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4780" r:id="rId2"/>
  </p:sldMasterIdLst>
  <p:notesMasterIdLst>
    <p:notesMasterId r:id="rId191"/>
  </p:notesMasterIdLst>
  <p:handoutMasterIdLst>
    <p:handoutMasterId r:id="rId192"/>
  </p:handoutMasterIdLst>
  <p:sldIdLst>
    <p:sldId id="3465" r:id="rId3"/>
    <p:sldId id="3488" r:id="rId4"/>
    <p:sldId id="3491" r:id="rId5"/>
    <p:sldId id="3075" r:id="rId6"/>
    <p:sldId id="3269" r:id="rId7"/>
    <p:sldId id="3026" r:id="rId8"/>
    <p:sldId id="3485" r:id="rId9"/>
    <p:sldId id="3258" r:id="rId10"/>
    <p:sldId id="3486" r:id="rId11"/>
    <p:sldId id="3487" r:id="rId12"/>
    <p:sldId id="3489" r:id="rId13"/>
    <p:sldId id="3490" r:id="rId14"/>
    <p:sldId id="3277" r:id="rId15"/>
    <p:sldId id="2985" r:id="rId16"/>
    <p:sldId id="3013" r:id="rId17"/>
    <p:sldId id="3014" r:id="rId18"/>
    <p:sldId id="3015" r:id="rId19"/>
    <p:sldId id="2987" r:id="rId20"/>
    <p:sldId id="3553" r:id="rId21"/>
    <p:sldId id="3554" r:id="rId22"/>
    <p:sldId id="3016" r:id="rId23"/>
    <p:sldId id="3017" r:id="rId24"/>
    <p:sldId id="2989" r:id="rId25"/>
    <p:sldId id="3027" r:id="rId26"/>
    <p:sldId id="3069" r:id="rId27"/>
    <p:sldId id="3492" r:id="rId28"/>
    <p:sldId id="3493" r:id="rId29"/>
    <p:sldId id="3494" r:id="rId30"/>
    <p:sldId id="3495" r:id="rId31"/>
    <p:sldId id="3496" r:id="rId32"/>
    <p:sldId id="3497" r:id="rId33"/>
    <p:sldId id="3498" r:id="rId34"/>
    <p:sldId id="3499" r:id="rId35"/>
    <p:sldId id="3500" r:id="rId36"/>
    <p:sldId id="3501" r:id="rId37"/>
    <p:sldId id="3039" r:id="rId38"/>
    <p:sldId id="3040" r:id="rId39"/>
    <p:sldId id="3041" r:id="rId40"/>
    <p:sldId id="3042" r:id="rId41"/>
    <p:sldId id="3043" r:id="rId42"/>
    <p:sldId id="3044" r:id="rId43"/>
    <p:sldId id="3045" r:id="rId44"/>
    <p:sldId id="3046" r:id="rId45"/>
    <p:sldId id="3048" r:id="rId46"/>
    <p:sldId id="3049" r:id="rId47"/>
    <p:sldId id="3515" r:id="rId48"/>
    <p:sldId id="3078" r:id="rId49"/>
    <p:sldId id="3502" r:id="rId50"/>
    <p:sldId id="3029" r:id="rId51"/>
    <p:sldId id="3030" r:id="rId52"/>
    <p:sldId id="3031" r:id="rId53"/>
    <p:sldId id="3032" r:id="rId54"/>
    <p:sldId id="3033" r:id="rId55"/>
    <p:sldId id="3034" r:id="rId56"/>
    <p:sldId id="3035" r:id="rId57"/>
    <p:sldId id="3036" r:id="rId58"/>
    <p:sldId id="3037" r:id="rId59"/>
    <p:sldId id="3038" r:id="rId60"/>
    <p:sldId id="3278" r:id="rId61"/>
    <p:sldId id="3508" r:id="rId62"/>
    <p:sldId id="3291" r:id="rId63"/>
    <p:sldId id="3292" r:id="rId64"/>
    <p:sldId id="3294" r:id="rId65"/>
    <p:sldId id="3516" r:id="rId66"/>
    <p:sldId id="3295" r:id="rId67"/>
    <p:sldId id="3522" r:id="rId68"/>
    <p:sldId id="3296" r:id="rId69"/>
    <p:sldId id="3517" r:id="rId70"/>
    <p:sldId id="3297" r:id="rId71"/>
    <p:sldId id="3298" r:id="rId72"/>
    <p:sldId id="3300" r:id="rId73"/>
    <p:sldId id="3302" r:id="rId74"/>
    <p:sldId id="3303" r:id="rId75"/>
    <p:sldId id="3305" r:id="rId76"/>
    <p:sldId id="3310" r:id="rId77"/>
    <p:sldId id="3311" r:id="rId78"/>
    <p:sldId id="3312" r:id="rId79"/>
    <p:sldId id="3313" r:id="rId80"/>
    <p:sldId id="3314" r:id="rId81"/>
    <p:sldId id="3315" r:id="rId82"/>
    <p:sldId id="3316" r:id="rId83"/>
    <p:sldId id="3317" r:id="rId84"/>
    <p:sldId id="3318" r:id="rId85"/>
    <p:sldId id="3319" r:id="rId86"/>
    <p:sldId id="3320" r:id="rId87"/>
    <p:sldId id="3321" r:id="rId88"/>
    <p:sldId id="3322" r:id="rId89"/>
    <p:sldId id="3323" r:id="rId90"/>
    <p:sldId id="3324" r:id="rId91"/>
    <p:sldId id="3509" r:id="rId92"/>
    <p:sldId id="3523" r:id="rId93"/>
    <p:sldId id="3327" r:id="rId94"/>
    <p:sldId id="3328" r:id="rId95"/>
    <p:sldId id="3329" r:id="rId96"/>
    <p:sldId id="3330" r:id="rId97"/>
    <p:sldId id="3479" r:id="rId98"/>
    <p:sldId id="3480" r:id="rId99"/>
    <p:sldId id="3482" r:id="rId100"/>
    <p:sldId id="3483" r:id="rId101"/>
    <p:sldId id="3331" r:id="rId102"/>
    <p:sldId id="3332" r:id="rId103"/>
    <p:sldId id="3333" r:id="rId104"/>
    <p:sldId id="3334" r:id="rId105"/>
    <p:sldId id="3510" r:id="rId106"/>
    <p:sldId id="3513" r:id="rId107"/>
    <p:sldId id="3512" r:id="rId108"/>
    <p:sldId id="3511" r:id="rId109"/>
    <p:sldId id="3073" r:id="rId110"/>
    <p:sldId id="3074" r:id="rId111"/>
    <p:sldId id="3050" r:id="rId112"/>
    <p:sldId id="3051" r:id="rId113"/>
    <p:sldId id="3052" r:id="rId114"/>
    <p:sldId id="3503" r:id="rId115"/>
    <p:sldId id="3072" r:id="rId116"/>
    <p:sldId id="3054" r:id="rId117"/>
    <p:sldId id="3309" r:id="rId118"/>
    <p:sldId id="1720" r:id="rId119"/>
    <p:sldId id="3533" r:id="rId120"/>
    <p:sldId id="3534" r:id="rId121"/>
    <p:sldId id="3524" r:id="rId122"/>
    <p:sldId id="3535" r:id="rId123"/>
    <p:sldId id="3539" r:id="rId124"/>
    <p:sldId id="3540" r:id="rId125"/>
    <p:sldId id="3541" r:id="rId126"/>
    <p:sldId id="3542" r:id="rId127"/>
    <p:sldId id="3538" r:id="rId128"/>
    <p:sldId id="340" r:id="rId129"/>
    <p:sldId id="3543" r:id="rId130"/>
    <p:sldId id="3525" r:id="rId131"/>
    <p:sldId id="3537" r:id="rId132"/>
    <p:sldId id="3536" r:id="rId133"/>
    <p:sldId id="3545" r:id="rId134"/>
    <p:sldId id="3544" r:id="rId135"/>
    <p:sldId id="3526" r:id="rId136"/>
    <p:sldId id="3555" r:id="rId137"/>
    <p:sldId id="3532" r:id="rId138"/>
    <p:sldId id="3556" r:id="rId139"/>
    <p:sldId id="3546" r:id="rId140"/>
    <p:sldId id="3547" r:id="rId141"/>
    <p:sldId id="3378" r:id="rId142"/>
    <p:sldId id="3379" r:id="rId143"/>
    <p:sldId id="3380" r:id="rId144"/>
    <p:sldId id="3381" r:id="rId145"/>
    <p:sldId id="3383" r:id="rId146"/>
    <p:sldId id="3384" r:id="rId147"/>
    <p:sldId id="3385" r:id="rId148"/>
    <p:sldId id="3388" r:id="rId149"/>
    <p:sldId id="3548" r:id="rId150"/>
    <p:sldId id="3391" r:id="rId151"/>
    <p:sldId id="3392" r:id="rId152"/>
    <p:sldId id="3393" r:id="rId153"/>
    <p:sldId id="3394" r:id="rId154"/>
    <p:sldId id="1764" r:id="rId155"/>
    <p:sldId id="3549" r:id="rId156"/>
    <p:sldId id="3550" r:id="rId157"/>
    <p:sldId id="3551" r:id="rId158"/>
    <p:sldId id="3194" r:id="rId159"/>
    <p:sldId id="3196" r:id="rId160"/>
    <p:sldId id="3197" r:id="rId161"/>
    <p:sldId id="3198" r:id="rId162"/>
    <p:sldId id="2002" r:id="rId163"/>
    <p:sldId id="3200" r:id="rId164"/>
    <p:sldId id="3227" r:id="rId165"/>
    <p:sldId id="3204" r:id="rId166"/>
    <p:sldId id="3203" r:id="rId167"/>
    <p:sldId id="3205" r:id="rId168"/>
    <p:sldId id="3206" r:id="rId169"/>
    <p:sldId id="3207" r:id="rId170"/>
    <p:sldId id="3208" r:id="rId171"/>
    <p:sldId id="3209" r:id="rId172"/>
    <p:sldId id="3210" r:id="rId173"/>
    <p:sldId id="3211" r:id="rId174"/>
    <p:sldId id="3273" r:id="rId175"/>
    <p:sldId id="3213" r:id="rId176"/>
    <p:sldId id="3557" r:id="rId177"/>
    <p:sldId id="3558" r:id="rId178"/>
    <p:sldId id="3559" r:id="rId179"/>
    <p:sldId id="3521" r:id="rId180"/>
    <p:sldId id="3144" r:id="rId181"/>
    <p:sldId id="3146" r:id="rId182"/>
    <p:sldId id="3147" r:id="rId183"/>
    <p:sldId id="3221" r:id="rId184"/>
    <p:sldId id="3299" r:id="rId185"/>
    <p:sldId id="3518" r:id="rId186"/>
    <p:sldId id="3519" r:id="rId187"/>
    <p:sldId id="3520" r:id="rId188"/>
    <p:sldId id="3504" r:id="rId189"/>
    <p:sldId id="3505" r:id="rId19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onstructs" id="{60C37877-9BBC-A94C-85D0-06EAA2703AAF}">
          <p14:sldIdLst>
            <p14:sldId id="3465"/>
            <p14:sldId id="3488"/>
            <p14:sldId id="3491"/>
            <p14:sldId id="3075"/>
            <p14:sldId id="3269"/>
            <p14:sldId id="3026"/>
          </p14:sldIdLst>
        </p14:section>
        <p14:section name="Concepts and conceptualization" id="{D05CC985-79DE-A640-9195-01DFEFABA406}">
          <p14:sldIdLst>
            <p14:sldId id="3485"/>
            <p14:sldId id="3258"/>
            <p14:sldId id="3486"/>
            <p14:sldId id="3487"/>
            <p14:sldId id="3489"/>
            <p14:sldId id="3490"/>
          </p14:sldIdLst>
        </p14:section>
        <p14:section name="Untitled Section" id="{F84BE2B1-7294-6644-8D47-F6626CFC421C}">
          <p14:sldIdLst>
            <p14:sldId id="3277"/>
            <p14:sldId id="2985"/>
            <p14:sldId id="3013"/>
            <p14:sldId id="3014"/>
            <p14:sldId id="3015"/>
            <p14:sldId id="2987"/>
            <p14:sldId id="3553"/>
            <p14:sldId id="3554"/>
            <p14:sldId id="3016"/>
            <p14:sldId id="3017"/>
            <p14:sldId id="2989"/>
          </p14:sldIdLst>
        </p14:section>
        <p14:section name="Introduction to factor analysis" id="{9F85F80E-6495-2948-8AA3-123AA5F09895}">
          <p14:sldIdLst>
            <p14:sldId id="3027"/>
            <p14:sldId id="3069"/>
            <p14:sldId id="3492"/>
            <p14:sldId id="3493"/>
            <p14:sldId id="3494"/>
            <p14:sldId id="3495"/>
            <p14:sldId id="3496"/>
            <p14:sldId id="3497"/>
            <p14:sldId id="3498"/>
            <p14:sldId id="3499"/>
            <p14:sldId id="3500"/>
            <p14:sldId id="3501"/>
          </p14:sldIdLst>
        </p14:section>
        <p14:section name="Empirical example of factor analysis" id="{826D6331-800F-7548-8FDB-91961FDD64C2}">
          <p14:sldIdLst>
            <p14:sldId id="3039"/>
            <p14:sldId id="3040"/>
            <p14:sldId id="3041"/>
            <p14:sldId id="3042"/>
            <p14:sldId id="3043"/>
            <p14:sldId id="3044"/>
            <p14:sldId id="3045"/>
            <p14:sldId id="3046"/>
            <p14:sldId id="3048"/>
            <p14:sldId id="3049"/>
          </p14:sldIdLst>
        </p14:section>
        <p14:section name="Factor rotation" id="{9A44451B-379B-974E-BE46-443385A1D32C}">
          <p14:sldIdLst>
            <p14:sldId id="3515"/>
            <p14:sldId id="3078"/>
          </p14:sldIdLst>
        </p14:section>
        <p14:section name="Conceptual explanation of exploratory factor analysis" id="{22FB9286-ACEC-FC44-89BD-F6E573216C00}">
          <p14:sldIdLst>
            <p14:sldId id="3502"/>
            <p14:sldId id="3029"/>
            <p14:sldId id="3030"/>
            <p14:sldId id="3031"/>
            <p14:sldId id="3032"/>
            <p14:sldId id="3033"/>
            <p14:sldId id="3034"/>
            <p14:sldId id="3035"/>
            <p14:sldId id="3036"/>
            <p14:sldId id="3037"/>
            <p14:sldId id="3038"/>
          </p14:sldIdLst>
        </p14:section>
        <p14:section name="Confirmatory factor analysis" id="{15A02B7A-68C8-244D-8BD8-28822D826EFD}">
          <p14:sldIdLst>
            <p14:sldId id="3278"/>
            <p14:sldId id="3508"/>
            <p14:sldId id="3291"/>
            <p14:sldId id="3292"/>
            <p14:sldId id="3294"/>
            <p14:sldId id="3516"/>
            <p14:sldId id="3295"/>
            <p14:sldId id="3522"/>
            <p14:sldId id="3296"/>
            <p14:sldId id="3517"/>
            <p14:sldId id="3297"/>
            <p14:sldId id="3298"/>
          </p14:sldIdLst>
        </p14:section>
        <p14:section name="Factor model estimation" id="{00887C8A-8116-DA48-911D-48658E6EEE64}">
          <p14:sldIdLst>
            <p14:sldId id="3300"/>
            <p14:sldId id="3302"/>
            <p14:sldId id="3303"/>
            <p14:sldId id="3305"/>
          </p14:sldIdLst>
        </p14:section>
        <p14:section name="Scale setting and identification" id="{0606F21B-E104-AF4D-ACD2-03BE76F26609}">
          <p14:sldIdLst>
            <p14:sldId id="3310"/>
            <p14:sldId id="3311"/>
            <p14:sldId id="3312"/>
            <p14:sldId id="3313"/>
            <p14:sldId id="3314"/>
            <p14:sldId id="3315"/>
            <p14:sldId id="3316"/>
            <p14:sldId id="3317"/>
            <p14:sldId id="3318"/>
            <p14:sldId id="3319"/>
            <p14:sldId id="3320"/>
            <p14:sldId id="3321"/>
            <p14:sldId id="3322"/>
            <p14:sldId id="3323"/>
          </p14:sldIdLst>
        </p14:section>
        <p14:section name="Empirical example of CFA" id="{BC63E538-22A7-564C-BF93-67AA7CE8B544}">
          <p14:sldIdLst>
            <p14:sldId id="3324"/>
            <p14:sldId id="3509"/>
            <p14:sldId id="3523"/>
            <p14:sldId id="3327"/>
            <p14:sldId id="3328"/>
            <p14:sldId id="3329"/>
            <p14:sldId id="3330"/>
            <p14:sldId id="3479"/>
            <p14:sldId id="3480"/>
            <p14:sldId id="3482"/>
            <p14:sldId id="3483"/>
            <p14:sldId id="3331"/>
          </p14:sldIdLst>
        </p14:section>
        <p14:section name="Heywood case" id="{8592377C-7D57-CA45-93DE-B2CF75B4117B}">
          <p14:sldIdLst>
            <p14:sldId id="3332"/>
            <p14:sldId id="3333"/>
            <p14:sldId id="3334"/>
          </p14:sldIdLst>
        </p14:section>
        <p14:section name="CFA diagnostics" id="{F2A5466A-DB73-814F-9F26-E331D468F64A}">
          <p14:sldIdLst>
            <p14:sldId id="3510"/>
            <p14:sldId id="3513"/>
            <p14:sldId id="3512"/>
            <p14:sldId id="3511"/>
          </p14:sldIdLst>
        </p14:section>
        <p14:section name="Model based reliability statistics" id="{6BB46B82-9438-6A48-A090-3AD069206101}">
          <p14:sldIdLst>
            <p14:sldId id="3073"/>
            <p14:sldId id="3074"/>
            <p14:sldId id="3050"/>
            <p14:sldId id="3051"/>
            <p14:sldId id="3052"/>
          </p14:sldIdLst>
        </p14:section>
        <p14:section name="Convergent and discriminant validity" id="{93FDC965-B47A-6045-965E-754B3A6E8864}">
          <p14:sldIdLst>
            <p14:sldId id="3503"/>
            <p14:sldId id="3072"/>
            <p14:sldId id="3054"/>
          </p14:sldIdLst>
        </p14:section>
        <p14:section name="Formative measurement" id="{E2E29BDF-7DC6-3A47-8B9F-D8D99BC2097B}">
          <p14:sldIdLst>
            <p14:sldId id="3309"/>
            <p14:sldId id="1720"/>
            <p14:sldId id="3533"/>
            <p14:sldId id="3534"/>
            <p14:sldId id="3524"/>
            <p14:sldId id="3535"/>
            <p14:sldId id="3539"/>
            <p14:sldId id="3540"/>
            <p14:sldId id="3541"/>
            <p14:sldId id="3542"/>
          </p14:sldIdLst>
        </p14:section>
        <p14:section name="Statistical issues in formative models" id="{5CC58B03-F579-7245-8653-41DC1F3E695E}">
          <p14:sldIdLst>
            <p14:sldId id="3538"/>
            <p14:sldId id="340"/>
            <p14:sldId id="3543"/>
          </p14:sldIdLst>
        </p14:section>
        <p14:section name="Indices" id="{9B8D2A1F-D1BD-934E-84BD-AE6129909095}">
          <p14:sldIdLst>
            <p14:sldId id="3525"/>
            <p14:sldId id="3537"/>
            <p14:sldId id="3536"/>
            <p14:sldId id="3545"/>
            <p14:sldId id="3544"/>
          </p14:sldIdLst>
        </p14:section>
        <p14:section name="Bi-factor mdoels" id="{353F778A-AA28-FD44-B55C-55B3BA48EE1A}">
          <p14:sldIdLst>
            <p14:sldId id="3526"/>
            <p14:sldId id="3555"/>
          </p14:sldIdLst>
        </p14:section>
        <p14:section name="Common method variance diagnostics" id="{DF6B4286-3FA2-FA47-B558-AEAC1BDD1698}">
          <p14:sldIdLst>
            <p14:sldId id="3532"/>
            <p14:sldId id="3556"/>
          </p14:sldIdLst>
        </p14:section>
        <p14:section name="Structural regression models" id="{0ACF4C09-CD94-8D4E-9D81-76039E2D0D0B}">
          <p14:sldIdLst>
            <p14:sldId id="3546"/>
            <p14:sldId id="3547"/>
            <p14:sldId id="3378"/>
            <p14:sldId id="3379"/>
            <p14:sldId id="3380"/>
            <p14:sldId id="3381"/>
            <p14:sldId id="3383"/>
            <p14:sldId id="3384"/>
            <p14:sldId id="3385"/>
            <p14:sldId id="3388"/>
            <p14:sldId id="3548"/>
            <p14:sldId id="3391"/>
            <p14:sldId id="3392"/>
            <p14:sldId id="3393"/>
            <p14:sldId id="3394"/>
            <p14:sldId id="1764"/>
            <p14:sldId id="3549"/>
            <p14:sldId id="3550"/>
            <p14:sldId id="3551"/>
          </p14:sldIdLst>
        </p14:section>
        <p14:section name="Doing a survey" id="{A7207705-08C9-044D-9763-87CC9DC48D9F}">
          <p14:sldIdLst>
            <p14:sldId id="3194"/>
            <p14:sldId id="3196"/>
            <p14:sldId id="3197"/>
            <p14:sldId id="3198"/>
            <p14:sldId id="2002"/>
            <p14:sldId id="3200"/>
            <p14:sldId id="3227"/>
            <p14:sldId id="3204"/>
            <p14:sldId id="3203"/>
            <p14:sldId id="3205"/>
            <p14:sldId id="3206"/>
            <p14:sldId id="3207"/>
            <p14:sldId id="3208"/>
            <p14:sldId id="3209"/>
            <p14:sldId id="3210"/>
            <p14:sldId id="3211"/>
            <p14:sldId id="3273"/>
            <p14:sldId id="3213"/>
          </p14:sldIdLst>
        </p14:section>
        <p14:section name="Scale development and survey forms" id="{BB9CC774-D638-EC4E-A247-C99A8527852C}">
          <p14:sldIdLst>
            <p14:sldId id="3557"/>
          </p14:sldIdLst>
        </p14:section>
        <p14:section name="Survey administration" id="{1C778707-66EC-3743-897A-C57E65D11A97}">
          <p14:sldIdLst>
            <p14:sldId id="3558"/>
          </p14:sldIdLst>
        </p14:section>
        <p14:section name="Survey non-response" id="{27CD4796-A378-8541-B77E-D864501F4870}">
          <p14:sldIdLst>
            <p14:sldId id="3559"/>
          </p14:sldIdLst>
        </p14:section>
        <p14:section name="Non-normality of items" id="{9598D6D1-92F1-A349-A8C6-F3625F24E7A6}">
          <p14:sldIdLst>
            <p14:sldId id="3521"/>
            <p14:sldId id="3144"/>
            <p14:sldId id="3146"/>
            <p14:sldId id="3147"/>
            <p14:sldId id="3221"/>
          </p14:sldIdLst>
        </p14:section>
        <p14:section name="Summary of measurement validation techniques" id="{C92B8A1B-74B8-B041-AFBE-CB07E8B32C9C}">
          <p14:sldIdLst>
            <p14:sldId id="3299"/>
            <p14:sldId id="3518"/>
            <p14:sldId id="3519"/>
            <p14:sldId id="3520"/>
          </p14:sldIdLst>
        </p14:section>
        <p14:section name="Conclusions" id="{3F0D6F5E-ECC8-FA44-A4CD-23D2048F735C}">
          <p14:sldIdLst>
            <p14:sldId id="3504"/>
            <p14:sldId id="3505"/>
          </p14:sldIdLst>
        </p14:section>
      </p14:sectionLst>
    </p:ext>
    <p:ext uri="{EFAFB233-063F-42B5-8137-9DF3F51BA10A}">
      <p15:sldGuideLst xmlns:p15="http://schemas.microsoft.com/office/powerpoint/2012/main">
        <p15:guide id="1" orient="horz">
          <p15:clr>
            <a:srgbClr val="A4A3A4"/>
          </p15:clr>
        </p15:guide>
        <p15:guide id="2" pos="4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kko Rönkkö"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F3340"/>
    <a:srgbClr val="FFCD00"/>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239" autoAdjust="0"/>
    <p:restoredTop sz="87218" autoAdjust="0"/>
  </p:normalViewPr>
  <p:slideViewPr>
    <p:cSldViewPr snapToGrid="0" snapToObjects="1">
      <p:cViewPr varScale="1">
        <p:scale>
          <a:sx n="135" d="100"/>
          <a:sy n="135" d="100"/>
        </p:scale>
        <p:origin x="2264" y="184"/>
      </p:cViewPr>
      <p:guideLst>
        <p:guide orient="horz"/>
        <p:guide pos="436"/>
      </p:guideLst>
    </p:cSldViewPr>
  </p:slideViewPr>
  <p:notesTextViewPr>
    <p:cViewPr>
      <p:scale>
        <a:sx n="100" d="100"/>
        <a:sy n="100" d="100"/>
      </p:scale>
      <p:origin x="0" y="0"/>
    </p:cViewPr>
  </p:notesTextViewPr>
  <p:sorterViewPr>
    <p:cViewPr varScale="1">
      <p:scale>
        <a:sx n="100" d="100"/>
        <a:sy n="100" d="100"/>
      </p:scale>
      <p:origin x="0" y="37720"/>
    </p:cViewPr>
  </p:sorterViewPr>
  <p:notesViewPr>
    <p:cSldViewPr snapToGrid="0" snapToObjects="1">
      <p:cViewPr varScale="1">
        <p:scale>
          <a:sx n="107" d="100"/>
          <a:sy n="107" d="100"/>
        </p:scale>
        <p:origin x="-530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handoutMaster" Target="handoutMasters/handout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commentAuthors" Target="commentAuthor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viewProps" Target="viewProps.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tableStyles" Target="tableStyle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2/22/19</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22.2.2019</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1</a:t>
            </a:fld>
            <a:endParaRPr lang="fi-FI"/>
          </a:p>
        </p:txBody>
      </p:sp>
    </p:spTree>
    <p:extLst>
      <p:ext uri="{BB962C8B-B14F-4D97-AF65-F5344CB8AC3E}">
        <p14:creationId xmlns:p14="http://schemas.microsoft.com/office/powerpoint/2010/main" val="1984169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Empi</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19</a:t>
            </a:fld>
            <a:endParaRPr lang="fi-FI"/>
          </a:p>
        </p:txBody>
      </p:sp>
    </p:spTree>
    <p:extLst>
      <p:ext uri="{BB962C8B-B14F-4D97-AF65-F5344CB8AC3E}">
        <p14:creationId xmlns:p14="http://schemas.microsoft.com/office/powerpoint/2010/main" val="2187871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20</a:t>
            </a:fld>
            <a:endParaRPr lang="fi-FI"/>
          </a:p>
        </p:txBody>
      </p:sp>
    </p:spTree>
    <p:extLst>
      <p:ext uri="{BB962C8B-B14F-4D97-AF65-F5344CB8AC3E}">
        <p14:creationId xmlns:p14="http://schemas.microsoft.com/office/powerpoint/2010/main" val="1939238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501" eaLnBrk="0" hangingPunct="0">
              <a:defRPr sz="2400">
                <a:solidFill>
                  <a:schemeClr val="tx1"/>
                </a:solidFill>
                <a:latin typeface="Verdana" charset="0"/>
                <a:ea typeface="ＭＳ Ｐゴシック" charset="0"/>
                <a:cs typeface="Arial" charset="0"/>
              </a:defRPr>
            </a:lvl1pPr>
            <a:lvl2pPr marL="749042" indent="-288093" defTabSz="931501" eaLnBrk="0" hangingPunct="0">
              <a:defRPr sz="2400">
                <a:solidFill>
                  <a:schemeClr val="tx1"/>
                </a:solidFill>
                <a:latin typeface="Verdana" charset="0"/>
                <a:ea typeface="Arial" charset="0"/>
                <a:cs typeface="Arial" charset="0"/>
              </a:defRPr>
            </a:lvl2pPr>
            <a:lvl3pPr marL="1152373" indent="-230475" defTabSz="931501" eaLnBrk="0" hangingPunct="0">
              <a:defRPr sz="2400">
                <a:solidFill>
                  <a:schemeClr val="tx1"/>
                </a:solidFill>
                <a:latin typeface="Verdana" charset="0"/>
                <a:ea typeface="Arial" charset="0"/>
                <a:cs typeface="Arial" charset="0"/>
              </a:defRPr>
            </a:lvl3pPr>
            <a:lvl4pPr marL="1613322" indent="-230475" defTabSz="931501" eaLnBrk="0" hangingPunct="0">
              <a:defRPr sz="2400">
                <a:solidFill>
                  <a:schemeClr val="tx1"/>
                </a:solidFill>
                <a:latin typeface="Verdana" charset="0"/>
                <a:ea typeface="Arial" charset="0"/>
                <a:cs typeface="Arial" charset="0"/>
              </a:defRPr>
            </a:lvl4pPr>
            <a:lvl5pPr marL="2074271" indent="-230475" defTabSz="931501" eaLnBrk="0" hangingPunct="0">
              <a:defRPr sz="2400">
                <a:solidFill>
                  <a:schemeClr val="tx1"/>
                </a:solidFill>
                <a:latin typeface="Verdana" charset="0"/>
                <a:ea typeface="Arial" charset="0"/>
                <a:cs typeface="Arial" charset="0"/>
              </a:defRPr>
            </a:lvl5pPr>
            <a:lvl6pPr marL="2535220" indent="-230475" defTabSz="931501" eaLnBrk="0" fontAlgn="base" hangingPunct="0">
              <a:spcBef>
                <a:spcPct val="0"/>
              </a:spcBef>
              <a:spcAft>
                <a:spcPct val="0"/>
              </a:spcAft>
              <a:defRPr sz="2400">
                <a:solidFill>
                  <a:schemeClr val="tx1"/>
                </a:solidFill>
                <a:latin typeface="Verdana" charset="0"/>
                <a:ea typeface="Arial" charset="0"/>
                <a:cs typeface="Arial" charset="0"/>
              </a:defRPr>
            </a:lvl6pPr>
            <a:lvl7pPr marL="2996169" indent="-230475" defTabSz="931501" eaLnBrk="0" fontAlgn="base" hangingPunct="0">
              <a:spcBef>
                <a:spcPct val="0"/>
              </a:spcBef>
              <a:spcAft>
                <a:spcPct val="0"/>
              </a:spcAft>
              <a:defRPr sz="2400">
                <a:solidFill>
                  <a:schemeClr val="tx1"/>
                </a:solidFill>
                <a:latin typeface="Verdana" charset="0"/>
                <a:ea typeface="Arial" charset="0"/>
                <a:cs typeface="Arial" charset="0"/>
              </a:defRPr>
            </a:lvl7pPr>
            <a:lvl8pPr marL="3457118" indent="-230475" defTabSz="931501" eaLnBrk="0" fontAlgn="base" hangingPunct="0">
              <a:spcBef>
                <a:spcPct val="0"/>
              </a:spcBef>
              <a:spcAft>
                <a:spcPct val="0"/>
              </a:spcAft>
              <a:defRPr sz="2400">
                <a:solidFill>
                  <a:schemeClr val="tx1"/>
                </a:solidFill>
                <a:latin typeface="Verdana" charset="0"/>
                <a:ea typeface="Arial" charset="0"/>
                <a:cs typeface="Arial" charset="0"/>
              </a:defRPr>
            </a:lvl8pPr>
            <a:lvl9pPr marL="3918067" indent="-230475" defTabSz="931501" eaLnBrk="0" fontAlgn="base" hangingPunct="0">
              <a:spcBef>
                <a:spcPct val="0"/>
              </a:spcBef>
              <a:spcAft>
                <a:spcPct val="0"/>
              </a:spcAft>
              <a:defRPr sz="2400">
                <a:solidFill>
                  <a:schemeClr val="tx1"/>
                </a:solidFill>
                <a:latin typeface="Verdana" charset="0"/>
                <a:ea typeface="Arial" charset="0"/>
                <a:cs typeface="Arial" charset="0"/>
              </a:defRPr>
            </a:lvl9pPr>
          </a:lstStyle>
          <a:p>
            <a:pPr eaLnBrk="1" hangingPunct="1"/>
            <a:fld id="{4650BEB4-82D0-9948-81AE-A80FE4B2A4EC}" type="slidenum">
              <a:rPr lang="en-US" sz="1200">
                <a:latin typeface="Times New Roman" charset="0"/>
              </a:rPr>
              <a:pPr eaLnBrk="1" hangingPunct="1"/>
              <a:t>21</a:t>
            </a:fld>
            <a:endParaRPr lang="en-US" sz="1200">
              <a:latin typeface="Times New Roman" charset="0"/>
            </a:endParaRPr>
          </a:p>
        </p:txBody>
      </p:sp>
      <p:sp>
        <p:nvSpPr>
          <p:cNvPr id="134147" name="Rectangle 2"/>
          <p:cNvSpPr>
            <a:spLocks noGrp="1" noRot="1" noChangeAspect="1" noChangeArrowheads="1" noTextEdit="1"/>
          </p:cNvSpPr>
          <p:nvPr>
            <p:ph type="sldImg"/>
          </p:nvPr>
        </p:nvSpPr>
        <p:spPr>
          <a:xfrm>
            <a:off x="1143000" y="684213"/>
            <a:ext cx="4572000" cy="3429000"/>
          </a:xfrm>
          <a:ln/>
        </p:spPr>
      </p:sp>
      <p:sp>
        <p:nvSpPr>
          <p:cNvPr id="134148" name="Rectangle 3"/>
          <p:cNvSpPr>
            <a:spLocks noGrp="1" noChangeArrowheads="1"/>
          </p:cNvSpPr>
          <p:nvPr>
            <p:ph type="body" idx="1"/>
          </p:nvPr>
        </p:nvSpPr>
        <p:spPr>
          <a:xfrm>
            <a:off x="913646" y="4342222"/>
            <a:ext cx="5030709" cy="411686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8711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i-FI" dirty="0" err="1"/>
              <a:t>library</a:t>
            </a:r>
            <a:r>
              <a:rPr lang="fi-FI" dirty="0"/>
              <a:t>(ade4)</a:t>
            </a:r>
          </a:p>
          <a:p>
            <a:r>
              <a:rPr lang="fi-FI" dirty="0" err="1"/>
              <a:t>library</a:t>
            </a:r>
            <a:r>
              <a:rPr lang="fi-FI" dirty="0"/>
              <a:t>(</a:t>
            </a:r>
            <a:r>
              <a:rPr lang="fi-FI" dirty="0" err="1"/>
              <a:t>psych</a:t>
            </a:r>
            <a:r>
              <a:rPr lang="fi-FI" dirty="0"/>
              <a:t>)</a:t>
            </a:r>
          </a:p>
          <a:p>
            <a:r>
              <a:rPr lang="fi-FI" dirty="0"/>
              <a:t>data(</a:t>
            </a:r>
            <a:r>
              <a:rPr lang="fi-FI" dirty="0" err="1"/>
              <a:t>olympic</a:t>
            </a:r>
            <a:r>
              <a:rPr lang="fi-FI" dirty="0"/>
              <a:t>)</a:t>
            </a:r>
          </a:p>
          <a:p>
            <a:endParaRPr lang="fi-FI" dirty="0"/>
          </a:p>
          <a:p>
            <a:r>
              <a:rPr lang="fi-FI" dirty="0" err="1"/>
              <a:t>olympic$tab</a:t>
            </a:r>
            <a:endParaRPr lang="fi-FI" dirty="0"/>
          </a:p>
          <a:p>
            <a:endParaRPr lang="fi-FI" dirty="0"/>
          </a:p>
          <a:p>
            <a:r>
              <a:rPr lang="fi-FI" dirty="0" err="1"/>
              <a:t>fa</a:t>
            </a:r>
            <a:r>
              <a:rPr lang="fi-FI" dirty="0"/>
              <a:t>(</a:t>
            </a:r>
            <a:r>
              <a:rPr lang="fi-FI" dirty="0" err="1"/>
              <a:t>olympic$tab</a:t>
            </a:r>
            <a:r>
              <a:rPr lang="fi-FI" dirty="0"/>
              <a:t>, </a:t>
            </a:r>
            <a:r>
              <a:rPr lang="fi-FI" dirty="0" err="1"/>
              <a:t>nfactors</a:t>
            </a:r>
            <a:r>
              <a:rPr lang="fi-FI" dirty="0"/>
              <a:t> = 2, </a:t>
            </a:r>
            <a:r>
              <a:rPr lang="fi-FI" dirty="0" err="1"/>
              <a:t>rotate</a:t>
            </a:r>
            <a:r>
              <a:rPr lang="fi-FI" dirty="0"/>
              <a:t> = "</a:t>
            </a:r>
            <a:r>
              <a:rPr lang="fi-FI" dirty="0" err="1"/>
              <a:t>none</a:t>
            </a:r>
            <a:r>
              <a:rPr lang="fi-FI" dirty="0"/>
              <a:t>")</a:t>
            </a:r>
          </a:p>
          <a:p>
            <a:endParaRPr lang="fi-FI" dirty="0"/>
          </a:p>
          <a:p>
            <a:r>
              <a:rPr lang="fi-FI" dirty="0" err="1"/>
              <a:t>olympic$tab</a:t>
            </a:r>
            <a:r>
              <a:rPr lang="fi-FI" dirty="0"/>
              <a:t>[,c(1,5,6,10)] &lt;- -</a:t>
            </a:r>
            <a:r>
              <a:rPr lang="fi-FI" dirty="0" err="1"/>
              <a:t>olympic$tab</a:t>
            </a:r>
            <a:r>
              <a:rPr lang="fi-FI" dirty="0"/>
              <a:t>[,c(1,5,6,10)]</a:t>
            </a:r>
          </a:p>
          <a:p>
            <a:endParaRPr lang="fi-FI" dirty="0"/>
          </a:p>
          <a:p>
            <a:r>
              <a:rPr lang="fi-FI" dirty="0" err="1"/>
              <a:t>fa</a:t>
            </a:r>
            <a:r>
              <a:rPr lang="fi-FI" dirty="0"/>
              <a:t>(</a:t>
            </a:r>
            <a:r>
              <a:rPr lang="fi-FI" dirty="0" err="1"/>
              <a:t>olympic$tab</a:t>
            </a:r>
            <a:r>
              <a:rPr lang="fi-FI" dirty="0"/>
              <a:t>, </a:t>
            </a:r>
            <a:r>
              <a:rPr lang="fi-FI" dirty="0" err="1"/>
              <a:t>nfactors</a:t>
            </a:r>
            <a:r>
              <a:rPr lang="fi-FI" dirty="0"/>
              <a:t> = 2, </a:t>
            </a:r>
            <a:r>
              <a:rPr lang="fi-FI" dirty="0" err="1"/>
              <a:t>rotate</a:t>
            </a:r>
            <a:r>
              <a:rPr lang="fi-FI" dirty="0"/>
              <a:t> = "</a:t>
            </a:r>
            <a:r>
              <a:rPr lang="fi-FI" dirty="0" err="1"/>
              <a:t>none</a:t>
            </a:r>
            <a:r>
              <a:rPr lang="fi-FI" dirty="0"/>
              <a:t>")</a:t>
            </a:r>
          </a:p>
          <a:p>
            <a:endParaRPr lang="fi-FI" dirty="0"/>
          </a:p>
          <a:p>
            <a:r>
              <a:rPr lang="fi-FI" dirty="0" err="1"/>
              <a:t>fa</a:t>
            </a:r>
            <a:r>
              <a:rPr lang="fi-FI" dirty="0"/>
              <a:t>(</a:t>
            </a:r>
            <a:r>
              <a:rPr lang="fi-FI" dirty="0" err="1"/>
              <a:t>olympic$tab</a:t>
            </a:r>
            <a:r>
              <a:rPr lang="fi-FI" dirty="0"/>
              <a:t>, </a:t>
            </a:r>
            <a:r>
              <a:rPr lang="fi-FI" dirty="0" err="1"/>
              <a:t>nfactors</a:t>
            </a:r>
            <a:r>
              <a:rPr lang="fi-FI" dirty="0"/>
              <a:t> = 2, </a:t>
            </a:r>
            <a:r>
              <a:rPr lang="fi-FI" dirty="0" err="1"/>
              <a:t>rotate</a:t>
            </a:r>
            <a:r>
              <a:rPr lang="fi-FI" dirty="0"/>
              <a:t> = "</a:t>
            </a:r>
            <a:r>
              <a:rPr lang="fi-FI" dirty="0" err="1"/>
              <a:t>oblimin</a:t>
            </a:r>
            <a:r>
              <a:rPr lang="fi-FI" dirty="0"/>
              <a:t>")</a:t>
            </a:r>
          </a:p>
          <a:p>
            <a:endParaRPr lang="fi-FI" dirty="0"/>
          </a:p>
          <a:p>
            <a:r>
              <a:rPr lang="fi-FI" dirty="0" err="1"/>
              <a:t>fa</a:t>
            </a:r>
            <a:r>
              <a:rPr lang="fi-FI" dirty="0"/>
              <a:t>(</a:t>
            </a:r>
            <a:r>
              <a:rPr lang="fi-FI" dirty="0" err="1"/>
              <a:t>olympic$tab</a:t>
            </a:r>
            <a:r>
              <a:rPr lang="fi-FI" dirty="0"/>
              <a:t>, </a:t>
            </a:r>
            <a:r>
              <a:rPr lang="fi-FI" dirty="0" err="1"/>
              <a:t>nfactors</a:t>
            </a:r>
            <a:r>
              <a:rPr lang="fi-FI" dirty="0"/>
              <a:t> = 3, </a:t>
            </a:r>
            <a:r>
              <a:rPr lang="fi-FI" dirty="0" err="1"/>
              <a:t>rotate</a:t>
            </a:r>
            <a:r>
              <a:rPr lang="fi-FI" dirty="0"/>
              <a:t> = "</a:t>
            </a:r>
            <a:r>
              <a:rPr lang="fi-FI" dirty="0" err="1"/>
              <a:t>oblimin</a:t>
            </a:r>
            <a:r>
              <a:rPr lang="fi-FI" dirty="0"/>
              <a:t>")</a:t>
            </a:r>
          </a:p>
          <a:p>
            <a:endParaRPr lang="fi-FI" dirty="0"/>
          </a:p>
          <a:p>
            <a:r>
              <a:rPr lang="fi-FI" dirty="0" err="1"/>
              <a:t>fa</a:t>
            </a:r>
            <a:r>
              <a:rPr lang="fi-FI" dirty="0"/>
              <a:t>(</a:t>
            </a:r>
            <a:r>
              <a:rPr lang="fi-FI" dirty="0" err="1"/>
              <a:t>olympic$tab</a:t>
            </a:r>
            <a:r>
              <a:rPr lang="fi-FI" dirty="0"/>
              <a:t>, </a:t>
            </a:r>
            <a:r>
              <a:rPr lang="fi-FI" dirty="0" err="1"/>
              <a:t>nfactors</a:t>
            </a:r>
            <a:r>
              <a:rPr lang="fi-FI" dirty="0"/>
              <a:t> = 4, </a:t>
            </a:r>
            <a:r>
              <a:rPr lang="fi-FI" dirty="0" err="1"/>
              <a:t>rotate</a:t>
            </a:r>
            <a:r>
              <a:rPr lang="fi-FI" dirty="0"/>
              <a:t> = "</a:t>
            </a:r>
            <a:r>
              <a:rPr lang="fi-FI" dirty="0" err="1"/>
              <a:t>oblimin</a:t>
            </a:r>
            <a:r>
              <a:rPr lang="fi-FI" dirty="0"/>
              <a:t>")</a:t>
            </a:r>
          </a:p>
          <a:p>
            <a:endParaRPr lang="fi-FI" dirty="0"/>
          </a:p>
          <a:p>
            <a:r>
              <a:rPr lang="fi-FI" dirty="0" err="1"/>
              <a:t>lowerCor</a:t>
            </a:r>
            <a:r>
              <a:rPr lang="fi-FI" dirty="0"/>
              <a:t>(</a:t>
            </a:r>
            <a:r>
              <a:rPr lang="fi-FI" dirty="0" err="1"/>
              <a:t>olympic$tab</a:t>
            </a:r>
            <a:r>
              <a:rPr lang="fi-FI" dirty="0"/>
              <a:t>[,c(1,6,5,10,2,8,9,7,3,4)])</a:t>
            </a: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28</a:t>
            </a:fld>
            <a:endParaRPr lang="fi-FI"/>
          </a:p>
        </p:txBody>
      </p:sp>
    </p:spTree>
    <p:extLst>
      <p:ext uri="{BB962C8B-B14F-4D97-AF65-F5344CB8AC3E}">
        <p14:creationId xmlns:p14="http://schemas.microsoft.com/office/powerpoint/2010/main" val="1244548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40</a:t>
            </a:fld>
            <a:endParaRPr lang="fi-FI"/>
          </a:p>
        </p:txBody>
      </p:sp>
    </p:spTree>
    <p:extLst>
      <p:ext uri="{BB962C8B-B14F-4D97-AF65-F5344CB8AC3E}">
        <p14:creationId xmlns:p14="http://schemas.microsoft.com/office/powerpoint/2010/main" val="482617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41</a:t>
            </a:fld>
            <a:endParaRPr lang="fi-FI"/>
          </a:p>
        </p:txBody>
      </p:sp>
    </p:spTree>
    <p:extLst>
      <p:ext uri="{BB962C8B-B14F-4D97-AF65-F5344CB8AC3E}">
        <p14:creationId xmlns:p14="http://schemas.microsoft.com/office/powerpoint/2010/main" val="4271658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42</a:t>
            </a:fld>
            <a:endParaRPr lang="fi-FI"/>
          </a:p>
        </p:txBody>
      </p:sp>
    </p:spTree>
    <p:extLst>
      <p:ext uri="{BB962C8B-B14F-4D97-AF65-F5344CB8AC3E}">
        <p14:creationId xmlns:p14="http://schemas.microsoft.com/office/powerpoint/2010/main" val="4133757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43</a:t>
            </a:fld>
            <a:endParaRPr lang="fi-FI"/>
          </a:p>
        </p:txBody>
      </p:sp>
    </p:spTree>
    <p:extLst>
      <p:ext uri="{BB962C8B-B14F-4D97-AF65-F5344CB8AC3E}">
        <p14:creationId xmlns:p14="http://schemas.microsoft.com/office/powerpoint/2010/main" val="2965222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44</a:t>
            </a:fld>
            <a:endParaRPr lang="fi-FI"/>
          </a:p>
        </p:txBody>
      </p:sp>
    </p:spTree>
    <p:extLst>
      <p:ext uri="{BB962C8B-B14F-4D97-AF65-F5344CB8AC3E}">
        <p14:creationId xmlns:p14="http://schemas.microsoft.com/office/powerpoint/2010/main" val="1770208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library(psych</a:t>
            </a:r>
            <a:r>
              <a:rPr lang="fi-FI" dirty="0"/>
              <a:t>)</a:t>
            </a:r>
          </a:p>
          <a:p>
            <a:r>
              <a:rPr lang="fi-FI" dirty="0"/>
              <a:t>set.seed(1)</a:t>
            </a:r>
          </a:p>
          <a:p>
            <a:endParaRPr lang="fi-FI" dirty="0"/>
          </a:p>
          <a:p>
            <a:r>
              <a:rPr lang="fi-FI" dirty="0"/>
              <a:t>data &lt;- matrix(0,6,2)</a:t>
            </a:r>
          </a:p>
          <a:p>
            <a:endParaRPr lang="fi-FI" dirty="0"/>
          </a:p>
          <a:p>
            <a:r>
              <a:rPr lang="fi-FI" dirty="0"/>
              <a:t>data[1:3,1] &lt;- 1 + rnorm(3,sd = .2)</a:t>
            </a:r>
          </a:p>
          <a:p>
            <a:r>
              <a:rPr lang="fi-FI" dirty="0"/>
              <a:t>data[1:3,2] &lt;- .2 + rnorm(3,sd = .2)</a:t>
            </a:r>
          </a:p>
          <a:p>
            <a:r>
              <a:rPr lang="fi-FI" dirty="0"/>
              <a:t>data[4:6,1] &lt;- .3 + rnorm(3,sd = .2)</a:t>
            </a:r>
          </a:p>
          <a:p>
            <a:r>
              <a:rPr lang="fi-FI" dirty="0"/>
              <a:t>data[4:6,2] &lt;- -1 + rnorm(3,sd = .2)</a:t>
            </a:r>
          </a:p>
          <a:p>
            <a:endParaRPr lang="fi-FI" dirty="0"/>
          </a:p>
          <a:p>
            <a:r>
              <a:rPr lang="fi-FI" dirty="0"/>
              <a:t>plot(data[,1],data[,2],</a:t>
            </a:r>
          </a:p>
          <a:p>
            <a:r>
              <a:rPr lang="fi-FI" dirty="0"/>
              <a:t>     </a:t>
            </a:r>
            <a:r>
              <a:rPr lang="fi-FI" dirty="0" err="1"/>
              <a:t>xlab</a:t>
            </a:r>
            <a:r>
              <a:rPr lang="fi-FI" dirty="0"/>
              <a:t> = "Person 1", </a:t>
            </a:r>
            <a:r>
              <a:rPr lang="fi-FI" dirty="0" err="1"/>
              <a:t>ylab</a:t>
            </a:r>
            <a:r>
              <a:rPr lang="fi-FI" dirty="0"/>
              <a:t> = "Person 2", </a:t>
            </a:r>
          </a:p>
          <a:p>
            <a:r>
              <a:rPr lang="fi-FI" dirty="0"/>
              <a:t>     </a:t>
            </a:r>
            <a:r>
              <a:rPr lang="fi-FI" dirty="0" err="1"/>
              <a:t>xlim</a:t>
            </a:r>
            <a:r>
              <a:rPr lang="fi-FI" dirty="0"/>
              <a:t> = c(-1.5, 1.5), </a:t>
            </a:r>
            <a:r>
              <a:rPr lang="fi-FI" dirty="0" err="1"/>
              <a:t>ylim</a:t>
            </a:r>
            <a:r>
              <a:rPr lang="fi-FI" dirty="0"/>
              <a:t> = c(-1.5, 1.5))</a:t>
            </a:r>
          </a:p>
          <a:p>
            <a:r>
              <a:rPr lang="fi-FI" dirty="0"/>
              <a:t>abline(h=0)</a:t>
            </a:r>
          </a:p>
          <a:p>
            <a:r>
              <a:rPr lang="fi-FI" dirty="0"/>
              <a:t>abline(v=0)</a:t>
            </a:r>
          </a:p>
          <a:p>
            <a:endParaRPr lang="fi-FI" dirty="0"/>
          </a:p>
          <a:p>
            <a:r>
              <a:rPr lang="fi-FI" dirty="0"/>
              <a:t>text(data[,1],data[,2], labels=paste("Item",1:6), </a:t>
            </a:r>
            <a:r>
              <a:rPr lang="fi-FI" dirty="0" err="1"/>
              <a:t>pos</a:t>
            </a:r>
            <a:r>
              <a:rPr lang="fi-FI" dirty="0"/>
              <a:t> = 4)</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47</a:t>
            </a:fld>
            <a:endParaRPr lang="fi-FI"/>
          </a:p>
        </p:txBody>
      </p:sp>
    </p:spTree>
    <p:extLst>
      <p:ext uri="{BB962C8B-B14F-4D97-AF65-F5344CB8AC3E}">
        <p14:creationId xmlns:p14="http://schemas.microsoft.com/office/powerpoint/2010/main" val="354341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a:t>
            </a:fld>
            <a:endParaRPr lang="fi-FI"/>
          </a:p>
        </p:txBody>
      </p:sp>
    </p:spTree>
    <p:extLst>
      <p:ext uri="{BB962C8B-B14F-4D97-AF65-F5344CB8AC3E}">
        <p14:creationId xmlns:p14="http://schemas.microsoft.com/office/powerpoint/2010/main" val="1791018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56</a:t>
            </a:fld>
            <a:endParaRPr lang="fi-FI"/>
          </a:p>
        </p:txBody>
      </p:sp>
    </p:spTree>
    <p:extLst>
      <p:ext uri="{BB962C8B-B14F-4D97-AF65-F5344CB8AC3E}">
        <p14:creationId xmlns:p14="http://schemas.microsoft.com/office/powerpoint/2010/main" val="780775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61</a:t>
            </a:fld>
            <a:endParaRPr lang="fi-FI"/>
          </a:p>
        </p:txBody>
      </p:sp>
    </p:spTree>
    <p:extLst>
      <p:ext uri="{BB962C8B-B14F-4D97-AF65-F5344CB8AC3E}">
        <p14:creationId xmlns:p14="http://schemas.microsoft.com/office/powerpoint/2010/main" val="1078668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68</a:t>
            </a:fld>
            <a:endParaRPr lang="fi-FI"/>
          </a:p>
        </p:txBody>
      </p:sp>
    </p:spTree>
    <p:extLst>
      <p:ext uri="{BB962C8B-B14F-4D97-AF65-F5344CB8AC3E}">
        <p14:creationId xmlns:p14="http://schemas.microsoft.com/office/powerpoint/2010/main" val="3094867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70</a:t>
            </a:fld>
            <a:endParaRPr lang="fi-FI"/>
          </a:p>
        </p:txBody>
      </p:sp>
    </p:spTree>
    <p:extLst>
      <p:ext uri="{BB962C8B-B14F-4D97-AF65-F5344CB8AC3E}">
        <p14:creationId xmlns:p14="http://schemas.microsoft.com/office/powerpoint/2010/main" val="1862822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74</a:t>
            </a:fld>
            <a:endParaRPr lang="fi-FI"/>
          </a:p>
        </p:txBody>
      </p:sp>
    </p:spTree>
    <p:extLst>
      <p:ext uri="{BB962C8B-B14F-4D97-AF65-F5344CB8AC3E}">
        <p14:creationId xmlns:p14="http://schemas.microsoft.com/office/powerpoint/2010/main" val="1777269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75</a:t>
            </a:fld>
            <a:endParaRPr lang="fi-FI"/>
          </a:p>
        </p:txBody>
      </p:sp>
    </p:spTree>
    <p:extLst>
      <p:ext uri="{BB962C8B-B14F-4D97-AF65-F5344CB8AC3E}">
        <p14:creationId xmlns:p14="http://schemas.microsoft.com/office/powerpoint/2010/main" val="426237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77</a:t>
            </a:fld>
            <a:endParaRPr lang="fi-FI"/>
          </a:p>
        </p:txBody>
      </p:sp>
    </p:spTree>
    <p:extLst>
      <p:ext uri="{BB962C8B-B14F-4D97-AF65-F5344CB8AC3E}">
        <p14:creationId xmlns:p14="http://schemas.microsoft.com/office/powerpoint/2010/main" val="445488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79</a:t>
            </a:fld>
            <a:endParaRPr lang="fi-FI"/>
          </a:p>
        </p:txBody>
      </p:sp>
    </p:spTree>
    <p:extLst>
      <p:ext uri="{BB962C8B-B14F-4D97-AF65-F5344CB8AC3E}">
        <p14:creationId xmlns:p14="http://schemas.microsoft.com/office/powerpoint/2010/main" val="1662084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80</a:t>
            </a:fld>
            <a:endParaRPr lang="fi-FI"/>
          </a:p>
        </p:txBody>
      </p:sp>
    </p:spTree>
    <p:extLst>
      <p:ext uri="{BB962C8B-B14F-4D97-AF65-F5344CB8AC3E}">
        <p14:creationId xmlns:p14="http://schemas.microsoft.com/office/powerpoint/2010/main" val="1677056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82</a:t>
            </a:fld>
            <a:endParaRPr lang="fi-FI"/>
          </a:p>
        </p:txBody>
      </p:sp>
    </p:spTree>
    <p:extLst>
      <p:ext uri="{BB962C8B-B14F-4D97-AF65-F5344CB8AC3E}">
        <p14:creationId xmlns:p14="http://schemas.microsoft.com/office/powerpoint/2010/main" val="204431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6</a:t>
            </a:fld>
            <a:endParaRPr lang="fi-FI"/>
          </a:p>
        </p:txBody>
      </p:sp>
    </p:spTree>
    <p:extLst>
      <p:ext uri="{BB962C8B-B14F-4D97-AF65-F5344CB8AC3E}">
        <p14:creationId xmlns:p14="http://schemas.microsoft.com/office/powerpoint/2010/main" val="404936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88</a:t>
            </a:fld>
            <a:endParaRPr lang="fi-FI"/>
          </a:p>
        </p:txBody>
      </p:sp>
    </p:spTree>
    <p:extLst>
      <p:ext uri="{BB962C8B-B14F-4D97-AF65-F5344CB8AC3E}">
        <p14:creationId xmlns:p14="http://schemas.microsoft.com/office/powerpoint/2010/main" val="457371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91</a:t>
            </a:fld>
            <a:endParaRPr lang="fi-FI"/>
          </a:p>
        </p:txBody>
      </p:sp>
    </p:spTree>
    <p:extLst>
      <p:ext uri="{BB962C8B-B14F-4D97-AF65-F5344CB8AC3E}">
        <p14:creationId xmlns:p14="http://schemas.microsoft.com/office/powerpoint/2010/main" val="4282089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92</a:t>
            </a:fld>
            <a:endParaRPr lang="fi-FI"/>
          </a:p>
        </p:txBody>
      </p:sp>
    </p:spTree>
    <p:extLst>
      <p:ext uri="{BB962C8B-B14F-4D97-AF65-F5344CB8AC3E}">
        <p14:creationId xmlns:p14="http://schemas.microsoft.com/office/powerpoint/2010/main" val="710698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93</a:t>
            </a:fld>
            <a:endParaRPr lang="fi-FI"/>
          </a:p>
        </p:txBody>
      </p:sp>
    </p:spTree>
    <p:extLst>
      <p:ext uri="{BB962C8B-B14F-4D97-AF65-F5344CB8AC3E}">
        <p14:creationId xmlns:p14="http://schemas.microsoft.com/office/powerpoint/2010/main" val="1471696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94</a:t>
            </a:fld>
            <a:endParaRPr lang="fi-FI"/>
          </a:p>
        </p:txBody>
      </p:sp>
    </p:spTree>
    <p:extLst>
      <p:ext uri="{BB962C8B-B14F-4D97-AF65-F5344CB8AC3E}">
        <p14:creationId xmlns:p14="http://schemas.microsoft.com/office/powerpoint/2010/main" val="241938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95</a:t>
            </a:fld>
            <a:endParaRPr lang="fi-FI"/>
          </a:p>
        </p:txBody>
      </p:sp>
    </p:spTree>
    <p:extLst>
      <p:ext uri="{BB962C8B-B14F-4D97-AF65-F5344CB8AC3E}">
        <p14:creationId xmlns:p14="http://schemas.microsoft.com/office/powerpoint/2010/main" val="622291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96</a:t>
            </a:fld>
            <a:endParaRPr lang="fi-FI"/>
          </a:p>
        </p:txBody>
      </p:sp>
    </p:spTree>
    <p:extLst>
      <p:ext uri="{BB962C8B-B14F-4D97-AF65-F5344CB8AC3E}">
        <p14:creationId xmlns:p14="http://schemas.microsoft.com/office/powerpoint/2010/main" val="1186370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97</a:t>
            </a:fld>
            <a:endParaRPr lang="fi-FI"/>
          </a:p>
        </p:txBody>
      </p:sp>
    </p:spTree>
    <p:extLst>
      <p:ext uri="{BB962C8B-B14F-4D97-AF65-F5344CB8AC3E}">
        <p14:creationId xmlns:p14="http://schemas.microsoft.com/office/powerpoint/2010/main" val="1691562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98</a:t>
            </a:fld>
            <a:endParaRPr lang="fi-FI"/>
          </a:p>
        </p:txBody>
      </p:sp>
    </p:spTree>
    <p:extLst>
      <p:ext uri="{BB962C8B-B14F-4D97-AF65-F5344CB8AC3E}">
        <p14:creationId xmlns:p14="http://schemas.microsoft.com/office/powerpoint/2010/main" val="811187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99</a:t>
            </a:fld>
            <a:endParaRPr lang="fi-FI"/>
          </a:p>
        </p:txBody>
      </p:sp>
    </p:spTree>
    <p:extLst>
      <p:ext uri="{BB962C8B-B14F-4D97-AF65-F5344CB8AC3E}">
        <p14:creationId xmlns:p14="http://schemas.microsoft.com/office/powerpoint/2010/main" val="827974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a:t>
            </a:fld>
            <a:endParaRPr lang="fi-FI"/>
          </a:p>
        </p:txBody>
      </p:sp>
    </p:spTree>
    <p:extLst>
      <p:ext uri="{BB962C8B-B14F-4D97-AF65-F5344CB8AC3E}">
        <p14:creationId xmlns:p14="http://schemas.microsoft.com/office/powerpoint/2010/main" val="1728170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100</a:t>
            </a:fld>
            <a:endParaRPr lang="fi-FI"/>
          </a:p>
        </p:txBody>
      </p:sp>
    </p:spTree>
    <p:extLst>
      <p:ext uri="{BB962C8B-B14F-4D97-AF65-F5344CB8AC3E}">
        <p14:creationId xmlns:p14="http://schemas.microsoft.com/office/powerpoint/2010/main" val="2088012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err="1"/>
              <a:t>set.seed</a:t>
            </a:r>
            <a:r>
              <a:rPr lang="en-US" dirty="0"/>
              <a:t>(1)</a:t>
            </a:r>
          </a:p>
          <a:p>
            <a:r>
              <a:rPr lang="en-US" dirty="0"/>
              <a:t>library(</a:t>
            </a:r>
            <a:r>
              <a:rPr lang="en-US" dirty="0" err="1"/>
              <a:t>lavaan</a:t>
            </a:r>
            <a:r>
              <a:rPr lang="en-US" dirty="0"/>
              <a:t>)</a:t>
            </a:r>
          </a:p>
          <a:p>
            <a:r>
              <a:rPr lang="en-US" dirty="0"/>
              <a:t>library(MASS)</a:t>
            </a:r>
          </a:p>
          <a:p>
            <a:endParaRPr lang="en-US" dirty="0"/>
          </a:p>
          <a:p>
            <a:r>
              <a:rPr lang="en-US" dirty="0"/>
              <a:t>loadings &lt;- c(.9,.7,.7)</a:t>
            </a:r>
          </a:p>
          <a:p>
            <a:r>
              <a:rPr lang="en-US" dirty="0" err="1"/>
              <a:t>popMatrix</a:t>
            </a:r>
            <a:r>
              <a:rPr lang="en-US" dirty="0"/>
              <a:t> &lt;- loadings %o% loadings</a:t>
            </a:r>
          </a:p>
          <a:p>
            <a:r>
              <a:rPr lang="en-US" dirty="0" err="1"/>
              <a:t>diag</a:t>
            </a:r>
            <a:r>
              <a:rPr lang="en-US" dirty="0"/>
              <a:t>(</a:t>
            </a:r>
            <a:r>
              <a:rPr lang="en-US" dirty="0" err="1"/>
              <a:t>popMatrix</a:t>
            </a:r>
            <a:r>
              <a:rPr lang="en-US" dirty="0"/>
              <a:t>) &lt;- 1</a:t>
            </a:r>
          </a:p>
          <a:p>
            <a:endParaRPr lang="en-US" dirty="0"/>
          </a:p>
          <a:p>
            <a:r>
              <a:rPr lang="en-US" dirty="0"/>
              <a:t>repeat{</a:t>
            </a:r>
          </a:p>
          <a:p>
            <a:r>
              <a:rPr lang="en-US" dirty="0"/>
              <a:t>  d &lt;- scale(</a:t>
            </a:r>
            <a:r>
              <a:rPr lang="en-US" dirty="0" err="1"/>
              <a:t>mvrnorm</a:t>
            </a:r>
            <a:r>
              <a:rPr lang="en-US" dirty="0"/>
              <a:t>(200,rep(0,length(loadings)), </a:t>
            </a:r>
            <a:r>
              <a:rPr lang="en-US" dirty="0" err="1"/>
              <a:t>popMatrix</a:t>
            </a:r>
            <a:r>
              <a:rPr lang="en-US" dirty="0"/>
              <a:t>))</a:t>
            </a:r>
          </a:p>
          <a:p>
            <a:r>
              <a:rPr lang="en-US" dirty="0"/>
              <a:t>  </a:t>
            </a:r>
            <a:r>
              <a:rPr lang="en-US" dirty="0" err="1"/>
              <a:t>colnames</a:t>
            </a:r>
            <a:r>
              <a:rPr lang="en-US" dirty="0"/>
              <a:t>(d) &lt;- paste("v",1:3,sep="")</a:t>
            </a:r>
          </a:p>
          <a:p>
            <a:r>
              <a:rPr lang="en-US" dirty="0"/>
              <a:t>  f &lt;- </a:t>
            </a:r>
            <a:r>
              <a:rPr lang="en-US" dirty="0" err="1"/>
              <a:t>cfa</a:t>
            </a:r>
            <a:r>
              <a:rPr lang="en-US" dirty="0"/>
              <a:t>("F =~ v1 + v2 + v3",d, </a:t>
            </a:r>
            <a:r>
              <a:rPr lang="en-US" dirty="0" err="1"/>
              <a:t>std.lv</a:t>
            </a:r>
            <a:r>
              <a:rPr lang="en-US" dirty="0"/>
              <a:t> = TRUE)</a:t>
            </a:r>
          </a:p>
          <a:p>
            <a:r>
              <a:rPr lang="en-US" dirty="0"/>
              <a:t>  if(any(inspect(f,"</a:t>
            </a:r>
            <a:r>
              <a:rPr lang="en-US" dirty="0" err="1"/>
              <a:t>coef</a:t>
            </a:r>
            <a:r>
              <a:rPr lang="en-US" dirty="0"/>
              <a:t>")$lambda &gt; 1)) break</a:t>
            </a:r>
          </a:p>
          <a:p>
            <a:r>
              <a:rPr lang="en-US" dirty="0"/>
              <a:t>}</a:t>
            </a:r>
          </a:p>
          <a:p>
            <a:endParaRPr lang="en-US" dirty="0"/>
          </a:p>
          <a:p>
            <a:r>
              <a:rPr lang="en-US" dirty="0"/>
              <a:t>round(</a:t>
            </a:r>
            <a:r>
              <a:rPr lang="en-US" dirty="0" err="1"/>
              <a:t>f@Fit@Sigma.hat</a:t>
            </a:r>
            <a:r>
              <a:rPr lang="en-US" dirty="0"/>
              <a:t>[[1]], digits = 2)</a:t>
            </a:r>
          </a:p>
          <a:p>
            <a:endParaRPr lang="en-US" dirty="0"/>
          </a:p>
          <a:p>
            <a:endParaRPr lang="en-US" dirty="0"/>
          </a:p>
          <a:p>
            <a:r>
              <a:rPr lang="en-US" dirty="0"/>
              <a:t>reps &lt;- replicate(1000,{</a:t>
            </a:r>
          </a:p>
          <a:p>
            <a:r>
              <a:rPr lang="en-US" dirty="0"/>
              <a:t>  d &lt;- scale(</a:t>
            </a:r>
            <a:r>
              <a:rPr lang="en-US" dirty="0" err="1"/>
              <a:t>mvrnorm</a:t>
            </a:r>
            <a:r>
              <a:rPr lang="en-US" dirty="0"/>
              <a:t>(100,rep(0,length(loadings)), </a:t>
            </a:r>
            <a:r>
              <a:rPr lang="en-US" dirty="0" err="1"/>
              <a:t>popMatrix</a:t>
            </a:r>
            <a:r>
              <a:rPr lang="en-US" dirty="0"/>
              <a:t>))</a:t>
            </a:r>
          </a:p>
          <a:p>
            <a:r>
              <a:rPr lang="en-US" dirty="0"/>
              <a:t>  </a:t>
            </a:r>
            <a:r>
              <a:rPr lang="en-US" dirty="0" err="1"/>
              <a:t>colnames</a:t>
            </a:r>
            <a:r>
              <a:rPr lang="en-US" dirty="0"/>
              <a:t>(d) &lt;- paste("v",1:3,sep="")</a:t>
            </a:r>
          </a:p>
          <a:p>
            <a:r>
              <a:rPr lang="en-US" dirty="0"/>
              <a:t>  f &lt;- </a:t>
            </a:r>
            <a:r>
              <a:rPr lang="en-US" dirty="0" err="1"/>
              <a:t>cfa</a:t>
            </a:r>
            <a:r>
              <a:rPr lang="en-US" dirty="0"/>
              <a:t>("F =~ v1 + v2 + v3",d, </a:t>
            </a:r>
            <a:r>
              <a:rPr lang="en-US" dirty="0" err="1"/>
              <a:t>std.lv</a:t>
            </a:r>
            <a:r>
              <a:rPr lang="en-US" dirty="0"/>
              <a:t> = TRUE)</a:t>
            </a:r>
          </a:p>
          <a:p>
            <a:r>
              <a:rPr lang="en-US" dirty="0"/>
              <a:t>  inspect(f,"</a:t>
            </a:r>
            <a:r>
              <a:rPr lang="en-US" dirty="0" err="1"/>
              <a:t>coef</a:t>
            </a:r>
            <a:r>
              <a:rPr lang="en-US" dirty="0"/>
              <a:t>")$lambda[1]</a:t>
            </a:r>
          </a:p>
          <a:p>
            <a:r>
              <a:rPr lang="en-US" dirty="0"/>
              <a:t>})</a:t>
            </a:r>
          </a:p>
          <a:p>
            <a:endParaRPr lang="en-US" dirty="0"/>
          </a:p>
          <a:p>
            <a:r>
              <a:rPr lang="en-US" dirty="0"/>
              <a:t>plot(density(reps), cut = 3, </a:t>
            </a:r>
            <a:r>
              <a:rPr lang="en-US" dirty="0" err="1"/>
              <a:t>lwd</a:t>
            </a:r>
            <a:r>
              <a:rPr lang="en-US" dirty="0"/>
              <a:t> = 2, main = expression(paste(lambda[a1], " over 1000 replications")))</a:t>
            </a:r>
          </a:p>
          <a:p>
            <a:r>
              <a:rPr lang="en-US" dirty="0" err="1"/>
              <a:t>abline</a:t>
            </a:r>
            <a:r>
              <a:rPr lang="en-US" dirty="0"/>
              <a:t>(v= .9, </a:t>
            </a:r>
            <a:r>
              <a:rPr lang="en-US" dirty="0" err="1"/>
              <a:t>lwd</a:t>
            </a:r>
            <a:r>
              <a:rPr lang="en-US" dirty="0"/>
              <a:t> = 1)</a:t>
            </a:r>
          </a:p>
          <a:p>
            <a:r>
              <a:rPr lang="en-US" dirty="0" err="1"/>
              <a:t>abline</a:t>
            </a:r>
            <a:r>
              <a:rPr lang="en-US" dirty="0"/>
              <a:t>(v= 1, </a:t>
            </a:r>
            <a:r>
              <a:rPr lang="en-US" dirty="0" err="1"/>
              <a:t>lty</a:t>
            </a:r>
            <a:r>
              <a:rPr lang="en-US" dirty="0"/>
              <a:t> = 2)</a:t>
            </a:r>
          </a:p>
          <a:p>
            <a:endParaRPr lang="en-US" dirty="0"/>
          </a:p>
          <a:p>
            <a:r>
              <a:rPr lang="en-US" dirty="0" err="1"/>
              <a:t>dfit</a:t>
            </a:r>
            <a:r>
              <a:rPr lang="en-US" dirty="0"/>
              <a:t> &lt;- </a:t>
            </a:r>
            <a:r>
              <a:rPr lang="en-US" dirty="0" err="1"/>
              <a:t>fitdistr</a:t>
            </a:r>
            <a:r>
              <a:rPr lang="en-US" dirty="0"/>
              <a:t>(</a:t>
            </a:r>
            <a:r>
              <a:rPr lang="en-US" dirty="0" err="1"/>
              <a:t>reps,"normal</a:t>
            </a:r>
            <a:r>
              <a:rPr lang="en-US" dirty="0"/>
              <a:t>")</a:t>
            </a:r>
          </a:p>
          <a:p>
            <a:r>
              <a:rPr lang="en-US" dirty="0"/>
              <a:t>x &lt;- </a:t>
            </a:r>
            <a:r>
              <a:rPr lang="en-US" dirty="0" err="1"/>
              <a:t>seq</a:t>
            </a:r>
            <a:r>
              <a:rPr lang="en-US" dirty="0"/>
              <a:t>(min(reps),max(reps),</a:t>
            </a:r>
            <a:r>
              <a:rPr lang="en-US" dirty="0" err="1"/>
              <a:t>length.out</a:t>
            </a:r>
            <a:r>
              <a:rPr lang="en-US" dirty="0"/>
              <a:t> = 1000)</a:t>
            </a:r>
          </a:p>
          <a:p>
            <a:r>
              <a:rPr lang="en-US" dirty="0"/>
              <a:t>lines(x, </a:t>
            </a:r>
            <a:r>
              <a:rPr lang="en-US" dirty="0" err="1"/>
              <a:t>dnorm</a:t>
            </a:r>
            <a:r>
              <a:rPr lang="en-US" dirty="0"/>
              <a:t>(</a:t>
            </a:r>
            <a:r>
              <a:rPr lang="en-US" dirty="0" err="1"/>
              <a:t>x,dfit$estimate</a:t>
            </a:r>
            <a:r>
              <a:rPr lang="en-US" dirty="0"/>
              <a:t>[1],</a:t>
            </a:r>
            <a:r>
              <a:rPr lang="en-US" dirty="0" err="1"/>
              <a:t>dfit$estimate</a:t>
            </a:r>
            <a:r>
              <a:rPr lang="en-US" dirty="0"/>
              <a:t>[2]), </a:t>
            </a:r>
            <a:r>
              <a:rPr lang="en-US" dirty="0" err="1"/>
              <a:t>lty</a:t>
            </a:r>
            <a:r>
              <a:rPr lang="en-US" dirty="0"/>
              <a:t> = 2, col = "red", </a:t>
            </a:r>
            <a:r>
              <a:rPr lang="en-US" dirty="0" err="1"/>
              <a:t>lwd</a:t>
            </a:r>
            <a:r>
              <a:rPr lang="en-US" dirty="0"/>
              <a:t> = 3)</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103</a:t>
            </a:fld>
            <a:endParaRPr lang="fi-FI"/>
          </a:p>
        </p:txBody>
      </p:sp>
    </p:spTree>
    <p:extLst>
      <p:ext uri="{BB962C8B-B14F-4D97-AF65-F5344CB8AC3E}">
        <p14:creationId xmlns:p14="http://schemas.microsoft.com/office/powerpoint/2010/main" val="395247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105</a:t>
            </a:fld>
            <a:endParaRPr lang="fi-FI"/>
          </a:p>
        </p:txBody>
      </p:sp>
    </p:spTree>
    <p:extLst>
      <p:ext uri="{BB962C8B-B14F-4D97-AF65-F5344CB8AC3E}">
        <p14:creationId xmlns:p14="http://schemas.microsoft.com/office/powerpoint/2010/main" val="1424800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107</a:t>
            </a:fld>
            <a:endParaRPr lang="fi-FI"/>
          </a:p>
        </p:txBody>
      </p:sp>
    </p:spTree>
    <p:extLst>
      <p:ext uri="{BB962C8B-B14F-4D97-AF65-F5344CB8AC3E}">
        <p14:creationId xmlns:p14="http://schemas.microsoft.com/office/powerpoint/2010/main" val="2512256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0" dirty="0">
                <a:latin typeface="Courier"/>
                <a:cs typeface="Courier"/>
              </a:rPr>
              <a:t>library(psych)</a:t>
            </a:r>
          </a:p>
          <a:p>
            <a:r>
              <a:rPr lang="en-US" sz="1200" b="0" dirty="0">
                <a:latin typeface="Courier"/>
                <a:cs typeface="Courier"/>
              </a:rPr>
              <a:t>library(</a:t>
            </a:r>
            <a:r>
              <a:rPr lang="en-US" sz="1200" b="0" dirty="0" err="1">
                <a:latin typeface="Courier"/>
                <a:cs typeface="Courier"/>
              </a:rPr>
              <a:t>lavaan</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parseMatrixFromString</a:t>
            </a:r>
            <a:r>
              <a:rPr lang="en-US" sz="1200" b="0" dirty="0">
                <a:latin typeface="Courier"/>
                <a:cs typeface="Courier"/>
              </a:rPr>
              <a:t> &lt;- function(</a:t>
            </a:r>
            <a:r>
              <a:rPr lang="en-US" sz="1200" b="0" dirty="0" err="1">
                <a:latin typeface="Courier"/>
                <a:cs typeface="Courier"/>
              </a:rPr>
              <a:t>tableString</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ret &lt;- NULL</a:t>
            </a:r>
          </a:p>
          <a:p>
            <a:r>
              <a:rPr lang="en-US" sz="1200" b="0" dirty="0">
                <a:latin typeface="Courier"/>
                <a:cs typeface="Courier"/>
              </a:rPr>
              <a:t>  rows &lt;- </a:t>
            </a:r>
            <a:r>
              <a:rPr lang="en-US" sz="1200" b="0" dirty="0" err="1">
                <a:latin typeface="Courier"/>
                <a:cs typeface="Courier"/>
              </a:rPr>
              <a:t>strsplit</a:t>
            </a:r>
            <a:r>
              <a:rPr lang="en-US" sz="1200" b="0" dirty="0">
                <a:latin typeface="Courier"/>
                <a:cs typeface="Courier"/>
              </a:rPr>
              <a:t>(</a:t>
            </a:r>
            <a:r>
              <a:rPr lang="en-US" sz="1200" b="0" dirty="0" err="1">
                <a:latin typeface="Courier"/>
                <a:cs typeface="Courier"/>
              </a:rPr>
              <a:t>tableString</a:t>
            </a:r>
            <a:r>
              <a:rPr lang="en-US" sz="1200" b="0" dirty="0">
                <a:latin typeface="Courier"/>
                <a:cs typeface="Courier"/>
              </a:rPr>
              <a:t>, "\n")[[1]]</a:t>
            </a:r>
          </a:p>
          <a:p>
            <a:r>
              <a:rPr lang="en-US" sz="1200" b="0" dirty="0">
                <a:latin typeface="Courier"/>
                <a:cs typeface="Courier"/>
              </a:rPr>
              <a:t>  </a:t>
            </a:r>
          </a:p>
          <a:p>
            <a:r>
              <a:rPr lang="en-US" sz="1200" b="0" dirty="0">
                <a:latin typeface="Courier"/>
                <a:cs typeface="Courier"/>
              </a:rPr>
              <a:t>  for(row in rows){</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NULL</a:t>
            </a:r>
          </a:p>
          <a:p>
            <a:r>
              <a:rPr lang="en-US" sz="1200" b="0" dirty="0">
                <a:latin typeface="Courier"/>
                <a:cs typeface="Courier"/>
              </a:rPr>
              <a:t>    </a:t>
            </a:r>
          </a:p>
          <a:p>
            <a:r>
              <a:rPr lang="en-US" sz="1200" b="0" dirty="0">
                <a:latin typeface="Courier"/>
                <a:cs typeface="Courier"/>
              </a:rPr>
              <a:t>    cells &lt;- </a:t>
            </a:r>
            <a:r>
              <a:rPr lang="en-US" sz="1200" b="0" dirty="0" err="1">
                <a:latin typeface="Courier"/>
                <a:cs typeface="Courier"/>
              </a:rPr>
              <a:t>strsplit</a:t>
            </a:r>
            <a:r>
              <a:rPr lang="en-US" sz="1200" b="0" dirty="0">
                <a:latin typeface="Courier"/>
                <a:cs typeface="Courier"/>
              </a:rPr>
              <a:t>(row," ")[[1]]</a:t>
            </a:r>
          </a:p>
          <a:p>
            <a:r>
              <a:rPr lang="en-US" sz="1200" b="0" dirty="0">
                <a:latin typeface="Courier"/>
                <a:cs typeface="Courier"/>
              </a:rPr>
              <a:t>    for(cell in cells){</a:t>
            </a:r>
          </a:p>
          <a:p>
            <a:r>
              <a:rPr lang="en-US" sz="1200" b="0" dirty="0">
                <a:latin typeface="Courier"/>
                <a:cs typeface="Courier"/>
              </a:rPr>
              <a:t>      </a:t>
            </a:r>
          </a:p>
          <a:p>
            <a:r>
              <a:rPr lang="en-US" sz="1200" b="0" dirty="0">
                <a:latin typeface="Courier"/>
                <a:cs typeface="Courier"/>
              </a:rPr>
              <a:t>      #Skip </a:t>
            </a:r>
            <a:r>
              <a:rPr lang="en-US" sz="1200" b="0" dirty="0" err="1">
                <a:latin typeface="Courier"/>
                <a:cs typeface="Courier"/>
              </a:rPr>
              <a:t>spacs</a:t>
            </a:r>
            <a:endParaRPr lang="en-US" sz="1200" b="0" dirty="0">
              <a:latin typeface="Courier"/>
              <a:cs typeface="Courier"/>
            </a:endParaRPr>
          </a:p>
          <a:p>
            <a:r>
              <a:rPr lang="en-US" sz="1200" b="0" dirty="0">
                <a:latin typeface="Courier"/>
                <a:cs typeface="Courier"/>
              </a:rPr>
              <a:t>      if(cell != ""){</a:t>
            </a:r>
          </a:p>
          <a:p>
            <a:r>
              <a:rPr lang="en-US" sz="1200" b="0" dirty="0">
                <a:latin typeface="Courier"/>
                <a:cs typeface="Courier"/>
              </a:rPr>
              <a:t>        </a:t>
            </a:r>
            <a:r>
              <a:rPr lang="en-US" sz="1200" b="0" dirty="0" err="1">
                <a:latin typeface="Courier"/>
                <a:cs typeface="Courier"/>
              </a:rPr>
              <a:t>containsNumbers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("[0-9]", cell)</a:t>
            </a:r>
          </a:p>
          <a:p>
            <a:r>
              <a:rPr lang="en-US" sz="1200" b="0" dirty="0">
                <a:latin typeface="Courier"/>
                <a:cs typeface="Courier"/>
              </a:rPr>
              <a:t>        </a:t>
            </a:r>
            <a:r>
              <a:rPr lang="en-US" sz="1200" b="0" dirty="0" err="1">
                <a:latin typeface="Courier"/>
                <a:cs typeface="Courier"/>
              </a:rPr>
              <a:t>containsLetters</a:t>
            </a:r>
            <a:r>
              <a:rPr lang="en-US" sz="1200" b="0" dirty="0">
                <a:latin typeface="Courier"/>
                <a:cs typeface="Courier"/>
              </a:rPr>
              <a:t> &lt;-  </a:t>
            </a:r>
            <a:r>
              <a:rPr lang="en-US" sz="1200" b="0" dirty="0" err="1">
                <a:latin typeface="Courier"/>
                <a:cs typeface="Courier"/>
              </a:rPr>
              <a:t>grepl</a:t>
            </a:r>
            <a:r>
              <a:rPr lang="en-US" sz="1200" b="0" dirty="0">
                <a:latin typeface="Courier"/>
                <a:cs typeface="Courier"/>
              </a:rPr>
              <a:t>("[A-</a:t>
            </a:r>
            <a:r>
              <a:rPr lang="en-US" sz="1200" b="0" dirty="0" err="1">
                <a:latin typeface="Courier"/>
                <a:cs typeface="Courier"/>
              </a:rPr>
              <a:t>Za</a:t>
            </a:r>
            <a:r>
              <a:rPr lang="en-US" sz="1200" b="0" dirty="0">
                <a:latin typeface="Courier"/>
                <a:cs typeface="Courier"/>
              </a:rPr>
              <a:t>-z]", cell)</a:t>
            </a:r>
          </a:p>
          <a:p>
            <a:r>
              <a:rPr lang="en-US" sz="1200" b="0" dirty="0">
                <a:latin typeface="Courier"/>
                <a:cs typeface="Courier"/>
              </a:rPr>
              <a:t>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 Do nothing</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containsLetters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cell</a:t>
            </a:r>
          </a:p>
          <a:p>
            <a:r>
              <a:rPr lang="en-US" sz="1200" b="0" dirty="0">
                <a:latin typeface="Courier"/>
                <a:cs typeface="Courier"/>
              </a:rPr>
              <a:t>        } </a:t>
            </a:r>
          </a:p>
          <a:p>
            <a:r>
              <a:rPr lang="en-US" sz="1200" b="0" dirty="0">
                <a:latin typeface="Courier"/>
                <a:cs typeface="Courier"/>
              </a:rPr>
              <a:t>        # Still part of row name</a:t>
            </a:r>
          </a:p>
          <a:p>
            <a:r>
              <a:rPr lang="en-US" sz="1200" b="0" dirty="0">
                <a:latin typeface="Courier"/>
                <a:cs typeface="Courier"/>
              </a:rPr>
              <a:t>        else if(length(</a:t>
            </a:r>
            <a:r>
              <a:rPr lang="en-US" sz="1200" b="0" dirty="0" err="1">
                <a:latin typeface="Courier"/>
                <a:cs typeface="Courier"/>
              </a:rPr>
              <a:t>rowContent</a:t>
            </a:r>
            <a:r>
              <a:rPr lang="en-US" sz="1200" b="0" dirty="0">
                <a:latin typeface="Courier"/>
                <a:cs typeface="Courier"/>
              </a:rPr>
              <a:t>) == 0 &amp;&amp; !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rowName</a:t>
            </a:r>
            <a:r>
              <a:rPr lang="en-US" sz="1200" b="0" dirty="0">
                <a:latin typeface="Courier"/>
                <a:cs typeface="Courier"/>
              </a:rPr>
              <a:t> &lt;- paste(</a:t>
            </a:r>
            <a:r>
              <a:rPr lang="en-US" sz="1200" b="0" dirty="0" err="1">
                <a:latin typeface="Courier"/>
                <a:cs typeface="Courier"/>
              </a:rPr>
              <a:t>rowName</a:t>
            </a:r>
            <a:r>
              <a:rPr lang="en-US" sz="1200" b="0" dirty="0">
                <a:latin typeface="Courier"/>
                <a:cs typeface="Courier"/>
              </a:rPr>
              <a:t>, cell)</a:t>
            </a:r>
          </a:p>
          <a:p>
            <a:r>
              <a:rPr lang="en-US" sz="1200" b="0" dirty="0">
                <a:latin typeface="Courier"/>
                <a:cs typeface="Courier"/>
              </a:rPr>
              <a:t>        }</a:t>
            </a:r>
          </a:p>
          <a:p>
            <a:r>
              <a:rPr lang="en-US" sz="1200" b="0" dirty="0">
                <a:latin typeface="Courier"/>
                <a:cs typeface="Courier"/>
              </a:rPr>
              <a:t>        # Must be content</a:t>
            </a:r>
          </a:p>
          <a:p>
            <a:r>
              <a:rPr lang="en-US" sz="1200" b="0" dirty="0">
                <a:latin typeface="Courier"/>
                <a:cs typeface="Courier"/>
              </a:rPr>
              <a:t>        else if(! </a:t>
            </a:r>
            <a:r>
              <a:rPr lang="en-US" sz="1200" b="0" dirty="0" err="1">
                <a:latin typeface="Courier"/>
                <a:cs typeface="Courier"/>
              </a:rPr>
              <a:t>is.null</a:t>
            </a:r>
            <a:r>
              <a:rPr lang="en-US" sz="1200" b="0" dirty="0">
                <a:latin typeface="Courier"/>
                <a:cs typeface="Courier"/>
              </a:rPr>
              <a:t>(</a:t>
            </a:r>
            <a:r>
              <a:rPr lang="en-US" sz="1200" b="0" dirty="0" err="1">
                <a:latin typeface="Courier"/>
                <a:cs typeface="Courier"/>
              </a:rPr>
              <a:t>rowName</a:t>
            </a:r>
            <a:r>
              <a:rPr lang="en-US" sz="1200" b="0" dirty="0">
                <a:latin typeface="Courier"/>
                <a:cs typeface="Courier"/>
              </a:rPr>
              <a:t>) &amp;&amp; </a:t>
            </a:r>
            <a:r>
              <a:rPr lang="en-US" sz="1200" b="0" dirty="0" err="1">
                <a:latin typeface="Courier"/>
                <a:cs typeface="Courier"/>
              </a:rPr>
              <a:t>containsNumbers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rowContent</a:t>
            </a:r>
            <a:r>
              <a:rPr lang="en-US" sz="1200" b="0" dirty="0">
                <a:latin typeface="Courier"/>
                <a:cs typeface="Courier"/>
              </a:rPr>
              <a:t> &lt;- c(</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as.numeric</a:t>
            </a:r>
            <a:r>
              <a:rPr lang="en-US" sz="1200" b="0" dirty="0">
                <a:latin typeface="Courier"/>
                <a:cs typeface="Courier"/>
              </a:rPr>
              <a:t>(</a:t>
            </a:r>
            <a:r>
              <a:rPr lang="en-US" sz="1200" b="0" dirty="0" err="1">
                <a:latin typeface="Courier"/>
                <a:cs typeface="Courier"/>
              </a:rPr>
              <a:t>gsub</a:t>
            </a:r>
            <a:r>
              <a:rPr lang="en-US" sz="1200" b="0" dirty="0">
                <a:latin typeface="Courier"/>
                <a:cs typeface="Courier"/>
              </a:rPr>
              <a:t>("[^0-9.-]","",cell)))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 Other cases that are ignored.   </a:t>
            </a:r>
          </a:p>
          <a:p>
            <a:r>
              <a:rPr lang="en-US" sz="1200" b="0" dirty="0">
                <a:latin typeface="Courier"/>
                <a:cs typeface="Courier"/>
              </a:rPr>
              <a:t>        # No letters and no </a:t>
            </a:r>
            <a:r>
              <a:rPr lang="en-US" sz="1200" b="0" dirty="0" err="1">
                <a:latin typeface="Courier"/>
                <a:cs typeface="Courier"/>
              </a:rPr>
              <a:t>rowname</a:t>
            </a:r>
            <a:r>
              <a:rPr lang="en-US" sz="1200" b="0" dirty="0">
                <a:latin typeface="Courier"/>
                <a:cs typeface="Courier"/>
              </a:rPr>
              <a:t> found yet -&gt; must be row number</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if(</a:t>
            </a:r>
            <a:r>
              <a:rPr lang="en-US" sz="1200" b="0" dirty="0" err="1">
                <a:latin typeface="Courier"/>
                <a:cs typeface="Courier"/>
              </a:rPr>
              <a:t>is.null</a:t>
            </a:r>
            <a:r>
              <a:rPr lang="en-US" sz="1200" b="0" dirty="0">
                <a:latin typeface="Courier"/>
                <a:cs typeface="Courier"/>
              </a:rPr>
              <a:t>(ret)) ret &lt;- matrix(</a:t>
            </a:r>
            <a:r>
              <a:rPr lang="en-US" sz="1200" b="0" dirty="0" err="1">
                <a:latin typeface="Courier"/>
                <a:cs typeface="Courier"/>
              </a:rPr>
              <a:t>rowContent</a:t>
            </a:r>
            <a:r>
              <a:rPr lang="en-US" sz="1200" b="0" dirty="0">
                <a:latin typeface="Courier"/>
                <a:cs typeface="Courier"/>
              </a:rPr>
              <a:t>, </a:t>
            </a:r>
            <a:r>
              <a:rPr lang="en-US" sz="1200" b="0" dirty="0" err="1">
                <a:latin typeface="Courier"/>
                <a:cs typeface="Courier"/>
              </a:rPr>
              <a:t>nrow</a:t>
            </a:r>
            <a:r>
              <a:rPr lang="en-US" sz="1200" b="0" dirty="0">
                <a:latin typeface="Courier"/>
                <a:cs typeface="Courier"/>
              </a:rPr>
              <a:t>=1)</a:t>
            </a:r>
          </a:p>
          <a:p>
            <a:r>
              <a:rPr lang="en-US" sz="1200" b="0" dirty="0">
                <a:latin typeface="Courier"/>
                <a:cs typeface="Courier"/>
              </a:rPr>
              <a:t>    else{</a:t>
            </a:r>
          </a:p>
          <a:p>
            <a:r>
              <a:rPr lang="en-US" sz="1200" b="0" dirty="0">
                <a:latin typeface="Courier"/>
                <a:cs typeface="Courier"/>
              </a:rPr>
              <a:t>      while(</a:t>
            </a:r>
            <a:r>
              <a:rPr lang="en-US" sz="1200" b="0" dirty="0" err="1">
                <a:latin typeface="Courier"/>
                <a:cs typeface="Courier"/>
              </a:rPr>
              <a:t>ncol</a:t>
            </a:r>
            <a:r>
              <a:rPr lang="en-US" sz="1200" b="0" dirty="0">
                <a:latin typeface="Courier"/>
                <a:cs typeface="Courier"/>
              </a:rPr>
              <a:t>(ret) &lt; length(</a:t>
            </a:r>
            <a:r>
              <a:rPr lang="en-US" sz="1200" b="0" dirty="0" err="1">
                <a:latin typeface="Courier"/>
                <a:cs typeface="Courier"/>
              </a:rPr>
              <a:t>rowContent</a:t>
            </a:r>
            <a:r>
              <a:rPr lang="en-US" sz="1200" b="0" dirty="0">
                <a:latin typeface="Courier"/>
                <a:cs typeface="Courier"/>
              </a:rPr>
              <a:t>)) ret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ret,NA</a:t>
            </a:r>
            <a:r>
              <a:rPr lang="en-US" sz="1200" b="0" dirty="0">
                <a:latin typeface="Courier"/>
                <a:cs typeface="Courier"/>
              </a:rPr>
              <a:t>)</a:t>
            </a:r>
          </a:p>
          <a:p>
            <a:r>
              <a:rPr lang="en-US" sz="1200" b="0" dirty="0">
                <a:latin typeface="Courier"/>
                <a:cs typeface="Courier"/>
              </a:rPr>
              <a:t>      ret &lt;- </a:t>
            </a:r>
            <a:r>
              <a:rPr lang="en-US" sz="1200" b="0" dirty="0" err="1">
                <a:latin typeface="Courier"/>
                <a:cs typeface="Courier"/>
              </a:rPr>
              <a:t>rbind</a:t>
            </a:r>
            <a:r>
              <a:rPr lang="en-US" sz="1200" b="0" dirty="0">
                <a:latin typeface="Courier"/>
                <a:cs typeface="Courier"/>
              </a:rPr>
              <a:t>(</a:t>
            </a:r>
            <a:r>
              <a:rPr lang="en-US" sz="1200" b="0" dirty="0" err="1">
                <a:latin typeface="Courier"/>
                <a:cs typeface="Courier"/>
              </a:rPr>
              <a:t>ret,rowContent</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rownames</a:t>
            </a:r>
            <a:r>
              <a:rPr lang="en-US" sz="1200" b="0" dirty="0">
                <a:latin typeface="Courier"/>
                <a:cs typeface="Courier"/>
              </a:rPr>
              <a:t>(ret)[</a:t>
            </a:r>
            <a:r>
              <a:rPr lang="en-US" sz="1200" b="0" dirty="0" err="1">
                <a:latin typeface="Courier"/>
                <a:cs typeface="Courier"/>
              </a:rPr>
              <a:t>nrow</a:t>
            </a:r>
            <a:r>
              <a:rPr lang="en-US" sz="1200" b="0" dirty="0">
                <a:latin typeface="Courier"/>
                <a:cs typeface="Courier"/>
              </a:rPr>
              <a:t>(ret)] &lt;- </a:t>
            </a:r>
            <a:r>
              <a:rPr lang="en-US" sz="1200" b="0" dirty="0" err="1">
                <a:latin typeface="Courier"/>
                <a:cs typeface="Courier"/>
              </a:rPr>
              <a:t>gsub</a:t>
            </a:r>
            <a:r>
              <a:rPr lang="en-US" sz="1200" b="0" dirty="0">
                <a:latin typeface="Courier"/>
                <a:cs typeface="Courier"/>
              </a:rPr>
              <a:t>("^_+","", </a:t>
            </a:r>
            <a:r>
              <a:rPr lang="en-US" sz="1200" b="0" dirty="0" err="1">
                <a:latin typeface="Courier"/>
                <a:cs typeface="Courier"/>
              </a:rPr>
              <a:t>gsub</a:t>
            </a:r>
            <a:r>
              <a:rPr lang="en-US" sz="1200" b="0" dirty="0">
                <a:latin typeface="Courier"/>
                <a:cs typeface="Courier"/>
              </a:rPr>
              <a:t>(" ","_", </a:t>
            </a:r>
            <a:r>
              <a:rPr lang="en-US" sz="1200" b="0" dirty="0" err="1">
                <a:latin typeface="Courier"/>
                <a:cs typeface="Courier"/>
              </a:rPr>
              <a:t>gsub</a:t>
            </a:r>
            <a:r>
              <a:rPr lang="en-US" sz="1200" b="0" dirty="0">
                <a:latin typeface="Courier"/>
                <a:cs typeface="Courier"/>
              </a:rPr>
              <a:t>("[^A-Za-z0-9 _]", "", </a:t>
            </a:r>
            <a:r>
              <a:rPr lang="en-US" sz="1200" b="0" dirty="0" err="1">
                <a:latin typeface="Courier"/>
                <a:cs typeface="Courier"/>
              </a:rPr>
              <a:t>rowName</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return(ret)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correlationMatrixFromLowerTriangleOfMatrix</a:t>
            </a:r>
            <a:r>
              <a:rPr lang="en-US" sz="1200" b="0" dirty="0">
                <a:latin typeface="Courier"/>
                <a:cs typeface="Courier"/>
              </a:rPr>
              <a:t> &lt;- function(x){</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x</a:t>
            </a:r>
          </a:p>
          <a:p>
            <a:r>
              <a:rPr lang="en-US" sz="1200" b="0" dirty="0">
                <a:latin typeface="Courier"/>
                <a:cs typeface="Courier"/>
              </a:rPr>
              <a:t>  </a:t>
            </a:r>
          </a:p>
          <a:p>
            <a:r>
              <a:rPr lang="en-US" sz="1200" b="0" dirty="0">
                <a:latin typeface="Courier"/>
                <a:cs typeface="Courier"/>
              </a:rPr>
              <a:t>  # The last column of correlation matrix can be missing</a:t>
            </a:r>
          </a:p>
          <a:p>
            <a:r>
              <a:rPr lang="en-US" sz="1200" b="0" dirty="0">
                <a:latin typeface="Courier"/>
                <a:cs typeface="Courier"/>
              </a:rPr>
              <a:t>  if(</a:t>
            </a:r>
            <a:r>
              <a:rPr lang="en-US" sz="1200" b="0" dirty="0" err="1">
                <a:latin typeface="Courier"/>
                <a:cs typeface="Courier"/>
              </a:rPr>
              <a:t>ncol</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nrow</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cbind</a:t>
            </a:r>
            <a:r>
              <a:rPr lang="en-US" sz="1200" b="0" dirty="0">
                <a:latin typeface="Courier"/>
                <a:cs typeface="Courier"/>
              </a:rPr>
              <a:t>(</a:t>
            </a:r>
            <a:r>
              <a:rPr lang="en-US" sz="1200" b="0" dirty="0" err="1">
                <a:latin typeface="Courier"/>
                <a:cs typeface="Courier"/>
              </a:rPr>
              <a:t>correlationMatrix,NA</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  </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t(</a:t>
            </a:r>
            <a:r>
              <a:rPr lang="en-US" sz="1200" b="0" dirty="0" err="1">
                <a:latin typeface="Courier"/>
                <a:cs typeface="Courier"/>
              </a:rPr>
              <a:t>correlationMatrix</a:t>
            </a:r>
            <a:r>
              <a:rPr lang="en-US" sz="1200" b="0" dirty="0">
                <a:latin typeface="Courier"/>
                <a:cs typeface="Courier"/>
              </a:rPr>
              <a:t>)[</a:t>
            </a:r>
            <a:r>
              <a:rPr lang="en-US" sz="1200" b="0" dirty="0" err="1">
                <a:latin typeface="Courier"/>
                <a:cs typeface="Courier"/>
              </a:rPr>
              <a:t>upper.tri</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diag</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&lt;- 1</a:t>
            </a:r>
          </a:p>
          <a:p>
            <a:r>
              <a:rPr lang="en-US" sz="1200" b="0" dirty="0">
                <a:latin typeface="Courier"/>
                <a:cs typeface="Courier"/>
              </a:rPr>
              <a:t>  </a:t>
            </a:r>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&lt;- </a:t>
            </a:r>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correlationMatrix</a:t>
            </a:r>
            <a:r>
              <a:rPr lang="en-US" sz="1200" b="0" dirty="0">
                <a:latin typeface="Courier"/>
                <a:cs typeface="Courier"/>
              </a:rPr>
              <a:t>)  </a:t>
            </a:r>
          </a:p>
          <a:p>
            <a:r>
              <a:rPr lang="en-US" sz="1200" b="0" dirty="0">
                <a:latin typeface="Courier"/>
                <a:cs typeface="Courier"/>
              </a:rPr>
              <a:t>  </a:t>
            </a:r>
          </a:p>
          <a:p>
            <a:r>
              <a:rPr lang="en-US" sz="1200" b="0" dirty="0">
                <a:latin typeface="Courier"/>
                <a:cs typeface="Courier"/>
              </a:rPr>
              <a:t>  return(</a:t>
            </a:r>
            <a:r>
              <a:rPr lang="en-US" sz="1200" b="0" dirty="0" err="1">
                <a:latin typeface="Courier"/>
                <a:cs typeface="Courier"/>
              </a:rPr>
              <a:t>correlationMatrix</a:t>
            </a:r>
            <a:r>
              <a:rPr lang="en-US" sz="1200" b="0" dirty="0">
                <a:latin typeface="Courier"/>
                <a:cs typeface="Courier"/>
              </a:rPr>
              <a:t>)</a:t>
            </a:r>
          </a:p>
          <a:p>
            <a:r>
              <a:rPr lang="en-US" sz="1200" b="0" dirty="0">
                <a:latin typeface="Courier"/>
                <a:cs typeface="Courier"/>
              </a:rPr>
              <a:t>  </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table1 &lt;- "1. Horizontal norms of information exchange (HG1) 2.35 1.28 -0.90</a:t>
            </a:r>
          </a:p>
          <a:p>
            <a:r>
              <a:rPr lang="en-US" sz="1200" b="0" dirty="0">
                <a:latin typeface="Courier"/>
                <a:cs typeface="Courier"/>
              </a:rPr>
              <a:t>2. Horizontal norms of assistance (HG2) 2.38 1.24 -0.79 .80</a:t>
            </a:r>
          </a:p>
          <a:p>
            <a:r>
              <a:rPr lang="en-US" sz="1200" b="0" dirty="0">
                <a:latin typeface="Courier"/>
                <a:cs typeface="Courier"/>
              </a:rPr>
              <a:t>3. Horizontal norms of fair sharing (HG3) 2.38 1.27 -1.02 .80 .83</a:t>
            </a:r>
          </a:p>
          <a:p>
            <a:r>
              <a:rPr lang="en-US" sz="1200" b="0" dirty="0">
                <a:latin typeface="Courier"/>
                <a:cs typeface="Courier"/>
              </a:rPr>
              <a:t>4. Vertical norms of information exchange (VG1) 2.75 1.09 -0.72 .35 .37 .35</a:t>
            </a:r>
          </a:p>
          <a:p>
            <a:r>
              <a:rPr lang="en-US" sz="1200" b="0" dirty="0">
                <a:latin typeface="Courier"/>
                <a:cs typeface="Courier"/>
              </a:rPr>
              <a:t>5. Vertical norms of assistance (VG2) 2.77 1.09 -0.68 .36 .35 .34 .73</a:t>
            </a:r>
          </a:p>
          <a:p>
            <a:r>
              <a:rPr lang="en-US" sz="1200" b="0" dirty="0">
                <a:latin typeface="Courier"/>
                <a:cs typeface="Courier"/>
              </a:rPr>
              <a:t>6. Vertical norms of fair sharing (VG3) 2.72 1.07 -0.81 .35 .33 .32 .75 .72</a:t>
            </a:r>
          </a:p>
          <a:p>
            <a:r>
              <a:rPr lang="en-US" sz="1200" b="0" dirty="0">
                <a:latin typeface="Courier"/>
                <a:cs typeface="Courier"/>
              </a:rPr>
              <a:t>7. Manufacturing productivity (INN1) 13.98 7.94 -0.67 .10 .11 .10 .28 .21 .26</a:t>
            </a:r>
          </a:p>
          <a:p>
            <a:r>
              <a:rPr lang="en-US" sz="1200" b="0" dirty="0">
                <a:latin typeface="Courier"/>
                <a:cs typeface="Courier"/>
              </a:rPr>
              <a:t>8. Percentage of revenues from new products (INN2) 15.67 8.11 -0.25 .20 .22 .26 .04 .16 .06 .15</a:t>
            </a:r>
          </a:p>
          <a:p>
            <a:r>
              <a:rPr lang="en-US" sz="1200" b="0" dirty="0">
                <a:latin typeface="Courier"/>
                <a:cs typeface="Courier"/>
              </a:rPr>
              <a:t>9. Percentage of new products in catalogue (INN3) 15.72 8.07 -0.30 .19 .19 .24 .04 .15 .08 .13 .97</a:t>
            </a:r>
          </a:p>
          <a:p>
            <a:r>
              <a:rPr lang="en-US" sz="1200" b="0" dirty="0">
                <a:latin typeface="Courier"/>
                <a:cs typeface="Courier"/>
              </a:rPr>
              <a:t>10. Collective sourcing for contacting international customers (CS1) 2.33 1.00 -0.73 .15 .17 .20 .05 .12 .17 .09 .05 .04</a:t>
            </a:r>
          </a:p>
          <a:p>
            <a:r>
              <a:rPr lang="en-US" sz="1200" b="0" dirty="0">
                <a:latin typeface="Courier"/>
                <a:cs typeface="Courier"/>
              </a:rPr>
              <a:t>11. Collective sourcing for coordinating international fairs (CS2) 2.32 1.02 -0.60 .09 .13 .16 -.03 .09 .08 .09 .01 .00 .72</a:t>
            </a:r>
          </a:p>
          <a:p>
            <a:r>
              <a:rPr lang="en-US" sz="1200" b="0" dirty="0">
                <a:latin typeface="Courier"/>
                <a:cs typeface="Courier"/>
              </a:rPr>
              <a:t>12. Collective sourcing for promotion of country brand (CS3) 2.32 1.02 -0.58 .12 .14 .17 .03 .08 .05 .13 .02 .00 .67 .68</a:t>
            </a:r>
          </a:p>
          <a:p>
            <a:r>
              <a:rPr lang="en-US" sz="1200" b="0" dirty="0">
                <a:latin typeface="Courier"/>
                <a:cs typeface="Courier"/>
              </a:rPr>
              <a:t>13. Percentage of exported products (AG1) 18.63 11.30 0.99 .19 .18 .13 .16 .19 .14 .28 .14 .11 .22 .21 .24</a:t>
            </a:r>
          </a:p>
          <a:p>
            <a:r>
              <a:rPr lang="en-US" sz="1200" b="0" dirty="0">
                <a:latin typeface="Courier"/>
                <a:cs typeface="Courier"/>
              </a:rPr>
              <a:t>14. Firm size: Sales in USD (SIZ1) 5.49 0.52 -0.77 .01 .07 .05 .12 .15 .15 .07 -.01 -.03 .13 .09 .12 .17</a:t>
            </a:r>
          </a:p>
          <a:p>
            <a:r>
              <a:rPr lang="en-US" sz="1200" b="0" dirty="0">
                <a:latin typeface="Courier"/>
                <a:cs typeface="Courier"/>
              </a:rPr>
              <a:t>15. Firm size: Employees (SIZ2) 1.16 0.23 -0.64 -.02 .02 .00 .07 .10 .06 .05 -.05 -.06 .08 .07 .07 .17 .89</a:t>
            </a:r>
          </a:p>
          <a:p>
            <a:r>
              <a:rPr lang="en-US" sz="1200" b="0" dirty="0">
                <a:latin typeface="Courier"/>
                <a:cs typeface="Courier"/>
              </a:rPr>
              <a:t>16. Competitive pressure (COMP1) 2.36 1.68 -1.26 .11 .05 .04 -.05 -.02 -.01 -.03 -.01 .00 .00 -.04 .02 .18 -.11 -.13</a:t>
            </a:r>
          </a:p>
          <a:p>
            <a:r>
              <a:rPr lang="en-US" sz="1200" b="0" dirty="0">
                <a:latin typeface="Courier"/>
                <a:cs typeface="Courier"/>
              </a:rPr>
              <a:t>17. Exporters more competitive (EO1) 2.42 1.45 -1.15 .04 .01 .01 .07 .03 -.04 .03 -.01 .00 -.02 .03 .08 .28 -.12 -.11 .27</a:t>
            </a:r>
          </a:p>
          <a:p>
            <a:r>
              <a:rPr lang="en-US" sz="1200" b="0" dirty="0">
                <a:latin typeface="Courier"/>
                <a:cs typeface="Courier"/>
              </a:rPr>
              <a:t>18. Exporters more protected from recession (EO2) 2.44 1.52 -1.05 .03 -.01 .00 .04 .00 -.06 .01 -.03 -.01 .02 .04 .08 .16 -.14 -.13 .27 .86</a:t>
            </a:r>
          </a:p>
          <a:p>
            <a:r>
              <a:rPr lang="en-US" sz="1200" b="0" dirty="0">
                <a:latin typeface="Courier"/>
                <a:cs typeface="Courier"/>
              </a:rPr>
              <a:t>19. Investments in JIT (INV1) 2.29 1.29 -0.09 -.01 -.10 -.03 -.03 .02 -.01 .33 .27 .26 -.10 -.11 -.05 .15 .02 .05 .06 .00 -.02</a:t>
            </a:r>
          </a:p>
          <a:p>
            <a:r>
              <a:rPr lang="en-US" sz="1200" b="0" dirty="0">
                <a:latin typeface="Courier"/>
                <a:cs typeface="Courier"/>
              </a:rPr>
              <a:t>20. Investments in IT (INV2) 2.39 1.24 -0.79 .00 -.07 -.03 -.01 .01 -.01 .28 .20 .20 -.13 -.135 -.04 .11 -.04 .01 -.03 -.01 -.02 .78</a:t>
            </a:r>
          </a:p>
          <a:p>
            <a:r>
              <a:rPr lang="en-US" sz="1200" b="0" dirty="0">
                <a:latin typeface="Courier"/>
                <a:cs typeface="Courier"/>
              </a:rPr>
              <a:t>21. Investments in TQM (INV3) 2.37 1.31 -1.02 -.02 -.11 -.03 -.03 .01 -.03 .20 .21 .20 -.09 -.13 -.12 .00 -.04 .01 -.03 -.06 -.05 .75 .59"</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parseMatrixFromString</a:t>
            </a:r>
            <a:r>
              <a:rPr lang="en-US" sz="1200" b="0" dirty="0">
                <a:latin typeface="Courier"/>
                <a:cs typeface="Courier"/>
              </a:rPr>
              <a:t>(table1)</a:t>
            </a:r>
          </a:p>
          <a:p>
            <a:r>
              <a:rPr lang="en-US" sz="1200" b="0" dirty="0" err="1">
                <a:latin typeface="Courier"/>
                <a:cs typeface="Courier"/>
              </a:rPr>
              <a:t>sds</a:t>
            </a:r>
            <a:r>
              <a:rPr lang="en-US" sz="1200" b="0" dirty="0">
                <a:latin typeface="Courier"/>
                <a:cs typeface="Courier"/>
              </a:rPr>
              <a:t> &lt;- correlations[,3]</a:t>
            </a:r>
          </a:p>
          <a:p>
            <a:endParaRPr lang="en-US" sz="1200" b="0" dirty="0">
              <a:latin typeface="Courier"/>
              <a:cs typeface="Courier"/>
            </a:endParaRPr>
          </a:p>
          <a:p>
            <a:r>
              <a:rPr lang="en-US" sz="1200" b="0" dirty="0">
                <a:latin typeface="Courier"/>
                <a:cs typeface="Courier"/>
              </a:rPr>
              <a:t>correlations &lt;- </a:t>
            </a:r>
            <a:r>
              <a:rPr lang="en-US" sz="1200" b="0" dirty="0" err="1">
                <a:latin typeface="Courier"/>
                <a:cs typeface="Courier"/>
              </a:rPr>
              <a:t>correlationMatrixFromLowerTriangleOfMatrix</a:t>
            </a:r>
            <a:r>
              <a:rPr lang="en-US" sz="1200" b="0" dirty="0">
                <a:latin typeface="Courier"/>
                <a:cs typeface="Courier"/>
              </a:rPr>
              <a:t>(correlations[,-(1:4)])</a:t>
            </a:r>
          </a:p>
          <a:p>
            <a:r>
              <a:rPr lang="en-US" sz="1200" b="0" dirty="0" err="1">
                <a:latin typeface="Courier"/>
                <a:cs typeface="Courier"/>
              </a:rPr>
              <a:t>covariances</a:t>
            </a:r>
            <a:r>
              <a:rPr lang="en-US" sz="1200" b="0" dirty="0">
                <a:latin typeface="Courier"/>
                <a:cs typeface="Courier"/>
              </a:rPr>
              <a:t> &lt;- cor2cov(</a:t>
            </a:r>
            <a:r>
              <a:rPr lang="en-US" sz="1200" b="0" dirty="0" err="1">
                <a:latin typeface="Courier"/>
                <a:cs typeface="Courier"/>
              </a:rPr>
              <a:t>correlations,sds,rownames</a:t>
            </a:r>
            <a:r>
              <a:rPr lang="en-US" sz="1200" b="0" dirty="0">
                <a:latin typeface="Courier"/>
                <a:cs typeface="Courier"/>
              </a:rPr>
              <a:t>(correlations))</a:t>
            </a:r>
          </a:p>
          <a:p>
            <a:r>
              <a:rPr lang="en-US" sz="1200" b="0" dirty="0">
                <a:latin typeface="Courier"/>
                <a:cs typeface="Courier"/>
              </a:rPr>
              <a:t>  </a:t>
            </a:r>
          </a:p>
          <a:p>
            <a:r>
              <a:rPr lang="en-US" sz="1200" b="0" dirty="0" err="1">
                <a:latin typeface="Courier"/>
                <a:cs typeface="Courier"/>
              </a:rPr>
              <a:t>numericQuestions</a:t>
            </a:r>
            <a:r>
              <a:rPr lang="en-US" sz="1200" b="0" dirty="0">
                <a:latin typeface="Courier"/>
                <a:cs typeface="Courier"/>
              </a:rPr>
              <a:t> &lt;- c("</a:t>
            </a:r>
            <a:r>
              <a:rPr lang="en-US" sz="1200" b="0" dirty="0" err="1">
                <a:latin typeface="Courier"/>
                <a:cs typeface="Courier"/>
              </a:rPr>
              <a:t>Manufacturing_productivity</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Percentage_of_revenues_from_new_products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Percentage_of_new_products_in_catalogue</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Percentage_of_exported_products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Firm_size_Sales_in_USD</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Firm_size_Employees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Competitive_pressure</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Do a factor analysis on scale variables</a:t>
            </a:r>
          </a:p>
          <a:p>
            <a:r>
              <a:rPr lang="en-US" sz="1200" b="0" dirty="0">
                <a:latin typeface="Courier"/>
                <a:cs typeface="Courier"/>
              </a:rPr>
              <a:t>indices &lt;- - which(</a:t>
            </a:r>
            <a:r>
              <a:rPr lang="en-US" sz="1200" b="0" dirty="0" err="1">
                <a:latin typeface="Courier"/>
                <a:cs typeface="Courier"/>
              </a:rPr>
              <a:t>colnames</a:t>
            </a:r>
            <a:r>
              <a:rPr lang="en-US" sz="1200" b="0" dirty="0">
                <a:latin typeface="Courier"/>
                <a:cs typeface="Courier"/>
              </a:rPr>
              <a:t>(correlations) %in% </a:t>
            </a:r>
            <a:r>
              <a:rPr lang="en-US" sz="1200" b="0" dirty="0" err="1">
                <a:latin typeface="Courier"/>
                <a:cs typeface="Courier"/>
              </a:rPr>
              <a:t>numericQuestions</a:t>
            </a:r>
            <a:r>
              <a:rPr lang="en-US" sz="1200" b="0" dirty="0">
                <a:latin typeface="Courier"/>
                <a:cs typeface="Courier"/>
              </a:rPr>
              <a:t>)</a:t>
            </a:r>
          </a:p>
          <a:p>
            <a:r>
              <a:rPr lang="en-US" sz="1200" b="0" dirty="0" err="1">
                <a:latin typeface="Courier"/>
                <a:cs typeface="Courier"/>
              </a:rPr>
              <a:t>correlationsScales</a:t>
            </a:r>
            <a:r>
              <a:rPr lang="en-US" sz="1200" b="0" dirty="0">
                <a:latin typeface="Courier"/>
                <a:cs typeface="Courier"/>
              </a:rPr>
              <a:t> &lt;- correlations[indices, indices]</a:t>
            </a:r>
          </a:p>
          <a:p>
            <a:endParaRPr lang="en-US" sz="1200" b="0" dirty="0">
              <a:latin typeface="Courier"/>
              <a:cs typeface="Courier"/>
            </a:endParaRPr>
          </a:p>
          <a:p>
            <a:r>
              <a:rPr lang="en-US" sz="1200" b="0" dirty="0" err="1">
                <a:latin typeface="Courier"/>
                <a:cs typeface="Courier"/>
              </a:rPr>
              <a:t>pca</a:t>
            </a:r>
            <a:r>
              <a:rPr lang="en-US" sz="1200" b="0" dirty="0">
                <a:latin typeface="Courier"/>
                <a:cs typeface="Courier"/>
              </a:rPr>
              <a:t> &lt;- </a:t>
            </a:r>
            <a:r>
              <a:rPr lang="en-US" sz="1200" b="0" dirty="0" err="1">
                <a:latin typeface="Courier"/>
                <a:cs typeface="Courier"/>
              </a:rPr>
              <a:t>princomp</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cor</a:t>
            </a:r>
            <a:r>
              <a:rPr lang="en-US" sz="1200" b="0" dirty="0">
                <a:latin typeface="Courier"/>
                <a:cs typeface="Courier"/>
              </a:rPr>
              <a:t> = TRUE)</a:t>
            </a:r>
          </a:p>
          <a:p>
            <a:r>
              <a:rPr lang="en-US" sz="1200" b="0" dirty="0">
                <a:latin typeface="Courier"/>
                <a:cs typeface="Courier"/>
              </a:rPr>
              <a:t>plot(</a:t>
            </a:r>
            <a:r>
              <a:rPr lang="en-US" sz="1200" b="0" dirty="0" err="1">
                <a:latin typeface="Courier"/>
                <a:cs typeface="Courier"/>
              </a:rPr>
              <a:t>pca,type</a:t>
            </a:r>
            <a:r>
              <a:rPr lang="en-US" sz="1200" b="0" dirty="0">
                <a:latin typeface="Courier"/>
                <a:cs typeface="Courier"/>
              </a:rPr>
              <a:t>="lines")</a:t>
            </a:r>
          </a:p>
          <a:p>
            <a:endParaRPr lang="en-US" sz="1200" b="0" dirty="0">
              <a:latin typeface="Courier"/>
              <a:cs typeface="Courier"/>
            </a:endParaRP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"none")</a:t>
            </a:r>
          </a:p>
          <a:p>
            <a:r>
              <a:rPr lang="en-US" sz="1200" b="0" dirty="0" err="1">
                <a:latin typeface="Courier"/>
                <a:cs typeface="Courier"/>
              </a:rPr>
              <a:t>fa</a:t>
            </a:r>
            <a:r>
              <a:rPr lang="en-US" sz="1200" b="0" dirty="0">
                <a:latin typeface="Courier"/>
                <a:cs typeface="Courier"/>
              </a:rPr>
              <a:t>(</a:t>
            </a:r>
            <a:r>
              <a:rPr lang="en-US" sz="1200" b="0" dirty="0" err="1">
                <a:latin typeface="Courier"/>
                <a:cs typeface="Courier"/>
              </a:rPr>
              <a:t>correlationsScales</a:t>
            </a:r>
            <a:r>
              <a:rPr lang="en-US" sz="1200" b="0" dirty="0">
                <a:latin typeface="Courier"/>
                <a:cs typeface="Courier"/>
              </a:rPr>
              <a:t>, </a:t>
            </a:r>
            <a:r>
              <a:rPr lang="en-US" sz="1200" b="0" dirty="0" err="1">
                <a:latin typeface="Courier"/>
                <a:cs typeface="Courier"/>
              </a:rPr>
              <a:t>nfactors</a:t>
            </a:r>
            <a:r>
              <a:rPr lang="en-US" sz="1200" b="0" dirty="0">
                <a:latin typeface="Courier"/>
                <a:cs typeface="Courier"/>
              </a:rPr>
              <a:t> = 5, rotate = "</a:t>
            </a:r>
            <a:r>
              <a:rPr lang="en-US" sz="1200" b="0" dirty="0" err="1">
                <a:latin typeface="Courier"/>
                <a:cs typeface="Courier"/>
              </a:rPr>
              <a:t>oblimin</a:t>
            </a:r>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 REPLICATE THE MODELS</a:t>
            </a:r>
          </a:p>
          <a:p>
            <a:endParaRPr lang="en-US" sz="1200" b="0" dirty="0">
              <a:latin typeface="Courier"/>
              <a:cs typeface="Courier"/>
            </a:endParaRPr>
          </a:p>
          <a:p>
            <a:r>
              <a:rPr lang="en-US" sz="1200" b="0" dirty="0" err="1">
                <a:latin typeface="Courier"/>
                <a:cs typeface="Courier"/>
              </a:rPr>
              <a:t>LVDefinitions</a:t>
            </a:r>
            <a:r>
              <a:rPr lang="en-US" sz="1200" b="0" dirty="0">
                <a:latin typeface="Courier"/>
                <a:cs typeface="Courier"/>
              </a:rPr>
              <a:t> &lt;- "HORIZONTAL =~ </a:t>
            </a:r>
            <a:r>
              <a:rPr lang="en-US" sz="1200" b="0" dirty="0" err="1">
                <a:latin typeface="Courier"/>
                <a:cs typeface="Courier"/>
              </a:rPr>
              <a:t>Horizontal_norms_of_information_exchange</a:t>
            </a:r>
            <a:r>
              <a:rPr lang="en-US" sz="1200" b="0" dirty="0">
                <a:latin typeface="Courier"/>
                <a:cs typeface="Courier"/>
              </a:rPr>
              <a:t> + </a:t>
            </a:r>
            <a:r>
              <a:rPr lang="en-US" sz="1200" b="0" dirty="0" err="1">
                <a:latin typeface="Courier"/>
                <a:cs typeface="Courier"/>
              </a:rPr>
              <a:t>Horizontal_norms_of_assistance</a:t>
            </a:r>
            <a:r>
              <a:rPr lang="en-US" sz="1200" b="0" dirty="0">
                <a:latin typeface="Courier"/>
                <a:cs typeface="Courier"/>
              </a:rPr>
              <a:t> + </a:t>
            </a:r>
            <a:r>
              <a:rPr lang="en-US" sz="1200" b="0" dirty="0" err="1">
                <a:latin typeface="Courier"/>
                <a:cs typeface="Courier"/>
              </a:rPr>
              <a:t>Horizontal_norms_of_fair_sharing</a:t>
            </a:r>
            <a:endParaRPr lang="en-US" sz="1200" b="0" dirty="0">
              <a:latin typeface="Courier"/>
              <a:cs typeface="Courier"/>
            </a:endParaRPr>
          </a:p>
          <a:p>
            <a:r>
              <a:rPr lang="en-US" sz="1200" b="0" dirty="0">
                <a:latin typeface="Courier"/>
                <a:cs typeface="Courier"/>
              </a:rPr>
              <a:t>VERTICAL =~ </a:t>
            </a:r>
            <a:r>
              <a:rPr lang="en-US" sz="1200" b="0" dirty="0" err="1">
                <a:latin typeface="Courier"/>
                <a:cs typeface="Courier"/>
              </a:rPr>
              <a:t>Vertical_norms_of_information_exchange</a:t>
            </a:r>
            <a:r>
              <a:rPr lang="en-US" sz="1200" b="0" dirty="0">
                <a:latin typeface="Courier"/>
                <a:cs typeface="Courier"/>
              </a:rPr>
              <a:t> + </a:t>
            </a:r>
            <a:r>
              <a:rPr lang="en-US" sz="1200" b="0" dirty="0" err="1">
                <a:latin typeface="Courier"/>
                <a:cs typeface="Courier"/>
              </a:rPr>
              <a:t>Vertical_norms_of_assistance</a:t>
            </a:r>
            <a:r>
              <a:rPr lang="en-US" sz="1200" b="0" dirty="0">
                <a:latin typeface="Courier"/>
                <a:cs typeface="Courier"/>
              </a:rPr>
              <a:t> + </a:t>
            </a:r>
            <a:r>
              <a:rPr lang="en-US" sz="1200" b="0" dirty="0" err="1">
                <a:latin typeface="Courier"/>
                <a:cs typeface="Courier"/>
              </a:rPr>
              <a:t>Vertical_norms_of_fair_sharing</a:t>
            </a:r>
            <a:r>
              <a:rPr lang="en-US" sz="1200" b="0" dirty="0">
                <a:latin typeface="Courier"/>
                <a:cs typeface="Courier"/>
              </a:rPr>
              <a:t> </a:t>
            </a:r>
          </a:p>
          <a:p>
            <a:r>
              <a:rPr lang="en-US" sz="1200" b="0" dirty="0">
                <a:latin typeface="Courier"/>
                <a:cs typeface="Courier"/>
              </a:rPr>
              <a:t>MFG_PRODUCTIVITY =~ </a:t>
            </a:r>
            <a:r>
              <a:rPr lang="en-US" sz="1200" b="0" dirty="0" err="1">
                <a:latin typeface="Courier"/>
                <a:cs typeface="Courier"/>
              </a:rPr>
              <a:t>Manufacturing_productivity</a:t>
            </a:r>
            <a:endParaRPr lang="en-US" sz="1200" b="0" dirty="0">
              <a:latin typeface="Courier"/>
              <a:cs typeface="Courier"/>
            </a:endParaRPr>
          </a:p>
          <a:p>
            <a:r>
              <a:rPr lang="en-US" sz="1200" b="0" dirty="0">
                <a:latin typeface="Courier"/>
                <a:cs typeface="Courier"/>
              </a:rPr>
              <a:t>INNOVATION =~ </a:t>
            </a:r>
            <a:r>
              <a:rPr lang="en-US" sz="1200" b="0" dirty="0" err="1">
                <a:latin typeface="Courier"/>
                <a:cs typeface="Courier"/>
              </a:rPr>
              <a:t>Percentage_of_revenues_from_new_products</a:t>
            </a:r>
            <a:r>
              <a:rPr lang="en-US" sz="1200" b="0" dirty="0">
                <a:latin typeface="Courier"/>
                <a:cs typeface="Courier"/>
              </a:rPr>
              <a:t> + </a:t>
            </a:r>
            <a:r>
              <a:rPr lang="en-US" sz="1200" b="0" dirty="0" err="1">
                <a:latin typeface="Courier"/>
                <a:cs typeface="Courier"/>
              </a:rPr>
              <a:t>Percentage_of_new_products_in_catalogue</a:t>
            </a:r>
            <a:endParaRPr lang="en-US" sz="1200" b="0" dirty="0">
              <a:latin typeface="Courier"/>
              <a:cs typeface="Courier"/>
            </a:endParaRPr>
          </a:p>
          <a:p>
            <a:r>
              <a:rPr lang="en-US" sz="1200" b="0" dirty="0">
                <a:latin typeface="Courier"/>
                <a:cs typeface="Courier"/>
              </a:rPr>
              <a:t>COLLECTIVE_SOURCING =~ </a:t>
            </a:r>
            <a:r>
              <a:rPr lang="en-US" sz="1200" b="0" dirty="0" err="1">
                <a:latin typeface="Courier"/>
                <a:cs typeface="Courier"/>
              </a:rPr>
              <a:t>Collective_sourcing_for_contacting_international_customers</a:t>
            </a:r>
            <a:r>
              <a:rPr lang="en-US" sz="1200" b="0" dirty="0">
                <a:latin typeface="Courier"/>
                <a:cs typeface="Courier"/>
              </a:rPr>
              <a:t> + </a:t>
            </a:r>
            <a:r>
              <a:rPr lang="en-US" sz="1200" b="0" dirty="0" err="1">
                <a:latin typeface="Courier"/>
                <a:cs typeface="Courier"/>
              </a:rPr>
              <a:t>Collective_sourcing_for_coordinating_international_fairs</a:t>
            </a:r>
            <a:r>
              <a:rPr lang="en-US" sz="1200" b="0" dirty="0">
                <a:latin typeface="Courier"/>
                <a:cs typeface="Courier"/>
              </a:rPr>
              <a:t> + </a:t>
            </a:r>
            <a:r>
              <a:rPr lang="en-US" sz="1200" b="0" dirty="0" err="1">
                <a:latin typeface="Courier"/>
                <a:cs typeface="Courier"/>
              </a:rPr>
              <a:t>Collective_sourcing_for_promotion_of_country_brand</a:t>
            </a:r>
            <a:r>
              <a:rPr lang="en-US" sz="1200" b="0" dirty="0">
                <a:latin typeface="Courier"/>
                <a:cs typeface="Courier"/>
              </a:rPr>
              <a:t> </a:t>
            </a:r>
          </a:p>
          <a:p>
            <a:r>
              <a:rPr lang="en-US" sz="1200" b="0" dirty="0">
                <a:latin typeface="Courier"/>
                <a:cs typeface="Courier"/>
              </a:rPr>
              <a:t>GLOBAL_MARKETS =~ </a:t>
            </a:r>
            <a:r>
              <a:rPr lang="en-US" sz="1200" b="0" dirty="0" err="1">
                <a:latin typeface="Courier"/>
                <a:cs typeface="Courier"/>
              </a:rPr>
              <a:t>Percentage_of_exported_products</a:t>
            </a:r>
            <a:r>
              <a:rPr lang="en-US" sz="1200" b="0" dirty="0">
                <a:latin typeface="Courier"/>
                <a:cs typeface="Courier"/>
              </a:rPr>
              <a:t> </a:t>
            </a:r>
          </a:p>
          <a:p>
            <a:r>
              <a:rPr lang="en-US" sz="1200" b="0" dirty="0">
                <a:latin typeface="Courier"/>
                <a:cs typeface="Courier"/>
              </a:rPr>
              <a:t>FIRM_SIZE =~ </a:t>
            </a:r>
            <a:r>
              <a:rPr lang="en-US" sz="1200" b="0" dirty="0" err="1">
                <a:latin typeface="Courier"/>
                <a:cs typeface="Courier"/>
              </a:rPr>
              <a:t>Firm_size_Sales_in_USD</a:t>
            </a:r>
            <a:r>
              <a:rPr lang="en-US" sz="1200" b="0" dirty="0">
                <a:latin typeface="Courier"/>
                <a:cs typeface="Courier"/>
              </a:rPr>
              <a:t> + </a:t>
            </a:r>
            <a:r>
              <a:rPr lang="en-US" sz="1200" b="0" dirty="0" err="1">
                <a:latin typeface="Courier"/>
                <a:cs typeface="Courier"/>
              </a:rPr>
              <a:t>Firm_size_Employees</a:t>
            </a:r>
            <a:endParaRPr lang="en-US" sz="1200" b="0" dirty="0">
              <a:latin typeface="Courier"/>
              <a:cs typeface="Courier"/>
            </a:endParaRPr>
          </a:p>
          <a:p>
            <a:r>
              <a:rPr lang="en-US" sz="1200" b="0" dirty="0">
                <a:latin typeface="Courier"/>
                <a:cs typeface="Courier"/>
              </a:rPr>
              <a:t>COMPETITION =~ </a:t>
            </a:r>
            <a:r>
              <a:rPr lang="en-US" sz="1200" b="0" dirty="0" err="1">
                <a:latin typeface="Courier"/>
                <a:cs typeface="Courier"/>
              </a:rPr>
              <a:t>Competitive_pressure</a:t>
            </a:r>
            <a:r>
              <a:rPr lang="en-US" sz="1200" b="0" dirty="0">
                <a:latin typeface="Courier"/>
                <a:cs typeface="Courier"/>
              </a:rPr>
              <a:t> </a:t>
            </a:r>
          </a:p>
          <a:p>
            <a:r>
              <a:rPr lang="en-US" sz="1200" b="0" dirty="0">
                <a:latin typeface="Courier"/>
                <a:cs typeface="Courier"/>
              </a:rPr>
              <a:t>EXPORT_ORIENTATION =~ </a:t>
            </a:r>
            <a:r>
              <a:rPr lang="en-US" sz="1200" b="0" dirty="0" err="1">
                <a:latin typeface="Courier"/>
                <a:cs typeface="Courier"/>
              </a:rPr>
              <a:t>Exporters_more_competitive</a:t>
            </a:r>
            <a:r>
              <a:rPr lang="en-US" sz="1200" b="0" dirty="0">
                <a:latin typeface="Courier"/>
                <a:cs typeface="Courier"/>
              </a:rPr>
              <a:t> + </a:t>
            </a:r>
            <a:r>
              <a:rPr lang="en-US" sz="1200" b="0" dirty="0" err="1">
                <a:latin typeface="Courier"/>
                <a:cs typeface="Courier"/>
              </a:rPr>
              <a:t>Exporters_more_protected_from_recession</a:t>
            </a:r>
            <a:r>
              <a:rPr lang="en-US" sz="1200" b="0" dirty="0">
                <a:latin typeface="Courier"/>
                <a:cs typeface="Courier"/>
              </a:rPr>
              <a:t> </a:t>
            </a:r>
          </a:p>
          <a:p>
            <a:r>
              <a:rPr lang="en-US" sz="1200" b="0" dirty="0">
                <a:latin typeface="Courier"/>
                <a:cs typeface="Courier"/>
              </a:rPr>
              <a:t>INVESTMENT =~ </a:t>
            </a:r>
            <a:r>
              <a:rPr lang="en-US" sz="1200" b="0" dirty="0" err="1">
                <a:latin typeface="Courier"/>
                <a:cs typeface="Courier"/>
              </a:rPr>
              <a:t>Investments_in_JIT</a:t>
            </a:r>
            <a:r>
              <a:rPr lang="en-US" sz="1200" b="0" dirty="0">
                <a:latin typeface="Courier"/>
                <a:cs typeface="Courier"/>
              </a:rPr>
              <a:t> + </a:t>
            </a:r>
            <a:r>
              <a:rPr lang="en-US" sz="1200" b="0" dirty="0" err="1">
                <a:latin typeface="Courier"/>
                <a:cs typeface="Courier"/>
              </a:rPr>
              <a:t>Investments_in_IT</a:t>
            </a:r>
            <a:r>
              <a:rPr lang="en-US" sz="1200" b="0" dirty="0">
                <a:latin typeface="Courier"/>
                <a:cs typeface="Courier"/>
              </a:rPr>
              <a:t> + </a:t>
            </a:r>
            <a:r>
              <a:rPr lang="en-US" sz="1200" b="0" dirty="0" err="1">
                <a:latin typeface="Courier"/>
                <a:cs typeface="Courier"/>
              </a:rPr>
              <a:t>Investments_in_TQM</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NextBestConstrainedModel</a:t>
            </a:r>
            <a:r>
              <a:rPr lang="en-US" sz="1200" b="0" dirty="0">
                <a:latin typeface="Courier"/>
                <a:cs typeface="Courier"/>
              </a:rPr>
              <a:t> &lt;- 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HORIZONTAL ~ INVESTMENT</a:t>
            </a:r>
          </a:p>
          <a:p>
            <a:r>
              <a:rPr lang="en-US" sz="1200" b="0" dirty="0">
                <a:latin typeface="Courier"/>
                <a:cs typeface="Courier"/>
              </a:rPr>
              <a:t>VERTICAL ~ INVESTMENT</a:t>
            </a:r>
          </a:p>
          <a:p>
            <a:r>
              <a:rPr lang="en-US" sz="1200" b="0" dirty="0">
                <a:latin typeface="Courier"/>
                <a:cs typeface="Courier"/>
              </a:rPr>
              <a:t>COLLECTIVE_SOURCING ~ HORIZONTAL + COMPETITION + FIRM_SIZE + INVESTMENT + EXPORT_ORIENTATION</a:t>
            </a:r>
          </a:p>
          <a:p>
            <a:r>
              <a:rPr lang="en-US" sz="1200" b="0" dirty="0">
                <a:latin typeface="Courier"/>
                <a:cs typeface="Courier"/>
              </a:rPr>
              <a:t>MFG_PRODUCTIVITY ~ VERTICAL + FIRM_SIZE + COMPETITION + INVESTMENT</a:t>
            </a:r>
          </a:p>
          <a:p>
            <a:r>
              <a:rPr lang="en-US" sz="1200" b="0" dirty="0">
                <a:latin typeface="Courier"/>
                <a:cs typeface="Courier"/>
              </a:rPr>
              <a:t>INNOVATION ~ VERTICAL + COMPETITION + INVESTMENT + FIRM_SIZE</a:t>
            </a:r>
          </a:p>
          <a:p>
            <a:r>
              <a:rPr lang="en-US" sz="1200" b="0" dirty="0">
                <a:latin typeface="Courier"/>
                <a:cs typeface="Courier"/>
              </a:rPr>
              <a:t>GLOBAL_MARKETS ~ COLLECTIVE_SOURCING + MFG_PRODUCTIVITY + INNOVATION + FIRM_SIZE + COMPETITION + EXPORT_ORIENTATION</a:t>
            </a:r>
          </a:p>
          <a:p>
            <a:endParaRPr lang="en-US" sz="1200" b="0" dirty="0">
              <a:latin typeface="Courier"/>
              <a:cs typeface="Courier"/>
            </a:endParaRPr>
          </a:p>
          <a:p>
            <a:r>
              <a:rPr lang="en-US" sz="1200" b="0" dirty="0">
                <a:latin typeface="Courier"/>
                <a:cs typeface="Courier"/>
              </a:rPr>
              <a:t># For some weird reason COMPETITION is constrained to be uncorrelated with other exogenous LVs</a:t>
            </a:r>
          </a:p>
          <a:p>
            <a:endParaRPr lang="en-US" sz="1200" b="0" dirty="0">
              <a:latin typeface="Courier"/>
              <a:cs typeface="Courier"/>
            </a:endParaRPr>
          </a:p>
          <a:p>
            <a:r>
              <a:rPr lang="en-US" sz="1200" b="0" dirty="0">
                <a:latin typeface="Courier"/>
                <a:cs typeface="Courier"/>
              </a:rPr>
              <a:t>COMPETITION ~~ 0*FIRM_SIZE</a:t>
            </a:r>
          </a:p>
          <a:p>
            <a:r>
              <a:rPr lang="en-US" sz="1200" b="0" dirty="0">
                <a:latin typeface="Courier"/>
                <a:cs typeface="Courier"/>
              </a:rPr>
              <a:t>COMPETITION ~~ 0*EXPORT_ORIENTATION</a:t>
            </a:r>
          </a:p>
          <a:p>
            <a:r>
              <a:rPr lang="en-US" sz="1200" b="0" dirty="0">
                <a:latin typeface="Courier"/>
                <a:cs typeface="Courier"/>
              </a:rPr>
              <a:t>COMPETITION ~~ 0*INVESTMENT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TheoreticalModel</a:t>
            </a:r>
            <a:r>
              <a:rPr lang="en-US" sz="1200" b="0" dirty="0">
                <a:latin typeface="Courier"/>
                <a:cs typeface="Courier"/>
              </a:rPr>
              <a:t> &lt;- paste(</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INNOVATION ~ HORIZONTAL")</a:t>
            </a:r>
          </a:p>
          <a:p>
            <a:endParaRPr lang="en-US" sz="1200" b="0" dirty="0">
              <a:latin typeface="Courier"/>
              <a:cs typeface="Courier"/>
            </a:endParaRPr>
          </a:p>
          <a:p>
            <a:r>
              <a:rPr lang="en-US" sz="1200" b="0" dirty="0" err="1">
                <a:latin typeface="Courier"/>
                <a:cs typeface="Courier"/>
              </a:rPr>
              <a:t>NextBestUnconstrainedModel</a:t>
            </a:r>
            <a:r>
              <a:rPr lang="en-US" sz="1200" b="0" dirty="0">
                <a:latin typeface="Courier"/>
                <a:cs typeface="Courier"/>
              </a:rPr>
              <a:t> &lt;- paste(</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MFG_PRODUCTIVITY ~ HORIZONTAL</a:t>
            </a:r>
          </a:p>
          <a:p>
            <a:r>
              <a:rPr lang="en-US" sz="1200" b="0" dirty="0">
                <a:latin typeface="Courier"/>
                <a:cs typeface="Courier"/>
              </a:rPr>
              <a:t>                          COLLECTIVE_SOURCING ~ VERTICAL")</a:t>
            </a:r>
          </a:p>
          <a:p>
            <a:endParaRPr lang="en-US" sz="1200" b="0" dirty="0">
              <a:latin typeface="Courier"/>
              <a:cs typeface="Courier"/>
            </a:endParaRPr>
          </a:p>
          <a:p>
            <a:r>
              <a:rPr lang="en-US" sz="1200" b="0" dirty="0" err="1">
                <a:latin typeface="Courier"/>
                <a:cs typeface="Courier"/>
              </a:rPr>
              <a:t>BestModel</a:t>
            </a:r>
            <a:r>
              <a:rPr lang="en-US" sz="1200" b="0" dirty="0">
                <a:latin typeface="Courier"/>
                <a:cs typeface="Courier"/>
              </a:rPr>
              <a:t> &lt;- paste(sub("COMPETITION ~~ 0*FIRM_SIZE</a:t>
            </a:r>
          </a:p>
          <a:p>
            <a:r>
              <a:rPr lang="en-US" sz="1200" b="0" dirty="0">
                <a:latin typeface="Courier"/>
                <a:cs typeface="Courier"/>
              </a:rPr>
              <a:t>COMPETITION ~~ 0*</a:t>
            </a:r>
            <a:r>
              <a:rPr lang="en-US" sz="1200" b="0" dirty="0" err="1">
                <a:latin typeface="Courier"/>
                <a:cs typeface="Courier"/>
              </a:rPr>
              <a:t>EXPORT_ORIENTATION","",sub</a:t>
            </a:r>
            <a:r>
              <a:rPr lang="en-US" sz="1200" b="0" dirty="0">
                <a:latin typeface="Courier"/>
                <a:cs typeface="Courier"/>
              </a:rPr>
              <a:t>("INNOVATION ~ VERTICAL +","INNOVATION ~",</a:t>
            </a:r>
            <a:r>
              <a:rPr lang="en-US" sz="1200" b="0" dirty="0" err="1">
                <a:latin typeface="Courier"/>
                <a:cs typeface="Courier"/>
              </a:rPr>
              <a:t>TheoreticalModel</a:t>
            </a:r>
            <a:r>
              <a:rPr lang="en-US" sz="1200" b="0" dirty="0">
                <a:latin typeface="Courier"/>
                <a:cs typeface="Courier"/>
              </a:rPr>
              <a:t>, fixed = TRUE),fixed = TRUE),"</a:t>
            </a:r>
          </a:p>
          <a:p>
            <a:r>
              <a:rPr lang="en-US" sz="1200" b="0" dirty="0">
                <a:latin typeface="Courier"/>
                <a:cs typeface="Courier"/>
              </a:rPr>
              <a:t>                   HORIZONTAL ~~ VERTICAL</a:t>
            </a:r>
          </a:p>
          <a:p>
            <a:r>
              <a:rPr lang="en-US" sz="1200" b="0" dirty="0">
                <a:latin typeface="Courier"/>
                <a:cs typeface="Courier"/>
              </a:rPr>
              <a:t>                   HORIZONTAL ~~ COMPETITION</a:t>
            </a:r>
          </a:p>
          <a:p>
            <a:r>
              <a:rPr lang="en-US" sz="1200" b="0" dirty="0">
                <a:latin typeface="Courier"/>
                <a:cs typeface="Courier"/>
              </a:rPr>
              <a:t>                   VERTICAL ~~ COMPETITION</a:t>
            </a:r>
          </a:p>
          <a:p>
            <a:r>
              <a:rPr lang="en-US" sz="1200" b="0" dirty="0">
                <a:latin typeface="Courier"/>
                <a:cs typeface="Courier"/>
              </a:rPr>
              <a:t>                   COLLECTIVE_SOURCING ~~ MFG_PRODUCTIVITY</a:t>
            </a:r>
          </a:p>
          <a:p>
            <a:r>
              <a:rPr lang="en-US" sz="1200" b="0" dirty="0">
                <a:latin typeface="Courier"/>
                <a:cs typeface="Courier"/>
              </a:rPr>
              <a:t>                   COLLECTIVE_SOURCING ~~ INNOVATION</a:t>
            </a:r>
          </a:p>
          <a:p>
            <a:r>
              <a:rPr lang="en-US" sz="1200" b="0" dirty="0">
                <a:latin typeface="Courier"/>
                <a:cs typeface="Courier"/>
              </a:rPr>
              <a:t>                   MFG_PRODUCTIVITY ~~ INNOVATION</a:t>
            </a:r>
          </a:p>
          <a:p>
            <a:r>
              <a:rPr lang="en-US" sz="1200" b="0" dirty="0">
                <a:latin typeface="Courier"/>
                <a:cs typeface="Courier"/>
              </a:rPr>
              <a:t>                   " </a:t>
            </a:r>
          </a:p>
          <a:p>
            <a:r>
              <a:rPr lang="en-US" sz="1200" b="0" dirty="0">
                <a:latin typeface="Courier"/>
                <a:cs typeface="Courier"/>
              </a:rPr>
              <a:t>  )</a:t>
            </a:r>
          </a:p>
          <a:p>
            <a:endParaRPr lang="en-US" sz="1200" b="0" dirty="0">
              <a:latin typeface="Courier"/>
              <a:cs typeface="Courier"/>
            </a:endParaRPr>
          </a:p>
          <a:p>
            <a:r>
              <a:rPr lang="en-US" sz="1200" b="0" dirty="0">
                <a:latin typeface="Courier"/>
                <a:cs typeface="Courier"/>
              </a:rPr>
              <a:t>Null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 orthogonal = TRUE,</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r>
              <a:rPr lang="en-US" sz="1200" b="0" dirty="0">
                <a:latin typeface="Courier"/>
                <a:cs typeface="Courier"/>
              </a:rPr>
              <a:t>Measurement &lt;- </a:t>
            </a:r>
            <a:r>
              <a:rPr lang="en-US" sz="1200" b="0" dirty="0" err="1">
                <a:latin typeface="Courier"/>
                <a:cs typeface="Courier"/>
              </a:rPr>
              <a:t>cfa</a:t>
            </a:r>
            <a:r>
              <a:rPr lang="en-US" sz="1200" b="0" dirty="0">
                <a:latin typeface="Courier"/>
                <a:cs typeface="Courier"/>
              </a:rPr>
              <a:t>(</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a:t>
            </a:r>
          </a:p>
          <a:p>
            <a:endParaRPr lang="en-US" sz="1200" b="0" dirty="0">
              <a:latin typeface="Courier"/>
              <a:cs typeface="Courier"/>
            </a:endParaRPr>
          </a:p>
          <a:p>
            <a:r>
              <a:rPr lang="en-US" sz="1200" b="0" dirty="0">
                <a:latin typeface="Courier"/>
                <a:cs typeface="Courier"/>
              </a:rPr>
              <a:t>Theoretical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TheoreticalModel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Next_best_constrained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Next_best_unconstrained</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NextBestUnconstrainedModel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Best_model</a:t>
            </a:r>
            <a:r>
              <a:rPr lang="en-US" sz="1200" b="0" dirty="0">
                <a:latin typeface="Courier"/>
                <a:cs typeface="Courier"/>
              </a:rPr>
              <a:t> &lt;- </a:t>
            </a:r>
            <a:r>
              <a:rPr lang="en-US" sz="1200" b="0" dirty="0" err="1">
                <a:latin typeface="Courier"/>
                <a:cs typeface="Courier"/>
              </a:rPr>
              <a:t>sem</a:t>
            </a:r>
            <a:r>
              <a:rPr lang="en-US" sz="1200" b="0" dirty="0">
                <a:latin typeface="Courier"/>
                <a:cs typeface="Courier"/>
              </a:rPr>
              <a:t>(</a:t>
            </a:r>
            <a:r>
              <a:rPr lang="en-US" sz="1200" b="0" dirty="0" err="1">
                <a:latin typeface="Courier"/>
                <a:cs typeface="Courier"/>
              </a:rPr>
              <a:t>BestModel</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correlations,</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endParaRPr lang="en-US" sz="1200" b="0" dirty="0">
              <a:latin typeface="Courier"/>
              <a:cs typeface="Courier"/>
            </a:endParaRPr>
          </a:p>
          <a:p>
            <a:r>
              <a:rPr lang="en-US" sz="1200" b="0" dirty="0" err="1">
                <a:latin typeface="Courier"/>
                <a:cs typeface="Courier"/>
              </a:rPr>
              <a:t>fitIndices</a:t>
            </a:r>
            <a:r>
              <a:rPr lang="en-US" sz="1200" b="0" dirty="0">
                <a:latin typeface="Courier"/>
                <a:cs typeface="Courier"/>
              </a:rPr>
              <a:t> &lt;- list(</a:t>
            </a:r>
            <a:r>
              <a:rPr lang="en-US" sz="1200" b="0" dirty="0" err="1">
                <a:latin typeface="Courier"/>
                <a:cs typeface="Courier"/>
              </a:rPr>
              <a:t>chisq</a:t>
            </a:r>
            <a:r>
              <a:rPr lang="en-US" sz="1200" b="0" dirty="0">
                <a:latin typeface="Courier"/>
                <a:cs typeface="Courier"/>
              </a:rPr>
              <a:t>="Chi-Square", </a:t>
            </a:r>
            <a:r>
              <a:rPr lang="en-US" sz="1200" b="0" dirty="0" err="1">
                <a:latin typeface="Courier"/>
                <a:cs typeface="Courier"/>
              </a:rPr>
              <a:t>df</a:t>
            </a:r>
            <a:r>
              <a:rPr lang="en-US" sz="1200" b="0" dirty="0">
                <a:latin typeface="Courier"/>
                <a:cs typeface="Courier"/>
              </a:rPr>
              <a:t>="</a:t>
            </a:r>
            <a:r>
              <a:rPr lang="en-US" sz="1200" b="0" dirty="0" err="1">
                <a:latin typeface="Courier"/>
                <a:cs typeface="Courier"/>
              </a:rPr>
              <a:t>df</a:t>
            </a:r>
            <a:r>
              <a:rPr lang="en-US" sz="1200" b="0" dirty="0">
                <a:latin typeface="Courier"/>
                <a:cs typeface="Courier"/>
              </a:rPr>
              <a:t>", </a:t>
            </a:r>
            <a:r>
              <a:rPr lang="en-US" sz="1200" b="0" dirty="0" err="1">
                <a:latin typeface="Courier"/>
                <a:cs typeface="Courier"/>
              </a:rPr>
              <a:t>pvalue</a:t>
            </a:r>
            <a:r>
              <a:rPr lang="en-US" sz="1200" b="0" dirty="0">
                <a:latin typeface="Courier"/>
                <a:cs typeface="Courier"/>
              </a:rPr>
              <a:t>="Probability", </a:t>
            </a:r>
            <a:r>
              <a:rPr lang="en-US" sz="1200" b="0" dirty="0" err="1">
                <a:latin typeface="Courier"/>
                <a:cs typeface="Courier"/>
              </a:rPr>
              <a:t>gfi</a:t>
            </a:r>
            <a:r>
              <a:rPr lang="en-US" sz="1200" b="0" dirty="0">
                <a:latin typeface="Courier"/>
                <a:cs typeface="Courier"/>
              </a:rPr>
              <a:t>="GFI", </a:t>
            </a:r>
            <a:r>
              <a:rPr lang="en-US" sz="1200" b="0" dirty="0" err="1">
                <a:latin typeface="Courier"/>
                <a:cs typeface="Courier"/>
              </a:rPr>
              <a:t>nfi</a:t>
            </a:r>
            <a:r>
              <a:rPr lang="en-US" sz="1200" b="0" dirty="0">
                <a:latin typeface="Courier"/>
                <a:cs typeface="Courier"/>
              </a:rPr>
              <a:t>="NFI", </a:t>
            </a:r>
            <a:r>
              <a:rPr lang="en-US" sz="1200" b="0" dirty="0" err="1">
                <a:latin typeface="Courier"/>
                <a:cs typeface="Courier"/>
              </a:rPr>
              <a:t>nnfi</a:t>
            </a:r>
            <a:r>
              <a:rPr lang="en-US" sz="1200" b="0" dirty="0">
                <a:latin typeface="Courier"/>
                <a:cs typeface="Courier"/>
              </a:rPr>
              <a:t>="NNFI",</a:t>
            </a:r>
          </a:p>
          <a:p>
            <a:r>
              <a:rPr lang="en-US" sz="1200" b="0" dirty="0">
                <a:latin typeface="Courier"/>
                <a:cs typeface="Courier"/>
              </a:rPr>
              <a:t>     </a:t>
            </a:r>
            <a:r>
              <a:rPr lang="en-US" sz="1200" b="0" dirty="0" err="1">
                <a:latin typeface="Courier"/>
                <a:cs typeface="Courier"/>
              </a:rPr>
              <a:t>cfi</a:t>
            </a:r>
            <a:r>
              <a:rPr lang="en-US" sz="1200" b="0" dirty="0">
                <a:latin typeface="Courier"/>
                <a:cs typeface="Courier"/>
              </a:rPr>
              <a:t>="CFI", </a:t>
            </a:r>
            <a:r>
              <a:rPr lang="en-US" sz="1200" b="0" dirty="0" err="1">
                <a:latin typeface="Courier"/>
                <a:cs typeface="Courier"/>
              </a:rPr>
              <a:t>rmsea</a:t>
            </a:r>
            <a:r>
              <a:rPr lang="en-US" sz="1200" b="0" dirty="0">
                <a:latin typeface="Courier"/>
                <a:cs typeface="Courier"/>
              </a:rPr>
              <a:t>="RMSEA", </a:t>
            </a:r>
            <a:r>
              <a:rPr lang="en-US" sz="1200" b="0" dirty="0" err="1">
                <a:latin typeface="Courier"/>
                <a:cs typeface="Courier"/>
              </a:rPr>
              <a:t>aic</a:t>
            </a:r>
            <a:r>
              <a:rPr lang="en-US" sz="1200" b="0" dirty="0">
                <a:latin typeface="Courier"/>
                <a:cs typeface="Courier"/>
              </a:rPr>
              <a:t>="AIC", </a:t>
            </a:r>
            <a:r>
              <a:rPr lang="en-US" sz="1200" b="0" dirty="0" err="1">
                <a:latin typeface="Courier"/>
                <a:cs typeface="Courier"/>
              </a:rPr>
              <a:t>bic</a:t>
            </a:r>
            <a:r>
              <a:rPr lang="en-US" sz="1200" b="0" dirty="0">
                <a:latin typeface="Courier"/>
                <a:cs typeface="Courier"/>
              </a:rPr>
              <a:t>="BIC")</a:t>
            </a:r>
          </a:p>
          <a:p>
            <a:endParaRPr lang="en-US" sz="1200" b="0" dirty="0">
              <a:latin typeface="Courier"/>
              <a:cs typeface="Courier"/>
            </a:endParaRPr>
          </a:p>
          <a:p>
            <a:r>
              <a:rPr lang="en-US" sz="1200" b="0" dirty="0">
                <a:latin typeface="Courier"/>
                <a:cs typeface="Courier"/>
              </a:rPr>
              <a:t>models &lt;- list(Null=Null, Measurement=Measurement, Theoretical=Theoretical, </a:t>
            </a:r>
            <a:r>
              <a:rPr lang="en-US" sz="1200" b="0" dirty="0" err="1">
                <a:latin typeface="Courier"/>
                <a:cs typeface="Courier"/>
              </a:rPr>
              <a:t>Next_best_constrained</a:t>
            </a:r>
            <a:r>
              <a:rPr lang="en-US" sz="1200" b="0" dirty="0">
                <a:latin typeface="Courier"/>
                <a:cs typeface="Courier"/>
              </a:rPr>
              <a:t>=</a:t>
            </a:r>
            <a:r>
              <a:rPr lang="en-US" sz="1200" b="0" dirty="0" err="1">
                <a:latin typeface="Courier"/>
                <a:cs typeface="Courier"/>
              </a:rPr>
              <a:t>Next_best_constrained</a:t>
            </a:r>
            <a:r>
              <a:rPr lang="en-US" sz="1200" b="0" dirty="0">
                <a:latin typeface="Courier"/>
                <a:cs typeface="Courier"/>
              </a:rPr>
              <a:t>, </a:t>
            </a:r>
            <a:r>
              <a:rPr lang="en-US" sz="1200" b="0" dirty="0" err="1">
                <a:latin typeface="Courier"/>
                <a:cs typeface="Courier"/>
              </a:rPr>
              <a:t>Next_best_unconstrained</a:t>
            </a:r>
            <a:r>
              <a:rPr lang="en-US" sz="1200" b="0" dirty="0">
                <a:latin typeface="Courier"/>
                <a:cs typeface="Courier"/>
              </a:rPr>
              <a:t>=</a:t>
            </a:r>
            <a:r>
              <a:rPr lang="en-US" sz="1200" b="0" dirty="0" err="1">
                <a:latin typeface="Courier"/>
                <a:cs typeface="Courier"/>
              </a:rPr>
              <a:t>Next_best_unconstrained</a:t>
            </a:r>
            <a:r>
              <a:rPr lang="en-US" sz="1200" b="0" dirty="0">
                <a:latin typeface="Courier"/>
                <a:cs typeface="Courier"/>
              </a:rPr>
              <a:t>, </a:t>
            </a:r>
            <a:r>
              <a:rPr lang="en-US" sz="1200" b="0" dirty="0" err="1">
                <a:latin typeface="Courier"/>
                <a:cs typeface="Courier"/>
              </a:rPr>
              <a:t>Best_model</a:t>
            </a:r>
            <a:r>
              <a:rPr lang="en-US" sz="1200" b="0" dirty="0">
                <a:latin typeface="Courier"/>
                <a:cs typeface="Courier"/>
              </a:rPr>
              <a:t>=</a:t>
            </a:r>
            <a:r>
              <a:rPr lang="en-US" sz="1200" b="0" dirty="0" err="1">
                <a:latin typeface="Courier"/>
                <a:cs typeface="Courier"/>
              </a:rPr>
              <a:t>Best_model</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sapply</a:t>
            </a:r>
            <a:r>
              <a:rPr lang="en-US" sz="1200" b="0" dirty="0">
                <a:latin typeface="Courier"/>
                <a:cs typeface="Courier"/>
              </a:rPr>
              <a:t>(models, function(fit){</a:t>
            </a:r>
          </a:p>
          <a:p>
            <a:r>
              <a:rPr lang="en-US" sz="1200" b="0" dirty="0">
                <a:latin typeface="Courier"/>
                <a:cs typeface="Courier"/>
              </a:rPr>
              <a:t>  </a:t>
            </a:r>
            <a:r>
              <a:rPr lang="en-US" sz="1200" b="0" dirty="0" err="1">
                <a:latin typeface="Courier"/>
                <a:cs typeface="Courier"/>
              </a:rPr>
              <a:t>fitMeasures</a:t>
            </a:r>
            <a:r>
              <a:rPr lang="en-US" sz="1200" b="0" dirty="0">
                <a:latin typeface="Courier"/>
                <a:cs typeface="Courier"/>
              </a:rPr>
              <a:t>(fit)[names(</a:t>
            </a:r>
            <a:r>
              <a:rPr lang="en-US" sz="1200" b="0" dirty="0" err="1">
                <a:latin typeface="Courier"/>
                <a:cs typeface="Courier"/>
              </a:rPr>
              <a:t>fitIndices</a:t>
            </a:r>
            <a:r>
              <a:rPr lang="en-US" sz="1200" b="0" dirty="0">
                <a:latin typeface="Courier"/>
                <a:cs typeface="Courier"/>
              </a:rPr>
              <a:t>)]</a:t>
            </a:r>
          </a:p>
          <a:p>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fitTable</a:t>
            </a:r>
            <a:r>
              <a:rPr lang="en-US" sz="1200" b="0" dirty="0">
                <a:latin typeface="Courier"/>
                <a:cs typeface="Courier"/>
              </a:rPr>
              <a:t> &lt;- t(</a:t>
            </a:r>
            <a:r>
              <a:rPr lang="en-US" sz="1200" b="0" dirty="0" err="1">
                <a:latin typeface="Courier"/>
                <a:cs typeface="Courier"/>
              </a:rPr>
              <a:t>fitTable</a:t>
            </a:r>
            <a:r>
              <a:rPr lang="en-US" sz="1200" b="0" dirty="0">
                <a:latin typeface="Courier"/>
                <a:cs typeface="Courier"/>
              </a:rPr>
              <a:t>)</a:t>
            </a:r>
          </a:p>
          <a:p>
            <a:endParaRPr lang="en-US" sz="1200" b="0" dirty="0">
              <a:latin typeface="Courier"/>
              <a:cs typeface="Courier"/>
            </a:endParaRPr>
          </a:p>
          <a:p>
            <a:r>
              <a:rPr lang="en-US" sz="1200" b="0" dirty="0" err="1">
                <a:latin typeface="Courier"/>
                <a:cs typeface="Courier"/>
              </a:rPr>
              <a:t>colnames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a:t>
            </a:r>
            <a:r>
              <a:rPr lang="en-US" sz="1200" b="0" dirty="0" err="1">
                <a:latin typeface="Courier"/>
                <a:cs typeface="Courier"/>
              </a:rPr>
              <a:t>unlist</a:t>
            </a:r>
            <a:r>
              <a:rPr lang="en-US" sz="1200" b="0" dirty="0">
                <a:latin typeface="Courier"/>
                <a:cs typeface="Courier"/>
              </a:rPr>
              <a:t>(</a:t>
            </a:r>
            <a:r>
              <a:rPr lang="en-US" sz="1200" b="0" dirty="0" err="1">
                <a:latin typeface="Courier"/>
                <a:cs typeface="Courier"/>
              </a:rPr>
              <a:t>fitIndices</a:t>
            </a:r>
            <a:r>
              <a:rPr lang="en-US" sz="1200" b="0" dirty="0">
                <a:latin typeface="Courier"/>
                <a:cs typeface="Courier"/>
              </a:rPr>
              <a:t>)</a:t>
            </a:r>
          </a:p>
          <a:p>
            <a:r>
              <a:rPr lang="en-US" sz="1200" b="0" dirty="0" err="1">
                <a:latin typeface="Courier"/>
                <a:cs typeface="Courier"/>
              </a:rPr>
              <a:t>rownames</a:t>
            </a:r>
            <a:r>
              <a:rPr lang="en-US" sz="1200" b="0" dirty="0">
                <a:latin typeface="Courier"/>
                <a:cs typeface="Courier"/>
              </a:rPr>
              <a:t>(</a:t>
            </a:r>
            <a:r>
              <a:rPr lang="en-US" sz="1200" b="0" dirty="0" err="1">
                <a:latin typeface="Courier"/>
                <a:cs typeface="Courier"/>
              </a:rPr>
              <a:t>fitTable</a:t>
            </a:r>
            <a:r>
              <a:rPr lang="en-US" sz="1200" b="0" dirty="0">
                <a:latin typeface="Courier"/>
                <a:cs typeface="Courier"/>
              </a:rPr>
              <a:t>) &lt;- names(models)</a:t>
            </a:r>
          </a:p>
          <a:p>
            <a:endParaRPr lang="en-US" sz="1200" b="0" dirty="0">
              <a:latin typeface="Courier"/>
              <a:cs typeface="Courier"/>
            </a:endParaRPr>
          </a:p>
          <a:p>
            <a:r>
              <a:rPr lang="en-US" sz="1200" b="0" dirty="0" err="1">
                <a:latin typeface="Courier"/>
                <a:cs typeface="Courier"/>
              </a:rPr>
              <a:t>fitTable</a:t>
            </a:r>
            <a:endParaRPr lang="en-US" sz="1200" b="0" dirty="0">
              <a:latin typeface="Courier"/>
              <a:cs typeface="Courier"/>
            </a:endParaRPr>
          </a:p>
          <a:p>
            <a:endParaRPr lang="en-US" sz="1200" b="0" dirty="0">
              <a:latin typeface="Courier"/>
              <a:cs typeface="Courier"/>
            </a:endParaRPr>
          </a:p>
          <a:p>
            <a:r>
              <a:rPr lang="en-US" sz="1200" b="0" dirty="0" err="1">
                <a:latin typeface="Courier"/>
                <a:cs typeface="Courier"/>
              </a:rPr>
              <a:t>mis</a:t>
            </a:r>
            <a:r>
              <a:rPr lang="en-US" sz="1200" b="0" dirty="0">
                <a:latin typeface="Courier"/>
                <a:cs typeface="Courier"/>
              </a:rPr>
              <a:t> &lt;- inspect(</a:t>
            </a:r>
            <a:r>
              <a:rPr lang="en-US" sz="1200" b="0" dirty="0" err="1">
                <a:latin typeface="Courier"/>
                <a:cs typeface="Courier"/>
              </a:rPr>
              <a:t>Theoretical,"mi</a:t>
            </a:r>
            <a:r>
              <a:rPr lang="en-US" sz="1200" b="0" dirty="0">
                <a:latin typeface="Courier"/>
                <a:cs typeface="Courier"/>
              </a:rPr>
              <a:t>")</a:t>
            </a:r>
          </a:p>
          <a:p>
            <a:r>
              <a:rPr lang="en-US" sz="1200" b="0" dirty="0" err="1">
                <a:latin typeface="Courier"/>
                <a:cs typeface="Courier"/>
              </a:rPr>
              <a:t>mis</a:t>
            </a:r>
            <a:r>
              <a:rPr lang="en-US" sz="1200" b="0" dirty="0">
                <a:latin typeface="Courier"/>
                <a:cs typeface="Courier"/>
              </a:rPr>
              <a:t>[order(- </a:t>
            </a:r>
            <a:r>
              <a:rPr lang="en-US" sz="1200" b="0" dirty="0" err="1">
                <a:latin typeface="Courier"/>
                <a:cs typeface="Courier"/>
              </a:rPr>
              <a:t>mis$mi</a:t>
            </a:r>
            <a:r>
              <a:rPr lang="en-US" sz="1200" b="0" dirty="0">
                <a:latin typeface="Courier"/>
                <a:cs typeface="Courier"/>
              </a:rPr>
              <a:t>),1:10]</a:t>
            </a:r>
          </a:p>
          <a:p>
            <a:endParaRPr lang="en-US" sz="1200" b="0" dirty="0">
              <a:latin typeface="Courier"/>
              <a:cs typeface="Courier"/>
            </a:endParaRPr>
          </a:p>
          <a:p>
            <a:r>
              <a:rPr lang="en-US" sz="1200" b="0" dirty="0">
                <a:latin typeface="Courier"/>
                <a:cs typeface="Courier"/>
              </a:rPr>
              <a:t># Are HORIZONTAL and VERTICAL discriminant valid</a:t>
            </a:r>
          </a:p>
          <a:p>
            <a:endParaRPr lang="en-US" sz="1200" b="0" dirty="0">
              <a:latin typeface="Courier"/>
              <a:cs typeface="Courier"/>
            </a:endParaRPr>
          </a:p>
          <a:p>
            <a:r>
              <a:rPr lang="en-US" sz="1200" b="0" dirty="0">
                <a:latin typeface="Courier"/>
                <a:cs typeface="Courier"/>
              </a:rPr>
              <a:t>discriminantValidity1 &lt;- </a:t>
            </a:r>
            <a:r>
              <a:rPr lang="en-US" sz="1200" b="0" dirty="0" err="1">
                <a:latin typeface="Courier"/>
                <a:cs typeface="Courier"/>
              </a:rPr>
              <a:t>cfa</a:t>
            </a:r>
            <a:r>
              <a:rPr lang="en-US" sz="1200" b="0" dirty="0">
                <a:latin typeface="Courier"/>
                <a:cs typeface="Courier"/>
              </a:rPr>
              <a:t>(paste(</a:t>
            </a:r>
            <a:r>
              <a:rPr lang="en-US" sz="1200" b="0" dirty="0" err="1">
                <a:latin typeface="Courier"/>
                <a:cs typeface="Courier"/>
              </a:rPr>
              <a:t>LVDefinitions</a:t>
            </a:r>
            <a:r>
              <a:rPr lang="en-US" sz="1200" b="0" dirty="0">
                <a:latin typeface="Courier"/>
                <a:cs typeface="Courier"/>
              </a:rPr>
              <a:t>,"</a:t>
            </a:r>
          </a:p>
          <a:p>
            <a:r>
              <a:rPr lang="en-US" sz="1200" b="0" dirty="0">
                <a:latin typeface="Courier"/>
                <a:cs typeface="Courier"/>
              </a:rPr>
              <a:t>          HORIZONTAL ~~ 1*VERTICAL"),</a:t>
            </a:r>
          </a:p>
          <a:p>
            <a:r>
              <a:rPr lang="en-US" sz="1200" b="0" dirty="0">
                <a:latin typeface="Courier"/>
                <a:cs typeface="Courier"/>
              </a:rPr>
              <a:t>          </a:t>
            </a:r>
            <a:r>
              <a:rPr lang="en-US" sz="1200" b="0" dirty="0" err="1">
                <a:latin typeface="Courier"/>
                <a:cs typeface="Courier"/>
              </a:rPr>
              <a:t>sample.cov</a:t>
            </a:r>
            <a:r>
              <a:rPr lang="en-US" sz="1200" b="0" dirty="0">
                <a:latin typeface="Courier"/>
                <a:cs typeface="Courier"/>
              </a:rPr>
              <a:t> = </a:t>
            </a:r>
            <a:r>
              <a:rPr lang="en-US" sz="1200" b="0" dirty="0" err="1">
                <a:latin typeface="Courier"/>
                <a:cs typeface="Courier"/>
              </a:rPr>
              <a:t>covariances</a:t>
            </a:r>
            <a:r>
              <a:rPr lang="en-US" sz="1200" b="0" dirty="0">
                <a:latin typeface="Courier"/>
                <a:cs typeface="Courier"/>
              </a:rPr>
              <a:t>,</a:t>
            </a:r>
          </a:p>
          <a:p>
            <a:r>
              <a:rPr lang="en-US" sz="1200" b="0" dirty="0">
                <a:latin typeface="Courier"/>
                <a:cs typeface="Courier"/>
              </a:rPr>
              <a:t>          </a:t>
            </a:r>
            <a:r>
              <a:rPr lang="en-US" sz="1200" b="0" dirty="0" err="1">
                <a:latin typeface="Courier"/>
                <a:cs typeface="Courier"/>
              </a:rPr>
              <a:t>sample.nobs</a:t>
            </a:r>
            <a:r>
              <a:rPr lang="en-US" sz="1200" b="0" dirty="0">
                <a:latin typeface="Courier"/>
                <a:cs typeface="Courier"/>
              </a:rPr>
              <a:t> = 232,</a:t>
            </a:r>
          </a:p>
          <a:p>
            <a:r>
              <a:rPr lang="en-US" sz="1200" b="0" dirty="0">
                <a:latin typeface="Courier"/>
                <a:cs typeface="Courier"/>
              </a:rPr>
              <a:t>          </a:t>
            </a:r>
            <a:r>
              <a:rPr lang="en-US" sz="1200" b="0" dirty="0" err="1">
                <a:latin typeface="Courier"/>
                <a:cs typeface="Courier"/>
              </a:rPr>
              <a:t>std.lv</a:t>
            </a:r>
            <a:r>
              <a:rPr lang="en-US" sz="1200" b="0" dirty="0">
                <a:latin typeface="Courier"/>
                <a:cs typeface="Courier"/>
              </a:rPr>
              <a:t> = TRUE)</a:t>
            </a:r>
          </a:p>
          <a:p>
            <a:endParaRPr lang="en-US" sz="1200" b="0" dirty="0">
              <a:latin typeface="Courier"/>
              <a:cs typeface="Courier"/>
            </a:endParaRPr>
          </a:p>
          <a:p>
            <a:endParaRPr lang="en-US" sz="1200" b="0" dirty="0">
              <a:latin typeface="Courier"/>
              <a:cs typeface="Courier"/>
            </a:endParaRPr>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111</a:t>
            </a:fld>
            <a:endParaRPr lang="fi-FI"/>
          </a:p>
        </p:txBody>
      </p:sp>
    </p:spTree>
    <p:extLst>
      <p:ext uri="{BB962C8B-B14F-4D97-AF65-F5344CB8AC3E}">
        <p14:creationId xmlns:p14="http://schemas.microsoft.com/office/powerpoint/2010/main" val="1075468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114</a:t>
            </a:fld>
            <a:endParaRPr lang="fi-FI"/>
          </a:p>
        </p:txBody>
      </p:sp>
    </p:spTree>
    <p:extLst>
      <p:ext uri="{BB962C8B-B14F-4D97-AF65-F5344CB8AC3E}">
        <p14:creationId xmlns:p14="http://schemas.microsoft.com/office/powerpoint/2010/main" val="1667834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115</a:t>
            </a:fld>
            <a:endParaRPr lang="fi-FI"/>
          </a:p>
        </p:txBody>
      </p:sp>
    </p:spTree>
    <p:extLst>
      <p:ext uri="{BB962C8B-B14F-4D97-AF65-F5344CB8AC3E}">
        <p14:creationId xmlns:p14="http://schemas.microsoft.com/office/powerpoint/2010/main" val="2032008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a:defRPr/>
            </a:pPr>
            <a:fld id="{D66A5FF2-0573-2649-A39A-26FA52E05379}" type="slidenum">
              <a:rPr lang="fi-FI" smtClean="0"/>
              <a:pPr>
                <a:defRPr/>
              </a:pPr>
              <a:t>127</a:t>
            </a:fld>
            <a:endParaRPr lang="fi-FI"/>
          </a:p>
        </p:txBody>
      </p:sp>
    </p:spTree>
    <p:extLst>
      <p:ext uri="{BB962C8B-B14F-4D97-AF65-F5344CB8AC3E}">
        <p14:creationId xmlns:p14="http://schemas.microsoft.com/office/powerpoint/2010/main" val="4093926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0A1AC3-1668-E14A-AEEB-B2E423A6F16C}" type="slidenum">
              <a:rPr lang="en-US" smtClean="0"/>
              <a:pPr/>
              <a:t>140</a:t>
            </a:fld>
            <a:endParaRPr lang="en-US"/>
          </a:p>
        </p:txBody>
      </p:sp>
    </p:spTree>
    <p:extLst>
      <p:ext uri="{BB962C8B-B14F-4D97-AF65-F5344CB8AC3E}">
        <p14:creationId xmlns:p14="http://schemas.microsoft.com/office/powerpoint/2010/main" val="38405697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a:defRPr/>
            </a:pPr>
            <a:fld id="{D66A5FF2-0573-2649-A39A-26FA52E05379}" type="slidenum">
              <a:rPr lang="fi-FI" smtClean="0"/>
              <a:pPr>
                <a:defRPr/>
              </a:pPr>
              <a:t>141</a:t>
            </a:fld>
            <a:endParaRPr lang="fi-FI"/>
          </a:p>
        </p:txBody>
      </p:sp>
    </p:spTree>
    <p:extLst>
      <p:ext uri="{BB962C8B-B14F-4D97-AF65-F5344CB8AC3E}">
        <p14:creationId xmlns:p14="http://schemas.microsoft.com/office/powerpoint/2010/main" val="492093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a:t>
            </a:fld>
            <a:endParaRPr lang="fi-FI"/>
          </a:p>
        </p:txBody>
      </p:sp>
    </p:spTree>
    <p:extLst>
      <p:ext uri="{BB962C8B-B14F-4D97-AF65-F5344CB8AC3E}">
        <p14:creationId xmlns:p14="http://schemas.microsoft.com/office/powerpoint/2010/main" val="4065226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a:defRPr/>
            </a:pPr>
            <a:fld id="{D66A5FF2-0573-2649-A39A-26FA52E05379}" type="slidenum">
              <a:rPr lang="fi-FI" smtClean="0"/>
              <a:pPr>
                <a:defRPr/>
              </a:pPr>
              <a:t>142</a:t>
            </a:fld>
            <a:endParaRPr lang="fi-FI"/>
          </a:p>
        </p:txBody>
      </p:sp>
    </p:spTree>
    <p:extLst>
      <p:ext uri="{BB962C8B-B14F-4D97-AF65-F5344CB8AC3E}">
        <p14:creationId xmlns:p14="http://schemas.microsoft.com/office/powerpoint/2010/main" val="22244515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151</a:t>
            </a:fld>
            <a:endParaRPr lang="fi-FI"/>
          </a:p>
        </p:txBody>
      </p:sp>
    </p:spTree>
    <p:extLst>
      <p:ext uri="{BB962C8B-B14F-4D97-AF65-F5344CB8AC3E}">
        <p14:creationId xmlns:p14="http://schemas.microsoft.com/office/powerpoint/2010/main" val="2690507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152</a:t>
            </a:fld>
            <a:endParaRPr lang="fi-FI"/>
          </a:p>
        </p:txBody>
      </p:sp>
    </p:spTree>
    <p:extLst>
      <p:ext uri="{BB962C8B-B14F-4D97-AF65-F5344CB8AC3E}">
        <p14:creationId xmlns:p14="http://schemas.microsoft.com/office/powerpoint/2010/main" val="35631126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153</a:t>
            </a:fld>
            <a:endParaRPr lang="fi-FI"/>
          </a:p>
        </p:txBody>
      </p:sp>
    </p:spTree>
    <p:extLst>
      <p:ext uri="{BB962C8B-B14F-4D97-AF65-F5344CB8AC3E}">
        <p14:creationId xmlns:p14="http://schemas.microsoft.com/office/powerpoint/2010/main" val="4790750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Rot="1" noChangeAspect="1" noChangeArrowheads="1" noTextEdit="1"/>
          </p:cNvSpPr>
          <p:nvPr>
            <p:ph type="sldImg"/>
          </p:nvPr>
        </p:nvSpPr>
        <p:spPr>
          <a:xfrm>
            <a:off x="1143000" y="685800"/>
            <a:ext cx="4572000" cy="3429000"/>
          </a:xfrm>
          <a:ln/>
        </p:spPr>
      </p:sp>
      <p:sp>
        <p:nvSpPr>
          <p:cNvPr id="667651" name="Rectangle 3"/>
          <p:cNvSpPr>
            <a:spLocks noGrp="1" noChangeArrowheads="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sv-SE" dirty="0"/>
              <a:t>TU-0.2000</a:t>
            </a:r>
            <a:endParaRPr lang="en-US" dirty="0"/>
          </a:p>
          <a:p>
            <a:endParaRPr lang="en-US" dirty="0"/>
          </a:p>
        </p:txBody>
      </p:sp>
    </p:spTree>
    <p:extLst>
      <p:ext uri="{BB962C8B-B14F-4D97-AF65-F5344CB8AC3E}">
        <p14:creationId xmlns:p14="http://schemas.microsoft.com/office/powerpoint/2010/main" val="5255058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917575" y="746125"/>
            <a:ext cx="4964113" cy="3722688"/>
          </a:xfrm>
          <a:ln/>
        </p:spPr>
      </p:sp>
      <p:sp>
        <p:nvSpPr>
          <p:cNvPr id="32770" name="Rectangle 3"/>
          <p:cNvSpPr>
            <a:spLocks noGrp="1" noChangeArrowheads="1"/>
          </p:cNvSpPr>
          <p:nvPr>
            <p:ph type="body" idx="1"/>
          </p:nvPr>
        </p:nvSpPr>
        <p:spPr>
          <a:xfrm>
            <a:off x="681038" y="4718050"/>
            <a:ext cx="5435600" cy="4462463"/>
          </a:xfrm>
          <a:noFill/>
          <a:ln/>
        </p:spPr>
        <p:txBody>
          <a:bodyPr/>
          <a:lstStyle/>
          <a:p>
            <a:endParaRPr lang="en-US" dirty="0"/>
          </a:p>
        </p:txBody>
      </p:sp>
    </p:spTree>
    <p:extLst>
      <p:ext uri="{BB962C8B-B14F-4D97-AF65-F5344CB8AC3E}">
        <p14:creationId xmlns:p14="http://schemas.microsoft.com/office/powerpoint/2010/main" val="19822578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ian kuvan paikkamerkki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915" name="Huomautusten paikkamerkki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fi-FI">
              <a:latin typeface="Calibri" charset="0"/>
            </a:endParaRPr>
          </a:p>
        </p:txBody>
      </p:sp>
      <p:sp>
        <p:nvSpPr>
          <p:cNvPr id="25604" name="Dian numeron paikkamerkki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E855128-02A0-844F-922B-F22C3D95C8D5}" type="slidenum">
              <a:rPr lang="fi-FI">
                <a:latin typeface="Calibri" charset="0"/>
              </a:rPr>
              <a:pPr eaLnBrk="1" hangingPunct="1"/>
              <a:t>162</a:t>
            </a:fld>
            <a:endParaRPr lang="fi-FI">
              <a:latin typeface="Calibri" charset="0"/>
            </a:endParaRPr>
          </a:p>
        </p:txBody>
      </p:sp>
    </p:spTree>
    <p:extLst>
      <p:ext uri="{BB962C8B-B14F-4D97-AF65-F5344CB8AC3E}">
        <p14:creationId xmlns:p14="http://schemas.microsoft.com/office/powerpoint/2010/main" val="37467472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163</a:t>
            </a:fld>
            <a:endParaRPr lang="fi-FI"/>
          </a:p>
        </p:txBody>
      </p:sp>
    </p:spTree>
    <p:extLst>
      <p:ext uri="{BB962C8B-B14F-4D97-AF65-F5344CB8AC3E}">
        <p14:creationId xmlns:p14="http://schemas.microsoft.com/office/powerpoint/2010/main" val="33611149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165</a:t>
            </a:fld>
            <a:endParaRPr lang="fi-FI"/>
          </a:p>
        </p:txBody>
      </p:sp>
    </p:spTree>
    <p:extLst>
      <p:ext uri="{BB962C8B-B14F-4D97-AF65-F5344CB8AC3E}">
        <p14:creationId xmlns:p14="http://schemas.microsoft.com/office/powerpoint/2010/main" val="34202083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166</a:t>
            </a:fld>
            <a:endParaRPr lang="fi-FI"/>
          </a:p>
        </p:txBody>
      </p:sp>
    </p:spTree>
    <p:extLst>
      <p:ext uri="{BB962C8B-B14F-4D97-AF65-F5344CB8AC3E}">
        <p14:creationId xmlns:p14="http://schemas.microsoft.com/office/powerpoint/2010/main" val="196105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14</a:t>
            </a:fld>
            <a:endParaRPr lang="fi-FI"/>
          </a:p>
        </p:txBody>
      </p:sp>
    </p:spTree>
    <p:extLst>
      <p:ext uri="{BB962C8B-B14F-4D97-AF65-F5344CB8AC3E}">
        <p14:creationId xmlns:p14="http://schemas.microsoft.com/office/powerpoint/2010/main" val="32184766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167</a:t>
            </a:fld>
            <a:endParaRPr lang="fi-FI"/>
          </a:p>
        </p:txBody>
      </p:sp>
    </p:spTree>
    <p:extLst>
      <p:ext uri="{BB962C8B-B14F-4D97-AF65-F5344CB8AC3E}">
        <p14:creationId xmlns:p14="http://schemas.microsoft.com/office/powerpoint/2010/main" val="1538101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168</a:t>
            </a:fld>
            <a:endParaRPr lang="fi-FI"/>
          </a:p>
        </p:txBody>
      </p:sp>
    </p:spTree>
    <p:extLst>
      <p:ext uri="{BB962C8B-B14F-4D97-AF65-F5344CB8AC3E}">
        <p14:creationId xmlns:p14="http://schemas.microsoft.com/office/powerpoint/2010/main" val="3492830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170</a:t>
            </a:fld>
            <a:endParaRPr lang="fi-FI"/>
          </a:p>
        </p:txBody>
      </p:sp>
    </p:spTree>
    <p:extLst>
      <p:ext uri="{BB962C8B-B14F-4D97-AF65-F5344CB8AC3E}">
        <p14:creationId xmlns:p14="http://schemas.microsoft.com/office/powerpoint/2010/main" val="25990736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172</a:t>
            </a:fld>
            <a:endParaRPr lang="fi-FI"/>
          </a:p>
        </p:txBody>
      </p:sp>
    </p:spTree>
    <p:extLst>
      <p:ext uri="{BB962C8B-B14F-4D97-AF65-F5344CB8AC3E}">
        <p14:creationId xmlns:p14="http://schemas.microsoft.com/office/powerpoint/2010/main" val="2737374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179</a:t>
            </a:fld>
            <a:endParaRPr lang="fi-FI"/>
          </a:p>
        </p:txBody>
      </p:sp>
    </p:spTree>
    <p:extLst>
      <p:ext uri="{BB962C8B-B14F-4D97-AF65-F5344CB8AC3E}">
        <p14:creationId xmlns:p14="http://schemas.microsoft.com/office/powerpoint/2010/main" val="21556347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t># Adapted from http://</a:t>
            </a:r>
            <a:r>
              <a:rPr lang="en-US" dirty="0" err="1"/>
              <a:t>stackoverflow.com</a:t>
            </a:r>
            <a:r>
              <a:rPr lang="en-US" dirty="0"/>
              <a:t>/questions/11022675/rotate-histogram-in-r-or-overlay-a-density-in-a-</a:t>
            </a:r>
            <a:r>
              <a:rPr lang="en-US" dirty="0" err="1"/>
              <a:t>barplot</a:t>
            </a:r>
            <a:endParaRPr lang="en-US" dirty="0"/>
          </a:p>
          <a:p>
            <a:endParaRPr lang="en-US" dirty="0"/>
          </a:p>
          <a:p>
            <a:r>
              <a:rPr lang="en-US" dirty="0" err="1"/>
              <a:t>scatterBarNorm</a:t>
            </a:r>
            <a:r>
              <a:rPr lang="en-US" dirty="0"/>
              <a:t> &lt;- function(x, </a:t>
            </a:r>
            <a:r>
              <a:rPr lang="en-US" dirty="0" err="1"/>
              <a:t>dcol</a:t>
            </a:r>
            <a:r>
              <a:rPr lang="en-US" dirty="0"/>
              <a:t>="blue", </a:t>
            </a:r>
            <a:r>
              <a:rPr lang="en-US" dirty="0" err="1"/>
              <a:t>lhist</a:t>
            </a:r>
            <a:r>
              <a:rPr lang="en-US" dirty="0"/>
              <a:t>=20, </a:t>
            </a:r>
            <a:r>
              <a:rPr lang="en-US" dirty="0" err="1"/>
              <a:t>num.dnorm</a:t>
            </a:r>
            <a:r>
              <a:rPr lang="en-US" dirty="0"/>
              <a:t>=5*</a:t>
            </a:r>
            <a:r>
              <a:rPr lang="en-US" dirty="0" err="1"/>
              <a:t>lhist</a:t>
            </a:r>
            <a:r>
              <a:rPr lang="en-US" dirty="0"/>
              <a:t>, ...){</a:t>
            </a:r>
          </a:p>
          <a:p>
            <a:r>
              <a:rPr lang="en-US" dirty="0"/>
              <a:t>  ## check input</a:t>
            </a:r>
          </a:p>
          <a:p>
            <a:r>
              <a:rPr lang="en-US" dirty="0"/>
              <a:t>  </a:t>
            </a:r>
            <a:r>
              <a:rPr lang="en-US" dirty="0" err="1"/>
              <a:t>stopifnot</a:t>
            </a:r>
            <a:r>
              <a:rPr lang="en-US" dirty="0"/>
              <a:t>(</a:t>
            </a:r>
            <a:r>
              <a:rPr lang="en-US" dirty="0" err="1"/>
              <a:t>ncol</a:t>
            </a:r>
            <a:r>
              <a:rPr lang="en-US" dirty="0"/>
              <a:t>(x)==2)</a:t>
            </a:r>
          </a:p>
          <a:p>
            <a:r>
              <a:rPr lang="en-US" dirty="0"/>
              <a:t>  ## set up layout and graphical parameters</a:t>
            </a:r>
          </a:p>
          <a:p>
            <a:r>
              <a:rPr lang="en-US" dirty="0"/>
              <a:t>  </a:t>
            </a:r>
            <a:r>
              <a:rPr lang="en-US" dirty="0" err="1"/>
              <a:t>layMat</a:t>
            </a:r>
            <a:r>
              <a:rPr lang="en-US" dirty="0"/>
              <a:t> &lt;- matrix(c(2,0,1,3), </a:t>
            </a:r>
            <a:r>
              <a:rPr lang="en-US" dirty="0" err="1"/>
              <a:t>ncol</a:t>
            </a:r>
            <a:r>
              <a:rPr lang="en-US" dirty="0"/>
              <a:t>=2, </a:t>
            </a:r>
            <a:r>
              <a:rPr lang="en-US" dirty="0" err="1"/>
              <a:t>byrow</a:t>
            </a:r>
            <a:r>
              <a:rPr lang="en-US" dirty="0"/>
              <a:t>=TRUE)</a:t>
            </a:r>
          </a:p>
          <a:p>
            <a:r>
              <a:rPr lang="en-US" dirty="0"/>
              <a:t>  layout(</a:t>
            </a:r>
            <a:r>
              <a:rPr lang="en-US" dirty="0" err="1"/>
              <a:t>layMat</a:t>
            </a:r>
            <a:r>
              <a:rPr lang="en-US" dirty="0"/>
              <a:t>, widths=c(6/7, 1/7), heights=c(1/7, 6/7))</a:t>
            </a:r>
          </a:p>
          <a:p>
            <a:r>
              <a:rPr lang="en-US" dirty="0"/>
              <a:t>  </a:t>
            </a:r>
            <a:r>
              <a:rPr lang="en-US" dirty="0" err="1"/>
              <a:t>ospc</a:t>
            </a:r>
            <a:r>
              <a:rPr lang="en-US" dirty="0"/>
              <a:t> &lt;- 0.5 # outer space</a:t>
            </a:r>
          </a:p>
          <a:p>
            <a:r>
              <a:rPr lang="en-US" dirty="0"/>
              <a:t>  </a:t>
            </a:r>
            <a:r>
              <a:rPr lang="en-US" dirty="0" err="1"/>
              <a:t>pext</a:t>
            </a:r>
            <a:r>
              <a:rPr lang="en-US" dirty="0"/>
              <a:t> &lt;- 4 # par extension down and to the left</a:t>
            </a:r>
          </a:p>
          <a:p>
            <a:r>
              <a:rPr lang="en-US" dirty="0"/>
              <a:t>  </a:t>
            </a:r>
            <a:r>
              <a:rPr lang="en-US" dirty="0" err="1"/>
              <a:t>bspc</a:t>
            </a:r>
            <a:r>
              <a:rPr lang="en-US" dirty="0"/>
              <a:t> &lt;- 1 # space between scatter plot and bar plots</a:t>
            </a:r>
          </a:p>
          <a:p>
            <a:r>
              <a:rPr lang="en-US" dirty="0"/>
              <a:t>  par. &lt;- par(mar=c(</a:t>
            </a:r>
            <a:r>
              <a:rPr lang="en-US" dirty="0" err="1"/>
              <a:t>pext</a:t>
            </a:r>
            <a:r>
              <a:rPr lang="en-US" dirty="0"/>
              <a:t>, </a:t>
            </a:r>
            <a:r>
              <a:rPr lang="en-US" dirty="0" err="1"/>
              <a:t>pext</a:t>
            </a:r>
            <a:r>
              <a:rPr lang="en-US" dirty="0"/>
              <a:t>, </a:t>
            </a:r>
            <a:r>
              <a:rPr lang="en-US" dirty="0" err="1"/>
              <a:t>bspc</a:t>
            </a:r>
            <a:r>
              <a:rPr lang="en-US" dirty="0"/>
              <a:t>, </a:t>
            </a:r>
            <a:r>
              <a:rPr lang="en-US" dirty="0" err="1"/>
              <a:t>bspc</a:t>
            </a:r>
            <a:r>
              <a:rPr lang="en-US" dirty="0"/>
              <a:t>),</a:t>
            </a:r>
          </a:p>
          <a:p>
            <a:r>
              <a:rPr lang="en-US" dirty="0"/>
              <a:t>              </a:t>
            </a:r>
            <a:r>
              <a:rPr lang="en-US" dirty="0" err="1"/>
              <a:t>oma</a:t>
            </a:r>
            <a:r>
              <a:rPr lang="en-US" dirty="0"/>
              <a:t>=rep(</a:t>
            </a:r>
            <a:r>
              <a:rPr lang="en-US" dirty="0" err="1"/>
              <a:t>ospc</a:t>
            </a:r>
            <a:r>
              <a:rPr lang="en-US" dirty="0"/>
              <a:t>, 4)) # plot parameters</a:t>
            </a:r>
          </a:p>
          <a:p>
            <a:r>
              <a:rPr lang="en-US" dirty="0"/>
              <a:t>  ## scatter plot</a:t>
            </a:r>
          </a:p>
          <a:p>
            <a:r>
              <a:rPr lang="en-US" dirty="0"/>
              <a:t>  plot(x, </a:t>
            </a:r>
            <a:r>
              <a:rPr lang="en-US" dirty="0" err="1"/>
              <a:t>xlim</a:t>
            </a:r>
            <a:r>
              <a:rPr lang="en-US" dirty="0"/>
              <a:t>=range(x[,1]), </a:t>
            </a:r>
            <a:r>
              <a:rPr lang="en-US" dirty="0" err="1"/>
              <a:t>ylim</a:t>
            </a:r>
            <a:r>
              <a:rPr lang="en-US" dirty="0"/>
              <a:t>=range(x[,2]), ...)</a:t>
            </a:r>
          </a:p>
          <a:p>
            <a:r>
              <a:rPr lang="en-US" dirty="0"/>
              <a:t>  lines(</a:t>
            </a:r>
            <a:r>
              <a:rPr lang="en-US" dirty="0" err="1"/>
              <a:t>lowess</a:t>
            </a:r>
            <a:r>
              <a:rPr lang="en-US" dirty="0"/>
              <a:t>(x), col="blue", </a:t>
            </a:r>
            <a:r>
              <a:rPr lang="en-US" dirty="0" err="1"/>
              <a:t>lwd</a:t>
            </a:r>
            <a:r>
              <a:rPr lang="en-US" dirty="0"/>
              <a:t> = 4)</a:t>
            </a:r>
          </a:p>
          <a:p>
            <a:r>
              <a:rPr lang="en-US" dirty="0"/>
              <a:t>  ## 3) determine </a:t>
            </a:r>
            <a:r>
              <a:rPr lang="en-US" dirty="0" err="1"/>
              <a:t>barplot</a:t>
            </a:r>
            <a:r>
              <a:rPr lang="en-US" dirty="0"/>
              <a:t> and height parameter</a:t>
            </a:r>
          </a:p>
          <a:p>
            <a:r>
              <a:rPr lang="en-US" dirty="0"/>
              <a:t>  ## histogram (for </a:t>
            </a:r>
            <a:r>
              <a:rPr lang="en-US" dirty="0" err="1"/>
              <a:t>barplot</a:t>
            </a:r>
            <a:r>
              <a:rPr lang="en-US" dirty="0"/>
              <a:t>-ting the density)</a:t>
            </a:r>
          </a:p>
          <a:p>
            <a:r>
              <a:rPr lang="en-US" dirty="0"/>
              <a:t>  </a:t>
            </a:r>
            <a:r>
              <a:rPr lang="en-US" dirty="0" err="1"/>
              <a:t>xhist</a:t>
            </a:r>
            <a:r>
              <a:rPr lang="en-US" dirty="0"/>
              <a:t> &lt;- </a:t>
            </a:r>
            <a:r>
              <a:rPr lang="en-US" dirty="0" err="1"/>
              <a:t>hist</a:t>
            </a:r>
            <a:r>
              <a:rPr lang="en-US" dirty="0"/>
              <a:t>(x[,1], plot=FALSE, breaks=</a:t>
            </a:r>
            <a:r>
              <a:rPr lang="en-US" dirty="0" err="1"/>
              <a:t>seq</a:t>
            </a:r>
            <a:r>
              <a:rPr lang="en-US" dirty="0"/>
              <a:t>(from=min(x[,1]), to=max(x[,1]),</a:t>
            </a:r>
          </a:p>
          <a:p>
            <a:r>
              <a:rPr lang="en-US" dirty="0"/>
              <a:t>                                              </a:t>
            </a:r>
            <a:r>
              <a:rPr lang="en-US" dirty="0" err="1"/>
              <a:t>length.out</a:t>
            </a:r>
            <a:r>
              <a:rPr lang="en-US" dirty="0"/>
              <a:t>=</a:t>
            </a:r>
            <a:r>
              <a:rPr lang="en-US" dirty="0" err="1"/>
              <a:t>lhist</a:t>
            </a:r>
            <a:r>
              <a:rPr lang="en-US" dirty="0"/>
              <a:t>))</a:t>
            </a:r>
          </a:p>
          <a:p>
            <a:r>
              <a:rPr lang="en-US" dirty="0"/>
              <a:t>  </a:t>
            </a:r>
            <a:r>
              <a:rPr lang="en-US" dirty="0" err="1"/>
              <a:t>yhist</a:t>
            </a:r>
            <a:r>
              <a:rPr lang="en-US" dirty="0"/>
              <a:t> &lt;- </a:t>
            </a:r>
            <a:r>
              <a:rPr lang="en-US" dirty="0" err="1"/>
              <a:t>hist</a:t>
            </a:r>
            <a:r>
              <a:rPr lang="en-US" dirty="0"/>
              <a:t>(x[,2], plot=FALSE, breaks=</a:t>
            </a:r>
            <a:r>
              <a:rPr lang="en-US" dirty="0" err="1"/>
              <a:t>seq</a:t>
            </a:r>
            <a:r>
              <a:rPr lang="en-US" dirty="0"/>
              <a:t>(from=min(x[,2]), to=max(x[,2]),</a:t>
            </a:r>
          </a:p>
          <a:p>
            <a:r>
              <a:rPr lang="en-US" dirty="0"/>
              <a:t>                                              </a:t>
            </a:r>
            <a:r>
              <a:rPr lang="en-US" dirty="0" err="1"/>
              <a:t>length.out</a:t>
            </a:r>
            <a:r>
              <a:rPr lang="en-US" dirty="0"/>
              <a:t>=</a:t>
            </a:r>
            <a:r>
              <a:rPr lang="en-US" dirty="0" err="1"/>
              <a:t>lhist</a:t>
            </a:r>
            <a:r>
              <a:rPr lang="en-US" dirty="0"/>
              <a:t>)) # note: this uses probability=TRUE</a:t>
            </a:r>
          </a:p>
          <a:p>
            <a:r>
              <a:rPr lang="en-US" dirty="0"/>
              <a:t>  ## determine the plot range and all the things needed for the </a:t>
            </a:r>
            <a:r>
              <a:rPr lang="en-US" dirty="0" err="1"/>
              <a:t>barplots</a:t>
            </a:r>
            <a:r>
              <a:rPr lang="en-US" dirty="0"/>
              <a:t> and lines</a:t>
            </a:r>
          </a:p>
          <a:p>
            <a:r>
              <a:rPr lang="en-US" dirty="0"/>
              <a:t>  xx &lt;- </a:t>
            </a:r>
            <a:r>
              <a:rPr lang="en-US" dirty="0" err="1"/>
              <a:t>seq</a:t>
            </a:r>
            <a:r>
              <a:rPr lang="en-US" dirty="0"/>
              <a:t>(min(x[,1]), max(x[,1]), </a:t>
            </a:r>
            <a:r>
              <a:rPr lang="en-US" dirty="0" err="1"/>
              <a:t>length.out</a:t>
            </a:r>
            <a:r>
              <a:rPr lang="en-US" dirty="0"/>
              <a:t>=</a:t>
            </a:r>
            <a:r>
              <a:rPr lang="en-US" dirty="0" err="1"/>
              <a:t>num.dnorm</a:t>
            </a:r>
            <a:r>
              <a:rPr lang="en-US" dirty="0"/>
              <a:t>) # evaluation points for the overlaid density</a:t>
            </a:r>
          </a:p>
          <a:p>
            <a:r>
              <a:rPr lang="en-US" dirty="0"/>
              <a:t>  </a:t>
            </a:r>
            <a:r>
              <a:rPr lang="en-US" dirty="0" err="1"/>
              <a:t>xy</a:t>
            </a:r>
            <a:r>
              <a:rPr lang="en-US" dirty="0"/>
              <a:t> &lt;- </a:t>
            </a:r>
            <a:r>
              <a:rPr lang="en-US" dirty="0" err="1"/>
              <a:t>dnorm</a:t>
            </a:r>
            <a:r>
              <a:rPr lang="en-US" dirty="0"/>
              <a:t>(xx, mean=mean(x[,1]), </a:t>
            </a:r>
            <a:r>
              <a:rPr lang="en-US" dirty="0" err="1"/>
              <a:t>sd</a:t>
            </a:r>
            <a:r>
              <a:rPr lang="en-US" dirty="0"/>
              <a:t>=</a:t>
            </a:r>
            <a:r>
              <a:rPr lang="en-US" dirty="0" err="1"/>
              <a:t>sd</a:t>
            </a:r>
            <a:r>
              <a:rPr lang="en-US" dirty="0"/>
              <a:t>(x[,1])) # density points</a:t>
            </a:r>
          </a:p>
          <a:p>
            <a:r>
              <a:rPr lang="en-US" dirty="0"/>
              <a:t>  </a:t>
            </a:r>
            <a:r>
              <a:rPr lang="en-US" dirty="0" err="1"/>
              <a:t>yx</a:t>
            </a:r>
            <a:r>
              <a:rPr lang="en-US" dirty="0"/>
              <a:t> &lt;- </a:t>
            </a:r>
            <a:r>
              <a:rPr lang="en-US" dirty="0" err="1"/>
              <a:t>seq</a:t>
            </a:r>
            <a:r>
              <a:rPr lang="en-US" dirty="0"/>
              <a:t>(min(x[,2]), max(x[,2]), </a:t>
            </a:r>
            <a:r>
              <a:rPr lang="en-US" dirty="0" err="1"/>
              <a:t>length.out</a:t>
            </a:r>
            <a:r>
              <a:rPr lang="en-US" dirty="0"/>
              <a:t>=</a:t>
            </a:r>
            <a:r>
              <a:rPr lang="en-US" dirty="0" err="1"/>
              <a:t>num.dnorm</a:t>
            </a:r>
            <a:r>
              <a:rPr lang="en-US" dirty="0"/>
              <a:t>)</a:t>
            </a:r>
          </a:p>
          <a:p>
            <a:r>
              <a:rPr lang="en-US" dirty="0"/>
              <a:t>  </a:t>
            </a:r>
            <a:r>
              <a:rPr lang="en-US" dirty="0" err="1"/>
              <a:t>yy</a:t>
            </a:r>
            <a:r>
              <a:rPr lang="en-US" dirty="0"/>
              <a:t> &lt;- </a:t>
            </a:r>
            <a:r>
              <a:rPr lang="en-US" dirty="0" err="1"/>
              <a:t>dnorm</a:t>
            </a:r>
            <a:r>
              <a:rPr lang="en-US" dirty="0"/>
              <a:t>(</a:t>
            </a:r>
            <a:r>
              <a:rPr lang="en-US" dirty="0" err="1"/>
              <a:t>yx</a:t>
            </a:r>
            <a:r>
              <a:rPr lang="en-US" dirty="0"/>
              <a:t>, mean=mean(x[,2]), </a:t>
            </a:r>
            <a:r>
              <a:rPr lang="en-US" dirty="0" err="1"/>
              <a:t>sd</a:t>
            </a:r>
            <a:r>
              <a:rPr lang="en-US" dirty="0"/>
              <a:t>=</a:t>
            </a:r>
            <a:r>
              <a:rPr lang="en-US" dirty="0" err="1"/>
              <a:t>sd</a:t>
            </a:r>
            <a:r>
              <a:rPr lang="en-US" dirty="0"/>
              <a:t>(x[,2]))</a:t>
            </a:r>
          </a:p>
          <a:p>
            <a:r>
              <a:rPr lang="en-US" dirty="0"/>
              <a:t>  ## </a:t>
            </a:r>
            <a:r>
              <a:rPr lang="en-US" dirty="0" err="1"/>
              <a:t>barplot</a:t>
            </a:r>
            <a:r>
              <a:rPr lang="en-US" dirty="0"/>
              <a:t> and line for x (top)</a:t>
            </a:r>
          </a:p>
          <a:p>
            <a:r>
              <a:rPr lang="en-US" dirty="0"/>
              <a:t>  par(mar=c(0, </a:t>
            </a:r>
            <a:r>
              <a:rPr lang="en-US" dirty="0" err="1"/>
              <a:t>pext</a:t>
            </a:r>
            <a:r>
              <a:rPr lang="en-US" dirty="0"/>
              <a:t>, 0, 0))</a:t>
            </a:r>
          </a:p>
          <a:p>
            <a:r>
              <a:rPr lang="en-US" dirty="0"/>
              <a:t>  plot(</a:t>
            </a:r>
            <a:r>
              <a:rPr lang="en-US" dirty="0" err="1"/>
              <a:t>seq</a:t>
            </a:r>
            <a:r>
              <a:rPr lang="en-US" dirty="0"/>
              <a:t>(from=0, to=lhist-1, </a:t>
            </a:r>
            <a:r>
              <a:rPr lang="en-US" dirty="0" err="1"/>
              <a:t>length.out</a:t>
            </a:r>
            <a:r>
              <a:rPr lang="en-US" dirty="0"/>
              <a:t>=</a:t>
            </a:r>
            <a:r>
              <a:rPr lang="en-US" dirty="0" err="1"/>
              <a:t>num.dnorm</a:t>
            </a:r>
            <a:r>
              <a:rPr lang="en-US" dirty="0"/>
              <a:t>), </a:t>
            </a:r>
            <a:r>
              <a:rPr lang="en-US" dirty="0" err="1"/>
              <a:t>xy</a:t>
            </a:r>
            <a:r>
              <a:rPr lang="en-US" dirty="0"/>
              <a:t>, col=</a:t>
            </a:r>
            <a:r>
              <a:rPr lang="en-US" dirty="0" err="1"/>
              <a:t>dcol</a:t>
            </a:r>
            <a:r>
              <a:rPr lang="en-US" dirty="0"/>
              <a:t>, axes=FALSE, </a:t>
            </a:r>
            <a:r>
              <a:rPr lang="en-US" dirty="0" err="1"/>
              <a:t>ylim</a:t>
            </a:r>
            <a:r>
              <a:rPr lang="en-US" dirty="0"/>
              <a:t>=c(0, max(</a:t>
            </a:r>
            <a:r>
              <a:rPr lang="en-US" dirty="0" err="1"/>
              <a:t>xhist$density</a:t>
            </a:r>
            <a:r>
              <a:rPr lang="en-US" dirty="0"/>
              <a:t>, </a:t>
            </a:r>
            <a:r>
              <a:rPr lang="en-US" dirty="0" err="1"/>
              <a:t>xy</a:t>
            </a:r>
            <a:r>
              <a:rPr lang="en-US" dirty="0"/>
              <a:t>)),</a:t>
            </a:r>
          </a:p>
          <a:p>
            <a:r>
              <a:rPr lang="en-US" dirty="0"/>
              <a:t>       space=0, type = "l", </a:t>
            </a:r>
            <a:r>
              <a:rPr lang="en-US" dirty="0" err="1"/>
              <a:t>ylab</a:t>
            </a:r>
            <a:r>
              <a:rPr lang="en-US" dirty="0"/>
              <a:t> = "", </a:t>
            </a:r>
            <a:r>
              <a:rPr lang="en-US" dirty="0" err="1"/>
              <a:t>lwd</a:t>
            </a:r>
            <a:r>
              <a:rPr lang="en-US" dirty="0"/>
              <a:t> = 4)</a:t>
            </a:r>
          </a:p>
          <a:p>
            <a:r>
              <a:rPr lang="en-US" dirty="0"/>
              <a:t>  ## </a:t>
            </a:r>
            <a:r>
              <a:rPr lang="en-US" dirty="0" err="1"/>
              <a:t>barplot</a:t>
            </a:r>
            <a:r>
              <a:rPr lang="en-US" dirty="0"/>
              <a:t> and line for y (right)</a:t>
            </a:r>
          </a:p>
          <a:p>
            <a:r>
              <a:rPr lang="en-US" dirty="0"/>
              <a:t>  par(mar=c(</a:t>
            </a:r>
            <a:r>
              <a:rPr lang="en-US" dirty="0" err="1"/>
              <a:t>pext</a:t>
            </a:r>
            <a:r>
              <a:rPr lang="en-US" dirty="0"/>
              <a:t>, 0, 0, 0))</a:t>
            </a:r>
          </a:p>
          <a:p>
            <a:r>
              <a:rPr lang="en-US" dirty="0"/>
              <a:t>  </a:t>
            </a:r>
            <a:r>
              <a:rPr lang="en-US" dirty="0" err="1"/>
              <a:t>barplot</a:t>
            </a:r>
            <a:r>
              <a:rPr lang="en-US" dirty="0"/>
              <a:t>(</a:t>
            </a:r>
            <a:r>
              <a:rPr lang="en-US" dirty="0" err="1"/>
              <a:t>yhist$density</a:t>
            </a:r>
            <a:r>
              <a:rPr lang="en-US" dirty="0"/>
              <a:t>, axes=FALSE, </a:t>
            </a:r>
            <a:r>
              <a:rPr lang="en-US" dirty="0" err="1"/>
              <a:t>xlim</a:t>
            </a:r>
            <a:r>
              <a:rPr lang="en-US" dirty="0"/>
              <a:t>=c(0, max(</a:t>
            </a:r>
            <a:r>
              <a:rPr lang="en-US" dirty="0" err="1"/>
              <a:t>yhist$density</a:t>
            </a:r>
            <a:r>
              <a:rPr lang="en-US" dirty="0"/>
              <a:t>, </a:t>
            </a:r>
            <a:r>
              <a:rPr lang="en-US" dirty="0" err="1"/>
              <a:t>yy</a:t>
            </a:r>
            <a:r>
              <a:rPr lang="en-US" dirty="0"/>
              <a:t>)),</a:t>
            </a:r>
          </a:p>
          <a:p>
            <a:r>
              <a:rPr lang="en-US" dirty="0"/>
              <a:t>          space=0, </a:t>
            </a:r>
            <a:r>
              <a:rPr lang="en-US" dirty="0" err="1"/>
              <a:t>horiz</a:t>
            </a:r>
            <a:r>
              <a:rPr lang="en-US" dirty="0"/>
              <a:t>=TRUE) # </a:t>
            </a:r>
            <a:r>
              <a:rPr lang="en-US" dirty="0" err="1"/>
              <a:t>barplot</a:t>
            </a:r>
            <a:endParaRPr lang="en-US" dirty="0"/>
          </a:p>
          <a:p>
            <a:r>
              <a:rPr lang="en-US" dirty="0"/>
              <a:t>  lines(</a:t>
            </a:r>
            <a:r>
              <a:rPr lang="en-US" dirty="0" err="1"/>
              <a:t>yy</a:t>
            </a:r>
            <a:r>
              <a:rPr lang="en-US" dirty="0"/>
              <a:t>, </a:t>
            </a:r>
            <a:r>
              <a:rPr lang="en-US" dirty="0" err="1"/>
              <a:t>seq</a:t>
            </a:r>
            <a:r>
              <a:rPr lang="en-US" dirty="0"/>
              <a:t>(from=0, to=lhist-1, </a:t>
            </a:r>
            <a:r>
              <a:rPr lang="en-US" dirty="0" err="1"/>
              <a:t>length.out</a:t>
            </a:r>
            <a:r>
              <a:rPr lang="en-US" dirty="0"/>
              <a:t>=</a:t>
            </a:r>
            <a:r>
              <a:rPr lang="en-US" dirty="0" err="1"/>
              <a:t>num.dnorm</a:t>
            </a:r>
            <a:r>
              <a:rPr lang="en-US" dirty="0"/>
              <a:t>), col=</a:t>
            </a:r>
            <a:r>
              <a:rPr lang="en-US" dirty="0" err="1"/>
              <a:t>dcol</a:t>
            </a:r>
            <a:r>
              <a:rPr lang="en-US" dirty="0"/>
              <a:t>, </a:t>
            </a:r>
            <a:r>
              <a:rPr lang="en-US" dirty="0" err="1"/>
              <a:t>lwd</a:t>
            </a:r>
            <a:r>
              <a:rPr lang="en-US" dirty="0"/>
              <a:t> = 4) # line</a:t>
            </a:r>
          </a:p>
          <a:p>
            <a:r>
              <a:rPr lang="en-US" dirty="0"/>
              <a:t>  ## restore parameters</a:t>
            </a:r>
          </a:p>
          <a:p>
            <a:r>
              <a:rPr lang="en-US" dirty="0"/>
              <a:t>  par(par.)</a:t>
            </a:r>
          </a:p>
          <a:p>
            <a:r>
              <a:rPr lang="en-US" dirty="0"/>
              <a:t>}</a:t>
            </a:r>
          </a:p>
          <a:p>
            <a:endParaRPr lang="en-US" dirty="0"/>
          </a:p>
          <a:p>
            <a:r>
              <a:rPr lang="en-US" dirty="0" err="1"/>
              <a:t>set.seed</a:t>
            </a:r>
            <a:r>
              <a:rPr lang="en-US" dirty="0"/>
              <a:t>(1)</a:t>
            </a:r>
          </a:p>
          <a:p>
            <a:r>
              <a:rPr lang="en-US" dirty="0"/>
              <a:t>require(</a:t>
            </a:r>
            <a:r>
              <a:rPr lang="en-US" dirty="0" err="1"/>
              <a:t>mvtnorm</a:t>
            </a:r>
            <a:r>
              <a:rPr lang="en-US" dirty="0"/>
              <a:t>)</a:t>
            </a:r>
          </a:p>
          <a:p>
            <a:r>
              <a:rPr lang="en-US" dirty="0"/>
              <a:t>X &lt;- </a:t>
            </a:r>
            <a:r>
              <a:rPr lang="en-US" dirty="0" err="1"/>
              <a:t>rmvnorm</a:t>
            </a:r>
            <a:r>
              <a:rPr lang="en-US" dirty="0"/>
              <a:t>(1000, c(0,0), matrix(c(1, 0.8, 0.8, 1), 2, 2))</a:t>
            </a:r>
          </a:p>
          <a:p>
            <a:r>
              <a:rPr lang="en-US" dirty="0"/>
              <a:t>X[,2] &lt;- X[,2] + 4</a:t>
            </a:r>
          </a:p>
          <a:p>
            <a:r>
              <a:rPr lang="en-US" dirty="0" err="1"/>
              <a:t>scatterBarNorm</a:t>
            </a:r>
            <a:r>
              <a:rPr lang="en-US" dirty="0"/>
              <a:t>(X, </a:t>
            </a:r>
            <a:r>
              <a:rPr lang="en-US" dirty="0" err="1"/>
              <a:t>xlab</a:t>
            </a:r>
            <a:r>
              <a:rPr lang="en-US" dirty="0"/>
              <a:t>="Construct score", </a:t>
            </a:r>
            <a:r>
              <a:rPr lang="en-US" dirty="0" err="1"/>
              <a:t>ylab</a:t>
            </a:r>
            <a:r>
              <a:rPr lang="en-US" dirty="0"/>
              <a:t>="Measured score 1-7 (with jitter)", </a:t>
            </a:r>
            <a:r>
              <a:rPr lang="en-US" dirty="0" err="1"/>
              <a:t>lhist</a:t>
            </a:r>
            <a:r>
              <a:rPr lang="en-US" dirty="0"/>
              <a:t> = 8)</a:t>
            </a:r>
          </a:p>
          <a:p>
            <a:endParaRPr lang="en-US" dirty="0"/>
          </a:p>
          <a:p>
            <a:r>
              <a:rPr lang="en-US" dirty="0"/>
              <a:t>X[,2] &lt;- (X[,2] + </a:t>
            </a:r>
            <a:r>
              <a:rPr lang="en-US" dirty="0" err="1"/>
              <a:t>sapply</a:t>
            </a:r>
            <a:r>
              <a:rPr lang="en-US" dirty="0"/>
              <a:t>(X[,1],max,0)^2) / 2.5</a:t>
            </a:r>
          </a:p>
          <a:p>
            <a:r>
              <a:rPr lang="en-US" dirty="0" err="1"/>
              <a:t>scatterBarNorm</a:t>
            </a:r>
            <a:r>
              <a:rPr lang="en-US" dirty="0"/>
              <a:t>(X, </a:t>
            </a:r>
            <a:r>
              <a:rPr lang="en-US" dirty="0" err="1"/>
              <a:t>xlab</a:t>
            </a:r>
            <a:r>
              <a:rPr lang="en-US" dirty="0"/>
              <a:t>="Construct score", </a:t>
            </a:r>
            <a:r>
              <a:rPr lang="en-US" dirty="0" err="1"/>
              <a:t>ylab</a:t>
            </a:r>
            <a:r>
              <a:rPr lang="en-US" dirty="0"/>
              <a:t>="Measured score 1-7 (with jitter)", </a:t>
            </a:r>
            <a:r>
              <a:rPr lang="en-US" dirty="0" err="1"/>
              <a:t>lhist</a:t>
            </a:r>
            <a:r>
              <a:rPr lang="en-US" dirty="0"/>
              <a:t> = 8)</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180</a:t>
            </a:fld>
            <a:endParaRPr lang="fi-FI"/>
          </a:p>
        </p:txBody>
      </p:sp>
    </p:spTree>
    <p:extLst>
      <p:ext uri="{BB962C8B-B14F-4D97-AF65-F5344CB8AC3E}">
        <p14:creationId xmlns:p14="http://schemas.microsoft.com/office/powerpoint/2010/main" val="1798409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15</a:t>
            </a:fld>
            <a:endParaRPr lang="fi-FI"/>
          </a:p>
        </p:txBody>
      </p:sp>
    </p:spTree>
    <p:extLst>
      <p:ext uri="{BB962C8B-B14F-4D97-AF65-F5344CB8AC3E}">
        <p14:creationId xmlns:p14="http://schemas.microsoft.com/office/powerpoint/2010/main" val="2650666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br>
              <a:rPr lang="en-US" dirty="0"/>
            </a:br>
            <a:r>
              <a:rPr lang="en-US" dirty="0"/>
              <a:t>“In some highly developed theories, like the ones in physics, one could at least begin to consider this account because they are restrictive enough to single out one particular theoretical term, which is the only one that has all the right relations. In psychology, such an account does not work because there is a general lack of detailed theory. We do have loosely specified ideas on how largely undefined attributes relate to each other under limited sets of circumstances, but this is not enough. The typical network in psychology is in terms of </a:t>
            </a:r>
            <a:r>
              <a:rPr lang="en-US" i="1" dirty="0"/>
              <a:t>higher </a:t>
            </a:r>
            <a:r>
              <a:rPr lang="en-US" dirty="0"/>
              <a:t>and </a:t>
            </a:r>
            <a:r>
              <a:rPr lang="en-US" i="1" dirty="0"/>
              <a:t>lower </a:t>
            </a:r>
            <a:r>
              <a:rPr lang="en-US" dirty="0"/>
              <a:t>correlations between attributes. Such a loose network is unrestrictive and can be satisfied by an indefinite number of attributes besides the intended one. That this is not just an academic point but a decisive argument against using a descriptive, </a:t>
            </a:r>
            <a:r>
              <a:rPr lang="en-US" dirty="0" err="1"/>
              <a:t>nonreferential</a:t>
            </a:r>
            <a:r>
              <a:rPr lang="en-US" dirty="0"/>
              <a:t> account can be immediately seen by considering the intelligence example discussed above. One does not get anywhere by saying that “intelligence is whatever is positively related to general knowledge and negatively to criminal behavior” because there are too many theoretical terms that will satisfy this description and many of them will evidently not be the same as intelligence. Few, if any, theoretical terms in psychology can be unambiguously identified in this way. Thus, this theory will not be able to single out theoretical terms by merely describing where they stand in a </a:t>
            </a:r>
            <a:r>
              <a:rPr lang="en-US" dirty="0" err="1"/>
              <a:t>nomological</a:t>
            </a:r>
            <a:r>
              <a:rPr lang="en-US" dirty="0"/>
              <a:t> network. Cronbach and </a:t>
            </a:r>
            <a:r>
              <a:rPr lang="en-US" dirty="0" err="1"/>
              <a:t>Meehl</a:t>
            </a:r>
            <a:r>
              <a:rPr lang="en-US" dirty="0"/>
              <a:t> (1955) did discuss the problem that </a:t>
            </a:r>
            <a:r>
              <a:rPr lang="en-US" dirty="0" err="1"/>
              <a:t>nomological</a:t>
            </a:r>
            <a:r>
              <a:rPr lang="en-US" dirty="0"/>
              <a:t> networks are incomplete and vague in psychology, but they”</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16</a:t>
            </a:fld>
            <a:endParaRPr lang="fi-FI"/>
          </a:p>
        </p:txBody>
      </p:sp>
    </p:spTree>
    <p:extLst>
      <p:ext uri="{BB962C8B-B14F-4D97-AF65-F5344CB8AC3E}">
        <p14:creationId xmlns:p14="http://schemas.microsoft.com/office/powerpoint/2010/main" val="1816538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17</a:t>
            </a:fld>
            <a:endParaRPr lang="fi-FI"/>
          </a:p>
        </p:txBody>
      </p:sp>
    </p:spTree>
    <p:extLst>
      <p:ext uri="{BB962C8B-B14F-4D97-AF65-F5344CB8AC3E}">
        <p14:creationId xmlns:p14="http://schemas.microsoft.com/office/powerpoint/2010/main" val="1105172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80" cy="2049795"/>
          </a:xfrm>
          <a:prstGeom prst="rect">
            <a:avLst/>
          </a:prstGeom>
        </p:spPr>
      </p:pic>
    </p:spTree>
    <p:extLst>
      <p:ext uri="{BB962C8B-B14F-4D97-AF65-F5344CB8AC3E}">
        <p14:creationId xmlns:p14="http://schemas.microsoft.com/office/powerpoint/2010/main" val="407110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52D43-1622-1145-95DC-32D32E7CFE3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B8F8C80-5BEF-4B42-860A-F651A9DFF95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0E78ADA-BD1A-8241-A064-6D83373DC655}"/>
              </a:ext>
            </a:extLst>
          </p:cNvPr>
          <p:cNvSpPr>
            <a:spLocks noGrp="1"/>
          </p:cNvSpPr>
          <p:nvPr>
            <p:ph type="dt" sz="half" idx="10"/>
          </p:nvPr>
        </p:nvSpPr>
        <p:spPr/>
        <p:txBody>
          <a:bodyPr/>
          <a:lstStyle/>
          <a:p>
            <a:fld id="{D5EDE16F-F8B2-594D-A082-7FA6A2D7F416}" type="datetime3">
              <a:rPr lang="fi-FI" smtClean="0"/>
              <a:t>22/2/19</a:t>
            </a:fld>
            <a:endParaRPr lang="en-US" dirty="0"/>
          </a:p>
        </p:txBody>
      </p:sp>
      <p:sp>
        <p:nvSpPr>
          <p:cNvPr id="5" name="Footer Placeholder 4">
            <a:extLst>
              <a:ext uri="{FF2B5EF4-FFF2-40B4-BE49-F238E27FC236}">
                <a16:creationId xmlns:a16="http://schemas.microsoft.com/office/drawing/2014/main" id="{0809A62F-06E3-0145-8A1C-183A7E595F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A0B51B-5D86-3E48-80DE-5863191A20B9}"/>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1319117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5E41E-6CAD-8A45-9022-36952E53D5C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9E50F378-8849-4C45-8FCE-6FF2F3C94B1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9358B5-C3BD-3644-902B-B6743ED77CB7}"/>
              </a:ext>
            </a:extLst>
          </p:cNvPr>
          <p:cNvSpPr>
            <a:spLocks noGrp="1"/>
          </p:cNvSpPr>
          <p:nvPr>
            <p:ph type="dt" sz="half" idx="10"/>
          </p:nvPr>
        </p:nvSpPr>
        <p:spPr/>
        <p:txBody>
          <a:bodyPr/>
          <a:lstStyle/>
          <a:p>
            <a:fld id="{03E51651-9C39-384D-84B0-3FAEC0F00202}" type="datetime3">
              <a:rPr lang="fi-FI" smtClean="0"/>
              <a:t>22/2/19</a:t>
            </a:fld>
            <a:endParaRPr lang="en-US" dirty="0"/>
          </a:p>
        </p:txBody>
      </p:sp>
      <p:sp>
        <p:nvSpPr>
          <p:cNvPr id="5" name="Footer Placeholder 4">
            <a:extLst>
              <a:ext uri="{FF2B5EF4-FFF2-40B4-BE49-F238E27FC236}">
                <a16:creationId xmlns:a16="http://schemas.microsoft.com/office/drawing/2014/main" id="{657E3E05-6AC3-D946-BBFA-65D84A09D4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E67F14-F960-C142-86D5-5D847668D1CC}"/>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3834467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9A2E-90A8-9B40-A063-F3A17E3DE952}"/>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5B3A704E-274B-984E-9E4D-6AE595E1E07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AC162353-BF88-0F42-AB7F-BB3342D0F78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573FAC04-BF9B-1A4F-B3B0-1D20D55160CD}"/>
              </a:ext>
            </a:extLst>
          </p:cNvPr>
          <p:cNvSpPr>
            <a:spLocks noGrp="1"/>
          </p:cNvSpPr>
          <p:nvPr>
            <p:ph type="dt" sz="half" idx="10"/>
          </p:nvPr>
        </p:nvSpPr>
        <p:spPr/>
        <p:txBody>
          <a:bodyPr/>
          <a:lstStyle/>
          <a:p>
            <a:fld id="{B6B889BC-9DCE-AF4B-8B7A-4B921C3F7882}" type="datetime3">
              <a:rPr lang="fi-FI" smtClean="0"/>
              <a:t>22/2/19</a:t>
            </a:fld>
            <a:endParaRPr lang="en-US" dirty="0"/>
          </a:p>
        </p:txBody>
      </p:sp>
      <p:sp>
        <p:nvSpPr>
          <p:cNvPr id="6" name="Footer Placeholder 5">
            <a:extLst>
              <a:ext uri="{FF2B5EF4-FFF2-40B4-BE49-F238E27FC236}">
                <a16:creationId xmlns:a16="http://schemas.microsoft.com/office/drawing/2014/main" id="{3B304743-47B0-CE4A-9D40-CE7CE74F02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B501EC-532E-DC45-89F8-F7A98592B9DE}"/>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1297613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7168-B33E-D64C-9913-CFC0CB7E1140}"/>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41A71F3D-D467-0F42-AE5B-6075EDAA359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8F5146E-20B7-624A-BA45-216A732AFD9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AB707210-DF82-F94A-9193-02B9165B04F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9B8D18D-A562-DB49-B93B-8FDA5313AEC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7C9F5571-AF21-BF40-806A-0B50FC51FE52}"/>
              </a:ext>
            </a:extLst>
          </p:cNvPr>
          <p:cNvSpPr>
            <a:spLocks noGrp="1"/>
          </p:cNvSpPr>
          <p:nvPr>
            <p:ph type="dt" sz="half" idx="10"/>
          </p:nvPr>
        </p:nvSpPr>
        <p:spPr/>
        <p:txBody>
          <a:bodyPr/>
          <a:lstStyle/>
          <a:p>
            <a:fld id="{E49FCC83-FF40-D948-A6B2-F6CB05CEA521}" type="datetime3">
              <a:rPr lang="fi-FI" smtClean="0"/>
              <a:t>22/2/19</a:t>
            </a:fld>
            <a:endParaRPr lang="en-US" dirty="0"/>
          </a:p>
        </p:txBody>
      </p:sp>
      <p:sp>
        <p:nvSpPr>
          <p:cNvPr id="8" name="Footer Placeholder 7">
            <a:extLst>
              <a:ext uri="{FF2B5EF4-FFF2-40B4-BE49-F238E27FC236}">
                <a16:creationId xmlns:a16="http://schemas.microsoft.com/office/drawing/2014/main" id="{CDB02168-2669-A440-B364-09C3833EB01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081E01E-AFAD-464A-921F-145163B9EF55}"/>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2932891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B6D94-A593-5D4E-A615-D1AD3098188C}"/>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B084E7B2-0F67-9C47-BE7B-37141E7EDC3F}"/>
              </a:ext>
            </a:extLst>
          </p:cNvPr>
          <p:cNvSpPr>
            <a:spLocks noGrp="1"/>
          </p:cNvSpPr>
          <p:nvPr>
            <p:ph type="dt" sz="half" idx="10"/>
          </p:nvPr>
        </p:nvSpPr>
        <p:spPr/>
        <p:txBody>
          <a:bodyPr/>
          <a:lstStyle/>
          <a:p>
            <a:fld id="{82F18CC7-8A03-8540-A667-A8B5F665AFF1}" type="datetime3">
              <a:rPr lang="fi-FI" smtClean="0"/>
              <a:t>22/2/19</a:t>
            </a:fld>
            <a:endParaRPr lang="en-US" dirty="0"/>
          </a:p>
        </p:txBody>
      </p:sp>
      <p:sp>
        <p:nvSpPr>
          <p:cNvPr id="4" name="Footer Placeholder 3">
            <a:extLst>
              <a:ext uri="{FF2B5EF4-FFF2-40B4-BE49-F238E27FC236}">
                <a16:creationId xmlns:a16="http://schemas.microsoft.com/office/drawing/2014/main" id="{718A642E-81C1-2244-939A-8D0258B3E9B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5856975-3E53-0740-9159-E3CF161F5CA6}"/>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4104989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6F1B8-042B-FA4F-A52C-B9CE288470C5}"/>
              </a:ext>
            </a:extLst>
          </p:cNvPr>
          <p:cNvSpPr>
            <a:spLocks noGrp="1"/>
          </p:cNvSpPr>
          <p:nvPr>
            <p:ph type="dt" sz="half" idx="10"/>
          </p:nvPr>
        </p:nvSpPr>
        <p:spPr/>
        <p:txBody>
          <a:bodyPr/>
          <a:lstStyle/>
          <a:p>
            <a:fld id="{0116A02F-9BAB-1D4B-9155-8D9BDEB915A8}" type="datetime3">
              <a:rPr lang="fi-FI" smtClean="0"/>
              <a:t>22/2/19</a:t>
            </a:fld>
            <a:endParaRPr lang="en-US" dirty="0"/>
          </a:p>
        </p:txBody>
      </p:sp>
      <p:sp>
        <p:nvSpPr>
          <p:cNvPr id="3" name="Footer Placeholder 2">
            <a:extLst>
              <a:ext uri="{FF2B5EF4-FFF2-40B4-BE49-F238E27FC236}">
                <a16:creationId xmlns:a16="http://schemas.microsoft.com/office/drawing/2014/main" id="{18D5D0B8-740C-D648-A113-7BD96ADA508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23BB4A0-237F-D747-8826-1C1CEDF44D01}"/>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2771581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45B9-A8B9-1A47-A343-C3EF20C57B8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47E77BD6-67C8-D442-8CD3-AC3F1A4C133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19BBA596-AD39-EA43-8BA5-810E323B118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71A5625-1F40-D843-A473-1A9918531D96}"/>
              </a:ext>
            </a:extLst>
          </p:cNvPr>
          <p:cNvSpPr>
            <a:spLocks noGrp="1"/>
          </p:cNvSpPr>
          <p:nvPr>
            <p:ph type="dt" sz="half" idx="10"/>
          </p:nvPr>
        </p:nvSpPr>
        <p:spPr/>
        <p:txBody>
          <a:bodyPr/>
          <a:lstStyle/>
          <a:p>
            <a:fld id="{FBC20CBD-EEBE-5347-997E-F0EF8F60910C}" type="datetime3">
              <a:rPr lang="fi-FI" smtClean="0"/>
              <a:t>22/2/19</a:t>
            </a:fld>
            <a:endParaRPr lang="en-US" dirty="0"/>
          </a:p>
        </p:txBody>
      </p:sp>
      <p:sp>
        <p:nvSpPr>
          <p:cNvPr id="6" name="Footer Placeholder 5">
            <a:extLst>
              <a:ext uri="{FF2B5EF4-FFF2-40B4-BE49-F238E27FC236}">
                <a16:creationId xmlns:a16="http://schemas.microsoft.com/office/drawing/2014/main" id="{A01ABFD8-E28B-AA45-98A3-760C7E5FB5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FC7AA-EE90-C340-ADBF-FD755ABC83E7}"/>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3412037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E3036-7C7D-DF4F-AFE3-10993EB68F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98FE5418-B36E-C441-9DF3-42D654D93AF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a:extLst>
              <a:ext uri="{FF2B5EF4-FFF2-40B4-BE49-F238E27FC236}">
                <a16:creationId xmlns:a16="http://schemas.microsoft.com/office/drawing/2014/main" id="{6EA13015-0727-0C48-96DD-0E15DF31950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1757D5C-0C57-BD41-BC5C-328410034587}"/>
              </a:ext>
            </a:extLst>
          </p:cNvPr>
          <p:cNvSpPr>
            <a:spLocks noGrp="1"/>
          </p:cNvSpPr>
          <p:nvPr>
            <p:ph type="dt" sz="half" idx="10"/>
          </p:nvPr>
        </p:nvSpPr>
        <p:spPr/>
        <p:txBody>
          <a:bodyPr/>
          <a:lstStyle/>
          <a:p>
            <a:fld id="{C2B5174A-68A7-FB47-A4E8-45EF4898F7A7}" type="datetime3">
              <a:rPr lang="fi-FI" smtClean="0"/>
              <a:t>22/2/19</a:t>
            </a:fld>
            <a:endParaRPr lang="en-US" dirty="0"/>
          </a:p>
        </p:txBody>
      </p:sp>
      <p:sp>
        <p:nvSpPr>
          <p:cNvPr id="6" name="Footer Placeholder 5">
            <a:extLst>
              <a:ext uri="{FF2B5EF4-FFF2-40B4-BE49-F238E27FC236}">
                <a16:creationId xmlns:a16="http://schemas.microsoft.com/office/drawing/2014/main" id="{420C38C4-1C0C-D24F-9311-F82721C0D0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0A8584-C5CE-AF4A-BD4F-3D5969D2692E}"/>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3475132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E0C8-78D6-C74C-9C9F-2F3C76614618}"/>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1E25945B-3A30-5843-A22D-CCF94EEEE1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F24DB53-BE3B-C244-BEF5-C5EC716AFE94}"/>
              </a:ext>
            </a:extLst>
          </p:cNvPr>
          <p:cNvSpPr>
            <a:spLocks noGrp="1"/>
          </p:cNvSpPr>
          <p:nvPr>
            <p:ph type="dt" sz="half" idx="10"/>
          </p:nvPr>
        </p:nvSpPr>
        <p:spPr/>
        <p:txBody>
          <a:bodyPr/>
          <a:lstStyle/>
          <a:p>
            <a:fld id="{4BA55A52-C87F-704E-B4B1-0BD1FAEC4134}" type="datetime3">
              <a:rPr lang="fi-FI" smtClean="0"/>
              <a:t>22/2/19</a:t>
            </a:fld>
            <a:endParaRPr lang="en-US" dirty="0"/>
          </a:p>
        </p:txBody>
      </p:sp>
      <p:sp>
        <p:nvSpPr>
          <p:cNvPr id="5" name="Footer Placeholder 4">
            <a:extLst>
              <a:ext uri="{FF2B5EF4-FFF2-40B4-BE49-F238E27FC236}">
                <a16:creationId xmlns:a16="http://schemas.microsoft.com/office/drawing/2014/main" id="{41C1D825-6723-974D-9AA6-AE453127D8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23C288-D62F-BB41-AE72-6C11A52207E8}"/>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4141885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DE8BC-0328-444C-A8DC-4ABF1B2633D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9451207A-992D-5248-83A6-EC4146960FE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E84C7668-7CE4-8F49-A12B-0A54B0058336}"/>
              </a:ext>
            </a:extLst>
          </p:cNvPr>
          <p:cNvSpPr>
            <a:spLocks noGrp="1"/>
          </p:cNvSpPr>
          <p:nvPr>
            <p:ph type="dt" sz="half" idx="10"/>
          </p:nvPr>
        </p:nvSpPr>
        <p:spPr/>
        <p:txBody>
          <a:bodyPr/>
          <a:lstStyle/>
          <a:p>
            <a:fld id="{59A55EA8-6EF6-D143-8CCD-AAFE81D724EC}" type="datetime3">
              <a:rPr lang="fi-FI" smtClean="0"/>
              <a:t>22/2/19</a:t>
            </a:fld>
            <a:endParaRPr lang="en-US" dirty="0"/>
          </a:p>
        </p:txBody>
      </p:sp>
      <p:sp>
        <p:nvSpPr>
          <p:cNvPr id="5" name="Footer Placeholder 4">
            <a:extLst>
              <a:ext uri="{FF2B5EF4-FFF2-40B4-BE49-F238E27FC236}">
                <a16:creationId xmlns:a16="http://schemas.microsoft.com/office/drawing/2014/main" id="{50A82836-2755-8649-8FF5-86BB37F38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A98861-418B-5541-BAA6-4B6F8E1591C1}"/>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137648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Tree>
    <p:extLst>
      <p:ext uri="{BB962C8B-B14F-4D97-AF65-F5344CB8AC3E}">
        <p14:creationId xmlns:p14="http://schemas.microsoft.com/office/powerpoint/2010/main" val="2719399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Otsikkodia">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2249742" y="4216845"/>
            <a:ext cx="5508612" cy="1084363"/>
          </a:xfrm>
        </p:spPr>
        <p:txBody>
          <a:bodyPr>
            <a:normAutofit/>
          </a:bodyPr>
          <a:lstStyle>
            <a:lvl1pPr marL="0" indent="0" algn="ctr">
              <a:buFont typeface="Wingdings" pitchFamily="2" charset="2"/>
              <a:buNone/>
              <a:defRPr sz="2800">
                <a:solidFill>
                  <a:schemeClr val="bg2">
                    <a:lumMod val="75000"/>
                  </a:schemeClr>
                </a:solidFill>
                <a:latin typeface="Palatino" pitchFamily="18" charset="0"/>
              </a:defRPr>
            </a:lvl1pPr>
          </a:lstStyle>
          <a:p>
            <a:r>
              <a:rPr lang="en-US"/>
              <a:t>Click to edit Master subtitle style</a:t>
            </a:r>
            <a:endParaRPr lang="en-US" dirty="0"/>
          </a:p>
        </p:txBody>
      </p:sp>
      <p:sp>
        <p:nvSpPr>
          <p:cNvPr id="3074" name="Rectangle 2"/>
          <p:cNvSpPr>
            <a:spLocks noGrp="1" noChangeArrowheads="1"/>
          </p:cNvSpPr>
          <p:nvPr>
            <p:ph type="ctrTitle"/>
          </p:nvPr>
        </p:nvSpPr>
        <p:spPr>
          <a:xfrm>
            <a:off x="1403648" y="2492896"/>
            <a:ext cx="7200800" cy="1470025"/>
          </a:xfrm>
        </p:spPr>
        <p:txBody>
          <a:bodyPr>
            <a:normAutofit/>
          </a:bodyPr>
          <a:lstStyle>
            <a:lvl1pPr algn="ctr">
              <a:tabLst>
                <a:tab pos="6008688" algn="l"/>
                <a:tab pos="6096000" algn="l"/>
              </a:tabLst>
              <a:defRPr sz="4400" b="0" cap="all" baseline="0">
                <a:solidFill>
                  <a:srgbClr val="606060"/>
                </a:solidFill>
                <a:latin typeface="Palatino" pitchFamily="18" charset="0"/>
              </a:defRPr>
            </a:lvl1pPr>
          </a:lstStyle>
          <a:p>
            <a:r>
              <a:rPr lang="en-US"/>
              <a:t>Click to edit Master title style</a:t>
            </a:r>
            <a:endParaRPr lang="en-US" dirty="0"/>
          </a:p>
        </p:txBody>
      </p:sp>
      <p:sp>
        <p:nvSpPr>
          <p:cNvPr id="3076" name="Rectangle 4"/>
          <p:cNvSpPr>
            <a:spLocks noGrp="1" noChangeArrowheads="1"/>
          </p:cNvSpPr>
          <p:nvPr>
            <p:ph type="dt" sz="half" idx="2"/>
          </p:nvPr>
        </p:nvSpPr>
        <p:spPr>
          <a:xfrm>
            <a:off x="1043608" y="6381328"/>
            <a:ext cx="2474912" cy="476250"/>
          </a:xfrm>
        </p:spPr>
        <p:txBody>
          <a:bodyPr/>
          <a:lstStyle>
            <a:lvl1pPr>
              <a:defRPr>
                <a:latin typeface="Palatino" pitchFamily="18" charset="0"/>
              </a:defRPr>
            </a:lvl1pPr>
          </a:lstStyle>
          <a:p>
            <a:fld id="{D1A2CEF4-8F1C-D345-ABD2-AFA6E47BCD19}" type="datetime3">
              <a:rPr lang="fi-FI" smtClean="0"/>
              <a:t>22/2/19</a:t>
            </a:fld>
            <a:endParaRPr lang="en-US" dirty="0"/>
          </a:p>
        </p:txBody>
      </p:sp>
    </p:spTree>
    <p:extLst>
      <p:ext uri="{BB962C8B-B14F-4D97-AF65-F5344CB8AC3E}">
        <p14:creationId xmlns:p14="http://schemas.microsoft.com/office/powerpoint/2010/main" val="3844744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solidFill>
                  <a:schemeClr val="tx1"/>
                </a:solidFill>
              </a:defRPr>
            </a:lvl1pPr>
          </a:lstStyle>
          <a:p>
            <a:r>
              <a:rPr lang="en-US"/>
              <a:t>Click to edit Master title style</a:t>
            </a:r>
            <a:endParaRPr lang="fi-FI" dirty="0"/>
          </a:p>
        </p:txBody>
      </p:sp>
      <p:sp>
        <p:nvSpPr>
          <p:cNvPr id="3" name="Sisällön paikkamerkki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p:cNvSpPr>
            <a:spLocks noGrp="1"/>
          </p:cNvSpPr>
          <p:nvPr>
            <p:ph type="dt" sz="half" idx="10"/>
          </p:nvPr>
        </p:nvSpPr>
        <p:spPr/>
        <p:txBody>
          <a:bodyPr/>
          <a:lstStyle>
            <a:lvl1pPr>
              <a:defRPr/>
            </a:lvl1pPr>
          </a:lstStyle>
          <a:p>
            <a:fld id="{590929AF-97EC-BD4B-82F2-0DB5C73F52BE}" type="datetime3">
              <a:rPr lang="fi-FI" smtClean="0"/>
              <a:t>22/2/19</a:t>
            </a:fld>
            <a:endParaRPr lang="en-US" dirty="0"/>
          </a:p>
        </p:txBody>
      </p:sp>
      <p:sp>
        <p:nvSpPr>
          <p:cNvPr id="5" name="Alatunnisteen paikkamerkki 4"/>
          <p:cNvSpPr>
            <a:spLocks noGrp="1"/>
          </p:cNvSpPr>
          <p:nvPr>
            <p:ph type="ftr" sz="quarter" idx="11"/>
          </p:nvPr>
        </p:nvSpPr>
        <p:spPr/>
        <p:txBody>
          <a:bodyPr/>
          <a:lstStyle>
            <a:lvl1pPr>
              <a:defRPr/>
            </a:lvl1pPr>
          </a:lstStyle>
          <a:p>
            <a:endParaRPr lang="en-US" dirty="0"/>
          </a:p>
        </p:txBody>
      </p:sp>
      <p:sp>
        <p:nvSpPr>
          <p:cNvPr id="6" name="Dian numeron paikkamerkki 5"/>
          <p:cNvSpPr>
            <a:spLocks noGrp="1"/>
          </p:cNvSpPr>
          <p:nvPr>
            <p:ph type="sldNum" sz="quarter" idx="12"/>
          </p:nvPr>
        </p:nvSpPr>
        <p:spPr/>
        <p:txBody>
          <a:bodyPr/>
          <a:lstStyle>
            <a:lvl1pPr>
              <a:defRPr/>
            </a:lvl1pPr>
          </a:lstStyle>
          <a:p>
            <a:fld id="{42539CD2-6DAE-4FF3-A212-C677906F8B49}" type="slidenum">
              <a:rPr lang="en-US"/>
              <a:pPr/>
              <a:t>‹#›</a:t>
            </a:fld>
            <a:endParaRPr lang="en-US" dirty="0"/>
          </a:p>
        </p:txBody>
      </p:sp>
    </p:spTree>
    <p:extLst>
      <p:ext uri="{BB962C8B-B14F-4D97-AF65-F5344CB8AC3E}">
        <p14:creationId xmlns:p14="http://schemas.microsoft.com/office/powerpoint/2010/main" val="3632330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8" cy="1115564"/>
          </a:xfrm>
          <a:prstGeom prst="rect">
            <a:avLst/>
          </a:prstGeom>
        </p:spPr>
      </p:pic>
    </p:spTree>
    <p:extLst>
      <p:ext uri="{BB962C8B-B14F-4D97-AF65-F5344CB8AC3E}">
        <p14:creationId xmlns:p14="http://schemas.microsoft.com/office/powerpoint/2010/main" val="381031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Tree>
    <p:extLst>
      <p:ext uri="{BB962C8B-B14F-4D97-AF65-F5344CB8AC3E}">
        <p14:creationId xmlns:p14="http://schemas.microsoft.com/office/powerpoint/2010/main" val="374321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9" cy="1115564"/>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98" y="5634638"/>
            <a:ext cx="2382106" cy="1115564"/>
          </a:xfrm>
          <a:prstGeom prst="rect">
            <a:avLst/>
          </a:prstGeom>
        </p:spPr>
      </p:pic>
    </p:spTree>
    <p:extLst>
      <p:ext uri="{BB962C8B-B14F-4D97-AF65-F5344CB8AC3E}">
        <p14:creationId xmlns:p14="http://schemas.microsoft.com/office/powerpoint/2010/main" val="1598148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232" y="5659053"/>
            <a:ext cx="2382106" cy="1066734"/>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8" cy="1115564"/>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8" cy="1115564"/>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2F6E2-892C-7B49-9C24-98B344E5A19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Subtitle 2">
            <a:extLst>
              <a:ext uri="{FF2B5EF4-FFF2-40B4-BE49-F238E27FC236}">
                <a16:creationId xmlns:a16="http://schemas.microsoft.com/office/drawing/2014/main" id="{3DA02ABE-85D4-AD4E-B0E7-60F159E6B89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33A62C7D-CAC2-0847-A536-1FB5CBF07E67}"/>
              </a:ext>
            </a:extLst>
          </p:cNvPr>
          <p:cNvSpPr>
            <a:spLocks noGrp="1"/>
          </p:cNvSpPr>
          <p:nvPr>
            <p:ph type="dt" sz="half" idx="10"/>
          </p:nvPr>
        </p:nvSpPr>
        <p:spPr/>
        <p:txBody>
          <a:bodyPr/>
          <a:lstStyle/>
          <a:p>
            <a:fld id="{442CFD58-719A-3B43-BDBB-FCA6C8E3C3FC}" type="datetime3">
              <a:rPr lang="fi-FI" smtClean="0"/>
              <a:t>22/2/19</a:t>
            </a:fld>
            <a:endParaRPr lang="en-US" dirty="0"/>
          </a:p>
        </p:txBody>
      </p:sp>
      <p:sp>
        <p:nvSpPr>
          <p:cNvPr id="5" name="Footer Placeholder 4">
            <a:extLst>
              <a:ext uri="{FF2B5EF4-FFF2-40B4-BE49-F238E27FC236}">
                <a16:creationId xmlns:a16="http://schemas.microsoft.com/office/drawing/2014/main" id="{F4FADEBC-A94E-9642-951E-1D54704DAC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7DC779-653E-4645-8364-D26013269497}"/>
              </a:ext>
            </a:extLst>
          </p:cNvPr>
          <p:cNvSpPr>
            <a:spLocks noGrp="1"/>
          </p:cNvSpPr>
          <p:nvPr>
            <p:ph type="sldNum" sz="quarter" idx="12"/>
          </p:nvPr>
        </p:nvSpPr>
        <p:spPr/>
        <p:txBody>
          <a:bodyPr/>
          <a:lstStyle/>
          <a:p>
            <a:fld id="{E0DAD421-BC1A-463B-9A39-82815BDB7429}" type="slidenum">
              <a:rPr lang="en-US" smtClean="0"/>
              <a:pPr/>
              <a:t>‹#›</a:t>
            </a:fld>
            <a:endParaRPr lang="en-US" dirty="0"/>
          </a:p>
        </p:txBody>
      </p:sp>
    </p:spTree>
    <p:extLst>
      <p:ext uri="{BB962C8B-B14F-4D97-AF65-F5344CB8AC3E}">
        <p14:creationId xmlns:p14="http://schemas.microsoft.com/office/powerpoint/2010/main" val="76747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9" r:id="rId4"/>
    <p:sldLayoutId id="2147484760" r:id="rId5"/>
    <p:sldLayoutId id="2147484761" r:id="rId6"/>
    <p:sldLayoutId id="2147484762" r:id="rId7"/>
    <p:sldLayoutId id="2147484765" r:id="rId8"/>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29FE8B-4D22-0A44-BD66-B2F918A7405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7C88E3BC-AEF7-4849-81BF-DC190CA1711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B8C5FC4F-562E-3F48-9994-2277403475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201424-1FE7-E948-8992-FAC8A1D55AEA}" type="datetime3">
              <a:rPr lang="fi-FI" smtClean="0"/>
              <a:t>22/2/19</a:t>
            </a:fld>
            <a:endParaRPr lang="fi-FI"/>
          </a:p>
        </p:txBody>
      </p:sp>
      <p:sp>
        <p:nvSpPr>
          <p:cNvPr id="5" name="Footer Placeholder 4">
            <a:extLst>
              <a:ext uri="{FF2B5EF4-FFF2-40B4-BE49-F238E27FC236}">
                <a16:creationId xmlns:a16="http://schemas.microsoft.com/office/drawing/2014/main" id="{B2ED29A5-512F-344B-8BAE-BF0E77AED7A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1B116B49-0EB2-5A43-BF3F-F4374A06F85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69C36B-7024-F042-A96F-50016EC4F7FB}" type="slidenum">
              <a:rPr lang="fi-FI" smtClean="0"/>
              <a:t>‹#›</a:t>
            </a:fld>
            <a:endParaRPr lang="fi-FI"/>
          </a:p>
        </p:txBody>
      </p:sp>
    </p:spTree>
    <p:extLst>
      <p:ext uri="{BB962C8B-B14F-4D97-AF65-F5344CB8AC3E}">
        <p14:creationId xmlns:p14="http://schemas.microsoft.com/office/powerpoint/2010/main" val="667208998"/>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 id="2147484792" r:id="rId12"/>
    <p:sldLayoutId id="2147484793" r:id="rId13"/>
    <p:sldLayoutId id="2147484794"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4.xml"/><Relationship Id="rId4" Type="http://schemas.openxmlformats.org/officeDocument/2006/relationships/hyperlink" Target="http://doi.org/10.1002/smj.183"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hyperlink" Target="https://doi.org/10.1037/a0030767" TargetMode="External"/><Relationship Id="rId2" Type="http://schemas.openxmlformats.org/officeDocument/2006/relationships/hyperlink" Target="https://doi.org/10.1177/1094428114555994" TargetMode="External"/><Relationship Id="rId1" Type="http://schemas.openxmlformats.org/officeDocument/2006/relationships/slideLayout" Target="../slideLayouts/slideLayout21.xml"/><Relationship Id="rId4" Type="http://schemas.openxmlformats.org/officeDocument/2006/relationships/hyperlink" Target="http://dx.doi.org/10.1037/met0000144"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6.xml"/><Relationship Id="rId1" Type="http://schemas.openxmlformats.org/officeDocument/2006/relationships/slideLayout" Target="../slideLayouts/slideLayout21.xml"/><Relationship Id="rId5" Type="http://schemas.openxmlformats.org/officeDocument/2006/relationships/hyperlink" Target="https://doi.org/10.1177/1094428115598239" TargetMode="External"/><Relationship Id="rId4" Type="http://schemas.openxmlformats.org/officeDocument/2006/relationships/hyperlink" Target="https://doi.org/10.1177/1094428110392383"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hyperlink" Target="https://doi.org/10.1037/met0000056" TargetMode="External"/><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3" Type="http://schemas.openxmlformats.org/officeDocument/2006/relationships/hyperlink" Target="https://doi.org/10.1037/met0000056" TargetMode="External"/><Relationship Id="rId2" Type="http://schemas.openxmlformats.org/officeDocument/2006/relationships/image" Target="../media/image40.emf"/><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hyperlink" Target="https://doi.org/10.1027/1614-2241/a000154" TargetMode="Externa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0.xml"/><Relationship Id="rId4" Type="http://schemas.openxmlformats.org/officeDocument/2006/relationships/hyperlink" Target="https://doi.org/10.1027/1614-2241/a000154"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3" Type="http://schemas.openxmlformats.org/officeDocument/2006/relationships/hyperlink" Target="https://doi.org/10.1111/joms.12058" TargetMode="External"/><Relationship Id="rId2" Type="http://schemas.openxmlformats.org/officeDocument/2006/relationships/image" Target="../media/image43.emf"/><Relationship Id="rId1" Type="http://schemas.openxmlformats.org/officeDocument/2006/relationships/slideLayout" Target="../slideLayouts/slideLayout21.xml"/><Relationship Id="rId4" Type="http://schemas.openxmlformats.org/officeDocument/2006/relationships/hyperlink" Target="https://doi.org/10.1177/1094428110378369"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hyperlink" Target="https://doi.org/10.1080/15366367.2016.1205935"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hyperlink" Target="https://doi.org/10.1080/15366367.2016.1257323" TargetMode="External"/></Relationships>
</file>

<file path=ppt/slides/_rels/slide128.xml.rels><?xml version="1.0" encoding="UTF-8" standalone="yes"?>
<Relationships xmlns="http://schemas.openxmlformats.org/package/2006/relationships"><Relationship Id="rId2" Type="http://schemas.openxmlformats.org/officeDocument/2006/relationships/hyperlink" Target="https://doi.org/10.1016/j.jbusres.2012.08.004" TargetMode="External"/><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nul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15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16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16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56.emf"/></Relationships>
</file>

<file path=ppt/slides/_rels/slide1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1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3" Type="http://schemas.openxmlformats.org/officeDocument/2006/relationships/hyperlink" Target="https://doi.org/10.1177/1094428114547952" TargetMode="External"/><Relationship Id="rId2" Type="http://schemas.openxmlformats.org/officeDocument/2006/relationships/image" Target="../media/image59.emf"/><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17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1.xml"/></Relationships>
</file>

<file path=ppt/slides/_rels/slide1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1.xml"/><Relationship Id="rId5" Type="http://schemas.openxmlformats.org/officeDocument/2006/relationships/image" Target="../media/image63.png"/><Relationship Id="rId4" Type="http://schemas.openxmlformats.org/officeDocument/2006/relationships/image" Target="../media/image62.e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6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emf"/><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doi.org/10.1002/smj.183"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4.xml"/><Relationship Id="rId4" Type="http://schemas.openxmlformats.org/officeDocument/2006/relationships/hyperlink" Target="http://doi.org/10.1002/smj.183"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b="1" dirty="0"/>
              <a:t>Mikko Rönkkö</a:t>
            </a:r>
          </a:p>
          <a:p>
            <a:endParaRPr lang="en-US" dirty="0"/>
          </a:p>
        </p:txBody>
      </p:sp>
      <p:sp>
        <p:nvSpPr>
          <p:cNvPr id="13" name="Title 12"/>
          <p:cNvSpPr>
            <a:spLocks noGrp="1"/>
          </p:cNvSpPr>
          <p:nvPr>
            <p:ph type="ctrTitle"/>
          </p:nvPr>
        </p:nvSpPr>
        <p:spPr/>
        <p:txBody>
          <a:bodyPr>
            <a:noAutofit/>
          </a:bodyPr>
          <a:lstStyle/>
          <a:p>
            <a:r>
              <a:rPr lang="en-US" sz="3600" dirty="0"/>
              <a:t>TU-L0020 Statistical research methods</a:t>
            </a:r>
          </a:p>
        </p:txBody>
      </p:sp>
    </p:spTree>
    <p:extLst>
      <p:ext uri="{BB962C8B-B14F-4D97-AF65-F5344CB8AC3E}">
        <p14:creationId xmlns:p14="http://schemas.microsoft.com/office/powerpoint/2010/main" val="1079801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Conceptualization</a:t>
            </a:r>
          </a:p>
        </p:txBody>
      </p:sp>
      <p:sp>
        <p:nvSpPr>
          <p:cNvPr id="7" name="Content Placeholder 6"/>
          <p:cNvSpPr>
            <a:spLocks noGrp="1"/>
          </p:cNvSpPr>
          <p:nvPr>
            <p:ph idx="1"/>
          </p:nvPr>
        </p:nvSpPr>
        <p:spPr/>
        <p:txBody>
          <a:bodyPr/>
          <a:lstStyle/>
          <a:p>
            <a:r>
              <a:rPr lang="en-US" dirty="0"/>
              <a:t>Write a definition for the term “innovativeness”</a:t>
            </a:r>
          </a:p>
        </p:txBody>
      </p:sp>
      <p:sp>
        <p:nvSpPr>
          <p:cNvPr id="9" name="Rectangle 8"/>
          <p:cNvSpPr/>
          <p:nvPr/>
        </p:nvSpPr>
        <p:spPr>
          <a:xfrm>
            <a:off x="628650" y="6247425"/>
            <a:ext cx="7327491" cy="507831"/>
          </a:xfrm>
          <a:prstGeom prst="rect">
            <a:avLst/>
          </a:prstGeom>
        </p:spPr>
        <p:txBody>
          <a:bodyPr wrap="square">
            <a:spAutoFit/>
          </a:bodyPr>
          <a:lstStyle/>
          <a:p>
            <a:r>
              <a:rPr lang="en-US" sz="900" dirty="0" err="1"/>
              <a:t>Podsakoff</a:t>
            </a:r>
            <a:r>
              <a:rPr lang="en-US" sz="900" dirty="0"/>
              <a:t>, P. M., </a:t>
            </a:r>
            <a:r>
              <a:rPr lang="en-US" sz="900" dirty="0" err="1"/>
              <a:t>MacKenzie</a:t>
            </a:r>
            <a:r>
              <a:rPr lang="en-US" sz="900" dirty="0"/>
              <a:t>, S. B., &amp; </a:t>
            </a:r>
            <a:r>
              <a:rPr lang="en-US" sz="900" dirty="0" err="1"/>
              <a:t>Podsakoff</a:t>
            </a:r>
            <a:r>
              <a:rPr lang="en-US" sz="900" dirty="0"/>
              <a:t>, N. P. (2016). Recommendations for Creating Better Concept Definitions in the Organizational, Behavioral, and Social Sciences. </a:t>
            </a:r>
            <a:r>
              <a:rPr lang="en-US" sz="900" i="1" dirty="0"/>
              <a:t>Organizational Research Methods</a:t>
            </a:r>
            <a:r>
              <a:rPr lang="en-US" sz="900" dirty="0"/>
              <a:t>, </a:t>
            </a:r>
            <a:r>
              <a:rPr lang="en-US" sz="900" i="1" dirty="0"/>
              <a:t>19</a:t>
            </a:r>
            <a:r>
              <a:rPr lang="en-US" sz="900" dirty="0"/>
              <a:t>(2), 159–203. https://</a:t>
            </a:r>
            <a:r>
              <a:rPr lang="en-US" sz="900" dirty="0" err="1"/>
              <a:t>doi.org</a:t>
            </a:r>
            <a:r>
              <a:rPr lang="en-US" sz="900" dirty="0"/>
              <a:t>/10.1177/1094428115624965</a:t>
            </a:r>
            <a:endParaRPr lang="en-US" sz="900" dirty="0">
              <a:effectLst/>
            </a:endParaRPr>
          </a:p>
        </p:txBody>
      </p:sp>
      <p:sp>
        <p:nvSpPr>
          <p:cNvPr id="10" name="TextBox 9"/>
          <p:cNvSpPr txBox="1"/>
          <p:nvPr/>
        </p:nvSpPr>
        <p:spPr>
          <a:xfrm>
            <a:off x="1562100" y="3187700"/>
            <a:ext cx="2202334" cy="369332"/>
          </a:xfrm>
          <a:prstGeom prst="rect">
            <a:avLst/>
          </a:prstGeom>
          <a:noFill/>
        </p:spPr>
        <p:txBody>
          <a:bodyPr wrap="none" rtlCol="0">
            <a:spAutoFit/>
          </a:bodyPr>
          <a:lstStyle/>
          <a:p>
            <a:r>
              <a:rPr lang="en-US" b="1" dirty="0">
                <a:solidFill>
                  <a:srgbClr val="FF0000"/>
                </a:solidFill>
              </a:rPr>
              <a:t>Was it easy to do?</a:t>
            </a:r>
          </a:p>
        </p:txBody>
      </p:sp>
      <p:sp>
        <p:nvSpPr>
          <p:cNvPr id="11" name="TextBox 10"/>
          <p:cNvSpPr txBox="1"/>
          <p:nvPr/>
        </p:nvSpPr>
        <p:spPr>
          <a:xfrm>
            <a:off x="1936576" y="3613455"/>
            <a:ext cx="1236236" cy="369332"/>
          </a:xfrm>
          <a:prstGeom prst="rect">
            <a:avLst/>
          </a:prstGeom>
          <a:noFill/>
        </p:spPr>
        <p:txBody>
          <a:bodyPr wrap="none" rtlCol="0">
            <a:spAutoFit/>
          </a:bodyPr>
          <a:lstStyle/>
          <a:p>
            <a:r>
              <a:rPr lang="en-US" b="1" dirty="0">
                <a:solidFill>
                  <a:srgbClr val="FF0000"/>
                </a:solidFill>
              </a:rPr>
              <a:t>Why not?</a:t>
            </a:r>
          </a:p>
        </p:txBody>
      </p:sp>
      <p:sp>
        <p:nvSpPr>
          <p:cNvPr id="12" name="TextBox 11"/>
          <p:cNvSpPr txBox="1"/>
          <p:nvPr/>
        </p:nvSpPr>
        <p:spPr>
          <a:xfrm>
            <a:off x="1562100" y="4307165"/>
            <a:ext cx="5057795" cy="369332"/>
          </a:xfrm>
          <a:prstGeom prst="rect">
            <a:avLst/>
          </a:prstGeom>
          <a:noFill/>
        </p:spPr>
        <p:txBody>
          <a:bodyPr wrap="none" rtlCol="0">
            <a:spAutoFit/>
          </a:bodyPr>
          <a:lstStyle/>
          <a:p>
            <a:r>
              <a:rPr lang="en-US" b="1" dirty="0">
                <a:solidFill>
                  <a:srgbClr val="FF0000"/>
                </a:solidFill>
              </a:rPr>
              <a:t>Did everyone define success the same way?</a:t>
            </a:r>
          </a:p>
        </p:txBody>
      </p:sp>
      <p:sp>
        <p:nvSpPr>
          <p:cNvPr id="13" name="TextBox 12"/>
          <p:cNvSpPr txBox="1"/>
          <p:nvPr/>
        </p:nvSpPr>
        <p:spPr>
          <a:xfrm>
            <a:off x="1936576" y="4690129"/>
            <a:ext cx="1236236" cy="369332"/>
          </a:xfrm>
          <a:prstGeom prst="rect">
            <a:avLst/>
          </a:prstGeom>
          <a:noFill/>
        </p:spPr>
        <p:txBody>
          <a:bodyPr wrap="none" rtlCol="0">
            <a:spAutoFit/>
          </a:bodyPr>
          <a:lstStyle/>
          <a:p>
            <a:r>
              <a:rPr lang="en-US" b="1" dirty="0">
                <a:solidFill>
                  <a:srgbClr val="FF0000"/>
                </a:solidFill>
              </a:rPr>
              <a:t>Why not?</a:t>
            </a:r>
          </a:p>
        </p:txBody>
      </p:sp>
    </p:spTree>
    <p:extLst>
      <p:ext uri="{BB962C8B-B14F-4D97-AF65-F5344CB8AC3E}">
        <p14:creationId xmlns:p14="http://schemas.microsoft.com/office/powerpoint/2010/main" val="346528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51650" y="38150"/>
            <a:ext cx="8992350"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a:latin typeface="Courier"/>
                <a:cs typeface="Courier"/>
              </a:rPr>
              <a:t> </a:t>
            </a:r>
          </a:p>
          <a:p>
            <a:r>
              <a:rPr lang="en-US" sz="1200" b="0" dirty="0">
                <a:latin typeface="Courier"/>
                <a:cs typeface="Courier"/>
              </a:rPr>
              <a:t>theta &lt;- inspect(</a:t>
            </a:r>
            <a:r>
              <a:rPr lang="en-US" sz="1200" b="0" dirty="0" err="1">
                <a:latin typeface="Courier"/>
                <a:cs typeface="Courier"/>
              </a:rPr>
              <a:t>MeasurementModelResults</a:t>
            </a:r>
            <a:r>
              <a:rPr lang="en-US" sz="1200" b="0" dirty="0">
                <a:latin typeface="Courier"/>
                <a:cs typeface="Courier"/>
              </a:rPr>
              <a:t>,”theta”)</a:t>
            </a:r>
          </a:p>
          <a:p>
            <a:r>
              <a:rPr lang="en-US" sz="1200" b="0" dirty="0">
                <a:latin typeface="Courier"/>
                <a:cs typeface="Courier"/>
              </a:rPr>
              <a:t>round(theta, digits = 2)</a:t>
            </a:r>
          </a:p>
          <a:p>
            <a:endParaRPr lang="en-US" sz="900" b="0" dirty="0">
              <a:latin typeface="Courier"/>
              <a:cs typeface="Courier"/>
            </a:endParaRPr>
          </a:p>
          <a:p>
            <a:r>
              <a:rPr lang="en-US" sz="900" b="0" dirty="0">
                <a:latin typeface="Courier"/>
                <a:cs typeface="Courier"/>
              </a:rPr>
              <a:t>  HG1   HG2   HG3   VG1   VG2   VG3   INN1  INN2  INN3  CS1   CS2   CS3   AG1   SIZ1  SIZ2  COMP1 EO1   EO2   INV1  INV2  INV3 </a:t>
            </a:r>
          </a:p>
          <a:p>
            <a:r>
              <a:rPr lang="en-US" sz="900" b="0" dirty="0">
                <a:latin typeface="Courier"/>
                <a:cs typeface="Courier"/>
              </a:rPr>
              <a:t>HG1    0.23                                                                                                                        </a:t>
            </a:r>
          </a:p>
          <a:p>
            <a:r>
              <a:rPr lang="en-US" sz="900" b="0" dirty="0">
                <a:latin typeface="Courier"/>
                <a:cs typeface="Courier"/>
              </a:rPr>
              <a:t>HG2    0.00  0.17                                                                                                                  </a:t>
            </a:r>
          </a:p>
          <a:p>
            <a:r>
              <a:rPr lang="en-US" sz="900" b="0" dirty="0">
                <a:latin typeface="Courier"/>
                <a:cs typeface="Courier"/>
              </a:rPr>
              <a:t>HG3    0.00  0.00  0.17                                                                                                            </a:t>
            </a:r>
          </a:p>
          <a:p>
            <a:r>
              <a:rPr lang="en-US" sz="900" b="0" dirty="0">
                <a:latin typeface="Courier"/>
                <a:cs typeface="Courier"/>
              </a:rPr>
              <a:t>VG1    0.00  0.00  0.00  0.22                                                                                                      </a:t>
            </a:r>
          </a:p>
          <a:p>
            <a:r>
              <a:rPr lang="en-US" sz="900" b="0" dirty="0">
                <a:latin typeface="Courier"/>
                <a:cs typeface="Courier"/>
              </a:rPr>
              <a:t>VG2    0.00  0.00  0.00  0.00  0.30                                                                                                </a:t>
            </a:r>
          </a:p>
          <a:p>
            <a:r>
              <a:rPr lang="en-US" sz="900" b="0" dirty="0">
                <a:latin typeface="Courier"/>
                <a:cs typeface="Courier"/>
              </a:rPr>
              <a:t>VG3    0.00  0.00  0.00  0.00  0.00  0.27                                                                                          </a:t>
            </a:r>
          </a:p>
          <a:p>
            <a:r>
              <a:rPr lang="en-US" sz="900" b="0" dirty="0">
                <a:latin typeface="Courier"/>
                <a:cs typeface="Courier"/>
              </a:rPr>
              <a:t>INN1   0.00  0.00  0.00  0.00  0.00  0.00  0.00                                                                                    </a:t>
            </a:r>
          </a:p>
          <a:p>
            <a:r>
              <a:rPr lang="en-US" sz="900" b="0" dirty="0">
                <a:latin typeface="Courier"/>
                <a:cs typeface="Courier"/>
              </a:rPr>
              <a:t>INN2   0.00  0.00  0.00  0.00  0.00  0.00  0.00 -0.06                                                                              </a:t>
            </a:r>
          </a:p>
          <a:p>
            <a:r>
              <a:rPr lang="en-US" sz="900" b="0" dirty="0">
                <a:latin typeface="Courier"/>
                <a:cs typeface="Courier"/>
              </a:rPr>
              <a:t>INN3   0.00  0.00  0.00  0.00  0.00  0.00  0.00  0.00  0.11                                                                        </a:t>
            </a:r>
          </a:p>
          <a:p>
            <a:r>
              <a:rPr lang="en-US" sz="900" b="0" dirty="0">
                <a:latin typeface="Courier"/>
                <a:cs typeface="Courier"/>
              </a:rPr>
              <a:t>CS1    0.00  0.00  0.00  0.00  0.00  0.00  0.00  0.00  0.00  0.29                                                                  </a:t>
            </a:r>
          </a:p>
          <a:p>
            <a:r>
              <a:rPr lang="en-US" sz="900" b="0" dirty="0">
                <a:latin typeface="Courier"/>
                <a:cs typeface="Courier"/>
              </a:rPr>
              <a:t>CS2    0.00  0.00  0.00  0.00  0.00  0.00  0.00  0.00  0.00  0.00  0.27                                                            </a:t>
            </a:r>
          </a:p>
          <a:p>
            <a:r>
              <a:rPr lang="en-US" sz="900" b="0" dirty="0">
                <a:latin typeface="Courier"/>
                <a:cs typeface="Courier"/>
              </a:rPr>
              <a:t>CS3    0.00  0.00  0.00  0.00  0.00  0.00  0.00  0.00  0.00  0.00  0.00  0.36                                                      </a:t>
            </a:r>
          </a:p>
          <a:p>
            <a:r>
              <a:rPr lang="en-US" sz="900" b="0" dirty="0">
                <a:latin typeface="Courier"/>
                <a:cs typeface="Courier"/>
              </a:rPr>
              <a:t>AG1    0.00  0.00  0.00  0.00  0.00  0.00  0.00  0.00  0.00  0.00  0.00  0.00  0.00                                                </a:t>
            </a:r>
          </a:p>
          <a:p>
            <a:r>
              <a:rPr lang="en-US" sz="900" b="0" dirty="0">
                <a:latin typeface="Courier"/>
                <a:cs typeface="Courier"/>
              </a:rPr>
              <a:t>SIZ1   0.00  0.00  0.00  0.00  0.00  0.00  0.00  0.00  0.00  0.00  0.00  0.00  0.00  0.06                                          </a:t>
            </a:r>
          </a:p>
          <a:p>
            <a:r>
              <a:rPr lang="en-US" sz="900" b="0" dirty="0">
                <a:latin typeface="Courier"/>
                <a:cs typeface="Courier"/>
              </a:rPr>
              <a:t>SIZ2   0.00  0.00  0.00  0.00  0.00  0.00  0.00  0.00  0.00  0.00  0.00  0.00  0.00  0.00  0.16                                    </a:t>
            </a:r>
          </a:p>
          <a:p>
            <a:r>
              <a:rPr lang="en-US" sz="900" b="0" dirty="0">
                <a:latin typeface="Courier"/>
                <a:cs typeface="Courier"/>
              </a:rPr>
              <a:t>COMP1  0.00  0.00  0.00  0.00  0.00  0.00  0.00  0.00  0.00  0.00  0.00  0.00  0.00  0.00  0.00  0.00                              </a:t>
            </a:r>
          </a:p>
          <a:p>
            <a:r>
              <a:rPr lang="en-US" sz="900" b="0" dirty="0">
                <a:latin typeface="Courier"/>
                <a:cs typeface="Courier"/>
              </a:rPr>
              <a:t>EO1    0.00  0.00  0.00  0.00  0.00  0.00  0.00  0.00  0.00  0.00  0.00  0.00  0.00  0.00  0.00  0.00 -0.11                        </a:t>
            </a:r>
          </a:p>
          <a:p>
            <a:r>
              <a:rPr lang="en-US" sz="900" b="0" dirty="0">
                <a:latin typeface="Courier"/>
                <a:cs typeface="Courier"/>
              </a:rPr>
              <a:t>EO2    0.00  0.00  0.00  0.00  0.00  0.00  0.00  0.00  0.00  0.00  0.00  0.00  0.00  0.00  0.00  0.00  0.00  0.33                  </a:t>
            </a:r>
          </a:p>
          <a:p>
            <a:r>
              <a:rPr lang="en-US" sz="900" b="0" dirty="0">
                <a:latin typeface="Courier"/>
                <a:cs typeface="Courier"/>
              </a:rPr>
              <a:t>INV1   0.00  0.00  0.00  0.00  0.00  0.00  0.00  0.00  0.00  0.00  0.00  0.00  0.00  0.00  0.00  0.00  0.00  0.00 -0.01            </a:t>
            </a:r>
          </a:p>
          <a:p>
            <a:r>
              <a:rPr lang="en-US" sz="900" b="0" dirty="0">
                <a:latin typeface="Courier"/>
                <a:cs typeface="Courier"/>
              </a:rPr>
              <a:t>INV2   0.00  0.00  0.00  0.00  0.00  0.00  0.00  0.00  0.00  0.00  0.00  0.00  0.00  0.00  0.00  0.00  0.00  0.00  0.00  0.39      </a:t>
            </a:r>
          </a:p>
          <a:p>
            <a:r>
              <a:rPr lang="en-US" sz="900" b="0" dirty="0">
                <a:latin typeface="Courier"/>
                <a:cs typeface="Courier"/>
              </a:rPr>
              <a:t>INV3   0.00  0.00  0.00  0.00  0.00  0.00  0.00  0.00  0.00  0.00  0.00  0.00  0.00  0.00  0.00  0.00  0.00  0.00  0.00  0.00  0.44</a:t>
            </a:r>
          </a:p>
        </p:txBody>
      </p:sp>
      <p:sp>
        <p:nvSpPr>
          <p:cNvPr id="5" name="Rectangle 4"/>
          <p:cNvSpPr/>
          <p:nvPr/>
        </p:nvSpPr>
        <p:spPr>
          <a:xfrm>
            <a:off x="3392311" y="2060704"/>
            <a:ext cx="506521" cy="22152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p:txBody>
      </p:sp>
      <p:sp>
        <p:nvSpPr>
          <p:cNvPr id="7" name="Rectangle 6"/>
          <p:cNvSpPr/>
          <p:nvPr/>
        </p:nvSpPr>
        <p:spPr>
          <a:xfrm>
            <a:off x="7108478" y="3549400"/>
            <a:ext cx="506521" cy="22152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p:txBody>
      </p:sp>
      <p:sp>
        <p:nvSpPr>
          <p:cNvPr id="8" name="Rectangle 7"/>
          <p:cNvSpPr/>
          <p:nvPr/>
        </p:nvSpPr>
        <p:spPr>
          <a:xfrm>
            <a:off x="7895910" y="3875936"/>
            <a:ext cx="506521" cy="22152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p:txBody>
      </p:sp>
    </p:spTree>
    <p:extLst>
      <p:ext uri="{BB962C8B-B14F-4D97-AF65-F5344CB8AC3E}">
        <p14:creationId xmlns:p14="http://schemas.microsoft.com/office/powerpoint/2010/main" val="61522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Admissibility and </a:t>
            </a:r>
            <a:br>
              <a:rPr lang="en-US" dirty="0"/>
            </a:br>
            <a:r>
              <a:rPr lang="en-US" dirty="0"/>
              <a:t>Heywood case</a:t>
            </a:r>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11945513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a:t>
            </a:r>
          </a:p>
        </p:txBody>
      </p:sp>
      <p:graphicFrame>
        <p:nvGraphicFramePr>
          <p:cNvPr id="8" name="Content Placeholder 7"/>
          <p:cNvGraphicFramePr>
            <a:graphicFrameLocks noGrp="1"/>
          </p:cNvGraphicFramePr>
          <p:nvPr>
            <p:ph sz="quarter" idx="4294967295"/>
            <p:extLst/>
          </p:nvPr>
        </p:nvGraphicFramePr>
        <p:xfrm>
          <a:off x="0" y="4581525"/>
          <a:ext cx="3987800" cy="1483360"/>
        </p:xfrm>
        <a:graphic>
          <a:graphicData uri="http://schemas.openxmlformats.org/drawingml/2006/table">
            <a:tbl>
              <a:tblPr firstRow="1" bandRow="1">
                <a:tableStyleId>{5940675A-B579-460E-94D1-54222C63F5DA}</a:tableStyleId>
              </a:tblPr>
              <a:tblGrid>
                <a:gridCol w="9969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996950">
                  <a:extLst>
                    <a:ext uri="{9D8B030D-6E8A-4147-A177-3AD203B41FA5}">
                      <a16:colId xmlns:a16="http://schemas.microsoft.com/office/drawing/2014/main" val="20002"/>
                    </a:ext>
                  </a:extLst>
                </a:gridCol>
                <a:gridCol w="99695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en-US" dirty="0"/>
                        <a:t>a1</a:t>
                      </a:r>
                    </a:p>
                  </a:txBody>
                  <a:tcPr/>
                </a:tc>
                <a:tc>
                  <a:txBody>
                    <a:bodyPr/>
                    <a:lstStyle/>
                    <a:p>
                      <a:r>
                        <a:rPr lang="en-US" dirty="0"/>
                        <a:t>a2</a:t>
                      </a:r>
                    </a:p>
                  </a:txBody>
                  <a:tcPr/>
                </a:tc>
                <a:tc>
                  <a:txBody>
                    <a:bodyPr/>
                    <a:lstStyle/>
                    <a:p>
                      <a:r>
                        <a:rPr lang="en-US" dirty="0"/>
                        <a:t>a3</a:t>
                      </a:r>
                    </a:p>
                  </a:txBody>
                  <a:tcPr/>
                </a:tc>
                <a:extLst>
                  <a:ext uri="{0D108BD9-81ED-4DB2-BD59-A6C34878D82A}">
                    <a16:rowId xmlns:a16="http://schemas.microsoft.com/office/drawing/2014/main" val="10000"/>
                  </a:ext>
                </a:extLst>
              </a:tr>
              <a:tr h="370840">
                <a:tc>
                  <a:txBody>
                    <a:bodyPr/>
                    <a:lstStyle/>
                    <a:p>
                      <a:r>
                        <a:rPr lang="en-US" dirty="0"/>
                        <a:t>a1</a:t>
                      </a:r>
                    </a:p>
                  </a:txBody>
                  <a:tcPr/>
                </a:tc>
                <a:tc>
                  <a:txBody>
                    <a:bodyPr/>
                    <a:lstStyle/>
                    <a:p>
                      <a:r>
                        <a:rPr lang="en-US" sz="1200" dirty="0" err="1"/>
                        <a:t>var</a:t>
                      </a:r>
                      <a:r>
                        <a:rPr lang="en-US" sz="1200" dirty="0"/>
                        <a:t>(e</a:t>
                      </a:r>
                      <a:r>
                        <a:rPr lang="en-US" sz="1200" baseline="-25000" dirty="0"/>
                        <a:t>a1</a:t>
                      </a:r>
                      <a:r>
                        <a:rPr lang="en-US" sz="1200" dirty="0"/>
                        <a:t>)+λ</a:t>
                      </a:r>
                      <a:r>
                        <a:rPr lang="en-US" sz="1200" baseline="-25000" dirty="0"/>
                        <a:t>a1</a:t>
                      </a:r>
                      <a:r>
                        <a:rPr lang="en-US" sz="1200" baseline="30000" dirty="0"/>
                        <a:t>2</a:t>
                      </a:r>
                    </a:p>
                  </a:txBody>
                  <a:tcPr marL="92548" marR="0"/>
                </a:tc>
                <a:tc>
                  <a:txBody>
                    <a:bodyPr/>
                    <a:lstStyle/>
                    <a:p>
                      <a:endParaRPr lang="en-US" sz="1200" dirty="0"/>
                    </a:p>
                  </a:txBody>
                  <a:tcPr marL="92548" marR="0"/>
                </a:tc>
                <a:tc>
                  <a:txBody>
                    <a:bodyPr/>
                    <a:lstStyle/>
                    <a:p>
                      <a:endParaRPr lang="en-US" sz="1200"/>
                    </a:p>
                  </a:txBody>
                  <a:tcPr marL="92548" marR="0"/>
                </a:tc>
                <a:extLst>
                  <a:ext uri="{0D108BD9-81ED-4DB2-BD59-A6C34878D82A}">
                    <a16:rowId xmlns:a16="http://schemas.microsoft.com/office/drawing/2014/main" val="10001"/>
                  </a:ext>
                </a:extLst>
              </a:tr>
              <a:tr h="370840">
                <a:tc>
                  <a:txBody>
                    <a:bodyPr/>
                    <a:lstStyle/>
                    <a:p>
                      <a:r>
                        <a:rPr lang="en-US" dirty="0"/>
                        <a:t>a2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λ</a:t>
                      </a:r>
                      <a:r>
                        <a:rPr lang="en-US" sz="1200" baseline="-25000" dirty="0"/>
                        <a:t>a1</a:t>
                      </a:r>
                      <a:r>
                        <a:rPr lang="en-US" sz="1200" dirty="0"/>
                        <a:t>λ</a:t>
                      </a:r>
                      <a:r>
                        <a:rPr lang="en-US" sz="1200" baseline="-25000" dirty="0"/>
                        <a:t>a2</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var</a:t>
                      </a:r>
                      <a:r>
                        <a:rPr lang="en-US" sz="1200" dirty="0"/>
                        <a:t>(e</a:t>
                      </a:r>
                      <a:r>
                        <a:rPr lang="en-US" sz="1200" baseline="-25000" dirty="0"/>
                        <a:t>a2</a:t>
                      </a:r>
                      <a:r>
                        <a:rPr lang="en-US" sz="1200" dirty="0"/>
                        <a:t>)+λ</a:t>
                      </a:r>
                      <a:r>
                        <a:rPr lang="en-US" sz="1200" baseline="-25000" dirty="0"/>
                        <a:t>a2</a:t>
                      </a:r>
                      <a:r>
                        <a:rPr lang="en-US" sz="1200" baseline="30000" dirty="0"/>
                        <a:t>2</a:t>
                      </a:r>
                      <a:endParaRPr lang="en-US" sz="1200" dirty="0"/>
                    </a:p>
                  </a:txBody>
                  <a:tcPr marL="92548" marR="0"/>
                </a:tc>
                <a:tc>
                  <a:txBody>
                    <a:bodyPr/>
                    <a:lstStyle/>
                    <a:p>
                      <a:endParaRPr lang="en-US" sz="1200" dirty="0"/>
                    </a:p>
                  </a:txBody>
                  <a:tcPr marL="92548" marR="0"/>
                </a:tc>
                <a:extLst>
                  <a:ext uri="{0D108BD9-81ED-4DB2-BD59-A6C34878D82A}">
                    <a16:rowId xmlns:a16="http://schemas.microsoft.com/office/drawing/2014/main" val="10002"/>
                  </a:ext>
                </a:extLst>
              </a:tr>
              <a:tr h="370840">
                <a:tc>
                  <a:txBody>
                    <a:bodyPr/>
                    <a:lstStyle/>
                    <a:p>
                      <a:r>
                        <a:rPr lang="en-US" dirty="0"/>
                        <a:t>a3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λ</a:t>
                      </a:r>
                      <a:r>
                        <a:rPr lang="en-US" sz="1200" baseline="-25000"/>
                        <a:t>a1</a:t>
                      </a:r>
                      <a:r>
                        <a:rPr lang="en-US" sz="1200"/>
                        <a:t>λ</a:t>
                      </a:r>
                      <a:r>
                        <a:rPr lang="en-US" sz="1200" baseline="-25000"/>
                        <a:t>a3</a:t>
                      </a:r>
                      <a:endParaRPr lang="en-US" sz="120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λ</a:t>
                      </a:r>
                      <a:r>
                        <a:rPr lang="en-US" sz="1200" baseline="-25000" dirty="0"/>
                        <a:t>a2</a:t>
                      </a:r>
                      <a:r>
                        <a:rPr lang="en-US" sz="1200" dirty="0"/>
                        <a:t>λ</a:t>
                      </a:r>
                      <a:r>
                        <a:rPr lang="en-US" sz="1200" baseline="-25000" dirty="0"/>
                        <a:t>a3</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var</a:t>
                      </a:r>
                      <a:r>
                        <a:rPr lang="en-US" sz="1200" dirty="0"/>
                        <a:t>(e</a:t>
                      </a:r>
                      <a:r>
                        <a:rPr lang="en-US" sz="1200" baseline="-25000" dirty="0"/>
                        <a:t>a3</a:t>
                      </a:r>
                      <a:r>
                        <a:rPr lang="en-US" sz="1200" dirty="0"/>
                        <a:t>)+λ</a:t>
                      </a:r>
                      <a:r>
                        <a:rPr lang="en-US" sz="1200" baseline="-25000" dirty="0"/>
                        <a:t>a3</a:t>
                      </a:r>
                      <a:r>
                        <a:rPr lang="en-US" sz="1200" baseline="30000" dirty="0"/>
                        <a:t>2</a:t>
                      </a:r>
                      <a:endParaRPr lang="en-US" sz="1200" dirty="0"/>
                    </a:p>
                  </a:txBody>
                  <a:tcPr marL="92548" marR="0"/>
                </a:tc>
                <a:extLst>
                  <a:ext uri="{0D108BD9-81ED-4DB2-BD59-A6C34878D82A}">
                    <a16:rowId xmlns:a16="http://schemas.microsoft.com/office/drawing/2014/main" val="10003"/>
                  </a:ext>
                </a:extLst>
              </a:tr>
            </a:tbl>
          </a:graphicData>
        </a:graphic>
      </p:graphicFrame>
      <p:graphicFrame>
        <p:nvGraphicFramePr>
          <p:cNvPr id="7" name="Content Placeholder 6"/>
          <p:cNvGraphicFramePr>
            <a:graphicFrameLocks noGrp="1"/>
          </p:cNvGraphicFramePr>
          <p:nvPr>
            <p:ph sz="quarter" idx="4294967295"/>
            <p:extLst/>
          </p:nvPr>
        </p:nvGraphicFramePr>
        <p:xfrm>
          <a:off x="0" y="2241550"/>
          <a:ext cx="3987800" cy="1483360"/>
        </p:xfrm>
        <a:graphic>
          <a:graphicData uri="http://schemas.openxmlformats.org/drawingml/2006/table">
            <a:tbl>
              <a:tblPr firstRow="1" bandRow="1">
                <a:tableStyleId>{5940675A-B579-460E-94D1-54222C63F5DA}</a:tableStyleId>
              </a:tblPr>
              <a:tblGrid>
                <a:gridCol w="9969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996950">
                  <a:extLst>
                    <a:ext uri="{9D8B030D-6E8A-4147-A177-3AD203B41FA5}">
                      <a16:colId xmlns:a16="http://schemas.microsoft.com/office/drawing/2014/main" val="20002"/>
                    </a:ext>
                  </a:extLst>
                </a:gridCol>
                <a:gridCol w="99695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en-US" dirty="0"/>
                        <a:t>a1</a:t>
                      </a:r>
                    </a:p>
                  </a:txBody>
                  <a:tcPr/>
                </a:tc>
                <a:tc>
                  <a:txBody>
                    <a:bodyPr/>
                    <a:lstStyle/>
                    <a:p>
                      <a:r>
                        <a:rPr lang="en-US" dirty="0"/>
                        <a:t>a2</a:t>
                      </a:r>
                    </a:p>
                  </a:txBody>
                  <a:tcPr/>
                </a:tc>
                <a:tc>
                  <a:txBody>
                    <a:bodyPr/>
                    <a:lstStyle/>
                    <a:p>
                      <a:r>
                        <a:rPr lang="en-US" dirty="0"/>
                        <a:t>a3</a:t>
                      </a:r>
                    </a:p>
                  </a:txBody>
                  <a:tcPr/>
                </a:tc>
                <a:extLst>
                  <a:ext uri="{0D108BD9-81ED-4DB2-BD59-A6C34878D82A}">
                    <a16:rowId xmlns:a16="http://schemas.microsoft.com/office/drawing/2014/main" val="10000"/>
                  </a:ext>
                </a:extLst>
              </a:tr>
              <a:tr h="370840">
                <a:tc>
                  <a:txBody>
                    <a:bodyPr/>
                    <a:lstStyle/>
                    <a:p>
                      <a:r>
                        <a:rPr lang="en-US" dirty="0"/>
                        <a:t>a1</a:t>
                      </a:r>
                    </a:p>
                  </a:txBody>
                  <a:tcPr/>
                </a:tc>
                <a:tc>
                  <a:txBody>
                    <a:bodyPr/>
                    <a:lstStyle/>
                    <a:p>
                      <a:r>
                        <a:rPr lang="en-US" dirty="0"/>
                        <a:t>1</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a2</a:t>
                      </a:r>
                    </a:p>
                  </a:txBody>
                  <a:tcPr/>
                </a:tc>
                <a:tc>
                  <a:txBody>
                    <a:bodyPr/>
                    <a:lstStyle/>
                    <a:p>
                      <a:r>
                        <a:rPr lang="en-US" dirty="0"/>
                        <a:t>0.66</a:t>
                      </a:r>
                    </a:p>
                  </a:txBody>
                  <a:tcPr/>
                </a:tc>
                <a:tc>
                  <a:txBody>
                    <a:bodyPr/>
                    <a:lstStyle/>
                    <a:p>
                      <a:r>
                        <a:rPr lang="en-US" dirty="0"/>
                        <a:t>1</a:t>
                      </a:r>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a3</a:t>
                      </a:r>
                    </a:p>
                  </a:txBody>
                  <a:tcPr/>
                </a:tc>
                <a:tc>
                  <a:txBody>
                    <a:bodyPr/>
                    <a:lstStyle/>
                    <a:p>
                      <a:r>
                        <a:rPr lang="en-US" dirty="0"/>
                        <a:t>0.57</a:t>
                      </a:r>
                    </a:p>
                  </a:txBody>
                  <a:tcPr/>
                </a:tc>
                <a:tc>
                  <a:txBody>
                    <a:bodyPr/>
                    <a:lstStyle/>
                    <a:p>
                      <a:r>
                        <a:rPr lang="en-US" dirty="0"/>
                        <a:t>0.35</a:t>
                      </a:r>
                    </a:p>
                  </a:txBody>
                  <a:tcPr/>
                </a:tc>
                <a:tc>
                  <a:txBody>
                    <a:bodyPr/>
                    <a:lstStyle/>
                    <a:p>
                      <a:r>
                        <a:rPr lang="en-US" dirty="0"/>
                        <a:t>1</a:t>
                      </a:r>
                    </a:p>
                  </a:txBody>
                  <a:tcPr/>
                </a:tc>
                <a:extLst>
                  <a:ext uri="{0D108BD9-81ED-4DB2-BD59-A6C34878D82A}">
                    <a16:rowId xmlns:a16="http://schemas.microsoft.com/office/drawing/2014/main" val="10003"/>
                  </a:ext>
                </a:extLst>
              </a:tr>
            </a:tbl>
          </a:graphicData>
        </a:graphic>
      </p:graphicFrame>
      <p:grpSp>
        <p:nvGrpSpPr>
          <p:cNvPr id="28" name="Group 27"/>
          <p:cNvGrpSpPr/>
          <p:nvPr/>
        </p:nvGrpSpPr>
        <p:grpSpPr>
          <a:xfrm>
            <a:off x="5414072" y="1999815"/>
            <a:ext cx="2776312" cy="2656686"/>
            <a:chOff x="6786295" y="284162"/>
            <a:chExt cx="1833774" cy="2100263"/>
          </a:xfrm>
        </p:grpSpPr>
        <p:sp>
          <p:nvSpPr>
            <p:cNvPr id="9" name="Oval 8"/>
            <p:cNvSpPr/>
            <p:nvPr/>
          </p:nvSpPr>
          <p:spPr bwMode="auto">
            <a:xfrm>
              <a:off x="7186557" y="284162"/>
              <a:ext cx="1168400"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10" name="Rectangle 9"/>
            <p:cNvSpPr/>
            <p:nvPr/>
          </p:nvSpPr>
          <p:spPr bwMode="auto">
            <a:xfrm>
              <a:off x="6967482" y="1501775"/>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11" name="Rectangle 10"/>
            <p:cNvSpPr/>
            <p:nvPr/>
          </p:nvSpPr>
          <p:spPr bwMode="auto">
            <a:xfrm>
              <a:off x="7610419" y="1501775"/>
              <a:ext cx="328613"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sp>
          <p:nvSpPr>
            <p:cNvPr id="12" name="Rectangle 11"/>
            <p:cNvSpPr/>
            <p:nvPr/>
          </p:nvSpPr>
          <p:spPr bwMode="auto">
            <a:xfrm>
              <a:off x="8291457" y="1501775"/>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a3</a:t>
              </a:r>
            </a:p>
          </p:txBody>
        </p:sp>
        <p:cxnSp>
          <p:nvCxnSpPr>
            <p:cNvPr id="13" name="Straight Arrow Connector 12"/>
            <p:cNvCxnSpPr>
              <a:stCxn id="9" idx="3"/>
              <a:endCxn id="10" idx="0"/>
            </p:cNvCxnSpPr>
            <p:nvPr/>
          </p:nvCxnSpPr>
          <p:spPr bwMode="auto">
            <a:xfrm rot="5400000">
              <a:off x="6928588" y="1073943"/>
              <a:ext cx="630238" cy="22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4"/>
              <a:endCxn id="11" idx="0"/>
            </p:cNvCxnSpPr>
            <p:nvPr/>
          </p:nvCxnSpPr>
          <p:spPr bwMode="auto">
            <a:xfrm rot="16200000" flipH="1">
              <a:off x="7508026" y="1235868"/>
              <a:ext cx="5286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9" idx="5"/>
              <a:endCxn id="12" idx="0"/>
            </p:cNvCxnSpPr>
            <p:nvPr/>
          </p:nvCxnSpPr>
          <p:spPr bwMode="auto">
            <a:xfrm rot="16200000" flipH="1">
              <a:off x="8004119" y="1050925"/>
              <a:ext cx="630238" cy="271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bwMode="auto">
            <a:xfrm>
              <a:off x="6967482" y="2078037"/>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17" name="Straight Arrow Connector 16"/>
            <p:cNvCxnSpPr>
              <a:stCxn id="16" idx="0"/>
            </p:cNvCxnSpPr>
            <p:nvPr/>
          </p:nvCxnSpPr>
          <p:spPr bwMode="auto">
            <a:xfrm rot="5400000" flipH="1" flipV="1">
              <a:off x="7002406" y="1955800"/>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bwMode="auto">
            <a:xfrm>
              <a:off x="7605657" y="2078037"/>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19" name="Straight Arrow Connector 18"/>
            <p:cNvCxnSpPr>
              <a:stCxn id="18" idx="0"/>
            </p:cNvCxnSpPr>
            <p:nvPr/>
          </p:nvCxnSpPr>
          <p:spPr bwMode="auto">
            <a:xfrm rot="5400000" flipH="1" flipV="1">
              <a:off x="7640581" y="1955800"/>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bwMode="auto">
            <a:xfrm>
              <a:off x="8278757" y="2078037"/>
              <a:ext cx="312737"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21" name="Straight Arrow Connector 20"/>
            <p:cNvCxnSpPr>
              <a:stCxn id="20" idx="0"/>
            </p:cNvCxnSpPr>
            <p:nvPr/>
          </p:nvCxnSpPr>
          <p:spPr bwMode="auto">
            <a:xfrm rot="5400000" flipH="1" flipV="1">
              <a:off x="8312094" y="1955800"/>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786295" y="1781324"/>
              <a:ext cx="313044" cy="369332"/>
            </a:xfrm>
            <a:prstGeom prst="rect">
              <a:avLst/>
            </a:prstGeom>
            <a:noFill/>
            <a:effectLst/>
          </p:spPr>
          <p:txBody>
            <a:bodyPr wrap="none" rtlCol="0">
              <a:spAutoFit/>
            </a:bodyPr>
            <a:lstStyle/>
            <a:p>
              <a:r>
                <a:rPr lang="en-US" dirty="0"/>
                <a:t>1</a:t>
              </a:r>
            </a:p>
          </p:txBody>
        </p:sp>
        <p:sp>
          <p:nvSpPr>
            <p:cNvPr id="23" name="TextBox 22"/>
            <p:cNvSpPr txBox="1"/>
            <p:nvPr/>
          </p:nvSpPr>
          <p:spPr>
            <a:xfrm>
              <a:off x="7454030" y="1015376"/>
              <a:ext cx="300082" cy="369332"/>
            </a:xfrm>
            <a:prstGeom prst="rect">
              <a:avLst/>
            </a:prstGeom>
            <a:noFill/>
            <a:effectLst/>
          </p:spPr>
          <p:txBody>
            <a:bodyPr wrap="none" rtlCol="0">
              <a:spAutoFit/>
            </a:bodyPr>
            <a:lstStyle/>
            <a:p>
              <a:r>
                <a:rPr lang="en-US" dirty="0" err="1"/>
                <a:t>λ</a:t>
              </a:r>
              <a:endParaRPr lang="en-US" dirty="0"/>
            </a:p>
          </p:txBody>
        </p:sp>
        <p:sp>
          <p:nvSpPr>
            <p:cNvPr id="24" name="TextBox 23"/>
            <p:cNvSpPr txBox="1"/>
            <p:nvPr/>
          </p:nvSpPr>
          <p:spPr>
            <a:xfrm>
              <a:off x="8009681" y="1041833"/>
              <a:ext cx="300082" cy="369332"/>
            </a:xfrm>
            <a:prstGeom prst="rect">
              <a:avLst/>
            </a:prstGeom>
            <a:noFill/>
            <a:effectLst/>
          </p:spPr>
          <p:txBody>
            <a:bodyPr wrap="none" rtlCol="0">
              <a:spAutoFit/>
            </a:bodyPr>
            <a:lstStyle/>
            <a:p>
              <a:r>
                <a:rPr lang="en-US" dirty="0" err="1"/>
                <a:t>λ</a:t>
              </a:r>
              <a:endParaRPr lang="en-US" dirty="0"/>
            </a:p>
          </p:txBody>
        </p:sp>
        <p:sp>
          <p:nvSpPr>
            <p:cNvPr id="25" name="TextBox 24"/>
            <p:cNvSpPr txBox="1"/>
            <p:nvPr/>
          </p:nvSpPr>
          <p:spPr>
            <a:xfrm>
              <a:off x="7467375" y="1781324"/>
              <a:ext cx="313044" cy="369332"/>
            </a:xfrm>
            <a:prstGeom prst="rect">
              <a:avLst/>
            </a:prstGeom>
            <a:noFill/>
            <a:effectLst/>
          </p:spPr>
          <p:txBody>
            <a:bodyPr wrap="none" rtlCol="0">
              <a:spAutoFit/>
            </a:bodyPr>
            <a:lstStyle/>
            <a:p>
              <a:r>
                <a:rPr lang="en-US" dirty="0"/>
                <a:t>1</a:t>
              </a:r>
            </a:p>
          </p:txBody>
        </p:sp>
        <p:sp>
          <p:nvSpPr>
            <p:cNvPr id="26" name="TextBox 25"/>
            <p:cNvSpPr txBox="1"/>
            <p:nvPr/>
          </p:nvSpPr>
          <p:spPr>
            <a:xfrm>
              <a:off x="8148455" y="1781324"/>
              <a:ext cx="313044" cy="369332"/>
            </a:xfrm>
            <a:prstGeom prst="rect">
              <a:avLst/>
            </a:prstGeom>
            <a:noFill/>
            <a:effectLst/>
          </p:spPr>
          <p:txBody>
            <a:bodyPr wrap="none" rtlCol="0">
              <a:spAutoFit/>
            </a:bodyPr>
            <a:lstStyle/>
            <a:p>
              <a:r>
                <a:rPr lang="en-US" dirty="0"/>
                <a:t>1</a:t>
              </a:r>
            </a:p>
          </p:txBody>
        </p:sp>
        <p:sp>
          <p:nvSpPr>
            <p:cNvPr id="27" name="TextBox 26"/>
            <p:cNvSpPr txBox="1"/>
            <p:nvPr/>
          </p:nvSpPr>
          <p:spPr>
            <a:xfrm>
              <a:off x="6894474" y="994403"/>
              <a:ext cx="300082" cy="369332"/>
            </a:xfrm>
            <a:prstGeom prst="rect">
              <a:avLst/>
            </a:prstGeom>
            <a:noFill/>
            <a:effectLst/>
          </p:spPr>
          <p:txBody>
            <a:bodyPr wrap="none" rtlCol="0">
              <a:spAutoFit/>
            </a:bodyPr>
            <a:lstStyle/>
            <a:p>
              <a:r>
                <a:rPr lang="en-US" dirty="0" err="1"/>
                <a:t>λ</a:t>
              </a:r>
              <a:endParaRPr lang="en-US" dirty="0"/>
            </a:p>
          </p:txBody>
        </p:sp>
      </p:grpSp>
      <p:sp>
        <p:nvSpPr>
          <p:cNvPr id="29" name="TextBox 28"/>
          <p:cNvSpPr txBox="1"/>
          <p:nvPr/>
        </p:nvSpPr>
        <p:spPr>
          <a:xfrm>
            <a:off x="1584869" y="1794046"/>
            <a:ext cx="2795637" cy="307777"/>
          </a:xfrm>
          <a:prstGeom prst="rect">
            <a:avLst/>
          </a:prstGeom>
          <a:noFill/>
        </p:spPr>
        <p:txBody>
          <a:bodyPr wrap="none" lIns="0" tIns="0" rIns="0" bIns="0" rtlCol="0">
            <a:spAutoFit/>
          </a:bodyPr>
          <a:lstStyle/>
          <a:p>
            <a:r>
              <a:rPr lang="en-US" sz="2000" b="1" dirty="0"/>
              <a:t>Data correlation matrix</a:t>
            </a:r>
          </a:p>
        </p:txBody>
      </p:sp>
      <p:sp>
        <p:nvSpPr>
          <p:cNvPr id="30" name="TextBox 29"/>
          <p:cNvSpPr txBox="1"/>
          <p:nvPr/>
        </p:nvSpPr>
        <p:spPr>
          <a:xfrm>
            <a:off x="1007789" y="4114320"/>
            <a:ext cx="3949799" cy="307777"/>
          </a:xfrm>
          <a:prstGeom prst="rect">
            <a:avLst/>
          </a:prstGeom>
          <a:noFill/>
        </p:spPr>
        <p:txBody>
          <a:bodyPr wrap="none" lIns="0" tIns="0" rIns="0" bIns="0" rtlCol="0">
            <a:spAutoFit/>
          </a:bodyPr>
          <a:lstStyle/>
          <a:p>
            <a:r>
              <a:rPr lang="en-US" sz="2000" b="1" dirty="0"/>
              <a:t>Model implied correlation matrix </a:t>
            </a:r>
          </a:p>
        </p:txBody>
      </p:sp>
      <p:sp>
        <p:nvSpPr>
          <p:cNvPr id="31" name="TextBox 30"/>
          <p:cNvSpPr txBox="1"/>
          <p:nvPr/>
        </p:nvSpPr>
        <p:spPr>
          <a:xfrm>
            <a:off x="5570145" y="4765319"/>
            <a:ext cx="584595" cy="307777"/>
          </a:xfrm>
          <a:prstGeom prst="rect">
            <a:avLst/>
          </a:prstGeom>
          <a:noFill/>
        </p:spPr>
        <p:txBody>
          <a:bodyPr wrap="none" lIns="0" tIns="0" rIns="0" bIns="0" rtlCol="0">
            <a:spAutoFit/>
          </a:bodyPr>
          <a:lstStyle/>
          <a:p>
            <a:r>
              <a:rPr lang="en-US" sz="2000" b="1" dirty="0">
                <a:solidFill>
                  <a:srgbClr val="EF3340"/>
                </a:solidFill>
              </a:rPr>
              <a:t>-0.06</a:t>
            </a:r>
          </a:p>
        </p:txBody>
      </p:sp>
      <p:sp>
        <p:nvSpPr>
          <p:cNvPr id="32" name="TextBox 31"/>
          <p:cNvSpPr txBox="1"/>
          <p:nvPr/>
        </p:nvSpPr>
        <p:spPr>
          <a:xfrm>
            <a:off x="6629743" y="2879055"/>
            <a:ext cx="500137" cy="307777"/>
          </a:xfrm>
          <a:prstGeom prst="rect">
            <a:avLst/>
          </a:prstGeom>
          <a:noFill/>
        </p:spPr>
        <p:txBody>
          <a:bodyPr wrap="none" lIns="0" tIns="0" rIns="0" bIns="0" rtlCol="0">
            <a:spAutoFit/>
          </a:bodyPr>
          <a:lstStyle/>
          <a:p>
            <a:r>
              <a:rPr lang="en-US" sz="2000" b="1" dirty="0">
                <a:solidFill>
                  <a:srgbClr val="EF3340"/>
                </a:solidFill>
              </a:rPr>
              <a:t>0.64</a:t>
            </a:r>
          </a:p>
        </p:txBody>
      </p:sp>
      <p:sp>
        <p:nvSpPr>
          <p:cNvPr id="33" name="TextBox 32"/>
          <p:cNvSpPr txBox="1"/>
          <p:nvPr/>
        </p:nvSpPr>
        <p:spPr>
          <a:xfrm>
            <a:off x="7719028" y="2804327"/>
            <a:ext cx="499185" cy="307777"/>
          </a:xfrm>
          <a:prstGeom prst="rect">
            <a:avLst/>
          </a:prstGeom>
          <a:noFill/>
        </p:spPr>
        <p:txBody>
          <a:bodyPr wrap="none" lIns="0" tIns="0" rIns="0" bIns="0" rtlCol="0">
            <a:spAutoFit/>
          </a:bodyPr>
          <a:lstStyle/>
          <a:p>
            <a:r>
              <a:rPr lang="en-US" sz="2000" b="1" dirty="0">
                <a:solidFill>
                  <a:srgbClr val="EF3340"/>
                </a:solidFill>
              </a:rPr>
              <a:t>0.55</a:t>
            </a:r>
          </a:p>
        </p:txBody>
      </p:sp>
      <p:sp>
        <p:nvSpPr>
          <p:cNvPr id="34" name="TextBox 33"/>
          <p:cNvSpPr txBox="1"/>
          <p:nvPr/>
        </p:nvSpPr>
        <p:spPr>
          <a:xfrm>
            <a:off x="5651590" y="2769373"/>
            <a:ext cx="499185" cy="307777"/>
          </a:xfrm>
          <a:prstGeom prst="rect">
            <a:avLst/>
          </a:prstGeom>
          <a:noFill/>
        </p:spPr>
        <p:txBody>
          <a:bodyPr wrap="none" lIns="0" tIns="0" rIns="0" bIns="0" rtlCol="0">
            <a:spAutoFit/>
          </a:bodyPr>
          <a:lstStyle/>
          <a:p>
            <a:r>
              <a:rPr lang="en-US" sz="2000" b="1" dirty="0">
                <a:solidFill>
                  <a:srgbClr val="EF3340"/>
                </a:solidFill>
              </a:rPr>
              <a:t>1.03</a:t>
            </a:r>
          </a:p>
        </p:txBody>
      </p:sp>
      <p:sp>
        <p:nvSpPr>
          <p:cNvPr id="35" name="TextBox 34"/>
          <p:cNvSpPr txBox="1"/>
          <p:nvPr/>
        </p:nvSpPr>
        <p:spPr>
          <a:xfrm>
            <a:off x="6715748" y="4809136"/>
            <a:ext cx="499185" cy="307777"/>
          </a:xfrm>
          <a:prstGeom prst="rect">
            <a:avLst/>
          </a:prstGeom>
          <a:noFill/>
        </p:spPr>
        <p:txBody>
          <a:bodyPr wrap="none" lIns="0" tIns="0" rIns="0" bIns="0" rtlCol="0">
            <a:spAutoFit/>
          </a:bodyPr>
          <a:lstStyle/>
          <a:p>
            <a:r>
              <a:rPr lang="en-US" sz="2000" b="1" dirty="0">
                <a:solidFill>
                  <a:srgbClr val="EF3340"/>
                </a:solidFill>
              </a:rPr>
              <a:t>0.58</a:t>
            </a:r>
          </a:p>
        </p:txBody>
      </p:sp>
      <p:sp>
        <p:nvSpPr>
          <p:cNvPr id="36" name="TextBox 35"/>
          <p:cNvSpPr txBox="1"/>
          <p:nvPr/>
        </p:nvSpPr>
        <p:spPr>
          <a:xfrm>
            <a:off x="7719028" y="4809136"/>
            <a:ext cx="499185" cy="307777"/>
          </a:xfrm>
          <a:prstGeom prst="rect">
            <a:avLst/>
          </a:prstGeom>
          <a:noFill/>
        </p:spPr>
        <p:txBody>
          <a:bodyPr wrap="none" lIns="0" tIns="0" rIns="0" bIns="0" rtlCol="0">
            <a:spAutoFit/>
          </a:bodyPr>
          <a:lstStyle/>
          <a:p>
            <a:r>
              <a:rPr lang="en-US" sz="2000" b="1" dirty="0">
                <a:solidFill>
                  <a:srgbClr val="EF3340"/>
                </a:solidFill>
              </a:rPr>
              <a:t>0.69</a:t>
            </a:r>
          </a:p>
        </p:txBody>
      </p:sp>
      <p:sp>
        <p:nvSpPr>
          <p:cNvPr id="37" name="Rectangle 36"/>
          <p:cNvSpPr/>
          <p:nvPr/>
        </p:nvSpPr>
        <p:spPr>
          <a:xfrm>
            <a:off x="5514792" y="4765320"/>
            <a:ext cx="762442" cy="351593"/>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38" name="TextBox 37"/>
          <p:cNvSpPr txBox="1"/>
          <p:nvPr/>
        </p:nvSpPr>
        <p:spPr>
          <a:xfrm>
            <a:off x="5096717" y="5365951"/>
            <a:ext cx="3098150" cy="1231106"/>
          </a:xfrm>
          <a:prstGeom prst="rect">
            <a:avLst/>
          </a:prstGeom>
          <a:noFill/>
        </p:spPr>
        <p:txBody>
          <a:bodyPr wrap="square" lIns="0" tIns="0" rIns="0" bIns="0" rtlCol="0">
            <a:spAutoFit/>
          </a:bodyPr>
          <a:lstStyle/>
          <a:p>
            <a:r>
              <a:rPr lang="en-US" sz="1600" b="1" dirty="0">
                <a:solidFill>
                  <a:srgbClr val="EF3340"/>
                </a:solidFill>
              </a:rPr>
              <a:t>Heywood case</a:t>
            </a:r>
          </a:p>
          <a:p>
            <a:endParaRPr lang="en-US" sz="1600" b="1" dirty="0">
              <a:solidFill>
                <a:srgbClr val="EF3340"/>
              </a:solidFill>
            </a:endParaRPr>
          </a:p>
          <a:p>
            <a:r>
              <a:rPr lang="en-US" sz="1600" b="1" dirty="0">
                <a:solidFill>
                  <a:srgbClr val="EF3340"/>
                </a:solidFill>
              </a:rPr>
              <a:t>The solution is inadmissible because variance cannot be negative </a:t>
            </a:r>
          </a:p>
        </p:txBody>
      </p:sp>
    </p:spTree>
    <p:extLst>
      <p:ext uri="{BB962C8B-B14F-4D97-AF65-F5344CB8AC3E}">
        <p14:creationId xmlns:p14="http://schemas.microsoft.com/office/powerpoint/2010/main" val="214737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animBg="1"/>
      <p:bldP spid="3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Heywood case</a:t>
            </a:r>
          </a:p>
        </p:txBody>
      </p:sp>
      <p:pic>
        <p:nvPicPr>
          <p:cNvPr id="4" name="Content Placeholder 3" descr="Rplot12.pdf"/>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0" y="1685925"/>
            <a:ext cx="3832225" cy="3830638"/>
          </a:xfrm>
        </p:spPr>
      </p:pic>
      <p:grpSp>
        <p:nvGrpSpPr>
          <p:cNvPr id="28" name="Group 27"/>
          <p:cNvGrpSpPr/>
          <p:nvPr/>
        </p:nvGrpSpPr>
        <p:grpSpPr>
          <a:xfrm>
            <a:off x="5414072" y="1999815"/>
            <a:ext cx="2776312" cy="2656686"/>
            <a:chOff x="6786295" y="284162"/>
            <a:chExt cx="1833774" cy="2100263"/>
          </a:xfrm>
        </p:grpSpPr>
        <p:sp>
          <p:nvSpPr>
            <p:cNvPr id="9" name="Oval 8"/>
            <p:cNvSpPr/>
            <p:nvPr/>
          </p:nvSpPr>
          <p:spPr bwMode="auto">
            <a:xfrm>
              <a:off x="7186557" y="284162"/>
              <a:ext cx="1168400"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10" name="Rectangle 9"/>
            <p:cNvSpPr/>
            <p:nvPr/>
          </p:nvSpPr>
          <p:spPr bwMode="auto">
            <a:xfrm>
              <a:off x="6967482" y="1501775"/>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11" name="Rectangle 10"/>
            <p:cNvSpPr/>
            <p:nvPr/>
          </p:nvSpPr>
          <p:spPr bwMode="auto">
            <a:xfrm>
              <a:off x="7610419" y="1501775"/>
              <a:ext cx="328613"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sp>
          <p:nvSpPr>
            <p:cNvPr id="12" name="Rectangle 11"/>
            <p:cNvSpPr/>
            <p:nvPr/>
          </p:nvSpPr>
          <p:spPr bwMode="auto">
            <a:xfrm>
              <a:off x="8291457" y="1501775"/>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a3</a:t>
              </a:r>
            </a:p>
          </p:txBody>
        </p:sp>
        <p:cxnSp>
          <p:nvCxnSpPr>
            <p:cNvPr id="13" name="Straight Arrow Connector 12"/>
            <p:cNvCxnSpPr>
              <a:stCxn id="9" idx="3"/>
              <a:endCxn id="10" idx="0"/>
            </p:cNvCxnSpPr>
            <p:nvPr/>
          </p:nvCxnSpPr>
          <p:spPr bwMode="auto">
            <a:xfrm rot="5400000">
              <a:off x="6928588" y="1073943"/>
              <a:ext cx="630238" cy="22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4"/>
              <a:endCxn id="11" idx="0"/>
            </p:cNvCxnSpPr>
            <p:nvPr/>
          </p:nvCxnSpPr>
          <p:spPr bwMode="auto">
            <a:xfrm rot="16200000" flipH="1">
              <a:off x="7508026" y="1235868"/>
              <a:ext cx="5286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9" idx="5"/>
              <a:endCxn id="12" idx="0"/>
            </p:cNvCxnSpPr>
            <p:nvPr/>
          </p:nvCxnSpPr>
          <p:spPr bwMode="auto">
            <a:xfrm rot="16200000" flipH="1">
              <a:off x="8004119" y="1050925"/>
              <a:ext cx="630238" cy="271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bwMode="auto">
            <a:xfrm>
              <a:off x="6967482" y="2078037"/>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17" name="Straight Arrow Connector 16"/>
            <p:cNvCxnSpPr>
              <a:stCxn id="16" idx="0"/>
            </p:cNvCxnSpPr>
            <p:nvPr/>
          </p:nvCxnSpPr>
          <p:spPr bwMode="auto">
            <a:xfrm rot="5400000" flipH="1" flipV="1">
              <a:off x="7002406" y="1955800"/>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bwMode="auto">
            <a:xfrm>
              <a:off x="7605657" y="2078037"/>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19" name="Straight Arrow Connector 18"/>
            <p:cNvCxnSpPr>
              <a:stCxn id="18" idx="0"/>
            </p:cNvCxnSpPr>
            <p:nvPr/>
          </p:nvCxnSpPr>
          <p:spPr bwMode="auto">
            <a:xfrm rot="5400000" flipH="1" flipV="1">
              <a:off x="7640581" y="1955800"/>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bwMode="auto">
            <a:xfrm>
              <a:off x="8278757" y="2078037"/>
              <a:ext cx="312737"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21" name="Straight Arrow Connector 20"/>
            <p:cNvCxnSpPr>
              <a:stCxn id="20" idx="0"/>
            </p:cNvCxnSpPr>
            <p:nvPr/>
          </p:nvCxnSpPr>
          <p:spPr bwMode="auto">
            <a:xfrm rot="5400000" flipH="1" flipV="1">
              <a:off x="8312094" y="1955800"/>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786295" y="1781324"/>
              <a:ext cx="313044" cy="369332"/>
            </a:xfrm>
            <a:prstGeom prst="rect">
              <a:avLst/>
            </a:prstGeom>
            <a:noFill/>
            <a:effectLst/>
          </p:spPr>
          <p:txBody>
            <a:bodyPr wrap="none" rtlCol="0">
              <a:spAutoFit/>
            </a:bodyPr>
            <a:lstStyle/>
            <a:p>
              <a:r>
                <a:rPr lang="en-US" dirty="0"/>
                <a:t>1</a:t>
              </a:r>
            </a:p>
          </p:txBody>
        </p:sp>
        <p:sp>
          <p:nvSpPr>
            <p:cNvPr id="23" name="TextBox 22"/>
            <p:cNvSpPr txBox="1"/>
            <p:nvPr/>
          </p:nvSpPr>
          <p:spPr>
            <a:xfrm>
              <a:off x="7454030" y="1015376"/>
              <a:ext cx="300082" cy="369332"/>
            </a:xfrm>
            <a:prstGeom prst="rect">
              <a:avLst/>
            </a:prstGeom>
            <a:noFill/>
            <a:effectLst/>
          </p:spPr>
          <p:txBody>
            <a:bodyPr wrap="none" rtlCol="0">
              <a:spAutoFit/>
            </a:bodyPr>
            <a:lstStyle/>
            <a:p>
              <a:r>
                <a:rPr lang="en-US" dirty="0" err="1"/>
                <a:t>λ</a:t>
              </a:r>
              <a:endParaRPr lang="en-US" dirty="0"/>
            </a:p>
          </p:txBody>
        </p:sp>
        <p:sp>
          <p:nvSpPr>
            <p:cNvPr id="24" name="TextBox 23"/>
            <p:cNvSpPr txBox="1"/>
            <p:nvPr/>
          </p:nvSpPr>
          <p:spPr>
            <a:xfrm>
              <a:off x="8009681" y="1041833"/>
              <a:ext cx="300082" cy="369332"/>
            </a:xfrm>
            <a:prstGeom prst="rect">
              <a:avLst/>
            </a:prstGeom>
            <a:noFill/>
            <a:effectLst/>
          </p:spPr>
          <p:txBody>
            <a:bodyPr wrap="none" rtlCol="0">
              <a:spAutoFit/>
            </a:bodyPr>
            <a:lstStyle/>
            <a:p>
              <a:r>
                <a:rPr lang="en-US" dirty="0" err="1"/>
                <a:t>λ</a:t>
              </a:r>
              <a:endParaRPr lang="en-US" dirty="0"/>
            </a:p>
          </p:txBody>
        </p:sp>
        <p:sp>
          <p:nvSpPr>
            <p:cNvPr id="25" name="TextBox 24"/>
            <p:cNvSpPr txBox="1"/>
            <p:nvPr/>
          </p:nvSpPr>
          <p:spPr>
            <a:xfrm>
              <a:off x="7467375" y="1781324"/>
              <a:ext cx="313044" cy="369332"/>
            </a:xfrm>
            <a:prstGeom prst="rect">
              <a:avLst/>
            </a:prstGeom>
            <a:noFill/>
            <a:effectLst/>
          </p:spPr>
          <p:txBody>
            <a:bodyPr wrap="none" rtlCol="0">
              <a:spAutoFit/>
            </a:bodyPr>
            <a:lstStyle/>
            <a:p>
              <a:r>
                <a:rPr lang="en-US" dirty="0"/>
                <a:t>1</a:t>
              </a:r>
            </a:p>
          </p:txBody>
        </p:sp>
        <p:sp>
          <p:nvSpPr>
            <p:cNvPr id="26" name="TextBox 25"/>
            <p:cNvSpPr txBox="1"/>
            <p:nvPr/>
          </p:nvSpPr>
          <p:spPr>
            <a:xfrm>
              <a:off x="8148455" y="1781324"/>
              <a:ext cx="313044" cy="369332"/>
            </a:xfrm>
            <a:prstGeom prst="rect">
              <a:avLst/>
            </a:prstGeom>
            <a:noFill/>
            <a:effectLst/>
          </p:spPr>
          <p:txBody>
            <a:bodyPr wrap="none" rtlCol="0">
              <a:spAutoFit/>
            </a:bodyPr>
            <a:lstStyle/>
            <a:p>
              <a:r>
                <a:rPr lang="en-US" dirty="0"/>
                <a:t>1</a:t>
              </a:r>
            </a:p>
          </p:txBody>
        </p:sp>
        <p:sp>
          <p:nvSpPr>
            <p:cNvPr id="27" name="TextBox 26"/>
            <p:cNvSpPr txBox="1"/>
            <p:nvPr/>
          </p:nvSpPr>
          <p:spPr>
            <a:xfrm>
              <a:off x="6894474" y="994403"/>
              <a:ext cx="300082" cy="369332"/>
            </a:xfrm>
            <a:prstGeom prst="rect">
              <a:avLst/>
            </a:prstGeom>
            <a:noFill/>
            <a:effectLst/>
          </p:spPr>
          <p:txBody>
            <a:bodyPr wrap="none" rtlCol="0">
              <a:spAutoFit/>
            </a:bodyPr>
            <a:lstStyle/>
            <a:p>
              <a:r>
                <a:rPr lang="en-US" dirty="0" err="1"/>
                <a:t>λ</a:t>
              </a:r>
              <a:endParaRPr lang="en-US" dirty="0"/>
            </a:p>
          </p:txBody>
        </p:sp>
      </p:grpSp>
      <p:sp>
        <p:nvSpPr>
          <p:cNvPr id="31" name="TextBox 30"/>
          <p:cNvSpPr txBox="1"/>
          <p:nvPr/>
        </p:nvSpPr>
        <p:spPr>
          <a:xfrm>
            <a:off x="5570145" y="4765319"/>
            <a:ext cx="499185" cy="307777"/>
          </a:xfrm>
          <a:prstGeom prst="rect">
            <a:avLst/>
          </a:prstGeom>
          <a:noFill/>
        </p:spPr>
        <p:txBody>
          <a:bodyPr wrap="none" lIns="0" tIns="0" rIns="0" bIns="0" rtlCol="0">
            <a:spAutoFit/>
          </a:bodyPr>
          <a:lstStyle/>
          <a:p>
            <a:r>
              <a:rPr lang="en-US" sz="2000" b="1" dirty="0">
                <a:solidFill>
                  <a:srgbClr val="EF3340"/>
                </a:solidFill>
              </a:rPr>
              <a:t>0.19</a:t>
            </a:r>
          </a:p>
        </p:txBody>
      </p:sp>
      <p:sp>
        <p:nvSpPr>
          <p:cNvPr id="32" name="TextBox 31"/>
          <p:cNvSpPr txBox="1"/>
          <p:nvPr/>
        </p:nvSpPr>
        <p:spPr>
          <a:xfrm>
            <a:off x="6629743" y="2879055"/>
            <a:ext cx="356543" cy="307777"/>
          </a:xfrm>
          <a:prstGeom prst="rect">
            <a:avLst/>
          </a:prstGeom>
          <a:noFill/>
        </p:spPr>
        <p:txBody>
          <a:bodyPr wrap="none" lIns="0" tIns="0" rIns="0" bIns="0" rtlCol="0">
            <a:spAutoFit/>
          </a:bodyPr>
          <a:lstStyle/>
          <a:p>
            <a:r>
              <a:rPr lang="en-US" sz="2000" b="1" dirty="0">
                <a:solidFill>
                  <a:srgbClr val="EF3340"/>
                </a:solidFill>
              </a:rPr>
              <a:t>0.7</a:t>
            </a:r>
          </a:p>
        </p:txBody>
      </p:sp>
      <p:sp>
        <p:nvSpPr>
          <p:cNvPr id="33" name="TextBox 32"/>
          <p:cNvSpPr txBox="1"/>
          <p:nvPr/>
        </p:nvSpPr>
        <p:spPr>
          <a:xfrm>
            <a:off x="7719028" y="2804327"/>
            <a:ext cx="356543" cy="307777"/>
          </a:xfrm>
          <a:prstGeom prst="rect">
            <a:avLst/>
          </a:prstGeom>
          <a:noFill/>
        </p:spPr>
        <p:txBody>
          <a:bodyPr wrap="none" lIns="0" tIns="0" rIns="0" bIns="0" rtlCol="0">
            <a:spAutoFit/>
          </a:bodyPr>
          <a:lstStyle/>
          <a:p>
            <a:r>
              <a:rPr lang="en-US" sz="2000" b="1" dirty="0">
                <a:solidFill>
                  <a:srgbClr val="EF3340"/>
                </a:solidFill>
              </a:rPr>
              <a:t>0.7</a:t>
            </a:r>
          </a:p>
        </p:txBody>
      </p:sp>
      <p:sp>
        <p:nvSpPr>
          <p:cNvPr id="34" name="TextBox 33"/>
          <p:cNvSpPr txBox="1"/>
          <p:nvPr/>
        </p:nvSpPr>
        <p:spPr>
          <a:xfrm>
            <a:off x="5651590" y="2769373"/>
            <a:ext cx="356543" cy="307777"/>
          </a:xfrm>
          <a:prstGeom prst="rect">
            <a:avLst/>
          </a:prstGeom>
          <a:noFill/>
        </p:spPr>
        <p:txBody>
          <a:bodyPr wrap="none" lIns="0" tIns="0" rIns="0" bIns="0" rtlCol="0">
            <a:spAutoFit/>
          </a:bodyPr>
          <a:lstStyle/>
          <a:p>
            <a:r>
              <a:rPr lang="en-US" sz="2000" b="1" dirty="0">
                <a:solidFill>
                  <a:srgbClr val="EF3340"/>
                </a:solidFill>
              </a:rPr>
              <a:t>0.9</a:t>
            </a:r>
          </a:p>
        </p:txBody>
      </p:sp>
      <p:sp>
        <p:nvSpPr>
          <p:cNvPr id="35" name="TextBox 34"/>
          <p:cNvSpPr txBox="1"/>
          <p:nvPr/>
        </p:nvSpPr>
        <p:spPr>
          <a:xfrm>
            <a:off x="6715748" y="4809136"/>
            <a:ext cx="499185" cy="307777"/>
          </a:xfrm>
          <a:prstGeom prst="rect">
            <a:avLst/>
          </a:prstGeom>
          <a:noFill/>
        </p:spPr>
        <p:txBody>
          <a:bodyPr wrap="none" lIns="0" tIns="0" rIns="0" bIns="0" rtlCol="0">
            <a:spAutoFit/>
          </a:bodyPr>
          <a:lstStyle/>
          <a:p>
            <a:r>
              <a:rPr lang="en-US" sz="2000" b="1" dirty="0">
                <a:solidFill>
                  <a:srgbClr val="EF3340"/>
                </a:solidFill>
              </a:rPr>
              <a:t>0.51</a:t>
            </a:r>
          </a:p>
        </p:txBody>
      </p:sp>
      <p:sp>
        <p:nvSpPr>
          <p:cNvPr id="36" name="TextBox 35"/>
          <p:cNvSpPr txBox="1"/>
          <p:nvPr/>
        </p:nvSpPr>
        <p:spPr>
          <a:xfrm>
            <a:off x="7719028" y="4809136"/>
            <a:ext cx="499185" cy="307777"/>
          </a:xfrm>
          <a:prstGeom prst="rect">
            <a:avLst/>
          </a:prstGeom>
          <a:noFill/>
        </p:spPr>
        <p:txBody>
          <a:bodyPr wrap="none" lIns="0" tIns="0" rIns="0" bIns="0" rtlCol="0">
            <a:spAutoFit/>
          </a:bodyPr>
          <a:lstStyle/>
          <a:p>
            <a:r>
              <a:rPr lang="en-US" sz="2000" b="1" dirty="0">
                <a:solidFill>
                  <a:srgbClr val="EF3340"/>
                </a:solidFill>
              </a:rPr>
              <a:t>0.51</a:t>
            </a:r>
          </a:p>
        </p:txBody>
      </p:sp>
      <p:sp>
        <p:nvSpPr>
          <p:cNvPr id="37" name="TextBox 36"/>
          <p:cNvSpPr txBox="1"/>
          <p:nvPr/>
        </p:nvSpPr>
        <p:spPr>
          <a:xfrm>
            <a:off x="2023297" y="2171169"/>
            <a:ext cx="1060186" cy="1015663"/>
          </a:xfrm>
          <a:prstGeom prst="rect">
            <a:avLst/>
          </a:prstGeom>
          <a:noFill/>
        </p:spPr>
        <p:txBody>
          <a:bodyPr wrap="none" lIns="0" tIns="0" rIns="0" bIns="0" rtlCol="0">
            <a:spAutoFit/>
          </a:bodyPr>
          <a:lstStyle/>
          <a:p>
            <a:r>
              <a:rPr lang="en-US" sz="1600" b="1" dirty="0">
                <a:solidFill>
                  <a:srgbClr val="FF0000"/>
                </a:solidFill>
              </a:rPr>
              <a:t>Consistent</a:t>
            </a:r>
          </a:p>
          <a:p>
            <a:r>
              <a:rPr lang="en-US" sz="1600" b="1" dirty="0">
                <a:solidFill>
                  <a:srgbClr val="FF0000"/>
                </a:solidFill>
              </a:rPr>
              <a:t>Unbiased</a:t>
            </a:r>
          </a:p>
          <a:p>
            <a:r>
              <a:rPr lang="en-US" sz="1600" b="1" dirty="0">
                <a:solidFill>
                  <a:srgbClr val="FF0000"/>
                </a:solidFill>
              </a:rPr>
              <a:t>Efficient</a:t>
            </a:r>
          </a:p>
          <a:p>
            <a:r>
              <a:rPr lang="en-US" sz="1600" b="1" dirty="0">
                <a:solidFill>
                  <a:srgbClr val="FF0000"/>
                </a:solidFill>
              </a:rPr>
              <a:t>Normal</a:t>
            </a:r>
          </a:p>
        </p:txBody>
      </p:sp>
      <p:cxnSp>
        <p:nvCxnSpPr>
          <p:cNvPr id="38" name="Straight Connector 37"/>
          <p:cNvCxnSpPr/>
          <p:nvPr/>
        </p:nvCxnSpPr>
        <p:spPr>
          <a:xfrm flipH="1">
            <a:off x="3524731" y="3893620"/>
            <a:ext cx="186054" cy="692454"/>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710785" y="2804327"/>
            <a:ext cx="1650333" cy="984885"/>
          </a:xfrm>
          <a:prstGeom prst="rect">
            <a:avLst/>
          </a:prstGeom>
          <a:noFill/>
        </p:spPr>
        <p:txBody>
          <a:bodyPr wrap="square" lIns="0" tIns="0" rIns="0" bIns="0" rtlCol="0">
            <a:spAutoFit/>
          </a:bodyPr>
          <a:lstStyle/>
          <a:p>
            <a:r>
              <a:rPr lang="en-US" sz="1600" b="1" dirty="0">
                <a:solidFill>
                  <a:srgbClr val="EF3340"/>
                </a:solidFill>
              </a:rPr>
              <a:t>Correlation estimates exceeding one are inadmissible</a:t>
            </a:r>
          </a:p>
        </p:txBody>
      </p:sp>
    </p:spTree>
    <p:extLst>
      <p:ext uri="{BB962C8B-B14F-4D97-AF65-F5344CB8AC3E}">
        <p14:creationId xmlns:p14="http://schemas.microsoft.com/office/powerpoint/2010/main" val="2992682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416EBE-43C7-7D48-BF31-B43B954D2985}"/>
              </a:ext>
            </a:extLst>
          </p:cNvPr>
          <p:cNvSpPr>
            <a:spLocks noGrp="1"/>
          </p:cNvSpPr>
          <p:nvPr>
            <p:ph type="title"/>
          </p:nvPr>
        </p:nvSpPr>
        <p:spPr/>
        <p:txBody>
          <a:bodyPr/>
          <a:lstStyle/>
          <a:p>
            <a:r>
              <a:rPr lang="fi-FI" dirty="0" err="1"/>
              <a:t>Diagnostics</a:t>
            </a:r>
            <a:r>
              <a:rPr lang="fi-FI" dirty="0"/>
              <a:t> </a:t>
            </a:r>
            <a:r>
              <a:rPr lang="fi-FI" dirty="0" err="1"/>
              <a:t>after</a:t>
            </a:r>
            <a:r>
              <a:rPr lang="fi-FI" dirty="0"/>
              <a:t> CFA</a:t>
            </a:r>
          </a:p>
        </p:txBody>
      </p:sp>
      <p:sp>
        <p:nvSpPr>
          <p:cNvPr id="6" name="Text Placeholder 5">
            <a:extLst>
              <a:ext uri="{FF2B5EF4-FFF2-40B4-BE49-F238E27FC236}">
                <a16:creationId xmlns:a16="http://schemas.microsoft.com/office/drawing/2014/main" id="{27D57D68-5539-D64E-98BC-B58CA818A4EE}"/>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4719382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C48058C-89E7-4440-93A7-0D286390B7BA}"/>
              </a:ext>
            </a:extLst>
          </p:cNvPr>
          <p:cNvSpPr txBox="1">
            <a:spLocks/>
          </p:cNvSpPr>
          <p:nvPr/>
        </p:nvSpPr>
        <p:spPr>
          <a:xfrm>
            <a:off x="594338" y="1172357"/>
            <a:ext cx="5863611" cy="3390118"/>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b="0" dirty="0">
              <a:latin typeface="Courier"/>
              <a:cs typeface="Courier"/>
            </a:endParaRPr>
          </a:p>
        </p:txBody>
      </p:sp>
      <p:sp>
        <p:nvSpPr>
          <p:cNvPr id="4" name="Title 3">
            <a:extLst>
              <a:ext uri="{FF2B5EF4-FFF2-40B4-BE49-F238E27FC236}">
                <a16:creationId xmlns:a16="http://schemas.microsoft.com/office/drawing/2014/main" id="{CD619EC2-1A20-A94D-A597-46FFA920C655}"/>
              </a:ext>
            </a:extLst>
          </p:cNvPr>
          <p:cNvSpPr>
            <a:spLocks noGrp="1"/>
          </p:cNvSpPr>
          <p:nvPr>
            <p:ph type="title"/>
          </p:nvPr>
        </p:nvSpPr>
        <p:spPr/>
        <p:txBody>
          <a:bodyPr/>
          <a:lstStyle/>
          <a:p>
            <a:r>
              <a:rPr lang="fi-FI" dirty="0" err="1"/>
              <a:t>What</a:t>
            </a:r>
            <a:r>
              <a:rPr lang="fi-FI" dirty="0"/>
              <a:t> </a:t>
            </a:r>
            <a:r>
              <a:rPr lang="fi-FI" dirty="0" err="1"/>
              <a:t>if</a:t>
            </a:r>
            <a:r>
              <a:rPr lang="fi-FI" dirty="0"/>
              <a:t> </a:t>
            </a:r>
            <a:r>
              <a:rPr lang="fi-FI" dirty="0" err="1"/>
              <a:t>the</a:t>
            </a:r>
            <a:r>
              <a:rPr lang="fi-FI" dirty="0"/>
              <a:t> </a:t>
            </a:r>
            <a:r>
              <a:rPr lang="fi-FI" dirty="0" err="1"/>
              <a:t>model</a:t>
            </a:r>
            <a:r>
              <a:rPr lang="fi-FI" dirty="0"/>
              <a:t> </a:t>
            </a:r>
            <a:r>
              <a:rPr lang="fi-FI" dirty="0" err="1"/>
              <a:t>does</a:t>
            </a:r>
            <a:r>
              <a:rPr lang="fi-FI" dirty="0"/>
              <a:t> </a:t>
            </a:r>
            <a:r>
              <a:rPr lang="fi-FI" dirty="0" err="1"/>
              <a:t>not</a:t>
            </a:r>
            <a:r>
              <a:rPr lang="fi-FI" dirty="0"/>
              <a:t> </a:t>
            </a:r>
            <a:r>
              <a:rPr lang="fi-FI" dirty="0" err="1"/>
              <a:t>fit</a:t>
            </a:r>
            <a:r>
              <a:rPr lang="fi-FI" dirty="0"/>
              <a:t>?</a:t>
            </a:r>
          </a:p>
        </p:txBody>
      </p:sp>
      <p:sp>
        <p:nvSpPr>
          <p:cNvPr id="5" name="Content Placeholder 4">
            <a:extLst>
              <a:ext uri="{FF2B5EF4-FFF2-40B4-BE49-F238E27FC236}">
                <a16:creationId xmlns:a16="http://schemas.microsoft.com/office/drawing/2014/main" id="{2E8BD9AA-1AC5-5442-9DA1-BF3C17F34E65}"/>
              </a:ext>
            </a:extLst>
          </p:cNvPr>
          <p:cNvSpPr>
            <a:spLocks noGrp="1"/>
          </p:cNvSpPr>
          <p:nvPr>
            <p:ph idx="1"/>
          </p:nvPr>
        </p:nvSpPr>
        <p:spPr/>
        <p:txBody>
          <a:bodyPr>
            <a:normAutofit/>
          </a:bodyPr>
          <a:lstStyle/>
          <a:p>
            <a:pPr marL="0" indent="0">
              <a:buNone/>
            </a:pPr>
            <a:r>
              <a:rPr lang="en-US" sz="1800" dirty="0" err="1">
                <a:latin typeface="Courier New" panose="02070309020205020404" pitchFamily="49" charset="0"/>
                <a:cs typeface="Courier New" panose="02070309020205020404" pitchFamily="49" charset="0"/>
              </a:rPr>
              <a:t>lavaan</a:t>
            </a:r>
            <a:r>
              <a:rPr lang="en-US" sz="1800" dirty="0">
                <a:latin typeface="Courier New" panose="02070309020205020404" pitchFamily="49" charset="0"/>
                <a:cs typeface="Courier New" panose="02070309020205020404" pitchFamily="49" charset="0"/>
              </a:rPr>
              <a:t> (0.5-18) converged normally after  70 iterations</a:t>
            </a:r>
          </a:p>
          <a:p>
            <a:pPr marL="0" indent="0">
              <a:buNone/>
            </a:pPr>
            <a:endParaRPr lang="en-US" sz="1800" dirty="0">
              <a:latin typeface="Courier New" panose="02070309020205020404" pitchFamily="49" charset="0"/>
              <a:cs typeface="Courier New" panose="02070309020205020404" pitchFamily="49" charset="0"/>
            </a:endParaRPr>
          </a:p>
          <a:p>
            <a:pPr marL="0" indent="0">
              <a:buNone/>
            </a:pPr>
            <a:r>
              <a:rPr lang="en-US" sz="1800" dirty="0">
                <a:latin typeface="Courier New" panose="02070309020205020404" pitchFamily="49" charset="0"/>
                <a:cs typeface="Courier New" panose="02070309020205020404" pitchFamily="49" charset="0"/>
              </a:rPr>
              <a:t>  Number of observations                           232</a:t>
            </a:r>
          </a:p>
          <a:p>
            <a:pPr marL="0" indent="0">
              <a:buNone/>
            </a:pPr>
            <a:endParaRPr lang="en-US" sz="1800" dirty="0">
              <a:latin typeface="Courier New" panose="02070309020205020404" pitchFamily="49" charset="0"/>
              <a:cs typeface="Courier New" panose="02070309020205020404" pitchFamily="49" charset="0"/>
            </a:endParaRPr>
          </a:p>
          <a:p>
            <a:pPr marL="0" indent="0">
              <a:buNone/>
            </a:pPr>
            <a:r>
              <a:rPr lang="en-US" sz="1800" dirty="0">
                <a:latin typeface="Courier New" panose="02070309020205020404" pitchFamily="49" charset="0"/>
                <a:cs typeface="Courier New" panose="02070309020205020404" pitchFamily="49" charset="0"/>
              </a:rPr>
              <a:t>  Estimator                                         ML</a:t>
            </a:r>
          </a:p>
          <a:p>
            <a:pPr marL="0" indent="0">
              <a:buNone/>
            </a:pPr>
            <a:r>
              <a:rPr lang="en-US" sz="1800" dirty="0">
                <a:latin typeface="Courier New" panose="02070309020205020404" pitchFamily="49" charset="0"/>
                <a:cs typeface="Courier New" panose="02070309020205020404" pitchFamily="49" charset="0"/>
              </a:rPr>
              <a:t>  Minimum Function Test Statistic              231.612</a:t>
            </a:r>
          </a:p>
          <a:p>
            <a:pPr marL="0" indent="0">
              <a:buNone/>
            </a:pPr>
            <a:r>
              <a:rPr lang="en-US" sz="1800" dirty="0">
                <a:latin typeface="Courier New" panose="02070309020205020404" pitchFamily="49" charset="0"/>
                <a:cs typeface="Courier New" panose="02070309020205020404" pitchFamily="49" charset="0"/>
              </a:rPr>
              <a:t>  Degrees of freedom                               167</a:t>
            </a:r>
          </a:p>
          <a:p>
            <a:pPr marL="0" indent="0">
              <a:buNone/>
            </a:pPr>
            <a:r>
              <a:rPr lang="en-US" sz="1800" dirty="0">
                <a:latin typeface="Courier New" panose="02070309020205020404" pitchFamily="49" charset="0"/>
                <a:cs typeface="Courier New" panose="02070309020205020404" pitchFamily="49" charset="0"/>
              </a:rPr>
              <a:t>  P-value (Chi-square)                           0.001</a:t>
            </a:r>
          </a:p>
          <a:p>
            <a:pPr marL="0" indent="0">
              <a:buNone/>
            </a:pPr>
            <a:endParaRPr lang="fi-FI" sz="1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899794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Modification indices</a:t>
            </a:r>
          </a:p>
        </p:txBody>
      </p:sp>
      <p:sp>
        <p:nvSpPr>
          <p:cNvPr id="14" name="TextBox 13"/>
          <p:cNvSpPr txBox="1"/>
          <p:nvPr/>
        </p:nvSpPr>
        <p:spPr>
          <a:xfrm>
            <a:off x="8385238" y="4568499"/>
            <a:ext cx="0" cy="307777"/>
          </a:xfrm>
          <a:prstGeom prst="rect">
            <a:avLst/>
          </a:prstGeom>
          <a:noFill/>
        </p:spPr>
        <p:txBody>
          <a:bodyPr wrap="none" lIns="0" tIns="0" rIns="0" bIns="0" rtlCol="0">
            <a:spAutoFit/>
          </a:bodyPr>
          <a:lstStyle/>
          <a:p>
            <a:endParaRPr lang="en-US" sz="2000" b="1" dirty="0"/>
          </a:p>
        </p:txBody>
      </p:sp>
      <p:sp>
        <p:nvSpPr>
          <p:cNvPr id="36" name="Rectangle 35"/>
          <p:cNvSpPr/>
          <p:nvPr/>
        </p:nvSpPr>
        <p:spPr>
          <a:xfrm>
            <a:off x="596952" y="1759786"/>
            <a:ext cx="3550882" cy="515603"/>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406458" y="2218102"/>
            <a:ext cx="2741375" cy="210431"/>
          </a:xfrm>
          <a:prstGeom prst="rect">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360102" y="1585390"/>
            <a:ext cx="724125" cy="174396"/>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flipV="1">
            <a:off x="692266" y="2275389"/>
            <a:ext cx="724125" cy="153144"/>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692266" y="2428533"/>
            <a:ext cx="3391961" cy="210431"/>
          </a:xfrm>
          <a:prstGeom prst="rect">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692266" y="2619499"/>
            <a:ext cx="2938367" cy="210431"/>
          </a:xfrm>
          <a:prstGeom prst="rect">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92266" y="2829930"/>
            <a:ext cx="3550882" cy="515603"/>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687924" y="2645986"/>
            <a:ext cx="482068" cy="174396"/>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flipV="1">
            <a:off x="692266" y="3345533"/>
            <a:ext cx="1477428" cy="153144"/>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p:cNvGrpSpPr>
            <a:grpSpLocks noChangeAspect="1"/>
          </p:cNvGrpSpPr>
          <p:nvPr/>
        </p:nvGrpSpPr>
        <p:grpSpPr>
          <a:xfrm>
            <a:off x="596951" y="1595571"/>
            <a:ext cx="3646197" cy="4637726"/>
            <a:chOff x="6598098" y="3603624"/>
            <a:chExt cx="2245330" cy="2855914"/>
          </a:xfrm>
        </p:grpSpPr>
        <p:pic>
          <p:nvPicPr>
            <p:cNvPr id="48" name="Picture 47" descr="Mesquita and Lazzarini - 2008 - Horizontal and Vertical Relationships in Developin (dragged).pdf"/>
            <p:cNvPicPr>
              <a:picLocks noChangeAspect="1"/>
            </p:cNvPicPr>
            <p:nvPr/>
          </p:nvPicPr>
          <p:blipFill rotWithShape="1">
            <a:blip r:embed="rId2">
              <a:extLst>
                <a:ext uri="{28A0092B-C50C-407E-A947-70E740481C1C}">
                  <a14:useLocalDpi xmlns:a14="http://schemas.microsoft.com/office/drawing/2010/main" val="0"/>
                </a:ext>
              </a:extLst>
            </a:blip>
            <a:srcRect l="51627" t="55273" r="6827" b="5810"/>
            <a:stretch/>
          </p:blipFill>
          <p:spPr>
            <a:xfrm>
              <a:off x="6598098" y="3790638"/>
              <a:ext cx="2186635" cy="2668900"/>
            </a:xfrm>
            <a:prstGeom prst="rect">
              <a:avLst/>
            </a:prstGeom>
          </p:spPr>
        </p:pic>
        <p:pic>
          <p:nvPicPr>
            <p:cNvPr id="49" name="Picture 48" descr="Mesquita and Lazzarini - 2008 - Horizontal and Vertical Relationships in Developin (dragged).pdf"/>
            <p:cNvPicPr>
              <a:picLocks noChangeAspect="1"/>
            </p:cNvPicPr>
            <p:nvPr/>
          </p:nvPicPr>
          <p:blipFill rotWithShape="1">
            <a:blip r:embed="rId2">
              <a:extLst>
                <a:ext uri="{28A0092B-C50C-407E-A947-70E740481C1C}">
                  <a14:useLocalDpi xmlns:a14="http://schemas.microsoft.com/office/drawing/2010/main" val="0"/>
                </a:ext>
              </a:extLst>
            </a:blip>
            <a:srcRect l="7179" t="91096" r="51275" b="5902"/>
            <a:stretch/>
          </p:blipFill>
          <p:spPr>
            <a:xfrm>
              <a:off x="6656793" y="3603624"/>
              <a:ext cx="2186635" cy="205785"/>
            </a:xfrm>
            <a:prstGeom prst="rect">
              <a:avLst/>
            </a:prstGeom>
          </p:spPr>
        </p:pic>
      </p:grpSp>
      <p:sp>
        <p:nvSpPr>
          <p:cNvPr id="99" name="Oval 98">
            <a:extLst>
              <a:ext uri="{FF2B5EF4-FFF2-40B4-BE49-F238E27FC236}">
                <a16:creationId xmlns:a16="http://schemas.microsoft.com/office/drawing/2014/main" id="{29C46F4A-182B-E748-A4D3-F9F0A5CBF102}"/>
              </a:ext>
            </a:extLst>
          </p:cNvPr>
          <p:cNvSpPr/>
          <p:nvPr/>
        </p:nvSpPr>
        <p:spPr>
          <a:xfrm>
            <a:off x="4862025" y="2071947"/>
            <a:ext cx="1215231" cy="516731"/>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100" name="Rectangle 99">
            <a:extLst>
              <a:ext uri="{FF2B5EF4-FFF2-40B4-BE49-F238E27FC236}">
                <a16:creationId xmlns:a16="http://schemas.microsoft.com/office/drawing/2014/main" id="{49A8580B-691D-884F-9A7B-6A5FBCA2E513}"/>
              </a:ext>
            </a:extLst>
          </p:cNvPr>
          <p:cNvSpPr/>
          <p:nvPr/>
        </p:nvSpPr>
        <p:spPr>
          <a:xfrm>
            <a:off x="4330693" y="3195487"/>
            <a:ext cx="714938" cy="6633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101" name="Rectangle 100">
            <a:extLst>
              <a:ext uri="{FF2B5EF4-FFF2-40B4-BE49-F238E27FC236}">
                <a16:creationId xmlns:a16="http://schemas.microsoft.com/office/drawing/2014/main" id="{C7132EAA-EF61-ED40-A61D-D8D0BC14C730}"/>
              </a:ext>
            </a:extLst>
          </p:cNvPr>
          <p:cNvSpPr/>
          <p:nvPr/>
        </p:nvSpPr>
        <p:spPr>
          <a:xfrm>
            <a:off x="5109592" y="3195487"/>
            <a:ext cx="718026" cy="6633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102" name="Rectangle 101">
            <a:extLst>
              <a:ext uri="{FF2B5EF4-FFF2-40B4-BE49-F238E27FC236}">
                <a16:creationId xmlns:a16="http://schemas.microsoft.com/office/drawing/2014/main" id="{5DD1090A-CD33-7345-925D-979E64CCA99A}"/>
              </a:ext>
            </a:extLst>
          </p:cNvPr>
          <p:cNvSpPr/>
          <p:nvPr/>
        </p:nvSpPr>
        <p:spPr>
          <a:xfrm>
            <a:off x="5884610" y="3195487"/>
            <a:ext cx="718026" cy="6633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3" name="Rectangle 102">
            <a:extLst>
              <a:ext uri="{FF2B5EF4-FFF2-40B4-BE49-F238E27FC236}">
                <a16:creationId xmlns:a16="http://schemas.microsoft.com/office/drawing/2014/main" id="{E5A46EFE-E165-B24B-AF35-63794D1D02F9}"/>
              </a:ext>
            </a:extLst>
          </p:cNvPr>
          <p:cNvSpPr/>
          <p:nvPr/>
        </p:nvSpPr>
        <p:spPr>
          <a:xfrm>
            <a:off x="6815125" y="3195487"/>
            <a:ext cx="718026" cy="6633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04" name="Rectangle 103">
            <a:extLst>
              <a:ext uri="{FF2B5EF4-FFF2-40B4-BE49-F238E27FC236}">
                <a16:creationId xmlns:a16="http://schemas.microsoft.com/office/drawing/2014/main" id="{DEE2142F-BE63-354A-8191-2CB9A410436A}"/>
              </a:ext>
            </a:extLst>
          </p:cNvPr>
          <p:cNvSpPr/>
          <p:nvPr/>
        </p:nvSpPr>
        <p:spPr>
          <a:xfrm>
            <a:off x="7600375" y="3195487"/>
            <a:ext cx="714940" cy="6633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05" name="Rectangle 104">
            <a:extLst>
              <a:ext uri="{FF2B5EF4-FFF2-40B4-BE49-F238E27FC236}">
                <a16:creationId xmlns:a16="http://schemas.microsoft.com/office/drawing/2014/main" id="{E5658FD6-4FAE-E14B-8753-E1FB6B193A99}"/>
              </a:ext>
            </a:extLst>
          </p:cNvPr>
          <p:cNvSpPr/>
          <p:nvPr/>
        </p:nvSpPr>
        <p:spPr>
          <a:xfrm>
            <a:off x="8373818" y="3195487"/>
            <a:ext cx="718026" cy="6633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06" name="Oval 105">
            <a:extLst>
              <a:ext uri="{FF2B5EF4-FFF2-40B4-BE49-F238E27FC236}">
                <a16:creationId xmlns:a16="http://schemas.microsoft.com/office/drawing/2014/main" id="{E060E011-144E-E74A-AA8D-C01BB9D4D4EA}"/>
              </a:ext>
            </a:extLst>
          </p:cNvPr>
          <p:cNvSpPr/>
          <p:nvPr/>
        </p:nvSpPr>
        <p:spPr>
          <a:xfrm>
            <a:off x="7345586" y="2032288"/>
            <a:ext cx="1216025" cy="516731"/>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07" name="Straight Arrow Connector 106">
            <a:extLst>
              <a:ext uri="{FF2B5EF4-FFF2-40B4-BE49-F238E27FC236}">
                <a16:creationId xmlns:a16="http://schemas.microsoft.com/office/drawing/2014/main" id="{C928CF9C-8085-1348-86D2-4CCDD9F1141A}"/>
              </a:ext>
            </a:extLst>
          </p:cNvPr>
          <p:cNvCxnSpPr>
            <a:stCxn id="99" idx="3"/>
            <a:endCxn id="100" idx="0"/>
          </p:cNvCxnSpPr>
          <p:nvPr/>
        </p:nvCxnSpPr>
        <p:spPr>
          <a:xfrm flipH="1">
            <a:off x="4688162" y="2513004"/>
            <a:ext cx="351829" cy="68248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35F866B0-FAEA-4D43-A7CC-F2B3182EB1CC}"/>
              </a:ext>
            </a:extLst>
          </p:cNvPr>
          <p:cNvCxnSpPr>
            <a:cxnSpLocks/>
            <a:stCxn id="99" idx="4"/>
            <a:endCxn id="101" idx="0"/>
          </p:cNvCxnSpPr>
          <p:nvPr/>
        </p:nvCxnSpPr>
        <p:spPr>
          <a:xfrm flipH="1">
            <a:off x="5468605" y="2588678"/>
            <a:ext cx="1036" cy="60680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4E229E53-36AD-554E-9B34-16E8859FFAC2}"/>
              </a:ext>
            </a:extLst>
          </p:cNvPr>
          <p:cNvCxnSpPr>
            <a:cxnSpLocks/>
            <a:stCxn id="99" idx="5"/>
            <a:endCxn id="102" idx="0"/>
          </p:cNvCxnSpPr>
          <p:nvPr/>
        </p:nvCxnSpPr>
        <p:spPr>
          <a:xfrm>
            <a:off x="5899290" y="2513004"/>
            <a:ext cx="344333" cy="68248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F0623AB6-A42B-2C4A-A8E9-ACE93863FFFD}"/>
              </a:ext>
            </a:extLst>
          </p:cNvPr>
          <p:cNvCxnSpPr>
            <a:stCxn id="106" idx="3"/>
            <a:endCxn id="103" idx="0"/>
          </p:cNvCxnSpPr>
          <p:nvPr/>
        </p:nvCxnSpPr>
        <p:spPr>
          <a:xfrm flipH="1">
            <a:off x="7174138" y="2473345"/>
            <a:ext cx="349531" cy="72214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697C70AC-2C2A-A440-A9F0-1351224159D7}"/>
              </a:ext>
            </a:extLst>
          </p:cNvPr>
          <p:cNvCxnSpPr>
            <a:stCxn id="106" idx="4"/>
            <a:endCxn id="104" idx="0"/>
          </p:cNvCxnSpPr>
          <p:nvPr/>
        </p:nvCxnSpPr>
        <p:spPr>
          <a:xfrm>
            <a:off x="7953599" y="2549019"/>
            <a:ext cx="4246" cy="6464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2DE14519-8C9F-9245-9C22-6FE315AB0852}"/>
              </a:ext>
            </a:extLst>
          </p:cNvPr>
          <p:cNvCxnSpPr>
            <a:stCxn id="106" idx="5"/>
            <a:endCxn id="105" idx="0"/>
          </p:cNvCxnSpPr>
          <p:nvPr/>
        </p:nvCxnSpPr>
        <p:spPr>
          <a:xfrm>
            <a:off x="8383528" y="2473345"/>
            <a:ext cx="349303" cy="72214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Oval 112">
            <a:extLst>
              <a:ext uri="{FF2B5EF4-FFF2-40B4-BE49-F238E27FC236}">
                <a16:creationId xmlns:a16="http://schemas.microsoft.com/office/drawing/2014/main" id="{A49AC6B7-2C14-1C40-ADBB-60AE114036C3}"/>
              </a:ext>
            </a:extLst>
          </p:cNvPr>
          <p:cNvSpPr/>
          <p:nvPr/>
        </p:nvSpPr>
        <p:spPr>
          <a:xfrm>
            <a:off x="4514853" y="4079516"/>
            <a:ext cx="326232" cy="230188"/>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114" name="Straight Arrow Connector 113">
            <a:extLst>
              <a:ext uri="{FF2B5EF4-FFF2-40B4-BE49-F238E27FC236}">
                <a16:creationId xmlns:a16="http://schemas.microsoft.com/office/drawing/2014/main" id="{0117EE6B-824C-694E-80E1-24E544FCE99E}"/>
              </a:ext>
            </a:extLst>
          </p:cNvPr>
          <p:cNvCxnSpPr>
            <a:stCxn id="113" idx="0"/>
            <a:endCxn id="100" idx="2"/>
          </p:cNvCxnSpPr>
          <p:nvPr/>
        </p:nvCxnSpPr>
        <p:spPr>
          <a:xfrm flipV="1">
            <a:off x="4677969" y="3858812"/>
            <a:ext cx="10193" cy="2207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5" name="Oval 114">
            <a:extLst>
              <a:ext uri="{FF2B5EF4-FFF2-40B4-BE49-F238E27FC236}">
                <a16:creationId xmlns:a16="http://schemas.microsoft.com/office/drawing/2014/main" id="{FBE0A390-CEFC-B74B-BF29-DE21A753AFCD}"/>
              </a:ext>
            </a:extLst>
          </p:cNvPr>
          <p:cNvSpPr/>
          <p:nvPr/>
        </p:nvSpPr>
        <p:spPr>
          <a:xfrm>
            <a:off x="5292561" y="4089547"/>
            <a:ext cx="326232" cy="230188"/>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116" name="Straight Arrow Connector 115">
            <a:extLst>
              <a:ext uri="{FF2B5EF4-FFF2-40B4-BE49-F238E27FC236}">
                <a16:creationId xmlns:a16="http://schemas.microsoft.com/office/drawing/2014/main" id="{AF5DC144-EF8E-D24F-80DA-3AE466D277DF}"/>
              </a:ext>
            </a:extLst>
          </p:cNvPr>
          <p:cNvCxnSpPr>
            <a:stCxn id="115" idx="0"/>
            <a:endCxn id="101" idx="2"/>
          </p:cNvCxnSpPr>
          <p:nvPr/>
        </p:nvCxnSpPr>
        <p:spPr>
          <a:xfrm flipV="1">
            <a:off x="5455677" y="3858812"/>
            <a:ext cx="12928" cy="23073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7" name="Oval 116">
            <a:extLst>
              <a:ext uri="{FF2B5EF4-FFF2-40B4-BE49-F238E27FC236}">
                <a16:creationId xmlns:a16="http://schemas.microsoft.com/office/drawing/2014/main" id="{C207B40A-5977-DB47-9283-1DB864687C44}"/>
              </a:ext>
            </a:extLst>
          </p:cNvPr>
          <p:cNvSpPr/>
          <p:nvPr/>
        </p:nvSpPr>
        <p:spPr>
          <a:xfrm>
            <a:off x="6062116" y="4081303"/>
            <a:ext cx="326231" cy="230188"/>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118" name="Straight Arrow Connector 117">
            <a:extLst>
              <a:ext uri="{FF2B5EF4-FFF2-40B4-BE49-F238E27FC236}">
                <a16:creationId xmlns:a16="http://schemas.microsoft.com/office/drawing/2014/main" id="{692A3585-5CD3-9341-BC98-47AD648F57A5}"/>
              </a:ext>
            </a:extLst>
          </p:cNvPr>
          <p:cNvCxnSpPr>
            <a:stCxn id="117" idx="0"/>
            <a:endCxn id="102" idx="2"/>
          </p:cNvCxnSpPr>
          <p:nvPr/>
        </p:nvCxnSpPr>
        <p:spPr>
          <a:xfrm flipV="1">
            <a:off x="6225232" y="3858812"/>
            <a:ext cx="18391" cy="2224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9" name="Oval 118">
            <a:extLst>
              <a:ext uri="{FF2B5EF4-FFF2-40B4-BE49-F238E27FC236}">
                <a16:creationId xmlns:a16="http://schemas.microsoft.com/office/drawing/2014/main" id="{4DC9B144-F427-1C4B-84A0-42924FAE835F}"/>
              </a:ext>
            </a:extLst>
          </p:cNvPr>
          <p:cNvSpPr/>
          <p:nvPr/>
        </p:nvSpPr>
        <p:spPr>
          <a:xfrm>
            <a:off x="6996143" y="4073429"/>
            <a:ext cx="326231" cy="230188"/>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120" name="Straight Arrow Connector 119">
            <a:extLst>
              <a:ext uri="{FF2B5EF4-FFF2-40B4-BE49-F238E27FC236}">
                <a16:creationId xmlns:a16="http://schemas.microsoft.com/office/drawing/2014/main" id="{97463B94-7725-C145-8689-87731DBC477F}"/>
              </a:ext>
            </a:extLst>
          </p:cNvPr>
          <p:cNvCxnSpPr>
            <a:stCxn id="119" idx="0"/>
            <a:endCxn id="103" idx="2"/>
          </p:cNvCxnSpPr>
          <p:nvPr/>
        </p:nvCxnSpPr>
        <p:spPr>
          <a:xfrm flipV="1">
            <a:off x="7159259" y="3858812"/>
            <a:ext cx="14879" cy="21461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1" name="Oval 120">
            <a:extLst>
              <a:ext uri="{FF2B5EF4-FFF2-40B4-BE49-F238E27FC236}">
                <a16:creationId xmlns:a16="http://schemas.microsoft.com/office/drawing/2014/main" id="{A698A14A-1138-A249-BF27-67EE47FF6915}"/>
              </a:ext>
            </a:extLst>
          </p:cNvPr>
          <p:cNvSpPr/>
          <p:nvPr/>
        </p:nvSpPr>
        <p:spPr>
          <a:xfrm>
            <a:off x="7781056" y="4089547"/>
            <a:ext cx="326232" cy="230188"/>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122" name="Straight Arrow Connector 121">
            <a:extLst>
              <a:ext uri="{FF2B5EF4-FFF2-40B4-BE49-F238E27FC236}">
                <a16:creationId xmlns:a16="http://schemas.microsoft.com/office/drawing/2014/main" id="{DE88B1AA-4291-644B-B682-E4F49F0C9EA5}"/>
              </a:ext>
            </a:extLst>
          </p:cNvPr>
          <p:cNvCxnSpPr>
            <a:cxnSpLocks/>
            <a:endCxn id="104" idx="2"/>
          </p:cNvCxnSpPr>
          <p:nvPr/>
        </p:nvCxnSpPr>
        <p:spPr>
          <a:xfrm flipV="1">
            <a:off x="7953599" y="3858812"/>
            <a:ext cx="4246" cy="2307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3" name="Oval 122">
            <a:extLst>
              <a:ext uri="{FF2B5EF4-FFF2-40B4-BE49-F238E27FC236}">
                <a16:creationId xmlns:a16="http://schemas.microsoft.com/office/drawing/2014/main" id="{1712C868-D194-2A4D-8DD9-367164EF04C1}"/>
              </a:ext>
            </a:extLst>
          </p:cNvPr>
          <p:cNvSpPr/>
          <p:nvPr/>
        </p:nvSpPr>
        <p:spPr>
          <a:xfrm>
            <a:off x="8573183" y="4081303"/>
            <a:ext cx="326232" cy="230188"/>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124" name="Straight Arrow Connector 123">
            <a:extLst>
              <a:ext uri="{FF2B5EF4-FFF2-40B4-BE49-F238E27FC236}">
                <a16:creationId xmlns:a16="http://schemas.microsoft.com/office/drawing/2014/main" id="{8F988933-A036-3D44-915D-FA83945F021F}"/>
              </a:ext>
            </a:extLst>
          </p:cNvPr>
          <p:cNvCxnSpPr>
            <a:stCxn id="123" idx="0"/>
            <a:endCxn id="105" idx="2"/>
          </p:cNvCxnSpPr>
          <p:nvPr/>
        </p:nvCxnSpPr>
        <p:spPr>
          <a:xfrm flipH="1" flipV="1">
            <a:off x="8732831" y="3858812"/>
            <a:ext cx="3468" cy="2224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5" name="Curved Connector 124">
            <a:extLst>
              <a:ext uri="{FF2B5EF4-FFF2-40B4-BE49-F238E27FC236}">
                <a16:creationId xmlns:a16="http://schemas.microsoft.com/office/drawing/2014/main" id="{F6AC7742-0000-AA40-A930-FA3190FBA2C9}"/>
              </a:ext>
            </a:extLst>
          </p:cNvPr>
          <p:cNvCxnSpPr>
            <a:stCxn id="117" idx="5"/>
            <a:endCxn id="119" idx="3"/>
          </p:cNvCxnSpPr>
          <p:nvPr/>
        </p:nvCxnSpPr>
        <p:spPr>
          <a:xfrm rot="5400000" flipH="1" flipV="1">
            <a:off x="6688308" y="3922171"/>
            <a:ext cx="7874" cy="703346"/>
          </a:xfrm>
          <a:prstGeom prst="curvedConnector3">
            <a:avLst>
              <a:gd name="adj1" fmla="val -3331344"/>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6" name="Curved Connector 155">
            <a:extLst>
              <a:ext uri="{FF2B5EF4-FFF2-40B4-BE49-F238E27FC236}">
                <a16:creationId xmlns:a16="http://schemas.microsoft.com/office/drawing/2014/main" id="{16AACF14-E987-AF4C-B3F2-9AC3CA9607F7}"/>
              </a:ext>
            </a:extLst>
          </p:cNvPr>
          <p:cNvCxnSpPr>
            <a:cxnSpLocks/>
            <a:stCxn id="99" idx="7"/>
            <a:endCxn id="106" idx="1"/>
          </p:cNvCxnSpPr>
          <p:nvPr/>
        </p:nvCxnSpPr>
        <p:spPr>
          <a:xfrm rot="5400000" flipH="1" flipV="1">
            <a:off x="6691650" y="1315603"/>
            <a:ext cx="39659" cy="1624379"/>
          </a:xfrm>
          <a:prstGeom prst="curvedConnector3">
            <a:avLst>
              <a:gd name="adj1" fmla="val 867226"/>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57" name="TextBox 156">
            <a:extLst>
              <a:ext uri="{FF2B5EF4-FFF2-40B4-BE49-F238E27FC236}">
                <a16:creationId xmlns:a16="http://schemas.microsoft.com/office/drawing/2014/main" id="{C372389B-B2D8-324A-BFC8-435DE4B6115E}"/>
              </a:ext>
            </a:extLst>
          </p:cNvPr>
          <p:cNvSpPr txBox="1"/>
          <p:nvPr/>
        </p:nvSpPr>
        <p:spPr>
          <a:xfrm>
            <a:off x="4452138" y="5533352"/>
            <a:ext cx="4205439" cy="615553"/>
          </a:xfrm>
          <a:prstGeom prst="rect">
            <a:avLst/>
          </a:prstGeom>
          <a:noFill/>
        </p:spPr>
        <p:txBody>
          <a:bodyPr wrap="square" lIns="0" tIns="0" rIns="0" bIns="0" rtlCol="0">
            <a:spAutoFit/>
          </a:bodyPr>
          <a:lstStyle/>
          <a:p>
            <a:r>
              <a:rPr lang="en-US" sz="2000" b="1" dirty="0">
                <a:solidFill>
                  <a:srgbClr val="EF3340"/>
                </a:solidFill>
              </a:rPr>
              <a:t>Adding correlated errors must be theoretically justified</a:t>
            </a:r>
          </a:p>
        </p:txBody>
      </p:sp>
      <p:sp>
        <p:nvSpPr>
          <p:cNvPr id="158" name="Rectangle 157">
            <a:extLst>
              <a:ext uri="{FF2B5EF4-FFF2-40B4-BE49-F238E27FC236}">
                <a16:creationId xmlns:a16="http://schemas.microsoft.com/office/drawing/2014/main" id="{BA8A6C77-9460-714A-AF35-B13D207D2F9D}"/>
              </a:ext>
            </a:extLst>
          </p:cNvPr>
          <p:cNvSpPr/>
          <p:nvPr/>
        </p:nvSpPr>
        <p:spPr>
          <a:xfrm>
            <a:off x="5891677" y="3195487"/>
            <a:ext cx="714938" cy="663325"/>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100" dirty="0">
                <a:solidFill>
                  <a:schemeClr val="tx1"/>
                </a:solidFill>
              </a:rPr>
              <a:t>Our personnel is innovative</a:t>
            </a:r>
          </a:p>
        </p:txBody>
      </p:sp>
      <p:sp>
        <p:nvSpPr>
          <p:cNvPr id="159" name="Rectangle 158">
            <a:extLst>
              <a:ext uri="{FF2B5EF4-FFF2-40B4-BE49-F238E27FC236}">
                <a16:creationId xmlns:a16="http://schemas.microsoft.com/office/drawing/2014/main" id="{8F959A6C-871A-9149-AA27-AA4582FB8F1E}"/>
              </a:ext>
            </a:extLst>
          </p:cNvPr>
          <p:cNvSpPr/>
          <p:nvPr/>
        </p:nvSpPr>
        <p:spPr>
          <a:xfrm>
            <a:off x="6824283" y="3195487"/>
            <a:ext cx="714938" cy="663325"/>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100" dirty="0">
                <a:solidFill>
                  <a:schemeClr val="tx1"/>
                </a:solidFill>
              </a:rPr>
              <a:t>Our personnel is productive</a:t>
            </a:r>
          </a:p>
        </p:txBody>
      </p:sp>
      <p:sp>
        <p:nvSpPr>
          <p:cNvPr id="160" name="Rectangle 159">
            <a:extLst>
              <a:ext uri="{FF2B5EF4-FFF2-40B4-BE49-F238E27FC236}">
                <a16:creationId xmlns:a16="http://schemas.microsoft.com/office/drawing/2014/main" id="{84E99552-6D29-DE46-BBB1-8D4B086B9483}"/>
              </a:ext>
            </a:extLst>
          </p:cNvPr>
          <p:cNvSpPr/>
          <p:nvPr/>
        </p:nvSpPr>
        <p:spPr>
          <a:xfrm>
            <a:off x="4327989" y="3195487"/>
            <a:ext cx="714938" cy="663325"/>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100" dirty="0">
                <a:solidFill>
                  <a:schemeClr val="tx1"/>
                </a:solidFill>
              </a:rPr>
              <a:t>Our firm is innovative</a:t>
            </a:r>
          </a:p>
        </p:txBody>
      </p:sp>
      <p:sp>
        <p:nvSpPr>
          <p:cNvPr id="161" name="Rectangle 160">
            <a:extLst>
              <a:ext uri="{FF2B5EF4-FFF2-40B4-BE49-F238E27FC236}">
                <a16:creationId xmlns:a16="http://schemas.microsoft.com/office/drawing/2014/main" id="{7E70B429-EDA9-864B-A99D-0F46C24FA382}"/>
              </a:ext>
            </a:extLst>
          </p:cNvPr>
          <p:cNvSpPr/>
          <p:nvPr/>
        </p:nvSpPr>
        <p:spPr>
          <a:xfrm>
            <a:off x="8387987" y="3195487"/>
            <a:ext cx="714938" cy="663325"/>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100" dirty="0">
                <a:solidFill>
                  <a:schemeClr val="tx1"/>
                </a:solidFill>
              </a:rPr>
              <a:t>Our firm is productive</a:t>
            </a:r>
          </a:p>
        </p:txBody>
      </p:sp>
      <p:sp>
        <p:nvSpPr>
          <p:cNvPr id="162" name="Rectangle 161">
            <a:extLst>
              <a:ext uri="{FF2B5EF4-FFF2-40B4-BE49-F238E27FC236}">
                <a16:creationId xmlns:a16="http://schemas.microsoft.com/office/drawing/2014/main" id="{F00DDDDB-C106-9049-8BAF-F40A9FD0C8FC}"/>
              </a:ext>
            </a:extLst>
          </p:cNvPr>
          <p:cNvSpPr/>
          <p:nvPr/>
        </p:nvSpPr>
        <p:spPr>
          <a:xfrm>
            <a:off x="7596813" y="3195487"/>
            <a:ext cx="714938" cy="663325"/>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100" dirty="0">
                <a:solidFill>
                  <a:schemeClr val="tx1"/>
                </a:solidFill>
              </a:rPr>
              <a:t>Our firm produces more with less</a:t>
            </a:r>
          </a:p>
        </p:txBody>
      </p:sp>
      <p:sp>
        <p:nvSpPr>
          <p:cNvPr id="163" name="Rectangle 162">
            <a:extLst>
              <a:ext uri="{FF2B5EF4-FFF2-40B4-BE49-F238E27FC236}">
                <a16:creationId xmlns:a16="http://schemas.microsoft.com/office/drawing/2014/main" id="{6013B676-95BB-1C4D-BAD1-14F53981BF51}"/>
              </a:ext>
            </a:extLst>
          </p:cNvPr>
          <p:cNvSpPr/>
          <p:nvPr/>
        </p:nvSpPr>
        <p:spPr>
          <a:xfrm>
            <a:off x="5109923" y="3195487"/>
            <a:ext cx="714938" cy="663325"/>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100" dirty="0">
                <a:solidFill>
                  <a:schemeClr val="tx1"/>
                </a:solidFill>
              </a:rPr>
              <a:t>Our firm has many patents</a:t>
            </a:r>
          </a:p>
        </p:txBody>
      </p:sp>
      <p:sp>
        <p:nvSpPr>
          <p:cNvPr id="164" name="TextBox 163">
            <a:extLst>
              <a:ext uri="{FF2B5EF4-FFF2-40B4-BE49-F238E27FC236}">
                <a16:creationId xmlns:a16="http://schemas.microsoft.com/office/drawing/2014/main" id="{F6BA56A0-55B3-D54C-87EA-A3705EC14261}"/>
              </a:ext>
            </a:extLst>
          </p:cNvPr>
          <p:cNvSpPr txBox="1"/>
          <p:nvPr/>
        </p:nvSpPr>
        <p:spPr>
          <a:xfrm>
            <a:off x="662242" y="6387105"/>
            <a:ext cx="6694736" cy="584775"/>
          </a:xfrm>
          <a:prstGeom prst="rect">
            <a:avLst/>
          </a:prstGeom>
          <a:noFill/>
        </p:spPr>
        <p:txBody>
          <a:bodyPr wrap="square" rtlCol="0">
            <a:spAutoFit/>
          </a:bodyPr>
          <a:lstStyle/>
          <a:p>
            <a:r>
              <a:rPr lang="en-US" sz="800" dirty="0"/>
              <a:t>Landis, R. S., Edwards, B. D., &amp; Cortina, J. M. (2008). On the practice of allowing correlated residuals among  indicators in structural equation models. In C. E. Lance &amp; R. J. Vandenberg (Eds.), Statistical and methodological myths and urban legends: received doctrine, verity, and fable in the organizational and social sciences (pp. 193-218). Mahwah, NJ: Lawrence Erlbaum </a:t>
            </a:r>
          </a:p>
          <a:p>
            <a:endParaRPr lang="en-US" sz="800" dirty="0"/>
          </a:p>
        </p:txBody>
      </p:sp>
    </p:spTree>
    <p:extLst>
      <p:ext uri="{BB962C8B-B14F-4D97-AF65-F5344CB8AC3E}">
        <p14:creationId xmlns:p14="http://schemas.microsoft.com/office/powerpoint/2010/main" val="1821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P spid="157" grpId="0"/>
      <p:bldP spid="158" grpId="0" animBg="1"/>
      <p:bldP spid="159" grpId="0" animBg="1"/>
      <p:bldP spid="160" grpId="0" animBg="1"/>
      <p:bldP spid="161" grpId="0" animBg="1"/>
      <p:bldP spid="162" grpId="0" animBg="1"/>
      <p:bldP spid="16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51650" y="38150"/>
            <a:ext cx="8992350"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b="0" dirty="0">
                <a:latin typeface="Courier"/>
                <a:cs typeface="Courier"/>
              </a:rPr>
              <a:t> </a:t>
            </a:r>
          </a:p>
          <a:p>
            <a:r>
              <a:rPr lang="en-US" sz="1200" b="0" dirty="0">
                <a:latin typeface="Courier"/>
                <a:cs typeface="Courier"/>
              </a:rPr>
              <a:t>r &lt;- residuals(</a:t>
            </a:r>
            <a:r>
              <a:rPr lang="en-US" sz="1200" b="0" dirty="0" err="1">
                <a:latin typeface="Courier"/>
                <a:cs typeface="Courier"/>
              </a:rPr>
              <a:t>TheoreticalModelResults</a:t>
            </a:r>
            <a:r>
              <a:rPr lang="en-US" sz="1200" b="0" dirty="0">
                <a:latin typeface="Courier"/>
                <a:cs typeface="Courier"/>
              </a:rPr>
              <a:t>)$</a:t>
            </a:r>
            <a:r>
              <a:rPr lang="en-US" sz="1200" b="0" dirty="0" err="1">
                <a:latin typeface="Courier"/>
                <a:cs typeface="Courier"/>
              </a:rPr>
              <a:t>cov</a:t>
            </a:r>
            <a:r>
              <a:rPr lang="en-US" sz="1200" b="0" dirty="0">
                <a:latin typeface="Courier"/>
                <a:cs typeface="Courier"/>
              </a:rPr>
              <a:t> </a:t>
            </a:r>
          </a:p>
          <a:p>
            <a:r>
              <a:rPr lang="en-US" sz="1200" b="0" dirty="0">
                <a:latin typeface="Courier"/>
                <a:cs typeface="Courier"/>
              </a:rPr>
              <a:t>round(r, digits = 2)</a:t>
            </a:r>
          </a:p>
          <a:p>
            <a:endParaRPr lang="en-US" sz="900" b="0" dirty="0">
              <a:latin typeface="Courier"/>
              <a:cs typeface="Courier"/>
            </a:endParaRPr>
          </a:p>
          <a:p>
            <a:r>
              <a:rPr lang="en-US" sz="900" b="0" dirty="0">
                <a:latin typeface="Courier"/>
                <a:cs typeface="Courier"/>
              </a:rPr>
              <a:t>       HG1   HG2   HG3   VG1   VG2   VG3   INN1  INN2  INN3  CS1   CS2   CS3   AG1   SIZ1  SIZ2  COMP1 EO1   EO2   INV1  INV2  INV3 </a:t>
            </a:r>
          </a:p>
          <a:p>
            <a:r>
              <a:rPr lang="en-US" sz="900" b="0" dirty="0">
                <a:latin typeface="Courier"/>
                <a:cs typeface="Courier"/>
              </a:rPr>
              <a:t>HG1    0.00                                                                                                                        </a:t>
            </a:r>
          </a:p>
          <a:p>
            <a:r>
              <a:rPr lang="en-US" sz="900" b="0" dirty="0">
                <a:latin typeface="Courier"/>
                <a:cs typeface="Courier"/>
              </a:rPr>
              <a:t>HG2    0.00  0.00                                                                                                                  </a:t>
            </a:r>
          </a:p>
          <a:p>
            <a:r>
              <a:rPr lang="en-US" sz="900" b="0" dirty="0">
                <a:latin typeface="Courier"/>
                <a:cs typeface="Courier"/>
              </a:rPr>
              <a:t>HG3    0.00  0.00  0.00                                                                                                            </a:t>
            </a:r>
          </a:p>
          <a:p>
            <a:r>
              <a:rPr lang="en-US" sz="900" b="0" dirty="0">
                <a:latin typeface="Courier"/>
                <a:cs typeface="Courier"/>
              </a:rPr>
              <a:t>VG1    0.35  0.37  0.35  0.00                                                                                                      </a:t>
            </a:r>
          </a:p>
          <a:p>
            <a:r>
              <a:rPr lang="en-US" sz="900" b="0" dirty="0">
                <a:latin typeface="Courier"/>
                <a:cs typeface="Courier"/>
              </a:rPr>
              <a:t>VG2    0.36  0.35  0.34  0.00  0.00                                                                                                </a:t>
            </a:r>
          </a:p>
          <a:p>
            <a:r>
              <a:rPr lang="en-US" sz="900" b="0" dirty="0">
                <a:latin typeface="Courier"/>
                <a:cs typeface="Courier"/>
              </a:rPr>
              <a:t>VG3    0.35  0.33  0.32  0.00  0.00  0.00                                                                                          </a:t>
            </a:r>
          </a:p>
          <a:p>
            <a:r>
              <a:rPr lang="en-US" sz="900" b="0" dirty="0">
                <a:latin typeface="Courier"/>
                <a:cs typeface="Courier"/>
              </a:rPr>
              <a:t>INN1   0.12  0.13  0.12  0.02 -0.03  0.01  0.00                                                                                    </a:t>
            </a:r>
          </a:p>
          <a:p>
            <a:r>
              <a:rPr lang="en-US" sz="900" b="0" dirty="0">
                <a:latin typeface="Courier"/>
                <a:cs typeface="Courier"/>
              </a:rPr>
              <a:t>INN2  -0.04 -0.03  0.01  0.07  0.18  0.09  0.07 -0.01                                                                              </a:t>
            </a:r>
          </a:p>
          <a:p>
            <a:r>
              <a:rPr lang="en-US" sz="900" b="0" dirty="0">
                <a:latin typeface="Courier"/>
                <a:cs typeface="Courier"/>
              </a:rPr>
              <a:t>INN3  -0.03 -0.04  0.01  0.06  0.17  0.10  0.05 -0.01 -0.01                                                                        </a:t>
            </a:r>
          </a:p>
          <a:p>
            <a:r>
              <a:rPr lang="en-US" sz="900" b="0" dirty="0">
                <a:latin typeface="Courier"/>
                <a:cs typeface="Courier"/>
              </a:rPr>
              <a:t>CS1    0.00  0.01  0.04  0.05  0.12  0.17  0.12  0.03  0.02  0.00                                                                  </a:t>
            </a:r>
          </a:p>
          <a:p>
            <a:r>
              <a:rPr lang="en-US" sz="900" b="0" dirty="0">
                <a:latin typeface="Courier"/>
                <a:cs typeface="Courier"/>
              </a:rPr>
              <a:t>CS2   -0.06 -0.03  0.00 -0.03  0.09  0.08  0.12 -0.01 -0.02  0.00  0.00                                                            </a:t>
            </a:r>
          </a:p>
          <a:p>
            <a:r>
              <a:rPr lang="en-US" sz="900" b="0" dirty="0">
                <a:latin typeface="Courier"/>
                <a:cs typeface="Courier"/>
              </a:rPr>
              <a:t>CS3   -0.02 -0.01  0.02  0.03  0.08  0.05  0.16  0.00 -0.02  0.00  0.00  0.00                                                      </a:t>
            </a:r>
          </a:p>
          <a:p>
            <a:r>
              <a:rPr lang="en-US" sz="900" b="0" dirty="0">
                <a:latin typeface="Courier"/>
                <a:cs typeface="Courier"/>
              </a:rPr>
              <a:t>AG1    0.13  0.12  0.07  0.10  0.14  0.09  0.06  0.02  0.00  0.03  0.01  0.06  0.04                                                </a:t>
            </a:r>
          </a:p>
          <a:p>
            <a:r>
              <a:rPr lang="en-US" sz="900" b="0" dirty="0">
                <a:latin typeface="Courier"/>
                <a:cs typeface="Courier"/>
              </a:rPr>
              <a:t>SIZ1   0.01  0.07  0.05  0.12  0.15  0.15  0.05  0.03  0.01  0.06  0.02  0.05  0.00  0.00                                          </a:t>
            </a:r>
          </a:p>
          <a:p>
            <a:r>
              <a:rPr lang="en-US" sz="900" b="0" dirty="0">
                <a:latin typeface="Courier"/>
                <a:cs typeface="Courier"/>
              </a:rPr>
              <a:t>SIZ2  -0.02  0.02  0.00  0.07  0.10  0.06  0.03 -0.01 -0.02  0.00 -0.01  0.00 -0.01  0.00  0.00                                    </a:t>
            </a:r>
          </a:p>
          <a:p>
            <a:r>
              <a:rPr lang="en-US" sz="900" b="0" dirty="0">
                <a:latin typeface="Courier"/>
                <a:cs typeface="Courier"/>
              </a:rPr>
              <a:t>COMP1  0.11  0.05  0.04 -0.05 -0.02 -0.01  0.01  0.05  0.06  0.01 -0.03  0.03  0.04 -0.11 -0.13  0.00                              </a:t>
            </a:r>
          </a:p>
          <a:p>
            <a:r>
              <a:rPr lang="en-US" sz="900" b="0" dirty="0">
                <a:latin typeface="Courier"/>
                <a:cs typeface="Courier"/>
              </a:rPr>
              <a:t>EO1    0.04  0.01  0.01  0.07  0.03 -0.04  0.03 -0.02 -0.01 -0.02  0.03  0.08  0.03 -0.07 -0.05  0.27  0.00                        </a:t>
            </a:r>
          </a:p>
          <a:p>
            <a:r>
              <a:rPr lang="en-US" sz="900" b="0" dirty="0">
                <a:latin typeface="Courier"/>
                <a:cs typeface="Courier"/>
              </a:rPr>
              <a:t>EO2    0.03 -0.01  0.00  0.04  0.00 -0.06  0.01 -0.03 -0.01  0.02  0.04  0.08  0.01 -0.11 -0.09  0.27  0.00  0.00                  </a:t>
            </a:r>
          </a:p>
          <a:p>
            <a:r>
              <a:rPr lang="en-US" sz="900" b="0" dirty="0">
                <a:latin typeface="Courier"/>
                <a:cs typeface="Courier"/>
              </a:rPr>
              <a:t>INV1   0.04 -0.05  0.02 -0.02  0.03  0.00  0.00  0.00  0.01 -0.01 -0.02  0.03  0.06 -0.02  0.00  0.06 -0.01 -0.02  0.00            </a:t>
            </a:r>
          </a:p>
          <a:p>
            <a:r>
              <a:rPr lang="en-US" sz="900" b="0" dirty="0">
                <a:latin typeface="Courier"/>
                <a:cs typeface="Courier"/>
              </a:rPr>
              <a:t>INV2   0.04 -0.03  0.01  0.00  0.02  0.00  0.02 -0.01  0.01 -0.06 -0.06  0.03  0.04 -0.07 -0.03 -0.03 -0.02 -0.02  0.00  0.00      </a:t>
            </a:r>
          </a:p>
          <a:p>
            <a:r>
              <a:rPr lang="en-US" sz="900" b="0" dirty="0">
                <a:latin typeface="Courier"/>
                <a:cs typeface="Courier"/>
              </a:rPr>
              <a:t>INV3   0.02 -0.07  0.01 -0.02  0.02 -0.02 -0.05  0.01  0.01 -0.02 -0.06 -0.06 -0.07 -0.07 -0.03 -0.03 -0.07 -0.05  0.00  0.01  0.00</a:t>
            </a:r>
          </a:p>
          <a:p>
            <a:r>
              <a:rPr lang="en-US" sz="1200" b="0" dirty="0">
                <a:latin typeface="Courier"/>
                <a:cs typeface="Courier"/>
              </a:rPr>
              <a:t>plot(density(r[</a:t>
            </a:r>
            <a:r>
              <a:rPr lang="en-US" sz="1200" b="0" dirty="0" err="1">
                <a:latin typeface="Courier"/>
                <a:cs typeface="Courier"/>
              </a:rPr>
              <a:t>lower.tri</a:t>
            </a:r>
            <a:r>
              <a:rPr lang="en-US" sz="1200" b="0" dirty="0">
                <a:latin typeface="Courier"/>
                <a:cs typeface="Courier"/>
              </a:rPr>
              <a:t>(r)]))</a:t>
            </a:r>
          </a:p>
        </p:txBody>
      </p:sp>
      <p:pic>
        <p:nvPicPr>
          <p:cNvPr id="3" name="Picture 2" descr="Rplot0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215" y="4548849"/>
            <a:ext cx="2300740" cy="2300740"/>
          </a:xfrm>
          <a:prstGeom prst="rect">
            <a:avLst/>
          </a:prstGeom>
        </p:spPr>
      </p:pic>
      <p:sp>
        <p:nvSpPr>
          <p:cNvPr id="5" name="Rectangle 4"/>
          <p:cNvSpPr/>
          <p:nvPr/>
        </p:nvSpPr>
        <p:spPr>
          <a:xfrm>
            <a:off x="572812" y="1450887"/>
            <a:ext cx="1241426" cy="52559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8" name="Rectangle 7"/>
          <p:cNvSpPr/>
          <p:nvPr/>
        </p:nvSpPr>
        <p:spPr>
          <a:xfrm>
            <a:off x="6741328" y="3560669"/>
            <a:ext cx="400664" cy="38274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118801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6380416" cy="2852737"/>
          </a:xfrm>
        </p:spPr>
        <p:txBody>
          <a:bodyPr/>
          <a:lstStyle/>
          <a:p>
            <a:r>
              <a:rPr lang="en-US" dirty="0"/>
              <a:t>Composite reliability and average variance extracted</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6566018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Assessing</a:t>
            </a:r>
            <a:br>
              <a:rPr lang="en-US" dirty="0"/>
            </a:br>
            <a:r>
              <a:rPr lang="en-US" dirty="0"/>
              <a:t>the results</a:t>
            </a:r>
          </a:p>
        </p:txBody>
      </p:sp>
      <p:pic>
        <p:nvPicPr>
          <p:cNvPr id="6" name="Content Placeholder 5" descr="Yli-Renko et al_2001_Social capital, knowledge acquisition, and knowledge exploitation in young techn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9629" t="16170" r="49853" b="52599"/>
          <a:stretch/>
        </p:blipFill>
        <p:spPr>
          <a:xfrm>
            <a:off x="5326063" y="131763"/>
            <a:ext cx="3817937" cy="3987800"/>
          </a:xfrm>
        </p:spPr>
      </p:pic>
      <p:pic>
        <p:nvPicPr>
          <p:cNvPr id="7" name="Picture 6" descr="Yli-Renko et al_2001_Social capital, knowledge acquisition, and knowledge exploitation in young techn (dragged).pdf"/>
          <p:cNvPicPr>
            <a:picLocks noChangeAspect="1"/>
          </p:cNvPicPr>
          <p:nvPr/>
        </p:nvPicPr>
        <p:blipFill rotWithShape="1">
          <a:blip r:embed="rId3">
            <a:extLst>
              <a:ext uri="{28A0092B-C50C-407E-A947-70E740481C1C}">
                <a14:useLocalDpi xmlns:a14="http://schemas.microsoft.com/office/drawing/2010/main" val="0"/>
              </a:ext>
            </a:extLst>
          </a:blip>
          <a:srcRect l="10262" t="15647" r="6388" b="50072"/>
          <a:stretch/>
        </p:blipFill>
        <p:spPr>
          <a:xfrm>
            <a:off x="34702" y="4046379"/>
            <a:ext cx="9081995" cy="2757022"/>
          </a:xfrm>
          <a:prstGeom prst="rect">
            <a:avLst/>
          </a:prstGeom>
        </p:spPr>
      </p:pic>
      <p:sp>
        <p:nvSpPr>
          <p:cNvPr id="9" name="TextBox 8"/>
          <p:cNvSpPr txBox="1"/>
          <p:nvPr/>
        </p:nvSpPr>
        <p:spPr>
          <a:xfrm>
            <a:off x="1056499" y="3145950"/>
            <a:ext cx="4038796" cy="769441"/>
          </a:xfrm>
          <a:prstGeom prst="rect">
            <a:avLst/>
          </a:prstGeom>
          <a:noFill/>
        </p:spPr>
        <p:txBody>
          <a:bodyPr wrap="square" lIns="0" tIns="0" rIns="0" bIns="0" rtlCol="0">
            <a:spAutoFit/>
          </a:bodyPr>
          <a:lstStyle/>
          <a:p>
            <a:r>
              <a:rPr lang="en-US" sz="1000" dirty="0" err="1"/>
              <a:t>Yli-Renko</a:t>
            </a:r>
            <a:r>
              <a:rPr lang="en-US" sz="1000" dirty="0"/>
              <a:t>, H., </a:t>
            </a:r>
            <a:r>
              <a:rPr lang="en-US" sz="1000" dirty="0" err="1"/>
              <a:t>Autio</a:t>
            </a:r>
            <a:r>
              <a:rPr lang="en-US" sz="1000" dirty="0"/>
              <a:t>, E., &amp; </a:t>
            </a:r>
            <a:r>
              <a:rPr lang="en-US" sz="1000" dirty="0" err="1"/>
              <a:t>Sapienza</a:t>
            </a:r>
            <a:r>
              <a:rPr lang="en-US" sz="1000" dirty="0"/>
              <a:t>, H. J. (2001). Social capital, knowledge acquisition, and knowledge exploitation in young technology-based firms. </a:t>
            </a:r>
            <a:r>
              <a:rPr lang="en-US" sz="1000" i="1" dirty="0"/>
              <a:t>Strategic Management Journal</a:t>
            </a:r>
            <a:r>
              <a:rPr lang="en-US" sz="1000" dirty="0"/>
              <a:t>, </a:t>
            </a:r>
            <a:r>
              <a:rPr lang="en-US" sz="1000" i="1" dirty="0"/>
              <a:t>22</a:t>
            </a:r>
            <a:r>
              <a:rPr lang="en-US" sz="1000" dirty="0"/>
              <a:t>(6-7), 587–613. </a:t>
            </a:r>
            <a:r>
              <a:rPr lang="en-US" sz="1000" dirty="0">
                <a:hlinkClick r:id="rId4"/>
              </a:rPr>
              <a:t>http://doi.org/10.1002/smj.183</a:t>
            </a:r>
            <a:r>
              <a:rPr lang="en-US" sz="1000" dirty="0"/>
              <a:t> p. 598, 602 </a:t>
            </a:r>
          </a:p>
          <a:p>
            <a:endParaRPr lang="en-US" sz="1000" b="1" dirty="0"/>
          </a:p>
        </p:txBody>
      </p:sp>
      <p:sp>
        <p:nvSpPr>
          <p:cNvPr id="10" name="Rectangle 9"/>
          <p:cNvSpPr/>
          <p:nvPr/>
        </p:nvSpPr>
        <p:spPr>
          <a:xfrm>
            <a:off x="5457657" y="4309748"/>
            <a:ext cx="809287" cy="254318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1" name="Rectangle 10"/>
          <p:cNvSpPr/>
          <p:nvPr/>
        </p:nvSpPr>
        <p:spPr>
          <a:xfrm>
            <a:off x="4341327" y="4314810"/>
            <a:ext cx="809287" cy="254318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2" name="Rectangle 11"/>
          <p:cNvSpPr/>
          <p:nvPr/>
        </p:nvSpPr>
        <p:spPr>
          <a:xfrm>
            <a:off x="6766834" y="4314811"/>
            <a:ext cx="809287" cy="254318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3" name="Rectangle 12"/>
          <p:cNvSpPr/>
          <p:nvPr/>
        </p:nvSpPr>
        <p:spPr>
          <a:xfrm>
            <a:off x="7875075" y="4298320"/>
            <a:ext cx="1092475" cy="250508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4" name="Rectangle 13"/>
          <p:cNvSpPr/>
          <p:nvPr/>
        </p:nvSpPr>
        <p:spPr>
          <a:xfrm>
            <a:off x="5759356" y="2124364"/>
            <a:ext cx="3249751" cy="152400"/>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359239" y="2276764"/>
            <a:ext cx="400117" cy="228600"/>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371939" y="2687962"/>
            <a:ext cx="3649868" cy="426553"/>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359238" y="3114515"/>
            <a:ext cx="1114379" cy="207481"/>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542726" y="3114514"/>
            <a:ext cx="2466381" cy="207481"/>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359238" y="3321995"/>
            <a:ext cx="3649869" cy="180823"/>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395732" y="3502818"/>
            <a:ext cx="2466381" cy="194153"/>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359238" y="3713347"/>
            <a:ext cx="3649868" cy="202044"/>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862113" y="3543269"/>
            <a:ext cx="1146993" cy="171594"/>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327417" y="3915391"/>
            <a:ext cx="1566417" cy="171594"/>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9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20" grpId="0" animBg="1"/>
      <p:bldP spid="21" grpId="0" animBg="1"/>
      <p:bldP spid="22"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ECDE60-6BF7-3043-9F4A-A4409A611BA7}"/>
              </a:ext>
            </a:extLst>
          </p:cNvPr>
          <p:cNvSpPr/>
          <p:nvPr/>
        </p:nvSpPr>
        <p:spPr>
          <a:xfrm>
            <a:off x="628650" y="6247425"/>
            <a:ext cx="7327491" cy="507831"/>
          </a:xfrm>
          <a:prstGeom prst="rect">
            <a:avLst/>
          </a:prstGeom>
        </p:spPr>
        <p:txBody>
          <a:bodyPr wrap="square">
            <a:spAutoFit/>
          </a:bodyPr>
          <a:lstStyle/>
          <a:p>
            <a:r>
              <a:rPr lang="en-US" sz="900" dirty="0" err="1"/>
              <a:t>Podsakoff</a:t>
            </a:r>
            <a:r>
              <a:rPr lang="en-US" sz="900" dirty="0"/>
              <a:t>, P. M., </a:t>
            </a:r>
            <a:r>
              <a:rPr lang="en-US" sz="900" dirty="0" err="1"/>
              <a:t>MacKenzie</a:t>
            </a:r>
            <a:r>
              <a:rPr lang="en-US" sz="900" dirty="0"/>
              <a:t>, S. B., &amp; </a:t>
            </a:r>
            <a:r>
              <a:rPr lang="en-US" sz="900" dirty="0" err="1"/>
              <a:t>Podsakoff</a:t>
            </a:r>
            <a:r>
              <a:rPr lang="en-US" sz="900" dirty="0"/>
              <a:t>, N. P. (2016). Recommendations for Creating Better Concept Definitions in the Organizational, Behavioral, and Social Sciences. </a:t>
            </a:r>
            <a:r>
              <a:rPr lang="en-US" sz="900" i="1" dirty="0"/>
              <a:t>Organizational Research Methods</a:t>
            </a:r>
            <a:r>
              <a:rPr lang="en-US" sz="900" dirty="0"/>
              <a:t>, </a:t>
            </a:r>
            <a:r>
              <a:rPr lang="en-US" sz="900" i="1" dirty="0"/>
              <a:t>19</a:t>
            </a:r>
            <a:r>
              <a:rPr lang="en-US" sz="900" dirty="0"/>
              <a:t>(2), 159–203. https://</a:t>
            </a:r>
            <a:r>
              <a:rPr lang="en-US" sz="900" dirty="0" err="1"/>
              <a:t>doi.org</a:t>
            </a:r>
            <a:r>
              <a:rPr lang="en-US" sz="900" dirty="0"/>
              <a:t>/10.1177/1094428115624965</a:t>
            </a:r>
            <a:endParaRPr lang="en-US" sz="900" dirty="0">
              <a:effectLst/>
            </a:endParaRPr>
          </a:p>
        </p:txBody>
      </p:sp>
      <p:sp>
        <p:nvSpPr>
          <p:cNvPr id="6" name="Rectangle 5">
            <a:extLst>
              <a:ext uri="{FF2B5EF4-FFF2-40B4-BE49-F238E27FC236}">
                <a16:creationId xmlns:a16="http://schemas.microsoft.com/office/drawing/2014/main" id="{BBEEAF7D-5913-E049-B390-AB06B24C5141}"/>
              </a:ext>
            </a:extLst>
          </p:cNvPr>
          <p:cNvSpPr/>
          <p:nvPr/>
        </p:nvSpPr>
        <p:spPr>
          <a:xfrm>
            <a:off x="208938" y="3318235"/>
            <a:ext cx="8651304" cy="306327"/>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7D25EA-DB50-4D43-9BCD-D20BCA422FB7}"/>
              </a:ext>
            </a:extLst>
          </p:cNvPr>
          <p:cNvSpPr/>
          <p:nvPr/>
        </p:nvSpPr>
        <p:spPr>
          <a:xfrm>
            <a:off x="208938" y="4144235"/>
            <a:ext cx="8651304" cy="219248"/>
          </a:xfrm>
          <a:prstGeom prst="rect">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95D798-EA7B-EC41-A419-9CB85564627E}"/>
              </a:ext>
            </a:extLst>
          </p:cNvPr>
          <p:cNvSpPr/>
          <p:nvPr/>
        </p:nvSpPr>
        <p:spPr>
          <a:xfrm>
            <a:off x="8277996" y="3076607"/>
            <a:ext cx="679229" cy="241628"/>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99E268-254A-AE43-B522-CB1FB1DBBF07}"/>
              </a:ext>
            </a:extLst>
          </p:cNvPr>
          <p:cNvSpPr/>
          <p:nvPr/>
        </p:nvSpPr>
        <p:spPr>
          <a:xfrm flipV="1">
            <a:off x="208938" y="3629313"/>
            <a:ext cx="3188820" cy="208595"/>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9C9342-DDAE-4546-A6AB-5504EF8FC4D9}"/>
              </a:ext>
            </a:extLst>
          </p:cNvPr>
          <p:cNvSpPr/>
          <p:nvPr/>
        </p:nvSpPr>
        <p:spPr>
          <a:xfrm>
            <a:off x="96984" y="4381920"/>
            <a:ext cx="2561376" cy="287890"/>
          </a:xfrm>
          <a:prstGeom prst="rect">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F2DC60-1B25-7E4C-89E9-2CCE09FF2FAB}"/>
              </a:ext>
            </a:extLst>
          </p:cNvPr>
          <p:cNvSpPr/>
          <p:nvPr/>
        </p:nvSpPr>
        <p:spPr>
          <a:xfrm>
            <a:off x="4875186" y="3866190"/>
            <a:ext cx="3901169" cy="255665"/>
          </a:xfrm>
          <a:prstGeom prst="rect">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482" t="49121" r="9048" b="30419"/>
          <a:stretch/>
        </p:blipFill>
        <p:spPr>
          <a:xfrm>
            <a:off x="96983" y="1511301"/>
            <a:ext cx="8763259" cy="3162300"/>
          </a:xfrm>
          <a:prstGeom prst="rect">
            <a:avLst/>
          </a:prstGeom>
        </p:spPr>
      </p:pic>
    </p:spTree>
    <p:extLst>
      <p:ext uri="{BB962C8B-B14F-4D97-AF65-F5344CB8AC3E}">
        <p14:creationId xmlns:p14="http://schemas.microsoft.com/office/powerpoint/2010/main" val="29632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Composite reliability and Average Variance Extracted</a:t>
            </a:r>
          </a:p>
        </p:txBody>
      </p:sp>
      <p:sp>
        <p:nvSpPr>
          <p:cNvPr id="3" name="Content Placeholder 2"/>
          <p:cNvSpPr>
            <a:spLocks noGrp="1"/>
          </p:cNvSpPr>
          <p:nvPr>
            <p:ph idx="1"/>
          </p:nvPr>
        </p:nvSpPr>
        <p:spPr>
          <a:xfrm>
            <a:off x="628650" y="1825625"/>
            <a:ext cx="6787134" cy="4351338"/>
          </a:xfrm>
        </p:spPr>
        <p:txBody>
          <a:bodyPr>
            <a:normAutofit/>
          </a:bodyPr>
          <a:lstStyle/>
          <a:p>
            <a:pPr marL="0" indent="0">
              <a:buNone/>
            </a:pPr>
            <a:r>
              <a:rPr lang="en-US" dirty="0"/>
              <a:t>Composite reliability (coefficient </a:t>
            </a:r>
            <a:r>
              <a:rPr lang="el-GR" dirty="0"/>
              <a:t>Ω</a:t>
            </a:r>
            <a:r>
              <a:rPr lang="en-US" dirty="0"/>
              <a:t>)</a:t>
            </a:r>
          </a:p>
          <a:p>
            <a:pPr marL="342900" indent="-342900">
              <a:buFont typeface="Arial"/>
              <a:buChar char="•"/>
            </a:pPr>
            <a:r>
              <a:rPr lang="en-US" dirty="0"/>
              <a:t>Share of construct variance of total variance in composite</a:t>
            </a:r>
          </a:p>
          <a:p>
            <a:pPr marL="342900" indent="-342900">
              <a:buFont typeface="Arial"/>
              <a:buChar char="•"/>
            </a:pPr>
            <a:endParaRPr lang="en-US" dirty="0"/>
          </a:p>
          <a:p>
            <a:pPr marL="342900" indent="-342900">
              <a:buFont typeface="Arial"/>
              <a:buChar char="•"/>
            </a:pPr>
            <a:endParaRPr lang="en-US" dirty="0"/>
          </a:p>
          <a:p>
            <a:pPr marL="342900" indent="-342900">
              <a:buFont typeface="Arial"/>
              <a:buChar char="•"/>
            </a:pPr>
            <a:endParaRPr lang="en-US" dirty="0"/>
          </a:p>
          <a:p>
            <a:endParaRPr lang="en-US" dirty="0"/>
          </a:p>
          <a:p>
            <a:endParaRPr lang="en-US" dirty="0"/>
          </a:p>
          <a:p>
            <a:pPr marL="0" indent="0">
              <a:buNone/>
            </a:pPr>
            <a:endParaRPr lang="en-US" dirty="0"/>
          </a:p>
          <a:p>
            <a:pPr marL="0" indent="0">
              <a:buNone/>
            </a:pPr>
            <a:r>
              <a:rPr lang="en-US" dirty="0"/>
              <a:t>Average variance extracted</a:t>
            </a:r>
          </a:p>
          <a:p>
            <a:pPr marL="342900" indent="-342900">
              <a:buFont typeface="Arial"/>
              <a:buChar char="•"/>
            </a:pPr>
            <a:r>
              <a:rPr lang="en-US" dirty="0"/>
              <a:t>Approximately the average of estimated indicator reliability</a:t>
            </a:r>
          </a:p>
        </p:txBody>
      </p:sp>
      <p:pic>
        <p:nvPicPr>
          <p:cNvPr id="6" name="Content Placeholder 10" descr="Aguirre-Urreta et al. - 2013 - Measurement of Composite Reliability in Research U (dragged).pdf"/>
          <p:cNvPicPr>
            <a:picLocks noChangeAspect="1"/>
          </p:cNvPicPr>
          <p:nvPr/>
        </p:nvPicPr>
        <p:blipFill rotWithShape="1">
          <a:blip r:embed="rId2">
            <a:extLst>
              <a:ext uri="{28A0092B-C50C-407E-A947-70E740481C1C}">
                <a14:useLocalDpi xmlns:a14="http://schemas.microsoft.com/office/drawing/2010/main" val="0"/>
              </a:ext>
            </a:extLst>
          </a:blip>
          <a:srcRect l="52537" t="73345" r="27572" b="21841"/>
          <a:stretch/>
        </p:blipFill>
        <p:spPr>
          <a:xfrm>
            <a:off x="1928158" y="3236394"/>
            <a:ext cx="4232563" cy="1325883"/>
          </a:xfrm>
          <a:prstGeom prst="rect">
            <a:avLst/>
          </a:prstGeom>
        </p:spPr>
      </p:pic>
      <p:sp>
        <p:nvSpPr>
          <p:cNvPr id="7" name="TextBox 6"/>
          <p:cNvSpPr txBox="1"/>
          <p:nvPr/>
        </p:nvSpPr>
        <p:spPr>
          <a:xfrm>
            <a:off x="628650" y="6158010"/>
            <a:ext cx="7632849" cy="307777"/>
          </a:xfrm>
          <a:prstGeom prst="rect">
            <a:avLst/>
          </a:prstGeom>
          <a:noFill/>
        </p:spPr>
        <p:txBody>
          <a:bodyPr wrap="square" lIns="0" tIns="0" rIns="0" bIns="0" rtlCol="0">
            <a:spAutoFit/>
          </a:bodyPr>
          <a:lstStyle/>
          <a:p>
            <a:r>
              <a:rPr lang="en-US" sz="1000" dirty="0"/>
              <a:t>Peterson, R. A., &amp; Kim, Y. (2013). On the relationship between coefficient alpha and composite reliability. </a:t>
            </a:r>
            <a:r>
              <a:rPr lang="en-US" sz="1000" i="1" dirty="0"/>
              <a:t>The Journal of Applied Psychology</a:t>
            </a:r>
            <a:r>
              <a:rPr lang="en-US" sz="1000" dirty="0"/>
              <a:t>, </a:t>
            </a:r>
            <a:r>
              <a:rPr lang="en-US" sz="1000" i="1" dirty="0"/>
              <a:t>98</a:t>
            </a:r>
            <a:r>
              <a:rPr lang="en-US" sz="1000" dirty="0"/>
              <a:t>(1), 194–198. http://</a:t>
            </a:r>
            <a:r>
              <a:rPr lang="en-US" sz="1000" dirty="0" err="1"/>
              <a:t>doi.org</a:t>
            </a:r>
            <a:r>
              <a:rPr lang="en-US" sz="1000" dirty="0"/>
              <a:t>/10.1037/a0030767</a:t>
            </a:r>
            <a:endParaRPr lang="en-US" sz="1000" dirty="0">
              <a:effectLst/>
            </a:endParaRPr>
          </a:p>
        </p:txBody>
      </p:sp>
    </p:spTree>
    <p:extLst>
      <p:ext uri="{BB962C8B-B14F-4D97-AF65-F5344CB8AC3E}">
        <p14:creationId xmlns:p14="http://schemas.microsoft.com/office/powerpoint/2010/main" val="42391466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Composite reliability and Average Variance Extracted</a:t>
            </a:r>
          </a:p>
        </p:txBody>
      </p:sp>
      <p:sp>
        <p:nvSpPr>
          <p:cNvPr id="6" name="Content Placeholder 2"/>
          <p:cNvSpPr txBox="1">
            <a:spLocks/>
          </p:cNvSpPr>
          <p:nvPr/>
        </p:nvSpPr>
        <p:spPr>
          <a:xfrm>
            <a:off x="489643" y="1492266"/>
            <a:ext cx="8264068" cy="4413233"/>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0" dirty="0">
                <a:latin typeface="Courier"/>
                <a:cs typeface="Courier"/>
              </a:rPr>
              <a:t>Loadings:</a:t>
            </a:r>
          </a:p>
          <a:p>
            <a:r>
              <a:rPr lang="en-US" sz="1100" b="0" dirty="0">
                <a:latin typeface="Courier"/>
                <a:cs typeface="Courier"/>
              </a:rPr>
              <a:t>                                                           MR3    MR5    MR2    MR4    MR1   </a:t>
            </a:r>
          </a:p>
          <a:p>
            <a:r>
              <a:rPr lang="en-US" sz="1100" b="0" dirty="0" err="1">
                <a:latin typeface="Courier"/>
                <a:cs typeface="Courier"/>
              </a:rPr>
              <a:t>Horizontal_norms_of_information_exchange</a:t>
            </a:r>
            <a:r>
              <a:rPr lang="en-US" sz="1100" b="0" dirty="0">
                <a:latin typeface="Courier"/>
                <a:cs typeface="Courier"/>
              </a:rPr>
              <a:t>                    0.875                            </a:t>
            </a:r>
          </a:p>
          <a:p>
            <a:r>
              <a:rPr lang="en-US" sz="1100" b="0" dirty="0" err="1">
                <a:latin typeface="Courier"/>
                <a:cs typeface="Courier"/>
              </a:rPr>
              <a:t>Horizontal_norms_of_assistance</a:t>
            </a:r>
            <a:r>
              <a:rPr lang="en-US" sz="1100" b="0" dirty="0">
                <a:latin typeface="Courier"/>
                <a:cs typeface="Courier"/>
              </a:rPr>
              <a:t>                              0.911                            </a:t>
            </a:r>
          </a:p>
          <a:p>
            <a:r>
              <a:rPr lang="en-US" sz="1100" b="0" dirty="0" err="1">
                <a:latin typeface="Courier"/>
                <a:cs typeface="Courier"/>
              </a:rPr>
              <a:t>Horizontal_norms_of_fair_sharing</a:t>
            </a:r>
            <a:r>
              <a:rPr lang="en-US" sz="1100" b="0" dirty="0">
                <a:latin typeface="Courier"/>
                <a:cs typeface="Courier"/>
              </a:rPr>
              <a:t>                            0.913                            </a:t>
            </a:r>
          </a:p>
          <a:p>
            <a:r>
              <a:rPr lang="en-US" sz="1100" b="0" dirty="0" err="1">
                <a:latin typeface="Courier"/>
                <a:cs typeface="Courier"/>
              </a:rPr>
              <a:t>Vertical_norms_of_information_exchange</a:t>
            </a:r>
            <a:r>
              <a:rPr lang="en-US" sz="1100" b="0" dirty="0">
                <a:latin typeface="Courier"/>
                <a:cs typeface="Courier"/>
              </a:rPr>
              <a:t>                             0.872                     </a:t>
            </a:r>
          </a:p>
          <a:p>
            <a:r>
              <a:rPr lang="en-US" sz="1100" b="0" dirty="0" err="1">
                <a:latin typeface="Courier"/>
                <a:cs typeface="Courier"/>
              </a:rPr>
              <a:t>Vertical_norms_of_assistance</a:t>
            </a:r>
            <a:r>
              <a:rPr lang="en-US" sz="1100" b="0" dirty="0">
                <a:latin typeface="Courier"/>
                <a:cs typeface="Courier"/>
              </a:rPr>
              <a:t>                                       0.823                     </a:t>
            </a:r>
          </a:p>
          <a:p>
            <a:r>
              <a:rPr lang="en-US" sz="1100" b="0" dirty="0" err="1">
                <a:latin typeface="Courier"/>
                <a:cs typeface="Courier"/>
              </a:rPr>
              <a:t>Vertical_norms_of_fair_sharing</a:t>
            </a:r>
            <a:r>
              <a:rPr lang="en-US" sz="1100" b="0" dirty="0">
                <a:latin typeface="Courier"/>
                <a:cs typeface="Courier"/>
              </a:rPr>
              <a:t>                                     0.873                     </a:t>
            </a:r>
          </a:p>
          <a:p>
            <a:r>
              <a:rPr lang="en-US" sz="1100" b="0" dirty="0" err="1">
                <a:latin typeface="Courier"/>
                <a:cs typeface="Courier"/>
              </a:rPr>
              <a:t>Collective_sourcing_for_contacting_international_customers</a:t>
            </a:r>
            <a:r>
              <a:rPr lang="en-US" sz="1100" b="0" dirty="0">
                <a:latin typeface="Courier"/>
                <a:cs typeface="Courier"/>
              </a:rPr>
              <a:t>                       0.839       </a:t>
            </a:r>
          </a:p>
          <a:p>
            <a:r>
              <a:rPr lang="en-US" sz="1100" b="0" dirty="0" err="1">
                <a:latin typeface="Courier"/>
                <a:cs typeface="Courier"/>
              </a:rPr>
              <a:t>Collective_sourcing_for_coordinating_international_fairs</a:t>
            </a:r>
            <a:r>
              <a:rPr lang="en-US" sz="1100" b="0" dirty="0">
                <a:latin typeface="Courier"/>
                <a:cs typeface="Courier"/>
              </a:rPr>
              <a:t>                         0.860       </a:t>
            </a:r>
          </a:p>
          <a:p>
            <a:r>
              <a:rPr lang="en-US" sz="1100" b="0" dirty="0" err="1">
                <a:latin typeface="Courier"/>
                <a:cs typeface="Courier"/>
              </a:rPr>
              <a:t>Collective_sourcing_for_promotion_of_country_brand</a:t>
            </a:r>
            <a:r>
              <a:rPr lang="en-US" sz="1100" b="0" dirty="0">
                <a:latin typeface="Courier"/>
                <a:cs typeface="Courier"/>
              </a:rPr>
              <a:t>                               0.792       </a:t>
            </a:r>
          </a:p>
          <a:p>
            <a:r>
              <a:rPr lang="en-US" sz="1100" b="0" dirty="0" err="1">
                <a:latin typeface="Courier"/>
                <a:cs typeface="Courier"/>
              </a:rPr>
              <a:t>Exporters_more_competitive</a:t>
            </a:r>
            <a:r>
              <a:rPr lang="en-US" sz="1100" b="0" dirty="0">
                <a:latin typeface="Courier"/>
                <a:cs typeface="Courier"/>
              </a:rPr>
              <a:t>                                                              0.998</a:t>
            </a:r>
          </a:p>
          <a:p>
            <a:r>
              <a:rPr lang="en-US" sz="1100" b="0" dirty="0" err="1">
                <a:latin typeface="Courier"/>
                <a:cs typeface="Courier"/>
              </a:rPr>
              <a:t>Exporters_more_protected_from_recession</a:t>
            </a:r>
            <a:r>
              <a:rPr lang="en-US" sz="1100" b="0" dirty="0">
                <a:latin typeface="Courier"/>
                <a:cs typeface="Courier"/>
              </a:rPr>
              <a:t>                                                 0.862</a:t>
            </a:r>
          </a:p>
          <a:p>
            <a:r>
              <a:rPr lang="en-US" sz="1100" b="0" dirty="0" err="1">
                <a:latin typeface="Courier"/>
                <a:cs typeface="Courier"/>
              </a:rPr>
              <a:t>Investments_in_JIT</a:t>
            </a:r>
            <a:r>
              <a:rPr lang="en-US" sz="1100" b="0" dirty="0">
                <a:latin typeface="Courier"/>
                <a:cs typeface="Courier"/>
              </a:rPr>
              <a:t>                                                        1.000              </a:t>
            </a:r>
          </a:p>
          <a:p>
            <a:r>
              <a:rPr lang="en-US" sz="1100" b="0" dirty="0" err="1">
                <a:latin typeface="Courier"/>
                <a:cs typeface="Courier"/>
              </a:rPr>
              <a:t>Investments_in_IT</a:t>
            </a:r>
            <a:r>
              <a:rPr lang="en-US" sz="1100" b="0" dirty="0">
                <a:latin typeface="Courier"/>
                <a:cs typeface="Courier"/>
              </a:rPr>
              <a:t>                                                         0.780              </a:t>
            </a:r>
          </a:p>
          <a:p>
            <a:r>
              <a:rPr lang="en-US" sz="1100" b="0" dirty="0" err="1">
                <a:latin typeface="Courier"/>
                <a:cs typeface="Courier"/>
              </a:rPr>
              <a:t>Investments_in_TQM</a:t>
            </a:r>
            <a:r>
              <a:rPr lang="en-US" sz="1100" b="0" dirty="0">
                <a:latin typeface="Courier"/>
                <a:cs typeface="Courier"/>
              </a:rPr>
              <a:t>                                                        0.748              </a:t>
            </a:r>
          </a:p>
          <a:p>
            <a:endParaRPr lang="en-US" sz="1100" b="0" dirty="0">
              <a:latin typeface="Courier"/>
              <a:cs typeface="Courier"/>
            </a:endParaRPr>
          </a:p>
          <a:p>
            <a:r>
              <a:rPr lang="en-US" sz="1100" b="0" dirty="0">
                <a:latin typeface="Courier"/>
                <a:cs typeface="Courier"/>
              </a:rPr>
              <a:t>                 MR3   MR5   MR2   MR4   MR1</a:t>
            </a:r>
          </a:p>
          <a:p>
            <a:r>
              <a:rPr lang="en-US" sz="1100" b="0" dirty="0">
                <a:latin typeface="Courier"/>
                <a:cs typeface="Courier"/>
              </a:rPr>
              <a:t>SS loadings    2.432 2.203 2.177 2.086 1.753</a:t>
            </a:r>
          </a:p>
          <a:p>
            <a:r>
              <a:rPr lang="en-US" sz="1100" b="0" dirty="0">
                <a:latin typeface="Courier"/>
                <a:cs typeface="Courier"/>
              </a:rPr>
              <a:t>Proportion </a:t>
            </a:r>
            <a:r>
              <a:rPr lang="en-US" sz="1100" b="0" dirty="0" err="1">
                <a:latin typeface="Courier"/>
                <a:cs typeface="Courier"/>
              </a:rPr>
              <a:t>Var</a:t>
            </a:r>
            <a:r>
              <a:rPr lang="en-US" sz="1100" b="0" dirty="0">
                <a:latin typeface="Courier"/>
                <a:cs typeface="Courier"/>
              </a:rPr>
              <a:t> 0.174 0.157 0.155 0.149 0.125			</a:t>
            </a:r>
          </a:p>
          <a:p>
            <a:r>
              <a:rPr lang="en-US" sz="1100" b="0" dirty="0">
                <a:latin typeface="Courier"/>
                <a:cs typeface="Courier"/>
              </a:rPr>
              <a:t>Cumulative </a:t>
            </a:r>
            <a:r>
              <a:rPr lang="en-US" sz="1100" b="0" dirty="0" err="1">
                <a:latin typeface="Courier"/>
                <a:cs typeface="Courier"/>
              </a:rPr>
              <a:t>Var</a:t>
            </a:r>
            <a:r>
              <a:rPr lang="en-US" sz="1100" b="0" dirty="0">
                <a:latin typeface="Courier"/>
                <a:cs typeface="Courier"/>
              </a:rPr>
              <a:t> 0.174 0.331 0.487 0.636 0.761</a:t>
            </a:r>
          </a:p>
        </p:txBody>
      </p:sp>
      <p:sp>
        <p:nvSpPr>
          <p:cNvPr id="9" name="TextBox 8"/>
          <p:cNvSpPr txBox="1"/>
          <p:nvPr/>
        </p:nvSpPr>
        <p:spPr>
          <a:xfrm>
            <a:off x="4505615" y="4811663"/>
            <a:ext cx="3155930" cy="738664"/>
          </a:xfrm>
          <a:prstGeom prst="rect">
            <a:avLst/>
          </a:prstGeom>
          <a:noFill/>
        </p:spPr>
        <p:txBody>
          <a:bodyPr wrap="square" lIns="0" tIns="0" rIns="0" bIns="0" rtlCol="0">
            <a:spAutoFit/>
          </a:bodyPr>
          <a:lstStyle/>
          <a:p>
            <a:r>
              <a:rPr lang="en-US" sz="1600" b="1" dirty="0">
                <a:solidFill>
                  <a:srgbClr val="EF3340"/>
                </a:solidFill>
              </a:rPr>
              <a:t>AVE = (0.875</a:t>
            </a:r>
            <a:r>
              <a:rPr lang="en-US" sz="1600" b="1" baseline="30000" dirty="0">
                <a:solidFill>
                  <a:srgbClr val="EF3340"/>
                </a:solidFill>
              </a:rPr>
              <a:t>2</a:t>
            </a:r>
            <a:r>
              <a:rPr lang="en-US" sz="1600" b="1" dirty="0">
                <a:solidFill>
                  <a:srgbClr val="EF3340"/>
                </a:solidFill>
              </a:rPr>
              <a:t> + 0.911</a:t>
            </a:r>
            <a:r>
              <a:rPr lang="en-US" sz="1600" b="1" baseline="30000" dirty="0">
                <a:solidFill>
                  <a:srgbClr val="EF3340"/>
                </a:solidFill>
              </a:rPr>
              <a:t>2 </a:t>
            </a:r>
            <a:r>
              <a:rPr lang="en-US" sz="1600" b="1" dirty="0">
                <a:solidFill>
                  <a:srgbClr val="EF3340"/>
                </a:solidFill>
              </a:rPr>
              <a:t>+ 0.913</a:t>
            </a:r>
            <a:r>
              <a:rPr lang="en-US" sz="1600" b="1" baseline="30000" dirty="0">
                <a:solidFill>
                  <a:srgbClr val="EF3340"/>
                </a:solidFill>
              </a:rPr>
              <a:t>2</a:t>
            </a:r>
            <a:r>
              <a:rPr lang="en-US" sz="1600" b="1" dirty="0">
                <a:solidFill>
                  <a:srgbClr val="EF3340"/>
                </a:solidFill>
              </a:rPr>
              <a:t>)/3</a:t>
            </a:r>
          </a:p>
          <a:p>
            <a:r>
              <a:rPr lang="en-US" sz="1600" b="1" dirty="0">
                <a:solidFill>
                  <a:srgbClr val="EF3340"/>
                </a:solidFill>
              </a:rPr>
              <a:t>        = 0.810</a:t>
            </a:r>
          </a:p>
          <a:p>
            <a:endParaRPr lang="en-US" sz="1600" b="1" dirty="0">
              <a:solidFill>
                <a:srgbClr val="EF3340"/>
              </a:solidFill>
            </a:endParaRPr>
          </a:p>
        </p:txBody>
      </p:sp>
      <p:sp>
        <p:nvSpPr>
          <p:cNvPr id="10" name="TextBox 9"/>
          <p:cNvSpPr txBox="1"/>
          <p:nvPr/>
        </p:nvSpPr>
        <p:spPr>
          <a:xfrm>
            <a:off x="4505615" y="5537552"/>
            <a:ext cx="3911588" cy="1231106"/>
          </a:xfrm>
          <a:prstGeom prst="rect">
            <a:avLst/>
          </a:prstGeom>
          <a:noFill/>
        </p:spPr>
        <p:txBody>
          <a:bodyPr wrap="square" lIns="0" tIns="0" rIns="0" bIns="0" rtlCol="0">
            <a:spAutoFit/>
          </a:bodyPr>
          <a:lstStyle/>
          <a:p>
            <a:r>
              <a:rPr lang="en-US" sz="1600" b="1" dirty="0">
                <a:solidFill>
                  <a:srgbClr val="EF3340"/>
                </a:solidFill>
              </a:rPr>
              <a:t>CR  = (0.875 + 0.911 + 0.913)</a:t>
            </a:r>
            <a:r>
              <a:rPr lang="en-US" sz="1600" b="1" baseline="30000" dirty="0">
                <a:solidFill>
                  <a:srgbClr val="EF3340"/>
                </a:solidFill>
              </a:rPr>
              <a:t>2</a:t>
            </a:r>
            <a:r>
              <a:rPr lang="en-US" sz="1600" b="1" dirty="0">
                <a:solidFill>
                  <a:srgbClr val="EF3340"/>
                </a:solidFill>
              </a:rPr>
              <a:t>/ </a:t>
            </a:r>
            <a:br>
              <a:rPr lang="en-US" sz="1600" b="1" dirty="0">
                <a:solidFill>
                  <a:srgbClr val="EF3340"/>
                </a:solidFill>
              </a:rPr>
            </a:br>
            <a:r>
              <a:rPr lang="en-US" sz="1600" b="1" dirty="0">
                <a:solidFill>
                  <a:srgbClr val="EF3340"/>
                </a:solidFill>
              </a:rPr>
              <a:t>          ((0.875 + 0.911 + 0.913)</a:t>
            </a:r>
            <a:r>
              <a:rPr lang="en-US" sz="1600" b="1" baseline="30000" dirty="0">
                <a:solidFill>
                  <a:srgbClr val="EF3340"/>
                </a:solidFill>
              </a:rPr>
              <a:t>2</a:t>
            </a:r>
            <a:r>
              <a:rPr lang="en-US" sz="1600" b="1" dirty="0">
                <a:solidFill>
                  <a:srgbClr val="EF3340"/>
                </a:solidFill>
              </a:rPr>
              <a:t> + </a:t>
            </a:r>
            <a:br>
              <a:rPr lang="en-US" sz="1600" b="1" dirty="0">
                <a:solidFill>
                  <a:srgbClr val="EF3340"/>
                </a:solidFill>
              </a:rPr>
            </a:br>
            <a:r>
              <a:rPr lang="en-US" sz="1600" b="1" dirty="0">
                <a:solidFill>
                  <a:srgbClr val="EF3340"/>
                </a:solidFill>
              </a:rPr>
              <a:t>          (1-0.875</a:t>
            </a:r>
            <a:r>
              <a:rPr lang="en-US" sz="1600" b="1" baseline="30000" dirty="0">
                <a:solidFill>
                  <a:srgbClr val="EF3340"/>
                </a:solidFill>
              </a:rPr>
              <a:t>2</a:t>
            </a:r>
            <a:r>
              <a:rPr lang="en-US" sz="1600" b="1" dirty="0">
                <a:solidFill>
                  <a:srgbClr val="EF3340"/>
                </a:solidFill>
              </a:rPr>
              <a:t> + 1-0.911</a:t>
            </a:r>
            <a:r>
              <a:rPr lang="en-US" sz="1600" b="1" baseline="30000" dirty="0">
                <a:solidFill>
                  <a:srgbClr val="EF3340"/>
                </a:solidFill>
              </a:rPr>
              <a:t>2</a:t>
            </a:r>
            <a:r>
              <a:rPr lang="en-US" sz="1600" b="1" dirty="0">
                <a:solidFill>
                  <a:srgbClr val="EF3340"/>
                </a:solidFill>
              </a:rPr>
              <a:t> + 1-0.913</a:t>
            </a:r>
            <a:r>
              <a:rPr lang="en-US" sz="1600" b="1" baseline="30000" dirty="0">
                <a:solidFill>
                  <a:srgbClr val="EF3340"/>
                </a:solidFill>
              </a:rPr>
              <a:t>2</a:t>
            </a:r>
            <a:r>
              <a:rPr lang="en-US" sz="1600" b="1" dirty="0">
                <a:solidFill>
                  <a:srgbClr val="EF3340"/>
                </a:solidFill>
              </a:rPr>
              <a:t>)) </a:t>
            </a:r>
          </a:p>
          <a:p>
            <a:r>
              <a:rPr lang="en-US" sz="1600" b="1" dirty="0">
                <a:solidFill>
                  <a:srgbClr val="EF3340"/>
                </a:solidFill>
              </a:rPr>
              <a:t>        = 0.927</a:t>
            </a:r>
          </a:p>
          <a:p>
            <a:endParaRPr lang="en-US" sz="1600" b="1" dirty="0">
              <a:solidFill>
                <a:srgbClr val="EF3340"/>
              </a:solidFill>
            </a:endParaRPr>
          </a:p>
        </p:txBody>
      </p:sp>
      <p:sp>
        <p:nvSpPr>
          <p:cNvPr id="14" name="Rectangle 13"/>
          <p:cNvSpPr/>
          <p:nvPr/>
        </p:nvSpPr>
        <p:spPr>
          <a:xfrm>
            <a:off x="5384070" y="1685675"/>
            <a:ext cx="627893" cy="88591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314969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Composite reliability and coefficient alpha</a:t>
            </a:r>
            <a:endParaRPr lang="en-US" sz="2400" dirty="0"/>
          </a:p>
        </p:txBody>
      </p:sp>
      <p:sp>
        <p:nvSpPr>
          <p:cNvPr id="3" name="Content Placeholder 2"/>
          <p:cNvSpPr>
            <a:spLocks noGrp="1"/>
          </p:cNvSpPr>
          <p:nvPr>
            <p:ph idx="1"/>
          </p:nvPr>
        </p:nvSpPr>
        <p:spPr/>
        <p:txBody>
          <a:bodyPr/>
          <a:lstStyle/>
          <a:p>
            <a:r>
              <a:rPr lang="en-US" sz="2400" dirty="0"/>
              <a:t>“</a:t>
            </a:r>
            <a:r>
              <a:rPr lang="en-US" sz="2400" i="1" dirty="0"/>
              <a:t>Alpha </a:t>
            </a:r>
            <a:r>
              <a:rPr lang="en-US" sz="2400" dirty="0"/>
              <a:t>is defined as the proportion of a scale's total variance that is attributable to a common source, presumably the true score of a latent variable underlying the items.”  (</a:t>
            </a:r>
            <a:r>
              <a:rPr lang="en-US" sz="2400" dirty="0" err="1"/>
              <a:t>DeVellis</a:t>
            </a:r>
            <a:r>
              <a:rPr lang="en-US" sz="2400" dirty="0"/>
              <a:t>, 2003 p. 31)</a:t>
            </a:r>
          </a:p>
          <a:p>
            <a:endParaRPr lang="en-US" dirty="0"/>
          </a:p>
          <a:p>
            <a:r>
              <a:rPr lang="en-US" dirty="0"/>
              <a:t>Composite reliability is very similar, but makes less assumptions</a:t>
            </a:r>
          </a:p>
          <a:p>
            <a:endParaRPr lang="en-US" dirty="0"/>
          </a:p>
          <a:p>
            <a:r>
              <a:rPr lang="en-US" dirty="0"/>
              <a:t>Commonly used cutoff 0.7</a:t>
            </a:r>
          </a:p>
          <a:p>
            <a:endParaRPr lang="en-US" sz="1600" dirty="0"/>
          </a:p>
          <a:p>
            <a:endParaRPr lang="en-US" sz="1600" dirty="0"/>
          </a:p>
          <a:p>
            <a:endParaRPr lang="en-US" dirty="0"/>
          </a:p>
        </p:txBody>
      </p:sp>
      <p:sp>
        <p:nvSpPr>
          <p:cNvPr id="8" name="Rectangle 7"/>
          <p:cNvSpPr/>
          <p:nvPr/>
        </p:nvSpPr>
        <p:spPr>
          <a:xfrm>
            <a:off x="5580119" y="4344690"/>
            <a:ext cx="4051300" cy="1477328"/>
          </a:xfrm>
          <a:prstGeom prst="rect">
            <a:avLst/>
          </a:prstGeom>
        </p:spPr>
        <p:txBody>
          <a:bodyPr wrap="square">
            <a:spAutoFit/>
          </a:bodyPr>
          <a:lstStyle/>
          <a:p>
            <a:r>
              <a:rPr lang="en-US" b="1" dirty="0">
                <a:solidFill>
                  <a:srgbClr val="EF3340"/>
                </a:solidFill>
              </a:rPr>
              <a:t>Both rely on </a:t>
            </a:r>
            <a:r>
              <a:rPr lang="en-US" b="1" dirty="0" err="1">
                <a:solidFill>
                  <a:srgbClr val="EF3340"/>
                </a:solidFill>
              </a:rPr>
              <a:t>unidimensionality</a:t>
            </a:r>
            <a:r>
              <a:rPr lang="en-US" b="1" dirty="0">
                <a:solidFill>
                  <a:srgbClr val="EF3340"/>
                </a:solidFill>
              </a:rPr>
              <a:t> assumption!</a:t>
            </a:r>
          </a:p>
          <a:p>
            <a:endParaRPr lang="en-US" b="1" dirty="0">
              <a:solidFill>
                <a:srgbClr val="EF3340"/>
              </a:solidFill>
            </a:endParaRPr>
          </a:p>
          <a:p>
            <a:r>
              <a:rPr lang="en-US" b="1" dirty="0">
                <a:solidFill>
                  <a:srgbClr val="EF3340"/>
                </a:solidFill>
              </a:rPr>
              <a:t>Neither provide a test of this assumption!</a:t>
            </a:r>
          </a:p>
        </p:txBody>
      </p:sp>
      <p:sp>
        <p:nvSpPr>
          <p:cNvPr id="6" name="TextBox 5">
            <a:extLst>
              <a:ext uri="{FF2B5EF4-FFF2-40B4-BE49-F238E27FC236}">
                <a16:creationId xmlns:a16="http://schemas.microsoft.com/office/drawing/2014/main" id="{CBF527F4-250B-A847-BFFD-345FD0D14D94}"/>
              </a:ext>
            </a:extLst>
          </p:cNvPr>
          <p:cNvSpPr txBox="1"/>
          <p:nvPr/>
        </p:nvSpPr>
        <p:spPr>
          <a:xfrm>
            <a:off x="628651" y="5913990"/>
            <a:ext cx="5799582" cy="1384995"/>
          </a:xfrm>
          <a:prstGeom prst="rect">
            <a:avLst/>
          </a:prstGeom>
          <a:noFill/>
        </p:spPr>
        <p:txBody>
          <a:bodyPr wrap="square" lIns="0" tIns="0" rIns="0" bIns="0" rtlCol="0">
            <a:spAutoFit/>
          </a:bodyPr>
          <a:lstStyle/>
          <a:p>
            <a:r>
              <a:rPr lang="fi-FI" sz="1000" dirty="0" err="1"/>
              <a:t>Cho</a:t>
            </a:r>
            <a:r>
              <a:rPr lang="fi-FI" sz="1000" dirty="0"/>
              <a:t>, E., &amp; Kim, S. (2015). </a:t>
            </a:r>
            <a:r>
              <a:rPr lang="fi-FI" sz="1000" dirty="0" err="1"/>
              <a:t>Cronbach’s</a:t>
            </a:r>
            <a:r>
              <a:rPr lang="fi-FI" sz="1000" dirty="0"/>
              <a:t> </a:t>
            </a:r>
            <a:r>
              <a:rPr lang="fi-FI" sz="1000" dirty="0" err="1"/>
              <a:t>Coefficient</a:t>
            </a:r>
            <a:r>
              <a:rPr lang="fi-FI" sz="1000" dirty="0"/>
              <a:t> Alpha </a:t>
            </a:r>
            <a:r>
              <a:rPr lang="fi-FI" sz="1000" dirty="0" err="1"/>
              <a:t>Well</a:t>
            </a:r>
            <a:r>
              <a:rPr lang="fi-FI" sz="1000" dirty="0"/>
              <a:t> </a:t>
            </a:r>
            <a:r>
              <a:rPr lang="fi-FI" sz="1000" dirty="0" err="1"/>
              <a:t>Known</a:t>
            </a:r>
            <a:r>
              <a:rPr lang="fi-FI" sz="1000" dirty="0"/>
              <a:t> </a:t>
            </a:r>
            <a:r>
              <a:rPr lang="fi-FI" sz="1000" dirty="0" err="1"/>
              <a:t>but</a:t>
            </a:r>
            <a:r>
              <a:rPr lang="fi-FI" sz="1000" dirty="0"/>
              <a:t> </a:t>
            </a:r>
            <a:r>
              <a:rPr lang="fi-FI" sz="1000" dirty="0" err="1"/>
              <a:t>Poorly</a:t>
            </a:r>
            <a:r>
              <a:rPr lang="fi-FI" sz="1000" dirty="0"/>
              <a:t> </a:t>
            </a:r>
            <a:r>
              <a:rPr lang="fi-FI" sz="1000" dirty="0" err="1"/>
              <a:t>Understood</a:t>
            </a:r>
            <a:r>
              <a:rPr lang="fi-FI" sz="1000" dirty="0"/>
              <a:t>. </a:t>
            </a:r>
            <a:r>
              <a:rPr lang="fi-FI" sz="1000" i="1" dirty="0" err="1"/>
              <a:t>Organizational</a:t>
            </a:r>
            <a:r>
              <a:rPr lang="fi-FI" sz="1000" i="1" dirty="0"/>
              <a:t> </a:t>
            </a:r>
            <a:r>
              <a:rPr lang="fi-FI" sz="1000" i="1" dirty="0" err="1"/>
              <a:t>Research</a:t>
            </a:r>
            <a:r>
              <a:rPr lang="fi-FI" sz="1000" i="1" dirty="0"/>
              <a:t> </a:t>
            </a:r>
            <a:r>
              <a:rPr lang="fi-FI" sz="1000" i="1" dirty="0" err="1"/>
              <a:t>Methods</a:t>
            </a:r>
            <a:r>
              <a:rPr lang="fi-FI" sz="1000" dirty="0"/>
              <a:t>, </a:t>
            </a:r>
            <a:r>
              <a:rPr lang="fi-FI" sz="1000" i="1" dirty="0"/>
              <a:t>18</a:t>
            </a:r>
            <a:r>
              <a:rPr lang="fi-FI" sz="1000" dirty="0"/>
              <a:t>(2), 207–230. </a:t>
            </a:r>
            <a:r>
              <a:rPr lang="fi-FI" sz="1000" dirty="0">
                <a:hlinkClick r:id="rId2"/>
              </a:rPr>
              <a:t>https://doi.org/10.1177/1094428114555994</a:t>
            </a:r>
            <a:endParaRPr lang="fi-FI" sz="1000" dirty="0"/>
          </a:p>
          <a:p>
            <a:r>
              <a:rPr lang="fi-FI" sz="1000" dirty="0" err="1"/>
              <a:t>Peterson</a:t>
            </a:r>
            <a:r>
              <a:rPr lang="fi-FI" sz="1000" dirty="0"/>
              <a:t>, R. A., &amp; Kim, Y. (2013). On </a:t>
            </a:r>
            <a:r>
              <a:rPr lang="fi-FI" sz="1000" dirty="0" err="1"/>
              <a:t>the</a:t>
            </a:r>
            <a:r>
              <a:rPr lang="fi-FI" sz="1000" dirty="0"/>
              <a:t> </a:t>
            </a:r>
            <a:r>
              <a:rPr lang="fi-FI" sz="1000" dirty="0" err="1"/>
              <a:t>relationship</a:t>
            </a:r>
            <a:r>
              <a:rPr lang="fi-FI" sz="1000" dirty="0"/>
              <a:t> </a:t>
            </a:r>
            <a:r>
              <a:rPr lang="fi-FI" sz="1000" dirty="0" err="1"/>
              <a:t>between</a:t>
            </a:r>
            <a:r>
              <a:rPr lang="fi-FI" sz="1000" dirty="0"/>
              <a:t> </a:t>
            </a:r>
            <a:r>
              <a:rPr lang="fi-FI" sz="1000" dirty="0" err="1"/>
              <a:t>coefficient</a:t>
            </a:r>
            <a:r>
              <a:rPr lang="fi-FI" sz="1000" dirty="0"/>
              <a:t> alpha and </a:t>
            </a:r>
            <a:r>
              <a:rPr lang="fi-FI" sz="1000" dirty="0" err="1"/>
              <a:t>composite</a:t>
            </a:r>
            <a:r>
              <a:rPr lang="fi-FI" sz="1000" dirty="0"/>
              <a:t> </a:t>
            </a:r>
            <a:r>
              <a:rPr lang="fi-FI" sz="1000" dirty="0" err="1"/>
              <a:t>reliability</a:t>
            </a:r>
            <a:r>
              <a:rPr lang="fi-FI" sz="1000" dirty="0"/>
              <a:t>. </a:t>
            </a:r>
            <a:r>
              <a:rPr lang="fi-FI" sz="1000" i="1" dirty="0" err="1"/>
              <a:t>The</a:t>
            </a:r>
            <a:r>
              <a:rPr lang="fi-FI" sz="1000" i="1" dirty="0"/>
              <a:t> Journal of </a:t>
            </a:r>
            <a:r>
              <a:rPr lang="fi-FI" sz="1000" i="1" dirty="0" err="1"/>
              <a:t>Applied</a:t>
            </a:r>
            <a:r>
              <a:rPr lang="fi-FI" sz="1000" i="1" dirty="0"/>
              <a:t> </a:t>
            </a:r>
            <a:r>
              <a:rPr lang="fi-FI" sz="1000" i="1" dirty="0" err="1"/>
              <a:t>Psychology</a:t>
            </a:r>
            <a:r>
              <a:rPr lang="fi-FI" sz="1000" dirty="0"/>
              <a:t>, </a:t>
            </a:r>
            <a:r>
              <a:rPr lang="fi-FI" sz="1000" i="1" dirty="0"/>
              <a:t>98</a:t>
            </a:r>
            <a:r>
              <a:rPr lang="fi-FI" sz="1000" dirty="0"/>
              <a:t>(1), 194–198. </a:t>
            </a:r>
            <a:r>
              <a:rPr lang="fi-FI" sz="1000" dirty="0">
                <a:hlinkClick r:id="rId3"/>
              </a:rPr>
              <a:t>https://doi.org/10.1037/a0030767</a:t>
            </a:r>
            <a:endParaRPr lang="fi-FI" sz="1000" dirty="0"/>
          </a:p>
          <a:p>
            <a:r>
              <a:rPr lang="en-US" sz="1000" dirty="0" err="1"/>
              <a:t>McNeish</a:t>
            </a:r>
            <a:r>
              <a:rPr lang="en-US" sz="1000" dirty="0"/>
              <a:t>, D. (2017). Thanks Coefficient Alpha, We’ll Take It From Here</a:t>
            </a:r>
            <a:r>
              <a:rPr lang="en-US" sz="1000" i="1" dirty="0"/>
              <a:t>. Psychological Methods</a:t>
            </a:r>
            <a:r>
              <a:rPr lang="en-US" sz="1000" dirty="0"/>
              <a:t>. </a:t>
            </a:r>
            <a:r>
              <a:rPr lang="en-US" sz="1000" dirty="0">
                <a:hlinkClick r:id="rId4"/>
              </a:rPr>
              <a:t>http://dx.doi.org/10.1037/met0000144</a:t>
            </a:r>
            <a:endParaRPr lang="en-US" sz="1000" dirty="0"/>
          </a:p>
          <a:p>
            <a:endParaRPr lang="fi-FI" sz="1000" dirty="0"/>
          </a:p>
          <a:p>
            <a:endParaRPr lang="fi-FI" sz="1000" dirty="0"/>
          </a:p>
          <a:p>
            <a:endParaRPr lang="en-US" sz="1000" b="1" dirty="0"/>
          </a:p>
        </p:txBody>
      </p:sp>
    </p:spTree>
    <p:extLst>
      <p:ext uri="{BB962C8B-B14F-4D97-AF65-F5344CB8AC3E}">
        <p14:creationId xmlns:p14="http://schemas.microsoft.com/office/powerpoint/2010/main" val="373632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A7E7D6-42A5-B94D-A2DE-E22BAEA8B246}"/>
              </a:ext>
            </a:extLst>
          </p:cNvPr>
          <p:cNvSpPr>
            <a:spLocks noGrp="1"/>
          </p:cNvSpPr>
          <p:nvPr>
            <p:ph type="title"/>
          </p:nvPr>
        </p:nvSpPr>
        <p:spPr>
          <a:xfrm>
            <a:off x="623888" y="1709739"/>
            <a:ext cx="4835080" cy="2852737"/>
          </a:xfrm>
        </p:spPr>
        <p:txBody>
          <a:bodyPr/>
          <a:lstStyle/>
          <a:p>
            <a:r>
              <a:rPr lang="fi-FI" dirty="0" err="1"/>
              <a:t>Convergent</a:t>
            </a:r>
            <a:r>
              <a:rPr lang="fi-FI" dirty="0"/>
              <a:t> and </a:t>
            </a:r>
            <a:r>
              <a:rPr lang="fi-FI" dirty="0" err="1"/>
              <a:t>discriminant</a:t>
            </a:r>
            <a:r>
              <a:rPr lang="fi-FI" dirty="0"/>
              <a:t> </a:t>
            </a:r>
            <a:r>
              <a:rPr lang="fi-FI" dirty="0" err="1"/>
              <a:t>validity</a:t>
            </a:r>
            <a:endParaRPr lang="fi-FI" dirty="0"/>
          </a:p>
        </p:txBody>
      </p:sp>
      <p:sp>
        <p:nvSpPr>
          <p:cNvPr id="6" name="Text Placeholder 5">
            <a:extLst>
              <a:ext uri="{FF2B5EF4-FFF2-40B4-BE49-F238E27FC236}">
                <a16:creationId xmlns:a16="http://schemas.microsoft.com/office/drawing/2014/main" id="{F7CFD317-B23E-1042-901E-D3CB462F900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9225460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Convergent and discriminant validity</a:t>
            </a:r>
          </a:p>
        </p:txBody>
      </p:sp>
      <p:sp>
        <p:nvSpPr>
          <p:cNvPr id="3" name="Content Placeholder 2">
            <a:extLst>
              <a:ext uri="{FF2B5EF4-FFF2-40B4-BE49-F238E27FC236}">
                <a16:creationId xmlns:a16="http://schemas.microsoft.com/office/drawing/2014/main" id="{0DB6B3A0-8D27-3446-9F90-542C93CF7C5C}"/>
              </a:ext>
            </a:extLst>
          </p:cNvPr>
          <p:cNvSpPr>
            <a:spLocks noGrp="1"/>
          </p:cNvSpPr>
          <p:nvPr>
            <p:ph sz="half" idx="2"/>
          </p:nvPr>
        </p:nvSpPr>
        <p:spPr>
          <a:xfrm>
            <a:off x="4629150" y="1825625"/>
            <a:ext cx="3886200" cy="4351338"/>
          </a:xfrm>
        </p:spPr>
        <p:txBody>
          <a:bodyPr>
            <a:normAutofit fontScale="92500" lnSpcReduction="10000"/>
          </a:bodyPr>
          <a:lstStyle/>
          <a:p>
            <a:r>
              <a:rPr lang="en-US" dirty="0"/>
              <a:t>Introduced by </a:t>
            </a:r>
            <a:r>
              <a:rPr lang="en-US" dirty="0" err="1"/>
              <a:t>Campbel</a:t>
            </a:r>
            <a:r>
              <a:rPr lang="en-US" dirty="0"/>
              <a:t> and Fiske (1959)</a:t>
            </a:r>
          </a:p>
          <a:p>
            <a:pPr lvl="1"/>
            <a:r>
              <a:rPr lang="en-US" dirty="0"/>
              <a:t>No definition </a:t>
            </a:r>
          </a:p>
          <a:p>
            <a:pPr lvl="1"/>
            <a:r>
              <a:rPr lang="en-US" dirty="0"/>
              <a:t>Empirical tests using MTMM correlations</a:t>
            </a:r>
          </a:p>
          <a:p>
            <a:pPr lvl="1"/>
            <a:r>
              <a:rPr lang="en-US" dirty="0"/>
              <a:t>Convergent validity is refers to whether indicators that are supposed to measure the same thing correlate</a:t>
            </a:r>
          </a:p>
          <a:p>
            <a:pPr lvl="1"/>
            <a:r>
              <a:rPr lang="en-US" dirty="0"/>
              <a:t>Discriminant validity refers to whether indicators that measure different things do not correlate too strongly</a:t>
            </a:r>
          </a:p>
          <a:p>
            <a:r>
              <a:rPr lang="fi-FI" dirty="0" err="1"/>
              <a:t>Current</a:t>
            </a:r>
            <a:r>
              <a:rPr lang="fi-FI" dirty="0"/>
              <a:t> </a:t>
            </a:r>
            <a:r>
              <a:rPr lang="fi-FI" dirty="0" err="1"/>
              <a:t>practice</a:t>
            </a:r>
            <a:endParaRPr lang="fi-FI" dirty="0"/>
          </a:p>
          <a:p>
            <a:pPr lvl="1"/>
            <a:r>
              <a:rPr lang="fi-FI" dirty="0" err="1"/>
              <a:t>Convergent</a:t>
            </a:r>
            <a:r>
              <a:rPr lang="fi-FI" dirty="0"/>
              <a:t> </a:t>
            </a:r>
            <a:r>
              <a:rPr lang="fi-FI" dirty="0" err="1"/>
              <a:t>validity</a:t>
            </a:r>
            <a:r>
              <a:rPr lang="fi-FI" dirty="0"/>
              <a:t>: </a:t>
            </a:r>
            <a:r>
              <a:rPr lang="fi-FI" dirty="0" err="1"/>
              <a:t>indicators</a:t>
            </a:r>
            <a:r>
              <a:rPr lang="fi-FI" dirty="0"/>
              <a:t> </a:t>
            </a:r>
            <a:r>
              <a:rPr lang="fi-FI" dirty="0" err="1"/>
              <a:t>measure</a:t>
            </a:r>
            <a:r>
              <a:rPr lang="fi-FI" dirty="0"/>
              <a:t> </a:t>
            </a:r>
            <a:r>
              <a:rPr lang="fi-FI" dirty="0" err="1"/>
              <a:t>the</a:t>
            </a:r>
            <a:r>
              <a:rPr lang="fi-FI" dirty="0"/>
              <a:t> </a:t>
            </a:r>
            <a:r>
              <a:rPr lang="fi-FI" dirty="0" err="1"/>
              <a:t>same</a:t>
            </a:r>
            <a:r>
              <a:rPr lang="fi-FI" dirty="0"/>
              <a:t> </a:t>
            </a:r>
            <a:r>
              <a:rPr lang="fi-FI" dirty="0" err="1"/>
              <a:t>constructs</a:t>
            </a:r>
            <a:endParaRPr lang="fi-FI" dirty="0"/>
          </a:p>
          <a:p>
            <a:pPr lvl="1"/>
            <a:r>
              <a:rPr lang="fi-FI" dirty="0" err="1"/>
              <a:t>Discriminant</a:t>
            </a:r>
            <a:r>
              <a:rPr lang="fi-FI" dirty="0"/>
              <a:t> </a:t>
            </a:r>
            <a:r>
              <a:rPr lang="fi-FI" dirty="0" err="1"/>
              <a:t>validity</a:t>
            </a:r>
            <a:r>
              <a:rPr lang="fi-FI" dirty="0"/>
              <a:t>: </a:t>
            </a:r>
            <a:r>
              <a:rPr lang="fi-FI" dirty="0" err="1"/>
              <a:t>two</a:t>
            </a:r>
            <a:r>
              <a:rPr lang="fi-FI" dirty="0"/>
              <a:t> </a:t>
            </a:r>
            <a:r>
              <a:rPr lang="fi-FI" dirty="0" err="1"/>
              <a:t>scales</a:t>
            </a:r>
            <a:r>
              <a:rPr lang="fi-FI" dirty="0"/>
              <a:t> </a:t>
            </a:r>
            <a:r>
              <a:rPr lang="fi-FI" dirty="0" err="1"/>
              <a:t>measure</a:t>
            </a:r>
            <a:r>
              <a:rPr lang="fi-FI" dirty="0"/>
              <a:t> </a:t>
            </a:r>
            <a:r>
              <a:rPr lang="fi-FI" dirty="0" err="1"/>
              <a:t>distinct</a:t>
            </a:r>
            <a:r>
              <a:rPr lang="fi-FI" dirty="0"/>
              <a:t> </a:t>
            </a:r>
            <a:r>
              <a:rPr lang="fi-FI" dirty="0" err="1"/>
              <a:t>constructs</a:t>
            </a:r>
            <a:endParaRPr lang="fi-FI" dirty="0"/>
          </a:p>
        </p:txBody>
      </p:sp>
      <p:sp>
        <p:nvSpPr>
          <p:cNvPr id="7" name="Rectangle 6"/>
          <p:cNvSpPr/>
          <p:nvPr/>
        </p:nvSpPr>
        <p:spPr>
          <a:xfrm>
            <a:off x="2398276" y="5106161"/>
            <a:ext cx="1935980" cy="226607"/>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6252" y="5308935"/>
            <a:ext cx="1604300" cy="245971"/>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277" t="70210" r="50132" b="6108"/>
          <a:stretch/>
        </p:blipFill>
        <p:spPr>
          <a:xfrm>
            <a:off x="531828" y="1844824"/>
            <a:ext cx="3955258" cy="2846048"/>
          </a:xfrm>
          <a:prstGeom prst="rect">
            <a:avLst/>
          </a:prstGeom>
          <a:ln>
            <a:solidFill>
              <a:schemeClr val="tx1"/>
            </a:solidFill>
          </a:ln>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9747" t="8638" r="7662" b="81927"/>
          <a:stretch/>
        </p:blipFill>
        <p:spPr>
          <a:xfrm>
            <a:off x="520253" y="4742665"/>
            <a:ext cx="3955258" cy="1133856"/>
          </a:xfrm>
          <a:prstGeom prst="rect">
            <a:avLst/>
          </a:prstGeom>
          <a:ln>
            <a:solidFill>
              <a:schemeClr val="tx1"/>
            </a:solidFill>
          </a:ln>
        </p:spPr>
      </p:pic>
      <p:sp>
        <p:nvSpPr>
          <p:cNvPr id="13" name="TextBox 12">
            <a:extLst>
              <a:ext uri="{FF2B5EF4-FFF2-40B4-BE49-F238E27FC236}">
                <a16:creationId xmlns:a16="http://schemas.microsoft.com/office/drawing/2014/main" id="{06FD1B83-F3BB-634A-B638-8A09621F11AA}"/>
              </a:ext>
            </a:extLst>
          </p:cNvPr>
          <p:cNvSpPr txBox="1"/>
          <p:nvPr/>
        </p:nvSpPr>
        <p:spPr>
          <a:xfrm>
            <a:off x="520253" y="6358512"/>
            <a:ext cx="6593779" cy="769441"/>
          </a:xfrm>
          <a:prstGeom prst="rect">
            <a:avLst/>
          </a:prstGeom>
          <a:noFill/>
        </p:spPr>
        <p:txBody>
          <a:bodyPr wrap="square" lIns="0" tIns="0" rIns="0" bIns="0" rtlCol="0">
            <a:spAutoFit/>
          </a:bodyPr>
          <a:lstStyle/>
          <a:p>
            <a:r>
              <a:rPr lang="fi-FI" sz="1000" dirty="0"/>
              <a:t>Rönkkö, M., &amp; </a:t>
            </a:r>
            <a:r>
              <a:rPr lang="fi-FI" sz="1000" dirty="0" err="1"/>
              <a:t>Cho</a:t>
            </a:r>
            <a:r>
              <a:rPr lang="fi-FI" sz="1000" dirty="0"/>
              <a:t>, E. (2018). </a:t>
            </a:r>
            <a:r>
              <a:rPr lang="fi-FI" sz="1000" dirty="0" err="1"/>
              <a:t>Discriminant</a:t>
            </a:r>
            <a:r>
              <a:rPr lang="fi-FI" sz="1000" dirty="0"/>
              <a:t> </a:t>
            </a:r>
            <a:r>
              <a:rPr lang="fi-FI" sz="1000" dirty="0" err="1"/>
              <a:t>validity</a:t>
            </a:r>
            <a:r>
              <a:rPr lang="fi-FI" sz="1000" dirty="0"/>
              <a:t>: A </a:t>
            </a:r>
            <a:r>
              <a:rPr lang="fi-FI" sz="1000" dirty="0" err="1"/>
              <a:t>synthesis</a:t>
            </a:r>
            <a:r>
              <a:rPr lang="fi-FI" sz="1000" dirty="0"/>
              <a:t> of </a:t>
            </a:r>
            <a:r>
              <a:rPr lang="fi-FI" sz="1000" dirty="0" err="1"/>
              <a:t>definitions</a:t>
            </a:r>
            <a:r>
              <a:rPr lang="fi-FI" sz="1000" dirty="0"/>
              <a:t> and a </a:t>
            </a:r>
            <a:r>
              <a:rPr lang="fi-FI" sz="1000" dirty="0" err="1"/>
              <a:t>test</a:t>
            </a:r>
            <a:r>
              <a:rPr lang="fi-FI" sz="1000" dirty="0"/>
              <a:t> of </a:t>
            </a:r>
            <a:r>
              <a:rPr lang="fi-FI" sz="1000" dirty="0" err="1"/>
              <a:t>techniques</a:t>
            </a:r>
            <a:r>
              <a:rPr lang="fi-FI" sz="1000" dirty="0"/>
              <a:t>. </a:t>
            </a:r>
            <a:r>
              <a:rPr lang="fi-FI" sz="1000" i="1" dirty="0" err="1"/>
              <a:t>Working</a:t>
            </a:r>
            <a:r>
              <a:rPr lang="fi-FI" sz="1000" i="1" dirty="0"/>
              <a:t> </a:t>
            </a:r>
            <a:r>
              <a:rPr lang="fi-FI" sz="1000" i="1" dirty="0" err="1"/>
              <a:t>paper</a:t>
            </a:r>
            <a:endParaRPr lang="fi-FI" sz="1000" i="1" dirty="0"/>
          </a:p>
          <a:p>
            <a:r>
              <a:rPr lang="fi-FI" sz="1000" dirty="0"/>
              <a:t>Campbell, D. T., &amp; </a:t>
            </a:r>
            <a:r>
              <a:rPr lang="fi-FI" sz="1000" dirty="0" err="1"/>
              <a:t>Fiske</a:t>
            </a:r>
            <a:r>
              <a:rPr lang="fi-FI" sz="1000" dirty="0"/>
              <a:t>, D. W. (1959). </a:t>
            </a:r>
            <a:r>
              <a:rPr lang="fi-FI" sz="1000" dirty="0" err="1"/>
              <a:t>Convergent</a:t>
            </a:r>
            <a:r>
              <a:rPr lang="fi-FI" sz="1000" dirty="0"/>
              <a:t> and </a:t>
            </a:r>
            <a:r>
              <a:rPr lang="fi-FI" sz="1000" dirty="0" err="1"/>
              <a:t>discriminant</a:t>
            </a:r>
            <a:r>
              <a:rPr lang="fi-FI" sz="1000" dirty="0"/>
              <a:t> </a:t>
            </a:r>
            <a:r>
              <a:rPr lang="fi-FI" sz="1000" dirty="0" err="1"/>
              <a:t>validation</a:t>
            </a:r>
            <a:r>
              <a:rPr lang="fi-FI" sz="1000" dirty="0"/>
              <a:t> </a:t>
            </a:r>
            <a:r>
              <a:rPr lang="fi-FI" sz="1000" dirty="0" err="1"/>
              <a:t>by</a:t>
            </a:r>
            <a:r>
              <a:rPr lang="fi-FI" sz="1000" dirty="0"/>
              <a:t> </a:t>
            </a:r>
            <a:r>
              <a:rPr lang="fi-FI" sz="1000" dirty="0" err="1"/>
              <a:t>the</a:t>
            </a:r>
            <a:r>
              <a:rPr lang="fi-FI" sz="1000" dirty="0"/>
              <a:t> </a:t>
            </a:r>
            <a:r>
              <a:rPr lang="fi-FI" sz="1000" dirty="0" err="1"/>
              <a:t>multitrait-multimethod</a:t>
            </a:r>
            <a:r>
              <a:rPr lang="fi-FI" sz="1000" dirty="0"/>
              <a:t> </a:t>
            </a:r>
            <a:r>
              <a:rPr lang="fi-FI" sz="1000" dirty="0" err="1"/>
              <a:t>matrix</a:t>
            </a:r>
            <a:r>
              <a:rPr lang="fi-FI" sz="1000" dirty="0"/>
              <a:t>. </a:t>
            </a:r>
            <a:r>
              <a:rPr lang="fi-FI" sz="1000" i="1" dirty="0" err="1"/>
              <a:t>Psychological</a:t>
            </a:r>
            <a:r>
              <a:rPr lang="fi-FI" sz="1000" i="1" dirty="0"/>
              <a:t> Bulletin</a:t>
            </a:r>
            <a:r>
              <a:rPr lang="fi-FI" sz="1000" dirty="0"/>
              <a:t>, </a:t>
            </a:r>
            <a:r>
              <a:rPr lang="fi-FI" sz="1000" i="1" dirty="0"/>
              <a:t>56</a:t>
            </a:r>
            <a:r>
              <a:rPr lang="fi-FI" sz="1000" dirty="0"/>
              <a:t>(2), 81–105.</a:t>
            </a:r>
          </a:p>
          <a:p>
            <a:endParaRPr lang="fi-FI" sz="1000" i="1" dirty="0"/>
          </a:p>
          <a:p>
            <a:endParaRPr lang="en-US" sz="1000" b="1" dirty="0"/>
          </a:p>
        </p:txBody>
      </p:sp>
    </p:spTree>
    <p:extLst>
      <p:ext uri="{BB962C8B-B14F-4D97-AF65-F5344CB8AC3E}">
        <p14:creationId xmlns:p14="http://schemas.microsoft.com/office/powerpoint/2010/main" val="6443402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8095" y="5009678"/>
            <a:ext cx="4626972" cy="18796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20111" y="5197643"/>
            <a:ext cx="7632849" cy="22859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76336" y="5452798"/>
            <a:ext cx="6276623" cy="21407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20111" y="5674618"/>
            <a:ext cx="4118303" cy="26370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20111" y="5481124"/>
            <a:ext cx="532893" cy="18575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Used very inconsistently</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7584" t="13692" r="8309" b="54729"/>
          <a:stretch/>
        </p:blipFill>
        <p:spPr>
          <a:xfrm>
            <a:off x="333808" y="1613204"/>
            <a:ext cx="7819152" cy="4270238"/>
          </a:xfrm>
          <a:ln>
            <a:solidFill>
              <a:schemeClr val="tx1"/>
            </a:solidFill>
          </a:ln>
        </p:spPr>
      </p:pic>
      <p:sp>
        <p:nvSpPr>
          <p:cNvPr id="4" name="TextBox 3"/>
          <p:cNvSpPr txBox="1"/>
          <p:nvPr/>
        </p:nvSpPr>
        <p:spPr>
          <a:xfrm>
            <a:off x="333808" y="6031234"/>
            <a:ext cx="7765877" cy="1231106"/>
          </a:xfrm>
          <a:prstGeom prst="rect">
            <a:avLst/>
          </a:prstGeom>
          <a:noFill/>
        </p:spPr>
        <p:txBody>
          <a:bodyPr wrap="square" lIns="0" tIns="0" rIns="0" bIns="0" rtlCol="0">
            <a:spAutoFit/>
          </a:bodyPr>
          <a:lstStyle/>
          <a:p>
            <a:r>
              <a:rPr lang="en-US" sz="1000" dirty="0"/>
              <a:t>Carlson, K. D., &amp; </a:t>
            </a:r>
            <a:r>
              <a:rPr lang="en-US" sz="1000" dirty="0" err="1"/>
              <a:t>Herdman</a:t>
            </a:r>
            <a:r>
              <a:rPr lang="en-US" sz="1000" dirty="0"/>
              <a:t>, A. O. (2012). Understanding the Impact of Convergent Validity on Research Results. </a:t>
            </a:r>
            <a:r>
              <a:rPr lang="en-US" sz="1000" i="1" dirty="0"/>
              <a:t>Organizational Research Methods</a:t>
            </a:r>
            <a:r>
              <a:rPr lang="en-US" sz="1000" dirty="0"/>
              <a:t>, </a:t>
            </a:r>
            <a:r>
              <a:rPr lang="en-US" sz="1000" i="1" dirty="0"/>
              <a:t>15</a:t>
            </a:r>
            <a:r>
              <a:rPr lang="en-US" sz="1000" dirty="0"/>
              <a:t>(1), 17–32. </a:t>
            </a:r>
            <a:r>
              <a:rPr lang="en-US" sz="1000" dirty="0">
                <a:hlinkClick r:id="rId4"/>
              </a:rPr>
              <a:t>https://doi.org/10.1177/1094428110392383</a:t>
            </a:r>
            <a:endParaRPr lang="en-US" sz="1000" dirty="0"/>
          </a:p>
          <a:p>
            <a:r>
              <a:rPr lang="en-US" sz="1000" dirty="0"/>
              <a:t>Shaffer, J. A., </a:t>
            </a:r>
            <a:r>
              <a:rPr lang="en-US" sz="1000" dirty="0" err="1"/>
              <a:t>DeGeest</a:t>
            </a:r>
            <a:r>
              <a:rPr lang="en-US" sz="1000" dirty="0"/>
              <a:t>, D., &amp; Li, A. (2015). Tackling the Problem of Construct Proliferation A Guide to Assessing the Discriminant Validity of Conceptually Related Constructs. </a:t>
            </a:r>
            <a:r>
              <a:rPr lang="en-US" sz="1000" i="1" dirty="0"/>
              <a:t>Organizational Research Methods</a:t>
            </a:r>
            <a:r>
              <a:rPr lang="en-US" sz="1000" dirty="0"/>
              <a:t>, 1094428115598239. </a:t>
            </a:r>
            <a:r>
              <a:rPr lang="en-US" sz="1000" dirty="0">
                <a:hlinkClick r:id="rId5"/>
              </a:rPr>
              <a:t>https://doi.org/10.1177/1094428115598239</a:t>
            </a:r>
            <a:endParaRPr lang="en-US" sz="1000" dirty="0"/>
          </a:p>
          <a:p>
            <a:r>
              <a:rPr lang="fi-FI" sz="1000" dirty="0"/>
              <a:t>Rönkkö, M., &amp; </a:t>
            </a:r>
            <a:r>
              <a:rPr lang="fi-FI" sz="1000" dirty="0" err="1"/>
              <a:t>Cho</a:t>
            </a:r>
            <a:r>
              <a:rPr lang="fi-FI" sz="1000" dirty="0"/>
              <a:t>, E. (2018). </a:t>
            </a:r>
            <a:r>
              <a:rPr lang="fi-FI" sz="1000" dirty="0" err="1"/>
              <a:t>Discriminant</a:t>
            </a:r>
            <a:r>
              <a:rPr lang="fi-FI" sz="1000" dirty="0"/>
              <a:t> </a:t>
            </a:r>
            <a:r>
              <a:rPr lang="fi-FI" sz="1000" dirty="0" err="1"/>
              <a:t>validity</a:t>
            </a:r>
            <a:r>
              <a:rPr lang="fi-FI" sz="1000" dirty="0"/>
              <a:t>: A </a:t>
            </a:r>
            <a:r>
              <a:rPr lang="fi-FI" sz="1000" dirty="0" err="1"/>
              <a:t>synthesis</a:t>
            </a:r>
            <a:r>
              <a:rPr lang="fi-FI" sz="1000" dirty="0"/>
              <a:t> of </a:t>
            </a:r>
            <a:r>
              <a:rPr lang="fi-FI" sz="1000" dirty="0" err="1"/>
              <a:t>definitions</a:t>
            </a:r>
            <a:r>
              <a:rPr lang="fi-FI" sz="1000" dirty="0"/>
              <a:t> and a </a:t>
            </a:r>
            <a:r>
              <a:rPr lang="fi-FI" sz="1000" dirty="0" err="1"/>
              <a:t>test</a:t>
            </a:r>
            <a:r>
              <a:rPr lang="fi-FI" sz="1000" dirty="0"/>
              <a:t> of </a:t>
            </a:r>
            <a:r>
              <a:rPr lang="fi-FI" sz="1000" dirty="0" err="1"/>
              <a:t>techniques</a:t>
            </a:r>
            <a:r>
              <a:rPr lang="fi-FI" sz="1000" dirty="0"/>
              <a:t>. </a:t>
            </a:r>
            <a:r>
              <a:rPr lang="fi-FI" sz="1000" i="1" dirty="0" err="1"/>
              <a:t>Working</a:t>
            </a:r>
            <a:r>
              <a:rPr lang="fi-FI" sz="1000" i="1" dirty="0"/>
              <a:t> </a:t>
            </a:r>
            <a:r>
              <a:rPr lang="fi-FI" sz="1000" i="1" dirty="0" err="1"/>
              <a:t>paper</a:t>
            </a:r>
            <a:endParaRPr lang="fi-FI" sz="1000" i="1" dirty="0"/>
          </a:p>
          <a:p>
            <a:endParaRPr lang="en-US" sz="1000" dirty="0"/>
          </a:p>
          <a:p>
            <a:endParaRPr lang="en-US" sz="1000" dirty="0"/>
          </a:p>
          <a:p>
            <a:endParaRPr lang="en-US" sz="1000" dirty="0">
              <a:effectLst/>
            </a:endParaRPr>
          </a:p>
        </p:txBody>
      </p:sp>
    </p:spTree>
    <p:extLst>
      <p:ext uri="{BB962C8B-B14F-4D97-AF65-F5344CB8AC3E}">
        <p14:creationId xmlns:p14="http://schemas.microsoft.com/office/powerpoint/2010/main" val="392233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971155-8B0E-F74F-8023-8DD192D5B0C9}"/>
              </a:ext>
            </a:extLst>
          </p:cNvPr>
          <p:cNvSpPr>
            <a:spLocks noGrp="1"/>
          </p:cNvSpPr>
          <p:nvPr>
            <p:ph type="title"/>
          </p:nvPr>
        </p:nvSpPr>
        <p:spPr/>
        <p:txBody>
          <a:bodyPr/>
          <a:lstStyle/>
          <a:p>
            <a:r>
              <a:rPr lang="fi-FI" dirty="0" err="1"/>
              <a:t>Formative</a:t>
            </a:r>
            <a:r>
              <a:rPr lang="fi-FI" dirty="0"/>
              <a:t> </a:t>
            </a:r>
            <a:r>
              <a:rPr lang="fi-FI" dirty="0" err="1"/>
              <a:t>measurement</a:t>
            </a:r>
            <a:endParaRPr lang="fi-FI" dirty="0"/>
          </a:p>
        </p:txBody>
      </p:sp>
      <p:sp>
        <p:nvSpPr>
          <p:cNvPr id="6" name="Text Placeholder 5">
            <a:extLst>
              <a:ext uri="{FF2B5EF4-FFF2-40B4-BE49-F238E27FC236}">
                <a16:creationId xmlns:a16="http://schemas.microsoft.com/office/drawing/2014/main" id="{102E93AB-CBBD-C040-840A-2CCB03CAEF0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2716354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Formative measurement?</a:t>
            </a:r>
          </a:p>
        </p:txBody>
      </p:sp>
      <p:sp>
        <p:nvSpPr>
          <p:cNvPr id="3" name="Content Placeholder 2"/>
          <p:cNvSpPr>
            <a:spLocks noGrp="1"/>
          </p:cNvSpPr>
          <p:nvPr>
            <p:ph idx="1"/>
          </p:nvPr>
        </p:nvSpPr>
        <p:spPr/>
        <p:txBody>
          <a:bodyPr>
            <a:normAutofit/>
          </a:bodyPr>
          <a:lstStyle/>
          <a:p>
            <a:r>
              <a:rPr lang="en-US" sz="1800" dirty="0"/>
              <a:t>Measures cause the construct</a:t>
            </a:r>
          </a:p>
          <a:p>
            <a:pPr marL="342900" indent="-342900">
              <a:buFont typeface="Arial"/>
              <a:buChar char="•"/>
            </a:pPr>
            <a:r>
              <a:rPr lang="en-US" sz="1800" dirty="0"/>
              <a:t>A CEO responding positively to a</a:t>
            </a:r>
            <a:br>
              <a:rPr lang="en-US" sz="1800" dirty="0"/>
            </a:br>
            <a:r>
              <a:rPr lang="en-US" sz="1800" dirty="0"/>
              <a:t>survey causes the firm to be innovative</a:t>
            </a:r>
          </a:p>
          <a:p>
            <a:pPr marL="342900" indent="-342900">
              <a:buFont typeface="Arial"/>
              <a:buChar char="•"/>
            </a:pPr>
            <a:r>
              <a:rPr lang="en-US" sz="1800" dirty="0"/>
              <a:t>How you respond to questions about</a:t>
            </a:r>
            <a:br>
              <a:rPr lang="en-US" sz="1800" dirty="0"/>
            </a:br>
            <a:r>
              <a:rPr lang="en-US" sz="1800" dirty="0"/>
              <a:t>your income, education, etc. defines</a:t>
            </a:r>
            <a:br>
              <a:rPr lang="en-US" sz="1800" dirty="0"/>
            </a:br>
            <a:r>
              <a:rPr lang="en-US" sz="1800" dirty="0"/>
              <a:t>your socio economic status</a:t>
            </a:r>
          </a:p>
          <a:p>
            <a:pPr marL="0" indent="0">
              <a:buNone/>
            </a:pPr>
            <a:endParaRPr lang="en-US" sz="1800" dirty="0"/>
          </a:p>
        </p:txBody>
      </p:sp>
      <p:sp>
        <p:nvSpPr>
          <p:cNvPr id="6" name="TextBox 5"/>
          <p:cNvSpPr txBox="1"/>
          <p:nvPr/>
        </p:nvSpPr>
        <p:spPr>
          <a:xfrm>
            <a:off x="628650" y="6444534"/>
            <a:ext cx="7792974" cy="246221"/>
          </a:xfrm>
          <a:prstGeom prst="rect">
            <a:avLst/>
          </a:prstGeom>
          <a:noFill/>
        </p:spPr>
        <p:txBody>
          <a:bodyPr wrap="square" lIns="0" tIns="0" rIns="0" bIns="0" rtlCol="0">
            <a:spAutoFit/>
          </a:bodyPr>
          <a:lstStyle/>
          <a:p>
            <a:r>
              <a:rPr lang="en" sz="800" dirty="0" err="1"/>
              <a:t>Bollen</a:t>
            </a:r>
            <a:r>
              <a:rPr lang="en" sz="800" dirty="0"/>
              <a:t>, K. A., &amp; Diamantopoulos, A. (2017). In defense of causal-formative indicators: A minority report. </a:t>
            </a:r>
            <a:r>
              <a:rPr lang="en" sz="800" i="1" dirty="0"/>
              <a:t>Psychological Methods</a:t>
            </a:r>
            <a:r>
              <a:rPr lang="en" sz="800" dirty="0"/>
              <a:t>, </a:t>
            </a:r>
            <a:r>
              <a:rPr lang="en" sz="800" i="1" dirty="0"/>
              <a:t>22</a:t>
            </a:r>
            <a:r>
              <a:rPr lang="en" sz="800" dirty="0"/>
              <a:t>(3), 581–596. </a:t>
            </a:r>
            <a:r>
              <a:rPr lang="en" sz="800" dirty="0">
                <a:hlinkClick r:id="rId2"/>
              </a:rPr>
              <a:t>https://doi.org/10.1037/met0000056</a:t>
            </a:r>
            <a:r>
              <a:rPr lang="en" sz="800" dirty="0"/>
              <a:t>  p. 581</a:t>
            </a:r>
            <a:endParaRPr lang="en" sz="800" dirty="0">
              <a:effectLst/>
            </a:endParaRPr>
          </a:p>
        </p:txBody>
      </p:sp>
      <p:sp>
        <p:nvSpPr>
          <p:cNvPr id="7" name="Oval 6"/>
          <p:cNvSpPr/>
          <p:nvPr/>
        </p:nvSpPr>
        <p:spPr bwMode="auto">
          <a:xfrm>
            <a:off x="6172456" y="2254298"/>
            <a:ext cx="806132" cy="766126"/>
          </a:xfrm>
          <a:prstGeom prst="ellipse">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T</a:t>
            </a:r>
            <a:endParaRPr kumimoji="0" lang="en-US" sz="2400" b="0" i="0" u="none" strike="noStrike" cap="none" normalizeH="0" baseline="0" dirty="0">
              <a:ln>
                <a:noFill/>
              </a:ln>
              <a:solidFill>
                <a:srgbClr val="FFFFFF"/>
              </a:solidFill>
              <a:effectLst/>
              <a:latin typeface="Verdana" pitchFamily="34" charset="0"/>
            </a:endParaRPr>
          </a:p>
        </p:txBody>
      </p:sp>
      <p:sp>
        <p:nvSpPr>
          <p:cNvPr id="8" name="Rectangle 7"/>
          <p:cNvSpPr/>
          <p:nvPr/>
        </p:nvSpPr>
        <p:spPr bwMode="auto">
          <a:xfrm>
            <a:off x="7496378" y="1658118"/>
            <a:ext cx="782801" cy="535142"/>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x1</a:t>
            </a:r>
            <a:endParaRPr kumimoji="0" lang="en-US" sz="2400" b="0" i="0" u="none" strike="noStrike" cap="none" normalizeH="0" baseline="0" dirty="0">
              <a:ln>
                <a:noFill/>
              </a:ln>
              <a:solidFill>
                <a:srgbClr val="FFFFFF"/>
              </a:solidFill>
              <a:effectLst/>
              <a:latin typeface="Verdana" pitchFamily="34" charset="0"/>
            </a:endParaRPr>
          </a:p>
        </p:txBody>
      </p:sp>
      <p:sp>
        <p:nvSpPr>
          <p:cNvPr id="9" name="Rectangle 8"/>
          <p:cNvSpPr/>
          <p:nvPr/>
        </p:nvSpPr>
        <p:spPr bwMode="auto">
          <a:xfrm>
            <a:off x="7488921" y="2414368"/>
            <a:ext cx="782801" cy="535142"/>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x2</a:t>
            </a:r>
            <a:endParaRPr kumimoji="0" lang="en-US" sz="2400" b="0" i="0" u="none" strike="noStrike" cap="none" normalizeH="0" baseline="0" dirty="0">
              <a:ln>
                <a:noFill/>
              </a:ln>
              <a:solidFill>
                <a:srgbClr val="FFFFFF"/>
              </a:solidFill>
              <a:effectLst/>
              <a:latin typeface="Verdana" pitchFamily="34" charset="0"/>
            </a:endParaRPr>
          </a:p>
        </p:txBody>
      </p:sp>
      <p:sp>
        <p:nvSpPr>
          <p:cNvPr id="10" name="Rectangle 9"/>
          <p:cNvSpPr/>
          <p:nvPr/>
        </p:nvSpPr>
        <p:spPr bwMode="auto">
          <a:xfrm>
            <a:off x="7490346" y="3126243"/>
            <a:ext cx="782801" cy="535142"/>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x3</a:t>
            </a:r>
            <a:endParaRPr kumimoji="0" lang="en-US" sz="2400" b="0" i="0" u="none" strike="noStrike" cap="none" normalizeH="0" baseline="0" dirty="0">
              <a:ln>
                <a:noFill/>
              </a:ln>
              <a:solidFill>
                <a:srgbClr val="FFFFFF"/>
              </a:solidFill>
              <a:effectLst/>
              <a:latin typeface="Verdana" pitchFamily="34" charset="0"/>
            </a:endParaRPr>
          </a:p>
        </p:txBody>
      </p:sp>
      <p:cxnSp>
        <p:nvCxnSpPr>
          <p:cNvPr id="17" name="Straight Arrow Connector 16"/>
          <p:cNvCxnSpPr>
            <a:stCxn id="7" idx="5"/>
            <a:endCxn id="10" idx="1"/>
          </p:cNvCxnSpPr>
          <p:nvPr/>
        </p:nvCxnSpPr>
        <p:spPr bwMode="auto">
          <a:xfrm rot="16200000" flipH="1">
            <a:off x="6932646" y="2836113"/>
            <a:ext cx="485587" cy="629813"/>
          </a:xfrm>
          <a:prstGeom prst="straightConnector1">
            <a:avLst/>
          </a:prstGeom>
          <a:ln w="25400">
            <a:solidFill>
              <a:schemeClr val="tx1"/>
            </a:solidFill>
            <a:headEnd type="arrow" w="med" len="med"/>
            <a:tailEnd type="none"/>
          </a:ln>
          <a:effectLst/>
        </p:spPr>
        <p:style>
          <a:lnRef idx="1">
            <a:schemeClr val="accent4"/>
          </a:lnRef>
          <a:fillRef idx="2">
            <a:schemeClr val="accent4"/>
          </a:fillRef>
          <a:effectRef idx="1">
            <a:schemeClr val="accent4"/>
          </a:effectRef>
          <a:fontRef idx="minor">
            <a:schemeClr val="dk1"/>
          </a:fontRef>
        </p:style>
      </p:cxnSp>
      <p:cxnSp>
        <p:nvCxnSpPr>
          <p:cNvPr id="18" name="Straight Arrow Connector 17"/>
          <p:cNvCxnSpPr>
            <a:stCxn id="7" idx="6"/>
            <a:endCxn id="9" idx="1"/>
          </p:cNvCxnSpPr>
          <p:nvPr/>
        </p:nvCxnSpPr>
        <p:spPr bwMode="auto">
          <a:xfrm>
            <a:off x="6978588" y="2637361"/>
            <a:ext cx="510333" cy="44578"/>
          </a:xfrm>
          <a:prstGeom prst="straightConnector1">
            <a:avLst/>
          </a:prstGeom>
          <a:ln w="25400">
            <a:solidFill>
              <a:schemeClr val="tx1"/>
            </a:solidFill>
            <a:headEnd type="arrow" w="med" len="med"/>
            <a:tailEnd type="none"/>
          </a:ln>
          <a:effectLst/>
        </p:spPr>
        <p:style>
          <a:lnRef idx="1">
            <a:schemeClr val="accent4"/>
          </a:lnRef>
          <a:fillRef idx="2">
            <a:schemeClr val="accent4"/>
          </a:fillRef>
          <a:effectRef idx="1">
            <a:schemeClr val="accent4"/>
          </a:effectRef>
          <a:fontRef idx="minor">
            <a:schemeClr val="dk1"/>
          </a:fontRef>
        </p:style>
      </p:cxnSp>
      <p:cxnSp>
        <p:nvCxnSpPr>
          <p:cNvPr id="19" name="Straight Arrow Connector 18"/>
          <p:cNvCxnSpPr>
            <a:stCxn id="7" idx="7"/>
            <a:endCxn id="8" idx="1"/>
          </p:cNvCxnSpPr>
          <p:nvPr/>
        </p:nvCxnSpPr>
        <p:spPr bwMode="auto">
          <a:xfrm rot="5400000" flipH="1" flipV="1">
            <a:off x="6958052" y="1828170"/>
            <a:ext cx="440806" cy="635845"/>
          </a:xfrm>
          <a:prstGeom prst="straightConnector1">
            <a:avLst/>
          </a:prstGeom>
          <a:ln w="25400">
            <a:solidFill>
              <a:schemeClr val="tx1"/>
            </a:solidFill>
            <a:headEnd type="arrow" w="med" len="med"/>
            <a:tailEnd type="none"/>
          </a:ln>
          <a:effectLst/>
        </p:spPr>
        <p:style>
          <a:lnRef idx="1">
            <a:schemeClr val="accent4"/>
          </a:lnRef>
          <a:fillRef idx="2">
            <a:schemeClr val="accent4"/>
          </a:fillRef>
          <a:effectRef idx="1">
            <a:schemeClr val="accent4"/>
          </a:effectRef>
          <a:fontRef idx="minor">
            <a:schemeClr val="dk1"/>
          </a:fontRef>
        </p:style>
      </p:cxnSp>
      <p:sp>
        <p:nvSpPr>
          <p:cNvPr id="20" name="Oval 19"/>
          <p:cNvSpPr/>
          <p:nvPr/>
        </p:nvSpPr>
        <p:spPr bwMode="auto">
          <a:xfrm>
            <a:off x="5654096" y="1760536"/>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cxnSp>
        <p:nvCxnSpPr>
          <p:cNvPr id="21" name="Straight Arrow Connector 20"/>
          <p:cNvCxnSpPr>
            <a:stCxn id="20" idx="5"/>
            <a:endCxn id="7" idx="1"/>
          </p:cNvCxnSpPr>
          <p:nvPr/>
        </p:nvCxnSpPr>
        <p:spPr bwMode="auto">
          <a:xfrm>
            <a:off x="6029085" y="2115046"/>
            <a:ext cx="261426" cy="251449"/>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27" name="Curved Connector 26"/>
          <p:cNvCxnSpPr>
            <a:stCxn id="8" idx="3"/>
            <a:endCxn id="10" idx="3"/>
          </p:cNvCxnSpPr>
          <p:nvPr/>
        </p:nvCxnSpPr>
        <p:spPr>
          <a:xfrm flipH="1">
            <a:off x="8273147" y="1925689"/>
            <a:ext cx="6032" cy="1468125"/>
          </a:xfrm>
          <a:prstGeom prst="curvedConnector3">
            <a:avLst>
              <a:gd name="adj1" fmla="val -6105769"/>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9" name="Curved Connector 28"/>
          <p:cNvCxnSpPr>
            <a:stCxn id="9" idx="3"/>
            <a:endCxn id="10" idx="3"/>
          </p:cNvCxnSpPr>
          <p:nvPr/>
        </p:nvCxnSpPr>
        <p:spPr>
          <a:xfrm>
            <a:off x="8271722" y="2681939"/>
            <a:ext cx="1425" cy="711875"/>
          </a:xfrm>
          <a:prstGeom prst="curvedConnector3">
            <a:avLst>
              <a:gd name="adj1" fmla="val 16142105"/>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Curved Connector 31"/>
          <p:cNvCxnSpPr>
            <a:stCxn id="8" idx="3"/>
            <a:endCxn id="9" idx="3"/>
          </p:cNvCxnSpPr>
          <p:nvPr/>
        </p:nvCxnSpPr>
        <p:spPr>
          <a:xfrm flipH="1">
            <a:off x="8271722" y="1925689"/>
            <a:ext cx="7457" cy="756250"/>
          </a:xfrm>
          <a:prstGeom prst="curvedConnector3">
            <a:avLst>
              <a:gd name="adj1" fmla="val -3065576"/>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99313D20-65D1-E642-ABF2-3701200E3D99}"/>
              </a:ext>
            </a:extLst>
          </p:cNvPr>
          <p:cNvPicPr>
            <a:picLocks noChangeAspect="1"/>
          </p:cNvPicPr>
          <p:nvPr/>
        </p:nvPicPr>
        <p:blipFill rotWithShape="1">
          <a:blip r:embed="rId3"/>
          <a:srcRect l="8396" t="50293" r="50000" b="35258"/>
          <a:stretch/>
        </p:blipFill>
        <p:spPr>
          <a:xfrm>
            <a:off x="628650" y="3872651"/>
            <a:ext cx="5116660" cy="2369401"/>
          </a:xfrm>
          <a:prstGeom prst="rect">
            <a:avLst/>
          </a:prstGeom>
        </p:spPr>
      </p:pic>
    </p:spTree>
    <p:extLst>
      <p:ext uri="{BB962C8B-B14F-4D97-AF65-F5344CB8AC3E}">
        <p14:creationId xmlns:p14="http://schemas.microsoft.com/office/powerpoint/2010/main" val="84269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B28581-4D44-F347-998C-55E7958A47FD}"/>
              </a:ext>
            </a:extLst>
          </p:cNvPr>
          <p:cNvSpPr>
            <a:spLocks noGrp="1"/>
          </p:cNvSpPr>
          <p:nvPr>
            <p:ph type="title"/>
          </p:nvPr>
        </p:nvSpPr>
        <p:spPr/>
        <p:txBody>
          <a:bodyPr/>
          <a:lstStyle/>
          <a:p>
            <a:r>
              <a:rPr lang="fi-FI" dirty="0" err="1"/>
              <a:t>Guidelines</a:t>
            </a:r>
            <a:r>
              <a:rPr lang="fi-FI" dirty="0"/>
              <a:t> for </a:t>
            </a:r>
            <a:r>
              <a:rPr lang="fi-FI" dirty="0" err="1"/>
              <a:t>using</a:t>
            </a:r>
            <a:r>
              <a:rPr lang="fi-FI" dirty="0"/>
              <a:t> </a:t>
            </a:r>
            <a:r>
              <a:rPr lang="fi-FI" dirty="0" err="1"/>
              <a:t>formative</a:t>
            </a:r>
            <a:r>
              <a:rPr lang="fi-FI" dirty="0"/>
              <a:t> </a:t>
            </a:r>
            <a:r>
              <a:rPr lang="fi-FI" dirty="0" err="1"/>
              <a:t>measurement</a:t>
            </a:r>
            <a:endParaRPr lang="fi-FI" dirty="0"/>
          </a:p>
        </p:txBody>
      </p:sp>
      <p:pic>
        <p:nvPicPr>
          <p:cNvPr id="5" name="Content Placeholder 4">
            <a:extLst>
              <a:ext uri="{FF2B5EF4-FFF2-40B4-BE49-F238E27FC236}">
                <a16:creationId xmlns:a16="http://schemas.microsoft.com/office/drawing/2014/main" id="{F29AA0DC-2EC5-9F4E-BEDC-E3880A05AA8D}"/>
              </a:ext>
            </a:extLst>
          </p:cNvPr>
          <p:cNvPicPr>
            <a:picLocks noGrp="1" noChangeAspect="1"/>
          </p:cNvPicPr>
          <p:nvPr>
            <p:ph idx="4294967295"/>
          </p:nvPr>
        </p:nvPicPr>
        <p:blipFill rotWithShape="1">
          <a:blip r:embed="rId2"/>
          <a:srcRect l="14760" t="8605" r="16204" b="60932"/>
          <a:stretch/>
        </p:blipFill>
        <p:spPr>
          <a:xfrm>
            <a:off x="0" y="1663670"/>
            <a:ext cx="8085138" cy="4756150"/>
          </a:xfrm>
        </p:spPr>
      </p:pic>
      <p:sp>
        <p:nvSpPr>
          <p:cNvPr id="9" name="Rectangle 8">
            <a:extLst>
              <a:ext uri="{FF2B5EF4-FFF2-40B4-BE49-F238E27FC236}">
                <a16:creationId xmlns:a16="http://schemas.microsoft.com/office/drawing/2014/main" id="{127B4EAD-EC44-8241-B1DB-591A1377D80E}"/>
              </a:ext>
            </a:extLst>
          </p:cNvPr>
          <p:cNvSpPr/>
          <p:nvPr/>
        </p:nvSpPr>
        <p:spPr>
          <a:xfrm>
            <a:off x="476512" y="5117688"/>
            <a:ext cx="3331917" cy="923330"/>
          </a:xfrm>
          <a:prstGeom prst="rect">
            <a:avLst/>
          </a:prstGeom>
        </p:spPr>
        <p:txBody>
          <a:bodyPr wrap="square">
            <a:spAutoFit/>
          </a:bodyPr>
          <a:lstStyle/>
          <a:p>
            <a:r>
              <a:rPr lang="en-US" b="1" dirty="0">
                <a:solidFill>
                  <a:srgbClr val="EF3340"/>
                </a:solidFill>
              </a:rPr>
              <a:t>Fallacy: rejection of one model does not imply acceptance of another</a:t>
            </a:r>
          </a:p>
        </p:txBody>
      </p:sp>
      <p:sp>
        <p:nvSpPr>
          <p:cNvPr id="10" name="TextBox 9">
            <a:extLst>
              <a:ext uri="{FF2B5EF4-FFF2-40B4-BE49-F238E27FC236}">
                <a16:creationId xmlns:a16="http://schemas.microsoft.com/office/drawing/2014/main" id="{C1B83D34-F83C-CC41-ABC5-D40130F81816}"/>
              </a:ext>
            </a:extLst>
          </p:cNvPr>
          <p:cNvSpPr txBox="1"/>
          <p:nvPr/>
        </p:nvSpPr>
        <p:spPr>
          <a:xfrm>
            <a:off x="628650" y="6444534"/>
            <a:ext cx="7792974" cy="246221"/>
          </a:xfrm>
          <a:prstGeom prst="rect">
            <a:avLst/>
          </a:prstGeom>
          <a:noFill/>
        </p:spPr>
        <p:txBody>
          <a:bodyPr wrap="square" lIns="0" tIns="0" rIns="0" bIns="0" rtlCol="0">
            <a:spAutoFit/>
          </a:bodyPr>
          <a:lstStyle/>
          <a:p>
            <a:r>
              <a:rPr lang="en" sz="800" dirty="0" err="1"/>
              <a:t>Bollen</a:t>
            </a:r>
            <a:r>
              <a:rPr lang="en" sz="800" dirty="0"/>
              <a:t>, K. A., &amp; Diamantopoulos, A. (2017). In defense of causal-formative indicators: A minority report. </a:t>
            </a:r>
            <a:r>
              <a:rPr lang="en" sz="800" i="1" dirty="0"/>
              <a:t>Psychological Methods</a:t>
            </a:r>
            <a:r>
              <a:rPr lang="en" sz="800" dirty="0"/>
              <a:t>, </a:t>
            </a:r>
            <a:r>
              <a:rPr lang="en" sz="800" i="1" dirty="0"/>
              <a:t>22</a:t>
            </a:r>
            <a:r>
              <a:rPr lang="en" sz="800" dirty="0"/>
              <a:t>(3), 581–596. </a:t>
            </a:r>
            <a:r>
              <a:rPr lang="en" sz="800" dirty="0">
                <a:hlinkClick r:id="rId3"/>
              </a:rPr>
              <a:t>https://doi.org/10.1037/met0000056</a:t>
            </a:r>
            <a:r>
              <a:rPr lang="en" sz="800" dirty="0"/>
              <a:t> </a:t>
            </a:r>
            <a:endParaRPr lang="en" sz="800" dirty="0">
              <a:effectLst/>
            </a:endParaRPr>
          </a:p>
        </p:txBody>
      </p:sp>
    </p:spTree>
    <p:extLst>
      <p:ext uri="{BB962C8B-B14F-4D97-AF65-F5344CB8AC3E}">
        <p14:creationId xmlns:p14="http://schemas.microsoft.com/office/powerpoint/2010/main" val="101626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and modeling</a:t>
            </a:r>
          </a:p>
        </p:txBody>
      </p:sp>
      <p:sp>
        <p:nvSpPr>
          <p:cNvPr id="6" name="Rectangle 5"/>
          <p:cNvSpPr/>
          <p:nvPr/>
        </p:nvSpPr>
        <p:spPr>
          <a:xfrm>
            <a:off x="3369385" y="2828043"/>
            <a:ext cx="1515509" cy="141297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Measurement result</a:t>
            </a:r>
            <a:endParaRPr lang="en-US" baseline="-25000" dirty="0"/>
          </a:p>
        </p:txBody>
      </p:sp>
      <p:sp>
        <p:nvSpPr>
          <p:cNvPr id="10" name="Diamond 9"/>
          <p:cNvSpPr/>
          <p:nvPr/>
        </p:nvSpPr>
        <p:spPr>
          <a:xfrm>
            <a:off x="153502" y="2751254"/>
            <a:ext cx="2462475" cy="1579445"/>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Theoretical concept</a:t>
            </a:r>
          </a:p>
        </p:txBody>
      </p:sp>
      <p:cxnSp>
        <p:nvCxnSpPr>
          <p:cNvPr id="11" name="Straight Arrow Connector 10"/>
          <p:cNvCxnSpPr>
            <a:cxnSpLocks/>
            <a:stCxn id="10" idx="3"/>
            <a:endCxn id="6" idx="1"/>
          </p:cNvCxnSpPr>
          <p:nvPr/>
        </p:nvCxnSpPr>
        <p:spPr>
          <a:xfrm flipV="1">
            <a:off x="2615977" y="3534528"/>
            <a:ext cx="753408" cy="6449"/>
          </a:xfrm>
          <a:prstGeom prst="straightConnector1">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303FA75-2EBE-7148-A5B3-D24253FE49D3}"/>
              </a:ext>
            </a:extLst>
          </p:cNvPr>
          <p:cNvCxnSpPr>
            <a:cxnSpLocks/>
            <a:stCxn id="6" idx="3"/>
            <a:endCxn id="4" idx="2"/>
          </p:cNvCxnSpPr>
          <p:nvPr/>
        </p:nvCxnSpPr>
        <p:spPr>
          <a:xfrm>
            <a:off x="4884894" y="3534528"/>
            <a:ext cx="946966" cy="6448"/>
          </a:xfrm>
          <a:prstGeom prst="straightConnector1">
            <a:avLst/>
          </a:prstGeom>
          <a:ln w="254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BBF01D2F-151D-B947-9411-1D83360BF7A7}"/>
              </a:ext>
            </a:extLst>
          </p:cNvPr>
          <p:cNvSpPr/>
          <p:nvPr/>
        </p:nvSpPr>
        <p:spPr>
          <a:xfrm>
            <a:off x="5831860" y="2834494"/>
            <a:ext cx="1598321" cy="14129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Statistical </a:t>
            </a:r>
            <a:r>
              <a:rPr lang="fi-FI" dirty="0" err="1"/>
              <a:t>model</a:t>
            </a:r>
            <a:endParaRPr lang="fi-FI" dirty="0"/>
          </a:p>
        </p:txBody>
      </p:sp>
      <p:sp>
        <p:nvSpPr>
          <p:cNvPr id="18" name="TextBox 17">
            <a:extLst>
              <a:ext uri="{FF2B5EF4-FFF2-40B4-BE49-F238E27FC236}">
                <a16:creationId xmlns:a16="http://schemas.microsoft.com/office/drawing/2014/main" id="{7D674214-6C92-8C4B-9E0C-761A96AA71F9}"/>
              </a:ext>
            </a:extLst>
          </p:cNvPr>
          <p:cNvSpPr txBox="1"/>
          <p:nvPr/>
        </p:nvSpPr>
        <p:spPr>
          <a:xfrm>
            <a:off x="628650" y="6444534"/>
            <a:ext cx="7792974" cy="246221"/>
          </a:xfrm>
          <a:prstGeom prst="rect">
            <a:avLst/>
          </a:prstGeom>
          <a:noFill/>
        </p:spPr>
        <p:txBody>
          <a:bodyPr wrap="square" lIns="0" tIns="0" rIns="0" bIns="0" rtlCol="0">
            <a:spAutoFit/>
          </a:bodyPr>
          <a:lstStyle/>
          <a:p>
            <a:r>
              <a:rPr lang="en" sz="800" dirty="0"/>
              <a:t>Markus, K. A. (2018). Three conceptual impediments to developing scale theory for formative scales. </a:t>
            </a:r>
            <a:r>
              <a:rPr lang="en" sz="800" i="1" dirty="0"/>
              <a:t>Methodology</a:t>
            </a:r>
            <a:r>
              <a:rPr lang="en" sz="800" dirty="0"/>
              <a:t>, </a:t>
            </a:r>
            <a:r>
              <a:rPr lang="en" sz="800" i="1" dirty="0"/>
              <a:t>14</a:t>
            </a:r>
            <a:r>
              <a:rPr lang="en" sz="800" dirty="0"/>
              <a:t>(4), 156–164. </a:t>
            </a:r>
            <a:r>
              <a:rPr lang="en" sz="800" dirty="0">
                <a:hlinkClick r:id="rId2"/>
              </a:rPr>
              <a:t>https://doi.org/10.1027/1614-2241/a000154</a:t>
            </a:r>
            <a:endParaRPr lang="en" sz="800" dirty="0">
              <a:effectLst/>
            </a:endParaRPr>
          </a:p>
        </p:txBody>
      </p:sp>
      <p:sp>
        <p:nvSpPr>
          <p:cNvPr id="19" name="TextBox 18">
            <a:extLst>
              <a:ext uri="{FF2B5EF4-FFF2-40B4-BE49-F238E27FC236}">
                <a16:creationId xmlns:a16="http://schemas.microsoft.com/office/drawing/2014/main" id="{9E3CA127-051C-7143-A544-0E1FDAB34760}"/>
              </a:ext>
            </a:extLst>
          </p:cNvPr>
          <p:cNvSpPr txBox="1"/>
          <p:nvPr/>
        </p:nvSpPr>
        <p:spPr>
          <a:xfrm>
            <a:off x="2104863" y="2121561"/>
            <a:ext cx="1694139" cy="307777"/>
          </a:xfrm>
          <a:prstGeom prst="rect">
            <a:avLst/>
          </a:prstGeom>
          <a:noFill/>
        </p:spPr>
        <p:txBody>
          <a:bodyPr wrap="square" lIns="0" tIns="0" rIns="0" bIns="0" rtlCol="0">
            <a:spAutoFit/>
          </a:bodyPr>
          <a:lstStyle/>
          <a:p>
            <a:r>
              <a:rPr lang="en-US" sz="2000" b="1" dirty="0">
                <a:solidFill>
                  <a:srgbClr val="EF3340"/>
                </a:solidFill>
              </a:rPr>
              <a:t>Measurement</a:t>
            </a:r>
          </a:p>
        </p:txBody>
      </p:sp>
      <p:sp>
        <p:nvSpPr>
          <p:cNvPr id="20" name="TextBox 19">
            <a:extLst>
              <a:ext uri="{FF2B5EF4-FFF2-40B4-BE49-F238E27FC236}">
                <a16:creationId xmlns:a16="http://schemas.microsoft.com/office/drawing/2014/main" id="{D0AE7A7E-DE94-6641-9D28-8D8730A96945}"/>
              </a:ext>
            </a:extLst>
          </p:cNvPr>
          <p:cNvSpPr txBox="1"/>
          <p:nvPr/>
        </p:nvSpPr>
        <p:spPr>
          <a:xfrm>
            <a:off x="4630611" y="2102252"/>
            <a:ext cx="1694139" cy="307777"/>
          </a:xfrm>
          <a:prstGeom prst="rect">
            <a:avLst/>
          </a:prstGeom>
          <a:noFill/>
        </p:spPr>
        <p:txBody>
          <a:bodyPr wrap="square" lIns="0" tIns="0" rIns="0" bIns="0" rtlCol="0">
            <a:spAutoFit/>
          </a:bodyPr>
          <a:lstStyle/>
          <a:p>
            <a:r>
              <a:rPr lang="en-US" sz="2000" b="1" dirty="0">
                <a:solidFill>
                  <a:srgbClr val="EF3340"/>
                </a:solidFill>
              </a:rPr>
              <a:t>Modeling</a:t>
            </a:r>
          </a:p>
        </p:txBody>
      </p:sp>
      <p:sp>
        <p:nvSpPr>
          <p:cNvPr id="21" name="TextBox 20">
            <a:extLst>
              <a:ext uri="{FF2B5EF4-FFF2-40B4-BE49-F238E27FC236}">
                <a16:creationId xmlns:a16="http://schemas.microsoft.com/office/drawing/2014/main" id="{B4934D6E-861D-F748-9CD3-F3651CBEF4F3}"/>
              </a:ext>
            </a:extLst>
          </p:cNvPr>
          <p:cNvSpPr txBox="1"/>
          <p:nvPr/>
        </p:nvSpPr>
        <p:spPr>
          <a:xfrm>
            <a:off x="3176842" y="4357698"/>
            <a:ext cx="1900593" cy="307777"/>
          </a:xfrm>
          <a:prstGeom prst="rect">
            <a:avLst/>
          </a:prstGeom>
          <a:noFill/>
        </p:spPr>
        <p:txBody>
          <a:bodyPr wrap="square" lIns="0" tIns="0" rIns="0" bIns="0" rtlCol="0">
            <a:spAutoFit/>
          </a:bodyPr>
          <a:lstStyle/>
          <a:p>
            <a:r>
              <a:rPr lang="en-US" sz="2000" b="1" dirty="0">
                <a:solidFill>
                  <a:srgbClr val="EF3340"/>
                </a:solidFill>
              </a:rPr>
              <a:t>Representation</a:t>
            </a:r>
          </a:p>
        </p:txBody>
      </p:sp>
      <p:sp>
        <p:nvSpPr>
          <p:cNvPr id="26" name="U-Turn Arrow 25">
            <a:extLst>
              <a:ext uri="{FF2B5EF4-FFF2-40B4-BE49-F238E27FC236}">
                <a16:creationId xmlns:a16="http://schemas.microsoft.com/office/drawing/2014/main" id="{835402B4-5385-FE4C-B851-9D8AFF69DE4B}"/>
              </a:ext>
            </a:extLst>
          </p:cNvPr>
          <p:cNvSpPr/>
          <p:nvPr/>
        </p:nvSpPr>
        <p:spPr>
          <a:xfrm rot="10800000">
            <a:off x="1286932" y="4389439"/>
            <a:ext cx="5415523" cy="564504"/>
          </a:xfrm>
          <a:prstGeom prst="uturnArrow">
            <a:avLst>
              <a:gd name="adj1" fmla="val 5660"/>
              <a:gd name="adj2" fmla="val 16001"/>
              <a:gd name="adj3" fmla="val 27821"/>
              <a:gd name="adj4" fmla="val 39980"/>
              <a:gd name="adj5" fmla="val 7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extLst>
      <p:ext uri="{BB962C8B-B14F-4D97-AF65-F5344CB8AC3E}">
        <p14:creationId xmlns:p14="http://schemas.microsoft.com/office/powerpoint/2010/main" val="262248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20" grpId="0"/>
      <p:bldP spid="21"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8539" t="5926" r="8903" b="52407"/>
          <a:stretch/>
        </p:blipFill>
        <p:spPr>
          <a:xfrm>
            <a:off x="200" y="50799"/>
            <a:ext cx="9143800" cy="6712501"/>
          </a:xfrm>
          <a:prstGeom prst="rect">
            <a:avLst/>
          </a:prstGeom>
          <a:solidFill>
            <a:schemeClr val="bg1"/>
          </a:solidFill>
        </p:spPr>
      </p:pic>
      <p:sp>
        <p:nvSpPr>
          <p:cNvPr id="7" name="TextBox 6"/>
          <p:cNvSpPr txBox="1"/>
          <p:nvPr/>
        </p:nvSpPr>
        <p:spPr>
          <a:xfrm>
            <a:off x="5969000" y="342900"/>
            <a:ext cx="2890535" cy="369332"/>
          </a:xfrm>
          <a:prstGeom prst="rect">
            <a:avLst/>
          </a:prstGeom>
          <a:noFill/>
        </p:spPr>
        <p:txBody>
          <a:bodyPr wrap="none" rtlCol="0">
            <a:spAutoFit/>
          </a:bodyPr>
          <a:lstStyle/>
          <a:p>
            <a:r>
              <a:rPr lang="en-US" b="1">
                <a:solidFill>
                  <a:srgbClr val="FF0000"/>
                </a:solidFill>
              </a:rPr>
              <a:t>Redefine innovativeness</a:t>
            </a:r>
            <a:endParaRPr lang="en-US" b="1" dirty="0">
              <a:solidFill>
                <a:srgbClr val="FF0000"/>
              </a:solidFill>
            </a:endParaRPr>
          </a:p>
        </p:txBody>
      </p:sp>
    </p:spTree>
    <p:extLst>
      <p:ext uri="{BB962C8B-B14F-4D97-AF65-F5344CB8AC3E}">
        <p14:creationId xmlns:p14="http://schemas.microsoft.com/office/powerpoint/2010/main" val="290886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527DEC-4E52-374F-A800-D000AC4DD7B0}"/>
              </a:ext>
            </a:extLst>
          </p:cNvPr>
          <p:cNvSpPr/>
          <p:nvPr/>
        </p:nvSpPr>
        <p:spPr>
          <a:xfrm>
            <a:off x="739204" y="3956628"/>
            <a:ext cx="4043108" cy="27946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F33FE2-3087-5042-9D4A-EB8951AA88D8}"/>
              </a:ext>
            </a:extLst>
          </p:cNvPr>
          <p:cNvSpPr/>
          <p:nvPr/>
        </p:nvSpPr>
        <p:spPr>
          <a:xfrm>
            <a:off x="4572000" y="3447608"/>
            <a:ext cx="1506409" cy="21913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C3210A-55FD-184A-B94A-852D3D91C5D9}"/>
              </a:ext>
            </a:extLst>
          </p:cNvPr>
          <p:cNvSpPr/>
          <p:nvPr/>
        </p:nvSpPr>
        <p:spPr>
          <a:xfrm>
            <a:off x="788775" y="3666744"/>
            <a:ext cx="5218833" cy="29634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5AA2064-017C-C144-A1C0-07EBF5123A7D}"/>
              </a:ext>
            </a:extLst>
          </p:cNvPr>
          <p:cNvSpPr>
            <a:spLocks noGrp="1"/>
          </p:cNvSpPr>
          <p:nvPr>
            <p:ph type="title"/>
          </p:nvPr>
        </p:nvSpPr>
        <p:spPr/>
        <p:txBody>
          <a:bodyPr/>
          <a:lstStyle/>
          <a:p>
            <a:r>
              <a:rPr lang="fi-FI" dirty="0" err="1"/>
              <a:t>Items</a:t>
            </a:r>
            <a:r>
              <a:rPr lang="fi-FI" dirty="0"/>
              <a:t> as </a:t>
            </a:r>
            <a:r>
              <a:rPr lang="fi-FI" dirty="0" err="1"/>
              <a:t>causes</a:t>
            </a:r>
            <a:r>
              <a:rPr lang="fi-FI" dirty="0"/>
              <a:t> of </a:t>
            </a:r>
            <a:r>
              <a:rPr lang="fi-FI" dirty="0" err="1"/>
              <a:t>constructs</a:t>
            </a:r>
            <a:endParaRPr lang="fi-FI" dirty="0"/>
          </a:p>
        </p:txBody>
      </p:sp>
      <p:grpSp>
        <p:nvGrpSpPr>
          <p:cNvPr id="9" name="Group 8">
            <a:extLst>
              <a:ext uri="{FF2B5EF4-FFF2-40B4-BE49-F238E27FC236}">
                <a16:creationId xmlns:a16="http://schemas.microsoft.com/office/drawing/2014/main" id="{C5DAB980-F828-BA4C-A15E-EC3EB792D1DF}"/>
              </a:ext>
            </a:extLst>
          </p:cNvPr>
          <p:cNvGrpSpPr>
            <a:grpSpLocks noChangeAspect="1"/>
          </p:cNvGrpSpPr>
          <p:nvPr/>
        </p:nvGrpSpPr>
        <p:grpSpPr>
          <a:xfrm>
            <a:off x="628650" y="1828799"/>
            <a:ext cx="5590095" cy="4046387"/>
            <a:chOff x="1904214" y="1913641"/>
            <a:chExt cx="2253007" cy="1630838"/>
          </a:xfrm>
        </p:grpSpPr>
        <p:pic>
          <p:nvPicPr>
            <p:cNvPr id="6" name="Picture 5">
              <a:extLst>
                <a:ext uri="{FF2B5EF4-FFF2-40B4-BE49-F238E27FC236}">
                  <a16:creationId xmlns:a16="http://schemas.microsoft.com/office/drawing/2014/main" id="{30F18C73-C4FA-DD44-9D72-36BAA703B74D}"/>
                </a:ext>
              </a:extLst>
            </p:cNvPr>
            <p:cNvPicPr>
              <a:picLocks noChangeAspect="1"/>
            </p:cNvPicPr>
            <p:nvPr/>
          </p:nvPicPr>
          <p:blipFill rotWithShape="1">
            <a:blip r:embed="rId2"/>
            <a:srcRect l="50000" t="75464" r="8833" b="5324"/>
            <a:stretch/>
          </p:blipFill>
          <p:spPr>
            <a:xfrm>
              <a:off x="1960775" y="1913641"/>
              <a:ext cx="2139886" cy="1317560"/>
            </a:xfrm>
            <a:prstGeom prst="rect">
              <a:avLst/>
            </a:prstGeom>
          </p:spPr>
        </p:pic>
        <p:pic>
          <p:nvPicPr>
            <p:cNvPr id="8" name="Picture 7">
              <a:extLst>
                <a:ext uri="{FF2B5EF4-FFF2-40B4-BE49-F238E27FC236}">
                  <a16:creationId xmlns:a16="http://schemas.microsoft.com/office/drawing/2014/main" id="{758BB8C8-C4DB-C14B-B778-AAFDD3F74E15}"/>
                </a:ext>
              </a:extLst>
            </p:cNvPr>
            <p:cNvPicPr>
              <a:picLocks noChangeAspect="1"/>
            </p:cNvPicPr>
            <p:nvPr/>
          </p:nvPicPr>
          <p:blipFill rotWithShape="1">
            <a:blip r:embed="rId3"/>
            <a:srcRect l="7926" t="7836" r="48731" b="84879"/>
            <a:stretch/>
          </p:blipFill>
          <p:spPr>
            <a:xfrm>
              <a:off x="1904214" y="3044859"/>
              <a:ext cx="2253007" cy="499620"/>
            </a:xfrm>
            <a:prstGeom prst="rect">
              <a:avLst/>
            </a:prstGeom>
          </p:spPr>
        </p:pic>
      </p:grpSp>
      <p:sp>
        <p:nvSpPr>
          <p:cNvPr id="10" name="TextBox 9">
            <a:extLst>
              <a:ext uri="{FF2B5EF4-FFF2-40B4-BE49-F238E27FC236}">
                <a16:creationId xmlns:a16="http://schemas.microsoft.com/office/drawing/2014/main" id="{D02D6604-FF52-4F45-8D4E-4A88EC216FC6}"/>
              </a:ext>
            </a:extLst>
          </p:cNvPr>
          <p:cNvSpPr txBox="1"/>
          <p:nvPr/>
        </p:nvSpPr>
        <p:spPr>
          <a:xfrm>
            <a:off x="628650" y="6444534"/>
            <a:ext cx="5449759" cy="246221"/>
          </a:xfrm>
          <a:prstGeom prst="rect">
            <a:avLst/>
          </a:prstGeom>
          <a:noFill/>
        </p:spPr>
        <p:txBody>
          <a:bodyPr wrap="square" lIns="0" tIns="0" rIns="0" bIns="0" rtlCol="0">
            <a:spAutoFit/>
          </a:bodyPr>
          <a:lstStyle/>
          <a:p>
            <a:r>
              <a:rPr lang="en" sz="800" dirty="0"/>
              <a:t>Markus, K. A. (2018). Three conceptual impediments to developing scale theory for formative scales. </a:t>
            </a:r>
            <a:r>
              <a:rPr lang="en" sz="800" i="1" dirty="0"/>
              <a:t>Methodology</a:t>
            </a:r>
            <a:r>
              <a:rPr lang="en" sz="800" dirty="0"/>
              <a:t>, </a:t>
            </a:r>
            <a:r>
              <a:rPr lang="en" sz="800" i="1" dirty="0"/>
              <a:t>14</a:t>
            </a:r>
            <a:r>
              <a:rPr lang="en" sz="800" dirty="0"/>
              <a:t>(4), 156–164. </a:t>
            </a:r>
            <a:r>
              <a:rPr lang="en" sz="800" dirty="0">
                <a:hlinkClick r:id="rId4"/>
              </a:rPr>
              <a:t>https://doi.org/10.1027/1614-2241/a000154</a:t>
            </a:r>
            <a:r>
              <a:rPr lang="en" sz="800" dirty="0"/>
              <a:t> pp. 157-158</a:t>
            </a:r>
            <a:endParaRPr lang="en" sz="800" dirty="0">
              <a:effectLst/>
            </a:endParaRPr>
          </a:p>
        </p:txBody>
      </p:sp>
    </p:spTree>
    <p:extLst>
      <p:ext uri="{BB962C8B-B14F-4D97-AF65-F5344CB8AC3E}">
        <p14:creationId xmlns:p14="http://schemas.microsoft.com/office/powerpoint/2010/main" val="2298427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and modeling</a:t>
            </a:r>
          </a:p>
        </p:txBody>
      </p:sp>
      <p:sp>
        <p:nvSpPr>
          <p:cNvPr id="6" name="Rectangle 5"/>
          <p:cNvSpPr/>
          <p:nvPr/>
        </p:nvSpPr>
        <p:spPr>
          <a:xfrm>
            <a:off x="3369385" y="2828043"/>
            <a:ext cx="1515509" cy="141297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Measurement result</a:t>
            </a:r>
            <a:endParaRPr lang="en-US" baseline="-25000" dirty="0"/>
          </a:p>
        </p:txBody>
      </p:sp>
      <p:sp>
        <p:nvSpPr>
          <p:cNvPr id="10" name="Diamond 9"/>
          <p:cNvSpPr/>
          <p:nvPr/>
        </p:nvSpPr>
        <p:spPr>
          <a:xfrm>
            <a:off x="153502" y="2751254"/>
            <a:ext cx="2462475" cy="1579445"/>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Theoretical concept</a:t>
            </a:r>
          </a:p>
        </p:txBody>
      </p:sp>
      <p:cxnSp>
        <p:nvCxnSpPr>
          <p:cNvPr id="11" name="Straight Arrow Connector 10"/>
          <p:cNvCxnSpPr>
            <a:cxnSpLocks/>
          </p:cNvCxnSpPr>
          <p:nvPr/>
        </p:nvCxnSpPr>
        <p:spPr>
          <a:xfrm flipV="1">
            <a:off x="2615977" y="3653400"/>
            <a:ext cx="753408" cy="6449"/>
          </a:xfrm>
          <a:prstGeom prst="straightConnector1">
            <a:avLst/>
          </a:prstGeom>
          <a:ln w="254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303FA75-2EBE-7148-A5B3-D24253FE49D3}"/>
              </a:ext>
            </a:extLst>
          </p:cNvPr>
          <p:cNvCxnSpPr>
            <a:cxnSpLocks/>
            <a:stCxn id="6" idx="3"/>
          </p:cNvCxnSpPr>
          <p:nvPr/>
        </p:nvCxnSpPr>
        <p:spPr>
          <a:xfrm>
            <a:off x="4884894" y="3534528"/>
            <a:ext cx="946966" cy="6448"/>
          </a:xfrm>
          <a:prstGeom prst="straightConnector1">
            <a:avLst/>
          </a:prstGeom>
          <a:ln w="254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D674214-6C92-8C4B-9E0C-761A96AA71F9}"/>
              </a:ext>
            </a:extLst>
          </p:cNvPr>
          <p:cNvSpPr txBox="1"/>
          <p:nvPr/>
        </p:nvSpPr>
        <p:spPr>
          <a:xfrm>
            <a:off x="628650" y="6360263"/>
            <a:ext cx="7792974" cy="407804"/>
          </a:xfrm>
          <a:prstGeom prst="rect">
            <a:avLst/>
          </a:prstGeom>
          <a:noFill/>
        </p:spPr>
        <p:txBody>
          <a:bodyPr wrap="square" lIns="0" tIns="0" rIns="0" bIns="0" rtlCol="0">
            <a:spAutoFit/>
          </a:bodyPr>
          <a:lstStyle/>
          <a:p>
            <a:pPr>
              <a:spcAft>
                <a:spcPts val="300"/>
              </a:spcAft>
            </a:pPr>
            <a:r>
              <a:rPr lang="en-US" sz="800" dirty="0"/>
              <a:t>Markus, K. A., &amp; </a:t>
            </a:r>
            <a:r>
              <a:rPr lang="en-US" sz="800" dirty="0" err="1"/>
              <a:t>Borsboom</a:t>
            </a:r>
            <a:r>
              <a:rPr lang="en-US" sz="800" dirty="0"/>
              <a:t>, D. (2013). Frontiers in test validity theory: measurement, causation and meaning. New York, N.Y.: Psychology Press. (pp 32-33)</a:t>
            </a:r>
          </a:p>
          <a:p>
            <a:pPr>
              <a:spcAft>
                <a:spcPts val="300"/>
              </a:spcAft>
            </a:pPr>
            <a:r>
              <a:rPr lang="en-US" sz="800" dirty="0" err="1"/>
              <a:t>Rhemtulla</a:t>
            </a:r>
            <a:r>
              <a:rPr lang="en-US" sz="800" dirty="0"/>
              <a:t>, M., Bork, R. van, &amp; </a:t>
            </a:r>
            <a:r>
              <a:rPr lang="en-US" sz="800" dirty="0" err="1"/>
              <a:t>Borsboom</a:t>
            </a:r>
            <a:r>
              <a:rPr lang="en-US" sz="800" dirty="0"/>
              <a:t>, D. (2015). Calling Models With Causal Indicators “Measurement Models” Implies More Than They Can Deliver. </a:t>
            </a:r>
            <a:r>
              <a:rPr lang="en-US" sz="800" i="1" dirty="0"/>
              <a:t>Measurement: Interdisciplinary Research and Perspectives</a:t>
            </a:r>
            <a:r>
              <a:rPr lang="en-US" sz="800" dirty="0"/>
              <a:t>, </a:t>
            </a:r>
            <a:r>
              <a:rPr lang="en-US" sz="800" i="1" dirty="0"/>
              <a:t>13</a:t>
            </a:r>
            <a:r>
              <a:rPr lang="en-US" sz="800" dirty="0"/>
              <a:t>(1), 59–62. http://</a:t>
            </a:r>
            <a:r>
              <a:rPr lang="en-US" sz="800" dirty="0" err="1"/>
              <a:t>doi.org</a:t>
            </a:r>
            <a:r>
              <a:rPr lang="en-US" sz="800" dirty="0"/>
              <a:t>/10.1080/15366367.2015.1016343</a:t>
            </a:r>
          </a:p>
        </p:txBody>
      </p:sp>
      <p:sp>
        <p:nvSpPr>
          <p:cNvPr id="19" name="TextBox 18">
            <a:extLst>
              <a:ext uri="{FF2B5EF4-FFF2-40B4-BE49-F238E27FC236}">
                <a16:creationId xmlns:a16="http://schemas.microsoft.com/office/drawing/2014/main" id="{9E3CA127-051C-7143-A544-0E1FDAB34760}"/>
              </a:ext>
            </a:extLst>
          </p:cNvPr>
          <p:cNvSpPr txBox="1"/>
          <p:nvPr/>
        </p:nvSpPr>
        <p:spPr>
          <a:xfrm>
            <a:off x="2104863" y="2121561"/>
            <a:ext cx="1694139" cy="307777"/>
          </a:xfrm>
          <a:prstGeom prst="rect">
            <a:avLst/>
          </a:prstGeom>
          <a:noFill/>
        </p:spPr>
        <p:txBody>
          <a:bodyPr wrap="square" lIns="0" tIns="0" rIns="0" bIns="0" rtlCol="0">
            <a:spAutoFit/>
          </a:bodyPr>
          <a:lstStyle/>
          <a:p>
            <a:r>
              <a:rPr lang="en-US" sz="2000" b="1" dirty="0">
                <a:solidFill>
                  <a:srgbClr val="EF3340"/>
                </a:solidFill>
              </a:rPr>
              <a:t>Measurement</a:t>
            </a:r>
          </a:p>
        </p:txBody>
      </p:sp>
      <p:sp>
        <p:nvSpPr>
          <p:cNvPr id="20" name="TextBox 19">
            <a:extLst>
              <a:ext uri="{FF2B5EF4-FFF2-40B4-BE49-F238E27FC236}">
                <a16:creationId xmlns:a16="http://schemas.microsoft.com/office/drawing/2014/main" id="{D0AE7A7E-DE94-6641-9D28-8D8730A96945}"/>
              </a:ext>
            </a:extLst>
          </p:cNvPr>
          <p:cNvSpPr txBox="1"/>
          <p:nvPr/>
        </p:nvSpPr>
        <p:spPr>
          <a:xfrm>
            <a:off x="4630611" y="2102252"/>
            <a:ext cx="1694139" cy="307777"/>
          </a:xfrm>
          <a:prstGeom prst="rect">
            <a:avLst/>
          </a:prstGeom>
          <a:noFill/>
        </p:spPr>
        <p:txBody>
          <a:bodyPr wrap="square" lIns="0" tIns="0" rIns="0" bIns="0" rtlCol="0">
            <a:spAutoFit/>
          </a:bodyPr>
          <a:lstStyle/>
          <a:p>
            <a:r>
              <a:rPr lang="en-US" sz="2000" b="1" dirty="0">
                <a:solidFill>
                  <a:srgbClr val="EF3340"/>
                </a:solidFill>
              </a:rPr>
              <a:t>Modeling</a:t>
            </a:r>
          </a:p>
        </p:txBody>
      </p:sp>
      <p:sp>
        <p:nvSpPr>
          <p:cNvPr id="21" name="TextBox 20">
            <a:extLst>
              <a:ext uri="{FF2B5EF4-FFF2-40B4-BE49-F238E27FC236}">
                <a16:creationId xmlns:a16="http://schemas.microsoft.com/office/drawing/2014/main" id="{B4934D6E-861D-F748-9CD3-F3651CBEF4F3}"/>
              </a:ext>
            </a:extLst>
          </p:cNvPr>
          <p:cNvSpPr txBox="1"/>
          <p:nvPr/>
        </p:nvSpPr>
        <p:spPr>
          <a:xfrm>
            <a:off x="3176842" y="4357698"/>
            <a:ext cx="1900593" cy="307777"/>
          </a:xfrm>
          <a:prstGeom prst="rect">
            <a:avLst/>
          </a:prstGeom>
          <a:noFill/>
        </p:spPr>
        <p:txBody>
          <a:bodyPr wrap="square" lIns="0" tIns="0" rIns="0" bIns="0" rtlCol="0">
            <a:spAutoFit/>
          </a:bodyPr>
          <a:lstStyle/>
          <a:p>
            <a:r>
              <a:rPr lang="en-US" sz="2000" b="1" dirty="0">
                <a:solidFill>
                  <a:srgbClr val="EF3340"/>
                </a:solidFill>
              </a:rPr>
              <a:t>Representation</a:t>
            </a:r>
          </a:p>
        </p:txBody>
      </p:sp>
      <p:sp>
        <p:nvSpPr>
          <p:cNvPr id="26" name="U-Turn Arrow 25">
            <a:extLst>
              <a:ext uri="{FF2B5EF4-FFF2-40B4-BE49-F238E27FC236}">
                <a16:creationId xmlns:a16="http://schemas.microsoft.com/office/drawing/2014/main" id="{835402B4-5385-FE4C-B851-9D8AFF69DE4B}"/>
              </a:ext>
            </a:extLst>
          </p:cNvPr>
          <p:cNvSpPr/>
          <p:nvPr/>
        </p:nvSpPr>
        <p:spPr>
          <a:xfrm rot="10800000">
            <a:off x="1286932" y="4389439"/>
            <a:ext cx="5415523" cy="564504"/>
          </a:xfrm>
          <a:prstGeom prst="uturnArrow">
            <a:avLst>
              <a:gd name="adj1" fmla="val 5660"/>
              <a:gd name="adj2" fmla="val 16001"/>
              <a:gd name="adj3" fmla="val 27821"/>
              <a:gd name="adj4" fmla="val 39980"/>
              <a:gd name="adj5" fmla="val 7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 name="Rectangle 2">
            <a:extLst>
              <a:ext uri="{FF2B5EF4-FFF2-40B4-BE49-F238E27FC236}">
                <a16:creationId xmlns:a16="http://schemas.microsoft.com/office/drawing/2014/main" id="{AA2CA454-EB9F-0442-BC83-26DF424DE0C1}"/>
              </a:ext>
            </a:extLst>
          </p:cNvPr>
          <p:cNvSpPr/>
          <p:nvPr/>
        </p:nvSpPr>
        <p:spPr>
          <a:xfrm>
            <a:off x="628650" y="5435889"/>
            <a:ext cx="6965730" cy="646331"/>
          </a:xfrm>
          <a:prstGeom prst="rect">
            <a:avLst/>
          </a:prstGeom>
        </p:spPr>
        <p:txBody>
          <a:bodyPr wrap="square">
            <a:spAutoFit/>
          </a:bodyPr>
          <a:lstStyle/>
          <a:p>
            <a:r>
              <a:rPr lang="en-US" dirty="0"/>
              <a:t>Formative models might be useful but are not measurement (Markus &amp; </a:t>
            </a:r>
            <a:r>
              <a:rPr lang="en-US" dirty="0" err="1"/>
              <a:t>Borsboom</a:t>
            </a:r>
            <a:r>
              <a:rPr lang="en-US" dirty="0"/>
              <a:t>, 2013, Chapter 6, </a:t>
            </a:r>
            <a:r>
              <a:rPr lang="en-US" dirty="0" err="1"/>
              <a:t>Rhemtulla</a:t>
            </a:r>
            <a:r>
              <a:rPr lang="en-US" dirty="0"/>
              <a:t> et al 2015)</a:t>
            </a:r>
          </a:p>
        </p:txBody>
      </p:sp>
      <p:cxnSp>
        <p:nvCxnSpPr>
          <p:cNvPr id="14" name="Straight Arrow Connector 13">
            <a:extLst>
              <a:ext uri="{FF2B5EF4-FFF2-40B4-BE49-F238E27FC236}">
                <a16:creationId xmlns:a16="http://schemas.microsoft.com/office/drawing/2014/main" id="{900EA3A7-4668-754B-86D2-7BAB61DA4508}"/>
              </a:ext>
            </a:extLst>
          </p:cNvPr>
          <p:cNvCxnSpPr>
            <a:cxnSpLocks/>
          </p:cNvCxnSpPr>
          <p:nvPr/>
        </p:nvCxnSpPr>
        <p:spPr>
          <a:xfrm flipV="1">
            <a:off x="2612929" y="3394320"/>
            <a:ext cx="753408" cy="6449"/>
          </a:xfrm>
          <a:prstGeom prst="straightConnector1">
            <a:avLst/>
          </a:prstGeom>
          <a:ln w="254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282F04A-8587-E742-B5FF-3379829C3EC2}"/>
              </a:ext>
            </a:extLst>
          </p:cNvPr>
          <p:cNvCxnSpPr/>
          <p:nvPr/>
        </p:nvCxnSpPr>
        <p:spPr>
          <a:xfrm>
            <a:off x="2679192" y="3525384"/>
            <a:ext cx="687145" cy="2602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96F77C-BFA0-8C43-B4F4-73D4375B7604}"/>
              </a:ext>
            </a:extLst>
          </p:cNvPr>
          <p:cNvCxnSpPr>
            <a:cxnSpLocks/>
          </p:cNvCxnSpPr>
          <p:nvPr/>
        </p:nvCxnSpPr>
        <p:spPr>
          <a:xfrm flipV="1">
            <a:off x="2647584" y="3547548"/>
            <a:ext cx="687145" cy="2602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DDF49F8-55BA-BA40-AB0B-11251D224CF1}"/>
              </a:ext>
            </a:extLst>
          </p:cNvPr>
          <p:cNvSpPr/>
          <p:nvPr/>
        </p:nvSpPr>
        <p:spPr bwMode="auto">
          <a:xfrm>
            <a:off x="6172456" y="3177842"/>
            <a:ext cx="806132" cy="766126"/>
          </a:xfrm>
          <a:prstGeom prst="ellipse">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T</a:t>
            </a:r>
            <a:endParaRPr kumimoji="0" lang="en-US" sz="2400" b="0" i="0" u="none" strike="noStrike" cap="none" normalizeH="0" baseline="0" dirty="0">
              <a:ln>
                <a:noFill/>
              </a:ln>
              <a:solidFill>
                <a:srgbClr val="FFFFFF"/>
              </a:solidFill>
              <a:effectLst/>
              <a:latin typeface="Verdana" pitchFamily="34" charset="0"/>
            </a:endParaRPr>
          </a:p>
        </p:txBody>
      </p:sp>
      <p:sp>
        <p:nvSpPr>
          <p:cNvPr id="23" name="Rectangle 22">
            <a:extLst>
              <a:ext uri="{FF2B5EF4-FFF2-40B4-BE49-F238E27FC236}">
                <a16:creationId xmlns:a16="http://schemas.microsoft.com/office/drawing/2014/main" id="{B21F2C5E-61C8-C546-8D7A-5A3B340F3D99}"/>
              </a:ext>
            </a:extLst>
          </p:cNvPr>
          <p:cNvSpPr/>
          <p:nvPr/>
        </p:nvSpPr>
        <p:spPr bwMode="auto">
          <a:xfrm>
            <a:off x="7496378" y="2581662"/>
            <a:ext cx="782801" cy="535142"/>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x1</a:t>
            </a:r>
            <a:endParaRPr kumimoji="0" lang="en-US" sz="2400" b="0" i="0" u="none" strike="noStrike" cap="none" normalizeH="0" baseline="0" dirty="0">
              <a:ln>
                <a:noFill/>
              </a:ln>
              <a:solidFill>
                <a:srgbClr val="FFFFFF"/>
              </a:solidFill>
              <a:effectLst/>
              <a:latin typeface="Verdana" pitchFamily="34" charset="0"/>
            </a:endParaRPr>
          </a:p>
        </p:txBody>
      </p:sp>
      <p:sp>
        <p:nvSpPr>
          <p:cNvPr id="24" name="Rectangle 23">
            <a:extLst>
              <a:ext uri="{FF2B5EF4-FFF2-40B4-BE49-F238E27FC236}">
                <a16:creationId xmlns:a16="http://schemas.microsoft.com/office/drawing/2014/main" id="{50A78300-3D03-6748-9777-2274C57ED453}"/>
              </a:ext>
            </a:extLst>
          </p:cNvPr>
          <p:cNvSpPr/>
          <p:nvPr/>
        </p:nvSpPr>
        <p:spPr bwMode="auto">
          <a:xfrm>
            <a:off x="7488921" y="3337912"/>
            <a:ext cx="782801" cy="535142"/>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x2</a:t>
            </a:r>
            <a:endParaRPr kumimoji="0" lang="en-US" sz="2400" b="0" i="0" u="none" strike="noStrike" cap="none" normalizeH="0" baseline="0" dirty="0">
              <a:ln>
                <a:noFill/>
              </a:ln>
              <a:solidFill>
                <a:srgbClr val="FFFFFF"/>
              </a:solidFill>
              <a:effectLst/>
              <a:latin typeface="Verdana" pitchFamily="34" charset="0"/>
            </a:endParaRPr>
          </a:p>
        </p:txBody>
      </p:sp>
      <p:sp>
        <p:nvSpPr>
          <p:cNvPr id="25" name="Rectangle 24">
            <a:extLst>
              <a:ext uri="{FF2B5EF4-FFF2-40B4-BE49-F238E27FC236}">
                <a16:creationId xmlns:a16="http://schemas.microsoft.com/office/drawing/2014/main" id="{F93183FE-1CB7-674F-88DC-1755A2952D20}"/>
              </a:ext>
            </a:extLst>
          </p:cNvPr>
          <p:cNvSpPr/>
          <p:nvPr/>
        </p:nvSpPr>
        <p:spPr bwMode="auto">
          <a:xfrm>
            <a:off x="7490346" y="4049787"/>
            <a:ext cx="782801" cy="535142"/>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x3</a:t>
            </a:r>
            <a:endParaRPr kumimoji="0" lang="en-US" sz="2400" b="0" i="0" u="none" strike="noStrike" cap="none" normalizeH="0" baseline="0" dirty="0">
              <a:ln>
                <a:noFill/>
              </a:ln>
              <a:solidFill>
                <a:srgbClr val="FFFFFF"/>
              </a:solidFill>
              <a:effectLst/>
              <a:latin typeface="Verdana" pitchFamily="34" charset="0"/>
            </a:endParaRPr>
          </a:p>
        </p:txBody>
      </p:sp>
      <p:cxnSp>
        <p:nvCxnSpPr>
          <p:cNvPr id="27" name="Straight Arrow Connector 26">
            <a:extLst>
              <a:ext uri="{FF2B5EF4-FFF2-40B4-BE49-F238E27FC236}">
                <a16:creationId xmlns:a16="http://schemas.microsoft.com/office/drawing/2014/main" id="{D95F77C5-F3F8-3A4C-BE76-6A963EC26CEB}"/>
              </a:ext>
            </a:extLst>
          </p:cNvPr>
          <p:cNvCxnSpPr>
            <a:stCxn id="22" idx="5"/>
            <a:endCxn id="25" idx="1"/>
          </p:cNvCxnSpPr>
          <p:nvPr/>
        </p:nvCxnSpPr>
        <p:spPr bwMode="auto">
          <a:xfrm rot="16200000" flipH="1">
            <a:off x="6932646" y="3759657"/>
            <a:ext cx="485587" cy="629813"/>
          </a:xfrm>
          <a:prstGeom prst="straightConnector1">
            <a:avLst/>
          </a:prstGeom>
          <a:ln w="25400">
            <a:solidFill>
              <a:schemeClr val="tx1"/>
            </a:solidFill>
            <a:headEnd type="arrow" w="med" len="med"/>
            <a:tailEnd type="none"/>
          </a:ln>
          <a:effectLst/>
        </p:spPr>
        <p:style>
          <a:lnRef idx="1">
            <a:schemeClr val="accent4"/>
          </a:lnRef>
          <a:fillRef idx="2">
            <a:schemeClr val="accent4"/>
          </a:fillRef>
          <a:effectRef idx="1">
            <a:schemeClr val="accent4"/>
          </a:effectRef>
          <a:fontRef idx="minor">
            <a:schemeClr val="dk1"/>
          </a:fontRef>
        </p:style>
      </p:cxnSp>
      <p:cxnSp>
        <p:nvCxnSpPr>
          <p:cNvPr id="28" name="Straight Arrow Connector 27">
            <a:extLst>
              <a:ext uri="{FF2B5EF4-FFF2-40B4-BE49-F238E27FC236}">
                <a16:creationId xmlns:a16="http://schemas.microsoft.com/office/drawing/2014/main" id="{39132313-659A-394C-85B3-1D506215F89B}"/>
              </a:ext>
            </a:extLst>
          </p:cNvPr>
          <p:cNvCxnSpPr>
            <a:stCxn id="22" idx="6"/>
            <a:endCxn id="24" idx="1"/>
          </p:cNvCxnSpPr>
          <p:nvPr/>
        </p:nvCxnSpPr>
        <p:spPr bwMode="auto">
          <a:xfrm>
            <a:off x="6978588" y="3560905"/>
            <a:ext cx="510333" cy="44578"/>
          </a:xfrm>
          <a:prstGeom prst="straightConnector1">
            <a:avLst/>
          </a:prstGeom>
          <a:ln w="25400">
            <a:solidFill>
              <a:schemeClr val="tx1"/>
            </a:solidFill>
            <a:headEnd type="arrow" w="med" len="med"/>
            <a:tailEnd type="none"/>
          </a:ln>
          <a:effectLst/>
        </p:spPr>
        <p:style>
          <a:lnRef idx="1">
            <a:schemeClr val="accent4"/>
          </a:lnRef>
          <a:fillRef idx="2">
            <a:schemeClr val="accent4"/>
          </a:fillRef>
          <a:effectRef idx="1">
            <a:schemeClr val="accent4"/>
          </a:effectRef>
          <a:fontRef idx="minor">
            <a:schemeClr val="dk1"/>
          </a:fontRef>
        </p:style>
      </p:cxnSp>
      <p:cxnSp>
        <p:nvCxnSpPr>
          <p:cNvPr id="29" name="Straight Arrow Connector 28">
            <a:extLst>
              <a:ext uri="{FF2B5EF4-FFF2-40B4-BE49-F238E27FC236}">
                <a16:creationId xmlns:a16="http://schemas.microsoft.com/office/drawing/2014/main" id="{DFB72428-0255-D647-B432-DF124093F62D}"/>
              </a:ext>
            </a:extLst>
          </p:cNvPr>
          <p:cNvCxnSpPr>
            <a:stCxn id="22" idx="7"/>
            <a:endCxn id="23" idx="1"/>
          </p:cNvCxnSpPr>
          <p:nvPr/>
        </p:nvCxnSpPr>
        <p:spPr bwMode="auto">
          <a:xfrm rot="5400000" flipH="1" flipV="1">
            <a:off x="6958052" y="2751714"/>
            <a:ext cx="440806" cy="635845"/>
          </a:xfrm>
          <a:prstGeom prst="straightConnector1">
            <a:avLst/>
          </a:prstGeom>
          <a:ln w="25400">
            <a:solidFill>
              <a:schemeClr val="tx1"/>
            </a:solidFill>
            <a:headEnd type="arrow" w="med" len="med"/>
            <a:tailEnd type="none"/>
          </a:ln>
          <a:effectLst/>
        </p:spPr>
        <p:style>
          <a:lnRef idx="1">
            <a:schemeClr val="accent4"/>
          </a:lnRef>
          <a:fillRef idx="2">
            <a:schemeClr val="accent4"/>
          </a:fillRef>
          <a:effectRef idx="1">
            <a:schemeClr val="accent4"/>
          </a:effectRef>
          <a:fontRef idx="minor">
            <a:schemeClr val="dk1"/>
          </a:fontRef>
        </p:style>
      </p:cxnSp>
      <p:sp>
        <p:nvSpPr>
          <p:cNvPr id="30" name="Oval 29">
            <a:extLst>
              <a:ext uri="{FF2B5EF4-FFF2-40B4-BE49-F238E27FC236}">
                <a16:creationId xmlns:a16="http://schemas.microsoft.com/office/drawing/2014/main" id="{B4B4FFFF-8E5D-474C-A261-13729111E621}"/>
              </a:ext>
            </a:extLst>
          </p:cNvPr>
          <p:cNvSpPr/>
          <p:nvPr/>
        </p:nvSpPr>
        <p:spPr bwMode="auto">
          <a:xfrm>
            <a:off x="5654096" y="2684080"/>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cxnSp>
        <p:nvCxnSpPr>
          <p:cNvPr id="31" name="Straight Arrow Connector 30">
            <a:extLst>
              <a:ext uri="{FF2B5EF4-FFF2-40B4-BE49-F238E27FC236}">
                <a16:creationId xmlns:a16="http://schemas.microsoft.com/office/drawing/2014/main" id="{C8E0A650-8FE1-E64D-A9DB-5C7E6BEF9ABA}"/>
              </a:ext>
            </a:extLst>
          </p:cNvPr>
          <p:cNvCxnSpPr>
            <a:stCxn id="30" idx="5"/>
            <a:endCxn id="22" idx="1"/>
          </p:cNvCxnSpPr>
          <p:nvPr/>
        </p:nvCxnSpPr>
        <p:spPr bwMode="auto">
          <a:xfrm>
            <a:off x="6029085" y="3038590"/>
            <a:ext cx="261426" cy="251449"/>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32" name="Curved Connector 31">
            <a:extLst>
              <a:ext uri="{FF2B5EF4-FFF2-40B4-BE49-F238E27FC236}">
                <a16:creationId xmlns:a16="http://schemas.microsoft.com/office/drawing/2014/main" id="{F0D46FB5-83F1-7540-B17E-72FE6F48FDEE}"/>
              </a:ext>
            </a:extLst>
          </p:cNvPr>
          <p:cNvCxnSpPr>
            <a:stCxn id="23" idx="3"/>
            <a:endCxn id="25" idx="3"/>
          </p:cNvCxnSpPr>
          <p:nvPr/>
        </p:nvCxnSpPr>
        <p:spPr>
          <a:xfrm flipH="1">
            <a:off x="8273147" y="2849233"/>
            <a:ext cx="6032" cy="1468125"/>
          </a:xfrm>
          <a:prstGeom prst="curvedConnector3">
            <a:avLst>
              <a:gd name="adj1" fmla="val -6105769"/>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3" name="Curved Connector 32">
            <a:extLst>
              <a:ext uri="{FF2B5EF4-FFF2-40B4-BE49-F238E27FC236}">
                <a16:creationId xmlns:a16="http://schemas.microsoft.com/office/drawing/2014/main" id="{37349A61-E39D-BB44-8887-BB1FBF0F60BD}"/>
              </a:ext>
            </a:extLst>
          </p:cNvPr>
          <p:cNvCxnSpPr>
            <a:stCxn id="24" idx="3"/>
            <a:endCxn id="25" idx="3"/>
          </p:cNvCxnSpPr>
          <p:nvPr/>
        </p:nvCxnSpPr>
        <p:spPr>
          <a:xfrm>
            <a:off x="8271722" y="3605483"/>
            <a:ext cx="1425" cy="711875"/>
          </a:xfrm>
          <a:prstGeom prst="curvedConnector3">
            <a:avLst>
              <a:gd name="adj1" fmla="val 16142105"/>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4" name="Curved Connector 33">
            <a:extLst>
              <a:ext uri="{FF2B5EF4-FFF2-40B4-BE49-F238E27FC236}">
                <a16:creationId xmlns:a16="http://schemas.microsoft.com/office/drawing/2014/main" id="{32B1B872-98F7-7740-AB6D-48BD95D21DF2}"/>
              </a:ext>
            </a:extLst>
          </p:cNvPr>
          <p:cNvCxnSpPr>
            <a:stCxn id="23" idx="3"/>
            <a:endCxn id="24" idx="3"/>
          </p:cNvCxnSpPr>
          <p:nvPr/>
        </p:nvCxnSpPr>
        <p:spPr>
          <a:xfrm flipH="1">
            <a:off x="8271722" y="2849233"/>
            <a:ext cx="7457" cy="756250"/>
          </a:xfrm>
          <a:prstGeom prst="curvedConnector3">
            <a:avLst>
              <a:gd name="adj1" fmla="val -3065576"/>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1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B3C7F-08FB-2B43-A650-62E5489241C7}"/>
              </a:ext>
            </a:extLst>
          </p:cNvPr>
          <p:cNvSpPr>
            <a:spLocks noGrp="1"/>
          </p:cNvSpPr>
          <p:nvPr>
            <p:ph type="title"/>
          </p:nvPr>
        </p:nvSpPr>
        <p:spPr/>
        <p:txBody>
          <a:bodyPr/>
          <a:lstStyle/>
          <a:p>
            <a:r>
              <a:rPr lang="fi-FI" dirty="0" err="1"/>
              <a:t>Alternatives</a:t>
            </a:r>
            <a:r>
              <a:rPr lang="fi-FI" dirty="0"/>
              <a:t> to </a:t>
            </a:r>
            <a:r>
              <a:rPr lang="fi-FI" dirty="0" err="1"/>
              <a:t>formative</a:t>
            </a:r>
            <a:r>
              <a:rPr lang="fi-FI" dirty="0"/>
              <a:t> </a:t>
            </a:r>
            <a:r>
              <a:rPr lang="fi-FI" dirty="0" err="1"/>
              <a:t>measurement</a:t>
            </a:r>
            <a:r>
              <a:rPr lang="fi-FI" dirty="0"/>
              <a:t> </a:t>
            </a:r>
            <a:r>
              <a:rPr lang="fi-FI" dirty="0" err="1"/>
              <a:t>models</a:t>
            </a:r>
            <a:endParaRPr lang="fi-FI" dirty="0"/>
          </a:p>
        </p:txBody>
      </p:sp>
      <p:pic>
        <p:nvPicPr>
          <p:cNvPr id="7" name="Picture 6">
            <a:extLst>
              <a:ext uri="{FF2B5EF4-FFF2-40B4-BE49-F238E27FC236}">
                <a16:creationId xmlns:a16="http://schemas.microsoft.com/office/drawing/2014/main" id="{ED15A207-9FE4-BA4D-817B-47C32B3B7857}"/>
              </a:ext>
            </a:extLst>
          </p:cNvPr>
          <p:cNvPicPr>
            <a:picLocks noChangeAspect="1"/>
          </p:cNvPicPr>
          <p:nvPr/>
        </p:nvPicPr>
        <p:blipFill rotWithShape="1">
          <a:blip r:embed="rId2"/>
          <a:srcRect l="8886" t="10000" r="13345" b="74133"/>
          <a:stretch/>
        </p:blipFill>
        <p:spPr>
          <a:xfrm>
            <a:off x="628650" y="2751392"/>
            <a:ext cx="7028566" cy="2085784"/>
          </a:xfrm>
          <a:prstGeom prst="rect">
            <a:avLst/>
          </a:prstGeom>
        </p:spPr>
      </p:pic>
      <p:sp>
        <p:nvSpPr>
          <p:cNvPr id="8" name="TextBox 7">
            <a:extLst>
              <a:ext uri="{FF2B5EF4-FFF2-40B4-BE49-F238E27FC236}">
                <a16:creationId xmlns:a16="http://schemas.microsoft.com/office/drawing/2014/main" id="{886658D5-9D76-CB45-94B2-AB6983B109AB}"/>
              </a:ext>
            </a:extLst>
          </p:cNvPr>
          <p:cNvSpPr txBox="1"/>
          <p:nvPr/>
        </p:nvSpPr>
        <p:spPr>
          <a:xfrm>
            <a:off x="628650" y="6140807"/>
            <a:ext cx="6695694" cy="492443"/>
          </a:xfrm>
          <a:prstGeom prst="rect">
            <a:avLst/>
          </a:prstGeom>
          <a:noFill/>
        </p:spPr>
        <p:txBody>
          <a:bodyPr wrap="square" lIns="0" tIns="0" rIns="0" bIns="0" rtlCol="0">
            <a:spAutoFit/>
          </a:bodyPr>
          <a:lstStyle/>
          <a:p>
            <a:r>
              <a:rPr lang="en" sz="800" dirty="0" err="1"/>
              <a:t>Aguinis</a:t>
            </a:r>
            <a:r>
              <a:rPr lang="en" sz="800" dirty="0"/>
              <a:t>, H., &amp; Edwards, J. R. (2014). Methodological Wishes for the Next Decade and How to Make Wishes Come True. </a:t>
            </a:r>
            <a:r>
              <a:rPr lang="en" sz="800" i="1" dirty="0"/>
              <a:t>Journal of Management Studies</a:t>
            </a:r>
            <a:r>
              <a:rPr lang="en" sz="800" dirty="0"/>
              <a:t>, </a:t>
            </a:r>
            <a:r>
              <a:rPr lang="en" sz="800" i="1" dirty="0"/>
              <a:t>51</a:t>
            </a:r>
            <a:r>
              <a:rPr lang="en" sz="800" dirty="0"/>
              <a:t>(1), 143–174. </a:t>
            </a:r>
            <a:r>
              <a:rPr lang="en" sz="800" dirty="0">
                <a:hlinkClick r:id="rId3"/>
              </a:rPr>
              <a:t>https://doi.org/10.1111/joms.12058</a:t>
            </a:r>
            <a:endParaRPr lang="en" sz="800" dirty="0"/>
          </a:p>
          <a:p>
            <a:r>
              <a:rPr lang="en" sz="800" dirty="0"/>
              <a:t>Edwards, J. R. (2011). The Fallacy of Formative Measurement. </a:t>
            </a:r>
            <a:r>
              <a:rPr lang="en" sz="800" i="1" dirty="0"/>
              <a:t>Organizational Research Methods</a:t>
            </a:r>
            <a:r>
              <a:rPr lang="en" sz="800" dirty="0"/>
              <a:t>, </a:t>
            </a:r>
            <a:r>
              <a:rPr lang="en" sz="800" i="1" dirty="0"/>
              <a:t>14</a:t>
            </a:r>
            <a:r>
              <a:rPr lang="en" sz="800" dirty="0"/>
              <a:t>(2), 370–388. </a:t>
            </a:r>
            <a:r>
              <a:rPr lang="en" sz="800" dirty="0">
                <a:hlinkClick r:id="rId4"/>
              </a:rPr>
              <a:t>https://doi.org/10.1177/1094428110378369</a:t>
            </a:r>
            <a:endParaRPr lang="en" sz="800" dirty="0">
              <a:effectLst/>
            </a:endParaRPr>
          </a:p>
        </p:txBody>
      </p:sp>
    </p:spTree>
    <p:extLst>
      <p:ext uri="{BB962C8B-B14F-4D97-AF65-F5344CB8AC3E}">
        <p14:creationId xmlns:p14="http://schemas.microsoft.com/office/powerpoint/2010/main" val="4161527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B3C7F-08FB-2B43-A650-62E5489241C7}"/>
              </a:ext>
            </a:extLst>
          </p:cNvPr>
          <p:cNvSpPr>
            <a:spLocks noGrp="1"/>
          </p:cNvSpPr>
          <p:nvPr>
            <p:ph type="title"/>
          </p:nvPr>
        </p:nvSpPr>
        <p:spPr/>
        <p:txBody>
          <a:bodyPr/>
          <a:lstStyle/>
          <a:p>
            <a:r>
              <a:rPr lang="fi-FI" dirty="0" err="1"/>
              <a:t>Alternatives</a:t>
            </a:r>
            <a:r>
              <a:rPr lang="fi-FI" dirty="0"/>
              <a:t> to </a:t>
            </a:r>
            <a:r>
              <a:rPr lang="fi-FI" dirty="0" err="1"/>
              <a:t>formative</a:t>
            </a:r>
            <a:r>
              <a:rPr lang="fi-FI" dirty="0"/>
              <a:t> </a:t>
            </a:r>
            <a:r>
              <a:rPr lang="fi-FI" dirty="0" err="1"/>
              <a:t>measurement</a:t>
            </a:r>
            <a:r>
              <a:rPr lang="fi-FI" dirty="0"/>
              <a:t> </a:t>
            </a:r>
            <a:r>
              <a:rPr lang="fi-FI" dirty="0" err="1"/>
              <a:t>models</a:t>
            </a:r>
            <a:endParaRPr lang="fi-FI" dirty="0"/>
          </a:p>
        </p:txBody>
      </p:sp>
      <p:pic>
        <p:nvPicPr>
          <p:cNvPr id="7" name="Picture 6">
            <a:extLst>
              <a:ext uri="{FF2B5EF4-FFF2-40B4-BE49-F238E27FC236}">
                <a16:creationId xmlns:a16="http://schemas.microsoft.com/office/drawing/2014/main" id="{ED15A207-9FE4-BA4D-817B-47C32B3B7857}"/>
              </a:ext>
            </a:extLst>
          </p:cNvPr>
          <p:cNvPicPr>
            <a:picLocks noChangeAspect="1"/>
          </p:cNvPicPr>
          <p:nvPr/>
        </p:nvPicPr>
        <p:blipFill rotWithShape="1">
          <a:blip r:embed="rId2"/>
          <a:srcRect l="8886" t="10000" r="13345" b="74133"/>
          <a:stretch/>
        </p:blipFill>
        <p:spPr>
          <a:xfrm>
            <a:off x="628650" y="2751392"/>
            <a:ext cx="7028566" cy="2085784"/>
          </a:xfrm>
          <a:prstGeom prst="rect">
            <a:avLst/>
          </a:prstGeom>
        </p:spPr>
      </p:pic>
      <p:sp>
        <p:nvSpPr>
          <p:cNvPr id="8" name="TextBox 7">
            <a:extLst>
              <a:ext uri="{FF2B5EF4-FFF2-40B4-BE49-F238E27FC236}">
                <a16:creationId xmlns:a16="http://schemas.microsoft.com/office/drawing/2014/main" id="{886658D5-9D76-CB45-94B2-AB6983B109AB}"/>
              </a:ext>
            </a:extLst>
          </p:cNvPr>
          <p:cNvSpPr txBox="1"/>
          <p:nvPr/>
        </p:nvSpPr>
        <p:spPr>
          <a:xfrm>
            <a:off x="628650" y="6140807"/>
            <a:ext cx="6695694" cy="492443"/>
          </a:xfrm>
          <a:prstGeom prst="rect">
            <a:avLst/>
          </a:prstGeom>
          <a:noFill/>
        </p:spPr>
        <p:txBody>
          <a:bodyPr wrap="square" lIns="0" tIns="0" rIns="0" bIns="0" rtlCol="0">
            <a:spAutoFit/>
          </a:bodyPr>
          <a:lstStyle/>
          <a:p>
            <a:r>
              <a:rPr lang="en" sz="800" dirty="0" err="1"/>
              <a:t>Aguinis</a:t>
            </a:r>
            <a:r>
              <a:rPr lang="en" sz="800" dirty="0"/>
              <a:t>, H., &amp; Edwards, J. R. (2014). Methodological Wishes for the Next Decade and How to Make Wishes Come True. </a:t>
            </a:r>
            <a:r>
              <a:rPr lang="en" sz="800" i="1" dirty="0"/>
              <a:t>Journal of Management Studies</a:t>
            </a:r>
            <a:r>
              <a:rPr lang="en" sz="800" dirty="0"/>
              <a:t>, </a:t>
            </a:r>
            <a:r>
              <a:rPr lang="en" sz="800" i="1" dirty="0"/>
              <a:t>51</a:t>
            </a:r>
            <a:r>
              <a:rPr lang="en" sz="800" dirty="0"/>
              <a:t>(1), 143–174. https://doi.org/10.1111/joms.12058</a:t>
            </a:r>
          </a:p>
          <a:p>
            <a:r>
              <a:rPr lang="en" sz="800" dirty="0"/>
              <a:t>Edwards, J. R. (2011). The Fallacy of Formative Measurement. </a:t>
            </a:r>
            <a:r>
              <a:rPr lang="en" sz="800" i="1" dirty="0"/>
              <a:t>Organizational Research Methods</a:t>
            </a:r>
            <a:r>
              <a:rPr lang="en" sz="800" dirty="0"/>
              <a:t>, </a:t>
            </a:r>
            <a:r>
              <a:rPr lang="en" sz="800" i="1" dirty="0"/>
              <a:t>14</a:t>
            </a:r>
            <a:r>
              <a:rPr lang="en" sz="800" dirty="0"/>
              <a:t>(2), 370–388. https://doi.org/10.1177/1094428110378369</a:t>
            </a:r>
            <a:endParaRPr lang="en" sz="800" dirty="0">
              <a:effectLst/>
            </a:endParaRPr>
          </a:p>
        </p:txBody>
      </p:sp>
    </p:spTree>
    <p:extLst>
      <p:ext uri="{BB962C8B-B14F-4D97-AF65-F5344CB8AC3E}">
        <p14:creationId xmlns:p14="http://schemas.microsoft.com/office/powerpoint/2010/main" val="385042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B3C7F-08FB-2B43-A650-62E5489241C7}"/>
              </a:ext>
            </a:extLst>
          </p:cNvPr>
          <p:cNvSpPr>
            <a:spLocks noGrp="1"/>
          </p:cNvSpPr>
          <p:nvPr>
            <p:ph type="title"/>
          </p:nvPr>
        </p:nvSpPr>
        <p:spPr/>
        <p:txBody>
          <a:bodyPr/>
          <a:lstStyle/>
          <a:p>
            <a:r>
              <a:rPr lang="fi-FI" dirty="0" err="1"/>
              <a:t>Alternatives</a:t>
            </a:r>
            <a:r>
              <a:rPr lang="fi-FI" dirty="0"/>
              <a:t> to </a:t>
            </a:r>
            <a:r>
              <a:rPr lang="fi-FI" dirty="0" err="1"/>
              <a:t>formative</a:t>
            </a:r>
            <a:r>
              <a:rPr lang="fi-FI" dirty="0"/>
              <a:t> </a:t>
            </a:r>
            <a:r>
              <a:rPr lang="fi-FI" dirty="0" err="1"/>
              <a:t>measurement</a:t>
            </a:r>
            <a:r>
              <a:rPr lang="fi-FI" dirty="0"/>
              <a:t> </a:t>
            </a:r>
            <a:r>
              <a:rPr lang="fi-FI" dirty="0" err="1"/>
              <a:t>models</a:t>
            </a:r>
            <a:endParaRPr lang="fi-FI" dirty="0"/>
          </a:p>
        </p:txBody>
      </p:sp>
      <p:sp>
        <p:nvSpPr>
          <p:cNvPr id="8" name="TextBox 7">
            <a:extLst>
              <a:ext uri="{FF2B5EF4-FFF2-40B4-BE49-F238E27FC236}">
                <a16:creationId xmlns:a16="http://schemas.microsoft.com/office/drawing/2014/main" id="{886658D5-9D76-CB45-94B2-AB6983B109AB}"/>
              </a:ext>
            </a:extLst>
          </p:cNvPr>
          <p:cNvSpPr txBox="1"/>
          <p:nvPr/>
        </p:nvSpPr>
        <p:spPr>
          <a:xfrm>
            <a:off x="628650" y="6140807"/>
            <a:ext cx="6695694" cy="492443"/>
          </a:xfrm>
          <a:prstGeom prst="rect">
            <a:avLst/>
          </a:prstGeom>
          <a:noFill/>
        </p:spPr>
        <p:txBody>
          <a:bodyPr wrap="square" lIns="0" tIns="0" rIns="0" bIns="0" rtlCol="0">
            <a:spAutoFit/>
          </a:bodyPr>
          <a:lstStyle/>
          <a:p>
            <a:r>
              <a:rPr lang="en" sz="800" dirty="0" err="1"/>
              <a:t>Aguinis</a:t>
            </a:r>
            <a:r>
              <a:rPr lang="en" sz="800" dirty="0"/>
              <a:t>, H., &amp; Edwards, J. R. (2014). Methodological Wishes for the Next Decade and How to Make Wishes Come True. </a:t>
            </a:r>
            <a:r>
              <a:rPr lang="en" sz="800" i="1" dirty="0"/>
              <a:t>Journal of Management Studies</a:t>
            </a:r>
            <a:r>
              <a:rPr lang="en" sz="800" dirty="0"/>
              <a:t>, </a:t>
            </a:r>
            <a:r>
              <a:rPr lang="en" sz="800" i="1" dirty="0"/>
              <a:t>51</a:t>
            </a:r>
            <a:r>
              <a:rPr lang="en" sz="800" dirty="0"/>
              <a:t>(1), 143–174. https://doi.org/10.1111/joms.12058</a:t>
            </a:r>
          </a:p>
          <a:p>
            <a:r>
              <a:rPr lang="en" sz="800" dirty="0"/>
              <a:t>Edwards, J. R. (2011). The Fallacy of Formative Measurement. </a:t>
            </a:r>
            <a:r>
              <a:rPr lang="en" sz="800" i="1" dirty="0"/>
              <a:t>Organizational Research Methods</a:t>
            </a:r>
            <a:r>
              <a:rPr lang="en" sz="800" dirty="0"/>
              <a:t>, </a:t>
            </a:r>
            <a:r>
              <a:rPr lang="en" sz="800" i="1" dirty="0"/>
              <a:t>14</a:t>
            </a:r>
            <a:r>
              <a:rPr lang="en" sz="800" dirty="0"/>
              <a:t>(2), 370–388. https://doi.org/10.1177/1094428110378369</a:t>
            </a:r>
            <a:endParaRPr lang="en" sz="800" dirty="0">
              <a:effectLst/>
            </a:endParaRPr>
          </a:p>
        </p:txBody>
      </p:sp>
      <p:pic>
        <p:nvPicPr>
          <p:cNvPr id="4" name="Picture 3">
            <a:extLst>
              <a:ext uri="{FF2B5EF4-FFF2-40B4-BE49-F238E27FC236}">
                <a16:creationId xmlns:a16="http://schemas.microsoft.com/office/drawing/2014/main" id="{07A20C39-7084-5140-AB33-8894DA6B05F9}"/>
              </a:ext>
            </a:extLst>
          </p:cNvPr>
          <p:cNvPicPr>
            <a:picLocks noChangeAspect="1"/>
          </p:cNvPicPr>
          <p:nvPr/>
        </p:nvPicPr>
        <p:blipFill rotWithShape="1">
          <a:blip r:embed="rId2"/>
          <a:srcRect l="8885" t="9600" r="9079" b="53733"/>
          <a:stretch/>
        </p:blipFill>
        <p:spPr>
          <a:xfrm>
            <a:off x="628650" y="1783080"/>
            <a:ext cx="6315245" cy="4105656"/>
          </a:xfrm>
          <a:prstGeom prst="rect">
            <a:avLst/>
          </a:prstGeom>
        </p:spPr>
      </p:pic>
    </p:spTree>
    <p:extLst>
      <p:ext uri="{BB962C8B-B14F-4D97-AF65-F5344CB8AC3E}">
        <p14:creationId xmlns:p14="http://schemas.microsoft.com/office/powerpoint/2010/main" val="1609783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FCE5-3230-CC43-BAB0-F4C9EB4EAAA1}"/>
              </a:ext>
            </a:extLst>
          </p:cNvPr>
          <p:cNvSpPr>
            <a:spLocks noGrp="1"/>
          </p:cNvSpPr>
          <p:nvPr>
            <p:ph type="title"/>
          </p:nvPr>
        </p:nvSpPr>
        <p:spPr/>
        <p:txBody>
          <a:bodyPr/>
          <a:lstStyle/>
          <a:p>
            <a:r>
              <a:rPr lang="fi-FI" dirty="0" err="1"/>
              <a:t>Summary</a:t>
            </a:r>
            <a:r>
              <a:rPr lang="fi-FI" dirty="0"/>
              <a:t> of </a:t>
            </a:r>
            <a:r>
              <a:rPr lang="fi-FI" dirty="0" err="1"/>
              <a:t>formative</a:t>
            </a:r>
            <a:r>
              <a:rPr lang="fi-FI" dirty="0"/>
              <a:t> </a:t>
            </a:r>
            <a:r>
              <a:rPr lang="fi-FI" dirty="0" err="1"/>
              <a:t>measurement</a:t>
            </a:r>
            <a:endParaRPr lang="fi-FI" dirty="0"/>
          </a:p>
        </p:txBody>
      </p:sp>
      <p:sp>
        <p:nvSpPr>
          <p:cNvPr id="3" name="Content Placeholder 2">
            <a:extLst>
              <a:ext uri="{FF2B5EF4-FFF2-40B4-BE49-F238E27FC236}">
                <a16:creationId xmlns:a16="http://schemas.microsoft.com/office/drawing/2014/main" id="{0D7CEC17-0D21-B547-AFED-E73F2E4354EB}"/>
              </a:ext>
            </a:extLst>
          </p:cNvPr>
          <p:cNvSpPr>
            <a:spLocks noGrp="1"/>
          </p:cNvSpPr>
          <p:nvPr>
            <p:ph idx="1"/>
          </p:nvPr>
        </p:nvSpPr>
        <p:spPr>
          <a:xfrm>
            <a:off x="628650" y="1825625"/>
            <a:ext cx="5534406" cy="4351338"/>
          </a:xfrm>
        </p:spPr>
        <p:txBody>
          <a:bodyPr/>
          <a:lstStyle/>
          <a:p>
            <a:r>
              <a:rPr lang="fi-FI" dirty="0" err="1"/>
              <a:t>Formative</a:t>
            </a:r>
            <a:r>
              <a:rPr lang="fi-FI" dirty="0"/>
              <a:t> </a:t>
            </a:r>
            <a:r>
              <a:rPr lang="fi-FI" dirty="0" err="1"/>
              <a:t>measurement</a:t>
            </a:r>
            <a:r>
              <a:rPr lang="fi-FI" dirty="0"/>
              <a:t> </a:t>
            </a:r>
            <a:r>
              <a:rPr lang="fi-FI" dirty="0" err="1"/>
              <a:t>does</a:t>
            </a:r>
            <a:r>
              <a:rPr lang="fi-FI" dirty="0"/>
              <a:t> </a:t>
            </a:r>
            <a:r>
              <a:rPr lang="fi-FI" dirty="0" err="1"/>
              <a:t>not</a:t>
            </a:r>
            <a:r>
              <a:rPr lang="fi-FI" dirty="0"/>
              <a:t> </a:t>
            </a:r>
            <a:r>
              <a:rPr lang="fi-FI" dirty="0" err="1"/>
              <a:t>exist</a:t>
            </a:r>
            <a:endParaRPr lang="fi-FI" dirty="0"/>
          </a:p>
          <a:p>
            <a:pPr lvl="1"/>
            <a:r>
              <a:rPr lang="fi-FI" dirty="0" err="1"/>
              <a:t>Items</a:t>
            </a:r>
            <a:r>
              <a:rPr lang="fi-FI" dirty="0"/>
              <a:t> </a:t>
            </a:r>
            <a:r>
              <a:rPr lang="fi-FI" dirty="0" err="1"/>
              <a:t>do</a:t>
            </a:r>
            <a:r>
              <a:rPr lang="fi-FI" dirty="0"/>
              <a:t> </a:t>
            </a:r>
            <a:r>
              <a:rPr lang="fi-FI" dirty="0" err="1"/>
              <a:t>not</a:t>
            </a:r>
            <a:r>
              <a:rPr lang="fi-FI" dirty="0"/>
              <a:t> </a:t>
            </a:r>
            <a:r>
              <a:rPr lang="fi-FI" dirty="0" err="1"/>
              <a:t>cause</a:t>
            </a:r>
            <a:r>
              <a:rPr lang="fi-FI" dirty="0"/>
              <a:t> </a:t>
            </a:r>
            <a:r>
              <a:rPr lang="fi-FI" dirty="0" err="1"/>
              <a:t>the</a:t>
            </a:r>
            <a:r>
              <a:rPr lang="fi-FI" dirty="0"/>
              <a:t> </a:t>
            </a:r>
            <a:r>
              <a:rPr lang="fi-FI" dirty="0" err="1"/>
              <a:t>construct</a:t>
            </a:r>
            <a:endParaRPr lang="fi-FI" dirty="0"/>
          </a:p>
          <a:p>
            <a:pPr lvl="1"/>
            <a:r>
              <a:rPr lang="fi-FI" dirty="0"/>
              <a:t>If </a:t>
            </a:r>
            <a:r>
              <a:rPr lang="fi-FI" dirty="0" err="1"/>
              <a:t>they</a:t>
            </a:r>
            <a:r>
              <a:rPr lang="fi-FI" dirty="0"/>
              <a:t> </a:t>
            </a:r>
            <a:r>
              <a:rPr lang="fi-FI" dirty="0" err="1"/>
              <a:t>did</a:t>
            </a:r>
            <a:r>
              <a:rPr lang="fi-FI" dirty="0"/>
              <a:t>, </a:t>
            </a:r>
            <a:r>
              <a:rPr lang="fi-FI" dirty="0" err="1"/>
              <a:t>this</a:t>
            </a:r>
            <a:r>
              <a:rPr lang="fi-FI" dirty="0"/>
              <a:t> </a:t>
            </a:r>
            <a:r>
              <a:rPr lang="fi-FI" dirty="0" err="1"/>
              <a:t>would</a:t>
            </a:r>
            <a:r>
              <a:rPr lang="fi-FI" dirty="0"/>
              <a:t> </a:t>
            </a:r>
            <a:r>
              <a:rPr lang="fi-FI" dirty="0" err="1"/>
              <a:t>be</a:t>
            </a:r>
            <a:r>
              <a:rPr lang="fi-FI" dirty="0"/>
              <a:t> </a:t>
            </a:r>
            <a:r>
              <a:rPr lang="fi-FI" dirty="0" err="1"/>
              <a:t>easy</a:t>
            </a:r>
            <a:r>
              <a:rPr lang="fi-FI" dirty="0"/>
              <a:t> to </a:t>
            </a:r>
            <a:r>
              <a:rPr lang="fi-FI" dirty="0" err="1"/>
              <a:t>demonstrate</a:t>
            </a:r>
            <a:r>
              <a:rPr lang="fi-FI" dirty="0"/>
              <a:t> </a:t>
            </a:r>
            <a:r>
              <a:rPr lang="fi-FI" dirty="0" err="1"/>
              <a:t>by</a:t>
            </a:r>
            <a:r>
              <a:rPr lang="fi-FI" dirty="0"/>
              <a:t> </a:t>
            </a:r>
            <a:r>
              <a:rPr lang="fi-FI" dirty="0" err="1"/>
              <a:t>manipulating</a:t>
            </a:r>
            <a:r>
              <a:rPr lang="fi-FI" dirty="0"/>
              <a:t> </a:t>
            </a:r>
            <a:r>
              <a:rPr lang="fi-FI" dirty="0" err="1"/>
              <a:t>the</a:t>
            </a:r>
            <a:r>
              <a:rPr lang="fi-FI" dirty="0"/>
              <a:t> </a:t>
            </a:r>
            <a:r>
              <a:rPr lang="fi-FI" dirty="0" err="1"/>
              <a:t>measures</a:t>
            </a:r>
            <a:endParaRPr lang="fi-FI" dirty="0"/>
          </a:p>
          <a:p>
            <a:pPr lvl="1"/>
            <a:endParaRPr lang="fi-FI" dirty="0"/>
          </a:p>
          <a:p>
            <a:r>
              <a:rPr lang="fi-FI" dirty="0" err="1"/>
              <a:t>Formative</a:t>
            </a:r>
            <a:r>
              <a:rPr lang="fi-FI" dirty="0"/>
              <a:t> </a:t>
            </a:r>
            <a:r>
              <a:rPr lang="fi-FI" dirty="0" err="1"/>
              <a:t>models</a:t>
            </a:r>
            <a:r>
              <a:rPr lang="fi-FI" dirty="0"/>
              <a:t> (</a:t>
            </a:r>
            <a:r>
              <a:rPr lang="fi-FI" dirty="0" err="1"/>
              <a:t>indices</a:t>
            </a:r>
            <a:r>
              <a:rPr lang="fi-FI" dirty="0"/>
              <a:t>) </a:t>
            </a:r>
            <a:r>
              <a:rPr lang="fi-FI" dirty="0" err="1"/>
              <a:t>can</a:t>
            </a:r>
            <a:r>
              <a:rPr lang="fi-FI" dirty="0"/>
              <a:t> </a:t>
            </a:r>
            <a:r>
              <a:rPr lang="fi-FI" dirty="0" err="1"/>
              <a:t>be</a:t>
            </a:r>
            <a:r>
              <a:rPr lang="fi-FI" dirty="0"/>
              <a:t> </a:t>
            </a:r>
            <a:r>
              <a:rPr lang="fi-FI" dirty="0" err="1"/>
              <a:t>useful</a:t>
            </a:r>
            <a:endParaRPr lang="fi-FI" dirty="0"/>
          </a:p>
          <a:p>
            <a:pPr lvl="1"/>
            <a:r>
              <a:rPr lang="fi-FI" dirty="0" err="1"/>
              <a:t>Items</a:t>
            </a:r>
            <a:r>
              <a:rPr lang="fi-FI" dirty="0"/>
              <a:t> </a:t>
            </a:r>
            <a:r>
              <a:rPr lang="fi-FI" dirty="0" err="1"/>
              <a:t>that</a:t>
            </a:r>
            <a:r>
              <a:rPr lang="fi-FI" dirty="0"/>
              <a:t> go into </a:t>
            </a:r>
            <a:r>
              <a:rPr lang="fi-FI" dirty="0" err="1"/>
              <a:t>the</a:t>
            </a:r>
            <a:r>
              <a:rPr lang="fi-FI" dirty="0"/>
              <a:t> </a:t>
            </a:r>
            <a:r>
              <a:rPr lang="fi-FI" dirty="0" err="1"/>
              <a:t>index</a:t>
            </a:r>
            <a:r>
              <a:rPr lang="fi-FI" dirty="0"/>
              <a:t> </a:t>
            </a:r>
            <a:r>
              <a:rPr lang="fi-FI" dirty="0" err="1"/>
              <a:t>must</a:t>
            </a:r>
            <a:r>
              <a:rPr lang="fi-FI" dirty="0"/>
              <a:t> </a:t>
            </a:r>
            <a:r>
              <a:rPr lang="fi-FI" dirty="0" err="1"/>
              <a:t>be</a:t>
            </a:r>
            <a:r>
              <a:rPr lang="fi-FI" dirty="0"/>
              <a:t> </a:t>
            </a:r>
            <a:r>
              <a:rPr lang="fi-FI" dirty="0" err="1"/>
              <a:t>validated</a:t>
            </a:r>
            <a:r>
              <a:rPr lang="fi-FI" dirty="0"/>
              <a:t> outside </a:t>
            </a:r>
            <a:r>
              <a:rPr lang="fi-FI" dirty="0" err="1"/>
              <a:t>the</a:t>
            </a:r>
            <a:r>
              <a:rPr lang="fi-FI" dirty="0"/>
              <a:t> </a:t>
            </a:r>
            <a:r>
              <a:rPr lang="fi-FI" dirty="0" err="1"/>
              <a:t>index</a:t>
            </a:r>
            <a:endParaRPr lang="fi-FI" dirty="0"/>
          </a:p>
          <a:p>
            <a:pPr lvl="1"/>
            <a:r>
              <a:rPr lang="fi-FI" dirty="0"/>
              <a:t>An </a:t>
            </a:r>
            <a:r>
              <a:rPr lang="fi-FI" dirty="0" err="1"/>
              <a:t>index</a:t>
            </a:r>
            <a:r>
              <a:rPr lang="fi-FI" dirty="0"/>
              <a:t> </a:t>
            </a:r>
            <a:r>
              <a:rPr lang="fi-FI" dirty="0" err="1"/>
              <a:t>must</a:t>
            </a:r>
            <a:r>
              <a:rPr lang="fi-FI" dirty="0"/>
              <a:t> </a:t>
            </a:r>
            <a:r>
              <a:rPr lang="fi-FI" dirty="0" err="1"/>
              <a:t>be</a:t>
            </a:r>
            <a:r>
              <a:rPr lang="fi-FI" dirty="0"/>
              <a:t> </a:t>
            </a:r>
            <a:r>
              <a:rPr lang="fi-FI" dirty="0" err="1"/>
              <a:t>justified</a:t>
            </a:r>
            <a:endParaRPr lang="fi-FI" dirty="0"/>
          </a:p>
        </p:txBody>
      </p:sp>
    </p:spTree>
    <p:extLst>
      <p:ext uri="{BB962C8B-B14F-4D97-AF65-F5344CB8AC3E}">
        <p14:creationId xmlns:p14="http://schemas.microsoft.com/office/powerpoint/2010/main" val="19938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971155-8B0E-F74F-8023-8DD192D5B0C9}"/>
              </a:ext>
            </a:extLst>
          </p:cNvPr>
          <p:cNvSpPr>
            <a:spLocks noGrp="1"/>
          </p:cNvSpPr>
          <p:nvPr>
            <p:ph type="title"/>
          </p:nvPr>
        </p:nvSpPr>
        <p:spPr/>
        <p:txBody>
          <a:bodyPr/>
          <a:lstStyle/>
          <a:p>
            <a:r>
              <a:rPr lang="fi-FI" dirty="0"/>
              <a:t>Statistical </a:t>
            </a:r>
            <a:r>
              <a:rPr lang="fi-FI" dirty="0" err="1"/>
              <a:t>issues</a:t>
            </a:r>
            <a:r>
              <a:rPr lang="fi-FI" dirty="0"/>
              <a:t> in</a:t>
            </a:r>
            <a:br>
              <a:rPr lang="fi-FI" dirty="0"/>
            </a:br>
            <a:r>
              <a:rPr lang="fi-FI" dirty="0" err="1"/>
              <a:t>formative</a:t>
            </a:r>
            <a:r>
              <a:rPr lang="fi-FI" dirty="0"/>
              <a:t> </a:t>
            </a:r>
            <a:r>
              <a:rPr lang="fi-FI" dirty="0" err="1"/>
              <a:t>models</a:t>
            </a:r>
            <a:endParaRPr lang="fi-FI" dirty="0"/>
          </a:p>
        </p:txBody>
      </p:sp>
      <p:sp>
        <p:nvSpPr>
          <p:cNvPr id="6" name="Text Placeholder 5">
            <a:extLst>
              <a:ext uri="{FF2B5EF4-FFF2-40B4-BE49-F238E27FC236}">
                <a16:creationId xmlns:a16="http://schemas.microsoft.com/office/drawing/2014/main" id="{102E93AB-CBBD-C040-840A-2CCB03CAEF0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0416417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of formative models</a:t>
            </a:r>
          </a:p>
        </p:txBody>
      </p:sp>
      <p:sp>
        <p:nvSpPr>
          <p:cNvPr id="5" name="Rectangle 4"/>
          <p:cNvSpPr/>
          <p:nvPr/>
        </p:nvSpPr>
        <p:spPr>
          <a:xfrm>
            <a:off x="2302024" y="4815576"/>
            <a:ext cx="1144297" cy="764520"/>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a:r>
              <a:rPr lang="en-US" sz="1200" dirty="0">
                <a:solidFill>
                  <a:srgbClr val="FFFFFF"/>
                </a:solidFill>
                <a:latin typeface="Verdana" pitchFamily="34" charset="0"/>
              </a:rPr>
              <a:t>Formative</a:t>
            </a:r>
            <a:br>
              <a:rPr lang="en-US" sz="1200" dirty="0">
                <a:solidFill>
                  <a:srgbClr val="FFFFFF"/>
                </a:solidFill>
                <a:latin typeface="Verdana" pitchFamily="34" charset="0"/>
              </a:rPr>
            </a:br>
            <a:r>
              <a:rPr lang="en-US" sz="1200">
                <a:solidFill>
                  <a:srgbClr val="FFFFFF"/>
                </a:solidFill>
                <a:latin typeface="Verdana" pitchFamily="34" charset="0"/>
              </a:rPr>
              <a:t>indicator 1</a:t>
            </a:r>
            <a:endParaRPr lang="en-US" sz="1200" dirty="0">
              <a:solidFill>
                <a:srgbClr val="FFFFFF"/>
              </a:solidFill>
              <a:latin typeface="Verdana" pitchFamily="34" charset="0"/>
            </a:endParaRPr>
          </a:p>
        </p:txBody>
      </p:sp>
      <p:sp>
        <p:nvSpPr>
          <p:cNvPr id="6" name="Oval 5"/>
          <p:cNvSpPr/>
          <p:nvPr/>
        </p:nvSpPr>
        <p:spPr>
          <a:xfrm>
            <a:off x="2839576" y="2995040"/>
            <a:ext cx="2682322" cy="1092176"/>
          </a:xfrm>
          <a:prstGeom prst="ellipse">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algn="ctr" defTabSz="914400"/>
            <a:r>
              <a:rPr lang="en-US">
                <a:solidFill>
                  <a:srgbClr val="FFFFFF"/>
                </a:solidFill>
                <a:latin typeface="Verdana" pitchFamily="34" charset="0"/>
              </a:rPr>
              <a:t>Formative LV</a:t>
            </a:r>
            <a:endParaRPr lang="en-US" dirty="0">
              <a:solidFill>
                <a:srgbClr val="FFFFFF"/>
              </a:solidFill>
              <a:latin typeface="Verdana" pitchFamily="34" charset="0"/>
            </a:endParaRPr>
          </a:p>
        </p:txBody>
      </p:sp>
      <p:cxnSp>
        <p:nvCxnSpPr>
          <p:cNvPr id="7" name="Straight Arrow Connector 6"/>
          <p:cNvCxnSpPr>
            <a:cxnSpLocks/>
            <a:stCxn id="6" idx="4"/>
            <a:endCxn id="5" idx="0"/>
          </p:cNvCxnSpPr>
          <p:nvPr/>
        </p:nvCxnSpPr>
        <p:spPr>
          <a:xfrm flipH="1">
            <a:off x="2874173" y="4087216"/>
            <a:ext cx="1306564" cy="728360"/>
          </a:xfrm>
          <a:prstGeom prst="straightConnector1">
            <a:avLst/>
          </a:prstGeom>
          <a:ln w="254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stCxn id="6" idx="4"/>
            <a:endCxn id="10" idx="0"/>
          </p:cNvCxnSpPr>
          <p:nvPr/>
        </p:nvCxnSpPr>
        <p:spPr>
          <a:xfrm flipH="1">
            <a:off x="4162292" y="4087216"/>
            <a:ext cx="18445" cy="728360"/>
          </a:xfrm>
          <a:prstGeom prst="straightConnector1">
            <a:avLst/>
          </a:prstGeom>
          <a:ln w="254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a:stCxn id="6" idx="4"/>
            <a:endCxn id="11" idx="0"/>
          </p:cNvCxnSpPr>
          <p:nvPr/>
        </p:nvCxnSpPr>
        <p:spPr>
          <a:xfrm>
            <a:off x="4180737" y="4087216"/>
            <a:ext cx="1244281" cy="728360"/>
          </a:xfrm>
          <a:prstGeom prst="straightConnector1">
            <a:avLst/>
          </a:prstGeom>
          <a:ln w="254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590143" y="4815576"/>
            <a:ext cx="1144297" cy="764520"/>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a:r>
              <a:rPr lang="en-US" sz="1200">
                <a:solidFill>
                  <a:srgbClr val="FFFFFF"/>
                </a:solidFill>
                <a:latin typeface="Verdana" pitchFamily="34" charset="0"/>
              </a:rPr>
              <a:t>Formative </a:t>
            </a:r>
            <a:br>
              <a:rPr lang="en-US" sz="1200" dirty="0">
                <a:solidFill>
                  <a:srgbClr val="FFFFFF"/>
                </a:solidFill>
                <a:latin typeface="Verdana" pitchFamily="34" charset="0"/>
              </a:rPr>
            </a:br>
            <a:r>
              <a:rPr lang="en-US" sz="1200">
                <a:solidFill>
                  <a:srgbClr val="FFFFFF"/>
                </a:solidFill>
                <a:latin typeface="Verdana" pitchFamily="34" charset="0"/>
              </a:rPr>
              <a:t>indicator 2</a:t>
            </a:r>
            <a:endParaRPr lang="en-US" sz="1200" dirty="0">
              <a:solidFill>
                <a:srgbClr val="FFFFFF"/>
              </a:solidFill>
              <a:latin typeface="Verdana" pitchFamily="34" charset="0"/>
            </a:endParaRPr>
          </a:p>
        </p:txBody>
      </p:sp>
      <p:sp>
        <p:nvSpPr>
          <p:cNvPr id="11" name="Rectangle 10"/>
          <p:cNvSpPr/>
          <p:nvPr/>
        </p:nvSpPr>
        <p:spPr>
          <a:xfrm>
            <a:off x="4852869" y="4815576"/>
            <a:ext cx="1144297" cy="764520"/>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a:r>
              <a:rPr lang="en-US" sz="1200" dirty="0">
                <a:solidFill>
                  <a:srgbClr val="FFFFFF"/>
                </a:solidFill>
                <a:latin typeface="Verdana" pitchFamily="34" charset="0"/>
              </a:rPr>
              <a:t>Formative </a:t>
            </a:r>
            <a:br>
              <a:rPr lang="en-US" sz="1200" dirty="0">
                <a:solidFill>
                  <a:srgbClr val="FFFFFF"/>
                </a:solidFill>
                <a:latin typeface="Verdana" pitchFamily="34" charset="0"/>
              </a:rPr>
            </a:br>
            <a:r>
              <a:rPr lang="en-US" sz="1200" dirty="0">
                <a:solidFill>
                  <a:srgbClr val="FFFFFF"/>
                </a:solidFill>
                <a:latin typeface="Verdana" pitchFamily="34" charset="0"/>
              </a:rPr>
              <a:t>indicator 3</a:t>
            </a:r>
          </a:p>
        </p:txBody>
      </p:sp>
      <p:sp>
        <p:nvSpPr>
          <p:cNvPr id="16" name="Oval 15"/>
          <p:cNvSpPr/>
          <p:nvPr/>
        </p:nvSpPr>
        <p:spPr>
          <a:xfrm>
            <a:off x="5445013" y="2339736"/>
            <a:ext cx="1144297" cy="546087"/>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sz="1200" dirty="0">
                <a:solidFill>
                  <a:srgbClr val="FFFFFF"/>
                </a:solidFill>
                <a:latin typeface="Verdana" pitchFamily="34" charset="0"/>
              </a:rPr>
              <a:t>“Error”</a:t>
            </a:r>
          </a:p>
        </p:txBody>
      </p:sp>
      <p:cxnSp>
        <p:nvCxnSpPr>
          <p:cNvPr id="17" name="Straight Arrow Connector 16"/>
          <p:cNvCxnSpPr>
            <a:stCxn id="16" idx="3"/>
            <a:endCxn id="6" idx="7"/>
          </p:cNvCxnSpPr>
          <p:nvPr/>
        </p:nvCxnSpPr>
        <p:spPr>
          <a:xfrm flipH="1">
            <a:off x="5129082" y="2805850"/>
            <a:ext cx="483510" cy="349135"/>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a:stCxn id="6" idx="2"/>
            <a:endCxn id="22" idx="3"/>
          </p:cNvCxnSpPr>
          <p:nvPr/>
        </p:nvCxnSpPr>
        <p:spPr>
          <a:xfrm flipH="1" flipV="1">
            <a:off x="2148840" y="3239836"/>
            <a:ext cx="690736" cy="301292"/>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a:stCxn id="6" idx="2"/>
            <a:endCxn id="23" idx="3"/>
          </p:cNvCxnSpPr>
          <p:nvPr/>
        </p:nvCxnSpPr>
        <p:spPr>
          <a:xfrm flipH="1">
            <a:off x="2148840" y="3541128"/>
            <a:ext cx="690736" cy="490796"/>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1221904" y="2987808"/>
            <a:ext cx="926936" cy="504055"/>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algn="ctr" defTabSz="914400"/>
            <a:r>
              <a:rPr lang="en-US" sz="1200" dirty="0">
                <a:solidFill>
                  <a:srgbClr val="FFFFFF"/>
                </a:solidFill>
                <a:latin typeface="Verdana" pitchFamily="34" charset="0"/>
              </a:rPr>
              <a:t>Measure 1</a:t>
            </a:r>
          </a:p>
        </p:txBody>
      </p:sp>
      <p:sp>
        <p:nvSpPr>
          <p:cNvPr id="23" name="Rectangle 22"/>
          <p:cNvSpPr/>
          <p:nvPr/>
        </p:nvSpPr>
        <p:spPr>
          <a:xfrm>
            <a:off x="1221904" y="3779896"/>
            <a:ext cx="926936" cy="504055"/>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algn="ctr" defTabSz="914400"/>
            <a:r>
              <a:rPr lang="en-US" sz="1200" dirty="0">
                <a:solidFill>
                  <a:srgbClr val="FFFFFF"/>
                </a:solidFill>
                <a:latin typeface="Verdana" pitchFamily="34" charset="0"/>
              </a:rPr>
              <a:t>Measure 2</a:t>
            </a:r>
          </a:p>
        </p:txBody>
      </p:sp>
      <p:sp>
        <p:nvSpPr>
          <p:cNvPr id="24" name="Oval 23"/>
          <p:cNvSpPr/>
          <p:nvPr/>
        </p:nvSpPr>
        <p:spPr>
          <a:xfrm>
            <a:off x="285800" y="3059816"/>
            <a:ext cx="695763" cy="360040"/>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sz="1200" dirty="0">
                <a:solidFill>
                  <a:srgbClr val="FFFFFF"/>
                </a:solidFill>
                <a:latin typeface="Verdana" pitchFamily="34" charset="0"/>
              </a:rPr>
              <a:t>Error</a:t>
            </a:r>
          </a:p>
        </p:txBody>
      </p:sp>
      <p:cxnSp>
        <p:nvCxnSpPr>
          <p:cNvPr id="25" name="Straight Arrow Connector 24"/>
          <p:cNvCxnSpPr>
            <a:cxnSpLocks/>
            <a:stCxn id="24" idx="6"/>
            <a:endCxn id="22" idx="1"/>
          </p:cNvCxnSpPr>
          <p:nvPr/>
        </p:nvCxnSpPr>
        <p:spPr>
          <a:xfrm>
            <a:off x="981563" y="3239836"/>
            <a:ext cx="240341" cy="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85800" y="3851904"/>
            <a:ext cx="695763" cy="360040"/>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sz="1200">
                <a:solidFill>
                  <a:srgbClr val="FFFFFF"/>
                </a:solidFill>
                <a:latin typeface="Verdana" pitchFamily="34" charset="0"/>
              </a:rPr>
              <a:t>Error</a:t>
            </a:r>
            <a:endParaRPr lang="en-US" sz="1200" dirty="0">
              <a:solidFill>
                <a:srgbClr val="FFFFFF"/>
              </a:solidFill>
              <a:latin typeface="Verdana" pitchFamily="34" charset="0"/>
            </a:endParaRPr>
          </a:p>
        </p:txBody>
      </p:sp>
      <p:cxnSp>
        <p:nvCxnSpPr>
          <p:cNvPr id="27" name="Straight Arrow Connector 26"/>
          <p:cNvCxnSpPr>
            <a:cxnSpLocks/>
            <a:stCxn id="26" idx="6"/>
            <a:endCxn id="23" idx="1"/>
          </p:cNvCxnSpPr>
          <p:nvPr/>
        </p:nvCxnSpPr>
        <p:spPr>
          <a:xfrm>
            <a:off x="981563" y="4031924"/>
            <a:ext cx="240341" cy="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8AA4BAB9-CD94-6E47-A6C3-0F09E19678B4}"/>
              </a:ext>
            </a:extLst>
          </p:cNvPr>
          <p:cNvSpPr txBox="1"/>
          <p:nvPr/>
        </p:nvSpPr>
        <p:spPr>
          <a:xfrm>
            <a:off x="628650" y="6225458"/>
            <a:ext cx="6942582" cy="615553"/>
          </a:xfrm>
          <a:prstGeom prst="rect">
            <a:avLst/>
          </a:prstGeom>
          <a:noFill/>
        </p:spPr>
        <p:txBody>
          <a:bodyPr wrap="square" lIns="0" tIns="0" rIns="0" bIns="0" rtlCol="0">
            <a:spAutoFit/>
          </a:bodyPr>
          <a:lstStyle/>
          <a:p>
            <a:r>
              <a:rPr lang="en" sz="800" dirty="0"/>
              <a:t>Aguirre-</a:t>
            </a:r>
            <a:r>
              <a:rPr lang="en" sz="800" dirty="0" err="1"/>
              <a:t>Urreta</a:t>
            </a:r>
            <a:r>
              <a:rPr lang="en" sz="800" dirty="0"/>
              <a:t>, M. I., Rönkkö, M., &amp; </a:t>
            </a:r>
            <a:r>
              <a:rPr lang="en" sz="800" dirty="0" err="1"/>
              <a:t>Marakas</a:t>
            </a:r>
            <a:r>
              <a:rPr lang="en" sz="800" dirty="0"/>
              <a:t>, G. M. (2016). Omission of Causal Indicators: Consequences and Implications for Measurement. </a:t>
            </a:r>
            <a:r>
              <a:rPr lang="en" sz="800" i="1" dirty="0"/>
              <a:t>Measurement: Interdisciplinary Research and Perspectives</a:t>
            </a:r>
            <a:r>
              <a:rPr lang="en" sz="800" dirty="0"/>
              <a:t>, </a:t>
            </a:r>
            <a:r>
              <a:rPr lang="en" sz="800" i="1" dirty="0"/>
              <a:t>14</a:t>
            </a:r>
            <a:r>
              <a:rPr lang="en" sz="800" dirty="0"/>
              <a:t>(3), 75–97. </a:t>
            </a:r>
            <a:r>
              <a:rPr lang="en" sz="800" dirty="0">
                <a:hlinkClick r:id="rId3"/>
              </a:rPr>
              <a:t>https://doi.org/10.1080/15366367.2016.1205935</a:t>
            </a:r>
            <a:endParaRPr lang="en" sz="800" dirty="0"/>
          </a:p>
          <a:p>
            <a:r>
              <a:rPr lang="en" sz="800" dirty="0"/>
              <a:t>Aguirre-</a:t>
            </a:r>
            <a:r>
              <a:rPr lang="en" sz="800" dirty="0" err="1"/>
              <a:t>Urreta</a:t>
            </a:r>
            <a:r>
              <a:rPr lang="en" sz="800" dirty="0"/>
              <a:t>, M. I., Rönkkö, M., &amp; </a:t>
            </a:r>
            <a:r>
              <a:rPr lang="en" sz="800" dirty="0" err="1"/>
              <a:t>Marakas</a:t>
            </a:r>
            <a:r>
              <a:rPr lang="en" sz="800" dirty="0"/>
              <a:t>, G. M. (2016). Omission of Causal Indicators: Consequences and Implications for Measurement – A Rejoinder. </a:t>
            </a:r>
            <a:r>
              <a:rPr lang="en" sz="800" i="1" dirty="0"/>
              <a:t>Measurement: Interdisciplinary Research and Perspectives</a:t>
            </a:r>
            <a:r>
              <a:rPr lang="en" sz="800" dirty="0"/>
              <a:t>, </a:t>
            </a:r>
            <a:r>
              <a:rPr lang="en" sz="800" i="1" dirty="0"/>
              <a:t>14</a:t>
            </a:r>
            <a:r>
              <a:rPr lang="en" sz="800" dirty="0"/>
              <a:t>(4), 170–175. </a:t>
            </a:r>
            <a:r>
              <a:rPr lang="en" sz="800" dirty="0">
                <a:hlinkClick r:id="rId4"/>
              </a:rPr>
              <a:t>https://doi.org/10.1080/15366367.2016.1257323</a:t>
            </a:r>
            <a:endParaRPr lang="en" sz="800" dirty="0"/>
          </a:p>
          <a:p>
            <a:endParaRPr lang="en" sz="800" dirty="0">
              <a:effectLst/>
            </a:endParaRPr>
          </a:p>
        </p:txBody>
      </p:sp>
      <p:sp>
        <p:nvSpPr>
          <p:cNvPr id="64" name="Rectangle 63">
            <a:extLst>
              <a:ext uri="{FF2B5EF4-FFF2-40B4-BE49-F238E27FC236}">
                <a16:creationId xmlns:a16="http://schemas.microsoft.com/office/drawing/2014/main" id="{A3171C9F-100E-004B-A788-AC09CD4BD640}"/>
              </a:ext>
            </a:extLst>
          </p:cNvPr>
          <p:cNvSpPr/>
          <p:nvPr/>
        </p:nvSpPr>
        <p:spPr>
          <a:xfrm>
            <a:off x="1677326" y="1772812"/>
            <a:ext cx="3543898" cy="923330"/>
          </a:xfrm>
          <a:prstGeom prst="rect">
            <a:avLst/>
          </a:prstGeom>
        </p:spPr>
        <p:txBody>
          <a:bodyPr wrap="square">
            <a:spAutoFit/>
          </a:bodyPr>
          <a:lstStyle/>
          <a:p>
            <a:r>
              <a:rPr lang="en-US" b="1" dirty="0">
                <a:solidFill>
                  <a:srgbClr val="EF3340"/>
                </a:solidFill>
              </a:rPr>
              <a:t>Formative LV receives its identify and meaning from the ”reflective” measures</a:t>
            </a:r>
          </a:p>
        </p:txBody>
      </p:sp>
      <p:sp>
        <p:nvSpPr>
          <p:cNvPr id="65" name="Rectangle 64">
            <a:extLst>
              <a:ext uri="{FF2B5EF4-FFF2-40B4-BE49-F238E27FC236}">
                <a16:creationId xmlns:a16="http://schemas.microsoft.com/office/drawing/2014/main" id="{6F49110A-09EE-0743-A876-5917D62A0957}"/>
              </a:ext>
            </a:extLst>
          </p:cNvPr>
          <p:cNvSpPr/>
          <p:nvPr/>
        </p:nvSpPr>
        <p:spPr>
          <a:xfrm>
            <a:off x="5384070" y="2156803"/>
            <a:ext cx="1291050" cy="838237"/>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107249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64" grpId="0"/>
      <p:bldP spid="6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Composite model and weight calculation</a:t>
            </a:r>
          </a:p>
        </p:txBody>
      </p:sp>
      <p:sp>
        <p:nvSpPr>
          <p:cNvPr id="5" name="Rectangle 4"/>
          <p:cNvSpPr/>
          <p:nvPr/>
        </p:nvSpPr>
        <p:spPr>
          <a:xfrm>
            <a:off x="2302024" y="4815576"/>
            <a:ext cx="1144297" cy="764520"/>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a:r>
              <a:rPr lang="en-US" sz="1200" dirty="0">
                <a:solidFill>
                  <a:srgbClr val="FFFFFF"/>
                </a:solidFill>
                <a:latin typeface="Verdana" pitchFamily="34" charset="0"/>
              </a:rPr>
              <a:t>Formative</a:t>
            </a:r>
            <a:br>
              <a:rPr lang="en-US" sz="1200" dirty="0">
                <a:solidFill>
                  <a:srgbClr val="FFFFFF"/>
                </a:solidFill>
                <a:latin typeface="Verdana" pitchFamily="34" charset="0"/>
              </a:rPr>
            </a:br>
            <a:r>
              <a:rPr lang="en-US" sz="1200">
                <a:solidFill>
                  <a:srgbClr val="FFFFFF"/>
                </a:solidFill>
                <a:latin typeface="Verdana" pitchFamily="34" charset="0"/>
              </a:rPr>
              <a:t>indicator 1</a:t>
            </a:r>
            <a:endParaRPr lang="en-US" sz="1200" dirty="0">
              <a:solidFill>
                <a:srgbClr val="FFFFFF"/>
              </a:solidFill>
              <a:latin typeface="Verdana" pitchFamily="34" charset="0"/>
            </a:endParaRPr>
          </a:p>
        </p:txBody>
      </p:sp>
      <p:sp>
        <p:nvSpPr>
          <p:cNvPr id="6" name="Oval 5"/>
          <p:cNvSpPr/>
          <p:nvPr/>
        </p:nvSpPr>
        <p:spPr>
          <a:xfrm>
            <a:off x="2839576" y="2995040"/>
            <a:ext cx="2682322" cy="1092176"/>
          </a:xfrm>
          <a:prstGeom prst="ellipse">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algn="ctr" defTabSz="914400"/>
            <a:r>
              <a:rPr lang="en-US">
                <a:solidFill>
                  <a:srgbClr val="FFFFFF"/>
                </a:solidFill>
                <a:latin typeface="Verdana" pitchFamily="34" charset="0"/>
              </a:rPr>
              <a:t>Formative LV</a:t>
            </a:r>
            <a:endParaRPr lang="en-US" dirty="0">
              <a:solidFill>
                <a:srgbClr val="FFFFFF"/>
              </a:solidFill>
              <a:latin typeface="Verdana" pitchFamily="34" charset="0"/>
            </a:endParaRPr>
          </a:p>
        </p:txBody>
      </p:sp>
      <p:cxnSp>
        <p:nvCxnSpPr>
          <p:cNvPr id="7" name="Straight Arrow Connector 6"/>
          <p:cNvCxnSpPr>
            <a:cxnSpLocks/>
            <a:stCxn id="6" idx="4"/>
            <a:endCxn id="5" idx="0"/>
          </p:cNvCxnSpPr>
          <p:nvPr/>
        </p:nvCxnSpPr>
        <p:spPr>
          <a:xfrm flipH="1">
            <a:off x="2874173" y="4087216"/>
            <a:ext cx="1306564" cy="728360"/>
          </a:xfrm>
          <a:prstGeom prst="straightConnector1">
            <a:avLst/>
          </a:prstGeom>
          <a:ln w="254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stCxn id="6" idx="4"/>
            <a:endCxn id="10" idx="0"/>
          </p:cNvCxnSpPr>
          <p:nvPr/>
        </p:nvCxnSpPr>
        <p:spPr>
          <a:xfrm flipH="1">
            <a:off x="4162292" y="4087216"/>
            <a:ext cx="18445" cy="728360"/>
          </a:xfrm>
          <a:prstGeom prst="straightConnector1">
            <a:avLst/>
          </a:prstGeom>
          <a:ln w="254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a:stCxn id="6" idx="4"/>
            <a:endCxn id="11" idx="0"/>
          </p:cNvCxnSpPr>
          <p:nvPr/>
        </p:nvCxnSpPr>
        <p:spPr>
          <a:xfrm>
            <a:off x="4180737" y="4087216"/>
            <a:ext cx="1244281" cy="728360"/>
          </a:xfrm>
          <a:prstGeom prst="straightConnector1">
            <a:avLst/>
          </a:prstGeom>
          <a:ln w="254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590143" y="4815576"/>
            <a:ext cx="1144297" cy="764520"/>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a:r>
              <a:rPr lang="en-US" sz="1200">
                <a:solidFill>
                  <a:srgbClr val="FFFFFF"/>
                </a:solidFill>
                <a:latin typeface="Verdana" pitchFamily="34" charset="0"/>
              </a:rPr>
              <a:t>Formative </a:t>
            </a:r>
            <a:br>
              <a:rPr lang="en-US" sz="1200" dirty="0">
                <a:solidFill>
                  <a:srgbClr val="FFFFFF"/>
                </a:solidFill>
                <a:latin typeface="Verdana" pitchFamily="34" charset="0"/>
              </a:rPr>
            </a:br>
            <a:r>
              <a:rPr lang="en-US" sz="1200">
                <a:solidFill>
                  <a:srgbClr val="FFFFFF"/>
                </a:solidFill>
                <a:latin typeface="Verdana" pitchFamily="34" charset="0"/>
              </a:rPr>
              <a:t>indicator 2</a:t>
            </a:r>
            <a:endParaRPr lang="en-US" sz="1200" dirty="0">
              <a:solidFill>
                <a:srgbClr val="FFFFFF"/>
              </a:solidFill>
              <a:latin typeface="Verdana" pitchFamily="34" charset="0"/>
            </a:endParaRPr>
          </a:p>
        </p:txBody>
      </p:sp>
      <p:sp>
        <p:nvSpPr>
          <p:cNvPr id="11" name="Rectangle 10"/>
          <p:cNvSpPr/>
          <p:nvPr/>
        </p:nvSpPr>
        <p:spPr>
          <a:xfrm>
            <a:off x="4852869" y="4815576"/>
            <a:ext cx="1144297" cy="764520"/>
          </a:xfrm>
          <a:prstGeom prst="rect">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a:r>
              <a:rPr lang="en-US" sz="1200" dirty="0">
                <a:solidFill>
                  <a:srgbClr val="FFFFFF"/>
                </a:solidFill>
                <a:latin typeface="Verdana" pitchFamily="34" charset="0"/>
              </a:rPr>
              <a:t>Formative </a:t>
            </a:r>
            <a:br>
              <a:rPr lang="en-US" sz="1200" dirty="0">
                <a:solidFill>
                  <a:srgbClr val="FFFFFF"/>
                </a:solidFill>
                <a:latin typeface="Verdana" pitchFamily="34" charset="0"/>
              </a:rPr>
            </a:br>
            <a:r>
              <a:rPr lang="en-US" sz="1200" dirty="0">
                <a:solidFill>
                  <a:srgbClr val="FFFFFF"/>
                </a:solidFill>
                <a:latin typeface="Verdana" pitchFamily="34" charset="0"/>
              </a:rPr>
              <a:t>indicator 3</a:t>
            </a:r>
          </a:p>
        </p:txBody>
      </p:sp>
      <p:sp>
        <p:nvSpPr>
          <p:cNvPr id="47" name="Oval 46"/>
          <p:cNvSpPr/>
          <p:nvPr/>
        </p:nvSpPr>
        <p:spPr>
          <a:xfrm>
            <a:off x="6406480" y="3203832"/>
            <a:ext cx="1656184" cy="660128"/>
          </a:xfrm>
          <a:prstGeom prst="ellipse">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algn="ctr" defTabSz="914400"/>
            <a:r>
              <a:rPr lang="en-US">
                <a:solidFill>
                  <a:srgbClr val="FFFFFF"/>
                </a:solidFill>
                <a:latin typeface="Verdana" pitchFamily="34" charset="0"/>
              </a:rPr>
              <a:t>Other LV</a:t>
            </a:r>
            <a:endParaRPr lang="en-US" dirty="0">
              <a:solidFill>
                <a:srgbClr val="FFFFFF"/>
              </a:solidFill>
              <a:latin typeface="Verdana" pitchFamily="34" charset="0"/>
            </a:endParaRPr>
          </a:p>
        </p:txBody>
      </p:sp>
      <p:cxnSp>
        <p:nvCxnSpPr>
          <p:cNvPr id="48" name="Straight Arrow Connector 47"/>
          <p:cNvCxnSpPr>
            <a:cxnSpLocks/>
            <a:stCxn id="6" idx="6"/>
            <a:endCxn id="47" idx="2"/>
          </p:cNvCxnSpPr>
          <p:nvPr/>
        </p:nvCxnSpPr>
        <p:spPr>
          <a:xfrm flipV="1">
            <a:off x="5521898" y="3533896"/>
            <a:ext cx="884582" cy="7232"/>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801008" y="3059816"/>
            <a:ext cx="317440" cy="369332"/>
          </a:xfrm>
          <a:prstGeom prst="rect">
            <a:avLst/>
          </a:prstGeom>
          <a:noFill/>
        </p:spPr>
        <p:txBody>
          <a:bodyPr wrap="none" rtlCol="0">
            <a:spAutoFit/>
          </a:bodyPr>
          <a:lstStyle/>
          <a:p>
            <a:r>
              <a:rPr lang="en-US" dirty="0"/>
              <a:t>β</a:t>
            </a:r>
          </a:p>
        </p:txBody>
      </p:sp>
      <p:sp>
        <p:nvSpPr>
          <p:cNvPr id="30" name="TextBox 29">
            <a:extLst>
              <a:ext uri="{FF2B5EF4-FFF2-40B4-BE49-F238E27FC236}">
                <a16:creationId xmlns:a16="http://schemas.microsoft.com/office/drawing/2014/main" id="{C292920D-E01F-C546-9A4A-1B8BB7B37CEA}"/>
              </a:ext>
            </a:extLst>
          </p:cNvPr>
          <p:cNvSpPr txBox="1"/>
          <p:nvPr/>
        </p:nvSpPr>
        <p:spPr>
          <a:xfrm>
            <a:off x="627616" y="6341514"/>
            <a:ext cx="6942582" cy="369332"/>
          </a:xfrm>
          <a:prstGeom prst="rect">
            <a:avLst/>
          </a:prstGeom>
          <a:noFill/>
        </p:spPr>
        <p:txBody>
          <a:bodyPr wrap="square" lIns="0" tIns="0" rIns="0" bIns="0" rtlCol="0">
            <a:spAutoFit/>
          </a:bodyPr>
          <a:lstStyle/>
          <a:p>
            <a:r>
              <a:rPr lang="en" sz="800" dirty="0"/>
              <a:t>Lee, N., &amp; </a:t>
            </a:r>
            <a:r>
              <a:rPr lang="en" sz="800" dirty="0" err="1"/>
              <a:t>Cadogan</a:t>
            </a:r>
            <a:r>
              <a:rPr lang="en" sz="800" dirty="0"/>
              <a:t>, J. W. (2013). Problems with formative and higher-order reflective variables. </a:t>
            </a:r>
            <a:r>
              <a:rPr lang="en" sz="800" i="1" dirty="0"/>
              <a:t>Journal of Business Research</a:t>
            </a:r>
            <a:r>
              <a:rPr lang="en" sz="800" dirty="0"/>
              <a:t>, </a:t>
            </a:r>
            <a:r>
              <a:rPr lang="en" sz="800" i="1" dirty="0"/>
              <a:t>66</a:t>
            </a:r>
            <a:r>
              <a:rPr lang="en" sz="800" dirty="0"/>
              <a:t>(2), 242–247. </a:t>
            </a:r>
            <a:r>
              <a:rPr lang="en" sz="800" dirty="0">
                <a:hlinkClick r:id="rId2"/>
              </a:rPr>
              <a:t>https://doi.org/10.1016/j.jbusres.2012.08.004</a:t>
            </a:r>
            <a:endParaRPr lang="en" sz="800" dirty="0"/>
          </a:p>
          <a:p>
            <a:endParaRPr lang="en" sz="800" dirty="0">
              <a:effectLst/>
            </a:endParaRPr>
          </a:p>
        </p:txBody>
      </p:sp>
      <p:sp>
        <p:nvSpPr>
          <p:cNvPr id="3" name="TextBox 2">
            <a:extLst>
              <a:ext uri="{FF2B5EF4-FFF2-40B4-BE49-F238E27FC236}">
                <a16:creationId xmlns:a16="http://schemas.microsoft.com/office/drawing/2014/main" id="{42A56C72-A79C-0D4D-A6A9-B9CED5D2F846}"/>
              </a:ext>
            </a:extLst>
          </p:cNvPr>
          <p:cNvSpPr txBox="1"/>
          <p:nvPr/>
        </p:nvSpPr>
        <p:spPr>
          <a:xfrm>
            <a:off x="2839576" y="4190353"/>
            <a:ext cx="436338" cy="369332"/>
          </a:xfrm>
          <a:prstGeom prst="rect">
            <a:avLst/>
          </a:prstGeom>
          <a:noFill/>
        </p:spPr>
        <p:txBody>
          <a:bodyPr wrap="none" rtlCol="0">
            <a:spAutoFit/>
          </a:bodyPr>
          <a:lstStyle/>
          <a:p>
            <a:r>
              <a:rPr lang="fi-FI" dirty="0"/>
              <a:t>w</a:t>
            </a:r>
            <a:r>
              <a:rPr lang="fi-FI" baseline="-25000" dirty="0"/>
              <a:t>1</a:t>
            </a:r>
          </a:p>
        </p:txBody>
      </p:sp>
      <p:sp>
        <p:nvSpPr>
          <p:cNvPr id="32" name="TextBox 31">
            <a:extLst>
              <a:ext uri="{FF2B5EF4-FFF2-40B4-BE49-F238E27FC236}">
                <a16:creationId xmlns:a16="http://schemas.microsoft.com/office/drawing/2014/main" id="{D7FECDF7-BFF8-4945-AD5F-BCAD811E7D61}"/>
              </a:ext>
            </a:extLst>
          </p:cNvPr>
          <p:cNvSpPr txBox="1"/>
          <p:nvPr/>
        </p:nvSpPr>
        <p:spPr>
          <a:xfrm>
            <a:off x="3778996" y="4238159"/>
            <a:ext cx="436338" cy="369332"/>
          </a:xfrm>
          <a:prstGeom prst="rect">
            <a:avLst/>
          </a:prstGeom>
          <a:noFill/>
        </p:spPr>
        <p:txBody>
          <a:bodyPr wrap="none" rtlCol="0">
            <a:spAutoFit/>
          </a:bodyPr>
          <a:lstStyle/>
          <a:p>
            <a:r>
              <a:rPr lang="fi-FI" dirty="0"/>
              <a:t>w</a:t>
            </a:r>
            <a:r>
              <a:rPr lang="fi-FI" baseline="-25000" dirty="0"/>
              <a:t>2</a:t>
            </a:r>
          </a:p>
        </p:txBody>
      </p:sp>
      <p:sp>
        <p:nvSpPr>
          <p:cNvPr id="33" name="TextBox 32">
            <a:extLst>
              <a:ext uri="{FF2B5EF4-FFF2-40B4-BE49-F238E27FC236}">
                <a16:creationId xmlns:a16="http://schemas.microsoft.com/office/drawing/2014/main" id="{FDAF8940-FE83-CC46-9DC4-0002E4D0777A}"/>
              </a:ext>
            </a:extLst>
          </p:cNvPr>
          <p:cNvSpPr txBox="1"/>
          <p:nvPr/>
        </p:nvSpPr>
        <p:spPr>
          <a:xfrm>
            <a:off x="4867391" y="4123563"/>
            <a:ext cx="436338" cy="369332"/>
          </a:xfrm>
          <a:prstGeom prst="rect">
            <a:avLst/>
          </a:prstGeom>
          <a:noFill/>
        </p:spPr>
        <p:txBody>
          <a:bodyPr wrap="none" rtlCol="0">
            <a:spAutoFit/>
          </a:bodyPr>
          <a:lstStyle/>
          <a:p>
            <a:r>
              <a:rPr lang="fi-FI" dirty="0"/>
              <a:t>w</a:t>
            </a:r>
            <a:r>
              <a:rPr lang="fi-FI" baseline="-25000" dirty="0"/>
              <a:t>3</a:t>
            </a:r>
          </a:p>
        </p:txBody>
      </p:sp>
      <p:sp>
        <p:nvSpPr>
          <p:cNvPr id="34" name="Rectangle 33">
            <a:extLst>
              <a:ext uri="{FF2B5EF4-FFF2-40B4-BE49-F238E27FC236}">
                <a16:creationId xmlns:a16="http://schemas.microsoft.com/office/drawing/2014/main" id="{ABCBABC3-0F64-A448-B788-F34CBF0041A0}"/>
              </a:ext>
            </a:extLst>
          </p:cNvPr>
          <p:cNvSpPr/>
          <p:nvPr/>
        </p:nvSpPr>
        <p:spPr>
          <a:xfrm>
            <a:off x="627616" y="1477764"/>
            <a:ext cx="4106824" cy="1200329"/>
          </a:xfrm>
          <a:prstGeom prst="rect">
            <a:avLst/>
          </a:prstGeom>
        </p:spPr>
        <p:txBody>
          <a:bodyPr wrap="square">
            <a:spAutoFit/>
          </a:bodyPr>
          <a:lstStyle/>
          <a:p>
            <a:r>
              <a:rPr lang="en-US" b="1" dirty="0">
                <a:solidFill>
                  <a:srgbClr val="EF3340"/>
                </a:solidFill>
              </a:rPr>
              <a:t>Weights are defined to maximize </a:t>
            </a:r>
            <a:r>
              <a:rPr lang="en-US" b="1" dirty="0">
                <a:solidFill>
                  <a:srgbClr val="FF0000"/>
                </a:solidFill>
              </a:rPr>
              <a:t>β</a:t>
            </a:r>
          </a:p>
          <a:p>
            <a:pPr marL="285750" indent="-285750">
              <a:buFont typeface="Arial" panose="020B0604020202020204" pitchFamily="34" charset="0"/>
              <a:buChar char="•"/>
            </a:pPr>
            <a:r>
              <a:rPr lang="en-US" b="1" dirty="0">
                <a:solidFill>
                  <a:srgbClr val="FF0000"/>
                </a:solidFill>
              </a:rPr>
              <a:t>Possible positive bias</a:t>
            </a:r>
          </a:p>
          <a:p>
            <a:pPr marL="285750" indent="-285750">
              <a:buFont typeface="Arial" panose="020B0604020202020204" pitchFamily="34" charset="0"/>
              <a:buChar char="•"/>
            </a:pPr>
            <a:r>
              <a:rPr lang="en-US" b="1" dirty="0">
                <a:solidFill>
                  <a:srgbClr val="FF0000"/>
                </a:solidFill>
              </a:rPr>
              <a:t>Full mediation assumed</a:t>
            </a:r>
          </a:p>
          <a:p>
            <a:pPr marL="285750" indent="-285750">
              <a:buFont typeface="Arial" panose="020B0604020202020204" pitchFamily="34" charset="0"/>
              <a:buChar char="•"/>
            </a:pPr>
            <a:r>
              <a:rPr lang="en-US" b="1" dirty="0">
                <a:solidFill>
                  <a:srgbClr val="FF0000"/>
                </a:solidFill>
              </a:rPr>
              <a:t>Interpretational confounding</a:t>
            </a:r>
          </a:p>
        </p:txBody>
      </p:sp>
      <p:sp>
        <p:nvSpPr>
          <p:cNvPr id="35" name="Rectangle 34">
            <a:extLst>
              <a:ext uri="{FF2B5EF4-FFF2-40B4-BE49-F238E27FC236}">
                <a16:creationId xmlns:a16="http://schemas.microsoft.com/office/drawing/2014/main" id="{B9C3CB84-8FE6-B94A-AF46-9654D5375233}"/>
              </a:ext>
            </a:extLst>
          </p:cNvPr>
          <p:cNvSpPr/>
          <p:nvPr/>
        </p:nvSpPr>
        <p:spPr>
          <a:xfrm>
            <a:off x="627616" y="2992632"/>
            <a:ext cx="2211960" cy="923330"/>
          </a:xfrm>
          <a:prstGeom prst="rect">
            <a:avLst/>
          </a:prstGeom>
        </p:spPr>
        <p:txBody>
          <a:bodyPr wrap="square">
            <a:spAutoFit/>
          </a:bodyPr>
          <a:lstStyle/>
          <a:p>
            <a:r>
              <a:rPr lang="en-US" b="1" dirty="0">
                <a:solidFill>
                  <a:srgbClr val="EF3340"/>
                </a:solidFill>
              </a:rPr>
              <a:t>Solution: defined the weights based on theory</a:t>
            </a:r>
            <a:endParaRPr lang="en-US" b="1" dirty="0">
              <a:solidFill>
                <a:srgbClr val="FF0000"/>
              </a:solidFill>
            </a:endParaRPr>
          </a:p>
        </p:txBody>
      </p:sp>
      <p:sp>
        <p:nvSpPr>
          <p:cNvPr id="36" name="Rectangle 35">
            <a:extLst>
              <a:ext uri="{FF2B5EF4-FFF2-40B4-BE49-F238E27FC236}">
                <a16:creationId xmlns:a16="http://schemas.microsoft.com/office/drawing/2014/main" id="{1B4C16AE-DE3A-AC4A-8FFD-2DE78563D326}"/>
              </a:ext>
            </a:extLst>
          </p:cNvPr>
          <p:cNvSpPr/>
          <p:nvPr/>
        </p:nvSpPr>
        <p:spPr>
          <a:xfrm>
            <a:off x="662593" y="4123563"/>
            <a:ext cx="2211960" cy="369332"/>
          </a:xfrm>
          <a:prstGeom prst="rect">
            <a:avLst/>
          </a:prstGeom>
        </p:spPr>
        <p:txBody>
          <a:bodyPr wrap="square">
            <a:spAutoFit/>
          </a:bodyPr>
          <a:lstStyle/>
          <a:p>
            <a:r>
              <a:rPr lang="en-US" b="1" dirty="0">
                <a:solidFill>
                  <a:srgbClr val="EF3340"/>
                </a:solidFill>
              </a:rPr>
              <a:t>Indices</a:t>
            </a:r>
            <a:endParaRPr lang="en-US" b="1" dirty="0">
              <a:solidFill>
                <a:srgbClr val="FF0000"/>
              </a:solidFill>
            </a:endParaRPr>
          </a:p>
        </p:txBody>
      </p:sp>
    </p:spTree>
    <p:extLst>
      <p:ext uri="{BB962C8B-B14F-4D97-AF65-F5344CB8AC3E}">
        <p14:creationId xmlns:p14="http://schemas.microsoft.com/office/powerpoint/2010/main" val="109708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346A2-53F9-7045-B819-A32A6E229FA1}"/>
              </a:ext>
            </a:extLst>
          </p:cNvPr>
          <p:cNvSpPr>
            <a:spLocks noGrp="1"/>
          </p:cNvSpPr>
          <p:nvPr>
            <p:ph type="title"/>
          </p:nvPr>
        </p:nvSpPr>
        <p:spPr/>
        <p:txBody>
          <a:bodyPr/>
          <a:lstStyle/>
          <a:p>
            <a:r>
              <a:rPr lang="fi-FI" dirty="0" err="1"/>
              <a:t>Multiple</a:t>
            </a:r>
            <a:r>
              <a:rPr lang="fi-FI" dirty="0"/>
              <a:t> </a:t>
            </a:r>
            <a:r>
              <a:rPr lang="fi-FI" dirty="0" err="1"/>
              <a:t>item</a:t>
            </a:r>
            <a:r>
              <a:rPr lang="fi-FI" dirty="0"/>
              <a:t> </a:t>
            </a:r>
            <a:r>
              <a:rPr lang="fi-FI" dirty="0" err="1"/>
              <a:t>indices</a:t>
            </a:r>
            <a:endParaRPr lang="fi-FI" dirty="0"/>
          </a:p>
        </p:txBody>
      </p:sp>
      <p:sp>
        <p:nvSpPr>
          <p:cNvPr id="5" name="Text Placeholder 4">
            <a:extLst>
              <a:ext uri="{FF2B5EF4-FFF2-40B4-BE49-F238E27FC236}">
                <a16:creationId xmlns:a16="http://schemas.microsoft.com/office/drawing/2014/main" id="{B9FF5118-0FE2-F54D-AAF1-0331A7B37704}"/>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17141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EA39A6-F652-7D4A-82CD-43B48DE92D89}"/>
              </a:ext>
            </a:extLst>
          </p:cNvPr>
          <p:cNvSpPr>
            <a:spLocks noGrp="1"/>
          </p:cNvSpPr>
          <p:nvPr>
            <p:ph type="title"/>
          </p:nvPr>
        </p:nvSpPr>
        <p:spPr>
          <a:xfrm>
            <a:off x="623888" y="1709739"/>
            <a:ext cx="5200840" cy="2852737"/>
          </a:xfrm>
        </p:spPr>
        <p:txBody>
          <a:bodyPr/>
          <a:lstStyle/>
          <a:p>
            <a:r>
              <a:rPr lang="fi-FI" dirty="0" err="1"/>
              <a:t>Measurement</a:t>
            </a:r>
            <a:r>
              <a:rPr lang="fi-FI" dirty="0"/>
              <a:t> </a:t>
            </a:r>
            <a:r>
              <a:rPr lang="fi-FI" dirty="0" err="1"/>
              <a:t>validity</a:t>
            </a:r>
            <a:r>
              <a:rPr lang="fi-FI" dirty="0"/>
              <a:t> and </a:t>
            </a:r>
            <a:r>
              <a:rPr lang="fi-FI" dirty="0" err="1"/>
              <a:t>validation</a:t>
            </a:r>
            <a:endParaRPr lang="fi-FI" dirty="0"/>
          </a:p>
        </p:txBody>
      </p:sp>
      <p:sp>
        <p:nvSpPr>
          <p:cNvPr id="8" name="Text Placeholder 7">
            <a:extLst>
              <a:ext uri="{FF2B5EF4-FFF2-40B4-BE49-F238E27FC236}">
                <a16:creationId xmlns:a16="http://schemas.microsoft.com/office/drawing/2014/main" id="{A176D0ED-5C2F-394B-895C-DB1B13FB9CEF}"/>
              </a:ext>
            </a:extLst>
          </p:cNvPr>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37627403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ample.pdf">
            <a:extLst>
              <a:ext uri="{FF2B5EF4-FFF2-40B4-BE49-F238E27FC236}">
                <a16:creationId xmlns:a16="http://schemas.microsoft.com/office/drawing/2014/main" id="{8DCF580A-C89A-D94C-A578-4781C8275A1C}"/>
              </a:ext>
            </a:extLst>
          </p:cNvPr>
          <p:cNvPicPr>
            <a:picLocks noChangeAspect="1"/>
          </p:cNvPicPr>
          <p:nvPr/>
        </p:nvPicPr>
        <p:blipFill rotWithShape="1">
          <a:blip r:embed="rId2">
            <a:extLst>
              <a:ext uri="{28A0092B-C50C-407E-A947-70E740481C1C}">
                <a14:useLocalDpi xmlns:a14="http://schemas.microsoft.com/office/drawing/2010/main" val="0"/>
              </a:ext>
            </a:extLst>
          </a:blip>
          <a:srcRect l="3854" t="3841" b="78888"/>
          <a:stretch/>
        </p:blipFill>
        <p:spPr>
          <a:xfrm>
            <a:off x="302622" y="533700"/>
            <a:ext cx="9054264" cy="2301548"/>
          </a:xfrm>
          <a:prstGeom prst="rect">
            <a:avLst/>
          </a:prstGeom>
          <a:solidFill>
            <a:schemeClr val="bg1"/>
          </a:solidFill>
        </p:spPr>
      </p:pic>
      <p:sp>
        <p:nvSpPr>
          <p:cNvPr id="4" name="Title 3">
            <a:extLst>
              <a:ext uri="{FF2B5EF4-FFF2-40B4-BE49-F238E27FC236}">
                <a16:creationId xmlns:a16="http://schemas.microsoft.com/office/drawing/2014/main" id="{CACDCD07-C57C-724F-ACE4-B3EEDEC27C35}"/>
              </a:ext>
            </a:extLst>
          </p:cNvPr>
          <p:cNvSpPr>
            <a:spLocks noGrp="1"/>
          </p:cNvSpPr>
          <p:nvPr>
            <p:ph type="title"/>
          </p:nvPr>
        </p:nvSpPr>
        <p:spPr/>
        <p:txBody>
          <a:bodyPr/>
          <a:lstStyle/>
          <a:p>
            <a:r>
              <a:rPr lang="fi-FI" dirty="0" err="1"/>
              <a:t>Scale</a:t>
            </a:r>
            <a:r>
              <a:rPr lang="fi-FI" dirty="0"/>
              <a:t> and </a:t>
            </a:r>
            <a:r>
              <a:rPr lang="fi-FI" dirty="0" err="1"/>
              <a:t>non-scale</a:t>
            </a:r>
            <a:r>
              <a:rPr lang="fi-FI" dirty="0"/>
              <a:t> </a:t>
            </a:r>
            <a:r>
              <a:rPr lang="fi-FI" dirty="0" err="1"/>
              <a:t>variables</a:t>
            </a:r>
            <a:endParaRPr lang="fi-FI" dirty="0"/>
          </a:p>
        </p:txBody>
      </p:sp>
      <p:sp>
        <p:nvSpPr>
          <p:cNvPr id="5" name="Content Placeholder 4">
            <a:extLst>
              <a:ext uri="{FF2B5EF4-FFF2-40B4-BE49-F238E27FC236}">
                <a16:creationId xmlns:a16="http://schemas.microsoft.com/office/drawing/2014/main" id="{FE33FBC8-2091-A042-A4AA-1F94ACB9D351}"/>
              </a:ext>
            </a:extLst>
          </p:cNvPr>
          <p:cNvSpPr>
            <a:spLocks noGrp="1"/>
          </p:cNvSpPr>
          <p:nvPr>
            <p:ph sz="half" idx="1"/>
          </p:nvPr>
        </p:nvSpPr>
        <p:spPr>
          <a:xfrm>
            <a:off x="372618" y="3163825"/>
            <a:ext cx="3348990" cy="3013138"/>
          </a:xfrm>
        </p:spPr>
        <p:txBody>
          <a:bodyPr>
            <a:normAutofit/>
          </a:bodyPr>
          <a:lstStyle/>
          <a:p>
            <a:pPr marL="0" indent="0">
              <a:buNone/>
            </a:pPr>
            <a:r>
              <a:rPr lang="fi-FI" dirty="0" err="1"/>
              <a:t>Unidimensional</a:t>
            </a:r>
            <a:r>
              <a:rPr lang="fi-FI" dirty="0"/>
              <a:t> </a:t>
            </a:r>
            <a:r>
              <a:rPr lang="fi-FI" dirty="0" err="1"/>
              <a:t>scale</a:t>
            </a:r>
            <a:endParaRPr lang="fi-FI" dirty="0"/>
          </a:p>
          <a:p>
            <a:pPr lvl="1"/>
            <a:r>
              <a:rPr lang="fi-FI" dirty="0" err="1"/>
              <a:t>Items</a:t>
            </a:r>
            <a:r>
              <a:rPr lang="fi-FI" dirty="0"/>
              <a:t> </a:t>
            </a:r>
            <a:r>
              <a:rPr lang="fi-FI" dirty="0" err="1"/>
              <a:t>measure</a:t>
            </a:r>
            <a:r>
              <a:rPr lang="fi-FI" dirty="0"/>
              <a:t> </a:t>
            </a:r>
            <a:r>
              <a:rPr lang="fi-FI" dirty="0" err="1"/>
              <a:t>the</a:t>
            </a:r>
            <a:r>
              <a:rPr lang="fi-FI" dirty="0"/>
              <a:t> </a:t>
            </a:r>
            <a:r>
              <a:rPr lang="fi-FI" dirty="0" err="1"/>
              <a:t>same</a:t>
            </a:r>
            <a:r>
              <a:rPr lang="fi-FI" dirty="0"/>
              <a:t> </a:t>
            </a:r>
            <a:r>
              <a:rPr lang="fi-FI" dirty="0" err="1"/>
              <a:t>quantity</a:t>
            </a:r>
            <a:endParaRPr lang="fi-FI" dirty="0"/>
          </a:p>
          <a:p>
            <a:pPr lvl="1"/>
            <a:r>
              <a:rPr lang="fi-FI" dirty="0" err="1"/>
              <a:t>Items</a:t>
            </a:r>
            <a:r>
              <a:rPr lang="fi-FI" dirty="0"/>
              <a:t> </a:t>
            </a:r>
            <a:r>
              <a:rPr lang="fi-FI" dirty="0" err="1"/>
              <a:t>are</a:t>
            </a:r>
            <a:r>
              <a:rPr lang="fi-FI" dirty="0"/>
              <a:t> </a:t>
            </a:r>
            <a:r>
              <a:rPr lang="fi-FI" dirty="0" err="1"/>
              <a:t>highly</a:t>
            </a:r>
            <a:r>
              <a:rPr lang="fi-FI" dirty="0"/>
              <a:t> </a:t>
            </a:r>
            <a:r>
              <a:rPr lang="fi-FI" dirty="0" err="1"/>
              <a:t>correlated</a:t>
            </a:r>
            <a:endParaRPr lang="fi-FI" dirty="0"/>
          </a:p>
          <a:p>
            <a:pPr lvl="1"/>
            <a:r>
              <a:rPr lang="fi-FI" dirty="0"/>
              <a:t>If it </a:t>
            </a:r>
            <a:r>
              <a:rPr lang="fi-FI" dirty="0" err="1"/>
              <a:t>were</a:t>
            </a:r>
            <a:r>
              <a:rPr lang="fi-FI" dirty="0"/>
              <a:t> </a:t>
            </a:r>
            <a:r>
              <a:rPr lang="fi-FI" dirty="0" err="1"/>
              <a:t>not</a:t>
            </a:r>
            <a:r>
              <a:rPr lang="fi-FI" dirty="0"/>
              <a:t> for </a:t>
            </a:r>
            <a:r>
              <a:rPr lang="fi-FI" dirty="0" err="1"/>
              <a:t>random</a:t>
            </a:r>
            <a:r>
              <a:rPr lang="fi-FI" dirty="0"/>
              <a:t> </a:t>
            </a:r>
            <a:r>
              <a:rPr lang="fi-FI" dirty="0" err="1"/>
              <a:t>error</a:t>
            </a:r>
            <a:r>
              <a:rPr lang="fi-FI" dirty="0"/>
              <a:t> (</a:t>
            </a:r>
            <a:r>
              <a:rPr lang="fi-FI" dirty="0" err="1"/>
              <a:t>unreliability</a:t>
            </a:r>
            <a:r>
              <a:rPr lang="fi-FI" dirty="0"/>
              <a:t>), </a:t>
            </a:r>
            <a:r>
              <a:rPr lang="fi-FI" dirty="0" err="1"/>
              <a:t>the</a:t>
            </a:r>
            <a:r>
              <a:rPr lang="fi-FI" dirty="0"/>
              <a:t> </a:t>
            </a:r>
            <a:r>
              <a:rPr lang="fi-FI" dirty="0" err="1"/>
              <a:t>items</a:t>
            </a:r>
            <a:r>
              <a:rPr lang="fi-FI" dirty="0"/>
              <a:t> </a:t>
            </a:r>
            <a:r>
              <a:rPr lang="fi-FI" dirty="0" err="1"/>
              <a:t>would</a:t>
            </a:r>
            <a:r>
              <a:rPr lang="fi-FI" dirty="0"/>
              <a:t> </a:t>
            </a:r>
            <a:r>
              <a:rPr lang="fi-FI" dirty="0" err="1"/>
              <a:t>be</a:t>
            </a:r>
            <a:r>
              <a:rPr lang="fi-FI" dirty="0"/>
              <a:t> </a:t>
            </a:r>
            <a:r>
              <a:rPr lang="fi-FI" dirty="0" err="1"/>
              <a:t>perfectly</a:t>
            </a:r>
            <a:r>
              <a:rPr lang="fi-FI" dirty="0"/>
              <a:t> </a:t>
            </a:r>
            <a:r>
              <a:rPr lang="fi-FI" dirty="0" err="1"/>
              <a:t>correlated</a:t>
            </a:r>
            <a:endParaRPr lang="fi-FI" dirty="0"/>
          </a:p>
        </p:txBody>
      </p:sp>
      <p:sp>
        <p:nvSpPr>
          <p:cNvPr id="6" name="Content Placeholder 5">
            <a:extLst>
              <a:ext uri="{FF2B5EF4-FFF2-40B4-BE49-F238E27FC236}">
                <a16:creationId xmlns:a16="http://schemas.microsoft.com/office/drawing/2014/main" id="{29CC27DB-A3CD-4445-80FC-057C51D8B357}"/>
              </a:ext>
            </a:extLst>
          </p:cNvPr>
          <p:cNvSpPr>
            <a:spLocks noGrp="1"/>
          </p:cNvSpPr>
          <p:nvPr>
            <p:ph sz="half" idx="2"/>
          </p:nvPr>
        </p:nvSpPr>
        <p:spPr>
          <a:xfrm>
            <a:off x="3806190" y="3163825"/>
            <a:ext cx="3600450" cy="3013138"/>
          </a:xfrm>
        </p:spPr>
        <p:txBody>
          <a:bodyPr>
            <a:normAutofit/>
          </a:bodyPr>
          <a:lstStyle/>
          <a:p>
            <a:pPr marL="0" indent="0">
              <a:buNone/>
            </a:pPr>
            <a:r>
              <a:rPr lang="fi-FI" dirty="0" err="1"/>
              <a:t>Non-scale</a:t>
            </a:r>
            <a:r>
              <a:rPr lang="fi-FI" dirty="0"/>
              <a:t> </a:t>
            </a:r>
            <a:r>
              <a:rPr lang="fi-FI" dirty="0" err="1"/>
              <a:t>variables</a:t>
            </a:r>
            <a:endParaRPr lang="fi-FI" dirty="0"/>
          </a:p>
          <a:p>
            <a:pPr lvl="1"/>
            <a:r>
              <a:rPr lang="fi-FI" dirty="0" err="1"/>
              <a:t>Items</a:t>
            </a:r>
            <a:r>
              <a:rPr lang="fi-FI" dirty="0"/>
              <a:t> </a:t>
            </a:r>
            <a:r>
              <a:rPr lang="fi-FI" dirty="0" err="1"/>
              <a:t>measure</a:t>
            </a:r>
            <a:r>
              <a:rPr lang="fi-FI" dirty="0"/>
              <a:t> </a:t>
            </a:r>
            <a:r>
              <a:rPr lang="fi-FI" dirty="0" err="1"/>
              <a:t>distinct</a:t>
            </a:r>
            <a:r>
              <a:rPr lang="fi-FI" dirty="0"/>
              <a:t> </a:t>
            </a:r>
            <a:r>
              <a:rPr lang="fi-FI" dirty="0" err="1"/>
              <a:t>quantities</a:t>
            </a:r>
            <a:endParaRPr lang="fi-FI" dirty="0"/>
          </a:p>
          <a:p>
            <a:pPr lvl="1"/>
            <a:r>
              <a:rPr lang="fi-FI" dirty="0" err="1"/>
              <a:t>Items</a:t>
            </a:r>
            <a:r>
              <a:rPr lang="fi-FI" dirty="0"/>
              <a:t> </a:t>
            </a:r>
            <a:r>
              <a:rPr lang="fi-FI" dirty="0" err="1"/>
              <a:t>may</a:t>
            </a:r>
            <a:r>
              <a:rPr lang="fi-FI" dirty="0"/>
              <a:t> </a:t>
            </a:r>
            <a:r>
              <a:rPr lang="fi-FI" dirty="0" err="1"/>
              <a:t>not</a:t>
            </a:r>
            <a:r>
              <a:rPr lang="fi-FI" dirty="0"/>
              <a:t> </a:t>
            </a:r>
            <a:r>
              <a:rPr lang="fi-FI" dirty="0" err="1"/>
              <a:t>be</a:t>
            </a:r>
            <a:r>
              <a:rPr lang="fi-FI" dirty="0"/>
              <a:t> </a:t>
            </a:r>
            <a:r>
              <a:rPr lang="fi-FI" dirty="0" err="1"/>
              <a:t>highly</a:t>
            </a:r>
            <a:r>
              <a:rPr lang="fi-FI" dirty="0"/>
              <a:t> </a:t>
            </a:r>
            <a:r>
              <a:rPr lang="fi-FI" dirty="0" err="1"/>
              <a:t>correlated</a:t>
            </a:r>
            <a:endParaRPr lang="fi-FI" dirty="0"/>
          </a:p>
          <a:p>
            <a:pPr lvl="1"/>
            <a:r>
              <a:rPr lang="fi-FI" dirty="0" err="1"/>
              <a:t>Example</a:t>
            </a:r>
            <a:r>
              <a:rPr lang="fi-FI" dirty="0"/>
              <a:t>: </a:t>
            </a:r>
            <a:r>
              <a:rPr lang="fi-FI" dirty="0" err="1"/>
              <a:t>beer</a:t>
            </a:r>
            <a:r>
              <a:rPr lang="fi-FI" dirty="0"/>
              <a:t>, </a:t>
            </a:r>
            <a:r>
              <a:rPr lang="fi-FI" dirty="0" err="1"/>
              <a:t>wine</a:t>
            </a:r>
            <a:r>
              <a:rPr lang="fi-FI" dirty="0"/>
              <a:t>, and </a:t>
            </a:r>
            <a:r>
              <a:rPr lang="fi-FI" dirty="0" err="1"/>
              <a:t>hard</a:t>
            </a:r>
            <a:r>
              <a:rPr lang="fi-FI" dirty="0"/>
              <a:t> </a:t>
            </a:r>
            <a:r>
              <a:rPr lang="fi-FI" dirty="0" err="1"/>
              <a:t>alcohol</a:t>
            </a:r>
            <a:r>
              <a:rPr lang="fi-FI" dirty="0"/>
              <a:t> as </a:t>
            </a:r>
            <a:r>
              <a:rPr lang="fi-FI" dirty="0" err="1"/>
              <a:t>sources</a:t>
            </a:r>
            <a:r>
              <a:rPr lang="fi-FI" dirty="0"/>
              <a:t> of </a:t>
            </a:r>
            <a:r>
              <a:rPr lang="fi-FI" dirty="0" err="1"/>
              <a:t>alcohol</a:t>
            </a:r>
            <a:endParaRPr lang="fi-FI" dirty="0"/>
          </a:p>
          <a:p>
            <a:pPr lvl="1"/>
            <a:r>
              <a:rPr lang="fi-FI" dirty="0" err="1"/>
              <a:t>Example</a:t>
            </a:r>
            <a:r>
              <a:rPr lang="fi-FI" dirty="0"/>
              <a:t>: </a:t>
            </a:r>
            <a:r>
              <a:rPr lang="fi-FI" dirty="0" err="1"/>
              <a:t>various</a:t>
            </a:r>
            <a:r>
              <a:rPr lang="fi-FI" dirty="0"/>
              <a:t> </a:t>
            </a:r>
            <a:r>
              <a:rPr lang="fi-FI" dirty="0" err="1"/>
              <a:t>alternative</a:t>
            </a:r>
            <a:r>
              <a:rPr lang="fi-FI" dirty="0"/>
              <a:t> </a:t>
            </a:r>
            <a:r>
              <a:rPr lang="fi-FI" dirty="0" err="1"/>
              <a:t>ways</a:t>
            </a:r>
            <a:r>
              <a:rPr lang="fi-FI" dirty="0"/>
              <a:t> </a:t>
            </a:r>
            <a:r>
              <a:rPr lang="fi-FI" dirty="0" err="1"/>
              <a:t>that</a:t>
            </a:r>
            <a:r>
              <a:rPr lang="fi-FI" dirty="0"/>
              <a:t> a </a:t>
            </a:r>
            <a:r>
              <a:rPr lang="fi-FI" dirty="0" err="1"/>
              <a:t>company</a:t>
            </a:r>
            <a:r>
              <a:rPr lang="fi-FI" dirty="0"/>
              <a:t> </a:t>
            </a:r>
            <a:r>
              <a:rPr lang="fi-FI" dirty="0" err="1"/>
              <a:t>can</a:t>
            </a:r>
            <a:r>
              <a:rPr lang="fi-FI" dirty="0"/>
              <a:t> </a:t>
            </a:r>
            <a:r>
              <a:rPr lang="fi-FI" dirty="0" err="1"/>
              <a:t>do</a:t>
            </a:r>
            <a:r>
              <a:rPr lang="fi-FI" dirty="0"/>
              <a:t> </a:t>
            </a:r>
            <a:r>
              <a:rPr lang="fi-FI" dirty="0" err="1"/>
              <a:t>supply</a:t>
            </a:r>
            <a:r>
              <a:rPr lang="fi-FI" dirty="0"/>
              <a:t> </a:t>
            </a:r>
            <a:r>
              <a:rPr lang="fi-FI" dirty="0" err="1"/>
              <a:t>chain</a:t>
            </a:r>
            <a:r>
              <a:rPr lang="fi-FI" dirty="0"/>
              <a:t> </a:t>
            </a:r>
            <a:r>
              <a:rPr lang="fi-FI" dirty="0" err="1"/>
              <a:t>redesign</a:t>
            </a:r>
            <a:endParaRPr lang="fi-FI" dirty="0"/>
          </a:p>
          <a:p>
            <a:pPr lvl="1"/>
            <a:endParaRPr lang="fi-FI" dirty="0"/>
          </a:p>
        </p:txBody>
      </p:sp>
    </p:spTree>
    <p:extLst>
      <p:ext uri="{BB962C8B-B14F-4D97-AF65-F5344CB8AC3E}">
        <p14:creationId xmlns:p14="http://schemas.microsoft.com/office/powerpoint/2010/main" val="35968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18919D-6C16-2448-AB9D-26752624CC2C}"/>
              </a:ext>
            </a:extLst>
          </p:cNvPr>
          <p:cNvSpPr txBox="1"/>
          <p:nvPr/>
        </p:nvSpPr>
        <p:spPr>
          <a:xfrm>
            <a:off x="628650" y="6492874"/>
            <a:ext cx="7792974" cy="284693"/>
          </a:xfrm>
          <a:prstGeom prst="rect">
            <a:avLst/>
          </a:prstGeom>
          <a:noFill/>
        </p:spPr>
        <p:txBody>
          <a:bodyPr wrap="square" lIns="0" tIns="0" rIns="0" bIns="0" rtlCol="0">
            <a:spAutoFit/>
          </a:bodyPr>
          <a:lstStyle/>
          <a:p>
            <a:pPr>
              <a:spcAft>
                <a:spcPts val="300"/>
              </a:spcAft>
            </a:pPr>
            <a:r>
              <a:rPr lang="en" sz="800" dirty="0"/>
              <a:t>Wooldridge, J. M. (2013). </a:t>
            </a:r>
            <a:r>
              <a:rPr lang="en" sz="800" i="1" dirty="0"/>
              <a:t>Introductory econometrics: a modern approach</a:t>
            </a:r>
            <a:r>
              <a:rPr lang="en" sz="800" dirty="0"/>
              <a:t> (5th </a:t>
            </a:r>
            <a:r>
              <a:rPr lang="en" sz="800" dirty="0" err="1"/>
              <a:t>ed</a:t>
            </a:r>
            <a:r>
              <a:rPr lang="en" sz="800" dirty="0"/>
              <a:t>). Mason, OH: South-Western Cengage Learning. </a:t>
            </a:r>
            <a:r>
              <a:rPr lang="fi-FI" sz="800" dirty="0"/>
              <a:t>p</a:t>
            </a:r>
            <a:r>
              <a:rPr lang="en" sz="800" dirty="0"/>
              <a:t>. 96-97</a:t>
            </a:r>
          </a:p>
          <a:p>
            <a:pPr>
              <a:spcAft>
                <a:spcPts val="300"/>
              </a:spcAft>
            </a:pPr>
            <a:endParaRPr lang="en-US" sz="800" dirty="0"/>
          </a:p>
        </p:txBody>
      </p:sp>
      <p:grpSp>
        <p:nvGrpSpPr>
          <p:cNvPr id="14" name="Group 13">
            <a:extLst>
              <a:ext uri="{FF2B5EF4-FFF2-40B4-BE49-F238E27FC236}">
                <a16:creationId xmlns:a16="http://schemas.microsoft.com/office/drawing/2014/main" id="{23F258DA-1844-514F-8ED9-3942E0AA8F1F}"/>
              </a:ext>
            </a:extLst>
          </p:cNvPr>
          <p:cNvGrpSpPr>
            <a:grpSpLocks noChangeAspect="1"/>
          </p:cNvGrpSpPr>
          <p:nvPr/>
        </p:nvGrpSpPr>
        <p:grpSpPr>
          <a:xfrm>
            <a:off x="499619" y="1609345"/>
            <a:ext cx="7218297" cy="3331610"/>
            <a:chOff x="0" y="774803"/>
            <a:chExt cx="9144000" cy="4181601"/>
          </a:xfrm>
        </p:grpSpPr>
        <p:pic>
          <p:nvPicPr>
            <p:cNvPr id="11" name="Picture 10">
              <a:extLst>
                <a:ext uri="{FF2B5EF4-FFF2-40B4-BE49-F238E27FC236}">
                  <a16:creationId xmlns:a16="http://schemas.microsoft.com/office/drawing/2014/main" id="{D7EBF26C-0D61-1547-8DB6-297E22894E11}"/>
                </a:ext>
              </a:extLst>
            </p:cNvPr>
            <p:cNvPicPr>
              <a:picLocks noChangeAspect="1"/>
            </p:cNvPicPr>
            <p:nvPr/>
          </p:nvPicPr>
          <p:blipFill>
            <a:blip r:embed="rId2"/>
            <a:stretch>
              <a:fillRect/>
            </a:stretch>
          </p:blipFill>
          <p:spPr>
            <a:xfrm>
              <a:off x="0" y="1618791"/>
              <a:ext cx="9144000" cy="3337613"/>
            </a:xfrm>
            <a:prstGeom prst="rect">
              <a:avLst/>
            </a:prstGeom>
          </p:spPr>
        </p:pic>
        <p:pic>
          <p:nvPicPr>
            <p:cNvPr id="13" name="Picture 12">
              <a:extLst>
                <a:ext uri="{FF2B5EF4-FFF2-40B4-BE49-F238E27FC236}">
                  <a16:creationId xmlns:a16="http://schemas.microsoft.com/office/drawing/2014/main" id="{BD04EACC-700D-B546-985C-DDB7AB6A1620}"/>
                </a:ext>
              </a:extLst>
            </p:cNvPr>
            <p:cNvPicPr>
              <a:picLocks noChangeAspect="1"/>
            </p:cNvPicPr>
            <p:nvPr/>
          </p:nvPicPr>
          <p:blipFill rotWithShape="1">
            <a:blip r:embed="rId3"/>
            <a:srcRect b="7053"/>
            <a:stretch/>
          </p:blipFill>
          <p:spPr>
            <a:xfrm>
              <a:off x="0" y="774803"/>
              <a:ext cx="9144000" cy="915886"/>
            </a:xfrm>
            <a:prstGeom prst="rect">
              <a:avLst/>
            </a:prstGeom>
          </p:spPr>
        </p:pic>
      </p:grpSp>
    </p:spTree>
    <p:extLst>
      <p:ext uri="{BB962C8B-B14F-4D97-AF65-F5344CB8AC3E}">
        <p14:creationId xmlns:p14="http://schemas.microsoft.com/office/powerpoint/2010/main" val="42532925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B9918-5F23-244A-A1F3-460E6799359A}"/>
              </a:ext>
            </a:extLst>
          </p:cNvPr>
          <p:cNvSpPr>
            <a:spLocks noGrp="1"/>
          </p:cNvSpPr>
          <p:nvPr>
            <p:ph type="title"/>
          </p:nvPr>
        </p:nvSpPr>
        <p:spPr/>
        <p:txBody>
          <a:bodyPr/>
          <a:lstStyle/>
          <a:p>
            <a:r>
              <a:rPr lang="fi-FI" dirty="0"/>
              <a:t>Index as </a:t>
            </a:r>
            <a:r>
              <a:rPr lang="fi-FI" dirty="0" err="1"/>
              <a:t>depedenent</a:t>
            </a:r>
            <a:r>
              <a:rPr lang="fi-FI" dirty="0"/>
              <a:t> and </a:t>
            </a:r>
            <a:r>
              <a:rPr lang="fi-FI" dirty="0" err="1"/>
              <a:t>independent</a:t>
            </a:r>
            <a:r>
              <a:rPr lang="fi-FI" dirty="0"/>
              <a:t> </a:t>
            </a:r>
            <a:r>
              <a:rPr lang="fi-FI" dirty="0" err="1"/>
              <a:t>variable</a:t>
            </a:r>
            <a:endParaRPr lang="fi-FI" dirty="0"/>
          </a:p>
        </p:txBody>
      </p:sp>
      <p:sp>
        <p:nvSpPr>
          <p:cNvPr id="3" name="Content Placeholder 2">
            <a:extLst>
              <a:ext uri="{FF2B5EF4-FFF2-40B4-BE49-F238E27FC236}">
                <a16:creationId xmlns:a16="http://schemas.microsoft.com/office/drawing/2014/main" id="{DEBC5D49-754C-F049-A555-29674FE46F28}"/>
              </a:ext>
            </a:extLst>
          </p:cNvPr>
          <p:cNvSpPr>
            <a:spLocks noGrp="1"/>
          </p:cNvSpPr>
          <p:nvPr>
            <p:ph sz="half" idx="1"/>
          </p:nvPr>
        </p:nvSpPr>
        <p:spPr>
          <a:xfrm>
            <a:off x="628650" y="2880359"/>
            <a:ext cx="3886200" cy="3296603"/>
          </a:xfrm>
        </p:spPr>
        <p:txBody>
          <a:bodyPr/>
          <a:lstStyle/>
          <a:p>
            <a:pPr marL="0" indent="0">
              <a:buNone/>
            </a:pPr>
            <a:r>
              <a:rPr lang="fi-FI" dirty="0" err="1"/>
              <a:t>Independent</a:t>
            </a:r>
            <a:r>
              <a:rPr lang="fi-FI" dirty="0"/>
              <a:t> </a:t>
            </a:r>
            <a:r>
              <a:rPr lang="fi-FI" dirty="0" err="1"/>
              <a:t>variable</a:t>
            </a:r>
            <a:endParaRPr lang="fi-FI" dirty="0"/>
          </a:p>
          <a:p>
            <a:pPr marL="0" indent="0">
              <a:buNone/>
            </a:pPr>
            <a:r>
              <a:rPr lang="fi-FI" dirty="0"/>
              <a:t>y = </a:t>
            </a:r>
            <a:r>
              <a:rPr lang="en-US" dirty="0"/>
              <a:t>β</a:t>
            </a:r>
            <a:r>
              <a:rPr lang="fi-FI" baseline="-25000" dirty="0"/>
              <a:t>0 </a:t>
            </a:r>
            <a:r>
              <a:rPr lang="fi-FI" dirty="0"/>
              <a:t>+</a:t>
            </a:r>
            <a:r>
              <a:rPr lang="fi-FI" baseline="-25000" dirty="0"/>
              <a:t> </a:t>
            </a:r>
            <a:r>
              <a:rPr lang="en-US" dirty="0"/>
              <a:t>β</a:t>
            </a:r>
            <a:r>
              <a:rPr lang="fi-FI" baseline="-25000" dirty="0"/>
              <a:t>1</a:t>
            </a:r>
            <a:r>
              <a:rPr lang="fi-FI" dirty="0"/>
              <a:t>C + u</a:t>
            </a:r>
          </a:p>
          <a:p>
            <a:pPr marL="0" indent="0">
              <a:buNone/>
            </a:pPr>
            <a:r>
              <a:rPr lang="fi-FI" dirty="0"/>
              <a:t>y = </a:t>
            </a:r>
            <a:r>
              <a:rPr lang="en-US" dirty="0"/>
              <a:t>β</a:t>
            </a:r>
            <a:r>
              <a:rPr lang="fi-FI" baseline="-25000" dirty="0"/>
              <a:t>0 </a:t>
            </a:r>
            <a:r>
              <a:rPr lang="fi-FI" dirty="0"/>
              <a:t>+</a:t>
            </a:r>
            <a:r>
              <a:rPr lang="fi-FI" baseline="-25000" dirty="0"/>
              <a:t> </a:t>
            </a:r>
            <a:r>
              <a:rPr lang="en-US" dirty="0"/>
              <a:t>β</a:t>
            </a:r>
            <a:r>
              <a:rPr lang="fi-FI" baseline="-25000" dirty="0"/>
              <a:t>1</a:t>
            </a:r>
            <a:r>
              <a:rPr lang="fi-FI" dirty="0"/>
              <a:t>x</a:t>
            </a:r>
            <a:r>
              <a:rPr lang="fi-FI" baseline="-25000" dirty="0"/>
              <a:t>1 </a:t>
            </a:r>
            <a:r>
              <a:rPr lang="fi-FI" dirty="0"/>
              <a:t>+</a:t>
            </a:r>
            <a:r>
              <a:rPr lang="en-US" dirty="0"/>
              <a:t> β</a:t>
            </a:r>
            <a:r>
              <a:rPr lang="fi-FI" baseline="-25000" dirty="0"/>
              <a:t>1</a:t>
            </a:r>
            <a:r>
              <a:rPr lang="fi-FI" dirty="0"/>
              <a:t>x</a:t>
            </a:r>
            <a:r>
              <a:rPr lang="fi-FI" baseline="-25000" dirty="0"/>
              <a:t>2 </a:t>
            </a:r>
            <a:r>
              <a:rPr lang="fi-FI" dirty="0"/>
              <a:t>+</a:t>
            </a:r>
            <a:r>
              <a:rPr lang="en-US" dirty="0"/>
              <a:t> β</a:t>
            </a:r>
            <a:r>
              <a:rPr lang="fi-FI" baseline="-25000" dirty="0"/>
              <a:t>1</a:t>
            </a:r>
            <a:r>
              <a:rPr lang="fi-FI" dirty="0"/>
              <a:t>x</a:t>
            </a:r>
            <a:r>
              <a:rPr lang="fi-FI" baseline="-25000" dirty="0"/>
              <a:t>3 </a:t>
            </a:r>
            <a:r>
              <a:rPr lang="fi-FI" dirty="0"/>
              <a:t>+ u</a:t>
            </a:r>
          </a:p>
          <a:p>
            <a:pPr marL="0" indent="0">
              <a:buNone/>
            </a:pPr>
            <a:endParaRPr lang="fi-FI" dirty="0"/>
          </a:p>
        </p:txBody>
      </p:sp>
      <p:sp>
        <p:nvSpPr>
          <p:cNvPr id="4" name="Content Placeholder 3">
            <a:extLst>
              <a:ext uri="{FF2B5EF4-FFF2-40B4-BE49-F238E27FC236}">
                <a16:creationId xmlns:a16="http://schemas.microsoft.com/office/drawing/2014/main" id="{F54A4B89-FEEB-8745-A217-2421EF38B972}"/>
              </a:ext>
            </a:extLst>
          </p:cNvPr>
          <p:cNvSpPr>
            <a:spLocks noGrp="1"/>
          </p:cNvSpPr>
          <p:nvPr>
            <p:ph sz="half" idx="2"/>
          </p:nvPr>
        </p:nvSpPr>
        <p:spPr>
          <a:xfrm>
            <a:off x="4025646" y="2880359"/>
            <a:ext cx="3886200" cy="3296604"/>
          </a:xfrm>
        </p:spPr>
        <p:txBody>
          <a:bodyPr/>
          <a:lstStyle/>
          <a:p>
            <a:pPr marL="0" indent="0">
              <a:buNone/>
            </a:pPr>
            <a:r>
              <a:rPr lang="fi-FI" dirty="0" err="1"/>
              <a:t>Dependent</a:t>
            </a:r>
            <a:r>
              <a:rPr lang="fi-FI" dirty="0"/>
              <a:t> </a:t>
            </a:r>
            <a:r>
              <a:rPr lang="fi-FI" dirty="0" err="1"/>
              <a:t>variable</a:t>
            </a:r>
            <a:endParaRPr lang="fi-FI" dirty="0"/>
          </a:p>
          <a:p>
            <a:pPr marL="0" indent="0">
              <a:buNone/>
            </a:pPr>
            <a:r>
              <a:rPr lang="fi-FI" dirty="0"/>
              <a:t>C = </a:t>
            </a:r>
            <a:r>
              <a:rPr lang="en-US" dirty="0"/>
              <a:t>β</a:t>
            </a:r>
            <a:r>
              <a:rPr lang="fi-FI" baseline="-25000" dirty="0"/>
              <a:t>0 </a:t>
            </a:r>
            <a:r>
              <a:rPr lang="fi-FI" dirty="0"/>
              <a:t>+</a:t>
            </a:r>
            <a:r>
              <a:rPr lang="fi-FI" baseline="-25000" dirty="0"/>
              <a:t> </a:t>
            </a:r>
            <a:r>
              <a:rPr lang="en-US" dirty="0"/>
              <a:t>β</a:t>
            </a:r>
            <a:r>
              <a:rPr lang="fi-FI" baseline="-25000" dirty="0"/>
              <a:t>1</a:t>
            </a:r>
            <a:r>
              <a:rPr lang="fi-FI" dirty="0"/>
              <a:t>z</a:t>
            </a:r>
            <a:r>
              <a:rPr lang="fi-FI" baseline="-25000" dirty="0"/>
              <a:t>1</a:t>
            </a:r>
            <a:r>
              <a:rPr lang="fi-FI" dirty="0"/>
              <a:t> + u</a:t>
            </a:r>
          </a:p>
          <a:p>
            <a:pPr marL="0" indent="0">
              <a:buNone/>
            </a:pPr>
            <a:r>
              <a:rPr lang="fi-FI" dirty="0"/>
              <a:t>x</a:t>
            </a:r>
            <a:r>
              <a:rPr lang="fi-FI" baseline="-25000" dirty="0"/>
              <a:t>1</a:t>
            </a:r>
            <a:r>
              <a:rPr lang="fi-FI" dirty="0"/>
              <a:t> = </a:t>
            </a:r>
            <a:r>
              <a:rPr lang="en-US" dirty="0"/>
              <a:t>β</a:t>
            </a:r>
            <a:r>
              <a:rPr lang="fi-FI" baseline="-25000" dirty="0"/>
              <a:t>01 </a:t>
            </a:r>
            <a:r>
              <a:rPr lang="fi-FI" dirty="0"/>
              <a:t>+</a:t>
            </a:r>
            <a:r>
              <a:rPr lang="fi-FI" baseline="-25000" dirty="0"/>
              <a:t> </a:t>
            </a:r>
            <a:r>
              <a:rPr lang="en-US" dirty="0"/>
              <a:t>β</a:t>
            </a:r>
            <a:r>
              <a:rPr lang="fi-FI" baseline="-25000" dirty="0"/>
              <a:t>1</a:t>
            </a:r>
            <a:r>
              <a:rPr lang="fi-FI" dirty="0"/>
              <a:t>z</a:t>
            </a:r>
            <a:r>
              <a:rPr lang="fi-FI" baseline="-25000" dirty="0"/>
              <a:t>1</a:t>
            </a:r>
            <a:r>
              <a:rPr lang="fi-FI" dirty="0"/>
              <a:t> + u</a:t>
            </a:r>
          </a:p>
          <a:p>
            <a:pPr marL="0" indent="0">
              <a:buNone/>
            </a:pPr>
            <a:r>
              <a:rPr lang="fi-FI" dirty="0"/>
              <a:t>x</a:t>
            </a:r>
            <a:r>
              <a:rPr lang="fi-FI" baseline="-25000" dirty="0"/>
              <a:t>2</a:t>
            </a:r>
            <a:r>
              <a:rPr lang="fi-FI" dirty="0"/>
              <a:t> = </a:t>
            </a:r>
            <a:r>
              <a:rPr lang="en-US" dirty="0"/>
              <a:t>β</a:t>
            </a:r>
            <a:r>
              <a:rPr lang="fi-FI" baseline="-25000" dirty="0"/>
              <a:t>02 </a:t>
            </a:r>
            <a:r>
              <a:rPr lang="fi-FI" dirty="0"/>
              <a:t>+</a:t>
            </a:r>
            <a:r>
              <a:rPr lang="fi-FI" baseline="-25000" dirty="0"/>
              <a:t> </a:t>
            </a:r>
            <a:r>
              <a:rPr lang="en-US" dirty="0"/>
              <a:t>β</a:t>
            </a:r>
            <a:r>
              <a:rPr lang="fi-FI" baseline="-25000" dirty="0"/>
              <a:t>1</a:t>
            </a:r>
            <a:r>
              <a:rPr lang="fi-FI" dirty="0"/>
              <a:t>z</a:t>
            </a:r>
            <a:r>
              <a:rPr lang="fi-FI" baseline="-25000" dirty="0"/>
              <a:t>1</a:t>
            </a:r>
            <a:r>
              <a:rPr lang="fi-FI" dirty="0"/>
              <a:t> + u</a:t>
            </a:r>
          </a:p>
          <a:p>
            <a:pPr marL="0" indent="0">
              <a:buNone/>
            </a:pPr>
            <a:r>
              <a:rPr lang="fi-FI" dirty="0"/>
              <a:t>x</a:t>
            </a:r>
            <a:r>
              <a:rPr lang="fi-FI" baseline="-25000" dirty="0"/>
              <a:t>3</a:t>
            </a:r>
            <a:r>
              <a:rPr lang="fi-FI" dirty="0"/>
              <a:t> = </a:t>
            </a:r>
            <a:r>
              <a:rPr lang="en-US" dirty="0"/>
              <a:t>β</a:t>
            </a:r>
            <a:r>
              <a:rPr lang="fi-FI" baseline="-25000" dirty="0"/>
              <a:t>03 </a:t>
            </a:r>
            <a:r>
              <a:rPr lang="fi-FI" dirty="0"/>
              <a:t>+</a:t>
            </a:r>
            <a:r>
              <a:rPr lang="fi-FI" baseline="-25000" dirty="0"/>
              <a:t> </a:t>
            </a:r>
            <a:r>
              <a:rPr lang="en-US" dirty="0"/>
              <a:t>β</a:t>
            </a:r>
            <a:r>
              <a:rPr lang="fi-FI" baseline="-25000" dirty="0"/>
              <a:t>1</a:t>
            </a:r>
            <a:r>
              <a:rPr lang="fi-FI" dirty="0"/>
              <a:t>z</a:t>
            </a:r>
            <a:r>
              <a:rPr lang="fi-FI" baseline="-25000" dirty="0"/>
              <a:t>1</a:t>
            </a:r>
            <a:r>
              <a:rPr lang="fi-FI" dirty="0"/>
              <a:t> + u</a:t>
            </a:r>
          </a:p>
          <a:p>
            <a:pPr marL="0" indent="0">
              <a:buNone/>
            </a:pPr>
            <a:endParaRPr lang="fi-FI" dirty="0"/>
          </a:p>
          <a:p>
            <a:pPr marL="0" indent="0">
              <a:buNone/>
            </a:pPr>
            <a:endParaRPr lang="fi-FI" baseline="-25000" dirty="0"/>
          </a:p>
        </p:txBody>
      </p:sp>
      <p:sp>
        <p:nvSpPr>
          <p:cNvPr id="5" name="TextBox 4">
            <a:extLst>
              <a:ext uri="{FF2B5EF4-FFF2-40B4-BE49-F238E27FC236}">
                <a16:creationId xmlns:a16="http://schemas.microsoft.com/office/drawing/2014/main" id="{585F7C62-F5B7-464C-BB12-EEBE8CD44B29}"/>
              </a:ext>
            </a:extLst>
          </p:cNvPr>
          <p:cNvSpPr txBox="1"/>
          <p:nvPr/>
        </p:nvSpPr>
        <p:spPr>
          <a:xfrm flipH="1">
            <a:off x="628650" y="1819656"/>
            <a:ext cx="2827782" cy="738664"/>
          </a:xfrm>
          <a:prstGeom prst="rect">
            <a:avLst/>
          </a:prstGeom>
          <a:noFill/>
        </p:spPr>
        <p:txBody>
          <a:bodyPr wrap="square" rtlCol="0">
            <a:spAutoFit/>
          </a:bodyPr>
          <a:lstStyle/>
          <a:p>
            <a:r>
              <a:rPr lang="fi-FI" sz="2100" dirty="0" err="1"/>
              <a:t>Define</a:t>
            </a:r>
            <a:r>
              <a:rPr lang="fi-FI" sz="2100" dirty="0"/>
              <a:t> an </a:t>
            </a:r>
            <a:r>
              <a:rPr lang="fi-FI" sz="2100" dirty="0" err="1"/>
              <a:t>index</a:t>
            </a:r>
            <a:r>
              <a:rPr lang="fi-FI" sz="2100" dirty="0"/>
              <a:t>:</a:t>
            </a:r>
            <a:br>
              <a:rPr lang="fi-FI" sz="2100" dirty="0"/>
            </a:br>
            <a:r>
              <a:rPr lang="fi-FI" sz="2100" dirty="0"/>
              <a:t>C = x</a:t>
            </a:r>
            <a:r>
              <a:rPr lang="fi-FI" sz="2100" baseline="-25000" dirty="0"/>
              <a:t>1</a:t>
            </a:r>
            <a:r>
              <a:rPr lang="fi-FI" sz="2100" dirty="0"/>
              <a:t> + x</a:t>
            </a:r>
            <a:r>
              <a:rPr lang="fi-FI" sz="2100" baseline="-25000" dirty="0"/>
              <a:t>2</a:t>
            </a:r>
            <a:r>
              <a:rPr lang="fi-FI" sz="2100" dirty="0"/>
              <a:t> + x</a:t>
            </a:r>
            <a:r>
              <a:rPr lang="fi-FI" sz="2100" baseline="-25000" dirty="0"/>
              <a:t>3</a:t>
            </a:r>
          </a:p>
        </p:txBody>
      </p:sp>
      <p:sp>
        <p:nvSpPr>
          <p:cNvPr id="6" name="TextBox 5">
            <a:extLst>
              <a:ext uri="{FF2B5EF4-FFF2-40B4-BE49-F238E27FC236}">
                <a16:creationId xmlns:a16="http://schemas.microsoft.com/office/drawing/2014/main" id="{27A1203F-04FB-8C4E-BD50-8536ED91FFCA}"/>
              </a:ext>
            </a:extLst>
          </p:cNvPr>
          <p:cNvSpPr txBox="1"/>
          <p:nvPr/>
        </p:nvSpPr>
        <p:spPr>
          <a:xfrm>
            <a:off x="628650" y="6492874"/>
            <a:ext cx="6448806" cy="369332"/>
          </a:xfrm>
          <a:prstGeom prst="rect">
            <a:avLst/>
          </a:prstGeom>
          <a:noFill/>
        </p:spPr>
        <p:txBody>
          <a:bodyPr wrap="square" lIns="0" tIns="0" rIns="0" bIns="0" rtlCol="0">
            <a:spAutoFit/>
          </a:bodyPr>
          <a:lstStyle/>
          <a:p>
            <a:r>
              <a:rPr lang="en" sz="800" dirty="0"/>
              <a:t>Edwards, J. R. (2001). Multidimensional constructs in organizational behavior research: An integrative analytical framework. </a:t>
            </a:r>
            <a:r>
              <a:rPr lang="en" sz="800" i="1" dirty="0"/>
              <a:t>Organizational Research Methods</a:t>
            </a:r>
            <a:r>
              <a:rPr lang="en" sz="800" dirty="0"/>
              <a:t>, </a:t>
            </a:r>
            <a:r>
              <a:rPr lang="en" sz="800" i="1" dirty="0"/>
              <a:t>4</a:t>
            </a:r>
            <a:r>
              <a:rPr lang="en" sz="800" dirty="0"/>
              <a:t>(2), 144–192.</a:t>
            </a:r>
          </a:p>
          <a:p>
            <a:pPr>
              <a:spcAft>
                <a:spcPts val="300"/>
              </a:spcAft>
            </a:pPr>
            <a:endParaRPr lang="en-US" sz="800" dirty="0"/>
          </a:p>
        </p:txBody>
      </p:sp>
    </p:spTree>
    <p:extLst>
      <p:ext uri="{BB962C8B-B14F-4D97-AF65-F5344CB8AC3E}">
        <p14:creationId xmlns:p14="http://schemas.microsoft.com/office/powerpoint/2010/main" val="396121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47CFD4-0D8B-A248-982B-8DA91F27AD16}"/>
              </a:ext>
            </a:extLst>
          </p:cNvPr>
          <p:cNvSpPr>
            <a:spLocks noGrp="1"/>
          </p:cNvSpPr>
          <p:nvPr>
            <p:ph type="title"/>
          </p:nvPr>
        </p:nvSpPr>
        <p:spPr/>
        <p:txBody>
          <a:bodyPr/>
          <a:lstStyle/>
          <a:p>
            <a:r>
              <a:rPr lang="fi-FI" dirty="0" err="1"/>
              <a:t>Summary</a:t>
            </a:r>
            <a:r>
              <a:rPr lang="fi-FI" dirty="0"/>
              <a:t> of </a:t>
            </a:r>
            <a:r>
              <a:rPr lang="fi-FI" dirty="0" err="1"/>
              <a:t>indices</a:t>
            </a:r>
            <a:endParaRPr lang="fi-FI" dirty="0"/>
          </a:p>
        </p:txBody>
      </p:sp>
      <p:sp>
        <p:nvSpPr>
          <p:cNvPr id="4" name="Content Placeholder 3">
            <a:extLst>
              <a:ext uri="{FF2B5EF4-FFF2-40B4-BE49-F238E27FC236}">
                <a16:creationId xmlns:a16="http://schemas.microsoft.com/office/drawing/2014/main" id="{1DBA22C9-A9A2-5D4A-B1DB-2BB88752A44F}"/>
              </a:ext>
            </a:extLst>
          </p:cNvPr>
          <p:cNvSpPr>
            <a:spLocks noGrp="1"/>
          </p:cNvSpPr>
          <p:nvPr>
            <p:ph idx="1"/>
          </p:nvPr>
        </p:nvSpPr>
        <p:spPr>
          <a:xfrm>
            <a:off x="628650" y="1825625"/>
            <a:ext cx="4949190" cy="4351338"/>
          </a:xfrm>
        </p:spPr>
        <p:txBody>
          <a:bodyPr>
            <a:normAutofit/>
          </a:bodyPr>
          <a:lstStyle/>
          <a:p>
            <a:pPr marL="457200" indent="-457200">
              <a:buFont typeface="+mj-lt"/>
              <a:buAutoNum type="arabicPeriod"/>
            </a:pPr>
            <a:r>
              <a:rPr lang="fi-FI" dirty="0" err="1"/>
              <a:t>Items</a:t>
            </a:r>
            <a:r>
              <a:rPr lang="fi-FI" dirty="0"/>
              <a:t> </a:t>
            </a:r>
            <a:r>
              <a:rPr lang="fi-FI" dirty="0" err="1"/>
              <a:t>that</a:t>
            </a:r>
            <a:r>
              <a:rPr lang="fi-FI" dirty="0"/>
              <a:t> </a:t>
            </a:r>
            <a:r>
              <a:rPr lang="fi-FI" dirty="0" err="1"/>
              <a:t>form</a:t>
            </a:r>
            <a:r>
              <a:rPr lang="fi-FI" dirty="0"/>
              <a:t> </a:t>
            </a:r>
            <a:r>
              <a:rPr lang="fi-FI" dirty="0" err="1"/>
              <a:t>the</a:t>
            </a:r>
            <a:r>
              <a:rPr lang="fi-FI" dirty="0"/>
              <a:t> </a:t>
            </a:r>
            <a:r>
              <a:rPr lang="fi-FI" dirty="0" err="1"/>
              <a:t>index</a:t>
            </a:r>
            <a:r>
              <a:rPr lang="fi-FI" dirty="0"/>
              <a:t> </a:t>
            </a:r>
            <a:r>
              <a:rPr lang="fi-FI" dirty="0" err="1"/>
              <a:t>must</a:t>
            </a:r>
            <a:r>
              <a:rPr lang="fi-FI" dirty="0"/>
              <a:t> </a:t>
            </a:r>
            <a:r>
              <a:rPr lang="fi-FI" dirty="0" err="1"/>
              <a:t>be</a:t>
            </a:r>
            <a:r>
              <a:rPr lang="fi-FI" dirty="0"/>
              <a:t> </a:t>
            </a:r>
            <a:r>
              <a:rPr lang="fi-FI" dirty="0" err="1"/>
              <a:t>validated</a:t>
            </a:r>
            <a:r>
              <a:rPr lang="fi-FI" dirty="0"/>
              <a:t> outside </a:t>
            </a:r>
            <a:r>
              <a:rPr lang="fi-FI" dirty="0" err="1"/>
              <a:t>index</a:t>
            </a:r>
            <a:r>
              <a:rPr lang="fi-FI" dirty="0"/>
              <a:t> </a:t>
            </a:r>
            <a:r>
              <a:rPr lang="fi-FI" dirty="0" err="1"/>
              <a:t>construction</a:t>
            </a:r>
            <a:endParaRPr lang="fi-FI" dirty="0"/>
          </a:p>
          <a:p>
            <a:pPr marL="457200" indent="-457200">
              <a:buFont typeface="+mj-lt"/>
              <a:buAutoNum type="arabicPeriod"/>
            </a:pPr>
            <a:r>
              <a:rPr lang="fi-FI" dirty="0" err="1"/>
              <a:t>The</a:t>
            </a:r>
            <a:r>
              <a:rPr lang="fi-FI" dirty="0"/>
              <a:t> </a:t>
            </a:r>
            <a:r>
              <a:rPr lang="fi-FI" dirty="0" err="1"/>
              <a:t>index</a:t>
            </a:r>
            <a:r>
              <a:rPr lang="fi-FI" dirty="0"/>
              <a:t> </a:t>
            </a:r>
            <a:r>
              <a:rPr lang="fi-FI" dirty="0" err="1"/>
              <a:t>needs</a:t>
            </a:r>
            <a:r>
              <a:rPr lang="fi-FI" dirty="0"/>
              <a:t> to </a:t>
            </a:r>
            <a:r>
              <a:rPr lang="fi-FI" dirty="0" err="1"/>
              <a:t>be</a:t>
            </a:r>
            <a:r>
              <a:rPr lang="fi-FI" dirty="0"/>
              <a:t> </a:t>
            </a:r>
            <a:r>
              <a:rPr lang="fi-FI" dirty="0" err="1"/>
              <a:t>justified</a:t>
            </a:r>
            <a:endParaRPr lang="fi-FI" dirty="0"/>
          </a:p>
          <a:p>
            <a:pPr marL="800100" lvl="1" indent="-457200">
              <a:buFont typeface="+mj-lt"/>
              <a:buAutoNum type="alphaUcPeriod"/>
            </a:pPr>
            <a:r>
              <a:rPr lang="fi-FI" dirty="0" err="1"/>
              <a:t>Different</a:t>
            </a:r>
            <a:r>
              <a:rPr lang="fi-FI" dirty="0"/>
              <a:t> </a:t>
            </a:r>
            <a:r>
              <a:rPr lang="fi-FI" dirty="0" err="1"/>
              <a:t>sources</a:t>
            </a:r>
            <a:r>
              <a:rPr lang="fi-FI" dirty="0"/>
              <a:t> of a </a:t>
            </a:r>
            <a:r>
              <a:rPr lang="fi-FI" dirty="0" err="1"/>
              <a:t>quantity</a:t>
            </a:r>
            <a:endParaRPr lang="fi-FI" dirty="0"/>
          </a:p>
          <a:p>
            <a:pPr marL="800100" lvl="1" indent="-457200">
              <a:buFont typeface="+mj-lt"/>
              <a:buAutoNum type="alphaUcPeriod"/>
            </a:pPr>
            <a:r>
              <a:rPr lang="fi-FI" dirty="0" err="1"/>
              <a:t>Alternative</a:t>
            </a:r>
            <a:r>
              <a:rPr lang="fi-FI" dirty="0"/>
              <a:t> </a:t>
            </a:r>
            <a:r>
              <a:rPr lang="fi-FI" dirty="0" err="1"/>
              <a:t>ways</a:t>
            </a:r>
            <a:r>
              <a:rPr lang="fi-FI" dirty="0"/>
              <a:t> </a:t>
            </a:r>
            <a:r>
              <a:rPr lang="fi-FI" dirty="0" err="1"/>
              <a:t>that</a:t>
            </a:r>
            <a:r>
              <a:rPr lang="fi-FI" dirty="0"/>
              <a:t> </a:t>
            </a:r>
            <a:r>
              <a:rPr lang="fi-FI" dirty="0" err="1"/>
              <a:t>the</a:t>
            </a:r>
            <a:r>
              <a:rPr lang="fi-FI" dirty="0"/>
              <a:t> </a:t>
            </a:r>
            <a:r>
              <a:rPr lang="fi-FI" dirty="0" err="1"/>
              <a:t>behavior</a:t>
            </a:r>
            <a:r>
              <a:rPr lang="fi-FI" dirty="0"/>
              <a:t> </a:t>
            </a:r>
            <a:r>
              <a:rPr lang="fi-FI" dirty="0" err="1"/>
              <a:t>can</a:t>
            </a:r>
            <a:r>
              <a:rPr lang="fi-FI" dirty="0"/>
              <a:t> </a:t>
            </a:r>
            <a:r>
              <a:rPr lang="fi-FI" dirty="0" err="1"/>
              <a:t>manifest</a:t>
            </a:r>
            <a:endParaRPr lang="fi-FI" dirty="0"/>
          </a:p>
          <a:p>
            <a:pPr marL="457200" indent="-457200">
              <a:buFont typeface="+mj-lt"/>
              <a:buAutoNum type="arabicPeriod"/>
            </a:pPr>
            <a:r>
              <a:rPr lang="fi-FI" dirty="0" err="1"/>
              <a:t>Justify</a:t>
            </a:r>
            <a:r>
              <a:rPr lang="fi-FI" dirty="0"/>
              <a:t> </a:t>
            </a:r>
            <a:r>
              <a:rPr lang="fi-FI" dirty="0" err="1"/>
              <a:t>the</a:t>
            </a:r>
            <a:r>
              <a:rPr lang="fi-FI" dirty="0"/>
              <a:t> </a:t>
            </a:r>
            <a:r>
              <a:rPr lang="fi-FI" dirty="0" err="1"/>
              <a:t>use</a:t>
            </a:r>
            <a:r>
              <a:rPr lang="fi-FI" dirty="0"/>
              <a:t> of </a:t>
            </a:r>
            <a:r>
              <a:rPr lang="fi-FI" dirty="0" err="1"/>
              <a:t>index</a:t>
            </a:r>
            <a:r>
              <a:rPr lang="fi-FI" dirty="0"/>
              <a:t> </a:t>
            </a:r>
            <a:r>
              <a:rPr lang="fi-FI" dirty="0" err="1"/>
              <a:t>over</a:t>
            </a:r>
            <a:r>
              <a:rPr lang="fi-FI" dirty="0"/>
              <a:t> </a:t>
            </a:r>
            <a:r>
              <a:rPr lang="fi-FI" dirty="0" err="1"/>
              <a:t>separate</a:t>
            </a:r>
            <a:r>
              <a:rPr lang="fi-FI" dirty="0"/>
              <a:t> </a:t>
            </a:r>
            <a:r>
              <a:rPr lang="fi-FI" dirty="0" err="1"/>
              <a:t>items</a:t>
            </a:r>
            <a:endParaRPr lang="fi-FI" dirty="0"/>
          </a:p>
          <a:p>
            <a:pPr marL="457200" indent="-457200">
              <a:buFont typeface="+mj-lt"/>
              <a:buAutoNum type="arabicPeriod"/>
            </a:pPr>
            <a:r>
              <a:rPr lang="fi-FI" dirty="0"/>
              <a:t>Set </a:t>
            </a:r>
            <a:r>
              <a:rPr lang="fi-FI" dirty="0" err="1"/>
              <a:t>the</a:t>
            </a:r>
            <a:r>
              <a:rPr lang="fi-FI" dirty="0"/>
              <a:t> </a:t>
            </a:r>
            <a:r>
              <a:rPr lang="fi-FI" dirty="0" err="1"/>
              <a:t>weights</a:t>
            </a:r>
            <a:r>
              <a:rPr lang="fi-FI" dirty="0"/>
              <a:t> on </a:t>
            </a:r>
            <a:r>
              <a:rPr lang="fi-FI" dirty="0" err="1"/>
              <a:t>conceptual</a:t>
            </a:r>
            <a:r>
              <a:rPr lang="fi-FI" dirty="0"/>
              <a:t> </a:t>
            </a:r>
            <a:r>
              <a:rPr lang="fi-FI" dirty="0" err="1"/>
              <a:t>grounds</a:t>
            </a:r>
            <a:endParaRPr lang="fi-FI" dirty="0"/>
          </a:p>
          <a:p>
            <a:pPr marL="800100" lvl="1" indent="-457200">
              <a:buFont typeface="+mj-lt"/>
              <a:buAutoNum type="alphaUcPeriod"/>
            </a:pPr>
            <a:r>
              <a:rPr lang="fi-FI" dirty="0" err="1"/>
              <a:t>When</a:t>
            </a:r>
            <a:r>
              <a:rPr lang="fi-FI" dirty="0"/>
              <a:t> in </a:t>
            </a:r>
            <a:r>
              <a:rPr lang="fi-FI" dirty="0" err="1"/>
              <a:t>doubt</a:t>
            </a:r>
            <a:r>
              <a:rPr lang="fi-FI" dirty="0"/>
              <a:t>, </a:t>
            </a:r>
            <a:r>
              <a:rPr lang="fi-FI" dirty="0" err="1"/>
              <a:t>use</a:t>
            </a:r>
            <a:r>
              <a:rPr lang="fi-FI" dirty="0"/>
              <a:t> </a:t>
            </a:r>
            <a:r>
              <a:rPr lang="fi-FI" dirty="0" err="1"/>
              <a:t>equal</a:t>
            </a:r>
            <a:r>
              <a:rPr lang="fi-FI" dirty="0"/>
              <a:t> </a:t>
            </a:r>
            <a:r>
              <a:rPr lang="fi-FI" dirty="0" err="1"/>
              <a:t>weights</a:t>
            </a:r>
            <a:endParaRPr lang="fi-FI" dirty="0"/>
          </a:p>
          <a:p>
            <a:pPr marL="0" indent="0">
              <a:buNone/>
            </a:pPr>
            <a:endParaRPr lang="fi-FI" dirty="0"/>
          </a:p>
          <a:p>
            <a:pPr marL="0" indent="0">
              <a:buNone/>
            </a:pPr>
            <a:r>
              <a:rPr lang="fi-FI" dirty="0" err="1"/>
              <a:t>Probably</a:t>
            </a:r>
            <a:r>
              <a:rPr lang="fi-FI" dirty="0"/>
              <a:t> a </a:t>
            </a:r>
            <a:r>
              <a:rPr lang="fi-FI" dirty="0" err="1"/>
              <a:t>good</a:t>
            </a:r>
            <a:r>
              <a:rPr lang="fi-FI" dirty="0"/>
              <a:t> idea to </a:t>
            </a:r>
            <a:r>
              <a:rPr lang="fi-FI" dirty="0" err="1"/>
              <a:t>avoid</a:t>
            </a:r>
            <a:r>
              <a:rPr lang="fi-FI" dirty="0"/>
              <a:t> </a:t>
            </a:r>
            <a:r>
              <a:rPr lang="fi-FI" dirty="0" err="1"/>
              <a:t>the</a:t>
            </a:r>
            <a:r>
              <a:rPr lang="fi-FI" dirty="0"/>
              <a:t> </a:t>
            </a:r>
            <a:r>
              <a:rPr lang="fi-FI" dirty="0" err="1"/>
              <a:t>term</a:t>
            </a:r>
            <a:r>
              <a:rPr lang="fi-FI" dirty="0"/>
              <a:t> ”</a:t>
            </a:r>
            <a:r>
              <a:rPr lang="fi-FI" dirty="0" err="1"/>
              <a:t>formative</a:t>
            </a:r>
            <a:r>
              <a:rPr lang="fi-FI" dirty="0"/>
              <a:t>”</a:t>
            </a:r>
          </a:p>
          <a:p>
            <a:pPr marL="800100" lvl="1" indent="-457200">
              <a:buFont typeface="+mj-lt"/>
              <a:buAutoNum type="alphaUcPeriod"/>
            </a:pPr>
            <a:endParaRPr lang="fi-FI" dirty="0"/>
          </a:p>
          <a:p>
            <a:pPr marL="457200" indent="-457200">
              <a:buFont typeface="+mj-lt"/>
              <a:buAutoNum type="arabicPeriod"/>
            </a:pPr>
            <a:endParaRPr lang="fi-FI" dirty="0"/>
          </a:p>
          <a:p>
            <a:pPr marL="457200" indent="-457200">
              <a:buFont typeface="+mj-lt"/>
              <a:buAutoNum type="arabicPeriod"/>
            </a:pPr>
            <a:endParaRPr lang="fi-FI" dirty="0"/>
          </a:p>
          <a:p>
            <a:pPr marL="0" indent="0">
              <a:buNone/>
            </a:pPr>
            <a:endParaRPr lang="fi-FI" dirty="0"/>
          </a:p>
        </p:txBody>
      </p:sp>
    </p:spTree>
    <p:extLst>
      <p:ext uri="{BB962C8B-B14F-4D97-AF65-F5344CB8AC3E}">
        <p14:creationId xmlns:p14="http://schemas.microsoft.com/office/powerpoint/2010/main" val="182726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CC6D5F-F3F7-6F4B-9D55-A6747C58C1E5}"/>
              </a:ext>
            </a:extLst>
          </p:cNvPr>
          <p:cNvSpPr>
            <a:spLocks noGrp="1"/>
          </p:cNvSpPr>
          <p:nvPr>
            <p:ph type="title"/>
          </p:nvPr>
        </p:nvSpPr>
        <p:spPr/>
        <p:txBody>
          <a:bodyPr/>
          <a:lstStyle/>
          <a:p>
            <a:r>
              <a:rPr lang="fi-FI" dirty="0" err="1"/>
              <a:t>Bi-factor</a:t>
            </a:r>
            <a:r>
              <a:rPr lang="fi-FI" dirty="0"/>
              <a:t> </a:t>
            </a:r>
            <a:r>
              <a:rPr lang="fi-FI" dirty="0" err="1"/>
              <a:t>models</a:t>
            </a:r>
            <a:endParaRPr lang="fi-FI" dirty="0"/>
          </a:p>
        </p:txBody>
      </p:sp>
      <p:sp>
        <p:nvSpPr>
          <p:cNvPr id="5" name="Text Placeholder 4">
            <a:extLst>
              <a:ext uri="{FF2B5EF4-FFF2-40B4-BE49-F238E27FC236}">
                <a16:creationId xmlns:a16="http://schemas.microsoft.com/office/drawing/2014/main" id="{9E2A8DF1-952E-E443-912F-A1DD9259572E}"/>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5739598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3CAD6-7282-C246-BBAB-7ED6B207EA1B}"/>
              </a:ext>
            </a:extLst>
          </p:cNvPr>
          <p:cNvSpPr>
            <a:spLocks noGrp="1"/>
          </p:cNvSpPr>
          <p:nvPr>
            <p:ph type="title"/>
          </p:nvPr>
        </p:nvSpPr>
        <p:spPr/>
        <p:txBody>
          <a:bodyPr/>
          <a:lstStyle/>
          <a:p>
            <a:r>
              <a:rPr lang="fi-FI" dirty="0" err="1"/>
              <a:t>Not</a:t>
            </a:r>
            <a:r>
              <a:rPr lang="fi-FI" dirty="0"/>
              <a:t> </a:t>
            </a:r>
            <a:r>
              <a:rPr lang="fi-FI" dirty="0" err="1"/>
              <a:t>covered</a:t>
            </a:r>
            <a:r>
              <a:rPr lang="fi-FI" dirty="0"/>
              <a:t> on </a:t>
            </a:r>
            <a:r>
              <a:rPr lang="fi-FI" dirty="0" err="1"/>
              <a:t>the</a:t>
            </a:r>
            <a:r>
              <a:rPr lang="fi-FI" dirty="0"/>
              <a:t> </a:t>
            </a:r>
            <a:r>
              <a:rPr lang="fi-FI" dirty="0" err="1"/>
              <a:t>course</a:t>
            </a:r>
            <a:endParaRPr lang="fi-FI" dirty="0"/>
          </a:p>
        </p:txBody>
      </p:sp>
      <p:sp>
        <p:nvSpPr>
          <p:cNvPr id="3" name="Text Placeholder 2">
            <a:extLst>
              <a:ext uri="{FF2B5EF4-FFF2-40B4-BE49-F238E27FC236}">
                <a16:creationId xmlns:a16="http://schemas.microsoft.com/office/drawing/2014/main" id="{9DC8800F-A954-F542-A95E-CEB91CB2B35E}"/>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3134732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02BB3E-679A-7642-A87E-DCD16E02C347}"/>
              </a:ext>
            </a:extLst>
          </p:cNvPr>
          <p:cNvSpPr>
            <a:spLocks noGrp="1"/>
          </p:cNvSpPr>
          <p:nvPr>
            <p:ph type="title"/>
          </p:nvPr>
        </p:nvSpPr>
        <p:spPr/>
        <p:txBody>
          <a:bodyPr/>
          <a:lstStyle/>
          <a:p>
            <a:r>
              <a:rPr lang="fi-FI" dirty="0" err="1"/>
              <a:t>Common</a:t>
            </a:r>
            <a:r>
              <a:rPr lang="fi-FI" dirty="0"/>
              <a:t> </a:t>
            </a:r>
            <a:r>
              <a:rPr lang="fi-FI" dirty="0" err="1"/>
              <a:t>method</a:t>
            </a:r>
            <a:r>
              <a:rPr lang="fi-FI" dirty="0"/>
              <a:t> </a:t>
            </a:r>
            <a:r>
              <a:rPr lang="fi-FI" dirty="0" err="1"/>
              <a:t>variance</a:t>
            </a:r>
            <a:r>
              <a:rPr lang="fi-FI" dirty="0"/>
              <a:t> </a:t>
            </a:r>
            <a:r>
              <a:rPr lang="fi-FI" dirty="0" err="1"/>
              <a:t>diagnostics</a:t>
            </a:r>
            <a:endParaRPr lang="fi-FI" dirty="0"/>
          </a:p>
        </p:txBody>
      </p:sp>
      <p:sp>
        <p:nvSpPr>
          <p:cNvPr id="5" name="Text Placeholder 4">
            <a:extLst>
              <a:ext uri="{FF2B5EF4-FFF2-40B4-BE49-F238E27FC236}">
                <a16:creationId xmlns:a16="http://schemas.microsoft.com/office/drawing/2014/main" id="{DA2204BA-392E-2E43-A6DC-6E08CCFC385F}"/>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42595332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3CAD6-7282-C246-BBAB-7ED6B207EA1B}"/>
              </a:ext>
            </a:extLst>
          </p:cNvPr>
          <p:cNvSpPr>
            <a:spLocks noGrp="1"/>
          </p:cNvSpPr>
          <p:nvPr>
            <p:ph type="title"/>
          </p:nvPr>
        </p:nvSpPr>
        <p:spPr/>
        <p:txBody>
          <a:bodyPr/>
          <a:lstStyle/>
          <a:p>
            <a:r>
              <a:rPr lang="fi-FI" dirty="0" err="1"/>
              <a:t>Not</a:t>
            </a:r>
            <a:r>
              <a:rPr lang="fi-FI" dirty="0"/>
              <a:t> </a:t>
            </a:r>
            <a:r>
              <a:rPr lang="fi-FI" dirty="0" err="1"/>
              <a:t>covered</a:t>
            </a:r>
            <a:r>
              <a:rPr lang="fi-FI" dirty="0"/>
              <a:t> on </a:t>
            </a:r>
            <a:r>
              <a:rPr lang="fi-FI" dirty="0" err="1"/>
              <a:t>the</a:t>
            </a:r>
            <a:r>
              <a:rPr lang="fi-FI" dirty="0"/>
              <a:t> </a:t>
            </a:r>
            <a:r>
              <a:rPr lang="fi-FI" dirty="0" err="1"/>
              <a:t>course</a:t>
            </a:r>
            <a:endParaRPr lang="fi-FI" dirty="0"/>
          </a:p>
        </p:txBody>
      </p:sp>
      <p:sp>
        <p:nvSpPr>
          <p:cNvPr id="3" name="Text Placeholder 2">
            <a:extLst>
              <a:ext uri="{FF2B5EF4-FFF2-40B4-BE49-F238E27FC236}">
                <a16:creationId xmlns:a16="http://schemas.microsoft.com/office/drawing/2014/main" id="{9DC8800F-A954-F542-A95E-CEB91CB2B35E}"/>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2759616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94BA-D093-C048-B4E0-94BF1D435CEC}"/>
              </a:ext>
            </a:extLst>
          </p:cNvPr>
          <p:cNvSpPr>
            <a:spLocks noGrp="1"/>
          </p:cNvSpPr>
          <p:nvPr>
            <p:ph type="title"/>
          </p:nvPr>
        </p:nvSpPr>
        <p:spPr/>
        <p:txBody>
          <a:bodyPr/>
          <a:lstStyle/>
          <a:p>
            <a:r>
              <a:rPr lang="fi-FI" dirty="0" err="1"/>
              <a:t>Structural</a:t>
            </a:r>
            <a:r>
              <a:rPr lang="fi-FI" dirty="0"/>
              <a:t> regression</a:t>
            </a:r>
            <a:br>
              <a:rPr lang="fi-FI" dirty="0"/>
            </a:br>
            <a:r>
              <a:rPr lang="fi-FI" dirty="0" err="1"/>
              <a:t>models</a:t>
            </a:r>
            <a:endParaRPr lang="fi-FI" dirty="0"/>
          </a:p>
        </p:txBody>
      </p:sp>
      <p:sp>
        <p:nvSpPr>
          <p:cNvPr id="3" name="Text Placeholder 2">
            <a:extLst>
              <a:ext uri="{FF2B5EF4-FFF2-40B4-BE49-F238E27FC236}">
                <a16:creationId xmlns:a16="http://schemas.microsoft.com/office/drawing/2014/main" id="{0B9436DF-861C-A442-9B6B-3196132158ED}"/>
              </a:ext>
            </a:extLst>
          </p:cNvPr>
          <p:cNvSpPr>
            <a:spLocks noGrp="1"/>
          </p:cNvSpPr>
          <p:nvPr>
            <p:ph type="body" idx="1"/>
          </p:nvPr>
        </p:nvSpPr>
        <p:spPr/>
        <p:txBody>
          <a:bodyPr/>
          <a:lstStyle/>
          <a:p>
            <a:r>
              <a:rPr lang="fi-FI" dirty="0" err="1"/>
              <a:t>Structural</a:t>
            </a:r>
            <a:r>
              <a:rPr lang="fi-FI" dirty="0"/>
              <a:t> </a:t>
            </a:r>
            <a:r>
              <a:rPr lang="fi-FI" dirty="0" err="1"/>
              <a:t>equation</a:t>
            </a:r>
            <a:r>
              <a:rPr lang="fi-FI" dirty="0"/>
              <a:t> </a:t>
            </a:r>
            <a:r>
              <a:rPr lang="fi-FI" dirty="0" err="1"/>
              <a:t>models</a:t>
            </a:r>
            <a:r>
              <a:rPr lang="fi-FI" dirty="0"/>
              <a:t> </a:t>
            </a:r>
            <a:r>
              <a:rPr lang="fi-FI" dirty="0" err="1"/>
              <a:t>with</a:t>
            </a:r>
            <a:r>
              <a:rPr lang="fi-FI" dirty="0"/>
              <a:t> </a:t>
            </a:r>
            <a:r>
              <a:rPr lang="fi-FI" dirty="0" err="1"/>
              <a:t>latent</a:t>
            </a:r>
            <a:r>
              <a:rPr lang="fi-FI" dirty="0"/>
              <a:t> </a:t>
            </a:r>
            <a:r>
              <a:rPr lang="fi-FI" dirty="0" err="1"/>
              <a:t>variables</a:t>
            </a:r>
            <a:endParaRPr lang="fi-FI" dirty="0"/>
          </a:p>
        </p:txBody>
      </p:sp>
    </p:spTree>
    <p:extLst>
      <p:ext uri="{BB962C8B-B14F-4D97-AF65-F5344CB8AC3E}">
        <p14:creationId xmlns:p14="http://schemas.microsoft.com/office/powerpoint/2010/main" val="8511787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0092C3-606D-DA49-B36D-4098956BEF87}"/>
              </a:ext>
            </a:extLst>
          </p:cNvPr>
          <p:cNvSpPr/>
          <p:nvPr/>
        </p:nvSpPr>
        <p:spPr>
          <a:xfrm>
            <a:off x="842902" y="2954391"/>
            <a:ext cx="1956857" cy="31071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865A2C-81EB-334A-AE86-A7FBDBA33E9B}"/>
              </a:ext>
            </a:extLst>
          </p:cNvPr>
          <p:cNvSpPr/>
          <p:nvPr/>
        </p:nvSpPr>
        <p:spPr>
          <a:xfrm>
            <a:off x="857839" y="2686638"/>
            <a:ext cx="5486399" cy="31071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5E5D01-CF65-7643-B325-3F4C68CC5926}"/>
              </a:ext>
            </a:extLst>
          </p:cNvPr>
          <p:cNvSpPr/>
          <p:nvPr/>
        </p:nvSpPr>
        <p:spPr>
          <a:xfrm>
            <a:off x="1036947" y="2429513"/>
            <a:ext cx="5307291" cy="25712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9E7267-D4EC-5A40-B906-58235D6C0F18}"/>
              </a:ext>
            </a:extLst>
          </p:cNvPr>
          <p:cNvPicPr>
            <a:picLocks noChangeAspect="1"/>
          </p:cNvPicPr>
          <p:nvPr/>
        </p:nvPicPr>
        <p:blipFill rotWithShape="1">
          <a:blip r:embed="rId2"/>
          <a:srcRect l="50000" t="37526" r="5401" b="38685"/>
          <a:stretch/>
        </p:blipFill>
        <p:spPr>
          <a:xfrm>
            <a:off x="469750" y="1769051"/>
            <a:ext cx="6053596" cy="4207544"/>
          </a:xfrm>
          <a:prstGeom prst="rect">
            <a:avLst/>
          </a:prstGeom>
        </p:spPr>
      </p:pic>
      <p:sp>
        <p:nvSpPr>
          <p:cNvPr id="7" name="Title 6">
            <a:extLst>
              <a:ext uri="{FF2B5EF4-FFF2-40B4-BE49-F238E27FC236}">
                <a16:creationId xmlns:a16="http://schemas.microsoft.com/office/drawing/2014/main" id="{6A7F5032-8D8B-304F-B233-330E1705177C}"/>
              </a:ext>
            </a:extLst>
          </p:cNvPr>
          <p:cNvSpPr>
            <a:spLocks noGrp="1"/>
          </p:cNvSpPr>
          <p:nvPr>
            <p:ph type="title"/>
          </p:nvPr>
        </p:nvSpPr>
        <p:spPr/>
        <p:txBody>
          <a:bodyPr/>
          <a:lstStyle/>
          <a:p>
            <a:r>
              <a:rPr lang="fi-FI" dirty="0" err="1"/>
              <a:t>What</a:t>
            </a:r>
            <a:r>
              <a:rPr lang="fi-FI" dirty="0"/>
              <a:t> is </a:t>
            </a:r>
            <a:r>
              <a:rPr lang="fi-FI" dirty="0" err="1"/>
              <a:t>structural</a:t>
            </a:r>
            <a:r>
              <a:rPr lang="fi-FI" dirty="0"/>
              <a:t> </a:t>
            </a:r>
            <a:r>
              <a:rPr lang="fi-FI" dirty="0" err="1"/>
              <a:t>equation</a:t>
            </a:r>
            <a:r>
              <a:rPr lang="fi-FI" dirty="0"/>
              <a:t> </a:t>
            </a:r>
            <a:r>
              <a:rPr lang="fi-FI" dirty="0" err="1"/>
              <a:t>modeling</a:t>
            </a:r>
            <a:r>
              <a:rPr lang="fi-FI" dirty="0"/>
              <a:t> (SEM)?</a:t>
            </a:r>
          </a:p>
        </p:txBody>
      </p:sp>
      <p:sp>
        <p:nvSpPr>
          <p:cNvPr id="9" name="TextBox 8">
            <a:extLst>
              <a:ext uri="{FF2B5EF4-FFF2-40B4-BE49-F238E27FC236}">
                <a16:creationId xmlns:a16="http://schemas.microsoft.com/office/drawing/2014/main" id="{459D2E5F-5544-B54F-BE14-585F186B6E7C}"/>
              </a:ext>
            </a:extLst>
          </p:cNvPr>
          <p:cNvSpPr txBox="1"/>
          <p:nvPr/>
        </p:nvSpPr>
        <p:spPr>
          <a:xfrm>
            <a:off x="628650" y="6426317"/>
            <a:ext cx="6293358" cy="461665"/>
          </a:xfrm>
          <a:prstGeom prst="rect">
            <a:avLst/>
          </a:prstGeom>
          <a:noFill/>
        </p:spPr>
        <p:txBody>
          <a:bodyPr wrap="square" lIns="0" tIns="0" rIns="0" bIns="0" rtlCol="0">
            <a:spAutoFit/>
          </a:bodyPr>
          <a:lstStyle/>
          <a:p>
            <a:r>
              <a:rPr lang="en-US" sz="1000" dirty="0" err="1"/>
              <a:t>Mesquita</a:t>
            </a:r>
            <a:r>
              <a:rPr lang="en-US" sz="1000" dirty="0"/>
              <a:t>, L. F., &amp; </a:t>
            </a:r>
            <a:r>
              <a:rPr lang="en-US" sz="1000" dirty="0" err="1"/>
              <a:t>Lazzarini</a:t>
            </a:r>
            <a:r>
              <a:rPr lang="en-US" sz="1000" dirty="0"/>
              <a:t>, S. G. (2008). Horizontal and Vertical Relationships in Developing Economies: Implications for SMEs’ Access to Global Markets. </a:t>
            </a:r>
            <a:r>
              <a:rPr lang="en-US" sz="1000" i="1" dirty="0"/>
              <a:t>Academy of Management Journal</a:t>
            </a:r>
            <a:r>
              <a:rPr lang="en-US" sz="1000" dirty="0"/>
              <a:t>, </a:t>
            </a:r>
            <a:r>
              <a:rPr lang="en-US" sz="1000" i="1" dirty="0"/>
              <a:t>51</a:t>
            </a:r>
            <a:r>
              <a:rPr lang="en-US" sz="1000" dirty="0"/>
              <a:t>(2), 359–380. p. 366</a:t>
            </a:r>
          </a:p>
          <a:p>
            <a:endParaRPr lang="en-US" sz="1000" b="1" dirty="0"/>
          </a:p>
        </p:txBody>
      </p:sp>
    </p:spTree>
    <p:extLst>
      <p:ext uri="{BB962C8B-B14F-4D97-AF65-F5344CB8AC3E}">
        <p14:creationId xmlns:p14="http://schemas.microsoft.com/office/powerpoint/2010/main" val="717466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measurement validity?</a:t>
            </a:r>
          </a:p>
        </p:txBody>
      </p:sp>
      <p:sp>
        <p:nvSpPr>
          <p:cNvPr id="7" name="Content Placeholder 6"/>
          <p:cNvSpPr>
            <a:spLocks noGrp="1"/>
          </p:cNvSpPr>
          <p:nvPr>
            <p:ph sz="half" idx="1"/>
          </p:nvPr>
        </p:nvSpPr>
        <p:spPr/>
        <p:txBody>
          <a:bodyPr>
            <a:normAutofit/>
          </a:bodyPr>
          <a:lstStyle/>
          <a:p>
            <a:r>
              <a:rPr lang="en-US" dirty="0"/>
              <a:t>Face validity</a:t>
            </a:r>
          </a:p>
          <a:p>
            <a:endParaRPr lang="en-US" dirty="0"/>
          </a:p>
          <a:p>
            <a:r>
              <a:rPr lang="en-US" dirty="0"/>
              <a:t>Content validity</a:t>
            </a:r>
          </a:p>
          <a:p>
            <a:endParaRPr lang="en-US" dirty="0"/>
          </a:p>
          <a:p>
            <a:r>
              <a:rPr lang="en-US" dirty="0"/>
              <a:t>Convergent validity</a:t>
            </a:r>
          </a:p>
          <a:p>
            <a:endParaRPr lang="en-US" dirty="0"/>
          </a:p>
          <a:p>
            <a:r>
              <a:rPr lang="en-US" dirty="0"/>
              <a:t>Discriminant validity</a:t>
            </a:r>
          </a:p>
          <a:p>
            <a:endParaRPr lang="en-US" dirty="0"/>
          </a:p>
          <a:p>
            <a:r>
              <a:rPr lang="en-US" dirty="0" err="1"/>
              <a:t>Nomological</a:t>
            </a:r>
            <a:r>
              <a:rPr lang="en-US" dirty="0"/>
              <a:t> validity</a:t>
            </a:r>
          </a:p>
          <a:p>
            <a:endParaRPr lang="en-US" dirty="0"/>
          </a:p>
        </p:txBody>
      </p:sp>
      <p:sp>
        <p:nvSpPr>
          <p:cNvPr id="8" name="Content Placeholder 7"/>
          <p:cNvSpPr>
            <a:spLocks noGrp="1"/>
          </p:cNvSpPr>
          <p:nvPr>
            <p:ph sz="half" idx="2"/>
          </p:nvPr>
        </p:nvSpPr>
        <p:spPr/>
        <p:txBody>
          <a:bodyPr>
            <a:normAutofit/>
          </a:bodyPr>
          <a:lstStyle/>
          <a:p>
            <a:r>
              <a:rPr lang="en-US" dirty="0"/>
              <a:t>Criterion (related) validity</a:t>
            </a:r>
          </a:p>
          <a:p>
            <a:endParaRPr lang="en-US" dirty="0"/>
          </a:p>
          <a:p>
            <a:r>
              <a:rPr lang="en-US" dirty="0"/>
              <a:t>Concurrent validity</a:t>
            </a:r>
          </a:p>
          <a:p>
            <a:endParaRPr lang="en-US" dirty="0"/>
          </a:p>
          <a:p>
            <a:r>
              <a:rPr lang="en-US" dirty="0"/>
              <a:t>Trait validity</a:t>
            </a:r>
          </a:p>
          <a:p>
            <a:endParaRPr lang="en-US" dirty="0"/>
          </a:p>
          <a:p>
            <a:r>
              <a:rPr lang="en-US" dirty="0"/>
              <a:t>Predictive validity</a:t>
            </a:r>
          </a:p>
          <a:p>
            <a:endParaRPr lang="en-US" dirty="0"/>
          </a:p>
          <a:p>
            <a:r>
              <a:rPr lang="en-US" dirty="0"/>
              <a:t>etc.</a:t>
            </a:r>
          </a:p>
          <a:p>
            <a:endParaRPr lang="en-US" dirty="0"/>
          </a:p>
          <a:p>
            <a:endParaRPr lang="en-US" dirty="0"/>
          </a:p>
          <a:p>
            <a:endParaRPr lang="en-US" dirty="0"/>
          </a:p>
        </p:txBody>
      </p:sp>
      <p:sp>
        <p:nvSpPr>
          <p:cNvPr id="9" name="TextBox 8"/>
          <p:cNvSpPr txBox="1"/>
          <p:nvPr/>
        </p:nvSpPr>
        <p:spPr>
          <a:xfrm>
            <a:off x="628650" y="6228297"/>
            <a:ext cx="7232650" cy="769441"/>
          </a:xfrm>
          <a:prstGeom prst="rect">
            <a:avLst/>
          </a:prstGeom>
          <a:noFill/>
        </p:spPr>
        <p:txBody>
          <a:bodyPr wrap="square" lIns="0" tIns="0" rIns="0" bIns="0" rtlCol="0">
            <a:spAutoFit/>
          </a:bodyPr>
          <a:lstStyle/>
          <a:p>
            <a:r>
              <a:rPr lang="en-US" sz="1000" dirty="0"/>
              <a:t>Markus, K. A., &amp; </a:t>
            </a:r>
            <a:r>
              <a:rPr lang="en-US" sz="1000" dirty="0" err="1"/>
              <a:t>Borsboom</a:t>
            </a:r>
            <a:r>
              <a:rPr lang="en-US" sz="1000" dirty="0"/>
              <a:t>, D. (2013). Frontiers in test validity theory: measurement, causation and meaning. New York, N.Y.: Psychology Press. (pp 32-33)</a:t>
            </a:r>
            <a:br>
              <a:rPr lang="en-US" sz="1000" dirty="0"/>
            </a:br>
            <a:r>
              <a:rPr lang="en-US" sz="1000" dirty="0" err="1"/>
              <a:t>Borsboom</a:t>
            </a:r>
            <a:r>
              <a:rPr lang="en-US" sz="1000" dirty="0"/>
              <a:t>, D., </a:t>
            </a:r>
            <a:r>
              <a:rPr lang="en-US" sz="1000" dirty="0" err="1"/>
              <a:t>Mellenbergh</a:t>
            </a:r>
            <a:r>
              <a:rPr lang="en-US" sz="1000" dirty="0"/>
              <a:t>, G. J., &amp; van </a:t>
            </a:r>
            <a:r>
              <a:rPr lang="en-US" sz="1000" dirty="0" err="1"/>
              <a:t>Heerden</a:t>
            </a:r>
            <a:r>
              <a:rPr lang="en-US" sz="1000" dirty="0"/>
              <a:t>, J. (2004). The concept of validity. </a:t>
            </a:r>
            <a:r>
              <a:rPr lang="en-US" sz="1000" i="1" dirty="0"/>
              <a:t>Psychological Review</a:t>
            </a:r>
            <a:r>
              <a:rPr lang="en-US" sz="1000" dirty="0"/>
              <a:t>, </a:t>
            </a:r>
            <a:r>
              <a:rPr lang="en-US" sz="1000" i="1" dirty="0"/>
              <a:t>111</a:t>
            </a:r>
            <a:r>
              <a:rPr lang="en-US" sz="1000" dirty="0"/>
              <a:t>(4), 1061-1971. p.1063</a:t>
            </a:r>
          </a:p>
          <a:p>
            <a:endParaRPr lang="en-US" sz="1000" dirty="0"/>
          </a:p>
        </p:txBody>
      </p:sp>
      <p:sp>
        <p:nvSpPr>
          <p:cNvPr id="6" name="TextBox 5">
            <a:extLst>
              <a:ext uri="{FF2B5EF4-FFF2-40B4-BE49-F238E27FC236}">
                <a16:creationId xmlns:a16="http://schemas.microsoft.com/office/drawing/2014/main" id="{2424A38F-E297-7141-B998-003EEE4A1045}"/>
              </a:ext>
            </a:extLst>
          </p:cNvPr>
          <p:cNvSpPr txBox="1"/>
          <p:nvPr/>
        </p:nvSpPr>
        <p:spPr>
          <a:xfrm>
            <a:off x="716213" y="5704400"/>
            <a:ext cx="2762967" cy="307777"/>
          </a:xfrm>
          <a:prstGeom prst="rect">
            <a:avLst/>
          </a:prstGeom>
          <a:noFill/>
        </p:spPr>
        <p:txBody>
          <a:bodyPr wrap="square" lIns="0" tIns="0" rIns="0" bIns="0" rtlCol="0">
            <a:spAutoFit/>
          </a:bodyPr>
          <a:lstStyle/>
          <a:p>
            <a:r>
              <a:rPr lang="en-US" sz="2000" b="1" dirty="0">
                <a:solidFill>
                  <a:srgbClr val="FF0000"/>
                </a:solidFill>
              </a:rPr>
              <a:t>Validity vs. validation</a:t>
            </a:r>
          </a:p>
        </p:txBody>
      </p:sp>
      <p:pic>
        <p:nvPicPr>
          <p:cNvPr id="4" name="Picture 3">
            <a:extLst>
              <a:ext uri="{FF2B5EF4-FFF2-40B4-BE49-F238E27FC236}">
                <a16:creationId xmlns:a16="http://schemas.microsoft.com/office/drawing/2014/main" id="{73A90BB6-C96C-D245-9D3A-7ECE8CC26688}"/>
              </a:ext>
            </a:extLst>
          </p:cNvPr>
          <p:cNvPicPr>
            <a:picLocks noChangeAspect="1"/>
          </p:cNvPicPr>
          <p:nvPr/>
        </p:nvPicPr>
        <p:blipFill rotWithShape="1">
          <a:blip r:embed="rId3"/>
          <a:srcRect l="7507" t="53915" r="50910" b="19629"/>
          <a:stretch/>
        </p:blipFill>
        <p:spPr>
          <a:xfrm>
            <a:off x="628650" y="1280495"/>
            <a:ext cx="5660638" cy="4801874"/>
          </a:xfrm>
          <a:prstGeom prst="rect">
            <a:avLst/>
          </a:prstGeom>
          <a:solidFill>
            <a:schemeClr val="bg1"/>
          </a:solidFill>
          <a:ln>
            <a:solidFill>
              <a:schemeClr val="tx1"/>
            </a:solidFill>
          </a:ln>
        </p:spPr>
      </p:pic>
    </p:spTree>
    <p:extLst>
      <p:ext uri="{BB962C8B-B14F-4D97-AF65-F5344CB8AC3E}">
        <p14:creationId xmlns:p14="http://schemas.microsoft.com/office/powerpoint/2010/main" val="405687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the structural regression model</a:t>
            </a:r>
          </a:p>
        </p:txBody>
      </p:sp>
      <p:sp>
        <p:nvSpPr>
          <p:cNvPr id="3" name="Content Placeholder 2"/>
          <p:cNvSpPr>
            <a:spLocks noGrp="1"/>
          </p:cNvSpPr>
          <p:nvPr>
            <p:ph idx="1"/>
          </p:nvPr>
        </p:nvSpPr>
        <p:spPr>
          <a:xfrm>
            <a:off x="628650" y="1825625"/>
            <a:ext cx="5422248" cy="4351338"/>
          </a:xfrm>
        </p:spPr>
        <p:txBody>
          <a:bodyPr/>
          <a:lstStyle/>
          <a:p>
            <a:r>
              <a:rPr lang="en-US" dirty="0"/>
              <a:t>Regression analysis y</a:t>
            </a:r>
          </a:p>
          <a:p>
            <a:pPr lvl="1"/>
            <a:r>
              <a:rPr lang="en-US" dirty="0"/>
              <a:t>y is a weighted sum of x</a:t>
            </a:r>
            <a:r>
              <a:rPr lang="en-US" baseline="-25000" dirty="0"/>
              <a:t>1 </a:t>
            </a:r>
            <a:r>
              <a:rPr lang="en-US" dirty="0"/>
              <a:t>and x</a:t>
            </a:r>
            <a:r>
              <a:rPr lang="en-US" baseline="-25000" dirty="0"/>
              <a:t>2</a:t>
            </a:r>
            <a:r>
              <a:rPr lang="en-US" dirty="0"/>
              <a:t> plus uncorrelated error term</a:t>
            </a:r>
          </a:p>
          <a:p>
            <a:pPr lvl="1"/>
            <a:r>
              <a:rPr lang="en-US" dirty="0"/>
              <a:t>Key weakness: Assumes that x</a:t>
            </a:r>
            <a:r>
              <a:rPr lang="en-US" baseline="-25000" dirty="0"/>
              <a:t>1 </a:t>
            </a:r>
            <a:r>
              <a:rPr lang="en-US" dirty="0"/>
              <a:t>and x</a:t>
            </a:r>
            <a:r>
              <a:rPr lang="en-US" baseline="-25000" dirty="0"/>
              <a:t>2</a:t>
            </a:r>
            <a:r>
              <a:rPr lang="en-US" dirty="0"/>
              <a:t> are measured without error</a:t>
            </a:r>
          </a:p>
          <a:p>
            <a:endParaRPr lang="en-US" dirty="0"/>
          </a:p>
          <a:p>
            <a:endParaRPr lang="en-US" dirty="0"/>
          </a:p>
          <a:p>
            <a:endParaRPr lang="en-US" dirty="0"/>
          </a:p>
          <a:p>
            <a:endParaRPr lang="en-US" dirty="0"/>
          </a:p>
        </p:txBody>
      </p:sp>
      <p:sp>
        <p:nvSpPr>
          <p:cNvPr id="14" name="Rectangle 13"/>
          <p:cNvSpPr/>
          <p:nvPr/>
        </p:nvSpPr>
        <p:spPr>
          <a:xfrm>
            <a:off x="1680902" y="3767952"/>
            <a:ext cx="533400" cy="520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15" name="Rectangle 14"/>
          <p:cNvSpPr/>
          <p:nvPr/>
        </p:nvSpPr>
        <p:spPr>
          <a:xfrm>
            <a:off x="1680902" y="4441052"/>
            <a:ext cx="533400" cy="5207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2</a:t>
            </a:r>
          </a:p>
        </p:txBody>
      </p:sp>
      <p:sp>
        <p:nvSpPr>
          <p:cNvPr id="16" name="Rectangle 15"/>
          <p:cNvSpPr/>
          <p:nvPr/>
        </p:nvSpPr>
        <p:spPr>
          <a:xfrm>
            <a:off x="3331902" y="4060052"/>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17" name="Straight Arrow Connector 16"/>
          <p:cNvCxnSpPr>
            <a:cxnSpLocks/>
          </p:cNvCxnSpPr>
          <p:nvPr/>
        </p:nvCxnSpPr>
        <p:spPr>
          <a:xfrm>
            <a:off x="2205214" y="3959275"/>
            <a:ext cx="1135776" cy="430154"/>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p:cNvCxnSpPr>
          <p:nvPr/>
        </p:nvCxnSpPr>
        <p:spPr>
          <a:xfrm flipV="1">
            <a:off x="2205214" y="4389429"/>
            <a:ext cx="1135776" cy="242946"/>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cxnSpLocks/>
          </p:cNvCxnSpPr>
          <p:nvPr/>
        </p:nvCxnSpPr>
        <p:spPr>
          <a:xfrm rot="900000" flipH="1">
            <a:off x="3893926" y="3964926"/>
            <a:ext cx="212716" cy="319418"/>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Curved Connector 19"/>
          <p:cNvCxnSpPr>
            <a:cxnSpLocks/>
          </p:cNvCxnSpPr>
          <p:nvPr/>
        </p:nvCxnSpPr>
        <p:spPr>
          <a:xfrm rot="10800000" flipV="1">
            <a:off x="1689990" y="4097329"/>
            <a:ext cx="12700" cy="673100"/>
          </a:xfrm>
          <a:prstGeom prst="curvedConnector3">
            <a:avLst>
              <a:gd name="adj1" fmla="val 1871559"/>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4079258" y="3565995"/>
            <a:ext cx="444500" cy="50600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22" name="TextBox 21"/>
          <p:cNvSpPr txBox="1"/>
          <p:nvPr/>
        </p:nvSpPr>
        <p:spPr>
          <a:xfrm>
            <a:off x="2722302" y="3767952"/>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23" name="TextBox 22"/>
          <p:cNvSpPr txBox="1"/>
          <p:nvPr/>
        </p:nvSpPr>
        <p:spPr>
          <a:xfrm>
            <a:off x="2735002" y="4543918"/>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Tree>
    <p:extLst>
      <p:ext uri="{BB962C8B-B14F-4D97-AF65-F5344CB8AC3E}">
        <p14:creationId xmlns:p14="http://schemas.microsoft.com/office/powerpoint/2010/main" val="5111231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the structural regression model</a:t>
            </a:r>
          </a:p>
        </p:txBody>
      </p:sp>
      <p:sp>
        <p:nvSpPr>
          <p:cNvPr id="3" name="Content Placeholder 2"/>
          <p:cNvSpPr>
            <a:spLocks noGrp="1"/>
          </p:cNvSpPr>
          <p:nvPr>
            <p:ph idx="1"/>
          </p:nvPr>
        </p:nvSpPr>
        <p:spPr>
          <a:xfrm>
            <a:off x="628650" y="1825625"/>
            <a:ext cx="4857750" cy="4351338"/>
          </a:xfrm>
        </p:spPr>
        <p:txBody>
          <a:bodyPr/>
          <a:lstStyle/>
          <a:p>
            <a:pPr lvl="0">
              <a:defRPr/>
            </a:pPr>
            <a:r>
              <a:rPr lang="en-US" dirty="0"/>
              <a:t>Factor analysis model</a:t>
            </a:r>
            <a:endParaRPr lang="en-US" sz="2400" dirty="0"/>
          </a:p>
          <a:p>
            <a:pPr lvl="1">
              <a:spcBef>
                <a:spcPct val="20000"/>
              </a:spcBef>
              <a:defRPr/>
            </a:pPr>
            <a:r>
              <a:rPr lang="en-US" sz="1800" dirty="0"/>
              <a:t>Measured score x</a:t>
            </a:r>
            <a:r>
              <a:rPr lang="en-US" sz="1800" baseline="-25000" dirty="0"/>
              <a:t>1</a:t>
            </a:r>
            <a:r>
              <a:rPr lang="en-US" sz="1800" dirty="0"/>
              <a:t> is function of unobserved X</a:t>
            </a:r>
            <a:r>
              <a:rPr lang="en-US" sz="1800" baseline="-25000" dirty="0"/>
              <a:t>1</a:t>
            </a:r>
            <a:r>
              <a:rPr lang="en-US" sz="1800" dirty="0"/>
              <a:t> and error e</a:t>
            </a:r>
            <a:endParaRPr lang="en-US" dirty="0"/>
          </a:p>
          <a:p>
            <a:endParaRPr lang="en-US" dirty="0"/>
          </a:p>
          <a:p>
            <a:endParaRPr lang="en-US" dirty="0"/>
          </a:p>
          <a:p>
            <a:endParaRPr lang="en-US" dirty="0"/>
          </a:p>
          <a:p>
            <a:endParaRPr lang="en-US" dirty="0"/>
          </a:p>
        </p:txBody>
      </p:sp>
      <p:sp>
        <p:nvSpPr>
          <p:cNvPr id="26" name="Rectangle 25"/>
          <p:cNvSpPr/>
          <p:nvPr/>
        </p:nvSpPr>
        <p:spPr>
          <a:xfrm>
            <a:off x="2511766" y="4050625"/>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12</a:t>
            </a:r>
          </a:p>
        </p:txBody>
      </p:sp>
      <p:cxnSp>
        <p:nvCxnSpPr>
          <p:cNvPr id="27" name="Straight Arrow Connector 26"/>
          <p:cNvCxnSpPr>
            <a:cxnSpLocks/>
            <a:stCxn id="34" idx="6"/>
            <a:endCxn id="26" idx="3"/>
          </p:cNvCxnSpPr>
          <p:nvPr/>
        </p:nvCxnSpPr>
        <p:spPr>
          <a:xfrm flipH="1">
            <a:off x="3045166" y="4303626"/>
            <a:ext cx="980816" cy="7349"/>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cxnSpLocks/>
            <a:stCxn id="31" idx="6"/>
            <a:endCxn id="26" idx="1"/>
          </p:cNvCxnSpPr>
          <p:nvPr/>
        </p:nvCxnSpPr>
        <p:spPr>
          <a:xfrm>
            <a:off x="1982639" y="4303626"/>
            <a:ext cx="529127" cy="7349"/>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1376313" y="4050625"/>
            <a:ext cx="606326" cy="50600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34" name="Oval 33"/>
          <p:cNvSpPr/>
          <p:nvPr/>
        </p:nvSpPr>
        <p:spPr>
          <a:xfrm>
            <a:off x="3492582" y="4050625"/>
            <a:ext cx="533400" cy="50600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14" name="Rectangle 13">
            <a:extLst>
              <a:ext uri="{FF2B5EF4-FFF2-40B4-BE49-F238E27FC236}">
                <a16:creationId xmlns:a16="http://schemas.microsoft.com/office/drawing/2014/main" id="{66730376-3768-0F46-97CB-7363CDB58366}"/>
              </a:ext>
            </a:extLst>
          </p:cNvPr>
          <p:cNvSpPr/>
          <p:nvPr/>
        </p:nvSpPr>
        <p:spPr>
          <a:xfrm>
            <a:off x="2513335" y="3364039"/>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11</a:t>
            </a:r>
          </a:p>
        </p:txBody>
      </p:sp>
      <p:cxnSp>
        <p:nvCxnSpPr>
          <p:cNvPr id="15" name="Straight Arrow Connector 14">
            <a:extLst>
              <a:ext uri="{FF2B5EF4-FFF2-40B4-BE49-F238E27FC236}">
                <a16:creationId xmlns:a16="http://schemas.microsoft.com/office/drawing/2014/main" id="{067437C8-816F-2643-A0C3-0DD2C3A46657}"/>
              </a:ext>
            </a:extLst>
          </p:cNvPr>
          <p:cNvCxnSpPr>
            <a:cxnSpLocks/>
            <a:stCxn id="16" idx="6"/>
            <a:endCxn id="14" idx="3"/>
          </p:cNvCxnSpPr>
          <p:nvPr/>
        </p:nvCxnSpPr>
        <p:spPr>
          <a:xfrm flipH="1">
            <a:off x="3046735" y="3617040"/>
            <a:ext cx="980816" cy="7349"/>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17F579CE-66B1-7742-80B3-D40E2891BC8B}"/>
              </a:ext>
            </a:extLst>
          </p:cNvPr>
          <p:cNvSpPr/>
          <p:nvPr/>
        </p:nvSpPr>
        <p:spPr>
          <a:xfrm>
            <a:off x="3494151" y="3364039"/>
            <a:ext cx="533400" cy="50600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sp>
        <p:nvSpPr>
          <p:cNvPr id="17" name="Rectangle 16">
            <a:extLst>
              <a:ext uri="{FF2B5EF4-FFF2-40B4-BE49-F238E27FC236}">
                <a16:creationId xmlns:a16="http://schemas.microsoft.com/office/drawing/2014/main" id="{4A4F3775-9AC1-1844-A726-8E3E3F966CB4}"/>
              </a:ext>
            </a:extLst>
          </p:cNvPr>
          <p:cNvSpPr/>
          <p:nvPr/>
        </p:nvSpPr>
        <p:spPr>
          <a:xfrm>
            <a:off x="2513336" y="4749780"/>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13</a:t>
            </a:r>
          </a:p>
        </p:txBody>
      </p:sp>
      <p:cxnSp>
        <p:nvCxnSpPr>
          <p:cNvPr id="18" name="Straight Arrow Connector 17">
            <a:extLst>
              <a:ext uri="{FF2B5EF4-FFF2-40B4-BE49-F238E27FC236}">
                <a16:creationId xmlns:a16="http://schemas.microsoft.com/office/drawing/2014/main" id="{D80E91BD-845B-0F4B-B45D-E71A3E4D051A}"/>
              </a:ext>
            </a:extLst>
          </p:cNvPr>
          <p:cNvCxnSpPr>
            <a:cxnSpLocks/>
            <a:stCxn id="19" idx="6"/>
            <a:endCxn id="17" idx="3"/>
          </p:cNvCxnSpPr>
          <p:nvPr/>
        </p:nvCxnSpPr>
        <p:spPr>
          <a:xfrm flipH="1">
            <a:off x="3046736" y="5002781"/>
            <a:ext cx="980816" cy="7349"/>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34FACB52-3A16-4540-BB30-72664F444D11}"/>
              </a:ext>
            </a:extLst>
          </p:cNvPr>
          <p:cNvSpPr/>
          <p:nvPr/>
        </p:nvSpPr>
        <p:spPr>
          <a:xfrm>
            <a:off x="3494152" y="4749780"/>
            <a:ext cx="533400" cy="50600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a:t>
            </a:r>
          </a:p>
        </p:txBody>
      </p:sp>
      <p:cxnSp>
        <p:nvCxnSpPr>
          <p:cNvPr id="20" name="Straight Arrow Connector 19">
            <a:extLst>
              <a:ext uri="{FF2B5EF4-FFF2-40B4-BE49-F238E27FC236}">
                <a16:creationId xmlns:a16="http://schemas.microsoft.com/office/drawing/2014/main" id="{934F9F3E-37A3-A748-85F6-D721133E067E}"/>
              </a:ext>
            </a:extLst>
          </p:cNvPr>
          <p:cNvCxnSpPr>
            <a:cxnSpLocks/>
            <a:stCxn id="31" idx="5"/>
            <a:endCxn id="17" idx="1"/>
          </p:cNvCxnSpPr>
          <p:nvPr/>
        </p:nvCxnSpPr>
        <p:spPr>
          <a:xfrm>
            <a:off x="1893845" y="4482525"/>
            <a:ext cx="619491" cy="527605"/>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393250A-EE2C-D842-9C94-26F72BABA55C}"/>
              </a:ext>
            </a:extLst>
          </p:cNvPr>
          <p:cNvCxnSpPr>
            <a:cxnSpLocks/>
            <a:endCxn id="14" idx="1"/>
          </p:cNvCxnSpPr>
          <p:nvPr/>
        </p:nvCxnSpPr>
        <p:spPr>
          <a:xfrm flipV="1">
            <a:off x="1893845" y="3624389"/>
            <a:ext cx="619490" cy="504552"/>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19869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the structural regression model</a:t>
            </a:r>
          </a:p>
        </p:txBody>
      </p:sp>
      <p:sp>
        <p:nvSpPr>
          <p:cNvPr id="3" name="Content Placeholder 2"/>
          <p:cNvSpPr>
            <a:spLocks noGrp="1"/>
          </p:cNvSpPr>
          <p:nvPr>
            <p:ph idx="1"/>
          </p:nvPr>
        </p:nvSpPr>
        <p:spPr>
          <a:xfrm>
            <a:off x="628650" y="1825625"/>
            <a:ext cx="7886700" cy="4351338"/>
          </a:xfrm>
        </p:spPr>
        <p:txBody>
          <a:bodyPr/>
          <a:lstStyle/>
          <a:p>
            <a:pPr>
              <a:buNone/>
            </a:pPr>
            <a:r>
              <a:rPr lang="en-US" dirty="0"/>
              <a:t>Start with a basic regression model ….</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cxnSp>
        <p:nvCxnSpPr>
          <p:cNvPr id="6" name="Straight Arrow Connector 5"/>
          <p:cNvCxnSpPr/>
          <p:nvPr/>
        </p:nvCxnSpPr>
        <p:spPr bwMode="auto">
          <a:xfrm>
            <a:off x="2640901" y="3587967"/>
            <a:ext cx="590463" cy="4386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 name="Straight Arrow Connector 6"/>
          <p:cNvCxnSpPr/>
          <p:nvPr/>
        </p:nvCxnSpPr>
        <p:spPr bwMode="auto">
          <a:xfrm flipV="1">
            <a:off x="2633545" y="4026618"/>
            <a:ext cx="597819" cy="49649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8" name="Oval 7"/>
          <p:cNvSpPr/>
          <p:nvPr/>
        </p:nvSpPr>
        <p:spPr bwMode="auto">
          <a:xfrm>
            <a:off x="3237638" y="3629412"/>
            <a:ext cx="806132" cy="766126"/>
          </a:xfrm>
          <a:prstGeom prst="ellipse">
            <a:avLst/>
          </a:prstGeom>
          <a:solidFill>
            <a:schemeClr val="accent2"/>
          </a:solid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err="1">
                <a:solidFill>
                  <a:schemeClr val="bg1"/>
                </a:solidFill>
                <a:latin typeface="Verdana" pitchFamily="34" charset="0"/>
              </a:rPr>
              <a:t>Y</a:t>
            </a:r>
            <a:endParaRPr kumimoji="0" lang="en-US" b="0" i="0" u="none" strike="noStrike" cap="none" normalizeH="0" baseline="0" dirty="0">
              <a:ln>
                <a:noFill/>
              </a:ln>
              <a:solidFill>
                <a:schemeClr val="bg1"/>
              </a:solidFill>
              <a:effectLst/>
              <a:latin typeface="Verdana" pitchFamily="34" charset="0"/>
            </a:endParaRPr>
          </a:p>
        </p:txBody>
      </p:sp>
      <p:sp>
        <p:nvSpPr>
          <p:cNvPr id="9" name="Oval 8"/>
          <p:cNvSpPr/>
          <p:nvPr/>
        </p:nvSpPr>
        <p:spPr bwMode="auto">
          <a:xfrm>
            <a:off x="1834455" y="3105460"/>
            <a:ext cx="806132" cy="766126"/>
          </a:xfrm>
          <a:prstGeom prst="ellipse">
            <a:avLst/>
          </a:prstGeom>
          <a:solidFill>
            <a:schemeClr val="accent3"/>
          </a:solid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Verdana" pitchFamily="34" charset="0"/>
              </a:rPr>
              <a:t>X</a:t>
            </a:r>
            <a:r>
              <a:rPr lang="en-US" baseline="-25000" dirty="0">
                <a:solidFill>
                  <a:schemeClr val="bg1"/>
                </a:solidFill>
                <a:latin typeface="Verdana" pitchFamily="34" charset="0"/>
              </a:rPr>
              <a:t>1</a:t>
            </a:r>
            <a:endParaRPr kumimoji="0" lang="en-US" b="0" i="0" u="none" strike="noStrike" cap="none" normalizeH="0" baseline="-25000" dirty="0">
              <a:ln>
                <a:noFill/>
              </a:ln>
              <a:solidFill>
                <a:schemeClr val="bg1"/>
              </a:solidFill>
              <a:effectLst/>
              <a:latin typeface="Verdana" pitchFamily="34" charset="0"/>
            </a:endParaRPr>
          </a:p>
        </p:txBody>
      </p:sp>
      <p:sp>
        <p:nvSpPr>
          <p:cNvPr id="10" name="Oval 9"/>
          <p:cNvSpPr/>
          <p:nvPr/>
        </p:nvSpPr>
        <p:spPr bwMode="auto">
          <a:xfrm>
            <a:off x="1843336" y="4268812"/>
            <a:ext cx="806132" cy="766126"/>
          </a:xfrm>
          <a:prstGeom prst="ellipse">
            <a:avLst/>
          </a:prstGeom>
          <a:solidFill>
            <a:schemeClr val="accent3"/>
          </a:solid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chemeClr val="bg1"/>
                </a:solidFill>
                <a:latin typeface="Verdana" pitchFamily="34" charset="0"/>
              </a:rPr>
              <a:t>X</a:t>
            </a:r>
            <a:r>
              <a:rPr lang="en-US" baseline="-25000" dirty="0">
                <a:solidFill>
                  <a:schemeClr val="bg1"/>
                </a:solidFill>
                <a:latin typeface="Verdana" pitchFamily="34" charset="0"/>
              </a:rPr>
              <a:t>2</a:t>
            </a:r>
            <a:endParaRPr kumimoji="0" lang="en-US" b="0" i="0" u="none" strike="noStrike" cap="none" normalizeH="0" baseline="-25000" dirty="0">
              <a:ln>
                <a:noFill/>
              </a:ln>
              <a:solidFill>
                <a:schemeClr val="bg1"/>
              </a:solidFill>
              <a:effectLst/>
              <a:latin typeface="Verdana" pitchFamily="34" charset="0"/>
            </a:endParaRPr>
          </a:p>
        </p:txBody>
      </p:sp>
      <p:sp>
        <p:nvSpPr>
          <p:cNvPr id="11" name="Oval 10"/>
          <p:cNvSpPr/>
          <p:nvPr/>
        </p:nvSpPr>
        <p:spPr bwMode="auto">
          <a:xfrm>
            <a:off x="3824106" y="2817295"/>
            <a:ext cx="439327" cy="415334"/>
          </a:xfrm>
          <a:prstGeom prst="ellipse">
            <a:avLst/>
          </a:prstGeom>
          <a:solidFill>
            <a:schemeClr val="accent3"/>
          </a:solid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chemeClr val="bg1"/>
                </a:solidFill>
                <a:effectLst/>
                <a:latin typeface="Verdana" pitchFamily="34" charset="0"/>
              </a:rPr>
              <a:t>e</a:t>
            </a:r>
            <a:endParaRPr kumimoji="0" lang="en-US" b="0" i="0" u="none" strike="noStrike" cap="none" normalizeH="0" baseline="0" dirty="0">
              <a:ln>
                <a:noFill/>
              </a:ln>
              <a:solidFill>
                <a:schemeClr val="bg1"/>
              </a:solidFill>
              <a:effectLst/>
              <a:latin typeface="Verdana" pitchFamily="34" charset="0"/>
            </a:endParaRPr>
          </a:p>
        </p:txBody>
      </p:sp>
      <p:cxnSp>
        <p:nvCxnSpPr>
          <p:cNvPr id="12" name="Straight Arrow Connector 11"/>
          <p:cNvCxnSpPr>
            <a:cxnSpLocks/>
            <a:stCxn id="11" idx="3"/>
            <a:endCxn id="8" idx="0"/>
          </p:cNvCxnSpPr>
          <p:nvPr/>
        </p:nvCxnSpPr>
        <p:spPr bwMode="auto">
          <a:xfrm flipH="1">
            <a:off x="3640704" y="3171805"/>
            <a:ext cx="247740" cy="457607"/>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 name="Curved Connector 12"/>
          <p:cNvCxnSpPr>
            <a:stCxn id="9" idx="2"/>
            <a:endCxn id="10" idx="2"/>
          </p:cNvCxnSpPr>
          <p:nvPr/>
        </p:nvCxnSpPr>
        <p:spPr>
          <a:xfrm rot="10800000" flipH="1" flipV="1">
            <a:off x="1834454" y="3488523"/>
            <a:ext cx="8881" cy="1163352"/>
          </a:xfrm>
          <a:prstGeom prst="curvedConnector3">
            <a:avLst>
              <a:gd name="adj1" fmla="val -2574034"/>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02700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the structural regression model</a:t>
            </a:r>
          </a:p>
        </p:txBody>
      </p:sp>
      <p:sp>
        <p:nvSpPr>
          <p:cNvPr id="3" name="Content Placeholder 2"/>
          <p:cNvSpPr>
            <a:spLocks noGrp="1"/>
          </p:cNvSpPr>
          <p:nvPr>
            <p:ph idx="1"/>
          </p:nvPr>
        </p:nvSpPr>
        <p:spPr/>
        <p:txBody>
          <a:bodyPr/>
          <a:lstStyle/>
          <a:p>
            <a:pPr>
              <a:buNone/>
            </a:pPr>
            <a:r>
              <a:rPr lang="en-US" dirty="0"/>
              <a:t>... added with factor analysis</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p:txBody>
      </p:sp>
      <p:cxnSp>
        <p:nvCxnSpPr>
          <p:cNvPr id="58" name="Straight Arrow Connector 57"/>
          <p:cNvCxnSpPr/>
          <p:nvPr/>
        </p:nvCxnSpPr>
        <p:spPr bwMode="auto">
          <a:xfrm>
            <a:off x="3545872" y="3587972"/>
            <a:ext cx="590463" cy="4386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59" name="Straight Arrow Connector 58"/>
          <p:cNvCxnSpPr/>
          <p:nvPr/>
        </p:nvCxnSpPr>
        <p:spPr bwMode="auto">
          <a:xfrm flipV="1">
            <a:off x="3538516" y="4026623"/>
            <a:ext cx="597819" cy="49649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60" name="Oval 59"/>
          <p:cNvSpPr/>
          <p:nvPr/>
        </p:nvSpPr>
        <p:spPr bwMode="auto">
          <a:xfrm>
            <a:off x="4142609" y="3629417"/>
            <a:ext cx="806132" cy="766126"/>
          </a:xfrm>
          <a:prstGeom prst="ellipse">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err="1">
                <a:solidFill>
                  <a:srgbClr val="FFFFFF"/>
                </a:solidFill>
                <a:latin typeface="Verdana" pitchFamily="34" charset="0"/>
              </a:rPr>
              <a:t>Y</a:t>
            </a:r>
            <a:endParaRPr kumimoji="0" lang="en-US" b="0" i="0" u="none" strike="noStrike" cap="none" normalizeH="0" baseline="0" dirty="0">
              <a:ln>
                <a:noFill/>
              </a:ln>
              <a:solidFill>
                <a:srgbClr val="FFFFFF"/>
              </a:solidFill>
              <a:effectLst/>
              <a:latin typeface="Verdana" pitchFamily="34" charset="0"/>
            </a:endParaRPr>
          </a:p>
        </p:txBody>
      </p:sp>
      <p:sp>
        <p:nvSpPr>
          <p:cNvPr id="61" name="Oval 60"/>
          <p:cNvSpPr/>
          <p:nvPr/>
        </p:nvSpPr>
        <p:spPr bwMode="auto">
          <a:xfrm>
            <a:off x="2739426" y="3105465"/>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a:t>
            </a:r>
            <a:r>
              <a:rPr lang="en-US" baseline="-25000" dirty="0">
                <a:solidFill>
                  <a:srgbClr val="FFFFFF"/>
                </a:solidFill>
                <a:latin typeface="Verdana" pitchFamily="34" charset="0"/>
              </a:rPr>
              <a:t>1</a:t>
            </a:r>
            <a:endParaRPr kumimoji="0" lang="en-US" b="0" i="0" u="none" strike="noStrike" cap="none" normalizeH="0" baseline="-25000" dirty="0">
              <a:ln>
                <a:noFill/>
              </a:ln>
              <a:solidFill>
                <a:srgbClr val="FFFFFF"/>
              </a:solidFill>
              <a:effectLst/>
              <a:latin typeface="Verdana" pitchFamily="34" charset="0"/>
            </a:endParaRPr>
          </a:p>
        </p:txBody>
      </p:sp>
      <p:sp>
        <p:nvSpPr>
          <p:cNvPr id="62" name="Oval 61"/>
          <p:cNvSpPr/>
          <p:nvPr/>
        </p:nvSpPr>
        <p:spPr bwMode="auto">
          <a:xfrm>
            <a:off x="2748307" y="4268817"/>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a:t>
            </a:r>
            <a:r>
              <a:rPr lang="en-US" sz="1600" dirty="0">
                <a:solidFill>
                  <a:srgbClr val="FFFFFF"/>
                </a:solidFill>
                <a:latin typeface="Verdana" pitchFamily="34" charset="0"/>
              </a:rPr>
              <a:t>2</a:t>
            </a:r>
            <a:endParaRPr kumimoji="0" lang="en-US" b="0" i="0" u="none" strike="noStrike" cap="none" normalizeH="0" baseline="0" dirty="0">
              <a:ln>
                <a:noFill/>
              </a:ln>
              <a:solidFill>
                <a:srgbClr val="FFFFFF"/>
              </a:solidFill>
              <a:effectLst/>
              <a:latin typeface="Verdana" pitchFamily="34" charset="0"/>
            </a:endParaRPr>
          </a:p>
        </p:txBody>
      </p:sp>
      <p:sp>
        <p:nvSpPr>
          <p:cNvPr id="63" name="Rectangle 62"/>
          <p:cNvSpPr/>
          <p:nvPr/>
        </p:nvSpPr>
        <p:spPr bwMode="auto">
          <a:xfrm>
            <a:off x="5466531" y="30332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y</a:t>
            </a:r>
            <a:r>
              <a:rPr lang="en-US" baseline="-25000" dirty="0">
                <a:solidFill>
                  <a:schemeClr val="bg1"/>
                </a:solidFill>
              </a:rPr>
              <a:t>1</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64" name="Rectangle 63"/>
          <p:cNvSpPr/>
          <p:nvPr/>
        </p:nvSpPr>
        <p:spPr bwMode="auto">
          <a:xfrm>
            <a:off x="5459074" y="378948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y</a:t>
            </a:r>
            <a:r>
              <a:rPr lang="en-US" baseline="-25000" dirty="0">
                <a:solidFill>
                  <a:schemeClr val="bg1"/>
                </a:solidFill>
              </a:rPr>
              <a:t>2</a:t>
            </a:r>
            <a:endParaRPr kumimoji="0" lang="en-US" b="0" i="0" u="none" strike="noStrike" cap="none" normalizeH="0" baseline="0" dirty="0">
              <a:ln>
                <a:noFill/>
              </a:ln>
              <a:solidFill>
                <a:srgbClr val="FFFFFF"/>
              </a:solidFill>
              <a:effectLst/>
              <a:latin typeface="Verdana" pitchFamily="34" charset="0"/>
            </a:endParaRPr>
          </a:p>
        </p:txBody>
      </p:sp>
      <p:sp>
        <p:nvSpPr>
          <p:cNvPr id="65" name="Rectangle 64"/>
          <p:cNvSpPr/>
          <p:nvPr/>
        </p:nvSpPr>
        <p:spPr bwMode="auto">
          <a:xfrm>
            <a:off x="5460499" y="450136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y</a:t>
            </a:r>
            <a:r>
              <a:rPr lang="en-US" baseline="-25000" dirty="0">
                <a:solidFill>
                  <a:schemeClr val="bg1"/>
                </a:solidFill>
              </a:rPr>
              <a:t>3</a:t>
            </a:r>
            <a:endParaRPr kumimoji="0" lang="en-US" b="0" i="0" u="none" strike="noStrike" cap="none" normalizeH="0" baseline="0" dirty="0">
              <a:ln>
                <a:noFill/>
              </a:ln>
              <a:solidFill>
                <a:srgbClr val="FFFFFF"/>
              </a:solidFill>
              <a:effectLst/>
              <a:latin typeface="Verdana" pitchFamily="34" charset="0"/>
            </a:endParaRPr>
          </a:p>
        </p:txBody>
      </p:sp>
      <p:sp>
        <p:nvSpPr>
          <p:cNvPr id="66" name="Oval 65"/>
          <p:cNvSpPr/>
          <p:nvPr/>
        </p:nvSpPr>
        <p:spPr bwMode="auto">
          <a:xfrm>
            <a:off x="6641939" y="3090703"/>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sp>
        <p:nvSpPr>
          <p:cNvPr id="67" name="Oval 66"/>
          <p:cNvSpPr/>
          <p:nvPr/>
        </p:nvSpPr>
        <p:spPr bwMode="auto">
          <a:xfrm>
            <a:off x="6650821" y="454711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sp>
        <p:nvSpPr>
          <p:cNvPr id="68" name="Oval 67"/>
          <p:cNvSpPr/>
          <p:nvPr/>
        </p:nvSpPr>
        <p:spPr bwMode="auto">
          <a:xfrm>
            <a:off x="6652245" y="3855859"/>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cxnSp>
        <p:nvCxnSpPr>
          <p:cNvPr id="69" name="Straight Arrow Connector 68"/>
          <p:cNvCxnSpPr>
            <a:stCxn id="68" idx="2"/>
            <a:endCxn id="64" idx="3"/>
          </p:cNvCxnSpPr>
          <p:nvPr/>
        </p:nvCxnSpPr>
        <p:spPr bwMode="auto">
          <a:xfrm rot="10800000">
            <a:off x="6241875" y="4057058"/>
            <a:ext cx="410370" cy="646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0" name="Straight Arrow Connector 69"/>
          <p:cNvCxnSpPr>
            <a:stCxn id="66" idx="2"/>
            <a:endCxn id="63" idx="3"/>
          </p:cNvCxnSpPr>
          <p:nvPr/>
        </p:nvCxnSpPr>
        <p:spPr bwMode="auto">
          <a:xfrm rot="10800000" flipV="1">
            <a:off x="6249333" y="3298370"/>
            <a:ext cx="392607" cy="243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1" name="Straight Arrow Connector 70"/>
          <p:cNvCxnSpPr>
            <a:stCxn id="67" idx="2"/>
            <a:endCxn id="65" idx="3"/>
          </p:cNvCxnSpPr>
          <p:nvPr/>
        </p:nvCxnSpPr>
        <p:spPr bwMode="auto">
          <a:xfrm rot="10800000" flipV="1">
            <a:off x="6243301" y="4754777"/>
            <a:ext cx="407521" cy="1415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2" name="Straight Arrow Connector 71"/>
          <p:cNvCxnSpPr>
            <a:stCxn id="60" idx="5"/>
            <a:endCxn id="65" idx="1"/>
          </p:cNvCxnSpPr>
          <p:nvPr/>
        </p:nvCxnSpPr>
        <p:spPr bwMode="auto">
          <a:xfrm rot="16200000" flipH="1">
            <a:off x="4902799" y="4211232"/>
            <a:ext cx="485587" cy="62981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3" name="Straight Arrow Connector 72"/>
          <p:cNvCxnSpPr>
            <a:stCxn id="60" idx="6"/>
            <a:endCxn id="64" idx="1"/>
          </p:cNvCxnSpPr>
          <p:nvPr/>
        </p:nvCxnSpPr>
        <p:spPr bwMode="auto">
          <a:xfrm>
            <a:off x="4948741" y="4012480"/>
            <a:ext cx="510333" cy="4457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4" name="Straight Arrow Connector 73"/>
          <p:cNvCxnSpPr>
            <a:stCxn id="60" idx="7"/>
            <a:endCxn id="63" idx="1"/>
          </p:cNvCxnSpPr>
          <p:nvPr/>
        </p:nvCxnSpPr>
        <p:spPr bwMode="auto">
          <a:xfrm rot="5400000" flipH="1" flipV="1">
            <a:off x="4928205" y="3203289"/>
            <a:ext cx="440806" cy="63584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75" name="Rectangle 74"/>
          <p:cNvSpPr/>
          <p:nvPr/>
        </p:nvSpPr>
        <p:spPr bwMode="auto">
          <a:xfrm>
            <a:off x="1515954" y="2832914"/>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11</a:t>
            </a:r>
            <a:endParaRPr kumimoji="0" lang="en-US" b="0" i="0" u="none" strike="noStrike" cap="none" normalizeH="0" baseline="0" dirty="0">
              <a:ln>
                <a:noFill/>
              </a:ln>
              <a:solidFill>
                <a:schemeClr val="bg1"/>
              </a:solidFill>
              <a:effectLst/>
              <a:latin typeface="Verdana" pitchFamily="34" charset="0"/>
            </a:endParaRPr>
          </a:p>
        </p:txBody>
      </p:sp>
      <p:sp>
        <p:nvSpPr>
          <p:cNvPr id="76" name="Rectangle 75"/>
          <p:cNvSpPr/>
          <p:nvPr/>
        </p:nvSpPr>
        <p:spPr bwMode="auto">
          <a:xfrm>
            <a:off x="1295355" y="3207300"/>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12</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77" name="Rectangle 76"/>
          <p:cNvSpPr/>
          <p:nvPr/>
        </p:nvSpPr>
        <p:spPr bwMode="auto">
          <a:xfrm>
            <a:off x="1101399" y="3572835"/>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13</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78" name="Oval 77"/>
          <p:cNvSpPr/>
          <p:nvPr/>
        </p:nvSpPr>
        <p:spPr bwMode="auto">
          <a:xfrm>
            <a:off x="657634" y="2887884"/>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sp>
        <p:nvSpPr>
          <p:cNvPr id="79" name="Oval 78"/>
          <p:cNvSpPr/>
          <p:nvPr/>
        </p:nvSpPr>
        <p:spPr bwMode="auto">
          <a:xfrm>
            <a:off x="401514" y="3253418"/>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sp>
        <p:nvSpPr>
          <p:cNvPr id="80" name="Oval 79"/>
          <p:cNvSpPr/>
          <p:nvPr/>
        </p:nvSpPr>
        <p:spPr bwMode="auto">
          <a:xfrm>
            <a:off x="207558" y="3645590"/>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cxnSp>
        <p:nvCxnSpPr>
          <p:cNvPr id="81" name="Straight Arrow Connector 80"/>
          <p:cNvCxnSpPr>
            <a:stCxn id="78" idx="6"/>
            <a:endCxn id="75" idx="1"/>
          </p:cNvCxnSpPr>
          <p:nvPr/>
        </p:nvCxnSpPr>
        <p:spPr bwMode="auto">
          <a:xfrm>
            <a:off x="1096961" y="3095551"/>
            <a:ext cx="418993" cy="4934"/>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2" name="Straight Arrow Connector 81"/>
          <p:cNvCxnSpPr>
            <a:stCxn id="79" idx="6"/>
            <a:endCxn id="76" idx="1"/>
          </p:cNvCxnSpPr>
          <p:nvPr/>
        </p:nvCxnSpPr>
        <p:spPr bwMode="auto">
          <a:xfrm>
            <a:off x="840841" y="3461085"/>
            <a:ext cx="454514" cy="1378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3" name="Straight Arrow Connector 82"/>
          <p:cNvCxnSpPr>
            <a:stCxn id="80" idx="6"/>
            <a:endCxn id="77" idx="1"/>
          </p:cNvCxnSpPr>
          <p:nvPr/>
        </p:nvCxnSpPr>
        <p:spPr bwMode="auto">
          <a:xfrm flipV="1">
            <a:off x="646885" y="3840406"/>
            <a:ext cx="454514" cy="128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84" name="Rectangle 83"/>
          <p:cNvSpPr/>
          <p:nvPr/>
        </p:nvSpPr>
        <p:spPr bwMode="auto">
          <a:xfrm>
            <a:off x="1517379" y="4246351"/>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21</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85" name="Rectangle 84"/>
          <p:cNvSpPr/>
          <p:nvPr/>
        </p:nvSpPr>
        <p:spPr bwMode="auto">
          <a:xfrm>
            <a:off x="1296780" y="46207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22</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86" name="Rectangle 85"/>
          <p:cNvSpPr/>
          <p:nvPr/>
        </p:nvSpPr>
        <p:spPr bwMode="auto">
          <a:xfrm>
            <a:off x="1102824" y="498627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23</a:t>
            </a:r>
            <a:endParaRPr lang="en-US" dirty="0">
              <a:solidFill>
                <a:schemeClr val="bg1"/>
              </a:solidFill>
              <a:latin typeface="Verdana" pitchFamily="34" charset="0"/>
            </a:endParaRPr>
          </a:p>
        </p:txBody>
      </p:sp>
      <p:sp>
        <p:nvSpPr>
          <p:cNvPr id="87" name="Oval 86"/>
          <p:cNvSpPr/>
          <p:nvPr/>
        </p:nvSpPr>
        <p:spPr bwMode="auto">
          <a:xfrm>
            <a:off x="659059" y="430132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sp>
        <p:nvSpPr>
          <p:cNvPr id="88" name="Oval 87"/>
          <p:cNvSpPr/>
          <p:nvPr/>
        </p:nvSpPr>
        <p:spPr bwMode="auto">
          <a:xfrm>
            <a:off x="402939" y="4666855"/>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sp>
        <p:nvSpPr>
          <p:cNvPr id="89" name="Oval 88"/>
          <p:cNvSpPr/>
          <p:nvPr/>
        </p:nvSpPr>
        <p:spPr bwMode="auto">
          <a:xfrm>
            <a:off x="208983" y="5059027"/>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cxnSp>
        <p:nvCxnSpPr>
          <p:cNvPr id="90" name="Straight Arrow Connector 89"/>
          <p:cNvCxnSpPr>
            <a:stCxn id="87" idx="6"/>
            <a:endCxn id="84" idx="1"/>
          </p:cNvCxnSpPr>
          <p:nvPr/>
        </p:nvCxnSpPr>
        <p:spPr bwMode="auto">
          <a:xfrm>
            <a:off x="1098386" y="4508988"/>
            <a:ext cx="418993" cy="4934"/>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91" name="Straight Arrow Connector 90"/>
          <p:cNvCxnSpPr>
            <a:stCxn id="88" idx="6"/>
            <a:endCxn id="85" idx="1"/>
          </p:cNvCxnSpPr>
          <p:nvPr/>
        </p:nvCxnSpPr>
        <p:spPr bwMode="auto">
          <a:xfrm>
            <a:off x="842266" y="4874522"/>
            <a:ext cx="454514" cy="1378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92" name="Straight Arrow Connector 91"/>
          <p:cNvCxnSpPr>
            <a:stCxn id="89" idx="6"/>
            <a:endCxn id="86" idx="1"/>
          </p:cNvCxnSpPr>
          <p:nvPr/>
        </p:nvCxnSpPr>
        <p:spPr bwMode="auto">
          <a:xfrm flipV="1">
            <a:off x="648310" y="5253843"/>
            <a:ext cx="454514" cy="128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93" name="Straight Arrow Connector 92"/>
          <p:cNvCxnSpPr>
            <a:stCxn id="62" idx="3"/>
            <a:endCxn id="86" idx="3"/>
          </p:cNvCxnSpPr>
          <p:nvPr/>
        </p:nvCxnSpPr>
        <p:spPr bwMode="auto">
          <a:xfrm rot="5400000">
            <a:off x="2210446" y="4597926"/>
            <a:ext cx="331097" cy="980737"/>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94" name="Straight Arrow Connector 93"/>
          <p:cNvCxnSpPr>
            <a:stCxn id="62" idx="2"/>
            <a:endCxn id="85" idx="3"/>
          </p:cNvCxnSpPr>
          <p:nvPr/>
        </p:nvCxnSpPr>
        <p:spPr bwMode="auto">
          <a:xfrm rot="10800000" flipV="1">
            <a:off x="2079581" y="4651880"/>
            <a:ext cx="668726" cy="23642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95" name="Straight Arrow Connector 94"/>
          <p:cNvCxnSpPr>
            <a:stCxn id="62" idx="1"/>
            <a:endCxn id="84" idx="3"/>
          </p:cNvCxnSpPr>
          <p:nvPr/>
        </p:nvCxnSpPr>
        <p:spPr bwMode="auto">
          <a:xfrm rot="16200000" flipH="1" flipV="1">
            <a:off x="2516817" y="4164377"/>
            <a:ext cx="132908" cy="566182"/>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96" name="Straight Arrow Connector 95"/>
          <p:cNvCxnSpPr>
            <a:stCxn id="61" idx="2"/>
            <a:endCxn id="76" idx="3"/>
          </p:cNvCxnSpPr>
          <p:nvPr/>
        </p:nvCxnSpPr>
        <p:spPr bwMode="auto">
          <a:xfrm rot="10800000">
            <a:off x="2078156" y="3474872"/>
            <a:ext cx="661270" cy="13657"/>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97" name="Straight Arrow Connector 96"/>
          <p:cNvCxnSpPr>
            <a:stCxn id="61" idx="1"/>
            <a:endCxn id="75" idx="3"/>
          </p:cNvCxnSpPr>
          <p:nvPr/>
        </p:nvCxnSpPr>
        <p:spPr bwMode="auto">
          <a:xfrm rot="16200000" flipV="1">
            <a:off x="2519530" y="2879711"/>
            <a:ext cx="117177" cy="55872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98" name="Straight Arrow Connector 97"/>
          <p:cNvCxnSpPr>
            <a:stCxn id="61" idx="3"/>
            <a:endCxn id="77" idx="3"/>
          </p:cNvCxnSpPr>
          <p:nvPr/>
        </p:nvCxnSpPr>
        <p:spPr bwMode="auto">
          <a:xfrm rot="5400000">
            <a:off x="2330335" y="3313260"/>
            <a:ext cx="81012" cy="97328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99" name="Oval 98"/>
          <p:cNvSpPr/>
          <p:nvPr/>
        </p:nvSpPr>
        <p:spPr bwMode="auto">
          <a:xfrm>
            <a:off x="4806605" y="2832914"/>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cxnSp>
        <p:nvCxnSpPr>
          <p:cNvPr id="100" name="Straight Arrow Connector 99"/>
          <p:cNvCxnSpPr>
            <a:cxnSpLocks/>
            <a:stCxn id="99" idx="3"/>
          </p:cNvCxnSpPr>
          <p:nvPr/>
        </p:nvCxnSpPr>
        <p:spPr bwMode="auto">
          <a:xfrm flipH="1">
            <a:off x="4692407" y="3187424"/>
            <a:ext cx="178536" cy="48132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13" name="Arc 12">
            <a:extLst>
              <a:ext uri="{FF2B5EF4-FFF2-40B4-BE49-F238E27FC236}">
                <a16:creationId xmlns:a16="http://schemas.microsoft.com/office/drawing/2014/main" id="{CC15422D-0EBB-BE4F-9A10-8B10AB5DF711}"/>
              </a:ext>
            </a:extLst>
          </p:cNvPr>
          <p:cNvSpPr/>
          <p:nvPr/>
        </p:nvSpPr>
        <p:spPr>
          <a:xfrm>
            <a:off x="2705550" y="3712314"/>
            <a:ext cx="806132" cy="795264"/>
          </a:xfrm>
          <a:prstGeom prst="arc">
            <a:avLst>
              <a:gd name="adj1" fmla="val 8050455"/>
              <a:gd name="adj2" fmla="val 14233809"/>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Tree>
    <p:extLst>
      <p:ext uri="{BB962C8B-B14F-4D97-AF65-F5344CB8AC3E}">
        <p14:creationId xmlns:p14="http://schemas.microsoft.com/office/powerpoint/2010/main" val="22481303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Structure of a structural regression model</a:t>
            </a:r>
          </a:p>
        </p:txBody>
      </p:sp>
      <p:sp>
        <p:nvSpPr>
          <p:cNvPr id="90" name="Rectangle 89"/>
          <p:cNvSpPr/>
          <p:nvPr/>
        </p:nvSpPr>
        <p:spPr bwMode="auto">
          <a:xfrm>
            <a:off x="2645108" y="2507228"/>
            <a:ext cx="2688454" cy="3010504"/>
          </a:xfrm>
          <a:prstGeom prst="rect">
            <a:avLst/>
          </a:prstGeom>
          <a:noFill/>
          <a:ln w="38100" cap="flat" cmpd="sng" algn="ctr">
            <a:solidFill>
              <a:schemeClr val="tx1"/>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91" name="TextBox 90"/>
          <p:cNvSpPr txBox="1"/>
          <p:nvPr/>
        </p:nvSpPr>
        <p:spPr>
          <a:xfrm>
            <a:off x="2903806" y="5190246"/>
            <a:ext cx="2146541" cy="338554"/>
          </a:xfrm>
          <a:prstGeom prst="rect">
            <a:avLst/>
          </a:prstGeom>
          <a:noFill/>
        </p:spPr>
        <p:txBody>
          <a:bodyPr wrap="none" rtlCol="0">
            <a:spAutoFit/>
          </a:bodyPr>
          <a:lstStyle/>
          <a:p>
            <a:r>
              <a:rPr lang="en-US" sz="1600" dirty="0"/>
              <a:t>Latent variable model</a:t>
            </a:r>
          </a:p>
        </p:txBody>
      </p:sp>
      <p:cxnSp>
        <p:nvCxnSpPr>
          <p:cNvPr id="50" name="Straight Arrow Connector 49">
            <a:extLst>
              <a:ext uri="{FF2B5EF4-FFF2-40B4-BE49-F238E27FC236}">
                <a16:creationId xmlns:a16="http://schemas.microsoft.com/office/drawing/2014/main" id="{DB3DC9EC-FEDD-174F-ADFA-D9CA8406A4B7}"/>
              </a:ext>
            </a:extLst>
          </p:cNvPr>
          <p:cNvCxnSpPr/>
          <p:nvPr/>
        </p:nvCxnSpPr>
        <p:spPr bwMode="auto">
          <a:xfrm>
            <a:off x="3545872" y="3587972"/>
            <a:ext cx="590463" cy="4386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51" name="Straight Arrow Connector 50">
            <a:extLst>
              <a:ext uri="{FF2B5EF4-FFF2-40B4-BE49-F238E27FC236}">
                <a16:creationId xmlns:a16="http://schemas.microsoft.com/office/drawing/2014/main" id="{2B129ED5-54E9-3649-99B3-D2A983CA1137}"/>
              </a:ext>
            </a:extLst>
          </p:cNvPr>
          <p:cNvCxnSpPr/>
          <p:nvPr/>
        </p:nvCxnSpPr>
        <p:spPr bwMode="auto">
          <a:xfrm flipV="1">
            <a:off x="3538516" y="4026623"/>
            <a:ext cx="597819" cy="49649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52" name="Oval 51">
            <a:extLst>
              <a:ext uri="{FF2B5EF4-FFF2-40B4-BE49-F238E27FC236}">
                <a16:creationId xmlns:a16="http://schemas.microsoft.com/office/drawing/2014/main" id="{86E1D37C-5446-7E44-A018-12138C22C4DD}"/>
              </a:ext>
            </a:extLst>
          </p:cNvPr>
          <p:cNvSpPr/>
          <p:nvPr/>
        </p:nvSpPr>
        <p:spPr bwMode="auto">
          <a:xfrm>
            <a:off x="4142609" y="3629417"/>
            <a:ext cx="806132" cy="766126"/>
          </a:xfrm>
          <a:prstGeom prst="ellipse">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err="1">
                <a:solidFill>
                  <a:srgbClr val="FFFFFF"/>
                </a:solidFill>
                <a:latin typeface="Verdana" pitchFamily="34" charset="0"/>
              </a:rPr>
              <a:t>Y</a:t>
            </a:r>
            <a:endParaRPr kumimoji="0" lang="en-US" b="0" i="0" u="none" strike="noStrike" cap="none" normalizeH="0" baseline="0" dirty="0">
              <a:ln>
                <a:noFill/>
              </a:ln>
              <a:solidFill>
                <a:srgbClr val="FFFFFF"/>
              </a:solidFill>
              <a:effectLst/>
              <a:latin typeface="Verdana" pitchFamily="34" charset="0"/>
            </a:endParaRPr>
          </a:p>
        </p:txBody>
      </p:sp>
      <p:sp>
        <p:nvSpPr>
          <p:cNvPr id="53" name="Oval 52">
            <a:extLst>
              <a:ext uri="{FF2B5EF4-FFF2-40B4-BE49-F238E27FC236}">
                <a16:creationId xmlns:a16="http://schemas.microsoft.com/office/drawing/2014/main" id="{B166BF3C-EAC6-E640-B43B-6A7119FACC3C}"/>
              </a:ext>
            </a:extLst>
          </p:cNvPr>
          <p:cNvSpPr/>
          <p:nvPr/>
        </p:nvSpPr>
        <p:spPr bwMode="auto">
          <a:xfrm>
            <a:off x="2739426" y="3105465"/>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a:t>
            </a:r>
            <a:r>
              <a:rPr lang="en-US" baseline="-25000" dirty="0">
                <a:solidFill>
                  <a:srgbClr val="FFFFFF"/>
                </a:solidFill>
                <a:latin typeface="Verdana" pitchFamily="34" charset="0"/>
              </a:rPr>
              <a:t>1</a:t>
            </a:r>
            <a:endParaRPr kumimoji="0" lang="en-US" b="0" i="0" u="none" strike="noStrike" cap="none" normalizeH="0" baseline="-25000" dirty="0">
              <a:ln>
                <a:noFill/>
              </a:ln>
              <a:solidFill>
                <a:srgbClr val="FFFFFF"/>
              </a:solidFill>
              <a:effectLst/>
              <a:latin typeface="Verdana" pitchFamily="34" charset="0"/>
            </a:endParaRPr>
          </a:p>
        </p:txBody>
      </p:sp>
      <p:sp>
        <p:nvSpPr>
          <p:cNvPr id="54" name="Oval 53">
            <a:extLst>
              <a:ext uri="{FF2B5EF4-FFF2-40B4-BE49-F238E27FC236}">
                <a16:creationId xmlns:a16="http://schemas.microsoft.com/office/drawing/2014/main" id="{EC758F8A-16D1-F043-9C1E-BC40D94014D5}"/>
              </a:ext>
            </a:extLst>
          </p:cNvPr>
          <p:cNvSpPr/>
          <p:nvPr/>
        </p:nvSpPr>
        <p:spPr bwMode="auto">
          <a:xfrm>
            <a:off x="2748307" y="4268817"/>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a:t>
            </a:r>
            <a:r>
              <a:rPr lang="en-US" sz="1600" dirty="0">
                <a:solidFill>
                  <a:srgbClr val="FFFFFF"/>
                </a:solidFill>
                <a:latin typeface="Verdana" pitchFamily="34" charset="0"/>
              </a:rPr>
              <a:t>2</a:t>
            </a:r>
            <a:endParaRPr kumimoji="0" lang="en-US" b="0" i="0" u="none" strike="noStrike" cap="none" normalizeH="0" baseline="0" dirty="0">
              <a:ln>
                <a:noFill/>
              </a:ln>
              <a:solidFill>
                <a:srgbClr val="FFFFFF"/>
              </a:solidFill>
              <a:effectLst/>
              <a:latin typeface="Verdana" pitchFamily="34" charset="0"/>
            </a:endParaRPr>
          </a:p>
        </p:txBody>
      </p:sp>
      <p:sp>
        <p:nvSpPr>
          <p:cNvPr id="55" name="Rectangle 54">
            <a:extLst>
              <a:ext uri="{FF2B5EF4-FFF2-40B4-BE49-F238E27FC236}">
                <a16:creationId xmlns:a16="http://schemas.microsoft.com/office/drawing/2014/main" id="{9DFFEA20-0CE4-A345-A8E3-87ECD14782E8}"/>
              </a:ext>
            </a:extLst>
          </p:cNvPr>
          <p:cNvSpPr/>
          <p:nvPr/>
        </p:nvSpPr>
        <p:spPr bwMode="auto">
          <a:xfrm>
            <a:off x="5466531" y="30332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y</a:t>
            </a:r>
            <a:r>
              <a:rPr lang="en-US" baseline="-25000" dirty="0">
                <a:solidFill>
                  <a:schemeClr val="bg1"/>
                </a:solidFill>
              </a:rPr>
              <a:t>1</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56" name="Rectangle 55">
            <a:extLst>
              <a:ext uri="{FF2B5EF4-FFF2-40B4-BE49-F238E27FC236}">
                <a16:creationId xmlns:a16="http://schemas.microsoft.com/office/drawing/2014/main" id="{30C4EE58-A92F-134E-B836-BC22ABF61A8C}"/>
              </a:ext>
            </a:extLst>
          </p:cNvPr>
          <p:cNvSpPr/>
          <p:nvPr/>
        </p:nvSpPr>
        <p:spPr bwMode="auto">
          <a:xfrm>
            <a:off x="5459074" y="378948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y</a:t>
            </a:r>
            <a:r>
              <a:rPr lang="en-US" baseline="-25000" dirty="0">
                <a:solidFill>
                  <a:schemeClr val="bg1"/>
                </a:solidFill>
              </a:rPr>
              <a:t>2</a:t>
            </a:r>
            <a:endParaRPr kumimoji="0" lang="en-US" b="0" i="0" u="none" strike="noStrike" cap="none" normalizeH="0" baseline="0" dirty="0">
              <a:ln>
                <a:noFill/>
              </a:ln>
              <a:solidFill>
                <a:srgbClr val="FFFFFF"/>
              </a:solidFill>
              <a:effectLst/>
              <a:latin typeface="Verdana" pitchFamily="34" charset="0"/>
            </a:endParaRPr>
          </a:p>
        </p:txBody>
      </p:sp>
      <p:sp>
        <p:nvSpPr>
          <p:cNvPr id="57" name="Rectangle 56">
            <a:extLst>
              <a:ext uri="{FF2B5EF4-FFF2-40B4-BE49-F238E27FC236}">
                <a16:creationId xmlns:a16="http://schemas.microsoft.com/office/drawing/2014/main" id="{9B2F47BE-D4F5-7749-BCA5-C80E1639C8D4}"/>
              </a:ext>
            </a:extLst>
          </p:cNvPr>
          <p:cNvSpPr/>
          <p:nvPr/>
        </p:nvSpPr>
        <p:spPr bwMode="auto">
          <a:xfrm>
            <a:off x="5460499" y="450136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y</a:t>
            </a:r>
            <a:r>
              <a:rPr lang="en-US" baseline="-25000" dirty="0">
                <a:solidFill>
                  <a:schemeClr val="bg1"/>
                </a:solidFill>
              </a:rPr>
              <a:t>3</a:t>
            </a:r>
            <a:endParaRPr kumimoji="0" lang="en-US" b="0" i="0" u="none" strike="noStrike" cap="none" normalizeH="0" baseline="0" dirty="0">
              <a:ln>
                <a:noFill/>
              </a:ln>
              <a:solidFill>
                <a:srgbClr val="FFFFFF"/>
              </a:solidFill>
              <a:effectLst/>
              <a:latin typeface="Verdana" pitchFamily="34" charset="0"/>
            </a:endParaRPr>
          </a:p>
        </p:txBody>
      </p:sp>
      <p:sp>
        <p:nvSpPr>
          <p:cNvPr id="58" name="Oval 57">
            <a:extLst>
              <a:ext uri="{FF2B5EF4-FFF2-40B4-BE49-F238E27FC236}">
                <a16:creationId xmlns:a16="http://schemas.microsoft.com/office/drawing/2014/main" id="{8C48C286-2532-C247-8AC2-D0CFD0D1F152}"/>
              </a:ext>
            </a:extLst>
          </p:cNvPr>
          <p:cNvSpPr/>
          <p:nvPr/>
        </p:nvSpPr>
        <p:spPr bwMode="auto">
          <a:xfrm>
            <a:off x="6641939" y="3090703"/>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sp>
        <p:nvSpPr>
          <p:cNvPr id="59" name="Oval 58">
            <a:extLst>
              <a:ext uri="{FF2B5EF4-FFF2-40B4-BE49-F238E27FC236}">
                <a16:creationId xmlns:a16="http://schemas.microsoft.com/office/drawing/2014/main" id="{2EAA98B6-2E82-FD4F-BF35-15025BB10532}"/>
              </a:ext>
            </a:extLst>
          </p:cNvPr>
          <p:cNvSpPr/>
          <p:nvPr/>
        </p:nvSpPr>
        <p:spPr bwMode="auto">
          <a:xfrm>
            <a:off x="6650821" y="454711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sp>
        <p:nvSpPr>
          <p:cNvPr id="60" name="Oval 59">
            <a:extLst>
              <a:ext uri="{FF2B5EF4-FFF2-40B4-BE49-F238E27FC236}">
                <a16:creationId xmlns:a16="http://schemas.microsoft.com/office/drawing/2014/main" id="{6426AEE4-7A77-AB4D-A42A-6CAB8F4F6E5C}"/>
              </a:ext>
            </a:extLst>
          </p:cNvPr>
          <p:cNvSpPr/>
          <p:nvPr/>
        </p:nvSpPr>
        <p:spPr bwMode="auto">
          <a:xfrm>
            <a:off x="6652245" y="3855859"/>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cxnSp>
        <p:nvCxnSpPr>
          <p:cNvPr id="61" name="Straight Arrow Connector 60">
            <a:extLst>
              <a:ext uri="{FF2B5EF4-FFF2-40B4-BE49-F238E27FC236}">
                <a16:creationId xmlns:a16="http://schemas.microsoft.com/office/drawing/2014/main" id="{EBA30AEB-F8D6-C64E-A9CF-E1C7ECC78CB6}"/>
              </a:ext>
            </a:extLst>
          </p:cNvPr>
          <p:cNvCxnSpPr>
            <a:stCxn id="60" idx="2"/>
            <a:endCxn id="56" idx="3"/>
          </p:cNvCxnSpPr>
          <p:nvPr/>
        </p:nvCxnSpPr>
        <p:spPr bwMode="auto">
          <a:xfrm rot="10800000">
            <a:off x="6241875" y="4057058"/>
            <a:ext cx="410370" cy="646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62" name="Straight Arrow Connector 61">
            <a:extLst>
              <a:ext uri="{FF2B5EF4-FFF2-40B4-BE49-F238E27FC236}">
                <a16:creationId xmlns:a16="http://schemas.microsoft.com/office/drawing/2014/main" id="{ABCA24D3-82D5-2C47-A940-56A284FEA25B}"/>
              </a:ext>
            </a:extLst>
          </p:cNvPr>
          <p:cNvCxnSpPr>
            <a:stCxn id="58" idx="2"/>
            <a:endCxn id="55" idx="3"/>
          </p:cNvCxnSpPr>
          <p:nvPr/>
        </p:nvCxnSpPr>
        <p:spPr bwMode="auto">
          <a:xfrm rot="10800000" flipV="1">
            <a:off x="6249333" y="3298370"/>
            <a:ext cx="392607" cy="243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63" name="Straight Arrow Connector 62">
            <a:extLst>
              <a:ext uri="{FF2B5EF4-FFF2-40B4-BE49-F238E27FC236}">
                <a16:creationId xmlns:a16="http://schemas.microsoft.com/office/drawing/2014/main" id="{EF6EBDB8-F3DA-6C47-87A2-9890D1F10A5D}"/>
              </a:ext>
            </a:extLst>
          </p:cNvPr>
          <p:cNvCxnSpPr>
            <a:stCxn id="59" idx="2"/>
            <a:endCxn id="57" idx="3"/>
          </p:cNvCxnSpPr>
          <p:nvPr/>
        </p:nvCxnSpPr>
        <p:spPr bwMode="auto">
          <a:xfrm rot="10800000" flipV="1">
            <a:off x="6243301" y="4754777"/>
            <a:ext cx="407521" cy="1415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64" name="Straight Arrow Connector 63">
            <a:extLst>
              <a:ext uri="{FF2B5EF4-FFF2-40B4-BE49-F238E27FC236}">
                <a16:creationId xmlns:a16="http://schemas.microsoft.com/office/drawing/2014/main" id="{398610AC-6362-244C-BC53-7A7E03C9F9DC}"/>
              </a:ext>
            </a:extLst>
          </p:cNvPr>
          <p:cNvCxnSpPr>
            <a:stCxn id="52" idx="5"/>
            <a:endCxn id="57" idx="1"/>
          </p:cNvCxnSpPr>
          <p:nvPr/>
        </p:nvCxnSpPr>
        <p:spPr bwMode="auto">
          <a:xfrm rot="16200000" flipH="1">
            <a:off x="4902799" y="4211232"/>
            <a:ext cx="485587" cy="62981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65" name="Straight Arrow Connector 64">
            <a:extLst>
              <a:ext uri="{FF2B5EF4-FFF2-40B4-BE49-F238E27FC236}">
                <a16:creationId xmlns:a16="http://schemas.microsoft.com/office/drawing/2014/main" id="{5C56DF8C-770B-994D-8DD9-386966E8557F}"/>
              </a:ext>
            </a:extLst>
          </p:cNvPr>
          <p:cNvCxnSpPr>
            <a:stCxn id="52" idx="6"/>
            <a:endCxn id="56" idx="1"/>
          </p:cNvCxnSpPr>
          <p:nvPr/>
        </p:nvCxnSpPr>
        <p:spPr bwMode="auto">
          <a:xfrm>
            <a:off x="4948741" y="4012480"/>
            <a:ext cx="510333" cy="4457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66" name="Straight Arrow Connector 65">
            <a:extLst>
              <a:ext uri="{FF2B5EF4-FFF2-40B4-BE49-F238E27FC236}">
                <a16:creationId xmlns:a16="http://schemas.microsoft.com/office/drawing/2014/main" id="{685F6E07-7DF2-5C4F-9AE1-8C82BFA890F4}"/>
              </a:ext>
            </a:extLst>
          </p:cNvPr>
          <p:cNvCxnSpPr>
            <a:stCxn id="52" idx="7"/>
            <a:endCxn id="55" idx="1"/>
          </p:cNvCxnSpPr>
          <p:nvPr/>
        </p:nvCxnSpPr>
        <p:spPr bwMode="auto">
          <a:xfrm rot="5400000" flipH="1" flipV="1">
            <a:off x="4928205" y="3203289"/>
            <a:ext cx="440806" cy="63584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67" name="Rectangle 66">
            <a:extLst>
              <a:ext uri="{FF2B5EF4-FFF2-40B4-BE49-F238E27FC236}">
                <a16:creationId xmlns:a16="http://schemas.microsoft.com/office/drawing/2014/main" id="{78F9FDDE-86B4-3E49-AD7C-7A27EDCFC72E}"/>
              </a:ext>
            </a:extLst>
          </p:cNvPr>
          <p:cNvSpPr/>
          <p:nvPr/>
        </p:nvSpPr>
        <p:spPr bwMode="auto">
          <a:xfrm>
            <a:off x="1515954" y="2832914"/>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11</a:t>
            </a:r>
            <a:endParaRPr kumimoji="0" lang="en-US" b="0" i="0" u="none" strike="noStrike" cap="none" normalizeH="0" baseline="0" dirty="0">
              <a:ln>
                <a:noFill/>
              </a:ln>
              <a:solidFill>
                <a:schemeClr val="bg1"/>
              </a:solidFill>
              <a:effectLst/>
              <a:latin typeface="Verdana" pitchFamily="34" charset="0"/>
            </a:endParaRPr>
          </a:p>
        </p:txBody>
      </p:sp>
      <p:sp>
        <p:nvSpPr>
          <p:cNvPr id="68" name="Rectangle 67">
            <a:extLst>
              <a:ext uri="{FF2B5EF4-FFF2-40B4-BE49-F238E27FC236}">
                <a16:creationId xmlns:a16="http://schemas.microsoft.com/office/drawing/2014/main" id="{36C96FF2-026C-734E-9BAC-5A57034BEC91}"/>
              </a:ext>
            </a:extLst>
          </p:cNvPr>
          <p:cNvSpPr/>
          <p:nvPr/>
        </p:nvSpPr>
        <p:spPr bwMode="auto">
          <a:xfrm>
            <a:off x="1295355" y="3207300"/>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12</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69" name="Rectangle 68">
            <a:extLst>
              <a:ext uri="{FF2B5EF4-FFF2-40B4-BE49-F238E27FC236}">
                <a16:creationId xmlns:a16="http://schemas.microsoft.com/office/drawing/2014/main" id="{8C7FD018-14BC-C640-9793-C435E4E49B3A}"/>
              </a:ext>
            </a:extLst>
          </p:cNvPr>
          <p:cNvSpPr/>
          <p:nvPr/>
        </p:nvSpPr>
        <p:spPr bwMode="auto">
          <a:xfrm>
            <a:off x="1101399" y="3572835"/>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13</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70" name="Oval 69">
            <a:extLst>
              <a:ext uri="{FF2B5EF4-FFF2-40B4-BE49-F238E27FC236}">
                <a16:creationId xmlns:a16="http://schemas.microsoft.com/office/drawing/2014/main" id="{C1449CA0-B859-EA45-9E67-48B568149E52}"/>
              </a:ext>
            </a:extLst>
          </p:cNvPr>
          <p:cNvSpPr/>
          <p:nvPr/>
        </p:nvSpPr>
        <p:spPr bwMode="auto">
          <a:xfrm>
            <a:off x="657634" y="2887884"/>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sp>
        <p:nvSpPr>
          <p:cNvPr id="71" name="Oval 70">
            <a:extLst>
              <a:ext uri="{FF2B5EF4-FFF2-40B4-BE49-F238E27FC236}">
                <a16:creationId xmlns:a16="http://schemas.microsoft.com/office/drawing/2014/main" id="{A22FB906-A5C7-2446-8DB2-05857EF3EF16}"/>
              </a:ext>
            </a:extLst>
          </p:cNvPr>
          <p:cNvSpPr/>
          <p:nvPr/>
        </p:nvSpPr>
        <p:spPr bwMode="auto">
          <a:xfrm>
            <a:off x="401514" y="3253418"/>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sp>
        <p:nvSpPr>
          <p:cNvPr id="72" name="Oval 71">
            <a:extLst>
              <a:ext uri="{FF2B5EF4-FFF2-40B4-BE49-F238E27FC236}">
                <a16:creationId xmlns:a16="http://schemas.microsoft.com/office/drawing/2014/main" id="{C00AACF2-8E74-CF4C-B2A2-FD2C70AC268B}"/>
              </a:ext>
            </a:extLst>
          </p:cNvPr>
          <p:cNvSpPr/>
          <p:nvPr/>
        </p:nvSpPr>
        <p:spPr bwMode="auto">
          <a:xfrm>
            <a:off x="207558" y="3645590"/>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cxnSp>
        <p:nvCxnSpPr>
          <p:cNvPr id="73" name="Straight Arrow Connector 72">
            <a:extLst>
              <a:ext uri="{FF2B5EF4-FFF2-40B4-BE49-F238E27FC236}">
                <a16:creationId xmlns:a16="http://schemas.microsoft.com/office/drawing/2014/main" id="{634C582D-21DF-AA42-89A0-BDE1B750898C}"/>
              </a:ext>
            </a:extLst>
          </p:cNvPr>
          <p:cNvCxnSpPr>
            <a:stCxn id="70" idx="6"/>
            <a:endCxn id="67" idx="1"/>
          </p:cNvCxnSpPr>
          <p:nvPr/>
        </p:nvCxnSpPr>
        <p:spPr bwMode="auto">
          <a:xfrm>
            <a:off x="1096961" y="3095551"/>
            <a:ext cx="418993" cy="4934"/>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4" name="Straight Arrow Connector 73">
            <a:extLst>
              <a:ext uri="{FF2B5EF4-FFF2-40B4-BE49-F238E27FC236}">
                <a16:creationId xmlns:a16="http://schemas.microsoft.com/office/drawing/2014/main" id="{581B1237-7E26-134A-B7FB-917BF2658368}"/>
              </a:ext>
            </a:extLst>
          </p:cNvPr>
          <p:cNvCxnSpPr>
            <a:stCxn id="71" idx="6"/>
            <a:endCxn id="68" idx="1"/>
          </p:cNvCxnSpPr>
          <p:nvPr/>
        </p:nvCxnSpPr>
        <p:spPr bwMode="auto">
          <a:xfrm>
            <a:off x="840841" y="3461085"/>
            <a:ext cx="454514" cy="1378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5" name="Straight Arrow Connector 74">
            <a:extLst>
              <a:ext uri="{FF2B5EF4-FFF2-40B4-BE49-F238E27FC236}">
                <a16:creationId xmlns:a16="http://schemas.microsoft.com/office/drawing/2014/main" id="{AE4EDB59-74E0-AE44-BDE4-D79C919019E9}"/>
              </a:ext>
            </a:extLst>
          </p:cNvPr>
          <p:cNvCxnSpPr>
            <a:stCxn id="72" idx="6"/>
            <a:endCxn id="69" idx="1"/>
          </p:cNvCxnSpPr>
          <p:nvPr/>
        </p:nvCxnSpPr>
        <p:spPr bwMode="auto">
          <a:xfrm flipV="1">
            <a:off x="646885" y="3840406"/>
            <a:ext cx="454514" cy="128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76" name="Rectangle 75">
            <a:extLst>
              <a:ext uri="{FF2B5EF4-FFF2-40B4-BE49-F238E27FC236}">
                <a16:creationId xmlns:a16="http://schemas.microsoft.com/office/drawing/2014/main" id="{9FA9FEEE-E3AF-7340-820A-D942AA7B7B85}"/>
              </a:ext>
            </a:extLst>
          </p:cNvPr>
          <p:cNvSpPr/>
          <p:nvPr/>
        </p:nvSpPr>
        <p:spPr bwMode="auto">
          <a:xfrm>
            <a:off x="1517379" y="4246351"/>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21</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77" name="Rectangle 76">
            <a:extLst>
              <a:ext uri="{FF2B5EF4-FFF2-40B4-BE49-F238E27FC236}">
                <a16:creationId xmlns:a16="http://schemas.microsoft.com/office/drawing/2014/main" id="{038D20F4-5C7B-094C-9065-071CEC32711E}"/>
              </a:ext>
            </a:extLst>
          </p:cNvPr>
          <p:cNvSpPr/>
          <p:nvPr/>
        </p:nvSpPr>
        <p:spPr bwMode="auto">
          <a:xfrm>
            <a:off x="1296780" y="46207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22</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78" name="Rectangle 77">
            <a:extLst>
              <a:ext uri="{FF2B5EF4-FFF2-40B4-BE49-F238E27FC236}">
                <a16:creationId xmlns:a16="http://schemas.microsoft.com/office/drawing/2014/main" id="{ED02F952-F17C-CC41-9D3C-1E425206A583}"/>
              </a:ext>
            </a:extLst>
          </p:cNvPr>
          <p:cNvSpPr/>
          <p:nvPr/>
        </p:nvSpPr>
        <p:spPr bwMode="auto">
          <a:xfrm>
            <a:off x="1102824" y="498627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23</a:t>
            </a:r>
            <a:endParaRPr lang="en-US" dirty="0">
              <a:solidFill>
                <a:schemeClr val="bg1"/>
              </a:solidFill>
              <a:latin typeface="Verdana" pitchFamily="34" charset="0"/>
            </a:endParaRPr>
          </a:p>
        </p:txBody>
      </p:sp>
      <p:sp>
        <p:nvSpPr>
          <p:cNvPr id="79" name="Oval 78">
            <a:extLst>
              <a:ext uri="{FF2B5EF4-FFF2-40B4-BE49-F238E27FC236}">
                <a16:creationId xmlns:a16="http://schemas.microsoft.com/office/drawing/2014/main" id="{929AE06C-DB62-3B4D-AD2E-CB312A35E643}"/>
              </a:ext>
            </a:extLst>
          </p:cNvPr>
          <p:cNvSpPr/>
          <p:nvPr/>
        </p:nvSpPr>
        <p:spPr bwMode="auto">
          <a:xfrm>
            <a:off x="659059" y="430132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sp>
        <p:nvSpPr>
          <p:cNvPr id="80" name="Oval 79">
            <a:extLst>
              <a:ext uri="{FF2B5EF4-FFF2-40B4-BE49-F238E27FC236}">
                <a16:creationId xmlns:a16="http://schemas.microsoft.com/office/drawing/2014/main" id="{231260FC-E0F0-C645-9F1C-CE5586151A21}"/>
              </a:ext>
            </a:extLst>
          </p:cNvPr>
          <p:cNvSpPr/>
          <p:nvPr/>
        </p:nvSpPr>
        <p:spPr bwMode="auto">
          <a:xfrm>
            <a:off x="402939" y="4666855"/>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sp>
        <p:nvSpPr>
          <p:cNvPr id="81" name="Oval 80">
            <a:extLst>
              <a:ext uri="{FF2B5EF4-FFF2-40B4-BE49-F238E27FC236}">
                <a16:creationId xmlns:a16="http://schemas.microsoft.com/office/drawing/2014/main" id="{3D14DFE6-62BC-9F42-B284-AF8D6E47370F}"/>
              </a:ext>
            </a:extLst>
          </p:cNvPr>
          <p:cNvSpPr/>
          <p:nvPr/>
        </p:nvSpPr>
        <p:spPr bwMode="auto">
          <a:xfrm>
            <a:off x="208983" y="5059027"/>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cxnSp>
        <p:nvCxnSpPr>
          <p:cNvPr id="82" name="Straight Arrow Connector 81">
            <a:extLst>
              <a:ext uri="{FF2B5EF4-FFF2-40B4-BE49-F238E27FC236}">
                <a16:creationId xmlns:a16="http://schemas.microsoft.com/office/drawing/2014/main" id="{A91C1C96-4074-FA43-89C6-5460EC1A81DD}"/>
              </a:ext>
            </a:extLst>
          </p:cNvPr>
          <p:cNvCxnSpPr>
            <a:stCxn id="79" idx="6"/>
            <a:endCxn id="76" idx="1"/>
          </p:cNvCxnSpPr>
          <p:nvPr/>
        </p:nvCxnSpPr>
        <p:spPr bwMode="auto">
          <a:xfrm>
            <a:off x="1098386" y="4508988"/>
            <a:ext cx="418993" cy="4934"/>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3" name="Straight Arrow Connector 82">
            <a:extLst>
              <a:ext uri="{FF2B5EF4-FFF2-40B4-BE49-F238E27FC236}">
                <a16:creationId xmlns:a16="http://schemas.microsoft.com/office/drawing/2014/main" id="{EA3E1C25-3BF9-2443-ABC2-749A91D12D15}"/>
              </a:ext>
            </a:extLst>
          </p:cNvPr>
          <p:cNvCxnSpPr>
            <a:stCxn id="80" idx="6"/>
            <a:endCxn id="77" idx="1"/>
          </p:cNvCxnSpPr>
          <p:nvPr/>
        </p:nvCxnSpPr>
        <p:spPr bwMode="auto">
          <a:xfrm>
            <a:off x="842266" y="4874522"/>
            <a:ext cx="454514" cy="1378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4" name="Straight Arrow Connector 83">
            <a:extLst>
              <a:ext uri="{FF2B5EF4-FFF2-40B4-BE49-F238E27FC236}">
                <a16:creationId xmlns:a16="http://schemas.microsoft.com/office/drawing/2014/main" id="{200CD733-EF3F-FE4E-8C09-AA1BFC894D59}"/>
              </a:ext>
            </a:extLst>
          </p:cNvPr>
          <p:cNvCxnSpPr>
            <a:stCxn id="81" idx="6"/>
            <a:endCxn id="78" idx="1"/>
          </p:cNvCxnSpPr>
          <p:nvPr/>
        </p:nvCxnSpPr>
        <p:spPr bwMode="auto">
          <a:xfrm flipV="1">
            <a:off x="648310" y="5253843"/>
            <a:ext cx="454514" cy="128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5" name="Straight Arrow Connector 84">
            <a:extLst>
              <a:ext uri="{FF2B5EF4-FFF2-40B4-BE49-F238E27FC236}">
                <a16:creationId xmlns:a16="http://schemas.microsoft.com/office/drawing/2014/main" id="{0EF23D7E-9019-4046-A5C4-5955759FDCB6}"/>
              </a:ext>
            </a:extLst>
          </p:cNvPr>
          <p:cNvCxnSpPr>
            <a:stCxn id="54" idx="3"/>
            <a:endCxn id="78" idx="3"/>
          </p:cNvCxnSpPr>
          <p:nvPr/>
        </p:nvCxnSpPr>
        <p:spPr bwMode="auto">
          <a:xfrm rot="5400000">
            <a:off x="2210446" y="4597926"/>
            <a:ext cx="331097" cy="980737"/>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6" name="Straight Arrow Connector 85">
            <a:extLst>
              <a:ext uri="{FF2B5EF4-FFF2-40B4-BE49-F238E27FC236}">
                <a16:creationId xmlns:a16="http://schemas.microsoft.com/office/drawing/2014/main" id="{31F463BC-1768-9343-874C-1F277DDAFD82}"/>
              </a:ext>
            </a:extLst>
          </p:cNvPr>
          <p:cNvCxnSpPr>
            <a:stCxn id="54" idx="2"/>
            <a:endCxn id="77" idx="3"/>
          </p:cNvCxnSpPr>
          <p:nvPr/>
        </p:nvCxnSpPr>
        <p:spPr bwMode="auto">
          <a:xfrm rot="10800000" flipV="1">
            <a:off x="2079581" y="4651880"/>
            <a:ext cx="668726" cy="23642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7" name="Straight Arrow Connector 86">
            <a:extLst>
              <a:ext uri="{FF2B5EF4-FFF2-40B4-BE49-F238E27FC236}">
                <a16:creationId xmlns:a16="http://schemas.microsoft.com/office/drawing/2014/main" id="{AB016776-A993-CD4A-BEA6-AB482758EE3E}"/>
              </a:ext>
            </a:extLst>
          </p:cNvPr>
          <p:cNvCxnSpPr>
            <a:stCxn id="54" idx="1"/>
            <a:endCxn id="76" idx="3"/>
          </p:cNvCxnSpPr>
          <p:nvPr/>
        </p:nvCxnSpPr>
        <p:spPr bwMode="auto">
          <a:xfrm rot="16200000" flipH="1" flipV="1">
            <a:off x="2516817" y="4164377"/>
            <a:ext cx="132908" cy="566182"/>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8" name="Straight Arrow Connector 87">
            <a:extLst>
              <a:ext uri="{FF2B5EF4-FFF2-40B4-BE49-F238E27FC236}">
                <a16:creationId xmlns:a16="http://schemas.microsoft.com/office/drawing/2014/main" id="{53B8CE9E-61CB-3041-A1D1-071FBBEA5A55}"/>
              </a:ext>
            </a:extLst>
          </p:cNvPr>
          <p:cNvCxnSpPr>
            <a:stCxn id="53" idx="2"/>
            <a:endCxn id="68" idx="3"/>
          </p:cNvCxnSpPr>
          <p:nvPr/>
        </p:nvCxnSpPr>
        <p:spPr bwMode="auto">
          <a:xfrm rot="10800000">
            <a:off x="2078156" y="3474872"/>
            <a:ext cx="661270" cy="13657"/>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9" name="Straight Arrow Connector 88">
            <a:extLst>
              <a:ext uri="{FF2B5EF4-FFF2-40B4-BE49-F238E27FC236}">
                <a16:creationId xmlns:a16="http://schemas.microsoft.com/office/drawing/2014/main" id="{69FC4A81-F93C-2B42-8BF9-4F518E4EAE2D}"/>
              </a:ext>
            </a:extLst>
          </p:cNvPr>
          <p:cNvCxnSpPr>
            <a:stCxn id="53" idx="1"/>
            <a:endCxn id="67" idx="3"/>
          </p:cNvCxnSpPr>
          <p:nvPr/>
        </p:nvCxnSpPr>
        <p:spPr bwMode="auto">
          <a:xfrm rot="16200000" flipV="1">
            <a:off x="2519530" y="2879711"/>
            <a:ext cx="117177" cy="55872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92" name="Straight Arrow Connector 91">
            <a:extLst>
              <a:ext uri="{FF2B5EF4-FFF2-40B4-BE49-F238E27FC236}">
                <a16:creationId xmlns:a16="http://schemas.microsoft.com/office/drawing/2014/main" id="{E3B30F8D-E676-1E4B-A4F0-6B968FF3C2F0}"/>
              </a:ext>
            </a:extLst>
          </p:cNvPr>
          <p:cNvCxnSpPr>
            <a:stCxn id="53" idx="3"/>
            <a:endCxn id="69" idx="3"/>
          </p:cNvCxnSpPr>
          <p:nvPr/>
        </p:nvCxnSpPr>
        <p:spPr bwMode="auto">
          <a:xfrm rot="5400000">
            <a:off x="2330335" y="3313260"/>
            <a:ext cx="81012" cy="97328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93" name="Oval 92">
            <a:extLst>
              <a:ext uri="{FF2B5EF4-FFF2-40B4-BE49-F238E27FC236}">
                <a16:creationId xmlns:a16="http://schemas.microsoft.com/office/drawing/2014/main" id="{5C7FADAC-C055-AF43-877D-428B64E3E36D}"/>
              </a:ext>
            </a:extLst>
          </p:cNvPr>
          <p:cNvSpPr/>
          <p:nvPr/>
        </p:nvSpPr>
        <p:spPr bwMode="auto">
          <a:xfrm>
            <a:off x="4806605" y="2832914"/>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cxnSp>
        <p:nvCxnSpPr>
          <p:cNvPr id="94" name="Straight Arrow Connector 93">
            <a:extLst>
              <a:ext uri="{FF2B5EF4-FFF2-40B4-BE49-F238E27FC236}">
                <a16:creationId xmlns:a16="http://schemas.microsoft.com/office/drawing/2014/main" id="{E069E5E0-F3C8-1743-9B89-8FCD0B69793D}"/>
              </a:ext>
            </a:extLst>
          </p:cNvPr>
          <p:cNvCxnSpPr>
            <a:cxnSpLocks/>
            <a:stCxn id="93" idx="3"/>
          </p:cNvCxnSpPr>
          <p:nvPr/>
        </p:nvCxnSpPr>
        <p:spPr bwMode="auto">
          <a:xfrm flipH="1">
            <a:off x="4692407" y="3187424"/>
            <a:ext cx="178536" cy="48132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95" name="Arc 94">
            <a:extLst>
              <a:ext uri="{FF2B5EF4-FFF2-40B4-BE49-F238E27FC236}">
                <a16:creationId xmlns:a16="http://schemas.microsoft.com/office/drawing/2014/main" id="{1CBB4B05-47A2-7647-99D2-7C0A9C068EE6}"/>
              </a:ext>
            </a:extLst>
          </p:cNvPr>
          <p:cNvSpPr/>
          <p:nvPr/>
        </p:nvSpPr>
        <p:spPr>
          <a:xfrm>
            <a:off x="2705550" y="3712314"/>
            <a:ext cx="806132" cy="795264"/>
          </a:xfrm>
          <a:prstGeom prst="arc">
            <a:avLst>
              <a:gd name="adj1" fmla="val 8050455"/>
              <a:gd name="adj2" fmla="val 14233809"/>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Tree>
    <p:extLst>
      <p:ext uri="{BB962C8B-B14F-4D97-AF65-F5344CB8AC3E}">
        <p14:creationId xmlns:p14="http://schemas.microsoft.com/office/powerpoint/2010/main" val="37442813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Structure of a structural regression model</a:t>
            </a:r>
          </a:p>
        </p:txBody>
      </p:sp>
      <p:sp>
        <p:nvSpPr>
          <p:cNvPr id="90" name="Rectangle 89"/>
          <p:cNvSpPr/>
          <p:nvPr/>
        </p:nvSpPr>
        <p:spPr bwMode="auto">
          <a:xfrm>
            <a:off x="182300" y="2643132"/>
            <a:ext cx="3549939" cy="3010504"/>
          </a:xfrm>
          <a:prstGeom prst="rect">
            <a:avLst/>
          </a:prstGeom>
          <a:noFill/>
          <a:ln w="38100" cap="flat" cmpd="sng" algn="ctr">
            <a:solidFill>
              <a:schemeClr val="tx1"/>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91" name="TextBox 90"/>
          <p:cNvSpPr txBox="1"/>
          <p:nvPr/>
        </p:nvSpPr>
        <p:spPr>
          <a:xfrm>
            <a:off x="3969237" y="6018825"/>
            <a:ext cx="2284700" cy="338554"/>
          </a:xfrm>
          <a:prstGeom prst="rect">
            <a:avLst/>
          </a:prstGeom>
          <a:noFill/>
        </p:spPr>
        <p:txBody>
          <a:bodyPr wrap="none" rtlCol="0">
            <a:spAutoFit/>
          </a:bodyPr>
          <a:lstStyle/>
          <a:p>
            <a:r>
              <a:rPr lang="en-US" sz="1600" dirty="0"/>
              <a:t>Measurement model</a:t>
            </a:r>
          </a:p>
        </p:txBody>
      </p:sp>
      <p:sp>
        <p:nvSpPr>
          <p:cNvPr id="92" name="Rectangle 91"/>
          <p:cNvSpPr/>
          <p:nvPr/>
        </p:nvSpPr>
        <p:spPr bwMode="auto">
          <a:xfrm>
            <a:off x="4151232" y="2653329"/>
            <a:ext cx="3171613" cy="2549757"/>
          </a:xfrm>
          <a:prstGeom prst="rect">
            <a:avLst/>
          </a:prstGeom>
          <a:noFill/>
          <a:ln w="38100" cap="flat" cmpd="sng" algn="ctr">
            <a:solidFill>
              <a:schemeClr val="tx1"/>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cxnSp>
        <p:nvCxnSpPr>
          <p:cNvPr id="93" name="Straight Connector 92"/>
          <p:cNvCxnSpPr>
            <a:cxnSpLocks/>
          </p:cNvCxnSpPr>
          <p:nvPr/>
        </p:nvCxnSpPr>
        <p:spPr bwMode="auto">
          <a:xfrm flipV="1">
            <a:off x="5249332" y="5310661"/>
            <a:ext cx="331336" cy="771230"/>
          </a:xfrm>
          <a:prstGeom prst="line">
            <a:avLst/>
          </a:prstGeom>
          <a:solidFill>
            <a:schemeClr val="accent1"/>
          </a:solidFill>
          <a:ln w="9525" cap="flat" cmpd="sng" algn="ctr">
            <a:solidFill>
              <a:schemeClr val="tx1"/>
            </a:solidFill>
            <a:prstDash val="solid"/>
            <a:round/>
            <a:headEnd type="none" w="med" len="med"/>
            <a:tailEnd type="triangle" w="lg"/>
          </a:ln>
          <a:effectLst/>
        </p:spPr>
      </p:cxnSp>
      <p:cxnSp>
        <p:nvCxnSpPr>
          <p:cNvPr id="100" name="Straight Connector 99"/>
          <p:cNvCxnSpPr>
            <a:cxnSpLocks/>
          </p:cNvCxnSpPr>
          <p:nvPr/>
        </p:nvCxnSpPr>
        <p:spPr bwMode="auto">
          <a:xfrm flipH="1" flipV="1">
            <a:off x="3570111" y="5686778"/>
            <a:ext cx="1149503" cy="405509"/>
          </a:xfrm>
          <a:prstGeom prst="line">
            <a:avLst/>
          </a:prstGeom>
          <a:solidFill>
            <a:schemeClr val="accent1"/>
          </a:solidFill>
          <a:ln w="9525" cap="flat" cmpd="sng" algn="ctr">
            <a:solidFill>
              <a:schemeClr val="tx1"/>
            </a:solidFill>
            <a:prstDash val="solid"/>
            <a:round/>
            <a:headEnd type="none" w="med" len="med"/>
            <a:tailEnd type="triangle" w="lg"/>
          </a:ln>
          <a:effectLst/>
        </p:spPr>
      </p:cxnSp>
      <p:sp>
        <p:nvSpPr>
          <p:cNvPr id="53" name="TextBox 52"/>
          <p:cNvSpPr txBox="1"/>
          <p:nvPr/>
        </p:nvSpPr>
        <p:spPr>
          <a:xfrm>
            <a:off x="502990" y="6357640"/>
            <a:ext cx="6444565" cy="461665"/>
          </a:xfrm>
          <a:prstGeom prst="rect">
            <a:avLst/>
          </a:prstGeom>
          <a:noFill/>
        </p:spPr>
        <p:txBody>
          <a:bodyPr wrap="square" rtlCol="0">
            <a:spAutoFit/>
          </a:bodyPr>
          <a:lstStyle/>
          <a:p>
            <a:r>
              <a:rPr lang="en-US" sz="1200" dirty="0"/>
              <a:t>*Structural equation is an equation that has a theoretical counterpart, so measurement equations are equally structural because they are based on measurement theory</a:t>
            </a:r>
          </a:p>
        </p:txBody>
      </p:sp>
      <p:cxnSp>
        <p:nvCxnSpPr>
          <p:cNvPr id="54" name="Straight Arrow Connector 53">
            <a:extLst>
              <a:ext uri="{FF2B5EF4-FFF2-40B4-BE49-F238E27FC236}">
                <a16:creationId xmlns:a16="http://schemas.microsoft.com/office/drawing/2014/main" id="{689A91D1-B717-F046-AD3A-669186B6C48F}"/>
              </a:ext>
            </a:extLst>
          </p:cNvPr>
          <p:cNvCxnSpPr/>
          <p:nvPr/>
        </p:nvCxnSpPr>
        <p:spPr bwMode="auto">
          <a:xfrm>
            <a:off x="3545872" y="3587972"/>
            <a:ext cx="590463" cy="4386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55" name="Straight Arrow Connector 54">
            <a:extLst>
              <a:ext uri="{FF2B5EF4-FFF2-40B4-BE49-F238E27FC236}">
                <a16:creationId xmlns:a16="http://schemas.microsoft.com/office/drawing/2014/main" id="{E378E620-9831-1F47-A3D7-328B3E3F2768}"/>
              </a:ext>
            </a:extLst>
          </p:cNvPr>
          <p:cNvCxnSpPr/>
          <p:nvPr/>
        </p:nvCxnSpPr>
        <p:spPr bwMode="auto">
          <a:xfrm flipV="1">
            <a:off x="3538516" y="4026623"/>
            <a:ext cx="597819" cy="49649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56" name="Oval 55">
            <a:extLst>
              <a:ext uri="{FF2B5EF4-FFF2-40B4-BE49-F238E27FC236}">
                <a16:creationId xmlns:a16="http://schemas.microsoft.com/office/drawing/2014/main" id="{5B7C6CAD-B15B-A346-B8E3-FA0C0666A6BC}"/>
              </a:ext>
            </a:extLst>
          </p:cNvPr>
          <p:cNvSpPr/>
          <p:nvPr/>
        </p:nvSpPr>
        <p:spPr bwMode="auto">
          <a:xfrm>
            <a:off x="4142609" y="3629417"/>
            <a:ext cx="806132" cy="766126"/>
          </a:xfrm>
          <a:prstGeom prst="ellipse">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err="1">
                <a:solidFill>
                  <a:srgbClr val="FFFFFF"/>
                </a:solidFill>
                <a:latin typeface="Verdana" pitchFamily="34" charset="0"/>
              </a:rPr>
              <a:t>Y</a:t>
            </a:r>
            <a:endParaRPr kumimoji="0" lang="en-US" b="0" i="0" u="none" strike="noStrike" cap="none" normalizeH="0" baseline="0" dirty="0">
              <a:ln>
                <a:noFill/>
              </a:ln>
              <a:solidFill>
                <a:srgbClr val="FFFFFF"/>
              </a:solidFill>
              <a:effectLst/>
              <a:latin typeface="Verdana" pitchFamily="34" charset="0"/>
            </a:endParaRPr>
          </a:p>
        </p:txBody>
      </p:sp>
      <p:sp>
        <p:nvSpPr>
          <p:cNvPr id="57" name="Oval 56">
            <a:extLst>
              <a:ext uri="{FF2B5EF4-FFF2-40B4-BE49-F238E27FC236}">
                <a16:creationId xmlns:a16="http://schemas.microsoft.com/office/drawing/2014/main" id="{CA9E889D-4890-4841-A2CF-2333B69C43E4}"/>
              </a:ext>
            </a:extLst>
          </p:cNvPr>
          <p:cNvSpPr/>
          <p:nvPr/>
        </p:nvSpPr>
        <p:spPr bwMode="auto">
          <a:xfrm>
            <a:off x="2739426" y="3105465"/>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a:t>
            </a:r>
            <a:r>
              <a:rPr lang="en-US" baseline="-25000" dirty="0">
                <a:solidFill>
                  <a:srgbClr val="FFFFFF"/>
                </a:solidFill>
                <a:latin typeface="Verdana" pitchFamily="34" charset="0"/>
              </a:rPr>
              <a:t>1</a:t>
            </a:r>
            <a:endParaRPr kumimoji="0" lang="en-US" b="0" i="0" u="none" strike="noStrike" cap="none" normalizeH="0" baseline="-25000" dirty="0">
              <a:ln>
                <a:noFill/>
              </a:ln>
              <a:solidFill>
                <a:srgbClr val="FFFFFF"/>
              </a:solidFill>
              <a:effectLst/>
              <a:latin typeface="Verdana" pitchFamily="34" charset="0"/>
            </a:endParaRPr>
          </a:p>
        </p:txBody>
      </p:sp>
      <p:sp>
        <p:nvSpPr>
          <p:cNvPr id="58" name="Oval 57">
            <a:extLst>
              <a:ext uri="{FF2B5EF4-FFF2-40B4-BE49-F238E27FC236}">
                <a16:creationId xmlns:a16="http://schemas.microsoft.com/office/drawing/2014/main" id="{B9EE94E4-2D23-744C-9AF7-93A17DCEA9AC}"/>
              </a:ext>
            </a:extLst>
          </p:cNvPr>
          <p:cNvSpPr/>
          <p:nvPr/>
        </p:nvSpPr>
        <p:spPr bwMode="auto">
          <a:xfrm>
            <a:off x="2748307" y="4268817"/>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a:t>
            </a:r>
            <a:r>
              <a:rPr lang="en-US" sz="1600" dirty="0">
                <a:solidFill>
                  <a:srgbClr val="FFFFFF"/>
                </a:solidFill>
                <a:latin typeface="Verdana" pitchFamily="34" charset="0"/>
              </a:rPr>
              <a:t>2</a:t>
            </a:r>
            <a:endParaRPr kumimoji="0" lang="en-US" b="0" i="0" u="none" strike="noStrike" cap="none" normalizeH="0" baseline="0" dirty="0">
              <a:ln>
                <a:noFill/>
              </a:ln>
              <a:solidFill>
                <a:srgbClr val="FFFFFF"/>
              </a:solidFill>
              <a:effectLst/>
              <a:latin typeface="Verdana" pitchFamily="34" charset="0"/>
            </a:endParaRPr>
          </a:p>
        </p:txBody>
      </p:sp>
      <p:sp>
        <p:nvSpPr>
          <p:cNvPr id="59" name="Rectangle 58">
            <a:extLst>
              <a:ext uri="{FF2B5EF4-FFF2-40B4-BE49-F238E27FC236}">
                <a16:creationId xmlns:a16="http://schemas.microsoft.com/office/drawing/2014/main" id="{C8613CEB-C8E0-9D4C-B3AB-3F8233A807B7}"/>
              </a:ext>
            </a:extLst>
          </p:cNvPr>
          <p:cNvSpPr/>
          <p:nvPr/>
        </p:nvSpPr>
        <p:spPr bwMode="auto">
          <a:xfrm>
            <a:off x="5466531" y="30332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y</a:t>
            </a:r>
            <a:r>
              <a:rPr lang="en-US" baseline="-25000" dirty="0">
                <a:solidFill>
                  <a:schemeClr val="bg1"/>
                </a:solidFill>
              </a:rPr>
              <a:t>1</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60" name="Rectangle 59">
            <a:extLst>
              <a:ext uri="{FF2B5EF4-FFF2-40B4-BE49-F238E27FC236}">
                <a16:creationId xmlns:a16="http://schemas.microsoft.com/office/drawing/2014/main" id="{DF696D05-B64E-4F49-A4D0-A328A11ECE03}"/>
              </a:ext>
            </a:extLst>
          </p:cNvPr>
          <p:cNvSpPr/>
          <p:nvPr/>
        </p:nvSpPr>
        <p:spPr bwMode="auto">
          <a:xfrm>
            <a:off x="5459074" y="378948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y</a:t>
            </a:r>
            <a:r>
              <a:rPr lang="en-US" baseline="-25000" dirty="0">
                <a:solidFill>
                  <a:schemeClr val="bg1"/>
                </a:solidFill>
              </a:rPr>
              <a:t>2</a:t>
            </a:r>
            <a:endParaRPr kumimoji="0" lang="en-US" b="0" i="0" u="none" strike="noStrike" cap="none" normalizeH="0" baseline="0" dirty="0">
              <a:ln>
                <a:noFill/>
              </a:ln>
              <a:solidFill>
                <a:srgbClr val="FFFFFF"/>
              </a:solidFill>
              <a:effectLst/>
              <a:latin typeface="Verdana" pitchFamily="34" charset="0"/>
            </a:endParaRPr>
          </a:p>
        </p:txBody>
      </p:sp>
      <p:sp>
        <p:nvSpPr>
          <p:cNvPr id="61" name="Rectangle 60">
            <a:extLst>
              <a:ext uri="{FF2B5EF4-FFF2-40B4-BE49-F238E27FC236}">
                <a16:creationId xmlns:a16="http://schemas.microsoft.com/office/drawing/2014/main" id="{3CDBD908-5368-D04C-87A8-44AB9DFADCFE}"/>
              </a:ext>
            </a:extLst>
          </p:cNvPr>
          <p:cNvSpPr/>
          <p:nvPr/>
        </p:nvSpPr>
        <p:spPr bwMode="auto">
          <a:xfrm>
            <a:off x="5460499" y="450136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y</a:t>
            </a:r>
            <a:r>
              <a:rPr lang="en-US" baseline="-25000" dirty="0">
                <a:solidFill>
                  <a:schemeClr val="bg1"/>
                </a:solidFill>
              </a:rPr>
              <a:t>3</a:t>
            </a:r>
            <a:endParaRPr kumimoji="0" lang="en-US" b="0" i="0" u="none" strike="noStrike" cap="none" normalizeH="0" baseline="0" dirty="0">
              <a:ln>
                <a:noFill/>
              </a:ln>
              <a:solidFill>
                <a:srgbClr val="FFFFFF"/>
              </a:solidFill>
              <a:effectLst/>
              <a:latin typeface="Verdana" pitchFamily="34" charset="0"/>
            </a:endParaRPr>
          </a:p>
        </p:txBody>
      </p:sp>
      <p:sp>
        <p:nvSpPr>
          <p:cNvPr id="62" name="Oval 61">
            <a:extLst>
              <a:ext uri="{FF2B5EF4-FFF2-40B4-BE49-F238E27FC236}">
                <a16:creationId xmlns:a16="http://schemas.microsoft.com/office/drawing/2014/main" id="{E4A4C6A6-8E0D-694F-BB15-EE227FAD887C}"/>
              </a:ext>
            </a:extLst>
          </p:cNvPr>
          <p:cNvSpPr/>
          <p:nvPr/>
        </p:nvSpPr>
        <p:spPr bwMode="auto">
          <a:xfrm>
            <a:off x="6641939" y="3090703"/>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sp>
        <p:nvSpPr>
          <p:cNvPr id="63" name="Oval 62">
            <a:extLst>
              <a:ext uri="{FF2B5EF4-FFF2-40B4-BE49-F238E27FC236}">
                <a16:creationId xmlns:a16="http://schemas.microsoft.com/office/drawing/2014/main" id="{049C6845-1C42-BD4A-9C65-C7195B70BB76}"/>
              </a:ext>
            </a:extLst>
          </p:cNvPr>
          <p:cNvSpPr/>
          <p:nvPr/>
        </p:nvSpPr>
        <p:spPr bwMode="auto">
          <a:xfrm>
            <a:off x="6650821" y="454711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sp>
        <p:nvSpPr>
          <p:cNvPr id="64" name="Oval 63">
            <a:extLst>
              <a:ext uri="{FF2B5EF4-FFF2-40B4-BE49-F238E27FC236}">
                <a16:creationId xmlns:a16="http://schemas.microsoft.com/office/drawing/2014/main" id="{1A33B8D6-8E82-104A-BFD7-20A499296AD4}"/>
              </a:ext>
            </a:extLst>
          </p:cNvPr>
          <p:cNvSpPr/>
          <p:nvPr/>
        </p:nvSpPr>
        <p:spPr bwMode="auto">
          <a:xfrm>
            <a:off x="6652245" y="3855859"/>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cxnSp>
        <p:nvCxnSpPr>
          <p:cNvPr id="65" name="Straight Arrow Connector 64">
            <a:extLst>
              <a:ext uri="{FF2B5EF4-FFF2-40B4-BE49-F238E27FC236}">
                <a16:creationId xmlns:a16="http://schemas.microsoft.com/office/drawing/2014/main" id="{0AF5494A-DCAE-474B-A23D-BC5440788CA3}"/>
              </a:ext>
            </a:extLst>
          </p:cNvPr>
          <p:cNvCxnSpPr>
            <a:stCxn id="64" idx="2"/>
            <a:endCxn id="60" idx="3"/>
          </p:cNvCxnSpPr>
          <p:nvPr/>
        </p:nvCxnSpPr>
        <p:spPr bwMode="auto">
          <a:xfrm rot="10800000">
            <a:off x="6241875" y="4057058"/>
            <a:ext cx="410370" cy="646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66" name="Straight Arrow Connector 65">
            <a:extLst>
              <a:ext uri="{FF2B5EF4-FFF2-40B4-BE49-F238E27FC236}">
                <a16:creationId xmlns:a16="http://schemas.microsoft.com/office/drawing/2014/main" id="{B1DEB095-C1E4-A24B-9BF5-C0D5FFFBB817}"/>
              </a:ext>
            </a:extLst>
          </p:cNvPr>
          <p:cNvCxnSpPr>
            <a:stCxn id="62" idx="2"/>
            <a:endCxn id="59" idx="3"/>
          </p:cNvCxnSpPr>
          <p:nvPr/>
        </p:nvCxnSpPr>
        <p:spPr bwMode="auto">
          <a:xfrm rot="10800000" flipV="1">
            <a:off x="6249333" y="3298370"/>
            <a:ext cx="392607" cy="243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67" name="Straight Arrow Connector 66">
            <a:extLst>
              <a:ext uri="{FF2B5EF4-FFF2-40B4-BE49-F238E27FC236}">
                <a16:creationId xmlns:a16="http://schemas.microsoft.com/office/drawing/2014/main" id="{75374482-E68C-0F47-91EB-D6AC9258BE31}"/>
              </a:ext>
            </a:extLst>
          </p:cNvPr>
          <p:cNvCxnSpPr>
            <a:stCxn id="63" idx="2"/>
            <a:endCxn id="61" idx="3"/>
          </p:cNvCxnSpPr>
          <p:nvPr/>
        </p:nvCxnSpPr>
        <p:spPr bwMode="auto">
          <a:xfrm rot="10800000" flipV="1">
            <a:off x="6243301" y="4754777"/>
            <a:ext cx="407521" cy="1415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68" name="Straight Arrow Connector 67">
            <a:extLst>
              <a:ext uri="{FF2B5EF4-FFF2-40B4-BE49-F238E27FC236}">
                <a16:creationId xmlns:a16="http://schemas.microsoft.com/office/drawing/2014/main" id="{37F087F2-18B9-DA44-A078-F38647EBB6D4}"/>
              </a:ext>
            </a:extLst>
          </p:cNvPr>
          <p:cNvCxnSpPr>
            <a:stCxn id="56" idx="5"/>
            <a:endCxn id="61" idx="1"/>
          </p:cNvCxnSpPr>
          <p:nvPr/>
        </p:nvCxnSpPr>
        <p:spPr bwMode="auto">
          <a:xfrm rot="16200000" flipH="1">
            <a:off x="4902799" y="4211232"/>
            <a:ext cx="485587" cy="62981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69" name="Straight Arrow Connector 68">
            <a:extLst>
              <a:ext uri="{FF2B5EF4-FFF2-40B4-BE49-F238E27FC236}">
                <a16:creationId xmlns:a16="http://schemas.microsoft.com/office/drawing/2014/main" id="{88AAA9D5-9293-CF4F-8957-100547A1E8C4}"/>
              </a:ext>
            </a:extLst>
          </p:cNvPr>
          <p:cNvCxnSpPr>
            <a:stCxn id="56" idx="6"/>
            <a:endCxn id="60" idx="1"/>
          </p:cNvCxnSpPr>
          <p:nvPr/>
        </p:nvCxnSpPr>
        <p:spPr bwMode="auto">
          <a:xfrm>
            <a:off x="4948741" y="4012480"/>
            <a:ext cx="510333" cy="4457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0" name="Straight Arrow Connector 69">
            <a:extLst>
              <a:ext uri="{FF2B5EF4-FFF2-40B4-BE49-F238E27FC236}">
                <a16:creationId xmlns:a16="http://schemas.microsoft.com/office/drawing/2014/main" id="{5E5D773F-8CFC-ED4B-8092-7090D8645B9C}"/>
              </a:ext>
            </a:extLst>
          </p:cNvPr>
          <p:cNvCxnSpPr>
            <a:stCxn id="56" idx="7"/>
            <a:endCxn id="59" idx="1"/>
          </p:cNvCxnSpPr>
          <p:nvPr/>
        </p:nvCxnSpPr>
        <p:spPr bwMode="auto">
          <a:xfrm rot="5400000" flipH="1" flipV="1">
            <a:off x="4928205" y="3203289"/>
            <a:ext cx="440806" cy="63584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71" name="Rectangle 70">
            <a:extLst>
              <a:ext uri="{FF2B5EF4-FFF2-40B4-BE49-F238E27FC236}">
                <a16:creationId xmlns:a16="http://schemas.microsoft.com/office/drawing/2014/main" id="{A75BB0D9-55F1-2F41-942B-A9A35B5E5B77}"/>
              </a:ext>
            </a:extLst>
          </p:cNvPr>
          <p:cNvSpPr/>
          <p:nvPr/>
        </p:nvSpPr>
        <p:spPr bwMode="auto">
          <a:xfrm>
            <a:off x="1515954" y="2832914"/>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11</a:t>
            </a:r>
            <a:endParaRPr kumimoji="0" lang="en-US" b="0" i="0" u="none" strike="noStrike" cap="none" normalizeH="0" baseline="0" dirty="0">
              <a:ln>
                <a:noFill/>
              </a:ln>
              <a:solidFill>
                <a:schemeClr val="bg1"/>
              </a:solidFill>
              <a:effectLst/>
              <a:latin typeface="Verdana" pitchFamily="34" charset="0"/>
            </a:endParaRPr>
          </a:p>
        </p:txBody>
      </p:sp>
      <p:sp>
        <p:nvSpPr>
          <p:cNvPr id="72" name="Rectangle 71">
            <a:extLst>
              <a:ext uri="{FF2B5EF4-FFF2-40B4-BE49-F238E27FC236}">
                <a16:creationId xmlns:a16="http://schemas.microsoft.com/office/drawing/2014/main" id="{03B963C9-4D9A-3745-B17D-F89F933F5936}"/>
              </a:ext>
            </a:extLst>
          </p:cNvPr>
          <p:cNvSpPr/>
          <p:nvPr/>
        </p:nvSpPr>
        <p:spPr bwMode="auto">
          <a:xfrm>
            <a:off x="1295355" y="3207300"/>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12</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73" name="Rectangle 72">
            <a:extLst>
              <a:ext uri="{FF2B5EF4-FFF2-40B4-BE49-F238E27FC236}">
                <a16:creationId xmlns:a16="http://schemas.microsoft.com/office/drawing/2014/main" id="{8E6FC75E-6B1E-B747-9FFB-8052AF4407DD}"/>
              </a:ext>
            </a:extLst>
          </p:cNvPr>
          <p:cNvSpPr/>
          <p:nvPr/>
        </p:nvSpPr>
        <p:spPr bwMode="auto">
          <a:xfrm>
            <a:off x="1101399" y="3572835"/>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13</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74" name="Oval 73">
            <a:extLst>
              <a:ext uri="{FF2B5EF4-FFF2-40B4-BE49-F238E27FC236}">
                <a16:creationId xmlns:a16="http://schemas.microsoft.com/office/drawing/2014/main" id="{11C2DB02-A893-A042-802D-F040FFA81912}"/>
              </a:ext>
            </a:extLst>
          </p:cNvPr>
          <p:cNvSpPr/>
          <p:nvPr/>
        </p:nvSpPr>
        <p:spPr bwMode="auto">
          <a:xfrm>
            <a:off x="657634" y="2887884"/>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sp>
        <p:nvSpPr>
          <p:cNvPr id="75" name="Oval 74">
            <a:extLst>
              <a:ext uri="{FF2B5EF4-FFF2-40B4-BE49-F238E27FC236}">
                <a16:creationId xmlns:a16="http://schemas.microsoft.com/office/drawing/2014/main" id="{815B9E39-AB96-624C-A27D-C155ACF37443}"/>
              </a:ext>
            </a:extLst>
          </p:cNvPr>
          <p:cNvSpPr/>
          <p:nvPr/>
        </p:nvSpPr>
        <p:spPr bwMode="auto">
          <a:xfrm>
            <a:off x="401514" y="3253418"/>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sp>
        <p:nvSpPr>
          <p:cNvPr id="76" name="Oval 75">
            <a:extLst>
              <a:ext uri="{FF2B5EF4-FFF2-40B4-BE49-F238E27FC236}">
                <a16:creationId xmlns:a16="http://schemas.microsoft.com/office/drawing/2014/main" id="{2417197F-E736-8940-8C17-6C557AF8749E}"/>
              </a:ext>
            </a:extLst>
          </p:cNvPr>
          <p:cNvSpPr/>
          <p:nvPr/>
        </p:nvSpPr>
        <p:spPr bwMode="auto">
          <a:xfrm>
            <a:off x="207558" y="3645590"/>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cxnSp>
        <p:nvCxnSpPr>
          <p:cNvPr id="77" name="Straight Arrow Connector 76">
            <a:extLst>
              <a:ext uri="{FF2B5EF4-FFF2-40B4-BE49-F238E27FC236}">
                <a16:creationId xmlns:a16="http://schemas.microsoft.com/office/drawing/2014/main" id="{4E034E72-12DD-2649-B176-478FE38C4C2D}"/>
              </a:ext>
            </a:extLst>
          </p:cNvPr>
          <p:cNvCxnSpPr>
            <a:stCxn id="74" idx="6"/>
            <a:endCxn id="71" idx="1"/>
          </p:cNvCxnSpPr>
          <p:nvPr/>
        </p:nvCxnSpPr>
        <p:spPr bwMode="auto">
          <a:xfrm>
            <a:off x="1096961" y="3095551"/>
            <a:ext cx="418993" cy="4934"/>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8" name="Straight Arrow Connector 77">
            <a:extLst>
              <a:ext uri="{FF2B5EF4-FFF2-40B4-BE49-F238E27FC236}">
                <a16:creationId xmlns:a16="http://schemas.microsoft.com/office/drawing/2014/main" id="{B4CB41C1-B259-514C-934D-6F9C1078DE1B}"/>
              </a:ext>
            </a:extLst>
          </p:cNvPr>
          <p:cNvCxnSpPr>
            <a:stCxn id="75" idx="6"/>
            <a:endCxn id="72" idx="1"/>
          </p:cNvCxnSpPr>
          <p:nvPr/>
        </p:nvCxnSpPr>
        <p:spPr bwMode="auto">
          <a:xfrm>
            <a:off x="840841" y="3461085"/>
            <a:ext cx="454514" cy="1378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79" name="Straight Arrow Connector 78">
            <a:extLst>
              <a:ext uri="{FF2B5EF4-FFF2-40B4-BE49-F238E27FC236}">
                <a16:creationId xmlns:a16="http://schemas.microsoft.com/office/drawing/2014/main" id="{E2EA2768-FE09-4F46-96B7-63B7E1F5CB29}"/>
              </a:ext>
            </a:extLst>
          </p:cNvPr>
          <p:cNvCxnSpPr>
            <a:stCxn id="76" idx="6"/>
            <a:endCxn id="73" idx="1"/>
          </p:cNvCxnSpPr>
          <p:nvPr/>
        </p:nvCxnSpPr>
        <p:spPr bwMode="auto">
          <a:xfrm flipV="1">
            <a:off x="646885" y="3840406"/>
            <a:ext cx="454514" cy="128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80" name="Rectangle 79">
            <a:extLst>
              <a:ext uri="{FF2B5EF4-FFF2-40B4-BE49-F238E27FC236}">
                <a16:creationId xmlns:a16="http://schemas.microsoft.com/office/drawing/2014/main" id="{7345C220-3A66-AC46-95E5-517854BF2AF1}"/>
              </a:ext>
            </a:extLst>
          </p:cNvPr>
          <p:cNvSpPr/>
          <p:nvPr/>
        </p:nvSpPr>
        <p:spPr bwMode="auto">
          <a:xfrm>
            <a:off x="1517379" y="4246351"/>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21</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81" name="Rectangle 80">
            <a:extLst>
              <a:ext uri="{FF2B5EF4-FFF2-40B4-BE49-F238E27FC236}">
                <a16:creationId xmlns:a16="http://schemas.microsoft.com/office/drawing/2014/main" id="{5DC309DE-CA17-2A42-B34F-009520B68184}"/>
              </a:ext>
            </a:extLst>
          </p:cNvPr>
          <p:cNvSpPr/>
          <p:nvPr/>
        </p:nvSpPr>
        <p:spPr bwMode="auto">
          <a:xfrm>
            <a:off x="1296780" y="46207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22</a:t>
            </a:r>
            <a:endParaRPr lang="en-US" dirty="0">
              <a:solidFill>
                <a:schemeClr val="bg1"/>
              </a:solidFill>
              <a:latin typeface="Verdana"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a:ln>
                <a:noFill/>
              </a:ln>
              <a:solidFill>
                <a:srgbClr val="FFFFFF"/>
              </a:solidFill>
              <a:effectLst/>
              <a:latin typeface="Verdana" pitchFamily="34" charset="0"/>
            </a:endParaRPr>
          </a:p>
        </p:txBody>
      </p:sp>
      <p:sp>
        <p:nvSpPr>
          <p:cNvPr id="82" name="Rectangle 81">
            <a:extLst>
              <a:ext uri="{FF2B5EF4-FFF2-40B4-BE49-F238E27FC236}">
                <a16:creationId xmlns:a16="http://schemas.microsoft.com/office/drawing/2014/main" id="{C2495C8D-4ED0-6944-B0F4-52C30BDB4767}"/>
              </a:ext>
            </a:extLst>
          </p:cNvPr>
          <p:cNvSpPr/>
          <p:nvPr/>
        </p:nvSpPr>
        <p:spPr bwMode="auto">
          <a:xfrm>
            <a:off x="1102824" y="498627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algn="ctr" defTabSz="914400"/>
            <a:r>
              <a:rPr lang="en-US" dirty="0">
                <a:solidFill>
                  <a:schemeClr val="bg1"/>
                </a:solidFill>
              </a:rPr>
              <a:t>x</a:t>
            </a:r>
            <a:r>
              <a:rPr lang="en-US" baseline="-25000" dirty="0">
                <a:solidFill>
                  <a:schemeClr val="bg1"/>
                </a:solidFill>
              </a:rPr>
              <a:t>23</a:t>
            </a:r>
            <a:endParaRPr lang="en-US" dirty="0">
              <a:solidFill>
                <a:schemeClr val="bg1"/>
              </a:solidFill>
              <a:latin typeface="Verdana" pitchFamily="34" charset="0"/>
            </a:endParaRPr>
          </a:p>
        </p:txBody>
      </p:sp>
      <p:sp>
        <p:nvSpPr>
          <p:cNvPr id="83" name="Oval 82">
            <a:extLst>
              <a:ext uri="{FF2B5EF4-FFF2-40B4-BE49-F238E27FC236}">
                <a16:creationId xmlns:a16="http://schemas.microsoft.com/office/drawing/2014/main" id="{29419663-7327-874A-90ED-E1B86129BFE9}"/>
              </a:ext>
            </a:extLst>
          </p:cNvPr>
          <p:cNvSpPr/>
          <p:nvPr/>
        </p:nvSpPr>
        <p:spPr bwMode="auto">
          <a:xfrm>
            <a:off x="659059" y="430132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sp>
        <p:nvSpPr>
          <p:cNvPr id="84" name="Oval 83">
            <a:extLst>
              <a:ext uri="{FF2B5EF4-FFF2-40B4-BE49-F238E27FC236}">
                <a16:creationId xmlns:a16="http://schemas.microsoft.com/office/drawing/2014/main" id="{B54EF405-B959-124C-844E-4BD2B3057083}"/>
              </a:ext>
            </a:extLst>
          </p:cNvPr>
          <p:cNvSpPr/>
          <p:nvPr/>
        </p:nvSpPr>
        <p:spPr bwMode="auto">
          <a:xfrm>
            <a:off x="402939" y="4666855"/>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sp>
        <p:nvSpPr>
          <p:cNvPr id="85" name="Oval 84">
            <a:extLst>
              <a:ext uri="{FF2B5EF4-FFF2-40B4-BE49-F238E27FC236}">
                <a16:creationId xmlns:a16="http://schemas.microsoft.com/office/drawing/2014/main" id="{42F18EC6-8B00-2F44-963A-C36F85541EFE}"/>
              </a:ext>
            </a:extLst>
          </p:cNvPr>
          <p:cNvSpPr/>
          <p:nvPr/>
        </p:nvSpPr>
        <p:spPr bwMode="auto">
          <a:xfrm>
            <a:off x="208983" y="5059027"/>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rgbClr val="FFFFFF"/>
                </a:solidFill>
                <a:effectLst/>
                <a:latin typeface="Verdana" pitchFamily="34" charset="0"/>
              </a:rPr>
              <a:t>e</a:t>
            </a:r>
            <a:endParaRPr kumimoji="0" lang="en-US" b="0" i="0" u="none" strike="noStrike" cap="none" normalizeH="0" baseline="0" dirty="0">
              <a:ln>
                <a:noFill/>
              </a:ln>
              <a:solidFill>
                <a:srgbClr val="FFFFFF"/>
              </a:solidFill>
              <a:effectLst/>
              <a:latin typeface="Verdana" pitchFamily="34" charset="0"/>
            </a:endParaRPr>
          </a:p>
        </p:txBody>
      </p:sp>
      <p:cxnSp>
        <p:nvCxnSpPr>
          <p:cNvPr id="86" name="Straight Arrow Connector 85">
            <a:extLst>
              <a:ext uri="{FF2B5EF4-FFF2-40B4-BE49-F238E27FC236}">
                <a16:creationId xmlns:a16="http://schemas.microsoft.com/office/drawing/2014/main" id="{86D33EE2-229B-CD49-AD22-1B45F8F4B11C}"/>
              </a:ext>
            </a:extLst>
          </p:cNvPr>
          <p:cNvCxnSpPr>
            <a:stCxn id="83" idx="6"/>
            <a:endCxn id="80" idx="1"/>
          </p:cNvCxnSpPr>
          <p:nvPr/>
        </p:nvCxnSpPr>
        <p:spPr bwMode="auto">
          <a:xfrm>
            <a:off x="1098386" y="4508988"/>
            <a:ext cx="418993" cy="4934"/>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7" name="Straight Arrow Connector 86">
            <a:extLst>
              <a:ext uri="{FF2B5EF4-FFF2-40B4-BE49-F238E27FC236}">
                <a16:creationId xmlns:a16="http://schemas.microsoft.com/office/drawing/2014/main" id="{0B010EAC-AC8F-3A44-8781-421616716A00}"/>
              </a:ext>
            </a:extLst>
          </p:cNvPr>
          <p:cNvCxnSpPr>
            <a:stCxn id="84" idx="6"/>
            <a:endCxn id="81" idx="1"/>
          </p:cNvCxnSpPr>
          <p:nvPr/>
        </p:nvCxnSpPr>
        <p:spPr bwMode="auto">
          <a:xfrm>
            <a:off x="842266" y="4874522"/>
            <a:ext cx="454514" cy="1378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8" name="Straight Arrow Connector 87">
            <a:extLst>
              <a:ext uri="{FF2B5EF4-FFF2-40B4-BE49-F238E27FC236}">
                <a16:creationId xmlns:a16="http://schemas.microsoft.com/office/drawing/2014/main" id="{49B09C65-4BE4-0A48-991E-289277E659E8}"/>
              </a:ext>
            </a:extLst>
          </p:cNvPr>
          <p:cNvCxnSpPr>
            <a:stCxn id="85" idx="6"/>
            <a:endCxn id="82" idx="1"/>
          </p:cNvCxnSpPr>
          <p:nvPr/>
        </p:nvCxnSpPr>
        <p:spPr bwMode="auto">
          <a:xfrm flipV="1">
            <a:off x="648310" y="5253843"/>
            <a:ext cx="454514" cy="128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89" name="Straight Arrow Connector 88">
            <a:extLst>
              <a:ext uri="{FF2B5EF4-FFF2-40B4-BE49-F238E27FC236}">
                <a16:creationId xmlns:a16="http://schemas.microsoft.com/office/drawing/2014/main" id="{B9318A55-4D8F-C045-B091-0578A3E6913D}"/>
              </a:ext>
            </a:extLst>
          </p:cNvPr>
          <p:cNvCxnSpPr>
            <a:stCxn id="58" idx="3"/>
            <a:endCxn id="82" idx="3"/>
          </p:cNvCxnSpPr>
          <p:nvPr/>
        </p:nvCxnSpPr>
        <p:spPr bwMode="auto">
          <a:xfrm rot="5400000">
            <a:off x="2210446" y="4597926"/>
            <a:ext cx="331097" cy="980737"/>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9" name="Straight Arrow Connector 138">
            <a:extLst>
              <a:ext uri="{FF2B5EF4-FFF2-40B4-BE49-F238E27FC236}">
                <a16:creationId xmlns:a16="http://schemas.microsoft.com/office/drawing/2014/main" id="{AFD74241-F912-0842-BE35-369A1E0C357C}"/>
              </a:ext>
            </a:extLst>
          </p:cNvPr>
          <p:cNvCxnSpPr>
            <a:stCxn id="58" idx="2"/>
            <a:endCxn id="81" idx="3"/>
          </p:cNvCxnSpPr>
          <p:nvPr/>
        </p:nvCxnSpPr>
        <p:spPr bwMode="auto">
          <a:xfrm rot="10800000" flipV="1">
            <a:off x="2079581" y="4651880"/>
            <a:ext cx="668726" cy="23642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40" name="Straight Arrow Connector 139">
            <a:extLst>
              <a:ext uri="{FF2B5EF4-FFF2-40B4-BE49-F238E27FC236}">
                <a16:creationId xmlns:a16="http://schemas.microsoft.com/office/drawing/2014/main" id="{95D8C591-8D1E-E945-9E35-3F342F08B9A3}"/>
              </a:ext>
            </a:extLst>
          </p:cNvPr>
          <p:cNvCxnSpPr>
            <a:stCxn id="58" idx="1"/>
            <a:endCxn id="80" idx="3"/>
          </p:cNvCxnSpPr>
          <p:nvPr/>
        </p:nvCxnSpPr>
        <p:spPr bwMode="auto">
          <a:xfrm rot="16200000" flipH="1" flipV="1">
            <a:off x="2516817" y="4164377"/>
            <a:ext cx="132908" cy="566182"/>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41" name="Straight Arrow Connector 140">
            <a:extLst>
              <a:ext uri="{FF2B5EF4-FFF2-40B4-BE49-F238E27FC236}">
                <a16:creationId xmlns:a16="http://schemas.microsoft.com/office/drawing/2014/main" id="{C96507D5-9C62-BB4A-BE91-E9F14E284F7D}"/>
              </a:ext>
            </a:extLst>
          </p:cNvPr>
          <p:cNvCxnSpPr>
            <a:stCxn id="57" idx="2"/>
            <a:endCxn id="72" idx="3"/>
          </p:cNvCxnSpPr>
          <p:nvPr/>
        </p:nvCxnSpPr>
        <p:spPr bwMode="auto">
          <a:xfrm rot="10800000">
            <a:off x="2078156" y="3474872"/>
            <a:ext cx="661270" cy="13657"/>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42" name="Straight Arrow Connector 141">
            <a:extLst>
              <a:ext uri="{FF2B5EF4-FFF2-40B4-BE49-F238E27FC236}">
                <a16:creationId xmlns:a16="http://schemas.microsoft.com/office/drawing/2014/main" id="{DC51FDB6-D8FB-F04B-9EAA-6A65C0689459}"/>
              </a:ext>
            </a:extLst>
          </p:cNvPr>
          <p:cNvCxnSpPr>
            <a:stCxn id="57" idx="1"/>
            <a:endCxn id="71" idx="3"/>
          </p:cNvCxnSpPr>
          <p:nvPr/>
        </p:nvCxnSpPr>
        <p:spPr bwMode="auto">
          <a:xfrm rot="16200000" flipV="1">
            <a:off x="2519530" y="2879711"/>
            <a:ext cx="117177" cy="55872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43" name="Straight Arrow Connector 142">
            <a:extLst>
              <a:ext uri="{FF2B5EF4-FFF2-40B4-BE49-F238E27FC236}">
                <a16:creationId xmlns:a16="http://schemas.microsoft.com/office/drawing/2014/main" id="{C91FC78B-8BA2-544B-909E-FBD499735C64}"/>
              </a:ext>
            </a:extLst>
          </p:cNvPr>
          <p:cNvCxnSpPr>
            <a:stCxn id="57" idx="3"/>
            <a:endCxn id="73" idx="3"/>
          </p:cNvCxnSpPr>
          <p:nvPr/>
        </p:nvCxnSpPr>
        <p:spPr bwMode="auto">
          <a:xfrm rot="5400000">
            <a:off x="2330335" y="3313260"/>
            <a:ext cx="81012" cy="97328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144" name="Oval 143">
            <a:extLst>
              <a:ext uri="{FF2B5EF4-FFF2-40B4-BE49-F238E27FC236}">
                <a16:creationId xmlns:a16="http://schemas.microsoft.com/office/drawing/2014/main" id="{B0509C8D-2492-1F40-B56B-9C46559D7008}"/>
              </a:ext>
            </a:extLst>
          </p:cNvPr>
          <p:cNvSpPr/>
          <p:nvPr/>
        </p:nvSpPr>
        <p:spPr bwMode="auto">
          <a:xfrm>
            <a:off x="4827874" y="2220682"/>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FFFFFF"/>
                </a:solidFill>
                <a:effectLst/>
                <a:latin typeface="Verdana" pitchFamily="34" charset="0"/>
              </a:rPr>
              <a:t>e</a:t>
            </a:r>
          </a:p>
        </p:txBody>
      </p:sp>
      <p:cxnSp>
        <p:nvCxnSpPr>
          <p:cNvPr id="145" name="Straight Arrow Connector 144">
            <a:extLst>
              <a:ext uri="{FF2B5EF4-FFF2-40B4-BE49-F238E27FC236}">
                <a16:creationId xmlns:a16="http://schemas.microsoft.com/office/drawing/2014/main" id="{B9019B0D-29E0-0246-BDCA-5B26E45F3BE9}"/>
              </a:ext>
            </a:extLst>
          </p:cNvPr>
          <p:cNvCxnSpPr>
            <a:cxnSpLocks/>
            <a:stCxn id="144" idx="3"/>
          </p:cNvCxnSpPr>
          <p:nvPr/>
        </p:nvCxnSpPr>
        <p:spPr bwMode="auto">
          <a:xfrm flipH="1">
            <a:off x="4719614" y="2575192"/>
            <a:ext cx="172598" cy="1061192"/>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146" name="Arc 145">
            <a:extLst>
              <a:ext uri="{FF2B5EF4-FFF2-40B4-BE49-F238E27FC236}">
                <a16:creationId xmlns:a16="http://schemas.microsoft.com/office/drawing/2014/main" id="{F775CD03-8D6E-0C40-BEE4-6F85A35F91D2}"/>
              </a:ext>
            </a:extLst>
          </p:cNvPr>
          <p:cNvSpPr/>
          <p:nvPr/>
        </p:nvSpPr>
        <p:spPr>
          <a:xfrm>
            <a:off x="2705550" y="3712314"/>
            <a:ext cx="806132" cy="795264"/>
          </a:xfrm>
          <a:prstGeom prst="arc">
            <a:avLst>
              <a:gd name="adj1" fmla="val 8050455"/>
              <a:gd name="adj2" fmla="val 14233809"/>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Tree>
    <p:extLst>
      <p:ext uri="{BB962C8B-B14F-4D97-AF65-F5344CB8AC3E}">
        <p14:creationId xmlns:p14="http://schemas.microsoft.com/office/powerpoint/2010/main" val="25735923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Endogenous and exogenous variables</a:t>
            </a:r>
          </a:p>
        </p:txBody>
      </p:sp>
      <p:sp>
        <p:nvSpPr>
          <p:cNvPr id="3" name="Content Placeholder 2"/>
          <p:cNvSpPr>
            <a:spLocks noGrp="1"/>
          </p:cNvSpPr>
          <p:nvPr>
            <p:ph sz="half" idx="1"/>
          </p:nvPr>
        </p:nvSpPr>
        <p:spPr>
          <a:xfrm>
            <a:off x="1187624" y="1411680"/>
            <a:ext cx="3701528" cy="1367411"/>
          </a:xfrm>
        </p:spPr>
        <p:txBody>
          <a:bodyPr>
            <a:normAutofit lnSpcReduction="10000"/>
          </a:bodyPr>
          <a:lstStyle/>
          <a:p>
            <a:r>
              <a:rPr lang="en-US" dirty="0"/>
              <a:t>Endogenous (blue)</a:t>
            </a:r>
          </a:p>
          <a:p>
            <a:pPr lvl="1"/>
            <a:r>
              <a:rPr lang="en-US" dirty="0"/>
              <a:t>Variables that have incoming paths</a:t>
            </a:r>
          </a:p>
          <a:p>
            <a:pPr lvl="1"/>
            <a:r>
              <a:rPr lang="en-US" dirty="0"/>
              <a:t>Weighted sums of exogenous variables</a:t>
            </a:r>
          </a:p>
        </p:txBody>
      </p:sp>
      <p:sp>
        <p:nvSpPr>
          <p:cNvPr id="4" name="Content Placeholder 3"/>
          <p:cNvSpPr>
            <a:spLocks noGrp="1"/>
          </p:cNvSpPr>
          <p:nvPr>
            <p:ph sz="half" idx="2"/>
          </p:nvPr>
        </p:nvSpPr>
        <p:spPr>
          <a:xfrm>
            <a:off x="5076056" y="1411680"/>
            <a:ext cx="3764266" cy="1558307"/>
          </a:xfrm>
          <a:prstGeom prst="rect">
            <a:avLst/>
          </a:prstGeom>
        </p:spPr>
        <p:txBody>
          <a:bodyPr>
            <a:normAutofit lnSpcReduction="10000"/>
          </a:bodyPr>
          <a:lstStyle/>
          <a:p>
            <a:r>
              <a:rPr lang="en-US" dirty="0" err="1"/>
              <a:t>Exogeous</a:t>
            </a:r>
            <a:r>
              <a:rPr lang="en-US" dirty="0"/>
              <a:t> (green)</a:t>
            </a:r>
          </a:p>
          <a:p>
            <a:pPr lvl="1"/>
            <a:r>
              <a:rPr lang="en-US" dirty="0"/>
              <a:t>Variables that do not have incoming paths</a:t>
            </a:r>
          </a:p>
          <a:p>
            <a:pPr lvl="1"/>
            <a:r>
              <a:rPr lang="en-US" dirty="0"/>
              <a:t>Can be correlated with other exogenous variables</a:t>
            </a:r>
          </a:p>
        </p:txBody>
      </p:sp>
      <p:cxnSp>
        <p:nvCxnSpPr>
          <p:cNvPr id="95" name="Straight Arrow Connector 94"/>
          <p:cNvCxnSpPr/>
          <p:nvPr/>
        </p:nvCxnSpPr>
        <p:spPr bwMode="auto">
          <a:xfrm>
            <a:off x="4196324" y="3587972"/>
            <a:ext cx="590463" cy="4386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96" name="Straight Arrow Connector 95"/>
          <p:cNvCxnSpPr/>
          <p:nvPr/>
        </p:nvCxnSpPr>
        <p:spPr bwMode="auto">
          <a:xfrm flipV="1">
            <a:off x="4188968" y="4026623"/>
            <a:ext cx="597819" cy="49649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97" name="Oval 96"/>
          <p:cNvSpPr/>
          <p:nvPr/>
        </p:nvSpPr>
        <p:spPr bwMode="auto">
          <a:xfrm>
            <a:off x="4793061" y="3629417"/>
            <a:ext cx="806132" cy="766126"/>
          </a:xfrm>
          <a:prstGeom prst="ellipse">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err="1">
                <a:solidFill>
                  <a:srgbClr val="FFFFFF"/>
                </a:solidFill>
                <a:latin typeface="Verdana" pitchFamily="34" charset="0"/>
              </a:rPr>
              <a:t>Y</a:t>
            </a:r>
            <a:endParaRPr kumimoji="0" lang="en-US" sz="2400" b="0" i="0" u="none" strike="noStrike" cap="none" normalizeH="0" baseline="0" dirty="0">
              <a:ln>
                <a:noFill/>
              </a:ln>
              <a:solidFill>
                <a:srgbClr val="FFFFFF"/>
              </a:solidFill>
              <a:effectLst/>
              <a:latin typeface="Verdana" pitchFamily="34" charset="0"/>
            </a:endParaRPr>
          </a:p>
        </p:txBody>
      </p:sp>
      <p:sp>
        <p:nvSpPr>
          <p:cNvPr id="98" name="Oval 97"/>
          <p:cNvSpPr/>
          <p:nvPr/>
        </p:nvSpPr>
        <p:spPr bwMode="auto">
          <a:xfrm>
            <a:off x="3389878" y="3105465"/>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err="1">
                <a:solidFill>
                  <a:srgbClr val="FFFFFF"/>
                </a:solidFill>
                <a:latin typeface="Verdana" pitchFamily="34" charset="0"/>
              </a:rPr>
              <a:t>A</a:t>
            </a:r>
            <a:endParaRPr kumimoji="0" lang="en-US" sz="2400" b="0" i="0" u="none" strike="noStrike" cap="none" normalizeH="0" baseline="0" dirty="0">
              <a:ln>
                <a:noFill/>
              </a:ln>
              <a:solidFill>
                <a:srgbClr val="FFFFFF"/>
              </a:solidFill>
              <a:effectLst/>
              <a:latin typeface="Verdana" pitchFamily="34" charset="0"/>
            </a:endParaRPr>
          </a:p>
        </p:txBody>
      </p:sp>
      <p:sp>
        <p:nvSpPr>
          <p:cNvPr id="99" name="Oval 98"/>
          <p:cNvSpPr/>
          <p:nvPr/>
        </p:nvSpPr>
        <p:spPr bwMode="auto">
          <a:xfrm>
            <a:off x="3398759" y="4268817"/>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B</a:t>
            </a:r>
            <a:endParaRPr kumimoji="0" lang="en-US" sz="2400" b="0" i="0" u="none" strike="noStrike" cap="none" normalizeH="0" baseline="0" dirty="0">
              <a:ln>
                <a:noFill/>
              </a:ln>
              <a:solidFill>
                <a:srgbClr val="FFFFFF"/>
              </a:solidFill>
              <a:effectLst/>
              <a:latin typeface="Verdana" pitchFamily="34" charset="0"/>
            </a:endParaRPr>
          </a:p>
        </p:txBody>
      </p:sp>
      <p:sp>
        <p:nvSpPr>
          <p:cNvPr id="100" name="Rectangle 99"/>
          <p:cNvSpPr/>
          <p:nvPr/>
        </p:nvSpPr>
        <p:spPr bwMode="auto">
          <a:xfrm>
            <a:off x="6116983" y="30332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y1</a:t>
            </a:r>
            <a:endParaRPr kumimoji="0" lang="en-US" sz="2400" b="0" i="0" u="none" strike="noStrike" cap="none" normalizeH="0" baseline="0" dirty="0">
              <a:ln>
                <a:noFill/>
              </a:ln>
              <a:solidFill>
                <a:srgbClr val="FFFFFF"/>
              </a:solidFill>
              <a:effectLst/>
              <a:latin typeface="Verdana" pitchFamily="34" charset="0"/>
            </a:endParaRPr>
          </a:p>
        </p:txBody>
      </p:sp>
      <p:sp>
        <p:nvSpPr>
          <p:cNvPr id="101" name="Rectangle 100"/>
          <p:cNvSpPr/>
          <p:nvPr/>
        </p:nvSpPr>
        <p:spPr bwMode="auto">
          <a:xfrm>
            <a:off x="6109526" y="378948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y2</a:t>
            </a:r>
            <a:endParaRPr kumimoji="0" lang="en-US" sz="2400" b="0" i="0" u="none" strike="noStrike" cap="none" normalizeH="0" baseline="0" dirty="0">
              <a:ln>
                <a:noFill/>
              </a:ln>
              <a:solidFill>
                <a:srgbClr val="FFFFFF"/>
              </a:solidFill>
              <a:effectLst/>
              <a:latin typeface="Verdana" pitchFamily="34" charset="0"/>
            </a:endParaRPr>
          </a:p>
        </p:txBody>
      </p:sp>
      <p:sp>
        <p:nvSpPr>
          <p:cNvPr id="102" name="Rectangle 101"/>
          <p:cNvSpPr/>
          <p:nvPr/>
        </p:nvSpPr>
        <p:spPr bwMode="auto">
          <a:xfrm>
            <a:off x="6110951" y="450136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y3</a:t>
            </a:r>
            <a:endParaRPr kumimoji="0" lang="en-US" sz="2400" b="0" i="0" u="none" strike="noStrike" cap="none" normalizeH="0" baseline="0" dirty="0">
              <a:ln>
                <a:noFill/>
              </a:ln>
              <a:solidFill>
                <a:srgbClr val="FFFFFF"/>
              </a:solidFill>
              <a:effectLst/>
              <a:latin typeface="Verdana" pitchFamily="34" charset="0"/>
            </a:endParaRPr>
          </a:p>
        </p:txBody>
      </p:sp>
      <p:sp>
        <p:nvSpPr>
          <p:cNvPr id="103" name="Oval 102"/>
          <p:cNvSpPr/>
          <p:nvPr/>
        </p:nvSpPr>
        <p:spPr bwMode="auto">
          <a:xfrm>
            <a:off x="7292391" y="3090703"/>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sp>
        <p:nvSpPr>
          <p:cNvPr id="104" name="Oval 103"/>
          <p:cNvSpPr/>
          <p:nvPr/>
        </p:nvSpPr>
        <p:spPr bwMode="auto">
          <a:xfrm>
            <a:off x="7301273" y="454711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sp>
        <p:nvSpPr>
          <p:cNvPr id="105" name="Oval 104"/>
          <p:cNvSpPr/>
          <p:nvPr/>
        </p:nvSpPr>
        <p:spPr bwMode="auto">
          <a:xfrm>
            <a:off x="7302697" y="3855859"/>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cxnSp>
        <p:nvCxnSpPr>
          <p:cNvPr id="106" name="Straight Arrow Connector 105"/>
          <p:cNvCxnSpPr>
            <a:stCxn id="105" idx="2"/>
            <a:endCxn id="101" idx="3"/>
          </p:cNvCxnSpPr>
          <p:nvPr/>
        </p:nvCxnSpPr>
        <p:spPr bwMode="auto">
          <a:xfrm rot="10800000">
            <a:off x="6892327" y="4057058"/>
            <a:ext cx="410370" cy="646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07" name="Straight Arrow Connector 106"/>
          <p:cNvCxnSpPr>
            <a:stCxn id="103" idx="2"/>
            <a:endCxn id="100" idx="3"/>
          </p:cNvCxnSpPr>
          <p:nvPr/>
        </p:nvCxnSpPr>
        <p:spPr bwMode="auto">
          <a:xfrm rot="10800000" flipV="1">
            <a:off x="6899785" y="3298370"/>
            <a:ext cx="392607" cy="243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08" name="Straight Arrow Connector 107"/>
          <p:cNvCxnSpPr>
            <a:stCxn id="104" idx="2"/>
            <a:endCxn id="102" idx="3"/>
          </p:cNvCxnSpPr>
          <p:nvPr/>
        </p:nvCxnSpPr>
        <p:spPr bwMode="auto">
          <a:xfrm rot="10800000" flipV="1">
            <a:off x="6893753" y="4754777"/>
            <a:ext cx="407521" cy="1415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09" name="Straight Arrow Connector 108"/>
          <p:cNvCxnSpPr>
            <a:stCxn id="97" idx="5"/>
            <a:endCxn id="102" idx="1"/>
          </p:cNvCxnSpPr>
          <p:nvPr/>
        </p:nvCxnSpPr>
        <p:spPr bwMode="auto">
          <a:xfrm rot="16200000" flipH="1">
            <a:off x="5553251" y="4211232"/>
            <a:ext cx="485587" cy="62981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10" name="Straight Arrow Connector 109"/>
          <p:cNvCxnSpPr>
            <a:stCxn id="97" idx="6"/>
            <a:endCxn id="101" idx="1"/>
          </p:cNvCxnSpPr>
          <p:nvPr/>
        </p:nvCxnSpPr>
        <p:spPr bwMode="auto">
          <a:xfrm>
            <a:off x="5599193" y="4012480"/>
            <a:ext cx="510333" cy="4457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11" name="Straight Arrow Connector 110"/>
          <p:cNvCxnSpPr>
            <a:stCxn id="97" idx="7"/>
            <a:endCxn id="100" idx="1"/>
          </p:cNvCxnSpPr>
          <p:nvPr/>
        </p:nvCxnSpPr>
        <p:spPr bwMode="auto">
          <a:xfrm rot="5400000" flipH="1" flipV="1">
            <a:off x="5578657" y="3203289"/>
            <a:ext cx="440806" cy="63584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112" name="Rectangle 111"/>
          <p:cNvSpPr/>
          <p:nvPr/>
        </p:nvSpPr>
        <p:spPr bwMode="auto">
          <a:xfrm>
            <a:off x="2166406" y="2832914"/>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a1</a:t>
            </a:r>
            <a:endParaRPr kumimoji="0" lang="en-US" sz="2400" b="0" i="0" u="none" strike="noStrike" cap="none" normalizeH="0" baseline="0" dirty="0">
              <a:ln>
                <a:noFill/>
              </a:ln>
              <a:solidFill>
                <a:srgbClr val="FFFFFF"/>
              </a:solidFill>
              <a:effectLst/>
              <a:latin typeface="Verdana" pitchFamily="34" charset="0"/>
            </a:endParaRPr>
          </a:p>
        </p:txBody>
      </p:sp>
      <p:sp>
        <p:nvSpPr>
          <p:cNvPr id="113" name="Rectangle 112"/>
          <p:cNvSpPr/>
          <p:nvPr/>
        </p:nvSpPr>
        <p:spPr bwMode="auto">
          <a:xfrm>
            <a:off x="1945807" y="3207300"/>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a2</a:t>
            </a:r>
            <a:endParaRPr kumimoji="0" lang="en-US" sz="2400" b="0" i="0" u="none" strike="noStrike" cap="none" normalizeH="0" baseline="0" dirty="0">
              <a:ln>
                <a:noFill/>
              </a:ln>
              <a:solidFill>
                <a:srgbClr val="FFFFFF"/>
              </a:solidFill>
              <a:effectLst/>
              <a:latin typeface="Verdana" pitchFamily="34" charset="0"/>
            </a:endParaRPr>
          </a:p>
        </p:txBody>
      </p:sp>
      <p:sp>
        <p:nvSpPr>
          <p:cNvPr id="114" name="Rectangle 113"/>
          <p:cNvSpPr/>
          <p:nvPr/>
        </p:nvSpPr>
        <p:spPr bwMode="auto">
          <a:xfrm>
            <a:off x="1751851" y="3572835"/>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a3</a:t>
            </a:r>
            <a:endParaRPr kumimoji="0" lang="en-US" sz="2400" b="0" i="0" u="none" strike="noStrike" cap="none" normalizeH="0" baseline="0" dirty="0">
              <a:ln>
                <a:noFill/>
              </a:ln>
              <a:solidFill>
                <a:srgbClr val="FFFFFF"/>
              </a:solidFill>
              <a:effectLst/>
              <a:latin typeface="Verdana" pitchFamily="34" charset="0"/>
            </a:endParaRPr>
          </a:p>
        </p:txBody>
      </p:sp>
      <p:sp>
        <p:nvSpPr>
          <p:cNvPr id="115" name="Oval 114"/>
          <p:cNvSpPr/>
          <p:nvPr/>
        </p:nvSpPr>
        <p:spPr bwMode="auto">
          <a:xfrm>
            <a:off x="1308086" y="2887884"/>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sp>
        <p:nvSpPr>
          <p:cNvPr id="116" name="Oval 115"/>
          <p:cNvSpPr/>
          <p:nvPr/>
        </p:nvSpPr>
        <p:spPr bwMode="auto">
          <a:xfrm>
            <a:off x="1051966" y="3253418"/>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FF"/>
                </a:solidFill>
                <a:effectLst/>
                <a:latin typeface="Verdana" pitchFamily="34" charset="0"/>
              </a:rPr>
              <a:t>e</a:t>
            </a:r>
          </a:p>
        </p:txBody>
      </p:sp>
      <p:sp>
        <p:nvSpPr>
          <p:cNvPr id="117" name="Oval 116"/>
          <p:cNvSpPr/>
          <p:nvPr/>
        </p:nvSpPr>
        <p:spPr bwMode="auto">
          <a:xfrm>
            <a:off x="858010" y="3645590"/>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FF"/>
                </a:solidFill>
                <a:effectLst/>
                <a:latin typeface="Verdana" pitchFamily="34" charset="0"/>
              </a:rPr>
              <a:t>e</a:t>
            </a:r>
          </a:p>
        </p:txBody>
      </p:sp>
      <p:cxnSp>
        <p:nvCxnSpPr>
          <p:cNvPr id="118" name="Straight Arrow Connector 117"/>
          <p:cNvCxnSpPr>
            <a:stCxn id="115" idx="6"/>
            <a:endCxn id="112" idx="1"/>
          </p:cNvCxnSpPr>
          <p:nvPr/>
        </p:nvCxnSpPr>
        <p:spPr bwMode="auto">
          <a:xfrm>
            <a:off x="1747413" y="3095551"/>
            <a:ext cx="418993" cy="4934"/>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19" name="Straight Arrow Connector 118"/>
          <p:cNvCxnSpPr>
            <a:stCxn id="116" idx="6"/>
            <a:endCxn id="113" idx="1"/>
          </p:cNvCxnSpPr>
          <p:nvPr/>
        </p:nvCxnSpPr>
        <p:spPr bwMode="auto">
          <a:xfrm>
            <a:off x="1491293" y="3461085"/>
            <a:ext cx="454514" cy="1378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20" name="Straight Arrow Connector 119"/>
          <p:cNvCxnSpPr>
            <a:stCxn id="117" idx="6"/>
            <a:endCxn id="114" idx="1"/>
          </p:cNvCxnSpPr>
          <p:nvPr/>
        </p:nvCxnSpPr>
        <p:spPr bwMode="auto">
          <a:xfrm flipV="1">
            <a:off x="1297337" y="3840406"/>
            <a:ext cx="454514" cy="128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121" name="Rectangle 120"/>
          <p:cNvSpPr/>
          <p:nvPr/>
        </p:nvSpPr>
        <p:spPr bwMode="auto">
          <a:xfrm>
            <a:off x="2167831" y="4246351"/>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b1</a:t>
            </a:r>
            <a:endParaRPr kumimoji="0" lang="en-US" sz="2400" b="0" i="0" u="none" strike="noStrike" cap="none" normalizeH="0" baseline="0" dirty="0">
              <a:ln>
                <a:noFill/>
              </a:ln>
              <a:solidFill>
                <a:srgbClr val="FFFFFF"/>
              </a:solidFill>
              <a:effectLst/>
              <a:latin typeface="Verdana" pitchFamily="34" charset="0"/>
            </a:endParaRPr>
          </a:p>
        </p:txBody>
      </p:sp>
      <p:sp>
        <p:nvSpPr>
          <p:cNvPr id="122" name="Rectangle 121"/>
          <p:cNvSpPr/>
          <p:nvPr/>
        </p:nvSpPr>
        <p:spPr bwMode="auto">
          <a:xfrm>
            <a:off x="1947232" y="46207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b2</a:t>
            </a:r>
            <a:endParaRPr kumimoji="0" lang="en-US" sz="2400" b="0" i="0" u="none" strike="noStrike" cap="none" normalizeH="0" baseline="0" dirty="0">
              <a:ln>
                <a:noFill/>
              </a:ln>
              <a:solidFill>
                <a:srgbClr val="FFFFFF"/>
              </a:solidFill>
              <a:effectLst/>
              <a:latin typeface="Verdana" pitchFamily="34" charset="0"/>
            </a:endParaRPr>
          </a:p>
        </p:txBody>
      </p:sp>
      <p:sp>
        <p:nvSpPr>
          <p:cNvPr id="123" name="Rectangle 122"/>
          <p:cNvSpPr/>
          <p:nvPr/>
        </p:nvSpPr>
        <p:spPr bwMode="auto">
          <a:xfrm>
            <a:off x="1753276" y="498627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b3</a:t>
            </a:r>
            <a:endParaRPr kumimoji="0" lang="en-US" sz="2400" b="0" i="0" u="none" strike="noStrike" cap="none" normalizeH="0" baseline="0" dirty="0">
              <a:ln>
                <a:noFill/>
              </a:ln>
              <a:solidFill>
                <a:srgbClr val="FFFFFF"/>
              </a:solidFill>
              <a:effectLst/>
              <a:latin typeface="Verdana" pitchFamily="34" charset="0"/>
            </a:endParaRPr>
          </a:p>
        </p:txBody>
      </p:sp>
      <p:sp>
        <p:nvSpPr>
          <p:cNvPr id="124" name="Oval 123"/>
          <p:cNvSpPr/>
          <p:nvPr/>
        </p:nvSpPr>
        <p:spPr bwMode="auto">
          <a:xfrm>
            <a:off x="1309511" y="430132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FF"/>
                </a:solidFill>
                <a:effectLst/>
                <a:latin typeface="Verdana" pitchFamily="34" charset="0"/>
              </a:rPr>
              <a:t>e</a:t>
            </a:r>
          </a:p>
        </p:txBody>
      </p:sp>
      <p:sp>
        <p:nvSpPr>
          <p:cNvPr id="125" name="Oval 124"/>
          <p:cNvSpPr/>
          <p:nvPr/>
        </p:nvSpPr>
        <p:spPr bwMode="auto">
          <a:xfrm>
            <a:off x="1053391" y="4666855"/>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FF"/>
                </a:solidFill>
                <a:effectLst/>
                <a:latin typeface="Verdana" pitchFamily="34" charset="0"/>
              </a:rPr>
              <a:t>e</a:t>
            </a:r>
          </a:p>
        </p:txBody>
      </p:sp>
      <p:sp>
        <p:nvSpPr>
          <p:cNvPr id="126" name="Oval 125"/>
          <p:cNvSpPr/>
          <p:nvPr/>
        </p:nvSpPr>
        <p:spPr bwMode="auto">
          <a:xfrm>
            <a:off x="859435" y="5059027"/>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cxnSp>
        <p:nvCxnSpPr>
          <p:cNvPr id="127" name="Straight Arrow Connector 126"/>
          <p:cNvCxnSpPr>
            <a:stCxn id="124" idx="6"/>
            <a:endCxn id="121" idx="1"/>
          </p:cNvCxnSpPr>
          <p:nvPr/>
        </p:nvCxnSpPr>
        <p:spPr bwMode="auto">
          <a:xfrm>
            <a:off x="1748838" y="4508988"/>
            <a:ext cx="418993" cy="4934"/>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28" name="Straight Arrow Connector 127"/>
          <p:cNvCxnSpPr>
            <a:stCxn id="125" idx="6"/>
            <a:endCxn id="122" idx="1"/>
          </p:cNvCxnSpPr>
          <p:nvPr/>
        </p:nvCxnSpPr>
        <p:spPr bwMode="auto">
          <a:xfrm>
            <a:off x="1492718" y="4874522"/>
            <a:ext cx="454514" cy="1378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29" name="Straight Arrow Connector 128"/>
          <p:cNvCxnSpPr>
            <a:stCxn id="126" idx="6"/>
            <a:endCxn id="123" idx="1"/>
          </p:cNvCxnSpPr>
          <p:nvPr/>
        </p:nvCxnSpPr>
        <p:spPr bwMode="auto">
          <a:xfrm flipV="1">
            <a:off x="1298762" y="5253843"/>
            <a:ext cx="454514" cy="1285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0" name="Straight Arrow Connector 129"/>
          <p:cNvCxnSpPr>
            <a:stCxn id="99" idx="3"/>
            <a:endCxn id="123" idx="3"/>
          </p:cNvCxnSpPr>
          <p:nvPr/>
        </p:nvCxnSpPr>
        <p:spPr bwMode="auto">
          <a:xfrm rot="5400000">
            <a:off x="2860898" y="4597926"/>
            <a:ext cx="331097" cy="980737"/>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1" name="Straight Arrow Connector 130"/>
          <p:cNvCxnSpPr>
            <a:stCxn id="99" idx="2"/>
            <a:endCxn id="122" idx="3"/>
          </p:cNvCxnSpPr>
          <p:nvPr/>
        </p:nvCxnSpPr>
        <p:spPr bwMode="auto">
          <a:xfrm rot="10800000" flipV="1">
            <a:off x="2730033" y="4651880"/>
            <a:ext cx="668726" cy="23642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2" name="Straight Arrow Connector 131"/>
          <p:cNvCxnSpPr>
            <a:stCxn id="99" idx="1"/>
            <a:endCxn id="121" idx="3"/>
          </p:cNvCxnSpPr>
          <p:nvPr/>
        </p:nvCxnSpPr>
        <p:spPr bwMode="auto">
          <a:xfrm rot="16200000" flipH="1" flipV="1">
            <a:off x="3167269" y="4164377"/>
            <a:ext cx="132908" cy="566182"/>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3" name="Straight Arrow Connector 132"/>
          <p:cNvCxnSpPr>
            <a:stCxn id="98" idx="2"/>
            <a:endCxn id="113" idx="3"/>
          </p:cNvCxnSpPr>
          <p:nvPr/>
        </p:nvCxnSpPr>
        <p:spPr bwMode="auto">
          <a:xfrm rot="10800000">
            <a:off x="2728608" y="3474872"/>
            <a:ext cx="661270" cy="13657"/>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4" name="Straight Arrow Connector 133"/>
          <p:cNvCxnSpPr>
            <a:stCxn id="98" idx="1"/>
            <a:endCxn id="112" idx="3"/>
          </p:cNvCxnSpPr>
          <p:nvPr/>
        </p:nvCxnSpPr>
        <p:spPr bwMode="auto">
          <a:xfrm rot="16200000" flipV="1">
            <a:off x="3169982" y="2879711"/>
            <a:ext cx="117177" cy="558726"/>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5" name="Straight Arrow Connector 134"/>
          <p:cNvCxnSpPr>
            <a:stCxn id="98" idx="3"/>
            <a:endCxn id="114" idx="3"/>
          </p:cNvCxnSpPr>
          <p:nvPr/>
        </p:nvCxnSpPr>
        <p:spPr bwMode="auto">
          <a:xfrm rot="5400000">
            <a:off x="2980787" y="3313260"/>
            <a:ext cx="81012" cy="973281"/>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
        <p:nvSpPr>
          <p:cNvPr id="136" name="Oval 135"/>
          <p:cNvSpPr/>
          <p:nvPr/>
        </p:nvSpPr>
        <p:spPr bwMode="auto">
          <a:xfrm>
            <a:off x="5216148" y="2839669"/>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FF"/>
                </a:solidFill>
                <a:effectLst/>
                <a:latin typeface="Verdana" pitchFamily="34" charset="0"/>
              </a:rPr>
              <a:t>e</a:t>
            </a:r>
          </a:p>
        </p:txBody>
      </p:sp>
      <p:cxnSp>
        <p:nvCxnSpPr>
          <p:cNvPr id="137" name="Straight Arrow Connector 136"/>
          <p:cNvCxnSpPr>
            <a:stCxn id="136" idx="3"/>
            <a:endCxn id="97" idx="0"/>
          </p:cNvCxnSpPr>
          <p:nvPr/>
        </p:nvCxnSpPr>
        <p:spPr bwMode="auto">
          <a:xfrm rot="5400000">
            <a:off x="5020688" y="3369619"/>
            <a:ext cx="435238" cy="84359"/>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8" name="Curved Connector 137"/>
          <p:cNvCxnSpPr/>
          <p:nvPr/>
        </p:nvCxnSpPr>
        <p:spPr>
          <a:xfrm rot="16200000" flipH="1">
            <a:off x="3771585" y="4065763"/>
            <a:ext cx="621620" cy="8881"/>
          </a:xfrm>
          <a:prstGeom prst="curvedConnector3">
            <a:avLst>
              <a:gd name="adj1" fmla="val 5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95983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SEM is more complex than regression with scale scores, why would I use it?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738280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r>
              <a:rPr lang="en-US" dirty="0">
                <a:latin typeface="Arial" charset="0"/>
                <a:ea typeface="ＭＳ Ｐゴシック" charset="0"/>
                <a:cs typeface="ＭＳ Ｐゴシック" charset="0"/>
              </a:rPr>
              <a:t>Estimating regressions of unobservable variables</a:t>
            </a:r>
          </a:p>
        </p:txBody>
      </p:sp>
      <p:sp>
        <p:nvSpPr>
          <p:cNvPr id="6" name="Oval 5"/>
          <p:cNvSpPr/>
          <p:nvPr/>
        </p:nvSpPr>
        <p:spPr>
          <a:xfrm>
            <a:off x="950345" y="2205038"/>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7" name="Rectangle 6"/>
          <p:cNvSpPr/>
          <p:nvPr/>
        </p:nvSpPr>
        <p:spPr>
          <a:xfrm>
            <a:off x="283595" y="3830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618682"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034732"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446020"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5787457" y="3830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201920"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3" name="Oval 12"/>
          <p:cNvSpPr/>
          <p:nvPr/>
        </p:nvSpPr>
        <p:spPr>
          <a:xfrm>
            <a:off x="5125470" y="2205038"/>
            <a:ext cx="2432050"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4" name="Straight Arrow Connector 13"/>
          <p:cNvCxnSpPr>
            <a:stCxn id="6" idx="3"/>
            <a:endCxn id="7" idx="0"/>
          </p:cNvCxnSpPr>
          <p:nvPr/>
        </p:nvCxnSpPr>
        <p:spPr>
          <a:xfrm rot="5400000">
            <a:off x="698726" y="3223419"/>
            <a:ext cx="742950" cy="471488"/>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rot="16200000" flipH="1">
            <a:off x="1873476" y="3531394"/>
            <a:ext cx="592138" cy="635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5"/>
            <a:endCxn id="9" idx="0"/>
          </p:cNvCxnSpPr>
          <p:nvPr/>
        </p:nvCxnSpPr>
        <p:spPr>
          <a:xfrm rot="16200000" flipH="1">
            <a:off x="2935514" y="3177381"/>
            <a:ext cx="742950" cy="563563"/>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6"/>
            <a:endCxn id="13" idx="2"/>
          </p:cNvCxnSpPr>
          <p:nvPr/>
        </p:nvCxnSpPr>
        <p:spPr>
          <a:xfrm>
            <a:off x="3380807" y="2722563"/>
            <a:ext cx="1744663" cy="1587"/>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a:endCxn id="10" idx="0"/>
          </p:cNvCxnSpPr>
          <p:nvPr/>
        </p:nvCxnSpPr>
        <p:spPr>
          <a:xfrm rot="5400000">
            <a:off x="4869089" y="3218656"/>
            <a:ext cx="742950" cy="481013"/>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4"/>
            <a:endCxn id="11" idx="0"/>
          </p:cNvCxnSpPr>
          <p:nvPr/>
        </p:nvCxnSpPr>
        <p:spPr>
          <a:xfrm rot="5400000">
            <a:off x="6043839" y="3532981"/>
            <a:ext cx="592138" cy="3175"/>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5"/>
            <a:endCxn id="12" idx="0"/>
          </p:cNvCxnSpPr>
          <p:nvPr/>
        </p:nvCxnSpPr>
        <p:spPr>
          <a:xfrm rot="16200000" flipH="1">
            <a:off x="7107464" y="3182144"/>
            <a:ext cx="742950" cy="554037"/>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507432"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742382" y="4805363"/>
            <a:ext cx="182563" cy="1587"/>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847282"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081438" y="4806157"/>
            <a:ext cx="182563" cy="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268095" y="489743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500663" y="4802982"/>
            <a:ext cx="182563" cy="635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665095" y="491331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4896870" y="4810125"/>
            <a:ext cx="198438" cy="7937"/>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016057"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249419" y="4803776"/>
            <a:ext cx="182563" cy="476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438457"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7668644" y="4802188"/>
            <a:ext cx="182563" cy="793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561" name="TextBox 43"/>
          <p:cNvSpPr txBox="1">
            <a:spLocks noChangeArrowheads="1"/>
          </p:cNvSpPr>
          <p:nvPr/>
        </p:nvSpPr>
        <p:spPr bwMode="auto">
          <a:xfrm>
            <a:off x="3931670" y="2205038"/>
            <a:ext cx="361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β</a:t>
            </a:r>
          </a:p>
        </p:txBody>
      </p:sp>
      <p:sp>
        <p:nvSpPr>
          <p:cNvPr id="22562" name="TextBox 44"/>
          <p:cNvSpPr txBox="1">
            <a:spLocks noChangeArrowheads="1"/>
          </p:cNvSpPr>
          <p:nvPr/>
        </p:nvSpPr>
        <p:spPr bwMode="auto">
          <a:xfrm>
            <a:off x="655070" y="3238500"/>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22563" name="TextBox 45"/>
          <p:cNvSpPr txBox="1">
            <a:spLocks noChangeArrowheads="1"/>
          </p:cNvSpPr>
          <p:nvPr/>
        </p:nvSpPr>
        <p:spPr bwMode="auto">
          <a:xfrm>
            <a:off x="1798070" y="3286125"/>
            <a:ext cx="350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22564" name="TextBox 46"/>
          <p:cNvSpPr txBox="1">
            <a:spLocks noChangeArrowheads="1"/>
          </p:cNvSpPr>
          <p:nvPr/>
        </p:nvSpPr>
        <p:spPr bwMode="auto">
          <a:xfrm>
            <a:off x="2869632" y="3303588"/>
            <a:ext cx="352425" cy="461962"/>
          </a:xfrm>
          <a:prstGeom prst="rect">
            <a:avLst/>
          </a:prstGeom>
          <a:noFill/>
          <a:ln w="2540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22565" name="TextBox 47"/>
          <p:cNvSpPr txBox="1">
            <a:spLocks noChangeArrowheads="1"/>
          </p:cNvSpPr>
          <p:nvPr/>
        </p:nvSpPr>
        <p:spPr bwMode="auto">
          <a:xfrm>
            <a:off x="4761932" y="3303588"/>
            <a:ext cx="350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22566" name="TextBox 48"/>
          <p:cNvSpPr txBox="1">
            <a:spLocks noChangeArrowheads="1"/>
          </p:cNvSpPr>
          <p:nvPr/>
        </p:nvSpPr>
        <p:spPr bwMode="auto">
          <a:xfrm>
            <a:off x="5903345" y="3352800"/>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22567" name="TextBox 49"/>
          <p:cNvSpPr txBox="1">
            <a:spLocks noChangeArrowheads="1"/>
          </p:cNvSpPr>
          <p:nvPr/>
        </p:nvSpPr>
        <p:spPr bwMode="auto">
          <a:xfrm>
            <a:off x="6974907" y="3370263"/>
            <a:ext cx="3524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79" name="Oval 78"/>
          <p:cNvSpPr/>
          <p:nvPr/>
        </p:nvSpPr>
        <p:spPr>
          <a:xfrm>
            <a:off x="7273357" y="16716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80" name="Straight Arrow Connector 79"/>
          <p:cNvCxnSpPr>
            <a:stCxn id="79" idx="3"/>
          </p:cNvCxnSpPr>
          <p:nvPr/>
        </p:nvCxnSpPr>
        <p:spPr>
          <a:xfrm flipH="1">
            <a:off x="7201355" y="2064593"/>
            <a:ext cx="167553" cy="29179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1" name="Oval 80">
            <a:extLst>
              <a:ext uri="{FF2B5EF4-FFF2-40B4-BE49-F238E27FC236}">
                <a16:creationId xmlns:a16="http://schemas.microsoft.com/office/drawing/2014/main" id="{FCC2F03C-4484-6A49-B426-13AEB38CE545}"/>
              </a:ext>
            </a:extLst>
          </p:cNvPr>
          <p:cNvSpPr/>
          <p:nvPr/>
        </p:nvSpPr>
        <p:spPr>
          <a:xfrm>
            <a:off x="4506279" y="426548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82" name="Oval 81">
            <a:extLst>
              <a:ext uri="{FF2B5EF4-FFF2-40B4-BE49-F238E27FC236}">
                <a16:creationId xmlns:a16="http://schemas.microsoft.com/office/drawing/2014/main" id="{A0FE0B7E-24E4-1846-AA07-FF1A52F310CA}"/>
              </a:ext>
            </a:extLst>
          </p:cNvPr>
          <p:cNvSpPr/>
          <p:nvPr/>
        </p:nvSpPr>
        <p:spPr>
          <a:xfrm>
            <a:off x="5852479" y="426548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83" name="Oval 82">
            <a:extLst>
              <a:ext uri="{FF2B5EF4-FFF2-40B4-BE49-F238E27FC236}">
                <a16:creationId xmlns:a16="http://schemas.microsoft.com/office/drawing/2014/main" id="{C3B0EA54-4AA4-984A-B5B8-93DFFA6B981E}"/>
              </a:ext>
            </a:extLst>
          </p:cNvPr>
          <p:cNvSpPr/>
          <p:nvPr/>
        </p:nvSpPr>
        <p:spPr>
          <a:xfrm>
            <a:off x="7274879" y="426548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84" name="Oval 83">
            <a:extLst>
              <a:ext uri="{FF2B5EF4-FFF2-40B4-BE49-F238E27FC236}">
                <a16:creationId xmlns:a16="http://schemas.microsoft.com/office/drawing/2014/main" id="{4AA3BDE0-53DC-BB4A-ABD5-AD55702485F2}"/>
              </a:ext>
            </a:extLst>
          </p:cNvPr>
          <p:cNvSpPr/>
          <p:nvPr/>
        </p:nvSpPr>
        <p:spPr>
          <a:xfrm>
            <a:off x="327979" y="426548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85" name="Oval 84">
            <a:extLst>
              <a:ext uri="{FF2B5EF4-FFF2-40B4-BE49-F238E27FC236}">
                <a16:creationId xmlns:a16="http://schemas.microsoft.com/office/drawing/2014/main" id="{A054D982-A776-664D-A260-51CE283C73B6}"/>
              </a:ext>
            </a:extLst>
          </p:cNvPr>
          <p:cNvSpPr/>
          <p:nvPr/>
        </p:nvSpPr>
        <p:spPr>
          <a:xfrm>
            <a:off x="1674179" y="426548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86" name="Oval 85">
            <a:extLst>
              <a:ext uri="{FF2B5EF4-FFF2-40B4-BE49-F238E27FC236}">
                <a16:creationId xmlns:a16="http://schemas.microsoft.com/office/drawing/2014/main" id="{2307512F-9EE3-6043-A1AB-BF8A4553B09E}"/>
              </a:ext>
            </a:extLst>
          </p:cNvPr>
          <p:cNvSpPr/>
          <p:nvPr/>
        </p:nvSpPr>
        <p:spPr>
          <a:xfrm>
            <a:off x="3096579" y="426548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87" name="Oval 86">
            <a:extLst>
              <a:ext uri="{FF2B5EF4-FFF2-40B4-BE49-F238E27FC236}">
                <a16:creationId xmlns:a16="http://schemas.microsoft.com/office/drawing/2014/main" id="{1EAF27C4-5B56-3E4F-AD4C-F8D48761D115}"/>
              </a:ext>
            </a:extLst>
          </p:cNvPr>
          <p:cNvSpPr/>
          <p:nvPr/>
        </p:nvSpPr>
        <p:spPr>
          <a:xfrm>
            <a:off x="327979" y="384162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88" name="Oval 87">
            <a:extLst>
              <a:ext uri="{FF2B5EF4-FFF2-40B4-BE49-F238E27FC236}">
                <a16:creationId xmlns:a16="http://schemas.microsoft.com/office/drawing/2014/main" id="{48DCD6C1-6067-6B47-90C3-3106656828EE}"/>
              </a:ext>
            </a:extLst>
          </p:cNvPr>
          <p:cNvSpPr/>
          <p:nvPr/>
        </p:nvSpPr>
        <p:spPr>
          <a:xfrm>
            <a:off x="980441" y="384162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89" name="Oval 88">
            <a:extLst>
              <a:ext uri="{FF2B5EF4-FFF2-40B4-BE49-F238E27FC236}">
                <a16:creationId xmlns:a16="http://schemas.microsoft.com/office/drawing/2014/main" id="{361C441A-53F1-3B44-B0D8-EA1876AEAF60}"/>
              </a:ext>
            </a:extLst>
          </p:cNvPr>
          <p:cNvSpPr/>
          <p:nvPr/>
        </p:nvSpPr>
        <p:spPr>
          <a:xfrm>
            <a:off x="1680529" y="385273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90" name="Oval 89">
            <a:extLst>
              <a:ext uri="{FF2B5EF4-FFF2-40B4-BE49-F238E27FC236}">
                <a16:creationId xmlns:a16="http://schemas.microsoft.com/office/drawing/2014/main" id="{DA0EB155-33C3-0748-BFB6-8CEBD2C7E7E1}"/>
              </a:ext>
            </a:extLst>
          </p:cNvPr>
          <p:cNvSpPr/>
          <p:nvPr/>
        </p:nvSpPr>
        <p:spPr>
          <a:xfrm>
            <a:off x="2331404" y="385273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91" name="Oval 90">
            <a:extLst>
              <a:ext uri="{FF2B5EF4-FFF2-40B4-BE49-F238E27FC236}">
                <a16:creationId xmlns:a16="http://schemas.microsoft.com/office/drawing/2014/main" id="{266F0FC1-C738-FC47-ACB5-4E73EB337510}"/>
              </a:ext>
            </a:extLst>
          </p:cNvPr>
          <p:cNvSpPr/>
          <p:nvPr/>
        </p:nvSpPr>
        <p:spPr>
          <a:xfrm>
            <a:off x="3114041" y="384162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92" name="Oval 91">
            <a:extLst>
              <a:ext uri="{FF2B5EF4-FFF2-40B4-BE49-F238E27FC236}">
                <a16:creationId xmlns:a16="http://schemas.microsoft.com/office/drawing/2014/main" id="{45A09C85-9B48-A347-9486-B15094474957}"/>
              </a:ext>
            </a:extLst>
          </p:cNvPr>
          <p:cNvSpPr/>
          <p:nvPr/>
        </p:nvSpPr>
        <p:spPr>
          <a:xfrm>
            <a:off x="3766504" y="384162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93" name="Oval 92">
            <a:extLst>
              <a:ext uri="{FF2B5EF4-FFF2-40B4-BE49-F238E27FC236}">
                <a16:creationId xmlns:a16="http://schemas.microsoft.com/office/drawing/2014/main" id="{3C715270-6125-5C4E-B970-D0E77B5BF5F0}"/>
              </a:ext>
            </a:extLst>
          </p:cNvPr>
          <p:cNvSpPr/>
          <p:nvPr/>
        </p:nvSpPr>
        <p:spPr>
          <a:xfrm>
            <a:off x="4501516" y="384162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94" name="Oval 93">
            <a:extLst>
              <a:ext uri="{FF2B5EF4-FFF2-40B4-BE49-F238E27FC236}">
                <a16:creationId xmlns:a16="http://schemas.microsoft.com/office/drawing/2014/main" id="{C63BCCD8-F2EB-0F4C-9AE9-0B901AB79BD6}"/>
              </a:ext>
            </a:extLst>
          </p:cNvPr>
          <p:cNvSpPr/>
          <p:nvPr/>
        </p:nvSpPr>
        <p:spPr>
          <a:xfrm>
            <a:off x="5153979" y="384162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95" name="Oval 94">
            <a:extLst>
              <a:ext uri="{FF2B5EF4-FFF2-40B4-BE49-F238E27FC236}">
                <a16:creationId xmlns:a16="http://schemas.microsoft.com/office/drawing/2014/main" id="{5C9F5E9E-D13F-B843-9769-0FBC385D7DCD}"/>
              </a:ext>
            </a:extLst>
          </p:cNvPr>
          <p:cNvSpPr/>
          <p:nvPr/>
        </p:nvSpPr>
        <p:spPr>
          <a:xfrm>
            <a:off x="5854066" y="385273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96" name="Oval 95">
            <a:extLst>
              <a:ext uri="{FF2B5EF4-FFF2-40B4-BE49-F238E27FC236}">
                <a16:creationId xmlns:a16="http://schemas.microsoft.com/office/drawing/2014/main" id="{CF2B24C8-53D2-A147-93DF-0490D9B3095A}"/>
              </a:ext>
            </a:extLst>
          </p:cNvPr>
          <p:cNvSpPr/>
          <p:nvPr/>
        </p:nvSpPr>
        <p:spPr>
          <a:xfrm>
            <a:off x="6504941" y="385273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97" name="Oval 96">
            <a:extLst>
              <a:ext uri="{FF2B5EF4-FFF2-40B4-BE49-F238E27FC236}">
                <a16:creationId xmlns:a16="http://schemas.microsoft.com/office/drawing/2014/main" id="{DDC72195-5653-B743-A7C2-9E83AC544810}"/>
              </a:ext>
            </a:extLst>
          </p:cNvPr>
          <p:cNvSpPr/>
          <p:nvPr/>
        </p:nvSpPr>
        <p:spPr>
          <a:xfrm>
            <a:off x="7289166" y="384162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98" name="Oval 97">
            <a:extLst>
              <a:ext uri="{FF2B5EF4-FFF2-40B4-BE49-F238E27FC236}">
                <a16:creationId xmlns:a16="http://schemas.microsoft.com/office/drawing/2014/main" id="{28EF777F-C4D4-8847-A1C4-5CB1ACA5AF4E}"/>
              </a:ext>
            </a:extLst>
          </p:cNvPr>
          <p:cNvSpPr/>
          <p:nvPr/>
        </p:nvSpPr>
        <p:spPr>
          <a:xfrm>
            <a:off x="7940041" y="384162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99" name="Oval 98">
            <a:extLst>
              <a:ext uri="{FF2B5EF4-FFF2-40B4-BE49-F238E27FC236}">
                <a16:creationId xmlns:a16="http://schemas.microsoft.com/office/drawing/2014/main" id="{E75499F0-B20D-464F-8C07-38F0158DF02F}"/>
              </a:ext>
            </a:extLst>
          </p:cNvPr>
          <p:cNvSpPr/>
          <p:nvPr/>
        </p:nvSpPr>
        <p:spPr>
          <a:xfrm>
            <a:off x="5165091" y="426548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100" name="Oval 99">
            <a:extLst>
              <a:ext uri="{FF2B5EF4-FFF2-40B4-BE49-F238E27FC236}">
                <a16:creationId xmlns:a16="http://schemas.microsoft.com/office/drawing/2014/main" id="{3ABBF810-EB6F-0244-BBC1-F801058144D2}"/>
              </a:ext>
            </a:extLst>
          </p:cNvPr>
          <p:cNvSpPr/>
          <p:nvPr/>
        </p:nvSpPr>
        <p:spPr>
          <a:xfrm>
            <a:off x="6511291" y="426548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101" name="Oval 100">
            <a:extLst>
              <a:ext uri="{FF2B5EF4-FFF2-40B4-BE49-F238E27FC236}">
                <a16:creationId xmlns:a16="http://schemas.microsoft.com/office/drawing/2014/main" id="{9E3E2087-4C9E-E241-9773-7E7318F2B09C}"/>
              </a:ext>
            </a:extLst>
          </p:cNvPr>
          <p:cNvSpPr/>
          <p:nvPr/>
        </p:nvSpPr>
        <p:spPr>
          <a:xfrm>
            <a:off x="7932104" y="426548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102" name="Oval 101">
            <a:extLst>
              <a:ext uri="{FF2B5EF4-FFF2-40B4-BE49-F238E27FC236}">
                <a16:creationId xmlns:a16="http://schemas.microsoft.com/office/drawing/2014/main" id="{BDC708AA-B2B1-AF40-96A1-B405694F4878}"/>
              </a:ext>
            </a:extLst>
          </p:cNvPr>
          <p:cNvSpPr/>
          <p:nvPr/>
        </p:nvSpPr>
        <p:spPr>
          <a:xfrm>
            <a:off x="986791" y="426548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103" name="Oval 102">
            <a:extLst>
              <a:ext uri="{FF2B5EF4-FFF2-40B4-BE49-F238E27FC236}">
                <a16:creationId xmlns:a16="http://schemas.microsoft.com/office/drawing/2014/main" id="{08864727-2A4F-C14F-8A5C-4440803C9BDA}"/>
              </a:ext>
            </a:extLst>
          </p:cNvPr>
          <p:cNvSpPr/>
          <p:nvPr/>
        </p:nvSpPr>
        <p:spPr>
          <a:xfrm>
            <a:off x="2332991" y="426548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104" name="Oval 103">
            <a:extLst>
              <a:ext uri="{FF2B5EF4-FFF2-40B4-BE49-F238E27FC236}">
                <a16:creationId xmlns:a16="http://schemas.microsoft.com/office/drawing/2014/main" id="{B0652BB6-BC0E-2A4D-9CA5-E97D4C9A959E}"/>
              </a:ext>
            </a:extLst>
          </p:cNvPr>
          <p:cNvSpPr/>
          <p:nvPr/>
        </p:nvSpPr>
        <p:spPr>
          <a:xfrm>
            <a:off x="3753804" y="426548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Tree>
    <p:extLst>
      <p:ext uri="{BB962C8B-B14F-4D97-AF65-F5344CB8AC3E}">
        <p14:creationId xmlns:p14="http://schemas.microsoft.com/office/powerpoint/2010/main" val="36865330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r>
              <a:rPr lang="en-US" dirty="0">
                <a:latin typeface="Arial" charset="0"/>
                <a:ea typeface="ＭＳ Ｐゴシック" charset="0"/>
                <a:cs typeface="ＭＳ Ｐゴシック" charset="0"/>
              </a:rPr>
              <a:t>Estimating with scale scores</a:t>
            </a:r>
          </a:p>
        </p:txBody>
      </p:sp>
      <p:sp>
        <p:nvSpPr>
          <p:cNvPr id="6" name="Oval 5"/>
          <p:cNvSpPr/>
          <p:nvPr/>
        </p:nvSpPr>
        <p:spPr>
          <a:xfrm>
            <a:off x="950345" y="2205038"/>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7" name="Rectangle 6"/>
          <p:cNvSpPr/>
          <p:nvPr/>
        </p:nvSpPr>
        <p:spPr>
          <a:xfrm>
            <a:off x="283595" y="3830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618682"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034732"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446020"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5787457" y="3830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201920"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3" name="Oval 12"/>
          <p:cNvSpPr/>
          <p:nvPr/>
        </p:nvSpPr>
        <p:spPr>
          <a:xfrm>
            <a:off x="5125470" y="2205038"/>
            <a:ext cx="2432050"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4" name="Straight Arrow Connector 13"/>
          <p:cNvCxnSpPr>
            <a:stCxn id="6" idx="3"/>
            <a:endCxn id="7" idx="0"/>
          </p:cNvCxnSpPr>
          <p:nvPr/>
        </p:nvCxnSpPr>
        <p:spPr>
          <a:xfrm rot="5400000">
            <a:off x="698726" y="3223419"/>
            <a:ext cx="742950" cy="471488"/>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rot="16200000" flipH="1">
            <a:off x="1873476" y="3531394"/>
            <a:ext cx="592138" cy="635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5"/>
            <a:endCxn id="9" idx="0"/>
          </p:cNvCxnSpPr>
          <p:nvPr/>
        </p:nvCxnSpPr>
        <p:spPr>
          <a:xfrm rot="16200000" flipH="1">
            <a:off x="2935514" y="3177381"/>
            <a:ext cx="742950" cy="563563"/>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6"/>
            <a:endCxn id="13" idx="2"/>
          </p:cNvCxnSpPr>
          <p:nvPr/>
        </p:nvCxnSpPr>
        <p:spPr>
          <a:xfrm>
            <a:off x="3380807" y="2722563"/>
            <a:ext cx="1744663" cy="1587"/>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a:endCxn id="10" idx="0"/>
          </p:cNvCxnSpPr>
          <p:nvPr/>
        </p:nvCxnSpPr>
        <p:spPr>
          <a:xfrm rot="5400000">
            <a:off x="4869089" y="3218656"/>
            <a:ext cx="742950" cy="481013"/>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4"/>
            <a:endCxn id="11" idx="0"/>
          </p:cNvCxnSpPr>
          <p:nvPr/>
        </p:nvCxnSpPr>
        <p:spPr>
          <a:xfrm rot="5400000">
            <a:off x="6043839" y="3532981"/>
            <a:ext cx="592138" cy="3175"/>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5"/>
            <a:endCxn id="12" idx="0"/>
          </p:cNvCxnSpPr>
          <p:nvPr/>
        </p:nvCxnSpPr>
        <p:spPr>
          <a:xfrm rot="16200000" flipH="1">
            <a:off x="7107464" y="3182144"/>
            <a:ext cx="742950" cy="554037"/>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507432"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742382" y="4805363"/>
            <a:ext cx="182563" cy="1587"/>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847282"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081438" y="4806157"/>
            <a:ext cx="182563" cy="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268095" y="489743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500663" y="4802982"/>
            <a:ext cx="182563" cy="635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665095" y="491331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4896870" y="4810125"/>
            <a:ext cx="198438" cy="7937"/>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016057"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249419" y="4803776"/>
            <a:ext cx="182563" cy="476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438457"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7668644" y="4802188"/>
            <a:ext cx="182563" cy="793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561" name="TextBox 43"/>
          <p:cNvSpPr txBox="1">
            <a:spLocks noChangeArrowheads="1"/>
          </p:cNvSpPr>
          <p:nvPr/>
        </p:nvSpPr>
        <p:spPr bwMode="auto">
          <a:xfrm>
            <a:off x="3931670" y="2205038"/>
            <a:ext cx="361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β</a:t>
            </a:r>
          </a:p>
        </p:txBody>
      </p:sp>
      <p:sp>
        <p:nvSpPr>
          <p:cNvPr id="22562" name="TextBox 44"/>
          <p:cNvSpPr txBox="1">
            <a:spLocks noChangeArrowheads="1"/>
          </p:cNvSpPr>
          <p:nvPr/>
        </p:nvSpPr>
        <p:spPr bwMode="auto">
          <a:xfrm>
            <a:off x="655070" y="3238500"/>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22563" name="TextBox 45"/>
          <p:cNvSpPr txBox="1">
            <a:spLocks noChangeArrowheads="1"/>
          </p:cNvSpPr>
          <p:nvPr/>
        </p:nvSpPr>
        <p:spPr bwMode="auto">
          <a:xfrm>
            <a:off x="1798070" y="3286125"/>
            <a:ext cx="350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22564" name="TextBox 46"/>
          <p:cNvSpPr txBox="1">
            <a:spLocks noChangeArrowheads="1"/>
          </p:cNvSpPr>
          <p:nvPr/>
        </p:nvSpPr>
        <p:spPr bwMode="auto">
          <a:xfrm>
            <a:off x="2869632" y="3303588"/>
            <a:ext cx="352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22565" name="TextBox 47"/>
          <p:cNvSpPr txBox="1">
            <a:spLocks noChangeArrowheads="1"/>
          </p:cNvSpPr>
          <p:nvPr/>
        </p:nvSpPr>
        <p:spPr bwMode="auto">
          <a:xfrm>
            <a:off x="4761932" y="3303588"/>
            <a:ext cx="350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22566" name="TextBox 48"/>
          <p:cNvSpPr txBox="1">
            <a:spLocks noChangeArrowheads="1"/>
          </p:cNvSpPr>
          <p:nvPr/>
        </p:nvSpPr>
        <p:spPr bwMode="auto">
          <a:xfrm>
            <a:off x="5903345" y="3352800"/>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22567" name="TextBox 49"/>
          <p:cNvSpPr txBox="1">
            <a:spLocks noChangeArrowheads="1"/>
          </p:cNvSpPr>
          <p:nvPr/>
        </p:nvSpPr>
        <p:spPr bwMode="auto">
          <a:xfrm>
            <a:off x="6974907" y="3370263"/>
            <a:ext cx="3524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5585845" y="272573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838382" y="2398713"/>
            <a:ext cx="333375"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6508182" y="220503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1451995" y="2851150"/>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1847282" y="220503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2393382" y="2698750"/>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7" name="Oval 56"/>
          <p:cNvSpPr/>
          <p:nvPr/>
        </p:nvSpPr>
        <p:spPr>
          <a:xfrm>
            <a:off x="1139257" y="2528888"/>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667895" y="2528888"/>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172720" y="2278063"/>
            <a:ext cx="334962"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172720" y="2851150"/>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2660082" y="265747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2536257" y="22780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5252470" y="2530475"/>
            <a:ext cx="333375"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903345" y="2530475"/>
            <a:ext cx="334962"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5689032" y="226853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341495" y="226853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6452620" y="265747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7103495" y="2657475"/>
            <a:ext cx="334962"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6004945" y="2851150"/>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724082" y="2787650"/>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7171757" y="2398713"/>
            <a:ext cx="334963" cy="388937"/>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451995" y="2336800"/>
            <a:ext cx="333375" cy="388938"/>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1847282" y="272573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2993457" y="2473325"/>
            <a:ext cx="334963"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22592" name="TextBox 79"/>
          <p:cNvSpPr txBox="1">
            <a:spLocks noChangeArrowheads="1"/>
          </p:cNvSpPr>
          <p:nvPr/>
        </p:nvSpPr>
        <p:spPr bwMode="auto">
          <a:xfrm>
            <a:off x="362970" y="5841127"/>
            <a:ext cx="722505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Estimate of beta will be biased (attenuated) because scale scores are</a:t>
            </a:r>
          </a:p>
          <a:p>
            <a:pPr eaLnBrk="1" hangingPunct="1"/>
            <a:r>
              <a:rPr lang="en-US" sz="1800" dirty="0"/>
              <a:t>contaminated with measurement error</a:t>
            </a:r>
          </a:p>
        </p:txBody>
      </p:sp>
      <p:sp>
        <p:nvSpPr>
          <p:cNvPr id="79" name="Oval 78"/>
          <p:cNvSpPr/>
          <p:nvPr/>
        </p:nvSpPr>
        <p:spPr>
          <a:xfrm>
            <a:off x="7273357" y="16716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80" name="Straight Arrow Connector 79"/>
          <p:cNvCxnSpPr>
            <a:stCxn id="79" idx="3"/>
          </p:cNvCxnSpPr>
          <p:nvPr/>
        </p:nvCxnSpPr>
        <p:spPr>
          <a:xfrm flipH="1">
            <a:off x="7201355" y="2064593"/>
            <a:ext cx="167553" cy="29179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8970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“Types of validity”</a:t>
            </a:r>
          </a:p>
        </p:txBody>
      </p:sp>
      <p:sp>
        <p:nvSpPr>
          <p:cNvPr id="6" name="Cloud 5"/>
          <p:cNvSpPr/>
          <p:nvPr/>
        </p:nvSpPr>
        <p:spPr>
          <a:xfrm>
            <a:off x="924167" y="3182764"/>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Content validity</a:t>
            </a:r>
          </a:p>
        </p:txBody>
      </p:sp>
      <p:sp>
        <p:nvSpPr>
          <p:cNvPr id="7" name="Cloud 6"/>
          <p:cNvSpPr/>
          <p:nvPr/>
        </p:nvSpPr>
        <p:spPr>
          <a:xfrm>
            <a:off x="4798752" y="2518580"/>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Predictive</a:t>
            </a:r>
          </a:p>
          <a:p>
            <a:pPr algn="ctr"/>
            <a:r>
              <a:rPr lang="en-US" dirty="0"/>
              <a:t>validity</a:t>
            </a:r>
          </a:p>
        </p:txBody>
      </p:sp>
      <p:sp>
        <p:nvSpPr>
          <p:cNvPr id="8" name="Cloud 7"/>
          <p:cNvSpPr/>
          <p:nvPr/>
        </p:nvSpPr>
        <p:spPr>
          <a:xfrm>
            <a:off x="4729834" y="4768074"/>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Construct</a:t>
            </a:r>
          </a:p>
          <a:p>
            <a:pPr algn="ctr"/>
            <a:r>
              <a:rPr lang="en-US" dirty="0"/>
              <a:t>validity</a:t>
            </a:r>
          </a:p>
        </p:txBody>
      </p:sp>
      <p:sp>
        <p:nvSpPr>
          <p:cNvPr id="9" name="TextBox 8"/>
          <p:cNvSpPr txBox="1"/>
          <p:nvPr/>
        </p:nvSpPr>
        <p:spPr>
          <a:xfrm>
            <a:off x="315922" y="5071797"/>
            <a:ext cx="3818465" cy="1477328"/>
          </a:xfrm>
          <a:prstGeom prst="rect">
            <a:avLst/>
          </a:prstGeom>
          <a:noFill/>
        </p:spPr>
        <p:txBody>
          <a:bodyPr wrap="square" lIns="0" tIns="0" rIns="0" bIns="0" rtlCol="0">
            <a:spAutoFit/>
          </a:bodyPr>
          <a:lstStyle/>
          <a:p>
            <a:pPr algn="ctr"/>
            <a:r>
              <a:rPr lang="en-US" sz="2400" b="1" dirty="0">
                <a:solidFill>
                  <a:srgbClr val="EF3340"/>
                </a:solidFill>
              </a:rPr>
              <a:t>Are these different facets of the same thing or completely different things?</a:t>
            </a:r>
            <a:endParaRPr lang="en-US" sz="2400" b="1" i="1" dirty="0">
              <a:solidFill>
                <a:srgbClr val="EF3340"/>
              </a:solidFill>
            </a:endParaRPr>
          </a:p>
        </p:txBody>
      </p:sp>
      <p:sp>
        <p:nvSpPr>
          <p:cNvPr id="10" name="TextBox 9"/>
          <p:cNvSpPr txBox="1"/>
          <p:nvPr/>
        </p:nvSpPr>
        <p:spPr>
          <a:xfrm>
            <a:off x="137320" y="2183784"/>
            <a:ext cx="3818465" cy="738664"/>
          </a:xfrm>
          <a:prstGeom prst="rect">
            <a:avLst/>
          </a:prstGeom>
          <a:noFill/>
        </p:spPr>
        <p:txBody>
          <a:bodyPr wrap="square" lIns="0" tIns="0" rIns="0" bIns="0" rtlCol="0">
            <a:spAutoFit/>
          </a:bodyPr>
          <a:lstStyle/>
          <a:p>
            <a:pPr algn="ctr"/>
            <a:r>
              <a:rPr lang="en-US" sz="2400" b="1">
                <a:solidFill>
                  <a:srgbClr val="EF3340"/>
                </a:solidFill>
              </a:rPr>
              <a:t>Implies multidimensionality</a:t>
            </a:r>
            <a:endParaRPr lang="en-US" sz="2400" b="1" i="1" dirty="0">
              <a:solidFill>
                <a:srgbClr val="EF3340"/>
              </a:solidFill>
            </a:endParaRPr>
          </a:p>
        </p:txBody>
      </p:sp>
      <p:sp>
        <p:nvSpPr>
          <p:cNvPr id="11" name="TextBox 10"/>
          <p:cNvSpPr txBox="1"/>
          <p:nvPr/>
        </p:nvSpPr>
        <p:spPr>
          <a:xfrm>
            <a:off x="4134387" y="1722022"/>
            <a:ext cx="3818465" cy="738664"/>
          </a:xfrm>
          <a:prstGeom prst="rect">
            <a:avLst/>
          </a:prstGeom>
          <a:noFill/>
        </p:spPr>
        <p:txBody>
          <a:bodyPr wrap="square" lIns="0" tIns="0" rIns="0" bIns="0" rtlCol="0">
            <a:spAutoFit/>
          </a:bodyPr>
          <a:lstStyle/>
          <a:p>
            <a:pPr algn="ctr"/>
            <a:r>
              <a:rPr lang="en-US" sz="2400" b="1" dirty="0">
                <a:solidFill>
                  <a:srgbClr val="EF3340"/>
                </a:solidFill>
              </a:rPr>
              <a:t>Prediction is </a:t>
            </a:r>
            <a:r>
              <a:rPr lang="en-US" sz="2400" b="1">
                <a:solidFill>
                  <a:srgbClr val="EF3340"/>
                </a:solidFill>
              </a:rPr>
              <a:t>not measurement</a:t>
            </a:r>
            <a:endParaRPr lang="en-US" sz="2400" b="1" i="1" dirty="0">
              <a:solidFill>
                <a:srgbClr val="EF3340"/>
              </a:solidFill>
            </a:endParaRPr>
          </a:p>
        </p:txBody>
      </p:sp>
      <p:sp>
        <p:nvSpPr>
          <p:cNvPr id="13" name="TextBox 12"/>
          <p:cNvSpPr txBox="1"/>
          <p:nvPr/>
        </p:nvSpPr>
        <p:spPr>
          <a:xfrm>
            <a:off x="4459914" y="4015122"/>
            <a:ext cx="2922448" cy="738664"/>
          </a:xfrm>
          <a:prstGeom prst="rect">
            <a:avLst/>
          </a:prstGeom>
          <a:noFill/>
        </p:spPr>
        <p:txBody>
          <a:bodyPr wrap="square" lIns="0" tIns="0" rIns="0" bIns="0" rtlCol="0">
            <a:spAutoFit/>
          </a:bodyPr>
          <a:lstStyle/>
          <a:p>
            <a:pPr algn="ctr"/>
            <a:r>
              <a:rPr lang="en-US" sz="2400" b="1">
                <a:solidFill>
                  <a:srgbClr val="EF3340"/>
                </a:solidFill>
              </a:rPr>
              <a:t>Construct measurement</a:t>
            </a:r>
            <a:endParaRPr lang="en-US" sz="2400" b="1" i="1" dirty="0">
              <a:solidFill>
                <a:srgbClr val="EF3340"/>
              </a:solidFill>
            </a:endParaRPr>
          </a:p>
        </p:txBody>
      </p:sp>
    </p:spTree>
    <p:extLst>
      <p:ext uri="{BB962C8B-B14F-4D97-AF65-F5344CB8AC3E}">
        <p14:creationId xmlns:p14="http://schemas.microsoft.com/office/powerpoint/2010/main" val="139835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Estimating with SEM</a:t>
            </a:r>
          </a:p>
        </p:txBody>
      </p:sp>
      <p:sp>
        <p:nvSpPr>
          <p:cNvPr id="6" name="Oval 5"/>
          <p:cNvSpPr/>
          <p:nvPr/>
        </p:nvSpPr>
        <p:spPr>
          <a:xfrm>
            <a:off x="953618" y="2205038"/>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7" name="Rectangle 6"/>
          <p:cNvSpPr/>
          <p:nvPr/>
        </p:nvSpPr>
        <p:spPr>
          <a:xfrm>
            <a:off x="286868" y="3830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621955"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038005"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449293"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5790730" y="3830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205193" y="3830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3" name="Oval 12"/>
          <p:cNvSpPr/>
          <p:nvPr/>
        </p:nvSpPr>
        <p:spPr>
          <a:xfrm>
            <a:off x="5128743" y="2205038"/>
            <a:ext cx="2432050"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4" name="Straight Arrow Connector 13"/>
          <p:cNvCxnSpPr>
            <a:stCxn id="6" idx="3"/>
            <a:endCxn id="7" idx="0"/>
          </p:cNvCxnSpPr>
          <p:nvPr/>
        </p:nvCxnSpPr>
        <p:spPr>
          <a:xfrm rot="5400000">
            <a:off x="701999" y="3223419"/>
            <a:ext cx="742950" cy="471488"/>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rot="16200000" flipH="1">
            <a:off x="1876749" y="3531394"/>
            <a:ext cx="592138" cy="635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5"/>
            <a:endCxn id="9" idx="0"/>
          </p:cNvCxnSpPr>
          <p:nvPr/>
        </p:nvCxnSpPr>
        <p:spPr>
          <a:xfrm rot="16200000" flipH="1">
            <a:off x="2938787" y="3177381"/>
            <a:ext cx="742950" cy="563563"/>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6"/>
            <a:endCxn id="13" idx="2"/>
          </p:cNvCxnSpPr>
          <p:nvPr/>
        </p:nvCxnSpPr>
        <p:spPr>
          <a:xfrm>
            <a:off x="3384080" y="2722563"/>
            <a:ext cx="1744663" cy="1587"/>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a:endCxn id="10" idx="0"/>
          </p:cNvCxnSpPr>
          <p:nvPr/>
        </p:nvCxnSpPr>
        <p:spPr>
          <a:xfrm rot="5400000">
            <a:off x="4872362" y="3218656"/>
            <a:ext cx="742950" cy="481013"/>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4"/>
            <a:endCxn id="11" idx="0"/>
          </p:cNvCxnSpPr>
          <p:nvPr/>
        </p:nvCxnSpPr>
        <p:spPr>
          <a:xfrm rot="5400000">
            <a:off x="6047112" y="3532981"/>
            <a:ext cx="592138" cy="3175"/>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5"/>
            <a:endCxn id="12" idx="0"/>
          </p:cNvCxnSpPr>
          <p:nvPr/>
        </p:nvCxnSpPr>
        <p:spPr>
          <a:xfrm rot="16200000" flipH="1">
            <a:off x="7110737" y="3182144"/>
            <a:ext cx="742950" cy="554037"/>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510705"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745655" y="4805363"/>
            <a:ext cx="182563" cy="1587"/>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850555"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084711" y="4806157"/>
            <a:ext cx="182563" cy="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271368" y="489743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503936" y="4802982"/>
            <a:ext cx="182563" cy="635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668368" y="491331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4900143" y="4810125"/>
            <a:ext cx="198438" cy="7937"/>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019330"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252692" y="4803776"/>
            <a:ext cx="182563" cy="476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441730" y="4897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7671917" y="4802188"/>
            <a:ext cx="182563" cy="793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89" name="TextBox 43"/>
          <p:cNvSpPr txBox="1">
            <a:spLocks noChangeArrowheads="1"/>
          </p:cNvSpPr>
          <p:nvPr/>
        </p:nvSpPr>
        <p:spPr bwMode="auto">
          <a:xfrm>
            <a:off x="3934943" y="2205038"/>
            <a:ext cx="361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β</a:t>
            </a:r>
          </a:p>
        </p:txBody>
      </p:sp>
      <p:sp>
        <p:nvSpPr>
          <p:cNvPr id="19490" name="TextBox 44"/>
          <p:cNvSpPr txBox="1">
            <a:spLocks noChangeArrowheads="1"/>
          </p:cNvSpPr>
          <p:nvPr/>
        </p:nvSpPr>
        <p:spPr bwMode="auto">
          <a:xfrm>
            <a:off x="658343" y="3238500"/>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1" name="TextBox 45"/>
          <p:cNvSpPr txBox="1">
            <a:spLocks noChangeArrowheads="1"/>
          </p:cNvSpPr>
          <p:nvPr/>
        </p:nvSpPr>
        <p:spPr bwMode="auto">
          <a:xfrm>
            <a:off x="1801343" y="3286125"/>
            <a:ext cx="350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2" name="TextBox 46"/>
          <p:cNvSpPr txBox="1">
            <a:spLocks noChangeArrowheads="1"/>
          </p:cNvSpPr>
          <p:nvPr/>
        </p:nvSpPr>
        <p:spPr bwMode="auto">
          <a:xfrm>
            <a:off x="2872905" y="3303588"/>
            <a:ext cx="352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3" name="TextBox 47"/>
          <p:cNvSpPr txBox="1">
            <a:spLocks noChangeArrowheads="1"/>
          </p:cNvSpPr>
          <p:nvPr/>
        </p:nvSpPr>
        <p:spPr bwMode="auto">
          <a:xfrm>
            <a:off x="4765205" y="3303588"/>
            <a:ext cx="350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4" name="TextBox 48"/>
          <p:cNvSpPr txBox="1">
            <a:spLocks noChangeArrowheads="1"/>
          </p:cNvSpPr>
          <p:nvPr/>
        </p:nvSpPr>
        <p:spPr bwMode="auto">
          <a:xfrm>
            <a:off x="5906618" y="3352800"/>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5" name="TextBox 49"/>
          <p:cNvSpPr txBox="1">
            <a:spLocks noChangeArrowheads="1"/>
          </p:cNvSpPr>
          <p:nvPr/>
        </p:nvSpPr>
        <p:spPr bwMode="auto">
          <a:xfrm>
            <a:off x="6978180" y="3370263"/>
            <a:ext cx="3524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503268" y="4924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5849468" y="4924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271868" y="4924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324968" y="4924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1671168" y="4924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093568" y="4924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7" name="Oval 56"/>
          <p:cNvSpPr/>
          <p:nvPr/>
        </p:nvSpPr>
        <p:spPr>
          <a:xfrm>
            <a:off x="1142530" y="2528888"/>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671168" y="2528888"/>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175993" y="2278063"/>
            <a:ext cx="334962"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175993" y="2851150"/>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2663355" y="265747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2539530" y="22780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5255743" y="2530475"/>
            <a:ext cx="333375"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906618" y="2530475"/>
            <a:ext cx="334962"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5692305" y="226853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344768" y="226853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6455893" y="265747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7106768" y="2657475"/>
            <a:ext cx="334962"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162080" y="4924425"/>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508280" y="4924425"/>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7929093" y="4924425"/>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983780" y="4924425"/>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329980" y="4924425"/>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3750793" y="4924425"/>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19520" name="TextBox 79"/>
          <p:cNvSpPr txBox="1">
            <a:spLocks noChangeArrowheads="1"/>
          </p:cNvSpPr>
          <p:nvPr/>
        </p:nvSpPr>
        <p:spPr bwMode="auto">
          <a:xfrm>
            <a:off x="627810" y="5770573"/>
            <a:ext cx="75873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SEM partials variance and results in (asymptotically) unbiased estimates</a:t>
            </a:r>
            <a:br>
              <a:rPr lang="en-US" sz="1800" dirty="0"/>
            </a:br>
            <a:r>
              <a:rPr lang="en-US" sz="1800" dirty="0"/>
              <a:t>of beta</a:t>
            </a:r>
          </a:p>
        </p:txBody>
      </p:sp>
      <p:sp>
        <p:nvSpPr>
          <p:cNvPr id="79" name="Oval 78"/>
          <p:cNvSpPr/>
          <p:nvPr/>
        </p:nvSpPr>
        <p:spPr>
          <a:xfrm>
            <a:off x="7276630" y="16716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80" name="Straight Arrow Connector 79"/>
          <p:cNvCxnSpPr>
            <a:stCxn id="79" idx="3"/>
          </p:cNvCxnSpPr>
          <p:nvPr/>
        </p:nvCxnSpPr>
        <p:spPr>
          <a:xfrm flipH="1">
            <a:off x="7204628" y="2064593"/>
            <a:ext cx="167553" cy="29179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35492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difference: SEM corrects for measurement error</a:t>
            </a:r>
          </a:p>
        </p:txBody>
      </p:sp>
      <p:sp>
        <p:nvSpPr>
          <p:cNvPr id="7" name="TextBox 6"/>
          <p:cNvSpPr txBox="1"/>
          <p:nvPr/>
        </p:nvSpPr>
        <p:spPr>
          <a:xfrm>
            <a:off x="527331" y="6364159"/>
            <a:ext cx="7954198" cy="400110"/>
          </a:xfrm>
          <a:prstGeom prst="rect">
            <a:avLst/>
          </a:prstGeom>
          <a:noFill/>
        </p:spPr>
        <p:txBody>
          <a:bodyPr wrap="square" rtlCol="0">
            <a:spAutoFit/>
          </a:bodyPr>
          <a:lstStyle/>
          <a:p>
            <a:r>
              <a:rPr lang="en-US" sz="1000" dirty="0"/>
              <a:t>Rönkkö, M., McIntosh, C. N., </a:t>
            </a:r>
            <a:r>
              <a:rPr lang="en-US" sz="1000" dirty="0" err="1"/>
              <a:t>Antonakis</a:t>
            </a:r>
            <a:r>
              <a:rPr lang="en-US" sz="1000" dirty="0"/>
              <a:t>, J., &amp; Edwards, J. R. (2016). Partial least squares path modeling: Time for some serious second thoughts. </a:t>
            </a:r>
            <a:r>
              <a:rPr lang="en-US" sz="1000" i="1" dirty="0"/>
              <a:t>Journal of Operations Management</a:t>
            </a:r>
            <a:r>
              <a:rPr lang="en-US" sz="1000" dirty="0"/>
              <a:t>. https://</a:t>
            </a:r>
            <a:r>
              <a:rPr lang="en-US" sz="1000" dirty="0" err="1"/>
              <a:t>doi.org</a:t>
            </a:r>
            <a:r>
              <a:rPr lang="en-US" sz="1000" dirty="0"/>
              <a:t>/10.1016/j.jom.2016.05.002</a:t>
            </a:r>
            <a:endParaRPr lang="en-US" sz="1000" dirty="0">
              <a:effectLs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621" t="7873" b="69151"/>
          <a:stretch/>
        </p:blipFill>
        <p:spPr>
          <a:xfrm>
            <a:off x="-55905" y="1909313"/>
            <a:ext cx="10845658" cy="3805687"/>
          </a:xfrm>
          <a:prstGeom prst="rect">
            <a:avLst/>
          </a:prstGeom>
          <a:solidFill>
            <a:schemeClr val="bg1"/>
          </a:solidFill>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9999" t="7872" r="12758" b="69203"/>
          <a:stretch/>
        </p:blipFill>
        <p:spPr>
          <a:xfrm>
            <a:off x="2255495" y="1918004"/>
            <a:ext cx="4622800" cy="3796996"/>
          </a:xfrm>
          <a:prstGeom prst="rect">
            <a:avLst/>
          </a:prstGeom>
          <a:solidFill>
            <a:schemeClr val="bg1"/>
          </a:solidFill>
        </p:spPr>
      </p:pic>
      <p:sp>
        <p:nvSpPr>
          <p:cNvPr id="3" name="Rectangle 2"/>
          <p:cNvSpPr/>
          <p:nvPr/>
        </p:nvSpPr>
        <p:spPr>
          <a:xfrm>
            <a:off x="7068795" y="1612900"/>
            <a:ext cx="3124200" cy="410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B7E413-2561-6C4F-B48A-AEFED36A72A7}"/>
              </a:ext>
            </a:extLst>
          </p:cNvPr>
          <p:cNvSpPr txBox="1"/>
          <p:nvPr/>
        </p:nvSpPr>
        <p:spPr>
          <a:xfrm>
            <a:off x="-1065228" y="2121031"/>
            <a:ext cx="184731" cy="369332"/>
          </a:xfrm>
          <a:prstGeom prst="rect">
            <a:avLst/>
          </a:prstGeom>
          <a:noFill/>
        </p:spPr>
        <p:txBody>
          <a:bodyPr wrap="none" rtlCol="0">
            <a:spAutoFit/>
          </a:bodyPr>
          <a:lstStyle/>
          <a:p>
            <a:endParaRPr lang="fi-FI" dirty="0"/>
          </a:p>
        </p:txBody>
      </p:sp>
    </p:spTree>
    <p:extLst>
      <p:ext uri="{BB962C8B-B14F-4D97-AF65-F5344CB8AC3E}">
        <p14:creationId xmlns:p14="http://schemas.microsoft.com/office/powerpoint/2010/main" val="36230992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 provides overall test of models</a:t>
            </a:r>
          </a:p>
        </p:txBody>
      </p:sp>
      <p:sp>
        <p:nvSpPr>
          <p:cNvPr id="6" name="Content Placeholder 2"/>
          <p:cNvSpPr txBox="1">
            <a:spLocks/>
          </p:cNvSpPr>
          <p:nvPr/>
        </p:nvSpPr>
        <p:spPr>
          <a:xfrm>
            <a:off x="4642464" y="1922828"/>
            <a:ext cx="4394306" cy="1607496"/>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0" dirty="0" err="1">
                <a:latin typeface="Courier"/>
                <a:cs typeface="Courier"/>
              </a:rPr>
              <a:t>lavaan</a:t>
            </a:r>
            <a:r>
              <a:rPr lang="en-US" sz="1000" b="0" dirty="0">
                <a:latin typeface="Courier"/>
                <a:cs typeface="Courier"/>
              </a:rPr>
              <a:t> (0.5-17) converged normally after  13 iterations</a:t>
            </a:r>
          </a:p>
          <a:p>
            <a:endParaRPr lang="en-US" sz="1000" b="0" dirty="0">
              <a:latin typeface="Courier"/>
              <a:cs typeface="Courier"/>
            </a:endParaRPr>
          </a:p>
          <a:p>
            <a:r>
              <a:rPr lang="en-US" sz="1000" b="0" dirty="0">
                <a:latin typeface="Courier"/>
                <a:cs typeface="Courier"/>
              </a:rPr>
              <a:t>  Number of observations                           100</a:t>
            </a:r>
          </a:p>
          <a:p>
            <a:endParaRPr lang="en-US" sz="1000" b="0" dirty="0">
              <a:latin typeface="Courier"/>
              <a:cs typeface="Courier"/>
            </a:endParaRPr>
          </a:p>
          <a:p>
            <a:r>
              <a:rPr lang="en-US" sz="1000" b="0" dirty="0">
                <a:latin typeface="Courier"/>
                <a:cs typeface="Courier"/>
              </a:rPr>
              <a:t>  Estimator                                         ML</a:t>
            </a:r>
          </a:p>
          <a:p>
            <a:r>
              <a:rPr lang="en-US" sz="1000" b="0" dirty="0">
                <a:latin typeface="Courier"/>
                <a:cs typeface="Courier"/>
              </a:rPr>
              <a:t>  Minimum Function Test Statistic                0.121</a:t>
            </a:r>
          </a:p>
          <a:p>
            <a:r>
              <a:rPr lang="en-US" sz="1000" b="0" dirty="0">
                <a:latin typeface="Courier"/>
                <a:cs typeface="Courier"/>
              </a:rPr>
              <a:t>  Degrees of freedom                                 1</a:t>
            </a:r>
          </a:p>
          <a:p>
            <a:r>
              <a:rPr lang="en-US" sz="1000" b="0" dirty="0">
                <a:latin typeface="Courier"/>
                <a:cs typeface="Courier"/>
              </a:rPr>
              <a:t>  P-value (Chi-square)                           0.728</a:t>
            </a:r>
          </a:p>
        </p:txBody>
      </p:sp>
      <p:sp>
        <p:nvSpPr>
          <p:cNvPr id="7" name="Rectangle 6"/>
          <p:cNvSpPr/>
          <p:nvPr/>
        </p:nvSpPr>
        <p:spPr>
          <a:xfrm>
            <a:off x="4679544" y="2587102"/>
            <a:ext cx="4263483" cy="867177"/>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pic>
        <p:nvPicPr>
          <p:cNvPr id="8" name="Picture 7" descr="Raykov - 2006 - A first course in structural equation modeling (dragged).pdf"/>
          <p:cNvPicPr>
            <a:picLocks noChangeAspect="1"/>
          </p:cNvPicPr>
          <p:nvPr/>
        </p:nvPicPr>
        <p:blipFill rotWithShape="1">
          <a:blip r:embed="rId3">
            <a:extLst>
              <a:ext uri="{28A0092B-C50C-407E-A947-70E740481C1C}">
                <a14:useLocalDpi xmlns:a14="http://schemas.microsoft.com/office/drawing/2010/main" val="0"/>
              </a:ext>
            </a:extLst>
          </a:blip>
          <a:srcRect l="10518" t="20732" r="11065" b="56935"/>
          <a:stretch/>
        </p:blipFill>
        <p:spPr>
          <a:xfrm>
            <a:off x="440147" y="3750479"/>
            <a:ext cx="4687483" cy="2002621"/>
          </a:xfrm>
          <a:prstGeom prst="rect">
            <a:avLst/>
          </a:prstGeom>
        </p:spPr>
      </p:pic>
      <p:sp>
        <p:nvSpPr>
          <p:cNvPr id="14" name="TextBox 13"/>
          <p:cNvSpPr txBox="1"/>
          <p:nvPr/>
        </p:nvSpPr>
        <p:spPr>
          <a:xfrm>
            <a:off x="628649" y="6304002"/>
            <a:ext cx="4989725" cy="415498"/>
          </a:xfrm>
          <a:prstGeom prst="rect">
            <a:avLst/>
          </a:prstGeom>
          <a:noFill/>
        </p:spPr>
        <p:txBody>
          <a:bodyPr wrap="square" lIns="0" tIns="0" rIns="0" bIns="0" rtlCol="0">
            <a:spAutoFit/>
          </a:bodyPr>
          <a:lstStyle/>
          <a:p>
            <a:r>
              <a:rPr lang="en-US" sz="900" dirty="0" err="1"/>
              <a:t>Raykov</a:t>
            </a:r>
            <a:r>
              <a:rPr lang="en-US" sz="900" dirty="0"/>
              <a:t>, T., &amp; </a:t>
            </a:r>
            <a:r>
              <a:rPr lang="en-US" sz="900" dirty="0" err="1"/>
              <a:t>Marcoulides</a:t>
            </a:r>
            <a:r>
              <a:rPr lang="en-US" sz="900" dirty="0"/>
              <a:t>, G. A. (2006). </a:t>
            </a:r>
            <a:r>
              <a:rPr lang="en-US" sz="900" i="1" dirty="0"/>
              <a:t>A first course in structural equation modeling</a:t>
            </a:r>
            <a:r>
              <a:rPr lang="en-US" sz="900" dirty="0"/>
              <a:t> (2nd </a:t>
            </a:r>
            <a:r>
              <a:rPr lang="en-US" sz="900" dirty="0" err="1"/>
              <a:t>ed</a:t>
            </a:r>
            <a:r>
              <a:rPr lang="en-US" sz="900" dirty="0"/>
              <a:t>). Mahwah, NJ: Lawrence Erlbaum Associates, Publishers. p. 41</a:t>
            </a:r>
          </a:p>
          <a:p>
            <a:endParaRPr lang="en-US" sz="900" dirty="0"/>
          </a:p>
        </p:txBody>
      </p:sp>
      <p:sp>
        <p:nvSpPr>
          <p:cNvPr id="16" name="Content Placeholder 2"/>
          <p:cNvSpPr txBox="1">
            <a:spLocks/>
          </p:cNvSpPr>
          <p:nvPr/>
        </p:nvSpPr>
        <p:spPr>
          <a:xfrm>
            <a:off x="266698" y="1941946"/>
            <a:ext cx="4394306" cy="1607496"/>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0" dirty="0" err="1">
                <a:solidFill>
                  <a:srgbClr val="000000"/>
                </a:solidFill>
                <a:latin typeface="Courier"/>
                <a:cs typeface="Courier"/>
              </a:rPr>
              <a:t>lavaan</a:t>
            </a:r>
            <a:r>
              <a:rPr lang="en-US" sz="1000" b="0" dirty="0">
                <a:solidFill>
                  <a:srgbClr val="000000"/>
                </a:solidFill>
                <a:latin typeface="Courier"/>
                <a:cs typeface="Courier"/>
              </a:rPr>
              <a:t> (0.5-17) converged normally after  89 iterations</a:t>
            </a:r>
          </a:p>
          <a:p>
            <a:endParaRPr lang="en-US" sz="1000" b="0" dirty="0">
              <a:solidFill>
                <a:srgbClr val="000000"/>
              </a:solidFill>
              <a:latin typeface="Courier"/>
              <a:cs typeface="Courier"/>
            </a:endParaRPr>
          </a:p>
          <a:p>
            <a:r>
              <a:rPr lang="en-US" sz="1000" b="0" dirty="0">
                <a:solidFill>
                  <a:srgbClr val="000000"/>
                </a:solidFill>
                <a:latin typeface="Courier"/>
                <a:cs typeface="Courier"/>
              </a:rPr>
              <a:t>  Number of observations                           232</a:t>
            </a:r>
          </a:p>
          <a:p>
            <a:endParaRPr lang="en-US" sz="1000" b="0" dirty="0">
              <a:solidFill>
                <a:srgbClr val="000000"/>
              </a:solidFill>
              <a:latin typeface="Courier"/>
              <a:cs typeface="Courier"/>
            </a:endParaRPr>
          </a:p>
          <a:p>
            <a:r>
              <a:rPr lang="en-US" sz="1000" b="0" dirty="0">
                <a:solidFill>
                  <a:srgbClr val="000000"/>
                </a:solidFill>
                <a:latin typeface="Courier"/>
                <a:cs typeface="Courier"/>
              </a:rPr>
              <a:t>  Estimator                                         ML</a:t>
            </a:r>
          </a:p>
          <a:p>
            <a:r>
              <a:rPr lang="en-US" sz="1000" b="0" dirty="0">
                <a:solidFill>
                  <a:srgbClr val="000000"/>
                </a:solidFill>
                <a:latin typeface="Courier"/>
                <a:cs typeface="Courier"/>
              </a:rPr>
              <a:t>  Minimum Function Test Statistic              158.034</a:t>
            </a:r>
          </a:p>
          <a:p>
            <a:r>
              <a:rPr lang="en-US" sz="1000" b="0" dirty="0">
                <a:solidFill>
                  <a:srgbClr val="000000"/>
                </a:solidFill>
                <a:latin typeface="Courier"/>
                <a:cs typeface="Courier"/>
              </a:rPr>
              <a:t>  Degrees of freedom                               147</a:t>
            </a:r>
          </a:p>
          <a:p>
            <a:r>
              <a:rPr lang="en-US" sz="1000" b="0" dirty="0">
                <a:solidFill>
                  <a:srgbClr val="000000"/>
                </a:solidFill>
                <a:latin typeface="Courier"/>
                <a:cs typeface="Courier"/>
              </a:rPr>
              <a:t>  P-value (Chi-square)                           0.252</a:t>
            </a:r>
          </a:p>
        </p:txBody>
      </p:sp>
      <p:sp>
        <p:nvSpPr>
          <p:cNvPr id="17" name="Rectangle 16"/>
          <p:cNvSpPr/>
          <p:nvPr/>
        </p:nvSpPr>
        <p:spPr>
          <a:xfrm>
            <a:off x="248158" y="2606220"/>
            <a:ext cx="4303387" cy="867177"/>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8" name="TextBox 17"/>
          <p:cNvSpPr txBox="1"/>
          <p:nvPr/>
        </p:nvSpPr>
        <p:spPr>
          <a:xfrm>
            <a:off x="5143536" y="1392573"/>
            <a:ext cx="2919069" cy="307777"/>
          </a:xfrm>
          <a:prstGeom prst="rect">
            <a:avLst/>
          </a:prstGeom>
          <a:noFill/>
        </p:spPr>
        <p:txBody>
          <a:bodyPr wrap="none" lIns="0" tIns="0" rIns="0" bIns="0" rtlCol="0">
            <a:spAutoFit/>
          </a:bodyPr>
          <a:lstStyle/>
          <a:p>
            <a:r>
              <a:rPr lang="en-US" sz="2000" b="1" dirty="0"/>
              <a:t>The mediation example:</a:t>
            </a:r>
          </a:p>
        </p:txBody>
      </p:sp>
      <p:sp>
        <p:nvSpPr>
          <p:cNvPr id="19" name="TextBox 18"/>
          <p:cNvSpPr txBox="1"/>
          <p:nvPr/>
        </p:nvSpPr>
        <p:spPr>
          <a:xfrm>
            <a:off x="1187623" y="1405945"/>
            <a:ext cx="2213897" cy="307777"/>
          </a:xfrm>
          <a:prstGeom prst="rect">
            <a:avLst/>
          </a:prstGeom>
          <a:noFill/>
        </p:spPr>
        <p:txBody>
          <a:bodyPr wrap="none" lIns="0" tIns="0" rIns="0" bIns="0" rtlCol="0">
            <a:spAutoFit/>
          </a:bodyPr>
          <a:lstStyle/>
          <a:p>
            <a:r>
              <a:rPr lang="en-US" sz="2000" b="1" dirty="0"/>
              <a:t>The CFA :example</a:t>
            </a:r>
          </a:p>
        </p:txBody>
      </p:sp>
      <p:sp>
        <p:nvSpPr>
          <p:cNvPr id="12" name="TextBox 11">
            <a:extLst>
              <a:ext uri="{FF2B5EF4-FFF2-40B4-BE49-F238E27FC236}">
                <a16:creationId xmlns:a16="http://schemas.microsoft.com/office/drawing/2014/main" id="{8801D006-1299-6443-899E-5A8847339171}"/>
              </a:ext>
            </a:extLst>
          </p:cNvPr>
          <p:cNvSpPr txBox="1"/>
          <p:nvPr/>
        </p:nvSpPr>
        <p:spPr>
          <a:xfrm>
            <a:off x="628649" y="5905440"/>
            <a:ext cx="2289804" cy="246221"/>
          </a:xfrm>
          <a:prstGeom prst="rect">
            <a:avLst/>
          </a:prstGeom>
          <a:noFill/>
        </p:spPr>
        <p:txBody>
          <a:bodyPr wrap="square" lIns="0" tIns="0" rIns="0" bIns="0" rtlCol="0">
            <a:spAutoFit/>
          </a:bodyPr>
          <a:lstStyle/>
          <a:p>
            <a:r>
              <a:rPr lang="en-US" sz="1600" b="1" dirty="0">
                <a:solidFill>
                  <a:srgbClr val="EF3340"/>
                </a:solidFill>
              </a:rPr>
              <a:t>We want to accept H</a:t>
            </a:r>
            <a:r>
              <a:rPr lang="en-US" sz="1600" b="1" baseline="-25000" dirty="0">
                <a:solidFill>
                  <a:srgbClr val="EF3340"/>
                </a:solidFill>
              </a:rPr>
              <a:t>0</a:t>
            </a:r>
            <a:r>
              <a:rPr lang="en-US" sz="1600" b="1" dirty="0">
                <a:solidFill>
                  <a:srgbClr val="EF3340"/>
                </a:solidFill>
              </a:rPr>
              <a:t>!</a:t>
            </a:r>
          </a:p>
        </p:txBody>
      </p:sp>
    </p:spTree>
    <p:extLst>
      <p:ext uri="{BB962C8B-B14F-4D97-AF65-F5344CB8AC3E}">
        <p14:creationId xmlns:p14="http://schemas.microsoft.com/office/powerpoint/2010/main" val="312285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Slippery slope to SEM</a:t>
            </a:r>
          </a:p>
        </p:txBody>
      </p:sp>
      <p:sp>
        <p:nvSpPr>
          <p:cNvPr id="5" name="Content Placeholder 4"/>
          <p:cNvSpPr>
            <a:spLocks noGrp="1"/>
          </p:cNvSpPr>
          <p:nvPr>
            <p:ph idx="1"/>
          </p:nvPr>
        </p:nvSpPr>
        <p:spPr>
          <a:xfrm>
            <a:off x="628650" y="2155568"/>
            <a:ext cx="7035342" cy="4351338"/>
          </a:xfrm>
        </p:spPr>
        <p:txBody>
          <a:bodyPr>
            <a:normAutofit/>
          </a:bodyPr>
          <a:lstStyle/>
          <a:p>
            <a:pPr marL="0" indent="0">
              <a:buNone/>
            </a:pPr>
            <a:r>
              <a:rPr lang="en-US" dirty="0"/>
              <a:t>If you use multiple item scales, you must do a factor analysis</a:t>
            </a:r>
          </a:p>
          <a:p>
            <a:pPr marL="0" indent="0">
              <a:buNone/>
            </a:pPr>
            <a:endParaRPr lang="en-US" dirty="0"/>
          </a:p>
          <a:p>
            <a:pPr marL="0" indent="0">
              <a:buNone/>
            </a:pPr>
            <a:endParaRPr lang="en-US" dirty="0"/>
          </a:p>
          <a:p>
            <a:pPr marL="0" indent="0">
              <a:buNone/>
            </a:pPr>
            <a:r>
              <a:rPr lang="en-US" dirty="0"/>
              <a:t>If you do EFA, you should CFA instead because it is more rigorous (and can produce you a result where EFA fails)</a:t>
            </a:r>
          </a:p>
          <a:p>
            <a:pPr marL="0" indent="0">
              <a:buNone/>
            </a:pPr>
            <a:endParaRPr lang="en-US" dirty="0"/>
          </a:p>
          <a:p>
            <a:pPr marL="0" indent="0">
              <a:buNone/>
            </a:pPr>
            <a:endParaRPr lang="en-US" dirty="0"/>
          </a:p>
          <a:p>
            <a:pPr marL="0" indent="0">
              <a:buNone/>
            </a:pPr>
            <a:r>
              <a:rPr lang="en-US" dirty="0"/>
              <a:t>If you do CFA you should do SR because it is more rigorous than regression with scale scores</a:t>
            </a:r>
          </a:p>
        </p:txBody>
      </p:sp>
      <p:sp>
        <p:nvSpPr>
          <p:cNvPr id="6" name="Down Arrow 5"/>
          <p:cNvSpPr/>
          <p:nvPr/>
        </p:nvSpPr>
        <p:spPr>
          <a:xfrm>
            <a:off x="3067277" y="2661664"/>
            <a:ext cx="1966073" cy="376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3067277" y="4342074"/>
            <a:ext cx="1966073" cy="376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69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SEM is so much better than regression with scale scores, why would I not use it?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833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698D9-B309-254B-9AF0-DE30DE581FF2}"/>
              </a:ext>
            </a:extLst>
          </p:cNvPr>
          <p:cNvSpPr>
            <a:spLocks noGrp="1"/>
          </p:cNvSpPr>
          <p:nvPr>
            <p:ph type="title"/>
          </p:nvPr>
        </p:nvSpPr>
        <p:spPr/>
        <p:txBody>
          <a:bodyPr/>
          <a:lstStyle/>
          <a:p>
            <a:r>
              <a:rPr lang="fi-FI" dirty="0" err="1"/>
              <a:t>Reasons</a:t>
            </a:r>
            <a:r>
              <a:rPr lang="fi-FI" dirty="0"/>
              <a:t> </a:t>
            </a:r>
            <a:r>
              <a:rPr lang="fi-FI" dirty="0" err="1"/>
              <a:t>not</a:t>
            </a:r>
            <a:r>
              <a:rPr lang="fi-FI" dirty="0"/>
              <a:t> to </a:t>
            </a:r>
            <a:r>
              <a:rPr lang="fi-FI" dirty="0" err="1"/>
              <a:t>use</a:t>
            </a:r>
            <a:r>
              <a:rPr lang="fi-FI" dirty="0"/>
              <a:t> SEM</a:t>
            </a:r>
          </a:p>
        </p:txBody>
      </p:sp>
      <p:sp>
        <p:nvSpPr>
          <p:cNvPr id="7" name="Content Placeholder 6">
            <a:extLst>
              <a:ext uri="{FF2B5EF4-FFF2-40B4-BE49-F238E27FC236}">
                <a16:creationId xmlns:a16="http://schemas.microsoft.com/office/drawing/2014/main" id="{F915BE98-2F1C-854D-8E57-D342DCA1787A}"/>
              </a:ext>
            </a:extLst>
          </p:cNvPr>
          <p:cNvSpPr>
            <a:spLocks noGrp="1"/>
          </p:cNvSpPr>
          <p:nvPr>
            <p:ph sz="half" idx="1"/>
          </p:nvPr>
        </p:nvSpPr>
        <p:spPr/>
        <p:txBody>
          <a:bodyPr/>
          <a:lstStyle/>
          <a:p>
            <a:r>
              <a:rPr lang="fi-FI" dirty="0"/>
              <a:t>More </a:t>
            </a:r>
            <a:r>
              <a:rPr lang="fi-FI" dirty="0" err="1"/>
              <a:t>complicated</a:t>
            </a:r>
            <a:r>
              <a:rPr lang="fi-FI" dirty="0"/>
              <a:t> to </a:t>
            </a:r>
            <a:r>
              <a:rPr lang="fi-FI" dirty="0" err="1"/>
              <a:t>apply</a:t>
            </a:r>
            <a:endParaRPr lang="fi-FI" dirty="0"/>
          </a:p>
          <a:p>
            <a:pPr lvl="1"/>
            <a:r>
              <a:rPr lang="fi-FI" dirty="0"/>
              <a:t>A </a:t>
            </a:r>
            <a:r>
              <a:rPr lang="fi-FI" dirty="0" err="1"/>
              <a:t>beginner</a:t>
            </a:r>
            <a:r>
              <a:rPr lang="fi-FI" dirty="0"/>
              <a:t> </a:t>
            </a:r>
            <a:r>
              <a:rPr lang="fi-FI" dirty="0" err="1"/>
              <a:t>can</a:t>
            </a:r>
            <a:r>
              <a:rPr lang="fi-FI" dirty="0"/>
              <a:t> </a:t>
            </a:r>
            <a:r>
              <a:rPr lang="fi-FI" dirty="0" err="1"/>
              <a:t>get</a:t>
            </a:r>
            <a:r>
              <a:rPr lang="fi-FI" dirty="0"/>
              <a:t> </a:t>
            </a:r>
            <a:r>
              <a:rPr lang="fi-FI" dirty="0" err="1"/>
              <a:t>more</a:t>
            </a:r>
            <a:r>
              <a:rPr lang="fi-FI" dirty="0"/>
              <a:t> </a:t>
            </a:r>
            <a:r>
              <a:rPr lang="fi-FI" dirty="0" err="1"/>
              <a:t>done</a:t>
            </a:r>
            <a:r>
              <a:rPr lang="fi-FI" dirty="0"/>
              <a:t> </a:t>
            </a:r>
            <a:r>
              <a:rPr lang="fi-FI" dirty="0" err="1"/>
              <a:t>with</a:t>
            </a:r>
            <a:r>
              <a:rPr lang="fi-FI" dirty="0"/>
              <a:t> regression</a:t>
            </a:r>
          </a:p>
          <a:p>
            <a:pPr lvl="1"/>
            <a:r>
              <a:rPr lang="fi-FI" dirty="0"/>
              <a:t>It is </a:t>
            </a:r>
            <a:r>
              <a:rPr lang="fi-FI" dirty="0" err="1"/>
              <a:t>better</a:t>
            </a:r>
            <a:r>
              <a:rPr lang="fi-FI" dirty="0"/>
              <a:t> to </a:t>
            </a:r>
            <a:r>
              <a:rPr lang="fi-FI" dirty="0" err="1"/>
              <a:t>use</a:t>
            </a:r>
            <a:r>
              <a:rPr lang="fi-FI" dirty="0"/>
              <a:t> a </a:t>
            </a:r>
            <a:r>
              <a:rPr lang="fi-FI" dirty="0" err="1"/>
              <a:t>slightly</a:t>
            </a:r>
            <a:r>
              <a:rPr lang="fi-FI" dirty="0"/>
              <a:t> </a:t>
            </a:r>
            <a:r>
              <a:rPr lang="fi-FI" dirty="0" err="1"/>
              <a:t>suboptimal</a:t>
            </a:r>
            <a:r>
              <a:rPr lang="fi-FI" dirty="0"/>
              <a:t> </a:t>
            </a:r>
            <a:r>
              <a:rPr lang="fi-FI" dirty="0" err="1"/>
              <a:t>tool</a:t>
            </a:r>
            <a:r>
              <a:rPr lang="fi-FI" dirty="0"/>
              <a:t> (regression) </a:t>
            </a:r>
            <a:r>
              <a:rPr lang="fi-FI" dirty="0" err="1"/>
              <a:t>that</a:t>
            </a:r>
            <a:r>
              <a:rPr lang="fi-FI" dirty="0"/>
              <a:t> </a:t>
            </a:r>
            <a:r>
              <a:rPr lang="fi-FI" dirty="0" err="1"/>
              <a:t>you</a:t>
            </a:r>
            <a:r>
              <a:rPr lang="fi-FI" dirty="0"/>
              <a:t> </a:t>
            </a:r>
            <a:r>
              <a:rPr lang="fi-FI" dirty="0" err="1"/>
              <a:t>know</a:t>
            </a:r>
            <a:r>
              <a:rPr lang="fi-FI" dirty="0"/>
              <a:t> </a:t>
            </a:r>
            <a:r>
              <a:rPr lang="fi-FI" dirty="0" err="1"/>
              <a:t>well</a:t>
            </a:r>
            <a:r>
              <a:rPr lang="fi-FI" dirty="0"/>
              <a:t> </a:t>
            </a:r>
            <a:r>
              <a:rPr lang="fi-FI" dirty="0" err="1"/>
              <a:t>than</a:t>
            </a:r>
            <a:r>
              <a:rPr lang="fi-FI" dirty="0"/>
              <a:t> an </a:t>
            </a:r>
            <a:r>
              <a:rPr lang="fi-FI" dirty="0" err="1"/>
              <a:t>ideal</a:t>
            </a:r>
            <a:r>
              <a:rPr lang="fi-FI" dirty="0"/>
              <a:t> </a:t>
            </a:r>
            <a:r>
              <a:rPr lang="fi-FI" dirty="0" err="1"/>
              <a:t>tool</a:t>
            </a:r>
            <a:r>
              <a:rPr lang="fi-FI" dirty="0"/>
              <a:t> </a:t>
            </a:r>
            <a:r>
              <a:rPr lang="fi-FI" dirty="0" err="1"/>
              <a:t>that</a:t>
            </a:r>
            <a:r>
              <a:rPr lang="fi-FI" dirty="0"/>
              <a:t> </a:t>
            </a:r>
            <a:r>
              <a:rPr lang="fi-FI" dirty="0" err="1"/>
              <a:t>you</a:t>
            </a:r>
            <a:r>
              <a:rPr lang="fi-FI" dirty="0"/>
              <a:t> </a:t>
            </a:r>
            <a:r>
              <a:rPr lang="fi-FI" dirty="0" err="1"/>
              <a:t>understand</a:t>
            </a:r>
            <a:r>
              <a:rPr lang="fi-FI" dirty="0"/>
              <a:t> </a:t>
            </a:r>
            <a:r>
              <a:rPr lang="fi-FI" dirty="0" err="1"/>
              <a:t>poorly</a:t>
            </a:r>
            <a:r>
              <a:rPr lang="fi-FI" dirty="0"/>
              <a:t> (SEM)</a:t>
            </a:r>
          </a:p>
          <a:p>
            <a:r>
              <a:rPr lang="fi-FI" dirty="0" err="1"/>
              <a:t>Requires</a:t>
            </a:r>
            <a:r>
              <a:rPr lang="fi-FI" dirty="0"/>
              <a:t> </a:t>
            </a:r>
            <a:r>
              <a:rPr lang="fi-FI" dirty="0" err="1"/>
              <a:t>that</a:t>
            </a:r>
            <a:r>
              <a:rPr lang="fi-FI" dirty="0"/>
              <a:t> </a:t>
            </a:r>
            <a:r>
              <a:rPr lang="fi-FI" dirty="0" err="1"/>
              <a:t>the</a:t>
            </a:r>
            <a:r>
              <a:rPr lang="fi-FI" dirty="0"/>
              <a:t> </a:t>
            </a:r>
            <a:r>
              <a:rPr lang="fi-FI" dirty="0" err="1"/>
              <a:t>model</a:t>
            </a:r>
            <a:r>
              <a:rPr lang="fi-FI" dirty="0"/>
              <a:t> is </a:t>
            </a:r>
            <a:r>
              <a:rPr lang="fi-FI" dirty="0" err="1"/>
              <a:t>correctly</a:t>
            </a:r>
            <a:r>
              <a:rPr lang="fi-FI" dirty="0"/>
              <a:t> </a:t>
            </a:r>
            <a:r>
              <a:rPr lang="fi-FI" dirty="0" err="1"/>
              <a:t>specified</a:t>
            </a:r>
            <a:endParaRPr lang="fi-FI" dirty="0"/>
          </a:p>
          <a:p>
            <a:pPr lvl="1"/>
            <a:r>
              <a:rPr lang="fi-FI" dirty="0" err="1"/>
              <a:t>Otherwise</a:t>
            </a:r>
            <a:r>
              <a:rPr lang="fi-FI" dirty="0"/>
              <a:t> </a:t>
            </a:r>
            <a:r>
              <a:rPr lang="fi-FI" dirty="0" err="1"/>
              <a:t>the</a:t>
            </a:r>
            <a:r>
              <a:rPr lang="fi-FI" dirty="0"/>
              <a:t> </a:t>
            </a:r>
            <a:r>
              <a:rPr lang="fi-FI" dirty="0" err="1"/>
              <a:t>results</a:t>
            </a:r>
            <a:r>
              <a:rPr lang="fi-FI" dirty="0"/>
              <a:t> </a:t>
            </a:r>
            <a:r>
              <a:rPr lang="fi-FI" dirty="0" err="1"/>
              <a:t>can</a:t>
            </a:r>
            <a:r>
              <a:rPr lang="fi-FI" dirty="0"/>
              <a:t> </a:t>
            </a:r>
            <a:r>
              <a:rPr lang="fi-FI" dirty="0" err="1"/>
              <a:t>be</a:t>
            </a:r>
            <a:r>
              <a:rPr lang="fi-FI" dirty="0"/>
              <a:t> </a:t>
            </a:r>
            <a:r>
              <a:rPr lang="fi-FI" dirty="0" err="1"/>
              <a:t>misleading</a:t>
            </a:r>
            <a:endParaRPr lang="fi-FI" dirty="0"/>
          </a:p>
          <a:p>
            <a:pPr lvl="1"/>
            <a:r>
              <a:rPr lang="fi-FI" dirty="0" err="1"/>
              <a:t>Measurement</a:t>
            </a:r>
            <a:r>
              <a:rPr lang="fi-FI" dirty="0"/>
              <a:t> </a:t>
            </a:r>
            <a:r>
              <a:rPr lang="fi-FI" dirty="0" err="1"/>
              <a:t>model</a:t>
            </a:r>
            <a:r>
              <a:rPr lang="fi-FI" dirty="0"/>
              <a:t> </a:t>
            </a:r>
            <a:r>
              <a:rPr lang="fi-FI" dirty="0" err="1"/>
              <a:t>specification</a:t>
            </a:r>
            <a:endParaRPr lang="fi-FI" dirty="0"/>
          </a:p>
          <a:p>
            <a:pPr lvl="1"/>
            <a:r>
              <a:rPr lang="fi-FI" dirty="0" err="1"/>
              <a:t>Latent</a:t>
            </a:r>
            <a:r>
              <a:rPr lang="fi-FI" dirty="0"/>
              <a:t> </a:t>
            </a:r>
            <a:r>
              <a:rPr lang="fi-FI" dirty="0" err="1"/>
              <a:t>variable</a:t>
            </a:r>
            <a:r>
              <a:rPr lang="fi-FI" dirty="0"/>
              <a:t> </a:t>
            </a:r>
            <a:r>
              <a:rPr lang="fi-FI" dirty="0" err="1"/>
              <a:t>model</a:t>
            </a:r>
            <a:r>
              <a:rPr lang="fi-FI" dirty="0"/>
              <a:t> </a:t>
            </a:r>
            <a:r>
              <a:rPr lang="fi-FI" dirty="0" err="1"/>
              <a:t>specification</a:t>
            </a:r>
            <a:endParaRPr lang="fi-FI" dirty="0"/>
          </a:p>
          <a:p>
            <a:pPr lvl="1"/>
            <a:r>
              <a:rPr lang="fi-FI" dirty="0" err="1"/>
              <a:t>Pay</a:t>
            </a:r>
            <a:r>
              <a:rPr lang="fi-FI" dirty="0"/>
              <a:t> </a:t>
            </a:r>
            <a:r>
              <a:rPr lang="fi-FI" dirty="0" err="1"/>
              <a:t>attention</a:t>
            </a:r>
            <a:r>
              <a:rPr lang="fi-FI" dirty="0"/>
              <a:t> to </a:t>
            </a:r>
            <a:r>
              <a:rPr lang="fi-FI" dirty="0" err="1"/>
              <a:t>the</a:t>
            </a:r>
            <a:r>
              <a:rPr lang="fi-FI" dirty="0"/>
              <a:t> chi</a:t>
            </a:r>
            <a:r>
              <a:rPr lang="fi-FI" baseline="30000" dirty="0"/>
              <a:t>2</a:t>
            </a:r>
          </a:p>
        </p:txBody>
      </p:sp>
      <p:sp>
        <p:nvSpPr>
          <p:cNvPr id="9" name="TextBox 8">
            <a:extLst>
              <a:ext uri="{FF2B5EF4-FFF2-40B4-BE49-F238E27FC236}">
                <a16:creationId xmlns:a16="http://schemas.microsoft.com/office/drawing/2014/main" id="{8857C4AC-3DDA-B24C-8292-0DD3510643A3}"/>
              </a:ext>
            </a:extLst>
          </p:cNvPr>
          <p:cNvSpPr txBox="1"/>
          <p:nvPr/>
        </p:nvSpPr>
        <p:spPr>
          <a:xfrm>
            <a:off x="5153516" y="1939165"/>
            <a:ext cx="2289804" cy="738664"/>
          </a:xfrm>
          <a:prstGeom prst="rect">
            <a:avLst/>
          </a:prstGeom>
          <a:noFill/>
        </p:spPr>
        <p:txBody>
          <a:bodyPr wrap="square" lIns="0" tIns="0" rIns="0" bIns="0" rtlCol="0">
            <a:spAutoFit/>
          </a:bodyPr>
          <a:lstStyle/>
          <a:p>
            <a:r>
              <a:rPr lang="en-US" sz="1600" b="1" dirty="0">
                <a:solidFill>
                  <a:srgbClr val="EF3340"/>
                </a:solidFill>
              </a:rPr>
              <a:t>If you know how to use SEM well, you probably always should</a:t>
            </a:r>
          </a:p>
        </p:txBody>
      </p:sp>
      <p:sp>
        <p:nvSpPr>
          <p:cNvPr id="10" name="TextBox 9">
            <a:extLst>
              <a:ext uri="{FF2B5EF4-FFF2-40B4-BE49-F238E27FC236}">
                <a16:creationId xmlns:a16="http://schemas.microsoft.com/office/drawing/2014/main" id="{A20A09E1-51E1-344E-8E44-009FA77D16D6}"/>
              </a:ext>
            </a:extLst>
          </p:cNvPr>
          <p:cNvSpPr txBox="1"/>
          <p:nvPr/>
        </p:nvSpPr>
        <p:spPr>
          <a:xfrm>
            <a:off x="5153516" y="3059668"/>
            <a:ext cx="2289804" cy="984885"/>
          </a:xfrm>
          <a:prstGeom prst="rect">
            <a:avLst/>
          </a:prstGeom>
          <a:noFill/>
        </p:spPr>
        <p:txBody>
          <a:bodyPr wrap="square" lIns="0" tIns="0" rIns="0" bIns="0" rtlCol="0">
            <a:spAutoFit/>
          </a:bodyPr>
          <a:lstStyle/>
          <a:p>
            <a:r>
              <a:rPr lang="en-US" sz="1600" b="1" dirty="0">
                <a:solidFill>
                  <a:srgbClr val="EF3340"/>
                </a:solidFill>
              </a:rPr>
              <a:t>Many people who use SEM probably do not understand it well enough</a:t>
            </a:r>
          </a:p>
        </p:txBody>
      </p:sp>
    </p:spTree>
    <p:extLst>
      <p:ext uri="{BB962C8B-B14F-4D97-AF65-F5344CB8AC3E}">
        <p14:creationId xmlns:p14="http://schemas.microsoft.com/office/powerpoint/2010/main" val="25994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7135C-3A36-6A48-ABF7-C826FE76BE2C}"/>
              </a:ext>
            </a:extLst>
          </p:cNvPr>
          <p:cNvPicPr>
            <a:picLocks noChangeAspect="1"/>
          </p:cNvPicPr>
          <p:nvPr/>
        </p:nvPicPr>
        <p:blipFill>
          <a:blip r:embed="rId2"/>
          <a:stretch>
            <a:fillRect/>
          </a:stretch>
        </p:blipFill>
        <p:spPr>
          <a:xfrm>
            <a:off x="237437" y="129453"/>
            <a:ext cx="7387080" cy="10552971"/>
          </a:xfrm>
          <a:prstGeom prst="rect">
            <a:avLst/>
          </a:prstGeom>
          <a:ln>
            <a:solidFill>
              <a:schemeClr val="tx1"/>
            </a:solidFill>
          </a:ln>
        </p:spPr>
      </p:pic>
      <p:sp>
        <p:nvSpPr>
          <p:cNvPr id="6" name="Rectangle 5">
            <a:extLst>
              <a:ext uri="{FF2B5EF4-FFF2-40B4-BE49-F238E27FC236}">
                <a16:creationId xmlns:a16="http://schemas.microsoft.com/office/drawing/2014/main" id="{7E9069B6-56A7-2941-826B-38006F6C2E19}"/>
              </a:ext>
            </a:extLst>
          </p:cNvPr>
          <p:cNvSpPr/>
          <p:nvPr/>
        </p:nvSpPr>
        <p:spPr>
          <a:xfrm>
            <a:off x="740005" y="6608721"/>
            <a:ext cx="6933414" cy="246221"/>
          </a:xfrm>
          <a:prstGeom prst="rect">
            <a:avLst/>
          </a:prstGeom>
        </p:spPr>
        <p:txBody>
          <a:bodyPr wrap="square">
            <a:spAutoFit/>
          </a:bodyPr>
          <a:lstStyle/>
          <a:p>
            <a:r>
              <a:rPr lang="en" sz="1000" dirty="0"/>
              <a:t>Kline, R. B. (2011). </a:t>
            </a:r>
            <a:r>
              <a:rPr lang="en" sz="1000" i="1" dirty="0"/>
              <a:t>Principles and practice of structural equation modeling</a:t>
            </a:r>
            <a:r>
              <a:rPr lang="en" sz="1000" dirty="0"/>
              <a:t> (3rd ed.). New York, NY: Guilford Press.</a:t>
            </a:r>
            <a:endParaRPr lang="en" sz="1000" dirty="0">
              <a:effectLst/>
            </a:endParaRPr>
          </a:p>
        </p:txBody>
      </p:sp>
    </p:spTree>
    <p:extLst>
      <p:ext uri="{BB962C8B-B14F-4D97-AF65-F5344CB8AC3E}">
        <p14:creationId xmlns:p14="http://schemas.microsoft.com/office/powerpoint/2010/main" val="33030643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Doing a survey</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4443367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shot 2010-05-21 at 1.16.26 PM.png"/>
          <p:cNvPicPr>
            <a:picLocks noChangeAspect="1"/>
          </p:cNvPicPr>
          <p:nvPr/>
        </p:nvPicPr>
        <p:blipFill>
          <a:blip r:embed="rId3"/>
          <a:stretch>
            <a:fillRect/>
          </a:stretch>
        </p:blipFill>
        <p:spPr>
          <a:xfrm>
            <a:off x="244347" y="1396610"/>
            <a:ext cx="5806816" cy="4111085"/>
          </a:xfrm>
          <a:prstGeom prst="rect">
            <a:avLst/>
          </a:prstGeom>
          <a:ln w="6350">
            <a:solidFill>
              <a:schemeClr val="tx1"/>
            </a:solidFill>
          </a:ln>
          <a:effectLst>
            <a:outerShdw blurRad="50800" dist="38100" dir="2700000" algn="tl" rotWithShape="0">
              <a:srgbClr val="000000">
                <a:alpha val="43000"/>
              </a:srgbClr>
            </a:outerShdw>
          </a:effectLst>
        </p:spPr>
      </p:pic>
      <p:pic>
        <p:nvPicPr>
          <p:cNvPr id="29" name="Content Placeholder 5" descr="Screen shot 2010-05-21 at 1.06.06 PM.png"/>
          <p:cNvPicPr>
            <a:picLocks noGrp="1" noChangeAspect="1"/>
          </p:cNvPicPr>
          <p:nvPr/>
        </p:nvPicPr>
        <p:blipFill>
          <a:blip r:embed="rId4"/>
          <a:srcRect t="-3839" b="-3839"/>
          <a:stretch>
            <a:fillRect/>
          </a:stretch>
        </p:blipFill>
        <p:spPr bwMode="auto">
          <a:xfrm>
            <a:off x="1389407" y="2856336"/>
            <a:ext cx="5434583" cy="6765759"/>
          </a:xfrm>
          <a:prstGeom prst="rect">
            <a:avLst/>
          </a:prstGeom>
          <a:noFill/>
          <a:ln>
            <a:noFill/>
          </a:ln>
          <a:effectLst>
            <a:outerShdw blurRad="50800" dist="38100" dir="2700000" algn="tl" rotWithShape="0">
              <a:srgbClr val="000000">
                <a:alpha val="43000"/>
              </a:srgb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Survey data</a:t>
            </a:r>
          </a:p>
        </p:txBody>
      </p:sp>
    </p:spTree>
    <p:extLst>
      <p:ext uri="{BB962C8B-B14F-4D97-AF65-F5344CB8AC3E}">
        <p14:creationId xmlns:p14="http://schemas.microsoft.com/office/powerpoint/2010/main" val="19448920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7623" y="470204"/>
            <a:ext cx="2469977" cy="1143000"/>
          </a:xfrm>
        </p:spPr>
        <p:txBody>
          <a:bodyPr>
            <a:normAutofit/>
          </a:bodyPr>
          <a:lstStyle/>
          <a:p>
            <a:pPr algn="l"/>
            <a:r>
              <a:rPr lang="en-US"/>
              <a:t>Multimode</a:t>
            </a:r>
            <a:br>
              <a:rPr lang="en-US"/>
            </a:br>
            <a:r>
              <a:rPr lang="en-US"/>
              <a:t>survey</a:t>
            </a:r>
            <a:endParaRPr lang="en-US" dirty="0"/>
          </a:p>
        </p:txBody>
      </p:sp>
      <p:sp>
        <p:nvSpPr>
          <p:cNvPr id="7" name="TextBox 6"/>
          <p:cNvSpPr txBox="1"/>
          <p:nvPr/>
        </p:nvSpPr>
        <p:spPr>
          <a:xfrm>
            <a:off x="474390" y="6006036"/>
            <a:ext cx="2780874" cy="851964"/>
          </a:xfrm>
          <a:prstGeom prst="rect">
            <a:avLst/>
          </a:prstGeom>
          <a:noFill/>
        </p:spPr>
        <p:txBody>
          <a:bodyPr wrap="square" lIns="0" tIns="0" rIns="0" bIns="0" rtlCol="0">
            <a:spAutoFit/>
          </a:bodyPr>
          <a:lstStyle/>
          <a:p>
            <a:r>
              <a:rPr lang="en-US" sz="900" dirty="0" err="1"/>
              <a:t>Hausknecht</a:t>
            </a:r>
            <a:r>
              <a:rPr lang="en-US" sz="900" dirty="0"/>
              <a:t>, J. P., Hiller, N. J., &amp; Vance, R. J. (2008). Work-Unit Absenteeism: Effects of Satisfaction, Commitment, Labor Market Conditions, and Time. </a:t>
            </a:r>
            <a:r>
              <a:rPr lang="en-US" sz="900" i="1" dirty="0"/>
              <a:t>Academy of Management Journal</a:t>
            </a:r>
            <a:r>
              <a:rPr lang="en-US" sz="900" dirty="0"/>
              <a:t>, </a:t>
            </a:r>
            <a:r>
              <a:rPr lang="en-US" sz="900" i="1" dirty="0"/>
              <a:t>51</a:t>
            </a:r>
            <a:r>
              <a:rPr lang="en-US" sz="900" dirty="0"/>
              <a:t>(6), 1223–1245. http://</a:t>
            </a:r>
            <a:r>
              <a:rPr lang="en-US" sz="900" dirty="0" err="1"/>
              <a:t>doi.org</a:t>
            </a:r>
            <a:r>
              <a:rPr lang="en-US" sz="900" dirty="0"/>
              <a:t>/10.5465/AMJ.2008.35733022 (p. 1229)</a:t>
            </a:r>
          </a:p>
          <a:p>
            <a:endParaRPr lang="en-US" sz="900" dirty="0"/>
          </a:p>
        </p:txBody>
      </p:sp>
      <p:pic>
        <p:nvPicPr>
          <p:cNvPr id="2" name="Picture 1" descr="Hausknecht et al. - 2008 - Work-Unit Absenteeism Effects of Satisfaction, Co (dragged).pdf"/>
          <p:cNvPicPr>
            <a:picLocks noChangeAspect="1"/>
          </p:cNvPicPr>
          <p:nvPr/>
        </p:nvPicPr>
        <p:blipFill rotWithShape="1">
          <a:blip r:embed="rId2">
            <a:extLst>
              <a:ext uri="{28A0092B-C50C-407E-A947-70E740481C1C}">
                <a14:useLocalDpi xmlns:a14="http://schemas.microsoft.com/office/drawing/2010/main" val="0"/>
              </a:ext>
            </a:extLst>
          </a:blip>
          <a:srcRect l="5341" t="22992" r="50470" b="28453"/>
          <a:stretch/>
        </p:blipFill>
        <p:spPr>
          <a:xfrm>
            <a:off x="3557015" y="122414"/>
            <a:ext cx="4704347" cy="6735586"/>
          </a:xfrm>
          <a:prstGeom prst="rect">
            <a:avLst/>
          </a:prstGeom>
        </p:spPr>
      </p:pic>
      <p:sp>
        <p:nvSpPr>
          <p:cNvPr id="14" name="TextBox 13"/>
          <p:cNvSpPr txBox="1"/>
          <p:nvPr/>
        </p:nvSpPr>
        <p:spPr>
          <a:xfrm>
            <a:off x="702990" y="3004496"/>
            <a:ext cx="2455763" cy="1231106"/>
          </a:xfrm>
          <a:prstGeom prst="rect">
            <a:avLst/>
          </a:prstGeom>
          <a:noFill/>
        </p:spPr>
        <p:txBody>
          <a:bodyPr wrap="square" lIns="0" tIns="0" rIns="0" bIns="0" rtlCol="0">
            <a:spAutoFit/>
          </a:bodyPr>
          <a:lstStyle/>
          <a:p>
            <a:r>
              <a:rPr lang="en-US" sz="2000" b="1" dirty="0">
                <a:solidFill>
                  <a:srgbClr val="EF3340"/>
                </a:solidFill>
              </a:rPr>
              <a:t>What are the advantages and disadvantages of multimode design?</a:t>
            </a:r>
          </a:p>
        </p:txBody>
      </p:sp>
    </p:spTree>
    <p:extLst>
      <p:ext uri="{BB962C8B-B14F-4D97-AF65-F5344CB8AC3E}">
        <p14:creationId xmlns:p14="http://schemas.microsoft.com/office/powerpoint/2010/main" val="319112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 validity</a:t>
            </a:r>
          </a:p>
        </p:txBody>
      </p:sp>
      <p:sp>
        <p:nvSpPr>
          <p:cNvPr id="7" name="TextBox 6"/>
          <p:cNvSpPr txBox="1"/>
          <p:nvPr/>
        </p:nvSpPr>
        <p:spPr>
          <a:xfrm>
            <a:off x="269312" y="6458858"/>
            <a:ext cx="8246038" cy="153888"/>
          </a:xfrm>
          <a:prstGeom prst="rect">
            <a:avLst/>
          </a:prstGeom>
          <a:noFill/>
        </p:spPr>
        <p:txBody>
          <a:bodyPr wrap="square" lIns="0" tIns="0" rIns="0" bIns="0" rtlCol="0">
            <a:spAutoFit/>
          </a:bodyPr>
          <a:lstStyle/>
          <a:p>
            <a:r>
              <a:rPr lang="en-US" sz="1000" dirty="0" err="1"/>
              <a:t>Borsboom</a:t>
            </a:r>
            <a:r>
              <a:rPr lang="en-US" sz="1000" dirty="0"/>
              <a:t>, D., </a:t>
            </a:r>
            <a:r>
              <a:rPr lang="en-US" sz="1000" dirty="0" err="1"/>
              <a:t>Mellenbergh</a:t>
            </a:r>
            <a:r>
              <a:rPr lang="en-US" sz="1000" dirty="0"/>
              <a:t>, G. J., &amp; van </a:t>
            </a:r>
            <a:r>
              <a:rPr lang="en-US" sz="1000" dirty="0" err="1"/>
              <a:t>Heerden</a:t>
            </a:r>
            <a:r>
              <a:rPr lang="en-US" sz="1000" dirty="0"/>
              <a:t>, J. (2004). The concept of validity. </a:t>
            </a:r>
            <a:r>
              <a:rPr lang="en-US" sz="1000" i="1" dirty="0"/>
              <a:t>Psychological Review</a:t>
            </a:r>
            <a:r>
              <a:rPr lang="en-US" sz="1000" dirty="0"/>
              <a:t>, </a:t>
            </a:r>
            <a:r>
              <a:rPr lang="en-US" sz="1000" i="1" dirty="0"/>
              <a:t>111</a:t>
            </a:r>
            <a:r>
              <a:rPr lang="en-US" sz="1000" dirty="0"/>
              <a:t>(4), 1061-1971. p.1064</a:t>
            </a:r>
            <a:endParaRPr lang="en-US" sz="1000" dirty="0">
              <a:effectLst/>
            </a:endParaRPr>
          </a:p>
        </p:txBody>
      </p:sp>
      <p:sp>
        <p:nvSpPr>
          <p:cNvPr id="8" name="Rectangle 7"/>
          <p:cNvSpPr/>
          <p:nvPr/>
        </p:nvSpPr>
        <p:spPr>
          <a:xfrm>
            <a:off x="5988390" y="2150927"/>
            <a:ext cx="1676400" cy="10637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t>
            </a:r>
            <a:endParaRPr lang="en-US" baseline="-25000" dirty="0"/>
          </a:p>
        </p:txBody>
      </p:sp>
      <p:sp>
        <p:nvSpPr>
          <p:cNvPr id="9" name="Diamond 8"/>
          <p:cNvSpPr/>
          <p:nvPr/>
        </p:nvSpPr>
        <p:spPr>
          <a:xfrm>
            <a:off x="1362134" y="2150926"/>
            <a:ext cx="2274637" cy="108584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err="1"/>
              <a:t>Intelli</a:t>
            </a:r>
            <a:r>
              <a:rPr lang="en-US" dirty="0"/>
              <a:t>-</a:t>
            </a:r>
            <a:br>
              <a:rPr lang="en-US" dirty="0"/>
            </a:br>
            <a:r>
              <a:rPr lang="en-US" dirty="0" err="1"/>
              <a:t>gence</a:t>
            </a:r>
            <a:endParaRPr lang="en-US" dirty="0"/>
          </a:p>
        </p:txBody>
      </p:sp>
      <p:sp>
        <p:nvSpPr>
          <p:cNvPr id="12" name="Diamond 11"/>
          <p:cNvSpPr/>
          <p:nvPr/>
        </p:nvSpPr>
        <p:spPr>
          <a:xfrm>
            <a:off x="127435" y="3781432"/>
            <a:ext cx="2274637" cy="108584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a:t>General</a:t>
            </a:r>
            <a:br>
              <a:rPr lang="en-US"/>
            </a:br>
            <a:r>
              <a:rPr lang="en-US"/>
              <a:t>knowledge</a:t>
            </a:r>
            <a:endParaRPr lang="en-US" dirty="0"/>
          </a:p>
        </p:txBody>
      </p:sp>
      <p:sp>
        <p:nvSpPr>
          <p:cNvPr id="13" name="Diamond 12"/>
          <p:cNvSpPr/>
          <p:nvPr/>
        </p:nvSpPr>
        <p:spPr>
          <a:xfrm>
            <a:off x="2642333" y="3769520"/>
            <a:ext cx="2274637" cy="108584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t>Criminal</a:t>
            </a:r>
            <a:br>
              <a:rPr lang="en-US" dirty="0"/>
            </a:br>
            <a:r>
              <a:rPr lang="en-US" dirty="0"/>
              <a:t>behavior</a:t>
            </a:r>
          </a:p>
        </p:txBody>
      </p:sp>
      <p:cxnSp>
        <p:nvCxnSpPr>
          <p:cNvPr id="15" name="Straight Arrow Connector 14"/>
          <p:cNvCxnSpPr>
            <a:stCxn id="9" idx="2"/>
          </p:cNvCxnSpPr>
          <p:nvPr/>
        </p:nvCxnSpPr>
        <p:spPr>
          <a:xfrm>
            <a:off x="2499453" y="3236775"/>
            <a:ext cx="754611" cy="749433"/>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2"/>
          </p:cNvCxnSpPr>
          <p:nvPr/>
        </p:nvCxnSpPr>
        <p:spPr>
          <a:xfrm flipH="1">
            <a:off x="1825314" y="3236775"/>
            <a:ext cx="674139" cy="749433"/>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938764" y="3244253"/>
            <a:ext cx="149080" cy="307777"/>
          </a:xfrm>
          <a:prstGeom prst="rect">
            <a:avLst/>
          </a:prstGeom>
          <a:noFill/>
        </p:spPr>
        <p:txBody>
          <a:bodyPr wrap="none" lIns="0" tIns="0" rIns="0" bIns="0" rtlCol="0">
            <a:spAutoFit/>
          </a:bodyPr>
          <a:lstStyle/>
          <a:p>
            <a:r>
              <a:rPr lang="en-US" sz="2000" b="1" dirty="0"/>
              <a:t>+</a:t>
            </a:r>
          </a:p>
        </p:txBody>
      </p:sp>
      <p:sp>
        <p:nvSpPr>
          <p:cNvPr id="20" name="TextBox 19"/>
          <p:cNvSpPr txBox="1"/>
          <p:nvPr/>
        </p:nvSpPr>
        <p:spPr>
          <a:xfrm>
            <a:off x="2989681" y="3238668"/>
            <a:ext cx="84960" cy="307777"/>
          </a:xfrm>
          <a:prstGeom prst="rect">
            <a:avLst/>
          </a:prstGeom>
          <a:noFill/>
        </p:spPr>
        <p:txBody>
          <a:bodyPr wrap="none" lIns="0" tIns="0" rIns="0" bIns="0" rtlCol="0">
            <a:spAutoFit/>
          </a:bodyPr>
          <a:lstStyle/>
          <a:p>
            <a:r>
              <a:rPr lang="en-US" sz="2000" b="1" dirty="0"/>
              <a:t>-</a:t>
            </a:r>
          </a:p>
        </p:txBody>
      </p:sp>
      <p:sp>
        <p:nvSpPr>
          <p:cNvPr id="21" name="Rectangle 20"/>
          <p:cNvSpPr/>
          <p:nvPr/>
        </p:nvSpPr>
        <p:spPr bwMode="auto">
          <a:xfrm>
            <a:off x="53664" y="1576798"/>
            <a:ext cx="4986338" cy="4152490"/>
          </a:xfrm>
          <a:prstGeom prst="rect">
            <a:avLst/>
          </a:prstGeom>
          <a:noFill/>
          <a:ln w="25400">
            <a:solidFill>
              <a:schemeClr val="tx1"/>
            </a:solidFill>
            <a:prstDash val="dash"/>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22" name="TextBox 21"/>
          <p:cNvSpPr txBox="1"/>
          <p:nvPr/>
        </p:nvSpPr>
        <p:spPr>
          <a:xfrm>
            <a:off x="1284295" y="1589253"/>
            <a:ext cx="2592056" cy="307777"/>
          </a:xfrm>
          <a:prstGeom prst="rect">
            <a:avLst/>
          </a:prstGeom>
          <a:noFill/>
        </p:spPr>
        <p:txBody>
          <a:bodyPr wrap="none" lIns="0" tIns="0" rIns="0" bIns="0" rtlCol="0">
            <a:spAutoFit/>
          </a:bodyPr>
          <a:lstStyle/>
          <a:p>
            <a:r>
              <a:rPr lang="en-US" sz="2000" b="1" dirty="0" err="1"/>
              <a:t>Nomological</a:t>
            </a:r>
            <a:r>
              <a:rPr lang="en-US" sz="2000" b="1" dirty="0"/>
              <a:t> network</a:t>
            </a:r>
          </a:p>
        </p:txBody>
      </p:sp>
      <p:cxnSp>
        <p:nvCxnSpPr>
          <p:cNvPr id="23" name="Straight Arrow Connector 22"/>
          <p:cNvCxnSpPr/>
          <p:nvPr/>
        </p:nvCxnSpPr>
        <p:spPr>
          <a:xfrm>
            <a:off x="6826590" y="3193911"/>
            <a:ext cx="754611" cy="749433"/>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152451" y="3193911"/>
            <a:ext cx="674139" cy="749433"/>
          </a:xfrm>
          <a:prstGeom prst="straightConnector1">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265901" y="3201389"/>
            <a:ext cx="149080" cy="307777"/>
          </a:xfrm>
          <a:prstGeom prst="rect">
            <a:avLst/>
          </a:prstGeom>
          <a:noFill/>
        </p:spPr>
        <p:txBody>
          <a:bodyPr wrap="none" lIns="0" tIns="0" rIns="0" bIns="0" rtlCol="0">
            <a:spAutoFit/>
          </a:bodyPr>
          <a:lstStyle/>
          <a:p>
            <a:r>
              <a:rPr lang="en-US" sz="2000" b="1" dirty="0"/>
              <a:t>+</a:t>
            </a:r>
          </a:p>
        </p:txBody>
      </p:sp>
      <p:sp>
        <p:nvSpPr>
          <p:cNvPr id="26" name="TextBox 25"/>
          <p:cNvSpPr txBox="1"/>
          <p:nvPr/>
        </p:nvSpPr>
        <p:spPr>
          <a:xfrm>
            <a:off x="7316818" y="3195804"/>
            <a:ext cx="84960" cy="307777"/>
          </a:xfrm>
          <a:prstGeom prst="rect">
            <a:avLst/>
          </a:prstGeom>
          <a:noFill/>
        </p:spPr>
        <p:txBody>
          <a:bodyPr wrap="none" lIns="0" tIns="0" rIns="0" bIns="0" rtlCol="0">
            <a:spAutoFit/>
          </a:bodyPr>
          <a:lstStyle/>
          <a:p>
            <a:r>
              <a:rPr lang="en-US" sz="2000" b="1" dirty="0"/>
              <a:t>-</a:t>
            </a:r>
          </a:p>
        </p:txBody>
      </p:sp>
      <p:sp>
        <p:nvSpPr>
          <p:cNvPr id="27" name="Rectangle 26"/>
          <p:cNvSpPr/>
          <p:nvPr/>
        </p:nvSpPr>
        <p:spPr>
          <a:xfrm>
            <a:off x="5137833" y="3969353"/>
            <a:ext cx="1676400" cy="11592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General knowledge examination</a:t>
            </a:r>
            <a:br>
              <a:rPr lang="en-US"/>
            </a:br>
            <a:r>
              <a:rPr lang="en-US"/>
              <a:t>score</a:t>
            </a:r>
            <a:endParaRPr lang="en-US" baseline="-25000" dirty="0"/>
          </a:p>
        </p:txBody>
      </p:sp>
      <p:sp>
        <p:nvSpPr>
          <p:cNvPr id="28" name="Rectangle 27"/>
          <p:cNvSpPr/>
          <p:nvPr/>
        </p:nvSpPr>
        <p:spPr>
          <a:xfrm>
            <a:off x="7011253" y="3959594"/>
            <a:ext cx="1676400" cy="11592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Length of</a:t>
            </a:r>
            <a:br>
              <a:rPr lang="en-US" dirty="0"/>
            </a:br>
            <a:r>
              <a:rPr lang="en-US" dirty="0"/>
              <a:t>criminal</a:t>
            </a:r>
            <a:br>
              <a:rPr lang="en-US" dirty="0"/>
            </a:br>
            <a:r>
              <a:rPr lang="en-US" dirty="0"/>
              <a:t>record</a:t>
            </a:r>
            <a:endParaRPr lang="en-US" baseline="-25000" dirty="0"/>
          </a:p>
        </p:txBody>
      </p:sp>
    </p:spTree>
    <p:extLst>
      <p:ext uri="{BB962C8B-B14F-4D97-AF65-F5344CB8AC3E}">
        <p14:creationId xmlns:p14="http://schemas.microsoft.com/office/powerpoint/2010/main" val="262082657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Tasks in a survey study</a:t>
            </a:r>
          </a:p>
        </p:txBody>
      </p:sp>
      <p:sp>
        <p:nvSpPr>
          <p:cNvPr id="3" name="Content Placeholder 2"/>
          <p:cNvSpPr>
            <a:spLocks noGrp="1"/>
          </p:cNvSpPr>
          <p:nvPr>
            <p:ph idx="1"/>
          </p:nvPr>
        </p:nvSpPr>
        <p:spPr/>
        <p:txBody>
          <a:bodyPr/>
          <a:lstStyle/>
          <a:p>
            <a:pPr marL="457200" indent="-457200">
              <a:buFont typeface="+mj-lt"/>
              <a:buAutoNum type="arabicPeriod"/>
            </a:pPr>
            <a:r>
              <a:rPr lang="en-US" dirty="0"/>
              <a:t>Compiling the sample</a:t>
            </a:r>
          </a:p>
          <a:p>
            <a:pPr marL="457200" indent="-457200">
              <a:buFont typeface="+mj-lt"/>
              <a:buAutoNum type="arabicPeriod"/>
            </a:pPr>
            <a:r>
              <a:rPr lang="en-US" dirty="0"/>
              <a:t>Designing the survey form (questionnaire)</a:t>
            </a:r>
          </a:p>
          <a:p>
            <a:pPr marL="457200" indent="-457200">
              <a:buFont typeface="+mj-lt"/>
              <a:buAutoNum type="arabicPeriod"/>
            </a:pPr>
            <a:r>
              <a:rPr lang="en-US" dirty="0"/>
              <a:t>Administering the survey</a:t>
            </a:r>
          </a:p>
          <a:p>
            <a:pPr marL="457200" indent="-457200">
              <a:buFont typeface="+mj-lt"/>
              <a:buAutoNum type="arabicPeriod"/>
            </a:pPr>
            <a:r>
              <a:rPr lang="en-US" dirty="0"/>
              <a:t>Data analysis</a:t>
            </a:r>
          </a:p>
          <a:p>
            <a:pPr marL="694800" lvl="1" indent="-457200">
              <a:buFont typeface="+mj-lt"/>
              <a:buAutoNum type="arabicPeriod"/>
            </a:pPr>
            <a:r>
              <a:rPr lang="en-US" dirty="0"/>
              <a:t>Cleaning the data</a:t>
            </a:r>
          </a:p>
          <a:p>
            <a:pPr marL="694800" lvl="1" indent="-457200">
              <a:buFont typeface="+mj-lt"/>
              <a:buAutoNum type="arabicPeriod"/>
            </a:pPr>
            <a:r>
              <a:rPr lang="en-US" dirty="0"/>
              <a:t>Non-response bias analysis (selection effect)</a:t>
            </a:r>
          </a:p>
          <a:p>
            <a:pPr marL="694800" lvl="1" indent="-457200">
              <a:buFont typeface="+mj-lt"/>
              <a:buAutoNum type="arabicPeriod"/>
            </a:pPr>
            <a:r>
              <a:rPr lang="en-US" dirty="0"/>
              <a:t>Common method bias analysis (measurement effect)</a:t>
            </a:r>
          </a:p>
          <a:p>
            <a:pPr marL="694800" lvl="1" indent="-457200">
              <a:buFont typeface="+mj-lt"/>
              <a:buAutoNum type="arabicPeriod"/>
            </a:pPr>
            <a:r>
              <a:rPr lang="en-US" dirty="0"/>
              <a:t>Other analyses</a:t>
            </a:r>
          </a:p>
          <a:p>
            <a:pPr marL="457200" indent="-457200">
              <a:buFont typeface="+mj-lt"/>
              <a:buAutoNum type="arabicPeriod"/>
            </a:pPr>
            <a:endParaRPr lang="en-US" dirty="0"/>
          </a:p>
        </p:txBody>
      </p:sp>
    </p:spTree>
    <p:extLst>
      <p:ext uri="{BB962C8B-B14F-4D97-AF65-F5344CB8AC3E}">
        <p14:creationId xmlns:p14="http://schemas.microsoft.com/office/powerpoint/2010/main" val="30502183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5"/>
          <p:cNvSpPr>
            <a:spLocks noGrp="1" noChangeArrowheads="1"/>
          </p:cNvSpPr>
          <p:nvPr>
            <p:ph type="title"/>
          </p:nvPr>
        </p:nvSpPr>
        <p:spPr/>
        <p:txBody>
          <a:bodyPr/>
          <a:lstStyle/>
          <a:p>
            <a:r>
              <a:rPr lang="en-US" dirty="0"/>
              <a:t>Sample selection</a:t>
            </a:r>
          </a:p>
        </p:txBody>
      </p:sp>
      <p:sp>
        <p:nvSpPr>
          <p:cNvPr id="38917" name="Text Box 14"/>
          <p:cNvSpPr txBox="1">
            <a:spLocks noChangeArrowheads="1"/>
          </p:cNvSpPr>
          <p:nvPr/>
        </p:nvSpPr>
        <p:spPr bwMode="auto">
          <a:xfrm>
            <a:off x="3924300" y="2324100"/>
            <a:ext cx="1871663" cy="457200"/>
          </a:xfrm>
          <a:prstGeom prst="rect">
            <a:avLst/>
          </a:prstGeom>
          <a:noFill/>
          <a:ln w="9525">
            <a:noFill/>
            <a:miter lim="800000"/>
            <a:headEnd/>
            <a:tailEnd/>
          </a:ln>
        </p:spPr>
        <p:txBody>
          <a:bodyPr>
            <a:spAutoFit/>
          </a:bodyPr>
          <a:lstStyle/>
          <a:p>
            <a:r>
              <a:rPr lang="en-US" sz="1200"/>
              <a:t>Young Finnish High Tech Firms</a:t>
            </a:r>
          </a:p>
        </p:txBody>
      </p:sp>
      <p:sp>
        <p:nvSpPr>
          <p:cNvPr id="31747" name="Text Box 16"/>
          <p:cNvSpPr txBox="1">
            <a:spLocks noChangeArrowheads="1"/>
          </p:cNvSpPr>
          <p:nvPr/>
        </p:nvSpPr>
        <p:spPr bwMode="auto">
          <a:xfrm>
            <a:off x="3779838" y="1484313"/>
            <a:ext cx="184150" cy="366712"/>
          </a:xfrm>
          <a:prstGeom prst="rect">
            <a:avLst/>
          </a:prstGeom>
          <a:noFill/>
          <a:ln w="9525">
            <a:noFill/>
            <a:miter lim="800000"/>
            <a:headEnd/>
            <a:tailEnd/>
          </a:ln>
        </p:spPr>
        <p:txBody>
          <a:bodyPr wrap="none">
            <a:spAutoFit/>
          </a:bodyPr>
          <a:lstStyle/>
          <a:p>
            <a:endParaRPr lang="en-US" b="0"/>
          </a:p>
        </p:txBody>
      </p:sp>
      <p:sp>
        <p:nvSpPr>
          <p:cNvPr id="31748" name="Text Box 24"/>
          <p:cNvSpPr txBox="1">
            <a:spLocks noChangeArrowheads="1"/>
          </p:cNvSpPr>
          <p:nvPr/>
        </p:nvSpPr>
        <p:spPr bwMode="auto">
          <a:xfrm>
            <a:off x="312801" y="6455489"/>
            <a:ext cx="8589963" cy="246221"/>
          </a:xfrm>
          <a:prstGeom prst="rect">
            <a:avLst/>
          </a:prstGeom>
          <a:noFill/>
          <a:ln w="9525">
            <a:noFill/>
            <a:miter lim="800000"/>
            <a:headEnd/>
            <a:tailEnd/>
          </a:ln>
        </p:spPr>
        <p:txBody>
          <a:bodyPr wrap="square">
            <a:spAutoFit/>
          </a:bodyPr>
          <a:lstStyle/>
          <a:p>
            <a:r>
              <a:rPr lang="fi-FI" sz="1000" dirty="0" err="1"/>
              <a:t>Groves</a:t>
            </a:r>
            <a:r>
              <a:rPr lang="fi-FI" sz="1000" dirty="0"/>
              <a:t>, R. M., </a:t>
            </a:r>
            <a:r>
              <a:rPr lang="fi-FI" sz="1000" dirty="0" err="1"/>
              <a:t>Fowler</a:t>
            </a:r>
            <a:r>
              <a:rPr lang="fi-FI" sz="1000" dirty="0"/>
              <a:t>, F. J., </a:t>
            </a:r>
            <a:r>
              <a:rPr lang="fi-FI" sz="1000" dirty="0" err="1"/>
              <a:t>Couper</a:t>
            </a:r>
            <a:r>
              <a:rPr lang="fi-FI" sz="1000" dirty="0"/>
              <a:t>, M. P., </a:t>
            </a:r>
            <a:r>
              <a:rPr lang="fi-FI" sz="1000" dirty="0" err="1"/>
              <a:t>Lepkowski</a:t>
            </a:r>
            <a:r>
              <a:rPr lang="fi-FI" sz="1000" dirty="0"/>
              <a:t>, J. M., Singer, E., &amp; </a:t>
            </a:r>
            <a:r>
              <a:rPr lang="fi-FI" sz="1000" dirty="0" err="1"/>
              <a:t>Tourangeau</a:t>
            </a:r>
            <a:r>
              <a:rPr lang="fi-FI" sz="1000" dirty="0"/>
              <a:t>, R. (2009). </a:t>
            </a:r>
            <a:r>
              <a:rPr lang="fi-FI" sz="1000" i="1" dirty="0" err="1"/>
              <a:t>Survey</a:t>
            </a:r>
            <a:r>
              <a:rPr lang="fi-FI" sz="1000" i="1" dirty="0"/>
              <a:t> </a:t>
            </a:r>
            <a:r>
              <a:rPr lang="fi-FI" sz="1000" i="1" dirty="0" err="1"/>
              <a:t>methodology</a:t>
            </a:r>
            <a:r>
              <a:rPr lang="fi-FI" sz="1000" dirty="0"/>
              <a:t> (2nd </a:t>
            </a:r>
            <a:r>
              <a:rPr lang="fi-FI" sz="1000" dirty="0" err="1"/>
              <a:t>ed</a:t>
            </a:r>
            <a:r>
              <a:rPr lang="fi-FI" sz="1000" dirty="0"/>
              <a:t>). </a:t>
            </a:r>
            <a:r>
              <a:rPr lang="fi-FI" sz="1000" dirty="0" err="1"/>
              <a:t>Hoboken</a:t>
            </a:r>
            <a:r>
              <a:rPr lang="fi-FI" sz="1000" dirty="0"/>
              <a:t>, N.J: </a:t>
            </a:r>
            <a:r>
              <a:rPr lang="fi-FI" sz="1000" dirty="0" err="1"/>
              <a:t>Wiley</a:t>
            </a:r>
            <a:r>
              <a:rPr lang="fi-FI" sz="1000" dirty="0"/>
              <a:t>., </a:t>
            </a:r>
            <a:r>
              <a:rPr lang="fi-FI" sz="1000" dirty="0" err="1"/>
              <a:t>Chapter</a:t>
            </a:r>
            <a:r>
              <a:rPr lang="fi-FI" sz="1000" dirty="0"/>
              <a:t> 2</a:t>
            </a:r>
            <a:endParaRPr lang="fi-FI" sz="1000" dirty="0">
              <a:effectLst/>
            </a:endParaRPr>
          </a:p>
        </p:txBody>
      </p:sp>
      <p:sp>
        <p:nvSpPr>
          <p:cNvPr id="31749" name="Text Box 27"/>
          <p:cNvSpPr txBox="1">
            <a:spLocks noChangeArrowheads="1"/>
          </p:cNvSpPr>
          <p:nvPr/>
        </p:nvSpPr>
        <p:spPr bwMode="auto">
          <a:xfrm>
            <a:off x="250825" y="1341438"/>
            <a:ext cx="3600450" cy="707886"/>
          </a:xfrm>
          <a:prstGeom prst="rect">
            <a:avLst/>
          </a:prstGeom>
          <a:noFill/>
          <a:ln w="9525">
            <a:noFill/>
            <a:miter lim="800000"/>
            <a:headEnd/>
            <a:tailEnd/>
          </a:ln>
        </p:spPr>
        <p:txBody>
          <a:bodyPr>
            <a:spAutoFit/>
          </a:bodyPr>
          <a:lstStyle/>
          <a:p>
            <a:r>
              <a:rPr lang="en-US" sz="2000" dirty="0"/>
              <a:t>Our data should be representative of population…</a:t>
            </a:r>
          </a:p>
        </p:txBody>
      </p:sp>
      <p:sp>
        <p:nvSpPr>
          <p:cNvPr id="31750" name="Text Box 28"/>
          <p:cNvSpPr txBox="1">
            <a:spLocks noChangeArrowheads="1"/>
          </p:cNvSpPr>
          <p:nvPr/>
        </p:nvSpPr>
        <p:spPr bwMode="auto">
          <a:xfrm>
            <a:off x="827088" y="3789363"/>
            <a:ext cx="2808287" cy="366712"/>
          </a:xfrm>
          <a:prstGeom prst="rect">
            <a:avLst/>
          </a:prstGeom>
          <a:noFill/>
          <a:ln w="9525">
            <a:noFill/>
            <a:miter lim="800000"/>
            <a:headEnd/>
            <a:tailEnd/>
          </a:ln>
        </p:spPr>
        <p:txBody>
          <a:bodyPr>
            <a:spAutoFit/>
          </a:bodyPr>
          <a:lstStyle/>
          <a:p>
            <a:pPr>
              <a:spcBef>
                <a:spcPct val="50000"/>
              </a:spcBef>
            </a:pPr>
            <a:endParaRPr lang="en-US"/>
          </a:p>
        </p:txBody>
      </p:sp>
      <p:sp>
        <p:nvSpPr>
          <p:cNvPr id="31751" name="Rectangle 29"/>
          <p:cNvSpPr>
            <a:spLocks noChangeArrowheads="1"/>
          </p:cNvSpPr>
          <p:nvPr/>
        </p:nvSpPr>
        <p:spPr bwMode="auto">
          <a:xfrm>
            <a:off x="395288" y="2205038"/>
            <a:ext cx="3384550" cy="647700"/>
          </a:xfrm>
          <a:prstGeom prst="rect">
            <a:avLst/>
          </a:prstGeom>
          <a:solidFill>
            <a:schemeClr val="accent1"/>
          </a:solidFill>
          <a:ln w="9525">
            <a:solidFill>
              <a:schemeClr val="tx1"/>
            </a:solidFill>
            <a:miter lim="800000"/>
            <a:headEnd/>
            <a:tailEnd/>
          </a:ln>
        </p:spPr>
        <p:txBody>
          <a:bodyPr anchor="ctr"/>
          <a:lstStyle/>
          <a:p>
            <a:r>
              <a:rPr lang="en-US">
                <a:solidFill>
                  <a:srgbClr val="FFFFFF"/>
                </a:solidFill>
              </a:rPr>
              <a:t>Target population</a:t>
            </a:r>
          </a:p>
          <a:p>
            <a:r>
              <a:rPr lang="en-US" sz="1400">
                <a:solidFill>
                  <a:srgbClr val="FFFFFF"/>
                </a:solidFill>
              </a:rPr>
              <a:t>(where do we generalize results)</a:t>
            </a:r>
          </a:p>
        </p:txBody>
      </p:sp>
      <p:sp>
        <p:nvSpPr>
          <p:cNvPr id="31752" name="Rectangle 31"/>
          <p:cNvSpPr>
            <a:spLocks noChangeArrowheads="1"/>
          </p:cNvSpPr>
          <p:nvPr/>
        </p:nvSpPr>
        <p:spPr bwMode="auto">
          <a:xfrm>
            <a:off x="395288" y="4076700"/>
            <a:ext cx="3384550" cy="647700"/>
          </a:xfrm>
          <a:prstGeom prst="rect">
            <a:avLst/>
          </a:prstGeom>
          <a:solidFill>
            <a:schemeClr val="accent1"/>
          </a:solidFill>
          <a:ln w="9525">
            <a:solidFill>
              <a:schemeClr val="tx1"/>
            </a:solidFill>
            <a:miter lim="800000"/>
            <a:headEnd/>
            <a:tailEnd/>
          </a:ln>
        </p:spPr>
        <p:txBody>
          <a:bodyPr anchor="ctr"/>
          <a:lstStyle/>
          <a:p>
            <a:r>
              <a:rPr lang="en-US">
                <a:solidFill>
                  <a:srgbClr val="FFFFFF"/>
                </a:solidFill>
              </a:rPr>
              <a:t>Sample </a:t>
            </a:r>
          </a:p>
          <a:p>
            <a:r>
              <a:rPr lang="en-US" sz="1400">
                <a:solidFill>
                  <a:srgbClr val="FFFFFF"/>
                </a:solidFill>
              </a:rPr>
              <a:t>(random selection)</a:t>
            </a:r>
          </a:p>
        </p:txBody>
      </p:sp>
      <p:sp>
        <p:nvSpPr>
          <p:cNvPr id="31753" name="Rectangle 32"/>
          <p:cNvSpPr>
            <a:spLocks noChangeArrowheads="1"/>
          </p:cNvSpPr>
          <p:nvPr/>
        </p:nvSpPr>
        <p:spPr bwMode="auto">
          <a:xfrm>
            <a:off x="395288" y="5084763"/>
            <a:ext cx="3384550" cy="647700"/>
          </a:xfrm>
          <a:prstGeom prst="rect">
            <a:avLst/>
          </a:prstGeom>
          <a:solidFill>
            <a:schemeClr val="accent1"/>
          </a:solidFill>
          <a:ln w="9525">
            <a:solidFill>
              <a:schemeClr val="tx1"/>
            </a:solidFill>
            <a:miter lim="800000"/>
            <a:headEnd/>
            <a:tailEnd/>
          </a:ln>
        </p:spPr>
        <p:txBody>
          <a:bodyPr anchor="ctr"/>
          <a:lstStyle/>
          <a:p>
            <a:r>
              <a:rPr lang="en-US">
                <a:solidFill>
                  <a:srgbClr val="FFFFFF"/>
                </a:solidFill>
              </a:rPr>
              <a:t>Actual data </a:t>
            </a:r>
          </a:p>
          <a:p>
            <a:r>
              <a:rPr lang="en-US" sz="1400">
                <a:solidFill>
                  <a:srgbClr val="FFFFFF"/>
                </a:solidFill>
              </a:rPr>
              <a:t>(affected by possibly systematic bias)</a:t>
            </a:r>
          </a:p>
        </p:txBody>
      </p:sp>
      <p:sp>
        <p:nvSpPr>
          <p:cNvPr id="31754" name="Line 33"/>
          <p:cNvSpPr>
            <a:spLocks noChangeShapeType="1"/>
          </p:cNvSpPr>
          <p:nvPr/>
        </p:nvSpPr>
        <p:spPr bwMode="auto">
          <a:xfrm>
            <a:off x="1835150" y="2852738"/>
            <a:ext cx="0" cy="288925"/>
          </a:xfrm>
          <a:prstGeom prst="line">
            <a:avLst/>
          </a:prstGeom>
          <a:noFill/>
          <a:ln w="25400">
            <a:solidFill>
              <a:schemeClr val="tx1"/>
            </a:solidFill>
            <a:round/>
            <a:headEnd/>
            <a:tailEnd type="triangle" w="lg" len="lg"/>
          </a:ln>
        </p:spPr>
        <p:txBody>
          <a:bodyPr/>
          <a:lstStyle/>
          <a:p>
            <a:endParaRPr lang="en-US"/>
          </a:p>
        </p:txBody>
      </p:sp>
      <p:sp>
        <p:nvSpPr>
          <p:cNvPr id="31755" name="Line 34"/>
          <p:cNvSpPr>
            <a:spLocks noChangeShapeType="1"/>
          </p:cNvSpPr>
          <p:nvPr/>
        </p:nvSpPr>
        <p:spPr bwMode="auto">
          <a:xfrm>
            <a:off x="1835150" y="3789363"/>
            <a:ext cx="0" cy="287337"/>
          </a:xfrm>
          <a:prstGeom prst="line">
            <a:avLst/>
          </a:prstGeom>
          <a:noFill/>
          <a:ln w="25400">
            <a:solidFill>
              <a:schemeClr val="tx1"/>
            </a:solidFill>
            <a:round/>
            <a:headEnd/>
            <a:tailEnd type="triangle" w="lg" len="lg"/>
          </a:ln>
        </p:spPr>
        <p:txBody>
          <a:bodyPr/>
          <a:lstStyle/>
          <a:p>
            <a:endParaRPr lang="en-US"/>
          </a:p>
        </p:txBody>
      </p:sp>
      <p:sp>
        <p:nvSpPr>
          <p:cNvPr id="31756" name="Line 35"/>
          <p:cNvSpPr>
            <a:spLocks noChangeShapeType="1"/>
          </p:cNvSpPr>
          <p:nvPr/>
        </p:nvSpPr>
        <p:spPr bwMode="auto">
          <a:xfrm>
            <a:off x="1835150" y="4724400"/>
            <a:ext cx="0" cy="360363"/>
          </a:xfrm>
          <a:prstGeom prst="line">
            <a:avLst/>
          </a:prstGeom>
          <a:noFill/>
          <a:ln w="25400">
            <a:solidFill>
              <a:schemeClr val="tx1"/>
            </a:solidFill>
            <a:round/>
            <a:headEnd/>
            <a:tailEnd type="triangle" w="lg" len="lg"/>
          </a:ln>
        </p:spPr>
        <p:txBody>
          <a:bodyPr/>
          <a:lstStyle/>
          <a:p>
            <a:endParaRPr lang="en-US"/>
          </a:p>
        </p:txBody>
      </p:sp>
      <p:sp>
        <p:nvSpPr>
          <p:cNvPr id="38934" name="Text Box 14"/>
          <p:cNvSpPr txBox="1">
            <a:spLocks noChangeArrowheads="1"/>
          </p:cNvSpPr>
          <p:nvPr/>
        </p:nvSpPr>
        <p:spPr bwMode="auto">
          <a:xfrm>
            <a:off x="3995738" y="3213100"/>
            <a:ext cx="1944687" cy="457200"/>
          </a:xfrm>
          <a:prstGeom prst="rect">
            <a:avLst/>
          </a:prstGeom>
          <a:noFill/>
          <a:ln w="9525">
            <a:noFill/>
            <a:miter lim="800000"/>
            <a:headEnd/>
            <a:tailEnd/>
          </a:ln>
        </p:spPr>
        <p:txBody>
          <a:bodyPr>
            <a:spAutoFit/>
          </a:bodyPr>
          <a:lstStyle/>
          <a:p>
            <a:r>
              <a:rPr lang="en-US" sz="1200"/>
              <a:t>BusinessID 0-3 years old &amp; TOL-08: 62 or 72 </a:t>
            </a:r>
          </a:p>
        </p:txBody>
      </p:sp>
      <p:sp>
        <p:nvSpPr>
          <p:cNvPr id="38935" name="Text Box 14"/>
          <p:cNvSpPr txBox="1">
            <a:spLocks noChangeArrowheads="1"/>
          </p:cNvSpPr>
          <p:nvPr/>
        </p:nvSpPr>
        <p:spPr bwMode="auto">
          <a:xfrm>
            <a:off x="3995738" y="4149725"/>
            <a:ext cx="1728787" cy="457200"/>
          </a:xfrm>
          <a:prstGeom prst="rect">
            <a:avLst/>
          </a:prstGeom>
          <a:noFill/>
          <a:ln w="9525">
            <a:noFill/>
            <a:miter lim="800000"/>
            <a:headEnd/>
            <a:tailEnd/>
          </a:ln>
        </p:spPr>
        <p:txBody>
          <a:bodyPr>
            <a:spAutoFit/>
          </a:bodyPr>
          <a:lstStyle/>
          <a:p>
            <a:r>
              <a:rPr lang="en-US" sz="1200"/>
              <a:t>1000 firms randomly selected</a:t>
            </a:r>
          </a:p>
        </p:txBody>
      </p:sp>
      <p:sp>
        <p:nvSpPr>
          <p:cNvPr id="38936" name="Text Box 14"/>
          <p:cNvSpPr txBox="1">
            <a:spLocks noChangeArrowheads="1"/>
          </p:cNvSpPr>
          <p:nvPr/>
        </p:nvSpPr>
        <p:spPr bwMode="auto">
          <a:xfrm>
            <a:off x="4067175" y="5241925"/>
            <a:ext cx="1728788" cy="457200"/>
          </a:xfrm>
          <a:prstGeom prst="rect">
            <a:avLst/>
          </a:prstGeom>
          <a:noFill/>
          <a:ln w="9525">
            <a:noFill/>
            <a:miter lim="800000"/>
            <a:headEnd/>
            <a:tailEnd/>
          </a:ln>
        </p:spPr>
        <p:txBody>
          <a:bodyPr>
            <a:spAutoFit/>
          </a:bodyPr>
          <a:lstStyle/>
          <a:p>
            <a:r>
              <a:rPr lang="en-US" sz="1200"/>
              <a:t>10% response rate &amp; 100 answers…</a:t>
            </a:r>
          </a:p>
        </p:txBody>
      </p:sp>
      <p:sp>
        <p:nvSpPr>
          <p:cNvPr id="38938" name="Line 36"/>
          <p:cNvSpPr>
            <a:spLocks noChangeShapeType="1"/>
          </p:cNvSpPr>
          <p:nvPr/>
        </p:nvSpPr>
        <p:spPr bwMode="auto">
          <a:xfrm>
            <a:off x="4716463" y="2852738"/>
            <a:ext cx="0" cy="288925"/>
          </a:xfrm>
          <a:prstGeom prst="line">
            <a:avLst/>
          </a:prstGeom>
          <a:noFill/>
          <a:ln w="25400">
            <a:solidFill>
              <a:schemeClr val="accent1"/>
            </a:solidFill>
            <a:round/>
            <a:headEnd type="triangle" w="med" len="med"/>
            <a:tailEnd type="triangle" w="med" len="med"/>
          </a:ln>
        </p:spPr>
        <p:txBody>
          <a:bodyPr/>
          <a:lstStyle/>
          <a:p>
            <a:endParaRPr lang="en-US"/>
          </a:p>
        </p:txBody>
      </p:sp>
      <p:sp>
        <p:nvSpPr>
          <p:cNvPr id="38939" name="Line 37"/>
          <p:cNvSpPr>
            <a:spLocks noChangeShapeType="1"/>
          </p:cNvSpPr>
          <p:nvPr/>
        </p:nvSpPr>
        <p:spPr bwMode="auto">
          <a:xfrm>
            <a:off x="4716463" y="3716338"/>
            <a:ext cx="0" cy="288925"/>
          </a:xfrm>
          <a:prstGeom prst="line">
            <a:avLst/>
          </a:prstGeom>
          <a:noFill/>
          <a:ln w="25400">
            <a:solidFill>
              <a:schemeClr val="accent1"/>
            </a:solidFill>
            <a:round/>
            <a:headEnd type="triangle" w="med" len="med"/>
            <a:tailEnd type="triangle" w="med" len="med"/>
          </a:ln>
        </p:spPr>
        <p:txBody>
          <a:bodyPr/>
          <a:lstStyle/>
          <a:p>
            <a:endParaRPr lang="en-US"/>
          </a:p>
        </p:txBody>
      </p:sp>
      <p:sp>
        <p:nvSpPr>
          <p:cNvPr id="38940" name="Line 38"/>
          <p:cNvSpPr>
            <a:spLocks noChangeShapeType="1"/>
          </p:cNvSpPr>
          <p:nvPr/>
        </p:nvSpPr>
        <p:spPr bwMode="auto">
          <a:xfrm>
            <a:off x="4716463" y="4797425"/>
            <a:ext cx="0" cy="288925"/>
          </a:xfrm>
          <a:prstGeom prst="line">
            <a:avLst/>
          </a:prstGeom>
          <a:noFill/>
          <a:ln w="25400">
            <a:solidFill>
              <a:schemeClr val="accent1"/>
            </a:solidFill>
            <a:round/>
            <a:headEnd type="triangle" w="med" len="med"/>
            <a:tailEnd type="triangle" w="med" len="med"/>
          </a:ln>
        </p:spPr>
        <p:txBody>
          <a:bodyPr/>
          <a:lstStyle/>
          <a:p>
            <a:endParaRPr lang="en-US"/>
          </a:p>
        </p:txBody>
      </p:sp>
      <p:sp>
        <p:nvSpPr>
          <p:cNvPr id="38943" name="Text Box 42"/>
          <p:cNvSpPr txBox="1">
            <a:spLocks noChangeArrowheads="1"/>
          </p:cNvSpPr>
          <p:nvPr/>
        </p:nvSpPr>
        <p:spPr bwMode="auto">
          <a:xfrm>
            <a:off x="5557649" y="2781300"/>
            <a:ext cx="2879725" cy="457200"/>
          </a:xfrm>
          <a:prstGeom prst="rect">
            <a:avLst/>
          </a:prstGeom>
          <a:noFill/>
          <a:ln w="9525">
            <a:noFill/>
            <a:miter lim="800000"/>
            <a:headEnd/>
            <a:tailEnd/>
          </a:ln>
        </p:spPr>
        <p:txBody>
          <a:bodyPr>
            <a:spAutoFit/>
          </a:bodyPr>
          <a:lstStyle/>
          <a:p>
            <a:r>
              <a:rPr lang="en-US" sz="1200" dirty="0">
                <a:solidFill>
                  <a:schemeClr val="accent1"/>
                </a:solidFill>
              </a:rPr>
              <a:t>Does the operational definition match with the frame?</a:t>
            </a:r>
          </a:p>
        </p:txBody>
      </p:sp>
      <p:sp>
        <p:nvSpPr>
          <p:cNvPr id="31764" name="Text Box 27"/>
          <p:cNvSpPr txBox="1">
            <a:spLocks noChangeArrowheads="1"/>
          </p:cNvSpPr>
          <p:nvPr/>
        </p:nvSpPr>
        <p:spPr bwMode="auto">
          <a:xfrm>
            <a:off x="4356100" y="1484313"/>
            <a:ext cx="1081088" cy="457200"/>
          </a:xfrm>
          <a:prstGeom prst="rect">
            <a:avLst/>
          </a:prstGeom>
          <a:noFill/>
          <a:ln w="9525">
            <a:noFill/>
            <a:miter lim="800000"/>
            <a:headEnd/>
            <a:tailEnd/>
          </a:ln>
        </p:spPr>
        <p:txBody>
          <a:bodyPr>
            <a:spAutoFit/>
          </a:bodyPr>
          <a:lstStyle/>
          <a:p>
            <a:r>
              <a:rPr lang="en-US" sz="2400">
                <a:solidFill>
                  <a:schemeClr val="accent1"/>
                </a:solidFill>
              </a:rPr>
              <a:t>e.g.</a:t>
            </a:r>
          </a:p>
        </p:txBody>
      </p:sp>
      <p:sp>
        <p:nvSpPr>
          <p:cNvPr id="38956" name="Text Box 27"/>
          <p:cNvSpPr txBox="1">
            <a:spLocks noChangeArrowheads="1"/>
          </p:cNvSpPr>
          <p:nvPr/>
        </p:nvSpPr>
        <p:spPr bwMode="auto">
          <a:xfrm>
            <a:off x="5557649" y="1557338"/>
            <a:ext cx="2449513" cy="366712"/>
          </a:xfrm>
          <a:prstGeom prst="rect">
            <a:avLst/>
          </a:prstGeom>
          <a:noFill/>
          <a:ln w="9525">
            <a:noFill/>
            <a:miter lim="800000"/>
            <a:headEnd/>
            <a:tailEnd/>
          </a:ln>
        </p:spPr>
        <p:txBody>
          <a:bodyPr>
            <a:spAutoFit/>
          </a:bodyPr>
          <a:lstStyle/>
          <a:p>
            <a:r>
              <a:rPr lang="en-US">
                <a:solidFill>
                  <a:schemeClr val="accent1"/>
                </a:solidFill>
              </a:rPr>
              <a:t>relevant questions</a:t>
            </a:r>
          </a:p>
        </p:txBody>
      </p:sp>
      <p:sp>
        <p:nvSpPr>
          <p:cNvPr id="38957" name="Text Box 42"/>
          <p:cNvSpPr txBox="1">
            <a:spLocks noChangeArrowheads="1"/>
          </p:cNvSpPr>
          <p:nvPr/>
        </p:nvSpPr>
        <p:spPr bwMode="auto">
          <a:xfrm>
            <a:off x="5557649" y="3716338"/>
            <a:ext cx="2879725" cy="457200"/>
          </a:xfrm>
          <a:prstGeom prst="rect">
            <a:avLst/>
          </a:prstGeom>
          <a:noFill/>
          <a:ln w="9525">
            <a:noFill/>
            <a:miter lim="800000"/>
            <a:headEnd/>
            <a:tailEnd/>
          </a:ln>
        </p:spPr>
        <p:txBody>
          <a:bodyPr>
            <a:spAutoFit/>
          </a:bodyPr>
          <a:lstStyle/>
          <a:p>
            <a:r>
              <a:rPr lang="en-US" sz="1200">
                <a:solidFill>
                  <a:schemeClr val="accent1"/>
                </a:solidFill>
              </a:rPr>
              <a:t>(How large random error do we get because of the selection?)</a:t>
            </a:r>
            <a:endParaRPr lang="en-US" sz="1200">
              <a:solidFill>
                <a:schemeClr val="accent1"/>
              </a:solidFill>
              <a:sym typeface="Symbol" pitchFamily="18" charset="2"/>
            </a:endParaRPr>
          </a:p>
        </p:txBody>
      </p:sp>
      <p:sp>
        <p:nvSpPr>
          <p:cNvPr id="38958" name="Text Box 42"/>
          <p:cNvSpPr txBox="1">
            <a:spLocks noChangeArrowheads="1"/>
          </p:cNvSpPr>
          <p:nvPr/>
        </p:nvSpPr>
        <p:spPr bwMode="auto">
          <a:xfrm>
            <a:off x="5557649" y="4606925"/>
            <a:ext cx="2879725" cy="1403350"/>
          </a:xfrm>
          <a:prstGeom prst="rect">
            <a:avLst/>
          </a:prstGeom>
          <a:noFill/>
          <a:ln w="9525">
            <a:noFill/>
            <a:miter lim="800000"/>
            <a:headEnd/>
            <a:tailEnd/>
          </a:ln>
        </p:spPr>
        <p:txBody>
          <a:bodyPr>
            <a:spAutoFit/>
          </a:bodyPr>
          <a:lstStyle/>
          <a:p>
            <a:r>
              <a:rPr lang="en-US" sz="1200" dirty="0">
                <a:solidFill>
                  <a:schemeClr val="accent1"/>
                </a:solidFill>
              </a:rPr>
              <a:t>Do we have coverage or non-response bias? Missing on non-random basis? MCAR? MAR?</a:t>
            </a:r>
          </a:p>
          <a:p>
            <a:r>
              <a:rPr lang="en-US" b="0" dirty="0">
                <a:solidFill>
                  <a:schemeClr val="accent1"/>
                </a:solidFill>
                <a:cs typeface="Arial" charset="0"/>
              </a:rPr>
              <a:t>→</a:t>
            </a:r>
          </a:p>
          <a:p>
            <a:r>
              <a:rPr lang="en-US" sz="1600" dirty="0">
                <a:cs typeface="Arial" charset="0"/>
              </a:rPr>
              <a:t>(1)</a:t>
            </a:r>
            <a:r>
              <a:rPr lang="en-US" sz="1600" b="0" dirty="0">
                <a:solidFill>
                  <a:schemeClr val="accent1"/>
                </a:solidFill>
                <a:cs typeface="Arial" charset="0"/>
              </a:rPr>
              <a:t> inefficiency or </a:t>
            </a:r>
            <a:r>
              <a:rPr lang="en-US" sz="1600" dirty="0">
                <a:cs typeface="Arial" charset="0"/>
              </a:rPr>
              <a:t>(2)</a:t>
            </a:r>
            <a:r>
              <a:rPr lang="en-US" sz="1600" b="0" dirty="0">
                <a:solidFill>
                  <a:schemeClr val="accent1"/>
                </a:solidFill>
                <a:cs typeface="Arial" charset="0"/>
              </a:rPr>
              <a:t> biased results?</a:t>
            </a:r>
          </a:p>
        </p:txBody>
      </p:sp>
      <p:cxnSp>
        <p:nvCxnSpPr>
          <p:cNvPr id="31768" name="AutoShape 47"/>
          <p:cNvCxnSpPr>
            <a:cxnSpLocks noChangeShapeType="1"/>
            <a:stCxn id="31753" idx="1"/>
            <a:endCxn id="31751" idx="1"/>
          </p:cNvCxnSpPr>
          <p:nvPr/>
        </p:nvCxnSpPr>
        <p:spPr bwMode="auto">
          <a:xfrm rot="10800000" flipH="1">
            <a:off x="395288" y="2528888"/>
            <a:ext cx="1587" cy="2879725"/>
          </a:xfrm>
          <a:prstGeom prst="curvedConnector3">
            <a:avLst>
              <a:gd name="adj1" fmla="val -14400005"/>
            </a:avLst>
          </a:prstGeom>
          <a:noFill/>
          <a:ln w="25400">
            <a:solidFill>
              <a:schemeClr val="tx1"/>
            </a:solidFill>
            <a:prstDash val="sysDot"/>
            <a:round/>
            <a:headEnd type="triangle" w="med" len="med"/>
            <a:tailEnd type="triangle" w="med" len="med"/>
          </a:ln>
        </p:spPr>
      </p:cxnSp>
      <p:sp>
        <p:nvSpPr>
          <p:cNvPr id="31769" name="Text Box 48"/>
          <p:cNvSpPr txBox="1">
            <a:spLocks noChangeArrowheads="1"/>
          </p:cNvSpPr>
          <p:nvPr/>
        </p:nvSpPr>
        <p:spPr bwMode="auto">
          <a:xfrm>
            <a:off x="107950" y="3716338"/>
            <a:ext cx="323850" cy="366712"/>
          </a:xfrm>
          <a:prstGeom prst="rect">
            <a:avLst/>
          </a:prstGeom>
          <a:noFill/>
          <a:ln w="9525">
            <a:noFill/>
            <a:miter lim="800000"/>
            <a:headEnd/>
            <a:tailEnd/>
          </a:ln>
        </p:spPr>
        <p:txBody>
          <a:bodyPr wrap="none">
            <a:spAutoFit/>
          </a:bodyPr>
          <a:lstStyle/>
          <a:p>
            <a:r>
              <a:rPr lang="fi-FI"/>
              <a:t>?</a:t>
            </a:r>
            <a:endParaRPr lang="en-US"/>
          </a:p>
        </p:txBody>
      </p:sp>
      <p:sp>
        <p:nvSpPr>
          <p:cNvPr id="31770" name="Text Box 49"/>
          <p:cNvSpPr txBox="1">
            <a:spLocks noChangeArrowheads="1"/>
          </p:cNvSpPr>
          <p:nvPr/>
        </p:nvSpPr>
        <p:spPr bwMode="auto">
          <a:xfrm>
            <a:off x="5724525" y="3141663"/>
            <a:ext cx="3260725" cy="274637"/>
          </a:xfrm>
          <a:prstGeom prst="rect">
            <a:avLst/>
          </a:prstGeom>
          <a:noFill/>
          <a:ln w="9525">
            <a:noFill/>
            <a:miter lim="800000"/>
            <a:headEnd/>
            <a:tailEnd/>
          </a:ln>
        </p:spPr>
        <p:txBody>
          <a:bodyPr>
            <a:spAutoFit/>
          </a:bodyPr>
          <a:lstStyle/>
          <a:p>
            <a:endParaRPr lang="en-US" sz="1200"/>
          </a:p>
        </p:txBody>
      </p:sp>
      <p:grpSp>
        <p:nvGrpSpPr>
          <p:cNvPr id="2" name="Group 51"/>
          <p:cNvGrpSpPr>
            <a:grpSpLocks/>
          </p:cNvGrpSpPr>
          <p:nvPr/>
        </p:nvGrpSpPr>
        <p:grpSpPr bwMode="auto">
          <a:xfrm>
            <a:off x="395288" y="3141665"/>
            <a:ext cx="3384550" cy="865188"/>
            <a:chOff x="249" y="1979"/>
            <a:chExt cx="2132" cy="545"/>
          </a:xfrm>
        </p:grpSpPr>
        <p:sp>
          <p:nvSpPr>
            <p:cNvPr id="31772" name="Rectangle 30"/>
            <p:cNvSpPr>
              <a:spLocks noChangeArrowheads="1"/>
            </p:cNvSpPr>
            <p:nvPr/>
          </p:nvSpPr>
          <p:spPr bwMode="auto">
            <a:xfrm>
              <a:off x="249" y="1979"/>
              <a:ext cx="2132" cy="408"/>
            </a:xfrm>
            <a:prstGeom prst="rect">
              <a:avLst/>
            </a:prstGeom>
            <a:solidFill>
              <a:schemeClr val="accent1"/>
            </a:solidFill>
            <a:ln w="9525">
              <a:solidFill>
                <a:schemeClr val="tx1"/>
              </a:solidFill>
              <a:miter lim="800000"/>
              <a:headEnd/>
              <a:tailEnd/>
            </a:ln>
          </p:spPr>
          <p:txBody>
            <a:bodyPr anchor="ctr"/>
            <a:lstStyle/>
            <a:p>
              <a:r>
                <a:rPr lang="en-US" dirty="0">
                  <a:solidFill>
                    <a:srgbClr val="FFFFFF"/>
                  </a:solidFill>
                </a:rPr>
                <a:t>Sampling frame</a:t>
              </a:r>
            </a:p>
            <a:p>
              <a:r>
                <a:rPr lang="en-US" sz="1400" dirty="0">
                  <a:solidFill>
                    <a:srgbClr val="FFFFFF"/>
                  </a:solidFill>
                </a:rPr>
                <a:t>(operational definition of population)</a:t>
              </a:r>
            </a:p>
          </p:txBody>
        </p:sp>
        <p:sp>
          <p:nvSpPr>
            <p:cNvPr id="31773" name="Rectangle 50"/>
            <p:cNvSpPr>
              <a:spLocks noChangeArrowheads="1"/>
            </p:cNvSpPr>
            <p:nvPr/>
          </p:nvSpPr>
          <p:spPr bwMode="auto">
            <a:xfrm>
              <a:off x="325" y="2350"/>
              <a:ext cx="1639" cy="174"/>
            </a:xfrm>
            <a:prstGeom prst="rect">
              <a:avLst/>
            </a:prstGeom>
            <a:noFill/>
            <a:ln w="9525">
              <a:noFill/>
              <a:miter lim="800000"/>
              <a:headEnd/>
              <a:tailEnd/>
            </a:ln>
          </p:spPr>
          <p:txBody>
            <a:bodyPr wrap="none">
              <a:spAutoFit/>
            </a:bodyPr>
            <a:lstStyle/>
            <a:p>
              <a:r>
                <a:rPr lang="en-US" sz="1200" dirty="0"/>
                <a:t>delimit,  indentify    &amp;   allow access</a:t>
              </a:r>
            </a:p>
          </p:txBody>
        </p:sp>
      </p:grpSp>
    </p:spTree>
    <p:extLst>
      <p:ext uri="{BB962C8B-B14F-4D97-AF65-F5344CB8AC3E}">
        <p14:creationId xmlns:p14="http://schemas.microsoft.com/office/powerpoint/2010/main" val="6629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9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9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9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9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34" grpId="0"/>
      <p:bldP spid="38935" grpId="0"/>
      <p:bldP spid="38936" grpId="0"/>
      <p:bldP spid="38938" grpId="0" animBg="1"/>
      <p:bldP spid="38939" grpId="0" animBg="1"/>
      <p:bldP spid="38940" grpId="0" animBg="1"/>
      <p:bldP spid="38943" grpId="0"/>
      <p:bldP spid="38956" grpId="0"/>
      <p:bldP spid="38957" grpId="0"/>
      <p:bldP spid="3895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tsikko 1"/>
          <p:cNvSpPr>
            <a:spLocks noGrp="1"/>
          </p:cNvSpPr>
          <p:nvPr>
            <p:ph type="title"/>
          </p:nvPr>
        </p:nvSpPr>
        <p:spPr/>
        <p:txBody>
          <a:bodyPr/>
          <a:lstStyle/>
          <a:p>
            <a:r>
              <a:rPr lang="fi-FI" dirty="0" err="1"/>
              <a:t>Sample</a:t>
            </a:r>
            <a:r>
              <a:rPr lang="fi-FI" dirty="0"/>
              <a:t> </a:t>
            </a:r>
            <a:r>
              <a:rPr lang="fi-FI" dirty="0" err="1"/>
              <a:t>size</a:t>
            </a:r>
            <a:r>
              <a:rPr lang="fi-FI" dirty="0"/>
              <a:t> </a:t>
            </a:r>
            <a:r>
              <a:rPr lang="fi-FI" dirty="0" err="1"/>
              <a:t>requirement</a:t>
            </a:r>
            <a:endParaRPr lang="fi-FI" dirty="0"/>
          </a:p>
        </p:txBody>
      </p:sp>
      <p:sp>
        <p:nvSpPr>
          <p:cNvPr id="11267" name="Sisällön paikkamerkki 2"/>
          <p:cNvSpPr>
            <a:spLocks noGrp="1"/>
          </p:cNvSpPr>
          <p:nvPr>
            <p:ph idx="1"/>
          </p:nvPr>
        </p:nvSpPr>
        <p:spPr>
          <a:xfrm>
            <a:off x="628650" y="1825625"/>
            <a:ext cx="6668262" cy="4351338"/>
          </a:xfrm>
        </p:spPr>
        <p:txBody>
          <a:bodyPr>
            <a:normAutofit/>
          </a:bodyPr>
          <a:lstStyle/>
          <a:p>
            <a:r>
              <a:rPr lang="fi-FI" dirty="0"/>
              <a:t>How </a:t>
            </a:r>
            <a:r>
              <a:rPr lang="fi-FI" dirty="0" err="1"/>
              <a:t>much</a:t>
            </a:r>
            <a:r>
              <a:rPr lang="fi-FI" dirty="0"/>
              <a:t> data </a:t>
            </a:r>
            <a:r>
              <a:rPr lang="fi-FI" dirty="0" err="1"/>
              <a:t>do</a:t>
            </a:r>
            <a:r>
              <a:rPr lang="fi-FI" dirty="0"/>
              <a:t> I </a:t>
            </a:r>
            <a:r>
              <a:rPr lang="fi-FI" dirty="0" err="1"/>
              <a:t>need</a:t>
            </a:r>
            <a:r>
              <a:rPr lang="fi-FI" dirty="0"/>
              <a:t>?</a:t>
            </a:r>
          </a:p>
          <a:p>
            <a:pPr lvl="1"/>
            <a:r>
              <a:rPr lang="fi-FI" dirty="0"/>
              <a:t>It </a:t>
            </a:r>
            <a:r>
              <a:rPr lang="fi-FI" dirty="0" err="1"/>
              <a:t>depends</a:t>
            </a:r>
            <a:r>
              <a:rPr lang="fi-FI" dirty="0"/>
              <a:t>…</a:t>
            </a:r>
          </a:p>
          <a:p>
            <a:pPr lvl="2"/>
            <a:r>
              <a:rPr lang="fi-FI" dirty="0"/>
              <a:t>Statistical </a:t>
            </a:r>
            <a:r>
              <a:rPr lang="fi-FI" dirty="0" err="1"/>
              <a:t>methods</a:t>
            </a:r>
            <a:r>
              <a:rPr lang="fi-FI" dirty="0"/>
              <a:t> </a:t>
            </a:r>
            <a:r>
              <a:rPr lang="fi-FI" dirty="0" err="1"/>
              <a:t>used</a:t>
            </a:r>
            <a:endParaRPr lang="fi-FI" dirty="0"/>
          </a:p>
          <a:p>
            <a:pPr lvl="2"/>
            <a:r>
              <a:rPr lang="fi-FI" dirty="0"/>
              <a:t>Is it </a:t>
            </a:r>
            <a:r>
              <a:rPr lang="fi-FI" dirty="0" err="1"/>
              <a:t>necessary</a:t>
            </a:r>
            <a:r>
              <a:rPr lang="fi-FI" dirty="0"/>
              <a:t>  to </a:t>
            </a:r>
            <a:r>
              <a:rPr lang="fi-FI" dirty="0" err="1"/>
              <a:t>run</a:t>
            </a:r>
            <a:r>
              <a:rPr lang="fi-FI" dirty="0"/>
              <a:t> </a:t>
            </a:r>
            <a:r>
              <a:rPr lang="fi-FI" dirty="0" err="1"/>
              <a:t>analyses</a:t>
            </a:r>
            <a:r>
              <a:rPr lang="fi-FI" dirty="0"/>
              <a:t> </a:t>
            </a:r>
            <a:r>
              <a:rPr lang="fi-FI" dirty="0" err="1"/>
              <a:t>separately</a:t>
            </a:r>
            <a:r>
              <a:rPr lang="fi-FI" dirty="0"/>
              <a:t> on </a:t>
            </a:r>
            <a:r>
              <a:rPr lang="fi-FI" dirty="0" err="1"/>
              <a:t>subgroups</a:t>
            </a:r>
            <a:r>
              <a:rPr lang="fi-FI" dirty="0"/>
              <a:t> (</a:t>
            </a:r>
            <a:r>
              <a:rPr lang="fi-FI" dirty="0" err="1"/>
              <a:t>e.g</a:t>
            </a:r>
            <a:r>
              <a:rPr lang="fi-FI" dirty="0"/>
              <a:t>., </a:t>
            </a:r>
            <a:r>
              <a:rPr lang="fi-FI" dirty="0" err="1"/>
              <a:t>both</a:t>
            </a:r>
            <a:r>
              <a:rPr lang="fi-FI" dirty="0"/>
              <a:t> </a:t>
            </a:r>
            <a:r>
              <a:rPr lang="fi-FI" dirty="0" err="1"/>
              <a:t>sexes</a:t>
            </a:r>
            <a:r>
              <a:rPr lang="fi-FI" dirty="0"/>
              <a:t>)</a:t>
            </a:r>
          </a:p>
          <a:p>
            <a:pPr lvl="2"/>
            <a:r>
              <a:rPr lang="fi-FI" dirty="0" err="1"/>
              <a:t>Anticipated</a:t>
            </a:r>
            <a:r>
              <a:rPr lang="fi-FI" dirty="0"/>
              <a:t> </a:t>
            </a:r>
            <a:r>
              <a:rPr lang="fi-FI" dirty="0" err="1"/>
              <a:t>effect</a:t>
            </a:r>
            <a:r>
              <a:rPr lang="fi-FI" dirty="0"/>
              <a:t> </a:t>
            </a:r>
            <a:r>
              <a:rPr lang="fi-FI" dirty="0" err="1"/>
              <a:t>sizes</a:t>
            </a:r>
            <a:endParaRPr lang="fi-FI" dirty="0"/>
          </a:p>
          <a:p>
            <a:pPr lvl="2"/>
            <a:r>
              <a:rPr lang="fi-FI" dirty="0" err="1"/>
              <a:t>Reliability</a:t>
            </a:r>
            <a:r>
              <a:rPr lang="fi-FI" dirty="0"/>
              <a:t> of </a:t>
            </a:r>
            <a:r>
              <a:rPr lang="fi-FI" dirty="0" err="1"/>
              <a:t>measurement</a:t>
            </a:r>
            <a:endParaRPr lang="fi-FI" dirty="0"/>
          </a:p>
          <a:p>
            <a:pPr lvl="2"/>
            <a:r>
              <a:rPr lang="fi-FI" dirty="0" err="1"/>
              <a:t>Usually</a:t>
            </a:r>
            <a:r>
              <a:rPr lang="fi-FI" dirty="0"/>
              <a:t> </a:t>
            </a:r>
            <a:r>
              <a:rPr lang="fi-FI" dirty="0" err="1"/>
              <a:t>more</a:t>
            </a:r>
            <a:r>
              <a:rPr lang="fi-FI" dirty="0"/>
              <a:t> </a:t>
            </a:r>
            <a:r>
              <a:rPr lang="fi-FI" dirty="0" err="1"/>
              <a:t>than</a:t>
            </a:r>
            <a:r>
              <a:rPr lang="fi-FI" dirty="0"/>
              <a:t> 100 </a:t>
            </a:r>
            <a:r>
              <a:rPr lang="fi-FI" dirty="0" err="1"/>
              <a:t>observations</a:t>
            </a:r>
            <a:r>
              <a:rPr lang="fi-FI" dirty="0"/>
              <a:t> </a:t>
            </a:r>
            <a:r>
              <a:rPr lang="fi-FI" dirty="0" err="1"/>
              <a:t>are</a:t>
            </a:r>
            <a:r>
              <a:rPr lang="fi-FI" dirty="0"/>
              <a:t> </a:t>
            </a:r>
            <a:r>
              <a:rPr lang="fi-FI" dirty="0" err="1"/>
              <a:t>needed</a:t>
            </a:r>
            <a:endParaRPr lang="fi-FI" dirty="0"/>
          </a:p>
          <a:p>
            <a:pPr lvl="1"/>
            <a:r>
              <a:rPr lang="fi-FI" dirty="0"/>
              <a:t>A </a:t>
            </a:r>
            <a:r>
              <a:rPr lang="fi-FI" dirty="0" err="1"/>
              <a:t>power</a:t>
            </a:r>
            <a:r>
              <a:rPr lang="fi-FI" dirty="0"/>
              <a:t> </a:t>
            </a:r>
            <a:r>
              <a:rPr lang="fi-FI" dirty="0" err="1"/>
              <a:t>analysis</a:t>
            </a:r>
            <a:r>
              <a:rPr lang="fi-FI" dirty="0"/>
              <a:t> </a:t>
            </a:r>
            <a:r>
              <a:rPr lang="fi-FI" dirty="0" err="1"/>
              <a:t>would</a:t>
            </a:r>
            <a:r>
              <a:rPr lang="fi-FI" dirty="0"/>
              <a:t> </a:t>
            </a:r>
            <a:r>
              <a:rPr lang="fi-FI" dirty="0" err="1"/>
              <a:t>provide</a:t>
            </a:r>
            <a:r>
              <a:rPr lang="fi-FI" dirty="0"/>
              <a:t> an </a:t>
            </a:r>
            <a:r>
              <a:rPr lang="fi-FI" dirty="0" err="1"/>
              <a:t>answer</a:t>
            </a:r>
            <a:endParaRPr lang="fi-FI" dirty="0"/>
          </a:p>
          <a:p>
            <a:endParaRPr lang="fi-FI" dirty="0"/>
          </a:p>
          <a:p>
            <a:r>
              <a:rPr lang="fi-FI" dirty="0" err="1"/>
              <a:t>Response</a:t>
            </a:r>
            <a:r>
              <a:rPr lang="fi-FI" dirty="0"/>
              <a:t> </a:t>
            </a:r>
            <a:r>
              <a:rPr lang="fi-FI" dirty="0" err="1"/>
              <a:t>rate</a:t>
            </a:r>
            <a:r>
              <a:rPr lang="fi-FI" dirty="0"/>
              <a:t>?</a:t>
            </a:r>
          </a:p>
          <a:p>
            <a:pPr lvl="1"/>
            <a:r>
              <a:rPr lang="fi-FI" dirty="0" err="1"/>
              <a:t>Representativeness</a:t>
            </a:r>
            <a:r>
              <a:rPr lang="fi-FI" dirty="0"/>
              <a:t> and </a:t>
            </a:r>
            <a:r>
              <a:rPr lang="fi-FI" dirty="0" err="1"/>
              <a:t>amount</a:t>
            </a:r>
            <a:r>
              <a:rPr lang="fi-FI" dirty="0"/>
              <a:t> of data </a:t>
            </a:r>
            <a:r>
              <a:rPr lang="fi-FI" dirty="0" err="1"/>
              <a:t>are</a:t>
            </a:r>
            <a:r>
              <a:rPr lang="fi-FI" dirty="0"/>
              <a:t> </a:t>
            </a:r>
            <a:r>
              <a:rPr lang="fi-FI" dirty="0" err="1"/>
              <a:t>the</a:t>
            </a:r>
            <a:r>
              <a:rPr lang="fi-FI" dirty="0"/>
              <a:t> </a:t>
            </a:r>
            <a:r>
              <a:rPr lang="fi-FI" dirty="0" err="1"/>
              <a:t>important</a:t>
            </a:r>
            <a:r>
              <a:rPr lang="fi-FI" dirty="0"/>
              <a:t> </a:t>
            </a:r>
            <a:r>
              <a:rPr lang="fi-FI" dirty="0" err="1"/>
              <a:t>issue</a:t>
            </a:r>
            <a:endParaRPr lang="fi-FI" dirty="0"/>
          </a:p>
          <a:p>
            <a:pPr lvl="1"/>
            <a:r>
              <a:rPr lang="fi-FI" dirty="0" err="1"/>
              <a:t>Generally</a:t>
            </a:r>
            <a:r>
              <a:rPr lang="fi-FI" dirty="0"/>
              <a:t> </a:t>
            </a:r>
            <a:r>
              <a:rPr lang="fi-FI" dirty="0" err="1"/>
              <a:t>response</a:t>
            </a:r>
            <a:r>
              <a:rPr lang="fi-FI" dirty="0"/>
              <a:t> </a:t>
            </a:r>
            <a:r>
              <a:rPr lang="fi-FI" dirty="0" err="1"/>
              <a:t>rates</a:t>
            </a:r>
            <a:r>
              <a:rPr lang="fi-FI" dirty="0"/>
              <a:t> </a:t>
            </a:r>
            <a:r>
              <a:rPr lang="fi-FI" dirty="0" err="1"/>
              <a:t>below</a:t>
            </a:r>
            <a:r>
              <a:rPr lang="fi-FI" dirty="0"/>
              <a:t> 10% </a:t>
            </a:r>
            <a:r>
              <a:rPr lang="fi-FI" dirty="0" err="1"/>
              <a:t>will</a:t>
            </a:r>
            <a:r>
              <a:rPr lang="fi-FI" dirty="0"/>
              <a:t> </a:t>
            </a:r>
            <a:r>
              <a:rPr lang="fi-FI" dirty="0" err="1"/>
              <a:t>cause</a:t>
            </a:r>
            <a:r>
              <a:rPr lang="fi-FI" dirty="0"/>
              <a:t> </a:t>
            </a:r>
            <a:r>
              <a:rPr lang="fi-FI" dirty="0" err="1"/>
              <a:t>difficulties</a:t>
            </a:r>
            <a:endParaRPr lang="fi-FI" dirty="0"/>
          </a:p>
          <a:p>
            <a:endParaRPr lang="fi-FI" dirty="0"/>
          </a:p>
          <a:p>
            <a:endParaRPr lang="fi-FI" dirty="0"/>
          </a:p>
        </p:txBody>
      </p:sp>
    </p:spTree>
    <p:extLst>
      <p:ext uri="{BB962C8B-B14F-4D97-AF65-F5344CB8AC3E}">
        <p14:creationId xmlns:p14="http://schemas.microsoft.com/office/powerpoint/2010/main" val="403614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Why could non-response cause problems?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873" y="1800361"/>
            <a:ext cx="6954253" cy="10115278"/>
          </a:xfrm>
          <a:prstGeom prst="rect">
            <a:avLst/>
          </a:prstGeom>
          <a:solidFill>
            <a:schemeClr val="bg1"/>
          </a:solidFill>
          <a:ln>
            <a:solidFill>
              <a:schemeClr val="tx1"/>
            </a:solidFill>
          </a:ln>
        </p:spPr>
      </p:pic>
    </p:spTree>
    <p:extLst>
      <p:ext uri="{BB962C8B-B14F-4D97-AF65-F5344CB8AC3E}">
        <p14:creationId xmlns:p14="http://schemas.microsoft.com/office/powerpoint/2010/main" val="109066403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 development process</a:t>
            </a:r>
          </a:p>
        </p:txBody>
      </p:sp>
      <p:sp>
        <p:nvSpPr>
          <p:cNvPr id="3" name="Content Placeholder 2"/>
          <p:cNvSpPr>
            <a:spLocks noGrp="1"/>
          </p:cNvSpPr>
          <p:nvPr>
            <p:ph idx="1"/>
          </p:nvPr>
        </p:nvSpPr>
        <p:spPr/>
        <p:txBody>
          <a:bodyPr/>
          <a:lstStyle/>
          <a:p>
            <a:pPr marL="457200" indent="-457200">
              <a:buFont typeface="+mj-lt"/>
              <a:buAutoNum type="arabicPeriod"/>
            </a:pPr>
            <a:r>
              <a:rPr lang="en-US" dirty="0"/>
              <a:t>Define clearly what you want to measure (conceptualization)</a:t>
            </a:r>
          </a:p>
          <a:p>
            <a:pPr marL="457200" indent="-457200">
              <a:buFont typeface="+mj-lt"/>
              <a:buAutoNum type="arabicPeriod"/>
            </a:pPr>
            <a:r>
              <a:rPr lang="en-US" dirty="0"/>
              <a:t>Generate an item pool</a:t>
            </a:r>
          </a:p>
          <a:p>
            <a:pPr marL="457200" indent="-457200">
              <a:buFont typeface="+mj-lt"/>
              <a:buAutoNum type="arabicPeriod"/>
            </a:pPr>
            <a:r>
              <a:rPr lang="en-US" dirty="0"/>
              <a:t>Determine the format for measurement</a:t>
            </a:r>
          </a:p>
          <a:p>
            <a:pPr marL="457200" indent="-457200">
              <a:buFont typeface="+mj-lt"/>
              <a:buAutoNum type="arabicPeriod"/>
            </a:pPr>
            <a:r>
              <a:rPr lang="en-US" dirty="0"/>
              <a:t>Have the initial item pool reviewed by experts</a:t>
            </a:r>
          </a:p>
          <a:p>
            <a:pPr marL="457200" indent="-457200">
              <a:buFont typeface="+mj-lt"/>
              <a:buAutoNum type="arabicPeriod"/>
            </a:pPr>
            <a:r>
              <a:rPr lang="en-US" dirty="0"/>
              <a:t>Consider inclusion of validation items</a:t>
            </a:r>
          </a:p>
          <a:p>
            <a:pPr marL="457200" indent="-457200">
              <a:buFont typeface="+mj-lt"/>
              <a:buAutoNum type="arabicPeriod"/>
            </a:pPr>
            <a:r>
              <a:rPr lang="en-US" dirty="0"/>
              <a:t>Administer items to a development sample</a:t>
            </a:r>
          </a:p>
          <a:p>
            <a:pPr marL="457200" indent="-457200">
              <a:buFont typeface="+mj-lt"/>
              <a:buAutoNum type="arabicPeriod"/>
            </a:pPr>
            <a:r>
              <a:rPr lang="en-US" dirty="0"/>
              <a:t>Evaluate the items</a:t>
            </a:r>
          </a:p>
          <a:p>
            <a:pPr marL="457200" indent="-457200">
              <a:buFont typeface="+mj-lt"/>
              <a:buAutoNum type="arabicPeriod"/>
            </a:pPr>
            <a:r>
              <a:rPr lang="en-US" dirty="0"/>
              <a:t>Optimize scale length</a:t>
            </a:r>
          </a:p>
        </p:txBody>
      </p:sp>
      <p:sp>
        <p:nvSpPr>
          <p:cNvPr id="6" name="Text Box 4"/>
          <p:cNvSpPr txBox="1">
            <a:spLocks noChangeArrowheads="1"/>
          </p:cNvSpPr>
          <p:nvPr/>
        </p:nvSpPr>
        <p:spPr bwMode="auto">
          <a:xfrm>
            <a:off x="628650" y="6492825"/>
            <a:ext cx="7344543" cy="553998"/>
          </a:xfrm>
          <a:prstGeom prst="rect">
            <a:avLst/>
          </a:prstGeom>
          <a:noFill/>
          <a:ln w="9525">
            <a:noFill/>
            <a:miter lim="800000"/>
            <a:headEnd/>
            <a:tailEnd/>
          </a:ln>
          <a:effectLst/>
        </p:spPr>
        <p:txBody>
          <a:bodyPr wrap="square">
            <a:spAutoFit/>
          </a:bodyPr>
          <a:lstStyle/>
          <a:p>
            <a:r>
              <a:rPr lang="en-US" sz="1000" dirty="0" err="1"/>
              <a:t>DeVellis</a:t>
            </a:r>
            <a:r>
              <a:rPr lang="en-US" sz="1000" dirty="0"/>
              <a:t>, R. F. (2003). </a:t>
            </a:r>
            <a:r>
              <a:rPr lang="en-US" sz="1000" i="1" dirty="0"/>
              <a:t>Scale Development: Theory and Applications</a:t>
            </a:r>
            <a:r>
              <a:rPr lang="en-US" sz="1000" dirty="0"/>
              <a:t> (2nd ed.). SAGE Publications.</a:t>
            </a:r>
          </a:p>
          <a:p>
            <a:br>
              <a:rPr lang="en-US" sz="1000" dirty="0"/>
            </a:br>
            <a:endParaRPr lang="en-US" sz="1000" dirty="0"/>
          </a:p>
        </p:txBody>
      </p:sp>
    </p:spTree>
    <p:extLst>
      <p:ext uri="{BB962C8B-B14F-4D97-AF65-F5344CB8AC3E}">
        <p14:creationId xmlns:p14="http://schemas.microsoft.com/office/powerpoint/2010/main" val="14602668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the survey form</a:t>
            </a:r>
          </a:p>
        </p:txBody>
      </p:sp>
      <p:sp>
        <p:nvSpPr>
          <p:cNvPr id="7" name="Content Placeholder 6"/>
          <p:cNvSpPr>
            <a:spLocks noGrp="1"/>
          </p:cNvSpPr>
          <p:nvPr>
            <p:ph idx="1"/>
          </p:nvPr>
        </p:nvSpPr>
        <p:spPr/>
        <p:txBody>
          <a:bodyPr>
            <a:normAutofit fontScale="92500" lnSpcReduction="10000"/>
          </a:bodyPr>
          <a:lstStyle/>
          <a:p>
            <a:r>
              <a:rPr lang="en-US" sz="1600" dirty="0"/>
              <a:t>Mode</a:t>
            </a:r>
          </a:p>
          <a:p>
            <a:pPr marL="342900" indent="-342900">
              <a:buFont typeface="Arial"/>
              <a:buChar char="•"/>
            </a:pPr>
            <a:r>
              <a:rPr lang="en-US" sz="1600" dirty="0"/>
              <a:t>Online</a:t>
            </a:r>
          </a:p>
          <a:p>
            <a:pPr marL="342900" indent="-342900">
              <a:buFont typeface="Arial"/>
              <a:buChar char="•"/>
            </a:pPr>
            <a:r>
              <a:rPr lang="en-US" sz="1600" dirty="0"/>
              <a:t>Paper form</a:t>
            </a:r>
          </a:p>
          <a:p>
            <a:pPr marL="342900" indent="-342900">
              <a:buFont typeface="Arial"/>
              <a:buChar char="•"/>
            </a:pPr>
            <a:r>
              <a:rPr lang="en-US" sz="1600" dirty="0"/>
              <a:t>Other (e.g. telephone)</a:t>
            </a:r>
          </a:p>
          <a:p>
            <a:pPr marL="342900" indent="-342900">
              <a:buFont typeface="Arial"/>
              <a:buChar char="•"/>
            </a:pPr>
            <a:r>
              <a:rPr lang="en-US" sz="1600" dirty="0"/>
              <a:t>Multi-mode</a:t>
            </a:r>
          </a:p>
          <a:p>
            <a:endParaRPr lang="en-US" sz="1600" dirty="0"/>
          </a:p>
          <a:p>
            <a:r>
              <a:rPr lang="en-US" sz="1600" dirty="0"/>
              <a:t>Multiple question</a:t>
            </a:r>
            <a:br>
              <a:rPr lang="en-US" sz="1600" dirty="0"/>
            </a:br>
            <a:r>
              <a:rPr lang="en-US" sz="1600" dirty="0"/>
              <a:t> scales</a:t>
            </a:r>
          </a:p>
          <a:p>
            <a:pPr marL="285750" indent="-285750">
              <a:buFont typeface="Arial"/>
              <a:buChar char="•"/>
            </a:pPr>
            <a:r>
              <a:rPr lang="en-US" sz="1600" dirty="0"/>
              <a:t>Multiple “independent”</a:t>
            </a:r>
            <a:br>
              <a:rPr lang="en-US" sz="1600" dirty="0"/>
            </a:br>
            <a:r>
              <a:rPr lang="en-US" sz="1600" dirty="0"/>
              <a:t> measurements </a:t>
            </a:r>
          </a:p>
          <a:p>
            <a:pPr marL="285750" indent="-285750">
              <a:buFont typeface="Arial"/>
              <a:buChar char="•"/>
            </a:pPr>
            <a:endParaRPr lang="en-US" sz="1600" dirty="0"/>
          </a:p>
          <a:p>
            <a:pPr marL="285750" indent="-285750">
              <a:buFont typeface="Arial"/>
              <a:buChar char="•"/>
            </a:pPr>
            <a:endParaRPr lang="en-US" sz="1600" dirty="0"/>
          </a:p>
          <a:p>
            <a:pPr marL="285750" indent="-285750">
              <a:buFont typeface="Arial"/>
              <a:buChar char="•"/>
            </a:pPr>
            <a:endParaRPr lang="en-US" sz="1600" dirty="0"/>
          </a:p>
          <a:p>
            <a:r>
              <a:rPr lang="en-US" sz="1600" dirty="0"/>
              <a:t>Test the survey form before use</a:t>
            </a:r>
          </a:p>
          <a:p>
            <a:pPr marL="285750" indent="-285750">
              <a:buFont typeface="Arial"/>
              <a:buChar char="•"/>
            </a:pPr>
            <a:endParaRPr lang="en-US" sz="1600" dirty="0"/>
          </a:p>
          <a:p>
            <a:r>
              <a:rPr lang="en-US" sz="1600" dirty="0"/>
              <a:t>Read </a:t>
            </a:r>
            <a:r>
              <a:rPr lang="en-US" sz="1600" dirty="0" err="1"/>
              <a:t>Dillman</a:t>
            </a:r>
            <a:r>
              <a:rPr lang="en-US" sz="1600" dirty="0"/>
              <a:t> 2007</a:t>
            </a:r>
          </a:p>
        </p:txBody>
      </p:sp>
      <p:pic>
        <p:nvPicPr>
          <p:cNvPr id="9" name="Content Placeholder 3" descr="Questionnaires-reduced-size (dragged).pdf"/>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l="3455" t="61904" r="1731" b="1850"/>
          <a:stretch/>
        </p:blipFill>
        <p:spPr>
          <a:xfrm>
            <a:off x="3538538" y="2035175"/>
            <a:ext cx="5605462" cy="3033713"/>
          </a:xfrm>
        </p:spPr>
      </p:pic>
      <p:sp>
        <p:nvSpPr>
          <p:cNvPr id="10" name="Text Box 4"/>
          <p:cNvSpPr txBox="1">
            <a:spLocks noChangeArrowheads="1"/>
          </p:cNvSpPr>
          <p:nvPr/>
        </p:nvSpPr>
        <p:spPr bwMode="auto">
          <a:xfrm>
            <a:off x="731521" y="6392241"/>
            <a:ext cx="8412480" cy="707886"/>
          </a:xfrm>
          <a:prstGeom prst="rect">
            <a:avLst/>
          </a:prstGeom>
          <a:noFill/>
          <a:ln w="9525">
            <a:noFill/>
            <a:miter lim="800000"/>
            <a:headEnd/>
            <a:tailEnd/>
          </a:ln>
          <a:effectLst/>
        </p:spPr>
        <p:txBody>
          <a:bodyPr wrap="square">
            <a:spAutoFit/>
          </a:bodyPr>
          <a:lstStyle/>
          <a:p>
            <a:r>
              <a:rPr lang="en-US" sz="1000" dirty="0"/>
              <a:t>Rönkkö, M., &amp; </a:t>
            </a:r>
            <a:r>
              <a:rPr lang="en-US" sz="1000" dirty="0" err="1"/>
              <a:t>Peltonen</a:t>
            </a:r>
            <a:r>
              <a:rPr lang="en-US" sz="1000" dirty="0"/>
              <a:t>, J. (2012). Software Industry Survey 2012. Espoo: School of Science, Aalto University.</a:t>
            </a:r>
            <a:br>
              <a:rPr lang="en-US" sz="1000" dirty="0"/>
            </a:br>
            <a:r>
              <a:rPr lang="en-US" sz="1000" dirty="0" err="1"/>
              <a:t>Dillman</a:t>
            </a:r>
            <a:r>
              <a:rPr lang="en-US" sz="1000" dirty="0"/>
              <a:t>, D. A. (2007). </a:t>
            </a:r>
            <a:r>
              <a:rPr lang="en-US" sz="1000" i="1" dirty="0"/>
              <a:t>Mail and internet surveys: The tailored design method</a:t>
            </a:r>
            <a:r>
              <a:rPr lang="en-US" sz="1000" dirty="0"/>
              <a:t>. New York, NY: John Wiley &amp; Sons, Inc.</a:t>
            </a:r>
          </a:p>
          <a:p>
            <a:br>
              <a:rPr lang="en-US" sz="1000" dirty="0"/>
            </a:br>
            <a:endParaRPr lang="en-US" sz="1000" dirty="0"/>
          </a:p>
        </p:txBody>
      </p:sp>
    </p:spTree>
    <p:extLst>
      <p:ext uri="{BB962C8B-B14F-4D97-AF65-F5344CB8AC3E}">
        <p14:creationId xmlns:p14="http://schemas.microsoft.com/office/powerpoint/2010/main" val="211722875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scale types</a:t>
            </a:r>
          </a:p>
        </p:txBody>
      </p:sp>
      <p:pic>
        <p:nvPicPr>
          <p:cNvPr id="6" name="Content Placeholder 3" descr="Questionnaires-reduced-size (dragged).pdf"/>
          <p:cNvPicPr>
            <a:picLocks noChangeAspect="1"/>
          </p:cNvPicPr>
          <p:nvPr/>
        </p:nvPicPr>
        <p:blipFill rotWithShape="1">
          <a:blip r:embed="rId3">
            <a:extLst>
              <a:ext uri="{28A0092B-C50C-407E-A947-70E740481C1C}">
                <a14:useLocalDpi xmlns:a14="http://schemas.microsoft.com/office/drawing/2010/main" val="0"/>
              </a:ext>
            </a:extLst>
          </a:blip>
          <a:srcRect l="3455" t="68620" r="1731" b="20388"/>
          <a:stretch/>
        </p:blipFill>
        <p:spPr bwMode="auto">
          <a:xfrm>
            <a:off x="902759" y="2081463"/>
            <a:ext cx="7917713" cy="1299411"/>
          </a:xfrm>
          <a:prstGeom prst="rect">
            <a:avLst/>
          </a:prstGeom>
          <a:noFill/>
          <a:ln w="9525">
            <a:noFill/>
            <a:miter lim="800000"/>
            <a:headEnd/>
            <a:tailEnd/>
          </a:ln>
          <a:effectLst/>
        </p:spPr>
      </p:pic>
      <p:sp>
        <p:nvSpPr>
          <p:cNvPr id="8" name="TextBox 7"/>
          <p:cNvSpPr txBox="1"/>
          <p:nvPr/>
        </p:nvSpPr>
        <p:spPr>
          <a:xfrm>
            <a:off x="7107160" y="1733033"/>
            <a:ext cx="1014156" cy="252663"/>
          </a:xfrm>
          <a:prstGeom prst="rect">
            <a:avLst/>
          </a:prstGeom>
          <a:noFill/>
        </p:spPr>
        <p:txBody>
          <a:bodyPr wrap="square" lIns="0" tIns="0" rIns="0" bIns="0" rtlCol="0">
            <a:spAutoFit/>
          </a:bodyPr>
          <a:lstStyle/>
          <a:p>
            <a:r>
              <a:rPr lang="en-US" sz="1600" b="1" dirty="0">
                <a:solidFill>
                  <a:srgbClr val="EF3340"/>
                </a:solidFill>
              </a:rPr>
              <a:t>Anchors</a:t>
            </a:r>
          </a:p>
        </p:txBody>
      </p:sp>
      <p:sp>
        <p:nvSpPr>
          <p:cNvPr id="9" name="TextBox 8"/>
          <p:cNvSpPr txBox="1"/>
          <p:nvPr/>
        </p:nvSpPr>
        <p:spPr>
          <a:xfrm>
            <a:off x="1279864" y="2081463"/>
            <a:ext cx="2834936" cy="246221"/>
          </a:xfrm>
          <a:prstGeom prst="rect">
            <a:avLst/>
          </a:prstGeom>
          <a:noFill/>
        </p:spPr>
        <p:txBody>
          <a:bodyPr wrap="square" lIns="0" tIns="0" rIns="0" bIns="0" rtlCol="0">
            <a:spAutoFit/>
          </a:bodyPr>
          <a:lstStyle/>
          <a:p>
            <a:r>
              <a:rPr lang="en-US" sz="1600" b="1" dirty="0">
                <a:solidFill>
                  <a:srgbClr val="EF3340"/>
                </a:solidFill>
              </a:rPr>
              <a:t>Rating scale (Likert scale)</a:t>
            </a:r>
          </a:p>
        </p:txBody>
      </p:sp>
      <p:sp>
        <p:nvSpPr>
          <p:cNvPr id="10" name="TextBox 9"/>
          <p:cNvSpPr txBox="1"/>
          <p:nvPr/>
        </p:nvSpPr>
        <p:spPr>
          <a:xfrm>
            <a:off x="7614238" y="1490093"/>
            <a:ext cx="1186609" cy="246221"/>
          </a:xfrm>
          <a:prstGeom prst="rect">
            <a:avLst/>
          </a:prstGeom>
          <a:noFill/>
        </p:spPr>
        <p:txBody>
          <a:bodyPr wrap="square" lIns="0" tIns="0" rIns="0" bIns="0" rtlCol="0">
            <a:spAutoFit/>
          </a:bodyPr>
          <a:lstStyle/>
          <a:p>
            <a:r>
              <a:rPr lang="en-US" sz="1600" b="1">
                <a:solidFill>
                  <a:srgbClr val="EF3340"/>
                </a:solidFill>
              </a:rPr>
              <a:t>How many?</a:t>
            </a:r>
            <a:endParaRPr lang="en-US" sz="1600" b="1" dirty="0">
              <a:solidFill>
                <a:srgbClr val="EF3340"/>
              </a:solidFill>
            </a:endParaRPr>
          </a:p>
        </p:txBody>
      </p:sp>
      <p:pic>
        <p:nvPicPr>
          <p:cNvPr id="11" name="Picture 10"/>
          <p:cNvPicPr>
            <a:picLocks noChangeAspect="1"/>
          </p:cNvPicPr>
          <p:nvPr/>
        </p:nvPicPr>
        <p:blipFill rotWithShape="1">
          <a:blip r:embed="rId4"/>
          <a:srcRect b="88070"/>
          <a:stretch/>
        </p:blipFill>
        <p:spPr>
          <a:xfrm>
            <a:off x="728633" y="3849133"/>
            <a:ext cx="8415367" cy="1420699"/>
          </a:xfrm>
          <a:prstGeom prst="rect">
            <a:avLst/>
          </a:prstGeom>
        </p:spPr>
      </p:pic>
      <p:sp>
        <p:nvSpPr>
          <p:cNvPr id="12" name="TextBox 11"/>
          <p:cNvSpPr txBox="1"/>
          <p:nvPr/>
        </p:nvSpPr>
        <p:spPr>
          <a:xfrm>
            <a:off x="1279864" y="3849134"/>
            <a:ext cx="3063536" cy="246221"/>
          </a:xfrm>
          <a:prstGeom prst="rect">
            <a:avLst/>
          </a:prstGeom>
          <a:noFill/>
        </p:spPr>
        <p:txBody>
          <a:bodyPr wrap="square" lIns="0" tIns="0" rIns="0" bIns="0" rtlCol="0">
            <a:spAutoFit/>
          </a:bodyPr>
          <a:lstStyle/>
          <a:p>
            <a:r>
              <a:rPr lang="en-US" sz="1600" b="1">
                <a:solidFill>
                  <a:srgbClr val="EF3340"/>
                </a:solidFill>
              </a:rPr>
              <a:t>Semantic differential (kind of)</a:t>
            </a:r>
            <a:endParaRPr lang="en-US" sz="1600" b="1" dirty="0">
              <a:solidFill>
                <a:srgbClr val="EF3340"/>
              </a:solidFill>
            </a:endParaRPr>
          </a:p>
        </p:txBody>
      </p:sp>
    </p:spTree>
    <p:extLst>
      <p:ext uri="{BB962C8B-B14F-4D97-AF65-F5344CB8AC3E}">
        <p14:creationId xmlns:p14="http://schemas.microsoft.com/office/powerpoint/2010/main" val="380398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Is this a good question?</a:t>
            </a:r>
          </a:p>
        </p:txBody>
      </p: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3200" y="2153444"/>
            <a:ext cx="6197600" cy="3695700"/>
          </a:xfrm>
        </p:spPr>
      </p:pic>
      <p:sp>
        <p:nvSpPr>
          <p:cNvPr id="11" name="Rectangle 10"/>
          <p:cNvSpPr/>
          <p:nvPr/>
        </p:nvSpPr>
        <p:spPr>
          <a:xfrm>
            <a:off x="1187623" y="1780673"/>
            <a:ext cx="7787933" cy="892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87623" y="4236474"/>
            <a:ext cx="7787933" cy="207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4"/>
          <p:cNvSpPr txBox="1">
            <a:spLocks noChangeArrowheads="1"/>
          </p:cNvSpPr>
          <p:nvPr/>
        </p:nvSpPr>
        <p:spPr bwMode="auto">
          <a:xfrm>
            <a:off x="628650" y="6307883"/>
            <a:ext cx="7344543" cy="553998"/>
          </a:xfrm>
          <a:prstGeom prst="rect">
            <a:avLst/>
          </a:prstGeom>
          <a:noFill/>
          <a:ln w="9525">
            <a:noFill/>
            <a:miter lim="800000"/>
            <a:headEnd/>
            <a:tailEnd/>
          </a:ln>
          <a:effectLst/>
        </p:spPr>
        <p:txBody>
          <a:bodyPr wrap="square">
            <a:spAutoFit/>
          </a:bodyPr>
          <a:lstStyle/>
          <a:p>
            <a:r>
              <a:rPr lang="en-US" sz="1000" dirty="0" err="1"/>
              <a:t>Dillman</a:t>
            </a:r>
            <a:r>
              <a:rPr lang="en-US" sz="1000" dirty="0"/>
              <a:t>, D. A. (2007). </a:t>
            </a:r>
            <a:r>
              <a:rPr lang="en-US" sz="1000" i="1" dirty="0"/>
              <a:t>Mail and internet surveys: The tailored design method</a:t>
            </a:r>
            <a:r>
              <a:rPr lang="en-US" sz="1000" dirty="0"/>
              <a:t>. New York, NY: John Wiley &amp; Sons, Inc.</a:t>
            </a:r>
          </a:p>
          <a:p>
            <a:br>
              <a:rPr lang="en-US" sz="1000" dirty="0"/>
            </a:br>
            <a:endParaRPr lang="en-US" sz="1000" dirty="0"/>
          </a:p>
        </p:txBody>
      </p:sp>
    </p:spTree>
    <p:extLst>
      <p:ext uri="{BB962C8B-B14F-4D97-AF65-F5344CB8AC3E}">
        <p14:creationId xmlns:p14="http://schemas.microsoft.com/office/powerpoint/2010/main" val="294167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Is this a good question?</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0080" y="1489769"/>
            <a:ext cx="7456404" cy="5380910"/>
          </a:xfrm>
        </p:spPr>
      </p:pic>
      <p:sp>
        <p:nvSpPr>
          <p:cNvPr id="11" name="Rectangle 10"/>
          <p:cNvSpPr/>
          <p:nvPr/>
        </p:nvSpPr>
        <p:spPr>
          <a:xfrm>
            <a:off x="1110079" y="1489769"/>
            <a:ext cx="778793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10080" y="4124853"/>
            <a:ext cx="7787933" cy="274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75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vignette studies</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64399" b="6762"/>
          <a:stretch/>
        </p:blipFill>
        <p:spPr>
          <a:xfrm>
            <a:off x="-253095" y="1968848"/>
            <a:ext cx="8870288" cy="3489157"/>
          </a:xfrm>
        </p:spPr>
      </p:pic>
      <p:sp>
        <p:nvSpPr>
          <p:cNvPr id="6" name="Text Box 4"/>
          <p:cNvSpPr txBox="1">
            <a:spLocks noChangeArrowheads="1"/>
          </p:cNvSpPr>
          <p:nvPr/>
        </p:nvSpPr>
        <p:spPr bwMode="auto">
          <a:xfrm>
            <a:off x="628650" y="6150093"/>
            <a:ext cx="7344543" cy="861774"/>
          </a:xfrm>
          <a:prstGeom prst="rect">
            <a:avLst/>
          </a:prstGeom>
          <a:noFill/>
          <a:ln w="9525">
            <a:noFill/>
            <a:miter lim="800000"/>
            <a:headEnd/>
            <a:tailEnd/>
          </a:ln>
          <a:effectLst/>
        </p:spPr>
        <p:txBody>
          <a:bodyPr wrap="square">
            <a:spAutoFit/>
          </a:bodyPr>
          <a:lstStyle/>
          <a:p>
            <a:r>
              <a:rPr lang="en-US" sz="1000" dirty="0" err="1"/>
              <a:t>Aguinis</a:t>
            </a:r>
            <a:r>
              <a:rPr lang="en-US" sz="1000" dirty="0"/>
              <a:t>, H., &amp; Bradley, K. J. (2014). Best Practice Recommendations for Designing and Implementing Experimental Vignette Methodology Studies. </a:t>
            </a:r>
            <a:r>
              <a:rPr lang="en-US" sz="1000" i="1" dirty="0"/>
              <a:t>Organizational Research Methods</a:t>
            </a:r>
            <a:r>
              <a:rPr lang="en-US" sz="1000" dirty="0"/>
              <a:t>, </a:t>
            </a:r>
            <a:r>
              <a:rPr lang="en-US" sz="1000" i="1" dirty="0"/>
              <a:t>17</a:t>
            </a:r>
            <a:r>
              <a:rPr lang="en-US" sz="1000" dirty="0"/>
              <a:t>(4), 351–371. </a:t>
            </a:r>
            <a:r>
              <a:rPr lang="en-US" sz="1000" dirty="0">
                <a:hlinkClick r:id="rId3"/>
              </a:rPr>
              <a:t>https://doi.org/10.1177/1094428114547952</a:t>
            </a:r>
            <a:endParaRPr lang="en-US" sz="1000" dirty="0"/>
          </a:p>
          <a:p>
            <a:r>
              <a:rPr lang="en-US" sz="1000" dirty="0" err="1"/>
              <a:t>Ohme</a:t>
            </a:r>
            <a:r>
              <a:rPr lang="en-US" sz="1000" dirty="0"/>
              <a:t>, M., &amp; </a:t>
            </a:r>
            <a:r>
              <a:rPr lang="en-US" sz="1000" dirty="0" err="1"/>
              <a:t>Zacher</a:t>
            </a:r>
            <a:r>
              <a:rPr lang="en-US" sz="1000" dirty="0"/>
              <a:t>, H. (2015). Job performance ratings: The relative importance of mental ability, conscientiousness, and career adaptability. </a:t>
            </a:r>
            <a:r>
              <a:rPr lang="en-US" sz="1000" i="1" dirty="0"/>
              <a:t>Journal of Vocational Behavior</a:t>
            </a:r>
            <a:r>
              <a:rPr lang="en-US" sz="1000" dirty="0"/>
              <a:t>, </a:t>
            </a:r>
            <a:r>
              <a:rPr lang="en-US" sz="1000" i="1" dirty="0"/>
              <a:t>87</a:t>
            </a:r>
            <a:r>
              <a:rPr lang="en-US" sz="1000" dirty="0"/>
              <a:t>, 161–170. https://</a:t>
            </a:r>
            <a:r>
              <a:rPr lang="en-US" sz="1000" dirty="0" err="1"/>
              <a:t>doi.org</a:t>
            </a:r>
            <a:r>
              <a:rPr lang="en-US" sz="1000" dirty="0"/>
              <a:t>/10.1016/j.jvb.2015.01.003</a:t>
            </a:r>
          </a:p>
          <a:p>
            <a:endParaRPr lang="en-US" sz="1000" dirty="0">
              <a:effectLst/>
            </a:endParaRPr>
          </a:p>
        </p:txBody>
      </p:sp>
    </p:spTree>
    <p:extLst>
      <p:ext uri="{BB962C8B-B14F-4D97-AF65-F5344CB8AC3E}">
        <p14:creationId xmlns:p14="http://schemas.microsoft.com/office/powerpoint/2010/main" val="3358504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between theory and data</a:t>
            </a:r>
          </a:p>
        </p:txBody>
      </p:sp>
      <p:sp>
        <p:nvSpPr>
          <p:cNvPr id="6" name="Rectangle 5"/>
          <p:cNvSpPr/>
          <p:nvPr/>
        </p:nvSpPr>
        <p:spPr>
          <a:xfrm>
            <a:off x="6548865" y="4226492"/>
            <a:ext cx="1676400" cy="15224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Data</a:t>
            </a:r>
            <a:endParaRPr lang="en-US" baseline="-25000" dirty="0"/>
          </a:p>
        </p:txBody>
      </p:sp>
      <p:sp>
        <p:nvSpPr>
          <p:cNvPr id="10" name="Diamond 9"/>
          <p:cNvSpPr/>
          <p:nvPr/>
        </p:nvSpPr>
        <p:spPr>
          <a:xfrm>
            <a:off x="205466" y="4136807"/>
            <a:ext cx="2723899" cy="1701799"/>
          </a:xfrm>
          <a:prstGeom prst="diamond">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Theoretical concept</a:t>
            </a:r>
          </a:p>
        </p:txBody>
      </p:sp>
      <p:cxnSp>
        <p:nvCxnSpPr>
          <p:cNvPr id="11" name="Straight Arrow Connector 10"/>
          <p:cNvCxnSpPr>
            <a:stCxn id="10" idx="3"/>
            <a:endCxn id="6" idx="1"/>
          </p:cNvCxnSpPr>
          <p:nvPr/>
        </p:nvCxnSpPr>
        <p:spPr>
          <a:xfrm flipV="1">
            <a:off x="2929365" y="4987706"/>
            <a:ext cx="3619500" cy="1"/>
          </a:xfrm>
          <a:prstGeom prst="straightConnector1">
            <a:avLst/>
          </a:prstGeom>
          <a:ln w="508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386118" y="4336024"/>
            <a:ext cx="626674" cy="1231106"/>
          </a:xfrm>
          <a:prstGeom prst="rect">
            <a:avLst/>
          </a:prstGeom>
          <a:solidFill>
            <a:schemeClr val="bg1"/>
          </a:solidFill>
        </p:spPr>
        <p:txBody>
          <a:bodyPr wrap="none" lIns="0" tIns="0" rIns="0" bIns="0" rtlCol="0">
            <a:spAutoFit/>
          </a:bodyPr>
          <a:lstStyle/>
          <a:p>
            <a:r>
              <a:rPr lang="en-US" sz="8000" b="1" dirty="0"/>
              <a:t>?</a:t>
            </a:r>
          </a:p>
        </p:txBody>
      </p:sp>
      <p:sp>
        <p:nvSpPr>
          <p:cNvPr id="9" name="Cloud 8"/>
          <p:cNvSpPr/>
          <p:nvPr/>
        </p:nvSpPr>
        <p:spPr>
          <a:xfrm>
            <a:off x="648301" y="1486211"/>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Content validity</a:t>
            </a:r>
          </a:p>
        </p:txBody>
      </p:sp>
      <p:sp>
        <p:nvSpPr>
          <p:cNvPr id="13" name="Cloud 12"/>
          <p:cNvSpPr/>
          <p:nvPr/>
        </p:nvSpPr>
        <p:spPr>
          <a:xfrm>
            <a:off x="3419872" y="1486211"/>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Predictive</a:t>
            </a:r>
          </a:p>
          <a:p>
            <a:pPr algn="ctr"/>
            <a:r>
              <a:rPr lang="en-US" dirty="0"/>
              <a:t>validity</a:t>
            </a:r>
          </a:p>
        </p:txBody>
      </p:sp>
      <p:sp>
        <p:nvSpPr>
          <p:cNvPr id="14" name="Cloud 13"/>
          <p:cNvSpPr/>
          <p:nvPr/>
        </p:nvSpPr>
        <p:spPr>
          <a:xfrm>
            <a:off x="6402335" y="1834747"/>
            <a:ext cx="2244773" cy="1368401"/>
          </a:xfrm>
          <a:prstGeom prst="clou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Construct</a:t>
            </a:r>
          </a:p>
          <a:p>
            <a:pPr algn="ctr"/>
            <a:r>
              <a:rPr lang="en-US" dirty="0"/>
              <a:t>validity</a:t>
            </a:r>
          </a:p>
        </p:txBody>
      </p:sp>
      <p:sp>
        <p:nvSpPr>
          <p:cNvPr id="15" name="TextBox 14"/>
          <p:cNvSpPr txBox="1"/>
          <p:nvPr/>
        </p:nvSpPr>
        <p:spPr>
          <a:xfrm>
            <a:off x="444844" y="3384429"/>
            <a:ext cx="7630321" cy="738664"/>
          </a:xfrm>
          <a:prstGeom prst="rect">
            <a:avLst/>
          </a:prstGeom>
          <a:noFill/>
        </p:spPr>
        <p:txBody>
          <a:bodyPr wrap="square" lIns="0" tIns="0" rIns="0" bIns="0" rtlCol="0">
            <a:spAutoFit/>
          </a:bodyPr>
          <a:lstStyle/>
          <a:p>
            <a:pPr algn="ctr"/>
            <a:r>
              <a:rPr lang="en-US" sz="2400" b="1" dirty="0">
                <a:solidFill>
                  <a:srgbClr val="EF3340"/>
                </a:solidFill>
              </a:rPr>
              <a:t>How are the validity concepts related to the relationship between theory and data?</a:t>
            </a:r>
            <a:endParaRPr lang="en-US" sz="2400" b="1" i="1" dirty="0">
              <a:solidFill>
                <a:srgbClr val="EF3340"/>
              </a:solidFill>
            </a:endParaRPr>
          </a:p>
        </p:txBody>
      </p:sp>
    </p:spTree>
    <p:extLst>
      <p:ext uri="{BB962C8B-B14F-4D97-AF65-F5344CB8AC3E}">
        <p14:creationId xmlns:p14="http://schemas.microsoft.com/office/powerpoint/2010/main" val="8632550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Administering the survey</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a:t>Identification of informants</a:t>
            </a:r>
          </a:p>
          <a:p>
            <a:pPr marL="342900" indent="-342900">
              <a:buFont typeface="Arial"/>
              <a:buChar char="•"/>
            </a:pPr>
            <a:r>
              <a:rPr lang="en-US" dirty="0"/>
              <a:t>Anonymous or non-anonymous</a:t>
            </a:r>
          </a:p>
          <a:p>
            <a:pPr marL="342900" indent="-342900">
              <a:buFont typeface="Arial"/>
              <a:buChar char="•"/>
            </a:pPr>
            <a:r>
              <a:rPr lang="en-US" dirty="0"/>
              <a:t>Linking of different modes</a:t>
            </a:r>
          </a:p>
          <a:p>
            <a:endParaRPr lang="en-US" dirty="0"/>
          </a:p>
          <a:p>
            <a:r>
              <a:rPr lang="en-US" dirty="0"/>
              <a:t>Communications</a:t>
            </a:r>
          </a:p>
          <a:p>
            <a:pPr marL="342900" indent="-342900">
              <a:buFont typeface="Arial"/>
              <a:buChar char="•"/>
            </a:pPr>
            <a:r>
              <a:rPr lang="en-US" dirty="0"/>
              <a:t>Invitation and reminders (mail, email, telephone)</a:t>
            </a:r>
          </a:p>
          <a:p>
            <a:pPr marL="342900" indent="-342900">
              <a:buFont typeface="Arial"/>
              <a:buChar char="•"/>
            </a:pPr>
            <a:r>
              <a:rPr lang="en-US" dirty="0"/>
              <a:t>Managing opt-outs and other communications</a:t>
            </a:r>
          </a:p>
          <a:p>
            <a:pPr marL="342900" indent="-342900">
              <a:buFont typeface="Arial"/>
              <a:buChar char="•"/>
            </a:pPr>
            <a:r>
              <a:rPr lang="en-US" dirty="0"/>
              <a:t>A website for information about a survey</a:t>
            </a:r>
          </a:p>
          <a:p>
            <a:pPr marL="342900" indent="-342900">
              <a:buFont typeface="Arial"/>
              <a:buChar char="•"/>
            </a:pPr>
            <a:endParaRPr lang="en-US" dirty="0"/>
          </a:p>
          <a:p>
            <a:r>
              <a:rPr lang="en-US" dirty="0"/>
              <a:t>Incentives to respond</a:t>
            </a:r>
          </a:p>
          <a:p>
            <a:endParaRPr lang="en-US" dirty="0"/>
          </a:p>
          <a:p>
            <a:r>
              <a:rPr lang="en-US" dirty="0"/>
              <a:t>Allow at least a month and a half time to respond</a:t>
            </a:r>
          </a:p>
        </p:txBody>
      </p:sp>
    </p:spTree>
    <p:extLst>
      <p:ext uri="{BB962C8B-B14F-4D97-AF65-F5344CB8AC3E}">
        <p14:creationId xmlns:p14="http://schemas.microsoft.com/office/powerpoint/2010/main" val="23511225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44" t="9824" r="7028" b="35790"/>
          <a:stretch/>
        </p:blipFill>
        <p:spPr>
          <a:xfrm>
            <a:off x="457719" y="0"/>
            <a:ext cx="7162048" cy="6472989"/>
          </a:xfrm>
          <a:prstGeom prst="rect">
            <a:avLst/>
          </a:prstGeom>
        </p:spPr>
      </p:pic>
      <p:sp>
        <p:nvSpPr>
          <p:cNvPr id="8" name="Text Box 4"/>
          <p:cNvSpPr txBox="1">
            <a:spLocks noChangeArrowheads="1"/>
          </p:cNvSpPr>
          <p:nvPr/>
        </p:nvSpPr>
        <p:spPr bwMode="auto">
          <a:xfrm>
            <a:off x="457719" y="6457890"/>
            <a:ext cx="7344543" cy="400110"/>
          </a:xfrm>
          <a:prstGeom prst="rect">
            <a:avLst/>
          </a:prstGeom>
          <a:noFill/>
          <a:ln w="9525">
            <a:noFill/>
            <a:miter lim="800000"/>
            <a:headEnd/>
            <a:tailEnd/>
          </a:ln>
          <a:effectLst/>
        </p:spPr>
        <p:txBody>
          <a:bodyPr wrap="square">
            <a:spAutoFit/>
          </a:bodyPr>
          <a:lstStyle/>
          <a:p>
            <a:r>
              <a:rPr lang="en-US" sz="1000" dirty="0" err="1"/>
              <a:t>Rogelberg</a:t>
            </a:r>
            <a:r>
              <a:rPr lang="en-US" sz="1000" dirty="0"/>
              <a:t>, S. G., &amp; Stanton, J. M. (2007). Introduction Understanding and Dealing With Organizational Survey Nonresponse. </a:t>
            </a:r>
            <a:r>
              <a:rPr lang="en-US" sz="1000" i="1" dirty="0"/>
              <a:t>Organizational Research Methods</a:t>
            </a:r>
            <a:r>
              <a:rPr lang="en-US" sz="1000" dirty="0"/>
              <a:t>, </a:t>
            </a:r>
            <a:r>
              <a:rPr lang="en-US" sz="1000" i="1" dirty="0"/>
              <a:t>10</a:t>
            </a:r>
            <a:r>
              <a:rPr lang="en-US" sz="1000" dirty="0"/>
              <a:t>(2), 195–209. https://</a:t>
            </a:r>
            <a:r>
              <a:rPr lang="en-US" sz="1000" dirty="0" err="1"/>
              <a:t>doi.org</a:t>
            </a:r>
            <a:r>
              <a:rPr lang="en-US" sz="1000" dirty="0"/>
              <a:t>/10.1177/1094428106294693</a:t>
            </a:r>
            <a:endParaRPr lang="en-US" sz="1000" dirty="0">
              <a:effectLst/>
            </a:endParaRPr>
          </a:p>
        </p:txBody>
      </p:sp>
    </p:spTree>
    <p:extLst>
      <p:ext uri="{BB962C8B-B14F-4D97-AF65-F5344CB8AC3E}">
        <p14:creationId xmlns:p14="http://schemas.microsoft.com/office/powerpoint/2010/main" val="272404684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523" y="553452"/>
            <a:ext cx="9736154" cy="6485021"/>
          </a:xfrm>
        </p:spPr>
      </p:pic>
      <p:sp>
        <p:nvSpPr>
          <p:cNvPr id="9" name="Rectangle 8"/>
          <p:cNvSpPr/>
          <p:nvPr/>
        </p:nvSpPr>
        <p:spPr>
          <a:xfrm>
            <a:off x="6582567" y="5342020"/>
            <a:ext cx="2080170" cy="782053"/>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27" y="1585140"/>
            <a:ext cx="8000999" cy="11322423"/>
          </a:xfrm>
          <a:prstGeom prst="rect">
            <a:avLst/>
          </a:prstGeom>
          <a:solidFill>
            <a:schemeClr val="bg1"/>
          </a:solidFill>
          <a:ln>
            <a:solidFill>
              <a:schemeClr val="tx1"/>
            </a:solidFill>
          </a:ln>
        </p:spPr>
      </p:pic>
      <p:sp>
        <p:nvSpPr>
          <p:cNvPr id="15" name="TextBox 14"/>
          <p:cNvSpPr txBox="1"/>
          <p:nvPr/>
        </p:nvSpPr>
        <p:spPr>
          <a:xfrm>
            <a:off x="6821903" y="2851480"/>
            <a:ext cx="1227221" cy="261610"/>
          </a:xfrm>
          <a:prstGeom prst="rect">
            <a:avLst/>
          </a:prstGeom>
          <a:solidFill>
            <a:schemeClr val="bg1"/>
          </a:solidFill>
        </p:spPr>
        <p:txBody>
          <a:bodyPr wrap="square" rtlCol="0">
            <a:spAutoFit/>
          </a:bodyPr>
          <a:lstStyle/>
          <a:p>
            <a:r>
              <a:rPr lang="en-US" sz="1100" b="1" dirty="0"/>
              <a:t>1705C</a:t>
            </a:r>
            <a:endParaRPr lang="en-US" sz="1200" b="1" dirty="0"/>
          </a:p>
        </p:txBody>
      </p:sp>
      <p:sp>
        <p:nvSpPr>
          <p:cNvPr id="16" name="Rectangle 15"/>
          <p:cNvSpPr/>
          <p:nvPr/>
        </p:nvSpPr>
        <p:spPr>
          <a:xfrm>
            <a:off x="5157470" y="2851481"/>
            <a:ext cx="2266014" cy="26160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100" y="1194388"/>
            <a:ext cx="8216900" cy="6692900"/>
          </a:xfrm>
          <a:prstGeom prst="rect">
            <a:avLst/>
          </a:prstGeom>
        </p:spPr>
      </p:pic>
      <p:sp>
        <p:nvSpPr>
          <p:cNvPr id="17" name="Rectangle 16"/>
          <p:cNvSpPr/>
          <p:nvPr/>
        </p:nvSpPr>
        <p:spPr>
          <a:xfrm>
            <a:off x="5157470" y="4629139"/>
            <a:ext cx="533467" cy="219587"/>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14388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Weaknesses of</a:t>
            </a:r>
            <a:br>
              <a:rPr lang="en-US" dirty="0"/>
            </a:br>
            <a:r>
              <a:rPr lang="en-US" dirty="0"/>
              <a:t>surveys</a:t>
            </a:r>
          </a:p>
        </p:txBody>
      </p:sp>
      <p:sp>
        <p:nvSpPr>
          <p:cNvPr id="8" name="TextBox 7"/>
          <p:cNvSpPr txBox="1"/>
          <p:nvPr/>
        </p:nvSpPr>
        <p:spPr>
          <a:xfrm>
            <a:off x="243068" y="6551271"/>
            <a:ext cx="9056380" cy="307777"/>
          </a:xfrm>
          <a:prstGeom prst="rect">
            <a:avLst/>
          </a:prstGeom>
          <a:noFill/>
        </p:spPr>
        <p:txBody>
          <a:bodyPr wrap="square" lIns="0" tIns="0" rIns="0" bIns="0" rtlCol="0">
            <a:spAutoFit/>
          </a:bodyPr>
          <a:lstStyle/>
          <a:p>
            <a:r>
              <a:rPr lang="en-US" sz="1000" dirty="0"/>
              <a:t>Singleton, R. A. J., &amp; Straits, B. C. (2005). </a:t>
            </a:r>
            <a:r>
              <a:rPr lang="en-US" sz="1000" i="1" dirty="0"/>
              <a:t>Approaches to Social Research</a:t>
            </a:r>
            <a:r>
              <a:rPr lang="en-US" sz="1000" dirty="0"/>
              <a:t> (4th ed.). New York: Oxford University Press. (p. 450)</a:t>
            </a:r>
          </a:p>
          <a:p>
            <a:endParaRPr lang="en-US" sz="1000" b="1" dirty="0"/>
          </a:p>
        </p:txBody>
      </p:sp>
      <p:graphicFrame>
        <p:nvGraphicFramePr>
          <p:cNvPr id="4" name="Content Placeholder 3">
            <a:extLst>
              <a:ext uri="{FF2B5EF4-FFF2-40B4-BE49-F238E27FC236}">
                <a16:creationId xmlns:a16="http://schemas.microsoft.com/office/drawing/2014/main" id="{D468254F-5B3C-B340-936C-492621BC427F}"/>
              </a:ext>
            </a:extLst>
          </p:cNvPr>
          <p:cNvGraphicFramePr>
            <a:graphicFrameLocks noGrp="1"/>
          </p:cNvGraphicFramePr>
          <p:nvPr>
            <p:ph idx="1"/>
            <p:extLst/>
          </p:nvPr>
        </p:nvGraphicFramePr>
        <p:xfrm>
          <a:off x="628650" y="1507990"/>
          <a:ext cx="7886701" cy="4935220"/>
        </p:xfrm>
        <a:graphic>
          <a:graphicData uri="http://schemas.openxmlformats.org/drawingml/2006/table">
            <a:tbl>
              <a:tblPr firstRow="1" bandRow="1">
                <a:tableStyleId>{5C22544A-7EE6-4342-B048-85BDC9FD1C3A}</a:tableStyleId>
              </a:tblPr>
              <a:tblGrid>
                <a:gridCol w="3510213">
                  <a:extLst>
                    <a:ext uri="{9D8B030D-6E8A-4147-A177-3AD203B41FA5}">
                      <a16:colId xmlns:a16="http://schemas.microsoft.com/office/drawing/2014/main" val="1773250214"/>
                    </a:ext>
                  </a:extLst>
                </a:gridCol>
                <a:gridCol w="1094122">
                  <a:extLst>
                    <a:ext uri="{9D8B030D-6E8A-4147-A177-3AD203B41FA5}">
                      <a16:colId xmlns:a16="http://schemas.microsoft.com/office/drawing/2014/main" val="1638222874"/>
                    </a:ext>
                  </a:extLst>
                </a:gridCol>
                <a:gridCol w="1094122">
                  <a:extLst>
                    <a:ext uri="{9D8B030D-6E8A-4147-A177-3AD203B41FA5}">
                      <a16:colId xmlns:a16="http://schemas.microsoft.com/office/drawing/2014/main" val="4125531165"/>
                    </a:ext>
                  </a:extLst>
                </a:gridCol>
                <a:gridCol w="1094122">
                  <a:extLst>
                    <a:ext uri="{9D8B030D-6E8A-4147-A177-3AD203B41FA5}">
                      <a16:colId xmlns:a16="http://schemas.microsoft.com/office/drawing/2014/main" val="2940065814"/>
                    </a:ext>
                  </a:extLst>
                </a:gridCol>
                <a:gridCol w="1094122">
                  <a:extLst>
                    <a:ext uri="{9D8B030D-6E8A-4147-A177-3AD203B41FA5}">
                      <a16:colId xmlns:a16="http://schemas.microsoft.com/office/drawing/2014/main" val="3185289145"/>
                    </a:ext>
                  </a:extLst>
                </a:gridCol>
              </a:tblGrid>
              <a:tr h="370840">
                <a:tc>
                  <a:txBody>
                    <a:bodyPr/>
                    <a:lstStyle/>
                    <a:p>
                      <a:r>
                        <a:rPr lang="fi-FI" dirty="0" err="1"/>
                        <a:t>Limitation</a:t>
                      </a:r>
                      <a:r>
                        <a:rPr lang="fi-FI" dirty="0"/>
                        <a:t> / </a:t>
                      </a:r>
                      <a:r>
                        <a:rPr lang="fi-FI" dirty="0" err="1"/>
                        <a:t>source</a:t>
                      </a:r>
                      <a:r>
                        <a:rPr lang="fi-FI" dirty="0"/>
                        <a:t> of </a:t>
                      </a:r>
                      <a:r>
                        <a:rPr lang="fi-FI" dirty="0" err="1"/>
                        <a:t>error</a:t>
                      </a:r>
                      <a:endParaRPr lang="fi-FI" dirty="0"/>
                    </a:p>
                  </a:txBody>
                  <a:tcPr/>
                </a:tc>
                <a:tc>
                  <a:txBody>
                    <a:bodyPr/>
                    <a:lstStyle/>
                    <a:p>
                      <a:r>
                        <a:rPr lang="fi-FI" sz="1400" b="1" dirty="0" err="1"/>
                        <a:t>Laboratory</a:t>
                      </a:r>
                      <a:r>
                        <a:rPr lang="fi-FI" sz="1400" b="1" dirty="0"/>
                        <a:t> </a:t>
                      </a:r>
                      <a:r>
                        <a:rPr lang="fi-FI" sz="1400" b="1" dirty="0" err="1"/>
                        <a:t>experiment</a:t>
                      </a:r>
                      <a:endParaRPr lang="fi-FI" sz="1400" b="1" dirty="0"/>
                    </a:p>
                  </a:txBody>
                  <a:tcPr/>
                </a:tc>
                <a:tc>
                  <a:txBody>
                    <a:bodyPr/>
                    <a:lstStyle/>
                    <a:p>
                      <a:r>
                        <a:rPr lang="fi-FI" sz="1400" b="1" dirty="0" err="1"/>
                        <a:t>Survey</a:t>
                      </a:r>
                      <a:endParaRPr lang="fi-FI" sz="1400" b="1" dirty="0"/>
                    </a:p>
                  </a:txBody>
                  <a:tcPr/>
                </a:tc>
                <a:tc>
                  <a:txBody>
                    <a:bodyPr/>
                    <a:lstStyle/>
                    <a:p>
                      <a:r>
                        <a:rPr lang="fi-FI" sz="1400" b="1" dirty="0" err="1"/>
                        <a:t>Field</a:t>
                      </a:r>
                      <a:r>
                        <a:rPr lang="fi-FI" sz="1400" b="1" dirty="0"/>
                        <a:t> </a:t>
                      </a:r>
                      <a:r>
                        <a:rPr lang="fi-FI" sz="1400" b="1" dirty="0" err="1"/>
                        <a:t>research</a:t>
                      </a:r>
                      <a:endParaRPr lang="fi-FI" sz="1400" b="1" dirty="0"/>
                    </a:p>
                  </a:txBody>
                  <a:tcPr/>
                </a:tc>
                <a:tc>
                  <a:txBody>
                    <a:bodyPr/>
                    <a:lstStyle/>
                    <a:p>
                      <a:r>
                        <a:rPr lang="fi-FI" sz="1400" b="1" dirty="0" err="1"/>
                        <a:t>Archival</a:t>
                      </a:r>
                      <a:r>
                        <a:rPr lang="fi-FI" sz="1400" b="1" dirty="0"/>
                        <a:t> </a:t>
                      </a:r>
                      <a:r>
                        <a:rPr lang="fi-FI" sz="1400" b="1" dirty="0" err="1"/>
                        <a:t>records</a:t>
                      </a:r>
                      <a:endParaRPr lang="fi-FI" sz="1400" b="1" dirty="0"/>
                    </a:p>
                  </a:txBody>
                  <a:tcPr/>
                </a:tc>
                <a:extLst>
                  <a:ext uri="{0D108BD9-81ED-4DB2-BD59-A6C34878D82A}">
                    <a16:rowId xmlns:a16="http://schemas.microsoft.com/office/drawing/2014/main" val="3312819282"/>
                  </a:ext>
                </a:extLst>
              </a:tr>
              <a:tr h="370840">
                <a:tc>
                  <a:txBody>
                    <a:bodyPr/>
                    <a:lstStyle/>
                    <a:p>
                      <a:r>
                        <a:rPr lang="fi-FI" sz="1350" b="1" i="1" kern="1200" dirty="0">
                          <a:solidFill>
                            <a:schemeClr val="dk1"/>
                          </a:solidFill>
                          <a:effectLst/>
                          <a:latin typeface="+mn-lt"/>
                          <a:ea typeface="+mn-ea"/>
                          <a:cs typeface="+mn-cs"/>
                        </a:rPr>
                        <a:t>Content </a:t>
                      </a:r>
                      <a:r>
                        <a:rPr lang="fi-FI" sz="1350" b="1" i="1" kern="1200" dirty="0" err="1">
                          <a:solidFill>
                            <a:schemeClr val="dk1"/>
                          </a:solidFill>
                          <a:effectLst/>
                          <a:latin typeface="+mn-lt"/>
                          <a:ea typeface="+mn-ea"/>
                          <a:cs typeface="+mn-cs"/>
                        </a:rPr>
                        <a:t>restrictions</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What</a:t>
                      </a:r>
                      <a:r>
                        <a:rPr lang="fi-FI" sz="1350" kern="1200" dirty="0">
                          <a:solidFill>
                            <a:schemeClr val="dk1"/>
                          </a:solidFill>
                          <a:effectLst/>
                          <a:latin typeface="+mn-lt"/>
                          <a:ea typeface="+mn-ea"/>
                          <a:cs typeface="+mn-cs"/>
                        </a:rPr>
                        <a:t> is and is </a:t>
                      </a:r>
                      <a:r>
                        <a:rPr lang="fi-FI" sz="1350" kern="1200" dirty="0" err="1">
                          <a:solidFill>
                            <a:schemeClr val="dk1"/>
                          </a:solidFill>
                          <a:effectLst/>
                          <a:latin typeface="+mn-lt"/>
                          <a:ea typeface="+mn-ea"/>
                          <a:cs typeface="+mn-cs"/>
                        </a:rPr>
                        <a:t>not</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feasible</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or</a:t>
                      </a:r>
                      <a:br>
                        <a:rPr lang="fi-FI" sz="1350" kern="1200" dirty="0">
                          <a:solidFill>
                            <a:schemeClr val="dk1"/>
                          </a:solidFill>
                          <a:effectLst/>
                          <a:latin typeface="+mn-lt"/>
                          <a:ea typeface="+mn-ea"/>
                          <a:cs typeface="+mn-cs"/>
                        </a:rPr>
                      </a:br>
                      <a:r>
                        <a:rPr lang="fi-FI" sz="1350" kern="1200" dirty="0" err="1">
                          <a:solidFill>
                            <a:schemeClr val="dk1"/>
                          </a:solidFill>
                          <a:effectLst/>
                          <a:latin typeface="+mn-lt"/>
                          <a:ea typeface="+mn-ea"/>
                          <a:cs typeface="+mn-cs"/>
                        </a:rPr>
                        <a:t>practical</a:t>
                      </a:r>
                      <a:r>
                        <a:rPr lang="fi-FI" sz="1350" kern="1200" dirty="0">
                          <a:solidFill>
                            <a:schemeClr val="dk1"/>
                          </a:solidFill>
                          <a:effectLst/>
                          <a:latin typeface="+mn-lt"/>
                          <a:ea typeface="+mn-ea"/>
                          <a:cs typeface="+mn-cs"/>
                        </a:rPr>
                        <a:t> to </a:t>
                      </a:r>
                      <a:r>
                        <a:rPr lang="fi-FI" sz="1350" kern="1200" dirty="0" err="1">
                          <a:solidFill>
                            <a:schemeClr val="dk1"/>
                          </a:solidFill>
                          <a:effectLst/>
                          <a:latin typeface="+mn-lt"/>
                          <a:ea typeface="+mn-ea"/>
                          <a:cs typeface="+mn-cs"/>
                        </a:rPr>
                        <a:t>study</a:t>
                      </a:r>
                      <a:r>
                        <a:rPr lang="fi-FI" sz="1350" kern="1200" dirty="0">
                          <a:solidFill>
                            <a:schemeClr val="dk1"/>
                          </a:solidFill>
                          <a:effectLst/>
                          <a:latin typeface="+mn-lt"/>
                          <a:ea typeface="+mn-ea"/>
                          <a:cs typeface="+mn-cs"/>
                        </a:rPr>
                        <a:t> </a:t>
                      </a:r>
                      <a:endParaRPr lang="fi-FI" dirty="0"/>
                    </a:p>
                  </a:txBody>
                  <a:tcPr/>
                </a:tc>
                <a:tc>
                  <a:txBody>
                    <a:bodyPr/>
                    <a:lstStyle/>
                    <a:p>
                      <a:r>
                        <a:rPr lang="fi-FI" sz="1400" b="1" dirty="0"/>
                        <a:t>H</a:t>
                      </a:r>
                    </a:p>
                  </a:txBody>
                  <a:tcPr/>
                </a:tc>
                <a:tc>
                  <a:txBody>
                    <a:bodyPr/>
                    <a:lstStyle/>
                    <a:p>
                      <a:r>
                        <a:rPr lang="fi-FI" sz="1400" b="1" dirty="0"/>
                        <a:t>M</a:t>
                      </a:r>
                    </a:p>
                  </a:txBody>
                  <a:tcPr/>
                </a:tc>
                <a:tc>
                  <a:txBody>
                    <a:bodyPr/>
                    <a:lstStyle/>
                    <a:p>
                      <a:r>
                        <a:rPr lang="fi-FI" sz="1400" b="1" dirty="0"/>
                        <a:t>M</a:t>
                      </a:r>
                    </a:p>
                  </a:txBody>
                  <a:tcPr/>
                </a:tc>
                <a:tc>
                  <a:txBody>
                    <a:bodyPr/>
                    <a:lstStyle/>
                    <a:p>
                      <a:r>
                        <a:rPr lang="fi-FI" sz="1400" b="1" dirty="0"/>
                        <a:t>H</a:t>
                      </a:r>
                    </a:p>
                  </a:txBody>
                  <a:tcPr/>
                </a:tc>
                <a:extLst>
                  <a:ext uri="{0D108BD9-81ED-4DB2-BD59-A6C34878D82A}">
                    <a16:rowId xmlns:a16="http://schemas.microsoft.com/office/drawing/2014/main" val="1531329913"/>
                  </a:ext>
                </a:extLst>
              </a:tr>
              <a:tr h="370840">
                <a:tc>
                  <a:txBody>
                    <a:bodyPr/>
                    <a:lstStyle/>
                    <a:p>
                      <a:r>
                        <a:rPr lang="fi-FI" sz="1350" b="1" i="1" kern="1200" dirty="0" err="1">
                          <a:solidFill>
                            <a:schemeClr val="dk1"/>
                          </a:solidFill>
                          <a:effectLst/>
                          <a:latin typeface="+mn-lt"/>
                          <a:ea typeface="+mn-ea"/>
                          <a:cs typeface="+mn-cs"/>
                        </a:rPr>
                        <a:t>Internal</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invalidity</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Lack</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control</a:t>
                      </a:r>
                      <a:r>
                        <a:rPr lang="fi-FI" sz="1350" kern="1200" dirty="0">
                          <a:solidFill>
                            <a:schemeClr val="dk1"/>
                          </a:solidFill>
                          <a:effectLst/>
                          <a:latin typeface="+mn-lt"/>
                          <a:ea typeface="+mn-ea"/>
                          <a:cs typeface="+mn-cs"/>
                        </a:rPr>
                        <a:t> for </a:t>
                      </a:r>
                      <a:r>
                        <a:rPr lang="fi-FI" sz="1350" kern="1200" dirty="0" err="1">
                          <a:solidFill>
                            <a:schemeClr val="dk1"/>
                          </a:solidFill>
                          <a:effectLst/>
                          <a:latin typeface="+mn-lt"/>
                          <a:ea typeface="+mn-ea"/>
                          <a:cs typeface="+mn-cs"/>
                        </a:rPr>
                        <a:t>extraneous</a:t>
                      </a:r>
                      <a:br>
                        <a:rPr lang="fi-FI" sz="1350" kern="1200" dirty="0">
                          <a:solidFill>
                            <a:schemeClr val="dk1"/>
                          </a:solidFill>
                          <a:effectLst/>
                          <a:latin typeface="+mn-lt"/>
                          <a:ea typeface="+mn-ea"/>
                          <a:cs typeface="+mn-cs"/>
                        </a:rPr>
                      </a:br>
                      <a:r>
                        <a:rPr lang="fi-FI" sz="1350" kern="1200" dirty="0" err="1">
                          <a:solidFill>
                            <a:schemeClr val="dk1"/>
                          </a:solidFill>
                          <a:effectLst/>
                          <a:latin typeface="+mn-lt"/>
                          <a:ea typeface="+mn-ea"/>
                          <a:cs typeface="+mn-cs"/>
                        </a:rPr>
                        <a:t>variables</a:t>
                      </a:r>
                      <a:r>
                        <a:rPr lang="fi-FI" sz="1350" kern="1200" dirty="0">
                          <a:solidFill>
                            <a:schemeClr val="dk1"/>
                          </a:solidFill>
                          <a:effectLst/>
                          <a:latin typeface="+mn-lt"/>
                          <a:ea typeface="+mn-ea"/>
                          <a:cs typeface="+mn-cs"/>
                        </a:rPr>
                        <a:t> </a:t>
                      </a:r>
                      <a:endParaRPr lang="fi-FI" dirty="0"/>
                    </a:p>
                  </a:txBody>
                  <a:tcPr/>
                </a:tc>
                <a:tc>
                  <a:txBody>
                    <a:bodyPr/>
                    <a:lstStyle/>
                    <a:p>
                      <a:r>
                        <a:rPr lang="fi-FI" dirty="0"/>
                        <a:t>L</a:t>
                      </a:r>
                    </a:p>
                  </a:txBody>
                  <a:tcPr/>
                </a:tc>
                <a:tc>
                  <a:txBody>
                    <a:bodyPr/>
                    <a:lstStyle/>
                    <a:p>
                      <a:r>
                        <a:rPr lang="fi-FI" dirty="0"/>
                        <a:t>M</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1806165977"/>
                  </a:ext>
                </a:extLst>
              </a:tr>
              <a:tr h="370840">
                <a:tc>
                  <a:txBody>
                    <a:bodyPr/>
                    <a:lstStyle/>
                    <a:p>
                      <a:r>
                        <a:rPr lang="fi-FI" sz="1350" b="1" i="1" kern="1200" dirty="0" err="1">
                          <a:solidFill>
                            <a:schemeClr val="dk1"/>
                          </a:solidFill>
                          <a:effectLst/>
                          <a:latin typeface="+mn-lt"/>
                          <a:ea typeface="+mn-ea"/>
                          <a:cs typeface="+mn-cs"/>
                        </a:rPr>
                        <a:t>Measurement</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difficulty</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Lack</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ability</a:t>
                      </a:r>
                      <a:r>
                        <a:rPr lang="fi-FI" sz="1350" kern="1200" dirty="0">
                          <a:solidFill>
                            <a:schemeClr val="dk1"/>
                          </a:solidFill>
                          <a:effectLst/>
                          <a:latin typeface="+mn-lt"/>
                          <a:ea typeface="+mn-ea"/>
                          <a:cs typeface="+mn-cs"/>
                        </a:rPr>
                        <a:t> to </a:t>
                      </a:r>
                      <a:r>
                        <a:rPr lang="fi-FI" sz="1350" kern="1200" dirty="0" err="1">
                          <a:solidFill>
                            <a:schemeClr val="dk1"/>
                          </a:solidFill>
                          <a:effectLst/>
                          <a:latin typeface="+mn-lt"/>
                          <a:ea typeface="+mn-ea"/>
                          <a:cs typeface="+mn-cs"/>
                        </a:rPr>
                        <a:t>measure</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or</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perform</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checks</a:t>
                      </a:r>
                      <a:r>
                        <a:rPr lang="fi-FI" sz="1350" kern="1200" dirty="0">
                          <a:solidFill>
                            <a:schemeClr val="dk1"/>
                          </a:solidFill>
                          <a:effectLst/>
                          <a:latin typeface="+mn-lt"/>
                          <a:ea typeface="+mn-ea"/>
                          <a:cs typeface="+mn-cs"/>
                        </a:rPr>
                        <a:t> on</a:t>
                      </a:r>
                      <a:br>
                        <a:rPr lang="fi-FI" sz="1350" kern="1200" dirty="0">
                          <a:solidFill>
                            <a:schemeClr val="dk1"/>
                          </a:solidFill>
                          <a:effectLst/>
                          <a:latin typeface="+mn-lt"/>
                          <a:ea typeface="+mn-ea"/>
                          <a:cs typeface="+mn-cs"/>
                        </a:rPr>
                      </a:br>
                      <a:r>
                        <a:rPr lang="fi-FI" sz="1350" kern="1200" dirty="0" err="1">
                          <a:solidFill>
                            <a:schemeClr val="dk1"/>
                          </a:solidFill>
                          <a:effectLst/>
                          <a:latin typeface="+mn-lt"/>
                          <a:ea typeface="+mn-ea"/>
                          <a:cs typeface="+mn-cs"/>
                        </a:rPr>
                        <a:t>reliability</a:t>
                      </a:r>
                      <a:r>
                        <a:rPr lang="fi-FI" sz="1350" kern="1200" dirty="0">
                          <a:solidFill>
                            <a:schemeClr val="dk1"/>
                          </a:solidFill>
                          <a:effectLst/>
                          <a:latin typeface="+mn-lt"/>
                          <a:ea typeface="+mn-ea"/>
                          <a:cs typeface="+mn-cs"/>
                        </a:rPr>
                        <a:t> and </a:t>
                      </a:r>
                      <a:r>
                        <a:rPr lang="fi-FI" sz="1350" kern="1200" dirty="0" err="1">
                          <a:solidFill>
                            <a:schemeClr val="dk1"/>
                          </a:solidFill>
                          <a:effectLst/>
                          <a:latin typeface="+mn-lt"/>
                          <a:ea typeface="+mn-ea"/>
                          <a:cs typeface="+mn-cs"/>
                        </a:rPr>
                        <a:t>validity</a:t>
                      </a:r>
                      <a:r>
                        <a:rPr lang="fi-FI" sz="1350" kern="1200" dirty="0">
                          <a:solidFill>
                            <a:schemeClr val="dk1"/>
                          </a:solidFill>
                          <a:effectLst/>
                          <a:latin typeface="+mn-lt"/>
                          <a:ea typeface="+mn-ea"/>
                          <a:cs typeface="+mn-cs"/>
                        </a:rPr>
                        <a:t> </a:t>
                      </a:r>
                      <a:endParaRPr lang="fi-FI" dirty="0"/>
                    </a:p>
                  </a:txBody>
                  <a:tcPr/>
                </a:tc>
                <a:tc>
                  <a:txBody>
                    <a:bodyPr/>
                    <a:lstStyle/>
                    <a:p>
                      <a:r>
                        <a:rPr lang="fi-FI" dirty="0"/>
                        <a:t>L</a:t>
                      </a:r>
                    </a:p>
                  </a:txBody>
                  <a:tcPr/>
                </a:tc>
                <a:tc>
                  <a:txBody>
                    <a:bodyPr/>
                    <a:lstStyle/>
                    <a:p>
                      <a:r>
                        <a:rPr lang="fi-FI" dirty="0"/>
                        <a:t>L</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2662692921"/>
                  </a:ext>
                </a:extLst>
              </a:tr>
              <a:tr h="370840">
                <a:tc>
                  <a:txBody>
                    <a:bodyPr/>
                    <a:lstStyle/>
                    <a:p>
                      <a:r>
                        <a:rPr lang="fi-FI" sz="1350" b="1" i="1" kern="1200" dirty="0" err="1">
                          <a:solidFill>
                            <a:schemeClr val="dk1"/>
                          </a:solidFill>
                          <a:effectLst/>
                          <a:latin typeface="+mn-lt"/>
                          <a:ea typeface="+mn-ea"/>
                          <a:cs typeface="+mn-cs"/>
                        </a:rPr>
                        <a:t>Reactive</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measurement</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Effects</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awareness</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being</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tested</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or</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observed</a:t>
                      </a:r>
                      <a:r>
                        <a:rPr lang="fi-FI" sz="1350" kern="1200" dirty="0">
                          <a:solidFill>
                            <a:schemeClr val="dk1"/>
                          </a:solidFill>
                          <a:effectLst/>
                          <a:latin typeface="+mn-lt"/>
                          <a:ea typeface="+mn-ea"/>
                          <a:cs typeface="+mn-cs"/>
                        </a:rPr>
                        <a:t> </a:t>
                      </a:r>
                      <a:endParaRPr lang="fi-FI" dirty="0"/>
                    </a:p>
                  </a:txBody>
                  <a:tcPr/>
                </a:tc>
                <a:tc>
                  <a:txBody>
                    <a:bodyPr/>
                    <a:lstStyle/>
                    <a:p>
                      <a:r>
                        <a:rPr lang="fi-FI" dirty="0"/>
                        <a:t>H</a:t>
                      </a:r>
                    </a:p>
                  </a:txBody>
                  <a:tcPr/>
                </a:tc>
                <a:tc>
                  <a:txBody>
                    <a:bodyPr/>
                    <a:lstStyle/>
                    <a:p>
                      <a:r>
                        <a:rPr lang="fi-FI" dirty="0"/>
                        <a:t>H</a:t>
                      </a:r>
                    </a:p>
                  </a:txBody>
                  <a:tcPr/>
                </a:tc>
                <a:tc>
                  <a:txBody>
                    <a:bodyPr/>
                    <a:lstStyle/>
                    <a:p>
                      <a:r>
                        <a:rPr lang="fi-FI" dirty="0"/>
                        <a:t>M</a:t>
                      </a:r>
                    </a:p>
                  </a:txBody>
                  <a:tcPr/>
                </a:tc>
                <a:tc>
                  <a:txBody>
                    <a:bodyPr/>
                    <a:lstStyle/>
                    <a:p>
                      <a:r>
                        <a:rPr lang="fi-FI" dirty="0"/>
                        <a:t>L</a:t>
                      </a:r>
                    </a:p>
                  </a:txBody>
                  <a:tcPr/>
                </a:tc>
                <a:extLst>
                  <a:ext uri="{0D108BD9-81ED-4DB2-BD59-A6C34878D82A}">
                    <a16:rowId xmlns:a16="http://schemas.microsoft.com/office/drawing/2014/main" val="3886508069"/>
                  </a:ext>
                </a:extLst>
              </a:tr>
              <a:tr h="370840">
                <a:tc>
                  <a:txBody>
                    <a:bodyPr/>
                    <a:lstStyle/>
                    <a:p>
                      <a:r>
                        <a:rPr lang="fi-FI" sz="1350" b="1" i="1" kern="1200" dirty="0" err="1">
                          <a:solidFill>
                            <a:schemeClr val="dk1"/>
                          </a:solidFill>
                          <a:effectLst/>
                          <a:latin typeface="+mn-lt"/>
                          <a:ea typeface="+mn-ea"/>
                          <a:cs typeface="+mn-cs"/>
                        </a:rPr>
                        <a:t>Investigator</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error</a:t>
                      </a:r>
                      <a:r>
                        <a:rPr lang="fi-FI" sz="1350" b="1" i="1" kern="1200" dirty="0">
                          <a:solidFill>
                            <a:schemeClr val="dk1"/>
                          </a:solidFill>
                          <a:effectLst/>
                          <a:latin typeface="+mn-lt"/>
                          <a:ea typeface="+mn-ea"/>
                          <a:cs typeface="+mn-cs"/>
                        </a:rPr>
                        <a:t>: </a:t>
                      </a:r>
                      <a:endParaRPr lang="fi-FI" b="1" dirty="0"/>
                    </a:p>
                    <a:p>
                      <a:r>
                        <a:rPr lang="fi-FI" sz="1350" kern="1200" dirty="0" err="1">
                          <a:solidFill>
                            <a:schemeClr val="dk1"/>
                          </a:solidFill>
                          <a:effectLst/>
                          <a:latin typeface="+mn-lt"/>
                          <a:ea typeface="+mn-ea"/>
                          <a:cs typeface="+mn-cs"/>
                        </a:rPr>
                        <a:t>Effects</a:t>
                      </a:r>
                      <a:r>
                        <a:rPr lang="fi-FI" sz="1350" kern="1200" dirty="0">
                          <a:solidFill>
                            <a:schemeClr val="dk1"/>
                          </a:solidFill>
                          <a:effectLst/>
                          <a:latin typeface="+mn-lt"/>
                          <a:ea typeface="+mn-ea"/>
                          <a:cs typeface="+mn-cs"/>
                        </a:rPr>
                        <a:t> of </a:t>
                      </a:r>
                      <a:r>
                        <a:rPr lang="fi-FI" sz="1350" kern="1200" dirty="0" err="1">
                          <a:solidFill>
                            <a:schemeClr val="dk1"/>
                          </a:solidFill>
                          <a:effectLst/>
                          <a:latin typeface="+mn-lt"/>
                          <a:ea typeface="+mn-ea"/>
                          <a:cs typeface="+mn-cs"/>
                        </a:rPr>
                        <a:t>researcher</a:t>
                      </a:r>
                      <a:r>
                        <a:rPr lang="fi-FI" sz="1350" kern="1200" dirty="0">
                          <a:solidFill>
                            <a:schemeClr val="dk1"/>
                          </a:solidFill>
                          <a:effectLst/>
                          <a:latin typeface="+mn-lt"/>
                          <a:ea typeface="+mn-ea"/>
                          <a:cs typeface="+mn-cs"/>
                        </a:rPr>
                        <a:t> </a:t>
                      </a:r>
                      <a:r>
                        <a:rPr lang="fi-FI" sz="1350" kern="1200" dirty="0" err="1">
                          <a:solidFill>
                            <a:schemeClr val="dk1"/>
                          </a:solidFill>
                          <a:effectLst/>
                          <a:latin typeface="+mn-lt"/>
                          <a:ea typeface="+mn-ea"/>
                          <a:cs typeface="+mn-cs"/>
                        </a:rPr>
                        <a:t>characteristics</a:t>
                      </a:r>
                      <a:r>
                        <a:rPr lang="fi-FI" sz="1350" kern="1200" dirty="0">
                          <a:solidFill>
                            <a:schemeClr val="dk1"/>
                          </a:solidFill>
                          <a:effectLst/>
                          <a:latin typeface="+mn-lt"/>
                          <a:ea typeface="+mn-ea"/>
                          <a:cs typeface="+mn-cs"/>
                        </a:rPr>
                        <a:t> and </a:t>
                      </a:r>
                      <a:r>
                        <a:rPr lang="fi-FI" sz="1350" kern="1200" dirty="0" err="1">
                          <a:solidFill>
                            <a:schemeClr val="dk1"/>
                          </a:solidFill>
                          <a:effectLst/>
                          <a:latin typeface="+mn-lt"/>
                          <a:ea typeface="+mn-ea"/>
                          <a:cs typeface="+mn-cs"/>
                        </a:rPr>
                        <a:t>behavior</a:t>
                      </a:r>
                      <a:r>
                        <a:rPr lang="fi-FI" sz="1350" kern="1200" dirty="0">
                          <a:solidFill>
                            <a:schemeClr val="dk1"/>
                          </a:solidFill>
                          <a:effectLst/>
                          <a:latin typeface="+mn-lt"/>
                          <a:ea typeface="+mn-ea"/>
                          <a:cs typeface="+mn-cs"/>
                        </a:rPr>
                        <a:t> </a:t>
                      </a:r>
                      <a:endParaRPr lang="fi-FI" dirty="0"/>
                    </a:p>
                  </a:txBody>
                  <a:tcPr/>
                </a:tc>
                <a:tc>
                  <a:txBody>
                    <a:bodyPr/>
                    <a:lstStyle/>
                    <a:p>
                      <a:r>
                        <a:rPr lang="fi-FI" dirty="0"/>
                        <a:t>H</a:t>
                      </a:r>
                    </a:p>
                  </a:txBody>
                  <a:tcPr/>
                </a:tc>
                <a:tc>
                  <a:txBody>
                    <a:bodyPr/>
                    <a:lstStyle/>
                    <a:p>
                      <a:r>
                        <a:rPr lang="fi-FI" dirty="0"/>
                        <a:t>H</a:t>
                      </a:r>
                    </a:p>
                  </a:txBody>
                  <a:tcPr/>
                </a:tc>
                <a:tc>
                  <a:txBody>
                    <a:bodyPr/>
                    <a:lstStyle/>
                    <a:p>
                      <a:r>
                        <a:rPr lang="fi-FI" dirty="0"/>
                        <a:t>M</a:t>
                      </a:r>
                    </a:p>
                  </a:txBody>
                  <a:tcPr/>
                </a:tc>
                <a:tc>
                  <a:txBody>
                    <a:bodyPr/>
                    <a:lstStyle/>
                    <a:p>
                      <a:r>
                        <a:rPr lang="fi-FI" dirty="0"/>
                        <a:t>L</a:t>
                      </a:r>
                    </a:p>
                  </a:txBody>
                  <a:tcPr/>
                </a:tc>
                <a:extLst>
                  <a:ext uri="{0D108BD9-81ED-4DB2-BD59-A6C34878D82A}">
                    <a16:rowId xmlns:a16="http://schemas.microsoft.com/office/drawing/2014/main" val="288907569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1350" b="1" i="1" kern="1200" dirty="0" err="1">
                          <a:solidFill>
                            <a:schemeClr val="dk1"/>
                          </a:solidFill>
                          <a:effectLst/>
                          <a:latin typeface="+mn-lt"/>
                          <a:ea typeface="+mn-ea"/>
                          <a:cs typeface="+mn-cs"/>
                        </a:rPr>
                        <a:t>Sampling</a:t>
                      </a:r>
                      <a:r>
                        <a:rPr lang="fi-FI" sz="1350" b="1" i="1" kern="1200" dirty="0">
                          <a:solidFill>
                            <a:schemeClr val="dk1"/>
                          </a:solidFill>
                          <a:effectLst/>
                          <a:latin typeface="+mn-lt"/>
                          <a:ea typeface="+mn-ea"/>
                          <a:cs typeface="+mn-cs"/>
                        </a:rPr>
                        <a:t> </a:t>
                      </a:r>
                      <a:r>
                        <a:rPr lang="fi-FI" sz="1350" b="1" i="1" kern="1200" dirty="0" err="1">
                          <a:solidFill>
                            <a:schemeClr val="dk1"/>
                          </a:solidFill>
                          <a:effectLst/>
                          <a:latin typeface="+mn-lt"/>
                          <a:ea typeface="+mn-ea"/>
                          <a:cs typeface="+mn-cs"/>
                        </a:rPr>
                        <a:t>error</a:t>
                      </a:r>
                      <a:r>
                        <a:rPr lang="fi-FI" sz="1350" b="1" i="1" kern="1200" dirty="0">
                          <a:solidFill>
                            <a:schemeClr val="dk1"/>
                          </a:solidFill>
                          <a:effectLst/>
                          <a:latin typeface="+mn-lt"/>
                          <a:ea typeface="+mn-ea"/>
                          <a:cs typeface="+mn-cs"/>
                        </a:rPr>
                        <a:t> and </a:t>
                      </a:r>
                      <a:r>
                        <a:rPr lang="fi-FI" sz="1350" b="1" i="1" kern="1200" dirty="0" err="1">
                          <a:solidFill>
                            <a:schemeClr val="dk1"/>
                          </a:solidFill>
                          <a:effectLst/>
                          <a:latin typeface="+mn-lt"/>
                          <a:ea typeface="+mn-ea"/>
                          <a:cs typeface="+mn-cs"/>
                        </a:rPr>
                        <a:t>bias</a:t>
                      </a:r>
                      <a:r>
                        <a:rPr lang="fi-FI" sz="1350" b="1" i="1" kern="1200" dirty="0">
                          <a:solidFill>
                            <a:schemeClr val="dk1"/>
                          </a:solidFill>
                          <a:effectLst/>
                          <a:latin typeface="+mn-lt"/>
                          <a:ea typeface="+mn-ea"/>
                          <a:cs typeface="+mn-cs"/>
                        </a:rPr>
                        <a:t> </a:t>
                      </a:r>
                      <a:endParaRPr lang="fi-FI" b="1" dirty="0"/>
                    </a:p>
                    <a:p>
                      <a:endParaRPr lang="fi-FI" dirty="0"/>
                    </a:p>
                  </a:txBody>
                  <a:tcPr/>
                </a:tc>
                <a:tc>
                  <a:txBody>
                    <a:bodyPr/>
                    <a:lstStyle/>
                    <a:p>
                      <a:r>
                        <a:rPr lang="fi-FI" dirty="0"/>
                        <a:t>H</a:t>
                      </a:r>
                    </a:p>
                  </a:txBody>
                  <a:tcPr/>
                </a:tc>
                <a:tc>
                  <a:txBody>
                    <a:bodyPr/>
                    <a:lstStyle/>
                    <a:p>
                      <a:r>
                        <a:rPr lang="fi-FI" dirty="0"/>
                        <a:t>L</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2136718743"/>
                  </a:ext>
                </a:extLst>
              </a:tr>
              <a:tr h="370840">
                <a:tc>
                  <a:txBody>
                    <a:bodyPr/>
                    <a:lstStyle/>
                    <a:p>
                      <a:r>
                        <a:rPr lang="fi-FI" b="1" i="1" dirty="0" err="1"/>
                        <a:t>Inability</a:t>
                      </a:r>
                      <a:r>
                        <a:rPr lang="fi-FI" b="1" i="1" dirty="0"/>
                        <a:t> </a:t>
                      </a:r>
                      <a:r>
                        <a:rPr lang="fi-FI" b="1" i="1" dirty="0" err="1"/>
                        <a:t>replicate</a:t>
                      </a:r>
                      <a:endParaRPr lang="fi-FI" b="1" i="1" dirty="0"/>
                    </a:p>
                  </a:txBody>
                  <a:tcPr/>
                </a:tc>
                <a:tc>
                  <a:txBody>
                    <a:bodyPr/>
                    <a:lstStyle/>
                    <a:p>
                      <a:r>
                        <a:rPr lang="fi-FI" dirty="0"/>
                        <a:t>L</a:t>
                      </a:r>
                    </a:p>
                  </a:txBody>
                  <a:tcPr/>
                </a:tc>
                <a:tc>
                  <a:txBody>
                    <a:bodyPr/>
                    <a:lstStyle/>
                    <a:p>
                      <a:r>
                        <a:rPr lang="fi-FI" dirty="0"/>
                        <a:t>L</a:t>
                      </a:r>
                    </a:p>
                  </a:txBody>
                  <a:tcPr/>
                </a:tc>
                <a:tc>
                  <a:txBody>
                    <a:bodyPr/>
                    <a:lstStyle/>
                    <a:p>
                      <a:r>
                        <a:rPr lang="fi-FI" dirty="0"/>
                        <a:t>H</a:t>
                      </a:r>
                    </a:p>
                  </a:txBody>
                  <a:tcPr/>
                </a:tc>
                <a:tc>
                  <a:txBody>
                    <a:bodyPr/>
                    <a:lstStyle/>
                    <a:p>
                      <a:r>
                        <a:rPr lang="fi-FI" dirty="0"/>
                        <a:t>M</a:t>
                      </a:r>
                    </a:p>
                  </a:txBody>
                  <a:tcPr/>
                </a:tc>
                <a:extLst>
                  <a:ext uri="{0D108BD9-81ED-4DB2-BD59-A6C34878D82A}">
                    <a16:rowId xmlns:a16="http://schemas.microsoft.com/office/drawing/2014/main" val="1545035305"/>
                  </a:ext>
                </a:extLst>
              </a:tr>
            </a:tbl>
          </a:graphicData>
        </a:graphic>
      </p:graphicFrame>
      <p:sp>
        <p:nvSpPr>
          <p:cNvPr id="5" name="Rectangle 4">
            <a:extLst>
              <a:ext uri="{FF2B5EF4-FFF2-40B4-BE49-F238E27FC236}">
                <a16:creationId xmlns:a16="http://schemas.microsoft.com/office/drawing/2014/main" id="{0C6FD56E-CF26-0449-A4A7-35BD3C8116B7}"/>
              </a:ext>
            </a:extLst>
          </p:cNvPr>
          <p:cNvSpPr/>
          <p:nvPr/>
        </p:nvSpPr>
        <p:spPr>
          <a:xfrm>
            <a:off x="4109986" y="1138135"/>
            <a:ext cx="4405363" cy="33729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err="1"/>
              <a:t>Vulnerability</a:t>
            </a:r>
            <a:endParaRPr lang="fi-FI" sz="1400" b="1" dirty="0"/>
          </a:p>
        </p:txBody>
      </p:sp>
      <p:sp>
        <p:nvSpPr>
          <p:cNvPr id="9" name="Rectangle 8">
            <a:extLst>
              <a:ext uri="{FF2B5EF4-FFF2-40B4-BE49-F238E27FC236}">
                <a16:creationId xmlns:a16="http://schemas.microsoft.com/office/drawing/2014/main" id="{D082F846-B175-DC46-BBFD-2AC3FF6EBB49}"/>
              </a:ext>
            </a:extLst>
          </p:cNvPr>
          <p:cNvSpPr/>
          <p:nvPr/>
        </p:nvSpPr>
        <p:spPr>
          <a:xfrm>
            <a:off x="5230368" y="1475428"/>
            <a:ext cx="1106424" cy="5075843"/>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117652109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about survey data</a:t>
            </a:r>
          </a:p>
        </p:txBody>
      </p:sp>
      <p:sp>
        <p:nvSpPr>
          <p:cNvPr id="4" name="Content Placeholder 3"/>
          <p:cNvSpPr>
            <a:spLocks noGrp="1"/>
          </p:cNvSpPr>
          <p:nvPr>
            <p:ph sz="half" idx="1"/>
          </p:nvPr>
        </p:nvSpPr>
        <p:spPr/>
        <p:txBody>
          <a:bodyPr>
            <a:normAutofit/>
          </a:bodyPr>
          <a:lstStyle/>
          <a:p>
            <a:pPr marL="457200" indent="-457200">
              <a:buFont typeface="+mj-lt"/>
              <a:buAutoNum type="arabicPeriod"/>
            </a:pPr>
            <a:r>
              <a:rPr lang="en-US" dirty="0"/>
              <a:t>Compiling the sample</a:t>
            </a:r>
          </a:p>
          <a:p>
            <a:pPr marL="457200" indent="-457200">
              <a:buFont typeface="+mj-lt"/>
              <a:buAutoNum type="arabicPeriod"/>
            </a:pPr>
            <a:r>
              <a:rPr lang="en-US" dirty="0"/>
              <a:t>Designing the survey form (questionnaire)</a:t>
            </a:r>
          </a:p>
          <a:p>
            <a:pPr marL="457200" indent="-457200">
              <a:buFont typeface="+mj-lt"/>
              <a:buAutoNum type="arabicPeriod"/>
            </a:pPr>
            <a:r>
              <a:rPr lang="en-US" dirty="0"/>
              <a:t>Administering the survey</a:t>
            </a:r>
          </a:p>
          <a:p>
            <a:pPr marL="457200" indent="-457200">
              <a:buFont typeface="+mj-lt"/>
              <a:buAutoNum type="arabicPeriod"/>
            </a:pPr>
            <a:r>
              <a:rPr lang="en-US" dirty="0"/>
              <a:t>Data analysis</a:t>
            </a:r>
          </a:p>
          <a:p>
            <a:pPr marL="694800" lvl="1" indent="-457200">
              <a:buFont typeface="+mj-lt"/>
              <a:buAutoNum type="arabicPeriod"/>
            </a:pPr>
            <a:r>
              <a:rPr lang="en-US" sz="1800" dirty="0"/>
              <a:t>Cleaning the data</a:t>
            </a:r>
          </a:p>
          <a:p>
            <a:pPr marL="694800" lvl="1" indent="-457200">
              <a:buFont typeface="+mj-lt"/>
              <a:buAutoNum type="arabicPeriod"/>
            </a:pPr>
            <a:r>
              <a:rPr lang="en-US" sz="1800" dirty="0"/>
              <a:t>Non-response bias analysis (selection effect)</a:t>
            </a:r>
          </a:p>
          <a:p>
            <a:pPr marL="694800" lvl="1" indent="-457200">
              <a:buFont typeface="+mj-lt"/>
              <a:buAutoNum type="arabicPeriod"/>
            </a:pPr>
            <a:r>
              <a:rPr lang="en-US" sz="1800" dirty="0"/>
              <a:t>Common method bias analysis (measurement effect)</a:t>
            </a:r>
          </a:p>
          <a:p>
            <a:pPr marL="694800" lvl="1" indent="-457200">
              <a:buFont typeface="+mj-lt"/>
              <a:buAutoNum type="arabicPeriod"/>
            </a:pPr>
            <a:r>
              <a:rPr lang="en-US" sz="1800" dirty="0"/>
              <a:t>Other analyses</a:t>
            </a:r>
          </a:p>
          <a:p>
            <a:endParaRPr lang="en-US" dirty="0"/>
          </a:p>
        </p:txBody>
      </p:sp>
      <p:sp>
        <p:nvSpPr>
          <p:cNvPr id="5" name="Content Placeholder 4"/>
          <p:cNvSpPr>
            <a:spLocks noGrp="1"/>
          </p:cNvSpPr>
          <p:nvPr>
            <p:ph sz="half" idx="2"/>
          </p:nvPr>
        </p:nvSpPr>
        <p:spPr/>
        <p:txBody>
          <a:bodyPr>
            <a:normAutofit/>
          </a:bodyPr>
          <a:lstStyle/>
          <a:p>
            <a:r>
              <a:rPr lang="en-US" dirty="0"/>
              <a:t>Plan well before executing</a:t>
            </a:r>
          </a:p>
          <a:p>
            <a:endParaRPr lang="en-US" dirty="0"/>
          </a:p>
          <a:p>
            <a:r>
              <a:rPr lang="en-US" dirty="0"/>
              <a:t>Allow enough time to respond</a:t>
            </a:r>
          </a:p>
          <a:p>
            <a:endParaRPr lang="en-US" dirty="0"/>
          </a:p>
          <a:p>
            <a:r>
              <a:rPr lang="en-US" dirty="0"/>
              <a:t>Make responding easy and provide incentives to respond</a:t>
            </a:r>
          </a:p>
          <a:p>
            <a:endParaRPr lang="en-US" sz="1000" dirty="0"/>
          </a:p>
          <a:p>
            <a:pPr marL="0" indent="0">
              <a:buNone/>
            </a:pPr>
            <a:r>
              <a:rPr lang="en-US" sz="3600" u="sng" dirty="0">
                <a:solidFill>
                  <a:schemeClr val="accent5"/>
                </a:solidFill>
              </a:rPr>
              <a:t>DON’T DO CRAPPY SURVEYS!!!</a:t>
            </a:r>
          </a:p>
        </p:txBody>
      </p:sp>
    </p:spTree>
    <p:extLst>
      <p:ext uri="{BB962C8B-B14F-4D97-AF65-F5344CB8AC3E}">
        <p14:creationId xmlns:p14="http://schemas.microsoft.com/office/powerpoint/2010/main" val="92632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3CAD6-7282-C246-BBAB-7ED6B207EA1B}"/>
              </a:ext>
            </a:extLst>
          </p:cNvPr>
          <p:cNvSpPr>
            <a:spLocks noGrp="1"/>
          </p:cNvSpPr>
          <p:nvPr>
            <p:ph type="title"/>
          </p:nvPr>
        </p:nvSpPr>
        <p:spPr/>
        <p:txBody>
          <a:bodyPr/>
          <a:lstStyle/>
          <a:p>
            <a:r>
              <a:rPr lang="fi-FI" dirty="0" err="1"/>
              <a:t>Not</a:t>
            </a:r>
            <a:r>
              <a:rPr lang="fi-FI" dirty="0"/>
              <a:t> </a:t>
            </a:r>
            <a:r>
              <a:rPr lang="fi-FI" dirty="0" err="1"/>
              <a:t>covered</a:t>
            </a:r>
            <a:r>
              <a:rPr lang="fi-FI" dirty="0"/>
              <a:t> on </a:t>
            </a:r>
            <a:r>
              <a:rPr lang="fi-FI" dirty="0" err="1"/>
              <a:t>the</a:t>
            </a:r>
            <a:r>
              <a:rPr lang="fi-FI" dirty="0"/>
              <a:t> </a:t>
            </a:r>
            <a:r>
              <a:rPr lang="fi-FI" dirty="0" err="1"/>
              <a:t>course</a:t>
            </a:r>
            <a:endParaRPr lang="fi-FI" dirty="0"/>
          </a:p>
        </p:txBody>
      </p:sp>
      <p:sp>
        <p:nvSpPr>
          <p:cNvPr id="3" name="Text Placeholder 2">
            <a:extLst>
              <a:ext uri="{FF2B5EF4-FFF2-40B4-BE49-F238E27FC236}">
                <a16:creationId xmlns:a16="http://schemas.microsoft.com/office/drawing/2014/main" id="{9DC8800F-A954-F542-A95E-CEB91CB2B35E}"/>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5995892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3CAD6-7282-C246-BBAB-7ED6B207EA1B}"/>
              </a:ext>
            </a:extLst>
          </p:cNvPr>
          <p:cNvSpPr>
            <a:spLocks noGrp="1"/>
          </p:cNvSpPr>
          <p:nvPr>
            <p:ph type="title"/>
          </p:nvPr>
        </p:nvSpPr>
        <p:spPr/>
        <p:txBody>
          <a:bodyPr/>
          <a:lstStyle/>
          <a:p>
            <a:r>
              <a:rPr lang="fi-FI" dirty="0" err="1"/>
              <a:t>Not</a:t>
            </a:r>
            <a:r>
              <a:rPr lang="fi-FI" dirty="0"/>
              <a:t> </a:t>
            </a:r>
            <a:r>
              <a:rPr lang="fi-FI" dirty="0" err="1"/>
              <a:t>covered</a:t>
            </a:r>
            <a:r>
              <a:rPr lang="fi-FI" dirty="0"/>
              <a:t> on </a:t>
            </a:r>
            <a:r>
              <a:rPr lang="fi-FI" dirty="0" err="1"/>
              <a:t>the</a:t>
            </a:r>
            <a:r>
              <a:rPr lang="fi-FI" dirty="0"/>
              <a:t> </a:t>
            </a:r>
            <a:r>
              <a:rPr lang="fi-FI" dirty="0" err="1"/>
              <a:t>course</a:t>
            </a:r>
            <a:endParaRPr lang="fi-FI" dirty="0"/>
          </a:p>
        </p:txBody>
      </p:sp>
      <p:sp>
        <p:nvSpPr>
          <p:cNvPr id="3" name="Text Placeholder 2">
            <a:extLst>
              <a:ext uri="{FF2B5EF4-FFF2-40B4-BE49-F238E27FC236}">
                <a16:creationId xmlns:a16="http://schemas.microsoft.com/office/drawing/2014/main" id="{9DC8800F-A954-F542-A95E-CEB91CB2B35E}"/>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7480386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3CAD6-7282-C246-BBAB-7ED6B207EA1B}"/>
              </a:ext>
            </a:extLst>
          </p:cNvPr>
          <p:cNvSpPr>
            <a:spLocks noGrp="1"/>
          </p:cNvSpPr>
          <p:nvPr>
            <p:ph type="title"/>
          </p:nvPr>
        </p:nvSpPr>
        <p:spPr/>
        <p:txBody>
          <a:bodyPr/>
          <a:lstStyle/>
          <a:p>
            <a:r>
              <a:rPr lang="fi-FI" dirty="0" err="1"/>
              <a:t>Not</a:t>
            </a:r>
            <a:r>
              <a:rPr lang="fi-FI" dirty="0"/>
              <a:t> </a:t>
            </a:r>
            <a:r>
              <a:rPr lang="fi-FI" dirty="0" err="1"/>
              <a:t>covered</a:t>
            </a:r>
            <a:r>
              <a:rPr lang="fi-FI" dirty="0"/>
              <a:t> on </a:t>
            </a:r>
            <a:r>
              <a:rPr lang="fi-FI" dirty="0" err="1"/>
              <a:t>the</a:t>
            </a:r>
            <a:r>
              <a:rPr lang="fi-FI" dirty="0"/>
              <a:t> </a:t>
            </a:r>
            <a:r>
              <a:rPr lang="fi-FI" dirty="0" err="1"/>
              <a:t>course</a:t>
            </a:r>
            <a:endParaRPr lang="fi-FI" dirty="0"/>
          </a:p>
        </p:txBody>
      </p:sp>
      <p:sp>
        <p:nvSpPr>
          <p:cNvPr id="3" name="Text Placeholder 2">
            <a:extLst>
              <a:ext uri="{FF2B5EF4-FFF2-40B4-BE49-F238E27FC236}">
                <a16:creationId xmlns:a16="http://schemas.microsoft.com/office/drawing/2014/main" id="{9DC8800F-A954-F542-A95E-CEB91CB2B35E}"/>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3289624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9C0C48-D035-3B49-8E3B-D3901EAE36B3}"/>
              </a:ext>
            </a:extLst>
          </p:cNvPr>
          <p:cNvSpPr>
            <a:spLocks noGrp="1"/>
          </p:cNvSpPr>
          <p:nvPr>
            <p:ph type="title"/>
          </p:nvPr>
        </p:nvSpPr>
        <p:spPr>
          <a:xfrm>
            <a:off x="623888" y="1709739"/>
            <a:ext cx="4332160" cy="2852737"/>
          </a:xfrm>
        </p:spPr>
        <p:txBody>
          <a:bodyPr/>
          <a:lstStyle/>
          <a:p>
            <a:r>
              <a:rPr lang="fi-FI" dirty="0" err="1"/>
              <a:t>Non-normality</a:t>
            </a:r>
            <a:r>
              <a:rPr lang="fi-FI" dirty="0"/>
              <a:t> of </a:t>
            </a:r>
            <a:r>
              <a:rPr lang="fi-FI" dirty="0" err="1"/>
              <a:t>measures</a:t>
            </a:r>
            <a:endParaRPr lang="fi-FI" dirty="0"/>
          </a:p>
        </p:txBody>
      </p:sp>
    </p:spTree>
    <p:extLst>
      <p:ext uri="{BB962C8B-B14F-4D97-AF65-F5344CB8AC3E}">
        <p14:creationId xmlns:p14="http://schemas.microsoft.com/office/powerpoint/2010/main" val="35612854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problem here?</a:t>
            </a:r>
          </a:p>
        </p:txBody>
      </p:sp>
      <p:sp>
        <p:nvSpPr>
          <p:cNvPr id="9" name="Rectangle 8"/>
          <p:cNvSpPr/>
          <p:nvPr/>
        </p:nvSpPr>
        <p:spPr>
          <a:xfrm>
            <a:off x="4120077" y="5009395"/>
            <a:ext cx="1540119" cy="26035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5680" y="5269744"/>
            <a:ext cx="5044516" cy="796599"/>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15680" y="6066343"/>
            <a:ext cx="1604169" cy="257801"/>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a:grpSpLocks noChangeAspect="1"/>
          </p:cNvGrpSpPr>
          <p:nvPr/>
        </p:nvGrpSpPr>
        <p:grpSpPr>
          <a:xfrm>
            <a:off x="583862" y="1559851"/>
            <a:ext cx="5590427" cy="4699000"/>
            <a:chOff x="3121269" y="957385"/>
            <a:chExt cx="2370992" cy="1992923"/>
          </a:xfrm>
        </p:grpSpPr>
        <p:pic>
          <p:nvPicPr>
            <p:cNvPr id="4" name="Picture 3" descr="Mesquita and Lazzarini - 2008 - Horizontal and Vertical Relationships in Developin (dragged).pdf"/>
            <p:cNvPicPr>
              <a:picLocks noChangeAspect="1"/>
            </p:cNvPicPr>
            <p:nvPr/>
          </p:nvPicPr>
          <p:blipFill rotWithShape="1">
            <a:blip r:embed="rId3">
              <a:extLst>
                <a:ext uri="{28A0092B-C50C-407E-A947-70E740481C1C}">
                  <a14:useLocalDpi xmlns:a14="http://schemas.microsoft.com/office/drawing/2010/main" val="0"/>
                </a:ext>
              </a:extLst>
            </a:blip>
            <a:srcRect l="52227" t="67806" r="7123" b="18234"/>
            <a:stretch/>
          </p:blipFill>
          <p:spPr>
            <a:xfrm>
              <a:off x="3140807" y="957385"/>
              <a:ext cx="2139462" cy="957384"/>
            </a:xfrm>
            <a:prstGeom prst="rect">
              <a:avLst/>
            </a:prstGeom>
          </p:spPr>
        </p:pic>
        <p:pic>
          <p:nvPicPr>
            <p:cNvPr id="13" name="Picture 12" descr="Mesquita and Lazzarini - 2008 - Horizontal and Vertical Relationships in Developin (dragged).pdf"/>
            <p:cNvPicPr>
              <a:picLocks noChangeAspect="1"/>
            </p:cNvPicPr>
            <p:nvPr/>
          </p:nvPicPr>
          <p:blipFill rotWithShape="1">
            <a:blip r:embed="rId4">
              <a:extLst>
                <a:ext uri="{28A0092B-C50C-407E-A947-70E740481C1C}">
                  <a14:useLocalDpi xmlns:a14="http://schemas.microsoft.com/office/drawing/2010/main" val="0"/>
                </a:ext>
              </a:extLst>
            </a:blip>
            <a:srcRect l="6194" t="7550" r="48756" b="77350"/>
            <a:stretch/>
          </p:blipFill>
          <p:spPr>
            <a:xfrm>
              <a:off x="3121269" y="1914769"/>
              <a:ext cx="2370992" cy="1035539"/>
            </a:xfrm>
            <a:prstGeom prst="rect">
              <a:avLst/>
            </a:prstGeom>
          </p:spPr>
        </p:pic>
      </p:grpSp>
      <p:sp>
        <p:nvSpPr>
          <p:cNvPr id="15" name="TextBox 14"/>
          <p:cNvSpPr txBox="1"/>
          <p:nvPr/>
        </p:nvSpPr>
        <p:spPr>
          <a:xfrm>
            <a:off x="628650" y="6426317"/>
            <a:ext cx="6293358" cy="461665"/>
          </a:xfrm>
          <a:prstGeom prst="rect">
            <a:avLst/>
          </a:prstGeom>
          <a:noFill/>
        </p:spPr>
        <p:txBody>
          <a:bodyPr wrap="square" lIns="0" tIns="0" rIns="0" bIns="0" rtlCol="0">
            <a:spAutoFit/>
          </a:bodyPr>
          <a:lstStyle/>
          <a:p>
            <a:r>
              <a:rPr lang="en-US" sz="1000" dirty="0" err="1"/>
              <a:t>Mesquita</a:t>
            </a:r>
            <a:r>
              <a:rPr lang="en-US" sz="1000" dirty="0"/>
              <a:t>, L. F., &amp; </a:t>
            </a:r>
            <a:r>
              <a:rPr lang="en-US" sz="1000" dirty="0" err="1"/>
              <a:t>Lazzarini</a:t>
            </a:r>
            <a:r>
              <a:rPr lang="en-US" sz="1000" dirty="0"/>
              <a:t>, S. G. (2008). Horizontal and Vertical Relationships in Developing Economies: Implications for SMEs’ Access to Global Markets. </a:t>
            </a:r>
            <a:r>
              <a:rPr lang="en-US" sz="1000" i="1" dirty="0"/>
              <a:t>Academy of Management Journal</a:t>
            </a:r>
            <a:r>
              <a:rPr lang="en-US" sz="1000" dirty="0"/>
              <a:t>, </a:t>
            </a:r>
            <a:r>
              <a:rPr lang="en-US" sz="1000" i="1" dirty="0"/>
              <a:t>51</a:t>
            </a:r>
            <a:r>
              <a:rPr lang="en-US" sz="1000" dirty="0"/>
              <a:t>(2), 359–380. p. 365-366</a:t>
            </a:r>
          </a:p>
          <a:p>
            <a:endParaRPr lang="en-US" sz="1000" b="1" dirty="0"/>
          </a:p>
        </p:txBody>
      </p:sp>
    </p:spTree>
    <p:extLst>
      <p:ext uri="{BB962C8B-B14F-4D97-AF65-F5344CB8AC3E}">
        <p14:creationId xmlns:p14="http://schemas.microsoft.com/office/powerpoint/2010/main" val="485260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validity</a:t>
            </a:r>
          </a:p>
        </p:txBody>
      </p:sp>
      <p:sp>
        <p:nvSpPr>
          <p:cNvPr id="13" name="Content Placeholder 12"/>
          <p:cNvSpPr>
            <a:spLocks noGrp="1"/>
          </p:cNvSpPr>
          <p:nvPr>
            <p:ph idx="1"/>
          </p:nvPr>
        </p:nvSpPr>
        <p:spPr>
          <a:xfrm>
            <a:off x="628650" y="1825625"/>
            <a:ext cx="7886700" cy="4351338"/>
          </a:xfrm>
        </p:spPr>
        <p:txBody>
          <a:bodyPr/>
          <a:lstStyle/>
          <a:p>
            <a:pPr marL="0" indent="0">
              <a:buNone/>
            </a:pPr>
            <a:r>
              <a:rPr lang="en-US" dirty="0"/>
              <a:t>“a test is valid for measuring </a:t>
            </a:r>
            <a:r>
              <a:rPr lang="en-US" dirty="0">
                <a:solidFill>
                  <a:srgbClr val="FF0000"/>
                </a:solidFill>
              </a:rPr>
              <a:t>an attribute </a:t>
            </a:r>
            <a:r>
              <a:rPr lang="en-US" dirty="0"/>
              <a:t>if and only if (a) the attribute exists and (b) variations in the attribute causally produce variations in the outcomes of the measurement procedure.“ </a:t>
            </a:r>
            <a:r>
              <a:rPr lang="en-US" sz="2000" dirty="0"/>
              <a:t>(</a:t>
            </a:r>
            <a:r>
              <a:rPr lang="en-US" sz="2000" dirty="0" err="1"/>
              <a:t>Borsboom</a:t>
            </a:r>
            <a:r>
              <a:rPr lang="en-US" sz="2000" dirty="0"/>
              <a:t>, </a:t>
            </a:r>
            <a:r>
              <a:rPr lang="en-US" sz="2000" dirty="0" err="1"/>
              <a:t>Mellenbergh</a:t>
            </a:r>
            <a:r>
              <a:rPr lang="en-US" sz="2000" dirty="0"/>
              <a:t>, &amp; van </a:t>
            </a:r>
            <a:r>
              <a:rPr lang="en-US" sz="2000" dirty="0" err="1"/>
              <a:t>Heerden</a:t>
            </a:r>
            <a:r>
              <a:rPr lang="en-US" sz="2000" dirty="0"/>
              <a:t>, 2004, p. 1061)</a:t>
            </a:r>
          </a:p>
          <a:p>
            <a:endParaRPr lang="en-US" dirty="0"/>
          </a:p>
        </p:txBody>
      </p:sp>
      <p:sp>
        <p:nvSpPr>
          <p:cNvPr id="14" name="Rectangle 13"/>
          <p:cNvSpPr/>
          <p:nvPr/>
        </p:nvSpPr>
        <p:spPr>
          <a:xfrm>
            <a:off x="3755422" y="3902131"/>
            <a:ext cx="1611884" cy="15985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Observed data</a:t>
            </a:r>
            <a:endParaRPr lang="en-US" sz="2400" baseline="-25000" dirty="0"/>
          </a:p>
        </p:txBody>
      </p:sp>
      <p:cxnSp>
        <p:nvCxnSpPr>
          <p:cNvPr id="15" name="Straight Arrow Connector 14"/>
          <p:cNvCxnSpPr/>
          <p:nvPr/>
        </p:nvCxnSpPr>
        <p:spPr>
          <a:xfrm flipH="1">
            <a:off x="5367306" y="4701407"/>
            <a:ext cx="77523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142538" y="3793154"/>
            <a:ext cx="2174792" cy="181650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lIns="0" rIns="0" rtlCol="0" anchor="ctr"/>
          <a:lstStyle/>
          <a:p>
            <a:pPr algn="ctr"/>
            <a:r>
              <a:rPr lang="en-US" sz="2400" dirty="0"/>
              <a:t>Measurement</a:t>
            </a:r>
            <a:br>
              <a:rPr lang="en-US" sz="2400" dirty="0"/>
            </a:br>
            <a:r>
              <a:rPr lang="en-US" sz="2400" dirty="0"/>
              <a:t>error</a:t>
            </a:r>
          </a:p>
        </p:txBody>
      </p:sp>
      <p:cxnSp>
        <p:nvCxnSpPr>
          <p:cNvPr id="18" name="Straight Arrow Connector 17"/>
          <p:cNvCxnSpPr/>
          <p:nvPr/>
        </p:nvCxnSpPr>
        <p:spPr>
          <a:xfrm>
            <a:off x="2780220" y="4701407"/>
            <a:ext cx="97520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605428" y="3793154"/>
            <a:ext cx="2174792" cy="1816505"/>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Construct</a:t>
            </a:r>
            <a:endParaRPr lang="en-US" sz="2400" dirty="0"/>
          </a:p>
        </p:txBody>
      </p:sp>
      <p:sp>
        <p:nvSpPr>
          <p:cNvPr id="11" name="TextBox 10"/>
          <p:cNvSpPr txBox="1"/>
          <p:nvPr/>
        </p:nvSpPr>
        <p:spPr>
          <a:xfrm>
            <a:off x="628650" y="6534464"/>
            <a:ext cx="7188200" cy="153888"/>
          </a:xfrm>
          <a:prstGeom prst="rect">
            <a:avLst/>
          </a:prstGeom>
          <a:noFill/>
        </p:spPr>
        <p:txBody>
          <a:bodyPr wrap="square" lIns="0" tIns="0" rIns="0" bIns="0" rtlCol="0">
            <a:spAutoFit/>
          </a:bodyPr>
          <a:lstStyle/>
          <a:p>
            <a:r>
              <a:rPr lang="en-US" sz="1000" dirty="0" err="1"/>
              <a:t>Borsboom</a:t>
            </a:r>
            <a:r>
              <a:rPr lang="en-US" sz="1000" dirty="0"/>
              <a:t>, D., </a:t>
            </a:r>
            <a:r>
              <a:rPr lang="en-US" sz="1000" dirty="0" err="1"/>
              <a:t>Mellenbergh</a:t>
            </a:r>
            <a:r>
              <a:rPr lang="en-US" sz="1000" dirty="0"/>
              <a:t>, G. J., &amp; van </a:t>
            </a:r>
            <a:r>
              <a:rPr lang="en-US" sz="1000" dirty="0" err="1"/>
              <a:t>Heerden</a:t>
            </a:r>
            <a:r>
              <a:rPr lang="en-US" sz="1000" dirty="0"/>
              <a:t>, J. (2004). The concept of validity. </a:t>
            </a:r>
            <a:r>
              <a:rPr lang="en-US" sz="1000" i="1" dirty="0"/>
              <a:t>Psychological Review</a:t>
            </a:r>
            <a:r>
              <a:rPr lang="en-US" sz="1000" dirty="0"/>
              <a:t>, </a:t>
            </a:r>
            <a:r>
              <a:rPr lang="en-US" sz="1000" i="1" dirty="0"/>
              <a:t>111</a:t>
            </a:r>
            <a:r>
              <a:rPr lang="en-US" sz="1000" dirty="0"/>
              <a:t>(4), 1061-1071.</a:t>
            </a:r>
            <a:endParaRPr lang="en-US" sz="1000" dirty="0">
              <a:effectLst/>
            </a:endParaRPr>
          </a:p>
        </p:txBody>
      </p:sp>
      <p:sp>
        <p:nvSpPr>
          <p:cNvPr id="12" name="TextBox 11"/>
          <p:cNvSpPr txBox="1"/>
          <p:nvPr/>
        </p:nvSpPr>
        <p:spPr>
          <a:xfrm>
            <a:off x="605428" y="5626213"/>
            <a:ext cx="7630321" cy="738664"/>
          </a:xfrm>
          <a:prstGeom prst="rect">
            <a:avLst/>
          </a:prstGeom>
          <a:noFill/>
        </p:spPr>
        <p:txBody>
          <a:bodyPr wrap="square" lIns="0" tIns="0" rIns="0" bIns="0" rtlCol="0">
            <a:spAutoFit/>
          </a:bodyPr>
          <a:lstStyle/>
          <a:p>
            <a:pPr algn="ctr"/>
            <a:r>
              <a:rPr lang="en-US" sz="2400" b="1" dirty="0">
                <a:solidFill>
                  <a:srgbClr val="EF3340"/>
                </a:solidFill>
              </a:rPr>
              <a:t>Measurement validity is a simple concept. The process of showing validity – </a:t>
            </a:r>
            <a:r>
              <a:rPr lang="en-US" sz="2400" b="1" i="1" dirty="0">
                <a:solidFill>
                  <a:srgbClr val="EF3340"/>
                </a:solidFill>
              </a:rPr>
              <a:t>validation – </a:t>
            </a:r>
            <a:r>
              <a:rPr lang="en-US" sz="2400" b="1" dirty="0">
                <a:solidFill>
                  <a:srgbClr val="EF3340"/>
                </a:solidFill>
              </a:rPr>
              <a:t>is difficult</a:t>
            </a:r>
            <a:endParaRPr lang="en-US" sz="2400" b="1" i="1" dirty="0">
              <a:solidFill>
                <a:srgbClr val="EF3340"/>
              </a:solidFill>
            </a:endParaRPr>
          </a:p>
        </p:txBody>
      </p:sp>
    </p:spTree>
    <p:extLst>
      <p:ext uri="{BB962C8B-B14F-4D97-AF65-F5344CB8AC3E}">
        <p14:creationId xmlns:p14="http://schemas.microsoft.com/office/powerpoint/2010/main" val="185135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Item characteristic curves</a:t>
            </a:r>
          </a:p>
        </p:txBody>
      </p:sp>
      <p:sp>
        <p:nvSpPr>
          <p:cNvPr id="11" name="Content Placeholder 10"/>
          <p:cNvSpPr>
            <a:spLocks noGrp="1"/>
          </p:cNvSpPr>
          <p:nvPr>
            <p:ph sz="half" idx="1"/>
          </p:nvPr>
        </p:nvSpPr>
        <p:spPr/>
        <p:txBody>
          <a:bodyPr>
            <a:normAutofit/>
          </a:bodyPr>
          <a:lstStyle/>
          <a:p>
            <a:r>
              <a:rPr lang="en-US" sz="2000" dirty="0"/>
              <a:t>Should be linear on average for items measured on interval scales</a:t>
            </a:r>
          </a:p>
          <a:p>
            <a:endParaRPr lang="en-US" sz="2000" dirty="0"/>
          </a:p>
          <a:p>
            <a:r>
              <a:rPr lang="en-US" sz="2000" dirty="0"/>
              <a:t>Mean should be at scale center</a:t>
            </a:r>
          </a:p>
          <a:p>
            <a:endParaRPr lang="en-US" sz="2000" dirty="0"/>
          </a:p>
          <a:p>
            <a:r>
              <a:rPr lang="en-US" sz="2000" dirty="0"/>
              <a:t>Variance should be large</a:t>
            </a:r>
          </a:p>
          <a:p>
            <a:endParaRPr lang="en-US" sz="2000" dirty="0"/>
          </a:p>
          <a:p>
            <a:r>
              <a:rPr lang="en-US" sz="2000" dirty="0"/>
              <a:t>The domain of item response theory (IRT)</a:t>
            </a:r>
          </a:p>
        </p:txBody>
      </p:sp>
      <p:pic>
        <p:nvPicPr>
          <p:cNvPr id="13" name="Content Placeholder 12" descr="Rplot16.pd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76825" y="2086768"/>
            <a:ext cx="3763963" cy="3763963"/>
          </a:xfrm>
        </p:spPr>
      </p:pic>
      <p:sp>
        <p:nvSpPr>
          <p:cNvPr id="7" name="TextBox 6"/>
          <p:cNvSpPr txBox="1"/>
          <p:nvPr/>
        </p:nvSpPr>
        <p:spPr>
          <a:xfrm>
            <a:off x="628650" y="6419153"/>
            <a:ext cx="7070598" cy="307777"/>
          </a:xfrm>
          <a:prstGeom prst="rect">
            <a:avLst/>
          </a:prstGeom>
          <a:noFill/>
        </p:spPr>
        <p:txBody>
          <a:bodyPr wrap="square" lIns="0" tIns="0" rIns="0" bIns="0" rtlCol="0">
            <a:spAutoFit/>
          </a:bodyPr>
          <a:lstStyle/>
          <a:p>
            <a:r>
              <a:rPr lang="en-US" sz="1000" dirty="0" err="1"/>
              <a:t>Nunnally</a:t>
            </a:r>
            <a:r>
              <a:rPr lang="en-US" sz="1000" dirty="0"/>
              <a:t>, J. (1978). </a:t>
            </a:r>
            <a:r>
              <a:rPr lang="en-US" sz="1000" i="1" dirty="0"/>
              <a:t>Psychometric Theory</a:t>
            </a:r>
            <a:r>
              <a:rPr lang="en-US" sz="1000" dirty="0"/>
              <a:t>. New York: McGraw-Hill., Chapter 2</a:t>
            </a:r>
          </a:p>
          <a:p>
            <a:endParaRPr lang="en-US" sz="1000" dirty="0">
              <a:effectLst/>
            </a:endParaRPr>
          </a:p>
        </p:txBody>
      </p:sp>
    </p:spTree>
    <p:extLst>
      <p:ext uri="{BB962C8B-B14F-4D97-AF65-F5344CB8AC3E}">
        <p14:creationId xmlns:p14="http://schemas.microsoft.com/office/powerpoint/2010/main" val="24162275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Non-linear item characteristic curve</a:t>
            </a:r>
          </a:p>
        </p:txBody>
      </p:sp>
      <p:sp>
        <p:nvSpPr>
          <p:cNvPr id="11" name="Content Placeholder 10"/>
          <p:cNvSpPr>
            <a:spLocks noGrp="1"/>
          </p:cNvSpPr>
          <p:nvPr>
            <p:ph sz="half" idx="1"/>
          </p:nvPr>
        </p:nvSpPr>
        <p:spPr/>
        <p:txBody>
          <a:bodyPr/>
          <a:lstStyle/>
          <a:p>
            <a:r>
              <a:rPr lang="en-US" sz="2000" dirty="0"/>
              <a:t>The measure is sensitive to only high values of the construct</a:t>
            </a:r>
          </a:p>
          <a:p>
            <a:endParaRPr lang="en-US" sz="2000" dirty="0"/>
          </a:p>
          <a:p>
            <a:r>
              <a:rPr lang="en-US" sz="2000" dirty="0"/>
              <a:t>Do you like cats?</a:t>
            </a:r>
          </a:p>
          <a:p>
            <a:endParaRPr lang="en-US" sz="2000" dirty="0"/>
          </a:p>
          <a:p>
            <a:pPr marL="457200" indent="-457200">
              <a:spcBef>
                <a:spcPts val="0"/>
              </a:spcBef>
              <a:buFont typeface="+mj-lt"/>
              <a:buAutoNum type="arabicPeriod"/>
            </a:pPr>
            <a:r>
              <a:rPr lang="en-US" sz="2000" dirty="0"/>
              <a:t>Not at all</a:t>
            </a:r>
          </a:p>
          <a:p>
            <a:pPr marL="457200" indent="-457200">
              <a:spcBef>
                <a:spcPts val="0"/>
              </a:spcBef>
              <a:buFont typeface="+mj-lt"/>
              <a:buAutoNum type="arabicPeriod"/>
            </a:pPr>
            <a:r>
              <a:rPr lang="en-US" sz="2000" dirty="0"/>
              <a:t>No opinion</a:t>
            </a:r>
          </a:p>
          <a:p>
            <a:pPr marL="457200" indent="-457200">
              <a:spcBef>
                <a:spcPts val="0"/>
              </a:spcBef>
              <a:buFont typeface="+mj-lt"/>
              <a:buAutoNum type="arabicPeriod"/>
            </a:pPr>
            <a:r>
              <a:rPr lang="en-US" sz="2000" dirty="0"/>
              <a:t>Like them</a:t>
            </a:r>
          </a:p>
          <a:p>
            <a:pPr marL="457200" indent="-457200">
              <a:spcBef>
                <a:spcPts val="0"/>
              </a:spcBef>
              <a:buFont typeface="+mj-lt"/>
              <a:buAutoNum type="arabicPeriod"/>
            </a:pPr>
            <a:r>
              <a:rPr lang="en-US" sz="2000" dirty="0"/>
              <a:t>Like them a lot</a:t>
            </a:r>
          </a:p>
          <a:p>
            <a:pPr marL="457200" indent="-457200">
              <a:spcBef>
                <a:spcPts val="0"/>
              </a:spcBef>
              <a:buFont typeface="+mj-lt"/>
              <a:buAutoNum type="arabicPeriod"/>
            </a:pPr>
            <a:r>
              <a:rPr lang="en-US" sz="2000" dirty="0"/>
              <a:t>Love them</a:t>
            </a:r>
          </a:p>
          <a:p>
            <a:pPr marL="457200" indent="-457200">
              <a:spcBef>
                <a:spcPts val="0"/>
              </a:spcBef>
              <a:buFont typeface="+mj-lt"/>
              <a:buAutoNum type="arabicPeriod"/>
            </a:pPr>
            <a:r>
              <a:rPr lang="en-US" sz="2000" dirty="0"/>
              <a:t>Love them a lot</a:t>
            </a:r>
          </a:p>
          <a:p>
            <a:pPr marL="457200" indent="-457200">
              <a:spcBef>
                <a:spcPts val="0"/>
              </a:spcBef>
              <a:buFont typeface="+mj-lt"/>
              <a:buAutoNum type="arabicPeriod"/>
            </a:pPr>
            <a:r>
              <a:rPr lang="en-US" sz="2000" dirty="0"/>
              <a:t>Love them the most</a:t>
            </a:r>
          </a:p>
        </p:txBody>
      </p:sp>
      <p:pic>
        <p:nvPicPr>
          <p:cNvPr id="2" name="Content Placeholder 1" descr="Rplot15.pdf"/>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76825" y="2086768"/>
            <a:ext cx="3763963" cy="3763963"/>
          </a:xfrm>
        </p:spPr>
      </p:pic>
      <p:sp>
        <p:nvSpPr>
          <p:cNvPr id="14" name="TextBox 13"/>
          <p:cNvSpPr txBox="1"/>
          <p:nvPr/>
        </p:nvSpPr>
        <p:spPr>
          <a:xfrm>
            <a:off x="4268517" y="238584"/>
            <a:ext cx="4875483" cy="615553"/>
          </a:xfrm>
          <a:prstGeom prst="rect">
            <a:avLst/>
          </a:prstGeom>
          <a:noFill/>
        </p:spPr>
        <p:txBody>
          <a:bodyPr wrap="square" lIns="0" tIns="0" rIns="0" bIns="0" rtlCol="0">
            <a:spAutoFit/>
          </a:bodyPr>
          <a:lstStyle/>
          <a:p>
            <a:r>
              <a:rPr lang="en-US" sz="2000" b="1" dirty="0">
                <a:solidFill>
                  <a:srgbClr val="FF0000"/>
                </a:solidFill>
              </a:rPr>
              <a:t>The primary problem is not non-normality of data, but bad measurement</a:t>
            </a:r>
          </a:p>
        </p:txBody>
      </p:sp>
      <p:sp>
        <p:nvSpPr>
          <p:cNvPr id="15" name="TextBox 14"/>
          <p:cNvSpPr txBox="1"/>
          <p:nvPr/>
        </p:nvSpPr>
        <p:spPr>
          <a:xfrm>
            <a:off x="628650" y="6311899"/>
            <a:ext cx="6403086" cy="153888"/>
          </a:xfrm>
          <a:prstGeom prst="rect">
            <a:avLst/>
          </a:prstGeom>
          <a:noFill/>
        </p:spPr>
        <p:txBody>
          <a:bodyPr wrap="square" lIns="0" tIns="0" rIns="0" bIns="0" rtlCol="0">
            <a:spAutoFit/>
          </a:bodyPr>
          <a:lstStyle/>
          <a:p>
            <a:r>
              <a:rPr lang="en-US" sz="1000" dirty="0" err="1"/>
              <a:t>DeVellis</a:t>
            </a:r>
            <a:r>
              <a:rPr lang="en-US" sz="1000" dirty="0"/>
              <a:t>, R. F. (2003). </a:t>
            </a:r>
            <a:r>
              <a:rPr lang="en-US" sz="1000" i="1" dirty="0"/>
              <a:t>Scale Development: Theory and Applications</a:t>
            </a:r>
            <a:r>
              <a:rPr lang="en-US" sz="1000" dirty="0"/>
              <a:t> (2nd ed.). SAGE Publications. (p.93-94 )</a:t>
            </a:r>
          </a:p>
        </p:txBody>
      </p:sp>
    </p:spTree>
    <p:extLst>
      <p:ext uri="{BB962C8B-B14F-4D97-AF65-F5344CB8AC3E}">
        <p14:creationId xmlns:p14="http://schemas.microsoft.com/office/powerpoint/2010/main" val="21701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 response theory models</a:t>
            </a:r>
          </a:p>
        </p:txBody>
      </p:sp>
      <p:pic>
        <p:nvPicPr>
          <p:cNvPr id="7" name="Content Placeholder 1" descr="Rplot15.pdf"/>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43474" y="2103834"/>
            <a:ext cx="3763963" cy="3763963"/>
          </a:xfrm>
          <a:prstGeom prst="rect">
            <a:avLst/>
          </a:prstGeom>
          <a:noFill/>
          <a:ln w="9525">
            <a:noFill/>
            <a:miter lim="800000"/>
            <a:headEnd/>
            <a:tailEnd/>
          </a:ln>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139"/>
          <a:stretch/>
        </p:blipFill>
        <p:spPr>
          <a:xfrm>
            <a:off x="4829963" y="2543175"/>
            <a:ext cx="3579029" cy="3015456"/>
          </a:xfrm>
          <a:prstGeom prst="rect">
            <a:avLst/>
          </a:prstGeom>
        </p:spPr>
      </p:pic>
      <p:sp>
        <p:nvSpPr>
          <p:cNvPr id="9" name="TextBox 8"/>
          <p:cNvSpPr txBox="1"/>
          <p:nvPr/>
        </p:nvSpPr>
        <p:spPr>
          <a:xfrm>
            <a:off x="654574" y="2218036"/>
            <a:ext cx="4086489" cy="2862322"/>
          </a:xfrm>
          <a:prstGeom prst="rect">
            <a:avLst/>
          </a:prstGeom>
          <a:solidFill>
            <a:schemeClr val="bg1"/>
          </a:solidFill>
        </p:spPr>
        <p:txBody>
          <a:bodyPr wrap="square" rtlCol="0">
            <a:spAutoFit/>
          </a:bodyPr>
          <a:lstStyle/>
          <a:p>
            <a:r>
              <a:rPr lang="en-US" dirty="0"/>
              <a:t>Answering to an category (</a:t>
            </a:r>
            <a:r>
              <a:rPr lang="en-US" dirty="0" err="1"/>
              <a:t>e.g</a:t>
            </a:r>
            <a:r>
              <a:rPr lang="en-US" dirty="0"/>
              <a:t> 1-5) depends on</a:t>
            </a:r>
          </a:p>
          <a:p>
            <a:pPr marL="285750" indent="-285750">
              <a:buFontTx/>
              <a:buChar char="-"/>
            </a:pPr>
            <a:r>
              <a:rPr lang="en-US" dirty="0"/>
              <a:t>Persons ability</a:t>
            </a:r>
          </a:p>
          <a:p>
            <a:pPr marL="285750" indent="-285750">
              <a:buFontTx/>
              <a:buChar char="-"/>
            </a:pPr>
            <a:r>
              <a:rPr lang="en-US" dirty="0"/>
              <a:t>Item difficulty</a:t>
            </a:r>
          </a:p>
          <a:p>
            <a:endParaRPr lang="en-US" dirty="0"/>
          </a:p>
          <a:p>
            <a:r>
              <a:rPr lang="en-US" dirty="0"/>
              <a:t>Advantages</a:t>
            </a:r>
          </a:p>
          <a:p>
            <a:pPr marL="285750" indent="-285750">
              <a:buFontTx/>
              <a:buChar char="-"/>
            </a:pPr>
            <a:r>
              <a:rPr lang="en-US" dirty="0"/>
              <a:t>More refined modeling of the measurement process</a:t>
            </a:r>
          </a:p>
          <a:p>
            <a:pPr marL="285750" indent="-285750">
              <a:buFontTx/>
              <a:buChar char="-"/>
            </a:pPr>
            <a:r>
              <a:rPr lang="en-US" dirty="0"/>
              <a:t>MUCH more complicated to implement than factor analyses</a:t>
            </a:r>
          </a:p>
        </p:txBody>
      </p:sp>
    </p:spTree>
    <p:extLst>
      <p:ext uri="{BB962C8B-B14F-4D97-AF65-F5344CB8AC3E}">
        <p14:creationId xmlns:p14="http://schemas.microsoft.com/office/powerpoint/2010/main" val="89103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8C0366-9877-B045-A997-6A5243E98C61}"/>
              </a:ext>
            </a:extLst>
          </p:cNvPr>
          <p:cNvSpPr>
            <a:spLocks noGrp="1"/>
          </p:cNvSpPr>
          <p:nvPr>
            <p:ph type="title"/>
          </p:nvPr>
        </p:nvSpPr>
        <p:spPr>
          <a:xfrm>
            <a:off x="623888" y="1709739"/>
            <a:ext cx="6170104" cy="2852737"/>
          </a:xfrm>
        </p:spPr>
        <p:txBody>
          <a:bodyPr/>
          <a:lstStyle/>
          <a:p>
            <a:r>
              <a:rPr lang="fi-FI" dirty="0" err="1"/>
              <a:t>Summary</a:t>
            </a:r>
            <a:r>
              <a:rPr lang="fi-FI" dirty="0"/>
              <a:t> of </a:t>
            </a:r>
            <a:r>
              <a:rPr lang="fi-FI" dirty="0" err="1"/>
              <a:t>measurement</a:t>
            </a:r>
            <a:r>
              <a:rPr lang="fi-FI" dirty="0"/>
              <a:t> </a:t>
            </a:r>
            <a:r>
              <a:rPr lang="fi-FI" dirty="0" err="1"/>
              <a:t>validation</a:t>
            </a:r>
            <a:r>
              <a:rPr lang="fi-FI" dirty="0"/>
              <a:t> </a:t>
            </a:r>
            <a:r>
              <a:rPr lang="fi-FI" dirty="0" err="1"/>
              <a:t>techniques</a:t>
            </a:r>
            <a:endParaRPr lang="fi-FI" dirty="0"/>
          </a:p>
        </p:txBody>
      </p:sp>
      <p:sp>
        <p:nvSpPr>
          <p:cNvPr id="5" name="Text Placeholder 4">
            <a:extLst>
              <a:ext uri="{FF2B5EF4-FFF2-40B4-BE49-F238E27FC236}">
                <a16:creationId xmlns:a16="http://schemas.microsoft.com/office/drawing/2014/main" id="{8701E48A-0C8A-9744-9E5B-F38CA21556D6}"/>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21723058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229358-3B34-5847-8C77-C1F8514CB2DC}"/>
              </a:ext>
            </a:extLst>
          </p:cNvPr>
          <p:cNvSpPr>
            <a:spLocks noGrp="1"/>
          </p:cNvSpPr>
          <p:nvPr>
            <p:ph type="title"/>
          </p:nvPr>
        </p:nvSpPr>
        <p:spPr/>
        <p:txBody>
          <a:bodyPr/>
          <a:lstStyle/>
          <a:p>
            <a:r>
              <a:rPr lang="fi-FI" dirty="0" err="1"/>
              <a:t>Measurement</a:t>
            </a:r>
            <a:r>
              <a:rPr lang="fi-FI" dirty="0"/>
              <a:t> </a:t>
            </a:r>
            <a:r>
              <a:rPr lang="fi-FI" dirty="0" err="1"/>
              <a:t>validation</a:t>
            </a:r>
            <a:r>
              <a:rPr lang="fi-FI" dirty="0"/>
              <a:t> </a:t>
            </a:r>
            <a:r>
              <a:rPr lang="fi-FI" dirty="0" err="1"/>
              <a:t>techniques</a:t>
            </a:r>
            <a:endParaRPr lang="fi-FI" dirty="0"/>
          </a:p>
        </p:txBody>
      </p:sp>
      <p:graphicFrame>
        <p:nvGraphicFramePr>
          <p:cNvPr id="6" name="Content Placeholder 5">
            <a:extLst>
              <a:ext uri="{FF2B5EF4-FFF2-40B4-BE49-F238E27FC236}">
                <a16:creationId xmlns:a16="http://schemas.microsoft.com/office/drawing/2014/main" id="{3FEAE1A6-02F5-7247-ABEE-423E1025ED60}"/>
              </a:ext>
            </a:extLst>
          </p:cNvPr>
          <p:cNvGraphicFramePr>
            <a:graphicFrameLocks noGrp="1"/>
          </p:cNvGraphicFramePr>
          <p:nvPr>
            <p:ph idx="1"/>
            <p:extLst>
              <p:ext uri="{D42A27DB-BD31-4B8C-83A1-F6EECF244321}">
                <p14:modId xmlns:p14="http://schemas.microsoft.com/office/powerpoint/2010/main" val="1757850744"/>
              </p:ext>
            </p:extLst>
          </p:nvPr>
        </p:nvGraphicFramePr>
        <p:xfrm>
          <a:off x="627858" y="1389380"/>
          <a:ext cx="7887492" cy="5468620"/>
        </p:xfrm>
        <a:graphic>
          <a:graphicData uri="http://schemas.openxmlformats.org/drawingml/2006/table">
            <a:tbl>
              <a:tblPr firstRow="1" bandRow="1">
                <a:tableStyleId>{5C22544A-7EE6-4342-B048-85BDC9FD1C3A}</a:tableStyleId>
              </a:tblPr>
              <a:tblGrid>
                <a:gridCol w="1090422">
                  <a:extLst>
                    <a:ext uri="{9D8B030D-6E8A-4147-A177-3AD203B41FA5}">
                      <a16:colId xmlns:a16="http://schemas.microsoft.com/office/drawing/2014/main" val="1542272875"/>
                    </a:ext>
                  </a:extLst>
                </a:gridCol>
                <a:gridCol w="2853324">
                  <a:extLst>
                    <a:ext uri="{9D8B030D-6E8A-4147-A177-3AD203B41FA5}">
                      <a16:colId xmlns:a16="http://schemas.microsoft.com/office/drawing/2014/main" val="1346784985"/>
                    </a:ext>
                  </a:extLst>
                </a:gridCol>
                <a:gridCol w="1645524">
                  <a:extLst>
                    <a:ext uri="{9D8B030D-6E8A-4147-A177-3AD203B41FA5}">
                      <a16:colId xmlns:a16="http://schemas.microsoft.com/office/drawing/2014/main" val="2308992146"/>
                    </a:ext>
                  </a:extLst>
                </a:gridCol>
                <a:gridCol w="2298222">
                  <a:extLst>
                    <a:ext uri="{9D8B030D-6E8A-4147-A177-3AD203B41FA5}">
                      <a16:colId xmlns:a16="http://schemas.microsoft.com/office/drawing/2014/main" val="920091546"/>
                    </a:ext>
                  </a:extLst>
                </a:gridCol>
              </a:tblGrid>
              <a:tr h="370840">
                <a:tc>
                  <a:txBody>
                    <a:bodyPr/>
                    <a:lstStyle/>
                    <a:p>
                      <a:r>
                        <a:rPr lang="fi-FI" dirty="0" err="1"/>
                        <a:t>Technique</a:t>
                      </a:r>
                      <a:endParaRPr lang="fi-FI" dirty="0"/>
                    </a:p>
                  </a:txBody>
                  <a:tcPr marL="114312" marR="114312"/>
                </a:tc>
                <a:tc>
                  <a:txBody>
                    <a:bodyPr/>
                    <a:lstStyle/>
                    <a:p>
                      <a:r>
                        <a:rPr lang="fi-FI" dirty="0" err="1"/>
                        <a:t>Purpose</a:t>
                      </a:r>
                      <a:endParaRPr lang="fi-FI" dirty="0"/>
                    </a:p>
                  </a:txBody>
                  <a:tcPr marL="114312" marR="114312"/>
                </a:tc>
                <a:tc>
                  <a:txBody>
                    <a:bodyPr/>
                    <a:lstStyle/>
                    <a:p>
                      <a:r>
                        <a:rPr lang="fi-FI" dirty="0" err="1"/>
                        <a:t>Assumptions</a:t>
                      </a:r>
                      <a:endParaRPr lang="fi-FI" dirty="0"/>
                    </a:p>
                  </a:txBody>
                  <a:tcPr marL="114312" marR="114312"/>
                </a:tc>
                <a:tc>
                  <a:txBody>
                    <a:bodyPr/>
                    <a:lstStyle/>
                    <a:p>
                      <a:r>
                        <a:rPr lang="fi-FI" dirty="0" err="1"/>
                        <a:t>Mininum</a:t>
                      </a:r>
                      <a:r>
                        <a:rPr lang="fi-FI" dirty="0"/>
                        <a:t> </a:t>
                      </a:r>
                      <a:r>
                        <a:rPr lang="fi-FI" dirty="0" err="1"/>
                        <a:t>reporting</a:t>
                      </a:r>
                      <a:endParaRPr lang="fi-FI" dirty="0"/>
                    </a:p>
                  </a:txBody>
                  <a:tcPr marL="114312" marR="114312"/>
                </a:tc>
                <a:extLst>
                  <a:ext uri="{0D108BD9-81ED-4DB2-BD59-A6C34878D82A}">
                    <a16:rowId xmlns:a16="http://schemas.microsoft.com/office/drawing/2014/main" val="2757822175"/>
                  </a:ext>
                </a:extLst>
              </a:tr>
              <a:tr h="370840">
                <a:tc>
                  <a:txBody>
                    <a:bodyPr/>
                    <a:lstStyle/>
                    <a:p>
                      <a:r>
                        <a:rPr lang="fi-FI" dirty="0" err="1"/>
                        <a:t>Factor</a:t>
                      </a:r>
                      <a:r>
                        <a:rPr lang="fi-FI" dirty="0"/>
                        <a:t> </a:t>
                      </a:r>
                      <a:r>
                        <a:rPr lang="fi-FI" dirty="0" err="1"/>
                        <a:t>analysis</a:t>
                      </a:r>
                      <a:endParaRPr lang="fi-FI" dirty="0"/>
                    </a:p>
                  </a:txBody>
                  <a:tcPr marL="114312" marR="114312"/>
                </a:tc>
                <a:tc>
                  <a:txBody>
                    <a:bodyPr/>
                    <a:lstStyle/>
                    <a:p>
                      <a:r>
                        <a:rPr lang="fi-FI" dirty="0" err="1"/>
                        <a:t>Do</a:t>
                      </a:r>
                      <a:r>
                        <a:rPr lang="fi-FI" dirty="0"/>
                        <a:t> </a:t>
                      </a:r>
                      <a:r>
                        <a:rPr lang="fi-FI" dirty="0" err="1"/>
                        <a:t>the</a:t>
                      </a:r>
                      <a:r>
                        <a:rPr lang="fi-FI" dirty="0"/>
                        <a:t> </a:t>
                      </a:r>
                      <a:r>
                        <a:rPr lang="fi-FI" dirty="0" err="1"/>
                        <a:t>indicators</a:t>
                      </a:r>
                      <a:r>
                        <a:rPr lang="fi-FI" dirty="0"/>
                        <a:t> </a:t>
                      </a:r>
                      <a:r>
                        <a:rPr lang="fi-FI" dirty="0" err="1"/>
                        <a:t>have</a:t>
                      </a:r>
                      <a:r>
                        <a:rPr lang="fi-FI" dirty="0"/>
                        <a:t> </a:t>
                      </a:r>
                      <a:r>
                        <a:rPr lang="fi-FI" dirty="0" err="1"/>
                        <a:t>common</a:t>
                      </a:r>
                      <a:r>
                        <a:rPr lang="fi-FI" dirty="0"/>
                        <a:t> </a:t>
                      </a:r>
                      <a:r>
                        <a:rPr lang="fi-FI" dirty="0" err="1"/>
                        <a:t>cause</a:t>
                      </a:r>
                      <a:r>
                        <a:rPr lang="fi-FI" dirty="0"/>
                        <a:t>?</a:t>
                      </a:r>
                    </a:p>
                    <a:p>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Can </a:t>
                      </a:r>
                      <a:r>
                        <a:rPr lang="fi-FI" dirty="0" err="1"/>
                        <a:t>the</a:t>
                      </a:r>
                      <a:r>
                        <a:rPr lang="fi-FI" dirty="0"/>
                        <a:t> </a:t>
                      </a:r>
                      <a:r>
                        <a:rPr lang="fi-FI" dirty="0" err="1"/>
                        <a:t>indicator</a:t>
                      </a:r>
                      <a:r>
                        <a:rPr lang="fi-FI" dirty="0"/>
                        <a:t> </a:t>
                      </a:r>
                      <a:r>
                        <a:rPr lang="fi-FI" dirty="0" err="1"/>
                        <a:t>correlations</a:t>
                      </a:r>
                      <a:r>
                        <a:rPr lang="fi-FI" dirty="0"/>
                        <a:t> </a:t>
                      </a:r>
                      <a:r>
                        <a:rPr lang="fi-FI" dirty="0" err="1"/>
                        <a:t>be</a:t>
                      </a:r>
                      <a:r>
                        <a:rPr lang="fi-FI" dirty="0"/>
                        <a:t> </a:t>
                      </a:r>
                      <a:r>
                        <a:rPr lang="fi-FI" dirty="0" err="1"/>
                        <a:t>attributed</a:t>
                      </a:r>
                      <a:r>
                        <a:rPr lang="fi-FI" dirty="0"/>
                        <a:t> to </a:t>
                      </a:r>
                      <a:r>
                        <a:rPr lang="fi-FI" dirty="0" err="1"/>
                        <a:t>the</a:t>
                      </a:r>
                      <a:r>
                        <a:rPr lang="fi-FI" dirty="0"/>
                        <a:t> </a:t>
                      </a:r>
                      <a:r>
                        <a:rPr lang="fi-FI" dirty="0" err="1"/>
                        <a:t>measurement</a:t>
                      </a:r>
                      <a:r>
                        <a:rPr lang="fi-FI" dirty="0"/>
                        <a:t> </a:t>
                      </a:r>
                      <a:r>
                        <a:rPr lang="fi-FI" dirty="0" err="1"/>
                        <a:t>method</a:t>
                      </a:r>
                      <a:r>
                        <a:rPr lang="fi-FI" dirty="0"/>
                        <a:t>? (</a:t>
                      </a:r>
                      <a:r>
                        <a:rPr lang="fi-FI" dirty="0" err="1"/>
                        <a:t>common</a:t>
                      </a:r>
                      <a:r>
                        <a:rPr lang="fi-FI" dirty="0"/>
                        <a:t> </a:t>
                      </a:r>
                      <a:r>
                        <a:rPr lang="fi-FI" dirty="0" err="1"/>
                        <a:t>method</a:t>
                      </a:r>
                      <a:r>
                        <a:rPr lang="fi-FI" dirty="0"/>
                        <a:t> </a:t>
                      </a:r>
                      <a:r>
                        <a:rPr lang="fi-FI" dirty="0" err="1"/>
                        <a:t>variance</a:t>
                      </a:r>
                      <a:r>
                        <a:rPr lang="fi-FI" dirty="0"/>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err="1"/>
                        <a:t>Are</a:t>
                      </a:r>
                      <a:r>
                        <a:rPr lang="fi-FI" dirty="0"/>
                        <a:t> </a:t>
                      </a:r>
                      <a:r>
                        <a:rPr lang="fi-FI" dirty="0" err="1"/>
                        <a:t>the</a:t>
                      </a:r>
                      <a:r>
                        <a:rPr lang="fi-FI" dirty="0"/>
                        <a:t> </a:t>
                      </a:r>
                      <a:r>
                        <a:rPr lang="fi-FI" dirty="0" err="1"/>
                        <a:t>factor</a:t>
                      </a:r>
                      <a:r>
                        <a:rPr lang="fi-FI" dirty="0"/>
                        <a:t> </a:t>
                      </a:r>
                      <a:r>
                        <a:rPr lang="fi-FI" dirty="0" err="1"/>
                        <a:t>correlations</a:t>
                      </a:r>
                      <a:r>
                        <a:rPr lang="fi-FI" dirty="0"/>
                        <a:t>  (and </a:t>
                      </a:r>
                      <a:r>
                        <a:rPr lang="fi-FI" dirty="0" err="1"/>
                        <a:t>CIs</a:t>
                      </a:r>
                      <a:r>
                        <a:rPr lang="fi-FI" dirty="0"/>
                        <a:t>) </a:t>
                      </a:r>
                      <a:r>
                        <a:rPr lang="fi-FI" dirty="0" err="1"/>
                        <a:t>sufficiently</a:t>
                      </a:r>
                      <a:r>
                        <a:rPr lang="fi-FI" dirty="0"/>
                        <a:t> </a:t>
                      </a:r>
                      <a:r>
                        <a:rPr lang="fi-FI" dirty="0" err="1"/>
                        <a:t>below</a:t>
                      </a:r>
                      <a:r>
                        <a:rPr lang="fi-FI" dirty="0"/>
                        <a:t> 1.0 to </a:t>
                      </a:r>
                      <a:r>
                        <a:rPr lang="fi-FI" dirty="0" err="1"/>
                        <a:t>consider</a:t>
                      </a:r>
                      <a:r>
                        <a:rPr lang="fi-FI" dirty="0"/>
                        <a:t> </a:t>
                      </a:r>
                      <a:r>
                        <a:rPr lang="fi-FI" dirty="0" err="1"/>
                        <a:t>two</a:t>
                      </a:r>
                      <a:r>
                        <a:rPr lang="fi-FI" dirty="0"/>
                        <a:t> </a:t>
                      </a:r>
                      <a:r>
                        <a:rPr lang="fi-FI" dirty="0" err="1"/>
                        <a:t>scales</a:t>
                      </a:r>
                      <a:r>
                        <a:rPr lang="fi-FI" dirty="0"/>
                        <a:t> as </a:t>
                      </a:r>
                      <a:r>
                        <a:rPr lang="fi-FI" dirty="0" err="1"/>
                        <a:t>distinct</a:t>
                      </a:r>
                      <a:r>
                        <a:rPr lang="fi-FI" dirty="0"/>
                        <a:t> (</a:t>
                      </a:r>
                      <a:r>
                        <a:rPr lang="fi-FI" dirty="0" err="1"/>
                        <a:t>discriminant</a:t>
                      </a:r>
                      <a:r>
                        <a:rPr lang="fi-FI" dirty="0"/>
                        <a:t> </a:t>
                      </a:r>
                      <a:r>
                        <a:rPr lang="fi-FI" dirty="0" err="1"/>
                        <a:t>valid</a:t>
                      </a:r>
                      <a:r>
                        <a:rPr lang="fi-FI" dirty="0"/>
                        <a:t>)</a:t>
                      </a:r>
                    </a:p>
                  </a:txBody>
                  <a:tcPr marL="114312" marR="114312"/>
                </a:tc>
                <a:tc>
                  <a:txBody>
                    <a:bodyPr/>
                    <a:lstStyle/>
                    <a:p>
                      <a:r>
                        <a:rPr lang="fi-FI" dirty="0"/>
                        <a:t>EFA: </a:t>
                      </a:r>
                      <a:r>
                        <a:rPr lang="fi-FI" dirty="0" err="1"/>
                        <a:t>All</a:t>
                      </a:r>
                      <a:r>
                        <a:rPr lang="fi-FI" dirty="0"/>
                        <a:t> </a:t>
                      </a:r>
                      <a:r>
                        <a:rPr lang="fi-FI" dirty="0" err="1"/>
                        <a:t>relationships</a:t>
                      </a:r>
                      <a:r>
                        <a:rPr lang="fi-FI" dirty="0"/>
                        <a:t> </a:t>
                      </a:r>
                      <a:r>
                        <a:rPr lang="fi-FI" dirty="0" err="1"/>
                        <a:t>are</a:t>
                      </a:r>
                      <a:r>
                        <a:rPr lang="fi-FI" dirty="0"/>
                        <a:t> </a:t>
                      </a:r>
                      <a:r>
                        <a:rPr lang="fi-FI" dirty="0" err="1"/>
                        <a:t>linear</a:t>
                      </a:r>
                      <a:r>
                        <a:rPr lang="fi-FI" dirty="0"/>
                        <a:t>, </a:t>
                      </a:r>
                      <a:r>
                        <a:rPr lang="fi-FI" dirty="0" err="1"/>
                        <a:t>error</a:t>
                      </a:r>
                      <a:r>
                        <a:rPr lang="fi-FI" dirty="0"/>
                        <a:t> </a:t>
                      </a:r>
                      <a:r>
                        <a:rPr lang="fi-FI" dirty="0" err="1"/>
                        <a:t>terms</a:t>
                      </a:r>
                      <a:r>
                        <a:rPr lang="fi-FI" dirty="0"/>
                        <a:t> </a:t>
                      </a:r>
                      <a:r>
                        <a:rPr lang="fi-FI" dirty="0" err="1"/>
                        <a:t>are</a:t>
                      </a:r>
                      <a:r>
                        <a:rPr lang="fi-FI" dirty="0"/>
                        <a:t> </a:t>
                      </a:r>
                      <a:r>
                        <a:rPr lang="fi-FI" dirty="0" err="1"/>
                        <a:t>independent</a:t>
                      </a:r>
                      <a:endParaRPr lang="fi-FI" dirty="0"/>
                    </a:p>
                    <a:p>
                      <a:endParaRPr lang="fi-FI" dirty="0"/>
                    </a:p>
                    <a:p>
                      <a:r>
                        <a:rPr lang="fi-FI" dirty="0"/>
                        <a:t>CFA: </a:t>
                      </a:r>
                      <a:r>
                        <a:rPr lang="fi-FI" dirty="0" err="1"/>
                        <a:t>Model</a:t>
                      </a:r>
                      <a:r>
                        <a:rPr lang="fi-FI" dirty="0"/>
                        <a:t> is </a:t>
                      </a:r>
                      <a:r>
                        <a:rPr lang="fi-FI" dirty="0" err="1"/>
                        <a:t>correctly</a:t>
                      </a:r>
                      <a:r>
                        <a:rPr lang="fi-FI" dirty="0"/>
                        <a:t> </a:t>
                      </a:r>
                      <a:r>
                        <a:rPr lang="fi-FI" dirty="0" err="1"/>
                        <a:t>speficied</a:t>
                      </a:r>
                      <a:endParaRPr lang="fi-FI" dirty="0"/>
                    </a:p>
                  </a:txBody>
                  <a:tcPr marL="114312" marR="114312"/>
                </a:tc>
                <a:tc>
                  <a:txBody>
                    <a:bodyPr/>
                    <a:lstStyle/>
                    <a:p>
                      <a:r>
                        <a:rPr lang="fi-FI" dirty="0"/>
                        <a:t>EFA: </a:t>
                      </a:r>
                      <a:r>
                        <a:rPr lang="fi-FI" dirty="0" err="1"/>
                        <a:t>The</a:t>
                      </a:r>
                      <a:r>
                        <a:rPr lang="fi-FI" dirty="0"/>
                        <a:t> </a:t>
                      </a:r>
                      <a:r>
                        <a:rPr lang="fi-FI" dirty="0" err="1"/>
                        <a:t>rotation</a:t>
                      </a:r>
                      <a:r>
                        <a:rPr lang="fi-FI" dirty="0"/>
                        <a:t> </a:t>
                      </a:r>
                      <a:r>
                        <a:rPr lang="fi-FI" dirty="0" err="1"/>
                        <a:t>method</a:t>
                      </a:r>
                      <a:r>
                        <a:rPr lang="fi-FI" dirty="0"/>
                        <a:t> </a:t>
                      </a:r>
                      <a:r>
                        <a:rPr lang="fi-FI" dirty="0" err="1"/>
                        <a:t>used</a:t>
                      </a:r>
                      <a:r>
                        <a:rPr lang="fi-FI" dirty="0"/>
                        <a:t>, </a:t>
                      </a:r>
                      <a:r>
                        <a:rPr lang="fi-FI" dirty="0" err="1"/>
                        <a:t>factor</a:t>
                      </a:r>
                      <a:r>
                        <a:rPr lang="fi-FI" dirty="0"/>
                        <a:t> </a:t>
                      </a:r>
                      <a:r>
                        <a:rPr lang="fi-FI" dirty="0" err="1"/>
                        <a:t>loading</a:t>
                      </a:r>
                      <a:r>
                        <a:rPr lang="fi-FI" dirty="0"/>
                        <a:t> </a:t>
                      </a:r>
                      <a:r>
                        <a:rPr lang="fi-FI" dirty="0" err="1"/>
                        <a:t>pattern</a:t>
                      </a:r>
                      <a:r>
                        <a:rPr lang="fi-FI" dirty="0"/>
                        <a:t> </a:t>
                      </a:r>
                      <a:r>
                        <a:rPr lang="fi-FI" dirty="0" err="1"/>
                        <a:t>matrix</a:t>
                      </a:r>
                      <a:r>
                        <a:rPr lang="fi-FI" dirty="0"/>
                        <a:t>, </a:t>
                      </a:r>
                      <a:r>
                        <a:rPr lang="fi-FI" dirty="0" err="1"/>
                        <a:t>highlight</a:t>
                      </a:r>
                      <a:r>
                        <a:rPr lang="fi-FI" dirty="0"/>
                        <a:t> </a:t>
                      </a:r>
                      <a:r>
                        <a:rPr lang="fi-FI" dirty="0" err="1"/>
                        <a:t>the</a:t>
                      </a:r>
                      <a:r>
                        <a:rPr lang="fi-FI" dirty="0"/>
                        <a:t> </a:t>
                      </a:r>
                      <a:r>
                        <a:rPr lang="fi-FI" dirty="0" err="1"/>
                        <a:t>highest</a:t>
                      </a:r>
                      <a:r>
                        <a:rPr lang="fi-FI" dirty="0"/>
                        <a:t> </a:t>
                      </a:r>
                      <a:r>
                        <a:rPr lang="fi-FI" dirty="0" err="1"/>
                        <a:t>loadings</a:t>
                      </a:r>
                      <a:r>
                        <a:rPr lang="fi-FI" dirty="0"/>
                        <a:t>. </a:t>
                      </a:r>
                    </a:p>
                    <a:p>
                      <a:endParaRPr lang="fi-FI" dirty="0"/>
                    </a:p>
                    <a:p>
                      <a:r>
                        <a:rPr lang="fi-FI" dirty="0"/>
                        <a:t>CFA: </a:t>
                      </a:r>
                      <a:r>
                        <a:rPr lang="fi-FI" dirty="0" err="1"/>
                        <a:t>Estimated</a:t>
                      </a:r>
                      <a:r>
                        <a:rPr lang="fi-FI" dirty="0"/>
                        <a:t> </a:t>
                      </a:r>
                      <a:r>
                        <a:rPr lang="fi-FI" dirty="0" err="1"/>
                        <a:t>factor</a:t>
                      </a:r>
                      <a:r>
                        <a:rPr lang="fi-FI" dirty="0"/>
                        <a:t> </a:t>
                      </a:r>
                      <a:r>
                        <a:rPr lang="fi-FI" dirty="0" err="1"/>
                        <a:t>loadings</a:t>
                      </a:r>
                      <a:r>
                        <a:rPr lang="fi-FI" dirty="0"/>
                        <a:t>, Chi2 </a:t>
                      </a:r>
                      <a:r>
                        <a:rPr lang="fi-FI" dirty="0" err="1"/>
                        <a:t>statistic</a:t>
                      </a:r>
                      <a:r>
                        <a:rPr lang="fi-FI" dirty="0"/>
                        <a:t>, </a:t>
                      </a:r>
                      <a:r>
                        <a:rPr lang="fi-FI" dirty="0" err="1"/>
                        <a:t>degrees</a:t>
                      </a:r>
                      <a:r>
                        <a:rPr lang="fi-FI" dirty="0"/>
                        <a:t> of </a:t>
                      </a:r>
                      <a:r>
                        <a:rPr lang="fi-FI" dirty="0" err="1"/>
                        <a:t>freedom</a:t>
                      </a:r>
                      <a:r>
                        <a:rPr lang="fi-FI" dirty="0"/>
                        <a:t> and p-</a:t>
                      </a:r>
                      <a:r>
                        <a:rPr lang="fi-FI" dirty="0" err="1"/>
                        <a:t>value</a:t>
                      </a:r>
                      <a:r>
                        <a:rPr lang="fi-FI" dirty="0"/>
                        <a:t> </a:t>
                      </a:r>
                    </a:p>
                  </a:txBody>
                  <a:tcPr marL="114312" marR="114312"/>
                </a:tc>
                <a:extLst>
                  <a:ext uri="{0D108BD9-81ED-4DB2-BD59-A6C34878D82A}">
                    <a16:rowId xmlns:a16="http://schemas.microsoft.com/office/drawing/2014/main" val="201348010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err="1"/>
                        <a:t>Construct</a:t>
                      </a:r>
                      <a:r>
                        <a:rPr lang="fi-FI" dirty="0"/>
                        <a:t> </a:t>
                      </a:r>
                      <a:r>
                        <a:rPr lang="fi-FI" dirty="0" err="1"/>
                        <a:t>validity</a:t>
                      </a:r>
                      <a:r>
                        <a:rPr lang="fi-FI" dirty="0"/>
                        <a:t> </a:t>
                      </a:r>
                      <a:r>
                        <a:rPr lang="fi-FI" dirty="0" err="1"/>
                        <a:t>assessment</a:t>
                      </a:r>
                      <a:r>
                        <a:rPr lang="fi-FI" dirty="0"/>
                        <a:t> </a:t>
                      </a:r>
                      <a:r>
                        <a:rPr lang="fi-FI" dirty="0" err="1"/>
                        <a:t>with</a:t>
                      </a:r>
                      <a:r>
                        <a:rPr lang="fi-FI" dirty="0"/>
                        <a:t> regression</a:t>
                      </a:r>
                    </a:p>
                  </a:txBody>
                  <a:tcPr marL="114312" marR="114312"/>
                </a:tc>
                <a:tc>
                  <a:txBody>
                    <a:bodyPr/>
                    <a:lstStyle/>
                    <a:p>
                      <a:r>
                        <a:rPr lang="fi-FI" dirty="0" err="1"/>
                        <a:t>Do</a:t>
                      </a:r>
                      <a:r>
                        <a:rPr lang="fi-FI" dirty="0"/>
                        <a:t> </a:t>
                      </a:r>
                      <a:r>
                        <a:rPr lang="fi-FI" dirty="0" err="1"/>
                        <a:t>the</a:t>
                      </a:r>
                      <a:r>
                        <a:rPr lang="fi-FI" dirty="0"/>
                        <a:t> </a:t>
                      </a:r>
                      <a:r>
                        <a:rPr lang="fi-FI" dirty="0" err="1"/>
                        <a:t>relationships</a:t>
                      </a:r>
                      <a:r>
                        <a:rPr lang="fi-FI" dirty="0"/>
                        <a:t> </a:t>
                      </a:r>
                      <a:r>
                        <a:rPr lang="fi-FI" dirty="0" err="1"/>
                        <a:t>between</a:t>
                      </a:r>
                      <a:r>
                        <a:rPr lang="fi-FI" dirty="0"/>
                        <a:t> </a:t>
                      </a:r>
                      <a:r>
                        <a:rPr lang="fi-FI" dirty="0" err="1"/>
                        <a:t>empirical</a:t>
                      </a:r>
                      <a:r>
                        <a:rPr lang="fi-FI" dirty="0"/>
                        <a:t> </a:t>
                      </a:r>
                      <a:r>
                        <a:rPr lang="fi-FI" dirty="0" err="1"/>
                        <a:t>proxies</a:t>
                      </a:r>
                      <a:r>
                        <a:rPr lang="fi-FI" dirty="0"/>
                        <a:t> </a:t>
                      </a:r>
                      <a:r>
                        <a:rPr lang="fi-FI" dirty="0" err="1"/>
                        <a:t>match</a:t>
                      </a:r>
                      <a:r>
                        <a:rPr lang="fi-FI" dirty="0"/>
                        <a:t> </a:t>
                      </a:r>
                      <a:r>
                        <a:rPr lang="fi-FI" dirty="0" err="1"/>
                        <a:t>the</a:t>
                      </a:r>
                      <a:r>
                        <a:rPr lang="fi-FI" dirty="0"/>
                        <a:t> </a:t>
                      </a:r>
                      <a:r>
                        <a:rPr lang="fi-FI" dirty="0" err="1"/>
                        <a:t>theoretical</a:t>
                      </a:r>
                      <a:r>
                        <a:rPr lang="fi-FI" dirty="0"/>
                        <a:t> </a:t>
                      </a:r>
                      <a:r>
                        <a:rPr lang="fi-FI" dirty="0" err="1"/>
                        <a:t>expectations</a:t>
                      </a:r>
                      <a:r>
                        <a:rPr lang="fi-FI" dirty="0"/>
                        <a:t> (</a:t>
                      </a:r>
                      <a:r>
                        <a:rPr lang="fi-FI" dirty="0" err="1"/>
                        <a:t>nomological</a:t>
                      </a:r>
                      <a:r>
                        <a:rPr lang="fi-FI" dirty="0"/>
                        <a:t> </a:t>
                      </a:r>
                      <a:r>
                        <a:rPr lang="fi-FI" dirty="0" err="1"/>
                        <a:t>network</a:t>
                      </a:r>
                      <a:r>
                        <a:rPr lang="fi-FI" dirty="0"/>
                        <a:t>),</a:t>
                      </a:r>
                    </a:p>
                  </a:txBody>
                  <a:tcPr marL="114312" marR="114312"/>
                </a:tc>
                <a:tc>
                  <a:txBody>
                    <a:bodyPr/>
                    <a:lstStyle/>
                    <a:p>
                      <a:r>
                        <a:rPr lang="fi-FI" dirty="0" err="1"/>
                        <a:t>Nomological</a:t>
                      </a:r>
                      <a:r>
                        <a:rPr lang="fi-FI" dirty="0"/>
                        <a:t> </a:t>
                      </a:r>
                      <a:r>
                        <a:rPr lang="fi-FI" dirty="0" err="1"/>
                        <a:t>network</a:t>
                      </a:r>
                      <a:r>
                        <a:rPr lang="fi-FI" dirty="0"/>
                        <a:t> is </a:t>
                      </a:r>
                      <a:r>
                        <a:rPr lang="fi-FI" dirty="0" err="1"/>
                        <a:t>known</a:t>
                      </a:r>
                      <a:r>
                        <a:rPr lang="fi-FI" dirty="0"/>
                        <a:t> a </a:t>
                      </a:r>
                      <a:r>
                        <a:rPr lang="fi-FI" dirty="0" err="1"/>
                        <a:t>priori</a:t>
                      </a:r>
                      <a:r>
                        <a:rPr lang="fi-FI" dirty="0"/>
                        <a:t>.</a:t>
                      </a:r>
                    </a:p>
                  </a:txBody>
                  <a:tcPr marL="114312" marR="114312"/>
                </a:tc>
                <a:tc>
                  <a:txBody>
                    <a:bodyPr/>
                    <a:lstStyle/>
                    <a:p>
                      <a:r>
                        <a:rPr lang="fi-FI" dirty="0"/>
                        <a:t>Regression </a:t>
                      </a:r>
                      <a:r>
                        <a:rPr lang="fi-FI" dirty="0" err="1"/>
                        <a:t>coefficients</a:t>
                      </a:r>
                      <a:r>
                        <a:rPr lang="fi-FI" dirty="0"/>
                        <a:t>, and </a:t>
                      </a:r>
                      <a:r>
                        <a:rPr lang="fi-FI" dirty="0" err="1"/>
                        <a:t>standard</a:t>
                      </a:r>
                      <a:r>
                        <a:rPr lang="fi-FI" dirty="0"/>
                        <a:t> </a:t>
                      </a:r>
                      <a:r>
                        <a:rPr lang="fi-FI" dirty="0" err="1"/>
                        <a:t>errors</a:t>
                      </a:r>
                      <a:r>
                        <a:rPr lang="fi-FI" dirty="0"/>
                        <a:t> </a:t>
                      </a:r>
                      <a:r>
                        <a:rPr lang="fi-FI" dirty="0" err="1"/>
                        <a:t>or</a:t>
                      </a:r>
                      <a:r>
                        <a:rPr lang="fi-FI" dirty="0"/>
                        <a:t> p-</a:t>
                      </a:r>
                      <a:r>
                        <a:rPr lang="fi-FI" dirty="0" err="1"/>
                        <a:t>values</a:t>
                      </a:r>
                      <a:r>
                        <a:rPr lang="fi-FI" dirty="0"/>
                        <a:t>, </a:t>
                      </a:r>
                      <a:r>
                        <a:rPr lang="fi-FI" dirty="0" err="1"/>
                        <a:t>intepretation</a:t>
                      </a:r>
                      <a:r>
                        <a:rPr lang="fi-FI" dirty="0"/>
                        <a:t> of </a:t>
                      </a:r>
                      <a:r>
                        <a:rPr lang="fi-FI" dirty="0" err="1"/>
                        <a:t>whether</a:t>
                      </a:r>
                      <a:r>
                        <a:rPr lang="fi-FI" dirty="0"/>
                        <a:t> </a:t>
                      </a:r>
                      <a:r>
                        <a:rPr lang="fi-FI" dirty="0" err="1"/>
                        <a:t>the</a:t>
                      </a:r>
                      <a:r>
                        <a:rPr lang="fi-FI" dirty="0"/>
                        <a:t> </a:t>
                      </a:r>
                      <a:r>
                        <a:rPr lang="fi-FI" dirty="0" err="1"/>
                        <a:t>coefficients</a:t>
                      </a:r>
                      <a:r>
                        <a:rPr lang="fi-FI" dirty="0"/>
                        <a:t> </a:t>
                      </a:r>
                      <a:r>
                        <a:rPr lang="fi-FI" dirty="0" err="1"/>
                        <a:t>signs</a:t>
                      </a:r>
                      <a:r>
                        <a:rPr lang="fi-FI" dirty="0"/>
                        <a:t> and </a:t>
                      </a:r>
                      <a:r>
                        <a:rPr lang="fi-FI" dirty="0" err="1"/>
                        <a:t>magnitudes</a:t>
                      </a:r>
                      <a:r>
                        <a:rPr lang="fi-FI" dirty="0"/>
                        <a:t> </a:t>
                      </a:r>
                      <a:r>
                        <a:rPr lang="fi-FI" dirty="0" err="1"/>
                        <a:t>match</a:t>
                      </a:r>
                      <a:r>
                        <a:rPr lang="fi-FI" dirty="0"/>
                        <a:t> </a:t>
                      </a:r>
                      <a:r>
                        <a:rPr lang="fi-FI" dirty="0" err="1"/>
                        <a:t>the</a:t>
                      </a:r>
                      <a:r>
                        <a:rPr lang="fi-FI" dirty="0"/>
                        <a:t> </a:t>
                      </a:r>
                      <a:r>
                        <a:rPr lang="fi-FI" dirty="0" err="1"/>
                        <a:t>expectation</a:t>
                      </a:r>
                      <a:endParaRPr lang="fi-FI" dirty="0"/>
                    </a:p>
                  </a:txBody>
                  <a:tcPr marL="114312" marR="114312"/>
                </a:tc>
                <a:extLst>
                  <a:ext uri="{0D108BD9-81ED-4DB2-BD59-A6C34878D82A}">
                    <a16:rowId xmlns:a16="http://schemas.microsoft.com/office/drawing/2014/main" val="38114379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err="1"/>
                        <a:t>Theoretical</a:t>
                      </a:r>
                      <a:r>
                        <a:rPr lang="fi-FI" dirty="0"/>
                        <a:t> </a:t>
                      </a:r>
                      <a:r>
                        <a:rPr lang="fi-FI" dirty="0" err="1"/>
                        <a:t>arguments</a:t>
                      </a:r>
                      <a:endParaRPr lang="fi-FI" dirty="0"/>
                    </a:p>
                  </a:txBody>
                  <a:tcPr marL="114312" marR="114312"/>
                </a:tc>
                <a:tc>
                  <a:txBody>
                    <a:bodyPr/>
                    <a:lstStyle/>
                    <a:p>
                      <a:r>
                        <a:rPr lang="fi-FI" dirty="0" err="1"/>
                        <a:t>Why</a:t>
                      </a:r>
                      <a:r>
                        <a:rPr lang="fi-FI" dirty="0"/>
                        <a:t> </a:t>
                      </a:r>
                      <a:r>
                        <a:rPr lang="fi-FI" dirty="0" err="1"/>
                        <a:t>should</a:t>
                      </a:r>
                      <a:r>
                        <a:rPr lang="fi-FI" dirty="0"/>
                        <a:t> </a:t>
                      </a:r>
                      <a:r>
                        <a:rPr lang="fi-FI" dirty="0" err="1"/>
                        <a:t>we</a:t>
                      </a:r>
                      <a:r>
                        <a:rPr lang="fi-FI" dirty="0"/>
                        <a:t> </a:t>
                      </a:r>
                      <a:r>
                        <a:rPr lang="fi-FI" dirty="0" err="1"/>
                        <a:t>expect</a:t>
                      </a:r>
                      <a:r>
                        <a:rPr lang="fi-FI" dirty="0"/>
                        <a:t> </a:t>
                      </a:r>
                      <a:r>
                        <a:rPr lang="fi-FI" dirty="0" err="1"/>
                        <a:t>the</a:t>
                      </a:r>
                      <a:r>
                        <a:rPr lang="fi-FI" dirty="0"/>
                        <a:t> </a:t>
                      </a:r>
                      <a:r>
                        <a:rPr lang="fi-FI" dirty="0" err="1"/>
                        <a:t>variation</a:t>
                      </a:r>
                      <a:r>
                        <a:rPr lang="fi-FI" dirty="0"/>
                        <a:t> of </a:t>
                      </a:r>
                      <a:r>
                        <a:rPr lang="fi-FI" dirty="0" err="1"/>
                        <a:t>the</a:t>
                      </a:r>
                      <a:r>
                        <a:rPr lang="fi-FI" dirty="0"/>
                        <a:t> </a:t>
                      </a:r>
                      <a:r>
                        <a:rPr lang="fi-FI" dirty="0" err="1"/>
                        <a:t>construct</a:t>
                      </a:r>
                      <a:r>
                        <a:rPr lang="fi-FI" dirty="0"/>
                        <a:t> to </a:t>
                      </a:r>
                      <a:r>
                        <a:rPr lang="fi-FI" dirty="0" err="1"/>
                        <a:t>causally</a:t>
                      </a:r>
                      <a:r>
                        <a:rPr lang="fi-FI" dirty="0"/>
                        <a:t> </a:t>
                      </a:r>
                      <a:r>
                        <a:rPr lang="fi-FI" dirty="0" err="1"/>
                        <a:t>produce</a:t>
                      </a:r>
                      <a:r>
                        <a:rPr lang="fi-FI" dirty="0"/>
                        <a:t> </a:t>
                      </a:r>
                      <a:r>
                        <a:rPr lang="fi-FI" dirty="0" err="1"/>
                        <a:t>variation</a:t>
                      </a:r>
                      <a:r>
                        <a:rPr lang="fi-FI" dirty="0"/>
                        <a:t> in </a:t>
                      </a:r>
                      <a:r>
                        <a:rPr lang="fi-FI" dirty="0" err="1"/>
                        <a:t>the</a:t>
                      </a:r>
                      <a:r>
                        <a:rPr lang="fi-FI" dirty="0"/>
                        <a:t> </a:t>
                      </a:r>
                      <a:r>
                        <a:rPr lang="fi-FI" dirty="0" err="1"/>
                        <a:t>indicators</a:t>
                      </a:r>
                      <a:endParaRPr lang="fi-FI" dirty="0"/>
                    </a:p>
                  </a:txBody>
                  <a:tcPr marL="114312" marR="114312"/>
                </a:tc>
                <a:tc>
                  <a:txBody>
                    <a:bodyPr/>
                    <a:lstStyle/>
                    <a:p>
                      <a:r>
                        <a:rPr lang="fi-FI" dirty="0" err="1"/>
                        <a:t>The</a:t>
                      </a:r>
                      <a:r>
                        <a:rPr lang="fi-FI" dirty="0"/>
                        <a:t> </a:t>
                      </a:r>
                      <a:r>
                        <a:rPr lang="fi-FI" dirty="0" err="1"/>
                        <a:t>argument</a:t>
                      </a:r>
                      <a:r>
                        <a:rPr lang="fi-FI" dirty="0"/>
                        <a:t> is </a:t>
                      </a:r>
                      <a:r>
                        <a:rPr lang="fi-FI" dirty="0" err="1"/>
                        <a:t>logical</a:t>
                      </a:r>
                      <a:r>
                        <a:rPr lang="fi-FI" dirty="0"/>
                        <a:t> and </a:t>
                      </a:r>
                      <a:r>
                        <a:rPr lang="fi-FI" dirty="0" err="1"/>
                        <a:t>supported</a:t>
                      </a:r>
                      <a:r>
                        <a:rPr lang="fi-FI" dirty="0"/>
                        <a:t> </a:t>
                      </a:r>
                      <a:r>
                        <a:rPr lang="fi-FI" dirty="0" err="1"/>
                        <a:t>by</a:t>
                      </a:r>
                      <a:r>
                        <a:rPr lang="fi-FI" dirty="0"/>
                        <a:t> </a:t>
                      </a:r>
                      <a:r>
                        <a:rPr lang="fi-FI" dirty="0" err="1"/>
                        <a:t>prior</a:t>
                      </a:r>
                      <a:r>
                        <a:rPr lang="fi-FI" dirty="0"/>
                        <a:t> </a:t>
                      </a:r>
                      <a:r>
                        <a:rPr lang="fi-FI" dirty="0" err="1"/>
                        <a:t>theory</a:t>
                      </a:r>
                      <a:endParaRPr lang="fi-FI" dirty="0"/>
                    </a:p>
                  </a:txBody>
                  <a:tcPr marL="114312" marR="114312"/>
                </a:tc>
                <a:tc>
                  <a:txBody>
                    <a:bodyPr/>
                    <a:lstStyle/>
                    <a:p>
                      <a:endParaRPr lang="fi-FI" dirty="0"/>
                    </a:p>
                  </a:txBody>
                  <a:tcPr marL="114312" marR="114312"/>
                </a:tc>
                <a:extLst>
                  <a:ext uri="{0D108BD9-81ED-4DB2-BD59-A6C34878D82A}">
                    <a16:rowId xmlns:a16="http://schemas.microsoft.com/office/drawing/2014/main" val="884507338"/>
                  </a:ext>
                </a:extLst>
              </a:tr>
              <a:tr h="370840">
                <a:tc>
                  <a:txBody>
                    <a:bodyPr/>
                    <a:lstStyle/>
                    <a:p>
                      <a:r>
                        <a:rPr lang="fi-FI" dirty="0" err="1"/>
                        <a:t>Principal</a:t>
                      </a:r>
                      <a:r>
                        <a:rPr lang="fi-FI" dirty="0"/>
                        <a:t> </a:t>
                      </a:r>
                      <a:r>
                        <a:rPr lang="fi-FI" dirty="0" err="1"/>
                        <a:t>component</a:t>
                      </a:r>
                      <a:r>
                        <a:rPr lang="fi-FI" dirty="0"/>
                        <a:t> </a:t>
                      </a:r>
                      <a:r>
                        <a:rPr lang="fi-FI" dirty="0" err="1"/>
                        <a:t>analysis</a:t>
                      </a:r>
                      <a:endParaRPr lang="fi-FI" dirty="0"/>
                    </a:p>
                  </a:txBody>
                  <a:tcPr marL="114312" marR="114312"/>
                </a:tc>
                <a:tc>
                  <a:txBody>
                    <a:bodyPr/>
                    <a:lstStyle/>
                    <a:p>
                      <a:r>
                        <a:rPr lang="fi-FI" dirty="0" err="1"/>
                        <a:t>Not</a:t>
                      </a:r>
                      <a:r>
                        <a:rPr lang="fi-FI" dirty="0"/>
                        <a:t> </a:t>
                      </a:r>
                      <a:r>
                        <a:rPr lang="fi-FI" dirty="0" err="1"/>
                        <a:t>useful</a:t>
                      </a:r>
                      <a:r>
                        <a:rPr lang="fi-FI" dirty="0"/>
                        <a:t> for </a:t>
                      </a:r>
                      <a:r>
                        <a:rPr lang="fi-FI" dirty="0" err="1"/>
                        <a:t>measurement</a:t>
                      </a:r>
                      <a:r>
                        <a:rPr lang="fi-FI" dirty="0"/>
                        <a:t> </a:t>
                      </a:r>
                      <a:r>
                        <a:rPr lang="fi-FI" dirty="0" err="1"/>
                        <a:t>validation</a:t>
                      </a:r>
                      <a:endParaRPr lang="fi-FI" dirty="0"/>
                    </a:p>
                  </a:txBody>
                  <a:tcPr marL="114312" marR="114312"/>
                </a:tc>
                <a:tc>
                  <a:txBody>
                    <a:bodyPr/>
                    <a:lstStyle/>
                    <a:p>
                      <a:endParaRPr lang="fi-FI" dirty="0"/>
                    </a:p>
                  </a:txBody>
                  <a:tcPr marL="114312" marR="114312"/>
                </a:tc>
                <a:tc>
                  <a:txBody>
                    <a:bodyPr/>
                    <a:lstStyle/>
                    <a:p>
                      <a:endParaRPr lang="fi-FI" dirty="0"/>
                    </a:p>
                  </a:txBody>
                  <a:tcPr marL="114312" marR="114312"/>
                </a:tc>
                <a:extLst>
                  <a:ext uri="{0D108BD9-81ED-4DB2-BD59-A6C34878D82A}">
                    <a16:rowId xmlns:a16="http://schemas.microsoft.com/office/drawing/2014/main" val="254680108"/>
                  </a:ext>
                </a:extLst>
              </a:tr>
            </a:tbl>
          </a:graphicData>
        </a:graphic>
      </p:graphicFrame>
    </p:spTree>
    <p:extLst>
      <p:ext uri="{BB962C8B-B14F-4D97-AF65-F5344CB8AC3E}">
        <p14:creationId xmlns:p14="http://schemas.microsoft.com/office/powerpoint/2010/main" val="252204055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229358-3B34-5847-8C77-C1F8514CB2DC}"/>
              </a:ext>
            </a:extLst>
          </p:cNvPr>
          <p:cNvSpPr>
            <a:spLocks noGrp="1"/>
          </p:cNvSpPr>
          <p:nvPr>
            <p:ph type="title"/>
          </p:nvPr>
        </p:nvSpPr>
        <p:spPr/>
        <p:txBody>
          <a:bodyPr/>
          <a:lstStyle/>
          <a:p>
            <a:r>
              <a:rPr lang="fi-FI" dirty="0" err="1"/>
              <a:t>Reliability</a:t>
            </a:r>
            <a:r>
              <a:rPr lang="fi-FI" dirty="0"/>
              <a:t> </a:t>
            </a:r>
            <a:r>
              <a:rPr lang="fi-FI" dirty="0" err="1"/>
              <a:t>assesment</a:t>
            </a:r>
            <a:r>
              <a:rPr lang="fi-FI" dirty="0"/>
              <a:t> </a:t>
            </a:r>
            <a:r>
              <a:rPr lang="fi-FI" dirty="0" err="1"/>
              <a:t>techniques</a:t>
            </a:r>
            <a:endParaRPr lang="fi-FI" dirty="0"/>
          </a:p>
        </p:txBody>
      </p:sp>
      <p:graphicFrame>
        <p:nvGraphicFramePr>
          <p:cNvPr id="6" name="Content Placeholder 5">
            <a:extLst>
              <a:ext uri="{FF2B5EF4-FFF2-40B4-BE49-F238E27FC236}">
                <a16:creationId xmlns:a16="http://schemas.microsoft.com/office/drawing/2014/main" id="{3FEAE1A6-02F5-7247-ABEE-423E1025ED60}"/>
              </a:ext>
            </a:extLst>
          </p:cNvPr>
          <p:cNvGraphicFramePr>
            <a:graphicFrameLocks noGrp="1"/>
          </p:cNvGraphicFramePr>
          <p:nvPr>
            <p:ph idx="1"/>
            <p:extLst>
              <p:ext uri="{D42A27DB-BD31-4B8C-83A1-F6EECF244321}">
                <p14:modId xmlns:p14="http://schemas.microsoft.com/office/powerpoint/2010/main" val="227744399"/>
              </p:ext>
            </p:extLst>
          </p:nvPr>
        </p:nvGraphicFramePr>
        <p:xfrm>
          <a:off x="627858" y="1371092"/>
          <a:ext cx="7887492" cy="5468620"/>
        </p:xfrm>
        <a:graphic>
          <a:graphicData uri="http://schemas.openxmlformats.org/drawingml/2006/table">
            <a:tbl>
              <a:tblPr firstRow="1" bandRow="1">
                <a:tableStyleId>{5C22544A-7EE6-4342-B048-85BDC9FD1C3A}</a:tableStyleId>
              </a:tblPr>
              <a:tblGrid>
                <a:gridCol w="998982">
                  <a:extLst>
                    <a:ext uri="{9D8B030D-6E8A-4147-A177-3AD203B41FA5}">
                      <a16:colId xmlns:a16="http://schemas.microsoft.com/office/drawing/2014/main" val="1542272875"/>
                    </a:ext>
                  </a:extLst>
                </a:gridCol>
                <a:gridCol w="2267712">
                  <a:extLst>
                    <a:ext uri="{9D8B030D-6E8A-4147-A177-3AD203B41FA5}">
                      <a16:colId xmlns:a16="http://schemas.microsoft.com/office/drawing/2014/main" val="1346784985"/>
                    </a:ext>
                  </a:extLst>
                </a:gridCol>
                <a:gridCol w="2898648">
                  <a:extLst>
                    <a:ext uri="{9D8B030D-6E8A-4147-A177-3AD203B41FA5}">
                      <a16:colId xmlns:a16="http://schemas.microsoft.com/office/drawing/2014/main" val="2308992146"/>
                    </a:ext>
                  </a:extLst>
                </a:gridCol>
                <a:gridCol w="1722150">
                  <a:extLst>
                    <a:ext uri="{9D8B030D-6E8A-4147-A177-3AD203B41FA5}">
                      <a16:colId xmlns:a16="http://schemas.microsoft.com/office/drawing/2014/main" val="920091546"/>
                    </a:ext>
                  </a:extLst>
                </a:gridCol>
              </a:tblGrid>
              <a:tr h="370840">
                <a:tc>
                  <a:txBody>
                    <a:bodyPr/>
                    <a:lstStyle/>
                    <a:p>
                      <a:r>
                        <a:rPr lang="fi-FI" dirty="0" err="1"/>
                        <a:t>Technique</a:t>
                      </a:r>
                      <a:endParaRPr lang="fi-FI" dirty="0"/>
                    </a:p>
                  </a:txBody>
                  <a:tcPr marL="114312" marR="114312"/>
                </a:tc>
                <a:tc>
                  <a:txBody>
                    <a:bodyPr/>
                    <a:lstStyle/>
                    <a:p>
                      <a:r>
                        <a:rPr lang="fi-FI" dirty="0" err="1"/>
                        <a:t>Purpose</a:t>
                      </a:r>
                      <a:endParaRPr lang="fi-FI" dirty="0"/>
                    </a:p>
                  </a:txBody>
                  <a:tcPr marL="114312" marR="114312"/>
                </a:tc>
                <a:tc>
                  <a:txBody>
                    <a:bodyPr/>
                    <a:lstStyle/>
                    <a:p>
                      <a:r>
                        <a:rPr lang="fi-FI" dirty="0" err="1"/>
                        <a:t>Assumptions</a:t>
                      </a:r>
                      <a:endParaRPr lang="fi-FI" dirty="0"/>
                    </a:p>
                  </a:txBody>
                  <a:tcPr marL="114312" marR="114312"/>
                </a:tc>
                <a:tc>
                  <a:txBody>
                    <a:bodyPr/>
                    <a:lstStyle/>
                    <a:p>
                      <a:r>
                        <a:rPr lang="fi-FI" dirty="0" err="1"/>
                        <a:t>Mininum</a:t>
                      </a:r>
                      <a:r>
                        <a:rPr lang="fi-FI" dirty="0"/>
                        <a:t> </a:t>
                      </a:r>
                      <a:r>
                        <a:rPr lang="fi-FI" dirty="0" err="1"/>
                        <a:t>reporting</a:t>
                      </a:r>
                      <a:endParaRPr lang="fi-FI" dirty="0"/>
                    </a:p>
                  </a:txBody>
                  <a:tcPr marL="114312" marR="114312"/>
                </a:tc>
                <a:extLst>
                  <a:ext uri="{0D108BD9-81ED-4DB2-BD59-A6C34878D82A}">
                    <a16:rowId xmlns:a16="http://schemas.microsoft.com/office/drawing/2014/main" val="2757822175"/>
                  </a:ext>
                </a:extLst>
              </a:tr>
              <a:tr h="370840">
                <a:tc>
                  <a:txBody>
                    <a:bodyPr/>
                    <a:lstStyle/>
                    <a:p>
                      <a:r>
                        <a:rPr lang="fi-FI" dirty="0" err="1"/>
                        <a:t>Reliability</a:t>
                      </a:r>
                      <a:r>
                        <a:rPr lang="fi-FI" dirty="0"/>
                        <a:t> </a:t>
                      </a:r>
                      <a:r>
                        <a:rPr lang="fi-FI" dirty="0" err="1"/>
                        <a:t>index</a:t>
                      </a:r>
                      <a:endParaRPr lang="fi-FI" dirty="0"/>
                    </a:p>
                  </a:txBody>
                  <a:tcPr marL="114312" marR="114312"/>
                </a:tc>
                <a:tc>
                  <a:txBody>
                    <a:bodyPr/>
                    <a:lstStyle/>
                    <a:p>
                      <a:r>
                        <a:rPr lang="fi-FI" dirty="0" err="1"/>
                        <a:t>Assess</a:t>
                      </a:r>
                      <a:r>
                        <a:rPr lang="fi-FI" dirty="0"/>
                        <a:t> </a:t>
                      </a:r>
                      <a:r>
                        <a:rPr lang="fi-FI" dirty="0" err="1"/>
                        <a:t>the</a:t>
                      </a:r>
                      <a:r>
                        <a:rPr lang="fi-FI" dirty="0"/>
                        <a:t> </a:t>
                      </a:r>
                      <a:r>
                        <a:rPr lang="fi-FI" dirty="0" err="1"/>
                        <a:t>reliability</a:t>
                      </a:r>
                      <a:r>
                        <a:rPr lang="fi-FI" dirty="0"/>
                        <a:t> of </a:t>
                      </a:r>
                      <a:r>
                        <a:rPr lang="fi-FI" dirty="0" err="1"/>
                        <a:t>scale</a:t>
                      </a:r>
                      <a:r>
                        <a:rPr lang="fi-FI" dirty="0"/>
                        <a:t> </a:t>
                      </a:r>
                      <a:r>
                        <a:rPr lang="fi-FI" dirty="0" err="1"/>
                        <a:t>score</a:t>
                      </a:r>
                      <a:r>
                        <a:rPr lang="fi-FI" dirty="0"/>
                        <a:t> </a:t>
                      </a:r>
                      <a:r>
                        <a:rPr lang="fi-FI" dirty="0" err="1"/>
                        <a:t>calculated</a:t>
                      </a:r>
                      <a:r>
                        <a:rPr lang="fi-FI" dirty="0"/>
                        <a:t> as a </a:t>
                      </a:r>
                      <a:r>
                        <a:rPr lang="fi-FI" dirty="0" err="1"/>
                        <a:t>mean</a:t>
                      </a:r>
                      <a:r>
                        <a:rPr lang="fi-FI" dirty="0"/>
                        <a:t> </a:t>
                      </a:r>
                    </a:p>
                  </a:txBody>
                  <a:tcPr marL="114312" marR="114312"/>
                </a:tc>
                <a:tc>
                  <a:txBody>
                    <a:bodyPr/>
                    <a:lstStyle/>
                    <a:p>
                      <a:r>
                        <a:rPr lang="fi-FI" dirty="0"/>
                        <a:t>Tau-</a:t>
                      </a:r>
                      <a:r>
                        <a:rPr lang="fi-FI" dirty="0" err="1"/>
                        <a:t>equivalent</a:t>
                      </a:r>
                      <a:r>
                        <a:rPr lang="fi-FI" dirty="0"/>
                        <a:t> </a:t>
                      </a:r>
                      <a:r>
                        <a:rPr lang="fi-FI" dirty="0" err="1"/>
                        <a:t>reliability</a:t>
                      </a:r>
                      <a:r>
                        <a:rPr lang="fi-FI" dirty="0"/>
                        <a:t> (alpha): </a:t>
                      </a:r>
                      <a:r>
                        <a:rPr lang="fi-FI" dirty="0" err="1"/>
                        <a:t>unidimensionality</a:t>
                      </a:r>
                      <a:r>
                        <a:rPr lang="fi-FI" dirty="0"/>
                        <a:t>, </a:t>
                      </a:r>
                      <a:r>
                        <a:rPr lang="fi-FI" dirty="0" err="1"/>
                        <a:t>all</a:t>
                      </a:r>
                      <a:r>
                        <a:rPr lang="fi-FI" dirty="0"/>
                        <a:t> </a:t>
                      </a:r>
                      <a:r>
                        <a:rPr lang="fi-FI" dirty="0" err="1"/>
                        <a:t>items</a:t>
                      </a:r>
                      <a:r>
                        <a:rPr lang="fi-FI" dirty="0"/>
                        <a:t> </a:t>
                      </a:r>
                      <a:r>
                        <a:rPr lang="fi-FI" dirty="0" err="1"/>
                        <a:t>equally</a:t>
                      </a:r>
                      <a:r>
                        <a:rPr lang="fi-FI" dirty="0"/>
                        <a:t> </a:t>
                      </a:r>
                      <a:r>
                        <a:rPr lang="fi-FI" dirty="0" err="1"/>
                        <a:t>reliable</a:t>
                      </a:r>
                      <a:r>
                        <a:rPr lang="fi-FI" dirty="0"/>
                        <a:t>, </a:t>
                      </a:r>
                      <a:r>
                        <a:rPr lang="fi-FI" dirty="0" err="1"/>
                        <a:t>measurement</a:t>
                      </a:r>
                      <a:r>
                        <a:rPr lang="fi-FI" dirty="0"/>
                        <a:t> </a:t>
                      </a:r>
                      <a:r>
                        <a:rPr lang="fi-FI" dirty="0" err="1"/>
                        <a:t>error</a:t>
                      </a:r>
                      <a:r>
                        <a:rPr lang="fi-FI" dirty="0"/>
                        <a:t> </a:t>
                      </a:r>
                      <a:r>
                        <a:rPr lang="fi-FI" dirty="0" err="1"/>
                        <a:t>purely</a:t>
                      </a:r>
                      <a:r>
                        <a:rPr lang="fi-FI" dirty="0"/>
                        <a:t> </a:t>
                      </a:r>
                      <a:r>
                        <a:rPr lang="fi-FI" dirty="0" err="1"/>
                        <a:t>random</a:t>
                      </a:r>
                      <a:endParaRPr lang="fi-FI" dirty="0"/>
                    </a:p>
                    <a:p>
                      <a:br>
                        <a:rPr lang="fi-FI" dirty="0"/>
                      </a:br>
                      <a:r>
                        <a:rPr lang="fi-FI" dirty="0" err="1"/>
                        <a:t>Congeneric</a:t>
                      </a:r>
                      <a:r>
                        <a:rPr lang="fi-FI" dirty="0"/>
                        <a:t> </a:t>
                      </a:r>
                      <a:r>
                        <a:rPr lang="fi-FI" dirty="0" err="1"/>
                        <a:t>reliability</a:t>
                      </a:r>
                      <a:r>
                        <a:rPr lang="fi-FI" dirty="0"/>
                        <a:t> (</a:t>
                      </a:r>
                      <a:r>
                        <a:rPr lang="fi-FI" dirty="0" err="1"/>
                        <a:t>composite</a:t>
                      </a:r>
                      <a:r>
                        <a:rPr lang="fi-FI" dirty="0"/>
                        <a:t> </a:t>
                      </a:r>
                      <a:r>
                        <a:rPr lang="fi-FI" dirty="0" err="1"/>
                        <a:t>reliability</a:t>
                      </a:r>
                      <a:r>
                        <a:rPr lang="fi-FI" dirty="0"/>
                        <a:t>, </a:t>
                      </a:r>
                      <a:r>
                        <a:rPr lang="fi-FI" dirty="0" err="1"/>
                        <a:t>omega</a:t>
                      </a:r>
                      <a:r>
                        <a:rPr lang="fi-FI"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err="1"/>
                        <a:t>unidimensionality</a:t>
                      </a:r>
                      <a:r>
                        <a:rPr lang="fi-FI" dirty="0"/>
                        <a:t>, </a:t>
                      </a:r>
                      <a:r>
                        <a:rPr lang="fi-FI" dirty="0" err="1"/>
                        <a:t>measurement</a:t>
                      </a:r>
                      <a:r>
                        <a:rPr lang="fi-FI" dirty="0"/>
                        <a:t> </a:t>
                      </a:r>
                      <a:r>
                        <a:rPr lang="fi-FI" dirty="0" err="1"/>
                        <a:t>error</a:t>
                      </a:r>
                      <a:r>
                        <a:rPr lang="fi-FI" dirty="0"/>
                        <a:t> </a:t>
                      </a:r>
                      <a:r>
                        <a:rPr lang="fi-FI" dirty="0" err="1"/>
                        <a:t>purely</a:t>
                      </a:r>
                      <a:r>
                        <a:rPr lang="fi-FI" dirty="0"/>
                        <a:t> </a:t>
                      </a:r>
                      <a:r>
                        <a:rPr lang="fi-FI" dirty="0" err="1"/>
                        <a:t>random</a:t>
                      </a:r>
                      <a:endParaRPr lang="fi-FI" dirty="0"/>
                    </a:p>
                    <a:p>
                      <a:endParaRPr lang="fi-FI" dirty="0"/>
                    </a:p>
                    <a:p>
                      <a:r>
                        <a:rPr lang="fi-FI" dirty="0" err="1"/>
                        <a:t>Also</a:t>
                      </a:r>
                      <a:r>
                        <a:rPr lang="fi-FI" dirty="0"/>
                        <a:t> </a:t>
                      </a:r>
                      <a:r>
                        <a:rPr lang="fi-FI" dirty="0" err="1"/>
                        <a:t>others</a:t>
                      </a:r>
                      <a:endParaRPr lang="fi-FI" dirty="0"/>
                    </a:p>
                  </a:txBody>
                  <a:tcPr marL="114312" marR="114312"/>
                </a:tc>
                <a:tc>
                  <a:txBody>
                    <a:bodyPr/>
                    <a:lstStyle/>
                    <a:p>
                      <a:r>
                        <a:rPr lang="fi-FI" dirty="0" err="1"/>
                        <a:t>Why</a:t>
                      </a:r>
                      <a:r>
                        <a:rPr lang="fi-FI" dirty="0"/>
                        <a:t> a </a:t>
                      </a:r>
                      <a:r>
                        <a:rPr lang="fi-FI" dirty="0" err="1"/>
                        <a:t>particular</a:t>
                      </a:r>
                      <a:r>
                        <a:rPr lang="fi-FI" dirty="0"/>
                        <a:t> </a:t>
                      </a:r>
                      <a:r>
                        <a:rPr lang="fi-FI" dirty="0" err="1"/>
                        <a:t>index</a:t>
                      </a:r>
                      <a:r>
                        <a:rPr lang="fi-FI" dirty="0"/>
                        <a:t> </a:t>
                      </a:r>
                      <a:r>
                        <a:rPr lang="fi-FI" dirty="0" err="1"/>
                        <a:t>was</a:t>
                      </a:r>
                      <a:r>
                        <a:rPr lang="fi-FI" dirty="0"/>
                        <a:t> </a:t>
                      </a:r>
                      <a:r>
                        <a:rPr lang="fi-FI" dirty="0" err="1"/>
                        <a:t>chosen</a:t>
                      </a:r>
                      <a:r>
                        <a:rPr lang="fi-FI" dirty="0"/>
                        <a:t>, </a:t>
                      </a:r>
                      <a:r>
                        <a:rPr lang="fi-FI" dirty="0" err="1"/>
                        <a:t>how</a:t>
                      </a:r>
                      <a:r>
                        <a:rPr lang="fi-FI" dirty="0"/>
                        <a:t> </a:t>
                      </a:r>
                      <a:r>
                        <a:rPr lang="fi-FI" dirty="0" err="1"/>
                        <a:t>the</a:t>
                      </a:r>
                      <a:r>
                        <a:rPr lang="fi-FI" dirty="0"/>
                        <a:t> </a:t>
                      </a:r>
                      <a:r>
                        <a:rPr lang="fi-FI" dirty="0" err="1"/>
                        <a:t>assumptions</a:t>
                      </a:r>
                      <a:r>
                        <a:rPr lang="fi-FI" dirty="0"/>
                        <a:t> </a:t>
                      </a:r>
                      <a:r>
                        <a:rPr lang="fi-FI" dirty="0" err="1"/>
                        <a:t>were</a:t>
                      </a:r>
                      <a:r>
                        <a:rPr lang="fi-FI" dirty="0"/>
                        <a:t> </a:t>
                      </a:r>
                      <a:r>
                        <a:rPr lang="fi-FI" dirty="0" err="1"/>
                        <a:t>checked</a:t>
                      </a:r>
                      <a:r>
                        <a:rPr lang="fi-FI" dirty="0"/>
                        <a:t>, </a:t>
                      </a:r>
                      <a:r>
                        <a:rPr lang="fi-FI" dirty="0" err="1"/>
                        <a:t>value</a:t>
                      </a:r>
                      <a:r>
                        <a:rPr lang="fi-FI" dirty="0"/>
                        <a:t> of </a:t>
                      </a:r>
                      <a:r>
                        <a:rPr lang="fi-FI" dirty="0" err="1"/>
                        <a:t>the</a:t>
                      </a:r>
                      <a:r>
                        <a:rPr lang="fi-FI" dirty="0"/>
                        <a:t> </a:t>
                      </a:r>
                      <a:r>
                        <a:rPr lang="fi-FI" dirty="0" err="1"/>
                        <a:t>index</a:t>
                      </a:r>
                      <a:endParaRPr lang="fi-FI" dirty="0"/>
                    </a:p>
                  </a:txBody>
                  <a:tcPr marL="114312" marR="114312"/>
                </a:tc>
                <a:extLst>
                  <a:ext uri="{0D108BD9-81ED-4DB2-BD59-A6C34878D82A}">
                    <a16:rowId xmlns:a16="http://schemas.microsoft.com/office/drawing/2014/main" val="201348010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err="1"/>
                        <a:t>Test-retest</a:t>
                      </a:r>
                      <a:r>
                        <a:rPr lang="fi-FI" dirty="0"/>
                        <a:t> </a:t>
                      </a:r>
                      <a:r>
                        <a:rPr lang="fi-FI" dirty="0" err="1"/>
                        <a:t>correlation</a:t>
                      </a:r>
                      <a:endParaRPr lang="fi-FI" dirty="0"/>
                    </a:p>
                  </a:txBody>
                  <a:tcPr marL="114312" marR="114312"/>
                </a:tc>
                <a:tc>
                  <a:txBody>
                    <a:bodyPr/>
                    <a:lstStyle/>
                    <a:p>
                      <a:r>
                        <a:rPr lang="fi-FI" dirty="0" err="1"/>
                        <a:t>Do</a:t>
                      </a:r>
                      <a:r>
                        <a:rPr lang="fi-FI" dirty="0"/>
                        <a:t> </a:t>
                      </a:r>
                      <a:r>
                        <a:rPr lang="fi-FI" dirty="0" err="1"/>
                        <a:t>the</a:t>
                      </a:r>
                      <a:r>
                        <a:rPr lang="fi-FI" dirty="0"/>
                        <a:t> </a:t>
                      </a:r>
                      <a:r>
                        <a:rPr lang="fi-FI" dirty="0" err="1"/>
                        <a:t>relationships</a:t>
                      </a:r>
                      <a:r>
                        <a:rPr lang="fi-FI" dirty="0"/>
                        <a:t> </a:t>
                      </a:r>
                      <a:r>
                        <a:rPr lang="fi-FI" dirty="0" err="1"/>
                        <a:t>between</a:t>
                      </a:r>
                      <a:r>
                        <a:rPr lang="fi-FI" dirty="0"/>
                        <a:t> </a:t>
                      </a:r>
                      <a:r>
                        <a:rPr lang="fi-FI" dirty="0" err="1"/>
                        <a:t>empirical</a:t>
                      </a:r>
                      <a:r>
                        <a:rPr lang="fi-FI" dirty="0"/>
                        <a:t> </a:t>
                      </a:r>
                      <a:r>
                        <a:rPr lang="fi-FI" dirty="0" err="1"/>
                        <a:t>proxies</a:t>
                      </a:r>
                      <a:r>
                        <a:rPr lang="fi-FI" dirty="0"/>
                        <a:t> </a:t>
                      </a:r>
                      <a:r>
                        <a:rPr lang="fi-FI" dirty="0" err="1"/>
                        <a:t>match</a:t>
                      </a:r>
                      <a:r>
                        <a:rPr lang="fi-FI" dirty="0"/>
                        <a:t> </a:t>
                      </a:r>
                      <a:r>
                        <a:rPr lang="fi-FI" dirty="0" err="1"/>
                        <a:t>the</a:t>
                      </a:r>
                      <a:r>
                        <a:rPr lang="fi-FI" dirty="0"/>
                        <a:t> </a:t>
                      </a:r>
                      <a:r>
                        <a:rPr lang="fi-FI" dirty="0" err="1"/>
                        <a:t>theoretical</a:t>
                      </a:r>
                      <a:r>
                        <a:rPr lang="fi-FI" dirty="0"/>
                        <a:t> </a:t>
                      </a:r>
                      <a:r>
                        <a:rPr lang="fi-FI" dirty="0" err="1"/>
                        <a:t>expectations</a:t>
                      </a:r>
                      <a:r>
                        <a:rPr lang="fi-FI" dirty="0"/>
                        <a:t> (</a:t>
                      </a:r>
                      <a:r>
                        <a:rPr lang="fi-FI" dirty="0" err="1"/>
                        <a:t>nomological</a:t>
                      </a:r>
                      <a:r>
                        <a:rPr lang="fi-FI" dirty="0"/>
                        <a:t> </a:t>
                      </a:r>
                      <a:r>
                        <a:rPr lang="fi-FI" dirty="0" err="1"/>
                        <a:t>network</a:t>
                      </a:r>
                      <a:r>
                        <a:rPr lang="fi-FI" dirty="0"/>
                        <a:t>),</a:t>
                      </a:r>
                    </a:p>
                  </a:txBody>
                  <a:tcPr marL="114312" marR="114312"/>
                </a:tc>
                <a:tc>
                  <a:txBody>
                    <a:bodyPr/>
                    <a:lstStyle/>
                    <a:p>
                      <a:r>
                        <a:rPr lang="fi-FI" dirty="0" err="1"/>
                        <a:t>The</a:t>
                      </a:r>
                      <a:r>
                        <a:rPr lang="fi-FI" dirty="0"/>
                        <a:t> </a:t>
                      </a:r>
                      <a:r>
                        <a:rPr lang="fi-FI" dirty="0" err="1"/>
                        <a:t>delay</a:t>
                      </a:r>
                      <a:r>
                        <a:rPr lang="fi-FI" dirty="0"/>
                        <a:t> </a:t>
                      </a:r>
                      <a:r>
                        <a:rPr lang="fi-FI" dirty="0" err="1"/>
                        <a:t>between</a:t>
                      </a:r>
                      <a:r>
                        <a:rPr lang="fi-FI" dirty="0"/>
                        <a:t> </a:t>
                      </a:r>
                      <a:r>
                        <a:rPr lang="fi-FI" dirty="0" err="1"/>
                        <a:t>measurement</a:t>
                      </a:r>
                      <a:r>
                        <a:rPr lang="fi-FI" dirty="0"/>
                        <a:t> is </a:t>
                      </a:r>
                      <a:r>
                        <a:rPr lang="fi-FI" dirty="0" err="1"/>
                        <a:t>sufficiently</a:t>
                      </a:r>
                      <a:r>
                        <a:rPr lang="fi-FI" dirty="0"/>
                        <a:t> long to </a:t>
                      </a:r>
                      <a:r>
                        <a:rPr lang="fi-FI" dirty="0" err="1"/>
                        <a:t>make</a:t>
                      </a:r>
                      <a:r>
                        <a:rPr lang="fi-FI" dirty="0"/>
                        <a:t> </a:t>
                      </a:r>
                      <a:r>
                        <a:rPr lang="fi-FI" dirty="0" err="1"/>
                        <a:t>the</a:t>
                      </a:r>
                      <a:r>
                        <a:rPr lang="fi-FI" dirty="0"/>
                        <a:t> </a:t>
                      </a:r>
                      <a:r>
                        <a:rPr lang="fi-FI" dirty="0" err="1"/>
                        <a:t>measures</a:t>
                      </a:r>
                      <a:r>
                        <a:rPr lang="fi-FI" dirty="0"/>
                        <a:t> </a:t>
                      </a:r>
                      <a:r>
                        <a:rPr lang="fi-FI" dirty="0" err="1"/>
                        <a:t>independent</a:t>
                      </a:r>
                      <a:r>
                        <a:rPr lang="fi-FI" dirty="0"/>
                        <a:t> </a:t>
                      </a:r>
                      <a:r>
                        <a:rPr lang="fi-FI" dirty="0" err="1"/>
                        <a:t>but</a:t>
                      </a:r>
                      <a:r>
                        <a:rPr lang="fi-FI" dirty="0"/>
                        <a:t> </a:t>
                      </a:r>
                      <a:r>
                        <a:rPr lang="fi-FI" dirty="0" err="1"/>
                        <a:t>not</a:t>
                      </a:r>
                      <a:r>
                        <a:rPr lang="fi-FI" dirty="0"/>
                        <a:t> </a:t>
                      </a:r>
                      <a:r>
                        <a:rPr lang="fi-FI" dirty="0" err="1"/>
                        <a:t>too</a:t>
                      </a:r>
                      <a:r>
                        <a:rPr lang="fi-FI" dirty="0"/>
                        <a:t> long for </a:t>
                      </a:r>
                      <a:r>
                        <a:rPr lang="fi-FI" dirty="0" err="1"/>
                        <a:t>the</a:t>
                      </a:r>
                      <a:r>
                        <a:rPr lang="fi-FI" dirty="0"/>
                        <a:t> </a:t>
                      </a:r>
                      <a:r>
                        <a:rPr lang="fi-FI" dirty="0" err="1"/>
                        <a:t>trait</a:t>
                      </a:r>
                      <a:r>
                        <a:rPr lang="fi-FI" dirty="0"/>
                        <a:t> to </a:t>
                      </a:r>
                      <a:r>
                        <a:rPr lang="fi-FI" dirty="0" err="1"/>
                        <a:t>change</a:t>
                      </a:r>
                      <a:endParaRPr lang="fi-FI" dirty="0"/>
                    </a:p>
                  </a:txBody>
                  <a:tcPr marL="114312" marR="114312"/>
                </a:tc>
                <a:tc>
                  <a:txBody>
                    <a:bodyPr/>
                    <a:lstStyle/>
                    <a:p>
                      <a:r>
                        <a:rPr lang="fi-FI" dirty="0" err="1"/>
                        <a:t>Justification</a:t>
                      </a:r>
                      <a:r>
                        <a:rPr lang="fi-FI" dirty="0"/>
                        <a:t> of </a:t>
                      </a:r>
                      <a:r>
                        <a:rPr lang="fi-FI" dirty="0" err="1"/>
                        <a:t>the</a:t>
                      </a:r>
                      <a:r>
                        <a:rPr lang="fi-FI" dirty="0"/>
                        <a:t> </a:t>
                      </a:r>
                      <a:r>
                        <a:rPr lang="fi-FI" dirty="0" err="1"/>
                        <a:t>delay</a:t>
                      </a:r>
                      <a:r>
                        <a:rPr lang="fi-FI" dirty="0"/>
                        <a:t>, </a:t>
                      </a:r>
                      <a:r>
                        <a:rPr lang="fi-FI" dirty="0" err="1"/>
                        <a:t>test-retest</a:t>
                      </a:r>
                      <a:r>
                        <a:rPr lang="fi-FI" dirty="0"/>
                        <a:t> </a:t>
                      </a:r>
                      <a:r>
                        <a:rPr lang="fi-FI" dirty="0" err="1"/>
                        <a:t>correlations</a:t>
                      </a:r>
                      <a:r>
                        <a:rPr lang="fi-FI" dirty="0"/>
                        <a:t> of </a:t>
                      </a:r>
                      <a:r>
                        <a:rPr lang="fi-FI" dirty="0" err="1"/>
                        <a:t>the</a:t>
                      </a:r>
                      <a:r>
                        <a:rPr lang="fi-FI" dirty="0"/>
                        <a:t> </a:t>
                      </a:r>
                      <a:r>
                        <a:rPr lang="fi-FI" dirty="0" err="1"/>
                        <a:t>scale</a:t>
                      </a:r>
                      <a:r>
                        <a:rPr lang="fi-FI" dirty="0"/>
                        <a:t> </a:t>
                      </a:r>
                      <a:r>
                        <a:rPr lang="fi-FI" dirty="0" err="1"/>
                        <a:t>scores</a:t>
                      </a:r>
                      <a:endParaRPr lang="fi-FI" dirty="0"/>
                    </a:p>
                  </a:txBody>
                  <a:tcPr marL="114312" marR="114312"/>
                </a:tc>
                <a:extLst>
                  <a:ext uri="{0D108BD9-81ED-4DB2-BD59-A6C34878D82A}">
                    <a16:rowId xmlns:a16="http://schemas.microsoft.com/office/drawing/2014/main" val="381143799"/>
                  </a:ext>
                </a:extLst>
              </a:tr>
              <a:tr h="370840">
                <a:tc>
                  <a:txBody>
                    <a:bodyPr/>
                    <a:lstStyle/>
                    <a:p>
                      <a:r>
                        <a:rPr lang="fi-FI" dirty="0"/>
                        <a:t>Standard-</a:t>
                      </a:r>
                      <a:r>
                        <a:rPr lang="fi-FI" dirty="0" err="1"/>
                        <a:t>ized</a:t>
                      </a:r>
                      <a:r>
                        <a:rPr lang="fi-FI" dirty="0"/>
                        <a:t> </a:t>
                      </a:r>
                      <a:r>
                        <a:rPr lang="fi-FI" dirty="0" err="1"/>
                        <a:t>factor</a:t>
                      </a:r>
                      <a:r>
                        <a:rPr lang="fi-FI" dirty="0"/>
                        <a:t> </a:t>
                      </a:r>
                      <a:r>
                        <a:rPr lang="fi-FI" dirty="0" err="1"/>
                        <a:t>loading</a:t>
                      </a:r>
                      <a:endParaRPr lang="fi-FI" dirty="0"/>
                    </a:p>
                  </a:txBody>
                  <a:tcPr marL="114312" marR="114312"/>
                </a:tc>
                <a:tc>
                  <a:txBody>
                    <a:bodyPr/>
                    <a:lstStyle/>
                    <a:p>
                      <a:r>
                        <a:rPr lang="fi-FI" dirty="0" err="1"/>
                        <a:t>Assess</a:t>
                      </a:r>
                      <a:r>
                        <a:rPr lang="fi-FI" dirty="0"/>
                        <a:t> </a:t>
                      </a:r>
                      <a:r>
                        <a:rPr lang="fi-FI" dirty="0" err="1"/>
                        <a:t>reliability</a:t>
                      </a:r>
                      <a:r>
                        <a:rPr lang="fi-FI" dirty="0"/>
                        <a:t> of </a:t>
                      </a:r>
                      <a:r>
                        <a:rPr lang="fi-FI" dirty="0" err="1"/>
                        <a:t>individual</a:t>
                      </a:r>
                      <a:r>
                        <a:rPr lang="fi-FI" dirty="0"/>
                        <a:t> </a:t>
                      </a:r>
                      <a:r>
                        <a:rPr lang="fi-FI" dirty="0" err="1"/>
                        <a:t>item</a:t>
                      </a:r>
                      <a:endParaRPr lang="fi-FI" dirty="0"/>
                    </a:p>
                  </a:txBody>
                  <a:tcPr marL="114312" marR="114312"/>
                </a:tc>
                <a:tc>
                  <a:txBody>
                    <a:bodyPr/>
                    <a:lstStyle/>
                    <a:p>
                      <a:r>
                        <a:rPr lang="fi-FI" dirty="0" err="1"/>
                        <a:t>The</a:t>
                      </a:r>
                      <a:r>
                        <a:rPr lang="fi-FI" dirty="0"/>
                        <a:t> </a:t>
                      </a:r>
                      <a:r>
                        <a:rPr lang="fi-FI" dirty="0" err="1"/>
                        <a:t>factor</a:t>
                      </a:r>
                      <a:r>
                        <a:rPr lang="fi-FI" dirty="0"/>
                        <a:t> </a:t>
                      </a:r>
                      <a:r>
                        <a:rPr lang="fi-FI" dirty="0" err="1"/>
                        <a:t>analysis</a:t>
                      </a:r>
                      <a:r>
                        <a:rPr lang="fi-FI" dirty="0"/>
                        <a:t> </a:t>
                      </a:r>
                      <a:r>
                        <a:rPr lang="fi-FI" dirty="0" err="1"/>
                        <a:t>assumptions</a:t>
                      </a:r>
                      <a:endParaRPr lang="fi-FI" dirty="0"/>
                    </a:p>
                  </a:txBody>
                  <a:tcPr marL="114312" marR="114312"/>
                </a:tc>
                <a:tc>
                  <a:txBody>
                    <a:bodyPr/>
                    <a:lstStyle/>
                    <a:p>
                      <a:r>
                        <a:rPr lang="fi-FI" dirty="0" err="1"/>
                        <a:t>Factor</a:t>
                      </a:r>
                      <a:r>
                        <a:rPr lang="fi-FI" dirty="0"/>
                        <a:t> </a:t>
                      </a:r>
                      <a:r>
                        <a:rPr lang="fi-FI" dirty="0" err="1"/>
                        <a:t>analysis</a:t>
                      </a:r>
                      <a:r>
                        <a:rPr lang="fi-FI" dirty="0"/>
                        <a:t> </a:t>
                      </a:r>
                      <a:r>
                        <a:rPr lang="fi-FI" dirty="0" err="1"/>
                        <a:t>reporting</a:t>
                      </a:r>
                      <a:endParaRPr lang="fi-FI" dirty="0"/>
                    </a:p>
                  </a:txBody>
                  <a:tcPr marL="114312" marR="114312"/>
                </a:tc>
                <a:extLst>
                  <a:ext uri="{0D108BD9-81ED-4DB2-BD59-A6C34878D82A}">
                    <a16:rowId xmlns:a16="http://schemas.microsoft.com/office/drawing/2014/main" val="1648784937"/>
                  </a:ext>
                </a:extLst>
              </a:tr>
              <a:tr h="370840">
                <a:tc>
                  <a:txBody>
                    <a:bodyPr/>
                    <a:lstStyle/>
                    <a:p>
                      <a:r>
                        <a:rPr lang="fi-FI" dirty="0" err="1"/>
                        <a:t>Average</a:t>
                      </a:r>
                      <a:r>
                        <a:rPr lang="fi-FI" dirty="0"/>
                        <a:t> </a:t>
                      </a:r>
                      <a:r>
                        <a:rPr lang="fi-FI" dirty="0" err="1"/>
                        <a:t>variance</a:t>
                      </a:r>
                      <a:r>
                        <a:rPr lang="fi-FI" dirty="0"/>
                        <a:t> </a:t>
                      </a:r>
                      <a:r>
                        <a:rPr lang="fi-FI" dirty="0" err="1"/>
                        <a:t>extracted</a:t>
                      </a:r>
                      <a:r>
                        <a:rPr lang="fi-FI" dirty="0"/>
                        <a:t> (AVE)</a:t>
                      </a:r>
                    </a:p>
                  </a:txBody>
                  <a:tcPr marL="114312" marR="114312"/>
                </a:tc>
                <a:tc>
                  <a:txBody>
                    <a:bodyPr/>
                    <a:lstStyle/>
                    <a:p>
                      <a:r>
                        <a:rPr lang="fi-FI" dirty="0" err="1"/>
                        <a:t>Not</a:t>
                      </a:r>
                      <a:r>
                        <a:rPr lang="fi-FI" dirty="0"/>
                        <a:t> </a:t>
                      </a:r>
                      <a:r>
                        <a:rPr lang="fi-FI" dirty="0" err="1"/>
                        <a:t>useful</a:t>
                      </a:r>
                      <a:r>
                        <a:rPr lang="fi-FI" dirty="0"/>
                        <a:t> for </a:t>
                      </a:r>
                      <a:r>
                        <a:rPr lang="fi-FI" dirty="0" err="1"/>
                        <a:t>measurement</a:t>
                      </a:r>
                      <a:r>
                        <a:rPr lang="fi-FI" dirty="0"/>
                        <a:t> </a:t>
                      </a:r>
                      <a:r>
                        <a:rPr lang="fi-FI" dirty="0" err="1"/>
                        <a:t>validation</a:t>
                      </a:r>
                      <a:endParaRPr lang="fi-FI" dirty="0"/>
                    </a:p>
                  </a:txBody>
                  <a:tcPr marL="114312" marR="114312"/>
                </a:tc>
                <a:tc>
                  <a:txBody>
                    <a:bodyPr/>
                    <a:lstStyle/>
                    <a:p>
                      <a:endParaRPr lang="fi-FI" dirty="0"/>
                    </a:p>
                  </a:txBody>
                  <a:tcPr marL="114312" marR="114312"/>
                </a:tc>
                <a:tc>
                  <a:txBody>
                    <a:bodyPr/>
                    <a:lstStyle/>
                    <a:p>
                      <a:endParaRPr lang="fi-FI" dirty="0"/>
                    </a:p>
                  </a:txBody>
                  <a:tcPr marL="114312" marR="114312"/>
                </a:tc>
                <a:extLst>
                  <a:ext uri="{0D108BD9-81ED-4DB2-BD59-A6C34878D82A}">
                    <a16:rowId xmlns:a16="http://schemas.microsoft.com/office/drawing/2014/main" val="254680108"/>
                  </a:ext>
                </a:extLst>
              </a:tr>
            </a:tbl>
          </a:graphicData>
        </a:graphic>
      </p:graphicFrame>
    </p:spTree>
    <p:extLst>
      <p:ext uri="{BB962C8B-B14F-4D97-AF65-F5344CB8AC3E}">
        <p14:creationId xmlns:p14="http://schemas.microsoft.com/office/powerpoint/2010/main" val="261551821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1859-62D5-6746-9E08-24EA97FC2B43}"/>
              </a:ext>
            </a:extLst>
          </p:cNvPr>
          <p:cNvSpPr>
            <a:spLocks noGrp="1"/>
          </p:cNvSpPr>
          <p:nvPr>
            <p:ph type="title"/>
          </p:nvPr>
        </p:nvSpPr>
        <p:spPr/>
        <p:txBody>
          <a:bodyPr/>
          <a:lstStyle/>
          <a:p>
            <a:r>
              <a:rPr lang="fi-FI" dirty="0" err="1"/>
              <a:t>Assessing</a:t>
            </a:r>
            <a:r>
              <a:rPr lang="fi-FI" dirty="0"/>
              <a:t> </a:t>
            </a:r>
            <a:r>
              <a:rPr lang="fi-FI" dirty="0" err="1"/>
              <a:t>reliability</a:t>
            </a:r>
            <a:r>
              <a:rPr lang="fi-FI" dirty="0"/>
              <a:t> and </a:t>
            </a:r>
            <a:r>
              <a:rPr lang="fi-FI" dirty="0" err="1"/>
              <a:t>validity</a:t>
            </a:r>
            <a:r>
              <a:rPr lang="fi-FI" dirty="0"/>
              <a:t> </a:t>
            </a:r>
            <a:r>
              <a:rPr lang="fi-FI" dirty="0" err="1"/>
              <a:t>evidence</a:t>
            </a:r>
            <a:r>
              <a:rPr lang="fi-FI" dirty="0"/>
              <a:t> </a:t>
            </a:r>
          </a:p>
        </p:txBody>
      </p:sp>
      <p:graphicFrame>
        <p:nvGraphicFramePr>
          <p:cNvPr id="4" name="Content Placeholder 3">
            <a:extLst>
              <a:ext uri="{FF2B5EF4-FFF2-40B4-BE49-F238E27FC236}">
                <a16:creationId xmlns:a16="http://schemas.microsoft.com/office/drawing/2014/main" id="{7FACE745-6BA0-6447-8F82-39605C9551EB}"/>
              </a:ext>
            </a:extLst>
          </p:cNvPr>
          <p:cNvGraphicFramePr>
            <a:graphicFrameLocks noGrp="1"/>
          </p:cNvGraphicFramePr>
          <p:nvPr>
            <p:ph idx="1"/>
            <p:extLst>
              <p:ext uri="{D42A27DB-BD31-4B8C-83A1-F6EECF244321}">
                <p14:modId xmlns:p14="http://schemas.microsoft.com/office/powerpoint/2010/main" val="182683782"/>
              </p:ext>
            </p:extLst>
          </p:nvPr>
        </p:nvGraphicFramePr>
        <p:xfrm>
          <a:off x="628650" y="1825625"/>
          <a:ext cx="7886700" cy="4851400"/>
        </p:xfrm>
        <a:graphic>
          <a:graphicData uri="http://schemas.openxmlformats.org/drawingml/2006/table">
            <a:tbl>
              <a:tblPr firstRow="1" bandRow="1">
                <a:tableStyleId>{5C22544A-7EE6-4342-B048-85BDC9FD1C3A}</a:tableStyleId>
              </a:tblPr>
              <a:tblGrid>
                <a:gridCol w="2452878">
                  <a:extLst>
                    <a:ext uri="{9D8B030D-6E8A-4147-A177-3AD203B41FA5}">
                      <a16:colId xmlns:a16="http://schemas.microsoft.com/office/drawing/2014/main" val="923769789"/>
                    </a:ext>
                  </a:extLst>
                </a:gridCol>
                <a:gridCol w="2804922">
                  <a:extLst>
                    <a:ext uri="{9D8B030D-6E8A-4147-A177-3AD203B41FA5}">
                      <a16:colId xmlns:a16="http://schemas.microsoft.com/office/drawing/2014/main" val="306811235"/>
                    </a:ext>
                  </a:extLst>
                </a:gridCol>
                <a:gridCol w="2628900">
                  <a:extLst>
                    <a:ext uri="{9D8B030D-6E8A-4147-A177-3AD203B41FA5}">
                      <a16:colId xmlns:a16="http://schemas.microsoft.com/office/drawing/2014/main" val="2439305407"/>
                    </a:ext>
                  </a:extLst>
                </a:gridCol>
              </a:tblGrid>
              <a:tr h="370840">
                <a:tc>
                  <a:txBody>
                    <a:bodyPr/>
                    <a:lstStyle/>
                    <a:p>
                      <a:r>
                        <a:rPr lang="fi-FI" dirty="0" err="1"/>
                        <a:t>Scenario</a:t>
                      </a:r>
                      <a:endParaRPr lang="fi-FI" dirty="0"/>
                    </a:p>
                  </a:txBody>
                  <a:tcPr/>
                </a:tc>
                <a:tc>
                  <a:txBody>
                    <a:bodyPr/>
                    <a:lstStyle/>
                    <a:p>
                      <a:r>
                        <a:rPr lang="fi-FI" dirty="0"/>
                        <a:t>Reading </a:t>
                      </a:r>
                      <a:r>
                        <a:rPr lang="fi-FI" dirty="0" err="1"/>
                        <a:t>published</a:t>
                      </a:r>
                      <a:r>
                        <a:rPr lang="fi-FI" dirty="0"/>
                        <a:t> </a:t>
                      </a:r>
                      <a:r>
                        <a:rPr lang="fi-FI" dirty="0" err="1"/>
                        <a:t>work</a:t>
                      </a:r>
                      <a:endParaRPr lang="fi-FI" dirty="0"/>
                    </a:p>
                  </a:txBody>
                  <a:tcPr/>
                </a:tc>
                <a:tc>
                  <a:txBody>
                    <a:bodyPr/>
                    <a:lstStyle/>
                    <a:p>
                      <a:r>
                        <a:rPr lang="fi-FI" dirty="0" err="1"/>
                        <a:t>Reviewing</a:t>
                      </a:r>
                      <a:r>
                        <a:rPr lang="fi-FI" dirty="0"/>
                        <a:t> </a:t>
                      </a:r>
                      <a:r>
                        <a:rPr lang="fi-FI" dirty="0" err="1"/>
                        <a:t>work</a:t>
                      </a:r>
                      <a:endParaRPr lang="fi-FI" dirty="0"/>
                    </a:p>
                  </a:txBody>
                  <a:tcPr/>
                </a:tc>
                <a:extLst>
                  <a:ext uri="{0D108BD9-81ED-4DB2-BD59-A6C34878D82A}">
                    <a16:rowId xmlns:a16="http://schemas.microsoft.com/office/drawing/2014/main" val="4217336796"/>
                  </a:ext>
                </a:extLst>
              </a:tr>
              <a:tr h="370840">
                <a:tc>
                  <a:txBody>
                    <a:bodyPr/>
                    <a:lstStyle/>
                    <a:p>
                      <a:r>
                        <a:rPr lang="fi-FI" dirty="0" err="1"/>
                        <a:t>Factor</a:t>
                      </a:r>
                      <a:r>
                        <a:rPr lang="fi-FI" dirty="0"/>
                        <a:t> </a:t>
                      </a:r>
                      <a:r>
                        <a:rPr lang="fi-FI" dirty="0" err="1"/>
                        <a:t>analysis</a:t>
                      </a:r>
                      <a:r>
                        <a:rPr lang="fi-FI" dirty="0"/>
                        <a:t> is </a:t>
                      </a:r>
                      <a:r>
                        <a:rPr lang="fi-FI" dirty="0" err="1"/>
                        <a:t>missing</a:t>
                      </a:r>
                      <a:r>
                        <a:rPr lang="fi-FI" dirty="0"/>
                        <a:t> </a:t>
                      </a:r>
                      <a:r>
                        <a:rPr lang="fi-FI" dirty="0" err="1"/>
                        <a:t>or</a:t>
                      </a:r>
                      <a:r>
                        <a:rPr lang="fi-FI" dirty="0"/>
                        <a:t> </a:t>
                      </a:r>
                      <a:r>
                        <a:rPr lang="fi-FI" dirty="0" err="1"/>
                        <a:t>using</a:t>
                      </a:r>
                      <a:r>
                        <a:rPr lang="fi-FI" dirty="0"/>
                        <a:t> </a:t>
                      </a:r>
                      <a:r>
                        <a:rPr lang="fi-FI" dirty="0" err="1"/>
                        <a:t>inappropriate</a:t>
                      </a:r>
                      <a:r>
                        <a:rPr lang="fi-FI" dirty="0"/>
                        <a:t> </a:t>
                      </a:r>
                      <a:r>
                        <a:rPr lang="fi-FI" dirty="0" err="1"/>
                        <a:t>technique</a:t>
                      </a:r>
                      <a:r>
                        <a:rPr lang="fi-FI" dirty="0"/>
                        <a:t> (</a:t>
                      </a:r>
                      <a:r>
                        <a:rPr lang="fi-FI" dirty="0" err="1"/>
                        <a:t>e.g</a:t>
                      </a:r>
                      <a:r>
                        <a:rPr lang="fi-FI" dirty="0"/>
                        <a:t>. </a:t>
                      </a:r>
                      <a:r>
                        <a:rPr lang="fi-FI" dirty="0" err="1"/>
                        <a:t>principal</a:t>
                      </a:r>
                      <a:r>
                        <a:rPr lang="fi-FI" dirty="0"/>
                        <a:t> </a:t>
                      </a:r>
                      <a:r>
                        <a:rPr lang="fi-FI" dirty="0" err="1"/>
                        <a:t>component</a:t>
                      </a:r>
                      <a:r>
                        <a:rPr lang="fi-FI" dirty="0"/>
                        <a:t> </a:t>
                      </a:r>
                      <a:r>
                        <a:rPr lang="fi-FI" dirty="0" err="1"/>
                        <a:t>analysis</a:t>
                      </a:r>
                      <a:r>
                        <a:rPr lang="fi-FI" dirty="0"/>
                        <a:t>, </a:t>
                      </a:r>
                      <a:r>
                        <a:rPr lang="fi-FI" dirty="0" err="1"/>
                        <a:t>partial</a:t>
                      </a:r>
                      <a:r>
                        <a:rPr lang="fi-FI" dirty="0"/>
                        <a:t> </a:t>
                      </a:r>
                      <a:r>
                        <a:rPr lang="fi-FI" dirty="0" err="1"/>
                        <a:t>least</a:t>
                      </a:r>
                      <a:r>
                        <a:rPr lang="fi-FI" dirty="0"/>
                        <a:t> </a:t>
                      </a:r>
                      <a:r>
                        <a:rPr lang="fi-FI" dirty="0" err="1"/>
                        <a:t>squares</a:t>
                      </a:r>
                      <a:r>
                        <a:rPr lang="fi-FI" dirty="0"/>
                        <a:t>)</a:t>
                      </a:r>
                    </a:p>
                  </a:txBody>
                  <a:tcPr/>
                </a:tc>
                <a:tc>
                  <a:txBody>
                    <a:bodyPr/>
                    <a:lstStyle/>
                    <a:p>
                      <a:r>
                        <a:rPr lang="fi-FI" dirty="0"/>
                        <a:t>If </a:t>
                      </a:r>
                      <a:r>
                        <a:rPr lang="fi-FI" dirty="0" err="1"/>
                        <a:t>the</a:t>
                      </a:r>
                      <a:r>
                        <a:rPr lang="fi-FI" dirty="0"/>
                        <a:t> </a:t>
                      </a:r>
                      <a:r>
                        <a:rPr lang="fi-FI" dirty="0" err="1"/>
                        <a:t>scale</a:t>
                      </a:r>
                      <a:r>
                        <a:rPr lang="fi-FI" dirty="0"/>
                        <a:t> </a:t>
                      </a:r>
                      <a:r>
                        <a:rPr lang="fi-FI" dirty="0" err="1"/>
                        <a:t>has</a:t>
                      </a:r>
                      <a:r>
                        <a:rPr lang="fi-FI" dirty="0"/>
                        <a:t> </a:t>
                      </a:r>
                      <a:r>
                        <a:rPr lang="fi-FI" dirty="0" err="1"/>
                        <a:t>been</a:t>
                      </a:r>
                      <a:r>
                        <a:rPr lang="fi-FI" dirty="0"/>
                        <a:t> </a:t>
                      </a:r>
                      <a:r>
                        <a:rPr lang="fi-FI" dirty="0" err="1"/>
                        <a:t>previously</a:t>
                      </a:r>
                      <a:r>
                        <a:rPr lang="fi-FI" dirty="0"/>
                        <a:t> </a:t>
                      </a:r>
                      <a:r>
                        <a:rPr lang="fi-FI" dirty="0" err="1"/>
                        <a:t>validated</a:t>
                      </a:r>
                      <a:r>
                        <a:rPr lang="fi-FI" dirty="0"/>
                        <a:t>, </a:t>
                      </a:r>
                      <a:r>
                        <a:rPr lang="fi-FI" dirty="0" err="1"/>
                        <a:t>the</a:t>
                      </a:r>
                      <a:r>
                        <a:rPr lang="fi-FI" dirty="0"/>
                        <a:t> </a:t>
                      </a:r>
                      <a:r>
                        <a:rPr lang="fi-FI" dirty="0" err="1"/>
                        <a:t>results</a:t>
                      </a:r>
                      <a:r>
                        <a:rPr lang="fi-FI" dirty="0"/>
                        <a:t> </a:t>
                      </a:r>
                      <a:r>
                        <a:rPr lang="fi-FI" dirty="0" err="1"/>
                        <a:t>may</a:t>
                      </a:r>
                      <a:r>
                        <a:rPr lang="fi-FI" dirty="0"/>
                        <a:t> </a:t>
                      </a:r>
                      <a:r>
                        <a:rPr lang="fi-FI" dirty="0" err="1"/>
                        <a:t>be</a:t>
                      </a:r>
                      <a:r>
                        <a:rPr lang="fi-FI" dirty="0"/>
                        <a:t> </a:t>
                      </a:r>
                      <a:r>
                        <a:rPr lang="fi-FI" dirty="0" err="1"/>
                        <a:t>trustworthy</a:t>
                      </a:r>
                      <a:endParaRPr lang="fi-FI" dirty="0"/>
                    </a:p>
                  </a:txBody>
                  <a:tcPr/>
                </a:tc>
                <a:tc>
                  <a:txBody>
                    <a:bodyPr/>
                    <a:lstStyle/>
                    <a:p>
                      <a:r>
                        <a:rPr lang="fi-FI" dirty="0" err="1"/>
                        <a:t>Require</a:t>
                      </a:r>
                      <a:r>
                        <a:rPr lang="fi-FI" dirty="0"/>
                        <a:t> a revision </a:t>
                      </a:r>
                      <a:r>
                        <a:rPr lang="fi-FI" dirty="0" err="1"/>
                        <a:t>where</a:t>
                      </a:r>
                      <a:r>
                        <a:rPr lang="fi-FI" dirty="0"/>
                        <a:t> a </a:t>
                      </a:r>
                      <a:r>
                        <a:rPr lang="fi-FI" dirty="0" err="1"/>
                        <a:t>proper</a:t>
                      </a:r>
                      <a:r>
                        <a:rPr lang="fi-FI" dirty="0"/>
                        <a:t> </a:t>
                      </a:r>
                      <a:r>
                        <a:rPr lang="fi-FI" dirty="0" err="1"/>
                        <a:t>factor</a:t>
                      </a:r>
                      <a:r>
                        <a:rPr lang="fi-FI" dirty="0"/>
                        <a:t> </a:t>
                      </a:r>
                      <a:r>
                        <a:rPr lang="fi-FI" dirty="0" err="1"/>
                        <a:t>analysis</a:t>
                      </a:r>
                      <a:r>
                        <a:rPr lang="fi-FI" dirty="0"/>
                        <a:t> is </a:t>
                      </a:r>
                      <a:r>
                        <a:rPr lang="fi-FI" dirty="0" err="1"/>
                        <a:t>included</a:t>
                      </a:r>
                      <a:endParaRPr lang="fi-FI" dirty="0"/>
                    </a:p>
                  </a:txBody>
                  <a:tcPr/>
                </a:tc>
                <a:extLst>
                  <a:ext uri="{0D108BD9-81ED-4DB2-BD59-A6C34878D82A}">
                    <a16:rowId xmlns:a16="http://schemas.microsoft.com/office/drawing/2014/main" val="1499763391"/>
                  </a:ext>
                </a:extLst>
              </a:tr>
              <a:tr h="437515">
                <a:tc>
                  <a:txBody>
                    <a:bodyPr/>
                    <a:lstStyle/>
                    <a:p>
                      <a:r>
                        <a:rPr lang="fi-FI" dirty="0" err="1"/>
                        <a:t>Reliability</a:t>
                      </a:r>
                      <a:r>
                        <a:rPr lang="fi-FI" dirty="0"/>
                        <a:t> </a:t>
                      </a:r>
                      <a:r>
                        <a:rPr lang="fi-FI" dirty="0" err="1"/>
                        <a:t>statistic</a:t>
                      </a:r>
                      <a:r>
                        <a:rPr lang="fi-FI" dirty="0"/>
                        <a:t> </a:t>
                      </a:r>
                      <a:r>
                        <a:rPr lang="fi-FI" dirty="0" err="1"/>
                        <a:t>reported</a:t>
                      </a:r>
                      <a:r>
                        <a:rPr lang="fi-FI" dirty="0"/>
                        <a:t> </a:t>
                      </a:r>
                      <a:r>
                        <a:rPr lang="fi-FI" dirty="0" err="1"/>
                        <a:t>without</a:t>
                      </a:r>
                      <a:r>
                        <a:rPr lang="fi-FI" dirty="0"/>
                        <a:t> </a:t>
                      </a:r>
                      <a:r>
                        <a:rPr lang="fi-FI" dirty="0" err="1"/>
                        <a:t>checking</a:t>
                      </a:r>
                      <a:r>
                        <a:rPr lang="fi-FI" dirty="0"/>
                        <a:t> </a:t>
                      </a:r>
                      <a:r>
                        <a:rPr lang="fi-FI" dirty="0" err="1"/>
                        <a:t>the</a:t>
                      </a:r>
                      <a:r>
                        <a:rPr lang="fi-FI" dirty="0"/>
                        <a:t> </a:t>
                      </a:r>
                      <a:r>
                        <a:rPr lang="fi-FI" dirty="0" err="1"/>
                        <a:t>assumptions</a:t>
                      </a:r>
                      <a:endParaRPr lang="fi-FI" dirty="0"/>
                    </a:p>
                  </a:txBody>
                  <a:tcPr/>
                </a:tc>
                <a:tc>
                  <a:txBody>
                    <a:bodyPr/>
                    <a:lstStyle/>
                    <a:p>
                      <a:r>
                        <a:rPr lang="fi-FI" dirty="0" err="1"/>
                        <a:t>The</a:t>
                      </a:r>
                      <a:r>
                        <a:rPr lang="fi-FI" dirty="0"/>
                        <a:t> </a:t>
                      </a:r>
                      <a:r>
                        <a:rPr lang="fi-FI" dirty="0" err="1"/>
                        <a:t>reliability</a:t>
                      </a:r>
                      <a:r>
                        <a:rPr lang="fi-FI" dirty="0"/>
                        <a:t> </a:t>
                      </a:r>
                      <a:r>
                        <a:rPr lang="fi-FI" dirty="0" err="1"/>
                        <a:t>statistic</a:t>
                      </a:r>
                      <a:r>
                        <a:rPr lang="fi-FI" dirty="0"/>
                        <a:t> </a:t>
                      </a:r>
                      <a:r>
                        <a:rPr lang="fi-FI" dirty="0" err="1"/>
                        <a:t>may</a:t>
                      </a:r>
                      <a:r>
                        <a:rPr lang="fi-FI" dirty="0"/>
                        <a:t> </a:t>
                      </a:r>
                      <a:r>
                        <a:rPr lang="fi-FI" dirty="0" err="1"/>
                        <a:t>be</a:t>
                      </a:r>
                      <a:r>
                        <a:rPr lang="fi-FI" dirty="0"/>
                        <a:t> </a:t>
                      </a:r>
                      <a:r>
                        <a:rPr lang="fi-FI" dirty="0" err="1"/>
                        <a:t>misleading</a:t>
                      </a:r>
                      <a:r>
                        <a:rPr lang="fi-FI" dirty="0"/>
                        <a:t>, </a:t>
                      </a:r>
                      <a:r>
                        <a:rPr lang="fi-FI" dirty="0" err="1"/>
                        <a:t>but</a:t>
                      </a:r>
                      <a:r>
                        <a:rPr lang="fi-FI" dirty="0"/>
                        <a:t> </a:t>
                      </a:r>
                      <a:r>
                        <a:rPr lang="fi-FI" dirty="0" err="1"/>
                        <a:t>this</a:t>
                      </a:r>
                      <a:r>
                        <a:rPr lang="fi-FI" dirty="0"/>
                        <a:t> is </a:t>
                      </a:r>
                      <a:r>
                        <a:rPr lang="fi-FI" dirty="0" err="1"/>
                        <a:t>not</a:t>
                      </a:r>
                      <a:r>
                        <a:rPr lang="fi-FI" dirty="0"/>
                        <a:t> </a:t>
                      </a:r>
                      <a:r>
                        <a:rPr lang="fi-FI" dirty="0" err="1"/>
                        <a:t>always</a:t>
                      </a:r>
                      <a:r>
                        <a:rPr lang="fi-FI" dirty="0"/>
                        <a:t> </a:t>
                      </a:r>
                      <a:r>
                        <a:rPr lang="fi-FI" dirty="0" err="1"/>
                        <a:t>the</a:t>
                      </a:r>
                      <a:r>
                        <a:rPr lang="fi-FI" dirty="0"/>
                        <a:t> case</a:t>
                      </a:r>
                    </a:p>
                  </a:txBody>
                  <a:tcPr/>
                </a:tc>
                <a:tc>
                  <a:txBody>
                    <a:bodyPr/>
                    <a:lstStyle/>
                    <a:p>
                      <a:r>
                        <a:rPr lang="fi-FI" dirty="0" err="1"/>
                        <a:t>Require</a:t>
                      </a:r>
                      <a:r>
                        <a:rPr lang="fi-FI" dirty="0"/>
                        <a:t> </a:t>
                      </a:r>
                      <a:r>
                        <a:rPr lang="fi-FI" dirty="0" err="1"/>
                        <a:t>that</a:t>
                      </a:r>
                      <a:r>
                        <a:rPr lang="fi-FI" dirty="0"/>
                        <a:t> </a:t>
                      </a:r>
                      <a:r>
                        <a:rPr lang="fi-FI" dirty="0" err="1"/>
                        <a:t>the</a:t>
                      </a:r>
                      <a:r>
                        <a:rPr lang="fi-FI" dirty="0"/>
                        <a:t> </a:t>
                      </a:r>
                      <a:r>
                        <a:rPr lang="fi-FI" dirty="0" err="1"/>
                        <a:t>assumptions</a:t>
                      </a:r>
                      <a:r>
                        <a:rPr lang="fi-FI" dirty="0"/>
                        <a:t> and </a:t>
                      </a:r>
                      <a:r>
                        <a:rPr lang="fi-FI" dirty="0" err="1"/>
                        <a:t>the</a:t>
                      </a:r>
                      <a:r>
                        <a:rPr lang="fi-FI" dirty="0"/>
                        <a:t> </a:t>
                      </a:r>
                      <a:r>
                        <a:rPr lang="fi-FI" dirty="0" err="1"/>
                        <a:t>choice</a:t>
                      </a:r>
                      <a:r>
                        <a:rPr lang="fi-FI" dirty="0"/>
                        <a:t> of </a:t>
                      </a:r>
                      <a:r>
                        <a:rPr lang="fi-FI" dirty="0" err="1"/>
                        <a:t>reliability</a:t>
                      </a:r>
                      <a:r>
                        <a:rPr lang="fi-FI" dirty="0"/>
                        <a:t> </a:t>
                      </a:r>
                      <a:r>
                        <a:rPr lang="fi-FI" dirty="0" err="1"/>
                        <a:t>statistic</a:t>
                      </a:r>
                      <a:r>
                        <a:rPr lang="fi-FI" dirty="0"/>
                        <a:t> </a:t>
                      </a:r>
                      <a:r>
                        <a:rPr lang="fi-FI" dirty="0" err="1"/>
                        <a:t>must</a:t>
                      </a:r>
                      <a:r>
                        <a:rPr lang="fi-FI" dirty="0"/>
                        <a:t> </a:t>
                      </a:r>
                      <a:r>
                        <a:rPr lang="fi-FI" dirty="0" err="1"/>
                        <a:t>be</a:t>
                      </a:r>
                      <a:r>
                        <a:rPr lang="fi-FI" dirty="0"/>
                        <a:t> </a:t>
                      </a:r>
                      <a:r>
                        <a:rPr lang="fi-FI" dirty="0" err="1"/>
                        <a:t>justified</a:t>
                      </a:r>
                      <a:endParaRPr lang="fi-FI" dirty="0"/>
                    </a:p>
                  </a:txBody>
                  <a:tcPr/>
                </a:tc>
                <a:extLst>
                  <a:ext uri="{0D108BD9-81ED-4DB2-BD59-A6C34878D82A}">
                    <a16:rowId xmlns:a16="http://schemas.microsoft.com/office/drawing/2014/main" val="2257906268"/>
                  </a:ext>
                </a:extLst>
              </a:tr>
              <a:tr h="370840">
                <a:tc>
                  <a:txBody>
                    <a:bodyPr/>
                    <a:lstStyle/>
                    <a:p>
                      <a:r>
                        <a:rPr lang="fi-FI" dirty="0" err="1"/>
                        <a:t>You</a:t>
                      </a:r>
                      <a:r>
                        <a:rPr lang="fi-FI" dirty="0"/>
                        <a:t> </a:t>
                      </a:r>
                      <a:r>
                        <a:rPr lang="fi-FI" dirty="0" err="1"/>
                        <a:t>do</a:t>
                      </a:r>
                      <a:r>
                        <a:rPr lang="fi-FI" dirty="0"/>
                        <a:t> </a:t>
                      </a:r>
                      <a:r>
                        <a:rPr lang="fi-FI" dirty="0" err="1"/>
                        <a:t>not</a:t>
                      </a:r>
                      <a:r>
                        <a:rPr lang="fi-FI" dirty="0"/>
                        <a:t> </a:t>
                      </a:r>
                      <a:r>
                        <a:rPr lang="fi-FI" dirty="0" err="1"/>
                        <a:t>know</a:t>
                      </a:r>
                      <a:r>
                        <a:rPr lang="fi-FI" dirty="0"/>
                        <a:t> </a:t>
                      </a:r>
                      <a:r>
                        <a:rPr lang="fi-FI" dirty="0" err="1"/>
                        <a:t>how</a:t>
                      </a:r>
                      <a:r>
                        <a:rPr lang="fi-FI" dirty="0"/>
                        <a:t> to </a:t>
                      </a:r>
                      <a:r>
                        <a:rPr lang="fi-FI" dirty="0" err="1"/>
                        <a:t>interpret</a:t>
                      </a:r>
                      <a:r>
                        <a:rPr lang="fi-FI" dirty="0"/>
                        <a:t> </a:t>
                      </a:r>
                      <a:r>
                        <a:rPr lang="fi-FI" dirty="0" err="1"/>
                        <a:t>some</a:t>
                      </a:r>
                      <a:r>
                        <a:rPr lang="fi-FI" dirty="0"/>
                        <a:t> of </a:t>
                      </a:r>
                      <a:r>
                        <a:rPr lang="fi-FI" dirty="0" err="1"/>
                        <a:t>the</a:t>
                      </a:r>
                      <a:r>
                        <a:rPr lang="fi-FI" dirty="0"/>
                        <a:t> </a:t>
                      </a:r>
                      <a:r>
                        <a:rPr lang="fi-FI" dirty="0" err="1"/>
                        <a:t>reliability</a:t>
                      </a:r>
                      <a:r>
                        <a:rPr lang="fi-FI" dirty="0"/>
                        <a:t> </a:t>
                      </a:r>
                      <a:r>
                        <a:rPr lang="fi-FI" dirty="0" err="1"/>
                        <a:t>or</a:t>
                      </a:r>
                      <a:r>
                        <a:rPr lang="fi-FI" dirty="0"/>
                        <a:t> </a:t>
                      </a:r>
                      <a:r>
                        <a:rPr lang="fi-FI" dirty="0" err="1"/>
                        <a:t>validity</a:t>
                      </a:r>
                      <a:r>
                        <a:rPr lang="fi-FI" dirty="0"/>
                        <a:t> </a:t>
                      </a:r>
                      <a:r>
                        <a:rPr lang="fi-FI" dirty="0" err="1"/>
                        <a:t>evidence</a:t>
                      </a:r>
                      <a:endParaRPr lang="fi-FI" dirty="0"/>
                    </a:p>
                  </a:txBody>
                  <a:tcPr/>
                </a:tc>
                <a:tc>
                  <a:txBody>
                    <a:bodyPr/>
                    <a:lstStyle/>
                    <a:p>
                      <a:r>
                        <a:rPr lang="fi-FI" dirty="0"/>
                        <a:t>If </a:t>
                      </a:r>
                      <a:r>
                        <a:rPr lang="fi-FI" dirty="0" err="1"/>
                        <a:t>the</a:t>
                      </a:r>
                      <a:r>
                        <a:rPr lang="fi-FI" dirty="0"/>
                        <a:t> </a:t>
                      </a:r>
                      <a:r>
                        <a:rPr lang="fi-FI" dirty="0" err="1"/>
                        <a:t>evidence</a:t>
                      </a:r>
                      <a:r>
                        <a:rPr lang="fi-FI" dirty="0"/>
                        <a:t> </a:t>
                      </a:r>
                      <a:r>
                        <a:rPr lang="fi-FI" dirty="0" err="1"/>
                        <a:t>that</a:t>
                      </a:r>
                      <a:r>
                        <a:rPr lang="fi-FI" dirty="0"/>
                        <a:t> </a:t>
                      </a:r>
                      <a:r>
                        <a:rPr lang="fi-FI" dirty="0" err="1"/>
                        <a:t>you</a:t>
                      </a:r>
                      <a:r>
                        <a:rPr lang="fi-FI" dirty="0"/>
                        <a:t> </a:t>
                      </a:r>
                      <a:r>
                        <a:rPr lang="fi-FI" dirty="0" err="1"/>
                        <a:t>do</a:t>
                      </a:r>
                      <a:r>
                        <a:rPr lang="fi-FI" dirty="0"/>
                        <a:t> </a:t>
                      </a:r>
                      <a:r>
                        <a:rPr lang="fi-FI" dirty="0" err="1"/>
                        <a:t>understand</a:t>
                      </a:r>
                      <a:r>
                        <a:rPr lang="fi-FI" dirty="0"/>
                        <a:t> is </a:t>
                      </a:r>
                      <a:r>
                        <a:rPr lang="fi-FI" dirty="0" err="1"/>
                        <a:t>sufficient</a:t>
                      </a:r>
                      <a:r>
                        <a:rPr lang="fi-FI" dirty="0"/>
                        <a:t> to </a:t>
                      </a:r>
                      <a:r>
                        <a:rPr lang="fi-FI" dirty="0" err="1"/>
                        <a:t>assess</a:t>
                      </a:r>
                      <a:r>
                        <a:rPr lang="fi-FI" dirty="0"/>
                        <a:t> </a:t>
                      </a:r>
                      <a:r>
                        <a:rPr lang="fi-FI" dirty="0" err="1"/>
                        <a:t>the</a:t>
                      </a:r>
                      <a:r>
                        <a:rPr lang="fi-FI" dirty="0"/>
                        <a:t> </a:t>
                      </a:r>
                      <a:r>
                        <a:rPr lang="fi-FI" dirty="0" err="1"/>
                        <a:t>reliability</a:t>
                      </a:r>
                      <a:r>
                        <a:rPr lang="fi-FI" dirty="0"/>
                        <a:t> and </a:t>
                      </a:r>
                      <a:r>
                        <a:rPr lang="fi-FI" dirty="0" err="1"/>
                        <a:t>validity</a:t>
                      </a:r>
                      <a:r>
                        <a:rPr lang="fi-FI" dirty="0"/>
                        <a:t> of </a:t>
                      </a:r>
                      <a:r>
                        <a:rPr lang="fi-FI" dirty="0" err="1"/>
                        <a:t>the</a:t>
                      </a:r>
                      <a:r>
                        <a:rPr lang="fi-FI" dirty="0"/>
                        <a:t> </a:t>
                      </a:r>
                      <a:r>
                        <a:rPr lang="fi-FI" dirty="0" err="1"/>
                        <a:t>measures</a:t>
                      </a:r>
                      <a:r>
                        <a:rPr lang="fi-FI" dirty="0"/>
                        <a:t>, it is </a:t>
                      </a:r>
                      <a:r>
                        <a:rPr lang="fi-FI" dirty="0" err="1"/>
                        <a:t>probably</a:t>
                      </a:r>
                      <a:r>
                        <a:rPr lang="fi-FI" dirty="0"/>
                        <a:t> </a:t>
                      </a:r>
                      <a:r>
                        <a:rPr lang="fi-FI" dirty="0" err="1"/>
                        <a:t>safe</a:t>
                      </a:r>
                      <a:r>
                        <a:rPr lang="fi-FI" dirty="0"/>
                        <a:t> to </a:t>
                      </a:r>
                      <a:r>
                        <a:rPr lang="fi-FI" dirty="0" err="1"/>
                        <a:t>ignore</a:t>
                      </a:r>
                      <a:r>
                        <a:rPr lang="fi-FI" dirty="0"/>
                        <a:t> </a:t>
                      </a:r>
                      <a:r>
                        <a:rPr lang="fi-FI" dirty="0" err="1"/>
                        <a:t>evidence</a:t>
                      </a:r>
                      <a:r>
                        <a:rPr lang="fi-FI" dirty="0"/>
                        <a:t> </a:t>
                      </a:r>
                      <a:r>
                        <a:rPr lang="fi-FI" dirty="0" err="1"/>
                        <a:t>that</a:t>
                      </a:r>
                      <a:r>
                        <a:rPr lang="fi-FI" dirty="0"/>
                        <a:t> </a:t>
                      </a:r>
                      <a:r>
                        <a:rPr lang="fi-FI" dirty="0" err="1"/>
                        <a:t>you</a:t>
                      </a:r>
                      <a:r>
                        <a:rPr lang="fi-FI" dirty="0"/>
                        <a:t> </a:t>
                      </a:r>
                      <a:r>
                        <a:rPr lang="fi-FI" dirty="0" err="1"/>
                        <a:t>do</a:t>
                      </a:r>
                      <a:r>
                        <a:rPr lang="fi-FI" dirty="0"/>
                        <a:t> </a:t>
                      </a:r>
                      <a:r>
                        <a:rPr lang="fi-FI" dirty="0" err="1"/>
                        <a:t>not</a:t>
                      </a:r>
                      <a:r>
                        <a:rPr lang="fi-FI" dirty="0"/>
                        <a:t> </a:t>
                      </a:r>
                      <a:r>
                        <a:rPr lang="fi-FI" dirty="0" err="1"/>
                        <a:t>understand</a:t>
                      </a:r>
                      <a:r>
                        <a:rPr lang="fi-FI" b="0" dirty="0"/>
                        <a:t> </a:t>
                      </a:r>
                      <a:r>
                        <a:rPr lang="fi-FI" b="1" dirty="0"/>
                        <a:t>OR </a:t>
                      </a:r>
                      <a:r>
                        <a:rPr lang="fi-FI" dirty="0" err="1"/>
                        <a:t>Study</a:t>
                      </a:r>
                      <a:r>
                        <a:rPr lang="fi-FI" dirty="0"/>
                        <a:t> </a:t>
                      </a:r>
                      <a:r>
                        <a:rPr lang="fi-FI" dirty="0" err="1"/>
                        <a:t>the</a:t>
                      </a:r>
                      <a:r>
                        <a:rPr lang="fi-FI" dirty="0"/>
                        <a:t> </a:t>
                      </a:r>
                      <a:r>
                        <a:rPr lang="fi-FI" dirty="0" err="1"/>
                        <a:t>technique</a:t>
                      </a:r>
                      <a:r>
                        <a:rPr lang="fi-FI" dirty="0"/>
                        <a:t> </a:t>
                      </a:r>
                      <a:r>
                        <a:rPr lang="fi-FI" dirty="0" err="1"/>
                        <a:t>using</a:t>
                      </a:r>
                      <a:r>
                        <a:rPr lang="fi-FI" dirty="0"/>
                        <a:t> </a:t>
                      </a:r>
                      <a:r>
                        <a:rPr lang="fi-FI" i="1" dirty="0" err="1"/>
                        <a:t>trustworthy</a:t>
                      </a:r>
                      <a:r>
                        <a:rPr lang="fi-FI" i="1" dirty="0"/>
                        <a:t> </a:t>
                      </a:r>
                      <a:r>
                        <a:rPr lang="fi-FI" i="1" dirty="0" err="1"/>
                        <a:t>sources</a:t>
                      </a:r>
                      <a:r>
                        <a:rPr lang="fi-FI" i="1" dirty="0"/>
                        <a:t>.</a:t>
                      </a:r>
                      <a:r>
                        <a:rPr lang="fi-FI" dirty="0"/>
                        <a:t> </a:t>
                      </a:r>
                    </a:p>
                  </a:txBody>
                  <a:tcPr/>
                </a:tc>
                <a:tc>
                  <a:txBody>
                    <a:bodyPr/>
                    <a:lstStyle/>
                    <a:p>
                      <a:r>
                        <a:rPr lang="fi-FI" dirty="0" err="1"/>
                        <a:t>Require</a:t>
                      </a:r>
                      <a:r>
                        <a:rPr lang="fi-FI" dirty="0"/>
                        <a:t> </a:t>
                      </a:r>
                      <a:r>
                        <a:rPr lang="fi-FI" dirty="0" err="1"/>
                        <a:t>that</a:t>
                      </a:r>
                      <a:r>
                        <a:rPr lang="fi-FI" dirty="0"/>
                        <a:t> </a:t>
                      </a:r>
                      <a:r>
                        <a:rPr lang="fi-FI" dirty="0" err="1"/>
                        <a:t>the</a:t>
                      </a:r>
                      <a:r>
                        <a:rPr lang="fi-FI" dirty="0"/>
                        <a:t> </a:t>
                      </a:r>
                      <a:r>
                        <a:rPr lang="fi-FI" dirty="0" err="1"/>
                        <a:t>authors</a:t>
                      </a:r>
                      <a:r>
                        <a:rPr lang="fi-FI" dirty="0"/>
                        <a:t> </a:t>
                      </a:r>
                      <a:r>
                        <a:rPr lang="fi-FI" dirty="0" err="1"/>
                        <a:t>explain</a:t>
                      </a:r>
                      <a:r>
                        <a:rPr lang="fi-FI" dirty="0"/>
                        <a:t> </a:t>
                      </a:r>
                      <a:r>
                        <a:rPr lang="fi-FI" dirty="0" err="1"/>
                        <a:t>why</a:t>
                      </a:r>
                      <a:r>
                        <a:rPr lang="fi-FI" dirty="0"/>
                        <a:t> </a:t>
                      </a:r>
                      <a:r>
                        <a:rPr lang="fi-FI" dirty="0" err="1"/>
                        <a:t>the</a:t>
                      </a:r>
                      <a:r>
                        <a:rPr lang="fi-FI" dirty="0"/>
                        <a:t> </a:t>
                      </a:r>
                      <a:r>
                        <a:rPr lang="fi-FI" dirty="0" err="1"/>
                        <a:t>evidence</a:t>
                      </a:r>
                      <a:r>
                        <a:rPr lang="fi-FI" dirty="0"/>
                        <a:t> is </a:t>
                      </a:r>
                      <a:r>
                        <a:rPr lang="fi-FI" dirty="0" err="1"/>
                        <a:t>relevant</a:t>
                      </a:r>
                      <a:r>
                        <a:rPr lang="fi-FI" dirty="0"/>
                        <a:t> and </a:t>
                      </a:r>
                      <a:r>
                        <a:rPr lang="fi-FI" dirty="0" err="1"/>
                        <a:t>how</a:t>
                      </a:r>
                      <a:r>
                        <a:rPr lang="fi-FI" dirty="0"/>
                        <a:t> it </a:t>
                      </a:r>
                      <a:r>
                        <a:rPr lang="fi-FI" dirty="0" err="1"/>
                        <a:t>relates</a:t>
                      </a:r>
                      <a:r>
                        <a:rPr lang="fi-FI" dirty="0"/>
                        <a:t> to </a:t>
                      </a:r>
                      <a:r>
                        <a:rPr lang="fi-FI" dirty="0" err="1"/>
                        <a:t>statistics</a:t>
                      </a:r>
                      <a:r>
                        <a:rPr lang="fi-FI" dirty="0"/>
                        <a:t> </a:t>
                      </a:r>
                      <a:r>
                        <a:rPr lang="fi-FI" dirty="0" err="1"/>
                        <a:t>that</a:t>
                      </a:r>
                      <a:r>
                        <a:rPr lang="fi-FI" dirty="0"/>
                        <a:t> </a:t>
                      </a:r>
                      <a:r>
                        <a:rPr lang="fi-FI" dirty="0" err="1"/>
                        <a:t>you</a:t>
                      </a:r>
                      <a:r>
                        <a:rPr lang="fi-FI" dirty="0"/>
                        <a:t> </a:t>
                      </a:r>
                      <a:r>
                        <a:rPr lang="fi-FI" dirty="0" err="1"/>
                        <a:t>do</a:t>
                      </a:r>
                      <a:r>
                        <a:rPr lang="fi-FI" dirty="0"/>
                        <a:t> </a:t>
                      </a:r>
                      <a:r>
                        <a:rPr lang="fi-FI" dirty="0" err="1"/>
                        <a:t>know</a:t>
                      </a:r>
                      <a:r>
                        <a:rPr lang="fi-FI" dirty="0"/>
                        <a:t>, </a:t>
                      </a:r>
                      <a:r>
                        <a:rPr lang="fi-FI" dirty="0" err="1"/>
                        <a:t>citing</a:t>
                      </a:r>
                      <a:r>
                        <a:rPr lang="fi-FI" dirty="0"/>
                        <a:t> </a:t>
                      </a:r>
                      <a:r>
                        <a:rPr lang="fi-FI" dirty="0" err="1"/>
                        <a:t>appropriate</a:t>
                      </a:r>
                      <a:r>
                        <a:rPr lang="fi-FI" dirty="0"/>
                        <a:t> </a:t>
                      </a:r>
                      <a:r>
                        <a:rPr lang="fi-FI" dirty="0" err="1"/>
                        <a:t>methodological</a:t>
                      </a:r>
                      <a:r>
                        <a:rPr lang="fi-FI" dirty="0"/>
                        <a:t> </a:t>
                      </a:r>
                      <a:r>
                        <a:rPr lang="fi-FI" dirty="0" err="1"/>
                        <a:t>support</a:t>
                      </a:r>
                      <a:endParaRPr lang="fi-FI" dirty="0"/>
                    </a:p>
                  </a:txBody>
                  <a:tcPr/>
                </a:tc>
                <a:extLst>
                  <a:ext uri="{0D108BD9-81ED-4DB2-BD59-A6C34878D82A}">
                    <a16:rowId xmlns:a16="http://schemas.microsoft.com/office/drawing/2014/main" val="1589378102"/>
                  </a:ext>
                </a:extLst>
              </a:tr>
              <a:tr h="370840">
                <a:tc>
                  <a:txBody>
                    <a:bodyPr/>
                    <a:lstStyle/>
                    <a:p>
                      <a:r>
                        <a:rPr lang="fi-FI" dirty="0"/>
                        <a:t>A cross-</a:t>
                      </a:r>
                      <a:r>
                        <a:rPr lang="fi-FI" dirty="0" err="1"/>
                        <a:t>sectional</a:t>
                      </a:r>
                      <a:r>
                        <a:rPr lang="fi-FI" dirty="0"/>
                        <a:t> </a:t>
                      </a:r>
                      <a:r>
                        <a:rPr lang="fi-FI" dirty="0" err="1"/>
                        <a:t>survey</a:t>
                      </a:r>
                      <a:r>
                        <a:rPr lang="fi-FI" dirty="0"/>
                        <a:t> </a:t>
                      </a:r>
                      <a:r>
                        <a:rPr lang="fi-FI" dirty="0" err="1"/>
                        <a:t>ignores</a:t>
                      </a:r>
                      <a:r>
                        <a:rPr lang="fi-FI" dirty="0"/>
                        <a:t> </a:t>
                      </a:r>
                      <a:r>
                        <a:rPr lang="fi-FI" dirty="0" err="1"/>
                        <a:t>common</a:t>
                      </a:r>
                      <a:r>
                        <a:rPr lang="fi-FI" dirty="0"/>
                        <a:t> </a:t>
                      </a:r>
                      <a:r>
                        <a:rPr lang="fi-FI" dirty="0" err="1"/>
                        <a:t>method</a:t>
                      </a:r>
                      <a:r>
                        <a:rPr lang="fi-FI" dirty="0"/>
                        <a:t> </a:t>
                      </a:r>
                      <a:r>
                        <a:rPr lang="fi-FI" dirty="0" err="1"/>
                        <a:t>variance</a:t>
                      </a:r>
                      <a:r>
                        <a:rPr lang="fi-FI" dirty="0"/>
                        <a:t> (no </a:t>
                      </a:r>
                      <a:r>
                        <a:rPr lang="fi-FI" dirty="0" err="1"/>
                        <a:t>assesment</a:t>
                      </a:r>
                      <a:r>
                        <a:rPr lang="fi-FI" dirty="0"/>
                        <a:t> </a:t>
                      </a:r>
                      <a:r>
                        <a:rPr lang="fi-FI" dirty="0" err="1"/>
                        <a:t>or</a:t>
                      </a:r>
                      <a:r>
                        <a:rPr lang="fi-FI" dirty="0"/>
                        <a:t> </a:t>
                      </a:r>
                      <a:r>
                        <a:rPr lang="fi-FI" dirty="0" err="1"/>
                        <a:t>Harman’s</a:t>
                      </a:r>
                      <a:r>
                        <a:rPr lang="fi-FI" dirty="0"/>
                        <a:t> single </a:t>
                      </a:r>
                      <a:r>
                        <a:rPr lang="fi-FI" dirty="0" err="1"/>
                        <a:t>factor</a:t>
                      </a:r>
                      <a:r>
                        <a:rPr lang="fi-FI" dirty="0"/>
                        <a:t> </a:t>
                      </a:r>
                      <a:r>
                        <a:rPr lang="fi-FI" dirty="0" err="1"/>
                        <a:t>test</a:t>
                      </a:r>
                      <a:r>
                        <a:rPr lang="fi-FI" dirty="0"/>
                        <a:t>)</a:t>
                      </a:r>
                    </a:p>
                  </a:txBody>
                  <a:tcPr/>
                </a:tc>
                <a:tc>
                  <a:txBody>
                    <a:bodyPr/>
                    <a:lstStyle/>
                    <a:p>
                      <a:r>
                        <a:rPr lang="fi-FI" dirty="0" err="1"/>
                        <a:t>Intepret</a:t>
                      </a:r>
                      <a:r>
                        <a:rPr lang="fi-FI" dirty="0"/>
                        <a:t> </a:t>
                      </a:r>
                      <a:r>
                        <a:rPr lang="fi-FI" dirty="0" err="1"/>
                        <a:t>the</a:t>
                      </a:r>
                      <a:r>
                        <a:rPr lang="fi-FI" dirty="0"/>
                        <a:t> </a:t>
                      </a:r>
                      <a:r>
                        <a:rPr lang="fi-FI" dirty="0" err="1"/>
                        <a:t>correlations</a:t>
                      </a:r>
                      <a:r>
                        <a:rPr lang="fi-FI" dirty="0"/>
                        <a:t>: </a:t>
                      </a:r>
                      <a:r>
                        <a:rPr lang="fi-FI" dirty="0" err="1"/>
                        <a:t>All</a:t>
                      </a:r>
                      <a:r>
                        <a:rPr lang="fi-FI" dirty="0"/>
                        <a:t> </a:t>
                      </a:r>
                      <a:r>
                        <a:rPr lang="fi-FI" dirty="0" err="1"/>
                        <a:t>items</a:t>
                      </a:r>
                      <a:r>
                        <a:rPr lang="fi-FI" dirty="0"/>
                        <a:t> </a:t>
                      </a:r>
                      <a:r>
                        <a:rPr lang="fi-FI" dirty="0" err="1"/>
                        <a:t>or</a:t>
                      </a:r>
                      <a:r>
                        <a:rPr lang="fi-FI" dirty="0"/>
                        <a:t> </a:t>
                      </a:r>
                      <a:r>
                        <a:rPr lang="fi-FI" dirty="0" err="1"/>
                        <a:t>scale</a:t>
                      </a:r>
                      <a:r>
                        <a:rPr lang="fi-FI" dirty="0"/>
                        <a:t> </a:t>
                      </a:r>
                      <a:r>
                        <a:rPr lang="fi-FI" dirty="0" err="1"/>
                        <a:t>scores</a:t>
                      </a:r>
                      <a:r>
                        <a:rPr lang="fi-FI" dirty="0"/>
                        <a:t> </a:t>
                      </a:r>
                      <a:r>
                        <a:rPr lang="fi-FI" dirty="0" err="1"/>
                        <a:t>correlate</a:t>
                      </a:r>
                      <a:r>
                        <a:rPr lang="fi-FI" dirty="0"/>
                        <a:t> </a:t>
                      </a:r>
                      <a:r>
                        <a:rPr lang="fi-FI" dirty="0" err="1"/>
                        <a:t>with</a:t>
                      </a:r>
                      <a:r>
                        <a:rPr lang="fi-FI" dirty="0"/>
                        <a:t> </a:t>
                      </a:r>
                      <a:r>
                        <a:rPr lang="fi-FI" dirty="0" err="1"/>
                        <a:t>each</a:t>
                      </a:r>
                      <a:r>
                        <a:rPr lang="fi-FI" dirty="0"/>
                        <a:t> </a:t>
                      </a:r>
                      <a:r>
                        <a:rPr lang="fi-FI" dirty="0" err="1"/>
                        <a:t>other</a:t>
                      </a:r>
                      <a:r>
                        <a:rPr lang="fi-FI" dirty="0"/>
                        <a:t> </a:t>
                      </a:r>
                      <a:r>
                        <a:rPr lang="fi-FI" dirty="0" err="1"/>
                        <a:t>indicates</a:t>
                      </a:r>
                      <a:r>
                        <a:rPr lang="fi-FI" dirty="0"/>
                        <a:t> a </a:t>
                      </a:r>
                      <a:r>
                        <a:rPr lang="fi-FI" dirty="0" err="1"/>
                        <a:t>problem</a:t>
                      </a:r>
                      <a:br>
                        <a:rPr lang="fi-FI" dirty="0"/>
                      </a:br>
                      <a:r>
                        <a:rPr lang="fi-FI" dirty="0" err="1"/>
                        <a:t>Assess</a:t>
                      </a:r>
                      <a:r>
                        <a:rPr lang="fi-FI" dirty="0"/>
                        <a:t> </a:t>
                      </a:r>
                      <a:r>
                        <a:rPr lang="fi-FI" dirty="0" err="1"/>
                        <a:t>the</a:t>
                      </a:r>
                      <a:r>
                        <a:rPr lang="fi-FI" dirty="0"/>
                        <a:t> </a:t>
                      </a:r>
                      <a:r>
                        <a:rPr lang="fi-FI" dirty="0" err="1"/>
                        <a:t>items</a:t>
                      </a:r>
                      <a:r>
                        <a:rPr lang="fi-FI" dirty="0"/>
                        <a:t> and design: More ”</a:t>
                      </a:r>
                      <a:r>
                        <a:rPr lang="fi-FI" dirty="0" err="1"/>
                        <a:t>objective</a:t>
                      </a:r>
                      <a:r>
                        <a:rPr lang="fi-FI" dirty="0"/>
                        <a:t>” </a:t>
                      </a:r>
                      <a:r>
                        <a:rPr lang="fi-FI" dirty="0" err="1"/>
                        <a:t>items</a:t>
                      </a:r>
                      <a:r>
                        <a:rPr lang="fi-FI" dirty="0"/>
                        <a:t> </a:t>
                      </a:r>
                      <a:r>
                        <a:rPr lang="fi-FI" dirty="0" err="1"/>
                        <a:t>are</a:t>
                      </a:r>
                      <a:r>
                        <a:rPr lang="fi-FI" dirty="0"/>
                        <a:t> </a:t>
                      </a:r>
                      <a:r>
                        <a:rPr lang="fi-FI" dirty="0" err="1"/>
                        <a:t>are</a:t>
                      </a:r>
                      <a:r>
                        <a:rPr lang="fi-FI" dirty="0"/>
                        <a:t> </a:t>
                      </a:r>
                      <a:r>
                        <a:rPr lang="fi-FI" dirty="0" err="1"/>
                        <a:t>less</a:t>
                      </a:r>
                      <a:r>
                        <a:rPr lang="fi-FI" dirty="0"/>
                        <a:t> </a:t>
                      </a:r>
                      <a:r>
                        <a:rPr lang="fi-FI" dirty="0" err="1"/>
                        <a:t>prone</a:t>
                      </a:r>
                      <a:r>
                        <a:rPr lang="fi-FI" dirty="0"/>
                        <a:t> to </a:t>
                      </a:r>
                      <a:r>
                        <a:rPr lang="fi-FI" dirty="0" err="1"/>
                        <a:t>method</a:t>
                      </a:r>
                      <a:r>
                        <a:rPr lang="fi-FI" dirty="0"/>
                        <a:t> </a:t>
                      </a:r>
                      <a:r>
                        <a:rPr lang="fi-FI" dirty="0" err="1"/>
                        <a:t>variance</a:t>
                      </a:r>
                      <a:r>
                        <a:rPr lang="fi-FI" dirty="0"/>
                        <a:t> </a:t>
                      </a:r>
                      <a:r>
                        <a:rPr lang="fi-FI" dirty="0" err="1"/>
                        <a:t>problem</a:t>
                      </a:r>
                      <a:r>
                        <a:rPr lang="fi-FI" dirty="0"/>
                        <a:t>.</a:t>
                      </a:r>
                    </a:p>
                  </a:txBody>
                  <a:tcPr/>
                </a:tc>
                <a:tc>
                  <a:txBody>
                    <a:bodyPr/>
                    <a:lstStyle/>
                    <a:p>
                      <a:r>
                        <a:rPr lang="fi-FI" dirty="0" err="1"/>
                        <a:t>Require</a:t>
                      </a:r>
                      <a:r>
                        <a:rPr lang="fi-FI" dirty="0"/>
                        <a:t> </a:t>
                      </a:r>
                      <a:r>
                        <a:rPr lang="fi-FI" dirty="0" err="1"/>
                        <a:t>that</a:t>
                      </a:r>
                      <a:r>
                        <a:rPr lang="fi-FI" dirty="0"/>
                        <a:t> </a:t>
                      </a:r>
                      <a:r>
                        <a:rPr lang="fi-FI" dirty="0" err="1"/>
                        <a:t>the</a:t>
                      </a:r>
                      <a:r>
                        <a:rPr lang="fi-FI" dirty="0"/>
                        <a:t> </a:t>
                      </a:r>
                      <a:r>
                        <a:rPr lang="fi-FI" dirty="0" err="1"/>
                        <a:t>authors</a:t>
                      </a:r>
                      <a:r>
                        <a:rPr lang="fi-FI" dirty="0"/>
                        <a:t> </a:t>
                      </a:r>
                      <a:r>
                        <a:rPr lang="fi-FI" dirty="0" err="1"/>
                        <a:t>apply</a:t>
                      </a:r>
                      <a:r>
                        <a:rPr lang="fi-FI" dirty="0"/>
                        <a:t> a </a:t>
                      </a:r>
                      <a:r>
                        <a:rPr lang="fi-FI" dirty="0" err="1"/>
                        <a:t>confirmatory</a:t>
                      </a:r>
                      <a:r>
                        <a:rPr lang="fi-FI" dirty="0"/>
                        <a:t> </a:t>
                      </a:r>
                      <a:r>
                        <a:rPr lang="fi-FI" dirty="0" err="1"/>
                        <a:t>factor</a:t>
                      </a:r>
                      <a:r>
                        <a:rPr lang="fi-FI" dirty="0"/>
                        <a:t> </a:t>
                      </a:r>
                      <a:r>
                        <a:rPr lang="fi-FI" dirty="0" err="1"/>
                        <a:t>analysis</a:t>
                      </a:r>
                      <a:r>
                        <a:rPr lang="fi-FI" dirty="0"/>
                        <a:t> </a:t>
                      </a:r>
                      <a:r>
                        <a:rPr lang="fi-FI" dirty="0" err="1"/>
                        <a:t>with</a:t>
                      </a:r>
                      <a:r>
                        <a:rPr lang="fi-FI" dirty="0"/>
                        <a:t> a </a:t>
                      </a:r>
                      <a:r>
                        <a:rPr lang="fi-FI" dirty="0" err="1"/>
                        <a:t>method</a:t>
                      </a:r>
                      <a:r>
                        <a:rPr lang="fi-FI" dirty="0"/>
                        <a:t> </a:t>
                      </a:r>
                      <a:r>
                        <a:rPr lang="fi-FI" dirty="0" err="1"/>
                        <a:t>factor</a:t>
                      </a:r>
                      <a:r>
                        <a:rPr lang="fi-FI" dirty="0"/>
                        <a:t> and </a:t>
                      </a:r>
                      <a:r>
                        <a:rPr lang="fi-FI" dirty="0" err="1"/>
                        <a:t>that</a:t>
                      </a:r>
                      <a:r>
                        <a:rPr lang="fi-FI" dirty="0"/>
                        <a:t> </a:t>
                      </a:r>
                      <a:r>
                        <a:rPr lang="fi-FI" dirty="0" err="1"/>
                        <a:t>the</a:t>
                      </a:r>
                      <a:r>
                        <a:rPr lang="fi-FI" dirty="0"/>
                        <a:t> </a:t>
                      </a:r>
                      <a:r>
                        <a:rPr lang="fi-FI" dirty="0" err="1"/>
                        <a:t>authors</a:t>
                      </a:r>
                      <a:r>
                        <a:rPr lang="fi-FI" dirty="0"/>
                        <a:t> </a:t>
                      </a:r>
                      <a:r>
                        <a:rPr lang="fi-FI" dirty="0" err="1"/>
                        <a:t>also</a:t>
                      </a:r>
                      <a:r>
                        <a:rPr lang="fi-FI" dirty="0"/>
                        <a:t> </a:t>
                      </a:r>
                      <a:r>
                        <a:rPr lang="fi-FI" dirty="0" err="1"/>
                        <a:t>mention</a:t>
                      </a:r>
                      <a:r>
                        <a:rPr lang="fi-FI" dirty="0"/>
                        <a:t> </a:t>
                      </a:r>
                      <a:r>
                        <a:rPr lang="fi-FI" dirty="0" err="1"/>
                        <a:t>the</a:t>
                      </a:r>
                      <a:r>
                        <a:rPr lang="fi-FI" dirty="0"/>
                        <a:t> </a:t>
                      </a:r>
                      <a:r>
                        <a:rPr lang="fi-FI" dirty="0" err="1"/>
                        <a:t>limitations</a:t>
                      </a:r>
                      <a:r>
                        <a:rPr lang="fi-FI" dirty="0"/>
                        <a:t> of </a:t>
                      </a:r>
                      <a:r>
                        <a:rPr lang="fi-FI" dirty="0" err="1"/>
                        <a:t>their</a:t>
                      </a:r>
                      <a:r>
                        <a:rPr lang="fi-FI" dirty="0"/>
                        <a:t> </a:t>
                      </a:r>
                      <a:r>
                        <a:rPr lang="fi-FI" dirty="0" err="1"/>
                        <a:t>chosen</a:t>
                      </a:r>
                      <a:r>
                        <a:rPr lang="fi-FI" dirty="0"/>
                        <a:t> </a:t>
                      </a:r>
                      <a:r>
                        <a:rPr lang="fi-FI" dirty="0" err="1"/>
                        <a:t>techniques</a:t>
                      </a:r>
                      <a:r>
                        <a:rPr lang="fi-FI" dirty="0"/>
                        <a:t> (</a:t>
                      </a:r>
                      <a:r>
                        <a:rPr lang="fi-FI" dirty="0" err="1"/>
                        <a:t>not</a:t>
                      </a:r>
                      <a:r>
                        <a:rPr lang="fi-FI" dirty="0"/>
                        <a:t> </a:t>
                      </a:r>
                      <a:r>
                        <a:rPr lang="fi-FI" dirty="0" err="1"/>
                        <a:t>all</a:t>
                      </a:r>
                      <a:r>
                        <a:rPr lang="fi-FI" dirty="0"/>
                        <a:t> of </a:t>
                      </a:r>
                      <a:r>
                        <a:rPr lang="fi-FI" dirty="0" err="1"/>
                        <a:t>them</a:t>
                      </a:r>
                      <a:r>
                        <a:rPr lang="fi-FI" dirty="0"/>
                        <a:t> </a:t>
                      </a:r>
                      <a:r>
                        <a:rPr lang="fi-FI" dirty="0" err="1"/>
                        <a:t>work</a:t>
                      </a:r>
                      <a:r>
                        <a:rPr lang="fi-FI" dirty="0"/>
                        <a:t>)</a:t>
                      </a:r>
                    </a:p>
                  </a:txBody>
                  <a:tcPr/>
                </a:tc>
                <a:extLst>
                  <a:ext uri="{0D108BD9-81ED-4DB2-BD59-A6C34878D82A}">
                    <a16:rowId xmlns:a16="http://schemas.microsoft.com/office/drawing/2014/main" val="2556761033"/>
                  </a:ext>
                </a:extLst>
              </a:tr>
            </a:tbl>
          </a:graphicData>
        </a:graphic>
      </p:graphicFrame>
    </p:spTree>
    <p:extLst>
      <p:ext uri="{BB962C8B-B14F-4D97-AF65-F5344CB8AC3E}">
        <p14:creationId xmlns:p14="http://schemas.microsoft.com/office/powerpoint/2010/main" val="6693581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6308AF-3A3E-E84B-87D1-C22EA1D42011}"/>
              </a:ext>
            </a:extLst>
          </p:cNvPr>
          <p:cNvSpPr>
            <a:spLocks noGrp="1"/>
          </p:cNvSpPr>
          <p:nvPr>
            <p:ph type="title"/>
          </p:nvPr>
        </p:nvSpPr>
        <p:spPr/>
        <p:txBody>
          <a:bodyPr/>
          <a:lstStyle/>
          <a:p>
            <a:r>
              <a:rPr lang="fi-FI" dirty="0" err="1"/>
              <a:t>Conclusions</a:t>
            </a:r>
            <a:endParaRPr lang="fi-FI" dirty="0"/>
          </a:p>
        </p:txBody>
      </p:sp>
      <p:sp>
        <p:nvSpPr>
          <p:cNvPr id="7" name="Text Placeholder 6">
            <a:extLst>
              <a:ext uri="{FF2B5EF4-FFF2-40B4-BE49-F238E27FC236}">
                <a16:creationId xmlns:a16="http://schemas.microsoft.com/office/drawing/2014/main" id="{BD85982F-A23F-E34F-980D-448BF49139E0}"/>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6384830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diary questions for this week</a:t>
            </a:r>
          </a:p>
        </p:txBody>
      </p:sp>
      <p:sp>
        <p:nvSpPr>
          <p:cNvPr id="3" name="Content Placeholder 2"/>
          <p:cNvSpPr>
            <a:spLocks noGrp="1"/>
          </p:cNvSpPr>
          <p:nvPr>
            <p:ph idx="1"/>
          </p:nvPr>
        </p:nvSpPr>
        <p:spPr/>
        <p:txBody>
          <a:bodyPr>
            <a:normAutofit fontScale="92500" lnSpcReduction="20000"/>
          </a:bodyPr>
          <a:lstStyle/>
          <a:p>
            <a:r>
              <a:rPr lang="en-US" dirty="0"/>
              <a:t>What is a statistical model and an estimator? What are the characteristics of good estimators? What kind of assumptions estimators can make and why it is important to test these?</a:t>
            </a:r>
          </a:p>
          <a:p>
            <a:r>
              <a:rPr lang="en-US" dirty="0"/>
              <a:t>Explain the concept of reliability based on classical test theory. Explain the two different ways that reliability is commonly assessed in management research.</a:t>
            </a:r>
          </a:p>
          <a:p>
            <a:r>
              <a:rPr lang="en-US" dirty="0"/>
              <a:t>What specifically does coefficient alpha quantify? What assumptions are required for consistency of coefficient alpha and how these assumptions can be assessed in research?</a:t>
            </a:r>
          </a:p>
          <a:p>
            <a:r>
              <a:rPr lang="en-US" dirty="0"/>
              <a:t>What is the difference between predictive validity, content validity, and construct validity. Are these complementary or competing ideas?</a:t>
            </a:r>
          </a:p>
          <a:p>
            <a:r>
              <a:rPr lang="en-US" dirty="0"/>
              <a:t>Explain the latent variable model of validity.</a:t>
            </a:r>
          </a:p>
          <a:p>
            <a:r>
              <a:rPr lang="en-US" dirty="0"/>
              <a:t>What is the idea of factor analysis? What is the purpose of using factor analysis in management research?</a:t>
            </a:r>
          </a:p>
          <a:p>
            <a:r>
              <a:rPr lang="en-US" dirty="0"/>
              <a:t>What is common method variance? Give one example of a scenario where and how common method variance could be a problem.</a:t>
            </a:r>
          </a:p>
        </p:txBody>
      </p:sp>
    </p:spTree>
    <p:extLst>
      <p:ext uri="{BB962C8B-B14F-4D97-AF65-F5344CB8AC3E}">
        <p14:creationId xmlns:p14="http://schemas.microsoft.com/office/powerpoint/2010/main" val="119383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37E5B-38B0-C340-A2B0-9651113A43EC}"/>
              </a:ext>
            </a:extLst>
          </p:cNvPr>
          <p:cNvSpPr>
            <a:spLocks noGrp="1"/>
          </p:cNvSpPr>
          <p:nvPr>
            <p:ph type="title"/>
          </p:nvPr>
        </p:nvSpPr>
        <p:spPr/>
        <p:txBody>
          <a:bodyPr/>
          <a:lstStyle/>
          <a:p>
            <a:r>
              <a:rPr lang="fi-FI" dirty="0" err="1"/>
              <a:t>Comparison</a:t>
            </a:r>
            <a:r>
              <a:rPr lang="fi-FI" dirty="0"/>
              <a:t> </a:t>
            </a:r>
            <a:r>
              <a:rPr lang="fi-FI" dirty="0" err="1"/>
              <a:t>between</a:t>
            </a:r>
            <a:r>
              <a:rPr lang="fi-FI" dirty="0"/>
              <a:t> </a:t>
            </a:r>
            <a:r>
              <a:rPr lang="fi-FI" dirty="0" err="1"/>
              <a:t>latent</a:t>
            </a:r>
            <a:r>
              <a:rPr lang="fi-FI" dirty="0"/>
              <a:t> </a:t>
            </a:r>
            <a:r>
              <a:rPr lang="fi-FI" dirty="0" err="1"/>
              <a:t>variable</a:t>
            </a:r>
            <a:r>
              <a:rPr lang="fi-FI" dirty="0"/>
              <a:t> </a:t>
            </a:r>
            <a:r>
              <a:rPr lang="fi-FI" dirty="0" err="1"/>
              <a:t>model</a:t>
            </a:r>
            <a:r>
              <a:rPr lang="fi-FI" dirty="0"/>
              <a:t> for </a:t>
            </a:r>
            <a:r>
              <a:rPr lang="fi-FI" dirty="0" err="1"/>
              <a:t>validity</a:t>
            </a:r>
            <a:r>
              <a:rPr lang="fi-FI" dirty="0"/>
              <a:t> and </a:t>
            </a:r>
            <a:r>
              <a:rPr lang="fi-FI" dirty="0" err="1"/>
              <a:t>construct</a:t>
            </a:r>
            <a:r>
              <a:rPr lang="fi-FI" dirty="0"/>
              <a:t> </a:t>
            </a:r>
            <a:r>
              <a:rPr lang="fi-FI" dirty="0" err="1"/>
              <a:t>validity</a:t>
            </a:r>
            <a:endParaRPr lang="fi-FI" dirty="0"/>
          </a:p>
        </p:txBody>
      </p:sp>
      <p:graphicFrame>
        <p:nvGraphicFramePr>
          <p:cNvPr id="9" name="Content Placeholder 8">
            <a:extLst>
              <a:ext uri="{FF2B5EF4-FFF2-40B4-BE49-F238E27FC236}">
                <a16:creationId xmlns:a16="http://schemas.microsoft.com/office/drawing/2014/main" id="{62C19547-12B3-AD4E-9A63-6162CD0CFD46}"/>
              </a:ext>
            </a:extLst>
          </p:cNvPr>
          <p:cNvGraphicFramePr>
            <a:graphicFrameLocks noGrp="1"/>
          </p:cNvGraphicFramePr>
          <p:nvPr>
            <p:ph idx="1"/>
            <p:extLst/>
          </p:nvPr>
        </p:nvGraphicFramePr>
        <p:xfrm>
          <a:off x="628650" y="1825625"/>
          <a:ext cx="7886701" cy="4211320"/>
        </p:xfrm>
        <a:graphic>
          <a:graphicData uri="http://schemas.openxmlformats.org/drawingml/2006/table">
            <a:tbl>
              <a:tblPr firstRow="1" bandRow="1">
                <a:tableStyleId>{5C22544A-7EE6-4342-B048-85BDC9FD1C3A}</a:tableStyleId>
              </a:tblPr>
              <a:tblGrid>
                <a:gridCol w="1445477">
                  <a:extLst>
                    <a:ext uri="{9D8B030D-6E8A-4147-A177-3AD203B41FA5}">
                      <a16:colId xmlns:a16="http://schemas.microsoft.com/office/drawing/2014/main" val="1254970535"/>
                    </a:ext>
                  </a:extLst>
                </a:gridCol>
                <a:gridCol w="3220612">
                  <a:extLst>
                    <a:ext uri="{9D8B030D-6E8A-4147-A177-3AD203B41FA5}">
                      <a16:colId xmlns:a16="http://schemas.microsoft.com/office/drawing/2014/main" val="1894753588"/>
                    </a:ext>
                  </a:extLst>
                </a:gridCol>
                <a:gridCol w="3220612">
                  <a:extLst>
                    <a:ext uri="{9D8B030D-6E8A-4147-A177-3AD203B41FA5}">
                      <a16:colId xmlns:a16="http://schemas.microsoft.com/office/drawing/2014/main" val="1987364464"/>
                    </a:ext>
                  </a:extLst>
                </a:gridCol>
              </a:tblGrid>
              <a:tr h="370840">
                <a:tc>
                  <a:txBody>
                    <a:bodyPr/>
                    <a:lstStyle/>
                    <a:p>
                      <a:endParaRPr lang="fi-FI" sz="1800" dirty="0"/>
                    </a:p>
                  </a:txBody>
                  <a:tcPr/>
                </a:tc>
                <a:tc>
                  <a:txBody>
                    <a:bodyPr/>
                    <a:lstStyle/>
                    <a:p>
                      <a:r>
                        <a:rPr lang="fi-FI" sz="1800" dirty="0" err="1"/>
                        <a:t>Construct</a:t>
                      </a:r>
                      <a:r>
                        <a:rPr lang="fi-FI" sz="1800" dirty="0"/>
                        <a:t> </a:t>
                      </a:r>
                      <a:r>
                        <a:rPr lang="fi-FI" sz="1800" dirty="0" err="1"/>
                        <a:t>validity</a:t>
                      </a:r>
                      <a:endParaRPr lang="fi-FI" sz="1800" dirty="0"/>
                    </a:p>
                  </a:txBody>
                  <a:tcPr/>
                </a:tc>
                <a:tc>
                  <a:txBody>
                    <a:bodyPr/>
                    <a:lstStyle/>
                    <a:p>
                      <a:r>
                        <a:rPr lang="fi-FI" sz="1800" dirty="0" err="1"/>
                        <a:t>Latent</a:t>
                      </a:r>
                      <a:r>
                        <a:rPr lang="fi-FI" sz="1800" dirty="0"/>
                        <a:t> </a:t>
                      </a:r>
                      <a:r>
                        <a:rPr lang="fi-FI" sz="1800" dirty="0" err="1"/>
                        <a:t>variable</a:t>
                      </a:r>
                      <a:r>
                        <a:rPr lang="fi-FI" sz="1800" dirty="0"/>
                        <a:t> </a:t>
                      </a:r>
                      <a:r>
                        <a:rPr lang="fi-FI" sz="1800" dirty="0" err="1"/>
                        <a:t>theory</a:t>
                      </a:r>
                      <a:endParaRPr lang="fi-FI" sz="1800" dirty="0"/>
                    </a:p>
                  </a:txBody>
                  <a:tcPr/>
                </a:tc>
                <a:extLst>
                  <a:ext uri="{0D108BD9-81ED-4DB2-BD59-A6C34878D82A}">
                    <a16:rowId xmlns:a16="http://schemas.microsoft.com/office/drawing/2014/main" val="2530190519"/>
                  </a:ext>
                </a:extLst>
              </a:tr>
              <a:tr h="370840">
                <a:tc>
                  <a:txBody>
                    <a:bodyPr/>
                    <a:lstStyle/>
                    <a:p>
                      <a:r>
                        <a:rPr lang="fi-FI" sz="1800" dirty="0" err="1"/>
                        <a:t>Philosophical</a:t>
                      </a:r>
                      <a:r>
                        <a:rPr lang="fi-FI" sz="1800" dirty="0"/>
                        <a:t> </a:t>
                      </a:r>
                      <a:r>
                        <a:rPr lang="fi-FI" sz="1800" dirty="0" err="1"/>
                        <a:t>focus</a:t>
                      </a:r>
                      <a:endParaRPr lang="fi-FI" sz="1800" dirty="0"/>
                    </a:p>
                  </a:txBody>
                  <a:tcPr/>
                </a:tc>
                <a:tc>
                  <a:txBody>
                    <a:bodyPr/>
                    <a:lstStyle/>
                    <a:p>
                      <a:r>
                        <a:rPr lang="fi-FI" sz="1800" dirty="0" err="1"/>
                        <a:t>Epistemology</a:t>
                      </a:r>
                      <a:endParaRPr lang="fi-FI" sz="1800" dirty="0"/>
                    </a:p>
                    <a:p>
                      <a:pPr marL="285750" indent="-285750">
                        <a:buFont typeface="Arial" panose="020B0604020202020204" pitchFamily="34" charset="0"/>
                        <a:buChar char="•"/>
                      </a:pPr>
                      <a:r>
                        <a:rPr lang="fi-FI" sz="1800" dirty="0" err="1"/>
                        <a:t>Relationships</a:t>
                      </a:r>
                      <a:r>
                        <a:rPr lang="fi-FI" sz="1800" dirty="0"/>
                        <a:t> </a:t>
                      </a:r>
                      <a:r>
                        <a:rPr lang="fi-FI" sz="1800" dirty="0" err="1"/>
                        <a:t>between</a:t>
                      </a:r>
                      <a:r>
                        <a:rPr lang="fi-FI" sz="1800" dirty="0"/>
                        <a:t> </a:t>
                      </a:r>
                      <a:r>
                        <a:rPr lang="fi-FI" sz="1800" dirty="0" err="1"/>
                        <a:t>measures</a:t>
                      </a:r>
                      <a:r>
                        <a:rPr lang="fi-FI" sz="1800" dirty="0"/>
                        <a:t> </a:t>
                      </a:r>
                      <a:r>
                        <a:rPr lang="fi-FI" sz="1800" dirty="0" err="1"/>
                        <a:t>allow</a:t>
                      </a:r>
                      <a:r>
                        <a:rPr lang="fi-FI" sz="1800" dirty="0"/>
                        <a:t> us to </a:t>
                      </a:r>
                      <a:r>
                        <a:rPr lang="fi-FI" sz="1800" dirty="0" err="1"/>
                        <a:t>learn</a:t>
                      </a:r>
                      <a:r>
                        <a:rPr lang="fi-FI" sz="1800" dirty="0"/>
                        <a:t> </a:t>
                      </a:r>
                      <a:r>
                        <a:rPr lang="fi-FI" sz="1800" dirty="0" err="1"/>
                        <a:t>about</a:t>
                      </a:r>
                      <a:r>
                        <a:rPr lang="fi-FI" sz="1800" dirty="0"/>
                        <a:t> </a:t>
                      </a:r>
                      <a:r>
                        <a:rPr lang="fi-FI" sz="1800" dirty="0" err="1"/>
                        <a:t>relationships</a:t>
                      </a:r>
                      <a:r>
                        <a:rPr lang="fi-FI" sz="1800" dirty="0"/>
                        <a:t> </a:t>
                      </a:r>
                      <a:r>
                        <a:rPr lang="fi-FI" sz="1800" dirty="0" err="1"/>
                        <a:t>between</a:t>
                      </a:r>
                      <a:r>
                        <a:rPr lang="fi-FI" sz="1800" dirty="0"/>
                        <a:t> </a:t>
                      </a:r>
                      <a:r>
                        <a:rPr lang="fi-FI" sz="1800" dirty="0" err="1"/>
                        <a:t>constructs</a:t>
                      </a:r>
                      <a:endParaRPr lang="fi-FI" sz="1800" dirty="0"/>
                    </a:p>
                  </a:txBody>
                  <a:tcPr/>
                </a:tc>
                <a:tc>
                  <a:txBody>
                    <a:bodyPr/>
                    <a:lstStyle/>
                    <a:p>
                      <a:r>
                        <a:rPr lang="fi-FI" sz="1800" dirty="0" err="1"/>
                        <a:t>Ontology</a:t>
                      </a:r>
                      <a:endParaRPr lang="fi-FI" sz="1800" dirty="0"/>
                    </a:p>
                    <a:p>
                      <a:pPr marL="285750" indent="-285750">
                        <a:buFont typeface="Arial" panose="020B0604020202020204" pitchFamily="34" charset="0"/>
                        <a:buChar char="•"/>
                      </a:pPr>
                      <a:r>
                        <a:rPr lang="fi-FI" sz="1800" dirty="0" err="1"/>
                        <a:t>Construct</a:t>
                      </a:r>
                      <a:r>
                        <a:rPr lang="fi-FI" sz="1800" dirty="0"/>
                        <a:t> </a:t>
                      </a:r>
                      <a:r>
                        <a:rPr lang="fi-FI" sz="1800" dirty="0" err="1"/>
                        <a:t>exists</a:t>
                      </a:r>
                      <a:r>
                        <a:rPr lang="fi-FI" sz="1800" dirty="0"/>
                        <a:t> and </a:t>
                      </a:r>
                      <a:r>
                        <a:rPr lang="fi-FI" sz="1800" dirty="0" err="1"/>
                        <a:t>causally</a:t>
                      </a:r>
                      <a:r>
                        <a:rPr lang="fi-FI" sz="1800" dirty="0"/>
                        <a:t> </a:t>
                      </a:r>
                      <a:r>
                        <a:rPr lang="fi-FI" sz="1800" dirty="0" err="1"/>
                        <a:t>affects</a:t>
                      </a:r>
                      <a:r>
                        <a:rPr lang="fi-FI" sz="1800" dirty="0"/>
                        <a:t> </a:t>
                      </a:r>
                      <a:r>
                        <a:rPr lang="fi-FI" sz="1800" dirty="0" err="1"/>
                        <a:t>the</a:t>
                      </a:r>
                      <a:r>
                        <a:rPr lang="fi-FI" sz="1800" dirty="0"/>
                        <a:t> </a:t>
                      </a:r>
                      <a:r>
                        <a:rPr lang="fi-FI" sz="1800" dirty="0" err="1"/>
                        <a:t>outcome</a:t>
                      </a:r>
                      <a:r>
                        <a:rPr lang="fi-FI" sz="1800" dirty="0"/>
                        <a:t> of </a:t>
                      </a:r>
                      <a:r>
                        <a:rPr lang="fi-FI" sz="1800" dirty="0" err="1"/>
                        <a:t>the</a:t>
                      </a:r>
                      <a:r>
                        <a:rPr lang="fi-FI" sz="1800" dirty="0"/>
                        <a:t> </a:t>
                      </a:r>
                      <a:r>
                        <a:rPr lang="fi-FI" sz="1800" dirty="0" err="1"/>
                        <a:t>measurement</a:t>
                      </a:r>
                      <a:r>
                        <a:rPr lang="fi-FI" sz="1800" dirty="0"/>
                        <a:t> </a:t>
                      </a:r>
                      <a:r>
                        <a:rPr lang="fi-FI" sz="1800" dirty="0" err="1"/>
                        <a:t>process</a:t>
                      </a:r>
                      <a:endParaRPr lang="fi-FI" sz="1800" dirty="0"/>
                    </a:p>
                  </a:txBody>
                  <a:tcPr/>
                </a:tc>
                <a:extLst>
                  <a:ext uri="{0D108BD9-81ED-4DB2-BD59-A6C34878D82A}">
                    <a16:rowId xmlns:a16="http://schemas.microsoft.com/office/drawing/2014/main" val="705768712"/>
                  </a:ext>
                </a:extLst>
              </a:tr>
              <a:tr h="370840">
                <a:tc>
                  <a:txBody>
                    <a:bodyPr/>
                    <a:lstStyle/>
                    <a:p>
                      <a:r>
                        <a:rPr lang="fi-FI" sz="1800" dirty="0" err="1"/>
                        <a:t>Conceptual</a:t>
                      </a:r>
                      <a:r>
                        <a:rPr lang="fi-FI" sz="1800" dirty="0"/>
                        <a:t> </a:t>
                      </a:r>
                      <a:r>
                        <a:rPr lang="fi-FI" sz="1800" dirty="0" err="1"/>
                        <a:t>focus</a:t>
                      </a:r>
                      <a:endParaRPr lang="fi-FI" sz="1800" dirty="0"/>
                    </a:p>
                  </a:txBody>
                  <a:tcPr/>
                </a:tc>
                <a:tc>
                  <a:txBody>
                    <a:bodyPr/>
                    <a:lstStyle/>
                    <a:p>
                      <a:r>
                        <a:rPr lang="fi-FI" sz="1800" dirty="0" err="1"/>
                        <a:t>Meaning</a:t>
                      </a:r>
                      <a:endParaRPr lang="fi-FI" sz="1800" dirty="0"/>
                    </a:p>
                    <a:p>
                      <a:pPr marL="285750" indent="-285750">
                        <a:buFont typeface="Arial" panose="020B0604020202020204" pitchFamily="34" charset="0"/>
                        <a:buChar char="•"/>
                      </a:pPr>
                      <a:r>
                        <a:rPr lang="fi-FI" sz="1800" dirty="0" err="1"/>
                        <a:t>Nomological</a:t>
                      </a:r>
                      <a:r>
                        <a:rPr lang="fi-FI" sz="1800" dirty="0"/>
                        <a:t> </a:t>
                      </a:r>
                      <a:r>
                        <a:rPr lang="fi-FI" sz="1800" dirty="0" err="1"/>
                        <a:t>network</a:t>
                      </a:r>
                      <a:r>
                        <a:rPr lang="fi-FI" sz="1800" dirty="0"/>
                        <a:t> and </a:t>
                      </a:r>
                      <a:r>
                        <a:rPr lang="fi-FI" sz="1800" dirty="0" err="1"/>
                        <a:t>how</a:t>
                      </a:r>
                      <a:r>
                        <a:rPr lang="fi-FI" sz="1800" dirty="0"/>
                        <a:t> </a:t>
                      </a:r>
                      <a:r>
                        <a:rPr lang="fi-FI" sz="1800" dirty="0" err="1"/>
                        <a:t>measure</a:t>
                      </a:r>
                      <a:r>
                        <a:rPr lang="fi-FI" sz="1800" dirty="0"/>
                        <a:t> </a:t>
                      </a:r>
                      <a:r>
                        <a:rPr lang="fi-FI" sz="1800" dirty="0" err="1"/>
                        <a:t>behaves</a:t>
                      </a:r>
                      <a:endParaRPr lang="fi-FI" sz="1800" dirty="0"/>
                    </a:p>
                  </a:txBody>
                  <a:tcPr/>
                </a:tc>
                <a:tc>
                  <a:txBody>
                    <a:bodyPr/>
                    <a:lstStyle/>
                    <a:p>
                      <a:r>
                        <a:rPr lang="fi-FI" sz="1800" dirty="0" err="1"/>
                        <a:t>Reference</a:t>
                      </a:r>
                      <a:endParaRPr lang="fi-FI" sz="1800" dirty="0"/>
                    </a:p>
                    <a:p>
                      <a:pPr marL="285750" indent="-285750">
                        <a:buFont typeface="Arial" panose="020B0604020202020204" pitchFamily="34" charset="0"/>
                        <a:buChar char="•"/>
                      </a:pPr>
                      <a:r>
                        <a:rPr lang="fi-FI" sz="1800" dirty="0" err="1"/>
                        <a:t>Measure</a:t>
                      </a:r>
                      <a:r>
                        <a:rPr lang="fi-FI" sz="1800" dirty="0"/>
                        <a:t> </a:t>
                      </a:r>
                      <a:r>
                        <a:rPr lang="fi-FI" sz="1800" dirty="0" err="1"/>
                        <a:t>must</a:t>
                      </a:r>
                      <a:r>
                        <a:rPr lang="fi-FI" sz="1800" dirty="0"/>
                        <a:t> </a:t>
                      </a:r>
                      <a:r>
                        <a:rPr lang="fi-FI" sz="1800" dirty="0" err="1"/>
                        <a:t>refer</a:t>
                      </a:r>
                      <a:r>
                        <a:rPr lang="fi-FI" sz="1800" dirty="0"/>
                        <a:t> to a </a:t>
                      </a:r>
                      <a:r>
                        <a:rPr lang="fi-FI" sz="1800" dirty="0" err="1"/>
                        <a:t>real</a:t>
                      </a:r>
                      <a:r>
                        <a:rPr lang="fi-FI" sz="1800" dirty="0"/>
                        <a:t> </a:t>
                      </a:r>
                      <a:r>
                        <a:rPr lang="fi-FI" sz="1800" dirty="0" err="1"/>
                        <a:t>construct</a:t>
                      </a:r>
                      <a:r>
                        <a:rPr lang="fi-FI" sz="1800" dirty="0"/>
                        <a:t> and </a:t>
                      </a:r>
                      <a:r>
                        <a:rPr lang="fi-FI" sz="1800" dirty="0" err="1"/>
                        <a:t>be</a:t>
                      </a:r>
                      <a:r>
                        <a:rPr lang="fi-FI" sz="1800" dirty="0"/>
                        <a:t> </a:t>
                      </a:r>
                      <a:r>
                        <a:rPr lang="fi-FI" sz="1800" dirty="0" err="1"/>
                        <a:t>sensitive</a:t>
                      </a:r>
                      <a:r>
                        <a:rPr lang="fi-FI" sz="1800" dirty="0"/>
                        <a:t> to </a:t>
                      </a:r>
                      <a:r>
                        <a:rPr lang="fi-FI" sz="1800" dirty="0" err="1"/>
                        <a:t>its</a:t>
                      </a:r>
                      <a:r>
                        <a:rPr lang="fi-FI" sz="1800" dirty="0"/>
                        <a:t> </a:t>
                      </a:r>
                      <a:r>
                        <a:rPr lang="fi-FI" sz="1800" dirty="0" err="1"/>
                        <a:t>variations</a:t>
                      </a:r>
                      <a:endParaRPr lang="fi-FI" sz="1800" dirty="0"/>
                    </a:p>
                  </a:txBody>
                  <a:tcPr/>
                </a:tc>
                <a:extLst>
                  <a:ext uri="{0D108BD9-81ED-4DB2-BD59-A6C34878D82A}">
                    <a16:rowId xmlns:a16="http://schemas.microsoft.com/office/drawing/2014/main" val="2563600148"/>
                  </a:ext>
                </a:extLst>
              </a:tr>
              <a:tr h="370840">
                <a:tc>
                  <a:txBody>
                    <a:bodyPr/>
                    <a:lstStyle/>
                    <a:p>
                      <a:r>
                        <a:rPr lang="fi-FI" sz="1800" dirty="0" err="1"/>
                        <a:t>Empirical</a:t>
                      </a:r>
                      <a:r>
                        <a:rPr lang="fi-FI" sz="1800" dirty="0"/>
                        <a:t> </a:t>
                      </a:r>
                      <a:r>
                        <a:rPr lang="fi-FI" sz="1800" dirty="0" err="1"/>
                        <a:t>focus</a:t>
                      </a:r>
                      <a:endParaRPr lang="fi-FI" sz="1800" dirty="0"/>
                    </a:p>
                  </a:txBody>
                  <a:tcPr/>
                </a:tc>
                <a:tc>
                  <a:txBody>
                    <a:bodyPr/>
                    <a:lstStyle/>
                    <a:p>
                      <a:r>
                        <a:rPr lang="fi-FI" sz="1800" dirty="0" err="1"/>
                        <a:t>Correlation</a:t>
                      </a:r>
                      <a:endParaRPr lang="fi-FI" sz="1800" dirty="0"/>
                    </a:p>
                    <a:p>
                      <a:pPr marL="285750" indent="-285750">
                        <a:buFont typeface="Arial" panose="020B0604020202020204" pitchFamily="34" charset="0"/>
                        <a:buChar char="•"/>
                      </a:pPr>
                      <a:r>
                        <a:rPr lang="fi-FI" sz="1800" dirty="0" err="1"/>
                        <a:t>Whether</a:t>
                      </a:r>
                      <a:r>
                        <a:rPr lang="fi-FI" sz="1800" dirty="0"/>
                        <a:t> </a:t>
                      </a:r>
                      <a:r>
                        <a:rPr lang="fi-FI" sz="1800" dirty="0" err="1"/>
                        <a:t>correlations</a:t>
                      </a:r>
                      <a:r>
                        <a:rPr lang="fi-FI" sz="1800" dirty="0"/>
                        <a:t> </a:t>
                      </a:r>
                      <a:r>
                        <a:rPr lang="fi-FI" sz="1800" dirty="0" err="1"/>
                        <a:t>between</a:t>
                      </a:r>
                      <a:r>
                        <a:rPr lang="fi-FI" sz="1800" dirty="0"/>
                        <a:t> </a:t>
                      </a:r>
                      <a:r>
                        <a:rPr lang="fi-FI" sz="1800" dirty="0" err="1"/>
                        <a:t>measures</a:t>
                      </a:r>
                      <a:r>
                        <a:rPr lang="fi-FI" sz="1800" dirty="0"/>
                        <a:t> </a:t>
                      </a:r>
                      <a:r>
                        <a:rPr lang="fi-FI" sz="1800" dirty="0" err="1"/>
                        <a:t>match</a:t>
                      </a:r>
                      <a:r>
                        <a:rPr lang="fi-FI" sz="1800" dirty="0"/>
                        <a:t> </a:t>
                      </a:r>
                      <a:r>
                        <a:rPr lang="fi-FI" sz="1800" dirty="0" err="1"/>
                        <a:t>theoretical</a:t>
                      </a:r>
                      <a:r>
                        <a:rPr lang="fi-FI" sz="1800" dirty="0"/>
                        <a:t> </a:t>
                      </a:r>
                      <a:r>
                        <a:rPr lang="fi-FI" sz="1800" dirty="0" err="1"/>
                        <a:t>expectations</a:t>
                      </a:r>
                      <a:endParaRPr lang="fi-FI" sz="1800" dirty="0"/>
                    </a:p>
                  </a:txBody>
                  <a:tcPr/>
                </a:tc>
                <a:tc>
                  <a:txBody>
                    <a:bodyPr/>
                    <a:lstStyle/>
                    <a:p>
                      <a:r>
                        <a:rPr lang="fi-FI" sz="1800" dirty="0" err="1"/>
                        <a:t>Causality</a:t>
                      </a:r>
                      <a:endParaRPr lang="fi-FI" sz="1800" dirty="0"/>
                    </a:p>
                    <a:p>
                      <a:pPr marL="285750" indent="-285750">
                        <a:buFont typeface="Arial" panose="020B0604020202020204" pitchFamily="34" charset="0"/>
                        <a:buChar char="•"/>
                      </a:pPr>
                      <a:r>
                        <a:rPr lang="fi-FI" sz="1800" dirty="0" err="1"/>
                        <a:t>Validation</a:t>
                      </a:r>
                      <a:r>
                        <a:rPr lang="fi-FI" sz="1800" dirty="0"/>
                        <a:t> is </a:t>
                      </a:r>
                      <a:r>
                        <a:rPr lang="fi-FI" sz="1800" dirty="0" err="1"/>
                        <a:t>not</a:t>
                      </a:r>
                      <a:r>
                        <a:rPr lang="fi-FI" sz="1800" dirty="0"/>
                        <a:t> a </a:t>
                      </a:r>
                      <a:r>
                        <a:rPr lang="fi-FI" sz="1800" dirty="0" err="1"/>
                        <a:t>methodological</a:t>
                      </a:r>
                      <a:r>
                        <a:rPr lang="fi-FI" sz="1800" dirty="0"/>
                        <a:t> </a:t>
                      </a:r>
                      <a:r>
                        <a:rPr lang="fi-FI" sz="1800" dirty="0" err="1"/>
                        <a:t>but</a:t>
                      </a:r>
                      <a:r>
                        <a:rPr lang="fi-FI" sz="1800" dirty="0"/>
                        <a:t> a </a:t>
                      </a:r>
                      <a:r>
                        <a:rPr lang="fi-FI" sz="1800" dirty="0" err="1"/>
                        <a:t>substantive</a:t>
                      </a:r>
                      <a:r>
                        <a:rPr lang="fi-FI" sz="1800" dirty="0"/>
                        <a:t> </a:t>
                      </a:r>
                      <a:r>
                        <a:rPr lang="fi-FI" sz="1800" dirty="0" err="1"/>
                        <a:t>problem</a:t>
                      </a:r>
                      <a:endParaRPr lang="fi-FI" sz="1800" dirty="0"/>
                    </a:p>
                  </a:txBody>
                  <a:tcPr/>
                </a:tc>
                <a:extLst>
                  <a:ext uri="{0D108BD9-81ED-4DB2-BD59-A6C34878D82A}">
                    <a16:rowId xmlns:a16="http://schemas.microsoft.com/office/drawing/2014/main" val="518780280"/>
                  </a:ext>
                </a:extLst>
              </a:tr>
            </a:tbl>
          </a:graphicData>
        </a:graphic>
      </p:graphicFrame>
      <p:sp>
        <p:nvSpPr>
          <p:cNvPr id="5" name="TextBox 4">
            <a:extLst>
              <a:ext uri="{FF2B5EF4-FFF2-40B4-BE49-F238E27FC236}">
                <a16:creationId xmlns:a16="http://schemas.microsoft.com/office/drawing/2014/main" id="{3253916E-B398-754A-8D30-D906E3F1485D}"/>
              </a:ext>
            </a:extLst>
          </p:cNvPr>
          <p:cNvSpPr txBox="1"/>
          <p:nvPr/>
        </p:nvSpPr>
        <p:spPr>
          <a:xfrm>
            <a:off x="628650" y="6036945"/>
            <a:ext cx="7886700" cy="1107996"/>
          </a:xfrm>
          <a:prstGeom prst="rect">
            <a:avLst/>
          </a:prstGeom>
          <a:noFill/>
        </p:spPr>
        <p:txBody>
          <a:bodyPr wrap="square" rtlCol="0">
            <a:spAutoFit/>
          </a:bodyPr>
          <a:lstStyle/>
          <a:p>
            <a:r>
              <a:rPr lang="fi-FI" sz="1600" dirty="0"/>
              <a:t>“</a:t>
            </a:r>
            <a:r>
              <a:rPr lang="fi-FI" sz="1600" dirty="0" err="1"/>
              <a:t>Validity</a:t>
            </a:r>
            <a:r>
              <a:rPr lang="fi-FI" sz="1600" dirty="0"/>
              <a:t> is an </a:t>
            </a:r>
            <a:r>
              <a:rPr lang="fi-FI" sz="1600" dirty="0" err="1"/>
              <a:t>integrated</a:t>
            </a:r>
            <a:r>
              <a:rPr lang="fi-FI" sz="1600" dirty="0"/>
              <a:t> </a:t>
            </a:r>
            <a:r>
              <a:rPr lang="fi-FI" sz="1600" dirty="0" err="1"/>
              <a:t>evaluative</a:t>
            </a:r>
            <a:r>
              <a:rPr lang="fi-FI" sz="1600" dirty="0"/>
              <a:t> </a:t>
            </a:r>
            <a:r>
              <a:rPr lang="fi-FI" sz="1600" dirty="0" err="1"/>
              <a:t>judgement</a:t>
            </a:r>
            <a:r>
              <a:rPr lang="fi-FI" sz="1600" dirty="0"/>
              <a:t> of </a:t>
            </a:r>
            <a:r>
              <a:rPr lang="fi-FI" sz="1600" dirty="0" err="1"/>
              <a:t>the</a:t>
            </a:r>
            <a:r>
              <a:rPr lang="fi-FI" sz="1600" dirty="0"/>
              <a:t> </a:t>
            </a:r>
            <a:r>
              <a:rPr lang="fi-FI" sz="1600" dirty="0" err="1"/>
              <a:t>degree</a:t>
            </a:r>
            <a:r>
              <a:rPr lang="fi-FI" sz="1600" dirty="0"/>
              <a:t> to </a:t>
            </a:r>
            <a:r>
              <a:rPr lang="fi-FI" sz="1600" dirty="0" err="1"/>
              <a:t>which</a:t>
            </a:r>
            <a:r>
              <a:rPr lang="fi-FI" sz="1600" dirty="0"/>
              <a:t> </a:t>
            </a:r>
            <a:r>
              <a:rPr lang="fi-FI" sz="1600" dirty="0" err="1"/>
              <a:t>empirical</a:t>
            </a:r>
            <a:r>
              <a:rPr lang="fi-FI" sz="1600" dirty="0"/>
              <a:t> </a:t>
            </a:r>
            <a:r>
              <a:rPr lang="fi-FI" sz="1600" dirty="0" err="1"/>
              <a:t>evidence</a:t>
            </a:r>
            <a:r>
              <a:rPr lang="fi-FI" sz="1600" dirty="0"/>
              <a:t> and </a:t>
            </a:r>
            <a:r>
              <a:rPr lang="fi-FI" sz="1600" dirty="0" err="1"/>
              <a:t>theoretical</a:t>
            </a:r>
            <a:r>
              <a:rPr lang="fi-FI" sz="1600" dirty="0"/>
              <a:t> </a:t>
            </a:r>
            <a:r>
              <a:rPr lang="fi-FI" sz="1600" dirty="0" err="1"/>
              <a:t>rationales</a:t>
            </a:r>
            <a:r>
              <a:rPr lang="fi-FI" sz="1600" dirty="0"/>
              <a:t> </a:t>
            </a:r>
            <a:r>
              <a:rPr lang="fi-FI" sz="1600" dirty="0" err="1"/>
              <a:t>support</a:t>
            </a:r>
            <a:r>
              <a:rPr lang="fi-FI" sz="1600" dirty="0"/>
              <a:t> </a:t>
            </a:r>
            <a:r>
              <a:rPr lang="fi-FI" sz="1600" dirty="0" err="1"/>
              <a:t>the</a:t>
            </a:r>
            <a:r>
              <a:rPr lang="fi-FI" sz="1600" dirty="0"/>
              <a:t> </a:t>
            </a:r>
            <a:r>
              <a:rPr lang="fi-FI" sz="1600" i="1" dirty="0" err="1"/>
              <a:t>adequacy</a:t>
            </a:r>
            <a:r>
              <a:rPr lang="fi-FI" sz="1600" i="1" dirty="0"/>
              <a:t> </a:t>
            </a:r>
            <a:r>
              <a:rPr lang="fi-FI" sz="1600" dirty="0"/>
              <a:t>and </a:t>
            </a:r>
            <a:r>
              <a:rPr lang="fi-FI" sz="1600" i="1" dirty="0" err="1"/>
              <a:t>appropriateness</a:t>
            </a:r>
            <a:r>
              <a:rPr lang="fi-FI" sz="1600" i="1" dirty="0"/>
              <a:t> </a:t>
            </a:r>
            <a:r>
              <a:rPr lang="fi-FI" sz="1600" dirty="0"/>
              <a:t>of </a:t>
            </a:r>
            <a:r>
              <a:rPr lang="fi-FI" sz="1600" i="1" dirty="0" err="1"/>
              <a:t>inferences</a:t>
            </a:r>
            <a:r>
              <a:rPr lang="fi-FI" sz="1600" i="1" dirty="0"/>
              <a:t> </a:t>
            </a:r>
            <a:r>
              <a:rPr lang="fi-FI" sz="1600" dirty="0"/>
              <a:t>and </a:t>
            </a:r>
            <a:r>
              <a:rPr lang="fi-FI" sz="1600" i="1" dirty="0" err="1"/>
              <a:t>actions</a:t>
            </a:r>
            <a:r>
              <a:rPr lang="fi-FI" sz="1600" i="1" dirty="0"/>
              <a:t> </a:t>
            </a:r>
            <a:r>
              <a:rPr lang="fi-FI" sz="1600" dirty="0" err="1"/>
              <a:t>based</a:t>
            </a:r>
            <a:r>
              <a:rPr lang="fi-FI" sz="1600" dirty="0"/>
              <a:t> on </a:t>
            </a:r>
            <a:r>
              <a:rPr lang="fi-FI" sz="1600" dirty="0" err="1"/>
              <a:t>test</a:t>
            </a:r>
            <a:r>
              <a:rPr lang="fi-FI" sz="1600" dirty="0"/>
              <a:t> </a:t>
            </a:r>
            <a:r>
              <a:rPr lang="fi-FI" sz="1600" dirty="0" err="1"/>
              <a:t>scores</a:t>
            </a:r>
            <a:r>
              <a:rPr lang="fi-FI" sz="1600" dirty="0"/>
              <a:t>” (</a:t>
            </a:r>
            <a:r>
              <a:rPr lang="fi-FI" sz="1600" dirty="0" err="1"/>
              <a:t>Messick</a:t>
            </a:r>
            <a:r>
              <a:rPr lang="fi-FI" sz="1600" dirty="0"/>
              <a:t>, 1989, p. 13). </a:t>
            </a:r>
          </a:p>
          <a:p>
            <a:endParaRPr lang="fi-FI" sz="1600" dirty="0"/>
          </a:p>
        </p:txBody>
      </p:sp>
    </p:spTree>
    <p:extLst>
      <p:ext uri="{BB962C8B-B14F-4D97-AF65-F5344CB8AC3E}">
        <p14:creationId xmlns:p14="http://schemas.microsoft.com/office/powerpoint/2010/main" val="274516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495604"/>
            <a:ext cx="7632849" cy="1143000"/>
          </a:xfrm>
        </p:spPr>
        <p:txBody>
          <a:bodyPr/>
          <a:lstStyle/>
          <a:p>
            <a:r>
              <a:rPr lang="en-US" dirty="0"/>
              <a:t>What is a construct?</a:t>
            </a:r>
          </a:p>
        </p:txBody>
      </p:sp>
      <p:sp>
        <p:nvSpPr>
          <p:cNvPr id="3" name="Content Placeholder 2"/>
          <p:cNvSpPr>
            <a:spLocks noGrp="1"/>
          </p:cNvSpPr>
          <p:nvPr>
            <p:ph idx="1"/>
          </p:nvPr>
        </p:nvSpPr>
        <p:spPr/>
        <p:txBody>
          <a:bodyPr/>
          <a:lstStyle/>
          <a:p>
            <a:r>
              <a:rPr lang="en-US" dirty="0"/>
              <a:t>Are constructs the same as concepts?</a:t>
            </a:r>
          </a:p>
          <a:p>
            <a:endParaRPr lang="en-US" dirty="0"/>
          </a:p>
          <a:p>
            <a:r>
              <a:rPr lang="en-US" dirty="0"/>
              <a:t>Can constructs have dimensions?</a:t>
            </a:r>
          </a:p>
          <a:p>
            <a:endParaRPr lang="en-US" dirty="0"/>
          </a:p>
          <a:p>
            <a:r>
              <a:rPr lang="en-US" dirty="0"/>
              <a:t>Are constructs real?</a:t>
            </a:r>
          </a:p>
          <a:p>
            <a:endParaRPr lang="en-US" dirty="0"/>
          </a:p>
          <a:p>
            <a:r>
              <a:rPr lang="en-US" dirty="0"/>
              <a:t>What does it mean for something to be real?</a:t>
            </a:r>
          </a:p>
        </p:txBody>
      </p:sp>
    </p:spTree>
    <p:extLst>
      <p:ext uri="{BB962C8B-B14F-4D97-AF65-F5344CB8AC3E}">
        <p14:creationId xmlns:p14="http://schemas.microsoft.com/office/powerpoint/2010/main" val="150767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37E5B-38B0-C340-A2B0-9651113A43EC}"/>
              </a:ext>
            </a:extLst>
          </p:cNvPr>
          <p:cNvSpPr>
            <a:spLocks noGrp="1"/>
          </p:cNvSpPr>
          <p:nvPr>
            <p:ph type="title"/>
          </p:nvPr>
        </p:nvSpPr>
        <p:spPr/>
        <p:txBody>
          <a:bodyPr/>
          <a:lstStyle/>
          <a:p>
            <a:r>
              <a:rPr lang="fi-FI" dirty="0" err="1"/>
              <a:t>Comparison</a:t>
            </a:r>
            <a:r>
              <a:rPr lang="fi-FI" dirty="0"/>
              <a:t> </a:t>
            </a:r>
            <a:r>
              <a:rPr lang="fi-FI" dirty="0" err="1"/>
              <a:t>between</a:t>
            </a:r>
            <a:r>
              <a:rPr lang="fi-FI" dirty="0"/>
              <a:t> </a:t>
            </a:r>
            <a:r>
              <a:rPr lang="fi-FI" dirty="0" err="1"/>
              <a:t>latent</a:t>
            </a:r>
            <a:r>
              <a:rPr lang="fi-FI" dirty="0"/>
              <a:t> </a:t>
            </a:r>
            <a:r>
              <a:rPr lang="fi-FI" dirty="0" err="1"/>
              <a:t>variable</a:t>
            </a:r>
            <a:r>
              <a:rPr lang="fi-FI" dirty="0"/>
              <a:t> </a:t>
            </a:r>
            <a:r>
              <a:rPr lang="fi-FI" dirty="0" err="1"/>
              <a:t>model</a:t>
            </a:r>
            <a:r>
              <a:rPr lang="fi-FI" dirty="0"/>
              <a:t> for </a:t>
            </a:r>
            <a:r>
              <a:rPr lang="fi-FI" dirty="0" err="1"/>
              <a:t>validity</a:t>
            </a:r>
            <a:r>
              <a:rPr lang="fi-FI" dirty="0"/>
              <a:t> and </a:t>
            </a:r>
            <a:r>
              <a:rPr lang="fi-FI" dirty="0" err="1"/>
              <a:t>classical</a:t>
            </a:r>
            <a:r>
              <a:rPr lang="fi-FI" dirty="0"/>
              <a:t> </a:t>
            </a:r>
            <a:r>
              <a:rPr lang="fi-FI" dirty="0" err="1"/>
              <a:t>test</a:t>
            </a:r>
            <a:r>
              <a:rPr lang="fi-FI" dirty="0"/>
              <a:t> </a:t>
            </a:r>
            <a:r>
              <a:rPr lang="fi-FI" dirty="0" err="1"/>
              <a:t>theory</a:t>
            </a:r>
            <a:endParaRPr lang="fi-FI" dirty="0"/>
          </a:p>
        </p:txBody>
      </p:sp>
      <p:graphicFrame>
        <p:nvGraphicFramePr>
          <p:cNvPr id="9" name="Content Placeholder 8">
            <a:extLst>
              <a:ext uri="{FF2B5EF4-FFF2-40B4-BE49-F238E27FC236}">
                <a16:creationId xmlns:a16="http://schemas.microsoft.com/office/drawing/2014/main" id="{62C19547-12B3-AD4E-9A63-6162CD0CFD46}"/>
              </a:ext>
            </a:extLst>
          </p:cNvPr>
          <p:cNvGraphicFramePr>
            <a:graphicFrameLocks noGrp="1"/>
          </p:cNvGraphicFramePr>
          <p:nvPr>
            <p:ph idx="1"/>
            <p:extLst/>
          </p:nvPr>
        </p:nvGraphicFramePr>
        <p:xfrm>
          <a:off x="628650" y="1825625"/>
          <a:ext cx="7886700" cy="4495800"/>
        </p:xfrm>
        <a:graphic>
          <a:graphicData uri="http://schemas.openxmlformats.org/drawingml/2006/table">
            <a:tbl>
              <a:tblPr firstRow="1" bandRow="1">
                <a:tableStyleId>{5C22544A-7EE6-4342-B048-85BDC9FD1C3A}</a:tableStyleId>
              </a:tblPr>
              <a:tblGrid>
                <a:gridCol w="2013966">
                  <a:extLst>
                    <a:ext uri="{9D8B030D-6E8A-4147-A177-3AD203B41FA5}">
                      <a16:colId xmlns:a16="http://schemas.microsoft.com/office/drawing/2014/main" val="1254970535"/>
                    </a:ext>
                  </a:extLst>
                </a:gridCol>
                <a:gridCol w="3044952">
                  <a:extLst>
                    <a:ext uri="{9D8B030D-6E8A-4147-A177-3AD203B41FA5}">
                      <a16:colId xmlns:a16="http://schemas.microsoft.com/office/drawing/2014/main" val="1894753588"/>
                    </a:ext>
                  </a:extLst>
                </a:gridCol>
                <a:gridCol w="2827782">
                  <a:extLst>
                    <a:ext uri="{9D8B030D-6E8A-4147-A177-3AD203B41FA5}">
                      <a16:colId xmlns:a16="http://schemas.microsoft.com/office/drawing/2014/main" val="1987364464"/>
                    </a:ext>
                  </a:extLst>
                </a:gridCol>
              </a:tblGrid>
              <a:tr h="370840">
                <a:tc>
                  <a:txBody>
                    <a:bodyPr/>
                    <a:lstStyle/>
                    <a:p>
                      <a:endParaRPr lang="fi-FI" sz="1800" dirty="0"/>
                    </a:p>
                  </a:txBody>
                  <a:tcPr/>
                </a:tc>
                <a:tc>
                  <a:txBody>
                    <a:bodyPr/>
                    <a:lstStyle/>
                    <a:p>
                      <a:r>
                        <a:rPr lang="fi-FI" sz="1800" dirty="0" err="1"/>
                        <a:t>Classical</a:t>
                      </a:r>
                      <a:r>
                        <a:rPr lang="fi-FI" sz="1800" dirty="0"/>
                        <a:t> </a:t>
                      </a:r>
                      <a:r>
                        <a:rPr lang="fi-FI" sz="1800" dirty="0" err="1"/>
                        <a:t>test</a:t>
                      </a:r>
                      <a:r>
                        <a:rPr lang="fi-FI" sz="1800" dirty="0"/>
                        <a:t> </a:t>
                      </a:r>
                      <a:r>
                        <a:rPr lang="fi-FI" sz="1800" dirty="0" err="1"/>
                        <a:t>theory</a:t>
                      </a:r>
                      <a:endParaRPr lang="fi-FI" sz="1800" dirty="0"/>
                    </a:p>
                  </a:txBody>
                  <a:tcPr/>
                </a:tc>
                <a:tc>
                  <a:txBody>
                    <a:bodyPr/>
                    <a:lstStyle/>
                    <a:p>
                      <a:r>
                        <a:rPr lang="fi-FI" sz="1800" dirty="0" err="1"/>
                        <a:t>Latent</a:t>
                      </a:r>
                      <a:r>
                        <a:rPr lang="fi-FI" sz="1800" dirty="0"/>
                        <a:t> </a:t>
                      </a:r>
                      <a:r>
                        <a:rPr lang="fi-FI" sz="1800" dirty="0" err="1"/>
                        <a:t>variable</a:t>
                      </a:r>
                      <a:r>
                        <a:rPr lang="fi-FI" sz="1800" dirty="0"/>
                        <a:t> </a:t>
                      </a:r>
                      <a:r>
                        <a:rPr lang="fi-FI" sz="1800" dirty="0" err="1"/>
                        <a:t>theory</a:t>
                      </a:r>
                      <a:endParaRPr lang="fi-FI" sz="1800" dirty="0"/>
                    </a:p>
                  </a:txBody>
                  <a:tcPr/>
                </a:tc>
                <a:extLst>
                  <a:ext uri="{0D108BD9-81ED-4DB2-BD59-A6C34878D82A}">
                    <a16:rowId xmlns:a16="http://schemas.microsoft.com/office/drawing/2014/main" val="2530190519"/>
                  </a:ext>
                </a:extLst>
              </a:tr>
              <a:tr h="370840">
                <a:tc>
                  <a:txBody>
                    <a:bodyPr/>
                    <a:lstStyle/>
                    <a:p>
                      <a:r>
                        <a:rPr lang="fi-FI" sz="1800" dirty="0"/>
                        <a:t>Domain</a:t>
                      </a:r>
                    </a:p>
                  </a:txBody>
                  <a:tcPr/>
                </a:tc>
                <a:tc>
                  <a:txBody>
                    <a:bodyPr/>
                    <a:lstStyle/>
                    <a:p>
                      <a:r>
                        <a:rPr lang="fi-FI" sz="1800" dirty="0" err="1"/>
                        <a:t>Psychometric</a:t>
                      </a:r>
                      <a:r>
                        <a:rPr lang="fi-FI" sz="1800" dirty="0"/>
                        <a:t> </a:t>
                      </a:r>
                      <a:r>
                        <a:rPr lang="fi-FI" sz="1800" dirty="0" err="1"/>
                        <a:t>model</a:t>
                      </a:r>
                      <a:endParaRPr lang="fi-FI" sz="1800" dirty="0"/>
                    </a:p>
                  </a:txBody>
                  <a:tcPr/>
                </a:tc>
                <a:tc>
                  <a:txBody>
                    <a:bodyPr/>
                    <a:lstStyle/>
                    <a:p>
                      <a:r>
                        <a:rPr lang="fi-FI" sz="1800" dirty="0" err="1"/>
                        <a:t>Measurement</a:t>
                      </a:r>
                      <a:r>
                        <a:rPr lang="fi-FI" sz="1800" dirty="0"/>
                        <a:t> </a:t>
                      </a:r>
                      <a:r>
                        <a:rPr lang="fi-FI" sz="1800" dirty="0" err="1"/>
                        <a:t>theory</a:t>
                      </a:r>
                      <a:endParaRPr lang="fi-FI" sz="1800" dirty="0"/>
                    </a:p>
                  </a:txBody>
                  <a:tcPr/>
                </a:tc>
                <a:extLst>
                  <a:ext uri="{0D108BD9-81ED-4DB2-BD59-A6C34878D82A}">
                    <a16:rowId xmlns:a16="http://schemas.microsoft.com/office/drawing/2014/main" val="705768712"/>
                  </a:ext>
                </a:extLst>
              </a:tr>
              <a:tr h="370840">
                <a:tc>
                  <a:txBody>
                    <a:bodyPr/>
                    <a:lstStyle/>
                    <a:p>
                      <a:r>
                        <a:rPr lang="fi-FI" sz="1800" dirty="0" err="1"/>
                        <a:t>Ontology</a:t>
                      </a:r>
                      <a:endParaRPr lang="fi-FI" sz="1800" dirty="0"/>
                    </a:p>
                  </a:txBody>
                  <a:tcPr/>
                </a:tc>
                <a:tc>
                  <a:txBody>
                    <a:bodyPr/>
                    <a:lstStyle/>
                    <a:p>
                      <a:r>
                        <a:rPr lang="fi-FI" sz="1800" dirty="0"/>
                        <a:t>N/A</a:t>
                      </a:r>
                    </a:p>
                  </a:txBody>
                  <a:tcPr/>
                </a:tc>
                <a:tc>
                  <a:txBody>
                    <a:bodyPr/>
                    <a:lstStyle/>
                    <a:p>
                      <a:r>
                        <a:rPr lang="fi-FI" sz="1800" dirty="0" err="1"/>
                        <a:t>Realist</a:t>
                      </a:r>
                      <a:endParaRPr lang="fi-FI" sz="1800" dirty="0"/>
                    </a:p>
                  </a:txBody>
                  <a:tcPr/>
                </a:tc>
                <a:extLst>
                  <a:ext uri="{0D108BD9-81ED-4DB2-BD59-A6C34878D82A}">
                    <a16:rowId xmlns:a16="http://schemas.microsoft.com/office/drawing/2014/main" val="2563600148"/>
                  </a:ext>
                </a:extLst>
              </a:tr>
              <a:tr h="370840">
                <a:tc>
                  <a:txBody>
                    <a:bodyPr/>
                    <a:lstStyle/>
                    <a:p>
                      <a:r>
                        <a:rPr lang="fi-FI" sz="1800" dirty="0"/>
                        <a:t>Main </a:t>
                      </a:r>
                      <a:r>
                        <a:rPr lang="fi-FI" sz="1800" dirty="0" err="1"/>
                        <a:t>concern</a:t>
                      </a:r>
                      <a:endParaRPr lang="fi-FI" sz="1800" dirty="0"/>
                    </a:p>
                  </a:txBody>
                  <a:tcPr/>
                </a:tc>
                <a:tc>
                  <a:txBody>
                    <a:bodyPr/>
                    <a:lstStyle/>
                    <a:p>
                      <a:r>
                        <a:rPr lang="fi-FI" sz="1800" dirty="0" err="1"/>
                        <a:t>Reliability</a:t>
                      </a:r>
                      <a:r>
                        <a:rPr lang="fi-FI" sz="1800" dirty="0"/>
                        <a:t>, </a:t>
                      </a:r>
                      <a:r>
                        <a:rPr lang="fi-FI" sz="1800" dirty="0" err="1"/>
                        <a:t>true</a:t>
                      </a:r>
                      <a:r>
                        <a:rPr lang="fi-FI" sz="1800" dirty="0"/>
                        <a:t> </a:t>
                      </a:r>
                      <a:r>
                        <a:rPr lang="fi-FI" sz="1800" dirty="0" err="1"/>
                        <a:t>score</a:t>
                      </a:r>
                      <a:endParaRPr lang="fi-FI" sz="1800" dirty="0"/>
                    </a:p>
                  </a:txBody>
                  <a:tcPr/>
                </a:tc>
                <a:tc>
                  <a:txBody>
                    <a:bodyPr/>
                    <a:lstStyle/>
                    <a:p>
                      <a:r>
                        <a:rPr lang="fi-FI" sz="1800" dirty="0" err="1"/>
                        <a:t>Validity</a:t>
                      </a:r>
                      <a:r>
                        <a:rPr lang="fi-FI" sz="1800" dirty="0"/>
                        <a:t>, </a:t>
                      </a:r>
                      <a:r>
                        <a:rPr lang="fi-FI" sz="1800" dirty="0" err="1"/>
                        <a:t>construct</a:t>
                      </a:r>
                      <a:r>
                        <a:rPr lang="fi-FI" sz="1800" dirty="0"/>
                        <a:t> </a:t>
                      </a:r>
                      <a:r>
                        <a:rPr lang="fi-FI" sz="1800" dirty="0" err="1"/>
                        <a:t>measurement</a:t>
                      </a:r>
                      <a:endParaRPr lang="fi-FI" sz="1800" dirty="0"/>
                    </a:p>
                  </a:txBody>
                  <a:tcPr/>
                </a:tc>
                <a:extLst>
                  <a:ext uri="{0D108BD9-81ED-4DB2-BD59-A6C34878D82A}">
                    <a16:rowId xmlns:a16="http://schemas.microsoft.com/office/drawing/2014/main" val="518780280"/>
                  </a:ext>
                </a:extLst>
              </a:tr>
              <a:tr h="370840">
                <a:tc>
                  <a:txBody>
                    <a:bodyPr/>
                    <a:lstStyle/>
                    <a:p>
                      <a:r>
                        <a:rPr lang="fi-FI" sz="1800" dirty="0" err="1"/>
                        <a:t>Observed</a:t>
                      </a:r>
                      <a:r>
                        <a:rPr lang="fi-FI" sz="1800" dirty="0"/>
                        <a:t> </a:t>
                      </a:r>
                      <a:r>
                        <a:rPr lang="fi-FI" sz="1800" dirty="0" err="1"/>
                        <a:t>scores</a:t>
                      </a:r>
                      <a:endParaRPr lang="fi-FI" sz="1800" dirty="0"/>
                    </a:p>
                  </a:txBody>
                  <a:tcPr/>
                </a:tc>
                <a:tc>
                  <a:txBody>
                    <a:bodyPr/>
                    <a:lstStyle/>
                    <a:p>
                      <a:r>
                        <a:rPr lang="fi-FI" sz="1800" dirty="0"/>
                        <a:t>x = t + e</a:t>
                      </a:r>
                    </a:p>
                    <a:p>
                      <a:r>
                        <a:rPr lang="fi-FI" sz="1800" dirty="0" err="1"/>
                        <a:t>deterministic</a:t>
                      </a:r>
                      <a:r>
                        <a:rPr lang="fi-FI" sz="1800" dirty="0"/>
                        <a:t>, </a:t>
                      </a:r>
                      <a:r>
                        <a:rPr lang="fi-FI" sz="1800" dirty="0" err="1"/>
                        <a:t>linear</a:t>
                      </a:r>
                      <a:r>
                        <a:rPr lang="fi-FI" sz="1800" dirty="0"/>
                        <a:t> association</a:t>
                      </a:r>
                    </a:p>
                  </a:txBody>
                  <a:tcPr/>
                </a:tc>
                <a:tc>
                  <a:txBody>
                    <a:bodyPr/>
                    <a:lstStyle/>
                    <a:p>
                      <a:r>
                        <a:rPr lang="fi-FI" sz="1800" dirty="0" err="1"/>
                        <a:t>Var</a:t>
                      </a:r>
                      <a:r>
                        <a:rPr lang="fi-FI" sz="1800" dirty="0"/>
                        <a:t>(c) =&gt; </a:t>
                      </a:r>
                      <a:r>
                        <a:rPr lang="fi-FI" sz="1800" dirty="0" err="1"/>
                        <a:t>Var</a:t>
                      </a:r>
                      <a:r>
                        <a:rPr lang="fi-FI" sz="1800" dirty="0"/>
                        <a:t>(x)</a:t>
                      </a:r>
                    </a:p>
                    <a:p>
                      <a:r>
                        <a:rPr lang="fi-FI" sz="1800" dirty="0" err="1"/>
                        <a:t>statistical</a:t>
                      </a:r>
                      <a:r>
                        <a:rPr lang="fi-FI" sz="1800" dirty="0"/>
                        <a:t>, </a:t>
                      </a:r>
                      <a:r>
                        <a:rPr lang="fi-FI" sz="1800" dirty="0" err="1"/>
                        <a:t>not</a:t>
                      </a:r>
                      <a:r>
                        <a:rPr lang="fi-FI" sz="1800" dirty="0"/>
                        <a:t> </a:t>
                      </a:r>
                      <a:r>
                        <a:rPr lang="fi-FI" sz="1800" dirty="0" err="1"/>
                        <a:t>necessarily</a:t>
                      </a:r>
                      <a:r>
                        <a:rPr lang="fi-FI" sz="1800" dirty="0"/>
                        <a:t> </a:t>
                      </a:r>
                      <a:r>
                        <a:rPr lang="fi-FI" sz="1800" dirty="0" err="1"/>
                        <a:t>linear</a:t>
                      </a:r>
                      <a:r>
                        <a:rPr lang="fi-FI" sz="1800" dirty="0"/>
                        <a:t> association</a:t>
                      </a:r>
                    </a:p>
                  </a:txBody>
                  <a:tcPr/>
                </a:tc>
                <a:extLst>
                  <a:ext uri="{0D108BD9-81ED-4DB2-BD59-A6C34878D82A}">
                    <a16:rowId xmlns:a16="http://schemas.microsoft.com/office/drawing/2014/main" val="840283334"/>
                  </a:ext>
                </a:extLst>
              </a:tr>
              <a:tr h="370840">
                <a:tc>
                  <a:txBody>
                    <a:bodyPr/>
                    <a:lstStyle/>
                    <a:p>
                      <a:r>
                        <a:rPr lang="fi-FI" sz="1800" dirty="0" err="1"/>
                        <a:t>True</a:t>
                      </a:r>
                      <a:r>
                        <a:rPr lang="fi-FI" sz="1800" dirty="0"/>
                        <a:t> </a:t>
                      </a:r>
                      <a:r>
                        <a:rPr lang="fi-FI" sz="1800" dirty="0" err="1"/>
                        <a:t>score</a:t>
                      </a:r>
                      <a:r>
                        <a:rPr lang="fi-FI" sz="1800" dirty="0"/>
                        <a:t> / </a:t>
                      </a:r>
                      <a:r>
                        <a:rPr lang="fi-FI" sz="1800" dirty="0" err="1"/>
                        <a:t>construct</a:t>
                      </a:r>
                      <a:r>
                        <a:rPr lang="fi-FI" sz="1800" dirty="0"/>
                        <a:t> </a:t>
                      </a:r>
                      <a:r>
                        <a:rPr lang="fi-FI" sz="1800" dirty="0" err="1"/>
                        <a:t>influence</a:t>
                      </a:r>
                      <a:endParaRPr lang="fi-FI" sz="1800" dirty="0"/>
                    </a:p>
                  </a:txBody>
                  <a:tcPr/>
                </a:tc>
                <a:tc>
                  <a:txBody>
                    <a:bodyPr/>
                    <a:lstStyle/>
                    <a:p>
                      <a:r>
                        <a:rPr lang="fi-FI" sz="1800" dirty="0" err="1"/>
                        <a:t>Indicators</a:t>
                      </a:r>
                      <a:r>
                        <a:rPr lang="fi-FI" sz="1800" dirty="0"/>
                        <a:t> </a:t>
                      </a:r>
                      <a:r>
                        <a:rPr lang="fi-FI" sz="1800" dirty="0" err="1"/>
                        <a:t>share</a:t>
                      </a:r>
                      <a:r>
                        <a:rPr lang="fi-FI" sz="1800" dirty="0"/>
                        <a:t> </a:t>
                      </a:r>
                      <a:r>
                        <a:rPr lang="fi-FI" sz="1800" dirty="0" err="1"/>
                        <a:t>the</a:t>
                      </a:r>
                      <a:r>
                        <a:rPr lang="fi-FI" sz="1800" dirty="0"/>
                        <a:t> </a:t>
                      </a:r>
                      <a:r>
                        <a:rPr lang="fi-FI" sz="1800" dirty="0" err="1"/>
                        <a:t>true</a:t>
                      </a:r>
                      <a:r>
                        <a:rPr lang="fi-FI" sz="1800" dirty="0"/>
                        <a:t> </a:t>
                      </a:r>
                      <a:r>
                        <a:rPr lang="fi-FI" sz="1800" dirty="0" err="1"/>
                        <a:t>score</a:t>
                      </a:r>
                      <a:r>
                        <a:rPr lang="fi-FI" sz="1800" dirty="0"/>
                        <a:t> </a:t>
                      </a:r>
                      <a:r>
                        <a:rPr lang="fi-FI" sz="1800" dirty="0" err="1"/>
                        <a:t>variance</a:t>
                      </a:r>
                      <a:r>
                        <a:rPr lang="fi-FI" sz="1800" dirty="0"/>
                        <a:t> (tau </a:t>
                      </a:r>
                      <a:r>
                        <a:rPr lang="fi-FI" sz="1800" dirty="0" err="1"/>
                        <a:t>equivalence</a:t>
                      </a:r>
                      <a:r>
                        <a:rPr lang="fi-FI" sz="1800" dirty="0"/>
                        <a:t>)</a:t>
                      </a:r>
                    </a:p>
                  </a:txBody>
                  <a:tcPr/>
                </a:tc>
                <a:tc>
                  <a:txBody>
                    <a:bodyPr/>
                    <a:lstStyle/>
                    <a:p>
                      <a:r>
                        <a:rPr lang="fi-FI" sz="1800" dirty="0" err="1"/>
                        <a:t>Different</a:t>
                      </a:r>
                      <a:r>
                        <a:rPr lang="fi-FI" sz="1800" dirty="0"/>
                        <a:t> </a:t>
                      </a:r>
                      <a:r>
                        <a:rPr lang="fi-FI" sz="1800" dirty="0" err="1"/>
                        <a:t>indicators</a:t>
                      </a:r>
                      <a:r>
                        <a:rPr lang="fi-FI" sz="1800" dirty="0"/>
                        <a:t> </a:t>
                      </a:r>
                      <a:r>
                        <a:rPr lang="fi-FI" sz="1800" dirty="0" err="1"/>
                        <a:t>may</a:t>
                      </a:r>
                      <a:r>
                        <a:rPr lang="fi-FI" sz="1800" dirty="0"/>
                        <a:t> </a:t>
                      </a:r>
                      <a:r>
                        <a:rPr lang="fi-FI" sz="1800" dirty="0" err="1"/>
                        <a:t>depend</a:t>
                      </a:r>
                      <a:r>
                        <a:rPr lang="fi-FI" sz="1800" dirty="0"/>
                        <a:t> </a:t>
                      </a:r>
                      <a:r>
                        <a:rPr lang="fi-FI" sz="1800" dirty="0" err="1"/>
                        <a:t>differently</a:t>
                      </a:r>
                      <a:r>
                        <a:rPr lang="fi-FI" sz="1800" dirty="0"/>
                        <a:t> on </a:t>
                      </a:r>
                      <a:r>
                        <a:rPr lang="fi-FI" sz="1800" dirty="0" err="1"/>
                        <a:t>the</a:t>
                      </a:r>
                      <a:r>
                        <a:rPr lang="fi-FI" sz="1800" dirty="0"/>
                        <a:t> </a:t>
                      </a:r>
                      <a:r>
                        <a:rPr lang="fi-FI" sz="1800" dirty="0" err="1"/>
                        <a:t>construct</a:t>
                      </a:r>
                      <a:endParaRPr lang="fi-FI" sz="1800" dirty="0"/>
                    </a:p>
                  </a:txBody>
                  <a:tcPr/>
                </a:tc>
                <a:extLst>
                  <a:ext uri="{0D108BD9-81ED-4DB2-BD59-A6C34878D82A}">
                    <a16:rowId xmlns:a16="http://schemas.microsoft.com/office/drawing/2014/main" val="2259636205"/>
                  </a:ext>
                </a:extLst>
              </a:tr>
              <a:tr h="370840">
                <a:tc>
                  <a:txBody>
                    <a:bodyPr/>
                    <a:lstStyle/>
                    <a:p>
                      <a:r>
                        <a:rPr lang="fi-FI" sz="1800" dirty="0" err="1"/>
                        <a:t>Measurement</a:t>
                      </a:r>
                      <a:r>
                        <a:rPr lang="fi-FI" sz="1800" dirty="0"/>
                        <a:t> </a:t>
                      </a:r>
                      <a:r>
                        <a:rPr lang="fi-FI" sz="1800" dirty="0" err="1"/>
                        <a:t>error</a:t>
                      </a:r>
                      <a:endParaRPr lang="fi-FI" sz="1800" dirty="0"/>
                    </a:p>
                  </a:txBody>
                  <a:tcPr/>
                </a:tc>
                <a:tc>
                  <a:txBody>
                    <a:bodyPr/>
                    <a:lstStyle/>
                    <a:p>
                      <a:r>
                        <a:rPr lang="fi-FI" sz="1800" dirty="0" err="1"/>
                        <a:t>Random</a:t>
                      </a:r>
                      <a:r>
                        <a:rPr lang="fi-FI" sz="1800" dirty="0"/>
                        <a:t> </a:t>
                      </a:r>
                      <a:r>
                        <a:rPr lang="fi-FI" sz="1800" dirty="0" err="1"/>
                        <a:t>noise</a:t>
                      </a:r>
                      <a:r>
                        <a:rPr lang="fi-FI" sz="1800" dirty="0"/>
                        <a:t>, </a:t>
                      </a:r>
                      <a:r>
                        <a:rPr lang="fi-FI" sz="1800" dirty="0" err="1"/>
                        <a:t>indepent</a:t>
                      </a:r>
                      <a:r>
                        <a:rPr lang="fi-FI" sz="1800" dirty="0"/>
                        <a:t> </a:t>
                      </a:r>
                      <a:r>
                        <a:rPr lang="fi-FI" sz="1800" dirty="0" err="1"/>
                        <a:t>between</a:t>
                      </a:r>
                      <a:r>
                        <a:rPr lang="fi-FI" sz="1800" dirty="0"/>
                        <a:t> </a:t>
                      </a:r>
                      <a:r>
                        <a:rPr lang="fi-FI" sz="1800" dirty="0" err="1"/>
                        <a:t>items</a:t>
                      </a:r>
                      <a:endParaRPr lang="fi-FI" sz="1800" dirty="0"/>
                    </a:p>
                  </a:txBody>
                  <a:tcPr/>
                </a:tc>
                <a:tc>
                  <a:txBody>
                    <a:bodyPr/>
                    <a:lstStyle/>
                    <a:p>
                      <a:r>
                        <a:rPr lang="fi-FI" sz="1800" dirty="0" err="1"/>
                        <a:t>Random</a:t>
                      </a:r>
                      <a:r>
                        <a:rPr lang="fi-FI" sz="1800" dirty="0"/>
                        <a:t> and </a:t>
                      </a:r>
                      <a:r>
                        <a:rPr lang="fi-FI" sz="1800" dirty="0" err="1"/>
                        <a:t>systematic</a:t>
                      </a:r>
                      <a:r>
                        <a:rPr lang="fi-FI" sz="1800" dirty="0"/>
                        <a:t> </a:t>
                      </a:r>
                      <a:r>
                        <a:rPr lang="fi-FI" sz="1800" dirty="0" err="1"/>
                        <a:t>errors</a:t>
                      </a:r>
                      <a:r>
                        <a:rPr lang="fi-FI" sz="1800" dirty="0"/>
                        <a:t>, </a:t>
                      </a:r>
                      <a:r>
                        <a:rPr lang="fi-FI" sz="1800" dirty="0" err="1"/>
                        <a:t>different</a:t>
                      </a:r>
                      <a:r>
                        <a:rPr lang="fi-FI" sz="1800" dirty="0"/>
                        <a:t> </a:t>
                      </a:r>
                      <a:r>
                        <a:rPr lang="fi-FI" sz="1800" dirty="0" err="1"/>
                        <a:t>causal</a:t>
                      </a:r>
                      <a:r>
                        <a:rPr lang="fi-FI" sz="1800" dirty="0"/>
                        <a:t> </a:t>
                      </a:r>
                      <a:r>
                        <a:rPr lang="fi-FI" sz="1800" dirty="0" err="1"/>
                        <a:t>influences</a:t>
                      </a:r>
                      <a:r>
                        <a:rPr lang="fi-FI" sz="1800" dirty="0"/>
                        <a:t> to </a:t>
                      </a:r>
                      <a:r>
                        <a:rPr lang="fi-FI" sz="1800" dirty="0" err="1"/>
                        <a:t>measures</a:t>
                      </a:r>
                      <a:endParaRPr lang="fi-FI" sz="1800" dirty="0"/>
                    </a:p>
                  </a:txBody>
                  <a:tcPr/>
                </a:tc>
                <a:extLst>
                  <a:ext uri="{0D108BD9-81ED-4DB2-BD59-A6C34878D82A}">
                    <a16:rowId xmlns:a16="http://schemas.microsoft.com/office/drawing/2014/main" val="1461024432"/>
                  </a:ext>
                </a:extLst>
              </a:tr>
            </a:tbl>
          </a:graphicData>
        </a:graphic>
      </p:graphicFrame>
    </p:spTree>
    <p:extLst>
      <p:ext uri="{BB962C8B-B14F-4D97-AF65-F5344CB8AC3E}">
        <p14:creationId xmlns:p14="http://schemas.microsoft.com/office/powerpoint/2010/main" val="1719791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p:cNvSpPr>
            <a:spLocks noGrp="1"/>
          </p:cNvSpPr>
          <p:nvPr>
            <p:ph type="title"/>
          </p:nvPr>
        </p:nvSpPr>
        <p:spPr/>
        <p:txBody>
          <a:bodyPr>
            <a:normAutofit/>
          </a:bodyPr>
          <a:lstStyle/>
          <a:p>
            <a:r>
              <a:rPr lang="en-US" dirty="0"/>
              <a:t>Example of a latent variable model of validity</a:t>
            </a:r>
            <a:endParaRPr lang="en-US" dirty="0">
              <a:ea typeface="ＭＳ Ｐゴシック" charset="0"/>
              <a:cs typeface="ＭＳ Ｐゴシック" charset="0"/>
            </a:endParaRPr>
          </a:p>
        </p:txBody>
      </p:sp>
      <p:sp>
        <p:nvSpPr>
          <p:cNvPr id="3" name="Content Placeholder 2"/>
          <p:cNvSpPr>
            <a:spLocks noGrp="1"/>
          </p:cNvSpPr>
          <p:nvPr>
            <p:ph sz="quarter" idx="4294967295"/>
          </p:nvPr>
        </p:nvSpPr>
        <p:spPr>
          <a:xfrm>
            <a:off x="1058863" y="2447925"/>
            <a:ext cx="8085137" cy="3830638"/>
          </a:xfrm>
        </p:spPr>
        <p:txBody>
          <a:bodyPr/>
          <a:lstStyle/>
          <a:p>
            <a:pPr marL="0" indent="0" algn="ctr">
              <a:spcBef>
                <a:spcPct val="50000"/>
              </a:spcBef>
              <a:buNone/>
            </a:pPr>
            <a:r>
              <a:rPr lang="en-US" sz="4800" dirty="0">
                <a:solidFill>
                  <a:srgbClr val="006600"/>
                </a:solidFill>
              </a:rPr>
              <a:t>X</a:t>
            </a:r>
            <a:r>
              <a:rPr lang="en-US" sz="4800" baseline="-25000" dirty="0">
                <a:solidFill>
                  <a:srgbClr val="006600"/>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a:solidFill>
                  <a:srgbClr val="0000FF"/>
                </a:solidFill>
              </a:rPr>
              <a:t>T</a:t>
            </a:r>
            <a:r>
              <a:rPr lang="en-US" sz="4800" baseline="-25000" dirty="0">
                <a:solidFill>
                  <a:srgbClr val="0000FF"/>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a:solidFill>
                  <a:srgbClr val="FF9900"/>
                </a:solidFill>
              </a:rPr>
              <a:t>S</a:t>
            </a:r>
            <a:r>
              <a:rPr lang="en-US" sz="4800" baseline="-25000" dirty="0">
                <a:solidFill>
                  <a:srgbClr val="FF9900"/>
                </a:solidFill>
              </a:rPr>
              <a:t>i</a:t>
            </a:r>
            <a:r>
              <a:rPr lang="en-US" sz="4800" dirty="0">
                <a:solidFill>
                  <a:srgbClr val="006600"/>
                </a:solidFill>
              </a:rPr>
              <a:t> </a:t>
            </a:r>
            <a:r>
              <a:rPr lang="en-US" sz="4000" dirty="0">
                <a:solidFill>
                  <a:srgbClr val="006600"/>
                </a:solidFill>
              </a:rPr>
              <a:t>+</a:t>
            </a:r>
            <a:r>
              <a:rPr lang="en-US" sz="4800" dirty="0">
                <a:solidFill>
                  <a:srgbClr val="006600"/>
                </a:solidFill>
              </a:rPr>
              <a:t> </a:t>
            </a:r>
            <a:r>
              <a:rPr lang="en-US" sz="4800" dirty="0" err="1"/>
              <a:t>e</a:t>
            </a:r>
            <a:r>
              <a:rPr lang="en-US" sz="4800" baseline="-25000" dirty="0" err="1"/>
              <a:t>i</a:t>
            </a:r>
            <a:endParaRPr lang="en-US" sz="4800" baseline="-25000" dirty="0"/>
          </a:p>
          <a:p>
            <a:endParaRPr lang="en-US" sz="3200" dirty="0"/>
          </a:p>
          <a:p>
            <a:pPr marL="0" indent="0">
              <a:buNone/>
            </a:pPr>
            <a:r>
              <a:rPr lang="en-US" sz="2400" dirty="0"/>
              <a:t>Where, </a:t>
            </a:r>
          </a:p>
          <a:p>
            <a:pPr marL="0" indent="0">
              <a:buNone/>
            </a:pPr>
            <a:r>
              <a:rPr lang="en-US" sz="2400" dirty="0">
                <a:solidFill>
                  <a:srgbClr val="006600"/>
                </a:solidFill>
              </a:rPr>
              <a:t>X</a:t>
            </a:r>
            <a:r>
              <a:rPr lang="en-US" sz="2400" baseline="-15000" dirty="0">
                <a:solidFill>
                  <a:srgbClr val="006600"/>
                </a:solidFill>
              </a:rPr>
              <a:t>i</a:t>
            </a:r>
            <a:r>
              <a:rPr lang="en-US" sz="2400" dirty="0"/>
              <a:t> is a person</a:t>
            </a:r>
            <a:r>
              <a:rPr lang="ja-JP" altLang="en-US" sz="2400" dirty="0"/>
              <a:t>’</a:t>
            </a:r>
            <a:r>
              <a:rPr lang="en-US" sz="2400" dirty="0"/>
              <a:t>s observed score on an item,</a:t>
            </a:r>
          </a:p>
          <a:p>
            <a:pPr marL="0" indent="0">
              <a:buNone/>
            </a:pPr>
            <a:r>
              <a:rPr lang="en-US" sz="2400" dirty="0">
                <a:solidFill>
                  <a:srgbClr val="0000FF"/>
                </a:solidFill>
              </a:rPr>
              <a:t>T</a:t>
            </a:r>
            <a:r>
              <a:rPr lang="en-US" sz="2400" baseline="-15000" dirty="0">
                <a:solidFill>
                  <a:srgbClr val="0000FF"/>
                </a:solidFill>
              </a:rPr>
              <a:t>i</a:t>
            </a:r>
            <a:r>
              <a:rPr lang="en-US" sz="2400" dirty="0">
                <a:solidFill>
                  <a:srgbClr val="0000FF"/>
                </a:solidFill>
              </a:rPr>
              <a:t> </a:t>
            </a:r>
            <a:r>
              <a:rPr lang="en-US" sz="2400" dirty="0"/>
              <a:t>is the 'true' score (i.e., what we hope to measure),</a:t>
            </a:r>
          </a:p>
          <a:p>
            <a:pPr marL="0" indent="0">
              <a:buNone/>
            </a:pPr>
            <a:r>
              <a:rPr lang="en-US" sz="2400" dirty="0">
                <a:solidFill>
                  <a:srgbClr val="FF9900"/>
                </a:solidFill>
              </a:rPr>
              <a:t>S</a:t>
            </a:r>
            <a:r>
              <a:rPr lang="en-US" sz="2400" baseline="-15000" dirty="0">
                <a:solidFill>
                  <a:srgbClr val="FF9900"/>
                </a:solidFill>
              </a:rPr>
              <a:t>i</a:t>
            </a:r>
            <a:r>
              <a:rPr lang="en-US" sz="2400" dirty="0"/>
              <a:t> is the measure-specific, yet reliable, component, and</a:t>
            </a:r>
          </a:p>
          <a:p>
            <a:pPr marL="0" indent="0">
              <a:buNone/>
            </a:pPr>
            <a:r>
              <a:rPr lang="en-US" sz="2400" dirty="0" err="1"/>
              <a:t>e</a:t>
            </a:r>
            <a:r>
              <a:rPr lang="en-US" sz="2400" baseline="-15000" dirty="0" err="1"/>
              <a:t>i</a:t>
            </a:r>
            <a:r>
              <a:rPr lang="en-US" sz="2400" dirty="0"/>
              <a:t> is random error, or noise.</a:t>
            </a:r>
          </a:p>
          <a:p>
            <a:endParaRPr lang="en-US" sz="2400" dirty="0"/>
          </a:p>
          <a:p>
            <a:endParaRPr lang="en-US" sz="2400" dirty="0"/>
          </a:p>
          <a:p>
            <a:endParaRPr lang="en-US" dirty="0"/>
          </a:p>
        </p:txBody>
      </p:sp>
      <p:sp>
        <p:nvSpPr>
          <p:cNvPr id="88068" name="Rectangle 2"/>
          <p:cNvSpPr>
            <a:spLocks noChangeArrowheads="1"/>
          </p:cNvSpPr>
          <p:nvPr/>
        </p:nvSpPr>
        <p:spPr bwMode="auto">
          <a:xfrm>
            <a:off x="381000" y="76200"/>
            <a:ext cx="8382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8" name="Up Arrow Callout 5"/>
          <p:cNvSpPr>
            <a:spLocks noChangeArrowheads="1"/>
          </p:cNvSpPr>
          <p:nvPr/>
        </p:nvSpPr>
        <p:spPr bwMode="auto">
          <a:xfrm>
            <a:off x="5829300" y="3281363"/>
            <a:ext cx="1866900" cy="922337"/>
          </a:xfrm>
          <a:prstGeom prst="upArrowCallout">
            <a:avLst>
              <a:gd name="adj1" fmla="val 25005"/>
              <a:gd name="adj2" fmla="val 25005"/>
              <a:gd name="adj3" fmla="val 25000"/>
              <a:gd name="adj4" fmla="val 64977"/>
            </a:avLst>
          </a:prstGeom>
          <a:solidFill>
            <a:schemeClr val="accent1"/>
          </a:solidFill>
          <a:ln w="9525">
            <a:solidFill>
              <a:schemeClr val="tx1"/>
            </a:solidFill>
            <a:round/>
            <a:headEnd/>
            <a:tailEnd/>
          </a:ln>
        </p:spPr>
        <p:txBody>
          <a:bodyPr wrap="none" anchor="ctr" anchorCtr="0"/>
          <a:lstStyle/>
          <a:p>
            <a:pPr algn="ctr"/>
            <a:r>
              <a:rPr lang="en-US" dirty="0"/>
              <a:t>Error in reliability</a:t>
            </a:r>
          </a:p>
        </p:txBody>
      </p:sp>
      <p:sp>
        <p:nvSpPr>
          <p:cNvPr id="9" name="Down Arrow Callout 6"/>
          <p:cNvSpPr>
            <a:spLocks noChangeArrowheads="1"/>
          </p:cNvSpPr>
          <p:nvPr/>
        </p:nvSpPr>
        <p:spPr bwMode="auto">
          <a:xfrm>
            <a:off x="4529138" y="1644650"/>
            <a:ext cx="2128837" cy="850900"/>
          </a:xfrm>
          <a:prstGeom prst="downArrowCallout">
            <a:avLst>
              <a:gd name="adj1" fmla="val 25007"/>
              <a:gd name="adj2" fmla="val 25007"/>
              <a:gd name="adj3" fmla="val 25000"/>
              <a:gd name="adj4" fmla="val 64977"/>
            </a:avLst>
          </a:prstGeom>
          <a:solidFill>
            <a:schemeClr val="accent1"/>
          </a:solidFill>
          <a:ln w="9525">
            <a:solidFill>
              <a:schemeClr val="tx1"/>
            </a:solidFill>
            <a:round/>
            <a:headEnd/>
            <a:tailEnd/>
          </a:ln>
        </p:spPr>
        <p:txBody>
          <a:bodyPr anchor="ctr" anchorCtr="0"/>
          <a:lstStyle/>
          <a:p>
            <a:pPr algn="ctr"/>
            <a:r>
              <a:rPr lang="en-US" dirty="0"/>
              <a:t>Error in validity?</a:t>
            </a:r>
          </a:p>
        </p:txBody>
      </p:sp>
    </p:spTree>
    <p:extLst>
      <p:ext uri="{BB962C8B-B14F-4D97-AF65-F5344CB8AC3E}">
        <p14:creationId xmlns:p14="http://schemas.microsoft.com/office/powerpoint/2010/main" val="540650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measurement validity</a:t>
            </a:r>
          </a:p>
        </p:txBody>
      </p:sp>
      <p:sp>
        <p:nvSpPr>
          <p:cNvPr id="3" name="Content Placeholder 2"/>
          <p:cNvSpPr>
            <a:spLocks noGrp="1"/>
          </p:cNvSpPr>
          <p:nvPr>
            <p:ph sz="half" idx="1"/>
          </p:nvPr>
        </p:nvSpPr>
        <p:spPr/>
        <p:txBody>
          <a:bodyPr>
            <a:normAutofit/>
          </a:bodyPr>
          <a:lstStyle/>
          <a:p>
            <a:r>
              <a:rPr lang="en-US" sz="2000" dirty="0"/>
              <a:t>No general proof for measurement validity exists:</a:t>
            </a:r>
          </a:p>
          <a:p>
            <a:pPr marL="457200" indent="-457200">
              <a:buFont typeface="+mj-lt"/>
              <a:buAutoNum type="arabicPeriod"/>
            </a:pPr>
            <a:r>
              <a:rPr lang="en-US" sz="2000" dirty="0"/>
              <a:t>If multiple measures correlate, they may measure the same thing</a:t>
            </a:r>
          </a:p>
          <a:p>
            <a:pPr marL="694800" lvl="1" indent="-457200"/>
            <a:r>
              <a:rPr lang="en-US" sz="1800" dirty="0"/>
              <a:t>But we do not know what the thing is</a:t>
            </a:r>
          </a:p>
          <a:p>
            <a:pPr marL="694800" lvl="1" indent="-457200"/>
            <a:r>
              <a:rPr lang="en-US" sz="1800" dirty="0"/>
              <a:t>And they may correlate for some other reason (</a:t>
            </a:r>
            <a:r>
              <a:rPr lang="en-US" sz="1800" dirty="0" err="1"/>
              <a:t>endogeneity</a:t>
            </a:r>
            <a:r>
              <a:rPr lang="en-US" sz="1800" dirty="0"/>
              <a:t>)</a:t>
            </a:r>
          </a:p>
          <a:p>
            <a:pPr marL="457200" indent="-457200">
              <a:buFont typeface="+mj-lt"/>
              <a:buAutoNum type="arabicPeriod"/>
            </a:pPr>
            <a:r>
              <a:rPr lang="en-US" sz="2000" dirty="0"/>
              <a:t>If a measure behaves as expected in relation to other measures, it may be valid</a:t>
            </a:r>
          </a:p>
          <a:p>
            <a:pPr marL="342900" indent="-342900">
              <a:buFont typeface="Arial"/>
              <a:buChar char="•"/>
            </a:pPr>
            <a:endParaRPr lang="en-US" sz="2000" dirty="0"/>
          </a:p>
        </p:txBody>
      </p:sp>
      <p:sp>
        <p:nvSpPr>
          <p:cNvPr id="4" name="Content Placeholder 3"/>
          <p:cNvSpPr>
            <a:spLocks noGrp="1"/>
          </p:cNvSpPr>
          <p:nvPr>
            <p:ph sz="half" idx="2"/>
          </p:nvPr>
        </p:nvSpPr>
        <p:spPr/>
        <p:txBody>
          <a:bodyPr/>
          <a:lstStyle/>
          <a:p>
            <a:r>
              <a:rPr lang="en-US" dirty="0"/>
              <a:t>Common factor model</a:t>
            </a:r>
          </a:p>
        </p:txBody>
      </p:sp>
      <p:sp>
        <p:nvSpPr>
          <p:cNvPr id="5" name="Oval 4"/>
          <p:cNvSpPr/>
          <p:nvPr/>
        </p:nvSpPr>
        <p:spPr bwMode="auto">
          <a:xfrm>
            <a:off x="4793061" y="3629417"/>
            <a:ext cx="806132" cy="766126"/>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T</a:t>
            </a:r>
            <a:endParaRPr kumimoji="0" lang="en-US" sz="2400" b="0" i="0" u="none" strike="noStrike" cap="none" normalizeH="0" baseline="0" dirty="0">
              <a:ln>
                <a:noFill/>
              </a:ln>
              <a:solidFill>
                <a:srgbClr val="FFFFFF"/>
              </a:solidFill>
              <a:effectLst/>
              <a:latin typeface="Verdana" pitchFamily="34" charset="0"/>
            </a:endParaRPr>
          </a:p>
        </p:txBody>
      </p:sp>
      <p:sp>
        <p:nvSpPr>
          <p:cNvPr id="6" name="Rectangle 5"/>
          <p:cNvSpPr/>
          <p:nvPr/>
        </p:nvSpPr>
        <p:spPr bwMode="auto">
          <a:xfrm>
            <a:off x="6116983" y="303323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x1</a:t>
            </a:r>
            <a:endParaRPr kumimoji="0" lang="en-US" sz="2400" b="0" i="0" u="none" strike="noStrike" cap="none" normalizeH="0" baseline="0" dirty="0">
              <a:ln>
                <a:noFill/>
              </a:ln>
              <a:solidFill>
                <a:srgbClr val="FFFFFF"/>
              </a:solidFill>
              <a:effectLst/>
              <a:latin typeface="Verdana" pitchFamily="34" charset="0"/>
            </a:endParaRPr>
          </a:p>
        </p:txBody>
      </p:sp>
      <p:sp>
        <p:nvSpPr>
          <p:cNvPr id="7" name="Rectangle 6"/>
          <p:cNvSpPr/>
          <p:nvPr/>
        </p:nvSpPr>
        <p:spPr bwMode="auto">
          <a:xfrm>
            <a:off x="6109526" y="3789487"/>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x2</a:t>
            </a:r>
            <a:endParaRPr kumimoji="0" lang="en-US" sz="2400" b="0" i="0" u="none" strike="noStrike" cap="none" normalizeH="0" baseline="0" dirty="0">
              <a:ln>
                <a:noFill/>
              </a:ln>
              <a:solidFill>
                <a:srgbClr val="FFFFFF"/>
              </a:solidFill>
              <a:effectLst/>
              <a:latin typeface="Verdana" pitchFamily="34" charset="0"/>
            </a:endParaRPr>
          </a:p>
        </p:txBody>
      </p:sp>
      <p:sp>
        <p:nvSpPr>
          <p:cNvPr id="8" name="Rectangle 7"/>
          <p:cNvSpPr/>
          <p:nvPr/>
        </p:nvSpPr>
        <p:spPr bwMode="auto">
          <a:xfrm>
            <a:off x="6110951" y="4501362"/>
            <a:ext cx="782801" cy="535142"/>
          </a:xfrm>
          <a:prstGeom prst="rect">
            <a:avLst/>
          </a:prstGeom>
          <a:solidFill>
            <a:schemeClr val="accent2"/>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x3</a:t>
            </a:r>
            <a:endParaRPr kumimoji="0" lang="en-US" sz="2400" b="0" i="0" u="none" strike="noStrike" cap="none" normalizeH="0" baseline="0" dirty="0">
              <a:ln>
                <a:noFill/>
              </a:ln>
              <a:solidFill>
                <a:srgbClr val="FFFFFF"/>
              </a:solidFill>
              <a:effectLst/>
              <a:latin typeface="Verdana" pitchFamily="34" charset="0"/>
            </a:endParaRPr>
          </a:p>
        </p:txBody>
      </p:sp>
      <p:sp>
        <p:nvSpPr>
          <p:cNvPr id="9" name="Oval 8"/>
          <p:cNvSpPr/>
          <p:nvPr/>
        </p:nvSpPr>
        <p:spPr bwMode="auto">
          <a:xfrm>
            <a:off x="7292391" y="3090703"/>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sp>
        <p:nvSpPr>
          <p:cNvPr id="10" name="Oval 9"/>
          <p:cNvSpPr/>
          <p:nvPr/>
        </p:nvSpPr>
        <p:spPr bwMode="auto">
          <a:xfrm>
            <a:off x="7301273" y="4547111"/>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sp>
        <p:nvSpPr>
          <p:cNvPr id="11" name="Oval 10"/>
          <p:cNvSpPr/>
          <p:nvPr/>
        </p:nvSpPr>
        <p:spPr bwMode="auto">
          <a:xfrm>
            <a:off x="7302697" y="3855859"/>
            <a:ext cx="439327" cy="415334"/>
          </a:xfrm>
          <a:prstGeom prst="ellipse">
            <a:avLst/>
          </a:prstGeom>
          <a:solidFill>
            <a:schemeClr val="accent3"/>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FF"/>
                </a:solidFill>
                <a:effectLst/>
                <a:latin typeface="Verdana" pitchFamily="34" charset="0"/>
              </a:rPr>
              <a:t>e</a:t>
            </a:r>
            <a:endParaRPr kumimoji="0" lang="en-US" sz="2400" b="0" i="0" u="none" strike="noStrike" cap="none" normalizeH="0" baseline="0" dirty="0">
              <a:ln>
                <a:noFill/>
              </a:ln>
              <a:solidFill>
                <a:srgbClr val="FFFFFF"/>
              </a:solidFill>
              <a:effectLst/>
              <a:latin typeface="Verdana" pitchFamily="34" charset="0"/>
            </a:endParaRPr>
          </a:p>
        </p:txBody>
      </p:sp>
      <p:cxnSp>
        <p:nvCxnSpPr>
          <p:cNvPr id="12" name="Straight Arrow Connector 11"/>
          <p:cNvCxnSpPr>
            <a:stCxn id="11" idx="2"/>
            <a:endCxn id="7" idx="3"/>
          </p:cNvCxnSpPr>
          <p:nvPr/>
        </p:nvCxnSpPr>
        <p:spPr bwMode="auto">
          <a:xfrm rot="10800000">
            <a:off x="6892327" y="4057058"/>
            <a:ext cx="410370" cy="646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3" name="Straight Arrow Connector 12"/>
          <p:cNvCxnSpPr>
            <a:stCxn id="9" idx="2"/>
            <a:endCxn id="6" idx="3"/>
          </p:cNvCxnSpPr>
          <p:nvPr/>
        </p:nvCxnSpPr>
        <p:spPr bwMode="auto">
          <a:xfrm rot="10800000" flipV="1">
            <a:off x="6899785" y="3298370"/>
            <a:ext cx="392607" cy="243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4" name="Straight Arrow Connector 13"/>
          <p:cNvCxnSpPr>
            <a:stCxn id="10" idx="2"/>
            <a:endCxn id="8" idx="3"/>
          </p:cNvCxnSpPr>
          <p:nvPr/>
        </p:nvCxnSpPr>
        <p:spPr bwMode="auto">
          <a:xfrm rot="10800000" flipV="1">
            <a:off x="6893753" y="4754777"/>
            <a:ext cx="407521" cy="1415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5" name="Straight Arrow Connector 14"/>
          <p:cNvCxnSpPr>
            <a:stCxn id="5" idx="5"/>
            <a:endCxn id="8" idx="1"/>
          </p:cNvCxnSpPr>
          <p:nvPr/>
        </p:nvCxnSpPr>
        <p:spPr bwMode="auto">
          <a:xfrm rot="16200000" flipH="1">
            <a:off x="5553251" y="4211232"/>
            <a:ext cx="485587" cy="629813"/>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6" name="Straight Arrow Connector 15"/>
          <p:cNvCxnSpPr>
            <a:stCxn id="5" idx="6"/>
            <a:endCxn id="7" idx="1"/>
          </p:cNvCxnSpPr>
          <p:nvPr/>
        </p:nvCxnSpPr>
        <p:spPr bwMode="auto">
          <a:xfrm>
            <a:off x="5599193" y="4012480"/>
            <a:ext cx="510333" cy="44578"/>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cxnSp>
        <p:nvCxnSpPr>
          <p:cNvPr id="17" name="Straight Arrow Connector 16"/>
          <p:cNvCxnSpPr>
            <a:stCxn id="5" idx="7"/>
            <a:endCxn id="6" idx="1"/>
          </p:cNvCxnSpPr>
          <p:nvPr/>
        </p:nvCxnSpPr>
        <p:spPr bwMode="auto">
          <a:xfrm rot="5400000" flipH="1" flipV="1">
            <a:off x="5578657" y="3203289"/>
            <a:ext cx="440806" cy="635845"/>
          </a:xfrm>
          <a:prstGeom prst="straightConnector1">
            <a:avLst/>
          </a:prstGeom>
          <a:ln w="25400">
            <a:solidFill>
              <a:schemeClr val="tx1"/>
            </a:solidFill>
            <a:headEnd type="none" w="med" len="med"/>
            <a:tailEnd type="arrow"/>
          </a:ln>
          <a:effectLst/>
        </p:spPr>
        <p:style>
          <a:lnRef idx="1">
            <a:schemeClr val="accent4"/>
          </a:lnRef>
          <a:fillRef idx="2">
            <a:schemeClr val="accent4"/>
          </a:fillRef>
          <a:effectRef idx="1">
            <a:schemeClr val="accent4"/>
          </a:effectRef>
          <a:fontRef idx="minor">
            <a:schemeClr val="dk1"/>
          </a:fontRef>
        </p:style>
      </p:cxnSp>
    </p:spTree>
    <p:extLst>
      <p:ext uri="{BB962C8B-B14F-4D97-AF65-F5344CB8AC3E}">
        <p14:creationId xmlns:p14="http://schemas.microsoft.com/office/powerpoint/2010/main" val="249857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 complex topic</a:t>
            </a:r>
          </a:p>
        </p:txBody>
      </p:sp>
      <p:sp>
        <p:nvSpPr>
          <p:cNvPr id="6" name="Content Placeholder 5"/>
          <p:cNvSpPr>
            <a:spLocks noGrp="1"/>
          </p:cNvSpPr>
          <p:nvPr>
            <p:ph sz="half" idx="1"/>
          </p:nvPr>
        </p:nvSpPr>
        <p:spPr/>
        <p:txBody>
          <a:bodyPr>
            <a:normAutofit/>
          </a:bodyPr>
          <a:lstStyle/>
          <a:p>
            <a:r>
              <a:rPr lang="en-US" dirty="0" err="1"/>
              <a:t>Borsboom</a:t>
            </a:r>
            <a:r>
              <a:rPr lang="en-US" dirty="0"/>
              <a:t>, D. (2005). </a:t>
            </a:r>
            <a:r>
              <a:rPr lang="en-US" i="1" dirty="0"/>
              <a:t>Measuring the Mind: Conceptual Issues in Contemporary Psychometrics</a:t>
            </a:r>
            <a:r>
              <a:rPr lang="en-US" dirty="0"/>
              <a:t>. Cambridge University Press.</a:t>
            </a:r>
          </a:p>
          <a:p>
            <a:endParaRPr lang="en-US" dirty="0"/>
          </a:p>
          <a:p>
            <a:r>
              <a:rPr lang="en-US" dirty="0"/>
              <a:t>Markus, K. A., &amp; </a:t>
            </a:r>
            <a:r>
              <a:rPr lang="en-US" dirty="0" err="1"/>
              <a:t>Borsboom</a:t>
            </a:r>
            <a:r>
              <a:rPr lang="en-US" dirty="0"/>
              <a:t>, D. (2013). </a:t>
            </a:r>
            <a:r>
              <a:rPr lang="en-US" i="1" dirty="0"/>
              <a:t>Frontiers in test validity theory: measurement, causation and meaning</a:t>
            </a:r>
            <a:r>
              <a:rPr lang="en-US" dirty="0"/>
              <a:t>. New York, N.Y.: Psychology Press. </a:t>
            </a:r>
          </a:p>
          <a:p>
            <a:endParaRPr lang="en-US" dirty="0"/>
          </a:p>
        </p:txBody>
      </p:sp>
      <p:pic>
        <p:nvPicPr>
          <p:cNvPr id="10" name="Content Placeholder 7" descr="Screen Shot 2014-03-25 at 8.24.27 .png"/>
          <p:cNvPicPr>
            <a:picLocks noGrp="1" noChangeAspect="1"/>
          </p:cNvPicPr>
          <p:nvPr>
            <p:ph sz="half" idx="2"/>
          </p:nvPr>
        </p:nvPicPr>
        <p:blipFill>
          <a:blip r:embed="rId2">
            <a:extLst>
              <a:ext uri="{28A0092B-C50C-407E-A947-70E740481C1C}">
                <a14:useLocalDpi xmlns:a14="http://schemas.microsoft.com/office/drawing/2010/main" val="0"/>
              </a:ext>
            </a:extLst>
          </a:blip>
          <a:srcRect l="-30335" r="-30335"/>
          <a:stretch>
            <a:fillRect/>
          </a:stretch>
        </p:blipFill>
        <p:spPr>
          <a:xfrm>
            <a:off x="4138255" y="2883909"/>
            <a:ext cx="3988079" cy="3831557"/>
          </a:xfrm>
          <a:prstGeom prst="rect">
            <a:avLst/>
          </a:prstGeom>
          <a:effectLst>
            <a:outerShdw blurRad="50800" dist="38100" dir="2700000" algn="tl" rotWithShape="0">
              <a:srgbClr val="000000">
                <a:alpha val="43000"/>
              </a:srgbClr>
            </a:outerShdw>
          </a:effectLst>
        </p:spPr>
      </p:pic>
      <p:pic>
        <p:nvPicPr>
          <p:cNvPr id="9" name="Picture 8" descr="6637978051111199041948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697" y="751260"/>
            <a:ext cx="2331720" cy="3657600"/>
          </a:xfrm>
          <a:prstGeom prst="rect">
            <a:avLst/>
          </a:prstGeom>
        </p:spPr>
      </p:pic>
    </p:spTree>
    <p:extLst>
      <p:ext uri="{BB962C8B-B14F-4D97-AF65-F5344CB8AC3E}">
        <p14:creationId xmlns:p14="http://schemas.microsoft.com/office/powerpoint/2010/main" val="3830323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Introduction to </a:t>
            </a:r>
            <a:br>
              <a:rPr lang="en-US" dirty="0"/>
            </a:br>
            <a:r>
              <a:rPr lang="en-US" dirty="0"/>
              <a:t>factor analysis</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013044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968" t="46119" r="7186" b="6162"/>
          <a:stretch/>
        </p:blipFill>
        <p:spPr>
          <a:xfrm>
            <a:off x="618274" y="640080"/>
            <a:ext cx="8525726" cy="6062472"/>
          </a:xfrm>
        </p:spPr>
      </p:pic>
      <p:sp>
        <p:nvSpPr>
          <p:cNvPr id="9" name="TextBox 8"/>
          <p:cNvSpPr txBox="1"/>
          <p:nvPr/>
        </p:nvSpPr>
        <p:spPr>
          <a:xfrm>
            <a:off x="892048" y="332303"/>
            <a:ext cx="3457678" cy="307777"/>
          </a:xfrm>
          <a:prstGeom prst="rect">
            <a:avLst/>
          </a:prstGeom>
          <a:noFill/>
        </p:spPr>
        <p:txBody>
          <a:bodyPr wrap="none" lIns="0" tIns="0" rIns="0" bIns="0" rtlCol="0">
            <a:spAutoFit/>
          </a:bodyPr>
          <a:lstStyle/>
          <a:p>
            <a:r>
              <a:rPr lang="en-US" sz="2000" b="1" dirty="0">
                <a:solidFill>
                  <a:srgbClr val="FF0000"/>
                </a:solidFill>
              </a:rPr>
              <a:t>What does this table tell us?</a:t>
            </a:r>
          </a:p>
        </p:txBody>
      </p:sp>
      <p:sp>
        <p:nvSpPr>
          <p:cNvPr id="8" name="TextBox 7"/>
          <p:cNvSpPr txBox="1"/>
          <p:nvPr/>
        </p:nvSpPr>
        <p:spPr>
          <a:xfrm>
            <a:off x="5907647" y="101471"/>
            <a:ext cx="3236353" cy="769441"/>
          </a:xfrm>
          <a:prstGeom prst="rect">
            <a:avLst/>
          </a:prstGeom>
          <a:noFill/>
        </p:spPr>
        <p:txBody>
          <a:bodyPr wrap="square" lIns="0" tIns="0" rIns="0" bIns="0" rtlCol="0">
            <a:spAutoFit/>
          </a:bodyPr>
          <a:lstStyle/>
          <a:p>
            <a:r>
              <a:rPr lang="en-US" sz="1000"/>
              <a:t>Uncertainty </a:t>
            </a:r>
            <a:r>
              <a:rPr lang="en-US" sz="1000" dirty="0"/>
              <a:t>in E-Government Services: The Mediating and Moderating Roles of Transparency and Trust. </a:t>
            </a:r>
            <a:r>
              <a:rPr lang="en-US" sz="1000" i="1" dirty="0"/>
              <a:t>Information Systems Research</a:t>
            </a:r>
            <a:r>
              <a:rPr lang="en-US" sz="1000" dirty="0"/>
              <a:t>, </a:t>
            </a:r>
            <a:r>
              <a:rPr lang="en-US" sz="1000" i="1" dirty="0"/>
              <a:t>27</a:t>
            </a:r>
            <a:r>
              <a:rPr lang="en-US" sz="1000" dirty="0"/>
              <a:t>(1), 87–111. https://</a:t>
            </a:r>
            <a:r>
              <a:rPr lang="en-US" sz="1000" dirty="0" err="1"/>
              <a:t>doi.org</a:t>
            </a:r>
            <a:r>
              <a:rPr lang="en-US" sz="1000" dirty="0"/>
              <a:t>/10.1287/isre.2015.0612</a:t>
            </a:r>
          </a:p>
          <a:p>
            <a:r>
              <a:rPr lang="en-US" sz="1000" dirty="0"/>
              <a:t>.</a:t>
            </a:r>
            <a:endParaRPr lang="en-US" sz="1000" dirty="0">
              <a:effectLst/>
            </a:endParaRPr>
          </a:p>
        </p:txBody>
      </p:sp>
    </p:spTree>
    <p:extLst>
      <p:ext uri="{BB962C8B-B14F-4D97-AF65-F5344CB8AC3E}">
        <p14:creationId xmlns:p14="http://schemas.microsoft.com/office/powerpoint/2010/main" val="117060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Factor analysis: assessing dimensionality</a:t>
            </a:r>
          </a:p>
        </p:txBody>
      </p:sp>
      <p:sp>
        <p:nvSpPr>
          <p:cNvPr id="4" name="Content Placeholder 3"/>
          <p:cNvSpPr>
            <a:spLocks noGrp="1"/>
          </p:cNvSpPr>
          <p:nvPr>
            <p:ph sz="half" idx="1"/>
          </p:nvPr>
        </p:nvSpPr>
        <p:spPr/>
        <p:txBody>
          <a:bodyPr/>
          <a:lstStyle/>
          <a:p>
            <a:r>
              <a:rPr lang="en-US" dirty="0"/>
              <a:t>Seeks a smaller number of underlying factors that would explain the data</a:t>
            </a:r>
          </a:p>
          <a:p>
            <a:r>
              <a:rPr lang="en-US" dirty="0"/>
              <a:t>Answers the question of what the indicators have in common</a:t>
            </a:r>
          </a:p>
        </p:txBody>
      </p:sp>
      <p:sp>
        <p:nvSpPr>
          <p:cNvPr id="5" name="Content Placeholder 4"/>
          <p:cNvSpPr>
            <a:spLocks noGrp="1"/>
          </p:cNvSpPr>
          <p:nvPr>
            <p:ph sz="half" idx="2"/>
          </p:nvPr>
        </p:nvSpPr>
        <p:spPr/>
        <p:txBody>
          <a:bodyPr/>
          <a:lstStyle/>
          <a:p>
            <a:r>
              <a:rPr lang="en-US" dirty="0"/>
              <a:t>Exploratory vs. confirmatory</a:t>
            </a:r>
          </a:p>
          <a:p>
            <a:pPr lvl="1"/>
            <a:r>
              <a:rPr lang="en-US" dirty="0"/>
              <a:t>EFA: computer discovers the factors</a:t>
            </a:r>
          </a:p>
          <a:p>
            <a:pPr lvl="1"/>
            <a:r>
              <a:rPr lang="en-US" dirty="0"/>
              <a:t>CFA: researcher specifies the factors, which computer then tests</a:t>
            </a:r>
          </a:p>
          <a:p>
            <a:pPr lvl="1"/>
            <a:r>
              <a:rPr lang="en-US" dirty="0"/>
              <a:t>EFA is easier to apply</a:t>
            </a:r>
          </a:p>
          <a:p>
            <a:pPr lvl="1"/>
            <a:endParaRPr lang="en-US" dirty="0"/>
          </a:p>
        </p:txBody>
      </p:sp>
    </p:spTree>
    <p:extLst>
      <p:ext uri="{BB962C8B-B14F-4D97-AF65-F5344CB8AC3E}">
        <p14:creationId xmlns:p14="http://schemas.microsoft.com/office/powerpoint/2010/main" val="765180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1A0221-21F7-744F-9119-178AD3B5BDCF}"/>
              </a:ext>
            </a:extLst>
          </p:cNvPr>
          <p:cNvPicPr>
            <a:picLocks noChangeAspect="1"/>
          </p:cNvPicPr>
          <p:nvPr/>
        </p:nvPicPr>
        <p:blipFill>
          <a:blip r:embed="rId2"/>
          <a:stretch>
            <a:fillRect/>
          </a:stretch>
        </p:blipFill>
        <p:spPr>
          <a:xfrm>
            <a:off x="-384048" y="-1207901"/>
            <a:ext cx="9445752" cy="13389434"/>
          </a:xfrm>
          <a:prstGeom prst="rect">
            <a:avLst/>
          </a:prstGeom>
        </p:spPr>
      </p:pic>
    </p:spTree>
    <p:extLst>
      <p:ext uri="{BB962C8B-B14F-4D97-AF65-F5344CB8AC3E}">
        <p14:creationId xmlns:p14="http://schemas.microsoft.com/office/powerpoint/2010/main" val="512503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37BB-3690-FF43-A307-22E54C160A56}"/>
              </a:ext>
            </a:extLst>
          </p:cNvPr>
          <p:cNvSpPr>
            <a:spLocks noGrp="1"/>
          </p:cNvSpPr>
          <p:nvPr>
            <p:ph type="title"/>
          </p:nvPr>
        </p:nvSpPr>
        <p:spPr/>
        <p:txBody>
          <a:bodyPr/>
          <a:lstStyle/>
          <a:p>
            <a:r>
              <a:rPr lang="fi-FI" dirty="0"/>
              <a:t>Decathlon data</a:t>
            </a:r>
          </a:p>
        </p:txBody>
      </p:sp>
      <p:sp>
        <p:nvSpPr>
          <p:cNvPr id="3" name="Content Placeholder 2">
            <a:extLst>
              <a:ext uri="{FF2B5EF4-FFF2-40B4-BE49-F238E27FC236}">
                <a16:creationId xmlns:a16="http://schemas.microsoft.com/office/drawing/2014/main" id="{86F01AB5-4E46-3A4F-86F8-9649C7A3622E}"/>
              </a:ext>
            </a:extLst>
          </p:cNvPr>
          <p:cNvSpPr>
            <a:spLocks noGrp="1"/>
          </p:cNvSpPr>
          <p:nvPr>
            <p:ph idx="1"/>
          </p:nvPr>
        </p:nvSpPr>
        <p:spPr>
          <a:xfrm>
            <a:off x="299466" y="1862201"/>
            <a:ext cx="7886700" cy="5498720"/>
          </a:xfrm>
        </p:spPr>
        <p:txBody>
          <a:bodyPr>
            <a:normAutofit/>
          </a:bodyPr>
          <a:lstStyle/>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     100 long  </a:t>
            </a:r>
            <a:r>
              <a:rPr lang="fi-FI" sz="1600" dirty="0" err="1">
                <a:latin typeface="Courier New" panose="02070309020205020404" pitchFamily="49" charset="0"/>
                <a:cs typeface="Courier New" panose="02070309020205020404" pitchFamily="49" charset="0"/>
              </a:rPr>
              <a:t>poid</a:t>
            </a:r>
            <a:r>
              <a:rPr lang="fi-FI" sz="1600" dirty="0">
                <a:latin typeface="Courier New" panose="02070309020205020404" pitchFamily="49" charset="0"/>
                <a:cs typeface="Courier New" panose="02070309020205020404" pitchFamily="49" charset="0"/>
              </a:rPr>
              <a:t> haut   400   110  </a:t>
            </a:r>
            <a:r>
              <a:rPr lang="fi-FI" sz="1600" dirty="0" err="1">
                <a:latin typeface="Courier New" panose="02070309020205020404" pitchFamily="49" charset="0"/>
                <a:cs typeface="Courier New" panose="02070309020205020404" pitchFamily="49" charset="0"/>
              </a:rPr>
              <a:t>disq</a:t>
            </a:r>
            <a:r>
              <a:rPr lang="fi-FI" sz="1600" dirty="0">
                <a:latin typeface="Courier New" panose="02070309020205020404" pitchFamily="49" charset="0"/>
                <a:cs typeface="Courier New" panose="02070309020205020404" pitchFamily="49" charset="0"/>
              </a:rPr>
              <a:t> </a:t>
            </a:r>
            <a:r>
              <a:rPr lang="fi-FI" sz="1600" dirty="0" err="1">
                <a:latin typeface="Courier New" panose="02070309020205020404" pitchFamily="49" charset="0"/>
                <a:cs typeface="Courier New" panose="02070309020205020404" pitchFamily="49" charset="0"/>
              </a:rPr>
              <a:t>perc</a:t>
            </a:r>
            <a:r>
              <a:rPr lang="fi-FI" sz="1600" dirty="0">
                <a:latin typeface="Courier New" panose="02070309020205020404" pitchFamily="49" charset="0"/>
                <a:cs typeface="Courier New" panose="02070309020205020404" pitchFamily="49" charset="0"/>
              </a:rPr>
              <a:t>  </a:t>
            </a:r>
            <a:r>
              <a:rPr lang="fi-FI" sz="1600" dirty="0" err="1">
                <a:latin typeface="Courier New" panose="02070309020205020404" pitchFamily="49" charset="0"/>
                <a:cs typeface="Courier New" panose="02070309020205020404" pitchFamily="49" charset="0"/>
              </a:rPr>
              <a:t>jave</a:t>
            </a:r>
            <a:r>
              <a:rPr lang="fi-FI" sz="1600" dirty="0">
                <a:latin typeface="Courier New" panose="02070309020205020404" pitchFamily="49" charset="0"/>
                <a:cs typeface="Courier New" panose="02070309020205020404" pitchFamily="49" charset="0"/>
              </a:rPr>
              <a:t>   1500</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1  11.25 7.43 15.48 2.27 48.90 15.13 49.28  4.7 61.32 268.95</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2  10.87 7.45 14.97 1.97 47.71 14.46 44.36  5.1 61.76 273.02</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3  11.18 7.44 14.20 1.97 48.29 14.81 43.66  5.2 64.16 263.20</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4  10.62 7.38 15.02 2.03 49.06 14.72 44.80  4.9 64.04 285.11</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5  11.02 7.43 12.92 1.97 47.44 14.40 41.20  5.2 57.46 256.64</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6  10.83 7.72 13.58 2.12 48.34 14.18 43.06  4.9 52.18 274.07</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7  11.18 7.05 14.12 2.06 49.34 14.39 41.68  5.7 61.60 291.20</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8  11.05 6.95 15.34 2.00 48.21 14.36 41.32  4.8 63.00 265.86</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9  11.15 7.12 14.52 2.03 49.15 14.66 42.36  4.9 66.46 269.62</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10 11.23 7.28 15.25 1.97 48.60 14.76 48.02  5.2 59.48 292.24</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11 10.94 7.45 15.34 1.97 49.94 14.25 41.86  4.8 66.64 295.89</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12 11.18 7.34 14.48 1.94 49.02 15.11 42.76  4.7 65.84 256.74</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13 11.02 7.29 12.92 2.06 48.23 14.94 39.54  5.0 56.80 257.85</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14 10.99 7.37 13.61 1.97 47.83 14.70 43.88  4.3 66.54 268.97</a:t>
            </a:r>
          </a:p>
          <a:p>
            <a:pPr marL="0" indent="0">
              <a:lnSpc>
                <a:spcPct val="120000"/>
              </a:lnSpc>
              <a:spcBef>
                <a:spcPts val="0"/>
              </a:spcBef>
              <a:buNone/>
            </a:pPr>
            <a:r>
              <a:rPr lang="fi-FI" sz="1600" dirty="0">
                <a:latin typeface="Courier New" panose="02070309020205020404" pitchFamily="49" charset="0"/>
                <a:cs typeface="Courier New" panose="02070309020205020404" pitchFamily="49" charset="0"/>
              </a:rPr>
              <a:t>15 11.03 7.45 14.20 1.97 48.94 15.44 41.66  4.7 64.00 267.48</a:t>
            </a:r>
          </a:p>
        </p:txBody>
      </p:sp>
    </p:spTree>
    <p:extLst>
      <p:ext uri="{BB962C8B-B14F-4D97-AF65-F5344CB8AC3E}">
        <p14:creationId xmlns:p14="http://schemas.microsoft.com/office/powerpoint/2010/main" val="3259594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two</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2, </a:t>
            </a:r>
            <a:r>
              <a:rPr lang="fi-FI" dirty="0" err="1">
                <a:latin typeface="Courier New" panose="02070309020205020404" pitchFamily="49" charset="0"/>
                <a:cs typeface="Courier New" panose="02070309020205020404" pitchFamily="49" charset="0"/>
              </a:rPr>
              <a:t>rotate</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none</a:t>
            </a:r>
            <a:r>
              <a:rPr lang="fi-FI" dirty="0">
                <a:latin typeface="Courier New" panose="02070309020205020404" pitchFamily="49" charset="0"/>
                <a:cs typeface="Courier New" panose="02070309020205020404" pitchFamily="49" charset="0"/>
              </a:rPr>
              <a:t>")</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h2    u2 com</a:t>
            </a:r>
          </a:p>
          <a:p>
            <a:pPr marL="0" indent="0">
              <a:buNone/>
            </a:pPr>
            <a:r>
              <a:rPr lang="fi-FI" b="1" dirty="0">
                <a:latin typeface="Courier New" panose="02070309020205020404" pitchFamily="49" charset="0"/>
                <a:cs typeface="Courier New" panose="02070309020205020404" pitchFamily="49" charset="0"/>
              </a:rPr>
              <a:t>100  -0.71  0.26 0.575 0.425 1.3</a:t>
            </a:r>
          </a:p>
          <a:p>
            <a:pPr marL="0" indent="0">
              <a:buNone/>
            </a:pPr>
            <a:r>
              <a:rPr lang="fi-FI" b="1" dirty="0">
                <a:latin typeface="Courier New" panose="02070309020205020404" pitchFamily="49" charset="0"/>
                <a:cs typeface="Courier New" panose="02070309020205020404" pitchFamily="49" charset="0"/>
              </a:rPr>
              <a:t>long  0.65 -0.25 0.484 0.516 1.3</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0.56  0.79 0.945 0.055 1.8</a:t>
            </a:r>
          </a:p>
          <a:p>
            <a:pPr marL="0" indent="0">
              <a:buNone/>
            </a:pPr>
            <a:r>
              <a:rPr lang="fi-FI" b="1" dirty="0">
                <a:latin typeface="Courier New" panose="02070309020205020404" pitchFamily="49" charset="0"/>
                <a:cs typeface="Courier New" panose="02070309020205020404" pitchFamily="49" charset="0"/>
              </a:rPr>
              <a:t>haut  0.31  0.01 0.094 0.906 1.0</a:t>
            </a:r>
          </a:p>
          <a:p>
            <a:pPr marL="0" indent="0">
              <a:buNone/>
            </a:pPr>
            <a:r>
              <a:rPr lang="fi-FI" b="1" dirty="0">
                <a:latin typeface="Courier New" panose="02070309020205020404" pitchFamily="49" charset="0"/>
                <a:cs typeface="Courier New" panose="02070309020205020404" pitchFamily="49" charset="0"/>
              </a:rPr>
              <a:t>400  -0.63  0.58 0.728 0.272 2.0</a:t>
            </a:r>
          </a:p>
          <a:p>
            <a:pPr marL="0" indent="0">
              <a:buNone/>
            </a:pPr>
            <a:r>
              <a:rPr lang="fi-FI" b="1" dirty="0">
                <a:latin typeface="Courier New" panose="02070309020205020404" pitchFamily="49" charset="0"/>
                <a:cs typeface="Courier New" panose="02070309020205020404" pitchFamily="49" charset="0"/>
              </a:rPr>
              <a:t>110  -0.75  0.15 0.579 0.421 1.1</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0.35  0.75 0.689 0.311 1.4</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0.65  0.17 0.445 0.555 1.1</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0.30  0.47 0.309 0.691 1.7</a:t>
            </a:r>
          </a:p>
          <a:p>
            <a:pPr marL="0" indent="0">
              <a:buNone/>
            </a:pPr>
            <a:r>
              <a:rPr lang="fi-FI" b="1" dirty="0">
                <a:latin typeface="Courier New" panose="02070309020205020404" pitchFamily="49" charset="0"/>
                <a:cs typeface="Courier New" panose="02070309020205020404" pitchFamily="49" charset="0"/>
              </a:rPr>
              <a:t>1500 -0.25  0.58 0.401 0.599 1.4</a:t>
            </a:r>
          </a:p>
          <a:p>
            <a:pPr marL="0" indent="0">
              <a:buNone/>
            </a:pPr>
            <a:endParaRPr lang="fi-FI"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75310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CCD3-3D8E-8745-8C9D-62F3ADDEEE8C}"/>
              </a:ext>
            </a:extLst>
          </p:cNvPr>
          <p:cNvSpPr>
            <a:spLocks noGrp="1"/>
          </p:cNvSpPr>
          <p:nvPr>
            <p:ph type="title"/>
          </p:nvPr>
        </p:nvSpPr>
        <p:spPr/>
        <p:txBody>
          <a:bodyPr/>
          <a:lstStyle/>
          <a:p>
            <a:r>
              <a:rPr lang="fi-FI" dirty="0" err="1"/>
              <a:t>Realism</a:t>
            </a:r>
            <a:r>
              <a:rPr lang="fi-FI" dirty="0"/>
              <a:t> and </a:t>
            </a:r>
            <a:r>
              <a:rPr lang="fi-FI" dirty="0" err="1"/>
              <a:t>nominalism</a:t>
            </a:r>
            <a:endParaRPr lang="fi-FI" dirty="0"/>
          </a:p>
        </p:txBody>
      </p:sp>
      <p:graphicFrame>
        <p:nvGraphicFramePr>
          <p:cNvPr id="4" name="Content Placeholder 3">
            <a:extLst>
              <a:ext uri="{FF2B5EF4-FFF2-40B4-BE49-F238E27FC236}">
                <a16:creationId xmlns:a16="http://schemas.microsoft.com/office/drawing/2014/main" id="{C1D13AA4-9B5F-8846-96AB-294B8F9AA3C3}"/>
              </a:ext>
            </a:extLst>
          </p:cNvPr>
          <p:cNvGraphicFramePr>
            <a:graphicFrameLocks noGrp="1"/>
          </p:cNvGraphicFramePr>
          <p:nvPr>
            <p:ph idx="1"/>
            <p:extLst/>
          </p:nvPr>
        </p:nvGraphicFramePr>
        <p:xfrm>
          <a:off x="628650" y="1825625"/>
          <a:ext cx="7070598" cy="3754120"/>
        </p:xfrm>
        <a:graphic>
          <a:graphicData uri="http://schemas.openxmlformats.org/drawingml/2006/table">
            <a:tbl>
              <a:tblPr firstRow="1" bandRow="1">
                <a:tableStyleId>{5C22544A-7EE6-4342-B048-85BDC9FD1C3A}</a:tableStyleId>
              </a:tblPr>
              <a:tblGrid>
                <a:gridCol w="2356866">
                  <a:extLst>
                    <a:ext uri="{9D8B030D-6E8A-4147-A177-3AD203B41FA5}">
                      <a16:colId xmlns:a16="http://schemas.microsoft.com/office/drawing/2014/main" val="2543394931"/>
                    </a:ext>
                  </a:extLst>
                </a:gridCol>
                <a:gridCol w="2356866">
                  <a:extLst>
                    <a:ext uri="{9D8B030D-6E8A-4147-A177-3AD203B41FA5}">
                      <a16:colId xmlns:a16="http://schemas.microsoft.com/office/drawing/2014/main" val="2500755425"/>
                    </a:ext>
                  </a:extLst>
                </a:gridCol>
                <a:gridCol w="2356866">
                  <a:extLst>
                    <a:ext uri="{9D8B030D-6E8A-4147-A177-3AD203B41FA5}">
                      <a16:colId xmlns:a16="http://schemas.microsoft.com/office/drawing/2014/main" val="1230307557"/>
                    </a:ext>
                  </a:extLst>
                </a:gridCol>
              </a:tblGrid>
              <a:tr h="370840">
                <a:tc>
                  <a:txBody>
                    <a:bodyPr/>
                    <a:lstStyle/>
                    <a:p>
                      <a:r>
                        <a:rPr lang="fi-FI" sz="1800" dirty="0" err="1"/>
                        <a:t>Concept</a:t>
                      </a:r>
                      <a:endParaRPr lang="fi-FI" sz="1800" dirty="0"/>
                    </a:p>
                  </a:txBody>
                  <a:tcPr/>
                </a:tc>
                <a:tc>
                  <a:txBody>
                    <a:bodyPr/>
                    <a:lstStyle/>
                    <a:p>
                      <a:r>
                        <a:rPr lang="fi-FI" sz="1800" dirty="0" err="1"/>
                        <a:t>Construct</a:t>
                      </a:r>
                      <a:endParaRPr lang="fi-FI" sz="1800" dirty="0"/>
                    </a:p>
                  </a:txBody>
                  <a:tcPr/>
                </a:tc>
                <a:tc>
                  <a:txBody>
                    <a:bodyPr/>
                    <a:lstStyle/>
                    <a:p>
                      <a:r>
                        <a:rPr lang="fi-FI" sz="1800" dirty="0" err="1"/>
                        <a:t>Measure</a:t>
                      </a:r>
                      <a:endParaRPr lang="fi-FI" sz="1800" dirty="0"/>
                    </a:p>
                  </a:txBody>
                  <a:tcPr/>
                </a:tc>
                <a:extLst>
                  <a:ext uri="{0D108BD9-81ED-4DB2-BD59-A6C34878D82A}">
                    <a16:rowId xmlns:a16="http://schemas.microsoft.com/office/drawing/2014/main" val="1236997780"/>
                  </a:ext>
                </a:extLst>
              </a:tr>
              <a:tr h="370840">
                <a:tc>
                  <a:txBody>
                    <a:bodyPr/>
                    <a:lstStyle/>
                    <a:p>
                      <a:pPr marL="285750" indent="-285750">
                        <a:buFont typeface="Arial" panose="020B0604020202020204" pitchFamily="34" charset="0"/>
                        <a:buChar char="•"/>
                      </a:pPr>
                      <a:r>
                        <a:rPr lang="fi-FI" sz="1800" dirty="0" err="1"/>
                        <a:t>Reference</a:t>
                      </a:r>
                      <a:r>
                        <a:rPr lang="fi-FI" sz="1800" dirty="0"/>
                        <a:t> and </a:t>
                      </a:r>
                      <a:r>
                        <a:rPr lang="fi-FI" sz="1800" dirty="0" err="1"/>
                        <a:t>meaning</a:t>
                      </a:r>
                      <a:endParaRPr lang="fi-FI" sz="1800" dirty="0"/>
                    </a:p>
                    <a:p>
                      <a:pPr marL="285750" indent="-285750">
                        <a:buFont typeface="Arial" panose="020B0604020202020204" pitchFamily="34" charset="0"/>
                        <a:buChar char="•"/>
                      </a:pPr>
                      <a:r>
                        <a:rPr lang="fi-FI" sz="1800" dirty="0"/>
                        <a:t>Definition</a:t>
                      </a:r>
                    </a:p>
                    <a:p>
                      <a:pPr marL="285750" indent="-285750">
                        <a:buFont typeface="Arial" panose="020B0604020202020204" pitchFamily="34" charset="0"/>
                        <a:buChar char="•"/>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r>
                        <a:rPr lang="fi-FI" sz="1800" dirty="0" err="1"/>
                        <a:t>Examples</a:t>
                      </a:r>
                      <a:r>
                        <a:rPr lang="fi-FI" sz="1800" dirty="0"/>
                        <a:t>:</a:t>
                      </a:r>
                    </a:p>
                    <a:p>
                      <a:pPr marL="285750" indent="-285750">
                        <a:buFont typeface="Arial" panose="020B0604020202020204" pitchFamily="34" charset="0"/>
                        <a:buChar char="•"/>
                      </a:pPr>
                      <a:r>
                        <a:rPr lang="fi-FI" sz="1800" dirty="0"/>
                        <a:t>Person</a:t>
                      </a:r>
                    </a:p>
                    <a:p>
                      <a:pPr marL="285750" indent="-285750">
                        <a:buFont typeface="Arial" panose="020B0604020202020204" pitchFamily="34" charset="0"/>
                        <a:buChar char="•"/>
                      </a:pPr>
                      <a:r>
                        <a:rPr lang="fi-FI" sz="1800" dirty="0"/>
                        <a:t>Rock</a:t>
                      </a:r>
                    </a:p>
                  </a:txBody>
                  <a:tcPr/>
                </a:tc>
                <a:tc>
                  <a:txBody>
                    <a:bodyPr/>
                    <a:lstStyle/>
                    <a:p>
                      <a:pPr marL="285750" indent="-285750">
                        <a:buFont typeface="Arial" panose="020B0604020202020204" pitchFamily="34" charset="0"/>
                        <a:buChar char="•"/>
                      </a:pPr>
                      <a:r>
                        <a:rPr lang="fi-FI" sz="1800" dirty="0" err="1"/>
                        <a:t>Conceptual</a:t>
                      </a:r>
                      <a:r>
                        <a:rPr lang="fi-FI" sz="1800" dirty="0"/>
                        <a:t> </a:t>
                      </a:r>
                      <a:r>
                        <a:rPr lang="fi-FI" sz="1800" dirty="0" err="1"/>
                        <a:t>variable</a:t>
                      </a:r>
                      <a:br>
                        <a:rPr lang="fi-FI" sz="1800" dirty="0"/>
                      </a:br>
                      <a:r>
                        <a:rPr lang="fi-FI" sz="1800" dirty="0"/>
                        <a:t>(i.e. a </a:t>
                      </a:r>
                      <a:r>
                        <a:rPr lang="fi-FI" sz="1800" dirty="0" err="1"/>
                        <a:t>concept</a:t>
                      </a:r>
                      <a:r>
                        <a:rPr lang="fi-FI" sz="1800" dirty="0"/>
                        <a:t> </a:t>
                      </a:r>
                      <a:r>
                        <a:rPr lang="fi-FI" sz="1800" dirty="0" err="1"/>
                        <a:t>that</a:t>
                      </a:r>
                      <a:r>
                        <a:rPr lang="fi-FI" sz="1800" dirty="0"/>
                        <a:t> is </a:t>
                      </a:r>
                      <a:r>
                        <a:rPr lang="fi-FI" sz="1800" dirty="0" err="1"/>
                        <a:t>variable</a:t>
                      </a:r>
                      <a:r>
                        <a:rPr lang="fi-FI" sz="1800" dirty="0"/>
                        <a:t>)</a:t>
                      </a:r>
                    </a:p>
                    <a:p>
                      <a:pPr marL="285750" indent="-285750">
                        <a:buFont typeface="Arial" panose="020B0604020202020204" pitchFamily="34" charset="0"/>
                        <a:buChar char="•"/>
                      </a:pPr>
                      <a:r>
                        <a:rPr lang="fi-FI" sz="1800" dirty="0"/>
                        <a:t>Can </a:t>
                      </a:r>
                      <a:r>
                        <a:rPr lang="fi-FI" sz="1800" dirty="0" err="1"/>
                        <a:t>have</a:t>
                      </a:r>
                      <a:r>
                        <a:rPr lang="fi-FI" sz="1800" dirty="0"/>
                        <a:t> </a:t>
                      </a:r>
                      <a:r>
                        <a:rPr lang="fi-FI" sz="1800" dirty="0" err="1"/>
                        <a:t>dimensions</a:t>
                      </a:r>
                      <a:endParaRPr lang="fi-FI" sz="1800" dirty="0"/>
                    </a:p>
                    <a:p>
                      <a:pPr marL="285750" indent="-285750">
                        <a:buFont typeface="Arial" panose="020B0604020202020204" pitchFamily="34" charset="0"/>
                        <a:buChar char="•"/>
                      </a:pPr>
                      <a:r>
                        <a:rPr lang="fi-FI" sz="1800" dirty="0" err="1"/>
                        <a:t>Latent</a:t>
                      </a:r>
                      <a:endParaRPr lang="fi-FI" sz="1800" dirty="0"/>
                    </a:p>
                    <a:p>
                      <a:endParaRPr lang="fi-FI" sz="1800" dirty="0"/>
                    </a:p>
                    <a:p>
                      <a:r>
                        <a:rPr lang="fi-FI" sz="1800" dirty="0" err="1"/>
                        <a:t>Examples</a:t>
                      </a:r>
                      <a:r>
                        <a:rPr lang="fi-FI" sz="1800" dirty="0"/>
                        <a:t>:</a:t>
                      </a:r>
                    </a:p>
                    <a:p>
                      <a:pPr marL="285750" indent="-285750">
                        <a:buFont typeface="Arial" panose="020B0604020202020204" pitchFamily="34" charset="0"/>
                        <a:buChar char="•"/>
                      </a:pPr>
                      <a:r>
                        <a:rPr lang="fi-FI" sz="1800" dirty="0" err="1"/>
                        <a:t>Intelligence</a:t>
                      </a:r>
                      <a:endParaRPr lang="fi-FI" sz="1800" dirty="0"/>
                    </a:p>
                    <a:p>
                      <a:pPr marL="285750" indent="-285750">
                        <a:buFont typeface="Arial" panose="020B0604020202020204" pitchFamily="34" charset="0"/>
                        <a:buChar char="•"/>
                      </a:pPr>
                      <a:r>
                        <a:rPr lang="fi-FI" sz="1800" dirty="0" err="1"/>
                        <a:t>Innovativeness</a:t>
                      </a:r>
                      <a:endParaRPr lang="fi-FI" sz="1800" dirty="0"/>
                    </a:p>
                    <a:p>
                      <a:pPr marL="285750" indent="-285750">
                        <a:buFont typeface="Arial" panose="020B0604020202020204" pitchFamily="34" charset="0"/>
                        <a:buChar char="•"/>
                      </a:pPr>
                      <a:endParaRPr lang="fi-FI" sz="1800" dirty="0"/>
                    </a:p>
                  </a:txBody>
                  <a:tcPr/>
                </a:tc>
                <a:tc>
                  <a:txBody>
                    <a:bodyPr/>
                    <a:lstStyle/>
                    <a:p>
                      <a:pPr marL="285750" indent="-285750">
                        <a:buFont typeface="Arial" panose="020B0604020202020204" pitchFamily="34" charset="0"/>
                        <a:buChar char="•"/>
                      </a:pPr>
                      <a:r>
                        <a:rPr lang="fi-FI" sz="1800" dirty="0" err="1"/>
                        <a:t>Observable</a:t>
                      </a:r>
                      <a:r>
                        <a:rPr lang="fi-FI" sz="1800" dirty="0"/>
                        <a:t> </a:t>
                      </a:r>
                      <a:r>
                        <a:rPr lang="fi-FI" sz="1800" dirty="0" err="1"/>
                        <a:t>variable</a:t>
                      </a:r>
                      <a:endParaRPr lang="fi-FI" sz="1800" dirty="0"/>
                    </a:p>
                    <a:p>
                      <a:pPr marL="285750" indent="-285750">
                        <a:buFont typeface="Arial" panose="020B0604020202020204" pitchFamily="34" charset="0"/>
                        <a:buChar char="•"/>
                      </a:pPr>
                      <a:r>
                        <a:rPr lang="fi-FI" sz="1800" dirty="0" err="1"/>
                        <a:t>Quantifies</a:t>
                      </a:r>
                      <a:r>
                        <a:rPr lang="fi-FI" sz="1800" dirty="0"/>
                        <a:t> </a:t>
                      </a:r>
                      <a:r>
                        <a:rPr lang="fi-FI" sz="1800" dirty="0" err="1"/>
                        <a:t>one</a:t>
                      </a:r>
                      <a:r>
                        <a:rPr lang="fi-FI" sz="1800" dirty="0"/>
                        <a:t> dimension of a </a:t>
                      </a:r>
                      <a:r>
                        <a:rPr lang="fi-FI" sz="1800" dirty="0" err="1"/>
                        <a:t>construct</a:t>
                      </a:r>
                      <a:endParaRPr lang="fi-FI" sz="1800" dirty="0"/>
                    </a:p>
                    <a:p>
                      <a:pPr marL="285750" indent="-285750">
                        <a:buFont typeface="Arial" panose="020B0604020202020204" pitchFamily="34" charset="0"/>
                        <a:buChar char="•"/>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endParaRPr lang="fi-FI" sz="1800" dirty="0"/>
                    </a:p>
                    <a:p>
                      <a:pPr marL="0" indent="0">
                        <a:buFont typeface="Arial" panose="020B0604020202020204" pitchFamily="34" charset="0"/>
                        <a:buNone/>
                      </a:pPr>
                      <a:r>
                        <a:rPr lang="fi-FI" sz="1800" dirty="0" err="1"/>
                        <a:t>Examples</a:t>
                      </a:r>
                      <a:r>
                        <a:rPr lang="fi-FI" sz="1800" dirty="0"/>
                        <a:t>:</a:t>
                      </a:r>
                    </a:p>
                    <a:p>
                      <a:pPr marL="285750" indent="-285750">
                        <a:buFont typeface="Arial" panose="020B0604020202020204" pitchFamily="34" charset="0"/>
                        <a:buChar char="•"/>
                      </a:pPr>
                      <a:r>
                        <a:rPr lang="fi-FI" sz="1800" dirty="0"/>
                        <a:t>IQ </a:t>
                      </a:r>
                      <a:r>
                        <a:rPr lang="fi-FI" sz="1800" dirty="0" err="1"/>
                        <a:t>test</a:t>
                      </a:r>
                      <a:r>
                        <a:rPr lang="fi-FI" sz="1800" dirty="0"/>
                        <a:t> </a:t>
                      </a:r>
                      <a:r>
                        <a:rPr lang="fi-FI" sz="1800" dirty="0" err="1"/>
                        <a:t>scores</a:t>
                      </a:r>
                      <a:endParaRPr lang="fi-FI" sz="1800" dirty="0"/>
                    </a:p>
                    <a:p>
                      <a:pPr marL="285750" indent="-285750">
                        <a:buFont typeface="Arial" panose="020B0604020202020204" pitchFamily="34" charset="0"/>
                        <a:buChar char="•"/>
                      </a:pPr>
                      <a:r>
                        <a:rPr lang="fi-FI" sz="1800" dirty="0"/>
                        <a:t>Reading on a </a:t>
                      </a:r>
                      <a:r>
                        <a:rPr lang="fi-FI" sz="1800" dirty="0" err="1"/>
                        <a:t>mercury</a:t>
                      </a:r>
                      <a:r>
                        <a:rPr lang="fi-FI" sz="1800" dirty="0"/>
                        <a:t> </a:t>
                      </a:r>
                      <a:r>
                        <a:rPr lang="fi-FI" sz="1800" dirty="0" err="1"/>
                        <a:t>column</a:t>
                      </a:r>
                      <a:r>
                        <a:rPr lang="fi-FI" sz="1800" dirty="0"/>
                        <a:t> </a:t>
                      </a:r>
                      <a:r>
                        <a:rPr lang="fi-FI" sz="1800" dirty="0" err="1"/>
                        <a:t>thermometer</a:t>
                      </a:r>
                      <a:endParaRPr lang="fi-FI" sz="1800" dirty="0"/>
                    </a:p>
                  </a:txBody>
                  <a:tcPr/>
                </a:tc>
                <a:extLst>
                  <a:ext uri="{0D108BD9-81ED-4DB2-BD59-A6C34878D82A}">
                    <a16:rowId xmlns:a16="http://schemas.microsoft.com/office/drawing/2014/main" val="2903247376"/>
                  </a:ext>
                </a:extLst>
              </a:tr>
            </a:tbl>
          </a:graphicData>
        </a:graphic>
      </p:graphicFrame>
      <p:sp>
        <p:nvSpPr>
          <p:cNvPr id="6" name="TextBox 5">
            <a:extLst>
              <a:ext uri="{FF2B5EF4-FFF2-40B4-BE49-F238E27FC236}">
                <a16:creationId xmlns:a16="http://schemas.microsoft.com/office/drawing/2014/main" id="{D84ECC9A-5F79-1943-B08F-9776C245CC4E}"/>
              </a:ext>
            </a:extLst>
          </p:cNvPr>
          <p:cNvSpPr txBox="1"/>
          <p:nvPr/>
        </p:nvSpPr>
        <p:spPr>
          <a:xfrm>
            <a:off x="628650" y="5588570"/>
            <a:ext cx="7070598" cy="1200329"/>
          </a:xfrm>
          <a:prstGeom prst="rect">
            <a:avLst/>
          </a:prstGeom>
          <a:noFill/>
        </p:spPr>
        <p:txBody>
          <a:bodyPr wrap="square" rtlCol="0">
            <a:spAutoFit/>
          </a:bodyPr>
          <a:lstStyle/>
          <a:p>
            <a:r>
              <a:rPr lang="fi-FI" dirty="0" err="1"/>
              <a:t>Nominalism</a:t>
            </a:r>
            <a:r>
              <a:rPr lang="fi-FI" dirty="0"/>
              <a:t>: </a:t>
            </a:r>
            <a:r>
              <a:rPr lang="fi-FI" dirty="0" err="1"/>
              <a:t>Measure</a:t>
            </a:r>
            <a:r>
              <a:rPr lang="fi-FI" dirty="0"/>
              <a:t> </a:t>
            </a:r>
            <a:r>
              <a:rPr lang="fi-FI" dirty="0" err="1"/>
              <a:t>defines</a:t>
            </a:r>
            <a:r>
              <a:rPr lang="fi-FI" dirty="0"/>
              <a:t> a </a:t>
            </a:r>
            <a:r>
              <a:rPr lang="fi-FI" dirty="0" err="1"/>
              <a:t>concept</a:t>
            </a:r>
            <a:r>
              <a:rPr lang="fi-FI" dirty="0"/>
              <a:t> (</a:t>
            </a:r>
            <a:r>
              <a:rPr lang="fi-FI" dirty="0" err="1"/>
              <a:t>operationalism</a:t>
            </a:r>
            <a:r>
              <a:rPr lang="fi-FI" dirty="0"/>
              <a:t>) </a:t>
            </a:r>
          </a:p>
          <a:p>
            <a:r>
              <a:rPr lang="fi-FI" dirty="0" err="1"/>
              <a:t>Realism</a:t>
            </a:r>
            <a:r>
              <a:rPr lang="fi-FI" dirty="0"/>
              <a:t>:       </a:t>
            </a:r>
            <a:r>
              <a:rPr lang="fi-FI" dirty="0" err="1"/>
              <a:t>Concepts</a:t>
            </a:r>
            <a:r>
              <a:rPr lang="fi-FI" dirty="0"/>
              <a:t> (</a:t>
            </a:r>
            <a:r>
              <a:rPr lang="fi-FI" dirty="0" err="1"/>
              <a:t>or</a:t>
            </a:r>
            <a:r>
              <a:rPr lang="fi-FI" dirty="0"/>
              <a:t> </a:t>
            </a:r>
            <a:r>
              <a:rPr lang="fi-FI" dirty="0" err="1"/>
              <a:t>their</a:t>
            </a:r>
            <a:r>
              <a:rPr lang="fi-FI" dirty="0"/>
              <a:t> </a:t>
            </a:r>
            <a:r>
              <a:rPr lang="fi-FI" dirty="0" err="1"/>
              <a:t>referents</a:t>
            </a:r>
            <a:r>
              <a:rPr lang="fi-FI" dirty="0"/>
              <a:t>) </a:t>
            </a:r>
            <a:r>
              <a:rPr lang="fi-FI" dirty="0" err="1"/>
              <a:t>exists</a:t>
            </a:r>
            <a:r>
              <a:rPr lang="fi-FI" dirty="0"/>
              <a:t> </a:t>
            </a:r>
            <a:r>
              <a:rPr lang="fi-FI" dirty="0" err="1"/>
              <a:t>independent</a:t>
            </a:r>
            <a:r>
              <a:rPr lang="fi-FI" dirty="0"/>
              <a:t> of 			       </a:t>
            </a:r>
            <a:r>
              <a:rPr lang="fi-FI" dirty="0" err="1"/>
              <a:t>measurement</a:t>
            </a:r>
            <a:r>
              <a:rPr lang="fi-FI" dirty="0"/>
              <a:t> and </a:t>
            </a:r>
            <a:r>
              <a:rPr lang="fi-FI" dirty="0" err="1"/>
              <a:t>the</a:t>
            </a:r>
            <a:r>
              <a:rPr lang="fi-FI" dirty="0"/>
              <a:t> </a:t>
            </a:r>
            <a:r>
              <a:rPr lang="fi-FI" dirty="0" err="1"/>
              <a:t>purpose</a:t>
            </a:r>
            <a:r>
              <a:rPr lang="fi-FI" dirty="0"/>
              <a:t> of </a:t>
            </a:r>
            <a:r>
              <a:rPr lang="fi-FI" dirty="0" err="1"/>
              <a:t>measurement</a:t>
            </a:r>
            <a:r>
              <a:rPr lang="fi-FI" dirty="0"/>
              <a:t> is to</a:t>
            </a:r>
          </a:p>
          <a:p>
            <a:r>
              <a:rPr lang="fi-FI" dirty="0"/>
              <a:t>                     </a:t>
            </a:r>
            <a:r>
              <a:rPr lang="fi-FI" dirty="0" err="1"/>
              <a:t>discover</a:t>
            </a:r>
            <a:r>
              <a:rPr lang="fi-FI" dirty="0"/>
              <a:t> </a:t>
            </a:r>
            <a:r>
              <a:rPr lang="fi-FI" dirty="0" err="1"/>
              <a:t>its</a:t>
            </a:r>
            <a:r>
              <a:rPr lang="fi-FI" dirty="0"/>
              <a:t> </a:t>
            </a:r>
            <a:r>
              <a:rPr lang="fi-FI" dirty="0" err="1"/>
              <a:t>true</a:t>
            </a:r>
            <a:r>
              <a:rPr lang="fi-FI" dirty="0"/>
              <a:t> </a:t>
            </a:r>
            <a:r>
              <a:rPr lang="fi-FI" dirty="0" err="1"/>
              <a:t>values</a:t>
            </a:r>
            <a:endParaRPr lang="fi-FI" dirty="0"/>
          </a:p>
        </p:txBody>
      </p:sp>
    </p:spTree>
    <p:extLst>
      <p:ext uri="{BB962C8B-B14F-4D97-AF65-F5344CB8AC3E}">
        <p14:creationId xmlns:p14="http://schemas.microsoft.com/office/powerpoint/2010/main" val="2518216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two</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2, </a:t>
            </a:r>
            <a:r>
              <a:rPr lang="fi-FI" dirty="0" err="1">
                <a:latin typeface="Courier New" panose="02070309020205020404" pitchFamily="49" charset="0"/>
                <a:cs typeface="Courier New" panose="02070309020205020404" pitchFamily="49" charset="0"/>
              </a:rPr>
              <a:t>rotate</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none</a:t>
            </a:r>
            <a:r>
              <a:rPr lang="fi-FI" dirty="0">
                <a:latin typeface="Courier New" panose="02070309020205020404" pitchFamily="49" charset="0"/>
                <a:cs typeface="Courier New" panose="02070309020205020404" pitchFamily="49" charset="0"/>
              </a:rPr>
              <a:t>")</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h2    u2 com</a:t>
            </a:r>
          </a:p>
          <a:p>
            <a:pPr marL="0" indent="0">
              <a:buNone/>
            </a:pPr>
            <a:r>
              <a:rPr lang="fi-FI" b="1" dirty="0">
                <a:latin typeface="Courier New" panose="02070309020205020404" pitchFamily="49" charset="0"/>
                <a:cs typeface="Courier New" panose="02070309020205020404" pitchFamily="49" charset="0"/>
              </a:rPr>
              <a:t>100  0.71 -0.26 0.575 0.425 1.3</a:t>
            </a:r>
          </a:p>
          <a:p>
            <a:pPr marL="0" indent="0">
              <a:buNone/>
            </a:pPr>
            <a:r>
              <a:rPr lang="fi-FI" b="1" dirty="0">
                <a:latin typeface="Courier New" panose="02070309020205020404" pitchFamily="49" charset="0"/>
                <a:cs typeface="Courier New" panose="02070309020205020404" pitchFamily="49" charset="0"/>
              </a:rPr>
              <a:t>long 0.65 -0.25 0.484 0.516 1.3</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0.56  0.79 0.945 0.055 1.8</a:t>
            </a:r>
          </a:p>
          <a:p>
            <a:pPr marL="0" indent="0">
              <a:buNone/>
            </a:pPr>
            <a:r>
              <a:rPr lang="fi-FI" b="1" dirty="0">
                <a:latin typeface="Courier New" panose="02070309020205020404" pitchFamily="49" charset="0"/>
                <a:cs typeface="Courier New" panose="02070309020205020404" pitchFamily="49" charset="0"/>
              </a:rPr>
              <a:t>haut 0.31  0.01 0.094 0.906 1.0</a:t>
            </a:r>
          </a:p>
          <a:p>
            <a:pPr marL="0" indent="0">
              <a:buNone/>
            </a:pPr>
            <a:r>
              <a:rPr lang="fi-FI" b="1" dirty="0">
                <a:latin typeface="Courier New" panose="02070309020205020404" pitchFamily="49" charset="0"/>
                <a:cs typeface="Courier New" panose="02070309020205020404" pitchFamily="49" charset="0"/>
              </a:rPr>
              <a:t>400  0.63 -0.58 0.728 0.272 2.0</a:t>
            </a:r>
          </a:p>
          <a:p>
            <a:pPr marL="0" indent="0">
              <a:buNone/>
            </a:pPr>
            <a:r>
              <a:rPr lang="fi-FI" b="1" dirty="0">
                <a:latin typeface="Courier New" panose="02070309020205020404" pitchFamily="49" charset="0"/>
                <a:cs typeface="Courier New" panose="02070309020205020404" pitchFamily="49" charset="0"/>
              </a:rPr>
              <a:t>110  0.75 -0.15 0.579 0.421 1.1</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0.35  0.75 0.689 0.311 1.4</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0.65  0.17 0.445 0.555 1.1</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0.30  0.47 0.309 0.691 1.7</a:t>
            </a:r>
          </a:p>
          <a:p>
            <a:pPr marL="0" indent="0">
              <a:buNone/>
            </a:pPr>
            <a:r>
              <a:rPr lang="fi-FI" b="1" dirty="0">
                <a:latin typeface="Courier New" panose="02070309020205020404" pitchFamily="49" charset="0"/>
                <a:cs typeface="Courier New" panose="02070309020205020404" pitchFamily="49" charset="0"/>
              </a:rPr>
              <a:t>1500 0.25 -0.58 0.401 0.599 1.4</a:t>
            </a:r>
          </a:p>
        </p:txBody>
      </p:sp>
    </p:spTree>
    <p:extLst>
      <p:ext uri="{BB962C8B-B14F-4D97-AF65-F5344CB8AC3E}">
        <p14:creationId xmlns:p14="http://schemas.microsoft.com/office/powerpoint/2010/main" val="2060565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two</a:t>
            </a:r>
            <a:r>
              <a:rPr lang="fi-FI" dirty="0"/>
              <a:t> </a:t>
            </a:r>
            <a:r>
              <a:rPr lang="fi-FI" dirty="0" err="1"/>
              <a:t>rotated</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2)</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h2    u2 com</a:t>
            </a:r>
          </a:p>
          <a:p>
            <a:pPr marL="0" indent="0">
              <a:buNone/>
            </a:pPr>
            <a:r>
              <a:rPr lang="fi-FI" b="1" dirty="0">
                <a:latin typeface="Courier New" panose="02070309020205020404" pitchFamily="49" charset="0"/>
                <a:cs typeface="Courier New" panose="02070309020205020404" pitchFamily="49" charset="0"/>
              </a:rPr>
              <a:t>100   0.74  0.11 0.575 0.425 1.0</a:t>
            </a:r>
          </a:p>
          <a:p>
            <a:pPr marL="0" indent="0">
              <a:buNone/>
            </a:pPr>
            <a:r>
              <a:rPr lang="fi-FI" b="1" dirty="0">
                <a:latin typeface="Courier New" panose="02070309020205020404" pitchFamily="49" charset="0"/>
                <a:cs typeface="Courier New" panose="02070309020205020404" pitchFamily="49" charset="0"/>
              </a:rPr>
              <a:t>long  0.68  0.08 0.484 0.516 1.0</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0.06  0.97 0.945 0.055 1.0</a:t>
            </a:r>
          </a:p>
          <a:p>
            <a:pPr marL="0" indent="0">
              <a:buNone/>
            </a:pPr>
            <a:r>
              <a:rPr lang="fi-FI" b="1" dirty="0">
                <a:latin typeface="Courier New" panose="02070309020205020404" pitchFamily="49" charset="0"/>
                <a:cs typeface="Courier New" panose="02070309020205020404" pitchFamily="49" charset="0"/>
              </a:rPr>
              <a:t>haut  0.25  0.16 0.094 0.906 1.7</a:t>
            </a:r>
          </a:p>
          <a:p>
            <a:pPr marL="0" indent="0">
              <a:buNone/>
            </a:pPr>
            <a:r>
              <a:rPr lang="fi-FI" b="1" dirty="0">
                <a:latin typeface="Courier New" panose="02070309020205020404" pitchFamily="49" charset="0"/>
                <a:cs typeface="Courier New" panose="02070309020205020404" pitchFamily="49" charset="0"/>
              </a:rPr>
              <a:t>400   0.84 -0.22 0.728 0.272 1.1</a:t>
            </a:r>
          </a:p>
          <a:p>
            <a:pPr marL="0" indent="0">
              <a:buNone/>
            </a:pPr>
            <a:r>
              <a:rPr lang="fi-FI" b="1" dirty="0">
                <a:latin typeface="Courier New" panose="02070309020205020404" pitchFamily="49" charset="0"/>
                <a:cs typeface="Courier New" panose="02070309020205020404" pitchFamily="49" charset="0"/>
              </a:rPr>
              <a:t>110   0.71  0.22 0.579 0.421 1.2</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-0.10  0.83 0.689 0.311 1.0</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0.46  0.45 0.445 0.555 2.0</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0.01  0.56 0.309 0.691 1.0</a:t>
            </a:r>
          </a:p>
          <a:p>
            <a:pPr marL="0" indent="0">
              <a:buNone/>
            </a:pPr>
            <a:r>
              <a:rPr lang="fi-FI" b="1" dirty="0">
                <a:latin typeface="Courier New" panose="02070309020205020404" pitchFamily="49" charset="0"/>
                <a:cs typeface="Courier New" panose="02070309020205020404" pitchFamily="49" charset="0"/>
              </a:rPr>
              <a:t>1500  0.52 -0.40 0.401 0.599 1.9</a:t>
            </a:r>
          </a:p>
        </p:txBody>
      </p:sp>
    </p:spTree>
    <p:extLst>
      <p:ext uri="{BB962C8B-B14F-4D97-AF65-F5344CB8AC3E}">
        <p14:creationId xmlns:p14="http://schemas.microsoft.com/office/powerpoint/2010/main" val="887631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two</a:t>
            </a:r>
            <a:r>
              <a:rPr lang="fi-FI" dirty="0"/>
              <a:t> </a:t>
            </a:r>
            <a:r>
              <a:rPr lang="fi-FI" dirty="0" err="1"/>
              <a:t>rotated</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2)</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h2    u2 com</a:t>
            </a:r>
          </a:p>
          <a:p>
            <a:pPr marL="0" indent="0">
              <a:buNone/>
            </a:pPr>
            <a:r>
              <a:rPr lang="fi-FI" b="1" dirty="0">
                <a:latin typeface="Courier New" panose="02070309020205020404" pitchFamily="49" charset="0"/>
                <a:cs typeface="Courier New" panose="02070309020205020404" pitchFamily="49" charset="0"/>
              </a:rPr>
              <a:t>400   0.84 -0.22 0.728 0.272 1.1</a:t>
            </a:r>
          </a:p>
          <a:p>
            <a:pPr marL="0" indent="0">
              <a:buNone/>
            </a:pPr>
            <a:r>
              <a:rPr lang="fi-FI" b="1" dirty="0">
                <a:latin typeface="Courier New" panose="02070309020205020404" pitchFamily="49" charset="0"/>
                <a:cs typeface="Courier New" panose="02070309020205020404" pitchFamily="49" charset="0"/>
              </a:rPr>
              <a:t>100   0.74  0.11 0.575 0.425 1.0</a:t>
            </a:r>
          </a:p>
          <a:p>
            <a:pPr marL="0" indent="0">
              <a:buNone/>
            </a:pPr>
            <a:r>
              <a:rPr lang="fi-FI" b="1" dirty="0">
                <a:latin typeface="Courier New" panose="02070309020205020404" pitchFamily="49" charset="0"/>
                <a:cs typeface="Courier New" panose="02070309020205020404" pitchFamily="49" charset="0"/>
              </a:rPr>
              <a:t>110   0.71  0.22 0.579 0.421 1.2</a:t>
            </a:r>
          </a:p>
          <a:p>
            <a:pPr marL="0" indent="0">
              <a:buNone/>
            </a:pPr>
            <a:r>
              <a:rPr lang="fi-FI" b="1" dirty="0">
                <a:latin typeface="Courier New" panose="02070309020205020404" pitchFamily="49" charset="0"/>
                <a:cs typeface="Courier New" panose="02070309020205020404" pitchFamily="49" charset="0"/>
              </a:rPr>
              <a:t>long  0.68  0.08 0.484 0.516 1.0</a:t>
            </a:r>
          </a:p>
          <a:p>
            <a:pPr marL="0" indent="0">
              <a:buNone/>
            </a:pPr>
            <a:r>
              <a:rPr lang="fi-FI" b="1" dirty="0">
                <a:latin typeface="Courier New" panose="02070309020205020404" pitchFamily="49" charset="0"/>
                <a:cs typeface="Courier New" panose="02070309020205020404" pitchFamily="49" charset="0"/>
              </a:rPr>
              <a:t>1500  0.52 -0.40 0.401 0.599 1.9</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0.46  0.45 0.445 0.555 2.0</a:t>
            </a:r>
          </a:p>
          <a:p>
            <a:pPr marL="0" indent="0">
              <a:buNone/>
            </a:pPr>
            <a:r>
              <a:rPr lang="fi-FI" b="1" dirty="0">
                <a:latin typeface="Courier New" panose="02070309020205020404" pitchFamily="49" charset="0"/>
                <a:cs typeface="Courier New" panose="02070309020205020404" pitchFamily="49" charset="0"/>
              </a:rPr>
              <a:t>haut  0.25  0.16 0.094 0.906 1.7</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0.06  0.97 0.945 0.055 1.0</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0.01  0.56 0.309 0.691 1.0</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-0.10  0.83 0.689 0.311 1.0</a:t>
            </a:r>
          </a:p>
        </p:txBody>
      </p:sp>
      <p:sp>
        <p:nvSpPr>
          <p:cNvPr id="4" name="TextBox 3">
            <a:extLst>
              <a:ext uri="{FF2B5EF4-FFF2-40B4-BE49-F238E27FC236}">
                <a16:creationId xmlns:a16="http://schemas.microsoft.com/office/drawing/2014/main" id="{FB7F35DA-DC02-1F41-B333-70DAA3629385}"/>
              </a:ext>
            </a:extLst>
          </p:cNvPr>
          <p:cNvSpPr txBox="1"/>
          <p:nvPr/>
        </p:nvSpPr>
        <p:spPr>
          <a:xfrm>
            <a:off x="850438" y="6158010"/>
            <a:ext cx="1041952" cy="307777"/>
          </a:xfrm>
          <a:prstGeom prst="rect">
            <a:avLst/>
          </a:prstGeom>
          <a:noFill/>
        </p:spPr>
        <p:txBody>
          <a:bodyPr wrap="none" lIns="0" tIns="0" rIns="0" bIns="0" rtlCol="0">
            <a:spAutoFit/>
          </a:bodyPr>
          <a:lstStyle/>
          <a:p>
            <a:r>
              <a:rPr lang="en-US" sz="2000" b="1" dirty="0">
                <a:solidFill>
                  <a:srgbClr val="EF3340"/>
                </a:solidFill>
              </a:rPr>
              <a:t>Running</a:t>
            </a:r>
          </a:p>
        </p:txBody>
      </p:sp>
      <p:sp>
        <p:nvSpPr>
          <p:cNvPr id="5" name="TextBox 4">
            <a:extLst>
              <a:ext uri="{FF2B5EF4-FFF2-40B4-BE49-F238E27FC236}">
                <a16:creationId xmlns:a16="http://schemas.microsoft.com/office/drawing/2014/main" id="{A8781EDF-8EAD-6D46-A8AA-8F81025C7687}"/>
              </a:ext>
            </a:extLst>
          </p:cNvPr>
          <p:cNvSpPr txBox="1"/>
          <p:nvPr/>
        </p:nvSpPr>
        <p:spPr>
          <a:xfrm>
            <a:off x="2319574" y="6158009"/>
            <a:ext cx="1426673" cy="615553"/>
          </a:xfrm>
          <a:prstGeom prst="rect">
            <a:avLst/>
          </a:prstGeom>
          <a:noFill/>
        </p:spPr>
        <p:txBody>
          <a:bodyPr wrap="none" lIns="0" tIns="0" rIns="0" bIns="0" rtlCol="0">
            <a:spAutoFit/>
          </a:bodyPr>
          <a:lstStyle/>
          <a:p>
            <a:r>
              <a:rPr lang="en-US" sz="2000" b="1" dirty="0">
                <a:solidFill>
                  <a:srgbClr val="EF3340"/>
                </a:solidFill>
              </a:rPr>
              <a:t>Upper body</a:t>
            </a:r>
            <a:br>
              <a:rPr lang="en-US" sz="2000" b="1" dirty="0">
                <a:solidFill>
                  <a:srgbClr val="EF3340"/>
                </a:solidFill>
              </a:rPr>
            </a:br>
            <a:r>
              <a:rPr lang="en-US" sz="2000" b="1" dirty="0">
                <a:solidFill>
                  <a:srgbClr val="EF3340"/>
                </a:solidFill>
              </a:rPr>
              <a:t>strength</a:t>
            </a:r>
          </a:p>
        </p:txBody>
      </p:sp>
    </p:spTree>
    <p:extLst>
      <p:ext uri="{BB962C8B-B14F-4D97-AF65-F5344CB8AC3E}">
        <p14:creationId xmlns:p14="http://schemas.microsoft.com/office/powerpoint/2010/main" val="34666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three</a:t>
            </a:r>
            <a:r>
              <a:rPr lang="fi-FI" dirty="0"/>
              <a:t> </a:t>
            </a:r>
            <a:r>
              <a:rPr lang="fi-FI" dirty="0" err="1"/>
              <a:t>rotated</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3)</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MR3    h2    u2 com</a:t>
            </a:r>
          </a:p>
          <a:p>
            <a:pPr marL="0" indent="0">
              <a:buNone/>
            </a:pPr>
            <a:r>
              <a:rPr lang="fi-FI" b="1" dirty="0">
                <a:latin typeface="Courier New" panose="02070309020205020404" pitchFamily="49" charset="0"/>
                <a:cs typeface="Courier New" panose="02070309020205020404" pitchFamily="49" charset="0"/>
              </a:rPr>
              <a:t>110   0.91  0.01 -0.13 0.764 0.236 1.0</a:t>
            </a:r>
          </a:p>
          <a:p>
            <a:pPr marL="0" indent="0">
              <a:buNone/>
            </a:pPr>
            <a:r>
              <a:rPr lang="fi-FI" b="1" dirty="0">
                <a:latin typeface="Courier New" panose="02070309020205020404" pitchFamily="49" charset="0"/>
                <a:cs typeface="Courier New" panose="02070309020205020404" pitchFamily="49" charset="0"/>
              </a:rPr>
              <a:t>100   0.73  0.03  0.10 0.590 0.410 1.0</a:t>
            </a:r>
          </a:p>
          <a:p>
            <a:pPr marL="0" indent="0">
              <a:buNone/>
            </a:pPr>
            <a:r>
              <a:rPr lang="fi-FI" b="1" dirty="0">
                <a:latin typeface="Courier New" panose="02070309020205020404" pitchFamily="49" charset="0"/>
                <a:cs typeface="Courier New" panose="02070309020205020404" pitchFamily="49" charset="0"/>
              </a:rPr>
              <a:t>400   0.62 -0.16  0.36 0.686 0.314 1.8</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0.48  0.38  0.01 0.444 0.556 1.9</a:t>
            </a:r>
          </a:p>
          <a:p>
            <a:pPr marL="0" indent="0">
              <a:buNone/>
            </a:pPr>
            <a:r>
              <a:rPr lang="fi-FI" b="1" dirty="0">
                <a:latin typeface="Courier New" panose="02070309020205020404" pitchFamily="49" charset="0"/>
                <a:cs typeface="Courier New" panose="02070309020205020404" pitchFamily="49" charset="0"/>
              </a:rPr>
              <a:t>long  0.45  0.19  0.38 0.493 0.507 2.3</a:t>
            </a:r>
          </a:p>
          <a:p>
            <a:pPr marL="0" indent="0">
              <a:buNone/>
            </a:pPr>
            <a:r>
              <a:rPr lang="fi-FI" b="1" dirty="0">
                <a:latin typeface="Courier New" panose="02070309020205020404" pitchFamily="49" charset="0"/>
                <a:cs typeface="Courier New" panose="02070309020205020404" pitchFamily="49" charset="0"/>
              </a:rPr>
              <a:t>haut  0.21  0.16  0.09 0.094 0.906 2.3</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0.06  0.95 -0.03 0.953 0.047 1.0</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0.00  0.75 -0.17 0.662 0.338 1.1</a:t>
            </a:r>
          </a:p>
          <a:p>
            <a:pPr marL="0" indent="0">
              <a:buNone/>
            </a:pPr>
            <a:r>
              <a:rPr lang="fi-FI" b="1" dirty="0">
                <a:latin typeface="Courier New" panose="02070309020205020404" pitchFamily="49" charset="0"/>
                <a:cs typeface="Courier New" panose="02070309020205020404" pitchFamily="49" charset="0"/>
              </a:rPr>
              <a:t>1500  0.00 -0.06  0.89 0.827 0.173 1.0</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-0.15  0.71  0.20 0.420 0.580 1.2</a:t>
            </a:r>
          </a:p>
        </p:txBody>
      </p:sp>
      <p:sp>
        <p:nvSpPr>
          <p:cNvPr id="4" name="TextBox 3">
            <a:extLst>
              <a:ext uri="{FF2B5EF4-FFF2-40B4-BE49-F238E27FC236}">
                <a16:creationId xmlns:a16="http://schemas.microsoft.com/office/drawing/2014/main" id="{C582ADFC-3C53-8D43-A032-64A7DB223F0E}"/>
              </a:ext>
            </a:extLst>
          </p:cNvPr>
          <p:cNvSpPr txBox="1"/>
          <p:nvPr/>
        </p:nvSpPr>
        <p:spPr>
          <a:xfrm>
            <a:off x="850438" y="6158010"/>
            <a:ext cx="1041952" cy="615553"/>
          </a:xfrm>
          <a:prstGeom prst="rect">
            <a:avLst/>
          </a:prstGeom>
          <a:noFill/>
        </p:spPr>
        <p:txBody>
          <a:bodyPr wrap="none" lIns="0" tIns="0" rIns="0" bIns="0" rtlCol="0">
            <a:spAutoFit/>
          </a:bodyPr>
          <a:lstStyle/>
          <a:p>
            <a:r>
              <a:rPr lang="en-US" sz="2000" b="1" dirty="0">
                <a:solidFill>
                  <a:srgbClr val="EF3340"/>
                </a:solidFill>
              </a:rPr>
              <a:t>Running</a:t>
            </a:r>
            <a:br>
              <a:rPr lang="en-US" sz="2000" b="1" dirty="0">
                <a:solidFill>
                  <a:srgbClr val="EF3340"/>
                </a:solidFill>
              </a:rPr>
            </a:br>
            <a:r>
              <a:rPr lang="en-US" sz="2000" b="1" dirty="0">
                <a:solidFill>
                  <a:srgbClr val="EF3340"/>
                </a:solidFill>
              </a:rPr>
              <a:t>speed</a:t>
            </a:r>
          </a:p>
        </p:txBody>
      </p:sp>
      <p:sp>
        <p:nvSpPr>
          <p:cNvPr id="5" name="TextBox 4">
            <a:extLst>
              <a:ext uri="{FF2B5EF4-FFF2-40B4-BE49-F238E27FC236}">
                <a16:creationId xmlns:a16="http://schemas.microsoft.com/office/drawing/2014/main" id="{B42D6A29-AD79-6745-A659-8DC631BDA9B8}"/>
              </a:ext>
            </a:extLst>
          </p:cNvPr>
          <p:cNvSpPr txBox="1"/>
          <p:nvPr/>
        </p:nvSpPr>
        <p:spPr>
          <a:xfrm>
            <a:off x="2114178" y="6158009"/>
            <a:ext cx="1426673" cy="615553"/>
          </a:xfrm>
          <a:prstGeom prst="rect">
            <a:avLst/>
          </a:prstGeom>
          <a:noFill/>
        </p:spPr>
        <p:txBody>
          <a:bodyPr wrap="none" lIns="0" tIns="0" rIns="0" bIns="0" rtlCol="0">
            <a:spAutoFit/>
          </a:bodyPr>
          <a:lstStyle/>
          <a:p>
            <a:r>
              <a:rPr lang="en-US" sz="2000" b="1" dirty="0">
                <a:solidFill>
                  <a:srgbClr val="EF3340"/>
                </a:solidFill>
              </a:rPr>
              <a:t>Upper body</a:t>
            </a:r>
            <a:br>
              <a:rPr lang="en-US" sz="2000" b="1" dirty="0">
                <a:solidFill>
                  <a:srgbClr val="EF3340"/>
                </a:solidFill>
              </a:rPr>
            </a:br>
            <a:r>
              <a:rPr lang="en-US" sz="2000" b="1" dirty="0">
                <a:solidFill>
                  <a:srgbClr val="EF3340"/>
                </a:solidFill>
              </a:rPr>
              <a:t>strength</a:t>
            </a:r>
          </a:p>
        </p:txBody>
      </p:sp>
      <p:sp>
        <p:nvSpPr>
          <p:cNvPr id="6" name="TextBox 5">
            <a:extLst>
              <a:ext uri="{FF2B5EF4-FFF2-40B4-BE49-F238E27FC236}">
                <a16:creationId xmlns:a16="http://schemas.microsoft.com/office/drawing/2014/main" id="{7A7A4A49-A780-5546-82D1-572A05A3824C}"/>
              </a:ext>
            </a:extLst>
          </p:cNvPr>
          <p:cNvSpPr txBox="1"/>
          <p:nvPr/>
        </p:nvSpPr>
        <p:spPr>
          <a:xfrm>
            <a:off x="3666303" y="6158008"/>
            <a:ext cx="1041952" cy="615553"/>
          </a:xfrm>
          <a:prstGeom prst="rect">
            <a:avLst/>
          </a:prstGeom>
          <a:noFill/>
        </p:spPr>
        <p:txBody>
          <a:bodyPr wrap="none" lIns="0" tIns="0" rIns="0" bIns="0" rtlCol="0">
            <a:spAutoFit/>
          </a:bodyPr>
          <a:lstStyle/>
          <a:p>
            <a:r>
              <a:rPr lang="en-US" sz="2000" b="1" dirty="0">
                <a:solidFill>
                  <a:srgbClr val="EF3340"/>
                </a:solidFill>
              </a:rPr>
              <a:t>Running</a:t>
            </a:r>
            <a:br>
              <a:rPr lang="en-US" sz="2000" b="1" dirty="0">
                <a:solidFill>
                  <a:srgbClr val="EF3340"/>
                </a:solidFill>
              </a:rPr>
            </a:br>
            <a:r>
              <a:rPr lang="en-US" sz="2000" b="1" dirty="0">
                <a:solidFill>
                  <a:srgbClr val="EF3340"/>
                </a:solidFill>
              </a:rPr>
              <a:t>stamina</a:t>
            </a:r>
          </a:p>
        </p:txBody>
      </p:sp>
    </p:spTree>
    <p:extLst>
      <p:ext uri="{BB962C8B-B14F-4D97-AF65-F5344CB8AC3E}">
        <p14:creationId xmlns:p14="http://schemas.microsoft.com/office/powerpoint/2010/main" val="52841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3BCC-0F8C-F247-97D0-45BBD0A55F20}"/>
              </a:ext>
            </a:extLst>
          </p:cNvPr>
          <p:cNvSpPr>
            <a:spLocks noGrp="1"/>
          </p:cNvSpPr>
          <p:nvPr>
            <p:ph type="title"/>
          </p:nvPr>
        </p:nvSpPr>
        <p:spPr/>
        <p:txBody>
          <a:bodyPr/>
          <a:lstStyle/>
          <a:p>
            <a:r>
              <a:rPr lang="fi-FI" dirty="0"/>
              <a:t>EFA </a:t>
            </a:r>
            <a:r>
              <a:rPr lang="fi-FI" dirty="0" err="1"/>
              <a:t>results</a:t>
            </a:r>
            <a:r>
              <a:rPr lang="fi-FI" dirty="0"/>
              <a:t>, </a:t>
            </a:r>
            <a:r>
              <a:rPr lang="fi-FI" dirty="0" err="1"/>
              <a:t>four</a:t>
            </a:r>
            <a:r>
              <a:rPr lang="fi-FI" dirty="0"/>
              <a:t> </a:t>
            </a:r>
            <a:r>
              <a:rPr lang="fi-FI" dirty="0" err="1"/>
              <a:t>rotated</a:t>
            </a:r>
            <a:r>
              <a:rPr lang="fi-FI" dirty="0"/>
              <a:t> </a:t>
            </a:r>
            <a:r>
              <a:rPr lang="fi-FI" dirty="0" err="1"/>
              <a:t>factors</a:t>
            </a:r>
            <a:endParaRPr lang="fi-FI" dirty="0"/>
          </a:p>
        </p:txBody>
      </p:sp>
      <p:sp>
        <p:nvSpPr>
          <p:cNvPr id="3" name="Content Placeholder 2">
            <a:extLst>
              <a:ext uri="{FF2B5EF4-FFF2-40B4-BE49-F238E27FC236}">
                <a16:creationId xmlns:a16="http://schemas.microsoft.com/office/drawing/2014/main" id="{E9925221-2379-8B46-8E08-2CABB8BFB4C9}"/>
              </a:ext>
            </a:extLst>
          </p:cNvPr>
          <p:cNvSpPr>
            <a:spLocks noGrp="1"/>
          </p:cNvSpPr>
          <p:nvPr>
            <p:ph idx="1"/>
          </p:nvPr>
        </p:nvSpPr>
        <p:spPr>
          <a:xfrm>
            <a:off x="628650" y="1806669"/>
            <a:ext cx="7886700" cy="4351338"/>
          </a:xfrm>
        </p:spPr>
        <p:txBody>
          <a:bodyPr>
            <a:normAutofit fontScale="85000" lnSpcReduction="20000"/>
          </a:bodyPr>
          <a:lstStyle/>
          <a:p>
            <a:pPr marL="0" indent="0">
              <a:buNone/>
            </a:pPr>
            <a:r>
              <a:rPr lang="fi-FI" dirty="0" err="1">
                <a:latin typeface="Courier New" panose="02070309020205020404" pitchFamily="49" charset="0"/>
                <a:cs typeface="Courier New" panose="02070309020205020404" pitchFamily="49" charset="0"/>
              </a:rPr>
              <a:t>Factor</a:t>
            </a:r>
            <a:r>
              <a:rPr lang="fi-FI" dirty="0">
                <a:latin typeface="Courier New" panose="02070309020205020404" pitchFamily="49" charset="0"/>
                <a:cs typeface="Courier New" panose="02070309020205020404" pitchFamily="49" charset="0"/>
              </a:rPr>
              <a:t> Analysis </a:t>
            </a:r>
            <a:r>
              <a:rPr lang="fi-FI" dirty="0" err="1">
                <a:latin typeface="Courier New" panose="02070309020205020404" pitchFamily="49" charset="0"/>
                <a:cs typeface="Courier New" panose="02070309020205020404" pitchFamily="49" charset="0"/>
              </a:rPr>
              <a:t>using</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method</a:t>
            </a:r>
            <a:r>
              <a:rPr lang="fi-FI" dirty="0">
                <a:latin typeface="Courier New" panose="02070309020205020404" pitchFamily="49" charset="0"/>
                <a:cs typeface="Courier New" panose="02070309020205020404" pitchFamily="49" charset="0"/>
              </a:rPr>
              <a:t> =  </a:t>
            </a:r>
            <a:r>
              <a:rPr lang="fi-FI" dirty="0" err="1">
                <a:latin typeface="Courier New" panose="02070309020205020404" pitchFamily="49" charset="0"/>
                <a:cs typeface="Courier New" panose="02070309020205020404" pitchFamily="49" charset="0"/>
              </a:rPr>
              <a:t>minres</a:t>
            </a:r>
            <a:endParaRPr lang="fi-FI" dirty="0">
              <a:latin typeface="Courier New" panose="02070309020205020404" pitchFamily="49" charset="0"/>
              <a:cs typeface="Courier New" panose="02070309020205020404" pitchFamily="49" charset="0"/>
            </a:endParaRPr>
          </a:p>
          <a:p>
            <a:pPr marL="0" indent="0">
              <a:buNone/>
            </a:pPr>
            <a:r>
              <a:rPr lang="fi-FI" dirty="0">
                <a:latin typeface="Courier New" panose="02070309020205020404" pitchFamily="49" charset="0"/>
                <a:cs typeface="Courier New" panose="02070309020205020404" pitchFamily="49" charset="0"/>
              </a:rPr>
              <a:t>Call: </a:t>
            </a:r>
            <a:r>
              <a:rPr lang="fi-FI" dirty="0" err="1">
                <a:latin typeface="Courier New" panose="02070309020205020404" pitchFamily="49" charset="0"/>
                <a:cs typeface="Courier New" panose="02070309020205020404" pitchFamily="49" charset="0"/>
              </a:rPr>
              <a:t>fa</a:t>
            </a:r>
            <a:r>
              <a:rPr lang="fi-FI" dirty="0">
                <a:latin typeface="Courier New" panose="02070309020205020404" pitchFamily="49" charset="0"/>
                <a:cs typeface="Courier New" panose="02070309020205020404" pitchFamily="49" charset="0"/>
              </a:rPr>
              <a:t>(r = </a:t>
            </a:r>
            <a:r>
              <a:rPr lang="fi-FI" dirty="0" err="1">
                <a:latin typeface="Courier New" panose="02070309020205020404" pitchFamily="49" charset="0"/>
                <a:cs typeface="Courier New" panose="02070309020205020404" pitchFamily="49" charset="0"/>
              </a:rPr>
              <a:t>olympic$tab</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nfactors</a:t>
            </a:r>
            <a:r>
              <a:rPr lang="fi-FI" dirty="0">
                <a:latin typeface="Courier New" panose="02070309020205020404" pitchFamily="49" charset="0"/>
                <a:cs typeface="Courier New" panose="02070309020205020404" pitchFamily="49" charset="0"/>
              </a:rPr>
              <a:t> = 4)</a:t>
            </a:r>
          </a:p>
          <a:p>
            <a:pPr marL="0" indent="0">
              <a:buNone/>
            </a:pPr>
            <a:r>
              <a:rPr lang="fi-FI" dirty="0" err="1">
                <a:latin typeface="Courier New" panose="02070309020205020404" pitchFamily="49" charset="0"/>
                <a:cs typeface="Courier New" panose="02070309020205020404" pitchFamily="49" charset="0"/>
              </a:rPr>
              <a:t>Standardized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loadings</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pattern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based</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upon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correlation</a:t>
            </a:r>
            <a:r>
              <a:rPr lang="fi-FI" dirty="0">
                <a:latin typeface="Courier New" panose="02070309020205020404" pitchFamily="49" charset="0"/>
                <a:cs typeface="Courier New" panose="02070309020205020404" pitchFamily="49" charset="0"/>
              </a:rPr>
              <a:t> </a:t>
            </a:r>
            <a:r>
              <a:rPr lang="fi-FI" dirty="0" err="1">
                <a:latin typeface="Courier New" panose="02070309020205020404" pitchFamily="49" charset="0"/>
                <a:cs typeface="Courier New" panose="02070309020205020404" pitchFamily="49" charset="0"/>
              </a:rPr>
              <a:t>matrix</a:t>
            </a:r>
            <a:endParaRPr lang="fi-FI" dirty="0">
              <a:latin typeface="Courier New" panose="02070309020205020404" pitchFamily="49" charset="0"/>
              <a:cs typeface="Courier New" panose="02070309020205020404" pitchFamily="49" charset="0"/>
            </a:endParaRPr>
          </a:p>
          <a:p>
            <a:pPr marL="0" indent="0">
              <a:buNone/>
            </a:pPr>
            <a:r>
              <a:rPr lang="fi-FI" b="1" dirty="0">
                <a:latin typeface="Courier New" panose="02070309020205020404" pitchFamily="49" charset="0"/>
                <a:cs typeface="Courier New" panose="02070309020205020404" pitchFamily="49" charset="0"/>
              </a:rPr>
              <a:t>       MR1   MR2   MR4   MR3   h2     u2 com</a:t>
            </a:r>
          </a:p>
          <a:p>
            <a:pPr marL="0" indent="0">
              <a:buNone/>
            </a:pPr>
            <a:r>
              <a:rPr lang="fi-FI" b="1" dirty="0">
                <a:latin typeface="Courier New" panose="02070309020205020404" pitchFamily="49" charset="0"/>
                <a:cs typeface="Courier New" panose="02070309020205020404" pitchFamily="49" charset="0"/>
              </a:rPr>
              <a:t>100   0.76  0.05  0.07 -0.05 0.62 0.3838 1.0</a:t>
            </a:r>
          </a:p>
          <a:p>
            <a:pPr marL="0" indent="0">
              <a:buNone/>
            </a:pPr>
            <a:r>
              <a:rPr lang="fi-FI" b="1" dirty="0">
                <a:latin typeface="Courier New" panose="02070309020205020404" pitchFamily="49" charset="0"/>
                <a:cs typeface="Courier New" panose="02070309020205020404" pitchFamily="49" charset="0"/>
              </a:rPr>
              <a:t>110   0.86  0.01 -0.16  0.11 0.74 0.2624 1.1</a:t>
            </a:r>
          </a:p>
          <a:p>
            <a:pPr marL="0" indent="0">
              <a:buNone/>
            </a:pPr>
            <a:r>
              <a:rPr lang="fi-FI" b="1" dirty="0">
                <a:latin typeface="Courier New" panose="02070309020205020404" pitchFamily="49" charset="0"/>
                <a:cs typeface="Courier New" panose="02070309020205020404" pitchFamily="49" charset="0"/>
              </a:rPr>
              <a:t>400   0.67 -0.13  0.35 -0.08 0.73 0.2749 1.6</a:t>
            </a:r>
          </a:p>
          <a:p>
            <a:pPr marL="0" indent="0">
              <a:buNone/>
            </a:pPr>
            <a:r>
              <a:rPr lang="fi-FI" b="1" dirty="0">
                <a:latin typeface="Courier New" panose="02070309020205020404" pitchFamily="49" charset="0"/>
                <a:cs typeface="Courier New" panose="02070309020205020404" pitchFamily="49" charset="0"/>
              </a:rPr>
              <a:t>long  0.44  0.16  0.34  0.12 0.48 0.5184 2.4</a:t>
            </a:r>
          </a:p>
          <a:p>
            <a:pPr marL="0" indent="0">
              <a:buNone/>
            </a:pPr>
            <a:r>
              <a:rPr lang="fi-FI" b="1" dirty="0">
                <a:latin typeface="Courier New" panose="02070309020205020404" pitchFamily="49" charset="0"/>
                <a:cs typeface="Courier New" panose="02070309020205020404" pitchFamily="49" charset="0"/>
              </a:rPr>
              <a:t>haut  0.01 -0.01  0.02  1.00 1.00 0.0047 1.0</a:t>
            </a:r>
          </a:p>
          <a:p>
            <a:pPr marL="0" indent="0">
              <a:buNone/>
            </a:pPr>
            <a:r>
              <a:rPr lang="fi-FI" b="1" dirty="0" err="1">
                <a:latin typeface="Courier New" panose="02070309020205020404" pitchFamily="49" charset="0"/>
                <a:cs typeface="Courier New" panose="02070309020205020404" pitchFamily="49" charset="0"/>
              </a:rPr>
              <a:t>poid</a:t>
            </a:r>
            <a:r>
              <a:rPr lang="fi-FI" b="1" dirty="0">
                <a:latin typeface="Courier New" panose="02070309020205020404" pitchFamily="49" charset="0"/>
                <a:cs typeface="Courier New" panose="02070309020205020404" pitchFamily="49" charset="0"/>
              </a:rPr>
              <a:t>  0.06  0.99 -0.02 -0.04 1.00 0.0020 1.0</a:t>
            </a:r>
          </a:p>
          <a:p>
            <a:pPr marL="0" indent="0">
              <a:buNone/>
            </a:pPr>
            <a:r>
              <a:rPr lang="fi-FI" b="1" dirty="0" err="1">
                <a:latin typeface="Courier New" panose="02070309020205020404" pitchFamily="49" charset="0"/>
                <a:cs typeface="Courier New" panose="02070309020205020404" pitchFamily="49" charset="0"/>
              </a:rPr>
              <a:t>disq</a:t>
            </a:r>
            <a:r>
              <a:rPr lang="fi-FI" b="1" dirty="0">
                <a:latin typeface="Courier New" panose="02070309020205020404" pitchFamily="49" charset="0"/>
                <a:cs typeface="Courier New" panose="02070309020205020404" pitchFamily="49" charset="0"/>
              </a:rPr>
              <a:t> -0.02  0.73 -0.17  0.05 0.65 0.3484 1.1</a:t>
            </a:r>
          </a:p>
          <a:p>
            <a:pPr marL="0" indent="0">
              <a:buNone/>
            </a:pPr>
            <a:r>
              <a:rPr lang="fi-FI" b="1" dirty="0" err="1">
                <a:latin typeface="Courier New" panose="02070309020205020404" pitchFamily="49" charset="0"/>
                <a:cs typeface="Courier New" panose="02070309020205020404" pitchFamily="49" charset="0"/>
              </a:rPr>
              <a:t>perc</a:t>
            </a:r>
            <a:r>
              <a:rPr lang="fi-FI" b="1" dirty="0">
                <a:latin typeface="Courier New" panose="02070309020205020404" pitchFamily="49" charset="0"/>
                <a:cs typeface="Courier New" panose="02070309020205020404" pitchFamily="49" charset="0"/>
              </a:rPr>
              <a:t>  0.47  0.37 -0.01  0.05 0.44 0.5605 1.9</a:t>
            </a:r>
          </a:p>
          <a:p>
            <a:pPr marL="0" indent="0">
              <a:buNone/>
            </a:pPr>
            <a:r>
              <a:rPr lang="fi-FI" b="1" dirty="0">
                <a:latin typeface="Courier New" panose="02070309020205020404" pitchFamily="49" charset="0"/>
                <a:cs typeface="Courier New" panose="02070309020205020404" pitchFamily="49" charset="0"/>
              </a:rPr>
              <a:t>1500  0.01 -0.05  0.90  0.04 0.85 0.1545 1.0</a:t>
            </a:r>
          </a:p>
          <a:p>
            <a:pPr marL="0" indent="0">
              <a:buNone/>
            </a:pPr>
            <a:r>
              <a:rPr lang="fi-FI" b="1" dirty="0" err="1">
                <a:latin typeface="Courier New" panose="02070309020205020404" pitchFamily="49" charset="0"/>
                <a:cs typeface="Courier New" panose="02070309020205020404" pitchFamily="49" charset="0"/>
              </a:rPr>
              <a:t>jave</a:t>
            </a:r>
            <a:r>
              <a:rPr lang="fi-FI" b="1" dirty="0">
                <a:latin typeface="Courier New" panose="02070309020205020404" pitchFamily="49" charset="0"/>
                <a:cs typeface="Courier New" panose="02070309020205020404" pitchFamily="49" charset="0"/>
              </a:rPr>
              <a:t> -0.15  0.69  0.19  0.04 0.41 0.5929 1.3</a:t>
            </a:r>
          </a:p>
        </p:txBody>
      </p:sp>
      <p:sp>
        <p:nvSpPr>
          <p:cNvPr id="4" name="TextBox 3">
            <a:extLst>
              <a:ext uri="{FF2B5EF4-FFF2-40B4-BE49-F238E27FC236}">
                <a16:creationId xmlns:a16="http://schemas.microsoft.com/office/drawing/2014/main" id="{C582ADFC-3C53-8D43-A032-64A7DB223F0E}"/>
              </a:ext>
            </a:extLst>
          </p:cNvPr>
          <p:cNvSpPr txBox="1"/>
          <p:nvPr/>
        </p:nvSpPr>
        <p:spPr>
          <a:xfrm>
            <a:off x="795574" y="6158010"/>
            <a:ext cx="1041952" cy="615553"/>
          </a:xfrm>
          <a:prstGeom prst="rect">
            <a:avLst/>
          </a:prstGeom>
          <a:noFill/>
        </p:spPr>
        <p:txBody>
          <a:bodyPr wrap="none" lIns="0" tIns="0" rIns="0" bIns="0" rtlCol="0">
            <a:spAutoFit/>
          </a:bodyPr>
          <a:lstStyle/>
          <a:p>
            <a:r>
              <a:rPr lang="en-US" sz="2000" b="1" dirty="0">
                <a:solidFill>
                  <a:srgbClr val="EF3340"/>
                </a:solidFill>
              </a:rPr>
              <a:t>Running</a:t>
            </a:r>
            <a:br>
              <a:rPr lang="en-US" sz="2000" b="1" dirty="0">
                <a:solidFill>
                  <a:srgbClr val="EF3340"/>
                </a:solidFill>
              </a:rPr>
            </a:br>
            <a:r>
              <a:rPr lang="en-US" sz="2000" b="1" dirty="0">
                <a:solidFill>
                  <a:srgbClr val="EF3340"/>
                </a:solidFill>
              </a:rPr>
              <a:t>speed</a:t>
            </a:r>
          </a:p>
        </p:txBody>
      </p:sp>
      <p:sp>
        <p:nvSpPr>
          <p:cNvPr id="5" name="TextBox 4">
            <a:extLst>
              <a:ext uri="{FF2B5EF4-FFF2-40B4-BE49-F238E27FC236}">
                <a16:creationId xmlns:a16="http://schemas.microsoft.com/office/drawing/2014/main" id="{B42D6A29-AD79-6745-A659-8DC631BDA9B8}"/>
              </a:ext>
            </a:extLst>
          </p:cNvPr>
          <p:cNvSpPr txBox="1"/>
          <p:nvPr/>
        </p:nvSpPr>
        <p:spPr>
          <a:xfrm>
            <a:off x="2059314" y="6158009"/>
            <a:ext cx="1426673" cy="615553"/>
          </a:xfrm>
          <a:prstGeom prst="rect">
            <a:avLst/>
          </a:prstGeom>
          <a:noFill/>
        </p:spPr>
        <p:txBody>
          <a:bodyPr wrap="none" lIns="0" tIns="0" rIns="0" bIns="0" rtlCol="0">
            <a:spAutoFit/>
          </a:bodyPr>
          <a:lstStyle/>
          <a:p>
            <a:r>
              <a:rPr lang="en-US" sz="2000" b="1" dirty="0">
                <a:solidFill>
                  <a:srgbClr val="EF3340"/>
                </a:solidFill>
              </a:rPr>
              <a:t>Upper body</a:t>
            </a:r>
            <a:br>
              <a:rPr lang="en-US" sz="2000" b="1" dirty="0">
                <a:solidFill>
                  <a:srgbClr val="EF3340"/>
                </a:solidFill>
              </a:rPr>
            </a:br>
            <a:r>
              <a:rPr lang="en-US" sz="2000" b="1" dirty="0">
                <a:solidFill>
                  <a:srgbClr val="EF3340"/>
                </a:solidFill>
              </a:rPr>
              <a:t>strength</a:t>
            </a:r>
          </a:p>
        </p:txBody>
      </p:sp>
      <p:sp>
        <p:nvSpPr>
          <p:cNvPr id="6" name="TextBox 5">
            <a:extLst>
              <a:ext uri="{FF2B5EF4-FFF2-40B4-BE49-F238E27FC236}">
                <a16:creationId xmlns:a16="http://schemas.microsoft.com/office/drawing/2014/main" id="{7A7A4A49-A780-5546-82D1-572A05A3824C}"/>
              </a:ext>
            </a:extLst>
          </p:cNvPr>
          <p:cNvSpPr txBox="1"/>
          <p:nvPr/>
        </p:nvSpPr>
        <p:spPr>
          <a:xfrm>
            <a:off x="3611439" y="6158008"/>
            <a:ext cx="1041952" cy="615553"/>
          </a:xfrm>
          <a:prstGeom prst="rect">
            <a:avLst/>
          </a:prstGeom>
          <a:noFill/>
        </p:spPr>
        <p:txBody>
          <a:bodyPr wrap="none" lIns="0" tIns="0" rIns="0" bIns="0" rtlCol="0">
            <a:spAutoFit/>
          </a:bodyPr>
          <a:lstStyle/>
          <a:p>
            <a:r>
              <a:rPr lang="en-US" sz="2000" b="1" dirty="0">
                <a:solidFill>
                  <a:srgbClr val="EF3340"/>
                </a:solidFill>
              </a:rPr>
              <a:t>Running</a:t>
            </a:r>
            <a:br>
              <a:rPr lang="en-US" sz="2000" b="1" dirty="0">
                <a:solidFill>
                  <a:srgbClr val="EF3340"/>
                </a:solidFill>
              </a:rPr>
            </a:br>
            <a:r>
              <a:rPr lang="en-US" sz="2000" b="1" dirty="0">
                <a:solidFill>
                  <a:srgbClr val="EF3340"/>
                </a:solidFill>
              </a:rPr>
              <a:t>stamina</a:t>
            </a:r>
          </a:p>
        </p:txBody>
      </p:sp>
      <p:sp>
        <p:nvSpPr>
          <p:cNvPr id="7" name="TextBox 6">
            <a:extLst>
              <a:ext uri="{FF2B5EF4-FFF2-40B4-BE49-F238E27FC236}">
                <a16:creationId xmlns:a16="http://schemas.microsoft.com/office/drawing/2014/main" id="{637C5149-32B4-514A-9F54-EC97CDD50168}"/>
              </a:ext>
            </a:extLst>
          </p:cNvPr>
          <p:cNvSpPr txBox="1"/>
          <p:nvPr/>
        </p:nvSpPr>
        <p:spPr>
          <a:xfrm>
            <a:off x="4778843" y="6158007"/>
            <a:ext cx="612347" cy="615553"/>
          </a:xfrm>
          <a:prstGeom prst="rect">
            <a:avLst/>
          </a:prstGeom>
          <a:noFill/>
        </p:spPr>
        <p:txBody>
          <a:bodyPr wrap="none" lIns="0" tIns="0" rIns="0" bIns="0" rtlCol="0">
            <a:spAutoFit/>
          </a:bodyPr>
          <a:lstStyle/>
          <a:p>
            <a:r>
              <a:rPr lang="en-US" sz="2000" b="1" dirty="0">
                <a:solidFill>
                  <a:srgbClr val="EF3340"/>
                </a:solidFill>
              </a:rPr>
              <a:t>High</a:t>
            </a:r>
          </a:p>
          <a:p>
            <a:r>
              <a:rPr lang="en-US" sz="2000" b="1" dirty="0">
                <a:solidFill>
                  <a:srgbClr val="EF3340"/>
                </a:solidFill>
              </a:rPr>
              <a:t>jump</a:t>
            </a:r>
          </a:p>
        </p:txBody>
      </p:sp>
    </p:spTree>
    <p:extLst>
      <p:ext uri="{BB962C8B-B14F-4D97-AF65-F5344CB8AC3E}">
        <p14:creationId xmlns:p14="http://schemas.microsoft.com/office/powerpoint/2010/main" val="108287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91FE-80C4-0B46-92DC-107846339A49}"/>
              </a:ext>
            </a:extLst>
          </p:cNvPr>
          <p:cNvSpPr>
            <a:spLocks noGrp="1"/>
          </p:cNvSpPr>
          <p:nvPr>
            <p:ph type="title"/>
          </p:nvPr>
        </p:nvSpPr>
        <p:spPr/>
        <p:txBody>
          <a:bodyPr/>
          <a:lstStyle/>
          <a:p>
            <a:r>
              <a:rPr lang="fi-FI" dirty="0" err="1"/>
              <a:t>Factor</a:t>
            </a:r>
            <a:r>
              <a:rPr lang="fi-FI" dirty="0"/>
              <a:t> </a:t>
            </a:r>
            <a:r>
              <a:rPr lang="fi-FI" dirty="0" err="1"/>
              <a:t>analysis</a:t>
            </a:r>
            <a:r>
              <a:rPr lang="fi-FI" dirty="0"/>
              <a:t> and </a:t>
            </a:r>
            <a:r>
              <a:rPr lang="fi-FI" dirty="0" err="1"/>
              <a:t>correlation</a:t>
            </a:r>
            <a:r>
              <a:rPr lang="fi-FI" dirty="0"/>
              <a:t> </a:t>
            </a:r>
            <a:r>
              <a:rPr lang="fi-FI" dirty="0" err="1"/>
              <a:t>matrix</a:t>
            </a:r>
            <a:endParaRPr lang="fi-FI" dirty="0"/>
          </a:p>
        </p:txBody>
      </p:sp>
      <p:sp>
        <p:nvSpPr>
          <p:cNvPr id="3" name="Content Placeholder 2">
            <a:extLst>
              <a:ext uri="{FF2B5EF4-FFF2-40B4-BE49-F238E27FC236}">
                <a16:creationId xmlns:a16="http://schemas.microsoft.com/office/drawing/2014/main" id="{9A10D880-63E3-0E4C-BB1D-5BF793B49B88}"/>
              </a:ext>
            </a:extLst>
          </p:cNvPr>
          <p:cNvSpPr>
            <a:spLocks noGrp="1"/>
          </p:cNvSpPr>
          <p:nvPr>
            <p:ph idx="1"/>
          </p:nvPr>
        </p:nvSpPr>
        <p:spPr>
          <a:xfrm>
            <a:off x="116586" y="1690688"/>
            <a:ext cx="9027414" cy="4828983"/>
          </a:xfrm>
        </p:spPr>
        <p:txBody>
          <a:bodyPr>
            <a:normAutofit/>
          </a:bodyPr>
          <a:lstStyle/>
          <a:p>
            <a:pPr marL="0" indent="0">
              <a:buNone/>
            </a:pPr>
            <a:r>
              <a:rPr lang="fi-FI" sz="1600" b="1" dirty="0">
                <a:latin typeface="Courier New" panose="02070309020205020404" pitchFamily="49" charset="0"/>
                <a:cs typeface="Courier New" panose="02070309020205020404" pitchFamily="49" charset="0"/>
              </a:rPr>
              <a:t>       100   110   400   long  1500  </a:t>
            </a:r>
            <a:r>
              <a:rPr lang="fi-FI" sz="1600" b="1" dirty="0" err="1">
                <a:latin typeface="Courier New" panose="02070309020205020404" pitchFamily="49" charset="0"/>
                <a:cs typeface="Courier New" panose="02070309020205020404" pitchFamily="49" charset="0"/>
              </a:rPr>
              <a:t>perc</a:t>
            </a:r>
            <a:r>
              <a:rPr lang="fi-FI" sz="1600" b="1" dirty="0">
                <a:latin typeface="Courier New" panose="02070309020205020404" pitchFamily="49" charset="0"/>
                <a:cs typeface="Courier New" panose="02070309020205020404" pitchFamily="49" charset="0"/>
              </a:rPr>
              <a:t>  </a:t>
            </a:r>
            <a:r>
              <a:rPr lang="fi-FI" sz="1600" b="1" dirty="0" err="1">
                <a:latin typeface="Courier New" panose="02070309020205020404" pitchFamily="49" charset="0"/>
                <a:cs typeface="Courier New" panose="02070309020205020404" pitchFamily="49" charset="0"/>
              </a:rPr>
              <a:t>jave</a:t>
            </a:r>
            <a:r>
              <a:rPr lang="fi-FI" sz="1600" b="1" dirty="0">
                <a:latin typeface="Courier New" panose="02070309020205020404" pitchFamily="49" charset="0"/>
                <a:cs typeface="Courier New" panose="02070309020205020404" pitchFamily="49" charset="0"/>
              </a:rPr>
              <a:t>  </a:t>
            </a:r>
            <a:r>
              <a:rPr lang="fi-FI" sz="1600" b="1" dirty="0" err="1">
                <a:latin typeface="Courier New" panose="02070309020205020404" pitchFamily="49" charset="0"/>
                <a:cs typeface="Courier New" panose="02070309020205020404" pitchFamily="49" charset="0"/>
              </a:rPr>
              <a:t>disq</a:t>
            </a:r>
            <a:r>
              <a:rPr lang="fi-FI" sz="1600" b="1" dirty="0">
                <a:latin typeface="Courier New" panose="02070309020205020404" pitchFamily="49" charset="0"/>
                <a:cs typeface="Courier New" panose="02070309020205020404" pitchFamily="49" charset="0"/>
              </a:rPr>
              <a:t>  </a:t>
            </a:r>
            <a:r>
              <a:rPr lang="fi-FI" sz="1600" b="1" dirty="0" err="1">
                <a:latin typeface="Courier New" panose="02070309020205020404" pitchFamily="49" charset="0"/>
                <a:cs typeface="Courier New" panose="02070309020205020404" pitchFamily="49" charset="0"/>
              </a:rPr>
              <a:t>poid</a:t>
            </a:r>
            <a:r>
              <a:rPr lang="fi-FI" sz="1600" b="1" dirty="0">
                <a:latin typeface="Courier New" panose="02070309020205020404" pitchFamily="49" charset="0"/>
                <a:cs typeface="Courier New" panose="02070309020205020404" pitchFamily="49" charset="0"/>
              </a:rPr>
              <a:t>  haut </a:t>
            </a:r>
          </a:p>
          <a:p>
            <a:pPr marL="0" indent="0">
              <a:buNone/>
            </a:pPr>
            <a:r>
              <a:rPr lang="fi-FI" sz="1600" b="1" dirty="0">
                <a:latin typeface="Courier New" panose="02070309020205020404" pitchFamily="49" charset="0"/>
                <a:cs typeface="Courier New" panose="02070309020205020404" pitchFamily="49" charset="0"/>
              </a:rPr>
              <a:t>100   1.00                                                      </a:t>
            </a:r>
          </a:p>
          <a:p>
            <a:pPr marL="0" indent="0">
              <a:buNone/>
            </a:pPr>
            <a:r>
              <a:rPr lang="fi-FI" sz="1600" b="1" dirty="0">
                <a:latin typeface="Courier New" panose="02070309020205020404" pitchFamily="49" charset="0"/>
                <a:cs typeface="Courier New" panose="02070309020205020404" pitchFamily="49" charset="0"/>
              </a:rPr>
              <a:t>110   0.64  1.00                                                </a:t>
            </a:r>
          </a:p>
          <a:p>
            <a:pPr marL="0" indent="0">
              <a:buNone/>
            </a:pPr>
            <a:r>
              <a:rPr lang="fi-FI" sz="1600" b="1" dirty="0">
                <a:latin typeface="Courier New" panose="02070309020205020404" pitchFamily="49" charset="0"/>
                <a:cs typeface="Courier New" panose="02070309020205020404" pitchFamily="49" charset="0"/>
              </a:rPr>
              <a:t>400   0.61  0.55  1.00                                          </a:t>
            </a:r>
          </a:p>
          <a:p>
            <a:pPr marL="0" indent="0">
              <a:buNone/>
            </a:pPr>
            <a:r>
              <a:rPr lang="fi-FI" sz="1600" b="1" dirty="0">
                <a:latin typeface="Courier New" panose="02070309020205020404" pitchFamily="49" charset="0"/>
                <a:cs typeface="Courier New" panose="02070309020205020404" pitchFamily="49" charset="0"/>
              </a:rPr>
              <a:t>long  0.54  0.48  0.52  1.00                                    </a:t>
            </a:r>
          </a:p>
          <a:p>
            <a:pPr marL="0" indent="0">
              <a:buNone/>
            </a:pPr>
            <a:r>
              <a:rPr lang="fi-FI" sz="1600" b="1" dirty="0">
                <a:latin typeface="Courier New" panose="02070309020205020404" pitchFamily="49" charset="0"/>
                <a:cs typeface="Courier New" panose="02070309020205020404" pitchFamily="49" charset="0"/>
              </a:rPr>
              <a:t>1500  0.26  0.14  0.59  0.40  1.00                              </a:t>
            </a:r>
          </a:p>
          <a:p>
            <a:pPr marL="0" indent="0">
              <a:buNone/>
            </a:pPr>
            <a:r>
              <a:rPr lang="fi-FI" sz="1600" b="1" dirty="0" err="1">
                <a:latin typeface="Courier New" panose="02070309020205020404" pitchFamily="49" charset="0"/>
                <a:cs typeface="Courier New" panose="02070309020205020404" pitchFamily="49" charset="0"/>
              </a:rPr>
              <a:t>perc</a:t>
            </a:r>
            <a:r>
              <a:rPr lang="fi-FI" sz="1600" b="1" dirty="0">
                <a:latin typeface="Courier New" panose="02070309020205020404" pitchFamily="49" charset="0"/>
                <a:cs typeface="Courier New" panose="02070309020205020404" pitchFamily="49" charset="0"/>
              </a:rPr>
              <a:t>  0.39  0.52  0.32  0.35  0.03  1.00                        </a:t>
            </a:r>
          </a:p>
          <a:p>
            <a:pPr marL="0" indent="0">
              <a:buNone/>
            </a:pPr>
            <a:r>
              <a:rPr lang="fi-FI" sz="1600" b="1" dirty="0" err="1">
                <a:latin typeface="Courier New" panose="02070309020205020404" pitchFamily="49" charset="0"/>
                <a:cs typeface="Courier New" panose="02070309020205020404" pitchFamily="49" charset="0"/>
              </a:rPr>
              <a:t>jave</a:t>
            </a:r>
            <a:r>
              <a:rPr lang="fi-FI" sz="1600" b="1" dirty="0">
                <a:latin typeface="Courier New" panose="02070309020205020404" pitchFamily="49" charset="0"/>
                <a:cs typeface="Courier New" panose="02070309020205020404" pitchFamily="49" charset="0"/>
              </a:rPr>
              <a:t>  0.06  0.06 -0.12  0.18 -0.10  0.27  1.00                  </a:t>
            </a:r>
          </a:p>
          <a:p>
            <a:pPr marL="0" indent="0">
              <a:buNone/>
            </a:pPr>
            <a:r>
              <a:rPr lang="fi-FI" sz="1600" b="1" dirty="0" err="1">
                <a:latin typeface="Courier New" panose="02070309020205020404" pitchFamily="49" charset="0"/>
                <a:cs typeface="Courier New" panose="02070309020205020404" pitchFamily="49" charset="0"/>
              </a:rPr>
              <a:t>disq</a:t>
            </a:r>
            <a:r>
              <a:rPr lang="fi-FI" sz="1600" b="1" dirty="0">
                <a:latin typeface="Courier New" panose="02070309020205020404" pitchFamily="49" charset="0"/>
                <a:cs typeface="Courier New" panose="02070309020205020404" pitchFamily="49" charset="0"/>
              </a:rPr>
              <a:t>  0.05  0.11 -0.14  0.04 -0.40  0.34  0.44  1.00            </a:t>
            </a:r>
          </a:p>
          <a:p>
            <a:pPr marL="0" indent="0">
              <a:buNone/>
            </a:pPr>
            <a:r>
              <a:rPr lang="fi-FI" sz="1600" b="1" dirty="0" err="1">
                <a:latin typeface="Courier New" panose="02070309020205020404" pitchFamily="49" charset="0"/>
                <a:cs typeface="Courier New" panose="02070309020205020404" pitchFamily="49" charset="0"/>
              </a:rPr>
              <a:t>poid</a:t>
            </a:r>
            <a:r>
              <a:rPr lang="fi-FI" sz="1600" b="1" dirty="0">
                <a:latin typeface="Courier New" panose="02070309020205020404" pitchFamily="49" charset="0"/>
                <a:cs typeface="Courier New" panose="02070309020205020404" pitchFamily="49" charset="0"/>
              </a:rPr>
              <a:t>  0.21  0.30 -0.09  0.14 -0.27  0.48  0.60  0.81  1.00      </a:t>
            </a:r>
          </a:p>
          <a:p>
            <a:pPr marL="0" indent="0">
              <a:buNone/>
            </a:pPr>
            <a:r>
              <a:rPr lang="fi-FI" sz="1600" b="1" dirty="0">
                <a:latin typeface="Courier New" panose="02070309020205020404" pitchFamily="49" charset="0"/>
                <a:cs typeface="Courier New" panose="02070309020205020404" pitchFamily="49" charset="0"/>
              </a:rPr>
              <a:t>haut  0.15  0.31  0.09  0.27  0.11  0.21  0.12  0.15  0.12  1.00</a:t>
            </a:r>
          </a:p>
        </p:txBody>
      </p:sp>
      <p:sp>
        <p:nvSpPr>
          <p:cNvPr id="5" name="Rectangle 4">
            <a:extLst>
              <a:ext uri="{FF2B5EF4-FFF2-40B4-BE49-F238E27FC236}">
                <a16:creationId xmlns:a16="http://schemas.microsoft.com/office/drawing/2014/main" id="{7FAAC9C1-6F35-C144-ACB1-9B7B67035087}"/>
              </a:ext>
            </a:extLst>
          </p:cNvPr>
          <p:cNvSpPr/>
          <p:nvPr/>
        </p:nvSpPr>
        <p:spPr>
          <a:xfrm>
            <a:off x="936540" y="2062646"/>
            <a:ext cx="2757636" cy="1192618"/>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6" name="TextBox 5">
            <a:extLst>
              <a:ext uri="{FF2B5EF4-FFF2-40B4-BE49-F238E27FC236}">
                <a16:creationId xmlns:a16="http://schemas.microsoft.com/office/drawing/2014/main" id="{E332DF94-3EB8-7246-B7FF-4D204635915A}"/>
              </a:ext>
            </a:extLst>
          </p:cNvPr>
          <p:cNvSpPr txBox="1"/>
          <p:nvPr/>
        </p:nvSpPr>
        <p:spPr>
          <a:xfrm>
            <a:off x="1478016" y="1415002"/>
            <a:ext cx="2636940" cy="307777"/>
          </a:xfrm>
          <a:prstGeom prst="rect">
            <a:avLst/>
          </a:prstGeom>
          <a:noFill/>
        </p:spPr>
        <p:txBody>
          <a:bodyPr wrap="none" lIns="0" tIns="0" rIns="0" bIns="0" rtlCol="0">
            <a:spAutoFit/>
          </a:bodyPr>
          <a:lstStyle/>
          <a:p>
            <a:r>
              <a:rPr lang="en-US" sz="2000" b="1" dirty="0">
                <a:solidFill>
                  <a:srgbClr val="FF0000"/>
                </a:solidFill>
              </a:rPr>
              <a:t>Running speed factor</a:t>
            </a:r>
          </a:p>
        </p:txBody>
      </p:sp>
      <p:sp>
        <p:nvSpPr>
          <p:cNvPr id="7" name="Rectangle 6">
            <a:extLst>
              <a:ext uri="{FF2B5EF4-FFF2-40B4-BE49-F238E27FC236}">
                <a16:creationId xmlns:a16="http://schemas.microsoft.com/office/drawing/2014/main" id="{696E8388-91F5-8D45-B5A8-7122B20AE041}"/>
              </a:ext>
            </a:extLst>
          </p:cNvPr>
          <p:cNvSpPr/>
          <p:nvPr/>
        </p:nvSpPr>
        <p:spPr>
          <a:xfrm>
            <a:off x="4514130" y="3586646"/>
            <a:ext cx="2810214" cy="1296250"/>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8" name="TextBox 7">
            <a:extLst>
              <a:ext uri="{FF2B5EF4-FFF2-40B4-BE49-F238E27FC236}">
                <a16:creationId xmlns:a16="http://schemas.microsoft.com/office/drawing/2014/main" id="{F6E76F83-09CA-1C42-B634-34CDC96CB9B6}"/>
              </a:ext>
            </a:extLst>
          </p:cNvPr>
          <p:cNvSpPr txBox="1"/>
          <p:nvPr/>
        </p:nvSpPr>
        <p:spPr>
          <a:xfrm>
            <a:off x="7472287" y="3797402"/>
            <a:ext cx="1890037" cy="923330"/>
          </a:xfrm>
          <a:prstGeom prst="rect">
            <a:avLst/>
          </a:prstGeom>
          <a:noFill/>
        </p:spPr>
        <p:txBody>
          <a:bodyPr wrap="square" lIns="0" tIns="0" rIns="0" bIns="0" rtlCol="0">
            <a:spAutoFit/>
          </a:bodyPr>
          <a:lstStyle/>
          <a:p>
            <a:r>
              <a:rPr lang="en-US" sz="2000" b="1" dirty="0">
                <a:solidFill>
                  <a:srgbClr val="FF0000"/>
                </a:solidFill>
              </a:rPr>
              <a:t>Upper body strength</a:t>
            </a:r>
            <a:br>
              <a:rPr lang="en-US" sz="2000" b="1" dirty="0">
                <a:solidFill>
                  <a:srgbClr val="FF0000"/>
                </a:solidFill>
              </a:rPr>
            </a:br>
            <a:r>
              <a:rPr lang="en-US" sz="2000" b="1" dirty="0">
                <a:solidFill>
                  <a:srgbClr val="FF0000"/>
                </a:solidFill>
              </a:rPr>
              <a:t>factor</a:t>
            </a:r>
          </a:p>
        </p:txBody>
      </p:sp>
      <p:sp>
        <p:nvSpPr>
          <p:cNvPr id="9" name="Rectangle 8">
            <a:extLst>
              <a:ext uri="{FF2B5EF4-FFF2-40B4-BE49-F238E27FC236}">
                <a16:creationId xmlns:a16="http://schemas.microsoft.com/office/drawing/2014/main" id="{CDB3F059-12CC-0242-BD27-5D73051A394A}"/>
              </a:ext>
            </a:extLst>
          </p:cNvPr>
          <p:cNvSpPr/>
          <p:nvPr/>
        </p:nvSpPr>
        <p:spPr>
          <a:xfrm>
            <a:off x="2363041" y="2658955"/>
            <a:ext cx="2003146" cy="936176"/>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10" name="TextBox 9">
            <a:extLst>
              <a:ext uri="{FF2B5EF4-FFF2-40B4-BE49-F238E27FC236}">
                <a16:creationId xmlns:a16="http://schemas.microsoft.com/office/drawing/2014/main" id="{64017DE6-E698-304F-ABFF-0FA262C70318}"/>
              </a:ext>
            </a:extLst>
          </p:cNvPr>
          <p:cNvSpPr txBox="1"/>
          <p:nvPr/>
        </p:nvSpPr>
        <p:spPr>
          <a:xfrm>
            <a:off x="4529050" y="2511490"/>
            <a:ext cx="1890037" cy="615553"/>
          </a:xfrm>
          <a:prstGeom prst="rect">
            <a:avLst/>
          </a:prstGeom>
          <a:noFill/>
        </p:spPr>
        <p:txBody>
          <a:bodyPr wrap="square" lIns="0" tIns="0" rIns="0" bIns="0" rtlCol="0">
            <a:spAutoFit/>
          </a:bodyPr>
          <a:lstStyle/>
          <a:p>
            <a:r>
              <a:rPr lang="en-US" sz="2000" b="1" dirty="0">
                <a:solidFill>
                  <a:srgbClr val="FF0000"/>
                </a:solidFill>
              </a:rPr>
              <a:t>Running stamina factor</a:t>
            </a:r>
          </a:p>
        </p:txBody>
      </p:sp>
      <p:sp>
        <p:nvSpPr>
          <p:cNvPr id="11" name="Rectangle 10">
            <a:extLst>
              <a:ext uri="{FF2B5EF4-FFF2-40B4-BE49-F238E27FC236}">
                <a16:creationId xmlns:a16="http://schemas.microsoft.com/office/drawing/2014/main" id="{95B534A2-9CEE-A548-9FBF-188F96B86BF8}"/>
              </a:ext>
            </a:extLst>
          </p:cNvPr>
          <p:cNvSpPr/>
          <p:nvPr/>
        </p:nvSpPr>
        <p:spPr>
          <a:xfrm>
            <a:off x="119356" y="4919267"/>
            <a:ext cx="8238260" cy="250242"/>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12" name="TextBox 11">
            <a:extLst>
              <a:ext uri="{FF2B5EF4-FFF2-40B4-BE49-F238E27FC236}">
                <a16:creationId xmlns:a16="http://schemas.microsoft.com/office/drawing/2014/main" id="{04771845-7BCC-9D46-82C2-0732330B5DC5}"/>
              </a:ext>
            </a:extLst>
          </p:cNvPr>
          <p:cNvSpPr txBox="1"/>
          <p:nvPr/>
        </p:nvSpPr>
        <p:spPr>
          <a:xfrm>
            <a:off x="936540" y="5368044"/>
            <a:ext cx="2519892" cy="307777"/>
          </a:xfrm>
          <a:prstGeom prst="rect">
            <a:avLst/>
          </a:prstGeom>
          <a:noFill/>
        </p:spPr>
        <p:txBody>
          <a:bodyPr wrap="square" lIns="0" tIns="0" rIns="0" bIns="0" rtlCol="0">
            <a:spAutoFit/>
          </a:bodyPr>
          <a:lstStyle/>
          <a:p>
            <a:r>
              <a:rPr lang="en-US" sz="2000" b="1" dirty="0">
                <a:solidFill>
                  <a:srgbClr val="FF0000"/>
                </a:solidFill>
              </a:rPr>
              <a:t>High jump is unique</a:t>
            </a:r>
          </a:p>
        </p:txBody>
      </p:sp>
    </p:spTree>
    <p:extLst>
      <p:ext uri="{BB962C8B-B14F-4D97-AF65-F5344CB8AC3E}">
        <p14:creationId xmlns:p14="http://schemas.microsoft.com/office/powerpoint/2010/main" val="366910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Exploratory factor</a:t>
            </a:r>
            <a:br>
              <a:rPr lang="en-US" dirty="0"/>
            </a:br>
            <a:r>
              <a:rPr lang="en-US" dirty="0"/>
              <a:t>analysis example</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71352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err="1"/>
              <a:t>Mesquita</a:t>
            </a:r>
            <a:r>
              <a:rPr lang="en-US" dirty="0"/>
              <a:t> &amp; </a:t>
            </a:r>
            <a:r>
              <a:rPr lang="en-US" dirty="0" err="1"/>
              <a:t>Lazzarini</a:t>
            </a:r>
            <a:r>
              <a:rPr lang="en-US" dirty="0"/>
              <a:t>, 2008</a:t>
            </a:r>
          </a:p>
        </p:txBody>
      </p:sp>
      <p:sp>
        <p:nvSpPr>
          <p:cNvPr id="2" name="Content Placeholder 1">
            <a:extLst>
              <a:ext uri="{FF2B5EF4-FFF2-40B4-BE49-F238E27FC236}">
                <a16:creationId xmlns:a16="http://schemas.microsoft.com/office/drawing/2014/main" id="{E94792DC-D9BD-F048-8C24-297681DF2009}"/>
              </a:ext>
            </a:extLst>
          </p:cNvPr>
          <p:cNvSpPr>
            <a:spLocks noGrp="1"/>
          </p:cNvSpPr>
          <p:nvPr>
            <p:ph sz="half" idx="2"/>
          </p:nvPr>
        </p:nvSpPr>
        <p:spPr/>
        <p:txBody>
          <a:bodyPr/>
          <a:lstStyle/>
          <a:p>
            <a:r>
              <a:rPr lang="en-US" dirty="0"/>
              <a:t>The paper reports a correlation matrix of the data, so we will next do an EFA with that data</a:t>
            </a:r>
          </a:p>
          <a:p>
            <a:endParaRPr lang="fi-FI" dirty="0"/>
          </a:p>
        </p:txBody>
      </p:sp>
      <p:pic>
        <p:nvPicPr>
          <p:cNvPr id="5" name="Picture 4" descr="Mesquita_Lazzarini_2008_HORIZONTAL AND VERTICAL RELATIONSHIPS IN DEVELOPING ECONOMIES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66" y="1690688"/>
            <a:ext cx="3854584" cy="5022641"/>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035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3826" y="718829"/>
            <a:ext cx="948638" cy="719446"/>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33351" y="2948126"/>
            <a:ext cx="948638" cy="1192131"/>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3826" y="4957474"/>
            <a:ext cx="948638" cy="494818"/>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3826" y="5446960"/>
            <a:ext cx="948638" cy="629989"/>
          </a:xfrm>
          <a:prstGeom prst="rect">
            <a:avLst/>
          </a:prstGeom>
          <a:solidFill>
            <a:schemeClr val="accent1">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23826" y="1473365"/>
            <a:ext cx="948638" cy="692247"/>
          </a:xfrm>
          <a:prstGeom prst="rect">
            <a:avLst/>
          </a:prstGeom>
          <a:solidFill>
            <a:schemeClr val="accent2">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6" descr="Mesquita_Lazzarini_2008_HORIZONTAL AND VERTICAL RELATIONSHIPS IN DEVELOPING ECONOMIES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5179" t="8425" r="5376" b="5662"/>
          <a:stretch/>
        </p:blipFill>
        <p:spPr>
          <a:xfrm>
            <a:off x="17050" y="47764"/>
            <a:ext cx="9126950" cy="6727992"/>
          </a:xfrm>
          <a:noFill/>
        </p:spPr>
      </p:pic>
      <p:sp>
        <p:nvSpPr>
          <p:cNvPr id="10" name="TextBox 9"/>
          <p:cNvSpPr txBox="1"/>
          <p:nvPr/>
        </p:nvSpPr>
        <p:spPr>
          <a:xfrm>
            <a:off x="1295401" y="6151761"/>
            <a:ext cx="4229099" cy="615553"/>
          </a:xfrm>
          <a:prstGeom prst="rect">
            <a:avLst/>
          </a:prstGeom>
          <a:noFill/>
        </p:spPr>
        <p:txBody>
          <a:bodyPr wrap="square" lIns="0" tIns="0" rIns="0" bIns="0" rtlCol="0">
            <a:spAutoFit/>
          </a:bodyPr>
          <a:lstStyle/>
          <a:p>
            <a:r>
              <a:rPr lang="en-US" sz="2000" b="1" dirty="0">
                <a:solidFill>
                  <a:srgbClr val="EF3340"/>
                </a:solidFill>
              </a:rPr>
              <a:t>We will use all questions that were asked on a rating scale (1-7) </a:t>
            </a:r>
          </a:p>
        </p:txBody>
      </p:sp>
      <p:sp>
        <p:nvSpPr>
          <p:cNvPr id="3" name="Rectangle 2"/>
          <p:cNvSpPr/>
          <p:nvPr/>
        </p:nvSpPr>
        <p:spPr>
          <a:xfrm>
            <a:off x="1189918" y="729902"/>
            <a:ext cx="7186773" cy="3970318"/>
          </a:xfrm>
          <a:prstGeom prst="rect">
            <a:avLst/>
          </a:prstGeom>
          <a:solidFill>
            <a:schemeClr val="bg1"/>
          </a:solidFill>
        </p:spPr>
        <p:txBody>
          <a:bodyPr wrap="square">
            <a:spAutoFit/>
          </a:bodyPr>
          <a:lstStyle/>
          <a:p>
            <a:r>
              <a:rPr lang="en-US" dirty="0"/>
              <a:t>1. Horizontal norms of information exchange (HG1)</a:t>
            </a:r>
          </a:p>
          <a:p>
            <a:r>
              <a:rPr lang="en-US" dirty="0"/>
              <a:t>2. Horizontal norms of assistance (HG2)</a:t>
            </a:r>
          </a:p>
          <a:p>
            <a:r>
              <a:rPr lang="en-US" dirty="0"/>
              <a:t>3. Horizontal norms of fair sharing (HG3) </a:t>
            </a:r>
          </a:p>
          <a:p>
            <a:r>
              <a:rPr lang="en-US" dirty="0"/>
              <a:t>4. Vertical norms of information exchange (VG1)</a:t>
            </a:r>
          </a:p>
          <a:p>
            <a:r>
              <a:rPr lang="en-US" dirty="0"/>
              <a:t>5. Vertical norms of assistance (VG2)</a:t>
            </a:r>
          </a:p>
          <a:p>
            <a:r>
              <a:rPr lang="en-US" dirty="0"/>
              <a:t>6. Vertical norms of fair sharing (VG3)</a:t>
            </a:r>
          </a:p>
          <a:p>
            <a:r>
              <a:rPr lang="en-US" dirty="0"/>
              <a:t>10. Collective sourcing for contacting international customers (CS1)</a:t>
            </a:r>
          </a:p>
          <a:p>
            <a:r>
              <a:rPr lang="en-US" dirty="0"/>
              <a:t>11. Collective sourcing for coordinating international fairs (CS2)</a:t>
            </a:r>
          </a:p>
          <a:p>
            <a:r>
              <a:rPr lang="en-US" dirty="0"/>
              <a:t>12. Collective sourcing for promotion of country brand (CS3)</a:t>
            </a:r>
          </a:p>
          <a:p>
            <a:r>
              <a:rPr lang="en-US" dirty="0"/>
              <a:t>17. Exporters more competitive (EO1)</a:t>
            </a:r>
          </a:p>
          <a:p>
            <a:r>
              <a:rPr lang="en-US" dirty="0"/>
              <a:t>18. Exporters more protected from recession (EO2)</a:t>
            </a:r>
          </a:p>
          <a:p>
            <a:r>
              <a:rPr lang="en-US" dirty="0"/>
              <a:t>19. Investments in JIT (INV1)</a:t>
            </a:r>
          </a:p>
          <a:p>
            <a:r>
              <a:rPr lang="en-US" dirty="0"/>
              <a:t>20. Investments in IT (INV2)</a:t>
            </a:r>
          </a:p>
          <a:p>
            <a:r>
              <a:rPr lang="en-US" dirty="0"/>
              <a:t>21. Investments in TQM (INV3)</a:t>
            </a:r>
          </a:p>
        </p:txBody>
      </p:sp>
    </p:spTree>
    <p:extLst>
      <p:ext uri="{BB962C8B-B14F-4D97-AF65-F5344CB8AC3E}">
        <p14:creationId xmlns:p14="http://schemas.microsoft.com/office/powerpoint/2010/main" val="251822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factors: Scree plot</a:t>
            </a:r>
          </a:p>
        </p:txBody>
      </p:sp>
      <p:pic>
        <p:nvPicPr>
          <p:cNvPr id="8" name="Content Placeholder 7" descr="Scree.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8098" t="12556" r="-8098" b="15104"/>
          <a:stretch/>
        </p:blipFill>
        <p:spPr>
          <a:xfrm>
            <a:off x="-20129" y="2292350"/>
            <a:ext cx="8085137" cy="3371850"/>
          </a:xfrm>
        </p:spPr>
      </p:pic>
      <p:cxnSp>
        <p:nvCxnSpPr>
          <p:cNvPr id="9" name="Straight Connector 8"/>
          <p:cNvCxnSpPr>
            <a:cxnSpLocks/>
          </p:cNvCxnSpPr>
          <p:nvPr/>
        </p:nvCxnSpPr>
        <p:spPr>
          <a:xfrm flipH="1">
            <a:off x="3856579" y="4826074"/>
            <a:ext cx="486821" cy="428227"/>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56757" y="4351959"/>
            <a:ext cx="2780635" cy="492443"/>
          </a:xfrm>
          <a:prstGeom prst="rect">
            <a:avLst/>
          </a:prstGeom>
          <a:noFill/>
        </p:spPr>
        <p:txBody>
          <a:bodyPr wrap="square" lIns="0" tIns="0" rIns="0" bIns="0" rtlCol="0">
            <a:spAutoFit/>
          </a:bodyPr>
          <a:lstStyle/>
          <a:p>
            <a:r>
              <a:rPr lang="en-US" sz="1600" b="1" dirty="0">
                <a:solidFill>
                  <a:srgbClr val="EF3340"/>
                </a:solidFill>
              </a:rPr>
              <a:t>A clear pivot indicates a good number of factors</a:t>
            </a:r>
          </a:p>
        </p:txBody>
      </p:sp>
      <p:sp>
        <p:nvSpPr>
          <p:cNvPr id="13" name="TextBox 12"/>
          <p:cNvSpPr txBox="1"/>
          <p:nvPr/>
        </p:nvSpPr>
        <p:spPr>
          <a:xfrm>
            <a:off x="3427156" y="2577923"/>
            <a:ext cx="2780635" cy="738664"/>
          </a:xfrm>
          <a:prstGeom prst="rect">
            <a:avLst/>
          </a:prstGeom>
          <a:noFill/>
        </p:spPr>
        <p:txBody>
          <a:bodyPr wrap="square" lIns="0" tIns="0" rIns="0" bIns="0" rtlCol="0">
            <a:spAutoFit/>
          </a:bodyPr>
          <a:lstStyle/>
          <a:p>
            <a:r>
              <a:rPr lang="en-US" sz="1600" b="1" dirty="0">
                <a:solidFill>
                  <a:srgbClr val="EF3340"/>
                </a:solidFill>
              </a:rPr>
              <a:t>How many “variable’s worth of variance” each component explains</a:t>
            </a:r>
          </a:p>
        </p:txBody>
      </p:sp>
      <p:cxnSp>
        <p:nvCxnSpPr>
          <p:cNvPr id="16" name="Straight Connector 15"/>
          <p:cNvCxnSpPr/>
          <p:nvPr/>
        </p:nvCxnSpPr>
        <p:spPr>
          <a:xfrm flipH="1">
            <a:off x="3492678" y="4351959"/>
            <a:ext cx="600179" cy="347956"/>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92857" y="3487136"/>
            <a:ext cx="2780635" cy="738664"/>
          </a:xfrm>
          <a:prstGeom prst="rect">
            <a:avLst/>
          </a:prstGeom>
          <a:noFill/>
        </p:spPr>
        <p:txBody>
          <a:bodyPr wrap="square" lIns="0" tIns="0" rIns="0" bIns="0" rtlCol="0">
            <a:spAutoFit/>
          </a:bodyPr>
          <a:lstStyle/>
          <a:p>
            <a:r>
              <a:rPr lang="en-US" sz="1600" b="1" dirty="0">
                <a:solidFill>
                  <a:srgbClr val="EF3340"/>
                </a:solidFill>
              </a:rPr>
              <a:t>The number of components with value &gt; 1 is a good number of factors</a:t>
            </a:r>
          </a:p>
        </p:txBody>
      </p:sp>
      <p:sp>
        <p:nvSpPr>
          <p:cNvPr id="19" name="TextBox 18"/>
          <p:cNvSpPr txBox="1"/>
          <p:nvPr/>
        </p:nvSpPr>
        <p:spPr>
          <a:xfrm>
            <a:off x="910385" y="6298761"/>
            <a:ext cx="6490540" cy="169277"/>
          </a:xfrm>
          <a:prstGeom prst="rect">
            <a:avLst/>
          </a:prstGeom>
          <a:noFill/>
        </p:spPr>
        <p:txBody>
          <a:bodyPr wrap="square" lIns="0" tIns="0" rIns="0" bIns="0" rtlCol="0">
            <a:spAutoFit/>
          </a:bodyPr>
          <a:lstStyle/>
          <a:p>
            <a:r>
              <a:rPr lang="en-US" sz="1100" b="1" dirty="0"/>
              <a:t>Constructing scree plots is probably the only valid use of PCA when assessing measurement</a:t>
            </a:r>
          </a:p>
        </p:txBody>
      </p:sp>
      <p:sp>
        <p:nvSpPr>
          <p:cNvPr id="12" name="TextBox 11"/>
          <p:cNvSpPr txBox="1"/>
          <p:nvPr/>
        </p:nvSpPr>
        <p:spPr>
          <a:xfrm>
            <a:off x="5483174" y="1706359"/>
            <a:ext cx="2780635" cy="492443"/>
          </a:xfrm>
          <a:prstGeom prst="rect">
            <a:avLst/>
          </a:prstGeom>
          <a:noFill/>
        </p:spPr>
        <p:txBody>
          <a:bodyPr wrap="square" lIns="0" tIns="0" rIns="0" bIns="0" rtlCol="0">
            <a:spAutoFit/>
          </a:bodyPr>
          <a:lstStyle/>
          <a:p>
            <a:r>
              <a:rPr lang="en-US" sz="1600" b="1" u="sng" dirty="0">
                <a:solidFill>
                  <a:srgbClr val="EF3340"/>
                </a:solidFill>
              </a:rPr>
              <a:t>The best rule is to follow your theory!</a:t>
            </a:r>
          </a:p>
        </p:txBody>
      </p:sp>
    </p:spTree>
    <p:extLst>
      <p:ext uri="{BB962C8B-B14F-4D97-AF65-F5344CB8AC3E}">
        <p14:creationId xmlns:p14="http://schemas.microsoft.com/office/powerpoint/2010/main" val="191121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Why multiple survey questions?</a:t>
            </a:r>
          </a:p>
        </p:txBody>
      </p:sp>
      <p:pic>
        <p:nvPicPr>
          <p:cNvPr id="4"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0168" t="14657" r="6539" b="18267"/>
          <a:stretch/>
        </p:blipFill>
        <p:spPr>
          <a:xfrm>
            <a:off x="628650" y="1690689"/>
            <a:ext cx="7575550" cy="4502852"/>
          </a:xfrm>
        </p:spPr>
      </p:pic>
      <p:sp>
        <p:nvSpPr>
          <p:cNvPr id="21" name="TextBox 20"/>
          <p:cNvSpPr txBox="1"/>
          <p:nvPr/>
        </p:nvSpPr>
        <p:spPr>
          <a:xfrm>
            <a:off x="628650" y="6489996"/>
            <a:ext cx="7135002" cy="461665"/>
          </a:xfrm>
          <a:prstGeom prst="rect">
            <a:avLst/>
          </a:prstGeom>
          <a:noFill/>
        </p:spPr>
        <p:txBody>
          <a:bodyPr wrap="square" lIns="0" tIns="0" rIns="0" bIns="0" rtlCol="0">
            <a:spAutoFit/>
          </a:bodyPr>
          <a:lstStyle/>
          <a:p>
            <a:r>
              <a:rPr lang="en-US" sz="1000" dirty="0" err="1"/>
              <a:t>Yli-Renko</a:t>
            </a:r>
            <a:r>
              <a:rPr lang="en-US" sz="1000" dirty="0"/>
              <a:t>, H., </a:t>
            </a:r>
            <a:r>
              <a:rPr lang="en-US" sz="1000" dirty="0" err="1"/>
              <a:t>Autio</a:t>
            </a:r>
            <a:r>
              <a:rPr lang="en-US" sz="1000" dirty="0"/>
              <a:t>, E., &amp; </a:t>
            </a:r>
            <a:r>
              <a:rPr lang="en-US" sz="1000" dirty="0" err="1"/>
              <a:t>Sapienza</a:t>
            </a:r>
            <a:r>
              <a:rPr lang="en-US" sz="1000" dirty="0"/>
              <a:t>, H. J. (2001). Social capital, knowledge acquisition, and knowledge exploitation in young technology-based firms. </a:t>
            </a:r>
            <a:r>
              <a:rPr lang="en-US" sz="1000" i="1" dirty="0"/>
              <a:t>Strategic Management Journal</a:t>
            </a:r>
            <a:r>
              <a:rPr lang="en-US" sz="1000" dirty="0"/>
              <a:t>, </a:t>
            </a:r>
            <a:r>
              <a:rPr lang="en-US" sz="1000" i="1" dirty="0"/>
              <a:t>22</a:t>
            </a:r>
            <a:r>
              <a:rPr lang="en-US" sz="1000" dirty="0"/>
              <a:t>(6-7), 587–613. </a:t>
            </a:r>
            <a:r>
              <a:rPr lang="en-US" sz="1000" dirty="0">
                <a:hlinkClick r:id="rId4"/>
              </a:rPr>
              <a:t>http://doi.org/10.1002/smj.183</a:t>
            </a:r>
            <a:r>
              <a:rPr lang="en-US" sz="1000" dirty="0"/>
              <a:t> p. 598, 602 </a:t>
            </a:r>
          </a:p>
          <a:p>
            <a:endParaRPr lang="en-US" sz="1000" b="1" dirty="0"/>
          </a:p>
        </p:txBody>
      </p:sp>
    </p:spTree>
    <p:extLst>
      <p:ext uri="{BB962C8B-B14F-4D97-AF65-F5344CB8AC3E}">
        <p14:creationId xmlns:p14="http://schemas.microsoft.com/office/powerpoint/2010/main" val="3556573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95732" y="38150"/>
            <a:ext cx="9144000"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70" dirty="0">
                <a:latin typeface="Courier"/>
                <a:cs typeface="Courier"/>
              </a:rPr>
              <a:t>&gt; </a:t>
            </a:r>
            <a:r>
              <a:rPr lang="en-US" sz="1070" dirty="0" err="1">
                <a:latin typeface="Courier"/>
                <a:cs typeface="Courier"/>
              </a:rPr>
              <a:t>fa</a:t>
            </a:r>
            <a:r>
              <a:rPr lang="en-US" sz="1070" dirty="0">
                <a:latin typeface="Courier"/>
                <a:cs typeface="Courier"/>
              </a:rPr>
              <a:t>(</a:t>
            </a:r>
            <a:r>
              <a:rPr lang="en-US" sz="1070" dirty="0" err="1">
                <a:latin typeface="Courier"/>
                <a:cs typeface="Courier"/>
              </a:rPr>
              <a:t>correlationsScales</a:t>
            </a:r>
            <a:r>
              <a:rPr lang="en-US" sz="1070" dirty="0">
                <a:latin typeface="Courier"/>
                <a:cs typeface="Courier"/>
              </a:rPr>
              <a:t>, </a:t>
            </a:r>
            <a:r>
              <a:rPr lang="en-US" sz="1070" dirty="0" err="1">
                <a:latin typeface="Courier"/>
                <a:cs typeface="Courier"/>
              </a:rPr>
              <a:t>nfactors</a:t>
            </a:r>
            <a:r>
              <a:rPr lang="en-US" sz="1070" dirty="0">
                <a:latin typeface="Courier"/>
                <a:cs typeface="Courier"/>
              </a:rPr>
              <a:t> = 5, rotate = "none")</a:t>
            </a:r>
          </a:p>
          <a:p>
            <a:r>
              <a:rPr lang="en-US" sz="1070" b="0" dirty="0">
                <a:latin typeface="Courier"/>
                <a:cs typeface="Courier"/>
              </a:rPr>
              <a:t>Factor Analysis using method =  </a:t>
            </a:r>
            <a:r>
              <a:rPr lang="en-US" sz="1070" b="0" dirty="0" err="1">
                <a:latin typeface="Courier"/>
                <a:cs typeface="Courier"/>
              </a:rPr>
              <a:t>minres</a:t>
            </a:r>
            <a:endParaRPr lang="en-US" sz="1070" b="0" dirty="0">
              <a:latin typeface="Courier"/>
              <a:cs typeface="Courier"/>
            </a:endParaRPr>
          </a:p>
          <a:p>
            <a:r>
              <a:rPr lang="en-US" sz="1070" b="0" dirty="0">
                <a:latin typeface="Courier"/>
                <a:cs typeface="Courier"/>
              </a:rPr>
              <a:t>Call: </a:t>
            </a:r>
            <a:r>
              <a:rPr lang="en-US" sz="1070" b="0" dirty="0" err="1">
                <a:latin typeface="Courier"/>
                <a:cs typeface="Courier"/>
              </a:rPr>
              <a:t>fa</a:t>
            </a:r>
            <a:r>
              <a:rPr lang="en-US" sz="1070" b="0" dirty="0">
                <a:latin typeface="Courier"/>
                <a:cs typeface="Courier"/>
              </a:rPr>
              <a:t>(r = </a:t>
            </a:r>
            <a:r>
              <a:rPr lang="en-US" sz="1070" b="0" dirty="0" err="1">
                <a:latin typeface="Courier"/>
                <a:cs typeface="Courier"/>
              </a:rPr>
              <a:t>correlationsScales</a:t>
            </a:r>
            <a:r>
              <a:rPr lang="en-US" sz="1070" b="0" dirty="0">
                <a:latin typeface="Courier"/>
                <a:cs typeface="Courier"/>
              </a:rPr>
              <a:t>, </a:t>
            </a:r>
            <a:r>
              <a:rPr lang="en-US" sz="1070" b="0" dirty="0" err="1">
                <a:latin typeface="Courier"/>
                <a:cs typeface="Courier"/>
              </a:rPr>
              <a:t>nfactors</a:t>
            </a:r>
            <a:r>
              <a:rPr lang="en-US" sz="1070" b="0" dirty="0">
                <a:latin typeface="Courier"/>
                <a:cs typeface="Courier"/>
              </a:rPr>
              <a:t> = 5, rotate = "none")</a:t>
            </a:r>
          </a:p>
          <a:p>
            <a:r>
              <a:rPr lang="en-US" sz="1070" b="0" dirty="0">
                <a:latin typeface="Courier"/>
                <a:cs typeface="Courier"/>
              </a:rPr>
              <a:t>Standardized loadings (pattern matrix) based upon correlation matrix</a:t>
            </a:r>
          </a:p>
          <a:p>
            <a:r>
              <a:rPr lang="en-US" sz="1070" b="0" dirty="0">
                <a:latin typeface="Courier"/>
                <a:cs typeface="Courier"/>
              </a:rPr>
              <a:t>                                                             MR3   MR2   MR4   MR1   MR5   h2     u2 com</a:t>
            </a:r>
          </a:p>
          <a:p>
            <a:r>
              <a:rPr lang="en-US" sz="1070" b="0" dirty="0" err="1">
                <a:latin typeface="Courier"/>
                <a:cs typeface="Courier"/>
              </a:rPr>
              <a:t>Horizontal_norms_of_information_exchange</a:t>
            </a:r>
            <a:r>
              <a:rPr lang="en-US" sz="1070" b="0" dirty="0">
                <a:latin typeface="Courier"/>
                <a:cs typeface="Courier"/>
              </a:rPr>
              <a:t>                    0.82 -0.01 -0.02  0.04 -0.31 0.77 0.2253 1.3</a:t>
            </a:r>
          </a:p>
          <a:p>
            <a:r>
              <a:rPr lang="en-US" sz="1070" b="0" dirty="0" err="1">
                <a:latin typeface="Courier"/>
                <a:cs typeface="Courier"/>
              </a:rPr>
              <a:t>Horizontal_norms_of_assistance</a:t>
            </a:r>
            <a:r>
              <a:rPr lang="en-US" sz="1070" b="0" dirty="0">
                <a:latin typeface="Courier"/>
                <a:cs typeface="Courier"/>
              </a:rPr>
              <a:t>                              0.85 -0.11  0.00  0.01 -0.33 0.84 0.1639 1.3</a:t>
            </a:r>
          </a:p>
          <a:p>
            <a:r>
              <a:rPr lang="en-US" sz="1070" b="0" dirty="0" err="1">
                <a:latin typeface="Courier"/>
                <a:cs typeface="Courier"/>
              </a:rPr>
              <a:t>Horizontal_norms_of_fair_sharing</a:t>
            </a:r>
            <a:r>
              <a:rPr lang="en-US" sz="1070" b="0" dirty="0">
                <a:latin typeface="Courier"/>
                <a:cs typeface="Courier"/>
              </a:rPr>
              <a:t>                            0.85 -0.04  0.05  0.01 -0.33 0.83 0.1680 1.3</a:t>
            </a:r>
          </a:p>
          <a:p>
            <a:r>
              <a:rPr lang="en-US" sz="1070" b="0" dirty="0" err="1">
                <a:latin typeface="Courier"/>
                <a:cs typeface="Courier"/>
              </a:rPr>
              <a:t>Vertical_norms_of_information_exchange</a:t>
            </a:r>
            <a:r>
              <a:rPr lang="en-US" sz="1070" b="0" dirty="0">
                <a:latin typeface="Courier"/>
                <a:cs typeface="Courier"/>
              </a:rPr>
              <a:t>                      0.62 -0.03 -0.36  0.07  0.50 0.78 0.2242 2.6</a:t>
            </a:r>
          </a:p>
          <a:p>
            <a:r>
              <a:rPr lang="en-US" sz="1070" b="0" dirty="0" err="1">
                <a:latin typeface="Courier"/>
                <a:cs typeface="Courier"/>
              </a:rPr>
              <a:t>Vertical_norms_of_assistance</a:t>
            </a:r>
            <a:r>
              <a:rPr lang="en-US" sz="1070" b="0" dirty="0">
                <a:latin typeface="Courier"/>
                <a:cs typeface="Courier"/>
              </a:rPr>
              <a:t>                                0.61  0.02 -0.24  0.03  0.51 0.70 0.3023 2.3</a:t>
            </a:r>
          </a:p>
          <a:p>
            <a:r>
              <a:rPr lang="en-US" sz="1070" b="0" dirty="0" err="1">
                <a:latin typeface="Courier"/>
                <a:cs typeface="Courier"/>
              </a:rPr>
              <a:t>Vertical_norms_of_fair_sharing</a:t>
            </a:r>
            <a:r>
              <a:rPr lang="en-US" sz="1070" b="0" dirty="0">
                <a:latin typeface="Courier"/>
                <a:cs typeface="Courier"/>
              </a:rPr>
              <a:t>                              0.61 -0.01 -0.25 -0.04  0.56 0.75 0.2462 2.3</a:t>
            </a:r>
          </a:p>
          <a:p>
            <a:r>
              <a:rPr lang="en-US" sz="1070" b="0" dirty="0" err="1">
                <a:latin typeface="Courier"/>
                <a:cs typeface="Courier"/>
              </a:rPr>
              <a:t>Collective_sourcing_for_contacting_international_customers</a:t>
            </a:r>
            <a:r>
              <a:rPr lang="en-US" sz="1070" b="0" dirty="0">
                <a:latin typeface="Courier"/>
                <a:cs typeface="Courier"/>
              </a:rPr>
              <a:t>  0.29 -0.11  0.74 -0.02  0.28 0.72 0.2803 1.7</a:t>
            </a:r>
          </a:p>
          <a:p>
            <a:r>
              <a:rPr lang="en-US" sz="1070" b="0" dirty="0" err="1">
                <a:latin typeface="Courier"/>
                <a:cs typeface="Courier"/>
              </a:rPr>
              <a:t>Collective_sourcing_for_coordinating_international_fairs</a:t>
            </a:r>
            <a:r>
              <a:rPr lang="en-US" sz="1070" b="0" dirty="0">
                <a:latin typeface="Courier"/>
                <a:cs typeface="Courier"/>
              </a:rPr>
              <a:t>    0.23 -0.12  0.78  0.03  0.25 0.74 0.2614 1.4</a:t>
            </a:r>
          </a:p>
          <a:p>
            <a:r>
              <a:rPr lang="en-US" sz="1070" b="0" dirty="0" err="1">
                <a:latin typeface="Courier"/>
                <a:cs typeface="Courier"/>
              </a:rPr>
              <a:t>Collective_sourcing_for_promotion_of_country_brand</a:t>
            </a:r>
            <a:r>
              <a:rPr lang="en-US" sz="1070" b="0" dirty="0">
                <a:latin typeface="Courier"/>
                <a:cs typeface="Courier"/>
              </a:rPr>
              <a:t>          0.24 -0.05  0.72  0.08  0.22 0.63 0.3695 1.5</a:t>
            </a:r>
          </a:p>
          <a:p>
            <a:r>
              <a:rPr lang="en-US" sz="1070" b="0" dirty="0" err="1">
                <a:latin typeface="Courier"/>
                <a:cs typeface="Courier"/>
              </a:rPr>
              <a:t>Exporters_more_competitive</a:t>
            </a:r>
            <a:r>
              <a:rPr lang="en-US" sz="1070" b="0" dirty="0">
                <a:latin typeface="Courier"/>
                <a:cs typeface="Courier"/>
              </a:rPr>
              <a:t>                                  0.00  0.01  0.00  1.00  0.00 1.00 0.0050 1.0</a:t>
            </a:r>
          </a:p>
          <a:p>
            <a:r>
              <a:rPr lang="en-US" sz="1070" b="0" dirty="0" err="1">
                <a:latin typeface="Courier"/>
                <a:cs typeface="Courier"/>
              </a:rPr>
              <a:t>Exporters_more_protected_from_recession</a:t>
            </a:r>
            <a:r>
              <a:rPr lang="en-US" sz="1070" b="0" dirty="0">
                <a:latin typeface="Courier"/>
                <a:cs typeface="Courier"/>
              </a:rPr>
              <a:t>                    -0.02 -0.01  0.03  0.86 -0.01 0.75 0.2549 1.0</a:t>
            </a:r>
          </a:p>
          <a:p>
            <a:r>
              <a:rPr lang="en-US" sz="1070" b="0" dirty="0" err="1">
                <a:latin typeface="Courier"/>
                <a:cs typeface="Courier"/>
              </a:rPr>
              <a:t>Investments_in_JIT</a:t>
            </a:r>
            <a:r>
              <a:rPr lang="en-US" sz="1070" b="0" dirty="0">
                <a:latin typeface="Courier"/>
                <a:cs typeface="Courier"/>
              </a:rPr>
              <a:t>                                          0.01  1.00  0.00 -0.01  0.00 0.99 0.0056 1.0</a:t>
            </a:r>
          </a:p>
          <a:p>
            <a:r>
              <a:rPr lang="en-US" sz="1070" b="0" dirty="0" err="1">
                <a:latin typeface="Courier"/>
                <a:cs typeface="Courier"/>
              </a:rPr>
              <a:t>Investments_in_IT</a:t>
            </a:r>
            <a:r>
              <a:rPr lang="en-US" sz="1070" b="0" dirty="0">
                <a:latin typeface="Courier"/>
                <a:cs typeface="Courier"/>
              </a:rPr>
              <a:t>                                           0.00  0.78 -0.04 -0.02 -0.02 0.61 0.3858 1.0</a:t>
            </a:r>
          </a:p>
          <a:p>
            <a:r>
              <a:rPr lang="en-US" sz="1070" b="0" dirty="0" err="1">
                <a:latin typeface="Courier"/>
                <a:cs typeface="Courier"/>
              </a:rPr>
              <a:t>Investments_in_TQM</a:t>
            </a:r>
            <a:r>
              <a:rPr lang="en-US" sz="1070" b="0" dirty="0">
                <a:latin typeface="Courier"/>
                <a:cs typeface="Courier"/>
              </a:rPr>
              <a:t>                                         -0.02  0.75 -0.04 -0.07 -0.01 0.57 0.4280 1.0</a:t>
            </a:r>
          </a:p>
          <a:p>
            <a:endParaRPr lang="en-US" sz="1070" b="0" dirty="0">
              <a:latin typeface="Courier"/>
              <a:cs typeface="Courier"/>
            </a:endParaRPr>
          </a:p>
          <a:p>
            <a:r>
              <a:rPr lang="en-US" sz="1070" b="0" dirty="0">
                <a:latin typeface="Courier"/>
                <a:cs typeface="Courier"/>
              </a:rPr>
              <a:t>                       MR3  MR2  MR4  MR1  MR5</a:t>
            </a:r>
          </a:p>
          <a:p>
            <a:r>
              <a:rPr lang="en-US" sz="1070" b="0" dirty="0">
                <a:latin typeface="Courier"/>
                <a:cs typeface="Courier"/>
              </a:rPr>
              <a:t>SS loadings           3.45 2.21 1.94 1.76 1.32</a:t>
            </a:r>
          </a:p>
          <a:p>
            <a:r>
              <a:rPr lang="en-US" sz="1070" b="0" dirty="0">
                <a:latin typeface="Courier"/>
                <a:cs typeface="Courier"/>
              </a:rPr>
              <a:t>Proportion </a:t>
            </a:r>
            <a:r>
              <a:rPr lang="en-US" sz="1070" b="0" dirty="0" err="1">
                <a:latin typeface="Courier"/>
                <a:cs typeface="Courier"/>
              </a:rPr>
              <a:t>Var</a:t>
            </a:r>
            <a:r>
              <a:rPr lang="en-US" sz="1070" b="0" dirty="0">
                <a:latin typeface="Courier"/>
                <a:cs typeface="Courier"/>
              </a:rPr>
              <a:t>        0.25 0.16 0.14 0.13 0.09</a:t>
            </a:r>
          </a:p>
          <a:p>
            <a:r>
              <a:rPr lang="en-US" sz="1070" b="0" dirty="0">
                <a:latin typeface="Courier"/>
                <a:cs typeface="Courier"/>
              </a:rPr>
              <a:t>Cumulative </a:t>
            </a:r>
            <a:r>
              <a:rPr lang="en-US" sz="1070" b="0" dirty="0" err="1">
                <a:latin typeface="Courier"/>
                <a:cs typeface="Courier"/>
              </a:rPr>
              <a:t>Var</a:t>
            </a:r>
            <a:r>
              <a:rPr lang="en-US" sz="1070" b="0" dirty="0">
                <a:latin typeface="Courier"/>
                <a:cs typeface="Courier"/>
              </a:rPr>
              <a:t>        0.25 0.40 0.54 0.67 0.76</a:t>
            </a:r>
          </a:p>
          <a:p>
            <a:r>
              <a:rPr lang="en-US" sz="1070" b="0" dirty="0">
                <a:latin typeface="Courier"/>
                <a:cs typeface="Courier"/>
              </a:rPr>
              <a:t>Proportion Explained  0.32 0.21 0.18 0.16 0.12</a:t>
            </a:r>
          </a:p>
          <a:p>
            <a:r>
              <a:rPr lang="en-US" sz="1070" b="0" dirty="0">
                <a:latin typeface="Courier"/>
                <a:cs typeface="Courier"/>
              </a:rPr>
              <a:t>Cumulative Proportion 0.32 0.53 0.71 0.88 1.00</a:t>
            </a:r>
          </a:p>
          <a:p>
            <a:endParaRPr lang="en-US" sz="1070" b="0" dirty="0">
              <a:latin typeface="Courier"/>
              <a:cs typeface="Courier"/>
            </a:endParaRPr>
          </a:p>
          <a:p>
            <a:r>
              <a:rPr lang="en-US" sz="1070" b="0" dirty="0">
                <a:latin typeface="Courier"/>
                <a:cs typeface="Courier"/>
              </a:rPr>
              <a:t>Mean item complexity =  1.5</a:t>
            </a:r>
          </a:p>
          <a:p>
            <a:r>
              <a:rPr lang="en-US" sz="1070" b="0" dirty="0">
                <a:latin typeface="Courier"/>
                <a:cs typeface="Courier"/>
              </a:rPr>
              <a:t>Test of the hypothesis that 5 factors are sufficient.</a:t>
            </a:r>
          </a:p>
          <a:p>
            <a:endParaRPr lang="en-US" sz="1070" b="0" dirty="0">
              <a:latin typeface="Courier"/>
              <a:cs typeface="Courier"/>
            </a:endParaRPr>
          </a:p>
          <a:p>
            <a:r>
              <a:rPr lang="en-US" sz="1070" b="0" dirty="0">
                <a:latin typeface="Courier"/>
                <a:cs typeface="Courier"/>
              </a:rPr>
              <a:t>The degrees of freedom for the null model are  91  and the objective function was  9.21</a:t>
            </a:r>
          </a:p>
          <a:p>
            <a:r>
              <a:rPr lang="en-US" sz="1070" b="0" dirty="0">
                <a:latin typeface="Courier"/>
                <a:cs typeface="Courier"/>
              </a:rPr>
              <a:t>The degrees of freedom for the model are 31  and the objective function was  0.11 </a:t>
            </a:r>
          </a:p>
          <a:p>
            <a:endParaRPr lang="en-US" sz="1070" b="0" dirty="0">
              <a:latin typeface="Courier"/>
              <a:cs typeface="Courier"/>
            </a:endParaRPr>
          </a:p>
          <a:p>
            <a:r>
              <a:rPr lang="en-US" sz="1070" b="0" dirty="0">
                <a:latin typeface="Courier"/>
                <a:cs typeface="Courier"/>
              </a:rPr>
              <a:t>The root mean square of the residuals (RMSR) is  0.01 </a:t>
            </a:r>
          </a:p>
          <a:p>
            <a:r>
              <a:rPr lang="en-US" sz="1070" b="0" dirty="0">
                <a:latin typeface="Courier"/>
                <a:cs typeface="Courier"/>
              </a:rPr>
              <a:t>The </a:t>
            </a:r>
            <a:r>
              <a:rPr lang="en-US" sz="1070" b="0" dirty="0" err="1">
                <a:latin typeface="Courier"/>
                <a:cs typeface="Courier"/>
              </a:rPr>
              <a:t>df</a:t>
            </a:r>
            <a:r>
              <a:rPr lang="en-US" sz="1070" b="0" dirty="0">
                <a:latin typeface="Courier"/>
                <a:cs typeface="Courier"/>
              </a:rPr>
              <a:t> corrected root mean square of the residuals is  0.02 </a:t>
            </a:r>
          </a:p>
          <a:p>
            <a:endParaRPr lang="en-US" sz="1070" b="0" dirty="0">
              <a:latin typeface="Courier"/>
              <a:cs typeface="Courier"/>
            </a:endParaRPr>
          </a:p>
        </p:txBody>
      </p:sp>
      <p:sp>
        <p:nvSpPr>
          <p:cNvPr id="13" name="Rectangle 12"/>
          <p:cNvSpPr/>
          <p:nvPr/>
        </p:nvSpPr>
        <p:spPr>
          <a:xfrm>
            <a:off x="208758" y="652417"/>
            <a:ext cx="8935242" cy="325339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Factor loadings</a:t>
            </a:r>
          </a:p>
        </p:txBody>
      </p:sp>
      <p:sp>
        <p:nvSpPr>
          <p:cNvPr id="18" name="Rectangle 17"/>
          <p:cNvSpPr/>
          <p:nvPr/>
        </p:nvSpPr>
        <p:spPr>
          <a:xfrm>
            <a:off x="208758" y="3943521"/>
            <a:ext cx="8935242" cy="133963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Explained variance</a:t>
            </a:r>
          </a:p>
        </p:txBody>
      </p:sp>
      <p:sp>
        <p:nvSpPr>
          <p:cNvPr id="19" name="Rectangle 18"/>
          <p:cNvSpPr/>
          <p:nvPr/>
        </p:nvSpPr>
        <p:spPr>
          <a:xfrm>
            <a:off x="208758" y="5339915"/>
            <a:ext cx="8935242" cy="1490624"/>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Model quality statistics</a:t>
            </a:r>
          </a:p>
        </p:txBody>
      </p:sp>
    </p:spTree>
    <p:extLst>
      <p:ext uri="{BB962C8B-B14F-4D97-AF65-F5344CB8AC3E}">
        <p14:creationId xmlns:p14="http://schemas.microsoft.com/office/powerpoint/2010/main" val="345382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95732" y="38150"/>
            <a:ext cx="9144000"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70" dirty="0">
                <a:solidFill>
                  <a:schemeClr val="bg2">
                    <a:lumMod val="40000"/>
                    <a:lumOff val="60000"/>
                  </a:schemeClr>
                </a:solidFill>
                <a:latin typeface="Courier"/>
                <a:cs typeface="Courier"/>
              </a:rPr>
              <a:t>&gt; </a:t>
            </a:r>
            <a:r>
              <a:rPr lang="en-US" sz="1070" dirty="0" err="1">
                <a:solidFill>
                  <a:schemeClr val="bg2">
                    <a:lumMod val="40000"/>
                    <a:lumOff val="60000"/>
                  </a:schemeClr>
                </a:solidFill>
                <a:latin typeface="Courier"/>
                <a:cs typeface="Courier"/>
              </a:rPr>
              <a:t>fa</a:t>
            </a:r>
            <a:r>
              <a:rPr lang="en-US" sz="1070" dirty="0">
                <a:solidFill>
                  <a:schemeClr val="bg2">
                    <a:lumMod val="40000"/>
                    <a:lumOff val="60000"/>
                  </a:schemeClr>
                </a:solidFill>
                <a:latin typeface="Courier"/>
                <a:cs typeface="Courier"/>
              </a:rPr>
              <a:t>(</a:t>
            </a:r>
            <a:r>
              <a:rPr lang="en-US" sz="1070" dirty="0" err="1">
                <a:solidFill>
                  <a:schemeClr val="bg2">
                    <a:lumMod val="40000"/>
                    <a:lumOff val="60000"/>
                  </a:schemeClr>
                </a:solidFill>
                <a:latin typeface="Courier"/>
                <a:cs typeface="Courier"/>
              </a:rPr>
              <a:t>correlationsScales</a:t>
            </a:r>
            <a:r>
              <a:rPr lang="en-US" sz="1070" dirty="0">
                <a:solidFill>
                  <a:schemeClr val="bg2">
                    <a:lumMod val="40000"/>
                    <a:lumOff val="60000"/>
                  </a:schemeClr>
                </a:solidFill>
                <a:latin typeface="Courier"/>
                <a:cs typeface="Courier"/>
              </a:rPr>
              <a:t>, </a:t>
            </a:r>
            <a:r>
              <a:rPr lang="en-US" sz="1070" dirty="0" err="1">
                <a:solidFill>
                  <a:schemeClr val="bg2">
                    <a:lumMod val="40000"/>
                    <a:lumOff val="60000"/>
                  </a:schemeClr>
                </a:solidFill>
                <a:latin typeface="Courier"/>
                <a:cs typeface="Courier"/>
              </a:rPr>
              <a:t>nfactors</a:t>
            </a:r>
            <a:r>
              <a:rPr lang="en-US" sz="1070" dirty="0">
                <a:solidFill>
                  <a:schemeClr val="bg2">
                    <a:lumMod val="40000"/>
                    <a:lumOff val="60000"/>
                  </a:schemeClr>
                </a:solidFill>
                <a:latin typeface="Courier"/>
                <a:cs typeface="Courier"/>
              </a:rPr>
              <a:t> = 5, rotate = "none")</a:t>
            </a:r>
          </a:p>
          <a:p>
            <a:r>
              <a:rPr lang="en-US" sz="1070" b="0" dirty="0">
                <a:solidFill>
                  <a:schemeClr val="bg2">
                    <a:lumMod val="40000"/>
                    <a:lumOff val="60000"/>
                  </a:schemeClr>
                </a:solidFill>
                <a:latin typeface="Courier"/>
                <a:cs typeface="Courier"/>
              </a:rPr>
              <a:t>Factor Analysis using method =  </a:t>
            </a:r>
            <a:r>
              <a:rPr lang="en-US" sz="1070" b="0" dirty="0" err="1">
                <a:solidFill>
                  <a:schemeClr val="bg2">
                    <a:lumMod val="40000"/>
                    <a:lumOff val="60000"/>
                  </a:schemeClr>
                </a:solidFill>
                <a:latin typeface="Courier"/>
                <a:cs typeface="Courier"/>
              </a:rPr>
              <a:t>minres</a:t>
            </a:r>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Call: </a:t>
            </a:r>
            <a:r>
              <a:rPr lang="en-US" sz="1070" b="0" dirty="0" err="1">
                <a:solidFill>
                  <a:schemeClr val="bg2">
                    <a:lumMod val="40000"/>
                    <a:lumOff val="60000"/>
                  </a:schemeClr>
                </a:solidFill>
                <a:latin typeface="Courier"/>
                <a:cs typeface="Courier"/>
              </a:rPr>
              <a:t>fa</a:t>
            </a:r>
            <a:r>
              <a:rPr lang="en-US" sz="1070" b="0" dirty="0">
                <a:solidFill>
                  <a:schemeClr val="bg2">
                    <a:lumMod val="40000"/>
                    <a:lumOff val="60000"/>
                  </a:schemeClr>
                </a:solidFill>
                <a:latin typeface="Courier"/>
                <a:cs typeface="Courier"/>
              </a:rPr>
              <a:t>(r = </a:t>
            </a:r>
            <a:r>
              <a:rPr lang="en-US" sz="1070" b="0" dirty="0" err="1">
                <a:solidFill>
                  <a:schemeClr val="bg2">
                    <a:lumMod val="40000"/>
                    <a:lumOff val="60000"/>
                  </a:schemeClr>
                </a:solidFill>
                <a:latin typeface="Courier"/>
                <a:cs typeface="Courier"/>
              </a:rPr>
              <a:t>correlationsScales</a:t>
            </a:r>
            <a:r>
              <a:rPr lang="en-US" sz="1070" b="0" dirty="0">
                <a:solidFill>
                  <a:schemeClr val="bg2">
                    <a:lumMod val="40000"/>
                    <a:lumOff val="60000"/>
                  </a:schemeClr>
                </a:solidFill>
                <a:latin typeface="Courier"/>
                <a:cs typeface="Courier"/>
              </a:rPr>
              <a:t>, </a:t>
            </a:r>
            <a:r>
              <a:rPr lang="en-US" sz="1070" b="0" dirty="0" err="1">
                <a:solidFill>
                  <a:schemeClr val="bg2">
                    <a:lumMod val="40000"/>
                    <a:lumOff val="60000"/>
                  </a:schemeClr>
                </a:solidFill>
                <a:latin typeface="Courier"/>
                <a:cs typeface="Courier"/>
              </a:rPr>
              <a:t>nfactors</a:t>
            </a:r>
            <a:r>
              <a:rPr lang="en-US" sz="1070" b="0" dirty="0">
                <a:solidFill>
                  <a:schemeClr val="bg2">
                    <a:lumMod val="40000"/>
                    <a:lumOff val="60000"/>
                  </a:schemeClr>
                </a:solidFill>
                <a:latin typeface="Courier"/>
                <a:cs typeface="Courier"/>
              </a:rPr>
              <a:t> = 5, rotate = "none")</a:t>
            </a:r>
          </a:p>
          <a:p>
            <a:r>
              <a:rPr lang="en-US" sz="1070" b="0" dirty="0">
                <a:latin typeface="Courier"/>
                <a:cs typeface="Courier"/>
              </a:rPr>
              <a:t>Standardized loadings (pattern matrix) based upon correlation matrix</a:t>
            </a:r>
          </a:p>
          <a:p>
            <a:r>
              <a:rPr lang="en-US" sz="1070" b="0" dirty="0">
                <a:latin typeface="Courier"/>
                <a:cs typeface="Courier"/>
              </a:rPr>
              <a:t>                                                             MR3   MR2   MR4   MR1   MR5   h2     u2 com</a:t>
            </a:r>
          </a:p>
          <a:p>
            <a:r>
              <a:rPr lang="en-US" sz="1070" b="0" dirty="0" err="1">
                <a:latin typeface="Courier"/>
                <a:cs typeface="Courier"/>
              </a:rPr>
              <a:t>Horizontal_norms_of_information_exchange</a:t>
            </a:r>
            <a:r>
              <a:rPr lang="en-US" sz="1070" b="0" dirty="0">
                <a:latin typeface="Courier"/>
                <a:cs typeface="Courier"/>
              </a:rPr>
              <a:t>                    0.82 -0.01 -0.02  0.04 -0.31 0.77 0.2253 1.3</a:t>
            </a:r>
          </a:p>
          <a:p>
            <a:r>
              <a:rPr lang="en-US" sz="1070" b="0" dirty="0" err="1">
                <a:latin typeface="Courier"/>
                <a:cs typeface="Courier"/>
              </a:rPr>
              <a:t>Horizontal_norms_of_assistance</a:t>
            </a:r>
            <a:r>
              <a:rPr lang="en-US" sz="1070" b="0" dirty="0">
                <a:latin typeface="Courier"/>
                <a:cs typeface="Courier"/>
              </a:rPr>
              <a:t>                              0.85 -0.11  0.00  0.01 -0.33 0.84 0.1639 1.3</a:t>
            </a:r>
          </a:p>
          <a:p>
            <a:r>
              <a:rPr lang="en-US" sz="1070" b="0" dirty="0" err="1">
                <a:latin typeface="Courier"/>
                <a:cs typeface="Courier"/>
              </a:rPr>
              <a:t>Horizontal_norms_of_fair_sharing</a:t>
            </a:r>
            <a:r>
              <a:rPr lang="en-US" sz="1070" b="0" dirty="0">
                <a:latin typeface="Courier"/>
                <a:cs typeface="Courier"/>
              </a:rPr>
              <a:t>                            0.85 -0.04  0.05  0.01 -0.33 0.83 0.1680 1.3</a:t>
            </a:r>
          </a:p>
          <a:p>
            <a:r>
              <a:rPr lang="en-US" sz="1070" b="0" dirty="0" err="1">
                <a:latin typeface="Courier"/>
                <a:cs typeface="Courier"/>
              </a:rPr>
              <a:t>Vertical_norms_of_information_exchange</a:t>
            </a:r>
            <a:r>
              <a:rPr lang="en-US" sz="1070" b="0" dirty="0">
                <a:latin typeface="Courier"/>
                <a:cs typeface="Courier"/>
              </a:rPr>
              <a:t>                      0.62 -0.03 -0.36  0.07  0.50 0.78 0.2242 2.6</a:t>
            </a:r>
          </a:p>
          <a:p>
            <a:r>
              <a:rPr lang="en-US" sz="1070" b="0" dirty="0" err="1">
                <a:latin typeface="Courier"/>
                <a:cs typeface="Courier"/>
              </a:rPr>
              <a:t>Vertical_norms_of_assistance</a:t>
            </a:r>
            <a:r>
              <a:rPr lang="en-US" sz="1070" b="0" dirty="0">
                <a:latin typeface="Courier"/>
                <a:cs typeface="Courier"/>
              </a:rPr>
              <a:t>                                0.61  0.02 -0.24  0.03  0.51 0.70 0.3023 2.3</a:t>
            </a:r>
          </a:p>
          <a:p>
            <a:r>
              <a:rPr lang="en-US" sz="1070" b="0" dirty="0" err="1">
                <a:latin typeface="Courier"/>
                <a:cs typeface="Courier"/>
              </a:rPr>
              <a:t>Vertical_norms_of_fair_sharing</a:t>
            </a:r>
            <a:r>
              <a:rPr lang="en-US" sz="1070" b="0" dirty="0">
                <a:latin typeface="Courier"/>
                <a:cs typeface="Courier"/>
              </a:rPr>
              <a:t>                              0.61 -0.01 -0.25 -0.04  0.56 0.75 0.2462 2.3</a:t>
            </a:r>
          </a:p>
          <a:p>
            <a:r>
              <a:rPr lang="en-US" sz="1070" b="0" dirty="0" err="1">
                <a:latin typeface="Courier"/>
                <a:cs typeface="Courier"/>
              </a:rPr>
              <a:t>Collective_sourcing_for_contacting_international_customers</a:t>
            </a:r>
            <a:r>
              <a:rPr lang="en-US" sz="1070" b="0" dirty="0">
                <a:latin typeface="Courier"/>
                <a:cs typeface="Courier"/>
              </a:rPr>
              <a:t>  0.29 -0.11  0.74 -0.02  0.28 0.72 0.2803 1.7</a:t>
            </a:r>
          </a:p>
          <a:p>
            <a:r>
              <a:rPr lang="en-US" sz="1070" b="0" dirty="0" err="1">
                <a:latin typeface="Courier"/>
                <a:cs typeface="Courier"/>
              </a:rPr>
              <a:t>Collective_sourcing_for_coordinating_international_fairs</a:t>
            </a:r>
            <a:r>
              <a:rPr lang="en-US" sz="1070" b="0" dirty="0">
                <a:latin typeface="Courier"/>
                <a:cs typeface="Courier"/>
              </a:rPr>
              <a:t>    0.23 -0.12  0.78  0.03  0.25 0.74 0.2614 1.4</a:t>
            </a:r>
          </a:p>
          <a:p>
            <a:r>
              <a:rPr lang="en-US" sz="1070" b="0" dirty="0" err="1">
                <a:latin typeface="Courier"/>
                <a:cs typeface="Courier"/>
              </a:rPr>
              <a:t>Collective_sourcing_for_promotion_of_country_brand</a:t>
            </a:r>
            <a:r>
              <a:rPr lang="en-US" sz="1070" b="0" dirty="0">
                <a:latin typeface="Courier"/>
                <a:cs typeface="Courier"/>
              </a:rPr>
              <a:t>          0.24 -0.05  0.72  0.08  0.22 0.63 0.3695 1.5</a:t>
            </a:r>
          </a:p>
          <a:p>
            <a:r>
              <a:rPr lang="en-US" sz="1070" b="0" dirty="0" err="1">
                <a:latin typeface="Courier"/>
                <a:cs typeface="Courier"/>
              </a:rPr>
              <a:t>Exporters_more_competitive</a:t>
            </a:r>
            <a:r>
              <a:rPr lang="en-US" sz="1070" b="0" dirty="0">
                <a:latin typeface="Courier"/>
                <a:cs typeface="Courier"/>
              </a:rPr>
              <a:t>                                  0.00  0.01  0.00  1.00  0.00 1.00 0.0050 1.0</a:t>
            </a:r>
          </a:p>
          <a:p>
            <a:r>
              <a:rPr lang="en-US" sz="1070" b="0" dirty="0" err="1">
                <a:latin typeface="Courier"/>
                <a:cs typeface="Courier"/>
              </a:rPr>
              <a:t>Exporters_more_protected_from_recession</a:t>
            </a:r>
            <a:r>
              <a:rPr lang="en-US" sz="1070" b="0" dirty="0">
                <a:latin typeface="Courier"/>
                <a:cs typeface="Courier"/>
              </a:rPr>
              <a:t>                    -0.02 -0.01  0.03  0.86 -0.01 0.75 0.2549 1.0</a:t>
            </a:r>
          </a:p>
          <a:p>
            <a:r>
              <a:rPr lang="en-US" sz="1070" b="0" dirty="0" err="1">
                <a:latin typeface="Courier"/>
                <a:cs typeface="Courier"/>
              </a:rPr>
              <a:t>Investments_in_JIT</a:t>
            </a:r>
            <a:r>
              <a:rPr lang="en-US" sz="1070" b="0" dirty="0">
                <a:latin typeface="Courier"/>
                <a:cs typeface="Courier"/>
              </a:rPr>
              <a:t>                                          0.01  1.00  0.00 -0.01  0.00 0.99 0.0056 1.0</a:t>
            </a:r>
          </a:p>
          <a:p>
            <a:r>
              <a:rPr lang="en-US" sz="1070" b="0" dirty="0" err="1">
                <a:latin typeface="Courier"/>
                <a:cs typeface="Courier"/>
              </a:rPr>
              <a:t>Investments_in_IT</a:t>
            </a:r>
            <a:r>
              <a:rPr lang="en-US" sz="1070" b="0" dirty="0">
                <a:latin typeface="Courier"/>
                <a:cs typeface="Courier"/>
              </a:rPr>
              <a:t>                                           0.00  0.78 -0.04 -0.02 -0.02 0.61 0.3858 1.0</a:t>
            </a:r>
          </a:p>
          <a:p>
            <a:r>
              <a:rPr lang="en-US" sz="1070" b="0" dirty="0" err="1">
                <a:latin typeface="Courier"/>
                <a:cs typeface="Courier"/>
              </a:rPr>
              <a:t>Investments_in_TQM</a:t>
            </a:r>
            <a:r>
              <a:rPr lang="en-US" sz="1070" b="0" dirty="0">
                <a:latin typeface="Courier"/>
                <a:cs typeface="Courier"/>
              </a:rPr>
              <a:t>                                         -0.02  0.75 -0.04 -0.07 -0.01 0.57 0.4280 1.0</a:t>
            </a:r>
          </a:p>
          <a:p>
            <a:endParaRPr lang="en-US" sz="1070" b="0" dirty="0">
              <a:latin typeface="Courier"/>
              <a:cs typeface="Courier"/>
            </a:endParaRPr>
          </a:p>
          <a:p>
            <a:r>
              <a:rPr lang="en-US" sz="1070" b="0" dirty="0">
                <a:latin typeface="Courier"/>
                <a:cs typeface="Courier"/>
              </a:rPr>
              <a:t>                      </a:t>
            </a:r>
            <a:r>
              <a:rPr lang="en-US" sz="1070" b="0" dirty="0">
                <a:solidFill>
                  <a:schemeClr val="bg2">
                    <a:lumMod val="40000"/>
                    <a:lumOff val="60000"/>
                  </a:schemeClr>
                </a:solidFill>
                <a:latin typeface="Courier"/>
                <a:cs typeface="Courier"/>
              </a:rPr>
              <a:t> MR3  MR2  MR4  MR1  MR5</a:t>
            </a:r>
          </a:p>
          <a:p>
            <a:r>
              <a:rPr lang="en-US" sz="1070" b="0" dirty="0">
                <a:solidFill>
                  <a:schemeClr val="bg2">
                    <a:lumMod val="40000"/>
                    <a:lumOff val="60000"/>
                  </a:schemeClr>
                </a:solidFill>
                <a:latin typeface="Courier"/>
                <a:cs typeface="Courier"/>
              </a:rPr>
              <a:t>SS loadings           3.45 2.21 1.94 1.76 1.32</a:t>
            </a:r>
          </a:p>
          <a:p>
            <a:r>
              <a:rPr lang="en-US" sz="1070" b="0" dirty="0">
                <a:solidFill>
                  <a:schemeClr val="bg2">
                    <a:lumMod val="40000"/>
                    <a:lumOff val="60000"/>
                  </a:schemeClr>
                </a:solidFill>
                <a:latin typeface="Courier"/>
                <a:cs typeface="Courier"/>
              </a:rPr>
              <a:t>Proportion </a:t>
            </a:r>
            <a:r>
              <a:rPr lang="en-US" sz="1070" b="0" dirty="0" err="1">
                <a:solidFill>
                  <a:schemeClr val="bg2">
                    <a:lumMod val="40000"/>
                    <a:lumOff val="60000"/>
                  </a:schemeClr>
                </a:solidFill>
                <a:latin typeface="Courier"/>
                <a:cs typeface="Courier"/>
              </a:rPr>
              <a:t>Var</a:t>
            </a:r>
            <a:r>
              <a:rPr lang="en-US" sz="1070" b="0" dirty="0">
                <a:solidFill>
                  <a:schemeClr val="bg2">
                    <a:lumMod val="40000"/>
                    <a:lumOff val="60000"/>
                  </a:schemeClr>
                </a:solidFill>
                <a:latin typeface="Courier"/>
                <a:cs typeface="Courier"/>
              </a:rPr>
              <a:t>        0.25 0.16 0.14 0.13 0.09</a:t>
            </a:r>
          </a:p>
          <a:p>
            <a:r>
              <a:rPr lang="en-US" sz="1070" b="0" dirty="0">
                <a:solidFill>
                  <a:schemeClr val="bg2">
                    <a:lumMod val="40000"/>
                    <a:lumOff val="60000"/>
                  </a:schemeClr>
                </a:solidFill>
                <a:latin typeface="Courier"/>
                <a:cs typeface="Courier"/>
              </a:rPr>
              <a:t>Cumulative </a:t>
            </a:r>
            <a:r>
              <a:rPr lang="en-US" sz="1070" b="0" dirty="0" err="1">
                <a:solidFill>
                  <a:schemeClr val="bg2">
                    <a:lumMod val="40000"/>
                    <a:lumOff val="60000"/>
                  </a:schemeClr>
                </a:solidFill>
                <a:latin typeface="Courier"/>
                <a:cs typeface="Courier"/>
              </a:rPr>
              <a:t>Var</a:t>
            </a:r>
            <a:r>
              <a:rPr lang="en-US" sz="1070" b="0" dirty="0">
                <a:solidFill>
                  <a:schemeClr val="bg2">
                    <a:lumMod val="40000"/>
                    <a:lumOff val="60000"/>
                  </a:schemeClr>
                </a:solidFill>
                <a:latin typeface="Courier"/>
                <a:cs typeface="Courier"/>
              </a:rPr>
              <a:t>        0.25 0.40 0.54 0.67 0.76</a:t>
            </a:r>
          </a:p>
          <a:p>
            <a:r>
              <a:rPr lang="en-US" sz="1070" b="0" dirty="0">
                <a:solidFill>
                  <a:schemeClr val="bg2">
                    <a:lumMod val="40000"/>
                    <a:lumOff val="60000"/>
                  </a:schemeClr>
                </a:solidFill>
                <a:latin typeface="Courier"/>
                <a:cs typeface="Courier"/>
              </a:rPr>
              <a:t>Proportion Explained  0.32 0.21 0.18 0.16 0.12</a:t>
            </a:r>
          </a:p>
          <a:p>
            <a:r>
              <a:rPr lang="en-US" sz="1070" b="0" dirty="0">
                <a:solidFill>
                  <a:schemeClr val="bg2">
                    <a:lumMod val="40000"/>
                    <a:lumOff val="60000"/>
                  </a:schemeClr>
                </a:solidFill>
                <a:latin typeface="Courier"/>
                <a:cs typeface="Courier"/>
              </a:rPr>
              <a:t>Cumulative Proportion 0.32 0.53 0.71 0.88 1.00</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Mean item complexity =  1.5</a:t>
            </a:r>
          </a:p>
          <a:p>
            <a:r>
              <a:rPr lang="en-US" sz="1070" b="0" dirty="0">
                <a:solidFill>
                  <a:schemeClr val="bg2">
                    <a:lumMod val="40000"/>
                    <a:lumOff val="60000"/>
                  </a:schemeClr>
                </a:solidFill>
                <a:latin typeface="Courier"/>
                <a:cs typeface="Courier"/>
              </a:rPr>
              <a:t>Test of the hypothesis that 5 factors are sufficient.</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The degrees of freedom for the null model are  91  and the objective function was  9.21</a:t>
            </a:r>
          </a:p>
          <a:p>
            <a:r>
              <a:rPr lang="en-US" sz="1070" b="0" dirty="0">
                <a:solidFill>
                  <a:schemeClr val="bg2">
                    <a:lumMod val="40000"/>
                    <a:lumOff val="60000"/>
                  </a:schemeClr>
                </a:solidFill>
                <a:latin typeface="Courier"/>
                <a:cs typeface="Courier"/>
              </a:rPr>
              <a:t>The degrees of freedom for the model are 31  and the objective function was  0.11 </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The root mean square of the residuals (RMSR) is  0.01 </a:t>
            </a:r>
          </a:p>
          <a:p>
            <a:r>
              <a:rPr lang="en-US" sz="1070" b="0" dirty="0">
                <a:solidFill>
                  <a:schemeClr val="bg2">
                    <a:lumMod val="40000"/>
                    <a:lumOff val="60000"/>
                  </a:schemeClr>
                </a:solidFill>
                <a:latin typeface="Courier"/>
                <a:cs typeface="Courier"/>
              </a:rPr>
              <a:t>The </a:t>
            </a:r>
            <a:r>
              <a:rPr lang="en-US" sz="1070" b="0" dirty="0" err="1">
                <a:solidFill>
                  <a:schemeClr val="bg2">
                    <a:lumMod val="40000"/>
                    <a:lumOff val="60000"/>
                  </a:schemeClr>
                </a:solidFill>
                <a:latin typeface="Courier"/>
                <a:cs typeface="Courier"/>
              </a:rPr>
              <a:t>df</a:t>
            </a:r>
            <a:r>
              <a:rPr lang="en-US" sz="1070" b="0" dirty="0">
                <a:solidFill>
                  <a:schemeClr val="bg2">
                    <a:lumMod val="40000"/>
                    <a:lumOff val="60000"/>
                  </a:schemeClr>
                </a:solidFill>
                <a:latin typeface="Courier"/>
                <a:cs typeface="Courier"/>
              </a:rPr>
              <a:t> corrected root mean square of the residuals is  0.02 </a:t>
            </a:r>
          </a:p>
          <a:p>
            <a:endParaRPr lang="en-US" sz="1070" b="0" dirty="0">
              <a:latin typeface="Courier"/>
              <a:cs typeface="Courier"/>
            </a:endParaRPr>
          </a:p>
        </p:txBody>
      </p:sp>
      <p:sp>
        <p:nvSpPr>
          <p:cNvPr id="9" name="TextBox 8"/>
          <p:cNvSpPr txBox="1"/>
          <p:nvPr/>
        </p:nvSpPr>
        <p:spPr>
          <a:xfrm>
            <a:off x="5126174" y="4338101"/>
            <a:ext cx="2780635" cy="1477328"/>
          </a:xfrm>
          <a:prstGeom prst="rect">
            <a:avLst/>
          </a:prstGeom>
          <a:noFill/>
        </p:spPr>
        <p:txBody>
          <a:bodyPr wrap="square" lIns="0" tIns="0" rIns="0" bIns="0" rtlCol="0">
            <a:spAutoFit/>
          </a:bodyPr>
          <a:lstStyle/>
          <a:p>
            <a:r>
              <a:rPr lang="en-US" sz="1600" b="1" dirty="0">
                <a:solidFill>
                  <a:srgbClr val="EF3340"/>
                </a:solidFill>
              </a:rPr>
              <a:t>Factor loadings</a:t>
            </a:r>
          </a:p>
          <a:p>
            <a:pPr marL="285750" indent="-285750">
              <a:buFont typeface="Arial"/>
              <a:buChar char="•"/>
            </a:pPr>
            <a:r>
              <a:rPr lang="en-US" sz="1600" b="1" dirty="0">
                <a:solidFill>
                  <a:srgbClr val="EF3340"/>
                </a:solidFill>
              </a:rPr>
              <a:t>Regression of items on factors</a:t>
            </a:r>
          </a:p>
          <a:p>
            <a:pPr marL="285750" indent="-285750">
              <a:buFont typeface="Arial"/>
              <a:buChar char="•"/>
            </a:pPr>
            <a:r>
              <a:rPr lang="en-US" sz="1600" b="1" dirty="0">
                <a:solidFill>
                  <a:srgbClr val="EF3340"/>
                </a:solidFill>
              </a:rPr>
              <a:t>Because the factors are uncorrelated, these equal correlations</a:t>
            </a:r>
          </a:p>
        </p:txBody>
      </p:sp>
      <p:cxnSp>
        <p:nvCxnSpPr>
          <p:cNvPr id="11" name="Straight Connector 10"/>
          <p:cNvCxnSpPr/>
          <p:nvPr/>
        </p:nvCxnSpPr>
        <p:spPr>
          <a:xfrm>
            <a:off x="7637346" y="366761"/>
            <a:ext cx="0" cy="387860"/>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324797" y="676330"/>
            <a:ext cx="0" cy="214025"/>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936370" y="118143"/>
            <a:ext cx="1388427" cy="246221"/>
          </a:xfrm>
          <a:prstGeom prst="rect">
            <a:avLst/>
          </a:prstGeom>
          <a:noFill/>
        </p:spPr>
        <p:txBody>
          <a:bodyPr wrap="square" lIns="0" tIns="0" rIns="0" bIns="0" rtlCol="0">
            <a:spAutoFit/>
          </a:bodyPr>
          <a:lstStyle/>
          <a:p>
            <a:r>
              <a:rPr lang="en-US" sz="1600" b="1" dirty="0">
                <a:solidFill>
                  <a:srgbClr val="EF3340"/>
                </a:solidFill>
              </a:rPr>
              <a:t>Communality</a:t>
            </a:r>
          </a:p>
        </p:txBody>
      </p:sp>
      <p:sp>
        <p:nvSpPr>
          <p:cNvPr id="16" name="TextBox 15"/>
          <p:cNvSpPr txBox="1"/>
          <p:nvPr/>
        </p:nvSpPr>
        <p:spPr>
          <a:xfrm>
            <a:off x="7876403" y="430109"/>
            <a:ext cx="1154464" cy="246221"/>
          </a:xfrm>
          <a:prstGeom prst="rect">
            <a:avLst/>
          </a:prstGeom>
          <a:noFill/>
        </p:spPr>
        <p:txBody>
          <a:bodyPr wrap="square" lIns="0" tIns="0" rIns="0" bIns="0" rtlCol="0">
            <a:spAutoFit/>
          </a:bodyPr>
          <a:lstStyle/>
          <a:p>
            <a:r>
              <a:rPr lang="en-US" sz="1600" b="1" dirty="0">
                <a:solidFill>
                  <a:srgbClr val="EF3340"/>
                </a:solidFill>
              </a:rPr>
              <a:t>Uniqueness</a:t>
            </a:r>
          </a:p>
        </p:txBody>
      </p:sp>
    </p:spTree>
    <p:extLst>
      <p:ext uri="{BB962C8B-B14F-4D97-AF65-F5344CB8AC3E}">
        <p14:creationId xmlns:p14="http://schemas.microsoft.com/office/powerpoint/2010/main" val="86134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95732" y="38150"/>
            <a:ext cx="9144000"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70" dirty="0">
                <a:solidFill>
                  <a:srgbClr val="D3D1CD"/>
                </a:solidFill>
                <a:latin typeface="Courier"/>
                <a:cs typeface="Courier"/>
              </a:rPr>
              <a:t>&gt; </a:t>
            </a:r>
            <a:r>
              <a:rPr lang="en-US" sz="1070" dirty="0" err="1">
                <a:solidFill>
                  <a:srgbClr val="D3D1CD"/>
                </a:solidFill>
                <a:latin typeface="Courier"/>
                <a:cs typeface="Courier"/>
              </a:rPr>
              <a:t>fa</a:t>
            </a:r>
            <a:r>
              <a:rPr lang="en-US" sz="1070" dirty="0">
                <a:solidFill>
                  <a:srgbClr val="D3D1CD"/>
                </a:solidFill>
                <a:latin typeface="Courier"/>
                <a:cs typeface="Courier"/>
              </a:rPr>
              <a:t>(</a:t>
            </a:r>
            <a:r>
              <a:rPr lang="en-US" sz="1070" dirty="0" err="1">
                <a:solidFill>
                  <a:srgbClr val="D3D1CD"/>
                </a:solidFill>
                <a:latin typeface="Courier"/>
                <a:cs typeface="Courier"/>
              </a:rPr>
              <a:t>correlationsScales</a:t>
            </a:r>
            <a:r>
              <a:rPr lang="en-US" sz="1070" dirty="0">
                <a:solidFill>
                  <a:srgbClr val="D3D1CD"/>
                </a:solidFill>
                <a:latin typeface="Courier"/>
                <a:cs typeface="Courier"/>
              </a:rPr>
              <a:t>, </a:t>
            </a:r>
            <a:r>
              <a:rPr lang="en-US" sz="1070" dirty="0" err="1">
                <a:solidFill>
                  <a:srgbClr val="D3D1CD"/>
                </a:solidFill>
                <a:latin typeface="Courier"/>
                <a:cs typeface="Courier"/>
              </a:rPr>
              <a:t>nfactors</a:t>
            </a:r>
            <a:r>
              <a:rPr lang="en-US" sz="1070" dirty="0">
                <a:solidFill>
                  <a:srgbClr val="D3D1CD"/>
                </a:solidFill>
                <a:latin typeface="Courier"/>
                <a:cs typeface="Courier"/>
              </a:rPr>
              <a:t> = 5, rotate = "none")</a:t>
            </a:r>
          </a:p>
          <a:p>
            <a:r>
              <a:rPr lang="en-US" sz="1070" b="0" dirty="0">
                <a:solidFill>
                  <a:srgbClr val="D3D1CD"/>
                </a:solidFill>
                <a:latin typeface="Courier"/>
                <a:cs typeface="Courier"/>
              </a:rPr>
              <a:t>Factor Analysis using method =  </a:t>
            </a:r>
            <a:r>
              <a:rPr lang="en-US" sz="1070" b="0" dirty="0" err="1">
                <a:solidFill>
                  <a:srgbClr val="D3D1CD"/>
                </a:solidFill>
                <a:latin typeface="Courier"/>
                <a:cs typeface="Courier"/>
              </a:rPr>
              <a:t>minres</a:t>
            </a:r>
            <a:endParaRPr lang="en-US" sz="1070" b="0" dirty="0">
              <a:solidFill>
                <a:srgbClr val="D3D1CD"/>
              </a:solidFill>
              <a:latin typeface="Courier"/>
              <a:cs typeface="Courier"/>
            </a:endParaRPr>
          </a:p>
          <a:p>
            <a:r>
              <a:rPr lang="en-US" sz="1070" b="0" dirty="0">
                <a:solidFill>
                  <a:srgbClr val="D3D1CD"/>
                </a:solidFill>
                <a:latin typeface="Courier"/>
                <a:cs typeface="Courier"/>
              </a:rPr>
              <a:t>Call: </a:t>
            </a:r>
            <a:r>
              <a:rPr lang="en-US" sz="1070" b="0" dirty="0" err="1">
                <a:solidFill>
                  <a:srgbClr val="D3D1CD"/>
                </a:solidFill>
                <a:latin typeface="Courier"/>
                <a:cs typeface="Courier"/>
              </a:rPr>
              <a:t>fa</a:t>
            </a:r>
            <a:r>
              <a:rPr lang="en-US" sz="1070" b="0" dirty="0">
                <a:solidFill>
                  <a:srgbClr val="D3D1CD"/>
                </a:solidFill>
                <a:latin typeface="Courier"/>
                <a:cs typeface="Courier"/>
              </a:rPr>
              <a:t>(r = </a:t>
            </a:r>
            <a:r>
              <a:rPr lang="en-US" sz="1070" b="0" dirty="0" err="1">
                <a:solidFill>
                  <a:srgbClr val="D3D1CD"/>
                </a:solidFill>
                <a:latin typeface="Courier"/>
                <a:cs typeface="Courier"/>
              </a:rPr>
              <a:t>correlationsScales</a:t>
            </a:r>
            <a:r>
              <a:rPr lang="en-US" sz="1070" b="0" dirty="0">
                <a:solidFill>
                  <a:srgbClr val="D3D1CD"/>
                </a:solidFill>
                <a:latin typeface="Courier"/>
                <a:cs typeface="Courier"/>
              </a:rPr>
              <a:t>, </a:t>
            </a:r>
            <a:r>
              <a:rPr lang="en-US" sz="1070" b="0" dirty="0" err="1">
                <a:solidFill>
                  <a:srgbClr val="D3D1CD"/>
                </a:solidFill>
                <a:latin typeface="Courier"/>
                <a:cs typeface="Courier"/>
              </a:rPr>
              <a:t>nfactors</a:t>
            </a:r>
            <a:r>
              <a:rPr lang="en-US" sz="1070" b="0" dirty="0">
                <a:solidFill>
                  <a:srgbClr val="D3D1CD"/>
                </a:solidFill>
                <a:latin typeface="Courier"/>
                <a:cs typeface="Courier"/>
              </a:rPr>
              <a:t> = 5, rotate = "none")</a:t>
            </a:r>
          </a:p>
          <a:p>
            <a:r>
              <a:rPr lang="en-US" sz="1070" b="0" dirty="0">
                <a:solidFill>
                  <a:srgbClr val="D3D1CD"/>
                </a:solidFill>
                <a:latin typeface="Courier"/>
                <a:cs typeface="Courier"/>
              </a:rPr>
              <a:t>Standardized loadings (pattern matrix) based upon correlation matrix</a:t>
            </a:r>
          </a:p>
          <a:p>
            <a:r>
              <a:rPr lang="en-US" sz="1070" b="0" dirty="0">
                <a:solidFill>
                  <a:srgbClr val="D3D1CD"/>
                </a:solidFill>
                <a:latin typeface="Courier"/>
                <a:cs typeface="Courier"/>
              </a:rPr>
              <a:t>                                                             MR3   MR2   MR4   MR1   MR5   h2     u2 com</a:t>
            </a:r>
          </a:p>
          <a:p>
            <a:r>
              <a:rPr lang="en-US" sz="1070" b="0" dirty="0" err="1">
                <a:solidFill>
                  <a:srgbClr val="D3D1CD"/>
                </a:solidFill>
                <a:latin typeface="Courier"/>
                <a:cs typeface="Courier"/>
              </a:rPr>
              <a:t>Horizontal_norms_of_information_exchange</a:t>
            </a:r>
            <a:r>
              <a:rPr lang="en-US" sz="1070" b="0" dirty="0">
                <a:solidFill>
                  <a:srgbClr val="D3D1CD"/>
                </a:solidFill>
                <a:latin typeface="Courier"/>
                <a:cs typeface="Courier"/>
              </a:rPr>
              <a:t>                    0.82 -0.01 -0.02  0.04 -0.31 0.77 0.2253 1.3</a:t>
            </a:r>
          </a:p>
          <a:p>
            <a:r>
              <a:rPr lang="en-US" sz="1070" b="0" dirty="0" err="1">
                <a:solidFill>
                  <a:srgbClr val="D3D1CD"/>
                </a:solidFill>
                <a:latin typeface="Courier"/>
                <a:cs typeface="Courier"/>
              </a:rPr>
              <a:t>Horizontal_norms_of_assistance</a:t>
            </a:r>
            <a:r>
              <a:rPr lang="en-US" sz="1070" b="0" dirty="0">
                <a:solidFill>
                  <a:srgbClr val="D3D1CD"/>
                </a:solidFill>
                <a:latin typeface="Courier"/>
                <a:cs typeface="Courier"/>
              </a:rPr>
              <a:t>                              0.85 -0.11  0.00  0.01 -0.33 0.84 0.1639 1.3</a:t>
            </a:r>
          </a:p>
          <a:p>
            <a:r>
              <a:rPr lang="en-US" sz="1070" b="0" dirty="0" err="1">
                <a:solidFill>
                  <a:srgbClr val="D3D1CD"/>
                </a:solidFill>
                <a:latin typeface="Courier"/>
                <a:cs typeface="Courier"/>
              </a:rPr>
              <a:t>Horizontal_norms_of_fair_sharing</a:t>
            </a:r>
            <a:r>
              <a:rPr lang="en-US" sz="1070" b="0" dirty="0">
                <a:solidFill>
                  <a:srgbClr val="D3D1CD"/>
                </a:solidFill>
                <a:latin typeface="Courier"/>
                <a:cs typeface="Courier"/>
              </a:rPr>
              <a:t>                            0.85 -0.04  0.05  0.01 -0.33 0.83 0.1680 1.3</a:t>
            </a:r>
          </a:p>
          <a:p>
            <a:r>
              <a:rPr lang="en-US" sz="1070" b="0" dirty="0" err="1">
                <a:solidFill>
                  <a:srgbClr val="D3D1CD"/>
                </a:solidFill>
                <a:latin typeface="Courier"/>
                <a:cs typeface="Courier"/>
              </a:rPr>
              <a:t>Vertical_norms_of_information_exchange</a:t>
            </a:r>
            <a:r>
              <a:rPr lang="en-US" sz="1070" b="0" dirty="0">
                <a:solidFill>
                  <a:srgbClr val="D3D1CD"/>
                </a:solidFill>
                <a:latin typeface="Courier"/>
                <a:cs typeface="Courier"/>
              </a:rPr>
              <a:t>                      0.62 -0.03 -0.36  0.07  0.50 0.78 0.2242 2.6</a:t>
            </a:r>
          </a:p>
          <a:p>
            <a:r>
              <a:rPr lang="en-US" sz="1070" b="0" dirty="0" err="1">
                <a:solidFill>
                  <a:srgbClr val="D3D1CD"/>
                </a:solidFill>
                <a:latin typeface="Courier"/>
                <a:cs typeface="Courier"/>
              </a:rPr>
              <a:t>Vertical_norms_of_assistance</a:t>
            </a:r>
            <a:r>
              <a:rPr lang="en-US" sz="1070" b="0" dirty="0">
                <a:solidFill>
                  <a:srgbClr val="D3D1CD"/>
                </a:solidFill>
                <a:latin typeface="Courier"/>
                <a:cs typeface="Courier"/>
              </a:rPr>
              <a:t>                                0.61  0.02 -0.24  0.03  0.51 0.70 0.3023 2.3</a:t>
            </a:r>
          </a:p>
          <a:p>
            <a:r>
              <a:rPr lang="en-US" sz="1070" b="0" dirty="0" err="1">
                <a:solidFill>
                  <a:srgbClr val="D3D1CD"/>
                </a:solidFill>
                <a:latin typeface="Courier"/>
                <a:cs typeface="Courier"/>
              </a:rPr>
              <a:t>Vertical_norms_of_fair_sharing</a:t>
            </a:r>
            <a:r>
              <a:rPr lang="en-US" sz="1070" b="0" dirty="0">
                <a:solidFill>
                  <a:srgbClr val="D3D1CD"/>
                </a:solidFill>
                <a:latin typeface="Courier"/>
                <a:cs typeface="Courier"/>
              </a:rPr>
              <a:t>                              0.61 -0.01 -0.25 -0.04  0.56 0.75 0.2462 2.3</a:t>
            </a:r>
          </a:p>
          <a:p>
            <a:r>
              <a:rPr lang="en-US" sz="1070" b="0" dirty="0" err="1">
                <a:solidFill>
                  <a:srgbClr val="D3D1CD"/>
                </a:solidFill>
                <a:latin typeface="Courier"/>
                <a:cs typeface="Courier"/>
              </a:rPr>
              <a:t>Collective_sourcing_for_contacting_international_customers</a:t>
            </a:r>
            <a:r>
              <a:rPr lang="en-US" sz="1070" b="0" dirty="0">
                <a:solidFill>
                  <a:srgbClr val="D3D1CD"/>
                </a:solidFill>
                <a:latin typeface="Courier"/>
                <a:cs typeface="Courier"/>
              </a:rPr>
              <a:t>  0.29 -0.11  0.74 -0.02  0.28 0.72 0.2803 1.7</a:t>
            </a:r>
          </a:p>
          <a:p>
            <a:r>
              <a:rPr lang="en-US" sz="1070" b="0" dirty="0" err="1">
                <a:solidFill>
                  <a:srgbClr val="D3D1CD"/>
                </a:solidFill>
                <a:latin typeface="Courier"/>
                <a:cs typeface="Courier"/>
              </a:rPr>
              <a:t>Collective_sourcing_for_coordinating_international_fairs</a:t>
            </a:r>
            <a:r>
              <a:rPr lang="en-US" sz="1070" b="0" dirty="0">
                <a:solidFill>
                  <a:srgbClr val="D3D1CD"/>
                </a:solidFill>
                <a:latin typeface="Courier"/>
                <a:cs typeface="Courier"/>
              </a:rPr>
              <a:t>    0.23 -0.12  0.78  0.03  0.25 0.74 0.2614 1.4</a:t>
            </a:r>
          </a:p>
          <a:p>
            <a:r>
              <a:rPr lang="en-US" sz="1070" b="0" dirty="0" err="1">
                <a:solidFill>
                  <a:srgbClr val="D3D1CD"/>
                </a:solidFill>
                <a:latin typeface="Courier"/>
                <a:cs typeface="Courier"/>
              </a:rPr>
              <a:t>Collective_sourcing_for_promotion_of_country_brand</a:t>
            </a:r>
            <a:r>
              <a:rPr lang="en-US" sz="1070" b="0" dirty="0">
                <a:solidFill>
                  <a:srgbClr val="D3D1CD"/>
                </a:solidFill>
                <a:latin typeface="Courier"/>
                <a:cs typeface="Courier"/>
              </a:rPr>
              <a:t>          0.24 -0.05  0.72  0.08  0.22 0.63 0.3695 1.5</a:t>
            </a:r>
          </a:p>
          <a:p>
            <a:r>
              <a:rPr lang="en-US" sz="1070" b="0" dirty="0" err="1">
                <a:solidFill>
                  <a:srgbClr val="D3D1CD"/>
                </a:solidFill>
                <a:latin typeface="Courier"/>
                <a:cs typeface="Courier"/>
              </a:rPr>
              <a:t>Exporters_more_competitive</a:t>
            </a:r>
            <a:r>
              <a:rPr lang="en-US" sz="1070" b="0" dirty="0">
                <a:solidFill>
                  <a:srgbClr val="D3D1CD"/>
                </a:solidFill>
                <a:latin typeface="Courier"/>
                <a:cs typeface="Courier"/>
              </a:rPr>
              <a:t>                                  0.00  0.01  0.00  1.00  0.00 1.00 0.0050 1.0</a:t>
            </a:r>
          </a:p>
          <a:p>
            <a:r>
              <a:rPr lang="en-US" sz="1070" b="0" dirty="0" err="1">
                <a:solidFill>
                  <a:srgbClr val="D3D1CD"/>
                </a:solidFill>
                <a:latin typeface="Courier"/>
                <a:cs typeface="Courier"/>
              </a:rPr>
              <a:t>Exporters_more_protected_from_recession</a:t>
            </a:r>
            <a:r>
              <a:rPr lang="en-US" sz="1070" b="0" dirty="0">
                <a:solidFill>
                  <a:srgbClr val="D3D1CD"/>
                </a:solidFill>
                <a:latin typeface="Courier"/>
                <a:cs typeface="Courier"/>
              </a:rPr>
              <a:t>                    -0.02 -0.01  0.03  0.86 -0.01 </a:t>
            </a:r>
            <a:r>
              <a:rPr lang="en-US" sz="1070" b="0" dirty="0">
                <a:solidFill>
                  <a:schemeClr val="bg2">
                    <a:lumMod val="40000"/>
                    <a:lumOff val="60000"/>
                  </a:schemeClr>
                </a:solidFill>
                <a:latin typeface="Courier"/>
                <a:cs typeface="Courier"/>
              </a:rPr>
              <a:t>0.75 0.2549 1.0</a:t>
            </a:r>
          </a:p>
          <a:p>
            <a:r>
              <a:rPr lang="en-US" sz="1070" b="0" dirty="0" err="1">
                <a:solidFill>
                  <a:schemeClr val="bg2">
                    <a:lumMod val="40000"/>
                    <a:lumOff val="60000"/>
                  </a:schemeClr>
                </a:solidFill>
                <a:latin typeface="Courier"/>
                <a:cs typeface="Courier"/>
              </a:rPr>
              <a:t>Investments_in_JIT</a:t>
            </a:r>
            <a:r>
              <a:rPr lang="en-US" sz="1070" b="0" dirty="0">
                <a:solidFill>
                  <a:schemeClr val="bg2">
                    <a:lumMod val="40000"/>
                    <a:lumOff val="60000"/>
                  </a:schemeClr>
                </a:solidFill>
                <a:latin typeface="Courier"/>
                <a:cs typeface="Courier"/>
              </a:rPr>
              <a:t>                                          0.01  1.00  0.00 -0.01  0.00 0.99 0.0056 1.0</a:t>
            </a:r>
          </a:p>
          <a:p>
            <a:r>
              <a:rPr lang="en-US" sz="1070" b="0" dirty="0" err="1">
                <a:solidFill>
                  <a:schemeClr val="bg2">
                    <a:lumMod val="40000"/>
                    <a:lumOff val="60000"/>
                  </a:schemeClr>
                </a:solidFill>
                <a:latin typeface="Courier"/>
                <a:cs typeface="Courier"/>
              </a:rPr>
              <a:t>Investments_in_IT</a:t>
            </a:r>
            <a:r>
              <a:rPr lang="en-US" sz="1070" b="0" dirty="0">
                <a:solidFill>
                  <a:schemeClr val="bg2">
                    <a:lumMod val="40000"/>
                    <a:lumOff val="60000"/>
                  </a:schemeClr>
                </a:solidFill>
                <a:latin typeface="Courier"/>
                <a:cs typeface="Courier"/>
              </a:rPr>
              <a:t>                                           0.00  0.78 -0.04 -0.02 -0.02 0.61 0.3858 1.0</a:t>
            </a:r>
          </a:p>
          <a:p>
            <a:r>
              <a:rPr lang="en-US" sz="1070" b="0" dirty="0" err="1">
                <a:solidFill>
                  <a:schemeClr val="bg2">
                    <a:lumMod val="40000"/>
                    <a:lumOff val="60000"/>
                  </a:schemeClr>
                </a:solidFill>
                <a:latin typeface="Courier"/>
                <a:cs typeface="Courier"/>
              </a:rPr>
              <a:t>Investments_in_TQM</a:t>
            </a:r>
            <a:r>
              <a:rPr lang="en-US" sz="1070" b="0" dirty="0">
                <a:solidFill>
                  <a:schemeClr val="bg2">
                    <a:lumMod val="40000"/>
                    <a:lumOff val="60000"/>
                  </a:schemeClr>
                </a:solidFill>
                <a:latin typeface="Courier"/>
                <a:cs typeface="Courier"/>
              </a:rPr>
              <a:t>                                         -0.02  0.75 -0.04 -0.07 -0.01 0.57 0.4280 1.0</a:t>
            </a:r>
          </a:p>
          <a:p>
            <a:endParaRPr lang="en-US" sz="1070" b="0" dirty="0">
              <a:latin typeface="Courier"/>
              <a:cs typeface="Courier"/>
            </a:endParaRPr>
          </a:p>
          <a:p>
            <a:r>
              <a:rPr lang="en-US" sz="1070" b="0" dirty="0">
                <a:latin typeface="Courier"/>
                <a:cs typeface="Courier"/>
              </a:rPr>
              <a:t>                       MR3  MR2  MR4  MR1  MR5</a:t>
            </a:r>
          </a:p>
          <a:p>
            <a:r>
              <a:rPr lang="en-US" sz="1070" b="0" dirty="0">
                <a:latin typeface="Courier"/>
                <a:cs typeface="Courier"/>
              </a:rPr>
              <a:t>SS loadings           3.45 2.21 1.94 1.76 1.32</a:t>
            </a:r>
          </a:p>
          <a:p>
            <a:r>
              <a:rPr lang="en-US" sz="1070" b="0" dirty="0">
                <a:latin typeface="Courier"/>
                <a:cs typeface="Courier"/>
              </a:rPr>
              <a:t>Proportion </a:t>
            </a:r>
            <a:r>
              <a:rPr lang="en-US" sz="1070" b="0" dirty="0" err="1">
                <a:latin typeface="Courier"/>
                <a:cs typeface="Courier"/>
              </a:rPr>
              <a:t>Var</a:t>
            </a:r>
            <a:r>
              <a:rPr lang="en-US" sz="1070" b="0" dirty="0">
                <a:latin typeface="Courier"/>
                <a:cs typeface="Courier"/>
              </a:rPr>
              <a:t>        0.25 0.16 0.14 0.13 0.09</a:t>
            </a:r>
          </a:p>
          <a:p>
            <a:r>
              <a:rPr lang="en-US" sz="1070" b="0" dirty="0">
                <a:latin typeface="Courier"/>
                <a:cs typeface="Courier"/>
              </a:rPr>
              <a:t>Cumulative </a:t>
            </a:r>
            <a:r>
              <a:rPr lang="en-US" sz="1070" b="0" dirty="0" err="1">
                <a:latin typeface="Courier"/>
                <a:cs typeface="Courier"/>
              </a:rPr>
              <a:t>Var</a:t>
            </a:r>
            <a:r>
              <a:rPr lang="en-US" sz="1070" b="0" dirty="0">
                <a:latin typeface="Courier"/>
                <a:cs typeface="Courier"/>
              </a:rPr>
              <a:t>        0.25 0.40 0.54 0.67 0.76</a:t>
            </a:r>
          </a:p>
          <a:p>
            <a:r>
              <a:rPr lang="en-US" sz="1070" b="0" dirty="0">
                <a:latin typeface="Courier"/>
                <a:cs typeface="Courier"/>
              </a:rPr>
              <a:t>Proportion Explained  0.32 0.21 0.18 0.16 0.12</a:t>
            </a:r>
          </a:p>
          <a:p>
            <a:r>
              <a:rPr lang="en-US" sz="1070" b="0" dirty="0">
                <a:latin typeface="Courier"/>
                <a:cs typeface="Courier"/>
              </a:rPr>
              <a:t>Cumulative Proportion 0.32 0.53 0.71 0.88 1.00</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Mean item complexity =  1.5</a:t>
            </a:r>
          </a:p>
          <a:p>
            <a:r>
              <a:rPr lang="en-US" sz="1070" b="0" dirty="0">
                <a:solidFill>
                  <a:schemeClr val="bg2">
                    <a:lumMod val="40000"/>
                    <a:lumOff val="60000"/>
                  </a:schemeClr>
                </a:solidFill>
                <a:latin typeface="Courier"/>
                <a:cs typeface="Courier"/>
              </a:rPr>
              <a:t>Test of the hypothesis that 5 factors are sufficient.</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The degrees of freedom for the null model are  91  and the objective function was  9.21</a:t>
            </a:r>
          </a:p>
          <a:p>
            <a:r>
              <a:rPr lang="en-US" sz="1070" b="0" dirty="0">
                <a:solidFill>
                  <a:schemeClr val="bg2">
                    <a:lumMod val="40000"/>
                    <a:lumOff val="60000"/>
                  </a:schemeClr>
                </a:solidFill>
                <a:latin typeface="Courier"/>
                <a:cs typeface="Courier"/>
              </a:rPr>
              <a:t>The degrees of freedom for the model are 31  and the objective function was  0.11 </a:t>
            </a:r>
          </a:p>
          <a:p>
            <a:endParaRPr lang="en-US" sz="1070" b="0" dirty="0">
              <a:solidFill>
                <a:schemeClr val="bg2">
                  <a:lumMod val="40000"/>
                  <a:lumOff val="60000"/>
                </a:schemeClr>
              </a:solidFill>
              <a:latin typeface="Courier"/>
              <a:cs typeface="Courier"/>
            </a:endParaRPr>
          </a:p>
          <a:p>
            <a:r>
              <a:rPr lang="en-US" sz="1070" b="0" dirty="0">
                <a:solidFill>
                  <a:schemeClr val="bg2">
                    <a:lumMod val="40000"/>
                    <a:lumOff val="60000"/>
                  </a:schemeClr>
                </a:solidFill>
                <a:latin typeface="Courier"/>
                <a:cs typeface="Courier"/>
              </a:rPr>
              <a:t>The root mean square of the residuals (RMSR) is  0.01 </a:t>
            </a:r>
          </a:p>
          <a:p>
            <a:r>
              <a:rPr lang="en-US" sz="1070" b="0" dirty="0">
                <a:solidFill>
                  <a:schemeClr val="bg2">
                    <a:lumMod val="40000"/>
                    <a:lumOff val="60000"/>
                  </a:schemeClr>
                </a:solidFill>
                <a:latin typeface="Courier"/>
                <a:cs typeface="Courier"/>
              </a:rPr>
              <a:t>The </a:t>
            </a:r>
            <a:r>
              <a:rPr lang="en-US" sz="1070" b="0" dirty="0" err="1">
                <a:solidFill>
                  <a:schemeClr val="bg2">
                    <a:lumMod val="40000"/>
                    <a:lumOff val="60000"/>
                  </a:schemeClr>
                </a:solidFill>
                <a:latin typeface="Courier"/>
                <a:cs typeface="Courier"/>
              </a:rPr>
              <a:t>df</a:t>
            </a:r>
            <a:r>
              <a:rPr lang="en-US" sz="1070" b="0" dirty="0">
                <a:solidFill>
                  <a:schemeClr val="bg2">
                    <a:lumMod val="40000"/>
                    <a:lumOff val="60000"/>
                  </a:schemeClr>
                </a:solidFill>
                <a:latin typeface="Courier"/>
                <a:cs typeface="Courier"/>
              </a:rPr>
              <a:t> corrected root mean square of the residuals is  0.02 </a:t>
            </a:r>
          </a:p>
          <a:p>
            <a:endParaRPr lang="en-US" sz="1070" b="0" dirty="0">
              <a:latin typeface="Courier"/>
              <a:cs typeface="Courier"/>
            </a:endParaRPr>
          </a:p>
        </p:txBody>
      </p:sp>
      <p:sp>
        <p:nvSpPr>
          <p:cNvPr id="9" name="TextBox 8"/>
          <p:cNvSpPr txBox="1"/>
          <p:nvPr/>
        </p:nvSpPr>
        <p:spPr>
          <a:xfrm>
            <a:off x="4621677" y="4106625"/>
            <a:ext cx="3084943" cy="1231106"/>
          </a:xfrm>
          <a:prstGeom prst="rect">
            <a:avLst/>
          </a:prstGeom>
          <a:noFill/>
        </p:spPr>
        <p:txBody>
          <a:bodyPr wrap="square" lIns="0" tIns="0" rIns="0" bIns="0" rtlCol="0">
            <a:spAutoFit/>
          </a:bodyPr>
          <a:lstStyle/>
          <a:p>
            <a:r>
              <a:rPr lang="en-US" sz="1600" b="1" dirty="0">
                <a:solidFill>
                  <a:srgbClr val="EF3340"/>
                </a:solidFill>
              </a:rPr>
              <a:t>These are usually interpreted as Harman’s single factor test. If one factor dominates others, that indicates a method variance problem.</a:t>
            </a:r>
          </a:p>
        </p:txBody>
      </p:sp>
    </p:spTree>
    <p:extLst>
      <p:ext uri="{BB962C8B-B14F-4D97-AF65-F5344CB8AC3E}">
        <p14:creationId xmlns:p14="http://schemas.microsoft.com/office/powerpoint/2010/main" val="233146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the loadings</a:t>
            </a:r>
          </a:p>
        </p:txBody>
      </p:sp>
      <p:sp>
        <p:nvSpPr>
          <p:cNvPr id="6" name="Content Placeholder 2"/>
          <p:cNvSpPr txBox="1">
            <a:spLocks/>
          </p:cNvSpPr>
          <p:nvPr/>
        </p:nvSpPr>
        <p:spPr>
          <a:xfrm>
            <a:off x="883343" y="1492266"/>
            <a:ext cx="8264068" cy="4108433"/>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0" dirty="0">
                <a:latin typeface="Courier"/>
                <a:cs typeface="Courier"/>
              </a:rPr>
              <a:t>                                                              MR3    MR2    MR4    MR1    MR5   </a:t>
            </a:r>
          </a:p>
          <a:p>
            <a:r>
              <a:rPr lang="en-US" sz="1100" b="0" dirty="0" err="1">
                <a:latin typeface="Courier"/>
                <a:cs typeface="Courier"/>
              </a:rPr>
              <a:t>Horizontal_norms_of_information_exchange</a:t>
            </a:r>
            <a:r>
              <a:rPr lang="en-US" sz="1100" b="0" dirty="0">
                <a:latin typeface="Courier"/>
                <a:cs typeface="Courier"/>
              </a:rPr>
              <a:t>                    0.824                      -0.306</a:t>
            </a:r>
          </a:p>
          <a:p>
            <a:r>
              <a:rPr lang="en-US" sz="1100" b="0" dirty="0" err="1">
                <a:latin typeface="Courier"/>
                <a:cs typeface="Courier"/>
              </a:rPr>
              <a:t>Horizontal_norms_of_assistance</a:t>
            </a:r>
            <a:r>
              <a:rPr lang="en-US" sz="1100" b="0" dirty="0">
                <a:latin typeface="Courier"/>
                <a:cs typeface="Courier"/>
              </a:rPr>
              <a:t>                              0.848 -0.106               -0.326</a:t>
            </a:r>
          </a:p>
          <a:p>
            <a:r>
              <a:rPr lang="en-US" sz="1100" b="0" dirty="0" err="1">
                <a:latin typeface="Courier"/>
                <a:cs typeface="Courier"/>
              </a:rPr>
              <a:t>Horizontal_norms_of_fair_sharing</a:t>
            </a:r>
            <a:r>
              <a:rPr lang="en-US" sz="1100" b="0" dirty="0">
                <a:latin typeface="Courier"/>
                <a:cs typeface="Courier"/>
              </a:rPr>
              <a:t>                            0.849                      -0.326</a:t>
            </a:r>
          </a:p>
          <a:p>
            <a:r>
              <a:rPr lang="en-US" sz="1100" b="0" dirty="0" err="1">
                <a:latin typeface="Courier"/>
                <a:cs typeface="Courier"/>
              </a:rPr>
              <a:t>Vertical_norms_of_information_exchange</a:t>
            </a:r>
            <a:r>
              <a:rPr lang="en-US" sz="1100" b="0" dirty="0">
                <a:latin typeface="Courier"/>
                <a:cs typeface="Courier"/>
              </a:rPr>
              <a:t>                      0.620        -0.363         0.504</a:t>
            </a:r>
          </a:p>
          <a:p>
            <a:r>
              <a:rPr lang="en-US" sz="1100" b="0" dirty="0" err="1">
                <a:latin typeface="Courier"/>
                <a:cs typeface="Courier"/>
              </a:rPr>
              <a:t>Vertical_norms_of_assistance</a:t>
            </a:r>
            <a:r>
              <a:rPr lang="en-US" sz="1100" b="0" dirty="0">
                <a:latin typeface="Courier"/>
                <a:cs typeface="Courier"/>
              </a:rPr>
              <a:t>                                0.614        -0.244         0.510</a:t>
            </a:r>
          </a:p>
          <a:p>
            <a:r>
              <a:rPr lang="en-US" sz="1100" b="0" dirty="0" err="1">
                <a:latin typeface="Courier"/>
                <a:cs typeface="Courier"/>
              </a:rPr>
              <a:t>Vertical_norms_of_fair_sharing</a:t>
            </a:r>
            <a:r>
              <a:rPr lang="en-US" sz="1100" b="0" dirty="0">
                <a:latin typeface="Courier"/>
                <a:cs typeface="Courier"/>
              </a:rPr>
              <a:t>                              0.612        -0.253         0.560</a:t>
            </a:r>
          </a:p>
          <a:p>
            <a:r>
              <a:rPr lang="en-US" sz="1100" b="0" dirty="0" err="1">
                <a:latin typeface="Courier"/>
                <a:cs typeface="Courier"/>
              </a:rPr>
              <a:t>Collective_sourcing_for_contacting_international_customers</a:t>
            </a:r>
            <a:r>
              <a:rPr lang="en-US" sz="1100" b="0" dirty="0">
                <a:latin typeface="Courier"/>
                <a:cs typeface="Courier"/>
              </a:rPr>
              <a:t>  0.294 -0.106  0.739         0.276</a:t>
            </a:r>
          </a:p>
          <a:p>
            <a:r>
              <a:rPr lang="en-US" sz="1100" b="0" dirty="0" err="1">
                <a:latin typeface="Courier"/>
                <a:cs typeface="Courier"/>
              </a:rPr>
              <a:t>Collective_sourcing_for_coordinating_international_fairs</a:t>
            </a:r>
            <a:r>
              <a:rPr lang="en-US" sz="1100" b="0" dirty="0">
                <a:latin typeface="Courier"/>
                <a:cs typeface="Courier"/>
              </a:rPr>
              <a:t>    0.226 -0.115  0.783         0.245</a:t>
            </a:r>
          </a:p>
          <a:p>
            <a:r>
              <a:rPr lang="en-US" sz="1100" b="0" dirty="0" err="1">
                <a:latin typeface="Courier"/>
                <a:cs typeface="Courier"/>
              </a:rPr>
              <a:t>Collective_sourcing_for_promotion_of_country_brand</a:t>
            </a:r>
            <a:r>
              <a:rPr lang="en-US" sz="1100" b="0" dirty="0">
                <a:latin typeface="Courier"/>
                <a:cs typeface="Courier"/>
              </a:rPr>
              <a:t>          0.237         0.720         0.215</a:t>
            </a:r>
          </a:p>
          <a:p>
            <a:r>
              <a:rPr lang="en-US" sz="1100" b="0" dirty="0" err="1">
                <a:latin typeface="Courier"/>
                <a:cs typeface="Courier"/>
              </a:rPr>
              <a:t>Exporters_more_competitive</a:t>
            </a:r>
            <a:r>
              <a:rPr lang="en-US" sz="1100" b="0" dirty="0">
                <a:latin typeface="Courier"/>
                <a:cs typeface="Courier"/>
              </a:rPr>
              <a:t>                                                       0.997       </a:t>
            </a:r>
          </a:p>
          <a:p>
            <a:r>
              <a:rPr lang="en-US" sz="1100" b="0" dirty="0" err="1">
                <a:latin typeface="Courier"/>
                <a:cs typeface="Courier"/>
              </a:rPr>
              <a:t>Exporters_more_protected_from_recession</a:t>
            </a:r>
            <a:r>
              <a:rPr lang="en-US" sz="1100" b="0" dirty="0">
                <a:latin typeface="Courier"/>
                <a:cs typeface="Courier"/>
              </a:rPr>
              <a:t>                                          0.862       </a:t>
            </a:r>
          </a:p>
          <a:p>
            <a:r>
              <a:rPr lang="en-US" sz="1100" b="0" dirty="0" err="1">
                <a:latin typeface="Courier"/>
                <a:cs typeface="Courier"/>
              </a:rPr>
              <a:t>Investments_in_JIT</a:t>
            </a:r>
            <a:r>
              <a:rPr lang="en-US" sz="1100" b="0" dirty="0">
                <a:latin typeface="Courier"/>
                <a:cs typeface="Courier"/>
              </a:rPr>
              <a:t>                                                 0.997                     </a:t>
            </a:r>
          </a:p>
          <a:p>
            <a:r>
              <a:rPr lang="en-US" sz="1100" b="0" dirty="0" err="1">
                <a:latin typeface="Courier"/>
                <a:cs typeface="Courier"/>
              </a:rPr>
              <a:t>Investments_in_IT</a:t>
            </a:r>
            <a:r>
              <a:rPr lang="en-US" sz="1100" b="0" dirty="0">
                <a:latin typeface="Courier"/>
                <a:cs typeface="Courier"/>
              </a:rPr>
              <a:t>                                                  0.782                     </a:t>
            </a:r>
          </a:p>
          <a:p>
            <a:r>
              <a:rPr lang="en-US" sz="1100" b="0" dirty="0" err="1">
                <a:latin typeface="Courier"/>
                <a:cs typeface="Courier"/>
              </a:rPr>
              <a:t>Investments_in_TQM</a:t>
            </a:r>
            <a:r>
              <a:rPr lang="en-US" sz="1100" b="0" dirty="0">
                <a:latin typeface="Courier"/>
                <a:cs typeface="Courier"/>
              </a:rPr>
              <a:t>                                                 0.752 </a:t>
            </a:r>
          </a:p>
          <a:p>
            <a:endParaRPr lang="en-US" sz="1100" b="0" dirty="0">
              <a:latin typeface="Courier"/>
              <a:cs typeface="Courier"/>
            </a:endParaRPr>
          </a:p>
          <a:p>
            <a:r>
              <a:rPr lang="en-US" sz="1100" b="0" dirty="0">
                <a:latin typeface="Courier"/>
                <a:cs typeface="Courier"/>
              </a:rPr>
              <a:t>			 MR3   MR2   MR4   MR1   MR5</a:t>
            </a:r>
          </a:p>
          <a:p>
            <a:r>
              <a:rPr lang="en-US" sz="1100" b="0" dirty="0">
                <a:latin typeface="Courier"/>
                <a:cs typeface="Courier"/>
              </a:rPr>
              <a:t>SS loadings    3.447 2.213 1.940 1.761 1.318</a:t>
            </a:r>
          </a:p>
          <a:p>
            <a:r>
              <a:rPr lang="en-US" sz="1100" b="0" dirty="0">
                <a:latin typeface="Courier"/>
                <a:cs typeface="Courier"/>
              </a:rPr>
              <a:t>Proportion </a:t>
            </a:r>
            <a:r>
              <a:rPr lang="en-US" sz="1100" b="0" dirty="0" err="1">
                <a:latin typeface="Courier"/>
                <a:cs typeface="Courier"/>
              </a:rPr>
              <a:t>Var</a:t>
            </a:r>
            <a:r>
              <a:rPr lang="en-US" sz="1100" b="0" dirty="0">
                <a:latin typeface="Courier"/>
                <a:cs typeface="Courier"/>
              </a:rPr>
              <a:t> 0.246 0.158 0.139 0.126 0.094</a:t>
            </a:r>
          </a:p>
          <a:p>
            <a:r>
              <a:rPr lang="en-US" sz="1100" b="0" dirty="0">
                <a:latin typeface="Courier"/>
                <a:cs typeface="Courier"/>
              </a:rPr>
              <a:t>Cumulative </a:t>
            </a:r>
            <a:r>
              <a:rPr lang="en-US" sz="1100" b="0" dirty="0" err="1">
                <a:latin typeface="Courier"/>
                <a:cs typeface="Courier"/>
              </a:rPr>
              <a:t>Var</a:t>
            </a:r>
            <a:r>
              <a:rPr lang="en-US" sz="1100" b="0" dirty="0">
                <a:latin typeface="Courier"/>
                <a:cs typeface="Courier"/>
              </a:rPr>
              <a:t> 0.246 0.404 0.543 0.669 0.763</a:t>
            </a:r>
          </a:p>
        </p:txBody>
      </p:sp>
      <p:sp>
        <p:nvSpPr>
          <p:cNvPr id="8" name="TextBox 7"/>
          <p:cNvSpPr txBox="1"/>
          <p:nvPr/>
        </p:nvSpPr>
        <p:spPr>
          <a:xfrm>
            <a:off x="2479704" y="5805170"/>
            <a:ext cx="5261709" cy="984885"/>
          </a:xfrm>
          <a:prstGeom prst="rect">
            <a:avLst/>
          </a:prstGeom>
          <a:noFill/>
        </p:spPr>
        <p:txBody>
          <a:bodyPr wrap="square" lIns="0" tIns="0" rIns="0" bIns="0" rtlCol="0">
            <a:spAutoFit/>
          </a:bodyPr>
          <a:lstStyle/>
          <a:p>
            <a:r>
              <a:rPr lang="en-US" sz="1600" b="1" dirty="0">
                <a:solidFill>
                  <a:srgbClr val="EF3340"/>
                </a:solidFill>
              </a:rPr>
              <a:t>The loadings should arrange nicely on the constructs, but do not.</a:t>
            </a:r>
          </a:p>
          <a:p>
            <a:endParaRPr lang="en-US" sz="1600" b="1" dirty="0">
              <a:solidFill>
                <a:srgbClr val="EF3340"/>
              </a:solidFill>
            </a:endParaRPr>
          </a:p>
          <a:p>
            <a:r>
              <a:rPr lang="en-US" sz="1600" b="1" dirty="0">
                <a:solidFill>
                  <a:srgbClr val="EF3340"/>
                </a:solidFill>
              </a:rPr>
              <a:t>The factors are also uncorrelated</a:t>
            </a:r>
          </a:p>
        </p:txBody>
      </p:sp>
    </p:spTree>
    <p:extLst>
      <p:ext uri="{BB962C8B-B14F-4D97-AF65-F5344CB8AC3E}">
        <p14:creationId xmlns:p14="http://schemas.microsoft.com/office/powerpoint/2010/main" val="33008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factor rotation</a:t>
            </a:r>
          </a:p>
        </p:txBody>
      </p:sp>
      <p:sp>
        <p:nvSpPr>
          <p:cNvPr id="6" name="Content Placeholder 2"/>
          <p:cNvSpPr txBox="1">
            <a:spLocks/>
          </p:cNvSpPr>
          <p:nvPr/>
        </p:nvSpPr>
        <p:spPr>
          <a:xfrm>
            <a:off x="896043" y="1492266"/>
            <a:ext cx="8264068" cy="4312903"/>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b="0" dirty="0">
                <a:latin typeface="Courier"/>
                <a:cs typeface="Courier"/>
              </a:rPr>
              <a:t>Loadings:</a:t>
            </a:r>
          </a:p>
          <a:p>
            <a:r>
              <a:rPr lang="en-US" sz="1100" b="0" dirty="0">
                <a:latin typeface="Courier"/>
                <a:cs typeface="Courier"/>
              </a:rPr>
              <a:t>                                                           MR3    MR5    MR2    MR4    MR1   </a:t>
            </a:r>
          </a:p>
          <a:p>
            <a:r>
              <a:rPr lang="en-US" sz="1100" b="0" dirty="0" err="1">
                <a:latin typeface="Courier"/>
                <a:cs typeface="Courier"/>
              </a:rPr>
              <a:t>Horizontal_norms_of_information_exchange</a:t>
            </a:r>
            <a:r>
              <a:rPr lang="en-US" sz="1100" b="0" dirty="0">
                <a:latin typeface="Courier"/>
                <a:cs typeface="Courier"/>
              </a:rPr>
              <a:t>                    0.875                            </a:t>
            </a:r>
          </a:p>
          <a:p>
            <a:r>
              <a:rPr lang="en-US" sz="1100" b="0" dirty="0" err="1">
                <a:latin typeface="Courier"/>
                <a:cs typeface="Courier"/>
              </a:rPr>
              <a:t>Horizontal_norms_of_assistance</a:t>
            </a:r>
            <a:r>
              <a:rPr lang="en-US" sz="1100" b="0" dirty="0">
                <a:latin typeface="Courier"/>
                <a:cs typeface="Courier"/>
              </a:rPr>
              <a:t>                              0.911                            </a:t>
            </a:r>
          </a:p>
          <a:p>
            <a:r>
              <a:rPr lang="en-US" sz="1100" b="0" dirty="0" err="1">
                <a:latin typeface="Courier"/>
                <a:cs typeface="Courier"/>
              </a:rPr>
              <a:t>Horizontal_norms_of_fair_sharing</a:t>
            </a:r>
            <a:r>
              <a:rPr lang="en-US" sz="1100" b="0" dirty="0">
                <a:latin typeface="Courier"/>
                <a:cs typeface="Courier"/>
              </a:rPr>
              <a:t>                            0.913                            </a:t>
            </a:r>
          </a:p>
          <a:p>
            <a:r>
              <a:rPr lang="en-US" sz="1100" b="0" dirty="0" err="1">
                <a:latin typeface="Courier"/>
                <a:cs typeface="Courier"/>
              </a:rPr>
              <a:t>Vertical_norms_of_information_exchange</a:t>
            </a:r>
            <a:r>
              <a:rPr lang="en-US" sz="1100" b="0" dirty="0">
                <a:latin typeface="Courier"/>
                <a:cs typeface="Courier"/>
              </a:rPr>
              <a:t>                             0.872                     </a:t>
            </a:r>
          </a:p>
          <a:p>
            <a:r>
              <a:rPr lang="en-US" sz="1100" b="0" dirty="0" err="1">
                <a:latin typeface="Courier"/>
                <a:cs typeface="Courier"/>
              </a:rPr>
              <a:t>Vertical_norms_of_assistance</a:t>
            </a:r>
            <a:r>
              <a:rPr lang="en-US" sz="1100" b="0" dirty="0">
                <a:latin typeface="Courier"/>
                <a:cs typeface="Courier"/>
              </a:rPr>
              <a:t>                                       0.823                     </a:t>
            </a:r>
          </a:p>
          <a:p>
            <a:r>
              <a:rPr lang="en-US" sz="1100" b="0" dirty="0" err="1">
                <a:latin typeface="Courier"/>
                <a:cs typeface="Courier"/>
              </a:rPr>
              <a:t>Vertical_norms_of_fair_sharing</a:t>
            </a:r>
            <a:r>
              <a:rPr lang="en-US" sz="1100" b="0" dirty="0">
                <a:latin typeface="Courier"/>
                <a:cs typeface="Courier"/>
              </a:rPr>
              <a:t>                                     0.873                     </a:t>
            </a:r>
          </a:p>
          <a:p>
            <a:r>
              <a:rPr lang="en-US" sz="1100" b="0" dirty="0" err="1">
                <a:latin typeface="Courier"/>
                <a:cs typeface="Courier"/>
              </a:rPr>
              <a:t>Collective_sourcing_for_contacting_international_customers</a:t>
            </a:r>
            <a:r>
              <a:rPr lang="en-US" sz="1100" b="0" dirty="0">
                <a:latin typeface="Courier"/>
                <a:cs typeface="Courier"/>
              </a:rPr>
              <a:t>                       0.839       </a:t>
            </a:r>
          </a:p>
          <a:p>
            <a:r>
              <a:rPr lang="en-US" sz="1100" b="0" dirty="0" err="1">
                <a:latin typeface="Courier"/>
                <a:cs typeface="Courier"/>
              </a:rPr>
              <a:t>Collective_sourcing_for_coordinating_international_fairs</a:t>
            </a:r>
            <a:r>
              <a:rPr lang="en-US" sz="1100" b="0" dirty="0">
                <a:latin typeface="Courier"/>
                <a:cs typeface="Courier"/>
              </a:rPr>
              <a:t>                         0.860       </a:t>
            </a:r>
          </a:p>
          <a:p>
            <a:r>
              <a:rPr lang="en-US" sz="1100" b="0" dirty="0" err="1">
                <a:latin typeface="Courier"/>
                <a:cs typeface="Courier"/>
              </a:rPr>
              <a:t>Collective_sourcing_for_promotion_of_country_brand</a:t>
            </a:r>
            <a:r>
              <a:rPr lang="en-US" sz="1100" b="0" dirty="0">
                <a:latin typeface="Courier"/>
                <a:cs typeface="Courier"/>
              </a:rPr>
              <a:t>                               0.792       </a:t>
            </a:r>
          </a:p>
          <a:p>
            <a:r>
              <a:rPr lang="en-US" sz="1100" b="0" dirty="0" err="1">
                <a:latin typeface="Courier"/>
                <a:cs typeface="Courier"/>
              </a:rPr>
              <a:t>Exporters_more_competitive</a:t>
            </a:r>
            <a:r>
              <a:rPr lang="en-US" sz="1100" b="0" dirty="0">
                <a:latin typeface="Courier"/>
                <a:cs typeface="Courier"/>
              </a:rPr>
              <a:t>                                                              0.998</a:t>
            </a:r>
          </a:p>
          <a:p>
            <a:r>
              <a:rPr lang="en-US" sz="1100" b="0" dirty="0" err="1">
                <a:latin typeface="Courier"/>
                <a:cs typeface="Courier"/>
              </a:rPr>
              <a:t>Exporters_more_protected_from_recession</a:t>
            </a:r>
            <a:r>
              <a:rPr lang="en-US" sz="1100" b="0" dirty="0">
                <a:latin typeface="Courier"/>
                <a:cs typeface="Courier"/>
              </a:rPr>
              <a:t>                                                 0.862</a:t>
            </a:r>
          </a:p>
          <a:p>
            <a:r>
              <a:rPr lang="en-US" sz="1100" b="0" dirty="0" err="1">
                <a:latin typeface="Courier"/>
                <a:cs typeface="Courier"/>
              </a:rPr>
              <a:t>Investments_in_JIT</a:t>
            </a:r>
            <a:r>
              <a:rPr lang="en-US" sz="1100" b="0" dirty="0">
                <a:latin typeface="Courier"/>
                <a:cs typeface="Courier"/>
              </a:rPr>
              <a:t>                                                        1.000              </a:t>
            </a:r>
          </a:p>
          <a:p>
            <a:r>
              <a:rPr lang="en-US" sz="1100" b="0" dirty="0" err="1">
                <a:latin typeface="Courier"/>
                <a:cs typeface="Courier"/>
              </a:rPr>
              <a:t>Investments_in_IT</a:t>
            </a:r>
            <a:r>
              <a:rPr lang="en-US" sz="1100" b="0" dirty="0">
                <a:latin typeface="Courier"/>
                <a:cs typeface="Courier"/>
              </a:rPr>
              <a:t>                                                         0.780              </a:t>
            </a:r>
          </a:p>
          <a:p>
            <a:r>
              <a:rPr lang="en-US" sz="1100" b="0" dirty="0" err="1">
                <a:latin typeface="Courier"/>
                <a:cs typeface="Courier"/>
              </a:rPr>
              <a:t>Investments_in_TQM</a:t>
            </a:r>
            <a:r>
              <a:rPr lang="en-US" sz="1100" b="0" dirty="0">
                <a:latin typeface="Courier"/>
                <a:cs typeface="Courier"/>
              </a:rPr>
              <a:t>                                                        0.748              </a:t>
            </a:r>
          </a:p>
          <a:p>
            <a:endParaRPr lang="en-US" sz="1100" b="0" dirty="0">
              <a:latin typeface="Courier"/>
              <a:cs typeface="Courier"/>
            </a:endParaRPr>
          </a:p>
          <a:p>
            <a:r>
              <a:rPr lang="en-US" sz="1100" b="0" dirty="0">
                <a:latin typeface="Courier"/>
                <a:cs typeface="Courier"/>
              </a:rPr>
              <a:t>                 MR3   MR5   MR2   MR4   MR1</a:t>
            </a:r>
          </a:p>
          <a:p>
            <a:r>
              <a:rPr lang="en-US" sz="1100" b="0" dirty="0">
                <a:latin typeface="Courier"/>
                <a:cs typeface="Courier"/>
              </a:rPr>
              <a:t>SS loadings    2.432 2.203 2.177 2.086 1.753</a:t>
            </a:r>
          </a:p>
          <a:p>
            <a:r>
              <a:rPr lang="en-US" sz="1100" b="0" dirty="0">
                <a:latin typeface="Courier"/>
                <a:cs typeface="Courier"/>
              </a:rPr>
              <a:t>Proportion </a:t>
            </a:r>
            <a:r>
              <a:rPr lang="en-US" sz="1100" b="0" dirty="0" err="1">
                <a:latin typeface="Courier"/>
                <a:cs typeface="Courier"/>
              </a:rPr>
              <a:t>Var</a:t>
            </a:r>
            <a:r>
              <a:rPr lang="en-US" sz="1100" b="0" dirty="0">
                <a:latin typeface="Courier"/>
                <a:cs typeface="Courier"/>
              </a:rPr>
              <a:t> 0.174 0.157 0.155 0.149 0.125</a:t>
            </a:r>
          </a:p>
          <a:p>
            <a:r>
              <a:rPr lang="en-US" sz="1100" b="0" dirty="0">
                <a:latin typeface="Courier"/>
                <a:cs typeface="Courier"/>
              </a:rPr>
              <a:t>Cumulative </a:t>
            </a:r>
            <a:r>
              <a:rPr lang="en-US" sz="1100" b="0" dirty="0" err="1">
                <a:latin typeface="Courier"/>
                <a:cs typeface="Courier"/>
              </a:rPr>
              <a:t>Var</a:t>
            </a:r>
            <a:r>
              <a:rPr lang="en-US" sz="1100" b="0" dirty="0">
                <a:latin typeface="Courier"/>
                <a:cs typeface="Courier"/>
              </a:rPr>
              <a:t> 0.174 0.331 0.487 0.636 0.761</a:t>
            </a:r>
          </a:p>
        </p:txBody>
      </p:sp>
      <p:sp>
        <p:nvSpPr>
          <p:cNvPr id="8" name="TextBox 7"/>
          <p:cNvSpPr txBox="1"/>
          <p:nvPr/>
        </p:nvSpPr>
        <p:spPr>
          <a:xfrm>
            <a:off x="2479704" y="5805170"/>
            <a:ext cx="5592241" cy="984885"/>
          </a:xfrm>
          <a:prstGeom prst="rect">
            <a:avLst/>
          </a:prstGeom>
          <a:noFill/>
        </p:spPr>
        <p:txBody>
          <a:bodyPr wrap="square" lIns="0" tIns="0" rIns="0" bIns="0" rtlCol="0">
            <a:spAutoFit/>
          </a:bodyPr>
          <a:lstStyle/>
          <a:p>
            <a:r>
              <a:rPr lang="en-US" sz="1600" b="1" dirty="0">
                <a:solidFill>
                  <a:srgbClr val="EF3340"/>
                </a:solidFill>
              </a:rPr>
              <a:t>Reorient the factors so that low loadings become lower and high loadings larger</a:t>
            </a:r>
          </a:p>
          <a:p>
            <a:endParaRPr lang="en-US" sz="1600" b="1" dirty="0">
              <a:solidFill>
                <a:srgbClr val="EF3340"/>
              </a:solidFill>
            </a:endParaRPr>
          </a:p>
          <a:p>
            <a:r>
              <a:rPr lang="en-US" sz="1600" b="1" dirty="0">
                <a:solidFill>
                  <a:srgbClr val="EF3340"/>
                </a:solidFill>
              </a:rPr>
              <a:t>Also makes the explained variance more equal</a:t>
            </a:r>
          </a:p>
        </p:txBody>
      </p:sp>
    </p:spTree>
    <p:extLst>
      <p:ext uri="{BB962C8B-B14F-4D97-AF65-F5344CB8AC3E}">
        <p14:creationId xmlns:p14="http://schemas.microsoft.com/office/powerpoint/2010/main" val="1713655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Assessing</a:t>
            </a:r>
            <a:br>
              <a:rPr lang="en-US" dirty="0"/>
            </a:br>
            <a:r>
              <a:rPr lang="en-US" dirty="0"/>
              <a:t>the results</a:t>
            </a:r>
          </a:p>
        </p:txBody>
      </p:sp>
      <p:pic>
        <p:nvPicPr>
          <p:cNvPr id="6" name="Content Placeholder 5" descr="Yli-Renko et al_2001_Social capital, knowledge acquisition, and knowledge exploitation in young techn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9629" t="16170" r="49853" b="52599"/>
          <a:stretch/>
        </p:blipFill>
        <p:spPr>
          <a:xfrm>
            <a:off x="5326063" y="131763"/>
            <a:ext cx="3817937" cy="3987800"/>
          </a:xfrm>
        </p:spPr>
      </p:pic>
      <p:pic>
        <p:nvPicPr>
          <p:cNvPr id="7" name="Picture 6" descr="Yli-Renko et al_2001_Social capital, knowledge acquisition, and knowledge exploitation in young techn (dragged).pdf"/>
          <p:cNvPicPr>
            <a:picLocks noChangeAspect="1"/>
          </p:cNvPicPr>
          <p:nvPr/>
        </p:nvPicPr>
        <p:blipFill rotWithShape="1">
          <a:blip r:embed="rId3">
            <a:extLst>
              <a:ext uri="{28A0092B-C50C-407E-A947-70E740481C1C}">
                <a14:useLocalDpi xmlns:a14="http://schemas.microsoft.com/office/drawing/2010/main" val="0"/>
              </a:ext>
            </a:extLst>
          </a:blip>
          <a:srcRect l="10262" t="15647" r="6388" b="50072"/>
          <a:stretch/>
        </p:blipFill>
        <p:spPr>
          <a:xfrm>
            <a:off x="34702" y="4046379"/>
            <a:ext cx="9081995" cy="2757022"/>
          </a:xfrm>
          <a:prstGeom prst="rect">
            <a:avLst/>
          </a:prstGeom>
        </p:spPr>
      </p:pic>
      <p:sp>
        <p:nvSpPr>
          <p:cNvPr id="9" name="TextBox 8"/>
          <p:cNvSpPr txBox="1"/>
          <p:nvPr/>
        </p:nvSpPr>
        <p:spPr>
          <a:xfrm>
            <a:off x="1056499" y="3145950"/>
            <a:ext cx="4038796" cy="769441"/>
          </a:xfrm>
          <a:prstGeom prst="rect">
            <a:avLst/>
          </a:prstGeom>
          <a:noFill/>
        </p:spPr>
        <p:txBody>
          <a:bodyPr wrap="square" lIns="0" tIns="0" rIns="0" bIns="0" rtlCol="0">
            <a:spAutoFit/>
          </a:bodyPr>
          <a:lstStyle/>
          <a:p>
            <a:r>
              <a:rPr lang="en-US" sz="1000" dirty="0" err="1"/>
              <a:t>Yli-Renko</a:t>
            </a:r>
            <a:r>
              <a:rPr lang="en-US" sz="1000" dirty="0"/>
              <a:t>, H., </a:t>
            </a:r>
            <a:r>
              <a:rPr lang="en-US" sz="1000" dirty="0" err="1"/>
              <a:t>Autio</a:t>
            </a:r>
            <a:r>
              <a:rPr lang="en-US" sz="1000" dirty="0"/>
              <a:t>, E., &amp; </a:t>
            </a:r>
            <a:r>
              <a:rPr lang="en-US" sz="1000" dirty="0" err="1"/>
              <a:t>Sapienza</a:t>
            </a:r>
            <a:r>
              <a:rPr lang="en-US" sz="1000" dirty="0"/>
              <a:t>, H. J. (2001). Social capital, knowledge acquisition, and knowledge exploitation in young technology-based firms. </a:t>
            </a:r>
            <a:r>
              <a:rPr lang="en-US" sz="1000" i="1" dirty="0"/>
              <a:t>Strategic Management Journal</a:t>
            </a:r>
            <a:r>
              <a:rPr lang="en-US" sz="1000" dirty="0"/>
              <a:t>, </a:t>
            </a:r>
            <a:r>
              <a:rPr lang="en-US" sz="1000" i="1" dirty="0"/>
              <a:t>22</a:t>
            </a:r>
            <a:r>
              <a:rPr lang="en-US" sz="1000" dirty="0"/>
              <a:t>(6-7), 587–613. </a:t>
            </a:r>
            <a:r>
              <a:rPr lang="en-US" sz="1000" dirty="0">
                <a:hlinkClick r:id="rId4"/>
              </a:rPr>
              <a:t>http://doi.org/10.1002/smj.183</a:t>
            </a:r>
            <a:r>
              <a:rPr lang="en-US" sz="1000" dirty="0"/>
              <a:t> p. 598, 602 </a:t>
            </a:r>
          </a:p>
          <a:p>
            <a:endParaRPr lang="en-US" sz="1000" b="1" dirty="0"/>
          </a:p>
        </p:txBody>
      </p:sp>
      <p:sp>
        <p:nvSpPr>
          <p:cNvPr id="10" name="Rectangle 9"/>
          <p:cNvSpPr/>
          <p:nvPr/>
        </p:nvSpPr>
        <p:spPr>
          <a:xfrm>
            <a:off x="5457657" y="4309748"/>
            <a:ext cx="809287" cy="254318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1" name="Rectangle 10"/>
          <p:cNvSpPr/>
          <p:nvPr/>
        </p:nvSpPr>
        <p:spPr>
          <a:xfrm>
            <a:off x="4341327" y="4314810"/>
            <a:ext cx="809287" cy="2543189"/>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4" name="Rectangle 13"/>
          <p:cNvSpPr/>
          <p:nvPr/>
        </p:nvSpPr>
        <p:spPr>
          <a:xfrm>
            <a:off x="5759356" y="2124364"/>
            <a:ext cx="3249751" cy="152400"/>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359239" y="2276764"/>
            <a:ext cx="400117" cy="228600"/>
          </a:xfrm>
          <a:prstGeom prst="rect">
            <a:avLst/>
          </a:prstGeom>
          <a:solidFill>
            <a:srgbClr val="FFFF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50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2740A-0D11-784A-AC37-4A8582A31DA7}"/>
              </a:ext>
            </a:extLst>
          </p:cNvPr>
          <p:cNvSpPr>
            <a:spLocks noGrp="1"/>
          </p:cNvSpPr>
          <p:nvPr>
            <p:ph type="title"/>
          </p:nvPr>
        </p:nvSpPr>
        <p:spPr>
          <a:xfrm>
            <a:off x="623888" y="1709739"/>
            <a:ext cx="5438584" cy="2852737"/>
          </a:xfrm>
        </p:spPr>
        <p:txBody>
          <a:bodyPr/>
          <a:lstStyle/>
          <a:p>
            <a:r>
              <a:rPr lang="fi-FI" dirty="0" err="1"/>
              <a:t>Factor</a:t>
            </a:r>
            <a:r>
              <a:rPr lang="fi-FI" dirty="0"/>
              <a:t> </a:t>
            </a:r>
            <a:r>
              <a:rPr lang="fi-FI" dirty="0" err="1"/>
              <a:t>rotation</a:t>
            </a:r>
            <a:r>
              <a:rPr lang="fi-FI" dirty="0"/>
              <a:t> </a:t>
            </a:r>
            <a:r>
              <a:rPr lang="fi-FI" dirty="0" err="1"/>
              <a:t>after</a:t>
            </a:r>
            <a:r>
              <a:rPr lang="fi-FI" dirty="0"/>
              <a:t> </a:t>
            </a:r>
            <a:r>
              <a:rPr lang="fi-FI" dirty="0" err="1"/>
              <a:t>exploratory</a:t>
            </a:r>
            <a:r>
              <a:rPr lang="fi-FI" dirty="0"/>
              <a:t> </a:t>
            </a:r>
            <a:r>
              <a:rPr lang="fi-FI" dirty="0" err="1"/>
              <a:t>factor</a:t>
            </a:r>
            <a:r>
              <a:rPr lang="fi-FI" dirty="0"/>
              <a:t> </a:t>
            </a:r>
            <a:r>
              <a:rPr lang="fi-FI" dirty="0" err="1"/>
              <a:t>analysis</a:t>
            </a:r>
            <a:endParaRPr lang="fi-FI" dirty="0"/>
          </a:p>
        </p:txBody>
      </p:sp>
      <p:sp>
        <p:nvSpPr>
          <p:cNvPr id="3" name="Text Placeholder 2">
            <a:extLst>
              <a:ext uri="{FF2B5EF4-FFF2-40B4-BE49-F238E27FC236}">
                <a16:creationId xmlns:a16="http://schemas.microsoft.com/office/drawing/2014/main" id="{3D19E6B0-91AF-BC42-9145-E7A1044439C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3045070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rotation </a:t>
            </a:r>
          </a:p>
        </p:txBody>
      </p:sp>
      <p:sp>
        <p:nvSpPr>
          <p:cNvPr id="9" name="Content Placeholder 8"/>
          <p:cNvSpPr>
            <a:spLocks noGrp="1"/>
          </p:cNvSpPr>
          <p:nvPr>
            <p:ph sz="half" idx="1"/>
          </p:nvPr>
        </p:nvSpPr>
        <p:spPr/>
        <p:txBody>
          <a:bodyPr>
            <a:normAutofit/>
          </a:bodyPr>
          <a:lstStyle/>
          <a:p>
            <a:r>
              <a:rPr lang="en-US" dirty="0"/>
              <a:t>Reorient the factors so that low loadings become lower and high loadings larger</a:t>
            </a:r>
          </a:p>
          <a:p>
            <a:endParaRPr lang="en-US" dirty="0"/>
          </a:p>
          <a:p>
            <a:r>
              <a:rPr lang="en-US" dirty="0"/>
              <a:t>Also makes the explained variance more equal</a:t>
            </a:r>
          </a:p>
          <a:p>
            <a:endParaRPr lang="en-US" dirty="0"/>
          </a:p>
          <a:p>
            <a:r>
              <a:rPr lang="en-US" dirty="0"/>
              <a:t>Orthogonal (e.g. </a:t>
            </a:r>
            <a:r>
              <a:rPr lang="en-US" dirty="0" err="1"/>
              <a:t>Varimax</a:t>
            </a:r>
            <a:r>
              <a:rPr lang="en-US" dirty="0"/>
              <a:t>) or oblique (e.g. </a:t>
            </a:r>
            <a:r>
              <a:rPr lang="en-US" dirty="0" err="1"/>
              <a:t>Oblimin</a:t>
            </a:r>
            <a:r>
              <a:rPr lang="en-US" dirty="0"/>
              <a:t>, </a:t>
            </a:r>
            <a:r>
              <a:rPr lang="en-US" dirty="0" err="1"/>
              <a:t>Promax</a:t>
            </a:r>
            <a:r>
              <a:rPr lang="en-US" dirty="0"/>
              <a:t>)</a:t>
            </a:r>
          </a:p>
          <a:p>
            <a:endParaRPr lang="en-US" dirty="0"/>
          </a:p>
        </p:txBody>
      </p:sp>
      <p:pic>
        <p:nvPicPr>
          <p:cNvPr id="20" name="Content Placeholder 19" descr="Rplot10.pd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62475" y="2010569"/>
            <a:ext cx="3886200" cy="3886200"/>
          </a:xfrm>
        </p:spPr>
      </p:pic>
      <p:cxnSp>
        <p:nvCxnSpPr>
          <p:cNvPr id="18" name="Straight Arrow Connector 17"/>
          <p:cNvCxnSpPr/>
          <p:nvPr/>
        </p:nvCxnSpPr>
        <p:spPr>
          <a:xfrm>
            <a:off x="4627869" y="3277447"/>
            <a:ext cx="3957458" cy="1202266"/>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074960" y="2126450"/>
            <a:ext cx="1104900" cy="3471334"/>
          </a:xfrm>
          <a:prstGeom prst="straightConnector1">
            <a:avLst/>
          </a:prstGeom>
          <a:ln>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rot="1110762">
            <a:off x="6667630" y="3635342"/>
            <a:ext cx="279400" cy="28980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rot="2802562">
            <a:off x="4650120" y="2125629"/>
            <a:ext cx="3957458" cy="3471334"/>
            <a:chOff x="4716642" y="1638770"/>
            <a:chExt cx="3957458" cy="3471334"/>
          </a:xfrm>
        </p:grpSpPr>
        <p:cxnSp>
          <p:nvCxnSpPr>
            <p:cNvPr id="52" name="Straight Arrow Connector 51"/>
            <p:cNvCxnSpPr/>
            <p:nvPr/>
          </p:nvCxnSpPr>
          <p:spPr>
            <a:xfrm>
              <a:off x="4716642" y="2789767"/>
              <a:ext cx="3957458" cy="1202266"/>
            </a:xfrm>
            <a:prstGeom prst="straightConnector1">
              <a:avLst/>
            </a:prstGeom>
            <a:ln>
              <a:solidFill>
                <a:schemeClr val="tx2"/>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6163733" y="1638770"/>
              <a:ext cx="1104900" cy="3471334"/>
            </a:xfrm>
            <a:prstGeom prst="straightConnector1">
              <a:avLst/>
            </a:prstGeom>
            <a:ln>
              <a:solidFill>
                <a:schemeClr val="tx2"/>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rot="1110762">
              <a:off x="6756403" y="3147662"/>
              <a:ext cx="279400" cy="289804"/>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7" name="Straight Arrow Connector 56"/>
          <p:cNvCxnSpPr/>
          <p:nvPr/>
        </p:nvCxnSpPr>
        <p:spPr>
          <a:xfrm flipV="1">
            <a:off x="4931960" y="3395981"/>
            <a:ext cx="3653367" cy="884766"/>
          </a:xfrm>
          <a:prstGeom prst="straightConnector1">
            <a:avLst/>
          </a:prstGeom>
          <a:ln>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621994" y="2083647"/>
            <a:ext cx="1972733" cy="3547533"/>
          </a:xfrm>
          <a:prstGeom prst="straightConnector1">
            <a:avLst/>
          </a:prstGeom>
          <a:ln>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72" name="Arc 71"/>
          <p:cNvSpPr/>
          <p:nvPr/>
        </p:nvSpPr>
        <p:spPr>
          <a:xfrm>
            <a:off x="6261228" y="3552613"/>
            <a:ext cx="711883" cy="656167"/>
          </a:xfrm>
          <a:prstGeom prst="arc">
            <a:avLst>
              <a:gd name="adj1" fmla="val 20648877"/>
              <a:gd name="adj2" fmla="val 3612598"/>
            </a:avLst>
          </a:prstGeom>
          <a:ln>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Connector 73"/>
          <p:cNvCxnSpPr/>
          <p:nvPr/>
        </p:nvCxnSpPr>
        <p:spPr>
          <a:xfrm>
            <a:off x="871450" y="4435621"/>
            <a:ext cx="3327191" cy="358231"/>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871450" y="4435621"/>
            <a:ext cx="3327191" cy="358231"/>
          </a:xfrm>
          <a:prstGeom prst="line">
            <a:avLst/>
          </a:prstGeom>
          <a:ln w="63500">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628650" y="5584071"/>
            <a:ext cx="5592241" cy="492443"/>
          </a:xfrm>
          <a:prstGeom prst="rect">
            <a:avLst/>
          </a:prstGeom>
          <a:noFill/>
        </p:spPr>
        <p:txBody>
          <a:bodyPr wrap="square" lIns="0" tIns="0" rIns="0" bIns="0" rtlCol="0">
            <a:spAutoFit/>
          </a:bodyPr>
          <a:lstStyle/>
          <a:p>
            <a:r>
              <a:rPr lang="en-US" sz="1600" b="1" dirty="0">
                <a:solidFill>
                  <a:srgbClr val="EF3340"/>
                </a:solidFill>
              </a:rPr>
              <a:t>Rule of thumb: Always use </a:t>
            </a:r>
            <a:r>
              <a:rPr lang="en-US" sz="1600" b="1" dirty="0" err="1">
                <a:solidFill>
                  <a:srgbClr val="EF3340"/>
                </a:solidFill>
              </a:rPr>
              <a:t>Oblimin</a:t>
            </a:r>
            <a:r>
              <a:rPr lang="en-US" sz="1600" b="1" dirty="0">
                <a:solidFill>
                  <a:srgbClr val="EF3340"/>
                </a:solidFill>
              </a:rPr>
              <a:t> rotation</a:t>
            </a:r>
          </a:p>
          <a:p>
            <a:r>
              <a:rPr lang="en-US" sz="1600" b="1" dirty="0">
                <a:solidFill>
                  <a:srgbClr val="EF3340"/>
                </a:solidFill>
              </a:rPr>
              <a:t>Corollary: Never use </a:t>
            </a:r>
            <a:r>
              <a:rPr lang="en-US" sz="1600" b="1" dirty="0" err="1">
                <a:solidFill>
                  <a:srgbClr val="EF3340"/>
                </a:solidFill>
              </a:rPr>
              <a:t>Varimax</a:t>
            </a:r>
            <a:r>
              <a:rPr lang="en-US" sz="1600" b="1" dirty="0">
                <a:solidFill>
                  <a:srgbClr val="EF3340"/>
                </a:solidFill>
              </a:rPr>
              <a:t> rotation (often the default)</a:t>
            </a:r>
          </a:p>
        </p:txBody>
      </p:sp>
      <p:sp>
        <p:nvSpPr>
          <p:cNvPr id="21" name="Rectangle 20"/>
          <p:cNvSpPr/>
          <p:nvPr/>
        </p:nvSpPr>
        <p:spPr>
          <a:xfrm>
            <a:off x="4455977" y="1789981"/>
            <a:ext cx="3955258" cy="2855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67611" y="4036334"/>
            <a:ext cx="906803" cy="226607"/>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517179" y="4236885"/>
            <a:ext cx="3768810" cy="198736"/>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535467" y="4357980"/>
            <a:ext cx="2437644" cy="245971"/>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7277" t="70210" r="50132" b="6032"/>
          <a:stretch/>
        </p:blipFill>
        <p:spPr>
          <a:xfrm>
            <a:off x="4455977" y="1789980"/>
            <a:ext cx="3955258" cy="2855171"/>
          </a:xfrm>
          <a:prstGeom prst="rect">
            <a:avLst/>
          </a:prstGeom>
          <a:ln>
            <a:solidFill>
              <a:schemeClr val="tx1"/>
            </a:solidFill>
          </a:ln>
        </p:spPr>
      </p:pic>
      <p:sp>
        <p:nvSpPr>
          <p:cNvPr id="26" name="TextBox 25">
            <a:extLst>
              <a:ext uri="{FF2B5EF4-FFF2-40B4-BE49-F238E27FC236}">
                <a16:creationId xmlns:a16="http://schemas.microsoft.com/office/drawing/2014/main" id="{900DC4EA-75A0-4647-88A9-23F85C34AE15}"/>
              </a:ext>
            </a:extLst>
          </p:cNvPr>
          <p:cNvSpPr txBox="1"/>
          <p:nvPr/>
        </p:nvSpPr>
        <p:spPr>
          <a:xfrm>
            <a:off x="531969" y="6359785"/>
            <a:ext cx="5688922" cy="461665"/>
          </a:xfrm>
          <a:prstGeom prst="rect">
            <a:avLst/>
          </a:prstGeom>
          <a:noFill/>
        </p:spPr>
        <p:txBody>
          <a:bodyPr wrap="square" lIns="0" tIns="0" rIns="0" bIns="0" rtlCol="0">
            <a:spAutoFit/>
          </a:bodyPr>
          <a:lstStyle/>
          <a:p>
            <a:r>
              <a:rPr lang="en-US" sz="1000" dirty="0"/>
              <a:t>Uncertainty in E-Government Services: The Mediating and Moderating Roles of Transparency and Trust. </a:t>
            </a:r>
            <a:r>
              <a:rPr lang="en-US" sz="1000" i="1" dirty="0"/>
              <a:t>Information Systems Research</a:t>
            </a:r>
            <a:r>
              <a:rPr lang="en-US" sz="1000" dirty="0"/>
              <a:t>, </a:t>
            </a:r>
            <a:r>
              <a:rPr lang="en-US" sz="1000" i="1" dirty="0"/>
              <a:t>27</a:t>
            </a:r>
            <a:r>
              <a:rPr lang="en-US" sz="1000" dirty="0"/>
              <a:t>(1), 87–111. https://</a:t>
            </a:r>
            <a:r>
              <a:rPr lang="en-US" sz="1000" dirty="0" err="1"/>
              <a:t>doi.org</a:t>
            </a:r>
            <a:r>
              <a:rPr lang="en-US" sz="1000" dirty="0"/>
              <a:t>/10.1287/isre.2015.0612</a:t>
            </a:r>
          </a:p>
          <a:p>
            <a:r>
              <a:rPr lang="en-US" sz="1000" dirty="0"/>
              <a:t>.</a:t>
            </a:r>
            <a:endParaRPr lang="en-US" sz="1000" dirty="0">
              <a:effectLst/>
            </a:endParaRPr>
          </a:p>
        </p:txBody>
      </p:sp>
    </p:spTree>
    <p:extLst>
      <p:ext uri="{BB962C8B-B14F-4D97-AF65-F5344CB8AC3E}">
        <p14:creationId xmlns:p14="http://schemas.microsoft.com/office/powerpoint/2010/main" val="271720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2" grpId="0" animBg="1"/>
      <p:bldP spid="81" grpId="0"/>
      <p:bldP spid="21" grpId="0" animBg="1"/>
      <p:bldP spid="22" grpId="0" animBg="1"/>
      <p:bldP spid="23" grpId="0" animBg="1"/>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54D01A-8FC2-F643-8936-EC0EF25BC523}"/>
              </a:ext>
            </a:extLst>
          </p:cNvPr>
          <p:cNvSpPr>
            <a:spLocks noGrp="1"/>
          </p:cNvSpPr>
          <p:nvPr>
            <p:ph type="title"/>
          </p:nvPr>
        </p:nvSpPr>
        <p:spPr/>
        <p:txBody>
          <a:bodyPr/>
          <a:lstStyle/>
          <a:p>
            <a:r>
              <a:rPr lang="fi-FI" dirty="0" err="1"/>
              <a:t>Conceptual</a:t>
            </a:r>
            <a:r>
              <a:rPr lang="fi-FI" dirty="0"/>
              <a:t> </a:t>
            </a:r>
            <a:r>
              <a:rPr lang="fi-FI" dirty="0" err="1"/>
              <a:t>explanation</a:t>
            </a:r>
            <a:r>
              <a:rPr lang="fi-FI" dirty="0"/>
              <a:t> of </a:t>
            </a:r>
            <a:r>
              <a:rPr lang="fi-FI" dirty="0" err="1"/>
              <a:t>exploratory</a:t>
            </a:r>
            <a:r>
              <a:rPr lang="fi-FI" dirty="0"/>
              <a:t> </a:t>
            </a:r>
            <a:r>
              <a:rPr lang="fi-FI" dirty="0" err="1"/>
              <a:t>factor</a:t>
            </a:r>
            <a:r>
              <a:rPr lang="fi-FI" dirty="0"/>
              <a:t> </a:t>
            </a:r>
            <a:r>
              <a:rPr lang="fi-FI" dirty="0" err="1"/>
              <a:t>analysis</a:t>
            </a:r>
            <a:endParaRPr lang="fi-FI" dirty="0"/>
          </a:p>
        </p:txBody>
      </p:sp>
      <p:sp>
        <p:nvSpPr>
          <p:cNvPr id="5" name="Text Placeholder 4">
            <a:extLst>
              <a:ext uri="{FF2B5EF4-FFF2-40B4-BE49-F238E27FC236}">
                <a16:creationId xmlns:a16="http://schemas.microsoft.com/office/drawing/2014/main" id="{A34EE23D-4F33-FB43-A100-C5BE80BE5CFC}"/>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285662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18435"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Data as variance components</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40" name="Oval 39"/>
          <p:cNvSpPr/>
          <p:nvPr/>
        </p:nvSpPr>
        <p:spPr>
          <a:xfrm>
            <a:off x="48450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20129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666750"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319212"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019300"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670175"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452812" y="308896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105275" y="308896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08896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100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10007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351282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351282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351282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3512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671762" y="3512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3512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Tree>
    <p:extLst>
      <p:ext uri="{BB962C8B-B14F-4D97-AF65-F5344CB8AC3E}">
        <p14:creationId xmlns:p14="http://schemas.microsoft.com/office/powerpoint/2010/main" val="3553809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diary questions for measurement</a:t>
            </a:r>
          </a:p>
        </p:txBody>
      </p:sp>
      <p:sp>
        <p:nvSpPr>
          <p:cNvPr id="3" name="Content Placeholder 2"/>
          <p:cNvSpPr>
            <a:spLocks noGrp="1"/>
          </p:cNvSpPr>
          <p:nvPr>
            <p:ph idx="1"/>
          </p:nvPr>
        </p:nvSpPr>
        <p:spPr/>
        <p:txBody>
          <a:bodyPr>
            <a:normAutofit fontScale="85000" lnSpcReduction="20000"/>
          </a:bodyPr>
          <a:lstStyle/>
          <a:p>
            <a:r>
              <a:rPr lang="en" dirty="0"/>
              <a:t>What is a statistical model and an estimator? What are the characteristics of good estimators? What kind of assumptions estimators can make and why it is important to test these?</a:t>
            </a:r>
          </a:p>
          <a:p>
            <a:r>
              <a:rPr lang="en" dirty="0"/>
              <a:t>Explain what "linear model implies a correlation matrix" means. Explain what this means for model estimation and give two examples of models that can be estimated from a correlation matrix.</a:t>
            </a:r>
          </a:p>
          <a:p>
            <a:r>
              <a:rPr lang="en" dirty="0"/>
              <a:t>Explain the concept of reliability based on classical test theory. Explain the two different ways that reliability is commonly assessed in management research.</a:t>
            </a:r>
          </a:p>
          <a:p>
            <a:r>
              <a:rPr lang="en" dirty="0"/>
              <a:t>What specifically does coefficient alpha quantify? What assumptions are required for consistency of coefficient alpha and how these assumptions can be assessed in research?</a:t>
            </a:r>
          </a:p>
          <a:p>
            <a:r>
              <a:rPr lang="en" dirty="0"/>
              <a:t>What is the difference between predictive validity, content validity, and construct validity. Are these complementary or competing ideas?</a:t>
            </a:r>
          </a:p>
          <a:p>
            <a:r>
              <a:rPr lang="en" dirty="0"/>
              <a:t>Explain the latent variable model of validity.</a:t>
            </a:r>
          </a:p>
          <a:p>
            <a:r>
              <a:rPr lang="en" dirty="0"/>
              <a:t>What is the idea of factor analysis? What is the purpose of using factor analysis in management research?</a:t>
            </a:r>
          </a:p>
          <a:p>
            <a:r>
              <a:rPr lang="en" dirty="0"/>
              <a:t>What is common method variance? Give one example of a scenario where and how common method variance could be a problem.</a:t>
            </a:r>
            <a:endParaRPr lang="en-US" dirty="0"/>
          </a:p>
        </p:txBody>
      </p:sp>
    </p:spTree>
    <p:extLst>
      <p:ext uri="{BB962C8B-B14F-4D97-AF65-F5344CB8AC3E}">
        <p14:creationId xmlns:p14="http://schemas.microsoft.com/office/powerpoint/2010/main" val="1400511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6" name="Oval 5"/>
          <p:cNvSpPr/>
          <p:nvPr/>
        </p:nvSpPr>
        <p:spPr>
          <a:xfrm>
            <a:off x="3366608" y="1439552"/>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4" name="Straight Arrow Connector 13"/>
          <p:cNvCxnSpPr>
            <a:stCxn id="6" idx="3"/>
            <a:endCxn id="7" idx="0"/>
          </p:cNvCxnSpPr>
          <p:nvPr/>
        </p:nvCxnSpPr>
        <p:spPr>
          <a:xfrm flipH="1">
            <a:off x="1180306"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8" idx="0"/>
          </p:cNvCxnSpPr>
          <p:nvPr/>
        </p:nvCxnSpPr>
        <p:spPr>
          <a:xfrm flipH="1">
            <a:off x="2517775"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4"/>
            <a:endCxn id="9" idx="0"/>
          </p:cNvCxnSpPr>
          <p:nvPr/>
        </p:nvCxnSpPr>
        <p:spPr>
          <a:xfrm flipH="1">
            <a:off x="3933825"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10" idx="0"/>
          </p:cNvCxnSpPr>
          <p:nvPr/>
        </p:nvCxnSpPr>
        <p:spPr>
          <a:xfrm>
            <a:off x="4581839"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5"/>
            <a:endCxn id="11" idx="0"/>
          </p:cNvCxnSpPr>
          <p:nvPr/>
        </p:nvCxnSpPr>
        <p:spPr>
          <a:xfrm>
            <a:off x="5441137"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5"/>
            <a:endCxn id="12" idx="0"/>
          </p:cNvCxnSpPr>
          <p:nvPr/>
        </p:nvCxnSpPr>
        <p:spPr>
          <a:xfrm>
            <a:off x="5441137"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1000125" y="2473015"/>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318543" y="2520640"/>
            <a:ext cx="350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69" name="TextBox 46"/>
          <p:cNvSpPr txBox="1">
            <a:spLocks noChangeArrowheads="1"/>
          </p:cNvSpPr>
          <p:nvPr/>
        </p:nvSpPr>
        <p:spPr bwMode="auto">
          <a:xfrm>
            <a:off x="3616012" y="2538103"/>
            <a:ext cx="352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106987" y="2538103"/>
            <a:ext cx="350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752897" y="2538103"/>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72" name="TextBox 49"/>
          <p:cNvSpPr txBox="1">
            <a:spLocks noChangeArrowheads="1"/>
          </p:cNvSpPr>
          <p:nvPr/>
        </p:nvSpPr>
        <p:spPr bwMode="auto">
          <a:xfrm>
            <a:off x="7607299" y="2539691"/>
            <a:ext cx="3524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8450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20129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666750"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319212"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019300"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670175"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452812" y="308896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105275" y="308896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08896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100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10007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351282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351282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351282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3512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671762" y="3512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3512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normAutofit/>
          </a:bodyPr>
          <a:lstStyle/>
          <a:p>
            <a:pPr eaLnBrk="1" hangingPunct="1"/>
            <a:r>
              <a:rPr lang="en-US" dirty="0">
                <a:latin typeface="Arial" charset="0"/>
                <a:ea typeface="ＭＳ Ｐゴシック" charset="0"/>
                <a:cs typeface="ＭＳ Ｐゴシック" charset="0"/>
              </a:rPr>
              <a:t>Explain the data with an underlying factor</a:t>
            </a:r>
          </a:p>
        </p:txBody>
      </p:sp>
    </p:spTree>
    <p:extLst>
      <p:ext uri="{BB962C8B-B14F-4D97-AF65-F5344CB8AC3E}">
        <p14:creationId xmlns:p14="http://schemas.microsoft.com/office/powerpoint/2010/main" val="27003032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analysis model</a:t>
            </a:r>
          </a:p>
        </p:txBody>
      </p:sp>
      <p:sp>
        <p:nvSpPr>
          <p:cNvPr id="70" name="Content Placeholder 2"/>
          <p:cNvSpPr>
            <a:spLocks noGrp="1"/>
          </p:cNvSpPr>
          <p:nvPr>
            <p:ph idx="1"/>
          </p:nvPr>
        </p:nvSpPr>
        <p:spPr>
          <a:xfrm>
            <a:off x="541017" y="2549275"/>
            <a:ext cx="8085599" cy="3831557"/>
          </a:xfrm>
          <a:prstGeom prst="rect">
            <a:avLst/>
          </a:prstGeom>
        </p:spPr>
        <p:txBody>
          <a:bodyPr/>
          <a:lstStyle/>
          <a:p>
            <a:pPr marL="0" indent="0">
              <a:buNone/>
            </a:pPr>
            <a:r>
              <a:rPr lang="en-US" b="0" i="1" dirty="0"/>
              <a:t>a1 = λ</a:t>
            </a:r>
            <a:r>
              <a:rPr lang="en-US" b="0" i="1" baseline="-25000" dirty="0"/>
              <a:t>1</a:t>
            </a:r>
            <a:r>
              <a:rPr lang="en-US" b="0" i="1" dirty="0"/>
              <a:t>Factor</a:t>
            </a:r>
            <a:r>
              <a:rPr lang="en-US" b="0" i="1" baseline="-25000" dirty="0"/>
              <a:t> </a:t>
            </a:r>
            <a:r>
              <a:rPr lang="en-US" b="0" i="1" dirty="0"/>
              <a:t>+ e</a:t>
            </a:r>
            <a:r>
              <a:rPr lang="en-US" b="0" i="1" baseline="-25000" dirty="0"/>
              <a:t>1</a:t>
            </a:r>
          </a:p>
          <a:p>
            <a:pPr marL="0" indent="0">
              <a:buNone/>
            </a:pPr>
            <a:r>
              <a:rPr lang="en-US" b="0" i="1" dirty="0"/>
              <a:t>a2 = λ</a:t>
            </a:r>
            <a:r>
              <a:rPr lang="en-US" b="0" i="1" baseline="-25000" dirty="0"/>
              <a:t>2</a:t>
            </a:r>
            <a:r>
              <a:rPr lang="en-US" b="0" i="1" dirty="0"/>
              <a:t>Factor</a:t>
            </a:r>
            <a:r>
              <a:rPr lang="en-US" b="0" i="1" baseline="-25000" dirty="0"/>
              <a:t> </a:t>
            </a:r>
            <a:r>
              <a:rPr lang="en-US" b="0" i="1" dirty="0"/>
              <a:t>+ e</a:t>
            </a:r>
            <a:r>
              <a:rPr lang="en-US" b="0" i="1" baseline="-25000" dirty="0"/>
              <a:t>2</a:t>
            </a:r>
          </a:p>
          <a:p>
            <a:pPr marL="0" indent="0">
              <a:buNone/>
            </a:pPr>
            <a:r>
              <a:rPr lang="en-US" b="0" i="1" dirty="0"/>
              <a:t>a3 = λ</a:t>
            </a:r>
            <a:r>
              <a:rPr lang="en-US" b="0" i="1" baseline="-25000" dirty="0"/>
              <a:t>3</a:t>
            </a:r>
            <a:r>
              <a:rPr lang="en-US" b="0" i="1" dirty="0"/>
              <a:t>Factor</a:t>
            </a:r>
            <a:r>
              <a:rPr lang="en-US" b="0" i="1" baseline="-25000" dirty="0"/>
              <a:t> </a:t>
            </a:r>
            <a:r>
              <a:rPr lang="en-US" b="0" i="1" dirty="0"/>
              <a:t>+ e</a:t>
            </a:r>
            <a:r>
              <a:rPr lang="en-US" b="0" i="1" baseline="-25000" dirty="0"/>
              <a:t>3</a:t>
            </a:r>
          </a:p>
          <a:p>
            <a:pPr marL="0" indent="0">
              <a:buNone/>
            </a:pPr>
            <a:r>
              <a:rPr lang="en-US" b="0" i="1" dirty="0"/>
              <a:t>b1 = λ</a:t>
            </a:r>
            <a:r>
              <a:rPr lang="en-US" b="0" i="1" baseline="-25000" dirty="0"/>
              <a:t>4</a:t>
            </a:r>
            <a:r>
              <a:rPr lang="en-US" b="0" i="1" dirty="0"/>
              <a:t>Factor</a:t>
            </a:r>
            <a:r>
              <a:rPr lang="en-US" b="0" i="1" baseline="-25000" dirty="0"/>
              <a:t> </a:t>
            </a:r>
            <a:r>
              <a:rPr lang="en-US" b="0" i="1" dirty="0"/>
              <a:t>+ e</a:t>
            </a:r>
            <a:r>
              <a:rPr lang="en-US" b="0" i="1" baseline="-25000" dirty="0"/>
              <a:t>4</a:t>
            </a:r>
          </a:p>
          <a:p>
            <a:pPr marL="0" indent="0">
              <a:buNone/>
            </a:pPr>
            <a:r>
              <a:rPr lang="en-US" b="0" i="1" dirty="0"/>
              <a:t>b2 = λ</a:t>
            </a:r>
            <a:r>
              <a:rPr lang="en-US" b="0" i="1" baseline="-25000" dirty="0"/>
              <a:t>5</a:t>
            </a:r>
            <a:r>
              <a:rPr lang="en-US" b="0" i="1" dirty="0"/>
              <a:t>Factor</a:t>
            </a:r>
            <a:r>
              <a:rPr lang="en-US" b="0" i="1" baseline="-25000" dirty="0"/>
              <a:t> </a:t>
            </a:r>
            <a:r>
              <a:rPr lang="en-US" b="0" i="1" dirty="0"/>
              <a:t>+ e</a:t>
            </a:r>
            <a:r>
              <a:rPr lang="en-US" b="0" i="1" baseline="-25000" dirty="0"/>
              <a:t>5</a:t>
            </a:r>
          </a:p>
          <a:p>
            <a:pPr marL="0" indent="0">
              <a:buNone/>
            </a:pPr>
            <a:r>
              <a:rPr lang="en-US" b="0" i="1" dirty="0"/>
              <a:t>b3 = λ</a:t>
            </a:r>
            <a:r>
              <a:rPr lang="en-US" b="0" i="1" baseline="-25000" dirty="0"/>
              <a:t>6</a:t>
            </a:r>
            <a:r>
              <a:rPr lang="en-US" b="0" i="1" dirty="0"/>
              <a:t>Factor</a:t>
            </a:r>
            <a:r>
              <a:rPr lang="en-US" b="0" i="1" baseline="-25000" dirty="0"/>
              <a:t> </a:t>
            </a:r>
            <a:r>
              <a:rPr lang="en-US" b="0" i="1" dirty="0"/>
              <a:t>+ e</a:t>
            </a:r>
            <a:r>
              <a:rPr lang="en-US" b="0" i="1" baseline="-25000" dirty="0"/>
              <a:t>6</a:t>
            </a:r>
          </a:p>
          <a:p>
            <a:endParaRPr lang="en-US" b="0" i="1" baseline="-25000" dirty="0"/>
          </a:p>
          <a:p>
            <a:endParaRPr lang="en-US" b="0" i="1" dirty="0"/>
          </a:p>
          <a:p>
            <a:endParaRPr lang="en-US" b="0" i="1" dirty="0"/>
          </a:p>
          <a:p>
            <a:endParaRPr lang="en-US" b="0" i="1" dirty="0"/>
          </a:p>
          <a:p>
            <a:endParaRPr lang="en-US" dirty="0"/>
          </a:p>
        </p:txBody>
      </p:sp>
      <p:grpSp>
        <p:nvGrpSpPr>
          <p:cNvPr id="66" name="Group 65"/>
          <p:cNvGrpSpPr/>
          <p:nvPr/>
        </p:nvGrpSpPr>
        <p:grpSpPr>
          <a:xfrm>
            <a:off x="3932517" y="2628677"/>
            <a:ext cx="4090504" cy="2888555"/>
            <a:chOff x="534988" y="1439552"/>
            <a:chExt cx="8026400" cy="3168651"/>
          </a:xfrm>
        </p:grpSpPr>
        <p:sp>
          <p:nvSpPr>
            <p:cNvPr id="8" name="Oval 7"/>
            <p:cNvSpPr/>
            <p:nvPr/>
          </p:nvSpPr>
          <p:spPr>
            <a:xfrm>
              <a:off x="3272946" y="1439552"/>
              <a:ext cx="2430461"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9" name="Rectangle 8"/>
            <p:cNvSpPr/>
            <p:nvPr/>
          </p:nvSpPr>
          <p:spPr>
            <a:xfrm>
              <a:off x="534988"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10" name="Rectangle 9"/>
            <p:cNvSpPr/>
            <p:nvPr/>
          </p:nvSpPr>
          <p:spPr>
            <a:xfrm>
              <a:off x="1870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11" name="Rectangle 10"/>
            <p:cNvSpPr/>
            <p:nvPr/>
          </p:nvSpPr>
          <p:spPr>
            <a:xfrm>
              <a:off x="328612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2" name="Rectangle 11"/>
            <p:cNvSpPr/>
            <p:nvPr/>
          </p:nvSpPr>
          <p:spPr>
            <a:xfrm>
              <a:off x="4697413"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3" name="Rectangle 12"/>
            <p:cNvSpPr/>
            <p:nvPr/>
          </p:nvSpPr>
          <p:spPr>
            <a:xfrm>
              <a:off x="6038850"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4" name="Rectangle 13"/>
            <p:cNvSpPr/>
            <p:nvPr/>
          </p:nvSpPr>
          <p:spPr>
            <a:xfrm>
              <a:off x="7453313"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5" name="Straight Arrow Connector 14"/>
            <p:cNvCxnSpPr>
              <a:stCxn id="8" idx="3"/>
              <a:endCxn id="9" idx="0"/>
            </p:cNvCxnSpPr>
            <p:nvPr/>
          </p:nvCxnSpPr>
          <p:spPr>
            <a:xfrm flipH="1">
              <a:off x="1086644"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3"/>
              <a:endCxn id="10" idx="0"/>
            </p:cNvCxnSpPr>
            <p:nvPr/>
          </p:nvCxnSpPr>
          <p:spPr>
            <a:xfrm flipH="1">
              <a:off x="2424113"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8" idx="4"/>
              <a:endCxn id="11" idx="0"/>
            </p:cNvCxnSpPr>
            <p:nvPr/>
          </p:nvCxnSpPr>
          <p:spPr>
            <a:xfrm flipH="1">
              <a:off x="3840163"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8" idx="4"/>
              <a:endCxn id="12" idx="0"/>
            </p:cNvCxnSpPr>
            <p:nvPr/>
          </p:nvCxnSpPr>
          <p:spPr>
            <a:xfrm>
              <a:off x="4488177"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8" idx="5"/>
              <a:endCxn id="13" idx="0"/>
            </p:cNvCxnSpPr>
            <p:nvPr/>
          </p:nvCxnSpPr>
          <p:spPr>
            <a:xfrm>
              <a:off x="5347475"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8" idx="5"/>
              <a:endCxn id="14" idx="0"/>
            </p:cNvCxnSpPr>
            <p:nvPr/>
          </p:nvCxnSpPr>
          <p:spPr>
            <a:xfrm>
              <a:off x="5347475"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58825"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9" idx="2"/>
            </p:cNvCxnSpPr>
            <p:nvPr/>
          </p:nvCxnSpPr>
          <p:spPr>
            <a:xfrm rot="5400000" flipH="1" flipV="1">
              <a:off x="993775"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098675"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10" idx="2"/>
            </p:cNvCxnSpPr>
            <p:nvPr/>
          </p:nvCxnSpPr>
          <p:spPr>
            <a:xfrm rot="16200000" flipV="1">
              <a:off x="2332831"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519488"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11" idx="2"/>
            </p:cNvCxnSpPr>
            <p:nvPr/>
          </p:nvCxnSpPr>
          <p:spPr>
            <a:xfrm rot="16200000" flipV="1">
              <a:off x="3752056"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916488"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2" idx="2"/>
            </p:cNvCxnSpPr>
            <p:nvPr/>
          </p:nvCxnSpPr>
          <p:spPr>
            <a:xfrm rot="5400000" flipH="1" flipV="1">
              <a:off x="5148263"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267450"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3" idx="2"/>
            </p:cNvCxnSpPr>
            <p:nvPr/>
          </p:nvCxnSpPr>
          <p:spPr>
            <a:xfrm rot="16200000" flipV="1">
              <a:off x="6500812"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689850"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4" idx="2"/>
            </p:cNvCxnSpPr>
            <p:nvPr/>
          </p:nvCxnSpPr>
          <p:spPr>
            <a:xfrm rot="16200000" flipV="1">
              <a:off x="7920037"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44"/>
            <p:cNvSpPr txBox="1">
              <a:spLocks noChangeArrowheads="1"/>
            </p:cNvSpPr>
            <p:nvPr/>
          </p:nvSpPr>
          <p:spPr bwMode="auto">
            <a:xfrm>
              <a:off x="906463" y="2473015"/>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34" name="TextBox 45"/>
            <p:cNvSpPr txBox="1">
              <a:spLocks noChangeArrowheads="1"/>
            </p:cNvSpPr>
            <p:nvPr/>
          </p:nvSpPr>
          <p:spPr bwMode="auto">
            <a:xfrm>
              <a:off x="2224881" y="2520640"/>
              <a:ext cx="350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35" name="TextBox 46"/>
            <p:cNvSpPr txBox="1">
              <a:spLocks noChangeArrowheads="1"/>
            </p:cNvSpPr>
            <p:nvPr/>
          </p:nvSpPr>
          <p:spPr bwMode="auto">
            <a:xfrm>
              <a:off x="3522350" y="2538103"/>
              <a:ext cx="352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36" name="TextBox 47"/>
            <p:cNvSpPr txBox="1">
              <a:spLocks noChangeArrowheads="1"/>
            </p:cNvSpPr>
            <p:nvPr/>
          </p:nvSpPr>
          <p:spPr bwMode="auto">
            <a:xfrm>
              <a:off x="5013325" y="2538103"/>
              <a:ext cx="350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37" name="TextBox 48"/>
            <p:cNvSpPr txBox="1">
              <a:spLocks noChangeArrowheads="1"/>
            </p:cNvSpPr>
            <p:nvPr/>
          </p:nvSpPr>
          <p:spPr bwMode="auto">
            <a:xfrm>
              <a:off x="6659235" y="2538103"/>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38" name="TextBox 49"/>
            <p:cNvSpPr txBox="1">
              <a:spLocks noChangeArrowheads="1"/>
            </p:cNvSpPr>
            <p:nvPr/>
          </p:nvSpPr>
          <p:spPr bwMode="auto">
            <a:xfrm>
              <a:off x="7513637" y="2539691"/>
              <a:ext cx="3524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39" name="Oval 38"/>
            <p:cNvSpPr/>
            <p:nvPr/>
          </p:nvSpPr>
          <p:spPr>
            <a:xfrm>
              <a:off x="4751388"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6097588"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2" name="Oval 41"/>
            <p:cNvSpPr/>
            <p:nvPr/>
          </p:nvSpPr>
          <p:spPr>
            <a:xfrm>
              <a:off x="7519988"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573088"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4" name="Oval 43"/>
            <p:cNvSpPr/>
            <p:nvPr/>
          </p:nvSpPr>
          <p:spPr>
            <a:xfrm>
              <a:off x="1919288"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5" name="Oval 44"/>
            <p:cNvSpPr/>
            <p:nvPr/>
          </p:nvSpPr>
          <p:spPr>
            <a:xfrm>
              <a:off x="3341688"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47" name="Oval 46"/>
            <p:cNvSpPr/>
            <p:nvPr/>
          </p:nvSpPr>
          <p:spPr>
            <a:xfrm>
              <a:off x="573088"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48" name="Oval 47"/>
            <p:cNvSpPr/>
            <p:nvPr/>
          </p:nvSpPr>
          <p:spPr>
            <a:xfrm>
              <a:off x="1225550"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49" name="Oval 48"/>
            <p:cNvSpPr/>
            <p:nvPr/>
          </p:nvSpPr>
          <p:spPr>
            <a:xfrm>
              <a:off x="1925638"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0" name="Oval 49"/>
            <p:cNvSpPr/>
            <p:nvPr/>
          </p:nvSpPr>
          <p:spPr>
            <a:xfrm>
              <a:off x="2576513"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1" name="Oval 50"/>
            <p:cNvSpPr/>
            <p:nvPr/>
          </p:nvSpPr>
          <p:spPr>
            <a:xfrm>
              <a:off x="3359150" y="308896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2" name="Oval 51"/>
            <p:cNvSpPr/>
            <p:nvPr/>
          </p:nvSpPr>
          <p:spPr>
            <a:xfrm>
              <a:off x="4011613" y="308896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3" name="Oval 52"/>
            <p:cNvSpPr/>
            <p:nvPr/>
          </p:nvSpPr>
          <p:spPr>
            <a:xfrm>
              <a:off x="4746625" y="308896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4" name="Oval 53"/>
            <p:cNvSpPr/>
            <p:nvPr/>
          </p:nvSpPr>
          <p:spPr>
            <a:xfrm>
              <a:off x="5399088"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5" name="Oval 54"/>
            <p:cNvSpPr/>
            <p:nvPr/>
          </p:nvSpPr>
          <p:spPr>
            <a:xfrm>
              <a:off x="6099175" y="3100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6" name="Oval 55"/>
            <p:cNvSpPr/>
            <p:nvPr/>
          </p:nvSpPr>
          <p:spPr>
            <a:xfrm>
              <a:off x="6750050" y="310007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7" name="Oval 56"/>
            <p:cNvSpPr/>
            <p:nvPr/>
          </p:nvSpPr>
          <p:spPr>
            <a:xfrm>
              <a:off x="7534275"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8" name="Oval 57"/>
            <p:cNvSpPr/>
            <p:nvPr/>
          </p:nvSpPr>
          <p:spPr>
            <a:xfrm>
              <a:off x="8185150"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59" name="Oval 58"/>
            <p:cNvSpPr/>
            <p:nvPr/>
          </p:nvSpPr>
          <p:spPr>
            <a:xfrm>
              <a:off x="5410200" y="351282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60" name="Oval 59"/>
            <p:cNvSpPr/>
            <p:nvPr/>
          </p:nvSpPr>
          <p:spPr>
            <a:xfrm>
              <a:off x="6756400" y="351282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61" name="Oval 60"/>
            <p:cNvSpPr/>
            <p:nvPr/>
          </p:nvSpPr>
          <p:spPr>
            <a:xfrm>
              <a:off x="8177213" y="351282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62" name="Oval 61"/>
            <p:cNvSpPr/>
            <p:nvPr/>
          </p:nvSpPr>
          <p:spPr>
            <a:xfrm>
              <a:off x="1231900" y="3512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3" name="Oval 62"/>
            <p:cNvSpPr/>
            <p:nvPr/>
          </p:nvSpPr>
          <p:spPr>
            <a:xfrm>
              <a:off x="2578100" y="3512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64" name="Oval 63"/>
            <p:cNvSpPr/>
            <p:nvPr/>
          </p:nvSpPr>
          <p:spPr>
            <a:xfrm>
              <a:off x="3998913" y="3512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grpSp>
      <p:sp>
        <p:nvSpPr>
          <p:cNvPr id="73" name="TextBox 72"/>
          <p:cNvSpPr txBox="1"/>
          <p:nvPr/>
        </p:nvSpPr>
        <p:spPr>
          <a:xfrm>
            <a:off x="414455" y="6485635"/>
            <a:ext cx="7496919" cy="307777"/>
          </a:xfrm>
          <a:prstGeom prst="rect">
            <a:avLst/>
          </a:prstGeom>
          <a:noFill/>
        </p:spPr>
        <p:txBody>
          <a:bodyPr wrap="none" lIns="0" tIns="0" rIns="0" bIns="0" rtlCol="0">
            <a:spAutoFit/>
          </a:bodyPr>
          <a:lstStyle/>
          <a:p>
            <a:r>
              <a:rPr lang="en-US" sz="2000" b="1" dirty="0">
                <a:solidFill>
                  <a:srgbClr val="EF3340"/>
                </a:solidFill>
              </a:rPr>
              <a:t>Means are typically not modeled and are ignored in the slides</a:t>
            </a:r>
          </a:p>
        </p:txBody>
      </p:sp>
      <p:sp>
        <p:nvSpPr>
          <p:cNvPr id="71" name="Rectangle 70"/>
          <p:cNvSpPr/>
          <p:nvPr/>
        </p:nvSpPr>
        <p:spPr>
          <a:xfrm>
            <a:off x="1138355" y="2592798"/>
            <a:ext cx="278965" cy="256562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72" name="Rectangle 71"/>
          <p:cNvSpPr/>
          <p:nvPr/>
        </p:nvSpPr>
        <p:spPr>
          <a:xfrm>
            <a:off x="2244665" y="2583974"/>
            <a:ext cx="526486" cy="256562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74" name="TextBox 73"/>
          <p:cNvSpPr txBox="1"/>
          <p:nvPr/>
        </p:nvSpPr>
        <p:spPr>
          <a:xfrm>
            <a:off x="523248" y="1699513"/>
            <a:ext cx="1054475" cy="615553"/>
          </a:xfrm>
          <a:prstGeom prst="rect">
            <a:avLst/>
          </a:prstGeom>
          <a:noFill/>
        </p:spPr>
        <p:txBody>
          <a:bodyPr wrap="none" lIns="0" tIns="0" rIns="0" bIns="0" rtlCol="0">
            <a:spAutoFit/>
          </a:bodyPr>
          <a:lstStyle/>
          <a:p>
            <a:r>
              <a:rPr lang="en-US" sz="2000" b="1" dirty="0">
                <a:solidFill>
                  <a:srgbClr val="EF3340"/>
                </a:solidFill>
              </a:rPr>
              <a:t>Factor</a:t>
            </a:r>
          </a:p>
          <a:p>
            <a:r>
              <a:rPr lang="en-US" sz="2000" b="1" dirty="0">
                <a:solidFill>
                  <a:srgbClr val="EF3340"/>
                </a:solidFill>
              </a:rPr>
              <a:t>loadings</a:t>
            </a:r>
          </a:p>
        </p:txBody>
      </p:sp>
      <p:sp>
        <p:nvSpPr>
          <p:cNvPr id="75" name="TextBox 74"/>
          <p:cNvSpPr txBox="1"/>
          <p:nvPr/>
        </p:nvSpPr>
        <p:spPr>
          <a:xfrm>
            <a:off x="2082668" y="1734212"/>
            <a:ext cx="1425170" cy="615553"/>
          </a:xfrm>
          <a:prstGeom prst="rect">
            <a:avLst/>
          </a:prstGeom>
          <a:noFill/>
        </p:spPr>
        <p:txBody>
          <a:bodyPr wrap="none" lIns="0" tIns="0" rIns="0" bIns="0" rtlCol="0">
            <a:spAutoFit/>
          </a:bodyPr>
          <a:lstStyle/>
          <a:p>
            <a:r>
              <a:rPr lang="en-US" sz="2000" b="1" dirty="0">
                <a:solidFill>
                  <a:srgbClr val="EF3340"/>
                </a:solidFill>
              </a:rPr>
              <a:t>Item</a:t>
            </a:r>
          </a:p>
          <a:p>
            <a:r>
              <a:rPr lang="en-US" sz="2000" b="1" dirty="0">
                <a:solidFill>
                  <a:srgbClr val="EF3340"/>
                </a:solidFill>
              </a:rPr>
              <a:t>uniqueness</a:t>
            </a:r>
          </a:p>
        </p:txBody>
      </p:sp>
    </p:spTree>
    <p:extLst>
      <p:ext uri="{BB962C8B-B14F-4D97-AF65-F5344CB8AC3E}">
        <p14:creationId xmlns:p14="http://schemas.microsoft.com/office/powerpoint/2010/main" val="427813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4" grpId="0"/>
      <p:bldP spid="7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modeling strategies</a:t>
            </a:r>
          </a:p>
        </p:txBody>
      </p:sp>
      <p:sp>
        <p:nvSpPr>
          <p:cNvPr id="6" name="Content Placeholder 5"/>
          <p:cNvSpPr>
            <a:spLocks noGrp="1"/>
          </p:cNvSpPr>
          <p:nvPr>
            <p:ph sz="half" idx="1"/>
          </p:nvPr>
        </p:nvSpPr>
        <p:spPr/>
        <p:txBody>
          <a:bodyPr>
            <a:normAutofit/>
          </a:bodyPr>
          <a:lstStyle/>
          <a:p>
            <a:pPr marL="0" indent="0">
              <a:buNone/>
            </a:pPr>
            <a:r>
              <a:rPr lang="en-US" dirty="0"/>
              <a:t>Exploratory factor analysis (EFA)</a:t>
            </a:r>
          </a:p>
          <a:p>
            <a:pPr marL="457200" indent="-457200">
              <a:buFont typeface="+mj-lt"/>
              <a:buAutoNum type="arabicPeriod"/>
            </a:pPr>
            <a:r>
              <a:rPr lang="en-US" dirty="0"/>
              <a:t>Estimate a model with one factor explaining all indicators</a:t>
            </a:r>
          </a:p>
          <a:p>
            <a:pPr marL="457200" indent="-457200">
              <a:buFont typeface="+mj-lt"/>
              <a:buAutoNum type="arabicPeriod"/>
            </a:pPr>
            <a:r>
              <a:rPr lang="en-US" dirty="0"/>
              <a:t>Remove the variance explained by this factor from the data</a:t>
            </a:r>
          </a:p>
          <a:p>
            <a:pPr marL="457200" indent="-457200">
              <a:buFont typeface="Arial"/>
              <a:buChar char="•"/>
            </a:pPr>
            <a:r>
              <a:rPr lang="en-US" dirty="0"/>
              <a:t>Repeat 1 and 2 until you have the number of factors you want to have</a:t>
            </a:r>
          </a:p>
          <a:p>
            <a:pPr marL="342900" indent="-342900">
              <a:buFont typeface="Arial"/>
              <a:buChar char="•"/>
            </a:pPr>
            <a:endParaRPr lang="en-US" dirty="0"/>
          </a:p>
        </p:txBody>
      </p:sp>
      <p:sp>
        <p:nvSpPr>
          <p:cNvPr id="7" name="Content Placeholder 6"/>
          <p:cNvSpPr>
            <a:spLocks noGrp="1"/>
          </p:cNvSpPr>
          <p:nvPr>
            <p:ph sz="half" idx="2"/>
          </p:nvPr>
        </p:nvSpPr>
        <p:spPr/>
        <p:txBody>
          <a:bodyPr>
            <a:normAutofit/>
          </a:bodyPr>
          <a:lstStyle/>
          <a:p>
            <a:pPr marL="0" indent="0">
              <a:buNone/>
            </a:pPr>
            <a:r>
              <a:rPr lang="en-US" dirty="0"/>
              <a:t>Confirmatory factor analysis (CFA)</a:t>
            </a:r>
          </a:p>
          <a:p>
            <a:pPr marL="342900" indent="-342900">
              <a:buFont typeface="Arial"/>
              <a:buChar char="•"/>
            </a:pPr>
            <a:r>
              <a:rPr lang="en-US" dirty="0"/>
              <a:t>Specify a factor structure yourself and estimate the model</a:t>
            </a:r>
          </a:p>
        </p:txBody>
      </p:sp>
    </p:spTree>
    <p:extLst>
      <p:ext uri="{BB962C8B-B14F-4D97-AF65-F5344CB8AC3E}">
        <p14:creationId xmlns:p14="http://schemas.microsoft.com/office/powerpoint/2010/main" val="185288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48450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20129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666750"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319212"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019300"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670175"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452812" y="308896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105275" y="308896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08896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100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10007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351282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351282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351282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3512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671762" y="3512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3512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Tree>
    <p:extLst>
      <p:ext uri="{BB962C8B-B14F-4D97-AF65-F5344CB8AC3E}">
        <p14:creationId xmlns:p14="http://schemas.microsoft.com/office/powerpoint/2010/main" val="2968097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6" name="Oval 5"/>
          <p:cNvSpPr/>
          <p:nvPr/>
        </p:nvSpPr>
        <p:spPr>
          <a:xfrm>
            <a:off x="3366608" y="1439552"/>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4" name="Straight Arrow Connector 13"/>
          <p:cNvCxnSpPr>
            <a:stCxn id="6" idx="3"/>
            <a:endCxn id="7" idx="0"/>
          </p:cNvCxnSpPr>
          <p:nvPr/>
        </p:nvCxnSpPr>
        <p:spPr>
          <a:xfrm flipH="1">
            <a:off x="1180306"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8" idx="0"/>
          </p:cNvCxnSpPr>
          <p:nvPr/>
        </p:nvCxnSpPr>
        <p:spPr>
          <a:xfrm flipH="1">
            <a:off x="2517775"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4"/>
            <a:endCxn id="9" idx="0"/>
          </p:cNvCxnSpPr>
          <p:nvPr/>
        </p:nvCxnSpPr>
        <p:spPr>
          <a:xfrm flipH="1">
            <a:off x="3933825"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10" idx="0"/>
          </p:cNvCxnSpPr>
          <p:nvPr/>
        </p:nvCxnSpPr>
        <p:spPr>
          <a:xfrm>
            <a:off x="4581839"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5"/>
            <a:endCxn id="11" idx="0"/>
          </p:cNvCxnSpPr>
          <p:nvPr/>
        </p:nvCxnSpPr>
        <p:spPr>
          <a:xfrm>
            <a:off x="5441137"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5"/>
            <a:endCxn id="12" idx="0"/>
          </p:cNvCxnSpPr>
          <p:nvPr/>
        </p:nvCxnSpPr>
        <p:spPr>
          <a:xfrm>
            <a:off x="5441137"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1000125" y="2473015"/>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318543" y="2520640"/>
            <a:ext cx="350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69" name="TextBox 46"/>
          <p:cNvSpPr txBox="1">
            <a:spLocks noChangeArrowheads="1"/>
          </p:cNvSpPr>
          <p:nvPr/>
        </p:nvSpPr>
        <p:spPr bwMode="auto">
          <a:xfrm>
            <a:off x="3616012" y="2538103"/>
            <a:ext cx="352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106987" y="2538103"/>
            <a:ext cx="350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752897" y="2538103"/>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72" name="TextBox 49"/>
          <p:cNvSpPr txBox="1">
            <a:spLocks noChangeArrowheads="1"/>
          </p:cNvSpPr>
          <p:nvPr/>
        </p:nvSpPr>
        <p:spPr bwMode="auto">
          <a:xfrm>
            <a:off x="7607299" y="2539691"/>
            <a:ext cx="3524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8450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2012950" y="3512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3512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666750"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319212" y="308896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019300"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670175" y="310007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452812" y="3088965"/>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105275" y="308896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088965"/>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100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10007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08896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351282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351282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351282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3512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671762" y="3512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3512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Tree>
    <p:extLst>
      <p:ext uri="{BB962C8B-B14F-4D97-AF65-F5344CB8AC3E}">
        <p14:creationId xmlns:p14="http://schemas.microsoft.com/office/powerpoint/2010/main" val="32679815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6" name="Oval 5"/>
          <p:cNvSpPr/>
          <p:nvPr/>
        </p:nvSpPr>
        <p:spPr>
          <a:xfrm>
            <a:off x="3366608" y="1439552"/>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4" name="Straight Arrow Connector 13"/>
          <p:cNvCxnSpPr>
            <a:stCxn id="6" idx="3"/>
            <a:endCxn id="7" idx="0"/>
          </p:cNvCxnSpPr>
          <p:nvPr/>
        </p:nvCxnSpPr>
        <p:spPr>
          <a:xfrm flipH="1">
            <a:off x="1180306"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8" idx="0"/>
          </p:cNvCxnSpPr>
          <p:nvPr/>
        </p:nvCxnSpPr>
        <p:spPr>
          <a:xfrm flipH="1">
            <a:off x="2517775"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4"/>
            <a:endCxn id="9" idx="0"/>
          </p:cNvCxnSpPr>
          <p:nvPr/>
        </p:nvCxnSpPr>
        <p:spPr>
          <a:xfrm flipH="1">
            <a:off x="3933825"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10" idx="0"/>
          </p:cNvCxnSpPr>
          <p:nvPr/>
        </p:nvCxnSpPr>
        <p:spPr>
          <a:xfrm>
            <a:off x="4581839"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5"/>
            <a:endCxn id="11" idx="0"/>
          </p:cNvCxnSpPr>
          <p:nvPr/>
        </p:nvCxnSpPr>
        <p:spPr>
          <a:xfrm>
            <a:off x="5441137"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5"/>
            <a:endCxn id="12" idx="0"/>
          </p:cNvCxnSpPr>
          <p:nvPr/>
        </p:nvCxnSpPr>
        <p:spPr>
          <a:xfrm>
            <a:off x="5441137"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1000125" y="2473015"/>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318543" y="2520640"/>
            <a:ext cx="350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69" name="TextBox 46"/>
          <p:cNvSpPr txBox="1">
            <a:spLocks noChangeArrowheads="1"/>
          </p:cNvSpPr>
          <p:nvPr/>
        </p:nvSpPr>
        <p:spPr bwMode="auto">
          <a:xfrm>
            <a:off x="3616012" y="2538103"/>
            <a:ext cx="352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106987" y="2538103"/>
            <a:ext cx="350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752897" y="2538103"/>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72" name="TextBox 49"/>
          <p:cNvSpPr txBox="1">
            <a:spLocks noChangeArrowheads="1"/>
          </p:cNvSpPr>
          <p:nvPr/>
        </p:nvSpPr>
        <p:spPr bwMode="auto">
          <a:xfrm>
            <a:off x="7607299" y="2539691"/>
            <a:ext cx="3524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845050" y="4362141"/>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4362141"/>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4362141"/>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4147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2012950" y="4147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4147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3635062" y="174063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4092575" y="1546166"/>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3978547" y="2084077"/>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4270544" y="2012715"/>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4529206" y="1546166"/>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791075" y="1933516"/>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938278"/>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93827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949391"/>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949391"/>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93827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93827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4362141"/>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4362141"/>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4362141"/>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4147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671762" y="4147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4147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Tree>
    <p:extLst>
      <p:ext uri="{BB962C8B-B14F-4D97-AF65-F5344CB8AC3E}">
        <p14:creationId xmlns:p14="http://schemas.microsoft.com/office/powerpoint/2010/main" val="1036726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6" name="Oval 5"/>
          <p:cNvSpPr/>
          <p:nvPr/>
        </p:nvSpPr>
        <p:spPr>
          <a:xfrm>
            <a:off x="3366608" y="1439552"/>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4" name="Straight Arrow Connector 13"/>
          <p:cNvCxnSpPr>
            <a:stCxn id="6" idx="3"/>
            <a:endCxn id="7" idx="0"/>
          </p:cNvCxnSpPr>
          <p:nvPr/>
        </p:nvCxnSpPr>
        <p:spPr>
          <a:xfrm flipH="1">
            <a:off x="1180306"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8" idx="0"/>
          </p:cNvCxnSpPr>
          <p:nvPr/>
        </p:nvCxnSpPr>
        <p:spPr>
          <a:xfrm flipH="1">
            <a:off x="2517775"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4"/>
            <a:endCxn id="9" idx="0"/>
          </p:cNvCxnSpPr>
          <p:nvPr/>
        </p:nvCxnSpPr>
        <p:spPr>
          <a:xfrm flipH="1">
            <a:off x="3933825"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10" idx="0"/>
          </p:cNvCxnSpPr>
          <p:nvPr/>
        </p:nvCxnSpPr>
        <p:spPr>
          <a:xfrm>
            <a:off x="4581839"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5"/>
            <a:endCxn id="11" idx="0"/>
          </p:cNvCxnSpPr>
          <p:nvPr/>
        </p:nvCxnSpPr>
        <p:spPr>
          <a:xfrm>
            <a:off x="5441137"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5"/>
            <a:endCxn id="12" idx="0"/>
          </p:cNvCxnSpPr>
          <p:nvPr/>
        </p:nvCxnSpPr>
        <p:spPr>
          <a:xfrm>
            <a:off x="5441137"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1000125" y="2473015"/>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318543" y="2520640"/>
            <a:ext cx="350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69" name="TextBox 46"/>
          <p:cNvSpPr txBox="1">
            <a:spLocks noChangeArrowheads="1"/>
          </p:cNvSpPr>
          <p:nvPr/>
        </p:nvSpPr>
        <p:spPr bwMode="auto">
          <a:xfrm>
            <a:off x="3616012" y="2538103"/>
            <a:ext cx="352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106987" y="2538103"/>
            <a:ext cx="350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752897" y="2538103"/>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72" name="TextBox 49"/>
          <p:cNvSpPr txBox="1">
            <a:spLocks noChangeArrowheads="1"/>
          </p:cNvSpPr>
          <p:nvPr/>
        </p:nvSpPr>
        <p:spPr bwMode="auto">
          <a:xfrm>
            <a:off x="7607299" y="2539691"/>
            <a:ext cx="3524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845050" y="3508297"/>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3508297"/>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3508297"/>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66750" y="3293984"/>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4" name="Oval 53"/>
          <p:cNvSpPr/>
          <p:nvPr/>
        </p:nvSpPr>
        <p:spPr>
          <a:xfrm>
            <a:off x="2012950" y="3293984"/>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35350" y="3293984"/>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7129676" y="27428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7587189" y="79816"/>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7473161" y="617727"/>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4" name="Oval 63"/>
          <p:cNvSpPr/>
          <p:nvPr/>
        </p:nvSpPr>
        <p:spPr>
          <a:xfrm>
            <a:off x="7765158" y="546365"/>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5" name="Oval 64"/>
          <p:cNvSpPr/>
          <p:nvPr/>
        </p:nvSpPr>
        <p:spPr>
          <a:xfrm>
            <a:off x="8023820" y="79816"/>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8285689" y="467166"/>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840287" y="3084434"/>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492750" y="3084434"/>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192837" y="3095547"/>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843712" y="3095547"/>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627937" y="3084434"/>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278812" y="3084434"/>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3508297"/>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3508297"/>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3508297"/>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25562" y="3293984"/>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q</a:t>
            </a:r>
          </a:p>
        </p:txBody>
      </p:sp>
      <p:sp>
        <p:nvSpPr>
          <p:cNvPr id="77" name="Oval 76"/>
          <p:cNvSpPr/>
          <p:nvPr/>
        </p:nvSpPr>
        <p:spPr>
          <a:xfrm>
            <a:off x="2671762" y="3293984"/>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2575" y="3293984"/>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
        <p:nvSpPr>
          <p:cNvPr id="80" name="Oval 79"/>
          <p:cNvSpPr/>
          <p:nvPr/>
        </p:nvSpPr>
        <p:spPr>
          <a:xfrm>
            <a:off x="6638132" y="20666"/>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Tree>
    <p:extLst>
      <p:ext uri="{BB962C8B-B14F-4D97-AF65-F5344CB8AC3E}">
        <p14:creationId xmlns:p14="http://schemas.microsoft.com/office/powerpoint/2010/main" val="5209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06487" y="4795528"/>
            <a:ext cx="71405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6" name="Oval 5"/>
          <p:cNvSpPr/>
          <p:nvPr/>
        </p:nvSpPr>
        <p:spPr>
          <a:xfrm>
            <a:off x="3366608" y="1439552"/>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286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637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797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10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25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469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cxnSp>
        <p:nvCxnSpPr>
          <p:cNvPr id="14" name="Straight Arrow Connector 13"/>
          <p:cNvCxnSpPr>
            <a:stCxn id="6" idx="3"/>
            <a:endCxn id="7" idx="0"/>
          </p:cNvCxnSpPr>
          <p:nvPr/>
        </p:nvCxnSpPr>
        <p:spPr>
          <a:xfrm flipH="1">
            <a:off x="1180306" y="2321667"/>
            <a:ext cx="2542235"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8" idx="0"/>
          </p:cNvCxnSpPr>
          <p:nvPr/>
        </p:nvCxnSpPr>
        <p:spPr>
          <a:xfrm flipH="1">
            <a:off x="2517775" y="2321667"/>
            <a:ext cx="120476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4"/>
            <a:endCxn id="9" idx="0"/>
          </p:cNvCxnSpPr>
          <p:nvPr/>
        </p:nvCxnSpPr>
        <p:spPr>
          <a:xfrm flipH="1">
            <a:off x="3933825" y="2473014"/>
            <a:ext cx="64801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4"/>
            <a:endCxn id="10" idx="0"/>
          </p:cNvCxnSpPr>
          <p:nvPr/>
        </p:nvCxnSpPr>
        <p:spPr>
          <a:xfrm>
            <a:off x="4581839" y="2473014"/>
            <a:ext cx="763274" cy="59213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5"/>
            <a:endCxn id="11" idx="0"/>
          </p:cNvCxnSpPr>
          <p:nvPr/>
        </p:nvCxnSpPr>
        <p:spPr>
          <a:xfrm>
            <a:off x="5441137" y="2321667"/>
            <a:ext cx="1243032"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6" idx="5"/>
            <a:endCxn id="12" idx="0"/>
          </p:cNvCxnSpPr>
          <p:nvPr/>
        </p:nvCxnSpPr>
        <p:spPr>
          <a:xfrm>
            <a:off x="5441137" y="2321667"/>
            <a:ext cx="2659876" cy="7434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8524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874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23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264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31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457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01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19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11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944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835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136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1000125" y="2473015"/>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318543" y="2520640"/>
            <a:ext cx="3508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69" name="TextBox 46"/>
          <p:cNvSpPr txBox="1">
            <a:spLocks noChangeArrowheads="1"/>
          </p:cNvSpPr>
          <p:nvPr/>
        </p:nvSpPr>
        <p:spPr bwMode="auto">
          <a:xfrm>
            <a:off x="3616012" y="2538103"/>
            <a:ext cx="3524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106987" y="2538103"/>
            <a:ext cx="350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752897" y="2538103"/>
            <a:ext cx="352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sp>
        <p:nvSpPr>
          <p:cNvPr id="18472" name="TextBox 49"/>
          <p:cNvSpPr txBox="1">
            <a:spLocks noChangeArrowheads="1"/>
          </p:cNvSpPr>
          <p:nvPr/>
        </p:nvSpPr>
        <p:spPr bwMode="auto">
          <a:xfrm>
            <a:off x="7607299" y="2539691"/>
            <a:ext cx="3524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845050" y="413195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037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1250" y="413195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13650" y="413195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73099" y="4147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4" name="Oval 53"/>
          <p:cNvSpPr/>
          <p:nvPr/>
        </p:nvSpPr>
        <p:spPr>
          <a:xfrm>
            <a:off x="2019299" y="414782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41699" y="414782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6" name="Oval 55"/>
          <p:cNvSpPr/>
          <p:nvPr/>
        </p:nvSpPr>
        <p:spPr>
          <a:xfrm>
            <a:off x="7731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7129676" y="27428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7587189" y="79816"/>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7473161" y="617727"/>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4" name="Oval 63"/>
          <p:cNvSpPr/>
          <p:nvPr/>
        </p:nvSpPr>
        <p:spPr>
          <a:xfrm>
            <a:off x="7765158" y="546365"/>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5" name="Oval 64"/>
          <p:cNvSpPr/>
          <p:nvPr/>
        </p:nvSpPr>
        <p:spPr>
          <a:xfrm>
            <a:off x="8023820" y="79816"/>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8285689" y="467166"/>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3705156" y="1762201"/>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B</a:t>
            </a:r>
          </a:p>
        </p:txBody>
      </p:sp>
      <p:sp>
        <p:nvSpPr>
          <p:cNvPr id="68" name="Oval 67"/>
          <p:cNvSpPr/>
          <p:nvPr/>
        </p:nvSpPr>
        <p:spPr>
          <a:xfrm>
            <a:off x="4502754" y="157679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4321174" y="208407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B</a:t>
            </a:r>
          </a:p>
        </p:txBody>
      </p:sp>
      <p:sp>
        <p:nvSpPr>
          <p:cNvPr id="70" name="Oval 69"/>
          <p:cNvSpPr/>
          <p:nvPr/>
        </p:nvSpPr>
        <p:spPr>
          <a:xfrm>
            <a:off x="5095362" y="1695141"/>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4940299" y="208407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4066609" y="1576798"/>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03862" y="4131953"/>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0062" y="4131953"/>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0875" y="4131953"/>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31911" y="414782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q</a:t>
            </a:r>
          </a:p>
        </p:txBody>
      </p:sp>
      <p:sp>
        <p:nvSpPr>
          <p:cNvPr id="77" name="Oval 76"/>
          <p:cNvSpPr/>
          <p:nvPr/>
        </p:nvSpPr>
        <p:spPr>
          <a:xfrm>
            <a:off x="2678111" y="4147828"/>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98924" y="414782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31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
        <p:nvSpPr>
          <p:cNvPr id="80" name="Oval 79"/>
          <p:cNvSpPr/>
          <p:nvPr/>
        </p:nvSpPr>
        <p:spPr>
          <a:xfrm>
            <a:off x="6638132" y="20666"/>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Tree>
    <p:extLst>
      <p:ext uri="{BB962C8B-B14F-4D97-AF65-F5344CB8AC3E}">
        <p14:creationId xmlns:p14="http://schemas.microsoft.com/office/powerpoint/2010/main" val="306631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112987" y="4795528"/>
            <a:ext cx="71405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6" name="Oval 5"/>
          <p:cNvSpPr/>
          <p:nvPr/>
        </p:nvSpPr>
        <p:spPr>
          <a:xfrm>
            <a:off x="6638132" y="1217857"/>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7" name="Rectangle 6"/>
          <p:cNvSpPr/>
          <p:nvPr/>
        </p:nvSpPr>
        <p:spPr>
          <a:xfrm>
            <a:off x="635150" y="3065153"/>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97023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386287"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7975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139012" y="3065153"/>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553475" y="3065153"/>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21" name="Oval 20"/>
          <p:cNvSpPr/>
          <p:nvPr/>
        </p:nvSpPr>
        <p:spPr>
          <a:xfrm>
            <a:off x="85898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1093937" y="4039878"/>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198837"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432993" y="4040672"/>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619650" y="413195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852218" y="4037497"/>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016650" y="414782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248425" y="4044640"/>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3676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600974" y="4038291"/>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790012" y="413195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8020199" y="4036703"/>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4851550" y="330554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910287" y="4795528"/>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197750" y="3305548"/>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620150" y="3305548"/>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679599" y="332142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4" name="Oval 53"/>
          <p:cNvSpPr/>
          <p:nvPr/>
        </p:nvSpPr>
        <p:spPr>
          <a:xfrm>
            <a:off x="2025799" y="332142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448199" y="332142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6" name="Oval 55"/>
          <p:cNvSpPr/>
          <p:nvPr/>
        </p:nvSpPr>
        <p:spPr>
          <a:xfrm>
            <a:off x="779612" y="4795528"/>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7129676" y="274285"/>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7587189" y="79816"/>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7473161" y="617727"/>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4" name="Oval 63"/>
          <p:cNvSpPr/>
          <p:nvPr/>
        </p:nvSpPr>
        <p:spPr>
          <a:xfrm>
            <a:off x="7765158" y="546365"/>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65" name="Oval 64"/>
          <p:cNvSpPr/>
          <p:nvPr/>
        </p:nvSpPr>
        <p:spPr>
          <a:xfrm>
            <a:off x="8023820" y="79816"/>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8285689" y="467166"/>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6976680" y="1540506"/>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B</a:t>
            </a:r>
          </a:p>
        </p:txBody>
      </p:sp>
      <p:sp>
        <p:nvSpPr>
          <p:cNvPr id="68" name="Oval 67"/>
          <p:cNvSpPr/>
          <p:nvPr/>
        </p:nvSpPr>
        <p:spPr>
          <a:xfrm>
            <a:off x="7774278" y="1355103"/>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7592698" y="1862383"/>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B</a:t>
            </a:r>
          </a:p>
        </p:txBody>
      </p:sp>
      <p:sp>
        <p:nvSpPr>
          <p:cNvPr id="70" name="Oval 69"/>
          <p:cNvSpPr/>
          <p:nvPr/>
        </p:nvSpPr>
        <p:spPr>
          <a:xfrm>
            <a:off x="8366886" y="1473446"/>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8211823" y="1862383"/>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7338133" y="1355103"/>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510362" y="3305548"/>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856562" y="3305548"/>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277375" y="3305548"/>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338411" y="332142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q</a:t>
            </a:r>
          </a:p>
        </p:txBody>
      </p:sp>
      <p:sp>
        <p:nvSpPr>
          <p:cNvPr id="77" name="Oval 76"/>
          <p:cNvSpPr/>
          <p:nvPr/>
        </p:nvSpPr>
        <p:spPr>
          <a:xfrm>
            <a:off x="2684611" y="3321423"/>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105424" y="3321423"/>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779612" y="533210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62"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EFA</a:t>
            </a:r>
          </a:p>
        </p:txBody>
      </p:sp>
      <p:sp>
        <p:nvSpPr>
          <p:cNvPr id="80" name="Oval 79"/>
          <p:cNvSpPr/>
          <p:nvPr/>
        </p:nvSpPr>
        <p:spPr>
          <a:xfrm>
            <a:off x="6638132" y="33884"/>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Factor</a:t>
            </a:r>
          </a:p>
        </p:txBody>
      </p:sp>
      <p:sp>
        <p:nvSpPr>
          <p:cNvPr id="81" name="TextBox 80"/>
          <p:cNvSpPr txBox="1"/>
          <p:nvPr/>
        </p:nvSpPr>
        <p:spPr>
          <a:xfrm>
            <a:off x="1085850" y="1591246"/>
            <a:ext cx="4594923" cy="923330"/>
          </a:xfrm>
          <a:prstGeom prst="rect">
            <a:avLst/>
          </a:prstGeom>
          <a:noFill/>
        </p:spPr>
        <p:txBody>
          <a:bodyPr wrap="square" lIns="0" tIns="0" rIns="0" bIns="0" rtlCol="0">
            <a:spAutoFit/>
          </a:bodyPr>
          <a:lstStyle/>
          <a:p>
            <a:r>
              <a:rPr lang="en-US" sz="2000" b="1" dirty="0">
                <a:solidFill>
                  <a:srgbClr val="EF3340"/>
                </a:solidFill>
              </a:rPr>
              <a:t>At this point the remaining indicators are uncorrelated and factor analysis stops</a:t>
            </a:r>
          </a:p>
        </p:txBody>
      </p:sp>
    </p:spTree>
    <p:extLst>
      <p:ext uri="{BB962C8B-B14F-4D97-AF65-F5344CB8AC3E}">
        <p14:creationId xmlns:p14="http://schemas.microsoft.com/office/powerpoint/2010/main" val="3262409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fi-FI" dirty="0" err="1"/>
              <a:t>Conceptual</a:t>
            </a:r>
            <a:r>
              <a:rPr lang="fi-FI" dirty="0"/>
              <a:t> </a:t>
            </a:r>
            <a:r>
              <a:rPr lang="fi-FI" dirty="0" err="1"/>
              <a:t>example</a:t>
            </a:r>
            <a:r>
              <a:rPr lang="fi-FI" dirty="0"/>
              <a:t> of </a:t>
            </a:r>
            <a:r>
              <a:rPr lang="fi-FI" dirty="0" err="1"/>
              <a:t>confirmatory</a:t>
            </a:r>
            <a:r>
              <a:rPr lang="fi-FI" dirty="0"/>
              <a:t> </a:t>
            </a:r>
            <a:r>
              <a:rPr lang="fi-FI" dirty="0" err="1"/>
              <a:t>factor</a:t>
            </a:r>
            <a:r>
              <a:rPr lang="fi-FI" dirty="0"/>
              <a:t> </a:t>
            </a:r>
            <a:r>
              <a:rPr lang="fi-FI" dirty="0" err="1"/>
              <a:t>analysis</a:t>
            </a:r>
            <a:endParaRPr lang="en-US" dirty="0"/>
          </a:p>
        </p:txBody>
      </p:sp>
      <p:sp>
        <p:nvSpPr>
          <p:cNvPr id="10" name="Text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1229659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 of measurement</a:t>
            </a:r>
          </a:p>
        </p:txBody>
      </p:sp>
      <p:sp>
        <p:nvSpPr>
          <p:cNvPr id="4" name="Content Placeholder 3"/>
          <p:cNvSpPr>
            <a:spLocks noGrp="1"/>
          </p:cNvSpPr>
          <p:nvPr>
            <p:ph idx="1"/>
          </p:nvPr>
        </p:nvSpPr>
        <p:spPr>
          <a:xfrm>
            <a:off x="628650" y="1825625"/>
            <a:ext cx="6359979" cy="4351338"/>
          </a:xfrm>
        </p:spPr>
        <p:txBody>
          <a:bodyPr>
            <a:normAutofit fontScale="92500" lnSpcReduction="10000"/>
          </a:bodyPr>
          <a:lstStyle/>
          <a:p>
            <a:pPr marL="0" indent="0">
              <a:buNone/>
            </a:pPr>
            <a:r>
              <a:rPr lang="en-US" dirty="0"/>
              <a:t>Important concepts</a:t>
            </a:r>
          </a:p>
          <a:p>
            <a:pPr marL="342900" indent="-342900">
              <a:buFont typeface="Arial"/>
              <a:buChar char="•"/>
            </a:pPr>
            <a:r>
              <a:rPr lang="en-US" dirty="0"/>
              <a:t>Reliability – lack of random error</a:t>
            </a:r>
          </a:p>
          <a:p>
            <a:pPr marL="342900" indent="-342900">
              <a:buFont typeface="Arial"/>
              <a:buChar char="•"/>
            </a:pPr>
            <a:r>
              <a:rPr lang="en-US" dirty="0"/>
              <a:t>Measurement validity – do your variables measure what you say they measure</a:t>
            </a:r>
          </a:p>
          <a:p>
            <a:endParaRPr lang="en-US" dirty="0"/>
          </a:p>
          <a:p>
            <a:pPr marL="0" indent="0">
              <a:buNone/>
            </a:pPr>
            <a:r>
              <a:rPr lang="en-US" dirty="0"/>
              <a:t>Reliability can be demonstrated empirically (with reservations)</a:t>
            </a:r>
          </a:p>
          <a:p>
            <a:pPr marL="342900" indent="-342900">
              <a:buFont typeface="Arial"/>
              <a:buChar char="•"/>
            </a:pPr>
            <a:r>
              <a:rPr lang="en-US" dirty="0"/>
              <a:t>Multiple parallel measures or repeated measures improve reliability</a:t>
            </a:r>
          </a:p>
          <a:p>
            <a:endParaRPr lang="en-US" dirty="0"/>
          </a:p>
          <a:p>
            <a:pPr marL="0" indent="0">
              <a:buNone/>
            </a:pPr>
            <a:r>
              <a:rPr lang="en-US" dirty="0"/>
              <a:t>Demonstrating validity cannot typically be done directly</a:t>
            </a:r>
          </a:p>
          <a:p>
            <a:pPr marL="342900" indent="-342900">
              <a:buFont typeface="Arial"/>
              <a:buChar char="•"/>
            </a:pPr>
            <a:r>
              <a:rPr lang="en-US" dirty="0"/>
              <a:t>We can only show that the data are consistent with our measurement model</a:t>
            </a:r>
          </a:p>
          <a:p>
            <a:pPr marL="342900" indent="-342900">
              <a:buFont typeface="Arial"/>
              <a:buChar char="•"/>
            </a:pPr>
            <a:r>
              <a:rPr lang="en-US" dirty="0"/>
              <a:t>Arguing validity is a causal argument, which cannot be outsourced to methodology</a:t>
            </a:r>
          </a:p>
          <a:p>
            <a:pPr marL="342900" indent="-342900">
              <a:buFont typeface="Arial"/>
              <a:buChar char="•"/>
            </a:pPr>
            <a:endParaRPr lang="en-US" dirty="0"/>
          </a:p>
        </p:txBody>
      </p:sp>
    </p:spTree>
    <p:extLst>
      <p:ext uri="{BB962C8B-B14F-4D97-AF65-F5344CB8AC3E}">
        <p14:creationId xmlns:p14="http://schemas.microsoft.com/office/powerpoint/2010/main" val="3976047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Data as variance components</a:t>
            </a:r>
          </a:p>
        </p:txBody>
      </p:sp>
      <p:sp>
        <p:nvSpPr>
          <p:cNvPr id="37" name="Rectangle 36">
            <a:extLst>
              <a:ext uri="{FF2B5EF4-FFF2-40B4-BE49-F238E27FC236}">
                <a16:creationId xmlns:a16="http://schemas.microsoft.com/office/drawing/2014/main" id="{5D95BFEA-9D19-1A41-878F-93086D303F89}"/>
              </a:ext>
            </a:extLst>
          </p:cNvPr>
          <p:cNvSpPr/>
          <p:nvPr/>
        </p:nvSpPr>
        <p:spPr>
          <a:xfrm>
            <a:off x="534988" y="3195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38" name="Rectangle 37">
            <a:extLst>
              <a:ext uri="{FF2B5EF4-FFF2-40B4-BE49-F238E27FC236}">
                <a16:creationId xmlns:a16="http://schemas.microsoft.com/office/drawing/2014/main" id="{E73C9D42-823D-1C40-A75B-5EBA0EE4E6DA}"/>
              </a:ext>
            </a:extLst>
          </p:cNvPr>
          <p:cNvSpPr/>
          <p:nvPr/>
        </p:nvSpPr>
        <p:spPr>
          <a:xfrm>
            <a:off x="187007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39" name="Rectangle 38">
            <a:extLst>
              <a:ext uri="{FF2B5EF4-FFF2-40B4-BE49-F238E27FC236}">
                <a16:creationId xmlns:a16="http://schemas.microsoft.com/office/drawing/2014/main" id="{989A920A-EBD5-5F4D-9BA1-3F83D98095A9}"/>
              </a:ext>
            </a:extLst>
          </p:cNvPr>
          <p:cNvSpPr/>
          <p:nvPr/>
        </p:nvSpPr>
        <p:spPr>
          <a:xfrm>
            <a:off x="328612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42" name="Rectangle 41">
            <a:extLst>
              <a:ext uri="{FF2B5EF4-FFF2-40B4-BE49-F238E27FC236}">
                <a16:creationId xmlns:a16="http://schemas.microsoft.com/office/drawing/2014/main" id="{B21AAB0C-E092-A841-BABA-38F53FD95CCA}"/>
              </a:ext>
            </a:extLst>
          </p:cNvPr>
          <p:cNvSpPr/>
          <p:nvPr/>
        </p:nvSpPr>
        <p:spPr>
          <a:xfrm>
            <a:off x="46974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44" name="Rectangle 43">
            <a:extLst>
              <a:ext uri="{FF2B5EF4-FFF2-40B4-BE49-F238E27FC236}">
                <a16:creationId xmlns:a16="http://schemas.microsoft.com/office/drawing/2014/main" id="{EDD9B1FC-2174-2343-BEAF-E996E3466033}"/>
              </a:ext>
            </a:extLst>
          </p:cNvPr>
          <p:cNvSpPr/>
          <p:nvPr/>
        </p:nvSpPr>
        <p:spPr>
          <a:xfrm>
            <a:off x="6038850" y="3195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45" name="Rectangle 44">
            <a:extLst>
              <a:ext uri="{FF2B5EF4-FFF2-40B4-BE49-F238E27FC236}">
                <a16:creationId xmlns:a16="http://schemas.microsoft.com/office/drawing/2014/main" id="{B0F89821-5E2E-9749-B894-0225751AFB50}"/>
              </a:ext>
            </a:extLst>
          </p:cNvPr>
          <p:cNvSpPr/>
          <p:nvPr/>
        </p:nvSpPr>
        <p:spPr>
          <a:xfrm>
            <a:off x="74533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46" name="Oval 45">
            <a:extLst>
              <a:ext uri="{FF2B5EF4-FFF2-40B4-BE49-F238E27FC236}">
                <a16:creationId xmlns:a16="http://schemas.microsoft.com/office/drawing/2014/main" id="{D3121B16-3C15-F34A-8F41-4C0C610D4DD3}"/>
              </a:ext>
            </a:extLst>
          </p:cNvPr>
          <p:cNvSpPr/>
          <p:nvPr/>
        </p:nvSpPr>
        <p:spPr>
          <a:xfrm>
            <a:off x="47513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47" name="Oval 46">
            <a:extLst>
              <a:ext uri="{FF2B5EF4-FFF2-40B4-BE49-F238E27FC236}">
                <a16:creationId xmlns:a16="http://schemas.microsoft.com/office/drawing/2014/main" id="{22A01898-A4C1-304B-A30D-7FB72FC91381}"/>
              </a:ext>
            </a:extLst>
          </p:cNvPr>
          <p:cNvSpPr/>
          <p:nvPr/>
        </p:nvSpPr>
        <p:spPr>
          <a:xfrm>
            <a:off x="6097588" y="364331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8" name="Oval 47">
            <a:extLst>
              <a:ext uri="{FF2B5EF4-FFF2-40B4-BE49-F238E27FC236}">
                <a16:creationId xmlns:a16="http://schemas.microsoft.com/office/drawing/2014/main" id="{33DC1E50-5AA8-694F-BA12-486FF64F0B68}"/>
              </a:ext>
            </a:extLst>
          </p:cNvPr>
          <p:cNvSpPr/>
          <p:nvPr/>
        </p:nvSpPr>
        <p:spPr>
          <a:xfrm>
            <a:off x="75199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9" name="Oval 48">
            <a:extLst>
              <a:ext uri="{FF2B5EF4-FFF2-40B4-BE49-F238E27FC236}">
                <a16:creationId xmlns:a16="http://schemas.microsoft.com/office/drawing/2014/main" id="{BE35497B-9757-EF4D-92E5-0DDE773ACEAB}"/>
              </a:ext>
            </a:extLst>
          </p:cNvPr>
          <p:cNvSpPr/>
          <p:nvPr/>
        </p:nvSpPr>
        <p:spPr>
          <a:xfrm>
            <a:off x="5730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0" name="Oval 49">
            <a:extLst>
              <a:ext uri="{FF2B5EF4-FFF2-40B4-BE49-F238E27FC236}">
                <a16:creationId xmlns:a16="http://schemas.microsoft.com/office/drawing/2014/main" id="{323A255B-0804-764B-91FD-A74377E988F0}"/>
              </a:ext>
            </a:extLst>
          </p:cNvPr>
          <p:cNvSpPr/>
          <p:nvPr/>
        </p:nvSpPr>
        <p:spPr>
          <a:xfrm>
            <a:off x="1919288" y="364331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2" name="Oval 51">
            <a:extLst>
              <a:ext uri="{FF2B5EF4-FFF2-40B4-BE49-F238E27FC236}">
                <a16:creationId xmlns:a16="http://schemas.microsoft.com/office/drawing/2014/main" id="{9E9029EE-F576-A44C-AA7C-EBD40574D0FF}"/>
              </a:ext>
            </a:extLst>
          </p:cNvPr>
          <p:cNvSpPr/>
          <p:nvPr/>
        </p:nvSpPr>
        <p:spPr>
          <a:xfrm>
            <a:off x="33416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9" name="Oval 58">
            <a:extLst>
              <a:ext uri="{FF2B5EF4-FFF2-40B4-BE49-F238E27FC236}">
                <a16:creationId xmlns:a16="http://schemas.microsoft.com/office/drawing/2014/main" id="{24364C88-AC64-434E-A5D3-06979E58CFEA}"/>
              </a:ext>
            </a:extLst>
          </p:cNvPr>
          <p:cNvSpPr/>
          <p:nvPr/>
        </p:nvSpPr>
        <p:spPr>
          <a:xfrm>
            <a:off x="573088" y="3219450"/>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0" name="Oval 59">
            <a:extLst>
              <a:ext uri="{FF2B5EF4-FFF2-40B4-BE49-F238E27FC236}">
                <a16:creationId xmlns:a16="http://schemas.microsoft.com/office/drawing/2014/main" id="{15487189-EE65-C24B-BE14-6B6D6FDC69BD}"/>
              </a:ext>
            </a:extLst>
          </p:cNvPr>
          <p:cNvSpPr/>
          <p:nvPr/>
        </p:nvSpPr>
        <p:spPr>
          <a:xfrm>
            <a:off x="1225550" y="3219450"/>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1" name="Oval 60">
            <a:extLst>
              <a:ext uri="{FF2B5EF4-FFF2-40B4-BE49-F238E27FC236}">
                <a16:creationId xmlns:a16="http://schemas.microsoft.com/office/drawing/2014/main" id="{3B47998F-474D-BD4E-B33D-698BC940700C}"/>
              </a:ext>
            </a:extLst>
          </p:cNvPr>
          <p:cNvSpPr/>
          <p:nvPr/>
        </p:nvSpPr>
        <p:spPr>
          <a:xfrm>
            <a:off x="1925638" y="32305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2" name="Oval 61">
            <a:extLst>
              <a:ext uri="{FF2B5EF4-FFF2-40B4-BE49-F238E27FC236}">
                <a16:creationId xmlns:a16="http://schemas.microsoft.com/office/drawing/2014/main" id="{524768A6-A508-464E-8A1E-8D793A983EA5}"/>
              </a:ext>
            </a:extLst>
          </p:cNvPr>
          <p:cNvSpPr/>
          <p:nvPr/>
        </p:nvSpPr>
        <p:spPr>
          <a:xfrm>
            <a:off x="2576513" y="32305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80" name="Oval 79">
            <a:extLst>
              <a:ext uri="{FF2B5EF4-FFF2-40B4-BE49-F238E27FC236}">
                <a16:creationId xmlns:a16="http://schemas.microsoft.com/office/drawing/2014/main" id="{1882867F-71FA-7D47-B0F8-1B13BB8400D2}"/>
              </a:ext>
            </a:extLst>
          </p:cNvPr>
          <p:cNvSpPr/>
          <p:nvPr/>
        </p:nvSpPr>
        <p:spPr>
          <a:xfrm>
            <a:off x="3359150" y="3219450"/>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81" name="Oval 80">
            <a:extLst>
              <a:ext uri="{FF2B5EF4-FFF2-40B4-BE49-F238E27FC236}">
                <a16:creationId xmlns:a16="http://schemas.microsoft.com/office/drawing/2014/main" id="{EF38A104-C5B6-1D4F-9FF7-4ADB4F099967}"/>
              </a:ext>
            </a:extLst>
          </p:cNvPr>
          <p:cNvSpPr/>
          <p:nvPr/>
        </p:nvSpPr>
        <p:spPr>
          <a:xfrm>
            <a:off x="4011613" y="3219450"/>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82" name="Oval 81">
            <a:extLst>
              <a:ext uri="{FF2B5EF4-FFF2-40B4-BE49-F238E27FC236}">
                <a16:creationId xmlns:a16="http://schemas.microsoft.com/office/drawing/2014/main" id="{F514F465-61B0-7A4C-AE63-767A8E2D3304}"/>
              </a:ext>
            </a:extLst>
          </p:cNvPr>
          <p:cNvSpPr/>
          <p:nvPr/>
        </p:nvSpPr>
        <p:spPr>
          <a:xfrm>
            <a:off x="4746625" y="3219450"/>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83" name="Oval 82">
            <a:extLst>
              <a:ext uri="{FF2B5EF4-FFF2-40B4-BE49-F238E27FC236}">
                <a16:creationId xmlns:a16="http://schemas.microsoft.com/office/drawing/2014/main" id="{D391F58C-996C-2F49-A367-818D41825104}"/>
              </a:ext>
            </a:extLst>
          </p:cNvPr>
          <p:cNvSpPr/>
          <p:nvPr/>
        </p:nvSpPr>
        <p:spPr>
          <a:xfrm>
            <a:off x="5399088"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84" name="Oval 83">
            <a:extLst>
              <a:ext uri="{FF2B5EF4-FFF2-40B4-BE49-F238E27FC236}">
                <a16:creationId xmlns:a16="http://schemas.microsoft.com/office/drawing/2014/main" id="{ADCD7AB6-568B-D241-BA69-C578C1A09978}"/>
              </a:ext>
            </a:extLst>
          </p:cNvPr>
          <p:cNvSpPr/>
          <p:nvPr/>
        </p:nvSpPr>
        <p:spPr>
          <a:xfrm>
            <a:off x="6099175" y="3230563"/>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85" name="Oval 84">
            <a:extLst>
              <a:ext uri="{FF2B5EF4-FFF2-40B4-BE49-F238E27FC236}">
                <a16:creationId xmlns:a16="http://schemas.microsoft.com/office/drawing/2014/main" id="{5E2C0A28-DA39-0E48-9154-A0A4970A2ABE}"/>
              </a:ext>
            </a:extLst>
          </p:cNvPr>
          <p:cNvSpPr/>
          <p:nvPr/>
        </p:nvSpPr>
        <p:spPr>
          <a:xfrm>
            <a:off x="6750050" y="3230563"/>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86" name="Oval 85">
            <a:extLst>
              <a:ext uri="{FF2B5EF4-FFF2-40B4-BE49-F238E27FC236}">
                <a16:creationId xmlns:a16="http://schemas.microsoft.com/office/drawing/2014/main" id="{8EE1D10F-2BD1-C241-866A-2C97D7ABFB4D}"/>
              </a:ext>
            </a:extLst>
          </p:cNvPr>
          <p:cNvSpPr/>
          <p:nvPr/>
        </p:nvSpPr>
        <p:spPr>
          <a:xfrm>
            <a:off x="7534275"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87" name="Oval 86">
            <a:extLst>
              <a:ext uri="{FF2B5EF4-FFF2-40B4-BE49-F238E27FC236}">
                <a16:creationId xmlns:a16="http://schemas.microsoft.com/office/drawing/2014/main" id="{8A7C8F92-F3DD-1342-9600-BBB178C620FF}"/>
              </a:ext>
            </a:extLst>
          </p:cNvPr>
          <p:cNvSpPr/>
          <p:nvPr/>
        </p:nvSpPr>
        <p:spPr>
          <a:xfrm>
            <a:off x="8185150"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88" name="Oval 87">
            <a:extLst>
              <a:ext uri="{FF2B5EF4-FFF2-40B4-BE49-F238E27FC236}">
                <a16:creationId xmlns:a16="http://schemas.microsoft.com/office/drawing/2014/main" id="{76D65C6D-1F22-7246-8CCE-E6DE2960ADB8}"/>
              </a:ext>
            </a:extLst>
          </p:cNvPr>
          <p:cNvSpPr/>
          <p:nvPr/>
        </p:nvSpPr>
        <p:spPr>
          <a:xfrm>
            <a:off x="6756400" y="3643313"/>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89" name="Oval 88">
            <a:extLst>
              <a:ext uri="{FF2B5EF4-FFF2-40B4-BE49-F238E27FC236}">
                <a16:creationId xmlns:a16="http://schemas.microsoft.com/office/drawing/2014/main" id="{D5164A3C-9188-A049-BE35-69BF2E379468}"/>
              </a:ext>
            </a:extLst>
          </p:cNvPr>
          <p:cNvSpPr/>
          <p:nvPr/>
        </p:nvSpPr>
        <p:spPr>
          <a:xfrm>
            <a:off x="8177213" y="3643313"/>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90" name="Oval 89">
            <a:extLst>
              <a:ext uri="{FF2B5EF4-FFF2-40B4-BE49-F238E27FC236}">
                <a16:creationId xmlns:a16="http://schemas.microsoft.com/office/drawing/2014/main" id="{6F3B30A4-76EA-9647-BF55-57409D74D176}"/>
              </a:ext>
            </a:extLst>
          </p:cNvPr>
          <p:cNvSpPr/>
          <p:nvPr/>
        </p:nvSpPr>
        <p:spPr>
          <a:xfrm>
            <a:off x="1231900" y="364331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91" name="Oval 90">
            <a:extLst>
              <a:ext uri="{FF2B5EF4-FFF2-40B4-BE49-F238E27FC236}">
                <a16:creationId xmlns:a16="http://schemas.microsoft.com/office/drawing/2014/main" id="{7F62FDED-4929-3D4E-8C0B-8037AC034D05}"/>
              </a:ext>
            </a:extLst>
          </p:cNvPr>
          <p:cNvSpPr/>
          <p:nvPr/>
        </p:nvSpPr>
        <p:spPr>
          <a:xfrm>
            <a:off x="2578100" y="3643313"/>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92" name="Oval 91">
            <a:extLst>
              <a:ext uri="{FF2B5EF4-FFF2-40B4-BE49-F238E27FC236}">
                <a16:creationId xmlns:a16="http://schemas.microsoft.com/office/drawing/2014/main" id="{8ED1B2B4-4FF8-664A-8AE1-AE4925D648CE}"/>
              </a:ext>
            </a:extLst>
          </p:cNvPr>
          <p:cNvSpPr/>
          <p:nvPr/>
        </p:nvSpPr>
        <p:spPr>
          <a:xfrm>
            <a:off x="3998913" y="3643313"/>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94" name="TextBox 41">
            <a:extLst>
              <a:ext uri="{FF2B5EF4-FFF2-40B4-BE49-F238E27FC236}">
                <a16:creationId xmlns:a16="http://schemas.microsoft.com/office/drawing/2014/main" id="{62F78AD0-36C5-CF40-8057-71F60DA9B325}"/>
              </a:ext>
            </a:extLst>
          </p:cNvPr>
          <p:cNvSpPr txBox="1">
            <a:spLocks noChangeArrowheads="1"/>
          </p:cNvSpPr>
          <p:nvPr/>
        </p:nvSpPr>
        <p:spPr bwMode="auto">
          <a:xfrm>
            <a:off x="1012825" y="4926013"/>
            <a:ext cx="71405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95" name="Oval 94">
            <a:extLst>
              <a:ext uri="{FF2B5EF4-FFF2-40B4-BE49-F238E27FC236}">
                <a16:creationId xmlns:a16="http://schemas.microsoft.com/office/drawing/2014/main" id="{89DE23E9-49FA-7F45-9CA0-1DDCBC5FEB1F}"/>
              </a:ext>
            </a:extLst>
          </p:cNvPr>
          <p:cNvSpPr/>
          <p:nvPr/>
        </p:nvSpPr>
        <p:spPr>
          <a:xfrm>
            <a:off x="4810125" y="4926013"/>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96" name="Oval 95">
            <a:extLst>
              <a:ext uri="{FF2B5EF4-FFF2-40B4-BE49-F238E27FC236}">
                <a16:creationId xmlns:a16="http://schemas.microsoft.com/office/drawing/2014/main" id="{1E185507-1584-984C-9C5D-B655DC4EA033}"/>
              </a:ext>
            </a:extLst>
          </p:cNvPr>
          <p:cNvSpPr/>
          <p:nvPr/>
        </p:nvSpPr>
        <p:spPr>
          <a:xfrm>
            <a:off x="679450" y="492601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97" name="Oval 96">
            <a:extLst>
              <a:ext uri="{FF2B5EF4-FFF2-40B4-BE49-F238E27FC236}">
                <a16:creationId xmlns:a16="http://schemas.microsoft.com/office/drawing/2014/main" id="{59C58FD7-3185-8543-BE73-3F094AA4F919}"/>
              </a:ext>
            </a:extLst>
          </p:cNvPr>
          <p:cNvSpPr/>
          <p:nvPr/>
        </p:nvSpPr>
        <p:spPr>
          <a:xfrm>
            <a:off x="679450" y="546258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40" name="Oval 39">
            <a:extLst>
              <a:ext uri="{FF2B5EF4-FFF2-40B4-BE49-F238E27FC236}">
                <a16:creationId xmlns:a16="http://schemas.microsoft.com/office/drawing/2014/main" id="{8E532046-6D87-8642-8DAC-4546406421FE}"/>
              </a:ext>
            </a:extLst>
          </p:cNvPr>
          <p:cNvSpPr/>
          <p:nvPr/>
        </p:nvSpPr>
        <p:spPr>
          <a:xfrm>
            <a:off x="5410200" y="3643313"/>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Tree>
    <p:extLst>
      <p:ext uri="{BB962C8B-B14F-4D97-AF65-F5344CB8AC3E}">
        <p14:creationId xmlns:p14="http://schemas.microsoft.com/office/powerpoint/2010/main" val="4029949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1"/>
          <p:cNvSpPr txBox="1">
            <a:spLocks noChangeArrowheads="1"/>
          </p:cNvSpPr>
          <p:nvPr/>
        </p:nvSpPr>
        <p:spPr bwMode="auto">
          <a:xfrm>
            <a:off x="1012825" y="4926013"/>
            <a:ext cx="71405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caused by construct   			Random error</a:t>
            </a:r>
          </a:p>
          <a:p>
            <a:pPr eaLnBrk="1" hangingPunct="1"/>
            <a:endParaRPr lang="en-US" sz="1800" dirty="0"/>
          </a:p>
          <a:p>
            <a:pPr eaLnBrk="1" hangingPunct="1"/>
            <a:r>
              <a:rPr lang="en-US" sz="1800" dirty="0"/>
              <a:t>Indicator specific variance</a:t>
            </a:r>
          </a:p>
        </p:txBody>
      </p:sp>
      <p:sp>
        <p:nvSpPr>
          <p:cNvPr id="18435" name="Title 1"/>
          <p:cNvSpPr>
            <a:spLocks noGrp="1"/>
          </p:cNvSpPr>
          <p:nvPr>
            <p:ph type="title"/>
          </p:nvPr>
        </p:nvSpPr>
        <p:spPr/>
        <p:txBody>
          <a:bodyPr/>
          <a:lstStyle/>
          <a:p>
            <a:pPr eaLnBrk="1" hangingPunct="1"/>
            <a:r>
              <a:rPr lang="en-US" dirty="0">
                <a:latin typeface="Arial" charset="0"/>
                <a:ea typeface="ＭＳ Ｐゴシック" charset="0"/>
                <a:cs typeface="ＭＳ Ｐゴシック" charset="0"/>
              </a:rPr>
              <a:t>Conceptual example of CFA</a:t>
            </a:r>
          </a:p>
        </p:txBody>
      </p:sp>
      <p:sp>
        <p:nvSpPr>
          <p:cNvPr id="6" name="Oval 5"/>
          <p:cNvSpPr/>
          <p:nvPr/>
        </p:nvSpPr>
        <p:spPr>
          <a:xfrm>
            <a:off x="1201738" y="1570038"/>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7" name="Rectangle 6"/>
          <p:cNvSpPr/>
          <p:nvPr/>
        </p:nvSpPr>
        <p:spPr>
          <a:xfrm>
            <a:off x="534988" y="3195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87007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28612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6974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038850" y="3195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4533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3" name="Oval 12"/>
          <p:cNvSpPr/>
          <p:nvPr/>
        </p:nvSpPr>
        <p:spPr>
          <a:xfrm>
            <a:off x="5376863" y="1570038"/>
            <a:ext cx="2432050"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4" name="Straight Arrow Connector 13"/>
          <p:cNvCxnSpPr>
            <a:stCxn id="6" idx="3"/>
            <a:endCxn id="7" idx="0"/>
          </p:cNvCxnSpPr>
          <p:nvPr/>
        </p:nvCxnSpPr>
        <p:spPr>
          <a:xfrm rot="5400000">
            <a:off x="950119" y="2588419"/>
            <a:ext cx="742950" cy="4714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rot="16200000" flipH="1">
            <a:off x="2124869" y="2896394"/>
            <a:ext cx="592138" cy="6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5"/>
            <a:endCxn id="9" idx="0"/>
          </p:cNvCxnSpPr>
          <p:nvPr/>
        </p:nvCxnSpPr>
        <p:spPr>
          <a:xfrm rot="16200000" flipH="1">
            <a:off x="3186907" y="2542381"/>
            <a:ext cx="742950" cy="5635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a:endCxn id="10" idx="0"/>
          </p:cNvCxnSpPr>
          <p:nvPr/>
        </p:nvCxnSpPr>
        <p:spPr>
          <a:xfrm rot="5400000">
            <a:off x="5120482" y="2583656"/>
            <a:ext cx="742950" cy="4810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4"/>
            <a:endCxn id="11" idx="0"/>
          </p:cNvCxnSpPr>
          <p:nvPr/>
        </p:nvCxnSpPr>
        <p:spPr>
          <a:xfrm rot="5400000">
            <a:off x="6295232" y="2897981"/>
            <a:ext cx="5921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5"/>
            <a:endCxn id="12" idx="0"/>
          </p:cNvCxnSpPr>
          <p:nvPr/>
        </p:nvCxnSpPr>
        <p:spPr>
          <a:xfrm rot="16200000" flipH="1">
            <a:off x="7358857" y="2547144"/>
            <a:ext cx="742950" cy="554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5882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993775" y="4170363"/>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09867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332831" y="4171157"/>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519488" y="426243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752056" y="4167982"/>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916488" y="427831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148263" y="4175125"/>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2674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00812" y="4168776"/>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6898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7920037" y="4167188"/>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467" name="TextBox 44"/>
          <p:cNvSpPr txBox="1">
            <a:spLocks noChangeArrowheads="1"/>
          </p:cNvSpPr>
          <p:nvPr/>
        </p:nvSpPr>
        <p:spPr bwMode="auto">
          <a:xfrm>
            <a:off x="906463" y="26035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8" name="TextBox 45"/>
          <p:cNvSpPr txBox="1">
            <a:spLocks noChangeArrowheads="1"/>
          </p:cNvSpPr>
          <p:nvPr/>
        </p:nvSpPr>
        <p:spPr bwMode="auto">
          <a:xfrm>
            <a:off x="2049463" y="2651125"/>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69" name="TextBox 46"/>
          <p:cNvSpPr txBox="1">
            <a:spLocks noChangeArrowheads="1"/>
          </p:cNvSpPr>
          <p:nvPr/>
        </p:nvSpPr>
        <p:spPr bwMode="auto">
          <a:xfrm>
            <a:off x="3121025" y="2668588"/>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0" name="TextBox 47"/>
          <p:cNvSpPr txBox="1">
            <a:spLocks noChangeArrowheads="1"/>
          </p:cNvSpPr>
          <p:nvPr/>
        </p:nvSpPr>
        <p:spPr bwMode="auto">
          <a:xfrm>
            <a:off x="5013325" y="2668588"/>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1" name="TextBox 48"/>
          <p:cNvSpPr txBox="1">
            <a:spLocks noChangeArrowheads="1"/>
          </p:cNvSpPr>
          <p:nvPr/>
        </p:nvSpPr>
        <p:spPr bwMode="auto">
          <a:xfrm>
            <a:off x="6154738" y="27178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8472" name="TextBox 49"/>
          <p:cNvSpPr txBox="1">
            <a:spLocks noChangeArrowheads="1"/>
          </p:cNvSpPr>
          <p:nvPr/>
        </p:nvSpPr>
        <p:spPr bwMode="auto">
          <a:xfrm>
            <a:off x="7226300" y="2735263"/>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7513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1" name="Oval 40"/>
          <p:cNvSpPr/>
          <p:nvPr/>
        </p:nvSpPr>
        <p:spPr>
          <a:xfrm>
            <a:off x="4810125" y="4926013"/>
            <a:ext cx="334963" cy="38893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097588" y="364331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5199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5730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54" name="Oval 53"/>
          <p:cNvSpPr/>
          <p:nvPr/>
        </p:nvSpPr>
        <p:spPr>
          <a:xfrm>
            <a:off x="1919288" y="364331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3416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6" name="Oval 55"/>
          <p:cNvSpPr/>
          <p:nvPr/>
        </p:nvSpPr>
        <p:spPr>
          <a:xfrm>
            <a:off x="679450" y="492601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7" name="Oval 56"/>
          <p:cNvSpPr/>
          <p:nvPr/>
        </p:nvSpPr>
        <p:spPr>
          <a:xfrm>
            <a:off x="573088" y="3219450"/>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A</a:t>
            </a:r>
          </a:p>
        </p:txBody>
      </p:sp>
      <p:sp>
        <p:nvSpPr>
          <p:cNvPr id="58" name="Oval 57"/>
          <p:cNvSpPr/>
          <p:nvPr/>
        </p:nvSpPr>
        <p:spPr>
          <a:xfrm>
            <a:off x="1225550" y="3219450"/>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1925638" y="32305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576513" y="32305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359150" y="3219450"/>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011613" y="3219450"/>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746625" y="3219450"/>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399088"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099175" y="3230563"/>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750050" y="3230563"/>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534275"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185150"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410200" y="3643313"/>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756400" y="3643313"/>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177213" y="3643313"/>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231900" y="364331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578100" y="3643313"/>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3998913" y="3643313"/>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9" name="Oval 78"/>
          <p:cNvSpPr/>
          <p:nvPr/>
        </p:nvSpPr>
        <p:spPr>
          <a:xfrm>
            <a:off x="679450" y="5462588"/>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cxnSp>
        <p:nvCxnSpPr>
          <p:cNvPr id="33" name="Curved Connector 32"/>
          <p:cNvCxnSpPr>
            <a:stCxn id="6" idx="7"/>
            <a:endCxn id="13" idx="1"/>
          </p:cNvCxnSpPr>
          <p:nvPr/>
        </p:nvCxnSpPr>
        <p:spPr>
          <a:xfrm rot="5400000" flipH="1" flipV="1">
            <a:off x="4504647" y="493005"/>
            <a:ext cx="12700" cy="2456761"/>
          </a:xfrm>
          <a:prstGeom prst="curvedConnector3">
            <a:avLst>
              <a:gd name="adj1" fmla="val 299170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569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latin typeface="Arial" charset="0"/>
                <a:cs typeface="ＭＳ Ｐゴシック" charset="0"/>
              </a:rPr>
              <a:t>Conceptual example of CFA</a:t>
            </a:r>
            <a:endParaRPr lang="en-US" dirty="0">
              <a:latin typeface="Arial" charset="0"/>
              <a:ea typeface="ＭＳ Ｐゴシック" charset="0"/>
              <a:cs typeface="ＭＳ Ｐゴシック" charset="0"/>
            </a:endParaRPr>
          </a:p>
        </p:txBody>
      </p:sp>
      <p:sp>
        <p:nvSpPr>
          <p:cNvPr id="3" name="Content Placeholder 2"/>
          <p:cNvSpPr>
            <a:spLocks noGrp="1"/>
          </p:cNvSpPr>
          <p:nvPr>
            <p:ph idx="1"/>
          </p:nvPr>
        </p:nvSpPr>
        <p:spPr/>
        <p:txBody>
          <a:bodyPr/>
          <a:lstStyle/>
          <a:p>
            <a:endParaRPr lang="en-US"/>
          </a:p>
        </p:txBody>
      </p:sp>
      <p:sp>
        <p:nvSpPr>
          <p:cNvPr id="6" name="Oval 5"/>
          <p:cNvSpPr/>
          <p:nvPr/>
        </p:nvSpPr>
        <p:spPr>
          <a:xfrm>
            <a:off x="1201738" y="1570038"/>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7" name="Rectangle 6"/>
          <p:cNvSpPr/>
          <p:nvPr/>
        </p:nvSpPr>
        <p:spPr>
          <a:xfrm>
            <a:off x="534988" y="3195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87007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28612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6974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038850" y="3195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4533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3" name="Oval 12"/>
          <p:cNvSpPr/>
          <p:nvPr/>
        </p:nvSpPr>
        <p:spPr>
          <a:xfrm>
            <a:off x="5376863" y="1570038"/>
            <a:ext cx="2432050"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4" name="Straight Arrow Connector 13"/>
          <p:cNvCxnSpPr>
            <a:stCxn id="6" idx="3"/>
            <a:endCxn id="7" idx="0"/>
          </p:cNvCxnSpPr>
          <p:nvPr/>
        </p:nvCxnSpPr>
        <p:spPr>
          <a:xfrm rot="5400000">
            <a:off x="950119" y="2588419"/>
            <a:ext cx="742950" cy="4714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rot="16200000" flipH="1">
            <a:off x="2124869" y="2896394"/>
            <a:ext cx="592138" cy="6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5"/>
            <a:endCxn id="9" idx="0"/>
          </p:cNvCxnSpPr>
          <p:nvPr/>
        </p:nvCxnSpPr>
        <p:spPr>
          <a:xfrm rot="16200000" flipH="1">
            <a:off x="3186907" y="2542381"/>
            <a:ext cx="742950" cy="5635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a:endCxn id="10" idx="0"/>
          </p:cNvCxnSpPr>
          <p:nvPr/>
        </p:nvCxnSpPr>
        <p:spPr>
          <a:xfrm rot="5400000">
            <a:off x="5120482" y="2583656"/>
            <a:ext cx="742950" cy="4810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4"/>
            <a:endCxn id="11" idx="0"/>
          </p:cNvCxnSpPr>
          <p:nvPr/>
        </p:nvCxnSpPr>
        <p:spPr>
          <a:xfrm rot="5400000">
            <a:off x="6295232" y="2897981"/>
            <a:ext cx="5921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5"/>
            <a:endCxn id="12" idx="0"/>
          </p:cNvCxnSpPr>
          <p:nvPr/>
        </p:nvCxnSpPr>
        <p:spPr>
          <a:xfrm rot="16200000" flipH="1">
            <a:off x="7358857" y="2547144"/>
            <a:ext cx="742950" cy="554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5882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993775" y="4170363"/>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09867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332831" y="4171157"/>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519488" y="426243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752056" y="4167982"/>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916488" y="427831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148263" y="4175125"/>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2674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00812" y="4168776"/>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6898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7920037" y="4167188"/>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90" name="TextBox 44"/>
          <p:cNvSpPr txBox="1">
            <a:spLocks noChangeArrowheads="1"/>
          </p:cNvSpPr>
          <p:nvPr/>
        </p:nvSpPr>
        <p:spPr bwMode="auto">
          <a:xfrm>
            <a:off x="906463" y="26035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1" name="TextBox 45"/>
          <p:cNvSpPr txBox="1">
            <a:spLocks noChangeArrowheads="1"/>
          </p:cNvSpPr>
          <p:nvPr/>
        </p:nvSpPr>
        <p:spPr bwMode="auto">
          <a:xfrm>
            <a:off x="2049463" y="2651125"/>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2" name="TextBox 46"/>
          <p:cNvSpPr txBox="1">
            <a:spLocks noChangeArrowheads="1"/>
          </p:cNvSpPr>
          <p:nvPr/>
        </p:nvSpPr>
        <p:spPr bwMode="auto">
          <a:xfrm>
            <a:off x="3121025" y="2668588"/>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3" name="TextBox 47"/>
          <p:cNvSpPr txBox="1">
            <a:spLocks noChangeArrowheads="1"/>
          </p:cNvSpPr>
          <p:nvPr/>
        </p:nvSpPr>
        <p:spPr bwMode="auto">
          <a:xfrm>
            <a:off x="5013325" y="2668588"/>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4" name="TextBox 48"/>
          <p:cNvSpPr txBox="1">
            <a:spLocks noChangeArrowheads="1"/>
          </p:cNvSpPr>
          <p:nvPr/>
        </p:nvSpPr>
        <p:spPr bwMode="auto">
          <a:xfrm>
            <a:off x="6154738" y="27178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5" name="TextBox 49"/>
          <p:cNvSpPr txBox="1">
            <a:spLocks noChangeArrowheads="1"/>
          </p:cNvSpPr>
          <p:nvPr/>
        </p:nvSpPr>
        <p:spPr bwMode="auto">
          <a:xfrm>
            <a:off x="7226300" y="2735263"/>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7513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0975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5199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5730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19192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3416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7" name="Oval 56"/>
          <p:cNvSpPr/>
          <p:nvPr/>
        </p:nvSpPr>
        <p:spPr>
          <a:xfrm>
            <a:off x="1390650" y="1893888"/>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919288" y="1893888"/>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424113" y="1643063"/>
            <a:ext cx="334962"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424113" y="2216150"/>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2911475" y="202247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2787650" y="16430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5503863" y="1895475"/>
            <a:ext cx="333375"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6154738" y="1895475"/>
            <a:ext cx="334962"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5940425" y="163353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592888" y="163353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6704013" y="202247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7354888" y="2022475"/>
            <a:ext cx="334962"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410200" y="4289425"/>
            <a:ext cx="333375" cy="387350"/>
          </a:xfrm>
          <a:prstGeom prst="ellips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s</a:t>
            </a:r>
          </a:p>
        </p:txBody>
      </p:sp>
      <p:sp>
        <p:nvSpPr>
          <p:cNvPr id="74" name="Oval 73"/>
          <p:cNvSpPr/>
          <p:nvPr/>
        </p:nvSpPr>
        <p:spPr>
          <a:xfrm>
            <a:off x="6756400" y="4289425"/>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177213" y="4289425"/>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231900" y="4289425"/>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578100" y="4289425"/>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3998913" y="4289425"/>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cxnSp>
        <p:nvCxnSpPr>
          <p:cNvPr id="81" name="Curved Connector 80"/>
          <p:cNvCxnSpPr/>
          <p:nvPr/>
        </p:nvCxnSpPr>
        <p:spPr>
          <a:xfrm rot="5400000" flipH="1" flipV="1">
            <a:off x="4504647" y="493005"/>
            <a:ext cx="12700" cy="2456761"/>
          </a:xfrm>
          <a:prstGeom prst="curvedConnector3">
            <a:avLst>
              <a:gd name="adj1" fmla="val 299170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640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lstStyle/>
          <a:p>
            <a:r>
              <a:rPr lang="en-US" dirty="0">
                <a:latin typeface="Arial" charset="0"/>
                <a:ea typeface="ＭＳ Ｐゴシック" charset="0"/>
                <a:cs typeface="ＭＳ Ｐゴシック" charset="0"/>
              </a:rPr>
              <a:t>Modeling correlated errors</a:t>
            </a:r>
          </a:p>
        </p:txBody>
      </p:sp>
      <p:sp>
        <p:nvSpPr>
          <p:cNvPr id="4" name="Content Placeholder 3"/>
          <p:cNvSpPr>
            <a:spLocks noGrp="1"/>
          </p:cNvSpPr>
          <p:nvPr>
            <p:ph idx="1"/>
          </p:nvPr>
        </p:nvSpPr>
        <p:spPr/>
        <p:txBody>
          <a:bodyPr/>
          <a:lstStyle/>
          <a:p>
            <a:endParaRPr lang="en-US"/>
          </a:p>
        </p:txBody>
      </p:sp>
      <p:sp>
        <p:nvSpPr>
          <p:cNvPr id="7" name="Rectangle 6"/>
          <p:cNvSpPr/>
          <p:nvPr/>
        </p:nvSpPr>
        <p:spPr>
          <a:xfrm>
            <a:off x="534988" y="3195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87007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28612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6974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038850" y="3195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4533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40" name="Oval 39"/>
          <p:cNvSpPr/>
          <p:nvPr/>
        </p:nvSpPr>
        <p:spPr>
          <a:xfrm>
            <a:off x="47513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43" name="Oval 42"/>
          <p:cNvSpPr/>
          <p:nvPr/>
        </p:nvSpPr>
        <p:spPr>
          <a:xfrm>
            <a:off x="6097588" y="364331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5199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5730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1919288" y="364331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3416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7" name="Oval 56"/>
          <p:cNvSpPr/>
          <p:nvPr/>
        </p:nvSpPr>
        <p:spPr>
          <a:xfrm>
            <a:off x="573088" y="3219450"/>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225550" y="3219450"/>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1925638" y="32305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576513" y="32305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359150" y="3219450"/>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011613" y="3219450"/>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746625" y="3219450"/>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399088"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099175" y="3230563"/>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750050" y="3230563"/>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534275"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185150"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4" name="Oval 73"/>
          <p:cNvSpPr/>
          <p:nvPr/>
        </p:nvSpPr>
        <p:spPr>
          <a:xfrm>
            <a:off x="6756400" y="3643313"/>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177213" y="3643313"/>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231900" y="3643313"/>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578100" y="3643313"/>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3998913" y="3643313"/>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80" name="Oval 79"/>
          <p:cNvSpPr/>
          <p:nvPr/>
        </p:nvSpPr>
        <p:spPr>
          <a:xfrm>
            <a:off x="5394915" y="3663425"/>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Tree>
    <p:extLst>
      <p:ext uri="{BB962C8B-B14F-4D97-AF65-F5344CB8AC3E}">
        <p14:creationId xmlns:p14="http://schemas.microsoft.com/office/powerpoint/2010/main" val="9385601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latin typeface="Arial" charset="0"/>
                <a:ea typeface="ＭＳ Ｐゴシック" charset="0"/>
                <a:cs typeface="ＭＳ Ｐゴシック" charset="0"/>
              </a:rPr>
              <a:t>Modeling correlated errors</a:t>
            </a:r>
          </a:p>
        </p:txBody>
      </p:sp>
      <p:sp>
        <p:nvSpPr>
          <p:cNvPr id="3" name="Content Placeholder 2"/>
          <p:cNvSpPr>
            <a:spLocks noGrp="1"/>
          </p:cNvSpPr>
          <p:nvPr>
            <p:ph idx="1"/>
          </p:nvPr>
        </p:nvSpPr>
        <p:spPr/>
        <p:txBody>
          <a:bodyPr/>
          <a:lstStyle/>
          <a:p>
            <a:endParaRPr lang="en-US" dirty="0"/>
          </a:p>
        </p:txBody>
      </p:sp>
      <p:sp>
        <p:nvSpPr>
          <p:cNvPr id="6" name="Oval 5"/>
          <p:cNvSpPr/>
          <p:nvPr/>
        </p:nvSpPr>
        <p:spPr>
          <a:xfrm>
            <a:off x="1201738" y="1570038"/>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7" name="Rectangle 6"/>
          <p:cNvSpPr/>
          <p:nvPr/>
        </p:nvSpPr>
        <p:spPr>
          <a:xfrm>
            <a:off x="534988" y="3195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87007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28612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6974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038850" y="3195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4533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3" name="Oval 12"/>
          <p:cNvSpPr/>
          <p:nvPr/>
        </p:nvSpPr>
        <p:spPr>
          <a:xfrm>
            <a:off x="5376863" y="1570038"/>
            <a:ext cx="2432050"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4" name="Straight Arrow Connector 13"/>
          <p:cNvCxnSpPr>
            <a:stCxn id="6" idx="3"/>
            <a:endCxn id="7" idx="0"/>
          </p:cNvCxnSpPr>
          <p:nvPr/>
        </p:nvCxnSpPr>
        <p:spPr>
          <a:xfrm rot="5400000">
            <a:off x="950119" y="2588419"/>
            <a:ext cx="742950" cy="4714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rot="16200000" flipH="1">
            <a:off x="2124869" y="2896394"/>
            <a:ext cx="592138" cy="6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5"/>
            <a:endCxn id="9" idx="0"/>
          </p:cNvCxnSpPr>
          <p:nvPr/>
        </p:nvCxnSpPr>
        <p:spPr>
          <a:xfrm rot="16200000" flipH="1">
            <a:off x="3186907" y="2542381"/>
            <a:ext cx="742950" cy="5635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a:endCxn id="10" idx="0"/>
          </p:cNvCxnSpPr>
          <p:nvPr/>
        </p:nvCxnSpPr>
        <p:spPr>
          <a:xfrm rot="5400000">
            <a:off x="5120482" y="2583656"/>
            <a:ext cx="742950" cy="4810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4"/>
            <a:endCxn id="11" idx="0"/>
          </p:cNvCxnSpPr>
          <p:nvPr/>
        </p:nvCxnSpPr>
        <p:spPr>
          <a:xfrm rot="5400000">
            <a:off x="6295232" y="2897981"/>
            <a:ext cx="5921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5"/>
            <a:endCxn id="12" idx="0"/>
          </p:cNvCxnSpPr>
          <p:nvPr/>
        </p:nvCxnSpPr>
        <p:spPr>
          <a:xfrm rot="16200000" flipH="1">
            <a:off x="7358857" y="2547144"/>
            <a:ext cx="742950" cy="554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5882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993775" y="4170363"/>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09867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332831" y="4171157"/>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519488" y="426243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752056" y="4167982"/>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916488" y="427831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148263" y="4175125"/>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2674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00812" y="4168776"/>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6898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7920037" y="4167188"/>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90" name="TextBox 44"/>
          <p:cNvSpPr txBox="1">
            <a:spLocks noChangeArrowheads="1"/>
          </p:cNvSpPr>
          <p:nvPr/>
        </p:nvSpPr>
        <p:spPr bwMode="auto">
          <a:xfrm>
            <a:off x="906463" y="26035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1" name="TextBox 45"/>
          <p:cNvSpPr txBox="1">
            <a:spLocks noChangeArrowheads="1"/>
          </p:cNvSpPr>
          <p:nvPr/>
        </p:nvSpPr>
        <p:spPr bwMode="auto">
          <a:xfrm>
            <a:off x="2049463" y="2651125"/>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2" name="TextBox 46"/>
          <p:cNvSpPr txBox="1">
            <a:spLocks noChangeArrowheads="1"/>
          </p:cNvSpPr>
          <p:nvPr/>
        </p:nvSpPr>
        <p:spPr bwMode="auto">
          <a:xfrm>
            <a:off x="3121025" y="2668588"/>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3" name="TextBox 47"/>
          <p:cNvSpPr txBox="1">
            <a:spLocks noChangeArrowheads="1"/>
          </p:cNvSpPr>
          <p:nvPr/>
        </p:nvSpPr>
        <p:spPr bwMode="auto">
          <a:xfrm>
            <a:off x="5013325" y="2668588"/>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4" name="TextBox 48"/>
          <p:cNvSpPr txBox="1">
            <a:spLocks noChangeArrowheads="1"/>
          </p:cNvSpPr>
          <p:nvPr/>
        </p:nvSpPr>
        <p:spPr bwMode="auto">
          <a:xfrm>
            <a:off x="6154738" y="27178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5" name="TextBox 49"/>
          <p:cNvSpPr txBox="1">
            <a:spLocks noChangeArrowheads="1"/>
          </p:cNvSpPr>
          <p:nvPr/>
        </p:nvSpPr>
        <p:spPr bwMode="auto">
          <a:xfrm>
            <a:off x="7226300" y="2735263"/>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7513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0975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5199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5730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19192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3416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7" name="Oval 56"/>
          <p:cNvSpPr/>
          <p:nvPr/>
        </p:nvSpPr>
        <p:spPr>
          <a:xfrm>
            <a:off x="1390650" y="1893888"/>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919288" y="1893888"/>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424113" y="1643063"/>
            <a:ext cx="334962"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424113" y="2216150"/>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2911475" y="202247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2787650" y="16430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5503863" y="1895475"/>
            <a:ext cx="333375"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6154738" y="1895475"/>
            <a:ext cx="334962"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5940425" y="163353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592888" y="163353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6704013" y="202247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7354888" y="2022475"/>
            <a:ext cx="334962"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836526" y="2120900"/>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4" name="Oval 73"/>
          <p:cNvSpPr/>
          <p:nvPr/>
        </p:nvSpPr>
        <p:spPr>
          <a:xfrm>
            <a:off x="6756400" y="4289425"/>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177213" y="4289425"/>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231900" y="4289425"/>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578100" y="4289425"/>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3235324" y="1893888"/>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cxnSp>
        <p:nvCxnSpPr>
          <p:cNvPr id="81" name="Curved Connector 80"/>
          <p:cNvCxnSpPr/>
          <p:nvPr/>
        </p:nvCxnSpPr>
        <p:spPr>
          <a:xfrm rot="5400000" flipH="1" flipV="1">
            <a:off x="4504647" y="493005"/>
            <a:ext cx="12700" cy="2456761"/>
          </a:xfrm>
          <a:prstGeom prst="curvedConnector3">
            <a:avLst>
              <a:gd name="adj1" fmla="val 299170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8268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latin typeface="Arial" charset="0"/>
                <a:ea typeface="ＭＳ Ｐゴシック" charset="0"/>
                <a:cs typeface="ＭＳ Ｐゴシック" charset="0"/>
              </a:rPr>
              <a:t>Modeling correlated errors</a:t>
            </a:r>
          </a:p>
        </p:txBody>
      </p:sp>
      <p:sp>
        <p:nvSpPr>
          <p:cNvPr id="3" name="Content Placeholder 2"/>
          <p:cNvSpPr>
            <a:spLocks noGrp="1"/>
          </p:cNvSpPr>
          <p:nvPr>
            <p:ph idx="1"/>
          </p:nvPr>
        </p:nvSpPr>
        <p:spPr/>
        <p:txBody>
          <a:bodyPr/>
          <a:lstStyle/>
          <a:p>
            <a:endParaRPr lang="en-US" dirty="0"/>
          </a:p>
        </p:txBody>
      </p:sp>
      <p:sp>
        <p:nvSpPr>
          <p:cNvPr id="6" name="Oval 5"/>
          <p:cNvSpPr/>
          <p:nvPr/>
        </p:nvSpPr>
        <p:spPr>
          <a:xfrm>
            <a:off x="1201738" y="1570038"/>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7" name="Rectangle 6"/>
          <p:cNvSpPr/>
          <p:nvPr/>
        </p:nvSpPr>
        <p:spPr>
          <a:xfrm>
            <a:off x="534988" y="3195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87007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28612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6974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038850" y="3195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4533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3" name="Oval 12"/>
          <p:cNvSpPr/>
          <p:nvPr/>
        </p:nvSpPr>
        <p:spPr>
          <a:xfrm>
            <a:off x="5376863" y="1570038"/>
            <a:ext cx="2432050"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4" name="Straight Arrow Connector 13"/>
          <p:cNvCxnSpPr>
            <a:stCxn id="6" idx="3"/>
            <a:endCxn id="7" idx="0"/>
          </p:cNvCxnSpPr>
          <p:nvPr/>
        </p:nvCxnSpPr>
        <p:spPr>
          <a:xfrm rot="5400000">
            <a:off x="950119" y="2588419"/>
            <a:ext cx="742950" cy="4714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rot="16200000" flipH="1">
            <a:off x="2124869" y="2896394"/>
            <a:ext cx="592138" cy="6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5"/>
            <a:endCxn id="9" idx="0"/>
          </p:cNvCxnSpPr>
          <p:nvPr/>
        </p:nvCxnSpPr>
        <p:spPr>
          <a:xfrm rot="16200000" flipH="1">
            <a:off x="3186907" y="2542381"/>
            <a:ext cx="742950" cy="5635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a:endCxn id="10" idx="0"/>
          </p:cNvCxnSpPr>
          <p:nvPr/>
        </p:nvCxnSpPr>
        <p:spPr>
          <a:xfrm rot="5400000">
            <a:off x="5120482" y="2583656"/>
            <a:ext cx="742950" cy="4810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4"/>
            <a:endCxn id="11" idx="0"/>
          </p:cNvCxnSpPr>
          <p:nvPr/>
        </p:nvCxnSpPr>
        <p:spPr>
          <a:xfrm rot="5400000">
            <a:off x="6295232" y="2897981"/>
            <a:ext cx="5921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5"/>
            <a:endCxn id="12" idx="0"/>
          </p:cNvCxnSpPr>
          <p:nvPr/>
        </p:nvCxnSpPr>
        <p:spPr>
          <a:xfrm rot="16200000" flipH="1">
            <a:off x="7358857" y="2547144"/>
            <a:ext cx="742950" cy="554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5882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993775" y="4170363"/>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09867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332831" y="4171157"/>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519488" y="426243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752056" y="4167982"/>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916488" y="427831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148263" y="4175125"/>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2674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00812" y="4168776"/>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6898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7920037" y="4167188"/>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Curved Connector 32"/>
          <p:cNvCxnSpPr>
            <a:stCxn id="25" idx="5"/>
            <a:endCxn id="27" idx="3"/>
          </p:cNvCxnSpPr>
          <p:nvPr/>
        </p:nvCxnSpPr>
        <p:spPr>
          <a:xfrm rot="16200000" flipH="1">
            <a:off x="4537075" y="4195763"/>
            <a:ext cx="15875" cy="936625"/>
          </a:xfrm>
          <a:prstGeom prst="curvedConnector3">
            <a:avLst>
              <a:gd name="adj1" fmla="val 850577"/>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490" name="TextBox 44"/>
          <p:cNvSpPr txBox="1">
            <a:spLocks noChangeArrowheads="1"/>
          </p:cNvSpPr>
          <p:nvPr/>
        </p:nvSpPr>
        <p:spPr bwMode="auto">
          <a:xfrm>
            <a:off x="906463" y="26035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1" name="TextBox 45"/>
          <p:cNvSpPr txBox="1">
            <a:spLocks noChangeArrowheads="1"/>
          </p:cNvSpPr>
          <p:nvPr/>
        </p:nvSpPr>
        <p:spPr bwMode="auto">
          <a:xfrm>
            <a:off x="2049463" y="2651125"/>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2" name="TextBox 46"/>
          <p:cNvSpPr txBox="1">
            <a:spLocks noChangeArrowheads="1"/>
          </p:cNvSpPr>
          <p:nvPr/>
        </p:nvSpPr>
        <p:spPr bwMode="auto">
          <a:xfrm>
            <a:off x="3121025" y="2668588"/>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3" name="TextBox 47"/>
          <p:cNvSpPr txBox="1">
            <a:spLocks noChangeArrowheads="1"/>
          </p:cNvSpPr>
          <p:nvPr/>
        </p:nvSpPr>
        <p:spPr bwMode="auto">
          <a:xfrm>
            <a:off x="5013325" y="2668588"/>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4" name="TextBox 48"/>
          <p:cNvSpPr txBox="1">
            <a:spLocks noChangeArrowheads="1"/>
          </p:cNvSpPr>
          <p:nvPr/>
        </p:nvSpPr>
        <p:spPr bwMode="auto">
          <a:xfrm>
            <a:off x="6154738" y="27178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5" name="TextBox 49"/>
          <p:cNvSpPr txBox="1">
            <a:spLocks noChangeArrowheads="1"/>
          </p:cNvSpPr>
          <p:nvPr/>
        </p:nvSpPr>
        <p:spPr bwMode="auto">
          <a:xfrm>
            <a:off x="7226300" y="2735263"/>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7513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0975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5199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5730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19192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3416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7" name="Oval 56"/>
          <p:cNvSpPr/>
          <p:nvPr/>
        </p:nvSpPr>
        <p:spPr>
          <a:xfrm>
            <a:off x="1390650" y="1893888"/>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919288" y="1893888"/>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424113" y="1643063"/>
            <a:ext cx="334962"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424113" y="2216150"/>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2911475" y="202247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2787650" y="16430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5503863" y="1895475"/>
            <a:ext cx="333375"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6154738" y="1895475"/>
            <a:ext cx="334962"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5940425" y="163353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592888" y="163353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6704013" y="202247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7354888" y="2022475"/>
            <a:ext cx="334962"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5401380" y="4289425"/>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4" name="Oval 73"/>
          <p:cNvSpPr/>
          <p:nvPr/>
        </p:nvSpPr>
        <p:spPr>
          <a:xfrm>
            <a:off x="6756400" y="4289425"/>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177213" y="4289425"/>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231900" y="4289425"/>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578100" y="4289425"/>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3998913" y="4289425"/>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cxnSp>
        <p:nvCxnSpPr>
          <p:cNvPr id="81" name="Curved Connector 80"/>
          <p:cNvCxnSpPr/>
          <p:nvPr/>
        </p:nvCxnSpPr>
        <p:spPr>
          <a:xfrm rot="5400000" flipH="1" flipV="1">
            <a:off x="4504647" y="493005"/>
            <a:ext cx="12700" cy="2456761"/>
          </a:xfrm>
          <a:prstGeom prst="curvedConnector3">
            <a:avLst>
              <a:gd name="adj1" fmla="val 299170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58825" y="5676311"/>
            <a:ext cx="6975475" cy="307777"/>
          </a:xfrm>
          <a:prstGeom prst="rect">
            <a:avLst/>
          </a:prstGeom>
          <a:noFill/>
        </p:spPr>
        <p:txBody>
          <a:bodyPr wrap="square" lIns="0" tIns="0" rIns="0" bIns="0" rtlCol="0">
            <a:spAutoFit/>
          </a:bodyPr>
          <a:lstStyle/>
          <a:p>
            <a:r>
              <a:rPr lang="en-US" sz="2000" b="1" dirty="0">
                <a:solidFill>
                  <a:srgbClr val="EF3340"/>
                </a:solidFill>
              </a:rPr>
              <a:t>Adding correlated errors must be theoretically justified</a:t>
            </a:r>
          </a:p>
        </p:txBody>
      </p:sp>
      <p:sp>
        <p:nvSpPr>
          <p:cNvPr id="79" name="Rectangle 78"/>
          <p:cNvSpPr/>
          <p:nvPr/>
        </p:nvSpPr>
        <p:spPr>
          <a:xfrm>
            <a:off x="3293193"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personnel is innovative</a:t>
            </a:r>
          </a:p>
        </p:txBody>
      </p:sp>
      <p:sp>
        <p:nvSpPr>
          <p:cNvPr id="80" name="Rectangle 79"/>
          <p:cNvSpPr/>
          <p:nvPr/>
        </p:nvSpPr>
        <p:spPr>
          <a:xfrm>
            <a:off x="4706572"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personnel is productive</a:t>
            </a:r>
          </a:p>
        </p:txBody>
      </p:sp>
      <p:sp>
        <p:nvSpPr>
          <p:cNvPr id="82" name="Rectangle 81"/>
          <p:cNvSpPr/>
          <p:nvPr/>
        </p:nvSpPr>
        <p:spPr>
          <a:xfrm>
            <a:off x="532284"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firm is innovative</a:t>
            </a:r>
          </a:p>
        </p:txBody>
      </p:sp>
      <p:sp>
        <p:nvSpPr>
          <p:cNvPr id="83" name="Rectangle 82"/>
          <p:cNvSpPr/>
          <p:nvPr/>
        </p:nvSpPr>
        <p:spPr>
          <a:xfrm>
            <a:off x="7467483"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firm is productive</a:t>
            </a:r>
          </a:p>
        </p:txBody>
      </p:sp>
      <p:sp>
        <p:nvSpPr>
          <p:cNvPr id="84" name="Rectangle 83"/>
          <p:cNvSpPr/>
          <p:nvPr/>
        </p:nvSpPr>
        <p:spPr>
          <a:xfrm>
            <a:off x="6035288"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firm produces more with less</a:t>
            </a:r>
          </a:p>
        </p:txBody>
      </p:sp>
      <p:sp>
        <p:nvSpPr>
          <p:cNvPr id="85" name="Rectangle 84"/>
          <p:cNvSpPr/>
          <p:nvPr/>
        </p:nvSpPr>
        <p:spPr>
          <a:xfrm>
            <a:off x="1870407"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firm has many patents</a:t>
            </a:r>
          </a:p>
        </p:txBody>
      </p:sp>
      <p:sp>
        <p:nvSpPr>
          <p:cNvPr id="2" name="TextBox 1"/>
          <p:cNvSpPr txBox="1"/>
          <p:nvPr/>
        </p:nvSpPr>
        <p:spPr>
          <a:xfrm>
            <a:off x="628651" y="6274852"/>
            <a:ext cx="7180262" cy="584775"/>
          </a:xfrm>
          <a:prstGeom prst="rect">
            <a:avLst/>
          </a:prstGeom>
          <a:noFill/>
        </p:spPr>
        <p:txBody>
          <a:bodyPr wrap="square" rtlCol="0">
            <a:spAutoFit/>
          </a:bodyPr>
          <a:lstStyle/>
          <a:p>
            <a:r>
              <a:rPr lang="en-US" sz="800" dirty="0"/>
              <a:t>Landis, R. S., Edwards, B. D., &amp; Cortina, J. M. (2008). On the practice of allowing correlated residuals among  indicators in structural equation models. In C. E. Lance &amp; R. J. Vandenberg (Eds.), Statistical and methodological myths and urban legends: received doctrine, verity, and fable in the organizational and social sciences (pp. 193-218). Mahwah, NJ: Lawrence Erlbaum </a:t>
            </a:r>
          </a:p>
          <a:p>
            <a:endParaRPr lang="en-US" sz="800" dirty="0"/>
          </a:p>
        </p:txBody>
      </p:sp>
    </p:spTree>
    <p:extLst>
      <p:ext uri="{BB962C8B-B14F-4D97-AF65-F5344CB8AC3E}">
        <p14:creationId xmlns:p14="http://schemas.microsoft.com/office/powerpoint/2010/main" val="111285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9" grpId="0" animBg="1"/>
      <p:bldP spid="80" grpId="0" animBg="1"/>
      <p:bldP spid="82" grpId="0" animBg="1"/>
      <p:bldP spid="83" grpId="0" animBg="1"/>
      <p:bldP spid="84" grpId="0" animBg="1"/>
      <p:bldP spid="8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latin typeface="Arial" charset="0"/>
                <a:ea typeface="ＭＳ Ｐゴシック" charset="0"/>
                <a:cs typeface="ＭＳ Ｐゴシック" charset="0"/>
              </a:rPr>
              <a:t>Modeling correlated errors</a:t>
            </a:r>
          </a:p>
        </p:txBody>
      </p:sp>
      <p:sp>
        <p:nvSpPr>
          <p:cNvPr id="6" name="Oval 5"/>
          <p:cNvSpPr/>
          <p:nvPr/>
        </p:nvSpPr>
        <p:spPr>
          <a:xfrm>
            <a:off x="1201738" y="1570038"/>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7" name="Rectangle 6"/>
          <p:cNvSpPr/>
          <p:nvPr/>
        </p:nvSpPr>
        <p:spPr>
          <a:xfrm>
            <a:off x="534988" y="3195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87007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28612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6974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038850" y="3195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4533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3" name="Oval 12"/>
          <p:cNvSpPr/>
          <p:nvPr/>
        </p:nvSpPr>
        <p:spPr>
          <a:xfrm>
            <a:off x="5376863" y="1570038"/>
            <a:ext cx="2432050"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4" name="Straight Arrow Connector 13"/>
          <p:cNvCxnSpPr>
            <a:stCxn id="6" idx="3"/>
            <a:endCxn id="7" idx="0"/>
          </p:cNvCxnSpPr>
          <p:nvPr/>
        </p:nvCxnSpPr>
        <p:spPr>
          <a:xfrm rot="5400000">
            <a:off x="950119" y="2588419"/>
            <a:ext cx="742950" cy="4714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rot="16200000" flipH="1">
            <a:off x="2124869" y="2896394"/>
            <a:ext cx="592138" cy="6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5"/>
            <a:endCxn id="9" idx="0"/>
          </p:cNvCxnSpPr>
          <p:nvPr/>
        </p:nvCxnSpPr>
        <p:spPr>
          <a:xfrm rot="16200000" flipH="1">
            <a:off x="3186907" y="2542381"/>
            <a:ext cx="742950" cy="5635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a:endCxn id="10" idx="0"/>
          </p:cNvCxnSpPr>
          <p:nvPr/>
        </p:nvCxnSpPr>
        <p:spPr>
          <a:xfrm rot="5400000">
            <a:off x="5120482" y="2583656"/>
            <a:ext cx="742950" cy="4810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4"/>
            <a:endCxn id="11" idx="0"/>
          </p:cNvCxnSpPr>
          <p:nvPr/>
        </p:nvCxnSpPr>
        <p:spPr>
          <a:xfrm rot="5400000">
            <a:off x="6295232" y="2897981"/>
            <a:ext cx="5921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5"/>
            <a:endCxn id="12" idx="0"/>
          </p:cNvCxnSpPr>
          <p:nvPr/>
        </p:nvCxnSpPr>
        <p:spPr>
          <a:xfrm rot="16200000" flipH="1">
            <a:off x="7358857" y="2547144"/>
            <a:ext cx="742950" cy="554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5882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993775" y="4170363"/>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09867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332831" y="4171157"/>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367088" y="426243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cxnSpLocks/>
            <a:stCxn id="25" idx="0"/>
            <a:endCxn id="79" idx="2"/>
          </p:cNvCxnSpPr>
          <p:nvPr/>
        </p:nvCxnSpPr>
        <p:spPr>
          <a:xfrm flipV="1">
            <a:off x="3693319" y="4079875"/>
            <a:ext cx="151530" cy="1825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230813" y="427831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flipH="1" flipV="1">
            <a:off x="5251451" y="4079875"/>
            <a:ext cx="305593" cy="1984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2674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00812" y="4168776"/>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6898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7920037" y="4167188"/>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90" name="TextBox 44"/>
          <p:cNvSpPr txBox="1">
            <a:spLocks noChangeArrowheads="1"/>
          </p:cNvSpPr>
          <p:nvPr/>
        </p:nvSpPr>
        <p:spPr bwMode="auto">
          <a:xfrm>
            <a:off x="906463" y="26035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1" name="TextBox 45"/>
          <p:cNvSpPr txBox="1">
            <a:spLocks noChangeArrowheads="1"/>
          </p:cNvSpPr>
          <p:nvPr/>
        </p:nvSpPr>
        <p:spPr bwMode="auto">
          <a:xfrm>
            <a:off x="2049463" y="2651125"/>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2" name="TextBox 46"/>
          <p:cNvSpPr txBox="1">
            <a:spLocks noChangeArrowheads="1"/>
          </p:cNvSpPr>
          <p:nvPr/>
        </p:nvSpPr>
        <p:spPr bwMode="auto">
          <a:xfrm>
            <a:off x="3121025" y="2668588"/>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3" name="TextBox 47"/>
          <p:cNvSpPr txBox="1">
            <a:spLocks noChangeArrowheads="1"/>
          </p:cNvSpPr>
          <p:nvPr/>
        </p:nvSpPr>
        <p:spPr bwMode="auto">
          <a:xfrm>
            <a:off x="5013325" y="2668588"/>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4" name="TextBox 48"/>
          <p:cNvSpPr txBox="1">
            <a:spLocks noChangeArrowheads="1"/>
          </p:cNvSpPr>
          <p:nvPr/>
        </p:nvSpPr>
        <p:spPr bwMode="auto">
          <a:xfrm>
            <a:off x="6154738" y="27178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5" name="TextBox 49"/>
          <p:cNvSpPr txBox="1">
            <a:spLocks noChangeArrowheads="1"/>
          </p:cNvSpPr>
          <p:nvPr/>
        </p:nvSpPr>
        <p:spPr bwMode="auto">
          <a:xfrm>
            <a:off x="7226300" y="2735263"/>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5065713"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0975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5199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5730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19192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1892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7" name="Oval 56"/>
          <p:cNvSpPr/>
          <p:nvPr/>
        </p:nvSpPr>
        <p:spPr>
          <a:xfrm>
            <a:off x="1390650" y="1893888"/>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919288" y="1893888"/>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424113" y="1643063"/>
            <a:ext cx="334962"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424113" y="2216150"/>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2911475" y="202247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2787650" y="16430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5503863" y="1895475"/>
            <a:ext cx="333375"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6154738" y="1895475"/>
            <a:ext cx="334962"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5940425" y="163353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592888" y="163353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6704013" y="202247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7354888" y="2022475"/>
            <a:ext cx="334962"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4779169" y="5163101"/>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sp>
        <p:nvSpPr>
          <p:cNvPr id="74" name="Oval 73"/>
          <p:cNvSpPr/>
          <p:nvPr/>
        </p:nvSpPr>
        <p:spPr>
          <a:xfrm>
            <a:off x="6756400" y="4289425"/>
            <a:ext cx="333375" cy="387350"/>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t</a:t>
            </a:r>
          </a:p>
        </p:txBody>
      </p:sp>
      <p:sp>
        <p:nvSpPr>
          <p:cNvPr id="75" name="Oval 74"/>
          <p:cNvSpPr/>
          <p:nvPr/>
        </p:nvSpPr>
        <p:spPr>
          <a:xfrm>
            <a:off x="8177213" y="4289425"/>
            <a:ext cx="334962" cy="38735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y</a:t>
            </a:r>
          </a:p>
        </p:txBody>
      </p:sp>
      <p:sp>
        <p:nvSpPr>
          <p:cNvPr id="76" name="Oval 75"/>
          <p:cNvSpPr/>
          <p:nvPr/>
        </p:nvSpPr>
        <p:spPr>
          <a:xfrm>
            <a:off x="1231900" y="4289425"/>
            <a:ext cx="333375" cy="38735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q</a:t>
            </a:r>
          </a:p>
        </p:txBody>
      </p:sp>
      <p:sp>
        <p:nvSpPr>
          <p:cNvPr id="77" name="Oval 76"/>
          <p:cNvSpPr/>
          <p:nvPr/>
        </p:nvSpPr>
        <p:spPr>
          <a:xfrm>
            <a:off x="2578100" y="4289425"/>
            <a:ext cx="333375" cy="387350"/>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w</a:t>
            </a:r>
          </a:p>
        </p:txBody>
      </p:sp>
      <p:sp>
        <p:nvSpPr>
          <p:cNvPr id="78" name="Oval 77"/>
          <p:cNvSpPr/>
          <p:nvPr/>
        </p:nvSpPr>
        <p:spPr>
          <a:xfrm>
            <a:off x="4079874" y="5096086"/>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cxnSp>
        <p:nvCxnSpPr>
          <p:cNvPr id="81" name="Curved Connector 80"/>
          <p:cNvCxnSpPr/>
          <p:nvPr/>
        </p:nvCxnSpPr>
        <p:spPr>
          <a:xfrm rot="5400000" flipH="1" flipV="1">
            <a:off x="4504647" y="493005"/>
            <a:ext cx="12700" cy="2456761"/>
          </a:xfrm>
          <a:prstGeom prst="curvedConnector3">
            <a:avLst>
              <a:gd name="adj1" fmla="val 299170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58825" y="5676311"/>
            <a:ext cx="6975475" cy="307777"/>
          </a:xfrm>
          <a:prstGeom prst="rect">
            <a:avLst/>
          </a:prstGeom>
          <a:noFill/>
        </p:spPr>
        <p:txBody>
          <a:bodyPr wrap="square" lIns="0" tIns="0" rIns="0" bIns="0" rtlCol="0">
            <a:spAutoFit/>
          </a:bodyPr>
          <a:lstStyle/>
          <a:p>
            <a:r>
              <a:rPr lang="en-US" sz="2000" b="1" dirty="0">
                <a:solidFill>
                  <a:srgbClr val="EF3340"/>
                </a:solidFill>
              </a:rPr>
              <a:t>Adding correlated errors must be theoretically justified</a:t>
            </a:r>
          </a:p>
        </p:txBody>
      </p:sp>
      <p:sp>
        <p:nvSpPr>
          <p:cNvPr id="79" name="Rectangle 78"/>
          <p:cNvSpPr/>
          <p:nvPr/>
        </p:nvSpPr>
        <p:spPr>
          <a:xfrm>
            <a:off x="3293193"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personnel is innovative</a:t>
            </a:r>
          </a:p>
        </p:txBody>
      </p:sp>
      <p:sp>
        <p:nvSpPr>
          <p:cNvPr id="80" name="Rectangle 79"/>
          <p:cNvSpPr/>
          <p:nvPr/>
        </p:nvSpPr>
        <p:spPr>
          <a:xfrm>
            <a:off x="4706572"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personnel is productive</a:t>
            </a:r>
          </a:p>
        </p:txBody>
      </p:sp>
      <p:sp>
        <p:nvSpPr>
          <p:cNvPr id="82" name="Rectangle 81"/>
          <p:cNvSpPr/>
          <p:nvPr/>
        </p:nvSpPr>
        <p:spPr>
          <a:xfrm>
            <a:off x="532284"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firm is innovative</a:t>
            </a:r>
          </a:p>
        </p:txBody>
      </p:sp>
      <p:sp>
        <p:nvSpPr>
          <p:cNvPr id="83" name="Rectangle 82"/>
          <p:cNvSpPr/>
          <p:nvPr/>
        </p:nvSpPr>
        <p:spPr>
          <a:xfrm>
            <a:off x="7467483"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firm is productive</a:t>
            </a:r>
          </a:p>
        </p:txBody>
      </p:sp>
      <p:sp>
        <p:nvSpPr>
          <p:cNvPr id="84" name="Rectangle 83"/>
          <p:cNvSpPr/>
          <p:nvPr/>
        </p:nvSpPr>
        <p:spPr>
          <a:xfrm>
            <a:off x="6035288"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firm produces more with less</a:t>
            </a:r>
          </a:p>
        </p:txBody>
      </p:sp>
      <p:sp>
        <p:nvSpPr>
          <p:cNvPr id="85" name="Rectangle 84"/>
          <p:cNvSpPr/>
          <p:nvPr/>
        </p:nvSpPr>
        <p:spPr>
          <a:xfrm>
            <a:off x="1870407" y="3195638"/>
            <a:ext cx="1103312" cy="884237"/>
          </a:xfrm>
          <a:prstGeom prst="rect">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sz="1400" dirty="0">
                <a:solidFill>
                  <a:schemeClr val="tx1"/>
                </a:solidFill>
              </a:rPr>
              <a:t>Our firm has many patents</a:t>
            </a:r>
          </a:p>
        </p:txBody>
      </p:sp>
      <p:sp>
        <p:nvSpPr>
          <p:cNvPr id="2" name="TextBox 1"/>
          <p:cNvSpPr txBox="1"/>
          <p:nvPr/>
        </p:nvSpPr>
        <p:spPr>
          <a:xfrm>
            <a:off x="628651" y="6274852"/>
            <a:ext cx="7180262" cy="584775"/>
          </a:xfrm>
          <a:prstGeom prst="rect">
            <a:avLst/>
          </a:prstGeom>
          <a:noFill/>
        </p:spPr>
        <p:txBody>
          <a:bodyPr wrap="square" rtlCol="0">
            <a:spAutoFit/>
          </a:bodyPr>
          <a:lstStyle/>
          <a:p>
            <a:r>
              <a:rPr lang="en-US" sz="800" dirty="0"/>
              <a:t>Landis, R. S., Edwards, B. D., &amp; Cortina, J. M. (2008). On the practice of allowing correlated residuals among  indicators in structural equation models. In C. E. Lance &amp; R. J. Vandenberg (Eds.), Statistical and methodological myths and urban legends: received doctrine, verity, and fable in the organizational and social sciences (pp. 193-218). Mahwah, NJ: Lawrence Erlbaum </a:t>
            </a:r>
          </a:p>
          <a:p>
            <a:endParaRPr lang="en-US" sz="800" dirty="0"/>
          </a:p>
        </p:txBody>
      </p:sp>
      <p:sp>
        <p:nvSpPr>
          <p:cNvPr id="86" name="Oval 85">
            <a:extLst>
              <a:ext uri="{FF2B5EF4-FFF2-40B4-BE49-F238E27FC236}">
                <a16:creationId xmlns:a16="http://schemas.microsoft.com/office/drawing/2014/main" id="{75DFA135-061D-3640-A8A0-7D08528D6FEF}"/>
              </a:ext>
            </a:extLst>
          </p:cNvPr>
          <p:cNvSpPr/>
          <p:nvPr/>
        </p:nvSpPr>
        <p:spPr>
          <a:xfrm>
            <a:off x="3846513" y="4932363"/>
            <a:ext cx="1409699" cy="65410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C</a:t>
            </a:r>
          </a:p>
        </p:txBody>
      </p:sp>
      <p:cxnSp>
        <p:nvCxnSpPr>
          <p:cNvPr id="87" name="Straight Arrow Connector 86">
            <a:extLst>
              <a:ext uri="{FF2B5EF4-FFF2-40B4-BE49-F238E27FC236}">
                <a16:creationId xmlns:a16="http://schemas.microsoft.com/office/drawing/2014/main" id="{6366BB59-584A-084C-8A4F-008F1A8AE581}"/>
              </a:ext>
            </a:extLst>
          </p:cNvPr>
          <p:cNvCxnSpPr>
            <a:cxnSpLocks/>
            <a:stCxn id="86" idx="0"/>
            <a:endCxn id="79" idx="2"/>
          </p:cNvCxnSpPr>
          <p:nvPr/>
        </p:nvCxnSpPr>
        <p:spPr>
          <a:xfrm flipH="1" flipV="1">
            <a:off x="3844849" y="4079875"/>
            <a:ext cx="706514" cy="8524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1EA5DCF1-3A9F-F045-B1BB-01E439D5C2B0}"/>
              </a:ext>
            </a:extLst>
          </p:cNvPr>
          <p:cNvCxnSpPr>
            <a:cxnSpLocks/>
            <a:stCxn id="86" idx="0"/>
            <a:endCxn id="80" idx="2"/>
          </p:cNvCxnSpPr>
          <p:nvPr/>
        </p:nvCxnSpPr>
        <p:spPr>
          <a:xfrm flipV="1">
            <a:off x="4551363" y="4079875"/>
            <a:ext cx="706865" cy="8524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163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9" grpId="0" animBg="1"/>
      <p:bldP spid="80" grpId="0" animBg="1"/>
      <p:bldP spid="82" grpId="0" animBg="1"/>
      <p:bldP spid="83" grpId="0" animBg="1"/>
      <p:bldP spid="84" grpId="0" animBg="1"/>
      <p:bldP spid="8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lstStyle/>
          <a:p>
            <a:r>
              <a:rPr lang="en-US" dirty="0">
                <a:latin typeface="Arial" charset="0"/>
                <a:ea typeface="ＭＳ Ｐゴシック" charset="0"/>
                <a:cs typeface="ＭＳ Ｐゴシック" charset="0"/>
              </a:rPr>
              <a:t>Modeling measurement effects</a:t>
            </a:r>
          </a:p>
        </p:txBody>
      </p:sp>
      <p:sp>
        <p:nvSpPr>
          <p:cNvPr id="4" name="Content Placeholder 3"/>
          <p:cNvSpPr>
            <a:spLocks noGrp="1"/>
          </p:cNvSpPr>
          <p:nvPr>
            <p:ph idx="1"/>
          </p:nvPr>
        </p:nvSpPr>
        <p:spPr/>
        <p:txBody>
          <a:bodyPr/>
          <a:lstStyle/>
          <a:p>
            <a:endParaRPr lang="en-US"/>
          </a:p>
        </p:txBody>
      </p:sp>
      <p:sp>
        <p:nvSpPr>
          <p:cNvPr id="7" name="Rectangle 6"/>
          <p:cNvSpPr/>
          <p:nvPr/>
        </p:nvSpPr>
        <p:spPr>
          <a:xfrm>
            <a:off x="534988" y="3195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87007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28612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6974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038850" y="3195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4533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40" name="Oval 39"/>
          <p:cNvSpPr/>
          <p:nvPr/>
        </p:nvSpPr>
        <p:spPr>
          <a:xfrm>
            <a:off x="47513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e</a:t>
            </a:r>
          </a:p>
        </p:txBody>
      </p:sp>
      <p:sp>
        <p:nvSpPr>
          <p:cNvPr id="43" name="Oval 42"/>
          <p:cNvSpPr/>
          <p:nvPr/>
        </p:nvSpPr>
        <p:spPr>
          <a:xfrm>
            <a:off x="6097588" y="364331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5199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5730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1919288" y="3643313"/>
            <a:ext cx="334962"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341688" y="3643313"/>
            <a:ext cx="333375" cy="3873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7" name="Oval 56"/>
          <p:cNvSpPr/>
          <p:nvPr/>
        </p:nvSpPr>
        <p:spPr>
          <a:xfrm>
            <a:off x="573088" y="3219450"/>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225550" y="3219450"/>
            <a:ext cx="333375" cy="388938"/>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1925638" y="32305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576513" y="32305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3359150" y="3219450"/>
            <a:ext cx="334963"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4011613" y="3219450"/>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4746625" y="3219450"/>
            <a:ext cx="334963"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5399088"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6099175" y="3230563"/>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750050" y="3230563"/>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7534275"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8185150" y="3219450"/>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8" name="Oval 77"/>
          <p:cNvSpPr/>
          <p:nvPr/>
        </p:nvSpPr>
        <p:spPr>
          <a:xfrm>
            <a:off x="3998913" y="3643313"/>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80" name="Oval 79"/>
          <p:cNvSpPr/>
          <p:nvPr/>
        </p:nvSpPr>
        <p:spPr>
          <a:xfrm>
            <a:off x="5394915" y="3663425"/>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73" name="Oval 72"/>
          <p:cNvSpPr/>
          <p:nvPr/>
        </p:nvSpPr>
        <p:spPr>
          <a:xfrm>
            <a:off x="6764457" y="3709995"/>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82" name="Oval 81"/>
          <p:cNvSpPr/>
          <p:nvPr/>
        </p:nvSpPr>
        <p:spPr>
          <a:xfrm>
            <a:off x="8184456" y="3665899"/>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83" name="Oval 82"/>
          <p:cNvSpPr/>
          <p:nvPr/>
        </p:nvSpPr>
        <p:spPr>
          <a:xfrm>
            <a:off x="2583839" y="3692356"/>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sp>
        <p:nvSpPr>
          <p:cNvPr id="84" name="Oval 83"/>
          <p:cNvSpPr/>
          <p:nvPr/>
        </p:nvSpPr>
        <p:spPr>
          <a:xfrm>
            <a:off x="1190299" y="3701176"/>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Tree>
    <p:extLst>
      <p:ext uri="{BB962C8B-B14F-4D97-AF65-F5344CB8AC3E}">
        <p14:creationId xmlns:p14="http://schemas.microsoft.com/office/powerpoint/2010/main" val="12710201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a:latin typeface="Arial" charset="0"/>
                <a:ea typeface="ＭＳ Ｐゴシック" charset="0"/>
                <a:cs typeface="ＭＳ Ｐゴシック" charset="0"/>
              </a:rPr>
              <a:t>Modeling measurement effects</a:t>
            </a:r>
          </a:p>
        </p:txBody>
      </p:sp>
      <p:sp>
        <p:nvSpPr>
          <p:cNvPr id="6" name="Oval 5"/>
          <p:cNvSpPr/>
          <p:nvPr/>
        </p:nvSpPr>
        <p:spPr>
          <a:xfrm>
            <a:off x="1201738" y="1570038"/>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7" name="Rectangle 6"/>
          <p:cNvSpPr/>
          <p:nvPr/>
        </p:nvSpPr>
        <p:spPr>
          <a:xfrm>
            <a:off x="534988" y="3195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87007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28612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6974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038850" y="3195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4533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3" name="Oval 12"/>
          <p:cNvSpPr/>
          <p:nvPr/>
        </p:nvSpPr>
        <p:spPr>
          <a:xfrm>
            <a:off x="5376863" y="1570038"/>
            <a:ext cx="2432050"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4" name="Straight Arrow Connector 13"/>
          <p:cNvCxnSpPr>
            <a:stCxn id="6" idx="3"/>
            <a:endCxn id="7" idx="0"/>
          </p:cNvCxnSpPr>
          <p:nvPr/>
        </p:nvCxnSpPr>
        <p:spPr>
          <a:xfrm rot="5400000">
            <a:off x="950119" y="2588419"/>
            <a:ext cx="742950" cy="4714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rot="16200000" flipH="1">
            <a:off x="2124869" y="2896394"/>
            <a:ext cx="592138" cy="6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5"/>
            <a:endCxn id="9" idx="0"/>
          </p:cNvCxnSpPr>
          <p:nvPr/>
        </p:nvCxnSpPr>
        <p:spPr>
          <a:xfrm rot="16200000" flipH="1">
            <a:off x="3186907" y="2542381"/>
            <a:ext cx="742950" cy="5635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a:endCxn id="10" idx="0"/>
          </p:cNvCxnSpPr>
          <p:nvPr/>
        </p:nvCxnSpPr>
        <p:spPr>
          <a:xfrm rot="5400000">
            <a:off x="5120482" y="2583656"/>
            <a:ext cx="742950" cy="4810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4"/>
            <a:endCxn id="11" idx="0"/>
          </p:cNvCxnSpPr>
          <p:nvPr/>
        </p:nvCxnSpPr>
        <p:spPr>
          <a:xfrm rot="5400000">
            <a:off x="6295232" y="2897981"/>
            <a:ext cx="5921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5"/>
            <a:endCxn id="12" idx="0"/>
          </p:cNvCxnSpPr>
          <p:nvPr/>
        </p:nvCxnSpPr>
        <p:spPr>
          <a:xfrm rot="16200000" flipH="1">
            <a:off x="7358857" y="2547144"/>
            <a:ext cx="742950" cy="554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5882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993775" y="4170363"/>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09867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332831" y="4171157"/>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519488" y="426243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752056" y="4167982"/>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916488" y="427831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148263" y="4175125"/>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2674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00812" y="4168776"/>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6898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7920037" y="4167188"/>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90" name="TextBox 44"/>
          <p:cNvSpPr txBox="1">
            <a:spLocks noChangeArrowheads="1"/>
          </p:cNvSpPr>
          <p:nvPr/>
        </p:nvSpPr>
        <p:spPr bwMode="auto">
          <a:xfrm>
            <a:off x="906463" y="26035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1" name="TextBox 45"/>
          <p:cNvSpPr txBox="1">
            <a:spLocks noChangeArrowheads="1"/>
          </p:cNvSpPr>
          <p:nvPr/>
        </p:nvSpPr>
        <p:spPr bwMode="auto">
          <a:xfrm>
            <a:off x="2049463" y="2651125"/>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2" name="TextBox 46"/>
          <p:cNvSpPr txBox="1">
            <a:spLocks noChangeArrowheads="1"/>
          </p:cNvSpPr>
          <p:nvPr/>
        </p:nvSpPr>
        <p:spPr bwMode="auto">
          <a:xfrm>
            <a:off x="3121025" y="2668588"/>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3" name="TextBox 47"/>
          <p:cNvSpPr txBox="1">
            <a:spLocks noChangeArrowheads="1"/>
          </p:cNvSpPr>
          <p:nvPr/>
        </p:nvSpPr>
        <p:spPr bwMode="auto">
          <a:xfrm>
            <a:off x="5013325" y="2668588"/>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4" name="TextBox 48"/>
          <p:cNvSpPr txBox="1">
            <a:spLocks noChangeArrowheads="1"/>
          </p:cNvSpPr>
          <p:nvPr/>
        </p:nvSpPr>
        <p:spPr bwMode="auto">
          <a:xfrm>
            <a:off x="6154738" y="27178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5" name="TextBox 49"/>
          <p:cNvSpPr txBox="1">
            <a:spLocks noChangeArrowheads="1"/>
          </p:cNvSpPr>
          <p:nvPr/>
        </p:nvSpPr>
        <p:spPr bwMode="auto">
          <a:xfrm>
            <a:off x="7226300" y="2735263"/>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7513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0975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5199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5730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19192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3416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7" name="Oval 56"/>
          <p:cNvSpPr/>
          <p:nvPr/>
        </p:nvSpPr>
        <p:spPr>
          <a:xfrm>
            <a:off x="1390650" y="1893888"/>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919288" y="1893888"/>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424113" y="1643063"/>
            <a:ext cx="334962"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424113" y="2216150"/>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2911475" y="202247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2787650" y="16430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5503863" y="1895475"/>
            <a:ext cx="333375"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6154738" y="1895475"/>
            <a:ext cx="334962"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5940425" y="163353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592888" y="163353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6704013" y="202247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7354888" y="2022475"/>
            <a:ext cx="334962"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2673294" y="2053782"/>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sp>
        <p:nvSpPr>
          <p:cNvPr id="78" name="Oval 77"/>
          <p:cNvSpPr/>
          <p:nvPr/>
        </p:nvSpPr>
        <p:spPr>
          <a:xfrm>
            <a:off x="1694180" y="2159612"/>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sp>
        <p:nvSpPr>
          <p:cNvPr id="86" name="Oval 85"/>
          <p:cNvSpPr/>
          <p:nvPr/>
        </p:nvSpPr>
        <p:spPr>
          <a:xfrm>
            <a:off x="2375880" y="1950427"/>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87" name="Oval 86"/>
          <p:cNvSpPr/>
          <p:nvPr/>
        </p:nvSpPr>
        <p:spPr>
          <a:xfrm>
            <a:off x="5783428" y="2227267"/>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sp>
        <p:nvSpPr>
          <p:cNvPr id="88" name="Oval 87"/>
          <p:cNvSpPr/>
          <p:nvPr/>
        </p:nvSpPr>
        <p:spPr>
          <a:xfrm>
            <a:off x="6588606" y="2212102"/>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89" name="Oval 88"/>
          <p:cNvSpPr/>
          <p:nvPr/>
        </p:nvSpPr>
        <p:spPr>
          <a:xfrm>
            <a:off x="6156325" y="2309113"/>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cxnSp>
        <p:nvCxnSpPr>
          <p:cNvPr id="76" name="Curved Connector 75"/>
          <p:cNvCxnSpPr/>
          <p:nvPr/>
        </p:nvCxnSpPr>
        <p:spPr>
          <a:xfrm rot="5400000" flipH="1" flipV="1">
            <a:off x="4504647" y="493005"/>
            <a:ext cx="12700" cy="2456761"/>
          </a:xfrm>
          <a:prstGeom prst="curvedConnector3">
            <a:avLst>
              <a:gd name="adj1" fmla="val 299170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7605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val 78"/>
          <p:cNvSpPr/>
          <p:nvPr/>
        </p:nvSpPr>
        <p:spPr>
          <a:xfrm>
            <a:off x="3713165" y="5212125"/>
            <a:ext cx="1675775" cy="89955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M</a:t>
            </a:r>
          </a:p>
        </p:txBody>
      </p:sp>
      <p:sp>
        <p:nvSpPr>
          <p:cNvPr id="19458" name="Title 1"/>
          <p:cNvSpPr>
            <a:spLocks noGrp="1"/>
          </p:cNvSpPr>
          <p:nvPr>
            <p:ph type="title"/>
          </p:nvPr>
        </p:nvSpPr>
        <p:spPr/>
        <p:txBody>
          <a:bodyPr/>
          <a:lstStyle/>
          <a:p>
            <a:r>
              <a:rPr lang="en-US" dirty="0">
                <a:latin typeface="Arial" charset="0"/>
                <a:ea typeface="ＭＳ Ｐゴシック" charset="0"/>
                <a:cs typeface="ＭＳ Ｐゴシック" charset="0"/>
              </a:rPr>
              <a:t>Modeling measurement effects</a:t>
            </a:r>
          </a:p>
        </p:txBody>
      </p:sp>
      <p:sp>
        <p:nvSpPr>
          <p:cNvPr id="4" name="Content Placeholder 3"/>
          <p:cNvSpPr>
            <a:spLocks noGrp="1"/>
          </p:cNvSpPr>
          <p:nvPr>
            <p:ph idx="1"/>
          </p:nvPr>
        </p:nvSpPr>
        <p:spPr/>
        <p:txBody>
          <a:bodyPr/>
          <a:lstStyle/>
          <a:p>
            <a:endParaRPr lang="en-US"/>
          </a:p>
        </p:txBody>
      </p:sp>
      <p:sp>
        <p:nvSpPr>
          <p:cNvPr id="6" name="Oval 5"/>
          <p:cNvSpPr/>
          <p:nvPr/>
        </p:nvSpPr>
        <p:spPr>
          <a:xfrm>
            <a:off x="1201738" y="1570038"/>
            <a:ext cx="2430462"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A</a:t>
            </a:r>
          </a:p>
        </p:txBody>
      </p:sp>
      <p:sp>
        <p:nvSpPr>
          <p:cNvPr id="7" name="Rectangle 6"/>
          <p:cNvSpPr/>
          <p:nvPr/>
        </p:nvSpPr>
        <p:spPr>
          <a:xfrm>
            <a:off x="534988" y="3195638"/>
            <a:ext cx="1103312"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a1</a:t>
            </a:r>
          </a:p>
        </p:txBody>
      </p:sp>
      <p:sp>
        <p:nvSpPr>
          <p:cNvPr id="8" name="Rectangle 7"/>
          <p:cNvSpPr/>
          <p:nvPr/>
        </p:nvSpPr>
        <p:spPr>
          <a:xfrm>
            <a:off x="187007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a2</a:t>
            </a:r>
          </a:p>
        </p:txBody>
      </p:sp>
      <p:sp>
        <p:nvSpPr>
          <p:cNvPr id="9" name="Rectangle 8"/>
          <p:cNvSpPr/>
          <p:nvPr/>
        </p:nvSpPr>
        <p:spPr>
          <a:xfrm>
            <a:off x="3286125"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a3</a:t>
            </a:r>
          </a:p>
        </p:txBody>
      </p:sp>
      <p:sp>
        <p:nvSpPr>
          <p:cNvPr id="10" name="Rectangle 9"/>
          <p:cNvSpPr/>
          <p:nvPr/>
        </p:nvSpPr>
        <p:spPr>
          <a:xfrm>
            <a:off x="46974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b1</a:t>
            </a:r>
          </a:p>
        </p:txBody>
      </p:sp>
      <p:sp>
        <p:nvSpPr>
          <p:cNvPr id="11" name="Rectangle 10"/>
          <p:cNvSpPr/>
          <p:nvPr/>
        </p:nvSpPr>
        <p:spPr>
          <a:xfrm>
            <a:off x="6038850" y="3195638"/>
            <a:ext cx="1103313"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b2</a:t>
            </a:r>
          </a:p>
        </p:txBody>
      </p:sp>
      <p:sp>
        <p:nvSpPr>
          <p:cNvPr id="12" name="Rectangle 11"/>
          <p:cNvSpPr/>
          <p:nvPr/>
        </p:nvSpPr>
        <p:spPr>
          <a:xfrm>
            <a:off x="7453313" y="3195638"/>
            <a:ext cx="1108075" cy="88423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b3</a:t>
            </a:r>
          </a:p>
        </p:txBody>
      </p:sp>
      <p:sp>
        <p:nvSpPr>
          <p:cNvPr id="13" name="Oval 12"/>
          <p:cNvSpPr/>
          <p:nvPr/>
        </p:nvSpPr>
        <p:spPr>
          <a:xfrm>
            <a:off x="5376863" y="1570038"/>
            <a:ext cx="2432050" cy="103346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tx1"/>
                </a:solidFill>
              </a:rPr>
              <a:t>B</a:t>
            </a:r>
          </a:p>
        </p:txBody>
      </p:sp>
      <p:cxnSp>
        <p:nvCxnSpPr>
          <p:cNvPr id="14" name="Straight Arrow Connector 13"/>
          <p:cNvCxnSpPr>
            <a:stCxn id="6" idx="3"/>
            <a:endCxn id="7" idx="0"/>
          </p:cNvCxnSpPr>
          <p:nvPr/>
        </p:nvCxnSpPr>
        <p:spPr>
          <a:xfrm rot="5400000">
            <a:off x="950119" y="2588419"/>
            <a:ext cx="742950" cy="4714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4"/>
            <a:endCxn id="8" idx="0"/>
          </p:cNvCxnSpPr>
          <p:nvPr/>
        </p:nvCxnSpPr>
        <p:spPr>
          <a:xfrm rot="16200000" flipH="1">
            <a:off x="2124869" y="2896394"/>
            <a:ext cx="592138" cy="63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5"/>
            <a:endCxn id="9" idx="0"/>
          </p:cNvCxnSpPr>
          <p:nvPr/>
        </p:nvCxnSpPr>
        <p:spPr>
          <a:xfrm rot="16200000" flipH="1">
            <a:off x="3186907" y="2542381"/>
            <a:ext cx="742950" cy="56356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a:endCxn id="10" idx="0"/>
          </p:cNvCxnSpPr>
          <p:nvPr/>
        </p:nvCxnSpPr>
        <p:spPr>
          <a:xfrm rot="5400000">
            <a:off x="5120482" y="2583656"/>
            <a:ext cx="742950" cy="4810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3" idx="4"/>
            <a:endCxn id="11" idx="0"/>
          </p:cNvCxnSpPr>
          <p:nvPr/>
        </p:nvCxnSpPr>
        <p:spPr>
          <a:xfrm rot="5400000">
            <a:off x="6295232" y="2897981"/>
            <a:ext cx="5921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5"/>
            <a:endCxn id="12" idx="0"/>
          </p:cNvCxnSpPr>
          <p:nvPr/>
        </p:nvCxnSpPr>
        <p:spPr>
          <a:xfrm rot="16200000" flipH="1">
            <a:off x="7358857" y="2547144"/>
            <a:ext cx="742950" cy="554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75882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2" name="Straight Arrow Connector 21"/>
          <p:cNvCxnSpPr>
            <a:stCxn id="21" idx="0"/>
            <a:endCxn id="7" idx="2"/>
          </p:cNvCxnSpPr>
          <p:nvPr/>
        </p:nvCxnSpPr>
        <p:spPr>
          <a:xfrm rot="5400000" flipH="1" flipV="1">
            <a:off x="993775" y="4170363"/>
            <a:ext cx="1825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098675"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4" name="Straight Arrow Connector 23"/>
          <p:cNvCxnSpPr>
            <a:stCxn id="23" idx="0"/>
            <a:endCxn id="8" idx="2"/>
          </p:cNvCxnSpPr>
          <p:nvPr/>
        </p:nvCxnSpPr>
        <p:spPr>
          <a:xfrm rot="16200000" flipV="1">
            <a:off x="2332831" y="4171157"/>
            <a:ext cx="18256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3519488" y="4262438"/>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6" name="Straight Arrow Connector 25"/>
          <p:cNvCxnSpPr>
            <a:stCxn id="25" idx="0"/>
            <a:endCxn id="9" idx="2"/>
          </p:cNvCxnSpPr>
          <p:nvPr/>
        </p:nvCxnSpPr>
        <p:spPr>
          <a:xfrm rot="16200000" flipV="1">
            <a:off x="3752056" y="4167982"/>
            <a:ext cx="182563" cy="6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4916488" y="4278313"/>
            <a:ext cx="652462"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28" name="Straight Arrow Connector 27"/>
          <p:cNvCxnSpPr>
            <a:stCxn id="27" idx="0"/>
            <a:endCxn id="10" idx="2"/>
          </p:cNvCxnSpPr>
          <p:nvPr/>
        </p:nvCxnSpPr>
        <p:spPr>
          <a:xfrm rot="5400000" flipH="1" flipV="1">
            <a:off x="5148263" y="4175125"/>
            <a:ext cx="198438"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62674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0" name="Straight Arrow Connector 29"/>
          <p:cNvCxnSpPr>
            <a:stCxn id="29" idx="0"/>
            <a:endCxn id="11" idx="2"/>
          </p:cNvCxnSpPr>
          <p:nvPr/>
        </p:nvCxnSpPr>
        <p:spPr>
          <a:xfrm rot="16200000" flipV="1">
            <a:off x="6500812" y="4168776"/>
            <a:ext cx="182563" cy="4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7689850" y="4262438"/>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32" name="Straight Arrow Connector 31"/>
          <p:cNvCxnSpPr>
            <a:stCxn id="31" idx="0"/>
            <a:endCxn id="12" idx="2"/>
          </p:cNvCxnSpPr>
          <p:nvPr/>
        </p:nvCxnSpPr>
        <p:spPr>
          <a:xfrm rot="16200000" flipV="1">
            <a:off x="7920037" y="4167188"/>
            <a:ext cx="182563" cy="79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490" name="TextBox 44"/>
          <p:cNvSpPr txBox="1">
            <a:spLocks noChangeArrowheads="1"/>
          </p:cNvSpPr>
          <p:nvPr/>
        </p:nvSpPr>
        <p:spPr bwMode="auto">
          <a:xfrm>
            <a:off x="906463" y="26035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1" name="TextBox 45"/>
          <p:cNvSpPr txBox="1">
            <a:spLocks noChangeArrowheads="1"/>
          </p:cNvSpPr>
          <p:nvPr/>
        </p:nvSpPr>
        <p:spPr bwMode="auto">
          <a:xfrm>
            <a:off x="2049463" y="2651125"/>
            <a:ext cx="3508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2" name="TextBox 46"/>
          <p:cNvSpPr txBox="1">
            <a:spLocks noChangeArrowheads="1"/>
          </p:cNvSpPr>
          <p:nvPr/>
        </p:nvSpPr>
        <p:spPr bwMode="auto">
          <a:xfrm>
            <a:off x="3121025" y="2668588"/>
            <a:ext cx="35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3" name="TextBox 47"/>
          <p:cNvSpPr txBox="1">
            <a:spLocks noChangeArrowheads="1"/>
          </p:cNvSpPr>
          <p:nvPr/>
        </p:nvSpPr>
        <p:spPr bwMode="auto">
          <a:xfrm>
            <a:off x="5013325" y="2668588"/>
            <a:ext cx="3508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4" name="TextBox 48"/>
          <p:cNvSpPr txBox="1">
            <a:spLocks noChangeArrowheads="1"/>
          </p:cNvSpPr>
          <p:nvPr/>
        </p:nvSpPr>
        <p:spPr bwMode="auto">
          <a:xfrm>
            <a:off x="6154738" y="2717800"/>
            <a:ext cx="352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19495" name="TextBox 49"/>
          <p:cNvSpPr txBox="1">
            <a:spLocks noChangeArrowheads="1"/>
          </p:cNvSpPr>
          <p:nvPr/>
        </p:nvSpPr>
        <p:spPr bwMode="auto">
          <a:xfrm>
            <a:off x="7226300" y="2735263"/>
            <a:ext cx="3524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40" name="Oval 39"/>
          <p:cNvSpPr/>
          <p:nvPr/>
        </p:nvSpPr>
        <p:spPr>
          <a:xfrm>
            <a:off x="47513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43" name="Oval 42"/>
          <p:cNvSpPr/>
          <p:nvPr/>
        </p:nvSpPr>
        <p:spPr>
          <a:xfrm>
            <a:off x="60975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1" name="Oval 50"/>
          <p:cNvSpPr/>
          <p:nvPr/>
        </p:nvSpPr>
        <p:spPr>
          <a:xfrm>
            <a:off x="75199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3" name="Oval 52"/>
          <p:cNvSpPr/>
          <p:nvPr/>
        </p:nvSpPr>
        <p:spPr>
          <a:xfrm>
            <a:off x="5730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4" name="Oval 53"/>
          <p:cNvSpPr/>
          <p:nvPr/>
        </p:nvSpPr>
        <p:spPr>
          <a:xfrm>
            <a:off x="1919288" y="4289425"/>
            <a:ext cx="334962"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5" name="Oval 54"/>
          <p:cNvSpPr/>
          <p:nvPr/>
        </p:nvSpPr>
        <p:spPr>
          <a:xfrm>
            <a:off x="3341688" y="4289425"/>
            <a:ext cx="333375" cy="388938"/>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e</a:t>
            </a:r>
          </a:p>
        </p:txBody>
      </p:sp>
      <p:sp>
        <p:nvSpPr>
          <p:cNvPr id="57" name="Oval 56"/>
          <p:cNvSpPr/>
          <p:nvPr/>
        </p:nvSpPr>
        <p:spPr>
          <a:xfrm>
            <a:off x="1390650" y="1893888"/>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58" name="Oval 57"/>
          <p:cNvSpPr/>
          <p:nvPr/>
        </p:nvSpPr>
        <p:spPr>
          <a:xfrm>
            <a:off x="1919288" y="1893888"/>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3" name="Oval 62"/>
          <p:cNvSpPr/>
          <p:nvPr/>
        </p:nvSpPr>
        <p:spPr>
          <a:xfrm>
            <a:off x="2424113" y="1643063"/>
            <a:ext cx="334962"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4" name="Oval 63"/>
          <p:cNvSpPr/>
          <p:nvPr/>
        </p:nvSpPr>
        <p:spPr>
          <a:xfrm>
            <a:off x="2424113" y="2216150"/>
            <a:ext cx="334962"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5" name="Oval 64"/>
          <p:cNvSpPr/>
          <p:nvPr/>
        </p:nvSpPr>
        <p:spPr>
          <a:xfrm>
            <a:off x="2911475" y="2022475"/>
            <a:ext cx="333375" cy="3873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6" name="Oval 65"/>
          <p:cNvSpPr/>
          <p:nvPr/>
        </p:nvSpPr>
        <p:spPr>
          <a:xfrm>
            <a:off x="2787650" y="1643063"/>
            <a:ext cx="333375" cy="38893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A</a:t>
            </a:r>
          </a:p>
        </p:txBody>
      </p:sp>
      <p:sp>
        <p:nvSpPr>
          <p:cNvPr id="67" name="Oval 66"/>
          <p:cNvSpPr/>
          <p:nvPr/>
        </p:nvSpPr>
        <p:spPr>
          <a:xfrm>
            <a:off x="5503863" y="1895475"/>
            <a:ext cx="333375"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8" name="Oval 67"/>
          <p:cNvSpPr/>
          <p:nvPr/>
        </p:nvSpPr>
        <p:spPr>
          <a:xfrm>
            <a:off x="6154738" y="1895475"/>
            <a:ext cx="334962" cy="38893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69" name="Oval 68"/>
          <p:cNvSpPr/>
          <p:nvPr/>
        </p:nvSpPr>
        <p:spPr>
          <a:xfrm>
            <a:off x="5940425" y="1633538"/>
            <a:ext cx="334963"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0" name="Oval 69"/>
          <p:cNvSpPr/>
          <p:nvPr/>
        </p:nvSpPr>
        <p:spPr>
          <a:xfrm>
            <a:off x="6592888" y="1633538"/>
            <a:ext cx="333375" cy="38893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1" name="Oval 70"/>
          <p:cNvSpPr/>
          <p:nvPr/>
        </p:nvSpPr>
        <p:spPr>
          <a:xfrm>
            <a:off x="6704013" y="2022475"/>
            <a:ext cx="333375"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2" name="Oval 71"/>
          <p:cNvSpPr/>
          <p:nvPr/>
        </p:nvSpPr>
        <p:spPr>
          <a:xfrm>
            <a:off x="7354888" y="2022475"/>
            <a:ext cx="334962" cy="387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B</a:t>
            </a:r>
          </a:p>
        </p:txBody>
      </p:sp>
      <p:sp>
        <p:nvSpPr>
          <p:cNvPr id="73" name="Oval 72"/>
          <p:cNvSpPr/>
          <p:nvPr/>
        </p:nvSpPr>
        <p:spPr>
          <a:xfrm>
            <a:off x="4907468" y="5277171"/>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sp>
        <p:nvSpPr>
          <p:cNvPr id="78" name="Oval 77"/>
          <p:cNvSpPr/>
          <p:nvPr/>
        </p:nvSpPr>
        <p:spPr>
          <a:xfrm>
            <a:off x="3928354" y="5383001"/>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cxnSp>
        <p:nvCxnSpPr>
          <p:cNvPr id="80" name="Straight Arrow Connector 79"/>
          <p:cNvCxnSpPr>
            <a:stCxn id="79" idx="0"/>
            <a:endCxn id="12" idx="2"/>
          </p:cNvCxnSpPr>
          <p:nvPr/>
        </p:nvCxnSpPr>
        <p:spPr>
          <a:xfrm flipV="1">
            <a:off x="4551053" y="4079875"/>
            <a:ext cx="3456298" cy="11322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79" idx="0"/>
            <a:endCxn id="11" idx="2"/>
          </p:cNvCxnSpPr>
          <p:nvPr/>
        </p:nvCxnSpPr>
        <p:spPr>
          <a:xfrm flipV="1">
            <a:off x="4551053" y="4079875"/>
            <a:ext cx="2039454" cy="11322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9" idx="0"/>
            <a:endCxn id="10" idx="2"/>
          </p:cNvCxnSpPr>
          <p:nvPr/>
        </p:nvCxnSpPr>
        <p:spPr>
          <a:xfrm flipV="1">
            <a:off x="4551053" y="4079875"/>
            <a:ext cx="700398" cy="11322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stCxn id="79" idx="0"/>
            <a:endCxn id="9" idx="2"/>
          </p:cNvCxnSpPr>
          <p:nvPr/>
        </p:nvCxnSpPr>
        <p:spPr>
          <a:xfrm flipH="1" flipV="1">
            <a:off x="3840163" y="4079875"/>
            <a:ext cx="710890" cy="11322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79" idx="0"/>
            <a:endCxn id="8" idx="2"/>
          </p:cNvCxnSpPr>
          <p:nvPr/>
        </p:nvCxnSpPr>
        <p:spPr>
          <a:xfrm flipH="1" flipV="1">
            <a:off x="2424113" y="4079875"/>
            <a:ext cx="2126940" cy="11322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79" idx="0"/>
            <a:endCxn id="7" idx="2"/>
          </p:cNvCxnSpPr>
          <p:nvPr/>
        </p:nvCxnSpPr>
        <p:spPr>
          <a:xfrm flipH="1" flipV="1">
            <a:off x="1086644" y="4079875"/>
            <a:ext cx="3464409" cy="11322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Oval 85"/>
          <p:cNvSpPr/>
          <p:nvPr/>
        </p:nvSpPr>
        <p:spPr>
          <a:xfrm>
            <a:off x="4610054" y="5173816"/>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87" name="Oval 86"/>
          <p:cNvSpPr/>
          <p:nvPr/>
        </p:nvSpPr>
        <p:spPr>
          <a:xfrm>
            <a:off x="4107214" y="5720604"/>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sp>
        <p:nvSpPr>
          <p:cNvPr id="88" name="Oval 87"/>
          <p:cNvSpPr/>
          <p:nvPr/>
        </p:nvSpPr>
        <p:spPr>
          <a:xfrm>
            <a:off x="4912392" y="5705439"/>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t>r</a:t>
            </a:r>
          </a:p>
        </p:txBody>
      </p:sp>
      <p:sp>
        <p:nvSpPr>
          <p:cNvPr id="89" name="Oval 88"/>
          <p:cNvSpPr/>
          <p:nvPr/>
        </p:nvSpPr>
        <p:spPr>
          <a:xfrm>
            <a:off x="4480111" y="5802450"/>
            <a:ext cx="333375" cy="38735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dirty="0"/>
              <a:t>r</a:t>
            </a:r>
          </a:p>
        </p:txBody>
      </p:sp>
      <p:cxnSp>
        <p:nvCxnSpPr>
          <p:cNvPr id="76" name="Curved Connector 75"/>
          <p:cNvCxnSpPr/>
          <p:nvPr/>
        </p:nvCxnSpPr>
        <p:spPr>
          <a:xfrm rot="5400000" flipH="1" flipV="1">
            <a:off x="4504647" y="493005"/>
            <a:ext cx="12700" cy="2456761"/>
          </a:xfrm>
          <a:prstGeom prst="curvedConnector3">
            <a:avLst>
              <a:gd name="adj1" fmla="val 2991709"/>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5555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99A0-8C45-8E42-BD25-B705697AB26F}"/>
              </a:ext>
            </a:extLst>
          </p:cNvPr>
          <p:cNvSpPr>
            <a:spLocks noGrp="1"/>
          </p:cNvSpPr>
          <p:nvPr>
            <p:ph type="title"/>
          </p:nvPr>
        </p:nvSpPr>
        <p:spPr/>
        <p:txBody>
          <a:bodyPr/>
          <a:lstStyle/>
          <a:p>
            <a:r>
              <a:rPr lang="fi-FI" dirty="0" err="1"/>
              <a:t>Concepts</a:t>
            </a:r>
            <a:r>
              <a:rPr lang="fi-FI" dirty="0"/>
              <a:t>, </a:t>
            </a:r>
            <a:r>
              <a:rPr lang="fi-FI" dirty="0" err="1"/>
              <a:t>constructs</a:t>
            </a:r>
            <a:r>
              <a:rPr lang="fi-FI" dirty="0"/>
              <a:t>,</a:t>
            </a:r>
            <a:br>
              <a:rPr lang="fi-FI" dirty="0"/>
            </a:br>
            <a:r>
              <a:rPr lang="fi-FI" dirty="0"/>
              <a:t>and </a:t>
            </a:r>
            <a:r>
              <a:rPr lang="fi-FI" dirty="0" err="1"/>
              <a:t>conceptualization</a:t>
            </a:r>
            <a:endParaRPr lang="fi-FI" dirty="0"/>
          </a:p>
        </p:txBody>
      </p:sp>
      <p:sp>
        <p:nvSpPr>
          <p:cNvPr id="3" name="Text Placeholder 2">
            <a:extLst>
              <a:ext uri="{FF2B5EF4-FFF2-40B4-BE49-F238E27FC236}">
                <a16:creationId xmlns:a16="http://schemas.microsoft.com/office/drawing/2014/main" id="{FDDE2DA2-8BB7-074E-939A-19F63F9FFA9F}"/>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9821117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caveat</a:t>
            </a:r>
          </a:p>
        </p:txBody>
      </p:sp>
      <p:sp>
        <p:nvSpPr>
          <p:cNvPr id="3" name="Content Placeholder 2"/>
          <p:cNvSpPr>
            <a:spLocks noGrp="1"/>
          </p:cNvSpPr>
          <p:nvPr>
            <p:ph sz="half" idx="1"/>
          </p:nvPr>
        </p:nvSpPr>
        <p:spPr/>
        <p:txBody>
          <a:bodyPr/>
          <a:lstStyle/>
          <a:p>
            <a:r>
              <a:rPr lang="en-US" dirty="0"/>
              <a:t>The existing research on method factor model shows mixed evidence even in controlled conditions</a:t>
            </a:r>
          </a:p>
        </p:txBody>
      </p:sp>
      <p:pic>
        <p:nvPicPr>
          <p:cNvPr id="6" name="Picture 5"/>
          <p:cNvPicPr>
            <a:picLocks noChangeAspect="1"/>
          </p:cNvPicPr>
          <p:nvPr/>
        </p:nvPicPr>
        <p:blipFill>
          <a:blip r:embed="rId3"/>
          <a:stretch>
            <a:fillRect/>
          </a:stretch>
        </p:blipFill>
        <p:spPr>
          <a:xfrm>
            <a:off x="4712859" y="1929543"/>
            <a:ext cx="4431141" cy="2690583"/>
          </a:xfrm>
          <a:prstGeom prst="rect">
            <a:avLst/>
          </a:prstGeom>
        </p:spPr>
      </p:pic>
      <p:sp>
        <p:nvSpPr>
          <p:cNvPr id="4" name="TextBox 3"/>
          <p:cNvSpPr txBox="1"/>
          <p:nvPr/>
        </p:nvSpPr>
        <p:spPr>
          <a:xfrm>
            <a:off x="997531" y="6177991"/>
            <a:ext cx="8013032" cy="784830"/>
          </a:xfrm>
          <a:prstGeom prst="rect">
            <a:avLst/>
          </a:prstGeom>
          <a:noFill/>
        </p:spPr>
        <p:txBody>
          <a:bodyPr wrap="square" rtlCol="0">
            <a:spAutoFit/>
          </a:bodyPr>
          <a:lstStyle/>
          <a:p>
            <a:r>
              <a:rPr lang="en-US" sz="1050" dirty="0"/>
              <a:t>Richardson, H. A., Simmering, M. J., &amp; </a:t>
            </a:r>
            <a:r>
              <a:rPr lang="en-US" sz="1050" dirty="0" err="1"/>
              <a:t>Sturman</a:t>
            </a:r>
            <a:r>
              <a:rPr lang="en-US" sz="1050" dirty="0"/>
              <a:t>, M. C. (2009). A tale of three perspectives: Examining post hoc statistical techniques for detection and correction of common method variance. </a:t>
            </a:r>
            <a:r>
              <a:rPr lang="en-US" sz="1050" i="1" dirty="0"/>
              <a:t>Organizational Research Methods</a:t>
            </a:r>
            <a:r>
              <a:rPr lang="en-US" sz="1050" dirty="0"/>
              <a:t>, </a:t>
            </a:r>
            <a:r>
              <a:rPr lang="en-US" sz="1050" i="1" dirty="0"/>
              <a:t>12</a:t>
            </a:r>
            <a:r>
              <a:rPr lang="en-US" sz="1050" dirty="0"/>
              <a:t>(4), 762–800. https://</a:t>
            </a:r>
            <a:r>
              <a:rPr lang="en-US" sz="1050" dirty="0" err="1"/>
              <a:t>doi.org</a:t>
            </a:r>
            <a:r>
              <a:rPr lang="en-US" sz="1050" dirty="0"/>
              <a:t>/10.1177/1094428109332834</a:t>
            </a:r>
          </a:p>
          <a:p>
            <a:endParaRPr lang="en-US" sz="1200" dirty="0"/>
          </a:p>
        </p:txBody>
      </p:sp>
      <p:grpSp>
        <p:nvGrpSpPr>
          <p:cNvPr id="5" name="Group 4"/>
          <p:cNvGrpSpPr/>
          <p:nvPr/>
        </p:nvGrpSpPr>
        <p:grpSpPr>
          <a:xfrm>
            <a:off x="7371974" y="3886200"/>
            <a:ext cx="1340226" cy="717044"/>
            <a:chOff x="5420873" y="4739608"/>
            <a:chExt cx="2880082" cy="1234182"/>
          </a:xfrm>
        </p:grpSpPr>
        <p:sp>
          <p:nvSpPr>
            <p:cNvPr id="7" name="Rectangle 6"/>
            <p:cNvSpPr/>
            <p:nvPr/>
          </p:nvSpPr>
          <p:spPr>
            <a:xfrm>
              <a:off x="6191036" y="4739608"/>
              <a:ext cx="1108075" cy="517708"/>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m2</a:t>
              </a:r>
            </a:p>
          </p:txBody>
        </p:sp>
        <p:cxnSp>
          <p:nvCxnSpPr>
            <p:cNvPr id="8" name="Straight Arrow Connector 7"/>
            <p:cNvCxnSpPr/>
            <p:nvPr/>
          </p:nvCxnSpPr>
          <p:spPr>
            <a:xfrm flipV="1">
              <a:off x="5420873" y="5016641"/>
              <a:ext cx="810065" cy="32145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14013" y="5456082"/>
              <a:ext cx="1108075" cy="517708"/>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chemeClr val="tx1"/>
                  </a:solidFill>
                </a:rPr>
                <a:t>m1</a:t>
              </a:r>
            </a:p>
          </p:txBody>
        </p:sp>
        <p:cxnSp>
          <p:nvCxnSpPr>
            <p:cNvPr id="10" name="Straight Arrow Connector 9"/>
            <p:cNvCxnSpPr/>
            <p:nvPr/>
          </p:nvCxnSpPr>
          <p:spPr>
            <a:xfrm>
              <a:off x="5434544" y="5509821"/>
              <a:ext cx="856083" cy="23680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7648492" y="5468895"/>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12" name="Straight Arrow Connector 11"/>
            <p:cNvCxnSpPr/>
            <p:nvPr/>
          </p:nvCxnSpPr>
          <p:spPr>
            <a:xfrm flipH="1">
              <a:off x="7322088" y="5699083"/>
              <a:ext cx="326404" cy="1585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7612856" y="4778333"/>
              <a:ext cx="652463" cy="46037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tx1"/>
                  </a:solidFill>
                </a:rPr>
                <a:t>e</a:t>
              </a:r>
              <a:endParaRPr lang="en-US" dirty="0">
                <a:solidFill>
                  <a:schemeClr val="tx1"/>
                </a:solidFill>
              </a:endParaRPr>
            </a:p>
          </p:txBody>
        </p:sp>
        <p:cxnSp>
          <p:nvCxnSpPr>
            <p:cNvPr id="14" name="Straight Arrow Connector 13"/>
            <p:cNvCxnSpPr/>
            <p:nvPr/>
          </p:nvCxnSpPr>
          <p:spPr>
            <a:xfrm flipH="1" flipV="1">
              <a:off x="7299111" y="4998462"/>
              <a:ext cx="313745" cy="1005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p:nvPr/>
          </p:nvCxnSpPr>
          <p:spPr>
            <a:xfrm>
              <a:off x="8265319" y="5008521"/>
              <a:ext cx="35636" cy="690562"/>
            </a:xfrm>
            <a:prstGeom prst="curvedConnector3">
              <a:avLst>
                <a:gd name="adj1" fmla="val 741486"/>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6556434" y="5004452"/>
            <a:ext cx="2155766" cy="307777"/>
          </a:xfrm>
          <a:prstGeom prst="rect">
            <a:avLst/>
          </a:prstGeom>
          <a:noFill/>
        </p:spPr>
        <p:txBody>
          <a:bodyPr wrap="square" lIns="0" tIns="0" rIns="0" bIns="0" rtlCol="0">
            <a:spAutoFit/>
          </a:bodyPr>
          <a:lstStyle/>
          <a:p>
            <a:r>
              <a:rPr lang="en-US" sz="2000" b="1">
                <a:solidFill>
                  <a:srgbClr val="EF3340"/>
                </a:solidFill>
              </a:rPr>
              <a:t>Marker variables</a:t>
            </a:r>
            <a:endParaRPr lang="en-US" sz="2000" b="1" dirty="0">
              <a:solidFill>
                <a:srgbClr val="EF3340"/>
              </a:solidFill>
            </a:endParaRPr>
          </a:p>
        </p:txBody>
      </p:sp>
    </p:spTree>
    <p:extLst>
      <p:ext uri="{BB962C8B-B14F-4D97-AF65-F5344CB8AC3E}">
        <p14:creationId xmlns:p14="http://schemas.microsoft.com/office/powerpoint/2010/main" val="2400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Estimation of factor models</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745735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Tracing rules</a:t>
            </a:r>
          </a:p>
        </p:txBody>
      </p:sp>
      <p:sp>
        <p:nvSpPr>
          <p:cNvPr id="11" name="Oval 10"/>
          <p:cNvSpPr/>
          <p:nvPr/>
        </p:nvSpPr>
        <p:spPr bwMode="auto">
          <a:xfrm>
            <a:off x="5131225" y="2384425"/>
            <a:ext cx="1168400"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12" name="Rectangle 11"/>
          <p:cNvSpPr/>
          <p:nvPr/>
        </p:nvSpPr>
        <p:spPr bwMode="auto">
          <a:xfrm>
            <a:off x="4912150" y="36020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13" name="Rectangle 12"/>
          <p:cNvSpPr/>
          <p:nvPr/>
        </p:nvSpPr>
        <p:spPr bwMode="auto">
          <a:xfrm>
            <a:off x="5555087" y="3602038"/>
            <a:ext cx="328613"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sp>
        <p:nvSpPr>
          <p:cNvPr id="14" name="Rectangle 13"/>
          <p:cNvSpPr/>
          <p:nvPr/>
        </p:nvSpPr>
        <p:spPr bwMode="auto">
          <a:xfrm>
            <a:off x="6236125" y="36020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a3</a:t>
            </a:r>
          </a:p>
        </p:txBody>
      </p:sp>
      <p:sp>
        <p:nvSpPr>
          <p:cNvPr id="15" name="Rectangle 14"/>
          <p:cNvSpPr/>
          <p:nvPr/>
        </p:nvSpPr>
        <p:spPr bwMode="auto">
          <a:xfrm>
            <a:off x="6913987" y="3602038"/>
            <a:ext cx="330200"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b1</a:t>
            </a:r>
          </a:p>
        </p:txBody>
      </p:sp>
      <p:sp>
        <p:nvSpPr>
          <p:cNvPr id="16" name="Rectangle 15"/>
          <p:cNvSpPr/>
          <p:nvPr/>
        </p:nvSpPr>
        <p:spPr bwMode="auto">
          <a:xfrm>
            <a:off x="7558512" y="36020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b2</a:t>
            </a:r>
          </a:p>
        </p:txBody>
      </p:sp>
      <p:sp>
        <p:nvSpPr>
          <p:cNvPr id="17" name="Rectangle 16"/>
          <p:cNvSpPr/>
          <p:nvPr/>
        </p:nvSpPr>
        <p:spPr bwMode="auto">
          <a:xfrm>
            <a:off x="8239550" y="36020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b3</a:t>
            </a:r>
          </a:p>
        </p:txBody>
      </p:sp>
      <p:sp>
        <p:nvSpPr>
          <p:cNvPr id="18" name="Oval 17"/>
          <p:cNvSpPr/>
          <p:nvPr/>
        </p:nvSpPr>
        <p:spPr bwMode="auto">
          <a:xfrm>
            <a:off x="7137825" y="2384425"/>
            <a:ext cx="1169987"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B</a:t>
            </a:r>
          </a:p>
        </p:txBody>
      </p:sp>
      <p:cxnSp>
        <p:nvCxnSpPr>
          <p:cNvPr id="19" name="Straight Arrow Connector 18"/>
          <p:cNvCxnSpPr>
            <a:stCxn id="11" idx="3"/>
            <a:endCxn id="12" idx="0"/>
          </p:cNvCxnSpPr>
          <p:nvPr/>
        </p:nvCxnSpPr>
        <p:spPr bwMode="auto">
          <a:xfrm rot="5400000">
            <a:off x="4873256" y="3174206"/>
            <a:ext cx="630238" cy="22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1" idx="4"/>
            <a:endCxn id="13" idx="0"/>
          </p:cNvCxnSpPr>
          <p:nvPr/>
        </p:nvCxnSpPr>
        <p:spPr bwMode="auto">
          <a:xfrm rot="16200000" flipH="1">
            <a:off x="5452694" y="3336131"/>
            <a:ext cx="5286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1" idx="5"/>
            <a:endCxn id="14" idx="0"/>
          </p:cNvCxnSpPr>
          <p:nvPr/>
        </p:nvCxnSpPr>
        <p:spPr bwMode="auto">
          <a:xfrm rot="16200000" flipH="1">
            <a:off x="5948787" y="3151188"/>
            <a:ext cx="630238" cy="271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8" idx="3"/>
            <a:endCxn id="15" idx="0"/>
          </p:cNvCxnSpPr>
          <p:nvPr/>
        </p:nvCxnSpPr>
        <p:spPr bwMode="auto">
          <a:xfrm rot="5400000">
            <a:off x="6879062" y="3171825"/>
            <a:ext cx="630238" cy="2301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4"/>
          </p:cNvCxnSpPr>
          <p:nvPr/>
        </p:nvCxnSpPr>
        <p:spPr bwMode="auto">
          <a:xfrm rot="16200000" flipH="1">
            <a:off x="7458500" y="3336925"/>
            <a:ext cx="528638"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5"/>
            <a:endCxn id="17" idx="0"/>
          </p:cNvCxnSpPr>
          <p:nvPr/>
        </p:nvCxnSpPr>
        <p:spPr bwMode="auto">
          <a:xfrm rot="16200000" flipH="1">
            <a:off x="7954593" y="3153569"/>
            <a:ext cx="630238" cy="266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bwMode="auto">
          <a:xfrm>
            <a:off x="4912150"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27" name="Straight Arrow Connector 26"/>
          <p:cNvCxnSpPr>
            <a:stCxn id="26" idx="0"/>
          </p:cNvCxnSpPr>
          <p:nvPr/>
        </p:nvCxnSpPr>
        <p:spPr bwMode="auto">
          <a:xfrm rot="5400000" flipH="1" flipV="1">
            <a:off x="4947074"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Oval 27"/>
          <p:cNvSpPr/>
          <p:nvPr/>
        </p:nvSpPr>
        <p:spPr bwMode="auto">
          <a:xfrm>
            <a:off x="5550325"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29" name="Straight Arrow Connector 28"/>
          <p:cNvCxnSpPr>
            <a:stCxn id="28" idx="0"/>
          </p:cNvCxnSpPr>
          <p:nvPr/>
        </p:nvCxnSpPr>
        <p:spPr bwMode="auto">
          <a:xfrm rot="5400000" flipH="1" flipV="1">
            <a:off x="5585249"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bwMode="auto">
          <a:xfrm>
            <a:off x="6223425" y="4178300"/>
            <a:ext cx="312737"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31" name="Straight Arrow Connector 30"/>
          <p:cNvCxnSpPr>
            <a:stCxn id="30" idx="0"/>
          </p:cNvCxnSpPr>
          <p:nvPr/>
        </p:nvCxnSpPr>
        <p:spPr bwMode="auto">
          <a:xfrm rot="5400000" flipH="1" flipV="1">
            <a:off x="6256762"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Oval 31"/>
          <p:cNvSpPr/>
          <p:nvPr/>
        </p:nvSpPr>
        <p:spPr bwMode="auto">
          <a:xfrm>
            <a:off x="6917162" y="4189413"/>
            <a:ext cx="314325" cy="30638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33" name="Straight Arrow Connector 32"/>
          <p:cNvCxnSpPr>
            <a:stCxn id="32" idx="0"/>
          </p:cNvCxnSpPr>
          <p:nvPr/>
        </p:nvCxnSpPr>
        <p:spPr bwMode="auto">
          <a:xfrm rot="5400000" flipH="1" flipV="1">
            <a:off x="6952087" y="4067176"/>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Oval 33"/>
          <p:cNvSpPr/>
          <p:nvPr/>
        </p:nvSpPr>
        <p:spPr bwMode="auto">
          <a:xfrm>
            <a:off x="7566450"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35" name="Straight Arrow Connector 34"/>
          <p:cNvCxnSpPr>
            <a:stCxn id="34" idx="0"/>
          </p:cNvCxnSpPr>
          <p:nvPr/>
        </p:nvCxnSpPr>
        <p:spPr bwMode="auto">
          <a:xfrm rot="5400000" flipH="1" flipV="1">
            <a:off x="7601374"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bwMode="auto">
          <a:xfrm>
            <a:off x="8250662" y="4178300"/>
            <a:ext cx="312738"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37" name="Straight Arrow Connector 36"/>
          <p:cNvCxnSpPr>
            <a:stCxn id="36" idx="0"/>
          </p:cNvCxnSpPr>
          <p:nvPr/>
        </p:nvCxnSpPr>
        <p:spPr bwMode="auto">
          <a:xfrm rot="5400000" flipH="1" flipV="1">
            <a:off x="8285587"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4730963" y="3881587"/>
            <a:ext cx="313044" cy="369332"/>
          </a:xfrm>
          <a:prstGeom prst="rect">
            <a:avLst/>
          </a:prstGeom>
          <a:noFill/>
          <a:effectLst/>
        </p:spPr>
        <p:txBody>
          <a:bodyPr wrap="none" rtlCol="0">
            <a:spAutoFit/>
          </a:bodyPr>
          <a:lstStyle/>
          <a:p>
            <a:r>
              <a:rPr lang="en-US" dirty="0"/>
              <a:t>1</a:t>
            </a:r>
          </a:p>
        </p:txBody>
      </p:sp>
      <p:sp>
        <p:nvSpPr>
          <p:cNvPr id="74" name="TextBox 73"/>
          <p:cNvSpPr txBox="1"/>
          <p:nvPr/>
        </p:nvSpPr>
        <p:spPr>
          <a:xfrm>
            <a:off x="6871615" y="3080362"/>
            <a:ext cx="300082" cy="369332"/>
          </a:xfrm>
          <a:prstGeom prst="rect">
            <a:avLst/>
          </a:prstGeom>
          <a:noFill/>
          <a:effectLst/>
        </p:spPr>
        <p:txBody>
          <a:bodyPr wrap="none" rtlCol="0">
            <a:spAutoFit/>
          </a:bodyPr>
          <a:lstStyle/>
          <a:p>
            <a:r>
              <a:rPr lang="en-US" dirty="0" err="1"/>
              <a:t>λ</a:t>
            </a:r>
            <a:endParaRPr lang="en-US" dirty="0"/>
          </a:p>
        </p:txBody>
      </p:sp>
      <p:sp>
        <p:nvSpPr>
          <p:cNvPr id="76" name="TextBox 75"/>
          <p:cNvSpPr txBox="1"/>
          <p:nvPr/>
        </p:nvSpPr>
        <p:spPr>
          <a:xfrm>
            <a:off x="5398698" y="3115639"/>
            <a:ext cx="300082" cy="369332"/>
          </a:xfrm>
          <a:prstGeom prst="rect">
            <a:avLst/>
          </a:prstGeom>
          <a:noFill/>
          <a:effectLst/>
        </p:spPr>
        <p:txBody>
          <a:bodyPr wrap="none" rtlCol="0">
            <a:spAutoFit/>
          </a:bodyPr>
          <a:lstStyle/>
          <a:p>
            <a:r>
              <a:rPr lang="en-US" dirty="0" err="1"/>
              <a:t>λ</a:t>
            </a:r>
            <a:endParaRPr lang="en-US" dirty="0"/>
          </a:p>
        </p:txBody>
      </p:sp>
      <p:sp>
        <p:nvSpPr>
          <p:cNvPr id="77" name="TextBox 76"/>
          <p:cNvSpPr txBox="1"/>
          <p:nvPr/>
        </p:nvSpPr>
        <p:spPr>
          <a:xfrm>
            <a:off x="5954349" y="3142096"/>
            <a:ext cx="300082" cy="369332"/>
          </a:xfrm>
          <a:prstGeom prst="rect">
            <a:avLst/>
          </a:prstGeom>
          <a:noFill/>
          <a:effectLst/>
        </p:spPr>
        <p:txBody>
          <a:bodyPr wrap="none" rtlCol="0">
            <a:spAutoFit/>
          </a:bodyPr>
          <a:lstStyle/>
          <a:p>
            <a:r>
              <a:rPr lang="en-US" dirty="0" err="1"/>
              <a:t>λ</a:t>
            </a:r>
            <a:endParaRPr lang="en-US" dirty="0"/>
          </a:p>
        </p:txBody>
      </p:sp>
      <p:sp>
        <p:nvSpPr>
          <p:cNvPr id="78" name="TextBox 77"/>
          <p:cNvSpPr txBox="1"/>
          <p:nvPr/>
        </p:nvSpPr>
        <p:spPr>
          <a:xfrm>
            <a:off x="7444907" y="3150915"/>
            <a:ext cx="300082" cy="369332"/>
          </a:xfrm>
          <a:prstGeom prst="rect">
            <a:avLst/>
          </a:prstGeom>
          <a:noFill/>
          <a:effectLst/>
        </p:spPr>
        <p:txBody>
          <a:bodyPr wrap="none" rtlCol="0">
            <a:spAutoFit/>
          </a:bodyPr>
          <a:lstStyle/>
          <a:p>
            <a:r>
              <a:rPr lang="en-US" dirty="0" err="1"/>
              <a:t>λ</a:t>
            </a:r>
            <a:endParaRPr lang="en-US" dirty="0"/>
          </a:p>
        </p:txBody>
      </p:sp>
      <p:sp>
        <p:nvSpPr>
          <p:cNvPr id="79" name="TextBox 78"/>
          <p:cNvSpPr txBox="1"/>
          <p:nvPr/>
        </p:nvSpPr>
        <p:spPr>
          <a:xfrm>
            <a:off x="7956459" y="3168554"/>
            <a:ext cx="300082" cy="369332"/>
          </a:xfrm>
          <a:prstGeom prst="rect">
            <a:avLst/>
          </a:prstGeom>
          <a:noFill/>
          <a:effectLst/>
        </p:spPr>
        <p:txBody>
          <a:bodyPr wrap="none" rtlCol="0">
            <a:spAutoFit/>
          </a:bodyPr>
          <a:lstStyle/>
          <a:p>
            <a:r>
              <a:rPr lang="en-US" dirty="0" err="1"/>
              <a:t>λ</a:t>
            </a:r>
            <a:endParaRPr lang="en-US" dirty="0"/>
          </a:p>
        </p:txBody>
      </p:sp>
      <p:sp>
        <p:nvSpPr>
          <p:cNvPr id="41" name="Content Placeholder 3"/>
          <p:cNvSpPr txBox="1">
            <a:spLocks/>
          </p:cNvSpPr>
          <p:nvPr/>
        </p:nvSpPr>
        <p:spPr>
          <a:xfrm>
            <a:off x="912985" y="1734041"/>
            <a:ext cx="3925052" cy="3831557"/>
          </a:xfrm>
          <a:prstGeom prst="rect">
            <a:avLst/>
          </a:prstGeom>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Tracing rules</a:t>
            </a:r>
            <a:r>
              <a:rPr lang="en-US" baseline="30000" dirty="0"/>
              <a:t>1</a:t>
            </a:r>
          </a:p>
          <a:p>
            <a:pPr marL="342900" indent="-342900">
              <a:buFont typeface="Arial"/>
              <a:buChar char="•"/>
            </a:pPr>
            <a:r>
              <a:rPr lang="en-US" sz="1600" dirty="0"/>
              <a:t>You can trace backward up an arrow and then forward along the next, or forwards from one variable to the other, but never forward and then back.</a:t>
            </a:r>
          </a:p>
          <a:p>
            <a:pPr marL="342900" indent="-342900">
              <a:buFont typeface="Arial"/>
              <a:buChar char="•"/>
            </a:pPr>
            <a:r>
              <a:rPr lang="en-US" sz="1600" dirty="0"/>
              <a:t>You can pass through each variable only once in a given chain of paths.</a:t>
            </a:r>
          </a:p>
          <a:p>
            <a:pPr marL="342900" indent="-342900">
              <a:buFont typeface="Arial"/>
              <a:buChar char="•"/>
            </a:pPr>
            <a:r>
              <a:rPr lang="en-US" sz="1600" dirty="0"/>
              <a:t>No more than one bi-directional arrow can be included in each path-chain</a:t>
            </a:r>
            <a:r>
              <a:rPr lang="en-US" dirty="0"/>
              <a:t>.</a:t>
            </a:r>
          </a:p>
          <a:p>
            <a:r>
              <a:rPr lang="en-US" b="0" i="1" dirty="0" err="1"/>
              <a:t>Cor</a:t>
            </a:r>
            <a:r>
              <a:rPr lang="en-US" b="0" i="1" dirty="0"/>
              <a:t>(a</a:t>
            </a:r>
            <a:r>
              <a:rPr lang="en-US" b="0" i="1" baseline="-25000" dirty="0"/>
              <a:t>1</a:t>
            </a:r>
            <a:r>
              <a:rPr lang="en-US" b="0" i="1" dirty="0"/>
              <a:t>,a</a:t>
            </a:r>
            <a:r>
              <a:rPr lang="en-US" b="0" i="1" baseline="-25000" dirty="0"/>
              <a:t>2</a:t>
            </a:r>
            <a:r>
              <a:rPr lang="en-US" b="0" i="1" dirty="0"/>
              <a:t>) = </a:t>
            </a:r>
            <a:r>
              <a:rPr lang="en-US" b="0" dirty="0">
                <a:solidFill>
                  <a:srgbClr val="FF0000"/>
                </a:solidFill>
              </a:rPr>
              <a:t>λ</a:t>
            </a:r>
            <a:r>
              <a:rPr lang="en-US" b="0" baseline="-25000" dirty="0">
                <a:solidFill>
                  <a:srgbClr val="FF0000"/>
                </a:solidFill>
              </a:rPr>
              <a:t>a1</a:t>
            </a:r>
            <a:r>
              <a:rPr lang="en-US" b="0" dirty="0">
                <a:solidFill>
                  <a:schemeClr val="accent4"/>
                </a:solidFill>
              </a:rPr>
              <a:t>λ</a:t>
            </a:r>
            <a:r>
              <a:rPr lang="en-US" b="0" baseline="-25000" dirty="0">
                <a:solidFill>
                  <a:schemeClr val="accent4"/>
                </a:solidFill>
              </a:rPr>
              <a:t>a2</a:t>
            </a:r>
          </a:p>
          <a:p>
            <a:r>
              <a:rPr lang="en-US" b="0" i="1" dirty="0" err="1"/>
              <a:t>Cor</a:t>
            </a:r>
            <a:r>
              <a:rPr lang="en-US" b="0" i="1" dirty="0"/>
              <a:t>(a</a:t>
            </a:r>
            <a:r>
              <a:rPr lang="en-US" b="0" i="1" baseline="-25000" dirty="0"/>
              <a:t>1</a:t>
            </a:r>
            <a:r>
              <a:rPr lang="en-US" b="0" i="1" dirty="0"/>
              <a:t>,b</a:t>
            </a:r>
            <a:r>
              <a:rPr lang="en-US" b="0" i="1" baseline="-25000" dirty="0"/>
              <a:t>1</a:t>
            </a:r>
            <a:r>
              <a:rPr lang="en-US" b="0" i="1" dirty="0"/>
              <a:t>) = </a:t>
            </a:r>
            <a:r>
              <a:rPr lang="en-US" b="0" dirty="0">
                <a:solidFill>
                  <a:schemeClr val="accent5"/>
                </a:solidFill>
              </a:rPr>
              <a:t>λ</a:t>
            </a:r>
            <a:r>
              <a:rPr lang="en-US" b="0" baseline="-25000" dirty="0">
                <a:solidFill>
                  <a:schemeClr val="accent5"/>
                </a:solidFill>
              </a:rPr>
              <a:t>a1</a:t>
            </a:r>
            <a:r>
              <a:rPr lang="en-US" b="0" dirty="0">
                <a:solidFill>
                  <a:schemeClr val="accent6"/>
                </a:solidFill>
              </a:rPr>
              <a:t>φ</a:t>
            </a:r>
            <a:r>
              <a:rPr lang="en-US" b="0" dirty="0">
                <a:solidFill>
                  <a:srgbClr val="008000"/>
                </a:solidFill>
              </a:rPr>
              <a:t>λ</a:t>
            </a:r>
            <a:r>
              <a:rPr lang="en-US" b="0" baseline="-25000" dirty="0">
                <a:solidFill>
                  <a:srgbClr val="008000"/>
                </a:solidFill>
              </a:rPr>
              <a:t>b1</a:t>
            </a:r>
          </a:p>
          <a:p>
            <a:r>
              <a:rPr lang="en-US" b="0" i="1" dirty="0" err="1"/>
              <a:t>Cor</a:t>
            </a:r>
            <a:r>
              <a:rPr lang="en-US" b="0" i="1" dirty="0"/>
              <a:t>(a</a:t>
            </a:r>
            <a:r>
              <a:rPr lang="en-US" b="0" i="1" baseline="-25000" dirty="0"/>
              <a:t>1</a:t>
            </a:r>
            <a:r>
              <a:rPr lang="en-US" b="0" i="1" dirty="0"/>
              <a:t>,a</a:t>
            </a:r>
            <a:r>
              <a:rPr lang="en-US" b="0" i="1" baseline="-25000" dirty="0"/>
              <a:t>1</a:t>
            </a:r>
            <a:r>
              <a:rPr lang="en-US" b="0" i="1" dirty="0"/>
              <a:t>) = </a:t>
            </a:r>
            <a:r>
              <a:rPr lang="en-US" b="0" dirty="0">
                <a:solidFill>
                  <a:srgbClr val="EF3340"/>
                </a:solidFill>
              </a:rPr>
              <a:t>λ</a:t>
            </a:r>
            <a:r>
              <a:rPr lang="en-US" b="0" baseline="-25000" dirty="0">
                <a:solidFill>
                  <a:srgbClr val="EF3340"/>
                </a:solidFill>
              </a:rPr>
              <a:t>a1</a:t>
            </a:r>
            <a:r>
              <a:rPr lang="en-US" b="0" baseline="30000" dirty="0"/>
              <a:t>2</a:t>
            </a:r>
            <a:r>
              <a:rPr lang="en-US" b="0" dirty="0"/>
              <a:t>+</a:t>
            </a:r>
            <a:r>
              <a:rPr lang="en-US" b="0" dirty="0">
                <a:solidFill>
                  <a:schemeClr val="accent1"/>
                </a:solidFill>
              </a:rPr>
              <a:t>Var(e</a:t>
            </a:r>
            <a:r>
              <a:rPr lang="en-US" b="0" baseline="-25000" dirty="0">
                <a:solidFill>
                  <a:schemeClr val="accent1"/>
                </a:solidFill>
              </a:rPr>
              <a:t>a1</a:t>
            </a:r>
            <a:r>
              <a:rPr lang="en-US" b="0" dirty="0">
                <a:solidFill>
                  <a:schemeClr val="accent1"/>
                </a:solidFill>
              </a:rPr>
              <a:t>)</a:t>
            </a:r>
          </a:p>
          <a:p>
            <a:endParaRPr lang="en-US" b="0" dirty="0"/>
          </a:p>
          <a:p>
            <a:endParaRPr lang="en-US" b="0" dirty="0"/>
          </a:p>
          <a:p>
            <a:endParaRPr lang="en-US" b="0" i="1" dirty="0"/>
          </a:p>
          <a:p>
            <a:endParaRPr lang="en-US" b="0" i="1" baseline="-25000" dirty="0">
              <a:solidFill>
                <a:schemeClr val="accent4"/>
              </a:solidFill>
            </a:endParaRPr>
          </a:p>
        </p:txBody>
      </p:sp>
      <p:sp>
        <p:nvSpPr>
          <p:cNvPr id="42" name="TextBox 41"/>
          <p:cNvSpPr txBox="1"/>
          <p:nvPr/>
        </p:nvSpPr>
        <p:spPr>
          <a:xfrm>
            <a:off x="4465053" y="6589501"/>
            <a:ext cx="4384842" cy="153888"/>
          </a:xfrm>
          <a:prstGeom prst="rect">
            <a:avLst/>
          </a:prstGeom>
          <a:noFill/>
        </p:spPr>
        <p:txBody>
          <a:bodyPr wrap="square" lIns="0" tIns="0" rIns="0" bIns="0" rtlCol="0">
            <a:spAutoFit/>
          </a:bodyPr>
          <a:lstStyle/>
          <a:p>
            <a:r>
              <a:rPr lang="en-US" sz="1000" dirty="0"/>
              <a:t>1 quoted from http://</a:t>
            </a:r>
            <a:r>
              <a:rPr lang="en-US" sz="1000" dirty="0" err="1"/>
              <a:t>en.wikipedia.org</a:t>
            </a:r>
            <a:r>
              <a:rPr lang="en-US" sz="1000" dirty="0"/>
              <a:t>/wiki/</a:t>
            </a:r>
            <a:r>
              <a:rPr lang="en-US" sz="1000" dirty="0" err="1"/>
              <a:t>Path_analysis</a:t>
            </a:r>
            <a:r>
              <a:rPr lang="en-US" sz="1000" dirty="0"/>
              <a:t>_(statistics)</a:t>
            </a:r>
          </a:p>
        </p:txBody>
      </p:sp>
      <p:sp>
        <p:nvSpPr>
          <p:cNvPr id="50" name="TextBox 49"/>
          <p:cNvSpPr txBox="1"/>
          <p:nvPr/>
        </p:nvSpPr>
        <p:spPr>
          <a:xfrm>
            <a:off x="6582816" y="1744672"/>
            <a:ext cx="334346" cy="646331"/>
          </a:xfrm>
          <a:prstGeom prst="rect">
            <a:avLst/>
          </a:prstGeom>
          <a:noFill/>
          <a:effectLst/>
        </p:spPr>
        <p:txBody>
          <a:bodyPr wrap="none" rtlCol="0">
            <a:spAutoFit/>
          </a:bodyPr>
          <a:lstStyle/>
          <a:p>
            <a:pPr marL="0" lvl="1"/>
            <a:r>
              <a:rPr lang="en-US" dirty="0" err="1"/>
              <a:t>φ</a:t>
            </a:r>
            <a:endParaRPr lang="en-US" dirty="0"/>
          </a:p>
          <a:p>
            <a:endParaRPr lang="en-US" dirty="0"/>
          </a:p>
        </p:txBody>
      </p:sp>
      <p:cxnSp>
        <p:nvCxnSpPr>
          <p:cNvPr id="51" name="Curved Connector 50"/>
          <p:cNvCxnSpPr/>
          <p:nvPr/>
        </p:nvCxnSpPr>
        <p:spPr>
          <a:xfrm rot="5400000" flipH="1" flipV="1">
            <a:off x="6718841" y="1894999"/>
            <a:ext cx="12700" cy="1180649"/>
          </a:xfrm>
          <a:prstGeom prst="curvedConnector3">
            <a:avLst>
              <a:gd name="adj1" fmla="val 1909504"/>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412043" y="3881587"/>
            <a:ext cx="313044" cy="369332"/>
          </a:xfrm>
          <a:prstGeom prst="rect">
            <a:avLst/>
          </a:prstGeom>
          <a:noFill/>
          <a:effectLst/>
        </p:spPr>
        <p:txBody>
          <a:bodyPr wrap="none" rtlCol="0">
            <a:spAutoFit/>
          </a:bodyPr>
          <a:lstStyle/>
          <a:p>
            <a:r>
              <a:rPr lang="en-US" dirty="0"/>
              <a:t>1</a:t>
            </a:r>
          </a:p>
        </p:txBody>
      </p:sp>
      <p:sp>
        <p:nvSpPr>
          <p:cNvPr id="43" name="TextBox 42"/>
          <p:cNvSpPr txBox="1"/>
          <p:nvPr/>
        </p:nvSpPr>
        <p:spPr>
          <a:xfrm>
            <a:off x="6093123" y="3881587"/>
            <a:ext cx="313044" cy="369332"/>
          </a:xfrm>
          <a:prstGeom prst="rect">
            <a:avLst/>
          </a:prstGeom>
          <a:noFill/>
          <a:effectLst/>
        </p:spPr>
        <p:txBody>
          <a:bodyPr wrap="none" rtlCol="0">
            <a:spAutoFit/>
          </a:bodyPr>
          <a:lstStyle/>
          <a:p>
            <a:r>
              <a:rPr lang="en-US" dirty="0"/>
              <a:t>1</a:t>
            </a:r>
          </a:p>
        </p:txBody>
      </p:sp>
      <p:sp>
        <p:nvSpPr>
          <p:cNvPr id="44" name="TextBox 43"/>
          <p:cNvSpPr txBox="1"/>
          <p:nvPr/>
        </p:nvSpPr>
        <p:spPr>
          <a:xfrm>
            <a:off x="6774203" y="3881587"/>
            <a:ext cx="313044" cy="369332"/>
          </a:xfrm>
          <a:prstGeom prst="rect">
            <a:avLst/>
          </a:prstGeom>
          <a:noFill/>
          <a:effectLst/>
        </p:spPr>
        <p:txBody>
          <a:bodyPr wrap="none" rtlCol="0">
            <a:spAutoFit/>
          </a:bodyPr>
          <a:lstStyle/>
          <a:p>
            <a:r>
              <a:rPr lang="en-US" dirty="0"/>
              <a:t>1</a:t>
            </a:r>
          </a:p>
        </p:txBody>
      </p:sp>
      <p:sp>
        <p:nvSpPr>
          <p:cNvPr id="45" name="TextBox 44"/>
          <p:cNvSpPr txBox="1"/>
          <p:nvPr/>
        </p:nvSpPr>
        <p:spPr>
          <a:xfrm>
            <a:off x="7455283" y="3881587"/>
            <a:ext cx="313044" cy="369332"/>
          </a:xfrm>
          <a:prstGeom prst="rect">
            <a:avLst/>
          </a:prstGeom>
          <a:noFill/>
          <a:effectLst/>
        </p:spPr>
        <p:txBody>
          <a:bodyPr wrap="none" rtlCol="0">
            <a:spAutoFit/>
          </a:bodyPr>
          <a:lstStyle/>
          <a:p>
            <a:r>
              <a:rPr lang="en-US" dirty="0"/>
              <a:t>1</a:t>
            </a:r>
          </a:p>
        </p:txBody>
      </p:sp>
      <p:sp>
        <p:nvSpPr>
          <p:cNvPr id="46" name="TextBox 45"/>
          <p:cNvSpPr txBox="1"/>
          <p:nvPr/>
        </p:nvSpPr>
        <p:spPr>
          <a:xfrm>
            <a:off x="8136362" y="3881587"/>
            <a:ext cx="313044" cy="369332"/>
          </a:xfrm>
          <a:prstGeom prst="rect">
            <a:avLst/>
          </a:prstGeom>
          <a:noFill/>
          <a:effectLst/>
        </p:spPr>
        <p:txBody>
          <a:bodyPr wrap="none" rtlCol="0">
            <a:spAutoFit/>
          </a:bodyPr>
          <a:lstStyle/>
          <a:p>
            <a:r>
              <a:rPr lang="en-US" dirty="0"/>
              <a:t>1</a:t>
            </a:r>
          </a:p>
        </p:txBody>
      </p:sp>
      <p:sp>
        <p:nvSpPr>
          <p:cNvPr id="48" name="TextBox 47"/>
          <p:cNvSpPr txBox="1"/>
          <p:nvPr/>
        </p:nvSpPr>
        <p:spPr>
          <a:xfrm>
            <a:off x="4839142" y="3094666"/>
            <a:ext cx="300082" cy="369332"/>
          </a:xfrm>
          <a:prstGeom prst="rect">
            <a:avLst/>
          </a:prstGeom>
          <a:noFill/>
          <a:effectLst/>
        </p:spPr>
        <p:txBody>
          <a:bodyPr wrap="none" rtlCol="0">
            <a:spAutoFit/>
          </a:bodyPr>
          <a:lstStyle/>
          <a:p>
            <a:r>
              <a:rPr lang="en-US" dirty="0" err="1"/>
              <a:t>λ</a:t>
            </a:r>
            <a:endParaRPr lang="en-US" dirty="0"/>
          </a:p>
        </p:txBody>
      </p:sp>
      <p:cxnSp>
        <p:nvCxnSpPr>
          <p:cNvPr id="49" name="Straight Arrow Connector 48"/>
          <p:cNvCxnSpPr>
            <a:stCxn id="11" idx="3"/>
            <a:endCxn id="12" idx="0"/>
          </p:cNvCxnSpPr>
          <p:nvPr/>
        </p:nvCxnSpPr>
        <p:spPr bwMode="auto">
          <a:xfrm flipH="1">
            <a:off x="5075663" y="2972502"/>
            <a:ext cx="226670" cy="629536"/>
          </a:xfrm>
          <a:prstGeom prst="straightConnector1">
            <a:avLst/>
          </a:prstGeom>
          <a:ln w="635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1" idx="4"/>
            <a:endCxn id="13" idx="0"/>
          </p:cNvCxnSpPr>
          <p:nvPr/>
        </p:nvCxnSpPr>
        <p:spPr bwMode="auto">
          <a:xfrm>
            <a:off x="5715425" y="3073400"/>
            <a:ext cx="3969" cy="528638"/>
          </a:xfrm>
          <a:prstGeom prst="straightConnector1">
            <a:avLst/>
          </a:prstGeom>
          <a:ln w="63500">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Curved Connector 53"/>
          <p:cNvCxnSpPr>
            <a:stCxn id="11" idx="7"/>
            <a:endCxn id="18" idx="1"/>
          </p:cNvCxnSpPr>
          <p:nvPr/>
        </p:nvCxnSpPr>
        <p:spPr>
          <a:xfrm rot="5400000" flipH="1" flipV="1">
            <a:off x="6718841" y="1894999"/>
            <a:ext cx="12700" cy="1180649"/>
          </a:xfrm>
          <a:prstGeom prst="curvedConnector3">
            <a:avLst>
              <a:gd name="adj1" fmla="val 1860543"/>
            </a:avLst>
          </a:prstGeom>
          <a:ln w="63500">
            <a:solidFill>
              <a:srgbClr val="FF6600"/>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18" idx="3"/>
            <a:endCxn id="15" idx="0"/>
          </p:cNvCxnSpPr>
          <p:nvPr/>
        </p:nvCxnSpPr>
        <p:spPr bwMode="auto">
          <a:xfrm flipH="1">
            <a:off x="7079087" y="2972502"/>
            <a:ext cx="230079" cy="629536"/>
          </a:xfrm>
          <a:prstGeom prst="straightConnector1">
            <a:avLst/>
          </a:prstGeom>
          <a:ln w="635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Oval 60"/>
          <p:cNvSpPr/>
          <p:nvPr/>
        </p:nvSpPr>
        <p:spPr bwMode="auto">
          <a:xfrm>
            <a:off x="4799444" y="4177763"/>
            <a:ext cx="539734" cy="481114"/>
          </a:xfrm>
          <a:prstGeom prst="ellipse">
            <a:avLst/>
          </a:prstGeom>
          <a:solidFill>
            <a:schemeClr val="accent1">
              <a:lumMod val="60000"/>
              <a:lumOff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sp>
        <p:nvSpPr>
          <p:cNvPr id="53" name="Rectangle 52"/>
          <p:cNvSpPr/>
          <p:nvPr/>
        </p:nvSpPr>
        <p:spPr>
          <a:xfrm>
            <a:off x="2113196" y="4253676"/>
            <a:ext cx="1817731" cy="4811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2113196" y="4713181"/>
            <a:ext cx="1817731" cy="4811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2114120" y="5105136"/>
            <a:ext cx="1817731" cy="4811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95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3" grpId="0" animBg="1"/>
      <p:bldP spid="63" grpId="0" animBg="1"/>
      <p:bldP spid="6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degrees of freedom</a:t>
            </a:r>
          </a:p>
        </p:txBody>
      </p:sp>
      <p:sp>
        <p:nvSpPr>
          <p:cNvPr id="3" name="Content Placeholder 2"/>
          <p:cNvSpPr>
            <a:spLocks noGrp="1"/>
          </p:cNvSpPr>
          <p:nvPr>
            <p:ph sz="half" idx="1"/>
          </p:nvPr>
        </p:nvSpPr>
        <p:spPr/>
        <p:txBody>
          <a:bodyPr/>
          <a:lstStyle/>
          <a:p>
            <a:r>
              <a:rPr lang="en-US" dirty="0"/>
              <a:t>Number of unknown parameters in the model</a:t>
            </a:r>
          </a:p>
          <a:p>
            <a:pPr lvl="1"/>
            <a:r>
              <a:rPr lang="en-US" dirty="0"/>
              <a:t>6 variances of e</a:t>
            </a:r>
          </a:p>
          <a:p>
            <a:pPr lvl="1"/>
            <a:r>
              <a:rPr lang="en-US" dirty="0"/>
              <a:t>1 correlation</a:t>
            </a:r>
          </a:p>
          <a:p>
            <a:pPr lvl="1"/>
            <a:r>
              <a:rPr lang="en-US" dirty="0"/>
              <a:t>6 factor loadings</a:t>
            </a:r>
          </a:p>
          <a:p>
            <a:pPr marL="25200" lvl="1" indent="0">
              <a:buNone/>
            </a:pPr>
            <a:r>
              <a:rPr lang="en-US" dirty="0"/>
              <a:t>   = 13 free parameters</a:t>
            </a:r>
          </a:p>
        </p:txBody>
      </p:sp>
      <p:sp>
        <p:nvSpPr>
          <p:cNvPr id="49" name="Oval 48"/>
          <p:cNvSpPr/>
          <p:nvPr/>
        </p:nvSpPr>
        <p:spPr bwMode="auto">
          <a:xfrm>
            <a:off x="5131225" y="2384425"/>
            <a:ext cx="1168400"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53" name="Rectangle 52"/>
          <p:cNvSpPr/>
          <p:nvPr/>
        </p:nvSpPr>
        <p:spPr bwMode="auto">
          <a:xfrm>
            <a:off x="4912150" y="36020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54" name="Rectangle 53"/>
          <p:cNvSpPr/>
          <p:nvPr/>
        </p:nvSpPr>
        <p:spPr bwMode="auto">
          <a:xfrm>
            <a:off x="5555087" y="3602038"/>
            <a:ext cx="328613"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sp>
        <p:nvSpPr>
          <p:cNvPr id="55" name="Rectangle 54"/>
          <p:cNvSpPr/>
          <p:nvPr/>
        </p:nvSpPr>
        <p:spPr bwMode="auto">
          <a:xfrm>
            <a:off x="6236125" y="36020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a3</a:t>
            </a:r>
          </a:p>
        </p:txBody>
      </p:sp>
      <p:sp>
        <p:nvSpPr>
          <p:cNvPr id="56" name="Rectangle 55"/>
          <p:cNvSpPr/>
          <p:nvPr/>
        </p:nvSpPr>
        <p:spPr bwMode="auto">
          <a:xfrm>
            <a:off x="6913987" y="3602038"/>
            <a:ext cx="330200"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b1</a:t>
            </a:r>
          </a:p>
        </p:txBody>
      </p:sp>
      <p:sp>
        <p:nvSpPr>
          <p:cNvPr id="57" name="Rectangle 56"/>
          <p:cNvSpPr/>
          <p:nvPr/>
        </p:nvSpPr>
        <p:spPr bwMode="auto">
          <a:xfrm>
            <a:off x="7558512" y="36020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b2</a:t>
            </a:r>
          </a:p>
        </p:txBody>
      </p:sp>
      <p:sp>
        <p:nvSpPr>
          <p:cNvPr id="58" name="Rectangle 57"/>
          <p:cNvSpPr/>
          <p:nvPr/>
        </p:nvSpPr>
        <p:spPr bwMode="auto">
          <a:xfrm>
            <a:off x="8239550" y="36020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b3</a:t>
            </a:r>
          </a:p>
        </p:txBody>
      </p:sp>
      <p:sp>
        <p:nvSpPr>
          <p:cNvPr id="59" name="Oval 58"/>
          <p:cNvSpPr/>
          <p:nvPr/>
        </p:nvSpPr>
        <p:spPr bwMode="auto">
          <a:xfrm>
            <a:off x="7137825" y="2384425"/>
            <a:ext cx="1169987"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B</a:t>
            </a:r>
          </a:p>
        </p:txBody>
      </p:sp>
      <p:cxnSp>
        <p:nvCxnSpPr>
          <p:cNvPr id="60" name="Straight Arrow Connector 59"/>
          <p:cNvCxnSpPr>
            <a:stCxn id="49" idx="3"/>
            <a:endCxn id="53" idx="0"/>
          </p:cNvCxnSpPr>
          <p:nvPr/>
        </p:nvCxnSpPr>
        <p:spPr bwMode="auto">
          <a:xfrm rot="5400000">
            <a:off x="4873256" y="3174206"/>
            <a:ext cx="630238" cy="22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9" idx="4"/>
            <a:endCxn id="54" idx="0"/>
          </p:cNvCxnSpPr>
          <p:nvPr/>
        </p:nvCxnSpPr>
        <p:spPr bwMode="auto">
          <a:xfrm rot="16200000" flipH="1">
            <a:off x="5452694" y="3336131"/>
            <a:ext cx="5286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9" idx="5"/>
            <a:endCxn id="55" idx="0"/>
          </p:cNvCxnSpPr>
          <p:nvPr/>
        </p:nvCxnSpPr>
        <p:spPr bwMode="auto">
          <a:xfrm rot="16200000" flipH="1">
            <a:off x="5948787" y="3151188"/>
            <a:ext cx="630238" cy="271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59" idx="3"/>
            <a:endCxn id="56" idx="0"/>
          </p:cNvCxnSpPr>
          <p:nvPr/>
        </p:nvCxnSpPr>
        <p:spPr bwMode="auto">
          <a:xfrm rot="5400000">
            <a:off x="6879062" y="3171825"/>
            <a:ext cx="630238" cy="2301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59" idx="4"/>
          </p:cNvCxnSpPr>
          <p:nvPr/>
        </p:nvCxnSpPr>
        <p:spPr bwMode="auto">
          <a:xfrm rot="16200000" flipH="1">
            <a:off x="7458500" y="3336925"/>
            <a:ext cx="528638"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59" idx="5"/>
            <a:endCxn id="58" idx="0"/>
          </p:cNvCxnSpPr>
          <p:nvPr/>
        </p:nvCxnSpPr>
        <p:spPr bwMode="auto">
          <a:xfrm rot="16200000" flipH="1">
            <a:off x="7954593" y="3153569"/>
            <a:ext cx="630238" cy="266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Oval 65"/>
          <p:cNvSpPr/>
          <p:nvPr/>
        </p:nvSpPr>
        <p:spPr bwMode="auto">
          <a:xfrm>
            <a:off x="4912150"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67" name="Straight Arrow Connector 66"/>
          <p:cNvCxnSpPr>
            <a:stCxn id="66" idx="0"/>
          </p:cNvCxnSpPr>
          <p:nvPr/>
        </p:nvCxnSpPr>
        <p:spPr bwMode="auto">
          <a:xfrm rot="5400000" flipH="1" flipV="1">
            <a:off x="4947074"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Oval 67"/>
          <p:cNvSpPr/>
          <p:nvPr/>
        </p:nvSpPr>
        <p:spPr bwMode="auto">
          <a:xfrm>
            <a:off x="5550325"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69" name="Straight Arrow Connector 68"/>
          <p:cNvCxnSpPr>
            <a:stCxn id="68" idx="0"/>
          </p:cNvCxnSpPr>
          <p:nvPr/>
        </p:nvCxnSpPr>
        <p:spPr bwMode="auto">
          <a:xfrm rot="5400000" flipH="1" flipV="1">
            <a:off x="5585249"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bwMode="auto">
          <a:xfrm>
            <a:off x="6223425" y="4178300"/>
            <a:ext cx="312737"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1" name="Straight Arrow Connector 70"/>
          <p:cNvCxnSpPr>
            <a:stCxn id="70" idx="0"/>
          </p:cNvCxnSpPr>
          <p:nvPr/>
        </p:nvCxnSpPr>
        <p:spPr bwMode="auto">
          <a:xfrm rot="5400000" flipH="1" flipV="1">
            <a:off x="6256762"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bwMode="auto">
          <a:xfrm>
            <a:off x="6917162" y="4189413"/>
            <a:ext cx="314325" cy="30638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3" name="Straight Arrow Connector 72"/>
          <p:cNvCxnSpPr>
            <a:stCxn id="72" idx="0"/>
          </p:cNvCxnSpPr>
          <p:nvPr/>
        </p:nvCxnSpPr>
        <p:spPr bwMode="auto">
          <a:xfrm rot="5400000" flipH="1" flipV="1">
            <a:off x="6952087" y="4067176"/>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Oval 73"/>
          <p:cNvSpPr/>
          <p:nvPr/>
        </p:nvSpPr>
        <p:spPr bwMode="auto">
          <a:xfrm>
            <a:off x="7566450"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5" name="Straight Arrow Connector 74"/>
          <p:cNvCxnSpPr>
            <a:stCxn id="74" idx="0"/>
          </p:cNvCxnSpPr>
          <p:nvPr/>
        </p:nvCxnSpPr>
        <p:spPr bwMode="auto">
          <a:xfrm rot="5400000" flipH="1" flipV="1">
            <a:off x="7601374"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6" name="Oval 75"/>
          <p:cNvSpPr/>
          <p:nvPr/>
        </p:nvSpPr>
        <p:spPr bwMode="auto">
          <a:xfrm>
            <a:off x="8250662" y="4178300"/>
            <a:ext cx="312738"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7" name="Straight Arrow Connector 76"/>
          <p:cNvCxnSpPr>
            <a:stCxn id="76" idx="0"/>
          </p:cNvCxnSpPr>
          <p:nvPr/>
        </p:nvCxnSpPr>
        <p:spPr bwMode="auto">
          <a:xfrm rot="5400000" flipH="1" flipV="1">
            <a:off x="8285587"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730963" y="3881587"/>
            <a:ext cx="313044" cy="369332"/>
          </a:xfrm>
          <a:prstGeom prst="rect">
            <a:avLst/>
          </a:prstGeom>
          <a:noFill/>
          <a:effectLst/>
        </p:spPr>
        <p:txBody>
          <a:bodyPr wrap="none" rtlCol="0">
            <a:spAutoFit/>
          </a:bodyPr>
          <a:lstStyle/>
          <a:p>
            <a:r>
              <a:rPr lang="en-US" dirty="0"/>
              <a:t>1</a:t>
            </a:r>
          </a:p>
        </p:txBody>
      </p:sp>
      <p:sp>
        <p:nvSpPr>
          <p:cNvPr id="79" name="TextBox 78"/>
          <p:cNvSpPr txBox="1"/>
          <p:nvPr/>
        </p:nvSpPr>
        <p:spPr>
          <a:xfrm>
            <a:off x="6871615" y="3080362"/>
            <a:ext cx="300082" cy="369332"/>
          </a:xfrm>
          <a:prstGeom prst="rect">
            <a:avLst/>
          </a:prstGeom>
          <a:noFill/>
          <a:effectLst/>
        </p:spPr>
        <p:txBody>
          <a:bodyPr wrap="none" rtlCol="0">
            <a:spAutoFit/>
          </a:bodyPr>
          <a:lstStyle/>
          <a:p>
            <a:r>
              <a:rPr lang="en-US" dirty="0" err="1"/>
              <a:t>λ</a:t>
            </a:r>
            <a:endParaRPr lang="en-US" dirty="0"/>
          </a:p>
        </p:txBody>
      </p:sp>
      <p:sp>
        <p:nvSpPr>
          <p:cNvPr id="80" name="TextBox 79"/>
          <p:cNvSpPr txBox="1"/>
          <p:nvPr/>
        </p:nvSpPr>
        <p:spPr>
          <a:xfrm>
            <a:off x="5398698" y="3115639"/>
            <a:ext cx="300082" cy="369332"/>
          </a:xfrm>
          <a:prstGeom prst="rect">
            <a:avLst/>
          </a:prstGeom>
          <a:noFill/>
          <a:effectLst/>
        </p:spPr>
        <p:txBody>
          <a:bodyPr wrap="none" rtlCol="0">
            <a:spAutoFit/>
          </a:bodyPr>
          <a:lstStyle/>
          <a:p>
            <a:r>
              <a:rPr lang="en-US" dirty="0" err="1"/>
              <a:t>λ</a:t>
            </a:r>
            <a:endParaRPr lang="en-US" dirty="0"/>
          </a:p>
        </p:txBody>
      </p:sp>
      <p:sp>
        <p:nvSpPr>
          <p:cNvPr id="81" name="TextBox 80"/>
          <p:cNvSpPr txBox="1"/>
          <p:nvPr/>
        </p:nvSpPr>
        <p:spPr>
          <a:xfrm>
            <a:off x="5954349" y="3142096"/>
            <a:ext cx="300082" cy="369332"/>
          </a:xfrm>
          <a:prstGeom prst="rect">
            <a:avLst/>
          </a:prstGeom>
          <a:noFill/>
          <a:effectLst/>
        </p:spPr>
        <p:txBody>
          <a:bodyPr wrap="none" rtlCol="0">
            <a:spAutoFit/>
          </a:bodyPr>
          <a:lstStyle/>
          <a:p>
            <a:r>
              <a:rPr lang="en-US" dirty="0" err="1"/>
              <a:t>λ</a:t>
            </a:r>
            <a:endParaRPr lang="en-US" dirty="0"/>
          </a:p>
        </p:txBody>
      </p:sp>
      <p:sp>
        <p:nvSpPr>
          <p:cNvPr id="82" name="TextBox 81"/>
          <p:cNvSpPr txBox="1"/>
          <p:nvPr/>
        </p:nvSpPr>
        <p:spPr>
          <a:xfrm>
            <a:off x="7444907" y="3150915"/>
            <a:ext cx="300082" cy="369332"/>
          </a:xfrm>
          <a:prstGeom prst="rect">
            <a:avLst/>
          </a:prstGeom>
          <a:noFill/>
          <a:effectLst/>
        </p:spPr>
        <p:txBody>
          <a:bodyPr wrap="none" rtlCol="0">
            <a:spAutoFit/>
          </a:bodyPr>
          <a:lstStyle/>
          <a:p>
            <a:r>
              <a:rPr lang="en-US" dirty="0" err="1"/>
              <a:t>λ</a:t>
            </a:r>
            <a:endParaRPr lang="en-US" dirty="0"/>
          </a:p>
        </p:txBody>
      </p:sp>
      <p:sp>
        <p:nvSpPr>
          <p:cNvPr id="83" name="TextBox 82"/>
          <p:cNvSpPr txBox="1"/>
          <p:nvPr/>
        </p:nvSpPr>
        <p:spPr>
          <a:xfrm>
            <a:off x="7956459" y="3168554"/>
            <a:ext cx="300082" cy="369332"/>
          </a:xfrm>
          <a:prstGeom prst="rect">
            <a:avLst/>
          </a:prstGeom>
          <a:noFill/>
          <a:effectLst/>
        </p:spPr>
        <p:txBody>
          <a:bodyPr wrap="none" rtlCol="0">
            <a:spAutoFit/>
          </a:bodyPr>
          <a:lstStyle/>
          <a:p>
            <a:r>
              <a:rPr lang="en-US" dirty="0" err="1"/>
              <a:t>λ</a:t>
            </a:r>
            <a:endParaRPr lang="en-US" dirty="0"/>
          </a:p>
        </p:txBody>
      </p:sp>
      <p:sp>
        <p:nvSpPr>
          <p:cNvPr id="84" name="TextBox 83"/>
          <p:cNvSpPr txBox="1"/>
          <p:nvPr/>
        </p:nvSpPr>
        <p:spPr>
          <a:xfrm>
            <a:off x="6582816" y="1744672"/>
            <a:ext cx="334346" cy="646331"/>
          </a:xfrm>
          <a:prstGeom prst="rect">
            <a:avLst/>
          </a:prstGeom>
          <a:noFill/>
          <a:effectLst/>
        </p:spPr>
        <p:txBody>
          <a:bodyPr wrap="none" rtlCol="0">
            <a:spAutoFit/>
          </a:bodyPr>
          <a:lstStyle/>
          <a:p>
            <a:pPr marL="0" lvl="1"/>
            <a:r>
              <a:rPr lang="en-US" dirty="0" err="1"/>
              <a:t>φ</a:t>
            </a:r>
            <a:endParaRPr lang="en-US" dirty="0"/>
          </a:p>
          <a:p>
            <a:endParaRPr lang="en-US" dirty="0"/>
          </a:p>
        </p:txBody>
      </p:sp>
      <p:cxnSp>
        <p:nvCxnSpPr>
          <p:cNvPr id="85" name="Curved Connector 84"/>
          <p:cNvCxnSpPr/>
          <p:nvPr/>
        </p:nvCxnSpPr>
        <p:spPr>
          <a:xfrm rot="5400000" flipH="1" flipV="1">
            <a:off x="6718841" y="1894999"/>
            <a:ext cx="12700" cy="1180649"/>
          </a:xfrm>
          <a:prstGeom prst="curvedConnector3">
            <a:avLst>
              <a:gd name="adj1" fmla="val 1909504"/>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5412043" y="3881587"/>
            <a:ext cx="313044" cy="369332"/>
          </a:xfrm>
          <a:prstGeom prst="rect">
            <a:avLst/>
          </a:prstGeom>
          <a:noFill/>
          <a:effectLst/>
        </p:spPr>
        <p:txBody>
          <a:bodyPr wrap="none" rtlCol="0">
            <a:spAutoFit/>
          </a:bodyPr>
          <a:lstStyle/>
          <a:p>
            <a:r>
              <a:rPr lang="en-US" dirty="0"/>
              <a:t>1</a:t>
            </a:r>
          </a:p>
        </p:txBody>
      </p:sp>
      <p:sp>
        <p:nvSpPr>
          <p:cNvPr id="87" name="TextBox 86"/>
          <p:cNvSpPr txBox="1"/>
          <p:nvPr/>
        </p:nvSpPr>
        <p:spPr>
          <a:xfrm>
            <a:off x="6093123" y="3881587"/>
            <a:ext cx="313044" cy="369332"/>
          </a:xfrm>
          <a:prstGeom prst="rect">
            <a:avLst/>
          </a:prstGeom>
          <a:noFill/>
          <a:effectLst/>
        </p:spPr>
        <p:txBody>
          <a:bodyPr wrap="none" rtlCol="0">
            <a:spAutoFit/>
          </a:bodyPr>
          <a:lstStyle/>
          <a:p>
            <a:r>
              <a:rPr lang="en-US" dirty="0"/>
              <a:t>1</a:t>
            </a:r>
          </a:p>
        </p:txBody>
      </p:sp>
      <p:sp>
        <p:nvSpPr>
          <p:cNvPr id="88" name="TextBox 87"/>
          <p:cNvSpPr txBox="1"/>
          <p:nvPr/>
        </p:nvSpPr>
        <p:spPr>
          <a:xfrm>
            <a:off x="6774203" y="3881587"/>
            <a:ext cx="313044" cy="369332"/>
          </a:xfrm>
          <a:prstGeom prst="rect">
            <a:avLst/>
          </a:prstGeom>
          <a:noFill/>
          <a:effectLst/>
        </p:spPr>
        <p:txBody>
          <a:bodyPr wrap="none" rtlCol="0">
            <a:spAutoFit/>
          </a:bodyPr>
          <a:lstStyle/>
          <a:p>
            <a:r>
              <a:rPr lang="en-US" dirty="0"/>
              <a:t>1</a:t>
            </a:r>
          </a:p>
        </p:txBody>
      </p:sp>
      <p:sp>
        <p:nvSpPr>
          <p:cNvPr id="89" name="TextBox 88"/>
          <p:cNvSpPr txBox="1"/>
          <p:nvPr/>
        </p:nvSpPr>
        <p:spPr>
          <a:xfrm>
            <a:off x="7455283" y="3881587"/>
            <a:ext cx="313044" cy="369332"/>
          </a:xfrm>
          <a:prstGeom prst="rect">
            <a:avLst/>
          </a:prstGeom>
          <a:noFill/>
          <a:effectLst/>
        </p:spPr>
        <p:txBody>
          <a:bodyPr wrap="none" rtlCol="0">
            <a:spAutoFit/>
          </a:bodyPr>
          <a:lstStyle/>
          <a:p>
            <a:r>
              <a:rPr lang="en-US" dirty="0"/>
              <a:t>1</a:t>
            </a:r>
          </a:p>
        </p:txBody>
      </p:sp>
      <p:sp>
        <p:nvSpPr>
          <p:cNvPr id="90" name="TextBox 89"/>
          <p:cNvSpPr txBox="1"/>
          <p:nvPr/>
        </p:nvSpPr>
        <p:spPr>
          <a:xfrm>
            <a:off x="8136362" y="3881587"/>
            <a:ext cx="313044" cy="369332"/>
          </a:xfrm>
          <a:prstGeom prst="rect">
            <a:avLst/>
          </a:prstGeom>
          <a:noFill/>
          <a:effectLst/>
        </p:spPr>
        <p:txBody>
          <a:bodyPr wrap="none" rtlCol="0">
            <a:spAutoFit/>
          </a:bodyPr>
          <a:lstStyle/>
          <a:p>
            <a:r>
              <a:rPr lang="en-US" dirty="0"/>
              <a:t>1</a:t>
            </a:r>
          </a:p>
        </p:txBody>
      </p:sp>
      <p:sp>
        <p:nvSpPr>
          <p:cNvPr id="91" name="TextBox 90"/>
          <p:cNvSpPr txBox="1"/>
          <p:nvPr/>
        </p:nvSpPr>
        <p:spPr>
          <a:xfrm>
            <a:off x="4839142" y="3094666"/>
            <a:ext cx="300082" cy="369332"/>
          </a:xfrm>
          <a:prstGeom prst="rect">
            <a:avLst/>
          </a:prstGeom>
          <a:noFill/>
          <a:effectLst/>
        </p:spPr>
        <p:txBody>
          <a:bodyPr wrap="none" rtlCol="0">
            <a:spAutoFit/>
          </a:bodyPr>
          <a:lstStyle/>
          <a:p>
            <a:r>
              <a:rPr lang="en-US" dirty="0" err="1"/>
              <a:t>λ</a:t>
            </a:r>
            <a:endParaRPr lang="en-US" dirty="0"/>
          </a:p>
        </p:txBody>
      </p:sp>
    </p:spTree>
    <p:extLst>
      <p:ext uri="{BB962C8B-B14F-4D97-AF65-F5344CB8AC3E}">
        <p14:creationId xmlns:p14="http://schemas.microsoft.com/office/powerpoint/2010/main" val="16582207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Estimating the unknown</a:t>
            </a:r>
            <a:br>
              <a:rPr lang="en-US" dirty="0"/>
            </a:br>
            <a:r>
              <a:rPr lang="en-US" dirty="0"/>
              <a:t> parameters</a:t>
            </a:r>
          </a:p>
        </p:txBody>
      </p:sp>
      <p:sp>
        <p:nvSpPr>
          <p:cNvPr id="6" name="Content Placeholder 5"/>
          <p:cNvSpPr>
            <a:spLocks noGrp="1"/>
          </p:cNvSpPr>
          <p:nvPr>
            <p:ph sz="half" idx="1"/>
          </p:nvPr>
        </p:nvSpPr>
        <p:spPr>
          <a:xfrm>
            <a:off x="697430" y="1759983"/>
            <a:ext cx="3209982" cy="4248448"/>
          </a:xfrm>
        </p:spPr>
        <p:txBody>
          <a:bodyPr>
            <a:normAutofit/>
          </a:bodyPr>
          <a:lstStyle/>
          <a:p>
            <a:r>
              <a:rPr lang="en-US" dirty="0"/>
              <a:t>Set each cell to equal an observed variance or covariance</a:t>
            </a:r>
          </a:p>
          <a:p>
            <a:pPr lvl="1"/>
            <a:r>
              <a:rPr lang="en-US" dirty="0"/>
              <a:t>System of 21 equations and 13 variables to be solved</a:t>
            </a:r>
          </a:p>
          <a:p>
            <a:pPr lvl="1"/>
            <a:r>
              <a:rPr lang="en-US" dirty="0"/>
              <a:t>There may be no exact solution to the problem</a:t>
            </a:r>
          </a:p>
          <a:p>
            <a:r>
              <a:rPr lang="en-US" dirty="0"/>
              <a:t>Degrees of freedom</a:t>
            </a:r>
          </a:p>
          <a:p>
            <a:pPr lvl="1"/>
            <a:r>
              <a:rPr lang="en-US" dirty="0"/>
              <a:t>Data: 21</a:t>
            </a:r>
          </a:p>
          <a:p>
            <a:pPr lvl="1"/>
            <a:r>
              <a:rPr lang="en-US" dirty="0"/>
              <a:t>Free parameters: 13</a:t>
            </a:r>
          </a:p>
          <a:p>
            <a:pPr lvl="1"/>
            <a:r>
              <a:rPr lang="en-US" dirty="0"/>
              <a:t>Degrees of freedom: 21-13=8</a:t>
            </a:r>
          </a:p>
          <a:p>
            <a:endParaRPr lang="en-US" dirty="0"/>
          </a:p>
          <a:p>
            <a:pPr lvl="1"/>
            <a:endParaRPr lang="en-US" dirty="0"/>
          </a:p>
          <a:p>
            <a:pPr lvl="1"/>
            <a:endParaRPr lang="en-US" dirty="0">
              <a:sym typeface="Wingdings"/>
            </a:endParaRPr>
          </a:p>
        </p:txBody>
      </p:sp>
      <p:graphicFrame>
        <p:nvGraphicFramePr>
          <p:cNvPr id="7" name="Content Placeholder 9"/>
          <p:cNvGraphicFramePr>
            <a:graphicFrameLocks/>
          </p:cNvGraphicFramePr>
          <p:nvPr>
            <p:extLst/>
          </p:nvPr>
        </p:nvGraphicFramePr>
        <p:xfrm>
          <a:off x="4397606" y="1549052"/>
          <a:ext cx="4615919" cy="3739312"/>
        </p:xfrm>
        <a:graphic>
          <a:graphicData uri="http://schemas.openxmlformats.org/drawingml/2006/table">
            <a:tbl>
              <a:tblPr firstRow="1" bandRow="1">
                <a:tableStyleId>{5940675A-B579-460E-94D1-54222C63F5DA}</a:tableStyleId>
              </a:tblPr>
              <a:tblGrid>
                <a:gridCol w="659417">
                  <a:extLst>
                    <a:ext uri="{9D8B030D-6E8A-4147-A177-3AD203B41FA5}">
                      <a16:colId xmlns:a16="http://schemas.microsoft.com/office/drawing/2014/main" val="20000"/>
                    </a:ext>
                  </a:extLst>
                </a:gridCol>
                <a:gridCol w="659417">
                  <a:extLst>
                    <a:ext uri="{9D8B030D-6E8A-4147-A177-3AD203B41FA5}">
                      <a16:colId xmlns:a16="http://schemas.microsoft.com/office/drawing/2014/main" val="20001"/>
                    </a:ext>
                  </a:extLst>
                </a:gridCol>
                <a:gridCol w="659417">
                  <a:extLst>
                    <a:ext uri="{9D8B030D-6E8A-4147-A177-3AD203B41FA5}">
                      <a16:colId xmlns:a16="http://schemas.microsoft.com/office/drawing/2014/main" val="20002"/>
                    </a:ext>
                  </a:extLst>
                </a:gridCol>
                <a:gridCol w="659417">
                  <a:extLst>
                    <a:ext uri="{9D8B030D-6E8A-4147-A177-3AD203B41FA5}">
                      <a16:colId xmlns:a16="http://schemas.microsoft.com/office/drawing/2014/main" val="20003"/>
                    </a:ext>
                  </a:extLst>
                </a:gridCol>
                <a:gridCol w="659417">
                  <a:extLst>
                    <a:ext uri="{9D8B030D-6E8A-4147-A177-3AD203B41FA5}">
                      <a16:colId xmlns:a16="http://schemas.microsoft.com/office/drawing/2014/main" val="20004"/>
                    </a:ext>
                  </a:extLst>
                </a:gridCol>
                <a:gridCol w="659417">
                  <a:extLst>
                    <a:ext uri="{9D8B030D-6E8A-4147-A177-3AD203B41FA5}">
                      <a16:colId xmlns:a16="http://schemas.microsoft.com/office/drawing/2014/main" val="20005"/>
                    </a:ext>
                  </a:extLst>
                </a:gridCol>
                <a:gridCol w="659417">
                  <a:extLst>
                    <a:ext uri="{9D8B030D-6E8A-4147-A177-3AD203B41FA5}">
                      <a16:colId xmlns:a16="http://schemas.microsoft.com/office/drawing/2014/main" val="20006"/>
                    </a:ext>
                  </a:extLst>
                </a:gridCol>
              </a:tblGrid>
              <a:tr h="368842">
                <a:tc>
                  <a:txBody>
                    <a:bodyPr/>
                    <a:lstStyle/>
                    <a:p>
                      <a:endParaRPr lang="en-US" sz="1200" dirty="0"/>
                    </a:p>
                  </a:txBody>
                  <a:tcPr marL="92548" marR="92548"/>
                </a:tc>
                <a:tc>
                  <a:txBody>
                    <a:bodyPr/>
                    <a:lstStyle/>
                    <a:p>
                      <a:r>
                        <a:rPr lang="en-US" sz="1200"/>
                        <a:t>a1</a:t>
                      </a:r>
                      <a:endParaRPr lang="en-US" sz="1200" dirty="0"/>
                    </a:p>
                  </a:txBody>
                  <a:tcPr marL="92548" marR="92548"/>
                </a:tc>
                <a:tc>
                  <a:txBody>
                    <a:bodyPr/>
                    <a:lstStyle/>
                    <a:p>
                      <a:r>
                        <a:rPr lang="en-US" sz="1200"/>
                        <a:t>a2</a:t>
                      </a:r>
                      <a:endParaRPr lang="en-US" sz="1200" dirty="0"/>
                    </a:p>
                  </a:txBody>
                  <a:tcPr marL="92548" marR="92548"/>
                </a:tc>
                <a:tc>
                  <a:txBody>
                    <a:bodyPr/>
                    <a:lstStyle/>
                    <a:p>
                      <a:r>
                        <a:rPr lang="en-US" sz="1200"/>
                        <a:t>a3</a:t>
                      </a:r>
                      <a:endParaRPr lang="en-US" sz="1200" dirty="0"/>
                    </a:p>
                  </a:txBody>
                  <a:tcPr marL="92548" marR="92548"/>
                </a:tc>
                <a:tc>
                  <a:txBody>
                    <a:bodyPr/>
                    <a:lstStyle/>
                    <a:p>
                      <a:r>
                        <a:rPr lang="en-US" sz="1200"/>
                        <a:t>b1</a:t>
                      </a:r>
                      <a:endParaRPr lang="en-US" sz="1200" dirty="0"/>
                    </a:p>
                  </a:txBody>
                  <a:tcPr marL="92548" marR="92548"/>
                </a:tc>
                <a:tc>
                  <a:txBody>
                    <a:bodyPr/>
                    <a:lstStyle/>
                    <a:p>
                      <a:r>
                        <a:rPr lang="en-US" sz="1200"/>
                        <a:t>b2</a:t>
                      </a:r>
                      <a:endParaRPr lang="en-US" sz="1200" dirty="0"/>
                    </a:p>
                  </a:txBody>
                  <a:tcPr marL="92548" marR="92548"/>
                </a:tc>
                <a:tc>
                  <a:txBody>
                    <a:bodyPr/>
                    <a:lstStyle/>
                    <a:p>
                      <a:r>
                        <a:rPr lang="en-US" sz="1200"/>
                        <a:t>b3</a:t>
                      </a:r>
                      <a:endParaRPr lang="en-US" sz="1200" dirty="0"/>
                    </a:p>
                  </a:txBody>
                  <a:tcPr marL="92548" marR="92548"/>
                </a:tc>
                <a:extLst>
                  <a:ext uri="{0D108BD9-81ED-4DB2-BD59-A6C34878D82A}">
                    <a16:rowId xmlns:a16="http://schemas.microsoft.com/office/drawing/2014/main" val="10000"/>
                  </a:ext>
                </a:extLst>
              </a:tr>
              <a:tr h="580509">
                <a:tc>
                  <a:txBody>
                    <a:bodyPr/>
                    <a:lstStyle/>
                    <a:p>
                      <a:r>
                        <a:rPr lang="en-US" sz="1200"/>
                        <a:t>a1</a:t>
                      </a:r>
                      <a:endParaRPr lang="en-US" sz="1200" dirty="0"/>
                    </a:p>
                  </a:txBody>
                  <a:tcPr marL="92548" marR="92548"/>
                </a:tc>
                <a:tc>
                  <a:txBody>
                    <a:bodyPr/>
                    <a:lstStyle/>
                    <a:p>
                      <a:r>
                        <a:rPr lang="en-US" sz="1200" dirty="0" err="1"/>
                        <a:t>var</a:t>
                      </a:r>
                      <a:r>
                        <a:rPr lang="en-US" sz="1200" dirty="0"/>
                        <a:t>(e</a:t>
                      </a:r>
                      <a:r>
                        <a:rPr lang="en-US" sz="1200" baseline="-25000" dirty="0"/>
                        <a:t>a1</a:t>
                      </a:r>
                      <a:r>
                        <a:rPr lang="en-US" sz="1200" dirty="0"/>
                        <a:t>)+λ</a:t>
                      </a:r>
                      <a:r>
                        <a:rPr lang="en-US" sz="1200" baseline="-25000" dirty="0"/>
                        <a:t>a1</a:t>
                      </a:r>
                      <a:r>
                        <a:rPr lang="en-US" sz="1200" baseline="30000" dirty="0"/>
                        <a:t>2</a:t>
                      </a:r>
                    </a:p>
                  </a:txBody>
                  <a:tcPr marL="92548" marR="0"/>
                </a:tc>
                <a:tc>
                  <a:txBody>
                    <a:bodyPr/>
                    <a:lstStyle/>
                    <a:p>
                      <a:endParaRPr lang="en-US" sz="1200"/>
                    </a:p>
                  </a:txBody>
                  <a:tcPr marL="92548" marR="0"/>
                </a:tc>
                <a:tc>
                  <a:txBody>
                    <a:bodyPr/>
                    <a:lstStyle/>
                    <a:p>
                      <a:endParaRPr lang="en-US" sz="1200"/>
                    </a:p>
                  </a:txBody>
                  <a:tcPr marL="92548" marR="0"/>
                </a:tc>
                <a:tc>
                  <a:txBody>
                    <a:bodyPr/>
                    <a:lstStyle/>
                    <a:p>
                      <a:endParaRPr lang="en-US" sz="1200"/>
                    </a:p>
                  </a:txBody>
                  <a:tcPr marL="92548" marR="0"/>
                </a:tc>
                <a:tc>
                  <a:txBody>
                    <a:bodyPr/>
                    <a:lstStyle/>
                    <a:p>
                      <a:endParaRPr lang="en-US" sz="1200"/>
                    </a:p>
                  </a:txBody>
                  <a:tcPr marL="92548" marR="0"/>
                </a:tc>
                <a:tc>
                  <a:txBody>
                    <a:bodyPr/>
                    <a:lstStyle/>
                    <a:p>
                      <a:endParaRPr lang="en-US" sz="1200"/>
                    </a:p>
                  </a:txBody>
                  <a:tcPr marL="92548" marR="0"/>
                </a:tc>
                <a:extLst>
                  <a:ext uri="{0D108BD9-81ED-4DB2-BD59-A6C34878D82A}">
                    <a16:rowId xmlns:a16="http://schemas.microsoft.com/office/drawing/2014/main" val="10001"/>
                  </a:ext>
                </a:extLst>
              </a:tr>
              <a:tr h="467925">
                <a:tc>
                  <a:txBody>
                    <a:bodyPr/>
                    <a:lstStyle/>
                    <a:p>
                      <a:r>
                        <a:rPr lang="en-US" sz="1200"/>
                        <a:t>a2</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λ</a:t>
                      </a:r>
                      <a:r>
                        <a:rPr lang="en-US" sz="1200" baseline="-25000" dirty="0"/>
                        <a:t>a1</a:t>
                      </a:r>
                      <a:r>
                        <a:rPr lang="en-US" sz="1200" dirty="0"/>
                        <a:t>λ</a:t>
                      </a:r>
                      <a:r>
                        <a:rPr lang="en-US" sz="1200" baseline="-25000" dirty="0"/>
                        <a:t>a2</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var</a:t>
                      </a:r>
                      <a:r>
                        <a:rPr lang="en-US" sz="1200" dirty="0"/>
                        <a:t>(e</a:t>
                      </a:r>
                      <a:r>
                        <a:rPr lang="en-US" sz="1200" baseline="-25000" dirty="0"/>
                        <a:t>a2</a:t>
                      </a:r>
                      <a:r>
                        <a:rPr lang="en-US" sz="1200" dirty="0"/>
                        <a:t>)+λ</a:t>
                      </a:r>
                      <a:r>
                        <a:rPr lang="en-US" sz="1200" baseline="-25000" dirty="0"/>
                        <a:t>a2</a:t>
                      </a:r>
                      <a:r>
                        <a:rPr lang="en-US" sz="1200" baseline="30000" dirty="0"/>
                        <a:t>2</a:t>
                      </a:r>
                      <a:endParaRPr lang="en-US" sz="1200" dirty="0"/>
                    </a:p>
                  </a:txBody>
                  <a:tcPr marL="92548" marR="0"/>
                </a:tc>
                <a:tc>
                  <a:txBody>
                    <a:bodyPr/>
                    <a:lstStyle/>
                    <a:p>
                      <a:endParaRPr lang="en-US" sz="1200" dirty="0"/>
                    </a:p>
                  </a:txBody>
                  <a:tcPr marL="92548" marR="0"/>
                </a:tc>
                <a:tc>
                  <a:txBody>
                    <a:bodyPr/>
                    <a:lstStyle/>
                    <a:p>
                      <a:endParaRPr lang="en-US" sz="1200" dirty="0"/>
                    </a:p>
                  </a:txBody>
                  <a:tcPr marL="92548" marR="0"/>
                </a:tc>
                <a:tc>
                  <a:txBody>
                    <a:bodyPr/>
                    <a:lstStyle/>
                    <a:p>
                      <a:endParaRPr lang="en-US" sz="1200" dirty="0"/>
                    </a:p>
                  </a:txBody>
                  <a:tcPr marL="92548" marR="0"/>
                </a:tc>
                <a:tc>
                  <a:txBody>
                    <a:bodyPr/>
                    <a:lstStyle/>
                    <a:p>
                      <a:endParaRPr lang="en-US" sz="1200" dirty="0"/>
                    </a:p>
                  </a:txBody>
                  <a:tcPr marL="92548" marR="0"/>
                </a:tc>
                <a:extLst>
                  <a:ext uri="{0D108BD9-81ED-4DB2-BD59-A6C34878D82A}">
                    <a16:rowId xmlns:a16="http://schemas.microsoft.com/office/drawing/2014/main" val="10002"/>
                  </a:ext>
                </a:extLst>
              </a:tr>
              <a:tr h="580509">
                <a:tc>
                  <a:txBody>
                    <a:bodyPr/>
                    <a:lstStyle/>
                    <a:p>
                      <a:r>
                        <a:rPr lang="en-US" sz="1200" dirty="0"/>
                        <a:t>a3</a:t>
                      </a:r>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λ</a:t>
                      </a:r>
                      <a:r>
                        <a:rPr lang="en-US" sz="1200" baseline="-25000"/>
                        <a:t>a1</a:t>
                      </a:r>
                      <a:r>
                        <a:rPr lang="en-US" sz="1200"/>
                        <a:t>λ</a:t>
                      </a:r>
                      <a:r>
                        <a:rPr lang="en-US" sz="1200" baseline="-25000"/>
                        <a:t>a3</a:t>
                      </a:r>
                      <a:endParaRPr lang="en-US" sz="1200"/>
                    </a:p>
                    <a:p>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λ</a:t>
                      </a:r>
                      <a:r>
                        <a:rPr lang="en-US" sz="1200" baseline="-25000"/>
                        <a:t>a2</a:t>
                      </a:r>
                      <a:r>
                        <a:rPr lang="en-US" sz="1200"/>
                        <a:t>λ</a:t>
                      </a:r>
                      <a:r>
                        <a:rPr lang="en-US" sz="1200" baseline="-25000"/>
                        <a:t>a3</a:t>
                      </a:r>
                      <a:endParaRPr lang="en-US" sz="1200"/>
                    </a:p>
                    <a:p>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var(e</a:t>
                      </a:r>
                      <a:r>
                        <a:rPr lang="en-US" sz="1200" baseline="-25000"/>
                        <a:t>a3</a:t>
                      </a:r>
                      <a:r>
                        <a:rPr lang="en-US" sz="1200"/>
                        <a:t>)+λ</a:t>
                      </a:r>
                      <a:r>
                        <a:rPr lang="en-US" sz="1200" baseline="-25000"/>
                        <a:t>a3</a:t>
                      </a:r>
                      <a:r>
                        <a:rPr lang="en-US" sz="1200" baseline="30000"/>
                        <a:t>2</a:t>
                      </a:r>
                      <a:endParaRPr lang="en-US" sz="1200" dirty="0"/>
                    </a:p>
                  </a:txBody>
                  <a:tcPr marL="92548" marR="0"/>
                </a:tc>
                <a:tc>
                  <a:txBody>
                    <a:bodyPr/>
                    <a:lstStyle/>
                    <a:p>
                      <a:endParaRPr lang="en-US" sz="1200" dirty="0"/>
                    </a:p>
                  </a:txBody>
                  <a:tcPr marL="92548" marR="0"/>
                </a:tc>
                <a:tc>
                  <a:txBody>
                    <a:bodyPr/>
                    <a:lstStyle/>
                    <a:p>
                      <a:endParaRPr lang="en-US" sz="1200"/>
                    </a:p>
                  </a:txBody>
                  <a:tcPr marL="92548" marR="0"/>
                </a:tc>
                <a:tc>
                  <a:txBody>
                    <a:bodyPr/>
                    <a:lstStyle/>
                    <a:p>
                      <a:endParaRPr lang="en-US" sz="1200"/>
                    </a:p>
                  </a:txBody>
                  <a:tcPr marL="92548" marR="0"/>
                </a:tc>
                <a:extLst>
                  <a:ext uri="{0D108BD9-81ED-4DB2-BD59-A6C34878D82A}">
                    <a16:rowId xmlns:a16="http://schemas.microsoft.com/office/drawing/2014/main" val="10003"/>
                  </a:ext>
                </a:extLst>
              </a:tr>
              <a:tr h="580509">
                <a:tc>
                  <a:txBody>
                    <a:bodyPr/>
                    <a:lstStyle/>
                    <a:p>
                      <a:r>
                        <a:rPr lang="en-US" sz="1200"/>
                        <a:t>b1</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λ</a:t>
                      </a:r>
                      <a:r>
                        <a:rPr lang="en-US" sz="1200" baseline="-25000"/>
                        <a:t>a1</a:t>
                      </a:r>
                      <a:r>
                        <a:rPr lang="en-US" sz="1200" baseline="0"/>
                        <a:t>φ</a:t>
                      </a:r>
                      <a:r>
                        <a:rPr lang="en-US" sz="1200"/>
                        <a:t>λ</a:t>
                      </a:r>
                      <a:r>
                        <a:rPr lang="en-US" sz="1200" baseline="-25000"/>
                        <a:t>b1</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λ</a:t>
                      </a:r>
                      <a:r>
                        <a:rPr lang="en-US" sz="1200" baseline="-25000"/>
                        <a:t>a2</a:t>
                      </a:r>
                      <a:r>
                        <a:rPr lang="en-US" sz="1200" baseline="0"/>
                        <a:t>φ</a:t>
                      </a:r>
                      <a:r>
                        <a:rPr lang="en-US" sz="1200"/>
                        <a:t>λ</a:t>
                      </a:r>
                      <a:r>
                        <a:rPr lang="en-US" sz="1200" baseline="-25000"/>
                        <a:t>b1</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λ</a:t>
                      </a:r>
                      <a:r>
                        <a:rPr lang="en-US" sz="1200" baseline="-25000"/>
                        <a:t>a3</a:t>
                      </a:r>
                      <a:r>
                        <a:rPr lang="en-US" sz="1200" baseline="0"/>
                        <a:t>φ</a:t>
                      </a:r>
                      <a:r>
                        <a:rPr lang="en-US" sz="1200"/>
                        <a:t>λ</a:t>
                      </a:r>
                      <a:r>
                        <a:rPr lang="en-US" sz="1200" baseline="-25000"/>
                        <a:t>b1</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var(e</a:t>
                      </a:r>
                      <a:r>
                        <a:rPr lang="en-US" sz="1200" baseline="-25000"/>
                        <a:t>b1</a:t>
                      </a:r>
                      <a:r>
                        <a:rPr lang="en-US" sz="1200"/>
                        <a:t>)+λ</a:t>
                      </a:r>
                      <a:r>
                        <a:rPr lang="en-US" sz="1200" baseline="-25000"/>
                        <a:t>b1</a:t>
                      </a:r>
                      <a:r>
                        <a:rPr lang="en-US" sz="1200" baseline="30000"/>
                        <a:t>2</a:t>
                      </a:r>
                      <a:endParaRPr lang="en-US" sz="1200" dirty="0"/>
                    </a:p>
                  </a:txBody>
                  <a:tcPr marL="92548" marR="0"/>
                </a:tc>
                <a:tc>
                  <a:txBody>
                    <a:bodyPr/>
                    <a:lstStyle/>
                    <a:p>
                      <a:endParaRPr lang="en-US" sz="1200" dirty="0"/>
                    </a:p>
                  </a:txBody>
                  <a:tcPr marL="92548" marR="0"/>
                </a:tc>
                <a:tc>
                  <a:txBody>
                    <a:bodyPr/>
                    <a:lstStyle/>
                    <a:p>
                      <a:endParaRPr lang="en-US" sz="1200"/>
                    </a:p>
                  </a:txBody>
                  <a:tcPr marL="92548" marR="0"/>
                </a:tc>
                <a:extLst>
                  <a:ext uri="{0D108BD9-81ED-4DB2-BD59-A6C34878D82A}">
                    <a16:rowId xmlns:a16="http://schemas.microsoft.com/office/drawing/2014/main" val="10004"/>
                  </a:ext>
                </a:extLst>
              </a:tr>
              <a:tr h="580509">
                <a:tc>
                  <a:txBody>
                    <a:bodyPr/>
                    <a:lstStyle/>
                    <a:p>
                      <a:r>
                        <a:rPr lang="en-US" sz="1200"/>
                        <a:t>b2</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λ</a:t>
                      </a:r>
                      <a:r>
                        <a:rPr lang="en-US" sz="1200" baseline="-25000"/>
                        <a:t>a1</a:t>
                      </a:r>
                      <a:r>
                        <a:rPr lang="en-US" sz="1200" baseline="0"/>
                        <a:t>φ</a:t>
                      </a:r>
                      <a:r>
                        <a:rPr lang="en-US" sz="1200"/>
                        <a:t>λ</a:t>
                      </a:r>
                      <a:r>
                        <a:rPr lang="en-US" sz="1200" baseline="-25000"/>
                        <a:t>b3</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λ</a:t>
                      </a:r>
                      <a:r>
                        <a:rPr lang="en-US" sz="1200" baseline="-25000"/>
                        <a:t>a2</a:t>
                      </a:r>
                      <a:r>
                        <a:rPr lang="en-US" sz="1200" baseline="0"/>
                        <a:t>φ</a:t>
                      </a:r>
                      <a:r>
                        <a:rPr lang="en-US" sz="1200"/>
                        <a:t>λ</a:t>
                      </a:r>
                      <a:r>
                        <a:rPr lang="en-US" sz="1200" baseline="-25000"/>
                        <a:t>b3</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λ</a:t>
                      </a:r>
                      <a:r>
                        <a:rPr lang="en-US" sz="1200" baseline="-25000"/>
                        <a:t>a3</a:t>
                      </a:r>
                      <a:r>
                        <a:rPr lang="en-US" sz="1200" baseline="0"/>
                        <a:t>φ</a:t>
                      </a:r>
                      <a:r>
                        <a:rPr lang="en-US" sz="1200"/>
                        <a:t>λ</a:t>
                      </a:r>
                      <a:r>
                        <a:rPr lang="en-US" sz="1200" baseline="-25000"/>
                        <a:t>b3</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λ</a:t>
                      </a:r>
                      <a:r>
                        <a:rPr lang="en-US" sz="1200" baseline="-25000"/>
                        <a:t>b1</a:t>
                      </a:r>
                      <a:r>
                        <a:rPr lang="en-US" sz="1200"/>
                        <a:t>λ</a:t>
                      </a:r>
                      <a:r>
                        <a:rPr lang="en-US" sz="1200" baseline="-25000"/>
                        <a:t>b2</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var(e</a:t>
                      </a:r>
                      <a:r>
                        <a:rPr lang="en-US" sz="1200" baseline="-25000"/>
                        <a:t>b2</a:t>
                      </a:r>
                      <a:r>
                        <a:rPr lang="en-US" sz="1200"/>
                        <a:t>)+λ</a:t>
                      </a:r>
                      <a:r>
                        <a:rPr lang="en-US" sz="1200" baseline="-25000"/>
                        <a:t>b2</a:t>
                      </a:r>
                      <a:r>
                        <a:rPr lang="en-US" sz="1200" baseline="30000"/>
                        <a:t>2</a:t>
                      </a:r>
                      <a:endParaRPr lang="en-US" sz="1200" dirty="0"/>
                    </a:p>
                  </a:txBody>
                  <a:tcPr marL="92548" marR="0"/>
                </a:tc>
                <a:tc>
                  <a:txBody>
                    <a:bodyPr/>
                    <a:lstStyle/>
                    <a:p>
                      <a:endParaRPr lang="en-US" sz="1200" dirty="0"/>
                    </a:p>
                  </a:txBody>
                  <a:tcPr marL="92548" marR="0"/>
                </a:tc>
                <a:extLst>
                  <a:ext uri="{0D108BD9-81ED-4DB2-BD59-A6C34878D82A}">
                    <a16:rowId xmlns:a16="http://schemas.microsoft.com/office/drawing/2014/main" val="10005"/>
                  </a:ext>
                </a:extLst>
              </a:tr>
              <a:tr h="580509">
                <a:tc>
                  <a:txBody>
                    <a:bodyPr/>
                    <a:lstStyle/>
                    <a:p>
                      <a:r>
                        <a:rPr lang="en-US" sz="1200"/>
                        <a:t>b3</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λ</a:t>
                      </a:r>
                      <a:r>
                        <a:rPr lang="en-US" sz="1200" baseline="-25000" dirty="0"/>
                        <a:t>a1</a:t>
                      </a:r>
                      <a:r>
                        <a:rPr lang="en-US" sz="1200" baseline="0" dirty="0"/>
                        <a:t>φ</a:t>
                      </a:r>
                      <a:r>
                        <a:rPr lang="en-US" sz="1200" dirty="0"/>
                        <a:t>λ</a:t>
                      </a:r>
                      <a:r>
                        <a:rPr lang="en-US" sz="1200" baseline="-25000" dirty="0"/>
                        <a:t>b3</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λ</a:t>
                      </a:r>
                      <a:r>
                        <a:rPr lang="en-US" sz="1200" baseline="-25000" dirty="0"/>
                        <a:t>a2</a:t>
                      </a:r>
                      <a:r>
                        <a:rPr lang="en-US" sz="1200" baseline="0" dirty="0"/>
                        <a:t>φ</a:t>
                      </a:r>
                      <a:r>
                        <a:rPr lang="en-US" sz="1200" dirty="0"/>
                        <a:t>λ</a:t>
                      </a:r>
                      <a:r>
                        <a:rPr lang="en-US" sz="1200" baseline="-25000" dirty="0"/>
                        <a:t>b3</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λ</a:t>
                      </a:r>
                      <a:r>
                        <a:rPr lang="en-US" sz="1200" baseline="-25000" dirty="0"/>
                        <a:t>a3</a:t>
                      </a:r>
                      <a:r>
                        <a:rPr lang="en-US" sz="1200" baseline="0" dirty="0"/>
                        <a:t>φ</a:t>
                      </a:r>
                      <a:r>
                        <a:rPr lang="en-US" sz="1200" dirty="0"/>
                        <a:t>λ</a:t>
                      </a:r>
                      <a:r>
                        <a:rPr lang="en-US" sz="1200" baseline="-25000" dirty="0"/>
                        <a:t>b3</a:t>
                      </a:r>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λ</a:t>
                      </a:r>
                      <a:r>
                        <a:rPr lang="en-US" sz="1200" baseline="-25000" dirty="0"/>
                        <a:t>b1</a:t>
                      </a:r>
                      <a:r>
                        <a:rPr lang="en-US" sz="1200" dirty="0"/>
                        <a:t>λ</a:t>
                      </a:r>
                      <a:r>
                        <a:rPr lang="en-US" sz="1200" baseline="-25000" dirty="0"/>
                        <a:t>b3</a:t>
                      </a:r>
                      <a:endParaRPr lang="en-US" sz="1200" dirty="0"/>
                    </a:p>
                    <a:p>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λ</a:t>
                      </a:r>
                      <a:r>
                        <a:rPr lang="en-US" sz="1200" baseline="-25000" dirty="0"/>
                        <a:t>b2</a:t>
                      </a:r>
                      <a:r>
                        <a:rPr lang="en-US" sz="1200" dirty="0"/>
                        <a:t>λ</a:t>
                      </a:r>
                      <a:r>
                        <a:rPr lang="en-US" sz="1200" baseline="-25000" dirty="0"/>
                        <a:t>b3</a:t>
                      </a:r>
                      <a:endParaRPr lang="en-US" sz="1200" dirty="0"/>
                    </a:p>
                    <a:p>
                      <a:endParaRPr lang="en-US" sz="12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var</a:t>
                      </a:r>
                      <a:r>
                        <a:rPr lang="en-US" sz="1200" dirty="0"/>
                        <a:t>(e</a:t>
                      </a:r>
                      <a:r>
                        <a:rPr lang="en-US" sz="1200" baseline="-25000" dirty="0"/>
                        <a:t>b3</a:t>
                      </a:r>
                      <a:r>
                        <a:rPr lang="en-US" sz="1200" dirty="0"/>
                        <a:t>)+λ</a:t>
                      </a:r>
                      <a:r>
                        <a:rPr lang="en-US" sz="1200" baseline="-25000" dirty="0"/>
                        <a:t>b3</a:t>
                      </a:r>
                      <a:r>
                        <a:rPr lang="en-US" sz="1200" baseline="30000" dirty="0"/>
                        <a:t>2</a:t>
                      </a:r>
                      <a:endParaRPr lang="en-US" sz="1200" dirty="0"/>
                    </a:p>
                  </a:txBody>
                  <a:tcPr marL="92548" marR="0"/>
                </a:tc>
                <a:extLst>
                  <a:ext uri="{0D108BD9-81ED-4DB2-BD59-A6C34878D82A}">
                    <a16:rowId xmlns:a16="http://schemas.microsoft.com/office/drawing/2014/main" val="10006"/>
                  </a:ext>
                </a:extLst>
              </a:tr>
            </a:tbl>
          </a:graphicData>
        </a:graphic>
      </p:graphicFrame>
      <p:sp>
        <p:nvSpPr>
          <p:cNvPr id="4" name="TextBox 3"/>
          <p:cNvSpPr txBox="1"/>
          <p:nvPr/>
        </p:nvSpPr>
        <p:spPr>
          <a:xfrm>
            <a:off x="628650" y="5842337"/>
            <a:ext cx="6953135" cy="1015663"/>
          </a:xfrm>
          <a:prstGeom prst="rect">
            <a:avLst/>
          </a:prstGeom>
          <a:noFill/>
        </p:spPr>
        <p:txBody>
          <a:bodyPr wrap="square" rtlCol="0">
            <a:spAutoFit/>
          </a:bodyPr>
          <a:lstStyle/>
          <a:p>
            <a:r>
              <a:rPr lang="en-US" sz="1000" dirty="0"/>
              <a:t>Degrees of freedom calculator: https://</a:t>
            </a:r>
            <a:r>
              <a:rPr lang="en-US" sz="1000" dirty="0" err="1"/>
              <a:t>gmuiopsych.shinyapps.io</a:t>
            </a:r>
            <a:r>
              <a:rPr lang="en-US" sz="1000" dirty="0"/>
              <a:t>/</a:t>
            </a:r>
            <a:r>
              <a:rPr lang="en-US" sz="1000" dirty="0" err="1"/>
              <a:t>degreesoffreedom</a:t>
            </a:r>
            <a:r>
              <a:rPr lang="en-US" sz="1000" dirty="0"/>
              <a:t>/ </a:t>
            </a:r>
          </a:p>
          <a:p>
            <a:endParaRPr lang="en-US" sz="1000" dirty="0"/>
          </a:p>
          <a:p>
            <a:r>
              <a:rPr lang="en-US" sz="1000" dirty="0"/>
              <a:t>Cortina, J. M., Green, J. P., Keeler, K. R., &amp; Vandenberg, R. J. (2016). Degrees of Freedom in SEM Are We Testing the Models That We Claim to Test? </a:t>
            </a:r>
            <a:r>
              <a:rPr lang="en-US" sz="1000" i="1" dirty="0"/>
              <a:t>Organizational Research Methods</a:t>
            </a:r>
            <a:r>
              <a:rPr lang="en-US" sz="1000" dirty="0"/>
              <a:t>, 1094428116676345. https://</a:t>
            </a:r>
            <a:r>
              <a:rPr lang="en-US" sz="1000" dirty="0" err="1"/>
              <a:t>doi.org</a:t>
            </a:r>
            <a:r>
              <a:rPr lang="en-US" sz="1000" dirty="0"/>
              <a:t>/10.1177/1094428116676345</a:t>
            </a:r>
          </a:p>
          <a:p>
            <a:endParaRPr lang="en-US" sz="1000" dirty="0"/>
          </a:p>
        </p:txBody>
      </p:sp>
      <p:sp>
        <p:nvSpPr>
          <p:cNvPr id="8" name="TextBox 7"/>
          <p:cNvSpPr txBox="1"/>
          <p:nvPr/>
        </p:nvSpPr>
        <p:spPr>
          <a:xfrm>
            <a:off x="2777513" y="5409971"/>
            <a:ext cx="5934172" cy="307777"/>
          </a:xfrm>
          <a:prstGeom prst="rect">
            <a:avLst/>
          </a:prstGeom>
          <a:noFill/>
        </p:spPr>
        <p:txBody>
          <a:bodyPr wrap="square" lIns="0" tIns="0" rIns="0" bIns="0" rtlCol="0">
            <a:spAutoFit/>
          </a:bodyPr>
          <a:lstStyle/>
          <a:p>
            <a:r>
              <a:rPr lang="en-US" sz="2000" b="1" dirty="0">
                <a:solidFill>
                  <a:srgbClr val="EF3340"/>
                </a:solidFill>
              </a:rPr>
              <a:t>We typically use maximum likelihood estimation</a:t>
            </a:r>
          </a:p>
        </p:txBody>
      </p:sp>
      <p:pic>
        <p:nvPicPr>
          <p:cNvPr id="5" name="Picture 4">
            <a:extLst>
              <a:ext uri="{FF2B5EF4-FFF2-40B4-BE49-F238E27FC236}">
                <a16:creationId xmlns:a16="http://schemas.microsoft.com/office/drawing/2014/main" id="{C214843C-4A0B-1C4E-A075-4FD33981E25B}"/>
              </a:ext>
            </a:extLst>
          </p:cNvPr>
          <p:cNvPicPr>
            <a:picLocks noChangeAspect="1"/>
          </p:cNvPicPr>
          <p:nvPr/>
        </p:nvPicPr>
        <p:blipFill>
          <a:blip r:embed="rId3"/>
          <a:stretch>
            <a:fillRect/>
          </a:stretch>
        </p:blipFill>
        <p:spPr>
          <a:xfrm>
            <a:off x="6837034" y="-12299"/>
            <a:ext cx="2167064" cy="1580438"/>
          </a:xfrm>
          <a:prstGeom prst="rect">
            <a:avLst/>
          </a:prstGeom>
        </p:spPr>
      </p:pic>
    </p:spTree>
    <p:extLst>
      <p:ext uri="{BB962C8B-B14F-4D97-AF65-F5344CB8AC3E}">
        <p14:creationId xmlns:p14="http://schemas.microsoft.com/office/powerpoint/2010/main" val="197662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Scale setting and </a:t>
            </a:r>
            <a:br>
              <a:rPr lang="en-US" dirty="0"/>
            </a:br>
            <a:r>
              <a:rPr lang="en-US" dirty="0"/>
              <a:t>identification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68276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degrees of freedom</a:t>
            </a:r>
          </a:p>
        </p:txBody>
      </p:sp>
      <p:sp>
        <p:nvSpPr>
          <p:cNvPr id="3" name="Content Placeholder 2"/>
          <p:cNvSpPr>
            <a:spLocks noGrp="1"/>
          </p:cNvSpPr>
          <p:nvPr>
            <p:ph idx="1"/>
          </p:nvPr>
        </p:nvSpPr>
        <p:spPr/>
        <p:txBody>
          <a:bodyPr/>
          <a:lstStyle/>
          <a:p>
            <a:r>
              <a:rPr lang="en-US" dirty="0"/>
              <a:t>Number of unknown parameters in the model</a:t>
            </a:r>
          </a:p>
          <a:p>
            <a:pPr lvl="1"/>
            <a:r>
              <a:rPr lang="en-US" dirty="0"/>
              <a:t>2 variances of e</a:t>
            </a:r>
          </a:p>
          <a:p>
            <a:pPr lvl="1"/>
            <a:r>
              <a:rPr lang="en-US" dirty="0"/>
              <a:t>2 factor loadings</a:t>
            </a:r>
          </a:p>
          <a:p>
            <a:pPr marL="25200" lvl="1" indent="0">
              <a:buNone/>
            </a:pPr>
            <a:r>
              <a:rPr lang="en-US" dirty="0"/>
              <a:t>   = 4 free parameters</a:t>
            </a:r>
          </a:p>
        </p:txBody>
      </p:sp>
      <p:sp>
        <p:nvSpPr>
          <p:cNvPr id="49" name="Oval 48"/>
          <p:cNvSpPr/>
          <p:nvPr/>
        </p:nvSpPr>
        <p:spPr bwMode="auto">
          <a:xfrm>
            <a:off x="4938713" y="2384425"/>
            <a:ext cx="1168400"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53" name="Rectangle 52"/>
          <p:cNvSpPr/>
          <p:nvPr/>
        </p:nvSpPr>
        <p:spPr bwMode="auto">
          <a:xfrm>
            <a:off x="4719638" y="36020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55" name="Rectangle 54"/>
          <p:cNvSpPr/>
          <p:nvPr/>
        </p:nvSpPr>
        <p:spPr bwMode="auto">
          <a:xfrm>
            <a:off x="6043613" y="36020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cxnSp>
        <p:nvCxnSpPr>
          <p:cNvPr id="60" name="Straight Arrow Connector 59"/>
          <p:cNvCxnSpPr>
            <a:stCxn id="49" idx="3"/>
            <a:endCxn id="53" idx="0"/>
          </p:cNvCxnSpPr>
          <p:nvPr/>
        </p:nvCxnSpPr>
        <p:spPr bwMode="auto">
          <a:xfrm rot="5400000">
            <a:off x="4680744" y="3174206"/>
            <a:ext cx="630238" cy="22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9" idx="5"/>
            <a:endCxn id="55" idx="0"/>
          </p:cNvCxnSpPr>
          <p:nvPr/>
        </p:nvCxnSpPr>
        <p:spPr bwMode="auto">
          <a:xfrm rot="16200000" flipH="1">
            <a:off x="5756275" y="3151188"/>
            <a:ext cx="630238" cy="271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Oval 65"/>
          <p:cNvSpPr/>
          <p:nvPr/>
        </p:nvSpPr>
        <p:spPr bwMode="auto">
          <a:xfrm>
            <a:off x="4719638"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67" name="Straight Arrow Connector 66"/>
          <p:cNvCxnSpPr>
            <a:stCxn id="66" idx="0"/>
          </p:cNvCxnSpPr>
          <p:nvPr/>
        </p:nvCxnSpPr>
        <p:spPr bwMode="auto">
          <a:xfrm rot="5400000" flipH="1" flipV="1">
            <a:off x="4754562"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bwMode="auto">
          <a:xfrm>
            <a:off x="6030913" y="4178300"/>
            <a:ext cx="312737"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1" name="Straight Arrow Connector 70"/>
          <p:cNvCxnSpPr>
            <a:stCxn id="70" idx="0"/>
          </p:cNvCxnSpPr>
          <p:nvPr/>
        </p:nvCxnSpPr>
        <p:spPr bwMode="auto">
          <a:xfrm rot="5400000" flipH="1" flipV="1">
            <a:off x="6064250"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538451" y="3881587"/>
            <a:ext cx="313044" cy="369332"/>
          </a:xfrm>
          <a:prstGeom prst="rect">
            <a:avLst/>
          </a:prstGeom>
          <a:noFill/>
          <a:effectLst/>
        </p:spPr>
        <p:txBody>
          <a:bodyPr wrap="none" rtlCol="0">
            <a:spAutoFit/>
          </a:bodyPr>
          <a:lstStyle/>
          <a:p>
            <a:r>
              <a:rPr lang="en-US" dirty="0"/>
              <a:t>1</a:t>
            </a:r>
          </a:p>
        </p:txBody>
      </p:sp>
      <p:sp>
        <p:nvSpPr>
          <p:cNvPr id="81" name="TextBox 80"/>
          <p:cNvSpPr txBox="1"/>
          <p:nvPr/>
        </p:nvSpPr>
        <p:spPr>
          <a:xfrm>
            <a:off x="5761837" y="3142096"/>
            <a:ext cx="300082" cy="369332"/>
          </a:xfrm>
          <a:prstGeom prst="rect">
            <a:avLst/>
          </a:prstGeom>
          <a:noFill/>
          <a:effectLst/>
        </p:spPr>
        <p:txBody>
          <a:bodyPr wrap="none" rtlCol="0">
            <a:spAutoFit/>
          </a:bodyPr>
          <a:lstStyle/>
          <a:p>
            <a:r>
              <a:rPr lang="en-US" dirty="0" err="1"/>
              <a:t>λ</a:t>
            </a:r>
            <a:endParaRPr lang="en-US" dirty="0"/>
          </a:p>
        </p:txBody>
      </p:sp>
      <p:sp>
        <p:nvSpPr>
          <p:cNvPr id="87" name="TextBox 86"/>
          <p:cNvSpPr txBox="1"/>
          <p:nvPr/>
        </p:nvSpPr>
        <p:spPr>
          <a:xfrm>
            <a:off x="5900611" y="3881587"/>
            <a:ext cx="313044" cy="369332"/>
          </a:xfrm>
          <a:prstGeom prst="rect">
            <a:avLst/>
          </a:prstGeom>
          <a:noFill/>
          <a:effectLst/>
        </p:spPr>
        <p:txBody>
          <a:bodyPr wrap="none" rtlCol="0">
            <a:spAutoFit/>
          </a:bodyPr>
          <a:lstStyle/>
          <a:p>
            <a:r>
              <a:rPr lang="en-US" dirty="0"/>
              <a:t>1</a:t>
            </a:r>
          </a:p>
        </p:txBody>
      </p:sp>
      <p:sp>
        <p:nvSpPr>
          <p:cNvPr id="91" name="TextBox 90"/>
          <p:cNvSpPr txBox="1"/>
          <p:nvPr/>
        </p:nvSpPr>
        <p:spPr>
          <a:xfrm>
            <a:off x="4646630" y="3094666"/>
            <a:ext cx="300082" cy="369332"/>
          </a:xfrm>
          <a:prstGeom prst="rect">
            <a:avLst/>
          </a:prstGeom>
          <a:noFill/>
          <a:effectLst/>
        </p:spPr>
        <p:txBody>
          <a:bodyPr wrap="none" rtlCol="0">
            <a:spAutoFit/>
          </a:bodyPr>
          <a:lstStyle/>
          <a:p>
            <a:r>
              <a:rPr lang="en-US" dirty="0" err="1"/>
              <a:t>λ</a:t>
            </a:r>
            <a:endParaRPr lang="en-US" dirty="0"/>
          </a:p>
        </p:txBody>
      </p:sp>
    </p:spTree>
    <p:extLst>
      <p:ext uri="{BB962C8B-B14F-4D97-AF65-F5344CB8AC3E}">
        <p14:creationId xmlns:p14="http://schemas.microsoft.com/office/powerpoint/2010/main" val="19155148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Estimating the unknown </a:t>
            </a:r>
            <a:br>
              <a:rPr lang="en-US" dirty="0"/>
            </a:br>
            <a:r>
              <a:rPr lang="en-US" dirty="0"/>
              <a:t>parameters</a:t>
            </a:r>
          </a:p>
        </p:txBody>
      </p:sp>
      <p:graphicFrame>
        <p:nvGraphicFramePr>
          <p:cNvPr id="8" name="Content Placeholder 9"/>
          <p:cNvGraphicFramePr>
            <a:graphicFrameLocks noGrp="1"/>
          </p:cNvGraphicFramePr>
          <p:nvPr>
            <p:ph sz="half" idx="1"/>
            <p:extLst>
              <p:ext uri="{D42A27DB-BD31-4B8C-83A1-F6EECF244321}">
                <p14:modId xmlns:p14="http://schemas.microsoft.com/office/powerpoint/2010/main" val="3292021768"/>
              </p:ext>
            </p:extLst>
          </p:nvPr>
        </p:nvGraphicFramePr>
        <p:xfrm>
          <a:off x="753818" y="2423448"/>
          <a:ext cx="3525952" cy="2648962"/>
        </p:xfrm>
        <a:graphic>
          <a:graphicData uri="http://schemas.openxmlformats.org/drawingml/2006/table">
            <a:tbl>
              <a:tblPr firstRow="1" bandRow="1">
                <a:tableStyleId>{5940675A-B579-460E-94D1-54222C63F5DA}</a:tableStyleId>
              </a:tblPr>
              <a:tblGrid>
                <a:gridCol w="527637">
                  <a:extLst>
                    <a:ext uri="{9D8B030D-6E8A-4147-A177-3AD203B41FA5}">
                      <a16:colId xmlns:a16="http://schemas.microsoft.com/office/drawing/2014/main" val="20000"/>
                    </a:ext>
                  </a:extLst>
                </a:gridCol>
                <a:gridCol w="1515908">
                  <a:extLst>
                    <a:ext uri="{9D8B030D-6E8A-4147-A177-3AD203B41FA5}">
                      <a16:colId xmlns:a16="http://schemas.microsoft.com/office/drawing/2014/main" val="20001"/>
                    </a:ext>
                  </a:extLst>
                </a:gridCol>
                <a:gridCol w="1482407">
                  <a:extLst>
                    <a:ext uri="{9D8B030D-6E8A-4147-A177-3AD203B41FA5}">
                      <a16:colId xmlns:a16="http://schemas.microsoft.com/office/drawing/2014/main" val="20002"/>
                    </a:ext>
                  </a:extLst>
                </a:gridCol>
              </a:tblGrid>
              <a:tr h="724440">
                <a:tc>
                  <a:txBody>
                    <a:bodyPr/>
                    <a:lstStyle/>
                    <a:p>
                      <a:endParaRPr lang="en-US" sz="2000" dirty="0"/>
                    </a:p>
                  </a:txBody>
                  <a:tcPr marL="85204" marR="85204"/>
                </a:tc>
                <a:tc>
                  <a:txBody>
                    <a:bodyPr/>
                    <a:lstStyle/>
                    <a:p>
                      <a:r>
                        <a:rPr lang="en-US" sz="2000"/>
                        <a:t>a1</a:t>
                      </a:r>
                      <a:endParaRPr lang="en-US" sz="2000" dirty="0"/>
                    </a:p>
                  </a:txBody>
                  <a:tcPr marL="85204" marR="85204"/>
                </a:tc>
                <a:tc>
                  <a:txBody>
                    <a:bodyPr/>
                    <a:lstStyle/>
                    <a:p>
                      <a:r>
                        <a:rPr lang="en-US" sz="2000"/>
                        <a:t>a2</a:t>
                      </a:r>
                      <a:endParaRPr lang="en-US" sz="2000" dirty="0"/>
                    </a:p>
                  </a:txBody>
                  <a:tcPr marL="85204" marR="85204"/>
                </a:tc>
                <a:extLst>
                  <a:ext uri="{0D108BD9-81ED-4DB2-BD59-A6C34878D82A}">
                    <a16:rowId xmlns:a16="http://schemas.microsoft.com/office/drawing/2014/main" val="10000"/>
                  </a:ext>
                </a:extLst>
              </a:tr>
              <a:tr h="962261">
                <a:tc>
                  <a:txBody>
                    <a:bodyPr/>
                    <a:lstStyle/>
                    <a:p>
                      <a:r>
                        <a:rPr lang="en-US" sz="2000" dirty="0"/>
                        <a:t>a1</a:t>
                      </a:r>
                    </a:p>
                  </a:txBody>
                  <a:tcPr marL="85204" marR="85204"/>
                </a:tc>
                <a:tc>
                  <a:txBody>
                    <a:bodyPr/>
                    <a:lstStyle/>
                    <a:p>
                      <a:r>
                        <a:rPr lang="en-US" sz="2000" dirty="0" err="1"/>
                        <a:t>var</a:t>
                      </a:r>
                      <a:r>
                        <a:rPr lang="en-US" sz="2000" dirty="0"/>
                        <a:t>(e</a:t>
                      </a:r>
                      <a:r>
                        <a:rPr lang="en-US" sz="2000" baseline="-25000" dirty="0"/>
                        <a:t>a1</a:t>
                      </a:r>
                      <a:r>
                        <a:rPr lang="en-US" sz="2000" dirty="0"/>
                        <a:t>)+λ</a:t>
                      </a:r>
                      <a:r>
                        <a:rPr lang="en-US" sz="2000" baseline="-25000" dirty="0"/>
                        <a:t>a1</a:t>
                      </a:r>
                      <a:r>
                        <a:rPr lang="en-US" sz="2000" baseline="30000" dirty="0"/>
                        <a:t>2</a:t>
                      </a:r>
                    </a:p>
                  </a:txBody>
                  <a:tcPr marL="85204" marR="85204"/>
                </a:tc>
                <a:tc>
                  <a:txBody>
                    <a:bodyPr/>
                    <a:lstStyle/>
                    <a:p>
                      <a:endParaRPr lang="en-US" sz="2000"/>
                    </a:p>
                  </a:txBody>
                  <a:tcPr marL="85204" marR="85204"/>
                </a:tc>
                <a:extLst>
                  <a:ext uri="{0D108BD9-81ED-4DB2-BD59-A6C34878D82A}">
                    <a16:rowId xmlns:a16="http://schemas.microsoft.com/office/drawing/2014/main" val="10001"/>
                  </a:ext>
                </a:extLst>
              </a:tr>
              <a:tr h="962261">
                <a:tc>
                  <a:txBody>
                    <a:bodyPr/>
                    <a:lstStyle/>
                    <a:p>
                      <a:r>
                        <a:rPr lang="en-US" sz="2000" dirty="0"/>
                        <a:t>a2</a:t>
                      </a:r>
                    </a:p>
                  </a:txBody>
                  <a:tcPr marL="85204" marR="852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λ</a:t>
                      </a:r>
                      <a:r>
                        <a:rPr lang="en-US" sz="2000" baseline="-25000" dirty="0"/>
                        <a:t>a1</a:t>
                      </a:r>
                      <a:r>
                        <a:rPr lang="en-US" sz="2000" dirty="0"/>
                        <a:t>λ</a:t>
                      </a:r>
                      <a:r>
                        <a:rPr lang="en-US" sz="2000" baseline="-25000" dirty="0"/>
                        <a:t>a2</a:t>
                      </a:r>
                      <a:endParaRPr lang="en-US" sz="2000" dirty="0"/>
                    </a:p>
                  </a:txBody>
                  <a:tcPr marL="85204" marR="852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var</a:t>
                      </a:r>
                      <a:r>
                        <a:rPr lang="en-US" sz="2000" dirty="0"/>
                        <a:t>(e</a:t>
                      </a:r>
                      <a:r>
                        <a:rPr lang="en-US" sz="2000" baseline="-25000" dirty="0"/>
                        <a:t>a2</a:t>
                      </a:r>
                      <a:r>
                        <a:rPr lang="en-US" sz="2000" dirty="0"/>
                        <a:t>)+λ</a:t>
                      </a:r>
                      <a:r>
                        <a:rPr lang="en-US" sz="2000" baseline="-25000" dirty="0"/>
                        <a:t>a2</a:t>
                      </a:r>
                      <a:r>
                        <a:rPr lang="en-US" sz="2000" baseline="30000" dirty="0"/>
                        <a:t>2</a:t>
                      </a:r>
                      <a:endParaRPr lang="en-US" sz="2000" dirty="0"/>
                    </a:p>
                  </a:txBody>
                  <a:tcPr marL="85204" marR="85204"/>
                </a:tc>
                <a:extLst>
                  <a:ext uri="{0D108BD9-81ED-4DB2-BD59-A6C34878D82A}">
                    <a16:rowId xmlns:a16="http://schemas.microsoft.com/office/drawing/2014/main" val="10002"/>
                  </a:ext>
                </a:extLst>
              </a:tr>
            </a:tbl>
          </a:graphicData>
        </a:graphic>
      </p:graphicFrame>
      <p:sp>
        <p:nvSpPr>
          <p:cNvPr id="10" name="Content Placeholder 5"/>
          <p:cNvSpPr>
            <a:spLocks noGrp="1"/>
          </p:cNvSpPr>
          <p:nvPr>
            <p:ph sz="half" idx="2"/>
          </p:nvPr>
        </p:nvSpPr>
        <p:spPr>
          <a:xfrm>
            <a:off x="4629150" y="2318994"/>
            <a:ext cx="3886200" cy="3857968"/>
          </a:xfrm>
        </p:spPr>
        <p:txBody>
          <a:bodyPr>
            <a:normAutofit/>
          </a:bodyPr>
          <a:lstStyle/>
          <a:p>
            <a:r>
              <a:rPr lang="en-US" dirty="0"/>
              <a:t>Set each cell to equal an observed variance or covariance</a:t>
            </a:r>
          </a:p>
          <a:p>
            <a:pPr lvl="1"/>
            <a:r>
              <a:rPr lang="en-US" dirty="0"/>
              <a:t>System of 3 equations and 4 variables </a:t>
            </a:r>
            <a:r>
              <a:rPr lang="en-US" dirty="0">
                <a:solidFill>
                  <a:srgbClr val="EF3340"/>
                </a:solidFill>
              </a:rPr>
              <a:t>cannot</a:t>
            </a:r>
            <a:r>
              <a:rPr lang="en-US" dirty="0"/>
              <a:t> be solved</a:t>
            </a:r>
          </a:p>
          <a:p>
            <a:pPr lvl="1"/>
            <a:endParaRPr lang="en-US" dirty="0"/>
          </a:p>
          <a:p>
            <a:r>
              <a:rPr lang="en-US" dirty="0"/>
              <a:t>Degrees of freedom</a:t>
            </a:r>
          </a:p>
          <a:p>
            <a:pPr lvl="1"/>
            <a:r>
              <a:rPr lang="en-US" dirty="0"/>
              <a:t>Data: 3</a:t>
            </a:r>
          </a:p>
          <a:p>
            <a:pPr lvl="1"/>
            <a:r>
              <a:rPr lang="en-US" dirty="0"/>
              <a:t>Free parameters: 4</a:t>
            </a:r>
          </a:p>
          <a:p>
            <a:pPr lvl="1"/>
            <a:r>
              <a:rPr lang="en-US" dirty="0"/>
              <a:t>Degrees of freedom: 3-4=-1</a:t>
            </a:r>
          </a:p>
          <a:p>
            <a:endParaRPr lang="en-US" dirty="0"/>
          </a:p>
          <a:p>
            <a:pPr lvl="1"/>
            <a:endParaRPr lang="en-US" dirty="0"/>
          </a:p>
          <a:p>
            <a:pPr lvl="1"/>
            <a:endParaRPr lang="en-US" dirty="0">
              <a:sym typeface="Wingdings"/>
            </a:endParaRPr>
          </a:p>
        </p:txBody>
      </p:sp>
      <p:sp>
        <p:nvSpPr>
          <p:cNvPr id="11" name="TextBox 10"/>
          <p:cNvSpPr txBox="1"/>
          <p:nvPr/>
        </p:nvSpPr>
        <p:spPr>
          <a:xfrm>
            <a:off x="753818" y="5685446"/>
            <a:ext cx="5261709" cy="984885"/>
          </a:xfrm>
          <a:prstGeom prst="rect">
            <a:avLst/>
          </a:prstGeom>
          <a:noFill/>
        </p:spPr>
        <p:txBody>
          <a:bodyPr wrap="square" lIns="0" tIns="0" rIns="0" bIns="0" rtlCol="0">
            <a:spAutoFit/>
          </a:bodyPr>
          <a:lstStyle/>
          <a:p>
            <a:r>
              <a:rPr lang="en-US" sz="1600" b="1" dirty="0">
                <a:solidFill>
                  <a:srgbClr val="EF3340"/>
                </a:solidFill>
              </a:rPr>
              <a:t>The model is not identified</a:t>
            </a:r>
          </a:p>
          <a:p>
            <a:endParaRPr lang="en-US" sz="1600" b="1" dirty="0">
              <a:solidFill>
                <a:srgbClr val="EF3340"/>
              </a:solidFill>
            </a:endParaRPr>
          </a:p>
          <a:p>
            <a:r>
              <a:rPr lang="en-US" sz="1600" b="1" dirty="0">
                <a:solidFill>
                  <a:srgbClr val="EF3340"/>
                </a:solidFill>
              </a:rPr>
              <a:t>A factor analysis requires always at least three variables</a:t>
            </a:r>
          </a:p>
        </p:txBody>
      </p:sp>
      <p:pic>
        <p:nvPicPr>
          <p:cNvPr id="5" name="Picture 4">
            <a:extLst>
              <a:ext uri="{FF2B5EF4-FFF2-40B4-BE49-F238E27FC236}">
                <a16:creationId xmlns:a16="http://schemas.microsoft.com/office/drawing/2014/main" id="{5CFF3AAE-E5D7-264C-AC6E-E2BB7ACEF66D}"/>
              </a:ext>
            </a:extLst>
          </p:cNvPr>
          <p:cNvPicPr>
            <a:picLocks noChangeAspect="1"/>
          </p:cNvPicPr>
          <p:nvPr/>
        </p:nvPicPr>
        <p:blipFill>
          <a:blip r:embed="rId3"/>
          <a:stretch>
            <a:fillRect/>
          </a:stretch>
        </p:blipFill>
        <p:spPr>
          <a:xfrm>
            <a:off x="7363278" y="179107"/>
            <a:ext cx="1467752" cy="1646518"/>
          </a:xfrm>
          <a:prstGeom prst="rect">
            <a:avLst/>
          </a:prstGeom>
        </p:spPr>
      </p:pic>
    </p:spTree>
    <p:extLst>
      <p:ext uri="{BB962C8B-B14F-4D97-AF65-F5344CB8AC3E}">
        <p14:creationId xmlns:p14="http://schemas.microsoft.com/office/powerpoint/2010/main" val="113120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Another example </a:t>
            </a:r>
            <a:r>
              <a:rPr lang="en-US" dirty="0"/>
              <a:t>of an unidentified model</a:t>
            </a:r>
          </a:p>
        </p:txBody>
      </p:sp>
      <p:graphicFrame>
        <p:nvGraphicFramePr>
          <p:cNvPr id="40" name="Table 39"/>
          <p:cNvGraphicFramePr>
            <a:graphicFrameLocks noGrp="1"/>
          </p:cNvGraphicFramePr>
          <p:nvPr>
            <p:extLst>
              <p:ext uri="{D42A27DB-BD31-4B8C-83A1-F6EECF244321}">
                <p14:modId xmlns:p14="http://schemas.microsoft.com/office/powerpoint/2010/main" val="943244049"/>
              </p:ext>
            </p:extLst>
          </p:nvPr>
        </p:nvGraphicFramePr>
        <p:xfrm>
          <a:off x="5348288" y="2133100"/>
          <a:ext cx="3423558" cy="1209040"/>
        </p:xfrm>
        <a:graphic>
          <a:graphicData uri="http://schemas.openxmlformats.org/drawingml/2006/table">
            <a:tbl>
              <a:tblPr firstRow="1" bandRow="1">
                <a:tableStyleId>{5940675A-B579-460E-94D1-54222C63F5DA}</a:tableStyleId>
              </a:tblPr>
              <a:tblGrid>
                <a:gridCol w="1141186">
                  <a:extLst>
                    <a:ext uri="{9D8B030D-6E8A-4147-A177-3AD203B41FA5}">
                      <a16:colId xmlns:a16="http://schemas.microsoft.com/office/drawing/2014/main" val="20000"/>
                    </a:ext>
                  </a:extLst>
                </a:gridCol>
                <a:gridCol w="1295626">
                  <a:extLst>
                    <a:ext uri="{9D8B030D-6E8A-4147-A177-3AD203B41FA5}">
                      <a16:colId xmlns:a16="http://schemas.microsoft.com/office/drawing/2014/main" val="20001"/>
                    </a:ext>
                  </a:extLst>
                </a:gridCol>
                <a:gridCol w="986746">
                  <a:extLst>
                    <a:ext uri="{9D8B030D-6E8A-4147-A177-3AD203B41FA5}">
                      <a16:colId xmlns:a16="http://schemas.microsoft.com/office/drawing/2014/main" val="20002"/>
                    </a:ext>
                  </a:extLst>
                </a:gridCol>
              </a:tblGrid>
              <a:tr h="323620">
                <a:tc>
                  <a:txBody>
                    <a:bodyPr/>
                    <a:lstStyle/>
                    <a:p>
                      <a:endParaRPr lang="en-US" sz="1600" dirty="0"/>
                    </a:p>
                  </a:txBody>
                  <a:tcPr/>
                </a:tc>
                <a:tc>
                  <a:txBody>
                    <a:bodyPr/>
                    <a:lstStyle/>
                    <a:p>
                      <a:r>
                        <a:rPr lang="en-US" sz="1600" dirty="0"/>
                        <a:t>a1</a:t>
                      </a:r>
                    </a:p>
                  </a:txBody>
                  <a:tcPr/>
                </a:tc>
                <a:tc>
                  <a:txBody>
                    <a:bodyPr/>
                    <a:lstStyle/>
                    <a:p>
                      <a:r>
                        <a:rPr lang="en-US" sz="1600" dirty="0"/>
                        <a:t>b1</a:t>
                      </a:r>
                    </a:p>
                  </a:txBody>
                  <a:tcPr/>
                </a:tc>
                <a:extLst>
                  <a:ext uri="{0D108BD9-81ED-4DB2-BD59-A6C34878D82A}">
                    <a16:rowId xmlns:a16="http://schemas.microsoft.com/office/drawing/2014/main" val="10000"/>
                  </a:ext>
                </a:extLst>
              </a:tr>
              <a:tr h="370840">
                <a:tc>
                  <a:txBody>
                    <a:bodyPr/>
                    <a:lstStyle/>
                    <a:p>
                      <a:r>
                        <a:rPr lang="en-US" sz="1600" dirty="0"/>
                        <a:t>a1</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dirty="0"/>
                        <a:t>1</a:t>
                      </a:r>
                    </a:p>
                  </a:txBody>
                  <a:tcPr/>
                </a:tc>
                <a:tc>
                  <a:txBody>
                    <a:bodyPr/>
                    <a:lstStyle/>
                    <a:p>
                      <a:endParaRPr lang="en-US" sz="1600"/>
                    </a:p>
                  </a:txBody>
                  <a:tcPr/>
                </a:tc>
                <a:extLst>
                  <a:ext uri="{0D108BD9-81ED-4DB2-BD59-A6C34878D82A}">
                    <a16:rowId xmlns:a16="http://schemas.microsoft.com/office/drawing/2014/main" val="10001"/>
                  </a:ext>
                </a:extLst>
              </a:tr>
              <a:tr h="370840">
                <a:tc>
                  <a:txBody>
                    <a:bodyPr/>
                    <a:lstStyle/>
                    <a:p>
                      <a:r>
                        <a:rPr lang="en-US" sz="1600" dirty="0"/>
                        <a:t>b1</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φ</a:t>
                      </a:r>
                      <a:r>
                        <a:rPr lang="en-US" baseline="-25000" dirty="0"/>
                        <a:t>AB</a:t>
                      </a:r>
                      <a:r>
                        <a:rPr lang="en-US" sz="1800" dirty="0"/>
                        <a:t>λ</a:t>
                      </a:r>
                      <a:r>
                        <a:rPr lang="en-US" sz="1800" baseline="-25000" dirty="0"/>
                        <a:t>a1</a:t>
                      </a:r>
                      <a:r>
                        <a:rPr lang="en-US" sz="1800" dirty="0"/>
                        <a:t>λ</a:t>
                      </a:r>
                      <a:r>
                        <a:rPr lang="en-US" sz="1800" baseline="-25000" dirty="0"/>
                        <a:t>b1</a:t>
                      </a:r>
                      <a:endParaRPr lang="en-US" sz="1800" dirty="0"/>
                    </a:p>
                    <a:p>
                      <a:pPr marL="0" lvl="1"/>
                      <a:endParaRPr lang="en-US" baseline="-25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1</a:t>
                      </a:r>
                    </a:p>
                  </a:txBody>
                  <a:tcPr/>
                </a:tc>
                <a:extLst>
                  <a:ext uri="{0D108BD9-81ED-4DB2-BD59-A6C34878D82A}">
                    <a16:rowId xmlns:a16="http://schemas.microsoft.com/office/drawing/2014/main" val="10002"/>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78449389"/>
              </p:ext>
            </p:extLst>
          </p:nvPr>
        </p:nvGraphicFramePr>
        <p:xfrm>
          <a:off x="5386388" y="4292100"/>
          <a:ext cx="3423558" cy="1493520"/>
        </p:xfrm>
        <a:graphic>
          <a:graphicData uri="http://schemas.openxmlformats.org/drawingml/2006/table">
            <a:tbl>
              <a:tblPr firstRow="1" bandRow="1">
                <a:tableStyleId>{5940675A-B579-460E-94D1-54222C63F5DA}</a:tableStyleId>
              </a:tblPr>
              <a:tblGrid>
                <a:gridCol w="1141186">
                  <a:extLst>
                    <a:ext uri="{9D8B030D-6E8A-4147-A177-3AD203B41FA5}">
                      <a16:colId xmlns:a16="http://schemas.microsoft.com/office/drawing/2014/main" val="20000"/>
                    </a:ext>
                  </a:extLst>
                </a:gridCol>
                <a:gridCol w="1181326">
                  <a:extLst>
                    <a:ext uri="{9D8B030D-6E8A-4147-A177-3AD203B41FA5}">
                      <a16:colId xmlns:a16="http://schemas.microsoft.com/office/drawing/2014/main" val="20001"/>
                    </a:ext>
                  </a:extLst>
                </a:gridCol>
                <a:gridCol w="1101046">
                  <a:extLst>
                    <a:ext uri="{9D8B030D-6E8A-4147-A177-3AD203B41FA5}">
                      <a16:colId xmlns:a16="http://schemas.microsoft.com/office/drawing/2014/main" val="20002"/>
                    </a:ext>
                  </a:extLst>
                </a:gridCol>
              </a:tblGrid>
              <a:tr h="323620">
                <a:tc>
                  <a:txBody>
                    <a:bodyPr/>
                    <a:lstStyle/>
                    <a:p>
                      <a:endParaRPr lang="en-US" sz="1600" dirty="0"/>
                    </a:p>
                  </a:txBody>
                  <a:tcPr/>
                </a:tc>
                <a:tc>
                  <a:txBody>
                    <a:bodyPr/>
                    <a:lstStyle/>
                    <a:p>
                      <a:r>
                        <a:rPr lang="en-US" sz="1600" dirty="0"/>
                        <a:t>a1</a:t>
                      </a:r>
                    </a:p>
                  </a:txBody>
                  <a:tcPr/>
                </a:tc>
                <a:tc>
                  <a:txBody>
                    <a:bodyPr/>
                    <a:lstStyle/>
                    <a:p>
                      <a:r>
                        <a:rPr lang="en-US" sz="1600" dirty="0"/>
                        <a:t>b1</a:t>
                      </a:r>
                    </a:p>
                  </a:txBody>
                  <a:tcPr/>
                </a:tc>
                <a:extLst>
                  <a:ext uri="{0D108BD9-81ED-4DB2-BD59-A6C34878D82A}">
                    <a16:rowId xmlns:a16="http://schemas.microsoft.com/office/drawing/2014/main" val="10000"/>
                  </a:ext>
                </a:extLst>
              </a:tr>
              <a:tr h="370840">
                <a:tc>
                  <a:txBody>
                    <a:bodyPr/>
                    <a:lstStyle/>
                    <a:p>
                      <a:r>
                        <a:rPr lang="en-US" sz="1600" dirty="0"/>
                        <a:t>a1</a:t>
                      </a:r>
                    </a:p>
                  </a:txBody>
                  <a:tcPr/>
                </a:tc>
                <a:tc>
                  <a:txBody>
                    <a:bodyPr/>
                    <a:lstStyle/>
                    <a:p>
                      <a:r>
                        <a:rPr lang="en-US" sz="1600" dirty="0"/>
                        <a:t>1</a:t>
                      </a:r>
                    </a:p>
                    <a:p>
                      <a:endParaRPr lang="en-US" sz="1600" dirty="0"/>
                    </a:p>
                  </a:txBody>
                  <a:tcPr/>
                </a:tc>
                <a:tc>
                  <a:txBody>
                    <a:bodyPr/>
                    <a:lstStyle/>
                    <a:p>
                      <a:endParaRPr lang="en-US" sz="1600" dirty="0"/>
                    </a:p>
                  </a:txBody>
                  <a:tcPr/>
                </a:tc>
                <a:extLst>
                  <a:ext uri="{0D108BD9-81ED-4DB2-BD59-A6C34878D82A}">
                    <a16:rowId xmlns:a16="http://schemas.microsoft.com/office/drawing/2014/main" val="10001"/>
                  </a:ext>
                </a:extLst>
              </a:tr>
              <a:tr h="370840">
                <a:tc>
                  <a:txBody>
                    <a:bodyPr/>
                    <a:lstStyle/>
                    <a:p>
                      <a:r>
                        <a:rPr lang="en-US" sz="1600" dirty="0"/>
                        <a:t>b1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.1</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0002"/>
                  </a:ext>
                </a:extLst>
              </a:tr>
            </a:tbl>
          </a:graphicData>
        </a:graphic>
      </p:graphicFrame>
      <p:sp>
        <p:nvSpPr>
          <p:cNvPr id="46" name="TextBox 45"/>
          <p:cNvSpPr txBox="1"/>
          <p:nvPr/>
        </p:nvSpPr>
        <p:spPr>
          <a:xfrm>
            <a:off x="5346700" y="1717175"/>
            <a:ext cx="2301268" cy="369332"/>
          </a:xfrm>
          <a:prstGeom prst="rect">
            <a:avLst/>
          </a:prstGeom>
          <a:noFill/>
        </p:spPr>
        <p:txBody>
          <a:bodyPr wrap="none" rtlCol="0">
            <a:spAutoFit/>
          </a:bodyPr>
          <a:lstStyle/>
          <a:p>
            <a:r>
              <a:rPr lang="en-US" dirty="0"/>
              <a:t>Model implied matrix</a:t>
            </a:r>
          </a:p>
        </p:txBody>
      </p:sp>
      <p:sp>
        <p:nvSpPr>
          <p:cNvPr id="47" name="TextBox 46"/>
          <p:cNvSpPr txBox="1"/>
          <p:nvPr/>
        </p:nvSpPr>
        <p:spPr>
          <a:xfrm>
            <a:off x="5359400" y="3888875"/>
            <a:ext cx="1826304" cy="369332"/>
          </a:xfrm>
          <a:prstGeom prst="rect">
            <a:avLst/>
          </a:prstGeom>
          <a:noFill/>
        </p:spPr>
        <p:txBody>
          <a:bodyPr wrap="none" rtlCol="0">
            <a:spAutoFit/>
          </a:bodyPr>
          <a:lstStyle/>
          <a:p>
            <a:r>
              <a:rPr lang="en-US" dirty="0"/>
              <a:t>Empirical matrix</a:t>
            </a:r>
          </a:p>
        </p:txBody>
      </p:sp>
      <p:sp>
        <p:nvSpPr>
          <p:cNvPr id="27" name="Oval 26"/>
          <p:cNvSpPr/>
          <p:nvPr/>
        </p:nvSpPr>
        <p:spPr bwMode="auto">
          <a:xfrm>
            <a:off x="1259558" y="2461940"/>
            <a:ext cx="1168400"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28" name="Rectangle 27"/>
          <p:cNvSpPr/>
          <p:nvPr/>
        </p:nvSpPr>
        <p:spPr bwMode="auto">
          <a:xfrm>
            <a:off x="1040483" y="3679553"/>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36" name="Rectangle 35"/>
          <p:cNvSpPr/>
          <p:nvPr/>
        </p:nvSpPr>
        <p:spPr bwMode="auto">
          <a:xfrm>
            <a:off x="3042320" y="3679553"/>
            <a:ext cx="330200"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b1</a:t>
            </a:r>
          </a:p>
        </p:txBody>
      </p:sp>
      <p:sp>
        <p:nvSpPr>
          <p:cNvPr id="39" name="Oval 38"/>
          <p:cNvSpPr/>
          <p:nvPr/>
        </p:nvSpPr>
        <p:spPr bwMode="auto">
          <a:xfrm>
            <a:off x="3266158" y="2461940"/>
            <a:ext cx="1169987"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B</a:t>
            </a:r>
          </a:p>
        </p:txBody>
      </p:sp>
      <p:cxnSp>
        <p:nvCxnSpPr>
          <p:cNvPr id="42" name="Straight Arrow Connector 41"/>
          <p:cNvCxnSpPr>
            <a:stCxn id="27" idx="3"/>
            <a:endCxn id="28" idx="0"/>
          </p:cNvCxnSpPr>
          <p:nvPr/>
        </p:nvCxnSpPr>
        <p:spPr bwMode="auto">
          <a:xfrm rot="5400000">
            <a:off x="1001589" y="3251721"/>
            <a:ext cx="630238" cy="22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9" idx="3"/>
            <a:endCxn id="36" idx="0"/>
          </p:cNvCxnSpPr>
          <p:nvPr/>
        </p:nvCxnSpPr>
        <p:spPr bwMode="auto">
          <a:xfrm rot="5400000">
            <a:off x="3007395" y="3249340"/>
            <a:ext cx="630238" cy="2301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bwMode="auto">
          <a:xfrm>
            <a:off x="1040483" y="4255815"/>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52" name="Straight Arrow Connector 51"/>
          <p:cNvCxnSpPr>
            <a:stCxn id="51" idx="0"/>
          </p:cNvCxnSpPr>
          <p:nvPr/>
        </p:nvCxnSpPr>
        <p:spPr bwMode="auto">
          <a:xfrm rot="5400000" flipH="1" flipV="1">
            <a:off x="1075407" y="4133578"/>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bwMode="auto">
          <a:xfrm>
            <a:off x="3045495" y="4266928"/>
            <a:ext cx="314325" cy="30638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58" name="Straight Arrow Connector 57"/>
          <p:cNvCxnSpPr>
            <a:stCxn id="57" idx="0"/>
          </p:cNvCxnSpPr>
          <p:nvPr/>
        </p:nvCxnSpPr>
        <p:spPr bwMode="auto">
          <a:xfrm rot="5400000" flipH="1" flipV="1">
            <a:off x="3080420" y="4144691"/>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859296" y="3959102"/>
            <a:ext cx="313044" cy="369332"/>
          </a:xfrm>
          <a:prstGeom prst="rect">
            <a:avLst/>
          </a:prstGeom>
          <a:noFill/>
          <a:effectLst/>
        </p:spPr>
        <p:txBody>
          <a:bodyPr wrap="none" rtlCol="0">
            <a:spAutoFit/>
          </a:bodyPr>
          <a:lstStyle/>
          <a:p>
            <a:r>
              <a:rPr lang="en-US" dirty="0"/>
              <a:t>1</a:t>
            </a:r>
          </a:p>
        </p:txBody>
      </p:sp>
      <p:sp>
        <p:nvSpPr>
          <p:cNvPr id="64" name="TextBox 63"/>
          <p:cNvSpPr txBox="1"/>
          <p:nvPr/>
        </p:nvSpPr>
        <p:spPr>
          <a:xfrm>
            <a:off x="2999948" y="3157877"/>
            <a:ext cx="300082" cy="369332"/>
          </a:xfrm>
          <a:prstGeom prst="rect">
            <a:avLst/>
          </a:prstGeom>
          <a:noFill/>
          <a:effectLst/>
        </p:spPr>
        <p:txBody>
          <a:bodyPr wrap="none" rtlCol="0">
            <a:spAutoFit/>
          </a:bodyPr>
          <a:lstStyle/>
          <a:p>
            <a:r>
              <a:rPr lang="en-US" dirty="0" err="1"/>
              <a:t>λ</a:t>
            </a:r>
            <a:endParaRPr lang="en-US" dirty="0"/>
          </a:p>
        </p:txBody>
      </p:sp>
      <p:cxnSp>
        <p:nvCxnSpPr>
          <p:cNvPr id="70" name="Curved Connector 69"/>
          <p:cNvCxnSpPr/>
          <p:nvPr/>
        </p:nvCxnSpPr>
        <p:spPr>
          <a:xfrm rot="5400000" flipH="1" flipV="1">
            <a:off x="2847174" y="1972514"/>
            <a:ext cx="12700" cy="1180649"/>
          </a:xfrm>
          <a:prstGeom prst="curvedConnector3">
            <a:avLst>
              <a:gd name="adj1" fmla="val 1909504"/>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2902536" y="3959102"/>
            <a:ext cx="313044" cy="369332"/>
          </a:xfrm>
          <a:prstGeom prst="rect">
            <a:avLst/>
          </a:prstGeom>
          <a:noFill/>
          <a:effectLst/>
        </p:spPr>
        <p:txBody>
          <a:bodyPr wrap="none" rtlCol="0">
            <a:spAutoFit/>
          </a:bodyPr>
          <a:lstStyle/>
          <a:p>
            <a:r>
              <a:rPr lang="en-US" dirty="0"/>
              <a:t>1</a:t>
            </a:r>
          </a:p>
        </p:txBody>
      </p:sp>
      <p:sp>
        <p:nvSpPr>
          <p:cNvPr id="76" name="TextBox 75"/>
          <p:cNvSpPr txBox="1"/>
          <p:nvPr/>
        </p:nvSpPr>
        <p:spPr>
          <a:xfrm>
            <a:off x="967475" y="3172181"/>
            <a:ext cx="300082" cy="369332"/>
          </a:xfrm>
          <a:prstGeom prst="rect">
            <a:avLst/>
          </a:prstGeom>
          <a:noFill/>
          <a:effectLst/>
        </p:spPr>
        <p:txBody>
          <a:bodyPr wrap="none" rtlCol="0">
            <a:spAutoFit/>
          </a:bodyPr>
          <a:lstStyle/>
          <a:p>
            <a:r>
              <a:rPr lang="en-US" dirty="0" err="1"/>
              <a:t>λ</a:t>
            </a:r>
            <a:endParaRPr lang="en-US" dirty="0"/>
          </a:p>
        </p:txBody>
      </p:sp>
      <p:sp>
        <p:nvSpPr>
          <p:cNvPr id="79" name="TextBox 78"/>
          <p:cNvSpPr txBox="1"/>
          <p:nvPr/>
        </p:nvSpPr>
        <p:spPr>
          <a:xfrm>
            <a:off x="2863549" y="1974587"/>
            <a:ext cx="539631" cy="646331"/>
          </a:xfrm>
          <a:prstGeom prst="rect">
            <a:avLst/>
          </a:prstGeom>
          <a:noFill/>
          <a:effectLst/>
        </p:spPr>
        <p:txBody>
          <a:bodyPr wrap="none" rtlCol="0">
            <a:spAutoFit/>
          </a:bodyPr>
          <a:lstStyle/>
          <a:p>
            <a:pPr marL="0" lvl="1"/>
            <a:r>
              <a:rPr lang="en-US" dirty="0" err="1"/>
              <a:t>φ</a:t>
            </a:r>
            <a:r>
              <a:rPr lang="en-US" baseline="-25000" dirty="0" err="1"/>
              <a:t>AB</a:t>
            </a:r>
            <a:endParaRPr lang="en-US" baseline="-25000" dirty="0"/>
          </a:p>
          <a:p>
            <a:endParaRPr lang="en-US" dirty="0"/>
          </a:p>
        </p:txBody>
      </p:sp>
      <p:sp>
        <p:nvSpPr>
          <p:cNvPr id="81" name="TextBox 80"/>
          <p:cNvSpPr txBox="1"/>
          <p:nvPr/>
        </p:nvSpPr>
        <p:spPr>
          <a:xfrm>
            <a:off x="980985" y="4803621"/>
            <a:ext cx="4680322" cy="1138773"/>
          </a:xfrm>
          <a:prstGeom prst="rect">
            <a:avLst/>
          </a:prstGeom>
          <a:noFill/>
        </p:spPr>
        <p:txBody>
          <a:bodyPr wrap="square" lIns="0" tIns="0" rIns="0" bIns="0" rtlCol="0">
            <a:spAutoFit/>
          </a:bodyPr>
          <a:lstStyle/>
          <a:p>
            <a:r>
              <a:rPr lang="en-US" sz="2000" b="1" dirty="0">
                <a:solidFill>
                  <a:srgbClr val="EF3340"/>
                </a:solidFill>
              </a:rPr>
              <a:t>A low correlation can be because:</a:t>
            </a:r>
          </a:p>
          <a:p>
            <a:pPr marL="285750" lvl="1" indent="-285750">
              <a:buFont typeface="Arial"/>
              <a:buChar char="•"/>
            </a:pPr>
            <a:r>
              <a:rPr lang="en-US" b="1" dirty="0" err="1">
                <a:solidFill>
                  <a:srgbClr val="FF0000"/>
                </a:solidFill>
              </a:rPr>
              <a:t>φ</a:t>
            </a:r>
            <a:r>
              <a:rPr lang="en-US" b="1" baseline="-25000" dirty="0" err="1">
                <a:solidFill>
                  <a:srgbClr val="FF0000"/>
                </a:solidFill>
              </a:rPr>
              <a:t>AB</a:t>
            </a:r>
            <a:r>
              <a:rPr lang="en-US" b="1" baseline="-25000" dirty="0">
                <a:solidFill>
                  <a:srgbClr val="FF0000"/>
                </a:solidFill>
              </a:rPr>
              <a:t> </a:t>
            </a:r>
            <a:r>
              <a:rPr lang="en-US" b="1" dirty="0">
                <a:solidFill>
                  <a:srgbClr val="FF0000"/>
                </a:solidFill>
              </a:rPr>
              <a:t>is small</a:t>
            </a:r>
          </a:p>
          <a:p>
            <a:pPr marL="285750" lvl="1" indent="-285750">
              <a:buFont typeface="Arial"/>
              <a:buChar char="•"/>
            </a:pPr>
            <a:r>
              <a:rPr lang="en-US" b="1" dirty="0">
                <a:solidFill>
                  <a:srgbClr val="FF0000"/>
                </a:solidFill>
              </a:rPr>
              <a:t>a1 is unreliable</a:t>
            </a:r>
          </a:p>
          <a:p>
            <a:pPr marL="285750" lvl="1" indent="-285750">
              <a:buFont typeface="Arial"/>
              <a:buChar char="•"/>
            </a:pPr>
            <a:r>
              <a:rPr lang="en-US" b="1" dirty="0">
                <a:solidFill>
                  <a:srgbClr val="FF0000"/>
                </a:solidFill>
              </a:rPr>
              <a:t>b1 is unreliable</a:t>
            </a:r>
          </a:p>
        </p:txBody>
      </p:sp>
      <p:cxnSp>
        <p:nvCxnSpPr>
          <p:cNvPr id="82" name="Straight Connector 81"/>
          <p:cNvCxnSpPr/>
          <p:nvPr/>
        </p:nvCxnSpPr>
        <p:spPr>
          <a:xfrm>
            <a:off x="4273494" y="5580713"/>
            <a:ext cx="1651911" cy="0"/>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1510990" y="6287021"/>
            <a:ext cx="4680322" cy="307777"/>
          </a:xfrm>
          <a:prstGeom prst="rect">
            <a:avLst/>
          </a:prstGeom>
          <a:noFill/>
        </p:spPr>
        <p:txBody>
          <a:bodyPr wrap="square" lIns="0" tIns="0" rIns="0" bIns="0" rtlCol="0">
            <a:spAutoFit/>
          </a:bodyPr>
          <a:lstStyle/>
          <a:p>
            <a:r>
              <a:rPr lang="en-US" sz="2000" b="1" dirty="0">
                <a:solidFill>
                  <a:srgbClr val="EF3340"/>
                </a:solidFill>
              </a:rPr>
              <a:t>The model is not identified</a:t>
            </a:r>
            <a:endParaRPr lang="en-US" b="1" dirty="0">
              <a:solidFill>
                <a:srgbClr val="FF0000"/>
              </a:solidFill>
            </a:endParaRPr>
          </a:p>
        </p:txBody>
      </p:sp>
    </p:spTree>
    <p:extLst>
      <p:ext uri="{BB962C8B-B14F-4D97-AF65-F5344CB8AC3E}">
        <p14:creationId xmlns:p14="http://schemas.microsoft.com/office/powerpoint/2010/main" val="120381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Unstandardized factors</a:t>
            </a:r>
          </a:p>
        </p:txBody>
      </p:sp>
      <p:sp>
        <p:nvSpPr>
          <p:cNvPr id="3" name="Content Placeholder 2"/>
          <p:cNvSpPr>
            <a:spLocks noGrp="1"/>
          </p:cNvSpPr>
          <p:nvPr>
            <p:ph sz="half" idx="1"/>
          </p:nvPr>
        </p:nvSpPr>
        <p:spPr/>
        <p:txBody>
          <a:bodyPr>
            <a:normAutofit/>
          </a:bodyPr>
          <a:lstStyle/>
          <a:p>
            <a:r>
              <a:rPr lang="en-US" dirty="0"/>
              <a:t>Number of unknown parameters in the model</a:t>
            </a:r>
          </a:p>
          <a:p>
            <a:pPr lvl="1"/>
            <a:r>
              <a:rPr lang="en-US" dirty="0"/>
              <a:t>6 variances of e</a:t>
            </a:r>
          </a:p>
          <a:p>
            <a:pPr lvl="1"/>
            <a:r>
              <a:rPr lang="en-US" dirty="0"/>
              <a:t>1 covariance</a:t>
            </a:r>
          </a:p>
          <a:p>
            <a:pPr lvl="1"/>
            <a:r>
              <a:rPr lang="en-US" dirty="0"/>
              <a:t>6 factor loadings</a:t>
            </a:r>
          </a:p>
          <a:p>
            <a:pPr marL="25200" lvl="1" indent="0">
              <a:buNone/>
            </a:pPr>
            <a:r>
              <a:rPr lang="en-US" dirty="0"/>
              <a:t>	= 13 free </a:t>
            </a:r>
            <a:r>
              <a:rPr lang="en-US" dirty="0" err="1"/>
              <a:t>params</a:t>
            </a:r>
            <a:endParaRPr lang="en-US" dirty="0"/>
          </a:p>
          <a:p>
            <a:pPr marL="25200" lvl="1" indent="0">
              <a:buNone/>
            </a:pPr>
            <a:r>
              <a:rPr lang="en-US" dirty="0"/>
              <a:t>	+ 2 factor variances</a:t>
            </a:r>
          </a:p>
          <a:p>
            <a:pPr marL="25200" lvl="1" indent="0">
              <a:buNone/>
            </a:pPr>
            <a:r>
              <a:rPr lang="en-US" dirty="0"/>
              <a:t>	= 15 free </a:t>
            </a:r>
            <a:r>
              <a:rPr lang="en-US" dirty="0" err="1"/>
              <a:t>params</a:t>
            </a:r>
            <a:endParaRPr lang="en-US" dirty="0"/>
          </a:p>
        </p:txBody>
      </p:sp>
      <p:sp>
        <p:nvSpPr>
          <p:cNvPr id="49" name="Oval 48"/>
          <p:cNvSpPr/>
          <p:nvPr/>
        </p:nvSpPr>
        <p:spPr bwMode="auto">
          <a:xfrm>
            <a:off x="4938713" y="2384425"/>
            <a:ext cx="1168400"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53" name="Rectangle 52"/>
          <p:cNvSpPr/>
          <p:nvPr/>
        </p:nvSpPr>
        <p:spPr bwMode="auto">
          <a:xfrm>
            <a:off x="4719638" y="36020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54" name="Rectangle 53"/>
          <p:cNvSpPr/>
          <p:nvPr/>
        </p:nvSpPr>
        <p:spPr bwMode="auto">
          <a:xfrm>
            <a:off x="5362575" y="3602038"/>
            <a:ext cx="328613"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sp>
        <p:nvSpPr>
          <p:cNvPr id="55" name="Rectangle 54"/>
          <p:cNvSpPr/>
          <p:nvPr/>
        </p:nvSpPr>
        <p:spPr bwMode="auto">
          <a:xfrm>
            <a:off x="6043613" y="36020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a3</a:t>
            </a:r>
          </a:p>
        </p:txBody>
      </p:sp>
      <p:sp>
        <p:nvSpPr>
          <p:cNvPr id="56" name="Rectangle 55"/>
          <p:cNvSpPr/>
          <p:nvPr/>
        </p:nvSpPr>
        <p:spPr bwMode="auto">
          <a:xfrm>
            <a:off x="6721475" y="3602038"/>
            <a:ext cx="330200"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b1</a:t>
            </a:r>
          </a:p>
        </p:txBody>
      </p:sp>
      <p:sp>
        <p:nvSpPr>
          <p:cNvPr id="57" name="Rectangle 56"/>
          <p:cNvSpPr/>
          <p:nvPr/>
        </p:nvSpPr>
        <p:spPr bwMode="auto">
          <a:xfrm>
            <a:off x="7366000" y="36020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b2</a:t>
            </a:r>
          </a:p>
        </p:txBody>
      </p:sp>
      <p:sp>
        <p:nvSpPr>
          <p:cNvPr id="58" name="Rectangle 57"/>
          <p:cNvSpPr/>
          <p:nvPr/>
        </p:nvSpPr>
        <p:spPr bwMode="auto">
          <a:xfrm>
            <a:off x="8047038" y="36020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b3</a:t>
            </a:r>
          </a:p>
        </p:txBody>
      </p:sp>
      <p:sp>
        <p:nvSpPr>
          <p:cNvPr id="59" name="Oval 58"/>
          <p:cNvSpPr/>
          <p:nvPr/>
        </p:nvSpPr>
        <p:spPr bwMode="auto">
          <a:xfrm>
            <a:off x="6945313" y="2384425"/>
            <a:ext cx="1169987"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B</a:t>
            </a:r>
          </a:p>
        </p:txBody>
      </p:sp>
      <p:cxnSp>
        <p:nvCxnSpPr>
          <p:cNvPr id="60" name="Straight Arrow Connector 59"/>
          <p:cNvCxnSpPr>
            <a:stCxn id="49" idx="3"/>
            <a:endCxn id="53" idx="0"/>
          </p:cNvCxnSpPr>
          <p:nvPr/>
        </p:nvCxnSpPr>
        <p:spPr bwMode="auto">
          <a:xfrm rot="5400000">
            <a:off x="4680744" y="3174206"/>
            <a:ext cx="630238" cy="22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9" idx="4"/>
            <a:endCxn id="54" idx="0"/>
          </p:cNvCxnSpPr>
          <p:nvPr/>
        </p:nvCxnSpPr>
        <p:spPr bwMode="auto">
          <a:xfrm rot="16200000" flipH="1">
            <a:off x="5260182" y="3336131"/>
            <a:ext cx="5286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9" idx="5"/>
            <a:endCxn id="55" idx="0"/>
          </p:cNvCxnSpPr>
          <p:nvPr/>
        </p:nvCxnSpPr>
        <p:spPr bwMode="auto">
          <a:xfrm rot="16200000" flipH="1">
            <a:off x="5756275" y="3151188"/>
            <a:ext cx="630238" cy="271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59" idx="3"/>
            <a:endCxn id="56" idx="0"/>
          </p:cNvCxnSpPr>
          <p:nvPr/>
        </p:nvCxnSpPr>
        <p:spPr bwMode="auto">
          <a:xfrm rot="5400000">
            <a:off x="6686550" y="3171825"/>
            <a:ext cx="630238" cy="2301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59" idx="4"/>
          </p:cNvCxnSpPr>
          <p:nvPr/>
        </p:nvCxnSpPr>
        <p:spPr bwMode="auto">
          <a:xfrm rot="16200000" flipH="1">
            <a:off x="7265988" y="3336925"/>
            <a:ext cx="528638"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59" idx="5"/>
            <a:endCxn id="58" idx="0"/>
          </p:cNvCxnSpPr>
          <p:nvPr/>
        </p:nvCxnSpPr>
        <p:spPr bwMode="auto">
          <a:xfrm rot="16200000" flipH="1">
            <a:off x="7762081" y="3153569"/>
            <a:ext cx="630238" cy="266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Oval 65"/>
          <p:cNvSpPr/>
          <p:nvPr/>
        </p:nvSpPr>
        <p:spPr bwMode="auto">
          <a:xfrm>
            <a:off x="4719638"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67" name="Straight Arrow Connector 66"/>
          <p:cNvCxnSpPr>
            <a:stCxn id="66" idx="0"/>
          </p:cNvCxnSpPr>
          <p:nvPr/>
        </p:nvCxnSpPr>
        <p:spPr bwMode="auto">
          <a:xfrm rot="5400000" flipH="1" flipV="1">
            <a:off x="4754562"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Oval 67"/>
          <p:cNvSpPr/>
          <p:nvPr/>
        </p:nvSpPr>
        <p:spPr bwMode="auto">
          <a:xfrm>
            <a:off x="5357813"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69" name="Straight Arrow Connector 68"/>
          <p:cNvCxnSpPr>
            <a:stCxn id="68" idx="0"/>
          </p:cNvCxnSpPr>
          <p:nvPr/>
        </p:nvCxnSpPr>
        <p:spPr bwMode="auto">
          <a:xfrm rot="5400000" flipH="1" flipV="1">
            <a:off x="5392737"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bwMode="auto">
          <a:xfrm>
            <a:off x="6030913" y="4178300"/>
            <a:ext cx="312737"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1" name="Straight Arrow Connector 70"/>
          <p:cNvCxnSpPr>
            <a:stCxn id="70" idx="0"/>
          </p:cNvCxnSpPr>
          <p:nvPr/>
        </p:nvCxnSpPr>
        <p:spPr bwMode="auto">
          <a:xfrm rot="5400000" flipH="1" flipV="1">
            <a:off x="6064250"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bwMode="auto">
          <a:xfrm>
            <a:off x="6724650" y="4189413"/>
            <a:ext cx="314325" cy="30638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3" name="Straight Arrow Connector 72"/>
          <p:cNvCxnSpPr>
            <a:stCxn id="72" idx="0"/>
          </p:cNvCxnSpPr>
          <p:nvPr/>
        </p:nvCxnSpPr>
        <p:spPr bwMode="auto">
          <a:xfrm rot="5400000" flipH="1" flipV="1">
            <a:off x="6759575" y="4067176"/>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Oval 73"/>
          <p:cNvSpPr/>
          <p:nvPr/>
        </p:nvSpPr>
        <p:spPr bwMode="auto">
          <a:xfrm>
            <a:off x="7373938"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5" name="Straight Arrow Connector 74"/>
          <p:cNvCxnSpPr>
            <a:stCxn id="74" idx="0"/>
          </p:cNvCxnSpPr>
          <p:nvPr/>
        </p:nvCxnSpPr>
        <p:spPr bwMode="auto">
          <a:xfrm rot="5400000" flipH="1" flipV="1">
            <a:off x="7408862"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6" name="Oval 75"/>
          <p:cNvSpPr/>
          <p:nvPr/>
        </p:nvSpPr>
        <p:spPr bwMode="auto">
          <a:xfrm>
            <a:off x="8058150" y="4178300"/>
            <a:ext cx="312738"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7" name="Straight Arrow Connector 76"/>
          <p:cNvCxnSpPr>
            <a:stCxn id="76" idx="0"/>
          </p:cNvCxnSpPr>
          <p:nvPr/>
        </p:nvCxnSpPr>
        <p:spPr bwMode="auto">
          <a:xfrm rot="5400000" flipH="1" flipV="1">
            <a:off x="8093075"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538451" y="3881587"/>
            <a:ext cx="313044" cy="369332"/>
          </a:xfrm>
          <a:prstGeom prst="rect">
            <a:avLst/>
          </a:prstGeom>
          <a:noFill/>
          <a:effectLst/>
        </p:spPr>
        <p:txBody>
          <a:bodyPr wrap="none" rtlCol="0">
            <a:spAutoFit/>
          </a:bodyPr>
          <a:lstStyle/>
          <a:p>
            <a:r>
              <a:rPr lang="en-US" dirty="0"/>
              <a:t>1</a:t>
            </a:r>
          </a:p>
        </p:txBody>
      </p:sp>
      <p:sp>
        <p:nvSpPr>
          <p:cNvPr id="79" name="TextBox 78"/>
          <p:cNvSpPr txBox="1"/>
          <p:nvPr/>
        </p:nvSpPr>
        <p:spPr>
          <a:xfrm>
            <a:off x="6679103" y="3080362"/>
            <a:ext cx="300082" cy="369332"/>
          </a:xfrm>
          <a:prstGeom prst="rect">
            <a:avLst/>
          </a:prstGeom>
          <a:noFill/>
          <a:effectLst/>
        </p:spPr>
        <p:txBody>
          <a:bodyPr wrap="none" rtlCol="0">
            <a:spAutoFit/>
          </a:bodyPr>
          <a:lstStyle/>
          <a:p>
            <a:r>
              <a:rPr lang="en-US" dirty="0" err="1"/>
              <a:t>λ</a:t>
            </a:r>
            <a:endParaRPr lang="en-US" dirty="0"/>
          </a:p>
        </p:txBody>
      </p:sp>
      <p:sp>
        <p:nvSpPr>
          <p:cNvPr id="80" name="TextBox 79"/>
          <p:cNvSpPr txBox="1"/>
          <p:nvPr/>
        </p:nvSpPr>
        <p:spPr>
          <a:xfrm>
            <a:off x="5206186" y="3115639"/>
            <a:ext cx="300082" cy="369332"/>
          </a:xfrm>
          <a:prstGeom prst="rect">
            <a:avLst/>
          </a:prstGeom>
          <a:noFill/>
          <a:effectLst/>
        </p:spPr>
        <p:txBody>
          <a:bodyPr wrap="none" rtlCol="0">
            <a:spAutoFit/>
          </a:bodyPr>
          <a:lstStyle/>
          <a:p>
            <a:r>
              <a:rPr lang="en-US" dirty="0" err="1"/>
              <a:t>λ</a:t>
            </a:r>
            <a:endParaRPr lang="en-US" dirty="0"/>
          </a:p>
        </p:txBody>
      </p:sp>
      <p:sp>
        <p:nvSpPr>
          <p:cNvPr id="81" name="TextBox 80"/>
          <p:cNvSpPr txBox="1"/>
          <p:nvPr/>
        </p:nvSpPr>
        <p:spPr>
          <a:xfrm>
            <a:off x="5761837" y="3142096"/>
            <a:ext cx="300082" cy="369332"/>
          </a:xfrm>
          <a:prstGeom prst="rect">
            <a:avLst/>
          </a:prstGeom>
          <a:noFill/>
          <a:effectLst/>
        </p:spPr>
        <p:txBody>
          <a:bodyPr wrap="none" rtlCol="0">
            <a:spAutoFit/>
          </a:bodyPr>
          <a:lstStyle/>
          <a:p>
            <a:r>
              <a:rPr lang="en-US" dirty="0" err="1"/>
              <a:t>λ</a:t>
            </a:r>
            <a:endParaRPr lang="en-US" dirty="0"/>
          </a:p>
        </p:txBody>
      </p:sp>
      <p:sp>
        <p:nvSpPr>
          <p:cNvPr id="82" name="TextBox 81"/>
          <p:cNvSpPr txBox="1"/>
          <p:nvPr/>
        </p:nvSpPr>
        <p:spPr>
          <a:xfrm>
            <a:off x="7252395" y="3150915"/>
            <a:ext cx="300082" cy="369332"/>
          </a:xfrm>
          <a:prstGeom prst="rect">
            <a:avLst/>
          </a:prstGeom>
          <a:noFill/>
          <a:effectLst/>
        </p:spPr>
        <p:txBody>
          <a:bodyPr wrap="none" rtlCol="0">
            <a:spAutoFit/>
          </a:bodyPr>
          <a:lstStyle/>
          <a:p>
            <a:r>
              <a:rPr lang="en-US" dirty="0" err="1"/>
              <a:t>λ</a:t>
            </a:r>
            <a:endParaRPr lang="en-US" dirty="0"/>
          </a:p>
        </p:txBody>
      </p:sp>
      <p:sp>
        <p:nvSpPr>
          <p:cNvPr id="83" name="TextBox 82"/>
          <p:cNvSpPr txBox="1"/>
          <p:nvPr/>
        </p:nvSpPr>
        <p:spPr>
          <a:xfrm>
            <a:off x="7763947" y="3168554"/>
            <a:ext cx="300082" cy="369332"/>
          </a:xfrm>
          <a:prstGeom prst="rect">
            <a:avLst/>
          </a:prstGeom>
          <a:noFill/>
          <a:effectLst/>
        </p:spPr>
        <p:txBody>
          <a:bodyPr wrap="none" rtlCol="0">
            <a:spAutoFit/>
          </a:bodyPr>
          <a:lstStyle/>
          <a:p>
            <a:r>
              <a:rPr lang="en-US" dirty="0" err="1"/>
              <a:t>λ</a:t>
            </a:r>
            <a:endParaRPr lang="en-US" dirty="0"/>
          </a:p>
        </p:txBody>
      </p:sp>
      <p:sp>
        <p:nvSpPr>
          <p:cNvPr id="84" name="TextBox 83"/>
          <p:cNvSpPr txBox="1"/>
          <p:nvPr/>
        </p:nvSpPr>
        <p:spPr>
          <a:xfrm>
            <a:off x="4635723" y="1749212"/>
            <a:ext cx="441146" cy="646331"/>
          </a:xfrm>
          <a:prstGeom prst="rect">
            <a:avLst/>
          </a:prstGeom>
          <a:noFill/>
          <a:effectLst/>
        </p:spPr>
        <p:txBody>
          <a:bodyPr wrap="none" rtlCol="0">
            <a:spAutoFit/>
          </a:bodyPr>
          <a:lstStyle/>
          <a:p>
            <a:pPr marL="0" lvl="1"/>
            <a:r>
              <a:rPr lang="en-US" dirty="0" err="1"/>
              <a:t>φ</a:t>
            </a:r>
            <a:r>
              <a:rPr lang="en-US" baseline="-25000" dirty="0" err="1"/>
              <a:t>A</a:t>
            </a:r>
            <a:endParaRPr lang="en-US" baseline="-25000" dirty="0"/>
          </a:p>
          <a:p>
            <a:endParaRPr lang="en-US" dirty="0"/>
          </a:p>
        </p:txBody>
      </p:sp>
      <p:cxnSp>
        <p:nvCxnSpPr>
          <p:cNvPr id="85" name="Curved Connector 84"/>
          <p:cNvCxnSpPr/>
          <p:nvPr/>
        </p:nvCxnSpPr>
        <p:spPr>
          <a:xfrm rot="5400000" flipH="1" flipV="1">
            <a:off x="6526329" y="1894999"/>
            <a:ext cx="12700" cy="1180649"/>
          </a:xfrm>
          <a:prstGeom prst="curvedConnector3">
            <a:avLst>
              <a:gd name="adj1" fmla="val 1909504"/>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5219531" y="3881587"/>
            <a:ext cx="313044" cy="369332"/>
          </a:xfrm>
          <a:prstGeom prst="rect">
            <a:avLst/>
          </a:prstGeom>
          <a:noFill/>
          <a:effectLst/>
        </p:spPr>
        <p:txBody>
          <a:bodyPr wrap="none" rtlCol="0">
            <a:spAutoFit/>
          </a:bodyPr>
          <a:lstStyle/>
          <a:p>
            <a:r>
              <a:rPr lang="en-US" dirty="0"/>
              <a:t>1</a:t>
            </a:r>
          </a:p>
        </p:txBody>
      </p:sp>
      <p:sp>
        <p:nvSpPr>
          <p:cNvPr id="87" name="TextBox 86"/>
          <p:cNvSpPr txBox="1"/>
          <p:nvPr/>
        </p:nvSpPr>
        <p:spPr>
          <a:xfrm>
            <a:off x="5900611" y="3881587"/>
            <a:ext cx="313044" cy="369332"/>
          </a:xfrm>
          <a:prstGeom prst="rect">
            <a:avLst/>
          </a:prstGeom>
          <a:noFill/>
          <a:effectLst/>
        </p:spPr>
        <p:txBody>
          <a:bodyPr wrap="none" rtlCol="0">
            <a:spAutoFit/>
          </a:bodyPr>
          <a:lstStyle/>
          <a:p>
            <a:r>
              <a:rPr lang="en-US" dirty="0"/>
              <a:t>1</a:t>
            </a:r>
          </a:p>
        </p:txBody>
      </p:sp>
      <p:sp>
        <p:nvSpPr>
          <p:cNvPr id="88" name="TextBox 87"/>
          <p:cNvSpPr txBox="1"/>
          <p:nvPr/>
        </p:nvSpPr>
        <p:spPr>
          <a:xfrm>
            <a:off x="6581691" y="3881587"/>
            <a:ext cx="313044" cy="369332"/>
          </a:xfrm>
          <a:prstGeom prst="rect">
            <a:avLst/>
          </a:prstGeom>
          <a:noFill/>
          <a:effectLst/>
        </p:spPr>
        <p:txBody>
          <a:bodyPr wrap="none" rtlCol="0">
            <a:spAutoFit/>
          </a:bodyPr>
          <a:lstStyle/>
          <a:p>
            <a:r>
              <a:rPr lang="en-US" dirty="0"/>
              <a:t>1</a:t>
            </a:r>
          </a:p>
        </p:txBody>
      </p:sp>
      <p:sp>
        <p:nvSpPr>
          <p:cNvPr id="89" name="TextBox 88"/>
          <p:cNvSpPr txBox="1"/>
          <p:nvPr/>
        </p:nvSpPr>
        <p:spPr>
          <a:xfrm>
            <a:off x="7262771" y="3881587"/>
            <a:ext cx="313044" cy="369332"/>
          </a:xfrm>
          <a:prstGeom prst="rect">
            <a:avLst/>
          </a:prstGeom>
          <a:noFill/>
          <a:effectLst/>
        </p:spPr>
        <p:txBody>
          <a:bodyPr wrap="none" rtlCol="0">
            <a:spAutoFit/>
          </a:bodyPr>
          <a:lstStyle/>
          <a:p>
            <a:r>
              <a:rPr lang="en-US" dirty="0"/>
              <a:t>1</a:t>
            </a:r>
          </a:p>
        </p:txBody>
      </p:sp>
      <p:sp>
        <p:nvSpPr>
          <p:cNvPr id="90" name="TextBox 89"/>
          <p:cNvSpPr txBox="1"/>
          <p:nvPr/>
        </p:nvSpPr>
        <p:spPr>
          <a:xfrm>
            <a:off x="7943850" y="3881587"/>
            <a:ext cx="313044" cy="369332"/>
          </a:xfrm>
          <a:prstGeom prst="rect">
            <a:avLst/>
          </a:prstGeom>
          <a:noFill/>
          <a:effectLst/>
        </p:spPr>
        <p:txBody>
          <a:bodyPr wrap="none" rtlCol="0">
            <a:spAutoFit/>
          </a:bodyPr>
          <a:lstStyle/>
          <a:p>
            <a:r>
              <a:rPr lang="en-US" dirty="0"/>
              <a:t>1</a:t>
            </a:r>
          </a:p>
        </p:txBody>
      </p:sp>
      <p:sp>
        <p:nvSpPr>
          <p:cNvPr id="91" name="TextBox 90"/>
          <p:cNvSpPr txBox="1"/>
          <p:nvPr/>
        </p:nvSpPr>
        <p:spPr>
          <a:xfrm>
            <a:off x="4646630" y="3094666"/>
            <a:ext cx="300082" cy="369332"/>
          </a:xfrm>
          <a:prstGeom prst="rect">
            <a:avLst/>
          </a:prstGeom>
          <a:noFill/>
          <a:effectLst/>
        </p:spPr>
        <p:txBody>
          <a:bodyPr wrap="none" rtlCol="0">
            <a:spAutoFit/>
          </a:bodyPr>
          <a:lstStyle/>
          <a:p>
            <a:r>
              <a:rPr lang="en-US" dirty="0" err="1"/>
              <a:t>λ</a:t>
            </a:r>
            <a:endParaRPr lang="en-US" dirty="0"/>
          </a:p>
        </p:txBody>
      </p:sp>
      <p:cxnSp>
        <p:nvCxnSpPr>
          <p:cNvPr id="5" name="Curved Connector 4"/>
          <p:cNvCxnSpPr>
            <a:stCxn id="49" idx="1"/>
            <a:endCxn id="49" idx="2"/>
          </p:cNvCxnSpPr>
          <p:nvPr/>
        </p:nvCxnSpPr>
        <p:spPr>
          <a:xfrm rot="16200000" flipH="1" flipV="1">
            <a:off x="4902472" y="2521564"/>
            <a:ext cx="243590" cy="171108"/>
          </a:xfrm>
          <a:prstGeom prst="curvedConnector4">
            <a:avLst>
              <a:gd name="adj1" fmla="val -135267"/>
              <a:gd name="adj2" fmla="val 323425"/>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59" idx="7"/>
            <a:endCxn id="59" idx="6"/>
          </p:cNvCxnSpPr>
          <p:nvPr/>
        </p:nvCxnSpPr>
        <p:spPr>
          <a:xfrm rot="16200000" flipH="1">
            <a:off x="7907834" y="2521448"/>
            <a:ext cx="243590" cy="171341"/>
          </a:xfrm>
          <a:prstGeom prst="curvedConnector4">
            <a:avLst>
              <a:gd name="adj1" fmla="val -135267"/>
              <a:gd name="adj2" fmla="val 3184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6542704" y="1897072"/>
            <a:ext cx="539631" cy="646331"/>
          </a:xfrm>
          <a:prstGeom prst="rect">
            <a:avLst/>
          </a:prstGeom>
          <a:noFill/>
          <a:effectLst/>
        </p:spPr>
        <p:txBody>
          <a:bodyPr wrap="none" rtlCol="0">
            <a:spAutoFit/>
          </a:bodyPr>
          <a:lstStyle/>
          <a:p>
            <a:pPr marL="0" lvl="1"/>
            <a:r>
              <a:rPr lang="en-US" dirty="0" err="1"/>
              <a:t>φ</a:t>
            </a:r>
            <a:r>
              <a:rPr lang="en-US" baseline="-25000" dirty="0" err="1"/>
              <a:t>AB</a:t>
            </a:r>
            <a:endParaRPr lang="en-US" baseline="-25000" dirty="0"/>
          </a:p>
          <a:p>
            <a:endParaRPr lang="en-US" dirty="0"/>
          </a:p>
        </p:txBody>
      </p:sp>
      <p:sp>
        <p:nvSpPr>
          <p:cNvPr id="93" name="TextBox 92"/>
          <p:cNvSpPr txBox="1"/>
          <p:nvPr/>
        </p:nvSpPr>
        <p:spPr>
          <a:xfrm>
            <a:off x="8009803" y="1767922"/>
            <a:ext cx="436989" cy="646331"/>
          </a:xfrm>
          <a:prstGeom prst="rect">
            <a:avLst/>
          </a:prstGeom>
          <a:noFill/>
          <a:effectLst/>
        </p:spPr>
        <p:txBody>
          <a:bodyPr wrap="none" rtlCol="0">
            <a:spAutoFit/>
          </a:bodyPr>
          <a:lstStyle/>
          <a:p>
            <a:pPr marL="0" lvl="1"/>
            <a:r>
              <a:rPr lang="en-US" dirty="0" err="1"/>
              <a:t>φ</a:t>
            </a:r>
            <a:r>
              <a:rPr lang="en-US" baseline="-25000" dirty="0" err="1"/>
              <a:t>B</a:t>
            </a:r>
            <a:endParaRPr lang="en-US" baseline="-25000" dirty="0"/>
          </a:p>
          <a:p>
            <a:endParaRPr lang="en-US" dirty="0"/>
          </a:p>
        </p:txBody>
      </p:sp>
    </p:spTree>
    <p:extLst>
      <p:ext uri="{BB962C8B-B14F-4D97-AF65-F5344CB8AC3E}">
        <p14:creationId xmlns:p14="http://schemas.microsoft.com/office/powerpoint/2010/main" val="106521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9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dirty="0">
                <a:ea typeface="ＭＳ Ｐゴシック" charset="0"/>
                <a:cs typeface="ＭＳ Ｐゴシック" charset="0"/>
              </a:rPr>
              <a:t>Introduction to measurement</a:t>
            </a:r>
          </a:p>
        </p:txBody>
      </p:sp>
      <p:sp>
        <p:nvSpPr>
          <p:cNvPr id="83971" name="Content Placeholder 2"/>
          <p:cNvSpPr>
            <a:spLocks noGrp="1"/>
          </p:cNvSpPr>
          <p:nvPr>
            <p:ph idx="1"/>
          </p:nvPr>
        </p:nvSpPr>
        <p:spPr/>
        <p:txBody>
          <a:bodyPr/>
          <a:lstStyle/>
          <a:p>
            <a:pPr eaLnBrk="1" hangingPunct="1"/>
            <a:r>
              <a:rPr lang="en-US" dirty="0">
                <a:latin typeface="+mn-lt"/>
                <a:ea typeface="ＭＳ Ｐゴシック" charset="0"/>
                <a:cs typeface="ＭＳ Ｐゴシック" charset="0"/>
              </a:rPr>
              <a:t>Question: How do you measure a concept (construct) that you cannot observe directly</a:t>
            </a:r>
          </a:p>
        </p:txBody>
      </p:sp>
      <p:sp>
        <p:nvSpPr>
          <p:cNvPr id="4" name="Text Box 16"/>
          <p:cNvSpPr txBox="1">
            <a:spLocks noChangeArrowheads="1"/>
          </p:cNvSpPr>
          <p:nvPr/>
        </p:nvSpPr>
        <p:spPr bwMode="auto">
          <a:xfrm>
            <a:off x="1447799" y="2908300"/>
            <a:ext cx="7166391" cy="1077218"/>
          </a:xfrm>
          <a:prstGeom prst="rect">
            <a:avLst/>
          </a:prstGeom>
          <a:noFill/>
          <a:ln w="9525">
            <a:noFill/>
            <a:miter lim="800000"/>
            <a:headEnd/>
            <a:tailEnd/>
          </a:ln>
        </p:spPr>
        <p:txBody>
          <a:bodyPr wrap="square">
            <a:spAutoFit/>
          </a:bodyPr>
          <a:lstStyle/>
          <a:p>
            <a:r>
              <a:rPr lang="en-US" sz="3200" dirty="0">
                <a:solidFill>
                  <a:srgbClr val="000000"/>
                </a:solidFill>
              </a:rPr>
              <a:t>How to capture company’s Innovativeness?</a:t>
            </a:r>
          </a:p>
        </p:txBody>
      </p:sp>
      <p:sp>
        <p:nvSpPr>
          <p:cNvPr id="5" name="Rectangle 4"/>
          <p:cNvSpPr/>
          <p:nvPr/>
        </p:nvSpPr>
        <p:spPr>
          <a:xfrm>
            <a:off x="1986642" y="5059864"/>
            <a:ext cx="6034809" cy="1161853"/>
          </a:xfrm>
          <a:prstGeom prst="rect">
            <a:avLst/>
          </a:prstGeom>
          <a:solidFill>
            <a:schemeClr val="accent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THINK 2 MINUTES IN GROUPS OF 3-5 PEOPLE </a:t>
            </a:r>
            <a:r>
              <a:rPr lang="en-US" sz="1600" dirty="0"/>
              <a:t>(TRY TO COME UP WITH AS MANY WAYS AS POSSIBLE AND BE PREPARED TO CONVINCE OTHER GROUPS THAT ONE OF IDEAS IS THE BEST OPTION)</a:t>
            </a:r>
            <a:endParaRPr lang="en-US" dirty="0"/>
          </a:p>
        </p:txBody>
      </p:sp>
    </p:spTree>
    <p:extLst>
      <p:ext uri="{BB962C8B-B14F-4D97-AF65-F5344CB8AC3E}">
        <p14:creationId xmlns:p14="http://schemas.microsoft.com/office/powerpoint/2010/main" val="17419100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Estimating the unknown </a:t>
            </a:r>
            <a:br>
              <a:rPr lang="en-US" dirty="0"/>
            </a:br>
            <a:r>
              <a:rPr lang="en-US" dirty="0"/>
              <a:t>parameters</a:t>
            </a:r>
          </a:p>
        </p:txBody>
      </p:sp>
      <p:sp>
        <p:nvSpPr>
          <p:cNvPr id="6" name="Content Placeholder 5"/>
          <p:cNvSpPr>
            <a:spLocks noGrp="1"/>
          </p:cNvSpPr>
          <p:nvPr>
            <p:ph sz="half" idx="1"/>
          </p:nvPr>
        </p:nvSpPr>
        <p:spPr/>
        <p:txBody>
          <a:bodyPr>
            <a:normAutofit/>
          </a:bodyPr>
          <a:lstStyle/>
          <a:p>
            <a:r>
              <a:rPr lang="en-US" dirty="0"/>
              <a:t>Set each cell to equal an observed variance or covariance</a:t>
            </a:r>
          </a:p>
          <a:p>
            <a:pPr lvl="1"/>
            <a:r>
              <a:rPr lang="en-US" dirty="0"/>
              <a:t>System of 21 equations and 15 variables to be solved</a:t>
            </a:r>
          </a:p>
          <a:p>
            <a:pPr lvl="1"/>
            <a:r>
              <a:rPr lang="en-US" dirty="0"/>
              <a:t>There may be no exact solution to the problem</a:t>
            </a:r>
          </a:p>
          <a:p>
            <a:r>
              <a:rPr lang="en-US" dirty="0"/>
              <a:t>Degrees of freedom</a:t>
            </a:r>
          </a:p>
          <a:p>
            <a:pPr lvl="1"/>
            <a:r>
              <a:rPr lang="en-US" dirty="0"/>
              <a:t>Data: 21</a:t>
            </a:r>
          </a:p>
          <a:p>
            <a:pPr lvl="1"/>
            <a:r>
              <a:rPr lang="en-US" dirty="0"/>
              <a:t>Free parameters: 15</a:t>
            </a:r>
          </a:p>
          <a:p>
            <a:pPr lvl="1"/>
            <a:r>
              <a:rPr lang="en-US" dirty="0"/>
              <a:t>Degrees of freedom: 21-15=6</a:t>
            </a:r>
          </a:p>
          <a:p>
            <a:endParaRPr lang="en-US" dirty="0"/>
          </a:p>
          <a:p>
            <a:pPr lvl="1"/>
            <a:endParaRPr lang="en-US" dirty="0"/>
          </a:p>
          <a:p>
            <a:pPr lvl="1"/>
            <a:endParaRPr lang="en-US" dirty="0">
              <a:sym typeface="Wingdings"/>
            </a:endParaRPr>
          </a:p>
        </p:txBody>
      </p:sp>
      <p:graphicFrame>
        <p:nvGraphicFramePr>
          <p:cNvPr id="8" name="Content Placeholder 9"/>
          <p:cNvGraphicFramePr>
            <a:graphicFrameLocks/>
          </p:cNvGraphicFramePr>
          <p:nvPr>
            <p:extLst/>
          </p:nvPr>
        </p:nvGraphicFramePr>
        <p:xfrm>
          <a:off x="4976346" y="2500364"/>
          <a:ext cx="4088127" cy="3393047"/>
        </p:xfrm>
        <a:graphic>
          <a:graphicData uri="http://schemas.openxmlformats.org/drawingml/2006/table">
            <a:tbl>
              <a:tblPr firstRow="1" bandRow="1">
                <a:tableStyleId>{5940675A-B579-460E-94D1-54222C63F5DA}</a:tableStyleId>
              </a:tblPr>
              <a:tblGrid>
                <a:gridCol w="372957">
                  <a:extLst>
                    <a:ext uri="{9D8B030D-6E8A-4147-A177-3AD203B41FA5}">
                      <a16:colId xmlns:a16="http://schemas.microsoft.com/office/drawing/2014/main" val="20000"/>
                    </a:ext>
                  </a:extLst>
                </a:gridCol>
                <a:gridCol w="619195">
                  <a:extLst>
                    <a:ext uri="{9D8B030D-6E8A-4147-A177-3AD203B41FA5}">
                      <a16:colId xmlns:a16="http://schemas.microsoft.com/office/drawing/2014/main" val="20001"/>
                    </a:ext>
                  </a:extLst>
                </a:gridCol>
                <a:gridCol w="619195">
                  <a:extLst>
                    <a:ext uri="{9D8B030D-6E8A-4147-A177-3AD203B41FA5}">
                      <a16:colId xmlns:a16="http://schemas.microsoft.com/office/drawing/2014/main" val="20002"/>
                    </a:ext>
                  </a:extLst>
                </a:gridCol>
                <a:gridCol w="619195">
                  <a:extLst>
                    <a:ext uri="{9D8B030D-6E8A-4147-A177-3AD203B41FA5}">
                      <a16:colId xmlns:a16="http://schemas.microsoft.com/office/drawing/2014/main" val="20003"/>
                    </a:ext>
                  </a:extLst>
                </a:gridCol>
                <a:gridCol w="619195">
                  <a:extLst>
                    <a:ext uri="{9D8B030D-6E8A-4147-A177-3AD203B41FA5}">
                      <a16:colId xmlns:a16="http://schemas.microsoft.com/office/drawing/2014/main" val="20004"/>
                    </a:ext>
                  </a:extLst>
                </a:gridCol>
                <a:gridCol w="619195">
                  <a:extLst>
                    <a:ext uri="{9D8B030D-6E8A-4147-A177-3AD203B41FA5}">
                      <a16:colId xmlns:a16="http://schemas.microsoft.com/office/drawing/2014/main" val="20005"/>
                    </a:ext>
                  </a:extLst>
                </a:gridCol>
                <a:gridCol w="619195">
                  <a:extLst>
                    <a:ext uri="{9D8B030D-6E8A-4147-A177-3AD203B41FA5}">
                      <a16:colId xmlns:a16="http://schemas.microsoft.com/office/drawing/2014/main" val="20006"/>
                    </a:ext>
                  </a:extLst>
                </a:gridCol>
              </a:tblGrid>
              <a:tr h="334687">
                <a:tc>
                  <a:txBody>
                    <a:bodyPr/>
                    <a:lstStyle/>
                    <a:p>
                      <a:endParaRPr lang="en-US" sz="1200" dirty="0"/>
                    </a:p>
                  </a:txBody>
                  <a:tcPr marL="92548" marR="92548"/>
                </a:tc>
                <a:tc>
                  <a:txBody>
                    <a:bodyPr/>
                    <a:lstStyle/>
                    <a:p>
                      <a:r>
                        <a:rPr lang="en-US" sz="1200" dirty="0"/>
                        <a:t>a1</a:t>
                      </a:r>
                    </a:p>
                  </a:txBody>
                  <a:tcPr marL="92548" marR="92548"/>
                </a:tc>
                <a:tc>
                  <a:txBody>
                    <a:bodyPr/>
                    <a:lstStyle/>
                    <a:p>
                      <a:r>
                        <a:rPr lang="en-US" sz="1200" dirty="0"/>
                        <a:t>a2</a:t>
                      </a:r>
                    </a:p>
                  </a:txBody>
                  <a:tcPr marL="92548" marR="92548"/>
                </a:tc>
                <a:tc>
                  <a:txBody>
                    <a:bodyPr/>
                    <a:lstStyle/>
                    <a:p>
                      <a:r>
                        <a:rPr lang="en-US" sz="1200" dirty="0"/>
                        <a:t>a3</a:t>
                      </a:r>
                    </a:p>
                  </a:txBody>
                  <a:tcPr marL="92548" marR="92548"/>
                </a:tc>
                <a:tc>
                  <a:txBody>
                    <a:bodyPr/>
                    <a:lstStyle/>
                    <a:p>
                      <a:r>
                        <a:rPr lang="en-US" sz="1200" dirty="0"/>
                        <a:t>b1</a:t>
                      </a:r>
                    </a:p>
                  </a:txBody>
                  <a:tcPr marL="92548" marR="92548"/>
                </a:tc>
                <a:tc>
                  <a:txBody>
                    <a:bodyPr/>
                    <a:lstStyle/>
                    <a:p>
                      <a:r>
                        <a:rPr lang="en-US" sz="1200"/>
                        <a:t>b2</a:t>
                      </a:r>
                      <a:endParaRPr lang="en-US" sz="1200" dirty="0"/>
                    </a:p>
                  </a:txBody>
                  <a:tcPr marL="92548" marR="92548"/>
                </a:tc>
                <a:tc>
                  <a:txBody>
                    <a:bodyPr/>
                    <a:lstStyle/>
                    <a:p>
                      <a:r>
                        <a:rPr lang="en-US" sz="1200"/>
                        <a:t>b3</a:t>
                      </a:r>
                      <a:endParaRPr lang="en-US" sz="1200" dirty="0"/>
                    </a:p>
                  </a:txBody>
                  <a:tcPr marL="92548" marR="92548"/>
                </a:tc>
                <a:extLst>
                  <a:ext uri="{0D108BD9-81ED-4DB2-BD59-A6C34878D82A}">
                    <a16:rowId xmlns:a16="http://schemas.microsoft.com/office/drawing/2014/main" val="10000"/>
                  </a:ext>
                </a:extLst>
              </a:tr>
              <a:tr h="526753">
                <a:tc>
                  <a:txBody>
                    <a:bodyPr/>
                    <a:lstStyle/>
                    <a:p>
                      <a:r>
                        <a:rPr lang="en-US" sz="1200"/>
                        <a:t>a1</a:t>
                      </a:r>
                      <a:endParaRPr lang="en-US" sz="1200" dirty="0"/>
                    </a:p>
                  </a:txBody>
                  <a:tcPr marL="92548" marR="92548"/>
                </a:tc>
                <a:tc>
                  <a:txBody>
                    <a:bodyPr/>
                    <a:lstStyle/>
                    <a:p>
                      <a:r>
                        <a:rPr lang="en-US" sz="1000" dirty="0" err="1"/>
                        <a:t>var</a:t>
                      </a:r>
                      <a:r>
                        <a:rPr lang="en-US" sz="1000" dirty="0"/>
                        <a:t>(e</a:t>
                      </a:r>
                      <a:r>
                        <a:rPr lang="en-US" sz="1000" baseline="-25000" dirty="0"/>
                        <a:t>a1</a:t>
                      </a:r>
                      <a:r>
                        <a:rPr lang="en-US" sz="1000" dirty="0"/>
                        <a:t>)+</a:t>
                      </a:r>
                      <a:br>
                        <a:rPr lang="en-US" sz="1000" dirty="0"/>
                      </a:br>
                      <a:r>
                        <a:rPr lang="en-US" sz="1000" baseline="0" dirty="0"/>
                        <a:t>φ</a:t>
                      </a:r>
                      <a:r>
                        <a:rPr lang="en-US" sz="1000" baseline="-25000" dirty="0"/>
                        <a:t>A</a:t>
                      </a:r>
                      <a:r>
                        <a:rPr lang="en-US" sz="1000" dirty="0"/>
                        <a:t>λ</a:t>
                      </a:r>
                      <a:r>
                        <a:rPr lang="en-US" sz="1000" baseline="-25000" dirty="0"/>
                        <a:t>a1</a:t>
                      </a:r>
                      <a:r>
                        <a:rPr lang="en-US" sz="1000" baseline="30000" dirty="0"/>
                        <a:t>2</a:t>
                      </a:r>
                    </a:p>
                  </a:txBody>
                  <a:tcPr marL="92548" marR="0"/>
                </a:tc>
                <a:tc>
                  <a:txBody>
                    <a:bodyPr/>
                    <a:lstStyle/>
                    <a:p>
                      <a:endParaRPr lang="en-US" sz="1000" dirty="0"/>
                    </a:p>
                  </a:txBody>
                  <a:tcPr marL="92548" marR="0"/>
                </a:tc>
                <a:tc>
                  <a:txBody>
                    <a:bodyPr/>
                    <a:lstStyle/>
                    <a:p>
                      <a:endParaRPr lang="en-US" sz="1000" dirty="0"/>
                    </a:p>
                  </a:txBody>
                  <a:tcPr marL="92548" marR="0"/>
                </a:tc>
                <a:tc>
                  <a:txBody>
                    <a:bodyPr/>
                    <a:lstStyle/>
                    <a:p>
                      <a:endParaRPr lang="en-US" sz="1000"/>
                    </a:p>
                  </a:txBody>
                  <a:tcPr marL="92548" marR="0"/>
                </a:tc>
                <a:tc>
                  <a:txBody>
                    <a:bodyPr/>
                    <a:lstStyle/>
                    <a:p>
                      <a:endParaRPr lang="en-US" sz="1000"/>
                    </a:p>
                  </a:txBody>
                  <a:tcPr marL="92548" marR="0"/>
                </a:tc>
                <a:tc>
                  <a:txBody>
                    <a:bodyPr/>
                    <a:lstStyle/>
                    <a:p>
                      <a:endParaRPr lang="en-US" sz="1000"/>
                    </a:p>
                  </a:txBody>
                  <a:tcPr marL="92548" marR="0"/>
                </a:tc>
                <a:extLst>
                  <a:ext uri="{0D108BD9-81ED-4DB2-BD59-A6C34878D82A}">
                    <a16:rowId xmlns:a16="http://schemas.microsoft.com/office/drawing/2014/main" val="10001"/>
                  </a:ext>
                </a:extLst>
              </a:tr>
              <a:tr h="424595">
                <a:tc>
                  <a:txBody>
                    <a:bodyPr/>
                    <a:lstStyle/>
                    <a:p>
                      <a:r>
                        <a:rPr lang="en-US" sz="1200"/>
                        <a:t>a2</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λ</a:t>
                      </a:r>
                      <a:r>
                        <a:rPr lang="en-US" sz="900" baseline="-25000" dirty="0"/>
                        <a:t>a1</a:t>
                      </a:r>
                      <a:r>
                        <a:rPr lang="en-US" sz="900" baseline="0" dirty="0"/>
                        <a:t>φ</a:t>
                      </a:r>
                      <a:r>
                        <a:rPr lang="en-US" sz="900" baseline="-25000" dirty="0"/>
                        <a:t>A</a:t>
                      </a:r>
                      <a:r>
                        <a:rPr lang="en-US" sz="900" dirty="0"/>
                        <a:t>λ</a:t>
                      </a:r>
                      <a:r>
                        <a:rPr lang="en-US" sz="900" baseline="-25000" dirty="0"/>
                        <a:t>a2</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var</a:t>
                      </a:r>
                      <a:r>
                        <a:rPr lang="en-US" sz="1000" dirty="0"/>
                        <a:t>(e</a:t>
                      </a:r>
                      <a:r>
                        <a:rPr lang="en-US" sz="1000" baseline="-25000" dirty="0"/>
                        <a:t>a2</a:t>
                      </a:r>
                      <a:r>
                        <a:rPr lang="en-US" sz="1000" dirty="0"/>
                        <a:t>)+</a:t>
                      </a:r>
                      <a:br>
                        <a:rPr lang="en-US" sz="1000" dirty="0"/>
                      </a:br>
                      <a:r>
                        <a:rPr lang="en-US" sz="1000" baseline="0" dirty="0"/>
                        <a:t>φ</a:t>
                      </a:r>
                      <a:r>
                        <a:rPr lang="en-US" sz="1000" baseline="-25000" dirty="0"/>
                        <a:t>A</a:t>
                      </a:r>
                      <a:r>
                        <a:rPr lang="en-US" sz="1000" dirty="0"/>
                        <a:t>λ</a:t>
                      </a:r>
                      <a:r>
                        <a:rPr lang="en-US" sz="1000" baseline="-25000" dirty="0"/>
                        <a:t>a2</a:t>
                      </a:r>
                      <a:r>
                        <a:rPr lang="en-US" sz="1000" baseline="30000" dirty="0"/>
                        <a:t>2</a:t>
                      </a:r>
                      <a:endParaRPr lang="en-US" sz="1000" dirty="0"/>
                    </a:p>
                  </a:txBody>
                  <a:tcPr marL="92548" marR="0"/>
                </a:tc>
                <a:tc>
                  <a:txBody>
                    <a:bodyPr/>
                    <a:lstStyle/>
                    <a:p>
                      <a:endParaRPr lang="en-US" sz="1000" dirty="0"/>
                    </a:p>
                  </a:txBody>
                  <a:tcPr marL="92548" marR="0"/>
                </a:tc>
                <a:tc>
                  <a:txBody>
                    <a:bodyPr/>
                    <a:lstStyle/>
                    <a:p>
                      <a:endParaRPr lang="en-US" sz="1000" dirty="0"/>
                    </a:p>
                  </a:txBody>
                  <a:tcPr marL="92548" marR="0"/>
                </a:tc>
                <a:tc>
                  <a:txBody>
                    <a:bodyPr/>
                    <a:lstStyle/>
                    <a:p>
                      <a:endParaRPr lang="en-US" sz="1000" dirty="0"/>
                    </a:p>
                  </a:txBody>
                  <a:tcPr marL="92548" marR="0"/>
                </a:tc>
                <a:tc>
                  <a:txBody>
                    <a:bodyPr/>
                    <a:lstStyle/>
                    <a:p>
                      <a:endParaRPr lang="en-US" sz="1000" dirty="0"/>
                    </a:p>
                  </a:txBody>
                  <a:tcPr marL="92548" marR="0"/>
                </a:tc>
                <a:extLst>
                  <a:ext uri="{0D108BD9-81ED-4DB2-BD59-A6C34878D82A}">
                    <a16:rowId xmlns:a16="http://schemas.microsoft.com/office/drawing/2014/main" val="10002"/>
                  </a:ext>
                </a:extLst>
              </a:tr>
              <a:tr h="526753">
                <a:tc>
                  <a:txBody>
                    <a:bodyPr/>
                    <a:lstStyle/>
                    <a:p>
                      <a:r>
                        <a:rPr lang="en-US" sz="1200" dirty="0"/>
                        <a:t>a3</a:t>
                      </a:r>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a1</a:t>
                      </a:r>
                      <a:r>
                        <a:rPr lang="en-US" sz="1000" baseline="0" dirty="0"/>
                        <a:t>φ</a:t>
                      </a:r>
                      <a:r>
                        <a:rPr lang="en-US" sz="1000" baseline="-25000" dirty="0"/>
                        <a:t>A</a:t>
                      </a:r>
                      <a:r>
                        <a:rPr lang="en-US" sz="1000" dirty="0"/>
                        <a:t>λ</a:t>
                      </a:r>
                      <a:r>
                        <a:rPr lang="en-US" sz="1000" baseline="-25000" dirty="0"/>
                        <a:t>a3</a:t>
                      </a:r>
                      <a:endParaRPr lang="en-US" sz="1000" dirty="0"/>
                    </a:p>
                    <a:p>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a2</a:t>
                      </a:r>
                      <a:r>
                        <a:rPr lang="en-US" sz="1000" baseline="0" dirty="0"/>
                        <a:t>φ</a:t>
                      </a:r>
                      <a:r>
                        <a:rPr lang="en-US" sz="1000" baseline="-25000" dirty="0"/>
                        <a:t>A</a:t>
                      </a:r>
                      <a:r>
                        <a:rPr lang="en-US" sz="1000" dirty="0"/>
                        <a:t>λ</a:t>
                      </a:r>
                      <a:r>
                        <a:rPr lang="en-US" sz="1000" baseline="-25000" dirty="0"/>
                        <a:t>a3</a:t>
                      </a:r>
                      <a:endParaRPr lang="en-US" sz="1000" dirty="0"/>
                    </a:p>
                    <a:p>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var</a:t>
                      </a:r>
                      <a:r>
                        <a:rPr lang="en-US" sz="1000" dirty="0"/>
                        <a:t>(e</a:t>
                      </a:r>
                      <a:r>
                        <a:rPr lang="en-US" sz="1000" baseline="-25000" dirty="0"/>
                        <a:t>a3</a:t>
                      </a:r>
                      <a:r>
                        <a:rPr lang="en-US" sz="1000" dirty="0"/>
                        <a:t>)+</a:t>
                      </a:r>
                      <a:br>
                        <a:rPr lang="en-US" sz="1000" dirty="0"/>
                      </a:br>
                      <a:r>
                        <a:rPr lang="en-US" sz="1000" baseline="0" dirty="0"/>
                        <a:t>φ</a:t>
                      </a:r>
                      <a:r>
                        <a:rPr lang="en-US" sz="1000" baseline="-25000" dirty="0"/>
                        <a:t>A</a:t>
                      </a:r>
                      <a:r>
                        <a:rPr lang="en-US" sz="1000" dirty="0"/>
                        <a:t>λ</a:t>
                      </a:r>
                      <a:r>
                        <a:rPr lang="en-US" sz="1000" baseline="-25000" dirty="0"/>
                        <a:t>a3</a:t>
                      </a:r>
                      <a:r>
                        <a:rPr lang="en-US" sz="1000" baseline="30000" dirty="0"/>
                        <a:t>2</a:t>
                      </a:r>
                      <a:endParaRPr lang="en-US" sz="1000" dirty="0"/>
                    </a:p>
                  </a:txBody>
                  <a:tcPr marL="92548" marR="0"/>
                </a:tc>
                <a:tc>
                  <a:txBody>
                    <a:bodyPr/>
                    <a:lstStyle/>
                    <a:p>
                      <a:endParaRPr lang="en-US" sz="1000" dirty="0"/>
                    </a:p>
                  </a:txBody>
                  <a:tcPr marL="92548" marR="0"/>
                </a:tc>
                <a:tc>
                  <a:txBody>
                    <a:bodyPr/>
                    <a:lstStyle/>
                    <a:p>
                      <a:endParaRPr lang="en-US" sz="1000"/>
                    </a:p>
                  </a:txBody>
                  <a:tcPr marL="92548" marR="0"/>
                </a:tc>
                <a:tc>
                  <a:txBody>
                    <a:bodyPr/>
                    <a:lstStyle/>
                    <a:p>
                      <a:endParaRPr lang="en-US" sz="1000"/>
                    </a:p>
                  </a:txBody>
                  <a:tcPr marL="92548" marR="0"/>
                </a:tc>
                <a:extLst>
                  <a:ext uri="{0D108BD9-81ED-4DB2-BD59-A6C34878D82A}">
                    <a16:rowId xmlns:a16="http://schemas.microsoft.com/office/drawing/2014/main" val="10003"/>
                  </a:ext>
                </a:extLst>
              </a:tr>
              <a:tr h="526753">
                <a:tc>
                  <a:txBody>
                    <a:bodyPr/>
                    <a:lstStyle/>
                    <a:p>
                      <a:r>
                        <a:rPr lang="en-US" sz="1200"/>
                        <a:t>b1</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a1</a:t>
                      </a:r>
                      <a:r>
                        <a:rPr lang="en-US" sz="1000" baseline="0" dirty="0"/>
                        <a:t>φ</a:t>
                      </a:r>
                      <a:r>
                        <a:rPr lang="en-US" sz="1000" baseline="-25000" dirty="0"/>
                        <a:t>AB</a:t>
                      </a:r>
                      <a:r>
                        <a:rPr lang="en-US" sz="1000" dirty="0"/>
                        <a:t>λ</a:t>
                      </a:r>
                      <a:r>
                        <a:rPr lang="en-US" sz="1000" baseline="-25000" dirty="0"/>
                        <a:t>b1</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a2</a:t>
                      </a:r>
                      <a:r>
                        <a:rPr lang="en-US" sz="1000" baseline="0" dirty="0"/>
                        <a:t>φ</a:t>
                      </a:r>
                      <a:r>
                        <a:rPr lang="en-US" sz="1000" baseline="-25000" dirty="0"/>
                        <a:t>AB</a:t>
                      </a:r>
                      <a:r>
                        <a:rPr lang="en-US" sz="1000" dirty="0"/>
                        <a:t>λ</a:t>
                      </a:r>
                      <a:r>
                        <a:rPr lang="en-US" sz="1000" baseline="-25000" dirty="0"/>
                        <a:t>b1</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a3</a:t>
                      </a:r>
                      <a:r>
                        <a:rPr lang="en-US" sz="1000" baseline="0" dirty="0"/>
                        <a:t>φ</a:t>
                      </a:r>
                      <a:r>
                        <a:rPr lang="en-US" sz="1000" baseline="-25000" dirty="0"/>
                        <a:t>AB</a:t>
                      </a:r>
                      <a:r>
                        <a:rPr lang="en-US" sz="1000" dirty="0"/>
                        <a:t>λ</a:t>
                      </a:r>
                      <a:r>
                        <a:rPr lang="en-US" sz="1000" baseline="-25000" dirty="0"/>
                        <a:t>b1</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var</a:t>
                      </a:r>
                      <a:r>
                        <a:rPr lang="en-US" sz="1000" dirty="0"/>
                        <a:t>(e</a:t>
                      </a:r>
                      <a:r>
                        <a:rPr lang="en-US" sz="1000" baseline="-25000" dirty="0"/>
                        <a:t>b1</a:t>
                      </a:r>
                      <a:r>
                        <a:rPr lang="en-US" sz="1000" dirty="0"/>
                        <a:t>)+</a:t>
                      </a:r>
                      <a:br>
                        <a:rPr lang="en-US" sz="1000" dirty="0"/>
                      </a:br>
                      <a:r>
                        <a:rPr lang="en-US" sz="1000" baseline="0" dirty="0"/>
                        <a:t>φ</a:t>
                      </a:r>
                      <a:r>
                        <a:rPr lang="en-US" sz="1000" baseline="-25000" dirty="0"/>
                        <a:t>B</a:t>
                      </a:r>
                      <a:r>
                        <a:rPr lang="en-US" sz="1000" dirty="0"/>
                        <a:t>λ</a:t>
                      </a:r>
                      <a:r>
                        <a:rPr lang="en-US" sz="1000" baseline="-25000" dirty="0"/>
                        <a:t>b1</a:t>
                      </a:r>
                      <a:r>
                        <a:rPr lang="en-US" sz="1000" baseline="30000" dirty="0"/>
                        <a:t>2</a:t>
                      </a:r>
                      <a:endParaRPr lang="en-US" sz="1000" dirty="0"/>
                    </a:p>
                  </a:txBody>
                  <a:tcPr marL="92548" marR="0"/>
                </a:tc>
                <a:tc>
                  <a:txBody>
                    <a:bodyPr/>
                    <a:lstStyle/>
                    <a:p>
                      <a:endParaRPr lang="en-US" sz="1000" dirty="0"/>
                    </a:p>
                  </a:txBody>
                  <a:tcPr marL="92548" marR="0"/>
                </a:tc>
                <a:tc>
                  <a:txBody>
                    <a:bodyPr/>
                    <a:lstStyle/>
                    <a:p>
                      <a:endParaRPr lang="en-US" sz="1000"/>
                    </a:p>
                  </a:txBody>
                  <a:tcPr marL="92548" marR="0"/>
                </a:tc>
                <a:extLst>
                  <a:ext uri="{0D108BD9-81ED-4DB2-BD59-A6C34878D82A}">
                    <a16:rowId xmlns:a16="http://schemas.microsoft.com/office/drawing/2014/main" val="10004"/>
                  </a:ext>
                </a:extLst>
              </a:tr>
              <a:tr h="526753">
                <a:tc>
                  <a:txBody>
                    <a:bodyPr/>
                    <a:lstStyle/>
                    <a:p>
                      <a:r>
                        <a:rPr lang="en-US" sz="1200"/>
                        <a:t>b2</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a1</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a2</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a3</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b1</a:t>
                      </a:r>
                      <a:r>
                        <a:rPr lang="en-US" sz="1000" baseline="0" dirty="0"/>
                        <a:t>φ</a:t>
                      </a:r>
                      <a:r>
                        <a:rPr lang="en-US" sz="1000" baseline="-25000" dirty="0"/>
                        <a:t>B</a:t>
                      </a:r>
                      <a:r>
                        <a:rPr lang="en-US" sz="1000" dirty="0"/>
                        <a:t>λ</a:t>
                      </a:r>
                      <a:r>
                        <a:rPr lang="en-US" sz="1000" baseline="-25000" dirty="0"/>
                        <a:t>b2</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var</a:t>
                      </a:r>
                      <a:r>
                        <a:rPr lang="en-US" sz="1000" dirty="0"/>
                        <a:t>(e</a:t>
                      </a:r>
                      <a:r>
                        <a:rPr lang="en-US" sz="1000" baseline="-25000" dirty="0"/>
                        <a:t>b2</a:t>
                      </a:r>
                      <a:r>
                        <a:rPr lang="en-US" sz="1000" dirty="0"/>
                        <a:t>)+</a:t>
                      </a:r>
                      <a:br>
                        <a:rPr lang="en-US" sz="1000" dirty="0"/>
                      </a:br>
                      <a:r>
                        <a:rPr lang="en-US" sz="1000" baseline="0" dirty="0"/>
                        <a:t>φ</a:t>
                      </a:r>
                      <a:r>
                        <a:rPr lang="en-US" sz="1000" baseline="-25000" dirty="0"/>
                        <a:t>B</a:t>
                      </a:r>
                      <a:r>
                        <a:rPr lang="en-US" sz="1000" dirty="0"/>
                        <a:t>λ</a:t>
                      </a:r>
                      <a:r>
                        <a:rPr lang="en-US" sz="1000" baseline="-25000" dirty="0"/>
                        <a:t>b2</a:t>
                      </a:r>
                      <a:r>
                        <a:rPr lang="en-US" sz="1000" baseline="30000" dirty="0"/>
                        <a:t>2</a:t>
                      </a:r>
                      <a:endParaRPr lang="en-US" sz="1000" dirty="0"/>
                    </a:p>
                  </a:txBody>
                  <a:tcPr marL="92548" marR="0"/>
                </a:tc>
                <a:tc>
                  <a:txBody>
                    <a:bodyPr/>
                    <a:lstStyle/>
                    <a:p>
                      <a:endParaRPr lang="en-US" sz="1000" dirty="0"/>
                    </a:p>
                  </a:txBody>
                  <a:tcPr marL="92548" marR="0"/>
                </a:tc>
                <a:extLst>
                  <a:ext uri="{0D108BD9-81ED-4DB2-BD59-A6C34878D82A}">
                    <a16:rowId xmlns:a16="http://schemas.microsoft.com/office/drawing/2014/main" val="10005"/>
                  </a:ext>
                </a:extLst>
              </a:tr>
              <a:tr h="526753">
                <a:tc>
                  <a:txBody>
                    <a:bodyPr/>
                    <a:lstStyle/>
                    <a:p>
                      <a:r>
                        <a:rPr lang="en-US" sz="1200"/>
                        <a:t>b3</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a1</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a2</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a3</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b1</a:t>
                      </a:r>
                      <a:r>
                        <a:rPr lang="en-US" sz="1000" baseline="0" dirty="0"/>
                        <a:t>φ</a:t>
                      </a:r>
                      <a:r>
                        <a:rPr lang="en-US" sz="1000" baseline="-25000" dirty="0"/>
                        <a:t>B</a:t>
                      </a:r>
                      <a:r>
                        <a:rPr lang="en-US" sz="1000" dirty="0"/>
                        <a:t>λ</a:t>
                      </a:r>
                      <a:r>
                        <a:rPr lang="en-US" sz="1000" baseline="-25000" dirty="0"/>
                        <a:t>b3</a:t>
                      </a:r>
                      <a:endParaRPr lang="en-US" sz="1000" dirty="0"/>
                    </a:p>
                    <a:p>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b2</a:t>
                      </a:r>
                      <a:r>
                        <a:rPr lang="en-US" sz="1000" baseline="0" dirty="0"/>
                        <a:t>φ</a:t>
                      </a:r>
                      <a:r>
                        <a:rPr lang="en-US" sz="1000" baseline="-25000" dirty="0"/>
                        <a:t>B</a:t>
                      </a:r>
                      <a:r>
                        <a:rPr lang="en-US" sz="1000" dirty="0"/>
                        <a:t>λ</a:t>
                      </a:r>
                      <a:r>
                        <a:rPr lang="en-US" sz="1000" baseline="-25000" dirty="0"/>
                        <a:t>b3</a:t>
                      </a:r>
                      <a:endParaRPr lang="en-US" sz="1000" dirty="0"/>
                    </a:p>
                    <a:p>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var</a:t>
                      </a:r>
                      <a:r>
                        <a:rPr lang="en-US" sz="1000" dirty="0"/>
                        <a:t>(e</a:t>
                      </a:r>
                      <a:r>
                        <a:rPr lang="en-US" sz="1000" baseline="-25000" dirty="0"/>
                        <a:t>b3</a:t>
                      </a:r>
                      <a:r>
                        <a:rPr lang="en-US" sz="1000" dirty="0"/>
                        <a:t>)+</a:t>
                      </a:r>
                      <a:br>
                        <a:rPr lang="en-US" sz="1000" dirty="0"/>
                      </a:br>
                      <a:r>
                        <a:rPr lang="en-US" sz="1000" baseline="0" dirty="0"/>
                        <a:t>φ</a:t>
                      </a:r>
                      <a:r>
                        <a:rPr lang="en-US" sz="1000" baseline="-25000" dirty="0"/>
                        <a:t>B</a:t>
                      </a:r>
                      <a:r>
                        <a:rPr lang="en-US" sz="1000" dirty="0"/>
                        <a:t>λ</a:t>
                      </a:r>
                      <a:r>
                        <a:rPr lang="en-US" sz="1000" baseline="-25000" dirty="0"/>
                        <a:t>b3</a:t>
                      </a:r>
                      <a:r>
                        <a:rPr lang="en-US" sz="1000" baseline="30000" dirty="0"/>
                        <a:t>2</a:t>
                      </a:r>
                      <a:endParaRPr lang="en-US" sz="1000" dirty="0"/>
                    </a:p>
                  </a:txBody>
                  <a:tcPr marL="92548" marR="0"/>
                </a:tc>
                <a:extLst>
                  <a:ext uri="{0D108BD9-81ED-4DB2-BD59-A6C34878D82A}">
                    <a16:rowId xmlns:a16="http://schemas.microsoft.com/office/drawing/2014/main" val="10006"/>
                  </a:ext>
                </a:extLst>
              </a:tr>
            </a:tbl>
          </a:graphicData>
        </a:graphic>
      </p:graphicFrame>
      <p:sp>
        <p:nvSpPr>
          <p:cNvPr id="9" name="TextBox 8"/>
          <p:cNvSpPr txBox="1"/>
          <p:nvPr/>
        </p:nvSpPr>
        <p:spPr>
          <a:xfrm>
            <a:off x="5427601" y="1970540"/>
            <a:ext cx="3481692" cy="369332"/>
          </a:xfrm>
          <a:prstGeom prst="rect">
            <a:avLst/>
          </a:prstGeom>
          <a:noFill/>
        </p:spPr>
        <p:txBody>
          <a:bodyPr wrap="none" rtlCol="0">
            <a:spAutoFit/>
          </a:bodyPr>
          <a:lstStyle/>
          <a:p>
            <a:r>
              <a:rPr lang="en-US" dirty="0"/>
              <a:t>Model implied covariance matrix</a:t>
            </a:r>
          </a:p>
        </p:txBody>
      </p:sp>
      <p:pic>
        <p:nvPicPr>
          <p:cNvPr id="10" name="Picture 9">
            <a:extLst>
              <a:ext uri="{FF2B5EF4-FFF2-40B4-BE49-F238E27FC236}">
                <a16:creationId xmlns:a16="http://schemas.microsoft.com/office/drawing/2014/main" id="{AF55D1D3-044F-CC46-9EB1-36B21110D8C9}"/>
              </a:ext>
            </a:extLst>
          </p:cNvPr>
          <p:cNvPicPr>
            <a:picLocks noChangeAspect="1"/>
          </p:cNvPicPr>
          <p:nvPr/>
        </p:nvPicPr>
        <p:blipFill>
          <a:blip r:embed="rId3"/>
          <a:stretch>
            <a:fillRect/>
          </a:stretch>
        </p:blipFill>
        <p:spPr>
          <a:xfrm>
            <a:off x="6837034" y="-12299"/>
            <a:ext cx="2167064" cy="1580438"/>
          </a:xfrm>
          <a:prstGeom prst="rect">
            <a:avLst/>
          </a:prstGeom>
        </p:spPr>
      </p:pic>
    </p:spTree>
    <p:extLst>
      <p:ext uri="{BB962C8B-B14F-4D97-AF65-F5344CB8AC3E}">
        <p14:creationId xmlns:p14="http://schemas.microsoft.com/office/powerpoint/2010/main" val="1851802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Estimating the unknown</a:t>
            </a:r>
            <a:br>
              <a:rPr lang="en-US" dirty="0"/>
            </a:br>
            <a:r>
              <a:rPr lang="en-US" dirty="0"/>
              <a:t>parameters</a:t>
            </a:r>
          </a:p>
        </p:txBody>
      </p:sp>
      <p:sp>
        <p:nvSpPr>
          <p:cNvPr id="8" name="Content Placeholder 5"/>
          <p:cNvSpPr>
            <a:spLocks noGrp="1"/>
          </p:cNvSpPr>
          <p:nvPr>
            <p:ph idx="1"/>
          </p:nvPr>
        </p:nvSpPr>
        <p:spPr>
          <a:xfrm>
            <a:off x="1619424" y="1757667"/>
            <a:ext cx="7632848" cy="4464050"/>
          </a:xfrm>
        </p:spPr>
        <p:txBody>
          <a:bodyPr/>
          <a:lstStyle/>
          <a:p>
            <a:endParaRPr lang="en-US" dirty="0"/>
          </a:p>
          <a:p>
            <a:pPr lvl="1"/>
            <a:endParaRPr lang="en-US" dirty="0"/>
          </a:p>
          <a:p>
            <a:pPr lvl="1"/>
            <a:endParaRPr lang="en-US" dirty="0">
              <a:sym typeface="Wingdings"/>
            </a:endParaRPr>
          </a:p>
        </p:txBody>
      </p:sp>
      <p:graphicFrame>
        <p:nvGraphicFramePr>
          <p:cNvPr id="7" name="Content Placeholder 9"/>
          <p:cNvGraphicFramePr>
            <a:graphicFrameLocks/>
          </p:cNvGraphicFramePr>
          <p:nvPr>
            <p:extLst>
              <p:ext uri="{D42A27DB-BD31-4B8C-83A1-F6EECF244321}">
                <p14:modId xmlns:p14="http://schemas.microsoft.com/office/powerpoint/2010/main" val="1939954608"/>
              </p:ext>
            </p:extLst>
          </p:nvPr>
        </p:nvGraphicFramePr>
        <p:xfrm>
          <a:off x="4975008" y="2115352"/>
          <a:ext cx="4088127" cy="3393047"/>
        </p:xfrm>
        <a:graphic>
          <a:graphicData uri="http://schemas.openxmlformats.org/drawingml/2006/table">
            <a:tbl>
              <a:tblPr firstRow="1" bandRow="1">
                <a:tableStyleId>{5940675A-B579-460E-94D1-54222C63F5DA}</a:tableStyleId>
              </a:tblPr>
              <a:tblGrid>
                <a:gridCol w="372957">
                  <a:extLst>
                    <a:ext uri="{9D8B030D-6E8A-4147-A177-3AD203B41FA5}">
                      <a16:colId xmlns:a16="http://schemas.microsoft.com/office/drawing/2014/main" val="20000"/>
                    </a:ext>
                  </a:extLst>
                </a:gridCol>
                <a:gridCol w="619195">
                  <a:extLst>
                    <a:ext uri="{9D8B030D-6E8A-4147-A177-3AD203B41FA5}">
                      <a16:colId xmlns:a16="http://schemas.microsoft.com/office/drawing/2014/main" val="20001"/>
                    </a:ext>
                  </a:extLst>
                </a:gridCol>
                <a:gridCol w="619195">
                  <a:extLst>
                    <a:ext uri="{9D8B030D-6E8A-4147-A177-3AD203B41FA5}">
                      <a16:colId xmlns:a16="http://schemas.microsoft.com/office/drawing/2014/main" val="20002"/>
                    </a:ext>
                  </a:extLst>
                </a:gridCol>
                <a:gridCol w="619195">
                  <a:extLst>
                    <a:ext uri="{9D8B030D-6E8A-4147-A177-3AD203B41FA5}">
                      <a16:colId xmlns:a16="http://schemas.microsoft.com/office/drawing/2014/main" val="20003"/>
                    </a:ext>
                  </a:extLst>
                </a:gridCol>
                <a:gridCol w="619195">
                  <a:extLst>
                    <a:ext uri="{9D8B030D-6E8A-4147-A177-3AD203B41FA5}">
                      <a16:colId xmlns:a16="http://schemas.microsoft.com/office/drawing/2014/main" val="20004"/>
                    </a:ext>
                  </a:extLst>
                </a:gridCol>
                <a:gridCol w="619195">
                  <a:extLst>
                    <a:ext uri="{9D8B030D-6E8A-4147-A177-3AD203B41FA5}">
                      <a16:colId xmlns:a16="http://schemas.microsoft.com/office/drawing/2014/main" val="20005"/>
                    </a:ext>
                  </a:extLst>
                </a:gridCol>
                <a:gridCol w="619195">
                  <a:extLst>
                    <a:ext uri="{9D8B030D-6E8A-4147-A177-3AD203B41FA5}">
                      <a16:colId xmlns:a16="http://schemas.microsoft.com/office/drawing/2014/main" val="20006"/>
                    </a:ext>
                  </a:extLst>
                </a:gridCol>
              </a:tblGrid>
              <a:tr h="334687">
                <a:tc>
                  <a:txBody>
                    <a:bodyPr/>
                    <a:lstStyle/>
                    <a:p>
                      <a:endParaRPr lang="en-US" sz="1200" dirty="0"/>
                    </a:p>
                  </a:txBody>
                  <a:tcPr marL="92548" marR="92548"/>
                </a:tc>
                <a:tc>
                  <a:txBody>
                    <a:bodyPr/>
                    <a:lstStyle/>
                    <a:p>
                      <a:r>
                        <a:rPr lang="en-US" sz="1200" dirty="0"/>
                        <a:t>a1</a:t>
                      </a:r>
                    </a:p>
                  </a:txBody>
                  <a:tcPr marL="92548" marR="92548"/>
                </a:tc>
                <a:tc>
                  <a:txBody>
                    <a:bodyPr/>
                    <a:lstStyle/>
                    <a:p>
                      <a:r>
                        <a:rPr lang="en-US" sz="1200" dirty="0"/>
                        <a:t>a2</a:t>
                      </a:r>
                    </a:p>
                  </a:txBody>
                  <a:tcPr marL="92548" marR="92548"/>
                </a:tc>
                <a:tc>
                  <a:txBody>
                    <a:bodyPr/>
                    <a:lstStyle/>
                    <a:p>
                      <a:r>
                        <a:rPr lang="en-US" sz="1200" dirty="0"/>
                        <a:t>a3</a:t>
                      </a:r>
                    </a:p>
                  </a:txBody>
                  <a:tcPr marL="92548" marR="92548"/>
                </a:tc>
                <a:tc>
                  <a:txBody>
                    <a:bodyPr/>
                    <a:lstStyle/>
                    <a:p>
                      <a:r>
                        <a:rPr lang="en-US" sz="1200"/>
                        <a:t>b1</a:t>
                      </a:r>
                      <a:endParaRPr lang="en-US" sz="1200" dirty="0"/>
                    </a:p>
                  </a:txBody>
                  <a:tcPr marL="92548" marR="92548"/>
                </a:tc>
                <a:tc>
                  <a:txBody>
                    <a:bodyPr/>
                    <a:lstStyle/>
                    <a:p>
                      <a:r>
                        <a:rPr lang="en-US" sz="1200"/>
                        <a:t>b2</a:t>
                      </a:r>
                      <a:endParaRPr lang="en-US" sz="1200" dirty="0"/>
                    </a:p>
                  </a:txBody>
                  <a:tcPr marL="92548" marR="92548"/>
                </a:tc>
                <a:tc>
                  <a:txBody>
                    <a:bodyPr/>
                    <a:lstStyle/>
                    <a:p>
                      <a:r>
                        <a:rPr lang="en-US" sz="1200" dirty="0"/>
                        <a:t>b3</a:t>
                      </a:r>
                    </a:p>
                  </a:txBody>
                  <a:tcPr marL="92548" marR="92548"/>
                </a:tc>
                <a:extLst>
                  <a:ext uri="{0D108BD9-81ED-4DB2-BD59-A6C34878D82A}">
                    <a16:rowId xmlns:a16="http://schemas.microsoft.com/office/drawing/2014/main" val="10000"/>
                  </a:ext>
                </a:extLst>
              </a:tr>
              <a:tr h="526753">
                <a:tc>
                  <a:txBody>
                    <a:bodyPr/>
                    <a:lstStyle/>
                    <a:p>
                      <a:r>
                        <a:rPr lang="en-US" sz="1200"/>
                        <a:t>a1</a:t>
                      </a:r>
                      <a:endParaRPr lang="en-US" sz="1200" dirty="0"/>
                    </a:p>
                  </a:txBody>
                  <a:tcPr marL="92548" marR="92548"/>
                </a:tc>
                <a:tc>
                  <a:txBody>
                    <a:bodyPr/>
                    <a:lstStyle/>
                    <a:p>
                      <a:r>
                        <a:rPr lang="en-US" sz="1000" dirty="0" err="1"/>
                        <a:t>var</a:t>
                      </a:r>
                      <a:r>
                        <a:rPr lang="en-US" sz="1000" dirty="0"/>
                        <a:t>(e</a:t>
                      </a:r>
                      <a:r>
                        <a:rPr lang="en-US" sz="1000" baseline="-25000" dirty="0"/>
                        <a:t>a1</a:t>
                      </a:r>
                      <a:r>
                        <a:rPr lang="en-US" sz="1000" dirty="0"/>
                        <a:t>)+</a:t>
                      </a:r>
                      <a:br>
                        <a:rPr lang="en-US" sz="1000" dirty="0"/>
                      </a:br>
                      <a:r>
                        <a:rPr lang="en-US" sz="1000" baseline="0" dirty="0"/>
                        <a:t>φ</a:t>
                      </a:r>
                      <a:r>
                        <a:rPr lang="en-US" sz="1000" baseline="-25000" dirty="0"/>
                        <a:t>A</a:t>
                      </a:r>
                      <a:r>
                        <a:rPr lang="en-US" sz="1000" dirty="0"/>
                        <a:t>λ</a:t>
                      </a:r>
                      <a:r>
                        <a:rPr lang="en-US" sz="1000" baseline="-25000" dirty="0"/>
                        <a:t>a1</a:t>
                      </a:r>
                      <a:r>
                        <a:rPr lang="en-US" sz="1000" baseline="30000" dirty="0"/>
                        <a:t>2</a:t>
                      </a:r>
                    </a:p>
                  </a:txBody>
                  <a:tcPr marL="92548" marR="0"/>
                </a:tc>
                <a:tc>
                  <a:txBody>
                    <a:bodyPr/>
                    <a:lstStyle/>
                    <a:p>
                      <a:endParaRPr lang="en-US" sz="1000" dirty="0"/>
                    </a:p>
                  </a:txBody>
                  <a:tcPr marL="92548" marR="0"/>
                </a:tc>
                <a:tc>
                  <a:txBody>
                    <a:bodyPr/>
                    <a:lstStyle/>
                    <a:p>
                      <a:endParaRPr lang="en-US" sz="1000" dirty="0"/>
                    </a:p>
                  </a:txBody>
                  <a:tcPr marL="92548" marR="0"/>
                </a:tc>
                <a:tc>
                  <a:txBody>
                    <a:bodyPr/>
                    <a:lstStyle/>
                    <a:p>
                      <a:endParaRPr lang="en-US" sz="1000"/>
                    </a:p>
                  </a:txBody>
                  <a:tcPr marL="92548" marR="0"/>
                </a:tc>
                <a:tc>
                  <a:txBody>
                    <a:bodyPr/>
                    <a:lstStyle/>
                    <a:p>
                      <a:endParaRPr lang="en-US" sz="1000"/>
                    </a:p>
                  </a:txBody>
                  <a:tcPr marL="92548" marR="0"/>
                </a:tc>
                <a:tc>
                  <a:txBody>
                    <a:bodyPr/>
                    <a:lstStyle/>
                    <a:p>
                      <a:endParaRPr lang="en-US" sz="1000"/>
                    </a:p>
                  </a:txBody>
                  <a:tcPr marL="92548" marR="0"/>
                </a:tc>
                <a:extLst>
                  <a:ext uri="{0D108BD9-81ED-4DB2-BD59-A6C34878D82A}">
                    <a16:rowId xmlns:a16="http://schemas.microsoft.com/office/drawing/2014/main" val="10001"/>
                  </a:ext>
                </a:extLst>
              </a:tr>
              <a:tr h="424595">
                <a:tc>
                  <a:txBody>
                    <a:bodyPr/>
                    <a:lstStyle/>
                    <a:p>
                      <a:r>
                        <a:rPr lang="en-US" sz="1200"/>
                        <a:t>a2</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λ</a:t>
                      </a:r>
                      <a:r>
                        <a:rPr lang="en-US" sz="900" baseline="-25000" dirty="0"/>
                        <a:t>a1</a:t>
                      </a:r>
                      <a:r>
                        <a:rPr lang="en-US" sz="900" baseline="0" dirty="0"/>
                        <a:t>φ</a:t>
                      </a:r>
                      <a:r>
                        <a:rPr lang="en-US" sz="900" baseline="-25000" dirty="0"/>
                        <a:t>A</a:t>
                      </a:r>
                      <a:r>
                        <a:rPr lang="en-US" sz="900" dirty="0"/>
                        <a:t>λ</a:t>
                      </a:r>
                      <a:r>
                        <a:rPr lang="en-US" sz="900" baseline="-25000" dirty="0"/>
                        <a:t>a2</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var</a:t>
                      </a:r>
                      <a:r>
                        <a:rPr lang="en-US" sz="1000" dirty="0"/>
                        <a:t>(e</a:t>
                      </a:r>
                      <a:r>
                        <a:rPr lang="en-US" sz="1000" baseline="-25000" dirty="0"/>
                        <a:t>a2</a:t>
                      </a:r>
                      <a:r>
                        <a:rPr lang="en-US" sz="1000" dirty="0"/>
                        <a:t>)+</a:t>
                      </a:r>
                      <a:br>
                        <a:rPr lang="en-US" sz="1000" dirty="0"/>
                      </a:br>
                      <a:r>
                        <a:rPr lang="en-US" sz="1000" baseline="0" dirty="0"/>
                        <a:t>φ</a:t>
                      </a:r>
                      <a:r>
                        <a:rPr lang="en-US" sz="1000" baseline="-25000" dirty="0"/>
                        <a:t>A</a:t>
                      </a:r>
                      <a:r>
                        <a:rPr lang="en-US" sz="1000" dirty="0"/>
                        <a:t>λ</a:t>
                      </a:r>
                      <a:r>
                        <a:rPr lang="en-US" sz="1000" baseline="-25000" dirty="0"/>
                        <a:t>a2</a:t>
                      </a:r>
                      <a:r>
                        <a:rPr lang="en-US" sz="1000" baseline="30000" dirty="0"/>
                        <a:t>2</a:t>
                      </a:r>
                      <a:endParaRPr lang="en-US" sz="1000" dirty="0"/>
                    </a:p>
                  </a:txBody>
                  <a:tcPr marL="92548" marR="0"/>
                </a:tc>
                <a:tc>
                  <a:txBody>
                    <a:bodyPr/>
                    <a:lstStyle/>
                    <a:p>
                      <a:endParaRPr lang="en-US" sz="1000" dirty="0"/>
                    </a:p>
                  </a:txBody>
                  <a:tcPr marL="92548" marR="0"/>
                </a:tc>
                <a:tc>
                  <a:txBody>
                    <a:bodyPr/>
                    <a:lstStyle/>
                    <a:p>
                      <a:endParaRPr lang="en-US" sz="1000" dirty="0"/>
                    </a:p>
                  </a:txBody>
                  <a:tcPr marL="92548" marR="0"/>
                </a:tc>
                <a:tc>
                  <a:txBody>
                    <a:bodyPr/>
                    <a:lstStyle/>
                    <a:p>
                      <a:endParaRPr lang="en-US" sz="1000" dirty="0"/>
                    </a:p>
                  </a:txBody>
                  <a:tcPr marL="92548" marR="0"/>
                </a:tc>
                <a:tc>
                  <a:txBody>
                    <a:bodyPr/>
                    <a:lstStyle/>
                    <a:p>
                      <a:endParaRPr lang="en-US" sz="1000" dirty="0"/>
                    </a:p>
                  </a:txBody>
                  <a:tcPr marL="92548" marR="0"/>
                </a:tc>
                <a:extLst>
                  <a:ext uri="{0D108BD9-81ED-4DB2-BD59-A6C34878D82A}">
                    <a16:rowId xmlns:a16="http://schemas.microsoft.com/office/drawing/2014/main" val="10002"/>
                  </a:ext>
                </a:extLst>
              </a:tr>
              <a:tr h="526753">
                <a:tc>
                  <a:txBody>
                    <a:bodyPr/>
                    <a:lstStyle/>
                    <a:p>
                      <a:r>
                        <a:rPr lang="en-US" sz="1200" dirty="0"/>
                        <a:t>a3</a:t>
                      </a:r>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a1</a:t>
                      </a:r>
                      <a:r>
                        <a:rPr lang="en-US" sz="1000" baseline="0" dirty="0"/>
                        <a:t>φ</a:t>
                      </a:r>
                      <a:r>
                        <a:rPr lang="en-US" sz="1000" baseline="-25000" dirty="0"/>
                        <a:t>A</a:t>
                      </a:r>
                      <a:r>
                        <a:rPr lang="en-US" sz="1000" dirty="0"/>
                        <a:t>λ</a:t>
                      </a:r>
                      <a:r>
                        <a:rPr lang="en-US" sz="1000" baseline="-25000" dirty="0"/>
                        <a:t>a3</a:t>
                      </a:r>
                      <a:endParaRPr lang="en-US" sz="1000" dirty="0"/>
                    </a:p>
                    <a:p>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a2</a:t>
                      </a:r>
                      <a:r>
                        <a:rPr lang="en-US" sz="1000" baseline="0" dirty="0"/>
                        <a:t>φ</a:t>
                      </a:r>
                      <a:r>
                        <a:rPr lang="en-US" sz="1000" baseline="-25000" dirty="0"/>
                        <a:t>A</a:t>
                      </a:r>
                      <a:r>
                        <a:rPr lang="en-US" sz="1000" dirty="0"/>
                        <a:t>λ</a:t>
                      </a:r>
                      <a:r>
                        <a:rPr lang="en-US" sz="1000" baseline="-25000" dirty="0"/>
                        <a:t>a3</a:t>
                      </a:r>
                      <a:endParaRPr lang="en-US" sz="1000" dirty="0"/>
                    </a:p>
                    <a:p>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var</a:t>
                      </a:r>
                      <a:r>
                        <a:rPr lang="en-US" sz="1000" dirty="0"/>
                        <a:t>(e</a:t>
                      </a:r>
                      <a:r>
                        <a:rPr lang="en-US" sz="1000" baseline="-25000" dirty="0"/>
                        <a:t>a3</a:t>
                      </a:r>
                      <a:r>
                        <a:rPr lang="en-US" sz="1000" dirty="0"/>
                        <a:t>)+</a:t>
                      </a:r>
                      <a:br>
                        <a:rPr lang="en-US" sz="1000" dirty="0"/>
                      </a:br>
                      <a:r>
                        <a:rPr lang="en-US" sz="1000" baseline="0" dirty="0"/>
                        <a:t>φ</a:t>
                      </a:r>
                      <a:r>
                        <a:rPr lang="en-US" sz="1000" baseline="-25000" dirty="0"/>
                        <a:t>A</a:t>
                      </a:r>
                      <a:r>
                        <a:rPr lang="en-US" sz="1000" dirty="0"/>
                        <a:t>λ</a:t>
                      </a:r>
                      <a:r>
                        <a:rPr lang="en-US" sz="1000" baseline="-25000" dirty="0"/>
                        <a:t>a3</a:t>
                      </a:r>
                      <a:r>
                        <a:rPr lang="en-US" sz="1000" baseline="30000" dirty="0"/>
                        <a:t>2</a:t>
                      </a:r>
                      <a:endParaRPr lang="en-US" sz="1000" dirty="0"/>
                    </a:p>
                  </a:txBody>
                  <a:tcPr marL="92548" marR="0"/>
                </a:tc>
                <a:tc>
                  <a:txBody>
                    <a:bodyPr/>
                    <a:lstStyle/>
                    <a:p>
                      <a:endParaRPr lang="en-US" sz="1000" dirty="0"/>
                    </a:p>
                  </a:txBody>
                  <a:tcPr marL="92548" marR="0"/>
                </a:tc>
                <a:tc>
                  <a:txBody>
                    <a:bodyPr/>
                    <a:lstStyle/>
                    <a:p>
                      <a:endParaRPr lang="en-US" sz="1000"/>
                    </a:p>
                  </a:txBody>
                  <a:tcPr marL="92548" marR="0"/>
                </a:tc>
                <a:tc>
                  <a:txBody>
                    <a:bodyPr/>
                    <a:lstStyle/>
                    <a:p>
                      <a:endParaRPr lang="en-US" sz="1000"/>
                    </a:p>
                  </a:txBody>
                  <a:tcPr marL="92548" marR="0"/>
                </a:tc>
                <a:extLst>
                  <a:ext uri="{0D108BD9-81ED-4DB2-BD59-A6C34878D82A}">
                    <a16:rowId xmlns:a16="http://schemas.microsoft.com/office/drawing/2014/main" val="10003"/>
                  </a:ext>
                </a:extLst>
              </a:tr>
              <a:tr h="526753">
                <a:tc>
                  <a:txBody>
                    <a:bodyPr/>
                    <a:lstStyle/>
                    <a:p>
                      <a:r>
                        <a:rPr lang="en-US" sz="1200"/>
                        <a:t>b1</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a1</a:t>
                      </a:r>
                      <a:r>
                        <a:rPr lang="en-US" sz="1000" baseline="0" dirty="0"/>
                        <a:t>φ</a:t>
                      </a:r>
                      <a:r>
                        <a:rPr lang="en-US" sz="1000" baseline="-25000" dirty="0"/>
                        <a:t>AB</a:t>
                      </a:r>
                      <a:r>
                        <a:rPr lang="en-US" sz="1000" dirty="0"/>
                        <a:t>λ</a:t>
                      </a:r>
                      <a:r>
                        <a:rPr lang="en-US" sz="1000" baseline="-25000" dirty="0"/>
                        <a:t>b1</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a2</a:t>
                      </a:r>
                      <a:r>
                        <a:rPr lang="en-US" sz="1000" baseline="0" dirty="0"/>
                        <a:t>φ</a:t>
                      </a:r>
                      <a:r>
                        <a:rPr lang="en-US" sz="1000" baseline="-25000" dirty="0"/>
                        <a:t>AB</a:t>
                      </a:r>
                      <a:r>
                        <a:rPr lang="en-US" sz="1000" dirty="0"/>
                        <a:t>λ</a:t>
                      </a:r>
                      <a:r>
                        <a:rPr lang="en-US" sz="1000" baseline="-25000" dirty="0"/>
                        <a:t>b1</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a3</a:t>
                      </a:r>
                      <a:r>
                        <a:rPr lang="en-US" sz="1000" baseline="0" dirty="0"/>
                        <a:t>φ</a:t>
                      </a:r>
                      <a:r>
                        <a:rPr lang="en-US" sz="1000" baseline="-25000" dirty="0"/>
                        <a:t>AB</a:t>
                      </a:r>
                      <a:r>
                        <a:rPr lang="en-US" sz="1000" dirty="0"/>
                        <a:t>λ</a:t>
                      </a:r>
                      <a:r>
                        <a:rPr lang="en-US" sz="1000" baseline="-25000" dirty="0"/>
                        <a:t>b1</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var</a:t>
                      </a:r>
                      <a:r>
                        <a:rPr lang="en-US" sz="1000" dirty="0"/>
                        <a:t>(e</a:t>
                      </a:r>
                      <a:r>
                        <a:rPr lang="en-US" sz="1000" baseline="-25000" dirty="0"/>
                        <a:t>b1</a:t>
                      </a:r>
                      <a:r>
                        <a:rPr lang="en-US" sz="1000" dirty="0"/>
                        <a:t>)+</a:t>
                      </a:r>
                      <a:br>
                        <a:rPr lang="en-US" sz="1000" dirty="0"/>
                      </a:br>
                      <a:r>
                        <a:rPr lang="en-US" sz="1000" baseline="0" dirty="0"/>
                        <a:t>φ</a:t>
                      </a:r>
                      <a:r>
                        <a:rPr lang="en-US" sz="1000" baseline="-25000" dirty="0"/>
                        <a:t>B</a:t>
                      </a:r>
                      <a:r>
                        <a:rPr lang="en-US" sz="1000" dirty="0"/>
                        <a:t>λ</a:t>
                      </a:r>
                      <a:r>
                        <a:rPr lang="en-US" sz="1000" baseline="-25000" dirty="0"/>
                        <a:t>b1</a:t>
                      </a:r>
                      <a:r>
                        <a:rPr lang="en-US" sz="1000" baseline="30000" dirty="0"/>
                        <a:t>2</a:t>
                      </a:r>
                      <a:endParaRPr lang="en-US" sz="1000" dirty="0"/>
                    </a:p>
                  </a:txBody>
                  <a:tcPr marL="92548" marR="0"/>
                </a:tc>
                <a:tc>
                  <a:txBody>
                    <a:bodyPr/>
                    <a:lstStyle/>
                    <a:p>
                      <a:endParaRPr lang="en-US" sz="1000" dirty="0"/>
                    </a:p>
                  </a:txBody>
                  <a:tcPr marL="92548" marR="0"/>
                </a:tc>
                <a:tc>
                  <a:txBody>
                    <a:bodyPr/>
                    <a:lstStyle/>
                    <a:p>
                      <a:endParaRPr lang="en-US" sz="1000" dirty="0"/>
                    </a:p>
                  </a:txBody>
                  <a:tcPr marL="92548" marR="0"/>
                </a:tc>
                <a:extLst>
                  <a:ext uri="{0D108BD9-81ED-4DB2-BD59-A6C34878D82A}">
                    <a16:rowId xmlns:a16="http://schemas.microsoft.com/office/drawing/2014/main" val="10004"/>
                  </a:ext>
                </a:extLst>
              </a:tr>
              <a:tr h="526753">
                <a:tc>
                  <a:txBody>
                    <a:bodyPr/>
                    <a:lstStyle/>
                    <a:p>
                      <a:r>
                        <a:rPr lang="en-US" sz="1200"/>
                        <a:t>b2</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a1</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a2</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a3</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b1</a:t>
                      </a:r>
                      <a:r>
                        <a:rPr lang="en-US" sz="1000" baseline="0" dirty="0"/>
                        <a:t>φ</a:t>
                      </a:r>
                      <a:r>
                        <a:rPr lang="en-US" sz="1000" baseline="-25000" dirty="0"/>
                        <a:t>B</a:t>
                      </a:r>
                      <a:r>
                        <a:rPr lang="en-US" sz="1000" dirty="0"/>
                        <a:t>λ</a:t>
                      </a:r>
                      <a:r>
                        <a:rPr lang="en-US" sz="1000" baseline="-25000" dirty="0"/>
                        <a:t>b2</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var</a:t>
                      </a:r>
                      <a:r>
                        <a:rPr lang="en-US" sz="1000" dirty="0"/>
                        <a:t>(e</a:t>
                      </a:r>
                      <a:r>
                        <a:rPr lang="en-US" sz="1000" baseline="-25000" dirty="0"/>
                        <a:t>b2</a:t>
                      </a:r>
                      <a:r>
                        <a:rPr lang="en-US" sz="1000" dirty="0"/>
                        <a:t>)+</a:t>
                      </a:r>
                      <a:br>
                        <a:rPr lang="en-US" sz="1000" dirty="0"/>
                      </a:br>
                      <a:r>
                        <a:rPr lang="en-US" sz="1000" baseline="0" dirty="0"/>
                        <a:t>φ</a:t>
                      </a:r>
                      <a:r>
                        <a:rPr lang="en-US" sz="1000" baseline="-25000" dirty="0"/>
                        <a:t>B</a:t>
                      </a:r>
                      <a:r>
                        <a:rPr lang="en-US" sz="1000" dirty="0"/>
                        <a:t>λ</a:t>
                      </a:r>
                      <a:r>
                        <a:rPr lang="en-US" sz="1000" baseline="-25000" dirty="0"/>
                        <a:t>b2</a:t>
                      </a:r>
                      <a:r>
                        <a:rPr lang="en-US" sz="1000" baseline="30000" dirty="0"/>
                        <a:t>2</a:t>
                      </a:r>
                      <a:endParaRPr lang="en-US" sz="1000" dirty="0"/>
                    </a:p>
                  </a:txBody>
                  <a:tcPr marL="92548" marR="0"/>
                </a:tc>
                <a:tc>
                  <a:txBody>
                    <a:bodyPr/>
                    <a:lstStyle/>
                    <a:p>
                      <a:endParaRPr lang="en-US" sz="1000" dirty="0"/>
                    </a:p>
                  </a:txBody>
                  <a:tcPr marL="92548" marR="0"/>
                </a:tc>
                <a:extLst>
                  <a:ext uri="{0D108BD9-81ED-4DB2-BD59-A6C34878D82A}">
                    <a16:rowId xmlns:a16="http://schemas.microsoft.com/office/drawing/2014/main" val="10005"/>
                  </a:ext>
                </a:extLst>
              </a:tr>
              <a:tr h="526753">
                <a:tc>
                  <a:txBody>
                    <a:bodyPr/>
                    <a:lstStyle/>
                    <a:p>
                      <a:r>
                        <a:rPr lang="en-US" sz="1200"/>
                        <a:t>b3</a:t>
                      </a:r>
                      <a:endParaRPr lang="en-US" sz="1200" dirty="0"/>
                    </a:p>
                  </a:txBody>
                  <a:tcPr marL="92548" marR="9254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a1</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a2</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a3</a:t>
                      </a:r>
                      <a:r>
                        <a:rPr lang="en-US" sz="1000" baseline="0" dirty="0"/>
                        <a:t>φ</a:t>
                      </a:r>
                      <a:r>
                        <a:rPr lang="en-US" sz="1000" baseline="-25000" dirty="0"/>
                        <a:t>AB</a:t>
                      </a:r>
                      <a:r>
                        <a:rPr lang="en-US" sz="1000" dirty="0"/>
                        <a:t>λ</a:t>
                      </a:r>
                      <a:r>
                        <a:rPr lang="en-US" sz="1000" baseline="-25000" dirty="0"/>
                        <a:t>b3</a:t>
                      </a:r>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b1</a:t>
                      </a:r>
                      <a:r>
                        <a:rPr lang="en-US" sz="1000" baseline="0" dirty="0"/>
                        <a:t>φ</a:t>
                      </a:r>
                      <a:r>
                        <a:rPr lang="en-US" sz="1000" baseline="-25000" dirty="0"/>
                        <a:t>B</a:t>
                      </a:r>
                      <a:r>
                        <a:rPr lang="en-US" sz="1000" dirty="0"/>
                        <a:t>λ</a:t>
                      </a:r>
                      <a:r>
                        <a:rPr lang="en-US" sz="1000" baseline="-25000" dirty="0"/>
                        <a:t>b3</a:t>
                      </a:r>
                      <a:endParaRPr lang="en-US" sz="1000" dirty="0"/>
                    </a:p>
                    <a:p>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λ</a:t>
                      </a:r>
                      <a:r>
                        <a:rPr lang="en-US" sz="1000" baseline="-25000" dirty="0"/>
                        <a:t>b2</a:t>
                      </a:r>
                      <a:r>
                        <a:rPr lang="en-US" sz="1000" baseline="0" dirty="0"/>
                        <a:t>φ</a:t>
                      </a:r>
                      <a:r>
                        <a:rPr lang="en-US" sz="1000" baseline="-25000" dirty="0"/>
                        <a:t>B</a:t>
                      </a:r>
                      <a:r>
                        <a:rPr lang="en-US" sz="1000" dirty="0"/>
                        <a:t>λ</a:t>
                      </a:r>
                      <a:r>
                        <a:rPr lang="en-US" sz="1000" baseline="-25000" dirty="0"/>
                        <a:t>b3</a:t>
                      </a:r>
                      <a:endParaRPr lang="en-US" sz="1000" dirty="0"/>
                    </a:p>
                    <a:p>
                      <a:endParaRPr lang="en-US" sz="1000" dirty="0"/>
                    </a:p>
                  </a:txBody>
                  <a:tcPr marL="92548" marR="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a:t>var</a:t>
                      </a:r>
                      <a:r>
                        <a:rPr lang="en-US" sz="1000" dirty="0"/>
                        <a:t>(e</a:t>
                      </a:r>
                      <a:r>
                        <a:rPr lang="en-US" sz="1000" baseline="-25000" dirty="0"/>
                        <a:t>b3</a:t>
                      </a:r>
                      <a:r>
                        <a:rPr lang="en-US" sz="1000" dirty="0"/>
                        <a:t>)+</a:t>
                      </a:r>
                      <a:br>
                        <a:rPr lang="en-US" sz="1000" dirty="0"/>
                      </a:br>
                      <a:r>
                        <a:rPr lang="en-US" sz="1000" baseline="0" dirty="0"/>
                        <a:t>φ</a:t>
                      </a:r>
                      <a:r>
                        <a:rPr lang="en-US" sz="1000" baseline="-25000" dirty="0"/>
                        <a:t>B</a:t>
                      </a:r>
                      <a:r>
                        <a:rPr lang="en-US" sz="1000" dirty="0"/>
                        <a:t>λ</a:t>
                      </a:r>
                      <a:r>
                        <a:rPr lang="en-US" sz="1000" baseline="-25000" dirty="0"/>
                        <a:t>b3</a:t>
                      </a:r>
                      <a:r>
                        <a:rPr lang="en-US" sz="1000" baseline="30000" dirty="0"/>
                        <a:t>2</a:t>
                      </a:r>
                      <a:endParaRPr lang="en-US" sz="1000" dirty="0"/>
                    </a:p>
                  </a:txBody>
                  <a:tcPr marL="92548" marR="0"/>
                </a:tc>
                <a:extLst>
                  <a:ext uri="{0D108BD9-81ED-4DB2-BD59-A6C34878D82A}">
                    <a16:rowId xmlns:a16="http://schemas.microsoft.com/office/drawing/2014/main" val="10006"/>
                  </a:ext>
                </a:extLst>
              </a:tr>
            </a:tbl>
          </a:graphicData>
        </a:graphic>
      </p:graphicFrame>
      <p:graphicFrame>
        <p:nvGraphicFramePr>
          <p:cNvPr id="9" name="Content Placeholder 9"/>
          <p:cNvGraphicFramePr>
            <a:graphicFrameLocks/>
          </p:cNvGraphicFramePr>
          <p:nvPr>
            <p:extLst>
              <p:ext uri="{D42A27DB-BD31-4B8C-83A1-F6EECF244321}">
                <p14:modId xmlns:p14="http://schemas.microsoft.com/office/powerpoint/2010/main" val="1720367902"/>
              </p:ext>
            </p:extLst>
          </p:nvPr>
        </p:nvGraphicFramePr>
        <p:xfrm>
          <a:off x="919484" y="2124759"/>
          <a:ext cx="3924298" cy="3027680"/>
        </p:xfrm>
        <a:graphic>
          <a:graphicData uri="http://schemas.openxmlformats.org/drawingml/2006/table">
            <a:tbl>
              <a:tblPr firstRow="1" bandRow="1">
                <a:tableStyleId>{5940675A-B579-460E-94D1-54222C63F5DA}</a:tableStyleId>
              </a:tblPr>
              <a:tblGrid>
                <a:gridCol w="560614">
                  <a:extLst>
                    <a:ext uri="{9D8B030D-6E8A-4147-A177-3AD203B41FA5}">
                      <a16:colId xmlns:a16="http://schemas.microsoft.com/office/drawing/2014/main" val="20000"/>
                    </a:ext>
                  </a:extLst>
                </a:gridCol>
                <a:gridCol w="560614">
                  <a:extLst>
                    <a:ext uri="{9D8B030D-6E8A-4147-A177-3AD203B41FA5}">
                      <a16:colId xmlns:a16="http://schemas.microsoft.com/office/drawing/2014/main" val="20001"/>
                    </a:ext>
                  </a:extLst>
                </a:gridCol>
                <a:gridCol w="560614">
                  <a:extLst>
                    <a:ext uri="{9D8B030D-6E8A-4147-A177-3AD203B41FA5}">
                      <a16:colId xmlns:a16="http://schemas.microsoft.com/office/drawing/2014/main" val="20002"/>
                    </a:ext>
                  </a:extLst>
                </a:gridCol>
                <a:gridCol w="560614">
                  <a:extLst>
                    <a:ext uri="{9D8B030D-6E8A-4147-A177-3AD203B41FA5}">
                      <a16:colId xmlns:a16="http://schemas.microsoft.com/office/drawing/2014/main" val="20003"/>
                    </a:ext>
                  </a:extLst>
                </a:gridCol>
                <a:gridCol w="560614">
                  <a:extLst>
                    <a:ext uri="{9D8B030D-6E8A-4147-A177-3AD203B41FA5}">
                      <a16:colId xmlns:a16="http://schemas.microsoft.com/office/drawing/2014/main" val="20004"/>
                    </a:ext>
                  </a:extLst>
                </a:gridCol>
                <a:gridCol w="560614">
                  <a:extLst>
                    <a:ext uri="{9D8B030D-6E8A-4147-A177-3AD203B41FA5}">
                      <a16:colId xmlns:a16="http://schemas.microsoft.com/office/drawing/2014/main" val="20005"/>
                    </a:ext>
                  </a:extLst>
                </a:gridCol>
                <a:gridCol w="560614">
                  <a:extLst>
                    <a:ext uri="{9D8B030D-6E8A-4147-A177-3AD203B41FA5}">
                      <a16:colId xmlns:a16="http://schemas.microsoft.com/office/drawing/2014/main" val="20006"/>
                    </a:ext>
                  </a:extLst>
                </a:gridCol>
              </a:tblGrid>
              <a:tr h="370840">
                <a:tc>
                  <a:txBody>
                    <a:bodyPr/>
                    <a:lstStyle/>
                    <a:p>
                      <a:endParaRPr lang="en-US" sz="1200" dirty="0"/>
                    </a:p>
                  </a:txBody>
                  <a:tcPr>
                    <a:solidFill>
                      <a:schemeClr val="bg1"/>
                    </a:solidFill>
                  </a:tcPr>
                </a:tc>
                <a:tc>
                  <a:txBody>
                    <a:bodyPr/>
                    <a:lstStyle/>
                    <a:p>
                      <a:r>
                        <a:rPr lang="en-US" sz="1200" dirty="0"/>
                        <a:t>a1</a:t>
                      </a:r>
                    </a:p>
                  </a:txBody>
                  <a:tcPr>
                    <a:solidFill>
                      <a:schemeClr val="bg1"/>
                    </a:solidFill>
                  </a:tcPr>
                </a:tc>
                <a:tc>
                  <a:txBody>
                    <a:bodyPr/>
                    <a:lstStyle/>
                    <a:p>
                      <a:r>
                        <a:rPr lang="en-US" sz="1200" dirty="0"/>
                        <a:t>a2</a:t>
                      </a:r>
                    </a:p>
                  </a:txBody>
                  <a:tcPr>
                    <a:solidFill>
                      <a:schemeClr val="bg1"/>
                    </a:solidFill>
                  </a:tcPr>
                </a:tc>
                <a:tc>
                  <a:txBody>
                    <a:bodyPr/>
                    <a:lstStyle/>
                    <a:p>
                      <a:r>
                        <a:rPr lang="en-US" sz="1200" dirty="0"/>
                        <a:t>a3</a:t>
                      </a:r>
                    </a:p>
                  </a:txBody>
                  <a:tcPr>
                    <a:solidFill>
                      <a:schemeClr val="bg1"/>
                    </a:solidFill>
                  </a:tcPr>
                </a:tc>
                <a:tc>
                  <a:txBody>
                    <a:bodyPr/>
                    <a:lstStyle/>
                    <a:p>
                      <a:r>
                        <a:rPr lang="en-US" sz="1200" dirty="0"/>
                        <a:t>b1</a:t>
                      </a:r>
                    </a:p>
                  </a:txBody>
                  <a:tcPr>
                    <a:solidFill>
                      <a:schemeClr val="bg1"/>
                    </a:solidFill>
                  </a:tcPr>
                </a:tc>
                <a:tc>
                  <a:txBody>
                    <a:bodyPr/>
                    <a:lstStyle/>
                    <a:p>
                      <a:r>
                        <a:rPr lang="en-US" sz="1200" dirty="0"/>
                        <a:t>b2</a:t>
                      </a:r>
                    </a:p>
                  </a:txBody>
                  <a:tcPr>
                    <a:solidFill>
                      <a:schemeClr val="bg1"/>
                    </a:solidFill>
                  </a:tcPr>
                </a:tc>
                <a:tc>
                  <a:txBody>
                    <a:bodyPr/>
                    <a:lstStyle/>
                    <a:p>
                      <a:r>
                        <a:rPr lang="en-US" sz="1200" dirty="0"/>
                        <a:t>b3</a:t>
                      </a:r>
                    </a:p>
                  </a:txBody>
                  <a:tcPr>
                    <a:solidFill>
                      <a:schemeClr val="bg1"/>
                    </a:solidFill>
                  </a:tcPr>
                </a:tc>
                <a:extLst>
                  <a:ext uri="{0D108BD9-81ED-4DB2-BD59-A6C34878D82A}">
                    <a16:rowId xmlns:a16="http://schemas.microsoft.com/office/drawing/2014/main" val="10000"/>
                  </a:ext>
                </a:extLst>
              </a:tr>
              <a:tr h="370840">
                <a:tc>
                  <a:txBody>
                    <a:bodyPr/>
                    <a:lstStyle/>
                    <a:p>
                      <a:r>
                        <a:rPr lang="en-US" sz="1200" dirty="0"/>
                        <a:t>a1</a:t>
                      </a:r>
                    </a:p>
                  </a:txBody>
                  <a:tcPr>
                    <a:solidFill>
                      <a:schemeClr val="bg1"/>
                    </a:solidFill>
                  </a:tcPr>
                </a:tc>
                <a:tc>
                  <a:txBody>
                    <a:bodyPr/>
                    <a:lstStyle/>
                    <a:p>
                      <a:r>
                        <a:rPr lang="en-US" sz="1200" dirty="0"/>
                        <a:t>1</a:t>
                      </a:r>
                    </a:p>
                    <a:p>
                      <a:endParaRPr lang="en-US" sz="1200" dirty="0"/>
                    </a:p>
                  </a:txBody>
                  <a:tcPr>
                    <a:solidFill>
                      <a:schemeClr val="bg1"/>
                    </a:solidFill>
                  </a:tcPr>
                </a:tc>
                <a:tc>
                  <a:txBody>
                    <a:bodyPr/>
                    <a:lstStyle/>
                    <a:p>
                      <a:endParaRPr lang="en-US" sz="1200" dirty="0"/>
                    </a:p>
                  </a:txBody>
                  <a:tcPr>
                    <a:solidFill>
                      <a:schemeClr val="bg1"/>
                    </a:solidFill>
                  </a:tcPr>
                </a:tc>
                <a:tc>
                  <a:txBody>
                    <a:bodyPr/>
                    <a:lstStyle/>
                    <a:p>
                      <a:endParaRPr lang="en-US" sz="1200"/>
                    </a:p>
                  </a:txBody>
                  <a:tcPr>
                    <a:solidFill>
                      <a:schemeClr val="bg1"/>
                    </a:solidFill>
                  </a:tcPr>
                </a:tc>
                <a:tc>
                  <a:txBody>
                    <a:bodyPr/>
                    <a:lstStyle/>
                    <a:p>
                      <a:endParaRPr lang="en-US" sz="1200"/>
                    </a:p>
                  </a:txBody>
                  <a:tcPr>
                    <a:solidFill>
                      <a:schemeClr val="bg1"/>
                    </a:solidFill>
                  </a:tcPr>
                </a:tc>
                <a:tc>
                  <a:txBody>
                    <a:bodyPr/>
                    <a:lstStyle/>
                    <a:p>
                      <a:endParaRPr lang="en-US" sz="1200"/>
                    </a:p>
                  </a:txBody>
                  <a:tcPr>
                    <a:solidFill>
                      <a:schemeClr val="bg1"/>
                    </a:solidFill>
                  </a:tcPr>
                </a:tc>
                <a:tc>
                  <a:txBody>
                    <a:bodyPr/>
                    <a:lstStyle/>
                    <a:p>
                      <a:endParaRPr lang="en-US" sz="1200"/>
                    </a:p>
                  </a:txBody>
                  <a:tcPr>
                    <a:solidFill>
                      <a:schemeClr val="bg1"/>
                    </a:solidFill>
                  </a:tcPr>
                </a:tc>
                <a:extLst>
                  <a:ext uri="{0D108BD9-81ED-4DB2-BD59-A6C34878D82A}">
                    <a16:rowId xmlns:a16="http://schemas.microsoft.com/office/drawing/2014/main" val="10001"/>
                  </a:ext>
                </a:extLst>
              </a:tr>
              <a:tr h="370840">
                <a:tc>
                  <a:txBody>
                    <a:bodyPr/>
                    <a:lstStyle/>
                    <a:p>
                      <a:r>
                        <a:rPr lang="en-US" sz="1200" dirty="0"/>
                        <a:t>a2</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0.7</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a:t>
                      </a:r>
                    </a:p>
                  </a:txBody>
                  <a:tcPr>
                    <a:solidFill>
                      <a:schemeClr val="bg1"/>
                    </a:solidFill>
                  </a:tcPr>
                </a:tc>
                <a:tc>
                  <a:txBody>
                    <a:bodyPr/>
                    <a:lstStyle/>
                    <a:p>
                      <a:endParaRPr lang="en-US" sz="1200" dirty="0"/>
                    </a:p>
                  </a:txBody>
                  <a:tcPr>
                    <a:solidFill>
                      <a:schemeClr val="bg1"/>
                    </a:solidFill>
                  </a:tcPr>
                </a:tc>
                <a:tc>
                  <a:txBody>
                    <a:bodyPr/>
                    <a:lstStyle/>
                    <a:p>
                      <a:endParaRPr lang="en-US" sz="1200"/>
                    </a:p>
                  </a:txBody>
                  <a:tcPr>
                    <a:solidFill>
                      <a:schemeClr val="bg1"/>
                    </a:solidFill>
                  </a:tcPr>
                </a:tc>
                <a:tc>
                  <a:txBody>
                    <a:bodyPr/>
                    <a:lstStyle/>
                    <a:p>
                      <a:endParaRPr lang="en-US" sz="1200"/>
                    </a:p>
                  </a:txBody>
                  <a:tcPr>
                    <a:solidFill>
                      <a:schemeClr val="bg1"/>
                    </a:solidFill>
                  </a:tcPr>
                </a:tc>
                <a:tc>
                  <a:txBody>
                    <a:bodyPr/>
                    <a:lstStyle/>
                    <a:p>
                      <a:endParaRPr lang="en-US" sz="1200"/>
                    </a:p>
                  </a:txBody>
                  <a:tcPr>
                    <a:solidFill>
                      <a:schemeClr val="bg1"/>
                    </a:solidFill>
                  </a:tcPr>
                </a:tc>
                <a:extLst>
                  <a:ext uri="{0D108BD9-81ED-4DB2-BD59-A6C34878D82A}">
                    <a16:rowId xmlns:a16="http://schemas.microsoft.com/office/drawing/2014/main" val="10002"/>
                  </a:ext>
                </a:extLst>
              </a:tr>
              <a:tr h="370840">
                <a:tc>
                  <a:txBody>
                    <a:bodyPr/>
                    <a:lstStyle/>
                    <a:p>
                      <a:r>
                        <a:rPr lang="en-US" sz="1200" dirty="0"/>
                        <a:t>a3</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0.7</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a:t>
                      </a:r>
                    </a:p>
                  </a:txBody>
                  <a:tcPr>
                    <a:solidFill>
                      <a:schemeClr val="bg1"/>
                    </a:solidFill>
                  </a:tcPr>
                </a:tc>
                <a:tc>
                  <a:txBody>
                    <a:bodyPr/>
                    <a:lstStyle/>
                    <a:p>
                      <a:endParaRPr lang="en-US" sz="1200" dirty="0"/>
                    </a:p>
                  </a:txBody>
                  <a:tcPr>
                    <a:solidFill>
                      <a:schemeClr val="bg1"/>
                    </a:solidFill>
                  </a:tcPr>
                </a:tc>
                <a:tc>
                  <a:txBody>
                    <a:bodyPr/>
                    <a:lstStyle/>
                    <a:p>
                      <a:endParaRPr lang="en-US" sz="1200"/>
                    </a:p>
                  </a:txBody>
                  <a:tcPr>
                    <a:solidFill>
                      <a:schemeClr val="bg1"/>
                    </a:solidFill>
                  </a:tcPr>
                </a:tc>
                <a:tc>
                  <a:txBody>
                    <a:bodyPr/>
                    <a:lstStyle/>
                    <a:p>
                      <a:endParaRPr lang="en-US" sz="1200"/>
                    </a:p>
                  </a:txBody>
                  <a:tcPr>
                    <a:solidFill>
                      <a:schemeClr val="bg1"/>
                    </a:solidFill>
                  </a:tcPr>
                </a:tc>
                <a:extLst>
                  <a:ext uri="{0D108BD9-81ED-4DB2-BD59-A6C34878D82A}">
                    <a16:rowId xmlns:a16="http://schemas.microsoft.com/office/drawing/2014/main" val="10003"/>
                  </a:ext>
                </a:extLst>
              </a:tr>
              <a:tr h="370840">
                <a:tc>
                  <a:txBody>
                    <a:bodyPr/>
                    <a:lstStyle/>
                    <a:p>
                      <a:r>
                        <a:rPr lang="en-US" sz="1200" dirty="0"/>
                        <a:t>b1</a:t>
                      </a:r>
                    </a:p>
                  </a:txBody>
                  <a:tcPr>
                    <a:solidFill>
                      <a:schemeClr val="bg1"/>
                    </a:solidFill>
                  </a:tcPr>
                </a:tc>
                <a:tc>
                  <a:txBody>
                    <a:bodyPr/>
                    <a:lstStyle/>
                    <a:p>
                      <a:r>
                        <a:rPr lang="en-US" sz="1200" dirty="0"/>
                        <a:t>0.3</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a:t>
                      </a:r>
                    </a:p>
                  </a:txBody>
                  <a:tcPr>
                    <a:solidFill>
                      <a:schemeClr val="bg1"/>
                    </a:solidFill>
                  </a:tcPr>
                </a:tc>
                <a:tc>
                  <a:txBody>
                    <a:bodyPr/>
                    <a:lstStyle/>
                    <a:p>
                      <a:endParaRPr lang="en-US" sz="1200" dirty="0"/>
                    </a:p>
                  </a:txBody>
                  <a:tcPr>
                    <a:solidFill>
                      <a:schemeClr val="bg1"/>
                    </a:solidFill>
                  </a:tcPr>
                </a:tc>
                <a:tc>
                  <a:txBody>
                    <a:bodyPr/>
                    <a:lstStyle/>
                    <a:p>
                      <a:endParaRPr lang="en-US" sz="1200"/>
                    </a:p>
                  </a:txBody>
                  <a:tcPr>
                    <a:solidFill>
                      <a:schemeClr val="bg1"/>
                    </a:solidFill>
                  </a:tcPr>
                </a:tc>
                <a:extLst>
                  <a:ext uri="{0D108BD9-81ED-4DB2-BD59-A6C34878D82A}">
                    <a16:rowId xmlns:a16="http://schemas.microsoft.com/office/drawing/2014/main" val="10004"/>
                  </a:ext>
                </a:extLst>
              </a:tr>
              <a:tr h="370840">
                <a:tc>
                  <a:txBody>
                    <a:bodyPr/>
                    <a:lstStyle/>
                    <a:p>
                      <a:r>
                        <a:rPr lang="en-US" sz="1200" dirty="0"/>
                        <a:t>b2</a:t>
                      </a:r>
                    </a:p>
                  </a:txBody>
                  <a:tcPr>
                    <a:solidFill>
                      <a:schemeClr val="bg1"/>
                    </a:solidFill>
                  </a:tcPr>
                </a:tc>
                <a:tc>
                  <a:txBody>
                    <a:bodyPr/>
                    <a:lstStyle/>
                    <a:p>
                      <a:r>
                        <a:rPr lang="en-US" sz="1200" dirty="0"/>
                        <a:t>0.3</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a:t>
                      </a:r>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10005"/>
                  </a:ext>
                </a:extLst>
              </a:tr>
              <a:tr h="370840">
                <a:tc>
                  <a:txBody>
                    <a:bodyPr/>
                    <a:lstStyle/>
                    <a:p>
                      <a:r>
                        <a:rPr lang="en-US" sz="1200" dirty="0"/>
                        <a:t>b3</a:t>
                      </a:r>
                    </a:p>
                  </a:txBody>
                  <a:tcPr>
                    <a:solidFill>
                      <a:schemeClr val="bg1"/>
                    </a:solidFill>
                  </a:tcPr>
                </a:tc>
                <a:tc>
                  <a:txBody>
                    <a:bodyPr/>
                    <a:lstStyle/>
                    <a:p>
                      <a:r>
                        <a:rPr lang="en-US" sz="1200" dirty="0"/>
                        <a:t>0.3</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0.7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a:t>
                      </a:r>
                    </a:p>
                  </a:txBody>
                  <a:tcPr>
                    <a:solidFill>
                      <a:schemeClr val="bg1"/>
                    </a:solidFill>
                  </a:tcPr>
                </a:tc>
                <a:extLst>
                  <a:ext uri="{0D108BD9-81ED-4DB2-BD59-A6C34878D82A}">
                    <a16:rowId xmlns:a16="http://schemas.microsoft.com/office/drawing/2014/main" val="10006"/>
                  </a:ext>
                </a:extLst>
              </a:tr>
            </a:tbl>
          </a:graphicData>
        </a:graphic>
      </p:graphicFrame>
      <p:sp>
        <p:nvSpPr>
          <p:cNvPr id="10" name="TextBox 9"/>
          <p:cNvSpPr txBox="1"/>
          <p:nvPr/>
        </p:nvSpPr>
        <p:spPr>
          <a:xfrm>
            <a:off x="1366701" y="1543359"/>
            <a:ext cx="3058349" cy="369332"/>
          </a:xfrm>
          <a:prstGeom prst="rect">
            <a:avLst/>
          </a:prstGeom>
          <a:noFill/>
        </p:spPr>
        <p:txBody>
          <a:bodyPr wrap="none" rtlCol="0">
            <a:spAutoFit/>
          </a:bodyPr>
          <a:lstStyle/>
          <a:p>
            <a:r>
              <a:rPr lang="en-US" dirty="0"/>
              <a:t>Observed covariance matrix</a:t>
            </a:r>
          </a:p>
        </p:txBody>
      </p:sp>
      <p:sp>
        <p:nvSpPr>
          <p:cNvPr id="11" name="TextBox 10"/>
          <p:cNvSpPr txBox="1"/>
          <p:nvPr/>
        </p:nvSpPr>
        <p:spPr>
          <a:xfrm>
            <a:off x="5426263" y="1585528"/>
            <a:ext cx="3481692" cy="369332"/>
          </a:xfrm>
          <a:prstGeom prst="rect">
            <a:avLst/>
          </a:prstGeom>
          <a:noFill/>
        </p:spPr>
        <p:txBody>
          <a:bodyPr wrap="none" rtlCol="0">
            <a:spAutoFit/>
          </a:bodyPr>
          <a:lstStyle/>
          <a:p>
            <a:r>
              <a:rPr lang="en-US" dirty="0"/>
              <a:t>Model implied covariance matrix</a:t>
            </a:r>
          </a:p>
        </p:txBody>
      </p:sp>
      <p:graphicFrame>
        <p:nvGraphicFramePr>
          <p:cNvPr id="4" name="Table 3"/>
          <p:cNvGraphicFramePr>
            <a:graphicFrameLocks noGrp="1"/>
          </p:cNvGraphicFramePr>
          <p:nvPr>
            <p:extLst>
              <p:ext uri="{D42A27DB-BD31-4B8C-83A1-F6EECF244321}">
                <p14:modId xmlns:p14="http://schemas.microsoft.com/office/powerpoint/2010/main" val="1017493561"/>
              </p:ext>
            </p:extLst>
          </p:nvPr>
        </p:nvGraphicFramePr>
        <p:xfrm>
          <a:off x="933304" y="5364304"/>
          <a:ext cx="8137920" cy="1554480"/>
        </p:xfrm>
        <a:graphic>
          <a:graphicData uri="http://schemas.openxmlformats.org/drawingml/2006/table">
            <a:tbl>
              <a:tblPr firstRow="1" bandRow="1">
                <a:tableStyleId>{1FECB4D8-DB02-4DC6-A0A2-4F2EBAE1DC90}</a:tableStyleId>
              </a:tblPr>
              <a:tblGrid>
                <a:gridCol w="542528">
                  <a:extLst>
                    <a:ext uri="{9D8B030D-6E8A-4147-A177-3AD203B41FA5}">
                      <a16:colId xmlns:a16="http://schemas.microsoft.com/office/drawing/2014/main" val="20000"/>
                    </a:ext>
                  </a:extLst>
                </a:gridCol>
                <a:gridCol w="542528">
                  <a:extLst>
                    <a:ext uri="{9D8B030D-6E8A-4147-A177-3AD203B41FA5}">
                      <a16:colId xmlns:a16="http://schemas.microsoft.com/office/drawing/2014/main" val="20001"/>
                    </a:ext>
                  </a:extLst>
                </a:gridCol>
                <a:gridCol w="542528">
                  <a:extLst>
                    <a:ext uri="{9D8B030D-6E8A-4147-A177-3AD203B41FA5}">
                      <a16:colId xmlns:a16="http://schemas.microsoft.com/office/drawing/2014/main" val="20002"/>
                    </a:ext>
                  </a:extLst>
                </a:gridCol>
                <a:gridCol w="542528">
                  <a:extLst>
                    <a:ext uri="{9D8B030D-6E8A-4147-A177-3AD203B41FA5}">
                      <a16:colId xmlns:a16="http://schemas.microsoft.com/office/drawing/2014/main" val="20003"/>
                    </a:ext>
                  </a:extLst>
                </a:gridCol>
                <a:gridCol w="542528">
                  <a:extLst>
                    <a:ext uri="{9D8B030D-6E8A-4147-A177-3AD203B41FA5}">
                      <a16:colId xmlns:a16="http://schemas.microsoft.com/office/drawing/2014/main" val="20004"/>
                    </a:ext>
                  </a:extLst>
                </a:gridCol>
                <a:gridCol w="542528">
                  <a:extLst>
                    <a:ext uri="{9D8B030D-6E8A-4147-A177-3AD203B41FA5}">
                      <a16:colId xmlns:a16="http://schemas.microsoft.com/office/drawing/2014/main" val="20005"/>
                    </a:ext>
                  </a:extLst>
                </a:gridCol>
                <a:gridCol w="542528">
                  <a:extLst>
                    <a:ext uri="{9D8B030D-6E8A-4147-A177-3AD203B41FA5}">
                      <a16:colId xmlns:a16="http://schemas.microsoft.com/office/drawing/2014/main" val="20006"/>
                    </a:ext>
                  </a:extLst>
                </a:gridCol>
                <a:gridCol w="542528">
                  <a:extLst>
                    <a:ext uri="{9D8B030D-6E8A-4147-A177-3AD203B41FA5}">
                      <a16:colId xmlns:a16="http://schemas.microsoft.com/office/drawing/2014/main" val="20007"/>
                    </a:ext>
                  </a:extLst>
                </a:gridCol>
                <a:gridCol w="542528">
                  <a:extLst>
                    <a:ext uri="{9D8B030D-6E8A-4147-A177-3AD203B41FA5}">
                      <a16:colId xmlns:a16="http://schemas.microsoft.com/office/drawing/2014/main" val="20008"/>
                    </a:ext>
                  </a:extLst>
                </a:gridCol>
                <a:gridCol w="542528">
                  <a:extLst>
                    <a:ext uri="{9D8B030D-6E8A-4147-A177-3AD203B41FA5}">
                      <a16:colId xmlns:a16="http://schemas.microsoft.com/office/drawing/2014/main" val="20009"/>
                    </a:ext>
                  </a:extLst>
                </a:gridCol>
                <a:gridCol w="542528">
                  <a:extLst>
                    <a:ext uri="{9D8B030D-6E8A-4147-A177-3AD203B41FA5}">
                      <a16:colId xmlns:a16="http://schemas.microsoft.com/office/drawing/2014/main" val="20010"/>
                    </a:ext>
                  </a:extLst>
                </a:gridCol>
                <a:gridCol w="542528">
                  <a:extLst>
                    <a:ext uri="{9D8B030D-6E8A-4147-A177-3AD203B41FA5}">
                      <a16:colId xmlns:a16="http://schemas.microsoft.com/office/drawing/2014/main" val="20011"/>
                    </a:ext>
                  </a:extLst>
                </a:gridCol>
                <a:gridCol w="542528">
                  <a:extLst>
                    <a:ext uri="{9D8B030D-6E8A-4147-A177-3AD203B41FA5}">
                      <a16:colId xmlns:a16="http://schemas.microsoft.com/office/drawing/2014/main" val="20012"/>
                    </a:ext>
                  </a:extLst>
                </a:gridCol>
                <a:gridCol w="542528">
                  <a:extLst>
                    <a:ext uri="{9D8B030D-6E8A-4147-A177-3AD203B41FA5}">
                      <a16:colId xmlns:a16="http://schemas.microsoft.com/office/drawing/2014/main" val="20013"/>
                    </a:ext>
                  </a:extLst>
                </a:gridCol>
                <a:gridCol w="542528">
                  <a:extLst>
                    <a:ext uri="{9D8B030D-6E8A-4147-A177-3AD203B41FA5}">
                      <a16:colId xmlns:a16="http://schemas.microsoft.com/office/drawing/2014/main" val="20014"/>
                    </a:ext>
                  </a:extLst>
                </a:gridCol>
              </a:tblGrid>
              <a:tr h="262241">
                <a:tc>
                  <a:txBody>
                    <a:bodyPr/>
                    <a:lstStyle/>
                    <a:p>
                      <a:r>
                        <a:rPr lang="en-US" sz="1600" b="0" baseline="0" dirty="0" err="1"/>
                        <a:t>φ</a:t>
                      </a:r>
                      <a:r>
                        <a:rPr lang="en-US" sz="1600" b="0" baseline="-25000" dirty="0" err="1"/>
                        <a:t>A</a:t>
                      </a:r>
                      <a:endParaRPr lang="en-US" sz="16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baseline="0" dirty="0" err="1"/>
                        <a:t>φ</a:t>
                      </a:r>
                      <a:r>
                        <a:rPr lang="en-US" sz="1600" b="0" baseline="-25000" dirty="0" err="1"/>
                        <a:t>B</a:t>
                      </a:r>
                      <a:endParaRPr lang="en-US" sz="16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baseline="0" dirty="0" err="1"/>
                        <a:t>φ</a:t>
                      </a:r>
                      <a:r>
                        <a:rPr lang="en-US" sz="1600" b="0" baseline="-25000" dirty="0" err="1"/>
                        <a:t>AB</a:t>
                      </a:r>
                      <a:endParaRPr lang="en-US" sz="1600" b="0" dirty="0"/>
                    </a:p>
                  </a:txBody>
                  <a:tcPr/>
                </a:tc>
                <a:tc>
                  <a:txBody>
                    <a:bodyPr/>
                    <a:lstStyle/>
                    <a:p>
                      <a:r>
                        <a:rPr lang="en-US" sz="1600" b="0" dirty="0"/>
                        <a:t>λ</a:t>
                      </a:r>
                      <a:r>
                        <a:rPr lang="en-US" sz="1600" b="0" baseline="-25000" dirty="0"/>
                        <a:t>a1</a:t>
                      </a:r>
                      <a:endParaRPr lang="en-US" sz="1600" b="0" dirty="0"/>
                    </a:p>
                  </a:txBody>
                  <a:tcPr/>
                </a:tc>
                <a:tc>
                  <a:txBody>
                    <a:bodyPr/>
                    <a:lstStyle/>
                    <a:p>
                      <a:r>
                        <a:rPr lang="en-US" sz="1600" b="0" dirty="0"/>
                        <a:t>λ</a:t>
                      </a:r>
                      <a:r>
                        <a:rPr lang="en-US" sz="1600" b="0" baseline="-25000" dirty="0"/>
                        <a:t>a2</a:t>
                      </a:r>
                      <a:endParaRPr lang="en-US" sz="16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t>λ</a:t>
                      </a:r>
                      <a:r>
                        <a:rPr lang="en-US" sz="1600" b="0" baseline="-25000" dirty="0"/>
                        <a:t>a3</a:t>
                      </a:r>
                      <a:endParaRPr lang="en-US" sz="1600" b="0" dirty="0"/>
                    </a:p>
                  </a:txBody>
                  <a:tcPr/>
                </a:tc>
                <a:tc>
                  <a:txBody>
                    <a:bodyPr/>
                    <a:lstStyle/>
                    <a:p>
                      <a:r>
                        <a:rPr lang="en-US" sz="1600" b="0" dirty="0"/>
                        <a:t>λ</a:t>
                      </a:r>
                      <a:r>
                        <a:rPr lang="en-US" sz="1600" b="0" baseline="-25000" dirty="0"/>
                        <a:t>b1</a:t>
                      </a:r>
                      <a:endParaRPr lang="en-US" sz="1600" b="0" dirty="0"/>
                    </a:p>
                  </a:txBody>
                  <a:tcPr/>
                </a:tc>
                <a:tc>
                  <a:txBody>
                    <a:bodyPr/>
                    <a:lstStyle/>
                    <a:p>
                      <a:r>
                        <a:rPr lang="en-US" sz="1600" b="0" dirty="0"/>
                        <a:t>λ</a:t>
                      </a:r>
                      <a:r>
                        <a:rPr lang="en-US" sz="1600" b="0" baseline="-25000" dirty="0"/>
                        <a:t>b2</a:t>
                      </a:r>
                      <a:endParaRPr lang="en-US" sz="16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t>λ</a:t>
                      </a:r>
                      <a:r>
                        <a:rPr lang="en-US" sz="1600" b="0" baseline="-25000" dirty="0"/>
                        <a:t>b3</a:t>
                      </a:r>
                      <a:endParaRPr lang="en-US" sz="1600" b="0" dirty="0"/>
                    </a:p>
                  </a:txBody>
                  <a:tcPr/>
                </a:tc>
                <a:tc>
                  <a:txBody>
                    <a:bodyPr/>
                    <a:lstStyle/>
                    <a:p>
                      <a:r>
                        <a:rPr lang="en-US" sz="1600" b="0" dirty="0"/>
                        <a:t>e</a:t>
                      </a:r>
                      <a:r>
                        <a:rPr lang="en-US" sz="1600" b="0" baseline="-25000" dirty="0"/>
                        <a:t>a1</a:t>
                      </a:r>
                      <a:endParaRPr lang="en-US" sz="16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t>e</a:t>
                      </a:r>
                      <a:r>
                        <a:rPr lang="en-US" sz="1600" b="0" baseline="-25000" dirty="0"/>
                        <a:t>a3</a:t>
                      </a:r>
                      <a:endParaRPr lang="en-US" sz="16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t>e</a:t>
                      </a:r>
                      <a:r>
                        <a:rPr lang="en-US" sz="1600" b="0" baseline="-25000" dirty="0"/>
                        <a:t>a3</a:t>
                      </a:r>
                      <a:endParaRPr lang="en-US" sz="1600" b="0" dirty="0"/>
                    </a:p>
                  </a:txBody>
                  <a:tcPr/>
                </a:tc>
                <a:tc>
                  <a:txBody>
                    <a:bodyPr/>
                    <a:lstStyle/>
                    <a:p>
                      <a:r>
                        <a:rPr lang="en-US" sz="1600" b="0" dirty="0"/>
                        <a:t>e</a:t>
                      </a:r>
                      <a:r>
                        <a:rPr lang="en-US" sz="1600" b="0" baseline="-25000" dirty="0"/>
                        <a:t>b1</a:t>
                      </a:r>
                      <a:endParaRPr lang="en-US" sz="16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t>e</a:t>
                      </a:r>
                      <a:r>
                        <a:rPr lang="en-US" sz="1600" b="0" baseline="-25000" dirty="0"/>
                        <a:t>b2</a:t>
                      </a:r>
                      <a:endParaRPr lang="en-US" sz="16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t>e</a:t>
                      </a:r>
                      <a:r>
                        <a:rPr lang="en-US" sz="1600" b="0" baseline="-25000" dirty="0"/>
                        <a:t>b3</a:t>
                      </a:r>
                      <a:endParaRPr lang="en-US" sz="1600" b="0" dirty="0"/>
                    </a:p>
                  </a:txBody>
                  <a:tcPr/>
                </a:tc>
                <a:extLst>
                  <a:ext uri="{0D108BD9-81ED-4DB2-BD59-A6C34878D82A}">
                    <a16:rowId xmlns:a16="http://schemas.microsoft.com/office/drawing/2014/main" val="10000"/>
                  </a:ext>
                </a:extLst>
              </a:tr>
              <a:tr h="262241">
                <a:tc>
                  <a:txBody>
                    <a:bodyPr/>
                    <a:lstStyle/>
                    <a:p>
                      <a:r>
                        <a:rPr lang="en-US" sz="1400" dirty="0"/>
                        <a:t>1</a:t>
                      </a:r>
                    </a:p>
                  </a:txBody>
                  <a:tcPr/>
                </a:tc>
                <a:tc>
                  <a:txBody>
                    <a:bodyPr/>
                    <a:lstStyle/>
                    <a:p>
                      <a:r>
                        <a:rPr lang="en-US" sz="1400" dirty="0"/>
                        <a:t>1</a:t>
                      </a:r>
                    </a:p>
                  </a:txBody>
                  <a:tcPr/>
                </a:tc>
                <a:tc>
                  <a:txBody>
                    <a:bodyPr/>
                    <a:lstStyle/>
                    <a:p>
                      <a:r>
                        <a:rPr lang="en-US" sz="1400" dirty="0"/>
                        <a:t>0.43</a:t>
                      </a:r>
                    </a:p>
                  </a:txBody>
                  <a:tcPr/>
                </a:tc>
                <a:tc>
                  <a:txBody>
                    <a:bodyPr/>
                    <a:lstStyle/>
                    <a:p>
                      <a:r>
                        <a:rPr lang="en-US" sz="1400" dirty="0"/>
                        <a:t>0.84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0.84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0.84</a:t>
                      </a:r>
                    </a:p>
                  </a:txBody>
                  <a:tcPr/>
                </a:tc>
                <a:tc>
                  <a:txBody>
                    <a:bodyPr/>
                    <a:lstStyle/>
                    <a:p>
                      <a:r>
                        <a:rPr lang="en-US" sz="1400" dirty="0"/>
                        <a:t>0.84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0.84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0.84</a:t>
                      </a:r>
                    </a:p>
                  </a:txBody>
                  <a:tcPr/>
                </a:tc>
                <a:tc>
                  <a:txBody>
                    <a:bodyPr/>
                    <a:lstStyle/>
                    <a:p>
                      <a:r>
                        <a:rPr lang="en-US" sz="1400" dirty="0"/>
                        <a:t>0.30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0.30</a:t>
                      </a:r>
                    </a:p>
                  </a:txBody>
                  <a:tcPr/>
                </a:tc>
                <a:tc>
                  <a:txBody>
                    <a:bodyPr/>
                    <a:lstStyle/>
                    <a:p>
                      <a:r>
                        <a:rPr lang="en-US" sz="1400" dirty="0"/>
                        <a:t>0.30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0.30</a:t>
                      </a:r>
                    </a:p>
                  </a:txBody>
                  <a:tcPr/>
                </a:tc>
                <a:tc>
                  <a:txBody>
                    <a:bodyPr/>
                    <a:lstStyle/>
                    <a:p>
                      <a:r>
                        <a:rPr lang="en-US" sz="1400" dirty="0"/>
                        <a:t>0.30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0.30</a:t>
                      </a:r>
                    </a:p>
                  </a:txBody>
                  <a:tcPr/>
                </a:tc>
                <a:extLst>
                  <a:ext uri="{0D108BD9-81ED-4DB2-BD59-A6C34878D82A}">
                    <a16:rowId xmlns:a16="http://schemas.microsoft.com/office/drawing/2014/main" val="10001"/>
                  </a:ext>
                </a:extLst>
              </a:tr>
              <a:tr h="262241">
                <a:tc>
                  <a:txBody>
                    <a:bodyPr/>
                    <a:lstStyle/>
                    <a:p>
                      <a:r>
                        <a:rPr lang="en-US" sz="1400" dirty="0"/>
                        <a:t>2</a:t>
                      </a:r>
                    </a:p>
                  </a:txBody>
                  <a:tcPr/>
                </a:tc>
                <a:tc>
                  <a:txBody>
                    <a:bodyPr/>
                    <a:lstStyle/>
                    <a:p>
                      <a:r>
                        <a:rPr lang="en-US" sz="1400" dirty="0"/>
                        <a:t>1</a:t>
                      </a:r>
                    </a:p>
                  </a:txBody>
                  <a:tcPr/>
                </a:tc>
                <a:tc>
                  <a:txBody>
                    <a:bodyPr/>
                    <a:lstStyle/>
                    <a:p>
                      <a:r>
                        <a:rPr lang="en-US" sz="1400" dirty="0"/>
                        <a:t>0.61</a:t>
                      </a:r>
                    </a:p>
                  </a:txBody>
                  <a:tcPr/>
                </a:tc>
                <a:tc>
                  <a:txBody>
                    <a:bodyPr/>
                    <a:lstStyle/>
                    <a:p>
                      <a:r>
                        <a:rPr lang="en-US" sz="1400" dirty="0"/>
                        <a:t>0.59</a:t>
                      </a:r>
                    </a:p>
                  </a:txBody>
                  <a:tcPr/>
                </a:tc>
                <a:tc>
                  <a:txBody>
                    <a:bodyPr/>
                    <a:lstStyle/>
                    <a:p>
                      <a:r>
                        <a:rPr lang="en-US" sz="1400" dirty="0"/>
                        <a:t>0.59</a:t>
                      </a:r>
                    </a:p>
                  </a:txBody>
                  <a:tcPr/>
                </a:tc>
                <a:tc>
                  <a:txBody>
                    <a:bodyPr/>
                    <a:lstStyle/>
                    <a:p>
                      <a:r>
                        <a:rPr lang="en-US" sz="1400" dirty="0"/>
                        <a:t>0.59</a:t>
                      </a:r>
                    </a:p>
                  </a:txBody>
                  <a:tcPr/>
                </a:tc>
                <a:tc>
                  <a:txBody>
                    <a:bodyPr/>
                    <a:lstStyle/>
                    <a:p>
                      <a:r>
                        <a:rPr lang="en-US" sz="1400" dirty="0"/>
                        <a:t>0.84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0.84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0.84</a:t>
                      </a:r>
                    </a:p>
                  </a:txBody>
                  <a:tcPr/>
                </a:tc>
                <a:tc>
                  <a:txBody>
                    <a:bodyPr/>
                    <a:lstStyle/>
                    <a:p>
                      <a:r>
                        <a:rPr lang="en-US" sz="1400" dirty="0"/>
                        <a:t>0.30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0.30</a:t>
                      </a:r>
                    </a:p>
                  </a:txBody>
                  <a:tcPr/>
                </a:tc>
                <a:tc>
                  <a:txBody>
                    <a:bodyPr/>
                    <a:lstStyle/>
                    <a:p>
                      <a:r>
                        <a:rPr lang="en-US" sz="1400" dirty="0"/>
                        <a:t>0.30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0.30</a:t>
                      </a:r>
                    </a:p>
                  </a:txBody>
                  <a:tcPr/>
                </a:tc>
                <a:tc>
                  <a:txBody>
                    <a:bodyPr/>
                    <a:lstStyle/>
                    <a:p>
                      <a:r>
                        <a:rPr lang="en-US" sz="1400" dirty="0"/>
                        <a:t>0.30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0.30</a:t>
                      </a:r>
                    </a:p>
                  </a:txBody>
                  <a:tcPr/>
                </a:tc>
                <a:extLst>
                  <a:ext uri="{0D108BD9-81ED-4DB2-BD59-A6C34878D82A}">
                    <a16:rowId xmlns:a16="http://schemas.microsoft.com/office/drawing/2014/main" val="10002"/>
                  </a:ext>
                </a:extLst>
              </a:tr>
              <a:tr h="262241">
                <a:tc>
                  <a:txBody>
                    <a:bodyPr/>
                    <a:lstStyle/>
                    <a:p>
                      <a:r>
                        <a:rPr lang="en-US" sz="1400" dirty="0"/>
                        <a:t>0.5</a:t>
                      </a:r>
                    </a:p>
                  </a:txBody>
                  <a:tcPr/>
                </a:tc>
                <a:tc>
                  <a:txBody>
                    <a:bodyPr/>
                    <a:lstStyle/>
                    <a:p>
                      <a:r>
                        <a:rPr lang="en-US" sz="1400" dirty="0"/>
                        <a:t>1</a:t>
                      </a:r>
                    </a:p>
                  </a:txBody>
                  <a:tcPr/>
                </a:tc>
                <a:tc>
                  <a:txBody>
                    <a:bodyPr/>
                    <a:lstStyle/>
                    <a:p>
                      <a:r>
                        <a:rPr lang="en-US" sz="1400" dirty="0"/>
                        <a:t>0.30</a:t>
                      </a:r>
                    </a:p>
                  </a:txBody>
                  <a:tcPr/>
                </a:tc>
                <a:tc>
                  <a:txBody>
                    <a:bodyPr/>
                    <a:lstStyle/>
                    <a:p>
                      <a:r>
                        <a:rPr lang="en-US" sz="1400" dirty="0"/>
                        <a:t>1.18</a:t>
                      </a:r>
                    </a:p>
                  </a:txBody>
                  <a:tcPr/>
                </a:tc>
                <a:tc>
                  <a:txBody>
                    <a:bodyPr/>
                    <a:lstStyle/>
                    <a:p>
                      <a:r>
                        <a:rPr lang="en-US" sz="1400" dirty="0"/>
                        <a:t>1.18</a:t>
                      </a:r>
                    </a:p>
                  </a:txBody>
                  <a:tcPr/>
                </a:tc>
                <a:tc>
                  <a:txBody>
                    <a:bodyPr/>
                    <a:lstStyle/>
                    <a:p>
                      <a:r>
                        <a:rPr lang="en-US" sz="1400" dirty="0"/>
                        <a:t>1.18</a:t>
                      </a:r>
                    </a:p>
                  </a:txBody>
                  <a:tcPr/>
                </a:tc>
                <a:tc>
                  <a:txBody>
                    <a:bodyPr/>
                    <a:lstStyle/>
                    <a:p>
                      <a:r>
                        <a:rPr lang="en-US" sz="1400" dirty="0"/>
                        <a:t>0.84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0.84</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0.84</a:t>
                      </a:r>
                    </a:p>
                  </a:txBody>
                  <a:tcPr/>
                </a:tc>
                <a:tc>
                  <a:txBody>
                    <a:bodyPr/>
                    <a:lstStyle/>
                    <a:p>
                      <a:r>
                        <a:rPr lang="en-US" sz="1400" dirty="0"/>
                        <a:t>0.30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0.30</a:t>
                      </a:r>
                    </a:p>
                  </a:txBody>
                  <a:tcPr/>
                </a:tc>
                <a:tc>
                  <a:txBody>
                    <a:bodyPr/>
                    <a:lstStyle/>
                    <a:p>
                      <a:r>
                        <a:rPr lang="en-US" sz="1400" dirty="0"/>
                        <a:t>0.30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0.30</a:t>
                      </a:r>
                    </a:p>
                  </a:txBody>
                  <a:tcPr/>
                </a:tc>
                <a:tc>
                  <a:txBody>
                    <a:bodyPr/>
                    <a:lstStyle/>
                    <a:p>
                      <a:r>
                        <a:rPr lang="en-US" sz="1400" dirty="0"/>
                        <a:t>0.30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0.30</a:t>
                      </a:r>
                    </a:p>
                  </a:txBody>
                  <a:tcPr/>
                </a:tc>
                <a:extLst>
                  <a:ext uri="{0D108BD9-81ED-4DB2-BD59-A6C34878D82A}">
                    <a16:rowId xmlns:a16="http://schemas.microsoft.com/office/drawing/2014/main" val="10003"/>
                  </a:ext>
                </a:extLst>
              </a:tr>
              <a:tr h="262241">
                <a:tc>
                  <a:txBody>
                    <a:bodyPr/>
                    <a:lstStyle/>
                    <a:p>
                      <a:r>
                        <a:rPr lang="en-US" sz="1400" dirty="0"/>
                        <a:t>…</a:t>
                      </a:r>
                    </a:p>
                  </a:txBody>
                  <a:tcPr/>
                </a:tc>
                <a:tc>
                  <a:txBody>
                    <a:bodyPr/>
                    <a:lstStyle/>
                    <a:p>
                      <a:r>
                        <a:rPr lang="en-US" sz="1400"/>
                        <a:t>…</a:t>
                      </a:r>
                      <a:endParaRPr lang="en-US" sz="1400" dirty="0"/>
                    </a:p>
                  </a:txBody>
                  <a:tcPr/>
                </a:tc>
                <a:tc>
                  <a:txBody>
                    <a:bodyPr/>
                    <a:lstStyle/>
                    <a:p>
                      <a:r>
                        <a:rPr lang="en-US" sz="1400"/>
                        <a:t>…</a:t>
                      </a:r>
                      <a:endParaRPr lang="en-US" sz="1400" dirty="0"/>
                    </a:p>
                  </a:txBody>
                  <a:tcPr/>
                </a:tc>
                <a:tc>
                  <a:txBody>
                    <a:bodyPr/>
                    <a:lstStyle/>
                    <a:p>
                      <a:r>
                        <a:rPr lang="en-US" sz="1400"/>
                        <a:t>…</a:t>
                      </a:r>
                      <a:endParaRPr lang="en-US" sz="1400" dirty="0"/>
                    </a:p>
                  </a:txBody>
                  <a:tcPr/>
                </a:tc>
                <a:tc>
                  <a:txBody>
                    <a:bodyPr/>
                    <a:lstStyle/>
                    <a:p>
                      <a:r>
                        <a:rPr lang="en-US" sz="1400"/>
                        <a:t>…</a:t>
                      </a:r>
                      <a:endParaRPr lang="en-US" sz="1400" dirty="0"/>
                    </a:p>
                  </a:txBody>
                  <a:tcPr/>
                </a:tc>
                <a:tc>
                  <a:txBody>
                    <a:bodyPr/>
                    <a:lstStyle/>
                    <a:p>
                      <a:r>
                        <a:rPr lang="en-US" sz="1400"/>
                        <a:t>…</a:t>
                      </a:r>
                      <a:endParaRPr lang="en-US" sz="1400" dirty="0"/>
                    </a:p>
                  </a:txBody>
                  <a:tcPr/>
                </a:tc>
                <a:tc>
                  <a:txBody>
                    <a:bodyPr/>
                    <a:lstStyle/>
                    <a:p>
                      <a:r>
                        <a:rPr lang="en-US" sz="1400"/>
                        <a:t>…</a:t>
                      </a:r>
                      <a:endParaRPr lang="en-US" sz="1400" dirty="0"/>
                    </a:p>
                  </a:txBody>
                  <a:tcPr/>
                </a:tc>
                <a:tc>
                  <a:txBody>
                    <a:bodyPr/>
                    <a:lstStyle/>
                    <a:p>
                      <a:r>
                        <a:rPr lang="en-US" sz="1400" dirty="0"/>
                        <a:t>…</a:t>
                      </a:r>
                    </a:p>
                  </a:txBody>
                  <a:tcPr/>
                </a:tc>
                <a:tc>
                  <a:txBody>
                    <a:bodyPr/>
                    <a:lstStyle/>
                    <a:p>
                      <a:r>
                        <a:rPr lang="en-US" sz="1400"/>
                        <a:t>…</a:t>
                      </a:r>
                      <a:endParaRPr lang="en-US" sz="1400" dirty="0"/>
                    </a:p>
                  </a:txBody>
                  <a:tcPr/>
                </a:tc>
                <a:tc>
                  <a:txBody>
                    <a:bodyPr/>
                    <a:lstStyle/>
                    <a:p>
                      <a:r>
                        <a:rPr lang="en-US" sz="1400"/>
                        <a:t>…</a:t>
                      </a:r>
                      <a:endParaRPr lang="en-US" sz="1400" dirty="0"/>
                    </a:p>
                  </a:txBody>
                  <a:tcPr/>
                </a:tc>
                <a:tc>
                  <a:txBody>
                    <a:bodyPr/>
                    <a:lstStyle/>
                    <a:p>
                      <a:r>
                        <a:rPr lang="en-US" sz="1400"/>
                        <a:t>…</a:t>
                      </a:r>
                      <a:endParaRPr lang="en-US" sz="1400" dirty="0"/>
                    </a:p>
                  </a:txBody>
                  <a:tcPr/>
                </a:tc>
                <a:tc>
                  <a:txBody>
                    <a:bodyPr/>
                    <a:lstStyle/>
                    <a:p>
                      <a:r>
                        <a:rPr lang="en-US" sz="1400"/>
                        <a:t>…</a:t>
                      </a:r>
                      <a:endParaRPr lang="en-US" sz="1400" dirty="0"/>
                    </a:p>
                  </a:txBody>
                  <a:tcPr/>
                </a:tc>
                <a:tc>
                  <a:txBody>
                    <a:bodyPr/>
                    <a:lstStyle/>
                    <a:p>
                      <a:r>
                        <a:rPr lang="en-US" sz="1400"/>
                        <a:t>…</a:t>
                      </a:r>
                      <a:endParaRPr lang="en-US" sz="1400" dirty="0"/>
                    </a:p>
                  </a:txBody>
                  <a:tcPr/>
                </a:tc>
                <a:tc>
                  <a:txBody>
                    <a:bodyPr/>
                    <a:lstStyle/>
                    <a:p>
                      <a:r>
                        <a:rPr lang="en-US" sz="1400"/>
                        <a:t>…</a:t>
                      </a:r>
                      <a:endParaRPr lang="en-US" sz="1400" dirty="0"/>
                    </a:p>
                  </a:txBody>
                  <a:tcPr/>
                </a:tc>
                <a:tc>
                  <a:txBody>
                    <a:bodyPr/>
                    <a:lstStyle/>
                    <a:p>
                      <a:r>
                        <a:rPr lang="en-US" sz="1400" dirty="0"/>
                        <a:t>…</a:t>
                      </a:r>
                    </a:p>
                  </a:txBody>
                  <a:tcPr/>
                </a:tc>
                <a:extLst>
                  <a:ext uri="{0D108BD9-81ED-4DB2-BD59-A6C34878D82A}">
                    <a16:rowId xmlns:a16="http://schemas.microsoft.com/office/drawing/2014/main" val="10004"/>
                  </a:ext>
                </a:extLst>
              </a:tr>
            </a:tbl>
          </a:graphicData>
        </a:graphic>
      </p:graphicFrame>
      <p:sp>
        <p:nvSpPr>
          <p:cNvPr id="13" name="Rectangle 12"/>
          <p:cNvSpPr/>
          <p:nvPr/>
        </p:nvSpPr>
        <p:spPr>
          <a:xfrm>
            <a:off x="868626" y="6619526"/>
            <a:ext cx="8243450" cy="364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70573" y="6320150"/>
            <a:ext cx="8243450" cy="364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67659" y="6012684"/>
            <a:ext cx="8243450" cy="364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891663" y="82182"/>
            <a:ext cx="2735754" cy="615553"/>
          </a:xfrm>
          <a:prstGeom prst="rect">
            <a:avLst/>
          </a:prstGeom>
          <a:noFill/>
        </p:spPr>
        <p:txBody>
          <a:bodyPr wrap="square" lIns="0" tIns="0" rIns="0" bIns="0" rtlCol="0">
            <a:spAutoFit/>
          </a:bodyPr>
          <a:lstStyle/>
          <a:p>
            <a:r>
              <a:rPr lang="en-US" sz="2000" b="1" dirty="0">
                <a:solidFill>
                  <a:srgbClr val="EF3340"/>
                </a:solidFill>
              </a:rPr>
              <a:t>We need to set scales of the latent variables!</a:t>
            </a:r>
          </a:p>
        </p:txBody>
      </p:sp>
      <p:pic>
        <p:nvPicPr>
          <p:cNvPr id="18" name="Picture 17">
            <a:extLst>
              <a:ext uri="{FF2B5EF4-FFF2-40B4-BE49-F238E27FC236}">
                <a16:creationId xmlns:a16="http://schemas.microsoft.com/office/drawing/2014/main" id="{5E972603-18CC-CE45-AA8D-A06069E7F479}"/>
              </a:ext>
            </a:extLst>
          </p:cNvPr>
          <p:cNvPicPr>
            <a:picLocks noChangeAspect="1"/>
          </p:cNvPicPr>
          <p:nvPr/>
        </p:nvPicPr>
        <p:blipFill>
          <a:blip r:embed="rId2"/>
          <a:stretch>
            <a:fillRect/>
          </a:stretch>
        </p:blipFill>
        <p:spPr>
          <a:xfrm>
            <a:off x="6837034" y="-12299"/>
            <a:ext cx="2167064" cy="1580438"/>
          </a:xfrm>
          <a:prstGeom prst="rect">
            <a:avLst/>
          </a:prstGeom>
        </p:spPr>
      </p:pic>
    </p:spTree>
    <p:extLst>
      <p:ext uri="{BB962C8B-B14F-4D97-AF65-F5344CB8AC3E}">
        <p14:creationId xmlns:p14="http://schemas.microsoft.com/office/powerpoint/2010/main" val="61986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of scale setting</a:t>
            </a:r>
          </a:p>
        </p:txBody>
      </p:sp>
      <p:sp>
        <p:nvSpPr>
          <p:cNvPr id="3" name="Content Placeholder 2"/>
          <p:cNvSpPr>
            <a:spLocks noGrp="1"/>
          </p:cNvSpPr>
          <p:nvPr>
            <p:ph sz="half" idx="1"/>
          </p:nvPr>
        </p:nvSpPr>
        <p:spPr/>
        <p:txBody>
          <a:bodyPr>
            <a:normAutofit/>
          </a:bodyPr>
          <a:lstStyle/>
          <a:p>
            <a:pPr marL="0" lvl="1" indent="0">
              <a:buNone/>
            </a:pPr>
            <a:r>
              <a:rPr lang="en-US" b="1" dirty="0" err="1"/>
              <a:t>λ</a:t>
            </a:r>
            <a:r>
              <a:rPr lang="en-US" b="1" dirty="0"/>
              <a:t> and </a:t>
            </a:r>
            <a:r>
              <a:rPr lang="en-US" b="1" dirty="0" err="1"/>
              <a:t>φ</a:t>
            </a:r>
            <a:r>
              <a:rPr lang="en-US" b="1" dirty="0"/>
              <a:t> depend on the scale of A, B, a, and b</a:t>
            </a:r>
          </a:p>
          <a:p>
            <a:r>
              <a:rPr lang="en-US" dirty="0"/>
              <a:t>Scales of a and b (mean and variance) are known because they are measured variables</a:t>
            </a:r>
          </a:p>
          <a:p>
            <a:r>
              <a:rPr lang="en-US" dirty="0"/>
              <a:t>Scales of A and B must be set by the researcher</a:t>
            </a:r>
          </a:p>
          <a:p>
            <a:endParaRPr lang="en-US" dirty="0"/>
          </a:p>
        </p:txBody>
      </p:sp>
      <p:sp>
        <p:nvSpPr>
          <p:cNvPr id="93" name="Oval 92"/>
          <p:cNvSpPr/>
          <p:nvPr/>
        </p:nvSpPr>
        <p:spPr bwMode="auto">
          <a:xfrm>
            <a:off x="5311696" y="2384425"/>
            <a:ext cx="1168400"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94" name="Rectangle 93"/>
          <p:cNvSpPr/>
          <p:nvPr/>
        </p:nvSpPr>
        <p:spPr bwMode="auto">
          <a:xfrm>
            <a:off x="5092621" y="36020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95" name="Rectangle 94"/>
          <p:cNvSpPr/>
          <p:nvPr/>
        </p:nvSpPr>
        <p:spPr bwMode="auto">
          <a:xfrm>
            <a:off x="5735558" y="3602038"/>
            <a:ext cx="328613"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sp>
        <p:nvSpPr>
          <p:cNvPr id="96" name="Rectangle 95"/>
          <p:cNvSpPr/>
          <p:nvPr/>
        </p:nvSpPr>
        <p:spPr bwMode="auto">
          <a:xfrm>
            <a:off x="6416596" y="36020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a3</a:t>
            </a:r>
          </a:p>
        </p:txBody>
      </p:sp>
      <p:sp>
        <p:nvSpPr>
          <p:cNvPr id="97" name="Rectangle 96"/>
          <p:cNvSpPr/>
          <p:nvPr/>
        </p:nvSpPr>
        <p:spPr bwMode="auto">
          <a:xfrm>
            <a:off x="7094458" y="3602038"/>
            <a:ext cx="330200"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b1</a:t>
            </a:r>
          </a:p>
        </p:txBody>
      </p:sp>
      <p:sp>
        <p:nvSpPr>
          <p:cNvPr id="98" name="Rectangle 97"/>
          <p:cNvSpPr/>
          <p:nvPr/>
        </p:nvSpPr>
        <p:spPr bwMode="auto">
          <a:xfrm>
            <a:off x="7738983" y="36020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b2</a:t>
            </a:r>
          </a:p>
        </p:txBody>
      </p:sp>
      <p:sp>
        <p:nvSpPr>
          <p:cNvPr id="99" name="Rectangle 98"/>
          <p:cNvSpPr/>
          <p:nvPr/>
        </p:nvSpPr>
        <p:spPr bwMode="auto">
          <a:xfrm>
            <a:off x="8420021" y="36020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b3</a:t>
            </a:r>
          </a:p>
        </p:txBody>
      </p:sp>
      <p:sp>
        <p:nvSpPr>
          <p:cNvPr id="100" name="Oval 99"/>
          <p:cNvSpPr/>
          <p:nvPr/>
        </p:nvSpPr>
        <p:spPr bwMode="auto">
          <a:xfrm>
            <a:off x="7318296" y="2384425"/>
            <a:ext cx="1169987"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B</a:t>
            </a:r>
          </a:p>
        </p:txBody>
      </p:sp>
      <p:cxnSp>
        <p:nvCxnSpPr>
          <p:cNvPr id="101" name="Straight Arrow Connector 100"/>
          <p:cNvCxnSpPr>
            <a:stCxn id="93" idx="3"/>
            <a:endCxn id="94" idx="0"/>
          </p:cNvCxnSpPr>
          <p:nvPr/>
        </p:nvCxnSpPr>
        <p:spPr bwMode="auto">
          <a:xfrm rot="5400000">
            <a:off x="5053727" y="3174206"/>
            <a:ext cx="630238" cy="22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93" idx="4"/>
            <a:endCxn id="95" idx="0"/>
          </p:cNvCxnSpPr>
          <p:nvPr/>
        </p:nvCxnSpPr>
        <p:spPr bwMode="auto">
          <a:xfrm rot="16200000" flipH="1">
            <a:off x="5633165" y="3336131"/>
            <a:ext cx="5286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a:stCxn id="93" idx="5"/>
            <a:endCxn id="96" idx="0"/>
          </p:cNvCxnSpPr>
          <p:nvPr/>
        </p:nvCxnSpPr>
        <p:spPr bwMode="auto">
          <a:xfrm rot="16200000" flipH="1">
            <a:off x="6129258" y="3151188"/>
            <a:ext cx="630238" cy="271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100" idx="3"/>
            <a:endCxn id="97" idx="0"/>
          </p:cNvCxnSpPr>
          <p:nvPr/>
        </p:nvCxnSpPr>
        <p:spPr bwMode="auto">
          <a:xfrm rot="5400000">
            <a:off x="7059533" y="3171825"/>
            <a:ext cx="630238" cy="2301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00" idx="4"/>
          </p:cNvCxnSpPr>
          <p:nvPr/>
        </p:nvCxnSpPr>
        <p:spPr bwMode="auto">
          <a:xfrm rot="16200000" flipH="1">
            <a:off x="7638971" y="3336925"/>
            <a:ext cx="528638"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100" idx="5"/>
            <a:endCxn id="99" idx="0"/>
          </p:cNvCxnSpPr>
          <p:nvPr/>
        </p:nvCxnSpPr>
        <p:spPr bwMode="auto">
          <a:xfrm rot="16200000" flipH="1">
            <a:off x="8135064" y="3153569"/>
            <a:ext cx="630238" cy="266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7" name="Oval 106"/>
          <p:cNvSpPr/>
          <p:nvPr/>
        </p:nvSpPr>
        <p:spPr bwMode="auto">
          <a:xfrm>
            <a:off x="5092621"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108" name="Straight Arrow Connector 107"/>
          <p:cNvCxnSpPr>
            <a:stCxn id="107" idx="0"/>
          </p:cNvCxnSpPr>
          <p:nvPr/>
        </p:nvCxnSpPr>
        <p:spPr bwMode="auto">
          <a:xfrm rot="5400000" flipH="1" flipV="1">
            <a:off x="5127545"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bwMode="auto">
          <a:xfrm>
            <a:off x="5730796"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110" name="Straight Arrow Connector 109"/>
          <p:cNvCxnSpPr>
            <a:stCxn id="109" idx="0"/>
          </p:cNvCxnSpPr>
          <p:nvPr/>
        </p:nvCxnSpPr>
        <p:spPr bwMode="auto">
          <a:xfrm rot="5400000" flipH="1" flipV="1">
            <a:off x="5765720"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1" name="Oval 110"/>
          <p:cNvSpPr/>
          <p:nvPr/>
        </p:nvSpPr>
        <p:spPr bwMode="auto">
          <a:xfrm>
            <a:off x="6403896" y="4178300"/>
            <a:ext cx="312737"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112" name="Straight Arrow Connector 111"/>
          <p:cNvCxnSpPr>
            <a:stCxn id="111" idx="0"/>
          </p:cNvCxnSpPr>
          <p:nvPr/>
        </p:nvCxnSpPr>
        <p:spPr bwMode="auto">
          <a:xfrm rot="5400000" flipH="1" flipV="1">
            <a:off x="6437233"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Oval 112"/>
          <p:cNvSpPr/>
          <p:nvPr/>
        </p:nvSpPr>
        <p:spPr bwMode="auto">
          <a:xfrm>
            <a:off x="7097633" y="4189413"/>
            <a:ext cx="314325" cy="30638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114" name="Straight Arrow Connector 113"/>
          <p:cNvCxnSpPr>
            <a:stCxn id="113" idx="0"/>
          </p:cNvCxnSpPr>
          <p:nvPr/>
        </p:nvCxnSpPr>
        <p:spPr bwMode="auto">
          <a:xfrm rot="5400000" flipH="1" flipV="1">
            <a:off x="7132558" y="4067176"/>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Oval 114"/>
          <p:cNvSpPr/>
          <p:nvPr/>
        </p:nvSpPr>
        <p:spPr bwMode="auto">
          <a:xfrm>
            <a:off x="7746921" y="41783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116" name="Straight Arrow Connector 115"/>
          <p:cNvCxnSpPr>
            <a:stCxn id="115" idx="0"/>
          </p:cNvCxnSpPr>
          <p:nvPr/>
        </p:nvCxnSpPr>
        <p:spPr bwMode="auto">
          <a:xfrm rot="5400000" flipH="1" flipV="1">
            <a:off x="7781845"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bwMode="auto">
          <a:xfrm>
            <a:off x="8431133" y="4178300"/>
            <a:ext cx="312738"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118" name="Straight Arrow Connector 117"/>
          <p:cNvCxnSpPr>
            <a:stCxn id="117" idx="0"/>
          </p:cNvCxnSpPr>
          <p:nvPr/>
        </p:nvCxnSpPr>
        <p:spPr bwMode="auto">
          <a:xfrm rot="5400000" flipH="1" flipV="1">
            <a:off x="8466058" y="40560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4911434" y="3881587"/>
            <a:ext cx="313044" cy="369332"/>
          </a:xfrm>
          <a:prstGeom prst="rect">
            <a:avLst/>
          </a:prstGeom>
          <a:noFill/>
          <a:effectLst/>
        </p:spPr>
        <p:txBody>
          <a:bodyPr wrap="none" rtlCol="0">
            <a:spAutoFit/>
          </a:bodyPr>
          <a:lstStyle/>
          <a:p>
            <a:r>
              <a:rPr lang="en-US" dirty="0"/>
              <a:t>1</a:t>
            </a:r>
          </a:p>
        </p:txBody>
      </p:sp>
      <p:sp>
        <p:nvSpPr>
          <p:cNvPr id="120" name="TextBox 119"/>
          <p:cNvSpPr txBox="1"/>
          <p:nvPr/>
        </p:nvSpPr>
        <p:spPr>
          <a:xfrm>
            <a:off x="7052086" y="3080362"/>
            <a:ext cx="300082" cy="369332"/>
          </a:xfrm>
          <a:prstGeom prst="rect">
            <a:avLst/>
          </a:prstGeom>
          <a:noFill/>
          <a:effectLst/>
        </p:spPr>
        <p:txBody>
          <a:bodyPr wrap="none" rtlCol="0">
            <a:spAutoFit/>
          </a:bodyPr>
          <a:lstStyle/>
          <a:p>
            <a:r>
              <a:rPr lang="en-US" dirty="0" err="1"/>
              <a:t>λ</a:t>
            </a:r>
            <a:endParaRPr lang="en-US" dirty="0"/>
          </a:p>
        </p:txBody>
      </p:sp>
      <p:sp>
        <p:nvSpPr>
          <p:cNvPr id="121" name="TextBox 120"/>
          <p:cNvSpPr txBox="1"/>
          <p:nvPr/>
        </p:nvSpPr>
        <p:spPr>
          <a:xfrm>
            <a:off x="5579169" y="3115639"/>
            <a:ext cx="300082" cy="369332"/>
          </a:xfrm>
          <a:prstGeom prst="rect">
            <a:avLst/>
          </a:prstGeom>
          <a:noFill/>
          <a:effectLst/>
        </p:spPr>
        <p:txBody>
          <a:bodyPr wrap="none" rtlCol="0">
            <a:spAutoFit/>
          </a:bodyPr>
          <a:lstStyle/>
          <a:p>
            <a:r>
              <a:rPr lang="en-US" dirty="0" err="1"/>
              <a:t>λ</a:t>
            </a:r>
            <a:endParaRPr lang="en-US" dirty="0"/>
          </a:p>
        </p:txBody>
      </p:sp>
      <p:sp>
        <p:nvSpPr>
          <p:cNvPr id="122" name="TextBox 121"/>
          <p:cNvSpPr txBox="1"/>
          <p:nvPr/>
        </p:nvSpPr>
        <p:spPr>
          <a:xfrm>
            <a:off x="6134820" y="3142096"/>
            <a:ext cx="300082" cy="369332"/>
          </a:xfrm>
          <a:prstGeom prst="rect">
            <a:avLst/>
          </a:prstGeom>
          <a:noFill/>
          <a:effectLst/>
        </p:spPr>
        <p:txBody>
          <a:bodyPr wrap="none" rtlCol="0">
            <a:spAutoFit/>
          </a:bodyPr>
          <a:lstStyle/>
          <a:p>
            <a:r>
              <a:rPr lang="en-US" dirty="0" err="1"/>
              <a:t>λ</a:t>
            </a:r>
            <a:endParaRPr lang="en-US" dirty="0"/>
          </a:p>
        </p:txBody>
      </p:sp>
      <p:sp>
        <p:nvSpPr>
          <p:cNvPr id="123" name="TextBox 122"/>
          <p:cNvSpPr txBox="1"/>
          <p:nvPr/>
        </p:nvSpPr>
        <p:spPr>
          <a:xfrm>
            <a:off x="7625378" y="3150915"/>
            <a:ext cx="300082" cy="369332"/>
          </a:xfrm>
          <a:prstGeom prst="rect">
            <a:avLst/>
          </a:prstGeom>
          <a:noFill/>
          <a:effectLst/>
        </p:spPr>
        <p:txBody>
          <a:bodyPr wrap="none" rtlCol="0">
            <a:spAutoFit/>
          </a:bodyPr>
          <a:lstStyle/>
          <a:p>
            <a:r>
              <a:rPr lang="en-US" dirty="0" err="1"/>
              <a:t>λ</a:t>
            </a:r>
            <a:endParaRPr lang="en-US" dirty="0"/>
          </a:p>
        </p:txBody>
      </p:sp>
      <p:sp>
        <p:nvSpPr>
          <p:cNvPr id="124" name="TextBox 123"/>
          <p:cNvSpPr txBox="1"/>
          <p:nvPr/>
        </p:nvSpPr>
        <p:spPr>
          <a:xfrm>
            <a:off x="8136930" y="3168554"/>
            <a:ext cx="300082" cy="369332"/>
          </a:xfrm>
          <a:prstGeom prst="rect">
            <a:avLst/>
          </a:prstGeom>
          <a:noFill/>
          <a:effectLst/>
        </p:spPr>
        <p:txBody>
          <a:bodyPr wrap="none" rtlCol="0">
            <a:spAutoFit/>
          </a:bodyPr>
          <a:lstStyle/>
          <a:p>
            <a:r>
              <a:rPr lang="en-US" dirty="0" err="1"/>
              <a:t>λ</a:t>
            </a:r>
            <a:endParaRPr lang="en-US" dirty="0"/>
          </a:p>
        </p:txBody>
      </p:sp>
      <p:sp>
        <p:nvSpPr>
          <p:cNvPr id="125" name="TextBox 124"/>
          <p:cNvSpPr txBox="1"/>
          <p:nvPr/>
        </p:nvSpPr>
        <p:spPr>
          <a:xfrm>
            <a:off x="5008706" y="1749212"/>
            <a:ext cx="441146" cy="646331"/>
          </a:xfrm>
          <a:prstGeom prst="rect">
            <a:avLst/>
          </a:prstGeom>
          <a:noFill/>
          <a:effectLst/>
        </p:spPr>
        <p:txBody>
          <a:bodyPr wrap="none" rtlCol="0">
            <a:spAutoFit/>
          </a:bodyPr>
          <a:lstStyle/>
          <a:p>
            <a:pPr marL="0" lvl="1"/>
            <a:r>
              <a:rPr lang="en-US" dirty="0" err="1"/>
              <a:t>φ</a:t>
            </a:r>
            <a:r>
              <a:rPr lang="en-US" baseline="-25000" dirty="0" err="1"/>
              <a:t>A</a:t>
            </a:r>
            <a:endParaRPr lang="en-US" baseline="-25000" dirty="0"/>
          </a:p>
          <a:p>
            <a:endParaRPr lang="en-US" dirty="0"/>
          </a:p>
        </p:txBody>
      </p:sp>
      <p:cxnSp>
        <p:nvCxnSpPr>
          <p:cNvPr id="126" name="Curved Connector 125"/>
          <p:cNvCxnSpPr/>
          <p:nvPr/>
        </p:nvCxnSpPr>
        <p:spPr>
          <a:xfrm rot="5400000" flipH="1" flipV="1">
            <a:off x="6899312" y="1894999"/>
            <a:ext cx="12700" cy="1180649"/>
          </a:xfrm>
          <a:prstGeom prst="curvedConnector3">
            <a:avLst>
              <a:gd name="adj1" fmla="val 1909504"/>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5592514" y="3881587"/>
            <a:ext cx="313044" cy="369332"/>
          </a:xfrm>
          <a:prstGeom prst="rect">
            <a:avLst/>
          </a:prstGeom>
          <a:noFill/>
          <a:effectLst/>
        </p:spPr>
        <p:txBody>
          <a:bodyPr wrap="none" rtlCol="0">
            <a:spAutoFit/>
          </a:bodyPr>
          <a:lstStyle/>
          <a:p>
            <a:r>
              <a:rPr lang="en-US" dirty="0"/>
              <a:t>1</a:t>
            </a:r>
          </a:p>
        </p:txBody>
      </p:sp>
      <p:sp>
        <p:nvSpPr>
          <p:cNvPr id="128" name="TextBox 127"/>
          <p:cNvSpPr txBox="1"/>
          <p:nvPr/>
        </p:nvSpPr>
        <p:spPr>
          <a:xfrm>
            <a:off x="6273594" y="3881587"/>
            <a:ext cx="313044" cy="369332"/>
          </a:xfrm>
          <a:prstGeom prst="rect">
            <a:avLst/>
          </a:prstGeom>
          <a:noFill/>
          <a:effectLst/>
        </p:spPr>
        <p:txBody>
          <a:bodyPr wrap="none" rtlCol="0">
            <a:spAutoFit/>
          </a:bodyPr>
          <a:lstStyle/>
          <a:p>
            <a:r>
              <a:rPr lang="en-US" dirty="0"/>
              <a:t>1</a:t>
            </a:r>
          </a:p>
        </p:txBody>
      </p:sp>
      <p:sp>
        <p:nvSpPr>
          <p:cNvPr id="129" name="TextBox 128"/>
          <p:cNvSpPr txBox="1"/>
          <p:nvPr/>
        </p:nvSpPr>
        <p:spPr>
          <a:xfrm>
            <a:off x="6954674" y="3881587"/>
            <a:ext cx="313044" cy="369332"/>
          </a:xfrm>
          <a:prstGeom prst="rect">
            <a:avLst/>
          </a:prstGeom>
          <a:noFill/>
          <a:effectLst/>
        </p:spPr>
        <p:txBody>
          <a:bodyPr wrap="none" rtlCol="0">
            <a:spAutoFit/>
          </a:bodyPr>
          <a:lstStyle/>
          <a:p>
            <a:r>
              <a:rPr lang="en-US" dirty="0"/>
              <a:t>1</a:t>
            </a:r>
          </a:p>
        </p:txBody>
      </p:sp>
      <p:sp>
        <p:nvSpPr>
          <p:cNvPr id="130" name="TextBox 129"/>
          <p:cNvSpPr txBox="1"/>
          <p:nvPr/>
        </p:nvSpPr>
        <p:spPr>
          <a:xfrm>
            <a:off x="7635754" y="3881587"/>
            <a:ext cx="313044" cy="369332"/>
          </a:xfrm>
          <a:prstGeom prst="rect">
            <a:avLst/>
          </a:prstGeom>
          <a:noFill/>
          <a:effectLst/>
        </p:spPr>
        <p:txBody>
          <a:bodyPr wrap="none" rtlCol="0">
            <a:spAutoFit/>
          </a:bodyPr>
          <a:lstStyle/>
          <a:p>
            <a:r>
              <a:rPr lang="en-US" dirty="0"/>
              <a:t>1</a:t>
            </a:r>
          </a:p>
        </p:txBody>
      </p:sp>
      <p:sp>
        <p:nvSpPr>
          <p:cNvPr id="131" name="TextBox 130"/>
          <p:cNvSpPr txBox="1"/>
          <p:nvPr/>
        </p:nvSpPr>
        <p:spPr>
          <a:xfrm>
            <a:off x="8316833" y="3881587"/>
            <a:ext cx="313044" cy="369332"/>
          </a:xfrm>
          <a:prstGeom prst="rect">
            <a:avLst/>
          </a:prstGeom>
          <a:noFill/>
          <a:effectLst/>
        </p:spPr>
        <p:txBody>
          <a:bodyPr wrap="none" rtlCol="0">
            <a:spAutoFit/>
          </a:bodyPr>
          <a:lstStyle/>
          <a:p>
            <a:r>
              <a:rPr lang="en-US" dirty="0"/>
              <a:t>1</a:t>
            </a:r>
          </a:p>
        </p:txBody>
      </p:sp>
      <p:sp>
        <p:nvSpPr>
          <p:cNvPr id="132" name="TextBox 131"/>
          <p:cNvSpPr txBox="1"/>
          <p:nvPr/>
        </p:nvSpPr>
        <p:spPr>
          <a:xfrm>
            <a:off x="5019613" y="3094666"/>
            <a:ext cx="300082" cy="369332"/>
          </a:xfrm>
          <a:prstGeom prst="rect">
            <a:avLst/>
          </a:prstGeom>
          <a:noFill/>
          <a:effectLst/>
        </p:spPr>
        <p:txBody>
          <a:bodyPr wrap="none" rtlCol="0">
            <a:spAutoFit/>
          </a:bodyPr>
          <a:lstStyle/>
          <a:p>
            <a:r>
              <a:rPr lang="en-US" dirty="0" err="1"/>
              <a:t>λ</a:t>
            </a:r>
            <a:endParaRPr lang="en-US" dirty="0"/>
          </a:p>
        </p:txBody>
      </p:sp>
      <p:cxnSp>
        <p:nvCxnSpPr>
          <p:cNvPr id="133" name="Curved Connector 132"/>
          <p:cNvCxnSpPr>
            <a:stCxn id="93" idx="1"/>
            <a:endCxn id="93" idx="2"/>
          </p:cNvCxnSpPr>
          <p:nvPr/>
        </p:nvCxnSpPr>
        <p:spPr>
          <a:xfrm rot="16200000" flipH="1" flipV="1">
            <a:off x="5275455" y="2521564"/>
            <a:ext cx="243590" cy="171108"/>
          </a:xfrm>
          <a:prstGeom prst="curvedConnector4">
            <a:avLst>
              <a:gd name="adj1" fmla="val -135267"/>
              <a:gd name="adj2" fmla="val 323425"/>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4" name="Curved Connector 133"/>
          <p:cNvCxnSpPr>
            <a:stCxn id="100" idx="7"/>
            <a:endCxn id="100" idx="6"/>
          </p:cNvCxnSpPr>
          <p:nvPr/>
        </p:nvCxnSpPr>
        <p:spPr>
          <a:xfrm rot="16200000" flipH="1">
            <a:off x="8280817" y="2521448"/>
            <a:ext cx="243590" cy="171341"/>
          </a:xfrm>
          <a:prstGeom prst="curvedConnector4">
            <a:avLst>
              <a:gd name="adj1" fmla="val -135267"/>
              <a:gd name="adj2" fmla="val 3184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6915687" y="1897072"/>
            <a:ext cx="539631" cy="646331"/>
          </a:xfrm>
          <a:prstGeom prst="rect">
            <a:avLst/>
          </a:prstGeom>
          <a:noFill/>
          <a:effectLst/>
        </p:spPr>
        <p:txBody>
          <a:bodyPr wrap="none" rtlCol="0">
            <a:spAutoFit/>
          </a:bodyPr>
          <a:lstStyle/>
          <a:p>
            <a:pPr marL="0" lvl="1"/>
            <a:r>
              <a:rPr lang="en-US" dirty="0" err="1"/>
              <a:t>φ</a:t>
            </a:r>
            <a:r>
              <a:rPr lang="en-US" baseline="-25000" dirty="0" err="1"/>
              <a:t>AB</a:t>
            </a:r>
            <a:endParaRPr lang="en-US" baseline="-25000" dirty="0"/>
          </a:p>
          <a:p>
            <a:endParaRPr lang="en-US" dirty="0"/>
          </a:p>
        </p:txBody>
      </p:sp>
      <p:sp>
        <p:nvSpPr>
          <p:cNvPr id="136" name="TextBox 135"/>
          <p:cNvSpPr txBox="1"/>
          <p:nvPr/>
        </p:nvSpPr>
        <p:spPr>
          <a:xfrm>
            <a:off x="8382786" y="1767922"/>
            <a:ext cx="436989" cy="646331"/>
          </a:xfrm>
          <a:prstGeom prst="rect">
            <a:avLst/>
          </a:prstGeom>
          <a:noFill/>
          <a:effectLst/>
        </p:spPr>
        <p:txBody>
          <a:bodyPr wrap="none" rtlCol="0">
            <a:spAutoFit/>
          </a:bodyPr>
          <a:lstStyle/>
          <a:p>
            <a:pPr marL="0" lvl="1"/>
            <a:r>
              <a:rPr lang="en-US" dirty="0" err="1"/>
              <a:t>φ</a:t>
            </a:r>
            <a:r>
              <a:rPr lang="en-US" baseline="-25000" dirty="0" err="1"/>
              <a:t>B</a:t>
            </a:r>
            <a:endParaRPr lang="en-US" baseline="-25000" dirty="0"/>
          </a:p>
          <a:p>
            <a:endParaRPr lang="en-US" dirty="0"/>
          </a:p>
        </p:txBody>
      </p:sp>
      <p:sp>
        <p:nvSpPr>
          <p:cNvPr id="4" name="TextBox 3"/>
          <p:cNvSpPr txBox="1"/>
          <p:nvPr/>
        </p:nvSpPr>
        <p:spPr>
          <a:xfrm>
            <a:off x="628650" y="4549676"/>
            <a:ext cx="3718443" cy="2308324"/>
          </a:xfrm>
          <a:prstGeom prst="rect">
            <a:avLst/>
          </a:prstGeom>
          <a:noFill/>
        </p:spPr>
        <p:txBody>
          <a:bodyPr wrap="square" rtlCol="0">
            <a:spAutoFit/>
          </a:bodyPr>
          <a:lstStyle/>
          <a:p>
            <a:r>
              <a:rPr lang="en-US" dirty="0"/>
              <a:t>Physical analogy:</a:t>
            </a:r>
          </a:p>
          <a:p>
            <a:r>
              <a:rPr lang="en-US" dirty="0"/>
              <a:t>Centimeters vs. inches</a:t>
            </a:r>
          </a:p>
          <a:p>
            <a:r>
              <a:rPr lang="en-US" dirty="0"/>
              <a:t>Celsius vs. </a:t>
            </a:r>
            <a:r>
              <a:rPr lang="en-US" dirty="0" err="1"/>
              <a:t>Farenheit</a:t>
            </a:r>
            <a:endParaRPr lang="en-US" dirty="0"/>
          </a:p>
          <a:p>
            <a:endParaRPr lang="en-US" dirty="0"/>
          </a:p>
          <a:p>
            <a:r>
              <a:rPr lang="en-US" dirty="0"/>
              <a:t>Regression gives the effect of unit increase, which makes sense only after we define the unit</a:t>
            </a:r>
          </a:p>
          <a:p>
            <a:endParaRPr lang="en-US" dirty="0"/>
          </a:p>
        </p:txBody>
      </p:sp>
    </p:spTree>
    <p:extLst>
      <p:ext uri="{BB962C8B-B14F-4D97-AF65-F5344CB8AC3E}">
        <p14:creationId xmlns:p14="http://schemas.microsoft.com/office/powerpoint/2010/main" val="6668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36" grpId="0"/>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Scale setting strategy 1: Standardize latent variables</a:t>
            </a:r>
          </a:p>
        </p:txBody>
      </p:sp>
      <p:sp>
        <p:nvSpPr>
          <p:cNvPr id="3" name="Content Placeholder 2"/>
          <p:cNvSpPr>
            <a:spLocks noGrp="1"/>
          </p:cNvSpPr>
          <p:nvPr>
            <p:ph idx="1"/>
          </p:nvPr>
        </p:nvSpPr>
        <p:spPr/>
        <p:txBody>
          <a:bodyPr/>
          <a:lstStyle/>
          <a:p>
            <a:r>
              <a:rPr lang="en-US" dirty="0"/>
              <a:t>Number of unknown parameters in the model</a:t>
            </a:r>
          </a:p>
          <a:p>
            <a:pPr lvl="1"/>
            <a:r>
              <a:rPr lang="en-US" dirty="0"/>
              <a:t>6 variances of e</a:t>
            </a:r>
          </a:p>
          <a:p>
            <a:pPr lvl="1"/>
            <a:r>
              <a:rPr lang="en-US" dirty="0"/>
              <a:t>1 covariance</a:t>
            </a:r>
          </a:p>
          <a:p>
            <a:pPr lvl="1"/>
            <a:r>
              <a:rPr lang="en-US" dirty="0"/>
              <a:t>6 factor loadings</a:t>
            </a:r>
          </a:p>
          <a:p>
            <a:pPr marL="25200" lvl="1" indent="0">
              <a:buNone/>
            </a:pPr>
            <a:r>
              <a:rPr lang="en-US" dirty="0"/>
              <a:t>	= 13 free parameters</a:t>
            </a:r>
          </a:p>
          <a:p>
            <a:pPr marL="25200" lvl="1" indent="0">
              <a:buNone/>
            </a:pPr>
            <a:endParaRPr lang="en-US" dirty="0"/>
          </a:p>
          <a:p>
            <a:pPr marL="25200" lvl="1" indent="0">
              <a:buNone/>
            </a:pPr>
            <a:endParaRPr lang="en-US" dirty="0"/>
          </a:p>
        </p:txBody>
      </p:sp>
      <p:sp>
        <p:nvSpPr>
          <p:cNvPr id="49" name="Oval 48"/>
          <p:cNvSpPr/>
          <p:nvPr/>
        </p:nvSpPr>
        <p:spPr bwMode="auto">
          <a:xfrm>
            <a:off x="4938713" y="2689225"/>
            <a:ext cx="1168400"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53" name="Rectangle 52"/>
          <p:cNvSpPr/>
          <p:nvPr/>
        </p:nvSpPr>
        <p:spPr bwMode="auto">
          <a:xfrm>
            <a:off x="4719638" y="39068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54" name="Rectangle 53"/>
          <p:cNvSpPr/>
          <p:nvPr/>
        </p:nvSpPr>
        <p:spPr bwMode="auto">
          <a:xfrm>
            <a:off x="5362575" y="3906838"/>
            <a:ext cx="328613"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sp>
        <p:nvSpPr>
          <p:cNvPr id="55" name="Rectangle 54"/>
          <p:cNvSpPr/>
          <p:nvPr/>
        </p:nvSpPr>
        <p:spPr bwMode="auto">
          <a:xfrm>
            <a:off x="6043613" y="39068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a3</a:t>
            </a:r>
          </a:p>
        </p:txBody>
      </p:sp>
      <p:sp>
        <p:nvSpPr>
          <p:cNvPr id="56" name="Rectangle 55"/>
          <p:cNvSpPr/>
          <p:nvPr/>
        </p:nvSpPr>
        <p:spPr bwMode="auto">
          <a:xfrm>
            <a:off x="6721475" y="3906838"/>
            <a:ext cx="330200"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b1</a:t>
            </a:r>
          </a:p>
        </p:txBody>
      </p:sp>
      <p:sp>
        <p:nvSpPr>
          <p:cNvPr id="57" name="Rectangle 56"/>
          <p:cNvSpPr/>
          <p:nvPr/>
        </p:nvSpPr>
        <p:spPr bwMode="auto">
          <a:xfrm>
            <a:off x="7366000" y="39068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b2</a:t>
            </a:r>
          </a:p>
        </p:txBody>
      </p:sp>
      <p:sp>
        <p:nvSpPr>
          <p:cNvPr id="58" name="Rectangle 57"/>
          <p:cNvSpPr/>
          <p:nvPr/>
        </p:nvSpPr>
        <p:spPr bwMode="auto">
          <a:xfrm>
            <a:off x="8047038" y="39068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b3</a:t>
            </a:r>
          </a:p>
        </p:txBody>
      </p:sp>
      <p:sp>
        <p:nvSpPr>
          <p:cNvPr id="59" name="Oval 58"/>
          <p:cNvSpPr/>
          <p:nvPr/>
        </p:nvSpPr>
        <p:spPr bwMode="auto">
          <a:xfrm>
            <a:off x="6945313" y="2689225"/>
            <a:ext cx="1169987"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B</a:t>
            </a:r>
          </a:p>
        </p:txBody>
      </p:sp>
      <p:cxnSp>
        <p:nvCxnSpPr>
          <p:cNvPr id="60" name="Straight Arrow Connector 59"/>
          <p:cNvCxnSpPr>
            <a:stCxn id="49" idx="3"/>
            <a:endCxn id="53" idx="0"/>
          </p:cNvCxnSpPr>
          <p:nvPr/>
        </p:nvCxnSpPr>
        <p:spPr bwMode="auto">
          <a:xfrm rot="5400000">
            <a:off x="4680744" y="3479006"/>
            <a:ext cx="630238" cy="22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9" idx="4"/>
            <a:endCxn id="54" idx="0"/>
          </p:cNvCxnSpPr>
          <p:nvPr/>
        </p:nvCxnSpPr>
        <p:spPr bwMode="auto">
          <a:xfrm rot="16200000" flipH="1">
            <a:off x="5260182" y="3640931"/>
            <a:ext cx="5286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9" idx="5"/>
            <a:endCxn id="55" idx="0"/>
          </p:cNvCxnSpPr>
          <p:nvPr/>
        </p:nvCxnSpPr>
        <p:spPr bwMode="auto">
          <a:xfrm rot="16200000" flipH="1">
            <a:off x="5756275" y="3455988"/>
            <a:ext cx="630238" cy="271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59" idx="3"/>
            <a:endCxn id="56" idx="0"/>
          </p:cNvCxnSpPr>
          <p:nvPr/>
        </p:nvCxnSpPr>
        <p:spPr bwMode="auto">
          <a:xfrm rot="5400000">
            <a:off x="6686550" y="3476625"/>
            <a:ext cx="630238" cy="2301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59" idx="4"/>
          </p:cNvCxnSpPr>
          <p:nvPr/>
        </p:nvCxnSpPr>
        <p:spPr bwMode="auto">
          <a:xfrm rot="16200000" flipH="1">
            <a:off x="7265988" y="3641725"/>
            <a:ext cx="528638"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59" idx="5"/>
            <a:endCxn id="58" idx="0"/>
          </p:cNvCxnSpPr>
          <p:nvPr/>
        </p:nvCxnSpPr>
        <p:spPr bwMode="auto">
          <a:xfrm rot="16200000" flipH="1">
            <a:off x="7762081" y="3458369"/>
            <a:ext cx="630238" cy="266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Oval 65"/>
          <p:cNvSpPr/>
          <p:nvPr/>
        </p:nvSpPr>
        <p:spPr bwMode="auto">
          <a:xfrm>
            <a:off x="4719638" y="44831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67" name="Straight Arrow Connector 66"/>
          <p:cNvCxnSpPr>
            <a:stCxn id="66" idx="0"/>
          </p:cNvCxnSpPr>
          <p:nvPr/>
        </p:nvCxnSpPr>
        <p:spPr bwMode="auto">
          <a:xfrm rot="5400000" flipH="1" flipV="1">
            <a:off x="4754562" y="43608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Oval 67"/>
          <p:cNvSpPr/>
          <p:nvPr/>
        </p:nvSpPr>
        <p:spPr bwMode="auto">
          <a:xfrm>
            <a:off x="5357813" y="44831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69" name="Straight Arrow Connector 68"/>
          <p:cNvCxnSpPr>
            <a:stCxn id="68" idx="0"/>
          </p:cNvCxnSpPr>
          <p:nvPr/>
        </p:nvCxnSpPr>
        <p:spPr bwMode="auto">
          <a:xfrm rot="5400000" flipH="1" flipV="1">
            <a:off x="5392737" y="43608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bwMode="auto">
          <a:xfrm>
            <a:off x="6030913" y="4483100"/>
            <a:ext cx="312737"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1" name="Straight Arrow Connector 70"/>
          <p:cNvCxnSpPr>
            <a:stCxn id="70" idx="0"/>
          </p:cNvCxnSpPr>
          <p:nvPr/>
        </p:nvCxnSpPr>
        <p:spPr bwMode="auto">
          <a:xfrm rot="5400000" flipH="1" flipV="1">
            <a:off x="6064250" y="43608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bwMode="auto">
          <a:xfrm>
            <a:off x="6724650" y="4494213"/>
            <a:ext cx="314325" cy="30638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3" name="Straight Arrow Connector 72"/>
          <p:cNvCxnSpPr>
            <a:stCxn id="72" idx="0"/>
          </p:cNvCxnSpPr>
          <p:nvPr/>
        </p:nvCxnSpPr>
        <p:spPr bwMode="auto">
          <a:xfrm rot="5400000" flipH="1" flipV="1">
            <a:off x="6759575" y="4371976"/>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Oval 73"/>
          <p:cNvSpPr/>
          <p:nvPr/>
        </p:nvSpPr>
        <p:spPr bwMode="auto">
          <a:xfrm>
            <a:off x="7373938" y="44831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5" name="Straight Arrow Connector 74"/>
          <p:cNvCxnSpPr>
            <a:stCxn id="74" idx="0"/>
          </p:cNvCxnSpPr>
          <p:nvPr/>
        </p:nvCxnSpPr>
        <p:spPr bwMode="auto">
          <a:xfrm rot="5400000" flipH="1" flipV="1">
            <a:off x="7408862" y="43608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6" name="Oval 75"/>
          <p:cNvSpPr/>
          <p:nvPr/>
        </p:nvSpPr>
        <p:spPr bwMode="auto">
          <a:xfrm>
            <a:off x="8058150" y="4483100"/>
            <a:ext cx="312738"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7" name="Straight Arrow Connector 76"/>
          <p:cNvCxnSpPr>
            <a:stCxn id="76" idx="0"/>
          </p:cNvCxnSpPr>
          <p:nvPr/>
        </p:nvCxnSpPr>
        <p:spPr bwMode="auto">
          <a:xfrm rot="5400000" flipH="1" flipV="1">
            <a:off x="8093075" y="43608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538451" y="4186387"/>
            <a:ext cx="313044" cy="369332"/>
          </a:xfrm>
          <a:prstGeom prst="rect">
            <a:avLst/>
          </a:prstGeom>
          <a:noFill/>
          <a:effectLst/>
        </p:spPr>
        <p:txBody>
          <a:bodyPr wrap="none" rtlCol="0">
            <a:spAutoFit/>
          </a:bodyPr>
          <a:lstStyle/>
          <a:p>
            <a:r>
              <a:rPr lang="en-US" dirty="0"/>
              <a:t>1</a:t>
            </a:r>
          </a:p>
        </p:txBody>
      </p:sp>
      <p:sp>
        <p:nvSpPr>
          <p:cNvPr id="79" name="TextBox 78"/>
          <p:cNvSpPr txBox="1"/>
          <p:nvPr/>
        </p:nvSpPr>
        <p:spPr>
          <a:xfrm>
            <a:off x="6679103" y="3385162"/>
            <a:ext cx="300082" cy="369332"/>
          </a:xfrm>
          <a:prstGeom prst="rect">
            <a:avLst/>
          </a:prstGeom>
          <a:noFill/>
          <a:effectLst/>
        </p:spPr>
        <p:txBody>
          <a:bodyPr wrap="none" rtlCol="0">
            <a:spAutoFit/>
          </a:bodyPr>
          <a:lstStyle/>
          <a:p>
            <a:r>
              <a:rPr lang="en-US" dirty="0" err="1"/>
              <a:t>λ</a:t>
            </a:r>
            <a:endParaRPr lang="en-US" dirty="0"/>
          </a:p>
        </p:txBody>
      </p:sp>
      <p:sp>
        <p:nvSpPr>
          <p:cNvPr id="80" name="TextBox 79"/>
          <p:cNvSpPr txBox="1"/>
          <p:nvPr/>
        </p:nvSpPr>
        <p:spPr>
          <a:xfrm>
            <a:off x="5206186" y="3420439"/>
            <a:ext cx="300082" cy="369332"/>
          </a:xfrm>
          <a:prstGeom prst="rect">
            <a:avLst/>
          </a:prstGeom>
          <a:noFill/>
          <a:effectLst/>
        </p:spPr>
        <p:txBody>
          <a:bodyPr wrap="none" rtlCol="0">
            <a:spAutoFit/>
          </a:bodyPr>
          <a:lstStyle/>
          <a:p>
            <a:r>
              <a:rPr lang="en-US" dirty="0" err="1"/>
              <a:t>λ</a:t>
            </a:r>
            <a:endParaRPr lang="en-US" dirty="0"/>
          </a:p>
        </p:txBody>
      </p:sp>
      <p:sp>
        <p:nvSpPr>
          <p:cNvPr id="81" name="TextBox 80"/>
          <p:cNvSpPr txBox="1"/>
          <p:nvPr/>
        </p:nvSpPr>
        <p:spPr>
          <a:xfrm>
            <a:off x="5761837" y="3446896"/>
            <a:ext cx="300082" cy="369332"/>
          </a:xfrm>
          <a:prstGeom prst="rect">
            <a:avLst/>
          </a:prstGeom>
          <a:noFill/>
          <a:effectLst/>
        </p:spPr>
        <p:txBody>
          <a:bodyPr wrap="none" rtlCol="0">
            <a:spAutoFit/>
          </a:bodyPr>
          <a:lstStyle/>
          <a:p>
            <a:r>
              <a:rPr lang="en-US" dirty="0" err="1"/>
              <a:t>λ</a:t>
            </a:r>
            <a:endParaRPr lang="en-US" dirty="0"/>
          </a:p>
        </p:txBody>
      </p:sp>
      <p:sp>
        <p:nvSpPr>
          <p:cNvPr id="82" name="TextBox 81"/>
          <p:cNvSpPr txBox="1"/>
          <p:nvPr/>
        </p:nvSpPr>
        <p:spPr>
          <a:xfrm>
            <a:off x="7252395" y="3455715"/>
            <a:ext cx="300082" cy="369332"/>
          </a:xfrm>
          <a:prstGeom prst="rect">
            <a:avLst/>
          </a:prstGeom>
          <a:noFill/>
          <a:effectLst/>
        </p:spPr>
        <p:txBody>
          <a:bodyPr wrap="none" rtlCol="0">
            <a:spAutoFit/>
          </a:bodyPr>
          <a:lstStyle/>
          <a:p>
            <a:r>
              <a:rPr lang="en-US" dirty="0" err="1"/>
              <a:t>λ</a:t>
            </a:r>
            <a:endParaRPr lang="en-US" dirty="0"/>
          </a:p>
        </p:txBody>
      </p:sp>
      <p:sp>
        <p:nvSpPr>
          <p:cNvPr id="83" name="TextBox 82"/>
          <p:cNvSpPr txBox="1"/>
          <p:nvPr/>
        </p:nvSpPr>
        <p:spPr>
          <a:xfrm>
            <a:off x="7763947" y="3473354"/>
            <a:ext cx="300082" cy="369332"/>
          </a:xfrm>
          <a:prstGeom prst="rect">
            <a:avLst/>
          </a:prstGeom>
          <a:noFill/>
          <a:effectLst/>
        </p:spPr>
        <p:txBody>
          <a:bodyPr wrap="none" rtlCol="0">
            <a:spAutoFit/>
          </a:bodyPr>
          <a:lstStyle/>
          <a:p>
            <a:r>
              <a:rPr lang="en-US" dirty="0" err="1"/>
              <a:t>λ</a:t>
            </a:r>
            <a:endParaRPr lang="en-US" dirty="0"/>
          </a:p>
        </p:txBody>
      </p:sp>
      <p:sp>
        <p:nvSpPr>
          <p:cNvPr id="84" name="TextBox 83"/>
          <p:cNvSpPr txBox="1"/>
          <p:nvPr/>
        </p:nvSpPr>
        <p:spPr>
          <a:xfrm>
            <a:off x="4635723" y="2054012"/>
            <a:ext cx="313044" cy="646331"/>
          </a:xfrm>
          <a:prstGeom prst="rect">
            <a:avLst/>
          </a:prstGeom>
          <a:noFill/>
          <a:effectLst/>
        </p:spPr>
        <p:txBody>
          <a:bodyPr wrap="none" rtlCol="0">
            <a:spAutoFit/>
          </a:bodyPr>
          <a:lstStyle/>
          <a:p>
            <a:pPr marL="0" lvl="1"/>
            <a:r>
              <a:rPr lang="en-US" dirty="0"/>
              <a:t>1</a:t>
            </a:r>
            <a:endParaRPr lang="en-US" baseline="-25000" dirty="0"/>
          </a:p>
          <a:p>
            <a:endParaRPr lang="en-US" dirty="0"/>
          </a:p>
        </p:txBody>
      </p:sp>
      <p:cxnSp>
        <p:nvCxnSpPr>
          <p:cNvPr id="85" name="Curved Connector 84"/>
          <p:cNvCxnSpPr/>
          <p:nvPr/>
        </p:nvCxnSpPr>
        <p:spPr>
          <a:xfrm rot="5400000" flipH="1" flipV="1">
            <a:off x="6526329" y="2199799"/>
            <a:ext cx="12700" cy="1180649"/>
          </a:xfrm>
          <a:prstGeom prst="curvedConnector3">
            <a:avLst>
              <a:gd name="adj1" fmla="val 1909504"/>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5219531" y="4186387"/>
            <a:ext cx="313044" cy="369332"/>
          </a:xfrm>
          <a:prstGeom prst="rect">
            <a:avLst/>
          </a:prstGeom>
          <a:noFill/>
          <a:effectLst/>
        </p:spPr>
        <p:txBody>
          <a:bodyPr wrap="none" rtlCol="0">
            <a:spAutoFit/>
          </a:bodyPr>
          <a:lstStyle/>
          <a:p>
            <a:r>
              <a:rPr lang="en-US" dirty="0"/>
              <a:t>1</a:t>
            </a:r>
          </a:p>
        </p:txBody>
      </p:sp>
      <p:sp>
        <p:nvSpPr>
          <p:cNvPr id="87" name="TextBox 86"/>
          <p:cNvSpPr txBox="1"/>
          <p:nvPr/>
        </p:nvSpPr>
        <p:spPr>
          <a:xfrm>
            <a:off x="5900611" y="4186387"/>
            <a:ext cx="313044" cy="369332"/>
          </a:xfrm>
          <a:prstGeom prst="rect">
            <a:avLst/>
          </a:prstGeom>
          <a:noFill/>
          <a:effectLst/>
        </p:spPr>
        <p:txBody>
          <a:bodyPr wrap="none" rtlCol="0">
            <a:spAutoFit/>
          </a:bodyPr>
          <a:lstStyle/>
          <a:p>
            <a:r>
              <a:rPr lang="en-US" dirty="0"/>
              <a:t>1</a:t>
            </a:r>
          </a:p>
        </p:txBody>
      </p:sp>
      <p:sp>
        <p:nvSpPr>
          <p:cNvPr id="88" name="TextBox 87"/>
          <p:cNvSpPr txBox="1"/>
          <p:nvPr/>
        </p:nvSpPr>
        <p:spPr>
          <a:xfrm>
            <a:off x="6581691" y="4186387"/>
            <a:ext cx="313044" cy="369332"/>
          </a:xfrm>
          <a:prstGeom prst="rect">
            <a:avLst/>
          </a:prstGeom>
          <a:noFill/>
          <a:effectLst/>
        </p:spPr>
        <p:txBody>
          <a:bodyPr wrap="none" rtlCol="0">
            <a:spAutoFit/>
          </a:bodyPr>
          <a:lstStyle/>
          <a:p>
            <a:r>
              <a:rPr lang="en-US" dirty="0"/>
              <a:t>1</a:t>
            </a:r>
          </a:p>
        </p:txBody>
      </p:sp>
      <p:sp>
        <p:nvSpPr>
          <p:cNvPr id="89" name="TextBox 88"/>
          <p:cNvSpPr txBox="1"/>
          <p:nvPr/>
        </p:nvSpPr>
        <p:spPr>
          <a:xfrm>
            <a:off x="7262771" y="4186387"/>
            <a:ext cx="313044" cy="369332"/>
          </a:xfrm>
          <a:prstGeom prst="rect">
            <a:avLst/>
          </a:prstGeom>
          <a:noFill/>
          <a:effectLst/>
        </p:spPr>
        <p:txBody>
          <a:bodyPr wrap="none" rtlCol="0">
            <a:spAutoFit/>
          </a:bodyPr>
          <a:lstStyle/>
          <a:p>
            <a:r>
              <a:rPr lang="en-US" dirty="0"/>
              <a:t>1</a:t>
            </a:r>
          </a:p>
        </p:txBody>
      </p:sp>
      <p:sp>
        <p:nvSpPr>
          <p:cNvPr id="90" name="TextBox 89"/>
          <p:cNvSpPr txBox="1"/>
          <p:nvPr/>
        </p:nvSpPr>
        <p:spPr>
          <a:xfrm>
            <a:off x="7943850" y="4186387"/>
            <a:ext cx="313044" cy="369332"/>
          </a:xfrm>
          <a:prstGeom prst="rect">
            <a:avLst/>
          </a:prstGeom>
          <a:noFill/>
          <a:effectLst/>
        </p:spPr>
        <p:txBody>
          <a:bodyPr wrap="none" rtlCol="0">
            <a:spAutoFit/>
          </a:bodyPr>
          <a:lstStyle/>
          <a:p>
            <a:r>
              <a:rPr lang="en-US" dirty="0"/>
              <a:t>1</a:t>
            </a:r>
          </a:p>
        </p:txBody>
      </p:sp>
      <p:sp>
        <p:nvSpPr>
          <p:cNvPr id="91" name="TextBox 90"/>
          <p:cNvSpPr txBox="1"/>
          <p:nvPr/>
        </p:nvSpPr>
        <p:spPr>
          <a:xfrm>
            <a:off x="4646630" y="3399466"/>
            <a:ext cx="300082" cy="369332"/>
          </a:xfrm>
          <a:prstGeom prst="rect">
            <a:avLst/>
          </a:prstGeom>
          <a:noFill/>
          <a:effectLst/>
        </p:spPr>
        <p:txBody>
          <a:bodyPr wrap="none" rtlCol="0">
            <a:spAutoFit/>
          </a:bodyPr>
          <a:lstStyle/>
          <a:p>
            <a:r>
              <a:rPr lang="en-US" dirty="0" err="1"/>
              <a:t>λ</a:t>
            </a:r>
            <a:endParaRPr lang="en-US" dirty="0"/>
          </a:p>
        </p:txBody>
      </p:sp>
      <p:cxnSp>
        <p:nvCxnSpPr>
          <p:cNvPr id="5" name="Curved Connector 4"/>
          <p:cNvCxnSpPr>
            <a:stCxn id="49" idx="1"/>
            <a:endCxn id="49" idx="2"/>
          </p:cNvCxnSpPr>
          <p:nvPr/>
        </p:nvCxnSpPr>
        <p:spPr>
          <a:xfrm rot="16200000" flipH="1" flipV="1">
            <a:off x="4902472" y="2826364"/>
            <a:ext cx="243590" cy="171108"/>
          </a:xfrm>
          <a:prstGeom prst="curvedConnector4">
            <a:avLst>
              <a:gd name="adj1" fmla="val -135267"/>
              <a:gd name="adj2" fmla="val 323425"/>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59" idx="7"/>
            <a:endCxn id="59" idx="6"/>
          </p:cNvCxnSpPr>
          <p:nvPr/>
        </p:nvCxnSpPr>
        <p:spPr>
          <a:xfrm rot="16200000" flipH="1">
            <a:off x="7907834" y="2826248"/>
            <a:ext cx="243590" cy="171341"/>
          </a:xfrm>
          <a:prstGeom prst="curvedConnector4">
            <a:avLst>
              <a:gd name="adj1" fmla="val -135267"/>
              <a:gd name="adj2" fmla="val 3184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6542704" y="2201872"/>
            <a:ext cx="539631" cy="646331"/>
          </a:xfrm>
          <a:prstGeom prst="rect">
            <a:avLst/>
          </a:prstGeom>
          <a:noFill/>
          <a:effectLst/>
        </p:spPr>
        <p:txBody>
          <a:bodyPr wrap="none" rtlCol="0">
            <a:spAutoFit/>
          </a:bodyPr>
          <a:lstStyle/>
          <a:p>
            <a:pPr marL="0" lvl="1"/>
            <a:r>
              <a:rPr lang="en-US" dirty="0" err="1"/>
              <a:t>φ</a:t>
            </a:r>
            <a:r>
              <a:rPr lang="en-US" baseline="-25000" dirty="0" err="1"/>
              <a:t>AB</a:t>
            </a:r>
            <a:endParaRPr lang="en-US" baseline="-25000" dirty="0"/>
          </a:p>
          <a:p>
            <a:endParaRPr lang="en-US" dirty="0"/>
          </a:p>
        </p:txBody>
      </p:sp>
      <p:sp>
        <p:nvSpPr>
          <p:cNvPr id="93" name="TextBox 92"/>
          <p:cNvSpPr txBox="1"/>
          <p:nvPr/>
        </p:nvSpPr>
        <p:spPr>
          <a:xfrm>
            <a:off x="8009803" y="2072722"/>
            <a:ext cx="313044" cy="646331"/>
          </a:xfrm>
          <a:prstGeom prst="rect">
            <a:avLst/>
          </a:prstGeom>
          <a:noFill/>
          <a:effectLst/>
        </p:spPr>
        <p:txBody>
          <a:bodyPr wrap="none" rtlCol="0">
            <a:spAutoFit/>
          </a:bodyPr>
          <a:lstStyle/>
          <a:p>
            <a:pPr marL="0" lvl="1"/>
            <a:r>
              <a:rPr lang="en-US" dirty="0"/>
              <a:t>1</a:t>
            </a:r>
            <a:endParaRPr lang="en-US" baseline="-25000" dirty="0"/>
          </a:p>
          <a:p>
            <a:endParaRPr lang="en-US" dirty="0"/>
          </a:p>
        </p:txBody>
      </p:sp>
      <p:sp>
        <p:nvSpPr>
          <p:cNvPr id="50" name="TextBox 49"/>
          <p:cNvSpPr txBox="1"/>
          <p:nvPr/>
        </p:nvSpPr>
        <p:spPr>
          <a:xfrm>
            <a:off x="628650" y="4800600"/>
            <a:ext cx="2264292" cy="1538883"/>
          </a:xfrm>
          <a:prstGeom prst="rect">
            <a:avLst/>
          </a:prstGeom>
          <a:noFill/>
        </p:spPr>
        <p:txBody>
          <a:bodyPr wrap="square" lIns="0" tIns="0" rIns="0" bIns="0" rtlCol="0">
            <a:spAutoFit/>
          </a:bodyPr>
          <a:lstStyle/>
          <a:p>
            <a:r>
              <a:rPr lang="en-US" sz="2000" b="1" dirty="0">
                <a:solidFill>
                  <a:srgbClr val="EF3340"/>
                </a:solidFill>
              </a:rPr>
              <a:t>Used in EFA</a:t>
            </a:r>
          </a:p>
          <a:p>
            <a:endParaRPr lang="en-US" sz="2000" b="1" dirty="0">
              <a:solidFill>
                <a:srgbClr val="EF3340"/>
              </a:solidFill>
            </a:endParaRPr>
          </a:p>
          <a:p>
            <a:r>
              <a:rPr lang="en-US" sz="2000" b="1" dirty="0">
                <a:solidFill>
                  <a:srgbClr val="EF3340"/>
                </a:solidFill>
              </a:rPr>
              <a:t>Cannot be used with structural regression models</a:t>
            </a:r>
          </a:p>
        </p:txBody>
      </p:sp>
    </p:spTree>
    <p:extLst>
      <p:ext uri="{BB962C8B-B14F-4D97-AF65-F5344CB8AC3E}">
        <p14:creationId xmlns:p14="http://schemas.microsoft.com/office/powerpoint/2010/main" val="115010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Scale setting strategy 2: Fix first indicator loading</a:t>
            </a:r>
          </a:p>
        </p:txBody>
      </p:sp>
      <p:sp>
        <p:nvSpPr>
          <p:cNvPr id="3" name="Content Placeholder 2"/>
          <p:cNvSpPr>
            <a:spLocks noGrp="1"/>
          </p:cNvSpPr>
          <p:nvPr>
            <p:ph idx="1"/>
          </p:nvPr>
        </p:nvSpPr>
        <p:spPr/>
        <p:txBody>
          <a:bodyPr/>
          <a:lstStyle/>
          <a:p>
            <a:r>
              <a:rPr lang="en-US" dirty="0"/>
              <a:t>Number of unknown parameters in the model</a:t>
            </a:r>
          </a:p>
          <a:p>
            <a:pPr lvl="1"/>
            <a:r>
              <a:rPr lang="en-US" dirty="0"/>
              <a:t>6 variances of e</a:t>
            </a:r>
          </a:p>
          <a:p>
            <a:pPr lvl="1"/>
            <a:r>
              <a:rPr lang="en-US" dirty="0"/>
              <a:t>1 covariance</a:t>
            </a:r>
          </a:p>
          <a:p>
            <a:pPr lvl="1"/>
            <a:r>
              <a:rPr lang="en-US" dirty="0"/>
              <a:t>2 factor variances</a:t>
            </a:r>
          </a:p>
          <a:p>
            <a:pPr lvl="1"/>
            <a:r>
              <a:rPr lang="en-US" dirty="0"/>
              <a:t>4 factor loadings</a:t>
            </a:r>
          </a:p>
          <a:p>
            <a:pPr marL="25200" lvl="1" indent="0">
              <a:buNone/>
            </a:pPr>
            <a:r>
              <a:rPr lang="en-US" dirty="0"/>
              <a:t>	= 13 free parameters</a:t>
            </a:r>
          </a:p>
          <a:p>
            <a:pPr marL="25200" lvl="1" indent="0">
              <a:buNone/>
            </a:pPr>
            <a:endParaRPr lang="en-US" dirty="0"/>
          </a:p>
        </p:txBody>
      </p:sp>
      <p:sp>
        <p:nvSpPr>
          <p:cNvPr id="49" name="Oval 48"/>
          <p:cNvSpPr/>
          <p:nvPr/>
        </p:nvSpPr>
        <p:spPr bwMode="auto">
          <a:xfrm>
            <a:off x="4938713" y="2689225"/>
            <a:ext cx="1168400"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53" name="Rectangle 52"/>
          <p:cNvSpPr/>
          <p:nvPr/>
        </p:nvSpPr>
        <p:spPr bwMode="auto">
          <a:xfrm>
            <a:off x="4719638" y="39068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54" name="Rectangle 53"/>
          <p:cNvSpPr/>
          <p:nvPr/>
        </p:nvSpPr>
        <p:spPr bwMode="auto">
          <a:xfrm>
            <a:off x="5362575" y="3906838"/>
            <a:ext cx="328613"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sp>
        <p:nvSpPr>
          <p:cNvPr id="55" name="Rectangle 54"/>
          <p:cNvSpPr/>
          <p:nvPr/>
        </p:nvSpPr>
        <p:spPr bwMode="auto">
          <a:xfrm>
            <a:off x="6043613" y="39068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a3</a:t>
            </a:r>
          </a:p>
        </p:txBody>
      </p:sp>
      <p:sp>
        <p:nvSpPr>
          <p:cNvPr id="56" name="Rectangle 55"/>
          <p:cNvSpPr/>
          <p:nvPr/>
        </p:nvSpPr>
        <p:spPr bwMode="auto">
          <a:xfrm>
            <a:off x="6721475" y="3906838"/>
            <a:ext cx="330200"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b1</a:t>
            </a:r>
          </a:p>
        </p:txBody>
      </p:sp>
      <p:sp>
        <p:nvSpPr>
          <p:cNvPr id="57" name="Rectangle 56"/>
          <p:cNvSpPr/>
          <p:nvPr/>
        </p:nvSpPr>
        <p:spPr bwMode="auto">
          <a:xfrm>
            <a:off x="7366000" y="3906838"/>
            <a:ext cx="327025"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b2</a:t>
            </a:r>
          </a:p>
        </p:txBody>
      </p:sp>
      <p:sp>
        <p:nvSpPr>
          <p:cNvPr id="58" name="Rectangle 57"/>
          <p:cNvSpPr/>
          <p:nvPr/>
        </p:nvSpPr>
        <p:spPr bwMode="auto">
          <a:xfrm>
            <a:off x="8047038" y="3906838"/>
            <a:ext cx="328612" cy="33178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b3</a:t>
            </a:r>
          </a:p>
        </p:txBody>
      </p:sp>
      <p:sp>
        <p:nvSpPr>
          <p:cNvPr id="59" name="Oval 58"/>
          <p:cNvSpPr/>
          <p:nvPr/>
        </p:nvSpPr>
        <p:spPr bwMode="auto">
          <a:xfrm>
            <a:off x="6945313" y="2689225"/>
            <a:ext cx="1169987" cy="688975"/>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B</a:t>
            </a:r>
          </a:p>
        </p:txBody>
      </p:sp>
      <p:cxnSp>
        <p:nvCxnSpPr>
          <p:cNvPr id="60" name="Straight Arrow Connector 59"/>
          <p:cNvCxnSpPr>
            <a:stCxn id="49" idx="3"/>
            <a:endCxn id="53" idx="0"/>
          </p:cNvCxnSpPr>
          <p:nvPr/>
        </p:nvCxnSpPr>
        <p:spPr bwMode="auto">
          <a:xfrm rot="5400000">
            <a:off x="4680744" y="3479006"/>
            <a:ext cx="630238" cy="225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9" idx="4"/>
            <a:endCxn id="54" idx="0"/>
          </p:cNvCxnSpPr>
          <p:nvPr/>
        </p:nvCxnSpPr>
        <p:spPr bwMode="auto">
          <a:xfrm rot="16200000" flipH="1">
            <a:off x="5260182" y="3640931"/>
            <a:ext cx="528638" cy="31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49" idx="5"/>
            <a:endCxn id="55" idx="0"/>
          </p:cNvCxnSpPr>
          <p:nvPr/>
        </p:nvCxnSpPr>
        <p:spPr bwMode="auto">
          <a:xfrm rot="16200000" flipH="1">
            <a:off x="5756275" y="3455988"/>
            <a:ext cx="630238" cy="271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59" idx="3"/>
            <a:endCxn id="56" idx="0"/>
          </p:cNvCxnSpPr>
          <p:nvPr/>
        </p:nvCxnSpPr>
        <p:spPr bwMode="auto">
          <a:xfrm rot="5400000">
            <a:off x="6686550" y="3476625"/>
            <a:ext cx="630238" cy="2301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59" idx="4"/>
          </p:cNvCxnSpPr>
          <p:nvPr/>
        </p:nvCxnSpPr>
        <p:spPr bwMode="auto">
          <a:xfrm rot="16200000" flipH="1">
            <a:off x="7265988" y="3641725"/>
            <a:ext cx="528638" cy="158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59" idx="5"/>
            <a:endCxn id="58" idx="0"/>
          </p:cNvCxnSpPr>
          <p:nvPr/>
        </p:nvCxnSpPr>
        <p:spPr bwMode="auto">
          <a:xfrm rot="16200000" flipH="1">
            <a:off x="7762081" y="3458369"/>
            <a:ext cx="630238" cy="266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Oval 65"/>
          <p:cNvSpPr/>
          <p:nvPr/>
        </p:nvSpPr>
        <p:spPr bwMode="auto">
          <a:xfrm>
            <a:off x="4719638" y="44831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67" name="Straight Arrow Connector 66"/>
          <p:cNvCxnSpPr>
            <a:stCxn id="66" idx="0"/>
          </p:cNvCxnSpPr>
          <p:nvPr/>
        </p:nvCxnSpPr>
        <p:spPr bwMode="auto">
          <a:xfrm rot="5400000" flipH="1" flipV="1">
            <a:off x="4754562" y="43608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Oval 67"/>
          <p:cNvSpPr/>
          <p:nvPr/>
        </p:nvSpPr>
        <p:spPr bwMode="auto">
          <a:xfrm>
            <a:off x="5357813" y="44831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69" name="Straight Arrow Connector 68"/>
          <p:cNvCxnSpPr>
            <a:stCxn id="68" idx="0"/>
          </p:cNvCxnSpPr>
          <p:nvPr/>
        </p:nvCxnSpPr>
        <p:spPr bwMode="auto">
          <a:xfrm rot="5400000" flipH="1" flipV="1">
            <a:off x="5392737" y="43608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bwMode="auto">
          <a:xfrm>
            <a:off x="6030913" y="4483100"/>
            <a:ext cx="312737"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1" name="Straight Arrow Connector 70"/>
          <p:cNvCxnSpPr>
            <a:stCxn id="70" idx="0"/>
          </p:cNvCxnSpPr>
          <p:nvPr/>
        </p:nvCxnSpPr>
        <p:spPr bwMode="auto">
          <a:xfrm rot="5400000" flipH="1" flipV="1">
            <a:off x="6064250" y="43608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Oval 71"/>
          <p:cNvSpPr/>
          <p:nvPr/>
        </p:nvSpPr>
        <p:spPr bwMode="auto">
          <a:xfrm>
            <a:off x="6724650" y="4494213"/>
            <a:ext cx="314325" cy="30638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3" name="Straight Arrow Connector 72"/>
          <p:cNvCxnSpPr>
            <a:stCxn id="72" idx="0"/>
          </p:cNvCxnSpPr>
          <p:nvPr/>
        </p:nvCxnSpPr>
        <p:spPr bwMode="auto">
          <a:xfrm rot="5400000" flipH="1" flipV="1">
            <a:off x="6759575" y="4371976"/>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4" name="Oval 73"/>
          <p:cNvSpPr/>
          <p:nvPr/>
        </p:nvSpPr>
        <p:spPr bwMode="auto">
          <a:xfrm>
            <a:off x="7373938" y="4483100"/>
            <a:ext cx="314325"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5" name="Straight Arrow Connector 74"/>
          <p:cNvCxnSpPr>
            <a:stCxn id="74" idx="0"/>
          </p:cNvCxnSpPr>
          <p:nvPr/>
        </p:nvCxnSpPr>
        <p:spPr bwMode="auto">
          <a:xfrm rot="5400000" flipH="1" flipV="1">
            <a:off x="7408862" y="43608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6" name="Oval 75"/>
          <p:cNvSpPr/>
          <p:nvPr/>
        </p:nvSpPr>
        <p:spPr bwMode="auto">
          <a:xfrm>
            <a:off x="8058150" y="4483100"/>
            <a:ext cx="312738" cy="306388"/>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chemeClr val="bg1"/>
                </a:solidFill>
              </a:rPr>
              <a:t>e</a:t>
            </a:r>
            <a:endParaRPr lang="en-US" dirty="0">
              <a:solidFill>
                <a:schemeClr val="bg1"/>
              </a:solidFill>
            </a:endParaRPr>
          </a:p>
        </p:txBody>
      </p:sp>
      <p:cxnSp>
        <p:nvCxnSpPr>
          <p:cNvPr id="77" name="Straight Arrow Connector 76"/>
          <p:cNvCxnSpPr>
            <a:stCxn id="76" idx="0"/>
          </p:cNvCxnSpPr>
          <p:nvPr/>
        </p:nvCxnSpPr>
        <p:spPr bwMode="auto">
          <a:xfrm rot="5400000" flipH="1" flipV="1">
            <a:off x="8093075" y="4360863"/>
            <a:ext cx="24447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538451" y="4186387"/>
            <a:ext cx="313044" cy="369332"/>
          </a:xfrm>
          <a:prstGeom prst="rect">
            <a:avLst/>
          </a:prstGeom>
          <a:noFill/>
          <a:effectLst/>
        </p:spPr>
        <p:txBody>
          <a:bodyPr wrap="none" rtlCol="0">
            <a:spAutoFit/>
          </a:bodyPr>
          <a:lstStyle/>
          <a:p>
            <a:r>
              <a:rPr lang="en-US" dirty="0"/>
              <a:t>1</a:t>
            </a:r>
          </a:p>
        </p:txBody>
      </p:sp>
      <p:sp>
        <p:nvSpPr>
          <p:cNvPr id="79" name="TextBox 78"/>
          <p:cNvSpPr txBox="1"/>
          <p:nvPr/>
        </p:nvSpPr>
        <p:spPr>
          <a:xfrm>
            <a:off x="6679103" y="3385162"/>
            <a:ext cx="313044" cy="369332"/>
          </a:xfrm>
          <a:prstGeom prst="rect">
            <a:avLst/>
          </a:prstGeom>
          <a:noFill/>
          <a:effectLst/>
        </p:spPr>
        <p:txBody>
          <a:bodyPr wrap="none" rtlCol="0">
            <a:spAutoFit/>
          </a:bodyPr>
          <a:lstStyle/>
          <a:p>
            <a:r>
              <a:rPr lang="en-US" dirty="0"/>
              <a:t>1</a:t>
            </a:r>
          </a:p>
        </p:txBody>
      </p:sp>
      <p:sp>
        <p:nvSpPr>
          <p:cNvPr id="80" name="TextBox 79"/>
          <p:cNvSpPr txBox="1"/>
          <p:nvPr/>
        </p:nvSpPr>
        <p:spPr>
          <a:xfrm>
            <a:off x="5206186" y="3420439"/>
            <a:ext cx="300082" cy="369332"/>
          </a:xfrm>
          <a:prstGeom prst="rect">
            <a:avLst/>
          </a:prstGeom>
          <a:noFill/>
          <a:effectLst/>
        </p:spPr>
        <p:txBody>
          <a:bodyPr wrap="none" rtlCol="0">
            <a:spAutoFit/>
          </a:bodyPr>
          <a:lstStyle/>
          <a:p>
            <a:r>
              <a:rPr lang="en-US" dirty="0" err="1"/>
              <a:t>λ</a:t>
            </a:r>
            <a:endParaRPr lang="en-US" dirty="0"/>
          </a:p>
        </p:txBody>
      </p:sp>
      <p:sp>
        <p:nvSpPr>
          <p:cNvPr id="81" name="TextBox 80"/>
          <p:cNvSpPr txBox="1"/>
          <p:nvPr/>
        </p:nvSpPr>
        <p:spPr>
          <a:xfrm>
            <a:off x="5761837" y="3446896"/>
            <a:ext cx="300082" cy="369332"/>
          </a:xfrm>
          <a:prstGeom prst="rect">
            <a:avLst/>
          </a:prstGeom>
          <a:noFill/>
          <a:effectLst/>
        </p:spPr>
        <p:txBody>
          <a:bodyPr wrap="none" rtlCol="0">
            <a:spAutoFit/>
          </a:bodyPr>
          <a:lstStyle/>
          <a:p>
            <a:r>
              <a:rPr lang="en-US" dirty="0" err="1"/>
              <a:t>λ</a:t>
            </a:r>
            <a:endParaRPr lang="en-US" dirty="0"/>
          </a:p>
        </p:txBody>
      </p:sp>
      <p:sp>
        <p:nvSpPr>
          <p:cNvPr id="82" name="TextBox 81"/>
          <p:cNvSpPr txBox="1"/>
          <p:nvPr/>
        </p:nvSpPr>
        <p:spPr>
          <a:xfrm>
            <a:off x="7252395" y="3455715"/>
            <a:ext cx="300082" cy="369332"/>
          </a:xfrm>
          <a:prstGeom prst="rect">
            <a:avLst/>
          </a:prstGeom>
          <a:noFill/>
          <a:effectLst/>
        </p:spPr>
        <p:txBody>
          <a:bodyPr wrap="none" rtlCol="0">
            <a:spAutoFit/>
          </a:bodyPr>
          <a:lstStyle/>
          <a:p>
            <a:r>
              <a:rPr lang="en-US" dirty="0" err="1"/>
              <a:t>λ</a:t>
            </a:r>
            <a:endParaRPr lang="en-US" dirty="0"/>
          </a:p>
        </p:txBody>
      </p:sp>
      <p:sp>
        <p:nvSpPr>
          <p:cNvPr id="83" name="TextBox 82"/>
          <p:cNvSpPr txBox="1"/>
          <p:nvPr/>
        </p:nvSpPr>
        <p:spPr>
          <a:xfrm>
            <a:off x="7763947" y="3473354"/>
            <a:ext cx="300082" cy="369332"/>
          </a:xfrm>
          <a:prstGeom prst="rect">
            <a:avLst/>
          </a:prstGeom>
          <a:noFill/>
          <a:effectLst/>
        </p:spPr>
        <p:txBody>
          <a:bodyPr wrap="none" rtlCol="0">
            <a:spAutoFit/>
          </a:bodyPr>
          <a:lstStyle/>
          <a:p>
            <a:r>
              <a:rPr lang="en-US" dirty="0" err="1"/>
              <a:t>λ</a:t>
            </a:r>
            <a:endParaRPr lang="en-US" dirty="0"/>
          </a:p>
        </p:txBody>
      </p:sp>
      <p:sp>
        <p:nvSpPr>
          <p:cNvPr id="84" name="TextBox 83"/>
          <p:cNvSpPr txBox="1"/>
          <p:nvPr/>
        </p:nvSpPr>
        <p:spPr>
          <a:xfrm>
            <a:off x="4635723" y="2054012"/>
            <a:ext cx="441146" cy="646331"/>
          </a:xfrm>
          <a:prstGeom prst="rect">
            <a:avLst/>
          </a:prstGeom>
          <a:noFill/>
          <a:effectLst/>
        </p:spPr>
        <p:txBody>
          <a:bodyPr wrap="none" rtlCol="0">
            <a:spAutoFit/>
          </a:bodyPr>
          <a:lstStyle/>
          <a:p>
            <a:pPr marL="0" lvl="1"/>
            <a:r>
              <a:rPr lang="en-US" dirty="0" err="1"/>
              <a:t>φ</a:t>
            </a:r>
            <a:r>
              <a:rPr lang="en-US" baseline="-25000" dirty="0" err="1"/>
              <a:t>A</a:t>
            </a:r>
            <a:endParaRPr lang="en-US" baseline="-25000" dirty="0"/>
          </a:p>
          <a:p>
            <a:endParaRPr lang="en-US" dirty="0"/>
          </a:p>
        </p:txBody>
      </p:sp>
      <p:cxnSp>
        <p:nvCxnSpPr>
          <p:cNvPr id="85" name="Curved Connector 84"/>
          <p:cNvCxnSpPr/>
          <p:nvPr/>
        </p:nvCxnSpPr>
        <p:spPr>
          <a:xfrm rot="5400000" flipH="1" flipV="1">
            <a:off x="6526329" y="2199799"/>
            <a:ext cx="12700" cy="1180649"/>
          </a:xfrm>
          <a:prstGeom prst="curvedConnector3">
            <a:avLst>
              <a:gd name="adj1" fmla="val 1909504"/>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5219531" y="4186387"/>
            <a:ext cx="313044" cy="369332"/>
          </a:xfrm>
          <a:prstGeom prst="rect">
            <a:avLst/>
          </a:prstGeom>
          <a:noFill/>
          <a:effectLst/>
        </p:spPr>
        <p:txBody>
          <a:bodyPr wrap="none" rtlCol="0">
            <a:spAutoFit/>
          </a:bodyPr>
          <a:lstStyle/>
          <a:p>
            <a:r>
              <a:rPr lang="en-US" dirty="0"/>
              <a:t>1</a:t>
            </a:r>
          </a:p>
        </p:txBody>
      </p:sp>
      <p:sp>
        <p:nvSpPr>
          <p:cNvPr id="87" name="TextBox 86"/>
          <p:cNvSpPr txBox="1"/>
          <p:nvPr/>
        </p:nvSpPr>
        <p:spPr>
          <a:xfrm>
            <a:off x="5900611" y="4186387"/>
            <a:ext cx="313044" cy="369332"/>
          </a:xfrm>
          <a:prstGeom prst="rect">
            <a:avLst/>
          </a:prstGeom>
          <a:noFill/>
          <a:effectLst/>
        </p:spPr>
        <p:txBody>
          <a:bodyPr wrap="none" rtlCol="0">
            <a:spAutoFit/>
          </a:bodyPr>
          <a:lstStyle/>
          <a:p>
            <a:r>
              <a:rPr lang="en-US" dirty="0"/>
              <a:t>1</a:t>
            </a:r>
          </a:p>
        </p:txBody>
      </p:sp>
      <p:sp>
        <p:nvSpPr>
          <p:cNvPr id="88" name="TextBox 87"/>
          <p:cNvSpPr txBox="1"/>
          <p:nvPr/>
        </p:nvSpPr>
        <p:spPr>
          <a:xfrm>
            <a:off x="6581691" y="4186387"/>
            <a:ext cx="313044" cy="369332"/>
          </a:xfrm>
          <a:prstGeom prst="rect">
            <a:avLst/>
          </a:prstGeom>
          <a:noFill/>
          <a:effectLst/>
        </p:spPr>
        <p:txBody>
          <a:bodyPr wrap="none" rtlCol="0">
            <a:spAutoFit/>
          </a:bodyPr>
          <a:lstStyle/>
          <a:p>
            <a:r>
              <a:rPr lang="en-US" dirty="0"/>
              <a:t>1</a:t>
            </a:r>
          </a:p>
        </p:txBody>
      </p:sp>
      <p:sp>
        <p:nvSpPr>
          <p:cNvPr id="89" name="TextBox 88"/>
          <p:cNvSpPr txBox="1"/>
          <p:nvPr/>
        </p:nvSpPr>
        <p:spPr>
          <a:xfrm>
            <a:off x="7262771" y="4186387"/>
            <a:ext cx="313044" cy="369332"/>
          </a:xfrm>
          <a:prstGeom prst="rect">
            <a:avLst/>
          </a:prstGeom>
          <a:noFill/>
          <a:effectLst/>
        </p:spPr>
        <p:txBody>
          <a:bodyPr wrap="none" rtlCol="0">
            <a:spAutoFit/>
          </a:bodyPr>
          <a:lstStyle/>
          <a:p>
            <a:r>
              <a:rPr lang="en-US" dirty="0"/>
              <a:t>1</a:t>
            </a:r>
          </a:p>
        </p:txBody>
      </p:sp>
      <p:sp>
        <p:nvSpPr>
          <p:cNvPr id="90" name="TextBox 89"/>
          <p:cNvSpPr txBox="1"/>
          <p:nvPr/>
        </p:nvSpPr>
        <p:spPr>
          <a:xfrm>
            <a:off x="7943850" y="4186387"/>
            <a:ext cx="313044" cy="369332"/>
          </a:xfrm>
          <a:prstGeom prst="rect">
            <a:avLst/>
          </a:prstGeom>
          <a:noFill/>
          <a:effectLst/>
        </p:spPr>
        <p:txBody>
          <a:bodyPr wrap="none" rtlCol="0">
            <a:spAutoFit/>
          </a:bodyPr>
          <a:lstStyle/>
          <a:p>
            <a:r>
              <a:rPr lang="en-US" dirty="0"/>
              <a:t>1</a:t>
            </a:r>
          </a:p>
        </p:txBody>
      </p:sp>
      <p:sp>
        <p:nvSpPr>
          <p:cNvPr id="91" name="TextBox 90"/>
          <p:cNvSpPr txBox="1"/>
          <p:nvPr/>
        </p:nvSpPr>
        <p:spPr>
          <a:xfrm>
            <a:off x="4646630" y="3399466"/>
            <a:ext cx="313044" cy="369332"/>
          </a:xfrm>
          <a:prstGeom prst="rect">
            <a:avLst/>
          </a:prstGeom>
          <a:noFill/>
          <a:effectLst/>
        </p:spPr>
        <p:txBody>
          <a:bodyPr wrap="none" rtlCol="0">
            <a:spAutoFit/>
          </a:bodyPr>
          <a:lstStyle/>
          <a:p>
            <a:r>
              <a:rPr lang="en-US" dirty="0"/>
              <a:t>1</a:t>
            </a:r>
          </a:p>
        </p:txBody>
      </p:sp>
      <p:cxnSp>
        <p:nvCxnSpPr>
          <p:cNvPr id="5" name="Curved Connector 4"/>
          <p:cNvCxnSpPr>
            <a:stCxn id="49" idx="1"/>
            <a:endCxn id="49" idx="2"/>
          </p:cNvCxnSpPr>
          <p:nvPr/>
        </p:nvCxnSpPr>
        <p:spPr>
          <a:xfrm rot="16200000" flipH="1" flipV="1">
            <a:off x="4902472" y="2826364"/>
            <a:ext cx="243590" cy="171108"/>
          </a:xfrm>
          <a:prstGeom prst="curvedConnector4">
            <a:avLst>
              <a:gd name="adj1" fmla="val -135267"/>
              <a:gd name="adj2" fmla="val 323425"/>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59" idx="7"/>
            <a:endCxn id="59" idx="6"/>
          </p:cNvCxnSpPr>
          <p:nvPr/>
        </p:nvCxnSpPr>
        <p:spPr>
          <a:xfrm rot="16200000" flipH="1">
            <a:off x="7907834" y="2826248"/>
            <a:ext cx="243590" cy="171341"/>
          </a:xfrm>
          <a:prstGeom prst="curvedConnector4">
            <a:avLst>
              <a:gd name="adj1" fmla="val -135267"/>
              <a:gd name="adj2" fmla="val 3184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6542704" y="2201872"/>
            <a:ext cx="539631" cy="646331"/>
          </a:xfrm>
          <a:prstGeom prst="rect">
            <a:avLst/>
          </a:prstGeom>
          <a:noFill/>
          <a:effectLst/>
        </p:spPr>
        <p:txBody>
          <a:bodyPr wrap="none" rtlCol="0">
            <a:spAutoFit/>
          </a:bodyPr>
          <a:lstStyle/>
          <a:p>
            <a:pPr marL="0" lvl="1"/>
            <a:r>
              <a:rPr lang="en-US" dirty="0" err="1"/>
              <a:t>φ</a:t>
            </a:r>
            <a:r>
              <a:rPr lang="en-US" baseline="-25000" dirty="0" err="1"/>
              <a:t>AB</a:t>
            </a:r>
            <a:endParaRPr lang="en-US" baseline="-25000" dirty="0"/>
          </a:p>
          <a:p>
            <a:endParaRPr lang="en-US" dirty="0"/>
          </a:p>
        </p:txBody>
      </p:sp>
      <p:sp>
        <p:nvSpPr>
          <p:cNvPr id="93" name="TextBox 92"/>
          <p:cNvSpPr txBox="1"/>
          <p:nvPr/>
        </p:nvSpPr>
        <p:spPr>
          <a:xfrm>
            <a:off x="8009803" y="2072722"/>
            <a:ext cx="436989" cy="646331"/>
          </a:xfrm>
          <a:prstGeom prst="rect">
            <a:avLst/>
          </a:prstGeom>
          <a:noFill/>
          <a:effectLst/>
        </p:spPr>
        <p:txBody>
          <a:bodyPr wrap="none" rtlCol="0">
            <a:spAutoFit/>
          </a:bodyPr>
          <a:lstStyle/>
          <a:p>
            <a:pPr marL="0" lvl="1"/>
            <a:r>
              <a:rPr lang="en-US" dirty="0" err="1"/>
              <a:t>φ</a:t>
            </a:r>
            <a:r>
              <a:rPr lang="en-US" baseline="-25000" dirty="0" err="1"/>
              <a:t>B</a:t>
            </a:r>
            <a:endParaRPr lang="en-US" baseline="-25000" dirty="0"/>
          </a:p>
          <a:p>
            <a:endParaRPr lang="en-US" dirty="0"/>
          </a:p>
        </p:txBody>
      </p:sp>
      <p:sp>
        <p:nvSpPr>
          <p:cNvPr id="50" name="TextBox 49"/>
          <p:cNvSpPr txBox="1"/>
          <p:nvPr/>
        </p:nvSpPr>
        <p:spPr>
          <a:xfrm>
            <a:off x="1055893" y="4775200"/>
            <a:ext cx="2264292" cy="1231106"/>
          </a:xfrm>
          <a:prstGeom prst="rect">
            <a:avLst/>
          </a:prstGeom>
          <a:noFill/>
        </p:spPr>
        <p:txBody>
          <a:bodyPr wrap="square" lIns="0" tIns="0" rIns="0" bIns="0" rtlCol="0">
            <a:spAutoFit/>
          </a:bodyPr>
          <a:lstStyle/>
          <a:p>
            <a:r>
              <a:rPr lang="en-US" sz="2000" b="1" dirty="0">
                <a:solidFill>
                  <a:srgbClr val="EF3340"/>
                </a:solidFill>
              </a:rPr>
              <a:t>The default scale setting approach with most SEM software</a:t>
            </a:r>
          </a:p>
        </p:txBody>
      </p:sp>
      <p:sp>
        <p:nvSpPr>
          <p:cNvPr id="51" name="TextBox 50"/>
          <p:cNvSpPr txBox="1"/>
          <p:nvPr/>
        </p:nvSpPr>
        <p:spPr>
          <a:xfrm>
            <a:off x="3483585" y="5108829"/>
            <a:ext cx="3768810" cy="923330"/>
          </a:xfrm>
          <a:prstGeom prst="rect">
            <a:avLst/>
          </a:prstGeom>
          <a:noFill/>
        </p:spPr>
        <p:txBody>
          <a:bodyPr wrap="square" lIns="0" tIns="0" rIns="0" bIns="0" rtlCol="0">
            <a:spAutoFit/>
          </a:bodyPr>
          <a:lstStyle/>
          <a:p>
            <a:r>
              <a:rPr lang="en-US" sz="2000" b="1" dirty="0">
                <a:solidFill>
                  <a:srgbClr val="EF3340"/>
                </a:solidFill>
              </a:rPr>
              <a:t>The variance of latent variable A is set to be equal to the latent score variance of a1</a:t>
            </a:r>
          </a:p>
        </p:txBody>
      </p:sp>
      <p:cxnSp>
        <p:nvCxnSpPr>
          <p:cNvPr id="52" name="Straight Connector 51"/>
          <p:cNvCxnSpPr/>
          <p:nvPr/>
        </p:nvCxnSpPr>
        <p:spPr>
          <a:xfrm flipV="1">
            <a:off x="3672565" y="3754494"/>
            <a:ext cx="963158" cy="1379735"/>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3585050" y="6126550"/>
            <a:ext cx="3703337" cy="615553"/>
          </a:xfrm>
          <a:prstGeom prst="rect">
            <a:avLst/>
          </a:prstGeom>
          <a:noFill/>
        </p:spPr>
        <p:txBody>
          <a:bodyPr wrap="square" lIns="0" tIns="0" rIns="0" bIns="0" rtlCol="0">
            <a:spAutoFit/>
          </a:bodyPr>
          <a:lstStyle/>
          <a:p>
            <a:r>
              <a:rPr lang="en-US" sz="2000" b="1" dirty="0">
                <a:solidFill>
                  <a:srgbClr val="EF3340"/>
                </a:solidFill>
              </a:rPr>
              <a:t>Rule of thumb: Always use the first indicator as scale</a:t>
            </a:r>
          </a:p>
        </p:txBody>
      </p:sp>
    </p:spTree>
    <p:extLst>
      <p:ext uri="{BB962C8B-B14F-4D97-AF65-F5344CB8AC3E}">
        <p14:creationId xmlns:p14="http://schemas.microsoft.com/office/powerpoint/2010/main" val="3773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9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esquita and Lazzarini - 2008 - Horizontal and Vertical Relationships in Developin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7062" b="47558"/>
          <a:stretch/>
        </p:blipFill>
        <p:spPr>
          <a:xfrm>
            <a:off x="288925" y="879475"/>
            <a:ext cx="8855075" cy="5237163"/>
          </a:xfrm>
          <a:prstGeom prst="rect">
            <a:avLst/>
          </a:prstGeom>
        </p:spPr>
      </p:pic>
      <p:sp>
        <p:nvSpPr>
          <p:cNvPr id="8" name="Rectangle 7"/>
          <p:cNvSpPr/>
          <p:nvPr/>
        </p:nvSpPr>
        <p:spPr>
          <a:xfrm>
            <a:off x="5998172" y="2186414"/>
            <a:ext cx="1068669" cy="125883"/>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9" name="Rectangle 8"/>
          <p:cNvSpPr/>
          <p:nvPr/>
        </p:nvSpPr>
        <p:spPr>
          <a:xfrm>
            <a:off x="5997973" y="2621644"/>
            <a:ext cx="1068669" cy="14221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0" name="Rectangle 9"/>
          <p:cNvSpPr/>
          <p:nvPr/>
        </p:nvSpPr>
        <p:spPr>
          <a:xfrm>
            <a:off x="6016115" y="3082471"/>
            <a:ext cx="1068669" cy="14221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1" name="Rectangle 10"/>
          <p:cNvSpPr/>
          <p:nvPr/>
        </p:nvSpPr>
        <p:spPr>
          <a:xfrm>
            <a:off x="5988902" y="4116615"/>
            <a:ext cx="1068669" cy="14221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2" name="Rectangle 11"/>
          <p:cNvSpPr/>
          <p:nvPr/>
        </p:nvSpPr>
        <p:spPr>
          <a:xfrm>
            <a:off x="5997973" y="4561115"/>
            <a:ext cx="1068669" cy="14221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3" name="Rectangle 12"/>
          <p:cNvSpPr/>
          <p:nvPr/>
        </p:nvSpPr>
        <p:spPr>
          <a:xfrm>
            <a:off x="5997973" y="5003800"/>
            <a:ext cx="1068669" cy="14221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4" name="Rectangle 13"/>
          <p:cNvSpPr/>
          <p:nvPr/>
        </p:nvSpPr>
        <p:spPr>
          <a:xfrm>
            <a:off x="6013711" y="5301336"/>
            <a:ext cx="1068669" cy="14221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21" name="TextBox 20"/>
          <p:cNvSpPr txBox="1"/>
          <p:nvPr/>
        </p:nvSpPr>
        <p:spPr>
          <a:xfrm>
            <a:off x="2970671" y="6130577"/>
            <a:ext cx="4384842" cy="461665"/>
          </a:xfrm>
          <a:prstGeom prst="rect">
            <a:avLst/>
          </a:prstGeom>
          <a:noFill/>
        </p:spPr>
        <p:txBody>
          <a:bodyPr wrap="square" lIns="0" tIns="0" rIns="0" bIns="0" rtlCol="0">
            <a:spAutoFit/>
          </a:bodyPr>
          <a:lstStyle/>
          <a:p>
            <a:r>
              <a:rPr lang="en-US" sz="1000" dirty="0" err="1"/>
              <a:t>Mesquita</a:t>
            </a:r>
            <a:r>
              <a:rPr lang="en-US" sz="1000" dirty="0"/>
              <a:t>, L. F., &amp; </a:t>
            </a:r>
            <a:r>
              <a:rPr lang="en-US" sz="1000" dirty="0" err="1"/>
              <a:t>Lazzarini</a:t>
            </a:r>
            <a:r>
              <a:rPr lang="en-US" sz="1000" dirty="0"/>
              <a:t>, S. G. (2008). Horizontal and Vertical Relationships in Developing Economies: Implications for SMEs’ Access to Global Markets. </a:t>
            </a:r>
            <a:r>
              <a:rPr lang="en-US" sz="1000" i="1" dirty="0"/>
              <a:t>Academy of Management Journal</a:t>
            </a:r>
            <a:r>
              <a:rPr lang="en-US" sz="1000" dirty="0"/>
              <a:t>, </a:t>
            </a:r>
            <a:r>
              <a:rPr lang="en-US" sz="1000" i="1" dirty="0"/>
              <a:t>51</a:t>
            </a:r>
            <a:r>
              <a:rPr lang="en-US" sz="1000" dirty="0"/>
              <a:t>(2), 359–380.</a:t>
            </a:r>
            <a:endParaRPr lang="en-US" sz="1000" dirty="0">
              <a:effectLst/>
            </a:endParaRPr>
          </a:p>
        </p:txBody>
      </p:sp>
      <p:cxnSp>
        <p:nvCxnSpPr>
          <p:cNvPr id="22" name="Straight Connector 21"/>
          <p:cNvCxnSpPr/>
          <p:nvPr/>
        </p:nvCxnSpPr>
        <p:spPr>
          <a:xfrm>
            <a:off x="6604317" y="780864"/>
            <a:ext cx="263542" cy="1079755"/>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933298" y="52319"/>
            <a:ext cx="1650333" cy="738664"/>
          </a:xfrm>
          <a:prstGeom prst="rect">
            <a:avLst/>
          </a:prstGeom>
          <a:noFill/>
        </p:spPr>
        <p:txBody>
          <a:bodyPr wrap="square" lIns="0" tIns="0" rIns="0" bIns="0" rtlCol="0">
            <a:spAutoFit/>
          </a:bodyPr>
          <a:lstStyle/>
          <a:p>
            <a:r>
              <a:rPr lang="en-US" sz="1600" b="1" dirty="0">
                <a:solidFill>
                  <a:srgbClr val="EF3340"/>
                </a:solidFill>
              </a:rPr>
              <a:t>Z-statistic</a:t>
            </a:r>
          </a:p>
          <a:p>
            <a:r>
              <a:rPr lang="en-US" sz="1600" b="1" dirty="0">
                <a:solidFill>
                  <a:srgbClr val="EF3340"/>
                </a:solidFill>
              </a:rPr>
              <a:t>(C.R. stands for critical ratio)</a:t>
            </a:r>
          </a:p>
        </p:txBody>
      </p:sp>
    </p:spTree>
    <p:extLst>
      <p:ext uri="{BB962C8B-B14F-4D97-AF65-F5344CB8AC3E}">
        <p14:creationId xmlns:p14="http://schemas.microsoft.com/office/powerpoint/2010/main" val="123040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2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li-Renko et al_2001_Social capital, knowledge acquisition, and knowledge exploitation in young techn (dragged).pdf"/>
          <p:cNvPicPr>
            <a:picLocks noChangeAspect="1"/>
          </p:cNvPicPr>
          <p:nvPr/>
        </p:nvPicPr>
        <p:blipFill rotWithShape="1">
          <a:blip r:embed="rId2">
            <a:extLst>
              <a:ext uri="{28A0092B-C50C-407E-A947-70E740481C1C}">
                <a14:useLocalDpi xmlns:a14="http://schemas.microsoft.com/office/drawing/2010/main" val="0"/>
              </a:ext>
            </a:extLst>
          </a:blip>
          <a:srcRect l="9721" t="15457" r="6389" b="14113"/>
          <a:stretch/>
        </p:blipFill>
        <p:spPr>
          <a:xfrm>
            <a:off x="341272" y="554201"/>
            <a:ext cx="8459942" cy="5242443"/>
          </a:xfrm>
          <a:prstGeom prst="rect">
            <a:avLst/>
          </a:prstGeom>
        </p:spPr>
      </p:pic>
      <p:sp>
        <p:nvSpPr>
          <p:cNvPr id="5" name="TextBox 4"/>
          <p:cNvSpPr txBox="1"/>
          <p:nvPr/>
        </p:nvSpPr>
        <p:spPr>
          <a:xfrm>
            <a:off x="2970671" y="6130577"/>
            <a:ext cx="4384842" cy="615553"/>
          </a:xfrm>
          <a:prstGeom prst="rect">
            <a:avLst/>
          </a:prstGeom>
          <a:noFill/>
        </p:spPr>
        <p:txBody>
          <a:bodyPr wrap="square" lIns="0" tIns="0" rIns="0" bIns="0" rtlCol="0">
            <a:spAutoFit/>
          </a:bodyPr>
          <a:lstStyle/>
          <a:p>
            <a:r>
              <a:rPr lang="en-US" sz="1000" dirty="0" err="1"/>
              <a:t>Yli-Renko</a:t>
            </a:r>
            <a:r>
              <a:rPr lang="en-US" sz="1000" dirty="0"/>
              <a:t>, H., </a:t>
            </a:r>
            <a:r>
              <a:rPr lang="en-US" sz="1000" dirty="0" err="1"/>
              <a:t>Autio</a:t>
            </a:r>
            <a:r>
              <a:rPr lang="en-US" sz="1000" dirty="0"/>
              <a:t>, E., &amp; </a:t>
            </a:r>
            <a:r>
              <a:rPr lang="en-US" sz="1000" dirty="0" err="1"/>
              <a:t>Sapienza</a:t>
            </a:r>
            <a:r>
              <a:rPr lang="en-US" sz="1000" dirty="0"/>
              <a:t>, H. J. (2001). Social capital, knowledge acquisition, and knowledge exploitation in young technology-based firms. </a:t>
            </a:r>
            <a:r>
              <a:rPr lang="en-US" sz="1000" i="1" dirty="0"/>
              <a:t>Strategic Management Journal</a:t>
            </a:r>
            <a:r>
              <a:rPr lang="en-US" sz="1000" dirty="0"/>
              <a:t>, </a:t>
            </a:r>
            <a:r>
              <a:rPr lang="en-US" sz="1000" i="1" dirty="0"/>
              <a:t>22</a:t>
            </a:r>
            <a:r>
              <a:rPr lang="en-US" sz="1000" dirty="0"/>
              <a:t>(6-7), 587–613. http://</a:t>
            </a:r>
            <a:r>
              <a:rPr lang="en-US" sz="1000" dirty="0" err="1"/>
              <a:t>doi.org</a:t>
            </a:r>
            <a:r>
              <a:rPr lang="en-US" sz="1000" dirty="0"/>
              <a:t>/10.1002/smj.183</a:t>
            </a:r>
            <a:endParaRPr lang="en-US" sz="1000" dirty="0">
              <a:effectLst/>
            </a:endParaRPr>
          </a:p>
        </p:txBody>
      </p:sp>
      <p:sp>
        <p:nvSpPr>
          <p:cNvPr id="6" name="Rectangle 5"/>
          <p:cNvSpPr/>
          <p:nvPr/>
        </p:nvSpPr>
        <p:spPr>
          <a:xfrm>
            <a:off x="4548997" y="1519838"/>
            <a:ext cx="1501837" cy="14221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7" name="Rectangle 6"/>
          <p:cNvSpPr/>
          <p:nvPr/>
        </p:nvSpPr>
        <p:spPr>
          <a:xfrm>
            <a:off x="4548997" y="2174669"/>
            <a:ext cx="1501837" cy="14221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8" name="Rectangle 7"/>
          <p:cNvSpPr/>
          <p:nvPr/>
        </p:nvSpPr>
        <p:spPr>
          <a:xfrm>
            <a:off x="4548997" y="3240257"/>
            <a:ext cx="1501837" cy="14221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9" name="Rectangle 8"/>
          <p:cNvSpPr/>
          <p:nvPr/>
        </p:nvSpPr>
        <p:spPr>
          <a:xfrm>
            <a:off x="4548997" y="3893737"/>
            <a:ext cx="1501837" cy="14221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10" name="TextBox 9"/>
          <p:cNvSpPr txBox="1"/>
          <p:nvPr/>
        </p:nvSpPr>
        <p:spPr>
          <a:xfrm>
            <a:off x="4400501" y="239690"/>
            <a:ext cx="3939620" cy="492443"/>
          </a:xfrm>
          <a:prstGeom prst="rect">
            <a:avLst/>
          </a:prstGeom>
          <a:noFill/>
        </p:spPr>
        <p:txBody>
          <a:bodyPr wrap="square" lIns="0" tIns="0" rIns="0" bIns="0" rtlCol="0">
            <a:spAutoFit/>
          </a:bodyPr>
          <a:lstStyle/>
          <a:p>
            <a:r>
              <a:rPr lang="en-US" sz="1600" b="1" dirty="0">
                <a:solidFill>
                  <a:srgbClr val="EF3340"/>
                </a:solidFill>
              </a:rPr>
              <a:t>If you want to interpret the loadings, you can standardize after estimation</a:t>
            </a:r>
          </a:p>
        </p:txBody>
      </p:sp>
    </p:spTree>
    <p:extLst>
      <p:ext uri="{BB962C8B-B14F-4D97-AF65-F5344CB8AC3E}">
        <p14:creationId xmlns:p14="http://schemas.microsoft.com/office/powerpoint/2010/main" val="12469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Identification</a:t>
            </a:r>
            <a:br>
              <a:rPr lang="en-US" dirty="0"/>
            </a:br>
            <a:r>
              <a:rPr lang="en-US" dirty="0"/>
              <a:t>of CFA models</a:t>
            </a:r>
          </a:p>
        </p:txBody>
      </p:sp>
      <p:sp>
        <p:nvSpPr>
          <p:cNvPr id="9" name="Oval 8"/>
          <p:cNvSpPr/>
          <p:nvPr/>
        </p:nvSpPr>
        <p:spPr>
          <a:xfrm>
            <a:off x="6645321" y="194251"/>
            <a:ext cx="1589813" cy="601226"/>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10" name="Rectangle 9"/>
          <p:cNvSpPr/>
          <p:nvPr/>
        </p:nvSpPr>
        <p:spPr>
          <a:xfrm>
            <a:off x="6209187" y="1139959"/>
            <a:ext cx="721698" cy="514413"/>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11" name="Rectangle 10"/>
          <p:cNvSpPr/>
          <p:nvPr/>
        </p:nvSpPr>
        <p:spPr>
          <a:xfrm>
            <a:off x="7082494" y="1139959"/>
            <a:ext cx="724814" cy="514413"/>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sp>
        <p:nvSpPr>
          <p:cNvPr id="12" name="Rectangle 11"/>
          <p:cNvSpPr/>
          <p:nvPr/>
        </p:nvSpPr>
        <p:spPr>
          <a:xfrm>
            <a:off x="8008760" y="1139959"/>
            <a:ext cx="724814" cy="514413"/>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a3</a:t>
            </a:r>
          </a:p>
        </p:txBody>
      </p:sp>
      <p:cxnSp>
        <p:nvCxnSpPr>
          <p:cNvPr id="13" name="Straight Arrow Connector 12"/>
          <p:cNvCxnSpPr>
            <a:stCxn id="9" idx="3"/>
            <a:endCxn id="10" idx="0"/>
          </p:cNvCxnSpPr>
          <p:nvPr/>
        </p:nvCxnSpPr>
        <p:spPr>
          <a:xfrm rot="5400000">
            <a:off x="6507613" y="769645"/>
            <a:ext cx="432218" cy="3084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4"/>
            <a:endCxn id="11" idx="0"/>
          </p:cNvCxnSpPr>
          <p:nvPr/>
        </p:nvCxnSpPr>
        <p:spPr>
          <a:xfrm rot="16200000" flipH="1">
            <a:off x="7270583" y="965641"/>
            <a:ext cx="344482" cy="415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9" idx="5"/>
            <a:endCxn id="12" idx="0"/>
          </p:cNvCxnSpPr>
          <p:nvPr/>
        </p:nvCxnSpPr>
        <p:spPr>
          <a:xfrm rot="16200000" flipH="1">
            <a:off x="7970740" y="739531"/>
            <a:ext cx="432218" cy="3686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355603" y="1760580"/>
            <a:ext cx="426789" cy="26782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rgbClr val="FFFFFF"/>
                </a:solidFill>
              </a:rPr>
              <a:t>e</a:t>
            </a:r>
            <a:endParaRPr lang="en-US" dirty="0">
              <a:solidFill>
                <a:srgbClr val="FFFFFF"/>
              </a:solidFill>
            </a:endParaRPr>
          </a:p>
        </p:txBody>
      </p:sp>
      <p:cxnSp>
        <p:nvCxnSpPr>
          <p:cNvPr id="17" name="Straight Arrow Connector 16"/>
          <p:cNvCxnSpPr>
            <a:stCxn id="16" idx="0"/>
            <a:endCxn id="10" idx="2"/>
          </p:cNvCxnSpPr>
          <p:nvPr/>
        </p:nvCxnSpPr>
        <p:spPr>
          <a:xfrm rot="5400000" flipH="1" flipV="1">
            <a:off x="6515894" y="1706957"/>
            <a:ext cx="106208" cy="10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7232026" y="1760580"/>
            <a:ext cx="426789" cy="26782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rgbClr val="FFFFFF"/>
                </a:solidFill>
              </a:rPr>
              <a:t>e</a:t>
            </a:r>
            <a:endParaRPr lang="en-US" dirty="0">
              <a:solidFill>
                <a:srgbClr val="FFFFFF"/>
              </a:solidFill>
            </a:endParaRPr>
          </a:p>
        </p:txBody>
      </p:sp>
      <p:cxnSp>
        <p:nvCxnSpPr>
          <p:cNvPr id="19" name="Straight Arrow Connector 18"/>
          <p:cNvCxnSpPr>
            <a:stCxn id="18" idx="0"/>
            <a:endCxn id="11" idx="2"/>
          </p:cNvCxnSpPr>
          <p:nvPr/>
        </p:nvCxnSpPr>
        <p:spPr>
          <a:xfrm rot="16200000" flipV="1">
            <a:off x="7391797" y="1707476"/>
            <a:ext cx="10620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8161408" y="1760580"/>
            <a:ext cx="426788" cy="26782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rgbClr val="FFFFFF"/>
                </a:solidFill>
              </a:rPr>
              <a:t>e</a:t>
            </a:r>
            <a:endParaRPr lang="en-US" dirty="0">
              <a:solidFill>
                <a:srgbClr val="FFFFFF"/>
              </a:solidFill>
            </a:endParaRPr>
          </a:p>
        </p:txBody>
      </p:sp>
      <p:cxnSp>
        <p:nvCxnSpPr>
          <p:cNvPr id="21" name="Straight Arrow Connector 20"/>
          <p:cNvCxnSpPr>
            <a:stCxn id="20" idx="0"/>
            <a:endCxn id="12" idx="2"/>
          </p:cNvCxnSpPr>
          <p:nvPr/>
        </p:nvCxnSpPr>
        <p:spPr>
          <a:xfrm rot="16200000" flipV="1">
            <a:off x="8320140" y="1705399"/>
            <a:ext cx="106208" cy="41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44"/>
          <p:cNvSpPr txBox="1">
            <a:spLocks noChangeArrowheads="1"/>
          </p:cNvSpPr>
          <p:nvPr/>
        </p:nvSpPr>
        <p:spPr bwMode="auto">
          <a:xfrm>
            <a:off x="6399256" y="689649"/>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1</a:t>
            </a:r>
          </a:p>
        </p:txBody>
      </p:sp>
      <p:sp>
        <p:nvSpPr>
          <p:cNvPr id="24" name="TextBox 45"/>
          <p:cNvSpPr txBox="1">
            <a:spLocks noChangeArrowheads="1"/>
          </p:cNvSpPr>
          <p:nvPr/>
        </p:nvSpPr>
        <p:spPr bwMode="auto">
          <a:xfrm>
            <a:off x="7146915" y="717355"/>
            <a:ext cx="229489" cy="268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λ</a:t>
            </a:r>
          </a:p>
        </p:txBody>
      </p:sp>
      <p:sp>
        <p:nvSpPr>
          <p:cNvPr id="25" name="TextBox 46"/>
          <p:cNvSpPr txBox="1">
            <a:spLocks noChangeArrowheads="1"/>
          </p:cNvSpPr>
          <p:nvPr/>
        </p:nvSpPr>
        <p:spPr bwMode="auto">
          <a:xfrm>
            <a:off x="7847845" y="727515"/>
            <a:ext cx="230528" cy="268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t>λ</a:t>
            </a:r>
            <a:endParaRPr lang="en-US" dirty="0"/>
          </a:p>
        </p:txBody>
      </p:sp>
      <p:cxnSp>
        <p:nvCxnSpPr>
          <p:cNvPr id="90" name="Curved Connector 89"/>
          <p:cNvCxnSpPr>
            <a:stCxn id="9" idx="6"/>
            <a:endCxn id="9" idx="7"/>
          </p:cNvCxnSpPr>
          <p:nvPr/>
        </p:nvCxnSpPr>
        <p:spPr>
          <a:xfrm flipH="1" flipV="1">
            <a:off x="8002311" y="282299"/>
            <a:ext cx="232823" cy="212565"/>
          </a:xfrm>
          <a:prstGeom prst="curvedConnector4">
            <a:avLst>
              <a:gd name="adj1" fmla="val -71669"/>
              <a:gd name="adj2" fmla="val 19502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6683063" y="2643637"/>
            <a:ext cx="1589813" cy="601226"/>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94" name="Rectangle 93"/>
          <p:cNvSpPr/>
          <p:nvPr/>
        </p:nvSpPr>
        <p:spPr>
          <a:xfrm>
            <a:off x="6246929" y="3589345"/>
            <a:ext cx="721698" cy="514413"/>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sp>
        <p:nvSpPr>
          <p:cNvPr id="95" name="Rectangle 94"/>
          <p:cNvSpPr/>
          <p:nvPr/>
        </p:nvSpPr>
        <p:spPr>
          <a:xfrm>
            <a:off x="7120236" y="3589345"/>
            <a:ext cx="724814" cy="514413"/>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a2</a:t>
            </a:r>
          </a:p>
        </p:txBody>
      </p:sp>
      <p:cxnSp>
        <p:nvCxnSpPr>
          <p:cNvPr id="97" name="Straight Arrow Connector 96"/>
          <p:cNvCxnSpPr>
            <a:stCxn id="93" idx="3"/>
            <a:endCxn id="94" idx="0"/>
          </p:cNvCxnSpPr>
          <p:nvPr/>
        </p:nvCxnSpPr>
        <p:spPr>
          <a:xfrm rot="5400000">
            <a:off x="6545355" y="3219031"/>
            <a:ext cx="432218" cy="3084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93" idx="4"/>
            <a:endCxn id="95" idx="0"/>
          </p:cNvCxnSpPr>
          <p:nvPr/>
        </p:nvCxnSpPr>
        <p:spPr>
          <a:xfrm rot="16200000" flipH="1">
            <a:off x="7308325" y="3415027"/>
            <a:ext cx="344482" cy="415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6393345" y="4209966"/>
            <a:ext cx="426789" cy="26782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rgbClr val="FFFFFF"/>
                </a:solidFill>
              </a:rPr>
              <a:t>e</a:t>
            </a:r>
            <a:endParaRPr lang="en-US" dirty="0">
              <a:solidFill>
                <a:srgbClr val="FFFFFF"/>
              </a:solidFill>
            </a:endParaRPr>
          </a:p>
        </p:txBody>
      </p:sp>
      <p:cxnSp>
        <p:nvCxnSpPr>
          <p:cNvPr id="101" name="Straight Arrow Connector 100"/>
          <p:cNvCxnSpPr>
            <a:stCxn id="100" idx="0"/>
            <a:endCxn id="94" idx="2"/>
          </p:cNvCxnSpPr>
          <p:nvPr/>
        </p:nvCxnSpPr>
        <p:spPr>
          <a:xfrm rot="5400000" flipH="1" flipV="1">
            <a:off x="6553636" y="4156343"/>
            <a:ext cx="106208" cy="10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7269768" y="4209966"/>
            <a:ext cx="426789" cy="26782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err="1">
                <a:solidFill>
                  <a:srgbClr val="FFFFFF"/>
                </a:solidFill>
              </a:rPr>
              <a:t>e</a:t>
            </a:r>
            <a:endParaRPr lang="en-US" dirty="0">
              <a:solidFill>
                <a:srgbClr val="FFFFFF"/>
              </a:solidFill>
            </a:endParaRPr>
          </a:p>
        </p:txBody>
      </p:sp>
      <p:cxnSp>
        <p:nvCxnSpPr>
          <p:cNvPr id="103" name="Straight Arrow Connector 102"/>
          <p:cNvCxnSpPr>
            <a:stCxn id="102" idx="0"/>
            <a:endCxn id="95" idx="2"/>
          </p:cNvCxnSpPr>
          <p:nvPr/>
        </p:nvCxnSpPr>
        <p:spPr>
          <a:xfrm rot="16200000" flipV="1">
            <a:off x="7429539" y="4156862"/>
            <a:ext cx="10620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6" name="TextBox 44"/>
          <p:cNvSpPr txBox="1">
            <a:spLocks noChangeArrowheads="1"/>
          </p:cNvSpPr>
          <p:nvPr/>
        </p:nvSpPr>
        <p:spPr bwMode="auto">
          <a:xfrm>
            <a:off x="6436998" y="313903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1</a:t>
            </a:r>
          </a:p>
        </p:txBody>
      </p:sp>
      <p:sp>
        <p:nvSpPr>
          <p:cNvPr id="107" name="TextBox 45"/>
          <p:cNvSpPr txBox="1">
            <a:spLocks noChangeArrowheads="1"/>
          </p:cNvSpPr>
          <p:nvPr/>
        </p:nvSpPr>
        <p:spPr bwMode="auto">
          <a:xfrm>
            <a:off x="7083057" y="3166741"/>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1</a:t>
            </a:r>
          </a:p>
        </p:txBody>
      </p:sp>
      <p:cxnSp>
        <p:nvCxnSpPr>
          <p:cNvPr id="109" name="Curved Connector 108"/>
          <p:cNvCxnSpPr>
            <a:stCxn id="93" idx="6"/>
            <a:endCxn id="93" idx="7"/>
          </p:cNvCxnSpPr>
          <p:nvPr/>
        </p:nvCxnSpPr>
        <p:spPr>
          <a:xfrm flipH="1" flipV="1">
            <a:off x="8040053" y="2731685"/>
            <a:ext cx="232823" cy="212565"/>
          </a:xfrm>
          <a:prstGeom prst="curvedConnector4">
            <a:avLst>
              <a:gd name="adj1" fmla="val -71669"/>
              <a:gd name="adj2" fmla="val 19502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5963920" y="4907280"/>
            <a:ext cx="2946400" cy="19405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6771261" y="4974588"/>
            <a:ext cx="1589813" cy="601226"/>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089" fontAlgn="auto">
              <a:spcBef>
                <a:spcPts val="0"/>
              </a:spcBef>
              <a:spcAft>
                <a:spcPts val="0"/>
              </a:spcAft>
              <a:defRPr/>
            </a:pPr>
            <a:r>
              <a:rPr lang="en-US" dirty="0">
                <a:solidFill>
                  <a:schemeClr val="bg1"/>
                </a:solidFill>
              </a:rPr>
              <a:t>A</a:t>
            </a:r>
          </a:p>
        </p:txBody>
      </p:sp>
      <p:sp>
        <p:nvSpPr>
          <p:cNvPr id="111" name="Rectangle 110"/>
          <p:cNvSpPr/>
          <p:nvPr/>
        </p:nvSpPr>
        <p:spPr>
          <a:xfrm>
            <a:off x="6335127" y="5920296"/>
            <a:ext cx="721698" cy="514413"/>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0" rIns="0" anchor="ctr"/>
          <a:lstStyle/>
          <a:p>
            <a:pPr algn="ctr" defTabSz="457089" fontAlgn="auto">
              <a:spcBef>
                <a:spcPts val="0"/>
              </a:spcBef>
              <a:spcAft>
                <a:spcPts val="0"/>
              </a:spcAft>
              <a:defRPr/>
            </a:pPr>
            <a:r>
              <a:rPr lang="en-US" dirty="0">
                <a:solidFill>
                  <a:srgbClr val="FFFFFF"/>
                </a:solidFill>
              </a:rPr>
              <a:t>a1</a:t>
            </a:r>
          </a:p>
        </p:txBody>
      </p:sp>
      <p:cxnSp>
        <p:nvCxnSpPr>
          <p:cNvPr id="114" name="Straight Arrow Connector 113"/>
          <p:cNvCxnSpPr>
            <a:stCxn id="110" idx="3"/>
            <a:endCxn id="111" idx="0"/>
          </p:cNvCxnSpPr>
          <p:nvPr/>
        </p:nvCxnSpPr>
        <p:spPr>
          <a:xfrm rot="5400000">
            <a:off x="6633553" y="5549982"/>
            <a:ext cx="432218" cy="3084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6481543" y="6540917"/>
            <a:ext cx="426789" cy="267827"/>
          </a:xfrm>
          <a:prstGeom prst="ellipse">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defTabSz="457089" fontAlgn="auto">
              <a:spcBef>
                <a:spcPts val="0"/>
              </a:spcBef>
              <a:spcAft>
                <a:spcPts val="0"/>
              </a:spcAft>
              <a:defRPr/>
            </a:pPr>
            <a:r>
              <a:rPr lang="en-US" dirty="0">
                <a:solidFill>
                  <a:srgbClr val="FFFFFF"/>
                </a:solidFill>
              </a:rPr>
              <a:t>e*</a:t>
            </a:r>
          </a:p>
        </p:txBody>
      </p:sp>
      <p:cxnSp>
        <p:nvCxnSpPr>
          <p:cNvPr id="118" name="Straight Arrow Connector 117"/>
          <p:cNvCxnSpPr>
            <a:stCxn id="117" idx="0"/>
            <a:endCxn id="111" idx="2"/>
          </p:cNvCxnSpPr>
          <p:nvPr/>
        </p:nvCxnSpPr>
        <p:spPr>
          <a:xfrm rot="5400000" flipH="1" flipV="1">
            <a:off x="6641834" y="6487294"/>
            <a:ext cx="106208" cy="10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3" name="TextBox 44"/>
          <p:cNvSpPr txBox="1">
            <a:spLocks noChangeArrowheads="1"/>
          </p:cNvSpPr>
          <p:nvPr/>
        </p:nvSpPr>
        <p:spPr bwMode="auto">
          <a:xfrm>
            <a:off x="6525196" y="5469986"/>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1</a:t>
            </a:r>
          </a:p>
        </p:txBody>
      </p:sp>
      <p:cxnSp>
        <p:nvCxnSpPr>
          <p:cNvPr id="126" name="Curved Connector 125"/>
          <p:cNvCxnSpPr>
            <a:stCxn id="110" idx="6"/>
            <a:endCxn id="110" idx="7"/>
          </p:cNvCxnSpPr>
          <p:nvPr/>
        </p:nvCxnSpPr>
        <p:spPr>
          <a:xfrm flipH="1" flipV="1">
            <a:off x="8128251" y="5062636"/>
            <a:ext cx="232823" cy="212565"/>
          </a:xfrm>
          <a:prstGeom prst="curvedConnector4">
            <a:avLst>
              <a:gd name="adj1" fmla="val -71669"/>
              <a:gd name="adj2" fmla="val 19502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3878900" y="325120"/>
            <a:ext cx="1762847" cy="923330"/>
          </a:xfrm>
          <a:prstGeom prst="rect">
            <a:avLst/>
          </a:prstGeom>
          <a:noFill/>
        </p:spPr>
        <p:txBody>
          <a:bodyPr wrap="none" rtlCol="0">
            <a:spAutoFit/>
          </a:bodyPr>
          <a:lstStyle/>
          <a:p>
            <a:r>
              <a:rPr lang="en-US" dirty="0"/>
              <a:t>3 indicator rule:</a:t>
            </a:r>
            <a:br>
              <a:rPr lang="en-US" dirty="0"/>
            </a:br>
            <a:r>
              <a:rPr lang="en-US" dirty="0"/>
              <a:t>- always</a:t>
            </a:r>
            <a:br>
              <a:rPr lang="en-US" dirty="0"/>
            </a:br>
            <a:r>
              <a:rPr lang="en-US" dirty="0"/>
              <a:t>  identified</a:t>
            </a:r>
          </a:p>
        </p:txBody>
      </p:sp>
      <p:sp>
        <p:nvSpPr>
          <p:cNvPr id="132" name="TextBox 131"/>
          <p:cNvSpPr txBox="1"/>
          <p:nvPr/>
        </p:nvSpPr>
        <p:spPr>
          <a:xfrm>
            <a:off x="3960180" y="2296160"/>
            <a:ext cx="2340379" cy="1754327"/>
          </a:xfrm>
          <a:prstGeom prst="rect">
            <a:avLst/>
          </a:prstGeom>
          <a:noFill/>
        </p:spPr>
        <p:txBody>
          <a:bodyPr wrap="none" rtlCol="0">
            <a:spAutoFit/>
          </a:bodyPr>
          <a:lstStyle/>
          <a:p>
            <a:r>
              <a:rPr lang="en-US" dirty="0"/>
              <a:t>2 indicator rule:</a:t>
            </a:r>
            <a:br>
              <a:rPr lang="en-US" dirty="0"/>
            </a:br>
            <a:r>
              <a:rPr lang="en-US" dirty="0"/>
              <a:t>- both factor loadings</a:t>
            </a:r>
          </a:p>
          <a:p>
            <a:r>
              <a:rPr lang="en-US" dirty="0"/>
              <a:t>  must be fixed </a:t>
            </a:r>
            <a:r>
              <a:rPr lang="en-US" b="1" dirty="0"/>
              <a:t>OR</a:t>
            </a:r>
          </a:p>
          <a:p>
            <a:r>
              <a:rPr lang="en-US" dirty="0"/>
              <a:t>- the factor must</a:t>
            </a:r>
            <a:br>
              <a:rPr lang="en-US" dirty="0"/>
            </a:br>
            <a:r>
              <a:rPr lang="en-US" dirty="0"/>
              <a:t>  be correlated</a:t>
            </a:r>
            <a:br>
              <a:rPr lang="en-US" dirty="0"/>
            </a:br>
            <a:r>
              <a:rPr lang="en-US" dirty="0"/>
              <a:t>  with other factors</a:t>
            </a:r>
          </a:p>
        </p:txBody>
      </p:sp>
      <p:sp>
        <p:nvSpPr>
          <p:cNvPr id="133" name="TextBox 132"/>
          <p:cNvSpPr txBox="1"/>
          <p:nvPr/>
        </p:nvSpPr>
        <p:spPr>
          <a:xfrm>
            <a:off x="3022120" y="4305305"/>
            <a:ext cx="3278440" cy="1477328"/>
          </a:xfrm>
          <a:prstGeom prst="rect">
            <a:avLst/>
          </a:prstGeom>
          <a:noFill/>
        </p:spPr>
        <p:txBody>
          <a:bodyPr wrap="square" rtlCol="0">
            <a:spAutoFit/>
          </a:bodyPr>
          <a:lstStyle/>
          <a:p>
            <a:r>
              <a:rPr lang="en-US" dirty="0"/>
              <a:t>1 indicator rule:</a:t>
            </a:r>
            <a:br>
              <a:rPr lang="en-US" dirty="0"/>
            </a:br>
            <a:r>
              <a:rPr lang="en-US" dirty="0"/>
              <a:t>- factor loading and error term       </a:t>
            </a:r>
          </a:p>
          <a:p>
            <a:r>
              <a:rPr lang="en-US" dirty="0"/>
              <a:t>  need to be fixed</a:t>
            </a:r>
          </a:p>
          <a:p>
            <a:r>
              <a:rPr lang="en-US" dirty="0"/>
              <a:t>- typically error constrained to</a:t>
            </a:r>
          </a:p>
          <a:p>
            <a:r>
              <a:rPr lang="en-US" dirty="0"/>
              <a:t>  zero</a:t>
            </a:r>
          </a:p>
        </p:txBody>
      </p:sp>
    </p:spTree>
    <p:extLst>
      <p:ext uri="{BB962C8B-B14F-4D97-AF65-F5344CB8AC3E}">
        <p14:creationId xmlns:p14="http://schemas.microsoft.com/office/powerpoint/2010/main" val="1701082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Summary</a:t>
            </a:r>
          </a:p>
        </p:txBody>
      </p:sp>
      <p:sp>
        <p:nvSpPr>
          <p:cNvPr id="3" name="Content Placeholder 2"/>
          <p:cNvSpPr>
            <a:spLocks noGrp="1"/>
          </p:cNvSpPr>
          <p:nvPr>
            <p:ph idx="1"/>
          </p:nvPr>
        </p:nvSpPr>
        <p:spPr/>
        <p:txBody>
          <a:bodyPr>
            <a:normAutofit/>
          </a:bodyPr>
          <a:lstStyle/>
          <a:p>
            <a:r>
              <a:rPr lang="en-US" dirty="0"/>
              <a:t>Identification means that a solution exist and it is unique</a:t>
            </a:r>
          </a:p>
          <a:p>
            <a:endParaRPr lang="en-US" dirty="0"/>
          </a:p>
          <a:p>
            <a:r>
              <a:rPr lang="en-US" dirty="0"/>
              <a:t>Scale setting for all latent variables</a:t>
            </a:r>
          </a:p>
          <a:p>
            <a:endParaRPr lang="en-US" dirty="0"/>
          </a:p>
          <a:p>
            <a:r>
              <a:rPr lang="en-US" dirty="0"/>
              <a:t>Degrees of freedom</a:t>
            </a:r>
          </a:p>
          <a:p>
            <a:pPr lvl="1"/>
            <a:r>
              <a:rPr lang="en-US" dirty="0" err="1"/>
              <a:t>DF</a:t>
            </a:r>
            <a:r>
              <a:rPr lang="en-US" baseline="-25000" dirty="0" err="1"/>
              <a:t>model</a:t>
            </a:r>
            <a:r>
              <a:rPr lang="en-US" dirty="0"/>
              <a:t>: Amount of estimated parameters</a:t>
            </a:r>
          </a:p>
          <a:p>
            <a:pPr lvl="1"/>
            <a:r>
              <a:rPr lang="en-US" dirty="0" err="1"/>
              <a:t>DF</a:t>
            </a:r>
            <a:r>
              <a:rPr lang="en-US" baseline="-25000" dirty="0" err="1"/>
              <a:t>data</a:t>
            </a:r>
            <a:r>
              <a:rPr lang="en-US" dirty="0"/>
              <a:t>: Number of available pieces of information (sample covariances and variances)</a:t>
            </a:r>
          </a:p>
          <a:p>
            <a:pPr lvl="1"/>
            <a:r>
              <a:rPr lang="en-US" dirty="0"/>
              <a:t>The former must not exceed the latter</a:t>
            </a:r>
          </a:p>
          <a:p>
            <a:pPr lvl="1"/>
            <a:r>
              <a:rPr lang="en-US" dirty="0"/>
              <a:t>If </a:t>
            </a:r>
            <a:r>
              <a:rPr lang="en-US" dirty="0" err="1"/>
              <a:t>DF</a:t>
            </a:r>
            <a:r>
              <a:rPr lang="en-US" baseline="-25000" dirty="0" err="1"/>
              <a:t>model</a:t>
            </a:r>
            <a:r>
              <a:rPr lang="en-US" baseline="-25000" dirty="0"/>
              <a:t> </a:t>
            </a:r>
            <a:r>
              <a:rPr lang="en-US" dirty="0"/>
              <a:t>is equal to </a:t>
            </a:r>
            <a:r>
              <a:rPr lang="en-US" dirty="0" err="1"/>
              <a:t>DF</a:t>
            </a:r>
            <a:r>
              <a:rPr lang="en-US" baseline="-25000" dirty="0" err="1"/>
              <a:t>data</a:t>
            </a:r>
            <a:r>
              <a:rPr lang="en-US" baseline="-25000" dirty="0"/>
              <a:t> </a:t>
            </a:r>
            <a:r>
              <a:rPr lang="en-US" dirty="0"/>
              <a:t>the model is just identified and fits perfectly*</a:t>
            </a:r>
          </a:p>
        </p:txBody>
      </p:sp>
      <p:sp>
        <p:nvSpPr>
          <p:cNvPr id="4" name="TextBox 3"/>
          <p:cNvSpPr txBox="1"/>
          <p:nvPr/>
        </p:nvSpPr>
        <p:spPr>
          <a:xfrm>
            <a:off x="5295900" y="6477000"/>
            <a:ext cx="3828692" cy="276999"/>
          </a:xfrm>
          <a:prstGeom prst="rect">
            <a:avLst/>
          </a:prstGeom>
          <a:noFill/>
        </p:spPr>
        <p:txBody>
          <a:bodyPr wrap="none" rtlCol="0">
            <a:spAutoFit/>
          </a:bodyPr>
          <a:lstStyle/>
          <a:p>
            <a:r>
              <a:rPr lang="en-US" sz="1200" dirty="0"/>
              <a:t>*Assumes that the all parts of the model are identified </a:t>
            </a:r>
          </a:p>
        </p:txBody>
      </p:sp>
    </p:spTree>
    <p:extLst>
      <p:ext uri="{BB962C8B-B14F-4D97-AF65-F5344CB8AC3E}">
        <p14:creationId xmlns:p14="http://schemas.microsoft.com/office/powerpoint/2010/main" val="7086572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Confirmatory factor analysis example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365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Step 1: determine clearly what it is you want to measure</a:t>
            </a:r>
            <a:br>
              <a:rPr lang="en-US" dirty="0"/>
            </a:br>
            <a:endParaRPr lang="en-US" dirty="0"/>
          </a:p>
        </p:txBody>
      </p:sp>
      <p:sp>
        <p:nvSpPr>
          <p:cNvPr id="2" name="Text Placeholder 1"/>
          <p:cNvSpPr>
            <a:spLocks noGrp="1"/>
          </p:cNvSpPr>
          <p:nvPr>
            <p:ph type="body" idx="1"/>
          </p:nvPr>
        </p:nvSpPr>
        <p:spPr/>
        <p:txBody>
          <a:bodyPr/>
          <a:lstStyle/>
          <a:p>
            <a:endParaRPr lang="en-US"/>
          </a:p>
        </p:txBody>
      </p:sp>
      <p:sp>
        <p:nvSpPr>
          <p:cNvPr id="8" name="Suorakulmio 14"/>
          <p:cNvSpPr/>
          <p:nvPr/>
        </p:nvSpPr>
        <p:spPr>
          <a:xfrm>
            <a:off x="595164" y="6150114"/>
            <a:ext cx="6365821" cy="707886"/>
          </a:xfrm>
          <a:prstGeom prst="rect">
            <a:avLst/>
          </a:prstGeom>
        </p:spPr>
        <p:txBody>
          <a:bodyPr wrap="square">
            <a:spAutoFit/>
          </a:bodyPr>
          <a:lstStyle/>
          <a:p>
            <a:r>
              <a:rPr lang="en-US" sz="1000" dirty="0" err="1"/>
              <a:t>DeVellis</a:t>
            </a:r>
            <a:r>
              <a:rPr lang="en-US" sz="1000" dirty="0"/>
              <a:t>, R. F. (2003). </a:t>
            </a:r>
            <a:r>
              <a:rPr lang="en-US" sz="1000" i="1" dirty="0"/>
              <a:t>Scale Development: Theory and Applications</a:t>
            </a:r>
            <a:r>
              <a:rPr lang="en-US" sz="1000" dirty="0"/>
              <a:t> (2nd ed.). SAGE Publications. P. 60</a:t>
            </a:r>
          </a:p>
          <a:p>
            <a:r>
              <a:rPr lang="en-US" sz="1000" dirty="0"/>
              <a:t>Singleton, R. A. J., &amp; Straits, B. C. (2009). </a:t>
            </a:r>
            <a:r>
              <a:rPr lang="en-US" sz="1000" i="1" dirty="0"/>
              <a:t>Approaches to social research</a:t>
            </a:r>
            <a:r>
              <a:rPr lang="en-US" sz="1000" dirty="0"/>
              <a:t> (5th ed.). New York, NY: Oxford University Press. Chapter 4</a:t>
            </a:r>
          </a:p>
          <a:p>
            <a:endParaRPr lang="en-US" sz="1000" dirty="0">
              <a:effectLst/>
            </a:endParaRPr>
          </a:p>
        </p:txBody>
      </p:sp>
      <p:pic>
        <p:nvPicPr>
          <p:cNvPr id="9" name="Picture 8">
            <a:extLst>
              <a:ext uri="{FF2B5EF4-FFF2-40B4-BE49-F238E27FC236}">
                <a16:creationId xmlns:a16="http://schemas.microsoft.com/office/drawing/2014/main" id="{603E0273-6721-FF4D-82B1-CD05A693B4FA}"/>
              </a:ext>
            </a:extLst>
          </p:cNvPr>
          <p:cNvPicPr>
            <a:picLocks noChangeAspect="1"/>
          </p:cNvPicPr>
          <p:nvPr/>
        </p:nvPicPr>
        <p:blipFill rotWithShape="1">
          <a:blip r:embed="rId2">
            <a:extLst>
              <a:ext uri="{28A0092B-C50C-407E-A947-70E740481C1C}">
                <a14:useLocalDpi xmlns:a14="http://schemas.microsoft.com/office/drawing/2010/main" val="0"/>
              </a:ext>
            </a:extLst>
          </a:blip>
          <a:srcRect l="5491" t="3333" r="3700" b="70918"/>
          <a:stretch/>
        </p:blipFill>
        <p:spPr>
          <a:xfrm>
            <a:off x="595164" y="1625847"/>
            <a:ext cx="7915424" cy="3442874"/>
          </a:xfrm>
          <a:prstGeom prst="rect">
            <a:avLst/>
          </a:prstGeom>
          <a:ln>
            <a:solidFill>
              <a:schemeClr val="tx1"/>
            </a:solidFill>
          </a:ln>
        </p:spPr>
      </p:pic>
    </p:spTree>
    <p:extLst>
      <p:ext uri="{BB962C8B-B14F-4D97-AF65-F5344CB8AC3E}">
        <p14:creationId xmlns:p14="http://schemas.microsoft.com/office/powerpoint/2010/main" val="16963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err="1"/>
              <a:t>Mesquita</a:t>
            </a:r>
            <a:r>
              <a:rPr lang="en-US" dirty="0"/>
              <a:t> &amp; </a:t>
            </a:r>
            <a:r>
              <a:rPr lang="en-US" dirty="0" err="1"/>
              <a:t>Lazzarini</a:t>
            </a:r>
            <a:r>
              <a:rPr lang="en-US" dirty="0"/>
              <a:t>, 2008</a:t>
            </a:r>
          </a:p>
        </p:txBody>
      </p:sp>
      <p:sp>
        <p:nvSpPr>
          <p:cNvPr id="2" name="Content Placeholder 1">
            <a:extLst>
              <a:ext uri="{FF2B5EF4-FFF2-40B4-BE49-F238E27FC236}">
                <a16:creationId xmlns:a16="http://schemas.microsoft.com/office/drawing/2014/main" id="{E94792DC-D9BD-F048-8C24-297681DF2009}"/>
              </a:ext>
            </a:extLst>
          </p:cNvPr>
          <p:cNvSpPr>
            <a:spLocks noGrp="1"/>
          </p:cNvSpPr>
          <p:nvPr>
            <p:ph sz="half" idx="2"/>
          </p:nvPr>
        </p:nvSpPr>
        <p:spPr/>
        <p:txBody>
          <a:bodyPr/>
          <a:lstStyle/>
          <a:p>
            <a:r>
              <a:rPr lang="en-US" dirty="0"/>
              <a:t>The paper reports a correlation matrix of the data, so we will next do an CFA with that data</a:t>
            </a:r>
          </a:p>
          <a:p>
            <a:endParaRPr lang="fi-FI" dirty="0"/>
          </a:p>
        </p:txBody>
      </p:sp>
      <p:pic>
        <p:nvPicPr>
          <p:cNvPr id="5" name="Picture 4" descr="Mesquita_Lazzarini_2008_HORIZONTAL AND VERTICAL RELATIONSHIPS IN DEVELOPING ECONOMIES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566" y="1690688"/>
            <a:ext cx="3854584" cy="5022641"/>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9341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esquita_Lazzarini_2008_HORIZONTAL AND VERTICAL RELATIONSHIPS IN DEVELOPING ECONOMIES (dragged).pdf"/>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l="5179" t="8425" r="5376" b="5662"/>
          <a:stretch/>
        </p:blipFill>
        <p:spPr>
          <a:xfrm>
            <a:off x="17050" y="47764"/>
            <a:ext cx="9126950" cy="6727992"/>
          </a:xfrm>
          <a:noFill/>
        </p:spPr>
      </p:pic>
    </p:spTree>
    <p:extLst>
      <p:ext uri="{BB962C8B-B14F-4D97-AF65-F5344CB8AC3E}">
        <p14:creationId xmlns:p14="http://schemas.microsoft.com/office/powerpoint/2010/main" val="17618600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200" b="0" dirty="0" err="1">
                <a:latin typeface="Courier"/>
                <a:cs typeface="Courier"/>
              </a:rPr>
              <a:t>library</a:t>
            </a:r>
            <a:r>
              <a:rPr lang="nl-NL" sz="1200" b="0" dirty="0">
                <a:latin typeface="Courier"/>
                <a:cs typeface="Courier"/>
              </a:rPr>
              <a:t>(</a:t>
            </a:r>
            <a:r>
              <a:rPr lang="nl-NL" sz="1200" b="0" dirty="0" err="1">
                <a:latin typeface="Courier"/>
                <a:cs typeface="Courier"/>
              </a:rPr>
              <a:t>lavaan</a:t>
            </a:r>
            <a:r>
              <a:rPr lang="nl-NL" sz="1200" b="0" dirty="0">
                <a:latin typeface="Courier"/>
                <a:cs typeface="Courier"/>
              </a:rPr>
              <a:t>)</a:t>
            </a:r>
          </a:p>
          <a:p>
            <a:r>
              <a:rPr lang="nl-NL" sz="1200" b="0" dirty="0" err="1">
                <a:latin typeface="Courier"/>
                <a:cs typeface="Courier"/>
              </a:rPr>
              <a:t>library</a:t>
            </a:r>
            <a:r>
              <a:rPr lang="nl-NL" sz="1200" b="0" dirty="0">
                <a:latin typeface="Courier"/>
                <a:cs typeface="Courier"/>
              </a:rPr>
              <a:t>(</a:t>
            </a:r>
            <a:r>
              <a:rPr lang="nl-NL" sz="1200" b="0" dirty="0" err="1">
                <a:latin typeface="Courier"/>
                <a:cs typeface="Courier"/>
              </a:rPr>
              <a:t>semPlot</a:t>
            </a:r>
            <a:r>
              <a:rPr lang="nl-NL" sz="1200" b="0" dirty="0">
                <a:latin typeface="Courier"/>
                <a:cs typeface="Courier"/>
              </a:rPr>
              <a:t>)</a:t>
            </a:r>
          </a:p>
          <a:p>
            <a:endParaRPr lang="nl-NL" sz="1200" b="0" dirty="0">
              <a:latin typeface="Courier"/>
              <a:cs typeface="Courier"/>
            </a:endParaRPr>
          </a:p>
          <a:p>
            <a:r>
              <a:rPr lang="nl-NL" sz="1200" b="0" dirty="0" err="1">
                <a:latin typeface="Courier"/>
                <a:cs typeface="Courier"/>
              </a:rPr>
              <a:t>LatentVariableDefinitions</a:t>
            </a:r>
            <a:r>
              <a:rPr lang="nl-NL" sz="1200" b="0" dirty="0">
                <a:latin typeface="Courier"/>
                <a:cs typeface="Courier"/>
              </a:rPr>
              <a:t> &lt;- </a:t>
            </a:r>
          </a:p>
          <a:p>
            <a:r>
              <a:rPr lang="nl-NL" sz="1200" b="0" dirty="0">
                <a:latin typeface="Courier"/>
                <a:cs typeface="Courier"/>
              </a:rPr>
              <a:t>"HORIZONTAL =~ </a:t>
            </a:r>
            <a:r>
              <a:rPr lang="nl-NL" sz="1200" b="0" dirty="0" err="1">
                <a:latin typeface="Courier"/>
                <a:cs typeface="Courier"/>
              </a:rPr>
              <a:t>Horizontal_norms_of_information_exchange</a:t>
            </a:r>
            <a:r>
              <a:rPr lang="nl-NL" sz="1200" b="0" dirty="0">
                <a:latin typeface="Courier"/>
                <a:cs typeface="Courier"/>
              </a:rPr>
              <a:t> + </a:t>
            </a:r>
            <a:r>
              <a:rPr lang="nl-NL" sz="1200" b="0" dirty="0" err="1">
                <a:latin typeface="Courier"/>
                <a:cs typeface="Courier"/>
              </a:rPr>
              <a:t>Horizontal_norms_of_assistance</a:t>
            </a:r>
            <a:r>
              <a:rPr lang="nl-NL" sz="1200" b="0" dirty="0">
                <a:latin typeface="Courier"/>
                <a:cs typeface="Courier"/>
              </a:rPr>
              <a:t> + </a:t>
            </a:r>
            <a:r>
              <a:rPr lang="nl-NL" sz="1200" b="0" dirty="0" err="1">
                <a:latin typeface="Courier"/>
                <a:cs typeface="Courier"/>
              </a:rPr>
              <a:t>Horizontal_norms_of_fair_sharing</a:t>
            </a:r>
            <a:endParaRPr lang="nl-NL" sz="1200" b="0" dirty="0">
              <a:latin typeface="Courier"/>
              <a:cs typeface="Courier"/>
            </a:endParaRPr>
          </a:p>
          <a:p>
            <a:r>
              <a:rPr lang="nl-NL" sz="1200" b="0" dirty="0">
                <a:latin typeface="Courier"/>
                <a:cs typeface="Courier"/>
              </a:rPr>
              <a:t>VERTICAL =~ </a:t>
            </a:r>
            <a:r>
              <a:rPr lang="nl-NL" sz="1200" b="0" dirty="0" err="1">
                <a:latin typeface="Courier"/>
                <a:cs typeface="Courier"/>
              </a:rPr>
              <a:t>Vertical_norms_of_information_exchange</a:t>
            </a:r>
            <a:r>
              <a:rPr lang="nl-NL" sz="1200" b="0" dirty="0">
                <a:latin typeface="Courier"/>
                <a:cs typeface="Courier"/>
              </a:rPr>
              <a:t> + </a:t>
            </a:r>
            <a:r>
              <a:rPr lang="nl-NL" sz="1200" b="0" dirty="0" err="1">
                <a:latin typeface="Courier"/>
                <a:cs typeface="Courier"/>
              </a:rPr>
              <a:t>Vertical_norms_of_assistance</a:t>
            </a:r>
            <a:r>
              <a:rPr lang="nl-NL" sz="1200" b="0" dirty="0">
                <a:latin typeface="Courier"/>
                <a:cs typeface="Courier"/>
              </a:rPr>
              <a:t> + </a:t>
            </a:r>
            <a:r>
              <a:rPr lang="nl-NL" sz="1200" b="0" dirty="0" err="1">
                <a:latin typeface="Courier"/>
                <a:cs typeface="Courier"/>
              </a:rPr>
              <a:t>Vertical_norms_of_fair_sharing</a:t>
            </a:r>
            <a:r>
              <a:rPr lang="nl-NL" sz="1200" b="0" dirty="0">
                <a:latin typeface="Courier"/>
                <a:cs typeface="Courier"/>
              </a:rPr>
              <a:t> </a:t>
            </a:r>
          </a:p>
          <a:p>
            <a:r>
              <a:rPr lang="nl-NL" sz="1200" b="0" dirty="0">
                <a:latin typeface="Courier"/>
                <a:cs typeface="Courier"/>
              </a:rPr>
              <a:t>MFG_PRODUCTIVITY =~ </a:t>
            </a:r>
            <a:r>
              <a:rPr lang="nl-NL" sz="1200" b="0" dirty="0" err="1">
                <a:latin typeface="Courier"/>
                <a:cs typeface="Courier"/>
              </a:rPr>
              <a:t>Manufacturing_productivity</a:t>
            </a:r>
            <a:endParaRPr lang="nl-NL" sz="1200" b="0" dirty="0">
              <a:latin typeface="Courier"/>
              <a:cs typeface="Courier"/>
            </a:endParaRPr>
          </a:p>
          <a:p>
            <a:r>
              <a:rPr lang="nl-NL" sz="1200" b="0" dirty="0">
                <a:latin typeface="Courier"/>
                <a:cs typeface="Courier"/>
              </a:rPr>
              <a:t>INNOVATION =~ </a:t>
            </a:r>
            <a:r>
              <a:rPr lang="nl-NL" sz="1200" b="0" dirty="0" err="1">
                <a:latin typeface="Courier"/>
                <a:cs typeface="Courier"/>
              </a:rPr>
              <a:t>Percentage_of_revenues_from_new_products</a:t>
            </a:r>
            <a:r>
              <a:rPr lang="nl-NL" sz="1200" b="0" dirty="0">
                <a:latin typeface="Courier"/>
                <a:cs typeface="Courier"/>
              </a:rPr>
              <a:t> + </a:t>
            </a:r>
            <a:r>
              <a:rPr lang="nl-NL" sz="1200" b="0" dirty="0" err="1">
                <a:latin typeface="Courier"/>
                <a:cs typeface="Courier"/>
              </a:rPr>
              <a:t>Percentage_of_new_products_in_catalogue</a:t>
            </a:r>
            <a:endParaRPr lang="nl-NL" sz="1200" b="0" dirty="0">
              <a:latin typeface="Courier"/>
              <a:cs typeface="Courier"/>
            </a:endParaRPr>
          </a:p>
          <a:p>
            <a:r>
              <a:rPr lang="nl-NL" sz="1200" b="0" dirty="0">
                <a:latin typeface="Courier"/>
                <a:cs typeface="Courier"/>
              </a:rPr>
              <a:t>COLLECTIVE_SOURCING =~ </a:t>
            </a:r>
            <a:r>
              <a:rPr lang="nl-NL" sz="1200" b="0" dirty="0" err="1">
                <a:latin typeface="Courier"/>
                <a:cs typeface="Courier"/>
              </a:rPr>
              <a:t>Collective_sourcing_for_contacting_international_customers</a:t>
            </a:r>
            <a:r>
              <a:rPr lang="nl-NL" sz="1200" b="0" dirty="0">
                <a:latin typeface="Courier"/>
                <a:cs typeface="Courier"/>
              </a:rPr>
              <a:t> + </a:t>
            </a:r>
            <a:r>
              <a:rPr lang="nl-NL" sz="1200" b="0" dirty="0" err="1">
                <a:latin typeface="Courier"/>
                <a:cs typeface="Courier"/>
              </a:rPr>
              <a:t>Collective_sourcing_for_coordinating_international_fairs</a:t>
            </a:r>
            <a:r>
              <a:rPr lang="nl-NL" sz="1200" b="0" dirty="0">
                <a:latin typeface="Courier"/>
                <a:cs typeface="Courier"/>
              </a:rPr>
              <a:t> + </a:t>
            </a:r>
            <a:r>
              <a:rPr lang="nl-NL" sz="1200" b="0" dirty="0" err="1">
                <a:latin typeface="Courier"/>
                <a:cs typeface="Courier"/>
              </a:rPr>
              <a:t>Collective_sourcing_for_promotion_of_country_brand</a:t>
            </a:r>
            <a:r>
              <a:rPr lang="nl-NL" sz="1200" b="0" dirty="0">
                <a:latin typeface="Courier"/>
                <a:cs typeface="Courier"/>
              </a:rPr>
              <a:t> </a:t>
            </a:r>
          </a:p>
          <a:p>
            <a:r>
              <a:rPr lang="nl-NL" sz="1200" b="0" dirty="0">
                <a:latin typeface="Courier"/>
                <a:cs typeface="Courier"/>
              </a:rPr>
              <a:t>GLOBAL_MARKETS =~ </a:t>
            </a:r>
            <a:r>
              <a:rPr lang="nl-NL" sz="1200" b="0" dirty="0" err="1">
                <a:latin typeface="Courier"/>
                <a:cs typeface="Courier"/>
              </a:rPr>
              <a:t>Percentage_of_exported_products</a:t>
            </a:r>
            <a:r>
              <a:rPr lang="nl-NL" sz="1200" b="0" dirty="0">
                <a:latin typeface="Courier"/>
                <a:cs typeface="Courier"/>
              </a:rPr>
              <a:t> </a:t>
            </a:r>
          </a:p>
          <a:p>
            <a:r>
              <a:rPr lang="nl-NL" sz="1200" b="0" dirty="0">
                <a:latin typeface="Courier"/>
                <a:cs typeface="Courier"/>
              </a:rPr>
              <a:t>FIRM_SIZE =~ </a:t>
            </a:r>
            <a:r>
              <a:rPr lang="nl-NL" sz="1200" b="0" dirty="0" err="1">
                <a:latin typeface="Courier"/>
                <a:cs typeface="Courier"/>
              </a:rPr>
              <a:t>Firm_size_Sales_in_USD</a:t>
            </a:r>
            <a:r>
              <a:rPr lang="nl-NL" sz="1200" b="0" dirty="0">
                <a:latin typeface="Courier"/>
                <a:cs typeface="Courier"/>
              </a:rPr>
              <a:t> + </a:t>
            </a:r>
            <a:r>
              <a:rPr lang="nl-NL" sz="1200" b="0" dirty="0" err="1">
                <a:latin typeface="Courier"/>
                <a:cs typeface="Courier"/>
              </a:rPr>
              <a:t>Firm_size_Employees</a:t>
            </a:r>
            <a:endParaRPr lang="nl-NL" sz="1200" b="0" dirty="0">
              <a:latin typeface="Courier"/>
              <a:cs typeface="Courier"/>
            </a:endParaRPr>
          </a:p>
          <a:p>
            <a:r>
              <a:rPr lang="nl-NL" sz="1200" b="0" dirty="0">
                <a:latin typeface="Courier"/>
                <a:cs typeface="Courier"/>
              </a:rPr>
              <a:t>COMPETITION =~ </a:t>
            </a:r>
            <a:r>
              <a:rPr lang="nl-NL" sz="1200" b="0" dirty="0" err="1">
                <a:latin typeface="Courier"/>
                <a:cs typeface="Courier"/>
              </a:rPr>
              <a:t>Competitive_pressure</a:t>
            </a:r>
            <a:r>
              <a:rPr lang="nl-NL" sz="1200" b="0" dirty="0">
                <a:latin typeface="Courier"/>
                <a:cs typeface="Courier"/>
              </a:rPr>
              <a:t> </a:t>
            </a:r>
          </a:p>
          <a:p>
            <a:r>
              <a:rPr lang="nl-NL" sz="1200" b="0" dirty="0">
                <a:latin typeface="Courier"/>
                <a:cs typeface="Courier"/>
              </a:rPr>
              <a:t>EXPORT_ORIENTATION =~ </a:t>
            </a:r>
            <a:r>
              <a:rPr lang="nl-NL" sz="1200" b="0" dirty="0" err="1">
                <a:latin typeface="Courier"/>
                <a:cs typeface="Courier"/>
              </a:rPr>
              <a:t>Exporters_more_competitive</a:t>
            </a:r>
            <a:r>
              <a:rPr lang="nl-NL" sz="1200" b="0" dirty="0">
                <a:latin typeface="Courier"/>
                <a:cs typeface="Courier"/>
              </a:rPr>
              <a:t> + </a:t>
            </a:r>
            <a:r>
              <a:rPr lang="nl-NL" sz="1200" b="0" dirty="0" err="1">
                <a:latin typeface="Courier"/>
                <a:cs typeface="Courier"/>
              </a:rPr>
              <a:t>Exporters_more_protected_from_recession</a:t>
            </a:r>
            <a:r>
              <a:rPr lang="nl-NL" sz="1200" b="0" dirty="0">
                <a:latin typeface="Courier"/>
                <a:cs typeface="Courier"/>
              </a:rPr>
              <a:t> </a:t>
            </a:r>
          </a:p>
          <a:p>
            <a:r>
              <a:rPr lang="nl-NL" sz="1200" b="0" dirty="0">
                <a:latin typeface="Courier"/>
                <a:cs typeface="Courier"/>
              </a:rPr>
              <a:t>INVESTMENT =~ </a:t>
            </a:r>
            <a:r>
              <a:rPr lang="nl-NL" sz="1200" b="0" dirty="0" err="1">
                <a:latin typeface="Courier"/>
                <a:cs typeface="Courier"/>
              </a:rPr>
              <a:t>Investments_in_JIT</a:t>
            </a:r>
            <a:r>
              <a:rPr lang="nl-NL" sz="1200" b="0" dirty="0">
                <a:latin typeface="Courier"/>
                <a:cs typeface="Courier"/>
              </a:rPr>
              <a:t> + </a:t>
            </a:r>
            <a:r>
              <a:rPr lang="nl-NL" sz="1200" b="0" dirty="0" err="1">
                <a:latin typeface="Courier"/>
                <a:cs typeface="Courier"/>
              </a:rPr>
              <a:t>Investments_in_IT</a:t>
            </a:r>
            <a:r>
              <a:rPr lang="nl-NL" sz="1200" b="0" dirty="0">
                <a:latin typeface="Courier"/>
                <a:cs typeface="Courier"/>
              </a:rPr>
              <a:t> + </a:t>
            </a:r>
            <a:r>
              <a:rPr lang="nl-NL" sz="1200" b="0" dirty="0" err="1">
                <a:latin typeface="Courier"/>
                <a:cs typeface="Courier"/>
              </a:rPr>
              <a:t>Investments_in_TQM</a:t>
            </a:r>
            <a:r>
              <a:rPr lang="nl-NL" sz="1200" b="0" dirty="0">
                <a:latin typeface="Courier"/>
                <a:cs typeface="Courier"/>
              </a:rPr>
              <a:t>"</a:t>
            </a:r>
          </a:p>
          <a:p>
            <a:endParaRPr lang="nl-NL" sz="1200" b="0" dirty="0">
              <a:latin typeface="Courier"/>
              <a:cs typeface="Courier"/>
            </a:endParaRPr>
          </a:p>
          <a:p>
            <a:r>
              <a:rPr lang="nl-NL" sz="1200" b="0" dirty="0" err="1">
                <a:latin typeface="Courier"/>
                <a:cs typeface="Courier"/>
              </a:rPr>
              <a:t>MeasurementModelResults</a:t>
            </a:r>
            <a:r>
              <a:rPr lang="nl-NL" sz="1200" b="0" dirty="0">
                <a:latin typeface="Courier"/>
                <a:cs typeface="Courier"/>
              </a:rPr>
              <a:t> &lt;- </a:t>
            </a:r>
            <a:r>
              <a:rPr lang="nl-NL" sz="1200" b="0" dirty="0" err="1">
                <a:latin typeface="Courier"/>
                <a:cs typeface="Courier"/>
              </a:rPr>
              <a:t>cfa</a:t>
            </a:r>
            <a:r>
              <a:rPr lang="nl-NL" sz="1200" b="0" dirty="0">
                <a:latin typeface="Courier"/>
                <a:cs typeface="Courier"/>
              </a:rPr>
              <a:t>(</a:t>
            </a:r>
            <a:r>
              <a:rPr lang="nl-NL" sz="1200" b="0" dirty="0" err="1">
                <a:latin typeface="Courier"/>
                <a:cs typeface="Courier"/>
              </a:rPr>
              <a:t>LatentVariableDefinitions</a:t>
            </a:r>
            <a:r>
              <a:rPr lang="nl-NL" sz="1200" b="0" dirty="0">
                <a:latin typeface="Courier"/>
                <a:cs typeface="Courier"/>
              </a:rPr>
              <a:t>,</a:t>
            </a:r>
          </a:p>
          <a:p>
            <a:r>
              <a:rPr lang="nl-NL" sz="1200" b="0" dirty="0">
                <a:latin typeface="Courier"/>
                <a:cs typeface="Courier"/>
              </a:rPr>
              <a:t>                   </a:t>
            </a:r>
            <a:r>
              <a:rPr lang="nl-NL" sz="1200" b="0" dirty="0" err="1">
                <a:latin typeface="Courier"/>
                <a:cs typeface="Courier"/>
              </a:rPr>
              <a:t>sample.cov</a:t>
            </a:r>
            <a:r>
              <a:rPr lang="nl-NL" sz="1200" b="0" dirty="0">
                <a:latin typeface="Courier"/>
                <a:cs typeface="Courier"/>
              </a:rPr>
              <a:t> = </a:t>
            </a:r>
            <a:r>
              <a:rPr lang="nl-NL" sz="1200" b="0" dirty="0" err="1">
                <a:latin typeface="Courier"/>
                <a:cs typeface="Courier"/>
              </a:rPr>
              <a:t>correlations</a:t>
            </a:r>
            <a:r>
              <a:rPr lang="nl-NL" sz="1200" b="0" dirty="0">
                <a:latin typeface="Courier"/>
                <a:cs typeface="Courier"/>
              </a:rPr>
              <a:t>, </a:t>
            </a:r>
            <a:r>
              <a:rPr lang="nl-NL" sz="1200" b="0" dirty="0" err="1">
                <a:latin typeface="Courier"/>
                <a:cs typeface="Courier"/>
              </a:rPr>
              <a:t>sample.nobs</a:t>
            </a:r>
            <a:r>
              <a:rPr lang="nl-NL" sz="1200" b="0" dirty="0">
                <a:latin typeface="Courier"/>
                <a:cs typeface="Courier"/>
              </a:rPr>
              <a:t> = 232)</a:t>
            </a:r>
          </a:p>
          <a:p>
            <a:endParaRPr lang="nl-NL" sz="1200" b="0" dirty="0">
              <a:latin typeface="Courier"/>
              <a:cs typeface="Courier"/>
            </a:endParaRPr>
          </a:p>
          <a:p>
            <a:r>
              <a:rPr lang="nl-NL" sz="1200" b="0" dirty="0">
                <a:latin typeface="Courier"/>
                <a:cs typeface="Courier"/>
              </a:rPr>
              <a:t># </a:t>
            </a:r>
            <a:r>
              <a:rPr lang="nl-NL" sz="1200" b="0" dirty="0" err="1">
                <a:latin typeface="Courier"/>
                <a:cs typeface="Courier"/>
              </a:rPr>
              <a:t>manually</a:t>
            </a:r>
            <a:r>
              <a:rPr lang="nl-NL" sz="1200" b="0" dirty="0">
                <a:latin typeface="Courier"/>
                <a:cs typeface="Courier"/>
              </a:rPr>
              <a:t> </a:t>
            </a:r>
            <a:r>
              <a:rPr lang="nl-NL" sz="1200" b="0" dirty="0" err="1">
                <a:latin typeface="Courier"/>
                <a:cs typeface="Courier"/>
              </a:rPr>
              <a:t>adjust</a:t>
            </a:r>
            <a:r>
              <a:rPr lang="nl-NL" sz="1200" b="0" dirty="0">
                <a:latin typeface="Courier"/>
                <a:cs typeface="Courier"/>
              </a:rPr>
              <a:t> the </a:t>
            </a:r>
            <a:r>
              <a:rPr lang="nl-NL" sz="1200" b="0" dirty="0" err="1">
                <a:latin typeface="Courier"/>
                <a:cs typeface="Courier"/>
              </a:rPr>
              <a:t>loadings</a:t>
            </a:r>
            <a:r>
              <a:rPr lang="nl-NL" sz="1200" b="0" dirty="0">
                <a:latin typeface="Courier"/>
                <a:cs typeface="Courier"/>
              </a:rPr>
              <a:t> </a:t>
            </a:r>
            <a:r>
              <a:rPr lang="nl-NL" sz="1200" b="0" dirty="0" err="1">
                <a:latin typeface="Courier"/>
                <a:cs typeface="Courier"/>
              </a:rPr>
              <a:t>labels</a:t>
            </a:r>
            <a:r>
              <a:rPr lang="nl-NL" sz="1200" b="0" dirty="0">
                <a:latin typeface="Courier"/>
                <a:cs typeface="Courier"/>
              </a:rPr>
              <a:t> </a:t>
            </a:r>
            <a:r>
              <a:rPr lang="nl-NL" sz="1200" b="0" dirty="0" err="1">
                <a:latin typeface="Courier"/>
                <a:cs typeface="Courier"/>
              </a:rPr>
              <a:t>positions</a:t>
            </a:r>
            <a:endParaRPr lang="nl-NL" sz="1200" b="0" dirty="0">
              <a:latin typeface="Courier"/>
              <a:cs typeface="Courier"/>
            </a:endParaRPr>
          </a:p>
          <a:p>
            <a:r>
              <a:rPr lang="nl-NL" sz="1200" b="0" dirty="0">
                <a:latin typeface="Courier"/>
                <a:cs typeface="Courier"/>
              </a:rPr>
              <a:t>pos &lt;- rep(0.5,142); pos[c(2,5,9,11,15,18,20)] &lt;- .6; pos[c(3,6,12,21)] &lt;- .7</a:t>
            </a:r>
          </a:p>
          <a:p>
            <a:endParaRPr lang="nl-NL" sz="1200" b="0" dirty="0">
              <a:latin typeface="Courier"/>
              <a:cs typeface="Courier"/>
            </a:endParaRPr>
          </a:p>
          <a:p>
            <a:r>
              <a:rPr lang="nl-NL" sz="1200" b="0" dirty="0">
                <a:latin typeface="Courier"/>
                <a:cs typeface="Courier"/>
              </a:rPr>
              <a:t>pdf("</a:t>
            </a:r>
            <a:r>
              <a:rPr lang="nl-NL" sz="1200" b="0" dirty="0" err="1">
                <a:latin typeface="Courier"/>
                <a:cs typeface="Courier"/>
              </a:rPr>
              <a:t>PathDiagram.pdf</a:t>
            </a:r>
            <a:r>
              <a:rPr lang="nl-NL" sz="1200" b="0" dirty="0">
                <a:latin typeface="Courier"/>
                <a:cs typeface="Courier"/>
              </a:rPr>
              <a:t>", </a:t>
            </a:r>
            <a:r>
              <a:rPr lang="nl-NL" sz="1200" b="0" dirty="0" err="1">
                <a:latin typeface="Courier"/>
                <a:cs typeface="Courier"/>
              </a:rPr>
              <a:t>height</a:t>
            </a:r>
            <a:r>
              <a:rPr lang="nl-NL" sz="1200" b="0" dirty="0">
                <a:latin typeface="Courier"/>
                <a:cs typeface="Courier"/>
              </a:rPr>
              <a:t> = 4)</a:t>
            </a:r>
          </a:p>
          <a:p>
            <a:r>
              <a:rPr lang="nl-NL" sz="1200" b="0" dirty="0" err="1">
                <a:latin typeface="Courier"/>
                <a:cs typeface="Courier"/>
              </a:rPr>
              <a:t>semPaths</a:t>
            </a:r>
            <a:r>
              <a:rPr lang="nl-NL" sz="1200" b="0" dirty="0">
                <a:latin typeface="Courier"/>
                <a:cs typeface="Courier"/>
              </a:rPr>
              <a:t>(</a:t>
            </a:r>
            <a:r>
              <a:rPr lang="nl-NL" sz="1200" b="0" dirty="0" err="1">
                <a:latin typeface="Courier"/>
                <a:cs typeface="Courier"/>
              </a:rPr>
              <a:t>MeasurementModelResults</a:t>
            </a:r>
            <a:r>
              <a:rPr lang="nl-NL" sz="1200" b="0" dirty="0">
                <a:latin typeface="Courier"/>
                <a:cs typeface="Courier"/>
              </a:rPr>
              <a:t>, "model", "</a:t>
            </a:r>
            <a:r>
              <a:rPr lang="nl-NL" sz="1200" b="0" dirty="0" err="1">
                <a:latin typeface="Courier"/>
                <a:cs typeface="Courier"/>
              </a:rPr>
              <a:t>est</a:t>
            </a:r>
            <a:r>
              <a:rPr lang="nl-NL" sz="1200" b="0" dirty="0">
                <a:latin typeface="Courier"/>
                <a:cs typeface="Courier"/>
              </a:rPr>
              <a:t>",</a:t>
            </a:r>
          </a:p>
          <a:p>
            <a:r>
              <a:rPr lang="nl-NL" sz="1200" b="0" dirty="0">
                <a:latin typeface="Courier"/>
                <a:cs typeface="Courier"/>
              </a:rPr>
              <a:t>         # </a:t>
            </a:r>
            <a:r>
              <a:rPr lang="nl-NL" sz="1200" b="0" dirty="0" err="1">
                <a:latin typeface="Courier"/>
                <a:cs typeface="Courier"/>
              </a:rPr>
              <a:t>Adjust</a:t>
            </a:r>
            <a:r>
              <a:rPr lang="nl-NL" sz="1200" b="0" dirty="0">
                <a:latin typeface="Courier"/>
                <a:cs typeface="Courier"/>
              </a:rPr>
              <a:t> the </a:t>
            </a:r>
            <a:r>
              <a:rPr lang="nl-NL" sz="1200" b="0" dirty="0" err="1">
                <a:latin typeface="Courier"/>
                <a:cs typeface="Courier"/>
              </a:rPr>
              <a:t>margins</a:t>
            </a:r>
            <a:r>
              <a:rPr lang="nl-NL" sz="1200" b="0" dirty="0">
                <a:latin typeface="Courier"/>
                <a:cs typeface="Courier"/>
              </a:rPr>
              <a:t> </a:t>
            </a:r>
            <a:r>
              <a:rPr lang="nl-NL" sz="1200" b="0" dirty="0" err="1">
                <a:latin typeface="Courier"/>
                <a:cs typeface="Courier"/>
              </a:rPr>
              <a:t>and</a:t>
            </a:r>
            <a:r>
              <a:rPr lang="nl-NL" sz="1200" b="0" dirty="0">
                <a:latin typeface="Courier"/>
                <a:cs typeface="Courier"/>
              </a:rPr>
              <a:t> </a:t>
            </a:r>
            <a:r>
              <a:rPr lang="nl-NL" sz="1200" b="0" dirty="0" err="1">
                <a:latin typeface="Courier"/>
                <a:cs typeface="Courier"/>
              </a:rPr>
              <a:t>size</a:t>
            </a:r>
            <a:r>
              <a:rPr lang="nl-NL" sz="1200" b="0" dirty="0">
                <a:latin typeface="Courier"/>
                <a:cs typeface="Courier"/>
              </a:rPr>
              <a:t> of the plot</a:t>
            </a:r>
          </a:p>
          <a:p>
            <a:r>
              <a:rPr lang="nl-NL" sz="1200" b="0" dirty="0">
                <a:latin typeface="Courier"/>
                <a:cs typeface="Courier"/>
              </a:rPr>
              <a:t>         </a:t>
            </a:r>
            <a:r>
              <a:rPr lang="nl-NL" sz="1200" b="0" dirty="0" err="1">
                <a:latin typeface="Courier"/>
                <a:cs typeface="Courier"/>
              </a:rPr>
              <a:t>curvature</a:t>
            </a:r>
            <a:r>
              <a:rPr lang="nl-NL" sz="1200" b="0" dirty="0">
                <a:latin typeface="Courier"/>
                <a:cs typeface="Courier"/>
              </a:rPr>
              <a:t> = 8, </a:t>
            </a:r>
            <a:r>
              <a:rPr lang="nl-NL" sz="1200" b="0" dirty="0" err="1">
                <a:latin typeface="Courier"/>
                <a:cs typeface="Courier"/>
              </a:rPr>
              <a:t>sizeLat</a:t>
            </a:r>
            <a:r>
              <a:rPr lang="nl-NL" sz="1200" b="0" dirty="0">
                <a:latin typeface="Courier"/>
                <a:cs typeface="Courier"/>
              </a:rPr>
              <a:t> = 5, </a:t>
            </a:r>
            <a:r>
              <a:rPr lang="nl-NL" sz="1200" b="0" dirty="0" err="1">
                <a:latin typeface="Courier"/>
                <a:cs typeface="Courier"/>
              </a:rPr>
              <a:t>sizeMan</a:t>
            </a:r>
            <a:r>
              <a:rPr lang="nl-NL" sz="1200" b="0" dirty="0">
                <a:latin typeface="Courier"/>
                <a:cs typeface="Courier"/>
              </a:rPr>
              <a:t> = 3, mar = c(3,3,20,3), </a:t>
            </a:r>
            <a:br>
              <a:rPr lang="nl-NL" sz="1200" b="0" dirty="0">
                <a:latin typeface="Courier"/>
                <a:cs typeface="Courier"/>
              </a:rPr>
            </a:br>
            <a:r>
              <a:rPr lang="nl-NL" sz="1200" b="0" dirty="0">
                <a:latin typeface="Courier"/>
                <a:cs typeface="Courier"/>
              </a:rPr>
              <a:t>	    </a:t>
            </a:r>
            <a:r>
              <a:rPr lang="nl-NL" sz="1200" b="0" dirty="0" err="1">
                <a:latin typeface="Courier"/>
                <a:cs typeface="Courier"/>
              </a:rPr>
              <a:t>edge.label.position</a:t>
            </a:r>
            <a:r>
              <a:rPr lang="nl-NL" sz="1200" b="0" dirty="0">
                <a:latin typeface="Courier"/>
                <a:cs typeface="Courier"/>
              </a:rPr>
              <a:t> = pos)</a:t>
            </a:r>
          </a:p>
          <a:p>
            <a:r>
              <a:rPr lang="nl-NL" sz="1200" b="0" dirty="0" err="1">
                <a:latin typeface="Courier"/>
                <a:cs typeface="Courier"/>
              </a:rPr>
              <a:t>dev.off</a:t>
            </a:r>
            <a:r>
              <a:rPr lang="nl-NL" sz="1200" b="0" dirty="0">
                <a:latin typeface="Courier"/>
                <a:cs typeface="Courier"/>
              </a:rPr>
              <a:t>()</a:t>
            </a:r>
            <a:endParaRPr lang="en-US" sz="1200" b="0" dirty="0">
              <a:latin typeface="Courier"/>
              <a:cs typeface="Courier"/>
            </a:endParaRPr>
          </a:p>
        </p:txBody>
      </p:sp>
      <p:sp>
        <p:nvSpPr>
          <p:cNvPr id="2" name="Rectangle 1"/>
          <p:cNvSpPr/>
          <p:nvPr/>
        </p:nvSpPr>
        <p:spPr>
          <a:xfrm>
            <a:off x="420510" y="4164837"/>
            <a:ext cx="8525337" cy="711552"/>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Estimate using</a:t>
            </a:r>
          </a:p>
          <a:p>
            <a:pPr algn="r"/>
            <a:r>
              <a:rPr lang="en-US" dirty="0">
                <a:solidFill>
                  <a:srgbClr val="FF0000"/>
                </a:solidFill>
              </a:rPr>
              <a:t>covariance matrix</a:t>
            </a:r>
          </a:p>
        </p:txBody>
      </p:sp>
      <p:sp>
        <p:nvSpPr>
          <p:cNvPr id="10" name="Rectangle 9"/>
          <p:cNvSpPr/>
          <p:nvPr/>
        </p:nvSpPr>
        <p:spPr>
          <a:xfrm>
            <a:off x="420510" y="609347"/>
            <a:ext cx="8525337" cy="3460490"/>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a:p>
            <a:pPr algn="r"/>
            <a:r>
              <a:rPr lang="en-US" dirty="0">
                <a:solidFill>
                  <a:srgbClr val="FF0000"/>
                </a:solidFill>
              </a:rPr>
              <a:t>Model</a:t>
            </a:r>
            <a:br>
              <a:rPr lang="en-US" dirty="0">
                <a:solidFill>
                  <a:srgbClr val="FF0000"/>
                </a:solidFill>
              </a:rPr>
            </a:br>
            <a:r>
              <a:rPr lang="en-US" dirty="0">
                <a:solidFill>
                  <a:srgbClr val="FF0000"/>
                </a:solidFill>
              </a:rPr>
              <a:t>specification</a:t>
            </a:r>
          </a:p>
        </p:txBody>
      </p:sp>
      <p:sp>
        <p:nvSpPr>
          <p:cNvPr id="24" name="TextBox 23"/>
          <p:cNvSpPr txBox="1"/>
          <p:nvPr/>
        </p:nvSpPr>
        <p:spPr>
          <a:xfrm>
            <a:off x="6663848" y="72902"/>
            <a:ext cx="2410916" cy="153888"/>
          </a:xfrm>
          <a:prstGeom prst="rect">
            <a:avLst/>
          </a:prstGeom>
          <a:noFill/>
        </p:spPr>
        <p:txBody>
          <a:bodyPr wrap="none" lIns="0" tIns="0" rIns="0" bIns="0" rtlCol="0">
            <a:spAutoFit/>
          </a:bodyPr>
          <a:lstStyle/>
          <a:p>
            <a:r>
              <a:rPr lang="en-US" sz="1000" dirty="0"/>
              <a:t>http://</a:t>
            </a:r>
            <a:r>
              <a:rPr lang="en-US" sz="1000" dirty="0" err="1"/>
              <a:t>lavaan.ugent.be</a:t>
            </a:r>
            <a:r>
              <a:rPr lang="en-US" sz="1000" dirty="0"/>
              <a:t>/tutorial/syntax1.html</a:t>
            </a:r>
          </a:p>
        </p:txBody>
      </p:sp>
      <p:sp>
        <p:nvSpPr>
          <p:cNvPr id="20" name="Rectangle 19"/>
          <p:cNvSpPr/>
          <p:nvPr/>
        </p:nvSpPr>
        <p:spPr>
          <a:xfrm>
            <a:off x="420510" y="4932015"/>
            <a:ext cx="8525337" cy="1917574"/>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Plot the </a:t>
            </a:r>
            <a:br>
              <a:rPr lang="en-US" dirty="0">
                <a:solidFill>
                  <a:srgbClr val="FF0000"/>
                </a:solidFill>
              </a:rPr>
            </a:br>
            <a:r>
              <a:rPr lang="en-US" dirty="0">
                <a:solidFill>
                  <a:srgbClr val="FF0000"/>
                </a:solidFill>
              </a:rPr>
              <a:t>results as</a:t>
            </a:r>
            <a:br>
              <a:rPr lang="en-US" dirty="0">
                <a:solidFill>
                  <a:srgbClr val="FF0000"/>
                </a:solidFill>
              </a:rPr>
            </a:br>
            <a:r>
              <a:rPr lang="en-US" dirty="0">
                <a:solidFill>
                  <a:srgbClr val="FF0000"/>
                </a:solidFill>
              </a:rPr>
              <a:t>a path</a:t>
            </a:r>
            <a:br>
              <a:rPr lang="en-US" dirty="0">
                <a:solidFill>
                  <a:srgbClr val="FF0000"/>
                </a:solidFill>
              </a:rPr>
            </a:br>
            <a:r>
              <a:rPr lang="en-US" dirty="0">
                <a:solidFill>
                  <a:srgbClr val="FF0000"/>
                </a:solidFill>
              </a:rPr>
              <a:t>diagram</a:t>
            </a:r>
          </a:p>
        </p:txBody>
      </p:sp>
    </p:spTree>
    <p:extLst>
      <p:ext uri="{BB962C8B-B14F-4D97-AF65-F5344CB8AC3E}">
        <p14:creationId xmlns:p14="http://schemas.microsoft.com/office/powerpoint/2010/main" val="9239700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200" b="0" dirty="0" err="1">
                <a:solidFill>
                  <a:schemeClr val="bg2">
                    <a:lumMod val="40000"/>
                    <a:lumOff val="60000"/>
                  </a:schemeClr>
                </a:solidFill>
                <a:latin typeface="Courier"/>
                <a:cs typeface="Courier"/>
              </a:rPr>
              <a:t>library</a:t>
            </a:r>
            <a:r>
              <a:rPr lang="nl-NL" sz="1200" b="0" dirty="0">
                <a:solidFill>
                  <a:schemeClr val="bg2">
                    <a:lumMod val="40000"/>
                    <a:lumOff val="60000"/>
                  </a:schemeClr>
                </a:solidFill>
                <a:latin typeface="Courier"/>
                <a:cs typeface="Courier"/>
              </a:rPr>
              <a:t>(</a:t>
            </a:r>
            <a:r>
              <a:rPr lang="nl-NL" sz="1200" b="0" dirty="0" err="1">
                <a:solidFill>
                  <a:schemeClr val="bg2">
                    <a:lumMod val="40000"/>
                    <a:lumOff val="60000"/>
                  </a:schemeClr>
                </a:solidFill>
                <a:latin typeface="Courier"/>
                <a:cs typeface="Courier"/>
              </a:rPr>
              <a:t>lavaan</a:t>
            </a:r>
            <a:r>
              <a:rPr lang="nl-NL" sz="1200" b="0" dirty="0">
                <a:solidFill>
                  <a:schemeClr val="bg2">
                    <a:lumMod val="40000"/>
                    <a:lumOff val="60000"/>
                  </a:schemeClr>
                </a:solidFill>
                <a:latin typeface="Courier"/>
                <a:cs typeface="Courier"/>
              </a:rPr>
              <a:t>)</a:t>
            </a:r>
          </a:p>
          <a:p>
            <a:r>
              <a:rPr lang="nl-NL" sz="1200" b="0" dirty="0" err="1">
                <a:solidFill>
                  <a:schemeClr val="bg2">
                    <a:lumMod val="40000"/>
                    <a:lumOff val="60000"/>
                  </a:schemeClr>
                </a:solidFill>
                <a:latin typeface="Courier"/>
                <a:cs typeface="Courier"/>
              </a:rPr>
              <a:t>library</a:t>
            </a:r>
            <a:r>
              <a:rPr lang="nl-NL" sz="1200" b="0" dirty="0">
                <a:solidFill>
                  <a:schemeClr val="bg2">
                    <a:lumMod val="40000"/>
                    <a:lumOff val="60000"/>
                  </a:schemeClr>
                </a:solidFill>
                <a:latin typeface="Courier"/>
                <a:cs typeface="Courier"/>
              </a:rPr>
              <a:t>(</a:t>
            </a:r>
            <a:r>
              <a:rPr lang="nl-NL" sz="1200" b="0" dirty="0" err="1">
                <a:solidFill>
                  <a:schemeClr val="bg2">
                    <a:lumMod val="40000"/>
                    <a:lumOff val="60000"/>
                  </a:schemeClr>
                </a:solidFill>
                <a:latin typeface="Courier"/>
                <a:cs typeface="Courier"/>
              </a:rPr>
              <a:t>semPlot</a:t>
            </a:r>
            <a:r>
              <a:rPr lang="nl-NL" sz="1200" b="0" dirty="0">
                <a:solidFill>
                  <a:schemeClr val="bg2">
                    <a:lumMod val="40000"/>
                    <a:lumOff val="60000"/>
                  </a:schemeClr>
                </a:solidFill>
                <a:latin typeface="Courier"/>
                <a:cs typeface="Courier"/>
              </a:rPr>
              <a:t>)</a:t>
            </a:r>
          </a:p>
          <a:p>
            <a:endParaRPr lang="nl-NL" sz="1200" b="0" dirty="0">
              <a:latin typeface="Courier"/>
              <a:cs typeface="Courier"/>
            </a:endParaRPr>
          </a:p>
          <a:p>
            <a:r>
              <a:rPr lang="nl-NL" sz="1200" b="0" dirty="0" err="1">
                <a:latin typeface="Courier"/>
                <a:cs typeface="Courier"/>
              </a:rPr>
              <a:t>LatentVariableDefinitions</a:t>
            </a:r>
            <a:r>
              <a:rPr lang="nl-NL" sz="1200" b="0" dirty="0">
                <a:latin typeface="Courier"/>
                <a:cs typeface="Courier"/>
              </a:rPr>
              <a:t> &lt;- </a:t>
            </a:r>
          </a:p>
          <a:p>
            <a:r>
              <a:rPr lang="nl-NL" sz="1200" b="0" dirty="0">
                <a:latin typeface="Courier"/>
                <a:cs typeface="Courier"/>
              </a:rPr>
              <a:t>"</a:t>
            </a:r>
            <a:r>
              <a:rPr lang="nl-NL" sz="1200" b="0" dirty="0">
                <a:solidFill>
                  <a:srgbClr val="005EB8"/>
                </a:solidFill>
                <a:latin typeface="Courier"/>
                <a:cs typeface="Courier"/>
              </a:rPr>
              <a:t>HORIZONTAL</a:t>
            </a:r>
            <a:r>
              <a:rPr lang="nl-NL" sz="1200" b="0" dirty="0">
                <a:latin typeface="Courier"/>
                <a:cs typeface="Courier"/>
              </a:rPr>
              <a:t> =~ </a:t>
            </a:r>
            <a:r>
              <a:rPr lang="nl-NL" sz="1200" b="0" dirty="0" err="1">
                <a:solidFill>
                  <a:schemeClr val="accent3"/>
                </a:solidFill>
                <a:latin typeface="Courier"/>
                <a:cs typeface="Courier"/>
              </a:rPr>
              <a:t>Horizontal_norms_of_information_exchange</a:t>
            </a:r>
            <a:r>
              <a:rPr lang="nl-NL" sz="1200" b="0" dirty="0">
                <a:solidFill>
                  <a:schemeClr val="accent2"/>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Horizontal_norms_of_assistance</a:t>
            </a:r>
            <a:r>
              <a:rPr lang="nl-NL" sz="1200" b="0" dirty="0">
                <a:solidFill>
                  <a:srgbClr val="009B3A"/>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Horizontal_norms_of_fair_sharing</a:t>
            </a:r>
            <a:endParaRPr lang="nl-NL" sz="1200" b="0" dirty="0">
              <a:solidFill>
                <a:srgbClr val="009B3A"/>
              </a:solidFill>
              <a:latin typeface="Courier"/>
              <a:cs typeface="Courier"/>
            </a:endParaRPr>
          </a:p>
          <a:p>
            <a:r>
              <a:rPr lang="nl-NL" sz="1200" b="0" dirty="0">
                <a:solidFill>
                  <a:srgbClr val="005EB8"/>
                </a:solidFill>
                <a:latin typeface="Courier"/>
                <a:cs typeface="Courier"/>
              </a:rPr>
              <a:t>VERTICAL</a:t>
            </a:r>
            <a:r>
              <a:rPr lang="nl-NL" sz="1200" b="0" dirty="0">
                <a:latin typeface="Courier"/>
                <a:cs typeface="Courier"/>
              </a:rPr>
              <a:t> =~ </a:t>
            </a:r>
            <a:r>
              <a:rPr lang="nl-NL" sz="1200" b="0" dirty="0" err="1">
                <a:solidFill>
                  <a:srgbClr val="009B3A"/>
                </a:solidFill>
                <a:latin typeface="Courier"/>
                <a:cs typeface="Courier"/>
              </a:rPr>
              <a:t>Vertical_norms_of_information_exchange</a:t>
            </a:r>
            <a:r>
              <a:rPr lang="nl-NL" sz="1200" b="0" dirty="0">
                <a:solidFill>
                  <a:srgbClr val="009B3A"/>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Vertical_norms_of_assistance</a:t>
            </a:r>
            <a:r>
              <a:rPr lang="nl-NL" sz="1200" b="0" dirty="0">
                <a:solidFill>
                  <a:srgbClr val="009B3A"/>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Vertical_norms_of_fair_sharing</a:t>
            </a:r>
            <a:r>
              <a:rPr lang="nl-NL" sz="1200" b="0" dirty="0">
                <a:solidFill>
                  <a:srgbClr val="009B3A"/>
                </a:solidFill>
                <a:latin typeface="Courier"/>
                <a:cs typeface="Courier"/>
              </a:rPr>
              <a:t> </a:t>
            </a:r>
          </a:p>
          <a:p>
            <a:r>
              <a:rPr lang="nl-NL" sz="1200" b="0" dirty="0">
                <a:solidFill>
                  <a:srgbClr val="005EB8"/>
                </a:solidFill>
                <a:latin typeface="Courier"/>
                <a:cs typeface="Courier"/>
              </a:rPr>
              <a:t>MFG_PRODUCTIVITY</a:t>
            </a:r>
            <a:r>
              <a:rPr lang="nl-NL" sz="1200" b="0" dirty="0">
                <a:latin typeface="Courier"/>
                <a:cs typeface="Courier"/>
              </a:rPr>
              <a:t> =~ </a:t>
            </a:r>
            <a:r>
              <a:rPr lang="nl-NL" sz="1200" b="0" dirty="0" err="1">
                <a:solidFill>
                  <a:srgbClr val="009B3A"/>
                </a:solidFill>
                <a:latin typeface="Courier"/>
                <a:cs typeface="Courier"/>
              </a:rPr>
              <a:t>Manufacturing_productivity</a:t>
            </a:r>
            <a:endParaRPr lang="nl-NL" sz="1200" b="0" dirty="0">
              <a:solidFill>
                <a:srgbClr val="009B3A"/>
              </a:solidFill>
              <a:latin typeface="Courier"/>
              <a:cs typeface="Courier"/>
            </a:endParaRPr>
          </a:p>
          <a:p>
            <a:r>
              <a:rPr lang="nl-NL" sz="1200" b="0" dirty="0">
                <a:solidFill>
                  <a:srgbClr val="005EB8"/>
                </a:solidFill>
                <a:latin typeface="Courier"/>
                <a:cs typeface="Courier"/>
              </a:rPr>
              <a:t>INNOVATION</a:t>
            </a:r>
            <a:r>
              <a:rPr lang="nl-NL" sz="1200" b="0" dirty="0">
                <a:latin typeface="Courier"/>
                <a:cs typeface="Courier"/>
              </a:rPr>
              <a:t> =~ </a:t>
            </a:r>
            <a:r>
              <a:rPr lang="nl-NL" sz="1200" b="0" dirty="0" err="1">
                <a:solidFill>
                  <a:srgbClr val="009B3A"/>
                </a:solidFill>
                <a:latin typeface="Courier"/>
                <a:cs typeface="Courier"/>
              </a:rPr>
              <a:t>Percentage_of_revenues_from_new_products</a:t>
            </a:r>
            <a:r>
              <a:rPr lang="nl-NL" sz="1200" b="0" dirty="0">
                <a:solidFill>
                  <a:srgbClr val="009B3A"/>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Percentage_of_new_products_in_catalogue</a:t>
            </a:r>
            <a:endParaRPr lang="nl-NL" sz="1200" b="0" dirty="0">
              <a:solidFill>
                <a:srgbClr val="009B3A"/>
              </a:solidFill>
              <a:latin typeface="Courier"/>
              <a:cs typeface="Courier"/>
            </a:endParaRPr>
          </a:p>
          <a:p>
            <a:r>
              <a:rPr lang="nl-NL" sz="1200" b="0" dirty="0">
                <a:solidFill>
                  <a:srgbClr val="005EB8"/>
                </a:solidFill>
                <a:latin typeface="Courier"/>
                <a:cs typeface="Courier"/>
              </a:rPr>
              <a:t>COLLECTIVE_SOURCING</a:t>
            </a:r>
            <a:r>
              <a:rPr lang="nl-NL" sz="1200" b="0" dirty="0">
                <a:latin typeface="Courier"/>
                <a:cs typeface="Courier"/>
              </a:rPr>
              <a:t> =~ </a:t>
            </a:r>
            <a:r>
              <a:rPr lang="nl-NL" sz="1200" b="0" dirty="0" err="1">
                <a:solidFill>
                  <a:srgbClr val="009B3A"/>
                </a:solidFill>
                <a:latin typeface="Courier"/>
                <a:cs typeface="Courier"/>
              </a:rPr>
              <a:t>Collective_sourcing_for_contacting_international_customers</a:t>
            </a:r>
            <a:r>
              <a:rPr lang="nl-NL" sz="1200" b="0" dirty="0">
                <a:solidFill>
                  <a:srgbClr val="009B3A"/>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Collective_sourcing_for_coordinating_international_fairs</a:t>
            </a:r>
            <a:r>
              <a:rPr lang="nl-NL" sz="1200" b="0" dirty="0">
                <a:solidFill>
                  <a:srgbClr val="009B3A"/>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Collective_sourcing_for_promotion_of_country_brand</a:t>
            </a:r>
            <a:r>
              <a:rPr lang="nl-NL" sz="1200" b="0" dirty="0">
                <a:solidFill>
                  <a:srgbClr val="009B3A"/>
                </a:solidFill>
                <a:latin typeface="Courier"/>
                <a:cs typeface="Courier"/>
              </a:rPr>
              <a:t> </a:t>
            </a:r>
          </a:p>
          <a:p>
            <a:r>
              <a:rPr lang="nl-NL" sz="1200" b="0" dirty="0">
                <a:solidFill>
                  <a:srgbClr val="005EB8"/>
                </a:solidFill>
                <a:latin typeface="Courier"/>
                <a:cs typeface="Courier"/>
              </a:rPr>
              <a:t>GLOBAL_MARKETS</a:t>
            </a:r>
            <a:r>
              <a:rPr lang="nl-NL" sz="1200" b="0" dirty="0">
                <a:latin typeface="Courier"/>
                <a:cs typeface="Courier"/>
              </a:rPr>
              <a:t> =~ </a:t>
            </a:r>
            <a:r>
              <a:rPr lang="nl-NL" sz="1200" b="0" dirty="0" err="1">
                <a:solidFill>
                  <a:srgbClr val="009B3A"/>
                </a:solidFill>
                <a:latin typeface="Courier"/>
                <a:cs typeface="Courier"/>
              </a:rPr>
              <a:t>Percentage_of_exported_products</a:t>
            </a:r>
            <a:r>
              <a:rPr lang="nl-NL" sz="1200" b="0" dirty="0">
                <a:solidFill>
                  <a:srgbClr val="009B3A"/>
                </a:solidFill>
                <a:latin typeface="Courier"/>
                <a:cs typeface="Courier"/>
              </a:rPr>
              <a:t> </a:t>
            </a:r>
          </a:p>
          <a:p>
            <a:r>
              <a:rPr lang="nl-NL" sz="1200" b="0" dirty="0">
                <a:solidFill>
                  <a:srgbClr val="005EB8"/>
                </a:solidFill>
                <a:latin typeface="Courier"/>
                <a:cs typeface="Courier"/>
              </a:rPr>
              <a:t>FIRM_SIZE</a:t>
            </a:r>
            <a:r>
              <a:rPr lang="nl-NL" sz="1200" b="0" dirty="0">
                <a:latin typeface="Courier"/>
                <a:cs typeface="Courier"/>
              </a:rPr>
              <a:t> =~ </a:t>
            </a:r>
            <a:r>
              <a:rPr lang="nl-NL" sz="1200" b="0" dirty="0" err="1">
                <a:solidFill>
                  <a:srgbClr val="009B3A"/>
                </a:solidFill>
                <a:latin typeface="Courier"/>
                <a:cs typeface="Courier"/>
              </a:rPr>
              <a:t>Firm_size_Sales_in_USD</a:t>
            </a:r>
            <a:r>
              <a:rPr lang="nl-NL" sz="1200" b="0" dirty="0">
                <a:solidFill>
                  <a:srgbClr val="009B3A"/>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Firm_size_Employees</a:t>
            </a:r>
            <a:endParaRPr lang="nl-NL" sz="1200" b="0" dirty="0">
              <a:solidFill>
                <a:srgbClr val="009B3A"/>
              </a:solidFill>
              <a:latin typeface="Courier"/>
              <a:cs typeface="Courier"/>
            </a:endParaRPr>
          </a:p>
          <a:p>
            <a:r>
              <a:rPr lang="nl-NL" sz="1200" b="0" dirty="0">
                <a:solidFill>
                  <a:srgbClr val="005EB8"/>
                </a:solidFill>
                <a:latin typeface="Courier"/>
                <a:cs typeface="Courier"/>
              </a:rPr>
              <a:t>COMPETITION</a:t>
            </a:r>
            <a:r>
              <a:rPr lang="nl-NL" sz="1200" b="0" dirty="0">
                <a:latin typeface="Courier"/>
                <a:cs typeface="Courier"/>
              </a:rPr>
              <a:t> =~ </a:t>
            </a:r>
            <a:r>
              <a:rPr lang="nl-NL" sz="1200" b="0" dirty="0" err="1">
                <a:solidFill>
                  <a:srgbClr val="009B3A"/>
                </a:solidFill>
                <a:latin typeface="Courier"/>
                <a:cs typeface="Courier"/>
              </a:rPr>
              <a:t>Competitive_pressure</a:t>
            </a:r>
            <a:r>
              <a:rPr lang="nl-NL" sz="1200" b="0" dirty="0">
                <a:solidFill>
                  <a:srgbClr val="009B3A"/>
                </a:solidFill>
                <a:latin typeface="Courier"/>
                <a:cs typeface="Courier"/>
              </a:rPr>
              <a:t> </a:t>
            </a:r>
          </a:p>
          <a:p>
            <a:r>
              <a:rPr lang="nl-NL" sz="1200" b="0" dirty="0">
                <a:solidFill>
                  <a:srgbClr val="005EB8"/>
                </a:solidFill>
                <a:latin typeface="Courier"/>
                <a:cs typeface="Courier"/>
              </a:rPr>
              <a:t>EXPORT_ORIENTATION</a:t>
            </a:r>
            <a:r>
              <a:rPr lang="nl-NL" sz="1200" b="0" dirty="0">
                <a:latin typeface="Courier"/>
                <a:cs typeface="Courier"/>
              </a:rPr>
              <a:t> =~ </a:t>
            </a:r>
            <a:r>
              <a:rPr lang="nl-NL" sz="1200" b="0" dirty="0" err="1">
                <a:solidFill>
                  <a:srgbClr val="009B3A"/>
                </a:solidFill>
                <a:latin typeface="Courier"/>
                <a:cs typeface="Courier"/>
              </a:rPr>
              <a:t>Exporters_more_competitive</a:t>
            </a:r>
            <a:r>
              <a:rPr lang="nl-NL" sz="1200" b="0" dirty="0">
                <a:solidFill>
                  <a:srgbClr val="009B3A"/>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Exporters_more_protected_from_recession</a:t>
            </a:r>
            <a:r>
              <a:rPr lang="nl-NL" sz="1200" b="0" dirty="0">
                <a:solidFill>
                  <a:srgbClr val="009B3A"/>
                </a:solidFill>
                <a:latin typeface="Courier"/>
                <a:cs typeface="Courier"/>
              </a:rPr>
              <a:t> </a:t>
            </a:r>
          </a:p>
          <a:p>
            <a:r>
              <a:rPr lang="nl-NL" sz="1200" b="0" dirty="0">
                <a:solidFill>
                  <a:srgbClr val="005EB8"/>
                </a:solidFill>
                <a:latin typeface="Courier"/>
                <a:cs typeface="Courier"/>
              </a:rPr>
              <a:t>INVESTMENT</a:t>
            </a:r>
            <a:r>
              <a:rPr lang="nl-NL" sz="1200" b="0" dirty="0">
                <a:latin typeface="Courier"/>
                <a:cs typeface="Courier"/>
              </a:rPr>
              <a:t> =~ </a:t>
            </a:r>
            <a:r>
              <a:rPr lang="nl-NL" sz="1200" b="0" dirty="0" err="1">
                <a:solidFill>
                  <a:srgbClr val="009B3A"/>
                </a:solidFill>
                <a:latin typeface="Courier"/>
                <a:cs typeface="Courier"/>
              </a:rPr>
              <a:t>Investments_in_JIT</a:t>
            </a:r>
            <a:r>
              <a:rPr lang="nl-NL" sz="1200" b="0" dirty="0">
                <a:solidFill>
                  <a:srgbClr val="009B3A"/>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Investments_in_IT</a:t>
            </a:r>
            <a:r>
              <a:rPr lang="nl-NL" sz="1200" b="0" dirty="0">
                <a:solidFill>
                  <a:srgbClr val="009B3A"/>
                </a:solidFill>
                <a:latin typeface="Courier"/>
                <a:cs typeface="Courier"/>
              </a:rPr>
              <a:t> </a:t>
            </a:r>
            <a:r>
              <a:rPr lang="nl-NL" sz="1200" b="0" dirty="0">
                <a:latin typeface="Courier"/>
                <a:cs typeface="Courier"/>
              </a:rPr>
              <a:t>+ </a:t>
            </a:r>
            <a:r>
              <a:rPr lang="nl-NL" sz="1200" b="0" dirty="0" err="1">
                <a:solidFill>
                  <a:srgbClr val="009B3A"/>
                </a:solidFill>
                <a:latin typeface="Courier"/>
                <a:cs typeface="Courier"/>
              </a:rPr>
              <a:t>Investments_in_TQM</a:t>
            </a:r>
            <a:r>
              <a:rPr lang="nl-NL" sz="1200" b="0" dirty="0">
                <a:latin typeface="Courier"/>
                <a:cs typeface="Courier"/>
              </a:rPr>
              <a:t>"</a:t>
            </a:r>
          </a:p>
          <a:p>
            <a:endParaRPr lang="nl-NL" sz="1200" b="0" dirty="0">
              <a:latin typeface="Courier"/>
              <a:cs typeface="Courier"/>
            </a:endParaRPr>
          </a:p>
          <a:p>
            <a:r>
              <a:rPr lang="nl-NL" sz="1200" b="0" dirty="0" err="1">
                <a:solidFill>
                  <a:schemeClr val="bg2">
                    <a:lumMod val="40000"/>
                    <a:lumOff val="60000"/>
                  </a:schemeClr>
                </a:solidFill>
                <a:latin typeface="Courier"/>
                <a:cs typeface="Courier"/>
              </a:rPr>
              <a:t>MeasurementModelResults</a:t>
            </a:r>
            <a:r>
              <a:rPr lang="nl-NL" sz="1200" b="0" dirty="0">
                <a:solidFill>
                  <a:schemeClr val="bg2">
                    <a:lumMod val="40000"/>
                    <a:lumOff val="60000"/>
                  </a:schemeClr>
                </a:solidFill>
                <a:latin typeface="Courier"/>
                <a:cs typeface="Courier"/>
              </a:rPr>
              <a:t> &lt;- </a:t>
            </a:r>
            <a:r>
              <a:rPr lang="nl-NL" sz="1200" b="0" dirty="0" err="1">
                <a:solidFill>
                  <a:schemeClr val="bg2">
                    <a:lumMod val="40000"/>
                    <a:lumOff val="60000"/>
                  </a:schemeClr>
                </a:solidFill>
                <a:latin typeface="Courier"/>
                <a:cs typeface="Courier"/>
              </a:rPr>
              <a:t>cfa</a:t>
            </a:r>
            <a:r>
              <a:rPr lang="nl-NL" sz="1200" b="0" dirty="0">
                <a:solidFill>
                  <a:schemeClr val="bg2">
                    <a:lumMod val="40000"/>
                    <a:lumOff val="60000"/>
                  </a:schemeClr>
                </a:solidFill>
                <a:latin typeface="Courier"/>
                <a:cs typeface="Courier"/>
              </a:rPr>
              <a:t>(</a:t>
            </a:r>
            <a:r>
              <a:rPr lang="nl-NL" sz="1200" b="0" dirty="0" err="1">
                <a:solidFill>
                  <a:schemeClr val="bg2">
                    <a:lumMod val="40000"/>
                    <a:lumOff val="60000"/>
                  </a:schemeClr>
                </a:solidFill>
                <a:latin typeface="Courier"/>
                <a:cs typeface="Courier"/>
              </a:rPr>
              <a:t>LatentVariableDefinitions</a:t>
            </a:r>
            <a:r>
              <a:rPr lang="nl-NL" sz="1200" b="0" dirty="0">
                <a:solidFill>
                  <a:schemeClr val="bg2">
                    <a:lumMod val="40000"/>
                    <a:lumOff val="60000"/>
                  </a:schemeClr>
                </a:solidFill>
                <a:latin typeface="Courier"/>
                <a:cs typeface="Courier"/>
              </a:rPr>
              <a:t>,</a:t>
            </a:r>
          </a:p>
          <a:p>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sample.cov</a:t>
            </a:r>
            <a:r>
              <a:rPr lang="nl-NL" sz="1200" b="0" dirty="0">
                <a:solidFill>
                  <a:schemeClr val="bg2">
                    <a:lumMod val="40000"/>
                    <a:lumOff val="60000"/>
                  </a:schemeClr>
                </a:solidFill>
                <a:latin typeface="Courier"/>
                <a:cs typeface="Courier"/>
              </a:rPr>
              <a:t> = </a:t>
            </a:r>
            <a:r>
              <a:rPr lang="nl-NL" sz="1200" b="0" dirty="0" err="1">
                <a:solidFill>
                  <a:schemeClr val="bg2">
                    <a:lumMod val="40000"/>
                    <a:lumOff val="60000"/>
                  </a:schemeClr>
                </a:solidFill>
                <a:latin typeface="Courier"/>
                <a:cs typeface="Courier"/>
              </a:rPr>
              <a:t>correlations</a:t>
            </a:r>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sample.nobs</a:t>
            </a:r>
            <a:r>
              <a:rPr lang="nl-NL" sz="1200" b="0" dirty="0">
                <a:solidFill>
                  <a:schemeClr val="bg2">
                    <a:lumMod val="40000"/>
                    <a:lumOff val="60000"/>
                  </a:schemeClr>
                </a:solidFill>
                <a:latin typeface="Courier"/>
                <a:cs typeface="Courier"/>
              </a:rPr>
              <a:t> = 232)</a:t>
            </a:r>
          </a:p>
          <a:p>
            <a:endParaRPr lang="nl-NL" sz="1200" b="0" dirty="0">
              <a:solidFill>
                <a:schemeClr val="bg2">
                  <a:lumMod val="40000"/>
                  <a:lumOff val="60000"/>
                </a:schemeClr>
              </a:solidFill>
              <a:latin typeface="Courier"/>
              <a:cs typeface="Courier"/>
            </a:endParaRPr>
          </a:p>
          <a:p>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manually</a:t>
            </a:r>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adjust</a:t>
            </a:r>
            <a:r>
              <a:rPr lang="nl-NL" sz="1200" b="0" dirty="0">
                <a:solidFill>
                  <a:schemeClr val="bg2">
                    <a:lumMod val="40000"/>
                    <a:lumOff val="60000"/>
                  </a:schemeClr>
                </a:solidFill>
                <a:latin typeface="Courier"/>
                <a:cs typeface="Courier"/>
              </a:rPr>
              <a:t> the </a:t>
            </a:r>
            <a:r>
              <a:rPr lang="nl-NL" sz="1200" b="0" dirty="0" err="1">
                <a:solidFill>
                  <a:schemeClr val="bg2">
                    <a:lumMod val="40000"/>
                    <a:lumOff val="60000"/>
                  </a:schemeClr>
                </a:solidFill>
                <a:latin typeface="Courier"/>
                <a:cs typeface="Courier"/>
              </a:rPr>
              <a:t>loadings</a:t>
            </a:r>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labels</a:t>
            </a:r>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positions</a:t>
            </a:r>
            <a:endParaRPr lang="nl-NL" sz="1200" b="0" dirty="0">
              <a:solidFill>
                <a:schemeClr val="bg2">
                  <a:lumMod val="40000"/>
                  <a:lumOff val="60000"/>
                </a:schemeClr>
              </a:solidFill>
              <a:latin typeface="Courier"/>
              <a:cs typeface="Courier"/>
            </a:endParaRPr>
          </a:p>
          <a:p>
            <a:r>
              <a:rPr lang="nl-NL" sz="1200" b="0" dirty="0">
                <a:solidFill>
                  <a:schemeClr val="bg2">
                    <a:lumMod val="40000"/>
                    <a:lumOff val="60000"/>
                  </a:schemeClr>
                </a:solidFill>
                <a:latin typeface="Courier"/>
                <a:cs typeface="Courier"/>
              </a:rPr>
              <a:t>pos &lt;- rep(0.5,142); pos[c(2,5,9,11,15,18,20)] &lt;- .6; pos[c(3,6,12,21)] &lt;- .7</a:t>
            </a:r>
          </a:p>
          <a:p>
            <a:endParaRPr lang="nl-NL" sz="1200" b="0" dirty="0">
              <a:solidFill>
                <a:schemeClr val="bg2">
                  <a:lumMod val="40000"/>
                  <a:lumOff val="60000"/>
                </a:schemeClr>
              </a:solidFill>
              <a:latin typeface="Courier"/>
              <a:cs typeface="Courier"/>
            </a:endParaRPr>
          </a:p>
          <a:p>
            <a:r>
              <a:rPr lang="nl-NL" sz="1200" b="0" dirty="0">
                <a:solidFill>
                  <a:schemeClr val="bg2">
                    <a:lumMod val="40000"/>
                    <a:lumOff val="60000"/>
                  </a:schemeClr>
                </a:solidFill>
                <a:latin typeface="Courier"/>
                <a:cs typeface="Courier"/>
              </a:rPr>
              <a:t>pdf("</a:t>
            </a:r>
            <a:r>
              <a:rPr lang="nl-NL" sz="1200" b="0" dirty="0" err="1">
                <a:solidFill>
                  <a:schemeClr val="bg2">
                    <a:lumMod val="40000"/>
                    <a:lumOff val="60000"/>
                  </a:schemeClr>
                </a:solidFill>
                <a:latin typeface="Courier"/>
                <a:cs typeface="Courier"/>
              </a:rPr>
              <a:t>PathDiagram.pdf</a:t>
            </a:r>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height</a:t>
            </a:r>
            <a:r>
              <a:rPr lang="nl-NL" sz="1200" b="0" dirty="0">
                <a:solidFill>
                  <a:schemeClr val="bg2">
                    <a:lumMod val="40000"/>
                    <a:lumOff val="60000"/>
                  </a:schemeClr>
                </a:solidFill>
                <a:latin typeface="Courier"/>
                <a:cs typeface="Courier"/>
              </a:rPr>
              <a:t> = 4)</a:t>
            </a:r>
          </a:p>
          <a:p>
            <a:r>
              <a:rPr lang="nl-NL" sz="1200" b="0" dirty="0" err="1">
                <a:solidFill>
                  <a:schemeClr val="bg2">
                    <a:lumMod val="40000"/>
                    <a:lumOff val="60000"/>
                  </a:schemeClr>
                </a:solidFill>
                <a:latin typeface="Courier"/>
                <a:cs typeface="Courier"/>
              </a:rPr>
              <a:t>semPaths</a:t>
            </a:r>
            <a:r>
              <a:rPr lang="nl-NL" sz="1200" b="0" dirty="0">
                <a:solidFill>
                  <a:schemeClr val="bg2">
                    <a:lumMod val="40000"/>
                    <a:lumOff val="60000"/>
                  </a:schemeClr>
                </a:solidFill>
                <a:latin typeface="Courier"/>
                <a:cs typeface="Courier"/>
              </a:rPr>
              <a:t>(</a:t>
            </a:r>
            <a:r>
              <a:rPr lang="nl-NL" sz="1200" b="0" dirty="0" err="1">
                <a:solidFill>
                  <a:schemeClr val="bg2">
                    <a:lumMod val="40000"/>
                    <a:lumOff val="60000"/>
                  </a:schemeClr>
                </a:solidFill>
                <a:latin typeface="Courier"/>
                <a:cs typeface="Courier"/>
              </a:rPr>
              <a:t>MeasurementModelResults</a:t>
            </a:r>
            <a:r>
              <a:rPr lang="nl-NL" sz="1200" b="0" dirty="0">
                <a:solidFill>
                  <a:schemeClr val="bg2">
                    <a:lumMod val="40000"/>
                    <a:lumOff val="60000"/>
                  </a:schemeClr>
                </a:solidFill>
                <a:latin typeface="Courier"/>
                <a:cs typeface="Courier"/>
              </a:rPr>
              <a:t>, "model", "</a:t>
            </a:r>
            <a:r>
              <a:rPr lang="nl-NL" sz="1200" b="0" dirty="0" err="1">
                <a:solidFill>
                  <a:schemeClr val="bg2">
                    <a:lumMod val="40000"/>
                    <a:lumOff val="60000"/>
                  </a:schemeClr>
                </a:solidFill>
                <a:latin typeface="Courier"/>
                <a:cs typeface="Courier"/>
              </a:rPr>
              <a:t>est</a:t>
            </a:r>
            <a:r>
              <a:rPr lang="nl-NL" sz="1200" b="0" dirty="0">
                <a:solidFill>
                  <a:schemeClr val="bg2">
                    <a:lumMod val="40000"/>
                    <a:lumOff val="60000"/>
                  </a:schemeClr>
                </a:solidFill>
                <a:latin typeface="Courier"/>
                <a:cs typeface="Courier"/>
              </a:rPr>
              <a:t>",</a:t>
            </a:r>
          </a:p>
          <a:p>
            <a:r>
              <a:rPr lang="nl-NL" sz="1200" b="0" dirty="0">
                <a:solidFill>
                  <a:schemeClr val="bg2">
                    <a:lumMod val="40000"/>
                    <a:lumOff val="60000"/>
                  </a:schemeClr>
                </a:solidFill>
                <a:latin typeface="Courier"/>
                <a:cs typeface="Courier"/>
              </a:rPr>
              <a:t>         # </a:t>
            </a:r>
            <a:r>
              <a:rPr lang="nl-NL" sz="1200" b="0" dirty="0" err="1">
                <a:solidFill>
                  <a:schemeClr val="bg2">
                    <a:lumMod val="40000"/>
                    <a:lumOff val="60000"/>
                  </a:schemeClr>
                </a:solidFill>
                <a:latin typeface="Courier"/>
                <a:cs typeface="Courier"/>
              </a:rPr>
              <a:t>Adjust</a:t>
            </a:r>
            <a:r>
              <a:rPr lang="nl-NL" sz="1200" b="0" dirty="0">
                <a:solidFill>
                  <a:schemeClr val="bg2">
                    <a:lumMod val="40000"/>
                    <a:lumOff val="60000"/>
                  </a:schemeClr>
                </a:solidFill>
                <a:latin typeface="Courier"/>
                <a:cs typeface="Courier"/>
              </a:rPr>
              <a:t> the </a:t>
            </a:r>
            <a:r>
              <a:rPr lang="nl-NL" sz="1200" b="0" dirty="0" err="1">
                <a:solidFill>
                  <a:schemeClr val="bg2">
                    <a:lumMod val="40000"/>
                    <a:lumOff val="60000"/>
                  </a:schemeClr>
                </a:solidFill>
                <a:latin typeface="Courier"/>
                <a:cs typeface="Courier"/>
              </a:rPr>
              <a:t>margins</a:t>
            </a:r>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and</a:t>
            </a:r>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size</a:t>
            </a:r>
            <a:r>
              <a:rPr lang="nl-NL" sz="1200" b="0" dirty="0">
                <a:solidFill>
                  <a:schemeClr val="bg2">
                    <a:lumMod val="40000"/>
                    <a:lumOff val="60000"/>
                  </a:schemeClr>
                </a:solidFill>
                <a:latin typeface="Courier"/>
                <a:cs typeface="Courier"/>
              </a:rPr>
              <a:t> of the plot</a:t>
            </a:r>
          </a:p>
          <a:p>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curvature</a:t>
            </a:r>
            <a:r>
              <a:rPr lang="nl-NL" sz="1200" b="0" dirty="0">
                <a:solidFill>
                  <a:schemeClr val="bg2">
                    <a:lumMod val="40000"/>
                    <a:lumOff val="60000"/>
                  </a:schemeClr>
                </a:solidFill>
                <a:latin typeface="Courier"/>
                <a:cs typeface="Courier"/>
              </a:rPr>
              <a:t> = 8, </a:t>
            </a:r>
            <a:r>
              <a:rPr lang="nl-NL" sz="1200" b="0" dirty="0" err="1">
                <a:solidFill>
                  <a:schemeClr val="bg2">
                    <a:lumMod val="40000"/>
                    <a:lumOff val="60000"/>
                  </a:schemeClr>
                </a:solidFill>
                <a:latin typeface="Courier"/>
                <a:cs typeface="Courier"/>
              </a:rPr>
              <a:t>sizeLat</a:t>
            </a:r>
            <a:r>
              <a:rPr lang="nl-NL" sz="1200" b="0" dirty="0">
                <a:solidFill>
                  <a:schemeClr val="bg2">
                    <a:lumMod val="40000"/>
                    <a:lumOff val="60000"/>
                  </a:schemeClr>
                </a:solidFill>
                <a:latin typeface="Courier"/>
                <a:cs typeface="Courier"/>
              </a:rPr>
              <a:t> = 5, </a:t>
            </a:r>
            <a:r>
              <a:rPr lang="nl-NL" sz="1200" b="0" dirty="0" err="1">
                <a:solidFill>
                  <a:schemeClr val="bg2">
                    <a:lumMod val="40000"/>
                    <a:lumOff val="60000"/>
                  </a:schemeClr>
                </a:solidFill>
                <a:latin typeface="Courier"/>
                <a:cs typeface="Courier"/>
              </a:rPr>
              <a:t>sizeMan</a:t>
            </a:r>
            <a:r>
              <a:rPr lang="nl-NL" sz="1200" b="0" dirty="0">
                <a:solidFill>
                  <a:schemeClr val="bg2">
                    <a:lumMod val="40000"/>
                    <a:lumOff val="60000"/>
                  </a:schemeClr>
                </a:solidFill>
                <a:latin typeface="Courier"/>
                <a:cs typeface="Courier"/>
              </a:rPr>
              <a:t> = 3, mar = c(3,3,20,3), </a:t>
            </a:r>
            <a:br>
              <a:rPr lang="nl-NL" sz="1200" b="0" dirty="0">
                <a:solidFill>
                  <a:schemeClr val="bg2">
                    <a:lumMod val="40000"/>
                    <a:lumOff val="60000"/>
                  </a:schemeClr>
                </a:solidFill>
                <a:latin typeface="Courier"/>
                <a:cs typeface="Courier"/>
              </a:rPr>
            </a:br>
            <a:r>
              <a:rPr lang="nl-NL" sz="1200" b="0" dirty="0">
                <a:solidFill>
                  <a:schemeClr val="bg2">
                    <a:lumMod val="40000"/>
                    <a:lumOff val="60000"/>
                  </a:schemeClr>
                </a:solidFill>
                <a:latin typeface="Courier"/>
                <a:cs typeface="Courier"/>
              </a:rPr>
              <a:t>	    </a:t>
            </a:r>
            <a:r>
              <a:rPr lang="nl-NL" sz="1200" b="0" dirty="0" err="1">
                <a:solidFill>
                  <a:schemeClr val="bg2">
                    <a:lumMod val="40000"/>
                    <a:lumOff val="60000"/>
                  </a:schemeClr>
                </a:solidFill>
                <a:latin typeface="Courier"/>
                <a:cs typeface="Courier"/>
              </a:rPr>
              <a:t>edge.label.position</a:t>
            </a:r>
            <a:r>
              <a:rPr lang="nl-NL" sz="1200" b="0" dirty="0">
                <a:solidFill>
                  <a:schemeClr val="bg2">
                    <a:lumMod val="40000"/>
                    <a:lumOff val="60000"/>
                  </a:schemeClr>
                </a:solidFill>
                <a:latin typeface="Courier"/>
                <a:cs typeface="Courier"/>
              </a:rPr>
              <a:t> = pos)</a:t>
            </a:r>
          </a:p>
          <a:p>
            <a:r>
              <a:rPr lang="nl-NL" sz="1200" b="0" dirty="0" err="1">
                <a:solidFill>
                  <a:schemeClr val="bg2">
                    <a:lumMod val="40000"/>
                    <a:lumOff val="60000"/>
                  </a:schemeClr>
                </a:solidFill>
                <a:latin typeface="Courier"/>
                <a:cs typeface="Courier"/>
              </a:rPr>
              <a:t>dev.off</a:t>
            </a:r>
            <a:r>
              <a:rPr lang="nl-NL" sz="1200" b="0" dirty="0">
                <a:solidFill>
                  <a:schemeClr val="bg2">
                    <a:lumMod val="40000"/>
                    <a:lumOff val="60000"/>
                  </a:schemeClr>
                </a:solidFill>
                <a:latin typeface="Courier"/>
                <a:cs typeface="Courier"/>
              </a:rPr>
              <a:t>()</a:t>
            </a:r>
            <a:endParaRPr lang="en-US" sz="1200" b="0" dirty="0">
              <a:solidFill>
                <a:schemeClr val="bg2">
                  <a:lumMod val="40000"/>
                  <a:lumOff val="60000"/>
                </a:schemeClr>
              </a:solidFill>
              <a:latin typeface="Courier"/>
              <a:cs typeface="Courier"/>
            </a:endParaRPr>
          </a:p>
        </p:txBody>
      </p:sp>
      <p:sp>
        <p:nvSpPr>
          <p:cNvPr id="9" name="TextBox 8"/>
          <p:cNvSpPr txBox="1"/>
          <p:nvPr/>
        </p:nvSpPr>
        <p:spPr>
          <a:xfrm>
            <a:off x="2683569" y="10863"/>
            <a:ext cx="4680322" cy="615553"/>
          </a:xfrm>
          <a:prstGeom prst="rect">
            <a:avLst/>
          </a:prstGeom>
          <a:noFill/>
        </p:spPr>
        <p:txBody>
          <a:bodyPr wrap="square" lIns="0" tIns="0" rIns="0" bIns="0" rtlCol="0">
            <a:spAutoFit/>
          </a:bodyPr>
          <a:lstStyle/>
          <a:p>
            <a:r>
              <a:rPr lang="en-US" sz="2000" b="1" dirty="0">
                <a:solidFill>
                  <a:srgbClr val="EF3340"/>
                </a:solidFill>
              </a:rPr>
              <a:t>Factor HORIZONTAL  measured with three indicators</a:t>
            </a:r>
          </a:p>
        </p:txBody>
      </p:sp>
      <p:cxnSp>
        <p:nvCxnSpPr>
          <p:cNvPr id="11" name="Straight Connector 10"/>
          <p:cNvCxnSpPr/>
          <p:nvPr/>
        </p:nvCxnSpPr>
        <p:spPr>
          <a:xfrm flipH="1">
            <a:off x="1854062" y="352287"/>
            <a:ext cx="648921" cy="611866"/>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84343" y="4141573"/>
            <a:ext cx="8644030" cy="2708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7841" y="4279040"/>
            <a:ext cx="8297648" cy="2769989"/>
          </a:xfrm>
          <a:prstGeom prst="rect">
            <a:avLst/>
          </a:prstGeom>
          <a:noFill/>
        </p:spPr>
        <p:txBody>
          <a:bodyPr wrap="square" lIns="0" tIns="0" rIns="0" bIns="0" rtlCol="0">
            <a:spAutoFit/>
          </a:bodyPr>
          <a:lstStyle/>
          <a:p>
            <a:r>
              <a:rPr lang="en-US" sz="2000" b="1" dirty="0">
                <a:solidFill>
                  <a:srgbClr val="EF3340"/>
                </a:solidFill>
              </a:rPr>
              <a:t>What parameters do we need to estimate?</a:t>
            </a:r>
          </a:p>
          <a:p>
            <a:r>
              <a:rPr lang="en-US" sz="2000" b="1" dirty="0">
                <a:solidFill>
                  <a:srgbClr val="EF3340"/>
                </a:solidFill>
              </a:rPr>
              <a:t>	</a:t>
            </a:r>
            <a:r>
              <a:rPr lang="en-US" b="1" dirty="0">
                <a:solidFill>
                  <a:srgbClr val="EF3340"/>
                </a:solidFill>
              </a:rPr>
              <a:t>Loadings, factor variances and </a:t>
            </a:r>
            <a:r>
              <a:rPr lang="en-US" b="1" dirty="0" err="1">
                <a:solidFill>
                  <a:srgbClr val="EF3340"/>
                </a:solidFill>
              </a:rPr>
              <a:t>covariances</a:t>
            </a:r>
            <a:r>
              <a:rPr lang="en-US" b="1" dirty="0">
                <a:solidFill>
                  <a:srgbClr val="EF3340"/>
                </a:solidFill>
              </a:rPr>
              <a:t>, indicator error variances</a:t>
            </a:r>
          </a:p>
          <a:p>
            <a:endParaRPr lang="en-US" sz="2000" b="1" dirty="0">
              <a:solidFill>
                <a:srgbClr val="EF3340"/>
              </a:solidFill>
            </a:endParaRPr>
          </a:p>
          <a:p>
            <a:r>
              <a:rPr lang="en-US" sz="2000" b="1" dirty="0">
                <a:solidFill>
                  <a:srgbClr val="EF3340"/>
                </a:solidFill>
              </a:rPr>
              <a:t>How is the model identified?</a:t>
            </a:r>
          </a:p>
          <a:p>
            <a:r>
              <a:rPr lang="en-US" sz="2000" b="1" dirty="0">
                <a:solidFill>
                  <a:srgbClr val="EF3340"/>
                </a:solidFill>
              </a:rPr>
              <a:t>	Scales for latent variables? – First indicators fixed at 1</a:t>
            </a:r>
          </a:p>
          <a:p>
            <a:r>
              <a:rPr lang="en-US" sz="2000" b="1" dirty="0">
                <a:solidFill>
                  <a:srgbClr val="EF3340"/>
                </a:solidFill>
              </a:rPr>
              <a:t>	3 indicator factors? – Always identified</a:t>
            </a:r>
          </a:p>
          <a:p>
            <a:r>
              <a:rPr lang="en-US" sz="2000" b="1" dirty="0">
                <a:solidFill>
                  <a:srgbClr val="EF3340"/>
                </a:solidFill>
              </a:rPr>
              <a:t>	2 indicator factors? – Identified because embedded in system</a:t>
            </a:r>
          </a:p>
          <a:p>
            <a:r>
              <a:rPr lang="en-US" sz="2000" b="1" dirty="0">
                <a:solidFill>
                  <a:srgbClr val="EF3340"/>
                </a:solidFill>
              </a:rPr>
              <a:t>	1 indicator factors? – Identified by constraining errors to zeros</a:t>
            </a:r>
          </a:p>
          <a:p>
            <a:endParaRPr lang="en-US" sz="2000" b="1" dirty="0">
              <a:solidFill>
                <a:srgbClr val="EF3340"/>
              </a:solidFill>
            </a:endParaRPr>
          </a:p>
        </p:txBody>
      </p:sp>
      <p:sp>
        <p:nvSpPr>
          <p:cNvPr id="12" name="Rectangle 11"/>
          <p:cNvSpPr/>
          <p:nvPr/>
        </p:nvSpPr>
        <p:spPr>
          <a:xfrm>
            <a:off x="4265146" y="5468393"/>
            <a:ext cx="3355249" cy="3980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384432" y="5819816"/>
            <a:ext cx="3355249" cy="3980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375706" y="6095417"/>
            <a:ext cx="5078762" cy="3980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76457" y="6399594"/>
            <a:ext cx="5305485" cy="3980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826370" y="1433219"/>
            <a:ext cx="4680322" cy="615553"/>
          </a:xfrm>
          <a:prstGeom prst="rect">
            <a:avLst/>
          </a:prstGeom>
          <a:noFill/>
        </p:spPr>
        <p:txBody>
          <a:bodyPr wrap="square" lIns="0" tIns="0" rIns="0" bIns="0" rtlCol="0">
            <a:spAutoFit/>
          </a:bodyPr>
          <a:lstStyle/>
          <a:p>
            <a:r>
              <a:rPr lang="en-US" sz="2000" b="1" dirty="0">
                <a:solidFill>
                  <a:srgbClr val="EF3340"/>
                </a:solidFill>
              </a:rPr>
              <a:t>Factor INNOVATION measured with</a:t>
            </a:r>
            <a:br>
              <a:rPr lang="en-US" sz="2000" b="1" dirty="0">
                <a:solidFill>
                  <a:srgbClr val="EF3340"/>
                </a:solidFill>
              </a:rPr>
            </a:br>
            <a:r>
              <a:rPr lang="en-US" sz="2000" b="1" dirty="0">
                <a:solidFill>
                  <a:srgbClr val="EF3340"/>
                </a:solidFill>
              </a:rPr>
              <a:t>two indicators</a:t>
            </a:r>
          </a:p>
        </p:txBody>
      </p:sp>
      <p:cxnSp>
        <p:nvCxnSpPr>
          <p:cNvPr id="22" name="Straight Connector 21"/>
          <p:cNvCxnSpPr/>
          <p:nvPr/>
        </p:nvCxnSpPr>
        <p:spPr>
          <a:xfrm flipH="1">
            <a:off x="3384432" y="1774643"/>
            <a:ext cx="1261353" cy="177678"/>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075657" y="2741848"/>
            <a:ext cx="2852716" cy="923330"/>
          </a:xfrm>
          <a:prstGeom prst="rect">
            <a:avLst/>
          </a:prstGeom>
          <a:noFill/>
        </p:spPr>
        <p:txBody>
          <a:bodyPr wrap="square" lIns="0" tIns="0" rIns="0" bIns="0" rtlCol="0">
            <a:spAutoFit/>
          </a:bodyPr>
          <a:lstStyle/>
          <a:p>
            <a:r>
              <a:rPr lang="en-US" sz="2000" b="1" dirty="0">
                <a:solidFill>
                  <a:srgbClr val="EF3340"/>
                </a:solidFill>
              </a:rPr>
              <a:t>Factor COMPETITION</a:t>
            </a:r>
            <a:br>
              <a:rPr lang="en-US" sz="2000" b="1" dirty="0">
                <a:solidFill>
                  <a:srgbClr val="EF3340"/>
                </a:solidFill>
              </a:rPr>
            </a:br>
            <a:r>
              <a:rPr lang="en-US" sz="2000" b="1" dirty="0">
                <a:solidFill>
                  <a:srgbClr val="EF3340"/>
                </a:solidFill>
              </a:rPr>
              <a:t>measured with</a:t>
            </a:r>
            <a:br>
              <a:rPr lang="en-US" sz="2000" b="1" dirty="0">
                <a:solidFill>
                  <a:srgbClr val="EF3340"/>
                </a:solidFill>
              </a:rPr>
            </a:br>
            <a:r>
              <a:rPr lang="en-US" sz="2000" b="1" dirty="0">
                <a:solidFill>
                  <a:srgbClr val="EF3340"/>
                </a:solidFill>
              </a:rPr>
              <a:t>one indicator</a:t>
            </a:r>
          </a:p>
        </p:txBody>
      </p:sp>
      <p:cxnSp>
        <p:nvCxnSpPr>
          <p:cNvPr id="26" name="Straight Connector 25"/>
          <p:cNvCxnSpPr/>
          <p:nvPr/>
        </p:nvCxnSpPr>
        <p:spPr>
          <a:xfrm flipH="1">
            <a:off x="3904978" y="3260950"/>
            <a:ext cx="2170679" cy="217213"/>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03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2" grpId="0" animBg="1"/>
      <p:bldP spid="12" grpId="1" animBg="1"/>
      <p:bldP spid="17" grpId="0" animBg="1"/>
      <p:bldP spid="17" grpId="1" animBg="1"/>
      <p:bldP spid="18" grpId="0" animBg="1"/>
      <p:bldP spid="18" grpId="1" animBg="1"/>
      <p:bldP spid="19" grpId="0" animBg="1"/>
      <p:bldP spid="19" grpId="1" animBg="1"/>
      <p:bldP spid="21" grpId="0"/>
      <p:bldP spid="2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athDiagram.pdf"/>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l="9609" r="8045" b="-1760"/>
          <a:stretch/>
        </p:blipFill>
        <p:spPr>
          <a:xfrm>
            <a:off x="96838" y="160338"/>
            <a:ext cx="9047162" cy="6389687"/>
          </a:xfrm>
          <a:prstGeom prst="rect">
            <a:avLst/>
          </a:prstGeom>
        </p:spPr>
      </p:pic>
      <p:sp>
        <p:nvSpPr>
          <p:cNvPr id="8" name="TextBox 7"/>
          <p:cNvSpPr txBox="1"/>
          <p:nvPr/>
        </p:nvSpPr>
        <p:spPr>
          <a:xfrm>
            <a:off x="72801" y="57217"/>
            <a:ext cx="2554155" cy="307777"/>
          </a:xfrm>
          <a:prstGeom prst="rect">
            <a:avLst/>
          </a:prstGeom>
          <a:noFill/>
        </p:spPr>
        <p:txBody>
          <a:bodyPr wrap="square" lIns="0" tIns="0" rIns="0" bIns="0" rtlCol="0">
            <a:spAutoFit/>
          </a:bodyPr>
          <a:lstStyle/>
          <a:p>
            <a:r>
              <a:rPr lang="en-US" sz="2000" b="1" dirty="0">
                <a:solidFill>
                  <a:srgbClr val="EF3340"/>
                </a:solidFill>
              </a:rPr>
              <a:t>Factor </a:t>
            </a:r>
            <a:r>
              <a:rPr lang="en-US" sz="2000" b="1" dirty="0" err="1">
                <a:solidFill>
                  <a:srgbClr val="EF3340"/>
                </a:solidFill>
              </a:rPr>
              <a:t>covariances</a:t>
            </a:r>
            <a:endParaRPr lang="en-US" sz="2000" b="1" dirty="0">
              <a:solidFill>
                <a:srgbClr val="EF3340"/>
              </a:solidFill>
            </a:endParaRPr>
          </a:p>
        </p:txBody>
      </p:sp>
      <p:cxnSp>
        <p:nvCxnSpPr>
          <p:cNvPr id="10" name="Straight Connector 9"/>
          <p:cNvCxnSpPr/>
          <p:nvPr/>
        </p:nvCxnSpPr>
        <p:spPr>
          <a:xfrm>
            <a:off x="1473979" y="472528"/>
            <a:ext cx="982653" cy="417459"/>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7389" y="1479703"/>
            <a:ext cx="1276590" cy="615553"/>
          </a:xfrm>
          <a:prstGeom prst="rect">
            <a:avLst/>
          </a:prstGeom>
          <a:noFill/>
        </p:spPr>
        <p:txBody>
          <a:bodyPr wrap="square" lIns="0" tIns="0" rIns="0" bIns="0" rtlCol="0">
            <a:spAutoFit/>
          </a:bodyPr>
          <a:lstStyle/>
          <a:p>
            <a:r>
              <a:rPr lang="en-US" sz="2000" b="1" dirty="0">
                <a:solidFill>
                  <a:srgbClr val="EF3340"/>
                </a:solidFill>
              </a:rPr>
              <a:t>Factor</a:t>
            </a:r>
            <a:br>
              <a:rPr lang="en-US" sz="2000" b="1" dirty="0">
                <a:solidFill>
                  <a:srgbClr val="EF3340"/>
                </a:solidFill>
              </a:rPr>
            </a:br>
            <a:r>
              <a:rPr lang="en-US" sz="2000" b="1" dirty="0">
                <a:solidFill>
                  <a:srgbClr val="EF3340"/>
                </a:solidFill>
              </a:rPr>
              <a:t>variances</a:t>
            </a:r>
          </a:p>
        </p:txBody>
      </p:sp>
      <p:cxnSp>
        <p:nvCxnSpPr>
          <p:cNvPr id="12" name="Straight Connector 11"/>
          <p:cNvCxnSpPr/>
          <p:nvPr/>
        </p:nvCxnSpPr>
        <p:spPr>
          <a:xfrm>
            <a:off x="491326" y="2095256"/>
            <a:ext cx="454245" cy="417459"/>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6136" y="3374994"/>
            <a:ext cx="1276590" cy="615553"/>
          </a:xfrm>
          <a:prstGeom prst="rect">
            <a:avLst/>
          </a:prstGeom>
          <a:noFill/>
        </p:spPr>
        <p:txBody>
          <a:bodyPr wrap="square" lIns="0" tIns="0" rIns="0" bIns="0" rtlCol="0">
            <a:spAutoFit/>
          </a:bodyPr>
          <a:lstStyle/>
          <a:p>
            <a:r>
              <a:rPr lang="en-US" sz="2000" b="1" dirty="0">
                <a:solidFill>
                  <a:srgbClr val="EF3340"/>
                </a:solidFill>
              </a:rPr>
              <a:t>Factor</a:t>
            </a:r>
            <a:br>
              <a:rPr lang="en-US" sz="2000" b="1" dirty="0">
                <a:solidFill>
                  <a:srgbClr val="EF3340"/>
                </a:solidFill>
              </a:rPr>
            </a:br>
            <a:r>
              <a:rPr lang="en-US" sz="2000" b="1" dirty="0">
                <a:solidFill>
                  <a:srgbClr val="EF3340"/>
                </a:solidFill>
              </a:rPr>
              <a:t>loadings</a:t>
            </a:r>
          </a:p>
        </p:txBody>
      </p:sp>
      <p:cxnSp>
        <p:nvCxnSpPr>
          <p:cNvPr id="14" name="Straight Connector 13"/>
          <p:cNvCxnSpPr/>
          <p:nvPr/>
        </p:nvCxnSpPr>
        <p:spPr>
          <a:xfrm>
            <a:off x="491326" y="3990547"/>
            <a:ext cx="256856" cy="417459"/>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2801" y="6550223"/>
            <a:ext cx="3069830" cy="307777"/>
          </a:xfrm>
          <a:prstGeom prst="rect">
            <a:avLst/>
          </a:prstGeom>
          <a:noFill/>
        </p:spPr>
        <p:txBody>
          <a:bodyPr wrap="square" lIns="0" tIns="0" rIns="0" bIns="0" rtlCol="0">
            <a:spAutoFit/>
          </a:bodyPr>
          <a:lstStyle/>
          <a:p>
            <a:r>
              <a:rPr lang="en-US" sz="2000" b="1" dirty="0">
                <a:solidFill>
                  <a:srgbClr val="EF3340"/>
                </a:solidFill>
              </a:rPr>
              <a:t>Indicator error variances</a:t>
            </a:r>
          </a:p>
        </p:txBody>
      </p:sp>
      <p:cxnSp>
        <p:nvCxnSpPr>
          <p:cNvPr id="17" name="Straight Connector 16"/>
          <p:cNvCxnSpPr/>
          <p:nvPr/>
        </p:nvCxnSpPr>
        <p:spPr>
          <a:xfrm flipV="1">
            <a:off x="3087009" y="6459538"/>
            <a:ext cx="157599" cy="189732"/>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997655" y="5782686"/>
            <a:ext cx="506521" cy="657004"/>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p:txBody>
      </p:sp>
      <p:sp>
        <p:nvSpPr>
          <p:cNvPr id="20" name="Rectangle 19"/>
          <p:cNvSpPr/>
          <p:nvPr/>
        </p:nvSpPr>
        <p:spPr>
          <a:xfrm>
            <a:off x="6772288" y="5779831"/>
            <a:ext cx="506521" cy="657004"/>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p:txBody>
      </p:sp>
      <p:sp>
        <p:nvSpPr>
          <p:cNvPr id="21" name="Rectangle 20"/>
          <p:cNvSpPr/>
          <p:nvPr/>
        </p:nvSpPr>
        <p:spPr>
          <a:xfrm>
            <a:off x="7638502" y="5777599"/>
            <a:ext cx="506521" cy="657004"/>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p:txBody>
      </p:sp>
      <p:sp>
        <p:nvSpPr>
          <p:cNvPr id="22" name="Rectangle 21"/>
          <p:cNvSpPr/>
          <p:nvPr/>
        </p:nvSpPr>
        <p:spPr>
          <a:xfrm>
            <a:off x="7748128" y="4408006"/>
            <a:ext cx="1049394" cy="950458"/>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p:txBody>
      </p:sp>
      <p:sp>
        <p:nvSpPr>
          <p:cNvPr id="23" name="TextBox 22"/>
          <p:cNvSpPr txBox="1"/>
          <p:nvPr/>
        </p:nvSpPr>
        <p:spPr>
          <a:xfrm>
            <a:off x="2865880" y="4049193"/>
            <a:ext cx="1695111" cy="615553"/>
          </a:xfrm>
          <a:prstGeom prst="rect">
            <a:avLst/>
          </a:prstGeom>
          <a:noFill/>
        </p:spPr>
        <p:txBody>
          <a:bodyPr wrap="square" lIns="0" tIns="0" rIns="0" bIns="0" rtlCol="0">
            <a:spAutoFit/>
          </a:bodyPr>
          <a:lstStyle/>
          <a:p>
            <a:r>
              <a:rPr lang="en-US" sz="2000" b="1" dirty="0">
                <a:solidFill>
                  <a:srgbClr val="EF3340"/>
                </a:solidFill>
              </a:rPr>
              <a:t>Fixed parameters</a:t>
            </a:r>
          </a:p>
        </p:txBody>
      </p:sp>
      <p:cxnSp>
        <p:nvCxnSpPr>
          <p:cNvPr id="24" name="Straight Connector 23"/>
          <p:cNvCxnSpPr/>
          <p:nvPr/>
        </p:nvCxnSpPr>
        <p:spPr>
          <a:xfrm flipH="1">
            <a:off x="2725471" y="4681876"/>
            <a:ext cx="361538" cy="130141"/>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2865880" y="4681876"/>
            <a:ext cx="218416" cy="1578323"/>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275168" y="6495381"/>
            <a:ext cx="2118451" cy="307777"/>
          </a:xfrm>
          <a:prstGeom prst="rect">
            <a:avLst/>
          </a:prstGeom>
          <a:noFill/>
        </p:spPr>
        <p:txBody>
          <a:bodyPr wrap="square" lIns="0" tIns="0" rIns="0" bIns="0" rtlCol="0">
            <a:spAutoFit/>
          </a:bodyPr>
          <a:lstStyle/>
          <a:p>
            <a:r>
              <a:rPr lang="en-US" sz="2000" b="1" dirty="0">
                <a:solidFill>
                  <a:srgbClr val="EF3340"/>
                </a:solidFill>
              </a:rPr>
              <a:t>Heywood case</a:t>
            </a:r>
          </a:p>
        </p:txBody>
      </p:sp>
      <p:sp>
        <p:nvSpPr>
          <p:cNvPr id="26" name="TextBox 25"/>
          <p:cNvSpPr txBox="1"/>
          <p:nvPr/>
        </p:nvSpPr>
        <p:spPr>
          <a:xfrm>
            <a:off x="6299097" y="3520905"/>
            <a:ext cx="2118451" cy="1231106"/>
          </a:xfrm>
          <a:prstGeom prst="rect">
            <a:avLst/>
          </a:prstGeom>
          <a:noFill/>
        </p:spPr>
        <p:txBody>
          <a:bodyPr wrap="square" lIns="0" tIns="0" rIns="0" bIns="0" rtlCol="0">
            <a:spAutoFit/>
          </a:bodyPr>
          <a:lstStyle/>
          <a:p>
            <a:r>
              <a:rPr lang="en-US" sz="2000" b="1" dirty="0">
                <a:solidFill>
                  <a:srgbClr val="EF3340"/>
                </a:solidFill>
              </a:rPr>
              <a:t>Do not </a:t>
            </a:r>
            <a:br>
              <a:rPr lang="en-US" sz="2000" b="1" dirty="0">
                <a:solidFill>
                  <a:srgbClr val="EF3340"/>
                </a:solidFill>
              </a:rPr>
            </a:br>
            <a:r>
              <a:rPr lang="en-US" sz="2000" b="1" dirty="0">
                <a:solidFill>
                  <a:srgbClr val="EF3340"/>
                </a:solidFill>
              </a:rPr>
              <a:t>match with</a:t>
            </a:r>
            <a:br>
              <a:rPr lang="en-US" sz="2000" b="1" dirty="0">
                <a:solidFill>
                  <a:srgbClr val="EF3340"/>
                </a:solidFill>
              </a:rPr>
            </a:br>
            <a:r>
              <a:rPr lang="en-US" sz="2000" b="1" dirty="0">
                <a:solidFill>
                  <a:srgbClr val="EF3340"/>
                </a:solidFill>
              </a:rPr>
              <a:t>the reported</a:t>
            </a:r>
          </a:p>
          <a:p>
            <a:r>
              <a:rPr lang="en-US" sz="2000" b="1" dirty="0">
                <a:solidFill>
                  <a:srgbClr val="EF3340"/>
                </a:solidFill>
              </a:rPr>
              <a:t>results</a:t>
            </a:r>
          </a:p>
        </p:txBody>
      </p:sp>
    </p:spTree>
    <p:extLst>
      <p:ext uri="{BB962C8B-B14F-4D97-AF65-F5344CB8AC3E}">
        <p14:creationId xmlns:p14="http://schemas.microsoft.com/office/powerpoint/2010/main" val="8626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6" grpId="0"/>
      <p:bldP spid="19" grpId="0" animBg="1"/>
      <p:bldP spid="20" grpId="0" animBg="1"/>
      <p:bldP spid="21" grpId="0" animBg="1"/>
      <p:bldP spid="22" grpId="0" animBg="1"/>
      <p:bldP spid="23" grpId="0"/>
      <p:bldP spid="25" grpId="0"/>
      <p:bldP spid="2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0" dirty="0">
                <a:solidFill>
                  <a:srgbClr val="000000"/>
                </a:solidFill>
                <a:latin typeface="Courier"/>
                <a:cs typeface="Courier"/>
              </a:rPr>
              <a:t>summary(</a:t>
            </a:r>
            <a:r>
              <a:rPr lang="en-US" sz="1200" b="0" dirty="0" err="1">
                <a:solidFill>
                  <a:srgbClr val="000000"/>
                </a:solidFill>
                <a:latin typeface="Courier"/>
                <a:cs typeface="Courier"/>
              </a:rPr>
              <a:t>MeasurementModelResults</a:t>
            </a:r>
            <a:r>
              <a:rPr lang="en-US" sz="1200" b="0" dirty="0">
                <a:solidFill>
                  <a:srgbClr val="000000"/>
                </a:solidFill>
                <a:latin typeface="Courier"/>
                <a:cs typeface="Courier"/>
              </a:rPr>
              <a:t>)</a:t>
            </a:r>
          </a:p>
          <a:p>
            <a:endParaRPr lang="en-US" sz="1200" b="0" dirty="0">
              <a:solidFill>
                <a:srgbClr val="000000"/>
              </a:solidFill>
              <a:latin typeface="Courier"/>
              <a:cs typeface="Courier"/>
            </a:endParaRPr>
          </a:p>
          <a:p>
            <a:r>
              <a:rPr lang="en-US" sz="1200" b="0" dirty="0" err="1">
                <a:solidFill>
                  <a:srgbClr val="000000"/>
                </a:solidFill>
                <a:latin typeface="Courier"/>
                <a:cs typeface="Courier"/>
              </a:rPr>
              <a:t>lavaan</a:t>
            </a:r>
            <a:r>
              <a:rPr lang="en-US" sz="1200" b="0" dirty="0">
                <a:solidFill>
                  <a:srgbClr val="000000"/>
                </a:solidFill>
                <a:latin typeface="Courier"/>
                <a:cs typeface="Courier"/>
              </a:rPr>
              <a:t> (0.5-17) converged normally after  89 iterations</a:t>
            </a:r>
          </a:p>
          <a:p>
            <a:endParaRPr lang="en-US" sz="1200" b="0" dirty="0">
              <a:solidFill>
                <a:srgbClr val="000000"/>
              </a:solidFill>
              <a:latin typeface="Courier"/>
              <a:cs typeface="Courier"/>
            </a:endParaRPr>
          </a:p>
          <a:p>
            <a:r>
              <a:rPr lang="en-US" sz="1200" b="0" dirty="0">
                <a:solidFill>
                  <a:srgbClr val="000000"/>
                </a:solidFill>
                <a:latin typeface="Courier"/>
                <a:cs typeface="Courier"/>
              </a:rPr>
              <a:t>  Number of observations                           232</a:t>
            </a:r>
          </a:p>
          <a:p>
            <a:endParaRPr lang="en-US" sz="1200" b="0" dirty="0">
              <a:solidFill>
                <a:srgbClr val="000000"/>
              </a:solidFill>
              <a:latin typeface="Courier"/>
              <a:cs typeface="Courier"/>
            </a:endParaRPr>
          </a:p>
          <a:p>
            <a:r>
              <a:rPr lang="en-US" sz="1200" b="0" dirty="0">
                <a:solidFill>
                  <a:srgbClr val="000000"/>
                </a:solidFill>
                <a:latin typeface="Courier"/>
                <a:cs typeface="Courier"/>
              </a:rPr>
              <a:t>  Estimator                                         ML</a:t>
            </a:r>
          </a:p>
          <a:p>
            <a:r>
              <a:rPr lang="en-US" sz="1200" b="0" dirty="0">
                <a:solidFill>
                  <a:srgbClr val="000000"/>
                </a:solidFill>
                <a:latin typeface="Courier"/>
                <a:cs typeface="Courier"/>
              </a:rPr>
              <a:t>  Minimum Function Test Statistic              158.034</a:t>
            </a:r>
          </a:p>
          <a:p>
            <a:r>
              <a:rPr lang="en-US" sz="1200" b="0" dirty="0">
                <a:solidFill>
                  <a:srgbClr val="000000"/>
                </a:solidFill>
                <a:latin typeface="Courier"/>
                <a:cs typeface="Courier"/>
              </a:rPr>
              <a:t>  Degrees of freedom                               147</a:t>
            </a:r>
          </a:p>
          <a:p>
            <a:r>
              <a:rPr lang="en-US" sz="1200" b="0" dirty="0">
                <a:solidFill>
                  <a:srgbClr val="000000"/>
                </a:solidFill>
                <a:latin typeface="Courier"/>
                <a:cs typeface="Courier"/>
              </a:rPr>
              <a:t>  P-value (Chi-square)                           0.252</a:t>
            </a:r>
          </a:p>
          <a:p>
            <a:endParaRPr lang="en-US" sz="1200" b="0" dirty="0">
              <a:solidFill>
                <a:srgbClr val="000000"/>
              </a:solidFill>
              <a:latin typeface="Courier"/>
              <a:cs typeface="Courier"/>
            </a:endParaRPr>
          </a:p>
          <a:p>
            <a:r>
              <a:rPr lang="en-US" sz="1200" b="0" dirty="0">
                <a:solidFill>
                  <a:srgbClr val="000000"/>
                </a:solidFill>
                <a:latin typeface="Courier"/>
                <a:cs typeface="Courier"/>
              </a:rPr>
              <a:t>Parameter estimates:</a:t>
            </a:r>
          </a:p>
          <a:p>
            <a:endParaRPr lang="en-US" sz="1200" b="0" dirty="0">
              <a:solidFill>
                <a:srgbClr val="000000"/>
              </a:solidFill>
              <a:latin typeface="Courier"/>
              <a:cs typeface="Courier"/>
            </a:endParaRPr>
          </a:p>
          <a:p>
            <a:r>
              <a:rPr lang="en-US" sz="1200" b="0" dirty="0">
                <a:solidFill>
                  <a:srgbClr val="000000"/>
                </a:solidFill>
                <a:latin typeface="Courier"/>
                <a:cs typeface="Courier"/>
              </a:rPr>
              <a:t>  Information                                 Expected</a:t>
            </a:r>
          </a:p>
          <a:p>
            <a:r>
              <a:rPr lang="en-US" sz="1200" b="0" dirty="0">
                <a:solidFill>
                  <a:srgbClr val="000000"/>
                </a:solidFill>
                <a:latin typeface="Courier"/>
                <a:cs typeface="Courier"/>
              </a:rPr>
              <a:t>  Standard Errors                             Standard</a:t>
            </a:r>
          </a:p>
          <a:p>
            <a:endParaRPr lang="en-US" sz="1200" b="0" dirty="0">
              <a:solidFill>
                <a:srgbClr val="000000"/>
              </a:solidFill>
              <a:latin typeface="Courier"/>
              <a:cs typeface="Courier"/>
            </a:endParaRPr>
          </a:p>
          <a:p>
            <a:r>
              <a:rPr lang="en-US" sz="1200" b="0" dirty="0">
                <a:solidFill>
                  <a:srgbClr val="000000"/>
                </a:solidFill>
                <a:latin typeface="Courier"/>
                <a:cs typeface="Courier"/>
              </a:rPr>
              <a:t>                   Estimate  </a:t>
            </a:r>
            <a:r>
              <a:rPr lang="en-US" sz="1200" b="0" dirty="0" err="1">
                <a:solidFill>
                  <a:srgbClr val="000000"/>
                </a:solidFill>
                <a:latin typeface="Courier"/>
                <a:cs typeface="Courier"/>
              </a:rPr>
              <a:t>Std.err</a:t>
            </a:r>
            <a:r>
              <a:rPr lang="en-US" sz="1200" b="0" dirty="0">
                <a:solidFill>
                  <a:srgbClr val="000000"/>
                </a:solidFill>
                <a:latin typeface="Courier"/>
                <a:cs typeface="Courier"/>
              </a:rPr>
              <a:t>  Z-value  P(&gt;|z|)</a:t>
            </a:r>
          </a:p>
          <a:p>
            <a:r>
              <a:rPr lang="en-US" sz="1200" b="0" dirty="0">
                <a:solidFill>
                  <a:srgbClr val="000000"/>
                </a:solidFill>
                <a:latin typeface="Courier"/>
                <a:cs typeface="Courier"/>
              </a:rPr>
              <a:t>Latent variables:</a:t>
            </a:r>
          </a:p>
          <a:p>
            <a:r>
              <a:rPr lang="en-US" sz="1200" b="0" dirty="0">
                <a:solidFill>
                  <a:srgbClr val="000000"/>
                </a:solidFill>
                <a:latin typeface="Courier"/>
                <a:cs typeface="Courier"/>
              </a:rPr>
              <a:t>  HORIZONTAL =~</a:t>
            </a:r>
          </a:p>
          <a:p>
            <a:r>
              <a:rPr lang="en-US" sz="1200" b="0" dirty="0">
                <a:solidFill>
                  <a:srgbClr val="000000"/>
                </a:solidFill>
                <a:latin typeface="Courier"/>
                <a:cs typeface="Courier"/>
              </a:rPr>
              <a:t>    </a:t>
            </a:r>
            <a:r>
              <a:rPr lang="en-US" sz="1200" b="0" dirty="0" err="1">
                <a:solidFill>
                  <a:srgbClr val="000000"/>
                </a:solidFill>
                <a:latin typeface="Courier"/>
                <a:cs typeface="Courier"/>
              </a:rPr>
              <a:t>Hrzntl_nrm</a:t>
            </a:r>
            <a:r>
              <a:rPr lang="en-US" sz="1200" b="0" dirty="0">
                <a:solidFill>
                  <a:srgbClr val="000000"/>
                </a:solidFill>
                <a:latin typeface="Courier"/>
                <a:cs typeface="Courier"/>
              </a:rPr>
              <a:t>___     1.000</a:t>
            </a:r>
          </a:p>
          <a:p>
            <a:r>
              <a:rPr lang="en-US" sz="1200" b="0" dirty="0">
                <a:solidFill>
                  <a:srgbClr val="000000"/>
                </a:solidFill>
                <a:latin typeface="Courier"/>
                <a:cs typeface="Courier"/>
              </a:rPr>
              <a:t>    </a:t>
            </a:r>
            <a:r>
              <a:rPr lang="en-US" sz="1200" b="0" dirty="0" err="1">
                <a:solidFill>
                  <a:srgbClr val="000000"/>
                </a:solidFill>
                <a:latin typeface="Courier"/>
                <a:cs typeface="Courier"/>
              </a:rPr>
              <a:t>Hrzntl_nrms</a:t>
            </a:r>
            <a:r>
              <a:rPr lang="en-US" sz="1200" b="0" dirty="0">
                <a:solidFill>
                  <a:srgbClr val="000000"/>
                </a:solidFill>
                <a:latin typeface="Courier"/>
                <a:cs typeface="Courier"/>
              </a:rPr>
              <a:t>__     1.040    0.053   19.734    0.000</a:t>
            </a:r>
          </a:p>
          <a:p>
            <a:r>
              <a:rPr lang="en-US" sz="1200" b="0" dirty="0">
                <a:solidFill>
                  <a:srgbClr val="000000"/>
                </a:solidFill>
                <a:latin typeface="Courier"/>
                <a:cs typeface="Courier"/>
              </a:rPr>
              <a:t>    </a:t>
            </a:r>
            <a:r>
              <a:rPr lang="en-US" sz="1200" b="0" dirty="0" err="1">
                <a:solidFill>
                  <a:srgbClr val="000000"/>
                </a:solidFill>
                <a:latin typeface="Courier"/>
                <a:cs typeface="Courier"/>
              </a:rPr>
              <a:t>Hrzntl_nrm</a:t>
            </a:r>
            <a:r>
              <a:rPr lang="en-US" sz="1200" b="0" dirty="0">
                <a:solidFill>
                  <a:srgbClr val="000000"/>
                </a:solidFill>
                <a:latin typeface="Courier"/>
                <a:cs typeface="Courier"/>
              </a:rPr>
              <a:t>___     1.037    0.053   19.665    0.000</a:t>
            </a:r>
          </a:p>
          <a:p>
            <a:r>
              <a:rPr lang="en-US" sz="1200" b="0" dirty="0">
                <a:solidFill>
                  <a:srgbClr val="000000"/>
                </a:solidFill>
                <a:latin typeface="Courier"/>
                <a:cs typeface="Courier"/>
              </a:rPr>
              <a:t>…</a:t>
            </a:r>
          </a:p>
          <a:p>
            <a:r>
              <a:rPr lang="en-US" sz="1200" b="0" dirty="0">
                <a:solidFill>
                  <a:schemeClr val="accent5"/>
                </a:solidFill>
                <a:latin typeface="Courier"/>
                <a:cs typeface="Courier"/>
              </a:rPr>
              <a:t>Warning messages:</a:t>
            </a:r>
          </a:p>
          <a:p>
            <a:r>
              <a:rPr lang="en-US" sz="1200" b="0" dirty="0">
                <a:solidFill>
                  <a:schemeClr val="accent5"/>
                </a:solidFill>
                <a:latin typeface="Courier"/>
                <a:cs typeface="Courier"/>
              </a:rPr>
              <a:t>1: In </a:t>
            </a:r>
            <a:r>
              <a:rPr lang="en-US" sz="1200" b="0" dirty="0" err="1">
                <a:solidFill>
                  <a:schemeClr val="accent5"/>
                </a:solidFill>
                <a:latin typeface="Courier"/>
                <a:cs typeface="Courier"/>
              </a:rPr>
              <a:t>lavaan</a:t>
            </a:r>
            <a:r>
              <a:rPr lang="en-US" sz="1200" b="0" dirty="0">
                <a:solidFill>
                  <a:schemeClr val="accent5"/>
                </a:solidFill>
                <a:latin typeface="Courier"/>
                <a:cs typeface="Courier"/>
              </a:rPr>
              <a:t>::</a:t>
            </a:r>
            <a:r>
              <a:rPr lang="en-US" sz="1200" b="0" dirty="0" err="1">
                <a:solidFill>
                  <a:schemeClr val="accent5"/>
                </a:solidFill>
                <a:latin typeface="Courier"/>
                <a:cs typeface="Courier"/>
              </a:rPr>
              <a:t>lavaan</a:t>
            </a:r>
            <a:r>
              <a:rPr lang="en-US" sz="1200" b="0" dirty="0">
                <a:solidFill>
                  <a:schemeClr val="accent5"/>
                </a:solidFill>
                <a:latin typeface="Courier"/>
                <a:cs typeface="Courier"/>
              </a:rPr>
              <a:t>(model = </a:t>
            </a:r>
            <a:r>
              <a:rPr lang="en-US" sz="1200" b="0" dirty="0" err="1">
                <a:solidFill>
                  <a:schemeClr val="accent5"/>
                </a:solidFill>
                <a:latin typeface="Courier"/>
                <a:cs typeface="Courier"/>
              </a:rPr>
              <a:t>LatentVariableDefinitions</a:t>
            </a:r>
            <a:r>
              <a:rPr lang="en-US" sz="1200" b="0" dirty="0">
                <a:solidFill>
                  <a:schemeClr val="accent5"/>
                </a:solidFill>
                <a:latin typeface="Courier"/>
                <a:cs typeface="Courier"/>
              </a:rPr>
              <a:t>, </a:t>
            </a:r>
            <a:r>
              <a:rPr lang="en-US" sz="1200" b="0" dirty="0" err="1">
                <a:solidFill>
                  <a:schemeClr val="accent5"/>
                </a:solidFill>
                <a:latin typeface="Courier"/>
                <a:cs typeface="Courier"/>
              </a:rPr>
              <a:t>sample.cov</a:t>
            </a:r>
            <a:r>
              <a:rPr lang="en-US" sz="1200" b="0" dirty="0">
                <a:solidFill>
                  <a:schemeClr val="accent5"/>
                </a:solidFill>
                <a:latin typeface="Courier"/>
                <a:cs typeface="Courier"/>
              </a:rPr>
              <a:t> = correlations,  :</a:t>
            </a:r>
          </a:p>
          <a:p>
            <a:r>
              <a:rPr lang="en-US" sz="1200" b="0" dirty="0">
                <a:solidFill>
                  <a:schemeClr val="accent5"/>
                </a:solidFill>
                <a:latin typeface="Courier"/>
                <a:cs typeface="Courier"/>
              </a:rPr>
              <a:t>  </a:t>
            </a:r>
            <a:r>
              <a:rPr lang="en-US" sz="1200" b="0" dirty="0" err="1">
                <a:solidFill>
                  <a:schemeClr val="accent5"/>
                </a:solidFill>
                <a:latin typeface="Courier"/>
                <a:cs typeface="Courier"/>
              </a:rPr>
              <a:t>lavaan</a:t>
            </a:r>
            <a:r>
              <a:rPr lang="en-US" sz="1200" b="0" dirty="0">
                <a:solidFill>
                  <a:schemeClr val="accent5"/>
                </a:solidFill>
                <a:latin typeface="Courier"/>
                <a:cs typeface="Courier"/>
              </a:rPr>
              <a:t> WARNING: some estimated variances are negative</a:t>
            </a:r>
          </a:p>
          <a:p>
            <a:r>
              <a:rPr lang="en-US" sz="1200" b="0" dirty="0">
                <a:solidFill>
                  <a:schemeClr val="accent5"/>
                </a:solidFill>
                <a:latin typeface="Courier"/>
                <a:cs typeface="Courier"/>
              </a:rPr>
              <a:t>2: In </a:t>
            </a:r>
            <a:r>
              <a:rPr lang="en-US" sz="1200" b="0" dirty="0" err="1">
                <a:solidFill>
                  <a:schemeClr val="accent5"/>
                </a:solidFill>
                <a:latin typeface="Courier"/>
                <a:cs typeface="Courier"/>
              </a:rPr>
              <a:t>lavaan</a:t>
            </a:r>
            <a:r>
              <a:rPr lang="en-US" sz="1200" b="0" dirty="0">
                <a:solidFill>
                  <a:schemeClr val="accent5"/>
                </a:solidFill>
                <a:latin typeface="Courier"/>
                <a:cs typeface="Courier"/>
              </a:rPr>
              <a:t>::</a:t>
            </a:r>
            <a:r>
              <a:rPr lang="en-US" sz="1200" b="0" dirty="0" err="1">
                <a:solidFill>
                  <a:schemeClr val="accent5"/>
                </a:solidFill>
                <a:latin typeface="Courier"/>
                <a:cs typeface="Courier"/>
              </a:rPr>
              <a:t>lavaan</a:t>
            </a:r>
            <a:r>
              <a:rPr lang="en-US" sz="1200" b="0" dirty="0">
                <a:solidFill>
                  <a:schemeClr val="accent5"/>
                </a:solidFill>
                <a:latin typeface="Courier"/>
                <a:cs typeface="Courier"/>
              </a:rPr>
              <a:t>(model = </a:t>
            </a:r>
            <a:r>
              <a:rPr lang="en-US" sz="1200" b="0" dirty="0" err="1">
                <a:solidFill>
                  <a:schemeClr val="accent5"/>
                </a:solidFill>
                <a:latin typeface="Courier"/>
                <a:cs typeface="Courier"/>
              </a:rPr>
              <a:t>LatentVariableDefinitions</a:t>
            </a:r>
            <a:r>
              <a:rPr lang="en-US" sz="1200" b="0" dirty="0">
                <a:solidFill>
                  <a:schemeClr val="accent5"/>
                </a:solidFill>
                <a:latin typeface="Courier"/>
                <a:cs typeface="Courier"/>
              </a:rPr>
              <a:t>, </a:t>
            </a:r>
            <a:r>
              <a:rPr lang="en-US" sz="1200" b="0" dirty="0" err="1">
                <a:solidFill>
                  <a:schemeClr val="accent5"/>
                </a:solidFill>
                <a:latin typeface="Courier"/>
                <a:cs typeface="Courier"/>
              </a:rPr>
              <a:t>sample.cov</a:t>
            </a:r>
            <a:r>
              <a:rPr lang="en-US" sz="1200" b="0" dirty="0">
                <a:solidFill>
                  <a:schemeClr val="accent5"/>
                </a:solidFill>
                <a:latin typeface="Courier"/>
                <a:cs typeface="Courier"/>
              </a:rPr>
              <a:t> = correlations,  :</a:t>
            </a:r>
          </a:p>
          <a:p>
            <a:r>
              <a:rPr lang="en-US" sz="1200" b="0" dirty="0">
                <a:solidFill>
                  <a:schemeClr val="accent5"/>
                </a:solidFill>
                <a:latin typeface="Courier"/>
                <a:cs typeface="Courier"/>
              </a:rPr>
              <a:t>  </a:t>
            </a:r>
            <a:r>
              <a:rPr lang="en-US" sz="1200" b="0" dirty="0" err="1">
                <a:solidFill>
                  <a:schemeClr val="accent5"/>
                </a:solidFill>
                <a:latin typeface="Courier"/>
                <a:cs typeface="Courier"/>
              </a:rPr>
              <a:t>lavaan</a:t>
            </a:r>
            <a:r>
              <a:rPr lang="en-US" sz="1200" b="0" dirty="0">
                <a:solidFill>
                  <a:schemeClr val="accent5"/>
                </a:solidFill>
                <a:latin typeface="Courier"/>
                <a:cs typeface="Courier"/>
              </a:rPr>
              <a:t> WARNING: observed variable error term matrix (theta) is not positive definite; use inspect(</a:t>
            </a:r>
            <a:r>
              <a:rPr lang="en-US" sz="1200" b="0" dirty="0" err="1">
                <a:solidFill>
                  <a:schemeClr val="accent5"/>
                </a:solidFill>
                <a:latin typeface="Courier"/>
                <a:cs typeface="Courier"/>
              </a:rPr>
              <a:t>fit,"theta</a:t>
            </a:r>
            <a:r>
              <a:rPr lang="en-US" sz="1200" b="0" dirty="0">
                <a:solidFill>
                  <a:schemeClr val="accent5"/>
                </a:solidFill>
                <a:latin typeface="Courier"/>
                <a:cs typeface="Courier"/>
              </a:rPr>
              <a:t>") to investigate.</a:t>
            </a:r>
          </a:p>
        </p:txBody>
      </p:sp>
      <p:sp>
        <p:nvSpPr>
          <p:cNvPr id="20" name="Rectangle 19"/>
          <p:cNvSpPr/>
          <p:nvPr/>
        </p:nvSpPr>
        <p:spPr>
          <a:xfrm>
            <a:off x="401554" y="2473093"/>
            <a:ext cx="8384979" cy="2606733"/>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Estimates</a:t>
            </a:r>
          </a:p>
        </p:txBody>
      </p:sp>
      <p:sp>
        <p:nvSpPr>
          <p:cNvPr id="23" name="Rectangle 22"/>
          <p:cNvSpPr/>
          <p:nvPr/>
        </p:nvSpPr>
        <p:spPr>
          <a:xfrm>
            <a:off x="401827" y="369614"/>
            <a:ext cx="8384979" cy="206858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Estimation information</a:t>
            </a:r>
          </a:p>
        </p:txBody>
      </p:sp>
      <p:sp>
        <p:nvSpPr>
          <p:cNvPr id="24" name="Rectangle 23"/>
          <p:cNvSpPr/>
          <p:nvPr/>
        </p:nvSpPr>
        <p:spPr>
          <a:xfrm>
            <a:off x="401827" y="5117734"/>
            <a:ext cx="8384979" cy="1592926"/>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Warnings</a:t>
            </a:r>
          </a:p>
        </p:txBody>
      </p:sp>
    </p:spTree>
    <p:extLst>
      <p:ext uri="{BB962C8B-B14F-4D97-AF65-F5344CB8AC3E}">
        <p14:creationId xmlns:p14="http://schemas.microsoft.com/office/powerpoint/2010/main" val="10732038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556397" y="4217400"/>
            <a:ext cx="10324502" cy="2396127"/>
            <a:chOff x="2002684" y="4714534"/>
            <a:chExt cx="5263116" cy="1230288"/>
          </a:xfrm>
          <a:solidFill>
            <a:schemeClr val="bg1"/>
          </a:solidFill>
        </p:grpSpPr>
        <p:pic>
          <p:nvPicPr>
            <p:cNvPr id="15" name="Picture 14" descr="Mesquita and Lazzarini - 2008 - Horizontal and Vertical Relationships in Developin (dragged).pdf"/>
            <p:cNvPicPr>
              <a:picLocks noChangeAspect="1"/>
            </p:cNvPicPr>
            <p:nvPr/>
          </p:nvPicPr>
          <p:blipFill rotWithShape="1">
            <a:blip r:embed="rId3">
              <a:extLst>
                <a:ext uri="{28A0092B-C50C-407E-A947-70E740481C1C}">
                  <a14:useLocalDpi xmlns:a14="http://schemas.microsoft.com/office/drawing/2010/main" val="0"/>
                </a:ext>
              </a:extLst>
            </a:blip>
            <a:srcRect t="7047" b="81298"/>
            <a:stretch/>
          </p:blipFill>
          <p:spPr>
            <a:xfrm>
              <a:off x="2002684" y="4714534"/>
              <a:ext cx="5263116" cy="799270"/>
            </a:xfrm>
            <a:prstGeom prst="rect">
              <a:avLst/>
            </a:prstGeom>
            <a:grpFill/>
          </p:spPr>
        </p:pic>
        <p:pic>
          <p:nvPicPr>
            <p:cNvPr id="25" name="Picture 24" descr="Mesquita and Lazzarini - 2008 - Horizontal and Vertical Relationships in Developin (dragged).pdf"/>
            <p:cNvPicPr>
              <a:picLocks noChangeAspect="1"/>
            </p:cNvPicPr>
            <p:nvPr/>
          </p:nvPicPr>
          <p:blipFill rotWithShape="1">
            <a:blip r:embed="rId3">
              <a:extLst>
                <a:ext uri="{28A0092B-C50C-407E-A947-70E740481C1C}">
                  <a14:useLocalDpi xmlns:a14="http://schemas.microsoft.com/office/drawing/2010/main" val="0"/>
                </a:ext>
              </a:extLst>
            </a:blip>
            <a:srcRect t="43159" b="50557"/>
            <a:stretch/>
          </p:blipFill>
          <p:spPr>
            <a:xfrm>
              <a:off x="2002684" y="5513806"/>
              <a:ext cx="5263116" cy="431016"/>
            </a:xfrm>
            <a:prstGeom prst="rect">
              <a:avLst/>
            </a:prstGeom>
            <a:grpFill/>
          </p:spPr>
        </p:pic>
      </p:grpSp>
      <p:sp>
        <p:nvSpPr>
          <p:cNvPr id="74" name="Content Placeholder 2"/>
          <p:cNvSpPr txBox="1">
            <a:spLocks/>
          </p:cNvSpPr>
          <p:nvPr/>
        </p:nvSpPr>
        <p:spPr>
          <a:xfrm>
            <a:off x="4744434" y="1922828"/>
            <a:ext cx="4394306" cy="1607496"/>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0" dirty="0" err="1">
                <a:solidFill>
                  <a:srgbClr val="000000"/>
                </a:solidFill>
                <a:latin typeface="Courier"/>
                <a:cs typeface="Courier"/>
              </a:rPr>
              <a:t>lavaan</a:t>
            </a:r>
            <a:r>
              <a:rPr lang="en-US" sz="1000" b="0" dirty="0">
                <a:solidFill>
                  <a:srgbClr val="000000"/>
                </a:solidFill>
                <a:latin typeface="Courier"/>
                <a:cs typeface="Courier"/>
              </a:rPr>
              <a:t> (0.5-17) converged normally after  89 iterations</a:t>
            </a:r>
          </a:p>
          <a:p>
            <a:endParaRPr lang="en-US" sz="1000" b="0" dirty="0">
              <a:solidFill>
                <a:srgbClr val="000000"/>
              </a:solidFill>
              <a:latin typeface="Courier"/>
              <a:cs typeface="Courier"/>
            </a:endParaRPr>
          </a:p>
          <a:p>
            <a:r>
              <a:rPr lang="en-US" sz="1000" b="0" dirty="0">
                <a:solidFill>
                  <a:srgbClr val="000000"/>
                </a:solidFill>
                <a:latin typeface="Courier"/>
                <a:cs typeface="Courier"/>
              </a:rPr>
              <a:t>  Number of observations                           232</a:t>
            </a:r>
          </a:p>
          <a:p>
            <a:endParaRPr lang="en-US" sz="1000" b="0" dirty="0">
              <a:solidFill>
                <a:srgbClr val="000000"/>
              </a:solidFill>
              <a:latin typeface="Courier"/>
              <a:cs typeface="Courier"/>
            </a:endParaRPr>
          </a:p>
          <a:p>
            <a:r>
              <a:rPr lang="en-US" sz="1000" b="0" dirty="0">
                <a:solidFill>
                  <a:srgbClr val="000000"/>
                </a:solidFill>
                <a:latin typeface="Courier"/>
                <a:cs typeface="Courier"/>
              </a:rPr>
              <a:t>  Estimator                                         ML</a:t>
            </a:r>
          </a:p>
          <a:p>
            <a:r>
              <a:rPr lang="en-US" sz="1000" b="0" dirty="0">
                <a:solidFill>
                  <a:srgbClr val="000000"/>
                </a:solidFill>
                <a:latin typeface="Courier"/>
                <a:cs typeface="Courier"/>
              </a:rPr>
              <a:t>  Minimum Function Test Statistic              158.034</a:t>
            </a:r>
          </a:p>
          <a:p>
            <a:r>
              <a:rPr lang="en-US" sz="1000" b="0" dirty="0">
                <a:solidFill>
                  <a:srgbClr val="000000"/>
                </a:solidFill>
                <a:latin typeface="Courier"/>
                <a:cs typeface="Courier"/>
              </a:rPr>
              <a:t>  Degrees of freedom                               147</a:t>
            </a:r>
          </a:p>
          <a:p>
            <a:r>
              <a:rPr lang="en-US" sz="1000" b="0" dirty="0">
                <a:solidFill>
                  <a:srgbClr val="000000"/>
                </a:solidFill>
                <a:latin typeface="Courier"/>
                <a:cs typeface="Courier"/>
              </a:rPr>
              <a:t>  P-value (Chi-square)                           0.252</a:t>
            </a:r>
          </a:p>
        </p:txBody>
      </p:sp>
      <p:sp>
        <p:nvSpPr>
          <p:cNvPr id="75" name="Rectangle 74"/>
          <p:cNvSpPr/>
          <p:nvPr/>
        </p:nvSpPr>
        <p:spPr>
          <a:xfrm>
            <a:off x="4866903" y="3012977"/>
            <a:ext cx="4141014" cy="185414"/>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
        <p:nvSpPr>
          <p:cNvPr id="2" name="Title 1"/>
          <p:cNvSpPr>
            <a:spLocks noGrp="1"/>
          </p:cNvSpPr>
          <p:nvPr>
            <p:ph type="title"/>
          </p:nvPr>
        </p:nvSpPr>
        <p:spPr>
          <a:xfrm>
            <a:off x="1139496" y="136074"/>
            <a:ext cx="7632849" cy="1143000"/>
          </a:xfrm>
        </p:spPr>
        <p:txBody>
          <a:bodyPr/>
          <a:lstStyle/>
          <a:p>
            <a:pPr algn="l"/>
            <a:r>
              <a:rPr lang="en-US" dirty="0"/>
              <a:t>Degrees of freedom</a:t>
            </a:r>
          </a:p>
        </p:txBody>
      </p:sp>
      <p:sp>
        <p:nvSpPr>
          <p:cNvPr id="6" name="Content Placeholder 5"/>
          <p:cNvSpPr>
            <a:spLocks noGrp="1"/>
          </p:cNvSpPr>
          <p:nvPr>
            <p:ph sz="quarter" idx="4294967295"/>
          </p:nvPr>
        </p:nvSpPr>
        <p:spPr>
          <a:xfrm>
            <a:off x="0" y="1273175"/>
            <a:ext cx="3987800" cy="3832225"/>
          </a:xfrm>
        </p:spPr>
        <p:txBody>
          <a:bodyPr/>
          <a:lstStyle/>
          <a:p>
            <a:pPr marL="0" indent="0">
              <a:buNone/>
            </a:pPr>
            <a:r>
              <a:rPr lang="en-US" sz="1800" dirty="0"/>
              <a:t>What does degrees of freedom tell us and where does 147 come from?</a:t>
            </a:r>
          </a:p>
          <a:p>
            <a:pPr marL="342900" indent="-342900">
              <a:buSzPct val="100000"/>
              <a:buFont typeface="Lucida Grande"/>
              <a:buChar char="+"/>
            </a:pPr>
            <a:r>
              <a:rPr lang="en-US" sz="1800" dirty="0"/>
              <a:t>231 units of unique information in sample</a:t>
            </a:r>
          </a:p>
          <a:p>
            <a:pPr marL="342900" indent="-342900">
              <a:buFont typeface="Lucida Grande"/>
              <a:buChar char="-"/>
            </a:pPr>
            <a:r>
              <a:rPr lang="en-US" sz="1800" dirty="0"/>
              <a:t>10 factor variances</a:t>
            </a:r>
          </a:p>
          <a:p>
            <a:pPr marL="342900" indent="-342900">
              <a:buFont typeface="Lucida Grande"/>
              <a:buChar char="-"/>
            </a:pPr>
            <a:r>
              <a:rPr lang="en-US" sz="1800" dirty="0"/>
              <a:t>45 factor </a:t>
            </a:r>
            <a:r>
              <a:rPr lang="en-US" sz="1800" dirty="0" err="1"/>
              <a:t>covariances</a:t>
            </a:r>
            <a:endParaRPr lang="en-US" sz="1800" dirty="0"/>
          </a:p>
          <a:p>
            <a:pPr marL="342900" indent="-342900">
              <a:buFont typeface="Lucida Grande"/>
              <a:buChar char="-"/>
            </a:pPr>
            <a:r>
              <a:rPr lang="en-US" sz="1800" dirty="0"/>
              <a:t>11 factor loadings</a:t>
            </a:r>
          </a:p>
          <a:p>
            <a:pPr marL="342900" indent="-342900">
              <a:buFont typeface="Lucida Grande"/>
              <a:buChar char="-"/>
            </a:pPr>
            <a:r>
              <a:rPr lang="en-US" sz="1800" dirty="0"/>
              <a:t>18 indicator error variances</a:t>
            </a:r>
          </a:p>
          <a:p>
            <a:pPr marL="0" indent="0">
              <a:buNone/>
            </a:pPr>
            <a:r>
              <a:rPr lang="en-US" sz="1800" dirty="0"/>
              <a:t>      147</a:t>
            </a:r>
          </a:p>
          <a:p>
            <a:endParaRPr lang="en-US" sz="1800" dirty="0"/>
          </a:p>
          <a:p>
            <a:pPr marL="342900" indent="-342900">
              <a:buFontTx/>
              <a:buChar char="-"/>
            </a:pPr>
            <a:endParaRPr lang="en-US" sz="1800" dirty="0"/>
          </a:p>
          <a:p>
            <a:endParaRPr lang="en-US" sz="1800" dirty="0"/>
          </a:p>
        </p:txBody>
      </p:sp>
      <p:cxnSp>
        <p:nvCxnSpPr>
          <p:cNvPr id="11" name="Straight Connector 10"/>
          <p:cNvCxnSpPr/>
          <p:nvPr/>
        </p:nvCxnSpPr>
        <p:spPr>
          <a:xfrm flipV="1">
            <a:off x="101347" y="3810570"/>
            <a:ext cx="3649775" cy="4219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463297" y="533940"/>
            <a:ext cx="2601871" cy="738664"/>
          </a:xfrm>
          <a:prstGeom prst="rect">
            <a:avLst/>
          </a:prstGeom>
          <a:noFill/>
        </p:spPr>
        <p:txBody>
          <a:bodyPr wrap="square" lIns="0" tIns="0" rIns="0" bIns="0" rtlCol="0">
            <a:spAutoFit/>
          </a:bodyPr>
          <a:lstStyle/>
          <a:p>
            <a:r>
              <a:rPr lang="en-US" sz="1600" b="1" dirty="0">
                <a:solidFill>
                  <a:srgbClr val="EF3340"/>
                </a:solidFill>
              </a:rPr>
              <a:t>The redundant information can be used for model testing!</a:t>
            </a:r>
          </a:p>
        </p:txBody>
      </p:sp>
      <p:sp>
        <p:nvSpPr>
          <p:cNvPr id="17" name="Rectangle 16"/>
          <p:cNvSpPr/>
          <p:nvPr/>
        </p:nvSpPr>
        <p:spPr>
          <a:xfrm>
            <a:off x="139055" y="5395547"/>
            <a:ext cx="3930610" cy="222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305497" y="5547947"/>
            <a:ext cx="4702419" cy="222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305498" y="5012191"/>
            <a:ext cx="4702419" cy="2224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87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947" y="-96253"/>
            <a:ext cx="9926052" cy="7218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6"/>
          <p:cNvGraphicFramePr>
            <a:graphicFrameLocks/>
          </p:cNvGraphicFramePr>
          <p:nvPr>
            <p:extLst/>
          </p:nvPr>
        </p:nvGraphicFramePr>
        <p:xfrm>
          <a:off x="275221" y="327356"/>
          <a:ext cx="3829196" cy="1920240"/>
        </p:xfrm>
        <a:graphic>
          <a:graphicData uri="http://schemas.openxmlformats.org/drawingml/2006/table">
            <a:tbl>
              <a:tblPr firstRow="1" bandRow="1">
                <a:tableStyleId>{5940675A-B579-460E-94D1-54222C63F5DA}</a:tableStyleId>
              </a:tblPr>
              <a:tblGrid>
                <a:gridCol w="500529">
                  <a:extLst>
                    <a:ext uri="{9D8B030D-6E8A-4147-A177-3AD203B41FA5}">
                      <a16:colId xmlns:a16="http://schemas.microsoft.com/office/drawing/2014/main" val="20000"/>
                    </a:ext>
                  </a:extLst>
                </a:gridCol>
                <a:gridCol w="499898">
                  <a:extLst>
                    <a:ext uri="{9D8B030D-6E8A-4147-A177-3AD203B41FA5}">
                      <a16:colId xmlns:a16="http://schemas.microsoft.com/office/drawing/2014/main" val="20001"/>
                    </a:ext>
                  </a:extLst>
                </a:gridCol>
                <a:gridCol w="550029">
                  <a:extLst>
                    <a:ext uri="{9D8B030D-6E8A-4147-A177-3AD203B41FA5}">
                      <a16:colId xmlns:a16="http://schemas.microsoft.com/office/drawing/2014/main" val="20002"/>
                    </a:ext>
                  </a:extLst>
                </a:gridCol>
                <a:gridCol w="569685">
                  <a:extLst>
                    <a:ext uri="{9D8B030D-6E8A-4147-A177-3AD203B41FA5}">
                      <a16:colId xmlns:a16="http://schemas.microsoft.com/office/drawing/2014/main" val="20003"/>
                    </a:ext>
                  </a:extLst>
                </a:gridCol>
                <a:gridCol w="569685">
                  <a:extLst>
                    <a:ext uri="{9D8B030D-6E8A-4147-A177-3AD203B41FA5}">
                      <a16:colId xmlns:a16="http://schemas.microsoft.com/office/drawing/2014/main" val="20004"/>
                    </a:ext>
                  </a:extLst>
                </a:gridCol>
                <a:gridCol w="569685">
                  <a:extLst>
                    <a:ext uri="{9D8B030D-6E8A-4147-A177-3AD203B41FA5}">
                      <a16:colId xmlns:a16="http://schemas.microsoft.com/office/drawing/2014/main" val="20005"/>
                    </a:ext>
                  </a:extLst>
                </a:gridCol>
                <a:gridCol w="569685">
                  <a:extLst>
                    <a:ext uri="{9D8B030D-6E8A-4147-A177-3AD203B41FA5}">
                      <a16:colId xmlns:a16="http://schemas.microsoft.com/office/drawing/2014/main" val="20006"/>
                    </a:ext>
                  </a:extLst>
                </a:gridCol>
              </a:tblGrid>
              <a:tr h="230260">
                <a:tc>
                  <a:txBody>
                    <a:bodyPr/>
                    <a:lstStyle/>
                    <a:p>
                      <a:endParaRPr lang="en-US" sz="1200" dirty="0"/>
                    </a:p>
                  </a:txBody>
                  <a:tcPr/>
                </a:tc>
                <a:tc>
                  <a:txBody>
                    <a:bodyPr/>
                    <a:lstStyle/>
                    <a:p>
                      <a:r>
                        <a:rPr lang="en-US" sz="1200" dirty="0"/>
                        <a:t>HG1</a:t>
                      </a:r>
                    </a:p>
                  </a:txBody>
                  <a:tcPr/>
                </a:tc>
                <a:tc>
                  <a:txBody>
                    <a:bodyPr/>
                    <a:lstStyle/>
                    <a:p>
                      <a:r>
                        <a:rPr lang="en-US" sz="1200" dirty="0"/>
                        <a:t>HG2</a:t>
                      </a:r>
                    </a:p>
                  </a:txBody>
                  <a:tcPr/>
                </a:tc>
                <a:tc>
                  <a:txBody>
                    <a:bodyPr/>
                    <a:lstStyle/>
                    <a:p>
                      <a:r>
                        <a:rPr lang="en-US" sz="1200" dirty="0"/>
                        <a:t>HG3</a:t>
                      </a:r>
                    </a:p>
                  </a:txBody>
                  <a:tcPr/>
                </a:tc>
                <a:tc>
                  <a:txBody>
                    <a:bodyPr/>
                    <a:lstStyle/>
                    <a:p>
                      <a:r>
                        <a:rPr lang="en-US" sz="1200" dirty="0"/>
                        <a:t>VG1</a:t>
                      </a:r>
                    </a:p>
                  </a:txBody>
                  <a:tcPr/>
                </a:tc>
                <a:tc>
                  <a:txBody>
                    <a:bodyPr/>
                    <a:lstStyle/>
                    <a:p>
                      <a:r>
                        <a:rPr lang="en-US" sz="1200" dirty="0"/>
                        <a:t>VG2</a:t>
                      </a:r>
                    </a:p>
                  </a:txBody>
                  <a:tcPr/>
                </a:tc>
                <a:tc>
                  <a:txBody>
                    <a:bodyPr/>
                    <a:lstStyle/>
                    <a:p>
                      <a:r>
                        <a:rPr lang="en-US" sz="1200" dirty="0"/>
                        <a:t>VG3</a:t>
                      </a:r>
                    </a:p>
                  </a:txBody>
                  <a:tcPr/>
                </a:tc>
                <a:extLst>
                  <a:ext uri="{0D108BD9-81ED-4DB2-BD59-A6C34878D82A}">
                    <a16:rowId xmlns:a16="http://schemas.microsoft.com/office/drawing/2014/main" val="10000"/>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HG1</a:t>
                      </a:r>
                    </a:p>
                  </a:txBody>
                  <a:tcPr/>
                </a:tc>
                <a:tc>
                  <a:txBody>
                    <a:bodyPr/>
                    <a:lstStyle/>
                    <a:p>
                      <a:pPr algn="r" fontAlgn="b"/>
                      <a:r>
                        <a:rPr lang="en-US" sz="1200" b="0" i="0" u="none" strike="noStrike">
                          <a:solidFill>
                            <a:srgbClr val="000000"/>
                          </a:solidFill>
                          <a:effectLst/>
                          <a:latin typeface="Calibri"/>
                        </a:rPr>
                        <a:t>1</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1"/>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HG2</a:t>
                      </a:r>
                    </a:p>
                  </a:txBody>
                  <a:tcPr/>
                </a:tc>
                <a:tc>
                  <a:txBody>
                    <a:bodyPr/>
                    <a:lstStyle/>
                    <a:p>
                      <a:pPr algn="r" fontAlgn="b"/>
                      <a:r>
                        <a:rPr lang="en-US" sz="1200" b="0" i="0" u="none" strike="noStrike" dirty="0">
                          <a:solidFill>
                            <a:srgbClr val="000000"/>
                          </a:solidFill>
                          <a:effectLst/>
                          <a:latin typeface="Calibri"/>
                        </a:rPr>
                        <a:t>0.80</a:t>
                      </a:r>
                    </a:p>
                  </a:txBody>
                  <a:tcPr anchor="b"/>
                </a:tc>
                <a:tc>
                  <a:txBody>
                    <a:bodyPr/>
                    <a:lstStyle/>
                    <a:p>
                      <a:pPr algn="r" fontAlgn="b"/>
                      <a:r>
                        <a:rPr lang="en-US" sz="1200" b="0" i="0" u="none" strike="noStrike">
                          <a:solidFill>
                            <a:srgbClr val="000000"/>
                          </a:solidFill>
                          <a:effectLst/>
                          <a:latin typeface="Calibri"/>
                        </a:rPr>
                        <a:t>1</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2"/>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HG3</a:t>
                      </a:r>
                    </a:p>
                  </a:txBody>
                  <a:tcPr/>
                </a:tc>
                <a:tc>
                  <a:txBody>
                    <a:bodyPr/>
                    <a:lstStyle/>
                    <a:p>
                      <a:pPr algn="r" fontAlgn="b"/>
                      <a:r>
                        <a:rPr lang="en-US" sz="1200" b="0" i="0" u="none" strike="noStrike" dirty="0">
                          <a:solidFill>
                            <a:srgbClr val="000000"/>
                          </a:solidFill>
                          <a:effectLst/>
                          <a:latin typeface="Calibri"/>
                        </a:rPr>
                        <a:t>0.80</a:t>
                      </a:r>
                    </a:p>
                  </a:txBody>
                  <a:tcPr anchor="b"/>
                </a:tc>
                <a:tc>
                  <a:txBody>
                    <a:bodyPr/>
                    <a:lstStyle/>
                    <a:p>
                      <a:pPr algn="r" fontAlgn="b"/>
                      <a:r>
                        <a:rPr lang="en-US" sz="1200" b="0" i="0" u="none" strike="noStrike">
                          <a:solidFill>
                            <a:srgbClr val="000000"/>
                          </a:solidFill>
                          <a:effectLst/>
                          <a:latin typeface="Calibri"/>
                        </a:rPr>
                        <a:t>0.83</a:t>
                      </a:r>
                    </a:p>
                  </a:txBody>
                  <a:tcPr anchor="b"/>
                </a:tc>
                <a:tc>
                  <a:txBody>
                    <a:bodyPr/>
                    <a:lstStyle/>
                    <a:p>
                      <a:pPr algn="r" fontAlgn="b"/>
                      <a:r>
                        <a:rPr lang="en-US" sz="1200" b="0" i="0" u="none" strike="noStrike">
                          <a:solidFill>
                            <a:srgbClr val="000000"/>
                          </a:solidFill>
                          <a:effectLst/>
                          <a:latin typeface="Calibri"/>
                        </a:rPr>
                        <a:t>1</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3"/>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VG1</a:t>
                      </a:r>
                    </a:p>
                  </a:txBody>
                  <a:tcPr/>
                </a:tc>
                <a:tc>
                  <a:txBody>
                    <a:bodyPr/>
                    <a:lstStyle/>
                    <a:p>
                      <a:pPr algn="r" fontAlgn="b"/>
                      <a:r>
                        <a:rPr lang="en-US" sz="1200" b="0" i="0" u="none" strike="noStrike" dirty="0">
                          <a:solidFill>
                            <a:srgbClr val="000000"/>
                          </a:solidFill>
                          <a:effectLst/>
                          <a:latin typeface="Calibri"/>
                        </a:rPr>
                        <a:t>0.35</a:t>
                      </a:r>
                    </a:p>
                  </a:txBody>
                  <a:tcPr anchor="b"/>
                </a:tc>
                <a:tc>
                  <a:txBody>
                    <a:bodyPr/>
                    <a:lstStyle/>
                    <a:p>
                      <a:pPr algn="r" fontAlgn="b"/>
                      <a:r>
                        <a:rPr lang="en-US" sz="1200" b="0" i="0" u="none" strike="noStrike">
                          <a:solidFill>
                            <a:srgbClr val="000000"/>
                          </a:solidFill>
                          <a:effectLst/>
                          <a:latin typeface="Calibri"/>
                        </a:rPr>
                        <a:t>0.37</a:t>
                      </a:r>
                    </a:p>
                  </a:txBody>
                  <a:tcPr anchor="b"/>
                </a:tc>
                <a:tc>
                  <a:txBody>
                    <a:bodyPr/>
                    <a:lstStyle/>
                    <a:p>
                      <a:pPr algn="r" fontAlgn="b"/>
                      <a:r>
                        <a:rPr lang="en-US" sz="1200" b="0" i="0" u="none" strike="noStrike">
                          <a:solidFill>
                            <a:srgbClr val="000000"/>
                          </a:solidFill>
                          <a:effectLst/>
                          <a:latin typeface="Calibri"/>
                        </a:rPr>
                        <a:t>0.35</a:t>
                      </a:r>
                    </a:p>
                  </a:txBody>
                  <a:tcPr anchor="b"/>
                </a:tc>
                <a:tc>
                  <a:txBody>
                    <a:bodyPr/>
                    <a:lstStyle/>
                    <a:p>
                      <a:pPr algn="r" fontAlgn="b"/>
                      <a:r>
                        <a:rPr lang="en-US" sz="1200" b="0" i="0" u="none" strike="noStrike">
                          <a:solidFill>
                            <a:srgbClr val="000000"/>
                          </a:solidFill>
                          <a:effectLst/>
                          <a:latin typeface="Calibri"/>
                        </a:rPr>
                        <a:t>1</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4"/>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VG2</a:t>
                      </a:r>
                    </a:p>
                  </a:txBody>
                  <a:tcPr/>
                </a:tc>
                <a:tc>
                  <a:txBody>
                    <a:bodyPr/>
                    <a:lstStyle/>
                    <a:p>
                      <a:pPr algn="r" fontAlgn="b"/>
                      <a:r>
                        <a:rPr lang="en-US" sz="1200" b="0" i="0" u="none" strike="noStrike">
                          <a:solidFill>
                            <a:srgbClr val="000000"/>
                          </a:solidFill>
                          <a:effectLst/>
                          <a:latin typeface="Calibri"/>
                        </a:rPr>
                        <a:t>0.36</a:t>
                      </a:r>
                    </a:p>
                  </a:txBody>
                  <a:tcPr anchor="b"/>
                </a:tc>
                <a:tc>
                  <a:txBody>
                    <a:bodyPr/>
                    <a:lstStyle/>
                    <a:p>
                      <a:pPr algn="r" fontAlgn="b"/>
                      <a:r>
                        <a:rPr lang="en-US" sz="1200" b="0" i="0" u="none" strike="noStrike">
                          <a:solidFill>
                            <a:srgbClr val="000000"/>
                          </a:solidFill>
                          <a:effectLst/>
                          <a:latin typeface="Calibri"/>
                        </a:rPr>
                        <a:t>0.35</a:t>
                      </a:r>
                    </a:p>
                  </a:txBody>
                  <a:tcPr anchor="b"/>
                </a:tc>
                <a:tc>
                  <a:txBody>
                    <a:bodyPr/>
                    <a:lstStyle/>
                    <a:p>
                      <a:pPr algn="r" fontAlgn="b"/>
                      <a:r>
                        <a:rPr lang="en-US" sz="1200" b="0" i="0" u="none" strike="noStrike">
                          <a:solidFill>
                            <a:srgbClr val="000000"/>
                          </a:solidFill>
                          <a:effectLst/>
                          <a:latin typeface="Calibri"/>
                        </a:rPr>
                        <a:t>0.34</a:t>
                      </a:r>
                    </a:p>
                  </a:txBody>
                  <a:tcPr anchor="b"/>
                </a:tc>
                <a:tc>
                  <a:txBody>
                    <a:bodyPr/>
                    <a:lstStyle/>
                    <a:p>
                      <a:pPr algn="r" fontAlgn="b"/>
                      <a:r>
                        <a:rPr lang="en-US" sz="1200" b="0" i="0" u="none" strike="noStrike">
                          <a:solidFill>
                            <a:srgbClr val="000000"/>
                          </a:solidFill>
                          <a:effectLst/>
                          <a:latin typeface="Calibri"/>
                        </a:rPr>
                        <a:t>0.73</a:t>
                      </a:r>
                    </a:p>
                  </a:txBody>
                  <a:tcPr anchor="b"/>
                </a:tc>
                <a:tc>
                  <a:txBody>
                    <a:bodyPr/>
                    <a:lstStyle/>
                    <a:p>
                      <a:pPr algn="r" fontAlgn="b"/>
                      <a:r>
                        <a:rPr lang="en-US" sz="1200" b="0" i="0" u="none" strike="noStrike">
                          <a:solidFill>
                            <a:srgbClr val="000000"/>
                          </a:solidFill>
                          <a:effectLst/>
                          <a:latin typeface="Calibri"/>
                        </a:rPr>
                        <a:t>1</a:t>
                      </a: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5"/>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VG3</a:t>
                      </a:r>
                    </a:p>
                  </a:txBody>
                  <a:tcPr/>
                </a:tc>
                <a:tc>
                  <a:txBody>
                    <a:bodyPr/>
                    <a:lstStyle/>
                    <a:p>
                      <a:pPr algn="r" fontAlgn="b"/>
                      <a:r>
                        <a:rPr lang="en-US" sz="1200" b="0" i="0" u="none" strike="noStrike">
                          <a:solidFill>
                            <a:srgbClr val="000000"/>
                          </a:solidFill>
                          <a:effectLst/>
                          <a:latin typeface="Calibri"/>
                        </a:rPr>
                        <a:t>0.35</a:t>
                      </a:r>
                    </a:p>
                  </a:txBody>
                  <a:tcPr anchor="b"/>
                </a:tc>
                <a:tc>
                  <a:txBody>
                    <a:bodyPr/>
                    <a:lstStyle/>
                    <a:p>
                      <a:pPr algn="r" fontAlgn="b"/>
                      <a:r>
                        <a:rPr lang="en-US" sz="1200" b="0" i="0" u="none" strike="noStrike">
                          <a:solidFill>
                            <a:srgbClr val="000000"/>
                          </a:solidFill>
                          <a:effectLst/>
                          <a:latin typeface="Calibri"/>
                        </a:rPr>
                        <a:t>0.33</a:t>
                      </a:r>
                    </a:p>
                  </a:txBody>
                  <a:tcPr anchor="b"/>
                </a:tc>
                <a:tc>
                  <a:txBody>
                    <a:bodyPr/>
                    <a:lstStyle/>
                    <a:p>
                      <a:pPr algn="r" fontAlgn="b"/>
                      <a:r>
                        <a:rPr lang="en-US" sz="1200" b="0" i="0" u="none" strike="noStrike">
                          <a:solidFill>
                            <a:srgbClr val="000000"/>
                          </a:solidFill>
                          <a:effectLst/>
                          <a:latin typeface="Calibri"/>
                        </a:rPr>
                        <a:t>0.32</a:t>
                      </a:r>
                    </a:p>
                  </a:txBody>
                  <a:tcPr anchor="b"/>
                </a:tc>
                <a:tc>
                  <a:txBody>
                    <a:bodyPr/>
                    <a:lstStyle/>
                    <a:p>
                      <a:pPr algn="r" fontAlgn="b"/>
                      <a:r>
                        <a:rPr lang="en-US" sz="1200" b="0" i="0" u="none" strike="noStrike">
                          <a:solidFill>
                            <a:srgbClr val="000000"/>
                          </a:solidFill>
                          <a:effectLst/>
                          <a:latin typeface="Calibri"/>
                        </a:rPr>
                        <a:t>0.75</a:t>
                      </a:r>
                    </a:p>
                  </a:txBody>
                  <a:tcPr anchor="b"/>
                </a:tc>
                <a:tc>
                  <a:txBody>
                    <a:bodyPr/>
                    <a:lstStyle/>
                    <a:p>
                      <a:pPr algn="r" fontAlgn="b"/>
                      <a:r>
                        <a:rPr lang="en-US" sz="1200" b="0" i="0" u="none" strike="noStrike">
                          <a:solidFill>
                            <a:srgbClr val="000000"/>
                          </a:solidFill>
                          <a:effectLst/>
                          <a:latin typeface="Calibri"/>
                        </a:rPr>
                        <a:t>0.72</a:t>
                      </a:r>
                    </a:p>
                  </a:txBody>
                  <a:tcPr anchor="b"/>
                </a:tc>
                <a:tc>
                  <a:txBody>
                    <a:bodyPr/>
                    <a:lstStyle/>
                    <a:p>
                      <a:pPr algn="r" fontAlgn="b"/>
                      <a:r>
                        <a:rPr lang="en-US" sz="1200" b="0" i="0" u="none" strike="noStrike" dirty="0">
                          <a:solidFill>
                            <a:srgbClr val="000000"/>
                          </a:solidFill>
                          <a:effectLst/>
                          <a:latin typeface="Calibri"/>
                        </a:rPr>
                        <a:t>1</a:t>
                      </a:r>
                    </a:p>
                  </a:txBody>
                  <a:tcPr anchor="b"/>
                </a:tc>
                <a:extLst>
                  <a:ext uri="{0D108BD9-81ED-4DB2-BD59-A6C34878D82A}">
                    <a16:rowId xmlns:a16="http://schemas.microsoft.com/office/drawing/2014/main" val="10006"/>
                  </a:ext>
                </a:extLst>
              </a:tr>
            </a:tbl>
          </a:graphicData>
        </a:graphic>
      </p:graphicFrame>
      <p:sp>
        <p:nvSpPr>
          <p:cNvPr id="13" name="TextBox 12"/>
          <p:cNvSpPr txBox="1"/>
          <p:nvPr/>
        </p:nvSpPr>
        <p:spPr>
          <a:xfrm>
            <a:off x="284491" y="15170"/>
            <a:ext cx="2816276" cy="246221"/>
          </a:xfrm>
          <a:prstGeom prst="rect">
            <a:avLst/>
          </a:prstGeom>
          <a:noFill/>
        </p:spPr>
        <p:txBody>
          <a:bodyPr wrap="none" lIns="0" tIns="0" rIns="0" bIns="0" rtlCol="0">
            <a:spAutoFit/>
          </a:bodyPr>
          <a:lstStyle/>
          <a:p>
            <a:r>
              <a:rPr lang="en-US" sz="1600" b="1" dirty="0"/>
              <a:t>Data correlation matrix (part)</a:t>
            </a:r>
          </a:p>
        </p:txBody>
      </p:sp>
      <p:sp>
        <p:nvSpPr>
          <p:cNvPr id="14" name="TextBox 13"/>
          <p:cNvSpPr txBox="1"/>
          <p:nvPr/>
        </p:nvSpPr>
        <p:spPr>
          <a:xfrm>
            <a:off x="260334" y="2291367"/>
            <a:ext cx="3739505" cy="246221"/>
          </a:xfrm>
          <a:prstGeom prst="rect">
            <a:avLst/>
          </a:prstGeom>
          <a:noFill/>
        </p:spPr>
        <p:txBody>
          <a:bodyPr wrap="none" lIns="0" tIns="0" rIns="0" bIns="0" rtlCol="0">
            <a:spAutoFit/>
          </a:bodyPr>
          <a:lstStyle/>
          <a:p>
            <a:r>
              <a:rPr lang="en-US" sz="1600" b="1" dirty="0"/>
              <a:t>Model implied correlation matrix (part) </a:t>
            </a:r>
          </a:p>
        </p:txBody>
      </p:sp>
      <p:sp>
        <p:nvSpPr>
          <p:cNvPr id="30" name="TextBox 29"/>
          <p:cNvSpPr txBox="1"/>
          <p:nvPr/>
        </p:nvSpPr>
        <p:spPr>
          <a:xfrm>
            <a:off x="275221" y="4574153"/>
            <a:ext cx="3226745" cy="246221"/>
          </a:xfrm>
          <a:prstGeom prst="rect">
            <a:avLst/>
          </a:prstGeom>
          <a:noFill/>
        </p:spPr>
        <p:txBody>
          <a:bodyPr wrap="none" lIns="0" tIns="0" rIns="0" bIns="0" rtlCol="0">
            <a:spAutoFit/>
          </a:bodyPr>
          <a:lstStyle/>
          <a:p>
            <a:r>
              <a:rPr lang="en-US" sz="1600" b="1" dirty="0"/>
              <a:t>Residual correlation matrix (part) </a:t>
            </a:r>
          </a:p>
        </p:txBody>
      </p:sp>
      <p:sp>
        <p:nvSpPr>
          <p:cNvPr id="77" name="TextBox 76"/>
          <p:cNvSpPr txBox="1"/>
          <p:nvPr/>
        </p:nvSpPr>
        <p:spPr>
          <a:xfrm>
            <a:off x="4267428" y="5969593"/>
            <a:ext cx="1650333" cy="738664"/>
          </a:xfrm>
          <a:prstGeom prst="rect">
            <a:avLst/>
          </a:prstGeom>
          <a:noFill/>
        </p:spPr>
        <p:txBody>
          <a:bodyPr wrap="square" lIns="0" tIns="0" rIns="0" bIns="0" rtlCol="0">
            <a:spAutoFit/>
          </a:bodyPr>
          <a:lstStyle/>
          <a:p>
            <a:r>
              <a:rPr lang="en-US" sz="1600" b="1" dirty="0">
                <a:solidFill>
                  <a:srgbClr val="EF3340"/>
                </a:solidFill>
              </a:rPr>
              <a:t>Can these difference be by chance only?</a:t>
            </a:r>
          </a:p>
        </p:txBody>
      </p:sp>
      <p:pic>
        <p:nvPicPr>
          <p:cNvPr id="81" name="Picture 80" descr="Raykov - 2006 - A first course in structural equation modeling (dragged).pdf"/>
          <p:cNvPicPr>
            <a:picLocks noChangeAspect="1"/>
          </p:cNvPicPr>
          <p:nvPr/>
        </p:nvPicPr>
        <p:blipFill rotWithShape="1">
          <a:blip r:embed="rId3">
            <a:extLst>
              <a:ext uri="{28A0092B-C50C-407E-A947-70E740481C1C}">
                <a14:useLocalDpi xmlns:a14="http://schemas.microsoft.com/office/drawing/2010/main" val="0"/>
              </a:ext>
            </a:extLst>
          </a:blip>
          <a:srcRect l="10518" t="20732" r="11065" b="56935"/>
          <a:stretch/>
        </p:blipFill>
        <p:spPr>
          <a:xfrm>
            <a:off x="4267428" y="3750479"/>
            <a:ext cx="4687483" cy="2002621"/>
          </a:xfrm>
          <a:prstGeom prst="rect">
            <a:avLst/>
          </a:prstGeom>
        </p:spPr>
      </p:pic>
      <p:sp>
        <p:nvSpPr>
          <p:cNvPr id="82" name="TextBox 81"/>
          <p:cNvSpPr txBox="1"/>
          <p:nvPr/>
        </p:nvSpPr>
        <p:spPr>
          <a:xfrm>
            <a:off x="5932769" y="6235170"/>
            <a:ext cx="2908728" cy="553998"/>
          </a:xfrm>
          <a:prstGeom prst="rect">
            <a:avLst/>
          </a:prstGeom>
          <a:noFill/>
        </p:spPr>
        <p:txBody>
          <a:bodyPr wrap="square" lIns="0" tIns="0" rIns="0" bIns="0" rtlCol="0">
            <a:spAutoFit/>
          </a:bodyPr>
          <a:lstStyle/>
          <a:p>
            <a:r>
              <a:rPr lang="en-US" sz="900" dirty="0" err="1"/>
              <a:t>Raykov</a:t>
            </a:r>
            <a:r>
              <a:rPr lang="en-US" sz="900" dirty="0"/>
              <a:t>, T., &amp; </a:t>
            </a:r>
            <a:r>
              <a:rPr lang="en-US" sz="900" dirty="0" err="1"/>
              <a:t>Marcoulides</a:t>
            </a:r>
            <a:r>
              <a:rPr lang="en-US" sz="900" dirty="0"/>
              <a:t>, G. A. (2006). </a:t>
            </a:r>
            <a:r>
              <a:rPr lang="en-US" sz="900" i="1" dirty="0"/>
              <a:t>A first course in structural equation modeling</a:t>
            </a:r>
            <a:r>
              <a:rPr lang="en-US" sz="900" dirty="0"/>
              <a:t> (2nd </a:t>
            </a:r>
            <a:r>
              <a:rPr lang="en-US" sz="900" dirty="0" err="1"/>
              <a:t>ed</a:t>
            </a:r>
            <a:r>
              <a:rPr lang="en-US" sz="900" dirty="0"/>
              <a:t>). Mahwah, NJ: Lawrence Erlbaum Associates, Publishers. p. 41</a:t>
            </a:r>
          </a:p>
          <a:p>
            <a:endParaRPr lang="en-US" sz="900" dirty="0"/>
          </a:p>
        </p:txBody>
      </p:sp>
      <p:graphicFrame>
        <p:nvGraphicFramePr>
          <p:cNvPr id="33" name="Content Placeholder 6"/>
          <p:cNvGraphicFramePr>
            <a:graphicFrameLocks/>
          </p:cNvGraphicFramePr>
          <p:nvPr>
            <p:extLst/>
          </p:nvPr>
        </p:nvGraphicFramePr>
        <p:xfrm>
          <a:off x="272718" y="2628956"/>
          <a:ext cx="3829196" cy="1920240"/>
        </p:xfrm>
        <a:graphic>
          <a:graphicData uri="http://schemas.openxmlformats.org/drawingml/2006/table">
            <a:tbl>
              <a:tblPr firstRow="1" bandRow="1">
                <a:tableStyleId>{5940675A-B579-460E-94D1-54222C63F5DA}</a:tableStyleId>
              </a:tblPr>
              <a:tblGrid>
                <a:gridCol w="500529">
                  <a:extLst>
                    <a:ext uri="{9D8B030D-6E8A-4147-A177-3AD203B41FA5}">
                      <a16:colId xmlns:a16="http://schemas.microsoft.com/office/drawing/2014/main" val="20000"/>
                    </a:ext>
                  </a:extLst>
                </a:gridCol>
                <a:gridCol w="499898">
                  <a:extLst>
                    <a:ext uri="{9D8B030D-6E8A-4147-A177-3AD203B41FA5}">
                      <a16:colId xmlns:a16="http://schemas.microsoft.com/office/drawing/2014/main" val="20001"/>
                    </a:ext>
                  </a:extLst>
                </a:gridCol>
                <a:gridCol w="550029">
                  <a:extLst>
                    <a:ext uri="{9D8B030D-6E8A-4147-A177-3AD203B41FA5}">
                      <a16:colId xmlns:a16="http://schemas.microsoft.com/office/drawing/2014/main" val="20002"/>
                    </a:ext>
                  </a:extLst>
                </a:gridCol>
                <a:gridCol w="569685">
                  <a:extLst>
                    <a:ext uri="{9D8B030D-6E8A-4147-A177-3AD203B41FA5}">
                      <a16:colId xmlns:a16="http://schemas.microsoft.com/office/drawing/2014/main" val="20003"/>
                    </a:ext>
                  </a:extLst>
                </a:gridCol>
                <a:gridCol w="569685">
                  <a:extLst>
                    <a:ext uri="{9D8B030D-6E8A-4147-A177-3AD203B41FA5}">
                      <a16:colId xmlns:a16="http://schemas.microsoft.com/office/drawing/2014/main" val="20004"/>
                    </a:ext>
                  </a:extLst>
                </a:gridCol>
                <a:gridCol w="569685">
                  <a:extLst>
                    <a:ext uri="{9D8B030D-6E8A-4147-A177-3AD203B41FA5}">
                      <a16:colId xmlns:a16="http://schemas.microsoft.com/office/drawing/2014/main" val="20005"/>
                    </a:ext>
                  </a:extLst>
                </a:gridCol>
                <a:gridCol w="569685">
                  <a:extLst>
                    <a:ext uri="{9D8B030D-6E8A-4147-A177-3AD203B41FA5}">
                      <a16:colId xmlns:a16="http://schemas.microsoft.com/office/drawing/2014/main" val="20006"/>
                    </a:ext>
                  </a:extLst>
                </a:gridCol>
              </a:tblGrid>
              <a:tr h="230260">
                <a:tc>
                  <a:txBody>
                    <a:bodyPr/>
                    <a:lstStyle/>
                    <a:p>
                      <a:endParaRPr lang="en-US" sz="1200" dirty="0"/>
                    </a:p>
                  </a:txBody>
                  <a:tcPr/>
                </a:tc>
                <a:tc>
                  <a:txBody>
                    <a:bodyPr/>
                    <a:lstStyle/>
                    <a:p>
                      <a:r>
                        <a:rPr lang="en-US" sz="1200" dirty="0"/>
                        <a:t>HG1</a:t>
                      </a:r>
                    </a:p>
                  </a:txBody>
                  <a:tcPr/>
                </a:tc>
                <a:tc>
                  <a:txBody>
                    <a:bodyPr/>
                    <a:lstStyle/>
                    <a:p>
                      <a:r>
                        <a:rPr lang="en-US" sz="1200" dirty="0"/>
                        <a:t>HG2</a:t>
                      </a:r>
                    </a:p>
                  </a:txBody>
                  <a:tcPr/>
                </a:tc>
                <a:tc>
                  <a:txBody>
                    <a:bodyPr/>
                    <a:lstStyle/>
                    <a:p>
                      <a:r>
                        <a:rPr lang="en-US" sz="1200" dirty="0"/>
                        <a:t>HG3</a:t>
                      </a:r>
                    </a:p>
                  </a:txBody>
                  <a:tcPr/>
                </a:tc>
                <a:tc>
                  <a:txBody>
                    <a:bodyPr/>
                    <a:lstStyle/>
                    <a:p>
                      <a:r>
                        <a:rPr lang="en-US" sz="1200" dirty="0"/>
                        <a:t>VG1</a:t>
                      </a:r>
                    </a:p>
                  </a:txBody>
                  <a:tcPr/>
                </a:tc>
                <a:tc>
                  <a:txBody>
                    <a:bodyPr/>
                    <a:lstStyle/>
                    <a:p>
                      <a:r>
                        <a:rPr lang="en-US" sz="1200" dirty="0"/>
                        <a:t>VG2</a:t>
                      </a:r>
                    </a:p>
                  </a:txBody>
                  <a:tcPr/>
                </a:tc>
                <a:tc>
                  <a:txBody>
                    <a:bodyPr/>
                    <a:lstStyle/>
                    <a:p>
                      <a:r>
                        <a:rPr lang="en-US" sz="1200" dirty="0"/>
                        <a:t>VG3</a:t>
                      </a:r>
                    </a:p>
                  </a:txBody>
                  <a:tcPr/>
                </a:tc>
                <a:extLst>
                  <a:ext uri="{0D108BD9-81ED-4DB2-BD59-A6C34878D82A}">
                    <a16:rowId xmlns:a16="http://schemas.microsoft.com/office/drawing/2014/main" val="10000"/>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HG1</a:t>
                      </a:r>
                    </a:p>
                  </a:txBody>
                  <a:tcPr/>
                </a:tc>
                <a:tc>
                  <a:txBody>
                    <a:bodyPr/>
                    <a:lstStyle/>
                    <a:p>
                      <a:pPr algn="r" fontAlgn="b"/>
                      <a:r>
                        <a:rPr lang="en-US" sz="1200" b="0" i="0" u="none" strike="noStrike">
                          <a:solidFill>
                            <a:srgbClr val="000000"/>
                          </a:solidFill>
                          <a:effectLst/>
                          <a:latin typeface="Calibri"/>
                        </a:rPr>
                        <a:t>1</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1"/>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HG2</a:t>
                      </a:r>
                    </a:p>
                  </a:txBody>
                  <a:tcPr/>
                </a:tc>
                <a:tc>
                  <a:txBody>
                    <a:bodyPr/>
                    <a:lstStyle/>
                    <a:p>
                      <a:pPr algn="r" fontAlgn="b"/>
                      <a:r>
                        <a:rPr lang="en-US" sz="1200" b="0" i="0" u="none" strike="noStrike" dirty="0">
                          <a:solidFill>
                            <a:srgbClr val="000000"/>
                          </a:solidFill>
                          <a:effectLst/>
                          <a:latin typeface="Calibri"/>
                        </a:rPr>
                        <a:t>0.80</a:t>
                      </a:r>
                    </a:p>
                  </a:txBody>
                  <a:tcPr anchor="b"/>
                </a:tc>
                <a:tc>
                  <a:txBody>
                    <a:bodyPr/>
                    <a:lstStyle/>
                    <a:p>
                      <a:pPr algn="r" fontAlgn="b"/>
                      <a:r>
                        <a:rPr lang="en-US" sz="1200" b="0" i="0" u="none" strike="noStrike">
                          <a:solidFill>
                            <a:srgbClr val="000000"/>
                          </a:solidFill>
                          <a:effectLst/>
                          <a:latin typeface="Calibri"/>
                        </a:rPr>
                        <a:t>1</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2"/>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HG3</a:t>
                      </a:r>
                    </a:p>
                  </a:txBody>
                  <a:tcPr/>
                </a:tc>
                <a:tc>
                  <a:txBody>
                    <a:bodyPr/>
                    <a:lstStyle/>
                    <a:p>
                      <a:pPr algn="r" fontAlgn="b"/>
                      <a:r>
                        <a:rPr lang="en-US" sz="1200" b="0" i="0" u="none" strike="noStrike" dirty="0">
                          <a:solidFill>
                            <a:srgbClr val="000000"/>
                          </a:solidFill>
                          <a:effectLst/>
                          <a:latin typeface="Calibri"/>
                        </a:rPr>
                        <a:t>0.80</a:t>
                      </a:r>
                    </a:p>
                  </a:txBody>
                  <a:tcPr anchor="b"/>
                </a:tc>
                <a:tc>
                  <a:txBody>
                    <a:bodyPr/>
                    <a:lstStyle/>
                    <a:p>
                      <a:pPr algn="r" fontAlgn="b"/>
                      <a:r>
                        <a:rPr lang="en-US" sz="1200" b="0" i="0" u="none" strike="noStrike">
                          <a:solidFill>
                            <a:srgbClr val="000000"/>
                          </a:solidFill>
                          <a:effectLst/>
                          <a:latin typeface="Calibri"/>
                        </a:rPr>
                        <a:t>0.83</a:t>
                      </a:r>
                    </a:p>
                  </a:txBody>
                  <a:tcPr anchor="b"/>
                </a:tc>
                <a:tc>
                  <a:txBody>
                    <a:bodyPr/>
                    <a:lstStyle/>
                    <a:p>
                      <a:pPr algn="r" fontAlgn="b"/>
                      <a:r>
                        <a:rPr lang="en-US" sz="1200" b="0" i="0" u="none" strike="noStrike">
                          <a:solidFill>
                            <a:srgbClr val="000000"/>
                          </a:solidFill>
                          <a:effectLst/>
                          <a:latin typeface="Calibri"/>
                        </a:rPr>
                        <a:t>1</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3"/>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VG1</a:t>
                      </a:r>
                    </a:p>
                  </a:txBody>
                  <a:tcPr/>
                </a:tc>
                <a:tc>
                  <a:txBody>
                    <a:bodyPr/>
                    <a:lstStyle/>
                    <a:p>
                      <a:pPr algn="r" fontAlgn="b"/>
                      <a:r>
                        <a:rPr lang="en-US" sz="1200" b="0" i="0" u="none" strike="noStrike">
                          <a:solidFill>
                            <a:srgbClr val="000000"/>
                          </a:solidFill>
                          <a:effectLst/>
                          <a:latin typeface="Calibri"/>
                        </a:rPr>
                        <a:t>0.35</a:t>
                      </a:r>
                    </a:p>
                  </a:txBody>
                  <a:tcPr anchor="b"/>
                </a:tc>
                <a:tc>
                  <a:txBody>
                    <a:bodyPr/>
                    <a:lstStyle/>
                    <a:p>
                      <a:pPr algn="r" fontAlgn="b"/>
                      <a:r>
                        <a:rPr lang="en-US" sz="1200" b="0" i="0" u="none" strike="noStrike">
                          <a:solidFill>
                            <a:srgbClr val="000000"/>
                          </a:solidFill>
                          <a:effectLst/>
                          <a:latin typeface="Calibri"/>
                        </a:rPr>
                        <a:t>0.38</a:t>
                      </a:r>
                    </a:p>
                  </a:txBody>
                  <a:tcPr anchor="b"/>
                </a:tc>
                <a:tc>
                  <a:txBody>
                    <a:bodyPr/>
                    <a:lstStyle/>
                    <a:p>
                      <a:pPr algn="r" fontAlgn="b"/>
                      <a:r>
                        <a:rPr lang="en-US" sz="1200" b="0" i="0" u="none" strike="noStrike">
                          <a:solidFill>
                            <a:srgbClr val="000000"/>
                          </a:solidFill>
                          <a:effectLst/>
                          <a:latin typeface="Calibri"/>
                        </a:rPr>
                        <a:t>0.34</a:t>
                      </a:r>
                    </a:p>
                  </a:txBody>
                  <a:tcPr anchor="b"/>
                </a:tc>
                <a:tc>
                  <a:txBody>
                    <a:bodyPr/>
                    <a:lstStyle/>
                    <a:p>
                      <a:pPr algn="r" fontAlgn="b"/>
                      <a:r>
                        <a:rPr lang="en-US" sz="1200" b="0" i="0" u="none" strike="noStrike">
                          <a:solidFill>
                            <a:srgbClr val="000000"/>
                          </a:solidFill>
                          <a:effectLst/>
                          <a:latin typeface="Calibri"/>
                        </a:rPr>
                        <a:t>1</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4"/>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VG2</a:t>
                      </a:r>
                    </a:p>
                  </a:txBody>
                  <a:tcPr/>
                </a:tc>
                <a:tc>
                  <a:txBody>
                    <a:bodyPr/>
                    <a:lstStyle/>
                    <a:p>
                      <a:pPr algn="r" fontAlgn="b"/>
                      <a:r>
                        <a:rPr lang="en-US" sz="1200" b="0" i="0" u="none" strike="noStrike">
                          <a:solidFill>
                            <a:srgbClr val="000000"/>
                          </a:solidFill>
                          <a:effectLst/>
                          <a:latin typeface="Calibri"/>
                        </a:rPr>
                        <a:t>0.39</a:t>
                      </a:r>
                    </a:p>
                  </a:txBody>
                  <a:tcPr anchor="b"/>
                </a:tc>
                <a:tc>
                  <a:txBody>
                    <a:bodyPr/>
                    <a:lstStyle/>
                    <a:p>
                      <a:pPr algn="r" fontAlgn="b"/>
                      <a:r>
                        <a:rPr lang="en-US" sz="1200" b="0" i="0" u="none" strike="noStrike">
                          <a:solidFill>
                            <a:srgbClr val="000000"/>
                          </a:solidFill>
                          <a:effectLst/>
                          <a:latin typeface="Calibri"/>
                        </a:rPr>
                        <a:t>0.36</a:t>
                      </a:r>
                    </a:p>
                  </a:txBody>
                  <a:tcPr anchor="b"/>
                </a:tc>
                <a:tc>
                  <a:txBody>
                    <a:bodyPr/>
                    <a:lstStyle/>
                    <a:p>
                      <a:pPr algn="r" fontAlgn="b"/>
                      <a:r>
                        <a:rPr lang="en-US" sz="1200" b="0" i="0" u="none" strike="noStrike">
                          <a:solidFill>
                            <a:srgbClr val="000000"/>
                          </a:solidFill>
                          <a:effectLst/>
                          <a:latin typeface="Calibri"/>
                        </a:rPr>
                        <a:t>0.34</a:t>
                      </a:r>
                    </a:p>
                  </a:txBody>
                  <a:tcPr anchor="b"/>
                </a:tc>
                <a:tc>
                  <a:txBody>
                    <a:bodyPr/>
                    <a:lstStyle/>
                    <a:p>
                      <a:pPr algn="r" fontAlgn="b"/>
                      <a:r>
                        <a:rPr lang="en-US" sz="1200" b="0" i="0" u="none" strike="noStrike">
                          <a:solidFill>
                            <a:srgbClr val="000000"/>
                          </a:solidFill>
                          <a:effectLst/>
                          <a:latin typeface="Calibri"/>
                        </a:rPr>
                        <a:t>0.73</a:t>
                      </a:r>
                    </a:p>
                  </a:txBody>
                  <a:tcPr anchor="b"/>
                </a:tc>
                <a:tc>
                  <a:txBody>
                    <a:bodyPr/>
                    <a:lstStyle/>
                    <a:p>
                      <a:pPr algn="r" fontAlgn="b"/>
                      <a:r>
                        <a:rPr lang="en-US" sz="1200" b="0" i="0" u="none" strike="noStrike">
                          <a:solidFill>
                            <a:srgbClr val="000000"/>
                          </a:solidFill>
                          <a:effectLst/>
                          <a:latin typeface="Calibri"/>
                        </a:rPr>
                        <a:t>1</a:t>
                      </a: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5"/>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VG3</a:t>
                      </a:r>
                    </a:p>
                  </a:txBody>
                  <a:tcPr/>
                </a:tc>
                <a:tc>
                  <a:txBody>
                    <a:bodyPr/>
                    <a:lstStyle/>
                    <a:p>
                      <a:pPr algn="r" fontAlgn="b"/>
                      <a:r>
                        <a:rPr lang="en-US" sz="1200" b="0" i="0" u="none" strike="noStrike">
                          <a:solidFill>
                            <a:srgbClr val="000000"/>
                          </a:solidFill>
                          <a:effectLst/>
                          <a:latin typeface="Calibri"/>
                        </a:rPr>
                        <a:t>0.36</a:t>
                      </a:r>
                    </a:p>
                  </a:txBody>
                  <a:tcPr anchor="b"/>
                </a:tc>
                <a:tc>
                  <a:txBody>
                    <a:bodyPr/>
                    <a:lstStyle/>
                    <a:p>
                      <a:pPr algn="r" fontAlgn="b"/>
                      <a:r>
                        <a:rPr lang="en-US" sz="1200" b="0" i="0" u="none" strike="noStrike">
                          <a:solidFill>
                            <a:srgbClr val="000000"/>
                          </a:solidFill>
                          <a:effectLst/>
                          <a:latin typeface="Calibri"/>
                        </a:rPr>
                        <a:t>0.31</a:t>
                      </a:r>
                    </a:p>
                  </a:txBody>
                  <a:tcPr anchor="b"/>
                </a:tc>
                <a:tc>
                  <a:txBody>
                    <a:bodyPr/>
                    <a:lstStyle/>
                    <a:p>
                      <a:pPr algn="r" fontAlgn="b"/>
                      <a:r>
                        <a:rPr lang="en-US" sz="1200" b="0" i="0" u="none" strike="noStrike">
                          <a:solidFill>
                            <a:srgbClr val="000000"/>
                          </a:solidFill>
                          <a:effectLst/>
                          <a:latin typeface="Calibri"/>
                        </a:rPr>
                        <a:t>0.29</a:t>
                      </a:r>
                    </a:p>
                  </a:txBody>
                  <a:tcPr anchor="b"/>
                </a:tc>
                <a:tc>
                  <a:txBody>
                    <a:bodyPr/>
                    <a:lstStyle/>
                    <a:p>
                      <a:pPr algn="r" fontAlgn="b"/>
                      <a:r>
                        <a:rPr lang="en-US" sz="1200" b="0" i="0" u="none" strike="noStrike">
                          <a:solidFill>
                            <a:srgbClr val="000000"/>
                          </a:solidFill>
                          <a:effectLst/>
                          <a:latin typeface="Calibri"/>
                        </a:rPr>
                        <a:t>0.75</a:t>
                      </a:r>
                    </a:p>
                  </a:txBody>
                  <a:tcPr anchor="b"/>
                </a:tc>
                <a:tc>
                  <a:txBody>
                    <a:bodyPr/>
                    <a:lstStyle/>
                    <a:p>
                      <a:pPr algn="r" fontAlgn="b"/>
                      <a:r>
                        <a:rPr lang="en-US" sz="1200" b="0" i="0" u="none" strike="noStrike">
                          <a:solidFill>
                            <a:srgbClr val="000000"/>
                          </a:solidFill>
                          <a:effectLst/>
                          <a:latin typeface="Calibri"/>
                        </a:rPr>
                        <a:t>0.73</a:t>
                      </a:r>
                    </a:p>
                  </a:txBody>
                  <a:tcPr anchor="b"/>
                </a:tc>
                <a:tc>
                  <a:txBody>
                    <a:bodyPr/>
                    <a:lstStyle/>
                    <a:p>
                      <a:pPr algn="r" fontAlgn="b"/>
                      <a:r>
                        <a:rPr lang="en-US" sz="1200" b="0" i="0" u="none" strike="noStrike" dirty="0">
                          <a:solidFill>
                            <a:srgbClr val="000000"/>
                          </a:solidFill>
                          <a:effectLst/>
                          <a:latin typeface="Calibri"/>
                        </a:rPr>
                        <a:t>1</a:t>
                      </a:r>
                    </a:p>
                  </a:txBody>
                  <a:tcPr anchor="b"/>
                </a:tc>
                <a:extLst>
                  <a:ext uri="{0D108BD9-81ED-4DB2-BD59-A6C34878D82A}">
                    <a16:rowId xmlns:a16="http://schemas.microsoft.com/office/drawing/2014/main" val="10006"/>
                  </a:ext>
                </a:extLst>
              </a:tr>
            </a:tbl>
          </a:graphicData>
        </a:graphic>
      </p:graphicFrame>
      <p:graphicFrame>
        <p:nvGraphicFramePr>
          <p:cNvPr id="34" name="Content Placeholder 6"/>
          <p:cNvGraphicFramePr>
            <a:graphicFrameLocks/>
          </p:cNvGraphicFramePr>
          <p:nvPr>
            <p:extLst/>
          </p:nvPr>
        </p:nvGraphicFramePr>
        <p:xfrm>
          <a:off x="281883" y="4885795"/>
          <a:ext cx="3829196" cy="1920240"/>
        </p:xfrm>
        <a:graphic>
          <a:graphicData uri="http://schemas.openxmlformats.org/drawingml/2006/table">
            <a:tbl>
              <a:tblPr firstRow="1" bandRow="1">
                <a:tableStyleId>{5940675A-B579-460E-94D1-54222C63F5DA}</a:tableStyleId>
              </a:tblPr>
              <a:tblGrid>
                <a:gridCol w="500529">
                  <a:extLst>
                    <a:ext uri="{9D8B030D-6E8A-4147-A177-3AD203B41FA5}">
                      <a16:colId xmlns:a16="http://schemas.microsoft.com/office/drawing/2014/main" val="20000"/>
                    </a:ext>
                  </a:extLst>
                </a:gridCol>
                <a:gridCol w="499898">
                  <a:extLst>
                    <a:ext uri="{9D8B030D-6E8A-4147-A177-3AD203B41FA5}">
                      <a16:colId xmlns:a16="http://schemas.microsoft.com/office/drawing/2014/main" val="20001"/>
                    </a:ext>
                  </a:extLst>
                </a:gridCol>
                <a:gridCol w="550029">
                  <a:extLst>
                    <a:ext uri="{9D8B030D-6E8A-4147-A177-3AD203B41FA5}">
                      <a16:colId xmlns:a16="http://schemas.microsoft.com/office/drawing/2014/main" val="20002"/>
                    </a:ext>
                  </a:extLst>
                </a:gridCol>
                <a:gridCol w="569685">
                  <a:extLst>
                    <a:ext uri="{9D8B030D-6E8A-4147-A177-3AD203B41FA5}">
                      <a16:colId xmlns:a16="http://schemas.microsoft.com/office/drawing/2014/main" val="20003"/>
                    </a:ext>
                  </a:extLst>
                </a:gridCol>
                <a:gridCol w="569685">
                  <a:extLst>
                    <a:ext uri="{9D8B030D-6E8A-4147-A177-3AD203B41FA5}">
                      <a16:colId xmlns:a16="http://schemas.microsoft.com/office/drawing/2014/main" val="20004"/>
                    </a:ext>
                  </a:extLst>
                </a:gridCol>
                <a:gridCol w="569685">
                  <a:extLst>
                    <a:ext uri="{9D8B030D-6E8A-4147-A177-3AD203B41FA5}">
                      <a16:colId xmlns:a16="http://schemas.microsoft.com/office/drawing/2014/main" val="20005"/>
                    </a:ext>
                  </a:extLst>
                </a:gridCol>
                <a:gridCol w="569685">
                  <a:extLst>
                    <a:ext uri="{9D8B030D-6E8A-4147-A177-3AD203B41FA5}">
                      <a16:colId xmlns:a16="http://schemas.microsoft.com/office/drawing/2014/main" val="20006"/>
                    </a:ext>
                  </a:extLst>
                </a:gridCol>
              </a:tblGrid>
              <a:tr h="230260">
                <a:tc>
                  <a:txBody>
                    <a:bodyPr/>
                    <a:lstStyle/>
                    <a:p>
                      <a:endParaRPr lang="en-US" sz="1200" dirty="0"/>
                    </a:p>
                  </a:txBody>
                  <a:tcPr>
                    <a:solidFill>
                      <a:schemeClr val="bg1"/>
                    </a:solidFill>
                  </a:tcPr>
                </a:tc>
                <a:tc>
                  <a:txBody>
                    <a:bodyPr/>
                    <a:lstStyle/>
                    <a:p>
                      <a:r>
                        <a:rPr lang="en-US" sz="1200" dirty="0"/>
                        <a:t>HG1</a:t>
                      </a:r>
                    </a:p>
                  </a:txBody>
                  <a:tcPr>
                    <a:solidFill>
                      <a:schemeClr val="bg1"/>
                    </a:solidFill>
                  </a:tcPr>
                </a:tc>
                <a:tc>
                  <a:txBody>
                    <a:bodyPr/>
                    <a:lstStyle/>
                    <a:p>
                      <a:r>
                        <a:rPr lang="en-US" sz="1200" dirty="0"/>
                        <a:t>HG2</a:t>
                      </a:r>
                    </a:p>
                  </a:txBody>
                  <a:tcPr>
                    <a:solidFill>
                      <a:schemeClr val="bg1"/>
                    </a:solidFill>
                  </a:tcPr>
                </a:tc>
                <a:tc>
                  <a:txBody>
                    <a:bodyPr/>
                    <a:lstStyle/>
                    <a:p>
                      <a:r>
                        <a:rPr lang="en-US" sz="1200" dirty="0"/>
                        <a:t>HG3</a:t>
                      </a:r>
                    </a:p>
                  </a:txBody>
                  <a:tcPr>
                    <a:solidFill>
                      <a:schemeClr val="bg1"/>
                    </a:solidFill>
                  </a:tcPr>
                </a:tc>
                <a:tc>
                  <a:txBody>
                    <a:bodyPr/>
                    <a:lstStyle/>
                    <a:p>
                      <a:r>
                        <a:rPr lang="en-US" sz="1200" dirty="0"/>
                        <a:t>VG1</a:t>
                      </a:r>
                    </a:p>
                  </a:txBody>
                  <a:tcPr>
                    <a:solidFill>
                      <a:schemeClr val="bg1"/>
                    </a:solidFill>
                  </a:tcPr>
                </a:tc>
                <a:tc>
                  <a:txBody>
                    <a:bodyPr/>
                    <a:lstStyle/>
                    <a:p>
                      <a:r>
                        <a:rPr lang="en-US" sz="1200" dirty="0"/>
                        <a:t>VG2</a:t>
                      </a:r>
                    </a:p>
                  </a:txBody>
                  <a:tcPr>
                    <a:solidFill>
                      <a:schemeClr val="bg1"/>
                    </a:solidFill>
                  </a:tcPr>
                </a:tc>
                <a:tc>
                  <a:txBody>
                    <a:bodyPr/>
                    <a:lstStyle/>
                    <a:p>
                      <a:r>
                        <a:rPr lang="en-US" sz="1200" dirty="0"/>
                        <a:t>VG3</a:t>
                      </a:r>
                    </a:p>
                  </a:txBody>
                  <a:tcPr>
                    <a:solidFill>
                      <a:schemeClr val="bg1"/>
                    </a:solidFill>
                  </a:tcPr>
                </a:tc>
                <a:extLst>
                  <a:ext uri="{0D108BD9-81ED-4DB2-BD59-A6C34878D82A}">
                    <a16:rowId xmlns:a16="http://schemas.microsoft.com/office/drawing/2014/main" val="10000"/>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HG1</a:t>
                      </a:r>
                    </a:p>
                  </a:txBody>
                  <a:tcPr/>
                </a:tc>
                <a:tc>
                  <a:txBody>
                    <a:bodyPr/>
                    <a:lstStyle/>
                    <a:p>
                      <a:pPr algn="r" fontAlgn="b"/>
                      <a:r>
                        <a:rPr lang="en-US" sz="1200" b="0" i="0" u="none" strike="noStrike">
                          <a:solidFill>
                            <a:srgbClr val="000000"/>
                          </a:solidFill>
                          <a:effectLst/>
                          <a:latin typeface="Calibri"/>
                        </a:rPr>
                        <a:t>0</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1"/>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HG2</a:t>
                      </a:r>
                    </a:p>
                  </a:txBody>
                  <a:tcPr/>
                </a:tc>
                <a:tc>
                  <a:txBody>
                    <a:bodyPr/>
                    <a:lstStyle/>
                    <a:p>
                      <a:pPr algn="r" fontAlgn="b"/>
                      <a:r>
                        <a:rPr lang="en-US" sz="1200" b="0" i="0" u="none" strike="noStrike">
                          <a:solidFill>
                            <a:srgbClr val="000000"/>
                          </a:solidFill>
                          <a:effectLst/>
                          <a:latin typeface="Calibri"/>
                        </a:rPr>
                        <a:t>0</a:t>
                      </a:r>
                    </a:p>
                  </a:txBody>
                  <a:tcPr anchor="b"/>
                </a:tc>
                <a:tc>
                  <a:txBody>
                    <a:bodyPr/>
                    <a:lstStyle/>
                    <a:p>
                      <a:pPr algn="r" fontAlgn="b"/>
                      <a:r>
                        <a:rPr lang="en-US" sz="1200" b="0" i="0" u="none" strike="noStrike">
                          <a:solidFill>
                            <a:srgbClr val="000000"/>
                          </a:solidFill>
                          <a:effectLst/>
                          <a:latin typeface="Calibri"/>
                        </a:rPr>
                        <a:t>0</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2"/>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HG3</a:t>
                      </a:r>
                    </a:p>
                  </a:txBody>
                  <a:tcPr/>
                </a:tc>
                <a:tc>
                  <a:txBody>
                    <a:bodyPr/>
                    <a:lstStyle/>
                    <a:p>
                      <a:pPr algn="r" fontAlgn="b"/>
                      <a:r>
                        <a:rPr lang="en-US" sz="1200" b="0" i="0" u="none" strike="noStrike" dirty="0">
                          <a:solidFill>
                            <a:srgbClr val="000000"/>
                          </a:solidFill>
                          <a:effectLst/>
                          <a:latin typeface="Calibri"/>
                        </a:rPr>
                        <a:t>0</a:t>
                      </a:r>
                    </a:p>
                  </a:txBody>
                  <a:tcPr anchor="b"/>
                </a:tc>
                <a:tc>
                  <a:txBody>
                    <a:bodyPr/>
                    <a:lstStyle/>
                    <a:p>
                      <a:pPr algn="r" fontAlgn="b"/>
                      <a:r>
                        <a:rPr lang="en-US" sz="1200" b="0" i="0" u="none" strike="noStrike">
                          <a:solidFill>
                            <a:srgbClr val="000000"/>
                          </a:solidFill>
                          <a:effectLst/>
                          <a:latin typeface="Calibri"/>
                        </a:rPr>
                        <a:t>0</a:t>
                      </a:r>
                    </a:p>
                  </a:txBody>
                  <a:tcPr anchor="b"/>
                </a:tc>
                <a:tc>
                  <a:txBody>
                    <a:bodyPr/>
                    <a:lstStyle/>
                    <a:p>
                      <a:pPr algn="r" fontAlgn="b"/>
                      <a:r>
                        <a:rPr lang="en-US" sz="1200" b="0" i="0" u="none" strike="noStrike">
                          <a:solidFill>
                            <a:srgbClr val="000000"/>
                          </a:solidFill>
                          <a:effectLst/>
                          <a:latin typeface="Calibri"/>
                        </a:rPr>
                        <a:t>0</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3"/>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VG1</a:t>
                      </a:r>
                    </a:p>
                  </a:txBody>
                  <a:tcPr/>
                </a:tc>
                <a:tc>
                  <a:txBody>
                    <a:bodyPr/>
                    <a:lstStyle/>
                    <a:p>
                      <a:pPr algn="r" fontAlgn="b"/>
                      <a:r>
                        <a:rPr lang="en-US" sz="1200" b="0" i="0" u="none" strike="noStrike">
                          <a:solidFill>
                            <a:srgbClr val="000000"/>
                          </a:solidFill>
                          <a:effectLst/>
                          <a:latin typeface="Calibri"/>
                        </a:rPr>
                        <a:t>0</a:t>
                      </a:r>
                    </a:p>
                  </a:txBody>
                  <a:tcPr anchor="b"/>
                </a:tc>
                <a:tc>
                  <a:txBody>
                    <a:bodyPr/>
                    <a:lstStyle/>
                    <a:p>
                      <a:pPr algn="r" fontAlgn="b"/>
                      <a:r>
                        <a:rPr lang="en-US" sz="1200" b="0" i="0" u="none" strike="noStrike">
                          <a:solidFill>
                            <a:srgbClr val="000000"/>
                          </a:solidFill>
                          <a:effectLst/>
                          <a:latin typeface="Calibri"/>
                        </a:rPr>
                        <a:t>0.01</a:t>
                      </a:r>
                    </a:p>
                  </a:txBody>
                  <a:tcPr anchor="b"/>
                </a:tc>
                <a:tc>
                  <a:txBody>
                    <a:bodyPr/>
                    <a:lstStyle/>
                    <a:p>
                      <a:pPr algn="r" fontAlgn="b"/>
                      <a:r>
                        <a:rPr lang="en-US" sz="1200" b="0" i="0" u="none" strike="noStrike">
                          <a:solidFill>
                            <a:srgbClr val="000000"/>
                          </a:solidFill>
                          <a:effectLst/>
                          <a:latin typeface="Calibri"/>
                        </a:rPr>
                        <a:t>-0.01</a:t>
                      </a:r>
                    </a:p>
                  </a:txBody>
                  <a:tcPr anchor="b"/>
                </a:tc>
                <a:tc>
                  <a:txBody>
                    <a:bodyPr/>
                    <a:lstStyle/>
                    <a:p>
                      <a:pPr algn="r" fontAlgn="b"/>
                      <a:r>
                        <a:rPr lang="en-US" sz="1200" b="0" i="0" u="none" strike="noStrike">
                          <a:solidFill>
                            <a:srgbClr val="000000"/>
                          </a:solidFill>
                          <a:effectLst/>
                          <a:latin typeface="Calibri"/>
                        </a:rPr>
                        <a:t>0</a:t>
                      </a:r>
                    </a:p>
                  </a:txBody>
                  <a:tcPr anchor="b"/>
                </a:tc>
                <a:tc>
                  <a:txBody>
                    <a:bodyPr/>
                    <a:lstStyle/>
                    <a:p>
                      <a:pPr algn="l" fontAlgn="b"/>
                      <a:endParaRPr lang="en-US" sz="1200" b="0" i="0" u="none" strike="noStrike">
                        <a:solidFill>
                          <a:srgbClr val="000000"/>
                        </a:solidFill>
                        <a:effectLst/>
                        <a:latin typeface="Calibri"/>
                      </a:endParaRP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4"/>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VG2</a:t>
                      </a:r>
                    </a:p>
                  </a:txBody>
                  <a:tcPr/>
                </a:tc>
                <a:tc>
                  <a:txBody>
                    <a:bodyPr/>
                    <a:lstStyle/>
                    <a:p>
                      <a:pPr algn="r" fontAlgn="b"/>
                      <a:r>
                        <a:rPr lang="en-US" sz="1200" b="0" i="0" u="none" strike="noStrike">
                          <a:solidFill>
                            <a:srgbClr val="000000"/>
                          </a:solidFill>
                          <a:effectLst/>
                          <a:latin typeface="Calibri"/>
                        </a:rPr>
                        <a:t>0.03</a:t>
                      </a:r>
                    </a:p>
                  </a:txBody>
                  <a:tcPr anchor="b"/>
                </a:tc>
                <a:tc>
                  <a:txBody>
                    <a:bodyPr/>
                    <a:lstStyle/>
                    <a:p>
                      <a:pPr algn="r" fontAlgn="b"/>
                      <a:r>
                        <a:rPr lang="en-US" sz="1200" b="0" i="0" u="none" strike="noStrike">
                          <a:solidFill>
                            <a:srgbClr val="000000"/>
                          </a:solidFill>
                          <a:effectLst/>
                          <a:latin typeface="Calibri"/>
                        </a:rPr>
                        <a:t>0.01</a:t>
                      </a:r>
                    </a:p>
                  </a:txBody>
                  <a:tcPr anchor="b"/>
                </a:tc>
                <a:tc>
                  <a:txBody>
                    <a:bodyPr/>
                    <a:lstStyle/>
                    <a:p>
                      <a:pPr algn="r" fontAlgn="b"/>
                      <a:r>
                        <a:rPr lang="en-US" sz="1200" b="0" i="0" u="none" strike="noStrike">
                          <a:solidFill>
                            <a:srgbClr val="000000"/>
                          </a:solidFill>
                          <a:effectLst/>
                          <a:latin typeface="Calibri"/>
                        </a:rPr>
                        <a:t>0</a:t>
                      </a:r>
                    </a:p>
                  </a:txBody>
                  <a:tcPr anchor="b"/>
                </a:tc>
                <a:tc>
                  <a:txBody>
                    <a:bodyPr/>
                    <a:lstStyle/>
                    <a:p>
                      <a:pPr algn="r" fontAlgn="b"/>
                      <a:r>
                        <a:rPr lang="en-US" sz="1200" b="0" i="0" u="none" strike="noStrike">
                          <a:solidFill>
                            <a:srgbClr val="000000"/>
                          </a:solidFill>
                          <a:effectLst/>
                          <a:latin typeface="Calibri"/>
                        </a:rPr>
                        <a:t>0</a:t>
                      </a:r>
                    </a:p>
                  </a:txBody>
                  <a:tcPr anchor="b"/>
                </a:tc>
                <a:tc>
                  <a:txBody>
                    <a:bodyPr/>
                    <a:lstStyle/>
                    <a:p>
                      <a:pPr algn="r" fontAlgn="b"/>
                      <a:r>
                        <a:rPr lang="en-US" sz="1200" b="0" i="0" u="none" strike="noStrike">
                          <a:solidFill>
                            <a:srgbClr val="000000"/>
                          </a:solidFill>
                          <a:effectLst/>
                          <a:latin typeface="Calibri"/>
                        </a:rPr>
                        <a:t>0</a:t>
                      </a:r>
                    </a:p>
                  </a:txBody>
                  <a:tcPr anchor="b"/>
                </a:tc>
                <a:tc>
                  <a:txBody>
                    <a:bodyPr/>
                    <a:lstStyle/>
                    <a:p>
                      <a:pPr algn="l" fontAlgn="b"/>
                      <a:endParaRPr lang="en-US" sz="1200" b="0" i="0" u="none" strike="noStrike">
                        <a:solidFill>
                          <a:srgbClr val="000000"/>
                        </a:solidFill>
                        <a:effectLst/>
                        <a:latin typeface="Calibri"/>
                      </a:endParaRPr>
                    </a:p>
                  </a:txBody>
                  <a:tcPr anchor="b"/>
                </a:tc>
                <a:extLst>
                  <a:ext uri="{0D108BD9-81ED-4DB2-BD59-A6C34878D82A}">
                    <a16:rowId xmlns:a16="http://schemas.microsoft.com/office/drawing/2014/main" val="10005"/>
                  </a:ext>
                </a:extLst>
              </a:tr>
              <a:tr h="230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VG3</a:t>
                      </a:r>
                    </a:p>
                  </a:txBody>
                  <a:tcPr/>
                </a:tc>
                <a:tc>
                  <a:txBody>
                    <a:bodyPr/>
                    <a:lstStyle/>
                    <a:p>
                      <a:pPr algn="r" fontAlgn="b"/>
                      <a:r>
                        <a:rPr lang="en-US" sz="1200" b="0" i="0" u="none" strike="noStrike">
                          <a:solidFill>
                            <a:srgbClr val="000000"/>
                          </a:solidFill>
                          <a:effectLst/>
                          <a:latin typeface="Calibri"/>
                        </a:rPr>
                        <a:t>0.01</a:t>
                      </a:r>
                    </a:p>
                  </a:txBody>
                  <a:tcPr anchor="b"/>
                </a:tc>
                <a:tc>
                  <a:txBody>
                    <a:bodyPr/>
                    <a:lstStyle/>
                    <a:p>
                      <a:pPr algn="r" fontAlgn="b"/>
                      <a:r>
                        <a:rPr lang="en-US" sz="1200" b="0" i="0" u="none" strike="noStrike">
                          <a:solidFill>
                            <a:srgbClr val="000000"/>
                          </a:solidFill>
                          <a:effectLst/>
                          <a:latin typeface="Calibri"/>
                        </a:rPr>
                        <a:t>-0.02</a:t>
                      </a:r>
                    </a:p>
                  </a:txBody>
                  <a:tcPr anchor="b"/>
                </a:tc>
                <a:tc>
                  <a:txBody>
                    <a:bodyPr/>
                    <a:lstStyle/>
                    <a:p>
                      <a:pPr algn="r" fontAlgn="b"/>
                      <a:r>
                        <a:rPr lang="en-US" sz="1200" b="0" i="0" u="none" strike="noStrike">
                          <a:solidFill>
                            <a:srgbClr val="000000"/>
                          </a:solidFill>
                          <a:effectLst/>
                          <a:latin typeface="Calibri"/>
                        </a:rPr>
                        <a:t>-0.03</a:t>
                      </a:r>
                    </a:p>
                  </a:txBody>
                  <a:tcPr anchor="b"/>
                </a:tc>
                <a:tc>
                  <a:txBody>
                    <a:bodyPr/>
                    <a:lstStyle/>
                    <a:p>
                      <a:pPr algn="r" fontAlgn="b"/>
                      <a:r>
                        <a:rPr lang="en-US" sz="1200" b="0" i="0" u="none" strike="noStrike">
                          <a:solidFill>
                            <a:srgbClr val="000000"/>
                          </a:solidFill>
                          <a:effectLst/>
                          <a:latin typeface="Calibri"/>
                        </a:rPr>
                        <a:t>0</a:t>
                      </a:r>
                    </a:p>
                  </a:txBody>
                  <a:tcPr anchor="b"/>
                </a:tc>
                <a:tc>
                  <a:txBody>
                    <a:bodyPr/>
                    <a:lstStyle/>
                    <a:p>
                      <a:pPr algn="r" fontAlgn="b"/>
                      <a:r>
                        <a:rPr lang="en-US" sz="1200" b="0" i="0" u="none" strike="noStrike">
                          <a:solidFill>
                            <a:srgbClr val="000000"/>
                          </a:solidFill>
                          <a:effectLst/>
                          <a:latin typeface="Calibri"/>
                        </a:rPr>
                        <a:t>0.01</a:t>
                      </a:r>
                    </a:p>
                  </a:txBody>
                  <a:tcPr anchor="b"/>
                </a:tc>
                <a:tc>
                  <a:txBody>
                    <a:bodyPr/>
                    <a:lstStyle/>
                    <a:p>
                      <a:pPr algn="r" fontAlgn="b"/>
                      <a:r>
                        <a:rPr lang="en-US" sz="1200" b="0" i="0" u="none" strike="noStrike" dirty="0">
                          <a:solidFill>
                            <a:srgbClr val="000000"/>
                          </a:solidFill>
                          <a:effectLst/>
                          <a:latin typeface="Calibri"/>
                        </a:rPr>
                        <a:t>0</a:t>
                      </a:r>
                    </a:p>
                  </a:txBody>
                  <a:tcPr anchor="b"/>
                </a:tc>
                <a:extLst>
                  <a:ext uri="{0D108BD9-81ED-4DB2-BD59-A6C34878D82A}">
                    <a16:rowId xmlns:a16="http://schemas.microsoft.com/office/drawing/2014/main" val="10006"/>
                  </a:ext>
                </a:extLst>
              </a:tr>
            </a:tbl>
          </a:graphicData>
        </a:graphic>
      </p:graphicFrame>
      <p:sp>
        <p:nvSpPr>
          <p:cNvPr id="35" name="TextBox 34"/>
          <p:cNvSpPr txBox="1"/>
          <p:nvPr/>
        </p:nvSpPr>
        <p:spPr>
          <a:xfrm>
            <a:off x="6458553" y="5882965"/>
            <a:ext cx="2289804" cy="246221"/>
          </a:xfrm>
          <a:prstGeom prst="rect">
            <a:avLst/>
          </a:prstGeom>
          <a:noFill/>
        </p:spPr>
        <p:txBody>
          <a:bodyPr wrap="square" lIns="0" tIns="0" rIns="0" bIns="0" rtlCol="0">
            <a:spAutoFit/>
          </a:bodyPr>
          <a:lstStyle/>
          <a:p>
            <a:r>
              <a:rPr lang="en-US" sz="1600" b="1" dirty="0">
                <a:solidFill>
                  <a:srgbClr val="EF3340"/>
                </a:solidFill>
              </a:rPr>
              <a:t>We want to accept H</a:t>
            </a:r>
            <a:r>
              <a:rPr lang="en-US" sz="1600" b="1" baseline="-25000" dirty="0">
                <a:solidFill>
                  <a:srgbClr val="EF3340"/>
                </a:solidFill>
              </a:rPr>
              <a:t>0</a:t>
            </a:r>
            <a:r>
              <a:rPr lang="en-US" sz="1600" b="1" dirty="0">
                <a:solidFill>
                  <a:srgbClr val="EF3340"/>
                </a:solidFill>
              </a:rPr>
              <a:t>!</a:t>
            </a:r>
          </a:p>
        </p:txBody>
      </p:sp>
      <p:sp>
        <p:nvSpPr>
          <p:cNvPr id="37" name="Content Placeholder 2"/>
          <p:cNvSpPr txBox="1">
            <a:spLocks/>
          </p:cNvSpPr>
          <p:nvPr/>
        </p:nvSpPr>
        <p:spPr>
          <a:xfrm>
            <a:off x="4744434" y="1922828"/>
            <a:ext cx="4394306" cy="1607496"/>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0" dirty="0" err="1">
                <a:solidFill>
                  <a:srgbClr val="000000"/>
                </a:solidFill>
                <a:latin typeface="Courier"/>
                <a:cs typeface="Courier"/>
              </a:rPr>
              <a:t>lavaan</a:t>
            </a:r>
            <a:r>
              <a:rPr lang="en-US" sz="1000" b="0" dirty="0">
                <a:solidFill>
                  <a:srgbClr val="000000"/>
                </a:solidFill>
                <a:latin typeface="Courier"/>
                <a:cs typeface="Courier"/>
              </a:rPr>
              <a:t> (0.5-17) converged normally after  89 iterations</a:t>
            </a:r>
          </a:p>
          <a:p>
            <a:endParaRPr lang="en-US" sz="1000" b="0" dirty="0">
              <a:solidFill>
                <a:srgbClr val="000000"/>
              </a:solidFill>
              <a:latin typeface="Courier"/>
              <a:cs typeface="Courier"/>
            </a:endParaRPr>
          </a:p>
          <a:p>
            <a:r>
              <a:rPr lang="en-US" sz="1000" b="0" dirty="0">
                <a:solidFill>
                  <a:srgbClr val="000000"/>
                </a:solidFill>
                <a:latin typeface="Courier"/>
                <a:cs typeface="Courier"/>
              </a:rPr>
              <a:t>  Number of observations                           232</a:t>
            </a:r>
          </a:p>
          <a:p>
            <a:endParaRPr lang="en-US" sz="1000" b="0" dirty="0">
              <a:solidFill>
                <a:srgbClr val="000000"/>
              </a:solidFill>
              <a:latin typeface="Courier"/>
              <a:cs typeface="Courier"/>
            </a:endParaRPr>
          </a:p>
          <a:p>
            <a:r>
              <a:rPr lang="en-US" sz="1000" b="0" dirty="0">
                <a:solidFill>
                  <a:srgbClr val="000000"/>
                </a:solidFill>
                <a:latin typeface="Courier"/>
                <a:cs typeface="Courier"/>
              </a:rPr>
              <a:t>  Estimator                                         ML</a:t>
            </a:r>
          </a:p>
          <a:p>
            <a:r>
              <a:rPr lang="en-US" sz="1000" b="0" dirty="0">
                <a:solidFill>
                  <a:srgbClr val="000000"/>
                </a:solidFill>
                <a:latin typeface="Courier"/>
                <a:cs typeface="Courier"/>
              </a:rPr>
              <a:t>  Minimum Function Test Statistic              158.034</a:t>
            </a:r>
          </a:p>
          <a:p>
            <a:r>
              <a:rPr lang="en-US" sz="1000" b="0" dirty="0">
                <a:solidFill>
                  <a:srgbClr val="000000"/>
                </a:solidFill>
                <a:latin typeface="Courier"/>
                <a:cs typeface="Courier"/>
              </a:rPr>
              <a:t>  Degrees of freedom                               147</a:t>
            </a:r>
          </a:p>
          <a:p>
            <a:r>
              <a:rPr lang="en-US" sz="1000" b="0" dirty="0">
                <a:solidFill>
                  <a:srgbClr val="000000"/>
                </a:solidFill>
                <a:latin typeface="Courier"/>
                <a:cs typeface="Courier"/>
              </a:rPr>
              <a:t>  P-value (Chi-square)                           0.252</a:t>
            </a:r>
          </a:p>
        </p:txBody>
      </p:sp>
      <p:sp>
        <p:nvSpPr>
          <p:cNvPr id="75" name="Rectangle 74"/>
          <p:cNvSpPr/>
          <p:nvPr/>
        </p:nvSpPr>
        <p:spPr>
          <a:xfrm>
            <a:off x="4744434" y="2587102"/>
            <a:ext cx="4303387" cy="867177"/>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p:txBody>
      </p:sp>
    </p:spTree>
    <p:extLst>
      <p:ext uri="{BB962C8B-B14F-4D97-AF65-F5344CB8AC3E}">
        <p14:creationId xmlns:p14="http://schemas.microsoft.com/office/powerpoint/2010/main" val="20867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2" grpId="0"/>
      <p:bldP spid="35" grpId="0"/>
      <p:bldP spid="7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0" dirty="0">
                <a:solidFill>
                  <a:srgbClr val="000000"/>
                </a:solidFill>
                <a:latin typeface="Courier"/>
                <a:cs typeface="Courier"/>
              </a:rPr>
              <a:t>summary(</a:t>
            </a:r>
            <a:r>
              <a:rPr lang="en-US" sz="1200" b="0" dirty="0" err="1">
                <a:solidFill>
                  <a:srgbClr val="000000"/>
                </a:solidFill>
                <a:latin typeface="Courier"/>
                <a:cs typeface="Courier"/>
              </a:rPr>
              <a:t>MeasurementModelResults</a:t>
            </a:r>
            <a:r>
              <a:rPr lang="en-US" sz="1200" b="0" dirty="0">
                <a:solidFill>
                  <a:srgbClr val="000000"/>
                </a:solidFill>
                <a:latin typeface="Courier"/>
                <a:cs typeface="Courier"/>
              </a:rPr>
              <a:t>)</a:t>
            </a:r>
          </a:p>
          <a:p>
            <a:endParaRPr lang="en-US" sz="1200" b="0" dirty="0">
              <a:solidFill>
                <a:srgbClr val="000000"/>
              </a:solidFill>
              <a:latin typeface="Courier"/>
              <a:cs typeface="Courier"/>
            </a:endParaRPr>
          </a:p>
          <a:p>
            <a:r>
              <a:rPr lang="en-US" sz="1200" b="0" dirty="0" err="1">
                <a:solidFill>
                  <a:srgbClr val="000000"/>
                </a:solidFill>
                <a:latin typeface="Courier"/>
                <a:cs typeface="Courier"/>
              </a:rPr>
              <a:t>lavaan</a:t>
            </a:r>
            <a:r>
              <a:rPr lang="en-US" sz="1200" b="0" dirty="0">
                <a:solidFill>
                  <a:srgbClr val="000000"/>
                </a:solidFill>
                <a:latin typeface="Courier"/>
                <a:cs typeface="Courier"/>
              </a:rPr>
              <a:t> (0.5-17) converged normally after  89 iterations</a:t>
            </a:r>
          </a:p>
          <a:p>
            <a:endParaRPr lang="en-US" sz="1200" b="0" dirty="0">
              <a:solidFill>
                <a:srgbClr val="000000"/>
              </a:solidFill>
              <a:latin typeface="Courier"/>
              <a:cs typeface="Courier"/>
            </a:endParaRPr>
          </a:p>
          <a:p>
            <a:r>
              <a:rPr lang="en-US" sz="1200" b="0" dirty="0">
                <a:solidFill>
                  <a:srgbClr val="000000"/>
                </a:solidFill>
                <a:latin typeface="Courier"/>
                <a:cs typeface="Courier"/>
              </a:rPr>
              <a:t>  Number of observations                           232</a:t>
            </a:r>
          </a:p>
          <a:p>
            <a:endParaRPr lang="en-US" sz="1200" b="0" dirty="0">
              <a:solidFill>
                <a:srgbClr val="000000"/>
              </a:solidFill>
              <a:latin typeface="Courier"/>
              <a:cs typeface="Courier"/>
            </a:endParaRPr>
          </a:p>
          <a:p>
            <a:r>
              <a:rPr lang="en-US" sz="1200" b="0" dirty="0">
                <a:solidFill>
                  <a:srgbClr val="000000"/>
                </a:solidFill>
                <a:latin typeface="Courier"/>
                <a:cs typeface="Courier"/>
              </a:rPr>
              <a:t>  Estimator                                         ML</a:t>
            </a:r>
          </a:p>
          <a:p>
            <a:r>
              <a:rPr lang="en-US" sz="1200" b="0" dirty="0">
                <a:solidFill>
                  <a:srgbClr val="000000"/>
                </a:solidFill>
                <a:latin typeface="Courier"/>
                <a:cs typeface="Courier"/>
              </a:rPr>
              <a:t>  Minimum Function Test Statistic              158.034</a:t>
            </a:r>
          </a:p>
          <a:p>
            <a:r>
              <a:rPr lang="en-US" sz="1200" b="0" dirty="0">
                <a:solidFill>
                  <a:srgbClr val="000000"/>
                </a:solidFill>
                <a:latin typeface="Courier"/>
                <a:cs typeface="Courier"/>
              </a:rPr>
              <a:t>  Degrees of freedom                               147</a:t>
            </a:r>
          </a:p>
          <a:p>
            <a:r>
              <a:rPr lang="en-US" sz="1200" b="0" dirty="0">
                <a:solidFill>
                  <a:srgbClr val="000000"/>
                </a:solidFill>
                <a:latin typeface="Courier"/>
                <a:cs typeface="Courier"/>
              </a:rPr>
              <a:t>  P-value (Chi-square)                           0.252</a:t>
            </a:r>
          </a:p>
          <a:p>
            <a:endParaRPr lang="en-US" sz="1200" b="0" dirty="0">
              <a:solidFill>
                <a:srgbClr val="000000"/>
              </a:solidFill>
              <a:latin typeface="Courier"/>
              <a:cs typeface="Courier"/>
            </a:endParaRPr>
          </a:p>
          <a:p>
            <a:r>
              <a:rPr lang="en-US" sz="1200" b="0" dirty="0">
                <a:solidFill>
                  <a:srgbClr val="000000"/>
                </a:solidFill>
                <a:latin typeface="Courier"/>
                <a:cs typeface="Courier"/>
              </a:rPr>
              <a:t>Parameter estimates:</a:t>
            </a:r>
          </a:p>
          <a:p>
            <a:endParaRPr lang="en-US" sz="1200" b="0" dirty="0">
              <a:solidFill>
                <a:srgbClr val="000000"/>
              </a:solidFill>
              <a:latin typeface="Courier"/>
              <a:cs typeface="Courier"/>
            </a:endParaRPr>
          </a:p>
          <a:p>
            <a:r>
              <a:rPr lang="en-US" sz="1200" b="0" dirty="0">
                <a:solidFill>
                  <a:srgbClr val="000000"/>
                </a:solidFill>
                <a:latin typeface="Courier"/>
                <a:cs typeface="Courier"/>
              </a:rPr>
              <a:t>  Information                                 Expected</a:t>
            </a:r>
          </a:p>
          <a:p>
            <a:r>
              <a:rPr lang="en-US" sz="1200" b="0" dirty="0">
                <a:solidFill>
                  <a:srgbClr val="000000"/>
                </a:solidFill>
                <a:latin typeface="Courier"/>
                <a:cs typeface="Courier"/>
              </a:rPr>
              <a:t>  Standard Errors                             Standard</a:t>
            </a:r>
          </a:p>
          <a:p>
            <a:endParaRPr lang="en-US" sz="1200" b="0" dirty="0">
              <a:solidFill>
                <a:srgbClr val="000000"/>
              </a:solidFill>
              <a:latin typeface="Courier"/>
              <a:cs typeface="Courier"/>
            </a:endParaRPr>
          </a:p>
          <a:p>
            <a:r>
              <a:rPr lang="en-US" sz="1200" b="0" dirty="0">
                <a:solidFill>
                  <a:srgbClr val="000000"/>
                </a:solidFill>
                <a:latin typeface="Courier"/>
                <a:cs typeface="Courier"/>
              </a:rPr>
              <a:t>                   Estimate  </a:t>
            </a:r>
            <a:r>
              <a:rPr lang="en-US" sz="1200" b="0" dirty="0" err="1">
                <a:solidFill>
                  <a:srgbClr val="000000"/>
                </a:solidFill>
                <a:latin typeface="Courier"/>
                <a:cs typeface="Courier"/>
              </a:rPr>
              <a:t>Std.err</a:t>
            </a:r>
            <a:r>
              <a:rPr lang="en-US" sz="1200" b="0" dirty="0">
                <a:solidFill>
                  <a:srgbClr val="000000"/>
                </a:solidFill>
                <a:latin typeface="Courier"/>
                <a:cs typeface="Courier"/>
              </a:rPr>
              <a:t>  Z-value  P(&gt;|z|)</a:t>
            </a:r>
          </a:p>
          <a:p>
            <a:r>
              <a:rPr lang="en-US" sz="1200" b="0" dirty="0">
                <a:solidFill>
                  <a:srgbClr val="000000"/>
                </a:solidFill>
                <a:latin typeface="Courier"/>
                <a:cs typeface="Courier"/>
              </a:rPr>
              <a:t>Latent variables:</a:t>
            </a:r>
          </a:p>
          <a:p>
            <a:r>
              <a:rPr lang="en-US" sz="1200" b="0" dirty="0">
                <a:solidFill>
                  <a:srgbClr val="000000"/>
                </a:solidFill>
                <a:latin typeface="Courier"/>
                <a:cs typeface="Courier"/>
              </a:rPr>
              <a:t>  HORIZONTAL =~</a:t>
            </a:r>
          </a:p>
          <a:p>
            <a:r>
              <a:rPr lang="en-US" sz="1200" b="0" dirty="0">
                <a:solidFill>
                  <a:srgbClr val="000000"/>
                </a:solidFill>
                <a:latin typeface="Courier"/>
                <a:cs typeface="Courier"/>
              </a:rPr>
              <a:t>    </a:t>
            </a:r>
            <a:r>
              <a:rPr lang="en-US" sz="1200" b="0" dirty="0" err="1">
                <a:solidFill>
                  <a:srgbClr val="000000"/>
                </a:solidFill>
                <a:latin typeface="Courier"/>
                <a:cs typeface="Courier"/>
              </a:rPr>
              <a:t>Hrzntl_nrm</a:t>
            </a:r>
            <a:r>
              <a:rPr lang="en-US" sz="1200" b="0" dirty="0">
                <a:solidFill>
                  <a:srgbClr val="000000"/>
                </a:solidFill>
                <a:latin typeface="Courier"/>
                <a:cs typeface="Courier"/>
              </a:rPr>
              <a:t>___     1.000</a:t>
            </a:r>
          </a:p>
          <a:p>
            <a:r>
              <a:rPr lang="en-US" sz="1200" b="0" dirty="0">
                <a:solidFill>
                  <a:srgbClr val="000000"/>
                </a:solidFill>
                <a:latin typeface="Courier"/>
                <a:cs typeface="Courier"/>
              </a:rPr>
              <a:t>    </a:t>
            </a:r>
            <a:r>
              <a:rPr lang="en-US" sz="1200" b="0" dirty="0" err="1">
                <a:solidFill>
                  <a:srgbClr val="000000"/>
                </a:solidFill>
                <a:latin typeface="Courier"/>
                <a:cs typeface="Courier"/>
              </a:rPr>
              <a:t>Hrzntl_nrms</a:t>
            </a:r>
            <a:r>
              <a:rPr lang="en-US" sz="1200" b="0" dirty="0">
                <a:solidFill>
                  <a:srgbClr val="000000"/>
                </a:solidFill>
                <a:latin typeface="Courier"/>
                <a:cs typeface="Courier"/>
              </a:rPr>
              <a:t>__     1.040    0.053   19.734    0.000</a:t>
            </a:r>
          </a:p>
          <a:p>
            <a:r>
              <a:rPr lang="en-US" sz="1200" b="0" dirty="0">
                <a:solidFill>
                  <a:srgbClr val="000000"/>
                </a:solidFill>
                <a:latin typeface="Courier"/>
                <a:cs typeface="Courier"/>
              </a:rPr>
              <a:t>    </a:t>
            </a:r>
            <a:r>
              <a:rPr lang="en-US" sz="1200" b="0" dirty="0" err="1">
                <a:solidFill>
                  <a:srgbClr val="000000"/>
                </a:solidFill>
                <a:latin typeface="Courier"/>
                <a:cs typeface="Courier"/>
              </a:rPr>
              <a:t>Hrzntl_nrm</a:t>
            </a:r>
            <a:r>
              <a:rPr lang="en-US" sz="1200" b="0" dirty="0">
                <a:solidFill>
                  <a:srgbClr val="000000"/>
                </a:solidFill>
                <a:latin typeface="Courier"/>
                <a:cs typeface="Courier"/>
              </a:rPr>
              <a:t>___     1.037    0.053   19.665    0.000</a:t>
            </a:r>
          </a:p>
          <a:p>
            <a:r>
              <a:rPr lang="en-US" sz="1200" b="0" dirty="0">
                <a:solidFill>
                  <a:srgbClr val="000000"/>
                </a:solidFill>
                <a:latin typeface="Courier"/>
                <a:cs typeface="Courier"/>
              </a:rPr>
              <a:t>…</a:t>
            </a:r>
          </a:p>
          <a:p>
            <a:r>
              <a:rPr lang="en-US" sz="1200" b="0" dirty="0">
                <a:solidFill>
                  <a:schemeClr val="accent5"/>
                </a:solidFill>
                <a:latin typeface="Courier"/>
                <a:cs typeface="Courier"/>
              </a:rPr>
              <a:t>Warning messages:</a:t>
            </a:r>
          </a:p>
          <a:p>
            <a:r>
              <a:rPr lang="en-US" sz="1200" b="0" dirty="0">
                <a:solidFill>
                  <a:schemeClr val="accent5"/>
                </a:solidFill>
                <a:latin typeface="Courier"/>
                <a:cs typeface="Courier"/>
              </a:rPr>
              <a:t>1: In </a:t>
            </a:r>
            <a:r>
              <a:rPr lang="en-US" sz="1200" b="0" dirty="0" err="1">
                <a:solidFill>
                  <a:schemeClr val="accent5"/>
                </a:solidFill>
                <a:latin typeface="Courier"/>
                <a:cs typeface="Courier"/>
              </a:rPr>
              <a:t>lavaan</a:t>
            </a:r>
            <a:r>
              <a:rPr lang="en-US" sz="1200" b="0" dirty="0">
                <a:solidFill>
                  <a:schemeClr val="accent5"/>
                </a:solidFill>
                <a:latin typeface="Courier"/>
                <a:cs typeface="Courier"/>
              </a:rPr>
              <a:t>::</a:t>
            </a:r>
            <a:r>
              <a:rPr lang="en-US" sz="1200" b="0" dirty="0" err="1">
                <a:solidFill>
                  <a:schemeClr val="accent5"/>
                </a:solidFill>
                <a:latin typeface="Courier"/>
                <a:cs typeface="Courier"/>
              </a:rPr>
              <a:t>lavaan</a:t>
            </a:r>
            <a:r>
              <a:rPr lang="en-US" sz="1200" b="0" dirty="0">
                <a:solidFill>
                  <a:schemeClr val="accent5"/>
                </a:solidFill>
                <a:latin typeface="Courier"/>
                <a:cs typeface="Courier"/>
              </a:rPr>
              <a:t>(model = </a:t>
            </a:r>
            <a:r>
              <a:rPr lang="en-US" sz="1200" b="0" dirty="0" err="1">
                <a:solidFill>
                  <a:schemeClr val="accent5"/>
                </a:solidFill>
                <a:latin typeface="Courier"/>
                <a:cs typeface="Courier"/>
              </a:rPr>
              <a:t>LatentVariableDefinitions</a:t>
            </a:r>
            <a:r>
              <a:rPr lang="en-US" sz="1200" b="0" dirty="0">
                <a:solidFill>
                  <a:schemeClr val="accent5"/>
                </a:solidFill>
                <a:latin typeface="Courier"/>
                <a:cs typeface="Courier"/>
              </a:rPr>
              <a:t>, </a:t>
            </a:r>
            <a:r>
              <a:rPr lang="en-US" sz="1200" b="0" dirty="0" err="1">
                <a:solidFill>
                  <a:schemeClr val="accent5"/>
                </a:solidFill>
                <a:latin typeface="Courier"/>
                <a:cs typeface="Courier"/>
              </a:rPr>
              <a:t>sample.cov</a:t>
            </a:r>
            <a:r>
              <a:rPr lang="en-US" sz="1200" b="0" dirty="0">
                <a:solidFill>
                  <a:schemeClr val="accent5"/>
                </a:solidFill>
                <a:latin typeface="Courier"/>
                <a:cs typeface="Courier"/>
              </a:rPr>
              <a:t> = correlations,  :</a:t>
            </a:r>
          </a:p>
          <a:p>
            <a:r>
              <a:rPr lang="en-US" sz="1200" b="0" dirty="0">
                <a:solidFill>
                  <a:schemeClr val="accent5"/>
                </a:solidFill>
                <a:latin typeface="Courier"/>
                <a:cs typeface="Courier"/>
              </a:rPr>
              <a:t>  </a:t>
            </a:r>
            <a:r>
              <a:rPr lang="en-US" sz="1200" b="0" dirty="0" err="1">
                <a:solidFill>
                  <a:schemeClr val="accent5"/>
                </a:solidFill>
                <a:latin typeface="Courier"/>
                <a:cs typeface="Courier"/>
              </a:rPr>
              <a:t>lavaan</a:t>
            </a:r>
            <a:r>
              <a:rPr lang="en-US" sz="1200" b="0" dirty="0">
                <a:solidFill>
                  <a:schemeClr val="accent5"/>
                </a:solidFill>
                <a:latin typeface="Courier"/>
                <a:cs typeface="Courier"/>
              </a:rPr>
              <a:t> WARNING: some estimated variances are negative</a:t>
            </a:r>
          </a:p>
          <a:p>
            <a:r>
              <a:rPr lang="en-US" sz="1200" b="0" dirty="0">
                <a:solidFill>
                  <a:schemeClr val="accent5"/>
                </a:solidFill>
                <a:latin typeface="Courier"/>
                <a:cs typeface="Courier"/>
              </a:rPr>
              <a:t>2: In </a:t>
            </a:r>
            <a:r>
              <a:rPr lang="en-US" sz="1200" b="0" dirty="0" err="1">
                <a:solidFill>
                  <a:schemeClr val="accent5"/>
                </a:solidFill>
                <a:latin typeface="Courier"/>
                <a:cs typeface="Courier"/>
              </a:rPr>
              <a:t>lavaan</a:t>
            </a:r>
            <a:r>
              <a:rPr lang="en-US" sz="1200" b="0" dirty="0">
                <a:solidFill>
                  <a:schemeClr val="accent5"/>
                </a:solidFill>
                <a:latin typeface="Courier"/>
                <a:cs typeface="Courier"/>
              </a:rPr>
              <a:t>::</a:t>
            </a:r>
            <a:r>
              <a:rPr lang="en-US" sz="1200" b="0" dirty="0" err="1">
                <a:solidFill>
                  <a:schemeClr val="accent5"/>
                </a:solidFill>
                <a:latin typeface="Courier"/>
                <a:cs typeface="Courier"/>
              </a:rPr>
              <a:t>lavaan</a:t>
            </a:r>
            <a:r>
              <a:rPr lang="en-US" sz="1200" b="0" dirty="0">
                <a:solidFill>
                  <a:schemeClr val="accent5"/>
                </a:solidFill>
                <a:latin typeface="Courier"/>
                <a:cs typeface="Courier"/>
              </a:rPr>
              <a:t>(model = </a:t>
            </a:r>
            <a:r>
              <a:rPr lang="en-US" sz="1200" b="0" dirty="0" err="1">
                <a:solidFill>
                  <a:schemeClr val="accent5"/>
                </a:solidFill>
                <a:latin typeface="Courier"/>
                <a:cs typeface="Courier"/>
              </a:rPr>
              <a:t>LatentVariableDefinitions</a:t>
            </a:r>
            <a:r>
              <a:rPr lang="en-US" sz="1200" b="0" dirty="0">
                <a:solidFill>
                  <a:schemeClr val="accent5"/>
                </a:solidFill>
                <a:latin typeface="Courier"/>
                <a:cs typeface="Courier"/>
              </a:rPr>
              <a:t>, </a:t>
            </a:r>
            <a:r>
              <a:rPr lang="en-US" sz="1200" b="0" dirty="0" err="1">
                <a:solidFill>
                  <a:schemeClr val="accent5"/>
                </a:solidFill>
                <a:latin typeface="Courier"/>
                <a:cs typeface="Courier"/>
              </a:rPr>
              <a:t>sample.cov</a:t>
            </a:r>
            <a:r>
              <a:rPr lang="en-US" sz="1200" b="0" dirty="0">
                <a:solidFill>
                  <a:schemeClr val="accent5"/>
                </a:solidFill>
                <a:latin typeface="Courier"/>
                <a:cs typeface="Courier"/>
              </a:rPr>
              <a:t> = correlations,  :</a:t>
            </a:r>
          </a:p>
          <a:p>
            <a:r>
              <a:rPr lang="en-US" sz="1200" b="0" dirty="0">
                <a:solidFill>
                  <a:schemeClr val="accent5"/>
                </a:solidFill>
                <a:latin typeface="Courier"/>
                <a:cs typeface="Courier"/>
              </a:rPr>
              <a:t>  </a:t>
            </a:r>
            <a:r>
              <a:rPr lang="en-US" sz="1200" b="0" dirty="0" err="1">
                <a:solidFill>
                  <a:schemeClr val="accent5"/>
                </a:solidFill>
                <a:latin typeface="Courier"/>
                <a:cs typeface="Courier"/>
              </a:rPr>
              <a:t>lavaan</a:t>
            </a:r>
            <a:r>
              <a:rPr lang="en-US" sz="1200" b="0" dirty="0">
                <a:solidFill>
                  <a:schemeClr val="accent5"/>
                </a:solidFill>
                <a:latin typeface="Courier"/>
                <a:cs typeface="Courier"/>
              </a:rPr>
              <a:t> WARNING: observed variable error term matrix (theta) is not positive definite; use inspect(</a:t>
            </a:r>
            <a:r>
              <a:rPr lang="en-US" sz="1200" b="0" dirty="0" err="1">
                <a:solidFill>
                  <a:schemeClr val="accent5"/>
                </a:solidFill>
                <a:latin typeface="Courier"/>
                <a:cs typeface="Courier"/>
              </a:rPr>
              <a:t>fit,"theta</a:t>
            </a:r>
            <a:r>
              <a:rPr lang="en-US" sz="1200" b="0" dirty="0">
                <a:solidFill>
                  <a:schemeClr val="accent5"/>
                </a:solidFill>
                <a:latin typeface="Courier"/>
                <a:cs typeface="Courier"/>
              </a:rPr>
              <a:t>") to investigate.</a:t>
            </a:r>
          </a:p>
        </p:txBody>
      </p:sp>
      <p:sp>
        <p:nvSpPr>
          <p:cNvPr id="20" name="Rectangle 19"/>
          <p:cNvSpPr/>
          <p:nvPr/>
        </p:nvSpPr>
        <p:spPr>
          <a:xfrm>
            <a:off x="401554" y="2473093"/>
            <a:ext cx="8384979" cy="2606733"/>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Estimates</a:t>
            </a:r>
          </a:p>
        </p:txBody>
      </p:sp>
      <p:sp>
        <p:nvSpPr>
          <p:cNvPr id="23" name="Rectangle 22"/>
          <p:cNvSpPr/>
          <p:nvPr/>
        </p:nvSpPr>
        <p:spPr>
          <a:xfrm>
            <a:off x="401827" y="369614"/>
            <a:ext cx="8384979" cy="2068581"/>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Estimation information</a:t>
            </a:r>
          </a:p>
        </p:txBody>
      </p:sp>
      <p:sp>
        <p:nvSpPr>
          <p:cNvPr id="24" name="Rectangle 23"/>
          <p:cNvSpPr/>
          <p:nvPr/>
        </p:nvSpPr>
        <p:spPr>
          <a:xfrm>
            <a:off x="401827" y="5117734"/>
            <a:ext cx="8384979" cy="1592926"/>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r>
              <a:rPr lang="en-US" dirty="0">
                <a:solidFill>
                  <a:srgbClr val="FF0000"/>
                </a:solidFill>
              </a:rPr>
              <a:t>Warnings</a:t>
            </a:r>
          </a:p>
        </p:txBody>
      </p:sp>
    </p:spTree>
    <p:extLst>
      <p:ext uri="{BB962C8B-B14F-4D97-AF65-F5344CB8AC3E}">
        <p14:creationId xmlns:p14="http://schemas.microsoft.com/office/powerpoint/2010/main" val="20037870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athDiagram.pdf"/>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l="9609" r="8045" b="-1760"/>
          <a:stretch/>
        </p:blipFill>
        <p:spPr>
          <a:xfrm>
            <a:off x="96838" y="160338"/>
            <a:ext cx="9047162" cy="6389687"/>
          </a:xfrm>
          <a:prstGeom prst="rect">
            <a:avLst/>
          </a:prstGeom>
        </p:spPr>
      </p:pic>
      <p:sp>
        <p:nvSpPr>
          <p:cNvPr id="8" name="TextBox 7"/>
          <p:cNvSpPr txBox="1"/>
          <p:nvPr/>
        </p:nvSpPr>
        <p:spPr>
          <a:xfrm>
            <a:off x="72801" y="57217"/>
            <a:ext cx="2554155" cy="307777"/>
          </a:xfrm>
          <a:prstGeom prst="rect">
            <a:avLst/>
          </a:prstGeom>
          <a:noFill/>
        </p:spPr>
        <p:txBody>
          <a:bodyPr wrap="square" lIns="0" tIns="0" rIns="0" bIns="0" rtlCol="0">
            <a:spAutoFit/>
          </a:bodyPr>
          <a:lstStyle/>
          <a:p>
            <a:r>
              <a:rPr lang="en-US" sz="2000" b="1" dirty="0">
                <a:solidFill>
                  <a:srgbClr val="EF3340"/>
                </a:solidFill>
              </a:rPr>
              <a:t>Factor </a:t>
            </a:r>
            <a:r>
              <a:rPr lang="en-US" sz="2000" b="1" dirty="0" err="1">
                <a:solidFill>
                  <a:srgbClr val="EF3340"/>
                </a:solidFill>
              </a:rPr>
              <a:t>covariances</a:t>
            </a:r>
            <a:endParaRPr lang="en-US" sz="2000" b="1" dirty="0">
              <a:solidFill>
                <a:srgbClr val="EF3340"/>
              </a:solidFill>
            </a:endParaRPr>
          </a:p>
        </p:txBody>
      </p:sp>
      <p:cxnSp>
        <p:nvCxnSpPr>
          <p:cNvPr id="10" name="Straight Connector 9"/>
          <p:cNvCxnSpPr/>
          <p:nvPr/>
        </p:nvCxnSpPr>
        <p:spPr>
          <a:xfrm>
            <a:off x="1473979" y="472528"/>
            <a:ext cx="982653" cy="417459"/>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7389" y="1479703"/>
            <a:ext cx="1276590" cy="615553"/>
          </a:xfrm>
          <a:prstGeom prst="rect">
            <a:avLst/>
          </a:prstGeom>
          <a:noFill/>
        </p:spPr>
        <p:txBody>
          <a:bodyPr wrap="square" lIns="0" tIns="0" rIns="0" bIns="0" rtlCol="0">
            <a:spAutoFit/>
          </a:bodyPr>
          <a:lstStyle/>
          <a:p>
            <a:r>
              <a:rPr lang="en-US" sz="2000" b="1" dirty="0">
                <a:solidFill>
                  <a:srgbClr val="EF3340"/>
                </a:solidFill>
              </a:rPr>
              <a:t>Factor</a:t>
            </a:r>
            <a:br>
              <a:rPr lang="en-US" sz="2000" b="1" dirty="0">
                <a:solidFill>
                  <a:srgbClr val="EF3340"/>
                </a:solidFill>
              </a:rPr>
            </a:br>
            <a:r>
              <a:rPr lang="en-US" sz="2000" b="1" dirty="0">
                <a:solidFill>
                  <a:srgbClr val="EF3340"/>
                </a:solidFill>
              </a:rPr>
              <a:t>variances</a:t>
            </a:r>
          </a:p>
        </p:txBody>
      </p:sp>
      <p:cxnSp>
        <p:nvCxnSpPr>
          <p:cNvPr id="12" name="Straight Connector 11"/>
          <p:cNvCxnSpPr/>
          <p:nvPr/>
        </p:nvCxnSpPr>
        <p:spPr>
          <a:xfrm>
            <a:off x="491326" y="2095256"/>
            <a:ext cx="454245" cy="417459"/>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6136" y="3374994"/>
            <a:ext cx="1276590" cy="615553"/>
          </a:xfrm>
          <a:prstGeom prst="rect">
            <a:avLst/>
          </a:prstGeom>
          <a:noFill/>
        </p:spPr>
        <p:txBody>
          <a:bodyPr wrap="square" lIns="0" tIns="0" rIns="0" bIns="0" rtlCol="0">
            <a:spAutoFit/>
          </a:bodyPr>
          <a:lstStyle/>
          <a:p>
            <a:r>
              <a:rPr lang="en-US" sz="2000" b="1" dirty="0">
                <a:solidFill>
                  <a:srgbClr val="EF3340"/>
                </a:solidFill>
              </a:rPr>
              <a:t>Factor</a:t>
            </a:r>
            <a:br>
              <a:rPr lang="en-US" sz="2000" b="1" dirty="0">
                <a:solidFill>
                  <a:srgbClr val="EF3340"/>
                </a:solidFill>
              </a:rPr>
            </a:br>
            <a:r>
              <a:rPr lang="en-US" sz="2000" b="1" dirty="0">
                <a:solidFill>
                  <a:srgbClr val="EF3340"/>
                </a:solidFill>
              </a:rPr>
              <a:t>loadings</a:t>
            </a:r>
          </a:p>
        </p:txBody>
      </p:sp>
      <p:cxnSp>
        <p:nvCxnSpPr>
          <p:cNvPr id="14" name="Straight Connector 13"/>
          <p:cNvCxnSpPr/>
          <p:nvPr/>
        </p:nvCxnSpPr>
        <p:spPr>
          <a:xfrm>
            <a:off x="491326" y="3990547"/>
            <a:ext cx="256856" cy="417459"/>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2801" y="6550223"/>
            <a:ext cx="3069830" cy="307777"/>
          </a:xfrm>
          <a:prstGeom prst="rect">
            <a:avLst/>
          </a:prstGeom>
          <a:noFill/>
        </p:spPr>
        <p:txBody>
          <a:bodyPr wrap="square" lIns="0" tIns="0" rIns="0" bIns="0" rtlCol="0">
            <a:spAutoFit/>
          </a:bodyPr>
          <a:lstStyle/>
          <a:p>
            <a:r>
              <a:rPr lang="en-US" sz="2000" b="1" dirty="0">
                <a:solidFill>
                  <a:srgbClr val="EF3340"/>
                </a:solidFill>
              </a:rPr>
              <a:t>Indicator error variances</a:t>
            </a:r>
          </a:p>
        </p:txBody>
      </p:sp>
      <p:cxnSp>
        <p:nvCxnSpPr>
          <p:cNvPr id="17" name="Straight Connector 16"/>
          <p:cNvCxnSpPr/>
          <p:nvPr/>
        </p:nvCxnSpPr>
        <p:spPr>
          <a:xfrm flipV="1">
            <a:off x="3087009" y="6459538"/>
            <a:ext cx="157599" cy="189732"/>
          </a:xfrm>
          <a:prstGeom prst="line">
            <a:avLst/>
          </a:prstGeom>
          <a:ln w="63500">
            <a:solidFill>
              <a:schemeClr val="accent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2997655" y="5782686"/>
            <a:ext cx="506521" cy="657004"/>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p:txBody>
      </p:sp>
      <p:sp>
        <p:nvSpPr>
          <p:cNvPr id="20" name="Rectangle 19"/>
          <p:cNvSpPr/>
          <p:nvPr/>
        </p:nvSpPr>
        <p:spPr>
          <a:xfrm>
            <a:off x="6772288" y="5779831"/>
            <a:ext cx="506521" cy="657004"/>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p:txBody>
      </p:sp>
      <p:sp>
        <p:nvSpPr>
          <p:cNvPr id="21" name="Rectangle 20"/>
          <p:cNvSpPr/>
          <p:nvPr/>
        </p:nvSpPr>
        <p:spPr>
          <a:xfrm>
            <a:off x="7638502" y="5777599"/>
            <a:ext cx="506521" cy="657004"/>
          </a:xfrm>
          <a:prstGeom prst="rect">
            <a:avLst/>
          </a:prstGeom>
          <a:noFill/>
          <a:ln w="25400">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r"/>
            <a:endParaRPr lang="en-US" dirty="0">
              <a:solidFill>
                <a:srgbClr val="FF0000"/>
              </a:solidFill>
            </a:endParaRPr>
          </a:p>
          <a:p>
            <a:pPr algn="r"/>
            <a:endParaRPr lang="en-US" dirty="0">
              <a:solidFill>
                <a:srgbClr val="FF0000"/>
              </a:solidFill>
            </a:endParaRPr>
          </a:p>
          <a:p>
            <a:pPr algn="r"/>
            <a:endParaRPr lang="en-US" dirty="0">
              <a:solidFill>
                <a:srgbClr val="FF0000"/>
              </a:solidFill>
            </a:endParaRPr>
          </a:p>
        </p:txBody>
      </p:sp>
      <p:sp>
        <p:nvSpPr>
          <p:cNvPr id="25" name="TextBox 24"/>
          <p:cNvSpPr txBox="1"/>
          <p:nvPr/>
        </p:nvSpPr>
        <p:spPr>
          <a:xfrm>
            <a:off x="4275168" y="6495381"/>
            <a:ext cx="2118451" cy="307777"/>
          </a:xfrm>
          <a:prstGeom prst="rect">
            <a:avLst/>
          </a:prstGeom>
          <a:noFill/>
        </p:spPr>
        <p:txBody>
          <a:bodyPr wrap="square" lIns="0" tIns="0" rIns="0" bIns="0" rtlCol="0">
            <a:spAutoFit/>
          </a:bodyPr>
          <a:lstStyle/>
          <a:p>
            <a:r>
              <a:rPr lang="en-US" sz="2000" b="1" dirty="0">
                <a:solidFill>
                  <a:srgbClr val="EF3340"/>
                </a:solidFill>
              </a:rPr>
              <a:t>Heywood case</a:t>
            </a:r>
          </a:p>
        </p:txBody>
      </p:sp>
    </p:spTree>
    <p:extLst>
      <p:ext uri="{BB962C8B-B14F-4D97-AF65-F5344CB8AC3E}">
        <p14:creationId xmlns:p14="http://schemas.microsoft.com/office/powerpoint/2010/main" val="83612916"/>
      </p:ext>
    </p:extLst>
  </p:cSld>
  <p:clrMapOvr>
    <a:masterClrMapping/>
  </p:clrMapOvr>
</p:sld>
</file>

<file path=ppt/theme/theme1.xml><?xml version="1.0" encoding="utf-8"?>
<a:theme xmlns:a="http://schemas.openxmlformats.org/drawingml/2006/main" name="AALTO_EN">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25400">
          <a:noFill/>
          <a:headEnd type="none" w="med" len="med"/>
          <a:tailEnd type="none" w="med" len="med"/>
        </a:ln>
        <a:effectLst/>
      </a:spPr>
      <a:bodyPr vert="horz" wrap="none" lIns="0" tIns="0" rIns="0" bIns="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dirty="0" smtClean="0">
            <a:solidFill>
              <a:srgbClr val="FFFFFF"/>
            </a:solidFill>
            <a:latin typeface="Verdana" pitchFamily="34" charset="0"/>
          </a:defRPr>
        </a:defPPr>
      </a:lstStyle>
      <a:style>
        <a:lnRef idx="1">
          <a:schemeClr val="accent4"/>
        </a:lnRef>
        <a:fillRef idx="2">
          <a:schemeClr val="accent4"/>
        </a:fillRef>
        <a:effectRef idx="1">
          <a:schemeClr val="accent4"/>
        </a:effectRef>
        <a:fontRef idx="minor">
          <a:schemeClr val="dk1"/>
        </a:fontRef>
      </a:style>
    </a:spDef>
    <a:lnDef>
      <a:spPr>
        <a:ln>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Office Theme">
  <a:themeElements>
    <a:clrScheme name="Custom 12">
      <a:dk1>
        <a:srgbClr val="000000"/>
      </a:dk1>
      <a:lt1>
        <a:srgbClr val="FFFFFF"/>
      </a:lt1>
      <a:dk2>
        <a:srgbClr val="44546A"/>
      </a:dk2>
      <a:lt2>
        <a:srgbClr val="E7E6E6"/>
      </a:lt2>
      <a:accent1>
        <a:srgbClr val="4472C4"/>
      </a:accent1>
      <a:accent2>
        <a:srgbClr val="ED7D31"/>
      </a:accent2>
      <a:accent3>
        <a:srgbClr val="3CA542"/>
      </a:accent3>
      <a:accent4>
        <a:srgbClr val="FFC000"/>
      </a:accent4>
      <a:accent5>
        <a:srgbClr val="DE4648"/>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AALTO_EN.potx</Template>
  <TotalTime>140142</TotalTime>
  <Words>27898</Words>
  <Application>Microsoft Macintosh PowerPoint</Application>
  <PresentationFormat>On-screen Show (4:3)</PresentationFormat>
  <Paragraphs>4734</Paragraphs>
  <Slides>188</Slides>
  <Notes>65</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188</vt:i4>
      </vt:variant>
    </vt:vector>
  </HeadingPairs>
  <TitlesOfParts>
    <vt:vector size="201" baseType="lpstr">
      <vt:lpstr>Arial</vt:lpstr>
      <vt:lpstr>Calibri</vt:lpstr>
      <vt:lpstr>Calibri Light</vt:lpstr>
      <vt:lpstr>Courier</vt:lpstr>
      <vt:lpstr>Courier New</vt:lpstr>
      <vt:lpstr>Georgia</vt:lpstr>
      <vt:lpstr>Lucida Grande</vt:lpstr>
      <vt:lpstr>Palatino</vt:lpstr>
      <vt:lpstr>Times New Roman</vt:lpstr>
      <vt:lpstr>Verdana</vt:lpstr>
      <vt:lpstr>Wingdings</vt:lpstr>
      <vt:lpstr>AALTO_EN</vt:lpstr>
      <vt:lpstr>Office Theme</vt:lpstr>
      <vt:lpstr>TU-L0020 Statistical research methods</vt:lpstr>
      <vt:lpstr>What is a construct?</vt:lpstr>
      <vt:lpstr>Realism and nominalism</vt:lpstr>
      <vt:lpstr>Why multiple survey questions?</vt:lpstr>
      <vt:lpstr>Learning diary questions for measurement</vt:lpstr>
      <vt:lpstr>Summary of measurement</vt:lpstr>
      <vt:lpstr>Concepts, constructs, and conceptualization</vt:lpstr>
      <vt:lpstr>Introduction to measurement</vt:lpstr>
      <vt:lpstr>Step 1: determine clearly what it is you want to measure </vt:lpstr>
      <vt:lpstr>Conceptualization</vt:lpstr>
      <vt:lpstr>PowerPoint Presentation</vt:lpstr>
      <vt:lpstr>PowerPoint Presentation</vt:lpstr>
      <vt:lpstr>Measurement validity and validation</vt:lpstr>
      <vt:lpstr>What is measurement validity?</vt:lpstr>
      <vt:lpstr>“Types of validity”</vt:lpstr>
      <vt:lpstr>Construct validity</vt:lpstr>
      <vt:lpstr>Link between theory and data</vt:lpstr>
      <vt:lpstr>Test validity</vt:lpstr>
      <vt:lpstr>Comparison between latent variable model for validity and construct validity</vt:lpstr>
      <vt:lpstr>Comparison between latent variable model for validity and classical test theory</vt:lpstr>
      <vt:lpstr>Example of a latent variable model of validity</vt:lpstr>
      <vt:lpstr>Summary of measurement validity</vt:lpstr>
      <vt:lpstr>A complex topic</vt:lpstr>
      <vt:lpstr>Introduction to  factor analysis</vt:lpstr>
      <vt:lpstr>PowerPoint Presentation</vt:lpstr>
      <vt:lpstr>Factor analysis: assessing dimensionality</vt:lpstr>
      <vt:lpstr>PowerPoint Presentation</vt:lpstr>
      <vt:lpstr>Decathlon data</vt:lpstr>
      <vt:lpstr>EFA results, two factors</vt:lpstr>
      <vt:lpstr>EFA results, two factors</vt:lpstr>
      <vt:lpstr>EFA results, two rotated factors</vt:lpstr>
      <vt:lpstr>EFA results, two rotated factors</vt:lpstr>
      <vt:lpstr>EFA results, three rotated factors</vt:lpstr>
      <vt:lpstr>EFA results, four rotated factors</vt:lpstr>
      <vt:lpstr>Factor analysis and correlation matrix</vt:lpstr>
      <vt:lpstr>Exploratory factor analysis example</vt:lpstr>
      <vt:lpstr>Mesquita &amp; Lazzarini, 2008</vt:lpstr>
      <vt:lpstr>PowerPoint Presentation</vt:lpstr>
      <vt:lpstr>How many factors: Scree plot</vt:lpstr>
      <vt:lpstr>PowerPoint Presentation</vt:lpstr>
      <vt:lpstr>PowerPoint Presentation</vt:lpstr>
      <vt:lpstr>PowerPoint Presentation</vt:lpstr>
      <vt:lpstr>A closer look at the loadings</vt:lpstr>
      <vt:lpstr>After factor rotation</vt:lpstr>
      <vt:lpstr>Assessing the results</vt:lpstr>
      <vt:lpstr>Factor rotation after exploratory factor analysis</vt:lpstr>
      <vt:lpstr>Factor rotation </vt:lpstr>
      <vt:lpstr>Conceptual explanation of exploratory factor analysis</vt:lpstr>
      <vt:lpstr>Data as variance components</vt:lpstr>
      <vt:lpstr>Explain the data with an underlying factor</vt:lpstr>
      <vt:lpstr>Factor analysis model</vt:lpstr>
      <vt:lpstr>Two modeling strategies</vt:lpstr>
      <vt:lpstr>Conceptual example of EFA</vt:lpstr>
      <vt:lpstr>Conceptual example of EFA</vt:lpstr>
      <vt:lpstr>Conceptual example of EFA</vt:lpstr>
      <vt:lpstr>Conceptual example of EFA</vt:lpstr>
      <vt:lpstr>Conceptual example of EFA</vt:lpstr>
      <vt:lpstr>Conceptual example of EFA</vt:lpstr>
      <vt:lpstr>Conceptual example of confirmatory factor analysis</vt:lpstr>
      <vt:lpstr>Data as variance components</vt:lpstr>
      <vt:lpstr>Conceptual example of CFA</vt:lpstr>
      <vt:lpstr>Conceptual example of CFA</vt:lpstr>
      <vt:lpstr>Modeling correlated errors</vt:lpstr>
      <vt:lpstr>Modeling correlated errors</vt:lpstr>
      <vt:lpstr>Modeling correlated errors</vt:lpstr>
      <vt:lpstr>Modeling correlated errors</vt:lpstr>
      <vt:lpstr>Modeling measurement effects</vt:lpstr>
      <vt:lpstr>Modeling measurement effects</vt:lpstr>
      <vt:lpstr>Modeling measurement effects</vt:lpstr>
      <vt:lpstr>Big caveat</vt:lpstr>
      <vt:lpstr>Estimation of factor models</vt:lpstr>
      <vt:lpstr>Tracing rules</vt:lpstr>
      <vt:lpstr>Model degrees of freedom</vt:lpstr>
      <vt:lpstr>Estimating the unknown  parameters</vt:lpstr>
      <vt:lpstr>Scale setting and  identification</vt:lpstr>
      <vt:lpstr>Model degrees of freedom</vt:lpstr>
      <vt:lpstr>Estimating the unknown  parameters</vt:lpstr>
      <vt:lpstr>Another example of an unidentified model</vt:lpstr>
      <vt:lpstr>Unstandardized factors</vt:lpstr>
      <vt:lpstr>Estimating the unknown  parameters</vt:lpstr>
      <vt:lpstr>Estimating the unknown parameters</vt:lpstr>
      <vt:lpstr>Problem of scale setting</vt:lpstr>
      <vt:lpstr>Scale setting strategy 1: Standardize latent variables</vt:lpstr>
      <vt:lpstr>Scale setting strategy 2: Fix first indicator loading</vt:lpstr>
      <vt:lpstr>PowerPoint Presentation</vt:lpstr>
      <vt:lpstr>PowerPoint Presentation</vt:lpstr>
      <vt:lpstr>Identification of CFA models</vt:lpstr>
      <vt:lpstr>Identification: Summary</vt:lpstr>
      <vt:lpstr>Confirmatory factor analysis example</vt:lpstr>
      <vt:lpstr>Mesquita &amp; Lazzarini, 2008</vt:lpstr>
      <vt:lpstr>PowerPoint Presentation</vt:lpstr>
      <vt:lpstr>PowerPoint Presentation</vt:lpstr>
      <vt:lpstr>PowerPoint Presentation</vt:lpstr>
      <vt:lpstr>PowerPoint Presentation</vt:lpstr>
      <vt:lpstr>PowerPoint Presentation</vt:lpstr>
      <vt:lpstr>Degrees of freedom</vt:lpstr>
      <vt:lpstr>PowerPoint Presentation</vt:lpstr>
      <vt:lpstr>PowerPoint Presentation</vt:lpstr>
      <vt:lpstr>PowerPoint Presentation</vt:lpstr>
      <vt:lpstr>PowerPoint Presentation</vt:lpstr>
      <vt:lpstr>Admissibility and  Heywood case</vt:lpstr>
      <vt:lpstr>Another example</vt:lpstr>
      <vt:lpstr>More on Heywood case</vt:lpstr>
      <vt:lpstr>Diagnostics after CFA</vt:lpstr>
      <vt:lpstr>What if the model does not fit?</vt:lpstr>
      <vt:lpstr>Modification indices</vt:lpstr>
      <vt:lpstr>PowerPoint Presentation</vt:lpstr>
      <vt:lpstr>Composite reliability and average variance extracted</vt:lpstr>
      <vt:lpstr>Assessing the results</vt:lpstr>
      <vt:lpstr>Composite reliability and Average Variance Extracted</vt:lpstr>
      <vt:lpstr>Composite reliability and Average Variance Extracted</vt:lpstr>
      <vt:lpstr>Composite reliability and coefficient alpha</vt:lpstr>
      <vt:lpstr>Convergent and discriminant validity</vt:lpstr>
      <vt:lpstr>Convergent and discriminant validity</vt:lpstr>
      <vt:lpstr>Used very inconsistently</vt:lpstr>
      <vt:lpstr>Formative measurement</vt:lpstr>
      <vt:lpstr>Formative measurement?</vt:lpstr>
      <vt:lpstr>Guidelines for using formative measurement</vt:lpstr>
      <vt:lpstr>Measurement and modeling</vt:lpstr>
      <vt:lpstr>Items as causes of constructs</vt:lpstr>
      <vt:lpstr>Measurement and modeling</vt:lpstr>
      <vt:lpstr>Alternatives to formative measurement models</vt:lpstr>
      <vt:lpstr>Alternatives to formative measurement models</vt:lpstr>
      <vt:lpstr>Alternatives to formative measurement models</vt:lpstr>
      <vt:lpstr>Summary of formative measurement</vt:lpstr>
      <vt:lpstr>Statistical issues in formative models</vt:lpstr>
      <vt:lpstr>Identification of formative models</vt:lpstr>
      <vt:lpstr>Composite model and weight calculation</vt:lpstr>
      <vt:lpstr>Multiple item indices</vt:lpstr>
      <vt:lpstr>Scale and non-scale variables</vt:lpstr>
      <vt:lpstr>PowerPoint Presentation</vt:lpstr>
      <vt:lpstr>Index as depedenent and independent variable</vt:lpstr>
      <vt:lpstr>Summary of indices</vt:lpstr>
      <vt:lpstr>Bi-factor models</vt:lpstr>
      <vt:lpstr>Not covered on the course</vt:lpstr>
      <vt:lpstr>Common method variance diagnostics</vt:lpstr>
      <vt:lpstr>Not covered on the course</vt:lpstr>
      <vt:lpstr>Structural regression models</vt:lpstr>
      <vt:lpstr>What is structural equation modeling (SEM)?</vt:lpstr>
      <vt:lpstr>Building the structural regression model</vt:lpstr>
      <vt:lpstr>Building the structural regression model</vt:lpstr>
      <vt:lpstr>Building the structural regression model</vt:lpstr>
      <vt:lpstr>Building the structural regression model</vt:lpstr>
      <vt:lpstr>Structure of a structural regression model</vt:lpstr>
      <vt:lpstr>Structure of a structural regression model</vt:lpstr>
      <vt:lpstr>Endogenous and exogenous variables</vt:lpstr>
      <vt:lpstr>SEM is more complex than regression with scale scores, why would I use it?</vt:lpstr>
      <vt:lpstr>Estimating regressions of unobservable variables</vt:lpstr>
      <vt:lpstr>Estimating with scale scores</vt:lpstr>
      <vt:lpstr>Estimating with SEM</vt:lpstr>
      <vt:lpstr>The difference: SEM corrects for measurement error</vt:lpstr>
      <vt:lpstr>SEM provides overall test of models</vt:lpstr>
      <vt:lpstr>Slippery slope to SEM</vt:lpstr>
      <vt:lpstr>SEM is so much better than regression with scale scores, why would I not use it?</vt:lpstr>
      <vt:lpstr>Reasons not to use SEM</vt:lpstr>
      <vt:lpstr>PowerPoint Presentation</vt:lpstr>
      <vt:lpstr>Doing a survey</vt:lpstr>
      <vt:lpstr>Survey data</vt:lpstr>
      <vt:lpstr>Multimode survey</vt:lpstr>
      <vt:lpstr>Tasks in a survey study</vt:lpstr>
      <vt:lpstr>Sample selection</vt:lpstr>
      <vt:lpstr>Sample size requirement</vt:lpstr>
      <vt:lpstr>Why could non-response cause problems?</vt:lpstr>
      <vt:lpstr>Scale development process</vt:lpstr>
      <vt:lpstr>Designing the survey form</vt:lpstr>
      <vt:lpstr>Common scale types</vt:lpstr>
      <vt:lpstr>Is this a good question?</vt:lpstr>
      <vt:lpstr>Is this a good question?</vt:lpstr>
      <vt:lpstr>Experimental vignette studies</vt:lpstr>
      <vt:lpstr>Administering the survey </vt:lpstr>
      <vt:lpstr>PowerPoint Presentation</vt:lpstr>
      <vt:lpstr>PowerPoint Presentation</vt:lpstr>
      <vt:lpstr>Weaknesses of surveys</vt:lpstr>
      <vt:lpstr>Summary about survey data</vt:lpstr>
      <vt:lpstr>Not covered on the course</vt:lpstr>
      <vt:lpstr>Not covered on the course</vt:lpstr>
      <vt:lpstr>Not covered on the course</vt:lpstr>
      <vt:lpstr>Non-normality of measures</vt:lpstr>
      <vt:lpstr>What is the problem here?</vt:lpstr>
      <vt:lpstr>Item characteristic curves</vt:lpstr>
      <vt:lpstr>Non-linear item characteristic curve</vt:lpstr>
      <vt:lpstr>Item response theory models</vt:lpstr>
      <vt:lpstr>Summary of measurement validation techniques</vt:lpstr>
      <vt:lpstr>Measurement validation techniques</vt:lpstr>
      <vt:lpstr>Reliability assesment techniques</vt:lpstr>
      <vt:lpstr>Assessing reliability and validity evidence </vt:lpstr>
      <vt:lpstr>Conclusions</vt:lpstr>
      <vt:lpstr>Learning diary questions for this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Aalto Living+</dc:title>
  <dc:creator>TBWA\HELSINKI</dc:creator>
  <cp:lastModifiedBy>Rönkkö, Mikko</cp:lastModifiedBy>
  <cp:revision>1378</cp:revision>
  <cp:lastPrinted>2014-04-23T13:12:48Z</cp:lastPrinted>
  <dcterms:created xsi:type="dcterms:W3CDTF">2012-05-14T17:33:12Z</dcterms:created>
  <dcterms:modified xsi:type="dcterms:W3CDTF">2019-02-22T15:53:42Z</dcterms:modified>
</cp:coreProperties>
</file>