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320" r:id="rId3"/>
    <p:sldId id="321" r:id="rId4"/>
    <p:sldId id="260" r:id="rId5"/>
    <p:sldId id="284" r:id="rId6"/>
    <p:sldId id="325" r:id="rId7"/>
    <p:sldId id="356" r:id="rId8"/>
    <p:sldId id="355" r:id="rId9"/>
    <p:sldId id="257" r:id="rId10"/>
    <p:sldId id="259" r:id="rId11"/>
    <p:sldId id="292" r:id="rId12"/>
    <p:sldId id="293" r:id="rId13"/>
    <p:sldId id="318" r:id="rId14"/>
    <p:sldId id="319" r:id="rId15"/>
    <p:sldId id="297" r:id="rId16"/>
    <p:sldId id="298" r:id="rId17"/>
    <p:sldId id="311" r:id="rId18"/>
    <p:sldId id="312" r:id="rId19"/>
    <p:sldId id="308" r:id="rId20"/>
    <p:sldId id="306" r:id="rId21"/>
    <p:sldId id="303" r:id="rId22"/>
    <p:sldId id="305" r:id="rId23"/>
    <p:sldId id="304" r:id="rId24"/>
    <p:sldId id="354" r:id="rId25"/>
    <p:sldId id="262" r:id="rId26"/>
    <p:sldId id="263" r:id="rId27"/>
    <p:sldId id="261" r:id="rId28"/>
    <p:sldId id="281" r:id="rId29"/>
    <p:sldId id="358" r:id="rId30"/>
    <p:sldId id="258" r:id="rId31"/>
    <p:sldId id="285" r:id="rId32"/>
    <p:sldId id="314" r:id="rId33"/>
    <p:sldId id="294" r:id="rId34"/>
    <p:sldId id="288" r:id="rId35"/>
    <p:sldId id="296" r:id="rId36"/>
    <p:sldId id="332" r:id="rId37"/>
    <p:sldId id="390" r:id="rId38"/>
    <p:sldId id="360" r:id="rId39"/>
    <p:sldId id="369" r:id="rId40"/>
    <p:sldId id="463" r:id="rId41"/>
    <p:sldId id="392" r:id="rId42"/>
    <p:sldId id="461" r:id="rId43"/>
    <p:sldId id="462" r:id="rId44"/>
    <p:sldId id="301" r:id="rId45"/>
    <p:sldId id="363" r:id="rId46"/>
    <p:sldId id="302" r:id="rId47"/>
    <p:sldId id="330" r:id="rId48"/>
    <p:sldId id="331" r:id="rId49"/>
    <p:sldId id="352" r:id="rId50"/>
    <p:sldId id="323" r:id="rId51"/>
    <p:sldId id="465" r:id="rId52"/>
    <p:sldId id="32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13F"/>
    <a:srgbClr val="F95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3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20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8E3C8-D866-4013-BB8F-9D3385AEF8A9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022E5-9261-4147-9CD2-E517C76096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8774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91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916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47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18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24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07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210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579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96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902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091BC-A8F5-485C-A70C-1EA39A34D9B7}" type="datetimeFigureOut">
              <a:rPr lang="fi-FI" smtClean="0"/>
              <a:t>26.10.2020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08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f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438" y="300446"/>
            <a:ext cx="8258175" cy="6230983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Luento 8B: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Keraamit ja lasit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0545" y="4645278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800" dirty="0"/>
              <a:t>Sami Franssila,</a:t>
            </a:r>
          </a:p>
        </p:txBody>
      </p:sp>
    </p:spTree>
    <p:extLst>
      <p:ext uri="{BB962C8B-B14F-4D97-AF65-F5344CB8AC3E}">
        <p14:creationId xmlns:p14="http://schemas.microsoft.com/office/powerpoint/2010/main" val="371587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Keraameja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3570"/>
            <a:ext cx="2558687" cy="4351338"/>
          </a:xfrm>
        </p:spPr>
        <p:txBody>
          <a:bodyPr>
            <a:normAutofit fontScale="77500" lnSpcReduction="20000"/>
          </a:bodyPr>
          <a:lstStyle/>
          <a:p>
            <a:r>
              <a:rPr lang="fi-FI" sz="3200" dirty="0" err="1"/>
              <a:t>MgO</a:t>
            </a:r>
            <a:endParaRPr lang="fi-FI" sz="3200" dirty="0"/>
          </a:p>
          <a:p>
            <a:r>
              <a:rPr lang="fi-FI" sz="3200" dirty="0"/>
              <a:t>Al</a:t>
            </a:r>
            <a:r>
              <a:rPr lang="fi-FI" sz="3200" baseline="-25000" dirty="0"/>
              <a:t>2</a:t>
            </a:r>
            <a:r>
              <a:rPr lang="fi-FI" sz="3200" dirty="0"/>
              <a:t>O</a:t>
            </a:r>
            <a:r>
              <a:rPr lang="fi-FI" sz="3200" baseline="-25000" dirty="0"/>
              <a:t>3</a:t>
            </a:r>
          </a:p>
          <a:p>
            <a:r>
              <a:rPr lang="fi-FI" sz="3200" dirty="0"/>
              <a:t>ZrO</a:t>
            </a:r>
            <a:r>
              <a:rPr lang="fi-FI" sz="3200" baseline="-25000" dirty="0"/>
              <a:t>2</a:t>
            </a:r>
          </a:p>
          <a:p>
            <a:r>
              <a:rPr lang="fi-FI" sz="3200" dirty="0"/>
              <a:t>UO</a:t>
            </a:r>
            <a:r>
              <a:rPr lang="fi-FI" sz="3200" baseline="-25000" dirty="0"/>
              <a:t>2</a:t>
            </a:r>
          </a:p>
          <a:p>
            <a:r>
              <a:rPr lang="fi-FI" sz="3200" dirty="0" err="1"/>
              <a:t>AlN</a:t>
            </a:r>
            <a:endParaRPr lang="fi-FI" sz="3200" dirty="0"/>
          </a:p>
          <a:p>
            <a:r>
              <a:rPr lang="fi-FI" sz="3200" dirty="0"/>
              <a:t>Si</a:t>
            </a:r>
            <a:r>
              <a:rPr lang="fi-FI" sz="3200" baseline="-25000" dirty="0"/>
              <a:t>3</a:t>
            </a:r>
            <a:r>
              <a:rPr lang="fi-FI" sz="3200" dirty="0"/>
              <a:t>N</a:t>
            </a:r>
            <a:r>
              <a:rPr lang="fi-FI" sz="3200" baseline="-25000" dirty="0"/>
              <a:t>4</a:t>
            </a:r>
          </a:p>
          <a:p>
            <a:r>
              <a:rPr lang="fi-FI" sz="3200" dirty="0"/>
              <a:t>WC</a:t>
            </a:r>
          </a:p>
          <a:p>
            <a:r>
              <a:rPr lang="fi-FI" sz="3200" dirty="0" err="1"/>
              <a:t>SiC</a:t>
            </a:r>
            <a:endParaRPr lang="fi-FI" sz="3200" dirty="0"/>
          </a:p>
          <a:p>
            <a:r>
              <a:rPr lang="fi-FI" sz="3200" dirty="0"/>
              <a:t>B</a:t>
            </a:r>
            <a:r>
              <a:rPr lang="fi-FI" sz="3200" baseline="-25000" dirty="0"/>
              <a:t>4</a:t>
            </a:r>
            <a:r>
              <a:rPr lang="fi-FI" sz="3200" dirty="0"/>
              <a:t>C</a:t>
            </a:r>
          </a:p>
          <a:p>
            <a:r>
              <a:rPr lang="fi-FI" sz="3200" dirty="0"/>
              <a:t>TiSi</a:t>
            </a:r>
            <a:r>
              <a:rPr lang="fi-FI" sz="3200" baseline="-25000" dirty="0"/>
              <a:t>2</a:t>
            </a:r>
          </a:p>
          <a:p>
            <a:r>
              <a:rPr lang="fi-FI" sz="3200" dirty="0"/>
              <a:t>CaF</a:t>
            </a:r>
            <a:r>
              <a:rPr lang="fi-FI" sz="3200" baseline="-25000" dirty="0"/>
              <a:t>2</a:t>
            </a:r>
          </a:p>
          <a:p>
            <a:endParaRPr lang="fi-FI" sz="3200" dirty="0"/>
          </a:p>
          <a:p>
            <a:endParaRPr lang="fi-FI" sz="3200" dirty="0"/>
          </a:p>
          <a:p>
            <a:endParaRPr lang="fi-FI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183991" y="1328830"/>
            <a:ext cx="36837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Monikomponentti:</a:t>
            </a:r>
          </a:p>
          <a:p>
            <a:endParaRPr lang="fi-FI" sz="3200" dirty="0"/>
          </a:p>
          <a:p>
            <a:r>
              <a:rPr lang="fi-FI" sz="3200" dirty="0"/>
              <a:t>ZrO</a:t>
            </a:r>
            <a:r>
              <a:rPr lang="fi-FI" sz="3200" baseline="-25000" dirty="0"/>
              <a:t>2</a:t>
            </a:r>
            <a:r>
              <a:rPr lang="fi-FI" sz="3200" dirty="0"/>
              <a:t>:Y</a:t>
            </a:r>
            <a:r>
              <a:rPr lang="fi-FI" sz="3200" baseline="-25000" dirty="0"/>
              <a:t>2</a:t>
            </a:r>
            <a:r>
              <a:rPr lang="fi-FI" sz="3200" dirty="0"/>
              <a:t>O</a:t>
            </a:r>
            <a:r>
              <a:rPr lang="fi-FI" sz="3200" baseline="-25000" dirty="0"/>
              <a:t>3</a:t>
            </a:r>
            <a:r>
              <a:rPr lang="fi-FI" sz="3200" dirty="0"/>
              <a:t> (YSZ)</a:t>
            </a:r>
          </a:p>
          <a:p>
            <a:r>
              <a:rPr lang="fi-FI" sz="3200" dirty="0"/>
              <a:t>BaTiO</a:t>
            </a:r>
            <a:r>
              <a:rPr lang="fi-FI" sz="3200" baseline="-25000" dirty="0"/>
              <a:t>3</a:t>
            </a:r>
          </a:p>
          <a:p>
            <a:r>
              <a:rPr lang="fi-FI" sz="3200" dirty="0"/>
              <a:t>LiNbO</a:t>
            </a:r>
            <a:r>
              <a:rPr lang="fi-FI" sz="3200" baseline="-25000" dirty="0"/>
              <a:t>3</a:t>
            </a:r>
          </a:p>
          <a:p>
            <a:r>
              <a:rPr lang="fi-FI" sz="3200" dirty="0"/>
              <a:t>YBa</a:t>
            </a:r>
            <a:r>
              <a:rPr lang="fi-FI" sz="3200" baseline="-25000" dirty="0"/>
              <a:t>2</a:t>
            </a:r>
            <a:r>
              <a:rPr lang="fi-FI" sz="3200" dirty="0"/>
              <a:t>Cu</a:t>
            </a:r>
            <a:r>
              <a:rPr lang="fi-FI" sz="3200" baseline="-25000" dirty="0"/>
              <a:t>3</a:t>
            </a:r>
            <a:r>
              <a:rPr lang="fi-FI" sz="3200" dirty="0"/>
              <a:t>O</a:t>
            </a:r>
            <a:r>
              <a:rPr lang="fi-FI" sz="3200" baseline="-25000" dirty="0"/>
              <a:t>3</a:t>
            </a:r>
          </a:p>
          <a:p>
            <a:r>
              <a:rPr lang="fi-FI" sz="3200" dirty="0"/>
              <a:t>Ti</a:t>
            </a:r>
            <a:r>
              <a:rPr lang="fi-FI" sz="3200" baseline="-25000" dirty="0"/>
              <a:t>3</a:t>
            </a:r>
            <a:r>
              <a:rPr lang="fi-FI" sz="3200" dirty="0"/>
              <a:t>SiC</a:t>
            </a:r>
            <a:r>
              <a:rPr lang="fi-FI" sz="3200" baseline="-25000" dirty="0"/>
              <a:t>2</a:t>
            </a:r>
          </a:p>
          <a:p>
            <a:r>
              <a:rPr lang="fi-FI" sz="3200" dirty="0"/>
              <a:t>(</a:t>
            </a:r>
            <a:r>
              <a:rPr lang="fi-FI" sz="3200" dirty="0" err="1"/>
              <a:t>Ba,Sr</a:t>
            </a:r>
            <a:r>
              <a:rPr lang="fi-FI" sz="3200" dirty="0"/>
              <a:t>)O-6Fe</a:t>
            </a:r>
            <a:r>
              <a:rPr lang="fi-FI" sz="3200" baseline="-25000" dirty="0"/>
              <a:t>2</a:t>
            </a:r>
            <a:r>
              <a:rPr lang="fi-FI" sz="3200" dirty="0"/>
              <a:t>O</a:t>
            </a:r>
            <a:r>
              <a:rPr lang="fi-FI" sz="3200" baseline="-25000" dirty="0"/>
              <a:t>3</a:t>
            </a:r>
          </a:p>
          <a:p>
            <a:r>
              <a:rPr lang="fi-FI" sz="3200" dirty="0"/>
              <a:t>(</a:t>
            </a:r>
            <a:r>
              <a:rPr lang="fi-FI" sz="3200" dirty="0" err="1"/>
              <a:t>Zn,Mn</a:t>
            </a:r>
            <a:r>
              <a:rPr lang="fi-FI" sz="3200" dirty="0"/>
              <a:t>)Fe</a:t>
            </a:r>
            <a:r>
              <a:rPr lang="fi-FI" sz="3200" baseline="-25000" dirty="0"/>
              <a:t>2</a:t>
            </a:r>
            <a:r>
              <a:rPr lang="fi-FI" sz="3200" dirty="0"/>
              <a:t>O</a:t>
            </a:r>
            <a:r>
              <a:rPr lang="fi-FI" sz="3200" baseline="-25000" dirty="0"/>
              <a:t>3</a:t>
            </a:r>
            <a:endParaRPr lang="fi-FI" sz="3200" dirty="0"/>
          </a:p>
        </p:txBody>
      </p:sp>
      <p:sp>
        <p:nvSpPr>
          <p:cNvPr id="5" name="Right Brace 4"/>
          <p:cNvSpPr/>
          <p:nvPr/>
        </p:nvSpPr>
        <p:spPr>
          <a:xfrm>
            <a:off x="2299062" y="1773570"/>
            <a:ext cx="404949" cy="148100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ight Brace 5"/>
          <p:cNvSpPr/>
          <p:nvPr/>
        </p:nvSpPr>
        <p:spPr>
          <a:xfrm>
            <a:off x="2309844" y="3251415"/>
            <a:ext cx="394167" cy="91166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ight Brace 7"/>
          <p:cNvSpPr/>
          <p:nvPr/>
        </p:nvSpPr>
        <p:spPr>
          <a:xfrm>
            <a:off x="2315234" y="4166520"/>
            <a:ext cx="404948" cy="114416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2913016" y="2212312"/>
            <a:ext cx="1705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oksideja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3016" y="3445637"/>
            <a:ext cx="193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nitridejä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3258" y="4457523"/>
            <a:ext cx="1931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karbideja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5023" y="5213794"/>
            <a:ext cx="1867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silisidejä</a:t>
            </a:r>
            <a:endParaRPr lang="fi-FI" sz="2800" dirty="0"/>
          </a:p>
          <a:p>
            <a:r>
              <a:rPr lang="fi-FI" sz="2800" dirty="0"/>
              <a:t>fluorideja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2321756" y="5310686"/>
            <a:ext cx="404948" cy="81422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3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/>
      <p:bldP spid="11" grpId="0"/>
      <p:bldP spid="12" grpId="0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Fluoriitti-rakenne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65" y="1515290"/>
            <a:ext cx="5641639" cy="5222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0289" y="6257108"/>
            <a:ext cx="248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Kingery</a:t>
            </a:r>
            <a:r>
              <a:rPr lang="fi-FI" dirty="0"/>
              <a:t> p. 68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9989" y="1867987"/>
            <a:ext cx="2586446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Esimerkiksi: CaF</a:t>
            </a:r>
            <a:r>
              <a:rPr lang="fi-FI" sz="2800" baseline="-25000" dirty="0"/>
              <a:t>2</a:t>
            </a:r>
          </a:p>
          <a:p>
            <a:endParaRPr lang="fi-FI" sz="2800" baseline="-25000" dirty="0"/>
          </a:p>
          <a:p>
            <a:r>
              <a:rPr lang="fi-FI" sz="2800" dirty="0"/>
              <a:t>Optinen materiaali, laaja transmissio UV-VIS-IR</a:t>
            </a:r>
            <a:endParaRPr lang="fi-FI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01700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Perovskiitti</a:t>
            </a:r>
            <a:r>
              <a:rPr lang="fi-FI" dirty="0"/>
              <a:t>-rakenne ABX</a:t>
            </a:r>
            <a:r>
              <a:rPr lang="fi-FI" baseline="-25000" dirty="0"/>
              <a:t>3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7" y="1690689"/>
            <a:ext cx="3608292" cy="3941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3154" y="2011680"/>
            <a:ext cx="32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CaTiO</a:t>
            </a:r>
            <a:r>
              <a:rPr lang="fi-FI" sz="2800" baseline="-25000" dirty="0"/>
              <a:t>3</a:t>
            </a:r>
          </a:p>
          <a:p>
            <a:r>
              <a:rPr lang="fi-FI" sz="2800" dirty="0" err="1"/>
              <a:t>kalsiumtitanaatti</a:t>
            </a:r>
            <a:endParaRPr lang="fi-FI" sz="2800" dirty="0"/>
          </a:p>
          <a:p>
            <a:r>
              <a:rPr lang="fi-FI" sz="2800" dirty="0"/>
              <a:t>(Ti pienikokoinen keskusatomi)</a:t>
            </a:r>
          </a:p>
          <a:p>
            <a:endParaRPr lang="fi-FI" sz="2800" dirty="0"/>
          </a:p>
          <a:p>
            <a:r>
              <a:rPr lang="fi-FI" sz="2800" dirty="0"/>
              <a:t>Aurinkokennoissa:</a:t>
            </a:r>
          </a:p>
          <a:p>
            <a:endParaRPr lang="fi-FI" sz="2800" dirty="0"/>
          </a:p>
          <a:p>
            <a:r>
              <a:rPr lang="fi-FI" sz="2800" dirty="0"/>
              <a:t>CH</a:t>
            </a:r>
            <a:r>
              <a:rPr lang="fi-FI" sz="2800" baseline="-25000" dirty="0"/>
              <a:t>3</a:t>
            </a:r>
            <a:r>
              <a:rPr lang="fi-FI" sz="2800" dirty="0"/>
              <a:t>NH</a:t>
            </a:r>
            <a:r>
              <a:rPr lang="fi-FI" sz="2800" baseline="-25000" dirty="0"/>
              <a:t>3</a:t>
            </a:r>
            <a:r>
              <a:rPr lang="fi-FI" sz="2800" dirty="0"/>
              <a:t>PbX</a:t>
            </a:r>
            <a:r>
              <a:rPr lang="fi-FI" sz="2800" baseline="-25000" dirty="0"/>
              <a:t>3</a:t>
            </a:r>
            <a:r>
              <a:rPr lang="fi-FI" sz="2800" dirty="0"/>
              <a:t>  </a:t>
            </a:r>
          </a:p>
          <a:p>
            <a:r>
              <a:rPr lang="fi-FI" sz="2800" dirty="0"/>
              <a:t>Missä X=I/</a:t>
            </a:r>
            <a:r>
              <a:rPr lang="fi-FI" sz="2800" dirty="0" err="1"/>
              <a:t>Br</a:t>
            </a:r>
            <a:r>
              <a:rPr lang="fi-FI" sz="2800" dirty="0"/>
              <a:t>/Cl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1295" y="5809204"/>
            <a:ext cx="3869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Pb</a:t>
            </a:r>
            <a:r>
              <a:rPr lang="fi-FI" sz="2400" dirty="0"/>
              <a:t>       CH</a:t>
            </a:r>
            <a:r>
              <a:rPr lang="fi-FI" sz="2400" baseline="-25000" dirty="0"/>
              <a:t>3</a:t>
            </a:r>
            <a:r>
              <a:rPr lang="fi-FI" sz="2400" dirty="0"/>
              <a:t>NH</a:t>
            </a:r>
            <a:r>
              <a:rPr lang="fi-FI" sz="2400" baseline="-25000" dirty="0"/>
              <a:t>3       </a:t>
            </a:r>
            <a:r>
              <a:rPr lang="fi-FI" sz="2400" dirty="0"/>
              <a:t>X</a:t>
            </a:r>
            <a:r>
              <a:rPr lang="fi-FI" sz="2400" baseline="-25000" dirty="0"/>
              <a:t>3</a:t>
            </a:r>
            <a:r>
              <a:rPr lang="fi-FI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1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9A07-C25C-4C92-85F5-6A9876D7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YSZ: yttria-stabilized zirconia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03E3-D28C-4DDE-9D68-412720F8D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ZrO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esiintyy</a:t>
            </a:r>
            <a:r>
              <a:rPr lang="en-US" dirty="0"/>
              <a:t> </a:t>
            </a:r>
            <a:r>
              <a:rPr lang="en-US" dirty="0" err="1"/>
              <a:t>useissa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kiderakenteissa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monokliininen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tertakliininen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kuutiollinen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Jos </a:t>
            </a:r>
            <a:r>
              <a:rPr lang="en-US" dirty="0" err="1"/>
              <a:t>kiderakenne</a:t>
            </a:r>
            <a:r>
              <a:rPr lang="en-US" dirty="0"/>
              <a:t> </a:t>
            </a:r>
            <a:r>
              <a:rPr lang="en-US" dirty="0" err="1"/>
              <a:t>muuttuu</a:t>
            </a:r>
            <a:r>
              <a:rPr lang="en-US" dirty="0"/>
              <a:t>, </a:t>
            </a:r>
            <a:r>
              <a:rPr lang="en-US" dirty="0" err="1"/>
              <a:t>tilavuus</a:t>
            </a:r>
            <a:r>
              <a:rPr lang="en-US" dirty="0"/>
              <a:t> </a:t>
            </a:r>
            <a:r>
              <a:rPr lang="en-US" dirty="0" err="1"/>
              <a:t>muuttuu</a:t>
            </a:r>
            <a:r>
              <a:rPr lang="en-US" dirty="0"/>
              <a:t> </a:t>
            </a:r>
            <a:r>
              <a:rPr lang="en-US" dirty="0" err="1"/>
              <a:t>jopa</a:t>
            </a:r>
            <a:r>
              <a:rPr lang="en-US" dirty="0"/>
              <a:t> 5%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 err="1">
                <a:sym typeface="Wingdings" panose="05000000000000000000" pitchFamily="2" charset="2"/>
              </a:rPr>
              <a:t>kide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halkeilee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ei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käyttökelpoinen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err="1">
                <a:sym typeface="Wingdings" panose="05000000000000000000" pitchFamily="2" charset="2"/>
              </a:rPr>
              <a:t>Stabiloidaan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kiderakenne</a:t>
            </a:r>
            <a:r>
              <a:rPr lang="en-US" dirty="0">
                <a:sym typeface="Wingdings" panose="05000000000000000000" pitchFamily="2" charset="2"/>
              </a:rPr>
              <a:t> Y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O</a:t>
            </a:r>
            <a:r>
              <a:rPr lang="en-US" baseline="-25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:lla </a:t>
            </a:r>
            <a:r>
              <a:rPr lang="en-US" dirty="0" err="1">
                <a:sym typeface="Wingdings" panose="05000000000000000000" pitchFamily="2" charset="2"/>
              </a:rPr>
              <a:t>niin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ettei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faasimuutosta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pääse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tapahtumaan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256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DAE1E-0537-4C06-B58E-FB6EC1627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600" y="212725"/>
            <a:ext cx="400685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“…we believe that the only possible atomistic mechanism behind stabilization of </a:t>
            </a:r>
            <a:r>
              <a:rPr lang="en-US" sz="2400" i="1" dirty="0"/>
              <a:t>c</a:t>
            </a:r>
            <a:r>
              <a:rPr lang="en-US" sz="2400" dirty="0"/>
              <a:t>-phase of zirconia is lattice distortion caused by O vacancy (the vacancy is in the +2 charge state: one O</a:t>
            </a:r>
            <a:r>
              <a:rPr lang="en-US" sz="2400" baseline="30000" dirty="0"/>
              <a:t>2−</a:t>
            </a:r>
            <a:r>
              <a:rPr lang="en-US" sz="2400" dirty="0"/>
              <a:t> ion missing). incorporation in the zirconia lattice, ultimately forcing the O and </a:t>
            </a:r>
            <a:r>
              <a:rPr lang="en-US" sz="2400" dirty="0" err="1"/>
              <a:t>Zr</a:t>
            </a:r>
            <a:r>
              <a:rPr lang="en-US" sz="2400" dirty="0"/>
              <a:t> atoms to arrange themselves.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1400" dirty="0"/>
              <a:t>Raza et al: Oxygen vacancy stabilized zirconia (OVSZ); a joint experimental and theoretical study, </a:t>
            </a:r>
            <a:r>
              <a:rPr lang="en-US" sz="1400" dirty="0" err="1"/>
              <a:t>Scripta</a:t>
            </a:r>
            <a:r>
              <a:rPr lang="en-US" sz="1400" dirty="0"/>
              <a:t> </a:t>
            </a:r>
            <a:r>
              <a:rPr lang="en-US" sz="1400" dirty="0" err="1"/>
              <a:t>Materialia</a:t>
            </a:r>
            <a:r>
              <a:rPr lang="en-US" sz="1400" dirty="0"/>
              <a:t>, Volume 124, November 2016, Pages 26-29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endParaRPr lang="LID4096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E43B7-FAF1-4738-A080-EB8918DEC477}"/>
              </a:ext>
            </a:extLst>
          </p:cNvPr>
          <p:cNvSpPr txBox="1"/>
          <p:nvPr/>
        </p:nvSpPr>
        <p:spPr>
          <a:xfrm>
            <a:off x="374650" y="3299837"/>
            <a:ext cx="4315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 </a:t>
            </a:r>
            <a:r>
              <a:rPr lang="en-US" sz="2400" dirty="0" err="1"/>
              <a:t>Zr</a:t>
            </a:r>
            <a:r>
              <a:rPr lang="en-US" sz="2400" dirty="0"/>
              <a:t>  </a:t>
            </a:r>
            <a:r>
              <a:rPr lang="en-US" sz="2400" dirty="0">
                <a:sym typeface="Wingdings" panose="05000000000000000000" pitchFamily="2" charset="2"/>
              </a:rPr>
              <a:t> 200 O   </a:t>
            </a:r>
            <a:r>
              <a:rPr lang="en-US" sz="2400" dirty="0" err="1">
                <a:sym typeface="Wingdings" panose="05000000000000000000" pitchFamily="2" charset="2"/>
              </a:rPr>
              <a:t>jos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stökiömetrinen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oksidi</a:t>
            </a:r>
            <a:r>
              <a:rPr lang="en-US" sz="2400" dirty="0">
                <a:sym typeface="Wingdings" panose="05000000000000000000" pitchFamily="2" charset="2"/>
              </a:rPr>
              <a:t> ZrO</a:t>
            </a:r>
            <a:r>
              <a:rPr lang="en-US" sz="2400" baseline="-25000" dirty="0">
                <a:sym typeface="Wingdings" panose="05000000000000000000" pitchFamily="2" charset="2"/>
              </a:rPr>
              <a:t>2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dirty="0">
                <a:sym typeface="Wingdings" panose="05000000000000000000" pitchFamily="2" charset="2"/>
              </a:rPr>
              <a:t>Y</a:t>
            </a:r>
            <a:r>
              <a:rPr lang="en-US" sz="2400" baseline="-25000" dirty="0">
                <a:sym typeface="Wingdings" panose="05000000000000000000" pitchFamily="2" charset="2"/>
              </a:rPr>
              <a:t>2</a:t>
            </a:r>
            <a:r>
              <a:rPr lang="en-US" sz="2400" dirty="0">
                <a:sym typeface="Wingdings" panose="05000000000000000000" pitchFamily="2" charset="2"/>
              </a:rPr>
              <a:t>O</a:t>
            </a:r>
            <a:r>
              <a:rPr lang="en-US" sz="2400" baseline="-25000" dirty="0">
                <a:sym typeface="Wingdings" panose="05000000000000000000" pitchFamily="2" charset="2"/>
              </a:rPr>
              <a:t>3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stabilointi</a:t>
            </a:r>
            <a:r>
              <a:rPr lang="en-US" sz="2400" dirty="0">
                <a:sym typeface="Wingdings" panose="05000000000000000000" pitchFamily="2" charset="2"/>
              </a:rPr>
              <a:t> 10%:</a:t>
            </a:r>
          </a:p>
          <a:p>
            <a:r>
              <a:rPr lang="en-US" sz="2400" dirty="0"/>
              <a:t>90 </a:t>
            </a:r>
            <a:r>
              <a:rPr lang="en-US" sz="2400" dirty="0" err="1"/>
              <a:t>Zr</a:t>
            </a:r>
            <a:r>
              <a:rPr lang="en-US" sz="2400" dirty="0"/>
              <a:t>  </a:t>
            </a:r>
            <a:r>
              <a:rPr lang="en-US" sz="2400" dirty="0">
                <a:sym typeface="Wingdings" panose="05000000000000000000" pitchFamily="2" charset="2"/>
              </a:rPr>
              <a:t> 180 O</a:t>
            </a:r>
          </a:p>
          <a:p>
            <a:r>
              <a:rPr lang="en-US" sz="2400" dirty="0"/>
              <a:t>10 Y   </a:t>
            </a:r>
            <a:r>
              <a:rPr lang="en-US" sz="2400" dirty="0">
                <a:sym typeface="Wingdings" panose="05000000000000000000" pitchFamily="2" charset="2"/>
              </a:rPr>
              <a:t> 15 O  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 195 </a:t>
            </a:r>
            <a:r>
              <a:rPr lang="en-US" sz="2400" dirty="0" err="1">
                <a:sym typeface="Wingdings" panose="05000000000000000000" pitchFamily="2" charset="2"/>
              </a:rPr>
              <a:t>happiatomia</a:t>
            </a:r>
            <a:r>
              <a:rPr lang="en-US" sz="2400" dirty="0">
                <a:sym typeface="Wingdings" panose="05000000000000000000" pitchFamily="2" charset="2"/>
              </a:rPr>
              <a:t> = </a:t>
            </a:r>
            <a:r>
              <a:rPr lang="en-US" sz="2400" dirty="0" err="1">
                <a:sym typeface="Wingdings" panose="05000000000000000000" pitchFamily="2" charset="2"/>
              </a:rPr>
              <a:t>meillä</a:t>
            </a:r>
            <a:r>
              <a:rPr lang="en-US" sz="2400" dirty="0">
                <a:sym typeface="Wingdings" panose="05000000000000000000" pitchFamily="2" charset="2"/>
              </a:rPr>
              <a:t> on </a:t>
            </a:r>
            <a:r>
              <a:rPr lang="en-US" sz="2400" dirty="0" err="1">
                <a:sym typeface="Wingdings" panose="05000000000000000000" pitchFamily="2" charset="2"/>
              </a:rPr>
              <a:t>viiden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hapen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vajaus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LID4096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03487-1FB5-451D-8257-F8CFA9546FBA}"/>
              </a:ext>
            </a:extLst>
          </p:cNvPr>
          <p:cNvSpPr txBox="1"/>
          <p:nvPr/>
        </p:nvSpPr>
        <p:spPr>
          <a:xfrm>
            <a:off x="3435350" y="584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happi-vakanssi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C5426-9BA0-4944-BFD9-A7A4851BED8E}"/>
              </a:ext>
            </a:extLst>
          </p:cNvPr>
          <p:cNvSpPr txBox="1"/>
          <p:nvPr/>
        </p:nvSpPr>
        <p:spPr>
          <a:xfrm>
            <a:off x="3661006" y="1431369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happi</a:t>
            </a:r>
            <a:endParaRPr lang="LID4096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FA41FF-EEBA-42F9-8E41-F8CADE273030}"/>
              </a:ext>
            </a:extLst>
          </p:cNvPr>
          <p:cNvGrpSpPr/>
          <p:nvPr/>
        </p:nvGrpSpPr>
        <p:grpSpPr>
          <a:xfrm>
            <a:off x="315914" y="212725"/>
            <a:ext cx="3900487" cy="2765425"/>
            <a:chOff x="315914" y="212725"/>
            <a:chExt cx="3900487" cy="2765425"/>
          </a:xfrm>
        </p:grpSpPr>
        <p:pic>
          <p:nvPicPr>
            <p:cNvPr id="1026" name="Picture 2" descr="https://ars.els-cdn.com/content/image/1-s2.0-S1359645402003853-gr1.jpg">
              <a:extLst>
                <a:ext uri="{FF2B5EF4-FFF2-40B4-BE49-F238E27FC236}">
                  <a16:creationId xmlns:a16="http://schemas.microsoft.com/office/drawing/2014/main" id="{2FECF140-7311-4D65-BD1D-3B10F310B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14" y="212725"/>
              <a:ext cx="2902412" cy="276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5C3C4B1-E760-4B26-B74F-328D5F64CC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7120" y="781050"/>
              <a:ext cx="1579330" cy="814387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5CCF05-5B13-43B4-B589-3F867FB6DD40}"/>
                </a:ext>
              </a:extLst>
            </p:cNvPr>
            <p:cNvSpPr txBox="1"/>
            <p:nvPr/>
          </p:nvSpPr>
          <p:spPr>
            <a:xfrm>
              <a:off x="3702050" y="2019062"/>
              <a:ext cx="514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Zr</a:t>
              </a:r>
              <a:endParaRPr lang="LID4096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73DB26-BA20-48D8-91EE-9D3B01DFAB06}"/>
                </a:ext>
              </a:extLst>
            </p:cNvPr>
            <p:cNvCxnSpPr>
              <a:cxnSpLocks/>
              <a:stCxn id="10" idx="1"/>
              <a:endCxn id="1026" idx="3"/>
            </p:cNvCxnSpPr>
            <p:nvPr/>
          </p:nvCxnSpPr>
          <p:spPr>
            <a:xfrm flipH="1" flipV="1">
              <a:off x="3218326" y="1595438"/>
              <a:ext cx="442680" cy="20597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3ED8295-2184-461A-B3F7-3C063E0097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0800" y="2133341"/>
              <a:ext cx="1031875" cy="70387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3923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Alumina</a:t>
            </a:r>
            <a:r>
              <a:rPr lang="fi-FI" dirty="0"/>
              <a:t> vs. safiiri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072" y="1961106"/>
            <a:ext cx="5296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Alumina</a:t>
            </a:r>
            <a:r>
              <a:rPr lang="fi-FI" sz="2800" dirty="0"/>
              <a:t> = amorfista 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</a:t>
            </a:r>
          </a:p>
          <a:p>
            <a:endParaRPr lang="fi-FI" sz="2800" dirty="0"/>
          </a:p>
          <a:p>
            <a:r>
              <a:rPr lang="fi-FI" sz="2800" dirty="0"/>
              <a:t>Safiiri = kiteistä 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 </a:t>
            </a:r>
            <a:r>
              <a:rPr lang="fi-FI" sz="2800" dirty="0"/>
              <a:t> =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i-FI" sz="2800" dirty="0"/>
              <a:t>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 </a:t>
            </a:r>
            <a:endParaRPr lang="fi-FI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72" y="3704315"/>
            <a:ext cx="1114511" cy="1625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08" y="1230698"/>
            <a:ext cx="3504373" cy="2420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60" y="5069517"/>
            <a:ext cx="1672046" cy="16720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932" y="4105666"/>
            <a:ext cx="5354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Jalokivi safiiri = </a:t>
            </a:r>
          </a:p>
          <a:p>
            <a:r>
              <a:rPr lang="fi-FI" sz="2800" dirty="0"/>
              <a:t>kiteistä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i-FI" sz="2800" dirty="0"/>
              <a:t>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 </a:t>
            </a:r>
            <a:r>
              <a:rPr lang="fi-FI" sz="2800" dirty="0"/>
              <a:t>+ 0.01% </a:t>
            </a:r>
            <a:r>
              <a:rPr lang="fi-FI" sz="2800" dirty="0" err="1"/>
              <a:t>Fe</a:t>
            </a:r>
            <a:r>
              <a:rPr lang="fi-FI" sz="2800" dirty="0"/>
              <a:t> &amp; Ti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933" y="5330190"/>
            <a:ext cx="471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Rubiini =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i-FI" sz="2800" dirty="0"/>
              <a:t>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 </a:t>
            </a:r>
            <a:r>
              <a:rPr lang="fi-FI" sz="2800" dirty="0"/>
              <a:t>+ 1% </a:t>
            </a:r>
            <a:r>
              <a:rPr lang="fi-FI" sz="2800" dirty="0" err="1"/>
              <a:t>Cr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5221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Keraamien sähköinen luonne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77877"/>
            <a:ext cx="839778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Yleisin tapaus:</a:t>
            </a:r>
          </a:p>
          <a:p>
            <a:pPr marL="0" indent="0">
              <a:buNone/>
            </a:pPr>
            <a:r>
              <a:rPr lang="fi-FI" dirty="0"/>
              <a:t>-sähköinen ja terminen eriste (SiO</a:t>
            </a:r>
            <a:r>
              <a:rPr lang="fi-FI" baseline="-25000" dirty="0"/>
              <a:t>2</a:t>
            </a:r>
            <a:r>
              <a:rPr lang="fi-FI" dirty="0"/>
              <a:t>, Si</a:t>
            </a:r>
            <a:r>
              <a:rPr lang="fi-FI" baseline="-25000" dirty="0"/>
              <a:t>3</a:t>
            </a:r>
            <a:r>
              <a:rPr lang="fi-FI" dirty="0"/>
              <a:t>N</a:t>
            </a:r>
            <a:r>
              <a:rPr lang="fi-FI" baseline="-25000" dirty="0"/>
              <a:t>4</a:t>
            </a:r>
            <a:r>
              <a:rPr lang="fi-FI" dirty="0"/>
              <a:t>, Al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fi-FI" dirty="0"/>
              <a:t>Mutta myös:</a:t>
            </a:r>
          </a:p>
          <a:p>
            <a:pPr marL="0" indent="0">
              <a:buNone/>
            </a:pPr>
            <a:r>
              <a:rPr lang="fi-FI" dirty="0"/>
              <a:t>-sähköinen eriste ja terminen johde (timantti, </a:t>
            </a:r>
            <a:r>
              <a:rPr lang="fi-FI" dirty="0" err="1"/>
              <a:t>AlN</a:t>
            </a:r>
            <a:r>
              <a:rPr lang="fi-FI" dirty="0"/>
              <a:t>)</a:t>
            </a:r>
            <a:endParaRPr lang="fi-FI" baseline="-25000" dirty="0"/>
          </a:p>
          <a:p>
            <a:pPr marL="0" indent="0">
              <a:buNone/>
            </a:pPr>
            <a:r>
              <a:rPr lang="fi-FI" dirty="0"/>
              <a:t>-johde (</a:t>
            </a:r>
            <a:r>
              <a:rPr lang="fi-FI" dirty="0" err="1"/>
              <a:t>TiN</a:t>
            </a:r>
            <a:r>
              <a:rPr lang="fi-FI" dirty="0"/>
              <a:t>, TiSi</a:t>
            </a:r>
            <a:r>
              <a:rPr lang="fi-FI" baseline="-25000" dirty="0"/>
              <a:t>2</a:t>
            </a:r>
            <a:r>
              <a:rPr lang="fi-FI" dirty="0"/>
              <a:t>, </a:t>
            </a:r>
            <a:r>
              <a:rPr lang="fi-FI" dirty="0" err="1"/>
              <a:t>NiSi</a:t>
            </a:r>
            <a:r>
              <a:rPr lang="fi-FI" dirty="0"/>
              <a:t>, CoSi</a:t>
            </a:r>
            <a:r>
              <a:rPr lang="fi-FI" baseline="-25000" dirty="0"/>
              <a:t>2</a:t>
            </a:r>
            <a:r>
              <a:rPr lang="fi-FI" dirty="0"/>
              <a:t>, WSi</a:t>
            </a:r>
            <a:r>
              <a:rPr lang="fi-FI" baseline="-25000" dirty="0"/>
              <a:t>2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puolijohde</a:t>
            </a:r>
            <a:r>
              <a:rPr lang="en-US" dirty="0"/>
              <a:t> (Si, </a:t>
            </a:r>
            <a:r>
              <a:rPr lang="en-US" dirty="0" err="1"/>
              <a:t>SiC</a:t>
            </a:r>
            <a:r>
              <a:rPr lang="en-US" dirty="0"/>
              <a:t>, GaAs, </a:t>
            </a:r>
            <a:r>
              <a:rPr lang="en-US" dirty="0" err="1"/>
              <a:t>InP</a:t>
            </a:r>
            <a:r>
              <a:rPr lang="en-US" dirty="0"/>
              <a:t>, </a:t>
            </a:r>
            <a:r>
              <a:rPr lang="en-US" dirty="0" err="1"/>
              <a:t>CdTe</a:t>
            </a:r>
            <a:r>
              <a:rPr lang="en-US" dirty="0"/>
              <a:t>…)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suprajohde</a:t>
            </a:r>
            <a:r>
              <a:rPr lang="en-US" dirty="0"/>
              <a:t> (</a:t>
            </a:r>
            <a:r>
              <a:rPr lang="en-US" dirty="0" err="1"/>
              <a:t>NbN</a:t>
            </a:r>
            <a:r>
              <a:rPr lang="en-US" dirty="0"/>
              <a:t>, YBa</a:t>
            </a:r>
            <a:r>
              <a:rPr lang="en-US" baseline="-25000" dirty="0"/>
              <a:t>2</a:t>
            </a:r>
            <a:r>
              <a:rPr lang="en-US" dirty="0"/>
              <a:t>Cu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ferrosähköinen</a:t>
            </a:r>
            <a:r>
              <a:rPr lang="en-US" dirty="0"/>
              <a:t> </a:t>
            </a:r>
            <a:r>
              <a:rPr lang="en-US" dirty="0" err="1"/>
              <a:t>eriste</a:t>
            </a:r>
            <a:r>
              <a:rPr lang="en-US" dirty="0"/>
              <a:t> (LiNbO</a:t>
            </a:r>
            <a:r>
              <a:rPr lang="en-US" baseline="-25000" dirty="0"/>
              <a:t>3</a:t>
            </a:r>
            <a:r>
              <a:rPr lang="en-US" dirty="0"/>
              <a:t>, BaTiO</a:t>
            </a:r>
            <a:r>
              <a:rPr lang="en-US" baseline="-25000" dirty="0"/>
              <a:t>3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fi-FI" dirty="0"/>
              <a:t>-pietsosähköinen eriste (</a:t>
            </a:r>
            <a:r>
              <a:rPr lang="fi-FI" dirty="0" err="1"/>
              <a:t>AlN</a:t>
            </a:r>
            <a:r>
              <a:rPr lang="fi-FI" dirty="0"/>
              <a:t>, </a:t>
            </a:r>
            <a:r>
              <a:rPr lang="fi-FI" dirty="0" err="1"/>
              <a:t>ZnO</a:t>
            </a:r>
            <a:r>
              <a:rPr lang="fi-FI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58" y="1641444"/>
            <a:ext cx="6996966" cy="52165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Lujia mutta hauraita (ei sitkeyttä)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3E82792-478F-4D0D-9AF4-EBAB914CF05C}"/>
              </a:ext>
            </a:extLst>
          </p:cNvPr>
          <p:cNvSpPr/>
          <p:nvPr/>
        </p:nvSpPr>
        <p:spPr>
          <a:xfrm>
            <a:off x="5511800" y="5308600"/>
            <a:ext cx="1822450" cy="393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22D66-D1BF-4777-8670-FB6BD1DCA9CC}"/>
              </a:ext>
            </a:extLst>
          </p:cNvPr>
          <p:cNvSpPr txBox="1"/>
          <p:nvPr/>
        </p:nvSpPr>
        <p:spPr>
          <a:xfrm>
            <a:off x="5441849" y="5601602"/>
            <a:ext cx="196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Lujuus</a:t>
            </a:r>
            <a:r>
              <a:rPr lang="en-US" dirty="0"/>
              <a:t> </a:t>
            </a:r>
            <a:r>
              <a:rPr lang="en-US" dirty="0" err="1"/>
              <a:t>kasvaa</a:t>
            </a:r>
            <a:endParaRPr lang="LID4096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0B58DF29-1B34-425E-ACF5-89B47089E6E6}"/>
              </a:ext>
            </a:extLst>
          </p:cNvPr>
          <p:cNvSpPr/>
          <p:nvPr/>
        </p:nvSpPr>
        <p:spPr>
          <a:xfrm>
            <a:off x="7558144" y="2019301"/>
            <a:ext cx="408576" cy="233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B437B-4FC5-4299-8B6D-9712140E3F6D}"/>
              </a:ext>
            </a:extLst>
          </p:cNvPr>
          <p:cNvSpPr txBox="1"/>
          <p:nvPr/>
        </p:nvSpPr>
        <p:spPr>
          <a:xfrm>
            <a:off x="7899400" y="2216150"/>
            <a:ext cx="104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Sitkeys</a:t>
            </a:r>
            <a:r>
              <a:rPr lang="en-US" dirty="0"/>
              <a:t> </a:t>
            </a:r>
            <a:r>
              <a:rPr lang="en-US" dirty="0" err="1"/>
              <a:t>kasvaa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99491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84721" cy="1325563"/>
          </a:xfrm>
        </p:spPr>
        <p:txBody>
          <a:bodyPr/>
          <a:lstStyle/>
          <a:p>
            <a:r>
              <a:rPr lang="fi-FI" dirty="0"/>
              <a:t>Keraamit puristuslujia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5" y="1523625"/>
            <a:ext cx="6452513" cy="3302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04E8F6-F0A6-472B-8A87-BF586409E4C0}"/>
              </a:ext>
            </a:extLst>
          </p:cNvPr>
          <p:cNvSpPr txBox="1"/>
          <p:nvPr/>
        </p:nvSpPr>
        <p:spPr>
          <a:xfrm>
            <a:off x="753834" y="5010150"/>
            <a:ext cx="8134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Alumina </a:t>
            </a:r>
            <a:r>
              <a:rPr lang="en-US" sz="2400" dirty="0" err="1"/>
              <a:t>puristuslujuus</a:t>
            </a:r>
            <a:r>
              <a:rPr lang="en-US" sz="2400" dirty="0"/>
              <a:t> 0.7-5 </a:t>
            </a:r>
            <a:r>
              <a:rPr lang="en-US" sz="2400" dirty="0" err="1"/>
              <a:t>GPa</a:t>
            </a:r>
            <a:endParaRPr lang="en-US" sz="2400" dirty="0"/>
          </a:p>
          <a:p>
            <a:r>
              <a:rPr lang="en-US" sz="2400" dirty="0"/>
              <a:t>Alumina </a:t>
            </a:r>
            <a:r>
              <a:rPr lang="en-US" sz="2400" dirty="0" err="1"/>
              <a:t>vetolujuus</a:t>
            </a:r>
            <a:r>
              <a:rPr lang="en-US" sz="2400" dirty="0"/>
              <a:t> 	70-700 MPa</a:t>
            </a:r>
          </a:p>
          <a:p>
            <a:r>
              <a:rPr lang="en-US" sz="2400" dirty="0" err="1"/>
              <a:t>Metalleilla</a:t>
            </a:r>
            <a:r>
              <a:rPr lang="en-US" sz="2400" dirty="0"/>
              <a:t> </a:t>
            </a:r>
            <a:r>
              <a:rPr lang="en-US" sz="2400" dirty="0" err="1"/>
              <a:t>puristuslujuus</a:t>
            </a:r>
            <a:r>
              <a:rPr lang="en-US" sz="2400" dirty="0"/>
              <a:t> ja </a:t>
            </a:r>
            <a:r>
              <a:rPr lang="en-US" sz="2400" dirty="0" err="1"/>
              <a:t>vetolujuus</a:t>
            </a:r>
            <a:r>
              <a:rPr lang="en-US" sz="2400" dirty="0"/>
              <a:t> </a:t>
            </a:r>
            <a:r>
              <a:rPr lang="en-US" sz="2400" dirty="0" err="1"/>
              <a:t>lähes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978845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Korkealämpötilaprosessit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1817" y="1574074"/>
            <a:ext cx="3553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Piikiteen veto: </a:t>
            </a:r>
          </a:p>
          <a:p>
            <a:r>
              <a:rPr lang="fi-FI" sz="2800" dirty="0" err="1"/>
              <a:t>T</a:t>
            </a:r>
            <a:r>
              <a:rPr lang="fi-FI" sz="2800" baseline="-25000" dirty="0" err="1"/>
              <a:t>mp</a:t>
            </a:r>
            <a:r>
              <a:rPr lang="fi-FI" sz="2800" dirty="0"/>
              <a:t> </a:t>
            </a:r>
            <a:r>
              <a:rPr lang="fi-FI" sz="2800" dirty="0" err="1"/>
              <a:t>Si</a:t>
            </a:r>
            <a:r>
              <a:rPr lang="fi-FI" sz="2800" dirty="0"/>
              <a:t> = 1414</a:t>
            </a:r>
            <a:r>
              <a:rPr lang="fi-FI" sz="2800" baseline="30000" dirty="0"/>
              <a:t>o</a:t>
            </a:r>
            <a:r>
              <a:rPr lang="fi-FI" sz="2800" dirty="0"/>
              <a:t>C</a:t>
            </a:r>
          </a:p>
          <a:p>
            <a:endParaRPr lang="fi-FI" sz="2800" dirty="0"/>
          </a:p>
          <a:p>
            <a:r>
              <a:rPr lang="fi-FI" sz="2800" dirty="0"/>
              <a:t>Astia: </a:t>
            </a:r>
            <a:r>
              <a:rPr lang="fi-FI" sz="2800" dirty="0">
                <a:solidFill>
                  <a:srgbClr val="FF0000"/>
                </a:solidFill>
              </a:rPr>
              <a:t>SiO</a:t>
            </a:r>
            <a:r>
              <a:rPr lang="fi-FI" sz="2800" baseline="-25000" dirty="0">
                <a:solidFill>
                  <a:srgbClr val="FF0000"/>
                </a:solidFill>
              </a:rPr>
              <a:t>2</a:t>
            </a:r>
          </a:p>
          <a:p>
            <a:r>
              <a:rPr lang="fi-FI" sz="2800" dirty="0"/>
              <a:t>Tuki: </a:t>
            </a:r>
            <a:r>
              <a:rPr lang="fi-FI" sz="2800" dirty="0" err="1">
                <a:solidFill>
                  <a:srgbClr val="0070C0"/>
                </a:solidFill>
              </a:rPr>
              <a:t>SiC</a:t>
            </a:r>
            <a:endParaRPr lang="fi-FI" sz="2800" dirty="0">
              <a:solidFill>
                <a:srgbClr val="0070C0"/>
              </a:solidFill>
            </a:endParaRPr>
          </a:p>
          <a:p>
            <a:r>
              <a:rPr lang="fi-FI" sz="2800" dirty="0"/>
              <a:t>Vastus: </a:t>
            </a: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C (grafiitti)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1817" y="4493623"/>
            <a:ext cx="4271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Miksei metalli, esim. W?</a:t>
            </a:r>
          </a:p>
          <a:p>
            <a:r>
              <a:rPr lang="fi-FI" sz="2800" dirty="0"/>
              <a:t>-reaktio W+2Si </a:t>
            </a:r>
            <a:r>
              <a:rPr lang="fi-FI" sz="2800" dirty="0">
                <a:sym typeface="Wingdings" panose="05000000000000000000" pitchFamily="2" charset="2"/>
              </a:rPr>
              <a:t> WSi</a:t>
            </a:r>
            <a:r>
              <a:rPr lang="fi-FI" sz="2800" baseline="-25000" dirty="0">
                <a:sym typeface="Wingdings" panose="05000000000000000000" pitchFamily="2" charset="2"/>
              </a:rPr>
              <a:t>2</a:t>
            </a:r>
          </a:p>
          <a:p>
            <a:r>
              <a:rPr lang="fi-FI" sz="2800" dirty="0">
                <a:sym typeface="Wingdings" panose="05000000000000000000" pitchFamily="2" charset="2"/>
              </a:rPr>
              <a:t>-metallisia epäpuhtauksia piikiteeseen</a:t>
            </a:r>
            <a:endParaRPr lang="fi-FI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48342" y="1574074"/>
            <a:ext cx="3844835" cy="4395652"/>
            <a:chOff x="283028" y="1574074"/>
            <a:chExt cx="3844835" cy="4395652"/>
          </a:xfrm>
        </p:grpSpPr>
        <p:grpSp>
          <p:nvGrpSpPr>
            <p:cNvPr id="9" name="Group 8"/>
            <p:cNvGrpSpPr/>
            <p:nvPr/>
          </p:nvGrpSpPr>
          <p:grpSpPr>
            <a:xfrm>
              <a:off x="283028" y="1574074"/>
              <a:ext cx="3844835" cy="4395652"/>
              <a:chOff x="283028" y="1574074"/>
              <a:chExt cx="4053841" cy="4526812"/>
            </a:xfrm>
          </p:grpSpPr>
          <p:pic>
            <p:nvPicPr>
              <p:cNvPr id="2" name="Picture 4" descr="kiteenkasvatus I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028" y="1574074"/>
                <a:ext cx="4053841" cy="452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Freeform 5"/>
              <p:cNvSpPr/>
              <p:nvPr/>
            </p:nvSpPr>
            <p:spPr>
              <a:xfrm>
                <a:off x="1162594" y="3487783"/>
                <a:ext cx="2351315" cy="1541417"/>
              </a:xfrm>
              <a:custGeom>
                <a:avLst/>
                <a:gdLst>
                  <a:gd name="connsiteX0" fmla="*/ 0 w 2351315"/>
                  <a:gd name="connsiteY0" fmla="*/ 0 h 1541417"/>
                  <a:gd name="connsiteX1" fmla="*/ 0 w 2351315"/>
                  <a:gd name="connsiteY1" fmla="*/ 1175657 h 1541417"/>
                  <a:gd name="connsiteX2" fmla="*/ 104503 w 2351315"/>
                  <a:gd name="connsiteY2" fmla="*/ 1358537 h 1541417"/>
                  <a:gd name="connsiteX3" fmla="*/ 313509 w 2351315"/>
                  <a:gd name="connsiteY3" fmla="*/ 1436914 h 1541417"/>
                  <a:gd name="connsiteX4" fmla="*/ 653143 w 2351315"/>
                  <a:gd name="connsiteY4" fmla="*/ 1502228 h 1541417"/>
                  <a:gd name="connsiteX5" fmla="*/ 940526 w 2351315"/>
                  <a:gd name="connsiteY5" fmla="*/ 1528354 h 1541417"/>
                  <a:gd name="connsiteX6" fmla="*/ 1306286 w 2351315"/>
                  <a:gd name="connsiteY6" fmla="*/ 1541417 h 1541417"/>
                  <a:gd name="connsiteX7" fmla="*/ 1619795 w 2351315"/>
                  <a:gd name="connsiteY7" fmla="*/ 1515291 h 1541417"/>
                  <a:gd name="connsiteX8" fmla="*/ 1972492 w 2351315"/>
                  <a:gd name="connsiteY8" fmla="*/ 1449977 h 1541417"/>
                  <a:gd name="connsiteX9" fmla="*/ 2207623 w 2351315"/>
                  <a:gd name="connsiteY9" fmla="*/ 1345474 h 1541417"/>
                  <a:gd name="connsiteX10" fmla="*/ 2351315 w 2351315"/>
                  <a:gd name="connsiteY10" fmla="*/ 1201783 h 1541417"/>
                  <a:gd name="connsiteX11" fmla="*/ 2338252 w 2351315"/>
                  <a:gd name="connsiteY11" fmla="*/ 914400 h 1541417"/>
                  <a:gd name="connsiteX12" fmla="*/ 2351315 w 2351315"/>
                  <a:gd name="connsiteY12" fmla="*/ 574766 h 1541417"/>
                  <a:gd name="connsiteX13" fmla="*/ 2351315 w 2351315"/>
                  <a:gd name="connsiteY13" fmla="*/ 0 h 1541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51315" h="1541417">
                    <a:moveTo>
                      <a:pt x="0" y="0"/>
                    </a:moveTo>
                    <a:lnTo>
                      <a:pt x="0" y="1175657"/>
                    </a:lnTo>
                    <a:lnTo>
                      <a:pt x="104503" y="1358537"/>
                    </a:lnTo>
                    <a:lnTo>
                      <a:pt x="313509" y="1436914"/>
                    </a:lnTo>
                    <a:lnTo>
                      <a:pt x="653143" y="1502228"/>
                    </a:lnTo>
                    <a:lnTo>
                      <a:pt x="940526" y="1528354"/>
                    </a:lnTo>
                    <a:lnTo>
                      <a:pt x="1306286" y="1541417"/>
                    </a:lnTo>
                    <a:lnTo>
                      <a:pt x="1619795" y="1515291"/>
                    </a:lnTo>
                    <a:lnTo>
                      <a:pt x="1972492" y="1449977"/>
                    </a:lnTo>
                    <a:lnTo>
                      <a:pt x="2207623" y="1345474"/>
                    </a:lnTo>
                    <a:lnTo>
                      <a:pt x="2351315" y="1201783"/>
                    </a:lnTo>
                    <a:lnTo>
                      <a:pt x="2338252" y="914400"/>
                    </a:lnTo>
                    <a:lnTo>
                      <a:pt x="2351315" y="574766"/>
                    </a:lnTo>
                    <a:lnTo>
                      <a:pt x="2351315" y="0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1018903" y="3513909"/>
                <a:ext cx="2612571" cy="1698171"/>
              </a:xfrm>
              <a:custGeom>
                <a:avLst/>
                <a:gdLst>
                  <a:gd name="connsiteX0" fmla="*/ 2495006 w 2612571"/>
                  <a:gd name="connsiteY0" fmla="*/ 0 h 1698171"/>
                  <a:gd name="connsiteX1" fmla="*/ 2547257 w 2612571"/>
                  <a:gd name="connsiteY1" fmla="*/ 1201782 h 1698171"/>
                  <a:gd name="connsiteX2" fmla="*/ 2377440 w 2612571"/>
                  <a:gd name="connsiteY2" fmla="*/ 1358537 h 1698171"/>
                  <a:gd name="connsiteX3" fmla="*/ 1985554 w 2612571"/>
                  <a:gd name="connsiteY3" fmla="*/ 1489165 h 1698171"/>
                  <a:gd name="connsiteX4" fmla="*/ 1528354 w 2612571"/>
                  <a:gd name="connsiteY4" fmla="*/ 1541417 h 1698171"/>
                  <a:gd name="connsiteX5" fmla="*/ 1123406 w 2612571"/>
                  <a:gd name="connsiteY5" fmla="*/ 1541417 h 1698171"/>
                  <a:gd name="connsiteX6" fmla="*/ 587828 w 2612571"/>
                  <a:gd name="connsiteY6" fmla="*/ 1489165 h 1698171"/>
                  <a:gd name="connsiteX7" fmla="*/ 261257 w 2612571"/>
                  <a:gd name="connsiteY7" fmla="*/ 1371600 h 1698171"/>
                  <a:gd name="connsiteX8" fmla="*/ 117566 w 2612571"/>
                  <a:gd name="connsiteY8" fmla="*/ 1188720 h 1698171"/>
                  <a:gd name="connsiteX9" fmla="*/ 130628 w 2612571"/>
                  <a:gd name="connsiteY9" fmla="*/ 13062 h 1698171"/>
                  <a:gd name="connsiteX10" fmla="*/ 39188 w 2612571"/>
                  <a:gd name="connsiteY10" fmla="*/ 13062 h 1698171"/>
                  <a:gd name="connsiteX11" fmla="*/ 0 w 2612571"/>
                  <a:gd name="connsiteY11" fmla="*/ 1476102 h 1698171"/>
                  <a:gd name="connsiteX12" fmla="*/ 195943 w 2612571"/>
                  <a:gd name="connsiteY12" fmla="*/ 1698171 h 1698171"/>
                  <a:gd name="connsiteX13" fmla="*/ 2442754 w 2612571"/>
                  <a:gd name="connsiteY13" fmla="*/ 1698171 h 1698171"/>
                  <a:gd name="connsiteX14" fmla="*/ 2612571 w 2612571"/>
                  <a:gd name="connsiteY14" fmla="*/ 1502228 h 1698171"/>
                  <a:gd name="connsiteX15" fmla="*/ 2612571 w 2612571"/>
                  <a:gd name="connsiteY15" fmla="*/ 352697 h 1698171"/>
                  <a:gd name="connsiteX16" fmla="*/ 2599508 w 2612571"/>
                  <a:gd name="connsiteY16" fmla="*/ 0 h 1698171"/>
                  <a:gd name="connsiteX17" fmla="*/ 2495006 w 2612571"/>
                  <a:gd name="connsiteY17" fmla="*/ 0 h 169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12571" h="1698171">
                    <a:moveTo>
                      <a:pt x="2495006" y="0"/>
                    </a:moveTo>
                    <a:lnTo>
                      <a:pt x="2547257" y="1201782"/>
                    </a:lnTo>
                    <a:lnTo>
                      <a:pt x="2377440" y="1358537"/>
                    </a:lnTo>
                    <a:lnTo>
                      <a:pt x="1985554" y="1489165"/>
                    </a:lnTo>
                    <a:lnTo>
                      <a:pt x="1528354" y="1541417"/>
                    </a:lnTo>
                    <a:lnTo>
                      <a:pt x="1123406" y="1541417"/>
                    </a:lnTo>
                    <a:lnTo>
                      <a:pt x="587828" y="1489165"/>
                    </a:lnTo>
                    <a:lnTo>
                      <a:pt x="261257" y="1371600"/>
                    </a:lnTo>
                    <a:lnTo>
                      <a:pt x="117566" y="1188720"/>
                    </a:lnTo>
                    <a:lnTo>
                      <a:pt x="130628" y="13062"/>
                    </a:lnTo>
                    <a:lnTo>
                      <a:pt x="39188" y="13062"/>
                    </a:lnTo>
                    <a:lnTo>
                      <a:pt x="0" y="1476102"/>
                    </a:lnTo>
                    <a:lnTo>
                      <a:pt x="195943" y="1698171"/>
                    </a:lnTo>
                    <a:lnTo>
                      <a:pt x="2442754" y="1698171"/>
                    </a:lnTo>
                    <a:lnTo>
                      <a:pt x="2612571" y="1502228"/>
                    </a:lnTo>
                    <a:lnTo>
                      <a:pt x="2612571" y="352697"/>
                    </a:lnTo>
                    <a:lnTo>
                      <a:pt x="2599508" y="0"/>
                    </a:lnTo>
                    <a:lnTo>
                      <a:pt x="2495006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84663" y="3929458"/>
              <a:ext cx="11234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800" dirty="0" err="1"/>
                <a:t>Si</a:t>
              </a:r>
              <a:r>
                <a:rPr lang="fi-FI" sz="2800" dirty="0"/>
                <a:t>-sula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37655" y="2355488"/>
            <a:ext cx="766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Si</a:t>
            </a:r>
            <a:r>
              <a:rPr lang="fi-FI" sz="2400" dirty="0"/>
              <a:t> -kide</a:t>
            </a:r>
          </a:p>
        </p:txBody>
      </p:sp>
    </p:spTree>
    <p:extLst>
      <p:ext uri="{BB962C8B-B14F-4D97-AF65-F5344CB8AC3E}">
        <p14:creationId xmlns:p14="http://schemas.microsoft.com/office/powerpoint/2010/main" val="327398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Oppimistavoitteet</a:t>
            </a:r>
            <a:r>
              <a:rPr lang="en-US" dirty="0"/>
              <a:t> </a:t>
            </a:r>
            <a:r>
              <a:rPr lang="en-US" dirty="0" err="1"/>
              <a:t>tänään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 dirty="0" err="1"/>
              <a:t>Mitä</a:t>
            </a:r>
            <a:r>
              <a:rPr lang="en-US" sz="3200" dirty="0"/>
              <a:t> </a:t>
            </a:r>
            <a:r>
              <a:rPr lang="en-US" sz="3200" dirty="0" err="1"/>
              <a:t>ovat</a:t>
            </a:r>
            <a:r>
              <a:rPr lang="en-US" sz="3200" dirty="0"/>
              <a:t> </a:t>
            </a:r>
            <a:r>
              <a:rPr lang="en-US" sz="3200" dirty="0" err="1"/>
              <a:t>keraamit</a:t>
            </a:r>
            <a:r>
              <a:rPr lang="en-US" sz="3200" dirty="0"/>
              <a:t> ?</a:t>
            </a:r>
          </a:p>
          <a:p>
            <a:r>
              <a:rPr lang="en-US" sz="3200" dirty="0" err="1"/>
              <a:t>Mitä</a:t>
            </a:r>
            <a:r>
              <a:rPr lang="en-US" sz="3200" dirty="0"/>
              <a:t> </a:t>
            </a:r>
            <a:r>
              <a:rPr lang="en-US" sz="3200" dirty="0" err="1"/>
              <a:t>ovat</a:t>
            </a:r>
            <a:r>
              <a:rPr lang="en-US" sz="3200" dirty="0"/>
              <a:t> </a:t>
            </a:r>
            <a:r>
              <a:rPr lang="en-US" sz="3200" dirty="0" err="1"/>
              <a:t>lasit</a:t>
            </a:r>
            <a:r>
              <a:rPr lang="en-US" sz="3200" dirty="0"/>
              <a:t> ?</a:t>
            </a:r>
          </a:p>
          <a:p>
            <a:r>
              <a:rPr lang="en-US" sz="3200" dirty="0" err="1"/>
              <a:t>Mikä</a:t>
            </a:r>
            <a:r>
              <a:rPr lang="en-US" sz="3200" dirty="0"/>
              <a:t> on </a:t>
            </a:r>
            <a:r>
              <a:rPr lang="en-US" sz="3200" dirty="0" err="1"/>
              <a:t>niille</a:t>
            </a:r>
            <a:r>
              <a:rPr lang="en-US" sz="3200" dirty="0"/>
              <a:t> </a:t>
            </a:r>
            <a:r>
              <a:rPr lang="en-US" sz="3200" dirty="0" err="1"/>
              <a:t>yhteistä</a:t>
            </a:r>
            <a:r>
              <a:rPr lang="en-US" sz="3200" dirty="0"/>
              <a:t> ja </a:t>
            </a:r>
            <a:r>
              <a:rPr lang="en-US" sz="3200" dirty="0" err="1"/>
              <a:t>mikä</a:t>
            </a:r>
            <a:r>
              <a:rPr lang="en-US" sz="3200" dirty="0"/>
              <a:t> </a:t>
            </a:r>
            <a:r>
              <a:rPr lang="en-US" sz="3200" dirty="0" err="1"/>
              <a:t>erilaista</a:t>
            </a:r>
            <a:r>
              <a:rPr lang="en-US" sz="3200" dirty="0"/>
              <a:t> ?</a:t>
            </a:r>
          </a:p>
          <a:p>
            <a:r>
              <a:rPr lang="en-US" sz="3200" dirty="0" err="1"/>
              <a:t>Mitä</a:t>
            </a:r>
            <a:r>
              <a:rPr lang="en-US" sz="3200" dirty="0"/>
              <a:t> </a:t>
            </a:r>
            <a:r>
              <a:rPr lang="en-US" sz="3200" dirty="0" err="1"/>
              <a:t>ovat</a:t>
            </a:r>
            <a:r>
              <a:rPr lang="en-US" sz="3200" dirty="0"/>
              <a:t> </a:t>
            </a:r>
            <a:r>
              <a:rPr lang="en-US" sz="3200" dirty="0" err="1"/>
              <a:t>lasikeraamit</a:t>
            </a:r>
            <a:r>
              <a:rPr lang="en-US" sz="3200" dirty="0"/>
              <a:t> ?</a:t>
            </a:r>
          </a:p>
          <a:p>
            <a:r>
              <a:rPr lang="en-US" sz="3200" dirty="0" err="1"/>
              <a:t>Mitä</a:t>
            </a:r>
            <a:r>
              <a:rPr lang="en-US" sz="3200" dirty="0"/>
              <a:t> on </a:t>
            </a:r>
            <a:r>
              <a:rPr lang="en-US" sz="3200" dirty="0" err="1"/>
              <a:t>terminen</a:t>
            </a:r>
            <a:r>
              <a:rPr lang="en-US" sz="3200" dirty="0"/>
              <a:t> </a:t>
            </a:r>
            <a:r>
              <a:rPr lang="en-US" sz="3200" dirty="0" err="1"/>
              <a:t>shokki</a:t>
            </a:r>
            <a:r>
              <a:rPr lang="en-US" sz="3200" dirty="0"/>
              <a:t> ?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4328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522"/>
          <a:stretch/>
        </p:blipFill>
        <p:spPr>
          <a:xfrm>
            <a:off x="883837" y="1854558"/>
            <a:ext cx="5808114" cy="4440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DCA75-A27E-4EDB-B19C-24336DC0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Keraamit</a:t>
            </a:r>
            <a:r>
              <a:rPr lang="en-US" dirty="0"/>
              <a:t> </a:t>
            </a:r>
            <a:r>
              <a:rPr lang="en-US" dirty="0" err="1"/>
              <a:t>toimivat</a:t>
            </a:r>
            <a:r>
              <a:rPr lang="en-US" dirty="0"/>
              <a:t> </a:t>
            </a:r>
            <a:r>
              <a:rPr lang="en-US" dirty="0" err="1"/>
              <a:t>hyvin</a:t>
            </a:r>
            <a:r>
              <a:rPr lang="en-US" dirty="0"/>
              <a:t> </a:t>
            </a:r>
            <a:r>
              <a:rPr lang="en-US" dirty="0" err="1"/>
              <a:t>korkeissa</a:t>
            </a:r>
            <a:r>
              <a:rPr lang="en-US" dirty="0"/>
              <a:t> </a:t>
            </a:r>
            <a:r>
              <a:rPr lang="en-US" dirty="0" err="1"/>
              <a:t>lämpötiloissa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C8206B-47AB-4E90-8868-EB1F017EF925}"/>
              </a:ext>
            </a:extLst>
          </p:cNvPr>
          <p:cNvSpPr txBox="1"/>
          <p:nvPr/>
        </p:nvSpPr>
        <p:spPr>
          <a:xfrm>
            <a:off x="7122017" y="6098146"/>
            <a:ext cx="1616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Ashby Fig. 13.7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566166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Keraamit lämpösuojana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81" y="3187817"/>
            <a:ext cx="7339525" cy="3097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E7271-69A4-457A-A7EF-DEAE03C47CDB}"/>
              </a:ext>
            </a:extLst>
          </p:cNvPr>
          <p:cNvSpPr txBox="1"/>
          <p:nvPr/>
        </p:nvSpPr>
        <p:spPr>
          <a:xfrm>
            <a:off x="4649273" y="6215875"/>
            <a:ext cx="250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Ashby; Fig. 13.23</a:t>
            </a:r>
            <a:endParaRPr lang="LID4096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8682E-2025-4A97-A52C-58AAFC0AC57B}"/>
              </a:ext>
            </a:extLst>
          </p:cNvPr>
          <p:cNvSpPr txBox="1"/>
          <p:nvPr/>
        </p:nvSpPr>
        <p:spPr>
          <a:xfrm>
            <a:off x="727656" y="1783724"/>
            <a:ext cx="667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Koska</a:t>
            </a:r>
            <a:r>
              <a:rPr lang="en-US" sz="2800" dirty="0"/>
              <a:t> </a:t>
            </a:r>
            <a:r>
              <a:rPr lang="en-US" sz="2800" dirty="0" err="1"/>
              <a:t>keraamit</a:t>
            </a:r>
            <a:r>
              <a:rPr lang="en-US" sz="2800" dirty="0"/>
              <a:t> </a:t>
            </a:r>
            <a:r>
              <a:rPr lang="en-US" sz="2800" dirty="0" err="1"/>
              <a:t>termisesti</a:t>
            </a:r>
            <a:r>
              <a:rPr lang="en-US" sz="2800" dirty="0"/>
              <a:t> </a:t>
            </a:r>
            <a:r>
              <a:rPr lang="en-US" sz="2800" dirty="0" err="1"/>
              <a:t>kestäviä</a:t>
            </a:r>
            <a:r>
              <a:rPr lang="en-US" sz="2800" dirty="0"/>
              <a:t>, </a:t>
            </a:r>
            <a:r>
              <a:rPr lang="en-US" sz="2800" dirty="0" err="1"/>
              <a:t>päällystetään</a:t>
            </a:r>
            <a:r>
              <a:rPr lang="en-US" sz="2800" dirty="0"/>
              <a:t> </a:t>
            </a:r>
            <a:r>
              <a:rPr lang="en-US" sz="2800" dirty="0" err="1"/>
              <a:t>metalli</a:t>
            </a:r>
            <a:r>
              <a:rPr lang="en-US" sz="2800" dirty="0"/>
              <a:t> </a:t>
            </a:r>
            <a:r>
              <a:rPr lang="en-US" sz="2800" dirty="0" err="1"/>
              <a:t>keraamilla</a:t>
            </a:r>
            <a:r>
              <a:rPr lang="en-US" sz="2800" dirty="0"/>
              <a:t>.</a:t>
            </a:r>
            <a:endParaRPr lang="LID4096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F0559-CFEF-4400-9B13-E8402D34FE58}"/>
              </a:ext>
            </a:extLst>
          </p:cNvPr>
          <p:cNvSpPr txBox="1"/>
          <p:nvPr/>
        </p:nvSpPr>
        <p:spPr>
          <a:xfrm>
            <a:off x="7031865" y="2495319"/>
            <a:ext cx="2028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YSZ on </a:t>
            </a:r>
            <a:r>
              <a:rPr lang="en-US" sz="2800" dirty="0" err="1"/>
              <a:t>yleinen</a:t>
            </a:r>
            <a:r>
              <a:rPr lang="en-US" sz="2800" dirty="0"/>
              <a:t> TCB.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16595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Mitkä ovat hyvän lämpösuojan vaatimukset?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-mekaaninen lujuus kuumassa</a:t>
            </a:r>
          </a:p>
          <a:p>
            <a:pPr marL="0" indent="0">
              <a:buNone/>
            </a:pPr>
            <a:r>
              <a:rPr lang="fi-FI" dirty="0"/>
              <a:t>-kemiallinen kestävyys kuumassa</a:t>
            </a:r>
          </a:p>
          <a:p>
            <a:pPr marL="0" indent="0">
              <a:buNone/>
            </a:pPr>
            <a:r>
              <a:rPr lang="fi-FI" dirty="0"/>
              <a:t>-pieni lämmönjohtavuus</a:t>
            </a:r>
          </a:p>
          <a:p>
            <a:pPr marL="0" indent="0">
              <a:buNone/>
            </a:pPr>
            <a:r>
              <a:rPr lang="fi-FI" dirty="0"/>
              <a:t>-lämpölaajeneminen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fi-FI" dirty="0"/>
              <a:t>sama alustametalli</a:t>
            </a:r>
          </a:p>
          <a:p>
            <a:pPr marL="0" indent="0">
              <a:buNone/>
            </a:pPr>
            <a:r>
              <a:rPr lang="fi-FI" dirty="0"/>
              <a:t>-hyvä adheesio alla olevaan metalliin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576" y="5120639"/>
            <a:ext cx="7850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Bond </a:t>
            </a:r>
            <a:r>
              <a:rPr lang="fi-FI" sz="2800" dirty="0" err="1"/>
              <a:t>coat</a:t>
            </a:r>
            <a:r>
              <a:rPr lang="fi-FI" sz="2800" dirty="0"/>
              <a:t> = välikerros, jolla hyvä adheesio (esim. titaani), varmistaa </a:t>
            </a:r>
            <a:r>
              <a:rPr lang="fi-FI" sz="2800" dirty="0" err="1"/>
              <a:t>TBC:n</a:t>
            </a:r>
            <a:r>
              <a:rPr lang="fi-FI" sz="2800" dirty="0"/>
              <a:t> adheesion.</a:t>
            </a:r>
          </a:p>
        </p:txBody>
      </p:sp>
    </p:spTree>
    <p:extLst>
      <p:ext uri="{BB962C8B-B14F-4D97-AF65-F5344CB8AC3E}">
        <p14:creationId xmlns:p14="http://schemas.microsoft.com/office/powerpoint/2010/main" val="18896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45658"/>
            <a:ext cx="7713671" cy="36300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7463" y="66666"/>
            <a:ext cx="33752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Metalli kontaktissa kuuman kaasun kanssa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7451" y="53219"/>
            <a:ext cx="3267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Keraaminen TBC metallin ja kuuman kaasun välissä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82034" y="2702859"/>
            <a:ext cx="86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fi-FI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A4014-091D-43F0-9733-B34D0BDADC4B}"/>
              </a:ext>
            </a:extLst>
          </p:cNvPr>
          <p:cNvSpPr txBox="1"/>
          <p:nvPr/>
        </p:nvSpPr>
        <p:spPr>
          <a:xfrm>
            <a:off x="5930721" y="6394360"/>
            <a:ext cx="250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Ashby; Fig. 13.23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1774238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46D81-2102-4EBD-B11F-13C87239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55000" cy="1325563"/>
          </a:xfrm>
        </p:spPr>
        <p:txBody>
          <a:bodyPr>
            <a:normAutofit/>
          </a:bodyPr>
          <a:lstStyle/>
          <a:p>
            <a:r>
              <a:rPr lang="en-US" dirty="0" err="1"/>
              <a:t>Avaruussukkulan</a:t>
            </a:r>
            <a:r>
              <a:rPr lang="en-US" dirty="0"/>
              <a:t> </a:t>
            </a:r>
            <a:r>
              <a:rPr lang="en-US" dirty="0" err="1"/>
              <a:t>lämpösuoja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429A3-F876-4A23-B110-0F9B5C2B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2787650" cy="20658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82DA8E-A547-4C59-AAEE-4B04C4AC96B7}"/>
              </a:ext>
            </a:extLst>
          </p:cNvPr>
          <p:cNvSpPr/>
          <p:nvPr/>
        </p:nvSpPr>
        <p:spPr>
          <a:xfrm>
            <a:off x="3768724" y="1569446"/>
            <a:ext cx="5233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“…tiles were generally composed of</a:t>
            </a:r>
          </a:p>
          <a:p>
            <a:r>
              <a:rPr lang="en-US" dirty="0"/>
              <a:t>high-purity vitreous silica fibers with diameters</a:t>
            </a:r>
          </a:p>
          <a:p>
            <a:r>
              <a:rPr lang="en-US" dirty="0"/>
              <a:t>ranging between 1 and 4 µm and fiber lengths of approximately 3 mm. </a:t>
            </a:r>
          </a:p>
          <a:p>
            <a:endParaRPr lang="en-US" dirty="0"/>
          </a:p>
          <a:p>
            <a:r>
              <a:rPr lang="en-US" dirty="0"/>
              <a:t>Loose packings of these fibers were sintered together to form a highly porous and lightweight material.</a:t>
            </a:r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E34D9B-A4A1-410E-9E57-F2652E264AE3}"/>
              </a:ext>
            </a:extLst>
          </p:cNvPr>
          <p:cNvSpPr/>
          <p:nvPr/>
        </p:nvSpPr>
        <p:spPr>
          <a:xfrm>
            <a:off x="415925" y="4088819"/>
            <a:ext cx="83121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/>
              <a:t>”</a:t>
            </a:r>
            <a:r>
              <a:rPr lang="fi-FI" sz="1600" dirty="0" err="1"/>
              <a:t>Ceramic</a:t>
            </a:r>
            <a:r>
              <a:rPr lang="fi-FI" sz="1600" dirty="0"/>
              <a:t> and </a:t>
            </a:r>
            <a:r>
              <a:rPr lang="fi-FI" sz="1600" dirty="0" err="1"/>
              <a:t>glass</a:t>
            </a:r>
            <a:r>
              <a:rPr lang="fi-FI" sz="1600" dirty="0"/>
              <a:t> </a:t>
            </a:r>
            <a:r>
              <a:rPr lang="en-US" sz="1600" dirty="0"/>
              <a:t>materials are inherently good thermal insulators, and combining them with the extremely high porosity (approximately 93% by volume) of the following microstructure resulted in exceptionally low thermal-conductivity values. </a:t>
            </a:r>
          </a:p>
          <a:p>
            <a:endParaRPr lang="en-US" sz="1600" dirty="0"/>
          </a:p>
          <a:p>
            <a:r>
              <a:rPr lang="en-US" sz="1600" dirty="0"/>
              <a:t>It is worth noting that we refer to these tiles as </a:t>
            </a:r>
            <a:r>
              <a:rPr lang="en-US" sz="1600" i="1" dirty="0"/>
              <a:t>ceramic </a:t>
            </a:r>
            <a:r>
              <a:rPr lang="en-US" sz="1600" dirty="0"/>
              <a:t>even though their central component was generally a glass (vitreous silica). This is because glass is often taken as a subset of ceramic, and because some tiles used </a:t>
            </a:r>
            <a:r>
              <a:rPr lang="en-US" sz="1600" dirty="0" err="1"/>
              <a:t>aluminoborosilicate</a:t>
            </a:r>
            <a:r>
              <a:rPr lang="en-US" sz="1600" dirty="0"/>
              <a:t> fibers that can devitrify to become a </a:t>
            </a:r>
            <a:r>
              <a:rPr lang="fi-FI" sz="1600" dirty="0" err="1"/>
              <a:t>true</a:t>
            </a:r>
            <a:r>
              <a:rPr lang="fi-FI" sz="1600" dirty="0"/>
              <a:t> </a:t>
            </a:r>
            <a:r>
              <a:rPr lang="fi-FI" sz="1600" dirty="0" err="1"/>
              <a:t>crystalline</a:t>
            </a:r>
            <a:r>
              <a:rPr lang="fi-FI" sz="1600" dirty="0"/>
              <a:t> </a:t>
            </a:r>
            <a:r>
              <a:rPr lang="fi-FI" sz="1600" dirty="0" err="1"/>
              <a:t>ceramic</a:t>
            </a:r>
            <a:r>
              <a:rPr lang="fi-FI" sz="1600" dirty="0"/>
              <a:t>.”</a:t>
            </a:r>
            <a:endParaRPr lang="LID4096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7993F-0402-418C-89A6-9182947A9942}"/>
              </a:ext>
            </a:extLst>
          </p:cNvPr>
          <p:cNvSpPr txBox="1"/>
          <p:nvPr/>
        </p:nvSpPr>
        <p:spPr>
          <a:xfrm>
            <a:off x="4984750" y="6236994"/>
            <a:ext cx="2787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Shackelford s. 220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428568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F554DCA-F920-4507-A034-AF40172BFADC}" type="slidenum">
              <a:rPr lang="en-GB" altLang="en-US" sz="1050"/>
              <a:pPr eaLnBrk="1" hangingPunct="1"/>
              <a:t>25</a:t>
            </a:fld>
            <a:endParaRPr lang="en-GB" altLang="en-US" sz="105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 rotWithShape="1">
          <a:blip r:embed="rId2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r="1161" b="4971"/>
          <a:stretch/>
        </p:blipFill>
        <p:spPr bwMode="auto">
          <a:xfrm>
            <a:off x="862149" y="1610496"/>
            <a:ext cx="7236823" cy="50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9953" y="122859"/>
            <a:ext cx="83102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altLang="fi-FI" sz="4400" dirty="0">
                <a:solidFill>
                  <a:prstClr val="black"/>
                </a:solidFill>
                <a:latin typeface="+mj-lt"/>
                <a:ea typeface="+mj-ea"/>
              </a:rPr>
              <a:t>Konstruktiokeraamit</a:t>
            </a:r>
          </a:p>
          <a:p>
            <a:pPr algn="ctr"/>
            <a:r>
              <a:rPr lang="fi-FI" sz="4400" dirty="0">
                <a:solidFill>
                  <a:prstClr val="black"/>
                </a:solidFill>
                <a:latin typeface="+mj-lt"/>
                <a:ea typeface="+mj-ea"/>
              </a:rPr>
              <a:t>(</a:t>
            </a:r>
            <a:r>
              <a:rPr lang="fi-FI" sz="4400" dirty="0" err="1">
                <a:solidFill>
                  <a:prstClr val="black"/>
                </a:solidFill>
                <a:latin typeface="+mj-lt"/>
                <a:ea typeface="+mj-ea"/>
              </a:rPr>
              <a:t>technical</a:t>
            </a:r>
            <a:r>
              <a:rPr lang="fi-FI" sz="4400" dirty="0">
                <a:solidFill>
                  <a:prstClr val="black"/>
                </a:solidFill>
                <a:latin typeface="+mj-lt"/>
                <a:ea typeface="+mj-ea"/>
              </a:rPr>
              <a:t>/engineering </a:t>
            </a:r>
            <a:r>
              <a:rPr lang="fi-FI" sz="4400" dirty="0" err="1">
                <a:solidFill>
                  <a:prstClr val="black"/>
                </a:solidFill>
                <a:latin typeface="+mj-lt"/>
                <a:ea typeface="+mj-ea"/>
              </a:rPr>
              <a:t>ceramics</a:t>
            </a:r>
            <a:r>
              <a:rPr lang="fi-FI" sz="4400" dirty="0">
                <a:solidFill>
                  <a:prstClr val="black"/>
                </a:solidFill>
                <a:latin typeface="+mj-lt"/>
                <a:ea typeface="+mj-ea"/>
              </a:rPr>
              <a:t>)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7173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tsikko 1"/>
          <p:cNvSpPr>
            <a:spLocks noGrp="1"/>
          </p:cNvSpPr>
          <p:nvPr>
            <p:ph type="title"/>
          </p:nvPr>
        </p:nvSpPr>
        <p:spPr>
          <a:xfrm>
            <a:off x="1870641" y="437026"/>
            <a:ext cx="5922168" cy="857250"/>
          </a:xfrm>
        </p:spPr>
        <p:txBody>
          <a:bodyPr>
            <a:normAutofit/>
          </a:bodyPr>
          <a:lstStyle/>
          <a:p>
            <a:r>
              <a:rPr lang="fi-FI" altLang="fi-FI" dirty="0">
                <a:cs typeface="Arial" charset="0"/>
              </a:rPr>
              <a:t>Konstruktiokeraamit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0561" y="1562870"/>
            <a:ext cx="830461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Hyviä ominaisuuksia</a:t>
            </a:r>
          </a:p>
          <a:p>
            <a:pPr lvl="1" eaLnBrk="1" hangingPunct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 korkea sulamispiste, </a:t>
            </a:r>
          </a:p>
          <a:p>
            <a:pPr lvl="1" eaLnBrk="1" hangingPunct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 hyvä terminen ja kemiallinen </a:t>
            </a:r>
            <a:r>
              <a:rPr lang="fi-FI" altLang="en-US" sz="3200" dirty="0" err="1">
                <a:latin typeface="Arial" panose="020B0604020202020204" pitchFamily="34" charset="0"/>
                <a:cs typeface="Times New Roman" panose="02020603050405020304" pitchFamily="18" charset="0"/>
              </a:rPr>
              <a:t>stabiilisuus</a:t>
            </a: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</a:p>
          <a:p>
            <a:pPr lvl="1" eaLnBrk="1" hangingPunct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 kovuus ja hyvä kulumiskestävyys, </a:t>
            </a:r>
          </a:p>
          <a:p>
            <a:pPr lvl="1" eaLnBrk="1" hangingPunct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 suuri jäykkyys ja puristuslujuus,</a:t>
            </a:r>
          </a:p>
          <a:p>
            <a:pPr lvl="1" eaLnBrk="1" hangingPunct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 alhainen tiheys </a:t>
            </a:r>
          </a:p>
          <a:p>
            <a:pPr eaLnBrk="1" hangingPunct="1"/>
            <a:endParaRPr lang="fi-FI" altLang="en-US" sz="2000" i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GB" altLang="en-US" sz="3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83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Keraamisovelluksia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dirty="0" err="1"/>
              <a:t>Elektrokeraamit</a:t>
            </a:r>
            <a:r>
              <a:rPr lang="fi-FI" dirty="0"/>
              <a:t>, Ba</a:t>
            </a:r>
            <a:r>
              <a:rPr lang="fi-FI" baseline="-25000" dirty="0"/>
              <a:t>x</a:t>
            </a:r>
            <a:r>
              <a:rPr lang="fi-FI" dirty="0"/>
              <a:t>Sr</a:t>
            </a:r>
            <a:r>
              <a:rPr lang="fi-FI" baseline="-25000" dirty="0"/>
              <a:t>1-x</a:t>
            </a:r>
            <a:r>
              <a:rPr lang="fi-FI" dirty="0"/>
              <a:t>TiO</a:t>
            </a:r>
            <a:r>
              <a:rPr lang="fi-FI" baseline="-25000" dirty="0"/>
              <a:t>3</a:t>
            </a:r>
          </a:p>
          <a:p>
            <a:pPr marL="0" indent="0">
              <a:buNone/>
            </a:pPr>
            <a:r>
              <a:rPr lang="fi-FI" dirty="0" err="1"/>
              <a:t>Elektro</a:t>
            </a:r>
            <a:r>
              <a:rPr lang="fi-FI" dirty="0"/>
              <a:t>-optiset keraamit, LiNbO</a:t>
            </a:r>
            <a:r>
              <a:rPr lang="fi-FI" baseline="-25000" dirty="0"/>
              <a:t>3</a:t>
            </a:r>
          </a:p>
          <a:p>
            <a:pPr marL="0" indent="0">
              <a:buNone/>
            </a:pPr>
            <a:r>
              <a:rPr lang="fi-FI" dirty="0"/>
              <a:t>Kovat magneetit (</a:t>
            </a:r>
            <a:r>
              <a:rPr lang="fi-FI" dirty="0" err="1"/>
              <a:t>Ba,Sr</a:t>
            </a:r>
            <a:r>
              <a:rPr lang="fi-FI" dirty="0"/>
              <a:t>)O-6Fe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</a:p>
          <a:p>
            <a:pPr marL="0" indent="0">
              <a:buNone/>
            </a:pPr>
            <a:r>
              <a:rPr lang="fi-FI" dirty="0"/>
              <a:t>Pehmeät magneetit (</a:t>
            </a:r>
            <a:r>
              <a:rPr lang="fi-FI" dirty="0" err="1"/>
              <a:t>Zn,Mn</a:t>
            </a:r>
            <a:r>
              <a:rPr lang="fi-FI" dirty="0"/>
              <a:t>)Fe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Hionta-aineet: Y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  <a:r>
              <a:rPr lang="fi-FI" dirty="0"/>
              <a:t>, CeO</a:t>
            </a:r>
            <a:r>
              <a:rPr lang="fi-FI" baseline="-25000" dirty="0"/>
              <a:t>2</a:t>
            </a:r>
            <a:r>
              <a:rPr lang="fi-FI" dirty="0"/>
              <a:t>, </a:t>
            </a:r>
            <a:r>
              <a:rPr lang="fi-FI" dirty="0" err="1"/>
              <a:t>SiC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Molekyylisiivilät, </a:t>
            </a:r>
            <a:r>
              <a:rPr lang="fi-FI" dirty="0" err="1"/>
              <a:t>zeoliitit</a:t>
            </a:r>
            <a:r>
              <a:rPr lang="fi-FI" dirty="0"/>
              <a:t> </a:t>
            </a:r>
            <a:r>
              <a:rPr lang="pt-BR" dirty="0"/>
              <a:t>Na</a:t>
            </a:r>
            <a:r>
              <a:rPr lang="pt-BR" baseline="-25000" dirty="0"/>
              <a:t>2</a:t>
            </a:r>
            <a:r>
              <a:rPr lang="pt-BR" dirty="0"/>
              <a:t>Al</a:t>
            </a:r>
            <a:r>
              <a:rPr lang="pt-BR" baseline="-25000" dirty="0"/>
              <a:t>2</a:t>
            </a:r>
            <a:r>
              <a:rPr lang="pt-BR" dirty="0"/>
              <a:t>Si</a:t>
            </a:r>
            <a:r>
              <a:rPr lang="pt-BR" baseline="-25000" dirty="0"/>
              <a:t>3</a:t>
            </a:r>
            <a:r>
              <a:rPr lang="pt-BR" dirty="0"/>
              <a:t>O</a:t>
            </a:r>
            <a:r>
              <a:rPr lang="pt-BR" baseline="-25000" dirty="0"/>
              <a:t>10</a:t>
            </a:r>
            <a:r>
              <a:rPr lang="pt-BR" dirty="0"/>
              <a:t>·2H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Termiset materiaalit/pinnoitteet, C, c-BN, Si</a:t>
            </a:r>
            <a:r>
              <a:rPr lang="fi-FI" baseline="-25000" dirty="0"/>
              <a:t>3</a:t>
            </a:r>
            <a:r>
              <a:rPr lang="fi-FI" dirty="0"/>
              <a:t>N</a:t>
            </a:r>
            <a:r>
              <a:rPr lang="fi-FI" baseline="-25000" dirty="0"/>
              <a:t>4</a:t>
            </a:r>
            <a:r>
              <a:rPr lang="fi-FI" dirty="0"/>
              <a:t>/BN</a:t>
            </a:r>
          </a:p>
          <a:p>
            <a:pPr marL="0" indent="0">
              <a:buNone/>
            </a:pPr>
            <a:r>
              <a:rPr lang="fi-FI" dirty="0"/>
              <a:t>Kemiallisesti kestävät materiaalit/pinnoitteet: YSZ (</a:t>
            </a:r>
            <a:r>
              <a:rPr lang="fi-FI" dirty="0" err="1"/>
              <a:t>yttria-stabilized</a:t>
            </a:r>
            <a:r>
              <a:rPr lang="fi-FI" dirty="0"/>
              <a:t> </a:t>
            </a:r>
            <a:r>
              <a:rPr lang="fi-FI" dirty="0" err="1"/>
              <a:t>zirconia</a:t>
            </a:r>
            <a:r>
              <a:rPr lang="fi-FI" dirty="0"/>
              <a:t>, ZrO</a:t>
            </a:r>
            <a:r>
              <a:rPr lang="fi-FI" baseline="-25000" dirty="0"/>
              <a:t>2</a:t>
            </a:r>
            <a:r>
              <a:rPr lang="fi-FI" dirty="0"/>
              <a:t>:Y, </a:t>
            </a:r>
            <a:r>
              <a:rPr lang="fi-FI" dirty="0" err="1"/>
              <a:t>alumina</a:t>
            </a:r>
            <a:r>
              <a:rPr lang="fi-FI" dirty="0"/>
              <a:t> (Al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  <a:r>
              <a:rPr lang="fi-FI" dirty="0"/>
              <a:t>)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021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Mikä keraamien käyttöä rajoittaa? </a:t>
            </a:r>
            <a:endParaRPr lang="fi-FI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99143"/>
            <a:ext cx="7886700" cy="407781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- hauraus</a:t>
            </a:r>
          </a:p>
          <a:p>
            <a:pPr lvl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lujuusominaisuuksien suuri hajonta eri valmistuserien/valmistajien kesken  </a:t>
            </a:r>
          </a:p>
          <a:p>
            <a:pPr lvl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korkea hinta </a:t>
            </a:r>
          </a:p>
          <a:p>
            <a:pPr lvl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vaikea työstö  </a:t>
            </a:r>
          </a:p>
          <a:p>
            <a:pPr lvl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valmistusmenetelmiin liittyvät muoto- ja kokorajoitukset</a:t>
            </a:r>
          </a:p>
          <a:p>
            <a:pPr lvl="1">
              <a:buFontTx/>
              <a:buChar char="-"/>
            </a:pPr>
            <a:r>
              <a:rPr lang="fi-FI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materiaaleja ei ole standardisoitu</a:t>
            </a:r>
          </a:p>
          <a:p>
            <a:pPr marL="0" indent="0">
              <a:buNone/>
            </a:pP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38454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ED41DD-7994-4C51-A0B2-36833ECEC27C}"/>
              </a:ext>
            </a:extLst>
          </p:cNvPr>
          <p:cNvSpPr/>
          <p:nvPr/>
        </p:nvSpPr>
        <p:spPr>
          <a:xfrm>
            <a:off x="127000" y="146050"/>
            <a:ext cx="8845550" cy="65595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C070D-1530-485D-825E-41A18261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Mitä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lasi</a:t>
            </a:r>
            <a:r>
              <a:rPr lang="en-US" dirty="0">
                <a:solidFill>
                  <a:schemeClr val="bg1"/>
                </a:solidFill>
              </a:rPr>
              <a:t> on ?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5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4818" y="2419499"/>
            <a:ext cx="8354364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Missä ovat sinua nyt lähinnä olevat keraamit ?</a:t>
            </a:r>
          </a:p>
        </p:txBody>
      </p:sp>
    </p:spTree>
    <p:extLst>
      <p:ext uri="{BB962C8B-B14F-4D97-AF65-F5344CB8AC3E}">
        <p14:creationId xmlns:p14="http://schemas.microsoft.com/office/powerpoint/2010/main" val="668779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Lasin määritelmiä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1826898"/>
            <a:ext cx="8137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Lasi</a:t>
            </a:r>
            <a:r>
              <a:rPr lang="en-US" sz="3200" dirty="0"/>
              <a:t> on </a:t>
            </a:r>
            <a:r>
              <a:rPr lang="en-US" sz="3200" dirty="0" err="1"/>
              <a:t>superjäähtynyttä</a:t>
            </a:r>
            <a:r>
              <a:rPr lang="en-US" sz="3200" dirty="0"/>
              <a:t> </a:t>
            </a:r>
            <a:r>
              <a:rPr lang="en-US" sz="3200" dirty="0" err="1"/>
              <a:t>nestettä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err="1"/>
              <a:t>Epäorgaaninen</a:t>
            </a:r>
            <a:r>
              <a:rPr lang="en-US" sz="3200" dirty="0"/>
              <a:t> </a:t>
            </a:r>
            <a:r>
              <a:rPr lang="en-US" sz="3200" dirty="0" err="1"/>
              <a:t>aine</a:t>
            </a:r>
            <a:r>
              <a:rPr lang="en-US" sz="3200" dirty="0"/>
              <a:t>, </a:t>
            </a:r>
            <a:r>
              <a:rPr lang="en-US" sz="3200" dirty="0" err="1"/>
              <a:t>joka</a:t>
            </a:r>
            <a:r>
              <a:rPr lang="en-US" sz="3200" dirty="0"/>
              <a:t> on </a:t>
            </a:r>
            <a:r>
              <a:rPr lang="en-US" sz="3200" dirty="0" err="1"/>
              <a:t>jähmettynyt</a:t>
            </a:r>
            <a:r>
              <a:rPr lang="en-US" sz="3200" dirty="0"/>
              <a:t> </a:t>
            </a:r>
            <a:r>
              <a:rPr lang="en-US" sz="3200" dirty="0" err="1"/>
              <a:t>kiteytymättä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err="1"/>
              <a:t>Lasi</a:t>
            </a:r>
            <a:r>
              <a:rPr lang="en-US" sz="3200" dirty="0"/>
              <a:t> on </a:t>
            </a:r>
            <a:r>
              <a:rPr lang="en-US" sz="3200" dirty="0" err="1"/>
              <a:t>kiinteää</a:t>
            </a:r>
            <a:r>
              <a:rPr lang="en-US" sz="3200" dirty="0"/>
              <a:t> </a:t>
            </a:r>
            <a:r>
              <a:rPr lang="en-US" sz="3200" dirty="0" err="1"/>
              <a:t>ainetta</a:t>
            </a:r>
            <a:r>
              <a:rPr lang="en-US" sz="3200" dirty="0"/>
              <a:t> </a:t>
            </a:r>
            <a:r>
              <a:rPr lang="en-US" sz="3200" dirty="0" err="1"/>
              <a:t>jolla</a:t>
            </a:r>
            <a:r>
              <a:rPr lang="en-US" sz="3200" dirty="0"/>
              <a:t> </a:t>
            </a:r>
            <a:r>
              <a:rPr lang="en-US" sz="3200" dirty="0" err="1"/>
              <a:t>ei</a:t>
            </a:r>
            <a:r>
              <a:rPr lang="en-US" sz="3200" dirty="0"/>
              <a:t> ole </a:t>
            </a:r>
            <a:r>
              <a:rPr lang="en-US" sz="3200" dirty="0" err="1"/>
              <a:t>pitkän</a:t>
            </a:r>
            <a:r>
              <a:rPr lang="en-US" sz="3200" dirty="0"/>
              <a:t> </a:t>
            </a:r>
            <a:r>
              <a:rPr lang="en-US" sz="3200" dirty="0" err="1"/>
              <a:t>matkan</a:t>
            </a:r>
            <a:r>
              <a:rPr lang="en-US" sz="3200" dirty="0"/>
              <a:t> </a:t>
            </a:r>
            <a:r>
              <a:rPr lang="en-US" sz="3200" dirty="0" err="1"/>
              <a:t>rakennetta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err="1"/>
              <a:t>Lasi</a:t>
            </a:r>
            <a:r>
              <a:rPr lang="en-US" sz="3200" dirty="0"/>
              <a:t> on </a:t>
            </a:r>
            <a:r>
              <a:rPr lang="en-US" sz="3200" dirty="0" err="1"/>
              <a:t>nestettä</a:t>
            </a:r>
            <a:r>
              <a:rPr lang="en-US" sz="3200" dirty="0"/>
              <a:t> </a:t>
            </a:r>
            <a:r>
              <a:rPr lang="en-US" sz="3200" dirty="0" err="1"/>
              <a:t>joka</a:t>
            </a:r>
            <a:r>
              <a:rPr lang="en-US" sz="3200" dirty="0"/>
              <a:t> </a:t>
            </a:r>
            <a:r>
              <a:rPr lang="en-US" sz="3200" dirty="0" err="1"/>
              <a:t>ei</a:t>
            </a:r>
            <a:r>
              <a:rPr lang="en-US" sz="3200" dirty="0"/>
              <a:t> </a:t>
            </a:r>
            <a:r>
              <a:rPr lang="en-US" sz="3200" dirty="0" err="1"/>
              <a:t>pysty</a:t>
            </a:r>
            <a:r>
              <a:rPr lang="en-US" sz="3200" dirty="0"/>
              <a:t> </a:t>
            </a:r>
            <a:r>
              <a:rPr lang="en-US" sz="3200" dirty="0" err="1"/>
              <a:t>virtaamaan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40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Laseja on tuhansia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241499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Juomapullo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soodalasi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72.5% SiO</a:t>
            </a:r>
            <a:r>
              <a:rPr lang="en-US" baseline="-25000" dirty="0"/>
              <a:t>2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13% Na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marL="0" indent="0">
              <a:buNone/>
            </a:pPr>
            <a:r>
              <a:rPr lang="en-US" dirty="0"/>
              <a:t>9.3% </a:t>
            </a:r>
            <a:r>
              <a:rPr lang="en-US" dirty="0" err="1"/>
              <a:t>CaO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Lisäksi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Ka</a:t>
            </a:r>
            <a:r>
              <a:rPr lang="en-US" baseline="-25000" dirty="0"/>
              <a:t>2</a:t>
            </a:r>
            <a:r>
              <a:rPr lang="en-US" dirty="0"/>
              <a:t>O, </a:t>
            </a:r>
            <a:r>
              <a:rPr lang="en-US" dirty="0" err="1"/>
              <a:t>MgO</a:t>
            </a:r>
            <a:r>
              <a:rPr lang="en-US" dirty="0"/>
              <a:t>,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, Fe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3383282" y="1719264"/>
            <a:ext cx="27170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Laboratoriolasi </a:t>
            </a:r>
          </a:p>
          <a:p>
            <a:r>
              <a:rPr lang="en-US" sz="2800" dirty="0"/>
              <a:t>Pyrex 7740: </a:t>
            </a:r>
          </a:p>
          <a:p>
            <a:endParaRPr lang="en-US" sz="2800" dirty="0"/>
          </a:p>
          <a:p>
            <a:r>
              <a:rPr lang="en-US" sz="2800" dirty="0"/>
              <a:t>80.3% SiO</a:t>
            </a:r>
            <a:r>
              <a:rPr lang="en-US" sz="2800" baseline="-25000" dirty="0"/>
              <a:t>2</a:t>
            </a:r>
            <a:endParaRPr lang="en-US" sz="2800" dirty="0"/>
          </a:p>
          <a:p>
            <a:r>
              <a:rPr lang="en-US" sz="2800" dirty="0"/>
              <a:t>12.2 % B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3</a:t>
            </a:r>
            <a:endParaRPr lang="en-US" sz="2800" dirty="0"/>
          </a:p>
          <a:p>
            <a:r>
              <a:rPr lang="en-US" sz="2800" dirty="0"/>
              <a:t>4.0% Na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</a:p>
          <a:p>
            <a:r>
              <a:rPr lang="en-US" sz="2800" dirty="0"/>
              <a:t>2.8% Al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3</a:t>
            </a:r>
            <a:endParaRPr lang="en-US" sz="2800" dirty="0"/>
          </a:p>
          <a:p>
            <a:r>
              <a:rPr lang="en-US" sz="2800" dirty="0"/>
              <a:t>0.4% Ka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</a:p>
          <a:p>
            <a:r>
              <a:rPr lang="en-US" sz="2800" dirty="0"/>
              <a:t>0.3% </a:t>
            </a:r>
            <a:r>
              <a:rPr lang="en-US" sz="2800" dirty="0" err="1"/>
              <a:t>CaO</a:t>
            </a:r>
            <a:endParaRPr lang="fi-FI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453052" y="1726703"/>
            <a:ext cx="25341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Silica</a:t>
            </a:r>
            <a:r>
              <a:rPr lang="fi-FI" sz="2800" dirty="0"/>
              <a:t> </a:t>
            </a:r>
            <a:r>
              <a:rPr lang="fi-FI" sz="2800" dirty="0" err="1"/>
              <a:t>glass</a:t>
            </a:r>
            <a:r>
              <a:rPr lang="fi-FI" sz="2800" dirty="0"/>
              <a:t>:</a:t>
            </a:r>
          </a:p>
          <a:p>
            <a:r>
              <a:rPr lang="fi-FI" sz="2800" dirty="0"/>
              <a:t>Lämpöä kestävä lasi</a:t>
            </a:r>
          </a:p>
          <a:p>
            <a:endParaRPr lang="fi-FI" sz="2800" dirty="0"/>
          </a:p>
          <a:p>
            <a:r>
              <a:rPr lang="en-US" sz="2800" dirty="0"/>
              <a:t>96 % SiO</a:t>
            </a:r>
            <a:r>
              <a:rPr lang="en-US" sz="2800" baseline="-25000" dirty="0"/>
              <a:t>2</a:t>
            </a:r>
            <a:endParaRPr lang="en-US" sz="2800" dirty="0"/>
          </a:p>
          <a:p>
            <a:r>
              <a:rPr lang="en-US" sz="2800" dirty="0"/>
              <a:t>3 % B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3</a:t>
            </a:r>
            <a:endParaRPr lang="en-US" sz="2800" dirty="0"/>
          </a:p>
          <a:p>
            <a:r>
              <a:rPr lang="en-US" sz="2800" dirty="0"/>
              <a:t>0.5% Al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3</a:t>
            </a:r>
            <a:endParaRPr lang="en-US" sz="2800" dirty="0"/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70589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Meidän määritelmämme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7694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Amorfinen</a:t>
            </a:r>
            <a:r>
              <a:rPr lang="en-US" dirty="0"/>
              <a:t> </a:t>
            </a:r>
            <a:r>
              <a:rPr lang="en-US" dirty="0" err="1"/>
              <a:t>kiinteä</a:t>
            </a:r>
            <a:r>
              <a:rPr lang="en-US" dirty="0"/>
              <a:t> </a:t>
            </a:r>
            <a:r>
              <a:rPr lang="en-US" dirty="0" err="1"/>
              <a:t>aine</a:t>
            </a:r>
            <a:r>
              <a:rPr lang="en-US" dirty="0"/>
              <a:t> </a:t>
            </a:r>
            <a:r>
              <a:rPr lang="en-US" dirty="0" err="1"/>
              <a:t>jolla</a:t>
            </a:r>
            <a:r>
              <a:rPr lang="en-US" dirty="0"/>
              <a:t> on </a:t>
            </a:r>
            <a:r>
              <a:rPr lang="en-US" dirty="0" err="1"/>
              <a:t>lasipiste</a:t>
            </a:r>
            <a:r>
              <a:rPr lang="en-US" dirty="0"/>
              <a:t> (glass transition temperature)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 err="1">
                <a:sym typeface="Wingdings" panose="05000000000000000000" pitchFamily="2" charset="2"/>
              </a:rPr>
              <a:t>pehmenee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dirty="0" err="1">
                <a:sym typeface="Wingdings" panose="05000000000000000000" pitchFamily="2" charset="2"/>
              </a:rPr>
              <a:t>valuu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</a:t>
            </a:r>
            <a:r>
              <a:rPr lang="en-US" baseline="-25000" dirty="0" err="1">
                <a:sym typeface="Wingdings" panose="05000000000000000000" pitchFamily="2" charset="2"/>
              </a:rPr>
              <a:t>g</a:t>
            </a:r>
            <a:r>
              <a:rPr lang="en-US" dirty="0" err="1">
                <a:sym typeface="Wingdings" panose="05000000000000000000" pitchFamily="2" charset="2"/>
              </a:rPr>
              <a:t>:ssä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mutta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sula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T</a:t>
            </a:r>
            <a:r>
              <a:rPr lang="en-US" baseline="-25000" dirty="0" err="1">
                <a:sym typeface="Wingdings" panose="05000000000000000000" pitchFamily="2" charset="2"/>
              </a:rPr>
              <a:t>melt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ei</a:t>
            </a:r>
            <a:r>
              <a:rPr lang="en-US" dirty="0">
                <a:sym typeface="Wingdings" panose="05000000000000000000" pitchFamily="2" charset="2"/>
              </a:rPr>
              <a:t> ole </a:t>
            </a:r>
            <a:r>
              <a:rPr lang="en-US" dirty="0" err="1">
                <a:sym typeface="Wingdings" panose="05000000000000000000" pitchFamily="2" charset="2"/>
              </a:rPr>
              <a:t>olemassa</a:t>
            </a:r>
            <a:r>
              <a:rPr lang="en-US" dirty="0">
                <a:sym typeface="Wingdings" panose="05000000000000000000" pitchFamily="2" charset="2"/>
              </a:rPr>
              <a:t>).</a:t>
            </a:r>
            <a:endParaRPr lang="en-US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en-US" dirty="0" err="1"/>
              <a:t>Termoplastiset</a:t>
            </a:r>
            <a:r>
              <a:rPr lang="en-US" dirty="0"/>
              <a:t> </a:t>
            </a:r>
            <a:r>
              <a:rPr lang="en-US" dirty="0" err="1"/>
              <a:t>polymeerit</a:t>
            </a:r>
            <a:r>
              <a:rPr lang="en-US" dirty="0"/>
              <a:t> (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akryylilasi</a:t>
            </a:r>
            <a:r>
              <a:rPr lang="en-US" dirty="0"/>
              <a:t>, PC, PET)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laseja</a:t>
            </a:r>
            <a:r>
              <a:rPr lang="en-US" dirty="0"/>
              <a:t> </a:t>
            </a:r>
            <a:r>
              <a:rPr lang="en-US" dirty="0" err="1"/>
              <a:t>tämän</a:t>
            </a:r>
            <a:r>
              <a:rPr lang="en-US" dirty="0"/>
              <a:t> </a:t>
            </a:r>
            <a:r>
              <a:rPr lang="en-US" dirty="0" err="1"/>
              <a:t>määritelmän</a:t>
            </a:r>
            <a:r>
              <a:rPr lang="en-US" dirty="0"/>
              <a:t> </a:t>
            </a:r>
            <a:r>
              <a:rPr lang="en-US" dirty="0" err="1"/>
              <a:t>mielessä</a:t>
            </a:r>
            <a:r>
              <a:rPr lang="en-US" dirty="0"/>
              <a:t>. 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67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Lasin rakenne: amorfinen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0290"/>
          <a:stretch/>
        </p:blipFill>
        <p:spPr>
          <a:xfrm rot="5400000">
            <a:off x="591600" y="961363"/>
            <a:ext cx="4049483" cy="4922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2104"/>
          <a:stretch/>
        </p:blipFill>
        <p:spPr>
          <a:xfrm>
            <a:off x="112449" y="5556041"/>
            <a:ext cx="4965000" cy="531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9411" y="1573124"/>
            <a:ext cx="38947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Hilanmuodostaja: </a:t>
            </a:r>
          </a:p>
          <a:p>
            <a:r>
              <a:rPr lang="fi-FI" sz="2400" dirty="0" err="1"/>
              <a:t>Si</a:t>
            </a:r>
            <a:r>
              <a:rPr lang="fi-FI" sz="2400" dirty="0"/>
              <a:t>-O-</a:t>
            </a:r>
            <a:r>
              <a:rPr lang="fi-FI" sz="2400" dirty="0" err="1"/>
              <a:t>Si</a:t>
            </a:r>
            <a:r>
              <a:rPr lang="fi-FI" sz="2400" dirty="0"/>
              <a:t>, sidoksen kulma !</a:t>
            </a:r>
          </a:p>
          <a:p>
            <a:endParaRPr lang="fi-FI" sz="2400" dirty="0"/>
          </a:p>
          <a:p>
            <a:r>
              <a:rPr lang="fi-FI" sz="2400" dirty="0" err="1"/>
              <a:t>Modifierit</a:t>
            </a:r>
            <a:r>
              <a:rPr lang="fi-FI" sz="2400" dirty="0"/>
              <a:t>: </a:t>
            </a:r>
          </a:p>
          <a:p>
            <a:r>
              <a:rPr lang="fi-FI" sz="2400" dirty="0"/>
              <a:t>(valenssi 1 tai 2)</a:t>
            </a:r>
          </a:p>
          <a:p>
            <a:r>
              <a:rPr lang="fi-FI" sz="2400" dirty="0"/>
              <a:t>Na, K, </a:t>
            </a:r>
            <a:r>
              <a:rPr lang="fi-FI" sz="2400" dirty="0" err="1"/>
              <a:t>Ca</a:t>
            </a:r>
            <a:endParaRPr lang="fi-FI" sz="2400" dirty="0"/>
          </a:p>
          <a:p>
            <a:endParaRPr lang="fi-FI" sz="2400" dirty="0"/>
          </a:p>
          <a:p>
            <a:r>
              <a:rPr lang="fi-FI" sz="2400" dirty="0" err="1"/>
              <a:t>Intermediaatit</a:t>
            </a:r>
            <a:r>
              <a:rPr lang="fi-FI" sz="2400" dirty="0"/>
              <a:t>: </a:t>
            </a:r>
          </a:p>
          <a:p>
            <a:r>
              <a:rPr lang="fi-FI" sz="2400" dirty="0"/>
              <a:t>Voivat osallistua hilan muodostamiseen</a:t>
            </a:r>
          </a:p>
          <a:p>
            <a:r>
              <a:rPr lang="fi-FI" sz="2400" dirty="0"/>
              <a:t>Ti, </a:t>
            </a:r>
            <a:r>
              <a:rPr lang="fi-FI" sz="2400" dirty="0" err="1"/>
              <a:t>Zn</a:t>
            </a:r>
            <a:endParaRPr lang="fi-FI" sz="2400" dirty="0"/>
          </a:p>
          <a:p>
            <a:endParaRPr lang="fi-FI" sz="2400" dirty="0"/>
          </a:p>
          <a:p>
            <a:r>
              <a:rPr lang="fi-FI" sz="2400" dirty="0"/>
              <a:t>B-O-B ja </a:t>
            </a:r>
            <a:r>
              <a:rPr lang="fi-FI" sz="2400" dirty="0" err="1"/>
              <a:t>Al</a:t>
            </a:r>
            <a:r>
              <a:rPr lang="fi-FI" sz="2400" dirty="0"/>
              <a:t>-O-</a:t>
            </a:r>
            <a:r>
              <a:rPr lang="fi-FI" sz="2400" dirty="0" err="1"/>
              <a:t>Al</a:t>
            </a:r>
            <a:r>
              <a:rPr lang="fi-FI" sz="2400" dirty="0"/>
              <a:t> myös hila.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651" y="6178731"/>
            <a:ext cx="454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Na</a:t>
            </a:r>
            <a:r>
              <a:rPr lang="fi-FI" sz="2400" baseline="30000" dirty="0"/>
              <a:t>+</a:t>
            </a:r>
            <a:r>
              <a:rPr lang="fi-FI" sz="2400" dirty="0"/>
              <a:t> lokaali varausneutraliteetti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FCE2C9F-2672-4DBD-9711-49C42572CFDD}"/>
              </a:ext>
            </a:extLst>
          </p:cNvPr>
          <p:cNvSpPr/>
          <p:nvPr/>
        </p:nvSpPr>
        <p:spPr>
          <a:xfrm flipV="1">
            <a:off x="3854450" y="2051050"/>
            <a:ext cx="965845" cy="831850"/>
          </a:xfrm>
          <a:prstGeom prst="triangle">
            <a:avLst/>
          </a:prstGeom>
          <a:solidFill>
            <a:srgbClr val="F95C37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1FBA0CDC-68AD-40B6-AC75-B6D03E5FA14E}"/>
              </a:ext>
            </a:extLst>
          </p:cNvPr>
          <p:cNvSpPr/>
          <p:nvPr/>
        </p:nvSpPr>
        <p:spPr>
          <a:xfrm rot="-660000">
            <a:off x="527049" y="3904407"/>
            <a:ext cx="965845" cy="831850"/>
          </a:xfrm>
          <a:prstGeom prst="triangle">
            <a:avLst/>
          </a:prstGeom>
          <a:solidFill>
            <a:srgbClr val="F95C37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133654F-2C7C-4EBB-A04A-01436CC4D6AD}"/>
              </a:ext>
            </a:extLst>
          </p:cNvPr>
          <p:cNvSpPr/>
          <p:nvPr/>
        </p:nvSpPr>
        <p:spPr>
          <a:xfrm rot="-720000">
            <a:off x="1174750" y="1664439"/>
            <a:ext cx="965845" cy="831850"/>
          </a:xfrm>
          <a:prstGeom prst="triangle">
            <a:avLst/>
          </a:prstGeom>
          <a:solidFill>
            <a:srgbClr val="F95C37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3D3F2FC-395D-436E-BFD0-21EABD48C35D}"/>
              </a:ext>
            </a:extLst>
          </p:cNvPr>
          <p:cNvSpPr/>
          <p:nvPr/>
        </p:nvSpPr>
        <p:spPr>
          <a:xfrm rot="16200000">
            <a:off x="1866902" y="2774236"/>
            <a:ext cx="965845" cy="831850"/>
          </a:xfrm>
          <a:prstGeom prst="triangle">
            <a:avLst/>
          </a:prstGeom>
          <a:solidFill>
            <a:srgbClr val="F95C37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8781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SiO</a:t>
            </a:r>
            <a:r>
              <a:rPr lang="fi-FI" baseline="-25000" dirty="0"/>
              <a:t>2</a:t>
            </a:r>
            <a:r>
              <a:rPr lang="fi-FI" dirty="0"/>
              <a:t>: kiteinen vs. amorfinen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5" y="1473901"/>
            <a:ext cx="6599464" cy="5109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2160485"/>
            <a:ext cx="337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(</a:t>
            </a:r>
            <a:r>
              <a:rPr lang="fi-FI" sz="2400" b="1" dirty="0" err="1"/>
              <a:t>Fused</a:t>
            </a:r>
            <a:r>
              <a:rPr lang="fi-FI" sz="2400" b="1" dirty="0"/>
              <a:t> </a:t>
            </a:r>
            <a:r>
              <a:rPr lang="fi-FI" sz="2400" b="1" dirty="0" err="1"/>
              <a:t>silica</a:t>
            </a:r>
            <a:r>
              <a:rPr lang="fi-FI" sz="2400" b="1" dirty="0"/>
              <a:t> </a:t>
            </a:r>
            <a:r>
              <a:rPr lang="fi-FI" sz="2400" b="1" dirty="0" err="1"/>
              <a:t>glass</a:t>
            </a:r>
            <a:r>
              <a:rPr lang="fi-FI" sz="2400" b="1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7871" y="2777683"/>
            <a:ext cx="2024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Lasilla on lyhyen kantaman järjestys, mutta ei pitkän kantaman järjestystä.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30792-550C-41AC-9F1B-1B7B85DAB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6725"/>
          <a:stretch/>
        </p:blipFill>
        <p:spPr>
          <a:xfrm flipV="1">
            <a:off x="3865207" y="2328490"/>
            <a:ext cx="3012664" cy="42551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181ECF-5DC1-4439-9F19-7C5F0095A21B}"/>
              </a:ext>
            </a:extLst>
          </p:cNvPr>
          <p:cNvSpPr/>
          <p:nvPr/>
        </p:nvSpPr>
        <p:spPr>
          <a:xfrm>
            <a:off x="4110180" y="2575504"/>
            <a:ext cx="1023982" cy="1325563"/>
          </a:xfrm>
          <a:prstGeom prst="ellipse">
            <a:avLst/>
          </a:prstGeom>
          <a:solidFill>
            <a:srgbClr val="E0F13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B3D756-5DE1-4934-A0B7-1BD6A135A342}"/>
              </a:ext>
            </a:extLst>
          </p:cNvPr>
          <p:cNvSpPr/>
          <p:nvPr/>
        </p:nvSpPr>
        <p:spPr>
          <a:xfrm>
            <a:off x="1473699" y="2614570"/>
            <a:ext cx="1443365" cy="1802884"/>
          </a:xfrm>
          <a:prstGeom prst="ellipse">
            <a:avLst/>
          </a:prstGeom>
          <a:solidFill>
            <a:srgbClr val="E0F13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585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Lasi vs. kiteinen aine</a:t>
            </a:r>
            <a:endParaRPr lang="fi-FI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24269" y="1604086"/>
            <a:ext cx="38995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Kiteisellä aineella on tarkka sulamislämpötila </a:t>
            </a:r>
            <a:r>
              <a:rPr lang="fi-FI" sz="2800" dirty="0" err="1">
                <a:sym typeface="Wingdings" panose="05000000000000000000" pitchFamily="2" charset="2"/>
              </a:rPr>
              <a:t>T</a:t>
            </a:r>
            <a:r>
              <a:rPr lang="fi-FI" sz="2800" baseline="-25000" dirty="0" err="1">
                <a:sym typeface="Wingdings" panose="05000000000000000000" pitchFamily="2" charset="2"/>
              </a:rPr>
              <a:t>m</a:t>
            </a:r>
            <a:r>
              <a:rPr lang="fi-FI" sz="2800" baseline="-25000" dirty="0">
                <a:sym typeface="Wingdings" panose="05000000000000000000" pitchFamily="2" charset="2"/>
              </a:rPr>
              <a:t> </a:t>
            </a:r>
            <a:r>
              <a:rPr lang="fi-FI" sz="2800" dirty="0">
                <a:sym typeface="Wingdings" panose="05000000000000000000" pitchFamily="2" charset="2"/>
              </a:rPr>
              <a:t>ja selkeä tilavuudenmuutos </a:t>
            </a:r>
            <a:r>
              <a:rPr lang="fi-FI" sz="2800" dirty="0" err="1">
                <a:sym typeface="Wingdings" panose="05000000000000000000" pitchFamily="2" charset="2"/>
              </a:rPr>
              <a:t>T</a:t>
            </a:r>
            <a:r>
              <a:rPr lang="fi-FI" sz="2800" baseline="-25000" dirty="0" err="1">
                <a:sym typeface="Wingdings" panose="05000000000000000000" pitchFamily="2" charset="2"/>
              </a:rPr>
              <a:t>m</a:t>
            </a:r>
            <a:r>
              <a:rPr lang="fi-FI" sz="2800" dirty="0" err="1">
                <a:sym typeface="Wingdings" panose="05000000000000000000" pitchFamily="2" charset="2"/>
              </a:rPr>
              <a:t>:ssä</a:t>
            </a:r>
            <a:endParaRPr lang="fi-FI" sz="280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fi-FI" sz="2800" dirty="0">
              <a:sym typeface="Wingdings" panose="05000000000000000000" pitchFamily="2" charset="2"/>
            </a:endParaRPr>
          </a:p>
          <a:p>
            <a:r>
              <a:rPr lang="fi-FI" sz="2800" dirty="0">
                <a:sym typeface="Wingdings" panose="05000000000000000000" pitchFamily="2" charset="2"/>
              </a:rPr>
              <a:t>Lasi </a:t>
            </a:r>
            <a:r>
              <a:rPr lang="fi-FI" sz="2800" dirty="0" err="1">
                <a:sym typeface="Wingdings" panose="05000000000000000000" pitchFamily="2" charset="2"/>
              </a:rPr>
              <a:t>alijäähtyy</a:t>
            </a:r>
            <a:r>
              <a:rPr lang="fi-FI" sz="2800" dirty="0">
                <a:sym typeface="Wingdings" panose="05000000000000000000" pitchFamily="2" charset="2"/>
              </a:rPr>
              <a:t>, ja säilyttää amorfisen rakenteen, ja tilavuudenmuutos on jatkuva, ei porras.</a:t>
            </a:r>
            <a:endParaRPr lang="fi-FI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7" y="1690689"/>
            <a:ext cx="4705831" cy="45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5393-309C-4650-B863-65647F21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Polymeerin</a:t>
            </a:r>
            <a:r>
              <a:rPr lang="en-US" dirty="0"/>
              <a:t> </a:t>
            </a:r>
            <a:r>
              <a:rPr lang="en-US" dirty="0" err="1"/>
              <a:t>kiteisyys</a:t>
            </a:r>
            <a:r>
              <a:rPr lang="en-US" dirty="0"/>
              <a:t> vs. </a:t>
            </a:r>
            <a:r>
              <a:rPr lang="en-US" dirty="0" err="1"/>
              <a:t>amorfisuus</a:t>
            </a:r>
            <a:r>
              <a:rPr lang="en-US" dirty="0"/>
              <a:t> ja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/T</a:t>
            </a:r>
            <a:r>
              <a:rPr lang="en-US" baseline="-25000" dirty="0"/>
              <a:t>m</a:t>
            </a:r>
            <a:endParaRPr lang="LID4096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2C075-E6A1-4D1C-A819-996BD210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58" y="1968379"/>
            <a:ext cx="4553184" cy="47119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20DFAA-21EE-4417-AABF-C4FC792ACA99}"/>
              </a:ext>
            </a:extLst>
          </p:cNvPr>
          <p:cNvSpPr/>
          <p:nvPr/>
        </p:nvSpPr>
        <p:spPr>
          <a:xfrm>
            <a:off x="5448300" y="2369581"/>
            <a:ext cx="300355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FFFF"/>
                </a:solidFill>
                <a:latin typeface="RotisSemiSansStd-ExtraBold"/>
              </a:rPr>
              <a:t>FIGURE 6.45 </a:t>
            </a:r>
            <a:r>
              <a:rPr lang="en-US" i="1" dirty="0">
                <a:solidFill>
                  <a:srgbClr val="000000"/>
                </a:solidFill>
                <a:latin typeface="TimesTenLTStd-Italic"/>
              </a:rPr>
              <a:t>In comparison with the plot of Figure 6.44, the behavior of the completely amorphous and</a:t>
            </a:r>
          </a:p>
          <a:p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completely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 </a:t>
            </a:r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crystalline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 </a:t>
            </a:r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thermoplastics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TenLTStd-Italic"/>
              </a:rPr>
              <a:t>falls below and above that for the 50%</a:t>
            </a:r>
          </a:p>
          <a:p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crystalline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 </a:t>
            </a:r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material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. </a:t>
            </a:r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The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 </a:t>
            </a:r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completely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TenLTStd-Italic"/>
              </a:rPr>
              <a:t>crystalline material is similar to a metal or ceramic in remaining rigid up to its </a:t>
            </a:r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melting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 </a:t>
            </a:r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point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.</a:t>
            </a:r>
          </a:p>
          <a:p>
            <a:endParaRPr lang="fi-FI" i="1" dirty="0">
              <a:solidFill>
                <a:srgbClr val="000000"/>
              </a:solidFill>
              <a:latin typeface="TimesTenLTStd-Italic"/>
            </a:endParaRPr>
          </a:p>
          <a:p>
            <a:endParaRPr lang="fi-FI" i="1" dirty="0">
              <a:solidFill>
                <a:srgbClr val="000000"/>
              </a:solidFill>
              <a:latin typeface="TimesTenLTStd-Italic"/>
            </a:endParaRPr>
          </a:p>
          <a:p>
            <a:r>
              <a:rPr lang="fi-FI" i="1" dirty="0" err="1">
                <a:solidFill>
                  <a:srgbClr val="000000"/>
                </a:solidFill>
                <a:latin typeface="TimesTenLTStd-Italic"/>
              </a:rPr>
              <a:t>Schacklefordin</a:t>
            </a:r>
            <a:r>
              <a:rPr lang="fi-FI" i="1" dirty="0">
                <a:solidFill>
                  <a:srgbClr val="000000"/>
                </a:solidFill>
                <a:latin typeface="TimesTenLTStd-Italic"/>
              </a:rPr>
              <a:t> kirjasta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6745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815C-3FE4-4AD2-A30F-A09C0132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Lasin</a:t>
            </a:r>
            <a:r>
              <a:rPr lang="en-US" dirty="0"/>
              <a:t> </a:t>
            </a:r>
            <a:r>
              <a:rPr lang="en-US" dirty="0" err="1"/>
              <a:t>jäähdytys</a:t>
            </a:r>
            <a:r>
              <a:rPr lang="en-US" dirty="0"/>
              <a:t> ja </a:t>
            </a:r>
            <a:r>
              <a:rPr lang="en-US" dirty="0" err="1"/>
              <a:t>tiheys</a:t>
            </a:r>
            <a:r>
              <a:rPr lang="en-US" dirty="0"/>
              <a:t> 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5E37F-46D2-46E4-A0B2-828DFD9D1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90689"/>
            <a:ext cx="3885767" cy="4649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4F085-3DDF-47B2-8A5F-95CA51158E0A}"/>
              </a:ext>
            </a:extLst>
          </p:cNvPr>
          <p:cNvSpPr txBox="1"/>
          <p:nvPr/>
        </p:nvSpPr>
        <p:spPr>
          <a:xfrm>
            <a:off x="628650" y="2709707"/>
            <a:ext cx="355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Nopeasti</a:t>
            </a:r>
            <a:r>
              <a:rPr lang="en-US" sz="2400" dirty="0"/>
              <a:t> </a:t>
            </a:r>
            <a:r>
              <a:rPr lang="en-US" sz="2400" dirty="0" err="1"/>
              <a:t>jäähtynyt</a:t>
            </a:r>
            <a:r>
              <a:rPr lang="en-US" sz="2400" dirty="0"/>
              <a:t> </a:t>
            </a:r>
            <a:r>
              <a:rPr lang="en-US" sz="2400" dirty="0" err="1"/>
              <a:t>lasi</a:t>
            </a:r>
            <a:r>
              <a:rPr lang="en-US" sz="2400" dirty="0"/>
              <a:t> on </a:t>
            </a:r>
            <a:r>
              <a:rPr lang="en-US" sz="2400" dirty="0" err="1"/>
              <a:t>vähemmän</a:t>
            </a:r>
            <a:r>
              <a:rPr lang="en-US" sz="2400" dirty="0"/>
              <a:t> </a:t>
            </a:r>
            <a:r>
              <a:rPr lang="en-US" sz="2400" dirty="0" err="1"/>
              <a:t>tiheää</a:t>
            </a:r>
            <a:r>
              <a:rPr lang="en-US" sz="2400" dirty="0"/>
              <a:t> (</a:t>
            </a:r>
            <a:r>
              <a:rPr lang="en-US" sz="2400" dirty="0" err="1"/>
              <a:t>isompi</a:t>
            </a:r>
            <a:r>
              <a:rPr lang="en-US" sz="2400" dirty="0"/>
              <a:t> </a:t>
            </a:r>
            <a:r>
              <a:rPr lang="en-US" sz="2400" dirty="0" err="1"/>
              <a:t>tilavuus</a:t>
            </a:r>
            <a:r>
              <a:rPr lang="en-US" sz="2400" dirty="0"/>
              <a:t>).</a:t>
            </a:r>
          </a:p>
          <a:p>
            <a:endParaRPr lang="en-US" sz="2400" dirty="0"/>
          </a:p>
          <a:p>
            <a:r>
              <a:rPr lang="en-US" sz="2400" dirty="0" err="1"/>
              <a:t>Hitaasti</a:t>
            </a:r>
            <a:r>
              <a:rPr lang="en-US" sz="2400" dirty="0"/>
              <a:t> </a:t>
            </a:r>
            <a:r>
              <a:rPr lang="en-US" sz="2400" dirty="0" err="1"/>
              <a:t>jäähtynyt</a:t>
            </a:r>
            <a:r>
              <a:rPr lang="en-US" sz="2400" dirty="0"/>
              <a:t> </a:t>
            </a:r>
            <a:r>
              <a:rPr lang="en-US" sz="2400" dirty="0" err="1"/>
              <a:t>lasi</a:t>
            </a:r>
            <a:r>
              <a:rPr lang="en-US" sz="2400" dirty="0"/>
              <a:t>  on </a:t>
            </a:r>
            <a:r>
              <a:rPr lang="en-US" sz="2400" dirty="0" err="1"/>
              <a:t>tiheämpää</a:t>
            </a:r>
            <a:r>
              <a:rPr lang="en-US" sz="2400" dirty="0"/>
              <a:t>.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063164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Lasin temperointi </a:t>
            </a:r>
            <a:br>
              <a:rPr lang="fi-FI" dirty="0"/>
            </a:br>
            <a:r>
              <a:rPr lang="fi-FI" dirty="0"/>
              <a:t>vaihe 1: nopea pintajäähdytys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2565" b="57706"/>
          <a:stretch/>
        </p:blipFill>
        <p:spPr>
          <a:xfrm>
            <a:off x="673101" y="2073003"/>
            <a:ext cx="5359400" cy="2143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4555282"/>
            <a:ext cx="82132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Nopea kylmäilmapuhallus </a:t>
            </a:r>
          </a:p>
          <a:p>
            <a:r>
              <a:rPr lang="fi-FI" sz="2800" dirty="0">
                <a:sym typeface="Wingdings" panose="05000000000000000000" pitchFamily="2" charset="2"/>
              </a:rPr>
              <a:t> pinta jäähtyy </a:t>
            </a:r>
            <a:r>
              <a:rPr lang="fi-FI" sz="2800" dirty="0" err="1">
                <a:sym typeface="Wingdings" panose="05000000000000000000" pitchFamily="2" charset="2"/>
              </a:rPr>
              <a:t>T</a:t>
            </a:r>
            <a:r>
              <a:rPr lang="fi-FI" sz="2800" baseline="-25000" dirty="0" err="1">
                <a:sym typeface="Wingdings" panose="05000000000000000000" pitchFamily="2" charset="2"/>
              </a:rPr>
              <a:t>g</a:t>
            </a:r>
            <a:r>
              <a:rPr lang="fi-FI" sz="2800" dirty="0" err="1">
                <a:sym typeface="Wingdings" panose="05000000000000000000" pitchFamily="2" charset="2"/>
              </a:rPr>
              <a:t>:n</a:t>
            </a:r>
            <a:r>
              <a:rPr lang="fi-FI" sz="2800" dirty="0">
                <a:sym typeface="Wingdings" panose="05000000000000000000" pitchFamily="2" charset="2"/>
              </a:rPr>
              <a:t> alle (&gt;&gt;RT !)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fi-FI" sz="2800" dirty="0">
                <a:sym typeface="Wingdings" panose="05000000000000000000" pitchFamily="2" charset="2"/>
              </a:rPr>
              <a:t>Pintaan vetojännitys </a:t>
            </a:r>
          </a:p>
          <a:p>
            <a:r>
              <a:rPr lang="fi-FI" sz="2800" dirty="0">
                <a:sym typeface="Wingdings" panose="05000000000000000000" pitchFamily="2" charset="2"/>
              </a:rPr>
              <a:t>(koska kiinteän tilavuus pienempi kuin nesteen)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11094" y="4652303"/>
            <a:ext cx="1567543" cy="748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7111093" y="4555282"/>
            <a:ext cx="1567543" cy="1455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7274378" y="4127863"/>
            <a:ext cx="124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kiinteä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7665" y="4899625"/>
            <a:ext cx="124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sula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746968" y="4650829"/>
            <a:ext cx="690697" cy="2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149862" y="4650829"/>
            <a:ext cx="692058" cy="9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972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Lasin temperointi:</a:t>
            </a:r>
            <a:br>
              <a:rPr lang="fi-FI" dirty="0"/>
            </a:br>
            <a:r>
              <a:rPr lang="fi-FI" dirty="0"/>
              <a:t>vaihe 2: hidas jäähdytys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8756" r="25882" b="6662"/>
          <a:stretch/>
        </p:blipFill>
        <p:spPr>
          <a:xfrm>
            <a:off x="783772" y="1854924"/>
            <a:ext cx="5159828" cy="2272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50" y="4540127"/>
            <a:ext cx="72629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ym typeface="Wingdings" panose="05000000000000000000" pitchFamily="2" charset="2"/>
              </a:rPr>
              <a:t>Kun sulan pääosa jäähtyy hitaasti huoneenlämpötilaan, sen tilavuus supistuu enemmän, ja se vetää ohuen pinnan kasaan mukanaan  pinta jää puristusjännitykseen.</a:t>
            </a:r>
            <a:endParaRPr lang="fi-FI" sz="2800" dirty="0"/>
          </a:p>
        </p:txBody>
      </p:sp>
      <p:sp>
        <p:nvSpPr>
          <p:cNvPr id="5" name="Rectangle 4"/>
          <p:cNvSpPr/>
          <p:nvPr/>
        </p:nvSpPr>
        <p:spPr>
          <a:xfrm>
            <a:off x="6944541" y="2892472"/>
            <a:ext cx="1567543" cy="748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6944540" y="2795451"/>
            <a:ext cx="1567543" cy="1455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7107825" y="2368032"/>
            <a:ext cx="124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kiinteä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1302" y="3161209"/>
            <a:ext cx="124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kiinteä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44539" y="2882261"/>
            <a:ext cx="457198" cy="2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052978" y="2890998"/>
            <a:ext cx="459103" cy="2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397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547" y="115722"/>
            <a:ext cx="7886700" cy="1325563"/>
          </a:xfrm>
        </p:spPr>
        <p:txBody>
          <a:bodyPr/>
          <a:lstStyle/>
          <a:p>
            <a:r>
              <a:rPr lang="fi-FI" dirty="0"/>
              <a:t>Silikaattikeraamit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7958"/>
            <a:ext cx="22451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Savi</a:t>
            </a:r>
          </a:p>
          <a:p>
            <a:pPr marL="0" indent="0">
              <a:buNone/>
            </a:pPr>
            <a:r>
              <a:rPr lang="fi-FI" sz="3200" dirty="0"/>
              <a:t>Posliini</a:t>
            </a:r>
          </a:p>
          <a:p>
            <a:pPr marL="0" indent="0">
              <a:buNone/>
            </a:pPr>
            <a:r>
              <a:rPr lang="fi-FI" sz="3200" dirty="0"/>
              <a:t>Sementti</a:t>
            </a:r>
          </a:p>
          <a:p>
            <a:pPr marL="0" indent="0">
              <a:buNone/>
            </a:pPr>
            <a:r>
              <a:rPr lang="fi-FI" sz="3200" dirty="0"/>
              <a:t>Emali</a:t>
            </a:r>
          </a:p>
          <a:p>
            <a:pPr marL="0" indent="0">
              <a:buNone/>
            </a:pPr>
            <a:r>
              <a:rPr lang="fi-FI" sz="3200" dirty="0"/>
              <a:t>Tiili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5419" y="1590494"/>
            <a:ext cx="4415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Perinteiset</a:t>
            </a:r>
            <a:r>
              <a:rPr lang="en-US" sz="3200" dirty="0"/>
              <a:t> </a:t>
            </a:r>
            <a:r>
              <a:rPr lang="en-US" sz="3200" dirty="0" err="1"/>
              <a:t>keraamit</a:t>
            </a:r>
            <a:r>
              <a:rPr lang="en-US" sz="3200" dirty="0"/>
              <a:t> </a:t>
            </a:r>
            <a:r>
              <a:rPr lang="en-US" sz="3200" dirty="0" err="1"/>
              <a:t>käyttävät</a:t>
            </a:r>
            <a:r>
              <a:rPr lang="en-US" sz="3200" dirty="0"/>
              <a:t> </a:t>
            </a:r>
            <a:r>
              <a:rPr lang="en-US" sz="3200" dirty="0" err="1"/>
              <a:t>luonnonmateriaaleja</a:t>
            </a:r>
            <a:r>
              <a:rPr lang="en-US" sz="3200" dirty="0"/>
              <a:t> </a:t>
            </a:r>
            <a:r>
              <a:rPr lang="en-US" sz="3200" dirty="0" err="1"/>
              <a:t>lähtöaineina</a:t>
            </a:r>
            <a:r>
              <a:rPr lang="en-US" sz="3200" dirty="0"/>
              <a:t>: </a:t>
            </a:r>
            <a:r>
              <a:rPr lang="en-US" sz="3200" dirty="0" err="1"/>
              <a:t>kiviä</a:t>
            </a:r>
            <a:r>
              <a:rPr lang="en-US" sz="3200" dirty="0"/>
              <a:t>, </a:t>
            </a:r>
            <a:r>
              <a:rPr lang="en-US" sz="3200" dirty="0" err="1"/>
              <a:t>mineraaleja</a:t>
            </a:r>
            <a:r>
              <a:rPr lang="en-US" sz="3200" dirty="0"/>
              <a:t>, </a:t>
            </a:r>
            <a:r>
              <a:rPr lang="en-US" sz="3200" dirty="0" err="1"/>
              <a:t>savea</a:t>
            </a:r>
            <a:r>
              <a:rPr lang="en-US" sz="3200" dirty="0"/>
              <a:t>…</a:t>
            </a:r>
            <a:endParaRPr lang="fi-FI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60" y="4764510"/>
            <a:ext cx="2283080" cy="1845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01" y="4764510"/>
            <a:ext cx="3361193" cy="1845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1" y="4703475"/>
            <a:ext cx="1906330" cy="19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EA949-CB11-421D-AEAA-5E874DD0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Pinta </a:t>
            </a:r>
            <a:r>
              <a:rPr lang="en-US" dirty="0" err="1"/>
              <a:t>puristusjännityksessä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DB824-7FB8-4C8A-BCD2-B1BDFF7A6BD5}"/>
              </a:ext>
            </a:extLst>
          </p:cNvPr>
          <p:cNvSpPr txBox="1"/>
          <p:nvPr/>
        </p:nvSpPr>
        <p:spPr>
          <a:xfrm>
            <a:off x="568325" y="1958730"/>
            <a:ext cx="800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 </a:t>
            </a:r>
            <a:r>
              <a:rPr lang="en-US" sz="3200" dirty="0" err="1">
                <a:sym typeface="Wingdings" panose="05000000000000000000" pitchFamily="2" charset="2"/>
              </a:rPr>
              <a:t>halkemat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pyrkivät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sulkeutumaan</a:t>
            </a:r>
            <a:endParaRPr lang="LID4096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B6B006-4029-4A22-B82D-5ED48F3500F9}"/>
              </a:ext>
            </a:extLst>
          </p:cNvPr>
          <p:cNvGrpSpPr/>
          <p:nvPr/>
        </p:nvGrpSpPr>
        <p:grpSpPr>
          <a:xfrm>
            <a:off x="309063" y="2811546"/>
            <a:ext cx="8266612" cy="2028825"/>
            <a:chOff x="375194" y="4599233"/>
            <a:chExt cx="8266612" cy="20288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5179CB-1B5B-4058-A0C0-93E322584881}"/>
                </a:ext>
              </a:extLst>
            </p:cNvPr>
            <p:cNvSpPr/>
            <p:nvPr/>
          </p:nvSpPr>
          <p:spPr bwMode="auto">
            <a:xfrm>
              <a:off x="828358" y="5050083"/>
              <a:ext cx="2936875" cy="15652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15AFA-0668-4635-AC5D-DA71F1E403AA}"/>
                </a:ext>
              </a:extLst>
            </p:cNvPr>
            <p:cNvSpPr/>
            <p:nvPr/>
          </p:nvSpPr>
          <p:spPr bwMode="auto">
            <a:xfrm>
              <a:off x="828358" y="4886570"/>
              <a:ext cx="2936875" cy="1508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E055C57-ED4C-4EC2-9068-3DD25C225C3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75532" y="4962770"/>
              <a:ext cx="10445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3CA1E9E9-0373-4CA8-BD43-4B62626ADAFE}"/>
                </a:ext>
              </a:extLst>
            </p:cNvPr>
            <p:cNvSpPr/>
            <p:nvPr/>
          </p:nvSpPr>
          <p:spPr bwMode="auto">
            <a:xfrm flipH="1" flipV="1">
              <a:off x="1739583" y="4599233"/>
              <a:ext cx="320675" cy="36353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9EECF9-B902-46DC-9424-4DCA0468B4CE}"/>
                </a:ext>
              </a:extLst>
            </p:cNvPr>
            <p:cNvSpPr/>
            <p:nvPr/>
          </p:nvSpPr>
          <p:spPr>
            <a:xfrm>
              <a:off x="5314633" y="4899270"/>
              <a:ext cx="2935287" cy="1508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3FCE37-7100-45E9-903E-42E6D11B2E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7231" y="4990212"/>
              <a:ext cx="10445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33A7796-D135-4AF4-9C22-1188CE521EA8}"/>
                </a:ext>
              </a:extLst>
            </p:cNvPr>
            <p:cNvCxnSpPr>
              <a:cxnSpLocks/>
            </p:cNvCxnSpPr>
            <p:nvPr/>
          </p:nvCxnSpPr>
          <p:spPr>
            <a:xfrm>
              <a:off x="4896894" y="4990212"/>
              <a:ext cx="1092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ADE109-84D3-4A27-B760-BAF6E8375856}"/>
                </a:ext>
              </a:extLst>
            </p:cNvPr>
            <p:cNvSpPr/>
            <p:nvPr/>
          </p:nvSpPr>
          <p:spPr>
            <a:xfrm>
              <a:off x="5314633" y="5050083"/>
              <a:ext cx="2935287" cy="15779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A86D09F-F568-49C1-BDF1-89EF1CDB39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5194" y="4962770"/>
              <a:ext cx="1092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75A8669-0664-4DF9-8A84-B7D98362233C}"/>
              </a:ext>
            </a:extLst>
          </p:cNvPr>
          <p:cNvSpPr txBox="1"/>
          <p:nvPr/>
        </p:nvSpPr>
        <p:spPr>
          <a:xfrm>
            <a:off x="762227" y="5164428"/>
            <a:ext cx="7813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Sama </a:t>
            </a:r>
            <a:r>
              <a:rPr lang="en-US" sz="3200" dirty="0" err="1"/>
              <a:t>strategia</a:t>
            </a:r>
            <a:r>
              <a:rPr lang="en-US" sz="3200" dirty="0"/>
              <a:t> </a:t>
            </a:r>
            <a:r>
              <a:rPr lang="en-US" sz="3200" dirty="0" err="1"/>
              <a:t>toimii</a:t>
            </a:r>
            <a:r>
              <a:rPr lang="en-US" sz="3200" dirty="0"/>
              <a:t> </a:t>
            </a:r>
            <a:r>
              <a:rPr lang="en-US" sz="3200" dirty="0" err="1"/>
              <a:t>myös</a:t>
            </a:r>
            <a:r>
              <a:rPr lang="en-US" sz="3200" dirty="0"/>
              <a:t> </a:t>
            </a:r>
            <a:r>
              <a:rPr lang="en-US" sz="3200" dirty="0" err="1"/>
              <a:t>metalleilla</a:t>
            </a:r>
            <a:r>
              <a:rPr lang="en-US" sz="3200" dirty="0"/>
              <a:t>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14457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42511-4FCA-48CD-A1B7-5886F7D6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Ionivaihto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 err="1">
                <a:sym typeface="Wingdings" panose="05000000000000000000" pitchFamily="2" charset="2"/>
              </a:rPr>
              <a:t>puristusjännitys</a:t>
            </a:r>
            <a:endParaRPr lang="LID4096" dirty="0"/>
          </a:p>
        </p:txBody>
      </p:sp>
      <p:pic>
        <p:nvPicPr>
          <p:cNvPr id="4" name="Picture 3" descr="A picture containing fruit, sign&#10;&#10;Description automatically generated">
            <a:extLst>
              <a:ext uri="{FF2B5EF4-FFF2-40B4-BE49-F238E27FC236}">
                <a16:creationId xmlns:a16="http://schemas.microsoft.com/office/drawing/2014/main" id="{6B225D0A-53B5-429C-93EF-4CDA12AEB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88850" y="1579564"/>
            <a:ext cx="3852550" cy="2823445"/>
          </a:xfrm>
          <a:prstGeom prst="rect">
            <a:avLst/>
          </a:prstGeom>
        </p:spPr>
      </p:pic>
      <p:pic>
        <p:nvPicPr>
          <p:cNvPr id="6" name="Picture 5" descr="A picture containing fruit, sign&#10;&#10;Description automatically generated">
            <a:extLst>
              <a:ext uri="{FF2B5EF4-FFF2-40B4-BE49-F238E27FC236}">
                <a16:creationId xmlns:a16="http://schemas.microsoft.com/office/drawing/2014/main" id="{0B2C8FAA-A4FA-49DC-8F08-9C242C280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2"/>
          <a:stretch/>
        </p:blipFill>
        <p:spPr>
          <a:xfrm>
            <a:off x="4413250" y="1468439"/>
            <a:ext cx="3803250" cy="2823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D2E61-C41C-464E-9CA7-7A169793FB51}"/>
              </a:ext>
            </a:extLst>
          </p:cNvPr>
          <p:cNvSpPr txBox="1"/>
          <p:nvPr/>
        </p:nvSpPr>
        <p:spPr>
          <a:xfrm>
            <a:off x="565150" y="4503646"/>
            <a:ext cx="8083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Kalium-atomit</a:t>
            </a:r>
            <a:r>
              <a:rPr lang="en-US" sz="2400" dirty="0"/>
              <a:t> </a:t>
            </a:r>
            <a:r>
              <a:rPr lang="en-US" sz="2400" dirty="0" err="1"/>
              <a:t>isompia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natrium </a:t>
            </a: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dirty="0" err="1">
                <a:sym typeface="Wingdings" panose="05000000000000000000" pitchFamily="2" charset="2"/>
              </a:rPr>
              <a:t>pyrkivät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laajentamaan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pintakerrosta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mutta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bulkki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pitää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pinnan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kurissa</a:t>
            </a:r>
            <a:r>
              <a:rPr lang="en-US" sz="2400" dirty="0">
                <a:sym typeface="Wingdings" panose="05000000000000000000" pitchFamily="2" charset="2"/>
              </a:rPr>
              <a:t>, ja </a:t>
            </a:r>
            <a:r>
              <a:rPr lang="en-US" sz="2400" dirty="0" err="1">
                <a:sym typeface="Wingdings" panose="05000000000000000000" pitchFamily="2" charset="2"/>
              </a:rPr>
              <a:t>pinta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jää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puristusjännitykseen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LID4096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4BED1-9C53-4138-8EE6-A6E8F5A16E10}"/>
              </a:ext>
            </a:extLst>
          </p:cNvPr>
          <p:cNvSpPr/>
          <p:nvPr/>
        </p:nvSpPr>
        <p:spPr>
          <a:xfrm>
            <a:off x="644325" y="5915737"/>
            <a:ext cx="792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Tapahtuu</a:t>
            </a:r>
            <a:r>
              <a:rPr lang="en-US" sz="2400" dirty="0"/>
              <a:t> </a:t>
            </a:r>
            <a:r>
              <a:rPr lang="en-US" sz="2400" dirty="0" err="1"/>
              <a:t>suolasulassa</a:t>
            </a:r>
            <a:r>
              <a:rPr lang="en-US" sz="2400" dirty="0"/>
              <a:t>, </a:t>
            </a:r>
            <a:r>
              <a:rPr lang="en-US" sz="2400" dirty="0" err="1"/>
              <a:t>noin</a:t>
            </a:r>
            <a:r>
              <a:rPr lang="en-US" sz="2400" dirty="0"/>
              <a:t> 400</a:t>
            </a:r>
            <a:r>
              <a:rPr lang="en-US" sz="2400" baseline="30000" dirty="0"/>
              <a:t>o</a:t>
            </a:r>
            <a:r>
              <a:rPr lang="en-US" sz="2400" dirty="0"/>
              <a:t>C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745918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8643-566D-4F80-824A-37E772C21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Gorilla-</a:t>
            </a:r>
            <a:r>
              <a:rPr lang="en-US" dirty="0" err="1"/>
              <a:t>lasi</a:t>
            </a:r>
            <a:endParaRPr lang="LID4096" dirty="0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120E273-7766-4055-BFD1-3695A4C64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644649"/>
            <a:ext cx="4533900" cy="4505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BEED-237F-4228-A79A-5B0F3E0CB819}"/>
              </a:ext>
            </a:extLst>
          </p:cNvPr>
          <p:cNvSpPr txBox="1"/>
          <p:nvPr/>
        </p:nvSpPr>
        <p:spPr>
          <a:xfrm>
            <a:off x="5480050" y="838200"/>
            <a:ext cx="3244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Ionivaihdolla</a:t>
            </a:r>
            <a:r>
              <a:rPr lang="en-US" sz="2400" dirty="0"/>
              <a:t> </a:t>
            </a:r>
            <a:r>
              <a:rPr lang="en-US" sz="2400" dirty="0" err="1"/>
              <a:t>saadaan</a:t>
            </a:r>
            <a:r>
              <a:rPr lang="en-US" sz="2400" dirty="0"/>
              <a:t> </a:t>
            </a:r>
            <a:r>
              <a:rPr lang="en-US" sz="2400" dirty="0" err="1"/>
              <a:t>paksumpi</a:t>
            </a:r>
            <a:r>
              <a:rPr lang="en-US" sz="2400" dirty="0"/>
              <a:t> </a:t>
            </a:r>
            <a:r>
              <a:rPr lang="en-US" sz="2400" dirty="0" err="1"/>
              <a:t>puristusjännityksessä</a:t>
            </a:r>
            <a:r>
              <a:rPr lang="en-US" sz="2400" dirty="0"/>
              <a:t> </a:t>
            </a:r>
            <a:r>
              <a:rPr lang="en-US" sz="2400" dirty="0" err="1"/>
              <a:t>oleva</a:t>
            </a:r>
            <a:r>
              <a:rPr lang="en-US" sz="2400" dirty="0"/>
              <a:t> </a:t>
            </a:r>
            <a:r>
              <a:rPr lang="en-US" sz="2400" dirty="0" err="1"/>
              <a:t>kerros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temperoinnilla</a:t>
            </a:r>
            <a:r>
              <a:rPr lang="en-US" sz="2400" dirty="0"/>
              <a:t>.</a:t>
            </a:r>
            <a:endParaRPr lang="LID4096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43893F4-6190-477F-AC45-0718192DA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32" y="2998132"/>
            <a:ext cx="3135968" cy="31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3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A09A-D435-4D7F-B08F-61B65810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Lasi vs. kristalli ?</a:t>
            </a:r>
            <a:endParaRPr lang="LID4096" dirty="0"/>
          </a:p>
        </p:txBody>
      </p:sp>
      <p:pic>
        <p:nvPicPr>
          <p:cNvPr id="4" name="Picture 3" descr="A picture containing table, bottle, glass&#10;&#10;Description automatically generated">
            <a:extLst>
              <a:ext uri="{FF2B5EF4-FFF2-40B4-BE49-F238E27FC236}">
                <a16:creationId xmlns:a16="http://schemas.microsoft.com/office/drawing/2014/main" id="{6C138E79-A265-405E-BDC0-22988D6B8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04" y="3200400"/>
            <a:ext cx="2860196" cy="3232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BB06F-59B4-4654-A73B-64B2DBF6E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088" y="425450"/>
            <a:ext cx="2432050" cy="2432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2FF1A-9A0D-4B52-897E-17FB172ACC0B}"/>
              </a:ext>
            </a:extLst>
          </p:cNvPr>
          <p:cNvSpPr txBox="1"/>
          <p:nvPr/>
        </p:nvSpPr>
        <p:spPr>
          <a:xfrm>
            <a:off x="457994" y="1751013"/>
            <a:ext cx="6127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Molemmat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amorfista</a:t>
            </a:r>
            <a:r>
              <a:rPr lang="en-US" sz="2400" dirty="0"/>
              <a:t> </a:t>
            </a:r>
            <a:r>
              <a:rPr lang="en-US" sz="2400" dirty="0" err="1"/>
              <a:t>lasia</a:t>
            </a:r>
            <a:r>
              <a:rPr lang="en-US" sz="2400" dirty="0"/>
              <a:t> </a:t>
            </a:r>
            <a:r>
              <a:rPr lang="en-US" sz="2400" dirty="0" err="1"/>
              <a:t>meidän</a:t>
            </a:r>
            <a:r>
              <a:rPr lang="en-US" sz="2400" dirty="0"/>
              <a:t> </a:t>
            </a:r>
            <a:r>
              <a:rPr lang="en-US" sz="2400" dirty="0" err="1"/>
              <a:t>määritelmämme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Kristallissa</a:t>
            </a:r>
            <a:r>
              <a:rPr lang="en-US" sz="2400" dirty="0"/>
              <a:t> on </a:t>
            </a:r>
            <a:r>
              <a:rPr lang="en-US" sz="2400" dirty="0" err="1"/>
              <a:t>lyijyoksidia</a:t>
            </a:r>
            <a:r>
              <a:rPr lang="en-US" sz="2400" dirty="0"/>
              <a:t>, </a:t>
            </a:r>
            <a:r>
              <a:rPr lang="en-US" sz="2400" dirty="0" err="1"/>
              <a:t>PbO</a:t>
            </a:r>
            <a:r>
              <a:rPr lang="en-US" sz="2400" dirty="0"/>
              <a:t>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sz="2400" dirty="0"/>
              <a:t> 24%.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Tiheää</a:t>
            </a:r>
            <a:r>
              <a:rPr lang="en-US" sz="2400" dirty="0">
                <a:sym typeface="Wingdings" panose="05000000000000000000" pitchFamily="2" charset="2"/>
              </a:rPr>
              <a:t>, 2.9 g/cm</a:t>
            </a:r>
            <a:r>
              <a:rPr lang="en-US" sz="2400" baseline="30000" dirty="0">
                <a:sym typeface="Wingdings" panose="05000000000000000000" pitchFamily="2" charset="2"/>
              </a:rPr>
              <a:t>3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kun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soodalasi</a:t>
            </a:r>
            <a:r>
              <a:rPr lang="en-US" sz="2400" dirty="0">
                <a:sym typeface="Wingdings" panose="05000000000000000000" pitchFamily="2" charset="2"/>
              </a:rPr>
              <a:t> 2.5 g/cm</a:t>
            </a:r>
            <a:r>
              <a:rPr lang="en-US" sz="2400" baseline="30000" dirty="0">
                <a:sym typeface="Wingdings" panose="05000000000000000000" pitchFamily="2" charset="2"/>
              </a:rPr>
              <a:t>3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Taitekerroin</a:t>
            </a:r>
            <a:r>
              <a:rPr lang="en-US" sz="2400" dirty="0">
                <a:sym typeface="Wingdings" panose="05000000000000000000" pitchFamily="2" charset="2"/>
              </a:rPr>
              <a:t> 1.545 (</a:t>
            </a:r>
            <a:r>
              <a:rPr lang="en-US" sz="2400" dirty="0" err="1">
                <a:sym typeface="Wingdings" panose="05000000000000000000" pitchFamily="2" charset="2"/>
              </a:rPr>
              <a:t>soodalasi</a:t>
            </a:r>
            <a:r>
              <a:rPr lang="en-US" sz="2400" dirty="0">
                <a:sym typeface="Wingdings" panose="05000000000000000000" pitchFamily="2" charset="2"/>
              </a:rPr>
              <a:t> 1.46) 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</a:t>
            </a:r>
            <a:r>
              <a:rPr lang="en-US" sz="2400" dirty="0" err="1">
                <a:sym typeface="Wingdings" panose="05000000000000000000" pitchFamily="2" charset="2"/>
              </a:rPr>
              <a:t>taittaa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valoa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paljon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voimakkaammin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Pehmeämpää</a:t>
            </a:r>
            <a:r>
              <a:rPr lang="en-US" sz="2400" dirty="0">
                <a:sym typeface="Wingdings" panose="05000000000000000000" pitchFamily="2" charset="2"/>
              </a:rPr>
              <a:t> ja </a:t>
            </a:r>
            <a:r>
              <a:rPr lang="en-US" sz="2400" dirty="0" err="1">
                <a:sym typeface="Wingdings" panose="05000000000000000000" pitchFamily="2" charset="2"/>
              </a:rPr>
              <a:t>muokattavampaa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Hiottavissa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lasia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helpommin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Vähemmän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lujaa</a:t>
            </a:r>
            <a:r>
              <a:rPr lang="en-US" sz="2400" dirty="0">
                <a:sym typeface="Wingdings" panose="05000000000000000000" pitchFamily="2" charset="2"/>
              </a:rPr>
              <a:t>  </a:t>
            </a:r>
            <a:r>
              <a:rPr lang="en-US" sz="2400" dirty="0" err="1">
                <a:sym typeface="Wingdings" panose="05000000000000000000" pitchFamily="2" charset="2"/>
              </a:rPr>
              <a:t>juhla-astiat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Huokoista</a:t>
            </a:r>
            <a:r>
              <a:rPr lang="en-US" sz="2400" dirty="0">
                <a:sym typeface="Wingdings" panose="05000000000000000000" pitchFamily="2" charset="2"/>
              </a:rPr>
              <a:t>  </a:t>
            </a:r>
            <a:r>
              <a:rPr lang="en-US" sz="2400" dirty="0" err="1">
                <a:sym typeface="Wingdings" panose="05000000000000000000" pitchFamily="2" charset="2"/>
              </a:rPr>
              <a:t>ei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voi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konepestä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299617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Lasikeraamit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610" y="4480330"/>
            <a:ext cx="82409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Li</a:t>
            </a:r>
            <a:r>
              <a:rPr lang="fi-FI" sz="2800" baseline="-25000" dirty="0"/>
              <a:t>2</a:t>
            </a:r>
            <a:r>
              <a:rPr lang="fi-FI" sz="2800" dirty="0"/>
              <a:t>O 		3% </a:t>
            </a:r>
          </a:p>
          <a:p>
            <a:r>
              <a:rPr lang="fi-FI" sz="2800" dirty="0"/>
              <a:t>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		</a:t>
            </a:r>
            <a:r>
              <a:rPr lang="fi-FI" sz="2800" dirty="0"/>
              <a:t>23% </a:t>
            </a:r>
            <a:endParaRPr lang="fi-FI" sz="2800" baseline="-25000" dirty="0"/>
          </a:p>
          <a:p>
            <a:r>
              <a:rPr lang="fi-FI" sz="2800" dirty="0"/>
              <a:t>SiO</a:t>
            </a:r>
            <a:r>
              <a:rPr lang="fi-FI" sz="2800" baseline="-25000" dirty="0"/>
              <a:t>2		</a:t>
            </a:r>
            <a:r>
              <a:rPr lang="fi-FI" sz="2800" dirty="0"/>
              <a:t>70% </a:t>
            </a:r>
            <a:endParaRPr lang="fi-FI" sz="2800" baseline="-25000" dirty="0"/>
          </a:p>
          <a:p>
            <a:r>
              <a:rPr lang="fi-FI" sz="2800" dirty="0"/>
              <a:t>TiO</a:t>
            </a:r>
            <a:r>
              <a:rPr lang="fi-FI" sz="2800" baseline="-25000" dirty="0"/>
              <a:t>2</a:t>
            </a:r>
            <a:r>
              <a:rPr lang="fi-FI" sz="2800" dirty="0"/>
              <a:t> 		4%</a:t>
            </a:r>
            <a:endParaRPr lang="fi-FI" sz="28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477610" y="1802674"/>
            <a:ext cx="85076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Lasia, jossa kiteytymistä edistää </a:t>
            </a:r>
            <a:r>
              <a:rPr lang="en-US" sz="2400" dirty="0"/>
              <a:t>ZrO</a:t>
            </a:r>
            <a:r>
              <a:rPr lang="en-US" sz="2400" baseline="-25000" dirty="0"/>
              <a:t>2</a:t>
            </a:r>
            <a:r>
              <a:rPr lang="en-US" sz="2400" dirty="0"/>
              <a:t> ja/tai TiO</a:t>
            </a:r>
            <a:r>
              <a:rPr lang="en-US" sz="2400" baseline="-25000" dirty="0"/>
              <a:t>2  </a:t>
            </a:r>
          </a:p>
          <a:p>
            <a:r>
              <a:rPr lang="en-US" sz="2400" dirty="0" err="1"/>
              <a:t>Lasi</a:t>
            </a:r>
            <a:r>
              <a:rPr lang="en-US" sz="2400" dirty="0"/>
              <a:t> </a:t>
            </a:r>
            <a:r>
              <a:rPr lang="en-US" sz="2400" dirty="0" err="1"/>
              <a:t>prosessoidaan</a:t>
            </a:r>
            <a:r>
              <a:rPr lang="en-US" sz="2400" dirty="0"/>
              <a:t> </a:t>
            </a:r>
            <a:r>
              <a:rPr lang="en-US" sz="2400" dirty="0" err="1"/>
              <a:t>normaalisti</a:t>
            </a:r>
            <a:r>
              <a:rPr lang="en-US" sz="2400" dirty="0"/>
              <a:t> </a:t>
            </a:r>
            <a:r>
              <a:rPr lang="en-US" sz="2400" dirty="0" err="1"/>
              <a:t>sulasta</a:t>
            </a:r>
            <a:r>
              <a:rPr lang="en-US" sz="2400" dirty="0"/>
              <a:t>, ja </a:t>
            </a:r>
            <a:r>
              <a:rPr lang="en-US" sz="2400" dirty="0" err="1"/>
              <a:t>sitten</a:t>
            </a:r>
            <a:r>
              <a:rPr lang="en-US" sz="2400" dirty="0"/>
              <a:t> </a:t>
            </a:r>
            <a:r>
              <a:rPr lang="en-US" sz="2400" dirty="0" err="1"/>
              <a:t>uudelleenlämmitetään</a:t>
            </a:r>
            <a:r>
              <a:rPr lang="en-US" sz="2400" dirty="0"/>
              <a:t> (</a:t>
            </a:r>
            <a:r>
              <a:rPr lang="en-US" sz="2400" dirty="0" err="1"/>
              <a:t>esim</a:t>
            </a:r>
            <a:r>
              <a:rPr lang="en-US" sz="2400" dirty="0"/>
              <a:t>. 700</a:t>
            </a:r>
            <a:r>
              <a:rPr lang="en-US" sz="2400" baseline="30000" dirty="0"/>
              <a:t>o</a:t>
            </a:r>
            <a:r>
              <a:rPr lang="en-US" sz="2400" dirty="0"/>
              <a:t>C), </a:t>
            </a:r>
            <a:r>
              <a:rPr lang="en-US" sz="2400" dirty="0" err="1"/>
              <a:t>jolloin</a:t>
            </a:r>
            <a:r>
              <a:rPr lang="en-US" sz="2400" dirty="0"/>
              <a:t> </a:t>
            </a:r>
            <a:r>
              <a:rPr lang="en-US" sz="2400" dirty="0" err="1"/>
              <a:t>osa</a:t>
            </a:r>
            <a:r>
              <a:rPr lang="en-US" sz="2400" dirty="0"/>
              <a:t> </a:t>
            </a:r>
            <a:r>
              <a:rPr lang="en-US" sz="2400" dirty="0" err="1"/>
              <a:t>siitä</a:t>
            </a:r>
            <a:r>
              <a:rPr lang="en-US" sz="2400" dirty="0"/>
              <a:t> </a:t>
            </a:r>
            <a:r>
              <a:rPr lang="en-US" sz="2400" dirty="0" err="1"/>
              <a:t>kiteytyy</a:t>
            </a:r>
            <a:r>
              <a:rPr lang="en-US" sz="2400" dirty="0"/>
              <a:t> (30-95%). </a:t>
            </a:r>
            <a:r>
              <a:rPr lang="en-US" sz="2400" dirty="0" err="1"/>
              <a:t>Erittäin</a:t>
            </a:r>
            <a:r>
              <a:rPr lang="en-US" sz="2400" dirty="0"/>
              <a:t> </a:t>
            </a:r>
            <a:r>
              <a:rPr lang="en-US" sz="2400" dirty="0" err="1"/>
              <a:t>pieniä</a:t>
            </a:r>
            <a:r>
              <a:rPr lang="en-US" sz="2400" dirty="0"/>
              <a:t> </a:t>
            </a:r>
            <a:r>
              <a:rPr lang="en-US" sz="2400" dirty="0" err="1"/>
              <a:t>kiteitä</a:t>
            </a:r>
            <a:r>
              <a:rPr lang="en-US" sz="2400" dirty="0"/>
              <a:t>, </a:t>
            </a:r>
            <a:r>
              <a:rPr lang="en-US" sz="2400" dirty="0" err="1"/>
              <a:t>luokkaa</a:t>
            </a:r>
            <a:r>
              <a:rPr lang="en-US" sz="2400" dirty="0"/>
              <a:t> µm.</a:t>
            </a:r>
          </a:p>
          <a:p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huokosia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sulaprosessi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Erinomaiset</a:t>
            </a:r>
            <a:r>
              <a:rPr lang="en-US" sz="2400" dirty="0"/>
              <a:t> </a:t>
            </a:r>
            <a:r>
              <a:rPr lang="en-US" sz="2400" dirty="0" err="1"/>
              <a:t>mekaaniset</a:t>
            </a:r>
            <a:r>
              <a:rPr lang="en-US" sz="2400" dirty="0"/>
              <a:t> </a:t>
            </a:r>
            <a:r>
              <a:rPr lang="en-US" sz="2400" dirty="0" err="1"/>
              <a:t>ominaisuudet</a:t>
            </a:r>
            <a:r>
              <a:rPr lang="en-US" sz="2400" dirty="0"/>
              <a:t>.</a:t>
            </a:r>
          </a:p>
          <a:p>
            <a:endParaRPr lang="fi-FI" sz="2400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23CF094-99DC-4B19-AD46-D5E972803B7B}"/>
              </a:ext>
            </a:extLst>
          </p:cNvPr>
          <p:cNvSpPr/>
          <p:nvPr/>
        </p:nvSpPr>
        <p:spPr>
          <a:xfrm>
            <a:off x="2971800" y="4552950"/>
            <a:ext cx="266700" cy="16764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635BB-87BD-4A53-BF65-D776D44031F7}"/>
              </a:ext>
            </a:extLst>
          </p:cNvPr>
          <p:cNvSpPr txBox="1"/>
          <p:nvPr/>
        </p:nvSpPr>
        <p:spPr>
          <a:xfrm>
            <a:off x="3600450" y="5156200"/>
            <a:ext cx="49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LAS (Lithium-Aluminum-Silicon) 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38699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Lasikeraamien prosessointi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176" y="1942236"/>
            <a:ext cx="2717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Lasi sulana </a:t>
            </a:r>
            <a:r>
              <a:rPr lang="fi-FI" dirty="0">
                <a:sym typeface="Wingdings" panose="05000000000000000000" pitchFamily="2" charset="2"/>
              </a:rPr>
              <a:t> </a:t>
            </a:r>
          </a:p>
          <a:p>
            <a:r>
              <a:rPr lang="fi-FI" dirty="0">
                <a:sym typeface="Wingdings" panose="05000000000000000000" pitchFamily="2" charset="2"/>
              </a:rPr>
              <a:t>ei huokosia.</a:t>
            </a:r>
          </a:p>
          <a:p>
            <a:r>
              <a:rPr lang="fi-FI" dirty="0">
                <a:sym typeface="Wingdings" panose="05000000000000000000" pitchFamily="2" charset="2"/>
              </a:rPr>
              <a:t>Normi muodonanto.</a:t>
            </a:r>
            <a:endParaRPr lang="fi-FI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76F57EE6-FFAC-4E5E-B8C6-689E10F6E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/>
          <a:stretch/>
        </p:blipFill>
        <p:spPr>
          <a:xfrm>
            <a:off x="3073400" y="1765151"/>
            <a:ext cx="5168102" cy="3781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DBF389-1816-45A2-A42D-14A33A4AA2D0}"/>
              </a:ext>
            </a:extLst>
          </p:cNvPr>
          <p:cNvSpPr txBox="1"/>
          <p:nvPr/>
        </p:nvSpPr>
        <p:spPr>
          <a:xfrm>
            <a:off x="4489450" y="461010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RT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74840-6647-4841-B240-D94A1594050B}"/>
              </a:ext>
            </a:extLst>
          </p:cNvPr>
          <p:cNvSpPr txBox="1"/>
          <p:nvPr/>
        </p:nvSpPr>
        <p:spPr>
          <a:xfrm>
            <a:off x="3016250" y="1463692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</a:t>
            </a:r>
            <a:endParaRPr lang="LID4096" dirty="0"/>
          </a:p>
        </p:txBody>
      </p:sp>
      <p:sp>
        <p:nvSpPr>
          <p:cNvPr id="6" name="TextBox 5"/>
          <p:cNvSpPr txBox="1"/>
          <p:nvPr/>
        </p:nvSpPr>
        <p:spPr>
          <a:xfrm>
            <a:off x="5040412" y="3851701"/>
            <a:ext cx="144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Hallittu </a:t>
            </a:r>
            <a:r>
              <a:rPr lang="fi-FI" dirty="0" err="1"/>
              <a:t>ydintyminen</a:t>
            </a:r>
            <a:endParaRPr lang="fi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5235E-FBD0-4054-B3F3-D171EA539CD8}"/>
              </a:ext>
            </a:extLst>
          </p:cNvPr>
          <p:cNvSpPr txBox="1"/>
          <p:nvPr/>
        </p:nvSpPr>
        <p:spPr>
          <a:xfrm>
            <a:off x="6343650" y="2931590"/>
            <a:ext cx="105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Kiteen-kasvu</a:t>
            </a:r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6EBA6-6F99-4FF9-A176-9E31CAFAB138}"/>
              </a:ext>
            </a:extLst>
          </p:cNvPr>
          <p:cNvSpPr txBox="1"/>
          <p:nvPr/>
        </p:nvSpPr>
        <p:spPr>
          <a:xfrm>
            <a:off x="7242175" y="6318260"/>
            <a:ext cx="1330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Kingery p. 369</a:t>
            </a:r>
            <a:endParaRPr lang="LID4096" sz="1200" dirty="0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2F883861-C4D5-4BC4-9CA1-713703D1958B}"/>
              </a:ext>
            </a:extLst>
          </p:cNvPr>
          <p:cNvSpPr/>
          <p:nvPr/>
        </p:nvSpPr>
        <p:spPr>
          <a:xfrm>
            <a:off x="2673350" y="4610100"/>
            <a:ext cx="2838450" cy="118800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55F099-E164-4FAD-BE88-77355042CF51}"/>
              </a:ext>
            </a:extLst>
          </p:cNvPr>
          <p:cNvSpPr txBox="1"/>
          <p:nvPr/>
        </p:nvSpPr>
        <p:spPr>
          <a:xfrm>
            <a:off x="196850" y="4979432"/>
            <a:ext cx="262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Faasiseparaatio</a:t>
            </a:r>
            <a:r>
              <a:rPr lang="en-US" dirty="0"/>
              <a:t>: </a:t>
            </a:r>
          </a:p>
          <a:p>
            <a:r>
              <a:rPr lang="en-US" dirty="0"/>
              <a:t>5 nm </a:t>
            </a:r>
            <a:r>
              <a:rPr lang="en-US" dirty="0" err="1"/>
              <a:t>kokoisia</a:t>
            </a:r>
            <a:r>
              <a:rPr lang="en-US" dirty="0"/>
              <a:t> </a:t>
            </a:r>
            <a:r>
              <a:rPr lang="en-US" dirty="0" err="1"/>
              <a:t>Ti-rikkaita</a:t>
            </a:r>
            <a:r>
              <a:rPr lang="en-US" dirty="0"/>
              <a:t> </a:t>
            </a:r>
            <a:r>
              <a:rPr lang="en-US" dirty="0" err="1"/>
              <a:t>kiteitä</a:t>
            </a:r>
            <a:r>
              <a:rPr lang="en-US" dirty="0"/>
              <a:t> </a:t>
            </a:r>
            <a:r>
              <a:rPr lang="en-US" dirty="0" err="1"/>
              <a:t>syntyy</a:t>
            </a:r>
            <a:r>
              <a:rPr lang="en-US" dirty="0"/>
              <a:t>, 10</a:t>
            </a:r>
            <a:r>
              <a:rPr lang="en-US" baseline="30000" dirty="0"/>
              <a:t>12</a:t>
            </a:r>
            <a:r>
              <a:rPr lang="en-US" dirty="0"/>
              <a:t>-10</a:t>
            </a:r>
            <a:r>
              <a:rPr lang="en-US" baseline="30000" dirty="0"/>
              <a:t>15</a:t>
            </a:r>
            <a:r>
              <a:rPr lang="en-US" dirty="0"/>
              <a:t> cm</a:t>
            </a:r>
            <a:r>
              <a:rPr lang="en-US" baseline="30000" dirty="0"/>
              <a:t>-3 </a:t>
            </a:r>
            <a:endParaRPr lang="LID4096" baseline="30000" dirty="0"/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3AB6413A-52A9-474E-B14B-F200EBE0ED6C}"/>
              </a:ext>
            </a:extLst>
          </p:cNvPr>
          <p:cNvSpPr/>
          <p:nvPr/>
        </p:nvSpPr>
        <p:spPr>
          <a:xfrm flipH="1">
            <a:off x="6655090" y="3678744"/>
            <a:ext cx="888710" cy="7408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90099-9EA7-4F1A-9897-BA2E47FAE233}"/>
              </a:ext>
            </a:extLst>
          </p:cNvPr>
          <p:cNvSpPr txBox="1"/>
          <p:nvPr/>
        </p:nvSpPr>
        <p:spPr>
          <a:xfrm>
            <a:off x="7823200" y="3511896"/>
            <a:ext cx="1123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Paljon</a:t>
            </a:r>
            <a:r>
              <a:rPr lang="en-US" dirty="0"/>
              <a:t> </a:t>
            </a:r>
            <a:r>
              <a:rPr lang="en-US" dirty="0" err="1"/>
              <a:t>pieniä</a:t>
            </a:r>
            <a:r>
              <a:rPr lang="en-US" dirty="0"/>
              <a:t> </a:t>
            </a:r>
            <a:r>
              <a:rPr lang="en-US" dirty="0" err="1"/>
              <a:t>kiteitä</a:t>
            </a:r>
            <a:r>
              <a:rPr lang="en-US" dirty="0"/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~1µm,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kiteisyys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lopulta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30-95%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BA5E6F-BF2E-4002-B539-41F7DBF8F221}"/>
              </a:ext>
            </a:extLst>
          </p:cNvPr>
          <p:cNvCxnSpPr/>
          <p:nvPr/>
        </p:nvCxnSpPr>
        <p:spPr>
          <a:xfrm>
            <a:off x="3073400" y="3797300"/>
            <a:ext cx="21336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1FD04A6-40A4-4598-B5DB-7D11C690E9BB}"/>
              </a:ext>
            </a:extLst>
          </p:cNvPr>
          <p:cNvSpPr txBox="1"/>
          <p:nvPr/>
        </p:nvSpPr>
        <p:spPr>
          <a:xfrm>
            <a:off x="2148567" y="3607566"/>
            <a:ext cx="1237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700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r>
              <a:rPr lang="en-US" dirty="0"/>
              <a:t>(</a:t>
            </a:r>
            <a:r>
              <a:rPr lang="en-US" dirty="0" err="1"/>
              <a:t>tällä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säätää</a:t>
            </a:r>
            <a:r>
              <a:rPr lang="en-US" dirty="0"/>
              <a:t> !)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86471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Lasikeraamien termiset ominaisuudet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86" y="2099945"/>
            <a:ext cx="3577588" cy="4351338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Kestää</a:t>
            </a:r>
            <a:r>
              <a:rPr lang="en-US" dirty="0"/>
              <a:t> </a:t>
            </a:r>
            <a:r>
              <a:rPr lang="en-US" dirty="0" err="1"/>
              <a:t>lämpöshokkia</a:t>
            </a:r>
            <a:r>
              <a:rPr lang="en-US" dirty="0"/>
              <a:t> </a:t>
            </a:r>
            <a:r>
              <a:rPr lang="en-US" dirty="0" err="1"/>
              <a:t>jopa</a:t>
            </a:r>
            <a:r>
              <a:rPr lang="en-US" dirty="0"/>
              <a:t> 1000</a:t>
            </a:r>
            <a:r>
              <a:rPr lang="en-US" baseline="30000" dirty="0"/>
              <a:t>o</a:t>
            </a:r>
            <a:r>
              <a:rPr lang="en-US" dirty="0"/>
              <a:t>C.</a:t>
            </a:r>
          </a:p>
          <a:p>
            <a:endParaRPr lang="en-US" dirty="0"/>
          </a:p>
          <a:p>
            <a:r>
              <a:rPr lang="en-US" dirty="0" err="1"/>
              <a:t>Negatiivinen</a:t>
            </a:r>
            <a:r>
              <a:rPr lang="en-US" dirty="0"/>
              <a:t> tai </a:t>
            </a:r>
            <a:r>
              <a:rPr lang="en-US" dirty="0" err="1"/>
              <a:t>nolla</a:t>
            </a:r>
            <a:r>
              <a:rPr lang="en-US" dirty="0"/>
              <a:t> </a:t>
            </a:r>
            <a:r>
              <a:rPr lang="en-US" dirty="0" err="1"/>
              <a:t>lämpölaajeneminen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kiteinen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CTE &lt;0; </a:t>
            </a:r>
            <a:r>
              <a:rPr lang="en-US" dirty="0" err="1"/>
              <a:t>lasinen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   CTE &gt;0)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2008504"/>
            <a:ext cx="3810000" cy="2492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4671060"/>
            <a:ext cx="38100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074" y="6114395"/>
            <a:ext cx="4140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Pakastimesta suoraan uuniin</a:t>
            </a:r>
          </a:p>
        </p:txBody>
      </p:sp>
    </p:spTree>
    <p:extLst>
      <p:ext uri="{BB962C8B-B14F-4D97-AF65-F5344CB8AC3E}">
        <p14:creationId xmlns:p14="http://schemas.microsoft.com/office/powerpoint/2010/main" val="34736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Lämpöshokki </a:t>
            </a:r>
            <a:br>
              <a:rPr lang="fi-FI" dirty="0"/>
            </a:br>
            <a:r>
              <a:rPr lang="fi-FI" dirty="0"/>
              <a:t>(TSR, </a:t>
            </a:r>
            <a:r>
              <a:rPr lang="fi-FI" dirty="0" err="1"/>
              <a:t>thermal</a:t>
            </a:r>
            <a:r>
              <a:rPr lang="fi-FI" dirty="0"/>
              <a:t> </a:t>
            </a:r>
            <a:r>
              <a:rPr lang="fi-FI" dirty="0" err="1"/>
              <a:t>shock</a:t>
            </a:r>
            <a:r>
              <a:rPr lang="fi-FI" dirty="0"/>
              <a:t> </a:t>
            </a:r>
            <a:r>
              <a:rPr lang="fi-FI" dirty="0" err="1"/>
              <a:t>resistance</a:t>
            </a:r>
            <a:r>
              <a:rPr lang="fi-FI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78" y="1809750"/>
            <a:ext cx="5240712" cy="234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47" t="4661"/>
          <a:stretch/>
        </p:blipFill>
        <p:spPr>
          <a:xfrm>
            <a:off x="4663440" y="3735977"/>
            <a:ext cx="4336115" cy="2939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778" y="4428309"/>
            <a:ext cx="43157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Lämpölaajenemisesta johtuva laajeneminen aiheuttaa jännityksen joka ylittää puristuslujuuden.</a:t>
            </a:r>
          </a:p>
        </p:txBody>
      </p:sp>
    </p:spTree>
    <p:extLst>
      <p:ext uri="{BB962C8B-B14F-4D97-AF65-F5344CB8AC3E}">
        <p14:creationId xmlns:p14="http://schemas.microsoft.com/office/powerpoint/2010/main" val="1970567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25" y="343901"/>
            <a:ext cx="8379917" cy="4698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529" y="5196659"/>
            <a:ext cx="8033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highlight>
                  <a:srgbClr val="00FFFF"/>
                </a:highlight>
              </a:rPr>
              <a:t>Pintakerroksen nopea lämmitys/jäähdytys vie kappaleen jännitykseen, joka ylittää aineen murtorajan.</a:t>
            </a:r>
          </a:p>
        </p:txBody>
      </p:sp>
    </p:spTree>
    <p:extLst>
      <p:ext uri="{BB962C8B-B14F-4D97-AF65-F5344CB8AC3E}">
        <p14:creationId xmlns:p14="http://schemas.microsoft.com/office/powerpoint/2010/main" val="3662813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7E9F-3F9B-4518-AE6E-630391EE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Tehtävä</a:t>
            </a:r>
            <a:r>
              <a:rPr lang="en-US" dirty="0"/>
              <a:t> 7.19 Shackelford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A66D4-78F9-43AF-8035-38435ACC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Fracture strength (MOR, modulus of rupture, in Table 6.4) </a:t>
            </a:r>
          </a:p>
          <a:p>
            <a:pPr marL="0" indent="0">
              <a:buNone/>
            </a:pPr>
            <a:r>
              <a:rPr lang="en-US" dirty="0"/>
              <a:t>Thermal conductivity (</a:t>
            </a:r>
            <a:r>
              <a:rPr lang="en-US" i="1" dirty="0"/>
              <a:t>k </a:t>
            </a:r>
            <a:r>
              <a:rPr lang="en-US" dirty="0"/>
              <a:t>in Table 7.4) </a:t>
            </a:r>
          </a:p>
          <a:p>
            <a:pPr marL="0" indent="0">
              <a:buNone/>
            </a:pPr>
            <a:r>
              <a:rPr lang="en-US" dirty="0"/>
              <a:t>Elastic modulus (</a:t>
            </a:r>
            <a:r>
              <a:rPr lang="en-US" i="1" dirty="0"/>
              <a:t>E </a:t>
            </a:r>
            <a:r>
              <a:rPr lang="en-US" dirty="0"/>
              <a:t>in Table 6.4)</a:t>
            </a:r>
          </a:p>
          <a:p>
            <a:pPr marL="0" indent="0">
              <a:buNone/>
            </a:pPr>
            <a:r>
              <a:rPr lang="en-US" dirty="0"/>
              <a:t>Thermal expansion (a in Table 7.2). </a:t>
            </a:r>
          </a:p>
          <a:p>
            <a:pPr marL="0" indent="0">
              <a:buNone/>
            </a:pPr>
            <a:r>
              <a:rPr lang="en-US" dirty="0"/>
              <a:t>This leads to a “figure of merit” for predicting relative 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thermal </a:t>
            </a:r>
            <a:r>
              <a:rPr lang="fi-FI" dirty="0" err="1">
                <a:highlight>
                  <a:srgbClr val="FFFF00"/>
                </a:highlight>
              </a:rPr>
              <a:t>shock</a:t>
            </a:r>
            <a:r>
              <a:rPr lang="fi-FI" dirty="0">
                <a:highlight>
                  <a:srgbClr val="FFFF00"/>
                </a:highlight>
              </a:rPr>
              <a:t> </a:t>
            </a:r>
            <a:r>
              <a:rPr lang="fi-FI" dirty="0" err="1">
                <a:highlight>
                  <a:srgbClr val="FFFF00"/>
                </a:highlight>
              </a:rPr>
              <a:t>resistance</a:t>
            </a:r>
            <a:r>
              <a:rPr lang="fi-FI" dirty="0">
                <a:highlight>
                  <a:srgbClr val="FFFF00"/>
                </a:highlight>
              </a:rPr>
              <a:t> (TSR):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pt-BR" sz="5800" dirty="0"/>
              <a:t>TSR = (MOR * </a:t>
            </a:r>
            <a:r>
              <a:rPr lang="pt-BR" sz="5800" i="1" dirty="0"/>
              <a:t>k</a:t>
            </a:r>
            <a:r>
              <a:rPr lang="pt-BR" sz="5800" dirty="0"/>
              <a:t>)/(</a:t>
            </a:r>
            <a:r>
              <a:rPr lang="pt-BR" sz="5800" i="1" dirty="0"/>
              <a:t>E </a:t>
            </a:r>
            <a:r>
              <a:rPr lang="pt-BR" sz="5800" dirty="0"/>
              <a:t>* a)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en-US" dirty="0"/>
              <a:t>Using data from the aforementioned tables (including, for comparison, the 100°C data for </a:t>
            </a:r>
            <a:r>
              <a:rPr lang="en-US" i="1" dirty="0"/>
              <a:t>k</a:t>
            </a:r>
            <a:r>
              <a:rPr lang="en-US" dirty="0"/>
              <a:t>), calculate the value of TSR for silica glass and fireclay refractory, the highest and lowest data in Table 7.5, and comment on whether this figure of merit is consistent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physical</a:t>
            </a:r>
            <a:r>
              <a:rPr lang="fi-FI" dirty="0"/>
              <a:t> data.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86783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Silikaattikeraamien ominaisuuksia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good electrical insulation </a:t>
            </a:r>
          </a:p>
          <a:p>
            <a:pPr marL="0" indent="0">
              <a:buNone/>
            </a:pPr>
            <a:r>
              <a:rPr lang="en-US" dirty="0"/>
              <a:t>	(1x10</a:t>
            </a:r>
            <a:r>
              <a:rPr lang="en-US" baseline="30000" dirty="0"/>
              <a:t>10</a:t>
            </a:r>
            <a:r>
              <a:rPr lang="en-US" dirty="0"/>
              <a:t> to 1x10</a:t>
            </a:r>
            <a:r>
              <a:rPr lang="en-US" baseline="30000" dirty="0"/>
              <a:t>13</a:t>
            </a:r>
            <a:r>
              <a:rPr lang="en-US" dirty="0"/>
              <a:t> </a:t>
            </a:r>
            <a:r>
              <a:rPr lang="en-US" dirty="0" err="1"/>
              <a:t>Ωcm</a:t>
            </a:r>
            <a:r>
              <a:rPr lang="en-US" dirty="0"/>
              <a:t>)</a:t>
            </a:r>
          </a:p>
          <a:p>
            <a:r>
              <a:rPr lang="en-US" dirty="0"/>
              <a:t>Minimal to moderate linear expansion </a:t>
            </a:r>
            <a:br>
              <a:rPr lang="en-US" dirty="0"/>
            </a:br>
            <a:r>
              <a:rPr lang="en-US" dirty="0"/>
              <a:t>	(0.4x10</a:t>
            </a:r>
            <a:r>
              <a:rPr lang="en-US" baseline="30000" dirty="0"/>
              <a:t>-6</a:t>
            </a:r>
            <a:r>
              <a:rPr lang="en-US" dirty="0"/>
              <a:t>K</a:t>
            </a:r>
            <a:r>
              <a:rPr lang="en-US" baseline="30000" dirty="0"/>
              <a:t>-1</a:t>
            </a:r>
            <a:r>
              <a:rPr lang="en-US" dirty="0"/>
              <a:t> to 6x10</a:t>
            </a:r>
            <a:r>
              <a:rPr lang="en-US" baseline="30000" dirty="0"/>
              <a:t>-6</a:t>
            </a:r>
            <a:r>
              <a:rPr lang="en-US" dirty="0"/>
              <a:t>K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r>
              <a:rPr lang="en-US" dirty="0"/>
              <a:t>Low thermal conductivity (2 to 4 W/</a:t>
            </a:r>
            <a:r>
              <a:rPr lang="en-US" dirty="0" err="1"/>
              <a:t>mK</a:t>
            </a:r>
            <a:r>
              <a:rPr lang="en-US" dirty="0"/>
              <a:t>)</a:t>
            </a:r>
          </a:p>
          <a:p>
            <a:r>
              <a:rPr lang="en-US" dirty="0"/>
              <a:t>Excellent thermal shock resistance </a:t>
            </a:r>
          </a:p>
          <a:p>
            <a:pPr marL="0" indent="0">
              <a:buNone/>
            </a:pPr>
            <a:r>
              <a:rPr lang="en-US" dirty="0"/>
              <a:t>	(250 to 610 K)</a:t>
            </a:r>
          </a:p>
          <a:p>
            <a:r>
              <a:rPr lang="en-US" dirty="0"/>
              <a:t>Flexural strengths from 80 to 180 MPa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6311899"/>
            <a:ext cx="7261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https://www.ceramtec.com/ceramic-materials/silicate-ceramics/</a:t>
            </a:r>
          </a:p>
        </p:txBody>
      </p:sp>
    </p:spTree>
    <p:extLst>
      <p:ext uri="{BB962C8B-B14F-4D97-AF65-F5344CB8AC3E}">
        <p14:creationId xmlns:p14="http://schemas.microsoft.com/office/powerpoint/2010/main" val="1904517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ECFC6-10E0-4841-99AF-F4B684F92DFB}"/>
              </a:ext>
            </a:extLst>
          </p:cNvPr>
          <p:cNvSpPr txBox="1"/>
          <p:nvPr/>
        </p:nvSpPr>
        <p:spPr>
          <a:xfrm>
            <a:off x="753414" y="3110873"/>
            <a:ext cx="763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Mekaaniset ominaisuudet: </a:t>
            </a:r>
            <a:br>
              <a:rPr lang="fi-FI" sz="3600" dirty="0"/>
            </a:br>
            <a:r>
              <a:rPr lang="fi-FI" sz="3600" dirty="0"/>
              <a:t>lujia mutta hauraita</a:t>
            </a:r>
            <a:endParaRPr lang="LID4096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82102-0ADC-49BA-973F-BAED7E6496EA}"/>
              </a:ext>
            </a:extLst>
          </p:cNvPr>
          <p:cNvSpPr txBox="1"/>
          <p:nvPr/>
        </p:nvSpPr>
        <p:spPr>
          <a:xfrm>
            <a:off x="737315" y="4548891"/>
            <a:ext cx="750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Sähköiset ominaisuudet: moninaisia</a:t>
            </a:r>
            <a:endParaRPr lang="LID4096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0439A-4EFA-4A15-924B-166B5150F188}"/>
              </a:ext>
            </a:extLst>
          </p:cNvPr>
          <p:cNvSpPr txBox="1"/>
          <p:nvPr/>
        </p:nvSpPr>
        <p:spPr>
          <a:xfrm>
            <a:off x="737315" y="5518802"/>
            <a:ext cx="7244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Termiset ominaisuudet: erinomaisia</a:t>
            </a:r>
            <a:endParaRPr lang="LID4096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EE30B-5E25-410A-9AC5-A4F42CB88781}"/>
              </a:ext>
            </a:extLst>
          </p:cNvPr>
          <p:cNvSpPr txBox="1"/>
          <p:nvPr/>
        </p:nvSpPr>
        <p:spPr>
          <a:xfrm>
            <a:off x="772732" y="482958"/>
            <a:ext cx="7089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Keraamit</a:t>
            </a:r>
            <a:r>
              <a:rPr lang="en-US" sz="6000" dirty="0"/>
              <a:t> </a:t>
            </a:r>
            <a:r>
              <a:rPr lang="en-US" sz="6000" dirty="0" err="1"/>
              <a:t>lyhyesti</a:t>
            </a:r>
            <a:r>
              <a:rPr lang="en-US" sz="6000" dirty="0"/>
              <a:t>:</a:t>
            </a:r>
            <a:endParaRPr lang="LID4096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D5278-FEAA-4604-9E2F-02B60EA9225B}"/>
              </a:ext>
            </a:extLst>
          </p:cNvPr>
          <p:cNvSpPr txBox="1"/>
          <p:nvPr/>
        </p:nvSpPr>
        <p:spPr>
          <a:xfrm>
            <a:off x="737315" y="1584102"/>
            <a:ext cx="8120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Rakenne</a:t>
            </a:r>
            <a:r>
              <a:rPr lang="en-US" sz="3600" dirty="0"/>
              <a:t>: </a:t>
            </a:r>
            <a:r>
              <a:rPr lang="fi-FI" sz="3600" dirty="0"/>
              <a:t>Kiteinen </a:t>
            </a:r>
            <a:r>
              <a:rPr lang="fi-FI" sz="3600" dirty="0">
                <a:cs typeface="Times New Roman" panose="02020603050405020304" pitchFamily="18" charset="0"/>
              </a:rPr>
              <a:t>≈ pitkän kantaman järjestys</a:t>
            </a:r>
          </a:p>
          <a:p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36297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0EE30B-5E25-410A-9AC5-A4F42CB88781}"/>
              </a:ext>
            </a:extLst>
          </p:cNvPr>
          <p:cNvSpPr txBox="1"/>
          <p:nvPr/>
        </p:nvSpPr>
        <p:spPr>
          <a:xfrm>
            <a:off x="772732" y="482958"/>
            <a:ext cx="7089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Lasit</a:t>
            </a:r>
            <a:r>
              <a:rPr lang="en-US" sz="6000" dirty="0"/>
              <a:t> </a:t>
            </a:r>
            <a:r>
              <a:rPr lang="en-US" sz="6000" dirty="0" err="1"/>
              <a:t>lyhyesti</a:t>
            </a:r>
            <a:r>
              <a:rPr lang="en-US" sz="6000" dirty="0"/>
              <a:t>:</a:t>
            </a:r>
            <a:endParaRPr lang="LID4096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5A3410-7B7D-47EF-9EA7-B628D26FA779}"/>
              </a:ext>
            </a:extLst>
          </p:cNvPr>
          <p:cNvSpPr txBox="1"/>
          <p:nvPr/>
        </p:nvSpPr>
        <p:spPr>
          <a:xfrm>
            <a:off x="727656" y="1738647"/>
            <a:ext cx="79398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cs typeface="Times New Roman" panose="02020603050405020304" pitchFamily="18" charset="0"/>
              </a:rPr>
              <a:t>Rakenne: </a:t>
            </a:r>
          </a:p>
          <a:p>
            <a:endParaRPr lang="fi-FI" sz="3200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>
                <a:cs typeface="Times New Roman" panose="02020603050405020304" pitchFamily="18" charset="0"/>
              </a:rPr>
              <a:t>Lokaali järjestys riippuu sidoksista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>
                <a:cs typeface="Times New Roman" panose="02020603050405020304" pitchFamily="18" charset="0"/>
              </a:rPr>
              <a:t>Amorfisuus ≈ ei pitkän kantaman järjestystä</a:t>
            </a:r>
          </a:p>
          <a:p>
            <a:endParaRPr lang="fi-FI" sz="3200" dirty="0">
              <a:cs typeface="Times New Roman" panose="02020603050405020304" pitchFamily="18" charset="0"/>
            </a:endParaRPr>
          </a:p>
          <a:p>
            <a:r>
              <a:rPr lang="fi-FI" sz="3200" dirty="0">
                <a:cs typeface="Times New Roman" panose="02020603050405020304" pitchFamily="18" charset="0"/>
              </a:rPr>
              <a:t>Kompositio:</a:t>
            </a:r>
          </a:p>
          <a:p>
            <a:endParaRPr lang="fi-FI" sz="3200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>
                <a:cs typeface="Times New Roman" panose="02020603050405020304" pitchFamily="18" charset="0"/>
              </a:rPr>
              <a:t>Yleensä SiO</a:t>
            </a:r>
            <a:r>
              <a:rPr lang="fi-FI" sz="3200" baseline="-25000" dirty="0">
                <a:cs typeface="Times New Roman" panose="02020603050405020304" pitchFamily="18" charset="0"/>
              </a:rPr>
              <a:t>2</a:t>
            </a:r>
            <a:r>
              <a:rPr lang="fi-FI" sz="3200" dirty="0">
                <a:cs typeface="Times New Roman" panose="02020603050405020304" pitchFamily="18" charset="0"/>
              </a:rPr>
              <a:t>-pohjaisia, mutta tuhansia variantteja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15259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Lopuksi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613124"/>
            <a:ext cx="7886700" cy="4351338"/>
          </a:xfrm>
        </p:spPr>
        <p:txBody>
          <a:bodyPr>
            <a:normAutofit/>
          </a:bodyPr>
          <a:lstStyle/>
          <a:p>
            <a:r>
              <a:rPr lang="fi-FI" sz="3600" dirty="0"/>
              <a:t>Oppikirjasta sivuilta 67- ja 360- löytyy lisää.</a:t>
            </a:r>
          </a:p>
          <a:p>
            <a:endParaRPr lang="fi-FI" sz="3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96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9452-EE47-43EE-9964-A336D9EB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Silikaatti-keraamiprosessi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0CD4E-3481-467D-9B50-4FAC1393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27500" r="4513" b="20556"/>
          <a:stretch/>
        </p:blipFill>
        <p:spPr>
          <a:xfrm>
            <a:off x="536218" y="1443039"/>
            <a:ext cx="7678916" cy="3468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80743-0439-4C92-80A8-F2EB968445F4}"/>
              </a:ext>
            </a:extLst>
          </p:cNvPr>
          <p:cNvSpPr txBox="1"/>
          <p:nvPr/>
        </p:nvSpPr>
        <p:spPr>
          <a:xfrm>
            <a:off x="3479800" y="5095685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Prosessista</a:t>
            </a:r>
            <a:r>
              <a:rPr lang="en-US" sz="2400" dirty="0"/>
              <a:t> ja </a:t>
            </a:r>
            <a:r>
              <a:rPr lang="en-US" sz="2400" dirty="0" err="1"/>
              <a:t>materiaalista</a:t>
            </a:r>
            <a:r>
              <a:rPr lang="en-US" sz="2400" dirty="0"/>
              <a:t> </a:t>
            </a:r>
            <a:r>
              <a:rPr lang="en-US" sz="2400" dirty="0" err="1"/>
              <a:t>riippuen</a:t>
            </a:r>
            <a:r>
              <a:rPr lang="en-US" sz="2400" dirty="0"/>
              <a:t> </a:t>
            </a:r>
            <a:r>
              <a:rPr lang="en-US" sz="2400" dirty="0" err="1"/>
              <a:t>lopputuote</a:t>
            </a:r>
            <a:r>
              <a:rPr lang="en-US" sz="2400" dirty="0"/>
              <a:t> on </a:t>
            </a:r>
            <a:r>
              <a:rPr lang="en-US" sz="2400" dirty="0" err="1"/>
              <a:t>joko</a:t>
            </a:r>
            <a:r>
              <a:rPr lang="en-US" sz="2400" dirty="0"/>
              <a:t> </a:t>
            </a:r>
            <a:r>
              <a:rPr lang="en-US" sz="2400" dirty="0" err="1"/>
              <a:t>huokoista</a:t>
            </a:r>
            <a:r>
              <a:rPr lang="en-US" sz="2400" dirty="0"/>
              <a:t> tai </a:t>
            </a:r>
            <a:r>
              <a:rPr lang="en-US" sz="2400" dirty="0" err="1"/>
              <a:t>kiinteää</a:t>
            </a:r>
            <a:r>
              <a:rPr lang="en-US" sz="2400" dirty="0"/>
              <a:t>.</a:t>
            </a:r>
            <a:endParaRPr lang="LID4096" sz="2400" dirty="0"/>
          </a:p>
        </p:txBody>
      </p:sp>
      <p:pic>
        <p:nvPicPr>
          <p:cNvPr id="1026" name="Picture 2" descr="Kuvahaun tulos: savipata">
            <a:extLst>
              <a:ext uri="{FF2B5EF4-FFF2-40B4-BE49-F238E27FC236}">
                <a16:creationId xmlns:a16="http://schemas.microsoft.com/office/drawing/2014/main" id="{BA7B8956-4C8F-4DD5-9421-5272D4DA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000435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uvahaun tulos: porcelain">
            <a:extLst>
              <a:ext uri="{FF2B5EF4-FFF2-40B4-BE49-F238E27FC236}">
                <a16:creationId xmlns:a16="http://schemas.microsoft.com/office/drawing/2014/main" id="{72FB0BF5-D421-4378-9F44-C3D28A0F4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92" y="4953953"/>
            <a:ext cx="1474378" cy="16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2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7C3B4-065E-47AC-A7E5-58D654855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Emalointi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BC5DB-E925-42BC-9443-2C695976B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66582"/>
            <a:ext cx="8283944" cy="4573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Lasijauhe</a:t>
            </a:r>
            <a:r>
              <a:rPr lang="en-US" sz="2400" dirty="0"/>
              <a:t> </a:t>
            </a:r>
            <a:r>
              <a:rPr lang="en-US" sz="2400" dirty="0" err="1"/>
              <a:t>levitetään</a:t>
            </a:r>
            <a:r>
              <a:rPr lang="en-US" sz="2400" dirty="0"/>
              <a:t> </a:t>
            </a:r>
            <a:r>
              <a:rPr lang="en-US" sz="2400" dirty="0" err="1"/>
              <a:t>kappaleen</a:t>
            </a:r>
            <a:r>
              <a:rPr lang="en-US" sz="2400" dirty="0"/>
              <a:t> </a:t>
            </a:r>
            <a:r>
              <a:rPr lang="en-US" sz="2400" dirty="0" err="1"/>
              <a:t>päälle</a:t>
            </a:r>
            <a:r>
              <a:rPr lang="en-US" sz="2400" dirty="0"/>
              <a:t> ja “</a:t>
            </a:r>
            <a:r>
              <a:rPr lang="en-US" sz="2400" dirty="0" err="1"/>
              <a:t>poltetaan</a:t>
            </a:r>
            <a:r>
              <a:rPr lang="en-US" sz="2400" dirty="0"/>
              <a:t>” 750-850°C. </a:t>
            </a:r>
            <a:r>
              <a:rPr lang="en-US" sz="2400" dirty="0" err="1"/>
              <a:t>Jauhe</a:t>
            </a:r>
            <a:r>
              <a:rPr lang="en-US" sz="2400" dirty="0"/>
              <a:t> </a:t>
            </a:r>
            <a:r>
              <a:rPr lang="en-US" sz="2400" dirty="0" err="1"/>
              <a:t>sulaa</a:t>
            </a:r>
            <a:r>
              <a:rPr lang="en-US" sz="2400" dirty="0"/>
              <a:t>, </a:t>
            </a:r>
            <a:r>
              <a:rPr lang="en-US" sz="2400" dirty="0" err="1"/>
              <a:t>virtaa</a:t>
            </a:r>
            <a:r>
              <a:rPr lang="en-US" sz="2400" dirty="0"/>
              <a:t> ja </a:t>
            </a:r>
            <a:r>
              <a:rPr lang="en-US" sz="2400" dirty="0" err="1"/>
              <a:t>kovettuu</a:t>
            </a:r>
            <a:r>
              <a:rPr lang="en-US" sz="2400" dirty="0"/>
              <a:t>, </a:t>
            </a:r>
            <a:r>
              <a:rPr lang="en-US" sz="2400" dirty="0" err="1"/>
              <a:t>antaen</a:t>
            </a:r>
            <a:r>
              <a:rPr lang="en-US" sz="2400" dirty="0"/>
              <a:t> </a:t>
            </a:r>
            <a:r>
              <a:rPr lang="en-US" sz="2400" dirty="0" err="1"/>
              <a:t>sileän</a:t>
            </a:r>
            <a:r>
              <a:rPr lang="en-US" sz="2400" dirty="0"/>
              <a:t>, </a:t>
            </a:r>
            <a:r>
              <a:rPr lang="en-US" sz="2400" dirty="0" err="1"/>
              <a:t>kestävän</a:t>
            </a:r>
            <a:r>
              <a:rPr lang="en-US" sz="2400" dirty="0"/>
              <a:t>, </a:t>
            </a:r>
            <a:r>
              <a:rPr lang="en-US" sz="2400" dirty="0" err="1"/>
              <a:t>lasimaisen</a:t>
            </a:r>
            <a:r>
              <a:rPr lang="en-US" sz="2400" dirty="0"/>
              <a:t>/</a:t>
            </a:r>
            <a:r>
              <a:rPr lang="en-US" sz="2400" dirty="0" err="1"/>
              <a:t>keraamisen</a:t>
            </a:r>
            <a:r>
              <a:rPr lang="en-US" sz="2400" dirty="0"/>
              <a:t> </a:t>
            </a:r>
            <a:r>
              <a:rPr lang="en-US" sz="2400" dirty="0" err="1"/>
              <a:t>pinnan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 err="1"/>
              <a:t>Keraameja</a:t>
            </a:r>
            <a:r>
              <a:rPr lang="en-US" sz="2400" dirty="0"/>
              <a:t>, </a:t>
            </a:r>
            <a:r>
              <a:rPr lang="en-US" sz="2400" dirty="0" err="1"/>
              <a:t>metalleja</a:t>
            </a:r>
            <a:r>
              <a:rPr lang="en-US" sz="2400" dirty="0"/>
              <a:t>, </a:t>
            </a:r>
            <a:r>
              <a:rPr lang="en-US" sz="2400" dirty="0" err="1"/>
              <a:t>kiveä</a:t>
            </a:r>
            <a:r>
              <a:rPr lang="en-US" sz="2400" dirty="0"/>
              <a:t> ja </a:t>
            </a:r>
            <a:r>
              <a:rPr lang="en-US" sz="2400" dirty="0" err="1"/>
              <a:t>lasia</a:t>
            </a:r>
            <a:r>
              <a:rPr lang="en-US" sz="2400" dirty="0"/>
              <a:t> </a:t>
            </a:r>
            <a:r>
              <a:rPr lang="en-US" sz="2400" dirty="0" err="1"/>
              <a:t>emaloidaan</a:t>
            </a:r>
            <a:r>
              <a:rPr lang="en-US" sz="2400" dirty="0"/>
              <a:t>.</a:t>
            </a:r>
          </a:p>
        </p:txBody>
      </p:sp>
      <p:pic>
        <p:nvPicPr>
          <p:cNvPr id="5" name="Picture 4" descr="A cup of coffee on a table&#10;&#10;Description automatically generated">
            <a:extLst>
              <a:ext uri="{FF2B5EF4-FFF2-40B4-BE49-F238E27FC236}">
                <a16:creationId xmlns:a16="http://schemas.microsoft.com/office/drawing/2014/main" id="{1B1AC71E-0A39-4E7F-B1E9-288433B92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47" y="3314226"/>
            <a:ext cx="2575202" cy="1718518"/>
          </a:xfrm>
          <a:prstGeom prst="rect">
            <a:avLst/>
          </a:prstGeom>
        </p:spPr>
      </p:pic>
      <p:pic>
        <p:nvPicPr>
          <p:cNvPr id="7" name="Picture 6" descr="A white tub sitting next to a sink&#10;&#10;Description automatically generated">
            <a:extLst>
              <a:ext uri="{FF2B5EF4-FFF2-40B4-BE49-F238E27FC236}">
                <a16:creationId xmlns:a16="http://schemas.microsoft.com/office/drawing/2014/main" id="{D1B9EEAD-A17F-46F7-9102-511C80D78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82" y="3314226"/>
            <a:ext cx="2677568" cy="1785938"/>
          </a:xfrm>
          <a:prstGeom prst="rect">
            <a:avLst/>
          </a:prstGeom>
        </p:spPr>
      </p:pic>
      <p:pic>
        <p:nvPicPr>
          <p:cNvPr id="11" name="Picture 10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53048AC9-3CA0-4684-B68F-162B7C75C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86" y="5211947"/>
            <a:ext cx="4121150" cy="965764"/>
          </a:xfrm>
          <a:prstGeom prst="rect">
            <a:avLst/>
          </a:prstGeom>
        </p:spPr>
      </p:pic>
      <p:pic>
        <p:nvPicPr>
          <p:cNvPr id="15" name="Picture 14" descr="A cup of coffee&#10;&#10;Description automatically generated">
            <a:extLst>
              <a:ext uri="{FF2B5EF4-FFF2-40B4-BE49-F238E27FC236}">
                <a16:creationId xmlns:a16="http://schemas.microsoft.com/office/drawing/2014/main" id="{45D51BB3-0B89-4129-9E8D-D357638B8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97" y="3314226"/>
            <a:ext cx="1674548" cy="167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FBEE0-DD66-42CC-9BA9-478DD6D052CE}"/>
              </a:ext>
            </a:extLst>
          </p:cNvPr>
          <p:cNvSpPr txBox="1"/>
          <p:nvPr/>
        </p:nvSpPr>
        <p:spPr>
          <a:xfrm>
            <a:off x="6122025" y="3625850"/>
            <a:ext cx="275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Kuka</a:t>
            </a:r>
            <a:r>
              <a:rPr lang="en-US" sz="1600" dirty="0"/>
              <a:t> </a:t>
            </a:r>
            <a:r>
              <a:rPr lang="en-US" sz="1600" dirty="0" err="1"/>
              <a:t>haluaisi</a:t>
            </a:r>
            <a:r>
              <a:rPr lang="en-US" sz="1600" dirty="0"/>
              <a:t> </a:t>
            </a:r>
            <a:r>
              <a:rPr lang="en-US" sz="1600" dirty="0" err="1"/>
              <a:t>kylpeä</a:t>
            </a:r>
            <a:r>
              <a:rPr lang="en-US" sz="1600" dirty="0"/>
              <a:t> </a:t>
            </a:r>
            <a:r>
              <a:rPr lang="en-US" sz="1600" dirty="0" err="1"/>
              <a:t>mustassa</a:t>
            </a:r>
            <a:r>
              <a:rPr lang="en-US" sz="1600" dirty="0"/>
              <a:t> </a:t>
            </a:r>
            <a:r>
              <a:rPr lang="en-US" sz="1600" dirty="0" err="1"/>
              <a:t>valurauta-ammeessa</a:t>
            </a:r>
            <a:r>
              <a:rPr lang="en-US" sz="1600" dirty="0"/>
              <a:t> ?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8161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E7B0-5306-4CAB-9B21-102D0067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Emalin</a:t>
            </a:r>
            <a:r>
              <a:rPr lang="en-US" dirty="0"/>
              <a:t> </a:t>
            </a:r>
            <a:r>
              <a:rPr lang="en-US" dirty="0" err="1"/>
              <a:t>ominaisuudet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055ED-A69C-48A7-9265-D0210763F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831975"/>
            <a:ext cx="7886700" cy="4351338"/>
          </a:xfrm>
        </p:spPr>
        <p:txBody>
          <a:bodyPr/>
          <a:lstStyle/>
          <a:p>
            <a:r>
              <a:rPr lang="en-US" dirty="0"/>
              <a:t>Durable</a:t>
            </a:r>
          </a:p>
          <a:p>
            <a:r>
              <a:rPr lang="en-US" dirty="0"/>
              <a:t>Withstands extreme temperatures</a:t>
            </a:r>
          </a:p>
          <a:p>
            <a:r>
              <a:rPr lang="en-US" dirty="0"/>
              <a:t>Long lasting UV, climate and corrosion resistance</a:t>
            </a:r>
          </a:p>
          <a:p>
            <a:r>
              <a:rPr lang="en-US" dirty="0"/>
              <a:t>Dirt-repellent and graffiti-proof</a:t>
            </a:r>
          </a:p>
          <a:p>
            <a:r>
              <a:rPr lang="en-US" dirty="0"/>
              <a:t>Resistant to abrasion and chemicals</a:t>
            </a:r>
          </a:p>
          <a:p>
            <a:r>
              <a:rPr lang="en-US" dirty="0"/>
              <a:t>Easy cleaning and maintenance</a:t>
            </a:r>
          </a:p>
          <a:p>
            <a:r>
              <a:rPr lang="en-US" dirty="0"/>
              <a:t>Wide selection of colors</a:t>
            </a:r>
          </a:p>
          <a:p>
            <a:pPr marL="0" indent="0">
              <a:buNone/>
            </a:pP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285F1-B086-4634-99FF-E6EB737E4BA5}"/>
              </a:ext>
            </a:extLst>
          </p:cNvPr>
          <p:cNvSpPr txBox="1"/>
          <p:nvPr/>
        </p:nvSpPr>
        <p:spPr>
          <a:xfrm>
            <a:off x="7004050" y="6049447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Wikipedia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423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Määritelmiä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3200" dirty="0"/>
              <a:t>Keraamit ovat epäorgaanisia, epämetallisia materiaaleja.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3200" dirty="0"/>
              <a:t>Tyypillisesti oksideja, nitridejä, karbideja.</a:t>
            </a:r>
          </a:p>
          <a:p>
            <a:pPr marL="0" indent="0">
              <a:buNone/>
            </a:pPr>
            <a:r>
              <a:rPr lang="fi-FI" sz="3200" dirty="0"/>
              <a:t>Mutta myös pii, timantti ja grafiitti keraameja.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spcBef>
                <a:spcPts val="0"/>
              </a:spcBef>
              <a:buNone/>
            </a:pPr>
            <a:r>
              <a:rPr lang="fi-FI" sz="3200" dirty="0"/>
              <a:t>Sidokset pääosin ionisia ja </a:t>
            </a:r>
            <a:r>
              <a:rPr lang="fi-FI" sz="3200" dirty="0" err="1"/>
              <a:t>kovalenttisia</a:t>
            </a:r>
            <a:r>
              <a:rPr lang="fi-FI" sz="3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3200" dirty="0"/>
              <a:t>Keraameilla on hila, ei irtonaisia molekyylejä (jää ei ole keraami, vaikka sillä on monia keraamien ominaisuuksia).</a:t>
            </a:r>
          </a:p>
          <a:p>
            <a:pPr marL="0" indent="0">
              <a:buNone/>
            </a:pP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94491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38765</TotalTime>
  <Words>1945</Words>
  <Application>Microsoft Office PowerPoint</Application>
  <PresentationFormat>On-screen Show (4:3)</PresentationFormat>
  <Paragraphs>364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RotisSemiSansStd-ExtraBold</vt:lpstr>
      <vt:lpstr>Times New Roman</vt:lpstr>
      <vt:lpstr>TimesTenLTStd-Italic</vt:lpstr>
      <vt:lpstr>Wingdings</vt:lpstr>
      <vt:lpstr>Office Theme</vt:lpstr>
      <vt:lpstr>Luento 8B:  Keraamit ja lasit</vt:lpstr>
      <vt:lpstr>Oppimistavoitteet tänään</vt:lpstr>
      <vt:lpstr>Missä ovat sinua nyt lähinnä olevat keraamit ?</vt:lpstr>
      <vt:lpstr>Silikaattikeraamit</vt:lpstr>
      <vt:lpstr>Silikaattikeraamien ominaisuuksia</vt:lpstr>
      <vt:lpstr>Silikaatti-keraamiprosessi</vt:lpstr>
      <vt:lpstr>Emalointi</vt:lpstr>
      <vt:lpstr>Emalin ominaisuudet</vt:lpstr>
      <vt:lpstr>Määritelmiä</vt:lpstr>
      <vt:lpstr>Keraameja</vt:lpstr>
      <vt:lpstr>Fluoriitti-rakenne</vt:lpstr>
      <vt:lpstr>Perovskiitti-rakenne ABX3</vt:lpstr>
      <vt:lpstr>YSZ: yttria-stabilized zirconia</vt:lpstr>
      <vt:lpstr>PowerPoint Presentation</vt:lpstr>
      <vt:lpstr>Alumina vs. safiiri</vt:lpstr>
      <vt:lpstr>Keraamien sähköinen luonne</vt:lpstr>
      <vt:lpstr>Lujia mutta hauraita (ei sitkeyttä)</vt:lpstr>
      <vt:lpstr>Keraamit puristuslujia</vt:lpstr>
      <vt:lpstr>Korkealämpötilaprosessit</vt:lpstr>
      <vt:lpstr>Keraamit toimivat hyvin korkeissa lämpötiloissa</vt:lpstr>
      <vt:lpstr>Keraamit lämpösuojana</vt:lpstr>
      <vt:lpstr>Mitkä ovat hyvän lämpösuojan vaatimukset?</vt:lpstr>
      <vt:lpstr>PowerPoint Presentation</vt:lpstr>
      <vt:lpstr>Avaruussukkulan lämpösuoja</vt:lpstr>
      <vt:lpstr>PowerPoint Presentation</vt:lpstr>
      <vt:lpstr>Konstruktiokeraamit</vt:lpstr>
      <vt:lpstr>Keraamisovelluksia</vt:lpstr>
      <vt:lpstr>Mikä keraamien käyttöä rajoittaa? </vt:lpstr>
      <vt:lpstr>Mitä lasi on ?</vt:lpstr>
      <vt:lpstr>Lasin määritelmiä</vt:lpstr>
      <vt:lpstr>Laseja on tuhansia !</vt:lpstr>
      <vt:lpstr>Meidän määritelmämme</vt:lpstr>
      <vt:lpstr>Lasin rakenne: amorfinen</vt:lpstr>
      <vt:lpstr>SiO2: kiteinen vs. amorfinen</vt:lpstr>
      <vt:lpstr>Lasi vs. kiteinen aine</vt:lpstr>
      <vt:lpstr>Polymeerin kiteisyys vs. amorfisuus ja Tg/Tm</vt:lpstr>
      <vt:lpstr>Lasin jäähdytys ja tiheys </vt:lpstr>
      <vt:lpstr>Lasin temperointi  vaihe 1: nopea pintajäähdytys</vt:lpstr>
      <vt:lpstr>Lasin temperointi: vaihe 2: hidas jäähdytys</vt:lpstr>
      <vt:lpstr>Pinta puristusjännityksessä</vt:lpstr>
      <vt:lpstr>Ionivaihto  puristusjännitys</vt:lpstr>
      <vt:lpstr>Gorilla-lasi</vt:lpstr>
      <vt:lpstr>Lasi vs. kristalli ?</vt:lpstr>
      <vt:lpstr>Lasikeraamit</vt:lpstr>
      <vt:lpstr>Lasikeraamien prosessointi</vt:lpstr>
      <vt:lpstr>Lasikeraamien termiset ominaisuudet</vt:lpstr>
      <vt:lpstr>Lämpöshokki  (TSR, thermal shock resistance)</vt:lpstr>
      <vt:lpstr>PowerPoint Presentation</vt:lpstr>
      <vt:lpstr>Tehtävä 7.19 Shackelford</vt:lpstr>
      <vt:lpstr>PowerPoint Presentation</vt:lpstr>
      <vt:lpstr>PowerPoint Presentation</vt:lpstr>
      <vt:lpstr>Lopuksi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Luento 8B: Komposiitit ja hybridimateriaalit</dc:title>
  <dc:creator>Franssila Sami</dc:creator>
  <cp:lastModifiedBy>Franssila Sami</cp:lastModifiedBy>
  <cp:revision>133</cp:revision>
  <dcterms:created xsi:type="dcterms:W3CDTF">2019-02-12T09:20:33Z</dcterms:created>
  <dcterms:modified xsi:type="dcterms:W3CDTF">2020-10-26T08:43:58Z</dcterms:modified>
</cp:coreProperties>
</file>