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5"/>
  </p:notesMasterIdLst>
  <p:handoutMasterIdLst>
    <p:handoutMasterId r:id="rId26"/>
  </p:handoutMasterIdLst>
  <p:sldIdLst>
    <p:sldId id="273" r:id="rId2"/>
    <p:sldId id="350" r:id="rId3"/>
    <p:sldId id="319" r:id="rId4"/>
    <p:sldId id="307" r:id="rId5"/>
    <p:sldId id="344" r:id="rId6"/>
    <p:sldId id="333" r:id="rId7"/>
    <p:sldId id="332" r:id="rId8"/>
    <p:sldId id="349" r:id="rId9"/>
    <p:sldId id="321" r:id="rId10"/>
    <p:sldId id="317" r:id="rId11"/>
    <p:sldId id="335" r:id="rId12"/>
    <p:sldId id="336" r:id="rId13"/>
    <p:sldId id="338" r:id="rId14"/>
    <p:sldId id="337" r:id="rId15"/>
    <p:sldId id="334" r:id="rId16"/>
    <p:sldId id="348" r:id="rId17"/>
    <p:sldId id="345" r:id="rId18"/>
    <p:sldId id="315" r:id="rId19"/>
    <p:sldId id="324" r:id="rId20"/>
    <p:sldId id="308" r:id="rId21"/>
    <p:sldId id="351" r:id="rId22"/>
    <p:sldId id="331" r:id="rId23"/>
    <p:sldId id="343" r:id="rId24"/>
  </p:sldIdLst>
  <p:sldSz cx="9144000" cy="6858000" type="screen4x3"/>
  <p:notesSz cx="6858000" cy="9144000"/>
  <p:defaultTextStyle>
    <a:defPPr>
      <a:defRPr lang="fi-FI"/>
    </a:defPPr>
    <a:lvl1pPr algn="l" rtl="0" eaLnBrk="0" fontAlgn="base" hangingPunct="0">
      <a:spcBef>
        <a:spcPct val="0"/>
      </a:spcBef>
      <a:spcAft>
        <a:spcPct val="0"/>
      </a:spcAft>
      <a:defRPr sz="2800" kern="1200">
        <a:solidFill>
          <a:schemeClr val="tx1"/>
        </a:solidFill>
        <a:latin typeface="Times" pitchFamily="2" charset="0"/>
        <a:ea typeface="ＭＳ Ｐゴシック" panose="020B0600070205080204" pitchFamily="34" charset="-128"/>
        <a:cs typeface="+mn-cs"/>
      </a:defRPr>
    </a:lvl1pPr>
    <a:lvl2pPr marL="457200" algn="l" rtl="0" eaLnBrk="0" fontAlgn="base" hangingPunct="0">
      <a:spcBef>
        <a:spcPct val="0"/>
      </a:spcBef>
      <a:spcAft>
        <a:spcPct val="0"/>
      </a:spcAft>
      <a:defRPr sz="2800" kern="1200">
        <a:solidFill>
          <a:schemeClr val="tx1"/>
        </a:solidFill>
        <a:latin typeface="Times" pitchFamily="2" charset="0"/>
        <a:ea typeface="ＭＳ Ｐゴシック" panose="020B0600070205080204" pitchFamily="34" charset="-128"/>
        <a:cs typeface="+mn-cs"/>
      </a:defRPr>
    </a:lvl2pPr>
    <a:lvl3pPr marL="914400" algn="l" rtl="0" eaLnBrk="0" fontAlgn="base" hangingPunct="0">
      <a:spcBef>
        <a:spcPct val="0"/>
      </a:spcBef>
      <a:spcAft>
        <a:spcPct val="0"/>
      </a:spcAft>
      <a:defRPr sz="2800" kern="1200">
        <a:solidFill>
          <a:schemeClr val="tx1"/>
        </a:solidFill>
        <a:latin typeface="Times" pitchFamily="2" charset="0"/>
        <a:ea typeface="ＭＳ Ｐゴシック" panose="020B0600070205080204" pitchFamily="34" charset="-128"/>
        <a:cs typeface="+mn-cs"/>
      </a:defRPr>
    </a:lvl3pPr>
    <a:lvl4pPr marL="1371600" algn="l" rtl="0" eaLnBrk="0" fontAlgn="base" hangingPunct="0">
      <a:spcBef>
        <a:spcPct val="0"/>
      </a:spcBef>
      <a:spcAft>
        <a:spcPct val="0"/>
      </a:spcAft>
      <a:defRPr sz="2800" kern="1200">
        <a:solidFill>
          <a:schemeClr val="tx1"/>
        </a:solidFill>
        <a:latin typeface="Times" pitchFamily="2" charset="0"/>
        <a:ea typeface="ＭＳ Ｐゴシック" panose="020B0600070205080204" pitchFamily="34" charset="-128"/>
        <a:cs typeface="+mn-cs"/>
      </a:defRPr>
    </a:lvl4pPr>
    <a:lvl5pPr marL="1828800" algn="l" rtl="0" eaLnBrk="0" fontAlgn="base" hangingPunct="0">
      <a:spcBef>
        <a:spcPct val="0"/>
      </a:spcBef>
      <a:spcAft>
        <a:spcPct val="0"/>
      </a:spcAft>
      <a:defRPr sz="2800" kern="1200">
        <a:solidFill>
          <a:schemeClr val="tx1"/>
        </a:solidFill>
        <a:latin typeface="Times" pitchFamily="2" charset="0"/>
        <a:ea typeface="ＭＳ Ｐゴシック" panose="020B0600070205080204" pitchFamily="34" charset="-128"/>
        <a:cs typeface="+mn-cs"/>
      </a:defRPr>
    </a:lvl5pPr>
    <a:lvl6pPr marL="2286000" algn="l" defTabSz="914400" rtl="0" eaLnBrk="1" latinLnBrk="0" hangingPunct="1">
      <a:defRPr sz="2800" kern="1200">
        <a:solidFill>
          <a:schemeClr val="tx1"/>
        </a:solidFill>
        <a:latin typeface="Times" pitchFamily="2" charset="0"/>
        <a:ea typeface="ＭＳ Ｐゴシック" panose="020B0600070205080204" pitchFamily="34" charset="-128"/>
        <a:cs typeface="+mn-cs"/>
      </a:defRPr>
    </a:lvl6pPr>
    <a:lvl7pPr marL="2743200" algn="l" defTabSz="914400" rtl="0" eaLnBrk="1" latinLnBrk="0" hangingPunct="1">
      <a:defRPr sz="2800" kern="1200">
        <a:solidFill>
          <a:schemeClr val="tx1"/>
        </a:solidFill>
        <a:latin typeface="Times" pitchFamily="2" charset="0"/>
        <a:ea typeface="ＭＳ Ｐゴシック" panose="020B0600070205080204" pitchFamily="34" charset="-128"/>
        <a:cs typeface="+mn-cs"/>
      </a:defRPr>
    </a:lvl7pPr>
    <a:lvl8pPr marL="3200400" algn="l" defTabSz="914400" rtl="0" eaLnBrk="1" latinLnBrk="0" hangingPunct="1">
      <a:defRPr sz="2800" kern="1200">
        <a:solidFill>
          <a:schemeClr val="tx1"/>
        </a:solidFill>
        <a:latin typeface="Times" pitchFamily="2" charset="0"/>
        <a:ea typeface="ＭＳ Ｐゴシック" panose="020B0600070205080204" pitchFamily="34" charset="-128"/>
        <a:cs typeface="+mn-cs"/>
      </a:defRPr>
    </a:lvl8pPr>
    <a:lvl9pPr marL="3657600" algn="l" defTabSz="914400" rtl="0" eaLnBrk="1" latinLnBrk="0" hangingPunct="1">
      <a:defRPr sz="2800" kern="1200">
        <a:solidFill>
          <a:schemeClr val="tx1"/>
        </a:solidFill>
        <a:latin typeface="Times" pitchFamily="2"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scaleToFitPaper="1"/>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704"/>
    <p:restoredTop sz="72117"/>
  </p:normalViewPr>
  <p:slideViewPr>
    <p:cSldViewPr>
      <p:cViewPr varScale="1">
        <p:scale>
          <a:sx n="97" d="100"/>
          <a:sy n="97" d="100"/>
        </p:scale>
        <p:origin x="1352" y="200"/>
      </p:cViewPr>
      <p:guideLst>
        <p:guide orient="horz" pos="2160"/>
        <p:guide pos="2880"/>
      </p:guideLst>
    </p:cSldViewPr>
  </p:slideViewPr>
  <p:outlineViewPr>
    <p:cViewPr>
      <p:scale>
        <a:sx n="66" d="100"/>
        <a:sy n="66" d="100"/>
      </p:scale>
      <p:origin x="0" y="-39184"/>
    </p:cViewPr>
  </p:outlin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0CB58F-048C-1745-B3B9-216B73BDC689}"/>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86141F8E-93F7-024B-AD3B-A31070116D70}"/>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E117C2F6-3AA6-8B47-A225-C8F680F7C209}" type="datetime1">
              <a:rPr lang="en-US" altLang="en-FI"/>
              <a:pPr>
                <a:defRPr/>
              </a:pPr>
              <a:t>10/21/23</a:t>
            </a:fld>
            <a:endParaRPr lang="en-US" altLang="en-FI"/>
          </a:p>
        </p:txBody>
      </p:sp>
      <p:sp>
        <p:nvSpPr>
          <p:cNvPr id="4" name="Footer Placeholder 3">
            <a:extLst>
              <a:ext uri="{FF2B5EF4-FFF2-40B4-BE49-F238E27FC236}">
                <a16:creationId xmlns:a16="http://schemas.microsoft.com/office/drawing/2014/main" id="{77897C9D-E76E-D44D-A846-337D36088656}"/>
              </a:ext>
            </a:extLst>
          </p:cNvPr>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618E99DD-DB7B-AA41-9B4F-F8F8178D10CC}"/>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6557D1A-F295-834C-8EA8-D8B69806488F}" type="slidenum">
              <a:rPr lang="en-US" altLang="en-FI"/>
              <a:pPr>
                <a:defRPr/>
              </a:pPr>
              <a:t>‹#›</a:t>
            </a:fld>
            <a:endParaRPr lang="en-US" altLang="en-FI"/>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2BB56B2-AC32-1C44-A330-58D952EEEE44}"/>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5123" name="Rectangle 3">
            <a:extLst>
              <a:ext uri="{FF2B5EF4-FFF2-40B4-BE49-F238E27FC236}">
                <a16:creationId xmlns:a16="http://schemas.microsoft.com/office/drawing/2014/main" id="{55DD1CF7-700C-9248-8626-5366DA15BD66}"/>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9220" name="Rectangle 4">
            <a:extLst>
              <a:ext uri="{FF2B5EF4-FFF2-40B4-BE49-F238E27FC236}">
                <a16:creationId xmlns:a16="http://schemas.microsoft.com/office/drawing/2014/main" id="{01B661FD-ADCB-1440-84CE-B4A1818B272D}"/>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157F7B62-8477-2C4D-B498-D7C9FF252536}"/>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5126" name="Rectangle 6">
            <a:extLst>
              <a:ext uri="{FF2B5EF4-FFF2-40B4-BE49-F238E27FC236}">
                <a16:creationId xmlns:a16="http://schemas.microsoft.com/office/drawing/2014/main" id="{1BEF1919-2B24-BF46-8977-D9EBD455E7FC}"/>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5127" name="Rectangle 7">
            <a:extLst>
              <a:ext uri="{FF2B5EF4-FFF2-40B4-BE49-F238E27FC236}">
                <a16:creationId xmlns:a16="http://schemas.microsoft.com/office/drawing/2014/main" id="{9B200FC5-FB63-A348-A990-A65B8D6521A5}"/>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E027DB6-C001-A64E-9B79-2279E9CD90D9}" type="slidenum">
              <a:rPr lang="fi-FI" altLang="en-FI"/>
              <a:pPr>
                <a:defRPr/>
              </a:pPr>
              <a:t>‹#›</a:t>
            </a:fld>
            <a:endParaRPr lang="fi-FI" altLang="en-FI"/>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a:extLst>
              <a:ext uri="{FF2B5EF4-FFF2-40B4-BE49-F238E27FC236}">
                <a16:creationId xmlns:a16="http://schemas.microsoft.com/office/drawing/2014/main" id="{785F875A-78F2-264C-86D8-2F7AB57774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2" charset="0"/>
                <a:ea typeface="ＭＳ Ｐゴシック" panose="020B0600070205080204" pitchFamily="34" charset="-128"/>
              </a:defRPr>
            </a:lvl1pPr>
            <a:lvl2pPr marL="742950" indent="-285750">
              <a:defRPr sz="2800">
                <a:solidFill>
                  <a:schemeClr val="tx1"/>
                </a:solidFill>
                <a:latin typeface="Times" pitchFamily="2" charset="0"/>
                <a:ea typeface="ＭＳ Ｐゴシック" panose="020B0600070205080204" pitchFamily="34" charset="-128"/>
              </a:defRPr>
            </a:lvl2pPr>
            <a:lvl3pPr marL="1143000" indent="-228600">
              <a:defRPr sz="2800">
                <a:solidFill>
                  <a:schemeClr val="tx1"/>
                </a:solidFill>
                <a:latin typeface="Times" pitchFamily="2" charset="0"/>
                <a:ea typeface="ＭＳ Ｐゴシック" panose="020B0600070205080204" pitchFamily="34" charset="-128"/>
              </a:defRPr>
            </a:lvl3pPr>
            <a:lvl4pPr marL="1600200" indent="-228600">
              <a:defRPr sz="2800">
                <a:solidFill>
                  <a:schemeClr val="tx1"/>
                </a:solidFill>
                <a:latin typeface="Times" pitchFamily="2" charset="0"/>
                <a:ea typeface="ＭＳ Ｐゴシック" panose="020B0600070205080204" pitchFamily="34" charset="-128"/>
              </a:defRPr>
            </a:lvl4pPr>
            <a:lvl5pPr marL="2057400" indent="-228600">
              <a:defRPr sz="28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9pPr>
          </a:lstStyle>
          <a:p>
            <a:fld id="{CAFC5A2E-48CD-A744-9183-0D95FF1F6B96}" type="slidenum">
              <a:rPr lang="fi-FI" altLang="en-FI" sz="1200" smtClean="0"/>
              <a:pPr/>
              <a:t>1</a:t>
            </a:fld>
            <a:endParaRPr lang="fi-FI" altLang="en-FI" sz="1200"/>
          </a:p>
        </p:txBody>
      </p:sp>
      <p:sp>
        <p:nvSpPr>
          <p:cNvPr id="12290" name="Rectangle 2">
            <a:extLst>
              <a:ext uri="{FF2B5EF4-FFF2-40B4-BE49-F238E27FC236}">
                <a16:creationId xmlns:a16="http://schemas.microsoft.com/office/drawing/2014/main" id="{6F6B5217-D37B-F146-871D-D3E0E17983E2}"/>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EC4235EC-B583-5C48-BA1F-95A6DFB832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FI">
              <a:latin typeface="Times" pitchFamily="2"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B76E1735-9284-CE4B-B698-798A2EBE82BC}"/>
              </a:ext>
            </a:extLst>
          </p:cNvPr>
          <p:cNvSpPr>
            <a:spLocks noGrp="1" noRot="1" noChangeAspect="1" noChangeArrowheads="1" noTextEdit="1"/>
          </p:cNvSpPr>
          <p:nvPr>
            <p:ph type="sldImg"/>
          </p:nvPr>
        </p:nvSpPr>
        <p:spPr>
          <a:ln/>
        </p:spPr>
      </p:sp>
      <p:sp>
        <p:nvSpPr>
          <p:cNvPr id="50178" name="Notes Placeholder 2">
            <a:extLst>
              <a:ext uri="{FF2B5EF4-FFF2-40B4-BE49-F238E27FC236}">
                <a16:creationId xmlns:a16="http://schemas.microsoft.com/office/drawing/2014/main" id="{8FC024CB-EB1E-BE4C-9769-6ECA41C36B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FI" dirty="0">
                <a:latin typeface="Times" pitchFamily="2" charset="0"/>
                <a:ea typeface="ＭＳ Ｐゴシック" panose="020B0600070205080204" pitchFamily="34" charset="-128"/>
              </a:rPr>
              <a:t>San Roque et al. 2015 experiment. Examining the use of basic perception terms in spontaneous conversation across 13 diverse languages and cultures. Analysed the frequency of perception words to test two universalist hypotheses: that sight is always a dominant sense, and that the relative ranking of the senses was the same across different cultures. They found that references to sight outstrip references to the other senses, suggesting a pan-human preoccupation with visual phenomena. However, the relative frequency of the other senses was found to vary cross-linguistically. Cultural relativity was conspicuous as exemplified by the high ranking of smell in </a:t>
            </a:r>
            <a:r>
              <a:rPr lang="en-GB" altLang="en-FI" dirty="0" err="1">
                <a:latin typeface="Times" pitchFamily="2" charset="0"/>
                <a:ea typeface="ＭＳ Ｐゴシック" panose="020B0600070205080204" pitchFamily="34" charset="-128"/>
              </a:rPr>
              <a:t>Semai</a:t>
            </a:r>
            <a:r>
              <a:rPr lang="en-GB" altLang="en-FI" dirty="0">
                <a:latin typeface="Times" pitchFamily="2" charset="0"/>
                <a:ea typeface="ＭＳ Ｐゴシック" panose="020B0600070205080204" pitchFamily="34" charset="-128"/>
              </a:rPr>
              <a:t> people (a semi-sedentary ethnic group living in the </a:t>
            </a:r>
            <a:r>
              <a:rPr lang="en-GB" altLang="en-FI" dirty="0" err="1">
                <a:latin typeface="Times" pitchFamily="2" charset="0"/>
                <a:ea typeface="ＭＳ Ｐゴシック" panose="020B0600070205080204" pitchFamily="34" charset="-128"/>
              </a:rPr>
              <a:t>center</a:t>
            </a:r>
            <a:r>
              <a:rPr lang="en-GB" altLang="en-FI" dirty="0">
                <a:latin typeface="Times" pitchFamily="2" charset="0"/>
                <a:ea typeface="ＭＳ Ｐゴシック" panose="020B0600070205080204" pitchFamily="34" charset="-128"/>
              </a:rPr>
              <a:t> of the Malay Peninsula in Southeast Asia).</a:t>
            </a:r>
          </a:p>
          <a:p>
            <a:endParaRPr lang="en-GB" altLang="en-FI" dirty="0">
              <a:latin typeface="Times" pitchFamily="2" charset="0"/>
              <a:ea typeface="ＭＳ Ｐゴシック" panose="020B0600070205080204" pitchFamily="34" charset="-128"/>
            </a:endParaRPr>
          </a:p>
        </p:txBody>
      </p:sp>
      <p:sp>
        <p:nvSpPr>
          <p:cNvPr id="50179" name="Slide Number Placeholder 3">
            <a:extLst>
              <a:ext uri="{FF2B5EF4-FFF2-40B4-BE49-F238E27FC236}">
                <a16:creationId xmlns:a16="http://schemas.microsoft.com/office/drawing/2014/main" id="{75370F25-54FA-F448-8954-C5D18EE78B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2" charset="0"/>
                <a:ea typeface="ＭＳ Ｐゴシック" panose="020B0600070205080204" pitchFamily="34" charset="-128"/>
              </a:defRPr>
            </a:lvl1pPr>
            <a:lvl2pPr marL="742950" indent="-285750">
              <a:defRPr sz="2800">
                <a:solidFill>
                  <a:schemeClr val="tx1"/>
                </a:solidFill>
                <a:latin typeface="Times" pitchFamily="2" charset="0"/>
                <a:ea typeface="ＭＳ Ｐゴシック" panose="020B0600070205080204" pitchFamily="34" charset="-128"/>
              </a:defRPr>
            </a:lvl2pPr>
            <a:lvl3pPr marL="1143000" indent="-228600">
              <a:defRPr sz="2800">
                <a:solidFill>
                  <a:schemeClr val="tx1"/>
                </a:solidFill>
                <a:latin typeface="Times" pitchFamily="2" charset="0"/>
                <a:ea typeface="ＭＳ Ｐゴシック" panose="020B0600070205080204" pitchFamily="34" charset="-128"/>
              </a:defRPr>
            </a:lvl3pPr>
            <a:lvl4pPr marL="1600200" indent="-228600">
              <a:defRPr sz="2800">
                <a:solidFill>
                  <a:schemeClr val="tx1"/>
                </a:solidFill>
                <a:latin typeface="Times" pitchFamily="2" charset="0"/>
                <a:ea typeface="ＭＳ Ｐゴシック" panose="020B0600070205080204" pitchFamily="34" charset="-128"/>
              </a:defRPr>
            </a:lvl4pPr>
            <a:lvl5pPr marL="2057400" indent="-228600">
              <a:defRPr sz="28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9pPr>
          </a:lstStyle>
          <a:p>
            <a:fld id="{D1942780-D9F3-3C4F-B69A-E4A5BCA76D86}" type="slidenum">
              <a:rPr lang="fi-FI" altLang="en-FI" sz="1200" smtClean="0"/>
              <a:pPr/>
              <a:t>12</a:t>
            </a:fld>
            <a:endParaRPr lang="fi-FI" altLang="en-FI"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0971F394-B1B9-5348-A16A-934FC0FD07E2}"/>
              </a:ext>
            </a:extLst>
          </p:cNvPr>
          <p:cNvSpPr>
            <a:spLocks noGrp="1" noRot="1" noChangeAspect="1" noChangeArrowheads="1" noTextEdit="1"/>
          </p:cNvSpPr>
          <p:nvPr>
            <p:ph type="sldImg"/>
          </p:nvPr>
        </p:nvSpPr>
        <p:spPr>
          <a:ln/>
        </p:spPr>
      </p:sp>
      <p:sp>
        <p:nvSpPr>
          <p:cNvPr id="54274" name="Notes Placeholder 2">
            <a:extLst>
              <a:ext uri="{FF2B5EF4-FFF2-40B4-BE49-F238E27FC236}">
                <a16:creationId xmlns:a16="http://schemas.microsoft.com/office/drawing/2014/main" id="{E3796EA1-FEBF-4243-BA9C-7E68D5AFCA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FI">
              <a:latin typeface="Times" pitchFamily="2" charset="0"/>
              <a:ea typeface="ＭＳ Ｐゴシック" panose="020B0600070205080204" pitchFamily="34" charset="-128"/>
            </a:endParaRPr>
          </a:p>
        </p:txBody>
      </p:sp>
      <p:sp>
        <p:nvSpPr>
          <p:cNvPr id="54275" name="Slide Number Placeholder 3">
            <a:extLst>
              <a:ext uri="{FF2B5EF4-FFF2-40B4-BE49-F238E27FC236}">
                <a16:creationId xmlns:a16="http://schemas.microsoft.com/office/drawing/2014/main" id="{57D9778B-A07B-F74B-84B1-37D0A33E88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2" charset="0"/>
                <a:ea typeface="ＭＳ Ｐゴシック" panose="020B0600070205080204" pitchFamily="34" charset="-128"/>
              </a:defRPr>
            </a:lvl1pPr>
            <a:lvl2pPr marL="742950" indent="-285750">
              <a:defRPr sz="2800">
                <a:solidFill>
                  <a:schemeClr val="tx1"/>
                </a:solidFill>
                <a:latin typeface="Times" pitchFamily="2" charset="0"/>
                <a:ea typeface="ＭＳ Ｐゴシック" panose="020B0600070205080204" pitchFamily="34" charset="-128"/>
              </a:defRPr>
            </a:lvl2pPr>
            <a:lvl3pPr marL="1143000" indent="-228600">
              <a:defRPr sz="2800">
                <a:solidFill>
                  <a:schemeClr val="tx1"/>
                </a:solidFill>
                <a:latin typeface="Times" pitchFamily="2" charset="0"/>
                <a:ea typeface="ＭＳ Ｐゴシック" panose="020B0600070205080204" pitchFamily="34" charset="-128"/>
              </a:defRPr>
            </a:lvl3pPr>
            <a:lvl4pPr marL="1600200" indent="-228600">
              <a:defRPr sz="2800">
                <a:solidFill>
                  <a:schemeClr val="tx1"/>
                </a:solidFill>
                <a:latin typeface="Times" pitchFamily="2" charset="0"/>
                <a:ea typeface="ＭＳ Ｐゴシック" panose="020B0600070205080204" pitchFamily="34" charset="-128"/>
              </a:defRPr>
            </a:lvl4pPr>
            <a:lvl5pPr marL="2057400" indent="-228600">
              <a:defRPr sz="28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9pPr>
          </a:lstStyle>
          <a:p>
            <a:fld id="{9462DC98-9817-0E48-B6F5-D6789A6F2F5F}" type="slidenum">
              <a:rPr lang="fi-FI" altLang="en-FI" sz="1200" smtClean="0"/>
              <a:pPr/>
              <a:t>13</a:t>
            </a:fld>
            <a:endParaRPr lang="fi-FI" altLang="en-FI"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567FF48E-DCF9-394F-9A78-2FD429716F60}"/>
              </a:ext>
            </a:extLst>
          </p:cNvPr>
          <p:cNvSpPr>
            <a:spLocks noGrp="1" noRot="1" noChangeAspect="1" noChangeArrowheads="1" noTextEdit="1"/>
          </p:cNvSpPr>
          <p:nvPr>
            <p:ph type="sldImg"/>
          </p:nvPr>
        </p:nvSpPr>
        <p:spPr>
          <a:ln/>
        </p:spPr>
      </p:sp>
      <p:sp>
        <p:nvSpPr>
          <p:cNvPr id="52226" name="Notes Placeholder 2">
            <a:extLst>
              <a:ext uri="{FF2B5EF4-FFF2-40B4-BE49-F238E27FC236}">
                <a16:creationId xmlns:a16="http://schemas.microsoft.com/office/drawing/2014/main" id="{98C02DFD-0F34-0046-B55C-24386A71D0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FI">
              <a:latin typeface="Times" pitchFamily="2" charset="0"/>
              <a:ea typeface="ＭＳ Ｐゴシック" panose="020B0600070205080204" pitchFamily="34" charset="-128"/>
            </a:endParaRPr>
          </a:p>
        </p:txBody>
      </p:sp>
      <p:sp>
        <p:nvSpPr>
          <p:cNvPr id="52227" name="Slide Number Placeholder 3">
            <a:extLst>
              <a:ext uri="{FF2B5EF4-FFF2-40B4-BE49-F238E27FC236}">
                <a16:creationId xmlns:a16="http://schemas.microsoft.com/office/drawing/2014/main" id="{AD570C3B-51BD-2244-957C-F19AB1B45C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2" charset="0"/>
                <a:ea typeface="ＭＳ Ｐゴシック" panose="020B0600070205080204" pitchFamily="34" charset="-128"/>
              </a:defRPr>
            </a:lvl1pPr>
            <a:lvl2pPr marL="742950" indent="-285750">
              <a:defRPr sz="2800">
                <a:solidFill>
                  <a:schemeClr val="tx1"/>
                </a:solidFill>
                <a:latin typeface="Times" pitchFamily="2" charset="0"/>
                <a:ea typeface="ＭＳ Ｐゴシック" panose="020B0600070205080204" pitchFamily="34" charset="-128"/>
              </a:defRPr>
            </a:lvl2pPr>
            <a:lvl3pPr marL="1143000" indent="-228600">
              <a:defRPr sz="2800">
                <a:solidFill>
                  <a:schemeClr val="tx1"/>
                </a:solidFill>
                <a:latin typeface="Times" pitchFamily="2" charset="0"/>
                <a:ea typeface="ＭＳ Ｐゴシック" panose="020B0600070205080204" pitchFamily="34" charset="-128"/>
              </a:defRPr>
            </a:lvl3pPr>
            <a:lvl4pPr marL="1600200" indent="-228600">
              <a:defRPr sz="2800">
                <a:solidFill>
                  <a:schemeClr val="tx1"/>
                </a:solidFill>
                <a:latin typeface="Times" pitchFamily="2" charset="0"/>
                <a:ea typeface="ＭＳ Ｐゴシック" panose="020B0600070205080204" pitchFamily="34" charset="-128"/>
              </a:defRPr>
            </a:lvl4pPr>
            <a:lvl5pPr marL="2057400" indent="-228600">
              <a:defRPr sz="28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9pPr>
          </a:lstStyle>
          <a:p>
            <a:fld id="{C939081F-9A1A-6847-886F-C2635BE13722}" type="slidenum">
              <a:rPr lang="fi-FI" altLang="en-FI" sz="1200" smtClean="0"/>
              <a:pPr/>
              <a:t>14</a:t>
            </a:fld>
            <a:endParaRPr lang="fi-FI" altLang="en-FI"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F310EDD1-EE2A-C24B-A16D-FB3670E69499}"/>
              </a:ext>
            </a:extLst>
          </p:cNvPr>
          <p:cNvSpPr>
            <a:spLocks noGrp="1" noRot="1" noChangeAspect="1" noChangeArrowheads="1" noTextEdit="1"/>
          </p:cNvSpPr>
          <p:nvPr>
            <p:ph type="sldImg"/>
          </p:nvPr>
        </p:nvSpPr>
        <p:spPr>
          <a:ln/>
        </p:spPr>
      </p:sp>
      <p:sp>
        <p:nvSpPr>
          <p:cNvPr id="56322" name="Notes Placeholder 2">
            <a:extLst>
              <a:ext uri="{FF2B5EF4-FFF2-40B4-BE49-F238E27FC236}">
                <a16:creationId xmlns:a16="http://schemas.microsoft.com/office/drawing/2014/main" id="{6C7CF4E1-979C-BD43-BFC0-F9FA8E5610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FI" dirty="0">
                <a:latin typeface="Times" pitchFamily="2" charset="0"/>
                <a:ea typeface="ＭＳ Ｐゴシック" panose="020B0600070205080204" pitchFamily="34" charset="-128"/>
              </a:rPr>
              <a:t>San Roque et al. 2015 experiment. Examining the use of basic perception terms in spontaneous conversation</a:t>
            </a:r>
            <a:r>
              <a:rPr lang="en-FI" altLang="en-FI">
                <a:latin typeface="Times" pitchFamily="2" charset="0"/>
                <a:ea typeface="ＭＳ Ｐゴシック" panose="020B0600070205080204" pitchFamily="34" charset="-128"/>
              </a:rPr>
              <a:t> </a:t>
            </a:r>
            <a:r>
              <a:rPr lang="en-GB" altLang="en-FI" dirty="0">
                <a:latin typeface="Times" pitchFamily="2" charset="0"/>
                <a:ea typeface="ＭＳ Ｐゴシック" panose="020B0600070205080204" pitchFamily="34" charset="-128"/>
              </a:rPr>
              <a:t>across 13 diverse languages and cultures. Analysed the frequency of perception</a:t>
            </a:r>
            <a:r>
              <a:rPr lang="en-FI" altLang="en-FI">
                <a:latin typeface="Times" pitchFamily="2" charset="0"/>
                <a:ea typeface="ＭＳ Ｐゴシック" panose="020B0600070205080204" pitchFamily="34" charset="-128"/>
              </a:rPr>
              <a:t> </a:t>
            </a:r>
            <a:r>
              <a:rPr lang="en-GB" altLang="en-FI" dirty="0">
                <a:latin typeface="Times" pitchFamily="2" charset="0"/>
                <a:ea typeface="ＭＳ Ｐゴシック" panose="020B0600070205080204" pitchFamily="34" charset="-128"/>
              </a:rPr>
              <a:t>words to test two universalist hypotheses: that sight is always a dominant sense,</a:t>
            </a:r>
            <a:r>
              <a:rPr lang="en-FI" altLang="en-FI">
                <a:latin typeface="Times" pitchFamily="2" charset="0"/>
                <a:ea typeface="ＭＳ Ｐゴシック" panose="020B0600070205080204" pitchFamily="34" charset="-128"/>
              </a:rPr>
              <a:t> </a:t>
            </a:r>
            <a:r>
              <a:rPr lang="en-GB" altLang="en-FI" dirty="0">
                <a:latin typeface="Times" pitchFamily="2" charset="0"/>
                <a:ea typeface="ＭＳ Ｐゴシック" panose="020B0600070205080204" pitchFamily="34" charset="-128"/>
              </a:rPr>
              <a:t>and that the relative ranking of the senses was the same across different cultures</a:t>
            </a:r>
            <a:r>
              <a:rPr lang="en-FI" altLang="en-FI">
                <a:latin typeface="Times" pitchFamily="2" charset="0"/>
                <a:ea typeface="ＭＳ Ｐゴシック" panose="020B0600070205080204" pitchFamily="34" charset="-128"/>
              </a:rPr>
              <a:t>. They</a:t>
            </a:r>
            <a:r>
              <a:rPr lang="en-GB" altLang="en-FI" dirty="0">
                <a:latin typeface="Times" pitchFamily="2" charset="0"/>
                <a:ea typeface="ＭＳ Ｐゴシック" panose="020B0600070205080204" pitchFamily="34" charset="-128"/>
              </a:rPr>
              <a:t> found that references to sight outstrip references to the other senses, suggesting a pan-human preoccupation with visual phenomena. However, the relative frequency of the other senses was found to vary cross-linguistically. Cultural relativity was conspicuous as exemplified by the high ranking of smell in </a:t>
            </a:r>
            <a:r>
              <a:rPr lang="en-GB" altLang="en-FI" dirty="0" err="1">
                <a:latin typeface="Times" pitchFamily="2" charset="0"/>
                <a:ea typeface="ＭＳ Ｐゴシック" panose="020B0600070205080204" pitchFamily="34" charset="-128"/>
              </a:rPr>
              <a:t>Semai</a:t>
            </a:r>
            <a:r>
              <a:rPr lang="en-GB" altLang="en-FI" dirty="0">
                <a:latin typeface="Times" pitchFamily="2" charset="0"/>
                <a:ea typeface="ＭＳ Ｐゴシック" panose="020B0600070205080204" pitchFamily="34" charset="-128"/>
              </a:rPr>
              <a:t> people (a semi-sedentary ethnic group living in the </a:t>
            </a:r>
            <a:r>
              <a:rPr lang="en-GB" altLang="en-FI" dirty="0" err="1">
                <a:latin typeface="Times" pitchFamily="2" charset="0"/>
                <a:ea typeface="ＭＳ Ｐゴシック" panose="020B0600070205080204" pitchFamily="34" charset="-128"/>
              </a:rPr>
              <a:t>center</a:t>
            </a:r>
            <a:r>
              <a:rPr lang="en-GB" altLang="en-FI" dirty="0">
                <a:latin typeface="Times" pitchFamily="2" charset="0"/>
                <a:ea typeface="ＭＳ Ｐゴシック" panose="020B0600070205080204" pitchFamily="34" charset="-128"/>
              </a:rPr>
              <a:t> of the Malay Peninsula in Southeast Asia).</a:t>
            </a:r>
          </a:p>
          <a:p>
            <a:endParaRPr lang="en-GB" altLang="en-FI" dirty="0">
              <a:latin typeface="Times" pitchFamily="2" charset="0"/>
              <a:ea typeface="ＭＳ Ｐゴシック" panose="020B0600070205080204" pitchFamily="34" charset="-128"/>
            </a:endParaRPr>
          </a:p>
          <a:p>
            <a:endParaRPr lang="en-GB" altLang="en-FI" dirty="0">
              <a:latin typeface="Times" pitchFamily="2" charset="0"/>
              <a:ea typeface="ＭＳ Ｐゴシック" panose="020B0600070205080204" pitchFamily="34" charset="-128"/>
            </a:endParaRPr>
          </a:p>
        </p:txBody>
      </p:sp>
      <p:sp>
        <p:nvSpPr>
          <p:cNvPr id="56323" name="Slide Number Placeholder 3">
            <a:extLst>
              <a:ext uri="{FF2B5EF4-FFF2-40B4-BE49-F238E27FC236}">
                <a16:creationId xmlns:a16="http://schemas.microsoft.com/office/drawing/2014/main" id="{95801180-38FE-0540-8A4C-4743E8D4B4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2" charset="0"/>
                <a:ea typeface="ＭＳ Ｐゴシック" panose="020B0600070205080204" pitchFamily="34" charset="-128"/>
              </a:defRPr>
            </a:lvl1pPr>
            <a:lvl2pPr marL="742950" indent="-285750">
              <a:defRPr sz="2800">
                <a:solidFill>
                  <a:schemeClr val="tx1"/>
                </a:solidFill>
                <a:latin typeface="Times" pitchFamily="2" charset="0"/>
                <a:ea typeface="ＭＳ Ｐゴシック" panose="020B0600070205080204" pitchFamily="34" charset="-128"/>
              </a:defRPr>
            </a:lvl2pPr>
            <a:lvl3pPr marL="1143000" indent="-228600">
              <a:defRPr sz="2800">
                <a:solidFill>
                  <a:schemeClr val="tx1"/>
                </a:solidFill>
                <a:latin typeface="Times" pitchFamily="2" charset="0"/>
                <a:ea typeface="ＭＳ Ｐゴシック" panose="020B0600070205080204" pitchFamily="34" charset="-128"/>
              </a:defRPr>
            </a:lvl3pPr>
            <a:lvl4pPr marL="1600200" indent="-228600">
              <a:defRPr sz="2800">
                <a:solidFill>
                  <a:schemeClr val="tx1"/>
                </a:solidFill>
                <a:latin typeface="Times" pitchFamily="2" charset="0"/>
                <a:ea typeface="ＭＳ Ｐゴシック" panose="020B0600070205080204" pitchFamily="34" charset="-128"/>
              </a:defRPr>
            </a:lvl4pPr>
            <a:lvl5pPr marL="2057400" indent="-228600">
              <a:defRPr sz="28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9pPr>
          </a:lstStyle>
          <a:p>
            <a:fld id="{834ECBCC-DA0C-5B4F-81E3-5F5F489E56C3}" type="slidenum">
              <a:rPr lang="fi-FI" altLang="en-FI" sz="1200" smtClean="0"/>
              <a:pPr/>
              <a:t>15</a:t>
            </a:fld>
            <a:endParaRPr lang="fi-FI" altLang="en-FI"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E4D23CDC-4FD7-9D47-995B-781B12B8FD35}"/>
              </a:ext>
            </a:extLst>
          </p:cNvPr>
          <p:cNvSpPr>
            <a:spLocks noGrp="1" noRot="1" noChangeAspect="1" noChangeArrowheads="1" noTextEdit="1"/>
          </p:cNvSpPr>
          <p:nvPr>
            <p:ph type="sldImg"/>
          </p:nvPr>
        </p:nvSpPr>
        <p:spPr>
          <a:ln/>
        </p:spPr>
      </p:sp>
      <p:sp>
        <p:nvSpPr>
          <p:cNvPr id="58370" name="Notes Placeholder 2">
            <a:extLst>
              <a:ext uri="{FF2B5EF4-FFF2-40B4-BE49-F238E27FC236}">
                <a16:creationId xmlns:a16="http://schemas.microsoft.com/office/drawing/2014/main" id="{7C04B217-2E7B-C648-97EF-22999A9A99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FI" dirty="0">
              <a:latin typeface="Times" pitchFamily="2" charset="0"/>
              <a:ea typeface="ＭＳ Ｐゴシック" panose="020B0600070205080204" pitchFamily="34" charset="-128"/>
            </a:endParaRPr>
          </a:p>
        </p:txBody>
      </p:sp>
      <p:sp>
        <p:nvSpPr>
          <p:cNvPr id="58371" name="Slide Number Placeholder 3">
            <a:extLst>
              <a:ext uri="{FF2B5EF4-FFF2-40B4-BE49-F238E27FC236}">
                <a16:creationId xmlns:a16="http://schemas.microsoft.com/office/drawing/2014/main" id="{EB70A567-86CA-724A-A204-4A114611E9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2" charset="0"/>
                <a:ea typeface="ＭＳ Ｐゴシック" panose="020B0600070205080204" pitchFamily="34" charset="-128"/>
              </a:defRPr>
            </a:lvl1pPr>
            <a:lvl2pPr marL="742950" indent="-285750">
              <a:defRPr sz="2800">
                <a:solidFill>
                  <a:schemeClr val="tx1"/>
                </a:solidFill>
                <a:latin typeface="Times" pitchFamily="2" charset="0"/>
                <a:ea typeface="ＭＳ Ｐゴシック" panose="020B0600070205080204" pitchFamily="34" charset="-128"/>
              </a:defRPr>
            </a:lvl2pPr>
            <a:lvl3pPr marL="1143000" indent="-228600">
              <a:defRPr sz="2800">
                <a:solidFill>
                  <a:schemeClr val="tx1"/>
                </a:solidFill>
                <a:latin typeface="Times" pitchFamily="2" charset="0"/>
                <a:ea typeface="ＭＳ Ｐゴシック" panose="020B0600070205080204" pitchFamily="34" charset="-128"/>
              </a:defRPr>
            </a:lvl3pPr>
            <a:lvl4pPr marL="1600200" indent="-228600">
              <a:defRPr sz="2800">
                <a:solidFill>
                  <a:schemeClr val="tx1"/>
                </a:solidFill>
                <a:latin typeface="Times" pitchFamily="2" charset="0"/>
                <a:ea typeface="ＭＳ Ｐゴシック" panose="020B0600070205080204" pitchFamily="34" charset="-128"/>
              </a:defRPr>
            </a:lvl4pPr>
            <a:lvl5pPr marL="2057400" indent="-228600">
              <a:defRPr sz="28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9pPr>
          </a:lstStyle>
          <a:p>
            <a:fld id="{766EB115-159B-2745-BF89-B29C02AF6E00}" type="slidenum">
              <a:rPr lang="fi-FI" altLang="en-FI" sz="1200" smtClean="0"/>
              <a:pPr/>
              <a:t>17</a:t>
            </a:fld>
            <a:endParaRPr lang="fi-FI" altLang="en-FI" sz="1200"/>
          </a:p>
        </p:txBody>
      </p:sp>
    </p:spTree>
    <p:extLst>
      <p:ext uri="{BB962C8B-B14F-4D97-AF65-F5344CB8AC3E}">
        <p14:creationId xmlns:p14="http://schemas.microsoft.com/office/powerpoint/2010/main" val="460379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72A4B7C4-E894-5145-A6BA-D6B961F4A682}"/>
              </a:ext>
            </a:extLst>
          </p:cNvPr>
          <p:cNvSpPr>
            <a:spLocks noGrp="1" noRot="1" noChangeAspect="1" noChangeArrowheads="1" noTextEdit="1"/>
          </p:cNvSpPr>
          <p:nvPr>
            <p:ph type="sldImg"/>
          </p:nvPr>
        </p:nvSpPr>
        <p:spPr>
          <a:ln/>
        </p:spPr>
      </p:sp>
      <p:sp>
        <p:nvSpPr>
          <p:cNvPr id="30722" name="Notes Placeholder 2">
            <a:extLst>
              <a:ext uri="{FF2B5EF4-FFF2-40B4-BE49-F238E27FC236}">
                <a16:creationId xmlns:a16="http://schemas.microsoft.com/office/drawing/2014/main" id="{F09E02FF-2572-9044-B5FD-53897A6DC1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FI">
                <a:latin typeface="Times" pitchFamily="2" charset="0"/>
                <a:ea typeface="ＭＳ Ｐゴシック" panose="020B0600070205080204" pitchFamily="34" charset="-128"/>
              </a:rPr>
              <a:t>In between these two is the interaction and the so-called Enactive paradigm that is emerging in contemporary theory and practice. This implies a removal of the line between an observer and participatory action. (Think about Myron Kruger’s Videoplace)</a:t>
            </a:r>
          </a:p>
        </p:txBody>
      </p:sp>
      <p:sp>
        <p:nvSpPr>
          <p:cNvPr id="30723" name="Slide Number Placeholder 3">
            <a:extLst>
              <a:ext uri="{FF2B5EF4-FFF2-40B4-BE49-F238E27FC236}">
                <a16:creationId xmlns:a16="http://schemas.microsoft.com/office/drawing/2014/main" id="{AE01AFD7-D24B-C14A-B6CB-10B58346C2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2" charset="0"/>
                <a:ea typeface="ＭＳ Ｐゴシック" panose="020B0600070205080204" pitchFamily="34" charset="-128"/>
              </a:defRPr>
            </a:lvl1pPr>
            <a:lvl2pPr marL="742950" indent="-285750">
              <a:defRPr sz="2800">
                <a:solidFill>
                  <a:schemeClr val="tx1"/>
                </a:solidFill>
                <a:latin typeface="Times" pitchFamily="2" charset="0"/>
                <a:ea typeface="ＭＳ Ｐゴシック" panose="020B0600070205080204" pitchFamily="34" charset="-128"/>
              </a:defRPr>
            </a:lvl2pPr>
            <a:lvl3pPr marL="1143000" indent="-228600">
              <a:defRPr sz="2800">
                <a:solidFill>
                  <a:schemeClr val="tx1"/>
                </a:solidFill>
                <a:latin typeface="Times" pitchFamily="2" charset="0"/>
                <a:ea typeface="ＭＳ Ｐゴシック" panose="020B0600070205080204" pitchFamily="34" charset="-128"/>
              </a:defRPr>
            </a:lvl3pPr>
            <a:lvl4pPr marL="1600200" indent="-228600">
              <a:defRPr sz="2800">
                <a:solidFill>
                  <a:schemeClr val="tx1"/>
                </a:solidFill>
                <a:latin typeface="Times" pitchFamily="2" charset="0"/>
                <a:ea typeface="ＭＳ Ｐゴシック" panose="020B0600070205080204" pitchFamily="34" charset="-128"/>
              </a:defRPr>
            </a:lvl4pPr>
            <a:lvl5pPr marL="2057400" indent="-228600">
              <a:defRPr sz="28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9pPr>
          </a:lstStyle>
          <a:p>
            <a:fld id="{3F9E5D06-B27B-764C-A57F-E86B356A8D4C}" type="slidenum">
              <a:rPr lang="fi-FI" altLang="en-FI" sz="1200" smtClean="0"/>
              <a:pPr/>
              <a:t>18</a:t>
            </a:fld>
            <a:endParaRPr lang="fi-FI" altLang="en-FI"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DB080EE4-CD25-5542-B3B0-D792AD1BDD1C}"/>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4358597B-C21A-F34B-B4E3-05EF0636FF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FI" dirty="0">
              <a:latin typeface="Times" pitchFamily="2" charset="0"/>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EF0DB4E9-4FCE-FD46-9D21-F664B12098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2" charset="0"/>
                <a:ea typeface="ＭＳ Ｐゴシック" panose="020B0600070205080204" pitchFamily="34" charset="-128"/>
              </a:defRPr>
            </a:lvl1pPr>
            <a:lvl2pPr marL="742950" indent="-285750">
              <a:defRPr sz="2800">
                <a:solidFill>
                  <a:schemeClr val="tx1"/>
                </a:solidFill>
                <a:latin typeface="Times" pitchFamily="2" charset="0"/>
                <a:ea typeface="ＭＳ Ｐゴシック" panose="020B0600070205080204" pitchFamily="34" charset="-128"/>
              </a:defRPr>
            </a:lvl2pPr>
            <a:lvl3pPr marL="1143000" indent="-228600">
              <a:defRPr sz="2800">
                <a:solidFill>
                  <a:schemeClr val="tx1"/>
                </a:solidFill>
                <a:latin typeface="Times" pitchFamily="2" charset="0"/>
                <a:ea typeface="ＭＳ Ｐゴシック" panose="020B0600070205080204" pitchFamily="34" charset="-128"/>
              </a:defRPr>
            </a:lvl3pPr>
            <a:lvl4pPr marL="1600200" indent="-228600">
              <a:defRPr sz="2800">
                <a:solidFill>
                  <a:schemeClr val="tx1"/>
                </a:solidFill>
                <a:latin typeface="Times" pitchFamily="2" charset="0"/>
                <a:ea typeface="ＭＳ Ｐゴシック" panose="020B0600070205080204" pitchFamily="34" charset="-128"/>
              </a:defRPr>
            </a:lvl4pPr>
            <a:lvl5pPr marL="2057400" indent="-228600">
              <a:defRPr sz="28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9pPr>
          </a:lstStyle>
          <a:p>
            <a:fld id="{A7AE41B8-8537-8549-96AC-A6F3AF2E5EBA}" type="slidenum">
              <a:rPr lang="fi-FI" altLang="en-FI" sz="1200" smtClean="0"/>
              <a:pPr/>
              <a:t>19</a:t>
            </a:fld>
            <a:endParaRPr lang="fi-FI" altLang="en-FI"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FE5FB3E8-6D19-3441-95CC-6A0BE95FC8D2}"/>
              </a:ext>
            </a:extLst>
          </p:cNvPr>
          <p:cNvSpPr>
            <a:spLocks noGrp="1" noRot="1" noChangeAspect="1" noChangeArrowheads="1" noTextEdit="1"/>
          </p:cNvSpPr>
          <p:nvPr>
            <p:ph type="sldImg"/>
          </p:nvPr>
        </p:nvSpPr>
        <p:spPr>
          <a:ln/>
        </p:spPr>
      </p:sp>
      <p:sp>
        <p:nvSpPr>
          <p:cNvPr id="24578" name="Notes Placeholder 2">
            <a:extLst>
              <a:ext uri="{FF2B5EF4-FFF2-40B4-BE49-F238E27FC236}">
                <a16:creationId xmlns:a16="http://schemas.microsoft.com/office/drawing/2014/main" id="{748FBD50-A537-5B4E-B18E-23CEB17A4C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FI" dirty="0">
                <a:latin typeface="Times" pitchFamily="2" charset="0"/>
                <a:ea typeface="ＭＳ Ｐゴシック" panose="020B0600070205080204" pitchFamily="34" charset="-128"/>
              </a:rPr>
              <a:t>Rather than a focus on sight and perhaps a bit of sound, perhaps we could develop more structured ways to approach our neuroplasticity (e.g. is the ability of the brain to modify its connections or re-wire itself). This is what allows the brain to develop from infancy into adulthood and possibly one way in which we can account for cultural variations.</a:t>
            </a:r>
          </a:p>
        </p:txBody>
      </p:sp>
      <p:sp>
        <p:nvSpPr>
          <p:cNvPr id="24579" name="Slide Number Placeholder 3">
            <a:extLst>
              <a:ext uri="{FF2B5EF4-FFF2-40B4-BE49-F238E27FC236}">
                <a16:creationId xmlns:a16="http://schemas.microsoft.com/office/drawing/2014/main" id="{817B2318-1840-D243-96FA-949BB09361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2" charset="0"/>
                <a:ea typeface="ＭＳ Ｐゴシック" panose="020B0600070205080204" pitchFamily="34" charset="-128"/>
              </a:defRPr>
            </a:lvl1pPr>
            <a:lvl2pPr marL="742950" indent="-285750">
              <a:defRPr sz="2800">
                <a:solidFill>
                  <a:schemeClr val="tx1"/>
                </a:solidFill>
                <a:latin typeface="Times" pitchFamily="2" charset="0"/>
                <a:ea typeface="ＭＳ Ｐゴシック" panose="020B0600070205080204" pitchFamily="34" charset="-128"/>
              </a:defRPr>
            </a:lvl2pPr>
            <a:lvl3pPr marL="1143000" indent="-228600">
              <a:defRPr sz="2800">
                <a:solidFill>
                  <a:schemeClr val="tx1"/>
                </a:solidFill>
                <a:latin typeface="Times" pitchFamily="2" charset="0"/>
                <a:ea typeface="ＭＳ Ｐゴシック" panose="020B0600070205080204" pitchFamily="34" charset="-128"/>
              </a:defRPr>
            </a:lvl3pPr>
            <a:lvl4pPr marL="1600200" indent="-228600">
              <a:defRPr sz="2800">
                <a:solidFill>
                  <a:schemeClr val="tx1"/>
                </a:solidFill>
                <a:latin typeface="Times" pitchFamily="2" charset="0"/>
                <a:ea typeface="ＭＳ Ｐゴシック" panose="020B0600070205080204" pitchFamily="34" charset="-128"/>
              </a:defRPr>
            </a:lvl4pPr>
            <a:lvl5pPr marL="2057400" indent="-228600">
              <a:defRPr sz="28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9pPr>
          </a:lstStyle>
          <a:p>
            <a:fld id="{C6A7667A-057F-544A-A042-5F25F8284506}" type="slidenum">
              <a:rPr lang="fi-FI" altLang="en-FI" sz="1200" smtClean="0"/>
              <a:pPr/>
              <a:t>20</a:t>
            </a:fld>
            <a:endParaRPr lang="fi-FI" altLang="en-FI"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F4D501D2-2EFD-6049-BB03-333A37E873D7}"/>
              </a:ext>
            </a:extLst>
          </p:cNvPr>
          <p:cNvSpPr>
            <a:spLocks noGrp="1" noRot="1" noChangeAspect="1" noChangeArrowheads="1" noTextEdit="1"/>
          </p:cNvSpPr>
          <p:nvPr>
            <p:ph type="sldImg"/>
          </p:nvPr>
        </p:nvSpPr>
        <p:spPr>
          <a:ln/>
        </p:spPr>
      </p:sp>
      <p:sp>
        <p:nvSpPr>
          <p:cNvPr id="33794" name="Notes Placeholder 2">
            <a:extLst>
              <a:ext uri="{FF2B5EF4-FFF2-40B4-BE49-F238E27FC236}">
                <a16:creationId xmlns:a16="http://schemas.microsoft.com/office/drawing/2014/main" id="{2D1FC2A3-1A38-DE4B-A512-7C4B00B834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FI">
              <a:latin typeface="Times" pitchFamily="2" charset="0"/>
              <a:ea typeface="ＭＳ Ｐゴシック" panose="020B0600070205080204" pitchFamily="34" charset="-128"/>
            </a:endParaRPr>
          </a:p>
        </p:txBody>
      </p:sp>
      <p:sp>
        <p:nvSpPr>
          <p:cNvPr id="33795" name="Slide Number Placeholder 3">
            <a:extLst>
              <a:ext uri="{FF2B5EF4-FFF2-40B4-BE49-F238E27FC236}">
                <a16:creationId xmlns:a16="http://schemas.microsoft.com/office/drawing/2014/main" id="{41F01149-2950-D64E-8E43-9CED0BC6EC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2" charset="0"/>
                <a:ea typeface="ＭＳ Ｐゴシック" panose="020B0600070205080204" pitchFamily="34" charset="-128"/>
              </a:defRPr>
            </a:lvl1pPr>
            <a:lvl2pPr marL="742950" indent="-285750">
              <a:defRPr sz="2800">
                <a:solidFill>
                  <a:schemeClr val="tx1"/>
                </a:solidFill>
                <a:latin typeface="Times" pitchFamily="2" charset="0"/>
                <a:ea typeface="ＭＳ Ｐゴシック" panose="020B0600070205080204" pitchFamily="34" charset="-128"/>
              </a:defRPr>
            </a:lvl2pPr>
            <a:lvl3pPr marL="1143000" indent="-228600">
              <a:defRPr sz="2800">
                <a:solidFill>
                  <a:schemeClr val="tx1"/>
                </a:solidFill>
                <a:latin typeface="Times" pitchFamily="2" charset="0"/>
                <a:ea typeface="ＭＳ Ｐゴシック" panose="020B0600070205080204" pitchFamily="34" charset="-128"/>
              </a:defRPr>
            </a:lvl3pPr>
            <a:lvl4pPr marL="1600200" indent="-228600">
              <a:defRPr sz="2800">
                <a:solidFill>
                  <a:schemeClr val="tx1"/>
                </a:solidFill>
                <a:latin typeface="Times" pitchFamily="2" charset="0"/>
                <a:ea typeface="ＭＳ Ｐゴシック" panose="020B0600070205080204" pitchFamily="34" charset="-128"/>
              </a:defRPr>
            </a:lvl4pPr>
            <a:lvl5pPr marL="2057400" indent="-228600">
              <a:defRPr sz="28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9pPr>
          </a:lstStyle>
          <a:p>
            <a:fld id="{38D81D27-E300-1A4C-8D0D-65BCADB63A19}" type="slidenum">
              <a:rPr lang="fi-FI" altLang="en-FI" sz="1200" smtClean="0"/>
              <a:pPr/>
              <a:t>22</a:t>
            </a:fld>
            <a:endParaRPr lang="fi-FI" altLang="en-FI"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3F3F14D2-ABA3-EB4F-8DD8-B2CB4D9A54D7}"/>
              </a:ext>
            </a:extLst>
          </p:cNvPr>
          <p:cNvSpPr>
            <a:spLocks noGrp="1" noRot="1" noChangeAspect="1" noChangeArrowheads="1" noTextEdit="1"/>
          </p:cNvSpPr>
          <p:nvPr>
            <p:ph type="sldImg"/>
          </p:nvPr>
        </p:nvSpPr>
        <p:spPr>
          <a:ln/>
        </p:spPr>
      </p:sp>
      <p:sp>
        <p:nvSpPr>
          <p:cNvPr id="16386" name="Notes Placeholder 2">
            <a:extLst>
              <a:ext uri="{FF2B5EF4-FFF2-40B4-BE49-F238E27FC236}">
                <a16:creationId xmlns:a16="http://schemas.microsoft.com/office/drawing/2014/main" id="{EB659F58-126E-BB43-B729-2E683A1133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FI">
                <a:latin typeface="Times" pitchFamily="2" charset="0"/>
                <a:ea typeface="ＭＳ Ｐゴシック" panose="020B0600070205080204" pitchFamily="34" charset="-128"/>
              </a:rPr>
              <a:t>Sight came to distance itself significantly from the other senses in terms of cultural impor­tance only in the eighteenth and nineteenth cen­turies, when vision became associated with the burgeoning field of science. The enquiring and penetrating gaze of the scientist became the metaphor for the acquisition of knowledge at this time (Foucault, 1973).</a:t>
            </a:r>
          </a:p>
          <a:p>
            <a:endParaRPr lang="en-GB" altLang="en-FI">
              <a:latin typeface="Times" pitchFamily="2" charset="0"/>
              <a:ea typeface="ＭＳ Ｐゴシック" panose="020B0600070205080204" pitchFamily="34" charset="-128"/>
            </a:endParaRPr>
          </a:p>
        </p:txBody>
      </p:sp>
      <p:sp>
        <p:nvSpPr>
          <p:cNvPr id="16387" name="Slide Number Placeholder 3">
            <a:extLst>
              <a:ext uri="{FF2B5EF4-FFF2-40B4-BE49-F238E27FC236}">
                <a16:creationId xmlns:a16="http://schemas.microsoft.com/office/drawing/2014/main" id="{C6C0477C-898F-2542-8EAE-B26684E5D1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2" charset="0"/>
                <a:ea typeface="ＭＳ Ｐゴシック" panose="020B0600070205080204" pitchFamily="34" charset="-128"/>
              </a:defRPr>
            </a:lvl1pPr>
            <a:lvl2pPr marL="742950" indent="-285750">
              <a:defRPr sz="2800">
                <a:solidFill>
                  <a:schemeClr val="tx1"/>
                </a:solidFill>
                <a:latin typeface="Times" pitchFamily="2" charset="0"/>
                <a:ea typeface="ＭＳ Ｐゴシック" panose="020B0600070205080204" pitchFamily="34" charset="-128"/>
              </a:defRPr>
            </a:lvl2pPr>
            <a:lvl3pPr marL="1143000" indent="-228600">
              <a:defRPr sz="2800">
                <a:solidFill>
                  <a:schemeClr val="tx1"/>
                </a:solidFill>
                <a:latin typeface="Times" pitchFamily="2" charset="0"/>
                <a:ea typeface="ＭＳ Ｐゴシック" panose="020B0600070205080204" pitchFamily="34" charset="-128"/>
              </a:defRPr>
            </a:lvl3pPr>
            <a:lvl4pPr marL="1600200" indent="-228600">
              <a:defRPr sz="2800">
                <a:solidFill>
                  <a:schemeClr val="tx1"/>
                </a:solidFill>
                <a:latin typeface="Times" pitchFamily="2" charset="0"/>
                <a:ea typeface="ＭＳ Ｐゴシック" panose="020B0600070205080204" pitchFamily="34" charset="-128"/>
              </a:defRPr>
            </a:lvl4pPr>
            <a:lvl5pPr marL="2057400" indent="-228600">
              <a:defRPr sz="28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9pPr>
          </a:lstStyle>
          <a:p>
            <a:fld id="{77E0E705-55B7-394D-B9E4-B7A2E3DD6591}" type="slidenum">
              <a:rPr lang="fi-FI" altLang="en-FI" sz="1200" smtClean="0"/>
              <a:pPr/>
              <a:t>23</a:t>
            </a:fld>
            <a:endParaRPr lang="fi-FI" altLang="en-FI" sz="1200"/>
          </a:p>
        </p:txBody>
      </p:sp>
    </p:spTree>
    <p:extLst>
      <p:ext uri="{BB962C8B-B14F-4D97-AF65-F5344CB8AC3E}">
        <p14:creationId xmlns:p14="http://schemas.microsoft.com/office/powerpoint/2010/main" val="444452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a:extLst>
              <a:ext uri="{FF2B5EF4-FFF2-40B4-BE49-F238E27FC236}">
                <a16:creationId xmlns:a16="http://schemas.microsoft.com/office/drawing/2014/main" id="{767F05A7-4CB0-7346-837B-C0B481B267EC}"/>
              </a:ext>
            </a:extLst>
          </p:cNvPr>
          <p:cNvSpPr>
            <a:spLocks noGrp="1" noRot="1" noChangeAspect="1" noChangeArrowheads="1" noTextEdit="1"/>
          </p:cNvSpPr>
          <p:nvPr>
            <p:ph type="sldImg"/>
          </p:nvPr>
        </p:nvSpPr>
        <p:spPr>
          <a:ln/>
        </p:spPr>
      </p:sp>
      <p:sp>
        <p:nvSpPr>
          <p:cNvPr id="14338" name="Notes Placeholder 2">
            <a:extLst>
              <a:ext uri="{FF2B5EF4-FFF2-40B4-BE49-F238E27FC236}">
                <a16:creationId xmlns:a16="http://schemas.microsoft.com/office/drawing/2014/main" id="{C44DEA03-4F73-2446-8129-C15559751C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FI" dirty="0">
                <a:latin typeface="Times" pitchFamily="2" charset="0"/>
                <a:ea typeface="ＭＳ Ｐゴシック" panose="020B0600070205080204" pitchFamily="34" charset="-128"/>
              </a:rPr>
              <a:t>I would argue that the most important item that you could learn about VR relates to being able to understand it in a different way. One in which there is a </a:t>
            </a:r>
            <a:r>
              <a:rPr lang="en-GB" altLang="en-FI" dirty="0" err="1">
                <a:latin typeface="Times" pitchFamily="2" charset="0"/>
                <a:ea typeface="ＭＳ Ｐゴシック" panose="020B0600070205080204" pitchFamily="34" charset="-128"/>
              </a:rPr>
              <a:t>valorization</a:t>
            </a:r>
            <a:r>
              <a:rPr lang="en-GB" altLang="en-FI" dirty="0">
                <a:latin typeface="Times" pitchFamily="2" charset="0"/>
                <a:ea typeface="ＭＳ Ｐゴシック" panose="020B0600070205080204" pitchFamily="34" charset="-128"/>
              </a:rPr>
              <a:t> of the human experience in the world. This implies a relational perspective through which our being in the world has an effect on the being in the world of other creatures and entities.</a:t>
            </a:r>
          </a:p>
          <a:p>
            <a:r>
              <a:rPr lang="en-GB" altLang="en-FI" dirty="0">
                <a:latin typeface="Times" pitchFamily="2" charset="0"/>
                <a:ea typeface="ＭＳ Ｐゴシック" panose="020B0600070205080204" pitchFamily="34" charset="-128"/>
              </a:rPr>
              <a:t>EXAMPLE: Presence of anthropogenic hazards –  hazards caused by human action or inaction such – as artificial light pollution.</a:t>
            </a:r>
          </a:p>
          <a:p>
            <a:r>
              <a:rPr lang="en-GB" altLang="en-FI" dirty="0">
                <a:latin typeface="Times" pitchFamily="2" charset="0"/>
                <a:ea typeface="ＭＳ Ｐゴシック" panose="020B0600070205080204" pitchFamily="34" charset="-128"/>
              </a:rPr>
              <a:t> </a:t>
            </a:r>
          </a:p>
        </p:txBody>
      </p:sp>
      <p:sp>
        <p:nvSpPr>
          <p:cNvPr id="14339" name="Slide Number Placeholder 3">
            <a:extLst>
              <a:ext uri="{FF2B5EF4-FFF2-40B4-BE49-F238E27FC236}">
                <a16:creationId xmlns:a16="http://schemas.microsoft.com/office/drawing/2014/main" id="{8D91451A-2827-4741-9049-49F13A8D2A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2" charset="0"/>
                <a:ea typeface="ＭＳ Ｐゴシック" panose="020B0600070205080204" pitchFamily="34" charset="-128"/>
              </a:defRPr>
            </a:lvl1pPr>
            <a:lvl2pPr marL="742950" indent="-285750">
              <a:defRPr sz="2800">
                <a:solidFill>
                  <a:schemeClr val="tx1"/>
                </a:solidFill>
                <a:latin typeface="Times" pitchFamily="2" charset="0"/>
                <a:ea typeface="ＭＳ Ｐゴシック" panose="020B0600070205080204" pitchFamily="34" charset="-128"/>
              </a:defRPr>
            </a:lvl2pPr>
            <a:lvl3pPr marL="1143000" indent="-228600">
              <a:defRPr sz="2800">
                <a:solidFill>
                  <a:schemeClr val="tx1"/>
                </a:solidFill>
                <a:latin typeface="Times" pitchFamily="2" charset="0"/>
                <a:ea typeface="ＭＳ Ｐゴシック" panose="020B0600070205080204" pitchFamily="34" charset="-128"/>
              </a:defRPr>
            </a:lvl3pPr>
            <a:lvl4pPr marL="1600200" indent="-228600">
              <a:defRPr sz="2800">
                <a:solidFill>
                  <a:schemeClr val="tx1"/>
                </a:solidFill>
                <a:latin typeface="Times" pitchFamily="2" charset="0"/>
                <a:ea typeface="ＭＳ Ｐゴシック" panose="020B0600070205080204" pitchFamily="34" charset="-128"/>
              </a:defRPr>
            </a:lvl4pPr>
            <a:lvl5pPr marL="2057400" indent="-228600">
              <a:defRPr sz="28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9pPr>
          </a:lstStyle>
          <a:p>
            <a:fld id="{708A2DC5-D3C8-AE4C-9149-FA4EDB0641B2}" type="slidenum">
              <a:rPr lang="fi-FI" altLang="en-FI" sz="1200" smtClean="0"/>
              <a:pPr/>
              <a:t>3</a:t>
            </a:fld>
            <a:endParaRPr lang="fi-FI" altLang="en-FI"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BCDF2DAC-9AE4-0D4B-B834-35FADB1CB1E0}"/>
              </a:ext>
            </a:extLst>
          </p:cNvPr>
          <p:cNvSpPr>
            <a:spLocks noGrp="1" noRot="1" noChangeAspect="1" noChangeArrowheads="1" noTextEdit="1"/>
          </p:cNvSpPr>
          <p:nvPr>
            <p:ph type="sldImg"/>
          </p:nvPr>
        </p:nvSpPr>
        <p:spPr>
          <a:ln/>
        </p:spPr>
      </p:sp>
      <p:sp>
        <p:nvSpPr>
          <p:cNvPr id="18434" name="Notes Placeholder 2">
            <a:extLst>
              <a:ext uri="{FF2B5EF4-FFF2-40B4-BE49-F238E27FC236}">
                <a16:creationId xmlns:a16="http://schemas.microsoft.com/office/drawing/2014/main" id="{138D12FA-5E28-5643-B538-3869C49A14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FI" dirty="0">
                <a:latin typeface="Times" pitchFamily="2" charset="0"/>
                <a:ea typeface="ＭＳ Ｐゴシック" panose="020B0600070205080204" pitchFamily="34" charset="-128"/>
              </a:rPr>
              <a:t>Sight came to distance itself significantly from the other senses in terms of cultural impor­tance only in the eighteenth and nineteenth cen­turies, when vision became associated with the growing field of science. The “inquiring and penetrating gaze of the scientist” becomes the metaphor for the acquisition of knowledge. Foucault, </a:t>
            </a:r>
            <a:r>
              <a:rPr lang="en-GB" altLang="en-FI" i="1" dirty="0">
                <a:latin typeface="Times" pitchFamily="2" charset="0"/>
                <a:ea typeface="ＭＳ Ｐゴシック" panose="020B0600070205080204" pitchFamily="34" charset="-128"/>
              </a:rPr>
              <a:t>The Order of Things</a:t>
            </a:r>
            <a:r>
              <a:rPr lang="en-GB" altLang="en-FI" dirty="0">
                <a:latin typeface="Times" pitchFamily="2" charset="0"/>
                <a:ea typeface="ＭＳ Ｐゴシック" panose="020B0600070205080204" pitchFamily="34" charset="-128"/>
              </a:rPr>
              <a:t>, 1973.</a:t>
            </a:r>
          </a:p>
          <a:p>
            <a:endParaRPr lang="en-GB" altLang="en-FI" dirty="0">
              <a:latin typeface="Times" pitchFamily="2" charset="0"/>
              <a:ea typeface="ＭＳ Ｐゴシック" panose="020B0600070205080204" pitchFamily="34" charset="-128"/>
            </a:endParaRPr>
          </a:p>
        </p:txBody>
      </p:sp>
      <p:sp>
        <p:nvSpPr>
          <p:cNvPr id="18435" name="Slide Number Placeholder 3">
            <a:extLst>
              <a:ext uri="{FF2B5EF4-FFF2-40B4-BE49-F238E27FC236}">
                <a16:creationId xmlns:a16="http://schemas.microsoft.com/office/drawing/2014/main" id="{9F088F09-856C-F144-B331-398ADF0C05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2" charset="0"/>
                <a:ea typeface="ＭＳ Ｐゴシック" panose="020B0600070205080204" pitchFamily="34" charset="-128"/>
              </a:defRPr>
            </a:lvl1pPr>
            <a:lvl2pPr marL="742950" indent="-285750">
              <a:defRPr sz="2800">
                <a:solidFill>
                  <a:schemeClr val="tx1"/>
                </a:solidFill>
                <a:latin typeface="Times" pitchFamily="2" charset="0"/>
                <a:ea typeface="ＭＳ Ｐゴシック" panose="020B0600070205080204" pitchFamily="34" charset="-128"/>
              </a:defRPr>
            </a:lvl2pPr>
            <a:lvl3pPr marL="1143000" indent="-228600">
              <a:defRPr sz="2800">
                <a:solidFill>
                  <a:schemeClr val="tx1"/>
                </a:solidFill>
                <a:latin typeface="Times" pitchFamily="2" charset="0"/>
                <a:ea typeface="ＭＳ Ｐゴシック" panose="020B0600070205080204" pitchFamily="34" charset="-128"/>
              </a:defRPr>
            </a:lvl3pPr>
            <a:lvl4pPr marL="1600200" indent="-228600">
              <a:defRPr sz="2800">
                <a:solidFill>
                  <a:schemeClr val="tx1"/>
                </a:solidFill>
                <a:latin typeface="Times" pitchFamily="2" charset="0"/>
                <a:ea typeface="ＭＳ Ｐゴシック" panose="020B0600070205080204" pitchFamily="34" charset="-128"/>
              </a:defRPr>
            </a:lvl4pPr>
            <a:lvl5pPr marL="2057400" indent="-228600">
              <a:defRPr sz="28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9pPr>
          </a:lstStyle>
          <a:p>
            <a:fld id="{77CDE667-EA30-E242-B36E-3F1FB881F06C}" type="slidenum">
              <a:rPr lang="fi-FI" altLang="en-FI" sz="1200" smtClean="0"/>
              <a:pPr/>
              <a:t>4</a:t>
            </a:fld>
            <a:endParaRPr lang="fi-FI" altLang="en-FI"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BCDF2DAC-9AE4-0D4B-B834-35FADB1CB1E0}"/>
              </a:ext>
            </a:extLst>
          </p:cNvPr>
          <p:cNvSpPr>
            <a:spLocks noGrp="1" noRot="1" noChangeAspect="1" noChangeArrowheads="1" noTextEdit="1"/>
          </p:cNvSpPr>
          <p:nvPr>
            <p:ph type="sldImg"/>
          </p:nvPr>
        </p:nvSpPr>
        <p:spPr>
          <a:ln/>
        </p:spPr>
      </p:sp>
      <p:sp>
        <p:nvSpPr>
          <p:cNvPr id="18434" name="Notes Placeholder 2">
            <a:extLst>
              <a:ext uri="{FF2B5EF4-FFF2-40B4-BE49-F238E27FC236}">
                <a16:creationId xmlns:a16="http://schemas.microsoft.com/office/drawing/2014/main" id="{138D12FA-5E28-5643-B538-3869C49A14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a:t>From the late 18</a:t>
            </a:r>
            <a:r>
              <a:rPr lang="en-GB" baseline="30000" dirty="0"/>
              <a:t>th</a:t>
            </a:r>
            <a:r>
              <a:rPr lang="en-GB" dirty="0"/>
              <a:t> century and the Enlightenment, </a:t>
            </a:r>
            <a:r>
              <a:rPr lang="en-GB" dirty="0">
                <a:solidFill>
                  <a:srgbClr val="FF0000"/>
                </a:solidFill>
              </a:rPr>
              <a:t>the role of sight </a:t>
            </a:r>
            <a:r>
              <a:rPr lang="en-GB" dirty="0"/>
              <a:t>in Western society was further enlarged so as to becomes synonymous with knowledge.</a:t>
            </a:r>
            <a:r>
              <a:rPr lang="en-GB" baseline="30000" dirty="0"/>
              <a:t> </a:t>
            </a:r>
          </a:p>
          <a:p>
            <a:pPr>
              <a:defRPr/>
            </a:pPr>
            <a:r>
              <a:rPr lang="en-GB" dirty="0"/>
              <a:t>These developments can be researched and studied from a cultural-historical perspective. Nevertheless, this topic is too large and demanding to study within this course. If you are interested in learning more please contact me after you have completed the course. </a:t>
            </a:r>
            <a:r>
              <a:rPr lang="en-GB" dirty="0">
                <a:sym typeface="Wingdings" pitchFamily="2" charset="2"/>
              </a:rPr>
              <a:t></a:t>
            </a:r>
            <a:endParaRPr lang="en-GB" baseline="30000" dirty="0"/>
          </a:p>
          <a:p>
            <a:endParaRPr lang="en-GB" altLang="en-FI" dirty="0">
              <a:latin typeface="Times" pitchFamily="2" charset="0"/>
              <a:ea typeface="ＭＳ Ｐゴシック" panose="020B0600070205080204" pitchFamily="34" charset="-128"/>
            </a:endParaRPr>
          </a:p>
        </p:txBody>
      </p:sp>
      <p:sp>
        <p:nvSpPr>
          <p:cNvPr id="18435" name="Slide Number Placeholder 3">
            <a:extLst>
              <a:ext uri="{FF2B5EF4-FFF2-40B4-BE49-F238E27FC236}">
                <a16:creationId xmlns:a16="http://schemas.microsoft.com/office/drawing/2014/main" id="{9F088F09-856C-F144-B331-398ADF0C05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2" charset="0"/>
                <a:ea typeface="ＭＳ Ｐゴシック" panose="020B0600070205080204" pitchFamily="34" charset="-128"/>
              </a:defRPr>
            </a:lvl1pPr>
            <a:lvl2pPr marL="742950" indent="-285750">
              <a:defRPr sz="2800">
                <a:solidFill>
                  <a:schemeClr val="tx1"/>
                </a:solidFill>
                <a:latin typeface="Times" pitchFamily="2" charset="0"/>
                <a:ea typeface="ＭＳ Ｐゴシック" panose="020B0600070205080204" pitchFamily="34" charset="-128"/>
              </a:defRPr>
            </a:lvl2pPr>
            <a:lvl3pPr marL="1143000" indent="-228600">
              <a:defRPr sz="2800">
                <a:solidFill>
                  <a:schemeClr val="tx1"/>
                </a:solidFill>
                <a:latin typeface="Times" pitchFamily="2" charset="0"/>
                <a:ea typeface="ＭＳ Ｐゴシック" panose="020B0600070205080204" pitchFamily="34" charset="-128"/>
              </a:defRPr>
            </a:lvl3pPr>
            <a:lvl4pPr marL="1600200" indent="-228600">
              <a:defRPr sz="2800">
                <a:solidFill>
                  <a:schemeClr val="tx1"/>
                </a:solidFill>
                <a:latin typeface="Times" pitchFamily="2" charset="0"/>
                <a:ea typeface="ＭＳ Ｐゴシック" panose="020B0600070205080204" pitchFamily="34" charset="-128"/>
              </a:defRPr>
            </a:lvl4pPr>
            <a:lvl5pPr marL="2057400" indent="-228600">
              <a:defRPr sz="28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9pPr>
          </a:lstStyle>
          <a:p>
            <a:fld id="{77CDE667-EA30-E242-B36E-3F1FB881F06C}" type="slidenum">
              <a:rPr lang="fi-FI" altLang="en-FI" sz="1200" smtClean="0"/>
              <a:pPr/>
              <a:t>5</a:t>
            </a:fld>
            <a:endParaRPr lang="fi-FI" altLang="en-FI" sz="1200"/>
          </a:p>
        </p:txBody>
      </p:sp>
    </p:spTree>
    <p:extLst>
      <p:ext uri="{BB962C8B-B14F-4D97-AF65-F5344CB8AC3E}">
        <p14:creationId xmlns:p14="http://schemas.microsoft.com/office/powerpoint/2010/main" val="206522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FF7747AC-63FD-1543-8973-D9A0F250E3EA}"/>
              </a:ext>
            </a:extLst>
          </p:cNvPr>
          <p:cNvSpPr>
            <a:spLocks noGrp="1" noRot="1" noChangeAspect="1" noChangeArrowheads="1" noTextEdit="1"/>
          </p:cNvSpPr>
          <p:nvPr>
            <p:ph type="sldImg"/>
          </p:nvPr>
        </p:nvSpPr>
        <p:spPr>
          <a:ln/>
        </p:spPr>
      </p:sp>
      <p:sp>
        <p:nvSpPr>
          <p:cNvPr id="46082" name="Notes Placeholder 2">
            <a:extLst>
              <a:ext uri="{FF2B5EF4-FFF2-40B4-BE49-F238E27FC236}">
                <a16:creationId xmlns:a16="http://schemas.microsoft.com/office/drawing/2014/main" id="{1082FD1E-A7E0-444E-9DDC-E60D5FA931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FI">
              <a:latin typeface="Times" pitchFamily="2" charset="0"/>
              <a:ea typeface="ＭＳ Ｐゴシック" panose="020B0600070205080204" pitchFamily="34" charset="-128"/>
            </a:endParaRPr>
          </a:p>
        </p:txBody>
      </p:sp>
      <p:sp>
        <p:nvSpPr>
          <p:cNvPr id="46083" name="Slide Number Placeholder 3">
            <a:extLst>
              <a:ext uri="{FF2B5EF4-FFF2-40B4-BE49-F238E27FC236}">
                <a16:creationId xmlns:a16="http://schemas.microsoft.com/office/drawing/2014/main" id="{4CC38F0E-6263-064A-8EC6-ED0F6EA15D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2" charset="0"/>
                <a:ea typeface="ＭＳ Ｐゴシック" panose="020B0600070205080204" pitchFamily="34" charset="-128"/>
              </a:defRPr>
            </a:lvl1pPr>
            <a:lvl2pPr marL="742950" indent="-285750">
              <a:defRPr sz="2800">
                <a:solidFill>
                  <a:schemeClr val="tx1"/>
                </a:solidFill>
                <a:latin typeface="Times" pitchFamily="2" charset="0"/>
                <a:ea typeface="ＭＳ Ｐゴシック" panose="020B0600070205080204" pitchFamily="34" charset="-128"/>
              </a:defRPr>
            </a:lvl2pPr>
            <a:lvl3pPr marL="1143000" indent="-228600">
              <a:defRPr sz="2800">
                <a:solidFill>
                  <a:schemeClr val="tx1"/>
                </a:solidFill>
                <a:latin typeface="Times" pitchFamily="2" charset="0"/>
                <a:ea typeface="ＭＳ Ｐゴシック" panose="020B0600070205080204" pitchFamily="34" charset="-128"/>
              </a:defRPr>
            </a:lvl3pPr>
            <a:lvl4pPr marL="1600200" indent="-228600">
              <a:defRPr sz="2800">
                <a:solidFill>
                  <a:schemeClr val="tx1"/>
                </a:solidFill>
                <a:latin typeface="Times" pitchFamily="2" charset="0"/>
                <a:ea typeface="ＭＳ Ｐゴシック" panose="020B0600070205080204" pitchFamily="34" charset="-128"/>
              </a:defRPr>
            </a:lvl4pPr>
            <a:lvl5pPr marL="2057400" indent="-228600">
              <a:defRPr sz="28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9pPr>
          </a:lstStyle>
          <a:p>
            <a:fld id="{19AF5FBE-B3DA-644A-944C-C1C0AEAF72BE}" type="slidenum">
              <a:rPr lang="fi-FI" altLang="en-FI" sz="1200" smtClean="0"/>
              <a:pPr/>
              <a:t>6</a:t>
            </a:fld>
            <a:endParaRPr lang="fi-FI" altLang="en-FI"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6CF9659A-8A5E-F243-B9DD-05C2936FFD98}"/>
              </a:ext>
            </a:extLst>
          </p:cNvPr>
          <p:cNvSpPr>
            <a:spLocks noGrp="1" noRot="1" noChangeAspect="1" noChangeArrowheads="1" noTextEdit="1"/>
          </p:cNvSpPr>
          <p:nvPr>
            <p:ph type="sldImg"/>
          </p:nvPr>
        </p:nvSpPr>
        <p:spPr>
          <a:ln/>
        </p:spPr>
      </p:sp>
      <p:sp>
        <p:nvSpPr>
          <p:cNvPr id="44034" name="Notes Placeholder 2">
            <a:extLst>
              <a:ext uri="{FF2B5EF4-FFF2-40B4-BE49-F238E27FC236}">
                <a16:creationId xmlns:a16="http://schemas.microsoft.com/office/drawing/2014/main" id="{2161FA76-D04C-CA47-A4BD-B154D662DC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FI" dirty="0">
                <a:latin typeface="Gill Sans MT" panose="020B0502020104020203" pitchFamily="34" charset="77"/>
                <a:ea typeface="ＭＳ Ｐゴシック" panose="020B0600070205080204" pitchFamily="34" charset="-128"/>
              </a:rPr>
              <a:t>And with this there has come a degradation of the other sense. Yet in recent years we have also experienced a move towards more recognition of the role of other senses. Consider how of the salient markers of Covid-19 was the loss of smell and taste. Also remember Bertolucci’s </a:t>
            </a:r>
            <a:r>
              <a:rPr lang="en-GB" altLang="en-FI" i="1" dirty="0">
                <a:latin typeface="Gill Sans MT" panose="020B0502020104020203" pitchFamily="34" charset="77"/>
                <a:ea typeface="ＭＳ Ｐゴシック" panose="020B0600070205080204" pitchFamily="34" charset="-128"/>
              </a:rPr>
              <a:t>The Last Emperor</a:t>
            </a:r>
            <a:r>
              <a:rPr lang="en-GB" altLang="en-FI" dirty="0">
                <a:latin typeface="Gill Sans MT" panose="020B0502020104020203" pitchFamily="34" charset="77"/>
                <a:ea typeface="ＭＳ Ｐゴシック" panose="020B0600070205080204" pitchFamily="34" charset="-128"/>
              </a:rPr>
              <a:t>? Pu Yi’s attendants pay particular attention to the little boy’s excrement as a sign of good health. </a:t>
            </a:r>
          </a:p>
          <a:p>
            <a:endParaRPr lang="en-GB" altLang="en-FI" dirty="0">
              <a:latin typeface="Times" pitchFamily="2" charset="0"/>
              <a:ea typeface="ＭＳ Ｐゴシック" panose="020B0600070205080204" pitchFamily="34" charset="-128"/>
            </a:endParaRPr>
          </a:p>
        </p:txBody>
      </p:sp>
      <p:sp>
        <p:nvSpPr>
          <p:cNvPr id="44035" name="Slide Number Placeholder 3">
            <a:extLst>
              <a:ext uri="{FF2B5EF4-FFF2-40B4-BE49-F238E27FC236}">
                <a16:creationId xmlns:a16="http://schemas.microsoft.com/office/drawing/2014/main" id="{FB22519C-E329-8B46-8C46-E70BD1828A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2" charset="0"/>
                <a:ea typeface="ＭＳ Ｐゴシック" panose="020B0600070205080204" pitchFamily="34" charset="-128"/>
              </a:defRPr>
            </a:lvl1pPr>
            <a:lvl2pPr marL="742950" indent="-285750">
              <a:defRPr sz="2800">
                <a:solidFill>
                  <a:schemeClr val="tx1"/>
                </a:solidFill>
                <a:latin typeface="Times" pitchFamily="2" charset="0"/>
                <a:ea typeface="ＭＳ Ｐゴシック" panose="020B0600070205080204" pitchFamily="34" charset="-128"/>
              </a:defRPr>
            </a:lvl2pPr>
            <a:lvl3pPr marL="1143000" indent="-228600">
              <a:defRPr sz="2800">
                <a:solidFill>
                  <a:schemeClr val="tx1"/>
                </a:solidFill>
                <a:latin typeface="Times" pitchFamily="2" charset="0"/>
                <a:ea typeface="ＭＳ Ｐゴシック" panose="020B0600070205080204" pitchFamily="34" charset="-128"/>
              </a:defRPr>
            </a:lvl3pPr>
            <a:lvl4pPr marL="1600200" indent="-228600">
              <a:defRPr sz="2800">
                <a:solidFill>
                  <a:schemeClr val="tx1"/>
                </a:solidFill>
                <a:latin typeface="Times" pitchFamily="2" charset="0"/>
                <a:ea typeface="ＭＳ Ｐゴシック" panose="020B0600070205080204" pitchFamily="34" charset="-128"/>
              </a:defRPr>
            </a:lvl4pPr>
            <a:lvl5pPr marL="2057400" indent="-228600">
              <a:defRPr sz="28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9pPr>
          </a:lstStyle>
          <a:p>
            <a:fld id="{B2529C7B-D221-DB4F-8386-4A3596208D5E}" type="slidenum">
              <a:rPr lang="fi-FI" altLang="en-FI" sz="1200" smtClean="0"/>
              <a:pPr/>
              <a:t>7</a:t>
            </a:fld>
            <a:endParaRPr lang="fi-FI" altLang="en-FI"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5C643C91-6AEF-0345-BB6D-89333DE607D7}"/>
              </a:ext>
            </a:extLst>
          </p:cNvPr>
          <p:cNvSpPr>
            <a:spLocks noGrp="1" noRot="1" noChangeAspect="1" noChangeArrowheads="1" noTextEdit="1"/>
          </p:cNvSpPr>
          <p:nvPr>
            <p:ph type="sldImg"/>
          </p:nvPr>
        </p:nvSpPr>
        <p:spPr>
          <a:ln/>
        </p:spPr>
      </p:sp>
      <p:sp>
        <p:nvSpPr>
          <p:cNvPr id="20482" name="Notes Placeholder 2">
            <a:extLst>
              <a:ext uri="{FF2B5EF4-FFF2-40B4-BE49-F238E27FC236}">
                <a16:creationId xmlns:a16="http://schemas.microsoft.com/office/drawing/2014/main" id="{43E4ADCF-F4D3-254B-9131-30D5F6AA2C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FI" dirty="0">
                <a:latin typeface="Times" pitchFamily="2" charset="0"/>
                <a:ea typeface="ＭＳ Ｐゴシック" panose="020B0600070205080204" pitchFamily="34" charset="-128"/>
              </a:rPr>
              <a:t>The cultural construction of sensory perception conditions our experience and understanding of our bodies and the world at a fundamental level. Senses are not necessarily ‘windows’ to the world but rather like the rest of the body have followed suit in a complex process that involves a co-evolution of biology and culture into adaptation. The human body is a tightly integrated solution that, perhaps until recent times, fit neatly within the general ecosystem.</a:t>
            </a:r>
          </a:p>
          <a:p>
            <a:endParaRPr lang="en-GB" altLang="en-FI" dirty="0">
              <a:latin typeface="Times" pitchFamily="2" charset="0"/>
              <a:ea typeface="ＭＳ Ｐゴシック" panose="020B0600070205080204" pitchFamily="34" charset="-128"/>
            </a:endParaRPr>
          </a:p>
        </p:txBody>
      </p:sp>
      <p:sp>
        <p:nvSpPr>
          <p:cNvPr id="20483" name="Slide Number Placeholder 3">
            <a:extLst>
              <a:ext uri="{FF2B5EF4-FFF2-40B4-BE49-F238E27FC236}">
                <a16:creationId xmlns:a16="http://schemas.microsoft.com/office/drawing/2014/main" id="{02BD4AC8-6F92-F440-A93A-98E3F3800A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2" charset="0"/>
                <a:ea typeface="ＭＳ Ｐゴシック" panose="020B0600070205080204" pitchFamily="34" charset="-128"/>
              </a:defRPr>
            </a:lvl1pPr>
            <a:lvl2pPr marL="742950" indent="-285750">
              <a:defRPr sz="2800">
                <a:solidFill>
                  <a:schemeClr val="tx1"/>
                </a:solidFill>
                <a:latin typeface="Times" pitchFamily="2" charset="0"/>
                <a:ea typeface="ＭＳ Ｐゴシック" panose="020B0600070205080204" pitchFamily="34" charset="-128"/>
              </a:defRPr>
            </a:lvl2pPr>
            <a:lvl3pPr marL="1143000" indent="-228600">
              <a:defRPr sz="2800">
                <a:solidFill>
                  <a:schemeClr val="tx1"/>
                </a:solidFill>
                <a:latin typeface="Times" pitchFamily="2" charset="0"/>
                <a:ea typeface="ＭＳ Ｐゴシック" panose="020B0600070205080204" pitchFamily="34" charset="-128"/>
              </a:defRPr>
            </a:lvl3pPr>
            <a:lvl4pPr marL="1600200" indent="-228600">
              <a:defRPr sz="2800">
                <a:solidFill>
                  <a:schemeClr val="tx1"/>
                </a:solidFill>
                <a:latin typeface="Times" pitchFamily="2" charset="0"/>
                <a:ea typeface="ＭＳ Ｐゴシック" panose="020B0600070205080204" pitchFamily="34" charset="-128"/>
              </a:defRPr>
            </a:lvl4pPr>
            <a:lvl5pPr marL="2057400" indent="-228600">
              <a:defRPr sz="28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9pPr>
          </a:lstStyle>
          <a:p>
            <a:fld id="{297CD262-57C3-444A-B2C8-FEC0A60CE5DF}" type="slidenum">
              <a:rPr lang="fi-FI" altLang="en-FI" sz="1200" smtClean="0"/>
              <a:pPr/>
              <a:t>9</a:t>
            </a:fld>
            <a:endParaRPr lang="fi-FI" altLang="en-FI"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8E782357-6834-EC4E-99C9-088662F4F02D}"/>
              </a:ext>
            </a:extLst>
          </p:cNvPr>
          <p:cNvSpPr>
            <a:spLocks noGrp="1" noRot="1" noChangeAspect="1" noChangeArrowheads="1" noTextEdit="1"/>
          </p:cNvSpPr>
          <p:nvPr>
            <p:ph type="sldImg"/>
          </p:nvPr>
        </p:nvSpPr>
        <p:spPr>
          <a:ln/>
        </p:spPr>
      </p:sp>
      <p:sp>
        <p:nvSpPr>
          <p:cNvPr id="22530" name="Notes Placeholder 2">
            <a:extLst>
              <a:ext uri="{FF2B5EF4-FFF2-40B4-BE49-F238E27FC236}">
                <a16:creationId xmlns:a16="http://schemas.microsoft.com/office/drawing/2014/main" id="{2E980E37-7463-1543-A857-5659BDE5E3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FI" dirty="0">
                <a:latin typeface="Times" pitchFamily="2" charset="0"/>
                <a:ea typeface="ＭＳ Ｐゴシック" panose="020B0600070205080204" pitchFamily="34" charset="-128"/>
              </a:rPr>
              <a:t>As is the case with the positivist paradigm, the trend is towards universalist claims (e.g. seeking and finding models that allow us to explain phenomena from generalized perspective). However, there are ways in which we can observe the differences. This is through the study of language. </a:t>
            </a:r>
          </a:p>
        </p:txBody>
      </p:sp>
      <p:sp>
        <p:nvSpPr>
          <p:cNvPr id="22531" name="Slide Number Placeholder 3">
            <a:extLst>
              <a:ext uri="{FF2B5EF4-FFF2-40B4-BE49-F238E27FC236}">
                <a16:creationId xmlns:a16="http://schemas.microsoft.com/office/drawing/2014/main" id="{9D957610-4406-E643-8D21-A1DFCB87A0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2" charset="0"/>
                <a:ea typeface="ＭＳ Ｐゴシック" panose="020B0600070205080204" pitchFamily="34" charset="-128"/>
              </a:defRPr>
            </a:lvl1pPr>
            <a:lvl2pPr marL="742950" indent="-285750">
              <a:defRPr sz="2800">
                <a:solidFill>
                  <a:schemeClr val="tx1"/>
                </a:solidFill>
                <a:latin typeface="Times" pitchFamily="2" charset="0"/>
                <a:ea typeface="ＭＳ Ｐゴシック" panose="020B0600070205080204" pitchFamily="34" charset="-128"/>
              </a:defRPr>
            </a:lvl2pPr>
            <a:lvl3pPr marL="1143000" indent="-228600">
              <a:defRPr sz="2800">
                <a:solidFill>
                  <a:schemeClr val="tx1"/>
                </a:solidFill>
                <a:latin typeface="Times" pitchFamily="2" charset="0"/>
                <a:ea typeface="ＭＳ Ｐゴシック" panose="020B0600070205080204" pitchFamily="34" charset="-128"/>
              </a:defRPr>
            </a:lvl3pPr>
            <a:lvl4pPr marL="1600200" indent="-228600">
              <a:defRPr sz="2800">
                <a:solidFill>
                  <a:schemeClr val="tx1"/>
                </a:solidFill>
                <a:latin typeface="Times" pitchFamily="2" charset="0"/>
                <a:ea typeface="ＭＳ Ｐゴシック" panose="020B0600070205080204" pitchFamily="34" charset="-128"/>
              </a:defRPr>
            </a:lvl4pPr>
            <a:lvl5pPr marL="2057400" indent="-228600">
              <a:defRPr sz="28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9pPr>
          </a:lstStyle>
          <a:p>
            <a:fld id="{CB1A98EF-C844-B844-96DF-808FCE2EC3D5}" type="slidenum">
              <a:rPr lang="fi-FI" altLang="en-FI" sz="1200" smtClean="0"/>
              <a:pPr/>
              <a:t>10</a:t>
            </a:fld>
            <a:endParaRPr lang="fi-FI" altLang="en-FI"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AB5D4A66-D3E8-224D-9BF9-CCEBB103C62C}"/>
              </a:ext>
            </a:extLst>
          </p:cNvPr>
          <p:cNvSpPr>
            <a:spLocks noGrp="1" noRot="1" noChangeAspect="1" noChangeArrowheads="1" noTextEdit="1"/>
          </p:cNvSpPr>
          <p:nvPr>
            <p:ph type="sldImg"/>
          </p:nvPr>
        </p:nvSpPr>
        <p:spPr>
          <a:ln/>
        </p:spPr>
      </p:sp>
      <p:sp>
        <p:nvSpPr>
          <p:cNvPr id="48130" name="Notes Placeholder 2">
            <a:extLst>
              <a:ext uri="{FF2B5EF4-FFF2-40B4-BE49-F238E27FC236}">
                <a16:creationId xmlns:a16="http://schemas.microsoft.com/office/drawing/2014/main" id="{68518067-0101-B946-AE74-652F9642A7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FI" dirty="0">
              <a:latin typeface="Times" pitchFamily="2" charset="0"/>
              <a:ea typeface="ＭＳ Ｐゴシック" panose="020B0600070205080204" pitchFamily="34" charset="-128"/>
            </a:endParaRPr>
          </a:p>
          <a:p>
            <a:endParaRPr lang="en-GB" altLang="en-FI" dirty="0">
              <a:latin typeface="Times" pitchFamily="2" charset="0"/>
              <a:ea typeface="ＭＳ Ｐゴシック" panose="020B0600070205080204" pitchFamily="34" charset="-128"/>
            </a:endParaRPr>
          </a:p>
        </p:txBody>
      </p:sp>
      <p:sp>
        <p:nvSpPr>
          <p:cNvPr id="48131" name="Slide Number Placeholder 3">
            <a:extLst>
              <a:ext uri="{FF2B5EF4-FFF2-40B4-BE49-F238E27FC236}">
                <a16:creationId xmlns:a16="http://schemas.microsoft.com/office/drawing/2014/main" id="{92459771-BA55-9C49-B06A-A0BC54CA0B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2" charset="0"/>
                <a:ea typeface="ＭＳ Ｐゴシック" panose="020B0600070205080204" pitchFamily="34" charset="-128"/>
              </a:defRPr>
            </a:lvl1pPr>
            <a:lvl2pPr marL="742950" indent="-285750">
              <a:defRPr sz="2800">
                <a:solidFill>
                  <a:schemeClr val="tx1"/>
                </a:solidFill>
                <a:latin typeface="Times" pitchFamily="2" charset="0"/>
                <a:ea typeface="ＭＳ Ｐゴシック" panose="020B0600070205080204" pitchFamily="34" charset="-128"/>
              </a:defRPr>
            </a:lvl2pPr>
            <a:lvl3pPr marL="1143000" indent="-228600">
              <a:defRPr sz="2800">
                <a:solidFill>
                  <a:schemeClr val="tx1"/>
                </a:solidFill>
                <a:latin typeface="Times" pitchFamily="2" charset="0"/>
                <a:ea typeface="ＭＳ Ｐゴシック" panose="020B0600070205080204" pitchFamily="34" charset="-128"/>
              </a:defRPr>
            </a:lvl3pPr>
            <a:lvl4pPr marL="1600200" indent="-228600">
              <a:defRPr sz="2800">
                <a:solidFill>
                  <a:schemeClr val="tx1"/>
                </a:solidFill>
                <a:latin typeface="Times" pitchFamily="2" charset="0"/>
                <a:ea typeface="ＭＳ Ｐゴシック" panose="020B0600070205080204" pitchFamily="34" charset="-128"/>
              </a:defRPr>
            </a:lvl4pPr>
            <a:lvl5pPr marL="2057400" indent="-228600">
              <a:defRPr sz="28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9pPr>
          </a:lstStyle>
          <a:p>
            <a:fld id="{B3A84529-539F-BB42-98CB-EEFC1065A543}" type="slidenum">
              <a:rPr lang="fi-FI" altLang="en-FI" sz="1200" smtClean="0"/>
              <a:pPr/>
              <a:t>11</a:t>
            </a:fld>
            <a:endParaRPr lang="fi-FI" altLang="en-FI"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i-FI"/>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a:t>Click to edit Master subtitle style</a:t>
            </a:r>
            <a:endParaRPr lang="en-US"/>
          </a:p>
        </p:txBody>
      </p:sp>
      <p:sp>
        <p:nvSpPr>
          <p:cNvPr id="4" name="Rectangle 5">
            <a:extLst>
              <a:ext uri="{FF2B5EF4-FFF2-40B4-BE49-F238E27FC236}">
                <a16:creationId xmlns:a16="http://schemas.microsoft.com/office/drawing/2014/main" id="{EF7C71CE-345B-F643-9E2B-2EB455060B61}"/>
              </a:ext>
            </a:extLst>
          </p:cNvPr>
          <p:cNvSpPr>
            <a:spLocks noGrp="1" noChangeArrowheads="1"/>
          </p:cNvSpPr>
          <p:nvPr>
            <p:ph type="ftr" sz="quarter" idx="10"/>
          </p:nvPr>
        </p:nvSpPr>
        <p:spPr/>
        <p:txBody>
          <a:bodyPr/>
          <a:lstStyle>
            <a:lvl1pPr>
              <a:defRPr>
                <a:solidFill>
                  <a:schemeClr val="tx1">
                    <a:lumMod val="65000"/>
                    <a:lumOff val="35000"/>
                  </a:schemeClr>
                </a:solidFill>
                <a:latin typeface="Times" charset="0"/>
                <a:ea typeface="+mn-ea"/>
              </a:defRPr>
            </a:lvl1pPr>
          </a:lstStyle>
          <a:p>
            <a:pPr>
              <a:defRPr/>
            </a:pPr>
            <a:r>
              <a:rPr lang="en-US" altLang="en-FI"/>
              <a:t>© Lily </a:t>
            </a:r>
            <a:r>
              <a:rPr lang="en-US" altLang="en-FI" err="1"/>
              <a:t>DíazKommonen</a:t>
            </a:r>
            <a:r>
              <a:rPr lang="en-US" altLang="en-FI"/>
              <a:t>, 2020</a:t>
            </a:r>
          </a:p>
          <a:p>
            <a:pPr>
              <a:defRPr/>
            </a:pPr>
            <a:endParaRPr lang="en-US"/>
          </a:p>
        </p:txBody>
      </p:sp>
    </p:spTree>
    <p:extLst>
      <p:ext uri="{BB962C8B-B14F-4D97-AF65-F5344CB8AC3E}">
        <p14:creationId xmlns:p14="http://schemas.microsoft.com/office/powerpoint/2010/main" val="2504109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aseline="0"/>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sp>
        <p:nvSpPr>
          <p:cNvPr id="3" name="Rectangle 4">
            <a:extLst>
              <a:ext uri="{FF2B5EF4-FFF2-40B4-BE49-F238E27FC236}">
                <a16:creationId xmlns:a16="http://schemas.microsoft.com/office/drawing/2014/main" id="{44C348BF-77BD-6E44-A657-1F7E1FC4D320}"/>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ABDDD78-07B4-1C4D-A765-DBA7D762245F}"/>
              </a:ext>
            </a:extLst>
          </p:cNvPr>
          <p:cNvSpPr>
            <a:spLocks noGrp="1" noChangeArrowheads="1"/>
          </p:cNvSpPr>
          <p:nvPr>
            <p:ph type="ftr" sz="quarter" idx="11"/>
          </p:nvPr>
        </p:nvSpPr>
        <p:spPr/>
        <p:txBody>
          <a:bodyPr/>
          <a:lstStyle>
            <a:lvl1pPr>
              <a:defRPr>
                <a:solidFill>
                  <a:schemeClr val="tx1">
                    <a:lumMod val="65000"/>
                    <a:lumOff val="35000"/>
                  </a:schemeClr>
                </a:solidFill>
                <a:latin typeface="Times" charset="0"/>
                <a:ea typeface="+mn-ea"/>
              </a:defRPr>
            </a:lvl1pPr>
          </a:lstStyle>
          <a:p>
            <a:pPr>
              <a:defRPr/>
            </a:pPr>
            <a:r>
              <a:rPr lang="en-US" altLang="en-FI"/>
              <a:t>© Lily </a:t>
            </a:r>
            <a:r>
              <a:rPr lang="en-US" altLang="en-FI" err="1"/>
              <a:t>DíazKommonen</a:t>
            </a:r>
            <a:r>
              <a:rPr lang="en-US" altLang="en-FI"/>
              <a:t>, 2020</a:t>
            </a:r>
          </a:p>
          <a:p>
            <a:pPr>
              <a:defRPr/>
            </a:pPr>
            <a:endParaRPr lang="en-US"/>
          </a:p>
        </p:txBody>
      </p:sp>
      <p:sp>
        <p:nvSpPr>
          <p:cNvPr id="5" name="Rectangle 6">
            <a:extLst>
              <a:ext uri="{FF2B5EF4-FFF2-40B4-BE49-F238E27FC236}">
                <a16:creationId xmlns:a16="http://schemas.microsoft.com/office/drawing/2014/main" id="{1CE7CDCF-9978-EE4D-9679-9D421A135D19}"/>
              </a:ext>
            </a:extLst>
          </p:cNvPr>
          <p:cNvSpPr>
            <a:spLocks noGrp="1" noChangeArrowheads="1"/>
          </p:cNvSpPr>
          <p:nvPr>
            <p:ph type="sldNum" sz="quarter" idx="12"/>
          </p:nvPr>
        </p:nvSpPr>
        <p:spPr>
          <a:xfrm>
            <a:off x="6553200" y="188913"/>
            <a:ext cx="1905000" cy="457200"/>
          </a:xfrm>
        </p:spPr>
        <p:txBody>
          <a:bodyPr/>
          <a:lstStyle>
            <a:lvl1pPr>
              <a:defRPr/>
            </a:lvl1pPr>
          </a:lstStyle>
          <a:p>
            <a:pPr>
              <a:defRPr/>
            </a:pPr>
            <a:fld id="{40BC3CEA-1851-0443-8EEB-D63E744F02A1}" type="slidenum">
              <a:rPr lang="fi-FI" altLang="en-FI"/>
              <a:pPr>
                <a:defRPr/>
              </a:pPr>
              <a:t>‹#›</a:t>
            </a:fld>
            <a:endParaRPr lang="fi-FI" altLang="en-FI"/>
          </a:p>
        </p:txBody>
      </p:sp>
    </p:spTree>
    <p:extLst>
      <p:ext uri="{BB962C8B-B14F-4D97-AF65-F5344CB8AC3E}">
        <p14:creationId xmlns:p14="http://schemas.microsoft.com/office/powerpoint/2010/main" val="1131813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aseline="0"/>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sp>
        <p:nvSpPr>
          <p:cNvPr id="3" name="Content Placeholder 2"/>
          <p:cNvSpPr>
            <a:spLocks noGrp="1"/>
          </p:cNvSpPr>
          <p:nvPr>
            <p:ph idx="1"/>
          </p:nvPr>
        </p:nvSpPr>
        <p:spPr/>
        <p:txBody>
          <a:bodyPr/>
          <a:lstStyle>
            <a:lvl1pPr>
              <a:defRPr sz="1800" baseline="0"/>
            </a:lvl1pPr>
            <a:lvl2pPr>
              <a:defRPr sz="1800" baseline="0"/>
            </a:lvl2pPr>
            <a:lvl3pPr>
              <a:defRPr sz="1800" baseline="0"/>
            </a:lvl3pPr>
            <a:lvl4pPr>
              <a:defRPr sz="1800" baseline="0"/>
            </a:lvl4pPr>
            <a:lvl5pPr>
              <a:defRPr sz="1800" baseline="0"/>
            </a:lvl5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4" name="Rectangle 4">
            <a:extLst>
              <a:ext uri="{FF2B5EF4-FFF2-40B4-BE49-F238E27FC236}">
                <a16:creationId xmlns:a16="http://schemas.microsoft.com/office/drawing/2014/main" id="{9C657DB3-C3BA-9E48-9829-0EA9FC8D1855}"/>
              </a:ext>
            </a:extLst>
          </p:cNvPr>
          <p:cNvSpPr>
            <a:spLocks noGrp="1" noChangeArrowheads="1"/>
          </p:cNvSpPr>
          <p:nvPr>
            <p:ph type="dt" sz="half" idx="10"/>
          </p:nvPr>
        </p:nvSpPr>
        <p:spPr>
          <a:xfrm>
            <a:off x="661988" y="6172200"/>
            <a:ext cx="1905000" cy="457200"/>
          </a:xfrm>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6DFEA2E-27E6-5D48-B773-618B19F370C6}"/>
              </a:ext>
            </a:extLst>
          </p:cNvPr>
          <p:cNvSpPr>
            <a:spLocks noGrp="1" noChangeArrowheads="1"/>
          </p:cNvSpPr>
          <p:nvPr>
            <p:ph type="ftr" sz="quarter" idx="11"/>
          </p:nvPr>
        </p:nvSpPr>
        <p:spPr/>
        <p:txBody>
          <a:bodyPr/>
          <a:lstStyle>
            <a:lvl1pPr>
              <a:defRPr/>
            </a:lvl1pPr>
          </a:lstStyle>
          <a:p>
            <a:pPr>
              <a:defRPr/>
            </a:pPr>
            <a:endParaRPr lang="en-US" altLang="en-FI"/>
          </a:p>
        </p:txBody>
      </p:sp>
      <p:sp>
        <p:nvSpPr>
          <p:cNvPr id="6" name="Slide Number Placeholder 9">
            <a:extLst>
              <a:ext uri="{FF2B5EF4-FFF2-40B4-BE49-F238E27FC236}">
                <a16:creationId xmlns:a16="http://schemas.microsoft.com/office/drawing/2014/main" id="{687962F4-E969-3D48-B8F3-A240B71AFD2C}"/>
              </a:ext>
            </a:extLst>
          </p:cNvPr>
          <p:cNvSpPr>
            <a:spLocks noGrp="1" noChangeArrowheads="1"/>
          </p:cNvSpPr>
          <p:nvPr>
            <p:ph type="sldNum" sz="quarter" idx="12"/>
          </p:nvPr>
        </p:nvSpPr>
        <p:spPr>
          <a:xfrm>
            <a:off x="6948488" y="304800"/>
            <a:ext cx="1905000" cy="457200"/>
          </a:xfrm>
        </p:spPr>
        <p:txBody>
          <a:bodyPr/>
          <a:lstStyle>
            <a:lvl1pPr>
              <a:defRPr/>
            </a:lvl1pPr>
          </a:lstStyle>
          <a:p>
            <a:pPr>
              <a:defRPr/>
            </a:pPr>
            <a:fld id="{C11D8D11-0A09-EC4F-8675-887FEE34AF62}" type="slidenum">
              <a:rPr lang="fi-FI" altLang="en-FI"/>
              <a:pPr>
                <a:defRPr/>
              </a:pPr>
              <a:t>‹#›</a:t>
            </a:fld>
            <a:endParaRPr lang="fi-FI" altLang="en-FI"/>
          </a:p>
        </p:txBody>
      </p:sp>
    </p:spTree>
    <p:extLst>
      <p:ext uri="{BB962C8B-B14F-4D97-AF65-F5344CB8AC3E}">
        <p14:creationId xmlns:p14="http://schemas.microsoft.com/office/powerpoint/2010/main" val="3597410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sz="2800" baseline="0"/>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p:txBody>
      </p:sp>
      <p:sp>
        <p:nvSpPr>
          <p:cNvPr id="4" name="Content Placeholder 3"/>
          <p:cNvSpPr>
            <a:spLocks noGrp="1"/>
          </p:cNvSpPr>
          <p:nvPr>
            <p:ph sz="half" idx="2"/>
          </p:nvPr>
        </p:nvSpPr>
        <p:spPr>
          <a:xfrm>
            <a:off x="457200" y="2174875"/>
            <a:ext cx="4040188" cy="3951288"/>
          </a:xfrm>
        </p:spPr>
        <p:txBody>
          <a:bodyPr/>
          <a:lstStyle>
            <a:lvl1pPr>
              <a:defRPr sz="1800" baseline="0"/>
            </a:lvl1pPr>
            <a:lvl2pPr>
              <a:defRPr sz="1800" baseline="0"/>
            </a:lvl2pPr>
            <a:lvl3pPr>
              <a:defRPr sz="1800" baseline="0"/>
            </a:lvl3pPr>
            <a:lvl4pPr>
              <a:defRPr sz="1800" baseline="0"/>
            </a:lvl4pPr>
            <a:lvl5pPr>
              <a:defRPr sz="1800" baseline="0"/>
            </a:lvl5pPr>
            <a:lvl6pPr>
              <a:defRPr sz="1600"/>
            </a:lvl6pPr>
            <a:lvl7pPr>
              <a:defRPr sz="1600"/>
            </a:lvl7pPr>
            <a:lvl8pPr>
              <a:defRPr sz="1600"/>
            </a:lvl8pPr>
            <a:lvl9pPr>
              <a:defRPr sz="1600"/>
            </a:lvl9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p:txBody>
      </p:sp>
      <p:sp>
        <p:nvSpPr>
          <p:cNvPr id="6" name="Content Placeholder 5"/>
          <p:cNvSpPr>
            <a:spLocks noGrp="1"/>
          </p:cNvSpPr>
          <p:nvPr>
            <p:ph sz="quarter" idx="4"/>
          </p:nvPr>
        </p:nvSpPr>
        <p:spPr>
          <a:xfrm>
            <a:off x="4645025" y="2174875"/>
            <a:ext cx="4041775" cy="3951288"/>
          </a:xfrm>
        </p:spPr>
        <p:txBody>
          <a:bodyPr/>
          <a:lstStyle>
            <a:lvl1pPr>
              <a:defRPr sz="1800" baseline="0"/>
            </a:lvl1pPr>
            <a:lvl2pPr>
              <a:defRPr sz="1800" baseline="0"/>
            </a:lvl2pPr>
            <a:lvl3pPr>
              <a:defRPr sz="1800" baseline="0"/>
            </a:lvl3pPr>
            <a:lvl4pPr>
              <a:defRPr sz="1800" baseline="0"/>
            </a:lvl4pPr>
            <a:lvl5pPr>
              <a:defRPr sz="1800" baseline="0"/>
            </a:lvl5pPr>
            <a:lvl6pPr>
              <a:defRPr sz="1600"/>
            </a:lvl6pPr>
            <a:lvl7pPr>
              <a:defRPr sz="1600"/>
            </a:lvl7pPr>
            <a:lvl8pPr>
              <a:defRPr sz="1600"/>
            </a:lvl8pPr>
            <a:lvl9pPr>
              <a:defRPr sz="1600"/>
            </a:lvl9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7" name="Rectangle 4">
            <a:extLst>
              <a:ext uri="{FF2B5EF4-FFF2-40B4-BE49-F238E27FC236}">
                <a16:creationId xmlns:a16="http://schemas.microsoft.com/office/drawing/2014/main" id="{8D3BA7F6-6517-0D45-9A82-B01F8E85E6F0}"/>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D51DC88-AF5F-054F-8B17-852CEE1A7948}"/>
              </a:ext>
            </a:extLst>
          </p:cNvPr>
          <p:cNvSpPr>
            <a:spLocks noGrp="1" noChangeArrowheads="1"/>
          </p:cNvSpPr>
          <p:nvPr>
            <p:ph type="ftr" sz="quarter" idx="11"/>
          </p:nvPr>
        </p:nvSpPr>
        <p:spPr/>
        <p:txBody>
          <a:bodyPr/>
          <a:lstStyle>
            <a:lvl1pPr>
              <a:defRPr/>
            </a:lvl1pPr>
          </a:lstStyle>
          <a:p>
            <a:pPr>
              <a:defRPr/>
            </a:pPr>
            <a:endParaRPr lang="en-US" altLang="en-FI"/>
          </a:p>
        </p:txBody>
      </p:sp>
    </p:spTree>
    <p:extLst>
      <p:ext uri="{BB962C8B-B14F-4D97-AF65-F5344CB8AC3E}">
        <p14:creationId xmlns:p14="http://schemas.microsoft.com/office/powerpoint/2010/main" val="3695165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569B0DE3-ACA3-B547-9FC9-20F3B675F92F}"/>
              </a:ext>
            </a:extLst>
          </p:cNvPr>
          <p:cNvSpPr txBox="1">
            <a:spLocks noChangeArrowheads="1"/>
          </p:cNvSpPr>
          <p:nvPr userDrawn="1"/>
        </p:nvSpPr>
        <p:spPr bwMode="auto">
          <a:xfrm>
            <a:off x="6705600" y="6400800"/>
            <a:ext cx="1905000" cy="457200"/>
          </a:xfrm>
          <a:prstGeom prst="rect">
            <a:avLst/>
          </a:prstGeom>
          <a:noFill/>
          <a:ln w="9525">
            <a:noFill/>
            <a:miter lim="800000"/>
            <a:headEnd/>
            <a:tailEnd/>
          </a:ln>
          <a:effectLst/>
        </p:spPr>
        <p:txBody>
          <a:bodyPr/>
          <a:lstStyle>
            <a:defPPr>
              <a:defRPr lang="fi-FI"/>
            </a:defPPr>
            <a:lvl1pPr algn="r" rtl="0" eaLnBrk="0" fontAlgn="base" hangingPunct="0">
              <a:spcBef>
                <a:spcPct val="0"/>
              </a:spcBef>
              <a:spcAft>
                <a:spcPct val="0"/>
              </a:spcAft>
              <a:defRPr sz="1400" kern="1200">
                <a:solidFill>
                  <a:schemeClr val="tx1"/>
                </a:solidFill>
                <a:latin typeface="Times" pitchFamily="2" charset="0"/>
                <a:ea typeface="ＭＳ Ｐゴシック" panose="020B0600070205080204" pitchFamily="34" charset="-128"/>
                <a:cs typeface="+mn-cs"/>
              </a:defRPr>
            </a:lvl1pPr>
            <a:lvl2pPr marL="457200" algn="l" rtl="0" eaLnBrk="0" fontAlgn="base" hangingPunct="0">
              <a:spcBef>
                <a:spcPct val="0"/>
              </a:spcBef>
              <a:spcAft>
                <a:spcPct val="0"/>
              </a:spcAft>
              <a:defRPr sz="2800" kern="1200">
                <a:solidFill>
                  <a:schemeClr val="tx1"/>
                </a:solidFill>
                <a:latin typeface="Times" pitchFamily="2" charset="0"/>
                <a:ea typeface="ＭＳ Ｐゴシック" panose="020B0600070205080204" pitchFamily="34" charset="-128"/>
                <a:cs typeface="+mn-cs"/>
              </a:defRPr>
            </a:lvl2pPr>
            <a:lvl3pPr marL="914400" algn="l" rtl="0" eaLnBrk="0" fontAlgn="base" hangingPunct="0">
              <a:spcBef>
                <a:spcPct val="0"/>
              </a:spcBef>
              <a:spcAft>
                <a:spcPct val="0"/>
              </a:spcAft>
              <a:defRPr sz="2800" kern="1200">
                <a:solidFill>
                  <a:schemeClr val="tx1"/>
                </a:solidFill>
                <a:latin typeface="Times" pitchFamily="2" charset="0"/>
                <a:ea typeface="ＭＳ Ｐゴシック" panose="020B0600070205080204" pitchFamily="34" charset="-128"/>
                <a:cs typeface="+mn-cs"/>
              </a:defRPr>
            </a:lvl3pPr>
            <a:lvl4pPr marL="1371600" algn="l" rtl="0" eaLnBrk="0" fontAlgn="base" hangingPunct="0">
              <a:spcBef>
                <a:spcPct val="0"/>
              </a:spcBef>
              <a:spcAft>
                <a:spcPct val="0"/>
              </a:spcAft>
              <a:defRPr sz="2800" kern="1200">
                <a:solidFill>
                  <a:schemeClr val="tx1"/>
                </a:solidFill>
                <a:latin typeface="Times" pitchFamily="2" charset="0"/>
                <a:ea typeface="ＭＳ Ｐゴシック" panose="020B0600070205080204" pitchFamily="34" charset="-128"/>
                <a:cs typeface="+mn-cs"/>
              </a:defRPr>
            </a:lvl4pPr>
            <a:lvl5pPr marL="1828800" algn="l" rtl="0" eaLnBrk="0" fontAlgn="base" hangingPunct="0">
              <a:spcBef>
                <a:spcPct val="0"/>
              </a:spcBef>
              <a:spcAft>
                <a:spcPct val="0"/>
              </a:spcAft>
              <a:defRPr sz="2800" kern="1200">
                <a:solidFill>
                  <a:schemeClr val="tx1"/>
                </a:solidFill>
                <a:latin typeface="Times" pitchFamily="2" charset="0"/>
                <a:ea typeface="ＭＳ Ｐゴシック" panose="020B0600070205080204" pitchFamily="34" charset="-128"/>
                <a:cs typeface="+mn-cs"/>
              </a:defRPr>
            </a:lvl5pPr>
            <a:lvl6pPr marL="2286000" algn="l" defTabSz="914400" rtl="0" eaLnBrk="1" latinLnBrk="0" hangingPunct="1">
              <a:defRPr sz="2800" kern="1200">
                <a:solidFill>
                  <a:schemeClr val="tx1"/>
                </a:solidFill>
                <a:latin typeface="Times" pitchFamily="2" charset="0"/>
                <a:ea typeface="ＭＳ Ｐゴシック" panose="020B0600070205080204" pitchFamily="34" charset="-128"/>
                <a:cs typeface="+mn-cs"/>
              </a:defRPr>
            </a:lvl6pPr>
            <a:lvl7pPr marL="2743200" algn="l" defTabSz="914400" rtl="0" eaLnBrk="1" latinLnBrk="0" hangingPunct="1">
              <a:defRPr sz="2800" kern="1200">
                <a:solidFill>
                  <a:schemeClr val="tx1"/>
                </a:solidFill>
                <a:latin typeface="Times" pitchFamily="2" charset="0"/>
                <a:ea typeface="ＭＳ Ｐゴシック" panose="020B0600070205080204" pitchFamily="34" charset="-128"/>
                <a:cs typeface="+mn-cs"/>
              </a:defRPr>
            </a:lvl7pPr>
            <a:lvl8pPr marL="3200400" algn="l" defTabSz="914400" rtl="0" eaLnBrk="1" latinLnBrk="0" hangingPunct="1">
              <a:defRPr sz="2800" kern="1200">
                <a:solidFill>
                  <a:schemeClr val="tx1"/>
                </a:solidFill>
                <a:latin typeface="Times" pitchFamily="2" charset="0"/>
                <a:ea typeface="ＭＳ Ｐゴシック" panose="020B0600070205080204" pitchFamily="34" charset="-128"/>
                <a:cs typeface="+mn-cs"/>
              </a:defRPr>
            </a:lvl8pPr>
            <a:lvl9pPr marL="3657600" algn="l" defTabSz="914400" rtl="0" eaLnBrk="1" latinLnBrk="0" hangingPunct="1">
              <a:defRPr sz="2800" kern="1200">
                <a:solidFill>
                  <a:schemeClr val="tx1"/>
                </a:solidFill>
                <a:latin typeface="Times" pitchFamily="2" charset="0"/>
                <a:ea typeface="ＭＳ Ｐゴシック" panose="020B0600070205080204" pitchFamily="34" charset="-128"/>
                <a:cs typeface="+mn-cs"/>
              </a:defRPr>
            </a:lvl9pPr>
          </a:lstStyle>
          <a:p>
            <a:pPr>
              <a:defRPr/>
            </a:pPr>
            <a:fld id="{45971CFA-1FEF-4442-8EDD-9363ED4BB4B5}" type="slidenum">
              <a:rPr lang="fi-FI" altLang="en-FI" smtClean="0"/>
              <a:pPr>
                <a:defRPr/>
              </a:pPr>
              <a:t>‹#›</a:t>
            </a:fld>
            <a:endParaRPr lang="fi-FI" altLang="en-FI"/>
          </a:p>
        </p:txBody>
      </p:sp>
      <p:sp>
        <p:nvSpPr>
          <p:cNvPr id="2" name="Title 1"/>
          <p:cNvSpPr>
            <a:spLocks noGrp="1"/>
          </p:cNvSpPr>
          <p:nvPr>
            <p:ph type="title"/>
          </p:nvPr>
        </p:nvSpPr>
        <p:spPr>
          <a:xfrm>
            <a:off x="722313" y="4406900"/>
            <a:ext cx="7772400" cy="1362075"/>
          </a:xfrm>
        </p:spPr>
        <p:txBody>
          <a:bodyPr anchor="t"/>
          <a:lstStyle>
            <a:lvl1pPr algn="l">
              <a:defRPr sz="3400" b="1" cap="all" baseline="0"/>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a:t>Click to edit Master text styles</a:t>
            </a:r>
          </a:p>
        </p:txBody>
      </p:sp>
      <p:sp>
        <p:nvSpPr>
          <p:cNvPr id="5" name="Date Placeholder 4">
            <a:extLst>
              <a:ext uri="{FF2B5EF4-FFF2-40B4-BE49-F238E27FC236}">
                <a16:creationId xmlns:a16="http://schemas.microsoft.com/office/drawing/2014/main" id="{64E502F4-2D41-8544-B58C-C97AD07AC534}"/>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10695932-2295-6F4E-A8AA-0432583AB8FD}"/>
              </a:ext>
            </a:extLst>
          </p:cNvPr>
          <p:cNvSpPr>
            <a:spLocks noGrp="1" noChangeArrowheads="1"/>
          </p:cNvSpPr>
          <p:nvPr>
            <p:ph type="ftr" sz="quarter" idx="11"/>
          </p:nvPr>
        </p:nvSpPr>
        <p:spPr/>
        <p:txBody>
          <a:bodyPr/>
          <a:lstStyle>
            <a:lvl1pPr>
              <a:defRPr>
                <a:solidFill>
                  <a:schemeClr val="tx1">
                    <a:lumMod val="65000"/>
                    <a:lumOff val="35000"/>
                  </a:schemeClr>
                </a:solidFill>
                <a:latin typeface="Times" charset="0"/>
                <a:ea typeface="+mn-ea"/>
              </a:defRPr>
            </a:lvl1pPr>
          </a:lstStyle>
          <a:p>
            <a:pPr>
              <a:defRPr/>
            </a:pPr>
            <a:endParaRPr lang="en-US" altLang="en-FI"/>
          </a:p>
        </p:txBody>
      </p:sp>
      <p:sp>
        <p:nvSpPr>
          <p:cNvPr id="7" name="Slide Number Placeholder 6">
            <a:extLst>
              <a:ext uri="{FF2B5EF4-FFF2-40B4-BE49-F238E27FC236}">
                <a16:creationId xmlns:a16="http://schemas.microsoft.com/office/drawing/2014/main" id="{08433A05-CBDB-2845-B46B-1878F6EEA145}"/>
              </a:ext>
            </a:extLst>
          </p:cNvPr>
          <p:cNvSpPr>
            <a:spLocks noGrp="1" noChangeArrowheads="1"/>
          </p:cNvSpPr>
          <p:nvPr>
            <p:ph type="sldNum" sz="quarter" idx="12"/>
          </p:nvPr>
        </p:nvSpPr>
        <p:spPr>
          <a:xfrm>
            <a:off x="7019925" y="333375"/>
            <a:ext cx="1905000" cy="457200"/>
          </a:xfrm>
        </p:spPr>
        <p:txBody>
          <a:bodyPr/>
          <a:lstStyle>
            <a:lvl1pPr>
              <a:defRPr/>
            </a:lvl1pPr>
          </a:lstStyle>
          <a:p>
            <a:pPr>
              <a:defRPr/>
            </a:pPr>
            <a:fld id="{D5FBE2F1-6E98-3C48-90B2-9E4EDF4ED119}" type="slidenum">
              <a:rPr lang="fi-FI" altLang="en-FI"/>
              <a:pPr>
                <a:defRPr/>
              </a:pPr>
              <a:t>‹#›</a:t>
            </a:fld>
            <a:endParaRPr lang="fi-FI" altLang="en-FI"/>
          </a:p>
        </p:txBody>
      </p:sp>
    </p:spTree>
    <p:extLst>
      <p:ext uri="{BB962C8B-B14F-4D97-AF65-F5344CB8AC3E}">
        <p14:creationId xmlns:p14="http://schemas.microsoft.com/office/powerpoint/2010/main" val="818788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F4C214D-5B6E-7C45-A5A9-079C15915AD3}"/>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A8907B2-1573-B649-A2C8-9728508BC64C}"/>
              </a:ext>
            </a:extLst>
          </p:cNvPr>
          <p:cNvSpPr>
            <a:spLocks noGrp="1" noChangeArrowheads="1"/>
          </p:cNvSpPr>
          <p:nvPr>
            <p:ph type="ftr" sz="quarter" idx="11"/>
          </p:nvPr>
        </p:nvSpPr>
        <p:spPr/>
        <p:txBody>
          <a:bodyPr/>
          <a:lstStyle>
            <a:lvl1pPr>
              <a:defRPr>
                <a:solidFill>
                  <a:schemeClr val="tx1">
                    <a:lumMod val="65000"/>
                    <a:lumOff val="35000"/>
                  </a:schemeClr>
                </a:solidFill>
                <a:latin typeface="Times" charset="0"/>
                <a:ea typeface="+mn-ea"/>
              </a:defRPr>
            </a:lvl1pPr>
          </a:lstStyle>
          <a:p>
            <a:pPr>
              <a:defRPr/>
            </a:pPr>
            <a:endParaRPr lang="en-US"/>
          </a:p>
        </p:txBody>
      </p:sp>
      <p:sp>
        <p:nvSpPr>
          <p:cNvPr id="4" name="Rectangle 6">
            <a:extLst>
              <a:ext uri="{FF2B5EF4-FFF2-40B4-BE49-F238E27FC236}">
                <a16:creationId xmlns:a16="http://schemas.microsoft.com/office/drawing/2014/main" id="{ECC44737-D2C9-BD41-B8EA-3854DBA45517}"/>
              </a:ext>
            </a:extLst>
          </p:cNvPr>
          <p:cNvSpPr>
            <a:spLocks noGrp="1" noChangeArrowheads="1"/>
          </p:cNvSpPr>
          <p:nvPr>
            <p:ph type="sldNum" sz="quarter" idx="12"/>
          </p:nvPr>
        </p:nvSpPr>
        <p:spPr>
          <a:xfrm>
            <a:off x="6804025" y="188913"/>
            <a:ext cx="1905000" cy="457200"/>
          </a:xfrm>
        </p:spPr>
        <p:txBody>
          <a:bodyPr/>
          <a:lstStyle>
            <a:lvl1pPr>
              <a:defRPr/>
            </a:lvl1pPr>
          </a:lstStyle>
          <a:p>
            <a:pPr>
              <a:defRPr/>
            </a:pPr>
            <a:fld id="{1527B4FF-B380-2F4D-8BD4-871D5A636860}" type="slidenum">
              <a:rPr lang="fi-FI" altLang="en-FI"/>
              <a:pPr>
                <a:defRPr/>
              </a:pPr>
              <a:t>‹#›</a:t>
            </a:fld>
            <a:endParaRPr lang="fi-FI" altLang="en-FI"/>
          </a:p>
        </p:txBody>
      </p:sp>
    </p:spTree>
    <p:extLst>
      <p:ext uri="{BB962C8B-B14F-4D97-AF65-F5344CB8AC3E}">
        <p14:creationId xmlns:p14="http://schemas.microsoft.com/office/powerpoint/2010/main" val="1045466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i-FI"/>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Click to edit Master text styles</a:t>
            </a:r>
          </a:p>
        </p:txBody>
      </p:sp>
      <p:sp>
        <p:nvSpPr>
          <p:cNvPr id="5" name="Date Placeholder 4">
            <a:extLst>
              <a:ext uri="{FF2B5EF4-FFF2-40B4-BE49-F238E27FC236}">
                <a16:creationId xmlns:a16="http://schemas.microsoft.com/office/drawing/2014/main" id="{EEE834FF-9BF5-B44F-815A-9EBE8BCA89B6}"/>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6AC3F087-5CB6-0D4C-8D2F-5174222E9C30}"/>
              </a:ext>
            </a:extLst>
          </p:cNvPr>
          <p:cNvSpPr>
            <a:spLocks noGrp="1" noChangeArrowheads="1"/>
          </p:cNvSpPr>
          <p:nvPr>
            <p:ph type="ftr" sz="quarter" idx="11"/>
          </p:nvPr>
        </p:nvSpPr>
        <p:spPr/>
        <p:txBody>
          <a:bodyPr/>
          <a:lstStyle>
            <a:lvl1pPr>
              <a:defRPr/>
            </a:lvl1pPr>
          </a:lstStyle>
          <a:p>
            <a:pPr>
              <a:defRPr/>
            </a:pPr>
            <a:endParaRPr lang="en-US" altLang="en-FI"/>
          </a:p>
        </p:txBody>
      </p:sp>
      <p:sp>
        <p:nvSpPr>
          <p:cNvPr id="7" name="Slide Number Placeholder 6">
            <a:extLst>
              <a:ext uri="{FF2B5EF4-FFF2-40B4-BE49-F238E27FC236}">
                <a16:creationId xmlns:a16="http://schemas.microsoft.com/office/drawing/2014/main" id="{4FC890AB-5BA5-F640-8A7C-868F64D6D65F}"/>
              </a:ext>
            </a:extLst>
          </p:cNvPr>
          <p:cNvSpPr>
            <a:spLocks noGrp="1" noChangeArrowheads="1"/>
          </p:cNvSpPr>
          <p:nvPr>
            <p:ph type="sldNum" sz="quarter" idx="12"/>
          </p:nvPr>
        </p:nvSpPr>
        <p:spPr>
          <a:xfrm>
            <a:off x="6804025" y="188913"/>
            <a:ext cx="1905000" cy="457200"/>
          </a:xfrm>
        </p:spPr>
        <p:txBody>
          <a:bodyPr/>
          <a:lstStyle>
            <a:lvl1pPr>
              <a:defRPr/>
            </a:lvl1pPr>
          </a:lstStyle>
          <a:p>
            <a:pPr>
              <a:defRPr/>
            </a:pPr>
            <a:fld id="{893AE200-D80F-3242-812D-E07C088A4414}" type="slidenum">
              <a:rPr lang="fi-FI" altLang="en-FI"/>
              <a:pPr>
                <a:defRPr/>
              </a:pPr>
              <a:t>‹#›</a:t>
            </a:fld>
            <a:endParaRPr lang="fi-FI" altLang="en-FI"/>
          </a:p>
        </p:txBody>
      </p:sp>
    </p:spTree>
    <p:extLst>
      <p:ext uri="{BB962C8B-B14F-4D97-AF65-F5344CB8AC3E}">
        <p14:creationId xmlns:p14="http://schemas.microsoft.com/office/powerpoint/2010/main" val="3330472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6DAF232-CBCD-BC41-9DDA-0DCE789F081F}"/>
              </a:ext>
            </a:extLst>
          </p:cNvPr>
          <p:cNvSpPr>
            <a:spLocks noGrp="1" noChangeArrowheads="1"/>
          </p:cNvSpPr>
          <p:nvPr>
            <p:ph type="title"/>
          </p:nvPr>
        </p:nvSpPr>
        <p:spPr bwMode="auto">
          <a:xfrm>
            <a:off x="6858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en-FI"/>
              <a:t>Click to edit Master title style</a:t>
            </a:r>
          </a:p>
        </p:txBody>
      </p:sp>
      <p:sp>
        <p:nvSpPr>
          <p:cNvPr id="1027" name="Rectangle 3">
            <a:extLst>
              <a:ext uri="{FF2B5EF4-FFF2-40B4-BE49-F238E27FC236}">
                <a16:creationId xmlns:a16="http://schemas.microsoft.com/office/drawing/2014/main" id="{53A5C269-C81E-3345-AD34-13D5BED1AB2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en-FI"/>
              <a:t>Click to edit Master text styles</a:t>
            </a:r>
          </a:p>
          <a:p>
            <a:pPr lvl="1"/>
            <a:r>
              <a:rPr lang="fi-FI" altLang="en-FI"/>
              <a:t>Second level</a:t>
            </a:r>
          </a:p>
          <a:p>
            <a:pPr lvl="2"/>
            <a:r>
              <a:rPr lang="fi-FI" altLang="en-FI"/>
              <a:t>Third level</a:t>
            </a:r>
          </a:p>
          <a:p>
            <a:pPr lvl="3"/>
            <a:r>
              <a:rPr lang="fi-FI" altLang="en-FI"/>
              <a:t>Fourth level</a:t>
            </a:r>
          </a:p>
          <a:p>
            <a:pPr lvl="4"/>
            <a:r>
              <a:rPr lang="fi-FI" altLang="en-FI"/>
              <a:t>Fifth level</a:t>
            </a:r>
          </a:p>
        </p:txBody>
      </p:sp>
      <p:sp>
        <p:nvSpPr>
          <p:cNvPr id="1028" name="Rectangle 4">
            <a:extLst>
              <a:ext uri="{FF2B5EF4-FFF2-40B4-BE49-F238E27FC236}">
                <a16:creationId xmlns:a16="http://schemas.microsoft.com/office/drawing/2014/main" id="{AE7C9265-1A2F-2441-B734-B9894A7CF510}"/>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ea typeface="+mn-ea"/>
                <a:cs typeface="+mn-cs"/>
              </a:defRPr>
            </a:lvl1pPr>
          </a:lstStyle>
          <a:p>
            <a:pPr>
              <a:defRPr/>
            </a:pPr>
            <a:endParaRPr lang="en-US"/>
          </a:p>
        </p:txBody>
      </p:sp>
      <p:sp>
        <p:nvSpPr>
          <p:cNvPr id="1029" name="Rectangle 5">
            <a:extLst>
              <a:ext uri="{FF2B5EF4-FFF2-40B4-BE49-F238E27FC236}">
                <a16:creationId xmlns:a16="http://schemas.microsoft.com/office/drawing/2014/main" id="{B0EC4E25-480E-A247-A2B5-4F41C773CF2D}"/>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100">
                <a:solidFill>
                  <a:srgbClr val="595959"/>
                </a:solidFill>
              </a:defRPr>
            </a:lvl1pPr>
          </a:lstStyle>
          <a:p>
            <a:pPr>
              <a:defRPr/>
            </a:pPr>
            <a:r>
              <a:rPr lang="en-US" altLang="en-FI"/>
              <a:t>Lily Díaz, </a:t>
            </a:r>
          </a:p>
          <a:p>
            <a:pPr>
              <a:defRPr/>
            </a:pPr>
            <a:r>
              <a:rPr lang="en-US" altLang="en-FI"/>
              <a:t>ArtEZ Conference Art Research 2016</a:t>
            </a:r>
          </a:p>
        </p:txBody>
      </p:sp>
      <p:sp>
        <p:nvSpPr>
          <p:cNvPr id="1030" name="Rectangle 6">
            <a:extLst>
              <a:ext uri="{FF2B5EF4-FFF2-40B4-BE49-F238E27FC236}">
                <a16:creationId xmlns:a16="http://schemas.microsoft.com/office/drawing/2014/main" id="{D514CF04-3ACF-2249-AC21-A4C85F408820}"/>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91783DC-51F5-0148-9663-B86B37C4EA51}" type="slidenum">
              <a:rPr lang="fi-FI" altLang="en-FI"/>
              <a:pPr>
                <a:defRPr/>
              </a:pPr>
              <a:t>‹#›</a:t>
            </a:fld>
            <a:endParaRPr lang="fi-FI" altLang="en-FI"/>
          </a:p>
        </p:txBody>
      </p:sp>
      <p:pic>
        <p:nvPicPr>
          <p:cNvPr id="3" name="Picture 2" descr="Aalto_ARTS_EN_21_CMYK_3.png">
            <a:extLst>
              <a:ext uri="{FF2B5EF4-FFF2-40B4-BE49-F238E27FC236}">
                <a16:creationId xmlns:a16="http://schemas.microsoft.com/office/drawing/2014/main" id="{E018023D-80E9-5741-BCBF-BDCC8168B29E}"/>
              </a:ext>
            </a:extLst>
          </p:cNvPr>
          <p:cNvPicPr>
            <a:picLocks noChangeAspect="1"/>
          </p:cNvPicPr>
          <p:nvPr userDrawn="1"/>
        </p:nvPicPr>
        <p:blipFill>
          <a:blip r:embed="rId9"/>
          <a:srcRect/>
          <a:stretch>
            <a:fillRect/>
          </a:stretch>
        </p:blipFill>
        <p:spPr bwMode="auto">
          <a:xfrm>
            <a:off x="7956550" y="5949950"/>
            <a:ext cx="884238" cy="692150"/>
          </a:xfrm>
          <a:prstGeom prst="rect">
            <a:avLst/>
          </a:prstGeom>
          <a:noFill/>
          <a:ln>
            <a:noFill/>
          </a:ln>
          <a:effectLst>
            <a:outerShdw blurRad="292100" dist="139700" dir="2700000" algn="tl" rotWithShape="0">
              <a:srgbClr val="333333">
                <a:alpha val="64999"/>
              </a:srgbClr>
            </a:outerShdw>
          </a:effectLst>
        </p:spPr>
      </p:pic>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Lst>
  <p:hf sldNum="0" hdr="0" dt="0"/>
  <p:txStyles>
    <p:titleStyle>
      <a:lvl1pPr algn="ctr" rtl="0" eaLnBrk="0" fontAlgn="base" hangingPunct="0">
        <a:spcBef>
          <a:spcPct val="0"/>
        </a:spcBef>
        <a:spcAft>
          <a:spcPct val="0"/>
        </a:spcAft>
        <a:defRPr sz="2800" b="1">
          <a:solidFill>
            <a:schemeClr val="tx2"/>
          </a:solidFill>
          <a:latin typeface="Gill Sans"/>
          <a:ea typeface="ＭＳ Ｐゴシック" pitchFamily="-65" charset="-128"/>
          <a:cs typeface="ＭＳ Ｐゴシック" pitchFamily="-65" charset="-128"/>
        </a:defRPr>
      </a:lvl1pPr>
      <a:lvl2pPr algn="ctr" rtl="0" eaLnBrk="0" fontAlgn="base" hangingPunct="0">
        <a:spcBef>
          <a:spcPct val="0"/>
        </a:spcBef>
        <a:spcAft>
          <a:spcPct val="0"/>
        </a:spcAft>
        <a:defRPr sz="2800" b="1">
          <a:solidFill>
            <a:schemeClr val="tx2"/>
          </a:solidFill>
          <a:latin typeface="Gill Sans" charset="0"/>
          <a:ea typeface="ＭＳ Ｐゴシック" pitchFamily="-65" charset="-128"/>
          <a:cs typeface="ＭＳ Ｐゴシック" pitchFamily="-65" charset="-128"/>
        </a:defRPr>
      </a:lvl2pPr>
      <a:lvl3pPr algn="ctr" rtl="0" eaLnBrk="0" fontAlgn="base" hangingPunct="0">
        <a:spcBef>
          <a:spcPct val="0"/>
        </a:spcBef>
        <a:spcAft>
          <a:spcPct val="0"/>
        </a:spcAft>
        <a:defRPr sz="2800" b="1">
          <a:solidFill>
            <a:schemeClr val="tx2"/>
          </a:solidFill>
          <a:latin typeface="Gill Sans" charset="0"/>
          <a:ea typeface="ＭＳ Ｐゴシック" pitchFamily="-65" charset="-128"/>
          <a:cs typeface="ＭＳ Ｐゴシック" pitchFamily="-65" charset="-128"/>
        </a:defRPr>
      </a:lvl3pPr>
      <a:lvl4pPr algn="ctr" rtl="0" eaLnBrk="0" fontAlgn="base" hangingPunct="0">
        <a:spcBef>
          <a:spcPct val="0"/>
        </a:spcBef>
        <a:spcAft>
          <a:spcPct val="0"/>
        </a:spcAft>
        <a:defRPr sz="2800" b="1">
          <a:solidFill>
            <a:schemeClr val="tx2"/>
          </a:solidFill>
          <a:latin typeface="Gill Sans" charset="0"/>
          <a:ea typeface="ＭＳ Ｐゴシック" pitchFamily="-65" charset="-128"/>
          <a:cs typeface="ＭＳ Ｐゴシック" pitchFamily="-65" charset="-128"/>
        </a:defRPr>
      </a:lvl4pPr>
      <a:lvl5pPr algn="ctr" rtl="0" eaLnBrk="0" fontAlgn="base" hangingPunct="0">
        <a:spcBef>
          <a:spcPct val="0"/>
        </a:spcBef>
        <a:spcAft>
          <a:spcPct val="0"/>
        </a:spcAft>
        <a:defRPr sz="2800" b="1">
          <a:solidFill>
            <a:schemeClr val="tx2"/>
          </a:solidFill>
          <a:latin typeface="Gill Sans" charset="0"/>
          <a:ea typeface="ＭＳ Ｐゴシック" pitchFamily="-65" charset="-128"/>
          <a:cs typeface="ＭＳ Ｐゴシック" pitchFamily="-65" charset="-128"/>
        </a:defRPr>
      </a:lvl5pPr>
      <a:lvl6pPr marL="457200" algn="ctr" rtl="0" fontAlgn="base">
        <a:spcBef>
          <a:spcPct val="0"/>
        </a:spcBef>
        <a:spcAft>
          <a:spcPct val="0"/>
        </a:spcAft>
        <a:defRPr sz="3800">
          <a:solidFill>
            <a:schemeClr val="tx2"/>
          </a:solidFill>
          <a:latin typeface="Skia" pitchFamily="-65" charset="0"/>
        </a:defRPr>
      </a:lvl6pPr>
      <a:lvl7pPr marL="914400" algn="ctr" rtl="0" fontAlgn="base">
        <a:spcBef>
          <a:spcPct val="0"/>
        </a:spcBef>
        <a:spcAft>
          <a:spcPct val="0"/>
        </a:spcAft>
        <a:defRPr sz="3800">
          <a:solidFill>
            <a:schemeClr val="tx2"/>
          </a:solidFill>
          <a:latin typeface="Skia" pitchFamily="-65" charset="0"/>
        </a:defRPr>
      </a:lvl7pPr>
      <a:lvl8pPr marL="1371600" algn="ctr" rtl="0" fontAlgn="base">
        <a:spcBef>
          <a:spcPct val="0"/>
        </a:spcBef>
        <a:spcAft>
          <a:spcPct val="0"/>
        </a:spcAft>
        <a:defRPr sz="3800">
          <a:solidFill>
            <a:schemeClr val="tx2"/>
          </a:solidFill>
          <a:latin typeface="Skia" pitchFamily="-65" charset="0"/>
        </a:defRPr>
      </a:lvl8pPr>
      <a:lvl9pPr marL="1828800" algn="ctr" rtl="0" fontAlgn="base">
        <a:spcBef>
          <a:spcPct val="0"/>
        </a:spcBef>
        <a:spcAft>
          <a:spcPct val="0"/>
        </a:spcAft>
        <a:defRPr sz="3800">
          <a:solidFill>
            <a:schemeClr val="tx2"/>
          </a:solidFill>
          <a:latin typeface="Skia" pitchFamily="-65" charset="0"/>
        </a:defRPr>
      </a:lvl9pPr>
    </p:titleStyle>
    <p:bodyStyle>
      <a:lvl1pPr marL="342900" indent="-342900" algn="l" rtl="0" eaLnBrk="0" fontAlgn="base" hangingPunct="0">
        <a:spcBef>
          <a:spcPct val="20000"/>
        </a:spcBef>
        <a:spcAft>
          <a:spcPct val="0"/>
        </a:spcAft>
        <a:buChar char="•"/>
        <a:defRPr>
          <a:solidFill>
            <a:schemeClr val="tx1"/>
          </a:solidFill>
          <a:latin typeface="Gill Sans"/>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a:solidFill>
            <a:schemeClr val="tx1"/>
          </a:solidFill>
          <a:latin typeface="Gill Sans"/>
          <a:ea typeface="ＭＳ Ｐゴシック" pitchFamily="-65" charset="-128"/>
        </a:defRPr>
      </a:lvl2pPr>
      <a:lvl3pPr marL="1143000" indent="-228600" algn="l" rtl="0" eaLnBrk="0" fontAlgn="base" hangingPunct="0">
        <a:spcBef>
          <a:spcPct val="20000"/>
        </a:spcBef>
        <a:spcAft>
          <a:spcPct val="0"/>
        </a:spcAft>
        <a:buChar char="•"/>
        <a:defRPr>
          <a:solidFill>
            <a:schemeClr val="tx1"/>
          </a:solidFill>
          <a:latin typeface="Gill Sans"/>
          <a:ea typeface="ＭＳ Ｐゴシック" pitchFamily="-65" charset="-128"/>
        </a:defRPr>
      </a:lvl3pPr>
      <a:lvl4pPr marL="1600200" indent="-228600" algn="l" rtl="0" eaLnBrk="0" fontAlgn="base" hangingPunct="0">
        <a:spcBef>
          <a:spcPct val="20000"/>
        </a:spcBef>
        <a:spcAft>
          <a:spcPct val="0"/>
        </a:spcAft>
        <a:buChar char="–"/>
        <a:defRPr>
          <a:solidFill>
            <a:schemeClr val="tx1"/>
          </a:solidFill>
          <a:latin typeface="Gill Sans"/>
          <a:ea typeface="ＭＳ Ｐゴシック" pitchFamily="-65" charset="-128"/>
        </a:defRPr>
      </a:lvl4pPr>
      <a:lvl5pPr marL="2057400" indent="-228600" algn="l" rtl="0" eaLnBrk="0" fontAlgn="base" hangingPunct="0">
        <a:spcBef>
          <a:spcPct val="20000"/>
        </a:spcBef>
        <a:spcAft>
          <a:spcPct val="0"/>
        </a:spcAft>
        <a:buChar char="»"/>
        <a:defRPr>
          <a:solidFill>
            <a:schemeClr val="tx1"/>
          </a:solidFill>
          <a:latin typeface="Gill Sans"/>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softwaretestinghelp.com/what-is-virtual-reality/#Introduction_To_Computer_Graphics_And_Human_Perception"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a:extLst>
              <a:ext uri="{FF2B5EF4-FFF2-40B4-BE49-F238E27FC236}">
                <a16:creationId xmlns:a16="http://schemas.microsoft.com/office/drawing/2014/main" id="{7EDBAA68-C485-6046-833A-E9A7647E5395}"/>
              </a:ext>
            </a:extLst>
          </p:cNvPr>
          <p:cNvSpPr>
            <a:spLocks noGrp="1" noChangeArrowheads="1"/>
          </p:cNvSpPr>
          <p:nvPr>
            <p:ph type="ctrTitle"/>
          </p:nvPr>
        </p:nvSpPr>
        <p:spPr>
          <a:xfrm>
            <a:off x="359839" y="148408"/>
            <a:ext cx="7610674" cy="3816399"/>
          </a:xfrm>
        </p:spPr>
        <p:txBody>
          <a:bodyPr/>
          <a:lstStyle/>
          <a:p>
            <a:pPr algn="l" eaLnBrk="1" hangingPunct="1"/>
            <a:r>
              <a:rPr lang="en-US" altLang="en-FI" sz="3600" b="0" dirty="0">
                <a:solidFill>
                  <a:srgbClr val="800000"/>
                </a:solidFill>
                <a:latin typeface="Gill Sans" panose="020B0502020104020203" pitchFamily="34" charset="-79"/>
                <a:ea typeface="ＭＳ Ｐゴシック" panose="020B0600070205080204" pitchFamily="34" charset="-128"/>
              </a:rPr>
              <a:t>Anthropology </a:t>
            </a:r>
            <a:br>
              <a:rPr lang="en-US" altLang="en-FI" sz="3600" b="0" dirty="0">
                <a:solidFill>
                  <a:srgbClr val="800000"/>
                </a:solidFill>
                <a:latin typeface="Gill Sans" panose="020B0502020104020203" pitchFamily="34" charset="-79"/>
                <a:ea typeface="ＭＳ Ｐゴシック" panose="020B0600070205080204" pitchFamily="34" charset="-128"/>
              </a:rPr>
            </a:br>
            <a:r>
              <a:rPr lang="en-US" altLang="en-FI" sz="3600" b="0" dirty="0">
                <a:solidFill>
                  <a:srgbClr val="800000"/>
                </a:solidFill>
                <a:latin typeface="Gill Sans" panose="020B0502020104020203" pitchFamily="34" charset="-79"/>
                <a:ea typeface="ＭＳ Ｐゴシック" panose="020B0600070205080204" pitchFamily="34" charset="-128"/>
              </a:rPr>
              <a:t>of the senses, </a:t>
            </a:r>
            <a:br>
              <a:rPr lang="en-US" altLang="en-FI" sz="3600" b="0" dirty="0">
                <a:solidFill>
                  <a:srgbClr val="800000"/>
                </a:solidFill>
                <a:latin typeface="Gill Sans" panose="020B0502020104020203" pitchFamily="34" charset="-79"/>
                <a:ea typeface="ＭＳ Ｐゴシック" panose="020B0600070205080204" pitchFamily="34" charset="-128"/>
              </a:rPr>
            </a:br>
            <a:r>
              <a:rPr lang="en-US" altLang="en-FI" sz="3600" b="0" dirty="0">
                <a:solidFill>
                  <a:srgbClr val="800000"/>
                </a:solidFill>
                <a:latin typeface="Gill Sans" panose="020B0502020104020203" pitchFamily="34" charset="-79"/>
                <a:ea typeface="ＭＳ Ｐゴシック" panose="020B0600070205080204" pitchFamily="34" charset="-128"/>
              </a:rPr>
              <a:t>Towards a Holistic </a:t>
            </a:r>
            <a:br>
              <a:rPr lang="en-US" altLang="en-FI" sz="3600" b="0" dirty="0">
                <a:solidFill>
                  <a:srgbClr val="800000"/>
                </a:solidFill>
                <a:latin typeface="Gill Sans" panose="020B0502020104020203" pitchFamily="34" charset="-79"/>
                <a:ea typeface="ＭＳ Ｐゴシック" panose="020B0600070205080204" pitchFamily="34" charset="-128"/>
              </a:rPr>
            </a:br>
            <a:r>
              <a:rPr lang="en-US" altLang="en-FI" sz="3600" b="0" dirty="0">
                <a:solidFill>
                  <a:srgbClr val="800000"/>
                </a:solidFill>
                <a:latin typeface="Gill Sans" panose="020B0502020104020203" pitchFamily="34" charset="-79"/>
                <a:ea typeface="ＭＳ Ｐゴシック" panose="020B0600070205080204" pitchFamily="34" charset="-128"/>
              </a:rPr>
              <a:t>Understanding</a:t>
            </a:r>
            <a:br>
              <a:rPr lang="en-US" altLang="en-FI" sz="3600" b="0" dirty="0">
                <a:solidFill>
                  <a:srgbClr val="800000"/>
                </a:solidFill>
                <a:latin typeface="Gill Sans" panose="020B0502020104020203" pitchFamily="34" charset="-79"/>
                <a:ea typeface="ＭＳ Ｐゴシック" panose="020B0600070205080204" pitchFamily="34" charset="-128"/>
              </a:rPr>
            </a:br>
            <a:r>
              <a:rPr lang="en-US" altLang="en-FI" sz="3600" b="0" dirty="0">
                <a:solidFill>
                  <a:srgbClr val="800000"/>
                </a:solidFill>
                <a:latin typeface="Gill Sans" panose="020B0502020104020203" pitchFamily="34" charset="-79"/>
                <a:ea typeface="ＭＳ Ｐゴシック" panose="020B0600070205080204" pitchFamily="34" charset="-128"/>
              </a:rPr>
              <a:t>of Virtual Reality</a:t>
            </a:r>
          </a:p>
        </p:txBody>
      </p:sp>
      <p:sp>
        <p:nvSpPr>
          <p:cNvPr id="11266" name="Rectangle 6">
            <a:extLst>
              <a:ext uri="{FF2B5EF4-FFF2-40B4-BE49-F238E27FC236}">
                <a16:creationId xmlns:a16="http://schemas.microsoft.com/office/drawing/2014/main" id="{82DD5B5D-C381-8A46-AB8A-11B71145336F}"/>
              </a:ext>
            </a:extLst>
          </p:cNvPr>
          <p:cNvSpPr>
            <a:spLocks noChangeArrowheads="1"/>
          </p:cNvSpPr>
          <p:nvPr/>
        </p:nvSpPr>
        <p:spPr bwMode="auto">
          <a:xfrm>
            <a:off x="381543" y="4070351"/>
            <a:ext cx="457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Gill Sans" panose="020B0502020104020203" pitchFamily="34" charset="-79"/>
                <a:ea typeface="ＭＳ Ｐゴシック" panose="020B0600070205080204" pitchFamily="34" charset="-128"/>
              </a:defRPr>
            </a:lvl1pPr>
            <a:lvl2pPr marL="742950" indent="-285750">
              <a:spcBef>
                <a:spcPct val="20000"/>
              </a:spcBef>
              <a:buChar char="–"/>
              <a:defRPr>
                <a:solidFill>
                  <a:schemeClr val="tx1"/>
                </a:solidFill>
                <a:latin typeface="Gill Sans" panose="020B0502020104020203" pitchFamily="34" charset="-79"/>
                <a:ea typeface="ＭＳ Ｐゴシック" panose="020B0600070205080204" pitchFamily="34" charset="-128"/>
              </a:defRPr>
            </a:lvl2pPr>
            <a:lvl3pPr marL="1143000" indent="-228600">
              <a:spcBef>
                <a:spcPct val="20000"/>
              </a:spcBef>
              <a:buChar char="•"/>
              <a:defRPr>
                <a:solidFill>
                  <a:schemeClr val="tx1"/>
                </a:solidFill>
                <a:latin typeface="Gill Sans" panose="020B0502020104020203" pitchFamily="34" charset="-79"/>
                <a:ea typeface="ＭＳ Ｐゴシック" panose="020B0600070205080204" pitchFamily="34" charset="-128"/>
              </a:defRPr>
            </a:lvl3pPr>
            <a:lvl4pPr marL="1600200" indent="-228600">
              <a:spcBef>
                <a:spcPct val="20000"/>
              </a:spcBef>
              <a:buChar char="–"/>
              <a:defRPr>
                <a:solidFill>
                  <a:schemeClr val="tx1"/>
                </a:solidFill>
                <a:latin typeface="Gill Sans" panose="020B0502020104020203" pitchFamily="34" charset="-79"/>
                <a:ea typeface="ＭＳ Ｐゴシック" panose="020B0600070205080204" pitchFamily="34" charset="-128"/>
              </a:defRPr>
            </a:lvl4pPr>
            <a:lvl5pPr marL="2057400" indent="-228600">
              <a:spcBef>
                <a:spcPct val="20000"/>
              </a:spcBef>
              <a:buChar char="»"/>
              <a:defRPr>
                <a:solidFill>
                  <a:schemeClr val="tx1"/>
                </a:solidFill>
                <a:latin typeface="Gill Sans" panose="020B0502020104020203" pitchFamily="34" charset="-79"/>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Gill Sans" panose="020B0502020104020203" pitchFamily="34" charset="-79"/>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Gill Sans" panose="020B0502020104020203" pitchFamily="34" charset="-79"/>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Gill Sans" panose="020B0502020104020203" pitchFamily="34" charset="-79"/>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Gill Sans" panose="020B0502020104020203" pitchFamily="34" charset="-79"/>
                <a:ea typeface="ＭＳ Ｐゴシック" panose="020B0600070205080204" pitchFamily="34" charset="-128"/>
              </a:defRPr>
            </a:lvl9pPr>
          </a:lstStyle>
          <a:p>
            <a:pPr eaLnBrk="1" hangingPunct="1">
              <a:spcBef>
                <a:spcPct val="0"/>
              </a:spcBef>
              <a:buFontTx/>
              <a:buNone/>
            </a:pPr>
            <a:r>
              <a:rPr lang="en-US" altLang="en-FI" sz="2000" dirty="0"/>
              <a:t>By Lily Díaz-</a:t>
            </a:r>
            <a:r>
              <a:rPr lang="en-US" altLang="en-FI" sz="2000" dirty="0" err="1"/>
              <a:t>Kommonen</a:t>
            </a:r>
            <a:endParaRPr lang="en-US" altLang="en-FI" sz="2000" dirty="0"/>
          </a:p>
          <a:p>
            <a:pPr eaLnBrk="1" hangingPunct="1">
              <a:spcBef>
                <a:spcPct val="0"/>
              </a:spcBef>
              <a:buFontTx/>
              <a:buNone/>
            </a:pPr>
            <a:r>
              <a:rPr lang="en-US" altLang="en-FI" sz="1600" dirty="0"/>
              <a:t>Professor of New Media</a:t>
            </a:r>
          </a:p>
          <a:p>
            <a:pPr eaLnBrk="1" hangingPunct="1">
              <a:spcBef>
                <a:spcPct val="0"/>
              </a:spcBef>
              <a:buFontTx/>
              <a:buNone/>
            </a:pPr>
            <a:endParaRPr lang="en-US" altLang="en-FI" sz="1800" dirty="0"/>
          </a:p>
          <a:p>
            <a:pPr eaLnBrk="1" hangingPunct="1">
              <a:spcBef>
                <a:spcPct val="0"/>
              </a:spcBef>
              <a:buFontTx/>
              <a:buNone/>
            </a:pPr>
            <a:r>
              <a:rPr lang="en-US" altLang="en-FI" sz="1600" dirty="0">
                <a:solidFill>
                  <a:srgbClr val="800000"/>
                </a:solidFill>
              </a:rPr>
              <a:t>Designing and creating virtual</a:t>
            </a:r>
          </a:p>
          <a:p>
            <a:pPr eaLnBrk="1" hangingPunct="1">
              <a:spcBef>
                <a:spcPct val="0"/>
              </a:spcBef>
              <a:buFontTx/>
              <a:buNone/>
            </a:pPr>
            <a:r>
              <a:rPr lang="en-US" altLang="en-FI" sz="1600" dirty="0">
                <a:solidFill>
                  <a:srgbClr val="800000"/>
                </a:solidFill>
              </a:rPr>
              <a:t>worlds – </a:t>
            </a:r>
            <a:r>
              <a:rPr lang="en-US" altLang="en-FI" sz="1600" dirty="0"/>
              <a:t>AXM-E404</a:t>
            </a:r>
          </a:p>
          <a:p>
            <a:pPr eaLnBrk="1" hangingPunct="1">
              <a:spcBef>
                <a:spcPct val="0"/>
              </a:spcBef>
              <a:buFontTx/>
              <a:buNone/>
            </a:pPr>
            <a:r>
              <a:rPr lang="en-US" altLang="en-FI" sz="1600" dirty="0"/>
              <a:t>23 October 2023</a:t>
            </a:r>
          </a:p>
        </p:txBody>
      </p:sp>
      <p:pic>
        <p:nvPicPr>
          <p:cNvPr id="11267" name="Picture 2">
            <a:extLst>
              <a:ext uri="{FF2B5EF4-FFF2-40B4-BE49-F238E27FC236}">
                <a16:creationId xmlns:a16="http://schemas.microsoft.com/office/drawing/2014/main" id="{368EA6BA-50C9-804E-A5BC-F0041A9A0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0713" y="42863"/>
            <a:ext cx="4713287"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7">
            <a:extLst>
              <a:ext uri="{FF2B5EF4-FFF2-40B4-BE49-F238E27FC236}">
                <a16:creationId xmlns:a16="http://schemas.microsoft.com/office/drawing/2014/main" id="{6330FAF5-511F-854D-ADEF-F963AECA2DAF}"/>
              </a:ext>
            </a:extLst>
          </p:cNvPr>
          <p:cNvSpPr>
            <a:spLocks noGrp="1" noChangeArrowheads="1"/>
          </p:cNvSpPr>
          <p:nvPr>
            <p:ph type="title"/>
          </p:nvPr>
        </p:nvSpPr>
        <p:spPr/>
        <p:txBody>
          <a:bodyPr/>
          <a:lstStyle/>
          <a:p>
            <a:r>
              <a:rPr lang="en-GB" altLang="en-FI">
                <a:latin typeface="Gill Sans" panose="020B0502020104020203" pitchFamily="34" charset="-79"/>
                <a:ea typeface="ＭＳ Ｐゴシック" panose="020B0600070205080204" pitchFamily="34" charset="-128"/>
              </a:rPr>
              <a:t>Sensory model</a:t>
            </a:r>
          </a:p>
        </p:txBody>
      </p:sp>
      <p:sp>
        <p:nvSpPr>
          <p:cNvPr id="21506" name="Content Placeholder 8">
            <a:extLst>
              <a:ext uri="{FF2B5EF4-FFF2-40B4-BE49-F238E27FC236}">
                <a16:creationId xmlns:a16="http://schemas.microsoft.com/office/drawing/2014/main" id="{24A07DCF-8D02-2741-98CA-DC7B4C68C870}"/>
              </a:ext>
            </a:extLst>
          </p:cNvPr>
          <p:cNvSpPr>
            <a:spLocks noGrp="1" noChangeArrowheads="1"/>
          </p:cNvSpPr>
          <p:nvPr>
            <p:ph idx="1"/>
          </p:nvPr>
        </p:nvSpPr>
        <p:spPr>
          <a:xfrm>
            <a:off x="685800" y="1504146"/>
            <a:ext cx="7772400" cy="4114800"/>
          </a:xfrm>
        </p:spPr>
        <p:txBody>
          <a:bodyPr/>
          <a:lstStyle/>
          <a:p>
            <a:r>
              <a:rPr lang="en-GB" altLang="en-FI" dirty="0">
                <a:latin typeface="Gill Sans" panose="020B0502020104020203" pitchFamily="34" charset="-79"/>
                <a:ea typeface="ＭＳ Ｐゴシック" panose="020B0600070205080204" pitchFamily="34" charset="-128"/>
              </a:rPr>
              <a:t>Sensory </a:t>
            </a:r>
            <a:r>
              <a:rPr lang="en-GB" altLang="en-FI" i="1" dirty="0">
                <a:latin typeface="Gill Sans" panose="020B0502020104020203" pitchFamily="34" charset="-79"/>
                <a:ea typeface="ＭＳ Ｐゴシック" panose="020B0600070205080204" pitchFamily="34" charset="-128"/>
              </a:rPr>
              <a:t>meanings</a:t>
            </a:r>
            <a:r>
              <a:rPr lang="en-GB" altLang="en-FI" dirty="0">
                <a:latin typeface="Gill Sans" panose="020B0502020104020203" pitchFamily="34" charset="-79"/>
                <a:ea typeface="ＭＳ Ｐゴシック" panose="020B0600070205080204" pitchFamily="34" charset="-128"/>
              </a:rPr>
              <a:t> and </a:t>
            </a:r>
            <a:r>
              <a:rPr lang="en-GB" altLang="en-FI" i="1" dirty="0">
                <a:latin typeface="Gill Sans" panose="020B0502020104020203" pitchFamily="34" charset="-79"/>
                <a:ea typeface="ＭＳ Ｐゴシック" panose="020B0600070205080204" pitchFamily="34" charset="-128"/>
              </a:rPr>
              <a:t>values</a:t>
            </a:r>
            <a:r>
              <a:rPr lang="en-GB" altLang="en-FI" dirty="0">
                <a:latin typeface="Gill Sans" panose="020B0502020104020203" pitchFamily="34" charset="-79"/>
                <a:ea typeface="ＭＳ Ｐゴシック" panose="020B0600070205080204" pitchFamily="34" charset="-128"/>
              </a:rPr>
              <a:t> form the </a:t>
            </a:r>
            <a:r>
              <a:rPr lang="en-GB" altLang="en-FI" i="1" dirty="0">
                <a:latin typeface="Gill Sans" panose="020B0502020104020203" pitchFamily="34" charset="-79"/>
                <a:ea typeface="ＭＳ Ｐゴシック" panose="020B0600070205080204" pitchFamily="34" charset="-128"/>
              </a:rPr>
              <a:t>sensory model </a:t>
            </a:r>
            <a:r>
              <a:rPr lang="en-GB" altLang="en-FI" dirty="0">
                <a:latin typeface="Gill Sans" panose="020B0502020104020203" pitchFamily="34" charset="-79"/>
                <a:ea typeface="ＭＳ Ｐゴシック" panose="020B0600070205080204" pitchFamily="34" charset="-128"/>
              </a:rPr>
              <a:t>espoused by a society, according to which the members of that society ‘make sense’ of the world, or translate sensory perceptions and concepts into a particular ‘worldview’. </a:t>
            </a:r>
          </a:p>
          <a:p>
            <a:endParaRPr lang="en-GB" altLang="en-FI" dirty="0">
              <a:latin typeface="Gill Sans" panose="020B0502020104020203" pitchFamily="34" charset="-79"/>
              <a:ea typeface="ＭＳ Ｐゴシック" panose="020B0600070205080204" pitchFamily="34" charset="-128"/>
            </a:endParaRPr>
          </a:p>
          <a:p>
            <a:r>
              <a:rPr lang="en-GB" altLang="en-FI" dirty="0">
                <a:latin typeface="Gill Sans" panose="020B0502020104020203" pitchFamily="34" charset="-79"/>
                <a:ea typeface="ＭＳ Ｐゴシック" panose="020B0600070205080204" pitchFamily="34" charset="-128"/>
              </a:rPr>
              <a:t>This </a:t>
            </a:r>
            <a:r>
              <a:rPr lang="en-GB" altLang="en-FI" i="1" dirty="0">
                <a:latin typeface="Gill Sans" panose="020B0502020104020203" pitchFamily="34" charset="-79"/>
                <a:ea typeface="ＭＳ Ｐゴシック" panose="020B0600070205080204" pitchFamily="34" charset="-128"/>
              </a:rPr>
              <a:t>sensory model </a:t>
            </a:r>
            <a:r>
              <a:rPr lang="en-GB" altLang="en-FI" dirty="0">
                <a:latin typeface="Gill Sans" panose="020B0502020104020203" pitchFamily="34" charset="-79"/>
                <a:ea typeface="ＭＳ Ｐゴシック" panose="020B0600070205080204" pitchFamily="34" charset="-128"/>
              </a:rPr>
              <a:t>will provide the basic perceptual paradigm to be followed or resisted.</a:t>
            </a:r>
          </a:p>
          <a:p>
            <a:pPr lvl="1"/>
            <a:r>
              <a:rPr lang="en-GB" altLang="en-FI" dirty="0">
                <a:latin typeface="Gill Sans" panose="020B0502020104020203" pitchFamily="34" charset="-79"/>
                <a:ea typeface="ＭＳ Ｐゴシック" panose="020B0600070205080204" pitchFamily="34" charset="-128"/>
              </a:rPr>
              <a:t>Ex: The use of perfume to comply with a certain aesthetic; the rejection of certain class of people—workers, immigrants, older people—on the basis of their ‘smell’.</a:t>
            </a:r>
          </a:p>
          <a:p>
            <a:pPr marL="457200" lvl="1" indent="0">
              <a:buNone/>
            </a:pPr>
            <a:endParaRPr lang="en-GB" altLang="en-FI" dirty="0">
              <a:latin typeface="Gill Sans" panose="020B0502020104020203" pitchFamily="34" charset="-79"/>
              <a:ea typeface="ＭＳ Ｐゴシック" panose="020B0600070205080204" pitchFamily="34" charset="-128"/>
            </a:endParaRPr>
          </a:p>
          <a:p>
            <a:r>
              <a:rPr lang="en-GB" altLang="en-FI" dirty="0">
                <a:latin typeface="Gill Sans" panose="020B0502020104020203" pitchFamily="34" charset="-79"/>
                <a:ea typeface="ＭＳ Ｐゴシック" panose="020B0600070205080204" pitchFamily="34" charset="-128"/>
              </a:rPr>
              <a:t>Consider the term </a:t>
            </a:r>
            <a:r>
              <a:rPr lang="en-GB" altLang="en-FI" i="1" dirty="0">
                <a:latin typeface="Gill Sans" panose="020B0502020104020203" pitchFamily="34" charset="-79"/>
                <a:ea typeface="ＭＳ Ｐゴシック" panose="020B0600070205080204" pitchFamily="34" charset="-128"/>
              </a:rPr>
              <a:t>empiricism</a:t>
            </a:r>
            <a:r>
              <a:rPr lang="en-GB" altLang="en-FI" dirty="0">
                <a:latin typeface="Gill Sans" panose="020B0502020104020203" pitchFamily="34" charset="-79"/>
                <a:ea typeface="ＭＳ Ｐゴシック" panose="020B0600070205080204" pitchFamily="34" charset="-128"/>
              </a:rPr>
              <a:t>, a philosophical and scientific perspective – that also translates to research methods – in which human knowledge is regarded as coming from experiences we gather and observe through our senses.</a:t>
            </a:r>
          </a:p>
          <a:p>
            <a:pPr marL="457200" lvl="1" indent="0">
              <a:buNone/>
            </a:pPr>
            <a:endParaRPr lang="en-GB" altLang="en-FI" dirty="0">
              <a:latin typeface="Gill Sans" panose="020B0502020104020203" pitchFamily="34" charset="-79"/>
              <a:ea typeface="ＭＳ Ｐゴシック" panose="020B0600070205080204" pitchFamily="34" charset="-128"/>
            </a:endParaRPr>
          </a:p>
        </p:txBody>
      </p:sp>
      <p:sp>
        <p:nvSpPr>
          <p:cNvPr id="3" name="Rectangle 2">
            <a:extLst>
              <a:ext uri="{FF2B5EF4-FFF2-40B4-BE49-F238E27FC236}">
                <a16:creationId xmlns:a16="http://schemas.microsoft.com/office/drawing/2014/main" id="{5F2015C6-BC6D-7B47-BAD8-4B14A06E29ED}"/>
              </a:ext>
            </a:extLst>
          </p:cNvPr>
          <p:cNvSpPr/>
          <p:nvPr/>
        </p:nvSpPr>
        <p:spPr>
          <a:xfrm>
            <a:off x="323528" y="6093296"/>
            <a:ext cx="6480720" cy="646331"/>
          </a:xfrm>
          <a:prstGeom prst="rect">
            <a:avLst/>
          </a:prstGeom>
        </p:spPr>
        <p:txBody>
          <a:bodyPr wrap="square">
            <a:spAutoFit/>
          </a:bodyPr>
          <a:lstStyle/>
          <a:p>
            <a:r>
              <a:rPr lang="en-FI" sz="1200" dirty="0"/>
              <a:t>[4] Classen, Constance, 1998, </a:t>
            </a:r>
            <a:r>
              <a:rPr lang="en-FI" sz="1200" i="1" dirty="0"/>
              <a:t>Towards an Anthropology of the Senses</a:t>
            </a:r>
            <a:r>
              <a:rPr lang="en-FI" sz="1200" dirty="0"/>
              <a:t>, Oxford, UK: Blackwell Publishers. </a:t>
            </a:r>
          </a:p>
          <a:p>
            <a:endParaRPr lang="en-FI"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7">
            <a:extLst>
              <a:ext uri="{FF2B5EF4-FFF2-40B4-BE49-F238E27FC236}">
                <a16:creationId xmlns:a16="http://schemas.microsoft.com/office/drawing/2014/main" id="{24C08AE5-751B-A944-9383-3668993F7E2D}"/>
              </a:ext>
            </a:extLst>
          </p:cNvPr>
          <p:cNvSpPr>
            <a:spLocks noGrp="1" noChangeArrowheads="1"/>
          </p:cNvSpPr>
          <p:nvPr>
            <p:ph type="title"/>
          </p:nvPr>
        </p:nvSpPr>
        <p:spPr/>
        <p:txBody>
          <a:bodyPr/>
          <a:lstStyle/>
          <a:p>
            <a:r>
              <a:rPr lang="en-GB" altLang="en-FI">
                <a:latin typeface="Gill Sans" panose="020B0502020104020203" pitchFamily="34" charset="-79"/>
                <a:ea typeface="ＭＳ Ｐゴシック" panose="020B0600070205080204" pitchFamily="34" charset="-128"/>
              </a:rPr>
              <a:t>Human Sensorium</a:t>
            </a:r>
          </a:p>
        </p:txBody>
      </p:sp>
      <p:sp>
        <p:nvSpPr>
          <p:cNvPr id="35842" name="Content Placeholder 8">
            <a:extLst>
              <a:ext uri="{FF2B5EF4-FFF2-40B4-BE49-F238E27FC236}">
                <a16:creationId xmlns:a16="http://schemas.microsoft.com/office/drawing/2014/main" id="{B17DC926-24F5-4347-9EE0-E52BD8368D56}"/>
              </a:ext>
            </a:extLst>
          </p:cNvPr>
          <p:cNvSpPr>
            <a:spLocks noGrp="1" noChangeArrowheads="1"/>
          </p:cNvSpPr>
          <p:nvPr>
            <p:ph idx="1"/>
          </p:nvPr>
        </p:nvSpPr>
        <p:spPr>
          <a:xfrm>
            <a:off x="1371600" y="4365104"/>
            <a:ext cx="7772400" cy="1143000"/>
          </a:xfrm>
        </p:spPr>
        <p:txBody>
          <a:bodyPr/>
          <a:lstStyle/>
          <a:p>
            <a:pPr marL="0" indent="0">
              <a:buFontTx/>
              <a:buNone/>
              <a:defRPr/>
            </a:pPr>
            <a:endParaRPr lang="en-GB" altLang="en-FI" dirty="0">
              <a:latin typeface="Gill Sans" panose="020B0502020104020203" pitchFamily="34" charset="-79"/>
              <a:ea typeface="ＭＳ Ｐゴシック" panose="020B0600070205080204" pitchFamily="34" charset="-128"/>
            </a:endParaRPr>
          </a:p>
          <a:p>
            <a:pPr marL="0" indent="0">
              <a:buFontTx/>
              <a:buNone/>
              <a:defRPr/>
            </a:pPr>
            <a:r>
              <a:rPr lang="en-GB" altLang="en-FI" sz="2400" b="1" dirty="0">
                <a:latin typeface="Gill Sans" panose="020B0502020104020203" pitchFamily="34" charset="-79"/>
                <a:ea typeface="ＭＳ Ｐゴシック" panose="020B0600070205080204" pitchFamily="34" charset="-128"/>
              </a:rPr>
              <a:t>Sight &gt; Hearing &gt; Touch &gt; Taste, Smell </a:t>
            </a:r>
            <a:r>
              <a:rPr lang="en-GB" altLang="en-FI" sz="2400" b="1" baseline="30000" dirty="0">
                <a:latin typeface="Gill Sans" panose="020B0502020104020203" pitchFamily="34" charset="-79"/>
                <a:ea typeface="ＭＳ Ｐゴシック" panose="020B0600070205080204" pitchFamily="34" charset="-128"/>
              </a:rPr>
              <a:t>[5]</a:t>
            </a:r>
          </a:p>
          <a:p>
            <a:pPr marL="0" indent="0">
              <a:buFontTx/>
              <a:buNone/>
              <a:defRPr/>
            </a:pPr>
            <a:endParaRPr lang="en-GB" altLang="en-FI" dirty="0">
              <a:latin typeface="Gill Sans" panose="020B0502020104020203" pitchFamily="34" charset="-79"/>
              <a:ea typeface="ＭＳ Ｐゴシック" panose="020B0600070205080204" pitchFamily="34" charset="-128"/>
            </a:endParaRPr>
          </a:p>
          <a:p>
            <a:pPr>
              <a:defRPr/>
            </a:pPr>
            <a:endParaRPr lang="en-GB" altLang="en-FI" dirty="0">
              <a:latin typeface="Gill Sans" panose="020B0502020104020203" pitchFamily="34" charset="-79"/>
              <a:ea typeface="ＭＳ Ｐゴシック" panose="020B0600070205080204" pitchFamily="34" charset="-128"/>
            </a:endParaRPr>
          </a:p>
        </p:txBody>
      </p:sp>
      <p:pic>
        <p:nvPicPr>
          <p:cNvPr id="47107" name="Picture 2">
            <a:extLst>
              <a:ext uri="{FF2B5EF4-FFF2-40B4-BE49-F238E27FC236}">
                <a16:creationId xmlns:a16="http://schemas.microsoft.com/office/drawing/2014/main" id="{D90DDFDB-8760-A141-A1F2-E512663BF7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787525"/>
            <a:ext cx="6284912"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F10438EA-C9DE-E44D-8AF9-186FB260CD25}"/>
              </a:ext>
            </a:extLst>
          </p:cNvPr>
          <p:cNvSpPr/>
          <p:nvPr/>
        </p:nvSpPr>
        <p:spPr>
          <a:xfrm>
            <a:off x="107504" y="6051296"/>
            <a:ext cx="7920880" cy="461665"/>
          </a:xfrm>
          <a:prstGeom prst="rect">
            <a:avLst/>
          </a:prstGeom>
        </p:spPr>
        <p:txBody>
          <a:bodyPr wrap="square">
            <a:spAutoFit/>
          </a:bodyPr>
          <a:lstStyle/>
          <a:p>
            <a:r>
              <a:rPr lang="en-GB" altLang="en-FI" sz="1200" dirty="0"/>
              <a:t>[6] San Roque, L., et al. (2015). “Vision verbs dominate in conversation across cultures, but the ranking of non-visual verbs varies”, </a:t>
            </a:r>
            <a:r>
              <a:rPr lang="en-GB" altLang="en-FI" sz="1200" i="1" dirty="0"/>
              <a:t>Cognitive Linguistics </a:t>
            </a:r>
            <a:r>
              <a:rPr lang="en-GB" altLang="en-FI" sz="1200" dirty="0"/>
              <a:t>26(1): 31 – 60.</a:t>
            </a:r>
          </a:p>
        </p:txBody>
      </p:sp>
      <p:sp>
        <p:nvSpPr>
          <p:cNvPr id="3" name="Rectangle 2">
            <a:extLst>
              <a:ext uri="{FF2B5EF4-FFF2-40B4-BE49-F238E27FC236}">
                <a16:creationId xmlns:a16="http://schemas.microsoft.com/office/drawing/2014/main" id="{39665E33-79E9-6B46-9CA6-AF3A6DA71BBA}"/>
              </a:ext>
            </a:extLst>
          </p:cNvPr>
          <p:cNvSpPr/>
          <p:nvPr/>
        </p:nvSpPr>
        <p:spPr>
          <a:xfrm>
            <a:off x="107504" y="5800864"/>
            <a:ext cx="6603687" cy="276999"/>
          </a:xfrm>
          <a:prstGeom prst="rect">
            <a:avLst/>
          </a:prstGeom>
        </p:spPr>
        <p:txBody>
          <a:bodyPr wrap="square">
            <a:spAutoFit/>
          </a:bodyPr>
          <a:lstStyle/>
          <a:p>
            <a:r>
              <a:rPr lang="en-GB" altLang="en-FI" sz="1200" dirty="0"/>
              <a:t>[5] </a:t>
            </a:r>
            <a:r>
              <a:rPr lang="en-GB" altLang="en-FI" sz="1200" dirty="0" err="1"/>
              <a:t>Viberg</a:t>
            </a:r>
            <a:r>
              <a:rPr lang="en-GB" altLang="en-FI" sz="1200" dirty="0"/>
              <a:t>, </a:t>
            </a:r>
            <a:r>
              <a:rPr lang="en-GB" altLang="en-FI" sz="1200" dirty="0" err="1"/>
              <a:t>Åke</a:t>
            </a:r>
            <a:r>
              <a:rPr lang="en-GB" altLang="en-FI" sz="1200" dirty="0"/>
              <a:t>. 1983. “The verbs of perception: A typological study”. </a:t>
            </a:r>
            <a:r>
              <a:rPr lang="en-GB" altLang="en-FI" sz="1200" i="1" dirty="0"/>
              <a:t>Linguistics</a:t>
            </a:r>
            <a:r>
              <a:rPr lang="en-GB" altLang="en-FI" sz="1200" dirty="0"/>
              <a:t> 21, 123–162.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7">
            <a:extLst>
              <a:ext uri="{FF2B5EF4-FFF2-40B4-BE49-F238E27FC236}">
                <a16:creationId xmlns:a16="http://schemas.microsoft.com/office/drawing/2014/main" id="{53D76A2D-2F31-3244-BA24-9F44D06FDBB7}"/>
              </a:ext>
            </a:extLst>
          </p:cNvPr>
          <p:cNvSpPr>
            <a:spLocks noGrp="1" noChangeArrowheads="1"/>
          </p:cNvSpPr>
          <p:nvPr>
            <p:ph type="title"/>
          </p:nvPr>
        </p:nvSpPr>
        <p:spPr/>
        <p:txBody>
          <a:bodyPr/>
          <a:lstStyle/>
          <a:p>
            <a:r>
              <a:rPr lang="en-GB" altLang="en-FI">
                <a:latin typeface="Gill Sans" panose="020B0502020104020203" pitchFamily="34" charset="-79"/>
                <a:ea typeface="ＭＳ Ｐゴシック" panose="020B0600070205080204" pitchFamily="34" charset="-128"/>
              </a:rPr>
              <a:t>Human Sensorium</a:t>
            </a:r>
          </a:p>
        </p:txBody>
      </p:sp>
      <p:sp>
        <p:nvSpPr>
          <p:cNvPr id="49154" name="TextBox 1">
            <a:extLst>
              <a:ext uri="{FF2B5EF4-FFF2-40B4-BE49-F238E27FC236}">
                <a16:creationId xmlns:a16="http://schemas.microsoft.com/office/drawing/2014/main" id="{361D5700-16D7-CA49-8A32-0FBAC1C13BB7}"/>
              </a:ext>
            </a:extLst>
          </p:cNvPr>
          <p:cNvSpPr txBox="1">
            <a:spLocks noChangeArrowheads="1"/>
          </p:cNvSpPr>
          <p:nvPr/>
        </p:nvSpPr>
        <p:spPr bwMode="auto">
          <a:xfrm>
            <a:off x="685800" y="6210300"/>
            <a:ext cx="69135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Gill Sans" panose="020B0502020104020203" pitchFamily="34" charset="-79"/>
                <a:ea typeface="ＭＳ Ｐゴシック" panose="020B0600070205080204" pitchFamily="34" charset="-128"/>
              </a:defRPr>
            </a:lvl1pPr>
            <a:lvl2pPr marL="742950" indent="-285750">
              <a:spcBef>
                <a:spcPct val="20000"/>
              </a:spcBef>
              <a:buChar char="–"/>
              <a:defRPr>
                <a:solidFill>
                  <a:schemeClr val="tx1"/>
                </a:solidFill>
                <a:latin typeface="Gill Sans" panose="020B0502020104020203" pitchFamily="34" charset="-79"/>
                <a:ea typeface="ＭＳ Ｐゴシック" panose="020B0600070205080204" pitchFamily="34" charset="-128"/>
              </a:defRPr>
            </a:lvl2pPr>
            <a:lvl3pPr marL="1143000" indent="-228600">
              <a:spcBef>
                <a:spcPct val="20000"/>
              </a:spcBef>
              <a:buChar char="•"/>
              <a:defRPr>
                <a:solidFill>
                  <a:schemeClr val="tx1"/>
                </a:solidFill>
                <a:latin typeface="Gill Sans" panose="020B0502020104020203" pitchFamily="34" charset="-79"/>
                <a:ea typeface="ＭＳ Ｐゴシック" panose="020B0600070205080204" pitchFamily="34" charset="-128"/>
              </a:defRPr>
            </a:lvl3pPr>
            <a:lvl4pPr marL="1600200" indent="-228600">
              <a:spcBef>
                <a:spcPct val="20000"/>
              </a:spcBef>
              <a:buChar char="–"/>
              <a:defRPr>
                <a:solidFill>
                  <a:schemeClr val="tx1"/>
                </a:solidFill>
                <a:latin typeface="Gill Sans" panose="020B0502020104020203" pitchFamily="34" charset="-79"/>
                <a:ea typeface="ＭＳ Ｐゴシック" panose="020B0600070205080204" pitchFamily="34" charset="-128"/>
              </a:defRPr>
            </a:lvl4pPr>
            <a:lvl5pPr marL="2057400" indent="-228600">
              <a:spcBef>
                <a:spcPct val="20000"/>
              </a:spcBef>
              <a:buChar char="»"/>
              <a:defRPr>
                <a:solidFill>
                  <a:schemeClr val="tx1"/>
                </a:solidFill>
                <a:latin typeface="Gill Sans" panose="020B0502020104020203" pitchFamily="34" charset="-79"/>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Gill Sans" panose="020B0502020104020203" pitchFamily="34" charset="-79"/>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Gill Sans" panose="020B0502020104020203" pitchFamily="34" charset="-79"/>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Gill Sans" panose="020B0502020104020203" pitchFamily="34" charset="-79"/>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Gill Sans" panose="020B0502020104020203" pitchFamily="34" charset="-79"/>
                <a:ea typeface="ＭＳ Ｐゴシック" panose="020B0600070205080204" pitchFamily="34" charset="-128"/>
              </a:defRPr>
            </a:lvl9pPr>
          </a:lstStyle>
          <a:p>
            <a:pPr>
              <a:spcBef>
                <a:spcPct val="0"/>
              </a:spcBef>
              <a:buFontTx/>
              <a:buNone/>
            </a:pPr>
            <a:r>
              <a:rPr lang="en-GB" altLang="en-FI" sz="1200" dirty="0">
                <a:latin typeface="Times" pitchFamily="2" charset="0"/>
              </a:rPr>
              <a:t>[6] San Roque, L., et al. 2015. </a:t>
            </a:r>
            <a:r>
              <a:rPr lang="en-GB" altLang="en-FI" sz="1200" i="1" dirty="0">
                <a:latin typeface="Times" pitchFamily="2" charset="0"/>
              </a:rPr>
              <a:t>Ibid.</a:t>
            </a:r>
          </a:p>
        </p:txBody>
      </p:sp>
      <p:pic>
        <p:nvPicPr>
          <p:cNvPr id="49155" name="Picture 4">
            <a:extLst>
              <a:ext uri="{FF2B5EF4-FFF2-40B4-BE49-F238E27FC236}">
                <a16:creationId xmlns:a16="http://schemas.microsoft.com/office/drawing/2014/main" id="{FBFF7D2E-7167-8D45-9CF4-AAF9C9231A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250950"/>
            <a:ext cx="6626225"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7">
            <a:extLst>
              <a:ext uri="{FF2B5EF4-FFF2-40B4-BE49-F238E27FC236}">
                <a16:creationId xmlns:a16="http://schemas.microsoft.com/office/drawing/2014/main" id="{87681870-B9AB-824D-8046-BD0ECC0A62C8}"/>
              </a:ext>
            </a:extLst>
          </p:cNvPr>
          <p:cNvSpPr>
            <a:spLocks noGrp="1" noChangeArrowheads="1"/>
          </p:cNvSpPr>
          <p:nvPr>
            <p:ph type="title"/>
          </p:nvPr>
        </p:nvSpPr>
        <p:spPr/>
        <p:txBody>
          <a:bodyPr/>
          <a:lstStyle/>
          <a:p>
            <a:r>
              <a:rPr lang="en-GB" altLang="en-FI">
                <a:latin typeface="Gill Sans" panose="020B0502020104020203" pitchFamily="34" charset="-79"/>
                <a:ea typeface="ＭＳ Ｐゴシック" panose="020B0600070205080204" pitchFamily="34" charset="-128"/>
              </a:rPr>
              <a:t>Human Sensorium</a:t>
            </a:r>
          </a:p>
        </p:txBody>
      </p:sp>
      <p:sp>
        <p:nvSpPr>
          <p:cNvPr id="53250" name="TextBox 1">
            <a:extLst>
              <a:ext uri="{FF2B5EF4-FFF2-40B4-BE49-F238E27FC236}">
                <a16:creationId xmlns:a16="http://schemas.microsoft.com/office/drawing/2014/main" id="{299DA533-6D44-8F4C-8A4A-8AB134FB2520}"/>
              </a:ext>
            </a:extLst>
          </p:cNvPr>
          <p:cNvSpPr txBox="1">
            <a:spLocks noChangeArrowheads="1"/>
          </p:cNvSpPr>
          <p:nvPr/>
        </p:nvSpPr>
        <p:spPr bwMode="auto">
          <a:xfrm>
            <a:off x="685800" y="6210300"/>
            <a:ext cx="69135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Gill Sans" panose="020B0502020104020203" pitchFamily="34" charset="-79"/>
                <a:ea typeface="ＭＳ Ｐゴシック" panose="020B0600070205080204" pitchFamily="34" charset="-128"/>
              </a:defRPr>
            </a:lvl1pPr>
            <a:lvl2pPr marL="742950" indent="-285750">
              <a:spcBef>
                <a:spcPct val="20000"/>
              </a:spcBef>
              <a:buChar char="–"/>
              <a:defRPr>
                <a:solidFill>
                  <a:schemeClr val="tx1"/>
                </a:solidFill>
                <a:latin typeface="Gill Sans" panose="020B0502020104020203" pitchFamily="34" charset="-79"/>
                <a:ea typeface="ＭＳ Ｐゴシック" panose="020B0600070205080204" pitchFamily="34" charset="-128"/>
              </a:defRPr>
            </a:lvl2pPr>
            <a:lvl3pPr marL="1143000" indent="-228600">
              <a:spcBef>
                <a:spcPct val="20000"/>
              </a:spcBef>
              <a:buChar char="•"/>
              <a:defRPr>
                <a:solidFill>
                  <a:schemeClr val="tx1"/>
                </a:solidFill>
                <a:latin typeface="Gill Sans" panose="020B0502020104020203" pitchFamily="34" charset="-79"/>
                <a:ea typeface="ＭＳ Ｐゴシック" panose="020B0600070205080204" pitchFamily="34" charset="-128"/>
              </a:defRPr>
            </a:lvl3pPr>
            <a:lvl4pPr marL="1600200" indent="-228600">
              <a:spcBef>
                <a:spcPct val="20000"/>
              </a:spcBef>
              <a:buChar char="–"/>
              <a:defRPr>
                <a:solidFill>
                  <a:schemeClr val="tx1"/>
                </a:solidFill>
                <a:latin typeface="Gill Sans" panose="020B0502020104020203" pitchFamily="34" charset="-79"/>
                <a:ea typeface="ＭＳ Ｐゴシック" panose="020B0600070205080204" pitchFamily="34" charset="-128"/>
              </a:defRPr>
            </a:lvl4pPr>
            <a:lvl5pPr marL="2057400" indent="-228600">
              <a:spcBef>
                <a:spcPct val="20000"/>
              </a:spcBef>
              <a:buChar char="»"/>
              <a:defRPr>
                <a:solidFill>
                  <a:schemeClr val="tx1"/>
                </a:solidFill>
                <a:latin typeface="Gill Sans" panose="020B0502020104020203" pitchFamily="34" charset="-79"/>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Gill Sans" panose="020B0502020104020203" pitchFamily="34" charset="-79"/>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Gill Sans" panose="020B0502020104020203" pitchFamily="34" charset="-79"/>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Gill Sans" panose="020B0502020104020203" pitchFamily="34" charset="-79"/>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Gill Sans" panose="020B0502020104020203" pitchFamily="34" charset="-79"/>
                <a:ea typeface="ＭＳ Ｐゴシック" panose="020B0600070205080204" pitchFamily="34" charset="-128"/>
              </a:defRPr>
            </a:lvl9pPr>
          </a:lstStyle>
          <a:p>
            <a:pPr>
              <a:spcBef>
                <a:spcPct val="0"/>
              </a:spcBef>
              <a:buFontTx/>
              <a:buNone/>
            </a:pPr>
            <a:r>
              <a:rPr lang="en-GB" altLang="en-FI" sz="1200" dirty="0">
                <a:latin typeface="Times" pitchFamily="2" charset="0"/>
              </a:rPr>
              <a:t>[6] San Roque, L., et al. 2015. </a:t>
            </a:r>
            <a:r>
              <a:rPr lang="en-GB" altLang="en-FI" sz="1200" i="1" dirty="0">
                <a:latin typeface="Times" pitchFamily="2" charset="0"/>
              </a:rPr>
              <a:t>Ibid.</a:t>
            </a:r>
          </a:p>
        </p:txBody>
      </p:sp>
      <p:pic>
        <p:nvPicPr>
          <p:cNvPr id="53251" name="Picture 3">
            <a:extLst>
              <a:ext uri="{FF2B5EF4-FFF2-40B4-BE49-F238E27FC236}">
                <a16:creationId xmlns:a16="http://schemas.microsoft.com/office/drawing/2014/main" id="{3ECCA490-922E-F345-A6DE-FD41CA54AC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5" y="1724025"/>
            <a:ext cx="7599363" cy="379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7">
            <a:extLst>
              <a:ext uri="{FF2B5EF4-FFF2-40B4-BE49-F238E27FC236}">
                <a16:creationId xmlns:a16="http://schemas.microsoft.com/office/drawing/2014/main" id="{EC2755A1-2E58-8F4A-B73F-D9B861841C51}"/>
              </a:ext>
            </a:extLst>
          </p:cNvPr>
          <p:cNvSpPr>
            <a:spLocks noGrp="1" noChangeArrowheads="1"/>
          </p:cNvSpPr>
          <p:nvPr>
            <p:ph type="title"/>
          </p:nvPr>
        </p:nvSpPr>
        <p:spPr/>
        <p:txBody>
          <a:bodyPr/>
          <a:lstStyle/>
          <a:p>
            <a:r>
              <a:rPr lang="en-GB" altLang="en-FI">
                <a:latin typeface="Gill Sans" panose="020B0502020104020203" pitchFamily="34" charset="-79"/>
                <a:ea typeface="ＭＳ Ｐゴシック" panose="020B0600070205080204" pitchFamily="34" charset="-128"/>
              </a:rPr>
              <a:t>Human Sensorium</a:t>
            </a:r>
          </a:p>
        </p:txBody>
      </p:sp>
      <p:sp>
        <p:nvSpPr>
          <p:cNvPr id="51202" name="TextBox 1">
            <a:extLst>
              <a:ext uri="{FF2B5EF4-FFF2-40B4-BE49-F238E27FC236}">
                <a16:creationId xmlns:a16="http://schemas.microsoft.com/office/drawing/2014/main" id="{0B85A6A8-C036-F641-ACAC-4519CA7964D4}"/>
              </a:ext>
            </a:extLst>
          </p:cNvPr>
          <p:cNvSpPr txBox="1">
            <a:spLocks noChangeArrowheads="1"/>
          </p:cNvSpPr>
          <p:nvPr/>
        </p:nvSpPr>
        <p:spPr bwMode="auto">
          <a:xfrm>
            <a:off x="685800" y="6210300"/>
            <a:ext cx="69135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Gill Sans" panose="020B0502020104020203" pitchFamily="34" charset="-79"/>
                <a:ea typeface="ＭＳ Ｐゴシック" panose="020B0600070205080204" pitchFamily="34" charset="-128"/>
              </a:defRPr>
            </a:lvl1pPr>
            <a:lvl2pPr marL="742950" indent="-285750">
              <a:spcBef>
                <a:spcPct val="20000"/>
              </a:spcBef>
              <a:buChar char="–"/>
              <a:defRPr>
                <a:solidFill>
                  <a:schemeClr val="tx1"/>
                </a:solidFill>
                <a:latin typeface="Gill Sans" panose="020B0502020104020203" pitchFamily="34" charset="-79"/>
                <a:ea typeface="ＭＳ Ｐゴシック" panose="020B0600070205080204" pitchFamily="34" charset="-128"/>
              </a:defRPr>
            </a:lvl2pPr>
            <a:lvl3pPr marL="1143000" indent="-228600">
              <a:spcBef>
                <a:spcPct val="20000"/>
              </a:spcBef>
              <a:buChar char="•"/>
              <a:defRPr>
                <a:solidFill>
                  <a:schemeClr val="tx1"/>
                </a:solidFill>
                <a:latin typeface="Gill Sans" panose="020B0502020104020203" pitchFamily="34" charset="-79"/>
                <a:ea typeface="ＭＳ Ｐゴシック" panose="020B0600070205080204" pitchFamily="34" charset="-128"/>
              </a:defRPr>
            </a:lvl3pPr>
            <a:lvl4pPr marL="1600200" indent="-228600">
              <a:spcBef>
                <a:spcPct val="20000"/>
              </a:spcBef>
              <a:buChar char="–"/>
              <a:defRPr>
                <a:solidFill>
                  <a:schemeClr val="tx1"/>
                </a:solidFill>
                <a:latin typeface="Gill Sans" panose="020B0502020104020203" pitchFamily="34" charset="-79"/>
                <a:ea typeface="ＭＳ Ｐゴシック" panose="020B0600070205080204" pitchFamily="34" charset="-128"/>
              </a:defRPr>
            </a:lvl4pPr>
            <a:lvl5pPr marL="2057400" indent="-228600">
              <a:spcBef>
                <a:spcPct val="20000"/>
              </a:spcBef>
              <a:buChar char="»"/>
              <a:defRPr>
                <a:solidFill>
                  <a:schemeClr val="tx1"/>
                </a:solidFill>
                <a:latin typeface="Gill Sans" panose="020B0502020104020203" pitchFamily="34" charset="-79"/>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Gill Sans" panose="020B0502020104020203" pitchFamily="34" charset="-79"/>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Gill Sans" panose="020B0502020104020203" pitchFamily="34" charset="-79"/>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Gill Sans" panose="020B0502020104020203" pitchFamily="34" charset="-79"/>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Gill Sans" panose="020B0502020104020203" pitchFamily="34" charset="-79"/>
                <a:ea typeface="ＭＳ Ｐゴシック" panose="020B0600070205080204" pitchFamily="34" charset="-128"/>
              </a:defRPr>
            </a:lvl9pPr>
          </a:lstStyle>
          <a:p>
            <a:pPr>
              <a:spcBef>
                <a:spcPct val="0"/>
              </a:spcBef>
              <a:buFontTx/>
              <a:buNone/>
            </a:pPr>
            <a:r>
              <a:rPr lang="en-GB" altLang="en-FI" sz="1200" dirty="0">
                <a:latin typeface="Times" pitchFamily="2" charset="0"/>
              </a:rPr>
              <a:t>[6] San Roque, L., et al. 2015. </a:t>
            </a:r>
            <a:r>
              <a:rPr lang="en-GB" altLang="en-FI" sz="1200" i="1" dirty="0">
                <a:latin typeface="Times" pitchFamily="2" charset="0"/>
              </a:rPr>
              <a:t>Ibid.</a:t>
            </a:r>
          </a:p>
        </p:txBody>
      </p:sp>
      <p:pic>
        <p:nvPicPr>
          <p:cNvPr id="51203" name="Picture 2">
            <a:extLst>
              <a:ext uri="{FF2B5EF4-FFF2-40B4-BE49-F238E27FC236}">
                <a16:creationId xmlns:a16="http://schemas.microsoft.com/office/drawing/2014/main" id="{1B4997D0-B7DD-9547-AA80-E73D892CF1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00" y="1885950"/>
            <a:ext cx="7346950" cy="348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7">
            <a:extLst>
              <a:ext uri="{FF2B5EF4-FFF2-40B4-BE49-F238E27FC236}">
                <a16:creationId xmlns:a16="http://schemas.microsoft.com/office/drawing/2014/main" id="{A7E858DE-E635-AA42-A9A4-37B7E66B6464}"/>
              </a:ext>
            </a:extLst>
          </p:cNvPr>
          <p:cNvSpPr>
            <a:spLocks noGrp="1" noChangeArrowheads="1"/>
          </p:cNvSpPr>
          <p:nvPr>
            <p:ph type="title"/>
          </p:nvPr>
        </p:nvSpPr>
        <p:spPr/>
        <p:txBody>
          <a:bodyPr/>
          <a:lstStyle/>
          <a:p>
            <a:r>
              <a:rPr lang="en-GB" altLang="en-FI" dirty="0">
                <a:latin typeface="Gill Sans" panose="020B0502020104020203" pitchFamily="34" charset="-79"/>
                <a:ea typeface="ＭＳ Ｐゴシック" panose="020B0600070205080204" pitchFamily="34" charset="-128"/>
              </a:rPr>
              <a:t>Human Sensorium</a:t>
            </a:r>
          </a:p>
        </p:txBody>
      </p:sp>
      <p:sp>
        <p:nvSpPr>
          <p:cNvPr id="55298" name="Content Placeholder 8">
            <a:extLst>
              <a:ext uri="{FF2B5EF4-FFF2-40B4-BE49-F238E27FC236}">
                <a16:creationId xmlns:a16="http://schemas.microsoft.com/office/drawing/2014/main" id="{CC4B8E07-D27F-E642-B055-4F581331C67B}"/>
              </a:ext>
            </a:extLst>
          </p:cNvPr>
          <p:cNvSpPr>
            <a:spLocks noGrp="1" noChangeArrowheads="1"/>
          </p:cNvSpPr>
          <p:nvPr>
            <p:ph idx="1"/>
          </p:nvPr>
        </p:nvSpPr>
        <p:spPr/>
        <p:txBody>
          <a:bodyPr/>
          <a:lstStyle/>
          <a:p>
            <a:r>
              <a:rPr lang="en-GB" altLang="en-FI" dirty="0">
                <a:latin typeface="Gill Sans" panose="020B0502020104020203" pitchFamily="34" charset="-79"/>
                <a:ea typeface="ＭＳ Ｐゴシック" panose="020B0600070205080204" pitchFamily="34" charset="-128"/>
              </a:rPr>
              <a:t>First, do frequency measures concur with the view that vision is the most dominant sense cross-linguistically, as has been asserted in the previous literature? </a:t>
            </a:r>
          </a:p>
          <a:p>
            <a:r>
              <a:rPr lang="en-GB" altLang="en-FI" dirty="0">
                <a:latin typeface="Gill Sans" panose="020B0502020104020203" pitchFamily="34" charset="-79"/>
                <a:ea typeface="ＭＳ Ｐゴシック" panose="020B0600070205080204" pitchFamily="34" charset="-128"/>
              </a:rPr>
              <a:t>Does the rank ordering of the five senses reveal a universal hierarchy, or point towards understanding the salience of the senses as a matter of cultural variation?</a:t>
            </a:r>
          </a:p>
          <a:p>
            <a:r>
              <a:rPr lang="en-GB" altLang="en-FI" i="1" dirty="0">
                <a:latin typeface="Gill Sans" panose="020B0502020104020203" pitchFamily="34" charset="-79"/>
                <a:ea typeface="ＭＳ Ｐゴシック" panose="020B0600070205080204" pitchFamily="34" charset="-128"/>
              </a:rPr>
              <a:t>Face-to-face</a:t>
            </a:r>
            <a:r>
              <a:rPr lang="en-GB" altLang="en-FI" dirty="0">
                <a:latin typeface="Gill Sans" panose="020B0502020104020203" pitchFamily="34" charset="-79"/>
                <a:ea typeface="ＭＳ Ｐゴシック" panose="020B0600070205080204" pitchFamily="34" charset="-128"/>
              </a:rPr>
              <a:t> conversations in 13 diverse languages and cultures: (</a:t>
            </a:r>
            <a:r>
              <a:rPr lang="en-GB" altLang="en-FI" dirty="0" err="1">
                <a:latin typeface="Gill Sans" panose="020B0502020104020203" pitchFamily="34" charset="-79"/>
                <a:ea typeface="ＭＳ Ｐゴシック" panose="020B0600070205080204" pitchFamily="34" charset="-128"/>
              </a:rPr>
              <a:t>i</a:t>
            </a:r>
            <a:r>
              <a:rPr lang="en-GB" altLang="en-FI" dirty="0">
                <a:latin typeface="Gill Sans" panose="020B0502020104020203" pitchFamily="34" charset="-79"/>
                <a:ea typeface="ＭＳ Ｐゴシック" panose="020B0600070205080204" pitchFamily="34" charset="-128"/>
              </a:rPr>
              <a:t>) the frequency of basic perception words of different sensory modalities, and (ii) the frequency of references to physical perception using those words seem to vary.</a:t>
            </a:r>
          </a:p>
          <a:p>
            <a:r>
              <a:rPr lang="en-GB" altLang="en-FI" dirty="0">
                <a:solidFill>
                  <a:srgbClr val="C00000"/>
                </a:solidFill>
                <a:latin typeface="Gill Sans" panose="020B0502020104020203" pitchFamily="34" charset="-79"/>
                <a:ea typeface="ＭＳ Ｐゴシック" panose="020B0600070205080204" pitchFamily="34" charset="-128"/>
              </a:rPr>
              <a:t>Although the visual dominance hypothesis was strongly supported by the data, the findings did not conclusively support the existence of a universal hierarchy of the senses. </a:t>
            </a:r>
            <a:r>
              <a:rPr lang="en-GB" altLang="en-FI" baseline="30000" dirty="0">
                <a:latin typeface="Gill Sans" panose="020B0502020104020203" pitchFamily="34" charset="-79"/>
                <a:ea typeface="ＭＳ Ｐゴシック" panose="020B0600070205080204" pitchFamily="34" charset="-128"/>
              </a:rPr>
              <a:t>[7]</a:t>
            </a:r>
          </a:p>
          <a:p>
            <a:endParaRPr lang="en-GB" altLang="en-FI" dirty="0">
              <a:latin typeface="Gill Sans" panose="020B0502020104020203" pitchFamily="34" charset="-79"/>
              <a:ea typeface="ＭＳ Ｐゴシック" panose="020B0600070205080204" pitchFamily="34" charset="-128"/>
            </a:endParaRPr>
          </a:p>
          <a:p>
            <a:endParaRPr lang="en-GB" altLang="en-FI" dirty="0">
              <a:latin typeface="Gill Sans" panose="020B0502020104020203" pitchFamily="34" charset="-79"/>
              <a:ea typeface="ＭＳ Ｐゴシック" panose="020B0600070205080204" pitchFamily="34" charset="-128"/>
            </a:endParaRPr>
          </a:p>
          <a:p>
            <a:endParaRPr lang="en-GB" altLang="en-FI" dirty="0">
              <a:latin typeface="Gill Sans" panose="020B0502020104020203" pitchFamily="34" charset="-79"/>
              <a:ea typeface="ＭＳ Ｐゴシック" panose="020B0600070205080204" pitchFamily="34" charset="-128"/>
            </a:endParaRPr>
          </a:p>
          <a:p>
            <a:endParaRPr lang="en-GB" altLang="en-FI" dirty="0">
              <a:latin typeface="Gill Sans" panose="020B0502020104020203" pitchFamily="34" charset="-79"/>
              <a:ea typeface="ＭＳ Ｐゴシック" panose="020B0600070205080204" pitchFamily="34"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D71D36D-E05A-A4E7-BA9F-B5823DA76646}"/>
              </a:ext>
            </a:extLst>
          </p:cNvPr>
          <p:cNvSpPr>
            <a:spLocks noGrp="1"/>
          </p:cNvSpPr>
          <p:nvPr>
            <p:ph type="ftr" sz="quarter" idx="11"/>
          </p:nvPr>
        </p:nvSpPr>
        <p:spPr/>
        <p:txBody>
          <a:bodyPr/>
          <a:lstStyle/>
          <a:p>
            <a:pPr>
              <a:defRPr/>
            </a:pPr>
            <a:endParaRPr lang="en-US"/>
          </a:p>
        </p:txBody>
      </p:sp>
      <p:sp>
        <p:nvSpPr>
          <p:cNvPr id="3" name="TextBox 2">
            <a:extLst>
              <a:ext uri="{FF2B5EF4-FFF2-40B4-BE49-F238E27FC236}">
                <a16:creationId xmlns:a16="http://schemas.microsoft.com/office/drawing/2014/main" id="{47C98642-A712-FDB2-D2E0-E3D199FE6635}"/>
              </a:ext>
            </a:extLst>
          </p:cNvPr>
          <p:cNvSpPr txBox="1"/>
          <p:nvPr/>
        </p:nvSpPr>
        <p:spPr>
          <a:xfrm>
            <a:off x="2820401" y="2492896"/>
            <a:ext cx="3154774" cy="1384995"/>
          </a:xfrm>
          <a:prstGeom prst="rect">
            <a:avLst/>
          </a:prstGeom>
          <a:noFill/>
        </p:spPr>
        <p:txBody>
          <a:bodyPr wrap="none" rtlCol="0">
            <a:spAutoFit/>
          </a:bodyPr>
          <a:lstStyle/>
          <a:p>
            <a:pPr algn="ctr"/>
            <a:r>
              <a:rPr lang="en-US" sz="3600" dirty="0">
                <a:latin typeface="Gill Sans MT" panose="020B0502020104020203" pitchFamily="34" charset="77"/>
              </a:rPr>
              <a:t>Part Three</a:t>
            </a:r>
          </a:p>
          <a:p>
            <a:pPr algn="ctr"/>
            <a:endParaRPr lang="en-US" sz="2400" dirty="0">
              <a:latin typeface="GILL SANS SEMIBOLD" panose="020B0502020104020203" pitchFamily="34" charset="-79"/>
            </a:endParaRPr>
          </a:p>
          <a:p>
            <a:pPr algn="ctr"/>
            <a:r>
              <a:rPr lang="en-US" sz="2400" i="1" dirty="0">
                <a:latin typeface="Gill Sans MT" panose="020B0502020104020203" pitchFamily="34" charset="77"/>
              </a:rPr>
              <a:t>Design-oriented approach</a:t>
            </a:r>
          </a:p>
        </p:txBody>
      </p:sp>
    </p:spTree>
    <p:extLst>
      <p:ext uri="{BB962C8B-B14F-4D97-AF65-F5344CB8AC3E}">
        <p14:creationId xmlns:p14="http://schemas.microsoft.com/office/powerpoint/2010/main" val="3480078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31439B-72B6-6D4E-AB67-1DF9A8644379}"/>
              </a:ext>
            </a:extLst>
          </p:cNvPr>
          <p:cNvSpPr txBox="1"/>
          <p:nvPr/>
        </p:nvSpPr>
        <p:spPr>
          <a:xfrm>
            <a:off x="629816" y="1700808"/>
            <a:ext cx="7884368" cy="3046988"/>
          </a:xfrm>
          <a:prstGeom prst="rect">
            <a:avLst/>
          </a:prstGeom>
          <a:noFill/>
        </p:spPr>
        <p:txBody>
          <a:bodyPr wrap="square" rtlCol="0">
            <a:spAutoFit/>
          </a:bodyPr>
          <a:lstStyle/>
          <a:p>
            <a:pPr algn="ctr"/>
            <a:r>
              <a:rPr lang="en-GB" sz="3200" b="1" dirty="0">
                <a:latin typeface="Gill Sans MT" panose="020B0502020104020203" pitchFamily="34" charset="77"/>
              </a:rPr>
              <a:t>Is VR a Medium?</a:t>
            </a:r>
          </a:p>
          <a:p>
            <a:pPr algn="ctr"/>
            <a:endParaRPr lang="en-GB" sz="3200" dirty="0">
              <a:latin typeface="Gill Sans MT" panose="020B0502020104020203" pitchFamily="34" charset="77"/>
            </a:endParaRPr>
          </a:p>
          <a:p>
            <a:pPr algn="ctr"/>
            <a:r>
              <a:rPr lang="en-GB" sz="3200" dirty="0">
                <a:latin typeface="Gill Sans MT" panose="020B0502020104020203" pitchFamily="34" charset="77"/>
              </a:rPr>
              <a:t>Virtual reality is the use of computer mediated communications (CMC) systems to deliver artificial, multi-sensory experiences that </a:t>
            </a:r>
            <a:r>
              <a:rPr lang="en-GB" sz="3200" i="1" dirty="0">
                <a:latin typeface="Gill Sans MT" panose="020B0502020104020203" pitchFamily="34" charset="77"/>
              </a:rPr>
              <a:t>envelop</a:t>
            </a:r>
            <a:r>
              <a:rPr lang="en-GB" sz="3200" dirty="0">
                <a:latin typeface="Gill Sans MT" panose="020B0502020104020203" pitchFamily="34" charset="77"/>
              </a:rPr>
              <a:t> humans in a 4D space.</a:t>
            </a:r>
          </a:p>
        </p:txBody>
      </p:sp>
    </p:spTree>
    <p:extLst>
      <p:ext uri="{BB962C8B-B14F-4D97-AF65-F5344CB8AC3E}">
        <p14:creationId xmlns:p14="http://schemas.microsoft.com/office/powerpoint/2010/main" val="4188702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4">
            <a:extLst>
              <a:ext uri="{FF2B5EF4-FFF2-40B4-BE49-F238E27FC236}">
                <a16:creationId xmlns:a16="http://schemas.microsoft.com/office/drawing/2014/main" id="{28BD38C6-8708-7549-9AE0-B101A1676C43}"/>
              </a:ext>
            </a:extLst>
          </p:cNvPr>
          <p:cNvSpPr>
            <a:spLocks noGrp="1" noChangeArrowheads="1"/>
          </p:cNvSpPr>
          <p:nvPr>
            <p:ph type="title"/>
          </p:nvPr>
        </p:nvSpPr>
        <p:spPr/>
        <p:txBody>
          <a:bodyPr/>
          <a:lstStyle/>
          <a:p>
            <a:r>
              <a:rPr lang="en-GB" altLang="en-FI" dirty="0">
                <a:latin typeface="Gill Sans" panose="020B0502020104020203" pitchFamily="34" charset="-79"/>
                <a:ea typeface="ＭＳ Ｐゴシック" panose="020B0600070205080204" pitchFamily="34" charset="-128"/>
              </a:rPr>
              <a:t>Difference between </a:t>
            </a:r>
            <a:r>
              <a:rPr lang="en-GB" altLang="en-FI" dirty="0">
                <a:solidFill>
                  <a:srgbClr val="00B050"/>
                </a:solidFill>
                <a:latin typeface="Gill Sans" panose="020B0502020104020203" pitchFamily="34" charset="-79"/>
                <a:ea typeface="ＭＳ Ｐゴシック" panose="020B0600070205080204" pitchFamily="34" charset="-128"/>
              </a:rPr>
              <a:t>Screen</a:t>
            </a:r>
            <a:r>
              <a:rPr lang="en-GB" altLang="en-FI" dirty="0">
                <a:latin typeface="Gill Sans" panose="020B0502020104020203" pitchFamily="34" charset="-79"/>
                <a:ea typeface="ＭＳ Ｐゴシック" panose="020B0600070205080204" pitchFamily="34" charset="-128"/>
              </a:rPr>
              <a:t> and </a:t>
            </a:r>
            <a:r>
              <a:rPr lang="en-GB" altLang="en-FI" dirty="0">
                <a:solidFill>
                  <a:srgbClr val="FF0000"/>
                </a:solidFill>
                <a:latin typeface="Gill Sans" panose="020B0502020104020203" pitchFamily="34" charset="-79"/>
                <a:ea typeface="ＭＳ Ｐゴシック" panose="020B0600070205080204" pitchFamily="34" charset="-128"/>
              </a:rPr>
              <a:t>Scene</a:t>
            </a:r>
          </a:p>
        </p:txBody>
      </p:sp>
      <p:sp>
        <p:nvSpPr>
          <p:cNvPr id="29698" name="Text Placeholder 5">
            <a:extLst>
              <a:ext uri="{FF2B5EF4-FFF2-40B4-BE49-F238E27FC236}">
                <a16:creationId xmlns:a16="http://schemas.microsoft.com/office/drawing/2014/main" id="{1AFB2645-0171-EC49-8B3A-CBB14317CFFA}"/>
              </a:ext>
            </a:extLst>
          </p:cNvPr>
          <p:cNvSpPr>
            <a:spLocks noGrp="1" noChangeArrowheads="1"/>
          </p:cNvSpPr>
          <p:nvPr>
            <p:ph type="body" idx="1"/>
          </p:nvPr>
        </p:nvSpPr>
        <p:spPr/>
        <p:txBody>
          <a:bodyPr/>
          <a:lstStyle/>
          <a:p>
            <a:r>
              <a:rPr lang="en-GB" altLang="en-FI">
                <a:latin typeface="Gill Sans" panose="020B0502020104020203" pitchFamily="34" charset="-79"/>
                <a:ea typeface="ＭＳ Ｐゴシック" panose="020B0600070205080204" pitchFamily="34" charset="-128"/>
              </a:rPr>
              <a:t>‘Spectating’</a:t>
            </a:r>
          </a:p>
        </p:txBody>
      </p:sp>
      <p:sp>
        <p:nvSpPr>
          <p:cNvPr id="29699" name="Content Placeholder 6">
            <a:extLst>
              <a:ext uri="{FF2B5EF4-FFF2-40B4-BE49-F238E27FC236}">
                <a16:creationId xmlns:a16="http://schemas.microsoft.com/office/drawing/2014/main" id="{5AE3077F-B26A-8140-8822-DA361CC2C5BF}"/>
              </a:ext>
            </a:extLst>
          </p:cNvPr>
          <p:cNvSpPr>
            <a:spLocks noGrp="1" noChangeArrowheads="1"/>
          </p:cNvSpPr>
          <p:nvPr>
            <p:ph sz="half" idx="2"/>
          </p:nvPr>
        </p:nvSpPr>
        <p:spPr/>
        <p:txBody>
          <a:bodyPr/>
          <a:lstStyle/>
          <a:p>
            <a:r>
              <a:rPr lang="en-GB" altLang="en-FI" dirty="0">
                <a:latin typeface="Gill Sans" panose="020B0502020104020203" pitchFamily="34" charset="-79"/>
                <a:ea typeface="ＭＳ Ｐゴシック" panose="020B0600070205080204" pitchFamily="34" charset="-128"/>
              </a:rPr>
              <a:t>Traditional forms of visual representation</a:t>
            </a:r>
          </a:p>
          <a:p>
            <a:r>
              <a:rPr lang="en-GB" altLang="en-FI" dirty="0">
                <a:latin typeface="Gill Sans" panose="020B0502020104020203" pitchFamily="34" charset="-79"/>
                <a:ea typeface="ＭＳ Ｐゴシック" panose="020B0600070205080204" pitchFamily="34" charset="-128"/>
              </a:rPr>
              <a:t>Mimesis</a:t>
            </a:r>
          </a:p>
          <a:p>
            <a:r>
              <a:rPr lang="en-GB" altLang="en-FI" dirty="0">
                <a:latin typeface="Gill Sans" panose="020B0502020104020203" pitchFamily="34" charset="-79"/>
                <a:ea typeface="ＭＳ Ｐゴシック" panose="020B0600070205080204" pitchFamily="34" charset="-128"/>
              </a:rPr>
              <a:t>Watching</a:t>
            </a:r>
          </a:p>
        </p:txBody>
      </p:sp>
      <p:sp>
        <p:nvSpPr>
          <p:cNvPr id="29700" name="Text Placeholder 7">
            <a:extLst>
              <a:ext uri="{FF2B5EF4-FFF2-40B4-BE49-F238E27FC236}">
                <a16:creationId xmlns:a16="http://schemas.microsoft.com/office/drawing/2014/main" id="{C54D31D1-9B29-6748-8CA2-A0B8BB7AB94C}"/>
              </a:ext>
            </a:extLst>
          </p:cNvPr>
          <p:cNvSpPr>
            <a:spLocks noGrp="1" noChangeArrowheads="1"/>
          </p:cNvSpPr>
          <p:nvPr>
            <p:ph type="body" sz="quarter" idx="3"/>
          </p:nvPr>
        </p:nvSpPr>
        <p:spPr/>
        <p:txBody>
          <a:bodyPr/>
          <a:lstStyle/>
          <a:p>
            <a:r>
              <a:rPr lang="en-GB" altLang="en-FI">
                <a:latin typeface="Gill Sans" panose="020B0502020104020203" pitchFamily="34" charset="-79"/>
                <a:ea typeface="ＭＳ Ｐゴシック" panose="020B0600070205080204" pitchFamily="34" charset="-128"/>
              </a:rPr>
              <a:t>‘Performing’</a:t>
            </a:r>
          </a:p>
        </p:txBody>
      </p:sp>
      <p:sp>
        <p:nvSpPr>
          <p:cNvPr id="29701" name="Content Placeholder 8">
            <a:extLst>
              <a:ext uri="{FF2B5EF4-FFF2-40B4-BE49-F238E27FC236}">
                <a16:creationId xmlns:a16="http://schemas.microsoft.com/office/drawing/2014/main" id="{02FBB8D5-6A8C-7046-8580-09D59EC6BDD2}"/>
              </a:ext>
            </a:extLst>
          </p:cNvPr>
          <p:cNvSpPr>
            <a:spLocks noGrp="1" noChangeArrowheads="1"/>
          </p:cNvSpPr>
          <p:nvPr>
            <p:ph sz="quarter" idx="4"/>
          </p:nvPr>
        </p:nvSpPr>
        <p:spPr/>
        <p:txBody>
          <a:bodyPr/>
          <a:lstStyle/>
          <a:p>
            <a:r>
              <a:rPr lang="en-GB" altLang="en-FI">
                <a:latin typeface="Gill Sans" panose="020B0502020104020203" pitchFamily="34" charset="-79"/>
                <a:ea typeface="ＭＳ Ｐゴシック" panose="020B0600070205080204" pitchFamily="34" charset="-128"/>
              </a:rPr>
              <a:t>Dynamic temporal processes</a:t>
            </a:r>
          </a:p>
          <a:p>
            <a:r>
              <a:rPr lang="en-GB" altLang="en-FI">
                <a:latin typeface="Gill Sans" panose="020B0502020104020203" pitchFamily="34" charset="-79"/>
                <a:ea typeface="ＭＳ Ｐゴシック" panose="020B0600070205080204" pitchFamily="34" charset="-128"/>
              </a:rPr>
              <a:t>Kinesis</a:t>
            </a:r>
          </a:p>
          <a:p>
            <a:r>
              <a:rPr lang="en-GB" altLang="en-FI">
                <a:latin typeface="Gill Sans" panose="020B0502020104020203" pitchFamily="34" charset="-79"/>
                <a:ea typeface="ＭＳ Ｐゴシック" panose="020B0600070205080204" pitchFamily="34" charset="-128"/>
              </a:rPr>
              <a:t>Inhabiting</a:t>
            </a:r>
          </a:p>
        </p:txBody>
      </p:sp>
      <p:sp>
        <p:nvSpPr>
          <p:cNvPr id="29702" name="TextBox 9">
            <a:extLst>
              <a:ext uri="{FF2B5EF4-FFF2-40B4-BE49-F238E27FC236}">
                <a16:creationId xmlns:a16="http://schemas.microsoft.com/office/drawing/2014/main" id="{742569E5-6B31-9C4D-BDA7-ADEB52E03F14}"/>
              </a:ext>
            </a:extLst>
          </p:cNvPr>
          <p:cNvSpPr txBox="1">
            <a:spLocks noChangeArrowheads="1"/>
          </p:cNvSpPr>
          <p:nvPr/>
        </p:nvSpPr>
        <p:spPr bwMode="auto">
          <a:xfrm>
            <a:off x="250825" y="6135688"/>
            <a:ext cx="5834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Gill Sans" panose="020B0502020104020203" pitchFamily="34" charset="-79"/>
                <a:ea typeface="ＭＳ Ｐゴシック" panose="020B0600070205080204" pitchFamily="34" charset="-128"/>
              </a:defRPr>
            </a:lvl1pPr>
            <a:lvl2pPr marL="742950" indent="-285750">
              <a:spcBef>
                <a:spcPct val="20000"/>
              </a:spcBef>
              <a:buChar char="–"/>
              <a:defRPr>
                <a:solidFill>
                  <a:schemeClr val="tx1"/>
                </a:solidFill>
                <a:latin typeface="Gill Sans" panose="020B0502020104020203" pitchFamily="34" charset="-79"/>
                <a:ea typeface="ＭＳ Ｐゴシック" panose="020B0600070205080204" pitchFamily="34" charset="-128"/>
              </a:defRPr>
            </a:lvl2pPr>
            <a:lvl3pPr marL="1143000" indent="-228600">
              <a:spcBef>
                <a:spcPct val="20000"/>
              </a:spcBef>
              <a:buChar char="•"/>
              <a:defRPr>
                <a:solidFill>
                  <a:schemeClr val="tx1"/>
                </a:solidFill>
                <a:latin typeface="Gill Sans" panose="020B0502020104020203" pitchFamily="34" charset="-79"/>
                <a:ea typeface="ＭＳ Ｐゴシック" panose="020B0600070205080204" pitchFamily="34" charset="-128"/>
              </a:defRPr>
            </a:lvl3pPr>
            <a:lvl4pPr marL="1600200" indent="-228600">
              <a:spcBef>
                <a:spcPct val="20000"/>
              </a:spcBef>
              <a:buChar char="–"/>
              <a:defRPr>
                <a:solidFill>
                  <a:schemeClr val="tx1"/>
                </a:solidFill>
                <a:latin typeface="Gill Sans" panose="020B0502020104020203" pitchFamily="34" charset="-79"/>
                <a:ea typeface="ＭＳ Ｐゴシック" panose="020B0600070205080204" pitchFamily="34" charset="-128"/>
              </a:defRPr>
            </a:lvl4pPr>
            <a:lvl5pPr marL="2057400" indent="-228600">
              <a:spcBef>
                <a:spcPct val="20000"/>
              </a:spcBef>
              <a:buChar char="»"/>
              <a:defRPr>
                <a:solidFill>
                  <a:schemeClr val="tx1"/>
                </a:solidFill>
                <a:latin typeface="Gill Sans" panose="020B0502020104020203" pitchFamily="34" charset="-79"/>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Gill Sans" panose="020B0502020104020203" pitchFamily="34" charset="-79"/>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Gill Sans" panose="020B0502020104020203" pitchFamily="34" charset="-79"/>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Gill Sans" panose="020B0502020104020203" pitchFamily="34" charset="-79"/>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Gill Sans" panose="020B0502020104020203" pitchFamily="34" charset="-79"/>
                <a:ea typeface="ＭＳ Ｐゴシック" panose="020B0600070205080204" pitchFamily="34" charset="-128"/>
              </a:defRPr>
            </a:lvl9pPr>
          </a:lstStyle>
          <a:p>
            <a:pPr>
              <a:spcBef>
                <a:spcPct val="0"/>
              </a:spcBef>
              <a:buFontTx/>
              <a:buNone/>
            </a:pPr>
            <a:r>
              <a:rPr lang="en-GB" altLang="en-FI" sz="1200" dirty="0">
                <a:latin typeface="Times" pitchFamily="2" charset="0"/>
              </a:rPr>
              <a:t>[9] Salter, Chris, 2010, </a:t>
            </a:r>
            <a:r>
              <a:rPr lang="en-GB" altLang="en-FI" sz="1200" i="1" dirty="0">
                <a:latin typeface="Times" pitchFamily="2" charset="0"/>
              </a:rPr>
              <a:t>Entangled. Technology and the Transformation of Performance</a:t>
            </a:r>
            <a:r>
              <a:rPr lang="en-GB" altLang="en-FI" sz="1200" dirty="0">
                <a:latin typeface="Times" pitchFamily="2" charset="0"/>
              </a:rPr>
              <a:t>, Cambridge MA: The MIT Press.</a:t>
            </a:r>
          </a:p>
        </p:txBody>
      </p:sp>
      <p:cxnSp>
        <p:nvCxnSpPr>
          <p:cNvPr id="29703" name="Curved Connector 11">
            <a:extLst>
              <a:ext uri="{FF2B5EF4-FFF2-40B4-BE49-F238E27FC236}">
                <a16:creationId xmlns:a16="http://schemas.microsoft.com/office/drawing/2014/main" id="{F52E9C3D-CF4D-CE45-81CC-7BB8682A9F2F}"/>
              </a:ext>
            </a:extLst>
          </p:cNvPr>
          <p:cNvCxnSpPr>
            <a:cxnSpLocks noChangeShapeType="1"/>
          </p:cNvCxnSpPr>
          <p:nvPr/>
        </p:nvCxnSpPr>
        <p:spPr bwMode="auto">
          <a:xfrm rot="5400000" flipH="1" flipV="1">
            <a:off x="2477294" y="2026444"/>
            <a:ext cx="2087562" cy="2012950"/>
          </a:xfrm>
          <a:prstGeom prst="curvedConnector3">
            <a:avLst>
              <a:gd name="adj1" fmla="val 50000"/>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pic>
        <p:nvPicPr>
          <p:cNvPr id="29704" name="Picture 12">
            <a:extLst>
              <a:ext uri="{FF2B5EF4-FFF2-40B4-BE49-F238E27FC236}">
                <a16:creationId xmlns:a16="http://schemas.microsoft.com/office/drawing/2014/main" id="{85C23BDC-3EB2-D542-A03D-F8735580A7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3735388"/>
            <a:ext cx="2692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7">
            <a:extLst>
              <a:ext uri="{FF2B5EF4-FFF2-40B4-BE49-F238E27FC236}">
                <a16:creationId xmlns:a16="http://schemas.microsoft.com/office/drawing/2014/main" id="{FB2F042B-CD7A-2B41-9D5C-40CADCBD9DAF}"/>
              </a:ext>
            </a:extLst>
          </p:cNvPr>
          <p:cNvSpPr>
            <a:spLocks noGrp="1" noChangeArrowheads="1"/>
          </p:cNvSpPr>
          <p:nvPr>
            <p:ph type="title"/>
          </p:nvPr>
        </p:nvSpPr>
        <p:spPr>
          <a:xfrm>
            <a:off x="738188" y="255588"/>
            <a:ext cx="7772400" cy="1143000"/>
          </a:xfrm>
        </p:spPr>
        <p:txBody>
          <a:bodyPr/>
          <a:lstStyle/>
          <a:p>
            <a:r>
              <a:rPr lang="en-GB" altLang="en-FI" dirty="0">
                <a:latin typeface="Gill Sans" panose="020B0502020104020203" pitchFamily="34" charset="-79"/>
                <a:ea typeface="ＭＳ Ｐゴシック" panose="020B0600070205080204" pitchFamily="34" charset="-128"/>
              </a:rPr>
              <a:t>Focus on spatiality </a:t>
            </a:r>
          </a:p>
        </p:txBody>
      </p:sp>
      <p:sp>
        <p:nvSpPr>
          <p:cNvPr id="25602" name="Content Placeholder 8">
            <a:extLst>
              <a:ext uri="{FF2B5EF4-FFF2-40B4-BE49-F238E27FC236}">
                <a16:creationId xmlns:a16="http://schemas.microsoft.com/office/drawing/2014/main" id="{056E9856-A70F-C340-82C0-068D3B5E706B}"/>
              </a:ext>
            </a:extLst>
          </p:cNvPr>
          <p:cNvSpPr>
            <a:spLocks noGrp="1" noChangeArrowheads="1"/>
          </p:cNvSpPr>
          <p:nvPr>
            <p:ph idx="1"/>
          </p:nvPr>
        </p:nvSpPr>
        <p:spPr>
          <a:xfrm>
            <a:off x="633413" y="1268413"/>
            <a:ext cx="7772400" cy="4114800"/>
          </a:xfrm>
        </p:spPr>
        <p:txBody>
          <a:bodyPr/>
          <a:lstStyle/>
          <a:p>
            <a:pPr marL="0" indent="0">
              <a:buFontTx/>
              <a:buNone/>
            </a:pPr>
            <a:endParaRPr lang="en-GB" altLang="en-FI" dirty="0">
              <a:latin typeface="Gill Sans" panose="020B0502020104020203" pitchFamily="34" charset="-79"/>
              <a:ea typeface="ＭＳ Ｐゴシック" panose="020B0600070205080204" pitchFamily="34" charset="-128"/>
            </a:endParaRPr>
          </a:p>
          <a:p>
            <a:pPr marL="0" indent="0">
              <a:buFontTx/>
              <a:buNone/>
            </a:pPr>
            <a:endParaRPr lang="en-GB" altLang="en-FI" dirty="0">
              <a:latin typeface="Gill Sans" panose="020B0502020104020203" pitchFamily="34" charset="-79"/>
              <a:ea typeface="ＭＳ Ｐゴシック" panose="020B0600070205080204" pitchFamily="34" charset="-128"/>
            </a:endParaRPr>
          </a:p>
        </p:txBody>
      </p:sp>
      <p:sp>
        <p:nvSpPr>
          <p:cNvPr id="8" name="Content Placeholder 8">
            <a:extLst>
              <a:ext uri="{FF2B5EF4-FFF2-40B4-BE49-F238E27FC236}">
                <a16:creationId xmlns:a16="http://schemas.microsoft.com/office/drawing/2014/main" id="{A2BBECFC-618E-B248-ABF5-3E68C5FBCD98}"/>
              </a:ext>
            </a:extLst>
          </p:cNvPr>
          <p:cNvSpPr txBox="1">
            <a:spLocks noChangeArrowheads="1"/>
          </p:cNvSpPr>
          <p:nvPr/>
        </p:nvSpPr>
        <p:spPr bwMode="auto">
          <a:xfrm>
            <a:off x="212725" y="3436938"/>
            <a:ext cx="7772400" cy="3105150"/>
          </a:xfrm>
          <a:prstGeom prst="rect">
            <a:avLst/>
          </a:prstGeom>
          <a:noFill/>
          <a:ln>
            <a:noFill/>
          </a:ln>
        </p:spPr>
        <p:txBody>
          <a:bodyPr/>
          <a:lstStyle>
            <a:lvl1pPr marL="342900" indent="-342900" algn="l" rtl="0" eaLnBrk="0" fontAlgn="base" hangingPunct="0">
              <a:spcBef>
                <a:spcPct val="20000"/>
              </a:spcBef>
              <a:spcAft>
                <a:spcPct val="0"/>
              </a:spcAft>
              <a:buChar char="•"/>
              <a:defRPr sz="1800" baseline="0">
                <a:solidFill>
                  <a:schemeClr val="tx1"/>
                </a:solidFill>
                <a:latin typeface="Gill Sans"/>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1800" baseline="0">
                <a:solidFill>
                  <a:schemeClr val="tx1"/>
                </a:solidFill>
                <a:latin typeface="Gill Sans"/>
                <a:ea typeface="ＭＳ Ｐゴシック" pitchFamily="-65" charset="-128"/>
              </a:defRPr>
            </a:lvl2pPr>
            <a:lvl3pPr marL="1143000" indent="-228600" algn="l" rtl="0" eaLnBrk="0" fontAlgn="base" hangingPunct="0">
              <a:spcBef>
                <a:spcPct val="20000"/>
              </a:spcBef>
              <a:spcAft>
                <a:spcPct val="0"/>
              </a:spcAft>
              <a:buChar char="•"/>
              <a:defRPr sz="1800" baseline="0">
                <a:solidFill>
                  <a:schemeClr val="tx1"/>
                </a:solidFill>
                <a:latin typeface="Gill Sans"/>
                <a:ea typeface="ＭＳ Ｐゴシック" pitchFamily="-65" charset="-128"/>
              </a:defRPr>
            </a:lvl3pPr>
            <a:lvl4pPr marL="1600200" indent="-228600" algn="l" rtl="0" eaLnBrk="0" fontAlgn="base" hangingPunct="0">
              <a:spcBef>
                <a:spcPct val="20000"/>
              </a:spcBef>
              <a:spcAft>
                <a:spcPct val="0"/>
              </a:spcAft>
              <a:buChar char="–"/>
              <a:defRPr sz="1800" baseline="0">
                <a:solidFill>
                  <a:schemeClr val="tx1"/>
                </a:solidFill>
                <a:latin typeface="Gill Sans"/>
                <a:ea typeface="ＭＳ Ｐゴシック" pitchFamily="-65" charset="-128"/>
              </a:defRPr>
            </a:lvl4pPr>
            <a:lvl5pPr marL="2057400" indent="-228600" algn="l" rtl="0" eaLnBrk="0" fontAlgn="base" hangingPunct="0">
              <a:spcBef>
                <a:spcPct val="20000"/>
              </a:spcBef>
              <a:spcAft>
                <a:spcPct val="0"/>
              </a:spcAft>
              <a:buChar char="»"/>
              <a:defRPr sz="1800" baseline="0">
                <a:solidFill>
                  <a:schemeClr val="tx1"/>
                </a:solidFill>
                <a:latin typeface="Gill Sans"/>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5" charset="-128"/>
              </a:defRPr>
            </a:lvl9pPr>
          </a:lstStyle>
          <a:p>
            <a:pPr marL="0" indent="0">
              <a:buFontTx/>
              <a:buNone/>
              <a:defRPr/>
            </a:pPr>
            <a:endParaRPr lang="en-GB" altLang="en-FI" kern="0" dirty="0">
              <a:latin typeface="Gill Sans" panose="020B0502020104020203" pitchFamily="34" charset="-79"/>
              <a:ea typeface="ＭＳ Ｐゴシック" panose="020B0600070205080204" pitchFamily="34" charset="-128"/>
            </a:endParaRPr>
          </a:p>
          <a:p>
            <a:pPr>
              <a:defRPr/>
            </a:pPr>
            <a:r>
              <a:rPr lang="en-GB" altLang="en-FI" b="1" kern="0" dirty="0">
                <a:latin typeface="Gill Sans" panose="020B0502020104020203" pitchFamily="34" charset="-79"/>
                <a:ea typeface="ＭＳ Ｐゴシック" panose="020B0600070205080204" pitchFamily="34" charset="-128"/>
              </a:rPr>
              <a:t>Distal</a:t>
            </a:r>
            <a:r>
              <a:rPr lang="en-GB" altLang="en-FI" kern="0" dirty="0">
                <a:latin typeface="Gill Sans" panose="020B0502020104020203" pitchFamily="34" charset="-79"/>
                <a:ea typeface="ＭＳ Ｐゴシック" panose="020B0600070205080204" pitchFamily="34" charset="-128"/>
              </a:rPr>
              <a:t> sense: Sensitive to stimuli coming from the outside environment and at variable distance, such as light. </a:t>
            </a:r>
          </a:p>
          <a:p>
            <a:pPr lvl="1">
              <a:defRPr/>
            </a:pPr>
            <a:r>
              <a:rPr lang="en-GB" altLang="en-FI" kern="0" dirty="0">
                <a:latin typeface="Gill Sans" panose="020B0502020104020203" pitchFamily="34" charset="-79"/>
                <a:ea typeface="ＭＳ Ｐゴシック" panose="020B0600070205080204" pitchFamily="34" charset="-128"/>
              </a:rPr>
              <a:t>Example: Vision</a:t>
            </a:r>
          </a:p>
          <a:p>
            <a:pPr>
              <a:defRPr/>
            </a:pPr>
            <a:r>
              <a:rPr lang="en-GB" altLang="en-FI" b="1" kern="0" dirty="0">
                <a:latin typeface="Gill Sans" panose="020B0502020104020203" pitchFamily="34" charset="-79"/>
                <a:ea typeface="ＭＳ Ｐゴシック" panose="020B0600070205080204" pitchFamily="34" charset="-128"/>
              </a:rPr>
              <a:t>Proximal</a:t>
            </a:r>
            <a:r>
              <a:rPr lang="en-GB" altLang="en-FI" kern="0" dirty="0">
                <a:latin typeface="Gill Sans" panose="020B0502020104020203" pitchFamily="34" charset="-79"/>
                <a:ea typeface="ＭＳ Ｐゴシック" panose="020B0600070205080204" pitchFamily="34" charset="-128"/>
              </a:rPr>
              <a:t> sense: Perceived when they come into direct contact with the artefacts that stimulate them.  </a:t>
            </a:r>
          </a:p>
          <a:p>
            <a:pPr lvl="1">
              <a:defRPr/>
            </a:pPr>
            <a:r>
              <a:rPr lang="en-GB" altLang="en-FI" kern="0" dirty="0">
                <a:latin typeface="Gill Sans" panose="020B0502020104020203" pitchFamily="34" charset="-79"/>
                <a:ea typeface="ＭＳ Ｐゴシック" panose="020B0600070205080204" pitchFamily="34" charset="-128"/>
              </a:rPr>
              <a:t>Example: Smell</a:t>
            </a:r>
          </a:p>
          <a:p>
            <a:pPr>
              <a:defRPr/>
            </a:pPr>
            <a:r>
              <a:rPr lang="en-GB" altLang="en-FI" b="1" kern="0" dirty="0">
                <a:latin typeface="Gill Sans" panose="020B0502020104020203" pitchFamily="34" charset="-79"/>
                <a:ea typeface="ＭＳ Ｐゴシック" panose="020B0600070205080204" pitchFamily="34" charset="-128"/>
              </a:rPr>
              <a:t>Kinesthetics</a:t>
            </a:r>
            <a:r>
              <a:rPr lang="en-GB" altLang="en-FI" kern="0" dirty="0">
                <a:latin typeface="Gill Sans" panose="020B0502020104020203" pitchFamily="34" charset="-79"/>
                <a:ea typeface="ＭＳ Ｐゴシック" panose="020B0600070205080204" pitchFamily="34" charset="-128"/>
              </a:rPr>
              <a:t> sense: Perception both conscious and unconscious of one’s </a:t>
            </a:r>
          </a:p>
          <a:p>
            <a:pPr marL="0" indent="0">
              <a:buFontTx/>
              <a:buNone/>
              <a:defRPr/>
            </a:pPr>
            <a:r>
              <a:rPr lang="en-GB" altLang="en-FI" kern="0" dirty="0">
                <a:latin typeface="Gill Sans" panose="020B0502020104020203" pitchFamily="34" charset="-79"/>
                <a:ea typeface="ＭＳ Ｐゴシック" panose="020B0600070205080204" pitchFamily="34" charset="-128"/>
              </a:rPr>
              <a:t>own body movements.</a:t>
            </a:r>
          </a:p>
          <a:p>
            <a:pPr>
              <a:defRPr/>
            </a:pPr>
            <a:endParaRPr lang="en-GB" altLang="en-FI" kern="0" dirty="0">
              <a:latin typeface="Gill Sans" panose="020B0502020104020203" pitchFamily="34" charset="-79"/>
              <a:ea typeface="ＭＳ Ｐゴシック" panose="020B0600070205080204" pitchFamily="34" charset="-128"/>
            </a:endParaRPr>
          </a:p>
          <a:p>
            <a:pPr>
              <a:defRPr/>
            </a:pPr>
            <a:endParaRPr lang="en-GB" altLang="en-FI" kern="0" dirty="0">
              <a:latin typeface="Gill Sans" panose="020B0502020104020203" pitchFamily="34" charset="-79"/>
              <a:ea typeface="ＭＳ Ｐゴシック" panose="020B0600070205080204" pitchFamily="34" charset="-128"/>
            </a:endParaRPr>
          </a:p>
        </p:txBody>
      </p:sp>
      <p:pic>
        <p:nvPicPr>
          <p:cNvPr id="25604" name="Picture 8">
            <a:extLst>
              <a:ext uri="{FF2B5EF4-FFF2-40B4-BE49-F238E27FC236}">
                <a16:creationId xmlns:a16="http://schemas.microsoft.com/office/drawing/2014/main" id="{91CAB921-4C5D-A744-8530-63BCB8D9C3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950" y="1268413"/>
            <a:ext cx="7194550"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10">
            <a:extLst>
              <a:ext uri="{FF2B5EF4-FFF2-40B4-BE49-F238E27FC236}">
                <a16:creationId xmlns:a16="http://schemas.microsoft.com/office/drawing/2014/main" id="{0AE324A5-E221-CF4C-95BE-6F3C5BE5D5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00" y="1268413"/>
            <a:ext cx="2520950"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2">
            <a:extLst>
              <a:ext uri="{FF2B5EF4-FFF2-40B4-BE49-F238E27FC236}">
                <a16:creationId xmlns:a16="http://schemas.microsoft.com/office/drawing/2014/main" id="{3768C5EF-9824-1E49-9F8D-183C61405BEF}"/>
              </a:ext>
            </a:extLst>
          </p:cNvPr>
          <p:cNvSpPr txBox="1">
            <a:spLocks noChangeArrowheads="1"/>
          </p:cNvSpPr>
          <p:nvPr/>
        </p:nvSpPr>
        <p:spPr bwMode="auto">
          <a:xfrm>
            <a:off x="467544" y="6442075"/>
            <a:ext cx="665079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Gill Sans" panose="020B0502020104020203" pitchFamily="34" charset="-79"/>
                <a:ea typeface="ＭＳ Ｐゴシック" panose="020B0600070205080204" pitchFamily="34" charset="-128"/>
              </a:defRPr>
            </a:lvl1pPr>
            <a:lvl2pPr marL="742950" indent="-285750">
              <a:spcBef>
                <a:spcPct val="20000"/>
              </a:spcBef>
              <a:buChar char="–"/>
              <a:defRPr>
                <a:solidFill>
                  <a:schemeClr val="tx1"/>
                </a:solidFill>
                <a:latin typeface="Gill Sans" panose="020B0502020104020203" pitchFamily="34" charset="-79"/>
                <a:ea typeface="ＭＳ Ｐゴシック" panose="020B0600070205080204" pitchFamily="34" charset="-128"/>
              </a:defRPr>
            </a:lvl2pPr>
            <a:lvl3pPr marL="1143000" indent="-228600">
              <a:spcBef>
                <a:spcPct val="20000"/>
              </a:spcBef>
              <a:buChar char="•"/>
              <a:defRPr>
                <a:solidFill>
                  <a:schemeClr val="tx1"/>
                </a:solidFill>
                <a:latin typeface="Gill Sans" panose="020B0502020104020203" pitchFamily="34" charset="-79"/>
                <a:ea typeface="ＭＳ Ｐゴシック" panose="020B0600070205080204" pitchFamily="34" charset="-128"/>
              </a:defRPr>
            </a:lvl3pPr>
            <a:lvl4pPr marL="1600200" indent="-228600">
              <a:spcBef>
                <a:spcPct val="20000"/>
              </a:spcBef>
              <a:buChar char="–"/>
              <a:defRPr>
                <a:solidFill>
                  <a:schemeClr val="tx1"/>
                </a:solidFill>
                <a:latin typeface="Gill Sans" panose="020B0502020104020203" pitchFamily="34" charset="-79"/>
                <a:ea typeface="ＭＳ Ｐゴシック" panose="020B0600070205080204" pitchFamily="34" charset="-128"/>
              </a:defRPr>
            </a:lvl4pPr>
            <a:lvl5pPr marL="2057400" indent="-228600">
              <a:spcBef>
                <a:spcPct val="20000"/>
              </a:spcBef>
              <a:buChar char="»"/>
              <a:defRPr>
                <a:solidFill>
                  <a:schemeClr val="tx1"/>
                </a:solidFill>
                <a:latin typeface="Gill Sans" panose="020B0502020104020203" pitchFamily="34" charset="-79"/>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Gill Sans" panose="020B0502020104020203" pitchFamily="34" charset="-79"/>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Gill Sans" panose="020B0502020104020203" pitchFamily="34" charset="-79"/>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Gill Sans" panose="020B0502020104020203" pitchFamily="34" charset="-79"/>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Gill Sans" panose="020B0502020104020203" pitchFamily="34" charset="-79"/>
                <a:ea typeface="ＭＳ Ｐゴシック" panose="020B0600070205080204" pitchFamily="34" charset="-128"/>
              </a:defRPr>
            </a:lvl9pPr>
          </a:lstStyle>
          <a:p>
            <a:pPr>
              <a:spcBef>
                <a:spcPct val="0"/>
              </a:spcBef>
              <a:buFontTx/>
              <a:buNone/>
            </a:pPr>
            <a:r>
              <a:rPr lang="en-GB" altLang="en-FI" sz="1200" dirty="0">
                <a:latin typeface="Times" pitchFamily="2" charset="0"/>
              </a:rPr>
              <a:t>[8] Ackerman, E. “Digital Nose Stimulation Enables Smelling in Stereo”, </a:t>
            </a:r>
            <a:r>
              <a:rPr lang="en-GB" altLang="en-FI" sz="1200" i="1" dirty="0">
                <a:latin typeface="Times" pitchFamily="2" charset="0"/>
              </a:rPr>
              <a:t>IEEE Spectrum</a:t>
            </a:r>
            <a:r>
              <a:rPr lang="en-GB" altLang="en-FI" sz="1200" dirty="0">
                <a:latin typeface="Times" pitchFamily="2" charset="0"/>
              </a:rPr>
              <a:t>, 13 May 2021.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D71D36D-E05A-A4E7-BA9F-B5823DA76646}"/>
              </a:ext>
            </a:extLst>
          </p:cNvPr>
          <p:cNvSpPr>
            <a:spLocks noGrp="1"/>
          </p:cNvSpPr>
          <p:nvPr>
            <p:ph type="ftr" sz="quarter" idx="11"/>
          </p:nvPr>
        </p:nvSpPr>
        <p:spPr/>
        <p:txBody>
          <a:bodyPr/>
          <a:lstStyle/>
          <a:p>
            <a:pPr>
              <a:defRPr/>
            </a:pPr>
            <a:endParaRPr lang="en-US"/>
          </a:p>
        </p:txBody>
      </p:sp>
      <p:sp>
        <p:nvSpPr>
          <p:cNvPr id="3" name="TextBox 2">
            <a:extLst>
              <a:ext uri="{FF2B5EF4-FFF2-40B4-BE49-F238E27FC236}">
                <a16:creationId xmlns:a16="http://schemas.microsoft.com/office/drawing/2014/main" id="{47C98642-A712-FDB2-D2E0-E3D199FE6635}"/>
              </a:ext>
            </a:extLst>
          </p:cNvPr>
          <p:cNvSpPr txBox="1"/>
          <p:nvPr/>
        </p:nvSpPr>
        <p:spPr>
          <a:xfrm>
            <a:off x="2417381" y="2492896"/>
            <a:ext cx="3960829" cy="1384995"/>
          </a:xfrm>
          <a:prstGeom prst="rect">
            <a:avLst/>
          </a:prstGeom>
          <a:noFill/>
        </p:spPr>
        <p:txBody>
          <a:bodyPr wrap="none" rtlCol="0">
            <a:spAutoFit/>
          </a:bodyPr>
          <a:lstStyle/>
          <a:p>
            <a:pPr algn="ctr"/>
            <a:r>
              <a:rPr lang="en-US" sz="3600" dirty="0">
                <a:latin typeface="Gill Sans MT" panose="020B0502020104020203" pitchFamily="34" charset="77"/>
              </a:rPr>
              <a:t>Part One</a:t>
            </a:r>
          </a:p>
          <a:p>
            <a:pPr algn="ctr"/>
            <a:endParaRPr lang="en-US" sz="2400" dirty="0">
              <a:latin typeface="GILL SANS SEMIBOLD" panose="020B0502020104020203" pitchFamily="34" charset="-79"/>
            </a:endParaRPr>
          </a:p>
          <a:p>
            <a:pPr algn="ctr"/>
            <a:r>
              <a:rPr lang="en-US" sz="2400" i="1" dirty="0">
                <a:latin typeface="Gill Sans MT" panose="020B0502020104020203" pitchFamily="34" charset="77"/>
              </a:rPr>
              <a:t>Is a holistic approach important?</a:t>
            </a:r>
          </a:p>
        </p:txBody>
      </p:sp>
    </p:spTree>
    <p:extLst>
      <p:ext uri="{BB962C8B-B14F-4D97-AF65-F5344CB8AC3E}">
        <p14:creationId xmlns:p14="http://schemas.microsoft.com/office/powerpoint/2010/main" val="3260471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41394278-4F97-CE44-8E1E-68F2809FCED8}"/>
              </a:ext>
            </a:extLst>
          </p:cNvPr>
          <p:cNvSpPr>
            <a:spLocks noGrp="1" noChangeArrowheads="1"/>
          </p:cNvSpPr>
          <p:nvPr>
            <p:ph type="title"/>
          </p:nvPr>
        </p:nvSpPr>
        <p:spPr>
          <a:xfrm>
            <a:off x="468313" y="333375"/>
            <a:ext cx="8207375" cy="1143000"/>
          </a:xfrm>
        </p:spPr>
        <p:txBody>
          <a:bodyPr/>
          <a:lstStyle/>
          <a:p>
            <a:r>
              <a:rPr lang="en-GB" altLang="en-FI" dirty="0">
                <a:latin typeface="Gill Sans" panose="020B0502020104020203" pitchFamily="34" charset="-79"/>
                <a:ea typeface="ＭＳ Ｐゴシック" panose="020B0600070205080204" pitchFamily="34" charset="-128"/>
              </a:rPr>
              <a:t>Study representational affordances</a:t>
            </a:r>
          </a:p>
        </p:txBody>
      </p:sp>
      <p:pic>
        <p:nvPicPr>
          <p:cNvPr id="23555" name="Content Placeholder 10">
            <a:extLst>
              <a:ext uri="{FF2B5EF4-FFF2-40B4-BE49-F238E27FC236}">
                <a16:creationId xmlns:a16="http://schemas.microsoft.com/office/drawing/2014/main" id="{FB0BF2F6-F86B-BA44-9304-1D03D3CCBD9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19325" y="1350963"/>
            <a:ext cx="4705350" cy="4741862"/>
          </a:xfrm>
        </p:spPr>
      </p:pic>
      <p:sp>
        <p:nvSpPr>
          <p:cNvPr id="2" name="Rectangle 1">
            <a:extLst>
              <a:ext uri="{FF2B5EF4-FFF2-40B4-BE49-F238E27FC236}">
                <a16:creationId xmlns:a16="http://schemas.microsoft.com/office/drawing/2014/main" id="{6371A4BA-DE6D-A44E-A490-167CBD0EE036}"/>
              </a:ext>
            </a:extLst>
          </p:cNvPr>
          <p:cNvSpPr/>
          <p:nvPr/>
        </p:nvSpPr>
        <p:spPr>
          <a:xfrm>
            <a:off x="251520" y="6279703"/>
            <a:ext cx="7272808" cy="461665"/>
          </a:xfrm>
          <a:prstGeom prst="rect">
            <a:avLst/>
          </a:prstGeom>
        </p:spPr>
        <p:txBody>
          <a:bodyPr wrap="square">
            <a:spAutoFit/>
          </a:bodyPr>
          <a:lstStyle/>
          <a:p>
            <a:r>
              <a:rPr lang="en-GB" altLang="en-FI" sz="1200" dirty="0"/>
              <a:t>[7] Van Der </a:t>
            </a:r>
            <a:r>
              <a:rPr lang="en-GB" altLang="en-FI" sz="1200" dirty="0" err="1"/>
              <a:t>Elst</a:t>
            </a:r>
            <a:r>
              <a:rPr lang="en-GB" altLang="en-FI" sz="1200" dirty="0"/>
              <a:t>, J., Richards-</a:t>
            </a:r>
            <a:r>
              <a:rPr lang="en-GB" altLang="en-FI" sz="1200" dirty="0" err="1"/>
              <a:t>Rissetto</a:t>
            </a:r>
            <a:r>
              <a:rPr lang="en-GB" altLang="en-FI" sz="1200" dirty="0"/>
              <a:t>, H. Díaz-</a:t>
            </a:r>
            <a:r>
              <a:rPr lang="en-GB" altLang="en-FI" sz="1200" dirty="0" err="1"/>
              <a:t>Kommonen</a:t>
            </a:r>
            <a:r>
              <a:rPr lang="en-GB" altLang="en-FI" sz="1200" dirty="0"/>
              <a:t>, L. (2018). “Rural Sense, Value, </a:t>
            </a:r>
          </a:p>
          <a:p>
            <a:r>
              <a:rPr lang="en-GB" altLang="en-FI" sz="1200" dirty="0"/>
              <a:t>Heritage and Sensory Landscapes, Developing a Design-oriented Approach”, </a:t>
            </a:r>
            <a:r>
              <a:rPr lang="en-GB" altLang="en-FI" sz="1200" i="1" dirty="0"/>
              <a:t>Landscape Review</a:t>
            </a:r>
            <a:r>
              <a:rPr lang="en-GB" altLang="en-FI" sz="1200" dirty="0"/>
              <a:t>, 18(1) 56–71.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1B42CF-334E-A357-0252-0FC92B835994}"/>
              </a:ext>
            </a:extLst>
          </p:cNvPr>
          <p:cNvPicPr>
            <a:picLocks noChangeAspect="1"/>
          </p:cNvPicPr>
          <p:nvPr/>
        </p:nvPicPr>
        <p:blipFill>
          <a:blip r:embed="rId2"/>
          <a:stretch>
            <a:fillRect/>
          </a:stretch>
        </p:blipFill>
        <p:spPr>
          <a:xfrm>
            <a:off x="179512" y="741484"/>
            <a:ext cx="8739538" cy="4839484"/>
          </a:xfrm>
          <a:prstGeom prst="rect">
            <a:avLst/>
          </a:prstGeom>
        </p:spPr>
      </p:pic>
      <p:sp>
        <p:nvSpPr>
          <p:cNvPr id="6" name="TextBox 5">
            <a:extLst>
              <a:ext uri="{FF2B5EF4-FFF2-40B4-BE49-F238E27FC236}">
                <a16:creationId xmlns:a16="http://schemas.microsoft.com/office/drawing/2014/main" id="{D3F13BAF-11CF-BEAC-ECF6-44E3FC950D1A}"/>
              </a:ext>
            </a:extLst>
          </p:cNvPr>
          <p:cNvSpPr txBox="1"/>
          <p:nvPr/>
        </p:nvSpPr>
        <p:spPr>
          <a:xfrm>
            <a:off x="425704" y="5869957"/>
            <a:ext cx="4617720"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rPr>
              <a:t>https://cycling74.com/projects/lines-interactive-sound-art-exhibition</a:t>
            </a:r>
          </a:p>
        </p:txBody>
      </p:sp>
      <p:sp>
        <p:nvSpPr>
          <p:cNvPr id="7" name="TextBox 6">
            <a:extLst>
              <a:ext uri="{FF2B5EF4-FFF2-40B4-BE49-F238E27FC236}">
                <a16:creationId xmlns:a16="http://schemas.microsoft.com/office/drawing/2014/main" id="{FBDC2AF9-640D-A752-38E3-3BB2FE56FD56}"/>
              </a:ext>
            </a:extLst>
          </p:cNvPr>
          <p:cNvSpPr txBox="1"/>
          <p:nvPr/>
        </p:nvSpPr>
        <p:spPr>
          <a:xfrm>
            <a:off x="425704" y="6175868"/>
            <a:ext cx="5112568"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rPr>
              <a:t>https://</a:t>
            </a:r>
            <a:r>
              <a:rPr lang="en-US" sz="1200" dirty="0" err="1">
                <a:latin typeface="Times New Roman" panose="02020603050405020304" pitchFamily="18" charset="0"/>
                <a:cs typeface="Times New Roman" panose="02020603050405020304" pitchFamily="18" charset="0"/>
              </a:rPr>
              <a:t>www.youtube.com</a:t>
            </a:r>
            <a:r>
              <a:rPr lang="en-US" sz="1200" dirty="0">
                <a:latin typeface="Times New Roman" panose="02020603050405020304" pitchFamily="18" charset="0"/>
                <a:cs typeface="Times New Roman" panose="02020603050405020304" pitchFamily="18" charset="0"/>
              </a:rPr>
              <a:t>/</a:t>
            </a:r>
            <a:r>
              <a:rPr lang="en-US" sz="1200" dirty="0" err="1">
                <a:latin typeface="Times New Roman" panose="02020603050405020304" pitchFamily="18" charset="0"/>
                <a:cs typeface="Times New Roman" panose="02020603050405020304" pitchFamily="18" charset="0"/>
              </a:rPr>
              <a:t>watch?v</a:t>
            </a:r>
            <a:r>
              <a:rPr lang="en-US" sz="1200" dirty="0">
                <a:latin typeface="Times New Roman" panose="02020603050405020304" pitchFamily="18" charset="0"/>
                <a:cs typeface="Times New Roman" panose="02020603050405020304" pitchFamily="18" charset="0"/>
              </a:rPr>
              <a:t>=hP36xoPXDnM</a:t>
            </a:r>
          </a:p>
        </p:txBody>
      </p:sp>
    </p:spTree>
    <p:extLst>
      <p:ext uri="{BB962C8B-B14F-4D97-AF65-F5344CB8AC3E}">
        <p14:creationId xmlns:p14="http://schemas.microsoft.com/office/powerpoint/2010/main" val="435950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4">
            <a:extLst>
              <a:ext uri="{FF2B5EF4-FFF2-40B4-BE49-F238E27FC236}">
                <a16:creationId xmlns:a16="http://schemas.microsoft.com/office/drawing/2014/main" id="{0551AC20-174D-8045-961E-7C17C4D59210}"/>
              </a:ext>
            </a:extLst>
          </p:cNvPr>
          <p:cNvSpPr>
            <a:spLocks noGrp="1" noChangeArrowheads="1"/>
          </p:cNvSpPr>
          <p:nvPr>
            <p:ph type="title"/>
          </p:nvPr>
        </p:nvSpPr>
        <p:spPr/>
        <p:txBody>
          <a:bodyPr/>
          <a:lstStyle/>
          <a:p>
            <a:r>
              <a:rPr lang="en-GB" altLang="en-FI">
                <a:latin typeface="Gill Sans" panose="020B0502020104020203" pitchFamily="34" charset="-79"/>
                <a:ea typeface="ＭＳ Ｐゴシック" panose="020B0600070205080204" pitchFamily="34" charset="-128"/>
              </a:rPr>
              <a:t>Conclusions</a:t>
            </a:r>
          </a:p>
        </p:txBody>
      </p:sp>
      <p:sp>
        <p:nvSpPr>
          <p:cNvPr id="57346" name="Content Placeholder 6">
            <a:extLst>
              <a:ext uri="{FF2B5EF4-FFF2-40B4-BE49-F238E27FC236}">
                <a16:creationId xmlns:a16="http://schemas.microsoft.com/office/drawing/2014/main" id="{D16965C6-C800-C446-9C7D-6294D8A53E43}"/>
              </a:ext>
            </a:extLst>
          </p:cNvPr>
          <p:cNvSpPr>
            <a:spLocks noGrp="1" noChangeArrowheads="1"/>
          </p:cNvSpPr>
          <p:nvPr>
            <p:ph idx="1"/>
          </p:nvPr>
        </p:nvSpPr>
        <p:spPr/>
        <p:txBody>
          <a:bodyPr/>
          <a:lstStyle/>
          <a:p>
            <a:pPr>
              <a:defRPr/>
            </a:pPr>
            <a:r>
              <a:rPr lang="en-GB" altLang="en-FI" dirty="0">
                <a:latin typeface="Gill Sans" panose="020B0502020104020203" pitchFamily="34" charset="-79"/>
                <a:ea typeface="ＭＳ Ｐゴシック" panose="020B0600070205080204" pitchFamily="34" charset="-128"/>
              </a:rPr>
              <a:t>Human sensorium: Though sense of sight is possibly the most salient, all our senses also make important contributions to our everyday experiences. </a:t>
            </a:r>
          </a:p>
          <a:p>
            <a:pPr>
              <a:defRPr/>
            </a:pPr>
            <a:r>
              <a:rPr lang="en-GB" altLang="en-FI" dirty="0">
                <a:latin typeface="Gill Sans" panose="020B0502020104020203" pitchFamily="34" charset="-79"/>
                <a:ea typeface="ＭＳ Ｐゴシック" panose="020B0600070205080204" pitchFamily="34" charset="-128"/>
              </a:rPr>
              <a:t>Human sensory model </a:t>
            </a:r>
            <a:r>
              <a:rPr lang="en-GB" altLang="en-FI">
                <a:latin typeface="Gill Sans" panose="020B0502020104020203" pitchFamily="34" charset="-79"/>
                <a:ea typeface="ＭＳ Ｐゴシック" panose="020B0600070205080204" pitchFamily="34" charset="-128"/>
              </a:rPr>
              <a:t>might be relative </a:t>
            </a:r>
            <a:r>
              <a:rPr lang="en-GB" altLang="en-FI" dirty="0">
                <a:latin typeface="Gill Sans" panose="020B0502020104020203" pitchFamily="34" charset="-79"/>
                <a:ea typeface="ＭＳ Ｐゴシック" panose="020B0600070205080204" pitchFamily="34" charset="-128"/>
              </a:rPr>
              <a:t>and possibly culturally influenced. </a:t>
            </a:r>
          </a:p>
          <a:p>
            <a:pPr>
              <a:defRPr/>
            </a:pPr>
            <a:r>
              <a:rPr lang="en-GB" altLang="en-FI" dirty="0">
                <a:latin typeface="Gill Sans" panose="020B0502020104020203" pitchFamily="34" charset="-79"/>
                <a:ea typeface="ＭＳ Ｐゴシック" panose="020B0600070205080204" pitchFamily="34" charset="-128"/>
              </a:rPr>
              <a:t>What about you? Have you reflected about which of the senses might be more prevalent/relevant for you?</a:t>
            </a:r>
          </a:p>
          <a:p>
            <a:pPr>
              <a:defRPr/>
            </a:pPr>
            <a:r>
              <a:rPr lang="en-GB" altLang="en-FI" dirty="0">
                <a:latin typeface="Gill Sans" panose="020B0502020104020203" pitchFamily="34" charset="-79"/>
                <a:ea typeface="ＭＳ Ｐゴシック" panose="020B0600070205080204" pitchFamily="34" charset="-128"/>
              </a:rPr>
              <a:t>How will you consider these factors of our multiple senses and how they come together within our experiences when designing for VR?</a:t>
            </a:r>
          </a:p>
          <a:p>
            <a:pPr>
              <a:defRPr/>
            </a:pPr>
            <a:r>
              <a:rPr lang="en-GB" altLang="en-FI" dirty="0">
                <a:latin typeface="Gill Sans" panose="020B0502020104020203" pitchFamily="34" charset="-79"/>
                <a:ea typeface="ＭＳ Ｐゴシック" panose="020B0600070205080204" pitchFamily="34" charset="-128"/>
              </a:rPr>
              <a:t>What can you learn about what </a:t>
            </a:r>
            <a:r>
              <a:rPr lang="en-GB" altLang="en-FI" dirty="0">
                <a:solidFill>
                  <a:srgbClr val="FF0000"/>
                </a:solidFill>
                <a:latin typeface="Gill Sans" panose="020B0502020104020203" pitchFamily="34" charset="-79"/>
                <a:ea typeface="ＭＳ Ｐゴシック" panose="020B0600070205080204" pitchFamily="34" charset="-128"/>
              </a:rPr>
              <a:t>Anders Lind </a:t>
            </a:r>
            <a:r>
              <a:rPr lang="en-GB" altLang="en-FI" dirty="0">
                <a:latin typeface="Gill Sans" panose="020B0502020104020203" pitchFamily="34" charset="-79"/>
                <a:ea typeface="ＭＳ Ｐゴシック" panose="020B0600070205080204" pitchFamily="34" charset="-128"/>
              </a:rPr>
              <a:t>is doing in his installation that you might use in the works you are going to create this semester?</a:t>
            </a:r>
          </a:p>
          <a:p>
            <a:pPr>
              <a:defRPr/>
            </a:pPr>
            <a:endParaRPr lang="en-GB" altLang="en-FI" dirty="0">
              <a:latin typeface="Gill Sans" panose="020B0502020104020203" pitchFamily="34" charset="-79"/>
              <a:ea typeface="ＭＳ Ｐゴシック" panose="020B0600070205080204" pitchFamily="34" charset="-128"/>
            </a:endParaRPr>
          </a:p>
          <a:p>
            <a:pPr marL="0" indent="0">
              <a:buFontTx/>
              <a:buNone/>
              <a:defRPr/>
            </a:pPr>
            <a:endParaRPr lang="en-GB" altLang="en-FI" dirty="0">
              <a:latin typeface="Gill Sans" panose="020B0502020104020203" pitchFamily="34" charset="-79"/>
              <a:ea typeface="ＭＳ Ｐゴシック" panose="020B0600070205080204" pitchFamily="34"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7">
            <a:extLst>
              <a:ext uri="{FF2B5EF4-FFF2-40B4-BE49-F238E27FC236}">
                <a16:creationId xmlns:a16="http://schemas.microsoft.com/office/drawing/2014/main" id="{2ACF4D43-9B0E-FF43-8A26-FE81C7919E44}"/>
              </a:ext>
            </a:extLst>
          </p:cNvPr>
          <p:cNvSpPr>
            <a:spLocks noGrp="1" noChangeArrowheads="1"/>
          </p:cNvSpPr>
          <p:nvPr>
            <p:ph type="title"/>
          </p:nvPr>
        </p:nvSpPr>
        <p:spPr/>
        <p:txBody>
          <a:bodyPr/>
          <a:lstStyle/>
          <a:p>
            <a:r>
              <a:rPr lang="en-GB" altLang="en-FI" dirty="0">
                <a:latin typeface="Gill Sans" panose="020B0502020104020203" pitchFamily="34" charset="-79"/>
                <a:ea typeface="ＭＳ Ｐゴシック" panose="020B0600070205080204" pitchFamily="34" charset="-128"/>
              </a:rPr>
              <a:t>Sources</a:t>
            </a:r>
          </a:p>
        </p:txBody>
      </p:sp>
      <p:sp>
        <p:nvSpPr>
          <p:cNvPr id="6" name="Rectangle 5">
            <a:extLst>
              <a:ext uri="{FF2B5EF4-FFF2-40B4-BE49-F238E27FC236}">
                <a16:creationId xmlns:a16="http://schemas.microsoft.com/office/drawing/2014/main" id="{2713E39C-936E-874C-B16B-3B0D845276C8}"/>
              </a:ext>
            </a:extLst>
          </p:cNvPr>
          <p:cNvSpPr/>
          <p:nvPr/>
        </p:nvSpPr>
        <p:spPr>
          <a:xfrm>
            <a:off x="971600" y="1268760"/>
            <a:ext cx="6587128" cy="6771084"/>
          </a:xfrm>
          <a:prstGeom prst="rect">
            <a:avLst/>
          </a:prstGeom>
        </p:spPr>
        <p:txBody>
          <a:bodyPr wrap="square">
            <a:spAutoFit/>
          </a:bodyPr>
          <a:lstStyle/>
          <a:p>
            <a:r>
              <a:rPr lang="en-GB" altLang="en-FI" sz="1400" dirty="0"/>
              <a:t>[1] Sears,  E. 1993. “Sensory Perception and its Metaphors in the Time of Richard of </a:t>
            </a:r>
            <a:r>
              <a:rPr lang="en-GB" altLang="en-FI" sz="1400" dirty="0" err="1"/>
              <a:t>Fournival</a:t>
            </a:r>
            <a:r>
              <a:rPr lang="en-GB" altLang="en-FI" sz="1400" dirty="0"/>
              <a:t>. In </a:t>
            </a:r>
            <a:r>
              <a:rPr lang="en-GB" altLang="en-FI" sz="1400" i="1" dirty="0"/>
              <a:t>Medicine </a:t>
            </a:r>
          </a:p>
          <a:p>
            <a:r>
              <a:rPr lang="en-GB" altLang="en-FI" sz="1400" i="1" dirty="0"/>
              <a:t>and the Five Senses</a:t>
            </a:r>
            <a:r>
              <a:rPr lang="en-GB" altLang="en-FI" sz="1400" dirty="0"/>
              <a:t>, ed. WF Bynum, &amp; R. Porter, 17–39, Cambridge University Press. </a:t>
            </a:r>
          </a:p>
          <a:p>
            <a:r>
              <a:rPr lang="en-GB" altLang="en-FI" sz="1400" dirty="0"/>
              <a:t>[2] Howes, David, 2002, “Nose-wise: Olfactory Metaphors in Mind”, in </a:t>
            </a:r>
            <a:r>
              <a:rPr lang="en-GB" altLang="en-FI" sz="1400" dirty="0" err="1"/>
              <a:t>Rouby</a:t>
            </a:r>
            <a:r>
              <a:rPr lang="en-GB" altLang="en-FI" sz="1400" dirty="0"/>
              <a:t>, C., Benoist </a:t>
            </a:r>
            <a:r>
              <a:rPr lang="en-GB" altLang="en-FI" sz="1400" dirty="0" err="1"/>
              <a:t>Schaal</a:t>
            </a:r>
            <a:r>
              <a:rPr lang="en-GB" altLang="en-FI" sz="1400" dirty="0"/>
              <a:t>, D., Gervais, R., &amp; A. Holley, (eds.), </a:t>
            </a:r>
            <a:r>
              <a:rPr lang="en-GB" altLang="en-FI" sz="1400" i="1" dirty="0"/>
              <a:t>Olfaction, Taste and Cognition</a:t>
            </a:r>
            <a:r>
              <a:rPr lang="en-GB" altLang="en-FI" sz="1400" dirty="0"/>
              <a:t>, Cambridge, UK: Cambridge University Press.</a:t>
            </a:r>
          </a:p>
          <a:p>
            <a:r>
              <a:rPr lang="en-GB" altLang="en-FI" sz="1400" dirty="0"/>
              <a:t>[3]  </a:t>
            </a:r>
            <a:r>
              <a:rPr lang="en-GB" altLang="en-FI" sz="1400" dirty="0" err="1"/>
              <a:t>Arnheim</a:t>
            </a:r>
            <a:r>
              <a:rPr lang="en-GB" altLang="en-FI" sz="1400" dirty="0"/>
              <a:t>, Rudolf, 1969, 2004, </a:t>
            </a:r>
            <a:r>
              <a:rPr lang="en-GB" altLang="en-FI" sz="1400" i="1" dirty="0"/>
              <a:t>Visual Thinking</a:t>
            </a:r>
            <a:r>
              <a:rPr lang="en-GB" altLang="en-FI" sz="1400" dirty="0"/>
              <a:t>, Berkeley: University of California Press, p. 18.</a:t>
            </a:r>
          </a:p>
          <a:p>
            <a:r>
              <a:rPr lang="en-GB" altLang="en-FI" sz="1400" dirty="0"/>
              <a:t>[4] Classen, Constance, 1998, </a:t>
            </a:r>
            <a:r>
              <a:rPr lang="en-GB" altLang="en-FI" sz="1400" i="1" dirty="0"/>
              <a:t>Towards an Anthropology of the Senses</a:t>
            </a:r>
            <a:r>
              <a:rPr lang="en-GB" altLang="en-FI" sz="1400" dirty="0"/>
              <a:t>, Oxford, UK: Blackwell Publishers. </a:t>
            </a:r>
          </a:p>
          <a:p>
            <a:r>
              <a:rPr lang="en-GB" altLang="en-FI" sz="1400" dirty="0"/>
              <a:t>[5] </a:t>
            </a:r>
            <a:r>
              <a:rPr lang="en-GB" altLang="en-FI" sz="1400" dirty="0" err="1"/>
              <a:t>Viberg</a:t>
            </a:r>
            <a:r>
              <a:rPr lang="en-GB" altLang="en-FI" sz="1400" dirty="0"/>
              <a:t>, </a:t>
            </a:r>
            <a:r>
              <a:rPr lang="en-GB" altLang="en-FI" sz="1400" dirty="0" err="1"/>
              <a:t>Åke</a:t>
            </a:r>
            <a:r>
              <a:rPr lang="en-GB" altLang="en-FI" sz="1400" dirty="0"/>
              <a:t>. 1983. “The verbs of perception: A typological study”. </a:t>
            </a:r>
            <a:r>
              <a:rPr lang="en-GB" altLang="en-FI" sz="1400" i="1" dirty="0"/>
              <a:t>Linguistics</a:t>
            </a:r>
            <a:r>
              <a:rPr lang="en-GB" altLang="en-FI" sz="1400" dirty="0"/>
              <a:t> 21, 123–162.</a:t>
            </a:r>
          </a:p>
          <a:p>
            <a:r>
              <a:rPr lang="en-GB" altLang="en-FI" sz="1400" dirty="0"/>
              <a:t>[6] San Roque, L., et al. (2015). “Vision verbs dominate in conversation across cultures, but the ranking of non-visual verbs varies”, </a:t>
            </a:r>
            <a:r>
              <a:rPr lang="en-GB" altLang="en-FI" sz="1400" i="1" dirty="0"/>
              <a:t>Cognitive Linguistics </a:t>
            </a:r>
            <a:r>
              <a:rPr lang="en-GB" altLang="en-FI" sz="1400" dirty="0"/>
              <a:t>26(1): 31 – 60.</a:t>
            </a:r>
          </a:p>
          <a:p>
            <a:r>
              <a:rPr lang="en-GB" altLang="en-FI" sz="1400" dirty="0"/>
              <a:t>[7] Van Der </a:t>
            </a:r>
            <a:r>
              <a:rPr lang="en-GB" altLang="en-FI" sz="1400" dirty="0" err="1"/>
              <a:t>Elst</a:t>
            </a:r>
            <a:r>
              <a:rPr lang="en-GB" altLang="en-FI" sz="1400" dirty="0"/>
              <a:t>, J., Richards-</a:t>
            </a:r>
            <a:r>
              <a:rPr lang="en-GB" altLang="en-FI" sz="1400" dirty="0" err="1"/>
              <a:t>Rissetto</a:t>
            </a:r>
            <a:r>
              <a:rPr lang="en-GB" altLang="en-FI" sz="1400" dirty="0"/>
              <a:t>, H. Díaz-</a:t>
            </a:r>
            <a:r>
              <a:rPr lang="en-GB" altLang="en-FI" sz="1400" dirty="0" err="1"/>
              <a:t>Kommonen</a:t>
            </a:r>
            <a:r>
              <a:rPr lang="en-GB" altLang="en-FI" sz="1400" dirty="0"/>
              <a:t>, L. (2018). Rural Sense, Value, Heritage and Sensory Landscapes, Developing a Design-oriented Approach, </a:t>
            </a:r>
            <a:r>
              <a:rPr lang="en-GB" altLang="en-FI" sz="1400" i="1" dirty="0"/>
              <a:t>Landscape Review</a:t>
            </a:r>
            <a:r>
              <a:rPr lang="en-GB" altLang="en-FI" sz="1400" dirty="0"/>
              <a:t>, 18(1) 56–71. </a:t>
            </a:r>
          </a:p>
          <a:p>
            <a:r>
              <a:rPr lang="en-GB" altLang="en-FI" sz="1400" dirty="0"/>
              <a:t>[8] Ackerman, E. “Digital Nose Stimulation Enables Smelling in Stereo”, </a:t>
            </a:r>
            <a:r>
              <a:rPr lang="en-GB" altLang="en-FI" sz="1400" i="1" dirty="0"/>
              <a:t>IEEE Spectrum</a:t>
            </a:r>
            <a:r>
              <a:rPr lang="en-GB" altLang="en-FI" sz="1400" dirty="0"/>
              <a:t>, 13 May 202.</a:t>
            </a:r>
          </a:p>
          <a:p>
            <a:r>
              <a:rPr lang="en-GB" altLang="en-FI" sz="1400" dirty="0"/>
              <a:t>[9] Salter, Chris, 2010, </a:t>
            </a:r>
            <a:r>
              <a:rPr lang="en-GB" altLang="en-FI" sz="1400" i="1" dirty="0"/>
              <a:t>Entangled. Technology and the Transformation of Performance</a:t>
            </a:r>
            <a:r>
              <a:rPr lang="en-GB" altLang="en-FI" sz="1400" dirty="0"/>
              <a:t>, Cambridge MA: The MIT Press.</a:t>
            </a:r>
          </a:p>
          <a:p>
            <a:endParaRPr lang="en-GB" altLang="en-FI" sz="1400" dirty="0"/>
          </a:p>
          <a:p>
            <a:endParaRPr lang="en-GB" altLang="en-FI" sz="1400" dirty="0"/>
          </a:p>
          <a:p>
            <a:endParaRPr lang="en-GB" altLang="en-FI" sz="1400" dirty="0"/>
          </a:p>
          <a:p>
            <a:endParaRPr lang="en-GB" altLang="en-FI" sz="1400" dirty="0"/>
          </a:p>
          <a:p>
            <a:endParaRPr lang="en-GB" altLang="en-FI" sz="1400" dirty="0"/>
          </a:p>
          <a:p>
            <a:endParaRPr lang="en-GB" altLang="en-FI" sz="1400" dirty="0"/>
          </a:p>
          <a:p>
            <a:endParaRPr lang="en-GB" altLang="en-FI" sz="1400" dirty="0"/>
          </a:p>
          <a:p>
            <a:endParaRPr lang="en-GB" altLang="en-FI" sz="1400" dirty="0"/>
          </a:p>
          <a:p>
            <a:endParaRPr lang="en-GB" altLang="en-FI" sz="1400" dirty="0"/>
          </a:p>
        </p:txBody>
      </p:sp>
    </p:spTree>
    <p:extLst>
      <p:ext uri="{BB962C8B-B14F-4D97-AF65-F5344CB8AC3E}">
        <p14:creationId xmlns:p14="http://schemas.microsoft.com/office/powerpoint/2010/main" val="3588508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7">
            <a:extLst>
              <a:ext uri="{FF2B5EF4-FFF2-40B4-BE49-F238E27FC236}">
                <a16:creationId xmlns:a16="http://schemas.microsoft.com/office/drawing/2014/main" id="{BA455003-5C06-FA4E-A957-24524D8D28BE}"/>
              </a:ext>
            </a:extLst>
          </p:cNvPr>
          <p:cNvSpPr>
            <a:spLocks noGrp="1" noChangeArrowheads="1"/>
          </p:cNvSpPr>
          <p:nvPr>
            <p:ph type="title"/>
          </p:nvPr>
        </p:nvSpPr>
        <p:spPr/>
        <p:txBody>
          <a:bodyPr/>
          <a:lstStyle/>
          <a:p>
            <a:r>
              <a:rPr lang="en-GB" altLang="en-FI" dirty="0">
                <a:latin typeface="Gill Sans" panose="020B0502020104020203" pitchFamily="34" charset="-79"/>
                <a:ea typeface="ＭＳ Ｐゴシック" panose="020B0600070205080204" pitchFamily="34" charset="-128"/>
              </a:rPr>
              <a:t>Holistic understanding</a:t>
            </a:r>
          </a:p>
        </p:txBody>
      </p:sp>
      <p:sp>
        <p:nvSpPr>
          <p:cNvPr id="9" name="Content Placeholder 8">
            <a:extLst>
              <a:ext uri="{FF2B5EF4-FFF2-40B4-BE49-F238E27FC236}">
                <a16:creationId xmlns:a16="http://schemas.microsoft.com/office/drawing/2014/main" id="{0FD18BB4-9814-AC4D-8F55-F887F64C0E6B}"/>
              </a:ext>
            </a:extLst>
          </p:cNvPr>
          <p:cNvSpPr>
            <a:spLocks noGrp="1"/>
          </p:cNvSpPr>
          <p:nvPr>
            <p:ph idx="1"/>
          </p:nvPr>
        </p:nvSpPr>
        <p:spPr/>
        <p:txBody>
          <a:bodyPr/>
          <a:lstStyle/>
          <a:p>
            <a:pPr>
              <a:defRPr/>
            </a:pPr>
            <a:r>
              <a:rPr lang="en-GB" dirty="0"/>
              <a:t>Valorisation of human experience: Good for the human and for the environment; good for the personal and the </a:t>
            </a:r>
            <a:r>
              <a:rPr lang="en-GB" i="1" dirty="0"/>
              <a:t>collective</a:t>
            </a:r>
            <a:r>
              <a:rPr lang="en-GB" dirty="0"/>
              <a:t>.</a:t>
            </a:r>
          </a:p>
          <a:p>
            <a:pPr marL="0" indent="0">
              <a:buFontTx/>
              <a:buNone/>
              <a:defRPr/>
            </a:pPr>
            <a:endParaRPr lang="en-GB" dirty="0"/>
          </a:p>
          <a:p>
            <a:pPr>
              <a:defRPr/>
            </a:pPr>
            <a:r>
              <a:rPr lang="en-GB" dirty="0"/>
              <a:t>The notion of </a:t>
            </a:r>
            <a:r>
              <a:rPr lang="en-GB" dirty="0">
                <a:solidFill>
                  <a:srgbClr val="FF0000"/>
                </a:solidFill>
              </a:rPr>
              <a:t>multisensory signals </a:t>
            </a:r>
            <a:r>
              <a:rPr lang="en-GB" dirty="0"/>
              <a:t>within a humanistic framework as a positive step towards the developing design methods that foster sustainability.</a:t>
            </a:r>
          </a:p>
          <a:p>
            <a:pPr>
              <a:defRPr/>
            </a:pPr>
            <a:endParaRPr lang="en-GB" dirty="0"/>
          </a:p>
          <a:p>
            <a:pPr lvl="1">
              <a:defRPr/>
            </a:pPr>
            <a:r>
              <a:rPr lang="en-GB" dirty="0"/>
              <a:t>Being in tune with the world around</a:t>
            </a:r>
          </a:p>
          <a:p>
            <a:pPr lvl="1">
              <a:defRPr/>
            </a:pPr>
            <a:r>
              <a:rPr lang="en-GB" dirty="0"/>
              <a:t>Allowing yourself to invite that world into your living experiences</a:t>
            </a:r>
          </a:p>
          <a:p>
            <a:pPr lvl="1">
              <a:defRPr/>
            </a:pPr>
            <a:r>
              <a:rPr lang="en-GB" dirty="0"/>
              <a:t>Ensuring that our interactions in and with the world are sustainable.</a:t>
            </a:r>
          </a:p>
          <a:p>
            <a:pPr marL="457200" lvl="1" indent="0">
              <a:buFontTx/>
              <a:buNone/>
              <a:defRPr/>
            </a:pPr>
            <a:endParaRPr lang="en-GB" dirty="0"/>
          </a:p>
          <a:p>
            <a:pPr marL="457200" lvl="1" indent="0">
              <a:buFontTx/>
              <a:buNone/>
              <a:defRPr/>
            </a:pP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7">
            <a:extLst>
              <a:ext uri="{FF2B5EF4-FFF2-40B4-BE49-F238E27FC236}">
                <a16:creationId xmlns:a16="http://schemas.microsoft.com/office/drawing/2014/main" id="{EDA35A6A-C8E2-4A46-A0EB-0613BCD72AF6}"/>
              </a:ext>
            </a:extLst>
          </p:cNvPr>
          <p:cNvSpPr>
            <a:spLocks noGrp="1" noChangeArrowheads="1"/>
          </p:cNvSpPr>
          <p:nvPr>
            <p:ph type="title"/>
          </p:nvPr>
        </p:nvSpPr>
        <p:spPr/>
        <p:txBody>
          <a:bodyPr/>
          <a:lstStyle/>
          <a:p>
            <a:r>
              <a:rPr lang="en-GB" altLang="en-FI" dirty="0">
                <a:latin typeface="Gill Sans" panose="020B0502020104020203" pitchFamily="34" charset="-79"/>
                <a:ea typeface="ＭＳ Ｐゴシック" panose="020B0600070205080204" pitchFamily="34" charset="-128"/>
              </a:rPr>
              <a:t>Holistic understanding</a:t>
            </a:r>
          </a:p>
        </p:txBody>
      </p:sp>
      <p:sp>
        <p:nvSpPr>
          <p:cNvPr id="9" name="Content Placeholder 8">
            <a:extLst>
              <a:ext uri="{FF2B5EF4-FFF2-40B4-BE49-F238E27FC236}">
                <a16:creationId xmlns:a16="http://schemas.microsoft.com/office/drawing/2014/main" id="{921C9531-7F40-584D-8B0E-0B0EA0F7603B}"/>
              </a:ext>
            </a:extLst>
          </p:cNvPr>
          <p:cNvSpPr>
            <a:spLocks noGrp="1"/>
          </p:cNvSpPr>
          <p:nvPr>
            <p:ph idx="1"/>
          </p:nvPr>
        </p:nvSpPr>
        <p:spPr>
          <a:xfrm>
            <a:off x="539750" y="1587500"/>
            <a:ext cx="7772400" cy="4114800"/>
          </a:xfrm>
        </p:spPr>
        <p:txBody>
          <a:bodyPr/>
          <a:lstStyle/>
          <a:p>
            <a:pPr>
              <a:defRPr/>
            </a:pPr>
            <a:r>
              <a:rPr lang="en-GB" dirty="0"/>
              <a:t>The visual sense is only </a:t>
            </a:r>
            <a:r>
              <a:rPr lang="en-GB" i="1" dirty="0">
                <a:solidFill>
                  <a:srgbClr val="FF0000"/>
                </a:solidFill>
              </a:rPr>
              <a:t>one part</a:t>
            </a:r>
            <a:r>
              <a:rPr lang="en-GB" i="1" dirty="0"/>
              <a:t> </a:t>
            </a:r>
            <a:r>
              <a:rPr lang="en-GB" dirty="0"/>
              <a:t>of the human sensorium.</a:t>
            </a:r>
          </a:p>
          <a:p>
            <a:pPr>
              <a:defRPr/>
            </a:pPr>
            <a:r>
              <a:rPr lang="en-GB" dirty="0"/>
              <a:t>Even in Antiquity, the exalted position of sight was tempered by the conviction that  all senses were “perfectly formed in their own right”. This could be evidenced in the fact the colours, sounds, smells and touch can only be received by one and only one organ.” </a:t>
            </a:r>
            <a:r>
              <a:rPr lang="en-GB" baseline="30000" dirty="0"/>
              <a:t>[1]</a:t>
            </a:r>
          </a:p>
          <a:p>
            <a:pPr>
              <a:defRPr/>
            </a:pPr>
            <a:endParaRPr lang="en-GB" sz="1200" baseline="30000" dirty="0"/>
          </a:p>
          <a:p>
            <a:pPr>
              <a:defRPr/>
            </a:pPr>
            <a:endParaRPr lang="en-GB" sz="1200" baseline="30000" dirty="0"/>
          </a:p>
          <a:p>
            <a:pPr>
              <a:defRPr/>
            </a:pPr>
            <a:endParaRPr lang="en-GB" dirty="0"/>
          </a:p>
          <a:p>
            <a:pPr marL="457200" lvl="1" indent="0">
              <a:buFontTx/>
              <a:buNone/>
              <a:defRPr/>
            </a:pPr>
            <a:endParaRPr lang="en-GB" dirty="0"/>
          </a:p>
          <a:p>
            <a:pPr lvl="1">
              <a:defRPr/>
            </a:pPr>
            <a:endParaRPr lang="en-GB" dirty="0"/>
          </a:p>
          <a:p>
            <a:pPr lvl="1">
              <a:defRPr/>
            </a:pPr>
            <a:endParaRPr lang="en-GB" dirty="0"/>
          </a:p>
          <a:p>
            <a:pPr marL="0" indent="0">
              <a:buFontTx/>
              <a:buNone/>
              <a:defRPr/>
            </a:pPr>
            <a:endParaRPr lang="en-GB" dirty="0"/>
          </a:p>
          <a:p>
            <a:pPr marL="457200" lvl="1" indent="0">
              <a:buFontTx/>
              <a:buNone/>
              <a:defRPr/>
            </a:pPr>
            <a:endParaRPr lang="en-GB" dirty="0"/>
          </a:p>
        </p:txBody>
      </p:sp>
      <p:sp>
        <p:nvSpPr>
          <p:cNvPr id="2" name="Rectangle 1">
            <a:extLst>
              <a:ext uri="{FF2B5EF4-FFF2-40B4-BE49-F238E27FC236}">
                <a16:creationId xmlns:a16="http://schemas.microsoft.com/office/drawing/2014/main" id="{C06DA522-DEB3-7C48-9489-07E3F4BC3729}"/>
              </a:ext>
            </a:extLst>
          </p:cNvPr>
          <p:cNvSpPr/>
          <p:nvPr/>
        </p:nvSpPr>
        <p:spPr>
          <a:xfrm>
            <a:off x="539750" y="5719227"/>
            <a:ext cx="7056586" cy="1138773"/>
          </a:xfrm>
          <a:prstGeom prst="rect">
            <a:avLst/>
          </a:prstGeom>
        </p:spPr>
        <p:txBody>
          <a:bodyPr wrap="square">
            <a:spAutoFit/>
          </a:bodyPr>
          <a:lstStyle/>
          <a:p>
            <a:r>
              <a:rPr lang="en-GB" altLang="en-FI" sz="1200" dirty="0"/>
              <a:t>[1] Sears,  E. 1993. “Sensory Perception and its Metaphors in the Time of Richard of </a:t>
            </a:r>
            <a:r>
              <a:rPr lang="en-GB" altLang="en-FI" sz="1200" dirty="0" err="1"/>
              <a:t>Fournival</a:t>
            </a:r>
            <a:r>
              <a:rPr lang="en-GB" altLang="en-FI" sz="1200" dirty="0"/>
              <a:t>. In </a:t>
            </a:r>
            <a:r>
              <a:rPr lang="en-GB" altLang="en-FI" sz="1200" i="1" dirty="0"/>
              <a:t>Medicine </a:t>
            </a:r>
          </a:p>
          <a:p>
            <a:r>
              <a:rPr lang="en-GB" altLang="en-FI" sz="1200" i="1" dirty="0"/>
              <a:t>and the Five Senses</a:t>
            </a:r>
            <a:r>
              <a:rPr lang="en-GB" altLang="en-FI" sz="1200" dirty="0"/>
              <a:t>, ed. WF Bynum, &amp; R. Porter, 17–39, Cambridge University Press. </a:t>
            </a:r>
          </a:p>
          <a:p>
            <a:r>
              <a:rPr lang="en-GB" altLang="en-FI" sz="1200" dirty="0"/>
              <a:t>[2] </a:t>
            </a:r>
            <a:r>
              <a:rPr lang="en-GB" altLang="en-FI" sz="1200" dirty="0" err="1"/>
              <a:t>Softwarare</a:t>
            </a:r>
            <a:r>
              <a:rPr lang="en-GB" altLang="en-FI" sz="1200" dirty="0"/>
              <a:t> Testing, “Organization of Human Perception”, available at </a:t>
            </a:r>
            <a:r>
              <a:rPr lang="en-GB" altLang="en-FI" sz="1200" dirty="0">
                <a:hlinkClick r:id="rId3"/>
              </a:rPr>
              <a:t>https://www.softwaretestinghelp.com/what-is-virtual-reality/#Introduction_To_Computer_Graphics_And_Human_Perception</a:t>
            </a:r>
            <a:r>
              <a:rPr lang="en-GB" altLang="en-FI" sz="1200" dirty="0"/>
              <a:t>. (Accessed 22/10/2023.)</a:t>
            </a:r>
          </a:p>
          <a:p>
            <a:pPr>
              <a:defRPr/>
            </a:pPr>
            <a:endParaRPr lang="en-GB" sz="1200" baseline="30000" dirty="0"/>
          </a:p>
        </p:txBody>
      </p:sp>
      <p:pic>
        <p:nvPicPr>
          <p:cNvPr id="4" name="Picture 3">
            <a:extLst>
              <a:ext uri="{FF2B5EF4-FFF2-40B4-BE49-F238E27FC236}">
                <a16:creationId xmlns:a16="http://schemas.microsoft.com/office/drawing/2014/main" id="{1A1B5EA1-9D07-73C5-B7E4-A7CE8D26B439}"/>
              </a:ext>
            </a:extLst>
          </p:cNvPr>
          <p:cNvPicPr>
            <a:picLocks noChangeAspect="1"/>
          </p:cNvPicPr>
          <p:nvPr/>
        </p:nvPicPr>
        <p:blipFill>
          <a:blip r:embed="rId4"/>
          <a:stretch>
            <a:fillRect/>
          </a:stretch>
        </p:blipFill>
        <p:spPr>
          <a:xfrm>
            <a:off x="1027515" y="3212976"/>
            <a:ext cx="6796870" cy="233298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7">
            <a:extLst>
              <a:ext uri="{FF2B5EF4-FFF2-40B4-BE49-F238E27FC236}">
                <a16:creationId xmlns:a16="http://schemas.microsoft.com/office/drawing/2014/main" id="{EDA35A6A-C8E2-4A46-A0EB-0613BCD72AF6}"/>
              </a:ext>
            </a:extLst>
          </p:cNvPr>
          <p:cNvSpPr>
            <a:spLocks noGrp="1" noChangeArrowheads="1"/>
          </p:cNvSpPr>
          <p:nvPr>
            <p:ph type="title"/>
          </p:nvPr>
        </p:nvSpPr>
        <p:spPr/>
        <p:txBody>
          <a:bodyPr/>
          <a:lstStyle/>
          <a:p>
            <a:r>
              <a:rPr lang="en-GB" altLang="en-FI" dirty="0">
                <a:latin typeface="Gill Sans" panose="020B0502020104020203" pitchFamily="34" charset="-79"/>
                <a:ea typeface="ＭＳ Ｐゴシック" panose="020B0600070205080204" pitchFamily="34" charset="-128"/>
              </a:rPr>
              <a:t>Holistic understanding</a:t>
            </a:r>
          </a:p>
        </p:txBody>
      </p:sp>
      <p:sp>
        <p:nvSpPr>
          <p:cNvPr id="9" name="Content Placeholder 8">
            <a:extLst>
              <a:ext uri="{FF2B5EF4-FFF2-40B4-BE49-F238E27FC236}">
                <a16:creationId xmlns:a16="http://schemas.microsoft.com/office/drawing/2014/main" id="{921C9531-7F40-584D-8B0E-0B0EA0F7603B}"/>
              </a:ext>
            </a:extLst>
          </p:cNvPr>
          <p:cNvSpPr>
            <a:spLocks noGrp="1"/>
          </p:cNvSpPr>
          <p:nvPr>
            <p:ph idx="1"/>
          </p:nvPr>
        </p:nvSpPr>
        <p:spPr>
          <a:xfrm>
            <a:off x="539750" y="1587500"/>
            <a:ext cx="7772400" cy="4114800"/>
          </a:xfrm>
        </p:spPr>
        <p:txBody>
          <a:bodyPr/>
          <a:lstStyle/>
          <a:p>
            <a:pPr>
              <a:defRPr/>
            </a:pPr>
            <a:r>
              <a:rPr lang="en-GB" dirty="0"/>
              <a:t>Yet, though the visual sense is only one part of the human sensorium, </a:t>
            </a:r>
            <a:r>
              <a:rPr lang="en-GB" dirty="0">
                <a:solidFill>
                  <a:srgbClr val="FF0000"/>
                </a:solidFill>
              </a:rPr>
              <a:t>it is often used as if ‘by proxy’ to measure our response to everything</a:t>
            </a:r>
            <a:r>
              <a:rPr lang="en-GB" dirty="0"/>
              <a:t>.</a:t>
            </a:r>
          </a:p>
          <a:p>
            <a:pPr lvl="1">
              <a:defRPr/>
            </a:pPr>
            <a:r>
              <a:rPr lang="en-GB" i="1" dirty="0">
                <a:solidFill>
                  <a:srgbClr val="FF0000"/>
                </a:solidFill>
              </a:rPr>
              <a:t>See</a:t>
            </a:r>
            <a:r>
              <a:rPr lang="en-GB" dirty="0"/>
              <a:t> what I </a:t>
            </a:r>
            <a:r>
              <a:rPr lang="en-GB" i="1" dirty="0"/>
              <a:t>mean</a:t>
            </a:r>
            <a:r>
              <a:rPr lang="en-GB" dirty="0"/>
              <a:t>?”</a:t>
            </a:r>
          </a:p>
          <a:p>
            <a:pPr lvl="1">
              <a:defRPr/>
            </a:pPr>
            <a:r>
              <a:rPr lang="en-GB" dirty="0"/>
              <a:t>“Can’t you </a:t>
            </a:r>
            <a:r>
              <a:rPr lang="en-GB" i="1" dirty="0">
                <a:solidFill>
                  <a:srgbClr val="FF0000"/>
                </a:solidFill>
              </a:rPr>
              <a:t>see</a:t>
            </a:r>
            <a:r>
              <a:rPr lang="en-GB" dirty="0"/>
              <a:t> what is </a:t>
            </a:r>
            <a:r>
              <a:rPr lang="en-GB" i="1" dirty="0"/>
              <a:t>happening</a:t>
            </a:r>
            <a:r>
              <a:rPr lang="en-GB" dirty="0"/>
              <a:t>?”</a:t>
            </a:r>
          </a:p>
          <a:p>
            <a:pPr marL="457200" lvl="1" indent="0">
              <a:buNone/>
              <a:defRPr/>
            </a:pPr>
            <a:endParaRPr lang="en-GB" baseline="30000" dirty="0"/>
          </a:p>
          <a:p>
            <a:pPr>
              <a:defRPr/>
            </a:pPr>
            <a:r>
              <a:rPr lang="en-GB" dirty="0"/>
              <a:t>From the late 18</a:t>
            </a:r>
            <a:r>
              <a:rPr lang="en-GB" baseline="30000" dirty="0"/>
              <a:t>th</a:t>
            </a:r>
            <a:r>
              <a:rPr lang="en-GB" dirty="0"/>
              <a:t> century and the Enlightenment, </a:t>
            </a:r>
            <a:r>
              <a:rPr lang="en-GB" dirty="0">
                <a:solidFill>
                  <a:srgbClr val="FF0000"/>
                </a:solidFill>
              </a:rPr>
              <a:t>the role of sight </a:t>
            </a:r>
            <a:r>
              <a:rPr lang="en-GB" dirty="0"/>
              <a:t>in Western society was further enlarged so as to becomes synonymous with knowledge.</a:t>
            </a:r>
            <a:r>
              <a:rPr lang="en-GB" baseline="30000" dirty="0"/>
              <a:t> </a:t>
            </a:r>
          </a:p>
          <a:p>
            <a:pPr>
              <a:defRPr/>
            </a:pPr>
            <a:r>
              <a:rPr lang="en-GB" dirty="0"/>
              <a:t>These developments can be researched and studied from a </a:t>
            </a:r>
            <a:r>
              <a:rPr lang="en-GB" i="1" dirty="0"/>
              <a:t>cultural-historical perspective</a:t>
            </a:r>
            <a:r>
              <a:rPr lang="en-GB" dirty="0"/>
              <a:t>. </a:t>
            </a:r>
            <a:r>
              <a:rPr lang="en-GB" baseline="30000" dirty="0"/>
              <a:t>[2]</a:t>
            </a:r>
          </a:p>
          <a:p>
            <a:pPr>
              <a:defRPr/>
            </a:pPr>
            <a:endParaRPr lang="en-GB" sz="1200" baseline="30000" dirty="0"/>
          </a:p>
          <a:p>
            <a:pPr>
              <a:defRPr/>
            </a:pPr>
            <a:endParaRPr lang="en-GB" sz="1200" baseline="30000" dirty="0"/>
          </a:p>
          <a:p>
            <a:pPr>
              <a:defRPr/>
            </a:pPr>
            <a:endParaRPr lang="en-GB" dirty="0"/>
          </a:p>
          <a:p>
            <a:pPr marL="457200" lvl="1" indent="0">
              <a:buFontTx/>
              <a:buNone/>
              <a:defRPr/>
            </a:pPr>
            <a:endParaRPr lang="en-GB" dirty="0"/>
          </a:p>
          <a:p>
            <a:pPr lvl="1">
              <a:defRPr/>
            </a:pPr>
            <a:endParaRPr lang="en-GB" dirty="0"/>
          </a:p>
          <a:p>
            <a:pPr lvl="1">
              <a:defRPr/>
            </a:pPr>
            <a:endParaRPr lang="en-GB" dirty="0"/>
          </a:p>
          <a:p>
            <a:pPr marL="0" indent="0">
              <a:buFontTx/>
              <a:buNone/>
              <a:defRPr/>
            </a:pPr>
            <a:endParaRPr lang="en-GB" dirty="0"/>
          </a:p>
          <a:p>
            <a:pPr marL="457200" lvl="1" indent="0">
              <a:buFontTx/>
              <a:buNone/>
              <a:defRPr/>
            </a:pPr>
            <a:endParaRPr lang="en-GB" dirty="0"/>
          </a:p>
        </p:txBody>
      </p:sp>
      <p:sp>
        <p:nvSpPr>
          <p:cNvPr id="2" name="Rectangle 1">
            <a:extLst>
              <a:ext uri="{FF2B5EF4-FFF2-40B4-BE49-F238E27FC236}">
                <a16:creationId xmlns:a16="http://schemas.microsoft.com/office/drawing/2014/main" id="{C06DA522-DEB3-7C48-9489-07E3F4BC3729}"/>
              </a:ext>
            </a:extLst>
          </p:cNvPr>
          <p:cNvSpPr/>
          <p:nvPr/>
        </p:nvSpPr>
        <p:spPr>
          <a:xfrm>
            <a:off x="539750" y="5821711"/>
            <a:ext cx="7056586" cy="584775"/>
          </a:xfrm>
          <a:prstGeom prst="rect">
            <a:avLst/>
          </a:prstGeom>
        </p:spPr>
        <p:txBody>
          <a:bodyPr wrap="square">
            <a:spAutoFit/>
          </a:bodyPr>
          <a:lstStyle/>
          <a:p>
            <a:pPr marL="0" indent="0">
              <a:buNone/>
              <a:defRPr/>
            </a:pPr>
            <a:r>
              <a:rPr lang="en-GB" altLang="en-FI" sz="1200" dirty="0"/>
              <a:t>[2] Howes, David, 2002, “Nose-wise: Olfactory Metaphors in Mind”, in </a:t>
            </a:r>
            <a:r>
              <a:rPr lang="en-GB" altLang="en-FI" sz="1200" dirty="0" err="1"/>
              <a:t>Rouby</a:t>
            </a:r>
            <a:r>
              <a:rPr lang="en-GB" altLang="en-FI" sz="1200" dirty="0"/>
              <a:t>, C., Benoist </a:t>
            </a:r>
            <a:r>
              <a:rPr lang="en-GB" altLang="en-FI" sz="1200" dirty="0" err="1"/>
              <a:t>Schaal</a:t>
            </a:r>
            <a:r>
              <a:rPr lang="en-GB" altLang="en-FI" sz="1200" dirty="0"/>
              <a:t>, D., Gervais, R., &amp; A. Holley, (eds.), </a:t>
            </a:r>
            <a:r>
              <a:rPr lang="en-GB" altLang="en-FI" sz="1200" i="1" dirty="0"/>
              <a:t>Olfaction, Taste and Cognition</a:t>
            </a:r>
            <a:r>
              <a:rPr lang="en-GB" altLang="en-FI" sz="1200" dirty="0"/>
              <a:t>, Cambridge, UK: Cambridge University Press.</a:t>
            </a:r>
          </a:p>
          <a:p>
            <a:pPr>
              <a:defRPr/>
            </a:pPr>
            <a:endParaRPr lang="en-GB" sz="1200" baseline="30000" dirty="0"/>
          </a:p>
        </p:txBody>
      </p:sp>
    </p:spTree>
    <p:extLst>
      <p:ext uri="{BB962C8B-B14F-4D97-AF65-F5344CB8AC3E}">
        <p14:creationId xmlns:p14="http://schemas.microsoft.com/office/powerpoint/2010/main" val="317030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7">
            <a:extLst>
              <a:ext uri="{FF2B5EF4-FFF2-40B4-BE49-F238E27FC236}">
                <a16:creationId xmlns:a16="http://schemas.microsoft.com/office/drawing/2014/main" id="{02DCD30F-1808-1741-BA02-9DCA8F6F9A5B}"/>
              </a:ext>
            </a:extLst>
          </p:cNvPr>
          <p:cNvSpPr>
            <a:spLocks noGrp="1" noChangeArrowheads="1"/>
          </p:cNvSpPr>
          <p:nvPr>
            <p:ph type="title"/>
          </p:nvPr>
        </p:nvSpPr>
        <p:spPr/>
        <p:txBody>
          <a:bodyPr/>
          <a:lstStyle/>
          <a:p>
            <a:r>
              <a:rPr lang="en-GB" altLang="en-FI" dirty="0">
                <a:latin typeface="Gill Sans" panose="020B0502020104020203" pitchFamily="34" charset="-79"/>
                <a:ea typeface="ＭＳ Ｐゴシック" panose="020B0600070205080204" pitchFamily="34" charset="-128"/>
              </a:rPr>
              <a:t>Holistic understanding</a:t>
            </a:r>
          </a:p>
        </p:txBody>
      </p:sp>
      <p:sp>
        <p:nvSpPr>
          <p:cNvPr id="9" name="Content Placeholder 8">
            <a:extLst>
              <a:ext uri="{FF2B5EF4-FFF2-40B4-BE49-F238E27FC236}">
                <a16:creationId xmlns:a16="http://schemas.microsoft.com/office/drawing/2014/main" id="{90D547CB-846B-BD46-839E-ACA268BC3978}"/>
              </a:ext>
            </a:extLst>
          </p:cNvPr>
          <p:cNvSpPr>
            <a:spLocks noGrp="1"/>
          </p:cNvSpPr>
          <p:nvPr>
            <p:ph idx="1"/>
          </p:nvPr>
        </p:nvSpPr>
        <p:spPr>
          <a:xfrm>
            <a:off x="685800" y="1981200"/>
            <a:ext cx="7486650" cy="4114800"/>
          </a:xfrm>
        </p:spPr>
        <p:txBody>
          <a:bodyPr/>
          <a:lstStyle/>
          <a:p>
            <a:pPr>
              <a:defRPr/>
            </a:pPr>
            <a:r>
              <a:rPr lang="en-GB" dirty="0"/>
              <a:t>And the so-called ‘animalistic senses’ like smell, taste and touch that were once associated with the intellect:</a:t>
            </a:r>
          </a:p>
          <a:p>
            <a:pPr lvl="1">
              <a:defRPr/>
            </a:pPr>
            <a:r>
              <a:rPr lang="en-GB" dirty="0"/>
              <a:t>Nose-wise – clever</a:t>
            </a:r>
          </a:p>
          <a:p>
            <a:pPr lvl="1">
              <a:defRPr/>
            </a:pPr>
            <a:r>
              <a:rPr lang="en-GB" dirty="0"/>
              <a:t>English words such as ‘sagacious’ and ‘sage’ both which refer to intelligence are based on Latin words meaning to have a good sense of smell.</a:t>
            </a:r>
          </a:p>
          <a:p>
            <a:pPr lvl="1">
              <a:defRPr/>
            </a:pPr>
            <a:r>
              <a:rPr lang="en-GB" dirty="0"/>
              <a:t>Words associated with thinking and understanding such as </a:t>
            </a:r>
            <a:r>
              <a:rPr lang="en-GB" i="1" dirty="0"/>
              <a:t>to </a:t>
            </a:r>
            <a:r>
              <a:rPr lang="en-GB" i="1" dirty="0">
                <a:solidFill>
                  <a:srgbClr val="FF0000"/>
                </a:solidFill>
              </a:rPr>
              <a:t>apprehend</a:t>
            </a:r>
            <a:r>
              <a:rPr lang="en-GB" dirty="0"/>
              <a:t>, </a:t>
            </a:r>
            <a:r>
              <a:rPr lang="en-GB" i="1" dirty="0"/>
              <a:t>to </a:t>
            </a:r>
            <a:r>
              <a:rPr lang="en-GB" i="1" dirty="0">
                <a:solidFill>
                  <a:srgbClr val="FF0000"/>
                </a:solidFill>
              </a:rPr>
              <a:t>grasp</a:t>
            </a:r>
            <a:r>
              <a:rPr lang="en-GB" dirty="0"/>
              <a:t>, have a tactile sensibility.</a:t>
            </a:r>
          </a:p>
          <a:p>
            <a:pPr lvl="1">
              <a:defRPr/>
            </a:pPr>
            <a:r>
              <a:rPr lang="en-GB" dirty="0">
                <a:solidFill>
                  <a:srgbClr val="FF0000"/>
                </a:solidFill>
              </a:rPr>
              <a:t>Tactile</a:t>
            </a:r>
            <a:r>
              <a:rPr lang="en-GB" dirty="0"/>
              <a:t> synonyms to intelligence: </a:t>
            </a:r>
            <a:r>
              <a:rPr lang="en-GB" i="1" dirty="0">
                <a:solidFill>
                  <a:srgbClr val="FF0000"/>
                </a:solidFill>
              </a:rPr>
              <a:t>acute</a:t>
            </a:r>
            <a:r>
              <a:rPr lang="en-GB" dirty="0">
                <a:solidFill>
                  <a:srgbClr val="FF0000"/>
                </a:solidFill>
              </a:rPr>
              <a:t>, </a:t>
            </a:r>
            <a:r>
              <a:rPr lang="en-GB" i="1" dirty="0">
                <a:solidFill>
                  <a:srgbClr val="FF0000"/>
                </a:solidFill>
              </a:rPr>
              <a:t>sharp</a:t>
            </a:r>
            <a:r>
              <a:rPr lang="en-GB" dirty="0">
                <a:solidFill>
                  <a:srgbClr val="FF0000"/>
                </a:solidFill>
              </a:rPr>
              <a:t>, </a:t>
            </a:r>
            <a:r>
              <a:rPr lang="en-GB" i="1" dirty="0">
                <a:solidFill>
                  <a:srgbClr val="FF0000"/>
                </a:solidFill>
              </a:rPr>
              <a:t>penetrating</a:t>
            </a:r>
            <a:r>
              <a:rPr lang="en-GB" dirty="0"/>
              <a:t>.</a:t>
            </a:r>
          </a:p>
          <a:p>
            <a:pPr lvl="1">
              <a:defRPr/>
            </a:pPr>
            <a:endParaRPr lang="en-GB" dirty="0"/>
          </a:p>
          <a:p>
            <a:pPr marL="457200" lvl="1" indent="0">
              <a:buNone/>
              <a:defRPr/>
            </a:pPr>
            <a:r>
              <a:rPr lang="en-GB" dirty="0"/>
              <a:t>Have been relegated to the background.</a:t>
            </a:r>
          </a:p>
          <a:p>
            <a:pPr>
              <a:defRPr/>
            </a:pPr>
            <a:endParaRPr lang="en-GB" dirty="0"/>
          </a:p>
          <a:p>
            <a:pPr>
              <a:defRPr/>
            </a:pPr>
            <a:endParaRPr lang="en-GB" dirty="0"/>
          </a:p>
          <a:p>
            <a:pPr marL="457200" lvl="1" indent="0">
              <a:buFontTx/>
              <a:buNone/>
              <a:defRPr/>
            </a:pPr>
            <a:endParaRPr lang="en-GB" dirty="0"/>
          </a:p>
        </p:txBody>
      </p:sp>
      <p:sp>
        <p:nvSpPr>
          <p:cNvPr id="2" name="Rectangle 1">
            <a:extLst>
              <a:ext uri="{FF2B5EF4-FFF2-40B4-BE49-F238E27FC236}">
                <a16:creationId xmlns:a16="http://schemas.microsoft.com/office/drawing/2014/main" id="{EA8D1054-82DC-2047-A9FC-D10668B4FD54}"/>
              </a:ext>
            </a:extLst>
          </p:cNvPr>
          <p:cNvSpPr/>
          <p:nvPr/>
        </p:nvSpPr>
        <p:spPr>
          <a:xfrm>
            <a:off x="251520" y="6174259"/>
            <a:ext cx="6984776" cy="646331"/>
          </a:xfrm>
          <a:prstGeom prst="rect">
            <a:avLst/>
          </a:prstGeom>
        </p:spPr>
        <p:txBody>
          <a:bodyPr wrap="square">
            <a:spAutoFit/>
          </a:bodyPr>
          <a:lstStyle/>
          <a:p>
            <a:r>
              <a:rPr lang="en-FI" sz="1200" dirty="0"/>
              <a:t>[2] Howes, David, 2002, “Nose-wise: Olfactory Metaphors in Mind”, in Rouby, C., Benoist Schaal, D., Gervais, R., &amp; A. Holley, (eds.), </a:t>
            </a:r>
            <a:r>
              <a:rPr lang="en-FI" sz="1200" i="1" dirty="0"/>
              <a:t>Olfaction, Taste and Cognition</a:t>
            </a:r>
            <a:r>
              <a:rPr lang="en-FI" sz="1200" dirty="0"/>
              <a:t>, Cambridge, UK: Cambridge University Press.</a:t>
            </a:r>
          </a:p>
          <a:p>
            <a:endParaRPr lang="en-FI"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7">
            <a:extLst>
              <a:ext uri="{FF2B5EF4-FFF2-40B4-BE49-F238E27FC236}">
                <a16:creationId xmlns:a16="http://schemas.microsoft.com/office/drawing/2014/main" id="{B26EF2F5-5A2F-2448-8AAB-79C46F949C77}"/>
              </a:ext>
            </a:extLst>
          </p:cNvPr>
          <p:cNvSpPr>
            <a:spLocks noGrp="1" noChangeArrowheads="1"/>
          </p:cNvSpPr>
          <p:nvPr>
            <p:ph type="title"/>
          </p:nvPr>
        </p:nvSpPr>
        <p:spPr/>
        <p:txBody>
          <a:bodyPr/>
          <a:lstStyle/>
          <a:p>
            <a:r>
              <a:rPr lang="en-GB" altLang="en-FI" dirty="0">
                <a:latin typeface="Gill Sans" panose="020B0502020104020203" pitchFamily="34" charset="-79"/>
                <a:ea typeface="ＭＳ Ｐゴシック" panose="020B0600070205080204" pitchFamily="34" charset="-128"/>
              </a:rPr>
              <a:t>Holistic understanding</a:t>
            </a:r>
          </a:p>
        </p:txBody>
      </p:sp>
      <p:sp>
        <p:nvSpPr>
          <p:cNvPr id="9" name="Content Placeholder 8">
            <a:extLst>
              <a:ext uri="{FF2B5EF4-FFF2-40B4-BE49-F238E27FC236}">
                <a16:creationId xmlns:a16="http://schemas.microsoft.com/office/drawing/2014/main" id="{B83DA273-6B07-0D41-90FD-1816A805A945}"/>
              </a:ext>
            </a:extLst>
          </p:cNvPr>
          <p:cNvSpPr>
            <a:spLocks noGrp="1"/>
          </p:cNvSpPr>
          <p:nvPr>
            <p:ph idx="1"/>
          </p:nvPr>
        </p:nvSpPr>
        <p:spPr/>
        <p:txBody>
          <a:bodyPr/>
          <a:lstStyle/>
          <a:p>
            <a:pPr>
              <a:defRPr/>
            </a:pPr>
            <a:r>
              <a:rPr lang="en-GB" dirty="0"/>
              <a:t>According to psychologist Rudolf </a:t>
            </a:r>
            <a:r>
              <a:rPr lang="en-GB" dirty="0" err="1"/>
              <a:t>Arnheim</a:t>
            </a:r>
            <a:r>
              <a:rPr lang="en-GB" dirty="0"/>
              <a:t>, “… one can indulge in smells and tastes but one can hardly </a:t>
            </a:r>
            <a:r>
              <a:rPr lang="en-GB" i="1" dirty="0"/>
              <a:t>think</a:t>
            </a:r>
            <a:r>
              <a:rPr lang="en-GB" dirty="0"/>
              <a:t> in them.” </a:t>
            </a:r>
            <a:r>
              <a:rPr lang="en-GB" baseline="30000" dirty="0"/>
              <a:t>[3] </a:t>
            </a:r>
          </a:p>
          <a:p>
            <a:pPr marL="0" indent="0">
              <a:buFontTx/>
              <a:buNone/>
              <a:defRPr/>
            </a:pPr>
            <a:endParaRPr lang="en-GB" dirty="0"/>
          </a:p>
          <a:p>
            <a:pPr>
              <a:defRPr/>
            </a:pPr>
            <a:r>
              <a:rPr lang="en-GB" dirty="0"/>
              <a:t>What knowledge about the nature of cognition might be obtained from using the so-called lower senses in place of vision as metaphor?  Here are some examples:</a:t>
            </a:r>
          </a:p>
          <a:p>
            <a:pPr lvl="1">
              <a:defRPr/>
            </a:pPr>
            <a:r>
              <a:rPr lang="en-GB" dirty="0">
                <a:solidFill>
                  <a:srgbClr val="FF0000"/>
                </a:solidFill>
              </a:rPr>
              <a:t>Sense of smell used to acquire knowledge, as is the case of the farmer and her crops, </a:t>
            </a:r>
            <a:r>
              <a:rPr lang="en-GB" dirty="0">
                <a:solidFill>
                  <a:srgbClr val="FF0000"/>
                </a:solidFill>
                <a:latin typeface="Gill Sans MT" panose="020B0502020104020203" pitchFamily="34" charset="77"/>
              </a:rPr>
              <a:t>taste and smell are also used to test the patient’s bodily emanations</a:t>
            </a:r>
            <a:r>
              <a:rPr lang="en-GB" dirty="0">
                <a:latin typeface="Gill Sans MT" panose="020B0502020104020203" pitchFamily="34" charset="77"/>
              </a:rPr>
              <a:t>.</a:t>
            </a:r>
            <a:r>
              <a:rPr lang="en-GB" baseline="30000" dirty="0"/>
              <a:t> [4] </a:t>
            </a:r>
            <a:endParaRPr lang="en-GB" dirty="0">
              <a:solidFill>
                <a:srgbClr val="FF0000"/>
              </a:solidFill>
            </a:endParaRPr>
          </a:p>
          <a:p>
            <a:pPr lvl="1">
              <a:defRPr/>
            </a:pPr>
            <a:r>
              <a:rPr lang="en-GB" dirty="0">
                <a:solidFill>
                  <a:srgbClr val="FF0000"/>
                </a:solidFill>
                <a:latin typeface="Gill Sans MT" panose="020B0502020104020203" pitchFamily="34" charset="77"/>
              </a:rPr>
              <a:t>Touch as used to ascertain a person’s pulse and temperature,</a:t>
            </a:r>
          </a:p>
          <a:p>
            <a:pPr marL="457200" lvl="1" indent="0">
              <a:buNone/>
              <a:defRPr/>
            </a:pPr>
            <a:endParaRPr lang="en-GB" baseline="30000" dirty="0"/>
          </a:p>
          <a:p>
            <a:pPr marL="0" indent="0">
              <a:buFontTx/>
              <a:buNone/>
              <a:defRPr/>
            </a:pPr>
            <a:r>
              <a:rPr lang="en-GB" dirty="0">
                <a:latin typeface="Gill Sans MT" panose="020B0502020104020203" pitchFamily="34" charset="77"/>
              </a:rPr>
              <a:t>FIVE MINUTES BREAK FOR DISCUSSION FOLLOWED BY CONTRIBUTIONS</a:t>
            </a:r>
            <a:endParaRPr lang="en-GB" baseline="30000" dirty="0"/>
          </a:p>
          <a:p>
            <a:pPr marL="0" indent="0">
              <a:buFontTx/>
              <a:buNone/>
              <a:defRPr/>
            </a:pPr>
            <a:endParaRPr lang="en-GB" baseline="30000" dirty="0"/>
          </a:p>
          <a:p>
            <a:pPr>
              <a:defRPr/>
            </a:pPr>
            <a:endParaRPr lang="en-GB" dirty="0"/>
          </a:p>
          <a:p>
            <a:pPr>
              <a:defRPr/>
            </a:pPr>
            <a:endParaRPr lang="en-GB" dirty="0"/>
          </a:p>
          <a:p>
            <a:pPr marL="457200" lvl="1" indent="0">
              <a:buFontTx/>
              <a:buNone/>
              <a:defRPr/>
            </a:pPr>
            <a:endParaRPr lang="en-GB" dirty="0"/>
          </a:p>
        </p:txBody>
      </p:sp>
      <p:sp>
        <p:nvSpPr>
          <p:cNvPr id="2" name="Rectangle 1">
            <a:extLst>
              <a:ext uri="{FF2B5EF4-FFF2-40B4-BE49-F238E27FC236}">
                <a16:creationId xmlns:a16="http://schemas.microsoft.com/office/drawing/2014/main" id="{1CAD4AB3-0A72-9B4E-BEC9-BE2CD1DEC49A}"/>
              </a:ext>
            </a:extLst>
          </p:cNvPr>
          <p:cNvSpPr/>
          <p:nvPr/>
        </p:nvSpPr>
        <p:spPr>
          <a:xfrm>
            <a:off x="395536" y="5680501"/>
            <a:ext cx="6552728" cy="830997"/>
          </a:xfrm>
          <a:prstGeom prst="rect">
            <a:avLst/>
          </a:prstGeom>
        </p:spPr>
        <p:txBody>
          <a:bodyPr wrap="square">
            <a:spAutoFit/>
          </a:bodyPr>
          <a:lstStyle/>
          <a:p>
            <a:r>
              <a:rPr lang="en-US" sz="1200" dirty="0"/>
              <a:t>[3]  </a:t>
            </a:r>
            <a:r>
              <a:rPr lang="en-US" sz="1200" dirty="0" err="1"/>
              <a:t>Arnheim</a:t>
            </a:r>
            <a:r>
              <a:rPr lang="en-US" sz="1200" dirty="0"/>
              <a:t>, Rudolf, 1969, 2004, </a:t>
            </a:r>
            <a:r>
              <a:rPr lang="en-US" sz="1200" i="1" dirty="0"/>
              <a:t>Visual Thinking</a:t>
            </a:r>
            <a:r>
              <a:rPr lang="en-US" sz="1200" dirty="0"/>
              <a:t>, Berkeley: University of California Press, p. 18.</a:t>
            </a:r>
          </a:p>
          <a:p>
            <a:r>
              <a:rPr lang="en-US" sz="1200" dirty="0"/>
              <a:t>[4] Classen, Constance, 1998, </a:t>
            </a:r>
            <a:r>
              <a:rPr lang="en-US" sz="1200" i="1" dirty="0"/>
              <a:t>Towards an Anthropology of the Senses</a:t>
            </a:r>
            <a:r>
              <a:rPr lang="en-US" sz="1200" dirty="0"/>
              <a:t>, Oxford, UK: Blackwell Publishers. </a:t>
            </a:r>
          </a:p>
          <a:p>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D71D36D-E05A-A4E7-BA9F-B5823DA76646}"/>
              </a:ext>
            </a:extLst>
          </p:cNvPr>
          <p:cNvSpPr>
            <a:spLocks noGrp="1"/>
          </p:cNvSpPr>
          <p:nvPr>
            <p:ph type="ftr" sz="quarter" idx="11"/>
          </p:nvPr>
        </p:nvSpPr>
        <p:spPr/>
        <p:txBody>
          <a:bodyPr/>
          <a:lstStyle/>
          <a:p>
            <a:pPr>
              <a:defRPr/>
            </a:pPr>
            <a:endParaRPr lang="en-US"/>
          </a:p>
        </p:txBody>
      </p:sp>
      <p:sp>
        <p:nvSpPr>
          <p:cNvPr id="3" name="TextBox 2">
            <a:extLst>
              <a:ext uri="{FF2B5EF4-FFF2-40B4-BE49-F238E27FC236}">
                <a16:creationId xmlns:a16="http://schemas.microsoft.com/office/drawing/2014/main" id="{47C98642-A712-FDB2-D2E0-E3D199FE6635}"/>
              </a:ext>
            </a:extLst>
          </p:cNvPr>
          <p:cNvSpPr txBox="1"/>
          <p:nvPr/>
        </p:nvSpPr>
        <p:spPr>
          <a:xfrm>
            <a:off x="1537845" y="2492896"/>
            <a:ext cx="5719900" cy="1384995"/>
          </a:xfrm>
          <a:prstGeom prst="rect">
            <a:avLst/>
          </a:prstGeom>
          <a:noFill/>
        </p:spPr>
        <p:txBody>
          <a:bodyPr wrap="none" rtlCol="0">
            <a:spAutoFit/>
          </a:bodyPr>
          <a:lstStyle/>
          <a:p>
            <a:pPr algn="ctr"/>
            <a:r>
              <a:rPr lang="en-US" sz="3600" dirty="0">
                <a:latin typeface="Gill Sans MT" panose="020B0502020104020203" pitchFamily="34" charset="77"/>
              </a:rPr>
              <a:t>Part Two</a:t>
            </a:r>
          </a:p>
          <a:p>
            <a:pPr algn="ctr"/>
            <a:endParaRPr lang="en-US" sz="2400" dirty="0">
              <a:latin typeface="GILL SANS SEMIBOLD" panose="020B0502020104020203" pitchFamily="34" charset="-79"/>
            </a:endParaRPr>
          </a:p>
          <a:p>
            <a:pPr algn="ctr"/>
            <a:r>
              <a:rPr lang="en-US" sz="2400" i="1" dirty="0">
                <a:latin typeface="Gill Sans MT" panose="020B0502020104020203" pitchFamily="34" charset="77"/>
              </a:rPr>
              <a:t>Hierarchy of the senses or relativist perspective?</a:t>
            </a:r>
          </a:p>
        </p:txBody>
      </p:sp>
    </p:spTree>
    <p:extLst>
      <p:ext uri="{BB962C8B-B14F-4D97-AF65-F5344CB8AC3E}">
        <p14:creationId xmlns:p14="http://schemas.microsoft.com/office/powerpoint/2010/main" val="210564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7">
            <a:extLst>
              <a:ext uri="{FF2B5EF4-FFF2-40B4-BE49-F238E27FC236}">
                <a16:creationId xmlns:a16="http://schemas.microsoft.com/office/drawing/2014/main" id="{CE0E3258-52A1-0642-A0F5-FDECDBA24BB8}"/>
              </a:ext>
            </a:extLst>
          </p:cNvPr>
          <p:cNvSpPr>
            <a:spLocks noGrp="1" noChangeArrowheads="1"/>
          </p:cNvSpPr>
          <p:nvPr>
            <p:ph type="title"/>
          </p:nvPr>
        </p:nvSpPr>
        <p:spPr/>
        <p:txBody>
          <a:bodyPr/>
          <a:lstStyle/>
          <a:p>
            <a:r>
              <a:rPr lang="en-GB" altLang="en-FI" dirty="0">
                <a:latin typeface="Gill Sans" panose="020B0502020104020203" pitchFamily="34" charset="-79"/>
                <a:ea typeface="ＭＳ Ｐゴシック" panose="020B0600070205080204" pitchFamily="34" charset="-128"/>
              </a:rPr>
              <a:t>Anthropology of the senses</a:t>
            </a:r>
          </a:p>
        </p:txBody>
      </p:sp>
      <p:sp>
        <p:nvSpPr>
          <p:cNvPr id="9" name="Content Placeholder 8">
            <a:extLst>
              <a:ext uri="{FF2B5EF4-FFF2-40B4-BE49-F238E27FC236}">
                <a16:creationId xmlns:a16="http://schemas.microsoft.com/office/drawing/2014/main" id="{94678A42-4751-4940-8A4F-B8B9DA9424A0}"/>
              </a:ext>
            </a:extLst>
          </p:cNvPr>
          <p:cNvSpPr>
            <a:spLocks noGrp="1"/>
          </p:cNvSpPr>
          <p:nvPr>
            <p:ph idx="1"/>
          </p:nvPr>
        </p:nvSpPr>
        <p:spPr/>
        <p:txBody>
          <a:bodyPr/>
          <a:lstStyle/>
          <a:p>
            <a:pPr>
              <a:defRPr/>
            </a:pPr>
            <a:r>
              <a:rPr lang="en-GB" dirty="0"/>
              <a:t>Through our senses, we experience our </a:t>
            </a:r>
            <a:r>
              <a:rPr lang="en-GB" i="1" dirty="0"/>
              <a:t>bod­ies and the world, </a:t>
            </a:r>
            <a:r>
              <a:rPr lang="en-GB" i="1" dirty="0">
                <a:solidFill>
                  <a:srgbClr val="FF0000"/>
                </a:solidFill>
              </a:rPr>
              <a:t>together</a:t>
            </a:r>
            <a:r>
              <a:rPr lang="en-GB" dirty="0"/>
              <a:t>. </a:t>
            </a:r>
          </a:p>
          <a:p>
            <a:pPr>
              <a:defRPr/>
            </a:pPr>
            <a:endParaRPr lang="en-GB" dirty="0"/>
          </a:p>
          <a:p>
            <a:pPr>
              <a:defRPr/>
            </a:pPr>
            <a:r>
              <a:rPr lang="en-GB" dirty="0"/>
              <a:t>Sight, hearing, touch, taste and smell are not only means of apprehending physical phenomena, but also avenues for the transmission of cultural values.</a:t>
            </a:r>
          </a:p>
          <a:p>
            <a:pPr>
              <a:defRPr/>
            </a:pPr>
            <a:endParaRPr lang="en-GB" dirty="0"/>
          </a:p>
          <a:p>
            <a:pPr>
              <a:defRPr/>
            </a:pPr>
            <a:r>
              <a:rPr lang="en-GB" dirty="0"/>
              <a:t>Given that perception is </a:t>
            </a:r>
            <a:r>
              <a:rPr lang="en-GB" i="1" dirty="0"/>
              <a:t>conditioned by culture</a:t>
            </a:r>
            <a:r>
              <a:rPr lang="en-GB" dirty="0"/>
              <a:t>, it follows that the ways in which people perceive the world may vary as cultures vary.</a:t>
            </a:r>
          </a:p>
          <a:p>
            <a:pPr lvl="1">
              <a:defRPr/>
            </a:pPr>
            <a:r>
              <a:rPr lang="en-GB" dirty="0"/>
              <a:t>Universalist: Sensory experiences are the same for everybody,</a:t>
            </a:r>
          </a:p>
          <a:p>
            <a:pPr lvl="1">
              <a:defRPr/>
            </a:pPr>
            <a:r>
              <a:rPr lang="en-GB" dirty="0"/>
              <a:t>Relativist: Sensory experiences vary across cultural contexts.</a:t>
            </a:r>
            <a:r>
              <a:rPr lang="en-GB" baseline="30000" dirty="0"/>
              <a:t> [4]</a:t>
            </a:r>
          </a:p>
          <a:p>
            <a:pPr lvl="1">
              <a:defRPr/>
            </a:pPr>
            <a:endParaRPr lang="en-GB" dirty="0"/>
          </a:p>
          <a:p>
            <a:pPr lvl="1">
              <a:defRPr/>
            </a:pPr>
            <a:endParaRPr lang="en-GB" dirty="0"/>
          </a:p>
          <a:p>
            <a:pPr marL="0" indent="0">
              <a:buFontTx/>
              <a:buNone/>
              <a:defRPr/>
            </a:pPr>
            <a:endParaRPr lang="en-GB" dirty="0"/>
          </a:p>
          <a:p>
            <a:pPr marL="0" indent="0">
              <a:buFontTx/>
              <a:buNone/>
              <a:defRPr/>
            </a:pPr>
            <a:endParaRPr lang="en-GB" dirty="0"/>
          </a:p>
          <a:p>
            <a:pPr marL="0" indent="0">
              <a:buFontTx/>
              <a:buNone/>
              <a:defRPr/>
            </a:pPr>
            <a:endParaRPr lang="en-GB" dirty="0"/>
          </a:p>
          <a:p>
            <a:pPr marL="457200" lvl="1" indent="0">
              <a:buFontTx/>
              <a:buNone/>
              <a:defRPr/>
            </a:pPr>
            <a:endParaRPr lang="en-GB" dirty="0"/>
          </a:p>
          <a:p>
            <a:pPr marL="457200" lvl="1" indent="0">
              <a:buFontTx/>
              <a:buNone/>
              <a:defRPr/>
            </a:pPr>
            <a:endParaRPr lang="en-GB" dirty="0"/>
          </a:p>
        </p:txBody>
      </p:sp>
      <p:sp>
        <p:nvSpPr>
          <p:cNvPr id="5" name="Rectangle 4">
            <a:extLst>
              <a:ext uri="{FF2B5EF4-FFF2-40B4-BE49-F238E27FC236}">
                <a16:creationId xmlns:a16="http://schemas.microsoft.com/office/drawing/2014/main" id="{C901941A-02C1-A54F-BA1A-B8D21EE0F315}"/>
              </a:ext>
            </a:extLst>
          </p:cNvPr>
          <p:cNvSpPr/>
          <p:nvPr/>
        </p:nvSpPr>
        <p:spPr>
          <a:xfrm>
            <a:off x="323528" y="6093296"/>
            <a:ext cx="6480720" cy="646331"/>
          </a:xfrm>
          <a:prstGeom prst="rect">
            <a:avLst/>
          </a:prstGeom>
        </p:spPr>
        <p:txBody>
          <a:bodyPr wrap="square">
            <a:spAutoFit/>
          </a:bodyPr>
          <a:lstStyle/>
          <a:p>
            <a:r>
              <a:rPr lang="en-FI" sz="1200" dirty="0"/>
              <a:t>[4] Classen, Constance, 1998, </a:t>
            </a:r>
            <a:r>
              <a:rPr lang="en-FI" sz="1200" i="1" dirty="0"/>
              <a:t>Towards an Anthropology of the Senses</a:t>
            </a:r>
            <a:r>
              <a:rPr lang="en-FI" sz="1200" dirty="0"/>
              <a:t>, Oxford, UK: Blackwell Publishers. </a:t>
            </a:r>
          </a:p>
          <a:p>
            <a:endParaRPr lang="en-FI" sz="1200" dirty="0"/>
          </a:p>
        </p:txBody>
      </p:sp>
    </p:spTree>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Skia"/>
        <a:ea typeface=""/>
        <a:cs typeface=""/>
      </a:majorFont>
      <a:minorFont>
        <a:latin typeface="Sk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sz="2800" b="0" i="0" u="none" strike="noStrike" cap="none" normalizeH="0" baseline="0">
            <a:ln>
              <a:noFill/>
            </a:ln>
            <a:solidFill>
              <a:schemeClr val="tx1"/>
            </a:solidFill>
            <a:effectLst/>
            <a:latin typeface="Times"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sz="2800" b="0" i="0" u="none" strike="noStrike" cap="none" normalizeH="0" baseline="0">
            <a:ln>
              <a:noFill/>
            </a:ln>
            <a:solidFill>
              <a:schemeClr val="tx1"/>
            </a:solidFill>
            <a:effectLst/>
            <a:latin typeface="Times" pitchFamily="-65"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43243</TotalTime>
  <Words>2786</Words>
  <Application>Microsoft Macintosh PowerPoint</Application>
  <PresentationFormat>On-screen Show (4:3)</PresentationFormat>
  <Paragraphs>196</Paragraphs>
  <Slides>23</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Gill Sans</vt:lpstr>
      <vt:lpstr>Gill Sans MT</vt:lpstr>
      <vt:lpstr>GILL SANS SEMIBOLD</vt:lpstr>
      <vt:lpstr>Skia</vt:lpstr>
      <vt:lpstr>Times</vt:lpstr>
      <vt:lpstr>Times New Roman</vt:lpstr>
      <vt:lpstr>Blank</vt:lpstr>
      <vt:lpstr>Anthropology  of the senses,  Towards a Holistic  Understanding of Virtual Reality</vt:lpstr>
      <vt:lpstr>PowerPoint Presentation</vt:lpstr>
      <vt:lpstr>Holistic understanding</vt:lpstr>
      <vt:lpstr>Holistic understanding</vt:lpstr>
      <vt:lpstr>Holistic understanding</vt:lpstr>
      <vt:lpstr>Holistic understanding</vt:lpstr>
      <vt:lpstr>Holistic understanding</vt:lpstr>
      <vt:lpstr>PowerPoint Presentation</vt:lpstr>
      <vt:lpstr>Anthropology of the senses</vt:lpstr>
      <vt:lpstr>Sensory model</vt:lpstr>
      <vt:lpstr>Human Sensorium</vt:lpstr>
      <vt:lpstr>Human Sensorium</vt:lpstr>
      <vt:lpstr>Human Sensorium</vt:lpstr>
      <vt:lpstr>Human Sensorium</vt:lpstr>
      <vt:lpstr>Human Sensorium</vt:lpstr>
      <vt:lpstr>PowerPoint Presentation</vt:lpstr>
      <vt:lpstr>PowerPoint Presentation</vt:lpstr>
      <vt:lpstr>Difference between Screen and Scene</vt:lpstr>
      <vt:lpstr>Focus on spatiality </vt:lpstr>
      <vt:lpstr>Study representational affordances</vt:lpstr>
      <vt:lpstr>PowerPoint Presentation</vt:lpstr>
      <vt:lpstr>Conclusions</vt:lpstr>
      <vt:lpstr>Sources</vt:lpstr>
    </vt:vector>
  </TitlesOfParts>
  <Manager/>
  <Company>Media Lab UIAH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research</dc:title>
  <dc:subject/>
  <dc:creator>Lily Diaz</dc:creator>
  <cp:keywords/>
  <dc:description/>
  <cp:lastModifiedBy>Diaz-Kommonen Lily</cp:lastModifiedBy>
  <cp:revision>428</cp:revision>
  <cp:lastPrinted>2016-11-15T09:30:25Z</cp:lastPrinted>
  <dcterms:created xsi:type="dcterms:W3CDTF">2010-10-12T06:53:31Z</dcterms:created>
  <dcterms:modified xsi:type="dcterms:W3CDTF">2023-10-22T10:45:17Z</dcterms:modified>
  <cp:category/>
</cp:coreProperties>
</file>