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4" r:id="rId3"/>
    <p:sldId id="386" r:id="rId4"/>
    <p:sldId id="372" r:id="rId5"/>
    <p:sldId id="373" r:id="rId6"/>
    <p:sldId id="374" r:id="rId7"/>
    <p:sldId id="375" r:id="rId8"/>
    <p:sldId id="376" r:id="rId9"/>
    <p:sldId id="387" r:id="rId10"/>
    <p:sldId id="434" r:id="rId11"/>
    <p:sldId id="408" r:id="rId12"/>
    <p:sldId id="409" r:id="rId13"/>
    <p:sldId id="401" r:id="rId14"/>
    <p:sldId id="410" r:id="rId15"/>
    <p:sldId id="411" r:id="rId16"/>
    <p:sldId id="440" r:id="rId17"/>
    <p:sldId id="413" r:id="rId18"/>
    <p:sldId id="414" r:id="rId19"/>
    <p:sldId id="415" r:id="rId20"/>
    <p:sldId id="416" r:id="rId21"/>
    <p:sldId id="417" r:id="rId22"/>
    <p:sldId id="400" r:id="rId23"/>
    <p:sldId id="399" r:id="rId24"/>
    <p:sldId id="439" r:id="rId25"/>
    <p:sldId id="418" r:id="rId26"/>
    <p:sldId id="419" r:id="rId27"/>
    <p:sldId id="365" r:id="rId28"/>
    <p:sldId id="369" r:id="rId29"/>
    <p:sldId id="368" r:id="rId30"/>
    <p:sldId id="420" r:id="rId31"/>
    <p:sldId id="395" r:id="rId32"/>
  </p:sldIdLst>
  <p:sldSz cx="9144000" cy="6858000" type="screen4x3"/>
  <p:notesSz cx="6797675" cy="987425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94660"/>
  </p:normalViewPr>
  <p:slideViewPr>
    <p:cSldViewPr>
      <p:cViewPr varScale="1">
        <p:scale>
          <a:sx n="83" d="100"/>
          <a:sy n="83" d="100"/>
        </p:scale>
        <p:origin x="1687"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4" name="Date Placeholder 3"/>
          <p:cNvSpPr>
            <a:spLocks noGrp="1"/>
          </p:cNvSpPr>
          <p:nvPr>
            <p:ph type="dt" sz="half" idx="10"/>
          </p:nvPr>
        </p:nvSpPr>
        <p:spPr/>
        <p:txBody>
          <a:bodyPr/>
          <a:lstStyle/>
          <a:p>
            <a:fld id="{C8C17EF8-FFE6-4E66-B898-5DCE597E9683}" type="datetimeFigureOut">
              <a:rPr lang="fi-FI" smtClean="0"/>
              <a:t>9.10.2020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250318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C8C17EF8-FFE6-4E66-B898-5DCE597E9683}" type="datetimeFigureOut">
              <a:rPr lang="fi-FI" smtClean="0"/>
              <a:t>9.10.2020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324192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C8C17EF8-FFE6-4E66-B898-5DCE597E9683}" type="datetimeFigureOut">
              <a:rPr lang="fi-FI" smtClean="0"/>
              <a:t>9.10.2020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1590476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C8C17EF8-FFE6-4E66-B898-5DCE597E9683}" type="datetimeFigureOut">
              <a:rPr lang="fi-FI" smtClean="0"/>
              <a:t>9.10.2020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199863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C17EF8-FFE6-4E66-B898-5DCE597E9683}" type="datetimeFigureOut">
              <a:rPr lang="fi-FI" smtClean="0"/>
              <a:t>9.10.2020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238187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C8C17EF8-FFE6-4E66-B898-5DCE597E9683}" type="datetimeFigureOut">
              <a:rPr lang="fi-FI" smtClean="0"/>
              <a:t>9.10.2020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314729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C8C17EF8-FFE6-4E66-B898-5DCE597E9683}" type="datetimeFigureOut">
              <a:rPr lang="fi-FI" smtClean="0"/>
              <a:t>9.10.2020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305137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C8C17EF8-FFE6-4E66-B898-5DCE597E9683}" type="datetimeFigureOut">
              <a:rPr lang="fi-FI" smtClean="0"/>
              <a:t>9.10.2020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3933939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17EF8-FFE6-4E66-B898-5DCE597E9683}" type="datetimeFigureOut">
              <a:rPr lang="fi-FI" smtClean="0"/>
              <a:t>9.10.2020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168105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C17EF8-FFE6-4E66-B898-5DCE597E9683}" type="datetimeFigureOut">
              <a:rPr lang="fi-FI" smtClean="0"/>
              <a:t>9.10.2020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361055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C17EF8-FFE6-4E66-B898-5DCE597E9683}" type="datetimeFigureOut">
              <a:rPr lang="fi-FI" smtClean="0"/>
              <a:t>9.10.2020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366029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17EF8-FFE6-4E66-B898-5DCE597E9683}" type="datetimeFigureOut">
              <a:rPr lang="fi-FI" smtClean="0"/>
              <a:t>9.10.2020</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74023-AE69-44E5-971E-A7E88D72C5CE}" type="slidenum">
              <a:rPr lang="fi-FI" smtClean="0"/>
              <a:t>‹#›</a:t>
            </a:fld>
            <a:endParaRPr lang="fi-FI"/>
          </a:p>
        </p:txBody>
      </p:sp>
    </p:spTree>
    <p:extLst>
      <p:ext uri="{BB962C8B-B14F-4D97-AF65-F5344CB8AC3E}">
        <p14:creationId xmlns:p14="http://schemas.microsoft.com/office/powerpoint/2010/main" val="3561632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yrki.kajaste@aalto.f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390.png"/><Relationship Id="rId1" Type="http://schemas.openxmlformats.org/officeDocument/2006/relationships/slideLayout" Target="../slideLayouts/slideLayout2.xml"/><Relationship Id="rId4" Type="http://schemas.openxmlformats.org/officeDocument/2006/relationships/image" Target="../media/image410.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eaton.com/ecm/groups/public/@pub/@eaton/@hyd/documents/content/pll_1439.pdf" TargetMode="Externa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wmf"/><Relationship Id="rId5" Type="http://schemas.openxmlformats.org/officeDocument/2006/relationships/oleObject" Target="../embeddings/oleObject4.bin"/><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gmotorsport.co.uk/suspension/ohlins-suspension/ohlins-damper-anatomy/"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624"/>
            <a:ext cx="9144000" cy="1470025"/>
          </a:xfrm>
        </p:spPr>
        <p:txBody>
          <a:bodyPr>
            <a:noAutofit/>
          </a:bodyPr>
          <a:lstStyle/>
          <a:p>
            <a:r>
              <a:rPr lang="fi-FI" sz="2400" b="1" dirty="0"/>
              <a:t>MEC-E5005 Fluid Power Dynamics L (5 cr) </a:t>
            </a:r>
            <a:br>
              <a:rPr lang="fi-FI" sz="2400" b="1" dirty="0"/>
            </a:br>
            <a:endParaRPr lang="fi-FI" sz="2400" dirty="0"/>
          </a:p>
        </p:txBody>
      </p:sp>
      <p:sp>
        <p:nvSpPr>
          <p:cNvPr id="3" name="Subtitle 2"/>
          <p:cNvSpPr>
            <a:spLocks noGrp="1"/>
          </p:cNvSpPr>
          <p:nvPr>
            <p:ph type="subTitle" idx="1"/>
          </p:nvPr>
        </p:nvSpPr>
        <p:spPr>
          <a:xfrm>
            <a:off x="395536" y="980728"/>
            <a:ext cx="8496944" cy="1944216"/>
          </a:xfrm>
        </p:spPr>
        <p:txBody>
          <a:bodyPr>
            <a:normAutofit/>
          </a:bodyPr>
          <a:lstStyle/>
          <a:p>
            <a:pPr algn="just"/>
            <a:r>
              <a:rPr lang="fi-FI" sz="1800" dirty="0"/>
              <a:t>Time: Fridays 11:15-15:00 o’clock </a:t>
            </a:r>
          </a:p>
          <a:p>
            <a:pPr algn="just"/>
            <a:endParaRPr lang="fi-FI" sz="1800" dirty="0"/>
          </a:p>
          <a:p>
            <a:pPr algn="just"/>
            <a:r>
              <a:rPr lang="fi-FI" sz="1800" dirty="0">
                <a:solidFill>
                  <a:schemeClr val="tx1"/>
                </a:solidFill>
              </a:rPr>
              <a:t>Schedule:</a:t>
            </a:r>
            <a:endParaRPr lang="fi-FI" sz="1800" dirty="0"/>
          </a:p>
        </p:txBody>
      </p:sp>
      <p:sp>
        <p:nvSpPr>
          <p:cNvPr id="4" name="TextBox 3"/>
          <p:cNvSpPr txBox="1"/>
          <p:nvPr/>
        </p:nvSpPr>
        <p:spPr>
          <a:xfrm>
            <a:off x="5580112" y="916932"/>
            <a:ext cx="2987549" cy="1200329"/>
          </a:xfrm>
          <a:prstGeom prst="rect">
            <a:avLst/>
          </a:prstGeom>
          <a:noFill/>
        </p:spPr>
        <p:txBody>
          <a:bodyPr wrap="none" rtlCol="0">
            <a:spAutoFit/>
          </a:bodyPr>
          <a:lstStyle/>
          <a:p>
            <a:r>
              <a:rPr lang="fi-FI" b="1" dirty="0"/>
              <a:t>Staff</a:t>
            </a:r>
          </a:p>
          <a:p>
            <a:r>
              <a:rPr lang="fi-FI" dirty="0"/>
              <a:t>Jyrki Kajaste</a:t>
            </a:r>
          </a:p>
          <a:p>
            <a:r>
              <a:rPr lang="fi-FI" dirty="0"/>
              <a:t>DSc (Tech), University Teacher</a:t>
            </a:r>
          </a:p>
          <a:p>
            <a:r>
              <a:rPr lang="fi-FI" dirty="0">
                <a:hlinkClick r:id="rId2"/>
              </a:rPr>
              <a:t>jyrki.kajaste@aalto.fi</a:t>
            </a:r>
            <a:r>
              <a:rPr lang="fi-FI" dirty="0"/>
              <a:t> </a:t>
            </a:r>
          </a:p>
        </p:txBody>
      </p:sp>
      <p:sp>
        <p:nvSpPr>
          <p:cNvPr id="5" name="Oval 4"/>
          <p:cNvSpPr/>
          <p:nvPr/>
        </p:nvSpPr>
        <p:spPr>
          <a:xfrm>
            <a:off x="1043632" y="3834990"/>
            <a:ext cx="216000"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6" name="Table 5">
            <a:extLst>
              <a:ext uri="{FF2B5EF4-FFF2-40B4-BE49-F238E27FC236}">
                <a16:creationId xmlns:a16="http://schemas.microsoft.com/office/drawing/2014/main" id="{15EDDAA6-1BDE-4B7E-B13C-A2184B1E3979}"/>
              </a:ext>
            </a:extLst>
          </p:cNvPr>
          <p:cNvGraphicFramePr>
            <a:graphicFrameLocks noGrp="1"/>
          </p:cNvGraphicFramePr>
          <p:nvPr>
            <p:extLst>
              <p:ext uri="{D42A27DB-BD31-4B8C-83A1-F6EECF244321}">
                <p14:modId xmlns:p14="http://schemas.microsoft.com/office/powerpoint/2010/main" val="587855912"/>
              </p:ext>
            </p:extLst>
          </p:nvPr>
        </p:nvGraphicFramePr>
        <p:xfrm>
          <a:off x="1259632" y="2204864"/>
          <a:ext cx="6120680" cy="4318222"/>
        </p:xfrm>
        <a:graphic>
          <a:graphicData uri="http://schemas.openxmlformats.org/drawingml/2006/table">
            <a:tbl>
              <a:tblPr/>
              <a:tblGrid>
                <a:gridCol w="461675">
                  <a:extLst>
                    <a:ext uri="{9D8B030D-6E8A-4147-A177-3AD203B41FA5}">
                      <a16:colId xmlns:a16="http://schemas.microsoft.com/office/drawing/2014/main" val="3331353519"/>
                    </a:ext>
                  </a:extLst>
                </a:gridCol>
                <a:gridCol w="451182">
                  <a:extLst>
                    <a:ext uri="{9D8B030D-6E8A-4147-A177-3AD203B41FA5}">
                      <a16:colId xmlns:a16="http://schemas.microsoft.com/office/drawing/2014/main" val="3941032620"/>
                    </a:ext>
                  </a:extLst>
                </a:gridCol>
                <a:gridCol w="818422">
                  <a:extLst>
                    <a:ext uri="{9D8B030D-6E8A-4147-A177-3AD203B41FA5}">
                      <a16:colId xmlns:a16="http://schemas.microsoft.com/office/drawing/2014/main" val="791029096"/>
                    </a:ext>
                  </a:extLst>
                </a:gridCol>
                <a:gridCol w="1206648">
                  <a:extLst>
                    <a:ext uri="{9D8B030D-6E8A-4147-A177-3AD203B41FA5}">
                      <a16:colId xmlns:a16="http://schemas.microsoft.com/office/drawing/2014/main" val="3702727919"/>
                    </a:ext>
                  </a:extLst>
                </a:gridCol>
                <a:gridCol w="1084234">
                  <a:extLst>
                    <a:ext uri="{9D8B030D-6E8A-4147-A177-3AD203B41FA5}">
                      <a16:colId xmlns:a16="http://schemas.microsoft.com/office/drawing/2014/main" val="429735503"/>
                    </a:ext>
                  </a:extLst>
                </a:gridCol>
                <a:gridCol w="2098519">
                  <a:extLst>
                    <a:ext uri="{9D8B030D-6E8A-4147-A177-3AD203B41FA5}">
                      <a16:colId xmlns:a16="http://schemas.microsoft.com/office/drawing/2014/main" val="1804045750"/>
                    </a:ext>
                  </a:extLst>
                </a:gridCol>
              </a:tblGrid>
              <a:tr h="228780">
                <a:tc gridSpan="4">
                  <a:txBody>
                    <a:bodyPr/>
                    <a:lstStyle/>
                    <a:p>
                      <a:pPr algn="l" fontAlgn="b"/>
                      <a:r>
                        <a:rPr lang="en-US" sz="1100" b="1" i="0" u="none" strike="noStrike">
                          <a:solidFill>
                            <a:srgbClr val="000000"/>
                          </a:solidFill>
                          <a:effectLst/>
                          <a:latin typeface="Calibri" panose="020F0502020204030204" pitchFamily="34" charset="0"/>
                        </a:rPr>
                        <a:t>MEC-E5005 Fluid Power Dynamics L</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368454"/>
                  </a:ext>
                </a:extLst>
              </a:tr>
              <a:tr h="228780">
                <a:tc>
                  <a:txBody>
                    <a:bodyPr/>
                    <a:lstStyle/>
                    <a:p>
                      <a:pPr algn="l" fontAlgn="b"/>
                      <a:r>
                        <a:rPr lang="fi-FI" sz="1100" b="0" i="0" u="none" strike="noStrike">
                          <a:solidFill>
                            <a:srgbClr val="000000"/>
                          </a:solidFill>
                          <a:effectLst/>
                          <a:latin typeface="Calibri" panose="020F0502020204030204" pitchFamily="34" charset="0"/>
                        </a:rPr>
                        <a:t>Week</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i-FI" sz="1100" b="0" i="0" u="none" strike="noStrike">
                          <a:solidFill>
                            <a:srgbClr val="000000"/>
                          </a:solidFill>
                          <a:effectLst/>
                          <a:latin typeface="Calibri" panose="020F0502020204030204" pitchFamily="34" charset="0"/>
                        </a:rPr>
                        <a:t>#</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i-FI" sz="1100" b="0" i="0" u="none" strike="noStrike">
                          <a:solidFill>
                            <a:srgbClr val="000000"/>
                          </a:solidFill>
                          <a:effectLst/>
                          <a:latin typeface="Calibri" panose="020F0502020204030204" pitchFamily="34" charset="0"/>
                        </a:rPr>
                        <a:t>Day</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i-FI" sz="1100" b="0" i="0" u="none" strike="noStrike">
                          <a:solidFill>
                            <a:srgbClr val="000000"/>
                          </a:solidFill>
                          <a:effectLst/>
                          <a:latin typeface="Calibri" panose="020F0502020204030204" pitchFamily="34" charset="0"/>
                        </a:rPr>
                        <a:t>Time</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i-FI" sz="1100" b="0" i="0" u="none" strike="noStrike">
                          <a:solidFill>
                            <a:srgbClr val="000000"/>
                          </a:solidFill>
                          <a:effectLst/>
                          <a:latin typeface="Calibri" panose="020F0502020204030204" pitchFamily="34" charset="0"/>
                        </a:rPr>
                        <a:t>Room</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i-FI" sz="1100" b="0" i="0" u="none" strike="noStrike">
                          <a:solidFill>
                            <a:srgbClr val="000000"/>
                          </a:solidFill>
                          <a:effectLst/>
                          <a:latin typeface="Calibri" panose="020F0502020204030204" pitchFamily="34" charset="0"/>
                        </a:rPr>
                        <a:t>Milestone check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95616347"/>
                  </a:ext>
                </a:extLst>
              </a:tr>
              <a:tr h="228780">
                <a:tc>
                  <a:txBody>
                    <a:bodyPr/>
                    <a:lstStyle/>
                    <a:p>
                      <a:pPr algn="r" fontAlgn="b"/>
                      <a:r>
                        <a:rPr lang="fi-FI" sz="1100" b="0" i="0" u="none" strike="noStrike">
                          <a:solidFill>
                            <a:srgbClr val="000000"/>
                          </a:solidFill>
                          <a:effectLst/>
                          <a:latin typeface="Calibri" panose="020F0502020204030204" pitchFamily="34" charset="0"/>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i-FI"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i-FI" sz="1100" b="0" i="0" u="none" strike="noStrike">
                          <a:solidFill>
                            <a:srgbClr val="000000"/>
                          </a:solidFill>
                          <a:effectLst/>
                          <a:latin typeface="Calibri" panose="020F0502020204030204" pitchFamily="34" charset="0"/>
                        </a:rPr>
                        <a:t>11.9.2020</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i-FI" sz="1100" b="0" i="0" u="none" strike="noStrike">
                          <a:solidFill>
                            <a:srgbClr val="000000"/>
                          </a:solidFill>
                          <a:effectLst/>
                          <a:latin typeface="Calibri" panose="020F0502020204030204" pitchFamily="34" charset="0"/>
                        </a:rPr>
                        <a:t>R001/U344</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95782520"/>
                  </a:ext>
                </a:extLst>
              </a:tr>
              <a:tr h="228780">
                <a:tc>
                  <a:txBody>
                    <a:bodyPr/>
                    <a:lstStyle/>
                    <a:p>
                      <a:pPr algn="r" fontAlgn="b"/>
                      <a:r>
                        <a:rPr lang="fi-FI" sz="1100" b="0" i="0" u="none" strike="noStrike">
                          <a:solidFill>
                            <a:srgbClr val="000000"/>
                          </a:solidFill>
                          <a:effectLst/>
                          <a:latin typeface="Calibri" panose="020F0502020204030204" pitchFamily="34" charset="0"/>
                        </a:rPr>
                        <a:t>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18.9.2020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R001/U257</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i-FI"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66436935"/>
                  </a:ext>
                </a:extLst>
              </a:tr>
              <a:tr h="228780">
                <a:tc>
                  <a:txBody>
                    <a:bodyPr/>
                    <a:lstStyle/>
                    <a:p>
                      <a:pPr algn="r" fontAlgn="b"/>
                      <a:r>
                        <a:rPr lang="fi-FI" sz="1100" b="0" i="0" u="none" strike="noStrike">
                          <a:solidFill>
                            <a:srgbClr val="000000"/>
                          </a:solidFill>
                          <a:effectLst/>
                          <a:latin typeface="Calibri" panose="020F0502020204030204" pitchFamily="34" charset="0"/>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25.9.2020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R001/U344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l" fontAlgn="b"/>
                      <a:r>
                        <a:rPr lang="fi-FI" sz="1100" b="0" i="0" u="none" strike="noStrike" dirty="0" err="1">
                          <a:solidFill>
                            <a:srgbClr val="000000"/>
                          </a:solidFill>
                          <a:effectLst/>
                          <a:latin typeface="Calibri" panose="020F0502020204030204" pitchFamily="34" charset="0"/>
                        </a:rPr>
                        <a:t>Cylinder</a:t>
                      </a:r>
                      <a:r>
                        <a:rPr lang="fi-FI" sz="1100" b="0" i="0" u="none" strike="noStrike" dirty="0">
                          <a:solidFill>
                            <a:srgbClr val="000000"/>
                          </a:solidFill>
                          <a:effectLst/>
                          <a:latin typeface="Calibri" panose="020F0502020204030204" pitchFamily="34" charset="0"/>
                        </a:rPr>
                        <a:t> </a:t>
                      </a:r>
                      <a:r>
                        <a:rPr lang="fi-FI" sz="1100" b="0" i="0" u="none" strike="noStrike" dirty="0" err="1">
                          <a:solidFill>
                            <a:srgbClr val="000000"/>
                          </a:solidFill>
                          <a:effectLst/>
                          <a:latin typeface="Calibri" panose="020F0502020204030204" pitchFamily="34" charset="0"/>
                        </a:rPr>
                        <a:t>model</a:t>
                      </a:r>
                      <a:r>
                        <a:rPr lang="fi-FI"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24609101"/>
                  </a:ext>
                </a:extLst>
              </a:tr>
              <a:tr h="228780">
                <a:tc>
                  <a:txBody>
                    <a:bodyPr/>
                    <a:lstStyle/>
                    <a:p>
                      <a:pPr algn="r" fontAlgn="b"/>
                      <a:r>
                        <a:rPr lang="fi-FI" sz="1100" b="0" i="0" u="none" strike="noStrike">
                          <a:solidFill>
                            <a:srgbClr val="000000"/>
                          </a:solidFill>
                          <a:effectLst/>
                          <a:latin typeface="Calibri" panose="020F050202020403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2.10.2020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R001/A046a</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20568693"/>
                  </a:ext>
                </a:extLst>
              </a:tr>
              <a:tr h="228780">
                <a:tc>
                  <a:txBody>
                    <a:bodyPr/>
                    <a:lstStyle/>
                    <a:p>
                      <a:pPr algn="r" fontAlgn="b"/>
                      <a:r>
                        <a:rPr lang="fi-FI" sz="1100" b="0" i="0" u="none" strike="noStrike">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9.10.2020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R001/A046a</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r>
                        <a:rPr lang="fi-FI" sz="1100" b="0" i="0" u="none" strike="noStrike" dirty="0">
                          <a:solidFill>
                            <a:srgbClr val="000000"/>
                          </a:solidFill>
                          <a:effectLst/>
                          <a:latin typeface="Calibri" panose="020F0502020204030204" pitchFamily="34" charset="0"/>
                        </a:rPr>
                        <a:t>Valve </a:t>
                      </a:r>
                      <a:r>
                        <a:rPr lang="fi-FI" sz="1100" b="0" i="0" u="none" strike="noStrike" dirty="0" err="1">
                          <a:solidFill>
                            <a:srgbClr val="000000"/>
                          </a:solidFill>
                          <a:effectLst/>
                          <a:latin typeface="Calibri" panose="020F0502020204030204" pitchFamily="34" charset="0"/>
                        </a:rPr>
                        <a:t>model</a:t>
                      </a:r>
                      <a:r>
                        <a:rPr lang="fi-FI"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0984762"/>
                  </a:ext>
                </a:extLst>
              </a:tr>
              <a:tr h="228780">
                <a:tc>
                  <a:txBody>
                    <a:bodyPr/>
                    <a:lstStyle/>
                    <a:p>
                      <a:pPr algn="r" fontAlgn="b"/>
                      <a:r>
                        <a:rPr lang="fi-FI" sz="1100" b="0" i="0" u="none" strike="noStrike">
                          <a:solidFill>
                            <a:srgbClr val="000000"/>
                          </a:solidFill>
                          <a:effectLst/>
                          <a:latin typeface="Calibri" panose="020F0502020204030204" pitchFamily="34" charset="0"/>
                        </a:rPr>
                        <a:t>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16.10.2020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R001/A046a</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43514286"/>
                  </a:ext>
                </a:extLst>
              </a:tr>
              <a:tr h="228780">
                <a:tc>
                  <a:txBody>
                    <a:bodyPr/>
                    <a:lstStyle/>
                    <a:p>
                      <a:pPr algn="r" fontAlgn="b"/>
                      <a:r>
                        <a:rPr lang="fi-FI" sz="1100" b="0" i="0" u="none" strike="noStrike">
                          <a:solidFill>
                            <a:srgbClr val="000000"/>
                          </a:solidFill>
                          <a:effectLst/>
                          <a:latin typeface="Calibri" panose="020F0502020204030204" pitchFamily="34" charset="0"/>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F2F2F2"/>
                          </a:solidFill>
                          <a:effectLst/>
                          <a:latin typeface="Calibri" panose="020F0502020204030204" pitchFamily="34" charset="0"/>
                        </a:rPr>
                        <a:t>23.10.2020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i-FI" sz="1100" b="1"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3636124"/>
                  </a:ext>
                </a:extLst>
              </a:tr>
              <a:tr h="228780">
                <a:tc>
                  <a:txBody>
                    <a:bodyPr/>
                    <a:lstStyle/>
                    <a:p>
                      <a:pPr algn="r" fontAlgn="b"/>
                      <a:r>
                        <a:rPr lang="fi-FI" sz="1100" b="0" i="0" u="none" strike="noStrike">
                          <a:solidFill>
                            <a:srgbClr val="000000"/>
                          </a:solidFill>
                          <a:effectLst/>
                          <a:latin typeface="Calibri" panose="020F0502020204030204" pitchFamily="34" charset="0"/>
                        </a:rPr>
                        <a:t>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30.10.2020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R001/Y344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l" fontAlgn="b"/>
                      <a:r>
                        <a:rPr lang="fi-FI" sz="1100" b="0" i="0" u="none" strike="noStrike">
                          <a:solidFill>
                            <a:srgbClr val="000000"/>
                          </a:solidFill>
                          <a:effectLst/>
                          <a:latin typeface="Calibri" panose="020F0502020204030204" pitchFamily="34" charset="0"/>
                        </a:rPr>
                        <a:t>Seal model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58861404"/>
                  </a:ext>
                </a:extLst>
              </a:tr>
              <a:tr h="228780">
                <a:tc>
                  <a:txBody>
                    <a:bodyPr/>
                    <a:lstStyle/>
                    <a:p>
                      <a:pPr algn="r" fontAlgn="b"/>
                      <a:r>
                        <a:rPr lang="fi-FI" sz="1100" b="0" i="0" u="none" strike="noStrike">
                          <a:solidFill>
                            <a:srgbClr val="000000"/>
                          </a:solidFill>
                          <a:effectLst/>
                          <a:latin typeface="Calibri" panose="020F0502020204030204" pitchFamily="34" charset="0"/>
                        </a:rPr>
                        <a:t>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6.11.2020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R001/Y344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l" fontAlgn="b"/>
                      <a:r>
                        <a:rPr lang="fi-FI" sz="1100" b="0" i="0" u="none" strike="noStrike">
                          <a:solidFill>
                            <a:srgbClr val="000000"/>
                          </a:solidFill>
                          <a:effectLst/>
                          <a:latin typeface="Calibri" panose="020F0502020204030204" pitchFamily="34" charset="0"/>
                        </a:rPr>
                        <a:t>Personal simulation work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89377423"/>
                  </a:ext>
                </a:extLst>
              </a:tr>
              <a:tr h="228780">
                <a:tc>
                  <a:txBody>
                    <a:bodyPr/>
                    <a:lstStyle/>
                    <a:p>
                      <a:pPr algn="r" fontAlgn="b"/>
                      <a:r>
                        <a:rPr lang="fi-FI" sz="1100" b="0" i="0" u="none" strike="noStrike">
                          <a:solidFill>
                            <a:srgbClr val="000000"/>
                          </a:solidFill>
                          <a:effectLst/>
                          <a:latin typeface="Calibri" panose="020F0502020204030204" pitchFamily="34" charset="0"/>
                        </a:rPr>
                        <a:t>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13.11.2020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R001/U351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30650241"/>
                  </a:ext>
                </a:extLst>
              </a:tr>
              <a:tr h="228780">
                <a:tc>
                  <a:txBody>
                    <a:bodyPr/>
                    <a:lstStyle/>
                    <a:p>
                      <a:pPr algn="r" fontAlgn="b"/>
                      <a:r>
                        <a:rPr lang="fi-FI" sz="1100" b="0" i="0" u="none" strike="noStrike">
                          <a:solidFill>
                            <a:srgbClr val="000000"/>
                          </a:solidFill>
                          <a:effectLst/>
                          <a:latin typeface="Calibri" panose="020F0502020204030204" pitchFamily="34" charset="0"/>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20.11.2020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R001/U351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fi-FI" sz="1100" b="0" i="0" u="none" strike="noStrike" dirty="0">
                          <a:solidFill>
                            <a:srgbClr val="000000"/>
                          </a:solidFill>
                          <a:effectLst/>
                          <a:latin typeface="Calibri" panose="020F0502020204030204" pitchFamily="34" charset="0"/>
                        </a:rPr>
                        <a:t>Group assignment check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293956"/>
                  </a:ext>
                </a:extLst>
              </a:tr>
              <a:tr h="228780">
                <a:tc>
                  <a:txBody>
                    <a:bodyPr/>
                    <a:lstStyle/>
                    <a:p>
                      <a:pPr algn="r" fontAlgn="b"/>
                      <a:r>
                        <a:rPr lang="fi-FI" sz="1100" b="0" i="0" u="none" strike="noStrike">
                          <a:solidFill>
                            <a:srgbClr val="000000"/>
                          </a:solidFill>
                          <a:effectLst/>
                          <a:latin typeface="Calibri" panose="020F0502020204030204" pitchFamily="34" charset="0"/>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27.11.2020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R001/U351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56508990"/>
                  </a:ext>
                </a:extLst>
              </a:tr>
              <a:tr h="228780">
                <a:tc>
                  <a:txBody>
                    <a:bodyPr/>
                    <a:lstStyle/>
                    <a:p>
                      <a:pPr algn="r" fontAlgn="b"/>
                      <a:r>
                        <a:rPr lang="fi-FI" sz="1100" b="0" i="0" u="none" strike="noStrike">
                          <a:solidFill>
                            <a:srgbClr val="000000"/>
                          </a:solidFill>
                          <a:effectLst/>
                          <a:latin typeface="Calibri" panose="020F0502020204030204" pitchFamily="34" charset="0"/>
                        </a:rPr>
                        <a:t>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4.12.2020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ctr" fontAlgn="b"/>
                      <a:r>
                        <a:rPr lang="fi-FI" sz="1100" b="1" i="0" u="none" strike="noStrike">
                          <a:solidFill>
                            <a:srgbClr val="FF0000"/>
                          </a:solidFill>
                          <a:effectLst/>
                          <a:latin typeface="Calibri" panose="020F0502020204030204" pitchFamily="34" charset="0"/>
                        </a:rPr>
                        <a:t>?</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59200925"/>
                  </a:ext>
                </a:extLst>
              </a:tr>
              <a:tr h="228780">
                <a:tc>
                  <a:txBody>
                    <a:bodyPr/>
                    <a:lstStyle/>
                    <a:p>
                      <a:pPr algn="r" fontAlgn="b"/>
                      <a:r>
                        <a:rPr lang="fi-FI" sz="1100" b="0" i="0" u="none" strike="noStrike">
                          <a:solidFill>
                            <a:srgbClr val="80808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fi-FI" sz="1100" b="0" i="0" u="none" strike="noStrike">
                          <a:solidFill>
                            <a:srgbClr val="80808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fi-FI" sz="1100" b="0" i="0" u="none" strike="noStrike">
                          <a:solidFill>
                            <a:srgbClr val="808080"/>
                          </a:solidFill>
                          <a:effectLst/>
                          <a:latin typeface="Calibri" panose="020F0502020204030204" pitchFamily="34" charset="0"/>
                        </a:rPr>
                        <a:t>11.12.2020</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808080"/>
                          </a:solidFill>
                          <a:effectLst/>
                          <a:latin typeface="Calibri" panose="020F0502020204030204" pitchFamily="34" charset="0"/>
                        </a:rPr>
                        <a:t>Fri 11:15 - 15:00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000000"/>
                          </a:solidFill>
                          <a:effectLst/>
                          <a:latin typeface="Calibri" panose="020F0502020204030204" pitchFamily="34" charset="0"/>
                        </a:rPr>
                        <a:t>R001/U351</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i-FI" sz="1100" b="0" i="0" u="none" strike="noStrike">
                          <a:solidFill>
                            <a:srgbClr val="000000"/>
                          </a:solidFill>
                          <a:effectLst/>
                          <a:latin typeface="Calibri" panose="020F0502020204030204" pitchFamily="34" charset="0"/>
                        </a:rPr>
                        <a:t>Group assignment ready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522778"/>
                  </a:ext>
                </a:extLst>
              </a:tr>
              <a:tr h="228780">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03245880"/>
                  </a:ext>
                </a:extLst>
              </a:tr>
              <a:tr h="428962">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fi-FI" sz="1100" b="0" i="0" u="none" strike="noStrike" dirty="0">
                          <a:solidFill>
                            <a:srgbClr val="000000"/>
                          </a:solidFill>
                          <a:effectLst/>
                          <a:latin typeface="Calibri" panose="020F0502020204030204" pitchFamily="34" charset="0"/>
                        </a:rPr>
                        <a:t>Asko Ellman, Tampere University ??</a:t>
                      </a:r>
                    </a:p>
                  </a:txBody>
                  <a:tcPr marL="7620" marR="7620" marT="7620" marB="0" anchor="b">
                    <a:lnL>
                      <a:noFill/>
                    </a:lnL>
                    <a:lnR>
                      <a:noFill/>
                    </a:lnR>
                    <a:lnT>
                      <a:noFill/>
                    </a:lnT>
                    <a:lnB>
                      <a:noFill/>
                    </a:lnB>
                  </a:tcPr>
                </a:tc>
                <a:extLst>
                  <a:ext uri="{0D108BD9-81ED-4DB2-BD59-A6C34878D82A}">
                    <a16:rowId xmlns:a16="http://schemas.microsoft.com/office/drawing/2014/main" val="4079824666"/>
                  </a:ext>
                </a:extLst>
              </a:tr>
            </a:tbl>
          </a:graphicData>
        </a:graphic>
      </p:graphicFrame>
    </p:spTree>
    <p:extLst>
      <p:ext uri="{BB962C8B-B14F-4D97-AF65-F5344CB8AC3E}">
        <p14:creationId xmlns:p14="http://schemas.microsoft.com/office/powerpoint/2010/main" val="3287554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197963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Rectangle 75"/>
          <p:cNvSpPr/>
          <p:nvPr/>
        </p:nvSpPr>
        <p:spPr>
          <a:xfrm>
            <a:off x="269979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Rectangle 76"/>
          <p:cNvSpPr/>
          <p:nvPr/>
        </p:nvSpPr>
        <p:spPr>
          <a:xfrm>
            <a:off x="341987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78" name="Straight Connector 77"/>
          <p:cNvCxnSpPr/>
          <p:nvPr/>
        </p:nvCxnSpPr>
        <p:spPr>
          <a:xfrm>
            <a:off x="1979632" y="3429000"/>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1979712" y="4293096"/>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flipV="1">
            <a:off x="2195736" y="350100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2483768" y="350100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635896" y="350100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3635896" y="350100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2915816"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flipV="1">
            <a:off x="2915816"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flipV="1">
            <a:off x="3203848"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86"/>
          <p:cNvCxnSpPr/>
          <p:nvPr/>
        </p:nvCxnSpPr>
        <p:spPr>
          <a:xfrm flipV="1">
            <a:off x="3203848" y="350100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flipV="1">
            <a:off x="2915816" y="350100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2843808" y="364494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a:off x="3131840" y="364502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a:off x="2843808" y="407707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p:cNvCxnSpPr/>
          <p:nvPr/>
        </p:nvCxnSpPr>
        <p:spPr>
          <a:xfrm>
            <a:off x="3131840" y="407707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a:xfrm>
            <a:off x="2915816" y="4221008"/>
            <a:ext cx="1" cy="1189539"/>
          </a:xfrm>
          <a:prstGeom prst="line">
            <a:avLst/>
          </a:prstGeom>
        </p:spPr>
        <p:style>
          <a:lnRef idx="1">
            <a:schemeClr val="dk1"/>
          </a:lnRef>
          <a:fillRef idx="0">
            <a:schemeClr val="dk1"/>
          </a:fillRef>
          <a:effectRef idx="0">
            <a:schemeClr val="dk1"/>
          </a:effectRef>
          <a:fontRef idx="minor">
            <a:schemeClr val="tx1"/>
          </a:fontRef>
        </p:style>
      </p:cxnSp>
      <p:sp>
        <p:nvSpPr>
          <p:cNvPr id="94" name="Rectangle 112"/>
          <p:cNvSpPr>
            <a:spLocks noChangeArrowheads="1"/>
          </p:cNvSpPr>
          <p:nvPr/>
        </p:nvSpPr>
        <p:spPr bwMode="auto">
          <a:xfrm>
            <a:off x="5004495" y="4834285"/>
            <a:ext cx="431800" cy="431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i-FI" sz="1800">
              <a:latin typeface="Arial" charset="0"/>
            </a:endParaRPr>
          </a:p>
        </p:txBody>
      </p:sp>
      <p:sp>
        <p:nvSpPr>
          <p:cNvPr id="95" name="Line 113"/>
          <p:cNvSpPr>
            <a:spLocks noChangeShapeType="1"/>
          </p:cNvSpPr>
          <p:nvPr/>
        </p:nvSpPr>
        <p:spPr bwMode="auto">
          <a:xfrm>
            <a:off x="5004495" y="4934297"/>
            <a:ext cx="431800" cy="0"/>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96" name="Line 115"/>
          <p:cNvSpPr>
            <a:spLocks noChangeShapeType="1"/>
          </p:cNvSpPr>
          <p:nvPr/>
        </p:nvSpPr>
        <p:spPr bwMode="auto">
          <a:xfrm flipV="1">
            <a:off x="4860032" y="4762847"/>
            <a:ext cx="0" cy="2873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97" name="Line 116"/>
          <p:cNvSpPr>
            <a:spLocks noChangeShapeType="1"/>
          </p:cNvSpPr>
          <p:nvPr/>
        </p:nvSpPr>
        <p:spPr bwMode="auto">
          <a:xfrm>
            <a:off x="4860032" y="4762847"/>
            <a:ext cx="3603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98" name="Line 117"/>
          <p:cNvSpPr>
            <a:spLocks noChangeShapeType="1"/>
          </p:cNvSpPr>
          <p:nvPr/>
        </p:nvSpPr>
        <p:spPr bwMode="auto">
          <a:xfrm>
            <a:off x="5220395" y="4762847"/>
            <a:ext cx="0" cy="714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99" name="Line 119"/>
          <p:cNvSpPr>
            <a:spLocks noChangeShapeType="1"/>
          </p:cNvSpPr>
          <p:nvPr/>
        </p:nvSpPr>
        <p:spPr bwMode="auto">
          <a:xfrm flipH="1">
            <a:off x="5075932" y="5266085"/>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0" name="Line 120"/>
          <p:cNvSpPr>
            <a:spLocks noChangeShapeType="1"/>
          </p:cNvSpPr>
          <p:nvPr/>
        </p:nvSpPr>
        <p:spPr bwMode="auto">
          <a:xfrm>
            <a:off x="5075932" y="5339110"/>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1" name="Line 121"/>
          <p:cNvSpPr>
            <a:spLocks noChangeShapeType="1"/>
          </p:cNvSpPr>
          <p:nvPr/>
        </p:nvSpPr>
        <p:spPr bwMode="auto">
          <a:xfrm flipH="1">
            <a:off x="5075932" y="5410547"/>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2" name="Line 122"/>
          <p:cNvSpPr>
            <a:spLocks noChangeShapeType="1"/>
          </p:cNvSpPr>
          <p:nvPr/>
        </p:nvSpPr>
        <p:spPr bwMode="auto">
          <a:xfrm>
            <a:off x="5075932" y="5481985"/>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3" name="Line 123"/>
          <p:cNvSpPr>
            <a:spLocks noChangeShapeType="1"/>
          </p:cNvSpPr>
          <p:nvPr/>
        </p:nvSpPr>
        <p:spPr bwMode="auto">
          <a:xfrm flipH="1">
            <a:off x="5075932" y="5555010"/>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4" name="Line 124"/>
          <p:cNvSpPr>
            <a:spLocks noChangeShapeType="1"/>
          </p:cNvSpPr>
          <p:nvPr/>
        </p:nvSpPr>
        <p:spPr bwMode="auto">
          <a:xfrm>
            <a:off x="5075932" y="5626447"/>
            <a:ext cx="144463" cy="39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5" name="Line 125"/>
          <p:cNvSpPr>
            <a:spLocks noChangeShapeType="1"/>
          </p:cNvSpPr>
          <p:nvPr/>
        </p:nvSpPr>
        <p:spPr bwMode="auto">
          <a:xfrm flipV="1">
            <a:off x="4931470" y="5410547"/>
            <a:ext cx="649287" cy="144463"/>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106" name="Line 126"/>
          <p:cNvSpPr>
            <a:spLocks noChangeShapeType="1"/>
          </p:cNvSpPr>
          <p:nvPr/>
        </p:nvSpPr>
        <p:spPr bwMode="auto">
          <a:xfrm>
            <a:off x="5436295" y="5050185"/>
            <a:ext cx="301625"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07" name="Line 127"/>
          <p:cNvSpPr>
            <a:spLocks noChangeShapeType="1"/>
          </p:cNvSpPr>
          <p:nvPr/>
        </p:nvSpPr>
        <p:spPr bwMode="auto">
          <a:xfrm flipH="1">
            <a:off x="5737920" y="4570056"/>
            <a:ext cx="747" cy="1962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108" name="Straight Connector 107"/>
          <p:cNvCxnSpPr/>
          <p:nvPr/>
        </p:nvCxnSpPr>
        <p:spPr>
          <a:xfrm>
            <a:off x="5436295" y="659735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Connector 108"/>
          <p:cNvCxnSpPr/>
          <p:nvPr/>
        </p:nvCxnSpPr>
        <p:spPr>
          <a:xfrm flipV="1">
            <a:off x="6084168" y="638135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110" name="Straight Connector 109"/>
          <p:cNvCxnSpPr/>
          <p:nvPr/>
        </p:nvCxnSpPr>
        <p:spPr>
          <a:xfrm flipV="1">
            <a:off x="5436096" y="6381328"/>
            <a:ext cx="0" cy="216000"/>
          </a:xfrm>
          <a:prstGeom prst="line">
            <a:avLst/>
          </a:prstGeom>
        </p:spPr>
        <p:style>
          <a:lnRef idx="1">
            <a:schemeClr val="dk1"/>
          </a:lnRef>
          <a:fillRef idx="0">
            <a:schemeClr val="dk1"/>
          </a:fillRef>
          <a:effectRef idx="0">
            <a:schemeClr val="dk1"/>
          </a:effectRef>
          <a:fontRef idx="minor">
            <a:schemeClr val="tx1"/>
          </a:fontRef>
        </p:style>
      </p:cxnSp>
      <p:sp>
        <p:nvSpPr>
          <p:cNvPr id="111" name="Line 126"/>
          <p:cNvSpPr>
            <a:spLocks noChangeShapeType="1"/>
          </p:cNvSpPr>
          <p:nvPr/>
        </p:nvSpPr>
        <p:spPr bwMode="auto">
          <a:xfrm flipV="1">
            <a:off x="2915817" y="5040069"/>
            <a:ext cx="208823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12" name="Oval 8"/>
          <p:cNvSpPr>
            <a:spLocks noChangeArrowheads="1"/>
          </p:cNvSpPr>
          <p:nvPr/>
        </p:nvSpPr>
        <p:spPr bwMode="auto">
          <a:xfrm rot="156836">
            <a:off x="2628478" y="5445002"/>
            <a:ext cx="574675" cy="576262"/>
          </a:xfrm>
          <a:prstGeom prst="ellipse">
            <a:avLst/>
          </a:prstGeom>
          <a:solidFill>
            <a:schemeClr val="bg1"/>
          </a:solidFill>
          <a:ln w="9525">
            <a:solidFill>
              <a:schemeClr val="tx1"/>
            </a:solidFill>
            <a:round/>
            <a:headEnd/>
            <a:tailEnd/>
          </a:ln>
        </p:spPr>
        <p:txBody>
          <a:bodyPr rot="10800000" vert="eaVert" wrap="none" anchor="ctr"/>
          <a:lstStyle/>
          <a:p>
            <a:endParaRPr lang="fi-FI" sz="1800">
              <a:latin typeface="Arial" charset="0"/>
            </a:endParaRPr>
          </a:p>
        </p:txBody>
      </p:sp>
      <p:sp>
        <p:nvSpPr>
          <p:cNvPr id="113" name="AutoShape 9"/>
          <p:cNvSpPr>
            <a:spLocks noChangeArrowheads="1"/>
          </p:cNvSpPr>
          <p:nvPr/>
        </p:nvSpPr>
        <p:spPr bwMode="auto">
          <a:xfrm>
            <a:off x="2843783" y="5445224"/>
            <a:ext cx="144064" cy="122237"/>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800">
              <a:latin typeface="Arial" charset="0"/>
            </a:endParaRPr>
          </a:p>
        </p:txBody>
      </p:sp>
      <p:cxnSp>
        <p:nvCxnSpPr>
          <p:cNvPr id="114" name="Straight Connector 113"/>
          <p:cNvCxnSpPr/>
          <p:nvPr/>
        </p:nvCxnSpPr>
        <p:spPr>
          <a:xfrm>
            <a:off x="2582869" y="659735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115" name="Straight Connector 114"/>
          <p:cNvCxnSpPr/>
          <p:nvPr/>
        </p:nvCxnSpPr>
        <p:spPr>
          <a:xfrm flipV="1">
            <a:off x="3230742" y="638135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116" name="Straight Connector 115"/>
          <p:cNvCxnSpPr/>
          <p:nvPr/>
        </p:nvCxnSpPr>
        <p:spPr>
          <a:xfrm flipV="1">
            <a:off x="2582670" y="6381328"/>
            <a:ext cx="0" cy="216000"/>
          </a:xfrm>
          <a:prstGeom prst="line">
            <a:avLst/>
          </a:prstGeom>
        </p:spPr>
        <p:style>
          <a:lnRef idx="1">
            <a:schemeClr val="dk1"/>
          </a:lnRef>
          <a:fillRef idx="0">
            <a:schemeClr val="dk1"/>
          </a:fillRef>
          <a:effectRef idx="0">
            <a:schemeClr val="dk1"/>
          </a:effectRef>
          <a:fontRef idx="minor">
            <a:schemeClr val="tx1"/>
          </a:fontRef>
        </p:style>
      </p:cxnSp>
      <p:sp>
        <p:nvSpPr>
          <p:cNvPr id="117" name="Line 127"/>
          <p:cNvSpPr>
            <a:spLocks noChangeShapeType="1"/>
          </p:cNvSpPr>
          <p:nvPr/>
        </p:nvSpPr>
        <p:spPr bwMode="auto">
          <a:xfrm flipH="1">
            <a:off x="2915815" y="6021264"/>
            <a:ext cx="1" cy="50408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18" name="Rectangle 117"/>
          <p:cNvSpPr/>
          <p:nvPr/>
        </p:nvSpPr>
        <p:spPr>
          <a:xfrm>
            <a:off x="2771880" y="1556872"/>
            <a:ext cx="288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9" name="Straight Connector 118"/>
          <p:cNvCxnSpPr/>
          <p:nvPr/>
        </p:nvCxnSpPr>
        <p:spPr>
          <a:xfrm>
            <a:off x="3275856" y="1543425"/>
            <a:ext cx="0" cy="720000"/>
          </a:xfrm>
          <a:prstGeom prst="line">
            <a:avLst/>
          </a:prstGeom>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a:xfrm>
            <a:off x="3275856" y="1988840"/>
            <a:ext cx="3816424" cy="0"/>
          </a:xfrm>
          <a:prstGeom prst="line">
            <a:avLst/>
          </a:prstGeom>
        </p:spPr>
        <p:style>
          <a:lnRef idx="1">
            <a:schemeClr val="dk1"/>
          </a:lnRef>
          <a:fillRef idx="0">
            <a:schemeClr val="dk1"/>
          </a:fillRef>
          <a:effectRef idx="0">
            <a:schemeClr val="dk1"/>
          </a:effectRef>
          <a:fontRef idx="minor">
            <a:schemeClr val="tx1"/>
          </a:fontRef>
        </p:style>
      </p:cxnSp>
      <p:sp>
        <p:nvSpPr>
          <p:cNvPr id="121" name="TextBox 120"/>
          <p:cNvSpPr txBox="1"/>
          <p:nvPr/>
        </p:nvSpPr>
        <p:spPr>
          <a:xfrm>
            <a:off x="7236296" y="1671191"/>
            <a:ext cx="447558" cy="461665"/>
          </a:xfrm>
          <a:prstGeom prst="rect">
            <a:avLst/>
          </a:prstGeom>
          <a:noFill/>
        </p:spPr>
        <p:txBody>
          <a:bodyPr wrap="none" rtlCol="0">
            <a:spAutoFit/>
          </a:bodyPr>
          <a:lstStyle/>
          <a:p>
            <a:r>
              <a:rPr lang="fi-FI" sz="2400" dirty="0"/>
              <a:t>M</a:t>
            </a:r>
          </a:p>
        </p:txBody>
      </p:sp>
      <p:cxnSp>
        <p:nvCxnSpPr>
          <p:cNvPr id="122" name="Straight Connector 121"/>
          <p:cNvCxnSpPr/>
          <p:nvPr/>
        </p:nvCxnSpPr>
        <p:spPr>
          <a:xfrm flipH="1" flipV="1">
            <a:off x="2920252" y="2274442"/>
            <a:ext cx="0" cy="1237583"/>
          </a:xfrm>
          <a:prstGeom prst="line">
            <a:avLst/>
          </a:prstGeom>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a:xfrm flipH="1" flipV="1">
            <a:off x="3207122" y="3122788"/>
            <a:ext cx="0" cy="360000"/>
          </a:xfrm>
          <a:prstGeom prst="line">
            <a:avLst/>
          </a:prstGeom>
        </p:spPr>
        <p:style>
          <a:lnRef idx="1">
            <a:schemeClr val="dk1"/>
          </a:lnRef>
          <a:fillRef idx="0">
            <a:schemeClr val="dk1"/>
          </a:fillRef>
          <a:effectRef idx="0">
            <a:schemeClr val="dk1"/>
          </a:effectRef>
          <a:fontRef idx="minor">
            <a:schemeClr val="tx1"/>
          </a:fontRef>
        </p:style>
      </p:cxnSp>
      <p:sp>
        <p:nvSpPr>
          <p:cNvPr id="124" name="Line 126"/>
          <p:cNvSpPr>
            <a:spLocks noChangeShapeType="1"/>
          </p:cNvSpPr>
          <p:nvPr/>
        </p:nvSpPr>
        <p:spPr bwMode="auto">
          <a:xfrm flipV="1">
            <a:off x="3203848" y="3122788"/>
            <a:ext cx="2304256"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125" name="Straight Connector 124"/>
          <p:cNvCxnSpPr/>
          <p:nvPr/>
        </p:nvCxnSpPr>
        <p:spPr>
          <a:xfrm flipV="1">
            <a:off x="5508104" y="2276792"/>
            <a:ext cx="0" cy="845996"/>
          </a:xfrm>
          <a:prstGeom prst="line">
            <a:avLst/>
          </a:prstGeom>
        </p:spPr>
        <p:style>
          <a:lnRef idx="1">
            <a:schemeClr val="dk1"/>
          </a:lnRef>
          <a:fillRef idx="0">
            <a:schemeClr val="dk1"/>
          </a:fillRef>
          <a:effectRef idx="0">
            <a:schemeClr val="dk1"/>
          </a:effectRef>
          <a:fontRef idx="minor">
            <a:schemeClr val="tx1"/>
          </a:fontRef>
        </p:style>
      </p:cxnSp>
      <p:sp>
        <p:nvSpPr>
          <p:cNvPr id="126" name="Rectangle 125"/>
          <p:cNvSpPr/>
          <p:nvPr/>
        </p:nvSpPr>
        <p:spPr>
          <a:xfrm>
            <a:off x="4139872" y="393308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27" name="Straight Connector 126"/>
          <p:cNvCxnSpPr/>
          <p:nvPr/>
        </p:nvCxnSpPr>
        <p:spPr>
          <a:xfrm>
            <a:off x="4283968" y="3933088"/>
            <a:ext cx="288032" cy="288000"/>
          </a:xfrm>
          <a:prstGeom prst="line">
            <a:avLst/>
          </a:prstGeom>
        </p:spPr>
        <p:style>
          <a:lnRef idx="1">
            <a:schemeClr val="dk1"/>
          </a:lnRef>
          <a:fillRef idx="0">
            <a:schemeClr val="dk1"/>
          </a:fillRef>
          <a:effectRef idx="0">
            <a:schemeClr val="dk1"/>
          </a:effectRef>
          <a:fontRef idx="minor">
            <a:schemeClr val="tx1"/>
          </a:fontRef>
        </p:style>
      </p:cxnSp>
      <p:sp>
        <p:nvSpPr>
          <p:cNvPr id="128" name="Rectangle 127"/>
          <p:cNvSpPr/>
          <p:nvPr/>
        </p:nvSpPr>
        <p:spPr>
          <a:xfrm>
            <a:off x="1403648" y="393308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29" name="Straight Connector 128"/>
          <p:cNvCxnSpPr/>
          <p:nvPr/>
        </p:nvCxnSpPr>
        <p:spPr>
          <a:xfrm flipH="1">
            <a:off x="1547664" y="3933088"/>
            <a:ext cx="288112" cy="288000"/>
          </a:xfrm>
          <a:prstGeom prst="line">
            <a:avLst/>
          </a:prstGeom>
        </p:spPr>
        <p:style>
          <a:lnRef idx="1">
            <a:schemeClr val="dk1"/>
          </a:lnRef>
          <a:fillRef idx="0">
            <a:schemeClr val="dk1"/>
          </a:fillRef>
          <a:effectRef idx="0">
            <a:schemeClr val="dk1"/>
          </a:effectRef>
          <a:fontRef idx="minor">
            <a:schemeClr val="tx1"/>
          </a:fontRef>
        </p:style>
      </p:cxnSp>
      <p:cxnSp>
        <p:nvCxnSpPr>
          <p:cNvPr id="130" name="Straight Connector 129"/>
          <p:cNvCxnSpPr/>
          <p:nvPr/>
        </p:nvCxnSpPr>
        <p:spPr>
          <a:xfrm flipH="1" flipV="1">
            <a:off x="1907704" y="350100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flipH="1">
            <a:off x="1763688"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32" name="Straight Connector 131"/>
          <p:cNvCxnSpPr/>
          <p:nvPr/>
        </p:nvCxnSpPr>
        <p:spPr>
          <a:xfrm flipH="1" flipV="1">
            <a:off x="1619672"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33" name="Straight Connector 132"/>
          <p:cNvCxnSpPr/>
          <p:nvPr/>
        </p:nvCxnSpPr>
        <p:spPr>
          <a:xfrm flipH="1">
            <a:off x="1475656"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p:cNvCxnSpPr/>
          <p:nvPr/>
        </p:nvCxnSpPr>
        <p:spPr>
          <a:xfrm flipH="1" flipV="1">
            <a:off x="1331640"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p:cNvCxnSpPr/>
          <p:nvPr/>
        </p:nvCxnSpPr>
        <p:spPr>
          <a:xfrm flipH="1">
            <a:off x="1259632" y="350100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p:cNvCxnSpPr/>
          <p:nvPr/>
        </p:nvCxnSpPr>
        <p:spPr>
          <a:xfrm flipH="1" flipV="1">
            <a:off x="4788024" y="350100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p:cNvCxnSpPr/>
          <p:nvPr/>
        </p:nvCxnSpPr>
        <p:spPr>
          <a:xfrm flipH="1">
            <a:off x="4644008"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a:xfrm flipH="1" flipV="1">
            <a:off x="4499992"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39" name="Straight Connector 138"/>
          <p:cNvCxnSpPr/>
          <p:nvPr/>
        </p:nvCxnSpPr>
        <p:spPr>
          <a:xfrm flipH="1">
            <a:off x="4355976"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40" name="Straight Connector 139"/>
          <p:cNvCxnSpPr/>
          <p:nvPr/>
        </p:nvCxnSpPr>
        <p:spPr>
          <a:xfrm flipH="1" flipV="1">
            <a:off x="4211960"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41" name="Straight Connector 140"/>
          <p:cNvCxnSpPr/>
          <p:nvPr/>
        </p:nvCxnSpPr>
        <p:spPr>
          <a:xfrm flipH="1">
            <a:off x="4139952" y="350100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142" name="Straight Connector 141"/>
          <p:cNvCxnSpPr/>
          <p:nvPr/>
        </p:nvCxnSpPr>
        <p:spPr>
          <a:xfrm>
            <a:off x="3275856" y="1844824"/>
            <a:ext cx="3816424" cy="0"/>
          </a:xfrm>
          <a:prstGeom prst="line">
            <a:avLst/>
          </a:prstGeom>
        </p:spPr>
        <p:style>
          <a:lnRef idx="1">
            <a:schemeClr val="dk1"/>
          </a:lnRef>
          <a:fillRef idx="0">
            <a:schemeClr val="dk1"/>
          </a:fillRef>
          <a:effectRef idx="0">
            <a:schemeClr val="dk1"/>
          </a:effectRef>
          <a:fontRef idx="minor">
            <a:schemeClr val="tx1"/>
          </a:fontRef>
        </p:style>
      </p:cxnSp>
      <p:cxnSp>
        <p:nvCxnSpPr>
          <p:cNvPr id="143" name="Straight Connector 142"/>
          <p:cNvCxnSpPr/>
          <p:nvPr/>
        </p:nvCxnSpPr>
        <p:spPr>
          <a:xfrm>
            <a:off x="3131840" y="1556792"/>
            <a:ext cx="0" cy="720000"/>
          </a:xfrm>
          <a:prstGeom prst="line">
            <a:avLst/>
          </a:prstGeom>
        </p:spPr>
        <p:style>
          <a:lnRef idx="1">
            <a:schemeClr val="dk1"/>
          </a:lnRef>
          <a:fillRef idx="0">
            <a:schemeClr val="dk1"/>
          </a:fillRef>
          <a:effectRef idx="0">
            <a:schemeClr val="dk1"/>
          </a:effectRef>
          <a:fontRef idx="minor">
            <a:schemeClr val="tx1"/>
          </a:fontRef>
        </p:style>
      </p:cxnSp>
      <p:sp>
        <p:nvSpPr>
          <p:cNvPr id="144" name="Rectangle 143"/>
          <p:cNvSpPr/>
          <p:nvPr/>
        </p:nvSpPr>
        <p:spPr>
          <a:xfrm>
            <a:off x="3275856" y="1844824"/>
            <a:ext cx="3816424"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5" name="Rectangle 144"/>
          <p:cNvSpPr/>
          <p:nvPr/>
        </p:nvSpPr>
        <p:spPr>
          <a:xfrm>
            <a:off x="7092360" y="155679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6" name="Rectangle 145"/>
          <p:cNvSpPr/>
          <p:nvPr/>
        </p:nvSpPr>
        <p:spPr>
          <a:xfrm>
            <a:off x="6594130" y="3335839"/>
            <a:ext cx="1440000" cy="14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7" name="TextBox 146"/>
          <p:cNvSpPr txBox="1"/>
          <p:nvPr/>
        </p:nvSpPr>
        <p:spPr>
          <a:xfrm>
            <a:off x="6842639" y="3635732"/>
            <a:ext cx="1092479" cy="369332"/>
          </a:xfrm>
          <a:prstGeom prst="rect">
            <a:avLst/>
          </a:prstGeom>
          <a:noFill/>
        </p:spPr>
        <p:txBody>
          <a:bodyPr wrap="none" rtlCol="0">
            <a:spAutoFit/>
          </a:bodyPr>
          <a:lstStyle/>
          <a:p>
            <a:r>
              <a:rPr lang="fi-FI" dirty="0"/>
              <a:t>CONTROL</a:t>
            </a:r>
          </a:p>
        </p:txBody>
      </p:sp>
      <p:cxnSp>
        <p:nvCxnSpPr>
          <p:cNvPr id="148" name="Straight Arrow Connector 147"/>
          <p:cNvCxnSpPr/>
          <p:nvPr/>
        </p:nvCxnSpPr>
        <p:spPr>
          <a:xfrm flipH="1">
            <a:off x="4716016" y="4067748"/>
            <a:ext cx="1836204" cy="0"/>
          </a:xfrm>
          <a:prstGeom prst="straightConnector1">
            <a:avLst/>
          </a:prstGeom>
          <a:ln w="12700">
            <a:solidFill>
              <a:schemeClr val="tx1"/>
            </a:solidFill>
            <a:prstDash val="dash"/>
            <a:tailEnd type="triangle" w="sm" len="med"/>
          </a:ln>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a:xfrm>
            <a:off x="5940472" y="2492896"/>
            <a:ext cx="2880000" cy="2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0" name="Isosceles Triangle 149"/>
          <p:cNvSpPr/>
          <p:nvPr/>
        </p:nvSpPr>
        <p:spPr>
          <a:xfrm rot="10800000">
            <a:off x="7331825" y="2276896"/>
            <a:ext cx="216000" cy="2160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1" name="Straight Connector 150"/>
          <p:cNvCxnSpPr/>
          <p:nvPr/>
        </p:nvCxnSpPr>
        <p:spPr>
          <a:xfrm flipV="1">
            <a:off x="6084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6236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6388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6541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6693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6846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6998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7150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7303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7455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7608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7760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7912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8065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8217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8370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8522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8674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8557003" y="2753456"/>
            <a:ext cx="284052" cy="369332"/>
          </a:xfrm>
          <a:prstGeom prst="rect">
            <a:avLst/>
          </a:prstGeom>
          <a:noFill/>
        </p:spPr>
        <p:txBody>
          <a:bodyPr wrap="none" rtlCol="0">
            <a:spAutoFit/>
          </a:bodyPr>
          <a:lstStyle/>
          <a:p>
            <a:r>
              <a:rPr lang="fi-FI" i="1" dirty="0"/>
              <a:t>x</a:t>
            </a:r>
          </a:p>
        </p:txBody>
      </p:sp>
      <p:sp>
        <p:nvSpPr>
          <p:cNvPr id="174" name="TextBox 173"/>
          <p:cNvSpPr txBox="1"/>
          <p:nvPr/>
        </p:nvSpPr>
        <p:spPr>
          <a:xfrm>
            <a:off x="2426690" y="2276896"/>
            <a:ext cx="393056" cy="369332"/>
          </a:xfrm>
          <a:prstGeom prst="rect">
            <a:avLst/>
          </a:prstGeom>
          <a:noFill/>
        </p:spPr>
        <p:txBody>
          <a:bodyPr wrap="none" rtlCol="0">
            <a:spAutoFit/>
          </a:bodyPr>
          <a:lstStyle/>
          <a:p>
            <a:r>
              <a:rPr lang="fi-FI" i="1" dirty="0"/>
              <a:t>p</a:t>
            </a:r>
            <a:r>
              <a:rPr lang="fi-FI" baseline="-25000" dirty="0"/>
              <a:t>A</a:t>
            </a:r>
            <a:endParaRPr lang="fi-FI" dirty="0"/>
          </a:p>
        </p:txBody>
      </p:sp>
      <p:sp>
        <p:nvSpPr>
          <p:cNvPr id="175" name="TextBox 174"/>
          <p:cNvSpPr txBox="1"/>
          <p:nvPr/>
        </p:nvSpPr>
        <p:spPr>
          <a:xfrm>
            <a:off x="3890912" y="2263425"/>
            <a:ext cx="393056" cy="369332"/>
          </a:xfrm>
          <a:prstGeom prst="rect">
            <a:avLst/>
          </a:prstGeom>
          <a:noFill/>
        </p:spPr>
        <p:txBody>
          <a:bodyPr wrap="none" rtlCol="0">
            <a:spAutoFit/>
          </a:bodyPr>
          <a:lstStyle/>
          <a:p>
            <a:r>
              <a:rPr lang="fi-FI" i="1" dirty="0"/>
              <a:t>p</a:t>
            </a:r>
            <a:r>
              <a:rPr lang="fi-FI" baseline="-25000" dirty="0"/>
              <a:t>B</a:t>
            </a:r>
            <a:endParaRPr lang="fi-FI" dirty="0"/>
          </a:p>
        </p:txBody>
      </p:sp>
      <p:cxnSp>
        <p:nvCxnSpPr>
          <p:cNvPr id="176" name="Straight Connector 175"/>
          <p:cNvCxnSpPr/>
          <p:nvPr/>
        </p:nvCxnSpPr>
        <p:spPr>
          <a:xfrm>
            <a:off x="7112902" y="4149951"/>
            <a:ext cx="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544950" y="4149080"/>
            <a:ext cx="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a:off x="7109456" y="4581104"/>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6673679" y="4153391"/>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7542821" y="4153391"/>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6741385" y="4211191"/>
            <a:ext cx="300082" cy="307777"/>
          </a:xfrm>
          <a:prstGeom prst="rect">
            <a:avLst/>
          </a:prstGeom>
          <a:noFill/>
        </p:spPr>
        <p:txBody>
          <a:bodyPr wrap="none" rtlCol="0">
            <a:spAutoFit/>
          </a:bodyPr>
          <a:lstStyle/>
          <a:p>
            <a:r>
              <a:rPr lang="fi-FI" sz="1400" i="1" dirty="0"/>
              <a:t>U</a:t>
            </a:r>
          </a:p>
        </p:txBody>
      </p:sp>
      <p:sp>
        <p:nvSpPr>
          <p:cNvPr id="182" name="Line 127"/>
          <p:cNvSpPr>
            <a:spLocks noChangeShapeType="1"/>
          </p:cNvSpPr>
          <p:nvPr/>
        </p:nvSpPr>
        <p:spPr bwMode="auto">
          <a:xfrm flipH="1">
            <a:off x="3203848" y="4221088"/>
            <a:ext cx="747" cy="360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83" name="Line 126"/>
          <p:cNvSpPr>
            <a:spLocks noChangeShapeType="1"/>
          </p:cNvSpPr>
          <p:nvPr/>
        </p:nvSpPr>
        <p:spPr bwMode="auto">
          <a:xfrm flipV="1">
            <a:off x="3203848" y="4581128"/>
            <a:ext cx="25308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84" name="Title 1"/>
          <p:cNvSpPr>
            <a:spLocks noGrp="1"/>
          </p:cNvSpPr>
          <p:nvPr>
            <p:ph type="title"/>
          </p:nvPr>
        </p:nvSpPr>
        <p:spPr>
          <a:xfrm>
            <a:off x="457200" y="274638"/>
            <a:ext cx="8229600" cy="1143000"/>
          </a:xfrm>
        </p:spPr>
        <p:txBody>
          <a:bodyPr>
            <a:normAutofit/>
          </a:bodyPr>
          <a:lstStyle/>
          <a:p>
            <a:r>
              <a:rPr lang="fi-FI"/>
              <a:t>Hydraulic circuit modeling</a:t>
            </a:r>
            <a:endParaRPr lang="fi-FI" dirty="0"/>
          </a:p>
        </p:txBody>
      </p:sp>
      <p:sp>
        <p:nvSpPr>
          <p:cNvPr id="185" name="TextBox 184"/>
          <p:cNvSpPr txBox="1"/>
          <p:nvPr/>
        </p:nvSpPr>
        <p:spPr>
          <a:xfrm>
            <a:off x="35496" y="692696"/>
            <a:ext cx="2547373" cy="1692771"/>
          </a:xfrm>
          <a:prstGeom prst="rect">
            <a:avLst/>
          </a:prstGeom>
          <a:noFill/>
        </p:spPr>
        <p:txBody>
          <a:bodyPr wrap="square" rtlCol="0">
            <a:spAutoFit/>
          </a:bodyPr>
          <a:lstStyle/>
          <a:p>
            <a:r>
              <a:rPr lang="fi-FI" sz="2400" b="1" dirty="0">
                <a:solidFill>
                  <a:srgbClr val="C00000"/>
                </a:solidFill>
              </a:rPr>
              <a:t>Phase 3</a:t>
            </a:r>
          </a:p>
          <a:p>
            <a:r>
              <a:rPr lang="fi-FI" sz="2000" b="1" dirty="0">
                <a:solidFill>
                  <a:srgbClr val="C00000"/>
                </a:solidFill>
              </a:rPr>
              <a:t>Proportional valve</a:t>
            </a:r>
          </a:p>
          <a:p>
            <a:pPr marL="285750" indent="-285750">
              <a:buFontTx/>
              <a:buChar char="-"/>
            </a:pPr>
            <a:r>
              <a:rPr lang="fi-FI" sz="2000" i="1" dirty="0" err="1">
                <a:solidFill>
                  <a:schemeClr val="tx2">
                    <a:lumMod val="60000"/>
                    <a:lumOff val="40000"/>
                  </a:schemeClr>
                </a:solidFill>
              </a:rPr>
              <a:t>p</a:t>
            </a:r>
            <a:r>
              <a:rPr lang="fi-FI" sz="2000" baseline="-25000" dirty="0" err="1">
                <a:solidFill>
                  <a:schemeClr val="tx2">
                    <a:lumMod val="60000"/>
                    <a:lumOff val="40000"/>
                  </a:schemeClr>
                </a:solidFill>
              </a:rPr>
              <a:t>A</a:t>
            </a:r>
            <a:r>
              <a:rPr lang="fi-FI" sz="2000" dirty="0">
                <a:solidFill>
                  <a:schemeClr val="tx2">
                    <a:lumMod val="60000"/>
                    <a:lumOff val="40000"/>
                  </a:schemeClr>
                </a:solidFill>
              </a:rPr>
              <a:t>, </a:t>
            </a:r>
            <a:r>
              <a:rPr lang="fi-FI" sz="2000" i="1" dirty="0" err="1">
                <a:solidFill>
                  <a:schemeClr val="tx2">
                    <a:lumMod val="60000"/>
                    <a:lumOff val="40000"/>
                  </a:schemeClr>
                </a:solidFill>
              </a:rPr>
              <a:t>p</a:t>
            </a:r>
            <a:r>
              <a:rPr lang="fi-FI" sz="2000" baseline="-25000" dirty="0" err="1">
                <a:solidFill>
                  <a:schemeClr val="tx2">
                    <a:lumMod val="60000"/>
                    <a:lumOff val="40000"/>
                  </a:schemeClr>
                </a:solidFill>
              </a:rPr>
              <a:t>B</a:t>
            </a:r>
            <a:r>
              <a:rPr lang="fi-FI" sz="2000" dirty="0">
                <a:solidFill>
                  <a:schemeClr val="tx2">
                    <a:lumMod val="60000"/>
                    <a:lumOff val="40000"/>
                  </a:schemeClr>
                </a:solidFill>
              </a:rPr>
              <a:t>, </a:t>
            </a:r>
            <a:r>
              <a:rPr lang="fi-FI" sz="2000" i="1" dirty="0" err="1">
                <a:solidFill>
                  <a:schemeClr val="tx2">
                    <a:lumMod val="60000"/>
                    <a:lumOff val="40000"/>
                  </a:schemeClr>
                </a:solidFill>
              </a:rPr>
              <a:t>p</a:t>
            </a:r>
            <a:r>
              <a:rPr lang="fi-FI" sz="2000" baseline="-25000" dirty="0" err="1">
                <a:solidFill>
                  <a:schemeClr val="tx2">
                    <a:lumMod val="60000"/>
                    <a:lumOff val="40000"/>
                  </a:schemeClr>
                </a:solidFill>
              </a:rPr>
              <a:t>P</a:t>
            </a:r>
            <a:r>
              <a:rPr lang="fi-FI" sz="2000" dirty="0">
                <a:solidFill>
                  <a:schemeClr val="tx2">
                    <a:lumMod val="60000"/>
                    <a:lumOff val="40000"/>
                  </a:schemeClr>
                </a:solidFill>
              </a:rPr>
              <a:t>, </a:t>
            </a:r>
            <a:r>
              <a:rPr lang="fi-FI" sz="2000" i="1" dirty="0" err="1">
                <a:solidFill>
                  <a:schemeClr val="tx2">
                    <a:lumMod val="60000"/>
                    <a:lumOff val="40000"/>
                  </a:schemeClr>
                </a:solidFill>
              </a:rPr>
              <a:t>p</a:t>
            </a:r>
            <a:r>
              <a:rPr lang="fi-FI" sz="2000" baseline="-25000" dirty="0" err="1">
                <a:solidFill>
                  <a:schemeClr val="tx2">
                    <a:lumMod val="60000"/>
                    <a:lumOff val="40000"/>
                  </a:schemeClr>
                </a:solidFill>
              </a:rPr>
              <a:t>T</a:t>
            </a:r>
            <a:r>
              <a:rPr lang="fi-FI" sz="2000" dirty="0">
                <a:solidFill>
                  <a:schemeClr val="tx2">
                    <a:lumMod val="60000"/>
                    <a:lumOff val="40000"/>
                  </a:schemeClr>
                </a:solidFill>
              </a:rPr>
              <a:t>, </a:t>
            </a:r>
            <a:r>
              <a:rPr lang="fi-FI" sz="2000" i="1" dirty="0">
                <a:solidFill>
                  <a:schemeClr val="tx2">
                    <a:lumMod val="60000"/>
                    <a:lumOff val="40000"/>
                  </a:schemeClr>
                </a:solidFill>
              </a:rPr>
              <a:t>U</a:t>
            </a:r>
            <a:endParaRPr lang="fi-FI" sz="2000" i="1" dirty="0">
              <a:solidFill>
                <a:srgbClr val="C00000"/>
              </a:solidFill>
            </a:endParaRPr>
          </a:p>
          <a:p>
            <a:pPr marL="285750" indent="-285750">
              <a:buFontTx/>
              <a:buChar char="-"/>
            </a:pPr>
            <a:r>
              <a:rPr lang="fi-FI" sz="2000" i="1" dirty="0" err="1">
                <a:solidFill>
                  <a:srgbClr val="FF0000"/>
                </a:solidFill>
              </a:rPr>
              <a:t>q</a:t>
            </a:r>
            <a:r>
              <a:rPr lang="fi-FI" sz="2000" baseline="-25000" dirty="0" err="1">
                <a:solidFill>
                  <a:srgbClr val="FF0000"/>
                </a:solidFill>
              </a:rPr>
              <a:t>A</a:t>
            </a:r>
            <a:r>
              <a:rPr lang="fi-FI" sz="2000" dirty="0">
                <a:solidFill>
                  <a:srgbClr val="FF0000"/>
                </a:solidFill>
              </a:rPr>
              <a:t>, </a:t>
            </a:r>
            <a:r>
              <a:rPr lang="fi-FI" sz="2000" i="1" dirty="0" err="1">
                <a:solidFill>
                  <a:srgbClr val="FF0000"/>
                </a:solidFill>
              </a:rPr>
              <a:t>q</a:t>
            </a:r>
            <a:r>
              <a:rPr lang="fi-FI" sz="2000" baseline="-25000" dirty="0" err="1">
                <a:solidFill>
                  <a:srgbClr val="FF0000"/>
                </a:solidFill>
              </a:rPr>
              <a:t>B</a:t>
            </a:r>
            <a:r>
              <a:rPr lang="fi-FI" sz="2000" dirty="0">
                <a:solidFill>
                  <a:srgbClr val="FF0000"/>
                </a:solidFill>
              </a:rPr>
              <a:t>, </a:t>
            </a:r>
            <a:r>
              <a:rPr lang="fi-FI" sz="2000" i="1" dirty="0" err="1">
                <a:solidFill>
                  <a:srgbClr val="FF0000"/>
                </a:solidFill>
              </a:rPr>
              <a:t>q</a:t>
            </a:r>
            <a:r>
              <a:rPr lang="fi-FI" sz="2000" baseline="-25000" dirty="0" err="1">
                <a:solidFill>
                  <a:srgbClr val="FF0000"/>
                </a:solidFill>
              </a:rPr>
              <a:t>P</a:t>
            </a:r>
            <a:r>
              <a:rPr lang="fi-FI" sz="2000" dirty="0">
                <a:solidFill>
                  <a:srgbClr val="FF0000"/>
                </a:solidFill>
              </a:rPr>
              <a:t>, </a:t>
            </a:r>
            <a:r>
              <a:rPr lang="fi-FI" sz="2000" i="1" dirty="0" err="1">
                <a:solidFill>
                  <a:srgbClr val="FF0000"/>
                </a:solidFill>
              </a:rPr>
              <a:t>q</a:t>
            </a:r>
            <a:r>
              <a:rPr lang="fi-FI" sz="2000" baseline="-25000" dirty="0" err="1">
                <a:solidFill>
                  <a:srgbClr val="FF0000"/>
                </a:solidFill>
              </a:rPr>
              <a:t>T</a:t>
            </a:r>
            <a:endParaRPr lang="fi-FI" sz="1000" b="1" dirty="0">
              <a:solidFill>
                <a:srgbClr val="C00000"/>
              </a:solidFill>
            </a:endParaRPr>
          </a:p>
          <a:p>
            <a:endParaRPr lang="fi-FI" sz="2000" dirty="0">
              <a:solidFill>
                <a:srgbClr val="C00000"/>
              </a:solidFill>
            </a:endParaRPr>
          </a:p>
        </p:txBody>
      </p:sp>
      <p:sp>
        <p:nvSpPr>
          <p:cNvPr id="186" name="TextBox 185"/>
          <p:cNvSpPr txBox="1"/>
          <p:nvPr/>
        </p:nvSpPr>
        <p:spPr>
          <a:xfrm>
            <a:off x="1943235" y="1372765"/>
            <a:ext cx="540533" cy="1477328"/>
          </a:xfrm>
          <a:prstGeom prst="rect">
            <a:avLst/>
          </a:prstGeom>
          <a:noFill/>
        </p:spPr>
        <p:txBody>
          <a:bodyPr wrap="none" rtlCol="0">
            <a:spAutoFit/>
          </a:bodyPr>
          <a:lstStyle/>
          <a:p>
            <a:r>
              <a:rPr lang="fi-FI" sz="2000" dirty="0">
                <a:solidFill>
                  <a:schemeClr val="tx2">
                    <a:lumMod val="60000"/>
                    <a:lumOff val="40000"/>
                  </a:schemeClr>
                </a:solidFill>
              </a:rPr>
              <a:t>in</a:t>
            </a:r>
          </a:p>
          <a:p>
            <a:r>
              <a:rPr lang="fi-FI" sz="2000" dirty="0">
                <a:solidFill>
                  <a:srgbClr val="FF0000"/>
                </a:solidFill>
              </a:rPr>
              <a:t>out</a:t>
            </a:r>
          </a:p>
          <a:p>
            <a:endParaRPr lang="fi-FI" sz="1000" dirty="0">
              <a:solidFill>
                <a:srgbClr val="FF0000"/>
              </a:solidFill>
            </a:endParaRPr>
          </a:p>
          <a:p>
            <a:endParaRPr lang="fi-FI" sz="2000" dirty="0">
              <a:solidFill>
                <a:schemeClr val="tx2">
                  <a:lumMod val="60000"/>
                  <a:lumOff val="40000"/>
                </a:schemeClr>
              </a:solidFill>
            </a:endParaRPr>
          </a:p>
          <a:p>
            <a:endParaRPr lang="fi-FI" sz="2000" dirty="0">
              <a:solidFill>
                <a:srgbClr val="FF0000"/>
              </a:solidFill>
            </a:endParaRPr>
          </a:p>
        </p:txBody>
      </p:sp>
      <p:sp>
        <p:nvSpPr>
          <p:cNvPr id="187" name="Rectangle 186"/>
          <p:cNvSpPr/>
          <p:nvPr/>
        </p:nvSpPr>
        <p:spPr>
          <a:xfrm>
            <a:off x="1098827" y="3302787"/>
            <a:ext cx="4049336" cy="1098301"/>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8" name="Rectangle 187"/>
          <p:cNvSpPr/>
          <p:nvPr/>
        </p:nvSpPr>
        <p:spPr>
          <a:xfrm>
            <a:off x="2503264" y="2877843"/>
            <a:ext cx="393056"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A</a:t>
            </a:r>
            <a:endParaRPr lang="fi-FI" sz="900" b="1" dirty="0">
              <a:solidFill>
                <a:srgbClr val="C00000"/>
              </a:solidFill>
            </a:endParaRPr>
          </a:p>
        </p:txBody>
      </p:sp>
      <p:sp>
        <p:nvSpPr>
          <p:cNvPr id="189" name="Rectangle 188"/>
          <p:cNvSpPr/>
          <p:nvPr/>
        </p:nvSpPr>
        <p:spPr>
          <a:xfrm>
            <a:off x="3123495" y="2697944"/>
            <a:ext cx="386644"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B</a:t>
            </a:r>
            <a:endParaRPr lang="fi-FI" dirty="0"/>
          </a:p>
        </p:txBody>
      </p:sp>
      <p:sp>
        <p:nvSpPr>
          <p:cNvPr id="190" name="Rectangle 189"/>
          <p:cNvSpPr/>
          <p:nvPr/>
        </p:nvSpPr>
        <p:spPr>
          <a:xfrm>
            <a:off x="2339632" y="4558440"/>
            <a:ext cx="383438"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P</a:t>
            </a:r>
            <a:endParaRPr lang="fi-FI" dirty="0"/>
          </a:p>
        </p:txBody>
      </p:sp>
      <p:sp>
        <p:nvSpPr>
          <p:cNvPr id="191" name="Rectangle 190"/>
          <p:cNvSpPr/>
          <p:nvPr/>
        </p:nvSpPr>
        <p:spPr>
          <a:xfrm>
            <a:off x="3290865" y="4591173"/>
            <a:ext cx="378630"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T</a:t>
            </a:r>
            <a:endParaRPr lang="fi-FI" dirty="0"/>
          </a:p>
        </p:txBody>
      </p:sp>
      <p:sp>
        <p:nvSpPr>
          <p:cNvPr id="2" name="Rectangle 1"/>
          <p:cNvSpPr/>
          <p:nvPr/>
        </p:nvSpPr>
        <p:spPr>
          <a:xfrm>
            <a:off x="5309021" y="3635732"/>
            <a:ext cx="332142" cy="369332"/>
          </a:xfrm>
          <a:prstGeom prst="rect">
            <a:avLst/>
          </a:prstGeom>
        </p:spPr>
        <p:txBody>
          <a:bodyPr wrap="none">
            <a:spAutoFit/>
          </a:bodyPr>
          <a:lstStyle/>
          <a:p>
            <a:r>
              <a:rPr lang="fi-FI" i="1" dirty="0">
                <a:solidFill>
                  <a:schemeClr val="tx2">
                    <a:lumMod val="60000"/>
                    <a:lumOff val="40000"/>
                  </a:schemeClr>
                </a:solidFill>
              </a:rPr>
              <a:t>U</a:t>
            </a:r>
            <a:endParaRPr lang="fi-FI" dirty="0"/>
          </a:p>
        </p:txBody>
      </p:sp>
      <p:cxnSp>
        <p:nvCxnSpPr>
          <p:cNvPr id="4" name="Straight Arrow Connector 3"/>
          <p:cNvCxnSpPr/>
          <p:nvPr/>
        </p:nvCxnSpPr>
        <p:spPr>
          <a:xfrm flipV="1">
            <a:off x="2843808" y="2755997"/>
            <a:ext cx="0" cy="1689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V="1">
            <a:off x="3491880" y="3021883"/>
            <a:ext cx="144016"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V="1">
            <a:off x="2843808" y="4506699"/>
            <a:ext cx="0" cy="1689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V="1">
            <a:off x="3260847" y="4653136"/>
            <a:ext cx="1590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52653" y="2231564"/>
            <a:ext cx="2464131" cy="1200329"/>
          </a:xfrm>
          <a:prstGeom prst="rect">
            <a:avLst/>
          </a:prstGeom>
          <a:noFill/>
        </p:spPr>
        <p:txBody>
          <a:bodyPr wrap="square" rtlCol="0">
            <a:spAutoFit/>
          </a:bodyPr>
          <a:lstStyle/>
          <a:p>
            <a:r>
              <a:rPr lang="fi-FI" dirty="0">
                <a:solidFill>
                  <a:srgbClr val="FF0000"/>
                </a:solidFill>
              </a:rPr>
              <a:t>Calculate</a:t>
            </a:r>
          </a:p>
          <a:p>
            <a:r>
              <a:rPr lang="fi-FI" b="1" i="1" dirty="0">
                <a:solidFill>
                  <a:srgbClr val="FF0000"/>
                </a:solidFill>
              </a:rPr>
              <a:t>q</a:t>
            </a:r>
            <a:r>
              <a:rPr lang="fi-FI" b="1" baseline="-25000" dirty="0">
                <a:solidFill>
                  <a:srgbClr val="FF0000"/>
                </a:solidFill>
              </a:rPr>
              <a:t>A</a:t>
            </a:r>
            <a:r>
              <a:rPr lang="fi-FI" b="1" dirty="0">
                <a:solidFill>
                  <a:srgbClr val="FF0000"/>
                </a:solidFill>
              </a:rPr>
              <a:t>, </a:t>
            </a:r>
            <a:r>
              <a:rPr lang="fi-FI" b="1" i="1" dirty="0">
                <a:solidFill>
                  <a:srgbClr val="FF0000"/>
                </a:solidFill>
              </a:rPr>
              <a:t>q</a:t>
            </a:r>
            <a:r>
              <a:rPr lang="fi-FI" b="1" baseline="-25000" dirty="0">
                <a:solidFill>
                  <a:srgbClr val="FF0000"/>
                </a:solidFill>
              </a:rPr>
              <a:t>B</a:t>
            </a:r>
            <a:r>
              <a:rPr lang="fi-FI" b="1" dirty="0">
                <a:solidFill>
                  <a:srgbClr val="FF0000"/>
                </a:solidFill>
              </a:rPr>
              <a:t>, </a:t>
            </a:r>
            <a:r>
              <a:rPr lang="fi-FI" b="1" i="1" dirty="0">
                <a:solidFill>
                  <a:srgbClr val="FF0000"/>
                </a:solidFill>
              </a:rPr>
              <a:t>q</a:t>
            </a:r>
            <a:r>
              <a:rPr lang="fi-FI" b="1" baseline="-25000" dirty="0">
                <a:solidFill>
                  <a:srgbClr val="FF0000"/>
                </a:solidFill>
              </a:rPr>
              <a:t>P</a:t>
            </a:r>
            <a:r>
              <a:rPr lang="fi-FI" b="1" dirty="0">
                <a:solidFill>
                  <a:srgbClr val="FF0000"/>
                </a:solidFill>
              </a:rPr>
              <a:t>, </a:t>
            </a:r>
            <a:r>
              <a:rPr lang="fi-FI" b="1" i="1" dirty="0">
                <a:solidFill>
                  <a:srgbClr val="FF0000"/>
                </a:solidFill>
              </a:rPr>
              <a:t>q</a:t>
            </a:r>
            <a:r>
              <a:rPr lang="fi-FI" b="1" baseline="-25000" dirty="0">
                <a:solidFill>
                  <a:srgbClr val="FF0000"/>
                </a:solidFill>
              </a:rPr>
              <a:t>T </a:t>
            </a:r>
            <a:r>
              <a:rPr lang="fi-FI" b="1" dirty="0">
                <a:solidFill>
                  <a:srgbClr val="FF0000"/>
                </a:solidFill>
              </a:rPr>
              <a:t>      </a:t>
            </a:r>
            <a:r>
              <a:rPr lang="fi-FI" dirty="0">
                <a:solidFill>
                  <a:srgbClr val="FF0000"/>
                </a:solidFill>
              </a:rPr>
              <a:t>by</a:t>
            </a:r>
          </a:p>
          <a:p>
            <a:r>
              <a:rPr lang="fi-FI" dirty="0">
                <a:solidFill>
                  <a:srgbClr val="FF0000"/>
                </a:solidFill>
              </a:rPr>
              <a:t>using control edge models</a:t>
            </a:r>
            <a:endParaRPr lang="fi-FI" dirty="0">
              <a:solidFill>
                <a:srgbClr val="C00000"/>
              </a:solidFill>
            </a:endParaRPr>
          </a:p>
        </p:txBody>
      </p:sp>
    </p:spTree>
    <p:extLst>
      <p:ext uri="{BB962C8B-B14F-4D97-AF65-F5344CB8AC3E}">
        <p14:creationId xmlns:p14="http://schemas.microsoft.com/office/powerpoint/2010/main" val="3011410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K values for orifices from valve data sheet</a:t>
            </a:r>
          </a:p>
        </p:txBody>
      </p:sp>
      <p:sp>
        <p:nvSpPr>
          <p:cNvPr id="3" name="Content Placeholder 2"/>
          <p:cNvSpPr>
            <a:spLocks noGrp="1"/>
          </p:cNvSpPr>
          <p:nvPr>
            <p:ph idx="1"/>
          </p:nvPr>
        </p:nvSpPr>
        <p:spPr>
          <a:xfrm>
            <a:off x="179512" y="1600200"/>
            <a:ext cx="8784976" cy="4525963"/>
          </a:xfrm>
        </p:spPr>
        <p:txBody>
          <a:bodyPr/>
          <a:lstStyle/>
          <a:p>
            <a:pPr marL="0" indent="0">
              <a:buNone/>
            </a:pPr>
            <a:r>
              <a:rPr lang="fi-FI" sz="2400" dirty="0"/>
              <a:t>K_10V=(40/60000)/sqrt(35e5);        %full opening (10 V)</a:t>
            </a:r>
          </a:p>
          <a:p>
            <a:pPr marL="0" indent="0">
              <a:buNone/>
            </a:pPr>
            <a:r>
              <a:rPr lang="fi-FI" sz="2400" dirty="0"/>
              <a:t>K_0V=(0.45/60000)/sqrt(50e5);       %leakage at ”closed”position (0 V)</a:t>
            </a:r>
          </a:p>
          <a:p>
            <a:endParaRPr lang="fi-FI" dirty="0"/>
          </a:p>
        </p:txBody>
      </p:sp>
      <p:graphicFrame>
        <p:nvGraphicFramePr>
          <p:cNvPr id="5" name="Object 4"/>
          <p:cNvGraphicFramePr>
            <a:graphicFrameLocks noChangeAspect="1"/>
          </p:cNvGraphicFramePr>
          <p:nvPr/>
        </p:nvGraphicFramePr>
        <p:xfrm>
          <a:off x="1187624" y="4141529"/>
          <a:ext cx="4676775" cy="2190750"/>
        </p:xfrm>
        <a:graphic>
          <a:graphicData uri="http://schemas.openxmlformats.org/presentationml/2006/ole">
            <mc:AlternateContent xmlns:mc="http://schemas.openxmlformats.org/markup-compatibility/2006">
              <mc:Choice xmlns:v="urn:schemas-microsoft-com:vml" Requires="v">
                <p:oleObj spid="_x0000_s8207" r:id="rId3" imgW="3894015" imgH="1833830" progId="Drafix.Drawing.4">
                  <p:embed/>
                </p:oleObj>
              </mc:Choice>
              <mc:Fallback>
                <p:oleObj r:id="rId3" imgW="3894015" imgH="1833830" progId="Drafix.Drawing.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141529"/>
                        <a:ext cx="46767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67544" y="2636912"/>
            <a:ext cx="7848872" cy="923330"/>
          </a:xfrm>
          <a:prstGeom prst="rect">
            <a:avLst/>
          </a:prstGeom>
          <a:noFill/>
        </p:spPr>
        <p:txBody>
          <a:bodyPr wrap="square" rtlCol="0">
            <a:spAutoFit/>
          </a:bodyPr>
          <a:lstStyle/>
          <a:p>
            <a:r>
              <a:rPr lang="fi-FI" b="1" dirty="0"/>
              <a:t>About the leakage</a:t>
            </a:r>
          </a:p>
          <a:p>
            <a:r>
              <a:rPr lang="fi-FI" dirty="0"/>
              <a:t>It can be assumed that all of the four orifices are similar as the valve is in central (”closed”) position. However the valve is of spool type and there is some leakage. </a:t>
            </a:r>
          </a:p>
        </p:txBody>
      </p:sp>
      <p:sp>
        <p:nvSpPr>
          <p:cNvPr id="7" name="TextBox 6"/>
          <p:cNvSpPr txBox="1"/>
          <p:nvPr/>
        </p:nvSpPr>
        <p:spPr>
          <a:xfrm>
            <a:off x="3779912" y="5725705"/>
            <a:ext cx="901209" cy="369332"/>
          </a:xfrm>
          <a:prstGeom prst="rect">
            <a:avLst/>
          </a:prstGeom>
          <a:noFill/>
        </p:spPr>
        <p:txBody>
          <a:bodyPr wrap="none" rtlCol="0">
            <a:spAutoFit/>
          </a:bodyPr>
          <a:lstStyle/>
          <a:p>
            <a:r>
              <a:rPr lang="fi-FI" dirty="0">
                <a:solidFill>
                  <a:srgbClr val="FF0000"/>
                </a:solidFill>
              </a:rPr>
              <a:t>100 </a:t>
            </a:r>
            <a:r>
              <a:rPr lang="fi-FI" dirty="0" err="1">
                <a:solidFill>
                  <a:srgbClr val="FF0000"/>
                </a:solidFill>
              </a:rPr>
              <a:t>bar</a:t>
            </a:r>
            <a:endParaRPr lang="fi-FI" dirty="0">
              <a:solidFill>
                <a:srgbClr val="FF0000"/>
              </a:solidFill>
            </a:endParaRPr>
          </a:p>
        </p:txBody>
      </p:sp>
      <p:sp>
        <p:nvSpPr>
          <p:cNvPr id="8" name="TextBox 7"/>
          <p:cNvSpPr txBox="1"/>
          <p:nvPr/>
        </p:nvSpPr>
        <p:spPr>
          <a:xfrm>
            <a:off x="5940152" y="5264040"/>
            <a:ext cx="3096344" cy="1477328"/>
          </a:xfrm>
          <a:prstGeom prst="rect">
            <a:avLst/>
          </a:prstGeom>
          <a:noFill/>
        </p:spPr>
        <p:txBody>
          <a:bodyPr wrap="square" rtlCol="0">
            <a:spAutoFit/>
          </a:bodyPr>
          <a:lstStyle/>
          <a:p>
            <a:r>
              <a:rPr lang="fi-FI" dirty="0"/>
              <a:t>Spool at center position: from the data sheet</a:t>
            </a:r>
          </a:p>
          <a:p>
            <a:pPr marL="285750" indent="-285750">
              <a:buFont typeface="Arial" panose="020B0604020202020204" pitchFamily="34" charset="0"/>
              <a:buChar char="•"/>
            </a:pPr>
            <a:r>
              <a:rPr lang="fi-FI" dirty="0"/>
              <a:t>Pump pressure 100 bar</a:t>
            </a:r>
          </a:p>
          <a:p>
            <a:pPr marL="285750" indent="-285750">
              <a:buFont typeface="Arial" panose="020B0604020202020204" pitchFamily="34" charset="0"/>
              <a:buChar char="•"/>
            </a:pPr>
            <a:r>
              <a:rPr lang="fi-FI" dirty="0"/>
              <a:t>Total flow below 0.9 l/min</a:t>
            </a:r>
          </a:p>
          <a:p>
            <a:endParaRPr lang="fi-FI" dirty="0"/>
          </a:p>
        </p:txBody>
      </p:sp>
      <p:cxnSp>
        <p:nvCxnSpPr>
          <p:cNvPr id="10" name="Straight Arrow Connector 9"/>
          <p:cNvCxnSpPr/>
          <p:nvPr/>
        </p:nvCxnSpPr>
        <p:spPr>
          <a:xfrm flipV="1">
            <a:off x="3347864" y="5264040"/>
            <a:ext cx="0" cy="1736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11606" y="5413574"/>
            <a:ext cx="841897" cy="307777"/>
          </a:xfrm>
          <a:prstGeom prst="rect">
            <a:avLst/>
          </a:prstGeom>
          <a:noFill/>
        </p:spPr>
        <p:txBody>
          <a:bodyPr wrap="none" rtlCol="0">
            <a:spAutoFit/>
          </a:bodyPr>
          <a:lstStyle/>
          <a:p>
            <a:r>
              <a:rPr lang="fi-FI" sz="1400" dirty="0">
                <a:solidFill>
                  <a:srgbClr val="FF0000"/>
                </a:solidFill>
              </a:rPr>
              <a:t>0.9 l/min</a:t>
            </a:r>
          </a:p>
        </p:txBody>
      </p:sp>
      <p:cxnSp>
        <p:nvCxnSpPr>
          <p:cNvPr id="13" name="Straight Arrow Connector 12"/>
          <p:cNvCxnSpPr/>
          <p:nvPr/>
        </p:nvCxnSpPr>
        <p:spPr>
          <a:xfrm flipH="1" flipV="1">
            <a:off x="3275856" y="4861609"/>
            <a:ext cx="144016"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30619" y="4429561"/>
            <a:ext cx="933269" cy="307777"/>
          </a:xfrm>
          <a:prstGeom prst="rect">
            <a:avLst/>
          </a:prstGeom>
          <a:noFill/>
        </p:spPr>
        <p:txBody>
          <a:bodyPr wrap="none" rtlCol="0">
            <a:spAutoFit/>
          </a:bodyPr>
          <a:lstStyle/>
          <a:p>
            <a:r>
              <a:rPr lang="fi-FI" sz="1400" dirty="0">
                <a:solidFill>
                  <a:srgbClr val="FF0000"/>
                </a:solidFill>
              </a:rPr>
              <a:t>0.45 l/min</a:t>
            </a:r>
          </a:p>
        </p:txBody>
      </p:sp>
      <p:sp>
        <p:nvSpPr>
          <p:cNvPr id="16" name="TextBox 15"/>
          <p:cNvSpPr txBox="1"/>
          <p:nvPr/>
        </p:nvSpPr>
        <p:spPr>
          <a:xfrm>
            <a:off x="3419872" y="4428072"/>
            <a:ext cx="933269" cy="307777"/>
          </a:xfrm>
          <a:prstGeom prst="rect">
            <a:avLst/>
          </a:prstGeom>
          <a:noFill/>
        </p:spPr>
        <p:txBody>
          <a:bodyPr wrap="none" rtlCol="0">
            <a:spAutoFit/>
          </a:bodyPr>
          <a:lstStyle/>
          <a:p>
            <a:r>
              <a:rPr lang="fi-FI" sz="1400" dirty="0">
                <a:solidFill>
                  <a:srgbClr val="FF0000"/>
                </a:solidFill>
              </a:rPr>
              <a:t>0.45 l/min</a:t>
            </a:r>
          </a:p>
        </p:txBody>
      </p:sp>
      <p:cxnSp>
        <p:nvCxnSpPr>
          <p:cNvPr id="17" name="Straight Arrow Connector 16"/>
          <p:cNvCxnSpPr/>
          <p:nvPr/>
        </p:nvCxnSpPr>
        <p:spPr>
          <a:xfrm rot="10800000" flipH="1" flipV="1">
            <a:off x="3563888" y="4861609"/>
            <a:ext cx="144016"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79712" y="4141529"/>
            <a:ext cx="784189" cy="369332"/>
          </a:xfrm>
          <a:prstGeom prst="rect">
            <a:avLst/>
          </a:prstGeom>
          <a:noFill/>
        </p:spPr>
        <p:txBody>
          <a:bodyPr wrap="none" rtlCol="0">
            <a:spAutoFit/>
          </a:bodyPr>
          <a:lstStyle/>
          <a:p>
            <a:r>
              <a:rPr lang="fi-FI" dirty="0">
                <a:solidFill>
                  <a:srgbClr val="FF0000"/>
                </a:solidFill>
              </a:rPr>
              <a:t>50 </a:t>
            </a:r>
            <a:r>
              <a:rPr lang="fi-FI" dirty="0" err="1">
                <a:solidFill>
                  <a:srgbClr val="FF0000"/>
                </a:solidFill>
              </a:rPr>
              <a:t>bar</a:t>
            </a:r>
            <a:endParaRPr lang="fi-FI" dirty="0">
              <a:solidFill>
                <a:srgbClr val="FF0000"/>
              </a:solidFill>
            </a:endParaRPr>
          </a:p>
        </p:txBody>
      </p:sp>
      <p:sp>
        <p:nvSpPr>
          <p:cNvPr id="19" name="TextBox 18"/>
          <p:cNvSpPr txBox="1"/>
          <p:nvPr/>
        </p:nvSpPr>
        <p:spPr>
          <a:xfrm>
            <a:off x="3838421" y="4141529"/>
            <a:ext cx="784189" cy="369332"/>
          </a:xfrm>
          <a:prstGeom prst="rect">
            <a:avLst/>
          </a:prstGeom>
          <a:noFill/>
        </p:spPr>
        <p:txBody>
          <a:bodyPr wrap="none" rtlCol="0">
            <a:spAutoFit/>
          </a:bodyPr>
          <a:lstStyle/>
          <a:p>
            <a:r>
              <a:rPr lang="fi-FI" dirty="0">
                <a:solidFill>
                  <a:srgbClr val="FF0000"/>
                </a:solidFill>
              </a:rPr>
              <a:t>50 </a:t>
            </a:r>
            <a:r>
              <a:rPr lang="fi-FI" dirty="0" err="1">
                <a:solidFill>
                  <a:srgbClr val="FF0000"/>
                </a:solidFill>
              </a:rPr>
              <a:t>bar</a:t>
            </a:r>
            <a:endParaRPr lang="fi-FI" dirty="0">
              <a:solidFill>
                <a:srgbClr val="FF0000"/>
              </a:solidFill>
            </a:endParaRPr>
          </a:p>
        </p:txBody>
      </p:sp>
      <p:cxnSp>
        <p:nvCxnSpPr>
          <p:cNvPr id="20" name="Straight Connector 19"/>
          <p:cNvCxnSpPr/>
          <p:nvPr/>
        </p:nvCxnSpPr>
        <p:spPr>
          <a:xfrm>
            <a:off x="2550660" y="4558107"/>
            <a:ext cx="1411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81196" y="4558107"/>
            <a:ext cx="1411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499992" y="4326195"/>
            <a:ext cx="1152128" cy="231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52120" y="3792884"/>
            <a:ext cx="1872208" cy="523220"/>
          </a:xfrm>
          <a:prstGeom prst="rect">
            <a:avLst/>
          </a:prstGeom>
          <a:noFill/>
        </p:spPr>
        <p:txBody>
          <a:bodyPr wrap="square" rtlCol="0">
            <a:spAutoFit/>
          </a:bodyPr>
          <a:lstStyle/>
          <a:p>
            <a:r>
              <a:rPr lang="fi-FI" sz="1400" dirty="0"/>
              <a:t>Actuator channels A and B blocked, no flow.</a:t>
            </a:r>
          </a:p>
        </p:txBody>
      </p:sp>
      <p:sp>
        <p:nvSpPr>
          <p:cNvPr id="26" name="TextBox 25"/>
          <p:cNvSpPr txBox="1"/>
          <p:nvPr/>
        </p:nvSpPr>
        <p:spPr>
          <a:xfrm>
            <a:off x="899592" y="4764965"/>
            <a:ext cx="667170" cy="369332"/>
          </a:xfrm>
          <a:prstGeom prst="rect">
            <a:avLst/>
          </a:prstGeom>
          <a:noFill/>
        </p:spPr>
        <p:txBody>
          <a:bodyPr wrap="none" rtlCol="0">
            <a:spAutoFit/>
          </a:bodyPr>
          <a:lstStyle/>
          <a:p>
            <a:r>
              <a:rPr lang="fi-FI" dirty="0">
                <a:solidFill>
                  <a:srgbClr val="FF0000"/>
                </a:solidFill>
              </a:rPr>
              <a:t>0 </a:t>
            </a:r>
            <a:r>
              <a:rPr lang="fi-FI" dirty="0" err="1">
                <a:solidFill>
                  <a:srgbClr val="FF0000"/>
                </a:solidFill>
              </a:rPr>
              <a:t>bar</a:t>
            </a:r>
            <a:endParaRPr lang="fi-FI" dirty="0">
              <a:solidFill>
                <a:srgbClr val="FF0000"/>
              </a:solidFill>
            </a:endParaRPr>
          </a:p>
        </p:txBody>
      </p:sp>
      <p:sp>
        <p:nvSpPr>
          <p:cNvPr id="27" name="TextBox 26"/>
          <p:cNvSpPr txBox="1"/>
          <p:nvPr/>
        </p:nvSpPr>
        <p:spPr>
          <a:xfrm>
            <a:off x="5344990" y="4764407"/>
            <a:ext cx="667170" cy="369332"/>
          </a:xfrm>
          <a:prstGeom prst="rect">
            <a:avLst/>
          </a:prstGeom>
          <a:noFill/>
        </p:spPr>
        <p:txBody>
          <a:bodyPr wrap="none" rtlCol="0">
            <a:spAutoFit/>
          </a:bodyPr>
          <a:lstStyle/>
          <a:p>
            <a:r>
              <a:rPr lang="fi-FI" dirty="0">
                <a:solidFill>
                  <a:srgbClr val="FF0000"/>
                </a:solidFill>
              </a:rPr>
              <a:t>0 </a:t>
            </a:r>
            <a:r>
              <a:rPr lang="fi-FI" dirty="0" err="1">
                <a:solidFill>
                  <a:srgbClr val="FF0000"/>
                </a:solidFill>
              </a:rPr>
              <a:t>bar</a:t>
            </a:r>
            <a:endParaRPr lang="fi-FI" dirty="0">
              <a:solidFill>
                <a:srgbClr val="FF0000"/>
              </a:solidFill>
            </a:endParaRPr>
          </a:p>
        </p:txBody>
      </p:sp>
      <p:sp>
        <p:nvSpPr>
          <p:cNvPr id="25" name="Oval 24"/>
          <p:cNvSpPr/>
          <p:nvPr/>
        </p:nvSpPr>
        <p:spPr>
          <a:xfrm>
            <a:off x="1939957" y="4697073"/>
            <a:ext cx="504056" cy="50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TextBox 28"/>
          <p:cNvSpPr txBox="1"/>
          <p:nvPr/>
        </p:nvSpPr>
        <p:spPr>
          <a:xfrm>
            <a:off x="179512" y="3925505"/>
            <a:ext cx="2074733" cy="523220"/>
          </a:xfrm>
          <a:prstGeom prst="rect">
            <a:avLst/>
          </a:prstGeom>
          <a:noFill/>
        </p:spPr>
        <p:txBody>
          <a:bodyPr wrap="square" rtlCol="0">
            <a:spAutoFit/>
          </a:bodyPr>
          <a:lstStyle/>
          <a:p>
            <a:r>
              <a:rPr lang="fi-FI" sz="1400" dirty="0"/>
              <a:t>All orifices (K_0V):</a:t>
            </a:r>
          </a:p>
          <a:p>
            <a:r>
              <a:rPr lang="fi-FI" sz="1400" dirty="0"/>
              <a:t>0.45 l/min @ 50 </a:t>
            </a:r>
            <a:r>
              <a:rPr lang="fi-FI" sz="1400" dirty="0" err="1"/>
              <a:t>bar</a:t>
            </a:r>
            <a:endParaRPr lang="fi-FI" sz="1400" dirty="0"/>
          </a:p>
        </p:txBody>
      </p:sp>
      <p:cxnSp>
        <p:nvCxnSpPr>
          <p:cNvPr id="30" name="Straight Arrow Connector 29"/>
          <p:cNvCxnSpPr/>
          <p:nvPr/>
        </p:nvCxnSpPr>
        <p:spPr>
          <a:xfrm>
            <a:off x="1763688" y="4326195"/>
            <a:ext cx="360040" cy="3592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433" name="Elbow Connector 18432"/>
          <p:cNvCxnSpPr/>
          <p:nvPr/>
        </p:nvCxnSpPr>
        <p:spPr>
          <a:xfrm rot="16200000" flipV="1">
            <a:off x="-322447" y="3135513"/>
            <a:ext cx="1432605" cy="14737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269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Flow rates in a proportional control valve</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268760"/>
            <a:ext cx="10001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64088" y="2716560"/>
            <a:ext cx="2917209" cy="369332"/>
          </a:xfrm>
          <a:prstGeom prst="rect">
            <a:avLst/>
          </a:prstGeom>
        </p:spPr>
        <p:txBody>
          <a:bodyPr wrap="none">
            <a:spAutoFit/>
          </a:bodyPr>
          <a:lstStyle/>
          <a:p>
            <a:r>
              <a:rPr lang="fi-FI" dirty="0"/>
              <a:t>Model for control edge</a:t>
            </a:r>
            <a:r>
              <a:rPr lang="fi-FI" i="1" dirty="0"/>
              <a:t> P -&gt; A</a:t>
            </a:r>
            <a:endParaRPr lang="fi-FI" dirty="0"/>
          </a:p>
        </p:txBody>
      </p:sp>
      <p:sp>
        <p:nvSpPr>
          <p:cNvPr id="6" name="TextBox 5"/>
          <p:cNvSpPr txBox="1"/>
          <p:nvPr/>
        </p:nvSpPr>
        <p:spPr>
          <a:xfrm>
            <a:off x="284617" y="4365104"/>
            <a:ext cx="7704856" cy="2031325"/>
          </a:xfrm>
          <a:prstGeom prst="rect">
            <a:avLst/>
          </a:prstGeom>
          <a:noFill/>
        </p:spPr>
        <p:txBody>
          <a:bodyPr wrap="square" rtlCol="0">
            <a:spAutoFit/>
          </a:bodyPr>
          <a:lstStyle/>
          <a:p>
            <a:r>
              <a:rPr lang="fi-FI" dirty="0"/>
              <a:t>The glow rates of control edges are combined (addition) to get the net flow rates for cylinder chambers </a:t>
            </a:r>
            <a:r>
              <a:rPr lang="fi-FI" i="1" dirty="0"/>
              <a:t>q</a:t>
            </a:r>
            <a:r>
              <a:rPr lang="fi-FI" baseline="-25000" dirty="0"/>
              <a:t>A</a:t>
            </a:r>
            <a:r>
              <a:rPr lang="fi-FI" dirty="0"/>
              <a:t> ja </a:t>
            </a:r>
            <a:r>
              <a:rPr lang="fi-FI" i="1" dirty="0"/>
              <a:t>q</a:t>
            </a:r>
            <a:r>
              <a:rPr lang="fi-FI" baseline="-25000" dirty="0"/>
              <a:t>B</a:t>
            </a:r>
            <a:r>
              <a:rPr lang="fi-FI" dirty="0"/>
              <a:t> as well as for pump and tank flow (</a:t>
            </a:r>
            <a:r>
              <a:rPr lang="fi-FI" i="1" dirty="0"/>
              <a:t>q</a:t>
            </a:r>
            <a:r>
              <a:rPr lang="fi-FI" baseline="-25000" dirty="0"/>
              <a:t>P</a:t>
            </a:r>
            <a:r>
              <a:rPr lang="fi-FI" dirty="0"/>
              <a:t> ja </a:t>
            </a:r>
            <a:r>
              <a:rPr lang="fi-FI" i="1" dirty="0"/>
              <a:t>q</a:t>
            </a:r>
            <a:r>
              <a:rPr lang="fi-FI" baseline="-25000" dirty="0"/>
              <a:t>T</a:t>
            </a:r>
            <a:r>
              <a:rPr lang="fi-FI" dirty="0"/>
              <a:t> ).  As the control edges are: PA, PB, AT and BT, </a:t>
            </a:r>
          </a:p>
          <a:p>
            <a:r>
              <a:rPr lang="fi-FI" dirty="0"/>
              <a:t> </a:t>
            </a:r>
          </a:p>
          <a:p>
            <a:r>
              <a:rPr lang="fi-FI" i="1" dirty="0"/>
              <a:t>q</a:t>
            </a:r>
            <a:r>
              <a:rPr lang="fi-FI" baseline="-25000" dirty="0"/>
              <a:t>A</a:t>
            </a:r>
            <a:r>
              <a:rPr lang="fi-FI" dirty="0"/>
              <a:t>= </a:t>
            </a:r>
            <a:r>
              <a:rPr lang="fi-FI" i="1" dirty="0"/>
              <a:t>q</a:t>
            </a:r>
            <a:r>
              <a:rPr lang="fi-FI" baseline="-25000" dirty="0"/>
              <a:t>PA</a:t>
            </a:r>
            <a:r>
              <a:rPr lang="fi-FI" dirty="0"/>
              <a:t>- </a:t>
            </a:r>
            <a:r>
              <a:rPr lang="fi-FI" i="1" dirty="0"/>
              <a:t>q</a:t>
            </a:r>
            <a:r>
              <a:rPr lang="fi-FI" baseline="-25000" dirty="0"/>
              <a:t>AT</a:t>
            </a:r>
            <a:r>
              <a:rPr lang="fi-FI" dirty="0"/>
              <a:t> 	chamber A		</a:t>
            </a:r>
            <a:r>
              <a:rPr lang="fi-FI" i="1" dirty="0"/>
              <a:t>q</a:t>
            </a:r>
            <a:r>
              <a:rPr lang="fi-FI" baseline="-25000" dirty="0"/>
              <a:t>P</a:t>
            </a:r>
            <a:r>
              <a:rPr lang="fi-FI" dirty="0"/>
              <a:t>= </a:t>
            </a:r>
            <a:r>
              <a:rPr lang="fi-FI" i="1" dirty="0"/>
              <a:t>q</a:t>
            </a:r>
            <a:r>
              <a:rPr lang="fi-FI" baseline="-25000" dirty="0"/>
              <a:t>PA</a:t>
            </a:r>
            <a:r>
              <a:rPr lang="fi-FI" dirty="0"/>
              <a:t>+ </a:t>
            </a:r>
            <a:r>
              <a:rPr lang="fi-FI" i="1" dirty="0"/>
              <a:t>q</a:t>
            </a:r>
            <a:r>
              <a:rPr lang="fi-FI" baseline="-25000" dirty="0"/>
              <a:t>PB</a:t>
            </a:r>
            <a:r>
              <a:rPr lang="fi-FI" dirty="0"/>
              <a:t> 	pump</a:t>
            </a:r>
          </a:p>
          <a:p>
            <a:r>
              <a:rPr lang="fi-FI" i="1" dirty="0"/>
              <a:t>q</a:t>
            </a:r>
            <a:r>
              <a:rPr lang="fi-FI" baseline="-25000" dirty="0"/>
              <a:t>B</a:t>
            </a:r>
            <a:r>
              <a:rPr lang="fi-FI" dirty="0"/>
              <a:t>= </a:t>
            </a:r>
            <a:r>
              <a:rPr lang="fi-FI" i="1" dirty="0"/>
              <a:t>q</a:t>
            </a:r>
            <a:r>
              <a:rPr lang="fi-FI" baseline="-25000" dirty="0"/>
              <a:t>PB</a:t>
            </a:r>
            <a:r>
              <a:rPr lang="fi-FI" dirty="0"/>
              <a:t>- </a:t>
            </a:r>
            <a:r>
              <a:rPr lang="fi-FI" i="1" dirty="0"/>
              <a:t>q</a:t>
            </a:r>
            <a:r>
              <a:rPr lang="fi-FI" baseline="-25000" dirty="0"/>
              <a:t>BT	</a:t>
            </a:r>
            <a:r>
              <a:rPr lang="fi-FI" dirty="0"/>
              <a:t>chamber B </a:t>
            </a:r>
            <a:r>
              <a:rPr lang="fi-FI" baseline="-25000" dirty="0"/>
              <a:t>		</a:t>
            </a:r>
            <a:r>
              <a:rPr lang="fi-FI" i="1" dirty="0"/>
              <a:t>q</a:t>
            </a:r>
            <a:r>
              <a:rPr lang="fi-FI" baseline="-25000" dirty="0"/>
              <a:t>T</a:t>
            </a:r>
            <a:r>
              <a:rPr lang="fi-FI" dirty="0"/>
              <a:t>= </a:t>
            </a:r>
            <a:r>
              <a:rPr lang="fi-FI" i="1" dirty="0"/>
              <a:t>q</a:t>
            </a:r>
            <a:r>
              <a:rPr lang="fi-FI" baseline="-25000" dirty="0"/>
              <a:t>AT</a:t>
            </a:r>
            <a:r>
              <a:rPr lang="fi-FI" dirty="0"/>
              <a:t>+ </a:t>
            </a:r>
            <a:r>
              <a:rPr lang="fi-FI" i="1" dirty="0"/>
              <a:t>q</a:t>
            </a:r>
            <a:r>
              <a:rPr lang="fi-FI" baseline="-25000" dirty="0"/>
              <a:t>BT	</a:t>
            </a:r>
            <a:r>
              <a:rPr lang="fi-FI" dirty="0"/>
              <a:t>tank</a:t>
            </a:r>
          </a:p>
          <a:p>
            <a:endParaRPr lang="fi-FI" dirty="0"/>
          </a:p>
        </p:txBody>
      </p:sp>
      <p:graphicFrame>
        <p:nvGraphicFramePr>
          <p:cNvPr id="7" name="Object 6"/>
          <p:cNvGraphicFramePr>
            <a:graphicFrameLocks noChangeAspect="1"/>
          </p:cNvGraphicFramePr>
          <p:nvPr/>
        </p:nvGraphicFramePr>
        <p:xfrm>
          <a:off x="323528" y="1621185"/>
          <a:ext cx="4676775" cy="2190750"/>
        </p:xfrm>
        <a:graphic>
          <a:graphicData uri="http://schemas.openxmlformats.org/presentationml/2006/ole">
            <mc:AlternateContent xmlns:mc="http://schemas.openxmlformats.org/markup-compatibility/2006">
              <mc:Choice xmlns:v="urn:schemas-microsoft-com:vml" Requires="v">
                <p:oleObj spid="_x0000_s9231" r:id="rId4" imgW="3894015" imgH="1833830" progId="Drafix.Drawing.4">
                  <p:embed/>
                </p:oleObj>
              </mc:Choice>
              <mc:Fallback>
                <p:oleObj r:id="rId4" imgW="3894015" imgH="1833830" progId="Drafix.Drawing.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621185"/>
                        <a:ext cx="46767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Arrow Connector 3"/>
          <p:cNvCxnSpPr/>
          <p:nvPr/>
        </p:nvCxnSpPr>
        <p:spPr>
          <a:xfrm flipH="1">
            <a:off x="1979712" y="2780928"/>
            <a:ext cx="43204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14636" y="2755116"/>
            <a:ext cx="461858" cy="369332"/>
          </a:xfrm>
          <a:prstGeom prst="rect">
            <a:avLst/>
          </a:prstGeom>
        </p:spPr>
        <p:txBody>
          <a:bodyPr wrap="none">
            <a:spAutoFit/>
          </a:bodyPr>
          <a:lstStyle/>
          <a:p>
            <a:r>
              <a:rPr lang="fi-FI" i="1" dirty="0"/>
              <a:t>q</a:t>
            </a:r>
            <a:r>
              <a:rPr lang="fi-FI" baseline="-25000" dirty="0"/>
              <a:t>PA</a:t>
            </a:r>
            <a:endParaRPr lang="fi-FI" dirty="0"/>
          </a:p>
        </p:txBody>
      </p:sp>
      <p:sp>
        <p:nvSpPr>
          <p:cNvPr id="10" name="Rectangle 9"/>
          <p:cNvSpPr/>
          <p:nvPr/>
        </p:nvSpPr>
        <p:spPr>
          <a:xfrm>
            <a:off x="1093364" y="2771636"/>
            <a:ext cx="456343" cy="369332"/>
          </a:xfrm>
          <a:prstGeom prst="rect">
            <a:avLst/>
          </a:prstGeom>
        </p:spPr>
        <p:txBody>
          <a:bodyPr wrap="none">
            <a:spAutoFit/>
          </a:bodyPr>
          <a:lstStyle/>
          <a:p>
            <a:r>
              <a:rPr lang="fi-FI" i="1" dirty="0"/>
              <a:t>q</a:t>
            </a:r>
            <a:r>
              <a:rPr lang="fi-FI" baseline="-25000" dirty="0"/>
              <a:t>AT</a:t>
            </a:r>
            <a:endParaRPr lang="fi-FI" dirty="0"/>
          </a:p>
        </p:txBody>
      </p:sp>
      <p:sp>
        <p:nvSpPr>
          <p:cNvPr id="9" name="Rectangle 8"/>
          <p:cNvSpPr/>
          <p:nvPr/>
        </p:nvSpPr>
        <p:spPr>
          <a:xfrm>
            <a:off x="642983" y="1623328"/>
            <a:ext cx="1321837" cy="369332"/>
          </a:xfrm>
          <a:prstGeom prst="rect">
            <a:avLst/>
          </a:prstGeom>
        </p:spPr>
        <p:txBody>
          <a:bodyPr wrap="none">
            <a:spAutoFit/>
          </a:bodyPr>
          <a:lstStyle/>
          <a:p>
            <a:r>
              <a:rPr lang="fi-FI" i="1" dirty="0"/>
              <a:t>q</a:t>
            </a:r>
            <a:r>
              <a:rPr lang="fi-FI" baseline="-25000" dirty="0"/>
              <a:t>A</a:t>
            </a:r>
            <a:r>
              <a:rPr lang="fi-FI" dirty="0"/>
              <a:t>= </a:t>
            </a:r>
            <a:r>
              <a:rPr lang="fi-FI" i="1" dirty="0"/>
              <a:t>q</a:t>
            </a:r>
            <a:r>
              <a:rPr lang="fi-FI" baseline="-25000" dirty="0"/>
              <a:t>PA</a:t>
            </a:r>
            <a:r>
              <a:rPr lang="fi-FI" dirty="0"/>
              <a:t>- </a:t>
            </a:r>
            <a:r>
              <a:rPr lang="fi-FI" i="1" dirty="0"/>
              <a:t>q</a:t>
            </a:r>
            <a:r>
              <a:rPr lang="fi-FI" baseline="-25000" dirty="0"/>
              <a:t>AT</a:t>
            </a:r>
            <a:r>
              <a:rPr lang="fi-FI" dirty="0"/>
              <a:t> </a:t>
            </a:r>
          </a:p>
        </p:txBody>
      </p:sp>
      <p:cxnSp>
        <p:nvCxnSpPr>
          <p:cNvPr id="12" name="Straight Arrow Connector 11"/>
          <p:cNvCxnSpPr/>
          <p:nvPr/>
        </p:nvCxnSpPr>
        <p:spPr>
          <a:xfrm flipH="1">
            <a:off x="1043608" y="2780928"/>
            <a:ext cx="43204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987824" y="3284984"/>
            <a:ext cx="784189" cy="369332"/>
          </a:xfrm>
          <a:prstGeom prst="rect">
            <a:avLst/>
          </a:prstGeom>
          <a:noFill/>
        </p:spPr>
        <p:txBody>
          <a:bodyPr wrap="none" rtlCol="0">
            <a:spAutoFit/>
          </a:bodyPr>
          <a:lstStyle/>
          <a:p>
            <a:r>
              <a:rPr lang="fi-FI" dirty="0"/>
              <a:t>70 </a:t>
            </a:r>
            <a:r>
              <a:rPr lang="fi-FI" dirty="0" err="1"/>
              <a:t>bar</a:t>
            </a:r>
            <a:endParaRPr lang="fi-FI" dirty="0"/>
          </a:p>
        </p:txBody>
      </p:sp>
      <p:sp>
        <p:nvSpPr>
          <p:cNvPr id="11" name="Rectangle 10"/>
          <p:cNvSpPr/>
          <p:nvPr/>
        </p:nvSpPr>
        <p:spPr>
          <a:xfrm>
            <a:off x="2771800" y="1556792"/>
            <a:ext cx="784189" cy="369332"/>
          </a:xfrm>
          <a:prstGeom prst="rect">
            <a:avLst/>
          </a:prstGeom>
        </p:spPr>
        <p:txBody>
          <a:bodyPr wrap="none">
            <a:spAutoFit/>
          </a:bodyPr>
          <a:lstStyle/>
          <a:p>
            <a:r>
              <a:rPr lang="fi-FI" dirty="0"/>
              <a:t>35 </a:t>
            </a:r>
            <a:r>
              <a:rPr lang="fi-FI" dirty="0" err="1"/>
              <a:t>bar</a:t>
            </a:r>
            <a:endParaRPr lang="fi-FI" dirty="0"/>
          </a:p>
        </p:txBody>
      </p:sp>
      <p:sp>
        <p:nvSpPr>
          <p:cNvPr id="14" name="Rectangle 13"/>
          <p:cNvSpPr/>
          <p:nvPr/>
        </p:nvSpPr>
        <p:spPr>
          <a:xfrm>
            <a:off x="1411547" y="1283534"/>
            <a:ext cx="784189" cy="369332"/>
          </a:xfrm>
          <a:prstGeom prst="rect">
            <a:avLst/>
          </a:prstGeom>
        </p:spPr>
        <p:txBody>
          <a:bodyPr wrap="none">
            <a:spAutoFit/>
          </a:bodyPr>
          <a:lstStyle/>
          <a:p>
            <a:r>
              <a:rPr lang="fi-FI" dirty="0"/>
              <a:t>35 </a:t>
            </a:r>
            <a:r>
              <a:rPr lang="fi-FI" dirty="0" err="1"/>
              <a:t>bar</a:t>
            </a:r>
            <a:endParaRPr lang="fi-FI" dirty="0"/>
          </a:p>
        </p:txBody>
      </p:sp>
    </p:spTree>
    <p:extLst>
      <p:ext uri="{BB962C8B-B14F-4D97-AF65-F5344CB8AC3E}">
        <p14:creationId xmlns:p14="http://schemas.microsoft.com/office/powerpoint/2010/main" val="1744815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126" y="1988840"/>
            <a:ext cx="5183650" cy="366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i-FI" dirty="0"/>
              <a:t>Valve leakage parameters, tuning</a:t>
            </a:r>
          </a:p>
        </p:txBody>
      </p:sp>
      <p:sp>
        <p:nvSpPr>
          <p:cNvPr id="4" name="Rectangle 3"/>
          <p:cNvSpPr/>
          <p:nvPr/>
        </p:nvSpPr>
        <p:spPr>
          <a:xfrm>
            <a:off x="251520" y="1484784"/>
            <a:ext cx="8424936" cy="3877985"/>
          </a:xfrm>
          <a:prstGeom prst="rect">
            <a:avLst/>
          </a:prstGeom>
        </p:spPr>
        <p:txBody>
          <a:bodyPr wrap="square">
            <a:spAutoFit/>
          </a:bodyPr>
          <a:lstStyle/>
          <a:p>
            <a:r>
              <a:rPr lang="fi-FI" sz="2400" dirty="0"/>
              <a:t>Leakage parameters for (PA and PB) and (AT and BT) can have different values!</a:t>
            </a:r>
            <a:endParaRPr lang="fi-FI" dirty="0"/>
          </a:p>
          <a:p>
            <a:endParaRPr lang="fi-FI" dirty="0"/>
          </a:p>
          <a:p>
            <a:endParaRPr lang="fi-FI" dirty="0"/>
          </a:p>
          <a:p>
            <a:endParaRPr lang="fi-FI" dirty="0">
              <a:solidFill>
                <a:srgbClr val="FF0000"/>
              </a:solidFill>
            </a:endParaRPr>
          </a:p>
          <a:p>
            <a:r>
              <a:rPr lang="fi-FI" dirty="0">
                <a:solidFill>
                  <a:srgbClr val="FF0000"/>
                </a:solidFill>
              </a:rPr>
              <a:t>Previously</a:t>
            </a:r>
          </a:p>
          <a:p>
            <a:r>
              <a:rPr lang="fi-FI" dirty="0"/>
              <a:t>%K parameter for leakage</a:t>
            </a:r>
          </a:p>
          <a:p>
            <a:r>
              <a:rPr lang="fi-FI" dirty="0"/>
              <a:t>K_0V=(0.45/60000)/sqrt(50e5);             </a:t>
            </a:r>
          </a:p>
          <a:p>
            <a:endParaRPr lang="fi-FI" dirty="0"/>
          </a:p>
          <a:p>
            <a:r>
              <a:rPr lang="fi-FI" dirty="0">
                <a:solidFill>
                  <a:srgbClr val="FF0000"/>
                </a:solidFill>
              </a:rPr>
              <a:t>New version</a:t>
            </a:r>
            <a:endParaRPr lang="fi-FI" dirty="0"/>
          </a:p>
          <a:p>
            <a:r>
              <a:rPr lang="fi-FI" dirty="0"/>
              <a:t>%K parameters ofr leakage</a:t>
            </a:r>
          </a:p>
          <a:p>
            <a:r>
              <a:rPr lang="fi-FI" dirty="0"/>
              <a:t>K_0V1=(0.45/60000)/sqrt(60e5);             %K value, leakage, orifices PA and PB</a:t>
            </a:r>
          </a:p>
          <a:p>
            <a:r>
              <a:rPr lang="fi-FI" dirty="0"/>
              <a:t>K_0V2=(0.45/60000)/sqrt(40e5);             %K value, leakage, orifices AT and BT</a:t>
            </a:r>
          </a:p>
        </p:txBody>
      </p:sp>
      <p:sp>
        <p:nvSpPr>
          <p:cNvPr id="5" name="Oval 4"/>
          <p:cNvSpPr>
            <a:spLocks/>
          </p:cNvSpPr>
          <p:nvPr/>
        </p:nvSpPr>
        <p:spPr>
          <a:xfrm>
            <a:off x="2615001" y="4545343"/>
            <a:ext cx="864000" cy="86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7" name="Straight Arrow Connector 6"/>
          <p:cNvCxnSpPr/>
          <p:nvPr/>
        </p:nvCxnSpPr>
        <p:spPr>
          <a:xfrm flipH="1" flipV="1">
            <a:off x="3419872" y="5134346"/>
            <a:ext cx="824645" cy="559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44517" y="5623620"/>
            <a:ext cx="3816424" cy="923330"/>
          </a:xfrm>
          <a:prstGeom prst="rect">
            <a:avLst/>
          </a:prstGeom>
          <a:noFill/>
        </p:spPr>
        <p:txBody>
          <a:bodyPr wrap="square" rtlCol="0">
            <a:spAutoFit/>
          </a:bodyPr>
          <a:lstStyle/>
          <a:p>
            <a:r>
              <a:rPr lang="fi-FI" dirty="0"/>
              <a:t>The sum of pressure differences remain the same (100 bar). Also the total leakage (0.9 l/min) is the same. </a:t>
            </a:r>
          </a:p>
        </p:txBody>
      </p:sp>
      <p:cxnSp>
        <p:nvCxnSpPr>
          <p:cNvPr id="10" name="Straight Arrow Connector 9"/>
          <p:cNvCxnSpPr/>
          <p:nvPr/>
        </p:nvCxnSpPr>
        <p:spPr>
          <a:xfrm flipV="1">
            <a:off x="1912415" y="5047509"/>
            <a:ext cx="648024" cy="5761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2547" y="5558899"/>
            <a:ext cx="3845397" cy="1200329"/>
          </a:xfrm>
          <a:prstGeom prst="rect">
            <a:avLst/>
          </a:prstGeom>
          <a:noFill/>
        </p:spPr>
        <p:txBody>
          <a:bodyPr wrap="square" rtlCol="0">
            <a:spAutoFit/>
          </a:bodyPr>
          <a:lstStyle/>
          <a:p>
            <a:r>
              <a:rPr lang="fi-FI" dirty="0"/>
              <a:t>In this case the first orifice is ”tighter” and the second one is ”wider” </a:t>
            </a:r>
            <a:r>
              <a:rPr lang="fi-FI" dirty="0">
                <a:sym typeface="Symbol" panose="05050102010706020507" pitchFamily="18" charset="2"/>
              </a:rPr>
              <a:t></a:t>
            </a:r>
            <a:r>
              <a:rPr lang="fi-FI" dirty="0"/>
              <a:t> pressure in cylinder chamber becomes lower. </a:t>
            </a:r>
          </a:p>
        </p:txBody>
      </p:sp>
      <p:sp>
        <p:nvSpPr>
          <p:cNvPr id="15" name="Oval 14"/>
          <p:cNvSpPr>
            <a:spLocks/>
          </p:cNvSpPr>
          <p:nvPr/>
        </p:nvSpPr>
        <p:spPr>
          <a:xfrm>
            <a:off x="4356032" y="3068960"/>
            <a:ext cx="504000" cy="50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 name="Straight Arrow Connector 15"/>
          <p:cNvCxnSpPr>
            <a:endCxn id="15" idx="0"/>
          </p:cNvCxnSpPr>
          <p:nvPr/>
        </p:nvCxnSpPr>
        <p:spPr>
          <a:xfrm>
            <a:off x="4356032" y="1844824"/>
            <a:ext cx="25200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84168" y="3068960"/>
            <a:ext cx="1762149" cy="1200329"/>
          </a:xfrm>
          <a:prstGeom prst="rect">
            <a:avLst/>
          </a:prstGeom>
          <a:noFill/>
        </p:spPr>
        <p:txBody>
          <a:bodyPr wrap="none" rtlCol="0">
            <a:spAutoFit/>
          </a:bodyPr>
          <a:lstStyle/>
          <a:p>
            <a:r>
              <a:rPr lang="fi-FI" dirty="0">
                <a:solidFill>
                  <a:srgbClr val="FF0000"/>
                </a:solidFill>
              </a:rPr>
              <a:t>K_0V1 for</a:t>
            </a:r>
          </a:p>
          <a:p>
            <a:r>
              <a:rPr lang="fi-FI" dirty="0">
                <a:solidFill>
                  <a:srgbClr val="FF0000"/>
                </a:solidFill>
              </a:rPr>
              <a:t>PA and PB blocks</a:t>
            </a:r>
          </a:p>
          <a:p>
            <a:r>
              <a:rPr lang="fi-FI" dirty="0">
                <a:solidFill>
                  <a:srgbClr val="FF0000"/>
                </a:solidFill>
              </a:rPr>
              <a:t>K_0V2 for</a:t>
            </a:r>
          </a:p>
          <a:p>
            <a:r>
              <a:rPr lang="fi-FI" dirty="0">
                <a:solidFill>
                  <a:srgbClr val="FF0000"/>
                </a:solidFill>
              </a:rPr>
              <a:t>AT and BT blocks</a:t>
            </a:r>
          </a:p>
        </p:txBody>
      </p:sp>
      <p:cxnSp>
        <p:nvCxnSpPr>
          <p:cNvPr id="20" name="Straight Arrow Connector 19"/>
          <p:cNvCxnSpPr/>
          <p:nvPr/>
        </p:nvCxnSpPr>
        <p:spPr>
          <a:xfrm flipH="1" flipV="1">
            <a:off x="4860032" y="3429000"/>
            <a:ext cx="122413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17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System control</a:t>
            </a:r>
          </a:p>
        </p:txBody>
      </p:sp>
      <p:sp>
        <p:nvSpPr>
          <p:cNvPr id="3" name="Content Placeholder 2"/>
          <p:cNvSpPr>
            <a:spLocks noGrp="1"/>
          </p:cNvSpPr>
          <p:nvPr>
            <p:ph idx="1"/>
          </p:nvPr>
        </p:nvSpPr>
        <p:spPr>
          <a:xfrm>
            <a:off x="4139952" y="1340768"/>
            <a:ext cx="4546848" cy="4785395"/>
          </a:xfrm>
        </p:spPr>
        <p:txBody>
          <a:bodyPr/>
          <a:lstStyle/>
          <a:p>
            <a:pPr marL="0" indent="0">
              <a:buNone/>
            </a:pPr>
            <a:r>
              <a:rPr lang="fi-FI" dirty="0"/>
              <a:t>Valve voltage range is </a:t>
            </a:r>
          </a:p>
          <a:p>
            <a:pPr marL="0" indent="0">
              <a:buNone/>
            </a:pPr>
            <a:r>
              <a:rPr lang="fi-FI" dirty="0"/>
              <a:t>-10V … +10V </a:t>
            </a:r>
          </a:p>
          <a:p>
            <a:pPr marL="0" indent="0">
              <a:buNone/>
            </a:pPr>
            <a:endParaRPr lang="fi-FI" dirty="0"/>
          </a:p>
          <a:p>
            <a:pPr marL="0" indent="0">
              <a:buNone/>
            </a:pPr>
            <a:r>
              <a:rPr lang="fi-FI" dirty="0"/>
              <a:t>In the test case</a:t>
            </a:r>
          </a:p>
          <a:p>
            <a:pPr>
              <a:buFontTx/>
              <a:buChar char="-"/>
            </a:pPr>
            <a:r>
              <a:rPr lang="fi-FI" sz="2400" dirty="0"/>
              <a:t>Voltage -2 V at </a:t>
            </a:r>
            <a:r>
              <a:rPr lang="fi-FI" sz="2400" i="1" dirty="0"/>
              <a:t>t</a:t>
            </a:r>
            <a:r>
              <a:rPr lang="fi-FI" sz="2400" baseline="-25000" dirty="0"/>
              <a:t>1</a:t>
            </a:r>
            <a:r>
              <a:rPr lang="fi-FI" sz="2400" dirty="0"/>
              <a:t>=2.923 s</a:t>
            </a:r>
          </a:p>
          <a:p>
            <a:pPr>
              <a:buFontTx/>
              <a:buChar char="-"/>
            </a:pPr>
            <a:r>
              <a:rPr lang="fi-FI" sz="2400" dirty="0"/>
              <a:t>Voltage 0 V at </a:t>
            </a:r>
            <a:r>
              <a:rPr lang="fi-FI" sz="2400" i="1" dirty="0"/>
              <a:t>t</a:t>
            </a:r>
            <a:r>
              <a:rPr lang="fi-FI" sz="2400" baseline="-25000" dirty="0"/>
              <a:t>2</a:t>
            </a:r>
            <a:r>
              <a:rPr lang="fi-FI" sz="2400" dirty="0"/>
              <a:t>=4.117 s</a:t>
            </a:r>
          </a:p>
          <a:p>
            <a:pPr>
              <a:buFontTx/>
              <a:buChar char="-"/>
            </a:pPr>
            <a:endParaRPr lang="fi-FI" sz="2400"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503382"/>
            <a:ext cx="3906313" cy="314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4653136"/>
            <a:ext cx="3762295" cy="1477328"/>
          </a:xfrm>
          <a:prstGeom prst="rect">
            <a:avLst/>
          </a:prstGeom>
          <a:noFill/>
        </p:spPr>
        <p:txBody>
          <a:bodyPr wrap="square" rtlCol="0">
            <a:spAutoFit/>
          </a:bodyPr>
          <a:lstStyle/>
          <a:p>
            <a:r>
              <a:rPr lang="fi-FI" b="1" dirty="0"/>
              <a:t>Instructions p. 4</a:t>
            </a:r>
          </a:p>
          <a:p>
            <a:r>
              <a:rPr lang="fi-FI" dirty="0"/>
              <a:t>At instant t = 2.923 s voltage –2 V is connected to the valve and at instant 4.117 s valve control is set to zero. </a:t>
            </a:r>
          </a:p>
          <a:p>
            <a:endParaRPr lang="fi-FI" dirty="0"/>
          </a:p>
        </p:txBody>
      </p:sp>
      <p:sp>
        <p:nvSpPr>
          <p:cNvPr id="5" name="TextBox 4"/>
          <p:cNvSpPr txBox="1"/>
          <p:nvPr/>
        </p:nvSpPr>
        <p:spPr>
          <a:xfrm>
            <a:off x="395536" y="1368518"/>
            <a:ext cx="3106688" cy="646331"/>
          </a:xfrm>
          <a:prstGeom prst="rect">
            <a:avLst/>
          </a:prstGeom>
          <a:noFill/>
        </p:spPr>
        <p:txBody>
          <a:bodyPr wrap="square" rtlCol="0">
            <a:spAutoFit/>
          </a:bodyPr>
          <a:lstStyle/>
          <a:p>
            <a:r>
              <a:rPr lang="fi-FI" dirty="0"/>
              <a:t>System is controlled with proportional control valve</a:t>
            </a:r>
          </a:p>
        </p:txBody>
      </p:sp>
      <p:sp>
        <p:nvSpPr>
          <p:cNvPr id="6" name="TextBox 5"/>
          <p:cNvSpPr txBox="1"/>
          <p:nvPr/>
        </p:nvSpPr>
        <p:spPr>
          <a:xfrm>
            <a:off x="616104" y="2671449"/>
            <a:ext cx="1728192" cy="461665"/>
          </a:xfrm>
          <a:prstGeom prst="rect">
            <a:avLst/>
          </a:prstGeom>
          <a:solidFill>
            <a:schemeClr val="bg1"/>
          </a:solidFill>
        </p:spPr>
        <p:txBody>
          <a:bodyPr wrap="square" rtlCol="0">
            <a:spAutoFit/>
          </a:bodyPr>
          <a:lstStyle/>
          <a:p>
            <a:r>
              <a:rPr lang="fi-FI" sz="1200" dirty="0"/>
              <a:t>Voltage U connected ON at time t_1 (U)</a:t>
            </a:r>
          </a:p>
        </p:txBody>
      </p:sp>
      <p:sp>
        <p:nvSpPr>
          <p:cNvPr id="8" name="TextBox 7"/>
          <p:cNvSpPr txBox="1"/>
          <p:nvPr/>
        </p:nvSpPr>
        <p:spPr>
          <a:xfrm>
            <a:off x="617832" y="3712881"/>
            <a:ext cx="1728192" cy="461665"/>
          </a:xfrm>
          <a:prstGeom prst="rect">
            <a:avLst/>
          </a:prstGeom>
          <a:solidFill>
            <a:schemeClr val="bg1"/>
          </a:solidFill>
        </p:spPr>
        <p:txBody>
          <a:bodyPr wrap="square" rtlCol="0">
            <a:spAutoFit/>
          </a:bodyPr>
          <a:lstStyle/>
          <a:p>
            <a:r>
              <a:rPr lang="fi-FI" sz="1200" dirty="0"/>
              <a:t>Voltage U connected OFF at time t_2 (-U)</a:t>
            </a:r>
          </a:p>
        </p:txBody>
      </p:sp>
    </p:spTree>
    <p:extLst>
      <p:ext uri="{BB962C8B-B14F-4D97-AF65-F5344CB8AC3E}">
        <p14:creationId xmlns:p14="http://schemas.microsoft.com/office/powerpoint/2010/main" val="1246430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Plot (measured and simulated pressure data)</a:t>
            </a:r>
          </a:p>
        </p:txBody>
      </p:sp>
      <p:sp>
        <p:nvSpPr>
          <p:cNvPr id="3" name="Content Placeholder 2"/>
          <p:cNvSpPr>
            <a:spLocks noGrp="1"/>
          </p:cNvSpPr>
          <p:nvPr>
            <p:ph idx="1"/>
          </p:nvPr>
        </p:nvSpPr>
        <p:spPr>
          <a:xfrm>
            <a:off x="457200" y="1600200"/>
            <a:ext cx="8229600" cy="5141168"/>
          </a:xfrm>
        </p:spPr>
        <p:txBody>
          <a:bodyPr>
            <a:normAutofit fontScale="92500" lnSpcReduction="20000"/>
          </a:bodyPr>
          <a:lstStyle/>
          <a:p>
            <a:pPr marL="0" indent="0">
              <a:buNone/>
            </a:pPr>
            <a:r>
              <a:rPr lang="en-US" dirty="0"/>
              <a:t>figure</a:t>
            </a:r>
          </a:p>
          <a:p>
            <a:pPr marL="0" indent="0">
              <a:buNone/>
            </a:pPr>
            <a:r>
              <a:rPr lang="en-US" dirty="0"/>
              <a:t>plot(</a:t>
            </a:r>
            <a:r>
              <a:rPr lang="en-US" dirty="0" err="1"/>
              <a:t>p_a</a:t>
            </a:r>
            <a:r>
              <a:rPr lang="en-US" dirty="0"/>
              <a:t>(:,1),</a:t>
            </a:r>
            <a:r>
              <a:rPr lang="en-US" dirty="0" err="1"/>
              <a:t>p_a</a:t>
            </a:r>
            <a:r>
              <a:rPr lang="en-US" dirty="0"/>
              <a:t>(:,2)*1e-5,'b')</a:t>
            </a:r>
          </a:p>
          <a:p>
            <a:pPr marL="0" indent="0">
              <a:buNone/>
            </a:pPr>
            <a:r>
              <a:rPr lang="fi-FI" dirty="0" err="1"/>
              <a:t>hold</a:t>
            </a:r>
            <a:endParaRPr lang="fi-FI" dirty="0"/>
          </a:p>
          <a:p>
            <a:pPr marL="0" indent="0">
              <a:buNone/>
            </a:pPr>
            <a:r>
              <a:rPr lang="en-US" dirty="0"/>
              <a:t>plot(t_mit,pA_</a:t>
            </a:r>
            <a:r>
              <a:rPr lang="en-US" dirty="0" err="1"/>
              <a:t>mit</a:t>
            </a:r>
            <a:r>
              <a:rPr lang="en-US" dirty="0"/>
              <a:t>,'r')</a:t>
            </a:r>
          </a:p>
          <a:p>
            <a:pPr marL="0" indent="0">
              <a:buNone/>
            </a:pPr>
            <a:r>
              <a:rPr lang="fi-FI" dirty="0"/>
              <a:t>title(’A volume’)</a:t>
            </a:r>
            <a:endParaRPr lang="en-US" dirty="0"/>
          </a:p>
          <a:p>
            <a:pPr marL="0" indent="0">
              <a:buNone/>
            </a:pPr>
            <a:endParaRPr lang="en-US" dirty="0"/>
          </a:p>
          <a:p>
            <a:pPr marL="0" indent="0">
              <a:buNone/>
            </a:pPr>
            <a:r>
              <a:rPr lang="en-US" dirty="0"/>
              <a:t>figure</a:t>
            </a:r>
          </a:p>
          <a:p>
            <a:pPr marL="0" indent="0">
              <a:buNone/>
            </a:pPr>
            <a:r>
              <a:rPr lang="en-US" dirty="0"/>
              <a:t>plot(</a:t>
            </a:r>
            <a:r>
              <a:rPr lang="en-US" dirty="0" err="1"/>
              <a:t>p_b</a:t>
            </a:r>
            <a:r>
              <a:rPr lang="en-US" dirty="0"/>
              <a:t>(:,1),</a:t>
            </a:r>
            <a:r>
              <a:rPr lang="en-US" dirty="0" err="1"/>
              <a:t>p_b</a:t>
            </a:r>
            <a:r>
              <a:rPr lang="en-US" dirty="0"/>
              <a:t>(:,2)*1e-5,'b')</a:t>
            </a:r>
          </a:p>
          <a:p>
            <a:pPr marL="0" indent="0">
              <a:buNone/>
            </a:pPr>
            <a:r>
              <a:rPr lang="fi-FI" dirty="0" err="1"/>
              <a:t>hold</a:t>
            </a:r>
            <a:endParaRPr lang="fi-FI" dirty="0"/>
          </a:p>
          <a:p>
            <a:pPr marL="0" indent="0">
              <a:buNone/>
            </a:pPr>
            <a:r>
              <a:rPr lang="en-US" dirty="0"/>
              <a:t>plot(t_mit,pB_</a:t>
            </a:r>
            <a:r>
              <a:rPr lang="en-US" dirty="0" err="1"/>
              <a:t>mit</a:t>
            </a:r>
            <a:r>
              <a:rPr lang="en-US" dirty="0"/>
              <a:t>,'r')</a:t>
            </a:r>
          </a:p>
          <a:p>
            <a:pPr marL="0" indent="0">
              <a:buNone/>
            </a:pPr>
            <a:r>
              <a:rPr lang="fi-FI" dirty="0"/>
              <a:t>title(’B volume’)</a:t>
            </a:r>
            <a:endParaRPr lang="en-US" dirty="0"/>
          </a:p>
          <a:p>
            <a:pPr marL="0" indent="0">
              <a:buNone/>
            </a:pPr>
            <a:endParaRPr lang="en-US" dirty="0"/>
          </a:p>
        </p:txBody>
      </p:sp>
    </p:spTree>
    <p:extLst>
      <p:ext uri="{BB962C8B-B14F-4D97-AF65-F5344CB8AC3E}">
        <p14:creationId xmlns:p14="http://schemas.microsoft.com/office/powerpoint/2010/main" val="2315186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30030" y="1255106"/>
            <a:ext cx="7106266" cy="3326419"/>
          </a:xfrm>
          <a:prstGeom prst="rect">
            <a:avLst/>
          </a:prstGeom>
        </p:spPr>
      </p:pic>
      <p:sp>
        <p:nvSpPr>
          <p:cNvPr id="3074" name="Title 1"/>
          <p:cNvSpPr>
            <a:spLocks noGrp="1"/>
          </p:cNvSpPr>
          <p:nvPr>
            <p:ph type="ctrTitle"/>
          </p:nvPr>
        </p:nvSpPr>
        <p:spPr>
          <a:xfrm>
            <a:off x="468313" y="44450"/>
            <a:ext cx="7772400" cy="1470025"/>
          </a:xfrm>
        </p:spPr>
        <p:txBody>
          <a:bodyPr/>
          <a:lstStyle/>
          <a:p>
            <a:r>
              <a:rPr lang="fi-FI" dirty="0"/>
              <a:t>Valve Model Benchmarking</a:t>
            </a:r>
          </a:p>
        </p:txBody>
      </p:sp>
      <p:sp>
        <p:nvSpPr>
          <p:cNvPr id="3" name="Subtitle 2"/>
          <p:cNvSpPr>
            <a:spLocks noGrp="1"/>
          </p:cNvSpPr>
          <p:nvPr>
            <p:ph type="subTitle" idx="1"/>
          </p:nvPr>
        </p:nvSpPr>
        <p:spPr>
          <a:xfrm>
            <a:off x="323850" y="4581525"/>
            <a:ext cx="8453438" cy="2132013"/>
          </a:xfrm>
        </p:spPr>
        <p:txBody>
          <a:bodyPr rtlCol="0">
            <a:normAutofit fontScale="77500" lnSpcReduction="20000"/>
          </a:bodyPr>
          <a:lstStyle/>
          <a:p>
            <a:pPr lvl="1" algn="just" eaLnBrk="1" fontAlgn="auto" hangingPunct="1">
              <a:spcAft>
                <a:spcPts val="0"/>
              </a:spcAft>
              <a:buFont typeface="Arial" pitchFamily="34" charset="0"/>
              <a:buNone/>
              <a:defRPr/>
            </a:pPr>
            <a:r>
              <a:rPr lang="fi-FI" dirty="0">
                <a:solidFill>
                  <a:schemeClr val="tx1"/>
                </a:solidFill>
              </a:rPr>
              <a:t>Simulation </a:t>
            </a:r>
          </a:p>
          <a:p>
            <a:pPr marL="914400" lvl="1" indent="-457200" algn="just" eaLnBrk="1" fontAlgn="auto" hangingPunct="1">
              <a:spcAft>
                <a:spcPts val="0"/>
              </a:spcAft>
              <a:buFont typeface="Arial" pitchFamily="34" charset="0"/>
              <a:buChar char="•"/>
              <a:defRPr/>
            </a:pPr>
            <a:r>
              <a:rPr lang="fi-FI" dirty="0">
                <a:solidFill>
                  <a:schemeClr val="tx1"/>
                </a:solidFill>
              </a:rPr>
              <a:t>As a fucnction of control voltage U</a:t>
            </a:r>
          </a:p>
          <a:p>
            <a:pPr marL="914400" lvl="1" indent="-457200" algn="just" eaLnBrk="1" fontAlgn="auto" hangingPunct="1">
              <a:spcAft>
                <a:spcPts val="0"/>
              </a:spcAft>
              <a:buFont typeface="Arial" pitchFamily="34" charset="0"/>
              <a:buChar char="•"/>
              <a:defRPr/>
            </a:pPr>
            <a:r>
              <a:rPr lang="fi-FI" dirty="0">
                <a:solidFill>
                  <a:schemeClr val="tx1"/>
                </a:solidFill>
              </a:rPr>
              <a:t>flow rates into cylinder chambers A and B</a:t>
            </a:r>
          </a:p>
          <a:p>
            <a:pPr marL="914400" lvl="1" indent="-457200" algn="just">
              <a:buFont typeface="Arial" pitchFamily="34" charset="0"/>
              <a:buChar char="•"/>
              <a:defRPr/>
            </a:pPr>
            <a:r>
              <a:rPr lang="fi-FI" dirty="0">
                <a:solidFill>
                  <a:schemeClr val="tx1"/>
                </a:solidFill>
              </a:rPr>
              <a:t>flow rate a) from pump and b) into tank</a:t>
            </a:r>
          </a:p>
          <a:p>
            <a:pPr marL="914400" lvl="1" indent="-457200" algn="just" eaLnBrk="1" fontAlgn="auto" hangingPunct="1">
              <a:spcAft>
                <a:spcPts val="0"/>
              </a:spcAft>
              <a:buFont typeface="Arial" pitchFamily="34" charset="0"/>
              <a:buChar char="•"/>
              <a:defRPr/>
            </a:pPr>
            <a:r>
              <a:rPr lang="fi-FI" dirty="0">
                <a:solidFill>
                  <a:schemeClr val="tx1"/>
                </a:solidFill>
              </a:rPr>
              <a:t>20 second simulation</a:t>
            </a:r>
          </a:p>
          <a:p>
            <a:pPr marL="914400" lvl="1" indent="-457200" algn="just" eaLnBrk="1" fontAlgn="auto" hangingPunct="1">
              <a:spcAft>
                <a:spcPts val="0"/>
              </a:spcAft>
              <a:buFont typeface="Arial" pitchFamily="34" charset="0"/>
              <a:buChar char="•"/>
              <a:defRPr/>
            </a:pPr>
            <a:r>
              <a:rPr lang="fi-FI" dirty="0">
                <a:solidFill>
                  <a:schemeClr val="tx1"/>
                </a:solidFill>
              </a:rPr>
              <a:t>Valve input -10 V -&gt; +10 V (ramp)</a:t>
            </a:r>
          </a:p>
        </p:txBody>
      </p:sp>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933142"/>
            <a:ext cx="2833688" cy="306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flipV="1">
            <a:off x="5220072" y="5647531"/>
            <a:ext cx="1152128" cy="7337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a:stretch>
            <a:fillRect/>
          </a:stretch>
        </p:blipFill>
        <p:spPr>
          <a:xfrm>
            <a:off x="4054247" y="3356992"/>
            <a:ext cx="2103487" cy="1501914"/>
          </a:xfrm>
          <a:prstGeom prst="rect">
            <a:avLst/>
          </a:prstGeom>
        </p:spPr>
      </p:pic>
      <p:cxnSp>
        <p:nvCxnSpPr>
          <p:cNvPr id="25" name="Straight Arrow Connector 24"/>
          <p:cNvCxnSpPr/>
          <p:nvPr/>
        </p:nvCxnSpPr>
        <p:spPr>
          <a:xfrm>
            <a:off x="3923928" y="3284984"/>
            <a:ext cx="430585" cy="3750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695591" y="1088064"/>
            <a:ext cx="2404826" cy="1661993"/>
          </a:xfrm>
          <a:prstGeom prst="rect">
            <a:avLst/>
          </a:prstGeom>
          <a:noFill/>
        </p:spPr>
        <p:txBody>
          <a:bodyPr wrap="none" rtlCol="0">
            <a:spAutoFit/>
          </a:bodyPr>
          <a:lstStyle/>
          <a:p>
            <a:r>
              <a:rPr lang="fi-FI" sz="1400" dirty="0"/>
              <a:t>figure</a:t>
            </a:r>
          </a:p>
          <a:p>
            <a:r>
              <a:rPr lang="fi-FI" sz="1400" dirty="0"/>
              <a:t>plot(out.U(:,2), out.qv(:,2))</a:t>
            </a:r>
          </a:p>
          <a:p>
            <a:r>
              <a:rPr lang="fi-FI" sz="1400" dirty="0"/>
              <a:t>hold on</a:t>
            </a:r>
          </a:p>
          <a:p>
            <a:r>
              <a:rPr lang="fi-FI" sz="1400" dirty="0"/>
              <a:t>plot(out.U(:,2), out.qv(:,3),'r')</a:t>
            </a:r>
          </a:p>
          <a:p>
            <a:r>
              <a:rPr lang="pl-PL" sz="1400" dirty="0"/>
              <a:t>plot(</a:t>
            </a:r>
            <a:r>
              <a:rPr lang="fi-FI" sz="1400" dirty="0"/>
              <a:t>out.</a:t>
            </a:r>
            <a:r>
              <a:rPr lang="pl-PL" sz="1400" dirty="0"/>
              <a:t>U(:,2),</a:t>
            </a:r>
            <a:r>
              <a:rPr lang="fi-FI" sz="1400" dirty="0"/>
              <a:t> out.</a:t>
            </a:r>
            <a:r>
              <a:rPr lang="pl-PL" sz="1400" dirty="0"/>
              <a:t>qv(:,4),'k')</a:t>
            </a:r>
          </a:p>
          <a:p>
            <a:r>
              <a:rPr lang="fi-FI" sz="1400" dirty="0"/>
              <a:t>plot(out.U(:,2), out.qv(:,5),'m')</a:t>
            </a:r>
          </a:p>
          <a:p>
            <a:endParaRPr lang="fi-FI" dirty="0"/>
          </a:p>
        </p:txBody>
      </p:sp>
      <p:pic>
        <p:nvPicPr>
          <p:cNvPr id="26" name="Picture 25"/>
          <p:cNvPicPr>
            <a:picLocks noChangeAspect="1"/>
          </p:cNvPicPr>
          <p:nvPr/>
        </p:nvPicPr>
        <p:blipFill rotWithShape="1">
          <a:blip r:embed="rId5"/>
          <a:srcRect l="10207" t="-3713" r="-4705" b="13714"/>
          <a:stretch/>
        </p:blipFill>
        <p:spPr>
          <a:xfrm>
            <a:off x="3605459" y="3057911"/>
            <a:ext cx="403244" cy="288032"/>
          </a:xfrm>
          <a:prstGeom prst="rect">
            <a:avLst/>
          </a:prstGeom>
        </p:spPr>
      </p:pic>
    </p:spTree>
    <p:extLst>
      <p:ext uri="{BB962C8B-B14F-4D97-AF65-F5344CB8AC3E}">
        <p14:creationId xmlns:p14="http://schemas.microsoft.com/office/powerpoint/2010/main" val="122549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Seal model for hydraulic cylinder</a:t>
            </a:r>
          </a:p>
        </p:txBody>
      </p:sp>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66" t="14999" r="22430" b="2949"/>
          <a:stretch/>
        </p:blipFill>
        <p:spPr bwMode="auto">
          <a:xfrm>
            <a:off x="1255594" y="1772816"/>
            <a:ext cx="4324518"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67944" y="5661248"/>
            <a:ext cx="1991058" cy="461665"/>
          </a:xfrm>
          <a:prstGeom prst="rect">
            <a:avLst/>
          </a:prstGeom>
          <a:noFill/>
        </p:spPr>
        <p:txBody>
          <a:bodyPr wrap="none" rtlCol="0">
            <a:spAutoFit/>
          </a:bodyPr>
          <a:lstStyle/>
          <a:p>
            <a:r>
              <a:rPr lang="fi-FI" sz="2400" b="1" dirty="0"/>
              <a:t>Stribeck curve</a:t>
            </a:r>
          </a:p>
        </p:txBody>
      </p:sp>
      <p:sp>
        <p:nvSpPr>
          <p:cNvPr id="3" name="TextBox 2"/>
          <p:cNvSpPr txBox="1"/>
          <p:nvPr/>
        </p:nvSpPr>
        <p:spPr>
          <a:xfrm>
            <a:off x="2644781" y="5092670"/>
            <a:ext cx="1480021" cy="369332"/>
          </a:xfrm>
          <a:prstGeom prst="rect">
            <a:avLst/>
          </a:prstGeom>
          <a:solidFill>
            <a:schemeClr val="bg1"/>
          </a:solidFill>
        </p:spPr>
        <p:txBody>
          <a:bodyPr wrap="none" rtlCol="0">
            <a:spAutoFit/>
          </a:bodyPr>
          <a:lstStyle/>
          <a:p>
            <a:r>
              <a:rPr lang="fi-FI" dirty="0"/>
              <a:t>Velocity [m/s]</a:t>
            </a:r>
          </a:p>
        </p:txBody>
      </p:sp>
      <p:sp>
        <p:nvSpPr>
          <p:cNvPr id="6" name="TextBox 5"/>
          <p:cNvSpPr txBox="1"/>
          <p:nvPr/>
        </p:nvSpPr>
        <p:spPr>
          <a:xfrm rot="16200000">
            <a:off x="272178" y="3192318"/>
            <a:ext cx="1768176" cy="369332"/>
          </a:xfrm>
          <a:prstGeom prst="rect">
            <a:avLst/>
          </a:prstGeom>
          <a:solidFill>
            <a:schemeClr val="bg1"/>
          </a:solidFill>
        </p:spPr>
        <p:txBody>
          <a:bodyPr wrap="none" rtlCol="0">
            <a:spAutoFit/>
          </a:bodyPr>
          <a:lstStyle/>
          <a:p>
            <a:r>
              <a:rPr lang="fi-FI" dirty="0"/>
              <a:t>Friction force [N]</a:t>
            </a:r>
          </a:p>
        </p:txBody>
      </p:sp>
    </p:spTree>
    <p:extLst>
      <p:ext uri="{BB962C8B-B14F-4D97-AF65-F5344CB8AC3E}">
        <p14:creationId xmlns:p14="http://schemas.microsoft.com/office/powerpoint/2010/main" val="285970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Friction in lubricated contact</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2709292"/>
            <a:ext cx="527685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25466" y="6338317"/>
            <a:ext cx="3107197" cy="369332"/>
          </a:xfrm>
          <a:prstGeom prst="rect">
            <a:avLst/>
          </a:prstGeom>
          <a:noFill/>
        </p:spPr>
        <p:txBody>
          <a:bodyPr wrap="none" rtlCol="0">
            <a:spAutoFit/>
          </a:bodyPr>
          <a:lstStyle/>
          <a:p>
            <a:r>
              <a:rPr lang="fi-FI" dirty="0"/>
              <a:t>Relative velocity*viscosity/load</a:t>
            </a:r>
          </a:p>
        </p:txBody>
      </p:sp>
      <p:sp>
        <p:nvSpPr>
          <p:cNvPr id="5" name="TextBox 4"/>
          <p:cNvSpPr txBox="1"/>
          <p:nvPr/>
        </p:nvSpPr>
        <p:spPr>
          <a:xfrm>
            <a:off x="4499992" y="5968985"/>
            <a:ext cx="704039" cy="369332"/>
          </a:xfrm>
          <a:prstGeom prst="rect">
            <a:avLst/>
          </a:prstGeom>
          <a:solidFill>
            <a:schemeClr val="bg1"/>
          </a:solidFill>
        </p:spPr>
        <p:txBody>
          <a:bodyPr wrap="none" rtlCol="0">
            <a:spAutoFit/>
          </a:bodyPr>
          <a:lstStyle/>
          <a:p>
            <a:r>
              <a:rPr lang="fi-FI" i="1" dirty="0" err="1">
                <a:sym typeface="Symbol"/>
              </a:rPr>
              <a:t>v</a:t>
            </a:r>
            <a:r>
              <a:rPr lang="fi-FI" dirty="0" err="1">
                <a:sym typeface="Symbol"/>
              </a:rPr>
              <a:t>/</a:t>
            </a:r>
            <a:r>
              <a:rPr lang="fi-FI" i="1" dirty="0" err="1">
                <a:sym typeface="Symbol"/>
              </a:rPr>
              <a:t>F</a:t>
            </a:r>
            <a:r>
              <a:rPr lang="fi-FI" baseline="-25000" dirty="0" err="1">
                <a:sym typeface="Symbol"/>
              </a:rPr>
              <a:t>n</a:t>
            </a:r>
            <a:endParaRPr lang="fi-FI" dirty="0"/>
          </a:p>
        </p:txBody>
      </p:sp>
      <p:sp>
        <p:nvSpPr>
          <p:cNvPr id="7" name="Rectangle 6"/>
          <p:cNvSpPr/>
          <p:nvPr/>
        </p:nvSpPr>
        <p:spPr>
          <a:xfrm>
            <a:off x="1933575" y="3213348"/>
            <a:ext cx="406177"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xtBox 5"/>
          <p:cNvSpPr txBox="1"/>
          <p:nvPr/>
        </p:nvSpPr>
        <p:spPr>
          <a:xfrm>
            <a:off x="1011393" y="4005436"/>
            <a:ext cx="1498808" cy="369332"/>
          </a:xfrm>
          <a:prstGeom prst="rect">
            <a:avLst/>
          </a:prstGeom>
          <a:noFill/>
        </p:spPr>
        <p:txBody>
          <a:bodyPr wrap="none" rtlCol="0">
            <a:spAutoFit/>
          </a:bodyPr>
          <a:lstStyle/>
          <a:p>
            <a:r>
              <a:rPr lang="fi-FI" dirty="0"/>
              <a:t>Friction factor</a:t>
            </a:r>
          </a:p>
        </p:txBody>
      </p:sp>
      <p:pic>
        <p:nvPicPr>
          <p:cNvPr id="307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69119"/>
          <a:stretch/>
        </p:blipFill>
        <p:spPr bwMode="auto">
          <a:xfrm>
            <a:off x="4516660" y="2841820"/>
            <a:ext cx="4388550" cy="1532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97276" y="1368803"/>
            <a:ext cx="7201651" cy="830997"/>
          </a:xfrm>
          <a:prstGeom prst="rect">
            <a:avLst/>
          </a:prstGeom>
          <a:noFill/>
        </p:spPr>
        <p:txBody>
          <a:bodyPr wrap="none" rtlCol="0">
            <a:spAutoFit/>
          </a:bodyPr>
          <a:lstStyle/>
          <a:p>
            <a:r>
              <a:rPr lang="fi-FI" sz="1600" b="1" dirty="0"/>
              <a:t>I</a:t>
            </a:r>
            <a:r>
              <a:rPr lang="fi-FI" sz="1600" dirty="0"/>
              <a:t>     Lubricant and contacts between surface roughness peaks, very thin lubricant film</a:t>
            </a:r>
          </a:p>
          <a:p>
            <a:r>
              <a:rPr lang="fi-FI" sz="1600" b="1" dirty="0"/>
              <a:t>II    </a:t>
            </a:r>
            <a:r>
              <a:rPr lang="fi-FI" sz="1600" dirty="0"/>
              <a:t>Both boundary and hydradynamic lubrication prevail, thin lubricant film</a:t>
            </a:r>
          </a:p>
          <a:p>
            <a:r>
              <a:rPr lang="fi-FI" sz="1600" b="1" dirty="0"/>
              <a:t>III   </a:t>
            </a:r>
            <a:r>
              <a:rPr lang="fi-FI" sz="1600" dirty="0"/>
              <a:t>Lubricant film separates surfaces from each other, thick lubricant film</a:t>
            </a:r>
          </a:p>
        </p:txBody>
      </p:sp>
    </p:spTree>
    <p:extLst>
      <p:ext uri="{BB962C8B-B14F-4D97-AF65-F5344CB8AC3E}">
        <p14:creationId xmlns:p14="http://schemas.microsoft.com/office/powerpoint/2010/main" val="1562636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Static friction model</a:t>
            </a:r>
          </a:p>
        </p:txBody>
      </p:sp>
      <p:pic>
        <p:nvPicPr>
          <p:cNvPr id="3584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70" t="25083" r="9242" b="21629"/>
          <a:stretch/>
        </p:blipFill>
        <p:spPr bwMode="auto">
          <a:xfrm>
            <a:off x="827585" y="4833793"/>
            <a:ext cx="3816424" cy="1272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3568" y="4365104"/>
            <a:ext cx="2211246" cy="369332"/>
          </a:xfrm>
          <a:prstGeom prst="rect">
            <a:avLst/>
          </a:prstGeom>
          <a:noFill/>
        </p:spPr>
        <p:txBody>
          <a:bodyPr wrap="none" rtlCol="0">
            <a:spAutoFit/>
          </a:bodyPr>
          <a:lstStyle/>
          <a:p>
            <a:r>
              <a:rPr lang="fi-FI" b="1" dirty="0"/>
              <a:t>Pressure dependence</a:t>
            </a:r>
          </a:p>
        </p:txBody>
      </p:sp>
      <p:pic>
        <p:nvPicPr>
          <p:cNvPr id="3584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58" t="42037" r="8085" b="36877"/>
          <a:stretch/>
        </p:blipFill>
        <p:spPr bwMode="auto">
          <a:xfrm>
            <a:off x="4932040" y="4847442"/>
            <a:ext cx="3819033" cy="507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004048" y="4355812"/>
            <a:ext cx="2736262" cy="369332"/>
          </a:xfrm>
          <a:prstGeom prst="rect">
            <a:avLst/>
          </a:prstGeom>
          <a:noFill/>
        </p:spPr>
        <p:txBody>
          <a:bodyPr wrap="none" rtlCol="0">
            <a:spAutoFit/>
          </a:bodyPr>
          <a:lstStyle/>
          <a:p>
            <a:r>
              <a:rPr lang="fi-FI" b="1" dirty="0"/>
              <a:t>Substitute for Sgn function</a:t>
            </a:r>
          </a:p>
        </p:txBody>
      </p:sp>
      <p:pic>
        <p:nvPicPr>
          <p:cNvPr id="3" name="Picture 2"/>
          <p:cNvPicPr>
            <a:picLocks noChangeAspect="1"/>
          </p:cNvPicPr>
          <p:nvPr/>
        </p:nvPicPr>
        <p:blipFill>
          <a:blip r:embed="rId4"/>
          <a:stretch>
            <a:fillRect/>
          </a:stretch>
        </p:blipFill>
        <p:spPr>
          <a:xfrm>
            <a:off x="365760" y="1417638"/>
            <a:ext cx="8556498" cy="2794254"/>
          </a:xfrm>
          <a:prstGeom prst="rect">
            <a:avLst/>
          </a:prstGeom>
        </p:spPr>
      </p:pic>
      <p:pic>
        <p:nvPicPr>
          <p:cNvPr id="5" name="Picture 4"/>
          <p:cNvPicPr>
            <a:picLocks noChangeAspect="1"/>
          </p:cNvPicPr>
          <p:nvPr/>
        </p:nvPicPr>
        <p:blipFill>
          <a:blip r:embed="rId5"/>
          <a:stretch>
            <a:fillRect/>
          </a:stretch>
        </p:blipFill>
        <p:spPr>
          <a:xfrm>
            <a:off x="5796136" y="5229200"/>
            <a:ext cx="871915" cy="999388"/>
          </a:xfrm>
          <a:prstGeom prst="rect">
            <a:avLst/>
          </a:prstGeom>
        </p:spPr>
      </p:pic>
    </p:spTree>
    <p:extLst>
      <p:ext uri="{BB962C8B-B14F-4D97-AF65-F5344CB8AC3E}">
        <p14:creationId xmlns:p14="http://schemas.microsoft.com/office/powerpoint/2010/main" val="15817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Workload estimate</a:t>
            </a:r>
            <a:endParaRPr lang="fi-FI" dirty="0"/>
          </a:p>
        </p:txBody>
      </p:sp>
      <p:sp>
        <p:nvSpPr>
          <p:cNvPr id="3" name="Content Placeholder 2"/>
          <p:cNvSpPr>
            <a:spLocks noGrp="1"/>
          </p:cNvSpPr>
          <p:nvPr>
            <p:ph idx="1"/>
          </p:nvPr>
        </p:nvSpPr>
        <p:spPr>
          <a:xfrm>
            <a:off x="179512" y="1600200"/>
            <a:ext cx="8507288" cy="4525963"/>
          </a:xfrm>
        </p:spPr>
        <p:txBody>
          <a:bodyPr>
            <a:normAutofit fontScale="92500" lnSpcReduction="20000"/>
          </a:bodyPr>
          <a:lstStyle/>
          <a:p>
            <a:pPr marL="0" indent="0">
              <a:buNone/>
            </a:pPr>
            <a:r>
              <a:rPr lang="en-US" dirty="0"/>
              <a:t>Workload  	</a:t>
            </a:r>
          </a:p>
          <a:p>
            <a:endParaRPr lang="en-US" dirty="0"/>
          </a:p>
          <a:p>
            <a:pPr lvl="1"/>
            <a:r>
              <a:rPr lang="en-US" dirty="0"/>
              <a:t>5 </a:t>
            </a:r>
            <a:r>
              <a:rPr lang="en-US" dirty="0" err="1"/>
              <a:t>cr</a:t>
            </a:r>
            <a:endParaRPr lang="en-US" dirty="0"/>
          </a:p>
          <a:p>
            <a:endParaRPr lang="en-US" dirty="0"/>
          </a:p>
          <a:p>
            <a:pPr lvl="1"/>
            <a:r>
              <a:rPr lang="en-US" dirty="0"/>
              <a:t>Lectures 2 h (1 x 2 h) and mini-lessons (12 x 0.5 h)</a:t>
            </a:r>
          </a:p>
          <a:p>
            <a:endParaRPr lang="en-US" dirty="0"/>
          </a:p>
          <a:p>
            <a:pPr lvl="1"/>
            <a:r>
              <a:rPr lang="en-US" dirty="0"/>
              <a:t>Modelling and simulation exercises 36 h (12 x 3 h)</a:t>
            </a:r>
          </a:p>
          <a:p>
            <a:endParaRPr lang="en-US" dirty="0"/>
          </a:p>
          <a:p>
            <a:pPr lvl="1"/>
            <a:r>
              <a:rPr lang="en-US" dirty="0"/>
              <a:t>Autonomous studying, working on exercises and assignment 91 h</a:t>
            </a:r>
            <a:endParaRPr lang="fi-FI" dirty="0"/>
          </a:p>
        </p:txBody>
      </p:sp>
    </p:spTree>
    <p:extLst>
      <p:ext uri="{BB962C8B-B14F-4D97-AF65-F5344CB8AC3E}">
        <p14:creationId xmlns:p14="http://schemas.microsoft.com/office/powerpoint/2010/main" val="1900336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Realization of static friction model</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449529" y="1628800"/>
                <a:ext cx="2340064" cy="646331"/>
              </a:xfrm>
              <a:prstGeom prst="rect">
                <a:avLst/>
              </a:prstGeom>
              <a:noFill/>
            </p:spPr>
            <p:txBody>
              <a:bodyPr wrap="none" rtlCol="0">
                <a:spAutoFit/>
              </a:bodyPr>
              <a:lstStyle/>
              <a:p>
                <a:r>
                  <a:rPr lang="fi-FI" dirty="0"/>
                  <a:t>Piston velocity as input</a:t>
                </a:r>
                <a:endParaRPr lang="en-US" dirty="0"/>
              </a:p>
              <a:p>
                <a:pPr algn="ctr"/>
                <a:r>
                  <a:rPr lang="fi-FI" dirty="0"/>
                  <a:t>d</a:t>
                </a:r>
                <a:r>
                  <a:rPr lang="fi-FI" i="1" dirty="0"/>
                  <a:t>x</a:t>
                </a:r>
                <a:r>
                  <a:rPr lang="fi-FI" dirty="0"/>
                  <a:t>/d</a:t>
                </a:r>
                <a:r>
                  <a:rPr lang="fi-FI" i="1" dirty="0"/>
                  <a:t>t  </a:t>
                </a:r>
                <a:r>
                  <a:rPr lang="fi-FI"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49529" y="1628800"/>
                <a:ext cx="2340064" cy="646331"/>
              </a:xfrm>
              <a:prstGeom prst="rect">
                <a:avLst/>
              </a:prstGeom>
              <a:blipFill rotWithShape="0">
                <a:blip r:embed="rId2"/>
                <a:stretch>
                  <a:fillRect l="-2344" t="-4717" r="-1563" b="-14151"/>
                </a:stretch>
              </a:blipFill>
            </p:spPr>
            <p:txBody>
              <a:bodyPr/>
              <a:lstStyle/>
              <a:p>
                <a:r>
                  <a:rPr lang="fi-FI">
                    <a:noFill/>
                  </a:rPr>
                  <a:t> </a:t>
                </a:r>
              </a:p>
            </p:txBody>
          </p:sp>
        </mc:Fallback>
      </mc:AlternateContent>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95" t="44255" r="48300" b="44840"/>
          <a:stretch/>
        </p:blipFill>
        <p:spPr bwMode="auto">
          <a:xfrm>
            <a:off x="395536" y="2462938"/>
            <a:ext cx="3960440"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5536" y="3154801"/>
            <a:ext cx="8291264" cy="3970318"/>
          </a:xfrm>
          <a:prstGeom prst="rect">
            <a:avLst/>
          </a:prstGeom>
          <a:noFill/>
        </p:spPr>
        <p:txBody>
          <a:bodyPr wrap="square" rtlCol="0">
            <a:spAutoFit/>
          </a:bodyPr>
          <a:lstStyle/>
          <a:p>
            <a:r>
              <a:rPr lang="fi-FI" dirty="0"/>
              <a:t>Divide by constant </a:t>
            </a:r>
            <a:r>
              <a:rPr lang="fi-FI" i="1" dirty="0"/>
              <a:t>v</a:t>
            </a:r>
            <a:r>
              <a:rPr lang="fi-FI" baseline="-25000" dirty="0"/>
              <a:t>s</a:t>
            </a:r>
            <a:r>
              <a:rPr lang="fi-FI" dirty="0"/>
              <a:t> 		Gain block -&gt; 1/</a:t>
            </a:r>
            <a:r>
              <a:rPr lang="fi-FI" i="1" dirty="0"/>
              <a:t> v</a:t>
            </a:r>
            <a:r>
              <a:rPr lang="fi-FI" baseline="-25000" dirty="0"/>
              <a:t>s</a:t>
            </a:r>
            <a:endParaRPr lang="fi-FI" dirty="0"/>
          </a:p>
          <a:p>
            <a:r>
              <a:rPr lang="fi-FI" dirty="0"/>
              <a:t>Square				Math function -&gt; square</a:t>
            </a:r>
          </a:p>
          <a:p>
            <a:r>
              <a:rPr lang="fi-FI" dirty="0"/>
              <a:t>Change the sign			Gain block -&gt; -1</a:t>
            </a:r>
          </a:p>
          <a:p>
            <a:r>
              <a:rPr lang="fi-FI" dirty="0"/>
              <a:t>Exponential function 		Math function -&gt; exp</a:t>
            </a:r>
          </a:p>
          <a:p>
            <a:r>
              <a:rPr lang="fi-FI" dirty="0"/>
              <a:t>Subtraction, two constants (</a:t>
            </a:r>
            <a:r>
              <a:rPr lang="fi-FI" i="1" dirty="0"/>
              <a:t>F</a:t>
            </a:r>
            <a:r>
              <a:rPr lang="fi-FI" baseline="-25000" dirty="0"/>
              <a:t>S </a:t>
            </a:r>
            <a:r>
              <a:rPr lang="fi-FI" dirty="0"/>
              <a:t> and </a:t>
            </a:r>
            <a:r>
              <a:rPr lang="fi-FI" i="1" dirty="0"/>
              <a:t>F</a:t>
            </a:r>
            <a:r>
              <a:rPr lang="fi-FI" baseline="-25000" dirty="0"/>
              <a:t>C </a:t>
            </a:r>
            <a:r>
              <a:rPr lang="fi-FI" dirty="0"/>
              <a:t>)	Subtract 		</a:t>
            </a:r>
          </a:p>
          <a:p>
            <a:r>
              <a:rPr lang="fi-FI" dirty="0"/>
              <a:t>Multiplication 			Product</a:t>
            </a:r>
          </a:p>
          <a:p>
            <a:r>
              <a:rPr lang="fi-FI" dirty="0"/>
              <a:t>Addition (</a:t>
            </a:r>
            <a:r>
              <a:rPr lang="fi-FI" i="1" dirty="0"/>
              <a:t>F</a:t>
            </a:r>
            <a:r>
              <a:rPr lang="fi-FI" baseline="-25000" dirty="0"/>
              <a:t>C </a:t>
            </a:r>
            <a:r>
              <a:rPr lang="fi-FI" dirty="0"/>
              <a:t>and expression)		Add</a:t>
            </a:r>
          </a:p>
          <a:p>
            <a:r>
              <a:rPr lang="fi-FI" dirty="0"/>
              <a:t>Signum function			Sgn</a:t>
            </a:r>
          </a:p>
          <a:p>
            <a:r>
              <a:rPr lang="fi-FI" dirty="0"/>
              <a:t>Multiplication 			Product</a:t>
            </a:r>
          </a:p>
          <a:p>
            <a:endParaRPr lang="fi-FI" dirty="0"/>
          </a:p>
          <a:p>
            <a:r>
              <a:rPr lang="fi-FI" dirty="0"/>
              <a:t>Multiplication with a constant (</a:t>
            </a:r>
            <a:r>
              <a:rPr lang="fi-FI" i="1" dirty="0"/>
              <a:t>b</a:t>
            </a:r>
            <a:r>
              <a:rPr lang="fi-FI" dirty="0"/>
              <a:t>)	Gain block -&gt; </a:t>
            </a:r>
            <a:r>
              <a:rPr lang="fi-FI" i="1" dirty="0"/>
              <a:t>b</a:t>
            </a:r>
          </a:p>
          <a:p>
            <a:r>
              <a:rPr lang="fi-FI" dirty="0"/>
              <a:t>Addition			 	Add</a:t>
            </a:r>
          </a:p>
          <a:p>
            <a:endParaRPr lang="fi-FI" dirty="0"/>
          </a:p>
          <a:p>
            <a:endParaRPr lang="en-US" dirty="0"/>
          </a:p>
        </p:txBody>
      </p:sp>
      <p:sp>
        <p:nvSpPr>
          <p:cNvPr id="7" name="TextBox 6"/>
          <p:cNvSpPr txBox="1"/>
          <p:nvPr/>
        </p:nvSpPr>
        <p:spPr>
          <a:xfrm>
            <a:off x="3956554" y="1176758"/>
            <a:ext cx="5183983" cy="1354217"/>
          </a:xfrm>
          <a:prstGeom prst="rect">
            <a:avLst/>
          </a:prstGeom>
          <a:noFill/>
        </p:spPr>
        <p:txBody>
          <a:bodyPr wrap="none" rtlCol="0">
            <a:spAutoFit/>
          </a:bodyPr>
          <a:lstStyle/>
          <a:p>
            <a:r>
              <a:rPr lang="fi-FI" b="1" dirty="0"/>
              <a:t>Parameters</a:t>
            </a:r>
          </a:p>
          <a:p>
            <a:r>
              <a:rPr lang="fi-FI" sz="1600" i="1" dirty="0">
                <a:solidFill>
                  <a:srgbClr val="FF0000"/>
                </a:solidFill>
              </a:rPr>
              <a:t>v</a:t>
            </a:r>
            <a:r>
              <a:rPr lang="fi-FI" sz="1600" baseline="-25000" dirty="0">
                <a:solidFill>
                  <a:srgbClr val="FF0000"/>
                </a:solidFill>
              </a:rPr>
              <a:t>s	</a:t>
            </a:r>
            <a:r>
              <a:rPr lang="fi-FI" sz="1600" dirty="0">
                <a:solidFill>
                  <a:srgbClr val="FF0000"/>
                </a:solidFill>
              </a:rPr>
              <a:t>describes the velocity realated to minimum force</a:t>
            </a:r>
            <a:endParaRPr lang="fi-FI" sz="1600" i="1" dirty="0">
              <a:solidFill>
                <a:srgbClr val="FF0000"/>
              </a:solidFill>
            </a:endParaRPr>
          </a:p>
          <a:p>
            <a:r>
              <a:rPr lang="fi-FI" sz="1600" i="1" dirty="0">
                <a:solidFill>
                  <a:srgbClr val="FF0000"/>
                </a:solidFill>
              </a:rPr>
              <a:t>F</a:t>
            </a:r>
            <a:r>
              <a:rPr lang="fi-FI" sz="1600" baseline="-25000" dirty="0">
                <a:solidFill>
                  <a:srgbClr val="FF0000"/>
                </a:solidFill>
              </a:rPr>
              <a:t>S </a:t>
            </a:r>
            <a:r>
              <a:rPr lang="fi-FI" sz="1600" dirty="0">
                <a:solidFill>
                  <a:srgbClr val="FF0000"/>
                </a:solidFill>
              </a:rPr>
              <a:t> 	static friction force</a:t>
            </a:r>
          </a:p>
          <a:p>
            <a:r>
              <a:rPr lang="fi-FI" sz="1600" i="1" dirty="0">
                <a:solidFill>
                  <a:srgbClr val="FF0000"/>
                </a:solidFill>
              </a:rPr>
              <a:t>F</a:t>
            </a:r>
            <a:r>
              <a:rPr lang="fi-FI" sz="1600" baseline="-25000" dirty="0">
                <a:solidFill>
                  <a:srgbClr val="FF0000"/>
                </a:solidFill>
              </a:rPr>
              <a:t>C	</a:t>
            </a:r>
            <a:r>
              <a:rPr lang="fi-FI" sz="1600" dirty="0">
                <a:solidFill>
                  <a:srgbClr val="FF0000"/>
                </a:solidFill>
              </a:rPr>
              <a:t>Coulomb friction force</a:t>
            </a:r>
          </a:p>
          <a:p>
            <a:r>
              <a:rPr lang="fi-FI" sz="1600" i="1" dirty="0">
                <a:solidFill>
                  <a:srgbClr val="FF0000"/>
                </a:solidFill>
              </a:rPr>
              <a:t>b</a:t>
            </a:r>
            <a:r>
              <a:rPr lang="fi-FI" sz="1600" dirty="0">
                <a:solidFill>
                  <a:srgbClr val="FF0000"/>
                </a:solidFill>
              </a:rPr>
              <a:t>	viscous friction coefficient</a:t>
            </a:r>
            <a:endParaRPr lang="en-US" sz="1600" dirty="0">
              <a:solidFill>
                <a:srgbClr val="FF0000"/>
              </a:solidFill>
            </a:endParaRPr>
          </a:p>
        </p:txBody>
      </p:sp>
      <p:cxnSp>
        <p:nvCxnSpPr>
          <p:cNvPr id="9" name="Straight Arrow Connector 8"/>
          <p:cNvCxnSpPr/>
          <p:nvPr/>
        </p:nvCxnSpPr>
        <p:spPr>
          <a:xfrm flipH="1" flipV="1">
            <a:off x="3635896" y="2852936"/>
            <a:ext cx="442127" cy="301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763688" y="2966994"/>
            <a:ext cx="2314336" cy="2550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107882" y="2852936"/>
            <a:ext cx="970141" cy="1872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078023" y="2966994"/>
            <a:ext cx="1" cy="3082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765" t="14999" r="22791" b="827"/>
          <a:stretch/>
        </p:blipFill>
        <p:spPr bwMode="auto">
          <a:xfrm>
            <a:off x="6482768" y="2971088"/>
            <a:ext cx="2187522" cy="1767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6392359" y="4884614"/>
            <a:ext cx="2368341" cy="1477328"/>
          </a:xfrm>
          <a:prstGeom prst="rect">
            <a:avLst/>
          </a:prstGeom>
          <a:noFill/>
        </p:spPr>
        <p:txBody>
          <a:bodyPr wrap="none" rtlCol="0">
            <a:spAutoFit/>
          </a:bodyPr>
          <a:lstStyle/>
          <a:p>
            <a:r>
              <a:rPr lang="fi-FI" b="1" dirty="0">
                <a:solidFill>
                  <a:srgbClr val="FF0000"/>
                </a:solidFill>
              </a:rPr>
              <a:t>Testing:</a:t>
            </a:r>
          </a:p>
          <a:p>
            <a:r>
              <a:rPr lang="fi-FI" i="1" dirty="0" err="1">
                <a:solidFill>
                  <a:srgbClr val="FF0000"/>
                </a:solidFill>
              </a:rPr>
              <a:t>v</a:t>
            </a:r>
            <a:r>
              <a:rPr lang="fi-FI" baseline="-25000" dirty="0" err="1">
                <a:solidFill>
                  <a:srgbClr val="FF0000"/>
                </a:solidFill>
              </a:rPr>
              <a:t>s</a:t>
            </a:r>
            <a:r>
              <a:rPr lang="fi-FI" baseline="-25000" dirty="0">
                <a:solidFill>
                  <a:srgbClr val="FF0000"/>
                </a:solidFill>
              </a:rPr>
              <a:t>	</a:t>
            </a:r>
            <a:r>
              <a:rPr lang="fi-FI" dirty="0">
                <a:solidFill>
                  <a:srgbClr val="FF0000"/>
                </a:solidFill>
              </a:rPr>
              <a:t>n. 0.02 m/s</a:t>
            </a:r>
            <a:endParaRPr lang="fi-FI" i="1" dirty="0">
              <a:solidFill>
                <a:srgbClr val="FF0000"/>
              </a:solidFill>
            </a:endParaRPr>
          </a:p>
          <a:p>
            <a:r>
              <a:rPr lang="fi-FI" i="1" dirty="0">
                <a:solidFill>
                  <a:srgbClr val="FF0000"/>
                </a:solidFill>
              </a:rPr>
              <a:t>F</a:t>
            </a:r>
            <a:r>
              <a:rPr lang="fi-FI" baseline="-25000" dirty="0">
                <a:solidFill>
                  <a:srgbClr val="FF0000"/>
                </a:solidFill>
              </a:rPr>
              <a:t>S </a:t>
            </a:r>
            <a:r>
              <a:rPr lang="fi-FI" dirty="0">
                <a:solidFill>
                  <a:srgbClr val="FF0000"/>
                </a:solidFill>
              </a:rPr>
              <a:t> 	1000 N</a:t>
            </a:r>
          </a:p>
          <a:p>
            <a:r>
              <a:rPr lang="fi-FI" i="1" dirty="0">
                <a:solidFill>
                  <a:srgbClr val="FF0000"/>
                </a:solidFill>
              </a:rPr>
              <a:t>F</a:t>
            </a:r>
            <a:r>
              <a:rPr lang="fi-FI" baseline="-25000" dirty="0">
                <a:solidFill>
                  <a:srgbClr val="FF0000"/>
                </a:solidFill>
              </a:rPr>
              <a:t>C	</a:t>
            </a:r>
            <a:r>
              <a:rPr lang="fi-FI" dirty="0">
                <a:solidFill>
                  <a:srgbClr val="FF0000"/>
                </a:solidFill>
              </a:rPr>
              <a:t>500 N</a:t>
            </a:r>
          </a:p>
          <a:p>
            <a:r>
              <a:rPr lang="fi-FI" i="1" dirty="0">
                <a:solidFill>
                  <a:srgbClr val="FF0000"/>
                </a:solidFill>
              </a:rPr>
              <a:t>b</a:t>
            </a:r>
            <a:r>
              <a:rPr lang="fi-FI" dirty="0">
                <a:solidFill>
                  <a:srgbClr val="FF0000"/>
                </a:solidFill>
              </a:rPr>
              <a:t>	1000 N/(m/s)</a:t>
            </a:r>
            <a:endParaRPr lang="en-US" dirty="0">
              <a:solidFill>
                <a:srgbClr val="FF0000"/>
              </a:solidFill>
            </a:endParaRPr>
          </a:p>
        </p:txBody>
      </p:sp>
      <p:cxnSp>
        <p:nvCxnSpPr>
          <p:cNvPr id="8" name="Straight Arrow Connector 7"/>
          <p:cNvCxnSpPr>
            <a:stCxn id="21" idx="0"/>
          </p:cNvCxnSpPr>
          <p:nvPr/>
        </p:nvCxnSpPr>
        <p:spPr>
          <a:xfrm flipH="1" flipV="1">
            <a:off x="6948264" y="4077072"/>
            <a:ext cx="628266" cy="8075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197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Dynamic seal model</a:t>
            </a:r>
          </a:p>
        </p:txBody>
      </p:sp>
      <p:sp>
        <p:nvSpPr>
          <p:cNvPr id="3" name="Rectangle 2"/>
          <p:cNvSpPr/>
          <p:nvPr/>
        </p:nvSpPr>
        <p:spPr>
          <a:xfrm>
            <a:off x="899592" y="1851211"/>
            <a:ext cx="1790042" cy="461665"/>
          </a:xfrm>
          <a:prstGeom prst="rect">
            <a:avLst/>
          </a:prstGeom>
        </p:spPr>
        <p:txBody>
          <a:bodyPr wrap="none">
            <a:spAutoFit/>
          </a:bodyPr>
          <a:lstStyle/>
          <a:p>
            <a:r>
              <a:rPr lang="fi-FI" sz="2400" dirty="0"/>
              <a:t>LuGre model</a:t>
            </a:r>
          </a:p>
        </p:txBody>
      </p:sp>
      <p:pic>
        <p:nvPicPr>
          <p:cNvPr id="4" name="Picture 3"/>
          <p:cNvPicPr>
            <a:picLocks noChangeAspect="1"/>
          </p:cNvPicPr>
          <p:nvPr/>
        </p:nvPicPr>
        <p:blipFill>
          <a:blip r:embed="rId2"/>
          <a:stretch>
            <a:fillRect/>
          </a:stretch>
        </p:blipFill>
        <p:spPr>
          <a:xfrm>
            <a:off x="251520" y="3068960"/>
            <a:ext cx="6354128" cy="3587115"/>
          </a:xfrm>
          <a:prstGeom prst="rect">
            <a:avLst/>
          </a:prstGeom>
        </p:spPr>
      </p:pic>
      <p:pic>
        <p:nvPicPr>
          <p:cNvPr id="368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25" t="12434" r="7454" b="3294"/>
          <a:stretch/>
        </p:blipFill>
        <p:spPr bwMode="auto">
          <a:xfrm>
            <a:off x="5230416" y="1363149"/>
            <a:ext cx="3456384" cy="1899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384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Seal parameters</a:t>
            </a:r>
            <a:endParaRPr lang="en-US" dirty="0"/>
          </a:p>
        </p:txBody>
      </p:sp>
      <p:sp>
        <p:nvSpPr>
          <p:cNvPr id="3" name="Content Placeholder 2"/>
          <p:cNvSpPr>
            <a:spLocks noGrp="1"/>
          </p:cNvSpPr>
          <p:nvPr>
            <p:ph idx="1"/>
          </p:nvPr>
        </p:nvSpPr>
        <p:spPr>
          <a:xfrm>
            <a:off x="323528" y="1916832"/>
            <a:ext cx="8640960" cy="2041830"/>
          </a:xfrm>
        </p:spPr>
        <p:txBody>
          <a:bodyPr>
            <a:normAutofit fontScale="92500"/>
          </a:bodyPr>
          <a:lstStyle/>
          <a:p>
            <a:pPr marL="0" indent="0">
              <a:buNone/>
            </a:pPr>
            <a:r>
              <a:rPr lang="fi-FI" sz="2800" b="1" dirty="0"/>
              <a:t>Include these in your parameter file</a:t>
            </a:r>
          </a:p>
          <a:p>
            <a:pPr marL="0" indent="0">
              <a:buNone/>
            </a:pPr>
            <a:r>
              <a:rPr lang="fi-FI" sz="2800" dirty="0"/>
              <a:t>z_max=0.1e-3;			</a:t>
            </a:r>
            <a:r>
              <a:rPr lang="fi-FI" sz="2800" dirty="0">
                <a:solidFill>
                  <a:srgbClr val="FF0000"/>
                </a:solidFill>
              </a:rPr>
              <a:t>maximum bend (0.1 – 1 mm)</a:t>
            </a:r>
          </a:p>
          <a:p>
            <a:pPr marL="0" indent="0">
              <a:buNone/>
            </a:pPr>
            <a:r>
              <a:rPr lang="fi-FI" sz="2800" dirty="0"/>
              <a:t>sigma_0= F_s/z_max;		</a:t>
            </a:r>
            <a:r>
              <a:rPr lang="fi-FI" sz="2800" dirty="0">
                <a:solidFill>
                  <a:srgbClr val="FF0000"/>
                </a:solidFill>
              </a:rPr>
              <a:t>spring constant</a:t>
            </a:r>
          </a:p>
          <a:p>
            <a:pPr marL="0" indent="0">
              <a:buNone/>
            </a:pPr>
            <a:r>
              <a:rPr lang="fi-FI" sz="2800" dirty="0"/>
              <a:t>sigma_1=1*sqrt(sigma_0*m);	</a:t>
            </a:r>
            <a:r>
              <a:rPr lang="fi-FI" sz="2800" dirty="0">
                <a:solidFill>
                  <a:srgbClr val="FF0000"/>
                </a:solidFill>
              </a:rPr>
              <a:t>damping constant</a:t>
            </a:r>
            <a:endParaRPr lang="en-US" sz="2800" dirty="0">
              <a:solidFill>
                <a:srgbClr val="FF0000"/>
              </a:solidFill>
            </a:endParaRPr>
          </a:p>
        </p:txBody>
      </p:sp>
    </p:spTree>
    <p:extLst>
      <p:ext uri="{BB962C8B-B14F-4D97-AF65-F5344CB8AC3E}">
        <p14:creationId xmlns:p14="http://schemas.microsoft.com/office/powerpoint/2010/main" val="3467329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How to build the simulation model</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935" t="13636" r="42921" b="63341"/>
          <a:stretch/>
        </p:blipFill>
        <p:spPr bwMode="auto">
          <a:xfrm>
            <a:off x="755577" y="2401406"/>
            <a:ext cx="5904656" cy="1387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555776" y="2385833"/>
            <a:ext cx="432000" cy="43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val 5"/>
          <p:cNvSpPr/>
          <p:nvPr/>
        </p:nvSpPr>
        <p:spPr>
          <a:xfrm>
            <a:off x="1259632" y="2601833"/>
            <a:ext cx="432000" cy="43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Box 6"/>
          <p:cNvSpPr txBox="1"/>
          <p:nvPr/>
        </p:nvSpPr>
        <p:spPr>
          <a:xfrm>
            <a:off x="1709270" y="2151320"/>
            <a:ext cx="684803" cy="369332"/>
          </a:xfrm>
          <a:prstGeom prst="rect">
            <a:avLst/>
          </a:prstGeom>
          <a:noFill/>
        </p:spPr>
        <p:txBody>
          <a:bodyPr wrap="none" rtlCol="0">
            <a:spAutoFit/>
          </a:bodyPr>
          <a:lstStyle/>
          <a:p>
            <a:r>
              <a:rPr lang="fi-FI" dirty="0">
                <a:solidFill>
                  <a:srgbClr val="0070C0"/>
                </a:solidFill>
              </a:rPr>
              <a:t>Input</a:t>
            </a:r>
          </a:p>
        </p:txBody>
      </p:sp>
      <p:sp>
        <p:nvSpPr>
          <p:cNvPr id="8" name="TextBox 7"/>
          <p:cNvSpPr txBox="1"/>
          <p:nvPr/>
        </p:nvSpPr>
        <p:spPr>
          <a:xfrm>
            <a:off x="3393359" y="2924944"/>
            <a:ext cx="939681" cy="369332"/>
          </a:xfrm>
          <a:prstGeom prst="rect">
            <a:avLst/>
          </a:prstGeom>
          <a:noFill/>
        </p:spPr>
        <p:txBody>
          <a:bodyPr wrap="none" rtlCol="0">
            <a:spAutoFit/>
          </a:bodyPr>
          <a:lstStyle/>
          <a:p>
            <a:r>
              <a:rPr lang="fi-FI" dirty="0">
                <a:solidFill>
                  <a:srgbClr val="0070C0"/>
                </a:solidFill>
              </a:rPr>
              <a:t>Stribeck</a:t>
            </a:r>
          </a:p>
        </p:txBody>
      </p:sp>
      <p:cxnSp>
        <p:nvCxnSpPr>
          <p:cNvPr id="10" name="Straight Connector 9"/>
          <p:cNvCxnSpPr/>
          <p:nvPr/>
        </p:nvCxnSpPr>
        <p:spPr>
          <a:xfrm flipV="1">
            <a:off x="1142129" y="1700808"/>
            <a:ext cx="0" cy="901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42129" y="1700808"/>
            <a:ext cx="23497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91880" y="1700808"/>
            <a:ext cx="0" cy="901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16395" y="1678362"/>
            <a:ext cx="3319467" cy="1200329"/>
          </a:xfrm>
          <a:prstGeom prst="rect">
            <a:avLst/>
          </a:prstGeom>
          <a:noFill/>
        </p:spPr>
        <p:txBody>
          <a:bodyPr wrap="square" rtlCol="0">
            <a:spAutoFit/>
          </a:bodyPr>
          <a:lstStyle/>
          <a:p>
            <a:r>
              <a:rPr lang="fi-FI" dirty="0">
                <a:solidFill>
                  <a:srgbClr val="0070C0"/>
                </a:solidFill>
              </a:rPr>
              <a:t>Time derivative of seal deformation (bending rate) is integrated and used as an input (bend)</a:t>
            </a:r>
          </a:p>
        </p:txBody>
      </p:sp>
      <p:sp>
        <p:nvSpPr>
          <p:cNvPr id="3" name="TextBox 2"/>
          <p:cNvSpPr txBox="1"/>
          <p:nvPr/>
        </p:nvSpPr>
        <p:spPr>
          <a:xfrm>
            <a:off x="1136774" y="4846218"/>
            <a:ext cx="5799088" cy="1323439"/>
          </a:xfrm>
          <a:prstGeom prst="rect">
            <a:avLst/>
          </a:prstGeom>
          <a:noFill/>
        </p:spPr>
        <p:txBody>
          <a:bodyPr wrap="none" rtlCol="0">
            <a:spAutoFit/>
          </a:bodyPr>
          <a:lstStyle/>
          <a:p>
            <a:r>
              <a:rPr lang="en-US" sz="2000" i="1" dirty="0"/>
              <a:t>z	</a:t>
            </a:r>
            <a:r>
              <a:rPr lang="en-US" sz="2000" dirty="0"/>
              <a:t>bend of the cylinder seal [m]</a:t>
            </a:r>
          </a:p>
          <a:p>
            <a:r>
              <a:rPr lang="en-US" sz="2000" i="1" dirty="0">
                <a:sym typeface="Symbol" panose="05050102010706020507" pitchFamily="18" charset="2"/>
              </a:rPr>
              <a:t></a:t>
            </a:r>
            <a:r>
              <a:rPr lang="en-US" sz="2000" baseline="-25000" dirty="0">
                <a:sym typeface="Symbol" panose="05050102010706020507" pitchFamily="18" charset="2"/>
              </a:rPr>
              <a:t>0</a:t>
            </a:r>
            <a:r>
              <a:rPr lang="en-US" sz="2000" i="1" dirty="0"/>
              <a:t>	</a:t>
            </a:r>
            <a:r>
              <a:rPr lang="en-US" sz="2000" dirty="0"/>
              <a:t>spring constant of the cylinder seal [N/m]</a:t>
            </a:r>
          </a:p>
          <a:p>
            <a:r>
              <a:rPr lang="en-US" sz="2000" i="1" dirty="0">
                <a:sym typeface="Symbol" panose="05050102010706020507" pitchFamily="18" charset="2"/>
              </a:rPr>
              <a:t></a:t>
            </a:r>
            <a:r>
              <a:rPr lang="en-US" sz="2000" baseline="-25000" dirty="0">
                <a:sym typeface="Symbol" panose="05050102010706020507" pitchFamily="18" charset="2"/>
              </a:rPr>
              <a:t>1</a:t>
            </a:r>
            <a:r>
              <a:rPr lang="en-US" sz="2000" dirty="0"/>
              <a:t> 	damping constant of the cylinder seal [Ns/m]</a:t>
            </a:r>
          </a:p>
          <a:p>
            <a:r>
              <a:rPr lang="fr-FR" sz="2000" i="1" dirty="0"/>
              <a:t>b</a:t>
            </a:r>
            <a:r>
              <a:rPr lang="fr-FR" sz="2000" dirty="0"/>
              <a:t> 	</a:t>
            </a:r>
            <a:r>
              <a:rPr lang="fr-FR" sz="2000" dirty="0" err="1"/>
              <a:t>viscous</a:t>
            </a:r>
            <a:r>
              <a:rPr lang="fr-FR" sz="2000" dirty="0"/>
              <a:t> friction coefficient [Ns/m]</a:t>
            </a:r>
            <a:endParaRPr lang="fi-FI" sz="2000" dirty="0"/>
          </a:p>
        </p:txBody>
      </p:sp>
      <p:sp>
        <p:nvSpPr>
          <p:cNvPr id="13" name="TextBox 12"/>
          <p:cNvSpPr txBox="1"/>
          <p:nvPr/>
        </p:nvSpPr>
        <p:spPr>
          <a:xfrm>
            <a:off x="2474877" y="1700280"/>
            <a:ext cx="1034707" cy="369332"/>
          </a:xfrm>
          <a:prstGeom prst="rect">
            <a:avLst/>
          </a:prstGeom>
          <a:noFill/>
        </p:spPr>
        <p:txBody>
          <a:bodyPr wrap="none" rtlCol="0">
            <a:spAutoFit/>
          </a:bodyPr>
          <a:lstStyle/>
          <a:p>
            <a:r>
              <a:rPr lang="fi-FI" dirty="0">
                <a:solidFill>
                  <a:srgbClr val="0070C0"/>
                </a:solidFill>
              </a:rPr>
              <a:t>Integrate</a:t>
            </a:r>
          </a:p>
        </p:txBody>
      </p:sp>
      <p:sp>
        <p:nvSpPr>
          <p:cNvPr id="16" name="Oval 15"/>
          <p:cNvSpPr/>
          <p:nvPr/>
        </p:nvSpPr>
        <p:spPr>
          <a:xfrm>
            <a:off x="2239937" y="2427056"/>
            <a:ext cx="432000" cy="432000"/>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1" name="Straight Arrow Connector 20"/>
          <p:cNvCxnSpPr/>
          <p:nvPr/>
        </p:nvCxnSpPr>
        <p:spPr>
          <a:xfrm flipH="1" flipV="1">
            <a:off x="3203848" y="3501756"/>
            <a:ext cx="1584176" cy="467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58333" y="3776352"/>
            <a:ext cx="2345001" cy="369332"/>
          </a:xfrm>
          <a:prstGeom prst="rect">
            <a:avLst/>
          </a:prstGeom>
          <a:noFill/>
        </p:spPr>
        <p:txBody>
          <a:bodyPr wrap="none" rtlCol="0">
            <a:spAutoFit/>
          </a:bodyPr>
          <a:lstStyle/>
          <a:p>
            <a:r>
              <a:rPr lang="fi-FI" dirty="0"/>
              <a:t>Input from Load model</a:t>
            </a:r>
          </a:p>
        </p:txBody>
      </p:sp>
      <p:cxnSp>
        <p:nvCxnSpPr>
          <p:cNvPr id="26" name="Straight Arrow Connector 25"/>
          <p:cNvCxnSpPr/>
          <p:nvPr/>
        </p:nvCxnSpPr>
        <p:spPr>
          <a:xfrm flipH="1" flipV="1">
            <a:off x="2671937" y="3682415"/>
            <a:ext cx="1191263" cy="873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1974409" y="3662780"/>
            <a:ext cx="1888790" cy="923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909530" y="4370985"/>
            <a:ext cx="2920415" cy="369332"/>
          </a:xfrm>
          <a:prstGeom prst="rect">
            <a:avLst/>
          </a:prstGeom>
          <a:noFill/>
        </p:spPr>
        <p:txBody>
          <a:bodyPr wrap="none" rtlCol="0">
            <a:spAutoFit/>
          </a:bodyPr>
          <a:lstStyle/>
          <a:p>
            <a:r>
              <a:rPr lang="fi-FI" dirty="0"/>
              <a:t>Inputs from the model above</a:t>
            </a:r>
          </a:p>
        </p:txBody>
      </p:sp>
      <p:sp>
        <p:nvSpPr>
          <p:cNvPr id="34" name="TextBox 33"/>
          <p:cNvSpPr txBox="1"/>
          <p:nvPr/>
        </p:nvSpPr>
        <p:spPr>
          <a:xfrm>
            <a:off x="181864" y="3789950"/>
            <a:ext cx="1993687" cy="369332"/>
          </a:xfrm>
          <a:prstGeom prst="rect">
            <a:avLst/>
          </a:prstGeom>
          <a:noFill/>
        </p:spPr>
        <p:txBody>
          <a:bodyPr wrap="none" rtlCol="0">
            <a:spAutoFit/>
          </a:bodyPr>
          <a:lstStyle/>
          <a:p>
            <a:r>
              <a:rPr lang="fi-FI" dirty="0"/>
              <a:t>Seal force equation</a:t>
            </a:r>
          </a:p>
        </p:txBody>
      </p:sp>
      <p:sp>
        <p:nvSpPr>
          <p:cNvPr id="35" name="TextBox 34"/>
          <p:cNvSpPr txBox="1"/>
          <p:nvPr/>
        </p:nvSpPr>
        <p:spPr>
          <a:xfrm>
            <a:off x="148811" y="1275439"/>
            <a:ext cx="2549288" cy="369332"/>
          </a:xfrm>
          <a:prstGeom prst="rect">
            <a:avLst/>
          </a:prstGeom>
          <a:noFill/>
        </p:spPr>
        <p:txBody>
          <a:bodyPr wrap="none" rtlCol="0">
            <a:spAutoFit/>
          </a:bodyPr>
          <a:lstStyle/>
          <a:p>
            <a:r>
              <a:rPr lang="fi-FI" dirty="0"/>
              <a:t>Seal state of deformation</a:t>
            </a:r>
          </a:p>
        </p:txBody>
      </p:sp>
      <p:pic>
        <p:nvPicPr>
          <p:cNvPr id="24" name="Picture 23"/>
          <p:cNvPicPr>
            <a:picLocks noChangeAspect="1"/>
          </p:cNvPicPr>
          <p:nvPr/>
        </p:nvPicPr>
        <p:blipFill rotWithShape="1">
          <a:blip r:embed="rId3"/>
          <a:srcRect t="74274" r="36538"/>
          <a:stretch/>
        </p:blipFill>
        <p:spPr>
          <a:xfrm>
            <a:off x="4371566" y="2531954"/>
            <a:ext cx="4682442" cy="1071569"/>
          </a:xfrm>
          <a:prstGeom prst="rect">
            <a:avLst/>
          </a:prstGeom>
        </p:spPr>
      </p:pic>
      <p:sp>
        <p:nvSpPr>
          <p:cNvPr id="17" name="TextBox 16"/>
          <p:cNvSpPr txBox="1"/>
          <p:nvPr/>
        </p:nvSpPr>
        <p:spPr>
          <a:xfrm>
            <a:off x="4264709" y="2918600"/>
            <a:ext cx="412292" cy="369332"/>
          </a:xfrm>
          <a:prstGeom prst="rect">
            <a:avLst/>
          </a:prstGeom>
          <a:noFill/>
        </p:spPr>
        <p:txBody>
          <a:bodyPr wrap="none" rtlCol="0">
            <a:spAutoFit/>
          </a:bodyPr>
          <a:lstStyle/>
          <a:p>
            <a:r>
              <a:rPr lang="fi-FI" dirty="0">
                <a:sym typeface="Symbol" panose="05050102010706020507" pitchFamily="18" charset="2"/>
              </a:rPr>
              <a:t></a:t>
            </a:r>
            <a:endParaRPr lang="fi-FI" dirty="0"/>
          </a:p>
        </p:txBody>
      </p:sp>
      <p:cxnSp>
        <p:nvCxnSpPr>
          <p:cNvPr id="19" name="Straight Connector 18"/>
          <p:cNvCxnSpPr/>
          <p:nvPr/>
        </p:nvCxnSpPr>
        <p:spPr>
          <a:xfrm>
            <a:off x="6300272" y="2924944"/>
            <a:ext cx="720000" cy="43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280443" y="2943199"/>
            <a:ext cx="720000" cy="43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3"/>
          </p:cNvCxnSpPr>
          <p:nvPr/>
        </p:nvCxnSpPr>
        <p:spPr>
          <a:xfrm flipH="1">
            <a:off x="6712788" y="2278527"/>
            <a:ext cx="223074" cy="600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636653" y="1204975"/>
            <a:ext cx="2358536" cy="1015663"/>
          </a:xfrm>
          <a:prstGeom prst="rect">
            <a:avLst/>
          </a:prstGeom>
          <a:noFill/>
        </p:spPr>
        <p:txBody>
          <a:bodyPr wrap="square" rtlCol="0">
            <a:spAutoFit/>
          </a:bodyPr>
          <a:lstStyle/>
          <a:p>
            <a:r>
              <a:rPr lang="fi-FI" sz="1500" dirty="0"/>
              <a:t>You can take the effect of chamber pressures into account with this. We can disable it for this case. </a:t>
            </a:r>
          </a:p>
        </p:txBody>
      </p:sp>
    </p:spTree>
    <p:extLst>
      <p:ext uri="{BB962C8B-B14F-4D97-AF65-F5344CB8AC3E}">
        <p14:creationId xmlns:p14="http://schemas.microsoft.com/office/powerpoint/2010/main" val="3935914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Dynamic Friction in Simulink</a:t>
            </a:r>
          </a:p>
        </p:txBody>
      </p:sp>
      <p:pic>
        <p:nvPicPr>
          <p:cNvPr id="5" name="Picture 4"/>
          <p:cNvPicPr>
            <a:picLocks noChangeAspect="1"/>
          </p:cNvPicPr>
          <p:nvPr/>
        </p:nvPicPr>
        <p:blipFill rotWithShape="1">
          <a:blip r:embed="rId2"/>
          <a:srcRect l="14563" r="12988"/>
          <a:stretch/>
        </p:blipFill>
        <p:spPr>
          <a:xfrm>
            <a:off x="899592" y="1340768"/>
            <a:ext cx="7634447" cy="5179714"/>
          </a:xfrm>
          <a:prstGeom prst="rect">
            <a:avLst/>
          </a:prstGeom>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35" t="13636" r="70265" b="63341"/>
          <a:stretch/>
        </p:blipFill>
        <p:spPr bwMode="auto">
          <a:xfrm>
            <a:off x="1798922" y="1887609"/>
            <a:ext cx="2808311" cy="1387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694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Including pump model</a:t>
            </a:r>
          </a:p>
        </p:txBody>
      </p:sp>
      <p:sp>
        <p:nvSpPr>
          <p:cNvPr id="116" name="Rectangle 115"/>
          <p:cNvSpPr/>
          <p:nvPr/>
        </p:nvSpPr>
        <p:spPr>
          <a:xfrm>
            <a:off x="1132325" y="206084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7" name="Rectangle 116"/>
          <p:cNvSpPr/>
          <p:nvPr/>
        </p:nvSpPr>
        <p:spPr>
          <a:xfrm>
            <a:off x="1852485" y="206084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8" name="Rectangle 117"/>
          <p:cNvSpPr/>
          <p:nvPr/>
        </p:nvSpPr>
        <p:spPr>
          <a:xfrm>
            <a:off x="2572565" y="206084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9" name="Straight Connector 118"/>
          <p:cNvCxnSpPr/>
          <p:nvPr/>
        </p:nvCxnSpPr>
        <p:spPr>
          <a:xfrm>
            <a:off x="1132325" y="1988840"/>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a:xfrm>
            <a:off x="1132405" y="2852936"/>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121" name="Straight Arrow Connector 120"/>
          <p:cNvCxnSpPr/>
          <p:nvPr/>
        </p:nvCxnSpPr>
        <p:spPr>
          <a:xfrm flipV="1">
            <a:off x="1348429" y="206084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1636461" y="206084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2788589" y="206084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2788589" y="206084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2068509" y="263691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26" name="Straight Connector 125"/>
          <p:cNvCxnSpPr/>
          <p:nvPr/>
        </p:nvCxnSpPr>
        <p:spPr>
          <a:xfrm flipV="1">
            <a:off x="2068509" y="263691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27" name="Straight Connector 126"/>
          <p:cNvCxnSpPr/>
          <p:nvPr/>
        </p:nvCxnSpPr>
        <p:spPr>
          <a:xfrm flipV="1">
            <a:off x="2356541" y="263691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28" name="Straight Connector 127"/>
          <p:cNvCxnSpPr/>
          <p:nvPr/>
        </p:nvCxnSpPr>
        <p:spPr>
          <a:xfrm flipV="1">
            <a:off x="2356541" y="206084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flipV="1">
            <a:off x="2068509" y="206084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30" name="Straight Connector 129"/>
          <p:cNvCxnSpPr/>
          <p:nvPr/>
        </p:nvCxnSpPr>
        <p:spPr>
          <a:xfrm>
            <a:off x="1996501" y="220478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a:off x="2284533" y="220486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132" name="Straight Connector 131"/>
          <p:cNvCxnSpPr/>
          <p:nvPr/>
        </p:nvCxnSpPr>
        <p:spPr>
          <a:xfrm>
            <a:off x="1996501" y="263691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133" name="Straight Connector 132"/>
          <p:cNvCxnSpPr/>
          <p:nvPr/>
        </p:nvCxnSpPr>
        <p:spPr>
          <a:xfrm>
            <a:off x="2284533" y="263691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p:cNvCxnSpPr/>
          <p:nvPr/>
        </p:nvCxnSpPr>
        <p:spPr>
          <a:xfrm>
            <a:off x="2068509" y="2780848"/>
            <a:ext cx="1" cy="1189539"/>
          </a:xfrm>
          <a:prstGeom prst="line">
            <a:avLst/>
          </a:prstGeom>
        </p:spPr>
        <p:style>
          <a:lnRef idx="1">
            <a:schemeClr val="dk1"/>
          </a:lnRef>
          <a:fillRef idx="0">
            <a:schemeClr val="dk1"/>
          </a:fillRef>
          <a:effectRef idx="0">
            <a:schemeClr val="dk1"/>
          </a:effectRef>
          <a:fontRef idx="minor">
            <a:schemeClr val="tx1"/>
          </a:fontRef>
        </p:style>
      </p:cxnSp>
      <p:sp>
        <p:nvSpPr>
          <p:cNvPr id="135" name="Rectangle 112"/>
          <p:cNvSpPr>
            <a:spLocks noChangeArrowheads="1"/>
          </p:cNvSpPr>
          <p:nvPr/>
        </p:nvSpPr>
        <p:spPr bwMode="auto">
          <a:xfrm>
            <a:off x="4157188" y="3394125"/>
            <a:ext cx="431800" cy="431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i-FI" sz="1800">
              <a:latin typeface="Arial" charset="0"/>
            </a:endParaRPr>
          </a:p>
        </p:txBody>
      </p:sp>
      <p:sp>
        <p:nvSpPr>
          <p:cNvPr id="136" name="Line 113"/>
          <p:cNvSpPr>
            <a:spLocks noChangeShapeType="1"/>
          </p:cNvSpPr>
          <p:nvPr/>
        </p:nvSpPr>
        <p:spPr bwMode="auto">
          <a:xfrm>
            <a:off x="4157188" y="3494137"/>
            <a:ext cx="431800" cy="0"/>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137" name="Line 115"/>
          <p:cNvSpPr>
            <a:spLocks noChangeShapeType="1"/>
          </p:cNvSpPr>
          <p:nvPr/>
        </p:nvSpPr>
        <p:spPr bwMode="auto">
          <a:xfrm flipV="1">
            <a:off x="4012725" y="3322687"/>
            <a:ext cx="0" cy="2873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138" name="Line 116"/>
          <p:cNvSpPr>
            <a:spLocks noChangeShapeType="1"/>
          </p:cNvSpPr>
          <p:nvPr/>
        </p:nvSpPr>
        <p:spPr bwMode="auto">
          <a:xfrm>
            <a:off x="4012725" y="3322687"/>
            <a:ext cx="3603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139" name="Line 117"/>
          <p:cNvSpPr>
            <a:spLocks noChangeShapeType="1"/>
          </p:cNvSpPr>
          <p:nvPr/>
        </p:nvSpPr>
        <p:spPr bwMode="auto">
          <a:xfrm>
            <a:off x="4373088" y="3322687"/>
            <a:ext cx="0" cy="714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140" name="Line 119"/>
          <p:cNvSpPr>
            <a:spLocks noChangeShapeType="1"/>
          </p:cNvSpPr>
          <p:nvPr/>
        </p:nvSpPr>
        <p:spPr bwMode="auto">
          <a:xfrm flipH="1">
            <a:off x="4228625" y="3825925"/>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41" name="Line 120"/>
          <p:cNvSpPr>
            <a:spLocks noChangeShapeType="1"/>
          </p:cNvSpPr>
          <p:nvPr/>
        </p:nvSpPr>
        <p:spPr bwMode="auto">
          <a:xfrm>
            <a:off x="4228625" y="3898950"/>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42" name="Line 121"/>
          <p:cNvSpPr>
            <a:spLocks noChangeShapeType="1"/>
          </p:cNvSpPr>
          <p:nvPr/>
        </p:nvSpPr>
        <p:spPr bwMode="auto">
          <a:xfrm flipH="1">
            <a:off x="4228625" y="3970387"/>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43" name="Line 122"/>
          <p:cNvSpPr>
            <a:spLocks noChangeShapeType="1"/>
          </p:cNvSpPr>
          <p:nvPr/>
        </p:nvSpPr>
        <p:spPr bwMode="auto">
          <a:xfrm>
            <a:off x="4228625" y="4041825"/>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44" name="Line 123"/>
          <p:cNvSpPr>
            <a:spLocks noChangeShapeType="1"/>
          </p:cNvSpPr>
          <p:nvPr/>
        </p:nvSpPr>
        <p:spPr bwMode="auto">
          <a:xfrm flipH="1">
            <a:off x="4228625" y="4114850"/>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45" name="Line 124"/>
          <p:cNvSpPr>
            <a:spLocks noChangeShapeType="1"/>
          </p:cNvSpPr>
          <p:nvPr/>
        </p:nvSpPr>
        <p:spPr bwMode="auto">
          <a:xfrm>
            <a:off x="4228625" y="4186287"/>
            <a:ext cx="144463" cy="39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46" name="Line 125"/>
          <p:cNvSpPr>
            <a:spLocks noChangeShapeType="1"/>
          </p:cNvSpPr>
          <p:nvPr/>
        </p:nvSpPr>
        <p:spPr bwMode="auto">
          <a:xfrm flipV="1">
            <a:off x="4084163" y="3970387"/>
            <a:ext cx="649287" cy="144463"/>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147" name="Line 126"/>
          <p:cNvSpPr>
            <a:spLocks noChangeShapeType="1"/>
          </p:cNvSpPr>
          <p:nvPr/>
        </p:nvSpPr>
        <p:spPr bwMode="auto">
          <a:xfrm>
            <a:off x="4588988" y="3610025"/>
            <a:ext cx="301625"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48" name="Line 127"/>
          <p:cNvSpPr>
            <a:spLocks noChangeShapeType="1"/>
          </p:cNvSpPr>
          <p:nvPr/>
        </p:nvSpPr>
        <p:spPr bwMode="auto">
          <a:xfrm flipH="1">
            <a:off x="4890613" y="3129896"/>
            <a:ext cx="747" cy="1962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149" name="Straight Connector 148"/>
          <p:cNvCxnSpPr/>
          <p:nvPr/>
        </p:nvCxnSpPr>
        <p:spPr>
          <a:xfrm>
            <a:off x="4588988" y="515719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150" name="Straight Connector 149"/>
          <p:cNvCxnSpPr/>
          <p:nvPr/>
        </p:nvCxnSpPr>
        <p:spPr>
          <a:xfrm flipV="1">
            <a:off x="5236861" y="494119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151" name="Straight Connector 150"/>
          <p:cNvCxnSpPr/>
          <p:nvPr/>
        </p:nvCxnSpPr>
        <p:spPr>
          <a:xfrm flipV="1">
            <a:off x="4588789" y="4941168"/>
            <a:ext cx="0" cy="216000"/>
          </a:xfrm>
          <a:prstGeom prst="line">
            <a:avLst/>
          </a:prstGeom>
        </p:spPr>
        <p:style>
          <a:lnRef idx="1">
            <a:schemeClr val="dk1"/>
          </a:lnRef>
          <a:fillRef idx="0">
            <a:schemeClr val="dk1"/>
          </a:fillRef>
          <a:effectRef idx="0">
            <a:schemeClr val="dk1"/>
          </a:effectRef>
          <a:fontRef idx="minor">
            <a:schemeClr val="tx1"/>
          </a:fontRef>
        </p:style>
      </p:cxnSp>
      <p:sp>
        <p:nvSpPr>
          <p:cNvPr id="152" name="Line 126"/>
          <p:cNvSpPr>
            <a:spLocks noChangeShapeType="1"/>
          </p:cNvSpPr>
          <p:nvPr/>
        </p:nvSpPr>
        <p:spPr bwMode="auto">
          <a:xfrm flipV="1">
            <a:off x="2068510" y="3599909"/>
            <a:ext cx="208823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53" name="Oval 8"/>
          <p:cNvSpPr>
            <a:spLocks noChangeArrowheads="1"/>
          </p:cNvSpPr>
          <p:nvPr/>
        </p:nvSpPr>
        <p:spPr bwMode="auto">
          <a:xfrm rot="156836">
            <a:off x="1781171" y="4004842"/>
            <a:ext cx="574675" cy="576262"/>
          </a:xfrm>
          <a:prstGeom prst="ellipse">
            <a:avLst/>
          </a:prstGeom>
          <a:solidFill>
            <a:schemeClr val="bg1"/>
          </a:solidFill>
          <a:ln w="9525">
            <a:solidFill>
              <a:schemeClr val="tx1"/>
            </a:solidFill>
            <a:round/>
            <a:headEnd/>
            <a:tailEnd/>
          </a:ln>
        </p:spPr>
        <p:txBody>
          <a:bodyPr rot="10800000" vert="eaVert" wrap="none" anchor="ctr"/>
          <a:lstStyle/>
          <a:p>
            <a:endParaRPr lang="fi-FI" sz="1800">
              <a:latin typeface="Arial" charset="0"/>
            </a:endParaRPr>
          </a:p>
        </p:txBody>
      </p:sp>
      <p:sp>
        <p:nvSpPr>
          <p:cNvPr id="154" name="AutoShape 9"/>
          <p:cNvSpPr>
            <a:spLocks noChangeArrowheads="1"/>
          </p:cNvSpPr>
          <p:nvPr/>
        </p:nvSpPr>
        <p:spPr bwMode="auto">
          <a:xfrm>
            <a:off x="1996476" y="4005064"/>
            <a:ext cx="144064" cy="122237"/>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800">
              <a:latin typeface="Arial" charset="0"/>
            </a:endParaRPr>
          </a:p>
        </p:txBody>
      </p:sp>
      <p:cxnSp>
        <p:nvCxnSpPr>
          <p:cNvPr id="155" name="Straight Connector 154"/>
          <p:cNvCxnSpPr/>
          <p:nvPr/>
        </p:nvCxnSpPr>
        <p:spPr>
          <a:xfrm>
            <a:off x="1735562" y="515719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156" name="Straight Connector 155"/>
          <p:cNvCxnSpPr/>
          <p:nvPr/>
        </p:nvCxnSpPr>
        <p:spPr>
          <a:xfrm flipV="1">
            <a:off x="2383435" y="494119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157" name="Straight Connector 156"/>
          <p:cNvCxnSpPr/>
          <p:nvPr/>
        </p:nvCxnSpPr>
        <p:spPr>
          <a:xfrm flipV="1">
            <a:off x="1735363" y="4941168"/>
            <a:ext cx="0" cy="216000"/>
          </a:xfrm>
          <a:prstGeom prst="line">
            <a:avLst/>
          </a:prstGeom>
        </p:spPr>
        <p:style>
          <a:lnRef idx="1">
            <a:schemeClr val="dk1"/>
          </a:lnRef>
          <a:fillRef idx="0">
            <a:schemeClr val="dk1"/>
          </a:fillRef>
          <a:effectRef idx="0">
            <a:schemeClr val="dk1"/>
          </a:effectRef>
          <a:fontRef idx="minor">
            <a:schemeClr val="tx1"/>
          </a:fontRef>
        </p:style>
      </p:cxnSp>
      <p:sp>
        <p:nvSpPr>
          <p:cNvPr id="158" name="Line 127"/>
          <p:cNvSpPr>
            <a:spLocks noChangeShapeType="1"/>
          </p:cNvSpPr>
          <p:nvPr/>
        </p:nvSpPr>
        <p:spPr bwMode="auto">
          <a:xfrm flipH="1">
            <a:off x="2068508" y="4581104"/>
            <a:ext cx="1" cy="50408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67" name="Rectangle 166"/>
          <p:cNvSpPr/>
          <p:nvPr/>
        </p:nvSpPr>
        <p:spPr>
          <a:xfrm>
            <a:off x="3292565" y="249292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8" name="Straight Connector 167"/>
          <p:cNvCxnSpPr/>
          <p:nvPr/>
        </p:nvCxnSpPr>
        <p:spPr>
          <a:xfrm>
            <a:off x="3436661" y="2492928"/>
            <a:ext cx="288032" cy="288000"/>
          </a:xfrm>
          <a:prstGeom prst="line">
            <a:avLst/>
          </a:prstGeom>
        </p:spPr>
        <p:style>
          <a:lnRef idx="1">
            <a:schemeClr val="dk1"/>
          </a:lnRef>
          <a:fillRef idx="0">
            <a:schemeClr val="dk1"/>
          </a:fillRef>
          <a:effectRef idx="0">
            <a:schemeClr val="dk1"/>
          </a:effectRef>
          <a:fontRef idx="minor">
            <a:schemeClr val="tx1"/>
          </a:fontRef>
        </p:style>
      </p:cxnSp>
      <p:sp>
        <p:nvSpPr>
          <p:cNvPr id="169" name="Rectangle 168"/>
          <p:cNvSpPr/>
          <p:nvPr/>
        </p:nvSpPr>
        <p:spPr>
          <a:xfrm>
            <a:off x="556341" y="249292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70" name="Straight Connector 169"/>
          <p:cNvCxnSpPr/>
          <p:nvPr/>
        </p:nvCxnSpPr>
        <p:spPr>
          <a:xfrm flipH="1">
            <a:off x="700357" y="2492928"/>
            <a:ext cx="288112" cy="288000"/>
          </a:xfrm>
          <a:prstGeom prst="line">
            <a:avLst/>
          </a:prstGeom>
        </p:spPr>
        <p:style>
          <a:lnRef idx="1">
            <a:schemeClr val="dk1"/>
          </a:lnRef>
          <a:fillRef idx="0">
            <a:schemeClr val="dk1"/>
          </a:fillRef>
          <a:effectRef idx="0">
            <a:schemeClr val="dk1"/>
          </a:effectRef>
          <a:fontRef idx="minor">
            <a:schemeClr val="tx1"/>
          </a:fontRef>
        </p:style>
      </p:cxnSp>
      <p:cxnSp>
        <p:nvCxnSpPr>
          <p:cNvPr id="171" name="Straight Connector 170"/>
          <p:cNvCxnSpPr/>
          <p:nvPr/>
        </p:nvCxnSpPr>
        <p:spPr>
          <a:xfrm flipH="1" flipV="1">
            <a:off x="1060397" y="206084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172" name="Straight Connector 171"/>
          <p:cNvCxnSpPr/>
          <p:nvPr/>
        </p:nvCxnSpPr>
        <p:spPr>
          <a:xfrm flipH="1">
            <a:off x="916381" y="206084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73" name="Straight Connector 172"/>
          <p:cNvCxnSpPr/>
          <p:nvPr/>
        </p:nvCxnSpPr>
        <p:spPr>
          <a:xfrm flipH="1" flipV="1">
            <a:off x="772365" y="206084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74" name="Straight Connector 173"/>
          <p:cNvCxnSpPr/>
          <p:nvPr/>
        </p:nvCxnSpPr>
        <p:spPr>
          <a:xfrm flipH="1">
            <a:off x="628349" y="206084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75" name="Straight Connector 174"/>
          <p:cNvCxnSpPr/>
          <p:nvPr/>
        </p:nvCxnSpPr>
        <p:spPr>
          <a:xfrm flipH="1" flipV="1">
            <a:off x="484333" y="206084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76" name="Straight Connector 175"/>
          <p:cNvCxnSpPr/>
          <p:nvPr/>
        </p:nvCxnSpPr>
        <p:spPr>
          <a:xfrm flipH="1">
            <a:off x="412325" y="206084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177" name="Straight Connector 176"/>
          <p:cNvCxnSpPr/>
          <p:nvPr/>
        </p:nvCxnSpPr>
        <p:spPr>
          <a:xfrm flipH="1" flipV="1">
            <a:off x="3940717" y="206084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178" name="Straight Connector 177"/>
          <p:cNvCxnSpPr/>
          <p:nvPr/>
        </p:nvCxnSpPr>
        <p:spPr>
          <a:xfrm flipH="1">
            <a:off x="3796701" y="206084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79" name="Straight Connector 178"/>
          <p:cNvCxnSpPr/>
          <p:nvPr/>
        </p:nvCxnSpPr>
        <p:spPr>
          <a:xfrm flipH="1" flipV="1">
            <a:off x="3652685" y="206084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80" name="Straight Connector 179"/>
          <p:cNvCxnSpPr/>
          <p:nvPr/>
        </p:nvCxnSpPr>
        <p:spPr>
          <a:xfrm flipH="1">
            <a:off x="3508669" y="206084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81" name="Straight Connector 180"/>
          <p:cNvCxnSpPr/>
          <p:nvPr/>
        </p:nvCxnSpPr>
        <p:spPr>
          <a:xfrm flipH="1" flipV="1">
            <a:off x="3364653" y="206084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82" name="Straight Connector 181"/>
          <p:cNvCxnSpPr/>
          <p:nvPr/>
        </p:nvCxnSpPr>
        <p:spPr>
          <a:xfrm flipH="1">
            <a:off x="3292645" y="2060848"/>
            <a:ext cx="72008" cy="143936"/>
          </a:xfrm>
          <a:prstGeom prst="line">
            <a:avLst/>
          </a:prstGeom>
        </p:spPr>
        <p:style>
          <a:lnRef idx="1">
            <a:schemeClr val="dk1"/>
          </a:lnRef>
          <a:fillRef idx="0">
            <a:schemeClr val="dk1"/>
          </a:fillRef>
          <a:effectRef idx="0">
            <a:schemeClr val="dk1"/>
          </a:effectRef>
          <a:fontRef idx="minor">
            <a:schemeClr val="tx1"/>
          </a:fontRef>
        </p:style>
      </p:cxnSp>
      <p:sp>
        <p:nvSpPr>
          <p:cNvPr id="219" name="Line 127"/>
          <p:cNvSpPr>
            <a:spLocks noChangeShapeType="1"/>
          </p:cNvSpPr>
          <p:nvPr/>
        </p:nvSpPr>
        <p:spPr bwMode="auto">
          <a:xfrm flipH="1">
            <a:off x="2356541" y="2780928"/>
            <a:ext cx="747" cy="360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220" name="Line 126"/>
          <p:cNvSpPr>
            <a:spLocks noChangeShapeType="1"/>
          </p:cNvSpPr>
          <p:nvPr/>
        </p:nvSpPr>
        <p:spPr bwMode="auto">
          <a:xfrm flipV="1">
            <a:off x="2356541" y="3140968"/>
            <a:ext cx="25308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222" name="TextBox 221"/>
          <p:cNvSpPr txBox="1"/>
          <p:nvPr/>
        </p:nvSpPr>
        <p:spPr>
          <a:xfrm>
            <a:off x="1060397" y="3664136"/>
            <a:ext cx="378630" cy="553998"/>
          </a:xfrm>
          <a:prstGeom prst="rect">
            <a:avLst/>
          </a:prstGeom>
          <a:noFill/>
        </p:spPr>
        <p:txBody>
          <a:bodyPr wrap="none" rtlCol="0">
            <a:spAutoFit/>
          </a:bodyPr>
          <a:lstStyle/>
          <a:p>
            <a:r>
              <a:rPr lang="fi-FI" sz="2000" dirty="0">
                <a:solidFill>
                  <a:schemeClr val="tx2">
                    <a:lumMod val="60000"/>
                    <a:lumOff val="40000"/>
                  </a:schemeClr>
                </a:solidFill>
              </a:rPr>
              <a:t>in</a:t>
            </a:r>
          </a:p>
          <a:p>
            <a:endParaRPr lang="fi-FI" sz="1000" dirty="0">
              <a:solidFill>
                <a:srgbClr val="FF0000"/>
              </a:solidFill>
            </a:endParaRPr>
          </a:p>
        </p:txBody>
      </p:sp>
      <p:sp>
        <p:nvSpPr>
          <p:cNvPr id="223" name="Rectangle 222"/>
          <p:cNvSpPr/>
          <p:nvPr/>
        </p:nvSpPr>
        <p:spPr>
          <a:xfrm>
            <a:off x="251520" y="1862627"/>
            <a:ext cx="4049336" cy="1098301"/>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4" name="Rectangle 223"/>
          <p:cNvSpPr/>
          <p:nvPr/>
        </p:nvSpPr>
        <p:spPr>
          <a:xfrm>
            <a:off x="1655957" y="1437683"/>
            <a:ext cx="393056"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A</a:t>
            </a:r>
            <a:endParaRPr lang="fi-FI" sz="900" b="1" dirty="0">
              <a:solidFill>
                <a:srgbClr val="C00000"/>
              </a:solidFill>
            </a:endParaRPr>
          </a:p>
        </p:txBody>
      </p:sp>
      <p:sp>
        <p:nvSpPr>
          <p:cNvPr id="225" name="Rectangle 224"/>
          <p:cNvSpPr/>
          <p:nvPr/>
        </p:nvSpPr>
        <p:spPr>
          <a:xfrm>
            <a:off x="2673188" y="1403484"/>
            <a:ext cx="386644"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B</a:t>
            </a:r>
            <a:endParaRPr lang="fi-FI" dirty="0"/>
          </a:p>
        </p:txBody>
      </p:sp>
      <p:sp>
        <p:nvSpPr>
          <p:cNvPr id="226" name="Rectangle 225"/>
          <p:cNvSpPr/>
          <p:nvPr/>
        </p:nvSpPr>
        <p:spPr>
          <a:xfrm>
            <a:off x="1492325" y="3717032"/>
            <a:ext cx="383438"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P</a:t>
            </a:r>
            <a:endParaRPr lang="fi-FI" dirty="0"/>
          </a:p>
        </p:txBody>
      </p:sp>
      <p:sp>
        <p:nvSpPr>
          <p:cNvPr id="227" name="Rectangle 226"/>
          <p:cNvSpPr/>
          <p:nvPr/>
        </p:nvSpPr>
        <p:spPr>
          <a:xfrm>
            <a:off x="2443558" y="3151013"/>
            <a:ext cx="378630"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T</a:t>
            </a:r>
            <a:endParaRPr lang="fi-FI" dirty="0"/>
          </a:p>
        </p:txBody>
      </p:sp>
      <p:cxnSp>
        <p:nvCxnSpPr>
          <p:cNvPr id="229" name="Straight Arrow Connector 228"/>
          <p:cNvCxnSpPr/>
          <p:nvPr/>
        </p:nvCxnSpPr>
        <p:spPr>
          <a:xfrm flipV="1">
            <a:off x="2051720" y="1628800"/>
            <a:ext cx="0" cy="1689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rot="16200000" flipV="1">
            <a:off x="2339753" y="1700808"/>
            <a:ext cx="144016"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V="1">
            <a:off x="1996501" y="3066539"/>
            <a:ext cx="0" cy="1689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flipV="1">
            <a:off x="2413540" y="3212976"/>
            <a:ext cx="1590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4" name="Rectangle 233"/>
          <p:cNvSpPr/>
          <p:nvPr/>
        </p:nvSpPr>
        <p:spPr>
          <a:xfrm>
            <a:off x="3059832" y="1260525"/>
            <a:ext cx="505267" cy="369332"/>
          </a:xfrm>
          <a:prstGeom prst="rect">
            <a:avLst/>
          </a:prstGeom>
        </p:spPr>
        <p:txBody>
          <a:bodyPr wrap="none">
            <a:spAutoFit/>
          </a:bodyPr>
          <a:lstStyle/>
          <a:p>
            <a:r>
              <a:rPr lang="fi-FI" dirty="0">
                <a:solidFill>
                  <a:srgbClr val="FF0000"/>
                </a:solidFill>
              </a:rPr>
              <a:t>out</a:t>
            </a:r>
          </a:p>
        </p:txBody>
      </p:sp>
      <p:cxnSp>
        <p:nvCxnSpPr>
          <p:cNvPr id="235" name="Straight Connector 234"/>
          <p:cNvCxnSpPr/>
          <p:nvPr/>
        </p:nvCxnSpPr>
        <p:spPr>
          <a:xfrm>
            <a:off x="6712807" y="2297882"/>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V="1">
            <a:off x="7050924" y="2292963"/>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0800000">
            <a:off x="7042369" y="2850402"/>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0800000" flipV="1">
            <a:off x="6712807" y="2858432"/>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V="1">
            <a:off x="7072847" y="1196752"/>
            <a:ext cx="0" cy="872403"/>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7213376" y="1448287"/>
            <a:ext cx="580608" cy="369332"/>
          </a:xfrm>
          <a:prstGeom prst="rect">
            <a:avLst/>
          </a:prstGeom>
          <a:noFill/>
        </p:spPr>
        <p:txBody>
          <a:bodyPr wrap="none" rtlCol="0">
            <a:spAutoFit/>
          </a:bodyPr>
          <a:lstStyle/>
          <a:p>
            <a:r>
              <a:rPr lang="fi-FI" i="1" dirty="0"/>
              <a:t>q</a:t>
            </a:r>
            <a:r>
              <a:rPr lang="fi-FI" baseline="-25000" dirty="0"/>
              <a:t>OUT</a:t>
            </a:r>
          </a:p>
        </p:txBody>
      </p:sp>
      <p:cxnSp>
        <p:nvCxnSpPr>
          <p:cNvPr id="241" name="Straight Arrow Connector 240"/>
          <p:cNvCxnSpPr/>
          <p:nvPr/>
        </p:nvCxnSpPr>
        <p:spPr>
          <a:xfrm>
            <a:off x="5200639" y="2761348"/>
            <a:ext cx="1016561"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flipH="1">
            <a:off x="7805272" y="2771984"/>
            <a:ext cx="1015200"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5364088" y="2411944"/>
            <a:ext cx="519694" cy="369332"/>
          </a:xfrm>
          <a:prstGeom prst="rect">
            <a:avLst/>
          </a:prstGeom>
          <a:noFill/>
        </p:spPr>
        <p:txBody>
          <a:bodyPr wrap="none" rtlCol="0">
            <a:spAutoFit/>
          </a:bodyPr>
          <a:lstStyle/>
          <a:p>
            <a:r>
              <a:rPr lang="fi-FI" i="1" dirty="0"/>
              <a:t>p</a:t>
            </a:r>
            <a:r>
              <a:rPr lang="fi-FI" baseline="-25000" dirty="0"/>
              <a:t>1IN</a:t>
            </a:r>
          </a:p>
        </p:txBody>
      </p:sp>
      <p:sp>
        <p:nvSpPr>
          <p:cNvPr id="244" name="TextBox 243"/>
          <p:cNvSpPr txBox="1"/>
          <p:nvPr/>
        </p:nvSpPr>
        <p:spPr>
          <a:xfrm>
            <a:off x="8147398" y="2411944"/>
            <a:ext cx="519694" cy="369332"/>
          </a:xfrm>
          <a:prstGeom prst="rect">
            <a:avLst/>
          </a:prstGeom>
          <a:noFill/>
        </p:spPr>
        <p:txBody>
          <a:bodyPr wrap="none" rtlCol="0">
            <a:spAutoFit/>
          </a:bodyPr>
          <a:lstStyle/>
          <a:p>
            <a:r>
              <a:rPr lang="fi-FI" i="1" dirty="0"/>
              <a:t>p</a:t>
            </a:r>
            <a:r>
              <a:rPr lang="fi-FI" baseline="-25000" dirty="0"/>
              <a:t>2IN</a:t>
            </a:r>
          </a:p>
        </p:txBody>
      </p:sp>
      <p:sp>
        <p:nvSpPr>
          <p:cNvPr id="252" name="Oval 251"/>
          <p:cNvSpPr/>
          <p:nvPr/>
        </p:nvSpPr>
        <p:spPr>
          <a:xfrm>
            <a:off x="6353984" y="4815333"/>
            <a:ext cx="1440000" cy="14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t>
            </a:r>
            <a:endParaRPr lang="fi-FI" baseline="-25000" dirty="0"/>
          </a:p>
        </p:txBody>
      </p:sp>
      <p:cxnSp>
        <p:nvCxnSpPr>
          <p:cNvPr id="253" name="Straight Arrow Connector 252"/>
          <p:cNvCxnSpPr/>
          <p:nvPr/>
        </p:nvCxnSpPr>
        <p:spPr>
          <a:xfrm>
            <a:off x="5294891" y="5524700"/>
            <a:ext cx="1016561"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flipH="1">
            <a:off x="7899524" y="5535336"/>
            <a:ext cx="1015200"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5458340" y="5175296"/>
            <a:ext cx="519694" cy="369332"/>
          </a:xfrm>
          <a:prstGeom prst="rect">
            <a:avLst/>
          </a:prstGeom>
          <a:noFill/>
        </p:spPr>
        <p:txBody>
          <a:bodyPr wrap="none" rtlCol="0">
            <a:spAutoFit/>
          </a:bodyPr>
          <a:lstStyle/>
          <a:p>
            <a:r>
              <a:rPr lang="fi-FI" i="1" dirty="0"/>
              <a:t>q</a:t>
            </a:r>
            <a:r>
              <a:rPr lang="fi-FI" baseline="-25000" dirty="0"/>
              <a:t>1IN</a:t>
            </a:r>
          </a:p>
        </p:txBody>
      </p:sp>
      <p:sp>
        <p:nvSpPr>
          <p:cNvPr id="256" name="TextBox 255"/>
          <p:cNvSpPr txBox="1"/>
          <p:nvPr/>
        </p:nvSpPr>
        <p:spPr>
          <a:xfrm>
            <a:off x="8241650" y="5175296"/>
            <a:ext cx="519694" cy="369332"/>
          </a:xfrm>
          <a:prstGeom prst="rect">
            <a:avLst/>
          </a:prstGeom>
          <a:noFill/>
        </p:spPr>
        <p:txBody>
          <a:bodyPr wrap="none" rtlCol="0">
            <a:spAutoFit/>
          </a:bodyPr>
          <a:lstStyle/>
          <a:p>
            <a:r>
              <a:rPr lang="fi-FI" i="1" dirty="0"/>
              <a:t>q</a:t>
            </a:r>
            <a:r>
              <a:rPr lang="fi-FI" baseline="-25000" dirty="0"/>
              <a:t>2IN</a:t>
            </a:r>
          </a:p>
        </p:txBody>
      </p:sp>
      <p:cxnSp>
        <p:nvCxnSpPr>
          <p:cNvPr id="257" name="Straight Arrow Connector 256"/>
          <p:cNvCxnSpPr/>
          <p:nvPr/>
        </p:nvCxnSpPr>
        <p:spPr>
          <a:xfrm flipV="1">
            <a:off x="7073984" y="3942930"/>
            <a:ext cx="0" cy="872403"/>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258" name="TextBox 257"/>
          <p:cNvSpPr txBox="1"/>
          <p:nvPr/>
        </p:nvSpPr>
        <p:spPr>
          <a:xfrm>
            <a:off x="7214513" y="4194465"/>
            <a:ext cx="580608" cy="369332"/>
          </a:xfrm>
          <a:prstGeom prst="rect">
            <a:avLst/>
          </a:prstGeom>
          <a:noFill/>
        </p:spPr>
        <p:txBody>
          <a:bodyPr wrap="none" rtlCol="0">
            <a:spAutoFit/>
          </a:bodyPr>
          <a:lstStyle/>
          <a:p>
            <a:r>
              <a:rPr lang="fi-FI" i="1" dirty="0"/>
              <a:t>p</a:t>
            </a:r>
            <a:r>
              <a:rPr lang="fi-FI" baseline="-25000" dirty="0"/>
              <a:t>OUT</a:t>
            </a:r>
          </a:p>
        </p:txBody>
      </p:sp>
      <p:sp>
        <p:nvSpPr>
          <p:cNvPr id="260" name="Oval 259"/>
          <p:cNvSpPr>
            <a:spLocks noChangeAspect="1"/>
          </p:cNvSpPr>
          <p:nvPr/>
        </p:nvSpPr>
        <p:spPr>
          <a:xfrm>
            <a:off x="1827594" y="3358406"/>
            <a:ext cx="518400" cy="51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t>
            </a:r>
            <a:endParaRPr lang="fi-FI" baseline="-25000" dirty="0"/>
          </a:p>
        </p:txBody>
      </p:sp>
      <p:sp>
        <p:nvSpPr>
          <p:cNvPr id="261" name="TextBox 260"/>
          <p:cNvSpPr txBox="1"/>
          <p:nvPr/>
        </p:nvSpPr>
        <p:spPr>
          <a:xfrm>
            <a:off x="2493052" y="4153451"/>
            <a:ext cx="755335" cy="369332"/>
          </a:xfrm>
          <a:prstGeom prst="rect">
            <a:avLst/>
          </a:prstGeom>
          <a:noFill/>
        </p:spPr>
        <p:txBody>
          <a:bodyPr wrap="none" rtlCol="0">
            <a:spAutoFit/>
          </a:bodyPr>
          <a:lstStyle/>
          <a:p>
            <a:r>
              <a:rPr lang="fi-FI" i="1" dirty="0"/>
              <a:t>q</a:t>
            </a:r>
            <a:r>
              <a:rPr lang="fi-FI" dirty="0"/>
              <a:t>=</a:t>
            </a:r>
            <a:r>
              <a:rPr lang="fi-FI" i="1" dirty="0"/>
              <a:t>f</a:t>
            </a:r>
            <a:r>
              <a:rPr lang="fi-FI" dirty="0"/>
              <a:t>(</a:t>
            </a:r>
            <a:r>
              <a:rPr lang="fi-FI" i="1" dirty="0"/>
              <a:t>p</a:t>
            </a:r>
            <a:r>
              <a:rPr lang="fi-FI" dirty="0"/>
              <a:t>)</a:t>
            </a:r>
          </a:p>
        </p:txBody>
      </p:sp>
      <p:sp>
        <p:nvSpPr>
          <p:cNvPr id="262" name="Rectangle 261"/>
          <p:cNvSpPr/>
          <p:nvPr/>
        </p:nvSpPr>
        <p:spPr>
          <a:xfrm>
            <a:off x="1475736" y="5302149"/>
            <a:ext cx="1539094" cy="12065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64" name="Straight Arrow Connector 263"/>
          <p:cNvCxnSpPr/>
          <p:nvPr/>
        </p:nvCxnSpPr>
        <p:spPr>
          <a:xfrm flipH="1">
            <a:off x="3014830" y="5544628"/>
            <a:ext cx="981106" cy="0"/>
          </a:xfrm>
          <a:prstGeom prst="straightConnector1">
            <a:avLst/>
          </a:prstGeom>
          <a:ln w="25400">
            <a:tailEnd type="triangle" w="sm" len="lg"/>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flipH="1">
            <a:off x="495547" y="5544528"/>
            <a:ext cx="981106"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rot="10800000" flipH="1">
            <a:off x="2998121" y="6237312"/>
            <a:ext cx="981106"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rot="10800000" flipH="1">
            <a:off x="478838" y="6237212"/>
            <a:ext cx="981106" cy="0"/>
          </a:xfrm>
          <a:prstGeom prst="straightConnector1">
            <a:avLst/>
          </a:prstGeom>
          <a:ln w="25400">
            <a:tailEnd type="triangle" w="sm"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9" name="Rectangle 268"/>
              <p:cNvSpPr/>
              <p:nvPr/>
            </p:nvSpPr>
            <p:spPr>
              <a:xfrm>
                <a:off x="1655282" y="5359962"/>
                <a:ext cx="1180002" cy="995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fi-FI" i="1">
                              <a:latin typeface="Cambria Math" panose="02040503050406030204" pitchFamily="18" charset="0"/>
                            </a:rPr>
                          </m:ctrlPr>
                        </m:mPr>
                        <m:mr>
                          <m:e>
                            <m:sSub>
                              <m:sSubPr>
                                <m:ctrlPr>
                                  <a:rPr lang="fi-FI" i="1">
                                    <a:latin typeface="Cambria Math" panose="02040503050406030204" pitchFamily="18" charset="0"/>
                                  </a:rPr>
                                </m:ctrlPr>
                              </m:sSubPr>
                              <m:e>
                                <m:r>
                                  <a:rPr lang="fi-FI" i="1">
                                    <a:latin typeface="Cambria Math"/>
                                  </a:rPr>
                                  <m:t>𝑉</m:t>
                                </m:r>
                              </m:e>
                              <m:sub>
                                <m:r>
                                  <m:rPr>
                                    <m:nor/>
                                  </m:rPr>
                                  <a:rPr lang="fi-FI"/>
                                  <m:t>rad</m:t>
                                </m:r>
                              </m:sub>
                            </m:sSub>
                            <m:f>
                              <m:fPr>
                                <m:ctrlPr>
                                  <a:rPr lang="fi-FI" i="1">
                                    <a:latin typeface="Cambria Math" panose="02040503050406030204" pitchFamily="18" charset="0"/>
                                  </a:rPr>
                                </m:ctrlPr>
                              </m:fPr>
                              <m:num>
                                <m:r>
                                  <a:rPr lang="fi-FI" i="1">
                                    <a:latin typeface="Cambria Math"/>
                                  </a:rPr>
                                  <m:t>1</m:t>
                                </m:r>
                              </m:num>
                              <m:den>
                                <m:sSub>
                                  <m:sSubPr>
                                    <m:ctrlPr>
                                      <a:rPr lang="fi-FI" i="1">
                                        <a:latin typeface="Cambria Math" panose="02040503050406030204" pitchFamily="18" charset="0"/>
                                      </a:rPr>
                                    </m:ctrlPr>
                                  </m:sSubPr>
                                  <m:e>
                                    <m:r>
                                      <m:rPr>
                                        <m:nor/>
                                      </m:rPr>
                                      <a:rPr lang="fi-FI" i="1"/>
                                      <m:t>η</m:t>
                                    </m:r>
                                  </m:e>
                                  <m:sub>
                                    <m:r>
                                      <m:rPr>
                                        <m:nor/>
                                      </m:rPr>
                                      <a:rPr lang="fi-FI"/>
                                      <m:t>hm</m:t>
                                    </m:r>
                                  </m:sub>
                                </m:sSub>
                              </m:den>
                            </m:f>
                          </m:e>
                        </m:mr>
                        <m:mr>
                          <m:e>
                            <m:sSub>
                              <m:sSubPr>
                                <m:ctrlPr>
                                  <a:rPr lang="fi-FI" i="1">
                                    <a:latin typeface="Cambria Math" panose="02040503050406030204" pitchFamily="18" charset="0"/>
                                  </a:rPr>
                                </m:ctrlPr>
                              </m:sSubPr>
                              <m:e>
                                <m:r>
                                  <a:rPr lang="fi-FI" i="1">
                                    <a:latin typeface="Cambria Math"/>
                                  </a:rPr>
                                  <m:t>𝑉</m:t>
                                </m:r>
                              </m:e>
                              <m:sub>
                                <m:r>
                                  <m:rPr>
                                    <m:nor/>
                                  </m:rPr>
                                  <a:rPr lang="fi-FI"/>
                                  <m:t>rad</m:t>
                                </m:r>
                              </m:sub>
                            </m:sSub>
                            <m:sSub>
                              <m:sSubPr>
                                <m:ctrlPr>
                                  <a:rPr lang="fi-FI" i="1">
                                    <a:latin typeface="Cambria Math" panose="02040503050406030204" pitchFamily="18" charset="0"/>
                                  </a:rPr>
                                </m:ctrlPr>
                              </m:sSubPr>
                              <m:e>
                                <m:r>
                                  <m:rPr>
                                    <m:nor/>
                                  </m:rPr>
                                  <a:rPr lang="fi-FI" i="1"/>
                                  <m:t>η</m:t>
                                </m:r>
                              </m:e>
                              <m:sub>
                                <m:r>
                                  <m:rPr>
                                    <m:nor/>
                                  </m:rPr>
                                  <a:rPr lang="fi-FI"/>
                                  <m:t>vol</m:t>
                                </m:r>
                              </m:sub>
                            </m:sSub>
                          </m:e>
                        </m:mr>
                      </m:m>
                    </m:oMath>
                  </m:oMathPara>
                </a14:m>
                <a:endParaRPr lang="fi-FI" dirty="0"/>
              </a:p>
            </p:txBody>
          </p:sp>
        </mc:Choice>
        <mc:Fallback xmlns="">
          <p:sp>
            <p:nvSpPr>
              <p:cNvPr id="269" name="Rectangle 268"/>
              <p:cNvSpPr>
                <a:spLocks noRot="1" noChangeAspect="1" noMove="1" noResize="1" noEditPoints="1" noAdjustHandles="1" noChangeArrowheads="1" noChangeShapeType="1" noTextEdit="1"/>
              </p:cNvSpPr>
              <p:nvPr/>
            </p:nvSpPr>
            <p:spPr>
              <a:xfrm>
                <a:off x="1655282" y="5359962"/>
                <a:ext cx="1180002" cy="995465"/>
              </a:xfrm>
              <a:prstGeom prst="rect">
                <a:avLst/>
              </a:prstGeom>
              <a:blipFill rotWithShape="1">
                <a:blip r:embed="rId2"/>
                <a:stretch>
                  <a:fillRect/>
                </a:stretch>
              </a:blipFill>
            </p:spPr>
            <p:txBody>
              <a:bodyPr/>
              <a:lstStyle/>
              <a:p>
                <a:r>
                  <a:rPr lang="fi-FI">
                    <a:noFill/>
                  </a:rPr>
                  <a:t> </a:t>
                </a:r>
              </a:p>
            </p:txBody>
          </p:sp>
        </mc:Fallback>
      </mc:AlternateContent>
      <p:sp>
        <p:nvSpPr>
          <p:cNvPr id="270" name="Rectangle 269"/>
          <p:cNvSpPr/>
          <p:nvPr/>
        </p:nvSpPr>
        <p:spPr>
          <a:xfrm>
            <a:off x="875787" y="5155368"/>
            <a:ext cx="296876" cy="369332"/>
          </a:xfrm>
          <a:prstGeom prst="rect">
            <a:avLst/>
          </a:prstGeom>
        </p:spPr>
        <p:txBody>
          <a:bodyPr wrap="none">
            <a:spAutoFit/>
          </a:bodyPr>
          <a:lstStyle/>
          <a:p>
            <a:r>
              <a:rPr lang="fi-FI" i="1" dirty="0">
                <a:solidFill>
                  <a:srgbClr val="FF0000"/>
                </a:solidFill>
              </a:rPr>
              <a:t>T</a:t>
            </a:r>
            <a:endParaRPr lang="fi-FI" sz="900" b="1" dirty="0">
              <a:solidFill>
                <a:srgbClr val="C00000"/>
              </a:solidFill>
            </a:endParaRPr>
          </a:p>
        </p:txBody>
      </p:sp>
      <p:sp>
        <p:nvSpPr>
          <p:cNvPr id="271" name="Rectangle 270"/>
          <p:cNvSpPr/>
          <p:nvPr/>
        </p:nvSpPr>
        <p:spPr>
          <a:xfrm>
            <a:off x="3569881" y="6284973"/>
            <a:ext cx="303288" cy="369332"/>
          </a:xfrm>
          <a:prstGeom prst="rect">
            <a:avLst/>
          </a:prstGeom>
        </p:spPr>
        <p:txBody>
          <a:bodyPr wrap="none">
            <a:spAutoFit/>
          </a:bodyPr>
          <a:lstStyle/>
          <a:p>
            <a:r>
              <a:rPr lang="fi-FI" i="1" dirty="0">
                <a:solidFill>
                  <a:srgbClr val="FF0000"/>
                </a:solidFill>
              </a:rPr>
              <a:t>q</a:t>
            </a:r>
            <a:endParaRPr lang="fi-FI" sz="900" b="1" dirty="0">
              <a:solidFill>
                <a:srgbClr val="C00000"/>
              </a:solidFill>
            </a:endParaRPr>
          </a:p>
        </p:txBody>
      </p:sp>
      <p:sp>
        <p:nvSpPr>
          <p:cNvPr id="272" name="Rectangle 271"/>
          <p:cNvSpPr/>
          <p:nvPr/>
        </p:nvSpPr>
        <p:spPr>
          <a:xfrm>
            <a:off x="3543568" y="5157192"/>
            <a:ext cx="452368" cy="369332"/>
          </a:xfrm>
          <a:prstGeom prst="rect">
            <a:avLst/>
          </a:prstGeom>
          <a:ln>
            <a:noFill/>
          </a:ln>
        </p:spPr>
        <p:txBody>
          <a:bodyPr wrap="none">
            <a:spAutoFit/>
          </a:bodyPr>
          <a:lstStyle/>
          <a:p>
            <a:pPr algn="just"/>
            <a:r>
              <a:rPr lang="fi-FI" dirty="0">
                <a:solidFill>
                  <a:srgbClr val="0070C0"/>
                </a:solidFill>
                <a:latin typeface="Symbol" panose="05050102010706020507" pitchFamily="18" charset="2"/>
              </a:rPr>
              <a:t>D</a:t>
            </a:r>
            <a:r>
              <a:rPr lang="fi-FI" dirty="0">
                <a:solidFill>
                  <a:srgbClr val="0070C0"/>
                </a:solidFill>
                <a:latin typeface="+mj-lt"/>
              </a:rPr>
              <a:t>p</a:t>
            </a:r>
            <a:endParaRPr lang="fi-FI" sz="900" b="1" dirty="0">
              <a:solidFill>
                <a:srgbClr val="0070C0"/>
              </a:solidFill>
              <a:latin typeface="+mj-lt"/>
            </a:endParaRPr>
          </a:p>
        </p:txBody>
      </p:sp>
      <p:sp>
        <p:nvSpPr>
          <p:cNvPr id="273" name="Rectangle 272"/>
          <p:cNvSpPr/>
          <p:nvPr/>
        </p:nvSpPr>
        <p:spPr>
          <a:xfrm>
            <a:off x="968436" y="6284973"/>
            <a:ext cx="343364" cy="369332"/>
          </a:xfrm>
          <a:prstGeom prst="rect">
            <a:avLst/>
          </a:prstGeom>
          <a:ln>
            <a:noFill/>
          </a:ln>
        </p:spPr>
        <p:txBody>
          <a:bodyPr wrap="none">
            <a:spAutoFit/>
          </a:bodyPr>
          <a:lstStyle/>
          <a:p>
            <a:pPr algn="just"/>
            <a:r>
              <a:rPr lang="fi-FI" dirty="0">
                <a:solidFill>
                  <a:srgbClr val="0070C0"/>
                </a:solidFill>
                <a:latin typeface="Symbol" panose="05050102010706020507" pitchFamily="18" charset="2"/>
              </a:rPr>
              <a:t>w</a:t>
            </a:r>
            <a:endParaRPr lang="fi-FI" sz="900" b="1" dirty="0">
              <a:solidFill>
                <a:srgbClr val="0070C0"/>
              </a:solidFill>
              <a:latin typeface="+mj-lt"/>
            </a:endParaRPr>
          </a:p>
        </p:txBody>
      </p:sp>
      <p:sp>
        <p:nvSpPr>
          <p:cNvPr id="274" name="Rectangle 273"/>
          <p:cNvSpPr/>
          <p:nvPr/>
        </p:nvSpPr>
        <p:spPr>
          <a:xfrm>
            <a:off x="1547664" y="2924944"/>
            <a:ext cx="383438" cy="369332"/>
          </a:xfrm>
          <a:prstGeom prst="rect">
            <a:avLst/>
          </a:prstGeom>
        </p:spPr>
        <p:txBody>
          <a:bodyPr wrap="none">
            <a:spAutoFit/>
          </a:bodyPr>
          <a:lstStyle/>
          <a:p>
            <a:r>
              <a:rPr lang="fi-FI" i="1" dirty="0">
                <a:solidFill>
                  <a:srgbClr val="FF0000"/>
                </a:solidFill>
              </a:rPr>
              <a:t>q</a:t>
            </a:r>
            <a:r>
              <a:rPr lang="fi-FI" baseline="-25000" dirty="0">
                <a:solidFill>
                  <a:srgbClr val="FF0000"/>
                </a:solidFill>
              </a:rPr>
              <a:t>S</a:t>
            </a:r>
            <a:endParaRPr lang="fi-FI" dirty="0"/>
          </a:p>
        </p:txBody>
      </p:sp>
      <p:sp>
        <p:nvSpPr>
          <p:cNvPr id="275" name="Rectangle 274"/>
          <p:cNvSpPr/>
          <p:nvPr/>
        </p:nvSpPr>
        <p:spPr>
          <a:xfrm>
            <a:off x="2483768" y="3645024"/>
            <a:ext cx="551241" cy="369332"/>
          </a:xfrm>
          <a:prstGeom prst="rect">
            <a:avLst/>
          </a:prstGeom>
        </p:spPr>
        <p:txBody>
          <a:bodyPr wrap="none">
            <a:spAutoFit/>
          </a:bodyPr>
          <a:lstStyle/>
          <a:p>
            <a:r>
              <a:rPr lang="fi-FI" i="1" dirty="0">
                <a:solidFill>
                  <a:srgbClr val="FF0000"/>
                </a:solidFill>
              </a:rPr>
              <a:t>q</a:t>
            </a:r>
            <a:r>
              <a:rPr lang="fi-FI" baseline="-25000" dirty="0">
                <a:solidFill>
                  <a:srgbClr val="FF0000"/>
                </a:solidFill>
              </a:rPr>
              <a:t>PRV</a:t>
            </a:r>
            <a:endParaRPr lang="fi-FI" dirty="0"/>
          </a:p>
        </p:txBody>
      </p:sp>
      <p:sp>
        <p:nvSpPr>
          <p:cNvPr id="276" name="Rectangle 275"/>
          <p:cNvSpPr/>
          <p:nvPr/>
        </p:nvSpPr>
        <p:spPr>
          <a:xfrm>
            <a:off x="3392181" y="5666599"/>
            <a:ext cx="1016625" cy="461665"/>
          </a:xfrm>
          <a:prstGeom prst="rect">
            <a:avLst/>
          </a:prstGeom>
          <a:ln>
            <a:noFill/>
          </a:ln>
        </p:spPr>
        <p:txBody>
          <a:bodyPr wrap="none">
            <a:spAutoFit/>
          </a:bodyPr>
          <a:lstStyle/>
          <a:p>
            <a:pPr algn="just"/>
            <a:r>
              <a:rPr lang="fi-FI" sz="2400" i="1" dirty="0">
                <a:solidFill>
                  <a:srgbClr val="0070C0"/>
                </a:solidFill>
                <a:latin typeface="Times New Roman" panose="02020603050405020304" pitchFamily="18" charset="0"/>
                <a:cs typeface="Times New Roman" panose="02020603050405020304" pitchFamily="18" charset="0"/>
              </a:rPr>
              <a:t>P</a:t>
            </a:r>
            <a:r>
              <a:rPr lang="fi-FI" sz="2400" dirty="0">
                <a:solidFill>
                  <a:srgbClr val="0070C0"/>
                </a:solidFill>
                <a:latin typeface="Times New Roman" panose="02020603050405020304" pitchFamily="18" charset="0"/>
                <a:cs typeface="Times New Roman" panose="02020603050405020304" pitchFamily="18" charset="0"/>
              </a:rPr>
              <a:t>=</a:t>
            </a:r>
            <a:r>
              <a:rPr lang="fi-FI" sz="2400" i="1" dirty="0">
                <a:solidFill>
                  <a:srgbClr val="0070C0"/>
                </a:solidFill>
                <a:latin typeface="Times New Roman" panose="02020603050405020304" pitchFamily="18" charset="0"/>
                <a:cs typeface="Times New Roman" panose="02020603050405020304" pitchFamily="18" charset="0"/>
              </a:rPr>
              <a:t>T</a:t>
            </a:r>
            <a:r>
              <a:rPr lang="fi-FI" sz="2400" dirty="0">
                <a:solidFill>
                  <a:srgbClr val="0070C0"/>
                </a:solidFill>
                <a:latin typeface="Symbol" panose="05050102010706020507" pitchFamily="18" charset="2"/>
                <a:cs typeface="Times New Roman" panose="02020603050405020304" pitchFamily="18" charset="0"/>
              </a:rPr>
              <a:t>w</a:t>
            </a:r>
            <a:r>
              <a:rPr lang="fi-FI" sz="2400" dirty="0">
                <a:solidFill>
                  <a:srgbClr val="0070C0"/>
                </a:solidFill>
                <a:latin typeface="Symbol" panose="05050102010706020507" pitchFamily="18" charset="2"/>
                <a:sym typeface="Symbol"/>
              </a:rPr>
              <a:t> </a:t>
            </a:r>
            <a:endParaRPr lang="fi-FI" sz="2400" dirty="0">
              <a:solidFill>
                <a:srgbClr val="0070C0"/>
              </a:solidFill>
              <a:latin typeface="+mj-lt"/>
            </a:endParaRPr>
          </a:p>
        </p:txBody>
      </p:sp>
      <mc:AlternateContent xmlns:mc="http://schemas.openxmlformats.org/markup-compatibility/2006" xmlns:a14="http://schemas.microsoft.com/office/drawing/2010/main">
        <mc:Choice Requires="a14">
          <p:sp>
            <p:nvSpPr>
              <p:cNvPr id="277" name="Rectangle 276"/>
              <p:cNvSpPr/>
              <p:nvPr/>
            </p:nvSpPr>
            <p:spPr>
              <a:xfrm>
                <a:off x="4971591" y="5666599"/>
                <a:ext cx="1190253" cy="6183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i-FI" i="1">
                          <a:latin typeface="Cambria Math"/>
                        </a:rPr>
                        <m:t>𝑃</m:t>
                      </m:r>
                      <m:r>
                        <a:rPr lang="fi-FI" i="1">
                          <a:latin typeface="Cambria Math"/>
                        </a:rPr>
                        <m:t>=</m:t>
                      </m:r>
                      <m:f>
                        <m:fPr>
                          <m:ctrlPr>
                            <a:rPr lang="fi-FI" i="1">
                              <a:latin typeface="Cambria Math" panose="02040503050406030204" pitchFamily="18" charset="0"/>
                            </a:rPr>
                          </m:ctrlPr>
                        </m:fPr>
                        <m:num>
                          <m:r>
                            <m:rPr>
                              <m:sty m:val="p"/>
                            </m:rPr>
                            <a:rPr lang="fi-FI">
                              <a:latin typeface="Cambria Math"/>
                            </a:rPr>
                            <m:t>d</m:t>
                          </m:r>
                          <m:r>
                            <a:rPr lang="fi-FI" i="1">
                              <a:latin typeface="Cambria Math"/>
                            </a:rPr>
                            <m:t>𝑊</m:t>
                          </m:r>
                        </m:num>
                        <m:den>
                          <m:r>
                            <m:rPr>
                              <m:sty m:val="p"/>
                            </m:rPr>
                            <a:rPr lang="fi-FI">
                              <a:latin typeface="Cambria Math"/>
                            </a:rPr>
                            <m:t>d</m:t>
                          </m:r>
                          <m:r>
                            <a:rPr lang="fi-FI" i="1">
                              <a:latin typeface="Cambria Math"/>
                            </a:rPr>
                            <m:t>𝑡</m:t>
                          </m:r>
                        </m:den>
                      </m:f>
                    </m:oMath>
                  </m:oMathPara>
                </a14:m>
                <a:endParaRPr lang="fi-FI" dirty="0"/>
              </a:p>
            </p:txBody>
          </p:sp>
        </mc:Choice>
        <mc:Fallback xmlns="">
          <p:sp>
            <p:nvSpPr>
              <p:cNvPr id="277" name="Rectangle 276"/>
              <p:cNvSpPr>
                <a:spLocks noRot="1" noChangeAspect="1" noMove="1" noResize="1" noEditPoints="1" noAdjustHandles="1" noChangeArrowheads="1" noChangeShapeType="1" noTextEdit="1"/>
              </p:cNvSpPr>
              <p:nvPr/>
            </p:nvSpPr>
            <p:spPr>
              <a:xfrm>
                <a:off x="4971591" y="5666599"/>
                <a:ext cx="1190253" cy="618374"/>
              </a:xfrm>
              <a:prstGeom prst="rect">
                <a:avLst/>
              </a:prstGeom>
              <a:blipFill rotWithShape="1">
                <a:blip r:embed="rId3"/>
                <a:stretch>
                  <a:fillRect/>
                </a:stretch>
              </a:blipFill>
            </p:spPr>
            <p:txBody>
              <a:bodyPr/>
              <a:lstStyle/>
              <a:p>
                <a:r>
                  <a:rPr lang="fi-FI">
                    <a:noFill/>
                  </a:rPr>
                  <a:t> </a:t>
                </a:r>
              </a:p>
            </p:txBody>
          </p:sp>
        </mc:Fallback>
      </mc:AlternateContent>
      <p:sp>
        <p:nvSpPr>
          <p:cNvPr id="278" name="TextBox 277"/>
          <p:cNvSpPr txBox="1"/>
          <p:nvPr/>
        </p:nvSpPr>
        <p:spPr>
          <a:xfrm>
            <a:off x="4137465" y="6469639"/>
            <a:ext cx="3647858" cy="369332"/>
          </a:xfrm>
          <a:prstGeom prst="rect">
            <a:avLst/>
          </a:prstGeom>
          <a:noFill/>
        </p:spPr>
        <p:txBody>
          <a:bodyPr wrap="none" rtlCol="0">
            <a:spAutoFit/>
          </a:bodyPr>
          <a:lstStyle/>
          <a:p>
            <a:r>
              <a:rPr lang="fi-FI" dirty="0"/>
              <a:t>Tehty työ saadaan integroimalla teho</a:t>
            </a:r>
          </a:p>
        </p:txBody>
      </p:sp>
      <mc:AlternateContent xmlns:mc="http://schemas.openxmlformats.org/markup-compatibility/2006" xmlns:a14="http://schemas.microsoft.com/office/drawing/2010/main">
        <mc:Choice Requires="a14">
          <p:sp>
            <p:nvSpPr>
              <p:cNvPr id="279" name="Rectangle 278"/>
              <p:cNvSpPr/>
              <p:nvPr/>
            </p:nvSpPr>
            <p:spPr>
              <a:xfrm>
                <a:off x="7892400" y="6160452"/>
                <a:ext cx="1082604"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i-FI" b="0" i="1" smtClean="0">
                          <a:latin typeface="Cambria Math"/>
                        </a:rPr>
                        <m:t>𝑊</m:t>
                      </m:r>
                      <m:r>
                        <a:rPr lang="fi-FI" i="1">
                          <a:latin typeface="Cambria Math"/>
                        </a:rPr>
                        <m:t>=</m:t>
                      </m:r>
                      <m:f>
                        <m:fPr>
                          <m:ctrlPr>
                            <a:rPr lang="fi-FI" i="1">
                              <a:latin typeface="Cambria Math" panose="02040503050406030204" pitchFamily="18" charset="0"/>
                            </a:rPr>
                          </m:ctrlPr>
                        </m:fPr>
                        <m:num>
                          <m:r>
                            <a:rPr lang="fi-FI" b="0" i="1" smtClean="0">
                              <a:latin typeface="Cambria Math"/>
                            </a:rPr>
                            <m:t>1</m:t>
                          </m:r>
                        </m:num>
                        <m:den>
                          <m:r>
                            <a:rPr lang="fi-FI" b="0" i="1" smtClean="0">
                              <a:latin typeface="Cambria Math"/>
                            </a:rPr>
                            <m:t>𝑠</m:t>
                          </m:r>
                        </m:den>
                      </m:f>
                      <m:r>
                        <a:rPr lang="fi-FI" b="0" i="1" smtClean="0">
                          <a:latin typeface="Cambria Math"/>
                        </a:rPr>
                        <m:t>𝑃</m:t>
                      </m:r>
                    </m:oMath>
                  </m:oMathPara>
                </a14:m>
                <a:endParaRPr lang="fi-FI" dirty="0"/>
              </a:p>
            </p:txBody>
          </p:sp>
        </mc:Choice>
        <mc:Fallback xmlns="">
          <p:sp>
            <p:nvSpPr>
              <p:cNvPr id="279" name="Rectangle 278"/>
              <p:cNvSpPr>
                <a:spLocks noRot="1" noChangeAspect="1" noMove="1" noResize="1" noEditPoints="1" noAdjustHandles="1" noChangeArrowheads="1" noChangeShapeType="1" noTextEdit="1"/>
              </p:cNvSpPr>
              <p:nvPr/>
            </p:nvSpPr>
            <p:spPr>
              <a:xfrm>
                <a:off x="7892400" y="6160452"/>
                <a:ext cx="1082604" cy="612796"/>
              </a:xfrm>
              <a:prstGeom prst="rect">
                <a:avLst/>
              </a:prstGeom>
              <a:blipFill rotWithShape="1">
                <a:blip r:embed="rId4"/>
                <a:stretch>
                  <a:fillRect/>
                </a:stretch>
              </a:blipFill>
            </p:spPr>
            <p:txBody>
              <a:bodyPr/>
              <a:lstStyle/>
              <a:p>
                <a:r>
                  <a:rPr lang="fi-FI">
                    <a:noFill/>
                  </a:rPr>
                  <a:t> </a:t>
                </a:r>
              </a:p>
            </p:txBody>
          </p:sp>
        </mc:Fallback>
      </mc:AlternateContent>
      <p:sp>
        <p:nvSpPr>
          <p:cNvPr id="280" name="TextBox 279"/>
          <p:cNvSpPr txBox="1"/>
          <p:nvPr/>
        </p:nvSpPr>
        <p:spPr>
          <a:xfrm>
            <a:off x="7884368" y="5805264"/>
            <a:ext cx="981359" cy="369332"/>
          </a:xfrm>
          <a:prstGeom prst="rect">
            <a:avLst/>
          </a:prstGeom>
          <a:noFill/>
        </p:spPr>
        <p:txBody>
          <a:bodyPr wrap="none" rtlCol="0">
            <a:spAutoFit/>
          </a:bodyPr>
          <a:lstStyle/>
          <a:p>
            <a:r>
              <a:rPr lang="fi-FI" dirty="0"/>
              <a:t>Simulink</a:t>
            </a:r>
          </a:p>
        </p:txBody>
      </p:sp>
    </p:spTree>
    <p:extLst>
      <p:ext uri="{BB962C8B-B14F-4D97-AF65-F5344CB8AC3E}">
        <p14:creationId xmlns:p14="http://schemas.microsoft.com/office/powerpoint/2010/main" val="3631027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Pressure controlled pump</a:t>
            </a:r>
          </a:p>
        </p:txBody>
      </p:sp>
      <p:sp>
        <p:nvSpPr>
          <p:cNvPr id="3" name="Content Placeholder 2"/>
          <p:cNvSpPr>
            <a:spLocks noGrp="1"/>
          </p:cNvSpPr>
          <p:nvPr>
            <p:ph idx="1"/>
          </p:nvPr>
        </p:nvSpPr>
        <p:spPr>
          <a:xfrm>
            <a:off x="457200" y="1600200"/>
            <a:ext cx="8229600" cy="4997152"/>
          </a:xfrm>
        </p:spPr>
        <p:txBody>
          <a:bodyPr>
            <a:normAutofit/>
          </a:bodyPr>
          <a:lstStyle/>
          <a:p>
            <a:pPr marL="0" indent="0">
              <a:buNone/>
            </a:pPr>
            <a:r>
              <a:rPr lang="fi-FI" sz="2400" dirty="0"/>
              <a:t>The dynamics of a pressure controlled pump can be described by using a) an integrator or b) first order system (Viersma). </a:t>
            </a:r>
          </a:p>
          <a:p>
            <a:pPr marL="0" indent="0">
              <a:buNone/>
            </a:pPr>
            <a:endParaRPr lang="fi-FI" sz="2400" dirty="0"/>
          </a:p>
          <a:p>
            <a:pPr marL="0" indent="0">
              <a:buNone/>
            </a:pPr>
            <a:r>
              <a:rPr lang="fi-FI" sz="2400" dirty="0"/>
              <a:t>Laplace domain</a:t>
            </a:r>
          </a:p>
          <a:p>
            <a:pPr marL="0" indent="0">
              <a:buNone/>
            </a:pPr>
            <a:endParaRPr lang="fi-FI" sz="2400" dirty="0"/>
          </a:p>
          <a:p>
            <a:pPr marL="0" indent="0">
              <a:buNone/>
            </a:pPr>
            <a:endParaRPr lang="fi-FI" sz="2400" dirty="0"/>
          </a:p>
          <a:p>
            <a:pPr marL="0" indent="0">
              <a:buNone/>
            </a:pPr>
            <a:endParaRPr lang="fi-FI" sz="2400" dirty="0"/>
          </a:p>
          <a:p>
            <a:pPr marL="0" indent="0">
              <a:buNone/>
            </a:pPr>
            <a:endParaRPr lang="fi-FI" sz="2400" dirty="0"/>
          </a:p>
          <a:p>
            <a:pPr marL="0" indent="0">
              <a:buNone/>
            </a:pPr>
            <a:r>
              <a:rPr lang="fi-FI" sz="2400" dirty="0"/>
              <a:t>Time constant </a:t>
            </a:r>
            <a:r>
              <a:rPr lang="fi-FI" sz="2400" i="1" dirty="0">
                <a:sym typeface="Symbol"/>
              </a:rPr>
              <a:t> </a:t>
            </a:r>
            <a:r>
              <a:rPr lang="fi-FI" sz="2400" dirty="0">
                <a:sym typeface="Symbol"/>
              </a:rPr>
              <a:t>describes the dynamics. Pump has typically meaningful inertia masses (related to a PRV). </a:t>
            </a:r>
          </a:p>
          <a:p>
            <a:pPr marL="0" indent="0">
              <a:buNone/>
            </a:pPr>
            <a:r>
              <a:rPr lang="fi-FI" sz="1200" dirty="0">
                <a:sym typeface="Symbol"/>
              </a:rPr>
              <a:t>Look </a:t>
            </a:r>
            <a:r>
              <a:rPr lang="fi-FI" sz="1200" dirty="0">
                <a:sym typeface="Symbol"/>
                <a:hlinkClick r:id="rId2"/>
              </a:rPr>
              <a:t>http://www.eaton.com/ecm/groups/public/@pub/@eaton/@hyd/documents/content/pll_1439.pdf</a:t>
            </a:r>
            <a:r>
              <a:rPr lang="fi-FI" sz="1200" dirty="0">
                <a:sym typeface="Symbol"/>
              </a:rPr>
              <a:t>   </a:t>
            </a:r>
            <a:r>
              <a:rPr lang="fi-FI" sz="1200" dirty="0">
                <a:solidFill>
                  <a:srgbClr val="FF0000"/>
                </a:solidFill>
                <a:sym typeface="Symbol"/>
              </a:rPr>
              <a:t> p. 13</a:t>
            </a:r>
            <a:endParaRPr lang="fi-FI" sz="1300" dirty="0">
              <a:solidFill>
                <a:srgbClr val="FF0000"/>
              </a:solidFill>
            </a:endParaRPr>
          </a:p>
        </p:txBody>
      </p:sp>
      <mc:AlternateContent xmlns:mc="http://schemas.openxmlformats.org/markup-compatibility/2006" xmlns:a14="http://schemas.microsoft.com/office/drawing/2010/main">
        <mc:Choice Requires="a14">
          <p:sp>
            <p:nvSpPr>
              <p:cNvPr id="5" name="Rectangle 4"/>
              <p:cNvSpPr/>
              <p:nvPr/>
            </p:nvSpPr>
            <p:spPr>
              <a:xfrm>
                <a:off x="323528" y="3387038"/>
                <a:ext cx="2736304" cy="8040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i-FI" sz="2400" i="1">
                          <a:latin typeface="Cambria Math"/>
                        </a:rPr>
                        <m:t>𝑄</m:t>
                      </m:r>
                      <m:r>
                        <a:rPr lang="fi-FI" sz="2400" i="1">
                          <a:latin typeface="Cambria Math"/>
                        </a:rPr>
                        <m:t>=</m:t>
                      </m:r>
                      <m:f>
                        <m:fPr>
                          <m:ctrlPr>
                            <a:rPr lang="fi-FI" sz="2400" i="1">
                              <a:latin typeface="Cambria Math" panose="02040503050406030204" pitchFamily="18" charset="0"/>
                            </a:rPr>
                          </m:ctrlPr>
                        </m:fPr>
                        <m:num>
                          <m:sSub>
                            <m:sSubPr>
                              <m:ctrlPr>
                                <a:rPr lang="fi-FI" sz="2400" i="1">
                                  <a:latin typeface="Cambria Math" panose="02040503050406030204" pitchFamily="18" charset="0"/>
                                </a:rPr>
                              </m:ctrlPr>
                            </m:sSubPr>
                            <m:e>
                              <m:r>
                                <a:rPr lang="fi-FI" sz="2400" i="1">
                                  <a:latin typeface="Cambria Math"/>
                                </a:rPr>
                                <m:t>𝐾</m:t>
                              </m:r>
                            </m:e>
                            <m:sub>
                              <m:r>
                                <m:rPr>
                                  <m:sty m:val="p"/>
                                </m:rPr>
                                <a:rPr lang="fi-FI" sz="2400">
                                  <a:latin typeface="Cambria Math"/>
                                </a:rPr>
                                <m:t>p</m:t>
                              </m:r>
                            </m:sub>
                          </m:sSub>
                        </m:num>
                        <m:den>
                          <m:r>
                            <a:rPr lang="fi-FI" sz="2400" i="1">
                              <a:latin typeface="Cambria Math"/>
                            </a:rPr>
                            <m:t>𝜏</m:t>
                          </m:r>
                          <m:r>
                            <m:rPr>
                              <m:sty m:val="p"/>
                            </m:rPr>
                            <a:rPr lang="fi-FI" sz="2400">
                              <a:latin typeface="Cambria Math"/>
                            </a:rPr>
                            <m:t>s</m:t>
                          </m:r>
                          <m:r>
                            <a:rPr lang="fi-FI" sz="2400">
                              <a:latin typeface="Cambria Math"/>
                            </a:rPr>
                            <m:t>+1</m:t>
                          </m:r>
                        </m:den>
                      </m:f>
                      <m:r>
                        <a:rPr lang="fi-FI" sz="2400" i="1">
                          <a:latin typeface="Cambria Math"/>
                        </a:rPr>
                        <m:t>𝑃</m:t>
                      </m:r>
                    </m:oMath>
                  </m:oMathPara>
                </a14:m>
                <a:endParaRPr lang="fi-FI" sz="2400" dirty="0"/>
              </a:p>
            </p:txBody>
          </p:sp>
        </mc:Choice>
        <mc:Fallback xmlns="">
          <p:sp>
            <p:nvSpPr>
              <p:cNvPr id="5" name="Rectangle 4"/>
              <p:cNvSpPr>
                <a:spLocks noRot="1" noChangeAspect="1" noMove="1" noResize="1" noEditPoints="1" noAdjustHandles="1" noChangeArrowheads="1" noChangeShapeType="1" noTextEdit="1"/>
              </p:cNvSpPr>
              <p:nvPr/>
            </p:nvSpPr>
            <p:spPr>
              <a:xfrm>
                <a:off x="323528" y="3387038"/>
                <a:ext cx="2736304" cy="804003"/>
              </a:xfrm>
              <a:prstGeom prst="rect">
                <a:avLst/>
              </a:prstGeom>
              <a:blipFill rotWithShape="0">
                <a:blip r:embed="rId3"/>
                <a:stretch>
                  <a:fillRect/>
                </a:stretch>
              </a:blipFill>
            </p:spPr>
            <p:txBody>
              <a:bodyPr/>
              <a:lstStyle/>
              <a:p>
                <a:r>
                  <a:rPr lang="fi-FI">
                    <a:noFill/>
                  </a:rPr>
                  <a:t> </a:t>
                </a:r>
              </a:p>
            </p:txBody>
          </p:sp>
        </mc:Fallback>
      </mc:AlternateContent>
      <p:grpSp>
        <p:nvGrpSpPr>
          <p:cNvPr id="11" name="Group 10"/>
          <p:cNvGrpSpPr/>
          <p:nvPr/>
        </p:nvGrpSpPr>
        <p:grpSpPr>
          <a:xfrm>
            <a:off x="7631590" y="567288"/>
            <a:ext cx="720000" cy="720000"/>
            <a:chOff x="5638552" y="3343344"/>
            <a:chExt cx="720000" cy="720000"/>
          </a:xfrm>
        </p:grpSpPr>
        <p:sp>
          <p:nvSpPr>
            <p:cNvPr id="7" name="Oval 8"/>
            <p:cNvSpPr>
              <a:spLocks noChangeArrowheads="1"/>
            </p:cNvSpPr>
            <p:nvPr/>
          </p:nvSpPr>
          <p:spPr bwMode="auto">
            <a:xfrm rot="156836">
              <a:off x="5719553" y="3432668"/>
              <a:ext cx="574675" cy="576262"/>
            </a:xfrm>
            <a:prstGeom prst="ellipse">
              <a:avLst/>
            </a:prstGeom>
            <a:solidFill>
              <a:schemeClr val="bg1"/>
            </a:solidFill>
            <a:ln w="9525">
              <a:solidFill>
                <a:schemeClr val="tx1"/>
              </a:solidFill>
              <a:round/>
              <a:headEnd/>
              <a:tailEnd/>
            </a:ln>
          </p:spPr>
          <p:txBody>
            <a:bodyPr rot="10800000" vert="eaVert" wrap="none" anchor="ctr"/>
            <a:lstStyle/>
            <a:p>
              <a:endParaRPr lang="fi-FI" sz="1800">
                <a:latin typeface="Arial" charset="0"/>
              </a:endParaRPr>
            </a:p>
          </p:txBody>
        </p:sp>
        <p:sp>
          <p:nvSpPr>
            <p:cNvPr id="8" name="AutoShape 9"/>
            <p:cNvSpPr>
              <a:spLocks noChangeArrowheads="1"/>
            </p:cNvSpPr>
            <p:nvPr/>
          </p:nvSpPr>
          <p:spPr bwMode="auto">
            <a:xfrm>
              <a:off x="5940104" y="3429000"/>
              <a:ext cx="144064" cy="122237"/>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800">
                <a:latin typeface="Arial" charset="0"/>
              </a:endParaRPr>
            </a:p>
          </p:txBody>
        </p:sp>
        <p:cxnSp>
          <p:nvCxnSpPr>
            <p:cNvPr id="10" name="Straight Arrow Connector 9"/>
            <p:cNvCxnSpPr/>
            <p:nvPr/>
          </p:nvCxnSpPr>
          <p:spPr>
            <a:xfrm flipV="1">
              <a:off x="5638552" y="3343344"/>
              <a:ext cx="72000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355976" y="3789040"/>
            <a:ext cx="909223" cy="369332"/>
          </a:xfrm>
          <a:prstGeom prst="rect">
            <a:avLst/>
          </a:prstGeom>
          <a:noFill/>
        </p:spPr>
        <p:txBody>
          <a:bodyPr wrap="none" rtlCol="0">
            <a:spAutoFit/>
          </a:bodyPr>
          <a:lstStyle/>
          <a:p>
            <a:r>
              <a:rPr lang="fi-FI" dirty="0"/>
              <a:t>Input </a:t>
            </a:r>
            <a:r>
              <a:rPr lang="fi-FI" i="1" dirty="0"/>
              <a:t>P</a:t>
            </a:r>
            <a:r>
              <a:rPr lang="fi-FI" dirty="0"/>
              <a:t> </a:t>
            </a:r>
          </a:p>
        </p:txBody>
      </p:sp>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636912"/>
            <a:ext cx="3902669" cy="215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67944" y="3275111"/>
            <a:ext cx="1784784" cy="307777"/>
          </a:xfrm>
          <a:prstGeom prst="rect">
            <a:avLst/>
          </a:prstGeom>
          <a:solidFill>
            <a:schemeClr val="bg1"/>
          </a:solidFill>
        </p:spPr>
        <p:txBody>
          <a:bodyPr wrap="none" rtlCol="0">
            <a:spAutoFit/>
          </a:bodyPr>
          <a:lstStyle/>
          <a:p>
            <a:r>
              <a:rPr lang="fi-FI" sz="1400" dirty="0"/>
              <a:t>Pressure setting value</a:t>
            </a:r>
          </a:p>
        </p:txBody>
      </p:sp>
      <p:sp>
        <p:nvSpPr>
          <p:cNvPr id="13" name="TextBox 12"/>
          <p:cNvSpPr txBox="1"/>
          <p:nvPr/>
        </p:nvSpPr>
        <p:spPr>
          <a:xfrm>
            <a:off x="4120720" y="3850595"/>
            <a:ext cx="1749838" cy="307777"/>
          </a:xfrm>
          <a:prstGeom prst="rect">
            <a:avLst/>
          </a:prstGeom>
          <a:solidFill>
            <a:schemeClr val="bg1"/>
          </a:solidFill>
        </p:spPr>
        <p:txBody>
          <a:bodyPr wrap="none" rtlCol="0">
            <a:spAutoFit/>
          </a:bodyPr>
          <a:lstStyle/>
          <a:p>
            <a:r>
              <a:rPr lang="fi-FI" sz="1400" dirty="0"/>
              <a:t>Actual pressure value</a:t>
            </a:r>
          </a:p>
        </p:txBody>
      </p:sp>
      <p:sp>
        <p:nvSpPr>
          <p:cNvPr id="14" name="TextBox 13"/>
          <p:cNvSpPr txBox="1"/>
          <p:nvPr/>
        </p:nvSpPr>
        <p:spPr>
          <a:xfrm>
            <a:off x="5028596" y="2935977"/>
            <a:ext cx="473206" cy="246221"/>
          </a:xfrm>
          <a:prstGeom prst="rect">
            <a:avLst/>
          </a:prstGeom>
          <a:solidFill>
            <a:schemeClr val="bg1"/>
          </a:solidFill>
        </p:spPr>
        <p:txBody>
          <a:bodyPr wrap="none" rtlCol="0">
            <a:spAutoFit/>
          </a:bodyPr>
          <a:lstStyle/>
          <a:p>
            <a:r>
              <a:rPr lang="fi-FI" sz="1000" dirty="0"/>
              <a:t>p_set</a:t>
            </a:r>
          </a:p>
        </p:txBody>
      </p:sp>
    </p:spTree>
    <p:extLst>
      <p:ext uri="{BB962C8B-B14F-4D97-AF65-F5344CB8AC3E}">
        <p14:creationId xmlns:p14="http://schemas.microsoft.com/office/powerpoint/2010/main" val="2654815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Cylinder end forces</a:t>
            </a:r>
          </a:p>
        </p:txBody>
      </p:sp>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45" t="40858" r="46893" b="35074"/>
          <a:stretch/>
        </p:blipFill>
        <p:spPr bwMode="auto">
          <a:xfrm>
            <a:off x="251520" y="2276872"/>
            <a:ext cx="6227397" cy="1760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99592" y="1700808"/>
            <a:ext cx="5729967" cy="369332"/>
          </a:xfrm>
          <a:prstGeom prst="rect">
            <a:avLst/>
          </a:prstGeom>
          <a:noFill/>
        </p:spPr>
        <p:txBody>
          <a:bodyPr wrap="none" rtlCol="0">
            <a:spAutoFit/>
          </a:bodyPr>
          <a:lstStyle/>
          <a:p>
            <a:r>
              <a:rPr lang="fi-FI" dirty="0"/>
              <a:t>Cylinder ends can be modeled as stiff springs and dampers </a:t>
            </a:r>
          </a:p>
        </p:txBody>
      </p:sp>
      <p:sp>
        <p:nvSpPr>
          <p:cNvPr id="6" name="TextBox 5"/>
          <p:cNvSpPr txBox="1"/>
          <p:nvPr/>
        </p:nvSpPr>
        <p:spPr>
          <a:xfrm>
            <a:off x="357075" y="4725144"/>
            <a:ext cx="8064896" cy="2031325"/>
          </a:xfrm>
          <a:prstGeom prst="rect">
            <a:avLst/>
          </a:prstGeom>
          <a:noFill/>
        </p:spPr>
        <p:txBody>
          <a:bodyPr wrap="square" rtlCol="0">
            <a:spAutoFit/>
          </a:bodyPr>
          <a:lstStyle/>
          <a:p>
            <a:r>
              <a:rPr lang="fi-FI" dirty="0"/>
              <a:t>Recommendations for parameter values </a:t>
            </a:r>
          </a:p>
          <a:p>
            <a:r>
              <a:rPr lang="fi-FI" i="1" dirty="0"/>
              <a:t>K</a:t>
            </a:r>
            <a:r>
              <a:rPr lang="fi-FI" baseline="-25000" dirty="0"/>
              <a:t>end</a:t>
            </a:r>
            <a:r>
              <a:rPr lang="fi-FI" dirty="0"/>
              <a:t> – maximum force (pressure) of cylinder causes an ”appropriate” deformation (e.g. 0.2 mm)</a:t>
            </a:r>
          </a:p>
          <a:p>
            <a:r>
              <a:rPr lang="fi-FI" dirty="0"/>
              <a:t>Damping coefficient</a:t>
            </a:r>
          </a:p>
          <a:p>
            <a:endParaRPr lang="fi-FI" dirty="0"/>
          </a:p>
          <a:p>
            <a:endParaRPr lang="fi-FI" dirty="0"/>
          </a:p>
          <a:p>
            <a:r>
              <a:rPr lang="fi-FI" i="1" dirty="0"/>
              <a:t>m</a:t>
            </a:r>
            <a:r>
              <a:rPr lang="fi-FI" dirty="0"/>
              <a:t> 	is the effective inertia load</a:t>
            </a:r>
          </a:p>
        </p:txBody>
      </p:sp>
      <mc:AlternateContent xmlns:mc="http://schemas.openxmlformats.org/markup-compatibility/2006" xmlns:a14="http://schemas.microsoft.com/office/drawing/2010/main">
        <mc:Choice Requires="a14">
          <p:sp>
            <p:nvSpPr>
              <p:cNvPr id="8" name="Rectangle 7"/>
              <p:cNvSpPr/>
              <p:nvPr/>
            </p:nvSpPr>
            <p:spPr>
              <a:xfrm>
                <a:off x="357075" y="5877272"/>
                <a:ext cx="1779783" cy="4277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i-FI" b="0" i="1" smtClean="0">
                          <a:latin typeface="Cambria Math"/>
                        </a:rPr>
                        <m:t>𝑏</m:t>
                      </m:r>
                      <m:r>
                        <a:rPr lang="fi-FI" b="0" i="1" smtClean="0">
                          <a:latin typeface="Cambria Math"/>
                        </a:rPr>
                        <m:t>=0.5</m:t>
                      </m:r>
                      <m:rad>
                        <m:radPr>
                          <m:degHide m:val="on"/>
                          <m:ctrlPr>
                            <a:rPr lang="fi-FI" i="1">
                              <a:latin typeface="Cambria Math" panose="02040503050406030204" pitchFamily="18" charset="0"/>
                            </a:rPr>
                          </m:ctrlPr>
                        </m:radPr>
                        <m:deg/>
                        <m:e>
                          <m:sSub>
                            <m:sSubPr>
                              <m:ctrlPr>
                                <a:rPr lang="fi-FI" i="1">
                                  <a:latin typeface="Cambria Math" panose="02040503050406030204" pitchFamily="18" charset="0"/>
                                </a:rPr>
                              </m:ctrlPr>
                            </m:sSubPr>
                            <m:e>
                              <m:r>
                                <a:rPr lang="fi-FI" i="1">
                                  <a:latin typeface="Cambria Math"/>
                                </a:rPr>
                                <m:t>𝐾</m:t>
                              </m:r>
                            </m:e>
                            <m:sub>
                              <m:r>
                                <m:rPr>
                                  <m:sty m:val="p"/>
                                </m:rPr>
                                <a:rPr lang="fi-FI">
                                  <a:latin typeface="Cambria Math"/>
                                </a:rPr>
                                <m:t>end</m:t>
                              </m:r>
                            </m:sub>
                          </m:sSub>
                          <m:r>
                            <a:rPr lang="fi-FI" i="1">
                              <a:latin typeface="Cambria Math"/>
                            </a:rPr>
                            <m:t>𝑚</m:t>
                          </m:r>
                        </m:e>
                      </m:rad>
                    </m:oMath>
                  </m:oMathPara>
                </a14:m>
                <a:endParaRPr lang="fi-FI" dirty="0"/>
              </a:p>
            </p:txBody>
          </p:sp>
        </mc:Choice>
        <mc:Fallback xmlns="">
          <p:sp>
            <p:nvSpPr>
              <p:cNvPr id="8" name="Rectangle 7"/>
              <p:cNvSpPr>
                <a:spLocks noRot="1" noChangeAspect="1" noMove="1" noResize="1" noEditPoints="1" noAdjustHandles="1" noChangeArrowheads="1" noChangeShapeType="1" noTextEdit="1"/>
              </p:cNvSpPr>
              <p:nvPr/>
            </p:nvSpPr>
            <p:spPr>
              <a:xfrm>
                <a:off x="357075" y="5877272"/>
                <a:ext cx="1779783" cy="427746"/>
              </a:xfrm>
              <a:prstGeom prst="rect">
                <a:avLst/>
              </a:prstGeom>
              <a:blipFill rotWithShape="0">
                <a:blip r:embed="rId3"/>
                <a:stretch>
                  <a:fillRect/>
                </a:stretch>
              </a:blipFill>
            </p:spPr>
            <p:txBody>
              <a:bodyPr/>
              <a:lstStyle/>
              <a:p>
                <a:r>
                  <a:rPr lang="fi-FI">
                    <a:noFill/>
                  </a:rPr>
                  <a:t> </a:t>
                </a:r>
              </a:p>
            </p:txBody>
          </p:sp>
        </mc:Fallback>
      </mc:AlternateContent>
      <p:sp>
        <p:nvSpPr>
          <p:cNvPr id="9" name="TextBox 8"/>
          <p:cNvSpPr txBox="1"/>
          <p:nvPr/>
        </p:nvSpPr>
        <p:spPr>
          <a:xfrm>
            <a:off x="6732240" y="2564904"/>
            <a:ext cx="2284536" cy="1200329"/>
          </a:xfrm>
          <a:prstGeom prst="rect">
            <a:avLst/>
          </a:prstGeom>
          <a:noFill/>
        </p:spPr>
        <p:txBody>
          <a:bodyPr wrap="none" rtlCol="0">
            <a:spAutoFit/>
          </a:bodyPr>
          <a:lstStyle/>
          <a:p>
            <a:r>
              <a:rPr lang="fi-FI" sz="2400" dirty="0">
                <a:cs typeface="Times New Roman" panose="02020603050405020304" pitchFamily="18" charset="0"/>
              </a:rPr>
              <a:t>”left” end</a:t>
            </a:r>
          </a:p>
          <a:p>
            <a:r>
              <a:rPr lang="fi-FI" sz="2400" dirty="0">
                <a:cs typeface="Times New Roman" panose="02020603050405020304" pitchFamily="18" charset="0"/>
              </a:rPr>
              <a:t>free motion area</a:t>
            </a:r>
          </a:p>
          <a:p>
            <a:r>
              <a:rPr lang="fi-FI" sz="2400" dirty="0">
                <a:cs typeface="Times New Roman" panose="02020603050405020304" pitchFamily="18" charset="0"/>
              </a:rPr>
              <a:t>”right” end</a:t>
            </a:r>
          </a:p>
        </p:txBody>
      </p:sp>
      <p:sp>
        <p:nvSpPr>
          <p:cNvPr id="10" name="Oval 9"/>
          <p:cNvSpPr/>
          <p:nvPr/>
        </p:nvSpPr>
        <p:spPr>
          <a:xfrm>
            <a:off x="3779912" y="2488621"/>
            <a:ext cx="432000" cy="43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Oval 11"/>
          <p:cNvSpPr/>
          <p:nvPr/>
        </p:nvSpPr>
        <p:spPr>
          <a:xfrm>
            <a:off x="2843808" y="2488621"/>
            <a:ext cx="432000" cy="43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3" name="Straight Arrow Connector 12"/>
          <p:cNvCxnSpPr/>
          <p:nvPr/>
        </p:nvCxnSpPr>
        <p:spPr>
          <a:xfrm flipH="1">
            <a:off x="4389523" y="2258605"/>
            <a:ext cx="897075" cy="230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62710" y="2010275"/>
            <a:ext cx="970137" cy="461665"/>
          </a:xfrm>
          <a:prstGeom prst="rect">
            <a:avLst/>
          </a:prstGeom>
          <a:noFill/>
        </p:spPr>
        <p:txBody>
          <a:bodyPr wrap="none" rtlCol="0">
            <a:spAutoFit/>
          </a:bodyPr>
          <a:lstStyle/>
          <a:p>
            <a:r>
              <a:rPr lang="fi-FI" sz="2400" dirty="0"/>
              <a:t>Inputs</a:t>
            </a:r>
          </a:p>
        </p:txBody>
      </p:sp>
      <p:pic>
        <p:nvPicPr>
          <p:cNvPr id="5" name="Picture 4"/>
          <p:cNvPicPr>
            <a:picLocks noChangeAspect="1"/>
          </p:cNvPicPr>
          <p:nvPr/>
        </p:nvPicPr>
        <p:blipFill>
          <a:blip r:embed="rId4"/>
          <a:stretch>
            <a:fillRect/>
          </a:stretch>
        </p:blipFill>
        <p:spPr>
          <a:xfrm>
            <a:off x="7446886" y="1120359"/>
            <a:ext cx="1511618" cy="1257300"/>
          </a:xfrm>
          <a:prstGeom prst="rect">
            <a:avLst/>
          </a:prstGeom>
        </p:spPr>
      </p:pic>
      <p:pic>
        <p:nvPicPr>
          <p:cNvPr id="15" name="Picture 14"/>
          <p:cNvPicPr>
            <a:picLocks noChangeAspect="1"/>
          </p:cNvPicPr>
          <p:nvPr/>
        </p:nvPicPr>
        <p:blipFill>
          <a:blip r:embed="rId4"/>
          <a:stretch>
            <a:fillRect/>
          </a:stretch>
        </p:blipFill>
        <p:spPr>
          <a:xfrm>
            <a:off x="7339383" y="3756017"/>
            <a:ext cx="1511618" cy="1257300"/>
          </a:xfrm>
          <a:prstGeom prst="rect">
            <a:avLst/>
          </a:prstGeom>
        </p:spPr>
      </p:pic>
      <p:sp>
        <p:nvSpPr>
          <p:cNvPr id="7" name="TextBox 6"/>
          <p:cNvSpPr txBox="1"/>
          <p:nvPr/>
        </p:nvSpPr>
        <p:spPr>
          <a:xfrm>
            <a:off x="5890465" y="1320949"/>
            <a:ext cx="298480" cy="400110"/>
          </a:xfrm>
          <a:prstGeom prst="rect">
            <a:avLst/>
          </a:prstGeom>
          <a:noFill/>
        </p:spPr>
        <p:txBody>
          <a:bodyPr wrap="none" rtlCol="0">
            <a:spAutoFit/>
          </a:bodyPr>
          <a:lstStyle/>
          <a:p>
            <a:r>
              <a:rPr lang="fi-FI" sz="2000" i="1" dirty="0">
                <a:latin typeface="Times New Roman" panose="02020603050405020304" pitchFamily="18" charset="0"/>
                <a:cs typeface="Times New Roman" panose="02020603050405020304" pitchFamily="18" charset="0"/>
              </a:rPr>
              <a:t>x</a:t>
            </a:r>
          </a:p>
        </p:txBody>
      </p:sp>
      <p:cxnSp>
        <p:nvCxnSpPr>
          <p:cNvPr id="16" name="Straight Arrow Connector 15"/>
          <p:cNvCxnSpPr/>
          <p:nvPr/>
        </p:nvCxnSpPr>
        <p:spPr>
          <a:xfrm flipV="1">
            <a:off x="6372200" y="1560733"/>
            <a:ext cx="1152128" cy="3381"/>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289234" y="1916178"/>
            <a:ext cx="2235094" cy="13072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269456" y="1279416"/>
            <a:ext cx="3254872" cy="12092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787959" y="4001000"/>
            <a:ext cx="298480" cy="400110"/>
          </a:xfrm>
          <a:prstGeom prst="rect">
            <a:avLst/>
          </a:prstGeom>
          <a:noFill/>
        </p:spPr>
        <p:txBody>
          <a:bodyPr wrap="none" rtlCol="0">
            <a:spAutoFit/>
          </a:bodyPr>
          <a:lstStyle/>
          <a:p>
            <a:r>
              <a:rPr lang="fi-FI" sz="2000" i="1" dirty="0">
                <a:latin typeface="Times New Roman" panose="02020603050405020304" pitchFamily="18" charset="0"/>
                <a:cs typeface="Times New Roman" panose="02020603050405020304" pitchFamily="18" charset="0"/>
              </a:rPr>
              <a:t>x</a:t>
            </a:r>
          </a:p>
        </p:txBody>
      </p:sp>
      <p:cxnSp>
        <p:nvCxnSpPr>
          <p:cNvPr id="26" name="Straight Arrow Connector 25"/>
          <p:cNvCxnSpPr/>
          <p:nvPr/>
        </p:nvCxnSpPr>
        <p:spPr>
          <a:xfrm flipV="1">
            <a:off x="6269694" y="4240784"/>
            <a:ext cx="1152128" cy="3381"/>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949901" y="4031778"/>
            <a:ext cx="505588" cy="338554"/>
          </a:xfrm>
          <a:prstGeom prst="rect">
            <a:avLst/>
          </a:prstGeom>
          <a:solidFill>
            <a:schemeClr val="bg1"/>
          </a:solidFill>
        </p:spPr>
        <p:txBody>
          <a:bodyPr wrap="none" rtlCol="0">
            <a:spAutoFit/>
          </a:bodyPr>
          <a:lstStyle/>
          <a:p>
            <a:r>
              <a:rPr lang="fi-FI" sz="1600" i="1" dirty="0">
                <a:cs typeface="Times New Roman" panose="02020603050405020304" pitchFamily="18" charset="0"/>
              </a:rPr>
              <a:t>x</a:t>
            </a:r>
            <a:r>
              <a:rPr lang="fi-FI" sz="1600" baseline="-25000" dirty="0">
                <a:cs typeface="Times New Roman" panose="02020603050405020304" pitchFamily="18" charset="0"/>
              </a:rPr>
              <a:t>max</a:t>
            </a:r>
          </a:p>
        </p:txBody>
      </p:sp>
      <p:cxnSp>
        <p:nvCxnSpPr>
          <p:cNvPr id="28" name="Straight Arrow Connector 27"/>
          <p:cNvCxnSpPr/>
          <p:nvPr/>
        </p:nvCxnSpPr>
        <p:spPr>
          <a:xfrm>
            <a:off x="5320828" y="3226497"/>
            <a:ext cx="2068514" cy="12919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500618" y="3665437"/>
            <a:ext cx="2888724" cy="2363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948264" y="355136"/>
            <a:ext cx="1969055" cy="646331"/>
          </a:xfrm>
          <a:prstGeom prst="rect">
            <a:avLst/>
          </a:prstGeom>
          <a:noFill/>
        </p:spPr>
        <p:txBody>
          <a:bodyPr wrap="square" rtlCol="0">
            <a:spAutoFit/>
          </a:bodyPr>
          <a:lstStyle/>
          <a:p>
            <a:r>
              <a:rPr lang="fi-FI" dirty="0"/>
              <a:t>Implementation by using Switch blocks </a:t>
            </a:r>
          </a:p>
        </p:txBody>
      </p:sp>
    </p:spTree>
    <p:extLst>
      <p:ext uri="{BB962C8B-B14F-4D97-AF65-F5344CB8AC3E}">
        <p14:creationId xmlns:p14="http://schemas.microsoft.com/office/powerpoint/2010/main" val="1707144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Parameter values for cylinder end model</a:t>
            </a:r>
          </a:p>
        </p:txBody>
      </p:sp>
      <p:sp>
        <p:nvSpPr>
          <p:cNvPr id="3" name="Content Placeholder 2"/>
          <p:cNvSpPr>
            <a:spLocks noGrp="1"/>
          </p:cNvSpPr>
          <p:nvPr>
            <p:ph idx="1"/>
          </p:nvPr>
        </p:nvSpPr>
        <p:spPr/>
        <p:txBody>
          <a:bodyPr/>
          <a:lstStyle/>
          <a:p>
            <a:pPr marL="0" indent="0">
              <a:buNone/>
            </a:pPr>
            <a:r>
              <a:rPr lang="fi-FI" sz="2800" dirty="0"/>
              <a:t>m= 234;				%load mass</a:t>
            </a:r>
          </a:p>
          <a:p>
            <a:pPr marL="0" indent="0">
              <a:buNone/>
            </a:pPr>
            <a:endParaRPr lang="fi-FI" sz="2800" dirty="0"/>
          </a:p>
          <a:p>
            <a:pPr marL="0" indent="0">
              <a:buNone/>
            </a:pPr>
            <a:r>
              <a:rPr lang="fi-FI" sz="2800" dirty="0"/>
              <a:t>%Ends</a:t>
            </a:r>
          </a:p>
          <a:p>
            <a:pPr marL="0" indent="0">
              <a:buNone/>
            </a:pPr>
            <a:r>
              <a:rPr lang="fi-FI" sz="2800" dirty="0"/>
              <a:t>K_end= A_a*p_P/0.2e-3;     	%spring constant</a:t>
            </a:r>
          </a:p>
          <a:p>
            <a:pPr marL="0" indent="0">
              <a:buNone/>
            </a:pPr>
            <a:r>
              <a:rPr lang="fi-FI" sz="2800" dirty="0"/>
              <a:t>b_end= 0.5*sqrt(K_end*m);	%damping coefficient		</a:t>
            </a:r>
          </a:p>
          <a:p>
            <a:endParaRPr lang="fi-FI" dirty="0"/>
          </a:p>
        </p:txBody>
      </p:sp>
    </p:spTree>
    <p:extLst>
      <p:ext uri="{BB962C8B-B14F-4D97-AF65-F5344CB8AC3E}">
        <p14:creationId xmlns:p14="http://schemas.microsoft.com/office/powerpoint/2010/main" val="4276876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Performance of pumps and motors 1</a:t>
            </a:r>
          </a:p>
        </p:txBody>
      </p:sp>
      <p:sp>
        <p:nvSpPr>
          <p:cNvPr id="3" name="Content Placeholder 2"/>
          <p:cNvSpPr>
            <a:spLocks noGrp="1"/>
          </p:cNvSpPr>
          <p:nvPr>
            <p:ph idx="1"/>
          </p:nvPr>
        </p:nvSpPr>
        <p:spPr/>
        <p:txBody>
          <a:bodyPr/>
          <a:lstStyle/>
          <a:p>
            <a:pPr marL="0" indent="0">
              <a:buNone/>
            </a:pPr>
            <a:r>
              <a:rPr lang="fi-FI" b="1" dirty="0"/>
              <a:t>Wilson’s model</a:t>
            </a:r>
          </a:p>
          <a:p>
            <a:pPr marL="0" indent="0">
              <a:buNone/>
            </a:pPr>
            <a:r>
              <a:rPr lang="fi-FI" dirty="0"/>
              <a:t>Flow rate (output)</a:t>
            </a:r>
          </a:p>
          <a:p>
            <a:pPr marL="0" indent="0">
              <a:buNone/>
            </a:pPr>
            <a:endParaRPr lang="fi-FI" dirty="0"/>
          </a:p>
          <a:p>
            <a:pPr marL="0" indent="0">
              <a:buNone/>
            </a:pPr>
            <a:endParaRPr lang="fi-FI" dirty="0"/>
          </a:p>
          <a:p>
            <a:pPr marL="0" indent="0">
              <a:buNone/>
            </a:pPr>
            <a:r>
              <a:rPr lang="fi-FI" dirty="0"/>
              <a:t>Pump torque (input)</a:t>
            </a:r>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63" t="39990" r="5655" b="9328"/>
          <a:stretch/>
        </p:blipFill>
        <p:spPr bwMode="auto">
          <a:xfrm>
            <a:off x="683568" y="2780928"/>
            <a:ext cx="4275117" cy="118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515" t="38977" r="7816" b="9836"/>
          <a:stretch/>
        </p:blipFill>
        <p:spPr bwMode="auto">
          <a:xfrm>
            <a:off x="827584" y="4653136"/>
            <a:ext cx="7042068" cy="119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4828" y="5828420"/>
            <a:ext cx="1326865" cy="646331"/>
          </a:xfrm>
          <a:prstGeom prst="rect">
            <a:avLst/>
          </a:prstGeom>
          <a:noFill/>
        </p:spPr>
        <p:txBody>
          <a:bodyPr wrap="square" rtlCol="0">
            <a:spAutoFit/>
          </a:bodyPr>
          <a:lstStyle/>
          <a:p>
            <a:r>
              <a:rPr lang="fi-FI" dirty="0"/>
              <a:t>Ideal pump and motor</a:t>
            </a:r>
          </a:p>
        </p:txBody>
      </p:sp>
      <p:sp>
        <p:nvSpPr>
          <p:cNvPr id="9" name="Oval 8"/>
          <p:cNvSpPr/>
          <p:nvPr/>
        </p:nvSpPr>
        <p:spPr>
          <a:xfrm>
            <a:off x="1804952" y="2852936"/>
            <a:ext cx="936000" cy="93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Oval 9"/>
          <p:cNvSpPr>
            <a:spLocks noChangeAspect="1"/>
          </p:cNvSpPr>
          <p:nvPr/>
        </p:nvSpPr>
        <p:spPr>
          <a:xfrm>
            <a:off x="1691680" y="4581128"/>
            <a:ext cx="1296000" cy="129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6" name="Straight Arrow Connector 5"/>
          <p:cNvCxnSpPr/>
          <p:nvPr/>
        </p:nvCxnSpPr>
        <p:spPr>
          <a:xfrm flipV="1">
            <a:off x="611560" y="3788938"/>
            <a:ext cx="1193392" cy="194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11560" y="5589242"/>
            <a:ext cx="1080120" cy="1440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58685" y="1343369"/>
            <a:ext cx="3437031" cy="3416320"/>
          </a:xfrm>
          <a:prstGeom prst="rect">
            <a:avLst/>
          </a:prstGeom>
          <a:noFill/>
        </p:spPr>
        <p:txBody>
          <a:bodyPr wrap="none" rtlCol="0">
            <a:spAutoFit/>
          </a:bodyPr>
          <a:lstStyle/>
          <a:p>
            <a:pPr marL="285750" indent="-285750">
              <a:buFont typeface="Symbol"/>
              <a:buChar char="e"/>
            </a:pPr>
            <a:r>
              <a:rPr lang="fi-FI" dirty="0">
                <a:sym typeface="Symbol"/>
              </a:rPr>
              <a:t>Pump angle set value (0 - 1)</a:t>
            </a:r>
          </a:p>
          <a:p>
            <a:r>
              <a:rPr lang="fi-FI" i="1" dirty="0">
                <a:sym typeface="Symbol"/>
              </a:rPr>
              <a:t>V</a:t>
            </a:r>
            <a:r>
              <a:rPr lang="fi-FI" baseline="-25000" dirty="0">
                <a:sym typeface="Symbol"/>
              </a:rPr>
              <a:t>i</a:t>
            </a:r>
            <a:r>
              <a:rPr lang="fi-FI" dirty="0">
                <a:sym typeface="Symbol"/>
              </a:rPr>
              <a:t>  displacement (per revolution)</a:t>
            </a:r>
          </a:p>
          <a:p>
            <a:r>
              <a:rPr lang="fi-FI" i="1" dirty="0">
                <a:sym typeface="Symbol"/>
              </a:rPr>
              <a:t>n</a:t>
            </a:r>
            <a:r>
              <a:rPr lang="fi-FI" dirty="0">
                <a:sym typeface="Symbol"/>
              </a:rPr>
              <a:t>   rotational speed (1/s)</a:t>
            </a:r>
          </a:p>
          <a:p>
            <a:r>
              <a:rPr lang="fi-FI" i="1" dirty="0">
                <a:sym typeface="Symbol"/>
              </a:rPr>
              <a:t>C</a:t>
            </a:r>
            <a:r>
              <a:rPr lang="fi-FI" baseline="-25000" dirty="0">
                <a:sym typeface="Symbol"/>
              </a:rPr>
              <a:t>s</a:t>
            </a:r>
            <a:r>
              <a:rPr lang="fi-FI" dirty="0">
                <a:sym typeface="Symbol"/>
              </a:rPr>
              <a:t>  laminar flow loss coefficient</a:t>
            </a:r>
          </a:p>
          <a:p>
            <a:r>
              <a:rPr lang="fi-FI" dirty="0">
                <a:sym typeface="Symbol"/>
              </a:rPr>
              <a:t></a:t>
            </a:r>
            <a:r>
              <a:rPr lang="fi-FI" i="1" dirty="0">
                <a:sym typeface="Symbol"/>
              </a:rPr>
              <a:t>p </a:t>
            </a:r>
            <a:r>
              <a:rPr lang="fi-FI" dirty="0">
                <a:sym typeface="Symbol"/>
              </a:rPr>
              <a:t>pressure difference over pump</a:t>
            </a:r>
          </a:p>
          <a:p>
            <a:pPr marL="285750" indent="-285750">
              <a:buFont typeface="Symbol"/>
              <a:buChar char="n"/>
            </a:pPr>
            <a:r>
              <a:rPr lang="fi-FI" dirty="0">
                <a:sym typeface="Symbol"/>
              </a:rPr>
              <a:t>fluid kinematic viscosity</a:t>
            </a:r>
          </a:p>
          <a:p>
            <a:pPr marL="285750" indent="-285750">
              <a:buFont typeface="Symbol"/>
              <a:buChar char="r"/>
            </a:pPr>
            <a:r>
              <a:rPr lang="fi-FI" dirty="0">
                <a:sym typeface="Symbol"/>
              </a:rPr>
              <a:t>fluid density</a:t>
            </a:r>
          </a:p>
          <a:p>
            <a:r>
              <a:rPr lang="fi-FI" i="1" dirty="0">
                <a:sym typeface="Symbol"/>
              </a:rPr>
              <a:t>C</a:t>
            </a:r>
            <a:r>
              <a:rPr lang="fi-FI" baseline="-25000" dirty="0">
                <a:sym typeface="Symbol"/>
              </a:rPr>
              <a:t>f</a:t>
            </a:r>
            <a:r>
              <a:rPr lang="fi-FI" dirty="0">
                <a:sym typeface="Symbol"/>
              </a:rPr>
              <a:t>  Coulomb friction coefficient</a:t>
            </a:r>
            <a:endParaRPr lang="fi-FI" i="1" dirty="0">
              <a:sym typeface="Symbol"/>
            </a:endParaRPr>
          </a:p>
          <a:p>
            <a:r>
              <a:rPr lang="fi-FI" i="1" dirty="0">
                <a:sym typeface="Symbol"/>
              </a:rPr>
              <a:t>C</a:t>
            </a:r>
            <a:r>
              <a:rPr lang="fi-FI" baseline="-25000" dirty="0">
                <a:sym typeface="Symbol"/>
              </a:rPr>
              <a:t>v</a:t>
            </a:r>
            <a:r>
              <a:rPr lang="fi-FI" dirty="0">
                <a:sym typeface="Symbol"/>
              </a:rPr>
              <a:t>  viscous friection coefficient</a:t>
            </a:r>
          </a:p>
          <a:p>
            <a:r>
              <a:rPr lang="fi-FI" i="1" dirty="0">
                <a:sym typeface="Symbol"/>
              </a:rPr>
              <a:t>T</a:t>
            </a:r>
            <a:r>
              <a:rPr lang="fi-FI" baseline="-25000" dirty="0">
                <a:sym typeface="Symbol"/>
              </a:rPr>
              <a:t>c</a:t>
            </a:r>
            <a:r>
              <a:rPr lang="fi-FI" dirty="0">
                <a:sym typeface="Symbol"/>
              </a:rPr>
              <a:t>  constant torque loss</a:t>
            </a:r>
          </a:p>
          <a:p>
            <a:endParaRPr lang="fi-FI" dirty="0">
              <a:sym typeface="Symbol"/>
            </a:endParaRPr>
          </a:p>
          <a:p>
            <a:endParaRPr lang="fi-FI" i="1" dirty="0"/>
          </a:p>
        </p:txBody>
      </p:sp>
      <p:sp>
        <p:nvSpPr>
          <p:cNvPr id="12" name="TextBox 11"/>
          <p:cNvSpPr txBox="1"/>
          <p:nvPr/>
        </p:nvSpPr>
        <p:spPr>
          <a:xfrm>
            <a:off x="1355790" y="5943002"/>
            <a:ext cx="7760458" cy="830997"/>
          </a:xfrm>
          <a:prstGeom prst="rect">
            <a:avLst/>
          </a:prstGeom>
          <a:noFill/>
        </p:spPr>
        <p:txBody>
          <a:bodyPr wrap="none" rtlCol="0">
            <a:spAutoFit/>
          </a:bodyPr>
          <a:lstStyle/>
          <a:p>
            <a:r>
              <a:rPr lang="fi-FI" dirty="0"/>
              <a:t>Reference:</a:t>
            </a:r>
          </a:p>
          <a:p>
            <a:r>
              <a:rPr lang="fi-FI" sz="1000" dirty="0"/>
              <a:t>Ellmann, A., Kauranne, H. Kajaste, J. &amp; Pietola, M. </a:t>
            </a:r>
          </a:p>
          <a:p>
            <a:r>
              <a:rPr lang="en-US" sz="1000" dirty="0"/>
              <a:t>EFFECT OF PARAMETER UNCERTAINTY ON RELIABILITY OF HYDRAULIC TRANSMISSION SYSTEM SIMULATION</a:t>
            </a:r>
          </a:p>
          <a:p>
            <a:r>
              <a:rPr lang="en-US" sz="1000" dirty="0" err="1"/>
              <a:t>Proceedingsof</a:t>
            </a:r>
            <a:r>
              <a:rPr lang="en-US" sz="1000" dirty="0"/>
              <a:t> IMECE2005 2005 ASME International Mechanical Engineering Congress and Exposition November 5-11, 2005, Orlando, Florida USA</a:t>
            </a:r>
            <a:endParaRPr lang="fi-FI" sz="1000" dirty="0"/>
          </a:p>
        </p:txBody>
      </p:sp>
      <p:sp>
        <p:nvSpPr>
          <p:cNvPr id="8" name="TextBox 7"/>
          <p:cNvSpPr txBox="1"/>
          <p:nvPr/>
        </p:nvSpPr>
        <p:spPr>
          <a:xfrm>
            <a:off x="971600" y="1188279"/>
            <a:ext cx="1095172" cy="523220"/>
          </a:xfrm>
          <a:prstGeom prst="rect">
            <a:avLst/>
          </a:prstGeom>
          <a:noFill/>
        </p:spPr>
        <p:txBody>
          <a:bodyPr wrap="none" rtlCol="0">
            <a:spAutoFit/>
          </a:bodyPr>
          <a:lstStyle/>
          <a:p>
            <a:r>
              <a:rPr lang="fi-FI" sz="2800" dirty="0">
                <a:solidFill>
                  <a:srgbClr val="FF0000"/>
                </a:solidFill>
              </a:rPr>
              <a:t>PUMP</a:t>
            </a:r>
          </a:p>
        </p:txBody>
      </p:sp>
    </p:spTree>
    <p:extLst>
      <p:ext uri="{BB962C8B-B14F-4D97-AF65-F5344CB8AC3E}">
        <p14:creationId xmlns:p14="http://schemas.microsoft.com/office/powerpoint/2010/main" val="116417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fi-FI" dirty="0"/>
              <a:t>Learning Outcomes </a:t>
            </a:r>
          </a:p>
        </p:txBody>
      </p:sp>
      <p:sp>
        <p:nvSpPr>
          <p:cNvPr id="3" name="Content Placeholder 2"/>
          <p:cNvSpPr>
            <a:spLocks noGrp="1"/>
          </p:cNvSpPr>
          <p:nvPr>
            <p:ph idx="1"/>
          </p:nvPr>
        </p:nvSpPr>
        <p:spPr>
          <a:xfrm>
            <a:off x="179512" y="980728"/>
            <a:ext cx="8784976" cy="5760640"/>
          </a:xfrm>
        </p:spPr>
        <p:txBody>
          <a:bodyPr>
            <a:noAutofit/>
          </a:bodyPr>
          <a:lstStyle/>
          <a:p>
            <a:pPr marL="0" indent="0" algn="just">
              <a:buNone/>
            </a:pPr>
            <a:r>
              <a:rPr lang="en-US" sz="1600" dirty="0"/>
              <a:t> </a:t>
            </a:r>
            <a:r>
              <a:rPr lang="en-US" sz="1600" b="1" dirty="0"/>
              <a:t>After the course the student is able to:</a:t>
            </a:r>
          </a:p>
          <a:p>
            <a:pPr marL="0" indent="0" algn="just">
              <a:buNone/>
            </a:pPr>
            <a:r>
              <a:rPr lang="en-US" sz="1600" dirty="0"/>
              <a:t>- Describe the principles of modeling and simulation and the potentials of these in system design and analysis</a:t>
            </a:r>
          </a:p>
          <a:p>
            <a:pPr marL="0" indent="0" algn="just">
              <a:buNone/>
            </a:pPr>
            <a:r>
              <a:rPr lang="en-US" sz="1600" dirty="0"/>
              <a:t>- Use some modeling and simulation environment/software (</a:t>
            </a:r>
            <a:r>
              <a:rPr lang="en-US" sz="1600" dirty="0" err="1"/>
              <a:t>Matlab</a:t>
            </a:r>
            <a:r>
              <a:rPr lang="en-US" sz="1600" dirty="0"/>
              <a:t> ja Simulink)</a:t>
            </a:r>
          </a:p>
          <a:p>
            <a:pPr marL="0" indent="0" algn="just">
              <a:buNone/>
            </a:pPr>
            <a:r>
              <a:rPr lang="en-US" sz="1600" dirty="0"/>
              <a:t>- Identify (analyze) dynamic structures of hydraulic systems</a:t>
            </a:r>
          </a:p>
          <a:p>
            <a:pPr marL="0" indent="0" algn="just">
              <a:buNone/>
            </a:pPr>
            <a:r>
              <a:rPr lang="en-US" sz="1600" dirty="0"/>
              <a:t>- Create models for static and dynamic elements (hydraulic and pneumatic components and systems) and run simulations with them</a:t>
            </a:r>
          </a:p>
          <a:p>
            <a:pPr marL="0" indent="0" algn="just">
              <a:buNone/>
            </a:pPr>
            <a:r>
              <a:rPr lang="en-US" sz="1600" dirty="0"/>
              <a:t>- Identify (analyze) parameter values for models from component catalogs and measurement results</a:t>
            </a:r>
          </a:p>
          <a:p>
            <a:pPr marL="0" indent="0" algn="just">
              <a:buNone/>
            </a:pPr>
            <a:r>
              <a:rPr lang="en-US" sz="1600" dirty="0"/>
              <a:t>- Analyze dynamic characteristics of hydraulic systems with the help of measurement data (step and frequency responses)</a:t>
            </a:r>
          </a:p>
          <a:p>
            <a:pPr marL="0" indent="0" algn="just">
              <a:buNone/>
            </a:pPr>
            <a:r>
              <a:rPr lang="en-US" sz="1600" dirty="0"/>
              <a:t>- Analyze the operation of hydraulic systems by modeling and simulation</a:t>
            </a:r>
          </a:p>
          <a:p>
            <a:pPr marL="0" indent="0" algn="just">
              <a:buNone/>
            </a:pPr>
            <a:r>
              <a:rPr lang="en-US" sz="1600" dirty="0"/>
              <a:t>- Evaluate critically the quality and deficiencies of a component or system model (i.e. validate the model using measurement data)</a:t>
            </a:r>
          </a:p>
          <a:p>
            <a:pPr marL="0" indent="0" algn="just">
              <a:buNone/>
            </a:pPr>
            <a:r>
              <a:rPr lang="en-US" sz="1600" dirty="0"/>
              <a:t>- Design and tune an electrohydraulic position, speed and force servo by using modeling and simulation</a:t>
            </a:r>
          </a:p>
          <a:p>
            <a:pPr marL="0" indent="0" algn="just">
              <a:buNone/>
            </a:pPr>
            <a:r>
              <a:rPr lang="en-US" sz="1600" dirty="0"/>
              <a:t>- Estimate the quality of an electrohydraulic position, speed and force servo by modeling and simulation</a:t>
            </a:r>
          </a:p>
          <a:p>
            <a:pPr marL="0" indent="0" algn="just">
              <a:buNone/>
            </a:pPr>
            <a:r>
              <a:rPr lang="en-US" sz="1600" dirty="0"/>
              <a:t>- Create well-defined and comprehensive modeling and simulation documents</a:t>
            </a:r>
          </a:p>
          <a:p>
            <a:pPr marL="0" indent="0" algn="just">
              <a:buNone/>
            </a:pPr>
            <a:r>
              <a:rPr lang="en-US" sz="1600" dirty="0"/>
              <a:t>- Describe the principle of real-time simulation and the special demands of it</a:t>
            </a:r>
            <a:endParaRPr lang="fi-FI" sz="1600" dirty="0"/>
          </a:p>
        </p:txBody>
      </p:sp>
    </p:spTree>
    <p:extLst>
      <p:ext uri="{BB962C8B-B14F-4D97-AF65-F5344CB8AC3E}">
        <p14:creationId xmlns:p14="http://schemas.microsoft.com/office/powerpoint/2010/main" val="3760768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FI" dirty="0"/>
              <a:t>Performance of pumps and motors 2</a:t>
            </a:r>
          </a:p>
        </p:txBody>
      </p:sp>
      <p:sp>
        <p:nvSpPr>
          <p:cNvPr id="5" name="Content Placeholder 2"/>
          <p:cNvSpPr txBox="1">
            <a:spLocks/>
          </p:cNvSpPr>
          <p:nvPr/>
        </p:nvSpPr>
        <p:spPr>
          <a:xfrm>
            <a:off x="457200" y="1600200"/>
            <a:ext cx="5050904"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i-FI" b="1" dirty="0">
                <a:solidFill>
                  <a:schemeClr val="tx1"/>
                </a:solidFill>
              </a:rPr>
              <a:t>Wilson’s model</a:t>
            </a:r>
          </a:p>
          <a:p>
            <a:pPr algn="l"/>
            <a:r>
              <a:rPr lang="fi-FI" dirty="0">
                <a:solidFill>
                  <a:schemeClr val="tx1"/>
                </a:solidFill>
              </a:rPr>
              <a:t>Flow rate (input)</a:t>
            </a:r>
          </a:p>
          <a:p>
            <a:pPr algn="l"/>
            <a:endParaRPr lang="fi-FI" dirty="0">
              <a:solidFill>
                <a:schemeClr val="tx1"/>
              </a:solidFill>
            </a:endParaRPr>
          </a:p>
          <a:p>
            <a:pPr algn="l"/>
            <a:endParaRPr lang="fi-FI" dirty="0">
              <a:solidFill>
                <a:schemeClr val="tx1"/>
              </a:solidFill>
            </a:endParaRPr>
          </a:p>
          <a:p>
            <a:pPr algn="l"/>
            <a:r>
              <a:rPr lang="fi-FI" dirty="0">
                <a:solidFill>
                  <a:schemeClr val="tx1"/>
                </a:solidFill>
              </a:rPr>
              <a:t>Motor torque (output)</a:t>
            </a:r>
          </a:p>
        </p:txBody>
      </p:sp>
      <p:sp>
        <p:nvSpPr>
          <p:cNvPr id="8" name="TextBox 7"/>
          <p:cNvSpPr txBox="1"/>
          <p:nvPr/>
        </p:nvSpPr>
        <p:spPr>
          <a:xfrm>
            <a:off x="83819" y="5781117"/>
            <a:ext cx="1158699" cy="1200329"/>
          </a:xfrm>
          <a:prstGeom prst="rect">
            <a:avLst/>
          </a:prstGeom>
          <a:noFill/>
        </p:spPr>
        <p:txBody>
          <a:bodyPr wrap="square" rtlCol="0">
            <a:spAutoFit/>
          </a:bodyPr>
          <a:lstStyle/>
          <a:p>
            <a:r>
              <a:rPr lang="fi-FI" dirty="0"/>
              <a:t>Ideal pump and motor</a:t>
            </a:r>
          </a:p>
          <a:p>
            <a:endParaRPr lang="fi-FI" dirty="0"/>
          </a:p>
        </p:txBody>
      </p:sp>
      <p:sp>
        <p:nvSpPr>
          <p:cNvPr id="9" name="Oval 8"/>
          <p:cNvSpPr/>
          <p:nvPr/>
        </p:nvSpPr>
        <p:spPr>
          <a:xfrm>
            <a:off x="1907704" y="2852936"/>
            <a:ext cx="828000" cy="82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Oval 9"/>
          <p:cNvSpPr>
            <a:spLocks noChangeAspect="1"/>
          </p:cNvSpPr>
          <p:nvPr/>
        </p:nvSpPr>
        <p:spPr>
          <a:xfrm>
            <a:off x="1691680" y="4581128"/>
            <a:ext cx="1296000" cy="129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 name="Straight Arrow Connector 10"/>
          <p:cNvCxnSpPr>
            <a:stCxn id="8" idx="0"/>
          </p:cNvCxnSpPr>
          <p:nvPr/>
        </p:nvCxnSpPr>
        <p:spPr>
          <a:xfrm flipV="1">
            <a:off x="663169" y="3788938"/>
            <a:ext cx="1141783" cy="19921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0"/>
          </p:cNvCxnSpPr>
          <p:nvPr/>
        </p:nvCxnSpPr>
        <p:spPr>
          <a:xfrm flipV="1">
            <a:off x="663169" y="5589242"/>
            <a:ext cx="1028511" cy="191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58685" y="1343369"/>
            <a:ext cx="3416192" cy="3416320"/>
          </a:xfrm>
          <a:prstGeom prst="rect">
            <a:avLst/>
          </a:prstGeom>
          <a:noFill/>
        </p:spPr>
        <p:txBody>
          <a:bodyPr wrap="none" rtlCol="0">
            <a:spAutoFit/>
          </a:bodyPr>
          <a:lstStyle/>
          <a:p>
            <a:pPr marL="285750" indent="-285750">
              <a:buFont typeface="Symbol"/>
              <a:buChar char="e"/>
            </a:pPr>
            <a:r>
              <a:rPr lang="fi-FI" dirty="0">
                <a:sym typeface="Symbol"/>
              </a:rPr>
              <a:t>Motor angle set value (0 - 1)</a:t>
            </a:r>
          </a:p>
          <a:p>
            <a:r>
              <a:rPr lang="fi-FI" i="1" dirty="0">
                <a:sym typeface="Symbol"/>
              </a:rPr>
              <a:t>V</a:t>
            </a:r>
            <a:r>
              <a:rPr lang="fi-FI" baseline="-25000" dirty="0">
                <a:sym typeface="Symbol"/>
              </a:rPr>
              <a:t>i</a:t>
            </a:r>
            <a:r>
              <a:rPr lang="fi-FI" dirty="0">
                <a:sym typeface="Symbol"/>
              </a:rPr>
              <a:t>  displacement (per revolution)</a:t>
            </a:r>
          </a:p>
          <a:p>
            <a:r>
              <a:rPr lang="fi-FI" i="1" dirty="0">
                <a:sym typeface="Symbol"/>
              </a:rPr>
              <a:t>n</a:t>
            </a:r>
            <a:r>
              <a:rPr lang="fi-FI" dirty="0">
                <a:sym typeface="Symbol"/>
              </a:rPr>
              <a:t>   rotational speed (1/s)</a:t>
            </a:r>
          </a:p>
          <a:p>
            <a:r>
              <a:rPr lang="fi-FI" i="1" dirty="0">
                <a:sym typeface="Symbol"/>
              </a:rPr>
              <a:t>C</a:t>
            </a:r>
            <a:r>
              <a:rPr lang="fi-FI" baseline="-25000" dirty="0">
                <a:sym typeface="Symbol"/>
              </a:rPr>
              <a:t>s</a:t>
            </a:r>
            <a:r>
              <a:rPr lang="fi-FI" dirty="0">
                <a:sym typeface="Symbol"/>
              </a:rPr>
              <a:t>  laminar flow loss coefficient</a:t>
            </a:r>
          </a:p>
          <a:p>
            <a:r>
              <a:rPr lang="fi-FI" dirty="0">
                <a:sym typeface="Symbol"/>
              </a:rPr>
              <a:t></a:t>
            </a:r>
            <a:r>
              <a:rPr lang="fi-FI" i="1" dirty="0">
                <a:sym typeface="Symbol"/>
              </a:rPr>
              <a:t>p </a:t>
            </a:r>
            <a:r>
              <a:rPr lang="fi-FI" dirty="0">
                <a:sym typeface="Symbol"/>
              </a:rPr>
              <a:t>pressure difference over motor</a:t>
            </a:r>
          </a:p>
          <a:p>
            <a:pPr marL="285750" indent="-285750">
              <a:buFont typeface="Symbol"/>
              <a:buChar char="n"/>
            </a:pPr>
            <a:r>
              <a:rPr lang="fi-FI" dirty="0">
                <a:sym typeface="Symbol"/>
              </a:rPr>
              <a:t>fluid kinematic viscosity</a:t>
            </a:r>
          </a:p>
          <a:p>
            <a:pPr marL="285750" indent="-285750">
              <a:buFont typeface="Symbol"/>
              <a:buChar char="r"/>
            </a:pPr>
            <a:r>
              <a:rPr lang="fi-FI" dirty="0">
                <a:sym typeface="Symbol"/>
              </a:rPr>
              <a:t>fluid density</a:t>
            </a:r>
          </a:p>
          <a:p>
            <a:r>
              <a:rPr lang="fi-FI" i="1" dirty="0">
                <a:sym typeface="Symbol"/>
              </a:rPr>
              <a:t>C</a:t>
            </a:r>
            <a:r>
              <a:rPr lang="fi-FI" baseline="-25000" dirty="0">
                <a:sym typeface="Symbol"/>
              </a:rPr>
              <a:t>f</a:t>
            </a:r>
            <a:r>
              <a:rPr lang="fi-FI" dirty="0">
                <a:sym typeface="Symbol"/>
              </a:rPr>
              <a:t>  Coulomb friction coefficient</a:t>
            </a:r>
            <a:endParaRPr lang="fi-FI" i="1" dirty="0">
              <a:sym typeface="Symbol"/>
            </a:endParaRPr>
          </a:p>
          <a:p>
            <a:r>
              <a:rPr lang="fi-FI" i="1" dirty="0">
                <a:sym typeface="Symbol"/>
              </a:rPr>
              <a:t>C</a:t>
            </a:r>
            <a:r>
              <a:rPr lang="fi-FI" baseline="-25000" dirty="0">
                <a:sym typeface="Symbol"/>
              </a:rPr>
              <a:t>v</a:t>
            </a:r>
            <a:r>
              <a:rPr lang="fi-FI" dirty="0">
                <a:sym typeface="Symbol"/>
              </a:rPr>
              <a:t>  viscous friection coefficient</a:t>
            </a:r>
          </a:p>
          <a:p>
            <a:r>
              <a:rPr lang="fi-FI" i="1" dirty="0">
                <a:sym typeface="Symbol"/>
              </a:rPr>
              <a:t>T</a:t>
            </a:r>
            <a:r>
              <a:rPr lang="fi-FI" baseline="-25000" dirty="0">
                <a:sym typeface="Symbol"/>
              </a:rPr>
              <a:t>c</a:t>
            </a:r>
            <a:r>
              <a:rPr lang="fi-FI" dirty="0">
                <a:sym typeface="Symbol"/>
              </a:rPr>
              <a:t>  constant torque loss</a:t>
            </a:r>
          </a:p>
          <a:p>
            <a:endParaRPr lang="fi-FI" dirty="0">
              <a:sym typeface="Symbol"/>
            </a:endParaRPr>
          </a:p>
          <a:p>
            <a:endParaRPr lang="fi-FI" i="1" dirty="0"/>
          </a:p>
        </p:txBody>
      </p:sp>
      <p:sp>
        <p:nvSpPr>
          <p:cNvPr id="14" name="TextBox 13"/>
          <p:cNvSpPr txBox="1"/>
          <p:nvPr/>
        </p:nvSpPr>
        <p:spPr>
          <a:xfrm>
            <a:off x="1355790" y="5943002"/>
            <a:ext cx="7760458" cy="830997"/>
          </a:xfrm>
          <a:prstGeom prst="rect">
            <a:avLst/>
          </a:prstGeom>
          <a:noFill/>
        </p:spPr>
        <p:txBody>
          <a:bodyPr wrap="none" rtlCol="0">
            <a:spAutoFit/>
          </a:bodyPr>
          <a:lstStyle/>
          <a:p>
            <a:r>
              <a:rPr lang="fi-FI" dirty="0"/>
              <a:t>Reference:</a:t>
            </a:r>
          </a:p>
          <a:p>
            <a:r>
              <a:rPr lang="fi-FI" sz="1000" dirty="0"/>
              <a:t>Ellmann, A., Kauranne, H. Kajaste, J. &amp; Pietola, M. </a:t>
            </a:r>
          </a:p>
          <a:p>
            <a:r>
              <a:rPr lang="en-US" sz="1000" dirty="0"/>
              <a:t>EFFECT OF PARAMETER UNCERTAINTY ON RELIABILITY OF HYDRAULIC TRANSMISSION SYSTEM SIMULATION</a:t>
            </a:r>
          </a:p>
          <a:p>
            <a:r>
              <a:rPr lang="en-US" sz="1000" dirty="0" err="1"/>
              <a:t>Proceedingsof</a:t>
            </a:r>
            <a:r>
              <a:rPr lang="en-US" sz="1000" dirty="0"/>
              <a:t> IMECE2005 2005 ASME International Mechanical Engineering Congress and Exposition November 5-11, 2005, Orlando, Florida USA</a:t>
            </a:r>
            <a:endParaRPr lang="fi-FI" sz="1000" dirty="0"/>
          </a:p>
        </p:txBody>
      </p:sp>
      <p:graphicFrame>
        <p:nvGraphicFramePr>
          <p:cNvPr id="15" name="Object 14"/>
          <p:cNvGraphicFramePr>
            <a:graphicFrameLocks noChangeAspect="1"/>
          </p:cNvGraphicFramePr>
          <p:nvPr/>
        </p:nvGraphicFramePr>
        <p:xfrm>
          <a:off x="897625" y="2740865"/>
          <a:ext cx="3672408" cy="1164316"/>
        </p:xfrm>
        <a:graphic>
          <a:graphicData uri="http://schemas.openxmlformats.org/presentationml/2006/ole">
            <mc:AlternateContent xmlns:mc="http://schemas.openxmlformats.org/markup-compatibility/2006">
              <mc:Choice xmlns:v="urn:schemas-microsoft-com:vml" Requires="v">
                <p:oleObj spid="_x0000_s10256" name="Kaava" r:id="rId3" imgW="1333440" imgH="419040" progId="Equation.3">
                  <p:embed/>
                </p:oleObj>
              </mc:Choice>
              <mc:Fallback>
                <p:oleObj name="Kaava" r:id="rId3" imgW="133344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625" y="2740865"/>
                        <a:ext cx="3672408" cy="1164316"/>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nvGraphicFramePr>
        <p:xfrm>
          <a:off x="936335" y="4634644"/>
          <a:ext cx="6566342" cy="1163478"/>
        </p:xfrm>
        <a:graphic>
          <a:graphicData uri="http://schemas.openxmlformats.org/presentationml/2006/ole">
            <mc:AlternateContent xmlns:mc="http://schemas.openxmlformats.org/markup-compatibility/2006">
              <mc:Choice xmlns:v="urn:schemas-microsoft-com:vml" Requires="v">
                <p:oleObj spid="_x0000_s10257" name="Kaava" r:id="rId5" imgW="2209680" imgH="393480" progId="Equation.3">
                  <p:embed/>
                </p:oleObj>
              </mc:Choice>
              <mc:Fallback>
                <p:oleObj name="Kaava" r:id="rId5" imgW="220968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335" y="4634644"/>
                        <a:ext cx="6566342" cy="1163478"/>
                      </a:xfrm>
                      <a:prstGeom prst="rect">
                        <a:avLst/>
                      </a:prstGeom>
                      <a:noFill/>
                      <a:ln>
                        <a:noFill/>
                      </a:ln>
                    </p:spPr>
                  </p:pic>
                </p:oleObj>
              </mc:Fallback>
            </mc:AlternateContent>
          </a:graphicData>
        </a:graphic>
      </p:graphicFrame>
      <p:sp>
        <p:nvSpPr>
          <p:cNvPr id="17" name="TextBox 16"/>
          <p:cNvSpPr txBox="1"/>
          <p:nvPr/>
        </p:nvSpPr>
        <p:spPr>
          <a:xfrm>
            <a:off x="971600" y="1188279"/>
            <a:ext cx="1317412" cy="523220"/>
          </a:xfrm>
          <a:prstGeom prst="rect">
            <a:avLst/>
          </a:prstGeom>
          <a:noFill/>
        </p:spPr>
        <p:txBody>
          <a:bodyPr wrap="none" rtlCol="0">
            <a:spAutoFit/>
          </a:bodyPr>
          <a:lstStyle/>
          <a:p>
            <a:r>
              <a:rPr lang="fi-FI" sz="2800" dirty="0">
                <a:solidFill>
                  <a:srgbClr val="FF0000"/>
                </a:solidFill>
              </a:rPr>
              <a:t>MOTOR</a:t>
            </a:r>
          </a:p>
        </p:txBody>
      </p:sp>
    </p:spTree>
    <p:extLst>
      <p:ext uri="{BB962C8B-B14F-4D97-AF65-F5344CB8AC3E}">
        <p14:creationId xmlns:p14="http://schemas.microsoft.com/office/powerpoint/2010/main" val="3025901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fontScale="70000" lnSpcReduction="20000"/>
          </a:bodyPr>
          <a:lstStyle/>
          <a:p>
            <a:pPr marL="0" indent="0">
              <a:buNone/>
            </a:pPr>
            <a:r>
              <a:rPr lang="fi-FI" dirty="0" err="1"/>
              <a:t>figure</a:t>
            </a:r>
            <a:endParaRPr lang="fi-FI" dirty="0"/>
          </a:p>
          <a:p>
            <a:pPr marL="0" indent="0">
              <a:buNone/>
            </a:pPr>
            <a:r>
              <a:rPr lang="fi-FI" dirty="0" err="1"/>
              <a:t>plot(t_mit,x_mit</a:t>
            </a:r>
            <a:r>
              <a:rPr lang="fi-FI" dirty="0"/>
              <a:t>)</a:t>
            </a:r>
          </a:p>
          <a:p>
            <a:pPr marL="0" indent="0">
              <a:buNone/>
            </a:pPr>
            <a:r>
              <a:rPr lang="fi-FI" dirty="0" err="1"/>
              <a:t>hold</a:t>
            </a:r>
            <a:r>
              <a:rPr lang="fi-FI" dirty="0"/>
              <a:t> on</a:t>
            </a:r>
          </a:p>
          <a:p>
            <a:pPr marL="0" indent="0">
              <a:buNone/>
            </a:pPr>
            <a:r>
              <a:rPr lang="fi-FI" dirty="0"/>
              <a:t>plot(x_sim(:,1),x_sim(:,2),’r’)</a:t>
            </a:r>
          </a:p>
          <a:p>
            <a:pPr marL="0" indent="0">
              <a:buNone/>
            </a:pPr>
            <a:endParaRPr lang="fi-FI" dirty="0"/>
          </a:p>
          <a:p>
            <a:pPr marL="0" indent="0">
              <a:buNone/>
            </a:pPr>
            <a:r>
              <a:rPr lang="fi-FI" dirty="0" err="1"/>
              <a:t>figure</a:t>
            </a:r>
            <a:endParaRPr lang="fi-FI" dirty="0"/>
          </a:p>
          <a:p>
            <a:pPr marL="0" indent="0">
              <a:buNone/>
            </a:pPr>
            <a:r>
              <a:rPr lang="fi-FI" dirty="0" err="1"/>
              <a:t>plot(t_mit,pA_mit,’b</a:t>
            </a:r>
            <a:r>
              <a:rPr lang="fi-FI" dirty="0"/>
              <a:t>’)</a:t>
            </a:r>
          </a:p>
          <a:p>
            <a:pPr marL="0" indent="0">
              <a:buNone/>
            </a:pPr>
            <a:r>
              <a:rPr lang="fi-FI" dirty="0" err="1"/>
              <a:t>hold</a:t>
            </a:r>
            <a:r>
              <a:rPr lang="fi-FI" dirty="0"/>
              <a:t> on</a:t>
            </a:r>
          </a:p>
          <a:p>
            <a:pPr marL="0" indent="0">
              <a:buNone/>
            </a:pPr>
            <a:r>
              <a:rPr lang="fi-FI" dirty="0"/>
              <a:t>plot(pA_sim(:,1),pA_sim(:,2)*1e-5,’r’)</a:t>
            </a:r>
          </a:p>
          <a:p>
            <a:pPr marL="0" indent="0">
              <a:buNone/>
            </a:pPr>
            <a:endParaRPr lang="fi-FI" dirty="0"/>
          </a:p>
          <a:p>
            <a:pPr marL="0" indent="0">
              <a:buNone/>
            </a:pPr>
            <a:r>
              <a:rPr lang="fi-FI" dirty="0" err="1"/>
              <a:t>figure</a:t>
            </a:r>
            <a:endParaRPr lang="fi-FI" dirty="0"/>
          </a:p>
          <a:p>
            <a:pPr marL="0" indent="0">
              <a:buNone/>
            </a:pPr>
            <a:r>
              <a:rPr lang="fi-FI" dirty="0" err="1"/>
              <a:t>plot(t_mit,pB_mit,’b</a:t>
            </a:r>
            <a:r>
              <a:rPr lang="fi-FI" dirty="0"/>
              <a:t>’)</a:t>
            </a:r>
          </a:p>
          <a:p>
            <a:pPr marL="0" indent="0">
              <a:buNone/>
            </a:pPr>
            <a:r>
              <a:rPr lang="fi-FI" dirty="0" err="1"/>
              <a:t>hold</a:t>
            </a:r>
            <a:r>
              <a:rPr lang="fi-FI" dirty="0"/>
              <a:t> on</a:t>
            </a:r>
          </a:p>
          <a:p>
            <a:pPr marL="0" indent="0">
              <a:buNone/>
            </a:pPr>
            <a:r>
              <a:rPr lang="fi-FI" dirty="0"/>
              <a:t>plot(pB_sim(:,1),pB_sim(:,2) </a:t>
            </a:r>
            <a:r>
              <a:rPr lang="fi-FI" dirty="0">
                <a:solidFill>
                  <a:srgbClr val="FF0000"/>
                </a:solidFill>
              </a:rPr>
              <a:t>*1e-5</a:t>
            </a:r>
            <a:r>
              <a:rPr lang="fi-FI" dirty="0"/>
              <a:t>,’r’)</a:t>
            </a:r>
          </a:p>
          <a:p>
            <a:pPr marL="0" indent="0">
              <a:buNone/>
            </a:pPr>
            <a:endParaRPr lang="fi-FI" dirty="0"/>
          </a:p>
        </p:txBody>
      </p:sp>
      <p:sp>
        <p:nvSpPr>
          <p:cNvPr id="2" name="TextBox 1"/>
          <p:cNvSpPr txBox="1"/>
          <p:nvPr/>
        </p:nvSpPr>
        <p:spPr>
          <a:xfrm>
            <a:off x="3851920" y="188640"/>
            <a:ext cx="1209370" cy="584775"/>
          </a:xfrm>
          <a:prstGeom prst="rect">
            <a:avLst/>
          </a:prstGeom>
          <a:noFill/>
        </p:spPr>
        <p:txBody>
          <a:bodyPr wrap="none" rtlCol="0">
            <a:spAutoFit/>
          </a:bodyPr>
          <a:lstStyle/>
          <a:p>
            <a:r>
              <a:rPr lang="fi-FI" sz="3200" dirty="0"/>
              <a:t>PLOTS</a:t>
            </a:r>
          </a:p>
        </p:txBody>
      </p:sp>
    </p:spTree>
    <p:extLst>
      <p:ext uri="{BB962C8B-B14F-4D97-AF65-F5344CB8AC3E}">
        <p14:creationId xmlns:p14="http://schemas.microsoft.com/office/powerpoint/2010/main" val="4197765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Simulation of Fluid Power</a:t>
            </a:r>
          </a:p>
        </p:txBody>
      </p:sp>
      <p:sp>
        <p:nvSpPr>
          <p:cNvPr id="3" name="Content Placeholder 2"/>
          <p:cNvSpPr>
            <a:spLocks noGrp="1"/>
          </p:cNvSpPr>
          <p:nvPr>
            <p:ph idx="1"/>
          </p:nvPr>
        </p:nvSpPr>
        <p:spPr/>
        <p:txBody>
          <a:bodyPr/>
          <a:lstStyle/>
          <a:p>
            <a:r>
              <a:rPr lang="fi-FI" dirty="0"/>
              <a:t>Modeling of fluid properties</a:t>
            </a:r>
          </a:p>
          <a:p>
            <a:r>
              <a:rPr lang="fi-FI" dirty="0"/>
              <a:t>Modeling of valves</a:t>
            </a:r>
          </a:p>
          <a:p>
            <a:r>
              <a:rPr lang="fi-FI" dirty="0"/>
              <a:t>Modeling of actuators</a:t>
            </a:r>
          </a:p>
          <a:p>
            <a:r>
              <a:rPr lang="fi-FI" dirty="0"/>
              <a:t>Modeling of fluid power systems</a:t>
            </a:r>
          </a:p>
        </p:txBody>
      </p:sp>
    </p:spTree>
    <p:extLst>
      <p:ext uri="{BB962C8B-B14F-4D97-AF65-F5344CB8AC3E}">
        <p14:creationId xmlns:p14="http://schemas.microsoft.com/office/powerpoint/2010/main" val="365470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Simulation</a:t>
            </a:r>
            <a:r>
              <a:rPr lang="fi-FI" dirty="0"/>
              <a:t> work</a:t>
            </a:r>
          </a:p>
        </p:txBody>
      </p:sp>
      <p:sp>
        <p:nvSpPr>
          <p:cNvPr id="3" name="Content Placeholder 2"/>
          <p:cNvSpPr>
            <a:spLocks noGrp="1"/>
          </p:cNvSpPr>
          <p:nvPr>
            <p:ph idx="1"/>
          </p:nvPr>
        </p:nvSpPr>
        <p:spPr/>
        <p:txBody>
          <a:bodyPr>
            <a:normAutofit/>
          </a:bodyPr>
          <a:lstStyle/>
          <a:p>
            <a:r>
              <a:rPr lang="fi-FI" dirty="0"/>
              <a:t>Cylinder system</a:t>
            </a:r>
          </a:p>
          <a:p>
            <a:pPr lvl="1"/>
            <a:r>
              <a:rPr lang="fi-FI" dirty="0"/>
              <a:t>Hydraulic cylinder </a:t>
            </a:r>
            <a:r>
              <a:rPr lang="fi-FI"/>
              <a:t>(actuator)</a:t>
            </a:r>
            <a:endParaRPr lang="fi-FI" dirty="0"/>
          </a:p>
          <a:p>
            <a:pPr lvl="1"/>
            <a:r>
              <a:rPr lang="fi-FI" dirty="0"/>
              <a:t>Proportional control valve (Regel Ventil)</a:t>
            </a:r>
          </a:p>
          <a:p>
            <a:pPr lvl="1"/>
            <a:r>
              <a:rPr lang="fi-FI" dirty="0"/>
              <a:t>Load (mass)</a:t>
            </a:r>
          </a:p>
          <a:p>
            <a:pPr lvl="1"/>
            <a:r>
              <a:rPr lang="fi-FI" dirty="0"/>
              <a:t>Control </a:t>
            </a:r>
            <a:r>
              <a:rPr lang="fi-FI" dirty="0" err="1"/>
              <a:t>system</a:t>
            </a:r>
            <a:r>
              <a:rPr lang="fi-FI" dirty="0"/>
              <a:t> (open loop </a:t>
            </a:r>
            <a:r>
              <a:rPr lang="fi-FI" dirty="0" err="1"/>
              <a:t>control</a:t>
            </a:r>
            <a:r>
              <a:rPr lang="fi-FI" dirty="0"/>
              <a:t>)</a:t>
            </a:r>
          </a:p>
          <a:p>
            <a:r>
              <a:rPr lang="fi-FI"/>
              <a:t>Control </a:t>
            </a:r>
            <a:r>
              <a:rPr lang="fi-FI" dirty="0" err="1"/>
              <a:t>system</a:t>
            </a:r>
            <a:endParaRPr lang="fi-FI" dirty="0"/>
          </a:p>
          <a:p>
            <a:pPr lvl="1"/>
            <a:r>
              <a:rPr lang="fi-FI" dirty="0"/>
              <a:t>PID </a:t>
            </a:r>
            <a:r>
              <a:rPr lang="fi-FI" dirty="0" err="1"/>
              <a:t>control</a:t>
            </a:r>
            <a:r>
              <a:rPr lang="fi-FI" dirty="0"/>
              <a:t> of </a:t>
            </a:r>
            <a:r>
              <a:rPr lang="fi-FI" dirty="0" err="1"/>
              <a:t>systems</a:t>
            </a:r>
            <a:endParaRPr lang="fi-FI" dirty="0"/>
          </a:p>
          <a:p>
            <a:pPr lvl="2"/>
            <a:r>
              <a:rPr lang="fi-FI"/>
              <a:t>Position control</a:t>
            </a:r>
            <a:endParaRPr lang="fi-FI" dirty="0"/>
          </a:p>
        </p:txBody>
      </p:sp>
    </p:spTree>
    <p:extLst>
      <p:ext uri="{BB962C8B-B14F-4D97-AF65-F5344CB8AC3E}">
        <p14:creationId xmlns:p14="http://schemas.microsoft.com/office/powerpoint/2010/main" val="147589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Hydraulic circuit to </a:t>
            </a:r>
            <a:r>
              <a:rPr lang="fi-FI" dirty="0" err="1"/>
              <a:t>be</a:t>
            </a:r>
            <a:r>
              <a:rPr lang="fi-FI" dirty="0"/>
              <a:t> </a:t>
            </a:r>
            <a:r>
              <a:rPr lang="fi-FI" dirty="0" err="1"/>
              <a:t>modeled</a:t>
            </a:r>
            <a:r>
              <a:rPr lang="fi-FI" dirty="0"/>
              <a:t> 1</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5" name="Rectangle 4"/>
          <p:cNvSpPr/>
          <p:nvPr/>
        </p:nvSpPr>
        <p:spPr>
          <a:xfrm>
            <a:off x="197963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Rectangle 5"/>
          <p:cNvSpPr/>
          <p:nvPr/>
        </p:nvSpPr>
        <p:spPr>
          <a:xfrm>
            <a:off x="269979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p:cNvSpPr/>
          <p:nvPr/>
        </p:nvSpPr>
        <p:spPr>
          <a:xfrm>
            <a:off x="341987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 name="Straight Connector 7"/>
          <p:cNvCxnSpPr/>
          <p:nvPr/>
        </p:nvCxnSpPr>
        <p:spPr>
          <a:xfrm>
            <a:off x="1979632" y="3429000"/>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979712" y="4293096"/>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2195736" y="350100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483768" y="350100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35896" y="350100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635896" y="350100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915816"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2915816"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3203848"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3203848" y="350100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2915816" y="350100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843808" y="364494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131840" y="364502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843808" y="407707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3131840" y="407707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915816" y="4221008"/>
            <a:ext cx="1" cy="1189539"/>
          </a:xfrm>
          <a:prstGeom prst="line">
            <a:avLst/>
          </a:prstGeom>
        </p:spPr>
        <p:style>
          <a:lnRef idx="1">
            <a:schemeClr val="dk1"/>
          </a:lnRef>
          <a:fillRef idx="0">
            <a:schemeClr val="dk1"/>
          </a:fillRef>
          <a:effectRef idx="0">
            <a:schemeClr val="dk1"/>
          </a:effectRef>
          <a:fontRef idx="minor">
            <a:schemeClr val="tx1"/>
          </a:fontRef>
        </p:style>
      </p:cxnSp>
      <p:sp>
        <p:nvSpPr>
          <p:cNvPr id="24" name="Rectangle 112"/>
          <p:cNvSpPr>
            <a:spLocks noChangeArrowheads="1"/>
          </p:cNvSpPr>
          <p:nvPr/>
        </p:nvSpPr>
        <p:spPr bwMode="auto">
          <a:xfrm>
            <a:off x="5004495" y="4834285"/>
            <a:ext cx="431800" cy="431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i-FI" sz="1800">
              <a:latin typeface="Arial" charset="0"/>
            </a:endParaRPr>
          </a:p>
        </p:txBody>
      </p:sp>
      <p:sp>
        <p:nvSpPr>
          <p:cNvPr id="25" name="Line 113"/>
          <p:cNvSpPr>
            <a:spLocks noChangeShapeType="1"/>
          </p:cNvSpPr>
          <p:nvPr/>
        </p:nvSpPr>
        <p:spPr bwMode="auto">
          <a:xfrm>
            <a:off x="5004495" y="4934297"/>
            <a:ext cx="431800" cy="0"/>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26" name="Line 115"/>
          <p:cNvSpPr>
            <a:spLocks noChangeShapeType="1"/>
          </p:cNvSpPr>
          <p:nvPr/>
        </p:nvSpPr>
        <p:spPr bwMode="auto">
          <a:xfrm flipV="1">
            <a:off x="4860032" y="4762847"/>
            <a:ext cx="0" cy="2873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27" name="Line 116"/>
          <p:cNvSpPr>
            <a:spLocks noChangeShapeType="1"/>
          </p:cNvSpPr>
          <p:nvPr/>
        </p:nvSpPr>
        <p:spPr bwMode="auto">
          <a:xfrm>
            <a:off x="4860032" y="4762847"/>
            <a:ext cx="3603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28" name="Line 117"/>
          <p:cNvSpPr>
            <a:spLocks noChangeShapeType="1"/>
          </p:cNvSpPr>
          <p:nvPr/>
        </p:nvSpPr>
        <p:spPr bwMode="auto">
          <a:xfrm>
            <a:off x="5220395" y="4762847"/>
            <a:ext cx="0" cy="714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29" name="Line 119"/>
          <p:cNvSpPr>
            <a:spLocks noChangeShapeType="1"/>
          </p:cNvSpPr>
          <p:nvPr/>
        </p:nvSpPr>
        <p:spPr bwMode="auto">
          <a:xfrm flipH="1">
            <a:off x="5075932" y="5266085"/>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0" name="Line 120"/>
          <p:cNvSpPr>
            <a:spLocks noChangeShapeType="1"/>
          </p:cNvSpPr>
          <p:nvPr/>
        </p:nvSpPr>
        <p:spPr bwMode="auto">
          <a:xfrm>
            <a:off x="5075932" y="5339110"/>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1" name="Line 121"/>
          <p:cNvSpPr>
            <a:spLocks noChangeShapeType="1"/>
          </p:cNvSpPr>
          <p:nvPr/>
        </p:nvSpPr>
        <p:spPr bwMode="auto">
          <a:xfrm flipH="1">
            <a:off x="5075932" y="5410547"/>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2" name="Line 122"/>
          <p:cNvSpPr>
            <a:spLocks noChangeShapeType="1"/>
          </p:cNvSpPr>
          <p:nvPr/>
        </p:nvSpPr>
        <p:spPr bwMode="auto">
          <a:xfrm>
            <a:off x="5075932" y="5481985"/>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3" name="Line 123"/>
          <p:cNvSpPr>
            <a:spLocks noChangeShapeType="1"/>
          </p:cNvSpPr>
          <p:nvPr/>
        </p:nvSpPr>
        <p:spPr bwMode="auto">
          <a:xfrm flipH="1">
            <a:off x="5075932" y="5555010"/>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 name="Line 124"/>
          <p:cNvSpPr>
            <a:spLocks noChangeShapeType="1"/>
          </p:cNvSpPr>
          <p:nvPr/>
        </p:nvSpPr>
        <p:spPr bwMode="auto">
          <a:xfrm>
            <a:off x="5075932" y="5626447"/>
            <a:ext cx="144463" cy="39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5" name="Line 125"/>
          <p:cNvSpPr>
            <a:spLocks noChangeShapeType="1"/>
          </p:cNvSpPr>
          <p:nvPr/>
        </p:nvSpPr>
        <p:spPr bwMode="auto">
          <a:xfrm flipV="1">
            <a:off x="4931470" y="5410547"/>
            <a:ext cx="649287" cy="144463"/>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36" name="Line 126"/>
          <p:cNvSpPr>
            <a:spLocks noChangeShapeType="1"/>
          </p:cNvSpPr>
          <p:nvPr/>
        </p:nvSpPr>
        <p:spPr bwMode="auto">
          <a:xfrm>
            <a:off x="5436295" y="5050185"/>
            <a:ext cx="301625"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37" name="Line 127"/>
          <p:cNvSpPr>
            <a:spLocks noChangeShapeType="1"/>
          </p:cNvSpPr>
          <p:nvPr/>
        </p:nvSpPr>
        <p:spPr bwMode="auto">
          <a:xfrm flipH="1">
            <a:off x="5737920" y="4570056"/>
            <a:ext cx="747" cy="1962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38" name="Straight Connector 37"/>
          <p:cNvCxnSpPr/>
          <p:nvPr/>
        </p:nvCxnSpPr>
        <p:spPr>
          <a:xfrm>
            <a:off x="5436295" y="659735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6084168" y="638135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V="1">
            <a:off x="5436096" y="6381328"/>
            <a:ext cx="0" cy="216000"/>
          </a:xfrm>
          <a:prstGeom prst="line">
            <a:avLst/>
          </a:prstGeom>
        </p:spPr>
        <p:style>
          <a:lnRef idx="1">
            <a:schemeClr val="dk1"/>
          </a:lnRef>
          <a:fillRef idx="0">
            <a:schemeClr val="dk1"/>
          </a:fillRef>
          <a:effectRef idx="0">
            <a:schemeClr val="dk1"/>
          </a:effectRef>
          <a:fontRef idx="minor">
            <a:schemeClr val="tx1"/>
          </a:fontRef>
        </p:style>
      </p:cxnSp>
      <p:sp>
        <p:nvSpPr>
          <p:cNvPr id="41" name="Line 126"/>
          <p:cNvSpPr>
            <a:spLocks noChangeShapeType="1"/>
          </p:cNvSpPr>
          <p:nvPr/>
        </p:nvSpPr>
        <p:spPr bwMode="auto">
          <a:xfrm flipV="1">
            <a:off x="2915817" y="5040069"/>
            <a:ext cx="208823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42" name="Oval 8"/>
          <p:cNvSpPr>
            <a:spLocks noChangeArrowheads="1"/>
          </p:cNvSpPr>
          <p:nvPr/>
        </p:nvSpPr>
        <p:spPr bwMode="auto">
          <a:xfrm rot="156836">
            <a:off x="2628478" y="5445002"/>
            <a:ext cx="574675" cy="576262"/>
          </a:xfrm>
          <a:prstGeom prst="ellipse">
            <a:avLst/>
          </a:prstGeom>
          <a:solidFill>
            <a:schemeClr val="bg1"/>
          </a:solidFill>
          <a:ln w="9525">
            <a:solidFill>
              <a:schemeClr val="tx1"/>
            </a:solidFill>
            <a:round/>
            <a:headEnd/>
            <a:tailEnd/>
          </a:ln>
        </p:spPr>
        <p:txBody>
          <a:bodyPr rot="10800000" vert="eaVert" wrap="none" anchor="ctr"/>
          <a:lstStyle/>
          <a:p>
            <a:endParaRPr lang="fi-FI" sz="1800">
              <a:latin typeface="Arial" charset="0"/>
            </a:endParaRPr>
          </a:p>
        </p:txBody>
      </p:sp>
      <p:sp>
        <p:nvSpPr>
          <p:cNvPr id="43" name="AutoShape 9"/>
          <p:cNvSpPr>
            <a:spLocks noChangeArrowheads="1"/>
          </p:cNvSpPr>
          <p:nvPr/>
        </p:nvSpPr>
        <p:spPr bwMode="auto">
          <a:xfrm>
            <a:off x="2843783" y="5445224"/>
            <a:ext cx="144064" cy="122237"/>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800">
              <a:latin typeface="Arial" charset="0"/>
            </a:endParaRPr>
          </a:p>
        </p:txBody>
      </p:sp>
      <p:cxnSp>
        <p:nvCxnSpPr>
          <p:cNvPr id="44" name="Straight Connector 43"/>
          <p:cNvCxnSpPr/>
          <p:nvPr/>
        </p:nvCxnSpPr>
        <p:spPr>
          <a:xfrm>
            <a:off x="2582869" y="659735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3230742" y="638135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V="1">
            <a:off x="2582670" y="6381328"/>
            <a:ext cx="0" cy="216000"/>
          </a:xfrm>
          <a:prstGeom prst="line">
            <a:avLst/>
          </a:prstGeom>
        </p:spPr>
        <p:style>
          <a:lnRef idx="1">
            <a:schemeClr val="dk1"/>
          </a:lnRef>
          <a:fillRef idx="0">
            <a:schemeClr val="dk1"/>
          </a:fillRef>
          <a:effectRef idx="0">
            <a:schemeClr val="dk1"/>
          </a:effectRef>
          <a:fontRef idx="minor">
            <a:schemeClr val="tx1"/>
          </a:fontRef>
        </p:style>
      </p:cxnSp>
      <p:sp>
        <p:nvSpPr>
          <p:cNvPr id="47" name="Line 127"/>
          <p:cNvSpPr>
            <a:spLocks noChangeShapeType="1"/>
          </p:cNvSpPr>
          <p:nvPr/>
        </p:nvSpPr>
        <p:spPr bwMode="auto">
          <a:xfrm flipH="1">
            <a:off x="2915815" y="6021264"/>
            <a:ext cx="1" cy="50408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48" name="Rectangle 47"/>
          <p:cNvSpPr/>
          <p:nvPr/>
        </p:nvSpPr>
        <p:spPr>
          <a:xfrm>
            <a:off x="2771880" y="1556872"/>
            <a:ext cx="288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9" name="Straight Connector 48"/>
          <p:cNvCxnSpPr/>
          <p:nvPr/>
        </p:nvCxnSpPr>
        <p:spPr>
          <a:xfrm>
            <a:off x="3275856" y="1543425"/>
            <a:ext cx="0" cy="72000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3275856" y="1988840"/>
            <a:ext cx="3816424" cy="0"/>
          </a:xfrm>
          <a:prstGeom prst="line">
            <a:avLst/>
          </a:prstGeom>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7236296" y="1671191"/>
            <a:ext cx="447558" cy="461665"/>
          </a:xfrm>
          <a:prstGeom prst="rect">
            <a:avLst/>
          </a:prstGeom>
          <a:noFill/>
        </p:spPr>
        <p:txBody>
          <a:bodyPr wrap="none" rtlCol="0">
            <a:spAutoFit/>
          </a:bodyPr>
          <a:lstStyle/>
          <a:p>
            <a:r>
              <a:rPr lang="fi-FI" sz="2400" dirty="0"/>
              <a:t>M</a:t>
            </a:r>
          </a:p>
        </p:txBody>
      </p:sp>
      <p:cxnSp>
        <p:nvCxnSpPr>
          <p:cNvPr id="52" name="Straight Connector 51"/>
          <p:cNvCxnSpPr/>
          <p:nvPr/>
        </p:nvCxnSpPr>
        <p:spPr>
          <a:xfrm flipH="1" flipV="1">
            <a:off x="2920252" y="2274442"/>
            <a:ext cx="0" cy="1237583"/>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flipV="1">
            <a:off x="3207122" y="3122788"/>
            <a:ext cx="0" cy="360000"/>
          </a:xfrm>
          <a:prstGeom prst="line">
            <a:avLst/>
          </a:prstGeom>
        </p:spPr>
        <p:style>
          <a:lnRef idx="1">
            <a:schemeClr val="dk1"/>
          </a:lnRef>
          <a:fillRef idx="0">
            <a:schemeClr val="dk1"/>
          </a:fillRef>
          <a:effectRef idx="0">
            <a:schemeClr val="dk1"/>
          </a:effectRef>
          <a:fontRef idx="minor">
            <a:schemeClr val="tx1"/>
          </a:fontRef>
        </p:style>
      </p:cxnSp>
      <p:sp>
        <p:nvSpPr>
          <p:cNvPr id="54" name="Line 126"/>
          <p:cNvSpPr>
            <a:spLocks noChangeShapeType="1"/>
          </p:cNvSpPr>
          <p:nvPr/>
        </p:nvSpPr>
        <p:spPr bwMode="auto">
          <a:xfrm flipV="1">
            <a:off x="3203848" y="3122788"/>
            <a:ext cx="2304256"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55" name="Straight Connector 54"/>
          <p:cNvCxnSpPr/>
          <p:nvPr/>
        </p:nvCxnSpPr>
        <p:spPr>
          <a:xfrm flipV="1">
            <a:off x="5508104" y="2276792"/>
            <a:ext cx="0" cy="845996"/>
          </a:xfrm>
          <a:prstGeom prst="line">
            <a:avLst/>
          </a:prstGeom>
        </p:spPr>
        <p:style>
          <a:lnRef idx="1">
            <a:schemeClr val="dk1"/>
          </a:lnRef>
          <a:fillRef idx="0">
            <a:schemeClr val="dk1"/>
          </a:fillRef>
          <a:effectRef idx="0">
            <a:schemeClr val="dk1"/>
          </a:effectRef>
          <a:fontRef idx="minor">
            <a:schemeClr val="tx1"/>
          </a:fontRef>
        </p:style>
      </p:cxnSp>
      <p:sp>
        <p:nvSpPr>
          <p:cNvPr id="56" name="Rectangle 55"/>
          <p:cNvSpPr/>
          <p:nvPr/>
        </p:nvSpPr>
        <p:spPr>
          <a:xfrm>
            <a:off x="4139872" y="393308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7" name="Straight Connector 56"/>
          <p:cNvCxnSpPr/>
          <p:nvPr/>
        </p:nvCxnSpPr>
        <p:spPr>
          <a:xfrm>
            <a:off x="4283968" y="3933088"/>
            <a:ext cx="288032" cy="288000"/>
          </a:xfrm>
          <a:prstGeom prst="line">
            <a:avLst/>
          </a:prstGeom>
        </p:spPr>
        <p:style>
          <a:lnRef idx="1">
            <a:schemeClr val="dk1"/>
          </a:lnRef>
          <a:fillRef idx="0">
            <a:schemeClr val="dk1"/>
          </a:fillRef>
          <a:effectRef idx="0">
            <a:schemeClr val="dk1"/>
          </a:effectRef>
          <a:fontRef idx="minor">
            <a:schemeClr val="tx1"/>
          </a:fontRef>
        </p:style>
      </p:cxnSp>
      <p:sp>
        <p:nvSpPr>
          <p:cNvPr id="58" name="Rectangle 57"/>
          <p:cNvSpPr/>
          <p:nvPr/>
        </p:nvSpPr>
        <p:spPr>
          <a:xfrm>
            <a:off x="1403648" y="393308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9" name="Straight Connector 58"/>
          <p:cNvCxnSpPr/>
          <p:nvPr/>
        </p:nvCxnSpPr>
        <p:spPr>
          <a:xfrm flipH="1">
            <a:off x="1547664" y="3933088"/>
            <a:ext cx="288112" cy="28800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H="1" flipV="1">
            <a:off x="1907704" y="350100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flipH="1">
            <a:off x="1763688"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flipH="1" flipV="1">
            <a:off x="1619672"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flipH="1">
            <a:off x="1475656"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flipH="1" flipV="1">
            <a:off x="1331640"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flipH="1">
            <a:off x="1259632" y="350100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flipH="1" flipV="1">
            <a:off x="4788024" y="350100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flipH="1">
            <a:off x="4644008"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H="1" flipV="1">
            <a:off x="4499992"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H="1">
            <a:off x="4355976"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flipH="1" flipV="1">
            <a:off x="4211960"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H="1">
            <a:off x="4139952" y="350100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3275856" y="1844824"/>
            <a:ext cx="3816424" cy="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3131840" y="1556792"/>
            <a:ext cx="0" cy="720000"/>
          </a:xfrm>
          <a:prstGeom prst="line">
            <a:avLst/>
          </a:prstGeom>
        </p:spPr>
        <p:style>
          <a:lnRef idx="1">
            <a:schemeClr val="dk1"/>
          </a:lnRef>
          <a:fillRef idx="0">
            <a:schemeClr val="dk1"/>
          </a:fillRef>
          <a:effectRef idx="0">
            <a:schemeClr val="dk1"/>
          </a:effectRef>
          <a:fontRef idx="minor">
            <a:schemeClr val="tx1"/>
          </a:fontRef>
        </p:style>
      </p:cxnSp>
      <p:sp>
        <p:nvSpPr>
          <p:cNvPr id="74" name="Rectangle 73"/>
          <p:cNvSpPr/>
          <p:nvPr/>
        </p:nvSpPr>
        <p:spPr>
          <a:xfrm>
            <a:off x="3275856" y="1844824"/>
            <a:ext cx="3816424"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Rectangle 74"/>
          <p:cNvSpPr/>
          <p:nvPr/>
        </p:nvSpPr>
        <p:spPr>
          <a:xfrm>
            <a:off x="7092360" y="155679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Rectangle 75"/>
          <p:cNvSpPr/>
          <p:nvPr/>
        </p:nvSpPr>
        <p:spPr>
          <a:xfrm>
            <a:off x="6594130" y="3335839"/>
            <a:ext cx="1440000" cy="14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TextBox 76"/>
          <p:cNvSpPr txBox="1"/>
          <p:nvPr/>
        </p:nvSpPr>
        <p:spPr>
          <a:xfrm>
            <a:off x="6842639" y="3635732"/>
            <a:ext cx="1092479" cy="369332"/>
          </a:xfrm>
          <a:prstGeom prst="rect">
            <a:avLst/>
          </a:prstGeom>
          <a:noFill/>
        </p:spPr>
        <p:txBody>
          <a:bodyPr wrap="none" rtlCol="0">
            <a:spAutoFit/>
          </a:bodyPr>
          <a:lstStyle/>
          <a:p>
            <a:r>
              <a:rPr lang="fi-FI" dirty="0"/>
              <a:t>CONTROL</a:t>
            </a:r>
          </a:p>
        </p:txBody>
      </p:sp>
      <p:cxnSp>
        <p:nvCxnSpPr>
          <p:cNvPr id="78" name="Straight Arrow Connector 77"/>
          <p:cNvCxnSpPr/>
          <p:nvPr/>
        </p:nvCxnSpPr>
        <p:spPr>
          <a:xfrm flipH="1">
            <a:off x="4716016" y="4067748"/>
            <a:ext cx="1836204" cy="0"/>
          </a:xfrm>
          <a:prstGeom prst="straightConnector1">
            <a:avLst/>
          </a:prstGeom>
          <a:ln w="12700">
            <a:solidFill>
              <a:schemeClr val="tx1"/>
            </a:solidFill>
            <a:prstDash val="dash"/>
            <a:tailEnd type="triangle" w="sm" len="med"/>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5940472" y="2492896"/>
            <a:ext cx="2880000" cy="2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Isosceles Triangle 79"/>
          <p:cNvSpPr/>
          <p:nvPr/>
        </p:nvSpPr>
        <p:spPr>
          <a:xfrm rot="10800000">
            <a:off x="7331825" y="2276896"/>
            <a:ext cx="216000" cy="2160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1" name="Straight Connector 80"/>
          <p:cNvCxnSpPr/>
          <p:nvPr/>
        </p:nvCxnSpPr>
        <p:spPr>
          <a:xfrm flipV="1">
            <a:off x="6084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236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388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541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693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846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998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150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303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455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7608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760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7912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65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217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370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8522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674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8557003" y="2753456"/>
            <a:ext cx="284052" cy="369332"/>
          </a:xfrm>
          <a:prstGeom prst="rect">
            <a:avLst/>
          </a:prstGeom>
          <a:noFill/>
        </p:spPr>
        <p:txBody>
          <a:bodyPr wrap="none" rtlCol="0">
            <a:spAutoFit/>
          </a:bodyPr>
          <a:lstStyle/>
          <a:p>
            <a:r>
              <a:rPr lang="fi-FI" i="1" dirty="0"/>
              <a:t>x</a:t>
            </a:r>
          </a:p>
        </p:txBody>
      </p:sp>
      <p:sp>
        <p:nvSpPr>
          <p:cNvPr id="100" name="Rectangle 99"/>
          <p:cNvSpPr/>
          <p:nvPr/>
        </p:nvSpPr>
        <p:spPr>
          <a:xfrm>
            <a:off x="1763632" y="2411790"/>
            <a:ext cx="576000" cy="57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i="1" dirty="0">
                <a:solidFill>
                  <a:schemeClr val="tx1"/>
                </a:solidFill>
              </a:rPr>
              <a:t>p</a:t>
            </a:r>
            <a:r>
              <a:rPr lang="fi-FI" dirty="0">
                <a:solidFill>
                  <a:schemeClr val="tx1"/>
                </a:solidFill>
              </a:rPr>
              <a:t>/</a:t>
            </a:r>
            <a:r>
              <a:rPr lang="fi-FI" i="1" dirty="0">
                <a:solidFill>
                  <a:schemeClr val="tx1"/>
                </a:solidFill>
              </a:rPr>
              <a:t>U</a:t>
            </a:r>
          </a:p>
        </p:txBody>
      </p:sp>
      <p:cxnSp>
        <p:nvCxnSpPr>
          <p:cNvPr id="101" name="Straight Connector 100"/>
          <p:cNvCxnSpPr>
            <a:endCxn id="100" idx="3"/>
          </p:cNvCxnSpPr>
          <p:nvPr/>
        </p:nvCxnSpPr>
        <p:spPr>
          <a:xfrm flipH="1" flipV="1">
            <a:off x="2339632" y="2699790"/>
            <a:ext cx="567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4940931" y="2697944"/>
            <a:ext cx="567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356040" y="2420888"/>
            <a:ext cx="576000" cy="57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i="1" dirty="0">
                <a:solidFill>
                  <a:schemeClr val="tx1"/>
                </a:solidFill>
              </a:rPr>
              <a:t>p</a:t>
            </a:r>
            <a:r>
              <a:rPr lang="fi-FI" dirty="0">
                <a:solidFill>
                  <a:schemeClr val="tx1"/>
                </a:solidFill>
              </a:rPr>
              <a:t>/</a:t>
            </a:r>
            <a:r>
              <a:rPr lang="fi-FI" i="1" dirty="0">
                <a:solidFill>
                  <a:schemeClr val="tx1"/>
                </a:solidFill>
              </a:rPr>
              <a:t>U</a:t>
            </a:r>
          </a:p>
        </p:txBody>
      </p:sp>
      <p:sp>
        <p:nvSpPr>
          <p:cNvPr id="104" name="TextBox 103"/>
          <p:cNvSpPr txBox="1"/>
          <p:nvPr/>
        </p:nvSpPr>
        <p:spPr>
          <a:xfrm>
            <a:off x="2426690" y="2276896"/>
            <a:ext cx="393056" cy="369332"/>
          </a:xfrm>
          <a:prstGeom prst="rect">
            <a:avLst/>
          </a:prstGeom>
          <a:noFill/>
        </p:spPr>
        <p:txBody>
          <a:bodyPr wrap="none" rtlCol="0">
            <a:spAutoFit/>
          </a:bodyPr>
          <a:lstStyle/>
          <a:p>
            <a:r>
              <a:rPr lang="fi-FI" i="1" dirty="0"/>
              <a:t>p</a:t>
            </a:r>
            <a:r>
              <a:rPr lang="fi-FI" baseline="-25000" dirty="0"/>
              <a:t>A</a:t>
            </a:r>
            <a:endParaRPr lang="fi-FI" dirty="0"/>
          </a:p>
        </p:txBody>
      </p:sp>
      <p:sp>
        <p:nvSpPr>
          <p:cNvPr id="105" name="TextBox 104"/>
          <p:cNvSpPr txBox="1"/>
          <p:nvPr/>
        </p:nvSpPr>
        <p:spPr>
          <a:xfrm>
            <a:off x="3890912" y="2263425"/>
            <a:ext cx="393056" cy="369332"/>
          </a:xfrm>
          <a:prstGeom prst="rect">
            <a:avLst/>
          </a:prstGeom>
          <a:noFill/>
        </p:spPr>
        <p:txBody>
          <a:bodyPr wrap="none" rtlCol="0">
            <a:spAutoFit/>
          </a:bodyPr>
          <a:lstStyle/>
          <a:p>
            <a:r>
              <a:rPr lang="fi-FI" i="1" dirty="0"/>
              <a:t>p</a:t>
            </a:r>
            <a:r>
              <a:rPr lang="fi-FI" baseline="-25000" dirty="0"/>
              <a:t>B</a:t>
            </a:r>
            <a:endParaRPr lang="fi-FI" dirty="0"/>
          </a:p>
        </p:txBody>
      </p:sp>
      <p:cxnSp>
        <p:nvCxnSpPr>
          <p:cNvPr id="106" name="Straight Connector 105"/>
          <p:cNvCxnSpPr/>
          <p:nvPr/>
        </p:nvCxnSpPr>
        <p:spPr>
          <a:xfrm>
            <a:off x="7112902" y="4149951"/>
            <a:ext cx="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544950" y="4149080"/>
            <a:ext cx="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7109456" y="4581104"/>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6673679" y="4153391"/>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7542821" y="4153391"/>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6741385" y="4211191"/>
            <a:ext cx="300082" cy="307777"/>
          </a:xfrm>
          <a:prstGeom prst="rect">
            <a:avLst/>
          </a:prstGeom>
          <a:noFill/>
        </p:spPr>
        <p:txBody>
          <a:bodyPr wrap="none" rtlCol="0">
            <a:spAutoFit/>
          </a:bodyPr>
          <a:lstStyle/>
          <a:p>
            <a:r>
              <a:rPr lang="fi-FI" sz="1400" i="1" dirty="0"/>
              <a:t>U</a:t>
            </a:r>
          </a:p>
        </p:txBody>
      </p:sp>
      <p:sp>
        <p:nvSpPr>
          <p:cNvPr id="112" name="Line 127"/>
          <p:cNvSpPr>
            <a:spLocks noChangeShapeType="1"/>
          </p:cNvSpPr>
          <p:nvPr/>
        </p:nvSpPr>
        <p:spPr bwMode="auto">
          <a:xfrm flipH="1">
            <a:off x="3203848" y="4221088"/>
            <a:ext cx="747" cy="360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13" name="Line 126"/>
          <p:cNvSpPr>
            <a:spLocks noChangeShapeType="1"/>
          </p:cNvSpPr>
          <p:nvPr/>
        </p:nvSpPr>
        <p:spPr bwMode="auto">
          <a:xfrm flipV="1">
            <a:off x="3203848" y="4581128"/>
            <a:ext cx="25308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Tree>
    <p:extLst>
      <p:ext uri="{BB962C8B-B14F-4D97-AF65-F5344CB8AC3E}">
        <p14:creationId xmlns:p14="http://schemas.microsoft.com/office/powerpoint/2010/main" val="368893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Hydraulic circuit to </a:t>
            </a:r>
            <a:r>
              <a:rPr lang="fi-FI" dirty="0" err="1"/>
              <a:t>be</a:t>
            </a:r>
            <a:r>
              <a:rPr lang="fi-FI" dirty="0"/>
              <a:t> </a:t>
            </a:r>
            <a:r>
              <a:rPr lang="fi-FI" dirty="0" err="1"/>
              <a:t>modeled</a:t>
            </a:r>
            <a:r>
              <a:rPr lang="fi-FI" dirty="0"/>
              <a:t> 2</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5" name="Rectangle 4"/>
          <p:cNvSpPr/>
          <p:nvPr/>
        </p:nvSpPr>
        <p:spPr>
          <a:xfrm>
            <a:off x="197963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Rectangle 5"/>
          <p:cNvSpPr/>
          <p:nvPr/>
        </p:nvSpPr>
        <p:spPr>
          <a:xfrm>
            <a:off x="269979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p:cNvSpPr/>
          <p:nvPr/>
        </p:nvSpPr>
        <p:spPr>
          <a:xfrm>
            <a:off x="341987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 name="Straight Connector 7"/>
          <p:cNvCxnSpPr/>
          <p:nvPr/>
        </p:nvCxnSpPr>
        <p:spPr>
          <a:xfrm>
            <a:off x="1979632" y="3429000"/>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979712" y="4293096"/>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2195736" y="350100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483768" y="350100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35896" y="350100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635896" y="350100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915816"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2915816"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3203848"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3203848" y="350100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2915816" y="350100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843808" y="364494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131840" y="364502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843808" y="407707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3131840" y="407707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915816" y="4221008"/>
            <a:ext cx="1" cy="1189539"/>
          </a:xfrm>
          <a:prstGeom prst="line">
            <a:avLst/>
          </a:prstGeom>
        </p:spPr>
        <p:style>
          <a:lnRef idx="1">
            <a:schemeClr val="dk1"/>
          </a:lnRef>
          <a:fillRef idx="0">
            <a:schemeClr val="dk1"/>
          </a:fillRef>
          <a:effectRef idx="0">
            <a:schemeClr val="dk1"/>
          </a:effectRef>
          <a:fontRef idx="minor">
            <a:schemeClr val="tx1"/>
          </a:fontRef>
        </p:style>
      </p:cxnSp>
      <p:sp>
        <p:nvSpPr>
          <p:cNvPr id="24" name="Rectangle 112"/>
          <p:cNvSpPr>
            <a:spLocks noChangeArrowheads="1"/>
          </p:cNvSpPr>
          <p:nvPr/>
        </p:nvSpPr>
        <p:spPr bwMode="auto">
          <a:xfrm>
            <a:off x="5004495" y="4834285"/>
            <a:ext cx="431800" cy="431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i-FI" sz="1800">
              <a:latin typeface="Arial" charset="0"/>
            </a:endParaRPr>
          </a:p>
        </p:txBody>
      </p:sp>
      <p:sp>
        <p:nvSpPr>
          <p:cNvPr id="25" name="Line 113"/>
          <p:cNvSpPr>
            <a:spLocks noChangeShapeType="1"/>
          </p:cNvSpPr>
          <p:nvPr/>
        </p:nvSpPr>
        <p:spPr bwMode="auto">
          <a:xfrm>
            <a:off x="5004495" y="4934297"/>
            <a:ext cx="431800" cy="0"/>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26" name="Line 115"/>
          <p:cNvSpPr>
            <a:spLocks noChangeShapeType="1"/>
          </p:cNvSpPr>
          <p:nvPr/>
        </p:nvSpPr>
        <p:spPr bwMode="auto">
          <a:xfrm flipV="1">
            <a:off x="4860032" y="4762847"/>
            <a:ext cx="0" cy="2873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27" name="Line 116"/>
          <p:cNvSpPr>
            <a:spLocks noChangeShapeType="1"/>
          </p:cNvSpPr>
          <p:nvPr/>
        </p:nvSpPr>
        <p:spPr bwMode="auto">
          <a:xfrm>
            <a:off x="4860032" y="4762847"/>
            <a:ext cx="3603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28" name="Line 117"/>
          <p:cNvSpPr>
            <a:spLocks noChangeShapeType="1"/>
          </p:cNvSpPr>
          <p:nvPr/>
        </p:nvSpPr>
        <p:spPr bwMode="auto">
          <a:xfrm>
            <a:off x="5220395" y="4762847"/>
            <a:ext cx="0" cy="714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29" name="Line 119"/>
          <p:cNvSpPr>
            <a:spLocks noChangeShapeType="1"/>
          </p:cNvSpPr>
          <p:nvPr/>
        </p:nvSpPr>
        <p:spPr bwMode="auto">
          <a:xfrm flipH="1">
            <a:off x="5075932" y="5266085"/>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0" name="Line 120"/>
          <p:cNvSpPr>
            <a:spLocks noChangeShapeType="1"/>
          </p:cNvSpPr>
          <p:nvPr/>
        </p:nvSpPr>
        <p:spPr bwMode="auto">
          <a:xfrm>
            <a:off x="5075932" y="5339110"/>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1" name="Line 121"/>
          <p:cNvSpPr>
            <a:spLocks noChangeShapeType="1"/>
          </p:cNvSpPr>
          <p:nvPr/>
        </p:nvSpPr>
        <p:spPr bwMode="auto">
          <a:xfrm flipH="1">
            <a:off x="5075932" y="5410547"/>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2" name="Line 122"/>
          <p:cNvSpPr>
            <a:spLocks noChangeShapeType="1"/>
          </p:cNvSpPr>
          <p:nvPr/>
        </p:nvSpPr>
        <p:spPr bwMode="auto">
          <a:xfrm>
            <a:off x="5075932" y="5481985"/>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3" name="Line 123"/>
          <p:cNvSpPr>
            <a:spLocks noChangeShapeType="1"/>
          </p:cNvSpPr>
          <p:nvPr/>
        </p:nvSpPr>
        <p:spPr bwMode="auto">
          <a:xfrm flipH="1">
            <a:off x="5075932" y="5555010"/>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 name="Line 124"/>
          <p:cNvSpPr>
            <a:spLocks noChangeShapeType="1"/>
          </p:cNvSpPr>
          <p:nvPr/>
        </p:nvSpPr>
        <p:spPr bwMode="auto">
          <a:xfrm>
            <a:off x="5075932" y="5626447"/>
            <a:ext cx="144463" cy="39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5" name="Line 125"/>
          <p:cNvSpPr>
            <a:spLocks noChangeShapeType="1"/>
          </p:cNvSpPr>
          <p:nvPr/>
        </p:nvSpPr>
        <p:spPr bwMode="auto">
          <a:xfrm flipV="1">
            <a:off x="4931470" y="5410547"/>
            <a:ext cx="649287" cy="144463"/>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36" name="Line 126"/>
          <p:cNvSpPr>
            <a:spLocks noChangeShapeType="1"/>
          </p:cNvSpPr>
          <p:nvPr/>
        </p:nvSpPr>
        <p:spPr bwMode="auto">
          <a:xfrm>
            <a:off x="5436295" y="5050185"/>
            <a:ext cx="301625"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37" name="Line 127"/>
          <p:cNvSpPr>
            <a:spLocks noChangeShapeType="1"/>
          </p:cNvSpPr>
          <p:nvPr/>
        </p:nvSpPr>
        <p:spPr bwMode="auto">
          <a:xfrm flipH="1">
            <a:off x="5737920" y="4570056"/>
            <a:ext cx="747" cy="1962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38" name="Straight Connector 37"/>
          <p:cNvCxnSpPr/>
          <p:nvPr/>
        </p:nvCxnSpPr>
        <p:spPr>
          <a:xfrm>
            <a:off x="5436295" y="659735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6084168" y="638135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V="1">
            <a:off x="5436096" y="6381328"/>
            <a:ext cx="0" cy="216000"/>
          </a:xfrm>
          <a:prstGeom prst="line">
            <a:avLst/>
          </a:prstGeom>
        </p:spPr>
        <p:style>
          <a:lnRef idx="1">
            <a:schemeClr val="dk1"/>
          </a:lnRef>
          <a:fillRef idx="0">
            <a:schemeClr val="dk1"/>
          </a:fillRef>
          <a:effectRef idx="0">
            <a:schemeClr val="dk1"/>
          </a:effectRef>
          <a:fontRef idx="minor">
            <a:schemeClr val="tx1"/>
          </a:fontRef>
        </p:style>
      </p:cxnSp>
      <p:sp>
        <p:nvSpPr>
          <p:cNvPr id="41" name="Line 126"/>
          <p:cNvSpPr>
            <a:spLocks noChangeShapeType="1"/>
          </p:cNvSpPr>
          <p:nvPr/>
        </p:nvSpPr>
        <p:spPr bwMode="auto">
          <a:xfrm flipV="1">
            <a:off x="2915817" y="5040069"/>
            <a:ext cx="208823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42" name="Oval 8"/>
          <p:cNvSpPr>
            <a:spLocks noChangeArrowheads="1"/>
          </p:cNvSpPr>
          <p:nvPr/>
        </p:nvSpPr>
        <p:spPr bwMode="auto">
          <a:xfrm rot="156836">
            <a:off x="2628478" y="5445002"/>
            <a:ext cx="574675" cy="576262"/>
          </a:xfrm>
          <a:prstGeom prst="ellipse">
            <a:avLst/>
          </a:prstGeom>
          <a:solidFill>
            <a:schemeClr val="bg1"/>
          </a:solidFill>
          <a:ln w="9525">
            <a:solidFill>
              <a:schemeClr val="tx1"/>
            </a:solidFill>
            <a:round/>
            <a:headEnd/>
            <a:tailEnd/>
          </a:ln>
        </p:spPr>
        <p:txBody>
          <a:bodyPr rot="10800000" vert="eaVert" wrap="none" anchor="ctr"/>
          <a:lstStyle/>
          <a:p>
            <a:endParaRPr lang="fi-FI" sz="1800">
              <a:latin typeface="Arial" charset="0"/>
            </a:endParaRPr>
          </a:p>
        </p:txBody>
      </p:sp>
      <p:sp>
        <p:nvSpPr>
          <p:cNvPr id="43" name="AutoShape 9"/>
          <p:cNvSpPr>
            <a:spLocks noChangeArrowheads="1"/>
          </p:cNvSpPr>
          <p:nvPr/>
        </p:nvSpPr>
        <p:spPr bwMode="auto">
          <a:xfrm>
            <a:off x="2843783" y="5445224"/>
            <a:ext cx="144064" cy="122237"/>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800">
              <a:latin typeface="Arial" charset="0"/>
            </a:endParaRPr>
          </a:p>
        </p:txBody>
      </p:sp>
      <p:cxnSp>
        <p:nvCxnSpPr>
          <p:cNvPr id="44" name="Straight Connector 43"/>
          <p:cNvCxnSpPr/>
          <p:nvPr/>
        </p:nvCxnSpPr>
        <p:spPr>
          <a:xfrm>
            <a:off x="2582869" y="659735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3230742" y="638135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V="1">
            <a:off x="2582670" y="6381328"/>
            <a:ext cx="0" cy="216000"/>
          </a:xfrm>
          <a:prstGeom prst="line">
            <a:avLst/>
          </a:prstGeom>
        </p:spPr>
        <p:style>
          <a:lnRef idx="1">
            <a:schemeClr val="dk1"/>
          </a:lnRef>
          <a:fillRef idx="0">
            <a:schemeClr val="dk1"/>
          </a:fillRef>
          <a:effectRef idx="0">
            <a:schemeClr val="dk1"/>
          </a:effectRef>
          <a:fontRef idx="minor">
            <a:schemeClr val="tx1"/>
          </a:fontRef>
        </p:style>
      </p:cxnSp>
      <p:sp>
        <p:nvSpPr>
          <p:cNvPr id="47" name="Line 127"/>
          <p:cNvSpPr>
            <a:spLocks noChangeShapeType="1"/>
          </p:cNvSpPr>
          <p:nvPr/>
        </p:nvSpPr>
        <p:spPr bwMode="auto">
          <a:xfrm flipH="1">
            <a:off x="2915815" y="6021264"/>
            <a:ext cx="1" cy="50408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48" name="Rectangle 47"/>
          <p:cNvSpPr/>
          <p:nvPr/>
        </p:nvSpPr>
        <p:spPr>
          <a:xfrm>
            <a:off x="2771880" y="1556872"/>
            <a:ext cx="288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9" name="Straight Connector 48"/>
          <p:cNvCxnSpPr/>
          <p:nvPr/>
        </p:nvCxnSpPr>
        <p:spPr>
          <a:xfrm>
            <a:off x="3275856" y="1543425"/>
            <a:ext cx="0" cy="72000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3275856" y="1988840"/>
            <a:ext cx="3816424" cy="0"/>
          </a:xfrm>
          <a:prstGeom prst="line">
            <a:avLst/>
          </a:prstGeom>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7236296" y="1671191"/>
            <a:ext cx="447558" cy="461665"/>
          </a:xfrm>
          <a:prstGeom prst="rect">
            <a:avLst/>
          </a:prstGeom>
          <a:noFill/>
        </p:spPr>
        <p:txBody>
          <a:bodyPr wrap="none" rtlCol="0">
            <a:spAutoFit/>
          </a:bodyPr>
          <a:lstStyle/>
          <a:p>
            <a:r>
              <a:rPr lang="fi-FI" sz="2400" dirty="0"/>
              <a:t>M</a:t>
            </a:r>
          </a:p>
        </p:txBody>
      </p:sp>
      <p:cxnSp>
        <p:nvCxnSpPr>
          <p:cNvPr id="52" name="Straight Connector 51"/>
          <p:cNvCxnSpPr/>
          <p:nvPr/>
        </p:nvCxnSpPr>
        <p:spPr>
          <a:xfrm flipH="1" flipV="1">
            <a:off x="2920252" y="2274442"/>
            <a:ext cx="0" cy="1237583"/>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flipV="1">
            <a:off x="3207122" y="3122788"/>
            <a:ext cx="0" cy="360000"/>
          </a:xfrm>
          <a:prstGeom prst="line">
            <a:avLst/>
          </a:prstGeom>
        </p:spPr>
        <p:style>
          <a:lnRef idx="1">
            <a:schemeClr val="dk1"/>
          </a:lnRef>
          <a:fillRef idx="0">
            <a:schemeClr val="dk1"/>
          </a:fillRef>
          <a:effectRef idx="0">
            <a:schemeClr val="dk1"/>
          </a:effectRef>
          <a:fontRef idx="minor">
            <a:schemeClr val="tx1"/>
          </a:fontRef>
        </p:style>
      </p:cxnSp>
      <p:sp>
        <p:nvSpPr>
          <p:cNvPr id="54" name="Line 126"/>
          <p:cNvSpPr>
            <a:spLocks noChangeShapeType="1"/>
          </p:cNvSpPr>
          <p:nvPr/>
        </p:nvSpPr>
        <p:spPr bwMode="auto">
          <a:xfrm flipV="1">
            <a:off x="3203848" y="3122788"/>
            <a:ext cx="2304256"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55" name="Straight Connector 54"/>
          <p:cNvCxnSpPr/>
          <p:nvPr/>
        </p:nvCxnSpPr>
        <p:spPr>
          <a:xfrm flipV="1">
            <a:off x="5508104" y="2276792"/>
            <a:ext cx="0" cy="845996"/>
          </a:xfrm>
          <a:prstGeom prst="line">
            <a:avLst/>
          </a:prstGeom>
        </p:spPr>
        <p:style>
          <a:lnRef idx="1">
            <a:schemeClr val="dk1"/>
          </a:lnRef>
          <a:fillRef idx="0">
            <a:schemeClr val="dk1"/>
          </a:fillRef>
          <a:effectRef idx="0">
            <a:schemeClr val="dk1"/>
          </a:effectRef>
          <a:fontRef idx="minor">
            <a:schemeClr val="tx1"/>
          </a:fontRef>
        </p:style>
      </p:cxnSp>
      <p:sp>
        <p:nvSpPr>
          <p:cNvPr id="56" name="Rectangle 55"/>
          <p:cNvSpPr/>
          <p:nvPr/>
        </p:nvSpPr>
        <p:spPr>
          <a:xfrm>
            <a:off x="4139872" y="393308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7" name="Straight Connector 56"/>
          <p:cNvCxnSpPr/>
          <p:nvPr/>
        </p:nvCxnSpPr>
        <p:spPr>
          <a:xfrm>
            <a:off x="4283968" y="3933088"/>
            <a:ext cx="288032" cy="288000"/>
          </a:xfrm>
          <a:prstGeom prst="line">
            <a:avLst/>
          </a:prstGeom>
        </p:spPr>
        <p:style>
          <a:lnRef idx="1">
            <a:schemeClr val="dk1"/>
          </a:lnRef>
          <a:fillRef idx="0">
            <a:schemeClr val="dk1"/>
          </a:fillRef>
          <a:effectRef idx="0">
            <a:schemeClr val="dk1"/>
          </a:effectRef>
          <a:fontRef idx="minor">
            <a:schemeClr val="tx1"/>
          </a:fontRef>
        </p:style>
      </p:cxnSp>
      <p:sp>
        <p:nvSpPr>
          <p:cNvPr id="58" name="Rectangle 57"/>
          <p:cNvSpPr/>
          <p:nvPr/>
        </p:nvSpPr>
        <p:spPr>
          <a:xfrm>
            <a:off x="1403648" y="393308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9" name="Straight Connector 58"/>
          <p:cNvCxnSpPr/>
          <p:nvPr/>
        </p:nvCxnSpPr>
        <p:spPr>
          <a:xfrm flipH="1">
            <a:off x="1547664" y="3933088"/>
            <a:ext cx="288112" cy="28800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H="1" flipV="1">
            <a:off x="1907704" y="350100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flipH="1">
            <a:off x="1763688"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flipH="1" flipV="1">
            <a:off x="1619672"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flipH="1">
            <a:off x="1475656"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flipH="1" flipV="1">
            <a:off x="1331640"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flipH="1">
            <a:off x="1259632" y="350100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flipH="1" flipV="1">
            <a:off x="4788024" y="350100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flipH="1">
            <a:off x="4644008"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H="1" flipV="1">
            <a:off x="4499992"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H="1">
            <a:off x="4355976"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flipH="1" flipV="1">
            <a:off x="4211960"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H="1">
            <a:off x="4139952" y="350100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3275856" y="1844824"/>
            <a:ext cx="3816424" cy="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3131840" y="1556792"/>
            <a:ext cx="0" cy="720000"/>
          </a:xfrm>
          <a:prstGeom prst="line">
            <a:avLst/>
          </a:prstGeom>
        </p:spPr>
        <p:style>
          <a:lnRef idx="1">
            <a:schemeClr val="dk1"/>
          </a:lnRef>
          <a:fillRef idx="0">
            <a:schemeClr val="dk1"/>
          </a:fillRef>
          <a:effectRef idx="0">
            <a:schemeClr val="dk1"/>
          </a:effectRef>
          <a:fontRef idx="minor">
            <a:schemeClr val="tx1"/>
          </a:fontRef>
        </p:style>
      </p:cxnSp>
      <p:sp>
        <p:nvSpPr>
          <p:cNvPr id="74" name="Rectangle 73"/>
          <p:cNvSpPr/>
          <p:nvPr/>
        </p:nvSpPr>
        <p:spPr>
          <a:xfrm>
            <a:off x="3275856" y="1844824"/>
            <a:ext cx="3816424"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Rectangle 74"/>
          <p:cNvSpPr/>
          <p:nvPr/>
        </p:nvSpPr>
        <p:spPr>
          <a:xfrm>
            <a:off x="7092360" y="155679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Rectangle 75"/>
          <p:cNvSpPr/>
          <p:nvPr/>
        </p:nvSpPr>
        <p:spPr>
          <a:xfrm>
            <a:off x="6540628" y="3244486"/>
            <a:ext cx="1440000" cy="14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TextBox 76"/>
          <p:cNvSpPr txBox="1"/>
          <p:nvPr/>
        </p:nvSpPr>
        <p:spPr>
          <a:xfrm>
            <a:off x="6742622" y="3536941"/>
            <a:ext cx="1092479" cy="369332"/>
          </a:xfrm>
          <a:prstGeom prst="rect">
            <a:avLst/>
          </a:prstGeom>
          <a:noFill/>
        </p:spPr>
        <p:txBody>
          <a:bodyPr wrap="none" rtlCol="0">
            <a:spAutoFit/>
          </a:bodyPr>
          <a:lstStyle/>
          <a:p>
            <a:r>
              <a:rPr lang="fi-FI" dirty="0"/>
              <a:t>CONTROL</a:t>
            </a:r>
          </a:p>
        </p:txBody>
      </p:sp>
      <p:cxnSp>
        <p:nvCxnSpPr>
          <p:cNvPr id="78" name="Straight Arrow Connector 77"/>
          <p:cNvCxnSpPr/>
          <p:nvPr/>
        </p:nvCxnSpPr>
        <p:spPr>
          <a:xfrm flipH="1">
            <a:off x="4716016" y="4067748"/>
            <a:ext cx="1836204" cy="0"/>
          </a:xfrm>
          <a:prstGeom prst="straightConnector1">
            <a:avLst/>
          </a:prstGeom>
          <a:ln w="12700">
            <a:solidFill>
              <a:srgbClr val="FF0000"/>
            </a:solidFill>
            <a:prstDash val="dash"/>
            <a:tailEnd type="triangle" w="sm" len="med"/>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5940472" y="2492896"/>
            <a:ext cx="2880000" cy="2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Isosceles Triangle 79"/>
          <p:cNvSpPr/>
          <p:nvPr/>
        </p:nvSpPr>
        <p:spPr>
          <a:xfrm rot="10800000">
            <a:off x="7331825" y="2276896"/>
            <a:ext cx="216000" cy="2160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1" name="Straight Connector 80"/>
          <p:cNvCxnSpPr/>
          <p:nvPr/>
        </p:nvCxnSpPr>
        <p:spPr>
          <a:xfrm flipV="1">
            <a:off x="6084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236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388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541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693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846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998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150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303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455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7608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760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7912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65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217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370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8522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674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8557003" y="2753456"/>
            <a:ext cx="284052" cy="369332"/>
          </a:xfrm>
          <a:prstGeom prst="rect">
            <a:avLst/>
          </a:prstGeom>
          <a:noFill/>
        </p:spPr>
        <p:txBody>
          <a:bodyPr wrap="none" rtlCol="0">
            <a:spAutoFit/>
          </a:bodyPr>
          <a:lstStyle/>
          <a:p>
            <a:r>
              <a:rPr lang="fi-FI" i="1" dirty="0"/>
              <a:t>x</a:t>
            </a:r>
          </a:p>
        </p:txBody>
      </p:sp>
      <p:sp>
        <p:nvSpPr>
          <p:cNvPr id="100" name="Rectangle 99"/>
          <p:cNvSpPr/>
          <p:nvPr/>
        </p:nvSpPr>
        <p:spPr>
          <a:xfrm>
            <a:off x="1763632" y="2411790"/>
            <a:ext cx="576000" cy="57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i="1" dirty="0">
                <a:solidFill>
                  <a:schemeClr val="tx1"/>
                </a:solidFill>
              </a:rPr>
              <a:t>p</a:t>
            </a:r>
            <a:r>
              <a:rPr lang="fi-FI" dirty="0">
                <a:solidFill>
                  <a:schemeClr val="tx1"/>
                </a:solidFill>
              </a:rPr>
              <a:t>/</a:t>
            </a:r>
            <a:r>
              <a:rPr lang="fi-FI" i="1" dirty="0">
                <a:solidFill>
                  <a:schemeClr val="tx1"/>
                </a:solidFill>
              </a:rPr>
              <a:t>U</a:t>
            </a:r>
          </a:p>
        </p:txBody>
      </p:sp>
      <p:cxnSp>
        <p:nvCxnSpPr>
          <p:cNvPr id="101" name="Straight Connector 100"/>
          <p:cNvCxnSpPr>
            <a:endCxn id="100" idx="3"/>
          </p:cNvCxnSpPr>
          <p:nvPr/>
        </p:nvCxnSpPr>
        <p:spPr>
          <a:xfrm flipH="1" flipV="1">
            <a:off x="2339632" y="2699790"/>
            <a:ext cx="567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4940931" y="2697944"/>
            <a:ext cx="567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356040" y="2420888"/>
            <a:ext cx="576000" cy="57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i="1" dirty="0">
                <a:solidFill>
                  <a:schemeClr val="tx1"/>
                </a:solidFill>
              </a:rPr>
              <a:t>p</a:t>
            </a:r>
            <a:r>
              <a:rPr lang="fi-FI" dirty="0">
                <a:solidFill>
                  <a:schemeClr val="tx1"/>
                </a:solidFill>
              </a:rPr>
              <a:t>/</a:t>
            </a:r>
            <a:r>
              <a:rPr lang="fi-FI" i="1" dirty="0">
                <a:solidFill>
                  <a:schemeClr val="tx1"/>
                </a:solidFill>
              </a:rPr>
              <a:t>U</a:t>
            </a:r>
          </a:p>
        </p:txBody>
      </p:sp>
      <p:sp>
        <p:nvSpPr>
          <p:cNvPr id="104" name="TextBox 103"/>
          <p:cNvSpPr txBox="1"/>
          <p:nvPr/>
        </p:nvSpPr>
        <p:spPr>
          <a:xfrm>
            <a:off x="2426690" y="2276896"/>
            <a:ext cx="393056" cy="369332"/>
          </a:xfrm>
          <a:prstGeom prst="rect">
            <a:avLst/>
          </a:prstGeom>
          <a:noFill/>
        </p:spPr>
        <p:txBody>
          <a:bodyPr wrap="none" rtlCol="0">
            <a:spAutoFit/>
          </a:bodyPr>
          <a:lstStyle/>
          <a:p>
            <a:r>
              <a:rPr lang="fi-FI" i="1" dirty="0"/>
              <a:t>p</a:t>
            </a:r>
            <a:r>
              <a:rPr lang="fi-FI" baseline="-25000" dirty="0"/>
              <a:t>A</a:t>
            </a:r>
            <a:endParaRPr lang="fi-FI" dirty="0"/>
          </a:p>
        </p:txBody>
      </p:sp>
      <p:sp>
        <p:nvSpPr>
          <p:cNvPr id="105" name="TextBox 104"/>
          <p:cNvSpPr txBox="1"/>
          <p:nvPr/>
        </p:nvSpPr>
        <p:spPr>
          <a:xfrm>
            <a:off x="3890912" y="2263425"/>
            <a:ext cx="393056" cy="369332"/>
          </a:xfrm>
          <a:prstGeom prst="rect">
            <a:avLst/>
          </a:prstGeom>
          <a:noFill/>
        </p:spPr>
        <p:txBody>
          <a:bodyPr wrap="none" rtlCol="0">
            <a:spAutoFit/>
          </a:bodyPr>
          <a:lstStyle/>
          <a:p>
            <a:r>
              <a:rPr lang="fi-FI" i="1" dirty="0"/>
              <a:t>p</a:t>
            </a:r>
            <a:r>
              <a:rPr lang="fi-FI" baseline="-25000" dirty="0"/>
              <a:t>B</a:t>
            </a:r>
            <a:endParaRPr lang="fi-FI" dirty="0"/>
          </a:p>
        </p:txBody>
      </p:sp>
      <p:cxnSp>
        <p:nvCxnSpPr>
          <p:cNvPr id="106" name="Straight Connector 105"/>
          <p:cNvCxnSpPr/>
          <p:nvPr/>
        </p:nvCxnSpPr>
        <p:spPr>
          <a:xfrm>
            <a:off x="7059400" y="4058598"/>
            <a:ext cx="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491448" y="4057727"/>
            <a:ext cx="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7055954" y="4489751"/>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6620177" y="4062038"/>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7489319" y="4062038"/>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6687883" y="4119838"/>
            <a:ext cx="300082" cy="307777"/>
          </a:xfrm>
          <a:prstGeom prst="rect">
            <a:avLst/>
          </a:prstGeom>
          <a:noFill/>
        </p:spPr>
        <p:txBody>
          <a:bodyPr wrap="none" rtlCol="0">
            <a:spAutoFit/>
          </a:bodyPr>
          <a:lstStyle/>
          <a:p>
            <a:r>
              <a:rPr lang="fi-FI" sz="1400" i="1" dirty="0"/>
              <a:t>U</a:t>
            </a:r>
          </a:p>
        </p:txBody>
      </p:sp>
      <p:sp>
        <p:nvSpPr>
          <p:cNvPr id="112" name="Line 127"/>
          <p:cNvSpPr>
            <a:spLocks noChangeShapeType="1"/>
          </p:cNvSpPr>
          <p:nvPr/>
        </p:nvSpPr>
        <p:spPr bwMode="auto">
          <a:xfrm flipH="1">
            <a:off x="3203848" y="4221088"/>
            <a:ext cx="747" cy="360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13" name="Line 126"/>
          <p:cNvSpPr>
            <a:spLocks noChangeShapeType="1"/>
          </p:cNvSpPr>
          <p:nvPr/>
        </p:nvSpPr>
        <p:spPr bwMode="auto">
          <a:xfrm flipV="1">
            <a:off x="3203848" y="4581128"/>
            <a:ext cx="25308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114" name="Straight Arrow Connector 113"/>
          <p:cNvCxnSpPr/>
          <p:nvPr/>
        </p:nvCxnSpPr>
        <p:spPr>
          <a:xfrm flipH="1">
            <a:off x="7980628" y="4067748"/>
            <a:ext cx="706172" cy="0"/>
          </a:xfrm>
          <a:prstGeom prst="straightConnector1">
            <a:avLst/>
          </a:prstGeom>
          <a:ln w="12700">
            <a:solidFill>
              <a:srgbClr val="FF0000"/>
            </a:solidFill>
            <a:prstDash val="dash"/>
            <a:tailEnd type="triangle" w="sm" len="me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8704906" y="3104682"/>
            <a:ext cx="0" cy="95428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769706" y="4805075"/>
            <a:ext cx="1143262" cy="646331"/>
          </a:xfrm>
          <a:prstGeom prst="rect">
            <a:avLst/>
          </a:prstGeom>
          <a:noFill/>
        </p:spPr>
        <p:txBody>
          <a:bodyPr wrap="none" rtlCol="0">
            <a:spAutoFit/>
          </a:bodyPr>
          <a:lstStyle/>
          <a:p>
            <a:pPr algn="ctr"/>
            <a:r>
              <a:rPr lang="fi-FI" dirty="0">
                <a:solidFill>
                  <a:srgbClr val="FF0000"/>
                </a:solidFill>
              </a:rPr>
              <a:t>POSITION </a:t>
            </a:r>
          </a:p>
          <a:p>
            <a:pPr algn="ctr"/>
            <a:r>
              <a:rPr lang="fi-FI" dirty="0">
                <a:solidFill>
                  <a:srgbClr val="FF0000"/>
                </a:solidFill>
              </a:rPr>
              <a:t>CONTROL</a:t>
            </a:r>
            <a:endParaRPr lang="en-US" dirty="0">
              <a:solidFill>
                <a:srgbClr val="FF0000"/>
              </a:solidFill>
            </a:endParaRPr>
          </a:p>
        </p:txBody>
      </p:sp>
    </p:spTree>
    <p:extLst>
      <p:ext uri="{BB962C8B-B14F-4D97-AF65-F5344CB8AC3E}">
        <p14:creationId xmlns:p14="http://schemas.microsoft.com/office/powerpoint/2010/main" val="145496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i-FI" dirty="0"/>
              <a:t>Hydraulic circuit to be modeled 3</a:t>
            </a:r>
            <a:br>
              <a:rPr lang="fi-FI" dirty="0"/>
            </a:br>
            <a:r>
              <a:rPr lang="fi-FI" sz="2700" dirty="0"/>
              <a:t>option 1</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pSp>
        <p:nvGrpSpPr>
          <p:cNvPr id="48" name="Group 47"/>
          <p:cNvGrpSpPr>
            <a:grpSpLocks noChangeAspect="1"/>
          </p:cNvGrpSpPr>
          <p:nvPr/>
        </p:nvGrpSpPr>
        <p:grpSpPr>
          <a:xfrm>
            <a:off x="1835795" y="2259170"/>
            <a:ext cx="6681655" cy="3763109"/>
            <a:chOff x="1835795" y="2259170"/>
            <a:chExt cx="4176034" cy="2351943"/>
          </a:xfrm>
        </p:grpSpPr>
        <p:grpSp>
          <p:nvGrpSpPr>
            <p:cNvPr id="95" name="Group 94"/>
            <p:cNvGrpSpPr/>
            <p:nvPr/>
          </p:nvGrpSpPr>
          <p:grpSpPr>
            <a:xfrm rot="5400000">
              <a:off x="4200355" y="1280367"/>
              <a:ext cx="742960" cy="2879988"/>
              <a:chOff x="7106821" y="89510"/>
              <a:chExt cx="742960" cy="2879988"/>
            </a:xfrm>
            <a:solidFill>
              <a:schemeClr val="bg1"/>
            </a:solidFill>
          </p:grpSpPr>
          <p:sp>
            <p:nvSpPr>
              <p:cNvPr id="96" name="Rectangle 95"/>
              <p:cNvSpPr/>
              <p:nvPr/>
            </p:nvSpPr>
            <p:spPr>
              <a:xfrm rot="16200000">
                <a:off x="6760268" y="1889498"/>
                <a:ext cx="1440000" cy="72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7" name="Straight Connector 96"/>
              <p:cNvCxnSpPr/>
              <p:nvPr/>
            </p:nvCxnSpPr>
            <p:spPr>
              <a:xfrm rot="16200000">
                <a:off x="7466821" y="2105522"/>
                <a:ext cx="0" cy="720000"/>
              </a:xfrm>
              <a:prstGeom prst="line">
                <a:avLst/>
              </a:prstGeom>
              <a:grpFill/>
              <a:ln>
                <a:solidFill>
                  <a:schemeClr val="tx1"/>
                </a:solidFill>
              </a:ln>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rot="16200000">
                <a:off x="7480188" y="2249538"/>
                <a:ext cx="0" cy="720000"/>
              </a:xfrm>
              <a:prstGeom prst="line">
                <a:avLst/>
              </a:prstGeom>
              <a:grpFill/>
              <a:ln>
                <a:solidFill>
                  <a:schemeClr val="tx1"/>
                </a:solidFill>
              </a:ln>
            </p:spPr>
            <p:style>
              <a:lnRef idx="1">
                <a:schemeClr val="dk1"/>
              </a:lnRef>
              <a:fillRef idx="0">
                <a:schemeClr val="dk1"/>
              </a:fillRef>
              <a:effectRef idx="0">
                <a:schemeClr val="dk1"/>
              </a:effectRef>
              <a:fontRef idx="minor">
                <a:schemeClr val="tx1"/>
              </a:fontRef>
            </p:style>
          </p:cxnSp>
          <p:sp>
            <p:nvSpPr>
              <p:cNvPr id="115" name="Rectangle 114"/>
              <p:cNvSpPr/>
              <p:nvPr/>
            </p:nvSpPr>
            <p:spPr>
              <a:xfrm rot="16200000">
                <a:off x="6652227" y="1565514"/>
                <a:ext cx="1656000" cy="144016"/>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4" name="Rectangle 123"/>
              <p:cNvSpPr/>
              <p:nvPr/>
            </p:nvSpPr>
            <p:spPr>
              <a:xfrm rot="16200000">
                <a:off x="7106966" y="89510"/>
                <a:ext cx="720000" cy="72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5" name="Rectangle 124"/>
              <p:cNvSpPr/>
              <p:nvPr/>
            </p:nvSpPr>
            <p:spPr>
              <a:xfrm>
                <a:off x="7120188" y="2465521"/>
                <a:ext cx="729593" cy="14401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6" name="TextBox 125"/>
              <p:cNvSpPr txBox="1"/>
              <p:nvPr/>
            </p:nvSpPr>
            <p:spPr>
              <a:xfrm rot="16200000">
                <a:off x="7273938" y="212714"/>
                <a:ext cx="400951" cy="442429"/>
              </a:xfrm>
              <a:prstGeom prst="rect">
                <a:avLst/>
              </a:prstGeom>
              <a:grpFill/>
              <a:ln>
                <a:noFill/>
              </a:ln>
            </p:spPr>
            <p:txBody>
              <a:bodyPr wrap="none" rtlCol="0">
                <a:spAutoFit/>
              </a:bodyPr>
              <a:lstStyle/>
              <a:p>
                <a:r>
                  <a:rPr lang="fi-FI" sz="4000" dirty="0">
                    <a:latin typeface="Times New Roman" panose="02020603050405020304" pitchFamily="18" charset="0"/>
                    <a:cs typeface="Times New Roman" panose="02020603050405020304" pitchFamily="18" charset="0"/>
                  </a:rPr>
                  <a:t>M</a:t>
                </a:r>
              </a:p>
            </p:txBody>
          </p:sp>
        </p:grpSp>
        <p:sp>
          <p:nvSpPr>
            <p:cNvPr id="127" name="Rectangle 126"/>
            <p:cNvSpPr/>
            <p:nvPr/>
          </p:nvSpPr>
          <p:spPr>
            <a:xfrm>
              <a:off x="1835795" y="2661443"/>
              <a:ext cx="1656000"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28" name="Group 127"/>
            <p:cNvGrpSpPr/>
            <p:nvPr/>
          </p:nvGrpSpPr>
          <p:grpSpPr>
            <a:xfrm rot="-5400000">
              <a:off x="3561682" y="3487672"/>
              <a:ext cx="590505" cy="458460"/>
              <a:chOff x="8839264" y="2460603"/>
              <a:chExt cx="590505" cy="458460"/>
            </a:xfrm>
          </p:grpSpPr>
          <p:sp>
            <p:nvSpPr>
              <p:cNvPr id="129" name="Rectangle 128"/>
              <p:cNvSpPr/>
              <p:nvPr/>
            </p:nvSpPr>
            <p:spPr>
              <a:xfrm>
                <a:off x="8839264" y="2645095"/>
                <a:ext cx="143204" cy="8592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0" name="Oval 8"/>
              <p:cNvSpPr>
                <a:spLocks noChangeArrowheads="1"/>
              </p:cNvSpPr>
              <p:nvPr/>
            </p:nvSpPr>
            <p:spPr bwMode="auto">
              <a:xfrm rot="156836">
                <a:off x="8972571" y="2460603"/>
                <a:ext cx="457198" cy="458460"/>
              </a:xfrm>
              <a:prstGeom prst="ellipse">
                <a:avLst/>
              </a:prstGeom>
              <a:solidFill>
                <a:schemeClr val="bg1"/>
              </a:solidFill>
              <a:ln w="9525">
                <a:solidFill>
                  <a:schemeClr val="tx1"/>
                </a:solidFill>
                <a:round/>
                <a:headEnd/>
                <a:tailEnd/>
              </a:ln>
            </p:spPr>
            <p:txBody>
              <a:bodyPr rot="10800000" vert="eaVert" wrap="none" anchor="ctr"/>
              <a:lstStyle/>
              <a:p>
                <a:endParaRPr lang="fi-FI" sz="1800">
                  <a:latin typeface="Arial" charset="0"/>
                </a:endParaRPr>
              </a:p>
            </p:txBody>
          </p:sp>
          <p:sp>
            <p:nvSpPr>
              <p:cNvPr id="131" name="AutoShape 9"/>
              <p:cNvSpPr>
                <a:spLocks noChangeArrowheads="1"/>
              </p:cNvSpPr>
              <p:nvPr/>
            </p:nvSpPr>
            <p:spPr bwMode="auto">
              <a:xfrm>
                <a:off x="9143863" y="2460779"/>
                <a:ext cx="114614" cy="97249"/>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800">
                  <a:latin typeface="Arial" charset="0"/>
                </a:endParaRPr>
              </a:p>
            </p:txBody>
          </p:sp>
          <p:sp>
            <p:nvSpPr>
              <p:cNvPr id="132" name="AutoShape 9"/>
              <p:cNvSpPr>
                <a:spLocks noChangeArrowheads="1"/>
              </p:cNvSpPr>
              <p:nvPr/>
            </p:nvSpPr>
            <p:spPr bwMode="auto">
              <a:xfrm rot="10800000">
                <a:off x="9146887" y="2821805"/>
                <a:ext cx="114614" cy="97249"/>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800">
                  <a:latin typeface="Arial" charset="0"/>
                </a:endParaRPr>
              </a:p>
            </p:txBody>
          </p:sp>
        </p:grpSp>
        <p:cxnSp>
          <p:nvCxnSpPr>
            <p:cNvPr id="133" name="Straight Connector 132"/>
            <p:cNvCxnSpPr>
              <a:stCxn id="131" idx="0"/>
            </p:cNvCxnSpPr>
            <p:nvPr/>
          </p:nvCxnSpPr>
          <p:spPr>
            <a:xfrm flipH="1">
              <a:off x="3235915" y="3650249"/>
              <a:ext cx="39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4096351" y="3648050"/>
              <a:ext cx="39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4492351" y="3091841"/>
              <a:ext cx="0" cy="57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3235915" y="3068880"/>
              <a:ext cx="0" cy="57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Oval 8"/>
            <p:cNvSpPr>
              <a:spLocks noChangeArrowheads="1"/>
            </p:cNvSpPr>
            <p:nvPr/>
          </p:nvSpPr>
          <p:spPr bwMode="auto">
            <a:xfrm rot="5400000">
              <a:off x="3628335" y="4011801"/>
              <a:ext cx="457198" cy="458460"/>
            </a:xfrm>
            <a:prstGeom prst="ellipse">
              <a:avLst/>
            </a:prstGeom>
            <a:solidFill>
              <a:schemeClr val="bg1"/>
            </a:solidFill>
            <a:ln w="9525">
              <a:solidFill>
                <a:schemeClr val="tx1"/>
              </a:solidFill>
              <a:round/>
              <a:headEnd/>
              <a:tailEnd/>
            </a:ln>
          </p:spPr>
          <p:txBody>
            <a:bodyPr rot="10800000" vert="eaVert" wrap="none" anchor="ctr"/>
            <a:lstStyle/>
            <a:p>
              <a:r>
                <a:rPr lang="fi-FI" sz="3600" dirty="0">
                  <a:latin typeface="Times New Roman" panose="02020603050405020304" pitchFamily="18" charset="0"/>
                  <a:cs typeface="Times New Roman" panose="02020603050405020304" pitchFamily="18" charset="0"/>
                </a:rPr>
                <a:t>M</a:t>
              </a:r>
            </a:p>
          </p:txBody>
        </p:sp>
        <p:cxnSp>
          <p:nvCxnSpPr>
            <p:cNvPr id="138" name="Straight Arrow Connector 137"/>
            <p:cNvCxnSpPr/>
            <p:nvPr/>
          </p:nvCxnSpPr>
          <p:spPr>
            <a:xfrm flipH="1" flipV="1">
              <a:off x="3017255" y="3178681"/>
              <a:ext cx="0" cy="432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10800000" flipH="1" flipV="1">
              <a:off x="4722501" y="3212880"/>
              <a:ext cx="0" cy="43200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flipH="1" flipV="1">
              <a:off x="3585819" y="2043170"/>
              <a:ext cx="0" cy="432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1" name="Arc 140"/>
            <p:cNvSpPr/>
            <p:nvPr/>
          </p:nvSpPr>
          <p:spPr>
            <a:xfrm flipV="1">
              <a:off x="3449849" y="3797406"/>
              <a:ext cx="777240" cy="813707"/>
            </a:xfrm>
            <a:prstGeom prst="arc">
              <a:avLst>
                <a:gd name="adj1" fmla="val 10870055"/>
                <a:gd name="adj2" fmla="val 21522310"/>
              </a:avLst>
            </a:prstGeom>
            <a:ln>
              <a:solidFill>
                <a:schemeClr val="tx1"/>
              </a:solidFill>
              <a:headEnd type="triangle" w="sm"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grpSp>
      <p:sp>
        <p:nvSpPr>
          <p:cNvPr id="49" name="TextBox 48"/>
          <p:cNvSpPr txBox="1"/>
          <p:nvPr/>
        </p:nvSpPr>
        <p:spPr>
          <a:xfrm>
            <a:off x="669927" y="1478440"/>
            <a:ext cx="5012783" cy="461665"/>
          </a:xfrm>
          <a:prstGeom prst="rect">
            <a:avLst/>
          </a:prstGeom>
          <a:noFill/>
        </p:spPr>
        <p:txBody>
          <a:bodyPr wrap="none" rtlCol="0">
            <a:spAutoFit/>
          </a:bodyPr>
          <a:lstStyle/>
          <a:p>
            <a:r>
              <a:rPr lang="fi-FI" sz="2400"/>
              <a:t>Direct Driven Hydraulics (DDH) system </a:t>
            </a:r>
          </a:p>
        </p:txBody>
      </p:sp>
    </p:spTree>
    <p:extLst>
      <p:ext uri="{BB962C8B-B14F-4D97-AF65-F5344CB8AC3E}">
        <p14:creationId xmlns:p14="http://schemas.microsoft.com/office/powerpoint/2010/main" val="413687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i-FI" sz="2800" dirty="0"/>
              <a:t>Hydraulic circuit to be modeled 3</a:t>
            </a:r>
            <a:br>
              <a:rPr lang="fi-FI" dirty="0"/>
            </a:br>
            <a:r>
              <a:rPr lang="fi-FI" sz="2700" dirty="0"/>
              <a:t>option 2</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cxnSp>
        <p:nvCxnSpPr>
          <p:cNvPr id="29" name="Straight Arrow Connector 28">
            <a:extLst>
              <a:ext uri="{FF2B5EF4-FFF2-40B4-BE49-F238E27FC236}">
                <a16:creationId xmlns:a16="http://schemas.microsoft.com/office/drawing/2014/main" id="{98C19B17-756C-4C50-960E-42CA33C96CE7}"/>
              </a:ext>
            </a:extLst>
          </p:cNvPr>
          <p:cNvCxnSpPr/>
          <p:nvPr/>
        </p:nvCxnSpPr>
        <p:spPr>
          <a:xfrm>
            <a:off x="5317639" y="2544676"/>
            <a:ext cx="288703" cy="0"/>
          </a:xfrm>
          <a:prstGeom prst="straightConnector1">
            <a:avLst/>
          </a:prstGeom>
          <a:ln w="25400">
            <a:solidFill>
              <a:srgbClr val="FF0000"/>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52AECAD-03CD-4A35-A597-0E66FD9B05DD}"/>
              </a:ext>
            </a:extLst>
          </p:cNvPr>
          <p:cNvSpPr/>
          <p:nvPr/>
        </p:nvSpPr>
        <p:spPr>
          <a:xfrm>
            <a:off x="1083172" y="4219285"/>
            <a:ext cx="577406" cy="5774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31" name="Rectangle 30">
            <a:extLst>
              <a:ext uri="{FF2B5EF4-FFF2-40B4-BE49-F238E27FC236}">
                <a16:creationId xmlns:a16="http://schemas.microsoft.com/office/drawing/2014/main" id="{C714312A-A3DB-4311-B690-300CAA52872B}"/>
              </a:ext>
            </a:extLst>
          </p:cNvPr>
          <p:cNvSpPr/>
          <p:nvPr/>
        </p:nvSpPr>
        <p:spPr>
          <a:xfrm>
            <a:off x="1660707" y="4219285"/>
            <a:ext cx="577406" cy="5774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32" name="Rectangle 31">
            <a:extLst>
              <a:ext uri="{FF2B5EF4-FFF2-40B4-BE49-F238E27FC236}">
                <a16:creationId xmlns:a16="http://schemas.microsoft.com/office/drawing/2014/main" id="{82985F7C-A530-43BA-B83F-F6A7248B88A2}"/>
              </a:ext>
            </a:extLst>
          </p:cNvPr>
          <p:cNvSpPr/>
          <p:nvPr/>
        </p:nvSpPr>
        <p:spPr>
          <a:xfrm>
            <a:off x="2238177" y="4219285"/>
            <a:ext cx="577406" cy="5774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33" name="Straight Connector 32">
            <a:extLst>
              <a:ext uri="{FF2B5EF4-FFF2-40B4-BE49-F238E27FC236}">
                <a16:creationId xmlns:a16="http://schemas.microsoft.com/office/drawing/2014/main" id="{56FB51D4-25FE-4FA4-9BF0-2DB943A903B3}"/>
              </a:ext>
            </a:extLst>
          </p:cNvPr>
          <p:cNvCxnSpPr/>
          <p:nvPr/>
        </p:nvCxnSpPr>
        <p:spPr>
          <a:xfrm>
            <a:off x="1083172" y="4161538"/>
            <a:ext cx="1732411"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B4B1B71F-42B8-4844-8A59-BBE2246EA769}"/>
              </a:ext>
            </a:extLst>
          </p:cNvPr>
          <p:cNvCxnSpPr/>
          <p:nvPr/>
        </p:nvCxnSpPr>
        <p:spPr>
          <a:xfrm>
            <a:off x="1083236" y="4854502"/>
            <a:ext cx="1732411" cy="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54283520-64A1-491C-824C-6DDDCDABA720}"/>
              </a:ext>
            </a:extLst>
          </p:cNvPr>
          <p:cNvCxnSpPr/>
          <p:nvPr/>
        </p:nvCxnSpPr>
        <p:spPr>
          <a:xfrm flipV="1">
            <a:off x="1256477" y="4219285"/>
            <a:ext cx="0" cy="577406"/>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93FE086-ECD3-4163-966B-47D01825B00A}"/>
              </a:ext>
            </a:extLst>
          </p:cNvPr>
          <p:cNvCxnSpPr/>
          <p:nvPr/>
        </p:nvCxnSpPr>
        <p:spPr>
          <a:xfrm flipH="1">
            <a:off x="1487465" y="4219285"/>
            <a:ext cx="0" cy="577406"/>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3CFD9AD-48F9-4CE3-9ED9-0E037E59366D}"/>
              </a:ext>
            </a:extLst>
          </p:cNvPr>
          <p:cNvCxnSpPr/>
          <p:nvPr/>
        </p:nvCxnSpPr>
        <p:spPr>
          <a:xfrm>
            <a:off x="2411418" y="4219285"/>
            <a:ext cx="230988" cy="577406"/>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6C7AFEC-0BEA-4FB7-A7C9-11C1D24392C8}"/>
              </a:ext>
            </a:extLst>
          </p:cNvPr>
          <p:cNvCxnSpPr/>
          <p:nvPr/>
        </p:nvCxnSpPr>
        <p:spPr>
          <a:xfrm flipV="1">
            <a:off x="2411418" y="4219285"/>
            <a:ext cx="230988" cy="577406"/>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CEAEF3-0CE2-4652-8FAD-21ED7684A872}"/>
              </a:ext>
            </a:extLst>
          </p:cNvPr>
          <p:cNvCxnSpPr/>
          <p:nvPr/>
        </p:nvCxnSpPr>
        <p:spPr>
          <a:xfrm flipV="1">
            <a:off x="1833948" y="4681261"/>
            <a:ext cx="0" cy="11543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A4C24E23-9191-4D61-9CE4-6F4FA5998579}"/>
              </a:ext>
            </a:extLst>
          </p:cNvPr>
          <p:cNvCxnSpPr/>
          <p:nvPr/>
        </p:nvCxnSpPr>
        <p:spPr>
          <a:xfrm flipV="1">
            <a:off x="1833948" y="4681261"/>
            <a:ext cx="0" cy="11543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6DD08F7F-BFE3-436A-A0DB-3E6F880000C1}"/>
              </a:ext>
            </a:extLst>
          </p:cNvPr>
          <p:cNvCxnSpPr/>
          <p:nvPr/>
        </p:nvCxnSpPr>
        <p:spPr>
          <a:xfrm flipV="1">
            <a:off x="2064936" y="4681261"/>
            <a:ext cx="0" cy="115430"/>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31096458-4AB0-4F40-B411-7C35898E40B2}"/>
              </a:ext>
            </a:extLst>
          </p:cNvPr>
          <p:cNvCxnSpPr/>
          <p:nvPr/>
        </p:nvCxnSpPr>
        <p:spPr>
          <a:xfrm flipV="1">
            <a:off x="2064936" y="4219285"/>
            <a:ext cx="0" cy="11543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E6415C68-7B24-44DD-B428-01430197401A}"/>
              </a:ext>
            </a:extLst>
          </p:cNvPr>
          <p:cNvCxnSpPr/>
          <p:nvPr/>
        </p:nvCxnSpPr>
        <p:spPr>
          <a:xfrm flipV="1">
            <a:off x="1833948" y="4219285"/>
            <a:ext cx="0" cy="11543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CE090362-7031-4C4C-965C-72717682720A}"/>
              </a:ext>
            </a:extLst>
          </p:cNvPr>
          <p:cNvCxnSpPr/>
          <p:nvPr/>
        </p:nvCxnSpPr>
        <p:spPr>
          <a:xfrm>
            <a:off x="1776201" y="4334715"/>
            <a:ext cx="115494"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2B77F29C-ED26-473F-98C5-24B9D15D70CD}"/>
              </a:ext>
            </a:extLst>
          </p:cNvPr>
          <p:cNvCxnSpPr/>
          <p:nvPr/>
        </p:nvCxnSpPr>
        <p:spPr>
          <a:xfrm>
            <a:off x="2007189" y="4334779"/>
            <a:ext cx="115494"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13825D04-733B-4104-9008-14F7BF606C30}"/>
              </a:ext>
            </a:extLst>
          </p:cNvPr>
          <p:cNvCxnSpPr/>
          <p:nvPr/>
        </p:nvCxnSpPr>
        <p:spPr>
          <a:xfrm>
            <a:off x="1776201" y="4681261"/>
            <a:ext cx="115494"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3D7C6F61-3B77-4F10-BFDB-158686D93DDB}"/>
              </a:ext>
            </a:extLst>
          </p:cNvPr>
          <p:cNvCxnSpPr/>
          <p:nvPr/>
        </p:nvCxnSpPr>
        <p:spPr>
          <a:xfrm>
            <a:off x="2007189" y="4681261"/>
            <a:ext cx="115494"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DC1D13B3-9F78-4A1E-AC42-1BB75194BEB7}"/>
              </a:ext>
            </a:extLst>
          </p:cNvPr>
          <p:cNvCxnSpPr/>
          <p:nvPr/>
        </p:nvCxnSpPr>
        <p:spPr>
          <a:xfrm>
            <a:off x="1833948" y="4796691"/>
            <a:ext cx="1" cy="953955"/>
          </a:xfrm>
          <a:prstGeom prst="line">
            <a:avLst/>
          </a:prstGeom>
        </p:spPr>
        <p:style>
          <a:lnRef idx="1">
            <a:schemeClr val="dk1"/>
          </a:lnRef>
          <a:fillRef idx="0">
            <a:schemeClr val="dk1"/>
          </a:fillRef>
          <a:effectRef idx="0">
            <a:schemeClr val="dk1"/>
          </a:effectRef>
          <a:fontRef idx="minor">
            <a:schemeClr val="tx1"/>
          </a:fontRef>
        </p:style>
      </p:cxnSp>
      <p:sp>
        <p:nvSpPr>
          <p:cNvPr id="51" name="Rectangle 112">
            <a:extLst>
              <a:ext uri="{FF2B5EF4-FFF2-40B4-BE49-F238E27FC236}">
                <a16:creationId xmlns:a16="http://schemas.microsoft.com/office/drawing/2014/main" id="{4C519A87-03EB-4DD5-88D4-F9A44F37188B}"/>
              </a:ext>
            </a:extLst>
          </p:cNvPr>
          <p:cNvSpPr>
            <a:spLocks noChangeArrowheads="1"/>
          </p:cNvSpPr>
          <p:nvPr/>
        </p:nvSpPr>
        <p:spPr bwMode="auto">
          <a:xfrm>
            <a:off x="3508970" y="5288511"/>
            <a:ext cx="346283" cy="34628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i-FI" sz="1444">
              <a:latin typeface="Arial" charset="0"/>
            </a:endParaRPr>
          </a:p>
        </p:txBody>
      </p:sp>
      <p:sp>
        <p:nvSpPr>
          <p:cNvPr id="52" name="Line 113">
            <a:extLst>
              <a:ext uri="{FF2B5EF4-FFF2-40B4-BE49-F238E27FC236}">
                <a16:creationId xmlns:a16="http://schemas.microsoft.com/office/drawing/2014/main" id="{1FDC7951-26FC-49F9-B2C1-C81110513BC5}"/>
              </a:ext>
            </a:extLst>
          </p:cNvPr>
          <p:cNvSpPr>
            <a:spLocks noChangeShapeType="1"/>
          </p:cNvSpPr>
          <p:nvPr/>
        </p:nvSpPr>
        <p:spPr bwMode="auto">
          <a:xfrm>
            <a:off x="3508970" y="5368716"/>
            <a:ext cx="346283" cy="0"/>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sz="1444"/>
          </a:p>
        </p:txBody>
      </p:sp>
      <p:sp>
        <p:nvSpPr>
          <p:cNvPr id="53" name="Line 115">
            <a:extLst>
              <a:ext uri="{FF2B5EF4-FFF2-40B4-BE49-F238E27FC236}">
                <a16:creationId xmlns:a16="http://schemas.microsoft.com/office/drawing/2014/main" id="{52C30BA7-B5C6-483E-8D24-117B1C5ECCCC}"/>
              </a:ext>
            </a:extLst>
          </p:cNvPr>
          <p:cNvSpPr>
            <a:spLocks noChangeShapeType="1"/>
          </p:cNvSpPr>
          <p:nvPr/>
        </p:nvSpPr>
        <p:spPr bwMode="auto">
          <a:xfrm flipV="1">
            <a:off x="3393118" y="5231221"/>
            <a:ext cx="0" cy="23043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54" name="Line 116">
            <a:extLst>
              <a:ext uri="{FF2B5EF4-FFF2-40B4-BE49-F238E27FC236}">
                <a16:creationId xmlns:a16="http://schemas.microsoft.com/office/drawing/2014/main" id="{E6A54AD9-3BC3-4FFC-AADD-83F9573547EE}"/>
              </a:ext>
            </a:extLst>
          </p:cNvPr>
          <p:cNvSpPr>
            <a:spLocks noChangeShapeType="1"/>
          </p:cNvSpPr>
          <p:nvPr/>
        </p:nvSpPr>
        <p:spPr bwMode="auto">
          <a:xfrm>
            <a:off x="3393118" y="5231221"/>
            <a:ext cx="28899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55" name="Line 117">
            <a:extLst>
              <a:ext uri="{FF2B5EF4-FFF2-40B4-BE49-F238E27FC236}">
                <a16:creationId xmlns:a16="http://schemas.microsoft.com/office/drawing/2014/main" id="{EFC18EB9-72A6-4C71-A431-83EE647AC454}"/>
              </a:ext>
            </a:extLst>
          </p:cNvPr>
          <p:cNvSpPr>
            <a:spLocks noChangeShapeType="1"/>
          </p:cNvSpPr>
          <p:nvPr/>
        </p:nvSpPr>
        <p:spPr bwMode="auto">
          <a:xfrm>
            <a:off x="3682112" y="5231221"/>
            <a:ext cx="0" cy="5729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56" name="Line 119">
            <a:extLst>
              <a:ext uri="{FF2B5EF4-FFF2-40B4-BE49-F238E27FC236}">
                <a16:creationId xmlns:a16="http://schemas.microsoft.com/office/drawing/2014/main" id="{34253945-E333-45CF-B301-8DF5CCCC8C2F}"/>
              </a:ext>
            </a:extLst>
          </p:cNvPr>
          <p:cNvSpPr>
            <a:spLocks noChangeShapeType="1"/>
          </p:cNvSpPr>
          <p:nvPr/>
        </p:nvSpPr>
        <p:spPr bwMode="auto">
          <a:xfrm flipH="1">
            <a:off x="3566260" y="5634794"/>
            <a:ext cx="231704" cy="58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57" name="Line 120">
            <a:extLst>
              <a:ext uri="{FF2B5EF4-FFF2-40B4-BE49-F238E27FC236}">
                <a16:creationId xmlns:a16="http://schemas.microsoft.com/office/drawing/2014/main" id="{3FB14C47-7AEB-4138-81BC-9FAB81CD3765}"/>
              </a:ext>
            </a:extLst>
          </p:cNvPr>
          <p:cNvSpPr>
            <a:spLocks noChangeShapeType="1"/>
          </p:cNvSpPr>
          <p:nvPr/>
        </p:nvSpPr>
        <p:spPr bwMode="auto">
          <a:xfrm>
            <a:off x="3566260" y="5693357"/>
            <a:ext cx="231704" cy="572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58" name="Line 121">
            <a:extLst>
              <a:ext uri="{FF2B5EF4-FFF2-40B4-BE49-F238E27FC236}">
                <a16:creationId xmlns:a16="http://schemas.microsoft.com/office/drawing/2014/main" id="{3C612A11-EED8-48A0-9FD1-337CA95F7816}"/>
              </a:ext>
            </a:extLst>
          </p:cNvPr>
          <p:cNvSpPr>
            <a:spLocks noChangeShapeType="1"/>
          </p:cNvSpPr>
          <p:nvPr/>
        </p:nvSpPr>
        <p:spPr bwMode="auto">
          <a:xfrm flipH="1">
            <a:off x="3566260" y="5750646"/>
            <a:ext cx="231704" cy="58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59" name="Line 122">
            <a:extLst>
              <a:ext uri="{FF2B5EF4-FFF2-40B4-BE49-F238E27FC236}">
                <a16:creationId xmlns:a16="http://schemas.microsoft.com/office/drawing/2014/main" id="{2FA362BE-20F6-4F97-80DE-EBBC64463C48}"/>
              </a:ext>
            </a:extLst>
          </p:cNvPr>
          <p:cNvSpPr>
            <a:spLocks noChangeShapeType="1"/>
          </p:cNvSpPr>
          <p:nvPr/>
        </p:nvSpPr>
        <p:spPr bwMode="auto">
          <a:xfrm>
            <a:off x="3566260" y="5807936"/>
            <a:ext cx="231704" cy="572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60" name="Line 123">
            <a:extLst>
              <a:ext uri="{FF2B5EF4-FFF2-40B4-BE49-F238E27FC236}">
                <a16:creationId xmlns:a16="http://schemas.microsoft.com/office/drawing/2014/main" id="{7811ECCC-E2E5-4A29-9417-D4E9F6CD314D}"/>
              </a:ext>
            </a:extLst>
          </p:cNvPr>
          <p:cNvSpPr>
            <a:spLocks noChangeShapeType="1"/>
          </p:cNvSpPr>
          <p:nvPr/>
        </p:nvSpPr>
        <p:spPr bwMode="auto">
          <a:xfrm flipH="1">
            <a:off x="3566260" y="5866499"/>
            <a:ext cx="231704" cy="58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61" name="Line 124">
            <a:extLst>
              <a:ext uri="{FF2B5EF4-FFF2-40B4-BE49-F238E27FC236}">
                <a16:creationId xmlns:a16="http://schemas.microsoft.com/office/drawing/2014/main" id="{C69D80D2-A18F-420D-ADE4-DC7BC71B06DF}"/>
              </a:ext>
            </a:extLst>
          </p:cNvPr>
          <p:cNvSpPr>
            <a:spLocks noChangeShapeType="1"/>
          </p:cNvSpPr>
          <p:nvPr/>
        </p:nvSpPr>
        <p:spPr bwMode="auto">
          <a:xfrm>
            <a:off x="3566259" y="5923787"/>
            <a:ext cx="115853" cy="318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62" name="Line 125">
            <a:extLst>
              <a:ext uri="{FF2B5EF4-FFF2-40B4-BE49-F238E27FC236}">
                <a16:creationId xmlns:a16="http://schemas.microsoft.com/office/drawing/2014/main" id="{402C1134-5668-457D-9755-4C872E41F437}"/>
              </a:ext>
            </a:extLst>
          </p:cNvPr>
          <p:cNvSpPr>
            <a:spLocks noChangeShapeType="1"/>
          </p:cNvSpPr>
          <p:nvPr/>
        </p:nvSpPr>
        <p:spPr bwMode="auto">
          <a:xfrm flipV="1">
            <a:off x="3450408" y="5750646"/>
            <a:ext cx="520698" cy="115853"/>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sz="1444"/>
          </a:p>
        </p:txBody>
      </p:sp>
      <p:sp>
        <p:nvSpPr>
          <p:cNvPr id="63" name="Line 126">
            <a:extLst>
              <a:ext uri="{FF2B5EF4-FFF2-40B4-BE49-F238E27FC236}">
                <a16:creationId xmlns:a16="http://schemas.microsoft.com/office/drawing/2014/main" id="{17DD95AA-1C33-44F1-ABC8-1F44849EB1BD}"/>
              </a:ext>
            </a:extLst>
          </p:cNvPr>
          <p:cNvSpPr>
            <a:spLocks noChangeShapeType="1"/>
          </p:cNvSpPr>
          <p:nvPr/>
        </p:nvSpPr>
        <p:spPr bwMode="auto">
          <a:xfrm>
            <a:off x="3855254" y="5461652"/>
            <a:ext cx="241889"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sp>
        <p:nvSpPr>
          <p:cNvPr id="64" name="Line 127">
            <a:extLst>
              <a:ext uri="{FF2B5EF4-FFF2-40B4-BE49-F238E27FC236}">
                <a16:creationId xmlns:a16="http://schemas.microsoft.com/office/drawing/2014/main" id="{27140773-9950-4392-AF0E-EBAC0EC00D0E}"/>
              </a:ext>
            </a:extLst>
          </p:cNvPr>
          <p:cNvSpPr>
            <a:spLocks noChangeShapeType="1"/>
          </p:cNvSpPr>
          <p:nvPr/>
        </p:nvSpPr>
        <p:spPr bwMode="auto">
          <a:xfrm flipH="1">
            <a:off x="4097143" y="5076611"/>
            <a:ext cx="599" cy="15734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cxnSp>
        <p:nvCxnSpPr>
          <p:cNvPr id="65" name="Straight Connector 64">
            <a:extLst>
              <a:ext uri="{FF2B5EF4-FFF2-40B4-BE49-F238E27FC236}">
                <a16:creationId xmlns:a16="http://schemas.microsoft.com/office/drawing/2014/main" id="{5C4FA821-69B3-4686-BCD8-0A24A848EF5A}"/>
              </a:ext>
            </a:extLst>
          </p:cNvPr>
          <p:cNvCxnSpPr/>
          <p:nvPr/>
        </p:nvCxnSpPr>
        <p:spPr>
          <a:xfrm>
            <a:off x="3855254" y="6702408"/>
            <a:ext cx="519564" cy="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4382588-7654-4C5E-8577-5287F3BA142E}"/>
              </a:ext>
            </a:extLst>
          </p:cNvPr>
          <p:cNvCxnSpPr/>
          <p:nvPr/>
        </p:nvCxnSpPr>
        <p:spPr>
          <a:xfrm flipV="1">
            <a:off x="4374817" y="6529186"/>
            <a:ext cx="0" cy="173222"/>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C06AF66D-3F95-448D-A185-BC8F78469ED3}"/>
              </a:ext>
            </a:extLst>
          </p:cNvPr>
          <p:cNvCxnSpPr/>
          <p:nvPr/>
        </p:nvCxnSpPr>
        <p:spPr>
          <a:xfrm flipV="1">
            <a:off x="3855094" y="6529167"/>
            <a:ext cx="0" cy="173222"/>
          </a:xfrm>
          <a:prstGeom prst="line">
            <a:avLst/>
          </a:prstGeom>
        </p:spPr>
        <p:style>
          <a:lnRef idx="1">
            <a:schemeClr val="dk1"/>
          </a:lnRef>
          <a:fillRef idx="0">
            <a:schemeClr val="dk1"/>
          </a:fillRef>
          <a:effectRef idx="0">
            <a:schemeClr val="dk1"/>
          </a:effectRef>
          <a:fontRef idx="minor">
            <a:schemeClr val="tx1"/>
          </a:fontRef>
        </p:style>
      </p:cxnSp>
      <p:sp>
        <p:nvSpPr>
          <p:cNvPr id="68" name="Line 126">
            <a:extLst>
              <a:ext uri="{FF2B5EF4-FFF2-40B4-BE49-F238E27FC236}">
                <a16:creationId xmlns:a16="http://schemas.microsoft.com/office/drawing/2014/main" id="{42E83F4A-1012-44B8-86FB-28007A0275F9}"/>
              </a:ext>
            </a:extLst>
          </p:cNvPr>
          <p:cNvSpPr>
            <a:spLocks noChangeShapeType="1"/>
          </p:cNvSpPr>
          <p:nvPr/>
        </p:nvSpPr>
        <p:spPr bwMode="auto">
          <a:xfrm flipV="1">
            <a:off x="1833948" y="5453540"/>
            <a:ext cx="1674664"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sp>
        <p:nvSpPr>
          <p:cNvPr id="69" name="Oval 8">
            <a:extLst>
              <a:ext uri="{FF2B5EF4-FFF2-40B4-BE49-F238E27FC236}">
                <a16:creationId xmlns:a16="http://schemas.microsoft.com/office/drawing/2014/main" id="{BC20A2F2-D923-4D8B-84A2-EC8AA834FBE0}"/>
              </a:ext>
            </a:extLst>
          </p:cNvPr>
          <p:cNvSpPr>
            <a:spLocks noChangeArrowheads="1"/>
          </p:cNvSpPr>
          <p:nvPr/>
        </p:nvSpPr>
        <p:spPr bwMode="auto">
          <a:xfrm rot="156836">
            <a:off x="1603517" y="5778277"/>
            <a:ext cx="460862" cy="462135"/>
          </a:xfrm>
          <a:prstGeom prst="ellipse">
            <a:avLst/>
          </a:prstGeom>
          <a:solidFill>
            <a:schemeClr val="bg1"/>
          </a:solidFill>
          <a:ln w="9525">
            <a:solidFill>
              <a:schemeClr val="tx1"/>
            </a:solidFill>
            <a:round/>
            <a:headEnd/>
            <a:tailEnd/>
          </a:ln>
        </p:spPr>
        <p:txBody>
          <a:bodyPr rot="10800000" vert="eaVert" wrap="none" anchor="ctr"/>
          <a:lstStyle/>
          <a:p>
            <a:endParaRPr lang="fi-FI" sz="1444">
              <a:latin typeface="Arial" charset="0"/>
            </a:endParaRPr>
          </a:p>
        </p:txBody>
      </p:sp>
      <p:sp>
        <p:nvSpPr>
          <p:cNvPr id="70" name="AutoShape 9">
            <a:extLst>
              <a:ext uri="{FF2B5EF4-FFF2-40B4-BE49-F238E27FC236}">
                <a16:creationId xmlns:a16="http://schemas.microsoft.com/office/drawing/2014/main" id="{467035F9-F090-47DB-950F-C1A93FAD2E6F}"/>
              </a:ext>
            </a:extLst>
          </p:cNvPr>
          <p:cNvSpPr>
            <a:spLocks noChangeArrowheads="1"/>
          </p:cNvSpPr>
          <p:nvPr/>
        </p:nvSpPr>
        <p:spPr bwMode="auto">
          <a:xfrm>
            <a:off x="1776180" y="5778456"/>
            <a:ext cx="115533" cy="98028"/>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444">
              <a:latin typeface="Arial" charset="0"/>
            </a:endParaRPr>
          </a:p>
        </p:txBody>
      </p:sp>
      <p:cxnSp>
        <p:nvCxnSpPr>
          <p:cNvPr id="71" name="Straight Connector 70">
            <a:extLst>
              <a:ext uri="{FF2B5EF4-FFF2-40B4-BE49-F238E27FC236}">
                <a16:creationId xmlns:a16="http://schemas.microsoft.com/office/drawing/2014/main" id="{455863DB-7B74-4BFA-B491-E977A1950689}"/>
              </a:ext>
            </a:extLst>
          </p:cNvPr>
          <p:cNvCxnSpPr/>
          <p:nvPr/>
        </p:nvCxnSpPr>
        <p:spPr>
          <a:xfrm>
            <a:off x="1566940" y="6702408"/>
            <a:ext cx="519564" cy="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193F6C6F-AC9D-4D29-8CB5-3DA4FF59B10F}"/>
              </a:ext>
            </a:extLst>
          </p:cNvPr>
          <p:cNvCxnSpPr/>
          <p:nvPr/>
        </p:nvCxnSpPr>
        <p:spPr>
          <a:xfrm flipV="1">
            <a:off x="2086503" y="6529186"/>
            <a:ext cx="0" cy="173222"/>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A6E1D523-62EB-43E3-9E8E-A32BD5E01E76}"/>
              </a:ext>
            </a:extLst>
          </p:cNvPr>
          <p:cNvCxnSpPr/>
          <p:nvPr/>
        </p:nvCxnSpPr>
        <p:spPr>
          <a:xfrm flipV="1">
            <a:off x="1566780" y="6529167"/>
            <a:ext cx="0" cy="173222"/>
          </a:xfrm>
          <a:prstGeom prst="line">
            <a:avLst/>
          </a:prstGeom>
        </p:spPr>
        <p:style>
          <a:lnRef idx="1">
            <a:schemeClr val="dk1"/>
          </a:lnRef>
          <a:fillRef idx="0">
            <a:schemeClr val="dk1"/>
          </a:fillRef>
          <a:effectRef idx="0">
            <a:schemeClr val="dk1"/>
          </a:effectRef>
          <a:fontRef idx="minor">
            <a:schemeClr val="tx1"/>
          </a:fontRef>
        </p:style>
      </p:cxnSp>
      <p:sp>
        <p:nvSpPr>
          <p:cNvPr id="74" name="Line 127">
            <a:extLst>
              <a:ext uri="{FF2B5EF4-FFF2-40B4-BE49-F238E27FC236}">
                <a16:creationId xmlns:a16="http://schemas.microsoft.com/office/drawing/2014/main" id="{5465BECE-0698-419F-929D-ADAFA6EDA52C}"/>
              </a:ext>
            </a:extLst>
          </p:cNvPr>
          <p:cNvSpPr>
            <a:spLocks noChangeShapeType="1"/>
          </p:cNvSpPr>
          <p:nvPr/>
        </p:nvSpPr>
        <p:spPr bwMode="auto">
          <a:xfrm flipH="1">
            <a:off x="1833947" y="6240412"/>
            <a:ext cx="1" cy="40424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sp>
        <p:nvSpPr>
          <p:cNvPr id="75" name="Rectangle 74">
            <a:extLst>
              <a:ext uri="{FF2B5EF4-FFF2-40B4-BE49-F238E27FC236}">
                <a16:creationId xmlns:a16="http://schemas.microsoft.com/office/drawing/2014/main" id="{3AD3CBC6-39B5-4805-A61F-8502FBB9CC24}"/>
              </a:ext>
            </a:extLst>
          </p:cNvPr>
          <p:cNvSpPr/>
          <p:nvPr/>
        </p:nvSpPr>
        <p:spPr>
          <a:xfrm>
            <a:off x="1718518" y="2660179"/>
            <a:ext cx="2309625" cy="5774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76" name="Straight Connector 75">
            <a:extLst>
              <a:ext uri="{FF2B5EF4-FFF2-40B4-BE49-F238E27FC236}">
                <a16:creationId xmlns:a16="http://schemas.microsoft.com/office/drawing/2014/main" id="{33FBA650-18BD-439E-80AA-712AC7913269}"/>
              </a:ext>
            </a:extLst>
          </p:cNvPr>
          <p:cNvCxnSpPr/>
          <p:nvPr/>
        </p:nvCxnSpPr>
        <p:spPr>
          <a:xfrm>
            <a:off x="2122683" y="2649395"/>
            <a:ext cx="0" cy="577406"/>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37135C82-2FE8-49E1-89CA-C969758A7768}"/>
              </a:ext>
            </a:extLst>
          </p:cNvPr>
          <p:cNvCxnSpPr/>
          <p:nvPr/>
        </p:nvCxnSpPr>
        <p:spPr>
          <a:xfrm flipH="1" flipV="1">
            <a:off x="1837505" y="3235637"/>
            <a:ext cx="0" cy="992484"/>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62FB7171-5B9D-4B8A-9FB0-5F8E58DEAA6E}"/>
              </a:ext>
            </a:extLst>
          </p:cNvPr>
          <p:cNvCxnSpPr/>
          <p:nvPr/>
        </p:nvCxnSpPr>
        <p:spPr>
          <a:xfrm flipH="1" flipV="1">
            <a:off x="2067561" y="3915970"/>
            <a:ext cx="0" cy="288703"/>
          </a:xfrm>
          <a:prstGeom prst="line">
            <a:avLst/>
          </a:prstGeom>
        </p:spPr>
        <p:style>
          <a:lnRef idx="1">
            <a:schemeClr val="dk1"/>
          </a:lnRef>
          <a:fillRef idx="0">
            <a:schemeClr val="dk1"/>
          </a:fillRef>
          <a:effectRef idx="0">
            <a:schemeClr val="dk1"/>
          </a:effectRef>
          <a:fontRef idx="minor">
            <a:schemeClr val="tx1"/>
          </a:fontRef>
        </p:style>
      </p:cxnSp>
      <p:sp>
        <p:nvSpPr>
          <p:cNvPr id="79" name="Line 126">
            <a:extLst>
              <a:ext uri="{FF2B5EF4-FFF2-40B4-BE49-F238E27FC236}">
                <a16:creationId xmlns:a16="http://schemas.microsoft.com/office/drawing/2014/main" id="{97DB1795-0427-4DF5-ACFA-8C02FB8D3C8B}"/>
              </a:ext>
            </a:extLst>
          </p:cNvPr>
          <p:cNvSpPr>
            <a:spLocks noChangeShapeType="1"/>
          </p:cNvSpPr>
          <p:nvPr/>
        </p:nvSpPr>
        <p:spPr bwMode="auto">
          <a:xfrm flipV="1">
            <a:off x="2064936" y="3915970"/>
            <a:ext cx="1847905"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cxnSp>
        <p:nvCxnSpPr>
          <p:cNvPr id="80" name="Straight Connector 79">
            <a:extLst>
              <a:ext uri="{FF2B5EF4-FFF2-40B4-BE49-F238E27FC236}">
                <a16:creationId xmlns:a16="http://schemas.microsoft.com/office/drawing/2014/main" id="{34716250-7EBC-4B0E-944A-5C8874DB9B61}"/>
              </a:ext>
            </a:extLst>
          </p:cNvPr>
          <p:cNvCxnSpPr/>
          <p:nvPr/>
        </p:nvCxnSpPr>
        <p:spPr>
          <a:xfrm flipV="1">
            <a:off x="3912841" y="3237521"/>
            <a:ext cx="0" cy="678449"/>
          </a:xfrm>
          <a:prstGeom prst="line">
            <a:avLst/>
          </a:prstGeom>
        </p:spPr>
        <p:style>
          <a:lnRef idx="1">
            <a:schemeClr val="dk1"/>
          </a:lnRef>
          <a:fillRef idx="0">
            <a:schemeClr val="dk1"/>
          </a:fillRef>
          <a:effectRef idx="0">
            <a:schemeClr val="dk1"/>
          </a:effectRef>
          <a:fontRef idx="minor">
            <a:schemeClr val="tx1"/>
          </a:fontRef>
        </p:style>
      </p:cxnSp>
      <p:sp>
        <p:nvSpPr>
          <p:cNvPr id="81" name="Rectangle 80">
            <a:extLst>
              <a:ext uri="{FF2B5EF4-FFF2-40B4-BE49-F238E27FC236}">
                <a16:creationId xmlns:a16="http://schemas.microsoft.com/office/drawing/2014/main" id="{239D7B72-C988-4ACA-84CF-0E62D429855D}"/>
              </a:ext>
            </a:extLst>
          </p:cNvPr>
          <p:cNvSpPr/>
          <p:nvPr/>
        </p:nvSpPr>
        <p:spPr>
          <a:xfrm>
            <a:off x="2815583" y="4565793"/>
            <a:ext cx="461925" cy="2309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82" name="Straight Connector 81">
            <a:extLst>
              <a:ext uri="{FF2B5EF4-FFF2-40B4-BE49-F238E27FC236}">
                <a16:creationId xmlns:a16="http://schemas.microsoft.com/office/drawing/2014/main" id="{D8FEDCC9-31D1-4EF0-9EA5-1C8ED93D809F}"/>
              </a:ext>
            </a:extLst>
          </p:cNvPr>
          <p:cNvCxnSpPr/>
          <p:nvPr/>
        </p:nvCxnSpPr>
        <p:spPr>
          <a:xfrm>
            <a:off x="2931141" y="4565793"/>
            <a:ext cx="230988" cy="230963"/>
          </a:xfrm>
          <a:prstGeom prst="line">
            <a:avLst/>
          </a:prstGeom>
        </p:spPr>
        <p:style>
          <a:lnRef idx="1">
            <a:schemeClr val="dk1"/>
          </a:lnRef>
          <a:fillRef idx="0">
            <a:schemeClr val="dk1"/>
          </a:fillRef>
          <a:effectRef idx="0">
            <a:schemeClr val="dk1"/>
          </a:effectRef>
          <a:fontRef idx="minor">
            <a:schemeClr val="tx1"/>
          </a:fontRef>
        </p:style>
      </p:cxnSp>
      <p:sp>
        <p:nvSpPr>
          <p:cNvPr id="83" name="Rectangle 82">
            <a:extLst>
              <a:ext uri="{FF2B5EF4-FFF2-40B4-BE49-F238E27FC236}">
                <a16:creationId xmlns:a16="http://schemas.microsoft.com/office/drawing/2014/main" id="{AFDB6F17-7DE2-46B0-8FC3-66558E1A5CA5}"/>
              </a:ext>
            </a:extLst>
          </p:cNvPr>
          <p:cNvSpPr/>
          <p:nvPr/>
        </p:nvSpPr>
        <p:spPr>
          <a:xfrm>
            <a:off x="621260" y="4565793"/>
            <a:ext cx="461925" cy="2309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84" name="Straight Connector 83">
            <a:extLst>
              <a:ext uri="{FF2B5EF4-FFF2-40B4-BE49-F238E27FC236}">
                <a16:creationId xmlns:a16="http://schemas.microsoft.com/office/drawing/2014/main" id="{79E61568-1261-49E4-BA1C-6E0912A4FBB5}"/>
              </a:ext>
            </a:extLst>
          </p:cNvPr>
          <p:cNvCxnSpPr/>
          <p:nvPr/>
        </p:nvCxnSpPr>
        <p:spPr>
          <a:xfrm flipH="1">
            <a:off x="736754" y="4565793"/>
            <a:ext cx="231052" cy="230963"/>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BA3ED5E3-93EC-4E37-9F2A-EF0024879833}"/>
              </a:ext>
            </a:extLst>
          </p:cNvPr>
          <p:cNvCxnSpPr/>
          <p:nvPr/>
        </p:nvCxnSpPr>
        <p:spPr>
          <a:xfrm flipH="1" flipV="1">
            <a:off x="1025489" y="4219285"/>
            <a:ext cx="57747" cy="115494"/>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DB5CDD1E-836D-4F7F-874F-8338CF18FF9B}"/>
              </a:ext>
            </a:extLst>
          </p:cNvPr>
          <p:cNvCxnSpPr/>
          <p:nvPr/>
        </p:nvCxnSpPr>
        <p:spPr>
          <a:xfrm flipH="1">
            <a:off x="909995"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DA407026-AF26-43A3-84D8-386D5E1C5ACC}"/>
              </a:ext>
            </a:extLst>
          </p:cNvPr>
          <p:cNvCxnSpPr/>
          <p:nvPr/>
        </p:nvCxnSpPr>
        <p:spPr>
          <a:xfrm flipH="1" flipV="1">
            <a:off x="794501"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60DB5477-8C9A-45DD-A391-0B72BC7481AD}"/>
              </a:ext>
            </a:extLst>
          </p:cNvPr>
          <p:cNvCxnSpPr/>
          <p:nvPr/>
        </p:nvCxnSpPr>
        <p:spPr>
          <a:xfrm flipH="1">
            <a:off x="679007"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28A9C623-7EAE-48AB-B7BA-1E6DC83E25DC}"/>
              </a:ext>
            </a:extLst>
          </p:cNvPr>
          <p:cNvCxnSpPr/>
          <p:nvPr/>
        </p:nvCxnSpPr>
        <p:spPr>
          <a:xfrm flipH="1" flipV="1">
            <a:off x="563513"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197E78A4-2E06-4C92-AB2D-961B591DE87D}"/>
              </a:ext>
            </a:extLst>
          </p:cNvPr>
          <p:cNvCxnSpPr/>
          <p:nvPr/>
        </p:nvCxnSpPr>
        <p:spPr>
          <a:xfrm flipH="1">
            <a:off x="505766" y="4219285"/>
            <a:ext cx="57747" cy="115430"/>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27AF005-2D66-4D25-BD52-B6892531F667}"/>
              </a:ext>
            </a:extLst>
          </p:cNvPr>
          <p:cNvCxnSpPr/>
          <p:nvPr/>
        </p:nvCxnSpPr>
        <p:spPr>
          <a:xfrm flipH="1" flipV="1">
            <a:off x="3335371" y="4219285"/>
            <a:ext cx="57747" cy="115494"/>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EB5B0219-903C-4B73-87E4-644C448DEC6A}"/>
              </a:ext>
            </a:extLst>
          </p:cNvPr>
          <p:cNvCxnSpPr/>
          <p:nvPr/>
        </p:nvCxnSpPr>
        <p:spPr>
          <a:xfrm flipH="1">
            <a:off x="3219877"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A6F760EB-9F9C-4797-9A44-49485FA5EE63}"/>
              </a:ext>
            </a:extLst>
          </p:cNvPr>
          <p:cNvCxnSpPr/>
          <p:nvPr/>
        </p:nvCxnSpPr>
        <p:spPr>
          <a:xfrm flipH="1" flipV="1">
            <a:off x="3104382"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192EFE81-3E85-4A1D-8D2A-E3620125E73F}"/>
              </a:ext>
            </a:extLst>
          </p:cNvPr>
          <p:cNvCxnSpPr/>
          <p:nvPr/>
        </p:nvCxnSpPr>
        <p:spPr>
          <a:xfrm flipH="1">
            <a:off x="2988888"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41B3522D-07B7-417C-A92B-FA771B8831BB}"/>
              </a:ext>
            </a:extLst>
          </p:cNvPr>
          <p:cNvCxnSpPr/>
          <p:nvPr/>
        </p:nvCxnSpPr>
        <p:spPr>
          <a:xfrm flipH="1" flipV="1">
            <a:off x="2873394"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F44AC523-D9FC-4B33-8CA1-8EAB660284CB}"/>
              </a:ext>
            </a:extLst>
          </p:cNvPr>
          <p:cNvCxnSpPr/>
          <p:nvPr/>
        </p:nvCxnSpPr>
        <p:spPr>
          <a:xfrm flipH="1">
            <a:off x="2815647" y="4219285"/>
            <a:ext cx="57747" cy="115430"/>
          </a:xfrm>
          <a:prstGeom prst="line">
            <a:avLst/>
          </a:prstGeom>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AC3AB797-880C-4679-95E6-985279B7899B}"/>
              </a:ext>
            </a:extLst>
          </p:cNvPr>
          <p:cNvCxnSpPr/>
          <p:nvPr/>
        </p:nvCxnSpPr>
        <p:spPr>
          <a:xfrm>
            <a:off x="2007189" y="2660115"/>
            <a:ext cx="0" cy="577406"/>
          </a:xfrm>
          <a:prstGeom prst="line">
            <a:avLst/>
          </a:prstGeom>
        </p:spPr>
        <p:style>
          <a:lnRef idx="1">
            <a:schemeClr val="dk1"/>
          </a:lnRef>
          <a:fillRef idx="0">
            <a:schemeClr val="dk1"/>
          </a:fillRef>
          <a:effectRef idx="0">
            <a:schemeClr val="dk1"/>
          </a:effectRef>
          <a:fontRef idx="minor">
            <a:schemeClr val="tx1"/>
          </a:fontRef>
        </p:style>
      </p:cxnSp>
      <p:sp>
        <p:nvSpPr>
          <p:cNvPr id="102" name="Rectangle 101">
            <a:extLst>
              <a:ext uri="{FF2B5EF4-FFF2-40B4-BE49-F238E27FC236}">
                <a16:creationId xmlns:a16="http://schemas.microsoft.com/office/drawing/2014/main" id="{9296E808-9329-4587-95D2-F1FEC0E93DDF}"/>
              </a:ext>
            </a:extLst>
          </p:cNvPr>
          <p:cNvSpPr/>
          <p:nvPr/>
        </p:nvSpPr>
        <p:spPr>
          <a:xfrm>
            <a:off x="2122683" y="2891103"/>
            <a:ext cx="2482847" cy="11549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103" name="Rectangle 102">
            <a:extLst>
              <a:ext uri="{FF2B5EF4-FFF2-40B4-BE49-F238E27FC236}">
                <a16:creationId xmlns:a16="http://schemas.microsoft.com/office/drawing/2014/main" id="{0C04D2F4-F1C6-47DA-BBD9-9B3E682B4A49}"/>
              </a:ext>
            </a:extLst>
          </p:cNvPr>
          <p:cNvSpPr/>
          <p:nvPr/>
        </p:nvSpPr>
        <p:spPr>
          <a:xfrm>
            <a:off x="4607831" y="2660115"/>
            <a:ext cx="577406" cy="577406"/>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104" name="Rectangle 103">
            <a:extLst>
              <a:ext uri="{FF2B5EF4-FFF2-40B4-BE49-F238E27FC236}">
                <a16:creationId xmlns:a16="http://schemas.microsoft.com/office/drawing/2014/main" id="{C53AFB8C-6FA5-407A-9FA2-41B50EC24E45}"/>
              </a:ext>
            </a:extLst>
          </p:cNvPr>
          <p:cNvSpPr>
            <a:spLocks noChangeAspect="1"/>
          </p:cNvSpPr>
          <p:nvPr/>
        </p:nvSpPr>
        <p:spPr>
          <a:xfrm>
            <a:off x="4463000" y="3763012"/>
            <a:ext cx="2224308" cy="2887031"/>
          </a:xfrm>
          <a:prstGeom prst="rect">
            <a:avLst/>
          </a:prstGeom>
          <a:noFill/>
          <a:ln w="25400">
            <a:solidFill>
              <a:srgbClr val="FF0000"/>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105" name="TextBox 104">
            <a:extLst>
              <a:ext uri="{FF2B5EF4-FFF2-40B4-BE49-F238E27FC236}">
                <a16:creationId xmlns:a16="http://schemas.microsoft.com/office/drawing/2014/main" id="{543CDDAF-6886-4732-8320-84AFCC86AFFC}"/>
              </a:ext>
            </a:extLst>
          </p:cNvPr>
          <p:cNvSpPr txBox="1"/>
          <p:nvPr/>
        </p:nvSpPr>
        <p:spPr>
          <a:xfrm>
            <a:off x="5560310" y="6344176"/>
            <a:ext cx="1195968" cy="314573"/>
          </a:xfrm>
          <a:prstGeom prst="rect">
            <a:avLst/>
          </a:prstGeom>
          <a:noFill/>
          <a:effectLst>
            <a:outerShdw blurRad="50800" dist="38100" dir="5400000" algn="t" rotWithShape="0">
              <a:prstClr val="black">
                <a:alpha val="40000"/>
              </a:prstClr>
            </a:outerShdw>
          </a:effectLst>
        </p:spPr>
        <p:txBody>
          <a:bodyPr wrap="none" rtlCol="0">
            <a:spAutoFit/>
          </a:bodyPr>
          <a:lstStyle/>
          <a:p>
            <a:r>
              <a:rPr lang="fi-FI" sz="1444" dirty="0"/>
              <a:t>HIL CONTROL</a:t>
            </a:r>
          </a:p>
        </p:txBody>
      </p:sp>
      <p:cxnSp>
        <p:nvCxnSpPr>
          <p:cNvPr id="106" name="Straight Arrow Connector 105">
            <a:extLst>
              <a:ext uri="{FF2B5EF4-FFF2-40B4-BE49-F238E27FC236}">
                <a16:creationId xmlns:a16="http://schemas.microsoft.com/office/drawing/2014/main" id="{4CC52E5A-0F8C-44DB-98E2-8ABA09C57CDF}"/>
              </a:ext>
            </a:extLst>
          </p:cNvPr>
          <p:cNvCxnSpPr/>
          <p:nvPr/>
        </p:nvCxnSpPr>
        <p:spPr>
          <a:xfrm flipH="1">
            <a:off x="3277623" y="4673784"/>
            <a:ext cx="1183683" cy="0"/>
          </a:xfrm>
          <a:prstGeom prst="straightConnector1">
            <a:avLst/>
          </a:prstGeom>
          <a:ln w="12700">
            <a:solidFill>
              <a:srgbClr val="FF0000"/>
            </a:solidFill>
            <a:prstDash val="dash"/>
            <a:tailEnd type="triangle" w="sm" len="med"/>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0A8A7C70-0363-49FA-974C-D7C8ECD68DF4}"/>
              </a:ext>
            </a:extLst>
          </p:cNvPr>
          <p:cNvSpPr/>
          <p:nvPr/>
        </p:nvSpPr>
        <p:spPr>
          <a:xfrm>
            <a:off x="4259580" y="3410826"/>
            <a:ext cx="2309625" cy="1732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108" name="Isosceles Triangle 107">
            <a:extLst>
              <a:ext uri="{FF2B5EF4-FFF2-40B4-BE49-F238E27FC236}">
                <a16:creationId xmlns:a16="http://schemas.microsoft.com/office/drawing/2014/main" id="{6BEAC03B-A436-4186-8C4F-EC4E79DC8464}"/>
              </a:ext>
            </a:extLst>
          </p:cNvPr>
          <p:cNvSpPr/>
          <p:nvPr/>
        </p:nvSpPr>
        <p:spPr>
          <a:xfrm rot="10800000">
            <a:off x="5366097" y="3237605"/>
            <a:ext cx="173222" cy="173222"/>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109" name="Straight Connector 108">
            <a:extLst>
              <a:ext uri="{FF2B5EF4-FFF2-40B4-BE49-F238E27FC236}">
                <a16:creationId xmlns:a16="http://schemas.microsoft.com/office/drawing/2014/main" id="{4E2C82B5-7454-4A57-844A-094AEAFAF893}"/>
              </a:ext>
            </a:extLst>
          </p:cNvPr>
          <p:cNvCxnSpPr/>
          <p:nvPr/>
        </p:nvCxnSpPr>
        <p:spPr>
          <a:xfrm flipV="1">
            <a:off x="4374817"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589C54B-863B-47EF-9611-AFB4A7228D70}"/>
              </a:ext>
            </a:extLst>
          </p:cNvPr>
          <p:cNvCxnSpPr/>
          <p:nvPr/>
        </p:nvCxnSpPr>
        <p:spPr>
          <a:xfrm flipV="1">
            <a:off x="4497035"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53FD533-A1D2-4719-85F1-1B0AE53D6C72}"/>
              </a:ext>
            </a:extLst>
          </p:cNvPr>
          <p:cNvCxnSpPr/>
          <p:nvPr/>
        </p:nvCxnSpPr>
        <p:spPr>
          <a:xfrm flipV="1">
            <a:off x="4619253"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D4606BB-2B43-4E2F-B214-B0AA0E73A7F0}"/>
              </a:ext>
            </a:extLst>
          </p:cNvPr>
          <p:cNvCxnSpPr/>
          <p:nvPr/>
        </p:nvCxnSpPr>
        <p:spPr>
          <a:xfrm flipV="1">
            <a:off x="4741470"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680EBDD-B4D9-4D8B-A001-E67B2C164BF0}"/>
              </a:ext>
            </a:extLst>
          </p:cNvPr>
          <p:cNvCxnSpPr/>
          <p:nvPr/>
        </p:nvCxnSpPr>
        <p:spPr>
          <a:xfrm flipV="1">
            <a:off x="4863688"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C01FB9B-985E-4256-9AE4-17D72136191C}"/>
              </a:ext>
            </a:extLst>
          </p:cNvPr>
          <p:cNvCxnSpPr/>
          <p:nvPr/>
        </p:nvCxnSpPr>
        <p:spPr>
          <a:xfrm flipV="1">
            <a:off x="4985906"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2BEB14B-C096-468C-8E61-5702E15165F7}"/>
              </a:ext>
            </a:extLst>
          </p:cNvPr>
          <p:cNvCxnSpPr/>
          <p:nvPr/>
        </p:nvCxnSpPr>
        <p:spPr>
          <a:xfrm flipV="1">
            <a:off x="5108123"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A4E348B-3D3B-471D-B039-160B70F9D805}"/>
              </a:ext>
            </a:extLst>
          </p:cNvPr>
          <p:cNvCxnSpPr/>
          <p:nvPr/>
        </p:nvCxnSpPr>
        <p:spPr>
          <a:xfrm flipV="1">
            <a:off x="5230341"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809F4FD-AB06-4FEE-BD28-18C960C6F3F1}"/>
              </a:ext>
            </a:extLst>
          </p:cNvPr>
          <p:cNvCxnSpPr/>
          <p:nvPr/>
        </p:nvCxnSpPr>
        <p:spPr>
          <a:xfrm flipV="1">
            <a:off x="5352559"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64689FA-10D2-493C-8D2A-C4D1BBA44B5E}"/>
              </a:ext>
            </a:extLst>
          </p:cNvPr>
          <p:cNvCxnSpPr/>
          <p:nvPr/>
        </p:nvCxnSpPr>
        <p:spPr>
          <a:xfrm flipV="1">
            <a:off x="5474776"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06E2449-D610-4463-9A58-5BC77821FA10}"/>
              </a:ext>
            </a:extLst>
          </p:cNvPr>
          <p:cNvCxnSpPr/>
          <p:nvPr/>
        </p:nvCxnSpPr>
        <p:spPr>
          <a:xfrm flipV="1">
            <a:off x="5596994"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58AF7F1-F960-4421-B041-FB9248078FCB}"/>
              </a:ext>
            </a:extLst>
          </p:cNvPr>
          <p:cNvCxnSpPr/>
          <p:nvPr/>
        </p:nvCxnSpPr>
        <p:spPr>
          <a:xfrm flipV="1">
            <a:off x="5719212"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A6F58F6-3D09-46AD-8F66-633D6D068C47}"/>
              </a:ext>
            </a:extLst>
          </p:cNvPr>
          <p:cNvCxnSpPr/>
          <p:nvPr/>
        </p:nvCxnSpPr>
        <p:spPr>
          <a:xfrm flipV="1">
            <a:off x="5841429"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964627A-410A-413C-9043-B80078578EC6}"/>
              </a:ext>
            </a:extLst>
          </p:cNvPr>
          <p:cNvCxnSpPr/>
          <p:nvPr/>
        </p:nvCxnSpPr>
        <p:spPr>
          <a:xfrm flipV="1">
            <a:off x="5963647"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1407919-1F6E-403C-AF7B-2EB4907147AA}"/>
              </a:ext>
            </a:extLst>
          </p:cNvPr>
          <p:cNvCxnSpPr/>
          <p:nvPr/>
        </p:nvCxnSpPr>
        <p:spPr>
          <a:xfrm flipV="1">
            <a:off x="6085864"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604DAAA-EDE3-44F8-A916-BF92AAA86DC8}"/>
              </a:ext>
            </a:extLst>
          </p:cNvPr>
          <p:cNvCxnSpPr/>
          <p:nvPr/>
        </p:nvCxnSpPr>
        <p:spPr>
          <a:xfrm flipV="1">
            <a:off x="6208082"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161251B-5B20-4DC1-9BFF-07FF300305FE}"/>
              </a:ext>
            </a:extLst>
          </p:cNvPr>
          <p:cNvCxnSpPr/>
          <p:nvPr/>
        </p:nvCxnSpPr>
        <p:spPr>
          <a:xfrm flipV="1">
            <a:off x="6330300"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0DBA741-B9B1-405C-8B9F-858E3AB3577D}"/>
              </a:ext>
            </a:extLst>
          </p:cNvPr>
          <p:cNvCxnSpPr/>
          <p:nvPr/>
        </p:nvCxnSpPr>
        <p:spPr>
          <a:xfrm flipV="1">
            <a:off x="6452517"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A751EF40-AB43-4517-860B-DE595B636E85}"/>
                  </a:ext>
                </a:extLst>
              </p:cNvPr>
              <p:cNvSpPr txBox="1"/>
              <p:nvPr/>
            </p:nvSpPr>
            <p:spPr>
              <a:xfrm>
                <a:off x="4643856" y="4807679"/>
                <a:ext cx="424283" cy="314573"/>
              </a:xfrm>
              <a:prstGeom prst="rect">
                <a:avLst/>
              </a:prstGeom>
              <a:noFill/>
              <a:effectLst>
                <a:outerShdw blurRad="50800" dist="38100" dir="5400000" algn="t" rotWithShape="0">
                  <a:prstClr val="black">
                    <a:alpha val="40000"/>
                  </a:prstClr>
                </a:outerShdw>
              </a:effectLst>
            </p:spPr>
            <p:txBody>
              <a:bodyPr wrap="none" rtlCol="0">
                <a:spAutoFit/>
              </a:bodyPr>
              <a:lstStyle/>
              <a:p>
                <a14:m>
                  <m:oMath xmlns:m="http://schemas.openxmlformats.org/officeDocument/2006/math">
                    <m:acc>
                      <m:accPr>
                        <m:chr m:val="̈"/>
                        <m:ctrlPr>
                          <a:rPr lang="fi-FI" sz="1444" i="1">
                            <a:latin typeface="Cambria Math" panose="02040503050406030204" pitchFamily="18" charset="0"/>
                            <a:sym typeface="Symbol" panose="05050102010706020507" pitchFamily="18" charset="2"/>
                          </a:rPr>
                        </m:ctrlPr>
                      </m:accPr>
                      <m:e>
                        <m:r>
                          <a:rPr lang="fi-FI" sz="1444" i="1">
                            <a:latin typeface="Cambria Math" panose="02040503050406030204" pitchFamily="18" charset="0"/>
                            <a:sym typeface="Symbol" panose="05050102010706020507" pitchFamily="18" charset="2"/>
                          </a:rPr>
                          <m:t>𝑥</m:t>
                        </m:r>
                      </m:e>
                    </m:acc>
                  </m:oMath>
                </a14:m>
                <a:r>
                  <a:rPr lang="fi-FI" sz="1444" i="1" dirty="0"/>
                  <a:t>,</a:t>
                </a:r>
                <a:r>
                  <a:rPr lang="fi-FI" sz="1444" i="1" dirty="0">
                    <a:latin typeface="Cambria Math" panose="02040503050406030204" pitchFamily="18" charset="0"/>
                    <a:ea typeface="Cambria Math" panose="02040503050406030204" pitchFamily="18" charset="0"/>
                  </a:rPr>
                  <a:t>x</a:t>
                </a:r>
              </a:p>
            </p:txBody>
          </p:sp>
        </mc:Choice>
        <mc:Fallback xmlns="">
          <p:sp>
            <p:nvSpPr>
              <p:cNvPr id="146" name="TextBox 145">
                <a:extLst>
                  <a:ext uri="{FF2B5EF4-FFF2-40B4-BE49-F238E27FC236}">
                    <a16:creationId xmlns:a16="http://schemas.microsoft.com/office/drawing/2014/main" id="{A751EF40-AB43-4517-860B-DE595B636E85}"/>
                  </a:ext>
                </a:extLst>
              </p:cNvPr>
              <p:cNvSpPr txBox="1">
                <a:spLocks noRot="1" noChangeAspect="1" noMove="1" noResize="1" noEditPoints="1" noAdjustHandles="1" noChangeArrowheads="1" noChangeShapeType="1" noTextEdit="1"/>
              </p:cNvSpPr>
              <p:nvPr/>
            </p:nvSpPr>
            <p:spPr>
              <a:xfrm>
                <a:off x="4643856" y="4807679"/>
                <a:ext cx="424283" cy="314573"/>
              </a:xfrm>
              <a:prstGeom prst="rect">
                <a:avLst/>
              </a:prstGeom>
              <a:blipFill>
                <a:blip r:embed="rId2"/>
                <a:stretch>
                  <a:fillRect/>
                </a:stretch>
              </a:blipFill>
              <a:effectLst>
                <a:outerShdw blurRad="50800" dist="38100" dir="5400000" algn="t" rotWithShape="0">
                  <a:prstClr val="black">
                    <a:alpha val="40000"/>
                  </a:prstClr>
                </a:outerShdw>
              </a:effectLst>
            </p:spPr>
            <p:txBody>
              <a:bodyPr/>
              <a:lstStyle/>
              <a:p>
                <a:r>
                  <a:rPr lang="fi-FI">
                    <a:noFill/>
                  </a:rPr>
                  <a:t> </a:t>
                </a:r>
              </a:p>
            </p:txBody>
          </p:sp>
        </mc:Fallback>
      </mc:AlternateContent>
      <p:sp>
        <p:nvSpPr>
          <p:cNvPr id="147" name="Rectangle 146">
            <a:extLst>
              <a:ext uri="{FF2B5EF4-FFF2-40B4-BE49-F238E27FC236}">
                <a16:creationId xmlns:a16="http://schemas.microsoft.com/office/drawing/2014/main" id="{15ECC05F-6719-4692-9FCE-15BDB4D46E63}"/>
              </a:ext>
            </a:extLst>
          </p:cNvPr>
          <p:cNvSpPr/>
          <p:nvPr/>
        </p:nvSpPr>
        <p:spPr>
          <a:xfrm>
            <a:off x="909950" y="3345783"/>
            <a:ext cx="461925" cy="461925"/>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44" i="1" dirty="0">
                <a:solidFill>
                  <a:schemeClr val="tx1"/>
                </a:solidFill>
              </a:rPr>
              <a:t>p</a:t>
            </a:r>
            <a:r>
              <a:rPr lang="fi-FI" sz="1444" dirty="0">
                <a:solidFill>
                  <a:schemeClr val="tx1"/>
                </a:solidFill>
              </a:rPr>
              <a:t>/</a:t>
            </a:r>
            <a:r>
              <a:rPr lang="fi-FI" sz="1444" i="1" dirty="0">
                <a:solidFill>
                  <a:schemeClr val="tx1"/>
                </a:solidFill>
              </a:rPr>
              <a:t>U</a:t>
            </a:r>
          </a:p>
        </p:txBody>
      </p:sp>
      <p:cxnSp>
        <p:nvCxnSpPr>
          <p:cNvPr id="148" name="Straight Connector 147">
            <a:extLst>
              <a:ext uri="{FF2B5EF4-FFF2-40B4-BE49-F238E27FC236}">
                <a16:creationId xmlns:a16="http://schemas.microsoft.com/office/drawing/2014/main" id="{97C50115-D386-4FDE-9963-ACF5CA2C8194}"/>
              </a:ext>
            </a:extLst>
          </p:cNvPr>
          <p:cNvCxnSpPr>
            <a:endCxn id="147" idx="3"/>
          </p:cNvCxnSpPr>
          <p:nvPr/>
        </p:nvCxnSpPr>
        <p:spPr>
          <a:xfrm flipH="1" flipV="1">
            <a:off x="1371875" y="3576746"/>
            <a:ext cx="454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FBA47E1-F821-48D9-ABCE-262C48B30304}"/>
              </a:ext>
            </a:extLst>
          </p:cNvPr>
          <p:cNvCxnSpPr/>
          <p:nvPr/>
        </p:nvCxnSpPr>
        <p:spPr>
          <a:xfrm flipH="1" flipV="1">
            <a:off x="3457995" y="3575265"/>
            <a:ext cx="454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Rectangle 149">
            <a:extLst>
              <a:ext uri="{FF2B5EF4-FFF2-40B4-BE49-F238E27FC236}">
                <a16:creationId xmlns:a16="http://schemas.microsoft.com/office/drawing/2014/main" id="{08EF6F72-CF89-4A2C-8A1F-445C3CB0BB20}"/>
              </a:ext>
            </a:extLst>
          </p:cNvPr>
          <p:cNvSpPr/>
          <p:nvPr/>
        </p:nvSpPr>
        <p:spPr>
          <a:xfrm>
            <a:off x="2988940" y="3353079"/>
            <a:ext cx="461925" cy="461925"/>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44" i="1" dirty="0">
                <a:solidFill>
                  <a:schemeClr val="tx1"/>
                </a:solidFill>
              </a:rPr>
              <a:t>p</a:t>
            </a:r>
            <a:r>
              <a:rPr lang="fi-FI" sz="1444" dirty="0">
                <a:solidFill>
                  <a:schemeClr val="tx1"/>
                </a:solidFill>
              </a:rPr>
              <a:t>/</a:t>
            </a:r>
            <a:r>
              <a:rPr lang="fi-FI" sz="1444" i="1" dirty="0">
                <a:solidFill>
                  <a:schemeClr val="tx1"/>
                </a:solidFill>
              </a:rPr>
              <a:t>U</a:t>
            </a:r>
          </a:p>
        </p:txBody>
      </p:sp>
      <p:sp>
        <p:nvSpPr>
          <p:cNvPr id="151" name="TextBox 150">
            <a:extLst>
              <a:ext uri="{FF2B5EF4-FFF2-40B4-BE49-F238E27FC236}">
                <a16:creationId xmlns:a16="http://schemas.microsoft.com/office/drawing/2014/main" id="{0D0E4B1E-403B-4A0E-8443-F3EE8BF7BACB}"/>
              </a:ext>
            </a:extLst>
          </p:cNvPr>
          <p:cNvSpPr txBox="1"/>
          <p:nvPr/>
        </p:nvSpPr>
        <p:spPr>
          <a:xfrm>
            <a:off x="1441691" y="3237605"/>
            <a:ext cx="351378" cy="314573"/>
          </a:xfrm>
          <a:prstGeom prst="rect">
            <a:avLst/>
          </a:prstGeom>
          <a:noFill/>
        </p:spPr>
        <p:txBody>
          <a:bodyPr wrap="none" rtlCol="0">
            <a:spAutoFit/>
          </a:bodyPr>
          <a:lstStyle/>
          <a:p>
            <a:r>
              <a:rPr lang="fi-FI" sz="1444" i="1" dirty="0"/>
              <a:t>p</a:t>
            </a:r>
            <a:r>
              <a:rPr lang="fi-FI" sz="1444" baseline="-25000" dirty="0"/>
              <a:t>A</a:t>
            </a:r>
            <a:endParaRPr lang="fi-FI" sz="1444" dirty="0"/>
          </a:p>
        </p:txBody>
      </p:sp>
      <p:sp>
        <p:nvSpPr>
          <p:cNvPr id="152" name="TextBox 151">
            <a:extLst>
              <a:ext uri="{FF2B5EF4-FFF2-40B4-BE49-F238E27FC236}">
                <a16:creationId xmlns:a16="http://schemas.microsoft.com/office/drawing/2014/main" id="{9EFA544D-C007-4F7B-B789-3940967F590E}"/>
              </a:ext>
            </a:extLst>
          </p:cNvPr>
          <p:cNvSpPr txBox="1"/>
          <p:nvPr/>
        </p:nvSpPr>
        <p:spPr>
          <a:xfrm>
            <a:off x="2615929" y="3226802"/>
            <a:ext cx="346570" cy="314573"/>
          </a:xfrm>
          <a:prstGeom prst="rect">
            <a:avLst/>
          </a:prstGeom>
          <a:noFill/>
        </p:spPr>
        <p:txBody>
          <a:bodyPr wrap="none" rtlCol="0">
            <a:spAutoFit/>
          </a:bodyPr>
          <a:lstStyle/>
          <a:p>
            <a:r>
              <a:rPr lang="fi-FI" sz="1444" i="1" dirty="0"/>
              <a:t>p</a:t>
            </a:r>
            <a:r>
              <a:rPr lang="fi-FI" sz="1444" baseline="-25000" dirty="0"/>
              <a:t>B</a:t>
            </a:r>
            <a:endParaRPr lang="fi-FI" sz="1444" dirty="0"/>
          </a:p>
        </p:txBody>
      </p:sp>
      <p:sp>
        <p:nvSpPr>
          <p:cNvPr id="153" name="TextBox 152">
            <a:extLst>
              <a:ext uri="{FF2B5EF4-FFF2-40B4-BE49-F238E27FC236}">
                <a16:creationId xmlns:a16="http://schemas.microsoft.com/office/drawing/2014/main" id="{B331CFDD-2E8A-4A07-8006-1FC399EDD8D9}"/>
              </a:ext>
            </a:extLst>
          </p:cNvPr>
          <p:cNvSpPr txBox="1"/>
          <p:nvPr/>
        </p:nvSpPr>
        <p:spPr>
          <a:xfrm>
            <a:off x="3797335" y="4388207"/>
            <a:ext cx="668773" cy="265137"/>
          </a:xfrm>
          <a:prstGeom prst="rect">
            <a:avLst/>
          </a:prstGeom>
          <a:noFill/>
        </p:spPr>
        <p:txBody>
          <a:bodyPr wrap="none" rtlCol="0">
            <a:spAutoFit/>
          </a:bodyPr>
          <a:lstStyle/>
          <a:p>
            <a:r>
              <a:rPr lang="fi-FI" sz="1123" i="1" dirty="0"/>
              <a:t>U</a:t>
            </a:r>
            <a:r>
              <a:rPr lang="fi-FI" sz="1123" baseline="-25000" dirty="0"/>
              <a:t>command</a:t>
            </a:r>
            <a:endParaRPr lang="fi-FI" sz="1123" dirty="0"/>
          </a:p>
        </p:txBody>
      </p:sp>
      <p:sp>
        <p:nvSpPr>
          <p:cNvPr id="154" name="Line 127">
            <a:extLst>
              <a:ext uri="{FF2B5EF4-FFF2-40B4-BE49-F238E27FC236}">
                <a16:creationId xmlns:a16="http://schemas.microsoft.com/office/drawing/2014/main" id="{A76E258D-1782-4951-BA2C-77FEC6B55711}"/>
              </a:ext>
            </a:extLst>
          </p:cNvPr>
          <p:cNvSpPr>
            <a:spLocks noChangeShapeType="1"/>
          </p:cNvSpPr>
          <p:nvPr/>
        </p:nvSpPr>
        <p:spPr bwMode="auto">
          <a:xfrm flipH="1">
            <a:off x="2064936" y="4796756"/>
            <a:ext cx="599" cy="2887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sp>
        <p:nvSpPr>
          <p:cNvPr id="155" name="Line 126">
            <a:extLst>
              <a:ext uri="{FF2B5EF4-FFF2-40B4-BE49-F238E27FC236}">
                <a16:creationId xmlns:a16="http://schemas.microsoft.com/office/drawing/2014/main" id="{0E99F47C-FD60-4BED-ABF5-F09A2A7008F1}"/>
              </a:ext>
            </a:extLst>
          </p:cNvPr>
          <p:cNvSpPr>
            <a:spLocks noChangeShapeType="1"/>
          </p:cNvSpPr>
          <p:nvPr/>
        </p:nvSpPr>
        <p:spPr bwMode="auto">
          <a:xfrm flipV="1">
            <a:off x="2064936" y="5085491"/>
            <a:ext cx="2029583"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cxnSp>
        <p:nvCxnSpPr>
          <p:cNvPr id="156" name="Straight Arrow Connector 155">
            <a:extLst>
              <a:ext uri="{FF2B5EF4-FFF2-40B4-BE49-F238E27FC236}">
                <a16:creationId xmlns:a16="http://schemas.microsoft.com/office/drawing/2014/main" id="{BE5B1BB8-8EDB-4491-A9EE-0027E28BB9F4}"/>
              </a:ext>
            </a:extLst>
          </p:cNvPr>
          <p:cNvCxnSpPr/>
          <p:nvPr/>
        </p:nvCxnSpPr>
        <p:spPr>
          <a:xfrm flipH="1" flipV="1">
            <a:off x="5715569" y="4935965"/>
            <a:ext cx="230963" cy="0"/>
          </a:xfrm>
          <a:prstGeom prst="straightConnector1">
            <a:avLst/>
          </a:prstGeom>
          <a:ln w="12700">
            <a:solidFill>
              <a:srgbClr val="FF0000"/>
            </a:solidFill>
            <a:prstDash val="dash"/>
            <a:tailEnd type="triangle" w="sm"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42E6870-F422-4F82-B668-6245E758C55C}"/>
              </a:ext>
            </a:extLst>
          </p:cNvPr>
          <p:cNvCxnSpPr/>
          <p:nvPr/>
        </p:nvCxnSpPr>
        <p:spPr>
          <a:xfrm rot="10800000" flipV="1">
            <a:off x="4907101" y="3596171"/>
            <a:ext cx="0" cy="1299164"/>
          </a:xfrm>
          <a:prstGeom prst="line">
            <a:avLst/>
          </a:prstGeom>
          <a:ln>
            <a:solidFill>
              <a:srgbClr val="FF0000"/>
            </a:solidFill>
            <a:prstDash val="dash"/>
            <a:tailEnd type="triangle" w="sm" len="lg"/>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E6DAC748-3675-4890-9056-B060C0D1C5B4}"/>
              </a:ext>
            </a:extLst>
          </p:cNvPr>
          <p:cNvSpPr txBox="1"/>
          <p:nvPr/>
        </p:nvSpPr>
        <p:spPr>
          <a:xfrm>
            <a:off x="4669348" y="2800725"/>
            <a:ext cx="498406" cy="314573"/>
          </a:xfrm>
          <a:prstGeom prst="rect">
            <a:avLst/>
          </a:prstGeom>
          <a:noFill/>
        </p:spPr>
        <p:txBody>
          <a:bodyPr wrap="none" rtlCol="0">
            <a:spAutoFit/>
          </a:bodyPr>
          <a:lstStyle/>
          <a:p>
            <a:r>
              <a:rPr lang="fi-FI" sz="1444" b="1" dirty="0"/>
              <a:t>F</a:t>
            </a:r>
            <a:r>
              <a:rPr lang="fi-FI" sz="1444" b="1" baseline="-25000" dirty="0"/>
              <a:t>hydr</a:t>
            </a:r>
            <a:endParaRPr lang="fi-FI" sz="1444" b="1" dirty="0"/>
          </a:p>
        </p:txBody>
      </p:sp>
      <p:sp>
        <p:nvSpPr>
          <p:cNvPr id="159" name="Rectangle 54" descr="Light downward diagonal">
            <a:extLst>
              <a:ext uri="{FF2B5EF4-FFF2-40B4-BE49-F238E27FC236}">
                <a16:creationId xmlns:a16="http://schemas.microsoft.com/office/drawing/2014/main" id="{FBDE0C47-5047-4496-A839-B6E9A2C84027}"/>
              </a:ext>
            </a:extLst>
          </p:cNvPr>
          <p:cNvSpPr>
            <a:spLocks noChangeArrowheads="1"/>
          </p:cNvSpPr>
          <p:nvPr/>
        </p:nvSpPr>
        <p:spPr bwMode="auto">
          <a:xfrm rot="5400000">
            <a:off x="2492593" y="1003163"/>
            <a:ext cx="808369" cy="2212663"/>
          </a:xfrm>
          <a:prstGeom prst="rect">
            <a:avLst/>
          </a:prstGeom>
          <a:pattFill prst="ltDnDiag">
            <a:fgClr>
              <a:schemeClr val="tx1"/>
            </a:fgClr>
            <a:bgClr>
              <a:schemeClr val="bg1"/>
            </a:bgClr>
          </a:pattFill>
          <a:ln w="9525">
            <a:solidFill>
              <a:schemeClr val="tx1"/>
            </a:solidFill>
            <a:miter lim="800000"/>
            <a:headEnd/>
            <a:tailEnd/>
          </a:ln>
        </p:spPr>
        <p:txBody>
          <a:bodyPr wrap="none" anchor="ctr"/>
          <a:lstStyle/>
          <a:p>
            <a:endParaRPr lang="fi-FI" sz="1444"/>
          </a:p>
        </p:txBody>
      </p:sp>
      <p:sp>
        <p:nvSpPr>
          <p:cNvPr id="160" name="Rectangle 131">
            <a:extLst>
              <a:ext uri="{FF2B5EF4-FFF2-40B4-BE49-F238E27FC236}">
                <a16:creationId xmlns:a16="http://schemas.microsoft.com/office/drawing/2014/main" id="{34E15C9E-4DFF-475D-A655-287E1BD91562}"/>
              </a:ext>
            </a:extLst>
          </p:cNvPr>
          <p:cNvSpPr>
            <a:spLocks noChangeArrowheads="1"/>
          </p:cNvSpPr>
          <p:nvPr/>
        </p:nvSpPr>
        <p:spPr bwMode="auto">
          <a:xfrm rot="5400000">
            <a:off x="3427652" y="1928473"/>
            <a:ext cx="577406" cy="353515"/>
          </a:xfrm>
          <a:prstGeom prst="rect">
            <a:avLst/>
          </a:prstGeom>
          <a:solidFill>
            <a:srgbClr val="FF0000"/>
          </a:solidFill>
          <a:ln w="9525">
            <a:solidFill>
              <a:schemeClr val="tx1"/>
            </a:solidFill>
            <a:miter lim="800000"/>
            <a:headEnd/>
            <a:tailEnd/>
          </a:ln>
        </p:spPr>
        <p:txBody>
          <a:bodyPr wrap="none" anchor="ctr"/>
          <a:lstStyle/>
          <a:p>
            <a:endParaRPr lang="fi-FI" sz="1444"/>
          </a:p>
        </p:txBody>
      </p:sp>
      <p:sp>
        <p:nvSpPr>
          <p:cNvPr id="161" name="Rectangle 67">
            <a:extLst>
              <a:ext uri="{FF2B5EF4-FFF2-40B4-BE49-F238E27FC236}">
                <a16:creationId xmlns:a16="http://schemas.microsoft.com/office/drawing/2014/main" id="{8F68BED8-821A-494D-B1E1-87FFF647B260}"/>
              </a:ext>
            </a:extLst>
          </p:cNvPr>
          <p:cNvSpPr>
            <a:spLocks noChangeArrowheads="1"/>
          </p:cNvSpPr>
          <p:nvPr/>
        </p:nvSpPr>
        <p:spPr bwMode="auto">
          <a:xfrm rot="5400000">
            <a:off x="3803759" y="2062707"/>
            <a:ext cx="288703" cy="109996"/>
          </a:xfrm>
          <a:prstGeom prst="rect">
            <a:avLst/>
          </a:prstGeom>
          <a:solidFill>
            <a:schemeClr val="tx1"/>
          </a:solidFill>
          <a:ln w="9525">
            <a:solidFill>
              <a:schemeClr val="tx1"/>
            </a:solidFill>
            <a:miter lim="800000"/>
            <a:headEnd/>
            <a:tailEnd/>
          </a:ln>
        </p:spPr>
        <p:txBody>
          <a:bodyPr wrap="none" anchor="ctr"/>
          <a:lstStyle/>
          <a:p>
            <a:endParaRPr lang="fi-FI" sz="1444"/>
          </a:p>
        </p:txBody>
      </p:sp>
      <p:sp>
        <p:nvSpPr>
          <p:cNvPr id="162" name="Rectangle 160">
            <a:extLst>
              <a:ext uri="{FF2B5EF4-FFF2-40B4-BE49-F238E27FC236}">
                <a16:creationId xmlns:a16="http://schemas.microsoft.com/office/drawing/2014/main" id="{D39993C5-7936-4FDC-9407-1A53F412B891}"/>
              </a:ext>
            </a:extLst>
          </p:cNvPr>
          <p:cNvSpPr>
            <a:spLocks noChangeArrowheads="1"/>
          </p:cNvSpPr>
          <p:nvPr/>
        </p:nvSpPr>
        <p:spPr bwMode="auto">
          <a:xfrm rot="5400000">
            <a:off x="2606544" y="1107366"/>
            <a:ext cx="577406" cy="1995727"/>
          </a:xfrm>
          <a:prstGeom prst="rect">
            <a:avLst/>
          </a:prstGeom>
          <a:solidFill>
            <a:srgbClr val="F00000"/>
          </a:solidFill>
          <a:ln w="9525">
            <a:solidFill>
              <a:schemeClr val="tx1"/>
            </a:solidFill>
            <a:miter lim="800000"/>
            <a:headEnd/>
            <a:tailEnd/>
          </a:ln>
        </p:spPr>
        <p:txBody>
          <a:bodyPr wrap="none" anchor="ctr"/>
          <a:lstStyle/>
          <a:p>
            <a:endParaRPr lang="fi-FI" sz="1444"/>
          </a:p>
        </p:txBody>
      </p:sp>
      <p:sp>
        <p:nvSpPr>
          <p:cNvPr id="163" name="Rectangle 62">
            <a:extLst>
              <a:ext uri="{FF2B5EF4-FFF2-40B4-BE49-F238E27FC236}">
                <a16:creationId xmlns:a16="http://schemas.microsoft.com/office/drawing/2014/main" id="{D9FFFCA9-01C8-4F4A-9623-EBFFF9CBDAD1}"/>
              </a:ext>
            </a:extLst>
          </p:cNvPr>
          <p:cNvSpPr>
            <a:spLocks noChangeArrowheads="1"/>
          </p:cNvSpPr>
          <p:nvPr/>
        </p:nvSpPr>
        <p:spPr bwMode="auto">
          <a:xfrm rot="5400000">
            <a:off x="2707434" y="2022123"/>
            <a:ext cx="577406" cy="166216"/>
          </a:xfrm>
          <a:prstGeom prst="rect">
            <a:avLst/>
          </a:prstGeom>
          <a:gradFill rotWithShape="1">
            <a:gsLst>
              <a:gs pos="0">
                <a:srgbClr val="595959"/>
              </a:gs>
              <a:gs pos="50000">
                <a:srgbClr val="C0C0C0"/>
              </a:gs>
              <a:gs pos="100000">
                <a:srgbClr val="595959"/>
              </a:gs>
            </a:gsLst>
            <a:lin ang="0" scaled="1"/>
          </a:gradFill>
          <a:ln w="9525">
            <a:solidFill>
              <a:schemeClr val="tx1"/>
            </a:solidFill>
            <a:miter lim="800000"/>
            <a:headEnd/>
            <a:tailEnd/>
          </a:ln>
        </p:spPr>
        <p:txBody>
          <a:bodyPr wrap="none" anchor="ctr"/>
          <a:lstStyle/>
          <a:p>
            <a:endParaRPr lang="fi-FI" sz="1444"/>
          </a:p>
        </p:txBody>
      </p:sp>
      <p:sp>
        <p:nvSpPr>
          <p:cNvPr id="164" name="Rectangle 67">
            <a:extLst>
              <a:ext uri="{FF2B5EF4-FFF2-40B4-BE49-F238E27FC236}">
                <a16:creationId xmlns:a16="http://schemas.microsoft.com/office/drawing/2014/main" id="{08CADC45-49D4-4013-8EEE-EB23980E3C6F}"/>
              </a:ext>
            </a:extLst>
          </p:cNvPr>
          <p:cNvSpPr>
            <a:spLocks noChangeArrowheads="1"/>
          </p:cNvSpPr>
          <p:nvPr/>
        </p:nvSpPr>
        <p:spPr bwMode="auto">
          <a:xfrm rot="5400000">
            <a:off x="2710631" y="2072517"/>
            <a:ext cx="577406" cy="86611"/>
          </a:xfrm>
          <a:prstGeom prst="rect">
            <a:avLst/>
          </a:prstGeom>
          <a:solidFill>
            <a:schemeClr val="tx1"/>
          </a:solidFill>
          <a:ln w="9525">
            <a:solidFill>
              <a:schemeClr val="tx1"/>
            </a:solidFill>
            <a:miter lim="800000"/>
            <a:headEnd/>
            <a:tailEnd/>
          </a:ln>
        </p:spPr>
        <p:txBody>
          <a:bodyPr wrap="none" anchor="ctr"/>
          <a:lstStyle/>
          <a:p>
            <a:endParaRPr lang="fi-FI" sz="1444"/>
          </a:p>
        </p:txBody>
      </p:sp>
      <p:cxnSp>
        <p:nvCxnSpPr>
          <p:cNvPr id="165" name="Straight Connector 164">
            <a:extLst>
              <a:ext uri="{FF2B5EF4-FFF2-40B4-BE49-F238E27FC236}">
                <a16:creationId xmlns:a16="http://schemas.microsoft.com/office/drawing/2014/main" id="{2BC1D8EA-16E7-4203-9F37-232636E7EB33}"/>
              </a:ext>
            </a:extLst>
          </p:cNvPr>
          <p:cNvCxnSpPr/>
          <p:nvPr/>
        </p:nvCxnSpPr>
        <p:spPr>
          <a:xfrm rot="10800000" flipH="1">
            <a:off x="3830221" y="1069537"/>
            <a:ext cx="0" cy="7395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49BF6A3-3F1F-4DB9-B419-C7C847DF2213}"/>
              </a:ext>
            </a:extLst>
          </p:cNvPr>
          <p:cNvCxnSpPr/>
          <p:nvPr/>
        </p:nvCxnSpPr>
        <p:spPr>
          <a:xfrm rot="10800000">
            <a:off x="1917904" y="1081315"/>
            <a:ext cx="0" cy="14435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Rounded Rectangle 134">
            <a:extLst>
              <a:ext uri="{FF2B5EF4-FFF2-40B4-BE49-F238E27FC236}">
                <a16:creationId xmlns:a16="http://schemas.microsoft.com/office/drawing/2014/main" id="{DCF57B7E-CE9D-48AF-AE5A-DD2BD500E8D4}"/>
              </a:ext>
            </a:extLst>
          </p:cNvPr>
          <p:cNvSpPr/>
          <p:nvPr/>
        </p:nvSpPr>
        <p:spPr>
          <a:xfrm rot="10800000" flipV="1">
            <a:off x="2179312" y="285432"/>
            <a:ext cx="298695" cy="604188"/>
          </a:xfrm>
          <a:prstGeom prst="roundRect">
            <a:avLst>
              <a:gd name="adj" fmla="val 5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168" name="Straight Connector 167">
            <a:extLst>
              <a:ext uri="{FF2B5EF4-FFF2-40B4-BE49-F238E27FC236}">
                <a16:creationId xmlns:a16="http://schemas.microsoft.com/office/drawing/2014/main" id="{C7C8B159-40BD-4BD5-BB99-35B583D5B2B8}"/>
              </a:ext>
            </a:extLst>
          </p:cNvPr>
          <p:cNvCxnSpPr/>
          <p:nvPr/>
        </p:nvCxnSpPr>
        <p:spPr>
          <a:xfrm rot="10800000">
            <a:off x="2333208" y="1081315"/>
            <a:ext cx="150190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9" name="Group 168">
            <a:extLst>
              <a:ext uri="{FF2B5EF4-FFF2-40B4-BE49-F238E27FC236}">
                <a16:creationId xmlns:a16="http://schemas.microsoft.com/office/drawing/2014/main" id="{F6BCE48C-C541-4C90-84D3-EFCF3B1A68A5}"/>
              </a:ext>
            </a:extLst>
          </p:cNvPr>
          <p:cNvGrpSpPr>
            <a:grpSpLocks noChangeAspect="1"/>
          </p:cNvGrpSpPr>
          <p:nvPr/>
        </p:nvGrpSpPr>
        <p:grpSpPr>
          <a:xfrm flipV="1">
            <a:off x="1790446" y="1221751"/>
            <a:ext cx="269007" cy="142662"/>
            <a:chOff x="9309272" y="730531"/>
            <a:chExt cx="419300" cy="222096"/>
          </a:xfrm>
        </p:grpSpPr>
        <p:cxnSp>
          <p:nvCxnSpPr>
            <p:cNvPr id="170" name="Straight Connector 169">
              <a:extLst>
                <a:ext uri="{FF2B5EF4-FFF2-40B4-BE49-F238E27FC236}">
                  <a16:creationId xmlns:a16="http://schemas.microsoft.com/office/drawing/2014/main" id="{6AD377F4-0514-4C7D-B8AB-59994A51E9D0}"/>
                </a:ext>
              </a:extLst>
            </p:cNvPr>
            <p:cNvCxnSpPr>
              <a:cxnSpLocks noChangeAspect="1"/>
            </p:cNvCxnSpPr>
            <p:nvPr/>
          </p:nvCxnSpPr>
          <p:spPr>
            <a:xfrm rot="16200000">
              <a:off x="9512572" y="730531"/>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DEAB129-4185-4DA9-8D4B-770F0BF9F464}"/>
                </a:ext>
              </a:extLst>
            </p:cNvPr>
            <p:cNvCxnSpPr>
              <a:cxnSpLocks noChangeAspect="1"/>
            </p:cNvCxnSpPr>
            <p:nvPr/>
          </p:nvCxnSpPr>
          <p:spPr>
            <a:xfrm>
              <a:off x="9309272" y="736627"/>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2" name="Oval 171">
            <a:extLst>
              <a:ext uri="{FF2B5EF4-FFF2-40B4-BE49-F238E27FC236}">
                <a16:creationId xmlns:a16="http://schemas.microsoft.com/office/drawing/2014/main" id="{4844EEF9-FAD3-4987-9B29-1214B5DF728B}"/>
              </a:ext>
            </a:extLst>
          </p:cNvPr>
          <p:cNvSpPr/>
          <p:nvPr/>
        </p:nvSpPr>
        <p:spPr>
          <a:xfrm rot="10800000">
            <a:off x="1838339" y="1290631"/>
            <a:ext cx="173222" cy="173222"/>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grpSp>
        <p:nvGrpSpPr>
          <p:cNvPr id="173" name="Group 172">
            <a:extLst>
              <a:ext uri="{FF2B5EF4-FFF2-40B4-BE49-F238E27FC236}">
                <a16:creationId xmlns:a16="http://schemas.microsoft.com/office/drawing/2014/main" id="{D4C358FF-5025-4E2C-AA3A-58168FD75E2F}"/>
              </a:ext>
            </a:extLst>
          </p:cNvPr>
          <p:cNvGrpSpPr/>
          <p:nvPr/>
        </p:nvGrpSpPr>
        <p:grpSpPr>
          <a:xfrm rot="16200000">
            <a:off x="2198509" y="1168949"/>
            <a:ext cx="273081" cy="350794"/>
            <a:chOff x="10571080" y="3781995"/>
            <a:chExt cx="340520" cy="437425"/>
          </a:xfrm>
        </p:grpSpPr>
        <p:grpSp>
          <p:nvGrpSpPr>
            <p:cNvPr id="174" name="Group 173">
              <a:extLst>
                <a:ext uri="{FF2B5EF4-FFF2-40B4-BE49-F238E27FC236}">
                  <a16:creationId xmlns:a16="http://schemas.microsoft.com/office/drawing/2014/main" id="{047A1DE5-E87A-40BE-A52C-F0B6DE772C9F}"/>
                </a:ext>
              </a:extLst>
            </p:cNvPr>
            <p:cNvGrpSpPr>
              <a:grpSpLocks noChangeAspect="1"/>
            </p:cNvGrpSpPr>
            <p:nvPr/>
          </p:nvGrpSpPr>
          <p:grpSpPr>
            <a:xfrm flipV="1">
              <a:off x="10576160" y="4041526"/>
              <a:ext cx="335440" cy="177894"/>
              <a:chOff x="9309272" y="730531"/>
              <a:chExt cx="419300" cy="222096"/>
            </a:xfrm>
          </p:grpSpPr>
          <p:cxnSp>
            <p:nvCxnSpPr>
              <p:cNvPr id="178" name="Straight Connector 177">
                <a:extLst>
                  <a:ext uri="{FF2B5EF4-FFF2-40B4-BE49-F238E27FC236}">
                    <a16:creationId xmlns:a16="http://schemas.microsoft.com/office/drawing/2014/main" id="{5B7C9158-0A38-48B1-BF6A-6FD6FA6B171A}"/>
                  </a:ext>
                </a:extLst>
              </p:cNvPr>
              <p:cNvCxnSpPr>
                <a:cxnSpLocks noChangeAspect="1"/>
              </p:cNvCxnSpPr>
              <p:nvPr/>
            </p:nvCxnSpPr>
            <p:spPr>
              <a:xfrm rot="16200000">
                <a:off x="9512572" y="730531"/>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AA807412-56C2-467F-9FD1-822BDDB614EB}"/>
                  </a:ext>
                </a:extLst>
              </p:cNvPr>
              <p:cNvCxnSpPr>
                <a:cxnSpLocks noChangeAspect="1"/>
              </p:cNvCxnSpPr>
              <p:nvPr/>
            </p:nvCxnSpPr>
            <p:spPr>
              <a:xfrm>
                <a:off x="9309272" y="736627"/>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5" name="Group 174">
              <a:extLst>
                <a:ext uri="{FF2B5EF4-FFF2-40B4-BE49-F238E27FC236}">
                  <a16:creationId xmlns:a16="http://schemas.microsoft.com/office/drawing/2014/main" id="{31131590-64FB-48CC-84E1-CA60AB0121C3}"/>
                </a:ext>
              </a:extLst>
            </p:cNvPr>
            <p:cNvGrpSpPr>
              <a:grpSpLocks noChangeAspect="1"/>
            </p:cNvGrpSpPr>
            <p:nvPr/>
          </p:nvGrpSpPr>
          <p:grpSpPr>
            <a:xfrm rot="10800000" flipV="1">
              <a:off x="10571080" y="3781995"/>
              <a:ext cx="335440" cy="177893"/>
              <a:chOff x="9309272" y="730531"/>
              <a:chExt cx="419300" cy="222096"/>
            </a:xfrm>
          </p:grpSpPr>
          <p:cxnSp>
            <p:nvCxnSpPr>
              <p:cNvPr id="176" name="Straight Connector 175">
                <a:extLst>
                  <a:ext uri="{FF2B5EF4-FFF2-40B4-BE49-F238E27FC236}">
                    <a16:creationId xmlns:a16="http://schemas.microsoft.com/office/drawing/2014/main" id="{31E7F345-3EA4-4D09-8A2E-0F1DB1564052}"/>
                  </a:ext>
                </a:extLst>
              </p:cNvPr>
              <p:cNvCxnSpPr>
                <a:cxnSpLocks noChangeAspect="1"/>
              </p:cNvCxnSpPr>
              <p:nvPr/>
            </p:nvCxnSpPr>
            <p:spPr>
              <a:xfrm rot="16200000">
                <a:off x="9512572" y="730531"/>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6DA7A804-2D83-4128-871F-1138C01F7682}"/>
                  </a:ext>
                </a:extLst>
              </p:cNvPr>
              <p:cNvCxnSpPr>
                <a:cxnSpLocks noChangeAspect="1"/>
              </p:cNvCxnSpPr>
              <p:nvPr/>
            </p:nvCxnSpPr>
            <p:spPr>
              <a:xfrm>
                <a:off x="9309272" y="736627"/>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80" name="Straight Connector 179">
            <a:extLst>
              <a:ext uri="{FF2B5EF4-FFF2-40B4-BE49-F238E27FC236}">
                <a16:creationId xmlns:a16="http://schemas.microsoft.com/office/drawing/2014/main" id="{03F2BE46-2254-4011-B5A6-2957D7946E35}"/>
              </a:ext>
            </a:extLst>
          </p:cNvPr>
          <p:cNvCxnSpPr/>
          <p:nvPr/>
        </p:nvCxnSpPr>
        <p:spPr>
          <a:xfrm rot="5400000">
            <a:off x="2131115" y="1368709"/>
            <a:ext cx="0" cy="4041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45EAF39-AF60-4BA5-94EF-C4EE44D32045}"/>
              </a:ext>
            </a:extLst>
          </p:cNvPr>
          <p:cNvCxnSpPr/>
          <p:nvPr/>
        </p:nvCxnSpPr>
        <p:spPr>
          <a:xfrm>
            <a:off x="1923680" y="1470084"/>
            <a:ext cx="0" cy="3464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B81966E-F950-43AF-A48F-E67D588728BE}"/>
              </a:ext>
            </a:extLst>
          </p:cNvPr>
          <p:cNvCxnSpPr/>
          <p:nvPr/>
        </p:nvCxnSpPr>
        <p:spPr>
          <a:xfrm>
            <a:off x="2330573" y="882938"/>
            <a:ext cx="0" cy="6928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8416A44-1134-4E65-9F92-7BC3081C027D}"/>
              </a:ext>
            </a:extLst>
          </p:cNvPr>
          <p:cNvCxnSpPr/>
          <p:nvPr/>
        </p:nvCxnSpPr>
        <p:spPr>
          <a:xfrm rot="5400000">
            <a:off x="2125773" y="885085"/>
            <a:ext cx="0" cy="4041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BD3C044-6158-4008-9D57-6F417145120C}"/>
              </a:ext>
            </a:extLst>
          </p:cNvPr>
          <p:cNvCxnSpPr/>
          <p:nvPr/>
        </p:nvCxnSpPr>
        <p:spPr>
          <a:xfrm rot="10800000">
            <a:off x="3429131" y="1076853"/>
            <a:ext cx="0" cy="14435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5" name="Group 184">
            <a:extLst>
              <a:ext uri="{FF2B5EF4-FFF2-40B4-BE49-F238E27FC236}">
                <a16:creationId xmlns:a16="http://schemas.microsoft.com/office/drawing/2014/main" id="{4F39A9C5-62FC-4981-A254-BACF76EB750D}"/>
              </a:ext>
            </a:extLst>
          </p:cNvPr>
          <p:cNvGrpSpPr>
            <a:grpSpLocks noChangeAspect="1"/>
          </p:cNvGrpSpPr>
          <p:nvPr/>
        </p:nvGrpSpPr>
        <p:grpSpPr>
          <a:xfrm flipV="1">
            <a:off x="3296784" y="1217289"/>
            <a:ext cx="269007" cy="142662"/>
            <a:chOff x="9309272" y="730531"/>
            <a:chExt cx="419300" cy="222096"/>
          </a:xfrm>
        </p:grpSpPr>
        <p:cxnSp>
          <p:nvCxnSpPr>
            <p:cNvPr id="186" name="Straight Connector 185">
              <a:extLst>
                <a:ext uri="{FF2B5EF4-FFF2-40B4-BE49-F238E27FC236}">
                  <a16:creationId xmlns:a16="http://schemas.microsoft.com/office/drawing/2014/main" id="{7E77EA1F-3C2F-4555-80A6-432AB2915A6B}"/>
                </a:ext>
              </a:extLst>
            </p:cNvPr>
            <p:cNvCxnSpPr>
              <a:cxnSpLocks noChangeAspect="1"/>
            </p:cNvCxnSpPr>
            <p:nvPr/>
          </p:nvCxnSpPr>
          <p:spPr>
            <a:xfrm rot="16200000">
              <a:off x="9512572" y="730531"/>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F71CE1AE-7C52-43A5-9E75-3E364C5E31A5}"/>
                </a:ext>
              </a:extLst>
            </p:cNvPr>
            <p:cNvCxnSpPr>
              <a:cxnSpLocks noChangeAspect="1"/>
            </p:cNvCxnSpPr>
            <p:nvPr/>
          </p:nvCxnSpPr>
          <p:spPr>
            <a:xfrm>
              <a:off x="9309272" y="736627"/>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8" name="Oval 187">
            <a:extLst>
              <a:ext uri="{FF2B5EF4-FFF2-40B4-BE49-F238E27FC236}">
                <a16:creationId xmlns:a16="http://schemas.microsoft.com/office/drawing/2014/main" id="{48360190-144E-4ACF-B3E8-3C9342EDA57C}"/>
              </a:ext>
            </a:extLst>
          </p:cNvPr>
          <p:cNvSpPr/>
          <p:nvPr/>
        </p:nvSpPr>
        <p:spPr>
          <a:xfrm rot="10800000">
            <a:off x="3344677" y="1286169"/>
            <a:ext cx="173222" cy="173222"/>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grpSp>
        <p:nvGrpSpPr>
          <p:cNvPr id="189" name="Group 188">
            <a:extLst>
              <a:ext uri="{FF2B5EF4-FFF2-40B4-BE49-F238E27FC236}">
                <a16:creationId xmlns:a16="http://schemas.microsoft.com/office/drawing/2014/main" id="{7E2BC49E-B466-4063-ABA2-F013B87E6A0A}"/>
              </a:ext>
            </a:extLst>
          </p:cNvPr>
          <p:cNvGrpSpPr/>
          <p:nvPr/>
        </p:nvGrpSpPr>
        <p:grpSpPr>
          <a:xfrm rot="16200000">
            <a:off x="3695070" y="1164487"/>
            <a:ext cx="273081" cy="350794"/>
            <a:chOff x="10571080" y="3781995"/>
            <a:chExt cx="340520" cy="437425"/>
          </a:xfrm>
        </p:grpSpPr>
        <p:grpSp>
          <p:nvGrpSpPr>
            <p:cNvPr id="190" name="Group 189">
              <a:extLst>
                <a:ext uri="{FF2B5EF4-FFF2-40B4-BE49-F238E27FC236}">
                  <a16:creationId xmlns:a16="http://schemas.microsoft.com/office/drawing/2014/main" id="{5081BF34-7CD1-4367-9090-ADE3D72D55DA}"/>
                </a:ext>
              </a:extLst>
            </p:cNvPr>
            <p:cNvGrpSpPr>
              <a:grpSpLocks noChangeAspect="1"/>
            </p:cNvGrpSpPr>
            <p:nvPr/>
          </p:nvGrpSpPr>
          <p:grpSpPr>
            <a:xfrm flipV="1">
              <a:off x="10576160" y="4041526"/>
              <a:ext cx="335440" cy="177894"/>
              <a:chOff x="9309272" y="730531"/>
              <a:chExt cx="419300" cy="222096"/>
            </a:xfrm>
          </p:grpSpPr>
          <p:cxnSp>
            <p:nvCxnSpPr>
              <p:cNvPr id="194" name="Straight Connector 193">
                <a:extLst>
                  <a:ext uri="{FF2B5EF4-FFF2-40B4-BE49-F238E27FC236}">
                    <a16:creationId xmlns:a16="http://schemas.microsoft.com/office/drawing/2014/main" id="{CCB1E49D-685D-40A1-8CE0-DDB17A3BDF09}"/>
                  </a:ext>
                </a:extLst>
              </p:cNvPr>
              <p:cNvCxnSpPr>
                <a:cxnSpLocks noChangeAspect="1"/>
              </p:cNvCxnSpPr>
              <p:nvPr/>
            </p:nvCxnSpPr>
            <p:spPr>
              <a:xfrm rot="16200000">
                <a:off x="9512572" y="730531"/>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4F69EEE-FC6D-43C8-883B-DBAC969EB3CB}"/>
                  </a:ext>
                </a:extLst>
              </p:cNvPr>
              <p:cNvCxnSpPr>
                <a:cxnSpLocks noChangeAspect="1"/>
              </p:cNvCxnSpPr>
              <p:nvPr/>
            </p:nvCxnSpPr>
            <p:spPr>
              <a:xfrm>
                <a:off x="9309272" y="736627"/>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 name="Group 190">
              <a:extLst>
                <a:ext uri="{FF2B5EF4-FFF2-40B4-BE49-F238E27FC236}">
                  <a16:creationId xmlns:a16="http://schemas.microsoft.com/office/drawing/2014/main" id="{B815D282-6FFE-4A1A-8B58-5EDAF3459010}"/>
                </a:ext>
              </a:extLst>
            </p:cNvPr>
            <p:cNvGrpSpPr>
              <a:grpSpLocks noChangeAspect="1"/>
            </p:cNvGrpSpPr>
            <p:nvPr/>
          </p:nvGrpSpPr>
          <p:grpSpPr>
            <a:xfrm rot="10800000" flipV="1">
              <a:off x="10571080" y="3781995"/>
              <a:ext cx="335440" cy="177893"/>
              <a:chOff x="9309272" y="730531"/>
              <a:chExt cx="419300" cy="222096"/>
            </a:xfrm>
          </p:grpSpPr>
          <p:cxnSp>
            <p:nvCxnSpPr>
              <p:cNvPr id="192" name="Straight Connector 191">
                <a:extLst>
                  <a:ext uri="{FF2B5EF4-FFF2-40B4-BE49-F238E27FC236}">
                    <a16:creationId xmlns:a16="http://schemas.microsoft.com/office/drawing/2014/main" id="{A63E93AD-048E-40E9-B804-0B2D7C863734}"/>
                  </a:ext>
                </a:extLst>
              </p:cNvPr>
              <p:cNvCxnSpPr>
                <a:cxnSpLocks noChangeAspect="1"/>
              </p:cNvCxnSpPr>
              <p:nvPr/>
            </p:nvCxnSpPr>
            <p:spPr>
              <a:xfrm rot="16200000">
                <a:off x="9512572" y="730531"/>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EACFFAD-20B8-466C-B908-18803246F682}"/>
                  </a:ext>
                </a:extLst>
              </p:cNvPr>
              <p:cNvCxnSpPr>
                <a:cxnSpLocks noChangeAspect="1"/>
              </p:cNvCxnSpPr>
              <p:nvPr/>
            </p:nvCxnSpPr>
            <p:spPr>
              <a:xfrm>
                <a:off x="9309272" y="736627"/>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96" name="Straight Connector 195">
            <a:extLst>
              <a:ext uri="{FF2B5EF4-FFF2-40B4-BE49-F238E27FC236}">
                <a16:creationId xmlns:a16="http://schemas.microsoft.com/office/drawing/2014/main" id="{B118E9DD-6663-438C-955D-E4D6C505585A}"/>
              </a:ext>
            </a:extLst>
          </p:cNvPr>
          <p:cNvCxnSpPr/>
          <p:nvPr/>
        </p:nvCxnSpPr>
        <p:spPr>
          <a:xfrm rot="5400000">
            <a:off x="3622787" y="1364247"/>
            <a:ext cx="0" cy="4041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A61E4603-4962-441C-BBBD-F65B4E4302B4}"/>
              </a:ext>
            </a:extLst>
          </p:cNvPr>
          <p:cNvCxnSpPr/>
          <p:nvPr/>
        </p:nvCxnSpPr>
        <p:spPr>
          <a:xfrm rot="5400000">
            <a:off x="3632111" y="880622"/>
            <a:ext cx="0" cy="4041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26DC8282-4693-43AB-8A45-23339CD31390}"/>
              </a:ext>
            </a:extLst>
          </p:cNvPr>
          <p:cNvCxnSpPr/>
          <p:nvPr/>
        </p:nvCxnSpPr>
        <p:spPr>
          <a:xfrm rot="10800000" flipH="1">
            <a:off x="3425584" y="1462786"/>
            <a:ext cx="0" cy="1154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5D216B9E-B59F-48DE-9E92-AFDAC8765466}"/>
              </a:ext>
            </a:extLst>
          </p:cNvPr>
          <p:cNvSpPr txBox="1"/>
          <p:nvPr/>
        </p:nvSpPr>
        <p:spPr>
          <a:xfrm>
            <a:off x="5125264" y="1438587"/>
            <a:ext cx="3239990" cy="191143"/>
          </a:xfrm>
          <a:prstGeom prst="rect">
            <a:avLst/>
          </a:prstGeom>
          <a:noFill/>
        </p:spPr>
        <p:txBody>
          <a:bodyPr wrap="none" rtlCol="0">
            <a:spAutoFit/>
          </a:bodyPr>
          <a:lstStyle/>
          <a:p>
            <a:r>
              <a:rPr lang="fi-FI" sz="642" dirty="0">
                <a:hlinkClick r:id="rId3"/>
              </a:rPr>
              <a:t>https://www.bgmotorsport.co.uk/suspension/ohlins-suspension/ohlins-damper-anatomy/</a:t>
            </a:r>
            <a:r>
              <a:rPr lang="fi-FI" sz="642" dirty="0"/>
              <a:t> </a:t>
            </a:r>
          </a:p>
        </p:txBody>
      </p:sp>
      <p:grpSp>
        <p:nvGrpSpPr>
          <p:cNvPr id="200" name="Group 199">
            <a:extLst>
              <a:ext uri="{FF2B5EF4-FFF2-40B4-BE49-F238E27FC236}">
                <a16:creationId xmlns:a16="http://schemas.microsoft.com/office/drawing/2014/main" id="{926AC816-33D1-46F6-B238-0F77CEA11DAF}"/>
              </a:ext>
            </a:extLst>
          </p:cNvPr>
          <p:cNvGrpSpPr/>
          <p:nvPr/>
        </p:nvGrpSpPr>
        <p:grpSpPr>
          <a:xfrm rot="5400000">
            <a:off x="4954488" y="4890279"/>
            <a:ext cx="577470" cy="173241"/>
            <a:chOff x="7583878" y="5553422"/>
            <a:chExt cx="720080" cy="216024"/>
          </a:xfrm>
          <a:effectLst>
            <a:outerShdw blurRad="50800" dist="38100" dir="5400000" algn="t" rotWithShape="0">
              <a:prstClr val="black">
                <a:alpha val="40000"/>
              </a:prstClr>
            </a:outerShdw>
          </a:effectLst>
        </p:grpSpPr>
        <p:cxnSp>
          <p:nvCxnSpPr>
            <p:cNvPr id="201" name="Straight Connector 200">
              <a:extLst>
                <a:ext uri="{FF2B5EF4-FFF2-40B4-BE49-F238E27FC236}">
                  <a16:creationId xmlns:a16="http://schemas.microsoft.com/office/drawing/2014/main" id="{A83EA54D-5F10-4211-8179-CB6B73128CE1}"/>
                </a:ext>
              </a:extLst>
            </p:cNvPr>
            <p:cNvCxnSpPr/>
            <p:nvPr/>
          </p:nvCxnSpPr>
          <p:spPr>
            <a:xfrm flipH="1" flipV="1">
              <a:off x="8231950" y="5553422"/>
              <a:ext cx="72008" cy="144016"/>
            </a:xfrm>
            <a:prstGeom prst="line">
              <a:avLst/>
            </a:prstGeom>
            <a:ln w="12700"/>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51884FA4-3AC1-4EFF-8D23-7F20F4FDFF62}"/>
                </a:ext>
              </a:extLst>
            </p:cNvPr>
            <p:cNvCxnSpPr/>
            <p:nvPr/>
          </p:nvCxnSpPr>
          <p:spPr>
            <a:xfrm flipH="1">
              <a:off x="8087934"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AF48D451-4988-4380-A189-6149B573EA44}"/>
                </a:ext>
              </a:extLst>
            </p:cNvPr>
            <p:cNvCxnSpPr/>
            <p:nvPr/>
          </p:nvCxnSpPr>
          <p:spPr>
            <a:xfrm flipH="1" flipV="1">
              <a:off x="7943918"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500A919D-C1E8-4F46-BB1A-D103AAD8BFCC}"/>
                </a:ext>
              </a:extLst>
            </p:cNvPr>
            <p:cNvCxnSpPr/>
            <p:nvPr/>
          </p:nvCxnSpPr>
          <p:spPr>
            <a:xfrm flipH="1">
              <a:off x="7799902"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72DE3182-EBA3-417E-9C59-35DC448622B1}"/>
                </a:ext>
              </a:extLst>
            </p:cNvPr>
            <p:cNvCxnSpPr/>
            <p:nvPr/>
          </p:nvCxnSpPr>
          <p:spPr>
            <a:xfrm flipH="1" flipV="1">
              <a:off x="7655886"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D99F2BF4-2142-4CDD-B73F-3364B5573490}"/>
                </a:ext>
              </a:extLst>
            </p:cNvPr>
            <p:cNvCxnSpPr/>
            <p:nvPr/>
          </p:nvCxnSpPr>
          <p:spPr>
            <a:xfrm flipH="1">
              <a:off x="7583878" y="5553422"/>
              <a:ext cx="72008" cy="143936"/>
            </a:xfrm>
            <a:prstGeom prst="line">
              <a:avLst/>
            </a:prstGeom>
            <a:ln w="12700"/>
          </p:spPr>
          <p:style>
            <a:lnRef idx="1">
              <a:schemeClr val="dk1"/>
            </a:lnRef>
            <a:fillRef idx="0">
              <a:schemeClr val="dk1"/>
            </a:fillRef>
            <a:effectRef idx="0">
              <a:schemeClr val="dk1"/>
            </a:effectRef>
            <a:fontRef idx="minor">
              <a:schemeClr val="tx1"/>
            </a:fontRef>
          </p:style>
        </p:cxnSp>
      </p:grpSp>
      <p:sp>
        <p:nvSpPr>
          <p:cNvPr id="207" name="Rectangle 206">
            <a:extLst>
              <a:ext uri="{FF2B5EF4-FFF2-40B4-BE49-F238E27FC236}">
                <a16:creationId xmlns:a16="http://schemas.microsoft.com/office/drawing/2014/main" id="{D376583D-C3A2-4FDE-AF06-AA8B6896B9A7}"/>
              </a:ext>
            </a:extLst>
          </p:cNvPr>
          <p:cNvSpPr/>
          <p:nvPr/>
        </p:nvSpPr>
        <p:spPr>
          <a:xfrm>
            <a:off x="5166644" y="4037570"/>
            <a:ext cx="461925" cy="461925"/>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44" dirty="0">
                <a:solidFill>
                  <a:schemeClr val="tx1"/>
                </a:solidFill>
              </a:rPr>
              <a:t>m</a:t>
            </a:r>
            <a:r>
              <a:rPr lang="fi-FI" sz="1444" baseline="-25000" dirty="0">
                <a:solidFill>
                  <a:schemeClr val="tx1"/>
                </a:solidFill>
              </a:rPr>
              <a:t>S</a:t>
            </a:r>
            <a:endParaRPr lang="fi-FI" sz="1444" dirty="0">
              <a:solidFill>
                <a:schemeClr val="tx1"/>
              </a:solidFill>
            </a:endParaRPr>
          </a:p>
        </p:txBody>
      </p:sp>
      <p:cxnSp>
        <p:nvCxnSpPr>
          <p:cNvPr id="208" name="Straight Connector 207">
            <a:extLst>
              <a:ext uri="{FF2B5EF4-FFF2-40B4-BE49-F238E27FC236}">
                <a16:creationId xmlns:a16="http://schemas.microsoft.com/office/drawing/2014/main" id="{F8BF6B06-9E98-4AFE-ABE5-340AC0A75D9A}"/>
              </a:ext>
            </a:extLst>
          </p:cNvPr>
          <p:cNvCxnSpPr/>
          <p:nvPr/>
        </p:nvCxnSpPr>
        <p:spPr>
          <a:xfrm flipH="1">
            <a:off x="5214349" y="4681834"/>
            <a:ext cx="349246" cy="0"/>
          </a:xfrm>
          <a:prstGeom prst="line">
            <a:avLst/>
          </a:prstGeom>
          <a:ln w="127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F92D4331-C815-4FC4-AE4F-ED16508B2E82}"/>
              </a:ext>
            </a:extLst>
          </p:cNvPr>
          <p:cNvCxnSpPr/>
          <p:nvPr/>
        </p:nvCxnSpPr>
        <p:spPr>
          <a:xfrm rot="5400000" flipH="1">
            <a:off x="5318111" y="4592436"/>
            <a:ext cx="173222" cy="0"/>
          </a:xfrm>
          <a:prstGeom prst="line">
            <a:avLst/>
          </a:prstGeom>
          <a:ln w="127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81BEC13E-2578-4BC3-927E-BB323B71A760}"/>
              </a:ext>
            </a:extLst>
          </p:cNvPr>
          <p:cNvCxnSpPr/>
          <p:nvPr/>
        </p:nvCxnSpPr>
        <p:spPr>
          <a:xfrm>
            <a:off x="5426866" y="5010677"/>
            <a:ext cx="288703" cy="0"/>
          </a:xfrm>
          <a:prstGeom prst="line">
            <a:avLst/>
          </a:prstGeom>
          <a:ln w="19050">
            <a:solidFill>
              <a:srgbClr val="FF0000"/>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9344FD2B-0DA1-4932-B802-A4E534EF95EE}"/>
              </a:ext>
            </a:extLst>
          </p:cNvPr>
          <p:cNvCxnSpPr/>
          <p:nvPr/>
        </p:nvCxnSpPr>
        <p:spPr>
          <a:xfrm flipV="1">
            <a:off x="5709720" y="4837436"/>
            <a:ext cx="0" cy="173222"/>
          </a:xfrm>
          <a:prstGeom prst="line">
            <a:avLst/>
          </a:prstGeom>
          <a:ln w="19050">
            <a:solidFill>
              <a:srgbClr val="FF0000"/>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02304C78-ECF6-4066-9C0F-4403B02FE1C1}"/>
              </a:ext>
            </a:extLst>
          </p:cNvPr>
          <p:cNvCxnSpPr/>
          <p:nvPr/>
        </p:nvCxnSpPr>
        <p:spPr>
          <a:xfrm flipV="1">
            <a:off x="5426706" y="4837436"/>
            <a:ext cx="0" cy="173222"/>
          </a:xfrm>
          <a:prstGeom prst="line">
            <a:avLst/>
          </a:prstGeom>
          <a:ln w="19050">
            <a:solidFill>
              <a:srgbClr val="FF0000"/>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443038B7-C113-4350-B527-D8C62FBA433A}"/>
              </a:ext>
            </a:extLst>
          </p:cNvPr>
          <p:cNvCxnSpPr/>
          <p:nvPr/>
        </p:nvCxnSpPr>
        <p:spPr>
          <a:xfrm>
            <a:off x="5429165" y="4924106"/>
            <a:ext cx="288703" cy="0"/>
          </a:xfrm>
          <a:prstGeom prst="line">
            <a:avLst/>
          </a:prstGeom>
          <a:ln w="19050">
            <a:solidFill>
              <a:srgbClr val="FF0000"/>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B8C83D87-4E99-41B2-BE79-58CEE363930E}"/>
              </a:ext>
            </a:extLst>
          </p:cNvPr>
          <p:cNvCxnSpPr/>
          <p:nvPr/>
        </p:nvCxnSpPr>
        <p:spPr>
          <a:xfrm rot="5400000" flipH="1">
            <a:off x="5446408" y="4801124"/>
            <a:ext cx="230963" cy="0"/>
          </a:xfrm>
          <a:prstGeom prst="line">
            <a:avLst/>
          </a:prstGeom>
          <a:ln w="19050">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F9F58EA7-4DBD-499A-BC28-789D16A07050}"/>
              </a:ext>
            </a:extLst>
          </p:cNvPr>
          <p:cNvCxnSpPr/>
          <p:nvPr/>
        </p:nvCxnSpPr>
        <p:spPr>
          <a:xfrm rot="5400000" flipH="1">
            <a:off x="5431973" y="5140574"/>
            <a:ext cx="259833" cy="0"/>
          </a:xfrm>
          <a:prstGeom prst="line">
            <a:avLst/>
          </a:prstGeom>
          <a:ln w="19050">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58D6B010-4798-41E5-AF09-6908A5FEA73A}"/>
              </a:ext>
            </a:extLst>
          </p:cNvPr>
          <p:cNvCxnSpPr/>
          <p:nvPr/>
        </p:nvCxnSpPr>
        <p:spPr>
          <a:xfrm flipH="1">
            <a:off x="5212643" y="5265635"/>
            <a:ext cx="349246" cy="0"/>
          </a:xfrm>
          <a:prstGeom prst="line">
            <a:avLst/>
          </a:prstGeom>
          <a:ln w="127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C87C0F0C-0A29-482B-AA3B-87EE9356910C}"/>
              </a:ext>
            </a:extLst>
          </p:cNvPr>
          <p:cNvSpPr/>
          <p:nvPr/>
        </p:nvSpPr>
        <p:spPr>
          <a:xfrm>
            <a:off x="5173759" y="5265458"/>
            <a:ext cx="461925" cy="461925"/>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44" dirty="0">
                <a:solidFill>
                  <a:schemeClr val="tx1"/>
                </a:solidFill>
              </a:rPr>
              <a:t>m</a:t>
            </a:r>
            <a:r>
              <a:rPr lang="fi-FI" sz="1444" baseline="-25000" dirty="0">
                <a:solidFill>
                  <a:schemeClr val="tx1"/>
                </a:solidFill>
              </a:rPr>
              <a:t>U</a:t>
            </a:r>
            <a:endParaRPr lang="fi-FI" sz="1444" dirty="0">
              <a:solidFill>
                <a:schemeClr val="tx1"/>
              </a:solidFill>
            </a:endParaRPr>
          </a:p>
        </p:txBody>
      </p:sp>
      <p:grpSp>
        <p:nvGrpSpPr>
          <p:cNvPr id="218" name="Group 217">
            <a:extLst>
              <a:ext uri="{FF2B5EF4-FFF2-40B4-BE49-F238E27FC236}">
                <a16:creationId xmlns:a16="http://schemas.microsoft.com/office/drawing/2014/main" id="{306B6CB5-9CFC-48B4-9E0F-D6A5CFE6A77E}"/>
              </a:ext>
            </a:extLst>
          </p:cNvPr>
          <p:cNvGrpSpPr/>
          <p:nvPr/>
        </p:nvGrpSpPr>
        <p:grpSpPr>
          <a:xfrm rot="5400000">
            <a:off x="5127729" y="5935650"/>
            <a:ext cx="577470" cy="173241"/>
            <a:chOff x="7583878" y="5553422"/>
            <a:chExt cx="720080" cy="216024"/>
          </a:xfrm>
          <a:effectLst>
            <a:outerShdw blurRad="50800" dist="38100" dir="5400000" algn="t" rotWithShape="0">
              <a:prstClr val="black">
                <a:alpha val="40000"/>
              </a:prstClr>
            </a:outerShdw>
          </a:effectLst>
        </p:grpSpPr>
        <p:cxnSp>
          <p:nvCxnSpPr>
            <p:cNvPr id="219" name="Straight Connector 218">
              <a:extLst>
                <a:ext uri="{FF2B5EF4-FFF2-40B4-BE49-F238E27FC236}">
                  <a16:creationId xmlns:a16="http://schemas.microsoft.com/office/drawing/2014/main" id="{DBBA15CF-F7CA-4896-B698-0E1A90AA3BAF}"/>
                </a:ext>
              </a:extLst>
            </p:cNvPr>
            <p:cNvCxnSpPr/>
            <p:nvPr/>
          </p:nvCxnSpPr>
          <p:spPr>
            <a:xfrm flipH="1" flipV="1">
              <a:off x="8231950" y="5553422"/>
              <a:ext cx="72008" cy="144016"/>
            </a:xfrm>
            <a:prstGeom prst="line">
              <a:avLst/>
            </a:prstGeom>
            <a:ln w="12700"/>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31CD9458-3B68-44A7-B00F-46C1892BA0A5}"/>
                </a:ext>
              </a:extLst>
            </p:cNvPr>
            <p:cNvCxnSpPr/>
            <p:nvPr/>
          </p:nvCxnSpPr>
          <p:spPr>
            <a:xfrm flipH="1">
              <a:off x="8087934"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555E960A-A43D-4CA3-897B-07094BBFA517}"/>
                </a:ext>
              </a:extLst>
            </p:cNvPr>
            <p:cNvCxnSpPr/>
            <p:nvPr/>
          </p:nvCxnSpPr>
          <p:spPr>
            <a:xfrm flipH="1" flipV="1">
              <a:off x="7943918"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38ADC70C-B3BD-4345-A567-E988C0C5A6C9}"/>
                </a:ext>
              </a:extLst>
            </p:cNvPr>
            <p:cNvCxnSpPr/>
            <p:nvPr/>
          </p:nvCxnSpPr>
          <p:spPr>
            <a:xfrm flipH="1">
              <a:off x="7799902"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3800BD99-43DE-4C66-B50E-A4C32F08ACE3}"/>
                </a:ext>
              </a:extLst>
            </p:cNvPr>
            <p:cNvCxnSpPr/>
            <p:nvPr/>
          </p:nvCxnSpPr>
          <p:spPr>
            <a:xfrm flipH="1" flipV="1">
              <a:off x="7655886"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CF00124F-16E7-4522-8B2E-CEB51FFE98FE}"/>
                </a:ext>
              </a:extLst>
            </p:cNvPr>
            <p:cNvCxnSpPr/>
            <p:nvPr/>
          </p:nvCxnSpPr>
          <p:spPr>
            <a:xfrm flipH="1">
              <a:off x="7583878" y="5553422"/>
              <a:ext cx="72008" cy="143936"/>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225" name="Curved Connector 205">
            <a:extLst>
              <a:ext uri="{FF2B5EF4-FFF2-40B4-BE49-F238E27FC236}">
                <a16:creationId xmlns:a16="http://schemas.microsoft.com/office/drawing/2014/main" id="{C5D37618-D302-486E-BA8C-F3883D5BE698}"/>
              </a:ext>
            </a:extLst>
          </p:cNvPr>
          <p:cNvCxnSpPr/>
          <p:nvPr/>
        </p:nvCxnSpPr>
        <p:spPr>
          <a:xfrm flipV="1">
            <a:off x="4914783" y="6299839"/>
            <a:ext cx="1189876" cy="150526"/>
          </a:xfrm>
          <a:prstGeom prst="curvedConnector3">
            <a:avLst>
              <a:gd name="adj1" fmla="val 50000"/>
            </a:avLst>
          </a:prstGeom>
          <a:ln w="1905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6" name="Oval 225">
            <a:extLst>
              <a:ext uri="{FF2B5EF4-FFF2-40B4-BE49-F238E27FC236}">
                <a16:creationId xmlns:a16="http://schemas.microsoft.com/office/drawing/2014/main" id="{25772053-04F8-465D-86E7-D6D3852230D6}"/>
              </a:ext>
            </a:extLst>
          </p:cNvPr>
          <p:cNvSpPr/>
          <p:nvPr/>
        </p:nvSpPr>
        <p:spPr>
          <a:xfrm>
            <a:off x="5329521" y="6152645"/>
            <a:ext cx="230963" cy="230963"/>
          </a:xfrm>
          <a:prstGeom prst="ellipse">
            <a:avLst/>
          </a:prstGeom>
          <a:solidFill>
            <a:schemeClr val="tx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227" name="Straight Connector 226">
            <a:extLst>
              <a:ext uri="{FF2B5EF4-FFF2-40B4-BE49-F238E27FC236}">
                <a16:creationId xmlns:a16="http://schemas.microsoft.com/office/drawing/2014/main" id="{4E7BD59D-1E23-4D42-97DC-A7810012CEC9}"/>
              </a:ext>
            </a:extLst>
          </p:cNvPr>
          <p:cNvCxnSpPr>
            <a:cxnSpLocks/>
          </p:cNvCxnSpPr>
          <p:nvPr/>
        </p:nvCxnSpPr>
        <p:spPr>
          <a:xfrm>
            <a:off x="4908063" y="1657934"/>
            <a:ext cx="1022993"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A874C816-4BFE-407B-84AF-03537A97B201}"/>
              </a:ext>
            </a:extLst>
          </p:cNvPr>
          <p:cNvCxnSpPr>
            <a:cxnSpLocks/>
          </p:cNvCxnSpPr>
          <p:nvPr/>
        </p:nvCxnSpPr>
        <p:spPr>
          <a:xfrm flipH="1">
            <a:off x="5931343" y="1657934"/>
            <a:ext cx="0" cy="3258671"/>
          </a:xfrm>
          <a:prstGeom prst="line">
            <a:avLst/>
          </a:prstGeom>
          <a:ln>
            <a:solidFill>
              <a:srgbClr val="FF0000"/>
            </a:solidFill>
            <a:prstDash val="dash"/>
            <a:tailEnd type="none" w="sm" len="lg"/>
          </a:ln>
        </p:spPr>
        <p:style>
          <a:lnRef idx="1">
            <a:schemeClr val="accent1"/>
          </a:lnRef>
          <a:fillRef idx="0">
            <a:schemeClr val="accent1"/>
          </a:fillRef>
          <a:effectRef idx="0">
            <a:schemeClr val="accent1"/>
          </a:effectRef>
          <a:fontRef idx="minor">
            <a:schemeClr val="tx1"/>
          </a:fontRef>
        </p:style>
      </p:cxnSp>
      <p:sp>
        <p:nvSpPr>
          <p:cNvPr id="229" name="TextBox 228">
            <a:extLst>
              <a:ext uri="{FF2B5EF4-FFF2-40B4-BE49-F238E27FC236}">
                <a16:creationId xmlns:a16="http://schemas.microsoft.com/office/drawing/2014/main" id="{AB4AA907-557C-461B-B897-4E4E83ED3638}"/>
              </a:ext>
            </a:extLst>
          </p:cNvPr>
          <p:cNvSpPr txBox="1"/>
          <p:nvPr/>
        </p:nvSpPr>
        <p:spPr>
          <a:xfrm>
            <a:off x="5909916" y="4718967"/>
            <a:ext cx="756938" cy="462627"/>
          </a:xfrm>
          <a:prstGeom prst="rect">
            <a:avLst/>
          </a:prstGeom>
          <a:noFill/>
          <a:effectLst>
            <a:outerShdw blurRad="50800" dist="38100" dir="5400000" algn="t" rotWithShape="0">
              <a:prstClr val="black">
                <a:alpha val="40000"/>
              </a:prstClr>
            </a:outerShdw>
          </a:effectLst>
        </p:spPr>
        <p:txBody>
          <a:bodyPr wrap="none" rtlCol="0">
            <a:spAutoFit/>
          </a:bodyPr>
          <a:lstStyle/>
          <a:p>
            <a:r>
              <a:rPr lang="fi-FI" sz="962" dirty="0"/>
              <a:t>(measured)</a:t>
            </a:r>
          </a:p>
          <a:p>
            <a:r>
              <a:rPr lang="fi-FI" sz="1444" i="1" dirty="0"/>
              <a:t>F</a:t>
            </a:r>
            <a:r>
              <a:rPr lang="fi-FI" sz="1444" baseline="-25000" dirty="0"/>
              <a:t>damper</a:t>
            </a:r>
            <a:endParaRPr lang="fi-FI" sz="1444" dirty="0"/>
          </a:p>
        </p:txBody>
      </p:sp>
      <p:sp>
        <p:nvSpPr>
          <p:cNvPr id="230" name="TextBox 229">
            <a:extLst>
              <a:ext uri="{FF2B5EF4-FFF2-40B4-BE49-F238E27FC236}">
                <a16:creationId xmlns:a16="http://schemas.microsoft.com/office/drawing/2014/main" id="{E3216772-21CF-4D1C-91AC-419D666606B0}"/>
              </a:ext>
            </a:extLst>
          </p:cNvPr>
          <p:cNvSpPr txBox="1"/>
          <p:nvPr/>
        </p:nvSpPr>
        <p:spPr>
          <a:xfrm>
            <a:off x="5691482" y="5350036"/>
            <a:ext cx="1027762" cy="536814"/>
          </a:xfrm>
          <a:prstGeom prst="rect">
            <a:avLst/>
          </a:prstGeom>
          <a:noFill/>
          <a:effectLst>
            <a:outerShdw blurRad="50800" dist="38100" dir="5400000" algn="t" rotWithShape="0">
              <a:prstClr val="black">
                <a:alpha val="40000"/>
              </a:prstClr>
            </a:outerShdw>
          </a:effectLst>
        </p:spPr>
        <p:txBody>
          <a:bodyPr wrap="square" rtlCol="0">
            <a:spAutoFit/>
          </a:bodyPr>
          <a:lstStyle/>
          <a:p>
            <a:r>
              <a:rPr lang="fi-FI" sz="1444" dirty="0"/>
              <a:t>virtual mechanics</a:t>
            </a:r>
          </a:p>
        </p:txBody>
      </p:sp>
      <p:sp>
        <p:nvSpPr>
          <p:cNvPr id="231" name="TextBox 230">
            <a:extLst>
              <a:ext uri="{FF2B5EF4-FFF2-40B4-BE49-F238E27FC236}">
                <a16:creationId xmlns:a16="http://schemas.microsoft.com/office/drawing/2014/main" id="{D947865F-17F5-43D7-809D-1C99396794B4}"/>
              </a:ext>
            </a:extLst>
          </p:cNvPr>
          <p:cNvSpPr txBox="1"/>
          <p:nvPr/>
        </p:nvSpPr>
        <p:spPr>
          <a:xfrm>
            <a:off x="523948" y="2620081"/>
            <a:ext cx="1159563" cy="759054"/>
          </a:xfrm>
          <a:prstGeom prst="rect">
            <a:avLst/>
          </a:prstGeom>
          <a:noFill/>
        </p:spPr>
        <p:txBody>
          <a:bodyPr wrap="square" rtlCol="0">
            <a:spAutoFit/>
          </a:bodyPr>
          <a:lstStyle/>
          <a:p>
            <a:r>
              <a:rPr lang="fi-FI" sz="1444" dirty="0"/>
              <a:t>HYDRAULIC SERVO ACTUATOR</a:t>
            </a:r>
          </a:p>
        </p:txBody>
      </p:sp>
      <p:pic>
        <p:nvPicPr>
          <p:cNvPr id="232" name="Content Placeholder 3">
            <a:extLst>
              <a:ext uri="{FF2B5EF4-FFF2-40B4-BE49-F238E27FC236}">
                <a16:creationId xmlns:a16="http://schemas.microsoft.com/office/drawing/2014/main" id="{E1999538-D41F-4AC2-9936-E05BB4C7D5D8}"/>
              </a:ext>
            </a:extLst>
          </p:cNvPr>
          <p:cNvPicPr>
            <a:picLocks noChangeAspect="1"/>
          </p:cNvPicPr>
          <p:nvPr/>
        </p:nvPicPr>
        <p:blipFill>
          <a:blip r:embed="rId4"/>
          <a:stretch>
            <a:fillRect/>
          </a:stretch>
        </p:blipFill>
        <p:spPr>
          <a:xfrm>
            <a:off x="8372938" y="1424847"/>
            <a:ext cx="788540" cy="867635"/>
          </a:xfrm>
          <a:prstGeom prst="rect">
            <a:avLst/>
          </a:prstGeom>
        </p:spPr>
      </p:pic>
      <p:sp>
        <p:nvSpPr>
          <p:cNvPr id="233" name="TextBox 232">
            <a:extLst>
              <a:ext uri="{FF2B5EF4-FFF2-40B4-BE49-F238E27FC236}">
                <a16:creationId xmlns:a16="http://schemas.microsoft.com/office/drawing/2014/main" id="{963A6DD2-461A-4AE7-8BF8-19BB11A1B74C}"/>
              </a:ext>
            </a:extLst>
          </p:cNvPr>
          <p:cNvSpPr txBox="1"/>
          <p:nvPr/>
        </p:nvSpPr>
        <p:spPr>
          <a:xfrm>
            <a:off x="4605580" y="5040369"/>
            <a:ext cx="559461" cy="388440"/>
          </a:xfrm>
          <a:prstGeom prst="rect">
            <a:avLst/>
          </a:prstGeom>
          <a:noFill/>
        </p:spPr>
        <p:txBody>
          <a:bodyPr wrap="square" rtlCol="0">
            <a:spAutoFit/>
          </a:bodyPr>
          <a:lstStyle/>
          <a:p>
            <a:r>
              <a:rPr lang="fi-FI" sz="962" dirty="0"/>
              <a:t>Motion control</a:t>
            </a:r>
          </a:p>
        </p:txBody>
      </p:sp>
      <p:sp>
        <p:nvSpPr>
          <p:cNvPr id="234" name="TextBox 233">
            <a:extLst>
              <a:ext uri="{FF2B5EF4-FFF2-40B4-BE49-F238E27FC236}">
                <a16:creationId xmlns:a16="http://schemas.microsoft.com/office/drawing/2014/main" id="{A6AE06F4-69FF-4219-A9D6-AD474EBDBE5F}"/>
              </a:ext>
            </a:extLst>
          </p:cNvPr>
          <p:cNvSpPr txBox="1"/>
          <p:nvPr/>
        </p:nvSpPr>
        <p:spPr>
          <a:xfrm>
            <a:off x="5618232" y="5911023"/>
            <a:ext cx="1036586" cy="388440"/>
          </a:xfrm>
          <a:prstGeom prst="rect">
            <a:avLst/>
          </a:prstGeom>
          <a:noFill/>
        </p:spPr>
        <p:txBody>
          <a:bodyPr wrap="square" rtlCol="0">
            <a:spAutoFit/>
          </a:bodyPr>
          <a:lstStyle/>
          <a:p>
            <a:r>
              <a:rPr lang="fi-FI" sz="962" dirty="0"/>
              <a:t>Virtual inputs by ”road” </a:t>
            </a:r>
          </a:p>
        </p:txBody>
      </p:sp>
      <p:sp>
        <p:nvSpPr>
          <p:cNvPr id="235" name="Rectangle 234">
            <a:extLst>
              <a:ext uri="{FF2B5EF4-FFF2-40B4-BE49-F238E27FC236}">
                <a16:creationId xmlns:a16="http://schemas.microsoft.com/office/drawing/2014/main" id="{1D3E6693-D811-4D98-B3D7-B5AB7B91F277}"/>
              </a:ext>
            </a:extLst>
          </p:cNvPr>
          <p:cNvSpPr/>
          <p:nvPr/>
        </p:nvSpPr>
        <p:spPr>
          <a:xfrm>
            <a:off x="918629" y="5225543"/>
            <a:ext cx="461925" cy="461925"/>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44" i="1" dirty="0">
                <a:solidFill>
                  <a:schemeClr val="tx1"/>
                </a:solidFill>
              </a:rPr>
              <a:t>p</a:t>
            </a:r>
            <a:r>
              <a:rPr lang="fi-FI" sz="1444" dirty="0">
                <a:solidFill>
                  <a:schemeClr val="tx1"/>
                </a:solidFill>
              </a:rPr>
              <a:t>/</a:t>
            </a:r>
            <a:r>
              <a:rPr lang="fi-FI" sz="1444" i="1" dirty="0">
                <a:solidFill>
                  <a:schemeClr val="tx1"/>
                </a:solidFill>
              </a:rPr>
              <a:t>U</a:t>
            </a:r>
          </a:p>
        </p:txBody>
      </p:sp>
      <p:cxnSp>
        <p:nvCxnSpPr>
          <p:cNvPr id="236" name="Straight Connector 235">
            <a:extLst>
              <a:ext uri="{FF2B5EF4-FFF2-40B4-BE49-F238E27FC236}">
                <a16:creationId xmlns:a16="http://schemas.microsoft.com/office/drawing/2014/main" id="{93F6D227-8909-4D73-993A-FC774CE7F7EE}"/>
              </a:ext>
            </a:extLst>
          </p:cNvPr>
          <p:cNvCxnSpPr>
            <a:endCxn id="235" idx="3"/>
          </p:cNvCxnSpPr>
          <p:nvPr/>
        </p:nvCxnSpPr>
        <p:spPr>
          <a:xfrm flipH="1" flipV="1">
            <a:off x="1380554" y="5456505"/>
            <a:ext cx="454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TextBox 236">
            <a:extLst>
              <a:ext uri="{FF2B5EF4-FFF2-40B4-BE49-F238E27FC236}">
                <a16:creationId xmlns:a16="http://schemas.microsoft.com/office/drawing/2014/main" id="{1BDE3CC7-50F7-4E8D-A3C1-6D965D34812B}"/>
              </a:ext>
            </a:extLst>
          </p:cNvPr>
          <p:cNvSpPr txBox="1"/>
          <p:nvPr/>
        </p:nvSpPr>
        <p:spPr>
          <a:xfrm>
            <a:off x="1450370" y="5117365"/>
            <a:ext cx="343364" cy="314573"/>
          </a:xfrm>
          <a:prstGeom prst="rect">
            <a:avLst/>
          </a:prstGeom>
          <a:noFill/>
        </p:spPr>
        <p:txBody>
          <a:bodyPr wrap="none" rtlCol="0">
            <a:spAutoFit/>
          </a:bodyPr>
          <a:lstStyle/>
          <a:p>
            <a:r>
              <a:rPr lang="fi-FI" sz="1444" i="1" dirty="0"/>
              <a:t>p</a:t>
            </a:r>
            <a:r>
              <a:rPr lang="fi-FI" sz="1444" baseline="-25000" dirty="0"/>
              <a:t>P</a:t>
            </a:r>
            <a:endParaRPr lang="fi-FI" sz="1444" dirty="0"/>
          </a:p>
        </p:txBody>
      </p:sp>
      <p:sp>
        <p:nvSpPr>
          <p:cNvPr id="238" name="Rectangle 237">
            <a:extLst>
              <a:ext uri="{FF2B5EF4-FFF2-40B4-BE49-F238E27FC236}">
                <a16:creationId xmlns:a16="http://schemas.microsoft.com/office/drawing/2014/main" id="{F714B4CD-46A7-497F-9C41-F994E02F0758}"/>
              </a:ext>
            </a:extLst>
          </p:cNvPr>
          <p:cNvSpPr/>
          <p:nvPr/>
        </p:nvSpPr>
        <p:spPr>
          <a:xfrm>
            <a:off x="5193211" y="1809048"/>
            <a:ext cx="508051" cy="1432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t>m</a:t>
            </a:r>
          </a:p>
        </p:txBody>
      </p:sp>
      <p:sp>
        <p:nvSpPr>
          <p:cNvPr id="239" name="Rectangle 68">
            <a:extLst>
              <a:ext uri="{FF2B5EF4-FFF2-40B4-BE49-F238E27FC236}">
                <a16:creationId xmlns:a16="http://schemas.microsoft.com/office/drawing/2014/main" id="{78B9649A-48AC-4B3D-922E-205CF4D3284C}"/>
              </a:ext>
            </a:extLst>
          </p:cNvPr>
          <p:cNvSpPr>
            <a:spLocks noChangeArrowheads="1"/>
          </p:cNvSpPr>
          <p:nvPr/>
        </p:nvSpPr>
        <p:spPr bwMode="auto">
          <a:xfrm rot="5400000">
            <a:off x="3785976" y="1345677"/>
            <a:ext cx="115481" cy="1528943"/>
          </a:xfrm>
          <a:prstGeom prst="rect">
            <a:avLst/>
          </a:prstGeom>
          <a:gradFill rotWithShape="1">
            <a:gsLst>
              <a:gs pos="0">
                <a:srgbClr val="595959"/>
              </a:gs>
              <a:gs pos="50000">
                <a:srgbClr val="C0C0C0"/>
              </a:gs>
              <a:gs pos="100000">
                <a:srgbClr val="595959"/>
              </a:gs>
            </a:gsLst>
            <a:lin ang="0" scaled="1"/>
          </a:gradFill>
          <a:ln w="9525">
            <a:solidFill>
              <a:schemeClr val="tx1"/>
            </a:solidFill>
            <a:miter lim="800000"/>
            <a:headEnd/>
            <a:tailEnd/>
          </a:ln>
        </p:spPr>
        <p:txBody>
          <a:bodyPr wrap="none" anchor="ctr"/>
          <a:lstStyle/>
          <a:p>
            <a:endParaRPr lang="fi-FI" sz="1444"/>
          </a:p>
        </p:txBody>
      </p:sp>
      <p:sp>
        <p:nvSpPr>
          <p:cNvPr id="240" name="Rectangle 239">
            <a:extLst>
              <a:ext uri="{FF2B5EF4-FFF2-40B4-BE49-F238E27FC236}">
                <a16:creationId xmlns:a16="http://schemas.microsoft.com/office/drawing/2014/main" id="{76C13CBD-4EB5-40C0-95BB-2758A4F3E1A4}"/>
              </a:ext>
            </a:extLst>
          </p:cNvPr>
          <p:cNvSpPr/>
          <p:nvPr/>
        </p:nvSpPr>
        <p:spPr>
          <a:xfrm>
            <a:off x="4607576" y="1816527"/>
            <a:ext cx="577406" cy="577406"/>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241" name="TextBox 240">
            <a:extLst>
              <a:ext uri="{FF2B5EF4-FFF2-40B4-BE49-F238E27FC236}">
                <a16:creationId xmlns:a16="http://schemas.microsoft.com/office/drawing/2014/main" id="{37D719EB-3269-4169-BB3B-1C194871892E}"/>
              </a:ext>
            </a:extLst>
          </p:cNvPr>
          <p:cNvSpPr txBox="1"/>
          <p:nvPr/>
        </p:nvSpPr>
        <p:spPr>
          <a:xfrm>
            <a:off x="4604065" y="1963656"/>
            <a:ext cx="666977" cy="314573"/>
          </a:xfrm>
          <a:prstGeom prst="rect">
            <a:avLst/>
          </a:prstGeom>
          <a:noFill/>
        </p:spPr>
        <p:txBody>
          <a:bodyPr wrap="none" rtlCol="0">
            <a:spAutoFit/>
          </a:bodyPr>
          <a:lstStyle/>
          <a:p>
            <a:r>
              <a:rPr lang="fi-FI" sz="1444" b="1" dirty="0"/>
              <a:t>F</a:t>
            </a:r>
            <a:r>
              <a:rPr lang="fi-FI" sz="1444" b="1" baseline="-25000" dirty="0"/>
              <a:t>damper</a:t>
            </a:r>
            <a:endParaRPr lang="fi-FI" sz="1444" b="1" dirty="0"/>
          </a:p>
        </p:txBody>
      </p:sp>
      <p:cxnSp>
        <p:nvCxnSpPr>
          <p:cNvPr id="242" name="Straight Connector 241">
            <a:extLst>
              <a:ext uri="{FF2B5EF4-FFF2-40B4-BE49-F238E27FC236}">
                <a16:creationId xmlns:a16="http://schemas.microsoft.com/office/drawing/2014/main" id="{A962C226-9359-49ED-86F0-7B3CCFD32871}"/>
              </a:ext>
            </a:extLst>
          </p:cNvPr>
          <p:cNvCxnSpPr>
            <a:cxnSpLocks/>
          </p:cNvCxnSpPr>
          <p:nvPr/>
        </p:nvCxnSpPr>
        <p:spPr>
          <a:xfrm flipH="1">
            <a:off x="4897433" y="1677294"/>
            <a:ext cx="0" cy="144352"/>
          </a:xfrm>
          <a:prstGeom prst="line">
            <a:avLst/>
          </a:prstGeom>
          <a:ln>
            <a:solidFill>
              <a:srgbClr val="FF0000"/>
            </a:solidFill>
            <a:prstDash val="dash"/>
            <a:tailEnd type="none" w="sm" len="lg"/>
          </a:ln>
        </p:spPr>
        <p:style>
          <a:lnRef idx="1">
            <a:schemeClr val="accent1"/>
          </a:lnRef>
          <a:fillRef idx="0">
            <a:schemeClr val="accent1"/>
          </a:fillRef>
          <a:effectRef idx="0">
            <a:schemeClr val="accent1"/>
          </a:effectRef>
          <a:fontRef idx="minor">
            <a:schemeClr val="tx1"/>
          </a:fontRef>
        </p:style>
      </p:cxnSp>
      <p:sp>
        <p:nvSpPr>
          <p:cNvPr id="243" name="Oval 242">
            <a:extLst>
              <a:ext uri="{FF2B5EF4-FFF2-40B4-BE49-F238E27FC236}">
                <a16:creationId xmlns:a16="http://schemas.microsoft.com/office/drawing/2014/main" id="{EFE400E8-6C40-4796-B011-3437B07FF415}"/>
              </a:ext>
            </a:extLst>
          </p:cNvPr>
          <p:cNvSpPr>
            <a:spLocks noChangeAspect="1"/>
          </p:cNvSpPr>
          <p:nvPr/>
        </p:nvSpPr>
        <p:spPr>
          <a:xfrm>
            <a:off x="4465352" y="1475905"/>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1</a:t>
            </a:r>
          </a:p>
        </p:txBody>
      </p:sp>
      <p:sp>
        <p:nvSpPr>
          <p:cNvPr id="244" name="Oval 243">
            <a:extLst>
              <a:ext uri="{FF2B5EF4-FFF2-40B4-BE49-F238E27FC236}">
                <a16:creationId xmlns:a16="http://schemas.microsoft.com/office/drawing/2014/main" id="{65BAA958-C50B-4814-8C79-8222DEDCD61E}"/>
              </a:ext>
            </a:extLst>
          </p:cNvPr>
          <p:cNvSpPr>
            <a:spLocks noChangeAspect="1"/>
          </p:cNvSpPr>
          <p:nvPr/>
        </p:nvSpPr>
        <p:spPr>
          <a:xfrm>
            <a:off x="4481722" y="4002868"/>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2</a:t>
            </a:r>
          </a:p>
        </p:txBody>
      </p:sp>
      <p:sp>
        <p:nvSpPr>
          <p:cNvPr id="245" name="Oval 244">
            <a:extLst>
              <a:ext uri="{FF2B5EF4-FFF2-40B4-BE49-F238E27FC236}">
                <a16:creationId xmlns:a16="http://schemas.microsoft.com/office/drawing/2014/main" id="{0EEAE708-B5ED-4EE3-B15B-9A96D4ADF8B4}"/>
              </a:ext>
            </a:extLst>
          </p:cNvPr>
          <p:cNvSpPr>
            <a:spLocks noChangeAspect="1"/>
          </p:cNvSpPr>
          <p:nvPr/>
        </p:nvSpPr>
        <p:spPr>
          <a:xfrm>
            <a:off x="4929965" y="3753602"/>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3</a:t>
            </a:r>
          </a:p>
        </p:txBody>
      </p:sp>
      <p:sp>
        <p:nvSpPr>
          <p:cNvPr id="246" name="Oval 245">
            <a:extLst>
              <a:ext uri="{FF2B5EF4-FFF2-40B4-BE49-F238E27FC236}">
                <a16:creationId xmlns:a16="http://schemas.microsoft.com/office/drawing/2014/main" id="{921A405B-7CA7-4403-8609-C1FA43C384D4}"/>
              </a:ext>
            </a:extLst>
          </p:cNvPr>
          <p:cNvSpPr>
            <a:spLocks noChangeAspect="1"/>
          </p:cNvSpPr>
          <p:nvPr/>
        </p:nvSpPr>
        <p:spPr>
          <a:xfrm>
            <a:off x="4211269" y="2502029"/>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4</a:t>
            </a:r>
          </a:p>
        </p:txBody>
      </p:sp>
      <p:sp>
        <p:nvSpPr>
          <p:cNvPr id="247" name="Oval 246">
            <a:extLst>
              <a:ext uri="{FF2B5EF4-FFF2-40B4-BE49-F238E27FC236}">
                <a16:creationId xmlns:a16="http://schemas.microsoft.com/office/drawing/2014/main" id="{C0BAC62F-05C3-46BC-9957-240DFF9D0606}"/>
              </a:ext>
            </a:extLst>
          </p:cNvPr>
          <p:cNvSpPr>
            <a:spLocks noChangeAspect="1"/>
          </p:cNvSpPr>
          <p:nvPr/>
        </p:nvSpPr>
        <p:spPr>
          <a:xfrm>
            <a:off x="1450045" y="3731878"/>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5</a:t>
            </a:r>
          </a:p>
        </p:txBody>
      </p:sp>
      <p:sp>
        <p:nvSpPr>
          <p:cNvPr id="248" name="Oval 247">
            <a:extLst>
              <a:ext uri="{FF2B5EF4-FFF2-40B4-BE49-F238E27FC236}">
                <a16:creationId xmlns:a16="http://schemas.microsoft.com/office/drawing/2014/main" id="{4465BC74-50B1-4BAF-ADCE-547DBA2C5C98}"/>
              </a:ext>
            </a:extLst>
          </p:cNvPr>
          <p:cNvSpPr>
            <a:spLocks noChangeAspect="1"/>
          </p:cNvSpPr>
          <p:nvPr/>
        </p:nvSpPr>
        <p:spPr>
          <a:xfrm>
            <a:off x="3705882" y="3978400"/>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6</a:t>
            </a:r>
          </a:p>
        </p:txBody>
      </p:sp>
      <p:sp>
        <p:nvSpPr>
          <p:cNvPr id="249" name="Oval 248">
            <a:extLst>
              <a:ext uri="{FF2B5EF4-FFF2-40B4-BE49-F238E27FC236}">
                <a16:creationId xmlns:a16="http://schemas.microsoft.com/office/drawing/2014/main" id="{219A4F8C-0B42-4E49-B446-B48F4A578764}"/>
              </a:ext>
            </a:extLst>
          </p:cNvPr>
          <p:cNvSpPr>
            <a:spLocks noChangeAspect="1"/>
          </p:cNvSpPr>
          <p:nvPr/>
        </p:nvSpPr>
        <p:spPr>
          <a:xfrm>
            <a:off x="1002348" y="5819585"/>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7</a:t>
            </a:r>
          </a:p>
        </p:txBody>
      </p:sp>
      <p:sp>
        <p:nvSpPr>
          <p:cNvPr id="250" name="Oval 249">
            <a:extLst>
              <a:ext uri="{FF2B5EF4-FFF2-40B4-BE49-F238E27FC236}">
                <a16:creationId xmlns:a16="http://schemas.microsoft.com/office/drawing/2014/main" id="{8584ECF6-636C-4DFA-A6B6-A2DA24EE4FE8}"/>
              </a:ext>
            </a:extLst>
          </p:cNvPr>
          <p:cNvSpPr>
            <a:spLocks noChangeAspect="1"/>
          </p:cNvSpPr>
          <p:nvPr/>
        </p:nvSpPr>
        <p:spPr>
          <a:xfrm>
            <a:off x="1504680" y="1473653"/>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8</a:t>
            </a:r>
          </a:p>
        </p:txBody>
      </p:sp>
      <p:sp>
        <p:nvSpPr>
          <p:cNvPr id="251" name="Oval 250">
            <a:extLst>
              <a:ext uri="{FF2B5EF4-FFF2-40B4-BE49-F238E27FC236}">
                <a16:creationId xmlns:a16="http://schemas.microsoft.com/office/drawing/2014/main" id="{28A0B565-8402-4321-AB7B-F98C4D7FCF6D}"/>
              </a:ext>
            </a:extLst>
          </p:cNvPr>
          <p:cNvSpPr>
            <a:spLocks noChangeAspect="1"/>
          </p:cNvSpPr>
          <p:nvPr/>
        </p:nvSpPr>
        <p:spPr>
          <a:xfrm>
            <a:off x="3985810" y="1443345"/>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9</a:t>
            </a:r>
          </a:p>
        </p:txBody>
      </p:sp>
      <p:sp>
        <p:nvSpPr>
          <p:cNvPr id="252" name="Oval 251">
            <a:extLst>
              <a:ext uri="{FF2B5EF4-FFF2-40B4-BE49-F238E27FC236}">
                <a16:creationId xmlns:a16="http://schemas.microsoft.com/office/drawing/2014/main" id="{6A9D231D-DFA3-4F64-B17E-489BFEB37554}"/>
              </a:ext>
            </a:extLst>
          </p:cNvPr>
          <p:cNvSpPr>
            <a:spLocks noChangeAspect="1"/>
          </p:cNvSpPr>
          <p:nvPr/>
        </p:nvSpPr>
        <p:spPr>
          <a:xfrm>
            <a:off x="2541150" y="614591"/>
            <a:ext cx="404184" cy="40418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962" b="1" dirty="0">
                <a:solidFill>
                  <a:srgbClr val="FF0000"/>
                </a:solidFill>
                <a:latin typeface="+mj-lt"/>
              </a:rPr>
              <a:t>10</a:t>
            </a:r>
          </a:p>
        </p:txBody>
      </p:sp>
      <p:sp>
        <p:nvSpPr>
          <p:cNvPr id="253" name="Oval 252">
            <a:extLst>
              <a:ext uri="{FF2B5EF4-FFF2-40B4-BE49-F238E27FC236}">
                <a16:creationId xmlns:a16="http://schemas.microsoft.com/office/drawing/2014/main" id="{45EEA3B8-C42C-4CF4-B0EA-77F7F04742C6}"/>
              </a:ext>
            </a:extLst>
          </p:cNvPr>
          <p:cNvSpPr>
            <a:spLocks noChangeAspect="1"/>
          </p:cNvSpPr>
          <p:nvPr/>
        </p:nvSpPr>
        <p:spPr>
          <a:xfrm>
            <a:off x="4030940" y="4702307"/>
            <a:ext cx="375314" cy="375314"/>
          </a:xfrm>
          <a:prstGeom prst="ellipse">
            <a:avLst/>
          </a:prstGeom>
          <a:solidFill>
            <a:srgbClr val="FFFF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chemeClr val="accent1">
                    <a:lumMod val="50000"/>
                  </a:schemeClr>
                </a:solidFill>
              </a:rPr>
              <a:t>A</a:t>
            </a:r>
          </a:p>
        </p:txBody>
      </p:sp>
      <p:sp>
        <p:nvSpPr>
          <p:cNvPr id="254" name="Oval 253">
            <a:extLst>
              <a:ext uri="{FF2B5EF4-FFF2-40B4-BE49-F238E27FC236}">
                <a16:creationId xmlns:a16="http://schemas.microsoft.com/office/drawing/2014/main" id="{9D3148F9-C053-476C-B930-3B477A115097}"/>
              </a:ext>
            </a:extLst>
          </p:cNvPr>
          <p:cNvSpPr>
            <a:spLocks noChangeAspect="1"/>
          </p:cNvSpPr>
          <p:nvPr/>
        </p:nvSpPr>
        <p:spPr>
          <a:xfrm>
            <a:off x="2093554" y="5502401"/>
            <a:ext cx="404184" cy="40418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962" b="1" dirty="0">
                <a:solidFill>
                  <a:srgbClr val="FF0000"/>
                </a:solidFill>
                <a:latin typeface="+mj-lt"/>
              </a:rPr>
              <a:t>11</a:t>
            </a:r>
          </a:p>
        </p:txBody>
      </p:sp>
      <p:sp>
        <p:nvSpPr>
          <p:cNvPr id="255" name="Oval 254">
            <a:extLst>
              <a:ext uri="{FF2B5EF4-FFF2-40B4-BE49-F238E27FC236}">
                <a16:creationId xmlns:a16="http://schemas.microsoft.com/office/drawing/2014/main" id="{30630F33-8601-4AE0-B331-C5AB14625F9D}"/>
              </a:ext>
            </a:extLst>
          </p:cNvPr>
          <p:cNvSpPr>
            <a:spLocks noChangeAspect="1"/>
          </p:cNvSpPr>
          <p:nvPr/>
        </p:nvSpPr>
        <p:spPr>
          <a:xfrm>
            <a:off x="40363" y="4292939"/>
            <a:ext cx="404184" cy="40418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962" b="1" dirty="0">
                <a:solidFill>
                  <a:srgbClr val="FF0000"/>
                </a:solidFill>
                <a:latin typeface="+mj-lt"/>
              </a:rPr>
              <a:t>12</a:t>
            </a:r>
          </a:p>
        </p:txBody>
      </p:sp>
      <p:sp>
        <p:nvSpPr>
          <p:cNvPr id="4" name="TextBox 3">
            <a:extLst>
              <a:ext uri="{FF2B5EF4-FFF2-40B4-BE49-F238E27FC236}">
                <a16:creationId xmlns:a16="http://schemas.microsoft.com/office/drawing/2014/main" id="{B13E326C-49B6-462C-859C-2B11A418C686}"/>
              </a:ext>
            </a:extLst>
          </p:cNvPr>
          <p:cNvSpPr txBox="1"/>
          <p:nvPr/>
        </p:nvSpPr>
        <p:spPr>
          <a:xfrm>
            <a:off x="6156385" y="1739991"/>
            <a:ext cx="2224308" cy="1129155"/>
          </a:xfrm>
          <a:prstGeom prst="rect">
            <a:avLst/>
          </a:prstGeom>
          <a:noFill/>
        </p:spPr>
        <p:txBody>
          <a:bodyPr wrap="square" rtlCol="0">
            <a:spAutoFit/>
          </a:bodyPr>
          <a:lstStyle/>
          <a:p>
            <a:r>
              <a:rPr lang="fi-FI" sz="2246" dirty="0"/>
              <a:t>Hardware In the Loop testing arrangement</a:t>
            </a:r>
          </a:p>
        </p:txBody>
      </p:sp>
      <p:sp>
        <p:nvSpPr>
          <p:cNvPr id="5" name="TextBox 4">
            <a:extLst>
              <a:ext uri="{FF2B5EF4-FFF2-40B4-BE49-F238E27FC236}">
                <a16:creationId xmlns:a16="http://schemas.microsoft.com/office/drawing/2014/main" id="{C2D63C68-40B0-4FDA-AFC0-14671144AE47}"/>
              </a:ext>
            </a:extLst>
          </p:cNvPr>
          <p:cNvSpPr txBox="1"/>
          <p:nvPr/>
        </p:nvSpPr>
        <p:spPr>
          <a:xfrm>
            <a:off x="7108978" y="3089305"/>
            <a:ext cx="1984202" cy="3693319"/>
          </a:xfrm>
          <a:prstGeom prst="rect">
            <a:avLst/>
          </a:prstGeom>
          <a:noFill/>
        </p:spPr>
        <p:txBody>
          <a:bodyPr wrap="square" rtlCol="0">
            <a:spAutoFit/>
          </a:bodyPr>
          <a:lstStyle/>
          <a:p>
            <a:r>
              <a:rPr lang="fi-FI" sz="1300" b="1" dirty="0"/>
              <a:t>Sensors for HIL</a:t>
            </a:r>
          </a:p>
          <a:p>
            <a:pPr marL="275006" indent="-275006">
              <a:buFont typeface="+mj-lt"/>
              <a:buAutoNum type="arabicPeriod"/>
            </a:pPr>
            <a:r>
              <a:rPr lang="fi-FI" sz="1300" dirty="0"/>
              <a:t>Damper force</a:t>
            </a:r>
          </a:p>
          <a:p>
            <a:pPr marL="275006" indent="-275006">
              <a:buFont typeface="+mj-lt"/>
              <a:buAutoNum type="arabicPeriod"/>
            </a:pPr>
            <a:r>
              <a:rPr lang="fi-FI" sz="1300" dirty="0"/>
              <a:t>Mass position </a:t>
            </a:r>
          </a:p>
          <a:p>
            <a:pPr marL="275006" indent="-275006">
              <a:buFont typeface="+mj-lt"/>
              <a:buAutoNum type="arabicPeriod"/>
            </a:pPr>
            <a:r>
              <a:rPr lang="fi-FI" sz="1300" dirty="0"/>
              <a:t>Mass velocity</a:t>
            </a:r>
          </a:p>
          <a:p>
            <a:r>
              <a:rPr lang="fi-FI" sz="1300" b="1" dirty="0"/>
              <a:t>Other sensors</a:t>
            </a:r>
          </a:p>
          <a:p>
            <a:pPr marL="275006" indent="-275006">
              <a:buFont typeface="+mj-lt"/>
              <a:buAutoNum type="arabicPeriod" startAt="4"/>
            </a:pPr>
            <a:r>
              <a:rPr lang="fi-FI" sz="1300" dirty="0"/>
              <a:t>Cylinder force</a:t>
            </a:r>
          </a:p>
          <a:p>
            <a:pPr marL="275006" indent="-275006">
              <a:buFont typeface="+mj-lt"/>
              <a:buAutoNum type="arabicPeriod" startAt="4"/>
            </a:pPr>
            <a:r>
              <a:rPr lang="fi-FI" sz="1300" dirty="0"/>
              <a:t>Cylinder pressure A</a:t>
            </a:r>
          </a:p>
          <a:p>
            <a:pPr marL="275006" indent="-275006">
              <a:buFont typeface="+mj-lt"/>
              <a:buAutoNum type="arabicPeriod" startAt="4"/>
            </a:pPr>
            <a:r>
              <a:rPr lang="fi-FI" sz="1300" dirty="0"/>
              <a:t>Cylinder pressure B</a:t>
            </a:r>
          </a:p>
          <a:p>
            <a:pPr marL="275006" indent="-275006">
              <a:buFont typeface="+mj-lt"/>
              <a:buAutoNum type="arabicPeriod" startAt="4"/>
            </a:pPr>
            <a:r>
              <a:rPr lang="fi-FI" sz="1300" dirty="0"/>
              <a:t>Pump pressure P</a:t>
            </a:r>
          </a:p>
          <a:p>
            <a:pPr marL="275006" indent="-275006">
              <a:buFont typeface="+mj-lt"/>
              <a:buAutoNum type="arabicPeriod" startAt="4"/>
            </a:pPr>
            <a:r>
              <a:rPr lang="fi-FI" sz="1300" dirty="0"/>
              <a:t>Damper pressure A</a:t>
            </a:r>
          </a:p>
          <a:p>
            <a:pPr marL="275006" indent="-275006">
              <a:buFont typeface="+mj-lt"/>
              <a:buAutoNum type="arabicPeriod" startAt="4"/>
            </a:pPr>
            <a:r>
              <a:rPr lang="fi-FI" sz="1300" dirty="0"/>
              <a:t>Damper pressure B</a:t>
            </a:r>
          </a:p>
          <a:p>
            <a:pPr marL="275006" indent="-275006">
              <a:buFont typeface="+mj-lt"/>
              <a:buAutoNum type="arabicPeriod" startAt="4"/>
            </a:pPr>
            <a:r>
              <a:rPr lang="fi-FI" sz="1300" dirty="0"/>
              <a:t>Damper pressure Accu</a:t>
            </a:r>
          </a:p>
          <a:p>
            <a:pPr marL="275006" indent="-275006">
              <a:buFont typeface="+mj-lt"/>
              <a:buAutoNum type="arabicPeriod" startAt="4"/>
            </a:pPr>
            <a:r>
              <a:rPr lang="fi-FI" sz="1300" dirty="0"/>
              <a:t>Fluid temperature</a:t>
            </a:r>
          </a:p>
          <a:p>
            <a:pPr marL="275006" indent="-275006">
              <a:buFont typeface="+mj-lt"/>
              <a:buAutoNum type="arabicPeriod" startAt="4"/>
            </a:pPr>
            <a:r>
              <a:rPr lang="fi-FI" sz="1300" dirty="0"/>
              <a:t>Valve position signal</a:t>
            </a:r>
          </a:p>
          <a:p>
            <a:r>
              <a:rPr lang="fi-FI" sz="1300" dirty="0"/>
              <a:t>Output signals</a:t>
            </a:r>
          </a:p>
          <a:p>
            <a:pPr marL="275006" indent="-275006">
              <a:buFont typeface="+mj-lt"/>
              <a:buAutoNum type="alphaUcPeriod"/>
            </a:pPr>
            <a:r>
              <a:rPr lang="fi-FI" sz="1300" dirty="0"/>
              <a:t>Valve command U</a:t>
            </a:r>
          </a:p>
          <a:p>
            <a:pPr marL="275006" indent="-275006">
              <a:buFont typeface="+mj-lt"/>
              <a:buAutoNum type="alphaUcPeriod"/>
            </a:pPr>
            <a:r>
              <a:rPr lang="fi-FI" sz="1300" dirty="0"/>
              <a:t>ON/OFF valve A</a:t>
            </a:r>
          </a:p>
          <a:p>
            <a:pPr marL="275006" indent="-275006">
              <a:buFont typeface="+mj-lt"/>
              <a:buAutoNum type="alphaUcPeriod"/>
            </a:pPr>
            <a:r>
              <a:rPr lang="fi-FI" sz="1300" dirty="0"/>
              <a:t>ON/OFF valve B</a:t>
            </a:r>
          </a:p>
        </p:txBody>
      </p:sp>
    </p:spTree>
    <p:extLst>
      <p:ext uri="{BB962C8B-B14F-4D97-AF65-F5344CB8AC3E}">
        <p14:creationId xmlns:p14="http://schemas.microsoft.com/office/powerpoint/2010/main" val="4273573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23664</TotalTime>
  <Words>2480</Words>
  <Application>Microsoft Office PowerPoint</Application>
  <PresentationFormat>On-screen Show (4:3)</PresentationFormat>
  <Paragraphs>511</Paragraphs>
  <Slides>31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9" baseType="lpstr">
      <vt:lpstr>Arial</vt:lpstr>
      <vt:lpstr>Calibri</vt:lpstr>
      <vt:lpstr>Cambria Math</vt:lpstr>
      <vt:lpstr>Symbol</vt:lpstr>
      <vt:lpstr>Times New Roman</vt:lpstr>
      <vt:lpstr>Office Theme</vt:lpstr>
      <vt:lpstr>Drafix.Drawing.4</vt:lpstr>
      <vt:lpstr>Kaava</vt:lpstr>
      <vt:lpstr>MEC-E5005 Fluid Power Dynamics L (5 cr)  </vt:lpstr>
      <vt:lpstr>Workload estimate</vt:lpstr>
      <vt:lpstr>Learning Outcomes </vt:lpstr>
      <vt:lpstr>Simulation of Fluid Power</vt:lpstr>
      <vt:lpstr>Simulation work</vt:lpstr>
      <vt:lpstr>Hydraulic circuit to be modeled 1</vt:lpstr>
      <vt:lpstr>Hydraulic circuit to be modeled 2</vt:lpstr>
      <vt:lpstr>Hydraulic circuit to be modeled 3 option 1</vt:lpstr>
      <vt:lpstr>Hydraulic circuit to be modeled 3 option 2</vt:lpstr>
      <vt:lpstr>Hydraulic circuit modeling</vt:lpstr>
      <vt:lpstr>K values for orifices from valve data sheet</vt:lpstr>
      <vt:lpstr>Flow rates in a proportional control valve</vt:lpstr>
      <vt:lpstr>Valve leakage parameters, tuning</vt:lpstr>
      <vt:lpstr>System control</vt:lpstr>
      <vt:lpstr>Plot (measured and simulated pressure data)</vt:lpstr>
      <vt:lpstr>Valve Model Benchmarking</vt:lpstr>
      <vt:lpstr>Seal model for hydraulic cylinder</vt:lpstr>
      <vt:lpstr>Friction in lubricated contact</vt:lpstr>
      <vt:lpstr>Static friction model</vt:lpstr>
      <vt:lpstr>Realization of static friction model</vt:lpstr>
      <vt:lpstr>Dynamic seal model</vt:lpstr>
      <vt:lpstr>Seal parameters</vt:lpstr>
      <vt:lpstr>How to build the simulation model</vt:lpstr>
      <vt:lpstr>Dynamic Friction in Simulink</vt:lpstr>
      <vt:lpstr>Including pump model</vt:lpstr>
      <vt:lpstr>Pressure controlled pump</vt:lpstr>
      <vt:lpstr>Cylinder end forces</vt:lpstr>
      <vt:lpstr>Parameter values for cylinder end model</vt:lpstr>
      <vt:lpstr>Performance of pumps and motors 1</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Kon-41.4027 Hydraulijärjestelmien mallintaminen ja simulointi L (3 op)  harjoitukset</dc:title>
  <dc:creator>Jyrki</dc:creator>
  <cp:lastModifiedBy>Kajaste Jyrki</cp:lastModifiedBy>
  <cp:revision>145</cp:revision>
  <cp:lastPrinted>2012-10-04T10:49:08Z</cp:lastPrinted>
  <dcterms:created xsi:type="dcterms:W3CDTF">2011-09-21T19:37:28Z</dcterms:created>
  <dcterms:modified xsi:type="dcterms:W3CDTF">2020-10-09T06:38:16Z</dcterms:modified>
</cp:coreProperties>
</file>