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278" r:id="rId4"/>
    <p:sldId id="285" r:id="rId5"/>
    <p:sldId id="354" r:id="rId6"/>
    <p:sldId id="286" r:id="rId7"/>
    <p:sldId id="425" r:id="rId8"/>
    <p:sldId id="287" r:id="rId9"/>
    <p:sldId id="280" r:id="rId10"/>
    <p:sldId id="279" r:id="rId11"/>
    <p:sldId id="281" r:id="rId12"/>
    <p:sldId id="382" r:id="rId13"/>
    <p:sldId id="282" r:id="rId14"/>
    <p:sldId id="284" r:id="rId15"/>
    <p:sldId id="283" r:id="rId16"/>
    <p:sldId id="41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D"/>
    <a:srgbClr val="474744"/>
    <a:srgbClr val="101010"/>
    <a:srgbClr val="2C301C"/>
    <a:srgbClr val="4E5531"/>
    <a:srgbClr val="FFFDE8"/>
    <a:srgbClr val="FFFFFE"/>
    <a:srgbClr val="6B7543"/>
    <a:srgbClr val="778C2C"/>
    <a:srgbClr val="E5ED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660"/>
  </p:normalViewPr>
  <p:slideViewPr>
    <p:cSldViewPr snapToGrid="0">
      <p:cViewPr varScale="1">
        <p:scale>
          <a:sx n="93" d="100"/>
          <a:sy n="93" d="100"/>
        </p:scale>
        <p:origin x="293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A38D3-975D-489D-B165-75E5B593D390}" type="datetimeFigureOut">
              <a:rPr lang="es-ES_tradnl" smtClean="0"/>
              <a:t>06/06/2024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539F2-9BB1-44FC-8B76-0678D0EAC15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126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AE602-C780-45B9-BF94-B83ADC70674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898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AE602-C780-45B9-BF94-B83ADC70674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32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25.wdp"/><Relationship Id="rId9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microsoft.com/office/2007/relationships/hdphoto" Target="../media/hdphoto2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8.wdp"/><Relationship Id="rId18" Type="http://schemas.openxmlformats.org/officeDocument/2006/relationships/image" Target="../media/image22.png"/><Relationship Id="rId3" Type="http://schemas.openxmlformats.org/officeDocument/2006/relationships/image" Target="../media/image13.png"/><Relationship Id="rId21" Type="http://schemas.openxmlformats.org/officeDocument/2006/relationships/image" Target="../media/image24.jpeg"/><Relationship Id="rId7" Type="http://schemas.microsoft.com/office/2007/relationships/hdphoto" Target="../media/hdphoto5.wdp"/><Relationship Id="rId12" Type="http://schemas.openxmlformats.org/officeDocument/2006/relationships/image" Target="../media/image18.png"/><Relationship Id="rId17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microsoft.com/office/2007/relationships/hdphoto" Target="../media/hdphoto6.wdp"/><Relationship Id="rId14" Type="http://schemas.openxmlformats.org/officeDocument/2006/relationships/image" Target="../media/image19.png"/><Relationship Id="rId2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microsoft.com/office/2007/relationships/hdphoto" Target="../media/hdphoto1.wdp"/><Relationship Id="rId5" Type="http://schemas.openxmlformats.org/officeDocument/2006/relationships/image" Target="../media/image29.png"/><Relationship Id="rId15" Type="http://schemas.openxmlformats.org/officeDocument/2006/relationships/image" Target="../media/image37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svg"/><Relationship Id="rId7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microsoft.com/office/2007/relationships/hdphoto" Target="../media/hdphoto17.wdp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microsoft.com/office/2007/relationships/hdphoto" Target="../media/hdphoto22.wdp"/><Relationship Id="rId12" Type="http://schemas.microsoft.com/office/2007/relationships/hdphoto" Target="../media/hdphoto2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2.jpeg"/><Relationship Id="rId10" Type="http://schemas.openxmlformats.org/officeDocument/2006/relationships/image" Target="../media/image69.jpeg"/><Relationship Id="rId4" Type="http://schemas.microsoft.com/office/2007/relationships/hdphoto" Target="../media/hdphoto21.wdp"/><Relationship Id="rId9" Type="http://schemas.openxmlformats.org/officeDocument/2006/relationships/image" Target="../media/image68.jpeg"/><Relationship Id="rId14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moke&#10;&#10;Description automatically generated">
            <a:extLst>
              <a:ext uri="{FF2B5EF4-FFF2-40B4-BE49-F238E27FC236}">
                <a16:creationId xmlns:a16="http://schemas.microsoft.com/office/drawing/2014/main" id="{8814988A-5076-4001-A2E0-AA415F372E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7305" t="12438" r="5827" b="12903"/>
          <a:stretch/>
        </p:blipFill>
        <p:spPr>
          <a:xfrm>
            <a:off x="0" y="4429584"/>
            <a:ext cx="12184547" cy="2426870"/>
          </a:xfrm>
          <a:prstGeom prst="rect">
            <a:avLst/>
          </a:prstGeom>
        </p:spPr>
      </p:pic>
      <p:pic>
        <p:nvPicPr>
          <p:cNvPr id="4" name="Picture 3" descr="A picture containing smoke&#10;&#10;Description automatically generated">
            <a:extLst>
              <a:ext uri="{FF2B5EF4-FFF2-40B4-BE49-F238E27FC236}">
                <a16:creationId xmlns:a16="http://schemas.microsoft.com/office/drawing/2014/main" id="{2BA1E42E-ECC2-40FF-982F-B3B45BBA1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8" r="1463" b="12903"/>
          <a:stretch/>
        </p:blipFill>
        <p:spPr>
          <a:xfrm>
            <a:off x="6403" y="4286250"/>
            <a:ext cx="12191999" cy="25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DAD38-BD2D-43D9-A16F-E27EEAF05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6415"/>
            <a:ext cx="2646947" cy="1946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F0C4B0-DCC8-4000-BF5D-01E3C3A281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309" y="0"/>
            <a:ext cx="753979" cy="6825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66636E-48FA-4FCF-8916-881917889C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6687" y="0"/>
            <a:ext cx="547878" cy="552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268187-4701-47DE-AD2B-BE8AAFBA02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70000"/>
                    </a14:imgEffect>
                    <a14:imgEffect>
                      <a14:brightnessContrast bright="-1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3264"/>
            <a:ext cx="2069288" cy="1714739"/>
          </a:xfrm>
          <a:prstGeom prst="rect">
            <a:avLst/>
          </a:prstGeom>
          <a:effectLst>
            <a:outerShdw blurRad="50800" dist="25400" dir="16200000" rotWithShape="0">
              <a:prstClr val="black"/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A02A70-6B0D-4EDE-81E5-550D00C0264C}"/>
              </a:ext>
            </a:extLst>
          </p:cNvPr>
          <p:cNvSpPr/>
          <p:nvPr/>
        </p:nvSpPr>
        <p:spPr>
          <a:xfrm>
            <a:off x="1692298" y="4641947"/>
            <a:ext cx="9436001" cy="1178976"/>
          </a:xfrm>
          <a:prstGeom prst="rect">
            <a:avLst/>
          </a:prstGeom>
          <a:gradFill flip="none" rotWithShape="1">
            <a:gsLst>
              <a:gs pos="0">
                <a:srgbClr val="3E546A"/>
              </a:gs>
              <a:gs pos="22000">
                <a:srgbClr val="496888"/>
              </a:gs>
              <a:gs pos="100000">
                <a:srgbClr val="185076"/>
              </a:gs>
              <a:gs pos="66000">
                <a:srgbClr val="2476AE"/>
              </a:gs>
            </a:gsLst>
            <a:lin ang="27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1" name="Picture 20" descr="A picture containing smoke&#10;&#10;Description automatically generated">
            <a:extLst>
              <a:ext uri="{FF2B5EF4-FFF2-40B4-BE49-F238E27FC236}">
                <a16:creationId xmlns:a16="http://schemas.microsoft.com/office/drawing/2014/main" id="{DA4DC2B6-928A-4FB6-969F-D53BA03A5B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b="26173"/>
          <a:stretch/>
        </p:blipFill>
        <p:spPr>
          <a:xfrm>
            <a:off x="1485900" y="3258924"/>
            <a:ext cx="9394802" cy="25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408142-5847-4D5E-ABD0-D549D9C60FE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4194" b="8391"/>
          <a:stretch/>
        </p:blipFill>
        <p:spPr>
          <a:xfrm flipH="1">
            <a:off x="4122085" y="2679700"/>
            <a:ext cx="4005914" cy="3990631"/>
          </a:xfrm>
          <a:prstGeom prst="rect">
            <a:avLst/>
          </a:prstGeom>
          <a:effectLst>
            <a:outerShdw blurRad="63500" dist="241300" dir="16800000" sx="114000" sy="114000" algn="ctr" rotWithShape="0">
              <a:schemeClr val="tx1">
                <a:alpha val="30000"/>
              </a:schemeClr>
            </a:outerShdw>
          </a:effectLst>
          <a:scene3d>
            <a:camera prst="orthographicFront"/>
            <a:lightRig rig="brightRoom" dir="t"/>
          </a:scene3d>
          <a:sp3d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FCEA7-9CD1-4BB2-9F73-A871DC56A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9287" y="4549670"/>
            <a:ext cx="8636813" cy="1190101"/>
          </a:xfr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_tradnl" dirty="0">
                <a:ln>
                  <a:solidFill>
                    <a:schemeClr val="tx1"/>
                  </a:solidFill>
                </a:ln>
                <a:blipFill>
                  <a:blip r:embed="rId14"/>
                  <a:stretch>
                    <a:fillRect/>
                  </a:stretch>
                </a:blip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El mundo hispano 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99B4EA2-375B-4452-B55A-E4CA456C520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556" t="1" r="75056" b="67827"/>
          <a:stretch/>
        </p:blipFill>
        <p:spPr>
          <a:xfrm flipH="1">
            <a:off x="7209622" y="1673205"/>
            <a:ext cx="736599" cy="16583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07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6C920C4-8F5A-468D-8FFC-6A7ED8504C6F}"/>
              </a:ext>
            </a:extLst>
          </p:cNvPr>
          <p:cNvSpPr/>
          <p:nvPr/>
        </p:nvSpPr>
        <p:spPr>
          <a:xfrm>
            <a:off x="9292515" y="4850948"/>
            <a:ext cx="2607383" cy="1823864"/>
          </a:xfrm>
          <a:prstGeom prst="rect">
            <a:avLst/>
          </a:prstGeom>
          <a:blipFill>
            <a:blip r:embed="rId3">
              <a:alphaModFix amt="9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6294B7-DF89-4983-81D6-5925DF13D6E9}"/>
              </a:ext>
            </a:extLst>
          </p:cNvPr>
          <p:cNvSpPr/>
          <p:nvPr/>
        </p:nvSpPr>
        <p:spPr>
          <a:xfrm>
            <a:off x="291550" y="183188"/>
            <a:ext cx="11608349" cy="1474533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F44325B3-6257-49DE-96AF-0BBDD540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521" y="219464"/>
            <a:ext cx="4552958" cy="1474533"/>
          </a:xfrm>
        </p:spPr>
        <p:txBody>
          <a:bodyPr>
            <a:no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El ingenioso hidalgo</a:t>
            </a:r>
            <a:br>
              <a:rPr lang="es-ES_tradn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</a:br>
            <a:r>
              <a:rPr lang="es-ES_tradn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don Quijote</a:t>
            </a:r>
            <a:br>
              <a:rPr lang="es-ES_tradn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</a:br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de La Mancha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D97389-06E3-464A-8259-868CE1EF7413}"/>
              </a:ext>
            </a:extLst>
          </p:cNvPr>
          <p:cNvSpPr txBox="1"/>
          <p:nvPr/>
        </p:nvSpPr>
        <p:spPr>
          <a:xfrm>
            <a:off x="9423090" y="4957602"/>
            <a:ext cx="24768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200"/>
              </a:spcAft>
            </a:pPr>
            <a:r>
              <a:rPr lang="es-ES_tradnl" sz="2000" b="1" cap="smal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“</a:t>
            </a:r>
            <a:r>
              <a:rPr lang="es-ES_tradnl" sz="2000" b="1" u="sng" cap="smal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El Quijote</a:t>
            </a:r>
            <a:r>
              <a:rPr lang="es-ES_tradnl" sz="2000" b="1" cap="small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”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_tradnl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1605</a:t>
            </a:r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1ª parte 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_tradnl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1614</a:t>
            </a:r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Falso Quijote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_tradnl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1615</a:t>
            </a:r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2ª parte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4395F2-3758-4C79-8700-617130FF9E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171"/>
          <a:stretch/>
        </p:blipFill>
        <p:spPr>
          <a:xfrm>
            <a:off x="7763574" y="351075"/>
            <a:ext cx="2849998" cy="1413300"/>
          </a:xfrm>
          <a:prstGeom prst="rect">
            <a:avLst/>
          </a:prstGeom>
          <a:effectLst>
            <a:outerShdw blurRad="50800" dist="25400" dir="13500000" algn="br" rotWithShape="0">
              <a:prstClr val="black">
                <a:alpha val="60000"/>
              </a:prstClr>
            </a:outerShdw>
          </a:effectLst>
        </p:spPr>
      </p:pic>
      <p:sp>
        <p:nvSpPr>
          <p:cNvPr id="16" name="Explosion: 14 Points 15">
            <a:extLst>
              <a:ext uri="{FF2B5EF4-FFF2-40B4-BE49-F238E27FC236}">
                <a16:creationId xmlns:a16="http://schemas.microsoft.com/office/drawing/2014/main" id="{424E5A81-00C4-41AB-AD8E-0B50E2FF9E5E}"/>
              </a:ext>
            </a:extLst>
          </p:cNvPr>
          <p:cNvSpPr/>
          <p:nvPr/>
        </p:nvSpPr>
        <p:spPr>
          <a:xfrm rot="1022898">
            <a:off x="805765" y="190104"/>
            <a:ext cx="2674431" cy="2045288"/>
          </a:xfrm>
          <a:prstGeom prst="irregularSeal2">
            <a:avLst/>
          </a:prstGeom>
          <a:solidFill>
            <a:srgbClr val="DFDFE1"/>
          </a:solidFill>
          <a:ln w="9525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DE88609-17F0-43A3-8F22-7BBE5435F7A5}"/>
              </a:ext>
            </a:extLst>
          </p:cNvPr>
          <p:cNvSpPr txBox="1"/>
          <p:nvPr/>
        </p:nvSpPr>
        <p:spPr>
          <a:xfrm rot="20934211">
            <a:off x="1146051" y="677907"/>
            <a:ext cx="1738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cap="small" dirty="0">
                <a:solidFill>
                  <a:schemeClr val="bg1"/>
                </a:solidFill>
                <a:effectLst/>
              </a:rPr>
              <a:t>Día del </a:t>
            </a:r>
          </a:p>
          <a:p>
            <a:pPr algn="ctr"/>
            <a:r>
              <a:rPr lang="es-ES_tradnl" sz="2000" b="1" cap="small" dirty="0">
                <a:solidFill>
                  <a:schemeClr val="bg1"/>
                </a:solidFill>
                <a:effectLst/>
              </a:rPr>
              <a:t>libro: </a:t>
            </a:r>
          </a:p>
          <a:p>
            <a:pPr algn="ctr"/>
            <a:r>
              <a:rPr lang="es-ES_tradnl" sz="2000" dirty="0">
                <a:solidFill>
                  <a:schemeClr val="bg1"/>
                </a:solidFill>
                <a:effectLst/>
              </a:rPr>
              <a:t>23 de abril</a:t>
            </a:r>
          </a:p>
        </p:txBody>
      </p:sp>
      <p:pic>
        <p:nvPicPr>
          <p:cNvPr id="1026" name="Picture 2" descr="Book Isolated Open - Free image on Pixabay">
            <a:extLst>
              <a:ext uri="{FF2B5EF4-FFF2-40B4-BE49-F238E27FC236}">
                <a16:creationId xmlns:a16="http://schemas.microsoft.com/office/drawing/2014/main" id="{5A3E959D-B991-40F1-9519-86BE31DEC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49" t="-1148" r="-579" b="10643"/>
          <a:stretch/>
        </p:blipFill>
        <p:spPr bwMode="auto">
          <a:xfrm>
            <a:off x="0" y="1800933"/>
            <a:ext cx="4330700" cy="5057067"/>
          </a:xfrm>
          <a:prstGeom prst="rect">
            <a:avLst/>
          </a:prstGeom>
          <a:noFill/>
          <a:effectLst>
            <a:outerShdw blurRad="25400" dist="38100" dir="18900000" algn="bl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10" y="4388050"/>
            <a:ext cx="3549256" cy="2497224"/>
          </a:xfr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solidFill>
                  <a:schemeClr val="bg1"/>
                </a:solidFill>
              </a:rPr>
              <a:t>1ª novela moderna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dirty="0">
                <a:solidFill>
                  <a:schemeClr val="bg1"/>
                </a:solidFill>
              </a:rPr>
              <a:t>Parodia la épica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dirty="0">
                <a:solidFill>
                  <a:schemeClr val="bg1"/>
                </a:solidFill>
              </a:rPr>
              <a:t>Varios puntos de vista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dirty="0">
                <a:solidFill>
                  <a:schemeClr val="bg1"/>
                </a:solidFill>
              </a:rPr>
              <a:t>Varios niveles narrativos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solidFill>
                  <a:schemeClr val="bg1"/>
                </a:solidFill>
              </a:rPr>
              <a:t>Idealismo / realidad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solidFill>
                  <a:schemeClr val="bg1"/>
                </a:solidFill>
              </a:rPr>
              <a:t>Cómica </a:t>
            </a:r>
            <a:r>
              <a:rPr lang="es-E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→ romántica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DD149-BDF7-496A-90A5-97604DB938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405"/>
          <a:stretch/>
        </p:blipFill>
        <p:spPr>
          <a:xfrm>
            <a:off x="678897" y="2266507"/>
            <a:ext cx="2564969" cy="2045316"/>
          </a:xfrm>
          <a:prstGeom prst="rect">
            <a:avLst/>
          </a:prstGeom>
          <a:gradFill>
            <a:gsLst>
              <a:gs pos="0">
                <a:srgbClr val="CBD5D6"/>
              </a:gs>
              <a:gs pos="100000">
                <a:srgbClr val="6997A7"/>
              </a:gs>
            </a:gsLst>
            <a:lin ang="16200000" scaled="1"/>
          </a:gradFill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3BD9E-2FCA-4F31-B0E3-51370064AB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4" r="-2424" b="7888"/>
          <a:stretch/>
        </p:blipFill>
        <p:spPr>
          <a:xfrm>
            <a:off x="1156787" y="2383153"/>
            <a:ext cx="1723999" cy="1870687"/>
          </a:xfrm>
          <a:prstGeom prst="rect">
            <a:avLst/>
          </a:prstGeom>
          <a:noFill/>
          <a:effectLst>
            <a:outerShdw blurRad="50800" dist="38100" dir="10800000" algn="r" rotWithShape="0">
              <a:schemeClr val="accent3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361E2A-76C9-40A9-8960-85CC903A769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69" y="3392046"/>
            <a:ext cx="2544252" cy="9163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B451D00-65F2-489E-8320-85743CE71C65}"/>
              </a:ext>
            </a:extLst>
          </p:cNvPr>
          <p:cNvSpPr txBox="1"/>
          <p:nvPr/>
        </p:nvSpPr>
        <p:spPr>
          <a:xfrm>
            <a:off x="4461276" y="4957602"/>
            <a:ext cx="47659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200"/>
              </a:spcAft>
            </a:pPr>
            <a:r>
              <a:rPr lang="es-ES_tradnl" sz="2000" b="1" u="sng" cap="small" dirty="0">
                <a:effectLst>
                  <a:glow rad="88900">
                    <a:schemeClr val="bg1">
                      <a:alpha val="8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Expresiones</a:t>
            </a:r>
          </a:p>
          <a:p>
            <a:pPr algn="r">
              <a:spcBef>
                <a:spcPts val="600"/>
              </a:spcBef>
              <a:spcAft>
                <a:spcPts val="200"/>
              </a:spcAft>
            </a:pPr>
            <a:r>
              <a:rPr lang="es-ES_tradnl" sz="2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Quijotesco</a:t>
            </a:r>
          </a:p>
          <a:p>
            <a:pPr algn="r">
              <a:spcBef>
                <a:spcPts val="600"/>
              </a:spcBef>
              <a:spcAft>
                <a:spcPts val="200"/>
              </a:spcAft>
            </a:pPr>
            <a:r>
              <a:rPr lang="es-ES_tradnl" sz="2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La lengua de Cervantes</a:t>
            </a:r>
          </a:p>
          <a:p>
            <a:pPr algn="r">
              <a:spcBef>
                <a:spcPts val="600"/>
              </a:spcBef>
              <a:spcAft>
                <a:spcPts val="200"/>
              </a:spcAft>
            </a:pPr>
            <a:r>
              <a:rPr lang="es-ES_tradnl" sz="2000" b="1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Luchar contra molinos de viento</a:t>
            </a:r>
            <a:endParaRPr lang="es-ES_tradnl" sz="2000" dirty="0">
              <a:effectLst>
                <a:glow rad="101600">
                  <a:schemeClr val="bg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09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08FD29-77A2-4A96-9CB0-4554AB80BDE4}"/>
              </a:ext>
            </a:extLst>
          </p:cNvPr>
          <p:cNvSpPr/>
          <p:nvPr/>
        </p:nvSpPr>
        <p:spPr>
          <a:xfrm>
            <a:off x="-1" y="1427018"/>
            <a:ext cx="8324995" cy="5430982"/>
          </a:xfrm>
          <a:prstGeom prst="rect">
            <a:avLst/>
          </a:prstGeom>
          <a:gradFill flip="none" rotWithShape="1">
            <a:gsLst>
              <a:gs pos="43000">
                <a:srgbClr val="594C42">
                  <a:alpha val="10000"/>
                </a:srgbClr>
              </a:gs>
              <a:gs pos="8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6C7DD229-5840-475A-A837-A8B8D532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91" y="991544"/>
            <a:ext cx="8360472" cy="573289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63500" dir="2700000" algn="tl" rotWithShape="0">
              <a:srgbClr val="FFEBD3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ocencio X (Velázquez) - Wikipedia, la enciclopedia libre">
            <a:extLst>
              <a:ext uri="{FF2B5EF4-FFF2-40B4-BE49-F238E27FC236}">
                <a16:creationId xmlns:a16="http://schemas.microsoft.com/office/drawing/2014/main" id="{25CDFE95-1002-4E2F-A2D7-4AA667CF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976" y="2440363"/>
            <a:ext cx="3360912" cy="428799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63500" dir="18900000" algn="bl" rotWithShape="0">
              <a:schemeClr val="accent3">
                <a:lumMod val="20000"/>
                <a:lumOff val="80000"/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111" y="3325090"/>
            <a:ext cx="8372051" cy="3399347"/>
          </a:xfrm>
          <a:gradFill flip="none" rotWithShape="1">
            <a:gsLst>
              <a:gs pos="14000">
                <a:srgbClr val="000000">
                  <a:alpha val="60000"/>
                </a:srgbClr>
              </a:gs>
              <a:gs pos="52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s-ES" sz="2000" b="1" dirty="0">
              <a:solidFill>
                <a:srgbClr val="F3F2EC"/>
              </a:solidFill>
              <a:effectLst>
                <a:glow rad="76200">
                  <a:schemeClr val="bg1">
                    <a:alpha val="80000"/>
                  </a:schemeClr>
                </a:glow>
                <a:outerShdw blurRad="50800" dist="38100" dir="18900000" algn="bl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s-ES" sz="2000" b="1" dirty="0">
              <a:solidFill>
                <a:srgbClr val="F3F2EC"/>
              </a:solidFill>
              <a:effectLst>
                <a:glow rad="76200">
                  <a:schemeClr val="bg1">
                    <a:alpha val="80000"/>
                  </a:schemeClr>
                </a:glow>
                <a:outerShdw blurRad="50800" dist="38100" dir="18900000" algn="bl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s-ES" sz="2000" b="1" dirty="0">
              <a:solidFill>
                <a:srgbClr val="F3F2EC"/>
              </a:solidFill>
              <a:effectLst>
                <a:glow rad="76200">
                  <a:schemeClr val="bg1">
                    <a:alpha val="80000"/>
                  </a:schemeClr>
                </a:glow>
                <a:outerShdw blurRad="50800" dist="38100" dir="18900000" algn="bl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s-ES" sz="2000" b="1" dirty="0">
              <a:solidFill>
                <a:srgbClr val="F3F2EC"/>
              </a:solidFill>
              <a:effectLst>
                <a:glow rad="76200">
                  <a:schemeClr val="bg1">
                    <a:alpha val="80000"/>
                  </a:schemeClr>
                </a:glow>
                <a:outerShdw blurRad="50800" dist="38100" dir="18900000" algn="bl" rotWithShape="0">
                  <a:prstClr val="black">
                    <a:alpha val="80000"/>
                  </a:prstClr>
                </a:outerShdw>
              </a:effectLst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s-ES" sz="2000" b="1" cap="small" dirty="0">
                <a:solidFill>
                  <a:srgbClr val="F3F2EC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25400" dir="18900000" algn="bl" rotWithShape="0">
                    <a:prstClr val="black">
                      <a:alpha val="80000"/>
                    </a:prstClr>
                  </a:outerShdw>
                </a:effectLst>
              </a:rPr>
              <a:t>   </a:t>
            </a:r>
            <a:r>
              <a:rPr lang="es-ES" sz="2000" b="1" u="sng" cap="small" dirty="0">
                <a:solidFill>
                  <a:srgbClr val="F3F2EC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25400" dir="18900000" algn="bl" rotWithShape="0">
                    <a:prstClr val="black">
                      <a:alpha val="80000"/>
                    </a:prstClr>
                  </a:outerShdw>
                </a:effectLst>
              </a:rPr>
              <a:t>Dignidad de la pintura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000" dirty="0">
                <a:solidFill>
                  <a:srgbClr val="F3F2EC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Dignificación de la pintura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000" dirty="0">
                <a:solidFill>
                  <a:srgbClr val="F3F2EC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Maestro de la luz y el espacio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s-ES" sz="2000" dirty="0">
                <a:solidFill>
                  <a:srgbClr val="F3F2EC"/>
                </a:solidFill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Modelos naturales y pinceladas sueltas (impresionismo)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44E68-A009-4EB5-8AD8-B5F4172FFA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0"/>
                    </a14:imgEffect>
                    <a14:imgEffect>
                      <a14:brightnessContrast bright="-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577" y="353456"/>
            <a:ext cx="3792925" cy="2007165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  <a:scene3d>
            <a:camera prst="perspectiveContrastingRightFacing" fov="4200000">
              <a:rot lat="21594000" lon="20400000" rev="213211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1320" y="365331"/>
            <a:ext cx="2980535" cy="1903493"/>
          </a:xfrm>
          <a:noFill/>
          <a:ln>
            <a:noFill/>
          </a:ln>
          <a:effectLst/>
          <a:scene3d>
            <a:camera prst="perspectiveContrastingRightFacing" fov="4200000">
              <a:rot lat="21594000" lon="20400000" rev="270000"/>
            </a:camera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es-ES" dirty="0">
                <a:gradFill flip="none" rotWithShape="1">
                  <a:gsLst>
                    <a:gs pos="100000">
                      <a:srgbClr val="6E3422"/>
                    </a:gs>
                    <a:gs pos="0">
                      <a:srgbClr val="650B15"/>
                    </a:gs>
                  </a:gsLst>
                  <a:lin ang="5400000" scaled="1"/>
                  <a:tileRect/>
                </a:gradFill>
                <a:effectLst>
                  <a:outerShdw blurRad="50800" dist="114300" dir="8100000" algn="tr" rotWithShape="0">
                    <a:prstClr val="black">
                      <a:alpha val="15000"/>
                    </a:prstClr>
                  </a:outerShdw>
                </a:effectLst>
              </a:rPr>
              <a:t>diego Velázquez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8F0BA-AEAF-404D-B12B-33CC011E98C2}"/>
              </a:ext>
            </a:extLst>
          </p:cNvPr>
          <p:cNvSpPr txBox="1"/>
          <p:nvPr/>
        </p:nvSpPr>
        <p:spPr>
          <a:xfrm>
            <a:off x="8691856" y="2440363"/>
            <a:ext cx="3344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88900">
                    <a:schemeClr val="bg1">
                      <a:alpha val="50000"/>
                    </a:schemeClr>
                  </a:glow>
                </a:effectLst>
              </a:rPr>
              <a:t>Retrato de Inocencio X (1650)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6396E-27C0-44D4-9347-6630910D15D2}"/>
              </a:ext>
            </a:extLst>
          </p:cNvPr>
          <p:cNvSpPr txBox="1"/>
          <p:nvPr/>
        </p:nvSpPr>
        <p:spPr>
          <a:xfrm>
            <a:off x="3346207" y="991543"/>
            <a:ext cx="185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effectLst>
                  <a:glow rad="88900">
                    <a:schemeClr val="bg1">
                      <a:alpha val="50000"/>
                    </a:schemeClr>
                  </a:glow>
                </a:effectLst>
              </a:rPr>
              <a:t>La Venus del espejo (1647)</a:t>
            </a:r>
          </a:p>
        </p:txBody>
      </p:sp>
    </p:spTree>
    <p:extLst>
      <p:ext uri="{BB962C8B-B14F-4D97-AF65-F5344CB8AC3E}">
        <p14:creationId xmlns:p14="http://schemas.microsoft.com/office/powerpoint/2010/main" val="40374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97D82E-9728-48EB-B350-1BE6934BC63B}"/>
              </a:ext>
            </a:extLst>
          </p:cNvPr>
          <p:cNvSpPr/>
          <p:nvPr/>
        </p:nvSpPr>
        <p:spPr>
          <a:xfrm>
            <a:off x="200110" y="1052623"/>
            <a:ext cx="4763776" cy="5594280"/>
          </a:xfrm>
          <a:prstGeom prst="rect">
            <a:avLst/>
          </a:prstGeom>
          <a:gradFill>
            <a:gsLst>
              <a:gs pos="54000">
                <a:srgbClr val="645740">
                  <a:alpha val="80000"/>
                </a:srgbClr>
              </a:gs>
              <a:gs pos="0">
                <a:srgbClr val="AC9B7C">
                  <a:alpha val="90000"/>
                </a:srgbClr>
              </a:gs>
            </a:gsLst>
            <a:lin ang="5400000" scaled="1"/>
          </a:gradFill>
          <a:ln w="9525">
            <a:solidFill>
              <a:schemeClr val="tx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43407-5085-460D-BBED-536E86ADD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03" y="1128823"/>
            <a:ext cx="4458383" cy="1031358"/>
          </a:xfrm>
          <a:noFill/>
          <a:ln w="9525">
            <a:noFill/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" sz="4800" dirty="0">
                <a:gradFill>
                  <a:gsLst>
                    <a:gs pos="37000">
                      <a:schemeClr val="tx1"/>
                    </a:gs>
                    <a:gs pos="100000">
                      <a:srgbClr val="937165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Retratos</a:t>
            </a:r>
            <a:endParaRPr lang="es-ES_tradnl" dirty="0">
              <a:noFill/>
            </a:endParaRPr>
          </a:p>
        </p:txBody>
      </p:sp>
      <p:pic>
        <p:nvPicPr>
          <p:cNvPr id="7172" name="Picture 4" descr="El dios Marte - Wikipedia, la enciclopedia libre">
            <a:extLst>
              <a:ext uri="{FF2B5EF4-FFF2-40B4-BE49-F238E27FC236}">
                <a16:creationId xmlns:a16="http://schemas.microsoft.com/office/drawing/2014/main" id="{3A848C34-F6CA-412A-99A3-B609568C8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735" y="2411772"/>
            <a:ext cx="2113840" cy="4107866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elipe IV y su familia según Velázquez">
            <a:extLst>
              <a:ext uri="{FF2B5EF4-FFF2-40B4-BE49-F238E27FC236}">
                <a16:creationId xmlns:a16="http://schemas.microsoft.com/office/drawing/2014/main" id="{BF652FE0-FCC3-4B7B-BF00-7B3B761B2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4016" y="2411772"/>
            <a:ext cx="2178070" cy="4107866"/>
          </a:xfrm>
          <a:prstGeom prst="rect">
            <a:avLst/>
          </a:prstGeom>
          <a:noFill/>
          <a:ln w="9525">
            <a:solidFill>
              <a:schemeClr val="tx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CB2C35-46B0-4B6F-A20F-226C1BAC4B1C}"/>
              </a:ext>
            </a:extLst>
          </p:cNvPr>
          <p:cNvSpPr txBox="1"/>
          <p:nvPr/>
        </p:nvSpPr>
        <p:spPr>
          <a:xfrm>
            <a:off x="5054139" y="6150306"/>
            <a:ext cx="32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1618 Vieja friendo huevos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97C2B-E1C8-4A96-8A7D-69BB118F91A9}"/>
              </a:ext>
            </a:extLst>
          </p:cNvPr>
          <p:cNvSpPr txBox="1"/>
          <p:nvPr/>
        </p:nvSpPr>
        <p:spPr>
          <a:xfrm>
            <a:off x="2636059" y="6150306"/>
            <a:ext cx="216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1632 – 1634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36B416-924C-4BB8-9397-5EFE58DB3EE1}"/>
              </a:ext>
            </a:extLst>
          </p:cNvPr>
          <p:cNvSpPr txBox="1"/>
          <p:nvPr/>
        </p:nvSpPr>
        <p:spPr>
          <a:xfrm>
            <a:off x="329641" y="6150306"/>
            <a:ext cx="216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1639 – 1640</a:t>
            </a:r>
          </a:p>
        </p:txBody>
      </p:sp>
    </p:spTree>
    <p:extLst>
      <p:ext uri="{BB962C8B-B14F-4D97-AF65-F5344CB8AC3E}">
        <p14:creationId xmlns:p14="http://schemas.microsoft.com/office/powerpoint/2010/main" val="80288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501" y="109330"/>
            <a:ext cx="8017616" cy="660952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25400" dist="38100" dir="8100000" algn="tr" rotWithShape="0">
              <a:prstClr val="black">
                <a:alpha val="8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12666-9543-43AB-BC0A-EC9252F6FD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-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87" y="477630"/>
            <a:ext cx="3902314" cy="2492662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  <a:scene3d>
            <a:camera prst="perspectiveContrastingRightFacing" fov="4800000">
              <a:rot lat="21594000" lon="20400000" rev="213211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83" y="614985"/>
            <a:ext cx="3745618" cy="2152095"/>
          </a:xfrm>
          <a:noFill/>
          <a:ln>
            <a:noFill/>
          </a:ln>
          <a:effectLst/>
          <a:scene3d>
            <a:camera prst="perspectiveContrastingRightFacing" fov="6300000">
              <a:rot lat="21594000" lon="20400000" rev="270000"/>
            </a:camera>
            <a:lightRig rig="threePt" dir="t"/>
          </a:scene3d>
        </p:spPr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la rendición de Breda (Las lanzas)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4C911-DB03-45CA-A0C4-CB2C940504A7}"/>
              </a:ext>
            </a:extLst>
          </p:cNvPr>
          <p:cNvSpPr txBox="1"/>
          <p:nvPr/>
        </p:nvSpPr>
        <p:spPr>
          <a:xfrm>
            <a:off x="150883" y="6387620"/>
            <a:ext cx="146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1634 - 1635</a:t>
            </a:r>
            <a:endParaRPr lang="es-ES_tradnl" dirty="0">
              <a:effectLst>
                <a:glow rad="101600">
                  <a:schemeClr val="bg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677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75" y="731521"/>
            <a:ext cx="11981252" cy="1224630"/>
          </a:xfrm>
          <a:solidFill>
            <a:schemeClr val="bg1"/>
          </a:solidFill>
          <a:ln w="25400">
            <a:solidFill>
              <a:srgbClr val="D3B681"/>
            </a:solidFill>
          </a:ln>
          <a:effectLst/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1000"/>
              </a:spcBef>
            </a:pPr>
            <a:r>
              <a:rPr lang="es-ES" sz="4400" dirty="0">
                <a:ln>
                  <a:solidFill>
                    <a:srgbClr val="D3B681"/>
                  </a:solidFill>
                </a:ln>
                <a:solidFill>
                  <a:srgbClr val="E1D5C1"/>
                </a:solidFill>
                <a:effectLst>
                  <a:glow rad="25400">
                    <a:schemeClr val="bg1"/>
                  </a:glow>
                  <a:outerShdw blurRad="50800" dist="38100" dir="5400000" algn="t" rotWithShape="0">
                    <a:prstClr val="black"/>
                  </a:outerShdw>
                </a:effectLst>
              </a:rPr>
              <a:t>	   Las meninas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46F98A-880A-46B3-834E-BD8F001C8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4880" y="19757"/>
            <a:ext cx="6061746" cy="6722998"/>
          </a:xfrm>
          <a:prstGeom prst="rect">
            <a:avLst/>
          </a:prstGeom>
          <a:effectLst>
            <a:outerShdw blurRad="50800" dist="63500" dir="8100000" algn="tr" rotWithShape="0">
              <a:prstClr val="black"/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319" y="1009412"/>
            <a:ext cx="4138867" cy="4743688"/>
          </a:xfrm>
          <a:prstGeom prst="rect">
            <a:avLst/>
          </a:prstGeom>
          <a:ln w="12700">
            <a:solidFill>
              <a:srgbClr val="5E4124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A9C447-8615-4717-9F17-CCE8300ACDF2}"/>
              </a:ext>
            </a:extLst>
          </p:cNvPr>
          <p:cNvSpPr txBox="1"/>
          <p:nvPr/>
        </p:nvSpPr>
        <p:spPr>
          <a:xfrm>
            <a:off x="150883" y="6387620"/>
            <a:ext cx="146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1656</a:t>
            </a:r>
            <a:endParaRPr lang="es-ES_tradnl" dirty="0">
              <a:effectLst>
                <a:glow rad="101600">
                  <a:schemeClr val="bg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7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7112" y="129209"/>
            <a:ext cx="8597347" cy="659958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3264C3-91E3-4AC7-B0D2-FF1E26443E1B}"/>
              </a:ext>
            </a:extLst>
          </p:cNvPr>
          <p:cNvCxnSpPr/>
          <p:nvPr/>
        </p:nvCxnSpPr>
        <p:spPr>
          <a:xfrm flipV="1">
            <a:off x="1977106" y="0"/>
            <a:ext cx="0" cy="4019107"/>
          </a:xfrm>
          <a:prstGeom prst="line">
            <a:avLst/>
          </a:prstGeom>
          <a:ln w="15875">
            <a:solidFill>
              <a:schemeClr val="tx1">
                <a:alpha val="40000"/>
              </a:schemeClr>
            </a:solidFill>
          </a:ln>
          <a:effectLst>
            <a:outerShdw blurRad="50800" dist="25400" dir="10800000" algn="r" rotWithShape="0">
              <a:prstClr val="black">
                <a:alpha val="8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Large Black Spider transparent PNG - StickPNG">
            <a:extLst>
              <a:ext uri="{FF2B5EF4-FFF2-40B4-BE49-F238E27FC236}">
                <a16:creationId xmlns:a16="http://schemas.microsoft.com/office/drawing/2014/main" id="{94FCF872-9A32-4216-BEBE-9A02B40E7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302385" flipH="1">
            <a:off x="1562681" y="3701634"/>
            <a:ext cx="827306" cy="1009309"/>
          </a:xfrm>
          <a:prstGeom prst="rect">
            <a:avLst/>
          </a:prstGeom>
          <a:noFill/>
          <a:effectLst>
            <a:outerShdw blurRad="76200" dist="1155700" dir="6600000" sy="-23000" kx="800400" algn="br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3BF562-EB0D-4D2A-B763-35318C462D63}"/>
              </a:ext>
            </a:extLst>
          </p:cNvPr>
          <p:cNvSpPr txBox="1"/>
          <p:nvPr/>
        </p:nvSpPr>
        <p:spPr>
          <a:xfrm>
            <a:off x="190762" y="4090261"/>
            <a:ext cx="1303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una araña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8D5C0E-BCA2-4A5E-9C1E-CA06958C2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39" y="547738"/>
            <a:ext cx="3673556" cy="17890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331" y="785856"/>
            <a:ext cx="3243972" cy="1322794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pPr algn="ctr"/>
            <a:r>
              <a:rPr lang="es-ES" b="1" dirty="0">
                <a:ln>
                  <a:gradFill flip="none" rotWithShape="1">
                    <a:gsLst>
                      <a:gs pos="23000">
                        <a:srgbClr val="34190A"/>
                      </a:gs>
                      <a:gs pos="100000">
                        <a:srgbClr val="6A3315"/>
                      </a:gs>
                      <a:gs pos="0">
                        <a:schemeClr val="bg1"/>
                      </a:gs>
                    </a:gsLst>
                    <a:lin ang="5400000" scaled="1"/>
                    <a:tileRect/>
                  </a:gradFill>
                </a:ln>
                <a:gradFill flip="none" rotWithShape="1">
                  <a:gsLst>
                    <a:gs pos="21000">
                      <a:srgbClr val="33180A"/>
                    </a:gs>
                    <a:gs pos="0">
                      <a:schemeClr val="bg1"/>
                    </a:gs>
                    <a:gs pos="100000">
                      <a:srgbClr val="6A3315"/>
                    </a:gs>
                  </a:gsLst>
                  <a:lin ang="5400000" scaled="1"/>
                  <a:tileRect/>
                </a:gradFill>
                <a:effectLst/>
                <a:latin typeface="Curlz MT" panose="04040404050702020202" pitchFamily="82" charset="0"/>
              </a:rPr>
              <a:t>las hilanderas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AD327-AFED-4943-8BFC-222AD7058DB0}"/>
              </a:ext>
            </a:extLst>
          </p:cNvPr>
          <p:cNvSpPr txBox="1"/>
          <p:nvPr/>
        </p:nvSpPr>
        <p:spPr>
          <a:xfrm>
            <a:off x="187541" y="6359459"/>
            <a:ext cx="146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1657</a:t>
            </a:r>
            <a:endParaRPr lang="es-ES_tradnl" dirty="0">
              <a:effectLst>
                <a:glow rad="101600">
                  <a:schemeClr val="bg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87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AE09E4-A67A-4FC1-88EB-5CF8B6F9C1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20"/>
          <a:stretch/>
        </p:blipFill>
        <p:spPr>
          <a:xfrm rot="5202062">
            <a:off x="638032" y="-338890"/>
            <a:ext cx="2541643" cy="308918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ContrastingRightFacing" fov="7200000">
              <a:rot lat="20400000" lon="12000000" rev="270000"/>
            </a:camera>
            <a:lightRig rig="threePt" dir="t"/>
          </a:scene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DC02EDA-CADE-439A-B206-25B439302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95" y="1899922"/>
            <a:ext cx="3685550" cy="458835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perspectiveContrastingRightFacing" fov="3900000">
              <a:rot lat="21000000" lon="20400000" rev="213211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D6659E4D-63F5-4B19-857C-68DD56E25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8" t="2911" r="1503" b="2527"/>
          <a:stretch/>
        </p:blipFill>
        <p:spPr bwMode="auto">
          <a:xfrm>
            <a:off x="3030530" y="154668"/>
            <a:ext cx="6221862" cy="32489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s tres Gracias (Rubens) - Wikipedia, la enciclopedia libre">
            <a:extLst>
              <a:ext uri="{FF2B5EF4-FFF2-40B4-BE49-F238E27FC236}">
                <a16:creationId xmlns:a16="http://schemas.microsoft.com/office/drawing/2014/main" id="{F992FBFD-1523-40CA-A1F0-94EAC0329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8100" y="274320"/>
            <a:ext cx="3194487" cy="3891759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perspectiveContrastingLeftFacing" fov="3600000">
              <a:rot lat="20880000" lon="1980000" rev="2138678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D19F7A-02AA-4E31-A496-FDC7BD8EAF1B}"/>
              </a:ext>
            </a:extLst>
          </p:cNvPr>
          <p:cNvSpPr txBox="1"/>
          <p:nvPr/>
        </p:nvSpPr>
        <p:spPr>
          <a:xfrm>
            <a:off x="1603454" y="6211669"/>
            <a:ext cx="569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effectLst>
                  <a:glow rad="152400">
                    <a:srgbClr val="495838">
                      <a:alpha val="80000"/>
                    </a:srgbClr>
                  </a:glow>
                </a:effectLst>
              </a:rPr>
              <a:t>1557 </a:t>
            </a:r>
            <a:r>
              <a:rPr lang="es-ES_tradnl" i="1" dirty="0">
                <a:effectLst>
                  <a:glow rad="152400">
                    <a:srgbClr val="495838">
                      <a:alpha val="80000"/>
                    </a:srgbClr>
                  </a:glow>
                </a:effectLst>
              </a:rPr>
              <a:t>El entierro del conde de Orgaz</a:t>
            </a:r>
            <a:r>
              <a:rPr lang="es-ES_tradnl" dirty="0">
                <a:effectLst>
                  <a:glow rad="152400">
                    <a:srgbClr val="495838">
                      <a:alpha val="80000"/>
                    </a:srgbClr>
                  </a:glow>
                </a:effectLst>
              </a:rPr>
              <a:t>, de Doménikos Theotokópulos “El Greco” (en Toledo)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481762-0572-4718-AF62-410476C84426}"/>
              </a:ext>
            </a:extLst>
          </p:cNvPr>
          <p:cNvSpPr txBox="1"/>
          <p:nvPr/>
        </p:nvSpPr>
        <p:spPr>
          <a:xfrm>
            <a:off x="8928100" y="4205174"/>
            <a:ext cx="326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effectLst>
                  <a:glow rad="152400">
                    <a:srgbClr val="F8E4FF">
                      <a:alpha val="80000"/>
                    </a:srgbClr>
                  </a:glow>
                </a:effectLst>
              </a:rPr>
              <a:t>1630 – 1635 </a:t>
            </a:r>
            <a:r>
              <a:rPr lang="es-ES_tradnl" i="1" dirty="0">
                <a:solidFill>
                  <a:schemeClr val="bg1"/>
                </a:solidFill>
                <a:effectLst>
                  <a:glow rad="152400">
                    <a:srgbClr val="F8E4FF">
                      <a:alpha val="80000"/>
                    </a:srgbClr>
                  </a:glow>
                </a:effectLst>
              </a:rPr>
              <a:t>Las tres gracias</a:t>
            </a:r>
            <a:r>
              <a:rPr lang="es-ES_tradnl" dirty="0">
                <a:solidFill>
                  <a:schemeClr val="bg1"/>
                </a:solidFill>
                <a:effectLst>
                  <a:glow rad="152400">
                    <a:srgbClr val="F8E4FF">
                      <a:alpha val="80000"/>
                    </a:srgbClr>
                  </a:glow>
                </a:effectLst>
              </a:rPr>
              <a:t>, de Pedro Pablo Rubens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DAC3BD-74EB-44BD-B709-91199642F5B3}"/>
              </a:ext>
            </a:extLst>
          </p:cNvPr>
          <p:cNvSpPr txBox="1"/>
          <p:nvPr/>
        </p:nvSpPr>
        <p:spPr>
          <a:xfrm>
            <a:off x="3584543" y="3387000"/>
            <a:ext cx="6074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effectLst>
                  <a:glow rad="152400">
                    <a:srgbClr val="F8E4FF">
                      <a:alpha val="80000"/>
                    </a:srgbClr>
                  </a:glow>
                </a:effectLst>
              </a:rPr>
              <a:t>1500 – 1505 </a:t>
            </a:r>
            <a:r>
              <a:rPr lang="es-ES_tradnl" i="1" dirty="0">
                <a:solidFill>
                  <a:schemeClr val="bg1"/>
                </a:solidFill>
                <a:effectLst>
                  <a:glow rad="152400">
                    <a:srgbClr val="F8E4FF">
                      <a:alpha val="80000"/>
                    </a:srgbClr>
                  </a:glow>
                </a:effectLst>
              </a:rPr>
              <a:t>El jardín de las delicias</a:t>
            </a:r>
            <a:r>
              <a:rPr lang="es-ES_tradnl" dirty="0">
                <a:solidFill>
                  <a:schemeClr val="bg1"/>
                </a:solidFill>
                <a:effectLst>
                  <a:glow rad="152400">
                    <a:srgbClr val="F8E4FF">
                      <a:alpha val="80000"/>
                    </a:srgbClr>
                  </a:glow>
                </a:effectLst>
              </a:rPr>
              <a:t>, de Jheronimus van Aken “El Bosco”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A1E06-DA98-4C45-9090-59F179E28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10" y="508015"/>
            <a:ext cx="2528273" cy="1468409"/>
          </a:xfrm>
          <a:noFill/>
          <a:ln>
            <a:noFill/>
          </a:ln>
        </p:spPr>
        <p:txBody>
          <a:bodyPr/>
          <a:lstStyle/>
          <a:p>
            <a:pPr algn="l"/>
            <a:r>
              <a:rPr lang="es-ES_tradnl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Más pintores</a:t>
            </a:r>
          </a:p>
        </p:txBody>
      </p:sp>
    </p:spTree>
    <p:extLst>
      <p:ext uri="{BB962C8B-B14F-4D97-AF65-F5344CB8AC3E}">
        <p14:creationId xmlns:p14="http://schemas.microsoft.com/office/powerpoint/2010/main" val="18276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0F44C8-409D-4F13-A6C5-54CD74102DF3}"/>
              </a:ext>
            </a:extLst>
          </p:cNvPr>
          <p:cNvSpPr/>
          <p:nvPr/>
        </p:nvSpPr>
        <p:spPr>
          <a:xfrm>
            <a:off x="3602240" y="253614"/>
            <a:ext cx="8338123" cy="1555218"/>
          </a:xfrm>
          <a:prstGeom prst="rect">
            <a:avLst/>
          </a:prstGeom>
          <a:gradFill flip="none" rotWithShape="1">
            <a:gsLst>
              <a:gs pos="0">
                <a:srgbClr val="FCF9F6"/>
              </a:gs>
              <a:gs pos="100000">
                <a:srgbClr val="F7E4AF"/>
              </a:gs>
              <a:gs pos="67000">
                <a:srgbClr val="FBF5E7"/>
              </a:gs>
            </a:gsLst>
            <a:lin ang="18900000" scaled="1"/>
            <a:tileRect/>
          </a:gra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043C07-E16B-4E6C-89AF-0A2C39649B16}"/>
              </a:ext>
            </a:extLst>
          </p:cNvPr>
          <p:cNvSpPr/>
          <p:nvPr/>
        </p:nvSpPr>
        <p:spPr>
          <a:xfrm>
            <a:off x="3833128" y="476875"/>
            <a:ext cx="7888582" cy="1057365"/>
          </a:xfrm>
          <a:prstGeom prst="rect">
            <a:avLst/>
          </a:prstGeom>
          <a:gradFill>
            <a:gsLst>
              <a:gs pos="18000">
                <a:schemeClr val="bg1"/>
              </a:gs>
              <a:gs pos="90000">
                <a:srgbClr val="53524E"/>
              </a:gs>
              <a:gs pos="67000">
                <a:srgbClr val="3A3936"/>
              </a:gs>
              <a:gs pos="100000">
                <a:srgbClr val="74726C"/>
              </a:gs>
            </a:gsLst>
            <a:lin ang="5400000" scaled="1"/>
          </a:grad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C449C0-C09E-43AD-89FE-BEFC7E19CD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4395" y="499346"/>
            <a:ext cx="7877948" cy="890316"/>
          </a:xfrm>
          <a:prstGeom prst="rect">
            <a:avLst/>
          </a:prstGeom>
          <a:effectLst>
            <a:outerShdw blurRad="50800" dist="25400" dir="5400000" algn="t" rotWithShape="0">
              <a:prstClr val="black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924" y="469599"/>
            <a:ext cx="5901071" cy="1071918"/>
          </a:xfrm>
          <a:noFill/>
          <a:ln w="9525"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es-ES" sz="3600" b="1" dirty="0">
                <a:ln>
                  <a:solidFill>
                    <a:schemeClr val="bg2">
                      <a:lumMod val="75000"/>
                    </a:schemeClr>
                  </a:solidFill>
                </a:ln>
                <a:gradFill>
                  <a:gsLst>
                    <a:gs pos="81000">
                      <a:srgbClr val="FDF7E9"/>
                    </a:gs>
                    <a:gs pos="100000">
                      <a:srgbClr val="FAEFD2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Castilla y El Imperio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8D58F-DF4D-4A57-A59D-1CCF57531B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655" y="428325"/>
            <a:ext cx="1753956" cy="2408702"/>
          </a:xfrm>
          <a:prstGeom prst="rect">
            <a:avLst/>
          </a:prstGeom>
          <a:effectLst>
            <a:outerShdw blurRad="50800" dist="25400" dir="8100000" algn="tr" rotWithShape="0">
              <a:prstClr val="black">
                <a:alpha val="94000"/>
              </a:prstClr>
            </a:outerShdw>
          </a:effec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4D83C50-9A9E-4A5E-9AF5-AB06EA9EB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317" t="-2035" r="1920" b="-2"/>
          <a:stretch/>
        </p:blipFill>
        <p:spPr bwMode="auto">
          <a:xfrm>
            <a:off x="2898972" y="1667380"/>
            <a:ext cx="8214378" cy="4170611"/>
          </a:xfrm>
          <a:prstGeom prst="rect">
            <a:avLst/>
          </a:prstGeom>
          <a:gradFill flip="none" rotWithShape="1">
            <a:gsLst>
              <a:gs pos="0">
                <a:srgbClr val="FCF9F5"/>
              </a:gs>
              <a:gs pos="42145">
                <a:srgbClr val="F1EBE1">
                  <a:alpha val="80000"/>
                </a:srgbClr>
              </a:gs>
              <a:gs pos="27000">
                <a:srgbClr val="F4EEE5">
                  <a:alpha val="95000"/>
                </a:srgbClr>
              </a:gs>
              <a:gs pos="62000">
                <a:srgbClr val="EEE7DB">
                  <a:alpha val="95000"/>
                </a:srgbClr>
              </a:gs>
              <a:gs pos="100000">
                <a:srgbClr val="DACEB8"/>
              </a:gs>
            </a:gsLst>
            <a:lin ang="20400000" scaled="0"/>
            <a:tileRect/>
          </a:gra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scene3d>
            <a:camera prst="perspectiveHeroicExtremeLeftFacing" fov="4500000">
              <a:rot lat="21000000" lon="1200000" rev="21594000"/>
            </a:camera>
            <a:lightRig rig="threePt" dir="t"/>
          </a:scene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0356C4-4436-40AC-9C4F-4D43A501AB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brightnessContrast bright="-2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8659" flipH="1">
            <a:off x="8410817" y="-1085599"/>
            <a:ext cx="3866841" cy="6300792"/>
          </a:xfrm>
          <a:prstGeom prst="rect">
            <a:avLst/>
          </a:prstGeom>
          <a:effectLst>
            <a:outerShdw blurRad="76200" dist="990600" dir="17400000" sy="23000" kx="-1200000" algn="bl" rotWithShape="0">
              <a:prstClr val="black">
                <a:alpha val="40000"/>
              </a:prstClr>
            </a:outerShdw>
          </a:effectLst>
          <a:scene3d>
            <a:camera prst="isometricBottomDown"/>
            <a:lightRig rig="threePt" dir="t"/>
          </a:scene3d>
          <a:sp3d>
            <a:bevelT/>
            <a:bevelB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A710F9-9CBC-40F8-9DDB-26F2F52420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brightnessContrast bright="-2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8659" flipH="1">
            <a:off x="8410818" y="-1092855"/>
            <a:ext cx="3866841" cy="6300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BottomDown"/>
            <a:lightRig rig="threePt" dir="t"/>
          </a:scene3d>
          <a:sp3d>
            <a:bevelT/>
            <a:bevelB/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9CFCBF-3AAC-406B-A5BC-AC8BED25D92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388" r="53148"/>
          <a:stretch/>
        </p:blipFill>
        <p:spPr>
          <a:xfrm rot="21170534">
            <a:off x="3608400" y="2191279"/>
            <a:ext cx="719054" cy="497658"/>
          </a:xfrm>
          <a:prstGeom prst="rect">
            <a:avLst/>
          </a:prstGeom>
          <a:effectLst>
            <a:outerShdw blurRad="76200" dist="50800" dir="2400000" sx="101000" sy="101000" kx="-1200000" algn="bl" rotWithShape="0">
              <a:prstClr val="black">
                <a:alpha val="5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28ED52-5590-41B7-805C-CE56E4DDD98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1556" r="53148"/>
          <a:stretch/>
        </p:blipFill>
        <p:spPr>
          <a:xfrm>
            <a:off x="3490058" y="2038491"/>
            <a:ext cx="839850" cy="700230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BEB3BE-0A6A-462C-A304-80A7F583CE9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0000"/>
          </a:blip>
          <a:stretch>
            <a:fillRect/>
          </a:stretch>
        </p:blipFill>
        <p:spPr>
          <a:xfrm>
            <a:off x="3332201" y="4870109"/>
            <a:ext cx="3673959" cy="18792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EC6663-618B-412A-9BAB-54E319E985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5434" y="3825522"/>
            <a:ext cx="1270416" cy="18792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D47D9D-09CC-4502-B110-00A77CE52B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6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3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r="2807" b="8807"/>
          <a:stretch/>
        </p:blipFill>
        <p:spPr>
          <a:xfrm>
            <a:off x="3288335" y="3885288"/>
            <a:ext cx="1163115" cy="29727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32C275-F6A2-4EE9-AE35-0066C717D418}"/>
              </a:ext>
            </a:extLst>
          </p:cNvPr>
          <p:cNvSpPr/>
          <p:nvPr/>
        </p:nvSpPr>
        <p:spPr>
          <a:xfrm>
            <a:off x="127954" y="264846"/>
            <a:ext cx="3281627" cy="6375170"/>
          </a:xfrm>
          <a:prstGeom prst="rect">
            <a:avLst/>
          </a:prstGeom>
          <a:gradFill>
            <a:gsLst>
              <a:gs pos="0">
                <a:srgbClr val="FCF9F6"/>
              </a:gs>
              <a:gs pos="100000">
                <a:srgbClr val="F7E4AF"/>
              </a:gs>
              <a:gs pos="67000">
                <a:srgbClr val="FBF5E7"/>
              </a:gs>
            </a:gsLst>
            <a:lin ang="9600000" scaled="0"/>
          </a:gradFill>
          <a:ln w="95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039" y="4612983"/>
            <a:ext cx="2873399" cy="2027033"/>
          </a:xfrm>
          <a:noFill/>
          <a:ln w="19050"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2000" b="1" u="sng" cap="small" dirty="0">
                <a:solidFill>
                  <a:schemeClr val="bg1"/>
                </a:solidFill>
                <a:effectLst/>
                <a:latin typeface="+mj-lt"/>
              </a:rPr>
              <a:t>El precio del imperio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s-ES" sz="2000" dirty="0">
                <a:solidFill>
                  <a:schemeClr val="bg1"/>
                </a:solidFill>
                <a:effectLst/>
                <a:latin typeface="+mj-lt"/>
              </a:rPr>
              <a:t>Impuestos (indirectos)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s-ES" sz="2000" dirty="0">
                <a:solidFill>
                  <a:schemeClr val="bg1"/>
                </a:solidFill>
                <a:latin typeface="+mj-lt"/>
              </a:rPr>
              <a:t>Deuda externa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s-ES" sz="2000" dirty="0">
                <a:solidFill>
                  <a:schemeClr val="bg1"/>
                </a:solidFill>
                <a:effectLst/>
                <a:latin typeface="+mj-lt"/>
              </a:rPr>
              <a:t>Hiperinflación</a:t>
            </a:r>
          </a:p>
        </p:txBody>
      </p:sp>
      <p:pic>
        <p:nvPicPr>
          <p:cNvPr id="1026" name="Picture 2" descr="Carlos I de España - Wikipedia, la enciclopedia libre">
            <a:extLst>
              <a:ext uri="{FF2B5EF4-FFF2-40B4-BE49-F238E27FC236}">
                <a16:creationId xmlns:a16="http://schemas.microsoft.com/office/drawing/2014/main" id="{AA67D53E-83DF-47CA-900C-E1BAFD7A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3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040" y="467078"/>
            <a:ext cx="1333654" cy="186711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jecución de los comuneros de Castilla - Wikipedia, la enciclopedia libre">
            <a:extLst>
              <a:ext uri="{FF2B5EF4-FFF2-40B4-BE49-F238E27FC236}">
                <a16:creationId xmlns:a16="http://schemas.microsoft.com/office/drawing/2014/main" id="{E435982D-A199-4330-8F67-A6F9060BE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55" r="7725"/>
          <a:stretch/>
        </p:blipFill>
        <p:spPr bwMode="auto">
          <a:xfrm>
            <a:off x="328039" y="2518154"/>
            <a:ext cx="2873399" cy="191086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7D7C7E-96EE-4A83-A817-C877CAD3F370}"/>
              </a:ext>
            </a:extLst>
          </p:cNvPr>
          <p:cNvSpPr txBox="1"/>
          <p:nvPr/>
        </p:nvSpPr>
        <p:spPr>
          <a:xfrm>
            <a:off x="330313" y="997744"/>
            <a:ext cx="1404545" cy="1323439"/>
          </a:xfrm>
          <a:prstGeom prst="rect">
            <a:avLst/>
          </a:prstGeom>
          <a:gradFill flip="none" rotWithShape="1">
            <a:gsLst>
              <a:gs pos="0">
                <a:srgbClr val="251603">
                  <a:alpha val="60000"/>
                </a:srgbClr>
              </a:gs>
              <a:gs pos="64000">
                <a:schemeClr val="bg1">
                  <a:alpha val="0"/>
                </a:schemeClr>
              </a:gs>
            </a:gsLst>
            <a:lin ang="19800000" scaled="0"/>
            <a:tileRect/>
          </a:gradFill>
        </p:spPr>
        <p:txBody>
          <a:bodyPr wrap="square" rtlCol="0">
            <a:spAutoFit/>
          </a:bodyPr>
          <a:lstStyle/>
          <a:p>
            <a:endParaRPr lang="fi-FI" sz="2000" dirty="0">
              <a:effectLst>
                <a:glow rad="76200">
                  <a:schemeClr val="bg1">
                    <a:alpha val="80000"/>
                  </a:schemeClr>
                </a:glow>
              </a:effectLst>
              <a:latin typeface="+mj-lt"/>
            </a:endParaRPr>
          </a:p>
          <a:p>
            <a:endParaRPr lang="fi-FI" sz="2000" dirty="0">
              <a:effectLst>
                <a:glow rad="76200">
                  <a:schemeClr val="bg1">
                    <a:alpha val="80000"/>
                  </a:schemeClr>
                </a:glow>
              </a:effectLst>
              <a:latin typeface="+mj-lt"/>
            </a:endParaRPr>
          </a:p>
          <a:p>
            <a:r>
              <a:rPr lang="fi-FI" sz="2000" dirty="0">
                <a:effectLst>
                  <a:glow rad="76200">
                    <a:schemeClr val="bg1">
                      <a:alpha val="80000"/>
                    </a:schemeClr>
                  </a:glow>
                </a:effectLst>
                <a:latin typeface="+mj-lt"/>
              </a:rPr>
              <a:t>Carlos I/V</a:t>
            </a:r>
          </a:p>
          <a:p>
            <a:r>
              <a:rPr lang="fi-FI" sz="2000" dirty="0">
                <a:effectLst>
                  <a:glow rad="76200">
                    <a:schemeClr val="bg1">
                      <a:alpha val="80000"/>
                    </a:schemeClr>
                  </a:glow>
                </a:effectLst>
                <a:latin typeface="+mj-lt"/>
              </a:rPr>
              <a:t>(1500-58)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</a:effectLst>
              <a:latin typeface="+mj-lt"/>
            </a:endParaRPr>
          </a:p>
        </p:txBody>
      </p:sp>
      <p:pic>
        <p:nvPicPr>
          <p:cNvPr id="1030" name="Picture 6" descr="Felipe II de España - Wikipedia, la enciclopedia libre">
            <a:extLst>
              <a:ext uri="{FF2B5EF4-FFF2-40B4-BE49-F238E27FC236}">
                <a16:creationId xmlns:a16="http://schemas.microsoft.com/office/drawing/2014/main" id="{DAD7B738-161F-4161-A128-3C690F13B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41" t="5000" r="19225" b="19281"/>
          <a:stretch/>
        </p:blipFill>
        <p:spPr bwMode="auto">
          <a:xfrm>
            <a:off x="1867784" y="467078"/>
            <a:ext cx="1333655" cy="184752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7103" y="1606473"/>
            <a:ext cx="140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effectLst>
                  <a:glow rad="50800">
                    <a:schemeClr val="bg1">
                      <a:alpha val="40000"/>
                    </a:schemeClr>
                  </a:glow>
                </a:effectLst>
                <a:latin typeface="+mj-lt"/>
              </a:rPr>
              <a:t>Felipe II </a:t>
            </a:r>
          </a:p>
          <a:p>
            <a:r>
              <a:rPr lang="fi-FI" sz="2000" dirty="0">
                <a:effectLst>
                  <a:glow rad="50800">
                    <a:schemeClr val="bg1">
                      <a:alpha val="40000"/>
                    </a:schemeClr>
                  </a:glow>
                </a:effectLst>
                <a:latin typeface="+mj-lt"/>
              </a:rPr>
              <a:t>(1527–98)</a:t>
            </a:r>
            <a:endParaRPr lang="es-ES" sz="2000" dirty="0">
              <a:effectLst>
                <a:glow rad="50800">
                  <a:schemeClr val="bg1"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88D27-91C9-4F10-83D1-A548C3C8D5EF}"/>
              </a:ext>
            </a:extLst>
          </p:cNvPr>
          <p:cNvSpPr txBox="1"/>
          <p:nvPr/>
        </p:nvSpPr>
        <p:spPr>
          <a:xfrm>
            <a:off x="344039" y="3098459"/>
            <a:ext cx="2793720" cy="1323439"/>
          </a:xfrm>
          <a:prstGeom prst="rect">
            <a:avLst/>
          </a:prstGeom>
          <a:gradFill flip="none" rotWithShape="1">
            <a:gsLst>
              <a:gs pos="0">
                <a:srgbClr val="251603">
                  <a:alpha val="60000"/>
                </a:srgbClr>
              </a:gs>
              <a:gs pos="75000">
                <a:schemeClr val="bg1">
                  <a:alpha val="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endParaRPr lang="es-ES_tradnl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s-ES_tradnl" sz="2000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1521 </a:t>
            </a:r>
          </a:p>
          <a:p>
            <a:r>
              <a:rPr lang="es-ES_tradnl" sz="2000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Derrota de los comuneros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812552-3E2E-4343-A0BD-6D7612F549F0}"/>
              </a:ext>
            </a:extLst>
          </p:cNvPr>
          <p:cNvSpPr txBox="1"/>
          <p:nvPr/>
        </p:nvSpPr>
        <p:spPr>
          <a:xfrm>
            <a:off x="4118460" y="6295370"/>
            <a:ext cx="4275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Símbolos de la extrema derecha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E4782E2-FD06-4080-BB81-196EEC775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2648" r="1187"/>
          <a:stretch/>
        </p:blipFill>
        <p:spPr bwMode="auto">
          <a:xfrm>
            <a:off x="8951479" y="4429258"/>
            <a:ext cx="2988885" cy="221075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1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37FE78-A60D-4B31-BD43-56D3B60F34DB}"/>
              </a:ext>
            </a:extLst>
          </p:cNvPr>
          <p:cNvSpPr/>
          <p:nvPr/>
        </p:nvSpPr>
        <p:spPr>
          <a:xfrm>
            <a:off x="102056" y="115290"/>
            <a:ext cx="7162800" cy="66274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5" name="Picture 24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1C2ACE90-8CD5-4F61-9042-941F3DA27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69" b="1"/>
          <a:stretch/>
        </p:blipFill>
        <p:spPr>
          <a:xfrm>
            <a:off x="111574" y="4584095"/>
            <a:ext cx="7138308" cy="21519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9931F4-D778-41E9-A9A8-97BFF6B0C3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6" y="-13649"/>
            <a:ext cx="6858000" cy="6858000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176" y="513567"/>
            <a:ext cx="3034560" cy="879792"/>
          </a:xfrm>
        </p:spPr>
        <p:txBody>
          <a:bodyPr/>
          <a:lstStyle/>
          <a:p>
            <a:pPr algn="ctr"/>
            <a:r>
              <a:rPr lang="fi-FI" dirty="0">
                <a:ln>
                  <a:solidFill>
                    <a:schemeClr val="tx1"/>
                  </a:solidFill>
                </a:ln>
                <a:gradFill>
                  <a:gsLst>
                    <a:gs pos="83000">
                      <a:srgbClr val="F8EBCD"/>
                    </a:gs>
                    <a:gs pos="0">
                      <a:schemeClr val="tx1"/>
                    </a:gs>
                    <a:gs pos="100000">
                      <a:srgbClr val="F0D79A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70000"/>
                    </a:schemeClr>
                  </a:glow>
                </a:effectLst>
              </a:rPr>
              <a:t>Sevilla</a:t>
            </a:r>
            <a:endParaRPr lang="es-ES" dirty="0">
              <a:ln>
                <a:solidFill>
                  <a:schemeClr val="tx1"/>
                </a:solidFill>
              </a:ln>
              <a:gradFill>
                <a:gsLst>
                  <a:gs pos="83000">
                    <a:srgbClr val="F8EBCD"/>
                  </a:gs>
                  <a:gs pos="0">
                    <a:schemeClr val="tx1"/>
                  </a:gs>
                  <a:gs pos="100000">
                    <a:srgbClr val="F0D79A"/>
                  </a:gs>
                </a:gsLst>
                <a:lin ang="5400000" scaled="1"/>
              </a:gradFill>
              <a:effectLst>
                <a:glow rad="76200">
                  <a:schemeClr val="bg1">
                    <a:alpha val="70000"/>
                  </a:schemeClr>
                </a:glow>
              </a:effectLst>
            </a:endParaRPr>
          </a:p>
        </p:txBody>
      </p:sp>
      <p:pic>
        <p:nvPicPr>
          <p:cNvPr id="6146" name="Picture 2" descr="http://pngimagesfree.com/Corner/corner_ornament_golden_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200735" y="325167"/>
            <a:ext cx="1887929" cy="1137765"/>
          </a:xfrm>
          <a:prstGeom prst="rect">
            <a:avLst/>
          </a:prstGeom>
          <a:noFill/>
        </p:spPr>
      </p:pic>
      <p:pic>
        <p:nvPicPr>
          <p:cNvPr id="1026" name="Picture 2" descr="Piden que el Ejército entre en el barrio sevillano de las Tres Mil Viviendas">
            <a:extLst>
              <a:ext uri="{FF2B5EF4-FFF2-40B4-BE49-F238E27FC236}">
                <a16:creationId xmlns:a16="http://schemas.microsoft.com/office/drawing/2014/main" id="{77C1A151-10BF-47C1-AC6E-E971CAAFB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55" r="2428"/>
          <a:stretch/>
        </p:blipFill>
        <p:spPr bwMode="auto">
          <a:xfrm>
            <a:off x="318157" y="4184581"/>
            <a:ext cx="4068842" cy="24004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6C4148E-5A6B-4F89-B9EE-0286353C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096" y="1566220"/>
            <a:ext cx="4092966" cy="24004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pngimagesfree.com/Corner/corner_ornament_golden_3.png">
            <a:extLst>
              <a:ext uri="{FF2B5EF4-FFF2-40B4-BE49-F238E27FC236}">
                <a16:creationId xmlns:a16="http://schemas.microsoft.com/office/drawing/2014/main" id="{8FE462E0-3CEE-4351-B721-BC00B4B11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78248" y="322469"/>
            <a:ext cx="1887930" cy="1120155"/>
          </a:xfrm>
          <a:prstGeom prst="rect">
            <a:avLst/>
          </a:prstGeom>
          <a:noFill/>
        </p:spPr>
      </p:pic>
      <p:pic>
        <p:nvPicPr>
          <p:cNvPr id="2054" name="Picture 6" descr="Todo sobre coches de caballos en Sevilla: alquiler, compra, equipamiento y  seguros">
            <a:extLst>
              <a:ext uri="{FF2B5EF4-FFF2-40B4-BE49-F238E27FC236}">
                <a16:creationId xmlns:a16="http://schemas.microsoft.com/office/drawing/2014/main" id="{E49A5C24-BFAE-4884-9F13-30B293893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01" t="2472" r="7678" b="-311"/>
          <a:stretch/>
        </p:blipFill>
        <p:spPr bwMode="auto">
          <a:xfrm flipH="1">
            <a:off x="4595857" y="4174123"/>
            <a:ext cx="2452671" cy="243293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smoke&#10;&#10;Description automatically generated">
            <a:extLst>
              <a:ext uri="{FF2B5EF4-FFF2-40B4-BE49-F238E27FC236}">
                <a16:creationId xmlns:a16="http://schemas.microsoft.com/office/drawing/2014/main" id="{73DCEA08-79A7-455F-8A08-AE49580C7B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129" t="1" b="21239"/>
          <a:stretch/>
        </p:blipFill>
        <p:spPr>
          <a:xfrm>
            <a:off x="4013714" y="5036344"/>
            <a:ext cx="6142002" cy="1829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20EE57-D38B-4BF5-80BC-847232B779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717146" y="4134818"/>
            <a:ext cx="3117085" cy="2417473"/>
          </a:xfrm>
          <a:prstGeom prst="rect">
            <a:avLst/>
          </a:prstGeom>
          <a:effectLst>
            <a:outerShdw blurRad="50800" dist="25400" dir="2700000" algn="tl" rotWithShape="0">
              <a:prstClr val="black"/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9A2BE3-603F-4F75-BBFB-9E44B9A4C627}"/>
              </a:ext>
            </a:extLst>
          </p:cNvPr>
          <p:cNvSpPr txBox="1"/>
          <p:nvPr/>
        </p:nvSpPr>
        <p:spPr>
          <a:xfrm>
            <a:off x="308633" y="3258770"/>
            <a:ext cx="3481069" cy="707886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endParaRPr lang="es-ES_tradnl" sz="2000" dirty="0">
              <a:gradFill>
                <a:gsLst>
                  <a:gs pos="0">
                    <a:schemeClr val="tx1"/>
                  </a:gs>
                  <a:gs pos="76000">
                    <a:srgbClr val="F7E9C9"/>
                  </a:gs>
                  <a:gs pos="100000">
                    <a:srgbClr val="F0D79A"/>
                  </a:gs>
                </a:gsLst>
                <a:lin ang="5400000" scaled="1"/>
              </a:gradFill>
              <a:effectLst>
                <a:glow rad="101600">
                  <a:schemeClr val="bg1"/>
                </a:glow>
              </a:effectLst>
            </a:endParaRPr>
          </a:p>
          <a:p>
            <a:r>
              <a:rPr lang="es-ES_tradnl" sz="2000" dirty="0">
                <a:gradFill>
                  <a:gsLst>
                    <a:gs pos="0">
                      <a:schemeClr val="tx1"/>
                    </a:gs>
                    <a:gs pos="76000">
                      <a:srgbClr val="F7E9C9"/>
                    </a:gs>
                    <a:gs pos="100000">
                      <a:srgbClr val="F0D79A"/>
                    </a:gs>
                  </a:gsLst>
                  <a:lin ang="5400000" scaled="1"/>
                </a:gradFill>
                <a:effectLst>
                  <a:glow rad="101600">
                    <a:schemeClr val="bg1"/>
                  </a:glow>
                </a:effectLst>
              </a:rPr>
              <a:t>Real Alcázar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B56713-AD61-476A-9E72-DEF0090BFB63}"/>
              </a:ext>
            </a:extLst>
          </p:cNvPr>
          <p:cNvSpPr txBox="1"/>
          <p:nvPr/>
        </p:nvSpPr>
        <p:spPr>
          <a:xfrm>
            <a:off x="1531659" y="5862164"/>
            <a:ext cx="2855340" cy="707886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4800000" scaled="0"/>
            <a:tileRect/>
          </a:gradFill>
        </p:spPr>
        <p:txBody>
          <a:bodyPr wrap="square" rtlCol="0">
            <a:spAutoFit/>
          </a:bodyPr>
          <a:lstStyle/>
          <a:p>
            <a:endParaRPr lang="es-ES_tradnl" sz="2000" dirty="0">
              <a:gradFill>
                <a:gsLst>
                  <a:gs pos="0">
                    <a:schemeClr val="tx1"/>
                  </a:gs>
                  <a:gs pos="76000">
                    <a:srgbClr val="F7E9C9"/>
                  </a:gs>
                  <a:gs pos="100000">
                    <a:srgbClr val="F0D79A"/>
                  </a:gs>
                </a:gsLst>
                <a:lin ang="5400000" scaled="1"/>
              </a:gradFill>
              <a:effectLst>
                <a:glow rad="101600">
                  <a:schemeClr val="bg1"/>
                </a:glow>
              </a:effectLst>
            </a:endParaRPr>
          </a:p>
          <a:p>
            <a:pPr algn="r"/>
            <a:r>
              <a:rPr lang="es-ES_tradnl" sz="2000" dirty="0">
                <a:gradFill>
                  <a:gsLst>
                    <a:gs pos="0">
                      <a:schemeClr val="tx1"/>
                    </a:gs>
                    <a:gs pos="76000">
                      <a:srgbClr val="F7E9C9"/>
                    </a:gs>
                    <a:gs pos="100000">
                      <a:srgbClr val="F0D79A"/>
                    </a:gs>
                  </a:gsLst>
                  <a:lin ang="5400000" scaled="1"/>
                </a:gradFill>
                <a:effectLst>
                  <a:glow rad="101600">
                    <a:schemeClr val="bg1"/>
                  </a:glow>
                </a:effectLst>
              </a:rPr>
              <a:t>3.000 viviendas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D18FB9-5A91-46E8-A2BE-AE6803C06B1E}"/>
              </a:ext>
            </a:extLst>
          </p:cNvPr>
          <p:cNvSpPr txBox="1"/>
          <p:nvPr/>
        </p:nvSpPr>
        <p:spPr>
          <a:xfrm>
            <a:off x="9229262" y="6224688"/>
            <a:ext cx="2855340" cy="400110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4800000" scaled="0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>
                <a:gradFill>
                  <a:gsLst>
                    <a:gs pos="0">
                      <a:schemeClr val="tx1"/>
                    </a:gs>
                    <a:gs pos="76000">
                      <a:srgbClr val="F7E9C9"/>
                    </a:gs>
                    <a:gs pos="100000">
                      <a:srgbClr val="F0D79A"/>
                    </a:gs>
                  </a:gsLst>
                  <a:lin ang="5400000" scaled="1"/>
                </a:gradFill>
                <a:effectLst>
                  <a:glow rad="101600">
                    <a:schemeClr val="bg1"/>
                  </a:glow>
                </a:effectLst>
              </a:rPr>
              <a:t>Torre del Oro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9BFD85-924A-494E-8007-38B58F1961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98401">
            <a:off x="2717760" y="3494211"/>
            <a:ext cx="2601955" cy="1908897"/>
          </a:xfrm>
          <a:prstGeom prst="rect">
            <a:avLst/>
          </a:prstGeom>
          <a:scene3d>
            <a:camera prst="perspectiveContrastingLeftFacing">
              <a:rot lat="21000000" lon="1800000" rev="21386789"/>
            </a:camera>
            <a:lightRig rig="threePt" dir="t"/>
          </a:scene3d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AF8D0F5-D0ED-4B6D-875A-D66E4033F1A7}"/>
              </a:ext>
            </a:extLst>
          </p:cNvPr>
          <p:cNvSpPr/>
          <p:nvPr/>
        </p:nvSpPr>
        <p:spPr>
          <a:xfrm>
            <a:off x="3347727" y="4903431"/>
            <a:ext cx="140409" cy="132913"/>
          </a:xfrm>
          <a:prstGeom prst="ellipse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50" name="Picture 2" descr="c) Portal Fuenterrebollo «««">
            <a:extLst>
              <a:ext uri="{FF2B5EF4-FFF2-40B4-BE49-F238E27FC236}">
                <a16:creationId xmlns:a16="http://schemas.microsoft.com/office/drawing/2014/main" id="{FD99ECD3-3FB1-4DC9-B8D5-F4E6348B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9" t="20" r="22823" b="-20"/>
          <a:stretch/>
        </p:blipFill>
        <p:spPr bwMode="auto">
          <a:xfrm>
            <a:off x="4595862" y="1574801"/>
            <a:ext cx="2452669" cy="24004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09A8A0-C8FF-4010-9E78-380E965B07B2}"/>
              </a:ext>
            </a:extLst>
          </p:cNvPr>
          <p:cNvSpPr txBox="1"/>
          <p:nvPr/>
        </p:nvSpPr>
        <p:spPr>
          <a:xfrm>
            <a:off x="4595862" y="2967876"/>
            <a:ext cx="1645936" cy="1015663"/>
          </a:xfrm>
          <a:prstGeom prst="rect">
            <a:avLst/>
          </a:prstGeom>
          <a:gradFill flip="none" rotWithShape="1">
            <a:gsLst>
              <a:gs pos="48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endParaRPr lang="es-ES_tradnl" sz="2000" dirty="0">
              <a:gradFill>
                <a:gsLst>
                  <a:gs pos="0">
                    <a:schemeClr val="tx1"/>
                  </a:gs>
                  <a:gs pos="76000">
                    <a:srgbClr val="F7E9C9"/>
                  </a:gs>
                  <a:gs pos="100000">
                    <a:srgbClr val="F0D79A"/>
                  </a:gs>
                </a:gsLst>
                <a:lin ang="5400000" scaled="1"/>
              </a:gradFill>
              <a:effectLst>
                <a:glow rad="101600">
                  <a:schemeClr val="bg1"/>
                </a:glow>
              </a:effectLst>
            </a:endParaRPr>
          </a:p>
          <a:p>
            <a:r>
              <a:rPr lang="es-ES_tradnl" sz="2000" dirty="0">
                <a:gradFill>
                  <a:gsLst>
                    <a:gs pos="0">
                      <a:schemeClr val="tx1"/>
                    </a:gs>
                    <a:gs pos="76000">
                      <a:srgbClr val="F7E9C9"/>
                    </a:gs>
                    <a:gs pos="100000">
                      <a:srgbClr val="F0D79A"/>
                    </a:gs>
                  </a:gsLst>
                  <a:lin ang="5400000" scaled="1"/>
                </a:gradFill>
                <a:effectLst>
                  <a:glow rad="101600">
                    <a:schemeClr val="bg1"/>
                  </a:glow>
                </a:effectLst>
              </a:rPr>
              <a:t>Palacio de San Telmo</a:t>
            </a:r>
          </a:p>
        </p:txBody>
      </p:sp>
    </p:spTree>
    <p:extLst>
      <p:ext uri="{BB962C8B-B14F-4D97-AF65-F5344CB8AC3E}">
        <p14:creationId xmlns:p14="http://schemas.microsoft.com/office/powerpoint/2010/main" val="31132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blur&#10;&#10;Description automatically generated">
            <a:extLst>
              <a:ext uri="{FF2B5EF4-FFF2-40B4-BE49-F238E27FC236}">
                <a16:creationId xmlns:a16="http://schemas.microsoft.com/office/drawing/2014/main" id="{E1C03BAB-82E7-4CFC-BE10-B375D33F2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7335787" y="-1"/>
            <a:ext cx="4848107" cy="41529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181917-D031-45D8-B917-6EC056138AE0}"/>
              </a:ext>
            </a:extLst>
          </p:cNvPr>
          <p:cNvSpPr/>
          <p:nvPr/>
        </p:nvSpPr>
        <p:spPr>
          <a:xfrm>
            <a:off x="106985" y="657198"/>
            <a:ext cx="7247933" cy="6199298"/>
          </a:xfrm>
          <a:prstGeom prst="rect">
            <a:avLst/>
          </a:prstGeom>
          <a:gradFill flip="none" rotWithShape="1">
            <a:gsLst>
              <a:gs pos="0">
                <a:srgbClr val="4E5531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solidFill>
              <a:srgbClr val="FDFD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E3D75B0B-3D37-4E36-BE29-71D8769DD2FE}"/>
              </a:ext>
            </a:extLst>
          </p:cNvPr>
          <p:cNvSpPr/>
          <p:nvPr/>
        </p:nvSpPr>
        <p:spPr>
          <a:xfrm rot="16200000">
            <a:off x="8835952" y="2500084"/>
            <a:ext cx="1780277" cy="4354280"/>
          </a:xfrm>
          <a:prstGeom prst="foldedCorner">
            <a:avLst>
              <a:gd name="adj" fmla="val 13742"/>
            </a:avLst>
          </a:prstGeom>
          <a:gradFill flip="none" rotWithShape="1">
            <a:gsLst>
              <a:gs pos="59557">
                <a:srgbClr val="FFFEF7"/>
              </a:gs>
              <a:gs pos="0">
                <a:srgbClr val="FFFDE8"/>
              </a:gs>
              <a:gs pos="100000">
                <a:srgbClr val="FFFDE8"/>
              </a:gs>
            </a:gsLst>
            <a:lin ang="1620000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5CCA98-C4C9-4CDB-9CDF-22790283FD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972" r="-1530" b="-165097"/>
          <a:stretch/>
        </p:blipFill>
        <p:spPr>
          <a:xfrm>
            <a:off x="1" y="74359"/>
            <a:ext cx="2636372" cy="6783641"/>
          </a:xfrm>
          <a:prstGeom prst="rect">
            <a:avLst/>
          </a:prstGeom>
          <a:gradFill>
            <a:gsLst>
              <a:gs pos="24000">
                <a:srgbClr val="2A2932">
                  <a:alpha val="0"/>
                </a:srgbClr>
              </a:gs>
              <a:gs pos="29000">
                <a:srgbClr val="2A2932"/>
              </a:gs>
              <a:gs pos="100000">
                <a:schemeClr val="bg1"/>
              </a:gs>
            </a:gsLst>
            <a:lin ang="5400000" scaled="1"/>
          </a:gradFill>
          <a:effectLst>
            <a:outerShdw blurRad="50800" dist="63500" dir="16200000" rotWithShape="0">
              <a:schemeClr val="tx1">
                <a:alpha val="40000"/>
              </a:scheme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67D83B-1F12-4862-A7F2-CED987704FFB}"/>
              </a:ext>
            </a:extLst>
          </p:cNvPr>
          <p:cNvSpPr txBox="1"/>
          <p:nvPr/>
        </p:nvSpPr>
        <p:spPr>
          <a:xfrm>
            <a:off x="451513" y="1601442"/>
            <a:ext cx="176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FFFFFF"/>
                </a:solidFill>
              </a:rPr>
              <a:t>Martín Lutero</a:t>
            </a: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157021D2-ABBA-45F1-92B1-07D7A8514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6531" y="-459792"/>
            <a:ext cx="4885222" cy="3700297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D9D8935-9930-4325-A118-D02888B91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891" y="564286"/>
            <a:ext cx="5160665" cy="1516885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_tradnl" b="1" dirty="0">
                <a:ln>
                  <a:solidFill>
                    <a:srgbClr val="FFFDE8"/>
                  </a:solidFill>
                </a:ln>
                <a:gradFill>
                  <a:gsLst>
                    <a:gs pos="71000">
                      <a:srgbClr val="1C1F12"/>
                    </a:gs>
                    <a:gs pos="12000">
                      <a:srgbClr val="30351E"/>
                    </a:gs>
                    <a:gs pos="0">
                      <a:srgbClr val="4E553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76200">
                    <a:srgbClr val="FFFFFE">
                      <a:alpha val="80000"/>
                    </a:srgbClr>
                  </a:glow>
                </a:effectLst>
              </a:rPr>
              <a:t>Reforma y contrarreforma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0A827E-C314-412E-AD78-18626A596EAA}"/>
              </a:ext>
            </a:extLst>
          </p:cNvPr>
          <p:cNvSpPr/>
          <p:nvPr/>
        </p:nvSpPr>
        <p:spPr>
          <a:xfrm>
            <a:off x="13646" y="2779865"/>
            <a:ext cx="7156291" cy="4068610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72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26" name="Picture 2" descr="La Reforma Protestante | Entre el espacio y el tiempo">
            <a:extLst>
              <a:ext uri="{FF2B5EF4-FFF2-40B4-BE49-F238E27FC236}">
                <a16:creationId xmlns:a16="http://schemas.microsoft.com/office/drawing/2014/main" id="{95A2FC2A-05E7-4B2D-A7B7-EDC0AA6CF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" r="263"/>
          <a:stretch/>
        </p:blipFill>
        <p:spPr bwMode="auto">
          <a:xfrm>
            <a:off x="305482" y="2001550"/>
            <a:ext cx="6888520" cy="469428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9D0498-0EC0-48E0-B77A-B8D74162D7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1161"/>
          <a:stretch/>
        </p:blipFill>
        <p:spPr>
          <a:xfrm flipH="1">
            <a:off x="7365898" y="123743"/>
            <a:ext cx="4651380" cy="391485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E29C822-81E0-4782-BA6A-F3A1C4245A13}"/>
              </a:ext>
            </a:extLst>
          </p:cNvPr>
          <p:cNvSpPr txBox="1">
            <a:spLocks/>
          </p:cNvSpPr>
          <p:nvPr/>
        </p:nvSpPr>
        <p:spPr>
          <a:xfrm>
            <a:off x="9765351" y="3960958"/>
            <a:ext cx="2052115" cy="155878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2000" b="1" u="sng" cap="small" dirty="0">
                <a:solidFill>
                  <a:schemeClr val="bg1"/>
                </a:solidFill>
                <a:effectLst/>
              </a:rPr>
              <a:t>Jerarquía: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2000" b="1" cap="small" dirty="0">
                <a:solidFill>
                  <a:schemeClr val="bg1"/>
                </a:solidFill>
                <a:effectLst/>
              </a:rPr>
              <a:t>Jerarquía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2000" b="1" cap="small" dirty="0">
                <a:solidFill>
                  <a:schemeClr val="bg1"/>
                </a:solidFill>
              </a:rPr>
              <a:t>Indiferencia</a:t>
            </a:r>
            <a:endParaRPr lang="es-ES" sz="2000" b="1" cap="small" dirty="0">
              <a:solidFill>
                <a:schemeClr val="bg1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2000" b="1" cap="small" dirty="0">
                <a:solidFill>
                  <a:schemeClr val="bg1"/>
                </a:solidFill>
                <a:effectLst/>
              </a:rPr>
              <a:t>Gregarismo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FF56D-9597-49C7-9604-56F803CE34F2}"/>
              </a:ext>
            </a:extLst>
          </p:cNvPr>
          <p:cNvSpPr txBox="1">
            <a:spLocks/>
          </p:cNvSpPr>
          <p:nvPr/>
        </p:nvSpPr>
        <p:spPr>
          <a:xfrm>
            <a:off x="7576938" y="3965528"/>
            <a:ext cx="2137077" cy="1554210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2000" b="1" u="sng" cap="small" dirty="0">
                <a:solidFill>
                  <a:schemeClr val="bg1"/>
                </a:solidFill>
                <a:effectLst/>
              </a:rPr>
              <a:t>Individuo: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2000" b="1" cap="small" dirty="0">
                <a:solidFill>
                  <a:schemeClr val="bg1"/>
                </a:solidFill>
              </a:rPr>
              <a:t>Trabajo</a:t>
            </a:r>
            <a:endParaRPr lang="es-ES" sz="2000" b="1" cap="small" dirty="0">
              <a:solidFill>
                <a:schemeClr val="bg1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2000" b="1" cap="small" dirty="0">
                <a:solidFill>
                  <a:schemeClr val="bg1"/>
                </a:solidFill>
              </a:rPr>
              <a:t>Alfabetización</a:t>
            </a:r>
            <a:endParaRPr lang="es-ES" sz="2000" b="1" cap="small" dirty="0">
              <a:solidFill>
                <a:schemeClr val="bg1"/>
              </a:solidFill>
              <a:effectLst>
                <a:glow rad="25400">
                  <a:schemeClr val="tx1">
                    <a:alpha val="80000"/>
                  </a:schemeClr>
                </a:glow>
              </a:effectLst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sz="2000" b="1" cap="small" dirty="0">
                <a:solidFill>
                  <a:schemeClr val="bg1"/>
                </a:solidFill>
                <a:effectLst>
                  <a:glow rad="50800">
                    <a:srgbClr val="FFFDED"/>
                  </a:glow>
                </a:effectLst>
              </a:rPr>
              <a:t>Presión social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4502" y="5885359"/>
            <a:ext cx="4283778" cy="8104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" sz="2000" cap="small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1517 </a:t>
            </a:r>
            <a:r>
              <a:rPr lang="es-ES" sz="2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Reforma protestante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1545 – 1563 Concilio de Trento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CB756-B1EF-D376-63C1-B5BC207C5A0E}"/>
              </a:ext>
            </a:extLst>
          </p:cNvPr>
          <p:cNvSpPr txBox="1"/>
          <p:nvPr/>
        </p:nvSpPr>
        <p:spPr>
          <a:xfrm>
            <a:off x="7599560" y="5618619"/>
            <a:ext cx="432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_tradnl" b="1" u="sng" cap="small" dirty="0"/>
              <a:t>Históricamente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dirty="0"/>
              <a:t>Crédito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dirty="0"/>
              <a:t>Caza de brujas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54D2F1-60AC-DADD-F2EE-105A4D356491}"/>
              </a:ext>
            </a:extLst>
          </p:cNvPr>
          <p:cNvSpPr txBox="1"/>
          <p:nvPr/>
        </p:nvSpPr>
        <p:spPr>
          <a:xfrm>
            <a:off x="9801224" y="5618619"/>
            <a:ext cx="2085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es-ES_tradnl" b="1" u="sng" cap="small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dirty="0"/>
              <a:t>Ascetismo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_tradnl" dirty="0"/>
              <a:t>Virgen María</a:t>
            </a:r>
          </a:p>
        </p:txBody>
      </p:sp>
    </p:spTree>
    <p:extLst>
      <p:ext uri="{BB962C8B-B14F-4D97-AF65-F5344CB8AC3E}">
        <p14:creationId xmlns:p14="http://schemas.microsoft.com/office/powerpoint/2010/main" val="328028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vertebrate, dark, coelenterate, jellyfish&#10;&#10;Description automatically generated">
            <a:extLst>
              <a:ext uri="{FF2B5EF4-FFF2-40B4-BE49-F238E27FC236}">
                <a16:creationId xmlns:a16="http://schemas.microsoft.com/office/drawing/2014/main" id="{774E02E3-7878-4D3C-A561-12DD7B2643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08" b="33602"/>
          <a:stretch/>
        </p:blipFill>
        <p:spPr>
          <a:xfrm>
            <a:off x="5499861" y="3706950"/>
            <a:ext cx="6692140" cy="3140202"/>
          </a:xfrm>
          <a:prstGeom prst="rect">
            <a:avLst/>
          </a:prstGeom>
          <a:effectLst>
            <a:outerShdw blurRad="50800" dist="25400" dir="16200000" rotWithShape="0">
              <a:prstClr val="black">
                <a:alpha val="80000"/>
              </a:prstClr>
            </a:outerShdw>
          </a:effectLst>
        </p:spPr>
      </p:pic>
      <p:pic>
        <p:nvPicPr>
          <p:cNvPr id="25" name="Picture 24" descr="A picture containing invertebrate, dark, coelenterate, jellyfish&#10;&#10;Description automatically generated">
            <a:extLst>
              <a:ext uri="{FF2B5EF4-FFF2-40B4-BE49-F238E27FC236}">
                <a16:creationId xmlns:a16="http://schemas.microsoft.com/office/drawing/2014/main" id="{23EDFDF9-168A-47B0-93B3-35AA3F8DF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4" t="41741"/>
          <a:stretch/>
        </p:blipFill>
        <p:spPr>
          <a:xfrm flipV="1">
            <a:off x="0" y="4293708"/>
            <a:ext cx="6611828" cy="2553444"/>
          </a:xfrm>
          <a:prstGeom prst="rect">
            <a:avLst/>
          </a:prstGeom>
          <a:effectLst>
            <a:outerShdw blurRad="50800" dist="25400" dir="16200000" rotWithShape="0">
              <a:prstClr val="black">
                <a:alpha val="8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A427EB-5B43-4E55-A88D-4857BA3672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5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0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b="21645"/>
          <a:stretch/>
        </p:blipFill>
        <p:spPr>
          <a:xfrm>
            <a:off x="8764177" y="3429000"/>
            <a:ext cx="1627529" cy="3429000"/>
          </a:xfrm>
          <a:prstGeom prst="rect">
            <a:avLst/>
          </a:prstGeom>
          <a:effectLst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79DFAD-C1FE-41FE-BCAF-33078A1E74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biLevel thresh="50000"/>
            <a:alphaModFix amt="6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0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0053"/>
          <a:stretch/>
        </p:blipFill>
        <p:spPr>
          <a:xfrm flipH="1">
            <a:off x="6322321" y="4407668"/>
            <a:ext cx="3067400" cy="245033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644CA7-46BA-4B02-BCA7-AFA3697EB5F2}"/>
              </a:ext>
            </a:extLst>
          </p:cNvPr>
          <p:cNvSpPr/>
          <p:nvPr/>
        </p:nvSpPr>
        <p:spPr>
          <a:xfrm>
            <a:off x="212651" y="159488"/>
            <a:ext cx="5883349" cy="65186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52" name="Picture 4" descr="ル・ナン兄弟">
            <a:extLst>
              <a:ext uri="{FF2B5EF4-FFF2-40B4-BE49-F238E27FC236}">
                <a16:creationId xmlns:a16="http://schemas.microsoft.com/office/drawing/2014/main" id="{1A3BAEA2-B1DA-400B-8E36-5A8F34515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46" t="7129" b="73469"/>
          <a:stretch/>
        </p:blipFill>
        <p:spPr bwMode="auto">
          <a:xfrm>
            <a:off x="391651" y="5545670"/>
            <a:ext cx="5496996" cy="9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91651" y="2574485"/>
            <a:ext cx="2678434" cy="2858542"/>
          </a:xfrm>
          <a:prstGeom prst="rect">
            <a:avLst/>
          </a:prstGeom>
          <a:gradFill>
            <a:gsLst>
              <a:gs pos="24000">
                <a:srgbClr val="3F3207"/>
              </a:gs>
              <a:gs pos="100000">
                <a:srgbClr val="7B610D"/>
              </a:gs>
            </a:gsLst>
            <a:lin ang="10800000" scaled="1"/>
          </a:gradFill>
          <a:ln w="952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Duque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herttua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Marqués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markiisi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Conde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kreivi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Vizconde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varakreivi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Barón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paroni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Señor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(herra)</a:t>
            </a:r>
            <a:endParaRPr lang="es-ES" sz="1600" dirty="0">
              <a:effectLst>
                <a:glow rad="50800">
                  <a:schemeClr val="bg1">
                    <a:alpha val="80000"/>
                  </a:schemeClr>
                </a:glow>
              </a:effectLst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Hidalgo</a:t>
            </a:r>
            <a:r>
              <a:rPr lang="es-ES" sz="2000" b="1" cap="all" dirty="0">
                <a:effectLst>
                  <a:glow rad="50800">
                    <a:schemeClr val="bg1">
                      <a:alpha val="8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</a:effectLst>
              </a:rPr>
              <a:t>(talonpoika)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10212" y="2563852"/>
            <a:ext cx="2678434" cy="2869175"/>
          </a:xfrm>
          <a:prstGeom prst="rect">
            <a:avLst/>
          </a:prstGeom>
          <a:gradFill>
            <a:gsLst>
              <a:gs pos="24000">
                <a:srgbClr val="3F3207"/>
              </a:gs>
              <a:gs pos="100000">
                <a:srgbClr val="7B610D"/>
              </a:gs>
            </a:gsLst>
            <a:lin ang="10800000" scaled="1"/>
          </a:gradFill>
          <a:ln w="952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cardenal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kardinaali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obispo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piispa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Primado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priimas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Abad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apotti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Cura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pappi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Diácono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diakoni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Monje</a:t>
            </a:r>
            <a:r>
              <a:rPr lang="es-ES" sz="20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 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munkki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1651" y="5600883"/>
            <a:ext cx="5496995" cy="941481"/>
          </a:xfrm>
          <a:prstGeom prst="rect">
            <a:avLst/>
          </a:prstGeom>
          <a:gradFill flip="none" rotWithShape="1">
            <a:gsLst>
              <a:gs pos="12000">
                <a:srgbClr val="271F04"/>
              </a:gs>
              <a:gs pos="0">
                <a:schemeClr val="accent3">
                  <a:lumMod val="50000"/>
                </a:schemeClr>
              </a:gs>
              <a:gs pos="58000">
                <a:schemeClr val="bg1">
                  <a:alpha val="40000"/>
                </a:schemeClr>
              </a:gs>
              <a:gs pos="34000">
                <a:schemeClr val="bg1">
                  <a:alpha val="60000"/>
                </a:schemeClr>
              </a:gs>
            </a:gsLst>
            <a:lin ang="5400000" scaled="0"/>
            <a:tileRect/>
          </a:gradFill>
          <a:ln w="952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"/>
              </a:lnSpc>
              <a:spcBef>
                <a:spcPts val="600"/>
              </a:spcBef>
              <a:spcAft>
                <a:spcPts val="200"/>
              </a:spcAft>
              <a:buNone/>
            </a:pPr>
            <a:endParaRPr lang="es-ES" sz="1800" b="1" cap="all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sz="2000" b="1" cap="small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Pueblo llano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fi-FI" sz="1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(alaluokka)</a:t>
            </a:r>
            <a:endParaRPr lang="es-ES" sz="16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10212" y="1662820"/>
            <a:ext cx="2678434" cy="788390"/>
          </a:xfrm>
          <a:prstGeom prst="rect">
            <a:avLst/>
          </a:prstGeom>
          <a:gradFill>
            <a:gsLst>
              <a:gs pos="24000">
                <a:srgbClr val="3F3207"/>
              </a:gs>
              <a:gs pos="100000">
                <a:srgbClr val="7B610D"/>
              </a:gs>
            </a:gsLst>
            <a:lin ang="10800000" scaled="1"/>
          </a:gradFill>
          <a:ln w="952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El papa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paavi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591738" y="5331015"/>
            <a:ext cx="0" cy="839755"/>
          </a:xfrm>
          <a:prstGeom prst="straightConnector1">
            <a:avLst/>
          </a:prstGeom>
          <a:ln w="63500">
            <a:gradFill>
              <a:gsLst>
                <a:gs pos="11000">
                  <a:srgbClr val="BDB085"/>
                </a:gs>
                <a:gs pos="51000">
                  <a:srgbClr val="D5CCB0"/>
                </a:gs>
                <a:gs pos="83000">
                  <a:srgbClr val="BFB389"/>
                </a:gs>
              </a:gsLst>
              <a:lin ang="5400000" scaled="1"/>
            </a:gra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ultiply 29"/>
          <p:cNvSpPr/>
          <p:nvPr/>
        </p:nvSpPr>
        <p:spPr>
          <a:xfrm>
            <a:off x="3993841" y="5556301"/>
            <a:ext cx="1195793" cy="413243"/>
          </a:xfrm>
          <a:prstGeom prst="mathMultiply">
            <a:avLst/>
          </a:prstGeom>
          <a:gradFill>
            <a:gsLst>
              <a:gs pos="0">
                <a:srgbClr val="A30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90AA73C-E581-4C6E-8532-6F4A35BCC635}"/>
              </a:ext>
            </a:extLst>
          </p:cNvPr>
          <p:cNvSpPr txBox="1">
            <a:spLocks/>
          </p:cNvSpPr>
          <p:nvPr/>
        </p:nvSpPr>
        <p:spPr>
          <a:xfrm>
            <a:off x="391651" y="1662820"/>
            <a:ext cx="2678434" cy="788389"/>
          </a:xfrm>
          <a:prstGeom prst="rect">
            <a:avLst/>
          </a:prstGeom>
          <a:gradFill>
            <a:gsLst>
              <a:gs pos="24000">
                <a:srgbClr val="3F3207"/>
              </a:gs>
              <a:gs pos="100000">
                <a:srgbClr val="7B610D"/>
              </a:gs>
            </a:gsLst>
            <a:lin ang="10800000" scaled="1"/>
          </a:gradFill>
          <a:ln w="952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sz="2000" b="1" cap="small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El rey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(</a:t>
            </a:r>
            <a:r>
              <a:rPr lang="fi-FI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kuningas</a:t>
            </a:r>
            <a:r>
              <a:rPr lang="es-ES" sz="1600" dirty="0">
                <a:effectLst>
                  <a:glow rad="50800">
                    <a:schemeClr val="bg1">
                      <a:alpha val="80000"/>
                    </a:schemeClr>
                  </a:glow>
                </a:effectLst>
              </a:rPr>
              <a:t>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383249-2D04-43EA-9E86-523957431AF0}"/>
              </a:ext>
            </a:extLst>
          </p:cNvPr>
          <p:cNvCxnSpPr/>
          <p:nvPr/>
        </p:nvCxnSpPr>
        <p:spPr>
          <a:xfrm>
            <a:off x="1711845" y="5325158"/>
            <a:ext cx="0" cy="839755"/>
          </a:xfrm>
          <a:prstGeom prst="straightConnector1">
            <a:avLst/>
          </a:prstGeom>
          <a:ln w="63500">
            <a:gradFill>
              <a:gsLst>
                <a:gs pos="11000">
                  <a:srgbClr val="BDB085"/>
                </a:gs>
                <a:gs pos="51000">
                  <a:srgbClr val="D5CCB0"/>
                </a:gs>
                <a:gs pos="83000">
                  <a:srgbClr val="BFB389"/>
                </a:gs>
              </a:gsLst>
              <a:lin ang="5400000" scaled="1"/>
            </a:gra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ultiply 11"/>
          <p:cNvSpPr/>
          <p:nvPr/>
        </p:nvSpPr>
        <p:spPr>
          <a:xfrm>
            <a:off x="1109170" y="5556301"/>
            <a:ext cx="1195793" cy="413243"/>
          </a:xfrm>
          <a:prstGeom prst="mathMultiply">
            <a:avLst/>
          </a:prstGeom>
          <a:gradFill flip="none" rotWithShape="1">
            <a:gsLst>
              <a:gs pos="0">
                <a:srgbClr val="A30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545F12-1934-4A99-89C0-3158D74D18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biLevel thresh="50000"/>
            <a:alphaModFix amt="6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b="26431"/>
          <a:stretch/>
        </p:blipFill>
        <p:spPr>
          <a:xfrm>
            <a:off x="10586925" y="3429000"/>
            <a:ext cx="1479464" cy="3418152"/>
          </a:xfrm>
          <a:prstGeom prst="rect">
            <a:avLst/>
          </a:prstGeom>
          <a:effectLst/>
        </p:spPr>
      </p:pic>
      <p:pic>
        <p:nvPicPr>
          <p:cNvPr id="27" name="Picture 26" descr="A picture containing invertebrate, dark, coelenterate, jellyfish&#10;&#10;Description automatically generated">
            <a:extLst>
              <a:ext uri="{FF2B5EF4-FFF2-40B4-BE49-F238E27FC236}">
                <a16:creationId xmlns:a16="http://schemas.microsoft.com/office/drawing/2014/main" id="{4806FA1D-BE70-419F-812A-375BE0DB88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48" r="4308" b="33602"/>
          <a:stretch/>
        </p:blipFill>
        <p:spPr>
          <a:xfrm>
            <a:off x="391651" y="0"/>
            <a:ext cx="5496995" cy="1550177"/>
          </a:xfrm>
          <a:prstGeom prst="rect">
            <a:avLst/>
          </a:prstGeom>
          <a:effectLst>
            <a:outerShdw blurRad="50800" dist="25400" dir="16200000" rotWithShape="0">
              <a:prstClr val="black">
                <a:alpha val="8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651" y="682707"/>
            <a:ext cx="5496995" cy="839884"/>
          </a:xfrm>
          <a:noFill/>
          <a:ln w="9525">
            <a:noFill/>
          </a:ln>
        </p:spPr>
        <p:txBody>
          <a:bodyPr/>
          <a:lstStyle/>
          <a:p>
            <a:pPr algn="ctr"/>
            <a:r>
              <a:rPr lang="es-ES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La sociedad </a:t>
            </a:r>
          </a:p>
        </p:txBody>
      </p:sp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7DCDA2D2-B2B2-401C-A40B-49743CEFBAA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8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76148" y="5387197"/>
            <a:ext cx="4186755" cy="146698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289669" y="5157072"/>
            <a:ext cx="1838341" cy="1521107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s-ES" sz="2000" b="1" u="sng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Segundones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iglesia</a:t>
            </a:r>
            <a:r>
              <a:rPr lang="es-ES" sz="2000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 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ejército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matrimonio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3FB9928-C480-4542-A9BA-884C7C5ED5C9}"/>
              </a:ext>
            </a:extLst>
          </p:cNvPr>
          <p:cNvSpPr txBox="1">
            <a:spLocks/>
          </p:cNvSpPr>
          <p:nvPr/>
        </p:nvSpPr>
        <p:spPr>
          <a:xfrm>
            <a:off x="8108987" y="5157072"/>
            <a:ext cx="1838341" cy="1521107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s-ES" sz="2000" b="1" u="sng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Hidalguía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Orgullo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Reputación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Clasismo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F7FCC3-8A8F-425F-9508-D92E22626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50000"/>
            <a:alphaModFix am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0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l="51629" t="408" r="303" b="62015"/>
          <a:stretch/>
        </p:blipFill>
        <p:spPr>
          <a:xfrm>
            <a:off x="9609389" y="3445793"/>
            <a:ext cx="782317" cy="1644367"/>
          </a:xfrm>
          <a:prstGeom prst="rect">
            <a:avLst/>
          </a:prstGeom>
          <a:effectLst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5A73121-B2CD-4282-A86C-991AEBE24890}"/>
              </a:ext>
            </a:extLst>
          </p:cNvPr>
          <p:cNvSpPr/>
          <p:nvPr/>
        </p:nvSpPr>
        <p:spPr>
          <a:xfrm>
            <a:off x="9841878" y="4782065"/>
            <a:ext cx="2232740" cy="2051221"/>
          </a:xfrm>
          <a:prstGeom prst="ellipse">
            <a:avLst/>
          </a:prstGeom>
          <a:gradFill>
            <a:gsLst>
              <a:gs pos="24000">
                <a:srgbClr val="3F3207"/>
              </a:gs>
              <a:gs pos="100000">
                <a:srgbClr val="7B610D"/>
              </a:gs>
            </a:gsLst>
            <a:lin ang="10800000" scaled="1"/>
          </a:gradFill>
          <a:ln w="952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6B21244-677E-4266-BBED-2AA93F9C825E}"/>
              </a:ext>
            </a:extLst>
          </p:cNvPr>
          <p:cNvSpPr txBox="1">
            <a:spLocks/>
          </p:cNvSpPr>
          <p:nvPr/>
        </p:nvSpPr>
        <p:spPr>
          <a:xfrm>
            <a:off x="10055857" y="5138076"/>
            <a:ext cx="1864247" cy="1521107"/>
          </a:xfrm>
          <a:prstGeom prst="rect">
            <a:avLst/>
          </a:prstGeom>
          <a:noFill/>
          <a:ln w="9525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s-ES" sz="2000" b="1" u="sng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¿Corrupción?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Dictaduras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Lealtades</a:t>
            </a:r>
            <a:endParaRPr lang="es-ES" sz="2000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s-ES" sz="2000" strike="sngStrike" cap="small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Cotidiana</a:t>
            </a:r>
            <a:endParaRPr lang="es-ES" sz="2000" strike="sngStrike" dirty="0">
              <a:effectLst>
                <a:glow rad="76200">
                  <a:schemeClr val="bg1">
                    <a:alpha val="80000"/>
                  </a:schemeClr>
                </a:glow>
                <a:outerShdw blurRad="50800" dist="38100" dir="5400000" algn="t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8A5D47-B0AD-47FE-BD82-477DD695CC1D}"/>
              </a:ext>
            </a:extLst>
          </p:cNvPr>
          <p:cNvCxnSpPr>
            <a:cxnSpLocks/>
          </p:cNvCxnSpPr>
          <p:nvPr/>
        </p:nvCxnSpPr>
        <p:spPr>
          <a:xfrm>
            <a:off x="9504077" y="5738208"/>
            <a:ext cx="650827" cy="582978"/>
          </a:xfrm>
          <a:prstGeom prst="straightConnector1">
            <a:avLst/>
          </a:prstGeom>
          <a:ln w="57150">
            <a:solidFill>
              <a:srgbClr val="9C0000"/>
            </a:solidFill>
            <a:tailEnd type="triangle"/>
          </a:ln>
          <a:effectLst>
            <a:outerShdw blurRad="50800" dist="38100" dir="18900000" algn="bl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4EC5D3F0-3010-4A72-B170-2A6FBD805408}"/>
              </a:ext>
            </a:extLst>
          </p:cNvPr>
          <p:cNvSpPr/>
          <p:nvPr/>
        </p:nvSpPr>
        <p:spPr>
          <a:xfrm flipV="1">
            <a:off x="0" y="3489983"/>
            <a:ext cx="1491916" cy="2231832"/>
          </a:xfrm>
          <a:prstGeom prst="flowChartDocumen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rgbClr val="F9FFFF">
                    <a:alpha val="0"/>
                  </a:srgbClr>
                </a:gs>
                <a:gs pos="100000">
                  <a:srgbClr val="F9FFFF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B102F920-498C-4C5E-AE06-15DB67B1BC8F}"/>
              </a:ext>
            </a:extLst>
          </p:cNvPr>
          <p:cNvSpPr/>
          <p:nvPr/>
        </p:nvSpPr>
        <p:spPr>
          <a:xfrm>
            <a:off x="0" y="5149515"/>
            <a:ext cx="8662737" cy="1708483"/>
          </a:xfrm>
          <a:prstGeom prst="flowChartDelay">
            <a:avLst/>
          </a:prstGeom>
          <a:gradFill flip="none" rotWithShape="1">
            <a:gsLst>
              <a:gs pos="22000">
                <a:srgbClr val="7B7E7E"/>
              </a:gs>
              <a:gs pos="50000">
                <a:schemeClr val="bg1"/>
              </a:gs>
              <a:gs pos="0">
                <a:srgbClr val="F9FFFF"/>
              </a:gs>
            </a:gsLst>
            <a:lin ang="18900000" scaled="1"/>
            <a:tileRect/>
          </a:gradFill>
          <a:ln>
            <a:gradFill flip="none" rotWithShape="1">
              <a:gsLst>
                <a:gs pos="0">
                  <a:srgbClr val="F9FFFF">
                    <a:alpha val="0"/>
                  </a:srgbClr>
                </a:gs>
                <a:gs pos="100000">
                  <a:srgbClr val="F9FFFF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536" y="5149515"/>
            <a:ext cx="4958938" cy="1473843"/>
          </a:xfrm>
          <a:noFill/>
          <a:ln w="25400">
            <a:noFill/>
          </a:ln>
          <a:effectLst>
            <a:softEdge rad="0"/>
          </a:effectLst>
        </p:spPr>
        <p:txBody>
          <a:bodyPr>
            <a:noAutofit/>
          </a:bodyPr>
          <a:lstStyle/>
          <a:p>
            <a:pPr algn="l"/>
            <a:r>
              <a:rPr lang="es-ES" b="1" dirty="0">
                <a:ln>
                  <a:solidFill>
                    <a:schemeClr val="bg1"/>
                  </a:solidFill>
                </a:ln>
                <a:solidFill>
                  <a:srgbClr val="F9FFFF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Toledo, </a:t>
            </a:r>
            <a:br>
              <a:rPr lang="es-ES" b="1" dirty="0">
                <a:ln>
                  <a:solidFill>
                    <a:schemeClr val="bg1"/>
                  </a:solidFill>
                </a:ln>
                <a:solidFill>
                  <a:srgbClr val="F9FFFF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</a:br>
            <a:r>
              <a:rPr lang="es-ES" b="1" dirty="0">
                <a:ln>
                  <a:solidFill>
                    <a:schemeClr val="bg1"/>
                  </a:solidFill>
                </a:ln>
                <a:solidFill>
                  <a:srgbClr val="F9FFFF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corte hasta 1563</a:t>
            </a:r>
          </a:p>
        </p:txBody>
      </p:sp>
      <p:pic>
        <p:nvPicPr>
          <p:cNvPr id="4" name="Picture 2" descr="Resultado de imagen de mapa hispania romana">
            <a:extLst>
              <a:ext uri="{FF2B5EF4-FFF2-40B4-BE49-F238E27FC236}">
                <a16:creationId xmlns:a16="http://schemas.microsoft.com/office/drawing/2014/main" id="{71677B7B-8F63-4C1F-8759-5757AE79D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765" t="-74"/>
          <a:stretch/>
        </p:blipFill>
        <p:spPr bwMode="auto">
          <a:xfrm>
            <a:off x="493295" y="3972581"/>
            <a:ext cx="2880892" cy="223180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scene3d>
            <a:camera prst="perspectiveContrastingRightFacing" fov="7200000">
              <a:rot lat="21594000" lon="19800000" rev="27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5AC0EE-9591-409B-8B46-458C2108BED2}"/>
              </a:ext>
            </a:extLst>
          </p:cNvPr>
          <p:cNvCxnSpPr>
            <a:cxnSpLocks/>
          </p:cNvCxnSpPr>
          <p:nvPr/>
        </p:nvCxnSpPr>
        <p:spPr>
          <a:xfrm flipH="1">
            <a:off x="1856294" y="4727831"/>
            <a:ext cx="84336" cy="249025"/>
          </a:xfrm>
          <a:prstGeom prst="straightConnector1">
            <a:avLst/>
          </a:prstGeom>
          <a:ln w="31750">
            <a:solidFill>
              <a:srgbClr val="F9FFFF"/>
            </a:solidFill>
            <a:tailEnd type="triangle"/>
          </a:ln>
          <a:effectLst>
            <a:glow rad="76200">
              <a:schemeClr val="bg1">
                <a:alpha val="8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9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5FCE34-84C8-48BA-A202-0A2526D55B5E}"/>
              </a:ext>
            </a:extLst>
          </p:cNvPr>
          <p:cNvSpPr/>
          <p:nvPr/>
        </p:nvSpPr>
        <p:spPr>
          <a:xfrm>
            <a:off x="-4338" y="0"/>
            <a:ext cx="36111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4A6DBD-DEF1-489C-BCE5-3210B867B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5101" y="-41507"/>
            <a:ext cx="5163498" cy="2806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459308-FE63-4801-B196-599EDBE840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000" b="6432"/>
          <a:stretch/>
        </p:blipFill>
        <p:spPr>
          <a:xfrm flipH="1" flipV="1">
            <a:off x="7366000" y="-1"/>
            <a:ext cx="4826000" cy="27109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B526D9-92CB-4830-A2AF-814EC62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531" y="457781"/>
            <a:ext cx="8122076" cy="129302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Palacios de Madrid</a:t>
            </a:r>
            <a:endParaRPr lang="es-ES_tradnl" dirty="0">
              <a:solidFill>
                <a:schemeClr val="bg1"/>
              </a:solidFill>
              <a:effectLst>
                <a:glow rad="101600">
                  <a:schemeClr val="tx1">
                    <a:alpha val="80000"/>
                  </a:schemeClr>
                </a:glow>
              </a:effectLst>
            </a:endParaRPr>
          </a:p>
        </p:txBody>
      </p:sp>
      <p:pic>
        <p:nvPicPr>
          <p:cNvPr id="3076" name="Picture 4" descr="La pícara historia de las «casas a la malicia» de Madrid">
            <a:extLst>
              <a:ext uri="{FF2B5EF4-FFF2-40B4-BE49-F238E27FC236}">
                <a16:creationId xmlns:a16="http://schemas.microsoft.com/office/drawing/2014/main" id="{CBECDB24-CAE1-48BE-AF9D-B9C13195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93" y="230012"/>
            <a:ext cx="3110707" cy="17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os adentramos en el Palacio Real de Aranjuez">
            <a:extLst>
              <a:ext uri="{FF2B5EF4-FFF2-40B4-BE49-F238E27FC236}">
                <a16:creationId xmlns:a16="http://schemas.microsoft.com/office/drawing/2014/main" id="{D0CB8104-9072-48BE-9B9E-05CF288B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92" y="2423769"/>
            <a:ext cx="3110708" cy="174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alacio de la Moncloa (España democrática) | Historia Alternativa | Fandom">
            <a:extLst>
              <a:ext uri="{FF2B5EF4-FFF2-40B4-BE49-F238E27FC236}">
                <a16:creationId xmlns:a16="http://schemas.microsoft.com/office/drawing/2014/main" id="{826C9FA2-5313-4F9C-A21A-B83D6581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92" y="4647360"/>
            <a:ext cx="3110708" cy="174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448F-513A-43CD-B415-8D46DEA95030}"/>
              </a:ext>
            </a:extLst>
          </p:cNvPr>
          <p:cNvSpPr txBox="1"/>
          <p:nvPr/>
        </p:nvSpPr>
        <p:spPr>
          <a:xfrm>
            <a:off x="242092" y="2003816"/>
            <a:ext cx="31107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Casa a la malicia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76E7A-BDCE-4618-8967-1123646F6B1E}"/>
              </a:ext>
            </a:extLst>
          </p:cNvPr>
          <p:cNvSpPr txBox="1"/>
          <p:nvPr/>
        </p:nvSpPr>
        <p:spPr>
          <a:xfrm>
            <a:off x="242092" y="4192980"/>
            <a:ext cx="3110708" cy="4055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Palacio de Aranjuez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C4F1A-07B7-4CCE-9CF8-E9C3F2905CC7}"/>
              </a:ext>
            </a:extLst>
          </p:cNvPr>
          <p:cNvSpPr txBox="1"/>
          <p:nvPr/>
        </p:nvSpPr>
        <p:spPr>
          <a:xfrm>
            <a:off x="242092" y="6387719"/>
            <a:ext cx="311070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Palacio de la Moncloa</a:t>
            </a:r>
          </a:p>
        </p:txBody>
      </p:sp>
    </p:spTree>
    <p:extLst>
      <p:ext uri="{BB962C8B-B14F-4D97-AF65-F5344CB8AC3E}">
        <p14:creationId xmlns:p14="http://schemas.microsoft.com/office/powerpoint/2010/main" val="25399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1B0784-ECE2-48F8-ABA5-1B643293034D}"/>
              </a:ext>
            </a:extLst>
          </p:cNvPr>
          <p:cNvSpPr/>
          <p:nvPr/>
        </p:nvSpPr>
        <p:spPr>
          <a:xfrm>
            <a:off x="105420" y="97190"/>
            <a:ext cx="3291698" cy="6652746"/>
          </a:xfrm>
          <a:prstGeom prst="rect">
            <a:avLst/>
          </a:prstGeom>
          <a:solidFill>
            <a:schemeClr val="bg1"/>
          </a:solidFill>
          <a:ln>
            <a:solidFill>
              <a:srgbClr val="FEEE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56" name="Picture 8" descr="http://i36.tinypic.com/xbk40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331" y="205693"/>
            <a:ext cx="3044212" cy="2002897"/>
          </a:xfrm>
          <a:prstGeom prst="rect">
            <a:avLst/>
          </a:prstGeom>
          <a:noFill/>
          <a:ln>
            <a:solidFill>
              <a:srgbClr val="FEEE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de el escorial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331" y="2326367"/>
            <a:ext cx="3044212" cy="2176175"/>
          </a:xfrm>
          <a:prstGeom prst="rect">
            <a:avLst/>
          </a:prstGeom>
          <a:noFill/>
          <a:ln>
            <a:solidFill>
              <a:srgbClr val="FEEE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gen de escorial pante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34" y="4611503"/>
            <a:ext cx="3044210" cy="2029472"/>
          </a:xfrm>
          <a:prstGeom prst="rect">
            <a:avLst/>
          </a:prstGeom>
          <a:noFill/>
          <a:ln>
            <a:solidFill>
              <a:srgbClr val="FEEED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EEEE87D-10BA-43DD-9355-20B4577A7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032" y="5431380"/>
            <a:ext cx="8439634" cy="1318556"/>
          </a:xfrm>
          <a:gradFill flip="none" rotWithShape="1">
            <a:gsLst>
              <a:gs pos="0">
                <a:schemeClr val="bg1">
                  <a:alpha val="60000"/>
                </a:schemeClr>
              </a:gs>
              <a:gs pos="69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63500" dir="16200000" rotWithShape="0">
                    <a:prstClr val="black">
                      <a:alpha val="80000"/>
                    </a:prstClr>
                  </a:outerShdw>
                </a:effectLst>
              </a:rPr>
              <a:t>1563 – 1584 </a:t>
            </a:r>
            <a:br>
              <a:rPr lang="en-US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63500" dir="16200000" rotWithShape="0">
                    <a:prstClr val="black">
                      <a:alpha val="80000"/>
                    </a:prstClr>
                  </a:outerShdw>
                </a:effectLst>
              </a:rPr>
            </a:br>
            <a:r>
              <a:rPr lang="en-US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63500" dir="16200000" rotWithShape="0">
                    <a:prstClr val="black">
                      <a:alpha val="80000"/>
                    </a:prstClr>
                  </a:outerShdw>
                </a:effectLst>
              </a:rPr>
              <a:t>San Lorenzo del Escorial</a:t>
            </a:r>
            <a:endParaRPr lang="es-ES_tradnl" dirty="0">
              <a:effectLst>
                <a:glow rad="76200">
                  <a:schemeClr val="bg1">
                    <a:alpha val="80000"/>
                  </a:schemeClr>
                </a:glow>
                <a:outerShdw blurRad="50800" dist="63500" dir="16200000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22465" y="439618"/>
            <a:ext cx="2339201" cy="12721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Orden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Autoridad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Austeridad</a:t>
            </a:r>
          </a:p>
        </p:txBody>
      </p:sp>
    </p:spTree>
    <p:extLst>
      <p:ext uri="{BB962C8B-B14F-4D97-AF65-F5344CB8AC3E}">
        <p14:creationId xmlns:p14="http://schemas.microsoft.com/office/powerpoint/2010/main" val="5992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5C4A7BC2-E669-4A83-A4AE-888C9CAAC91F}"/>
              </a:ext>
            </a:extLst>
          </p:cNvPr>
          <p:cNvSpPr/>
          <p:nvPr/>
        </p:nvSpPr>
        <p:spPr>
          <a:xfrm>
            <a:off x="-2" y="0"/>
            <a:ext cx="10369075" cy="6858000"/>
          </a:xfrm>
          <a:prstGeom prst="rtTriangle">
            <a:avLst/>
          </a:prstGeom>
          <a:gradFill flip="none" rotWithShape="1">
            <a:gsLst>
              <a:gs pos="35000">
                <a:schemeClr val="bg1">
                  <a:alpha val="0"/>
                </a:schemeClr>
              </a:gs>
              <a:gs pos="11000">
                <a:schemeClr val="bg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D7922-CEB7-473F-8AC5-78F9D735C0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684" y="262829"/>
            <a:ext cx="7545293" cy="2733041"/>
          </a:xfrm>
          <a:prstGeom prst="rect">
            <a:avLst/>
          </a:prstGeom>
          <a:effectLst>
            <a:outerShdw dist="25400" dir="18900000" algn="bl" rotWithShape="0">
              <a:prstClr val="black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0239" y="697212"/>
            <a:ext cx="994702" cy="1008806"/>
          </a:xfrm>
          <a:noFill/>
          <a:scene3d>
            <a:camera prst="perspectiveContrastingRightFacing">
              <a:rot lat="624000" lon="300000" rev="21540000"/>
            </a:camera>
            <a:lightRig rig="threePt" dir="t"/>
          </a:scene3d>
        </p:spPr>
        <p:txBody>
          <a:bodyPr>
            <a:normAutofit/>
            <a:sp3d extrusionH="57150">
              <a:bevelT h="25400" prst="softRound"/>
              <a:bevelB h="25400" prst="softRound"/>
            </a:sp3d>
          </a:bodyPr>
          <a:lstStyle/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8100000" algn="tr" rotWithShape="0">
                    <a:prstClr val="black"/>
                  </a:outerShdw>
                </a:effectLst>
              </a:rPr>
              <a:t>lo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2EDEBA7-9BF3-4DDF-9DCA-F9A64A9916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50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l="1594" r="1598"/>
          <a:stretch/>
        </p:blipFill>
        <p:spPr>
          <a:xfrm rot="5400000" flipV="1">
            <a:off x="-1077959" y="1420754"/>
            <a:ext cx="6606001" cy="4145282"/>
          </a:xfrm>
          <a:prstGeom prst="rect">
            <a:avLst/>
          </a:prstGeom>
          <a:effectLst>
            <a:outerShdw dist="25400" dir="18900000" algn="bl" rotWithShape="0">
              <a:prstClr val="black"/>
            </a:outerShdw>
          </a:effectLst>
        </p:spPr>
      </p:pic>
      <p:pic>
        <p:nvPicPr>
          <p:cNvPr id="4098" name="Picture 2" descr="https://triangulomag.files.wordpress.com/2014/06/quevedo_copia_de_velc3a1zquez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28"/>
          <a:stretch/>
        </p:blipFill>
        <p:spPr bwMode="auto">
          <a:xfrm>
            <a:off x="486048" y="3577590"/>
            <a:ext cx="1665185" cy="22264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</p:pic>
      <p:pic>
        <p:nvPicPr>
          <p:cNvPr id="4100" name="Picture 4" descr="https://lamedicinaenelarte.files.wordpress.com/2014/12/gc3b3ngora-retratado-por-velc3a1zquez-museum-fine-arts-boston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9579"/>
          <a:stretch/>
        </p:blipFill>
        <p:spPr bwMode="auto">
          <a:xfrm>
            <a:off x="2295418" y="3581875"/>
            <a:ext cx="1673422" cy="2226466"/>
          </a:xfrm>
          <a:prstGeom prst="rect">
            <a:avLst/>
          </a:prstGeom>
          <a:solidFill>
            <a:srgbClr val="1B1716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</p:pic>
      <p:pic>
        <p:nvPicPr>
          <p:cNvPr id="4102" name="Picture 6" descr="https://contentmapas.didactalia.net/imagenes/Documentos/ImagenesSemanticas/5a66fdc1-4a41-4387-ba3f-695bcf859728/f4558eeb-cd0c-4851-adba-5c9b1ce08d71_318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4" t="-2564" r="11665" b="14675"/>
          <a:stretch/>
        </p:blipFill>
        <p:spPr bwMode="auto">
          <a:xfrm>
            <a:off x="2295416" y="1157726"/>
            <a:ext cx="1673423" cy="2253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573" y="4901866"/>
            <a:ext cx="1702549" cy="838643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800" dirty="0"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Francisco de Quevedo: Conceptismo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95415" y="2463397"/>
            <a:ext cx="1177815" cy="102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1800" dirty="0"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Lope de Vega: Teatro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B5DD86D-4DA4-4D42-AB61-4EF4B392A0C2}"/>
              </a:ext>
            </a:extLst>
          </p:cNvPr>
          <p:cNvSpPr txBox="1">
            <a:spLocks/>
          </p:cNvSpPr>
          <p:nvPr/>
        </p:nvSpPr>
        <p:spPr>
          <a:xfrm>
            <a:off x="6076417" y="322168"/>
            <a:ext cx="825278" cy="1345480"/>
          </a:xfrm>
          <a:prstGeom prst="rect">
            <a:avLst/>
          </a:prstGeom>
          <a:noFill/>
          <a:scene3d>
            <a:camera prst="perspectiveContrastingLeftFacing">
              <a:rot lat="623785" lon="2700000" rev="21386789"/>
            </a:camera>
            <a:lightRig rig="threePt" dir="t"/>
          </a:scene3d>
          <a:sp3d>
            <a:bevelT w="152400" h="50800" prst="softRound"/>
            <a:bevelB w="152400" h="50800" prst="softRound"/>
          </a:sp3d>
        </p:spPr>
        <p:txBody>
          <a:bodyPr vert="horz" lIns="91440" tIns="45720" rIns="91440" bIns="45720" rtlCol="0" anchor="ctr">
            <a:normAutofit/>
            <a:sp3d extrusionH="57150">
              <a:bevelT h="25400" prst="softRound"/>
              <a:bevelB h="25400" prst="softRound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8100000" algn="tr" rotWithShape="0">
                    <a:prstClr val="black"/>
                  </a:outerShdw>
                </a:effectLst>
              </a:rPr>
              <a:t>El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7471381-D08C-40E6-A03A-D6C5B54E8574}"/>
              </a:ext>
            </a:extLst>
          </p:cNvPr>
          <p:cNvSpPr txBox="1">
            <a:spLocks/>
          </p:cNvSpPr>
          <p:nvPr/>
        </p:nvSpPr>
        <p:spPr>
          <a:xfrm>
            <a:off x="6613769" y="456049"/>
            <a:ext cx="825278" cy="1345480"/>
          </a:xfrm>
          <a:prstGeom prst="rect">
            <a:avLst/>
          </a:prstGeom>
          <a:noFill/>
          <a:scene3d>
            <a:camera prst="perspectiveContrastingLeftFacing">
              <a:rot lat="623785" lon="1200000" rev="21386789"/>
            </a:camera>
            <a:lightRig rig="threePt" dir="t"/>
          </a:scene3d>
          <a:sp3d>
            <a:bevelT prst="angle"/>
            <a:bevelB prst="angle"/>
          </a:sp3d>
        </p:spPr>
        <p:txBody>
          <a:bodyPr vert="horz" lIns="91440" tIns="45720" rIns="91440" bIns="45720" rtlCol="0" anchor="ctr">
            <a:normAutofit/>
            <a:sp3d extrusionH="57150">
              <a:bevelT h="25400" prst="softRound"/>
              <a:bevelB h="25400" prst="softRound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8100000" algn="tr" rotWithShape="0">
                    <a:prstClr val="black"/>
                  </a:outerShdw>
                </a:effectLst>
              </a:rPr>
              <a:t>Si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DBAD808-F122-4C59-A81C-5B1D75423B46}"/>
              </a:ext>
            </a:extLst>
          </p:cNvPr>
          <p:cNvSpPr txBox="1">
            <a:spLocks/>
          </p:cNvSpPr>
          <p:nvPr/>
        </p:nvSpPr>
        <p:spPr>
          <a:xfrm>
            <a:off x="7190919" y="801580"/>
            <a:ext cx="493776" cy="763950"/>
          </a:xfrm>
          <a:prstGeom prst="rect">
            <a:avLst/>
          </a:prstGeom>
          <a:noFill/>
          <a:scene3d>
            <a:camera prst="perspectiveContrastingLeftFacing">
              <a:rot lat="623785" lon="600000" rev="21386789"/>
            </a:camera>
            <a:lightRig rig="threePt" dir="t"/>
          </a:scene3d>
          <a:sp3d>
            <a:bevelT w="152400" h="50800" prst="softRound"/>
            <a:bevelB w="152400" h="50800" prst="softRound"/>
          </a:sp3d>
        </p:spPr>
        <p:txBody>
          <a:bodyPr vert="horz" lIns="91440" tIns="45720" rIns="91440" bIns="45720" rtlCol="0" anchor="ctr">
            <a:normAutofit/>
            <a:sp3d extrusionH="57150">
              <a:bevelT h="25400" prst="softRound"/>
              <a:bevelB h="25400" prst="softRound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8100000" algn="tr" rotWithShape="0">
                    <a:prstClr val="black"/>
                  </a:outerShdw>
                </a:effectLst>
              </a:rPr>
              <a:t>g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13E667C-54F5-4933-AB19-EB97E05D81D3}"/>
              </a:ext>
            </a:extLst>
          </p:cNvPr>
          <p:cNvSpPr txBox="1">
            <a:spLocks/>
          </p:cNvSpPr>
          <p:nvPr/>
        </p:nvSpPr>
        <p:spPr>
          <a:xfrm>
            <a:off x="9004114" y="611413"/>
            <a:ext cx="825278" cy="1008806"/>
          </a:xfrm>
          <a:prstGeom prst="rect">
            <a:avLst/>
          </a:prstGeom>
          <a:noFill/>
          <a:scene3d>
            <a:camera prst="perspectiveContrastingRightFacing">
              <a:rot lat="623785" lon="20400000" rev="213211"/>
            </a:camera>
            <a:lightRig rig="threePt" dir="t"/>
          </a:scene3d>
        </p:spPr>
        <p:txBody>
          <a:bodyPr vert="horz" lIns="91440" tIns="45720" rIns="91440" bIns="45720" rtlCol="0" anchor="ctr">
            <a:normAutofit/>
            <a:sp3d extrusionH="57150">
              <a:bevelT h="25400" prst="softRound"/>
              <a:bevelB h="25400" prst="softRound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2700000" algn="tl" rotWithShape="0">
                    <a:prstClr val="black"/>
                  </a:outerShdw>
                </a:effectLst>
              </a:rPr>
              <a:t>O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B2D3BD5-9664-4187-8F59-1798892071C8}"/>
              </a:ext>
            </a:extLst>
          </p:cNvPr>
          <p:cNvSpPr txBox="1">
            <a:spLocks/>
          </p:cNvSpPr>
          <p:nvPr/>
        </p:nvSpPr>
        <p:spPr>
          <a:xfrm>
            <a:off x="9386131" y="433017"/>
            <a:ext cx="982943" cy="1141657"/>
          </a:xfrm>
          <a:prstGeom prst="rect">
            <a:avLst/>
          </a:prstGeom>
          <a:noFill/>
          <a:scene3d>
            <a:camera prst="perspectiveContrastingRightFacing">
              <a:rot lat="623785" lon="19200000" rev="213211"/>
            </a:camera>
            <a:lightRig rig="threePt" dir="t"/>
          </a:scene3d>
        </p:spPr>
        <p:txBody>
          <a:bodyPr vert="horz" lIns="91440" tIns="45720" rIns="91440" bIns="45720" rtlCol="0" anchor="ctr">
            <a:normAutofit/>
            <a:sp3d extrusionH="57150">
              <a:bevelT h="25400" prst="softRound"/>
              <a:bevelB h="25400" prst="softRound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2700000" algn="tl" rotWithShape="0">
                    <a:prstClr val="black"/>
                  </a:outerShdw>
                </a:effectLst>
              </a:rPr>
              <a:t>ro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65FEA1A-5794-40E7-8FA2-3A6694FFBA0F}"/>
              </a:ext>
            </a:extLst>
          </p:cNvPr>
          <p:cNvSpPr txBox="1">
            <a:spLocks/>
          </p:cNvSpPr>
          <p:nvPr/>
        </p:nvSpPr>
        <p:spPr>
          <a:xfrm>
            <a:off x="8177420" y="719782"/>
            <a:ext cx="1127630" cy="945834"/>
          </a:xfrm>
          <a:prstGeom prst="rect">
            <a:avLst/>
          </a:prstGeom>
          <a:noFill/>
          <a:scene3d>
            <a:camera prst="perspectiveContrastingRightFacing">
              <a:rot lat="623785" lon="21000000" rev="120000"/>
            </a:camera>
            <a:lightRig rig="threePt" dir="t"/>
          </a:scene3d>
        </p:spPr>
        <p:txBody>
          <a:bodyPr vert="horz" lIns="91440" tIns="45720" rIns="91440" bIns="45720" rtlCol="0" anchor="ctr">
            <a:normAutofit/>
            <a:sp3d extrusionH="57150">
              <a:bevelT h="25400" prst="softRound"/>
              <a:bevelB h="25400" prst="softRound"/>
            </a:sp3d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n w="15875">
                  <a:solidFill>
                    <a:schemeClr val="bg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>
                  <a:glow rad="63500">
                    <a:srgbClr val="FFFDBE">
                      <a:alpha val="40000"/>
                    </a:srgbClr>
                  </a:glow>
                  <a:outerShdw dist="12700" dir="2700000" algn="tl" rotWithShape="0">
                    <a:prstClr val="black"/>
                  </a:outerShdw>
                </a:effectLst>
              </a:rPr>
              <a:t>de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95416" y="4901866"/>
            <a:ext cx="1665185" cy="976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1800" dirty="0"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Luis de Góngora: Culteranismo</a:t>
            </a:r>
          </a:p>
        </p:txBody>
      </p:sp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3D66C53D-C277-4C2F-A6FF-3EB250201FA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0000"/>
                    </a14:imgEffect>
                    <a14:imgEffect>
                      <a14:colorTemperature colorTemp="5900"/>
                    </a14:imgEffect>
                    <a14:imgEffect>
                      <a14:saturation sat="40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30132" y="4698562"/>
            <a:ext cx="2523746" cy="194781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60000"/>
              </a:prstClr>
            </a:outerShdw>
          </a:effectLst>
          <a:scene3d>
            <a:camera prst="perspectiveContrastingLeftFacing" fov="3900000">
              <a:rot lat="1200000" lon="1800000" rev="21000000"/>
            </a:camera>
            <a:lightRig rig="threePt" dir="t"/>
          </a:scene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6642D7-0303-4CBB-9BC0-C19C486248A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4900"/>
                    </a14:imgEffect>
                    <a14:imgEffect>
                      <a14:saturation sat="30000"/>
                    </a14:imgEffect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189" y="4787038"/>
            <a:ext cx="1410415" cy="1186985"/>
          </a:xfrm>
          <a:prstGeom prst="rect">
            <a:avLst/>
          </a:prstGeom>
          <a:scene3d>
            <a:camera prst="perspectiveContrastingLeftFacing" fov="3900000">
              <a:rot lat="19080000" lon="1800000" rev="20400000"/>
            </a:camera>
            <a:lightRig rig="threePt" dir="t"/>
          </a:scene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C67EB4-715C-44AD-BE16-1B33A82CD90A}"/>
              </a:ext>
            </a:extLst>
          </p:cNvPr>
          <p:cNvSpPr txBox="1"/>
          <p:nvPr/>
        </p:nvSpPr>
        <p:spPr>
          <a:xfrm>
            <a:off x="9900850" y="6002789"/>
            <a:ext cx="1410414" cy="400110"/>
          </a:xfrm>
          <a:prstGeom prst="rect">
            <a:avLst/>
          </a:prstGeom>
          <a:noFill/>
          <a:scene3d>
            <a:camera prst="perspectiveContrastingLeftFacing" fov="3900000">
              <a:rot lat="19200000" lon="1800000" rev="201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72C2D"/>
                </a:solidFill>
              </a:rPr>
              <a:t>Don Juan</a:t>
            </a:r>
            <a:endParaRPr lang="es-ES_tradnl" sz="2000" b="1" dirty="0">
              <a:solidFill>
                <a:srgbClr val="472C2D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110B1-8C85-48AD-B071-2970155D6212}"/>
              </a:ext>
            </a:extLst>
          </p:cNvPr>
          <p:cNvSpPr txBox="1"/>
          <p:nvPr/>
        </p:nvSpPr>
        <p:spPr>
          <a:xfrm>
            <a:off x="5178417" y="1210268"/>
            <a:ext cx="763195" cy="415055"/>
          </a:xfrm>
          <a:prstGeom prst="rect">
            <a:avLst/>
          </a:prstGeom>
          <a:noFill/>
          <a:scene3d>
            <a:camera prst="perspectiveContrastingRightFacing" fov="6000000">
              <a:rot lat="600000" lon="20400000" rev="18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1492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075F99-FBE3-48CA-BF73-91E442C16BE3}"/>
              </a:ext>
            </a:extLst>
          </p:cNvPr>
          <p:cNvSpPr txBox="1"/>
          <p:nvPr/>
        </p:nvSpPr>
        <p:spPr>
          <a:xfrm>
            <a:off x="10477089" y="1220109"/>
            <a:ext cx="763195" cy="400110"/>
          </a:xfrm>
          <a:prstGeom prst="rect">
            <a:avLst/>
          </a:prstGeom>
          <a:noFill/>
          <a:scene3d>
            <a:camera prst="perspectiveContrastingLeftFacing" fov="6000000">
              <a:rot lat="21594000" lon="1200000" rev="213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1681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973949-E702-4F83-AFC4-FA4E22FF3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15"/>
          <a:stretch/>
        </p:blipFill>
        <p:spPr bwMode="auto">
          <a:xfrm>
            <a:off x="469376" y="1157726"/>
            <a:ext cx="1697165" cy="22535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88B0C26-4AD6-49CE-9AB8-7B2E24B62FF4}"/>
              </a:ext>
            </a:extLst>
          </p:cNvPr>
          <p:cNvSpPr txBox="1">
            <a:spLocks/>
          </p:cNvSpPr>
          <p:nvPr/>
        </p:nvSpPr>
        <p:spPr>
          <a:xfrm>
            <a:off x="481723" y="2515659"/>
            <a:ext cx="1665185" cy="976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1800" dirty="0"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Miguel de Cervantes: Narrativa</a:t>
            </a:r>
          </a:p>
        </p:txBody>
      </p:sp>
    </p:spTree>
    <p:extLst>
      <p:ext uri="{BB962C8B-B14F-4D97-AF65-F5344CB8AC3E}">
        <p14:creationId xmlns:p14="http://schemas.microsoft.com/office/powerpoint/2010/main" val="23589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3514</TotalTime>
  <Words>418</Words>
  <Application>Microsoft Office PowerPoint</Application>
  <PresentationFormat>Widescreen</PresentationFormat>
  <Paragraphs>145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Curlz MT</vt:lpstr>
      <vt:lpstr>Vapor Trail</vt:lpstr>
      <vt:lpstr>El mundo hispano 3</vt:lpstr>
      <vt:lpstr>Castilla y El Imperio</vt:lpstr>
      <vt:lpstr>Sevilla</vt:lpstr>
      <vt:lpstr>Reforma y contrarreforma</vt:lpstr>
      <vt:lpstr>La sociedad </vt:lpstr>
      <vt:lpstr>Toledo,  corte hasta 1563</vt:lpstr>
      <vt:lpstr>Palacios de Madrid</vt:lpstr>
      <vt:lpstr>1563 – 1584  San Lorenzo del Escorial</vt:lpstr>
      <vt:lpstr>lo</vt:lpstr>
      <vt:lpstr>El ingenioso hidalgo don Quijote de La Mancha</vt:lpstr>
      <vt:lpstr>diego Velázquez</vt:lpstr>
      <vt:lpstr>Retratos</vt:lpstr>
      <vt:lpstr>la rendición de Breda (Las lanzas)</vt:lpstr>
      <vt:lpstr>    Las meninas</vt:lpstr>
      <vt:lpstr>las hilanderas</vt:lpstr>
      <vt:lpstr>Más pintores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mundo hispano 2</dc:title>
  <dc:creator>Gonzalez Garcia Javier</dc:creator>
  <cp:lastModifiedBy>Gonzalez Garcia Javier</cp:lastModifiedBy>
  <cp:revision>294</cp:revision>
  <dcterms:created xsi:type="dcterms:W3CDTF">2021-06-16T02:46:46Z</dcterms:created>
  <dcterms:modified xsi:type="dcterms:W3CDTF">2024-06-06T17:55:08Z</dcterms:modified>
</cp:coreProperties>
</file>