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5" r:id="rId2"/>
  </p:sldMasterIdLst>
  <p:notesMasterIdLst>
    <p:notesMasterId r:id="rId49"/>
  </p:notesMasterIdLst>
  <p:sldIdLst>
    <p:sldId id="407" r:id="rId3"/>
    <p:sldId id="610" r:id="rId4"/>
    <p:sldId id="665" r:id="rId5"/>
    <p:sldId id="694" r:id="rId6"/>
    <p:sldId id="695" r:id="rId7"/>
    <p:sldId id="696" r:id="rId8"/>
    <p:sldId id="697" r:id="rId9"/>
    <p:sldId id="698" r:id="rId10"/>
    <p:sldId id="699" r:id="rId11"/>
    <p:sldId id="700" r:id="rId12"/>
    <p:sldId id="701" r:id="rId13"/>
    <p:sldId id="702" r:id="rId14"/>
    <p:sldId id="703" r:id="rId15"/>
    <p:sldId id="692" r:id="rId16"/>
    <p:sldId id="693" r:id="rId17"/>
    <p:sldId id="621" r:id="rId18"/>
    <p:sldId id="622" r:id="rId19"/>
    <p:sldId id="261" r:id="rId20"/>
    <p:sldId id="262" r:id="rId21"/>
    <p:sldId id="263" r:id="rId22"/>
    <p:sldId id="705" r:id="rId23"/>
    <p:sldId id="630" r:id="rId24"/>
    <p:sldId id="681" r:id="rId25"/>
    <p:sldId id="706" r:id="rId26"/>
    <p:sldId id="631" r:id="rId27"/>
    <p:sldId id="632" r:id="rId28"/>
    <p:sldId id="633" r:id="rId29"/>
    <p:sldId id="634" r:id="rId30"/>
    <p:sldId id="635" r:id="rId31"/>
    <p:sldId id="636" r:id="rId32"/>
    <p:sldId id="637" r:id="rId33"/>
    <p:sldId id="639" r:id="rId34"/>
    <p:sldId id="640" r:id="rId35"/>
    <p:sldId id="641" r:id="rId36"/>
    <p:sldId id="642" r:id="rId37"/>
    <p:sldId id="643" r:id="rId38"/>
    <p:sldId id="644" r:id="rId39"/>
    <p:sldId id="647" r:id="rId40"/>
    <p:sldId id="679" r:id="rId41"/>
    <p:sldId id="684" r:id="rId42"/>
    <p:sldId id="685" r:id="rId43"/>
    <p:sldId id="686" r:id="rId44"/>
    <p:sldId id="704" r:id="rId45"/>
    <p:sldId id="707" r:id="rId46"/>
    <p:sldId id="664" r:id="rId47"/>
    <p:sldId id="708" r:id="rId4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hn Weston" initials="JW" lastIdx="0" clrIdx="0">
    <p:extLst>
      <p:ext uri="{19B8F6BF-5375-455C-9EA6-DF929625EA0E}">
        <p15:presenceInfo xmlns:p15="http://schemas.microsoft.com/office/powerpoint/2012/main" userId="John Westo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9A83987-459F-44C0-AC25-5DD5C57B9164}" v="65" dt="2019-02-03T19:35:35.59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73" autoAdjust="0"/>
    <p:restoredTop sz="91400" autoAdjust="0"/>
  </p:normalViewPr>
  <p:slideViewPr>
    <p:cSldViewPr snapToGrid="0">
      <p:cViewPr varScale="1">
        <p:scale>
          <a:sx n="84" d="100"/>
          <a:sy n="84" d="100"/>
        </p:scale>
        <p:origin x="90" y="696"/>
      </p:cViewPr>
      <p:guideLst/>
    </p:cSldViewPr>
  </p:slideViewPr>
  <p:outlineViewPr>
    <p:cViewPr>
      <p:scale>
        <a:sx n="33" d="100"/>
        <a:sy n="33" d="100"/>
      </p:scale>
      <p:origin x="0" y="-41146"/>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commentAuthors" Target="commentAuthors.xml"/><Relationship Id="rId55" Type="http://schemas.microsoft.com/office/2016/11/relationships/changesInfo" Target="changesInfos/changesInfo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microsoft.com/office/2015/10/relationships/revisionInfo" Target="revisionInfo.xml"/><Relationship Id="rId8" Type="http://schemas.openxmlformats.org/officeDocument/2006/relationships/slide" Target="slides/slide6.xml"/><Relationship Id="rId51" Type="http://schemas.openxmlformats.org/officeDocument/2006/relationships/presProps" Target="presProps.xml"/><Relationship Id="rId3"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Weston" userId="ee002786-2272-4f49-9106-f378131e9d86" providerId="ADAL" clId="{C9A83987-459F-44C0-AC25-5DD5C57B9164}"/>
    <pc:docChg chg="custSel addSld delSld modSld sldOrd">
      <pc:chgData name="John Weston" userId="ee002786-2272-4f49-9106-f378131e9d86" providerId="ADAL" clId="{C9A83987-459F-44C0-AC25-5DD5C57B9164}" dt="2019-02-03T19:38:09.793" v="1542" actId="20577"/>
      <pc:docMkLst>
        <pc:docMk/>
      </pc:docMkLst>
      <pc:sldChg chg="add setBg addCm delCm">
        <pc:chgData name="John Weston" userId="ee002786-2272-4f49-9106-f378131e9d86" providerId="ADAL" clId="{C9A83987-459F-44C0-AC25-5DD5C57B9164}" dt="2019-02-03T15:29:31.136" v="257"/>
        <pc:sldMkLst>
          <pc:docMk/>
          <pc:sldMk cId="0" sldId="261"/>
        </pc:sldMkLst>
      </pc:sldChg>
      <pc:sldChg chg="add setBg">
        <pc:chgData name="John Weston" userId="ee002786-2272-4f49-9106-f378131e9d86" providerId="ADAL" clId="{C9A83987-459F-44C0-AC25-5DD5C57B9164}" dt="2019-02-03T15:29:38.819" v="258"/>
        <pc:sldMkLst>
          <pc:docMk/>
          <pc:sldMk cId="0" sldId="262"/>
        </pc:sldMkLst>
      </pc:sldChg>
      <pc:sldChg chg="add setBg">
        <pc:chgData name="John Weston" userId="ee002786-2272-4f49-9106-f378131e9d86" providerId="ADAL" clId="{C9A83987-459F-44C0-AC25-5DD5C57B9164}" dt="2019-02-03T15:29:42.718" v="259"/>
        <pc:sldMkLst>
          <pc:docMk/>
          <pc:sldMk cId="0" sldId="263"/>
        </pc:sldMkLst>
      </pc:sldChg>
      <pc:sldChg chg="delSp modSp">
        <pc:chgData name="John Weston" userId="ee002786-2272-4f49-9106-f378131e9d86" providerId="ADAL" clId="{C9A83987-459F-44C0-AC25-5DD5C57B9164}" dt="2019-02-03T19:37:53.606" v="1526" actId="20577"/>
        <pc:sldMkLst>
          <pc:docMk/>
          <pc:sldMk cId="1616671583" sldId="407"/>
        </pc:sldMkLst>
        <pc:spChg chg="mod">
          <ac:chgData name="John Weston" userId="ee002786-2272-4f49-9106-f378131e9d86" providerId="ADAL" clId="{C9A83987-459F-44C0-AC25-5DD5C57B9164}" dt="2019-02-03T19:37:53.606" v="1526" actId="20577"/>
          <ac:spMkLst>
            <pc:docMk/>
            <pc:sldMk cId="1616671583" sldId="407"/>
            <ac:spMk id="2" creationId="{00000000-0000-0000-0000-000000000000}"/>
          </ac:spMkLst>
        </pc:spChg>
        <pc:spChg chg="del">
          <ac:chgData name="John Weston" userId="ee002786-2272-4f49-9106-f378131e9d86" providerId="ADAL" clId="{C9A83987-459F-44C0-AC25-5DD5C57B9164}" dt="2019-02-03T19:37:46.816" v="1524" actId="478"/>
          <ac:spMkLst>
            <pc:docMk/>
            <pc:sldMk cId="1616671583" sldId="407"/>
            <ac:spMk id="6" creationId="{7876B899-F538-406C-AE67-35AC646E2B46}"/>
          </ac:spMkLst>
        </pc:spChg>
      </pc:sldChg>
      <pc:sldChg chg="modSp">
        <pc:chgData name="John Weston" userId="ee002786-2272-4f49-9106-f378131e9d86" providerId="ADAL" clId="{C9A83987-459F-44C0-AC25-5DD5C57B9164}" dt="2019-02-03T19:38:09.793" v="1542" actId="20577"/>
        <pc:sldMkLst>
          <pc:docMk/>
          <pc:sldMk cId="1839246852" sldId="610"/>
        </pc:sldMkLst>
        <pc:spChg chg="mod">
          <ac:chgData name="John Weston" userId="ee002786-2272-4f49-9106-f378131e9d86" providerId="ADAL" clId="{C9A83987-459F-44C0-AC25-5DD5C57B9164}" dt="2019-02-03T19:38:09.793" v="1542" actId="20577"/>
          <ac:spMkLst>
            <pc:docMk/>
            <pc:sldMk cId="1839246852" sldId="610"/>
            <ac:spMk id="2" creationId="{00000000-0000-0000-0000-000000000000}"/>
          </ac:spMkLst>
        </pc:spChg>
        <pc:spChg chg="mod">
          <ac:chgData name="John Weston" userId="ee002786-2272-4f49-9106-f378131e9d86" providerId="ADAL" clId="{C9A83987-459F-44C0-AC25-5DD5C57B9164}" dt="2019-02-03T11:15:54.040" v="105" actId="5793"/>
          <ac:spMkLst>
            <pc:docMk/>
            <pc:sldMk cId="1839246852" sldId="610"/>
            <ac:spMk id="3" creationId="{00000000-0000-0000-0000-000000000000}"/>
          </ac:spMkLst>
        </pc:spChg>
      </pc:sldChg>
      <pc:sldChg chg="del">
        <pc:chgData name="John Weston" userId="ee002786-2272-4f49-9106-f378131e9d86" providerId="ADAL" clId="{C9A83987-459F-44C0-AC25-5DD5C57B9164}" dt="2019-02-03T15:29:04.826" v="250" actId="2696"/>
        <pc:sldMkLst>
          <pc:docMk/>
          <pc:sldMk cId="2176856716" sldId="623"/>
        </pc:sldMkLst>
      </pc:sldChg>
      <pc:sldChg chg="del">
        <pc:chgData name="John Weston" userId="ee002786-2272-4f49-9106-f378131e9d86" providerId="ADAL" clId="{C9A83987-459F-44C0-AC25-5DD5C57B9164}" dt="2019-02-03T15:29:04.842" v="251" actId="2696"/>
        <pc:sldMkLst>
          <pc:docMk/>
          <pc:sldMk cId="1247530403" sldId="624"/>
        </pc:sldMkLst>
      </pc:sldChg>
      <pc:sldChg chg="del">
        <pc:chgData name="John Weston" userId="ee002786-2272-4f49-9106-f378131e9d86" providerId="ADAL" clId="{C9A83987-459F-44C0-AC25-5DD5C57B9164}" dt="2019-02-03T15:29:04.858" v="252" actId="2696"/>
        <pc:sldMkLst>
          <pc:docMk/>
          <pc:sldMk cId="2993602439" sldId="625"/>
        </pc:sldMkLst>
      </pc:sldChg>
      <pc:sldChg chg="modSp">
        <pc:chgData name="John Weston" userId="ee002786-2272-4f49-9106-f378131e9d86" providerId="ADAL" clId="{C9A83987-459F-44C0-AC25-5DD5C57B9164}" dt="2019-02-03T15:41:55.200" v="614" actId="20577"/>
        <pc:sldMkLst>
          <pc:docMk/>
          <pc:sldMk cId="1698490935" sldId="631"/>
        </pc:sldMkLst>
        <pc:spChg chg="mod">
          <ac:chgData name="John Weston" userId="ee002786-2272-4f49-9106-f378131e9d86" providerId="ADAL" clId="{C9A83987-459F-44C0-AC25-5DD5C57B9164}" dt="2019-02-03T15:41:55.200" v="614" actId="20577"/>
          <ac:spMkLst>
            <pc:docMk/>
            <pc:sldMk cId="1698490935" sldId="631"/>
            <ac:spMk id="3" creationId="{00000000-0000-0000-0000-000000000000}"/>
          </ac:spMkLst>
        </pc:spChg>
      </pc:sldChg>
      <pc:sldChg chg="del">
        <pc:chgData name="John Weston" userId="ee002786-2272-4f49-9106-f378131e9d86" providerId="ADAL" clId="{C9A83987-459F-44C0-AC25-5DD5C57B9164}" dt="2019-02-03T15:42:40.976" v="615" actId="2696"/>
        <pc:sldMkLst>
          <pc:docMk/>
          <pc:sldMk cId="2637260735" sldId="638"/>
        </pc:sldMkLst>
      </pc:sldChg>
      <pc:sldChg chg="modSp">
        <pc:chgData name="John Weston" userId="ee002786-2272-4f49-9106-f378131e9d86" providerId="ADAL" clId="{C9A83987-459F-44C0-AC25-5DD5C57B9164}" dt="2019-02-03T15:42:44.804" v="616" actId="20577"/>
        <pc:sldMkLst>
          <pc:docMk/>
          <pc:sldMk cId="778023812" sldId="639"/>
        </pc:sldMkLst>
        <pc:spChg chg="mod">
          <ac:chgData name="John Weston" userId="ee002786-2272-4f49-9106-f378131e9d86" providerId="ADAL" clId="{C9A83987-459F-44C0-AC25-5DD5C57B9164}" dt="2019-02-03T15:42:44.804" v="616" actId="20577"/>
          <ac:spMkLst>
            <pc:docMk/>
            <pc:sldMk cId="778023812" sldId="639"/>
            <ac:spMk id="2" creationId="{00000000-0000-0000-0000-000000000000}"/>
          </ac:spMkLst>
        </pc:spChg>
      </pc:sldChg>
      <pc:sldChg chg="modSp">
        <pc:chgData name="John Weston" userId="ee002786-2272-4f49-9106-f378131e9d86" providerId="ADAL" clId="{C9A83987-459F-44C0-AC25-5DD5C57B9164}" dt="2019-02-03T15:42:49.400" v="617" actId="20577"/>
        <pc:sldMkLst>
          <pc:docMk/>
          <pc:sldMk cId="1695956397" sldId="640"/>
        </pc:sldMkLst>
        <pc:spChg chg="mod">
          <ac:chgData name="John Weston" userId="ee002786-2272-4f49-9106-f378131e9d86" providerId="ADAL" clId="{C9A83987-459F-44C0-AC25-5DD5C57B9164}" dt="2019-02-03T15:42:49.400" v="617" actId="20577"/>
          <ac:spMkLst>
            <pc:docMk/>
            <pc:sldMk cId="1695956397" sldId="640"/>
            <ac:spMk id="8" creationId="{00000000-0000-0000-0000-000000000000}"/>
          </ac:spMkLst>
        </pc:spChg>
      </pc:sldChg>
      <pc:sldChg chg="del">
        <pc:chgData name="John Weston" userId="ee002786-2272-4f49-9106-f378131e9d86" providerId="ADAL" clId="{C9A83987-459F-44C0-AC25-5DD5C57B9164}" dt="2019-02-03T15:43:42.549" v="618" actId="2696"/>
        <pc:sldMkLst>
          <pc:docMk/>
          <pc:sldMk cId="1761892292" sldId="645"/>
        </pc:sldMkLst>
      </pc:sldChg>
      <pc:sldChg chg="del">
        <pc:chgData name="John Weston" userId="ee002786-2272-4f49-9106-f378131e9d86" providerId="ADAL" clId="{C9A83987-459F-44C0-AC25-5DD5C57B9164}" dt="2019-02-03T19:20:36.863" v="626" actId="2696"/>
        <pc:sldMkLst>
          <pc:docMk/>
          <pc:sldMk cId="724650190" sldId="648"/>
        </pc:sldMkLst>
      </pc:sldChg>
      <pc:sldChg chg="del">
        <pc:chgData name="John Weston" userId="ee002786-2272-4f49-9106-f378131e9d86" providerId="ADAL" clId="{C9A83987-459F-44C0-AC25-5DD5C57B9164}" dt="2019-02-03T19:20:36.877" v="627" actId="2696"/>
        <pc:sldMkLst>
          <pc:docMk/>
          <pc:sldMk cId="254844373" sldId="649"/>
        </pc:sldMkLst>
      </pc:sldChg>
      <pc:sldChg chg="del">
        <pc:chgData name="John Weston" userId="ee002786-2272-4f49-9106-f378131e9d86" providerId="ADAL" clId="{C9A83987-459F-44C0-AC25-5DD5C57B9164}" dt="2019-02-03T19:20:36.897" v="628" actId="2696"/>
        <pc:sldMkLst>
          <pc:docMk/>
          <pc:sldMk cId="2851335396" sldId="650"/>
        </pc:sldMkLst>
      </pc:sldChg>
      <pc:sldChg chg="del">
        <pc:chgData name="John Weston" userId="ee002786-2272-4f49-9106-f378131e9d86" providerId="ADAL" clId="{C9A83987-459F-44C0-AC25-5DD5C57B9164}" dt="2019-02-03T19:20:36.908" v="629" actId="2696"/>
        <pc:sldMkLst>
          <pc:docMk/>
          <pc:sldMk cId="3408854621" sldId="651"/>
        </pc:sldMkLst>
      </pc:sldChg>
      <pc:sldChg chg="del">
        <pc:chgData name="John Weston" userId="ee002786-2272-4f49-9106-f378131e9d86" providerId="ADAL" clId="{C9A83987-459F-44C0-AC25-5DD5C57B9164}" dt="2019-02-03T19:20:36.924" v="630" actId="2696"/>
        <pc:sldMkLst>
          <pc:docMk/>
          <pc:sldMk cId="978721703" sldId="652"/>
        </pc:sldMkLst>
      </pc:sldChg>
      <pc:sldChg chg="del">
        <pc:chgData name="John Weston" userId="ee002786-2272-4f49-9106-f378131e9d86" providerId="ADAL" clId="{C9A83987-459F-44C0-AC25-5DD5C57B9164}" dt="2019-02-03T19:20:36.934" v="631" actId="2696"/>
        <pc:sldMkLst>
          <pc:docMk/>
          <pc:sldMk cId="2044871947" sldId="653"/>
        </pc:sldMkLst>
      </pc:sldChg>
      <pc:sldChg chg="del">
        <pc:chgData name="John Weston" userId="ee002786-2272-4f49-9106-f378131e9d86" providerId="ADAL" clId="{C9A83987-459F-44C0-AC25-5DD5C57B9164}" dt="2019-02-03T19:20:36.946" v="632" actId="2696"/>
        <pc:sldMkLst>
          <pc:docMk/>
          <pc:sldMk cId="3310003689" sldId="655"/>
        </pc:sldMkLst>
      </pc:sldChg>
      <pc:sldChg chg="modSp ord">
        <pc:chgData name="John Weston" userId="ee002786-2272-4f49-9106-f378131e9d86" providerId="ADAL" clId="{C9A83987-459F-44C0-AC25-5DD5C57B9164}" dt="2019-02-03T19:25:19.744" v="930" actId="115"/>
        <pc:sldMkLst>
          <pc:docMk/>
          <pc:sldMk cId="2728498841" sldId="664"/>
        </pc:sldMkLst>
        <pc:spChg chg="mod">
          <ac:chgData name="John Weston" userId="ee002786-2272-4f49-9106-f378131e9d86" providerId="ADAL" clId="{C9A83987-459F-44C0-AC25-5DD5C57B9164}" dt="2019-02-03T19:25:19.744" v="930" actId="115"/>
          <ac:spMkLst>
            <pc:docMk/>
            <pc:sldMk cId="2728498841" sldId="664"/>
            <ac:spMk id="3" creationId="{00000000-0000-0000-0000-000000000000}"/>
          </ac:spMkLst>
        </pc:spChg>
      </pc:sldChg>
      <pc:sldChg chg="modSp">
        <pc:chgData name="John Weston" userId="ee002786-2272-4f49-9106-f378131e9d86" providerId="ADAL" clId="{C9A83987-459F-44C0-AC25-5DD5C57B9164}" dt="2019-02-03T11:16:46.486" v="146" actId="20577"/>
        <pc:sldMkLst>
          <pc:docMk/>
          <pc:sldMk cId="1047316261" sldId="665"/>
        </pc:sldMkLst>
        <pc:spChg chg="mod">
          <ac:chgData name="John Weston" userId="ee002786-2272-4f49-9106-f378131e9d86" providerId="ADAL" clId="{C9A83987-459F-44C0-AC25-5DD5C57B9164}" dt="2019-02-03T11:16:46.486" v="146" actId="20577"/>
          <ac:spMkLst>
            <pc:docMk/>
            <pc:sldMk cId="1047316261" sldId="665"/>
            <ac:spMk id="3" creationId="{00000000-0000-0000-0000-000000000000}"/>
          </ac:spMkLst>
        </pc:spChg>
      </pc:sldChg>
      <pc:sldChg chg="del">
        <pc:chgData name="John Weston" userId="ee002786-2272-4f49-9106-f378131e9d86" providerId="ADAL" clId="{C9A83987-459F-44C0-AC25-5DD5C57B9164}" dt="2019-02-03T19:20:36.953" v="633" actId="2696"/>
        <pc:sldMkLst>
          <pc:docMk/>
          <pc:sldMk cId="1015128783" sldId="674"/>
        </pc:sldMkLst>
      </pc:sldChg>
      <pc:sldChg chg="del">
        <pc:chgData name="John Weston" userId="ee002786-2272-4f49-9106-f378131e9d86" providerId="ADAL" clId="{C9A83987-459F-44C0-AC25-5DD5C57B9164}" dt="2019-02-03T19:20:36.973" v="634" actId="2696"/>
        <pc:sldMkLst>
          <pc:docMk/>
          <pc:sldMk cId="436025821" sldId="675"/>
        </pc:sldMkLst>
      </pc:sldChg>
      <pc:sldChg chg="del">
        <pc:chgData name="John Weston" userId="ee002786-2272-4f49-9106-f378131e9d86" providerId="ADAL" clId="{C9A83987-459F-44C0-AC25-5DD5C57B9164}" dt="2019-02-03T19:20:36.987" v="635" actId="2696"/>
        <pc:sldMkLst>
          <pc:docMk/>
          <pc:sldMk cId="3897168891" sldId="676"/>
        </pc:sldMkLst>
      </pc:sldChg>
      <pc:sldChg chg="del">
        <pc:chgData name="John Weston" userId="ee002786-2272-4f49-9106-f378131e9d86" providerId="ADAL" clId="{C9A83987-459F-44C0-AC25-5DD5C57B9164}" dt="2019-02-03T19:20:37.008" v="636" actId="2696"/>
        <pc:sldMkLst>
          <pc:docMk/>
          <pc:sldMk cId="3180957461" sldId="677"/>
        </pc:sldMkLst>
      </pc:sldChg>
      <pc:sldChg chg="del">
        <pc:chgData name="John Weston" userId="ee002786-2272-4f49-9106-f378131e9d86" providerId="ADAL" clId="{C9A83987-459F-44C0-AC25-5DD5C57B9164}" dt="2019-02-03T19:20:37.027" v="637" actId="2696"/>
        <pc:sldMkLst>
          <pc:docMk/>
          <pc:sldMk cId="98146089" sldId="678"/>
        </pc:sldMkLst>
      </pc:sldChg>
      <pc:sldChg chg="del">
        <pc:chgData name="John Weston" userId="ee002786-2272-4f49-9106-f378131e9d86" providerId="ADAL" clId="{C9A83987-459F-44C0-AC25-5DD5C57B9164}" dt="2019-02-03T19:21:59.116" v="638" actId="2696"/>
        <pc:sldMkLst>
          <pc:docMk/>
          <pc:sldMk cId="3506117527" sldId="680"/>
        </pc:sldMkLst>
      </pc:sldChg>
      <pc:sldChg chg="del">
        <pc:chgData name="John Weston" userId="ee002786-2272-4f49-9106-f378131e9d86" providerId="ADAL" clId="{C9A83987-459F-44C0-AC25-5DD5C57B9164}" dt="2019-02-03T19:20:36.856" v="625" actId="2696"/>
        <pc:sldMkLst>
          <pc:docMk/>
          <pc:sldMk cId="4183902852" sldId="682"/>
        </pc:sldMkLst>
      </pc:sldChg>
      <pc:sldChg chg="modSp">
        <pc:chgData name="John Weston" userId="ee002786-2272-4f49-9106-f378131e9d86" providerId="ADAL" clId="{C9A83987-459F-44C0-AC25-5DD5C57B9164}" dt="2019-02-03T19:19:37.503" v="623" actId="207"/>
        <pc:sldMkLst>
          <pc:docMk/>
          <pc:sldMk cId="1015618397" sldId="685"/>
        </pc:sldMkLst>
        <pc:spChg chg="mod">
          <ac:chgData name="John Weston" userId="ee002786-2272-4f49-9106-f378131e9d86" providerId="ADAL" clId="{C9A83987-459F-44C0-AC25-5DD5C57B9164}" dt="2019-02-03T19:19:37.503" v="623" actId="207"/>
          <ac:spMkLst>
            <pc:docMk/>
            <pc:sldMk cId="1015618397" sldId="685"/>
            <ac:spMk id="3" creationId="{00000000-0000-0000-0000-000000000000}"/>
          </ac:spMkLst>
        </pc:spChg>
      </pc:sldChg>
      <pc:sldChg chg="del">
        <pc:chgData name="John Weston" userId="ee002786-2272-4f49-9106-f378131e9d86" providerId="ADAL" clId="{C9A83987-459F-44C0-AC25-5DD5C57B9164}" dt="2019-02-03T15:43:42.565" v="619" actId="2696"/>
        <pc:sldMkLst>
          <pc:docMk/>
          <pc:sldMk cId="3464834263" sldId="687"/>
        </pc:sldMkLst>
      </pc:sldChg>
      <pc:sldChg chg="del">
        <pc:chgData name="John Weston" userId="ee002786-2272-4f49-9106-f378131e9d86" providerId="ADAL" clId="{C9A83987-459F-44C0-AC25-5DD5C57B9164}" dt="2019-02-03T15:43:42.565" v="620" actId="2696"/>
        <pc:sldMkLst>
          <pc:docMk/>
          <pc:sldMk cId="2289102135" sldId="688"/>
        </pc:sldMkLst>
      </pc:sldChg>
      <pc:sldChg chg="del">
        <pc:chgData name="John Weston" userId="ee002786-2272-4f49-9106-f378131e9d86" providerId="ADAL" clId="{C9A83987-459F-44C0-AC25-5DD5C57B9164}" dt="2019-02-03T15:43:42.580" v="621" actId="2696"/>
        <pc:sldMkLst>
          <pc:docMk/>
          <pc:sldMk cId="3130050497" sldId="689"/>
        </pc:sldMkLst>
      </pc:sldChg>
      <pc:sldChg chg="del">
        <pc:chgData name="John Weston" userId="ee002786-2272-4f49-9106-f378131e9d86" providerId="ADAL" clId="{C9A83987-459F-44C0-AC25-5DD5C57B9164}" dt="2019-02-03T15:43:42.596" v="622" actId="2696"/>
        <pc:sldMkLst>
          <pc:docMk/>
          <pc:sldMk cId="268448019" sldId="690"/>
        </pc:sldMkLst>
      </pc:sldChg>
      <pc:sldChg chg="modSp">
        <pc:chgData name="John Weston" userId="ee002786-2272-4f49-9106-f378131e9d86" providerId="ADAL" clId="{C9A83987-459F-44C0-AC25-5DD5C57B9164}" dt="2019-02-03T11:28:59.688" v="249" actId="20577"/>
        <pc:sldMkLst>
          <pc:docMk/>
          <pc:sldMk cId="1242819627" sldId="692"/>
        </pc:sldMkLst>
        <pc:spChg chg="mod">
          <ac:chgData name="John Weston" userId="ee002786-2272-4f49-9106-f378131e9d86" providerId="ADAL" clId="{C9A83987-459F-44C0-AC25-5DD5C57B9164}" dt="2019-02-03T11:28:59.688" v="249" actId="20577"/>
          <ac:spMkLst>
            <pc:docMk/>
            <pc:sldMk cId="1242819627" sldId="692"/>
            <ac:spMk id="3" creationId="{00000000-0000-0000-0000-000000000000}"/>
          </ac:spMkLst>
        </pc:spChg>
      </pc:sldChg>
      <pc:sldChg chg="modSp">
        <pc:chgData name="John Weston" userId="ee002786-2272-4f49-9106-f378131e9d86" providerId="ADAL" clId="{C9A83987-459F-44C0-AC25-5DD5C57B9164}" dt="2019-02-03T19:29:09.453" v="963" actId="20577"/>
        <pc:sldMkLst>
          <pc:docMk/>
          <pc:sldMk cId="3720810889" sldId="693"/>
        </pc:sldMkLst>
        <pc:spChg chg="mod">
          <ac:chgData name="John Weston" userId="ee002786-2272-4f49-9106-f378131e9d86" providerId="ADAL" clId="{C9A83987-459F-44C0-AC25-5DD5C57B9164}" dt="2019-02-03T19:29:09.453" v="963" actId="20577"/>
          <ac:spMkLst>
            <pc:docMk/>
            <pc:sldMk cId="3720810889" sldId="693"/>
            <ac:spMk id="2" creationId="{00000000-0000-0000-0000-000000000000}"/>
          </ac:spMkLst>
        </pc:spChg>
      </pc:sldChg>
      <pc:sldChg chg="modSp">
        <pc:chgData name="John Weston" userId="ee002786-2272-4f49-9106-f378131e9d86" providerId="ADAL" clId="{C9A83987-459F-44C0-AC25-5DD5C57B9164}" dt="2019-02-03T11:17:16.337" v="194" actId="14100"/>
        <pc:sldMkLst>
          <pc:docMk/>
          <pc:sldMk cId="408048654" sldId="695"/>
        </pc:sldMkLst>
        <pc:spChg chg="mod">
          <ac:chgData name="John Weston" userId="ee002786-2272-4f49-9106-f378131e9d86" providerId="ADAL" clId="{C9A83987-459F-44C0-AC25-5DD5C57B9164}" dt="2019-02-03T11:17:16.337" v="194" actId="14100"/>
          <ac:spMkLst>
            <pc:docMk/>
            <pc:sldMk cId="408048654" sldId="695"/>
            <ac:spMk id="94210" creationId="{00000000-0000-0000-0000-000000000000}"/>
          </ac:spMkLst>
        </pc:spChg>
      </pc:sldChg>
      <pc:sldChg chg="modSp">
        <pc:chgData name="John Weston" userId="ee002786-2272-4f49-9106-f378131e9d86" providerId="ADAL" clId="{C9A83987-459F-44C0-AC25-5DD5C57B9164}" dt="2019-02-03T11:17:41.685" v="220" actId="20577"/>
        <pc:sldMkLst>
          <pc:docMk/>
          <pc:sldMk cId="738521891" sldId="696"/>
        </pc:sldMkLst>
        <pc:spChg chg="mod">
          <ac:chgData name="John Weston" userId="ee002786-2272-4f49-9106-f378131e9d86" providerId="ADAL" clId="{C9A83987-459F-44C0-AC25-5DD5C57B9164}" dt="2019-02-03T11:17:41.685" v="220" actId="20577"/>
          <ac:spMkLst>
            <pc:docMk/>
            <pc:sldMk cId="738521891" sldId="696"/>
            <ac:spMk id="95234" creationId="{00000000-0000-0000-0000-000000000000}"/>
          </ac:spMkLst>
        </pc:spChg>
      </pc:sldChg>
      <pc:sldChg chg="modSp">
        <pc:chgData name="John Weston" userId="ee002786-2272-4f49-9106-f378131e9d86" providerId="ADAL" clId="{C9A83987-459F-44C0-AC25-5DD5C57B9164}" dt="2019-02-03T11:17:35.324" v="217" actId="20577"/>
        <pc:sldMkLst>
          <pc:docMk/>
          <pc:sldMk cId="571193925" sldId="697"/>
        </pc:sldMkLst>
        <pc:spChg chg="mod">
          <ac:chgData name="John Weston" userId="ee002786-2272-4f49-9106-f378131e9d86" providerId="ADAL" clId="{C9A83987-459F-44C0-AC25-5DD5C57B9164}" dt="2019-02-03T11:17:35.324" v="217" actId="20577"/>
          <ac:spMkLst>
            <pc:docMk/>
            <pc:sldMk cId="571193925" sldId="697"/>
            <ac:spMk id="96258" creationId="{00000000-0000-0000-0000-000000000000}"/>
          </ac:spMkLst>
        </pc:spChg>
      </pc:sldChg>
      <pc:sldChg chg="modSp">
        <pc:chgData name="John Weston" userId="ee002786-2272-4f49-9106-f378131e9d86" providerId="ADAL" clId="{C9A83987-459F-44C0-AC25-5DD5C57B9164}" dt="2019-02-03T19:19:51.928" v="624" actId="207"/>
        <pc:sldMkLst>
          <pc:docMk/>
          <pc:sldMk cId="3042768275" sldId="704"/>
        </pc:sldMkLst>
        <pc:spChg chg="mod">
          <ac:chgData name="John Weston" userId="ee002786-2272-4f49-9106-f378131e9d86" providerId="ADAL" clId="{C9A83987-459F-44C0-AC25-5DD5C57B9164}" dt="2019-02-03T19:19:51.928" v="624" actId="207"/>
          <ac:spMkLst>
            <pc:docMk/>
            <pc:sldMk cId="3042768275" sldId="704"/>
            <ac:spMk id="23556" creationId="{00000000-0000-0000-0000-000000000000}"/>
          </ac:spMkLst>
        </pc:spChg>
      </pc:sldChg>
      <pc:sldChg chg="addSp delSp modSp add setBg delAnim modAnim">
        <pc:chgData name="John Weston" userId="ee002786-2272-4f49-9106-f378131e9d86" providerId="ADAL" clId="{C9A83987-459F-44C0-AC25-5DD5C57B9164}" dt="2019-02-03T15:38:45.423" v="334" actId="13926"/>
        <pc:sldMkLst>
          <pc:docMk/>
          <pc:sldMk cId="4252373174" sldId="705"/>
        </pc:sldMkLst>
        <pc:spChg chg="add mod">
          <ac:chgData name="John Weston" userId="ee002786-2272-4f49-9106-f378131e9d86" providerId="ADAL" clId="{C9A83987-459F-44C0-AC25-5DD5C57B9164}" dt="2019-02-03T15:36:21.552" v="287" actId="207"/>
          <ac:spMkLst>
            <pc:docMk/>
            <pc:sldMk cId="4252373174" sldId="705"/>
            <ac:spMk id="2" creationId="{F5A64A81-088B-446A-A466-AAA883E24C59}"/>
          </ac:spMkLst>
        </pc:spChg>
        <pc:spChg chg="add mod">
          <ac:chgData name="John Weston" userId="ee002786-2272-4f49-9106-f378131e9d86" providerId="ADAL" clId="{C9A83987-459F-44C0-AC25-5DD5C57B9164}" dt="2019-02-03T15:36:27.212" v="288" actId="207"/>
          <ac:spMkLst>
            <pc:docMk/>
            <pc:sldMk cId="4252373174" sldId="705"/>
            <ac:spMk id="3" creationId="{185D574F-7AB6-4338-9FFA-6B6794CE70DE}"/>
          </ac:spMkLst>
        </pc:spChg>
        <pc:spChg chg="add mod">
          <ac:chgData name="John Weston" userId="ee002786-2272-4f49-9106-f378131e9d86" providerId="ADAL" clId="{C9A83987-459F-44C0-AC25-5DD5C57B9164}" dt="2019-02-03T15:38:45.423" v="334" actId="13926"/>
          <ac:spMkLst>
            <pc:docMk/>
            <pc:sldMk cId="4252373174" sldId="705"/>
            <ac:spMk id="9" creationId="{6D1680A2-36DA-4991-B0DA-02C1050410BD}"/>
          </ac:spMkLst>
        </pc:spChg>
        <pc:spChg chg="add mod">
          <ac:chgData name="John Weston" userId="ee002786-2272-4f49-9106-f378131e9d86" providerId="ADAL" clId="{C9A83987-459F-44C0-AC25-5DD5C57B9164}" dt="2019-02-03T15:38:33.330" v="333" actId="1076"/>
          <ac:spMkLst>
            <pc:docMk/>
            <pc:sldMk cId="4252373174" sldId="705"/>
            <ac:spMk id="10" creationId="{3D4470F3-C73D-4617-AE0D-AD3D53A460E1}"/>
          </ac:spMkLst>
        </pc:spChg>
        <pc:picChg chg="del">
          <ac:chgData name="John Weston" userId="ee002786-2272-4f49-9106-f378131e9d86" providerId="ADAL" clId="{C9A83987-459F-44C0-AC25-5DD5C57B9164}" dt="2019-02-03T15:30:19.789" v="263" actId="478"/>
          <ac:picMkLst>
            <pc:docMk/>
            <pc:sldMk cId="4252373174" sldId="705"/>
            <ac:picMk id="5123" creationId="{9C70CF1B-F1CF-4B84-AEF2-C73CAD7F2EE8}"/>
          </ac:picMkLst>
        </pc:picChg>
        <pc:picChg chg="del">
          <ac:chgData name="John Weston" userId="ee002786-2272-4f49-9106-f378131e9d86" providerId="ADAL" clId="{C9A83987-459F-44C0-AC25-5DD5C57B9164}" dt="2019-02-03T15:30:23.118" v="264" actId="478"/>
          <ac:picMkLst>
            <pc:docMk/>
            <pc:sldMk cId="4252373174" sldId="705"/>
            <ac:picMk id="5124" creationId="{D394A401-7B58-4818-97C3-8AA3EDBB2C0C}"/>
          </ac:picMkLst>
        </pc:picChg>
        <pc:picChg chg="del">
          <ac:chgData name="John Weston" userId="ee002786-2272-4f49-9106-f378131e9d86" providerId="ADAL" clId="{C9A83987-459F-44C0-AC25-5DD5C57B9164}" dt="2019-02-03T15:30:26.196" v="265" actId="478"/>
          <ac:picMkLst>
            <pc:docMk/>
            <pc:sldMk cId="4252373174" sldId="705"/>
            <ac:picMk id="5125" creationId="{3EA42DE5-7F29-43F5-A83F-CFB4E7D9D8A2}"/>
          </ac:picMkLst>
        </pc:picChg>
        <pc:picChg chg="del">
          <ac:chgData name="John Weston" userId="ee002786-2272-4f49-9106-f378131e9d86" providerId="ADAL" clId="{C9A83987-459F-44C0-AC25-5DD5C57B9164}" dt="2019-02-03T15:30:14.131" v="262" actId="478"/>
          <ac:picMkLst>
            <pc:docMk/>
            <pc:sldMk cId="4252373174" sldId="705"/>
            <ac:picMk id="148483" creationId="{094CABCD-3D4F-4A9A-9D61-264BE0C89407}"/>
          </ac:picMkLst>
        </pc:picChg>
      </pc:sldChg>
      <pc:sldChg chg="modSp add">
        <pc:chgData name="John Weston" userId="ee002786-2272-4f49-9106-f378131e9d86" providerId="ADAL" clId="{C9A83987-459F-44C0-AC25-5DD5C57B9164}" dt="2019-02-03T15:39:26.853" v="336" actId="207"/>
        <pc:sldMkLst>
          <pc:docMk/>
          <pc:sldMk cId="3543287742" sldId="706"/>
        </pc:sldMkLst>
        <pc:spChg chg="mod">
          <ac:chgData name="John Weston" userId="ee002786-2272-4f49-9106-f378131e9d86" providerId="ADAL" clId="{C9A83987-459F-44C0-AC25-5DD5C57B9164}" dt="2019-02-03T15:39:26.853" v="336" actId="207"/>
          <ac:spMkLst>
            <pc:docMk/>
            <pc:sldMk cId="3543287742" sldId="706"/>
            <ac:spMk id="3" creationId="{00000000-0000-0000-0000-000000000000}"/>
          </ac:spMkLst>
        </pc:spChg>
      </pc:sldChg>
      <pc:sldChg chg="modSp add">
        <pc:chgData name="John Weston" userId="ee002786-2272-4f49-9106-f378131e9d86" providerId="ADAL" clId="{C9A83987-459F-44C0-AC25-5DD5C57B9164}" dt="2019-02-03T19:22:24.103" v="640" actId="207"/>
        <pc:sldMkLst>
          <pc:docMk/>
          <pc:sldMk cId="817929268" sldId="707"/>
        </pc:sldMkLst>
        <pc:spChg chg="mod">
          <ac:chgData name="John Weston" userId="ee002786-2272-4f49-9106-f378131e9d86" providerId="ADAL" clId="{C9A83987-459F-44C0-AC25-5DD5C57B9164}" dt="2019-02-03T19:22:24.103" v="640" actId="207"/>
          <ac:spMkLst>
            <pc:docMk/>
            <pc:sldMk cId="817929268" sldId="707"/>
            <ac:spMk id="3" creationId="{00000000-0000-0000-0000-000000000000}"/>
          </ac:spMkLst>
        </pc:spChg>
      </pc:sldChg>
      <pc:sldChg chg="modSp add">
        <pc:chgData name="John Weston" userId="ee002786-2272-4f49-9106-f378131e9d86" providerId="ADAL" clId="{C9A83987-459F-44C0-AC25-5DD5C57B9164}" dt="2019-02-03T19:37:15.453" v="1523" actId="20577"/>
        <pc:sldMkLst>
          <pc:docMk/>
          <pc:sldMk cId="1438498268" sldId="708"/>
        </pc:sldMkLst>
        <pc:spChg chg="mod">
          <ac:chgData name="John Weston" userId="ee002786-2272-4f49-9106-f378131e9d86" providerId="ADAL" clId="{C9A83987-459F-44C0-AC25-5DD5C57B9164}" dt="2019-02-03T19:32:05.413" v="1030" actId="20577"/>
          <ac:spMkLst>
            <pc:docMk/>
            <pc:sldMk cId="1438498268" sldId="708"/>
            <ac:spMk id="2" creationId="{00000000-0000-0000-0000-000000000000}"/>
          </ac:spMkLst>
        </pc:spChg>
        <pc:spChg chg="mod">
          <ac:chgData name="John Weston" userId="ee002786-2272-4f49-9106-f378131e9d86" providerId="ADAL" clId="{C9A83987-459F-44C0-AC25-5DD5C57B9164}" dt="2019-02-03T19:37:15.453" v="1523" actId="20577"/>
          <ac:spMkLst>
            <pc:docMk/>
            <pc:sldMk cId="1438498268" sldId="708"/>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5816B4-8046-4CDC-BF4E-93D60073BAD5}" type="datetimeFigureOut">
              <a:rPr lang="en-US" smtClean="0"/>
              <a:t>2/3/2019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3392FF-618A-4183-883D-F94DB7D7E2BC}" type="slidenum">
              <a:rPr lang="en-US" smtClean="0"/>
              <a:t>‹#›</a:t>
            </a:fld>
            <a:endParaRPr lang="en-US"/>
          </a:p>
        </p:txBody>
      </p:sp>
    </p:spTree>
    <p:extLst>
      <p:ext uri="{BB962C8B-B14F-4D97-AF65-F5344CB8AC3E}">
        <p14:creationId xmlns:p14="http://schemas.microsoft.com/office/powerpoint/2010/main" val="30723113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Mosaic plagiarism: Mosaic Plagiarism occurs when a student borrows phrases from a source without using quotation marks, or finds synonyms for the author’s language while keeping to the same general structure and meaning of the original. Sometimes called “patch writing,” this kind of paraphrasing, </a:t>
            </a:r>
            <a:r>
              <a:rPr lang="en-US" b="1" dirty="0"/>
              <a:t>whether intentional or not</a:t>
            </a:r>
            <a:r>
              <a:rPr lang="en-US" dirty="0"/>
              <a:t>, is academically dishonest and punishable – even if you footnote your source! (https://www.bowdoin.edu/studentaffairs/academic-honesty/common-types.shtml)</a:t>
            </a:r>
            <a:endParaRPr lang="fi-FI" dirty="0"/>
          </a:p>
        </p:txBody>
      </p:sp>
      <p:sp>
        <p:nvSpPr>
          <p:cNvPr id="4" name="Slide Number Placeholder 3"/>
          <p:cNvSpPr>
            <a:spLocks noGrp="1"/>
          </p:cNvSpPr>
          <p:nvPr>
            <p:ph type="sldNum" sz="quarter" idx="10"/>
          </p:nvPr>
        </p:nvSpPr>
        <p:spPr/>
        <p:txBody>
          <a:bodyPr/>
          <a:lstStyle/>
          <a:p>
            <a:fld id="{9A3392FF-618A-4183-883D-F94DB7D7E2BC}" type="slidenum">
              <a:rPr lang="en-US" smtClean="0"/>
              <a:t>28</a:t>
            </a:fld>
            <a:endParaRPr lang="en-US"/>
          </a:p>
        </p:txBody>
      </p:sp>
    </p:spTree>
    <p:extLst>
      <p:ext uri="{BB962C8B-B14F-4D97-AF65-F5344CB8AC3E}">
        <p14:creationId xmlns:p14="http://schemas.microsoft.com/office/powerpoint/2010/main" val="475316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963" y="741363"/>
            <a:ext cx="6580187" cy="3702050"/>
          </a:xfrm>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32359989-6E10-4543-87AF-8F0BE6A6616C}" type="slidenum">
              <a:rPr lang="fi-FI" smtClean="0"/>
              <a:t>33</a:t>
            </a:fld>
            <a:endParaRPr lang="fi-FI"/>
          </a:p>
        </p:txBody>
      </p:sp>
    </p:spTree>
    <p:extLst>
      <p:ext uri="{BB962C8B-B14F-4D97-AF65-F5344CB8AC3E}">
        <p14:creationId xmlns:p14="http://schemas.microsoft.com/office/powerpoint/2010/main" val="10339851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963" y="741363"/>
            <a:ext cx="6580187" cy="3702050"/>
          </a:xfrm>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32359989-6E10-4543-87AF-8F0BE6A6616C}" type="slidenum">
              <a:rPr lang="fi-FI" smtClean="0"/>
              <a:t>34</a:t>
            </a:fld>
            <a:endParaRPr lang="fi-FI"/>
          </a:p>
        </p:txBody>
      </p:sp>
    </p:spTree>
    <p:extLst>
      <p:ext uri="{BB962C8B-B14F-4D97-AF65-F5344CB8AC3E}">
        <p14:creationId xmlns:p14="http://schemas.microsoft.com/office/powerpoint/2010/main" val="36674850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963" y="741363"/>
            <a:ext cx="6580187" cy="3702050"/>
          </a:xfrm>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32359989-6E10-4543-87AF-8F0BE6A6616C}" type="slidenum">
              <a:rPr lang="fi-FI" smtClean="0"/>
              <a:t>35</a:t>
            </a:fld>
            <a:endParaRPr lang="fi-FI"/>
          </a:p>
        </p:txBody>
      </p:sp>
    </p:spTree>
    <p:extLst>
      <p:ext uri="{BB962C8B-B14F-4D97-AF65-F5344CB8AC3E}">
        <p14:creationId xmlns:p14="http://schemas.microsoft.com/office/powerpoint/2010/main" val="16455315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963" y="741363"/>
            <a:ext cx="6580187" cy="3702050"/>
          </a:xfrm>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32359989-6E10-4543-87AF-8F0BE6A6616C}" type="slidenum">
              <a:rPr lang="fi-FI" smtClean="0"/>
              <a:t>36</a:t>
            </a:fld>
            <a:endParaRPr lang="fi-FI"/>
          </a:p>
        </p:txBody>
      </p:sp>
    </p:spTree>
    <p:extLst>
      <p:ext uri="{BB962C8B-B14F-4D97-AF65-F5344CB8AC3E}">
        <p14:creationId xmlns:p14="http://schemas.microsoft.com/office/powerpoint/2010/main" val="32489359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963" y="741363"/>
            <a:ext cx="6580187" cy="3702050"/>
          </a:xfrm>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32359989-6E10-4543-87AF-8F0BE6A6616C}" type="slidenum">
              <a:rPr lang="fi-FI" smtClean="0"/>
              <a:t>37</a:t>
            </a:fld>
            <a:endParaRPr lang="fi-FI"/>
          </a:p>
        </p:txBody>
      </p:sp>
    </p:spTree>
    <p:extLst>
      <p:ext uri="{BB962C8B-B14F-4D97-AF65-F5344CB8AC3E}">
        <p14:creationId xmlns:p14="http://schemas.microsoft.com/office/powerpoint/2010/main" val="29535781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a:xfrm>
            <a:off x="80963" y="741363"/>
            <a:ext cx="6580187" cy="3702050"/>
          </a:xfrm>
          <a:ln/>
        </p:spPr>
      </p:sp>
      <p:sp>
        <p:nvSpPr>
          <p:cNvPr id="13414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i-FI" altLang="fi-FI"/>
          </a:p>
        </p:txBody>
      </p:sp>
      <p:sp>
        <p:nvSpPr>
          <p:cNvPr id="13414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0020" eaLnBrk="0" hangingPunct="0">
              <a:defRPr>
                <a:solidFill>
                  <a:schemeClr val="tx1"/>
                </a:solidFill>
                <a:latin typeface="Arial" charset="0"/>
              </a:defRPr>
            </a:lvl1pPr>
            <a:lvl2pPr marL="736833" indent="-283397" defTabSz="910020" eaLnBrk="0" hangingPunct="0">
              <a:defRPr>
                <a:solidFill>
                  <a:schemeClr val="tx1"/>
                </a:solidFill>
                <a:latin typeface="Arial" charset="0"/>
              </a:defRPr>
            </a:lvl2pPr>
            <a:lvl3pPr marL="1133590" indent="-226719" defTabSz="910020" eaLnBrk="0" hangingPunct="0">
              <a:defRPr>
                <a:solidFill>
                  <a:schemeClr val="tx1"/>
                </a:solidFill>
                <a:latin typeface="Arial" charset="0"/>
              </a:defRPr>
            </a:lvl3pPr>
            <a:lvl4pPr marL="1587025" indent="-226719" defTabSz="910020" eaLnBrk="0" hangingPunct="0">
              <a:defRPr>
                <a:solidFill>
                  <a:schemeClr val="tx1"/>
                </a:solidFill>
                <a:latin typeface="Arial" charset="0"/>
              </a:defRPr>
            </a:lvl4pPr>
            <a:lvl5pPr marL="2040461" indent="-226719" defTabSz="910020" eaLnBrk="0" hangingPunct="0">
              <a:defRPr>
                <a:solidFill>
                  <a:schemeClr val="tx1"/>
                </a:solidFill>
                <a:latin typeface="Arial" charset="0"/>
              </a:defRPr>
            </a:lvl5pPr>
            <a:lvl6pPr marL="2493896" indent="-226719" defTabSz="910020" eaLnBrk="0" fontAlgn="base" hangingPunct="0">
              <a:spcBef>
                <a:spcPct val="0"/>
              </a:spcBef>
              <a:spcAft>
                <a:spcPct val="0"/>
              </a:spcAft>
              <a:defRPr>
                <a:solidFill>
                  <a:schemeClr val="tx1"/>
                </a:solidFill>
                <a:latin typeface="Arial" charset="0"/>
              </a:defRPr>
            </a:lvl6pPr>
            <a:lvl7pPr marL="2947331" indent="-226719" defTabSz="910020" eaLnBrk="0" fontAlgn="base" hangingPunct="0">
              <a:spcBef>
                <a:spcPct val="0"/>
              </a:spcBef>
              <a:spcAft>
                <a:spcPct val="0"/>
              </a:spcAft>
              <a:defRPr>
                <a:solidFill>
                  <a:schemeClr val="tx1"/>
                </a:solidFill>
                <a:latin typeface="Arial" charset="0"/>
              </a:defRPr>
            </a:lvl7pPr>
            <a:lvl8pPr marL="3400766" indent="-226719" defTabSz="910020" eaLnBrk="0" fontAlgn="base" hangingPunct="0">
              <a:spcBef>
                <a:spcPct val="0"/>
              </a:spcBef>
              <a:spcAft>
                <a:spcPct val="0"/>
              </a:spcAft>
              <a:defRPr>
                <a:solidFill>
                  <a:schemeClr val="tx1"/>
                </a:solidFill>
                <a:latin typeface="Arial" charset="0"/>
              </a:defRPr>
            </a:lvl8pPr>
            <a:lvl9pPr marL="3854202" indent="-226719" defTabSz="910020" eaLnBrk="0" fontAlgn="base" hangingPunct="0">
              <a:spcBef>
                <a:spcPct val="0"/>
              </a:spcBef>
              <a:spcAft>
                <a:spcPct val="0"/>
              </a:spcAft>
              <a:defRPr>
                <a:solidFill>
                  <a:schemeClr val="tx1"/>
                </a:solidFill>
                <a:latin typeface="Arial" charset="0"/>
              </a:defRPr>
            </a:lvl9pPr>
          </a:lstStyle>
          <a:p>
            <a:pPr eaLnBrk="1" hangingPunct="1"/>
            <a:fld id="{9D5E2429-02D4-4377-A9F2-CA8E3B0EE888}" type="slidenum">
              <a:rPr lang="fi-FI" altLang="fi-FI" smtClean="0"/>
              <a:pPr eaLnBrk="1" hangingPunct="1"/>
              <a:t>38</a:t>
            </a:fld>
            <a:endParaRPr lang="fi-FI" altLang="fi-FI"/>
          </a:p>
        </p:txBody>
      </p:sp>
    </p:spTree>
    <p:extLst>
      <p:ext uri="{BB962C8B-B14F-4D97-AF65-F5344CB8AC3E}">
        <p14:creationId xmlns:p14="http://schemas.microsoft.com/office/powerpoint/2010/main" val="7060225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14CD1C2-2BB0-4F44-BAA7-1D7D92B91F26}"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D59B68-1900-487B-AD0C-CBFDCD3B464D}" type="slidenum">
              <a:rPr lang="en-US" smtClean="0"/>
              <a:t>‹#›</a:t>
            </a:fld>
            <a:endParaRPr lang="en-US"/>
          </a:p>
        </p:txBody>
      </p:sp>
    </p:spTree>
    <p:extLst>
      <p:ext uri="{BB962C8B-B14F-4D97-AF65-F5344CB8AC3E}">
        <p14:creationId xmlns:p14="http://schemas.microsoft.com/office/powerpoint/2010/main" val="32669523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14CD1C2-2BB0-4F44-BAA7-1D7D92B91F26}"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D59B68-1900-487B-AD0C-CBFDCD3B464D}" type="slidenum">
              <a:rPr lang="en-US" smtClean="0"/>
              <a:t>‹#›</a:t>
            </a:fld>
            <a:endParaRPr lang="en-US"/>
          </a:p>
        </p:txBody>
      </p:sp>
    </p:spTree>
    <p:extLst>
      <p:ext uri="{BB962C8B-B14F-4D97-AF65-F5344CB8AC3E}">
        <p14:creationId xmlns:p14="http://schemas.microsoft.com/office/powerpoint/2010/main" val="27491097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14CD1C2-2BB0-4F44-BAA7-1D7D92B91F26}"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D59B68-1900-487B-AD0C-CBFDCD3B464D}" type="slidenum">
              <a:rPr lang="en-US" smtClean="0"/>
              <a:t>‹#›</a:t>
            </a:fld>
            <a:endParaRPr lang="en-US"/>
          </a:p>
        </p:txBody>
      </p:sp>
    </p:spTree>
    <p:extLst>
      <p:ext uri="{BB962C8B-B14F-4D97-AF65-F5344CB8AC3E}">
        <p14:creationId xmlns:p14="http://schemas.microsoft.com/office/powerpoint/2010/main" val="23063716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lide Green">
    <p:spTree>
      <p:nvGrpSpPr>
        <p:cNvPr id="1" name=""/>
        <p:cNvGrpSpPr/>
        <p:nvPr/>
      </p:nvGrpSpPr>
      <p:grpSpPr>
        <a:xfrm>
          <a:off x="0" y="0"/>
          <a:ext cx="0" cy="0"/>
          <a:chOff x="0" y="0"/>
          <a:chExt cx="0" cy="0"/>
        </a:xfrm>
      </p:grpSpPr>
      <p:sp>
        <p:nvSpPr>
          <p:cNvPr id="9" name="Rectangle 8"/>
          <p:cNvSpPr/>
          <p:nvPr userDrawn="1"/>
        </p:nvSpPr>
        <p:spPr>
          <a:xfrm>
            <a:off x="541867" y="1712914"/>
            <a:ext cx="11101917" cy="3921125"/>
          </a:xfrm>
          <a:prstGeom prst="rect">
            <a:avLst/>
          </a:prstGeom>
          <a:solidFill>
            <a:srgbClr val="009B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0"/>
              </a:spcBef>
              <a:spcAft>
                <a:spcPct val="0"/>
              </a:spcAft>
              <a:defRPr/>
            </a:pPr>
            <a:endParaRPr lang="fi-FI" altLang="en-US" sz="1800">
              <a:solidFill>
                <a:srgbClr val="FFFFFF"/>
              </a:solidFill>
            </a:endParaRPr>
          </a:p>
        </p:txBody>
      </p:sp>
      <p:pic>
        <p:nvPicPr>
          <p:cNvPr id="11" name="Picture 7" descr="aalto_fin.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
            <a:ext cx="2827867" cy="163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763200" y="1771200"/>
            <a:ext cx="10363200" cy="1332000"/>
          </a:xfrm>
        </p:spPr>
        <p:txBody>
          <a:bodyPr/>
          <a:lstStyle>
            <a:lvl1pPr>
              <a:defRPr sz="4000">
                <a:solidFill>
                  <a:schemeClr val="bg1"/>
                </a:solidFill>
              </a:defRPr>
            </a:lvl1pPr>
          </a:lstStyle>
          <a:p>
            <a:r>
              <a:rPr lang="en-US" noProof="0"/>
              <a:t>Click to edit Master title style</a:t>
            </a:r>
            <a:endParaRPr lang="fi-FI" noProof="0"/>
          </a:p>
        </p:txBody>
      </p:sp>
      <p:sp>
        <p:nvSpPr>
          <p:cNvPr id="3" name="Subtitle 2"/>
          <p:cNvSpPr>
            <a:spLocks noGrp="1"/>
          </p:cNvSpPr>
          <p:nvPr>
            <p:ph type="subTitle" idx="1"/>
          </p:nvPr>
        </p:nvSpPr>
        <p:spPr>
          <a:xfrm>
            <a:off x="763200" y="3143248"/>
            <a:ext cx="8380800" cy="2340000"/>
          </a:xfrm>
        </p:spPr>
        <p:txBody>
          <a:bodyPr/>
          <a:lstStyle>
            <a:lvl1pPr marL="0" indent="0" algn="l">
              <a:buNone/>
              <a:defRPr>
                <a:solidFill>
                  <a:schemeClr val="bg1"/>
                </a:solidFill>
                <a:latin typeface="Georgia"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Master subtitle style</a:t>
            </a:r>
            <a:endParaRPr lang="fi-FI" noProof="0"/>
          </a:p>
        </p:txBody>
      </p:sp>
      <p:sp>
        <p:nvSpPr>
          <p:cNvPr id="10" name="Text Placeholder 9"/>
          <p:cNvSpPr>
            <a:spLocks noGrp="1"/>
          </p:cNvSpPr>
          <p:nvPr>
            <p:ph type="body" sz="quarter" idx="11"/>
          </p:nvPr>
        </p:nvSpPr>
        <p:spPr>
          <a:xfrm>
            <a:off x="6859200" y="5961600"/>
            <a:ext cx="2616000" cy="633600"/>
          </a:xfrm>
        </p:spPr>
        <p:txBody>
          <a:bodyPr wrap="none" lIns="0" tIns="0" rIns="0" bIns="0"/>
          <a:lstStyle>
            <a:lvl1pPr marL="0" indent="0">
              <a:spcBef>
                <a:spcPts val="0"/>
              </a:spcBef>
              <a:buNone/>
              <a:defRPr sz="1200" b="1">
                <a:solidFill>
                  <a:schemeClr val="bg2"/>
                </a:solidFill>
              </a:defRPr>
            </a:lvl1pPr>
            <a:lvl2pPr marL="741600" indent="-284400">
              <a:spcBef>
                <a:spcPts val="288"/>
              </a:spcBef>
              <a:defRPr lang="fi-FI" sz="1200" kern="1200" dirty="0" smtClean="0">
                <a:solidFill>
                  <a:schemeClr val="tx1"/>
                </a:solidFill>
                <a:latin typeface="+mn-lt"/>
                <a:ea typeface="+mn-ea"/>
                <a:cs typeface="+mn-cs"/>
              </a:defRPr>
            </a:lvl2pPr>
            <a:lvl3pPr>
              <a:defRPr sz="1200"/>
            </a:lvl3pPr>
            <a:lvl4pPr>
              <a:defRPr sz="1200"/>
            </a:lvl4pPr>
            <a:lvl5pPr>
              <a:defRPr sz="1200"/>
            </a:lvl5pPr>
          </a:lstStyle>
          <a:p>
            <a:pPr lvl="0"/>
            <a:r>
              <a:rPr lang="en-US" noProof="0"/>
              <a:t>Click to edit Master text styles</a:t>
            </a:r>
          </a:p>
          <a:p>
            <a:pPr lvl="1"/>
            <a:r>
              <a:rPr lang="en-US" noProof="0"/>
              <a:t>Second level</a:t>
            </a:r>
          </a:p>
        </p:txBody>
      </p:sp>
      <p:sp>
        <p:nvSpPr>
          <p:cNvPr id="13" name="Text Placeholder 9"/>
          <p:cNvSpPr>
            <a:spLocks noGrp="1"/>
          </p:cNvSpPr>
          <p:nvPr>
            <p:ph type="body" sz="quarter" idx="12"/>
          </p:nvPr>
        </p:nvSpPr>
        <p:spPr>
          <a:xfrm>
            <a:off x="9902400" y="5961600"/>
            <a:ext cx="1512000" cy="633600"/>
          </a:xfrm>
        </p:spPr>
        <p:txBody>
          <a:bodyPr wrap="none" lIns="0" tIns="0" rIns="0" bIns="0"/>
          <a:lstStyle>
            <a:lvl1pPr marL="0" indent="0">
              <a:spcBef>
                <a:spcPts val="0"/>
              </a:spcBef>
              <a:buNone/>
              <a:defRPr sz="1200" b="1">
                <a:solidFill>
                  <a:schemeClr val="bg2"/>
                </a:solidFill>
              </a:defRPr>
            </a:lvl1pPr>
            <a:lvl2pPr marL="741600" indent="-284400">
              <a:spcBef>
                <a:spcPts val="288"/>
              </a:spcBef>
              <a:defRPr lang="fi-FI" sz="1200" kern="1200" dirty="0" smtClean="0">
                <a:solidFill>
                  <a:schemeClr val="tx1"/>
                </a:solidFill>
                <a:latin typeface="+mn-lt"/>
                <a:ea typeface="+mn-ea"/>
                <a:cs typeface="+mn-cs"/>
              </a:defRPr>
            </a:lvl2pPr>
            <a:lvl3pPr>
              <a:defRPr sz="1200"/>
            </a:lvl3pPr>
            <a:lvl4pPr>
              <a:defRPr sz="1200"/>
            </a:lvl4pPr>
            <a:lvl5pPr>
              <a:defRPr sz="1200"/>
            </a:lvl5pPr>
          </a:lstStyle>
          <a:p>
            <a:pPr lvl="0"/>
            <a:r>
              <a:rPr lang="en-US" noProof="0"/>
              <a:t>Click to edit Master text styles</a:t>
            </a:r>
          </a:p>
          <a:p>
            <a:pPr lvl="1"/>
            <a:r>
              <a:rPr lang="en-US" noProof="0"/>
              <a:t>Second level</a:t>
            </a:r>
          </a:p>
        </p:txBody>
      </p:sp>
      <p:sp>
        <p:nvSpPr>
          <p:cNvPr id="14" name="Text Placeholder 9"/>
          <p:cNvSpPr>
            <a:spLocks noGrp="1"/>
          </p:cNvSpPr>
          <p:nvPr>
            <p:ph type="body" sz="quarter" idx="13"/>
          </p:nvPr>
        </p:nvSpPr>
        <p:spPr>
          <a:xfrm>
            <a:off x="3816000" y="6138000"/>
            <a:ext cx="2702400" cy="457200"/>
          </a:xfrm>
        </p:spPr>
        <p:txBody>
          <a:bodyPr wrap="none" lIns="0" tIns="0" rIns="0" bIns="0"/>
          <a:lstStyle>
            <a:lvl1pPr marL="0" indent="0">
              <a:spcBef>
                <a:spcPts val="0"/>
              </a:spcBef>
              <a:buNone/>
              <a:defRPr sz="1200" b="1">
                <a:solidFill>
                  <a:schemeClr val="bg2"/>
                </a:solidFill>
              </a:defRPr>
            </a:lvl1pPr>
            <a:lvl2pPr marL="741600" indent="-284400">
              <a:spcBef>
                <a:spcPts val="288"/>
              </a:spcBef>
              <a:defRPr lang="fi-FI" sz="1200" kern="1200" dirty="0" smtClean="0">
                <a:solidFill>
                  <a:schemeClr val="tx1"/>
                </a:solidFill>
                <a:latin typeface="+mn-lt"/>
                <a:ea typeface="+mn-ea"/>
                <a:cs typeface="+mn-cs"/>
              </a:defRPr>
            </a:lvl2pPr>
            <a:lvl3pPr>
              <a:defRPr sz="1200"/>
            </a:lvl3pPr>
            <a:lvl4pPr>
              <a:defRPr sz="1200"/>
            </a:lvl4pPr>
            <a:lvl5pPr>
              <a:defRPr sz="1200"/>
            </a:lvl5pPr>
          </a:lstStyle>
          <a:p>
            <a:pPr lvl="0"/>
            <a:r>
              <a:rPr lang="en-US" noProof="0"/>
              <a:t>Click to edit Master text styles</a:t>
            </a:r>
          </a:p>
          <a:p>
            <a:pPr lvl="1"/>
            <a:r>
              <a:rPr lang="en-US" noProof="0"/>
              <a:t>Second level</a:t>
            </a:r>
          </a:p>
        </p:txBody>
      </p:sp>
      <p:sp>
        <p:nvSpPr>
          <p:cNvPr id="15" name="Text Placeholder 9"/>
          <p:cNvSpPr>
            <a:spLocks noGrp="1"/>
          </p:cNvSpPr>
          <p:nvPr>
            <p:ph type="body" sz="quarter" idx="14"/>
          </p:nvPr>
        </p:nvSpPr>
        <p:spPr>
          <a:xfrm>
            <a:off x="763200" y="6138000"/>
            <a:ext cx="2731200" cy="457200"/>
          </a:xfrm>
        </p:spPr>
        <p:txBody>
          <a:bodyPr wrap="none" lIns="0" tIns="0" rIns="0" bIns="0"/>
          <a:lstStyle>
            <a:lvl1pPr marL="0" indent="0">
              <a:spcBef>
                <a:spcPts val="0"/>
              </a:spcBef>
              <a:buNone/>
              <a:defRPr sz="1200" b="1">
                <a:solidFill>
                  <a:schemeClr val="bg2"/>
                </a:solidFill>
              </a:defRPr>
            </a:lvl1pPr>
            <a:lvl2pPr marL="741600" indent="-284400">
              <a:spcBef>
                <a:spcPts val="288"/>
              </a:spcBef>
              <a:defRPr lang="fi-FI" sz="1200" kern="1200" dirty="0" smtClean="0">
                <a:solidFill>
                  <a:schemeClr val="tx1"/>
                </a:solidFill>
                <a:latin typeface="+mn-lt"/>
                <a:ea typeface="+mn-ea"/>
                <a:cs typeface="+mn-cs"/>
              </a:defRPr>
            </a:lvl2pPr>
            <a:lvl3pPr>
              <a:defRPr sz="1200"/>
            </a:lvl3pPr>
            <a:lvl4pPr>
              <a:defRPr sz="1200"/>
            </a:lvl4pPr>
            <a:lvl5pPr>
              <a:defRPr sz="1200"/>
            </a:lvl5pPr>
          </a:lstStyle>
          <a:p>
            <a:pPr lvl="0"/>
            <a:r>
              <a:rPr lang="en-US" noProof="0"/>
              <a:t>Click to edit Master text styles</a:t>
            </a:r>
          </a:p>
          <a:p>
            <a:pPr lvl="1"/>
            <a:r>
              <a:rPr lang="en-US" noProof="0"/>
              <a:t>Second level</a:t>
            </a:r>
          </a:p>
        </p:txBody>
      </p:sp>
      <p:sp>
        <p:nvSpPr>
          <p:cNvPr id="16" name="Text Placeholder 9"/>
          <p:cNvSpPr>
            <a:spLocks noGrp="1"/>
          </p:cNvSpPr>
          <p:nvPr>
            <p:ph type="body" sz="quarter" idx="15"/>
          </p:nvPr>
        </p:nvSpPr>
        <p:spPr>
          <a:xfrm>
            <a:off x="763200" y="5961600"/>
            <a:ext cx="2731200" cy="176400"/>
          </a:xfrm>
        </p:spPr>
        <p:txBody>
          <a:bodyPr wrap="none" lIns="0" tIns="0" rIns="0" bIns="0"/>
          <a:lstStyle>
            <a:lvl1pPr marL="0" indent="0">
              <a:spcBef>
                <a:spcPts val="0"/>
              </a:spcBef>
              <a:buNone/>
              <a:defRPr sz="1200" b="1">
                <a:solidFill>
                  <a:schemeClr val="tx1"/>
                </a:solidFill>
              </a:defRPr>
            </a:lvl1pPr>
            <a:lvl2pPr marL="741600" indent="-284400">
              <a:spcBef>
                <a:spcPts val="288"/>
              </a:spcBef>
              <a:defRPr lang="fi-FI" sz="1200" kern="1200" dirty="0" smtClean="0">
                <a:solidFill>
                  <a:schemeClr val="tx1"/>
                </a:solidFill>
                <a:latin typeface="+mn-lt"/>
                <a:ea typeface="+mn-ea"/>
                <a:cs typeface="+mn-cs"/>
              </a:defRPr>
            </a:lvl2pPr>
            <a:lvl3pPr>
              <a:defRPr sz="1200"/>
            </a:lvl3pPr>
            <a:lvl4pPr>
              <a:defRPr sz="1200"/>
            </a:lvl4pPr>
            <a:lvl5pPr>
              <a:defRPr sz="1200"/>
            </a:lvl5pPr>
          </a:lstStyle>
          <a:p>
            <a:pPr lvl="0"/>
            <a:r>
              <a:rPr lang="en-US" noProof="0"/>
              <a:t>Click to edit Master text styles</a:t>
            </a:r>
          </a:p>
        </p:txBody>
      </p:sp>
      <p:sp>
        <p:nvSpPr>
          <p:cNvPr id="12" name="Date Placeholder 3"/>
          <p:cNvSpPr>
            <a:spLocks noGrp="1"/>
          </p:cNvSpPr>
          <p:nvPr>
            <p:ph type="dt" sz="half" idx="16"/>
          </p:nvPr>
        </p:nvSpPr>
        <p:spPr>
          <a:xfrm>
            <a:off x="3816351" y="5961063"/>
            <a:ext cx="2702983" cy="176212"/>
          </a:xfrm>
        </p:spPr>
        <p:txBody>
          <a:bodyPr wrap="none" lIns="0" tIns="0" rIns="0" bIns="0"/>
          <a:lstStyle>
            <a:lvl1pPr>
              <a:defRPr sz="1200">
                <a:solidFill>
                  <a:schemeClr val="bg2"/>
                </a:solidFill>
              </a:defRPr>
            </a:lvl1pPr>
          </a:lstStyle>
          <a:p>
            <a:pPr>
              <a:defRPr/>
            </a:pPr>
            <a:fld id="{1E16096E-2055-420D-A13C-F56BB53460E5}" type="datetime1">
              <a:rPr lang="en-US" altLang="en-US">
                <a:solidFill>
                  <a:srgbClr val="808080"/>
                </a:solidFill>
              </a:rPr>
              <a:pPr>
                <a:defRPr/>
              </a:pPr>
              <a:t>2/3/2019</a:t>
            </a:fld>
            <a:endParaRPr lang="fi-FI" altLang="en-US">
              <a:solidFill>
                <a:srgbClr val="808080"/>
              </a:solidFill>
            </a:endParaRPr>
          </a:p>
        </p:txBody>
      </p:sp>
    </p:spTree>
    <p:extLst>
      <p:ext uri="{BB962C8B-B14F-4D97-AF65-F5344CB8AC3E}">
        <p14:creationId xmlns:p14="http://schemas.microsoft.com/office/powerpoint/2010/main" val="20268200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ntent Red">
    <p:spTree>
      <p:nvGrpSpPr>
        <p:cNvPr id="1" name=""/>
        <p:cNvGrpSpPr/>
        <p:nvPr/>
      </p:nvGrpSpPr>
      <p:grpSpPr>
        <a:xfrm>
          <a:off x="0" y="0"/>
          <a:ext cx="0" cy="0"/>
          <a:chOff x="0" y="0"/>
          <a:chExt cx="0" cy="0"/>
        </a:xfrm>
      </p:grpSpPr>
      <p:sp>
        <p:nvSpPr>
          <p:cNvPr id="10" name="Title 1"/>
          <p:cNvSpPr>
            <a:spLocks noGrp="1"/>
          </p:cNvSpPr>
          <p:nvPr>
            <p:ph type="ctrTitle"/>
          </p:nvPr>
        </p:nvSpPr>
        <p:spPr>
          <a:xfrm>
            <a:off x="624419" y="318135"/>
            <a:ext cx="10943167" cy="1195798"/>
          </a:xfrm>
          <a:prstGeom prst="rect">
            <a:avLst/>
          </a:prstGeom>
        </p:spPr>
        <p:txBody>
          <a:bodyPr lIns="0" tIns="0" rIns="0" bIns="0" anchor="t" anchorCtr="0">
            <a:noAutofit/>
          </a:bodyPr>
          <a:lstStyle>
            <a:lvl1pPr algn="l">
              <a:lnSpc>
                <a:spcPct val="85000"/>
              </a:lnSpc>
              <a:defRPr sz="3600" b="1" spc="-100">
                <a:solidFill>
                  <a:srgbClr val="0065BD"/>
                </a:solidFill>
              </a:defRPr>
            </a:lvl1pPr>
          </a:lstStyle>
          <a:p>
            <a:r>
              <a:rPr lang="en-US"/>
              <a:t>Click to edit Master title style</a:t>
            </a:r>
            <a:endParaRPr lang="en-US" dirty="0"/>
          </a:p>
        </p:txBody>
      </p:sp>
      <p:sp>
        <p:nvSpPr>
          <p:cNvPr id="11" name="Content Placeholder 10"/>
          <p:cNvSpPr>
            <a:spLocks noGrp="1"/>
          </p:cNvSpPr>
          <p:nvPr>
            <p:ph sz="quarter" idx="14"/>
          </p:nvPr>
        </p:nvSpPr>
        <p:spPr>
          <a:xfrm>
            <a:off x="624419" y="1513934"/>
            <a:ext cx="10943165" cy="4003300"/>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6" name="Date Placeholder 7"/>
          <p:cNvSpPr>
            <a:spLocks noGrp="1"/>
          </p:cNvSpPr>
          <p:nvPr>
            <p:ph type="dt" sz="half" idx="15"/>
          </p:nvPr>
        </p:nvSpPr>
        <p:spPr/>
        <p:txBody>
          <a:bodyPr/>
          <a:lstStyle>
            <a:lvl1pPr>
              <a:defRPr/>
            </a:lvl1pPr>
          </a:lstStyle>
          <a:p>
            <a:pPr>
              <a:defRPr/>
            </a:pPr>
            <a:fld id="{D8C36687-CBD3-415D-8421-2B5EAA963EBF}" type="datetime1">
              <a:rPr lang="fi-FI" smtClean="0"/>
              <a:t>3.2.2019</a:t>
            </a:fld>
            <a:endParaRPr lang="fi-FI"/>
          </a:p>
        </p:txBody>
      </p:sp>
      <p:sp>
        <p:nvSpPr>
          <p:cNvPr id="7" name="Footer Placeholder 8"/>
          <p:cNvSpPr>
            <a:spLocks noGrp="1"/>
          </p:cNvSpPr>
          <p:nvPr>
            <p:ph type="ftr" sz="quarter" idx="16"/>
          </p:nvPr>
        </p:nvSpPr>
        <p:spPr/>
        <p:txBody>
          <a:bodyPr/>
          <a:lstStyle>
            <a:lvl1pPr>
              <a:defRPr/>
            </a:lvl1pPr>
          </a:lstStyle>
          <a:p>
            <a:pPr>
              <a:defRPr/>
            </a:pPr>
            <a:endParaRPr lang="fi-FI"/>
          </a:p>
        </p:txBody>
      </p:sp>
      <p:sp>
        <p:nvSpPr>
          <p:cNvPr id="8" name="Slide Number Placeholder 9"/>
          <p:cNvSpPr>
            <a:spLocks noGrp="1"/>
          </p:cNvSpPr>
          <p:nvPr>
            <p:ph type="sldNum" sz="quarter" idx="17"/>
          </p:nvPr>
        </p:nvSpPr>
        <p:spPr/>
        <p:txBody>
          <a:bodyPr/>
          <a:lstStyle>
            <a:lvl1pPr>
              <a:defRPr/>
            </a:lvl1pPr>
          </a:lstStyle>
          <a:p>
            <a:pPr>
              <a:defRPr/>
            </a:pPr>
            <a:fld id="{93342AF8-94BF-6340-B60E-A8C5E9F87F01}" type="slidenum">
              <a:rPr lang="fi-FI"/>
              <a:pPr>
                <a:defRPr/>
              </a:pPr>
              <a:t>‹#›</a:t>
            </a:fld>
            <a:endParaRPr lang="fi-FI"/>
          </a:p>
        </p:txBody>
      </p:sp>
      <p:cxnSp>
        <p:nvCxnSpPr>
          <p:cNvPr id="34" name="Straight Connector 4"/>
          <p:cNvCxnSpPr/>
          <p:nvPr userDrawn="1"/>
        </p:nvCxnSpPr>
        <p:spPr>
          <a:xfrm>
            <a:off x="624419" y="5847608"/>
            <a:ext cx="10943167" cy="0"/>
          </a:xfrm>
          <a:prstGeom prst="line">
            <a:avLst/>
          </a:prstGeom>
          <a:ln w="12700" cmpd="sng">
            <a:solidFill>
              <a:srgbClr val="EF3340"/>
            </a:solidFill>
          </a:ln>
          <a:effectLst/>
        </p:spPr>
        <p:style>
          <a:lnRef idx="2">
            <a:schemeClr val="accent1"/>
          </a:lnRef>
          <a:fillRef idx="0">
            <a:schemeClr val="accent1"/>
          </a:fillRef>
          <a:effectRef idx="1">
            <a:schemeClr val="accent1"/>
          </a:effectRef>
          <a:fontRef idx="minor">
            <a:schemeClr val="tx1"/>
          </a:fontRef>
        </p:style>
      </p:cxnSp>
      <p:pic>
        <p:nvPicPr>
          <p:cNvPr id="12"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2000" y="5654881"/>
            <a:ext cx="2741168" cy="1157516"/>
          </a:xfrm>
          <a:prstGeom prst="rect">
            <a:avLst/>
          </a:prstGeom>
        </p:spPr>
      </p:pic>
    </p:spTree>
    <p:extLst>
      <p:ext uri="{BB962C8B-B14F-4D97-AF65-F5344CB8AC3E}">
        <p14:creationId xmlns:p14="http://schemas.microsoft.com/office/powerpoint/2010/main" val="35049590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ontent Yellow">
    <p:spTree>
      <p:nvGrpSpPr>
        <p:cNvPr id="1" name=""/>
        <p:cNvGrpSpPr/>
        <p:nvPr/>
      </p:nvGrpSpPr>
      <p:grpSpPr>
        <a:xfrm>
          <a:off x="0" y="0"/>
          <a:ext cx="0" cy="0"/>
          <a:chOff x="0" y="0"/>
          <a:chExt cx="0" cy="0"/>
        </a:xfrm>
      </p:grpSpPr>
      <p:sp>
        <p:nvSpPr>
          <p:cNvPr id="9" name="Title 1"/>
          <p:cNvSpPr>
            <a:spLocks noGrp="1"/>
          </p:cNvSpPr>
          <p:nvPr>
            <p:ph type="ctrTitle"/>
          </p:nvPr>
        </p:nvSpPr>
        <p:spPr>
          <a:xfrm>
            <a:off x="624419" y="318135"/>
            <a:ext cx="10943167" cy="1195798"/>
          </a:xfrm>
          <a:prstGeom prst="rect">
            <a:avLst/>
          </a:prstGeom>
        </p:spPr>
        <p:txBody>
          <a:bodyPr lIns="0" tIns="0" rIns="0" bIns="0" anchor="t" anchorCtr="0">
            <a:noAutofit/>
          </a:bodyPr>
          <a:lstStyle>
            <a:lvl1pPr algn="l">
              <a:lnSpc>
                <a:spcPct val="85000"/>
              </a:lnSpc>
              <a:defRPr sz="3600" b="1" spc="-100">
                <a:solidFill>
                  <a:srgbClr val="0065BD"/>
                </a:solidFill>
              </a:defRPr>
            </a:lvl1pPr>
          </a:lstStyle>
          <a:p>
            <a:r>
              <a:rPr lang="en-US"/>
              <a:t>Click to edit Master title style</a:t>
            </a:r>
            <a:endParaRPr lang="en-US" dirty="0"/>
          </a:p>
        </p:txBody>
      </p:sp>
      <p:sp>
        <p:nvSpPr>
          <p:cNvPr id="11" name="Content Placeholder 10"/>
          <p:cNvSpPr>
            <a:spLocks noGrp="1"/>
          </p:cNvSpPr>
          <p:nvPr>
            <p:ph sz="quarter" idx="14"/>
          </p:nvPr>
        </p:nvSpPr>
        <p:spPr>
          <a:xfrm>
            <a:off x="624419" y="1513934"/>
            <a:ext cx="10943165" cy="4003300"/>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6" name="Date Placeholder 7"/>
          <p:cNvSpPr>
            <a:spLocks noGrp="1"/>
          </p:cNvSpPr>
          <p:nvPr>
            <p:ph type="dt" sz="half" idx="15"/>
          </p:nvPr>
        </p:nvSpPr>
        <p:spPr/>
        <p:txBody>
          <a:bodyPr/>
          <a:lstStyle>
            <a:lvl1pPr>
              <a:defRPr/>
            </a:lvl1pPr>
          </a:lstStyle>
          <a:p>
            <a:pPr>
              <a:defRPr/>
            </a:pPr>
            <a:fld id="{7F3C5285-7526-43D5-81FF-B1103F667C54}" type="datetime1">
              <a:rPr lang="fi-FI" smtClean="0"/>
              <a:t>3.2.2019</a:t>
            </a:fld>
            <a:endParaRPr lang="fi-FI"/>
          </a:p>
        </p:txBody>
      </p:sp>
      <p:sp>
        <p:nvSpPr>
          <p:cNvPr id="7" name="Footer Placeholder 8"/>
          <p:cNvSpPr>
            <a:spLocks noGrp="1"/>
          </p:cNvSpPr>
          <p:nvPr>
            <p:ph type="ftr" sz="quarter" idx="16"/>
          </p:nvPr>
        </p:nvSpPr>
        <p:spPr/>
        <p:txBody>
          <a:bodyPr/>
          <a:lstStyle>
            <a:lvl1pPr>
              <a:defRPr/>
            </a:lvl1pPr>
          </a:lstStyle>
          <a:p>
            <a:pPr>
              <a:defRPr/>
            </a:pPr>
            <a:endParaRPr lang="fi-FI"/>
          </a:p>
        </p:txBody>
      </p:sp>
      <p:sp>
        <p:nvSpPr>
          <p:cNvPr id="8" name="Slide Number Placeholder 9"/>
          <p:cNvSpPr>
            <a:spLocks noGrp="1"/>
          </p:cNvSpPr>
          <p:nvPr>
            <p:ph type="sldNum" sz="quarter" idx="17"/>
          </p:nvPr>
        </p:nvSpPr>
        <p:spPr/>
        <p:txBody>
          <a:bodyPr/>
          <a:lstStyle>
            <a:lvl1pPr>
              <a:defRPr/>
            </a:lvl1pPr>
          </a:lstStyle>
          <a:p>
            <a:pPr>
              <a:defRPr/>
            </a:pPr>
            <a:fld id="{F6C4BE77-5FCA-3844-8BD6-7ECE8B5BEE8D}" type="slidenum">
              <a:rPr lang="fi-FI"/>
              <a:pPr>
                <a:defRPr/>
              </a:pPr>
              <a:t>‹#›</a:t>
            </a:fld>
            <a:endParaRPr lang="fi-FI"/>
          </a:p>
        </p:txBody>
      </p:sp>
      <p:cxnSp>
        <p:nvCxnSpPr>
          <p:cNvPr id="10" name="Straight Connector 4"/>
          <p:cNvCxnSpPr/>
          <p:nvPr userDrawn="1"/>
        </p:nvCxnSpPr>
        <p:spPr>
          <a:xfrm>
            <a:off x="624419" y="5847608"/>
            <a:ext cx="10943167" cy="0"/>
          </a:xfrm>
          <a:prstGeom prst="line">
            <a:avLst/>
          </a:prstGeom>
          <a:ln w="12700" cmpd="sng">
            <a:solidFill>
              <a:srgbClr val="FFCD00"/>
            </a:solidFill>
          </a:ln>
          <a:effectLst/>
        </p:spPr>
        <p:style>
          <a:lnRef idx="2">
            <a:schemeClr val="accent1"/>
          </a:lnRef>
          <a:fillRef idx="0">
            <a:schemeClr val="accent1"/>
          </a:fillRef>
          <a:effectRef idx="1">
            <a:schemeClr val="accent1"/>
          </a:effectRef>
          <a:fontRef idx="minor">
            <a:schemeClr val="tx1"/>
          </a:fontRef>
        </p:style>
      </p:cxnSp>
      <p:pic>
        <p:nvPicPr>
          <p:cNvPr id="12"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2000" y="5654881"/>
            <a:ext cx="2861819" cy="1157516"/>
          </a:xfrm>
          <a:prstGeom prst="rect">
            <a:avLst/>
          </a:prstGeom>
        </p:spPr>
      </p:pic>
    </p:spTree>
    <p:extLst>
      <p:ext uri="{BB962C8B-B14F-4D97-AF65-F5344CB8AC3E}">
        <p14:creationId xmlns:p14="http://schemas.microsoft.com/office/powerpoint/2010/main" val="39639178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81FD1A6-8965-479F-A6A9-F1F69972BF35}"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27244C-32BF-4A5A-AFE6-872D19A5E0F6}" type="slidenum">
              <a:rPr lang="en-US" smtClean="0"/>
              <a:t>‹#›</a:t>
            </a:fld>
            <a:endParaRPr lang="en-US"/>
          </a:p>
        </p:txBody>
      </p:sp>
    </p:spTree>
    <p:extLst>
      <p:ext uri="{BB962C8B-B14F-4D97-AF65-F5344CB8AC3E}">
        <p14:creationId xmlns:p14="http://schemas.microsoft.com/office/powerpoint/2010/main" val="35046170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81FD1A6-8965-479F-A6A9-F1F69972BF35}"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27244C-32BF-4A5A-AFE6-872D19A5E0F6}" type="slidenum">
              <a:rPr lang="en-US" smtClean="0"/>
              <a:t>‹#›</a:t>
            </a:fld>
            <a:endParaRPr lang="en-US"/>
          </a:p>
        </p:txBody>
      </p:sp>
    </p:spTree>
    <p:extLst>
      <p:ext uri="{BB962C8B-B14F-4D97-AF65-F5344CB8AC3E}">
        <p14:creationId xmlns:p14="http://schemas.microsoft.com/office/powerpoint/2010/main" val="12800858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81FD1A6-8965-479F-A6A9-F1F69972BF35}"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27244C-32BF-4A5A-AFE6-872D19A5E0F6}" type="slidenum">
              <a:rPr lang="en-US" smtClean="0"/>
              <a:t>‹#›</a:t>
            </a:fld>
            <a:endParaRPr lang="en-US"/>
          </a:p>
        </p:txBody>
      </p:sp>
    </p:spTree>
    <p:extLst>
      <p:ext uri="{BB962C8B-B14F-4D97-AF65-F5344CB8AC3E}">
        <p14:creationId xmlns:p14="http://schemas.microsoft.com/office/powerpoint/2010/main" val="24210294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81FD1A6-8965-479F-A6A9-F1F69972BF35}" type="datetimeFigureOut">
              <a:rPr lang="en-US" smtClean="0"/>
              <a:t>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27244C-32BF-4A5A-AFE6-872D19A5E0F6}" type="slidenum">
              <a:rPr lang="en-US" smtClean="0"/>
              <a:t>‹#›</a:t>
            </a:fld>
            <a:endParaRPr lang="en-US"/>
          </a:p>
        </p:txBody>
      </p:sp>
    </p:spTree>
    <p:extLst>
      <p:ext uri="{BB962C8B-B14F-4D97-AF65-F5344CB8AC3E}">
        <p14:creationId xmlns:p14="http://schemas.microsoft.com/office/powerpoint/2010/main" val="24443718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81FD1A6-8965-479F-A6A9-F1F69972BF35}" type="datetimeFigureOut">
              <a:rPr lang="en-US" smtClean="0"/>
              <a:t>2/3/2019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027244C-32BF-4A5A-AFE6-872D19A5E0F6}" type="slidenum">
              <a:rPr lang="en-US" smtClean="0"/>
              <a:t>‹#›</a:t>
            </a:fld>
            <a:endParaRPr lang="en-US"/>
          </a:p>
        </p:txBody>
      </p:sp>
    </p:spTree>
    <p:extLst>
      <p:ext uri="{BB962C8B-B14F-4D97-AF65-F5344CB8AC3E}">
        <p14:creationId xmlns:p14="http://schemas.microsoft.com/office/powerpoint/2010/main" val="30270311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14CD1C2-2BB0-4F44-BAA7-1D7D92B91F26}"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D59B68-1900-487B-AD0C-CBFDCD3B464D}" type="slidenum">
              <a:rPr lang="en-US" smtClean="0"/>
              <a:t>‹#›</a:t>
            </a:fld>
            <a:endParaRPr lang="en-US"/>
          </a:p>
        </p:txBody>
      </p:sp>
    </p:spTree>
    <p:extLst>
      <p:ext uri="{BB962C8B-B14F-4D97-AF65-F5344CB8AC3E}">
        <p14:creationId xmlns:p14="http://schemas.microsoft.com/office/powerpoint/2010/main" val="26987178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81FD1A6-8965-479F-A6A9-F1F69972BF35}" type="datetimeFigureOut">
              <a:rPr lang="en-US" smtClean="0"/>
              <a:t>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27244C-32BF-4A5A-AFE6-872D19A5E0F6}" type="slidenum">
              <a:rPr lang="en-US" smtClean="0"/>
              <a:t>‹#›</a:t>
            </a:fld>
            <a:endParaRPr lang="en-US"/>
          </a:p>
        </p:txBody>
      </p:sp>
    </p:spTree>
    <p:extLst>
      <p:ext uri="{BB962C8B-B14F-4D97-AF65-F5344CB8AC3E}">
        <p14:creationId xmlns:p14="http://schemas.microsoft.com/office/powerpoint/2010/main" val="32945701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1FD1A6-8965-479F-A6A9-F1F69972BF35}" type="datetimeFigureOut">
              <a:rPr lang="en-US" smtClean="0"/>
              <a:t>2/3/2019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027244C-32BF-4A5A-AFE6-872D19A5E0F6}" type="slidenum">
              <a:rPr lang="en-US" smtClean="0"/>
              <a:t>‹#›</a:t>
            </a:fld>
            <a:endParaRPr lang="en-US"/>
          </a:p>
        </p:txBody>
      </p:sp>
    </p:spTree>
    <p:extLst>
      <p:ext uri="{BB962C8B-B14F-4D97-AF65-F5344CB8AC3E}">
        <p14:creationId xmlns:p14="http://schemas.microsoft.com/office/powerpoint/2010/main" val="15593919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81FD1A6-8965-479F-A6A9-F1F69972BF35}" type="datetimeFigureOut">
              <a:rPr lang="en-US" smtClean="0"/>
              <a:t>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27244C-32BF-4A5A-AFE6-872D19A5E0F6}" type="slidenum">
              <a:rPr lang="en-US" smtClean="0"/>
              <a:t>‹#›</a:t>
            </a:fld>
            <a:endParaRPr lang="en-US"/>
          </a:p>
        </p:txBody>
      </p:sp>
    </p:spTree>
    <p:extLst>
      <p:ext uri="{BB962C8B-B14F-4D97-AF65-F5344CB8AC3E}">
        <p14:creationId xmlns:p14="http://schemas.microsoft.com/office/powerpoint/2010/main" val="1511885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81FD1A6-8965-479F-A6A9-F1F69972BF35}" type="datetimeFigureOut">
              <a:rPr lang="en-US" smtClean="0"/>
              <a:t>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27244C-32BF-4A5A-AFE6-872D19A5E0F6}" type="slidenum">
              <a:rPr lang="en-US" smtClean="0"/>
              <a:t>‹#›</a:t>
            </a:fld>
            <a:endParaRPr lang="en-US"/>
          </a:p>
        </p:txBody>
      </p:sp>
    </p:spTree>
    <p:extLst>
      <p:ext uri="{BB962C8B-B14F-4D97-AF65-F5344CB8AC3E}">
        <p14:creationId xmlns:p14="http://schemas.microsoft.com/office/powerpoint/2010/main" val="42868711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81FD1A6-8965-479F-A6A9-F1F69972BF35}"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27244C-32BF-4A5A-AFE6-872D19A5E0F6}" type="slidenum">
              <a:rPr lang="en-US" smtClean="0"/>
              <a:t>‹#›</a:t>
            </a:fld>
            <a:endParaRPr lang="en-US"/>
          </a:p>
        </p:txBody>
      </p:sp>
    </p:spTree>
    <p:extLst>
      <p:ext uri="{BB962C8B-B14F-4D97-AF65-F5344CB8AC3E}">
        <p14:creationId xmlns:p14="http://schemas.microsoft.com/office/powerpoint/2010/main" val="25663843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81FD1A6-8965-479F-A6A9-F1F69972BF35}"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27244C-32BF-4A5A-AFE6-872D19A5E0F6}" type="slidenum">
              <a:rPr lang="en-US" smtClean="0"/>
              <a:t>‹#›</a:t>
            </a:fld>
            <a:endParaRPr lang="en-US"/>
          </a:p>
        </p:txBody>
      </p:sp>
    </p:spTree>
    <p:extLst>
      <p:ext uri="{BB962C8B-B14F-4D97-AF65-F5344CB8AC3E}">
        <p14:creationId xmlns:p14="http://schemas.microsoft.com/office/powerpoint/2010/main" val="41955172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14CD1C2-2BB0-4F44-BAA7-1D7D92B91F26}"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D59B68-1900-487B-AD0C-CBFDCD3B464D}" type="slidenum">
              <a:rPr lang="en-US" smtClean="0"/>
              <a:t>‹#›</a:t>
            </a:fld>
            <a:endParaRPr lang="en-US"/>
          </a:p>
        </p:txBody>
      </p:sp>
    </p:spTree>
    <p:extLst>
      <p:ext uri="{BB962C8B-B14F-4D97-AF65-F5344CB8AC3E}">
        <p14:creationId xmlns:p14="http://schemas.microsoft.com/office/powerpoint/2010/main" val="27205224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14CD1C2-2BB0-4F44-BAA7-1D7D92B91F26}" type="datetimeFigureOut">
              <a:rPr lang="en-US" smtClean="0"/>
              <a:t>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D59B68-1900-487B-AD0C-CBFDCD3B464D}" type="slidenum">
              <a:rPr lang="en-US" smtClean="0"/>
              <a:t>‹#›</a:t>
            </a:fld>
            <a:endParaRPr lang="en-US"/>
          </a:p>
        </p:txBody>
      </p:sp>
    </p:spTree>
    <p:extLst>
      <p:ext uri="{BB962C8B-B14F-4D97-AF65-F5344CB8AC3E}">
        <p14:creationId xmlns:p14="http://schemas.microsoft.com/office/powerpoint/2010/main" val="36884082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14CD1C2-2BB0-4F44-BAA7-1D7D92B91F26}" type="datetimeFigureOut">
              <a:rPr lang="en-US" smtClean="0"/>
              <a:t>2/3/2019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8D59B68-1900-487B-AD0C-CBFDCD3B464D}" type="slidenum">
              <a:rPr lang="en-US" smtClean="0"/>
              <a:t>‹#›</a:t>
            </a:fld>
            <a:endParaRPr lang="en-US"/>
          </a:p>
        </p:txBody>
      </p:sp>
    </p:spTree>
    <p:extLst>
      <p:ext uri="{BB962C8B-B14F-4D97-AF65-F5344CB8AC3E}">
        <p14:creationId xmlns:p14="http://schemas.microsoft.com/office/powerpoint/2010/main" val="34354325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14CD1C2-2BB0-4F44-BAA7-1D7D92B91F26}" type="datetimeFigureOut">
              <a:rPr lang="en-US" smtClean="0"/>
              <a:t>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8D59B68-1900-487B-AD0C-CBFDCD3B464D}" type="slidenum">
              <a:rPr lang="en-US" smtClean="0"/>
              <a:t>‹#›</a:t>
            </a:fld>
            <a:endParaRPr lang="en-US"/>
          </a:p>
        </p:txBody>
      </p:sp>
    </p:spTree>
    <p:extLst>
      <p:ext uri="{BB962C8B-B14F-4D97-AF65-F5344CB8AC3E}">
        <p14:creationId xmlns:p14="http://schemas.microsoft.com/office/powerpoint/2010/main" val="24093923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4CD1C2-2BB0-4F44-BAA7-1D7D92B91F26}" type="datetimeFigureOut">
              <a:rPr lang="en-US" smtClean="0"/>
              <a:t>2/3/2019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8D59B68-1900-487B-AD0C-CBFDCD3B464D}" type="slidenum">
              <a:rPr lang="en-US" smtClean="0"/>
              <a:t>‹#›</a:t>
            </a:fld>
            <a:endParaRPr lang="en-US"/>
          </a:p>
        </p:txBody>
      </p:sp>
    </p:spTree>
    <p:extLst>
      <p:ext uri="{BB962C8B-B14F-4D97-AF65-F5344CB8AC3E}">
        <p14:creationId xmlns:p14="http://schemas.microsoft.com/office/powerpoint/2010/main" val="34075543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14CD1C2-2BB0-4F44-BAA7-1D7D92B91F26}" type="datetimeFigureOut">
              <a:rPr lang="en-US" smtClean="0"/>
              <a:t>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D59B68-1900-487B-AD0C-CBFDCD3B464D}" type="slidenum">
              <a:rPr lang="en-US" smtClean="0"/>
              <a:t>‹#›</a:t>
            </a:fld>
            <a:endParaRPr lang="en-US"/>
          </a:p>
        </p:txBody>
      </p:sp>
    </p:spTree>
    <p:extLst>
      <p:ext uri="{BB962C8B-B14F-4D97-AF65-F5344CB8AC3E}">
        <p14:creationId xmlns:p14="http://schemas.microsoft.com/office/powerpoint/2010/main" val="32367715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14CD1C2-2BB0-4F44-BAA7-1D7D92B91F26}" type="datetimeFigureOut">
              <a:rPr lang="en-US" smtClean="0"/>
              <a:t>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D59B68-1900-487B-AD0C-CBFDCD3B464D}" type="slidenum">
              <a:rPr lang="en-US" smtClean="0"/>
              <a:t>‹#›</a:t>
            </a:fld>
            <a:endParaRPr lang="en-US"/>
          </a:p>
        </p:txBody>
      </p:sp>
    </p:spTree>
    <p:extLst>
      <p:ext uri="{BB962C8B-B14F-4D97-AF65-F5344CB8AC3E}">
        <p14:creationId xmlns:p14="http://schemas.microsoft.com/office/powerpoint/2010/main" val="36801187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85000"/>
            <a:lumOff val="1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4CD1C2-2BB0-4F44-BAA7-1D7D92B91F26}" type="datetimeFigureOut">
              <a:rPr lang="en-US" smtClean="0"/>
              <a:t>2/3/2019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D59B68-1900-487B-AD0C-CBFDCD3B464D}" type="slidenum">
              <a:rPr lang="en-US" smtClean="0"/>
              <a:t>‹#›</a:t>
            </a:fld>
            <a:endParaRPr lang="en-US"/>
          </a:p>
        </p:txBody>
      </p:sp>
    </p:spTree>
    <p:extLst>
      <p:ext uri="{BB962C8B-B14F-4D97-AF65-F5344CB8AC3E}">
        <p14:creationId xmlns:p14="http://schemas.microsoft.com/office/powerpoint/2010/main" val="3960564026"/>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1FD1A6-8965-479F-A6A9-F1F69972BF35}" type="datetimeFigureOut">
              <a:rPr lang="en-US" smtClean="0"/>
              <a:t>2/3/2019</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27244C-32BF-4A5A-AFE6-872D19A5E0F6}" type="slidenum">
              <a:rPr lang="en-US" smtClean="0"/>
              <a:t>‹#›</a:t>
            </a:fld>
            <a:endParaRPr lang="en-US"/>
          </a:p>
        </p:txBody>
      </p:sp>
    </p:spTree>
    <p:extLst>
      <p:ext uri="{BB962C8B-B14F-4D97-AF65-F5344CB8AC3E}">
        <p14:creationId xmlns:p14="http://schemas.microsoft.com/office/powerpoint/2010/main" val="2694356236"/>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 Id="rId5" Type="http://schemas.openxmlformats.org/officeDocument/2006/relationships/image" Target="../media/image21.png"/><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hyperlink" Target="http://sana.aalto.fi/awe/punctuation/commas/index.html" TargetMode="Externa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s://en.wikipedia.org/wiki/Portal:Technology"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www.library.auckland.ac.nz/instruct/ref/harvard.htm" TargetMode="External"/><Relationship Id="rId2" Type="http://schemas.openxmlformats.org/officeDocument/2006/relationships/hyperlink" Target="https://owl.english.purdue.edu/owl/resource/664/01/" TargetMode="External"/><Relationship Id="rId1" Type="http://schemas.openxmlformats.org/officeDocument/2006/relationships/slideLayout" Target="../slideLayouts/slideLayout2.xml"/><Relationship Id="rId5" Type="http://schemas.openxmlformats.org/officeDocument/2006/relationships/hyperlink" Target="http://www.ub.umu.se/en/write/references/common-reference-systems" TargetMode="External"/><Relationship Id="rId4" Type="http://schemas.openxmlformats.org/officeDocument/2006/relationships/hyperlink" Target="http://libguides.murdoch.edu.au/content.php?pid=144623&amp;sid=1229929"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wts.indiana.edu/writing-guides/plagiarism.html" TargetMode="External"/><Relationship Id="rId2" Type="http://schemas.openxmlformats.org/officeDocument/2006/relationships/hyperlink" Target="https://usingsources.fas.harvard.edu/" TargetMode="External"/><Relationship Id="rId1" Type="http://schemas.openxmlformats.org/officeDocument/2006/relationships/slideLayout" Target="../slideLayouts/slideLayout2.xml"/><Relationship Id="rId5" Type="http://schemas.openxmlformats.org/officeDocument/2006/relationships/hyperlink" Target="http://ori.hhs.gov/avoiding-plagiarism-self-plagiarism-and-other-questionable-writing-practices-guide-ethical-writing" TargetMode="External"/><Relationship Id="rId4" Type="http://schemas.openxmlformats.org/officeDocument/2006/relationships/hyperlink" Target="http://advice.writing.utoronto.ca/using-sources/how-not-to-plagiarize/"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65960" y="1727200"/>
            <a:ext cx="8945880" cy="2273408"/>
          </a:xfrm>
        </p:spPr>
        <p:txBody>
          <a:bodyPr>
            <a:noAutofit/>
          </a:bodyPr>
          <a:lstStyle/>
          <a:p>
            <a:r>
              <a:rPr lang="en-US" sz="4400" b="1" noProof="0" dirty="0"/>
              <a:t>LC-1310 Academic Communication for MSc Students (</a:t>
            </a:r>
            <a:r>
              <a:rPr lang="en-US" sz="4400" b="1" noProof="0" dirty="0" err="1"/>
              <a:t>o+w</a:t>
            </a:r>
            <a:r>
              <a:rPr lang="en-US" sz="4400" b="1" noProof="0" dirty="0"/>
              <a:t>) 3 ECTS</a:t>
            </a:r>
            <a:br>
              <a:rPr lang="en-US" sz="4400" b="1" noProof="0" dirty="0"/>
            </a:br>
            <a:r>
              <a:rPr lang="en-US" sz="4400" b="1" noProof="0" dirty="0"/>
              <a:t>Group H07</a:t>
            </a:r>
            <a:endParaRPr lang="en-US" sz="6600" noProof="0" dirty="0"/>
          </a:p>
        </p:txBody>
      </p:sp>
      <p:pic>
        <p:nvPicPr>
          <p:cNvPr id="4" name="Picture 3"/>
          <p:cNvPicPr>
            <a:picLocks noChangeAspect="1"/>
          </p:cNvPicPr>
          <p:nvPr/>
        </p:nvPicPr>
        <p:blipFill>
          <a:blip r:embed="rId2"/>
          <a:stretch>
            <a:fillRect/>
          </a:stretch>
        </p:blipFill>
        <p:spPr>
          <a:xfrm>
            <a:off x="0" y="0"/>
            <a:ext cx="1346200" cy="1117600"/>
          </a:xfrm>
          <a:prstGeom prst="rect">
            <a:avLst/>
          </a:prstGeom>
        </p:spPr>
      </p:pic>
    </p:spTree>
    <p:extLst>
      <p:ext uri="{BB962C8B-B14F-4D97-AF65-F5344CB8AC3E}">
        <p14:creationId xmlns:p14="http://schemas.microsoft.com/office/powerpoint/2010/main" val="16166715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idx="4294967295"/>
          </p:nvPr>
        </p:nvSpPr>
        <p:spPr>
          <a:xfrm>
            <a:off x="1991194" y="365920"/>
            <a:ext cx="7010400" cy="1143000"/>
          </a:xfrm>
        </p:spPr>
        <p:txBody>
          <a:bodyPr/>
          <a:lstStyle/>
          <a:p>
            <a:r>
              <a:rPr lang="en-US" b="1" noProof="0" dirty="0">
                <a:solidFill>
                  <a:srgbClr val="FF0000"/>
                </a:solidFill>
              </a:rPr>
              <a:t>  Receiving feedback</a:t>
            </a:r>
          </a:p>
        </p:txBody>
      </p:sp>
      <p:sp>
        <p:nvSpPr>
          <p:cNvPr id="103427" name="Rectangle 3"/>
          <p:cNvSpPr>
            <a:spLocks noGrp="1" noChangeArrowheads="1"/>
          </p:cNvSpPr>
          <p:nvPr>
            <p:ph type="body" idx="4294967295"/>
          </p:nvPr>
        </p:nvSpPr>
        <p:spPr>
          <a:xfrm>
            <a:off x="1124262" y="1600201"/>
            <a:ext cx="10478124" cy="4845569"/>
          </a:xfrm>
        </p:spPr>
        <p:txBody>
          <a:bodyPr/>
          <a:lstStyle/>
          <a:p>
            <a:pPr>
              <a:lnSpc>
                <a:spcPct val="90000"/>
              </a:lnSpc>
            </a:pPr>
            <a:r>
              <a:rPr lang="en-US" sz="2800" noProof="0" dirty="0">
                <a:solidFill>
                  <a:srgbClr val="FF0000"/>
                </a:solidFill>
              </a:rPr>
              <a:t>Listen to it (rather than prepare your response/</a:t>
            </a:r>
            <a:r>
              <a:rPr lang="en-US" sz="2800" noProof="0" dirty="0" err="1">
                <a:solidFill>
                  <a:srgbClr val="FF0000"/>
                </a:solidFill>
              </a:rPr>
              <a:t>defence</a:t>
            </a:r>
            <a:r>
              <a:rPr lang="en-US" sz="2800" noProof="0" dirty="0">
                <a:solidFill>
                  <a:srgbClr val="FF0000"/>
                </a:solidFill>
              </a:rPr>
              <a:t>).</a:t>
            </a:r>
          </a:p>
          <a:p>
            <a:pPr>
              <a:lnSpc>
                <a:spcPct val="90000"/>
              </a:lnSpc>
            </a:pPr>
            <a:r>
              <a:rPr lang="en-US" sz="2800" noProof="0" dirty="0">
                <a:solidFill>
                  <a:srgbClr val="FF0000"/>
                </a:solidFill>
              </a:rPr>
              <a:t>Ask for it to be repeated if you did not hear it clearly. </a:t>
            </a:r>
          </a:p>
          <a:p>
            <a:pPr>
              <a:lnSpc>
                <a:spcPct val="90000"/>
              </a:lnSpc>
            </a:pPr>
            <a:r>
              <a:rPr lang="en-US" sz="2800" noProof="0" dirty="0">
                <a:solidFill>
                  <a:srgbClr val="FF0000"/>
                </a:solidFill>
              </a:rPr>
              <a:t>Pause and think before responding. </a:t>
            </a:r>
          </a:p>
          <a:p>
            <a:pPr>
              <a:lnSpc>
                <a:spcPct val="90000"/>
              </a:lnSpc>
            </a:pPr>
            <a:r>
              <a:rPr lang="en-US" sz="2800" noProof="0" dirty="0">
                <a:solidFill>
                  <a:srgbClr val="FF0000"/>
                </a:solidFill>
              </a:rPr>
              <a:t>Ask for clarification and examples if statements are unclear or unsupported. </a:t>
            </a:r>
          </a:p>
          <a:p>
            <a:pPr>
              <a:lnSpc>
                <a:spcPct val="90000"/>
              </a:lnSpc>
            </a:pPr>
            <a:r>
              <a:rPr lang="en-US" sz="2800" noProof="0" dirty="0">
                <a:solidFill>
                  <a:srgbClr val="FF0000"/>
                </a:solidFill>
              </a:rPr>
              <a:t>Accept it positively (for consideration) rather than dismissively (for self-protection). </a:t>
            </a:r>
          </a:p>
          <a:p>
            <a:pPr>
              <a:lnSpc>
                <a:spcPct val="90000"/>
              </a:lnSpc>
            </a:pPr>
            <a:r>
              <a:rPr lang="en-US" sz="2800" noProof="0" dirty="0">
                <a:solidFill>
                  <a:srgbClr val="FF0000"/>
                </a:solidFill>
              </a:rPr>
              <a:t>Ask for suggestions of ways you might modify or change your behavior. </a:t>
            </a:r>
          </a:p>
          <a:p>
            <a:pPr>
              <a:lnSpc>
                <a:spcPct val="90000"/>
              </a:lnSpc>
            </a:pPr>
            <a:r>
              <a:rPr lang="en-US" sz="2800" noProof="0" dirty="0">
                <a:solidFill>
                  <a:srgbClr val="FF0000"/>
                </a:solidFill>
              </a:rPr>
              <a:t>Respect and thank the person giving feedback. </a:t>
            </a:r>
          </a:p>
          <a:p>
            <a:pPr>
              <a:lnSpc>
                <a:spcPct val="90000"/>
              </a:lnSpc>
            </a:pPr>
            <a:endParaRPr lang="en-US" sz="2400" b="1" noProof="0" dirty="0">
              <a:solidFill>
                <a:srgbClr val="FF0000"/>
              </a:solidFill>
            </a:endParaRPr>
          </a:p>
        </p:txBody>
      </p:sp>
      <p:pic>
        <p:nvPicPr>
          <p:cNvPr id="103428" name="Picture 4" descr="MCj0411898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2394" y="122238"/>
            <a:ext cx="18288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154997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03427">
                                            <p:txEl>
                                              <p:pRg st="0" end="0"/>
                                            </p:txEl>
                                          </p:spTgt>
                                        </p:tgtEl>
                                        <p:attrNameLst>
                                          <p:attrName>style.visibility</p:attrName>
                                        </p:attrNameLst>
                                      </p:cBhvr>
                                      <p:to>
                                        <p:strVal val="visible"/>
                                      </p:to>
                                    </p:set>
                                    <p:animEffect transition="in" filter="box(in)">
                                      <p:cBhvr>
                                        <p:cTn id="7" dur="500"/>
                                        <p:tgtEl>
                                          <p:spTgt spid="10342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103427">
                                            <p:txEl>
                                              <p:pRg st="1" end="1"/>
                                            </p:txEl>
                                          </p:spTgt>
                                        </p:tgtEl>
                                        <p:attrNameLst>
                                          <p:attrName>style.visibility</p:attrName>
                                        </p:attrNameLst>
                                      </p:cBhvr>
                                      <p:to>
                                        <p:strVal val="visible"/>
                                      </p:to>
                                    </p:set>
                                    <p:animEffect transition="in" filter="box(in)">
                                      <p:cBhvr>
                                        <p:cTn id="12" dur="500"/>
                                        <p:tgtEl>
                                          <p:spTgt spid="10342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103427">
                                            <p:txEl>
                                              <p:pRg st="2" end="2"/>
                                            </p:txEl>
                                          </p:spTgt>
                                        </p:tgtEl>
                                        <p:attrNameLst>
                                          <p:attrName>style.visibility</p:attrName>
                                        </p:attrNameLst>
                                      </p:cBhvr>
                                      <p:to>
                                        <p:strVal val="visible"/>
                                      </p:to>
                                    </p:set>
                                    <p:animEffect transition="in" filter="box(in)">
                                      <p:cBhvr>
                                        <p:cTn id="17" dur="500"/>
                                        <p:tgtEl>
                                          <p:spTgt spid="10342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nodeType="clickEffect">
                                  <p:stCondLst>
                                    <p:cond delay="0"/>
                                  </p:stCondLst>
                                  <p:childTnLst>
                                    <p:set>
                                      <p:cBhvr>
                                        <p:cTn id="21" dur="1" fill="hold">
                                          <p:stCondLst>
                                            <p:cond delay="0"/>
                                          </p:stCondLst>
                                        </p:cTn>
                                        <p:tgtEl>
                                          <p:spTgt spid="103427">
                                            <p:txEl>
                                              <p:pRg st="3" end="3"/>
                                            </p:txEl>
                                          </p:spTgt>
                                        </p:tgtEl>
                                        <p:attrNameLst>
                                          <p:attrName>style.visibility</p:attrName>
                                        </p:attrNameLst>
                                      </p:cBhvr>
                                      <p:to>
                                        <p:strVal val="visible"/>
                                      </p:to>
                                    </p:set>
                                    <p:animEffect transition="in" filter="box(in)">
                                      <p:cBhvr>
                                        <p:cTn id="22" dur="500"/>
                                        <p:tgtEl>
                                          <p:spTgt spid="103427">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nodeType="clickEffect">
                                  <p:stCondLst>
                                    <p:cond delay="0"/>
                                  </p:stCondLst>
                                  <p:childTnLst>
                                    <p:set>
                                      <p:cBhvr>
                                        <p:cTn id="26" dur="1" fill="hold">
                                          <p:stCondLst>
                                            <p:cond delay="0"/>
                                          </p:stCondLst>
                                        </p:cTn>
                                        <p:tgtEl>
                                          <p:spTgt spid="103427">
                                            <p:txEl>
                                              <p:pRg st="4" end="4"/>
                                            </p:txEl>
                                          </p:spTgt>
                                        </p:tgtEl>
                                        <p:attrNameLst>
                                          <p:attrName>style.visibility</p:attrName>
                                        </p:attrNameLst>
                                      </p:cBhvr>
                                      <p:to>
                                        <p:strVal val="visible"/>
                                      </p:to>
                                    </p:set>
                                    <p:animEffect transition="in" filter="box(in)">
                                      <p:cBhvr>
                                        <p:cTn id="27" dur="500"/>
                                        <p:tgtEl>
                                          <p:spTgt spid="103427">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nodeType="clickEffect">
                                  <p:stCondLst>
                                    <p:cond delay="0"/>
                                  </p:stCondLst>
                                  <p:childTnLst>
                                    <p:set>
                                      <p:cBhvr>
                                        <p:cTn id="31" dur="1" fill="hold">
                                          <p:stCondLst>
                                            <p:cond delay="0"/>
                                          </p:stCondLst>
                                        </p:cTn>
                                        <p:tgtEl>
                                          <p:spTgt spid="103427">
                                            <p:txEl>
                                              <p:pRg st="5" end="5"/>
                                            </p:txEl>
                                          </p:spTgt>
                                        </p:tgtEl>
                                        <p:attrNameLst>
                                          <p:attrName>style.visibility</p:attrName>
                                        </p:attrNameLst>
                                      </p:cBhvr>
                                      <p:to>
                                        <p:strVal val="visible"/>
                                      </p:to>
                                    </p:set>
                                    <p:animEffect transition="in" filter="box(in)">
                                      <p:cBhvr>
                                        <p:cTn id="32" dur="500"/>
                                        <p:tgtEl>
                                          <p:spTgt spid="103427">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16" fill="hold" nodeType="clickEffect">
                                  <p:stCondLst>
                                    <p:cond delay="0"/>
                                  </p:stCondLst>
                                  <p:childTnLst>
                                    <p:set>
                                      <p:cBhvr>
                                        <p:cTn id="36" dur="1" fill="hold">
                                          <p:stCondLst>
                                            <p:cond delay="0"/>
                                          </p:stCondLst>
                                        </p:cTn>
                                        <p:tgtEl>
                                          <p:spTgt spid="103427">
                                            <p:txEl>
                                              <p:pRg st="6" end="6"/>
                                            </p:txEl>
                                          </p:spTgt>
                                        </p:tgtEl>
                                        <p:attrNameLst>
                                          <p:attrName>style.visibility</p:attrName>
                                        </p:attrNameLst>
                                      </p:cBhvr>
                                      <p:to>
                                        <p:strVal val="visible"/>
                                      </p:to>
                                    </p:set>
                                    <p:animEffect transition="in" filter="box(in)">
                                      <p:cBhvr>
                                        <p:cTn id="37" dur="500"/>
                                        <p:tgtEl>
                                          <p:spTgt spid="10342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idx="4294967295"/>
          </p:nvPr>
        </p:nvSpPr>
        <p:spPr>
          <a:xfrm>
            <a:off x="1295400" y="461833"/>
            <a:ext cx="7086600" cy="1143000"/>
          </a:xfrm>
        </p:spPr>
        <p:txBody>
          <a:bodyPr/>
          <a:lstStyle/>
          <a:p>
            <a:r>
              <a:rPr lang="en-US" b="1" noProof="0" dirty="0">
                <a:solidFill>
                  <a:srgbClr val="FF0000"/>
                </a:solidFill>
              </a:rPr>
              <a:t>    Exercise: step 1</a:t>
            </a:r>
          </a:p>
        </p:txBody>
      </p:sp>
      <p:sp>
        <p:nvSpPr>
          <p:cNvPr id="100355" name="Rectangle 3"/>
          <p:cNvSpPr>
            <a:spLocks noGrp="1" noChangeArrowheads="1"/>
          </p:cNvSpPr>
          <p:nvPr>
            <p:ph type="body" idx="4294967295"/>
          </p:nvPr>
        </p:nvSpPr>
        <p:spPr>
          <a:xfrm>
            <a:off x="2766571" y="1919627"/>
            <a:ext cx="7077075" cy="4525963"/>
          </a:xfrm>
        </p:spPr>
        <p:txBody>
          <a:bodyPr/>
          <a:lstStyle/>
          <a:p>
            <a:r>
              <a:rPr lang="en-US" b="1" noProof="0" dirty="0">
                <a:solidFill>
                  <a:srgbClr val="CC0000"/>
                </a:solidFill>
              </a:rPr>
              <a:t>Take a slip of paper. </a:t>
            </a:r>
          </a:p>
          <a:p>
            <a:r>
              <a:rPr lang="en-US" b="1" noProof="0" dirty="0">
                <a:solidFill>
                  <a:srgbClr val="CC0000"/>
                </a:solidFill>
              </a:rPr>
              <a:t>Write your name on it.</a:t>
            </a:r>
          </a:p>
          <a:p>
            <a:r>
              <a:rPr lang="en-US" b="1" noProof="0" dirty="0">
                <a:solidFill>
                  <a:srgbClr val="CC0000"/>
                </a:solidFill>
              </a:rPr>
              <a:t>Write 2–3 sentences about how you like to study (where, what time, how long)</a:t>
            </a:r>
          </a:p>
          <a:p>
            <a:pPr marL="0" indent="0">
              <a:buNone/>
            </a:pPr>
            <a:endParaRPr lang="en-US" b="1" noProof="0" dirty="0">
              <a:solidFill>
                <a:srgbClr val="CC0000"/>
              </a:solidFill>
            </a:endParaRPr>
          </a:p>
        </p:txBody>
      </p:sp>
      <p:pic>
        <p:nvPicPr>
          <p:cNvPr id="100356" name="Picture 4" descr="MCj0411898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5490" y="354783"/>
            <a:ext cx="1320052"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211594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00355">
                                            <p:txEl>
                                              <p:pRg st="1" end="1"/>
                                            </p:txEl>
                                          </p:spTgt>
                                        </p:tgtEl>
                                        <p:attrNameLst>
                                          <p:attrName>style.visibility</p:attrName>
                                        </p:attrNameLst>
                                      </p:cBhvr>
                                      <p:to>
                                        <p:strVal val="visible"/>
                                      </p:to>
                                    </p:set>
                                    <p:animEffect transition="in" filter="box(in)">
                                      <p:cBhvr>
                                        <p:cTn id="7" dur="500"/>
                                        <p:tgtEl>
                                          <p:spTgt spid="100355">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100355">
                                            <p:txEl>
                                              <p:pRg st="2" end="2"/>
                                            </p:txEl>
                                          </p:spTgt>
                                        </p:tgtEl>
                                        <p:attrNameLst>
                                          <p:attrName>style.visibility</p:attrName>
                                        </p:attrNameLst>
                                      </p:cBhvr>
                                      <p:to>
                                        <p:strVal val="visible"/>
                                      </p:to>
                                    </p:set>
                                    <p:animEffect transition="in" filter="box(in)">
                                      <p:cBhvr>
                                        <p:cTn id="12" dur="500"/>
                                        <p:tgtEl>
                                          <p:spTgt spid="10035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idx="4294967295"/>
          </p:nvPr>
        </p:nvSpPr>
        <p:spPr>
          <a:xfrm>
            <a:off x="861934" y="354588"/>
            <a:ext cx="7010400" cy="1143000"/>
          </a:xfrm>
        </p:spPr>
        <p:txBody>
          <a:bodyPr/>
          <a:lstStyle/>
          <a:p>
            <a:r>
              <a:rPr lang="en-US" b="1" noProof="0" dirty="0">
                <a:solidFill>
                  <a:srgbClr val="FF0000"/>
                </a:solidFill>
              </a:rPr>
              <a:t>    Exercise: step 2</a:t>
            </a:r>
          </a:p>
        </p:txBody>
      </p:sp>
      <p:sp>
        <p:nvSpPr>
          <p:cNvPr id="101379" name="Rectangle 3"/>
          <p:cNvSpPr>
            <a:spLocks noGrp="1" noChangeArrowheads="1"/>
          </p:cNvSpPr>
          <p:nvPr>
            <p:ph type="body" idx="4294967295"/>
          </p:nvPr>
        </p:nvSpPr>
        <p:spPr>
          <a:xfrm>
            <a:off x="2708223" y="1754919"/>
            <a:ext cx="8699292" cy="4525963"/>
          </a:xfrm>
        </p:spPr>
        <p:txBody>
          <a:bodyPr/>
          <a:lstStyle/>
          <a:p>
            <a:r>
              <a:rPr lang="en-US" b="1" noProof="0" dirty="0">
                <a:solidFill>
                  <a:srgbClr val="CC0000"/>
                </a:solidFill>
              </a:rPr>
              <a:t>Pass the paper to your partner.</a:t>
            </a:r>
          </a:p>
          <a:p>
            <a:r>
              <a:rPr lang="en-US" b="1" noProof="0" dirty="0">
                <a:solidFill>
                  <a:srgbClr val="CC0000"/>
                </a:solidFill>
              </a:rPr>
              <a:t>Take a look at the slip of paper you got from your partner.</a:t>
            </a:r>
          </a:p>
          <a:p>
            <a:r>
              <a:rPr lang="en-US" b="1" noProof="0" dirty="0">
                <a:solidFill>
                  <a:srgbClr val="CC0000"/>
                </a:solidFill>
              </a:rPr>
              <a:t>Give your partner feedback on their handwriting using the hamburger model. (Say something positive, say something they could improve on, conclude with positive.)</a:t>
            </a:r>
          </a:p>
          <a:p>
            <a:pPr>
              <a:buFont typeface="Arial" charset="0"/>
              <a:buNone/>
            </a:pPr>
            <a:endParaRPr lang="en-US" b="1" noProof="0" dirty="0">
              <a:solidFill>
                <a:srgbClr val="CC0000"/>
              </a:solidFill>
            </a:endParaRPr>
          </a:p>
        </p:txBody>
      </p:sp>
      <p:pic>
        <p:nvPicPr>
          <p:cNvPr id="101380" name="Picture 4" descr="MCj0411898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636" y="451646"/>
            <a:ext cx="1258419" cy="891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977919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01379">
                                            <p:txEl>
                                              <p:pRg st="2" end="2"/>
                                            </p:txEl>
                                          </p:spTgt>
                                        </p:tgtEl>
                                        <p:attrNameLst>
                                          <p:attrName>style.visibility</p:attrName>
                                        </p:attrNameLst>
                                      </p:cBhvr>
                                      <p:to>
                                        <p:strVal val="visible"/>
                                      </p:to>
                                    </p:set>
                                    <p:animEffect transition="in" filter="box(in)">
                                      <p:cBhvr>
                                        <p:cTn id="7" dur="500"/>
                                        <p:tgtEl>
                                          <p:spTgt spid="10137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idx="4294967295"/>
          </p:nvPr>
        </p:nvSpPr>
        <p:spPr>
          <a:xfrm>
            <a:off x="1588957" y="409576"/>
            <a:ext cx="5582900" cy="1143000"/>
          </a:xfrm>
        </p:spPr>
        <p:txBody>
          <a:bodyPr/>
          <a:lstStyle/>
          <a:p>
            <a:r>
              <a:rPr lang="en-US" b="1" noProof="0" dirty="0">
                <a:solidFill>
                  <a:srgbClr val="FF0000"/>
                </a:solidFill>
              </a:rPr>
              <a:t>      Exercise: step 3</a:t>
            </a:r>
          </a:p>
        </p:txBody>
      </p:sp>
      <p:sp>
        <p:nvSpPr>
          <p:cNvPr id="102403" name="Rectangle 3"/>
          <p:cNvSpPr>
            <a:spLocks noGrp="1" noChangeArrowheads="1"/>
          </p:cNvSpPr>
          <p:nvPr>
            <p:ph type="body" idx="4294967295"/>
          </p:nvPr>
        </p:nvSpPr>
        <p:spPr>
          <a:xfrm>
            <a:off x="2719805" y="1704976"/>
            <a:ext cx="8229600" cy="4525963"/>
          </a:xfrm>
        </p:spPr>
        <p:txBody>
          <a:bodyPr/>
          <a:lstStyle/>
          <a:p>
            <a:r>
              <a:rPr lang="en-US" b="1" noProof="0" dirty="0">
                <a:solidFill>
                  <a:srgbClr val="CC0000"/>
                </a:solidFill>
              </a:rPr>
              <a:t>Another try!         </a:t>
            </a:r>
          </a:p>
          <a:p>
            <a:pPr>
              <a:buFont typeface="Arial" charset="0"/>
              <a:buNone/>
            </a:pPr>
            <a:endParaRPr lang="en-US" b="1" noProof="0" dirty="0">
              <a:solidFill>
                <a:srgbClr val="CC0000"/>
              </a:solidFill>
            </a:endParaRPr>
          </a:p>
          <a:p>
            <a:r>
              <a:rPr lang="en-US" b="1" noProof="0" dirty="0">
                <a:solidFill>
                  <a:srgbClr val="CC0000"/>
                </a:solidFill>
              </a:rPr>
              <a:t>Give your partner feedback on their study habits using the hamburger model: say something positive, say something they could improve on, conclude with positive.</a:t>
            </a:r>
          </a:p>
          <a:p>
            <a:pPr>
              <a:buFont typeface="Arial" charset="0"/>
              <a:buNone/>
            </a:pPr>
            <a:endParaRPr lang="en-US" b="1" noProof="0" dirty="0">
              <a:solidFill>
                <a:srgbClr val="CC0000"/>
              </a:solidFill>
            </a:endParaRPr>
          </a:p>
        </p:txBody>
      </p:sp>
      <p:pic>
        <p:nvPicPr>
          <p:cNvPr id="102404" name="Picture 4" descr="MCj0411898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7382" y="409576"/>
            <a:ext cx="1371599" cy="971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84013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02403">
                                            <p:txEl>
                                              <p:pRg st="2" end="2"/>
                                            </p:txEl>
                                          </p:spTgt>
                                        </p:tgtEl>
                                        <p:attrNameLst>
                                          <p:attrName>style.visibility</p:attrName>
                                        </p:attrNameLst>
                                      </p:cBhvr>
                                      <p:to>
                                        <p:strVal val="visible"/>
                                      </p:to>
                                    </p:set>
                                    <p:animEffect transition="in" filter="box(in)">
                                      <p:cBhvr>
                                        <p:cTn id="7" dur="500"/>
                                        <p:tgtEl>
                                          <p:spTgt spid="10240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188641"/>
            <a:ext cx="7772400" cy="1080120"/>
          </a:xfrm>
        </p:spPr>
        <p:txBody>
          <a:bodyPr/>
          <a:lstStyle/>
          <a:p>
            <a:r>
              <a:rPr lang="fi-FI" dirty="0">
                <a:solidFill>
                  <a:schemeClr val="tx2"/>
                </a:solidFill>
              </a:rPr>
              <a:t>Peer Feedback</a:t>
            </a:r>
            <a:endParaRPr lang="en-US" dirty="0">
              <a:solidFill>
                <a:schemeClr val="tx2"/>
              </a:solidFill>
            </a:endParaRPr>
          </a:p>
        </p:txBody>
      </p:sp>
      <p:sp>
        <p:nvSpPr>
          <p:cNvPr id="3" name="Subtitle 2"/>
          <p:cNvSpPr>
            <a:spLocks noGrp="1"/>
          </p:cNvSpPr>
          <p:nvPr>
            <p:ph type="subTitle" idx="1"/>
          </p:nvPr>
        </p:nvSpPr>
        <p:spPr>
          <a:xfrm>
            <a:off x="2940339" y="1052736"/>
            <a:ext cx="6400800" cy="1752600"/>
          </a:xfrm>
        </p:spPr>
        <p:txBody>
          <a:bodyPr/>
          <a:lstStyle/>
          <a:p>
            <a:r>
              <a:rPr lang="fi-FI" dirty="0">
                <a:solidFill>
                  <a:schemeClr val="tx1"/>
                </a:solidFill>
              </a:rPr>
              <a:t>Assignment 3a and/or 3b</a:t>
            </a:r>
            <a:endParaRPr lang="en-US" dirty="0">
              <a:solidFill>
                <a:schemeClr val="tx1"/>
              </a:solidFill>
            </a:endParaRPr>
          </a:p>
        </p:txBody>
      </p:sp>
      <p:pic>
        <p:nvPicPr>
          <p:cNvPr id="1040" name="Picture 16" descr="C:\Users\jani\AppData\Local\Microsoft\Windows\Temporary Internet Files\Content.IE5\8UE76RU1\MP900399560[1].jpg"/>
          <p:cNvPicPr>
            <a:picLocks noChangeAspect="1" noChangeArrowheads="1"/>
          </p:cNvPicPr>
          <p:nvPr/>
        </p:nvPicPr>
        <p:blipFill rotWithShape="1">
          <a:blip r:embed="rId2">
            <a:extLst>
              <a:ext uri="{28A0092B-C50C-407E-A947-70E740481C1C}">
                <a14:useLocalDpi xmlns:a14="http://schemas.microsoft.com/office/drawing/2010/main" val="0"/>
              </a:ext>
            </a:extLst>
          </a:blip>
          <a:srcRect t="17933"/>
          <a:stretch/>
        </p:blipFill>
        <p:spPr bwMode="auto">
          <a:xfrm>
            <a:off x="4007768" y="1700808"/>
            <a:ext cx="4104456" cy="4211546"/>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C:\Users\jani\AppData\Local\Microsoft\Windows\Temporary Internet Files\Content.IE5\ENE5EBHM\MC900433934[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7888" y="1706466"/>
            <a:ext cx="2304256" cy="2304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28196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1544" y="188640"/>
            <a:ext cx="8229600" cy="576064"/>
          </a:xfrm>
        </p:spPr>
        <p:txBody>
          <a:bodyPr>
            <a:normAutofit fontScale="90000"/>
          </a:bodyPr>
          <a:lstStyle/>
          <a:p>
            <a:r>
              <a:rPr lang="fi-FI" dirty="0">
                <a:solidFill>
                  <a:schemeClr val="tx2"/>
                </a:solidFill>
              </a:rPr>
              <a:t>Introduction section</a:t>
            </a:r>
            <a:endParaRPr lang="en-US" dirty="0">
              <a:solidFill>
                <a:schemeClr val="tx2"/>
              </a:solidFill>
            </a:endParaRPr>
          </a:p>
        </p:txBody>
      </p:sp>
      <p:sp>
        <p:nvSpPr>
          <p:cNvPr id="3" name="Content Placeholder 2"/>
          <p:cNvSpPr>
            <a:spLocks noGrp="1"/>
          </p:cNvSpPr>
          <p:nvPr>
            <p:ph idx="1"/>
          </p:nvPr>
        </p:nvSpPr>
        <p:spPr>
          <a:xfrm>
            <a:off x="1991544" y="908720"/>
            <a:ext cx="8229600" cy="5760640"/>
          </a:xfrm>
        </p:spPr>
        <p:txBody>
          <a:bodyPr>
            <a:noAutofit/>
          </a:bodyPr>
          <a:lstStyle/>
          <a:p>
            <a:pPr marL="0" indent="0">
              <a:lnSpc>
                <a:spcPct val="110000"/>
              </a:lnSpc>
              <a:spcBef>
                <a:spcPts val="600"/>
              </a:spcBef>
              <a:buNone/>
            </a:pPr>
            <a:r>
              <a:rPr lang="fi-FI" sz="2000" b="1" dirty="0"/>
              <a:t>PATTERN</a:t>
            </a:r>
          </a:p>
          <a:p>
            <a:pPr marL="457200" indent="-457200">
              <a:lnSpc>
                <a:spcPct val="110000"/>
              </a:lnSpc>
              <a:spcBef>
                <a:spcPts val="600"/>
              </a:spcBef>
              <a:buFont typeface="+mj-lt"/>
              <a:buAutoNum type="arabicPeriod"/>
            </a:pPr>
            <a:r>
              <a:rPr lang="fi-FI" sz="2000" dirty="0"/>
              <a:t>Can you recognize the elements of the problem-solution pattern or CARS </a:t>
            </a:r>
            <a:r>
              <a:rPr lang="fi-FI" sz="2000" dirty="0" err="1"/>
              <a:t>model</a:t>
            </a:r>
            <a:r>
              <a:rPr lang="fi-FI" sz="2000" dirty="0"/>
              <a:t>?</a:t>
            </a:r>
          </a:p>
          <a:p>
            <a:pPr marL="457200" indent="-457200">
              <a:lnSpc>
                <a:spcPct val="110000"/>
              </a:lnSpc>
              <a:spcBef>
                <a:spcPts val="600"/>
              </a:spcBef>
              <a:buFont typeface="+mj-lt"/>
              <a:buAutoNum type="arabicPeriod"/>
            </a:pPr>
            <a:r>
              <a:rPr lang="fi-FI" sz="2000" dirty="0" err="1"/>
              <a:t>Does</a:t>
            </a:r>
            <a:r>
              <a:rPr lang="fi-FI" sz="2000" dirty="0"/>
              <a:t> </a:t>
            </a:r>
            <a:r>
              <a:rPr lang="fi-FI" sz="2000" dirty="0" err="1"/>
              <a:t>the</a:t>
            </a:r>
            <a:r>
              <a:rPr lang="fi-FI" sz="2000" dirty="0"/>
              <a:t> </a:t>
            </a:r>
            <a:r>
              <a:rPr lang="fi-FI" sz="2000" dirty="0" err="1"/>
              <a:t>author</a:t>
            </a:r>
            <a:r>
              <a:rPr lang="fi-FI" sz="2000" dirty="0"/>
              <a:t> </a:t>
            </a:r>
            <a:r>
              <a:rPr lang="fi-FI" sz="2000" dirty="0" err="1"/>
              <a:t>use</a:t>
            </a:r>
            <a:r>
              <a:rPr lang="fi-FI" sz="2000" dirty="0"/>
              <a:t> general </a:t>
            </a:r>
            <a:r>
              <a:rPr lang="fi-FI" sz="2000" dirty="0" err="1"/>
              <a:t>keywords</a:t>
            </a:r>
            <a:r>
              <a:rPr lang="fi-FI" sz="2000" dirty="0"/>
              <a:t> </a:t>
            </a:r>
            <a:r>
              <a:rPr lang="fi-FI" sz="2000" dirty="0" err="1"/>
              <a:t>that</a:t>
            </a:r>
            <a:r>
              <a:rPr lang="fi-FI" sz="2000" dirty="0"/>
              <a:t> </a:t>
            </a:r>
            <a:r>
              <a:rPr lang="fi-FI" sz="2000" dirty="0" err="1"/>
              <a:t>clarify</a:t>
            </a:r>
            <a:r>
              <a:rPr lang="fi-FI" sz="2000" dirty="0"/>
              <a:t> </a:t>
            </a:r>
            <a:r>
              <a:rPr lang="fi-FI" sz="2000" dirty="0" err="1"/>
              <a:t>the</a:t>
            </a:r>
            <a:r>
              <a:rPr lang="fi-FI" sz="2000" dirty="0"/>
              <a:t> </a:t>
            </a:r>
            <a:r>
              <a:rPr lang="fi-FI" sz="2000" dirty="0" err="1"/>
              <a:t>contents</a:t>
            </a:r>
            <a:r>
              <a:rPr lang="fi-FI" sz="2000" dirty="0"/>
              <a:t>? (</a:t>
            </a:r>
            <a:r>
              <a:rPr lang="fi-FI" sz="2000" dirty="0" err="1"/>
              <a:t>See</a:t>
            </a:r>
            <a:r>
              <a:rPr lang="fi-FI" sz="2000" dirty="0"/>
              <a:t> </a:t>
            </a:r>
            <a:r>
              <a:rPr lang="fi-FI" sz="2000" dirty="0" err="1"/>
              <a:t>list</a:t>
            </a:r>
            <a:r>
              <a:rPr lang="fi-FI" sz="2000" dirty="0"/>
              <a:t>)</a:t>
            </a:r>
          </a:p>
          <a:p>
            <a:pPr marL="514350" indent="-514350">
              <a:lnSpc>
                <a:spcPct val="110000"/>
              </a:lnSpc>
              <a:spcBef>
                <a:spcPts val="600"/>
              </a:spcBef>
              <a:buFont typeface="+mj-lt"/>
              <a:buAutoNum type="arabicPeriod"/>
            </a:pPr>
            <a:r>
              <a:rPr lang="fi-FI" sz="2000" dirty="0"/>
              <a:t>Indicate where one move ends and a new one begins.</a:t>
            </a:r>
          </a:p>
          <a:p>
            <a:pPr marL="514350" indent="-514350">
              <a:lnSpc>
                <a:spcPct val="110000"/>
              </a:lnSpc>
              <a:spcBef>
                <a:spcPts val="600"/>
              </a:spcBef>
              <a:buFont typeface="+mj-lt"/>
              <a:buAutoNum type="arabicPeriod"/>
            </a:pPr>
            <a:r>
              <a:rPr lang="fi-FI" sz="2000" dirty="0"/>
              <a:t>Is the aim of the paper clear? Feasible </a:t>
            </a:r>
            <a:r>
              <a:rPr lang="fi-FI" sz="2000" dirty="0" err="1"/>
              <a:t>lengthwise</a:t>
            </a:r>
            <a:r>
              <a:rPr lang="fi-FI" sz="2000" dirty="0"/>
              <a:t> (1000-1500 </a:t>
            </a:r>
            <a:r>
              <a:rPr lang="fi-FI" sz="2000" dirty="0" err="1"/>
              <a:t>words</a:t>
            </a:r>
            <a:r>
              <a:rPr lang="fi-FI" sz="2000" dirty="0"/>
              <a:t>)? </a:t>
            </a:r>
            <a:r>
              <a:rPr lang="fi-FI" sz="2000" dirty="0" err="1"/>
              <a:t>See</a:t>
            </a:r>
            <a:r>
              <a:rPr lang="fi-FI" sz="2000" dirty="0"/>
              <a:t> </a:t>
            </a:r>
            <a:r>
              <a:rPr lang="fi-FI" sz="2000" dirty="0" err="1"/>
              <a:t>the</a:t>
            </a:r>
            <a:r>
              <a:rPr lang="fi-FI" sz="2000" dirty="0"/>
              <a:t> outline for </a:t>
            </a:r>
            <a:r>
              <a:rPr lang="fi-FI" sz="2000" dirty="0" err="1"/>
              <a:t>overall</a:t>
            </a:r>
            <a:r>
              <a:rPr lang="fi-FI" sz="2000" dirty="0"/>
              <a:t> </a:t>
            </a:r>
            <a:r>
              <a:rPr lang="fi-FI" sz="2000" dirty="0" err="1"/>
              <a:t>whole</a:t>
            </a:r>
            <a:r>
              <a:rPr lang="fi-FI" sz="2000" dirty="0"/>
              <a:t> </a:t>
            </a:r>
            <a:r>
              <a:rPr lang="fi-FI" sz="2000" dirty="0" err="1"/>
              <a:t>contents</a:t>
            </a:r>
            <a:r>
              <a:rPr lang="fi-FI" sz="2000" dirty="0"/>
              <a:t>.</a:t>
            </a:r>
          </a:p>
          <a:p>
            <a:pPr marL="514350" indent="-514350">
              <a:lnSpc>
                <a:spcPct val="110000"/>
              </a:lnSpc>
              <a:spcBef>
                <a:spcPts val="600"/>
              </a:spcBef>
              <a:buFont typeface="+mj-lt"/>
              <a:buAutoNum type="arabicPeriod"/>
            </a:pPr>
            <a:r>
              <a:rPr lang="fi-FI" sz="2000" dirty="0" err="1"/>
              <a:t>What</a:t>
            </a:r>
            <a:r>
              <a:rPr lang="fi-FI" sz="2000" dirty="0"/>
              <a:t> </a:t>
            </a:r>
            <a:r>
              <a:rPr lang="fi-FI" sz="2000" dirty="0" err="1"/>
              <a:t>do</a:t>
            </a:r>
            <a:r>
              <a:rPr lang="fi-FI" sz="2000" dirty="0"/>
              <a:t> </a:t>
            </a:r>
            <a:r>
              <a:rPr lang="fi-FI" sz="2000" dirty="0" err="1"/>
              <a:t>you</a:t>
            </a:r>
            <a:r>
              <a:rPr lang="fi-FI" sz="2000" dirty="0"/>
              <a:t> </a:t>
            </a:r>
            <a:r>
              <a:rPr lang="fi-FI" sz="2000" dirty="0" err="1"/>
              <a:t>particularly</a:t>
            </a:r>
            <a:r>
              <a:rPr lang="fi-FI" sz="2000" dirty="0"/>
              <a:t> </a:t>
            </a:r>
            <a:r>
              <a:rPr lang="fi-FI" sz="2000" dirty="0" err="1"/>
              <a:t>like</a:t>
            </a:r>
            <a:r>
              <a:rPr lang="fi-FI" sz="2000" dirty="0"/>
              <a:t> </a:t>
            </a:r>
            <a:r>
              <a:rPr lang="fi-FI" sz="2000" dirty="0" err="1"/>
              <a:t>about</a:t>
            </a:r>
            <a:r>
              <a:rPr lang="fi-FI" sz="2000" dirty="0"/>
              <a:t> </a:t>
            </a:r>
            <a:r>
              <a:rPr lang="fi-FI" sz="2000" dirty="0" err="1"/>
              <a:t>the</a:t>
            </a:r>
            <a:r>
              <a:rPr lang="fi-FI" sz="2000" dirty="0"/>
              <a:t> </a:t>
            </a:r>
            <a:r>
              <a:rPr lang="fi-FI" sz="2000" dirty="0" err="1"/>
              <a:t>paper</a:t>
            </a:r>
            <a:r>
              <a:rPr lang="fi-FI" sz="2000" dirty="0"/>
              <a:t>? </a:t>
            </a:r>
          </a:p>
          <a:p>
            <a:pPr marL="0" indent="0">
              <a:lnSpc>
                <a:spcPct val="110000"/>
              </a:lnSpc>
              <a:spcBef>
                <a:spcPts val="600"/>
              </a:spcBef>
              <a:buNone/>
            </a:pPr>
            <a:r>
              <a:rPr lang="fi-FI" sz="2000" b="1" dirty="0"/>
              <a:t>DETAILS</a:t>
            </a:r>
          </a:p>
          <a:p>
            <a:pPr marL="514350" indent="-514350">
              <a:lnSpc>
                <a:spcPct val="110000"/>
              </a:lnSpc>
              <a:spcBef>
                <a:spcPts val="600"/>
              </a:spcBef>
              <a:buFont typeface="+mj-lt"/>
              <a:buAutoNum type="arabicPeriod"/>
            </a:pPr>
            <a:r>
              <a:rPr lang="fi-FI" sz="2000" dirty="0" err="1">
                <a:solidFill>
                  <a:schemeClr val="tx2"/>
                </a:solidFill>
              </a:rPr>
              <a:t>Are</a:t>
            </a:r>
            <a:r>
              <a:rPr lang="fi-FI" sz="2000" dirty="0">
                <a:solidFill>
                  <a:schemeClr val="tx2"/>
                </a:solidFill>
              </a:rPr>
              <a:t> </a:t>
            </a:r>
            <a:r>
              <a:rPr lang="fi-FI" sz="2000" dirty="0" err="1">
                <a:solidFill>
                  <a:schemeClr val="tx2"/>
                </a:solidFill>
              </a:rPr>
              <a:t>there</a:t>
            </a:r>
            <a:r>
              <a:rPr lang="fi-FI" sz="2000" dirty="0">
                <a:solidFill>
                  <a:schemeClr val="tx2"/>
                </a:solidFill>
              </a:rPr>
              <a:t> </a:t>
            </a:r>
            <a:r>
              <a:rPr lang="fi-FI" sz="2000" dirty="0" err="1">
                <a:solidFill>
                  <a:schemeClr val="tx2"/>
                </a:solidFill>
              </a:rPr>
              <a:t>citations</a:t>
            </a:r>
            <a:r>
              <a:rPr lang="fi-FI" sz="2000" dirty="0">
                <a:solidFill>
                  <a:schemeClr val="tx2"/>
                </a:solidFill>
              </a:rPr>
              <a:t>? Should there be </a:t>
            </a:r>
            <a:r>
              <a:rPr lang="fi-FI" sz="2000" dirty="0" err="1">
                <a:solidFill>
                  <a:schemeClr val="tx2"/>
                </a:solidFill>
              </a:rPr>
              <a:t>more</a:t>
            </a:r>
            <a:r>
              <a:rPr lang="fi-FI" sz="2000" dirty="0">
                <a:solidFill>
                  <a:schemeClr val="tx2"/>
                </a:solidFill>
              </a:rPr>
              <a:t>? </a:t>
            </a:r>
          </a:p>
          <a:p>
            <a:pPr marL="514350" indent="-514350">
              <a:lnSpc>
                <a:spcPct val="110000"/>
              </a:lnSpc>
              <a:spcBef>
                <a:spcPts val="600"/>
              </a:spcBef>
              <a:buFont typeface="+mj-lt"/>
              <a:buAutoNum type="arabicPeriod"/>
            </a:pPr>
            <a:r>
              <a:rPr lang="fi-FI" sz="2000" dirty="0">
                <a:solidFill>
                  <a:schemeClr val="tx2"/>
                </a:solidFill>
              </a:rPr>
              <a:t>Is </a:t>
            </a:r>
            <a:r>
              <a:rPr lang="fi-FI" sz="2000" dirty="0" err="1">
                <a:solidFill>
                  <a:schemeClr val="tx2"/>
                </a:solidFill>
              </a:rPr>
              <a:t>the</a:t>
            </a:r>
            <a:r>
              <a:rPr lang="fi-FI" sz="2000" dirty="0">
                <a:solidFill>
                  <a:schemeClr val="tx2"/>
                </a:solidFill>
              </a:rPr>
              <a:t> </a:t>
            </a:r>
            <a:r>
              <a:rPr lang="fi-FI" sz="2000" dirty="0" err="1">
                <a:solidFill>
                  <a:schemeClr val="tx2"/>
                </a:solidFill>
              </a:rPr>
              <a:t>distinction</a:t>
            </a:r>
            <a:r>
              <a:rPr lang="fi-FI" sz="2000" dirty="0">
                <a:solidFill>
                  <a:schemeClr val="tx2"/>
                </a:solidFill>
              </a:rPr>
              <a:t> </a:t>
            </a:r>
            <a:r>
              <a:rPr lang="fi-FI" sz="2000" dirty="0" err="1">
                <a:solidFill>
                  <a:schemeClr val="tx2"/>
                </a:solidFill>
              </a:rPr>
              <a:t>between</a:t>
            </a:r>
            <a:r>
              <a:rPr lang="fi-FI" sz="2000" dirty="0">
                <a:solidFill>
                  <a:schemeClr val="tx2"/>
                </a:solidFill>
              </a:rPr>
              <a:t> </a:t>
            </a:r>
            <a:r>
              <a:rPr lang="fi-FI" sz="2000" dirty="0" err="1">
                <a:solidFill>
                  <a:schemeClr val="tx2"/>
                </a:solidFill>
              </a:rPr>
              <a:t>ideas</a:t>
            </a:r>
            <a:r>
              <a:rPr lang="fi-FI" sz="2000" dirty="0">
                <a:solidFill>
                  <a:schemeClr val="tx2"/>
                </a:solidFill>
              </a:rPr>
              <a:t> </a:t>
            </a:r>
            <a:r>
              <a:rPr lang="fi-FI" sz="2000" dirty="0" err="1">
                <a:solidFill>
                  <a:schemeClr val="tx2"/>
                </a:solidFill>
              </a:rPr>
              <a:t>by</a:t>
            </a:r>
            <a:r>
              <a:rPr lang="fi-FI" sz="2000" dirty="0">
                <a:solidFill>
                  <a:schemeClr val="tx2"/>
                </a:solidFill>
              </a:rPr>
              <a:t> </a:t>
            </a:r>
            <a:r>
              <a:rPr lang="fi-FI" sz="2000" dirty="0" err="1">
                <a:solidFill>
                  <a:schemeClr val="tx2"/>
                </a:solidFill>
              </a:rPr>
              <a:t>the</a:t>
            </a:r>
            <a:r>
              <a:rPr lang="fi-FI" sz="2000" dirty="0">
                <a:solidFill>
                  <a:schemeClr val="tx2"/>
                </a:solidFill>
              </a:rPr>
              <a:t> </a:t>
            </a:r>
            <a:r>
              <a:rPr lang="fi-FI" sz="2000" dirty="0" err="1">
                <a:solidFill>
                  <a:schemeClr val="tx2"/>
                </a:solidFill>
              </a:rPr>
              <a:t>author</a:t>
            </a:r>
            <a:r>
              <a:rPr lang="fi-FI" sz="2000" dirty="0">
                <a:solidFill>
                  <a:schemeClr val="tx2"/>
                </a:solidFill>
              </a:rPr>
              <a:t> vs. </a:t>
            </a:r>
            <a:r>
              <a:rPr lang="fi-FI" sz="2000" dirty="0" err="1">
                <a:solidFill>
                  <a:schemeClr val="tx2"/>
                </a:solidFill>
              </a:rPr>
              <a:t>citations</a:t>
            </a:r>
            <a:r>
              <a:rPr lang="fi-FI" sz="2000" dirty="0">
                <a:solidFill>
                  <a:schemeClr val="tx2"/>
                </a:solidFill>
              </a:rPr>
              <a:t> </a:t>
            </a:r>
            <a:r>
              <a:rPr lang="fi-FI" sz="2000" dirty="0" err="1">
                <a:solidFill>
                  <a:schemeClr val="tx2"/>
                </a:solidFill>
              </a:rPr>
              <a:t>clear</a:t>
            </a:r>
            <a:r>
              <a:rPr lang="fi-FI" sz="2000" dirty="0">
                <a:solidFill>
                  <a:schemeClr val="tx2"/>
                </a:solidFill>
              </a:rPr>
              <a:t>? </a:t>
            </a:r>
          </a:p>
          <a:p>
            <a:pPr marL="514350" indent="-514350">
              <a:lnSpc>
                <a:spcPct val="110000"/>
              </a:lnSpc>
              <a:spcBef>
                <a:spcPts val="600"/>
              </a:spcBef>
              <a:buFont typeface="+mj-lt"/>
              <a:buAutoNum type="arabicPeriod"/>
            </a:pPr>
            <a:r>
              <a:rPr lang="fi-FI" sz="2000" dirty="0">
                <a:solidFill>
                  <a:schemeClr val="tx2"/>
                </a:solidFill>
              </a:rPr>
              <a:t>What could </a:t>
            </a:r>
            <a:r>
              <a:rPr lang="fi-FI" sz="2000" dirty="0" err="1">
                <a:solidFill>
                  <a:schemeClr val="tx2"/>
                </a:solidFill>
              </a:rPr>
              <a:t>be</a:t>
            </a:r>
            <a:r>
              <a:rPr lang="fi-FI" sz="2000" dirty="0">
                <a:solidFill>
                  <a:schemeClr val="tx2"/>
                </a:solidFill>
              </a:rPr>
              <a:t> </a:t>
            </a:r>
            <a:r>
              <a:rPr lang="fi-FI" sz="2000" dirty="0" err="1">
                <a:solidFill>
                  <a:schemeClr val="tx2"/>
                </a:solidFill>
              </a:rPr>
              <a:t>improved</a:t>
            </a:r>
            <a:r>
              <a:rPr lang="fi-FI" sz="2000" dirty="0">
                <a:solidFill>
                  <a:schemeClr val="tx2"/>
                </a:solidFill>
              </a:rPr>
              <a:t>?</a:t>
            </a:r>
          </a:p>
          <a:p>
            <a:pPr marL="914400" lvl="1" indent="-514350">
              <a:lnSpc>
                <a:spcPct val="110000"/>
              </a:lnSpc>
              <a:spcBef>
                <a:spcPts val="600"/>
              </a:spcBef>
              <a:buFont typeface="Arial" panose="020B0604020202020204" pitchFamily="34" charset="0"/>
              <a:buChar char="•"/>
            </a:pPr>
            <a:r>
              <a:rPr lang="fi-FI" sz="1600" dirty="0">
                <a:solidFill>
                  <a:schemeClr val="tx2"/>
                </a:solidFill>
              </a:rPr>
              <a:t> a) </a:t>
            </a:r>
            <a:r>
              <a:rPr lang="fi-FI" sz="1600" dirty="0" err="1">
                <a:solidFill>
                  <a:schemeClr val="tx2"/>
                </a:solidFill>
              </a:rPr>
              <a:t>contents</a:t>
            </a:r>
            <a:r>
              <a:rPr lang="fi-FI" sz="1600" dirty="0">
                <a:solidFill>
                  <a:schemeClr val="tx2"/>
                </a:solidFill>
              </a:rPr>
              <a:t>, b) </a:t>
            </a:r>
            <a:r>
              <a:rPr lang="fi-FI" sz="1600" dirty="0" err="1">
                <a:solidFill>
                  <a:schemeClr val="tx2"/>
                </a:solidFill>
              </a:rPr>
              <a:t>given-new</a:t>
            </a:r>
            <a:r>
              <a:rPr lang="fi-FI" sz="1600" dirty="0">
                <a:solidFill>
                  <a:schemeClr val="tx2"/>
                </a:solidFill>
              </a:rPr>
              <a:t> </a:t>
            </a:r>
            <a:r>
              <a:rPr lang="fi-FI" sz="1600" dirty="0" err="1">
                <a:solidFill>
                  <a:schemeClr val="tx2"/>
                </a:solidFill>
              </a:rPr>
              <a:t>principle</a:t>
            </a:r>
            <a:r>
              <a:rPr lang="fi-FI" sz="1600" dirty="0">
                <a:solidFill>
                  <a:schemeClr val="tx2"/>
                </a:solidFill>
              </a:rPr>
              <a:t>, b) </a:t>
            </a:r>
            <a:r>
              <a:rPr lang="fi-FI" sz="1600" dirty="0" err="1">
                <a:solidFill>
                  <a:schemeClr val="tx2"/>
                </a:solidFill>
              </a:rPr>
              <a:t>light</a:t>
            </a:r>
            <a:r>
              <a:rPr lang="fi-FI" sz="1600" dirty="0">
                <a:solidFill>
                  <a:schemeClr val="tx2"/>
                </a:solidFill>
              </a:rPr>
              <a:t>-</a:t>
            </a:r>
            <a:r>
              <a:rPr lang="fi-FI" sz="1600" dirty="0" err="1">
                <a:solidFill>
                  <a:schemeClr val="tx2"/>
                </a:solidFill>
              </a:rPr>
              <a:t>before</a:t>
            </a:r>
            <a:r>
              <a:rPr lang="fi-FI" sz="1600" dirty="0">
                <a:solidFill>
                  <a:schemeClr val="tx2"/>
                </a:solidFill>
              </a:rPr>
              <a:t>-heavy </a:t>
            </a:r>
            <a:r>
              <a:rPr lang="fi-FI" sz="1600" dirty="0" err="1">
                <a:solidFill>
                  <a:schemeClr val="tx2"/>
                </a:solidFill>
              </a:rPr>
              <a:t>principle</a:t>
            </a:r>
            <a:r>
              <a:rPr lang="fi-FI" sz="1600" dirty="0">
                <a:solidFill>
                  <a:schemeClr val="tx2"/>
                </a:solidFill>
              </a:rPr>
              <a:t>, and d) </a:t>
            </a:r>
            <a:r>
              <a:rPr lang="fi-FI" sz="1600" dirty="0" err="1">
                <a:solidFill>
                  <a:schemeClr val="tx2"/>
                </a:solidFill>
              </a:rPr>
              <a:t>style</a:t>
            </a:r>
            <a:r>
              <a:rPr lang="fi-FI" sz="1600" dirty="0">
                <a:solidFill>
                  <a:schemeClr val="tx2"/>
                </a:solidFill>
              </a:rPr>
              <a:t> and </a:t>
            </a:r>
            <a:r>
              <a:rPr lang="fi-FI" sz="1600" dirty="0" err="1">
                <a:solidFill>
                  <a:schemeClr val="tx2"/>
                </a:solidFill>
              </a:rPr>
              <a:t>word</a:t>
            </a:r>
            <a:r>
              <a:rPr lang="fi-FI" sz="1600" dirty="0">
                <a:solidFill>
                  <a:schemeClr val="tx2"/>
                </a:solidFill>
              </a:rPr>
              <a:t> </a:t>
            </a:r>
            <a:r>
              <a:rPr lang="fi-FI" sz="1600" dirty="0" err="1">
                <a:solidFill>
                  <a:schemeClr val="tx2"/>
                </a:solidFill>
              </a:rPr>
              <a:t>choice</a:t>
            </a:r>
            <a:endParaRPr lang="fi-FI" sz="1600" dirty="0">
              <a:solidFill>
                <a:schemeClr val="tx2"/>
              </a:solidFill>
            </a:endParaRPr>
          </a:p>
        </p:txBody>
      </p:sp>
      <p:pic>
        <p:nvPicPr>
          <p:cNvPr id="4" name="Picture 18" descr="C:\Users\jani\AppData\Local\Microsoft\Windows\Temporary Internet Files\Content.IE5\ENE5EBHM\MC900433934[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06604" y="1"/>
            <a:ext cx="1212527" cy="12125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0810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fade">
                                      <p:cBhvr>
                                        <p:cTn id="5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Subtitle 2"/>
          <p:cNvSpPr>
            <a:spLocks noGrp="1"/>
          </p:cNvSpPr>
          <p:nvPr>
            <p:ph type="subTitle" idx="1"/>
          </p:nvPr>
        </p:nvSpPr>
        <p:spPr>
          <a:xfrm>
            <a:off x="1991519" y="2671566"/>
            <a:ext cx="8135937" cy="2341563"/>
          </a:xfrm>
        </p:spPr>
        <p:txBody>
          <a:bodyPr>
            <a:normAutofit fontScale="40000" lnSpcReduction="20000"/>
          </a:bodyPr>
          <a:lstStyle/>
          <a:p>
            <a:pPr marL="571500" indent="-571500">
              <a:buFont typeface="Arial" panose="020B0604020202020204" pitchFamily="34" charset="0"/>
              <a:buChar char="•"/>
              <a:defRPr/>
            </a:pPr>
            <a:r>
              <a:rPr lang="en-US" altLang="en-US" sz="10000" b="1" noProof="0" dirty="0">
                <a:latin typeface="Calibri" panose="020F0502020204030204" pitchFamily="34" charset="0"/>
              </a:rPr>
              <a:t>Collaborative punctuation review</a:t>
            </a:r>
          </a:p>
          <a:p>
            <a:pPr marL="457200" indent="-457200">
              <a:buFontTx/>
              <a:buChar char="•"/>
              <a:defRPr/>
            </a:pPr>
            <a:endParaRPr lang="en-US" altLang="en-US" b="1" noProof="0" dirty="0">
              <a:solidFill>
                <a:schemeClr val="accent2"/>
              </a:solidFill>
              <a:latin typeface="Arial Black" panose="020B0A04020102020204" pitchFamily="34" charset="0"/>
            </a:endParaRPr>
          </a:p>
          <a:p>
            <a:pPr>
              <a:defRPr/>
            </a:pPr>
            <a:br>
              <a:rPr lang="en-US" altLang="en-US" b="1" noProof="0" dirty="0">
                <a:solidFill>
                  <a:schemeClr val="accent2"/>
                </a:solidFill>
              </a:rPr>
            </a:br>
            <a:r>
              <a:rPr lang="en-US" altLang="en-US" b="1" noProof="0" dirty="0">
                <a:solidFill>
                  <a:schemeClr val="accent2"/>
                </a:solidFill>
              </a:rPr>
              <a:t> </a:t>
            </a:r>
            <a:r>
              <a:rPr lang="en-US" altLang="en-US" noProof="0" dirty="0">
                <a:solidFill>
                  <a:schemeClr val="accent2"/>
                </a:solidFill>
                <a:latin typeface="Arial Black" panose="020B0A04020102020204" pitchFamily="34" charset="0"/>
              </a:rPr>
              <a:t>         </a:t>
            </a:r>
            <a:br>
              <a:rPr lang="en-US" altLang="en-US" noProof="0" dirty="0">
                <a:solidFill>
                  <a:schemeClr val="accent2"/>
                </a:solidFill>
                <a:latin typeface="Arial Black" panose="020B0A04020102020204" pitchFamily="34" charset="0"/>
              </a:rPr>
            </a:br>
            <a:br>
              <a:rPr lang="en-US" altLang="en-US" noProof="0" dirty="0">
                <a:solidFill>
                  <a:schemeClr val="accent2"/>
                </a:solidFill>
                <a:latin typeface="Arial Black" panose="020B0A04020102020204" pitchFamily="34" charset="0"/>
              </a:rPr>
            </a:br>
            <a:r>
              <a:rPr lang="en-US" altLang="en-US" noProof="0" dirty="0">
                <a:solidFill>
                  <a:schemeClr val="accent2"/>
                </a:solidFill>
                <a:latin typeface="Arial Black" panose="020B0A04020102020204" pitchFamily="34" charset="0"/>
              </a:rPr>
              <a:t>   </a:t>
            </a:r>
            <a:br>
              <a:rPr lang="en-US" altLang="en-US" noProof="0" dirty="0">
                <a:solidFill>
                  <a:schemeClr val="accent2"/>
                </a:solidFill>
                <a:latin typeface="Arial Black" panose="020B0A04020102020204" pitchFamily="34" charset="0"/>
              </a:rPr>
            </a:br>
            <a:endParaRPr lang="en-US" altLang="en-US" noProof="0" dirty="0">
              <a:solidFill>
                <a:schemeClr val="accent2"/>
              </a:solidFill>
              <a:latin typeface="Arial Black" panose="020B0A04020102020204" pitchFamily="34" charset="0"/>
            </a:endParaRPr>
          </a:p>
          <a:p>
            <a:pPr marL="457200" indent="-457200">
              <a:defRPr/>
            </a:pPr>
            <a:endParaRPr lang="en-US" altLang="en-US" noProof="0" dirty="0">
              <a:solidFill>
                <a:schemeClr val="accent2"/>
              </a:solidFill>
              <a:latin typeface="Arial Black" panose="020B0A04020102020204" pitchFamily="34" charset="0"/>
            </a:endParaRPr>
          </a:p>
          <a:p>
            <a:pPr marL="457200" indent="-457200">
              <a:defRPr/>
            </a:pPr>
            <a:br>
              <a:rPr lang="en-US" altLang="en-US" noProof="0" dirty="0">
                <a:solidFill>
                  <a:schemeClr val="accent2"/>
                </a:solidFill>
                <a:latin typeface="Arial Black" panose="020B0A04020102020204" pitchFamily="34" charset="0"/>
              </a:rPr>
            </a:br>
            <a:br>
              <a:rPr lang="en-US" altLang="en-US" sz="1600" noProof="0" dirty="0">
                <a:solidFill>
                  <a:schemeClr val="accent2"/>
                </a:solidFill>
                <a:latin typeface="Arial Black" panose="020B0A04020102020204" pitchFamily="34" charset="0"/>
              </a:rPr>
            </a:br>
            <a:endParaRPr lang="en-US" altLang="en-US" noProof="0" dirty="0"/>
          </a:p>
        </p:txBody>
      </p:sp>
      <p:sp>
        <p:nvSpPr>
          <p:cNvPr id="36871" name="Text Placeholder 3"/>
          <p:cNvSpPr>
            <a:spLocks noGrp="1"/>
          </p:cNvSpPr>
          <p:nvPr>
            <p:ph type="body" sz="quarter" idx="13"/>
          </p:nvPr>
        </p:nvSpPr>
        <p:spPr>
          <a:xfrm>
            <a:off x="5808663" y="6059489"/>
            <a:ext cx="4387850" cy="382587"/>
          </a:xfrm>
        </p:spPr>
        <p:txBody>
          <a:bodyPr/>
          <a:lstStyle/>
          <a:p>
            <a:pPr>
              <a:spcBef>
                <a:spcPct val="0"/>
              </a:spcBef>
            </a:pPr>
            <a:r>
              <a:rPr lang="en-US" altLang="en-US" sz="1800" noProof="0" dirty="0"/>
              <a:t>LC-1310</a:t>
            </a:r>
          </a:p>
        </p:txBody>
      </p:sp>
    </p:spTree>
    <p:extLst>
      <p:ext uri="{BB962C8B-B14F-4D97-AF65-F5344CB8AC3E}">
        <p14:creationId xmlns:p14="http://schemas.microsoft.com/office/powerpoint/2010/main" val="36345048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Otsikko 1"/>
          <p:cNvSpPr>
            <a:spLocks noGrp="1"/>
          </p:cNvSpPr>
          <p:nvPr>
            <p:ph type="title" idx="4294967295"/>
          </p:nvPr>
        </p:nvSpPr>
        <p:spPr>
          <a:xfrm>
            <a:off x="1703388" y="274638"/>
            <a:ext cx="8964612" cy="1143000"/>
          </a:xfrm>
        </p:spPr>
        <p:txBody>
          <a:bodyPr/>
          <a:lstStyle/>
          <a:p>
            <a:pPr eaLnBrk="1" hangingPunct="1"/>
            <a:r>
              <a:rPr lang="en-US" altLang="en-US" sz="4000" b="1" noProof="0" dirty="0">
                <a:solidFill>
                  <a:schemeClr val="accent2"/>
                </a:solidFill>
                <a:ea typeface="ＭＳ Ｐゴシック" panose="020B0600070205080204" pitchFamily="34" charset="-128"/>
              </a:rPr>
              <a:t>Collaborative Punctuation Review:</a:t>
            </a:r>
            <a:endParaRPr lang="en-US" altLang="en-US" sz="4000" noProof="0" dirty="0"/>
          </a:p>
        </p:txBody>
      </p:sp>
      <p:sp>
        <p:nvSpPr>
          <p:cNvPr id="37891" name="Sisällön paikkamerkki 2"/>
          <p:cNvSpPr>
            <a:spLocks noGrp="1"/>
          </p:cNvSpPr>
          <p:nvPr>
            <p:ph idx="4294967295"/>
          </p:nvPr>
        </p:nvSpPr>
        <p:spPr>
          <a:xfrm>
            <a:off x="1119187" y="1431019"/>
            <a:ext cx="9869941" cy="4525962"/>
          </a:xfrm>
        </p:spPr>
        <p:txBody>
          <a:bodyPr/>
          <a:lstStyle/>
          <a:p>
            <a:pPr eaLnBrk="1" hangingPunct="1"/>
            <a:r>
              <a:rPr lang="en-US" altLang="en-US" sz="2800" noProof="0" dirty="0"/>
              <a:t>Work in groups of </a:t>
            </a:r>
            <a:r>
              <a:rPr lang="en-US" altLang="en-US" sz="2800" b="1" noProof="0" dirty="0">
                <a:solidFill>
                  <a:srgbClr val="C00000"/>
                </a:solidFill>
              </a:rPr>
              <a:t>three students</a:t>
            </a:r>
          </a:p>
          <a:p>
            <a:pPr eaLnBrk="1" hangingPunct="1">
              <a:buFontTx/>
              <a:buNone/>
            </a:pPr>
            <a:endParaRPr lang="en-US" altLang="en-US" sz="2800" b="1" noProof="0" dirty="0">
              <a:solidFill>
                <a:srgbClr val="C00000"/>
              </a:solidFill>
            </a:endParaRPr>
          </a:p>
          <a:p>
            <a:pPr eaLnBrk="1" hangingPunct="1"/>
            <a:r>
              <a:rPr lang="en-US" altLang="en-US" sz="2800" noProof="0" dirty="0"/>
              <a:t>Each person receives a set of rules for punctuation (Comma 1, Comma 2, Semicolon &amp; Colon)</a:t>
            </a:r>
            <a:br>
              <a:rPr lang="en-US" altLang="en-US" sz="2800" noProof="0" dirty="0"/>
            </a:br>
            <a:endParaRPr lang="en-US" altLang="en-US" sz="2800" noProof="0" dirty="0"/>
          </a:p>
          <a:p>
            <a:pPr eaLnBrk="1" hangingPunct="1"/>
            <a:r>
              <a:rPr lang="en-US" altLang="en-US" sz="2800" noProof="0" dirty="0"/>
              <a:t>Learn the rules</a:t>
            </a:r>
            <a:br>
              <a:rPr lang="en-US" altLang="en-US" sz="2800" noProof="0" dirty="0"/>
            </a:br>
            <a:endParaRPr lang="en-US" altLang="en-US" sz="2800" noProof="0" dirty="0"/>
          </a:p>
          <a:p>
            <a:pPr eaLnBrk="1" hangingPunct="1"/>
            <a:r>
              <a:rPr lang="en-US" altLang="en-US" sz="2800" noProof="0" dirty="0"/>
              <a:t>Share and test your learning (Quiz)</a:t>
            </a:r>
          </a:p>
          <a:p>
            <a:pPr eaLnBrk="1" hangingPunct="1">
              <a:buFontTx/>
              <a:buNone/>
            </a:pPr>
            <a:endParaRPr lang="en-US" altLang="en-US" sz="2400" noProof="0" dirty="0"/>
          </a:p>
        </p:txBody>
      </p:sp>
    </p:spTree>
    <p:extLst>
      <p:ext uri="{BB962C8B-B14F-4D97-AF65-F5344CB8AC3E}">
        <p14:creationId xmlns:p14="http://schemas.microsoft.com/office/powerpoint/2010/main" val="1446993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7891">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7891">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789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46434" name="Title 1">
            <a:extLst>
              <a:ext uri="{FF2B5EF4-FFF2-40B4-BE49-F238E27FC236}">
                <a16:creationId xmlns:a16="http://schemas.microsoft.com/office/drawing/2014/main" id="{5EBE193C-7893-4AE9-825D-C1CC9D434D52}"/>
              </a:ext>
            </a:extLst>
          </p:cNvPr>
          <p:cNvSpPr>
            <a:spLocks noGrp="1" noChangeArrowheads="1"/>
          </p:cNvSpPr>
          <p:nvPr>
            <p:ph type="title"/>
          </p:nvPr>
        </p:nvSpPr>
        <p:spPr/>
        <p:txBody>
          <a:bodyPr/>
          <a:lstStyle/>
          <a:p>
            <a:r>
              <a:rPr lang="fi-FI" altLang="en-US">
                <a:solidFill>
                  <a:srgbClr val="FF0000"/>
                </a:solidFill>
              </a:rPr>
              <a:t>Punctuation</a:t>
            </a:r>
            <a:endParaRPr lang="en-US" altLang="en-US">
              <a:solidFill>
                <a:srgbClr val="FF0000"/>
              </a:solidFill>
            </a:endParaRPr>
          </a:p>
        </p:txBody>
      </p:sp>
      <p:pic>
        <p:nvPicPr>
          <p:cNvPr id="146435" name="Picture 2">
            <a:extLst>
              <a:ext uri="{FF2B5EF4-FFF2-40B4-BE49-F238E27FC236}">
                <a16:creationId xmlns:a16="http://schemas.microsoft.com/office/drawing/2014/main" id="{C32BAFA4-FBC9-49D5-877D-9886B2FA83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63850"/>
          <a:stretch>
            <a:fillRect/>
          </a:stretch>
        </p:blipFill>
        <p:spPr bwMode="auto">
          <a:xfrm>
            <a:off x="2073276" y="1557339"/>
            <a:ext cx="8289925" cy="34559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a:extLst>
              <a:ext uri="{FF2B5EF4-FFF2-40B4-BE49-F238E27FC236}">
                <a16:creationId xmlns:a16="http://schemas.microsoft.com/office/drawing/2014/main" id="{879A6702-8DB9-4620-A50E-31F0417244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4238" y="1628775"/>
            <a:ext cx="8126412" cy="86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a:extLst>
              <a:ext uri="{FF2B5EF4-FFF2-40B4-BE49-F238E27FC236}">
                <a16:creationId xmlns:a16="http://schemas.microsoft.com/office/drawing/2014/main" id="{F005994A-56B8-4502-BE72-2A69EB8743E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4238" y="2678113"/>
            <a:ext cx="8310562" cy="576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a:extLst>
              <a:ext uri="{FF2B5EF4-FFF2-40B4-BE49-F238E27FC236}">
                <a16:creationId xmlns:a16="http://schemas.microsoft.com/office/drawing/2014/main" id="{2C1152FF-F29C-48EE-A4A6-7B66238533A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2650" y="3536950"/>
            <a:ext cx="8312150" cy="596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2" name="Picture 6">
            <a:extLst>
              <a:ext uri="{FF2B5EF4-FFF2-40B4-BE49-F238E27FC236}">
                <a16:creationId xmlns:a16="http://schemas.microsoft.com/office/drawing/2014/main" id="{73E1367F-322B-45B8-B03B-AA08AD7D045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20900" y="4416425"/>
            <a:ext cx="8159750" cy="615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10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10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1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47458" name="Title 1">
            <a:extLst>
              <a:ext uri="{FF2B5EF4-FFF2-40B4-BE49-F238E27FC236}">
                <a16:creationId xmlns:a16="http://schemas.microsoft.com/office/drawing/2014/main" id="{CE00FBCA-9790-46EC-8E15-50EEF01DB0D9}"/>
              </a:ext>
            </a:extLst>
          </p:cNvPr>
          <p:cNvSpPr>
            <a:spLocks noGrp="1" noChangeArrowheads="1"/>
          </p:cNvSpPr>
          <p:nvPr>
            <p:ph type="title"/>
          </p:nvPr>
        </p:nvSpPr>
        <p:spPr/>
        <p:txBody>
          <a:bodyPr/>
          <a:lstStyle/>
          <a:p>
            <a:r>
              <a:rPr lang="fi-FI" altLang="en-US">
                <a:solidFill>
                  <a:srgbClr val="FF0000"/>
                </a:solidFill>
              </a:rPr>
              <a:t>Punctuation</a:t>
            </a:r>
            <a:endParaRPr lang="en-US" altLang="en-US">
              <a:solidFill>
                <a:srgbClr val="FF0000"/>
              </a:solidFill>
            </a:endParaRPr>
          </a:p>
        </p:txBody>
      </p:sp>
      <p:pic>
        <p:nvPicPr>
          <p:cNvPr id="147459" name="Picture 2">
            <a:extLst>
              <a:ext uri="{FF2B5EF4-FFF2-40B4-BE49-F238E27FC236}">
                <a16:creationId xmlns:a16="http://schemas.microsoft.com/office/drawing/2014/main" id="{6FCC14E9-DD78-4AF1-B78C-179DD32EED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37473" b="26170"/>
          <a:stretch>
            <a:fillRect/>
          </a:stretch>
        </p:blipFill>
        <p:spPr bwMode="auto">
          <a:xfrm>
            <a:off x="2135188" y="1341439"/>
            <a:ext cx="7899400" cy="3311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6" name="Picture 2">
            <a:extLst>
              <a:ext uri="{FF2B5EF4-FFF2-40B4-BE49-F238E27FC236}">
                <a16:creationId xmlns:a16="http://schemas.microsoft.com/office/drawing/2014/main" id="{E722AEAB-1C26-4E14-90C9-30277EAC8D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7263" y="1484313"/>
            <a:ext cx="8261350" cy="588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a:extLst>
              <a:ext uri="{FF2B5EF4-FFF2-40B4-BE49-F238E27FC236}">
                <a16:creationId xmlns:a16="http://schemas.microsoft.com/office/drawing/2014/main" id="{80916BBE-94FC-46A2-8AA5-6B4881BBBAB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65351" y="2276475"/>
            <a:ext cx="8323263" cy="865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a:extLst>
              <a:ext uri="{FF2B5EF4-FFF2-40B4-BE49-F238E27FC236}">
                <a16:creationId xmlns:a16="http://schemas.microsoft.com/office/drawing/2014/main" id="{C3B651B3-6831-4D94-9E6B-E5CCE08D2B4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27264" y="3246439"/>
            <a:ext cx="7807325" cy="5603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9" name="Picture 5">
            <a:extLst>
              <a:ext uri="{FF2B5EF4-FFF2-40B4-BE49-F238E27FC236}">
                <a16:creationId xmlns:a16="http://schemas.microsoft.com/office/drawing/2014/main" id="{DF13C9F4-CA97-4450-8DFF-12D9448DB67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27264" y="4149725"/>
            <a:ext cx="7972425" cy="514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14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14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1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a:t>Homework for session 4 (i.e. </a:t>
            </a:r>
            <a:r>
              <a:rPr lang="en-US" noProof="0"/>
              <a:t>today!)</a:t>
            </a:r>
            <a:endParaRPr lang="en-US" noProof="0" dirty="0"/>
          </a:p>
        </p:txBody>
      </p:sp>
      <p:sp>
        <p:nvSpPr>
          <p:cNvPr id="3" name="Content Placeholder 2"/>
          <p:cNvSpPr>
            <a:spLocks noGrp="1"/>
          </p:cNvSpPr>
          <p:nvPr>
            <p:ph idx="1"/>
          </p:nvPr>
        </p:nvSpPr>
        <p:spPr/>
        <p:txBody>
          <a:bodyPr/>
          <a:lstStyle/>
          <a:p>
            <a:r>
              <a:rPr lang="en-US" noProof="0" dirty="0"/>
              <a:t>Outline of the review article (Assignment 3b)</a:t>
            </a:r>
            <a:endParaRPr lang="en-US" dirty="0"/>
          </a:p>
          <a:p>
            <a:pPr lvl="1"/>
            <a:r>
              <a:rPr lang="en-US" noProof="0" dirty="0"/>
              <a:t>use the CARS model and template</a:t>
            </a:r>
          </a:p>
          <a:p>
            <a:pPr lvl="1"/>
            <a:r>
              <a:rPr lang="en-US" dirty="0"/>
              <a:t>s</a:t>
            </a:r>
            <a:r>
              <a:rPr lang="en-US" noProof="0" dirty="0"/>
              <a:t>ketch out your main points</a:t>
            </a:r>
          </a:p>
          <a:p>
            <a:pPr lvl="1"/>
            <a:r>
              <a:rPr lang="en-US" dirty="0"/>
              <a:t>d</a:t>
            </a:r>
            <a:r>
              <a:rPr lang="en-US" noProof="0" dirty="0"/>
              <a:t>raft an argument</a:t>
            </a:r>
          </a:p>
          <a:p>
            <a:pPr lvl="1"/>
            <a:r>
              <a:rPr lang="en-US" dirty="0"/>
              <a:t>t</a:t>
            </a:r>
            <a:r>
              <a:rPr lang="en-US" noProof="0" dirty="0" err="1"/>
              <a:t>hink</a:t>
            </a:r>
            <a:r>
              <a:rPr lang="en-US" noProof="0" dirty="0"/>
              <a:t> in terms of connectors</a:t>
            </a:r>
          </a:p>
          <a:p>
            <a:r>
              <a:rPr lang="en-US" dirty="0"/>
              <a:t>Revised version of extended definition (Assignment 3a – revised)</a:t>
            </a:r>
            <a:endParaRPr lang="en-US" noProof="0" dirty="0"/>
          </a:p>
          <a:p>
            <a:r>
              <a:rPr lang="en-US" noProof="0" dirty="0"/>
              <a:t>Online Module 3</a:t>
            </a:r>
          </a:p>
        </p:txBody>
      </p:sp>
    </p:spTree>
    <p:extLst>
      <p:ext uri="{BB962C8B-B14F-4D97-AF65-F5344CB8AC3E}">
        <p14:creationId xmlns:p14="http://schemas.microsoft.com/office/powerpoint/2010/main" val="18392468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48482" name="Title 1">
            <a:extLst>
              <a:ext uri="{FF2B5EF4-FFF2-40B4-BE49-F238E27FC236}">
                <a16:creationId xmlns:a16="http://schemas.microsoft.com/office/drawing/2014/main" id="{5C67459D-3615-4DD2-BE17-05AA35CE2EF4}"/>
              </a:ext>
            </a:extLst>
          </p:cNvPr>
          <p:cNvSpPr>
            <a:spLocks noGrp="1" noChangeArrowheads="1"/>
          </p:cNvSpPr>
          <p:nvPr>
            <p:ph type="title"/>
          </p:nvPr>
        </p:nvSpPr>
        <p:spPr/>
        <p:txBody>
          <a:bodyPr/>
          <a:lstStyle/>
          <a:p>
            <a:r>
              <a:rPr lang="fi-FI" altLang="en-US">
                <a:solidFill>
                  <a:srgbClr val="FF0000"/>
                </a:solidFill>
              </a:rPr>
              <a:t>Punctuation</a:t>
            </a:r>
            <a:endParaRPr lang="en-US" altLang="en-US">
              <a:solidFill>
                <a:srgbClr val="FF0000"/>
              </a:solidFill>
            </a:endParaRPr>
          </a:p>
        </p:txBody>
      </p:sp>
      <p:pic>
        <p:nvPicPr>
          <p:cNvPr id="148483" name="Picture 2">
            <a:extLst>
              <a:ext uri="{FF2B5EF4-FFF2-40B4-BE49-F238E27FC236}">
                <a16:creationId xmlns:a16="http://schemas.microsoft.com/office/drawing/2014/main" id="{094CABCD-3D4F-4A9A-9D61-264BE0C894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62022"/>
          <a:stretch>
            <a:fillRect/>
          </a:stretch>
        </p:blipFill>
        <p:spPr bwMode="auto">
          <a:xfrm>
            <a:off x="1992314" y="1773238"/>
            <a:ext cx="8415337" cy="2303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a:extLst>
              <a:ext uri="{FF2B5EF4-FFF2-40B4-BE49-F238E27FC236}">
                <a16:creationId xmlns:a16="http://schemas.microsoft.com/office/drawing/2014/main" id="{9C70CF1B-F1CF-4B84-AEF2-C73CAD7F2E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5188" y="1803400"/>
            <a:ext cx="8272462" cy="57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a:extLst>
              <a:ext uri="{FF2B5EF4-FFF2-40B4-BE49-F238E27FC236}">
                <a16:creationId xmlns:a16="http://schemas.microsoft.com/office/drawing/2014/main" id="{D394A401-7B58-4818-97C3-8AA3EDBB2C0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12950" y="2714625"/>
            <a:ext cx="8547100" cy="66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5" name="Picture 5">
            <a:extLst>
              <a:ext uri="{FF2B5EF4-FFF2-40B4-BE49-F238E27FC236}">
                <a16:creationId xmlns:a16="http://schemas.microsoft.com/office/drawing/2014/main" id="{3EA42DE5-7F29-43F5-A83F-CFB4E7D9D8A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33588" y="3570288"/>
            <a:ext cx="8374062" cy="614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12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12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1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48482" name="Title 1">
            <a:extLst>
              <a:ext uri="{FF2B5EF4-FFF2-40B4-BE49-F238E27FC236}">
                <a16:creationId xmlns:a16="http://schemas.microsoft.com/office/drawing/2014/main" id="{5C67459D-3615-4DD2-BE17-05AA35CE2EF4}"/>
              </a:ext>
            </a:extLst>
          </p:cNvPr>
          <p:cNvSpPr>
            <a:spLocks noGrp="1" noChangeArrowheads="1"/>
          </p:cNvSpPr>
          <p:nvPr>
            <p:ph type="title"/>
          </p:nvPr>
        </p:nvSpPr>
        <p:spPr/>
        <p:txBody>
          <a:bodyPr/>
          <a:lstStyle/>
          <a:p>
            <a:r>
              <a:rPr lang="fi-FI" altLang="en-US">
                <a:solidFill>
                  <a:srgbClr val="FF0000"/>
                </a:solidFill>
              </a:rPr>
              <a:t>Punctuation</a:t>
            </a:r>
            <a:endParaRPr lang="en-US" altLang="en-US">
              <a:solidFill>
                <a:srgbClr val="FF0000"/>
              </a:solidFill>
            </a:endParaRPr>
          </a:p>
        </p:txBody>
      </p:sp>
      <p:sp>
        <p:nvSpPr>
          <p:cNvPr id="2" name="Rectangle 1">
            <a:extLst>
              <a:ext uri="{FF2B5EF4-FFF2-40B4-BE49-F238E27FC236}">
                <a16:creationId xmlns:a16="http://schemas.microsoft.com/office/drawing/2014/main" id="{F5A64A81-088B-446A-A466-AAA883E24C59}"/>
              </a:ext>
            </a:extLst>
          </p:cNvPr>
          <p:cNvSpPr/>
          <p:nvPr/>
        </p:nvSpPr>
        <p:spPr>
          <a:xfrm>
            <a:off x="1265273" y="1744212"/>
            <a:ext cx="8442251" cy="1704569"/>
          </a:xfrm>
          <a:prstGeom prst="rect">
            <a:avLst/>
          </a:prstGeom>
          <a:solidFill>
            <a:schemeClr val="tx1"/>
          </a:solidFill>
        </p:spPr>
        <p:txBody>
          <a:bodyPr wrap="square">
            <a:spAutoFit/>
          </a:bodyPr>
          <a:lstStyle/>
          <a:p>
            <a:pPr lvl="0" algn="just">
              <a:lnSpc>
                <a:spcPct val="150000"/>
              </a:lnSpc>
              <a:spcAft>
                <a:spcPts val="0"/>
              </a:spcAft>
              <a:tabLst>
                <a:tab pos="457200" algn="l"/>
              </a:tabLst>
            </a:pPr>
            <a:r>
              <a:rPr lang="en-US" dirty="0">
                <a:solidFill>
                  <a:schemeClr val="bg1"/>
                </a:solidFill>
                <a:latin typeface="Comic Sans MS" panose="030F0702030302020204" pitchFamily="66" charset="0"/>
                <a:ea typeface="Times New Roman" panose="02020603050405020304" pitchFamily="18" charset="0"/>
              </a:rPr>
              <a:t>12. Computer based hypermedia tools have been successfully employed for training purposes. The manufacturing industry however still continues to rely heavily on paper versions of technical manuals.</a:t>
            </a:r>
          </a:p>
          <a:p>
            <a:pPr lvl="0" algn="just">
              <a:lnSpc>
                <a:spcPct val="150000"/>
              </a:lnSpc>
              <a:spcAft>
                <a:spcPts val="0"/>
              </a:spcAft>
              <a:tabLst>
                <a:tab pos="457200" algn="l"/>
              </a:tabLst>
            </a:pPr>
            <a:endParaRPr lang="en-GB" dirty="0">
              <a:solidFill>
                <a:schemeClr val="bg1"/>
              </a:solidFill>
              <a:latin typeface="Times New Roman" panose="02020603050405020304" pitchFamily="18" charset="0"/>
              <a:ea typeface="Times New Roman" panose="02020603050405020304" pitchFamily="18" charset="0"/>
            </a:endParaRPr>
          </a:p>
        </p:txBody>
      </p:sp>
      <p:sp>
        <p:nvSpPr>
          <p:cNvPr id="3" name="Rectangle 2">
            <a:extLst>
              <a:ext uri="{FF2B5EF4-FFF2-40B4-BE49-F238E27FC236}">
                <a16:creationId xmlns:a16="http://schemas.microsoft.com/office/drawing/2014/main" id="{185D574F-7AB6-4338-9FFA-6B6794CE70DE}"/>
              </a:ext>
            </a:extLst>
          </p:cNvPr>
          <p:cNvSpPr/>
          <p:nvPr/>
        </p:nvSpPr>
        <p:spPr>
          <a:xfrm>
            <a:off x="1265273" y="3429000"/>
            <a:ext cx="8623005" cy="1292085"/>
          </a:xfrm>
          <a:prstGeom prst="rect">
            <a:avLst/>
          </a:prstGeom>
          <a:solidFill>
            <a:schemeClr val="tx1"/>
          </a:solidFill>
        </p:spPr>
        <p:txBody>
          <a:bodyPr wrap="square">
            <a:spAutoFit/>
          </a:bodyPr>
          <a:lstStyle/>
          <a:p>
            <a:pPr lvl="0" algn="just">
              <a:lnSpc>
                <a:spcPct val="150000"/>
              </a:lnSpc>
              <a:spcAft>
                <a:spcPts val="0"/>
              </a:spcAft>
              <a:tabLst>
                <a:tab pos="457200" algn="l"/>
              </a:tabLst>
            </a:pPr>
            <a:r>
              <a:rPr lang="en-US" dirty="0">
                <a:solidFill>
                  <a:schemeClr val="bg1"/>
                </a:solidFill>
                <a:latin typeface="Comic Sans MS" panose="030F0702030302020204" pitchFamily="66" charset="0"/>
                <a:ea typeface="Times New Roman" panose="02020603050405020304" pitchFamily="18" charset="0"/>
              </a:rPr>
              <a:t>13. A compact 100 GHz antenna has been developed based on a design for the background emission anisotropy scanning telescope (BEAST). The antenna results in a gain of twenty one </a:t>
            </a:r>
            <a:r>
              <a:rPr lang="en-US" dirty="0" err="1">
                <a:solidFill>
                  <a:schemeClr val="bg1"/>
                </a:solidFill>
                <a:latin typeface="Comic Sans MS" panose="030F0702030302020204" pitchFamily="66" charset="0"/>
                <a:ea typeface="Times New Roman" panose="02020603050405020304" pitchFamily="18" charset="0"/>
              </a:rPr>
              <a:t>dB.</a:t>
            </a:r>
            <a:endParaRPr lang="en-GB" dirty="0">
              <a:solidFill>
                <a:schemeClr val="bg1"/>
              </a:solidFill>
              <a:latin typeface="Times New Roman" panose="02020603050405020304" pitchFamily="18" charset="0"/>
              <a:ea typeface="Times New Roman" panose="02020603050405020304" pitchFamily="18" charset="0"/>
            </a:endParaRPr>
          </a:p>
        </p:txBody>
      </p:sp>
      <p:sp>
        <p:nvSpPr>
          <p:cNvPr id="9" name="Rectangle 8">
            <a:extLst>
              <a:ext uri="{FF2B5EF4-FFF2-40B4-BE49-F238E27FC236}">
                <a16:creationId xmlns:a16="http://schemas.microsoft.com/office/drawing/2014/main" id="{6D1680A2-36DA-4991-B0DA-02C1050410BD}"/>
              </a:ext>
            </a:extLst>
          </p:cNvPr>
          <p:cNvSpPr/>
          <p:nvPr/>
        </p:nvSpPr>
        <p:spPr>
          <a:xfrm>
            <a:off x="1219199" y="1725736"/>
            <a:ext cx="8623005" cy="1704569"/>
          </a:xfrm>
          <a:prstGeom prst="rect">
            <a:avLst/>
          </a:prstGeom>
          <a:solidFill>
            <a:schemeClr val="tx1"/>
          </a:solidFill>
        </p:spPr>
        <p:txBody>
          <a:bodyPr wrap="square">
            <a:spAutoFit/>
          </a:bodyPr>
          <a:lstStyle/>
          <a:p>
            <a:pPr lvl="0" algn="just">
              <a:lnSpc>
                <a:spcPct val="150000"/>
              </a:lnSpc>
              <a:spcAft>
                <a:spcPts val="0"/>
              </a:spcAft>
              <a:tabLst>
                <a:tab pos="457200" algn="l"/>
              </a:tabLst>
            </a:pPr>
            <a:r>
              <a:rPr lang="en-US" dirty="0">
                <a:solidFill>
                  <a:schemeClr val="bg1"/>
                </a:solidFill>
                <a:latin typeface="Comic Sans MS" panose="030F0702030302020204" pitchFamily="66" charset="0"/>
                <a:ea typeface="Times New Roman" panose="02020603050405020304" pitchFamily="18" charset="0"/>
              </a:rPr>
              <a:t>12. Computer</a:t>
            </a:r>
            <a:r>
              <a:rPr lang="en-US" dirty="0">
                <a:solidFill>
                  <a:schemeClr val="bg1"/>
                </a:solidFill>
                <a:highlight>
                  <a:srgbClr val="FFFF00"/>
                </a:highlight>
                <a:latin typeface="Comic Sans MS" panose="030F0702030302020204" pitchFamily="66" charset="0"/>
                <a:ea typeface="Times New Roman" panose="02020603050405020304" pitchFamily="18" charset="0"/>
              </a:rPr>
              <a:t>-</a:t>
            </a:r>
            <a:r>
              <a:rPr lang="en-US" dirty="0">
                <a:solidFill>
                  <a:schemeClr val="bg1"/>
                </a:solidFill>
                <a:latin typeface="Comic Sans MS" panose="030F0702030302020204" pitchFamily="66" charset="0"/>
                <a:ea typeface="Times New Roman" panose="02020603050405020304" pitchFamily="18" charset="0"/>
              </a:rPr>
              <a:t>based hypermedia tools have been successfully employed for training purposes. The manufacturing industry</a:t>
            </a:r>
            <a:r>
              <a:rPr lang="en-US" dirty="0">
                <a:solidFill>
                  <a:schemeClr val="bg1"/>
                </a:solidFill>
                <a:highlight>
                  <a:srgbClr val="FFFF00"/>
                </a:highlight>
                <a:latin typeface="Comic Sans MS" panose="030F0702030302020204" pitchFamily="66" charset="0"/>
                <a:ea typeface="Times New Roman" panose="02020603050405020304" pitchFamily="18" charset="0"/>
              </a:rPr>
              <a:t>, </a:t>
            </a:r>
            <a:r>
              <a:rPr lang="en-US" dirty="0">
                <a:solidFill>
                  <a:schemeClr val="bg1"/>
                </a:solidFill>
                <a:latin typeface="Comic Sans MS" panose="030F0702030302020204" pitchFamily="66" charset="0"/>
                <a:ea typeface="Times New Roman" panose="02020603050405020304" pitchFamily="18" charset="0"/>
              </a:rPr>
              <a:t>however</a:t>
            </a:r>
            <a:r>
              <a:rPr lang="en-US" dirty="0">
                <a:solidFill>
                  <a:schemeClr val="bg1"/>
                </a:solidFill>
                <a:highlight>
                  <a:srgbClr val="FFFF00"/>
                </a:highlight>
                <a:latin typeface="Comic Sans MS" panose="030F0702030302020204" pitchFamily="66" charset="0"/>
                <a:ea typeface="Times New Roman" panose="02020603050405020304" pitchFamily="18" charset="0"/>
              </a:rPr>
              <a:t>, </a:t>
            </a:r>
            <a:r>
              <a:rPr lang="en-US" dirty="0">
                <a:solidFill>
                  <a:schemeClr val="bg1"/>
                </a:solidFill>
                <a:latin typeface="Comic Sans MS" panose="030F0702030302020204" pitchFamily="66" charset="0"/>
                <a:ea typeface="Times New Roman" panose="02020603050405020304" pitchFamily="18" charset="0"/>
              </a:rPr>
              <a:t>still continues to rely heavily on paper versions of technical manuals. </a:t>
            </a:r>
            <a:r>
              <a:rPr lang="en-US" b="1" dirty="0">
                <a:solidFill>
                  <a:schemeClr val="bg1"/>
                </a:solidFill>
                <a:latin typeface="Comic Sans MS" panose="030F0702030302020204" pitchFamily="66" charset="0"/>
                <a:ea typeface="Times New Roman" panose="02020603050405020304" pitchFamily="18" charset="0"/>
              </a:rPr>
              <a:t>3 points</a:t>
            </a:r>
          </a:p>
          <a:p>
            <a:pPr lvl="0" algn="just">
              <a:lnSpc>
                <a:spcPct val="150000"/>
              </a:lnSpc>
              <a:spcAft>
                <a:spcPts val="0"/>
              </a:spcAft>
              <a:tabLst>
                <a:tab pos="457200" algn="l"/>
              </a:tabLst>
            </a:pPr>
            <a:endParaRPr lang="en-GB" dirty="0">
              <a:solidFill>
                <a:schemeClr val="bg1"/>
              </a:solidFill>
              <a:latin typeface="Times New Roman" panose="02020603050405020304" pitchFamily="18" charset="0"/>
              <a:ea typeface="Times New Roman" panose="02020603050405020304" pitchFamily="18" charset="0"/>
            </a:endParaRPr>
          </a:p>
        </p:txBody>
      </p:sp>
      <p:sp>
        <p:nvSpPr>
          <p:cNvPr id="10" name="Rectangle 9">
            <a:extLst>
              <a:ext uri="{FF2B5EF4-FFF2-40B4-BE49-F238E27FC236}">
                <a16:creationId xmlns:a16="http://schemas.microsoft.com/office/drawing/2014/main" id="{3D4470F3-C73D-4617-AE0D-AD3D53A460E1}"/>
              </a:ext>
            </a:extLst>
          </p:cNvPr>
          <p:cNvSpPr/>
          <p:nvPr/>
        </p:nvSpPr>
        <p:spPr>
          <a:xfrm>
            <a:off x="1311347" y="3465353"/>
            <a:ext cx="8623005" cy="1292085"/>
          </a:xfrm>
          <a:prstGeom prst="rect">
            <a:avLst/>
          </a:prstGeom>
          <a:solidFill>
            <a:schemeClr val="tx1"/>
          </a:solidFill>
        </p:spPr>
        <p:txBody>
          <a:bodyPr wrap="square">
            <a:spAutoFit/>
          </a:bodyPr>
          <a:lstStyle/>
          <a:p>
            <a:pPr lvl="0" algn="just">
              <a:lnSpc>
                <a:spcPct val="150000"/>
              </a:lnSpc>
              <a:spcAft>
                <a:spcPts val="0"/>
              </a:spcAft>
              <a:tabLst>
                <a:tab pos="457200" algn="l"/>
              </a:tabLst>
            </a:pPr>
            <a:r>
              <a:rPr lang="en-US" dirty="0">
                <a:solidFill>
                  <a:schemeClr val="bg1"/>
                </a:solidFill>
                <a:latin typeface="Comic Sans MS" panose="030F0702030302020204" pitchFamily="66" charset="0"/>
                <a:ea typeface="Times New Roman" panose="02020603050405020304" pitchFamily="18" charset="0"/>
              </a:rPr>
              <a:t>13. A compact 100</a:t>
            </a:r>
            <a:r>
              <a:rPr lang="en-US" dirty="0">
                <a:solidFill>
                  <a:schemeClr val="bg1"/>
                </a:solidFill>
                <a:highlight>
                  <a:srgbClr val="FFFF00"/>
                </a:highlight>
                <a:latin typeface="Comic Sans MS" panose="030F0702030302020204" pitchFamily="66" charset="0"/>
                <a:ea typeface="Times New Roman" panose="02020603050405020304" pitchFamily="18" charset="0"/>
              </a:rPr>
              <a:t>-</a:t>
            </a:r>
            <a:r>
              <a:rPr lang="en-US" dirty="0">
                <a:solidFill>
                  <a:schemeClr val="bg1"/>
                </a:solidFill>
                <a:latin typeface="Comic Sans MS" panose="030F0702030302020204" pitchFamily="66" charset="0"/>
                <a:ea typeface="Times New Roman" panose="02020603050405020304" pitchFamily="18" charset="0"/>
              </a:rPr>
              <a:t>GHz antenna has been developed based on a design for the background emission anisotropy scanning telescope (BEAST). The antenna results in a gain of twenty</a:t>
            </a:r>
            <a:r>
              <a:rPr lang="en-US" dirty="0">
                <a:solidFill>
                  <a:schemeClr val="bg1"/>
                </a:solidFill>
                <a:highlight>
                  <a:srgbClr val="FFFF00"/>
                </a:highlight>
                <a:latin typeface="Comic Sans MS" panose="030F0702030302020204" pitchFamily="66" charset="0"/>
                <a:ea typeface="Times New Roman" panose="02020603050405020304" pitchFamily="18" charset="0"/>
              </a:rPr>
              <a:t>-</a:t>
            </a:r>
            <a:r>
              <a:rPr lang="en-US" dirty="0">
                <a:solidFill>
                  <a:schemeClr val="bg1"/>
                </a:solidFill>
                <a:latin typeface="Comic Sans MS" panose="030F0702030302020204" pitchFamily="66" charset="0"/>
                <a:ea typeface="Times New Roman" panose="02020603050405020304" pitchFamily="18" charset="0"/>
              </a:rPr>
              <a:t>one </a:t>
            </a:r>
            <a:r>
              <a:rPr lang="en-US" dirty="0" err="1">
                <a:solidFill>
                  <a:schemeClr val="bg1"/>
                </a:solidFill>
                <a:latin typeface="Comic Sans MS" panose="030F0702030302020204" pitchFamily="66" charset="0"/>
                <a:ea typeface="Times New Roman" panose="02020603050405020304" pitchFamily="18" charset="0"/>
              </a:rPr>
              <a:t>dB.</a:t>
            </a:r>
            <a:r>
              <a:rPr lang="en-US" dirty="0">
                <a:solidFill>
                  <a:schemeClr val="bg1"/>
                </a:solidFill>
                <a:latin typeface="Comic Sans MS" panose="030F0702030302020204" pitchFamily="66" charset="0"/>
                <a:ea typeface="Times New Roman" panose="02020603050405020304" pitchFamily="18" charset="0"/>
              </a:rPr>
              <a:t> </a:t>
            </a:r>
            <a:r>
              <a:rPr lang="en-US" b="1" dirty="0">
                <a:solidFill>
                  <a:schemeClr val="bg1"/>
                </a:solidFill>
                <a:latin typeface="Comic Sans MS" panose="030F0702030302020204" pitchFamily="66" charset="0"/>
                <a:ea typeface="Times New Roman" panose="02020603050405020304" pitchFamily="18" charset="0"/>
              </a:rPr>
              <a:t>2 points</a:t>
            </a:r>
            <a:endParaRPr lang="en-GB" b="1" dirty="0">
              <a:solidFill>
                <a:schemeClr val="bg1"/>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252373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Otsikko 1"/>
          <p:cNvSpPr>
            <a:spLocks noGrp="1"/>
          </p:cNvSpPr>
          <p:nvPr>
            <p:ph type="title" idx="4294967295"/>
          </p:nvPr>
        </p:nvSpPr>
        <p:spPr>
          <a:xfrm>
            <a:off x="1349829" y="1052514"/>
            <a:ext cx="10154194" cy="4537075"/>
          </a:xfrm>
        </p:spPr>
        <p:txBody>
          <a:bodyPr/>
          <a:lstStyle/>
          <a:p>
            <a:pPr algn="l" eaLnBrk="1" hangingPunct="1"/>
            <a:r>
              <a:rPr lang="en-US" altLang="en-US" sz="3600" b="1" noProof="0" dirty="0">
                <a:solidFill>
                  <a:schemeClr val="accent2"/>
                </a:solidFill>
              </a:rPr>
              <a:t>Punctuation rules can also be studied on pages 63-77 in WGE and in AWE</a:t>
            </a:r>
            <a:br>
              <a:rPr lang="en-US" altLang="en-US" sz="3600" b="1" noProof="0" dirty="0">
                <a:solidFill>
                  <a:schemeClr val="accent2"/>
                </a:solidFill>
              </a:rPr>
            </a:br>
            <a:br>
              <a:rPr lang="en-US" altLang="en-US" sz="3600" b="1" noProof="0" dirty="0">
                <a:solidFill>
                  <a:schemeClr val="accent2"/>
                </a:solidFill>
              </a:rPr>
            </a:br>
            <a:r>
              <a:rPr lang="en-US" altLang="en-US" sz="2400" b="1" noProof="0" dirty="0">
                <a:solidFill>
                  <a:schemeClr val="accent2"/>
                </a:solidFill>
              </a:rPr>
              <a:t> </a:t>
            </a:r>
            <a:r>
              <a:rPr lang="en-US" altLang="en-US" sz="2400" u="sng" noProof="0" dirty="0">
                <a:hlinkClick r:id="rId2"/>
              </a:rPr>
              <a:t>http://sana.aalto.fi/awe/punctuation/commas/index.html</a:t>
            </a:r>
            <a:br>
              <a:rPr lang="en-US" altLang="en-US" sz="2400" b="1" noProof="0" dirty="0">
                <a:solidFill>
                  <a:schemeClr val="accent2"/>
                </a:solidFill>
              </a:rPr>
            </a:br>
            <a:br>
              <a:rPr lang="en-US" altLang="en-US" sz="2400" b="1" noProof="0" dirty="0">
                <a:solidFill>
                  <a:schemeClr val="accent2"/>
                </a:solidFill>
              </a:rPr>
            </a:br>
            <a:r>
              <a:rPr lang="en-US" altLang="en-US" sz="2400" b="1" noProof="0" dirty="0">
                <a:solidFill>
                  <a:schemeClr val="accent2"/>
                </a:solidFill>
              </a:rPr>
              <a:t>See also MATERIALS -&gt; Language aid: basic rules for punctuation</a:t>
            </a:r>
            <a:endParaRPr lang="en-US" altLang="en-US" sz="2400" b="1" noProof="0" dirty="0">
              <a:solidFill>
                <a:schemeClr val="accent2"/>
              </a:solidFill>
              <a:ea typeface="ＭＳ Ｐゴシック" panose="020B0600070205080204" pitchFamily="34" charset="-128"/>
            </a:endParaRPr>
          </a:p>
        </p:txBody>
      </p:sp>
    </p:spTree>
    <p:extLst>
      <p:ext uri="{BB962C8B-B14F-4D97-AF65-F5344CB8AC3E}">
        <p14:creationId xmlns:p14="http://schemas.microsoft.com/office/powerpoint/2010/main" val="19673707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Break!</a:t>
            </a:r>
            <a:endParaRPr lang="fi-FI"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24250" y="0"/>
            <a:ext cx="5143500" cy="6858000"/>
          </a:xfrm>
          <a:prstGeom prst="rect">
            <a:avLst/>
          </a:prstGeom>
        </p:spPr>
      </p:pic>
    </p:spTree>
    <p:extLst>
      <p:ext uri="{BB962C8B-B14F-4D97-AF65-F5344CB8AC3E}">
        <p14:creationId xmlns:p14="http://schemas.microsoft.com/office/powerpoint/2010/main" val="11495324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a:t>Today</a:t>
            </a:r>
          </a:p>
        </p:txBody>
      </p:sp>
      <p:sp>
        <p:nvSpPr>
          <p:cNvPr id="3" name="Content Placeholder 2"/>
          <p:cNvSpPr>
            <a:spLocks noGrp="1"/>
          </p:cNvSpPr>
          <p:nvPr>
            <p:ph idx="1"/>
          </p:nvPr>
        </p:nvSpPr>
        <p:spPr/>
        <p:txBody>
          <a:bodyPr/>
          <a:lstStyle/>
          <a:p>
            <a:r>
              <a:rPr lang="en-US" dirty="0">
                <a:solidFill>
                  <a:schemeClr val="tx1">
                    <a:lumMod val="65000"/>
                  </a:schemeClr>
                </a:solidFill>
              </a:rPr>
              <a:t>Feedback prep and peer feedback (on Assignments 3a and 3b)</a:t>
            </a:r>
          </a:p>
          <a:p>
            <a:r>
              <a:rPr lang="en-US" noProof="0" dirty="0">
                <a:solidFill>
                  <a:schemeClr val="tx1">
                    <a:lumMod val="65000"/>
                  </a:schemeClr>
                </a:solidFill>
              </a:rPr>
              <a:t>Punctuation review</a:t>
            </a:r>
          </a:p>
          <a:p>
            <a:r>
              <a:rPr lang="en-US" dirty="0"/>
              <a:t>Avoiding plagiarism</a:t>
            </a:r>
          </a:p>
          <a:p>
            <a:r>
              <a:rPr lang="en-US" noProof="0" dirty="0"/>
              <a:t>Paraphrasing and summarizing</a:t>
            </a:r>
          </a:p>
          <a:p>
            <a:r>
              <a:rPr lang="en-US" dirty="0"/>
              <a:t>Recap of text organization I, II &amp; III</a:t>
            </a:r>
            <a:endParaRPr lang="en-US" noProof="0" dirty="0"/>
          </a:p>
          <a:p>
            <a:endParaRPr lang="en-US" noProof="0" dirty="0"/>
          </a:p>
        </p:txBody>
      </p:sp>
    </p:spTree>
    <p:extLst>
      <p:ext uri="{BB962C8B-B14F-4D97-AF65-F5344CB8AC3E}">
        <p14:creationId xmlns:p14="http://schemas.microsoft.com/office/powerpoint/2010/main" val="35432877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noProof="0" dirty="0"/>
              <a:t>Group discussion on “Avoiding plagiarism”</a:t>
            </a:r>
          </a:p>
        </p:txBody>
      </p:sp>
      <p:sp>
        <p:nvSpPr>
          <p:cNvPr id="3" name="Content Placeholder 2"/>
          <p:cNvSpPr>
            <a:spLocks noGrp="1"/>
          </p:cNvSpPr>
          <p:nvPr>
            <p:ph sz="quarter" idx="14"/>
          </p:nvPr>
        </p:nvSpPr>
        <p:spPr>
          <a:xfrm>
            <a:off x="1973203" y="1441580"/>
            <a:ext cx="8207374" cy="4003300"/>
          </a:xfrm>
        </p:spPr>
        <p:txBody>
          <a:bodyPr/>
          <a:lstStyle/>
          <a:p>
            <a:r>
              <a:rPr lang="en-US" noProof="0" dirty="0">
                <a:latin typeface="+mn-lt"/>
              </a:rPr>
              <a:t>Form teams of 3–4</a:t>
            </a:r>
          </a:p>
          <a:p>
            <a:endParaRPr lang="en-US" noProof="0" dirty="0">
              <a:latin typeface="+mn-lt"/>
            </a:endParaRPr>
          </a:p>
          <a:p>
            <a:pPr marL="457200" indent="-457200">
              <a:buFont typeface="+mj-lt"/>
              <a:buAutoNum type="arabicPeriod"/>
            </a:pPr>
            <a:r>
              <a:rPr lang="en-US" b="0" dirty="0">
                <a:latin typeface="+mn-lt"/>
              </a:rPr>
              <a:t>Write a definition of plagiarism.</a:t>
            </a:r>
          </a:p>
          <a:p>
            <a:pPr marL="457200" indent="-457200">
              <a:buFont typeface="+mj-lt"/>
              <a:buAutoNum type="arabicPeriod"/>
            </a:pPr>
            <a:r>
              <a:rPr lang="en-US" b="0" noProof="0" dirty="0">
                <a:latin typeface="+mn-lt"/>
              </a:rPr>
              <a:t>Write two </a:t>
            </a:r>
            <a:r>
              <a:rPr lang="en-US" b="0" dirty="0">
                <a:latin typeface="+mn-lt"/>
              </a:rPr>
              <a:t>short case studies illustrating plagiarism (or </a:t>
            </a:r>
            <a:r>
              <a:rPr lang="en-US" b="0" u="sng" dirty="0">
                <a:latin typeface="+mn-lt"/>
              </a:rPr>
              <a:t>non</a:t>
            </a:r>
            <a:r>
              <a:rPr lang="en-US" b="0" dirty="0">
                <a:latin typeface="+mn-lt"/>
              </a:rPr>
              <a:t>-plagiarism)</a:t>
            </a:r>
            <a:endParaRPr lang="en-US" b="0" noProof="0" dirty="0">
              <a:latin typeface="+mn-lt"/>
            </a:endParaRPr>
          </a:p>
          <a:p>
            <a:pPr marL="342900" indent="-342900">
              <a:buFont typeface="Arial" panose="020B0604020202020204" pitchFamily="34" charset="0"/>
              <a:buChar char="•"/>
            </a:pPr>
            <a:endParaRPr lang="en-US" b="0" noProof="0" dirty="0">
              <a:latin typeface="+mn-lt"/>
            </a:endParaRPr>
          </a:p>
          <a:p>
            <a:endParaRPr lang="en-US" b="0" noProof="0" dirty="0">
              <a:latin typeface="+mn-lt"/>
            </a:endParaRPr>
          </a:p>
          <a:p>
            <a:endParaRPr lang="en-US" noProof="0" dirty="0"/>
          </a:p>
        </p:txBody>
      </p:sp>
      <p:sp>
        <p:nvSpPr>
          <p:cNvPr id="4" name="Date Placeholder 3"/>
          <p:cNvSpPr>
            <a:spLocks noGrp="1"/>
          </p:cNvSpPr>
          <p:nvPr>
            <p:ph type="dt" sz="half" idx="15"/>
          </p:nvPr>
        </p:nvSpPr>
        <p:spPr/>
        <p:txBody>
          <a:bodyPr/>
          <a:lstStyle/>
          <a:p>
            <a:pPr>
              <a:defRPr/>
            </a:pPr>
            <a:fld id="{D8C36687-CBD3-415D-8421-2B5EAA963EBF}" type="datetime1">
              <a:rPr lang="fi-FI" smtClean="0"/>
              <a:t>3.2.2019</a:t>
            </a:fld>
            <a:endParaRPr lang="fi-FI" dirty="0"/>
          </a:p>
        </p:txBody>
      </p:sp>
      <p:sp>
        <p:nvSpPr>
          <p:cNvPr id="5" name="Slide Number Placeholder 4"/>
          <p:cNvSpPr>
            <a:spLocks noGrp="1"/>
          </p:cNvSpPr>
          <p:nvPr>
            <p:ph type="sldNum" sz="quarter" idx="17"/>
          </p:nvPr>
        </p:nvSpPr>
        <p:spPr/>
        <p:txBody>
          <a:bodyPr/>
          <a:lstStyle/>
          <a:p>
            <a:pPr>
              <a:defRPr/>
            </a:pPr>
            <a:fld id="{93342AF8-94BF-6340-B60E-A8C5E9F87F01}" type="slidenum">
              <a:rPr lang="fi-FI" smtClean="0"/>
              <a:pPr>
                <a:defRPr/>
              </a:pPr>
              <a:t>25</a:t>
            </a:fld>
            <a:endParaRPr lang="fi-FI"/>
          </a:p>
        </p:txBody>
      </p:sp>
    </p:spTree>
    <p:extLst>
      <p:ext uri="{BB962C8B-B14F-4D97-AF65-F5344CB8AC3E}">
        <p14:creationId xmlns:p14="http://schemas.microsoft.com/office/powerpoint/2010/main" val="16984909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a:t>Recommended Reading</a:t>
            </a:r>
          </a:p>
        </p:txBody>
      </p:sp>
      <p:sp>
        <p:nvSpPr>
          <p:cNvPr id="3" name="Content Placeholder 2"/>
          <p:cNvSpPr>
            <a:spLocks noGrp="1"/>
          </p:cNvSpPr>
          <p:nvPr>
            <p:ph idx="1"/>
          </p:nvPr>
        </p:nvSpPr>
        <p:spPr/>
        <p:txBody>
          <a:bodyPr>
            <a:normAutofit/>
          </a:bodyPr>
          <a:lstStyle/>
          <a:p>
            <a:pPr marL="0" indent="0" algn="ctr">
              <a:buNone/>
            </a:pPr>
            <a:r>
              <a:rPr lang="en-US" b="1" noProof="0" dirty="0"/>
              <a:t>Harvard Guide to Using Sources. A Publication of the Harvard College Writing Program. </a:t>
            </a:r>
            <a:r>
              <a:rPr lang="en-US" noProof="0" dirty="0"/>
              <a:t> </a:t>
            </a:r>
          </a:p>
          <a:p>
            <a:pPr marL="0" indent="0" algn="ctr">
              <a:buNone/>
            </a:pPr>
            <a:r>
              <a:rPr lang="en-US" noProof="0" dirty="0"/>
              <a:t>https://usingsources.fas.harvard.edu/</a:t>
            </a:r>
          </a:p>
        </p:txBody>
      </p:sp>
      <p:sp>
        <p:nvSpPr>
          <p:cNvPr id="5" name="Slide Number Placeholder 4"/>
          <p:cNvSpPr>
            <a:spLocks noGrp="1"/>
          </p:cNvSpPr>
          <p:nvPr>
            <p:ph type="sldNum" sz="quarter" idx="12"/>
          </p:nvPr>
        </p:nvSpPr>
        <p:spPr/>
        <p:txBody>
          <a:bodyPr/>
          <a:lstStyle/>
          <a:p>
            <a:fld id="{52384017-E4DF-4A7A-8FA6-2DC68C3EB4D0}" type="slidenum">
              <a:rPr lang="en-US" smtClean="0">
                <a:solidFill>
                  <a:prstClr val="black">
                    <a:tint val="75000"/>
                  </a:prstClr>
                </a:solidFill>
              </a:rPr>
              <a:pPr/>
              <a:t>26</a:t>
            </a:fld>
            <a:endParaRPr lang="en-US">
              <a:solidFill>
                <a:prstClr val="black">
                  <a:tint val="75000"/>
                </a:prstClr>
              </a:solidFill>
            </a:endParaRPr>
          </a:p>
        </p:txBody>
      </p:sp>
    </p:spTree>
    <p:extLst>
      <p:ext uri="{BB962C8B-B14F-4D97-AF65-F5344CB8AC3E}">
        <p14:creationId xmlns:p14="http://schemas.microsoft.com/office/powerpoint/2010/main" val="8163714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27050" y="403860"/>
            <a:ext cx="8207375" cy="1195799"/>
          </a:xfrm>
        </p:spPr>
        <p:txBody>
          <a:bodyPr/>
          <a:lstStyle/>
          <a:p>
            <a:r>
              <a:rPr lang="en-US" noProof="0" dirty="0"/>
              <a:t>1. What is plagiarism?</a:t>
            </a:r>
            <a:br>
              <a:rPr lang="en-US" noProof="0" dirty="0"/>
            </a:br>
            <a:r>
              <a:rPr lang="en-US" sz="2000" dirty="0"/>
              <a:t>Harvard Guide to Using Sources</a:t>
            </a:r>
            <a:endParaRPr lang="en-US" b="0" noProof="0" dirty="0"/>
          </a:p>
        </p:txBody>
      </p:sp>
      <p:sp>
        <p:nvSpPr>
          <p:cNvPr id="3" name="Content Placeholder 2"/>
          <p:cNvSpPr>
            <a:spLocks noGrp="1"/>
          </p:cNvSpPr>
          <p:nvPr>
            <p:ph sz="quarter" idx="14"/>
          </p:nvPr>
        </p:nvSpPr>
        <p:spPr/>
        <p:txBody>
          <a:bodyPr/>
          <a:lstStyle/>
          <a:p>
            <a:pPr marL="342900" indent="-342900">
              <a:buFont typeface="Arial" panose="020B0604020202020204" pitchFamily="34" charset="0"/>
              <a:buChar char="•"/>
            </a:pPr>
            <a:r>
              <a:rPr lang="en-US" b="0" noProof="0" dirty="0">
                <a:latin typeface="+mn-lt"/>
              </a:rPr>
              <a:t>Stealing ideas or language from another source without giving it credit</a:t>
            </a:r>
          </a:p>
          <a:p>
            <a:pPr marL="342900" indent="-342900">
              <a:buFont typeface="Arial" panose="020B0604020202020204" pitchFamily="34" charset="0"/>
              <a:buChar char="•"/>
            </a:pPr>
            <a:endParaRPr lang="en-US" b="0" noProof="0" dirty="0">
              <a:latin typeface="+mn-lt"/>
            </a:endParaRPr>
          </a:p>
          <a:p>
            <a:pPr marL="342900" indent="-342900">
              <a:buFont typeface="Arial" panose="020B0604020202020204" pitchFamily="34" charset="0"/>
              <a:buChar char="•"/>
            </a:pPr>
            <a:r>
              <a:rPr lang="en-US" b="0" noProof="0" dirty="0">
                <a:latin typeface="+mn-lt"/>
              </a:rPr>
              <a:t>Intentional plagiarism / unintentional plagiarism</a:t>
            </a:r>
          </a:p>
          <a:p>
            <a:pPr marL="342900" indent="-342900">
              <a:buFont typeface="Arial" panose="020B0604020202020204" pitchFamily="34" charset="0"/>
              <a:buChar char="•"/>
            </a:pPr>
            <a:endParaRPr lang="en-US" noProof="0" dirty="0"/>
          </a:p>
          <a:p>
            <a:pPr marL="342900" indent="-342900">
              <a:buFont typeface="Arial" panose="020B0604020202020204" pitchFamily="34" charset="0"/>
              <a:buChar char="•"/>
            </a:pPr>
            <a:endParaRPr lang="en-US" noProof="0" dirty="0"/>
          </a:p>
        </p:txBody>
      </p:sp>
      <p:sp>
        <p:nvSpPr>
          <p:cNvPr id="4" name="Date Placeholder 3"/>
          <p:cNvSpPr>
            <a:spLocks noGrp="1"/>
          </p:cNvSpPr>
          <p:nvPr>
            <p:ph type="dt" sz="half" idx="15"/>
          </p:nvPr>
        </p:nvSpPr>
        <p:spPr/>
        <p:txBody>
          <a:bodyPr/>
          <a:lstStyle/>
          <a:p>
            <a:pPr>
              <a:defRPr/>
            </a:pPr>
            <a:fld id="{D8C36687-CBD3-415D-8421-2B5EAA963EBF}" type="datetime1">
              <a:rPr lang="fi-FI" smtClean="0"/>
              <a:t>3.2.2019</a:t>
            </a:fld>
            <a:endParaRPr lang="fi-FI"/>
          </a:p>
        </p:txBody>
      </p:sp>
      <p:sp>
        <p:nvSpPr>
          <p:cNvPr id="5" name="Slide Number Placeholder 4"/>
          <p:cNvSpPr>
            <a:spLocks noGrp="1"/>
          </p:cNvSpPr>
          <p:nvPr>
            <p:ph type="sldNum" sz="quarter" idx="17"/>
          </p:nvPr>
        </p:nvSpPr>
        <p:spPr/>
        <p:txBody>
          <a:bodyPr/>
          <a:lstStyle/>
          <a:p>
            <a:pPr>
              <a:defRPr/>
            </a:pPr>
            <a:fld id="{93342AF8-94BF-6340-B60E-A8C5E9F87F01}" type="slidenum">
              <a:rPr lang="fi-FI" smtClean="0"/>
              <a:pPr>
                <a:defRPr/>
              </a:pPr>
              <a:t>27</a:t>
            </a:fld>
            <a:endParaRPr lang="fi-FI"/>
          </a:p>
        </p:txBody>
      </p:sp>
    </p:spTree>
    <p:extLst>
      <p:ext uri="{BB962C8B-B14F-4D97-AF65-F5344CB8AC3E}">
        <p14:creationId xmlns:p14="http://schemas.microsoft.com/office/powerpoint/2010/main" val="7106699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noProof="0" dirty="0"/>
              <a:t>1. Types of plagiarism</a:t>
            </a:r>
            <a:br>
              <a:rPr lang="en-US" noProof="0" dirty="0"/>
            </a:br>
            <a:r>
              <a:rPr lang="en-US" sz="2000" dirty="0"/>
              <a:t>Harvard Guide to Using Sources</a:t>
            </a:r>
            <a:endParaRPr lang="en-US" sz="3200" noProof="0" dirty="0"/>
          </a:p>
        </p:txBody>
      </p:sp>
      <p:sp>
        <p:nvSpPr>
          <p:cNvPr id="3" name="Content Placeholder 2"/>
          <p:cNvSpPr>
            <a:spLocks noGrp="1"/>
          </p:cNvSpPr>
          <p:nvPr>
            <p:ph sz="quarter" idx="14"/>
          </p:nvPr>
        </p:nvSpPr>
        <p:spPr>
          <a:xfrm>
            <a:off x="1992314" y="1699673"/>
            <a:ext cx="8207374" cy="3817561"/>
          </a:xfrm>
        </p:spPr>
        <p:txBody>
          <a:bodyPr/>
          <a:lstStyle/>
          <a:p>
            <a:pPr marL="342900" indent="-342900">
              <a:buFont typeface="Arial" panose="020B0604020202020204" pitchFamily="34" charset="0"/>
              <a:buChar char="•"/>
            </a:pPr>
            <a:r>
              <a:rPr lang="en-US" b="0" noProof="0" dirty="0">
                <a:latin typeface="+mn-lt"/>
              </a:rPr>
              <a:t>Verbatim</a:t>
            </a:r>
          </a:p>
          <a:p>
            <a:pPr marL="342900" indent="-342900">
              <a:buFont typeface="Arial" panose="020B0604020202020204" pitchFamily="34" charset="0"/>
              <a:buChar char="•"/>
            </a:pPr>
            <a:r>
              <a:rPr lang="en-US" b="0" noProof="0" dirty="0">
                <a:latin typeface="+mn-lt"/>
              </a:rPr>
              <a:t>Mosaic</a:t>
            </a:r>
          </a:p>
          <a:p>
            <a:pPr marL="342900" indent="-342900">
              <a:buFont typeface="Arial" panose="020B0604020202020204" pitchFamily="34" charset="0"/>
              <a:buChar char="•"/>
            </a:pPr>
            <a:r>
              <a:rPr lang="en-US" b="0" noProof="0" dirty="0">
                <a:latin typeface="+mn-lt"/>
              </a:rPr>
              <a:t>Inadequate paraphrase</a:t>
            </a:r>
          </a:p>
          <a:p>
            <a:pPr marL="342900" indent="-342900">
              <a:buFont typeface="Arial" panose="020B0604020202020204" pitchFamily="34" charset="0"/>
              <a:buChar char="•"/>
            </a:pPr>
            <a:r>
              <a:rPr lang="en-US" b="0" noProof="0" dirty="0">
                <a:latin typeface="+mn-lt"/>
              </a:rPr>
              <a:t>Uncited paraphrase</a:t>
            </a:r>
          </a:p>
          <a:p>
            <a:pPr marL="342900" indent="-342900">
              <a:buFont typeface="Arial" panose="020B0604020202020204" pitchFamily="34" charset="0"/>
              <a:buChar char="•"/>
            </a:pPr>
            <a:r>
              <a:rPr lang="en-US" b="0" noProof="0" dirty="0">
                <a:latin typeface="+mn-lt"/>
              </a:rPr>
              <a:t>Uncited quotations</a:t>
            </a:r>
          </a:p>
          <a:p>
            <a:pPr marL="342900" indent="-342900">
              <a:buFont typeface="Arial" panose="020B0604020202020204" pitchFamily="34" charset="0"/>
              <a:buChar char="•"/>
            </a:pPr>
            <a:r>
              <a:rPr lang="en-US" b="0" noProof="0" dirty="0">
                <a:latin typeface="+mn-lt"/>
              </a:rPr>
              <a:t>Using materials from another student’s work</a:t>
            </a:r>
          </a:p>
        </p:txBody>
      </p:sp>
      <p:sp>
        <p:nvSpPr>
          <p:cNvPr id="4" name="Date Placeholder 3"/>
          <p:cNvSpPr>
            <a:spLocks noGrp="1"/>
          </p:cNvSpPr>
          <p:nvPr>
            <p:ph type="dt" sz="half" idx="15"/>
          </p:nvPr>
        </p:nvSpPr>
        <p:spPr/>
        <p:txBody>
          <a:bodyPr/>
          <a:lstStyle/>
          <a:p>
            <a:pPr>
              <a:defRPr/>
            </a:pPr>
            <a:fld id="{7F3C5285-7526-43D5-81FF-B1103F667C54}" type="datetime1">
              <a:rPr lang="fi-FI" smtClean="0"/>
              <a:t>3.2.2019</a:t>
            </a:fld>
            <a:endParaRPr lang="fi-FI"/>
          </a:p>
        </p:txBody>
      </p:sp>
      <p:sp>
        <p:nvSpPr>
          <p:cNvPr id="5" name="Slide Number Placeholder 4"/>
          <p:cNvSpPr>
            <a:spLocks noGrp="1"/>
          </p:cNvSpPr>
          <p:nvPr>
            <p:ph type="sldNum" sz="quarter" idx="17"/>
          </p:nvPr>
        </p:nvSpPr>
        <p:spPr/>
        <p:txBody>
          <a:bodyPr/>
          <a:lstStyle/>
          <a:p>
            <a:pPr>
              <a:defRPr/>
            </a:pPr>
            <a:fld id="{F6C4BE77-5FCA-3844-8BD6-7ECE8B5BEE8D}" type="slidenum">
              <a:rPr lang="fi-FI" smtClean="0"/>
              <a:pPr>
                <a:defRPr/>
              </a:pPr>
              <a:t>28</a:t>
            </a:fld>
            <a:endParaRPr lang="fi-FI"/>
          </a:p>
        </p:txBody>
      </p:sp>
    </p:spTree>
    <p:extLst>
      <p:ext uri="{BB962C8B-B14F-4D97-AF65-F5344CB8AC3E}">
        <p14:creationId xmlns:p14="http://schemas.microsoft.com/office/powerpoint/2010/main" val="84496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grpId="0" nodeType="after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childTnLst>
                                </p:cTn>
                              </p:par>
                            </p:childTnLst>
                          </p:cTn>
                        </p:par>
                        <p:par>
                          <p:cTn id="20" fill="hold">
                            <p:stCondLst>
                              <p:cond delay="0"/>
                            </p:stCondLst>
                            <p:childTnLst>
                              <p:par>
                                <p:cTn id="21" presetID="1" presetClass="entr" presetSubtype="0" fill="hold" grpId="0" nodeType="after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grpId="0" nodeType="after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childTnLst>
                                </p:cTn>
                              </p:par>
                            </p:childTnLst>
                          </p:cTn>
                        </p:par>
                        <p:par>
                          <p:cTn id="26" fill="hold">
                            <p:stCondLst>
                              <p:cond delay="0"/>
                            </p:stCondLst>
                            <p:childTnLst>
                              <p:par>
                                <p:cTn id="27" presetID="1" presetClass="entr" presetSubtype="0" fill="hold" grpId="0" nodeType="after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childTnLst>
                                </p:cTn>
                              </p:par>
                            </p:childTnLst>
                          </p:cTn>
                        </p:par>
                        <p:par>
                          <p:cTn id="29" fill="hold">
                            <p:stCondLst>
                              <p:cond delay="0"/>
                            </p:stCondLst>
                            <p:childTnLst>
                              <p:par>
                                <p:cTn id="30" presetID="1" presetClass="entr" presetSubtype="0" fill="hold" grpId="0" nodeType="after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childTnLst>
                                </p:cTn>
                              </p:par>
                            </p:childTnLst>
                          </p:cTn>
                        </p:par>
                        <p:par>
                          <p:cTn id="32" fill="hold">
                            <p:stCondLst>
                              <p:cond delay="0"/>
                            </p:stCondLst>
                            <p:childTnLst>
                              <p:par>
                                <p:cTn id="33" presetID="1" presetClass="entr" presetSubtype="0" fill="hold" grpId="0" nodeType="after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noProof="0" dirty="0"/>
              <a:t>2. Why does plagiarism happen?</a:t>
            </a:r>
          </a:p>
        </p:txBody>
      </p:sp>
      <p:sp>
        <p:nvSpPr>
          <p:cNvPr id="3" name="Content Placeholder 2"/>
          <p:cNvSpPr>
            <a:spLocks noGrp="1"/>
          </p:cNvSpPr>
          <p:nvPr>
            <p:ph sz="quarter" idx="14"/>
          </p:nvPr>
        </p:nvSpPr>
        <p:spPr/>
        <p:txBody>
          <a:bodyPr/>
          <a:lstStyle/>
          <a:p>
            <a:pPr marL="342900" indent="-342900">
              <a:buFontTx/>
              <a:buChar char="-"/>
            </a:pPr>
            <a:r>
              <a:rPr lang="en-US" b="0" noProof="0" dirty="0">
                <a:latin typeface="+mn-lt"/>
              </a:rPr>
              <a:t>In desperation</a:t>
            </a:r>
          </a:p>
          <a:p>
            <a:pPr marL="342900" indent="-342900">
              <a:buFontTx/>
              <a:buChar char="-"/>
            </a:pPr>
            <a:r>
              <a:rPr lang="en-US" b="0" noProof="0" dirty="0">
                <a:latin typeface="+mn-lt"/>
              </a:rPr>
              <a:t>Laziness</a:t>
            </a:r>
          </a:p>
          <a:p>
            <a:pPr marL="342900" indent="-342900">
              <a:buFontTx/>
              <a:buChar char="-"/>
            </a:pPr>
            <a:r>
              <a:rPr lang="en-US" b="0" noProof="0" dirty="0">
                <a:latin typeface="+mn-lt"/>
              </a:rPr>
              <a:t>It is easier to copy than to innovate</a:t>
            </a:r>
          </a:p>
          <a:p>
            <a:pPr marL="342900" indent="-342900">
              <a:buFontTx/>
              <a:buChar char="-"/>
            </a:pPr>
            <a:r>
              <a:rPr lang="en-US" b="0" noProof="0" dirty="0">
                <a:latin typeface="+mn-lt"/>
              </a:rPr>
              <a:t>Not knowing how to cite sources</a:t>
            </a:r>
          </a:p>
          <a:p>
            <a:pPr marL="342900" indent="-342900">
              <a:buFontTx/>
              <a:buChar char="-"/>
            </a:pPr>
            <a:endParaRPr lang="en-US" b="0" noProof="0" dirty="0"/>
          </a:p>
        </p:txBody>
      </p:sp>
      <p:sp>
        <p:nvSpPr>
          <p:cNvPr id="4" name="Date Placeholder 3"/>
          <p:cNvSpPr>
            <a:spLocks noGrp="1"/>
          </p:cNvSpPr>
          <p:nvPr>
            <p:ph type="dt" sz="half" idx="15"/>
          </p:nvPr>
        </p:nvSpPr>
        <p:spPr/>
        <p:txBody>
          <a:bodyPr/>
          <a:lstStyle/>
          <a:p>
            <a:pPr>
              <a:defRPr/>
            </a:pPr>
            <a:fld id="{D8C36687-CBD3-415D-8421-2B5EAA963EBF}" type="datetime1">
              <a:rPr lang="fi-FI" smtClean="0"/>
              <a:t>3.2.2019</a:t>
            </a:fld>
            <a:endParaRPr lang="fi-FI"/>
          </a:p>
        </p:txBody>
      </p:sp>
      <p:sp>
        <p:nvSpPr>
          <p:cNvPr id="5" name="Slide Number Placeholder 4"/>
          <p:cNvSpPr>
            <a:spLocks noGrp="1"/>
          </p:cNvSpPr>
          <p:nvPr>
            <p:ph type="sldNum" sz="quarter" idx="17"/>
          </p:nvPr>
        </p:nvSpPr>
        <p:spPr/>
        <p:txBody>
          <a:bodyPr/>
          <a:lstStyle/>
          <a:p>
            <a:pPr>
              <a:defRPr/>
            </a:pPr>
            <a:fld id="{93342AF8-94BF-6340-B60E-A8C5E9F87F01}" type="slidenum">
              <a:rPr lang="fi-FI" smtClean="0"/>
              <a:pPr>
                <a:defRPr/>
              </a:pPr>
              <a:t>29</a:t>
            </a:fld>
            <a:endParaRPr lang="fi-FI"/>
          </a:p>
        </p:txBody>
      </p:sp>
    </p:spTree>
    <p:extLst>
      <p:ext uri="{BB962C8B-B14F-4D97-AF65-F5344CB8AC3E}">
        <p14:creationId xmlns:p14="http://schemas.microsoft.com/office/powerpoint/2010/main" val="15967840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a:t>Today</a:t>
            </a:r>
          </a:p>
        </p:txBody>
      </p:sp>
      <p:sp>
        <p:nvSpPr>
          <p:cNvPr id="3" name="Content Placeholder 2"/>
          <p:cNvSpPr>
            <a:spLocks noGrp="1"/>
          </p:cNvSpPr>
          <p:nvPr>
            <p:ph idx="1"/>
          </p:nvPr>
        </p:nvSpPr>
        <p:spPr/>
        <p:txBody>
          <a:bodyPr/>
          <a:lstStyle/>
          <a:p>
            <a:r>
              <a:rPr lang="en-US" dirty="0"/>
              <a:t>Feedback prep and peer feedback (on Assignments 3a and 3b)</a:t>
            </a:r>
          </a:p>
          <a:p>
            <a:r>
              <a:rPr lang="en-US" noProof="0" dirty="0"/>
              <a:t>Punctuation review</a:t>
            </a:r>
          </a:p>
          <a:p>
            <a:r>
              <a:rPr lang="en-US" dirty="0"/>
              <a:t>Avoiding plagiarism</a:t>
            </a:r>
          </a:p>
          <a:p>
            <a:r>
              <a:rPr lang="en-US" noProof="0" dirty="0"/>
              <a:t>Paraphrasing and summarizing</a:t>
            </a:r>
          </a:p>
          <a:p>
            <a:r>
              <a:rPr lang="en-US" dirty="0"/>
              <a:t>Recap of text organization I, II &amp; III</a:t>
            </a:r>
            <a:endParaRPr lang="en-US" noProof="0" dirty="0"/>
          </a:p>
          <a:p>
            <a:endParaRPr lang="en-US" noProof="0" dirty="0"/>
          </a:p>
        </p:txBody>
      </p:sp>
    </p:spTree>
    <p:extLst>
      <p:ext uri="{BB962C8B-B14F-4D97-AF65-F5344CB8AC3E}">
        <p14:creationId xmlns:p14="http://schemas.microsoft.com/office/powerpoint/2010/main" val="10473162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noProof="0" dirty="0"/>
              <a:t>3. What are the consequences of plagiarism? </a:t>
            </a:r>
          </a:p>
        </p:txBody>
      </p:sp>
      <p:sp>
        <p:nvSpPr>
          <p:cNvPr id="3" name="Content Placeholder 2"/>
          <p:cNvSpPr>
            <a:spLocks noGrp="1"/>
          </p:cNvSpPr>
          <p:nvPr>
            <p:ph sz="quarter" idx="14"/>
          </p:nvPr>
        </p:nvSpPr>
        <p:spPr>
          <a:xfrm>
            <a:off x="624419" y="1212379"/>
            <a:ext cx="10943165" cy="400591"/>
          </a:xfrm>
        </p:spPr>
        <p:txBody>
          <a:bodyPr>
            <a:normAutofit fontScale="85000" lnSpcReduction="10000"/>
          </a:bodyPr>
          <a:lstStyle/>
          <a:p>
            <a:r>
              <a:rPr lang="en-US" sz="2000" b="0" dirty="0">
                <a:latin typeface="+mn-lt"/>
              </a:rPr>
              <a:t>https://into.aalto.fi/display/ensaannot/Aalto+University+Code+of+Academic+Integrity+and+Handling+Violations+Thereof</a:t>
            </a:r>
            <a:endParaRPr lang="en-US" sz="2000" b="0" noProof="0" dirty="0">
              <a:latin typeface="+mn-lt"/>
            </a:endParaRPr>
          </a:p>
        </p:txBody>
      </p:sp>
      <p:sp>
        <p:nvSpPr>
          <p:cNvPr id="4" name="Date Placeholder 3"/>
          <p:cNvSpPr>
            <a:spLocks noGrp="1"/>
          </p:cNvSpPr>
          <p:nvPr>
            <p:ph type="dt" sz="half" idx="15"/>
          </p:nvPr>
        </p:nvSpPr>
        <p:spPr/>
        <p:txBody>
          <a:bodyPr/>
          <a:lstStyle/>
          <a:p>
            <a:pPr>
              <a:defRPr/>
            </a:pPr>
            <a:fld id="{D8C36687-CBD3-415D-8421-2B5EAA963EBF}" type="datetime1">
              <a:rPr lang="fi-FI" smtClean="0"/>
              <a:t>3.2.2019</a:t>
            </a:fld>
            <a:endParaRPr lang="fi-FI"/>
          </a:p>
        </p:txBody>
      </p:sp>
      <p:sp>
        <p:nvSpPr>
          <p:cNvPr id="5" name="Slide Number Placeholder 4"/>
          <p:cNvSpPr>
            <a:spLocks noGrp="1"/>
          </p:cNvSpPr>
          <p:nvPr>
            <p:ph type="sldNum" sz="quarter" idx="17"/>
          </p:nvPr>
        </p:nvSpPr>
        <p:spPr/>
        <p:txBody>
          <a:bodyPr/>
          <a:lstStyle/>
          <a:p>
            <a:pPr>
              <a:defRPr/>
            </a:pPr>
            <a:fld id="{93342AF8-94BF-6340-B60E-A8C5E9F87F01}" type="slidenum">
              <a:rPr lang="fi-FI" smtClean="0"/>
              <a:pPr>
                <a:defRPr/>
              </a:pPr>
              <a:t>30</a:t>
            </a:fld>
            <a:endParaRPr lang="fi-FI"/>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0" y="1712009"/>
            <a:ext cx="10058400" cy="4045672"/>
          </a:xfrm>
          <a:prstGeom prst="rect">
            <a:avLst/>
          </a:prstGeom>
        </p:spPr>
      </p:pic>
    </p:spTree>
    <p:extLst>
      <p:ext uri="{BB962C8B-B14F-4D97-AF65-F5344CB8AC3E}">
        <p14:creationId xmlns:p14="http://schemas.microsoft.com/office/powerpoint/2010/main" val="23695539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noProof="0" dirty="0"/>
              <a:t>4. How to avoid plagiarism? </a:t>
            </a:r>
          </a:p>
        </p:txBody>
      </p:sp>
      <p:sp>
        <p:nvSpPr>
          <p:cNvPr id="4" name="Date Placeholder 3"/>
          <p:cNvSpPr>
            <a:spLocks noGrp="1"/>
          </p:cNvSpPr>
          <p:nvPr>
            <p:ph type="dt" sz="half" idx="15"/>
          </p:nvPr>
        </p:nvSpPr>
        <p:spPr/>
        <p:txBody>
          <a:bodyPr/>
          <a:lstStyle/>
          <a:p>
            <a:pPr>
              <a:defRPr/>
            </a:pPr>
            <a:fld id="{D8C36687-CBD3-415D-8421-2B5EAA963EBF}" type="datetime1">
              <a:rPr lang="fi-FI" smtClean="0"/>
              <a:t>3.2.2019</a:t>
            </a:fld>
            <a:endParaRPr lang="fi-FI"/>
          </a:p>
        </p:txBody>
      </p:sp>
      <p:sp>
        <p:nvSpPr>
          <p:cNvPr id="5" name="Slide Number Placeholder 4"/>
          <p:cNvSpPr>
            <a:spLocks noGrp="1"/>
          </p:cNvSpPr>
          <p:nvPr>
            <p:ph type="sldNum" sz="quarter" idx="17"/>
          </p:nvPr>
        </p:nvSpPr>
        <p:spPr/>
        <p:txBody>
          <a:bodyPr/>
          <a:lstStyle/>
          <a:p>
            <a:pPr>
              <a:defRPr/>
            </a:pPr>
            <a:fld id="{93342AF8-94BF-6340-B60E-A8C5E9F87F01}" type="slidenum">
              <a:rPr lang="fi-FI" smtClean="0"/>
              <a:pPr>
                <a:defRPr/>
              </a:pPr>
              <a:t>31</a:t>
            </a:fld>
            <a:endParaRPr lang="fi-FI"/>
          </a:p>
        </p:txBody>
      </p:sp>
      <p:sp>
        <p:nvSpPr>
          <p:cNvPr id="6" name="Content Placeholder 5"/>
          <p:cNvSpPr txBox="1">
            <a:spLocks noGrp="1"/>
          </p:cNvSpPr>
          <p:nvPr>
            <p:ph sz="quarter" idx="14"/>
          </p:nvPr>
        </p:nvSpPr>
        <p:spPr>
          <a:xfrm>
            <a:off x="1992314" y="1513935"/>
            <a:ext cx="8207374" cy="2680221"/>
          </a:xfrm>
          <a:prstGeom prst="rect">
            <a:avLst/>
          </a:prstGeom>
          <a:noFill/>
        </p:spPr>
        <p:txBody>
          <a:bodyPr wrap="square" rtlCol="0">
            <a:spAutoFit/>
          </a:bodyPr>
          <a:lstStyle/>
          <a:p>
            <a:pPr marL="457200" indent="-457200">
              <a:lnSpc>
                <a:spcPct val="150000"/>
              </a:lnSpc>
              <a:buFontTx/>
              <a:buAutoNum type="arabicPeriod"/>
            </a:pPr>
            <a:r>
              <a:rPr lang="en-US" b="0" noProof="0" dirty="0">
                <a:latin typeface="+mn-lt"/>
              </a:rPr>
              <a:t>Make a clear difference between your own ideas and those of others. Work sources into your own argumentation. </a:t>
            </a:r>
          </a:p>
          <a:p>
            <a:pPr marL="457200" indent="-457200">
              <a:lnSpc>
                <a:spcPct val="150000"/>
              </a:lnSpc>
              <a:buFontTx/>
              <a:buAutoNum type="arabicPeriod"/>
            </a:pPr>
            <a:r>
              <a:rPr lang="en-US" b="0" noProof="0" dirty="0">
                <a:latin typeface="+mn-lt"/>
              </a:rPr>
              <a:t>Cite your source and list it in your references</a:t>
            </a:r>
          </a:p>
          <a:p>
            <a:pPr marL="457200" indent="-457200">
              <a:lnSpc>
                <a:spcPct val="150000"/>
              </a:lnSpc>
              <a:buAutoNum type="arabicPeriod"/>
            </a:pPr>
            <a:r>
              <a:rPr lang="en-US" b="0" noProof="0" dirty="0">
                <a:latin typeface="+mn-lt"/>
              </a:rPr>
              <a:t>Paraphrase / Summarize / Directly quote the source (If your field allows quotes)</a:t>
            </a:r>
          </a:p>
        </p:txBody>
      </p:sp>
    </p:spTree>
    <p:extLst>
      <p:ext uri="{BB962C8B-B14F-4D97-AF65-F5344CB8AC3E}">
        <p14:creationId xmlns:p14="http://schemas.microsoft.com/office/powerpoint/2010/main" val="19729937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noProof="0" dirty="0"/>
              <a:t>5. Does all information need to be cited? </a:t>
            </a:r>
          </a:p>
        </p:txBody>
      </p:sp>
      <p:sp>
        <p:nvSpPr>
          <p:cNvPr id="3" name="Content Placeholder 2"/>
          <p:cNvSpPr>
            <a:spLocks noGrp="1"/>
          </p:cNvSpPr>
          <p:nvPr>
            <p:ph sz="quarter" idx="14"/>
          </p:nvPr>
        </p:nvSpPr>
        <p:spPr>
          <a:xfrm>
            <a:off x="1992314" y="1513934"/>
            <a:ext cx="8207374" cy="4334536"/>
          </a:xfrm>
        </p:spPr>
        <p:txBody>
          <a:bodyPr/>
          <a:lstStyle/>
          <a:p>
            <a:pPr marL="342900" indent="-342900">
              <a:buFont typeface="Arial" panose="020B0604020202020204" pitchFamily="34" charset="0"/>
              <a:buChar char="•"/>
            </a:pPr>
            <a:r>
              <a:rPr lang="en-US" noProof="0" dirty="0">
                <a:latin typeface="+mn-lt"/>
              </a:rPr>
              <a:t>Common Knowledge – No Citation Required</a:t>
            </a:r>
          </a:p>
          <a:p>
            <a:pPr marL="342900" indent="-342900">
              <a:buFont typeface="Arial" panose="020B0604020202020204" pitchFamily="34" charset="0"/>
              <a:buChar char="•"/>
            </a:pPr>
            <a:r>
              <a:rPr lang="en-US" noProof="0" dirty="0">
                <a:latin typeface="+mn-lt"/>
              </a:rPr>
              <a:t>What is common knowledge?</a:t>
            </a:r>
          </a:p>
          <a:p>
            <a:endParaRPr lang="en-US" noProof="0" dirty="0">
              <a:latin typeface="+mn-lt"/>
            </a:endParaRPr>
          </a:p>
          <a:p>
            <a:pPr marL="342900" indent="-342900">
              <a:buFont typeface="Arial" panose="020B0604020202020204" pitchFamily="34" charset="0"/>
              <a:buChar char="•"/>
            </a:pPr>
            <a:r>
              <a:rPr lang="en-US" sz="2000" b="0" noProof="0" dirty="0">
                <a:latin typeface="+mn-lt"/>
              </a:rPr>
              <a:t>Information commonly known by many, generally now borrowed words</a:t>
            </a:r>
          </a:p>
          <a:p>
            <a:pPr marL="342900" indent="-342900">
              <a:buFont typeface="Arial" panose="020B0604020202020204" pitchFamily="34" charset="0"/>
              <a:buChar char="•"/>
            </a:pPr>
            <a:r>
              <a:rPr lang="en-US" sz="2000" b="0" noProof="0" dirty="0">
                <a:latin typeface="+mn-lt"/>
              </a:rPr>
              <a:t>Not particular to just a few sources</a:t>
            </a:r>
          </a:p>
          <a:p>
            <a:pPr marL="342900" indent="-342900">
              <a:buFont typeface="Arial" panose="020B0604020202020204" pitchFamily="34" charset="0"/>
              <a:buChar char="•"/>
            </a:pPr>
            <a:endParaRPr lang="en-US" sz="2000" b="0" noProof="0" dirty="0">
              <a:latin typeface="+mn-lt"/>
            </a:endParaRPr>
          </a:p>
          <a:p>
            <a:pPr marL="342900" indent="-342900">
              <a:buFont typeface="Arial" panose="020B0604020202020204" pitchFamily="34" charset="0"/>
              <a:buChar char="•"/>
            </a:pPr>
            <a:r>
              <a:rPr lang="en-US" sz="2000" b="0" noProof="0" dirty="0">
                <a:latin typeface="+mn-lt"/>
              </a:rPr>
              <a:t>Major historical or current world events</a:t>
            </a:r>
          </a:p>
          <a:p>
            <a:pPr marL="342900" indent="-342900">
              <a:buFont typeface="Arial" panose="020B0604020202020204" pitchFamily="34" charset="0"/>
              <a:buChar char="•"/>
            </a:pPr>
            <a:r>
              <a:rPr lang="en-US" sz="2000" b="0" noProof="0" dirty="0">
                <a:latin typeface="+mn-lt"/>
              </a:rPr>
              <a:t>Commonly known famous people, </a:t>
            </a:r>
            <a:r>
              <a:rPr lang="en-US" b="0" noProof="0" dirty="0">
                <a:latin typeface="+mn-lt"/>
              </a:rPr>
              <a:t>facts, places</a:t>
            </a:r>
          </a:p>
        </p:txBody>
      </p:sp>
      <p:sp>
        <p:nvSpPr>
          <p:cNvPr id="4" name="Date Placeholder 3"/>
          <p:cNvSpPr>
            <a:spLocks noGrp="1"/>
          </p:cNvSpPr>
          <p:nvPr>
            <p:ph type="dt" sz="half" idx="15"/>
          </p:nvPr>
        </p:nvSpPr>
        <p:spPr/>
        <p:txBody>
          <a:bodyPr/>
          <a:lstStyle/>
          <a:p>
            <a:pPr>
              <a:defRPr/>
            </a:pPr>
            <a:fld id="{7F3C5285-7526-43D5-81FF-B1103F667C54}" type="datetime1">
              <a:rPr lang="fi-FI" smtClean="0"/>
              <a:t>3.2.2019</a:t>
            </a:fld>
            <a:endParaRPr lang="fi-FI"/>
          </a:p>
        </p:txBody>
      </p:sp>
      <p:sp>
        <p:nvSpPr>
          <p:cNvPr id="5" name="Slide Number Placeholder 4"/>
          <p:cNvSpPr>
            <a:spLocks noGrp="1"/>
          </p:cNvSpPr>
          <p:nvPr>
            <p:ph type="sldNum" sz="quarter" idx="17"/>
          </p:nvPr>
        </p:nvSpPr>
        <p:spPr/>
        <p:txBody>
          <a:bodyPr/>
          <a:lstStyle/>
          <a:p>
            <a:pPr>
              <a:defRPr/>
            </a:pPr>
            <a:fld id="{F6C4BE77-5FCA-3844-8BD6-7ECE8B5BEE8D}" type="slidenum">
              <a:rPr lang="fi-FI" smtClean="0"/>
              <a:pPr>
                <a:defRPr/>
              </a:pPr>
              <a:t>32</a:t>
            </a:fld>
            <a:endParaRPr lang="fi-FI"/>
          </a:p>
        </p:txBody>
      </p:sp>
    </p:spTree>
    <p:extLst>
      <p:ext uri="{BB962C8B-B14F-4D97-AF65-F5344CB8AC3E}">
        <p14:creationId xmlns:p14="http://schemas.microsoft.com/office/powerpoint/2010/main" val="7780238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type="body" idx="1"/>
          </p:nvPr>
        </p:nvSpPr>
        <p:spPr/>
        <p:txBody>
          <a:bodyPr>
            <a:normAutofit/>
          </a:bodyPr>
          <a:lstStyle/>
          <a:p>
            <a:pPr>
              <a:defRPr/>
            </a:pPr>
            <a:r>
              <a:rPr lang="en-US" noProof="0" dirty="0"/>
              <a:t>Quoting</a:t>
            </a:r>
          </a:p>
          <a:p>
            <a:pPr>
              <a:defRPr/>
            </a:pPr>
            <a:r>
              <a:rPr lang="en-US" noProof="0" dirty="0"/>
              <a:t>Paraphrasing </a:t>
            </a:r>
          </a:p>
          <a:p>
            <a:pPr>
              <a:defRPr/>
            </a:pPr>
            <a:r>
              <a:rPr lang="en-US" noProof="0" dirty="0"/>
              <a:t>Summarizing</a:t>
            </a:r>
          </a:p>
          <a:p>
            <a:pPr marL="0" indent="0">
              <a:buNone/>
              <a:defRPr/>
            </a:pPr>
            <a:endParaRPr lang="en-US" noProof="0" dirty="0"/>
          </a:p>
          <a:p>
            <a:pPr>
              <a:defRPr/>
            </a:pPr>
            <a:endParaRPr lang="en-US" noProof="0" dirty="0"/>
          </a:p>
        </p:txBody>
      </p:sp>
      <p:sp>
        <p:nvSpPr>
          <p:cNvPr id="79876" name="Slide Number Placeholder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619100" indent="-238115" eaLnBrk="0" hangingPunct="0">
              <a:defRPr>
                <a:solidFill>
                  <a:schemeClr val="tx1"/>
                </a:solidFill>
                <a:latin typeface="Arial" charset="0"/>
              </a:defRPr>
            </a:lvl2pPr>
            <a:lvl3pPr marL="952462" indent="-190492" eaLnBrk="0" hangingPunct="0">
              <a:defRPr>
                <a:solidFill>
                  <a:schemeClr val="tx1"/>
                </a:solidFill>
                <a:latin typeface="Arial" charset="0"/>
              </a:defRPr>
            </a:lvl3pPr>
            <a:lvl4pPr marL="1333447" indent="-190492" eaLnBrk="0" hangingPunct="0">
              <a:defRPr>
                <a:solidFill>
                  <a:schemeClr val="tx1"/>
                </a:solidFill>
                <a:latin typeface="Arial" charset="0"/>
              </a:defRPr>
            </a:lvl4pPr>
            <a:lvl5pPr marL="1714431" indent="-190492" eaLnBrk="0" hangingPunct="0">
              <a:defRPr>
                <a:solidFill>
                  <a:schemeClr val="tx1"/>
                </a:solidFill>
                <a:latin typeface="Arial" charset="0"/>
              </a:defRPr>
            </a:lvl5pPr>
            <a:lvl6pPr marL="2095416" indent="-190492" eaLnBrk="0" fontAlgn="base" hangingPunct="0">
              <a:spcBef>
                <a:spcPct val="0"/>
              </a:spcBef>
              <a:spcAft>
                <a:spcPct val="0"/>
              </a:spcAft>
              <a:defRPr>
                <a:solidFill>
                  <a:schemeClr val="tx1"/>
                </a:solidFill>
                <a:latin typeface="Arial" charset="0"/>
              </a:defRPr>
            </a:lvl6pPr>
            <a:lvl7pPr marL="2476401" indent="-190492" eaLnBrk="0" fontAlgn="base" hangingPunct="0">
              <a:spcBef>
                <a:spcPct val="0"/>
              </a:spcBef>
              <a:spcAft>
                <a:spcPct val="0"/>
              </a:spcAft>
              <a:defRPr>
                <a:solidFill>
                  <a:schemeClr val="tx1"/>
                </a:solidFill>
                <a:latin typeface="Arial" charset="0"/>
              </a:defRPr>
            </a:lvl7pPr>
            <a:lvl8pPr marL="2857386" indent="-190492" eaLnBrk="0" fontAlgn="base" hangingPunct="0">
              <a:spcBef>
                <a:spcPct val="0"/>
              </a:spcBef>
              <a:spcAft>
                <a:spcPct val="0"/>
              </a:spcAft>
              <a:defRPr>
                <a:solidFill>
                  <a:schemeClr val="tx1"/>
                </a:solidFill>
                <a:latin typeface="Arial" charset="0"/>
              </a:defRPr>
            </a:lvl8pPr>
            <a:lvl9pPr marL="3238370" indent="-190492" eaLnBrk="0" fontAlgn="base" hangingPunct="0">
              <a:spcBef>
                <a:spcPct val="0"/>
              </a:spcBef>
              <a:spcAft>
                <a:spcPct val="0"/>
              </a:spcAft>
              <a:defRPr>
                <a:solidFill>
                  <a:schemeClr val="tx1"/>
                </a:solidFill>
                <a:latin typeface="Arial" charset="0"/>
              </a:defRPr>
            </a:lvl9pPr>
          </a:lstStyle>
          <a:p>
            <a:pPr eaLnBrk="1" hangingPunct="1"/>
            <a:fld id="{0DC678D6-A540-497F-8C43-F77AF8C0BFE0}" type="slidenum">
              <a:rPr lang="en-US" altLang="fi-FI" smtClean="0">
                <a:ea typeface="MS PGothic" pitchFamily="34" charset="-128"/>
              </a:rPr>
              <a:pPr eaLnBrk="1" hangingPunct="1"/>
              <a:t>33</a:t>
            </a:fld>
            <a:endParaRPr lang="en-US" altLang="fi-FI">
              <a:ea typeface="MS PGothic" pitchFamily="34" charset="-128"/>
            </a:endParaRPr>
          </a:p>
        </p:txBody>
      </p:sp>
      <p:pic>
        <p:nvPicPr>
          <p:cNvPr id="79877" name="Picture 7" descr="aalto-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11177" y="0"/>
            <a:ext cx="1080823" cy="95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a:spLocks noGrp="1"/>
          </p:cNvSpPr>
          <p:nvPr>
            <p:ph type="title"/>
          </p:nvPr>
        </p:nvSpPr>
        <p:spPr/>
        <p:txBody>
          <a:bodyPr/>
          <a:lstStyle/>
          <a:p>
            <a:r>
              <a:rPr lang="en-US" sz="3600" b="1" spc="-100" noProof="0" dirty="0">
                <a:solidFill>
                  <a:srgbClr val="0065BD"/>
                </a:solidFill>
              </a:rPr>
              <a:t>6. What is the difference? </a:t>
            </a:r>
          </a:p>
        </p:txBody>
      </p:sp>
    </p:spTree>
    <p:extLst>
      <p:ext uri="{BB962C8B-B14F-4D97-AF65-F5344CB8AC3E}">
        <p14:creationId xmlns:p14="http://schemas.microsoft.com/office/powerpoint/2010/main" val="16959563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6" name="Slide Number Placeholder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619100" indent="-238115" eaLnBrk="0" hangingPunct="0">
              <a:defRPr>
                <a:solidFill>
                  <a:schemeClr val="tx1"/>
                </a:solidFill>
                <a:latin typeface="Arial" charset="0"/>
              </a:defRPr>
            </a:lvl2pPr>
            <a:lvl3pPr marL="952462" indent="-190492" eaLnBrk="0" hangingPunct="0">
              <a:defRPr>
                <a:solidFill>
                  <a:schemeClr val="tx1"/>
                </a:solidFill>
                <a:latin typeface="Arial" charset="0"/>
              </a:defRPr>
            </a:lvl3pPr>
            <a:lvl4pPr marL="1333447" indent="-190492" eaLnBrk="0" hangingPunct="0">
              <a:defRPr>
                <a:solidFill>
                  <a:schemeClr val="tx1"/>
                </a:solidFill>
                <a:latin typeface="Arial" charset="0"/>
              </a:defRPr>
            </a:lvl4pPr>
            <a:lvl5pPr marL="1714431" indent="-190492" eaLnBrk="0" hangingPunct="0">
              <a:defRPr>
                <a:solidFill>
                  <a:schemeClr val="tx1"/>
                </a:solidFill>
                <a:latin typeface="Arial" charset="0"/>
              </a:defRPr>
            </a:lvl5pPr>
            <a:lvl6pPr marL="2095416" indent="-190492" eaLnBrk="0" fontAlgn="base" hangingPunct="0">
              <a:spcBef>
                <a:spcPct val="0"/>
              </a:spcBef>
              <a:spcAft>
                <a:spcPct val="0"/>
              </a:spcAft>
              <a:defRPr>
                <a:solidFill>
                  <a:schemeClr val="tx1"/>
                </a:solidFill>
                <a:latin typeface="Arial" charset="0"/>
              </a:defRPr>
            </a:lvl6pPr>
            <a:lvl7pPr marL="2476401" indent="-190492" eaLnBrk="0" fontAlgn="base" hangingPunct="0">
              <a:spcBef>
                <a:spcPct val="0"/>
              </a:spcBef>
              <a:spcAft>
                <a:spcPct val="0"/>
              </a:spcAft>
              <a:defRPr>
                <a:solidFill>
                  <a:schemeClr val="tx1"/>
                </a:solidFill>
                <a:latin typeface="Arial" charset="0"/>
              </a:defRPr>
            </a:lvl7pPr>
            <a:lvl8pPr marL="2857386" indent="-190492" eaLnBrk="0" fontAlgn="base" hangingPunct="0">
              <a:spcBef>
                <a:spcPct val="0"/>
              </a:spcBef>
              <a:spcAft>
                <a:spcPct val="0"/>
              </a:spcAft>
              <a:defRPr>
                <a:solidFill>
                  <a:schemeClr val="tx1"/>
                </a:solidFill>
                <a:latin typeface="Arial" charset="0"/>
              </a:defRPr>
            </a:lvl8pPr>
            <a:lvl9pPr marL="3238370" indent="-190492" eaLnBrk="0" fontAlgn="base" hangingPunct="0">
              <a:spcBef>
                <a:spcPct val="0"/>
              </a:spcBef>
              <a:spcAft>
                <a:spcPct val="0"/>
              </a:spcAft>
              <a:defRPr>
                <a:solidFill>
                  <a:schemeClr val="tx1"/>
                </a:solidFill>
                <a:latin typeface="Arial" charset="0"/>
              </a:defRPr>
            </a:lvl9pPr>
          </a:lstStyle>
          <a:p>
            <a:pPr eaLnBrk="1" hangingPunct="1"/>
            <a:fld id="{0DC678D6-A540-497F-8C43-F77AF8C0BFE0}" type="slidenum">
              <a:rPr lang="en-US" altLang="fi-FI" smtClean="0">
                <a:ea typeface="MS PGothic" pitchFamily="34" charset="-128"/>
              </a:rPr>
              <a:pPr eaLnBrk="1" hangingPunct="1"/>
              <a:t>34</a:t>
            </a:fld>
            <a:endParaRPr lang="en-US" altLang="fi-FI">
              <a:ea typeface="MS PGothic" pitchFamily="34" charset="-128"/>
            </a:endParaRPr>
          </a:p>
        </p:txBody>
      </p:sp>
      <p:pic>
        <p:nvPicPr>
          <p:cNvPr id="79877" name="Picture 7" descr="aalto-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11177" y="0"/>
            <a:ext cx="1080823" cy="95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a:spLocks noGrp="1"/>
          </p:cNvSpPr>
          <p:nvPr>
            <p:ph type="title"/>
          </p:nvPr>
        </p:nvSpPr>
        <p:spPr/>
        <p:txBody>
          <a:bodyPr/>
          <a:lstStyle/>
          <a:p>
            <a:r>
              <a:rPr lang="en-US" sz="3600" b="1" spc="-100" noProof="0" dirty="0">
                <a:solidFill>
                  <a:srgbClr val="0065BD"/>
                </a:solidFill>
              </a:rPr>
              <a:t>7. What is the difference? </a:t>
            </a:r>
          </a:p>
        </p:txBody>
      </p:sp>
      <p:graphicFrame>
        <p:nvGraphicFramePr>
          <p:cNvPr id="6" name="Content Placeholder 3"/>
          <p:cNvGraphicFramePr>
            <a:graphicFrameLocks noGrp="1"/>
          </p:cNvGraphicFramePr>
          <p:nvPr>
            <p:ph idx="1"/>
            <p:extLst/>
          </p:nvPr>
        </p:nvGraphicFramePr>
        <p:xfrm>
          <a:off x="1981200" y="1600200"/>
          <a:ext cx="8229600" cy="1483360"/>
        </p:xfrm>
        <a:graphic>
          <a:graphicData uri="http://schemas.openxmlformats.org/drawingml/2006/table">
            <a:tbl>
              <a:tblPr firstRow="1" bandRow="1">
                <a:tableStyleId>{C083E6E3-FA7D-4D7B-A595-EF9225AFEA82}</a:tableStyleId>
              </a:tblPr>
              <a:tblGrid>
                <a:gridCol w="1423115">
                  <a:extLst>
                    <a:ext uri="{9D8B030D-6E8A-4147-A177-3AD203B41FA5}">
                      <a16:colId xmlns:a16="http://schemas.microsoft.com/office/drawing/2014/main" val="20000"/>
                    </a:ext>
                  </a:extLst>
                </a:gridCol>
                <a:gridCol w="3187770">
                  <a:extLst>
                    <a:ext uri="{9D8B030D-6E8A-4147-A177-3AD203B41FA5}">
                      <a16:colId xmlns:a16="http://schemas.microsoft.com/office/drawing/2014/main" val="20001"/>
                    </a:ext>
                  </a:extLst>
                </a:gridCol>
                <a:gridCol w="3618715">
                  <a:extLst>
                    <a:ext uri="{9D8B030D-6E8A-4147-A177-3AD203B41FA5}">
                      <a16:colId xmlns:a16="http://schemas.microsoft.com/office/drawing/2014/main" val="20002"/>
                    </a:ext>
                  </a:extLst>
                </a:gridCol>
              </a:tblGrid>
              <a:tr h="370840">
                <a:tc>
                  <a:txBody>
                    <a:bodyPr/>
                    <a:lstStyle/>
                    <a:p>
                      <a:endParaRPr lang="en-US" dirty="0"/>
                    </a:p>
                  </a:txBody>
                  <a:tcPr/>
                </a:tc>
                <a:tc>
                  <a:txBody>
                    <a:bodyPr/>
                    <a:lstStyle/>
                    <a:p>
                      <a:r>
                        <a:rPr lang="fi-FI" dirty="0" err="1"/>
                        <a:t>Length</a:t>
                      </a:r>
                      <a:r>
                        <a:rPr lang="fi-FI" dirty="0"/>
                        <a:t> (vs. </a:t>
                      </a:r>
                      <a:r>
                        <a:rPr lang="fi-FI" dirty="0" err="1"/>
                        <a:t>original</a:t>
                      </a:r>
                      <a:r>
                        <a:rPr lang="fi-FI" dirty="0"/>
                        <a:t>)</a:t>
                      </a:r>
                      <a:endParaRPr lang="en-US" dirty="0"/>
                    </a:p>
                  </a:txBody>
                  <a:tcPr/>
                </a:tc>
                <a:tc>
                  <a:txBody>
                    <a:bodyPr/>
                    <a:lstStyle/>
                    <a:p>
                      <a:r>
                        <a:rPr lang="fi-FI" dirty="0" err="1"/>
                        <a:t>Detail</a:t>
                      </a:r>
                      <a:r>
                        <a:rPr lang="fi-FI" dirty="0"/>
                        <a:t> (vs. </a:t>
                      </a:r>
                      <a:r>
                        <a:rPr lang="fi-FI" dirty="0" err="1"/>
                        <a:t>original</a:t>
                      </a:r>
                      <a:r>
                        <a:rPr lang="fi-FI" dirty="0"/>
                        <a:t>)</a:t>
                      </a:r>
                      <a:endParaRPr lang="en-US" dirty="0"/>
                    </a:p>
                  </a:txBody>
                  <a:tcPr/>
                </a:tc>
                <a:extLst>
                  <a:ext uri="{0D108BD9-81ED-4DB2-BD59-A6C34878D82A}">
                    <a16:rowId xmlns:a16="http://schemas.microsoft.com/office/drawing/2014/main" val="10000"/>
                  </a:ext>
                </a:extLst>
              </a:tr>
              <a:tr h="370840">
                <a:tc>
                  <a:txBody>
                    <a:bodyPr/>
                    <a:lstStyle/>
                    <a:p>
                      <a:r>
                        <a:rPr lang="fi-FI" dirty="0" err="1"/>
                        <a:t>Quotation</a:t>
                      </a:r>
                      <a:endParaRPr lang="en-US" dirty="0"/>
                    </a:p>
                  </a:txBody>
                  <a:tcPr/>
                </a:tc>
                <a:tc>
                  <a:txBody>
                    <a:bodyPr/>
                    <a:lstStyle/>
                    <a:p>
                      <a:r>
                        <a:rPr lang="fi-FI" dirty="0" err="1"/>
                        <a:t>Identical</a:t>
                      </a:r>
                      <a:endParaRPr lang="en-US" dirty="0"/>
                    </a:p>
                  </a:txBody>
                  <a:tcPr/>
                </a:tc>
                <a:tc>
                  <a:txBody>
                    <a:bodyPr/>
                    <a:lstStyle/>
                    <a:p>
                      <a:r>
                        <a:rPr lang="fi-FI" dirty="0" err="1"/>
                        <a:t>Identical</a:t>
                      </a:r>
                      <a:endParaRPr lang="en-US" dirty="0"/>
                    </a:p>
                  </a:txBody>
                  <a:tcPr/>
                </a:tc>
                <a:extLst>
                  <a:ext uri="{0D108BD9-81ED-4DB2-BD59-A6C34878D82A}">
                    <a16:rowId xmlns:a16="http://schemas.microsoft.com/office/drawing/2014/main" val="10001"/>
                  </a:ext>
                </a:extLst>
              </a:tr>
              <a:tr h="370840">
                <a:tc>
                  <a:txBody>
                    <a:bodyPr/>
                    <a:lstStyle/>
                    <a:p>
                      <a:r>
                        <a:rPr lang="fi-FI" dirty="0" err="1"/>
                        <a:t>Paraphrase</a:t>
                      </a:r>
                      <a:endParaRPr lang="en-US" dirty="0"/>
                    </a:p>
                  </a:txBody>
                  <a:tcPr/>
                </a:tc>
                <a:tc>
                  <a:txBody>
                    <a:bodyPr/>
                    <a:lstStyle/>
                    <a:p>
                      <a:r>
                        <a:rPr lang="fi-FI" dirty="0" err="1"/>
                        <a:t>Similar</a:t>
                      </a:r>
                      <a:endParaRPr lang="en-US" dirty="0"/>
                    </a:p>
                  </a:txBody>
                  <a:tcPr/>
                </a:tc>
                <a:tc>
                  <a:txBody>
                    <a:bodyPr/>
                    <a:lstStyle/>
                    <a:p>
                      <a:r>
                        <a:rPr lang="fi-FI" dirty="0" err="1"/>
                        <a:t>Similar</a:t>
                      </a:r>
                      <a:endParaRPr lang="en-US" dirty="0"/>
                    </a:p>
                  </a:txBody>
                  <a:tcPr/>
                </a:tc>
                <a:extLst>
                  <a:ext uri="{0D108BD9-81ED-4DB2-BD59-A6C34878D82A}">
                    <a16:rowId xmlns:a16="http://schemas.microsoft.com/office/drawing/2014/main" val="10002"/>
                  </a:ext>
                </a:extLst>
              </a:tr>
              <a:tr h="370840">
                <a:tc>
                  <a:txBody>
                    <a:bodyPr/>
                    <a:lstStyle/>
                    <a:p>
                      <a:r>
                        <a:rPr lang="fi-FI" dirty="0" err="1"/>
                        <a:t>Summary</a:t>
                      </a:r>
                      <a:endParaRPr lang="en-US" dirty="0"/>
                    </a:p>
                  </a:txBody>
                  <a:tcPr/>
                </a:tc>
                <a:tc>
                  <a:txBody>
                    <a:bodyPr/>
                    <a:lstStyle/>
                    <a:p>
                      <a:r>
                        <a:rPr lang="fi-FI" dirty="0" err="1"/>
                        <a:t>Much</a:t>
                      </a:r>
                      <a:r>
                        <a:rPr lang="fi-FI" dirty="0"/>
                        <a:t> </a:t>
                      </a:r>
                      <a:r>
                        <a:rPr lang="fi-FI" dirty="0" err="1"/>
                        <a:t>shorter</a:t>
                      </a:r>
                      <a:endParaRPr lang="en-US" dirty="0"/>
                    </a:p>
                  </a:txBody>
                  <a:tcPr/>
                </a:tc>
                <a:tc>
                  <a:txBody>
                    <a:bodyPr/>
                    <a:lstStyle/>
                    <a:p>
                      <a:r>
                        <a:rPr lang="fi-FI" dirty="0"/>
                        <a:t>More general</a:t>
                      </a:r>
                      <a:endParaRPr lang="en-US"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3120518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type="body" idx="1"/>
          </p:nvPr>
        </p:nvSpPr>
        <p:spPr/>
        <p:txBody>
          <a:bodyPr>
            <a:normAutofit fontScale="70000" lnSpcReduction="20000"/>
          </a:bodyPr>
          <a:lstStyle/>
          <a:p>
            <a:pPr>
              <a:lnSpc>
                <a:spcPct val="90000"/>
              </a:lnSpc>
              <a:buFont typeface="Times"/>
              <a:buNone/>
              <a:defRPr/>
            </a:pPr>
            <a:r>
              <a:rPr lang="en-US" sz="3600" noProof="0" dirty="0"/>
              <a:t>Quotations (“…”) are the exact words of an author, copied directly from a source, word for word. Quotations must be cited!</a:t>
            </a:r>
          </a:p>
          <a:p>
            <a:pPr>
              <a:lnSpc>
                <a:spcPct val="90000"/>
              </a:lnSpc>
              <a:buFont typeface="Times"/>
              <a:buNone/>
              <a:defRPr/>
            </a:pPr>
            <a:endParaRPr lang="en-US" sz="3600" i="1" noProof="0" dirty="0">
              <a:solidFill>
                <a:schemeClr val="accent4">
                  <a:lumMod val="50000"/>
                </a:schemeClr>
              </a:solidFill>
            </a:endParaRPr>
          </a:p>
          <a:p>
            <a:pPr>
              <a:lnSpc>
                <a:spcPct val="90000"/>
              </a:lnSpc>
              <a:buFont typeface="Times"/>
              <a:buNone/>
              <a:defRPr/>
            </a:pPr>
            <a:r>
              <a:rPr lang="en-US" sz="3600" i="1" noProof="0" dirty="0">
                <a:solidFill>
                  <a:schemeClr val="tx2">
                    <a:lumMod val="50000"/>
                  </a:schemeClr>
                </a:solidFill>
              </a:rPr>
              <a:t>Use quotations (“…”) sparingly!</a:t>
            </a:r>
          </a:p>
          <a:p>
            <a:pPr>
              <a:lnSpc>
                <a:spcPct val="90000"/>
              </a:lnSpc>
              <a:buFont typeface="Wingdings" panose="05000000000000000000" pitchFamily="2" charset="2"/>
              <a:buChar char="à"/>
              <a:defRPr/>
            </a:pPr>
            <a:r>
              <a:rPr lang="en-US" sz="3600" i="1" noProof="0" dirty="0">
                <a:solidFill>
                  <a:schemeClr val="tx2">
                    <a:lumMod val="50000"/>
                  </a:schemeClr>
                </a:solidFill>
                <a:sym typeface="Wingdings" panose="05000000000000000000" pitchFamily="2" charset="2"/>
              </a:rPr>
              <a:t>RARELY NEEDED IN ENGINEERING</a:t>
            </a:r>
          </a:p>
          <a:p>
            <a:pPr marL="0" indent="0">
              <a:buNone/>
              <a:defRPr/>
            </a:pPr>
            <a:endParaRPr lang="en-US" sz="3600" i="1" noProof="0" dirty="0">
              <a:solidFill>
                <a:schemeClr val="tx2">
                  <a:lumMod val="50000"/>
                </a:schemeClr>
              </a:solidFill>
            </a:endParaRPr>
          </a:p>
          <a:p>
            <a:pPr>
              <a:lnSpc>
                <a:spcPct val="90000"/>
              </a:lnSpc>
              <a:buFont typeface="Times"/>
              <a:buNone/>
              <a:defRPr/>
            </a:pPr>
            <a:r>
              <a:rPr lang="en-US" sz="3600" i="1" noProof="0" dirty="0">
                <a:solidFill>
                  <a:schemeClr val="tx2">
                    <a:lumMod val="50000"/>
                  </a:schemeClr>
                </a:solidFill>
              </a:rPr>
              <a:t>Possible to use if short quotations and if</a:t>
            </a:r>
            <a:endParaRPr lang="en-US" sz="3600" noProof="0" dirty="0">
              <a:solidFill>
                <a:schemeClr val="tx2">
                  <a:lumMod val="50000"/>
                </a:schemeClr>
              </a:solidFill>
            </a:endParaRPr>
          </a:p>
          <a:p>
            <a:pPr>
              <a:lnSpc>
                <a:spcPct val="90000"/>
              </a:lnSpc>
              <a:defRPr/>
            </a:pPr>
            <a:r>
              <a:rPr lang="en-US" noProof="0" dirty="0">
                <a:solidFill>
                  <a:schemeClr val="tx2">
                    <a:lumMod val="50000"/>
                  </a:schemeClr>
                </a:solidFill>
              </a:rPr>
              <a:t>You want to add the power of an author’s words to support your argument</a:t>
            </a:r>
          </a:p>
          <a:p>
            <a:pPr>
              <a:lnSpc>
                <a:spcPct val="90000"/>
              </a:lnSpc>
              <a:defRPr/>
            </a:pPr>
            <a:r>
              <a:rPr lang="en-US" noProof="0" dirty="0">
                <a:solidFill>
                  <a:schemeClr val="tx2">
                    <a:lumMod val="50000"/>
                  </a:schemeClr>
                </a:solidFill>
              </a:rPr>
              <a:t>You want to disagree with an author’s argument</a:t>
            </a:r>
          </a:p>
          <a:p>
            <a:pPr>
              <a:lnSpc>
                <a:spcPct val="90000"/>
              </a:lnSpc>
              <a:defRPr/>
            </a:pPr>
            <a:r>
              <a:rPr lang="en-US" noProof="0" dirty="0">
                <a:solidFill>
                  <a:schemeClr val="tx2">
                    <a:lumMod val="50000"/>
                  </a:schemeClr>
                </a:solidFill>
              </a:rPr>
              <a:t>You want to highlight particularly eloquent or powerful phrases or passages</a:t>
            </a:r>
          </a:p>
          <a:p>
            <a:pPr>
              <a:lnSpc>
                <a:spcPct val="90000"/>
              </a:lnSpc>
              <a:defRPr/>
            </a:pPr>
            <a:r>
              <a:rPr lang="en-US" noProof="0" dirty="0">
                <a:solidFill>
                  <a:schemeClr val="tx2">
                    <a:lumMod val="50000"/>
                  </a:schemeClr>
                </a:solidFill>
              </a:rPr>
              <a:t>You are comparing and contrasting specific points of view</a:t>
            </a:r>
          </a:p>
          <a:p>
            <a:pPr>
              <a:lnSpc>
                <a:spcPct val="90000"/>
              </a:lnSpc>
              <a:defRPr/>
            </a:pPr>
            <a:r>
              <a:rPr lang="en-US" noProof="0" dirty="0">
                <a:solidFill>
                  <a:schemeClr val="tx2">
                    <a:lumMod val="50000"/>
                  </a:schemeClr>
                </a:solidFill>
              </a:rPr>
              <a:t>You want to note the important research that precedes your own</a:t>
            </a:r>
          </a:p>
        </p:txBody>
      </p:sp>
      <p:sp>
        <p:nvSpPr>
          <p:cNvPr id="79876" name="Slide Number Placeholder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619100" indent="-238115" eaLnBrk="0" hangingPunct="0">
              <a:defRPr>
                <a:solidFill>
                  <a:schemeClr val="tx1"/>
                </a:solidFill>
                <a:latin typeface="Arial" charset="0"/>
              </a:defRPr>
            </a:lvl2pPr>
            <a:lvl3pPr marL="952462" indent="-190492" eaLnBrk="0" hangingPunct="0">
              <a:defRPr>
                <a:solidFill>
                  <a:schemeClr val="tx1"/>
                </a:solidFill>
                <a:latin typeface="Arial" charset="0"/>
              </a:defRPr>
            </a:lvl3pPr>
            <a:lvl4pPr marL="1333447" indent="-190492" eaLnBrk="0" hangingPunct="0">
              <a:defRPr>
                <a:solidFill>
                  <a:schemeClr val="tx1"/>
                </a:solidFill>
                <a:latin typeface="Arial" charset="0"/>
              </a:defRPr>
            </a:lvl4pPr>
            <a:lvl5pPr marL="1714431" indent="-190492" eaLnBrk="0" hangingPunct="0">
              <a:defRPr>
                <a:solidFill>
                  <a:schemeClr val="tx1"/>
                </a:solidFill>
                <a:latin typeface="Arial" charset="0"/>
              </a:defRPr>
            </a:lvl5pPr>
            <a:lvl6pPr marL="2095416" indent="-190492" eaLnBrk="0" fontAlgn="base" hangingPunct="0">
              <a:spcBef>
                <a:spcPct val="0"/>
              </a:spcBef>
              <a:spcAft>
                <a:spcPct val="0"/>
              </a:spcAft>
              <a:defRPr>
                <a:solidFill>
                  <a:schemeClr val="tx1"/>
                </a:solidFill>
                <a:latin typeface="Arial" charset="0"/>
              </a:defRPr>
            </a:lvl6pPr>
            <a:lvl7pPr marL="2476401" indent="-190492" eaLnBrk="0" fontAlgn="base" hangingPunct="0">
              <a:spcBef>
                <a:spcPct val="0"/>
              </a:spcBef>
              <a:spcAft>
                <a:spcPct val="0"/>
              </a:spcAft>
              <a:defRPr>
                <a:solidFill>
                  <a:schemeClr val="tx1"/>
                </a:solidFill>
                <a:latin typeface="Arial" charset="0"/>
              </a:defRPr>
            </a:lvl7pPr>
            <a:lvl8pPr marL="2857386" indent="-190492" eaLnBrk="0" fontAlgn="base" hangingPunct="0">
              <a:spcBef>
                <a:spcPct val="0"/>
              </a:spcBef>
              <a:spcAft>
                <a:spcPct val="0"/>
              </a:spcAft>
              <a:defRPr>
                <a:solidFill>
                  <a:schemeClr val="tx1"/>
                </a:solidFill>
                <a:latin typeface="Arial" charset="0"/>
              </a:defRPr>
            </a:lvl8pPr>
            <a:lvl9pPr marL="3238370" indent="-190492" eaLnBrk="0" fontAlgn="base" hangingPunct="0">
              <a:spcBef>
                <a:spcPct val="0"/>
              </a:spcBef>
              <a:spcAft>
                <a:spcPct val="0"/>
              </a:spcAft>
              <a:defRPr>
                <a:solidFill>
                  <a:schemeClr val="tx1"/>
                </a:solidFill>
                <a:latin typeface="Arial" charset="0"/>
              </a:defRPr>
            </a:lvl9pPr>
          </a:lstStyle>
          <a:p>
            <a:pPr eaLnBrk="1" hangingPunct="1"/>
            <a:fld id="{0DC678D6-A540-497F-8C43-F77AF8C0BFE0}" type="slidenum">
              <a:rPr lang="en-US" altLang="fi-FI" smtClean="0">
                <a:ea typeface="MS PGothic" pitchFamily="34" charset="-128"/>
              </a:rPr>
              <a:pPr eaLnBrk="1" hangingPunct="1"/>
              <a:t>35</a:t>
            </a:fld>
            <a:endParaRPr lang="en-US" altLang="fi-FI">
              <a:ea typeface="MS PGothic" pitchFamily="34" charset="-128"/>
            </a:endParaRPr>
          </a:p>
        </p:txBody>
      </p:sp>
      <p:pic>
        <p:nvPicPr>
          <p:cNvPr id="79877" name="Picture 7" descr="aalto-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11177" y="0"/>
            <a:ext cx="1080823" cy="95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a:spLocks noGrp="1"/>
          </p:cNvSpPr>
          <p:nvPr>
            <p:ph type="title"/>
          </p:nvPr>
        </p:nvSpPr>
        <p:spPr/>
        <p:txBody>
          <a:bodyPr/>
          <a:lstStyle/>
          <a:p>
            <a:r>
              <a:rPr lang="en-US" sz="3600" b="1" spc="-100" noProof="0" dirty="0">
                <a:solidFill>
                  <a:srgbClr val="0065BD"/>
                </a:solidFill>
              </a:rPr>
              <a:t>Quoting</a:t>
            </a:r>
          </a:p>
        </p:txBody>
      </p:sp>
    </p:spTree>
    <p:extLst>
      <p:ext uri="{BB962C8B-B14F-4D97-AF65-F5344CB8AC3E}">
        <p14:creationId xmlns:p14="http://schemas.microsoft.com/office/powerpoint/2010/main" val="3226518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7411">
                                            <p:txEl>
                                              <p:pRg st="5" end="5"/>
                                            </p:txEl>
                                          </p:spTgt>
                                        </p:tgtEl>
                                        <p:attrNameLst>
                                          <p:attrName>style.visibility</p:attrName>
                                        </p:attrNameLst>
                                      </p:cBhvr>
                                      <p:to>
                                        <p:strVal val="visible"/>
                                      </p:to>
                                    </p:set>
                                    <p:animEffect transition="in" filter="blinds(horizontal)">
                                      <p:cBhvr>
                                        <p:cTn id="7" dur="500"/>
                                        <p:tgtEl>
                                          <p:spTgt spid="17411">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7411">
                                            <p:txEl>
                                              <p:pRg st="6" end="6"/>
                                            </p:txEl>
                                          </p:spTgt>
                                        </p:tgtEl>
                                        <p:attrNameLst>
                                          <p:attrName>style.visibility</p:attrName>
                                        </p:attrNameLst>
                                      </p:cBhvr>
                                      <p:to>
                                        <p:strVal val="visible"/>
                                      </p:to>
                                    </p:set>
                                    <p:animEffect transition="in" filter="blinds(horizontal)">
                                      <p:cBhvr>
                                        <p:cTn id="12" dur="500"/>
                                        <p:tgtEl>
                                          <p:spTgt spid="17411">
                                            <p:txEl>
                                              <p:pRg st="6" end="6"/>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17411">
                                            <p:txEl>
                                              <p:pRg st="7" end="7"/>
                                            </p:txEl>
                                          </p:spTgt>
                                        </p:tgtEl>
                                        <p:attrNameLst>
                                          <p:attrName>style.visibility</p:attrName>
                                        </p:attrNameLst>
                                      </p:cBhvr>
                                      <p:to>
                                        <p:strVal val="visible"/>
                                      </p:to>
                                    </p:set>
                                    <p:animEffect transition="in" filter="blinds(horizontal)">
                                      <p:cBhvr>
                                        <p:cTn id="15" dur="500"/>
                                        <p:tgtEl>
                                          <p:spTgt spid="17411">
                                            <p:txEl>
                                              <p:pRg st="7" end="7"/>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17411">
                                            <p:txEl>
                                              <p:pRg st="8" end="8"/>
                                            </p:txEl>
                                          </p:spTgt>
                                        </p:tgtEl>
                                        <p:attrNameLst>
                                          <p:attrName>style.visibility</p:attrName>
                                        </p:attrNameLst>
                                      </p:cBhvr>
                                      <p:to>
                                        <p:strVal val="visible"/>
                                      </p:to>
                                    </p:set>
                                    <p:animEffect transition="in" filter="blinds(horizontal)">
                                      <p:cBhvr>
                                        <p:cTn id="18" dur="500"/>
                                        <p:tgtEl>
                                          <p:spTgt spid="17411">
                                            <p:txEl>
                                              <p:pRg st="8" end="8"/>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17411">
                                            <p:txEl>
                                              <p:pRg st="9" end="9"/>
                                            </p:txEl>
                                          </p:spTgt>
                                        </p:tgtEl>
                                        <p:attrNameLst>
                                          <p:attrName>style.visibility</p:attrName>
                                        </p:attrNameLst>
                                      </p:cBhvr>
                                      <p:to>
                                        <p:strVal val="visible"/>
                                      </p:to>
                                    </p:set>
                                    <p:animEffect transition="in" filter="blinds(horizontal)">
                                      <p:cBhvr>
                                        <p:cTn id="21" dur="500"/>
                                        <p:tgtEl>
                                          <p:spTgt spid="17411">
                                            <p:txEl>
                                              <p:pRg st="9" end="9"/>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17411">
                                            <p:txEl>
                                              <p:pRg st="10" end="10"/>
                                            </p:txEl>
                                          </p:spTgt>
                                        </p:tgtEl>
                                        <p:attrNameLst>
                                          <p:attrName>style.visibility</p:attrName>
                                        </p:attrNameLst>
                                      </p:cBhvr>
                                      <p:to>
                                        <p:strVal val="visible"/>
                                      </p:to>
                                    </p:set>
                                    <p:animEffect transition="in" filter="blinds(horizontal)">
                                      <p:cBhvr>
                                        <p:cTn id="24" dur="500"/>
                                        <p:tgtEl>
                                          <p:spTgt spid="17411">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type="body" idx="1"/>
          </p:nvPr>
        </p:nvSpPr>
        <p:spPr/>
        <p:txBody>
          <a:bodyPr>
            <a:normAutofit fontScale="70000" lnSpcReduction="20000"/>
          </a:bodyPr>
          <a:lstStyle/>
          <a:p>
            <a:pPr marL="0" indent="0">
              <a:lnSpc>
                <a:spcPct val="120000"/>
              </a:lnSpc>
              <a:buNone/>
              <a:defRPr/>
            </a:pPr>
            <a:r>
              <a:rPr lang="en-US" sz="2400" noProof="0" dirty="0"/>
              <a:t>Paraphrasing means </a:t>
            </a:r>
          </a:p>
          <a:p>
            <a:pPr>
              <a:lnSpc>
                <a:spcPct val="120000"/>
              </a:lnSpc>
              <a:defRPr/>
            </a:pPr>
            <a:r>
              <a:rPr lang="en-US" sz="2400" noProof="0" dirty="0"/>
              <a:t>Rephrasing the words of an author, putting his/her thoughts in your own words</a:t>
            </a:r>
          </a:p>
          <a:p>
            <a:pPr>
              <a:lnSpc>
                <a:spcPct val="120000"/>
              </a:lnSpc>
              <a:defRPr/>
            </a:pPr>
            <a:r>
              <a:rPr lang="en-US" sz="2400" noProof="0" dirty="0"/>
              <a:t>Reworking  the source’s ideas, words, phrases, and sentence structures with your own</a:t>
            </a:r>
          </a:p>
          <a:p>
            <a:pPr>
              <a:lnSpc>
                <a:spcPct val="120000"/>
              </a:lnSpc>
              <a:defRPr/>
            </a:pPr>
            <a:r>
              <a:rPr lang="en-US" sz="2400" noProof="0" dirty="0"/>
              <a:t>Citing the source (in text &amp; bibliography)</a:t>
            </a:r>
          </a:p>
          <a:p>
            <a:pPr>
              <a:lnSpc>
                <a:spcPct val="120000"/>
              </a:lnSpc>
              <a:defRPr/>
            </a:pPr>
            <a:r>
              <a:rPr lang="en-US" sz="2400" noProof="0" dirty="0"/>
              <a:t>Must be different enough from the original (80%?)</a:t>
            </a:r>
          </a:p>
          <a:p>
            <a:pPr>
              <a:lnSpc>
                <a:spcPct val="90000"/>
              </a:lnSpc>
              <a:buFont typeface="Times"/>
              <a:buNone/>
              <a:defRPr/>
            </a:pPr>
            <a:endParaRPr lang="en-US" sz="1800" i="1" noProof="0" dirty="0"/>
          </a:p>
          <a:p>
            <a:pPr>
              <a:lnSpc>
                <a:spcPct val="90000"/>
              </a:lnSpc>
              <a:buFont typeface="Times"/>
              <a:buNone/>
              <a:defRPr/>
            </a:pPr>
            <a:endParaRPr lang="en-US" sz="1800" i="1" noProof="0" dirty="0"/>
          </a:p>
          <a:p>
            <a:pPr>
              <a:lnSpc>
                <a:spcPct val="90000"/>
              </a:lnSpc>
              <a:buFont typeface="Times"/>
              <a:buNone/>
              <a:defRPr/>
            </a:pPr>
            <a:endParaRPr lang="en-US" sz="1800" i="1" noProof="0" dirty="0"/>
          </a:p>
          <a:p>
            <a:pPr>
              <a:lnSpc>
                <a:spcPct val="90000"/>
              </a:lnSpc>
              <a:buFont typeface="Times"/>
              <a:buNone/>
              <a:defRPr/>
            </a:pPr>
            <a:endParaRPr lang="en-US" sz="1800" i="1" noProof="0" dirty="0"/>
          </a:p>
          <a:p>
            <a:pPr>
              <a:lnSpc>
                <a:spcPct val="90000"/>
              </a:lnSpc>
              <a:buFont typeface="Times"/>
              <a:buNone/>
              <a:defRPr/>
            </a:pPr>
            <a:r>
              <a:rPr lang="en-US" sz="2400" i="1" noProof="0" dirty="0">
                <a:solidFill>
                  <a:schemeClr val="accent3">
                    <a:lumMod val="75000"/>
                  </a:schemeClr>
                </a:solidFill>
              </a:rPr>
              <a:t>Paraphrase when</a:t>
            </a:r>
            <a:endParaRPr lang="en-US" sz="2400" noProof="0" dirty="0">
              <a:solidFill>
                <a:schemeClr val="accent3">
                  <a:lumMod val="75000"/>
                </a:schemeClr>
              </a:solidFill>
            </a:endParaRPr>
          </a:p>
          <a:p>
            <a:pPr>
              <a:lnSpc>
                <a:spcPct val="90000"/>
              </a:lnSpc>
              <a:defRPr/>
            </a:pPr>
            <a:r>
              <a:rPr lang="en-US" sz="2400" noProof="0" dirty="0">
                <a:solidFill>
                  <a:schemeClr val="accent3">
                    <a:lumMod val="75000"/>
                  </a:schemeClr>
                </a:solidFill>
              </a:rPr>
              <a:t>You want to avoid overusing quotations</a:t>
            </a:r>
          </a:p>
          <a:p>
            <a:pPr>
              <a:lnSpc>
                <a:spcPct val="90000"/>
              </a:lnSpc>
              <a:defRPr/>
            </a:pPr>
            <a:r>
              <a:rPr lang="en-US" sz="2400" noProof="0" dirty="0">
                <a:solidFill>
                  <a:schemeClr val="accent3">
                    <a:lumMod val="75000"/>
                  </a:schemeClr>
                </a:solidFill>
              </a:rPr>
              <a:t>You want to use your own voice to present information</a:t>
            </a:r>
            <a:endParaRPr lang="en-US" sz="1600" noProof="0" dirty="0">
              <a:solidFill>
                <a:schemeClr val="accent3">
                  <a:lumMod val="75000"/>
                </a:schemeClr>
              </a:solidFill>
              <a:latin typeface="Times New Roman" pitchFamily="18" charset="0"/>
            </a:endParaRPr>
          </a:p>
          <a:p>
            <a:pPr>
              <a:lnSpc>
                <a:spcPct val="90000"/>
              </a:lnSpc>
              <a:buFont typeface="Times"/>
              <a:buNone/>
              <a:defRPr/>
            </a:pPr>
            <a:r>
              <a:rPr lang="en-US" noProof="0" dirty="0"/>
              <a:t>				</a:t>
            </a:r>
          </a:p>
          <a:p>
            <a:pPr marL="0" indent="0">
              <a:buNone/>
              <a:defRPr/>
            </a:pPr>
            <a:endParaRPr lang="en-US" noProof="0" dirty="0"/>
          </a:p>
          <a:p>
            <a:pPr>
              <a:defRPr/>
            </a:pPr>
            <a:endParaRPr lang="en-US" noProof="0" dirty="0"/>
          </a:p>
        </p:txBody>
      </p:sp>
      <p:sp>
        <p:nvSpPr>
          <p:cNvPr id="79876" name="Slide Number Placeholder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619100" indent="-238115" eaLnBrk="0" hangingPunct="0">
              <a:defRPr>
                <a:solidFill>
                  <a:schemeClr val="tx1"/>
                </a:solidFill>
                <a:latin typeface="Arial" charset="0"/>
              </a:defRPr>
            </a:lvl2pPr>
            <a:lvl3pPr marL="952462" indent="-190492" eaLnBrk="0" hangingPunct="0">
              <a:defRPr>
                <a:solidFill>
                  <a:schemeClr val="tx1"/>
                </a:solidFill>
                <a:latin typeface="Arial" charset="0"/>
              </a:defRPr>
            </a:lvl3pPr>
            <a:lvl4pPr marL="1333447" indent="-190492" eaLnBrk="0" hangingPunct="0">
              <a:defRPr>
                <a:solidFill>
                  <a:schemeClr val="tx1"/>
                </a:solidFill>
                <a:latin typeface="Arial" charset="0"/>
              </a:defRPr>
            </a:lvl4pPr>
            <a:lvl5pPr marL="1714431" indent="-190492" eaLnBrk="0" hangingPunct="0">
              <a:defRPr>
                <a:solidFill>
                  <a:schemeClr val="tx1"/>
                </a:solidFill>
                <a:latin typeface="Arial" charset="0"/>
              </a:defRPr>
            </a:lvl5pPr>
            <a:lvl6pPr marL="2095416" indent="-190492" eaLnBrk="0" fontAlgn="base" hangingPunct="0">
              <a:spcBef>
                <a:spcPct val="0"/>
              </a:spcBef>
              <a:spcAft>
                <a:spcPct val="0"/>
              </a:spcAft>
              <a:defRPr>
                <a:solidFill>
                  <a:schemeClr val="tx1"/>
                </a:solidFill>
                <a:latin typeface="Arial" charset="0"/>
              </a:defRPr>
            </a:lvl6pPr>
            <a:lvl7pPr marL="2476401" indent="-190492" eaLnBrk="0" fontAlgn="base" hangingPunct="0">
              <a:spcBef>
                <a:spcPct val="0"/>
              </a:spcBef>
              <a:spcAft>
                <a:spcPct val="0"/>
              </a:spcAft>
              <a:defRPr>
                <a:solidFill>
                  <a:schemeClr val="tx1"/>
                </a:solidFill>
                <a:latin typeface="Arial" charset="0"/>
              </a:defRPr>
            </a:lvl7pPr>
            <a:lvl8pPr marL="2857386" indent="-190492" eaLnBrk="0" fontAlgn="base" hangingPunct="0">
              <a:spcBef>
                <a:spcPct val="0"/>
              </a:spcBef>
              <a:spcAft>
                <a:spcPct val="0"/>
              </a:spcAft>
              <a:defRPr>
                <a:solidFill>
                  <a:schemeClr val="tx1"/>
                </a:solidFill>
                <a:latin typeface="Arial" charset="0"/>
              </a:defRPr>
            </a:lvl8pPr>
            <a:lvl9pPr marL="3238370" indent="-190492" eaLnBrk="0" fontAlgn="base" hangingPunct="0">
              <a:spcBef>
                <a:spcPct val="0"/>
              </a:spcBef>
              <a:spcAft>
                <a:spcPct val="0"/>
              </a:spcAft>
              <a:defRPr>
                <a:solidFill>
                  <a:schemeClr val="tx1"/>
                </a:solidFill>
                <a:latin typeface="Arial" charset="0"/>
              </a:defRPr>
            </a:lvl9pPr>
          </a:lstStyle>
          <a:p>
            <a:pPr eaLnBrk="1" hangingPunct="1"/>
            <a:fld id="{0DC678D6-A540-497F-8C43-F77AF8C0BFE0}" type="slidenum">
              <a:rPr lang="en-US" altLang="fi-FI" smtClean="0">
                <a:ea typeface="MS PGothic" pitchFamily="34" charset="-128"/>
              </a:rPr>
              <a:pPr eaLnBrk="1" hangingPunct="1"/>
              <a:t>36</a:t>
            </a:fld>
            <a:endParaRPr lang="en-US" altLang="fi-FI">
              <a:ea typeface="MS PGothic" pitchFamily="34" charset="-128"/>
            </a:endParaRPr>
          </a:p>
        </p:txBody>
      </p:sp>
      <p:pic>
        <p:nvPicPr>
          <p:cNvPr id="79877" name="Picture 7" descr="aalto-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11177" y="0"/>
            <a:ext cx="1080823" cy="95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a:spLocks noGrp="1"/>
          </p:cNvSpPr>
          <p:nvPr>
            <p:ph type="title"/>
          </p:nvPr>
        </p:nvSpPr>
        <p:spPr/>
        <p:txBody>
          <a:bodyPr/>
          <a:lstStyle/>
          <a:p>
            <a:r>
              <a:rPr lang="en-US" sz="3600" b="1" spc="-100" noProof="0" dirty="0">
                <a:solidFill>
                  <a:srgbClr val="0065BD"/>
                </a:solidFill>
              </a:rPr>
              <a:t>Paraphrasing</a:t>
            </a:r>
          </a:p>
        </p:txBody>
      </p:sp>
    </p:spTree>
    <p:extLst>
      <p:ext uri="{BB962C8B-B14F-4D97-AF65-F5344CB8AC3E}">
        <p14:creationId xmlns:p14="http://schemas.microsoft.com/office/powerpoint/2010/main" val="1303164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7411">
                                            <p:txEl>
                                              <p:pRg st="10" end="10"/>
                                            </p:txEl>
                                          </p:spTgt>
                                        </p:tgtEl>
                                        <p:attrNameLst>
                                          <p:attrName>style.visibility</p:attrName>
                                        </p:attrNameLst>
                                      </p:cBhvr>
                                      <p:to>
                                        <p:strVal val="visible"/>
                                      </p:to>
                                    </p:set>
                                    <p:animEffect transition="in" filter="blinds(horizontal)">
                                      <p:cBhvr>
                                        <p:cTn id="7" dur="500"/>
                                        <p:tgtEl>
                                          <p:spTgt spid="17411">
                                            <p:txEl>
                                              <p:pRg st="10" end="1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17411">
                                            <p:txEl>
                                              <p:pRg st="11" end="11"/>
                                            </p:txEl>
                                          </p:spTgt>
                                        </p:tgtEl>
                                        <p:attrNameLst>
                                          <p:attrName>style.visibility</p:attrName>
                                        </p:attrNameLst>
                                      </p:cBhvr>
                                      <p:to>
                                        <p:strVal val="visible"/>
                                      </p:to>
                                    </p:set>
                                    <p:animEffect transition="in" filter="blinds(horizontal)">
                                      <p:cBhvr>
                                        <p:cTn id="10" dur="500"/>
                                        <p:tgtEl>
                                          <p:spTgt spid="17411">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type="body" idx="1"/>
          </p:nvPr>
        </p:nvSpPr>
        <p:spPr/>
        <p:txBody>
          <a:bodyPr>
            <a:normAutofit fontScale="62500" lnSpcReduction="20000"/>
          </a:bodyPr>
          <a:lstStyle/>
          <a:p>
            <a:pPr marL="0" indent="0">
              <a:lnSpc>
                <a:spcPct val="120000"/>
              </a:lnSpc>
              <a:buNone/>
              <a:defRPr/>
            </a:pPr>
            <a:r>
              <a:rPr lang="en-US" noProof="0" dirty="0"/>
              <a:t>Summarizing </a:t>
            </a:r>
          </a:p>
          <a:p>
            <a:pPr>
              <a:lnSpc>
                <a:spcPct val="120000"/>
              </a:lnSpc>
              <a:defRPr/>
            </a:pPr>
            <a:r>
              <a:rPr lang="en-US" noProof="0" dirty="0"/>
              <a:t>Involves putting the main idea(s) of one or several writers </a:t>
            </a:r>
            <a:r>
              <a:rPr lang="en-US" i="1" noProof="0" dirty="0"/>
              <a:t>into your own words</a:t>
            </a:r>
            <a:r>
              <a:rPr lang="en-US" noProof="0" dirty="0"/>
              <a:t>, including only the main point(s)</a:t>
            </a:r>
          </a:p>
          <a:p>
            <a:pPr>
              <a:lnSpc>
                <a:spcPct val="120000"/>
              </a:lnSpc>
              <a:defRPr/>
            </a:pPr>
            <a:r>
              <a:rPr lang="en-US" noProof="0" dirty="0"/>
              <a:t>Results in significantly shorter text than the original and take a broad overview of the source material</a:t>
            </a:r>
          </a:p>
          <a:p>
            <a:pPr>
              <a:lnSpc>
                <a:spcPct val="120000"/>
              </a:lnSpc>
              <a:defRPr/>
            </a:pPr>
            <a:r>
              <a:rPr lang="en-US" i="1" noProof="0" dirty="0"/>
              <a:t>Again, it is necessary to attribute summarized ideas to their original sources</a:t>
            </a:r>
            <a:r>
              <a:rPr lang="en-US" noProof="0" dirty="0"/>
              <a:t>.</a:t>
            </a:r>
            <a:r>
              <a:rPr lang="en-US" sz="2400" noProof="0" dirty="0"/>
              <a:t> </a:t>
            </a:r>
          </a:p>
          <a:p>
            <a:pPr>
              <a:lnSpc>
                <a:spcPct val="120000"/>
              </a:lnSpc>
              <a:defRPr/>
            </a:pPr>
            <a:endParaRPr lang="en-US" sz="2400" noProof="0" dirty="0"/>
          </a:p>
          <a:p>
            <a:pPr>
              <a:lnSpc>
                <a:spcPct val="90000"/>
              </a:lnSpc>
              <a:buFont typeface="Times"/>
              <a:buNone/>
              <a:defRPr/>
            </a:pPr>
            <a:endParaRPr lang="en-US" sz="1200" i="1" noProof="0" dirty="0"/>
          </a:p>
          <a:p>
            <a:pPr>
              <a:lnSpc>
                <a:spcPct val="90000"/>
              </a:lnSpc>
              <a:buFont typeface="Times"/>
              <a:buNone/>
              <a:defRPr/>
            </a:pPr>
            <a:r>
              <a:rPr lang="en-US" sz="2900" i="1" noProof="0" dirty="0">
                <a:solidFill>
                  <a:schemeClr val="tx2">
                    <a:lumMod val="50000"/>
                  </a:schemeClr>
                </a:solidFill>
              </a:rPr>
              <a:t>Summarize when</a:t>
            </a:r>
            <a:endParaRPr lang="en-US" sz="2900" noProof="0" dirty="0">
              <a:solidFill>
                <a:schemeClr val="tx2">
                  <a:lumMod val="50000"/>
                </a:schemeClr>
              </a:solidFill>
            </a:endParaRPr>
          </a:p>
          <a:p>
            <a:pPr marL="0" indent="0">
              <a:buNone/>
              <a:defRPr/>
            </a:pPr>
            <a:endParaRPr lang="en-US" sz="1100" noProof="0" dirty="0">
              <a:solidFill>
                <a:schemeClr val="tx2">
                  <a:lumMod val="50000"/>
                </a:schemeClr>
              </a:solidFill>
            </a:endParaRPr>
          </a:p>
          <a:p>
            <a:pPr>
              <a:lnSpc>
                <a:spcPct val="90000"/>
              </a:lnSpc>
              <a:defRPr/>
            </a:pPr>
            <a:r>
              <a:rPr lang="en-US" sz="2900" noProof="0" dirty="0">
                <a:solidFill>
                  <a:schemeClr val="tx2">
                    <a:lumMod val="50000"/>
                  </a:schemeClr>
                </a:solidFill>
              </a:rPr>
              <a:t>You want to establish background or offer an overview of a topic</a:t>
            </a:r>
          </a:p>
          <a:p>
            <a:pPr>
              <a:lnSpc>
                <a:spcPct val="90000"/>
              </a:lnSpc>
              <a:defRPr/>
            </a:pPr>
            <a:r>
              <a:rPr lang="en-US" sz="2900" noProof="0" dirty="0">
                <a:solidFill>
                  <a:schemeClr val="tx2">
                    <a:lumMod val="50000"/>
                  </a:schemeClr>
                </a:solidFill>
              </a:rPr>
              <a:t>You want to describe knowledge (from several sources) about a topic</a:t>
            </a:r>
          </a:p>
          <a:p>
            <a:pPr>
              <a:lnSpc>
                <a:spcPct val="90000"/>
              </a:lnSpc>
              <a:defRPr/>
            </a:pPr>
            <a:r>
              <a:rPr lang="en-US" sz="2900" noProof="0" dirty="0">
                <a:solidFill>
                  <a:schemeClr val="tx2">
                    <a:lumMod val="50000"/>
                  </a:schemeClr>
                </a:solidFill>
              </a:rPr>
              <a:t>You want to determine the main ideas of a single source</a:t>
            </a:r>
          </a:p>
        </p:txBody>
      </p:sp>
      <p:sp>
        <p:nvSpPr>
          <p:cNvPr id="79876" name="Slide Number Placeholder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619100" indent="-238115" eaLnBrk="0" hangingPunct="0">
              <a:defRPr>
                <a:solidFill>
                  <a:schemeClr val="tx1"/>
                </a:solidFill>
                <a:latin typeface="Arial" charset="0"/>
              </a:defRPr>
            </a:lvl2pPr>
            <a:lvl3pPr marL="952462" indent="-190492" eaLnBrk="0" hangingPunct="0">
              <a:defRPr>
                <a:solidFill>
                  <a:schemeClr val="tx1"/>
                </a:solidFill>
                <a:latin typeface="Arial" charset="0"/>
              </a:defRPr>
            </a:lvl3pPr>
            <a:lvl4pPr marL="1333447" indent="-190492" eaLnBrk="0" hangingPunct="0">
              <a:defRPr>
                <a:solidFill>
                  <a:schemeClr val="tx1"/>
                </a:solidFill>
                <a:latin typeface="Arial" charset="0"/>
              </a:defRPr>
            </a:lvl4pPr>
            <a:lvl5pPr marL="1714431" indent="-190492" eaLnBrk="0" hangingPunct="0">
              <a:defRPr>
                <a:solidFill>
                  <a:schemeClr val="tx1"/>
                </a:solidFill>
                <a:latin typeface="Arial" charset="0"/>
              </a:defRPr>
            </a:lvl5pPr>
            <a:lvl6pPr marL="2095416" indent="-190492" eaLnBrk="0" fontAlgn="base" hangingPunct="0">
              <a:spcBef>
                <a:spcPct val="0"/>
              </a:spcBef>
              <a:spcAft>
                <a:spcPct val="0"/>
              </a:spcAft>
              <a:defRPr>
                <a:solidFill>
                  <a:schemeClr val="tx1"/>
                </a:solidFill>
                <a:latin typeface="Arial" charset="0"/>
              </a:defRPr>
            </a:lvl6pPr>
            <a:lvl7pPr marL="2476401" indent="-190492" eaLnBrk="0" fontAlgn="base" hangingPunct="0">
              <a:spcBef>
                <a:spcPct val="0"/>
              </a:spcBef>
              <a:spcAft>
                <a:spcPct val="0"/>
              </a:spcAft>
              <a:defRPr>
                <a:solidFill>
                  <a:schemeClr val="tx1"/>
                </a:solidFill>
                <a:latin typeface="Arial" charset="0"/>
              </a:defRPr>
            </a:lvl7pPr>
            <a:lvl8pPr marL="2857386" indent="-190492" eaLnBrk="0" fontAlgn="base" hangingPunct="0">
              <a:spcBef>
                <a:spcPct val="0"/>
              </a:spcBef>
              <a:spcAft>
                <a:spcPct val="0"/>
              </a:spcAft>
              <a:defRPr>
                <a:solidFill>
                  <a:schemeClr val="tx1"/>
                </a:solidFill>
                <a:latin typeface="Arial" charset="0"/>
              </a:defRPr>
            </a:lvl8pPr>
            <a:lvl9pPr marL="3238370" indent="-190492" eaLnBrk="0" fontAlgn="base" hangingPunct="0">
              <a:spcBef>
                <a:spcPct val="0"/>
              </a:spcBef>
              <a:spcAft>
                <a:spcPct val="0"/>
              </a:spcAft>
              <a:defRPr>
                <a:solidFill>
                  <a:schemeClr val="tx1"/>
                </a:solidFill>
                <a:latin typeface="Arial" charset="0"/>
              </a:defRPr>
            </a:lvl9pPr>
          </a:lstStyle>
          <a:p>
            <a:pPr eaLnBrk="1" hangingPunct="1"/>
            <a:fld id="{0DC678D6-A540-497F-8C43-F77AF8C0BFE0}" type="slidenum">
              <a:rPr lang="en-US" altLang="fi-FI" smtClean="0">
                <a:ea typeface="MS PGothic" pitchFamily="34" charset="-128"/>
              </a:rPr>
              <a:pPr eaLnBrk="1" hangingPunct="1"/>
              <a:t>37</a:t>
            </a:fld>
            <a:endParaRPr lang="en-US" altLang="fi-FI">
              <a:ea typeface="MS PGothic" pitchFamily="34" charset="-128"/>
            </a:endParaRPr>
          </a:p>
        </p:txBody>
      </p:sp>
      <p:pic>
        <p:nvPicPr>
          <p:cNvPr id="79877" name="Picture 7" descr="aalto-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11177" y="0"/>
            <a:ext cx="1080823" cy="95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a:spLocks noGrp="1"/>
          </p:cNvSpPr>
          <p:nvPr>
            <p:ph type="title"/>
          </p:nvPr>
        </p:nvSpPr>
        <p:spPr/>
        <p:txBody>
          <a:bodyPr/>
          <a:lstStyle/>
          <a:p>
            <a:r>
              <a:rPr lang="en-US" sz="3600" b="1" spc="-100" noProof="0" dirty="0">
                <a:solidFill>
                  <a:srgbClr val="0065BD"/>
                </a:solidFill>
              </a:rPr>
              <a:t>Summarizing</a:t>
            </a:r>
          </a:p>
        </p:txBody>
      </p:sp>
    </p:spTree>
    <p:extLst>
      <p:ext uri="{BB962C8B-B14F-4D97-AF65-F5344CB8AC3E}">
        <p14:creationId xmlns:p14="http://schemas.microsoft.com/office/powerpoint/2010/main" val="3528317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7411">
                                            <p:txEl>
                                              <p:pRg st="8" end="8"/>
                                            </p:txEl>
                                          </p:spTgt>
                                        </p:tgtEl>
                                        <p:attrNameLst>
                                          <p:attrName>style.visibility</p:attrName>
                                        </p:attrNameLst>
                                      </p:cBhvr>
                                      <p:to>
                                        <p:strVal val="visible"/>
                                      </p:to>
                                    </p:set>
                                    <p:animEffect transition="in" filter="blinds(horizontal)">
                                      <p:cBhvr>
                                        <p:cTn id="7" dur="500"/>
                                        <p:tgtEl>
                                          <p:spTgt spid="17411">
                                            <p:txEl>
                                              <p:pRg st="8" end="8"/>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17411">
                                            <p:txEl>
                                              <p:pRg st="9" end="9"/>
                                            </p:txEl>
                                          </p:spTgt>
                                        </p:tgtEl>
                                        <p:attrNameLst>
                                          <p:attrName>style.visibility</p:attrName>
                                        </p:attrNameLst>
                                      </p:cBhvr>
                                      <p:to>
                                        <p:strVal val="visible"/>
                                      </p:to>
                                    </p:set>
                                    <p:animEffect transition="in" filter="blinds(horizontal)">
                                      <p:cBhvr>
                                        <p:cTn id="10" dur="500"/>
                                        <p:tgtEl>
                                          <p:spTgt spid="17411">
                                            <p:txEl>
                                              <p:pRg st="9" end="9"/>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17411">
                                            <p:txEl>
                                              <p:pRg st="10" end="10"/>
                                            </p:txEl>
                                          </p:spTgt>
                                        </p:tgtEl>
                                        <p:attrNameLst>
                                          <p:attrName>style.visibility</p:attrName>
                                        </p:attrNameLst>
                                      </p:cBhvr>
                                      <p:to>
                                        <p:strVal val="visible"/>
                                      </p:to>
                                    </p:set>
                                    <p:animEffect transition="in" filter="blinds(horizontal)">
                                      <p:cBhvr>
                                        <p:cTn id="13" dur="500"/>
                                        <p:tgtEl>
                                          <p:spTgt spid="17411">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5560" y="239713"/>
            <a:ext cx="7920880" cy="1143000"/>
          </a:xfrm>
        </p:spPr>
        <p:txBody>
          <a:bodyPr>
            <a:noAutofit/>
          </a:bodyPr>
          <a:lstStyle/>
          <a:p>
            <a:pPr algn="l">
              <a:defRPr/>
            </a:pPr>
            <a:r>
              <a:rPr lang="en-US" sz="3600" noProof="0" dirty="0">
                <a:solidFill>
                  <a:srgbClr val="C00000"/>
                </a:solidFill>
                <a:latin typeface="Arial Black" pitchFamily="34" charset="0"/>
              </a:rPr>
              <a:t>Developing paraphrasing skills</a:t>
            </a:r>
          </a:p>
        </p:txBody>
      </p:sp>
      <p:sp>
        <p:nvSpPr>
          <p:cNvPr id="3" name="Content Placeholder 2"/>
          <p:cNvSpPr>
            <a:spLocks noGrp="1"/>
          </p:cNvSpPr>
          <p:nvPr>
            <p:ph idx="1"/>
          </p:nvPr>
        </p:nvSpPr>
        <p:spPr/>
        <p:txBody>
          <a:bodyPr>
            <a:normAutofit/>
          </a:bodyPr>
          <a:lstStyle/>
          <a:p>
            <a:pPr marL="428608" indent="-428608">
              <a:buFontTx/>
              <a:buAutoNum type="arabicPeriod"/>
              <a:defRPr/>
            </a:pPr>
            <a:r>
              <a:rPr lang="en-US" sz="2333" noProof="0" dirty="0"/>
              <a:t>Identify the important points/essential information</a:t>
            </a:r>
          </a:p>
          <a:p>
            <a:pPr marL="428608" indent="-428608">
              <a:buFontTx/>
              <a:buAutoNum type="arabicPeriod"/>
              <a:defRPr/>
            </a:pPr>
            <a:r>
              <a:rPr lang="en-US" sz="2333" noProof="0" dirty="0"/>
              <a:t>Identify the relationship between these points (e.g. addition, cause-effect)</a:t>
            </a:r>
          </a:p>
          <a:p>
            <a:pPr marL="428608" indent="-428608">
              <a:buFontTx/>
              <a:buAutoNum type="arabicPeriod"/>
              <a:defRPr/>
            </a:pPr>
            <a:r>
              <a:rPr lang="en-US" sz="2333" noProof="0" dirty="0"/>
              <a:t>Think of linking phrases and expressions to connect the points (moreover, nevertheless, thus +verb-</a:t>
            </a:r>
            <a:r>
              <a:rPr lang="en-US" sz="2333" noProof="0" dirty="0" err="1"/>
              <a:t>ing</a:t>
            </a:r>
            <a:r>
              <a:rPr lang="en-US" sz="2333" noProof="0" dirty="0"/>
              <a:t>)</a:t>
            </a:r>
          </a:p>
          <a:p>
            <a:pPr marL="428608" indent="-428608">
              <a:buFontTx/>
              <a:buAutoNum type="arabicPeriod"/>
              <a:defRPr/>
            </a:pPr>
            <a:r>
              <a:rPr lang="en-US" sz="2333" noProof="0" dirty="0"/>
              <a:t>Consider synonyms </a:t>
            </a:r>
          </a:p>
          <a:p>
            <a:pPr marL="428608" indent="-428608">
              <a:buFontTx/>
              <a:buAutoNum type="arabicPeriod"/>
              <a:defRPr/>
            </a:pPr>
            <a:r>
              <a:rPr lang="en-US" sz="2333" noProof="0" dirty="0"/>
              <a:t>Consider additions or deletions</a:t>
            </a:r>
          </a:p>
          <a:p>
            <a:pPr marL="428608" indent="-428608">
              <a:buFontTx/>
              <a:buAutoNum type="arabicPeriod"/>
              <a:defRPr/>
            </a:pPr>
            <a:r>
              <a:rPr lang="en-US" sz="2333" noProof="0" dirty="0"/>
              <a:t>Change sentence structure</a:t>
            </a:r>
          </a:p>
        </p:txBody>
      </p:sp>
    </p:spTree>
    <p:extLst>
      <p:ext uri="{BB962C8B-B14F-4D97-AF65-F5344CB8AC3E}">
        <p14:creationId xmlns:p14="http://schemas.microsoft.com/office/powerpoint/2010/main" val="7718445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Exercise 2: paraphrasing and summarizing</a:t>
            </a:r>
          </a:p>
        </p:txBody>
      </p:sp>
      <p:sp>
        <p:nvSpPr>
          <p:cNvPr id="3" name="Content Placeholder 2"/>
          <p:cNvSpPr>
            <a:spLocks noGrp="1"/>
          </p:cNvSpPr>
          <p:nvPr>
            <p:ph idx="1"/>
          </p:nvPr>
        </p:nvSpPr>
        <p:spPr/>
        <p:txBody>
          <a:bodyPr>
            <a:normAutofit fontScale="92500" lnSpcReduction="10000"/>
          </a:bodyPr>
          <a:lstStyle/>
          <a:p>
            <a:pPr marL="0" indent="0">
              <a:buNone/>
            </a:pPr>
            <a:r>
              <a:rPr lang="en-US" dirty="0"/>
              <a:t>In a group of 2–3,</a:t>
            </a:r>
          </a:p>
          <a:p>
            <a:pPr marL="514350" indent="-514350">
              <a:buFont typeface="+mj-lt"/>
              <a:buAutoNum type="arabicPeriod"/>
            </a:pPr>
            <a:r>
              <a:rPr lang="en-US" dirty="0"/>
              <a:t>Paraphrase the above five sentences from Wikipedia about technology. You can consider them as individual sentences (no cohesion between sentences required).</a:t>
            </a:r>
          </a:p>
          <a:p>
            <a:pPr marL="514350" indent="-514350">
              <a:buFont typeface="+mj-lt"/>
              <a:buAutoNum type="arabicPeriod"/>
            </a:pPr>
            <a:r>
              <a:rPr lang="en-US" dirty="0"/>
              <a:t>Use either the author-date or numeric citation system.</a:t>
            </a:r>
          </a:p>
          <a:p>
            <a:pPr marL="514350" indent="-514350">
              <a:buFont typeface="+mj-lt"/>
              <a:buAutoNum type="arabicPeriod"/>
            </a:pPr>
            <a:r>
              <a:rPr lang="en-US" dirty="0"/>
              <a:t>Use at least a couple of reporting verbs.</a:t>
            </a:r>
          </a:p>
          <a:p>
            <a:pPr marL="514350" indent="-514350">
              <a:buFont typeface="+mj-lt"/>
              <a:buAutoNum type="arabicPeriod"/>
            </a:pPr>
            <a:r>
              <a:rPr lang="en-US" dirty="0"/>
              <a:t>Submit your text to the forum.</a:t>
            </a:r>
          </a:p>
          <a:p>
            <a:pPr marL="514350" indent="-514350">
              <a:buFont typeface="+mj-lt"/>
              <a:buAutoNum type="arabicPeriod"/>
            </a:pPr>
            <a:endParaRPr lang="en-US" dirty="0"/>
          </a:p>
          <a:p>
            <a:pPr marL="0" indent="0">
              <a:buNone/>
            </a:pPr>
            <a:r>
              <a:rPr lang="en-US" dirty="0"/>
              <a:t>For the sake of simplicity and practice, let’s assume the author is “</a:t>
            </a:r>
            <a:r>
              <a:rPr lang="en-US" b="1" dirty="0"/>
              <a:t>Smith (2015)” / (Smith 2015) / [1]</a:t>
            </a:r>
          </a:p>
          <a:p>
            <a:pPr marL="0" indent="0">
              <a:buNone/>
            </a:pPr>
            <a:endParaRPr lang="en-US" dirty="0"/>
          </a:p>
        </p:txBody>
      </p:sp>
      <p:sp>
        <p:nvSpPr>
          <p:cNvPr id="4" name="TextBox 3"/>
          <p:cNvSpPr txBox="1"/>
          <p:nvPr/>
        </p:nvSpPr>
        <p:spPr>
          <a:xfrm>
            <a:off x="1910080" y="6211670"/>
            <a:ext cx="8402320" cy="646331"/>
          </a:xfrm>
          <a:prstGeom prst="rect">
            <a:avLst/>
          </a:prstGeom>
          <a:noFill/>
        </p:spPr>
        <p:txBody>
          <a:bodyPr wrap="square" rtlCol="0">
            <a:spAutoFit/>
          </a:bodyPr>
          <a:lstStyle/>
          <a:p>
            <a:r>
              <a:rPr lang="en-US" dirty="0"/>
              <a:t>The Technology Portal. Wikipedia. Available at </a:t>
            </a:r>
            <a:r>
              <a:rPr lang="en-US" dirty="0">
                <a:hlinkClick r:id="rId2"/>
              </a:rPr>
              <a:t>https://en.wikipedia.org/wiki/Portal:Technology</a:t>
            </a:r>
            <a:r>
              <a:rPr lang="en-US" dirty="0"/>
              <a:t> [accessed Sep 30, 2015].</a:t>
            </a:r>
          </a:p>
        </p:txBody>
      </p:sp>
    </p:spTree>
    <p:extLst>
      <p:ext uri="{BB962C8B-B14F-4D97-AF65-F5344CB8AC3E}">
        <p14:creationId xmlns:p14="http://schemas.microsoft.com/office/powerpoint/2010/main" val="22578038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ctrTitle" idx="4294967295"/>
          </p:nvPr>
        </p:nvSpPr>
        <p:spPr>
          <a:xfrm>
            <a:off x="2209800" y="2130426"/>
            <a:ext cx="7772400" cy="1470025"/>
          </a:xfrm>
        </p:spPr>
        <p:txBody>
          <a:bodyPr/>
          <a:lstStyle/>
          <a:p>
            <a:r>
              <a:rPr lang="en-US" b="1" noProof="0" dirty="0">
                <a:solidFill>
                  <a:srgbClr val="CC0000"/>
                </a:solidFill>
              </a:rPr>
              <a:t>How to give and receive feedback</a:t>
            </a:r>
          </a:p>
        </p:txBody>
      </p:sp>
      <p:pic>
        <p:nvPicPr>
          <p:cNvPr id="93187" name="Picture 5" descr="j042444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29200" y="4114801"/>
            <a:ext cx="1993900"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54202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t>Citation guidelines</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fi-FI" dirty="0"/>
              <a:t>Does your department give you guidelines?</a:t>
            </a:r>
          </a:p>
          <a:p>
            <a:pPr marL="514350" indent="-514350">
              <a:buFont typeface="+mj-lt"/>
              <a:buAutoNum type="arabicPeriod"/>
            </a:pPr>
            <a:r>
              <a:rPr lang="fi-FI" dirty="0"/>
              <a:t>Which citation system are you going to use?</a:t>
            </a:r>
          </a:p>
          <a:p>
            <a:pPr marL="914400" lvl="1" indent="-514350">
              <a:buFont typeface="+mj-lt"/>
              <a:buAutoNum type="alphaLcParenR"/>
            </a:pPr>
            <a:r>
              <a:rPr lang="fi-FI" dirty="0"/>
              <a:t>Author-date</a:t>
            </a:r>
          </a:p>
          <a:p>
            <a:pPr marL="914400" lvl="1" indent="-514350">
              <a:buFont typeface="+mj-lt"/>
              <a:buAutoNum type="alphaLcParenR"/>
            </a:pPr>
            <a:r>
              <a:rPr lang="fi-FI" dirty="0"/>
              <a:t>Numeric</a:t>
            </a:r>
          </a:p>
          <a:p>
            <a:pPr marL="0" indent="0">
              <a:buNone/>
            </a:pPr>
            <a:endParaRPr lang="en-US" dirty="0"/>
          </a:p>
        </p:txBody>
      </p:sp>
    </p:spTree>
    <p:extLst>
      <p:ext uri="{BB962C8B-B14F-4D97-AF65-F5344CB8AC3E}">
        <p14:creationId xmlns:p14="http://schemas.microsoft.com/office/powerpoint/2010/main" val="163982854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5560" y="274638"/>
            <a:ext cx="7776864" cy="1498178"/>
          </a:xfrm>
        </p:spPr>
        <p:txBody>
          <a:bodyPr/>
          <a:lstStyle/>
          <a:p>
            <a:pPr algn="l"/>
            <a:r>
              <a:rPr lang="en-US" sz="3333" b="1" noProof="0" dirty="0">
                <a:solidFill>
                  <a:srgbClr val="C00000"/>
                </a:solidFill>
                <a:latin typeface="Arial Black" pitchFamily="34" charset="0"/>
              </a:rPr>
              <a:t>Referencing: in-text citation</a:t>
            </a:r>
            <a:br>
              <a:rPr lang="en-US" sz="3333" b="1" noProof="0" dirty="0">
                <a:solidFill>
                  <a:srgbClr val="C00000"/>
                </a:solidFill>
                <a:latin typeface="Arial Black" pitchFamily="34" charset="0"/>
              </a:rPr>
            </a:br>
            <a:r>
              <a:rPr lang="en-US" sz="3333" b="1" noProof="0" dirty="0">
                <a:solidFill>
                  <a:srgbClr val="C00000"/>
                </a:solidFill>
                <a:latin typeface="Arial Black" pitchFamily="34" charset="0"/>
              </a:rPr>
              <a:t>reference list</a:t>
            </a:r>
          </a:p>
        </p:txBody>
      </p:sp>
      <p:sp>
        <p:nvSpPr>
          <p:cNvPr id="3" name="Content Placeholder 2"/>
          <p:cNvSpPr>
            <a:spLocks noGrp="1"/>
          </p:cNvSpPr>
          <p:nvPr>
            <p:ph idx="1"/>
          </p:nvPr>
        </p:nvSpPr>
        <p:spPr>
          <a:xfrm>
            <a:off x="2135560" y="1484785"/>
            <a:ext cx="7920880" cy="5054129"/>
          </a:xfrm>
        </p:spPr>
        <p:txBody>
          <a:bodyPr/>
          <a:lstStyle/>
          <a:p>
            <a:r>
              <a:rPr lang="en-US" sz="1800" b="1" noProof="0" dirty="0"/>
              <a:t>APA </a:t>
            </a:r>
            <a:r>
              <a:rPr lang="en-US" sz="1800" noProof="0" dirty="0"/>
              <a:t>(author date)</a:t>
            </a:r>
          </a:p>
          <a:p>
            <a:pPr marL="0" indent="0">
              <a:buNone/>
            </a:pPr>
            <a:r>
              <a:rPr lang="en-US" sz="1800" noProof="0" dirty="0">
                <a:hlinkClick r:id="rId2">
                  <a:extLst>
                    <a:ext uri="{A12FA001-AC4F-418D-AE19-62706E023703}">
                      <ahyp:hlinkClr xmlns:ahyp="http://schemas.microsoft.com/office/drawing/2018/hyperlinkcolor" val="tx"/>
                    </a:ext>
                  </a:extLst>
                </a:hlinkClick>
              </a:rPr>
              <a:t>https://owl.english.purdue.edu/owl/resource/664/01/</a:t>
            </a:r>
            <a:endParaRPr lang="en-US" sz="1800" noProof="0" dirty="0"/>
          </a:p>
          <a:p>
            <a:pPr marL="0" indent="0">
              <a:buNone/>
            </a:pPr>
            <a:endParaRPr lang="en-US" sz="1800" noProof="0" dirty="0"/>
          </a:p>
          <a:p>
            <a:r>
              <a:rPr lang="en-US" sz="1800" b="1" noProof="0" dirty="0"/>
              <a:t>Harvard style </a:t>
            </a:r>
            <a:r>
              <a:rPr lang="en-US" sz="1800" noProof="0" dirty="0"/>
              <a:t>(author date)</a:t>
            </a:r>
          </a:p>
          <a:p>
            <a:pPr marL="0" indent="0">
              <a:buNone/>
            </a:pPr>
            <a:r>
              <a:rPr lang="en-US" sz="1800" noProof="0" dirty="0">
                <a:hlinkClick r:id="rId3">
                  <a:extLst>
                    <a:ext uri="{A12FA001-AC4F-418D-AE19-62706E023703}">
                      <ahyp:hlinkClr xmlns:ahyp="http://schemas.microsoft.com/office/drawing/2018/hyperlinkcolor" val="tx"/>
                    </a:ext>
                  </a:extLst>
                </a:hlinkClick>
              </a:rPr>
              <a:t>https://www.library.auckland.ac.nz/instruct/ref/harvard.htm</a:t>
            </a:r>
            <a:endParaRPr lang="en-US" sz="1800" noProof="0" dirty="0"/>
          </a:p>
          <a:p>
            <a:pPr marL="0" indent="0">
              <a:buNone/>
            </a:pPr>
            <a:endParaRPr lang="en-US" sz="1800" noProof="0" dirty="0"/>
          </a:p>
          <a:p>
            <a:r>
              <a:rPr lang="en-US" sz="1800" b="1" noProof="0" dirty="0"/>
              <a:t>IEEE</a:t>
            </a:r>
          </a:p>
          <a:p>
            <a:pPr marL="0" indent="0">
              <a:buNone/>
            </a:pPr>
            <a:r>
              <a:rPr lang="en-US" sz="1800" noProof="0" dirty="0">
                <a:hlinkClick r:id="rId4">
                  <a:extLst>
                    <a:ext uri="{A12FA001-AC4F-418D-AE19-62706E023703}">
                      <ahyp:hlinkClr xmlns:ahyp="http://schemas.microsoft.com/office/drawing/2018/hyperlinkcolor" val="tx"/>
                    </a:ext>
                  </a:extLst>
                </a:hlinkClick>
              </a:rPr>
              <a:t>http://libguides.murdoch.edu.au/content.php?pid=144623&amp;sid=1229929</a:t>
            </a:r>
            <a:endParaRPr lang="en-US" sz="1800" noProof="0" dirty="0"/>
          </a:p>
          <a:p>
            <a:pPr marL="0" indent="0">
              <a:buNone/>
            </a:pPr>
            <a:endParaRPr lang="en-US" sz="1667" noProof="0" dirty="0"/>
          </a:p>
          <a:p>
            <a:r>
              <a:rPr lang="en-US" sz="1800" dirty="0"/>
              <a:t>Common Reference Systems</a:t>
            </a:r>
          </a:p>
          <a:p>
            <a:pPr marL="0" indent="0">
              <a:buNone/>
            </a:pPr>
            <a:r>
              <a:rPr lang="en-US" sz="1800" dirty="0"/>
              <a:t> </a:t>
            </a:r>
            <a:r>
              <a:rPr lang="en-US" sz="1800" dirty="0">
                <a:hlinkClick r:id="rId5">
                  <a:extLst>
                    <a:ext uri="{A12FA001-AC4F-418D-AE19-62706E023703}">
                      <ahyp:hlinkClr xmlns:ahyp="http://schemas.microsoft.com/office/drawing/2018/hyperlinkcolor" val="tx"/>
                    </a:ext>
                  </a:extLst>
                </a:hlinkClick>
              </a:rPr>
              <a:t>http://www.ub.umu.se/en/write/references/common-reference-systems</a:t>
            </a:r>
            <a:r>
              <a:rPr lang="en-US" sz="1800" dirty="0"/>
              <a:t> </a:t>
            </a:r>
          </a:p>
        </p:txBody>
      </p:sp>
      <p:sp>
        <p:nvSpPr>
          <p:cNvPr id="4" name="Slide Number Placeholder 3"/>
          <p:cNvSpPr>
            <a:spLocks noGrp="1"/>
          </p:cNvSpPr>
          <p:nvPr>
            <p:ph type="sldNum" sz="quarter" idx="12"/>
          </p:nvPr>
        </p:nvSpPr>
        <p:spPr/>
        <p:txBody>
          <a:bodyPr/>
          <a:lstStyle/>
          <a:p>
            <a:pPr>
              <a:defRPr/>
            </a:pPr>
            <a:fld id="{D915977C-5E31-45A3-ADA4-A5342A34D0E6}" type="slidenum">
              <a:rPr lang="ja-JP" altLang="en-US" smtClean="0"/>
              <a:pPr>
                <a:defRPr/>
              </a:pPr>
              <a:t>41</a:t>
            </a:fld>
            <a:endParaRPr lang="en-US" altLang="ja-JP"/>
          </a:p>
        </p:txBody>
      </p:sp>
    </p:spTree>
    <p:extLst>
      <p:ext uri="{BB962C8B-B14F-4D97-AF65-F5344CB8AC3E}">
        <p14:creationId xmlns:p14="http://schemas.microsoft.com/office/powerpoint/2010/main" val="10156183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9"/>
            <a:ext cx="8229600" cy="673629"/>
          </a:xfrm>
        </p:spPr>
        <p:txBody>
          <a:bodyPr>
            <a:normAutofit fontScale="90000"/>
          </a:bodyPr>
          <a:lstStyle/>
          <a:p>
            <a:r>
              <a:rPr lang="en-US" dirty="0"/>
              <a:t>Sample reference lists</a:t>
            </a:r>
          </a:p>
        </p:txBody>
      </p:sp>
      <p:pic>
        <p:nvPicPr>
          <p:cNvPr id="5" name="Picture 4"/>
          <p:cNvPicPr>
            <a:picLocks noChangeAspect="1"/>
          </p:cNvPicPr>
          <p:nvPr/>
        </p:nvPicPr>
        <p:blipFill>
          <a:blip r:embed="rId2"/>
          <a:stretch>
            <a:fillRect/>
          </a:stretch>
        </p:blipFill>
        <p:spPr>
          <a:xfrm>
            <a:off x="1968504" y="1117600"/>
            <a:ext cx="4004322" cy="5740400"/>
          </a:xfrm>
          <a:prstGeom prst="rect">
            <a:avLst/>
          </a:prstGeom>
        </p:spPr>
      </p:pic>
      <p:pic>
        <p:nvPicPr>
          <p:cNvPr id="6" name="Picture 5"/>
          <p:cNvPicPr>
            <a:picLocks noChangeAspect="1"/>
          </p:cNvPicPr>
          <p:nvPr/>
        </p:nvPicPr>
        <p:blipFill>
          <a:blip r:embed="rId3"/>
          <a:stretch>
            <a:fillRect/>
          </a:stretch>
        </p:blipFill>
        <p:spPr>
          <a:xfrm>
            <a:off x="6184120" y="1085280"/>
            <a:ext cx="4200146" cy="5788121"/>
          </a:xfrm>
          <a:prstGeom prst="rect">
            <a:avLst/>
          </a:prstGeom>
        </p:spPr>
      </p:pic>
    </p:spTree>
    <p:extLst>
      <p:ext uri="{BB962C8B-B14F-4D97-AF65-F5344CB8AC3E}">
        <p14:creationId xmlns:p14="http://schemas.microsoft.com/office/powerpoint/2010/main" val="196087446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619100" indent="-238115" eaLnBrk="0" hangingPunct="0">
              <a:defRPr>
                <a:solidFill>
                  <a:schemeClr val="tx1"/>
                </a:solidFill>
                <a:latin typeface="Arial" charset="0"/>
              </a:defRPr>
            </a:lvl2pPr>
            <a:lvl3pPr marL="952462" indent="-190492" eaLnBrk="0" hangingPunct="0">
              <a:defRPr>
                <a:solidFill>
                  <a:schemeClr val="tx1"/>
                </a:solidFill>
                <a:latin typeface="Arial" charset="0"/>
              </a:defRPr>
            </a:lvl3pPr>
            <a:lvl4pPr marL="1333447" indent="-190492" eaLnBrk="0" hangingPunct="0">
              <a:defRPr>
                <a:solidFill>
                  <a:schemeClr val="tx1"/>
                </a:solidFill>
                <a:latin typeface="Arial" charset="0"/>
              </a:defRPr>
            </a:lvl4pPr>
            <a:lvl5pPr marL="1714431" indent="-190492" eaLnBrk="0" hangingPunct="0">
              <a:defRPr>
                <a:solidFill>
                  <a:schemeClr val="tx1"/>
                </a:solidFill>
                <a:latin typeface="Arial" charset="0"/>
              </a:defRPr>
            </a:lvl5pPr>
            <a:lvl6pPr marL="2095416" indent="-190492" eaLnBrk="0" fontAlgn="base" hangingPunct="0">
              <a:spcBef>
                <a:spcPct val="0"/>
              </a:spcBef>
              <a:spcAft>
                <a:spcPct val="0"/>
              </a:spcAft>
              <a:defRPr>
                <a:solidFill>
                  <a:schemeClr val="tx1"/>
                </a:solidFill>
                <a:latin typeface="Arial" charset="0"/>
              </a:defRPr>
            </a:lvl6pPr>
            <a:lvl7pPr marL="2476401" indent="-190492" eaLnBrk="0" fontAlgn="base" hangingPunct="0">
              <a:spcBef>
                <a:spcPct val="0"/>
              </a:spcBef>
              <a:spcAft>
                <a:spcPct val="0"/>
              </a:spcAft>
              <a:defRPr>
                <a:solidFill>
                  <a:schemeClr val="tx1"/>
                </a:solidFill>
                <a:latin typeface="Arial" charset="0"/>
              </a:defRPr>
            </a:lvl7pPr>
            <a:lvl8pPr marL="2857386" indent="-190492" eaLnBrk="0" fontAlgn="base" hangingPunct="0">
              <a:spcBef>
                <a:spcPct val="0"/>
              </a:spcBef>
              <a:spcAft>
                <a:spcPct val="0"/>
              </a:spcAft>
              <a:defRPr>
                <a:solidFill>
                  <a:schemeClr val="tx1"/>
                </a:solidFill>
                <a:latin typeface="Arial" charset="0"/>
              </a:defRPr>
            </a:lvl8pPr>
            <a:lvl9pPr marL="3238370" indent="-190492" eaLnBrk="0" fontAlgn="base" hangingPunct="0">
              <a:spcBef>
                <a:spcPct val="0"/>
              </a:spcBef>
              <a:spcAft>
                <a:spcPct val="0"/>
              </a:spcAft>
              <a:defRPr>
                <a:solidFill>
                  <a:schemeClr val="tx1"/>
                </a:solidFill>
                <a:latin typeface="Arial" charset="0"/>
              </a:defRPr>
            </a:lvl9pPr>
          </a:lstStyle>
          <a:p>
            <a:pPr eaLnBrk="1" hangingPunct="1"/>
            <a:fld id="{283B1821-4CA4-43A2-A4D7-203343B784D7}" type="slidenum">
              <a:rPr lang="fi-FI" altLang="ja-JP">
                <a:solidFill>
                  <a:srgbClr val="898989"/>
                </a:solidFill>
              </a:rPr>
              <a:pPr eaLnBrk="1" hangingPunct="1"/>
              <a:t>43</a:t>
            </a:fld>
            <a:endParaRPr lang="fi-FI" altLang="ja-JP">
              <a:solidFill>
                <a:srgbClr val="898989"/>
              </a:solidFill>
            </a:endParaRPr>
          </a:p>
        </p:txBody>
      </p:sp>
      <p:sp>
        <p:nvSpPr>
          <p:cNvPr id="13314" name="Rectangle 2"/>
          <p:cNvSpPr>
            <a:spLocks noGrp="1" noChangeArrowheads="1"/>
          </p:cNvSpPr>
          <p:nvPr>
            <p:ph type="title"/>
          </p:nvPr>
        </p:nvSpPr>
        <p:spPr/>
        <p:txBody>
          <a:bodyPr/>
          <a:lstStyle/>
          <a:p>
            <a:pPr algn="l">
              <a:defRPr/>
            </a:pPr>
            <a:r>
              <a:rPr lang="en-US" altLang="ja-JP" b="1" noProof="0" dirty="0">
                <a:solidFill>
                  <a:schemeClr val="tx2">
                    <a:lumMod val="50000"/>
                  </a:schemeClr>
                </a:solidFill>
                <a:effectLst>
                  <a:outerShdw blurRad="38100" dist="38100" dir="2700000" algn="tl">
                    <a:srgbClr val="000000">
                      <a:alpha val="43137"/>
                    </a:srgbClr>
                  </a:outerShdw>
                </a:effectLst>
                <a:latin typeface="+mn-lt"/>
                <a:cs typeface="MV Boli" pitchFamily="2" charset="0"/>
              </a:rPr>
              <a:t>Sources &amp; Helpful Links</a:t>
            </a:r>
          </a:p>
        </p:txBody>
      </p:sp>
      <p:sp>
        <p:nvSpPr>
          <p:cNvPr id="23556" name="Rectangle 3"/>
          <p:cNvSpPr>
            <a:spLocks noGrp="1" noChangeArrowheads="1"/>
          </p:cNvSpPr>
          <p:nvPr>
            <p:ph type="body" idx="1"/>
          </p:nvPr>
        </p:nvSpPr>
        <p:spPr>
          <a:xfrm>
            <a:off x="1981200" y="1268761"/>
            <a:ext cx="8219256" cy="5097017"/>
          </a:xfrm>
        </p:spPr>
        <p:txBody>
          <a:bodyPr/>
          <a:lstStyle/>
          <a:p>
            <a:endParaRPr lang="en-US" altLang="ja-JP" sz="2000" noProof="0" dirty="0"/>
          </a:p>
          <a:p>
            <a:r>
              <a:rPr lang="en-US" sz="2000" noProof="0" dirty="0"/>
              <a:t>Harvard Guide to Using Sources. A Publication of the Harvard College Writing Program</a:t>
            </a:r>
            <a:r>
              <a:rPr lang="en-US" sz="2000" dirty="0"/>
              <a:t>. </a:t>
            </a:r>
            <a:r>
              <a:rPr lang="en-US" sz="2000" dirty="0">
                <a:hlinkClick r:id="rId2">
                  <a:extLst>
                    <a:ext uri="{A12FA001-AC4F-418D-AE19-62706E023703}">
                      <ahyp:hlinkClr xmlns:ahyp="http://schemas.microsoft.com/office/drawing/2018/hyperlinkcolor" val="tx"/>
                    </a:ext>
                  </a:extLst>
                </a:hlinkClick>
              </a:rPr>
              <a:t>https://usingsources.fas.harvard.edu/</a:t>
            </a:r>
            <a:r>
              <a:rPr lang="en-US" sz="2000" dirty="0"/>
              <a:t>. </a:t>
            </a:r>
            <a:r>
              <a:rPr lang="en-US" sz="2000" noProof="0" dirty="0"/>
              <a:t>Accessed 1.10.2018</a:t>
            </a:r>
          </a:p>
          <a:p>
            <a:r>
              <a:rPr lang="en-US" altLang="ja-JP" sz="2000" noProof="0" dirty="0"/>
              <a:t>Swales, J. &amp; Feak, C. (2012). </a:t>
            </a:r>
            <a:r>
              <a:rPr lang="en-US" altLang="ja-JP" sz="2000" i="1" noProof="0" dirty="0"/>
              <a:t>Academic Writing for Graduate Students.</a:t>
            </a:r>
          </a:p>
          <a:p>
            <a:r>
              <a:rPr lang="en-US" altLang="ja-JP" sz="2000" i="1" noProof="0" dirty="0"/>
              <a:t>Plagiarism: What is it and How to Recognize and Avoid It.</a:t>
            </a:r>
            <a:r>
              <a:rPr lang="en-US" altLang="ja-JP" sz="2000" dirty="0"/>
              <a:t> </a:t>
            </a:r>
            <a:r>
              <a:rPr lang="en-US" altLang="ja-JP" sz="2000" dirty="0">
                <a:hlinkClick r:id="rId3">
                  <a:extLst>
                    <a:ext uri="{A12FA001-AC4F-418D-AE19-62706E023703}">
                      <ahyp:hlinkClr xmlns:ahyp="http://schemas.microsoft.com/office/drawing/2018/hyperlinkcolor" val="tx"/>
                    </a:ext>
                  </a:extLst>
                </a:hlinkClick>
              </a:rPr>
              <a:t>https://wts.indiana.edu/writing-guides/plagiarism.html</a:t>
            </a:r>
            <a:r>
              <a:rPr lang="en-US" altLang="ja-JP" sz="2000" dirty="0"/>
              <a:t>. </a:t>
            </a:r>
            <a:r>
              <a:rPr lang="en-US" altLang="ja-JP" sz="2000" noProof="0" dirty="0"/>
              <a:t>Accessed 1.10.2018</a:t>
            </a:r>
          </a:p>
          <a:p>
            <a:r>
              <a:rPr lang="en-US" altLang="ja-JP" sz="2000" i="1" noProof="0" dirty="0"/>
              <a:t>How Not to Plagiarize.</a:t>
            </a:r>
            <a:r>
              <a:rPr lang="en-US" altLang="ja-JP" sz="2000" dirty="0"/>
              <a:t> </a:t>
            </a:r>
            <a:r>
              <a:rPr lang="en-US" altLang="ja-JP" sz="2000" dirty="0">
                <a:hlinkClick r:id="rId4">
                  <a:extLst>
                    <a:ext uri="{A12FA001-AC4F-418D-AE19-62706E023703}">
                      <ahyp:hlinkClr xmlns:ahyp="http://schemas.microsoft.com/office/drawing/2018/hyperlinkcolor" val="tx"/>
                    </a:ext>
                  </a:extLst>
                </a:hlinkClick>
              </a:rPr>
              <a:t>http://advice.writing.utoronto.ca/using-sources/how-not-to-plagiarize/</a:t>
            </a:r>
            <a:r>
              <a:rPr lang="en-US" altLang="ja-JP" sz="2000" dirty="0"/>
              <a:t>. Accessed 1</a:t>
            </a:r>
            <a:r>
              <a:rPr lang="en-US" altLang="ja-JP" sz="2000" noProof="0" dirty="0"/>
              <a:t>.10.2018</a:t>
            </a:r>
          </a:p>
          <a:p>
            <a:r>
              <a:rPr lang="en-US" altLang="ja-JP" sz="2000" noProof="0" dirty="0"/>
              <a:t>The Office of Research Integrity. </a:t>
            </a:r>
            <a:r>
              <a:rPr lang="en-US" altLang="ja-JP" sz="2000" noProof="0" dirty="0">
                <a:hlinkClick r:id="rId5">
                  <a:extLst>
                    <a:ext uri="{A12FA001-AC4F-418D-AE19-62706E023703}">
                      <ahyp:hlinkClr xmlns:ahyp="http://schemas.microsoft.com/office/drawing/2018/hyperlinkcolor" val="tx"/>
                    </a:ext>
                  </a:extLst>
                </a:hlinkClick>
              </a:rPr>
              <a:t>http://ori.hhs.gov/avoiding-plagiarism-self-plagiarism-and-other-questionable-writing-practices-guide-ethical-writing</a:t>
            </a:r>
            <a:r>
              <a:rPr lang="en-US" altLang="ja-JP" sz="2000" noProof="0" dirty="0"/>
              <a:t> (Accessed 1.10.2018)</a:t>
            </a:r>
          </a:p>
          <a:p>
            <a:pPr>
              <a:lnSpc>
                <a:spcPct val="90000"/>
              </a:lnSpc>
            </a:pPr>
            <a:endParaRPr lang="en-US" altLang="ja-JP" sz="2000" noProof="0" dirty="0"/>
          </a:p>
          <a:p>
            <a:pPr>
              <a:lnSpc>
                <a:spcPct val="90000"/>
              </a:lnSpc>
            </a:pPr>
            <a:endParaRPr lang="en-US" altLang="ja-JP" sz="2000" noProof="0" dirty="0"/>
          </a:p>
        </p:txBody>
      </p:sp>
    </p:spTree>
    <p:extLst>
      <p:ext uri="{BB962C8B-B14F-4D97-AF65-F5344CB8AC3E}">
        <p14:creationId xmlns:p14="http://schemas.microsoft.com/office/powerpoint/2010/main" val="304276827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a:t>Today</a:t>
            </a:r>
          </a:p>
        </p:txBody>
      </p:sp>
      <p:sp>
        <p:nvSpPr>
          <p:cNvPr id="3" name="Content Placeholder 2"/>
          <p:cNvSpPr>
            <a:spLocks noGrp="1"/>
          </p:cNvSpPr>
          <p:nvPr>
            <p:ph idx="1"/>
          </p:nvPr>
        </p:nvSpPr>
        <p:spPr/>
        <p:txBody>
          <a:bodyPr/>
          <a:lstStyle/>
          <a:p>
            <a:r>
              <a:rPr lang="en-US" dirty="0">
                <a:solidFill>
                  <a:schemeClr val="tx1">
                    <a:lumMod val="65000"/>
                  </a:schemeClr>
                </a:solidFill>
              </a:rPr>
              <a:t>Feedback prep and peer feedback (on Assignments 3a and 3b)</a:t>
            </a:r>
          </a:p>
          <a:p>
            <a:r>
              <a:rPr lang="en-US" noProof="0" dirty="0">
                <a:solidFill>
                  <a:schemeClr val="tx1">
                    <a:lumMod val="65000"/>
                  </a:schemeClr>
                </a:solidFill>
              </a:rPr>
              <a:t>Punctuation review</a:t>
            </a:r>
          </a:p>
          <a:p>
            <a:r>
              <a:rPr lang="en-US" dirty="0">
                <a:solidFill>
                  <a:schemeClr val="tx1">
                    <a:lumMod val="65000"/>
                  </a:schemeClr>
                </a:solidFill>
              </a:rPr>
              <a:t>Avoiding plagiarism</a:t>
            </a:r>
          </a:p>
          <a:p>
            <a:r>
              <a:rPr lang="en-US" noProof="0" dirty="0">
                <a:solidFill>
                  <a:schemeClr val="tx1">
                    <a:lumMod val="65000"/>
                  </a:schemeClr>
                </a:solidFill>
              </a:rPr>
              <a:t>Paraphrasing and summarizing</a:t>
            </a:r>
          </a:p>
          <a:p>
            <a:r>
              <a:rPr lang="en-US" dirty="0"/>
              <a:t>Recap of text organization I, II &amp; III</a:t>
            </a:r>
            <a:endParaRPr lang="en-US" noProof="0" dirty="0"/>
          </a:p>
          <a:p>
            <a:endParaRPr lang="en-US" noProof="0" dirty="0"/>
          </a:p>
        </p:txBody>
      </p:sp>
    </p:spTree>
    <p:extLst>
      <p:ext uri="{BB962C8B-B14F-4D97-AF65-F5344CB8AC3E}">
        <p14:creationId xmlns:p14="http://schemas.microsoft.com/office/powerpoint/2010/main" val="8179292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a:t>Homework</a:t>
            </a:r>
          </a:p>
        </p:txBody>
      </p:sp>
      <p:sp>
        <p:nvSpPr>
          <p:cNvPr id="3" name="Content Placeholder 2"/>
          <p:cNvSpPr>
            <a:spLocks noGrp="1"/>
          </p:cNvSpPr>
          <p:nvPr>
            <p:ph idx="1"/>
          </p:nvPr>
        </p:nvSpPr>
        <p:spPr/>
        <p:txBody>
          <a:bodyPr>
            <a:normAutofit/>
          </a:bodyPr>
          <a:lstStyle/>
          <a:p>
            <a:r>
              <a:rPr lang="en-US" noProof="0" dirty="0"/>
              <a:t>Assignment 4a: Version #1 of the Review Article</a:t>
            </a:r>
            <a:endParaRPr lang="en-US" dirty="0"/>
          </a:p>
          <a:p>
            <a:pPr lvl="1"/>
            <a:r>
              <a:rPr lang="en-US" noProof="0" dirty="0"/>
              <a:t>Incorporate the CARS model.</a:t>
            </a:r>
          </a:p>
          <a:p>
            <a:pPr lvl="1"/>
            <a:r>
              <a:rPr lang="en-US" dirty="0"/>
              <a:t>B</a:t>
            </a:r>
            <a:r>
              <a:rPr lang="en-US" noProof="0" dirty="0"/>
              <a:t>ring version #1 to class on paper or laptop for peer editing on </a:t>
            </a:r>
            <a:r>
              <a:rPr lang="en-US" b="1" u="sng" noProof="0" dirty="0"/>
              <a:t>4th March</a:t>
            </a:r>
            <a:r>
              <a:rPr lang="en-US" noProof="0" dirty="0"/>
              <a:t>. </a:t>
            </a:r>
          </a:p>
          <a:p>
            <a:pPr lvl="1"/>
            <a:r>
              <a:rPr lang="en-US" i="1" noProof="0" dirty="0"/>
              <a:t>No need to upload yet to MyCourses</a:t>
            </a:r>
            <a:r>
              <a:rPr lang="en-US" noProof="0" dirty="0"/>
              <a:t>. </a:t>
            </a:r>
          </a:p>
          <a:p>
            <a:endParaRPr lang="en-US" noProof="0" dirty="0"/>
          </a:p>
          <a:p>
            <a:r>
              <a:rPr lang="en-US" noProof="0" dirty="0"/>
              <a:t>Make sure Assignment 3a – revised is uploaded this week. I will give you </a:t>
            </a:r>
            <a:r>
              <a:rPr lang="en-US" dirty="0"/>
              <a:t>feedback on it, and this should help in Assignment 4a.</a:t>
            </a:r>
          </a:p>
          <a:p>
            <a:r>
              <a:rPr lang="en-US" noProof="0" dirty="0"/>
              <a:t>Online Module 4</a:t>
            </a:r>
          </a:p>
          <a:p>
            <a:pPr lvl="1"/>
            <a:r>
              <a:rPr lang="en-US" noProof="0" dirty="0"/>
              <a:t>Remember: </a:t>
            </a:r>
            <a:r>
              <a:rPr lang="en-US" b="1" u="sng" noProof="0" dirty="0"/>
              <a:t>Exam</a:t>
            </a:r>
            <a:r>
              <a:rPr lang="en-US" noProof="0" dirty="0"/>
              <a:t> (60 min) on </a:t>
            </a:r>
            <a:r>
              <a:rPr lang="en-US" b="1" u="sng" dirty="0"/>
              <a:t>4th March</a:t>
            </a:r>
            <a:r>
              <a:rPr lang="en-US" noProof="0" dirty="0"/>
              <a:t>!</a:t>
            </a:r>
          </a:p>
          <a:p>
            <a:endParaRPr lang="en-US" noProof="0" dirty="0"/>
          </a:p>
        </p:txBody>
      </p:sp>
    </p:spTree>
    <p:extLst>
      <p:ext uri="{BB962C8B-B14F-4D97-AF65-F5344CB8AC3E}">
        <p14:creationId xmlns:p14="http://schemas.microsoft.com/office/powerpoint/2010/main" val="272849884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a:t>Recap of Text Organization I, II &amp; III</a:t>
            </a:r>
          </a:p>
        </p:txBody>
      </p:sp>
      <p:sp>
        <p:nvSpPr>
          <p:cNvPr id="3" name="Content Placeholder 2"/>
          <p:cNvSpPr>
            <a:spLocks noGrp="1"/>
          </p:cNvSpPr>
          <p:nvPr>
            <p:ph idx="1"/>
          </p:nvPr>
        </p:nvSpPr>
        <p:spPr/>
        <p:txBody>
          <a:bodyPr>
            <a:normAutofit/>
          </a:bodyPr>
          <a:lstStyle/>
          <a:p>
            <a:pPr marL="0" indent="0">
              <a:buNone/>
            </a:pPr>
            <a:r>
              <a:rPr lang="en-US" noProof="0" dirty="0"/>
              <a:t>In groups of 3-4, write down two or more tips for writers of </a:t>
            </a:r>
            <a:r>
              <a:rPr lang="en-US" dirty="0"/>
              <a:t>A</a:t>
            </a:r>
            <a:r>
              <a:rPr lang="en-US" noProof="0" dirty="0" err="1"/>
              <a:t>cademic</a:t>
            </a:r>
            <a:r>
              <a:rPr lang="en-US" noProof="0" dirty="0"/>
              <a:t> English under each of these headings:</a:t>
            </a:r>
          </a:p>
          <a:p>
            <a:pPr marL="0" indent="0">
              <a:buNone/>
            </a:pPr>
            <a:endParaRPr lang="en-US" noProof="0" dirty="0"/>
          </a:p>
          <a:p>
            <a:pPr lvl="1"/>
            <a:r>
              <a:rPr lang="en-US" dirty="0"/>
              <a:t>The problem-solution model and the CARS model</a:t>
            </a:r>
          </a:p>
          <a:p>
            <a:pPr lvl="1"/>
            <a:r>
              <a:rPr lang="en-US" noProof="0" dirty="0"/>
              <a:t>Superordinate terms, lists, and extended definitions</a:t>
            </a:r>
          </a:p>
          <a:p>
            <a:pPr lvl="1"/>
            <a:r>
              <a:rPr lang="en-US" dirty="0"/>
              <a:t>Cohesion</a:t>
            </a:r>
            <a:r>
              <a:rPr lang="en-US"/>
              <a:t>, coherence, </a:t>
            </a:r>
            <a:r>
              <a:rPr lang="en-US" dirty="0"/>
              <a:t>and sign-posting</a:t>
            </a:r>
          </a:p>
          <a:p>
            <a:pPr lvl="1"/>
            <a:r>
              <a:rPr lang="en-US" noProof="0" dirty="0"/>
              <a:t>Topic sentences and paragraphs</a:t>
            </a:r>
          </a:p>
          <a:p>
            <a:endParaRPr lang="en-US" noProof="0" dirty="0"/>
          </a:p>
          <a:p>
            <a:endParaRPr lang="en-US" noProof="0" dirty="0"/>
          </a:p>
        </p:txBody>
      </p:sp>
    </p:spTree>
    <p:extLst>
      <p:ext uri="{BB962C8B-B14F-4D97-AF65-F5344CB8AC3E}">
        <p14:creationId xmlns:p14="http://schemas.microsoft.com/office/powerpoint/2010/main" val="14384982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idx="4294967295"/>
          </p:nvPr>
        </p:nvSpPr>
        <p:spPr>
          <a:xfrm>
            <a:off x="467193" y="457201"/>
            <a:ext cx="9695513" cy="1143000"/>
          </a:xfrm>
        </p:spPr>
        <p:txBody>
          <a:bodyPr>
            <a:normAutofit fontScale="90000"/>
          </a:bodyPr>
          <a:lstStyle/>
          <a:p>
            <a:r>
              <a:rPr lang="en-US" b="1" noProof="0" dirty="0">
                <a:solidFill>
                  <a:srgbClr val="FF0000"/>
                </a:solidFill>
              </a:rPr>
              <a:t>How hard is it to give and receive feedback?</a:t>
            </a:r>
          </a:p>
        </p:txBody>
      </p:sp>
      <p:sp>
        <p:nvSpPr>
          <p:cNvPr id="94211" name="Rectangle 3"/>
          <p:cNvSpPr>
            <a:spLocks noGrp="1" noChangeArrowheads="1"/>
          </p:cNvSpPr>
          <p:nvPr>
            <p:ph type="body" idx="4294967295"/>
          </p:nvPr>
        </p:nvSpPr>
        <p:spPr>
          <a:xfrm>
            <a:off x="2029293" y="1600201"/>
            <a:ext cx="7709941" cy="4525963"/>
          </a:xfrm>
        </p:spPr>
        <p:txBody>
          <a:bodyPr/>
          <a:lstStyle/>
          <a:p>
            <a:endParaRPr lang="en-US" noProof="0" dirty="0"/>
          </a:p>
          <a:p>
            <a:r>
              <a:rPr lang="en-US" noProof="0" dirty="0"/>
              <a:t>What is the difference between feedback and criticism?</a:t>
            </a:r>
          </a:p>
          <a:p>
            <a:r>
              <a:rPr lang="en-US" noProof="0" dirty="0"/>
              <a:t>Why is it difficult to give feedback?</a:t>
            </a:r>
          </a:p>
          <a:p>
            <a:r>
              <a:rPr lang="en-US" noProof="0" dirty="0"/>
              <a:t>Why is it difficult to hear feedback?</a:t>
            </a:r>
          </a:p>
          <a:p>
            <a:r>
              <a:rPr lang="en-US" noProof="0" dirty="0"/>
              <a:t>What kind of feedback is efficient?</a:t>
            </a:r>
          </a:p>
        </p:txBody>
      </p:sp>
    </p:spTree>
    <p:extLst>
      <p:ext uri="{BB962C8B-B14F-4D97-AF65-F5344CB8AC3E}">
        <p14:creationId xmlns:p14="http://schemas.microsoft.com/office/powerpoint/2010/main" val="4080486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94211">
                                            <p:txEl>
                                              <p:pRg st="1" end="1"/>
                                            </p:txEl>
                                          </p:spTgt>
                                        </p:tgtEl>
                                        <p:attrNameLst>
                                          <p:attrName>style.visibility</p:attrName>
                                        </p:attrNameLst>
                                      </p:cBhvr>
                                      <p:to>
                                        <p:strVal val="visible"/>
                                      </p:to>
                                    </p:set>
                                    <p:animEffect transition="in" filter="box(in)">
                                      <p:cBhvr>
                                        <p:cTn id="7" dur="500"/>
                                        <p:tgtEl>
                                          <p:spTgt spid="94211">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94211">
                                            <p:txEl>
                                              <p:pRg st="2" end="2"/>
                                            </p:txEl>
                                          </p:spTgt>
                                        </p:tgtEl>
                                        <p:attrNameLst>
                                          <p:attrName>style.visibility</p:attrName>
                                        </p:attrNameLst>
                                      </p:cBhvr>
                                      <p:to>
                                        <p:strVal val="visible"/>
                                      </p:to>
                                    </p:set>
                                    <p:animEffect transition="in" filter="box(in)">
                                      <p:cBhvr>
                                        <p:cTn id="12" dur="500"/>
                                        <p:tgtEl>
                                          <p:spTgt spid="94211">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94211">
                                            <p:txEl>
                                              <p:pRg st="3" end="3"/>
                                            </p:txEl>
                                          </p:spTgt>
                                        </p:tgtEl>
                                        <p:attrNameLst>
                                          <p:attrName>style.visibility</p:attrName>
                                        </p:attrNameLst>
                                      </p:cBhvr>
                                      <p:to>
                                        <p:strVal val="visible"/>
                                      </p:to>
                                    </p:set>
                                    <p:animEffect transition="in" filter="box(in)">
                                      <p:cBhvr>
                                        <p:cTn id="17" dur="500"/>
                                        <p:tgtEl>
                                          <p:spTgt spid="94211">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nodeType="clickEffect">
                                  <p:stCondLst>
                                    <p:cond delay="0"/>
                                  </p:stCondLst>
                                  <p:childTnLst>
                                    <p:set>
                                      <p:cBhvr>
                                        <p:cTn id="21" dur="1" fill="hold">
                                          <p:stCondLst>
                                            <p:cond delay="0"/>
                                          </p:stCondLst>
                                        </p:cTn>
                                        <p:tgtEl>
                                          <p:spTgt spid="94211">
                                            <p:txEl>
                                              <p:pRg st="4" end="4"/>
                                            </p:txEl>
                                          </p:spTgt>
                                        </p:tgtEl>
                                        <p:attrNameLst>
                                          <p:attrName>style.visibility</p:attrName>
                                        </p:attrNameLst>
                                      </p:cBhvr>
                                      <p:to>
                                        <p:strVal val="visible"/>
                                      </p:to>
                                    </p:set>
                                    <p:animEffect transition="in" filter="box(in)">
                                      <p:cBhvr>
                                        <p:cTn id="22" dur="500"/>
                                        <p:tgtEl>
                                          <p:spTgt spid="942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idx="4294967295"/>
          </p:nvPr>
        </p:nvSpPr>
        <p:spPr>
          <a:xfrm>
            <a:off x="811967" y="257331"/>
            <a:ext cx="7467600" cy="1143000"/>
          </a:xfrm>
        </p:spPr>
        <p:txBody>
          <a:bodyPr/>
          <a:lstStyle/>
          <a:p>
            <a:r>
              <a:rPr lang="en-US" sz="4000" b="1" noProof="0" dirty="0">
                <a:solidFill>
                  <a:srgbClr val="FF0000"/>
                </a:solidFill>
              </a:rPr>
              <a:t>Why might giving feedback be hard?</a:t>
            </a:r>
          </a:p>
        </p:txBody>
      </p:sp>
      <p:sp>
        <p:nvSpPr>
          <p:cNvPr id="95235" name="Rectangle 3"/>
          <p:cNvSpPr>
            <a:spLocks noGrp="1" noChangeArrowheads="1"/>
          </p:cNvSpPr>
          <p:nvPr>
            <p:ph type="body" idx="4294967295"/>
          </p:nvPr>
        </p:nvSpPr>
        <p:spPr>
          <a:xfrm>
            <a:off x="2108617" y="1555231"/>
            <a:ext cx="8129666" cy="4525963"/>
          </a:xfrm>
        </p:spPr>
        <p:txBody>
          <a:bodyPr/>
          <a:lstStyle/>
          <a:p>
            <a:pPr>
              <a:buFont typeface="Arial" charset="0"/>
              <a:buNone/>
            </a:pPr>
            <a:r>
              <a:rPr lang="en-US" noProof="0" dirty="0"/>
              <a:t>You </a:t>
            </a:r>
          </a:p>
          <a:p>
            <a:r>
              <a:rPr lang="en-US" noProof="0" dirty="0"/>
              <a:t>consider feedback negative and unhelpful </a:t>
            </a:r>
          </a:p>
          <a:p>
            <a:r>
              <a:rPr lang="en-US" noProof="0" dirty="0"/>
              <a:t>are concerned that the person will not like you </a:t>
            </a:r>
          </a:p>
          <a:p>
            <a:r>
              <a:rPr lang="en-US" noProof="0" dirty="0"/>
              <a:t>think the other person cannot handle the feedback </a:t>
            </a:r>
          </a:p>
          <a:p>
            <a:r>
              <a:rPr lang="en-US" noProof="0" dirty="0"/>
              <a:t>have had negative experiences before and feel the feedback is not worth the risk </a:t>
            </a:r>
          </a:p>
          <a:p>
            <a:pPr marL="0" indent="0">
              <a:buNone/>
            </a:pPr>
            <a:endParaRPr lang="en-US" b="1" noProof="0" dirty="0">
              <a:solidFill>
                <a:srgbClr val="CC0000"/>
              </a:solidFill>
            </a:endParaRPr>
          </a:p>
        </p:txBody>
      </p:sp>
    </p:spTree>
    <p:extLst>
      <p:ext uri="{BB962C8B-B14F-4D97-AF65-F5344CB8AC3E}">
        <p14:creationId xmlns:p14="http://schemas.microsoft.com/office/powerpoint/2010/main" val="7385218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95235">
                                            <p:txEl>
                                              <p:pRg st="1" end="1"/>
                                            </p:txEl>
                                          </p:spTgt>
                                        </p:tgtEl>
                                        <p:attrNameLst>
                                          <p:attrName>style.visibility</p:attrName>
                                        </p:attrNameLst>
                                      </p:cBhvr>
                                      <p:to>
                                        <p:strVal val="visible"/>
                                      </p:to>
                                    </p:set>
                                    <p:animEffect transition="in" filter="box(in)">
                                      <p:cBhvr>
                                        <p:cTn id="7" dur="500"/>
                                        <p:tgtEl>
                                          <p:spTgt spid="95235">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95235">
                                            <p:txEl>
                                              <p:pRg st="2" end="2"/>
                                            </p:txEl>
                                          </p:spTgt>
                                        </p:tgtEl>
                                        <p:attrNameLst>
                                          <p:attrName>style.visibility</p:attrName>
                                        </p:attrNameLst>
                                      </p:cBhvr>
                                      <p:to>
                                        <p:strVal val="visible"/>
                                      </p:to>
                                    </p:set>
                                    <p:animEffect transition="in" filter="box(in)">
                                      <p:cBhvr>
                                        <p:cTn id="12" dur="500"/>
                                        <p:tgtEl>
                                          <p:spTgt spid="9523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95235">
                                            <p:txEl>
                                              <p:pRg st="3" end="3"/>
                                            </p:txEl>
                                          </p:spTgt>
                                        </p:tgtEl>
                                        <p:attrNameLst>
                                          <p:attrName>style.visibility</p:attrName>
                                        </p:attrNameLst>
                                      </p:cBhvr>
                                      <p:to>
                                        <p:strVal val="visible"/>
                                      </p:to>
                                    </p:set>
                                    <p:animEffect transition="in" filter="box(in)">
                                      <p:cBhvr>
                                        <p:cTn id="17" dur="500"/>
                                        <p:tgtEl>
                                          <p:spTgt spid="95235">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nodeType="clickEffect">
                                  <p:stCondLst>
                                    <p:cond delay="0"/>
                                  </p:stCondLst>
                                  <p:childTnLst>
                                    <p:set>
                                      <p:cBhvr>
                                        <p:cTn id="21" dur="1" fill="hold">
                                          <p:stCondLst>
                                            <p:cond delay="0"/>
                                          </p:stCondLst>
                                        </p:cTn>
                                        <p:tgtEl>
                                          <p:spTgt spid="95235">
                                            <p:txEl>
                                              <p:pRg st="4" end="4"/>
                                            </p:txEl>
                                          </p:spTgt>
                                        </p:tgtEl>
                                        <p:attrNameLst>
                                          <p:attrName>style.visibility</p:attrName>
                                        </p:attrNameLst>
                                      </p:cBhvr>
                                      <p:to>
                                        <p:strVal val="visible"/>
                                      </p:to>
                                    </p:set>
                                    <p:animEffect transition="in" filter="box(in)">
                                      <p:cBhvr>
                                        <p:cTn id="22" dur="500"/>
                                        <p:tgtEl>
                                          <p:spTgt spid="9523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idx="4294967295"/>
          </p:nvPr>
        </p:nvSpPr>
        <p:spPr>
          <a:xfrm>
            <a:off x="629586" y="307300"/>
            <a:ext cx="8172450" cy="1143000"/>
          </a:xfrm>
        </p:spPr>
        <p:txBody>
          <a:bodyPr/>
          <a:lstStyle/>
          <a:p>
            <a:r>
              <a:rPr lang="en-US" sz="4000" b="1" noProof="0" dirty="0">
                <a:solidFill>
                  <a:srgbClr val="FF0000"/>
                </a:solidFill>
              </a:rPr>
              <a:t>Why might receiving feedback be hard?</a:t>
            </a:r>
          </a:p>
        </p:txBody>
      </p:sp>
      <p:sp>
        <p:nvSpPr>
          <p:cNvPr id="96259" name="Rectangle 3"/>
          <p:cNvSpPr>
            <a:spLocks noGrp="1" noChangeArrowheads="1"/>
          </p:cNvSpPr>
          <p:nvPr>
            <p:ph type="body" idx="4294967295"/>
          </p:nvPr>
        </p:nvSpPr>
        <p:spPr>
          <a:xfrm>
            <a:off x="2203554" y="1600201"/>
            <a:ext cx="8619344" cy="4525963"/>
          </a:xfrm>
        </p:spPr>
        <p:txBody>
          <a:bodyPr/>
          <a:lstStyle/>
          <a:p>
            <a:pPr>
              <a:buFont typeface="Arial" charset="0"/>
              <a:buNone/>
            </a:pPr>
            <a:r>
              <a:rPr lang="en-US" noProof="0" dirty="0"/>
              <a:t>You </a:t>
            </a:r>
          </a:p>
          <a:p>
            <a:r>
              <a:rPr lang="en-US" noProof="0" dirty="0"/>
              <a:t>have had negative experiences before</a:t>
            </a:r>
          </a:p>
          <a:p>
            <a:r>
              <a:rPr lang="en-US" noProof="0" dirty="0"/>
              <a:t>feel the need to justify and rationalize instead of listening to feedback</a:t>
            </a:r>
          </a:p>
          <a:p>
            <a:r>
              <a:rPr lang="en-US" noProof="0" dirty="0"/>
              <a:t>think that feedback diminished your self-worth</a:t>
            </a:r>
          </a:p>
        </p:txBody>
      </p:sp>
    </p:spTree>
    <p:extLst>
      <p:ext uri="{BB962C8B-B14F-4D97-AF65-F5344CB8AC3E}">
        <p14:creationId xmlns:p14="http://schemas.microsoft.com/office/powerpoint/2010/main" val="5711939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96259">
                                            <p:txEl>
                                              <p:pRg st="1" end="1"/>
                                            </p:txEl>
                                          </p:spTgt>
                                        </p:tgtEl>
                                        <p:attrNameLst>
                                          <p:attrName>style.visibility</p:attrName>
                                        </p:attrNameLst>
                                      </p:cBhvr>
                                      <p:to>
                                        <p:strVal val="visible"/>
                                      </p:to>
                                    </p:set>
                                    <p:animEffect transition="in" filter="box(in)">
                                      <p:cBhvr>
                                        <p:cTn id="7" dur="500"/>
                                        <p:tgtEl>
                                          <p:spTgt spid="96259">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96259">
                                            <p:txEl>
                                              <p:pRg st="2" end="2"/>
                                            </p:txEl>
                                          </p:spTgt>
                                        </p:tgtEl>
                                        <p:attrNameLst>
                                          <p:attrName>style.visibility</p:attrName>
                                        </p:attrNameLst>
                                      </p:cBhvr>
                                      <p:to>
                                        <p:strVal val="visible"/>
                                      </p:to>
                                    </p:set>
                                    <p:animEffect transition="in" filter="box(in)">
                                      <p:cBhvr>
                                        <p:cTn id="12" dur="500"/>
                                        <p:tgtEl>
                                          <p:spTgt spid="96259">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96259">
                                            <p:txEl>
                                              <p:pRg st="3" end="3"/>
                                            </p:txEl>
                                          </p:spTgt>
                                        </p:tgtEl>
                                        <p:attrNameLst>
                                          <p:attrName>style.visibility</p:attrName>
                                        </p:attrNameLst>
                                      </p:cBhvr>
                                      <p:to>
                                        <p:strVal val="visible"/>
                                      </p:to>
                                    </p:set>
                                    <p:animEffect transition="in" filter="box(in)">
                                      <p:cBhvr>
                                        <p:cTn id="17" dur="500"/>
                                        <p:tgtEl>
                                          <p:spTgt spid="9625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idx="4294967295"/>
          </p:nvPr>
        </p:nvSpPr>
        <p:spPr>
          <a:xfrm>
            <a:off x="421469" y="338815"/>
            <a:ext cx="9292156" cy="1143000"/>
          </a:xfrm>
        </p:spPr>
        <p:txBody>
          <a:bodyPr/>
          <a:lstStyle/>
          <a:p>
            <a:r>
              <a:rPr lang="en-US" sz="4000" b="1" noProof="0" dirty="0">
                <a:solidFill>
                  <a:srgbClr val="FF0000"/>
                </a:solidFill>
              </a:rPr>
              <a:t>What kind of feedback is effective?</a:t>
            </a:r>
          </a:p>
        </p:txBody>
      </p:sp>
      <p:sp>
        <p:nvSpPr>
          <p:cNvPr id="97283" name="Rectangle 3"/>
          <p:cNvSpPr>
            <a:spLocks noGrp="1" noChangeArrowheads="1"/>
          </p:cNvSpPr>
          <p:nvPr>
            <p:ph type="body" idx="4294967295"/>
          </p:nvPr>
        </p:nvSpPr>
        <p:spPr>
          <a:xfrm>
            <a:off x="2263515" y="1989945"/>
            <a:ext cx="8649324" cy="3466476"/>
          </a:xfrm>
        </p:spPr>
        <p:txBody>
          <a:bodyPr/>
          <a:lstStyle/>
          <a:p>
            <a:r>
              <a:rPr lang="en-US" noProof="0" dirty="0"/>
              <a:t>Descriptive, specific &amp; performance focused</a:t>
            </a:r>
          </a:p>
          <a:p>
            <a:r>
              <a:rPr lang="en-US" noProof="0" dirty="0"/>
              <a:t>Timely</a:t>
            </a:r>
          </a:p>
          <a:p>
            <a:r>
              <a:rPr lang="en-US" noProof="0" dirty="0"/>
              <a:t>Balanced: positive &amp; negative</a:t>
            </a:r>
          </a:p>
          <a:p>
            <a:r>
              <a:rPr lang="en-US" noProof="0" dirty="0"/>
              <a:t>Solution-focused</a:t>
            </a:r>
          </a:p>
        </p:txBody>
      </p:sp>
    </p:spTree>
    <p:extLst>
      <p:ext uri="{BB962C8B-B14F-4D97-AF65-F5344CB8AC3E}">
        <p14:creationId xmlns:p14="http://schemas.microsoft.com/office/powerpoint/2010/main" val="3102765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97283">
                                            <p:txEl>
                                              <p:pRg st="0" end="0"/>
                                            </p:txEl>
                                          </p:spTgt>
                                        </p:tgtEl>
                                        <p:attrNameLst>
                                          <p:attrName>style.visibility</p:attrName>
                                        </p:attrNameLst>
                                      </p:cBhvr>
                                      <p:to>
                                        <p:strVal val="visible"/>
                                      </p:to>
                                    </p:set>
                                    <p:animEffect transition="in" filter="box(in)">
                                      <p:cBhvr>
                                        <p:cTn id="7" dur="500"/>
                                        <p:tgtEl>
                                          <p:spTgt spid="9728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97283">
                                            <p:txEl>
                                              <p:pRg st="1" end="1"/>
                                            </p:txEl>
                                          </p:spTgt>
                                        </p:tgtEl>
                                        <p:attrNameLst>
                                          <p:attrName>style.visibility</p:attrName>
                                        </p:attrNameLst>
                                      </p:cBhvr>
                                      <p:to>
                                        <p:strVal val="visible"/>
                                      </p:to>
                                    </p:set>
                                    <p:animEffect transition="in" filter="box(in)">
                                      <p:cBhvr>
                                        <p:cTn id="12" dur="500"/>
                                        <p:tgtEl>
                                          <p:spTgt spid="9728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97283">
                                            <p:txEl>
                                              <p:pRg st="2" end="2"/>
                                            </p:txEl>
                                          </p:spTgt>
                                        </p:tgtEl>
                                        <p:attrNameLst>
                                          <p:attrName>style.visibility</p:attrName>
                                        </p:attrNameLst>
                                      </p:cBhvr>
                                      <p:to>
                                        <p:strVal val="visible"/>
                                      </p:to>
                                    </p:set>
                                    <p:animEffect transition="in" filter="box(in)">
                                      <p:cBhvr>
                                        <p:cTn id="17" dur="500"/>
                                        <p:tgtEl>
                                          <p:spTgt spid="9728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nodeType="clickEffect">
                                  <p:stCondLst>
                                    <p:cond delay="0"/>
                                  </p:stCondLst>
                                  <p:childTnLst>
                                    <p:set>
                                      <p:cBhvr>
                                        <p:cTn id="21" dur="1" fill="hold">
                                          <p:stCondLst>
                                            <p:cond delay="0"/>
                                          </p:stCondLst>
                                        </p:cTn>
                                        <p:tgtEl>
                                          <p:spTgt spid="97283">
                                            <p:txEl>
                                              <p:pRg st="3" end="3"/>
                                            </p:txEl>
                                          </p:spTgt>
                                        </p:tgtEl>
                                        <p:attrNameLst>
                                          <p:attrName>style.visibility</p:attrName>
                                        </p:attrNameLst>
                                      </p:cBhvr>
                                      <p:to>
                                        <p:strVal val="visible"/>
                                      </p:to>
                                    </p:set>
                                    <p:animEffect transition="in" filter="box(in)">
                                      <p:cBhvr>
                                        <p:cTn id="22" dur="500"/>
                                        <p:tgtEl>
                                          <p:spTgt spid="9728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idx="4294967295"/>
          </p:nvPr>
        </p:nvSpPr>
        <p:spPr/>
        <p:txBody>
          <a:bodyPr/>
          <a:lstStyle/>
          <a:p>
            <a:r>
              <a:rPr lang="en-US" b="1" noProof="0" dirty="0">
                <a:solidFill>
                  <a:srgbClr val="FF0000"/>
                </a:solidFill>
              </a:rPr>
              <a:t>The Hamburger Model</a:t>
            </a:r>
          </a:p>
        </p:txBody>
      </p:sp>
      <p:sp>
        <p:nvSpPr>
          <p:cNvPr id="98307" name="Rectangle 3"/>
          <p:cNvSpPr>
            <a:spLocks noGrp="1" noChangeArrowheads="1"/>
          </p:cNvSpPr>
          <p:nvPr>
            <p:ph type="body" idx="4294967295"/>
          </p:nvPr>
        </p:nvSpPr>
        <p:spPr/>
        <p:txBody>
          <a:bodyPr/>
          <a:lstStyle/>
          <a:p>
            <a:pPr marL="609600" indent="-609600">
              <a:buNone/>
            </a:pPr>
            <a:r>
              <a:rPr lang="en-US" noProof="0" dirty="0"/>
              <a:t>	People can handle feedback better if it is presented with positive aspects as well. </a:t>
            </a:r>
          </a:p>
          <a:p>
            <a:pPr marL="609600" indent="-609600">
              <a:buNone/>
            </a:pPr>
            <a:endParaRPr lang="en-US" b="1" noProof="0" dirty="0">
              <a:solidFill>
                <a:srgbClr val="002060"/>
              </a:solidFill>
            </a:endParaRPr>
          </a:p>
          <a:p>
            <a:pPr marL="609600" indent="-609600">
              <a:buFontTx/>
              <a:buAutoNum type="arabicPeriod"/>
            </a:pPr>
            <a:r>
              <a:rPr lang="en-US" b="1" noProof="0" dirty="0">
                <a:solidFill>
                  <a:srgbClr val="FF0000"/>
                </a:solidFill>
              </a:rPr>
              <a:t>Start with something positive (“the bun”)</a:t>
            </a:r>
          </a:p>
          <a:p>
            <a:pPr marL="609600" indent="-609600">
              <a:buFontTx/>
              <a:buAutoNum type="arabicPeriod"/>
            </a:pPr>
            <a:r>
              <a:rPr lang="en-US" b="1" noProof="0" dirty="0">
                <a:solidFill>
                  <a:srgbClr val="FF0000"/>
                </a:solidFill>
              </a:rPr>
              <a:t>“The beef” is the constructive part. Don’t start with ‘BUT’ or ‘HOWEVER’. </a:t>
            </a:r>
          </a:p>
          <a:p>
            <a:pPr marL="609600" indent="-609600">
              <a:buFontTx/>
              <a:buAutoNum type="arabicPeriod"/>
            </a:pPr>
            <a:r>
              <a:rPr lang="en-US" b="1" noProof="0" dirty="0">
                <a:solidFill>
                  <a:srgbClr val="FF0000"/>
                </a:solidFill>
              </a:rPr>
              <a:t>Conclude with something positive again (“the bun”)</a:t>
            </a:r>
          </a:p>
          <a:p>
            <a:pPr marL="609600" indent="-609600">
              <a:buNone/>
            </a:pPr>
            <a:endParaRPr lang="en-US" b="1" noProof="0" dirty="0">
              <a:solidFill>
                <a:srgbClr val="FF0000"/>
              </a:solidFill>
            </a:endParaRPr>
          </a:p>
          <a:p>
            <a:pPr marL="2209800" lvl="4" indent="-381000">
              <a:buNone/>
            </a:pPr>
            <a:endParaRPr lang="en-US" b="1" noProof="0" dirty="0">
              <a:solidFill>
                <a:srgbClr val="FF0000"/>
              </a:solidFill>
            </a:endParaRPr>
          </a:p>
        </p:txBody>
      </p:sp>
      <p:pic>
        <p:nvPicPr>
          <p:cNvPr id="98308" name="Picture 4" descr="MCj0411898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4471" y="1690688"/>
            <a:ext cx="1337982" cy="947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AutoShape 5"/>
          <p:cNvSpPr>
            <a:spLocks noChangeArrowheads="1"/>
          </p:cNvSpPr>
          <p:nvPr/>
        </p:nvSpPr>
        <p:spPr bwMode="auto">
          <a:xfrm>
            <a:off x="2643706" y="1600201"/>
            <a:ext cx="9413823" cy="5086753"/>
          </a:xfrm>
          <a:prstGeom prst="wedgeRoundRectCallout">
            <a:avLst>
              <a:gd name="adj1" fmla="val -31135"/>
              <a:gd name="adj2" fmla="val -58013"/>
              <a:gd name="adj3" fmla="val 16667"/>
            </a:avLst>
          </a:prstGeom>
          <a:solidFill>
            <a:srgbClr val="325886"/>
          </a:solidFill>
          <a:ln w="9525">
            <a:solidFill>
              <a:schemeClr val="tx1"/>
            </a:solidFill>
            <a:miter lim="800000"/>
            <a:headEnd/>
            <a:tailEnd/>
          </a:ln>
        </p:spPr>
        <p:txBody>
          <a:bodyPr/>
          <a:lstStyle/>
          <a:p>
            <a:pPr algn="ctr"/>
            <a:r>
              <a:rPr lang="en-US" sz="2800" b="1" dirty="0">
                <a:solidFill>
                  <a:schemeClr val="bg1"/>
                </a:solidFill>
              </a:rPr>
              <a:t>The picture and the examples you used in the introduction were very compelling. I was immediately intrigued and wanted to hear more.</a:t>
            </a:r>
          </a:p>
          <a:p>
            <a:pPr algn="ctr"/>
            <a:endParaRPr lang="en-US" sz="2800" b="1" dirty="0">
              <a:solidFill>
                <a:schemeClr val="bg1"/>
              </a:solidFill>
            </a:endParaRPr>
          </a:p>
          <a:p>
            <a:pPr algn="ctr"/>
            <a:r>
              <a:rPr lang="en-US" sz="2800" b="1" dirty="0">
                <a:solidFill>
                  <a:schemeClr val="bg1"/>
                </a:solidFill>
              </a:rPr>
              <a:t>When you stated the purpose of the presentation, you said it quite fast. I think it is important to say that as clearly and calmly as possible. Perhaps next time you can try to emphasize it more.</a:t>
            </a:r>
          </a:p>
          <a:p>
            <a:pPr algn="ctr"/>
            <a:endParaRPr lang="en-US" sz="2800" b="1" dirty="0">
              <a:solidFill>
                <a:schemeClr val="bg1"/>
              </a:solidFill>
            </a:endParaRPr>
          </a:p>
          <a:p>
            <a:pPr algn="ctr"/>
            <a:r>
              <a:rPr lang="en-US" sz="2800" b="1" dirty="0">
                <a:solidFill>
                  <a:schemeClr val="bg1"/>
                </a:solidFill>
              </a:rPr>
              <a:t>With a clearer purpose, you will have a perfect introduction</a:t>
            </a:r>
            <a:r>
              <a:rPr lang="en-US" sz="2400" b="1" dirty="0">
                <a:solidFill>
                  <a:schemeClr val="bg1"/>
                </a:solidFill>
              </a:rPr>
              <a:t>!</a:t>
            </a:r>
          </a:p>
        </p:txBody>
      </p:sp>
    </p:spTree>
    <p:extLst>
      <p:ext uri="{BB962C8B-B14F-4D97-AF65-F5344CB8AC3E}">
        <p14:creationId xmlns:p14="http://schemas.microsoft.com/office/powerpoint/2010/main" val="3896334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98307">
                                            <p:txEl>
                                              <p:pRg st="2" end="2"/>
                                            </p:txEl>
                                          </p:spTgt>
                                        </p:tgtEl>
                                        <p:attrNameLst>
                                          <p:attrName>style.visibility</p:attrName>
                                        </p:attrNameLst>
                                      </p:cBhvr>
                                      <p:to>
                                        <p:strVal val="visible"/>
                                      </p:to>
                                    </p:set>
                                    <p:animEffect transition="in" filter="box(in)">
                                      <p:cBhvr>
                                        <p:cTn id="7" dur="500"/>
                                        <p:tgtEl>
                                          <p:spTgt spid="98307">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98307">
                                            <p:txEl>
                                              <p:pRg st="3" end="3"/>
                                            </p:txEl>
                                          </p:spTgt>
                                        </p:tgtEl>
                                        <p:attrNameLst>
                                          <p:attrName>style.visibility</p:attrName>
                                        </p:attrNameLst>
                                      </p:cBhvr>
                                      <p:to>
                                        <p:strVal val="visible"/>
                                      </p:to>
                                    </p:set>
                                    <p:animEffect transition="in" filter="box(in)">
                                      <p:cBhvr>
                                        <p:cTn id="12" dur="500"/>
                                        <p:tgtEl>
                                          <p:spTgt spid="98307">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98307">
                                            <p:txEl>
                                              <p:pRg st="4" end="4"/>
                                            </p:txEl>
                                          </p:spTgt>
                                        </p:tgtEl>
                                        <p:attrNameLst>
                                          <p:attrName>style.visibility</p:attrName>
                                        </p:attrNameLst>
                                      </p:cBhvr>
                                      <p:to>
                                        <p:strVal val="visible"/>
                                      </p:to>
                                    </p:set>
                                    <p:animEffect transition="in" filter="box(in)">
                                      <p:cBhvr>
                                        <p:cTn id="17" dur="500"/>
                                        <p:tgtEl>
                                          <p:spTgt spid="98307">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9438</TotalTime>
  <Words>2123</Words>
  <Application>Microsoft Office PowerPoint</Application>
  <PresentationFormat>Widescreen</PresentationFormat>
  <Paragraphs>298</Paragraphs>
  <Slides>46</Slides>
  <Notes>7</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46</vt:i4>
      </vt:variant>
    </vt:vector>
  </HeadingPairs>
  <TitlesOfParts>
    <vt:vector size="59" baseType="lpstr">
      <vt:lpstr>Arial</vt:lpstr>
      <vt:lpstr>Arial Black</vt:lpstr>
      <vt:lpstr>Calibri</vt:lpstr>
      <vt:lpstr>Calibri Light</vt:lpstr>
      <vt:lpstr>Comic Sans MS</vt:lpstr>
      <vt:lpstr>Courier New</vt:lpstr>
      <vt:lpstr>Georgia</vt:lpstr>
      <vt:lpstr>Lucida Grande</vt:lpstr>
      <vt:lpstr>Times</vt:lpstr>
      <vt:lpstr>Times New Roman</vt:lpstr>
      <vt:lpstr>Wingdings</vt:lpstr>
      <vt:lpstr>Office Theme</vt:lpstr>
      <vt:lpstr>1_Office Theme</vt:lpstr>
      <vt:lpstr>LC-1310 Academic Communication for MSc Students (o+w) 3 ECTS Group H07</vt:lpstr>
      <vt:lpstr>Homework for session 4 (i.e. today!)</vt:lpstr>
      <vt:lpstr>Today</vt:lpstr>
      <vt:lpstr>How to give and receive feedback</vt:lpstr>
      <vt:lpstr>How hard is it to give and receive feedback?</vt:lpstr>
      <vt:lpstr>Why might giving feedback be hard?</vt:lpstr>
      <vt:lpstr>Why might receiving feedback be hard?</vt:lpstr>
      <vt:lpstr>What kind of feedback is effective?</vt:lpstr>
      <vt:lpstr>The Hamburger Model</vt:lpstr>
      <vt:lpstr>  Receiving feedback</vt:lpstr>
      <vt:lpstr>    Exercise: step 1</vt:lpstr>
      <vt:lpstr>    Exercise: step 2</vt:lpstr>
      <vt:lpstr>      Exercise: step 3</vt:lpstr>
      <vt:lpstr>Peer Feedback</vt:lpstr>
      <vt:lpstr>Introduction section</vt:lpstr>
      <vt:lpstr>PowerPoint Presentation</vt:lpstr>
      <vt:lpstr>Collaborative Punctuation Review:</vt:lpstr>
      <vt:lpstr>Punctuation</vt:lpstr>
      <vt:lpstr>Punctuation</vt:lpstr>
      <vt:lpstr>Punctuation</vt:lpstr>
      <vt:lpstr>Punctuation</vt:lpstr>
      <vt:lpstr>Punctuation rules can also be studied on pages 63-77 in WGE and in AWE   http://sana.aalto.fi/awe/punctuation/commas/index.html  See also MATERIALS -&gt; Language aid: basic rules for punctuation</vt:lpstr>
      <vt:lpstr>Break!</vt:lpstr>
      <vt:lpstr>Today</vt:lpstr>
      <vt:lpstr>Group discussion on “Avoiding plagiarism”</vt:lpstr>
      <vt:lpstr>Recommended Reading</vt:lpstr>
      <vt:lpstr>1. What is plagiarism? Harvard Guide to Using Sources</vt:lpstr>
      <vt:lpstr>1. Types of plagiarism Harvard Guide to Using Sources</vt:lpstr>
      <vt:lpstr>2. Why does plagiarism happen?</vt:lpstr>
      <vt:lpstr>3. What are the consequences of plagiarism? </vt:lpstr>
      <vt:lpstr>4. How to avoid plagiarism? </vt:lpstr>
      <vt:lpstr>5. Does all information need to be cited? </vt:lpstr>
      <vt:lpstr>6. What is the difference? </vt:lpstr>
      <vt:lpstr>7. What is the difference? </vt:lpstr>
      <vt:lpstr>Quoting</vt:lpstr>
      <vt:lpstr>Paraphrasing</vt:lpstr>
      <vt:lpstr>Summarizing</vt:lpstr>
      <vt:lpstr>Developing paraphrasing skills</vt:lpstr>
      <vt:lpstr>Exercise 2: paraphrasing and summarizing</vt:lpstr>
      <vt:lpstr>Citation guidelines</vt:lpstr>
      <vt:lpstr>Referencing: in-text citation reference list</vt:lpstr>
      <vt:lpstr>Sample reference lists</vt:lpstr>
      <vt:lpstr>Sources &amp; Helpful Links</vt:lpstr>
      <vt:lpstr>Today</vt:lpstr>
      <vt:lpstr>Homework</vt:lpstr>
      <vt:lpstr>Recap of Text Organization I, II &amp; III</vt:lpstr>
    </vt:vector>
  </TitlesOfParts>
  <Company>Aalto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Bachelor thesis workshop</dc:title>
  <dc:creator>Kakko Tommi</dc:creator>
  <cp:lastModifiedBy>John Weston</cp:lastModifiedBy>
  <cp:revision>171</cp:revision>
  <dcterms:created xsi:type="dcterms:W3CDTF">2018-03-14T07:47:57Z</dcterms:created>
  <dcterms:modified xsi:type="dcterms:W3CDTF">2019-02-03T19:38:11Z</dcterms:modified>
</cp:coreProperties>
</file>