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6"/>
  </p:notesMasterIdLst>
  <p:handoutMasterIdLst>
    <p:handoutMasterId r:id="rId17"/>
  </p:handoutMasterIdLst>
  <p:sldIdLst>
    <p:sldId id="264" r:id="rId5"/>
    <p:sldId id="265" r:id="rId6"/>
    <p:sldId id="273" r:id="rId7"/>
    <p:sldId id="274" r:id="rId8"/>
    <p:sldId id="272" r:id="rId9"/>
    <p:sldId id="266" r:id="rId10"/>
    <p:sldId id="268" r:id="rId11"/>
    <p:sldId id="267" r:id="rId12"/>
    <p:sldId id="269" r:id="rId13"/>
    <p:sldId id="270" r:id="rId14"/>
    <p:sldId id="271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39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80" autoAdjust="0"/>
  </p:normalViewPr>
  <p:slideViewPr>
    <p:cSldViewPr showGuides="1">
      <p:cViewPr varScale="1">
        <p:scale>
          <a:sx n="80" d="100"/>
          <a:sy n="80" d="100"/>
        </p:scale>
        <p:origin x="136" y="4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en-US">
                <a:solidFill>
                  <a:schemeClr val="tx2"/>
                </a:solidFill>
              </a:rPr>
              <a:t>9/29/2021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en-US"/>
              <a:pPr/>
              <a:t>9/29/2021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2399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100" y="0"/>
            <a:ext cx="1747069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612" y="2292095"/>
            <a:ext cx="10093871" cy="2219691"/>
          </a:xfrm>
        </p:spPr>
        <p:txBody>
          <a:bodyPr anchor="ctr">
            <a:normAutofit/>
          </a:bodyPr>
          <a:lstStyle>
            <a:lvl1pPr algn="l">
              <a:defRPr sz="4399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611" y="4511785"/>
            <a:ext cx="10093872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7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239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3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612" y="1600200"/>
            <a:ext cx="3396111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3459" y="1600200"/>
            <a:ext cx="6429237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19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789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22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0159" y="365125"/>
            <a:ext cx="1714054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612" y="365125"/>
            <a:ext cx="809678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1617" y="3228855"/>
            <a:ext cx="5632704" cy="84381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41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30F4-0B4E-4E4B-BC36-C30CD13F4E17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395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612" y="2292095"/>
            <a:ext cx="5732557" cy="2219691"/>
          </a:xfrm>
        </p:spPr>
        <p:txBody>
          <a:bodyPr anchor="ctr">
            <a:normAutofit/>
          </a:bodyPr>
          <a:lstStyle>
            <a:lvl1pPr algn="l">
              <a:defRPr sz="4399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612" y="4511785"/>
            <a:ext cx="5732557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7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79246" y="1310656"/>
            <a:ext cx="5209580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2399"/>
          </a:p>
        </p:txBody>
      </p:sp>
      <p:grpSp>
        <p:nvGrpSpPr>
          <p:cNvPr id="14" name="Group 13"/>
          <p:cNvGrpSpPr/>
          <p:nvPr/>
        </p:nvGrpSpPr>
        <p:grpSpPr>
          <a:xfrm>
            <a:off x="0" y="1143001"/>
            <a:ext cx="12188825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535" y="0"/>
            <a:ext cx="1747069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1"/>
            <a:ext cx="12188825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88825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2399"/>
          </a:p>
        </p:txBody>
      </p:sp>
    </p:spTree>
    <p:extLst>
      <p:ext uri="{BB962C8B-B14F-4D97-AF65-F5344CB8AC3E}">
        <p14:creationId xmlns:p14="http://schemas.microsoft.com/office/powerpoint/2010/main" val="111521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1"/>
            <a:ext cx="12188825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2399"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535" y="0"/>
            <a:ext cx="1782724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612" y="2971806"/>
            <a:ext cx="10068476" cy="1684150"/>
          </a:xfrm>
        </p:spPr>
        <p:txBody>
          <a:bodyPr anchor="ctr">
            <a:normAutofit/>
          </a:bodyPr>
          <a:lstStyle>
            <a:lvl1pPr>
              <a:defRPr sz="4399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612" y="4655956"/>
            <a:ext cx="10068476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9/29/2021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34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612" y="1600201"/>
            <a:ext cx="491362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3" y="1600201"/>
            <a:ext cx="491362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180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612" y="1600200"/>
            <a:ext cx="4918191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612" y="2424112"/>
            <a:ext cx="4918191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4504" y="1600200"/>
            <a:ext cx="4918191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4504" y="2424112"/>
            <a:ext cx="4918191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021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694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689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612" y="1600200"/>
            <a:ext cx="438340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0379" y="1600200"/>
            <a:ext cx="5443834" cy="4572001"/>
          </a:xfrm>
        </p:spPr>
        <p:txBody>
          <a:bodyPr>
            <a:normAutofit/>
          </a:bodyPr>
          <a:lstStyle>
            <a:lvl1pPr>
              <a:defRPr sz="1999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933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612" y="76200"/>
            <a:ext cx="9978083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613" y="1600200"/>
            <a:ext cx="99796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612" y="6356352"/>
            <a:ext cx="182908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2DD204D1-F9BD-4643-8480-6EA41EB484F1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5" y="6356350"/>
            <a:ext cx="6321435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4371" y="6356352"/>
            <a:ext cx="1828324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089" y="1219202"/>
            <a:ext cx="99826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968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27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799"/>
        </a:spcBef>
        <a:buFont typeface="Wingdings" panose="05000000000000000000" pitchFamily="2" charset="2"/>
        <a:buChar char="§"/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Verben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/>
              <a:t>ett </a:t>
            </a:r>
            <a:r>
              <a:rPr lang="en-US" dirty="0" err="1"/>
              <a:t>nötskal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Aikamuodot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Perfekti</a:t>
            </a:r>
            <a:r>
              <a:rPr lang="sv-SE" b="1" dirty="0"/>
              <a:t> (</a:t>
            </a:r>
            <a:r>
              <a:rPr lang="sv-SE" b="1" i="1" dirty="0"/>
              <a:t>har flyttat</a:t>
            </a:r>
            <a:r>
              <a:rPr lang="sv-SE" b="1" dirty="0"/>
              <a:t>)</a:t>
            </a:r>
          </a:p>
          <a:p>
            <a:pPr lvl="1"/>
            <a:r>
              <a:rPr lang="sv-SE" dirty="0" err="1"/>
              <a:t>apuverbi</a:t>
            </a:r>
            <a:r>
              <a:rPr lang="sv-SE" dirty="0"/>
              <a:t> </a:t>
            </a:r>
            <a:r>
              <a:rPr lang="sv-SE" b="1" dirty="0"/>
              <a:t>har</a:t>
            </a:r>
            <a:r>
              <a:rPr lang="sv-SE" dirty="0"/>
              <a:t> + </a:t>
            </a:r>
            <a:r>
              <a:rPr lang="sv-SE" b="1" dirty="0" err="1"/>
              <a:t>verbin</a:t>
            </a:r>
            <a:r>
              <a:rPr lang="sv-SE" b="1" dirty="0"/>
              <a:t> 4. </a:t>
            </a:r>
            <a:r>
              <a:rPr lang="sv-SE" b="1" dirty="0" err="1"/>
              <a:t>muoto</a:t>
            </a:r>
            <a:r>
              <a:rPr lang="sv-SE" b="1" dirty="0"/>
              <a:t> </a:t>
            </a:r>
            <a:r>
              <a:rPr lang="sv-SE" b="1" dirty="0" err="1"/>
              <a:t>eli</a:t>
            </a:r>
            <a:r>
              <a:rPr lang="sv-SE" b="1" dirty="0"/>
              <a:t> </a:t>
            </a:r>
            <a:r>
              <a:rPr lang="sv-SE" b="1" dirty="0" err="1"/>
              <a:t>supiini</a:t>
            </a:r>
            <a:endParaRPr lang="sv-SE" b="1" dirty="0"/>
          </a:p>
          <a:p>
            <a:pPr lvl="1"/>
            <a:r>
              <a:rPr lang="sv-SE" dirty="0" err="1"/>
              <a:t>Ilmaisee</a:t>
            </a:r>
            <a:r>
              <a:rPr lang="sv-SE" dirty="0"/>
              <a:t> </a:t>
            </a:r>
            <a:r>
              <a:rPr lang="sv-SE" dirty="0" err="1"/>
              <a:t>mennyttä</a:t>
            </a:r>
            <a:r>
              <a:rPr lang="sv-SE" dirty="0"/>
              <a:t> </a:t>
            </a:r>
            <a:r>
              <a:rPr lang="sv-SE" dirty="0" err="1"/>
              <a:t>aikaa</a:t>
            </a:r>
            <a:r>
              <a:rPr lang="sv-SE" dirty="0"/>
              <a:t>; on </a:t>
            </a:r>
            <a:r>
              <a:rPr lang="sv-SE" dirty="0" err="1"/>
              <a:t>tehnyt</a:t>
            </a:r>
            <a:r>
              <a:rPr lang="sv-SE" dirty="0"/>
              <a:t>, on </a:t>
            </a:r>
            <a:r>
              <a:rPr lang="sv-SE" dirty="0" err="1"/>
              <a:t>juossut</a:t>
            </a:r>
            <a:r>
              <a:rPr lang="sv-SE" dirty="0"/>
              <a:t>, on </a:t>
            </a:r>
            <a:r>
              <a:rPr lang="sv-SE" dirty="0" err="1"/>
              <a:t>matkustanut</a:t>
            </a:r>
            <a:endParaRPr lang="sv-SE" dirty="0"/>
          </a:p>
          <a:p>
            <a:pPr lvl="1"/>
            <a:r>
              <a:rPr lang="sv-SE" dirty="0" err="1"/>
              <a:t>Perfektillä</a:t>
            </a:r>
            <a:r>
              <a:rPr lang="sv-SE" dirty="0"/>
              <a:t> on </a:t>
            </a:r>
            <a:r>
              <a:rPr lang="sv-SE" dirty="0" err="1"/>
              <a:t>kytkös</a:t>
            </a:r>
            <a:r>
              <a:rPr lang="sv-SE" dirty="0"/>
              <a:t> </a:t>
            </a:r>
            <a:r>
              <a:rPr lang="sv-SE" dirty="0" err="1"/>
              <a:t>nykyhetkeen</a:t>
            </a:r>
            <a:r>
              <a:rPr lang="sv-SE" dirty="0"/>
              <a:t> – </a:t>
            </a:r>
            <a:r>
              <a:rPr lang="sv-SE" dirty="0" err="1"/>
              <a:t>sillä</a:t>
            </a:r>
            <a:r>
              <a:rPr lang="sv-SE" dirty="0"/>
              <a:t> on </a:t>
            </a:r>
            <a:r>
              <a:rPr lang="sv-SE" dirty="0" err="1"/>
              <a:t>seurauksia</a:t>
            </a:r>
            <a:r>
              <a:rPr lang="sv-SE" dirty="0"/>
              <a:t> </a:t>
            </a:r>
            <a:r>
              <a:rPr lang="sv-SE" dirty="0" err="1"/>
              <a:t>nykyhetkessä</a:t>
            </a:r>
            <a:r>
              <a:rPr lang="sv-SE" dirty="0"/>
              <a:t>. </a:t>
            </a:r>
            <a:r>
              <a:rPr lang="sv-SE" dirty="0" err="1"/>
              <a:t>Käytetään</a:t>
            </a:r>
            <a:r>
              <a:rPr lang="sv-SE" dirty="0"/>
              <a:t> </a:t>
            </a:r>
            <a:r>
              <a:rPr lang="sv-SE" dirty="0" err="1"/>
              <a:t>yhdessä</a:t>
            </a:r>
            <a:r>
              <a:rPr lang="sv-SE" dirty="0"/>
              <a:t> </a:t>
            </a:r>
            <a:r>
              <a:rPr lang="sv-SE" dirty="0" err="1"/>
              <a:t>preesensin</a:t>
            </a:r>
            <a:r>
              <a:rPr lang="sv-SE" dirty="0"/>
              <a:t> </a:t>
            </a:r>
            <a:r>
              <a:rPr lang="sv-SE" dirty="0" err="1"/>
              <a:t>kanssa</a:t>
            </a:r>
            <a:r>
              <a:rPr lang="sv-SE" dirty="0"/>
              <a:t>.</a:t>
            </a:r>
          </a:p>
          <a:p>
            <a:pPr lvl="1"/>
            <a:endParaRPr lang="sv-SE" i="1" dirty="0"/>
          </a:p>
          <a:p>
            <a:pPr marL="457063" lvl="1" indent="0">
              <a:buNone/>
            </a:pPr>
            <a:r>
              <a:rPr lang="sv-SE" i="1" dirty="0"/>
              <a:t>Jag </a:t>
            </a:r>
            <a:r>
              <a:rPr lang="sv-SE" b="1" i="1" dirty="0"/>
              <a:t>har gjort </a:t>
            </a:r>
            <a:r>
              <a:rPr lang="sv-SE" i="1" dirty="0"/>
              <a:t>läxor hela dagen och nu </a:t>
            </a:r>
            <a:r>
              <a:rPr lang="sv-SE" b="1" i="1" dirty="0"/>
              <a:t>är</a:t>
            </a:r>
            <a:r>
              <a:rPr lang="sv-SE" i="1" dirty="0"/>
              <a:t> jag trött.</a:t>
            </a:r>
          </a:p>
        </p:txBody>
      </p:sp>
    </p:spTree>
    <p:extLst>
      <p:ext uri="{BB962C8B-B14F-4D97-AF65-F5344CB8AC3E}">
        <p14:creationId xmlns:p14="http://schemas.microsoft.com/office/powerpoint/2010/main" val="372697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Aikamuodot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Pluskvamperfekti</a:t>
            </a:r>
            <a:r>
              <a:rPr lang="sv-SE" b="1" dirty="0"/>
              <a:t> (</a:t>
            </a:r>
            <a:r>
              <a:rPr lang="sv-SE" b="1" i="1" dirty="0"/>
              <a:t>hade flyttat</a:t>
            </a:r>
            <a:r>
              <a:rPr lang="sv-SE" b="1" dirty="0"/>
              <a:t>)</a:t>
            </a:r>
          </a:p>
          <a:p>
            <a:pPr lvl="1"/>
            <a:r>
              <a:rPr lang="sv-SE" dirty="0" err="1"/>
              <a:t>apuverbi</a:t>
            </a:r>
            <a:r>
              <a:rPr lang="sv-SE" dirty="0"/>
              <a:t> </a:t>
            </a:r>
            <a:r>
              <a:rPr lang="sv-SE" b="1" dirty="0"/>
              <a:t>hade</a:t>
            </a:r>
            <a:r>
              <a:rPr lang="sv-SE" dirty="0"/>
              <a:t> + </a:t>
            </a:r>
            <a:r>
              <a:rPr lang="sv-SE" b="1" dirty="0" err="1"/>
              <a:t>verbin</a:t>
            </a:r>
            <a:r>
              <a:rPr lang="sv-SE" b="1" dirty="0"/>
              <a:t> 4. </a:t>
            </a:r>
            <a:r>
              <a:rPr lang="sv-SE" b="1" dirty="0" err="1"/>
              <a:t>muoto</a:t>
            </a:r>
            <a:r>
              <a:rPr lang="sv-SE" b="1" dirty="0"/>
              <a:t> </a:t>
            </a:r>
            <a:r>
              <a:rPr lang="sv-SE" b="1" dirty="0" err="1"/>
              <a:t>eli</a:t>
            </a:r>
            <a:r>
              <a:rPr lang="sv-SE" b="1" dirty="0"/>
              <a:t> </a:t>
            </a:r>
            <a:r>
              <a:rPr lang="sv-SE" b="1" dirty="0" err="1"/>
              <a:t>supiini</a:t>
            </a:r>
            <a:endParaRPr lang="sv-SE" b="1" dirty="0"/>
          </a:p>
          <a:p>
            <a:pPr lvl="1"/>
            <a:r>
              <a:rPr lang="sv-SE" dirty="0" err="1"/>
              <a:t>Ilmaisee</a:t>
            </a:r>
            <a:r>
              <a:rPr lang="sv-SE" dirty="0"/>
              <a:t> </a:t>
            </a:r>
            <a:r>
              <a:rPr lang="sv-SE" dirty="0" err="1"/>
              <a:t>mennyttä</a:t>
            </a:r>
            <a:r>
              <a:rPr lang="sv-SE" dirty="0"/>
              <a:t> </a:t>
            </a:r>
            <a:r>
              <a:rPr lang="sv-SE" dirty="0" err="1"/>
              <a:t>aikaa</a:t>
            </a:r>
            <a:r>
              <a:rPr lang="sv-SE" dirty="0"/>
              <a:t>; </a:t>
            </a:r>
            <a:r>
              <a:rPr lang="sv-SE" dirty="0" err="1"/>
              <a:t>oli</a:t>
            </a:r>
            <a:r>
              <a:rPr lang="sv-SE" dirty="0"/>
              <a:t> </a:t>
            </a:r>
            <a:r>
              <a:rPr lang="sv-SE" dirty="0" err="1"/>
              <a:t>tehnyt</a:t>
            </a:r>
            <a:r>
              <a:rPr lang="sv-SE" dirty="0"/>
              <a:t>, </a:t>
            </a:r>
            <a:r>
              <a:rPr lang="sv-SE" dirty="0" err="1"/>
              <a:t>oli</a:t>
            </a:r>
            <a:r>
              <a:rPr lang="sv-SE" dirty="0"/>
              <a:t> </a:t>
            </a:r>
            <a:r>
              <a:rPr lang="sv-SE" dirty="0" err="1"/>
              <a:t>juossut</a:t>
            </a:r>
            <a:r>
              <a:rPr lang="sv-SE" dirty="0"/>
              <a:t>, </a:t>
            </a:r>
            <a:r>
              <a:rPr lang="sv-SE" dirty="0" err="1"/>
              <a:t>oli</a:t>
            </a:r>
            <a:r>
              <a:rPr lang="sv-SE" dirty="0"/>
              <a:t> </a:t>
            </a:r>
            <a:r>
              <a:rPr lang="sv-SE" dirty="0" err="1"/>
              <a:t>matkustanut</a:t>
            </a:r>
            <a:endParaRPr lang="sv-SE" b="1" dirty="0"/>
          </a:p>
          <a:p>
            <a:pPr lvl="1"/>
            <a:r>
              <a:rPr lang="sv-SE" dirty="0" err="1"/>
              <a:t>Menneisyydessä</a:t>
            </a:r>
            <a:r>
              <a:rPr lang="sv-SE" dirty="0"/>
              <a:t> </a:t>
            </a:r>
            <a:r>
              <a:rPr lang="sv-SE" dirty="0" err="1"/>
              <a:t>päättynyttä</a:t>
            </a:r>
            <a:r>
              <a:rPr lang="sv-SE" dirty="0"/>
              <a:t> </a:t>
            </a:r>
            <a:r>
              <a:rPr lang="sv-SE" dirty="0" err="1"/>
              <a:t>tekemistä</a:t>
            </a:r>
            <a:r>
              <a:rPr lang="sv-SE" dirty="0"/>
              <a:t>. </a:t>
            </a:r>
            <a:r>
              <a:rPr lang="sv-SE" dirty="0" err="1"/>
              <a:t>Käytetään</a:t>
            </a:r>
            <a:r>
              <a:rPr lang="sv-SE" dirty="0"/>
              <a:t> </a:t>
            </a:r>
            <a:r>
              <a:rPr lang="sv-SE" dirty="0" err="1"/>
              <a:t>yhdessä</a:t>
            </a:r>
            <a:r>
              <a:rPr lang="sv-SE" dirty="0"/>
              <a:t> </a:t>
            </a:r>
            <a:r>
              <a:rPr lang="sv-SE" dirty="0" err="1"/>
              <a:t>imperfektin</a:t>
            </a:r>
            <a:r>
              <a:rPr lang="sv-SE" dirty="0"/>
              <a:t> </a:t>
            </a:r>
            <a:r>
              <a:rPr lang="sv-SE" dirty="0" err="1"/>
              <a:t>kanssa</a:t>
            </a:r>
            <a:r>
              <a:rPr lang="sv-SE" dirty="0"/>
              <a:t>.</a:t>
            </a:r>
          </a:p>
          <a:p>
            <a:pPr lvl="1"/>
            <a:endParaRPr lang="sv-SE" i="1" dirty="0"/>
          </a:p>
          <a:p>
            <a:pPr marL="457063" lvl="1" indent="0">
              <a:buNone/>
            </a:pPr>
            <a:r>
              <a:rPr lang="sv-SE" i="1" dirty="0"/>
              <a:t>När Kalle </a:t>
            </a:r>
            <a:r>
              <a:rPr lang="sv-SE" b="1" i="1" dirty="0"/>
              <a:t>hade städat </a:t>
            </a:r>
            <a:r>
              <a:rPr lang="sv-SE" i="1" dirty="0"/>
              <a:t>sin bil </a:t>
            </a:r>
            <a:r>
              <a:rPr lang="sv-SE" b="1" i="1" dirty="0"/>
              <a:t>började</a:t>
            </a:r>
            <a:r>
              <a:rPr lang="sv-SE" i="1" dirty="0"/>
              <a:t> han byta däck.</a:t>
            </a:r>
          </a:p>
        </p:txBody>
      </p:sp>
    </p:spTree>
    <p:extLst>
      <p:ext uri="{BB962C8B-B14F-4D97-AF65-F5344CB8AC3E}">
        <p14:creationId xmlns:p14="http://schemas.microsoft.com/office/powerpoint/2010/main" val="48509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Konjugaatiot</a:t>
            </a:r>
            <a:r>
              <a:rPr lang="sv-SE" dirty="0"/>
              <a:t> </a:t>
            </a:r>
            <a:r>
              <a:rPr lang="sv-SE" dirty="0" err="1"/>
              <a:t>eli</a:t>
            </a:r>
            <a:r>
              <a:rPr lang="sv-SE" dirty="0"/>
              <a:t> </a:t>
            </a:r>
            <a:r>
              <a:rPr lang="sv-SE" dirty="0" err="1"/>
              <a:t>taivutusluokat</a:t>
            </a:r>
            <a:endParaRPr lang="sv-S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983863"/>
              </p:ext>
            </p:extLst>
          </p:nvPr>
        </p:nvGraphicFramePr>
        <p:xfrm>
          <a:off x="2494012" y="1772816"/>
          <a:ext cx="6907292" cy="457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7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5414">
                <a:tc>
                  <a:txBody>
                    <a:bodyPr/>
                    <a:lstStyle/>
                    <a:p>
                      <a:pPr algn="ctr"/>
                      <a:endParaRPr lang="fi-F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/>
                        <a:t>Preesens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/>
                        <a:t>Imperfekti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/>
                        <a:t>Verbin 4. muoto eli supiini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210"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flytta</a:t>
                      </a:r>
                      <a:endParaRPr lang="fi-FI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414"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ansöka</a:t>
                      </a:r>
                      <a:endParaRPr lang="fi-FI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-DE</a:t>
                      </a:r>
                    </a:p>
                    <a:p>
                      <a:pPr algn="ctr"/>
                      <a:r>
                        <a:rPr lang="fi-FI" sz="1800" dirty="0"/>
                        <a:t>-TE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414"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bo</a:t>
                      </a:r>
                      <a:endParaRPr lang="fi-FI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-DDE</a:t>
                      </a:r>
                    </a:p>
                    <a:p>
                      <a:pPr algn="ctr"/>
                      <a:endParaRPr lang="fi-FI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-TT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8619">
                <a:tc>
                  <a:txBody>
                    <a:bodyPr/>
                    <a:lstStyle/>
                    <a:p>
                      <a:pPr algn="ctr"/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err="1"/>
                        <a:t>ta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vara</a:t>
                      </a:r>
                    </a:p>
                    <a:p>
                      <a:pPr algn="ctr"/>
                      <a:r>
                        <a:rPr lang="fi-FI" sz="1800" dirty="0" err="1"/>
                        <a:t>göra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vilja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err="1"/>
                        <a:t>tar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är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gör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vill</a:t>
                      </a:r>
                      <a:endParaRPr lang="fi-FI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err="1"/>
                        <a:t>tog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var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gjorde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 err="1"/>
                        <a:t>ville</a:t>
                      </a:r>
                      <a:endParaRPr lang="fi-FI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err="1"/>
                        <a:t>tagit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varit</a:t>
                      </a:r>
                    </a:p>
                    <a:p>
                      <a:pPr algn="ctr"/>
                      <a:r>
                        <a:rPr lang="fi-FI" sz="1800" dirty="0" err="1"/>
                        <a:t>gjort</a:t>
                      </a:r>
                      <a:endParaRPr lang="fi-FI" sz="1800" dirty="0"/>
                    </a:p>
                    <a:p>
                      <a:pPr algn="ctr"/>
                      <a:r>
                        <a:rPr lang="fi-FI" sz="1800" dirty="0"/>
                        <a:t>velat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82844" y="3685545"/>
            <a:ext cx="1858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err="1"/>
              <a:t>Mikä</a:t>
            </a:r>
            <a:r>
              <a:rPr lang="sv-SE" sz="2000" dirty="0"/>
              <a:t> </a:t>
            </a:r>
            <a:r>
              <a:rPr lang="sv-SE" sz="2000" dirty="0" err="1"/>
              <a:t>sääntö</a:t>
            </a:r>
            <a:r>
              <a:rPr lang="sv-SE" sz="2000" dirty="0"/>
              <a:t>?</a:t>
            </a:r>
          </a:p>
        </p:txBody>
      </p:sp>
      <p:sp>
        <p:nvSpPr>
          <p:cNvPr id="5" name="Right Arrow 4"/>
          <p:cNvSpPr/>
          <p:nvPr/>
        </p:nvSpPr>
        <p:spPr>
          <a:xfrm rot="10800000">
            <a:off x="9622804" y="3789040"/>
            <a:ext cx="360040" cy="1931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146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II </a:t>
            </a:r>
            <a:r>
              <a:rPr lang="sv-SE" dirty="0" err="1"/>
              <a:t>konjugaatio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KoPuTuS</a:t>
            </a:r>
            <a:r>
              <a:rPr lang="sv-SE" dirty="0"/>
              <a:t>-X / </a:t>
            </a:r>
            <a:r>
              <a:rPr lang="sv-SE" dirty="0" err="1"/>
              <a:t>PaSKaTaXi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imperfektin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pääte</a:t>
            </a:r>
            <a:r>
              <a:rPr lang="sv-SE" dirty="0">
                <a:sym typeface="Wingdings" panose="05000000000000000000" pitchFamily="2" charset="2"/>
              </a:rPr>
              <a:t> –TE</a:t>
            </a:r>
          </a:p>
          <a:p>
            <a:r>
              <a:rPr lang="sv-SE" dirty="0" err="1">
                <a:sym typeface="Wingdings" panose="05000000000000000000" pitchFamily="2" charset="2"/>
              </a:rPr>
              <a:t>Muuten</a:t>
            </a:r>
            <a:r>
              <a:rPr lang="sv-SE" dirty="0">
                <a:sym typeface="Wingdings" panose="05000000000000000000" pitchFamily="2" charset="2"/>
              </a:rPr>
              <a:t> -DE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95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Apuverbit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Apuverbit</a:t>
            </a:r>
            <a:r>
              <a:rPr lang="sv-SE" dirty="0"/>
              <a:t>: kunna, få, borde, måste, ska/skulle, vilja</a:t>
            </a:r>
          </a:p>
          <a:p>
            <a:r>
              <a:rPr lang="sv-SE" dirty="0" err="1"/>
              <a:t>Apuverbin</a:t>
            </a:r>
            <a:r>
              <a:rPr lang="sv-SE" dirty="0"/>
              <a:t> </a:t>
            </a:r>
            <a:r>
              <a:rPr lang="sv-SE" dirty="0" err="1"/>
              <a:t>jälkeen</a:t>
            </a:r>
            <a:r>
              <a:rPr lang="sv-SE" dirty="0"/>
              <a:t> </a:t>
            </a:r>
            <a:r>
              <a:rPr lang="sv-SE" dirty="0" err="1"/>
              <a:t>tuleva</a:t>
            </a:r>
            <a:r>
              <a:rPr lang="sv-SE" dirty="0"/>
              <a:t> </a:t>
            </a:r>
            <a:r>
              <a:rPr lang="sv-SE" dirty="0" err="1"/>
              <a:t>verbi</a:t>
            </a:r>
            <a:r>
              <a:rPr lang="sv-SE" dirty="0"/>
              <a:t> on </a:t>
            </a:r>
            <a:r>
              <a:rPr lang="sv-SE" u="sng" dirty="0" err="1"/>
              <a:t>aina</a:t>
            </a:r>
            <a:r>
              <a:rPr lang="sv-SE" u="sng" dirty="0"/>
              <a:t> </a:t>
            </a:r>
            <a:r>
              <a:rPr lang="sv-SE" u="sng" dirty="0" err="1"/>
              <a:t>perusmuodossa</a:t>
            </a:r>
            <a:endParaRPr lang="sv-SE" u="sng" dirty="0"/>
          </a:p>
          <a:p>
            <a:pPr lvl="1"/>
            <a:endParaRPr lang="sv-SE" dirty="0"/>
          </a:p>
          <a:p>
            <a:pPr marL="426645" lvl="1" indent="0">
              <a:buNone/>
            </a:pPr>
            <a:endParaRPr lang="sv-SE" i="1" dirty="0"/>
          </a:p>
          <a:p>
            <a:pPr marL="426645" lvl="1" indent="0">
              <a:buNone/>
            </a:pPr>
            <a:r>
              <a:rPr lang="sv-SE" b="1" i="1" dirty="0"/>
              <a:t>Kan</a:t>
            </a:r>
            <a:r>
              <a:rPr lang="sv-SE" i="1" dirty="0"/>
              <a:t> du </a:t>
            </a:r>
            <a:r>
              <a:rPr lang="sv-SE" b="1" i="1" dirty="0">
                <a:solidFill>
                  <a:srgbClr val="FF0000"/>
                </a:solidFill>
              </a:rPr>
              <a:t>hjälpa</a:t>
            </a:r>
            <a:r>
              <a:rPr lang="sv-SE" i="1" dirty="0"/>
              <a:t> mig?</a:t>
            </a:r>
          </a:p>
          <a:p>
            <a:pPr marL="426645" lvl="1" indent="0">
              <a:buNone/>
            </a:pPr>
            <a:r>
              <a:rPr lang="sv-SE" i="1" dirty="0"/>
              <a:t>Jag </a:t>
            </a:r>
            <a:r>
              <a:rPr lang="sv-SE" b="1" i="1" dirty="0"/>
              <a:t>ska</a:t>
            </a:r>
            <a:r>
              <a:rPr lang="sv-SE" i="1" dirty="0"/>
              <a:t> </a:t>
            </a:r>
            <a:r>
              <a:rPr lang="sv-SE" b="1" i="1" dirty="0">
                <a:solidFill>
                  <a:srgbClr val="FF0000"/>
                </a:solidFill>
              </a:rPr>
              <a:t>söka</a:t>
            </a:r>
            <a:r>
              <a:rPr lang="sv-SE" i="1" dirty="0"/>
              <a:t> ett sommarjobb.</a:t>
            </a:r>
          </a:p>
          <a:p>
            <a:pPr marL="426645" lvl="1" indent="0">
              <a:buNone/>
            </a:pPr>
            <a:r>
              <a:rPr lang="sv-SE" i="1" dirty="0"/>
              <a:t>Hon </a:t>
            </a:r>
            <a:r>
              <a:rPr lang="sv-SE" b="1" i="1" dirty="0"/>
              <a:t>får </a:t>
            </a:r>
            <a:r>
              <a:rPr lang="sv-SE" b="1" i="1" dirty="0">
                <a:solidFill>
                  <a:srgbClr val="FF0000"/>
                </a:solidFill>
              </a:rPr>
              <a:t>komma</a:t>
            </a:r>
            <a:r>
              <a:rPr lang="sv-SE" b="1" i="1" dirty="0"/>
              <a:t> </a:t>
            </a:r>
            <a:r>
              <a:rPr lang="sv-SE" i="1" dirty="0"/>
              <a:t>med mig.</a:t>
            </a:r>
          </a:p>
          <a:p>
            <a:pPr marL="426645" lvl="1" indent="0">
              <a:buNone/>
            </a:pPr>
            <a:r>
              <a:rPr lang="sv-SE" i="1" dirty="0"/>
              <a:t>De </a:t>
            </a:r>
            <a:r>
              <a:rPr lang="sv-SE" b="1" i="1" dirty="0"/>
              <a:t>borde </a:t>
            </a:r>
            <a:r>
              <a:rPr lang="sv-SE" b="1" i="1" dirty="0">
                <a:solidFill>
                  <a:srgbClr val="FF0000"/>
                </a:solidFill>
              </a:rPr>
              <a:t>meddela</a:t>
            </a:r>
            <a:r>
              <a:rPr lang="sv-SE" b="1" i="1" dirty="0"/>
              <a:t> </a:t>
            </a:r>
            <a:r>
              <a:rPr lang="sv-SE" i="1" dirty="0"/>
              <a:t>mig snart.</a:t>
            </a:r>
          </a:p>
          <a:p>
            <a:pPr marL="426645" lvl="1" indent="0">
              <a:buNone/>
            </a:pPr>
            <a:r>
              <a:rPr lang="sv-SE" b="1" i="1" dirty="0"/>
              <a:t>Ville</a:t>
            </a:r>
            <a:r>
              <a:rPr lang="sv-SE" i="1" dirty="0"/>
              <a:t> han </a:t>
            </a:r>
            <a:r>
              <a:rPr lang="sv-SE" b="1" i="1" dirty="0">
                <a:solidFill>
                  <a:srgbClr val="FF0000"/>
                </a:solidFill>
              </a:rPr>
              <a:t>säga</a:t>
            </a:r>
            <a:r>
              <a:rPr lang="sv-SE" i="1" dirty="0"/>
              <a:t> någonting?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09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Apuverbit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Apuverbin</a:t>
            </a:r>
            <a:r>
              <a:rPr lang="sv-SE" b="1" dirty="0"/>
              <a:t> </a:t>
            </a:r>
            <a:r>
              <a:rPr lang="sv-SE" b="1" dirty="0" err="1"/>
              <a:t>kaltaisia</a:t>
            </a:r>
            <a:r>
              <a:rPr lang="sv-SE" b="1" dirty="0"/>
              <a:t> </a:t>
            </a:r>
            <a:r>
              <a:rPr lang="sv-SE" b="1" dirty="0" err="1"/>
              <a:t>verbejä</a:t>
            </a:r>
            <a:r>
              <a:rPr lang="sv-SE" b="1" dirty="0"/>
              <a:t>:</a:t>
            </a:r>
          </a:p>
          <a:p>
            <a:pPr lvl="1"/>
            <a:r>
              <a:rPr lang="sv-SE" dirty="0"/>
              <a:t>behöva, bruka, börja, hinna, hoppas, låta, orka, tänka, råka, tyckas, våga, ämna, önska</a:t>
            </a:r>
          </a:p>
          <a:p>
            <a:r>
              <a:rPr lang="sv-SE" dirty="0" err="1"/>
              <a:t>Apuverbien</a:t>
            </a:r>
            <a:r>
              <a:rPr lang="sv-SE" dirty="0"/>
              <a:t> </a:t>
            </a:r>
            <a:r>
              <a:rPr lang="sv-SE" dirty="0" err="1"/>
              <a:t>kaltaisten</a:t>
            </a:r>
            <a:r>
              <a:rPr lang="sv-SE" dirty="0"/>
              <a:t> </a:t>
            </a:r>
            <a:r>
              <a:rPr lang="sv-SE" dirty="0" err="1"/>
              <a:t>verbien</a:t>
            </a:r>
            <a:r>
              <a:rPr lang="sv-SE" dirty="0"/>
              <a:t> </a:t>
            </a:r>
            <a:r>
              <a:rPr lang="sv-SE" dirty="0" err="1"/>
              <a:t>jälkeen</a:t>
            </a:r>
            <a:r>
              <a:rPr lang="sv-SE" dirty="0"/>
              <a:t>:</a:t>
            </a:r>
          </a:p>
          <a:p>
            <a:pPr lvl="1"/>
            <a:r>
              <a:rPr lang="sv-SE" dirty="0" err="1"/>
              <a:t>ei</a:t>
            </a:r>
            <a:r>
              <a:rPr lang="sv-SE" dirty="0"/>
              <a:t> </a:t>
            </a:r>
            <a:r>
              <a:rPr lang="sv-SE" dirty="0" err="1"/>
              <a:t>käytetä</a:t>
            </a:r>
            <a:r>
              <a:rPr lang="sv-SE" dirty="0"/>
              <a:t> att-</a:t>
            </a:r>
            <a:r>
              <a:rPr lang="sv-SE" dirty="0" err="1"/>
              <a:t>sanaa</a:t>
            </a:r>
            <a:endParaRPr lang="sv-SE" dirty="0"/>
          </a:p>
          <a:p>
            <a:pPr lvl="1"/>
            <a:r>
              <a:rPr lang="sv-SE" dirty="0" err="1"/>
              <a:t>seuraava</a:t>
            </a:r>
            <a:r>
              <a:rPr lang="sv-SE" dirty="0"/>
              <a:t> </a:t>
            </a:r>
            <a:r>
              <a:rPr lang="sv-SE" dirty="0" err="1"/>
              <a:t>verbi</a:t>
            </a:r>
            <a:r>
              <a:rPr lang="sv-SE" dirty="0"/>
              <a:t> on </a:t>
            </a:r>
            <a:r>
              <a:rPr lang="sv-SE" u="sng" dirty="0" err="1"/>
              <a:t>perusmuodossa</a:t>
            </a:r>
            <a:endParaRPr lang="sv-SE" u="sng" dirty="0"/>
          </a:p>
          <a:p>
            <a:endParaRPr lang="sv-SE" dirty="0"/>
          </a:p>
          <a:p>
            <a:pPr marL="426645" lvl="1" indent="0">
              <a:buNone/>
            </a:pPr>
            <a:r>
              <a:rPr lang="sv-SE" dirty="0"/>
              <a:t>Lilli </a:t>
            </a:r>
            <a:r>
              <a:rPr lang="sv-SE" b="1" dirty="0"/>
              <a:t>brukar</a:t>
            </a:r>
            <a:r>
              <a:rPr lang="sv-SE" dirty="0"/>
              <a:t> ___ </a:t>
            </a:r>
            <a:r>
              <a:rPr lang="sv-SE" b="1" dirty="0">
                <a:solidFill>
                  <a:srgbClr val="FF0000"/>
                </a:solidFill>
              </a:rPr>
              <a:t>dricka</a:t>
            </a:r>
            <a:r>
              <a:rPr lang="sv-SE" dirty="0"/>
              <a:t> kaffe på eftermiddag.</a:t>
            </a:r>
          </a:p>
          <a:p>
            <a:pPr marL="426645" lvl="1" indent="0">
              <a:buNone/>
            </a:pPr>
            <a:r>
              <a:rPr lang="sv-SE" dirty="0"/>
              <a:t>Hon </a:t>
            </a:r>
            <a:r>
              <a:rPr lang="sv-SE" b="1" dirty="0"/>
              <a:t>orkar </a:t>
            </a:r>
            <a:r>
              <a:rPr lang="sv-SE" dirty="0"/>
              <a:t>inte </a:t>
            </a:r>
            <a:r>
              <a:rPr lang="sv-SE" b="1" dirty="0"/>
              <a:t>___ </a:t>
            </a:r>
            <a:r>
              <a:rPr lang="sv-SE" b="1" dirty="0">
                <a:solidFill>
                  <a:srgbClr val="FF0000"/>
                </a:solidFill>
              </a:rPr>
              <a:t>vakna</a:t>
            </a:r>
            <a:r>
              <a:rPr lang="sv-SE" b="1" dirty="0"/>
              <a:t> </a:t>
            </a:r>
            <a:r>
              <a:rPr lang="sv-SE" dirty="0"/>
              <a:t>tidigt.</a:t>
            </a:r>
          </a:p>
          <a:p>
            <a:pPr marL="426645" lvl="1" indent="0">
              <a:buNone/>
            </a:pPr>
            <a:r>
              <a:rPr lang="sv-SE" b="1" dirty="0"/>
              <a:t>Vågar </a:t>
            </a:r>
            <a:r>
              <a:rPr lang="sv-SE" dirty="0"/>
              <a:t>du</a:t>
            </a:r>
            <a:r>
              <a:rPr lang="sv-SE" b="1" dirty="0"/>
              <a:t> </a:t>
            </a:r>
            <a:r>
              <a:rPr lang="sv-SE" b="1" dirty="0">
                <a:solidFill>
                  <a:srgbClr val="FF0000"/>
                </a:solidFill>
              </a:rPr>
              <a:t>fråga</a:t>
            </a:r>
            <a:r>
              <a:rPr lang="sv-SE" b="1" dirty="0"/>
              <a:t> </a:t>
            </a:r>
            <a:r>
              <a:rPr lang="sv-SE" dirty="0"/>
              <a:t>läraren om hjälp?</a:t>
            </a:r>
          </a:p>
        </p:txBody>
      </p:sp>
    </p:spTree>
    <p:extLst>
      <p:ext uri="{BB962C8B-B14F-4D97-AF65-F5344CB8AC3E}">
        <p14:creationId xmlns:p14="http://schemas.microsoft.com/office/powerpoint/2010/main" val="323161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Aikamuodot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dirty="0"/>
              <a:t>FLYTTA, FLYTTAR, FLYTTADE, FLYTTAT</a:t>
            </a:r>
          </a:p>
          <a:p>
            <a:r>
              <a:rPr lang="sv-SE" b="1" dirty="0" err="1"/>
              <a:t>Infinitiivi</a:t>
            </a:r>
            <a:r>
              <a:rPr lang="sv-SE" b="1" dirty="0"/>
              <a:t> </a:t>
            </a:r>
            <a:r>
              <a:rPr lang="sv-SE" b="1" dirty="0" err="1"/>
              <a:t>eli</a:t>
            </a:r>
            <a:r>
              <a:rPr lang="sv-SE" b="1" dirty="0"/>
              <a:t> </a:t>
            </a:r>
            <a:r>
              <a:rPr lang="sv-SE" b="1" dirty="0" err="1"/>
              <a:t>perusmuoto</a:t>
            </a:r>
            <a:r>
              <a:rPr lang="sv-SE" b="1" dirty="0"/>
              <a:t> (</a:t>
            </a:r>
            <a:r>
              <a:rPr lang="sv-SE" b="1" i="1" dirty="0"/>
              <a:t>flytta</a:t>
            </a:r>
            <a:r>
              <a:rPr lang="sv-SE" b="1" dirty="0"/>
              <a:t>)</a:t>
            </a:r>
          </a:p>
          <a:p>
            <a:pPr lvl="1"/>
            <a:r>
              <a:rPr lang="sv-SE" dirty="0" err="1"/>
              <a:t>infinitiivi</a:t>
            </a:r>
            <a:r>
              <a:rPr lang="sv-SE" dirty="0"/>
              <a:t> </a:t>
            </a:r>
            <a:r>
              <a:rPr lang="sv-SE" dirty="0" err="1"/>
              <a:t>tulee</a:t>
            </a:r>
            <a:r>
              <a:rPr lang="sv-SE" dirty="0"/>
              <a:t> mm. </a:t>
            </a:r>
            <a:r>
              <a:rPr lang="sv-SE" dirty="0" err="1"/>
              <a:t>apuverbien</a:t>
            </a:r>
            <a:r>
              <a:rPr lang="sv-SE" dirty="0"/>
              <a:t> ja </a:t>
            </a:r>
            <a:r>
              <a:rPr lang="sv-SE" dirty="0" err="1"/>
              <a:t>apuverbien</a:t>
            </a:r>
            <a:r>
              <a:rPr lang="sv-SE" dirty="0"/>
              <a:t> </a:t>
            </a:r>
            <a:r>
              <a:rPr lang="sv-SE" dirty="0" err="1"/>
              <a:t>kaltaisten</a:t>
            </a:r>
            <a:r>
              <a:rPr lang="sv-SE" dirty="0"/>
              <a:t> </a:t>
            </a:r>
            <a:r>
              <a:rPr lang="sv-SE" dirty="0" err="1"/>
              <a:t>verbien</a:t>
            </a:r>
            <a:r>
              <a:rPr lang="sv-SE" dirty="0"/>
              <a:t> </a:t>
            </a:r>
            <a:r>
              <a:rPr lang="sv-SE" dirty="0" err="1"/>
              <a:t>jälkeen</a:t>
            </a:r>
            <a:r>
              <a:rPr lang="sv-SE" dirty="0"/>
              <a:t> </a:t>
            </a:r>
          </a:p>
          <a:p>
            <a:pPr lvl="1"/>
            <a:endParaRPr lang="sv-SE" i="1" dirty="0"/>
          </a:p>
          <a:p>
            <a:pPr marL="457063" lvl="1" indent="0">
              <a:buNone/>
            </a:pPr>
            <a:r>
              <a:rPr lang="sv-SE" i="1" dirty="0"/>
              <a:t>Jag </a:t>
            </a:r>
            <a:r>
              <a:rPr lang="sv-SE" b="1" i="1" dirty="0"/>
              <a:t>vill</a:t>
            </a:r>
            <a:r>
              <a:rPr lang="sv-SE" i="1" dirty="0"/>
              <a:t> </a:t>
            </a:r>
            <a:r>
              <a:rPr lang="sv-SE" b="1" i="1" dirty="0">
                <a:solidFill>
                  <a:srgbClr val="FF0000"/>
                </a:solidFill>
              </a:rPr>
              <a:t>åka</a:t>
            </a:r>
            <a:r>
              <a:rPr lang="sv-SE" i="1" dirty="0"/>
              <a:t> på semester.</a:t>
            </a:r>
          </a:p>
          <a:p>
            <a:pPr marL="457063" lvl="1" indent="0">
              <a:buNone/>
            </a:pPr>
            <a:r>
              <a:rPr lang="sv-SE" i="1" dirty="0"/>
              <a:t>Vi </a:t>
            </a:r>
            <a:r>
              <a:rPr lang="sv-SE" b="1" i="1" dirty="0"/>
              <a:t>brukar</a:t>
            </a:r>
            <a:r>
              <a:rPr lang="sv-SE" i="1" dirty="0"/>
              <a:t> </a:t>
            </a:r>
            <a:r>
              <a:rPr lang="sv-SE" b="1" i="1" dirty="0">
                <a:solidFill>
                  <a:srgbClr val="FF0000"/>
                </a:solidFill>
              </a:rPr>
              <a:t>göra</a:t>
            </a:r>
            <a:r>
              <a:rPr lang="sv-SE" i="1" dirty="0"/>
              <a:t> läxor tillsammans</a:t>
            </a:r>
            <a:endParaRPr lang="sv-SE" dirty="0"/>
          </a:p>
          <a:p>
            <a:endParaRPr lang="sv-SE" b="1" dirty="0"/>
          </a:p>
          <a:p>
            <a:pPr marL="426645" lvl="1" indent="0">
              <a:buNone/>
            </a:pP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409806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Aikamuodot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Infinitiivi</a:t>
            </a:r>
            <a:r>
              <a:rPr lang="sv-SE" b="1" dirty="0"/>
              <a:t> + att</a:t>
            </a:r>
          </a:p>
          <a:p>
            <a:pPr marL="457063" lvl="1" indent="0">
              <a:buNone/>
            </a:pPr>
            <a:endParaRPr lang="sv-SE" i="1" dirty="0"/>
          </a:p>
          <a:p>
            <a:pPr marL="457063" lvl="1" indent="0">
              <a:buNone/>
            </a:pPr>
            <a:r>
              <a:rPr lang="sv-SE" i="1" dirty="0"/>
              <a:t>Är det svårt </a:t>
            </a:r>
            <a:r>
              <a:rPr lang="sv-SE" b="1" i="1" dirty="0"/>
              <a:t>att</a:t>
            </a:r>
            <a:r>
              <a:rPr lang="sv-SE" i="1" dirty="0"/>
              <a:t> studera på Aalto?</a:t>
            </a:r>
            <a:endParaRPr lang="sv-SE" dirty="0"/>
          </a:p>
          <a:p>
            <a:r>
              <a:rPr lang="sv-SE" dirty="0"/>
              <a:t>Att-</a:t>
            </a:r>
            <a:r>
              <a:rPr lang="sv-SE" dirty="0" err="1"/>
              <a:t>sanaa</a:t>
            </a:r>
            <a:r>
              <a:rPr lang="sv-SE" dirty="0"/>
              <a:t> </a:t>
            </a:r>
            <a:r>
              <a:rPr lang="sv-SE" dirty="0" err="1"/>
              <a:t>ei</a:t>
            </a:r>
            <a:r>
              <a:rPr lang="sv-SE" dirty="0"/>
              <a:t> </a:t>
            </a:r>
            <a:r>
              <a:rPr lang="sv-SE" dirty="0" err="1"/>
              <a:t>käytetä</a:t>
            </a:r>
            <a:r>
              <a:rPr lang="sv-SE" dirty="0"/>
              <a:t> </a:t>
            </a:r>
            <a:r>
              <a:rPr lang="sv-SE" dirty="0" err="1"/>
              <a:t>apuverbien</a:t>
            </a:r>
            <a:r>
              <a:rPr lang="sv-SE" dirty="0"/>
              <a:t> ja </a:t>
            </a:r>
            <a:r>
              <a:rPr lang="sv-SE" dirty="0" err="1"/>
              <a:t>apuverbin</a:t>
            </a:r>
            <a:r>
              <a:rPr lang="sv-SE" dirty="0"/>
              <a:t> </a:t>
            </a:r>
            <a:r>
              <a:rPr lang="sv-SE" dirty="0" err="1"/>
              <a:t>kaltaisten</a:t>
            </a:r>
            <a:r>
              <a:rPr lang="sv-SE" dirty="0"/>
              <a:t> </a:t>
            </a:r>
            <a:r>
              <a:rPr lang="sv-SE" dirty="0" err="1"/>
              <a:t>verbien</a:t>
            </a:r>
            <a:r>
              <a:rPr lang="sv-SE" dirty="0"/>
              <a:t> </a:t>
            </a:r>
            <a:r>
              <a:rPr lang="sv-SE" dirty="0" err="1"/>
              <a:t>kanssa</a:t>
            </a:r>
            <a:r>
              <a:rPr lang="sv-SE" dirty="0"/>
              <a:t>! </a:t>
            </a:r>
          </a:p>
          <a:p>
            <a:pPr marL="853290" lvl="2" indent="0">
              <a:buNone/>
            </a:pPr>
            <a:endParaRPr lang="sv-SE" i="1" dirty="0"/>
          </a:p>
          <a:p>
            <a:pPr marL="396227" lvl="1" indent="0">
              <a:buNone/>
            </a:pPr>
            <a:r>
              <a:rPr lang="sv-SE" i="1" dirty="0"/>
              <a:t>Jag </a:t>
            </a:r>
            <a:r>
              <a:rPr lang="sv-SE" b="1" i="1" dirty="0"/>
              <a:t>tänkte</a:t>
            </a:r>
            <a:r>
              <a:rPr lang="sv-SE" i="1" dirty="0"/>
              <a:t> </a:t>
            </a:r>
            <a:r>
              <a:rPr lang="sv-SE" b="1" i="1" dirty="0"/>
              <a:t>____</a:t>
            </a:r>
            <a:r>
              <a:rPr lang="sv-SE" i="1" dirty="0"/>
              <a:t> </a:t>
            </a:r>
            <a:r>
              <a:rPr lang="sv-SE" b="1" i="1" dirty="0">
                <a:solidFill>
                  <a:srgbClr val="FF0000"/>
                </a:solidFill>
              </a:rPr>
              <a:t>flytta</a:t>
            </a:r>
            <a:r>
              <a:rPr lang="sv-SE" i="1" dirty="0"/>
              <a:t> till Helsingfors.</a:t>
            </a:r>
          </a:p>
        </p:txBody>
      </p:sp>
    </p:spTree>
    <p:extLst>
      <p:ext uri="{BB962C8B-B14F-4D97-AF65-F5344CB8AC3E}">
        <p14:creationId xmlns:p14="http://schemas.microsoft.com/office/powerpoint/2010/main" val="290045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Aikamuodot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Preesens</a:t>
            </a:r>
            <a:r>
              <a:rPr lang="sv-SE" b="1" dirty="0"/>
              <a:t> (flyttar)</a:t>
            </a:r>
          </a:p>
          <a:p>
            <a:pPr lvl="1"/>
            <a:r>
              <a:rPr lang="sv-SE" dirty="0" err="1"/>
              <a:t>Mitä</a:t>
            </a:r>
            <a:r>
              <a:rPr lang="sv-SE" b="1" dirty="0"/>
              <a:t> </a:t>
            </a:r>
            <a:r>
              <a:rPr lang="sv-SE" dirty="0" err="1"/>
              <a:t>tapahtuu</a:t>
            </a:r>
            <a:r>
              <a:rPr lang="sv-SE" dirty="0"/>
              <a:t> </a:t>
            </a:r>
            <a:r>
              <a:rPr lang="sv-SE" dirty="0" err="1"/>
              <a:t>juuri</a:t>
            </a:r>
            <a:r>
              <a:rPr lang="sv-SE" dirty="0"/>
              <a:t> </a:t>
            </a:r>
            <a:r>
              <a:rPr lang="sv-SE" dirty="0" err="1"/>
              <a:t>nyt</a:t>
            </a:r>
            <a:r>
              <a:rPr lang="sv-SE" dirty="0"/>
              <a:t>, </a:t>
            </a:r>
            <a:r>
              <a:rPr lang="sv-SE" dirty="0" err="1"/>
              <a:t>tällä</a:t>
            </a:r>
            <a:r>
              <a:rPr lang="sv-SE" dirty="0"/>
              <a:t> </a:t>
            </a:r>
            <a:r>
              <a:rPr lang="sv-SE" dirty="0" err="1"/>
              <a:t>hetkellä</a:t>
            </a:r>
            <a:endParaRPr lang="sv-SE" dirty="0"/>
          </a:p>
          <a:p>
            <a:pPr marL="457063" lvl="1" indent="0">
              <a:buNone/>
            </a:pPr>
            <a:endParaRPr lang="sv-SE" i="1" dirty="0"/>
          </a:p>
          <a:p>
            <a:pPr marL="457063" lvl="1" indent="0">
              <a:buNone/>
            </a:pPr>
            <a:r>
              <a:rPr lang="sv-SE" i="1" dirty="0"/>
              <a:t>Jag </a:t>
            </a:r>
            <a:r>
              <a:rPr lang="sv-SE" b="1" i="1" dirty="0"/>
              <a:t>läser</a:t>
            </a:r>
            <a:r>
              <a:rPr lang="sv-SE" i="1" dirty="0"/>
              <a:t> en bok.</a:t>
            </a:r>
          </a:p>
          <a:p>
            <a:r>
              <a:rPr lang="sv-SE" dirty="0" err="1"/>
              <a:t>Preesensillä</a:t>
            </a:r>
            <a:r>
              <a:rPr lang="sv-SE" dirty="0"/>
              <a:t> </a:t>
            </a:r>
            <a:r>
              <a:rPr lang="sv-SE" dirty="0" err="1"/>
              <a:t>voi</a:t>
            </a:r>
            <a:r>
              <a:rPr lang="sv-SE" dirty="0"/>
              <a:t> </a:t>
            </a:r>
            <a:r>
              <a:rPr lang="sv-SE" dirty="0" err="1"/>
              <a:t>ilmaista</a:t>
            </a:r>
            <a:r>
              <a:rPr lang="sv-SE" dirty="0"/>
              <a:t> </a:t>
            </a:r>
            <a:r>
              <a:rPr lang="sv-SE" dirty="0" err="1"/>
              <a:t>myös</a:t>
            </a:r>
            <a:r>
              <a:rPr lang="sv-SE" dirty="0"/>
              <a:t> </a:t>
            </a:r>
            <a:r>
              <a:rPr lang="sv-SE" dirty="0" err="1"/>
              <a:t>lähitulevaisuutta</a:t>
            </a:r>
            <a:r>
              <a:rPr lang="sv-SE" dirty="0"/>
              <a:t> (</a:t>
            </a:r>
            <a:r>
              <a:rPr lang="sv-SE" dirty="0" err="1"/>
              <a:t>ajanmääreen</a:t>
            </a:r>
            <a:r>
              <a:rPr lang="sv-SE" dirty="0"/>
              <a:t> </a:t>
            </a:r>
            <a:r>
              <a:rPr lang="sv-SE" dirty="0" err="1"/>
              <a:t>kanssa</a:t>
            </a:r>
            <a:r>
              <a:rPr lang="sv-SE" dirty="0"/>
              <a:t>)</a:t>
            </a:r>
          </a:p>
          <a:p>
            <a:pPr marL="457063" lvl="1" indent="0">
              <a:buNone/>
            </a:pPr>
            <a:endParaRPr lang="sv-SE" i="1" dirty="0"/>
          </a:p>
          <a:p>
            <a:pPr marL="457063" lvl="1" indent="0">
              <a:buNone/>
            </a:pPr>
            <a:r>
              <a:rPr lang="sv-SE" i="1" dirty="0"/>
              <a:t>Jag </a:t>
            </a:r>
            <a:r>
              <a:rPr lang="sv-SE" b="1" i="1" dirty="0"/>
              <a:t>träffar</a:t>
            </a:r>
            <a:r>
              <a:rPr lang="sv-SE" i="1" dirty="0"/>
              <a:t> mina kompisar </a:t>
            </a:r>
            <a:r>
              <a:rPr lang="sv-SE" i="1" u="sng" dirty="0"/>
              <a:t>i morgon</a:t>
            </a:r>
            <a:r>
              <a:rPr lang="sv-SE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552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Aikamuodot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Imperfekti</a:t>
            </a:r>
            <a:r>
              <a:rPr lang="sv-SE" b="1" dirty="0"/>
              <a:t> (</a:t>
            </a:r>
            <a:r>
              <a:rPr lang="sv-SE" b="1" i="1" dirty="0"/>
              <a:t>flyttade</a:t>
            </a:r>
            <a:r>
              <a:rPr lang="sv-SE" b="1" dirty="0"/>
              <a:t>)</a:t>
            </a:r>
          </a:p>
          <a:p>
            <a:pPr lvl="1"/>
            <a:r>
              <a:rPr lang="sv-SE" dirty="0" err="1"/>
              <a:t>Ilmaisee</a:t>
            </a:r>
            <a:r>
              <a:rPr lang="sv-SE" dirty="0"/>
              <a:t> </a:t>
            </a:r>
            <a:r>
              <a:rPr lang="sv-SE" dirty="0" err="1"/>
              <a:t>mennyttä</a:t>
            </a:r>
            <a:r>
              <a:rPr lang="sv-SE" dirty="0"/>
              <a:t> </a:t>
            </a:r>
            <a:r>
              <a:rPr lang="sv-SE" dirty="0" err="1"/>
              <a:t>aikaa</a:t>
            </a:r>
            <a:r>
              <a:rPr lang="sv-SE" dirty="0"/>
              <a:t>, </a:t>
            </a:r>
            <a:r>
              <a:rPr lang="sv-SE" dirty="0" err="1"/>
              <a:t>joku</a:t>
            </a:r>
            <a:r>
              <a:rPr lang="sv-SE" dirty="0"/>
              <a:t> </a:t>
            </a:r>
            <a:r>
              <a:rPr lang="sv-SE" dirty="0" err="1"/>
              <a:t>teki</a:t>
            </a:r>
            <a:r>
              <a:rPr lang="sv-SE" dirty="0"/>
              <a:t>/</a:t>
            </a:r>
            <a:r>
              <a:rPr lang="sv-SE" dirty="0" err="1"/>
              <a:t>söi</a:t>
            </a:r>
            <a:r>
              <a:rPr lang="sv-SE" dirty="0"/>
              <a:t>/</a:t>
            </a:r>
            <a:r>
              <a:rPr lang="sv-SE" dirty="0" err="1"/>
              <a:t>matkusti</a:t>
            </a:r>
            <a:endParaRPr lang="sv-SE" dirty="0"/>
          </a:p>
          <a:p>
            <a:pPr marL="457063" lvl="1" indent="0">
              <a:buNone/>
            </a:pPr>
            <a:endParaRPr lang="sv-SE" i="1" dirty="0"/>
          </a:p>
          <a:p>
            <a:pPr marL="457063" lvl="1" indent="0">
              <a:buNone/>
            </a:pPr>
            <a:r>
              <a:rPr lang="sv-SE" i="1" dirty="0"/>
              <a:t>Min vän </a:t>
            </a:r>
            <a:r>
              <a:rPr lang="sv-SE" b="1" i="1" dirty="0"/>
              <a:t>reste</a:t>
            </a:r>
            <a:r>
              <a:rPr lang="sv-SE" i="1" dirty="0"/>
              <a:t> till Österrike förra veckan.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383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B258FCDD-89AE-4E21-B818-B4E83609C9F5}" vid="{F3D6EDEF-0E30-4D98-A6AC-966AF8877B8E}"/>
    </a:ext>
  </a:extLst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1345039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The bookstacks present on most slides  make this a good choice for students, teachers, reading enthusiasts, and others in education. This presentation template contains multiple slide layouts in widescreen format (16x9) and includes a sample table and chart that you can easily  modify.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2011-11-26T00:00:00+00:00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TP102787939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694216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BBB5C329-08A6-4E5E-AEF1-A97828C874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B558C7-619B-49BE-9097-7FCBDADD4E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01D382-32B0-43EE-932C-28906AF37617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1912</TotalTime>
  <Words>411</Words>
  <Application>Microsoft Office PowerPoint</Application>
  <PresentationFormat>Custom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Century Gothic</vt:lpstr>
      <vt:lpstr>Euphemia</vt:lpstr>
      <vt:lpstr>Plantagenet Cherokee</vt:lpstr>
      <vt:lpstr>Wingdings</vt:lpstr>
      <vt:lpstr>Theme1</vt:lpstr>
      <vt:lpstr>Verben i ett nötskal</vt:lpstr>
      <vt:lpstr>Konjugaatiot eli taivutusluokat</vt:lpstr>
      <vt:lpstr>II konjugaatio</vt:lpstr>
      <vt:lpstr>Apuverbit</vt:lpstr>
      <vt:lpstr>Apuverbit</vt:lpstr>
      <vt:lpstr>Aikamuodot</vt:lpstr>
      <vt:lpstr>Aikamuodot</vt:lpstr>
      <vt:lpstr>Aikamuodot</vt:lpstr>
      <vt:lpstr>Aikamuodot</vt:lpstr>
      <vt:lpstr>Aikamuodot</vt:lpstr>
      <vt:lpstr>Aikamuodot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Verben i en nötskal</dc:title>
  <dc:creator>Mikkonen Piritta</dc:creator>
  <cp:lastModifiedBy>Fröjdman Isabella</cp:lastModifiedBy>
  <cp:revision>46</cp:revision>
  <dcterms:created xsi:type="dcterms:W3CDTF">2019-01-18T05:35:21Z</dcterms:created>
  <dcterms:modified xsi:type="dcterms:W3CDTF">2021-09-29T08:54:22Z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