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9" r:id="rId1"/>
  </p:sldMasterIdLst>
  <p:notesMasterIdLst>
    <p:notesMasterId r:id="rId129"/>
  </p:notesMasterIdLst>
  <p:handoutMasterIdLst>
    <p:handoutMasterId r:id="rId130"/>
  </p:handoutMasterIdLst>
  <p:sldIdLst>
    <p:sldId id="1554" r:id="rId2"/>
    <p:sldId id="1556" r:id="rId3"/>
    <p:sldId id="925" r:id="rId4"/>
    <p:sldId id="1262" r:id="rId5"/>
    <p:sldId id="1573" r:id="rId6"/>
    <p:sldId id="1571" r:id="rId7"/>
    <p:sldId id="1626" r:id="rId8"/>
    <p:sldId id="1570" r:id="rId9"/>
    <p:sldId id="1581" r:id="rId10"/>
    <p:sldId id="1583" r:id="rId11"/>
    <p:sldId id="1584" r:id="rId12"/>
    <p:sldId id="1588" r:id="rId13"/>
    <p:sldId id="1587" r:id="rId14"/>
    <p:sldId id="1585" r:id="rId15"/>
    <p:sldId id="1569" r:id="rId16"/>
    <p:sldId id="934" r:id="rId17"/>
    <p:sldId id="935" r:id="rId18"/>
    <p:sldId id="936" r:id="rId19"/>
    <p:sldId id="1620" r:id="rId20"/>
    <p:sldId id="1621" r:id="rId21"/>
    <p:sldId id="1622" r:id="rId22"/>
    <p:sldId id="1623" r:id="rId23"/>
    <p:sldId id="1624" r:id="rId24"/>
    <p:sldId id="937" r:id="rId25"/>
    <p:sldId id="938" r:id="rId26"/>
    <p:sldId id="1264" r:id="rId27"/>
    <p:sldId id="1265" r:id="rId28"/>
    <p:sldId id="1625" r:id="rId29"/>
    <p:sldId id="1619" r:id="rId30"/>
    <p:sldId id="1320" r:id="rId31"/>
    <p:sldId id="1332" r:id="rId32"/>
    <p:sldId id="1322" r:id="rId33"/>
    <p:sldId id="1323" r:id="rId34"/>
    <p:sldId id="1628" r:id="rId35"/>
    <p:sldId id="1330" r:id="rId36"/>
    <p:sldId id="1627" r:id="rId37"/>
    <p:sldId id="1331" r:id="rId38"/>
    <p:sldId id="1326" r:id="rId39"/>
    <p:sldId id="1327" r:id="rId40"/>
    <p:sldId id="1328" r:id="rId41"/>
    <p:sldId id="1267" r:id="rId42"/>
    <p:sldId id="1268" r:id="rId43"/>
    <p:sldId id="1270" r:id="rId44"/>
    <p:sldId id="1334" r:id="rId45"/>
    <p:sldId id="1590" r:id="rId46"/>
    <p:sldId id="1335" r:id="rId47"/>
    <p:sldId id="1336" r:id="rId48"/>
    <p:sldId id="1589" r:id="rId49"/>
    <p:sldId id="1337" r:id="rId50"/>
    <p:sldId id="1358" r:id="rId51"/>
    <p:sldId id="1338" r:id="rId52"/>
    <p:sldId id="1339" r:id="rId53"/>
    <p:sldId id="1595" r:id="rId54"/>
    <p:sldId id="1632" r:id="rId55"/>
    <p:sldId id="1633" r:id="rId56"/>
    <p:sldId id="1635" r:id="rId57"/>
    <p:sldId id="1351" r:id="rId58"/>
    <p:sldId id="1352" r:id="rId59"/>
    <p:sldId id="1353" r:id="rId60"/>
    <p:sldId id="1591" r:id="rId61"/>
    <p:sldId id="1549" r:id="rId62"/>
    <p:sldId id="1550" r:id="rId63"/>
    <p:sldId id="1592" r:id="rId64"/>
    <p:sldId id="1593" r:id="rId65"/>
    <p:sldId id="1594" r:id="rId66"/>
    <p:sldId id="1575" r:id="rId67"/>
    <p:sldId id="1576" r:id="rId68"/>
    <p:sldId id="1596" r:id="rId69"/>
    <p:sldId id="1348" r:id="rId70"/>
    <p:sldId id="1349" r:id="rId71"/>
    <p:sldId id="1350" r:id="rId72"/>
    <p:sldId id="1354" r:id="rId73"/>
    <p:sldId id="1355" r:id="rId74"/>
    <p:sldId id="1347" r:id="rId75"/>
    <p:sldId id="1282" r:id="rId76"/>
    <p:sldId id="1280" r:id="rId77"/>
    <p:sldId id="1281" r:id="rId78"/>
    <p:sldId id="1284" r:id="rId79"/>
    <p:sldId id="1285" r:id="rId80"/>
    <p:sldId id="1286" r:id="rId81"/>
    <p:sldId id="1287" r:id="rId82"/>
    <p:sldId id="1288" r:id="rId83"/>
    <p:sldId id="1597" r:id="rId84"/>
    <p:sldId id="1289" r:id="rId85"/>
    <p:sldId id="1551" r:id="rId86"/>
    <p:sldId id="1552" r:id="rId87"/>
    <p:sldId id="1598" r:id="rId88"/>
    <p:sldId id="1290" r:id="rId89"/>
    <p:sldId id="1382" r:id="rId90"/>
    <p:sldId id="973" r:id="rId91"/>
    <p:sldId id="974" r:id="rId92"/>
    <p:sldId id="1292" r:id="rId93"/>
    <p:sldId id="1447" r:id="rId94"/>
    <p:sldId id="1449" r:id="rId95"/>
    <p:sldId id="1450" r:id="rId96"/>
    <p:sldId id="1451" r:id="rId97"/>
    <p:sldId id="1452" r:id="rId98"/>
    <p:sldId id="1453" r:id="rId99"/>
    <p:sldId id="1614" r:id="rId100"/>
    <p:sldId id="1457" r:id="rId101"/>
    <p:sldId id="1458" r:id="rId102"/>
    <p:sldId id="1459" r:id="rId103"/>
    <p:sldId id="1460" r:id="rId104"/>
    <p:sldId id="1602" r:id="rId105"/>
    <p:sldId id="1456" r:id="rId106"/>
    <p:sldId id="1608" r:id="rId107"/>
    <p:sldId id="1609" r:id="rId108"/>
    <p:sldId id="1610" r:id="rId109"/>
    <p:sldId id="1611" r:id="rId110"/>
    <p:sldId id="1612" r:id="rId111"/>
    <p:sldId id="1613" r:id="rId112"/>
    <p:sldId id="1603" r:id="rId113"/>
    <p:sldId id="1604" r:id="rId114"/>
    <p:sldId id="1480" r:id="rId115"/>
    <p:sldId id="1481" r:id="rId116"/>
    <p:sldId id="1482" r:id="rId117"/>
    <p:sldId id="1483" r:id="rId118"/>
    <p:sldId id="1484" r:id="rId119"/>
    <p:sldId id="1485" r:id="rId120"/>
    <p:sldId id="1486" r:id="rId121"/>
    <p:sldId id="1599" r:id="rId122"/>
    <p:sldId id="1547" r:id="rId123"/>
    <p:sldId id="1600" r:id="rId124"/>
    <p:sldId id="1601" r:id="rId125"/>
    <p:sldId id="1629" r:id="rId126"/>
    <p:sldId id="1630" r:id="rId127"/>
    <p:sldId id="1631" r:id="rId128"/>
  </p:sldIdLst>
  <p:sldSz cx="9144000" cy="6858000" type="screen4x3"/>
  <p:notesSz cx="6797675" cy="9926638"/>
  <p:defaultTextStyle>
    <a:defPPr>
      <a:defRPr lang="fi-FI"/>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to quantitative research" id="{27E18AC0-508F-CD4B-B937-E71047E8244D}">
          <p14:sldIdLst>
            <p14:sldId id="1554"/>
            <p14:sldId id="1556"/>
            <p14:sldId id="925"/>
            <p14:sldId id="1262"/>
          </p14:sldIdLst>
        </p14:section>
        <p14:section name="Uses of statistics" id="{CDBF6992-D3D3-D741-8A28-2BFD97145823}">
          <p14:sldIdLst>
            <p14:sldId id="1573"/>
            <p14:sldId id="1571"/>
            <p14:sldId id="1626"/>
          </p14:sldIdLst>
        </p14:section>
        <p14:section name="Basic descriptive statistics" id="{1F9D10C3-90A8-0A47-898E-88464D7C7669}">
          <p14:sldIdLst>
            <p14:sldId id="1570"/>
            <p14:sldId id="1581"/>
            <p14:sldId id="1583"/>
            <p14:sldId id="1584"/>
            <p14:sldId id="1588"/>
            <p14:sldId id="1587"/>
            <p14:sldId id="1585"/>
            <p14:sldId id="1569"/>
          </p14:sldIdLst>
        </p14:section>
        <p14:section name="Theory and data" id="{513F59DB-F2F5-3449-BF5A-96BB25685C95}">
          <p14:sldIdLst>
            <p14:sldId id="934"/>
            <p14:sldId id="935"/>
            <p14:sldId id="936"/>
            <p14:sldId id="1620"/>
            <p14:sldId id="1621"/>
            <p14:sldId id="1622"/>
            <p14:sldId id="1623"/>
            <p14:sldId id="1624"/>
            <p14:sldId id="937"/>
            <p14:sldId id="938"/>
            <p14:sldId id="1264"/>
            <p14:sldId id="1265"/>
            <p14:sldId id="1625"/>
            <p14:sldId id="1619"/>
            <p14:sldId id="1320"/>
          </p14:sldIdLst>
        </p14:section>
        <p14:section name="Sampling and estimators" id="{AD8D102F-4F94-3841-9D15-6F036FE05F36}">
          <p14:sldIdLst>
            <p14:sldId id="1332"/>
            <p14:sldId id="1322"/>
            <p14:sldId id="1323"/>
            <p14:sldId id="1628"/>
            <p14:sldId id="1330"/>
            <p14:sldId id="1627"/>
            <p14:sldId id="1331"/>
            <p14:sldId id="1326"/>
            <p14:sldId id="1327"/>
            <p14:sldId id="1328"/>
          </p14:sldIdLst>
        </p14:section>
        <p14:section name="Statistical inference" id="{A21B1AB3-C81F-3941-B56C-A709CA085A04}">
          <p14:sldIdLst>
            <p14:sldId id="1267"/>
            <p14:sldId id="1268"/>
            <p14:sldId id="1270"/>
            <p14:sldId id="1334"/>
            <p14:sldId id="1590"/>
            <p14:sldId id="1335"/>
            <p14:sldId id="1336"/>
          </p14:sldIdLst>
        </p14:section>
        <p14:section name="Null hypothesis significance testing" id="{1FF0CD7B-155A-A442-B061-3DF9687A3D51}">
          <p14:sldIdLst>
            <p14:sldId id="1589"/>
            <p14:sldId id="1337"/>
            <p14:sldId id="1358"/>
            <p14:sldId id="1338"/>
            <p14:sldId id="1339"/>
            <p14:sldId id="1595"/>
          </p14:sldIdLst>
        </p14:section>
        <p14:section name="NHST example (in class only)" id="{D16D5CFD-BB3A-8F4C-8CE0-98A894C66F49}">
          <p14:sldIdLst>
            <p14:sldId id="1632"/>
            <p14:sldId id="1633"/>
            <p14:sldId id="1635"/>
            <p14:sldId id="1351"/>
            <p14:sldId id="1352"/>
            <p14:sldId id="1353"/>
          </p14:sldIdLst>
        </p14:section>
        <p14:section name="Confidence intervals" id="{6502E5A3-007D-7E42-8392-953D2236FB1D}">
          <p14:sldIdLst>
            <p14:sldId id="1591"/>
            <p14:sldId id="1549"/>
            <p14:sldId id="1550"/>
            <p14:sldId id="1592"/>
            <p14:sldId id="1593"/>
            <p14:sldId id="1594"/>
          </p14:sldIdLst>
        </p14:section>
        <p14:section name="Problems of NHST" id="{B4EE2B13-CA6E-0945-9B37-6469ED074D23}">
          <p14:sldIdLst>
            <p14:sldId id="1575"/>
            <p14:sldId id="1576"/>
            <p14:sldId id="1596"/>
            <p14:sldId id="1348"/>
            <p14:sldId id="1349"/>
            <p14:sldId id="1350"/>
            <p14:sldId id="1354"/>
            <p14:sldId id="1355"/>
            <p14:sldId id="1347"/>
          </p14:sldIdLst>
        </p14:section>
        <p14:section name="Causal inference" id="{2AD1637D-F8E4-5745-AA54-121FF0935DAC}">
          <p14:sldIdLst>
            <p14:sldId id="1282"/>
            <p14:sldId id="1280"/>
            <p14:sldId id="1281"/>
            <p14:sldId id="1284"/>
            <p14:sldId id="1285"/>
            <p14:sldId id="1286"/>
            <p14:sldId id="1287"/>
            <p14:sldId id="1288"/>
          </p14:sldIdLst>
        </p14:section>
        <p14:section name="Causal inference with experiments" id="{DF90DA27-AF5F-B64E-AAE7-9A09DEACF321}">
          <p14:sldIdLst>
            <p14:sldId id="1597"/>
            <p14:sldId id="1289"/>
            <p14:sldId id="1551"/>
            <p14:sldId id="1552"/>
          </p14:sldIdLst>
        </p14:section>
        <p14:section name="Causal inference with statistical controls" id="{9CBF4B76-CFDC-EF47-A54D-F637D17C929B}">
          <p14:sldIdLst>
            <p14:sldId id="1598"/>
            <p14:sldId id="1290"/>
            <p14:sldId id="1382"/>
            <p14:sldId id="973"/>
            <p14:sldId id="974"/>
            <p14:sldId id="1292"/>
          </p14:sldIdLst>
        </p14:section>
        <p14:section name="Introduction to regression" id="{8C884BB0-0627-AD44-956C-BFED8798183E}">
          <p14:sldIdLst>
            <p14:sldId id="1447"/>
            <p14:sldId id="1449"/>
            <p14:sldId id="1450"/>
            <p14:sldId id="1451"/>
            <p14:sldId id="1452"/>
            <p14:sldId id="1453"/>
          </p14:sldIdLst>
        </p14:section>
        <p14:section name="OLS estimation" id="{AB5682F1-24A4-AD43-A1B1-60B9A802E6FD}">
          <p14:sldIdLst>
            <p14:sldId id="1614"/>
            <p14:sldId id="1457"/>
            <p14:sldId id="1458"/>
            <p14:sldId id="1459"/>
            <p14:sldId id="1460"/>
          </p14:sldIdLst>
        </p14:section>
        <p14:section name="Interpretation of the results" id="{2BAF37F8-26AC-C540-812A-5FECBE32D106}">
          <p14:sldIdLst>
            <p14:sldId id="1602"/>
            <p14:sldId id="1456"/>
            <p14:sldId id="1608"/>
            <p14:sldId id="1609"/>
            <p14:sldId id="1610"/>
            <p14:sldId id="1611"/>
            <p14:sldId id="1612"/>
            <p14:sldId id="1613"/>
            <p14:sldId id="1603"/>
            <p14:sldId id="1604"/>
          </p14:sldIdLst>
        </p14:section>
        <p14:section name="Empirical example" id="{8BB23A0B-B8CC-674B-BF7E-082CF62E739B}">
          <p14:sldIdLst>
            <p14:sldId id="1480"/>
            <p14:sldId id="1481"/>
            <p14:sldId id="1482"/>
            <p14:sldId id="1483"/>
            <p14:sldId id="1484"/>
            <p14:sldId id="1485"/>
            <p14:sldId id="1486"/>
          </p14:sldIdLst>
        </p14:section>
        <p14:section name="Reliability, validity, statistical inference and causal inference" id="{9D459C36-9D6B-754B-888D-A4A69FBE5899}">
          <p14:sldIdLst>
            <p14:sldId id="1599"/>
            <p14:sldId id="1547"/>
            <p14:sldId id="1600"/>
            <p14:sldId id="1601"/>
          </p14:sldIdLst>
        </p14:section>
        <p14:section name="Extras" id="{1BF4B9DD-ABAB-8A41-BBCC-FF31BA621CD6}">
          <p14:sldIdLst>
            <p14:sldId id="1629"/>
            <p14:sldId id="1630"/>
            <p14:sldId id="16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070" autoAdjust="0"/>
    <p:restoredTop sz="80660" autoAdjust="0"/>
  </p:normalViewPr>
  <p:slideViewPr>
    <p:cSldViewPr snapToGrid="0" snapToObjects="1">
      <p:cViewPr varScale="1">
        <p:scale>
          <a:sx n="127" d="100"/>
          <a:sy n="127" d="100"/>
        </p:scale>
        <p:origin x="184" y="29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904"/>
    </p:cViewPr>
  </p:sorterViewPr>
  <p:notesViewPr>
    <p:cSldViewPr snapToGrid="0" snapToObjects="1">
      <p:cViewPr varScale="1">
        <p:scale>
          <a:sx n="96" d="100"/>
          <a:sy n="96" d="100"/>
        </p:scale>
        <p:origin x="3464" y="16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93F69C4-64CB-4B2F-9315-CB1687D2A2F2}" type="datetimeFigureOut">
              <a:rPr lang="en-US" smtClean="0"/>
              <a:pPr/>
              <a:t>2/22/19</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BD77D84-3511-4FED-AC74-C01CC27C9031}" type="slidenum">
              <a:rPr lang="en-US" smtClean="0"/>
              <a:pPr/>
              <a:t>‹#›</a:t>
            </a:fld>
            <a:endParaRPr lang="en-US"/>
          </a:p>
        </p:txBody>
      </p:sp>
    </p:spTree>
    <p:extLst>
      <p:ext uri="{BB962C8B-B14F-4D97-AF65-F5344CB8AC3E}">
        <p14:creationId xmlns:p14="http://schemas.microsoft.com/office/powerpoint/2010/main" val="3935089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86960A-0121-534D-A24D-8EA8F56A9632}" type="datetimeFigureOut">
              <a:rPr lang="fi-FI" smtClean="0"/>
              <a:pPr/>
              <a:t>22.2.2019</a:t>
            </a:fld>
            <a:endParaRPr lang="fi-FI"/>
          </a:p>
        </p:txBody>
      </p:sp>
      <p:sp>
        <p:nvSpPr>
          <p:cNvPr id="4" name="Dian kuvan paikkamerkki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BA776C5-0312-5C4E-917A-3C22296ECCA7}" type="slidenum">
              <a:rPr lang="fi-FI" smtClean="0"/>
              <a:pPr/>
              <a:t>‹#›</a:t>
            </a:fld>
            <a:endParaRPr lang="fi-FI"/>
          </a:p>
        </p:txBody>
      </p:sp>
    </p:spTree>
    <p:extLst>
      <p:ext uri="{BB962C8B-B14F-4D97-AF65-F5344CB8AC3E}">
        <p14:creationId xmlns:p14="http://schemas.microsoft.com/office/powerpoint/2010/main" val="25804124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6</a:t>
            </a:fld>
            <a:endParaRPr lang="fi-FI"/>
          </a:p>
        </p:txBody>
      </p:sp>
    </p:spTree>
    <p:extLst>
      <p:ext uri="{BB962C8B-B14F-4D97-AF65-F5344CB8AC3E}">
        <p14:creationId xmlns:p14="http://schemas.microsoft.com/office/powerpoint/2010/main" val="1729030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37</a:t>
            </a:fld>
            <a:endParaRPr lang="fi-FI"/>
          </a:p>
        </p:txBody>
      </p:sp>
    </p:spTree>
    <p:extLst>
      <p:ext uri="{BB962C8B-B14F-4D97-AF65-F5344CB8AC3E}">
        <p14:creationId xmlns:p14="http://schemas.microsoft.com/office/powerpoint/2010/main" val="1843044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40</a:t>
            </a:fld>
            <a:endParaRPr lang="fi-FI"/>
          </a:p>
        </p:txBody>
      </p:sp>
    </p:spTree>
    <p:extLst>
      <p:ext uri="{BB962C8B-B14F-4D97-AF65-F5344CB8AC3E}">
        <p14:creationId xmlns:p14="http://schemas.microsoft.com/office/powerpoint/2010/main" val="16003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42</a:t>
            </a:fld>
            <a:endParaRPr lang="fi-FI"/>
          </a:p>
        </p:txBody>
      </p:sp>
    </p:spTree>
    <p:extLst>
      <p:ext uri="{BB962C8B-B14F-4D97-AF65-F5344CB8AC3E}">
        <p14:creationId xmlns:p14="http://schemas.microsoft.com/office/powerpoint/2010/main" val="148177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43</a:t>
            </a:fld>
            <a:endParaRPr lang="fi-FI"/>
          </a:p>
        </p:txBody>
      </p:sp>
    </p:spTree>
    <p:extLst>
      <p:ext uri="{BB962C8B-B14F-4D97-AF65-F5344CB8AC3E}">
        <p14:creationId xmlns:p14="http://schemas.microsoft.com/office/powerpoint/2010/main" val="8115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45</a:t>
            </a:fld>
            <a:endParaRPr lang="fi-FI"/>
          </a:p>
        </p:txBody>
      </p:sp>
    </p:spTree>
    <p:extLst>
      <p:ext uri="{BB962C8B-B14F-4D97-AF65-F5344CB8AC3E}">
        <p14:creationId xmlns:p14="http://schemas.microsoft.com/office/powerpoint/2010/main" val="925562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46</a:t>
            </a:fld>
            <a:endParaRPr lang="fi-FI"/>
          </a:p>
        </p:txBody>
      </p:sp>
    </p:spTree>
    <p:extLst>
      <p:ext uri="{BB962C8B-B14F-4D97-AF65-F5344CB8AC3E}">
        <p14:creationId xmlns:p14="http://schemas.microsoft.com/office/powerpoint/2010/main" val="1889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47</a:t>
            </a:fld>
            <a:endParaRPr lang="fi-FI"/>
          </a:p>
        </p:txBody>
      </p:sp>
    </p:spTree>
    <p:extLst>
      <p:ext uri="{BB962C8B-B14F-4D97-AF65-F5344CB8AC3E}">
        <p14:creationId xmlns:p14="http://schemas.microsoft.com/office/powerpoint/2010/main" val="1385010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49</a:t>
            </a:fld>
            <a:endParaRPr lang="fi-FI"/>
          </a:p>
        </p:txBody>
      </p:sp>
    </p:spTree>
    <p:extLst>
      <p:ext uri="{BB962C8B-B14F-4D97-AF65-F5344CB8AC3E}">
        <p14:creationId xmlns:p14="http://schemas.microsoft.com/office/powerpoint/2010/main" val="1986176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50</a:t>
            </a:fld>
            <a:endParaRPr lang="fi-FI"/>
          </a:p>
        </p:txBody>
      </p:sp>
    </p:spTree>
    <p:extLst>
      <p:ext uri="{BB962C8B-B14F-4D97-AF65-F5344CB8AC3E}">
        <p14:creationId xmlns:p14="http://schemas.microsoft.com/office/powerpoint/2010/main" val="203541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54</a:t>
            </a:fld>
            <a:endParaRPr lang="fi-FI"/>
          </a:p>
        </p:txBody>
      </p:sp>
    </p:spTree>
    <p:extLst>
      <p:ext uri="{BB962C8B-B14F-4D97-AF65-F5344CB8AC3E}">
        <p14:creationId xmlns:p14="http://schemas.microsoft.com/office/powerpoint/2010/main" val="393303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library(NHANES)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data(NHANES)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Height &lt;- (</a:t>
            </a:r>
            <a:r>
              <a:rPr lang="en-US" sz="1200" kern="1200" dirty="0" err="1">
                <a:solidFill>
                  <a:schemeClr val="tx1"/>
                </a:solidFill>
                <a:effectLst/>
                <a:latin typeface="+mn-lt"/>
                <a:ea typeface="+mn-ea"/>
                <a:cs typeface="+mn-cs"/>
              </a:rPr>
              <a:t>NHANES$Height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NHANES$Gender</a:t>
            </a:r>
            <a:r>
              <a:rPr lang="en-US" sz="1200" kern="1200" dirty="0">
                <a:solidFill>
                  <a:schemeClr val="tx1"/>
                </a:solidFill>
                <a:effectLst/>
                <a:latin typeface="+mn-lt"/>
                <a:ea typeface="+mn-ea"/>
                <a:cs typeface="+mn-cs"/>
              </a:rPr>
              <a:t> == "male" &amp; </a:t>
            </a:r>
            <a:r>
              <a:rPr lang="en-US" sz="1200" kern="1200" dirty="0" err="1">
                <a:solidFill>
                  <a:schemeClr val="tx1"/>
                </a:solidFill>
                <a:effectLst/>
                <a:latin typeface="+mn-lt"/>
                <a:ea typeface="+mn-ea"/>
                <a:cs typeface="+mn-cs"/>
              </a:rPr>
              <a:t>NHANES$Age</a:t>
            </a:r>
            <a:r>
              <a:rPr lang="en-US" sz="1200" kern="1200" dirty="0">
                <a:solidFill>
                  <a:schemeClr val="tx1"/>
                </a:solidFill>
                <a:effectLst/>
                <a:latin typeface="+mn-lt"/>
                <a:ea typeface="+mn-ea"/>
                <a:cs typeface="+mn-cs"/>
              </a:rPr>
              <a:t> &gt;= 18 &amp; </a:t>
            </a:r>
            <a:r>
              <a:rPr lang="en-US" sz="1200" kern="1200" dirty="0" err="1">
                <a:solidFill>
                  <a:schemeClr val="tx1"/>
                </a:solidFill>
                <a:effectLst/>
                <a:latin typeface="+mn-lt"/>
                <a:ea typeface="+mn-ea"/>
                <a:cs typeface="+mn-cs"/>
              </a:rPr>
              <a:t>NHANES$Age</a:t>
            </a:r>
            <a:r>
              <a:rPr lang="en-US" sz="1200" kern="1200" dirty="0">
                <a:solidFill>
                  <a:schemeClr val="tx1"/>
                </a:solidFill>
                <a:effectLst/>
                <a:latin typeface="+mn-lt"/>
                <a:ea typeface="+mn-ea"/>
                <a:cs typeface="+mn-cs"/>
              </a:rPr>
              <a:t> &lt;= 65])</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Height &lt;- </a:t>
            </a:r>
            <a:r>
              <a:rPr lang="en-US" sz="1200" kern="1200" dirty="0" err="1">
                <a:solidFill>
                  <a:schemeClr val="tx1"/>
                </a:solidFill>
                <a:effectLst/>
                <a:latin typeface="+mn-lt"/>
                <a:ea typeface="+mn-ea"/>
                <a:cs typeface="+mn-cs"/>
              </a:rPr>
              <a:t>na.omit</a:t>
            </a:r>
            <a:r>
              <a:rPr lang="en-US" sz="1200" kern="1200" dirty="0">
                <a:solidFill>
                  <a:schemeClr val="tx1"/>
                </a:solidFill>
                <a:effectLst/>
                <a:latin typeface="+mn-lt"/>
                <a:ea typeface="+mn-ea"/>
                <a:cs typeface="+mn-cs"/>
              </a:rPr>
              <a:t>(Height)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hist</a:t>
            </a:r>
            <a:r>
              <a:rPr lang="en-US" sz="1200" kern="1200" dirty="0">
                <a:solidFill>
                  <a:schemeClr val="tx1"/>
                </a:solidFill>
                <a:effectLst/>
                <a:latin typeface="+mn-lt"/>
                <a:ea typeface="+mn-ea"/>
                <a:cs typeface="+mn-cs"/>
              </a:rPr>
              <a:t>(Height)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plot(density(Height))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plot(density(Height))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mean(Height),col ="red")</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median(Height),col ="blue")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legend("</a:t>
            </a:r>
            <a:r>
              <a:rPr lang="en-US" sz="1200" kern="1200" dirty="0" err="1">
                <a:solidFill>
                  <a:schemeClr val="tx1"/>
                </a:solidFill>
                <a:effectLst/>
                <a:latin typeface="+mn-lt"/>
                <a:ea typeface="+mn-ea"/>
                <a:cs typeface="+mn-cs"/>
              </a:rPr>
              <a:t>topright</a:t>
            </a:r>
            <a:r>
              <a:rPr lang="en-US" sz="1200" kern="1200" dirty="0">
                <a:solidFill>
                  <a:schemeClr val="tx1"/>
                </a:solidFill>
                <a:effectLst/>
                <a:latin typeface="+mn-lt"/>
                <a:ea typeface="+mn-ea"/>
                <a:cs typeface="+mn-cs"/>
              </a:rPr>
              <a:t>",c("</a:t>
            </a:r>
            <a:r>
              <a:rPr lang="en-US" sz="1200" kern="1200" dirty="0" err="1">
                <a:solidFill>
                  <a:schemeClr val="tx1"/>
                </a:solidFill>
                <a:effectLst/>
                <a:latin typeface="+mn-lt"/>
                <a:ea typeface="+mn-ea"/>
                <a:cs typeface="+mn-cs"/>
              </a:rPr>
              <a:t>Mean","Median</a:t>
            </a:r>
            <a:r>
              <a:rPr lang="en-US" sz="1200" kern="1200" dirty="0">
                <a:solidFill>
                  <a:schemeClr val="tx1"/>
                </a:solidFill>
                <a:effectLst/>
                <a:latin typeface="+mn-lt"/>
                <a:ea typeface="+mn-ea"/>
                <a:cs typeface="+mn-cs"/>
              </a:rPr>
              <a:t>"),col = c("</a:t>
            </a:r>
            <a:r>
              <a:rPr lang="en-US" sz="1200" kern="1200" dirty="0" err="1">
                <a:solidFill>
                  <a:schemeClr val="tx1"/>
                </a:solidFill>
                <a:effectLst/>
                <a:latin typeface="+mn-lt"/>
                <a:ea typeface="+mn-ea"/>
                <a:cs typeface="+mn-cs"/>
              </a:rPr>
              <a:t>red","blue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lty</a:t>
            </a:r>
            <a:r>
              <a:rPr lang="en-US" sz="1200" kern="1200" dirty="0">
                <a:solidFill>
                  <a:schemeClr val="tx1"/>
                </a:solidFill>
                <a:effectLst/>
                <a:latin typeface="+mn-lt"/>
                <a:ea typeface="+mn-ea"/>
                <a:cs typeface="+mn-cs"/>
              </a:rPr>
              <a:t> = 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plot(density(Height))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mean(Height),col ="red")</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mean(Height)+c(-1,1)*</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(Height),col ="blue")</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median(Height)+c(-2,2)*</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(Height),col ="green")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legend("</a:t>
            </a:r>
            <a:r>
              <a:rPr lang="en-US" sz="1200" kern="1200" dirty="0" err="1">
                <a:solidFill>
                  <a:schemeClr val="tx1"/>
                </a:solidFill>
                <a:effectLst/>
                <a:latin typeface="+mn-lt"/>
                <a:ea typeface="+mn-ea"/>
                <a:cs typeface="+mn-cs"/>
              </a:rPr>
              <a:t>topright</a:t>
            </a:r>
            <a:r>
              <a:rPr lang="en-US" sz="1200" kern="1200" dirty="0">
                <a:solidFill>
                  <a:schemeClr val="tx1"/>
                </a:solidFill>
                <a:effectLst/>
                <a:latin typeface="+mn-lt"/>
                <a:ea typeface="+mn-ea"/>
                <a:cs typeface="+mn-cs"/>
              </a:rPr>
              <a:t>",c("Mean","+/-1 SD","+/-2 SD"),col = c("</a:t>
            </a:r>
            <a:r>
              <a:rPr lang="en-US" sz="1200" kern="1200" dirty="0" err="1">
                <a:solidFill>
                  <a:schemeClr val="tx1"/>
                </a:solidFill>
                <a:effectLst/>
                <a:latin typeface="+mn-lt"/>
                <a:ea typeface="+mn-ea"/>
                <a:cs typeface="+mn-cs"/>
              </a:rPr>
              <a:t>red","blue","green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lty</a:t>
            </a:r>
            <a:r>
              <a:rPr lang="en-US" sz="1200" kern="1200" dirty="0">
                <a:solidFill>
                  <a:schemeClr val="tx1"/>
                </a:solidFill>
                <a:effectLst/>
                <a:latin typeface="+mn-lt"/>
                <a:ea typeface="+mn-ea"/>
                <a:cs typeface="+mn-cs"/>
              </a:rPr>
              <a:t> = 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plot(density(Height))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mean(Height),col ="red")</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mean(Height)+c(-1,1)*</a:t>
            </a:r>
            <a:r>
              <a:rPr lang="en-US" sz="1200" kern="1200" dirty="0" err="1">
                <a:solidFill>
                  <a:schemeClr val="tx1"/>
                </a:solidFill>
                <a:effectLst/>
                <a:latin typeface="+mn-lt"/>
                <a:ea typeface="+mn-ea"/>
                <a:cs typeface="+mn-cs"/>
              </a:rPr>
              <a:t>sd</a:t>
            </a:r>
            <a:r>
              <a:rPr lang="en-US" sz="1200" kern="1200" dirty="0">
                <a:solidFill>
                  <a:schemeClr val="tx1"/>
                </a:solidFill>
                <a:effectLst/>
                <a:latin typeface="+mn-lt"/>
                <a:ea typeface="+mn-ea"/>
                <a:cs typeface="+mn-cs"/>
              </a:rPr>
              <a:t>(Height),col ="blue")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legend("</a:t>
            </a:r>
            <a:r>
              <a:rPr lang="en-US" sz="1200" kern="1200" dirty="0" err="1">
                <a:solidFill>
                  <a:schemeClr val="tx1"/>
                </a:solidFill>
                <a:effectLst/>
                <a:latin typeface="+mn-lt"/>
                <a:ea typeface="+mn-ea"/>
                <a:cs typeface="+mn-cs"/>
              </a:rPr>
              <a:t>topright</a:t>
            </a:r>
            <a:r>
              <a:rPr lang="en-US" sz="1200" kern="1200" dirty="0">
                <a:solidFill>
                  <a:schemeClr val="tx1"/>
                </a:solidFill>
                <a:effectLst/>
                <a:latin typeface="+mn-lt"/>
                <a:ea typeface="+mn-ea"/>
                <a:cs typeface="+mn-cs"/>
              </a:rPr>
              <a:t>",c("Mean","+/-1 SD"),col = c("</a:t>
            </a:r>
            <a:r>
              <a:rPr lang="en-US" sz="1200" kern="1200" dirty="0" err="1">
                <a:solidFill>
                  <a:schemeClr val="tx1"/>
                </a:solidFill>
                <a:effectLst/>
                <a:latin typeface="+mn-lt"/>
                <a:ea typeface="+mn-ea"/>
                <a:cs typeface="+mn-cs"/>
              </a:rPr>
              <a:t>red","blue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lty</a:t>
            </a:r>
            <a:r>
              <a:rPr lang="en-US" sz="1200" kern="1200" dirty="0">
                <a:solidFill>
                  <a:schemeClr val="tx1"/>
                </a:solidFill>
                <a:effectLst/>
                <a:latin typeface="+mn-lt"/>
                <a:ea typeface="+mn-ea"/>
                <a:cs typeface="+mn-cs"/>
              </a:rPr>
              <a:t> = 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plot(density(scale(Height)))</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0,col ="red")</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c(-1,1),col ="blue")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legend("</a:t>
            </a:r>
            <a:r>
              <a:rPr lang="en-US" sz="1200" kern="1200" dirty="0" err="1">
                <a:solidFill>
                  <a:schemeClr val="tx1"/>
                </a:solidFill>
                <a:effectLst/>
                <a:latin typeface="+mn-lt"/>
                <a:ea typeface="+mn-ea"/>
                <a:cs typeface="+mn-cs"/>
              </a:rPr>
              <a:t>topright</a:t>
            </a:r>
            <a:r>
              <a:rPr lang="en-US" sz="1200" kern="1200" dirty="0">
                <a:solidFill>
                  <a:schemeClr val="tx1"/>
                </a:solidFill>
                <a:effectLst/>
                <a:latin typeface="+mn-lt"/>
                <a:ea typeface="+mn-ea"/>
                <a:cs typeface="+mn-cs"/>
              </a:rPr>
              <a:t>",c("Mean","+/-1 SD"),col = c("</a:t>
            </a:r>
            <a:r>
              <a:rPr lang="en-US" sz="1200" kern="1200" dirty="0" err="1">
                <a:solidFill>
                  <a:schemeClr val="tx1"/>
                </a:solidFill>
                <a:effectLst/>
                <a:latin typeface="+mn-lt"/>
                <a:ea typeface="+mn-ea"/>
                <a:cs typeface="+mn-cs"/>
              </a:rPr>
              <a:t>red","blue</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lty</a:t>
            </a:r>
            <a:r>
              <a:rPr lang="en-US" sz="1200" kern="1200" dirty="0">
                <a:solidFill>
                  <a:schemeClr val="tx1"/>
                </a:solidFill>
                <a:effectLst/>
                <a:latin typeface="+mn-lt"/>
                <a:ea typeface="+mn-ea"/>
                <a:cs typeface="+mn-cs"/>
              </a:rPr>
              <a:t> = 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 &lt;- NHANES[</a:t>
            </a:r>
            <a:r>
              <a:rPr lang="en-US" sz="1200" kern="1200" dirty="0" err="1">
                <a:solidFill>
                  <a:schemeClr val="tx1"/>
                </a:solidFill>
                <a:effectLst/>
                <a:latin typeface="+mn-lt"/>
                <a:ea typeface="+mn-ea"/>
                <a:cs typeface="+mn-cs"/>
              </a:rPr>
              <a:t>NHANES$Gender</a:t>
            </a:r>
            <a:r>
              <a:rPr lang="en-US" sz="1200" kern="1200" dirty="0">
                <a:solidFill>
                  <a:schemeClr val="tx1"/>
                </a:solidFill>
                <a:effectLst/>
                <a:latin typeface="+mn-lt"/>
                <a:ea typeface="+mn-ea"/>
                <a:cs typeface="+mn-cs"/>
              </a:rPr>
              <a:t> == "male" &amp; </a:t>
            </a:r>
            <a:r>
              <a:rPr lang="en-US" sz="1200" kern="1200" dirty="0" err="1">
                <a:solidFill>
                  <a:schemeClr val="tx1"/>
                </a:solidFill>
                <a:effectLst/>
                <a:latin typeface="+mn-lt"/>
                <a:ea typeface="+mn-ea"/>
                <a:cs typeface="+mn-cs"/>
              </a:rPr>
              <a:t>NHANES$Age</a:t>
            </a:r>
            <a:r>
              <a:rPr lang="en-US" sz="1200" kern="1200" dirty="0">
                <a:solidFill>
                  <a:schemeClr val="tx1"/>
                </a:solidFill>
                <a:effectLst/>
                <a:latin typeface="+mn-lt"/>
                <a:ea typeface="+mn-ea"/>
                <a:cs typeface="+mn-cs"/>
              </a:rPr>
              <a:t> &gt;= 18 &amp; </a:t>
            </a:r>
            <a:r>
              <a:rPr lang="en-US" sz="1200" kern="1200" dirty="0" err="1">
                <a:solidFill>
                  <a:schemeClr val="tx1"/>
                </a:solidFill>
                <a:effectLst/>
                <a:latin typeface="+mn-lt"/>
                <a:ea typeface="+mn-ea"/>
                <a:cs typeface="+mn-cs"/>
              </a:rPr>
              <a:t>NHANES$Age</a:t>
            </a:r>
            <a:r>
              <a:rPr lang="en-US" sz="1200" kern="1200" dirty="0">
                <a:solidFill>
                  <a:schemeClr val="tx1"/>
                </a:solidFill>
                <a:effectLst/>
                <a:latin typeface="+mn-lt"/>
                <a:ea typeface="+mn-ea"/>
                <a:cs typeface="+mn-cs"/>
              </a:rPr>
              <a:t> &lt;= 65,]</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plot(</a:t>
            </a:r>
            <a:r>
              <a:rPr lang="en-US" sz="1200" kern="1200" dirty="0" err="1">
                <a:solidFill>
                  <a:schemeClr val="tx1"/>
                </a:solidFill>
                <a:effectLst/>
                <a:latin typeface="+mn-lt"/>
                <a:ea typeface="+mn-ea"/>
                <a:cs typeface="+mn-cs"/>
              </a:rPr>
              <a:t>d$Height,d$Weight,xlab</a:t>
            </a:r>
            <a:r>
              <a:rPr lang="en-US" sz="1200" kern="1200" dirty="0">
                <a:solidFill>
                  <a:schemeClr val="tx1"/>
                </a:solidFill>
                <a:effectLst/>
                <a:latin typeface="+mn-lt"/>
                <a:ea typeface="+mn-ea"/>
                <a:cs typeface="+mn-cs"/>
              </a:rPr>
              <a:t> = "Height",</a:t>
            </a:r>
            <a:r>
              <a:rPr lang="en-US" sz="1200" kern="1200" dirty="0" err="1">
                <a:solidFill>
                  <a:schemeClr val="tx1"/>
                </a:solidFill>
                <a:effectLst/>
                <a:latin typeface="+mn-lt"/>
                <a:ea typeface="+mn-ea"/>
                <a:cs typeface="+mn-cs"/>
              </a:rPr>
              <a:t>ylab</a:t>
            </a:r>
            <a:r>
              <a:rPr lang="en-US" sz="1200" kern="1200" dirty="0">
                <a:solidFill>
                  <a:schemeClr val="tx1"/>
                </a:solidFill>
                <a:effectLst/>
                <a:latin typeface="+mn-lt"/>
                <a:ea typeface="+mn-ea"/>
                <a:cs typeface="+mn-cs"/>
              </a:rPr>
              <a:t> ="Weight")</a:t>
            </a:r>
            <a:endParaRPr lang="fi-FI" sz="1200"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9</a:t>
            </a:fld>
            <a:endParaRPr lang="fi-FI"/>
          </a:p>
        </p:txBody>
      </p:sp>
    </p:spTree>
    <p:extLst>
      <p:ext uri="{BB962C8B-B14F-4D97-AF65-F5344CB8AC3E}">
        <p14:creationId xmlns:p14="http://schemas.microsoft.com/office/powerpoint/2010/main" val="351888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55</a:t>
            </a:fld>
            <a:endParaRPr lang="fi-FI"/>
          </a:p>
        </p:txBody>
      </p:sp>
    </p:spTree>
    <p:extLst>
      <p:ext uri="{BB962C8B-B14F-4D97-AF65-F5344CB8AC3E}">
        <p14:creationId xmlns:p14="http://schemas.microsoft.com/office/powerpoint/2010/main" val="2556424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56</a:t>
            </a:fld>
            <a:endParaRPr lang="fi-FI"/>
          </a:p>
        </p:txBody>
      </p:sp>
    </p:spTree>
    <p:extLst>
      <p:ext uri="{BB962C8B-B14F-4D97-AF65-F5344CB8AC3E}">
        <p14:creationId xmlns:p14="http://schemas.microsoft.com/office/powerpoint/2010/main" val="254968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62</a:t>
            </a:fld>
            <a:endParaRPr lang="fi-FI"/>
          </a:p>
        </p:txBody>
      </p:sp>
    </p:spTree>
    <p:extLst>
      <p:ext uri="{BB962C8B-B14F-4D97-AF65-F5344CB8AC3E}">
        <p14:creationId xmlns:p14="http://schemas.microsoft.com/office/powerpoint/2010/main" val="986348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data &lt;- </a:t>
            </a:r>
            <a:r>
              <a:rPr lang="en-US" dirty="0" err="1"/>
              <a:t>read.csv</a:t>
            </a:r>
            <a:r>
              <a:rPr lang="en-US" dirty="0"/>
              <a:t>("Orbis_Export_1.csv")</a:t>
            </a:r>
          </a:p>
          <a:p>
            <a:r>
              <a:rPr lang="en-US" dirty="0"/>
              <a:t>head(data)</a:t>
            </a:r>
          </a:p>
          <a:p>
            <a:r>
              <a:rPr lang="en-US" dirty="0"/>
              <a:t>X &lt;- </a:t>
            </a:r>
            <a:r>
              <a:rPr lang="en-US" dirty="0" err="1"/>
              <a:t>as.numeric</a:t>
            </a:r>
            <a:r>
              <a:rPr lang="en-US" dirty="0"/>
              <a:t>(</a:t>
            </a:r>
            <a:r>
              <a:rPr lang="en-US" dirty="0" err="1"/>
              <a:t>as.character</a:t>
            </a:r>
            <a:r>
              <a:rPr lang="en-US" dirty="0"/>
              <a:t>(data[,3]))</a:t>
            </a:r>
          </a:p>
          <a:p>
            <a:r>
              <a:rPr lang="en-US" dirty="0"/>
              <a:t>X &lt;- X[! </a:t>
            </a:r>
            <a:r>
              <a:rPr lang="en-US" dirty="0" err="1"/>
              <a:t>is.na</a:t>
            </a:r>
            <a:r>
              <a:rPr lang="en-US" dirty="0"/>
              <a:t>(X)]</a:t>
            </a:r>
          </a:p>
          <a:p>
            <a:r>
              <a:rPr lang="en-US" dirty="0"/>
              <a:t>X &lt;- X[1:500]</a:t>
            </a:r>
          </a:p>
          <a:p>
            <a:endParaRPr lang="en-US" dirty="0"/>
          </a:p>
          <a:p>
            <a:r>
              <a:rPr lang="en-US" dirty="0"/>
              <a:t>library(parallel)</a:t>
            </a:r>
          </a:p>
          <a:p>
            <a:endParaRPr lang="en-US" dirty="0"/>
          </a:p>
          <a:p>
            <a:r>
              <a:rPr lang="en-US" dirty="0"/>
              <a:t>reps &lt;- </a:t>
            </a:r>
            <a:r>
              <a:rPr lang="en-US" dirty="0" err="1"/>
              <a:t>unlist</a:t>
            </a:r>
            <a:r>
              <a:rPr lang="en-US" dirty="0"/>
              <a:t>(</a:t>
            </a:r>
            <a:r>
              <a:rPr lang="en-US" dirty="0" err="1"/>
              <a:t>mclapply</a:t>
            </a:r>
            <a:r>
              <a:rPr lang="en-US" dirty="0"/>
              <a:t>(1:10000, function(x){</a:t>
            </a:r>
          </a:p>
          <a:p>
            <a:r>
              <a:rPr lang="en-US" dirty="0"/>
              <a:t>  s &lt;- sample(1:500,22)</a:t>
            </a:r>
          </a:p>
          <a:p>
            <a:r>
              <a:rPr lang="en-US" dirty="0"/>
              <a:t>  mean(X[-s]) - mean(X[s])</a:t>
            </a:r>
          </a:p>
          <a:p>
            <a:r>
              <a:rPr lang="en-US" dirty="0"/>
              <a:t>}))</a:t>
            </a:r>
          </a:p>
          <a:p>
            <a:endParaRPr lang="en-US" dirty="0"/>
          </a:p>
          <a:p>
            <a:r>
              <a:rPr lang="en-US" dirty="0"/>
              <a:t>d &lt;- density(reps)</a:t>
            </a:r>
          </a:p>
          <a:p>
            <a:r>
              <a:rPr lang="en-US" dirty="0"/>
              <a:t>plot(d)</a:t>
            </a:r>
          </a:p>
          <a:p>
            <a:endParaRPr lang="en-US" dirty="0"/>
          </a:p>
          <a:p>
            <a:r>
              <a:rPr lang="en-US" dirty="0" err="1"/>
              <a:t>d$y</a:t>
            </a:r>
            <a:r>
              <a:rPr lang="en-US" dirty="0"/>
              <a:t> &lt;- c(0, </a:t>
            </a:r>
            <a:r>
              <a:rPr lang="en-US" dirty="0" err="1"/>
              <a:t>d$y</a:t>
            </a:r>
            <a:r>
              <a:rPr lang="en-US" dirty="0"/>
              <a:t>[</a:t>
            </a:r>
            <a:r>
              <a:rPr lang="en-US" dirty="0" err="1"/>
              <a:t>d$x</a:t>
            </a:r>
            <a:r>
              <a:rPr lang="en-US" dirty="0"/>
              <a:t>&gt;4.7])</a:t>
            </a:r>
          </a:p>
          <a:p>
            <a:r>
              <a:rPr lang="en-US" dirty="0" err="1"/>
              <a:t>d$x</a:t>
            </a:r>
            <a:r>
              <a:rPr lang="en-US" dirty="0"/>
              <a:t> &lt;- c(4.7,d$x[</a:t>
            </a:r>
            <a:r>
              <a:rPr lang="en-US" dirty="0" err="1"/>
              <a:t>d$x</a:t>
            </a:r>
            <a:r>
              <a:rPr lang="en-US" dirty="0"/>
              <a:t>&gt;4.7])</a:t>
            </a:r>
          </a:p>
          <a:p>
            <a:endParaRPr lang="en-US" dirty="0"/>
          </a:p>
          <a:p>
            <a:r>
              <a:rPr lang="en-US" dirty="0"/>
              <a:t>polygon(d, col="red", border="blue")</a:t>
            </a:r>
          </a:p>
        </p:txBody>
      </p:sp>
      <p:sp>
        <p:nvSpPr>
          <p:cNvPr id="4" name="Slide Number Placeholder 3"/>
          <p:cNvSpPr>
            <a:spLocks noGrp="1"/>
          </p:cNvSpPr>
          <p:nvPr>
            <p:ph type="sldNum" sz="quarter" idx="10"/>
          </p:nvPr>
        </p:nvSpPr>
        <p:spPr/>
        <p:txBody>
          <a:bodyPr/>
          <a:lstStyle/>
          <a:p>
            <a:fld id="{ABA776C5-0312-5C4E-917A-3C22296ECCA7}" type="slidenum">
              <a:rPr lang="fi-FI" smtClean="0"/>
              <a:pPr/>
              <a:t>63</a:t>
            </a:fld>
            <a:endParaRPr lang="fi-FI"/>
          </a:p>
        </p:txBody>
      </p:sp>
    </p:spTree>
    <p:extLst>
      <p:ext uri="{BB962C8B-B14F-4D97-AF65-F5344CB8AC3E}">
        <p14:creationId xmlns:p14="http://schemas.microsoft.com/office/powerpoint/2010/main" val="681955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67</a:t>
            </a:fld>
            <a:endParaRPr lang="fi-FI"/>
          </a:p>
        </p:txBody>
      </p:sp>
    </p:spTree>
    <p:extLst>
      <p:ext uri="{BB962C8B-B14F-4D97-AF65-F5344CB8AC3E}">
        <p14:creationId xmlns:p14="http://schemas.microsoft.com/office/powerpoint/2010/main" val="198639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69</a:t>
            </a:fld>
            <a:endParaRPr lang="fi-FI"/>
          </a:p>
        </p:txBody>
      </p:sp>
    </p:spTree>
    <p:extLst>
      <p:ext uri="{BB962C8B-B14F-4D97-AF65-F5344CB8AC3E}">
        <p14:creationId xmlns:p14="http://schemas.microsoft.com/office/powerpoint/2010/main" val="31097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76</a:t>
            </a:fld>
            <a:endParaRPr lang="fi-FI"/>
          </a:p>
        </p:txBody>
      </p:sp>
    </p:spTree>
    <p:extLst>
      <p:ext uri="{BB962C8B-B14F-4D97-AF65-F5344CB8AC3E}">
        <p14:creationId xmlns:p14="http://schemas.microsoft.com/office/powerpoint/2010/main" val="1612759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78</a:t>
            </a:fld>
            <a:endParaRPr lang="fi-FI"/>
          </a:p>
        </p:txBody>
      </p:sp>
    </p:spTree>
    <p:extLst>
      <p:ext uri="{BB962C8B-B14F-4D97-AF65-F5344CB8AC3E}">
        <p14:creationId xmlns:p14="http://schemas.microsoft.com/office/powerpoint/2010/main" val="1937579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80</a:t>
            </a:fld>
            <a:endParaRPr lang="fi-FI"/>
          </a:p>
        </p:txBody>
      </p:sp>
    </p:spTree>
    <p:extLst>
      <p:ext uri="{BB962C8B-B14F-4D97-AF65-F5344CB8AC3E}">
        <p14:creationId xmlns:p14="http://schemas.microsoft.com/office/powerpoint/2010/main" val="1640402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776C5-0312-5C4E-917A-3C22296ECCA7}" type="slidenum">
              <a:rPr lang="fi-FI" smtClean="0"/>
              <a:pPr/>
              <a:t>81</a:t>
            </a:fld>
            <a:endParaRPr lang="fi-FI"/>
          </a:p>
        </p:txBody>
      </p:sp>
    </p:spTree>
    <p:extLst>
      <p:ext uri="{BB962C8B-B14F-4D97-AF65-F5344CB8AC3E}">
        <p14:creationId xmlns:p14="http://schemas.microsoft.com/office/powerpoint/2010/main" val="1359789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15</a:t>
            </a:fld>
            <a:endParaRPr lang="fi-FI"/>
          </a:p>
        </p:txBody>
      </p:sp>
    </p:spTree>
    <p:extLst>
      <p:ext uri="{BB962C8B-B14F-4D97-AF65-F5344CB8AC3E}">
        <p14:creationId xmlns:p14="http://schemas.microsoft.com/office/powerpoint/2010/main" val="2195483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a:t>2.</a:t>
            </a:r>
            <a:r>
              <a:rPr lang="sv-SE" baseline="0" dirty="0"/>
              <a:t> </a:t>
            </a:r>
            <a:r>
              <a:rPr lang="sv-SE" baseline="0" dirty="0" err="1"/>
              <a:t>luentoon</a:t>
            </a:r>
            <a:endParaRPr lang="en-US" dirty="0"/>
          </a:p>
        </p:txBody>
      </p:sp>
      <p:sp>
        <p:nvSpPr>
          <p:cNvPr id="4" name="Slide Number Placeholder 3"/>
          <p:cNvSpPr>
            <a:spLocks noGrp="1"/>
          </p:cNvSpPr>
          <p:nvPr>
            <p:ph type="sldNum" sz="quarter" idx="10"/>
          </p:nvPr>
        </p:nvSpPr>
        <p:spPr/>
        <p:txBody>
          <a:bodyPr/>
          <a:lstStyle/>
          <a:p>
            <a:fld id="{55D55954-C548-43F7-915A-71C5D9F600B4}" type="slidenum">
              <a:rPr lang="en-US" smtClean="0"/>
              <a:pPr/>
              <a:t>82</a:t>
            </a:fld>
            <a:endParaRPr lang="en-US"/>
          </a:p>
        </p:txBody>
      </p:sp>
    </p:spTree>
    <p:extLst>
      <p:ext uri="{BB962C8B-B14F-4D97-AF65-F5344CB8AC3E}">
        <p14:creationId xmlns:p14="http://schemas.microsoft.com/office/powerpoint/2010/main" val="1100828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9542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88</a:t>
            </a:fld>
            <a:endParaRPr lang="fi-FI"/>
          </a:p>
        </p:txBody>
      </p:sp>
    </p:spTree>
    <p:extLst>
      <p:ext uri="{BB962C8B-B14F-4D97-AF65-F5344CB8AC3E}">
        <p14:creationId xmlns:p14="http://schemas.microsoft.com/office/powerpoint/2010/main" val="864759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95</a:t>
            </a:fld>
            <a:endParaRPr lang="en-US"/>
          </a:p>
        </p:txBody>
      </p:sp>
    </p:spTree>
    <p:extLst>
      <p:ext uri="{BB962C8B-B14F-4D97-AF65-F5344CB8AC3E}">
        <p14:creationId xmlns:p14="http://schemas.microsoft.com/office/powerpoint/2010/main" val="1294148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ourier"/>
              </a:rPr>
              <a:t>library(car)</a:t>
            </a:r>
          </a:p>
          <a:p>
            <a:r>
              <a:rPr lang="en-US" sz="1200" b="0" dirty="0">
                <a:latin typeface="Courier"/>
              </a:rPr>
              <a:t>help(Prestige)</a:t>
            </a:r>
          </a:p>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100</a:t>
            </a:fld>
            <a:endParaRPr lang="fi-FI"/>
          </a:p>
        </p:txBody>
      </p:sp>
    </p:spTree>
    <p:extLst>
      <p:ext uri="{BB962C8B-B14F-4D97-AF65-F5344CB8AC3E}">
        <p14:creationId xmlns:p14="http://schemas.microsoft.com/office/powerpoint/2010/main" val="86108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102</a:t>
            </a:fld>
            <a:endParaRPr lang="fi-FI"/>
          </a:p>
        </p:txBody>
      </p:sp>
    </p:spTree>
    <p:extLst>
      <p:ext uri="{BB962C8B-B14F-4D97-AF65-F5344CB8AC3E}">
        <p14:creationId xmlns:p14="http://schemas.microsoft.com/office/powerpoint/2010/main" val="2101710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106</a:t>
            </a:fld>
            <a:endParaRPr lang="fi-FI"/>
          </a:p>
        </p:txBody>
      </p:sp>
    </p:spTree>
    <p:extLst>
      <p:ext uri="{BB962C8B-B14F-4D97-AF65-F5344CB8AC3E}">
        <p14:creationId xmlns:p14="http://schemas.microsoft.com/office/powerpoint/2010/main" val="2030960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0A1AC3-1668-E14A-AEEB-B2E423A6F16C}" type="slidenum">
              <a:rPr lang="en-US" smtClean="0"/>
              <a:pPr/>
              <a:t>107</a:t>
            </a:fld>
            <a:endParaRPr lang="en-US"/>
          </a:p>
        </p:txBody>
      </p:sp>
    </p:spTree>
    <p:extLst>
      <p:ext uri="{BB962C8B-B14F-4D97-AF65-F5344CB8AC3E}">
        <p14:creationId xmlns:p14="http://schemas.microsoft.com/office/powerpoint/2010/main" val="217068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115</a:t>
            </a:fld>
            <a:endParaRPr lang="fi-FI"/>
          </a:p>
        </p:txBody>
      </p:sp>
    </p:spTree>
    <p:extLst>
      <p:ext uri="{BB962C8B-B14F-4D97-AF65-F5344CB8AC3E}">
        <p14:creationId xmlns:p14="http://schemas.microsoft.com/office/powerpoint/2010/main" val="5146698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118</a:t>
            </a:fld>
            <a:endParaRPr lang="fi-FI"/>
          </a:p>
        </p:txBody>
      </p:sp>
    </p:spTree>
    <p:extLst>
      <p:ext uri="{BB962C8B-B14F-4D97-AF65-F5344CB8AC3E}">
        <p14:creationId xmlns:p14="http://schemas.microsoft.com/office/powerpoint/2010/main" val="754674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BA776C5-0312-5C4E-917A-3C22296ECCA7}" type="slidenum">
              <a:rPr lang="fi-FI" smtClean="0"/>
              <a:pPr/>
              <a:t>16</a:t>
            </a:fld>
            <a:endParaRPr lang="fi-FI"/>
          </a:p>
        </p:txBody>
      </p:sp>
    </p:spTree>
    <p:extLst>
      <p:ext uri="{BB962C8B-B14F-4D97-AF65-F5344CB8AC3E}">
        <p14:creationId xmlns:p14="http://schemas.microsoft.com/office/powerpoint/2010/main" val="115591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120</a:t>
            </a:fld>
            <a:endParaRPr lang="fi-FI"/>
          </a:p>
        </p:txBody>
      </p:sp>
    </p:spTree>
    <p:extLst>
      <p:ext uri="{BB962C8B-B14F-4D97-AF65-F5344CB8AC3E}">
        <p14:creationId xmlns:p14="http://schemas.microsoft.com/office/powerpoint/2010/main" val="18311267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research process is not linear</a:t>
            </a:r>
          </a:p>
          <a:p>
            <a:r>
              <a:rPr lang="en-US" dirty="0"/>
              <a:t>Page 78 BRM </a:t>
            </a:r>
            <a:r>
              <a:rPr lang="en-US" dirty="0" err="1"/>
              <a:t>Bryman</a:t>
            </a:r>
            <a:r>
              <a:rPr lang="en-US" dirty="0"/>
              <a:t> and Bell 3</a:t>
            </a:r>
            <a:r>
              <a:rPr lang="en-US" baseline="30000" dirty="0"/>
              <a:t>rd</a:t>
            </a:r>
            <a:r>
              <a:rPr lang="en-US" dirty="0"/>
              <a:t> edition</a:t>
            </a:r>
          </a:p>
          <a:p>
            <a:endParaRPr lang="en-US" dirty="0"/>
          </a:p>
        </p:txBody>
      </p:sp>
      <p:sp>
        <p:nvSpPr>
          <p:cNvPr id="4" name="Slide Number Placeholder 3"/>
          <p:cNvSpPr>
            <a:spLocks noGrp="1"/>
          </p:cNvSpPr>
          <p:nvPr>
            <p:ph type="sldNum" sz="quarter" idx="10"/>
          </p:nvPr>
        </p:nvSpPr>
        <p:spPr/>
        <p:txBody>
          <a:bodyPr/>
          <a:lstStyle/>
          <a:p>
            <a:fld id="{7A02B714-2967-574B-8B85-03E8B291DB72}" type="slidenum">
              <a:rPr lang="fi-FI" smtClean="0"/>
              <a:pPr/>
              <a:t>123</a:t>
            </a:fld>
            <a:endParaRPr lang="fi-FI"/>
          </a:p>
        </p:txBody>
      </p:sp>
    </p:spTree>
    <p:extLst>
      <p:ext uri="{BB962C8B-B14F-4D97-AF65-F5344CB8AC3E}">
        <p14:creationId xmlns:p14="http://schemas.microsoft.com/office/powerpoint/2010/main" val="1793610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125</a:t>
            </a:fld>
            <a:endParaRPr lang="fi-FI"/>
          </a:p>
        </p:txBody>
      </p:sp>
    </p:spTree>
    <p:extLst>
      <p:ext uri="{BB962C8B-B14F-4D97-AF65-F5344CB8AC3E}">
        <p14:creationId xmlns:p14="http://schemas.microsoft.com/office/powerpoint/2010/main" val="4018464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err="1"/>
              <a:t>How</a:t>
            </a:r>
            <a:r>
              <a:rPr lang="sv-SE" dirty="0"/>
              <a:t> </a:t>
            </a:r>
            <a:r>
              <a:rPr lang="sv-SE" dirty="0" err="1"/>
              <a:t>about</a:t>
            </a:r>
            <a:r>
              <a:rPr lang="sv-SE" dirty="0"/>
              <a:t> your</a:t>
            </a:r>
            <a:r>
              <a:rPr lang="sv-SE" baseline="0" dirty="0"/>
              <a:t> </a:t>
            </a:r>
            <a:r>
              <a:rPr lang="sv-SE" baseline="0" dirty="0" err="1"/>
              <a:t>empirical</a:t>
            </a:r>
            <a:r>
              <a:rPr lang="sv-SE" baseline="0" dirty="0"/>
              <a:t> research? </a:t>
            </a:r>
            <a:r>
              <a:rPr lang="sv-SE" baseline="0" dirty="0" err="1"/>
              <a:t>What</a:t>
            </a:r>
            <a:r>
              <a:rPr lang="sv-SE" baseline="0" dirty="0"/>
              <a:t> are the </a:t>
            </a:r>
            <a:r>
              <a:rPr lang="sv-SE" baseline="0" dirty="0" err="1"/>
              <a:t>theoretical</a:t>
            </a:r>
            <a:r>
              <a:rPr lang="sv-SE" baseline="0" dirty="0"/>
              <a:t> </a:t>
            </a:r>
            <a:r>
              <a:rPr lang="sv-SE" baseline="0" dirty="0" err="1"/>
              <a:t>concepts</a:t>
            </a:r>
            <a:r>
              <a:rPr lang="sv-SE" baseline="0" dirty="0"/>
              <a:t> you </a:t>
            </a:r>
            <a:r>
              <a:rPr lang="sv-SE" baseline="0" dirty="0" err="1"/>
              <a:t>have</a:t>
            </a:r>
            <a:r>
              <a:rPr lang="sv-SE" baseline="0" dirty="0"/>
              <a:t>? </a:t>
            </a:r>
            <a:r>
              <a:rPr lang="sv-SE" baseline="0" dirty="0" err="1"/>
              <a:t>What</a:t>
            </a:r>
            <a:r>
              <a:rPr lang="sv-SE" baseline="0" dirty="0"/>
              <a:t> are your </a:t>
            </a:r>
            <a:r>
              <a:rPr lang="sv-SE" baseline="0" dirty="0" err="1"/>
              <a:t>empirical</a:t>
            </a:r>
            <a:r>
              <a:rPr lang="sv-SE" baseline="0" dirty="0"/>
              <a:t> </a:t>
            </a:r>
            <a:r>
              <a:rPr lang="sv-SE" baseline="0" dirty="0" err="1"/>
              <a:t>concepts</a:t>
            </a:r>
            <a:r>
              <a:rPr lang="sv-SE" baseline="0" dirty="0"/>
              <a:t>? </a:t>
            </a:r>
            <a:r>
              <a:rPr lang="sv-SE" baseline="0" dirty="0" err="1"/>
              <a:t>What</a:t>
            </a:r>
            <a:r>
              <a:rPr lang="sv-SE" baseline="0" dirty="0"/>
              <a:t> </a:t>
            </a:r>
            <a:r>
              <a:rPr lang="sv-SE" baseline="0" dirty="0" err="1"/>
              <a:t>would</a:t>
            </a:r>
            <a:r>
              <a:rPr lang="sv-SE" baseline="0" dirty="0"/>
              <a:t> be the </a:t>
            </a:r>
            <a:r>
              <a:rPr lang="sv-SE" baseline="0" dirty="0" err="1"/>
              <a:t>measurement</a:t>
            </a:r>
            <a:r>
              <a:rPr lang="sv-SE" baseline="0" dirty="0"/>
              <a:t> </a:t>
            </a:r>
            <a:r>
              <a:rPr lang="sv-SE" baseline="0" dirty="0" err="1"/>
              <a:t>result</a:t>
            </a:r>
            <a:r>
              <a:rPr lang="sv-SE" baseline="0" dirty="0"/>
              <a:t>?</a:t>
            </a:r>
            <a:endParaRPr lang="en-US" dirty="0"/>
          </a:p>
        </p:txBody>
      </p:sp>
      <p:sp>
        <p:nvSpPr>
          <p:cNvPr id="4" name="Slide Number Placeholder 3"/>
          <p:cNvSpPr>
            <a:spLocks noGrp="1"/>
          </p:cNvSpPr>
          <p:nvPr>
            <p:ph type="sldNum" sz="quarter" idx="10"/>
          </p:nvPr>
        </p:nvSpPr>
        <p:spPr/>
        <p:txBody>
          <a:bodyPr/>
          <a:lstStyle/>
          <a:p>
            <a:fld id="{55D55954-C548-43F7-915A-71C5D9F600B4}" type="slidenum">
              <a:rPr lang="en-US" smtClean="0"/>
              <a:pPr/>
              <a:t>24</a:t>
            </a:fld>
            <a:endParaRPr lang="en-US"/>
          </a:p>
        </p:txBody>
      </p:sp>
    </p:spTree>
    <p:extLst>
      <p:ext uri="{BB962C8B-B14F-4D97-AF65-F5344CB8AC3E}">
        <p14:creationId xmlns:p14="http://schemas.microsoft.com/office/powerpoint/2010/main" val="58957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v-SE" dirty="0" err="1"/>
              <a:t>How</a:t>
            </a:r>
            <a:r>
              <a:rPr lang="sv-SE" dirty="0"/>
              <a:t> </a:t>
            </a:r>
            <a:r>
              <a:rPr lang="sv-SE" dirty="0" err="1"/>
              <a:t>about</a:t>
            </a:r>
            <a:r>
              <a:rPr lang="sv-SE" dirty="0"/>
              <a:t> your</a:t>
            </a:r>
            <a:r>
              <a:rPr lang="sv-SE" baseline="0" dirty="0"/>
              <a:t> </a:t>
            </a:r>
            <a:r>
              <a:rPr lang="sv-SE" baseline="0" dirty="0" err="1"/>
              <a:t>empirical</a:t>
            </a:r>
            <a:r>
              <a:rPr lang="sv-SE" baseline="0" dirty="0"/>
              <a:t> research? </a:t>
            </a:r>
            <a:r>
              <a:rPr lang="sv-SE" baseline="0" dirty="0" err="1"/>
              <a:t>What</a:t>
            </a:r>
            <a:r>
              <a:rPr lang="sv-SE" baseline="0" dirty="0"/>
              <a:t> are the </a:t>
            </a:r>
            <a:r>
              <a:rPr lang="sv-SE" baseline="0" dirty="0" err="1"/>
              <a:t>theoretical</a:t>
            </a:r>
            <a:r>
              <a:rPr lang="sv-SE" baseline="0" dirty="0"/>
              <a:t> </a:t>
            </a:r>
            <a:r>
              <a:rPr lang="sv-SE" baseline="0" dirty="0" err="1"/>
              <a:t>concepts</a:t>
            </a:r>
            <a:r>
              <a:rPr lang="sv-SE" baseline="0" dirty="0"/>
              <a:t> you </a:t>
            </a:r>
            <a:r>
              <a:rPr lang="sv-SE" baseline="0" dirty="0" err="1"/>
              <a:t>have</a:t>
            </a:r>
            <a:r>
              <a:rPr lang="sv-SE" baseline="0" dirty="0"/>
              <a:t>? </a:t>
            </a:r>
            <a:r>
              <a:rPr lang="sv-SE" baseline="0" dirty="0" err="1"/>
              <a:t>What</a:t>
            </a:r>
            <a:r>
              <a:rPr lang="sv-SE" baseline="0" dirty="0"/>
              <a:t> are your </a:t>
            </a:r>
            <a:r>
              <a:rPr lang="sv-SE" baseline="0" dirty="0" err="1"/>
              <a:t>empirical</a:t>
            </a:r>
            <a:r>
              <a:rPr lang="sv-SE" baseline="0" dirty="0"/>
              <a:t> </a:t>
            </a:r>
            <a:r>
              <a:rPr lang="sv-SE" baseline="0" dirty="0" err="1"/>
              <a:t>concepts</a:t>
            </a:r>
            <a:r>
              <a:rPr lang="sv-SE" baseline="0" dirty="0"/>
              <a:t>? </a:t>
            </a:r>
            <a:r>
              <a:rPr lang="sv-SE" baseline="0" dirty="0" err="1"/>
              <a:t>What</a:t>
            </a:r>
            <a:r>
              <a:rPr lang="sv-SE" baseline="0" dirty="0"/>
              <a:t> </a:t>
            </a:r>
            <a:r>
              <a:rPr lang="sv-SE" baseline="0" dirty="0" err="1"/>
              <a:t>would</a:t>
            </a:r>
            <a:r>
              <a:rPr lang="sv-SE" baseline="0" dirty="0"/>
              <a:t> be the </a:t>
            </a:r>
            <a:r>
              <a:rPr lang="sv-SE" baseline="0" dirty="0" err="1"/>
              <a:t>measurement</a:t>
            </a:r>
            <a:r>
              <a:rPr lang="sv-SE" baseline="0" dirty="0"/>
              <a:t> </a:t>
            </a:r>
            <a:r>
              <a:rPr lang="sv-SE" baseline="0" dirty="0" err="1"/>
              <a:t>result</a:t>
            </a:r>
            <a:r>
              <a:rPr lang="sv-SE" baseline="0" dirty="0"/>
              <a:t>?</a:t>
            </a:r>
            <a:endParaRPr lang="en-US" dirty="0"/>
          </a:p>
        </p:txBody>
      </p:sp>
      <p:sp>
        <p:nvSpPr>
          <p:cNvPr id="4" name="Slide Number Placeholder 3"/>
          <p:cNvSpPr>
            <a:spLocks noGrp="1"/>
          </p:cNvSpPr>
          <p:nvPr>
            <p:ph type="sldNum" sz="quarter" idx="10"/>
          </p:nvPr>
        </p:nvSpPr>
        <p:spPr/>
        <p:txBody>
          <a:bodyPr/>
          <a:lstStyle/>
          <a:p>
            <a:fld id="{55D55954-C548-43F7-915A-71C5D9F600B4}" type="slidenum">
              <a:rPr lang="en-US" smtClean="0"/>
              <a:pPr/>
              <a:t>29</a:t>
            </a:fld>
            <a:endParaRPr lang="en-US"/>
          </a:p>
        </p:txBody>
      </p:sp>
    </p:spTree>
    <p:extLst>
      <p:ext uri="{BB962C8B-B14F-4D97-AF65-F5344CB8AC3E}">
        <p14:creationId xmlns:p14="http://schemas.microsoft.com/office/powerpoint/2010/main" val="84210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32</a:t>
            </a:fld>
            <a:endParaRPr lang="fi-FI"/>
          </a:p>
        </p:txBody>
      </p:sp>
    </p:spTree>
    <p:extLst>
      <p:ext uri="{BB962C8B-B14F-4D97-AF65-F5344CB8AC3E}">
        <p14:creationId xmlns:p14="http://schemas.microsoft.com/office/powerpoint/2010/main" val="558306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776C5-0312-5C4E-917A-3C22296ECCA7}" type="slidenum">
              <a:rPr lang="fi-FI" smtClean="0"/>
              <a:pPr/>
              <a:t>34</a:t>
            </a:fld>
            <a:endParaRPr lang="fi-FI"/>
          </a:p>
        </p:txBody>
      </p:sp>
    </p:spTree>
    <p:extLst>
      <p:ext uri="{BB962C8B-B14F-4D97-AF65-F5344CB8AC3E}">
        <p14:creationId xmlns:p14="http://schemas.microsoft.com/office/powerpoint/2010/main" val="3717000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library(NHANES)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data(NHANES)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set.seed</a:t>
            </a:r>
            <a:r>
              <a:rPr lang="en-US" sz="1200" kern="1200" dirty="0">
                <a:solidFill>
                  <a:schemeClr val="tx1"/>
                </a:solidFill>
                <a:effectLst/>
                <a:latin typeface="+mn-lt"/>
                <a:ea typeface="+mn-ea"/>
                <a:cs typeface="+mn-cs"/>
              </a:rPr>
              <a:t>(1)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Height &lt;- (</a:t>
            </a:r>
            <a:r>
              <a:rPr lang="en-US" sz="1200" kern="1200" dirty="0" err="1">
                <a:solidFill>
                  <a:schemeClr val="tx1"/>
                </a:solidFill>
                <a:effectLst/>
                <a:latin typeface="+mn-lt"/>
                <a:ea typeface="+mn-ea"/>
                <a:cs typeface="+mn-cs"/>
              </a:rPr>
              <a:t>NHANES$Height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NHANES$Age</a:t>
            </a:r>
            <a:r>
              <a:rPr lang="en-US" sz="1200" kern="1200" dirty="0">
                <a:solidFill>
                  <a:schemeClr val="tx1"/>
                </a:solidFill>
                <a:effectLst/>
                <a:latin typeface="+mn-lt"/>
                <a:ea typeface="+mn-ea"/>
                <a:cs typeface="+mn-cs"/>
              </a:rPr>
              <a:t> &gt;= 18 &amp; </a:t>
            </a:r>
            <a:r>
              <a:rPr lang="en-US" sz="1200" kern="1200" dirty="0" err="1">
                <a:solidFill>
                  <a:schemeClr val="tx1"/>
                </a:solidFill>
                <a:effectLst/>
                <a:latin typeface="+mn-lt"/>
                <a:ea typeface="+mn-ea"/>
                <a:cs typeface="+mn-cs"/>
              </a:rPr>
              <a:t>NHANES$Age</a:t>
            </a:r>
            <a:r>
              <a:rPr lang="en-US" sz="1200" kern="1200" dirty="0">
                <a:solidFill>
                  <a:schemeClr val="tx1"/>
                </a:solidFill>
                <a:effectLst/>
                <a:latin typeface="+mn-lt"/>
                <a:ea typeface="+mn-ea"/>
                <a:cs typeface="+mn-cs"/>
              </a:rPr>
              <a:t> &lt;= 65])</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Height &lt;- sample(</a:t>
            </a:r>
            <a:r>
              <a:rPr lang="en-US" sz="1200" kern="1200" dirty="0" err="1">
                <a:solidFill>
                  <a:schemeClr val="tx1"/>
                </a:solidFill>
                <a:effectLst/>
                <a:latin typeface="+mn-lt"/>
                <a:ea typeface="+mn-ea"/>
                <a:cs typeface="+mn-cs"/>
              </a:rPr>
              <a:t>na.omit</a:t>
            </a:r>
            <a:r>
              <a:rPr lang="en-US" sz="1200" kern="1200" dirty="0">
                <a:solidFill>
                  <a:schemeClr val="tx1"/>
                </a:solidFill>
                <a:effectLst/>
                <a:latin typeface="+mn-lt"/>
                <a:ea typeface="+mn-ea"/>
                <a:cs typeface="+mn-cs"/>
              </a:rPr>
              <a:t>(Height))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 &lt;- matrix(Height,10,5)</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rbind</a:t>
            </a:r>
            <a:r>
              <a:rPr lang="en-US" sz="1200" kern="1200" dirty="0">
                <a:solidFill>
                  <a:schemeClr val="tx1"/>
                </a:solidFill>
                <a:effectLst/>
                <a:latin typeface="+mn-lt"/>
                <a:ea typeface="+mn-ea"/>
                <a:cs typeface="+mn-cs"/>
              </a:rPr>
              <a:t>(m, apply(m,2,mean))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estimatorList</a:t>
            </a:r>
            <a:r>
              <a:rPr lang="en-US" sz="1200" kern="1200" dirty="0">
                <a:solidFill>
                  <a:schemeClr val="tx1"/>
                </a:solidFill>
                <a:effectLst/>
                <a:latin typeface="+mn-lt"/>
                <a:ea typeface="+mn-ea"/>
                <a:cs typeface="+mn-cs"/>
              </a:rPr>
              <a:t> &lt;- list("Sample mean" = mean,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"Sample median" = median,</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"Absolute value of sample mean" = function(x){abs(mean(x))},</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"Sample mean + 10/N" = function(x){mean(x) + 10/length(x)},</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"First observation" = function(x){x[1]},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"Uniform random number [140,200]" = function(x){</a:t>
            </a:r>
            <a:r>
              <a:rPr lang="en-US" sz="1200" kern="1200" dirty="0" err="1">
                <a:solidFill>
                  <a:schemeClr val="tx1"/>
                </a:solidFill>
                <a:effectLst/>
                <a:latin typeface="+mn-lt"/>
                <a:ea typeface="+mn-ea"/>
                <a:cs typeface="+mn-cs"/>
              </a:rPr>
              <a:t>runif</a:t>
            </a:r>
            <a:r>
              <a:rPr lang="en-US" sz="1200" kern="1200" dirty="0">
                <a:solidFill>
                  <a:schemeClr val="tx1"/>
                </a:solidFill>
                <a:effectLst/>
                <a:latin typeface="+mn-lt"/>
                <a:ea typeface="+mn-ea"/>
                <a:cs typeface="+mn-cs"/>
              </a:rPr>
              <a:t>(1,min=140,max=200)})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a:t>
            </a:r>
            <a:r>
              <a:rPr lang="en-US" sz="1200" kern="1200" dirty="0" err="1">
                <a:solidFill>
                  <a:schemeClr val="tx1"/>
                </a:solidFill>
                <a:effectLst/>
                <a:latin typeface="+mn-lt"/>
                <a:ea typeface="+mn-ea"/>
                <a:cs typeface="+mn-cs"/>
              </a:rPr>
              <a:t>mfcol</a:t>
            </a:r>
            <a:r>
              <a:rPr lang="en-US" sz="1200" kern="1200" dirty="0">
                <a:solidFill>
                  <a:schemeClr val="tx1"/>
                </a:solidFill>
                <a:effectLst/>
                <a:latin typeface="+mn-lt"/>
                <a:ea typeface="+mn-ea"/>
                <a:cs typeface="+mn-cs"/>
              </a:rPr>
              <a:t>=c(2,3))</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in 1:length(</a:t>
            </a:r>
            <a:r>
              <a:rPr lang="en-US" sz="1200" kern="1200" dirty="0" err="1">
                <a:solidFill>
                  <a:schemeClr val="tx1"/>
                </a:solidFill>
                <a:effectLst/>
                <a:latin typeface="+mn-lt"/>
                <a:ea typeface="+mn-ea"/>
                <a:cs typeface="+mn-cs"/>
              </a:rPr>
              <a:t>estimatorList</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estimator = </a:t>
            </a:r>
            <a:r>
              <a:rPr lang="en-US" sz="1200" kern="1200" dirty="0" err="1">
                <a:solidFill>
                  <a:schemeClr val="tx1"/>
                </a:solidFill>
                <a:effectLst/>
                <a:latin typeface="+mn-lt"/>
                <a:ea typeface="+mn-ea"/>
                <a:cs typeface="+mn-cs"/>
              </a:rPr>
              <a:t>estimatorList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&lt;- </a:t>
            </a:r>
            <a:r>
              <a:rPr lang="en-US" sz="1200" kern="1200" dirty="0" err="1">
                <a:solidFill>
                  <a:schemeClr val="tx1"/>
                </a:solidFill>
                <a:effectLst/>
                <a:latin typeface="+mn-lt"/>
                <a:ea typeface="+mn-ea"/>
                <a:cs typeface="+mn-cs"/>
              </a:rPr>
              <a:t>lapply</a:t>
            </a:r>
            <a:r>
              <a:rPr lang="en-US" sz="1200" kern="1200" dirty="0">
                <a:solidFill>
                  <a:schemeClr val="tx1"/>
                </a:solidFill>
                <a:effectLst/>
                <a:latin typeface="+mn-lt"/>
                <a:ea typeface="+mn-ea"/>
                <a:cs typeface="+mn-cs"/>
              </a:rPr>
              <a:t>(list(10,50,200),function(s){</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replicate(10000,estimator(sample(</a:t>
            </a:r>
            <a:r>
              <a:rPr lang="en-US" sz="1200" kern="1200" dirty="0" err="1">
                <a:solidFill>
                  <a:schemeClr val="tx1"/>
                </a:solidFill>
                <a:effectLst/>
                <a:latin typeface="+mn-lt"/>
                <a:ea typeface="+mn-ea"/>
                <a:cs typeface="+mn-cs"/>
              </a:rPr>
              <a:t>Height,s</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d1 &lt;-density(A[[1]])</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d2 &lt;-density(A[[2]])</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d3 &lt;-density(A[[3]])</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if(</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&lt; 5)</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plot(d1, main=names(</a:t>
            </a:r>
            <a:r>
              <a:rPr lang="en-US" sz="1200" kern="1200" dirty="0" err="1">
                <a:solidFill>
                  <a:schemeClr val="tx1"/>
                </a:solidFill>
                <a:effectLst/>
                <a:latin typeface="+mn-lt"/>
                <a:ea typeface="+mn-ea"/>
                <a:cs typeface="+mn-cs"/>
              </a:rPr>
              <a:t>estimatorList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xlab</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c(0,max(c(d1$y,d2$y,d3$y))),</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xlim</a:t>
            </a:r>
            <a:r>
              <a:rPr lang="en-US" sz="1200" kern="1200" dirty="0">
                <a:solidFill>
                  <a:schemeClr val="tx1"/>
                </a:solidFill>
                <a:effectLst/>
                <a:latin typeface="+mn-lt"/>
                <a:ea typeface="+mn-ea"/>
                <a:cs typeface="+mn-cs"/>
              </a:rPr>
              <a:t> = c(min(c(d1$x,d2$x,d3$x)), max(c(d1$x,d2$x,d3$x))))</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else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plot(d1, main=names(</a:t>
            </a:r>
            <a:r>
              <a:rPr lang="en-US" sz="1200" kern="1200" dirty="0" err="1">
                <a:solidFill>
                  <a:schemeClr val="tx1"/>
                </a:solidFill>
                <a:effectLst/>
                <a:latin typeface="+mn-lt"/>
                <a:ea typeface="+mn-ea"/>
                <a:cs typeface="+mn-cs"/>
              </a:rPr>
              <a:t>estimatorList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xlab</a:t>
            </a:r>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ylim</a:t>
            </a:r>
            <a:r>
              <a:rPr lang="en-US" sz="1200" kern="1200" dirty="0">
                <a:solidFill>
                  <a:schemeClr val="tx1"/>
                </a:solidFill>
                <a:effectLst/>
                <a:latin typeface="+mn-lt"/>
                <a:ea typeface="+mn-ea"/>
                <a:cs typeface="+mn-cs"/>
              </a:rPr>
              <a:t> = c(0,max(c(d1$y,d2$y,d3$y))))</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lines(d2, col = "red")</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lines(d3,col = "blue")</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abline</a:t>
            </a:r>
            <a:r>
              <a:rPr lang="en-US" sz="1200" kern="1200" dirty="0">
                <a:solidFill>
                  <a:schemeClr val="tx1"/>
                </a:solidFill>
                <a:effectLst/>
                <a:latin typeface="+mn-lt"/>
                <a:ea typeface="+mn-ea"/>
                <a:cs typeface="+mn-cs"/>
              </a:rPr>
              <a:t>(v = 0)</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endParaRPr lang="fi-FI"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i-FI"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A776C5-0312-5C4E-917A-3C22296ECCA7}" type="slidenum">
              <a:rPr lang="fi-FI" smtClean="0"/>
              <a:pPr/>
              <a:t>36</a:t>
            </a:fld>
            <a:endParaRPr lang="fi-FI"/>
          </a:p>
        </p:txBody>
      </p:sp>
    </p:spTree>
    <p:extLst>
      <p:ext uri="{BB962C8B-B14F-4D97-AF65-F5344CB8AC3E}">
        <p14:creationId xmlns:p14="http://schemas.microsoft.com/office/powerpoint/2010/main" val="1753909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D8CC-E18F-8142-8215-BE35119B0F3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i-FI"/>
          </a:p>
        </p:txBody>
      </p:sp>
      <p:sp>
        <p:nvSpPr>
          <p:cNvPr id="3" name="Subtitle 2">
            <a:extLst>
              <a:ext uri="{FF2B5EF4-FFF2-40B4-BE49-F238E27FC236}">
                <a16:creationId xmlns:a16="http://schemas.microsoft.com/office/drawing/2014/main" id="{A5B565CB-B14A-0E40-8033-A14BC4BDA1B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2A264E6A-0FDD-1D43-8693-53B181E00375}"/>
              </a:ext>
            </a:extLst>
          </p:cNvPr>
          <p:cNvSpPr>
            <a:spLocks noGrp="1"/>
          </p:cNvSpPr>
          <p:nvPr>
            <p:ph type="dt" sz="half" idx="10"/>
          </p:nvPr>
        </p:nvSpPr>
        <p:spPr/>
        <p:txBody>
          <a:bodyPr/>
          <a:lstStyle/>
          <a:p>
            <a:fld id="{2A73ECBA-9BBF-AF48-9049-D6C52BC2D236}" type="datetime1">
              <a:rPr lang="fi-FI" smtClean="0"/>
              <a:t>22.2.2019</a:t>
            </a:fld>
            <a:endParaRPr lang="fi-FI"/>
          </a:p>
        </p:txBody>
      </p:sp>
      <p:sp>
        <p:nvSpPr>
          <p:cNvPr id="5" name="Footer Placeholder 4">
            <a:extLst>
              <a:ext uri="{FF2B5EF4-FFF2-40B4-BE49-F238E27FC236}">
                <a16:creationId xmlns:a16="http://schemas.microsoft.com/office/drawing/2014/main" id="{D13CF7FD-E8EC-DF42-9EAD-5C4474B54BE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189B9CA4-7EC3-704B-8823-C588799FD8F2}"/>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50093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9EF9C-D9DF-0543-BCF2-780CE70351ED}"/>
              </a:ext>
            </a:extLst>
          </p:cNvPr>
          <p:cNvSpPr>
            <a:spLocks noGrp="1"/>
          </p:cNvSpPr>
          <p:nvPr>
            <p:ph type="title"/>
          </p:nvPr>
        </p:nvSpPr>
        <p:spPr/>
        <p:txBody>
          <a:bodyPr/>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EB0987B5-82E0-024A-9B5C-F48C0D24AEF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8206162C-3ADD-EF4C-B8B2-B3A18523E8EA}"/>
              </a:ext>
            </a:extLst>
          </p:cNvPr>
          <p:cNvSpPr>
            <a:spLocks noGrp="1"/>
          </p:cNvSpPr>
          <p:nvPr>
            <p:ph type="dt" sz="half" idx="10"/>
          </p:nvPr>
        </p:nvSpPr>
        <p:spPr/>
        <p:txBody>
          <a:bodyPr/>
          <a:lstStyle/>
          <a:p>
            <a:fld id="{7FEDE3A9-1888-D34D-ADF2-6DA77A82B5E5}" type="datetime1">
              <a:rPr lang="fi-FI" smtClean="0"/>
              <a:t>22.2.2019</a:t>
            </a:fld>
            <a:endParaRPr lang="fi-FI"/>
          </a:p>
        </p:txBody>
      </p:sp>
      <p:sp>
        <p:nvSpPr>
          <p:cNvPr id="5" name="Footer Placeholder 4">
            <a:extLst>
              <a:ext uri="{FF2B5EF4-FFF2-40B4-BE49-F238E27FC236}">
                <a16:creationId xmlns:a16="http://schemas.microsoft.com/office/drawing/2014/main" id="{61483906-DDA2-BA4D-8949-710CFEA8EF87}"/>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BE45079B-EBEE-3C46-8E11-46970072A4B8}"/>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3306788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785CC5-BF3A-764B-AFCE-D28FACDC531A}"/>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fi-FI"/>
          </a:p>
        </p:txBody>
      </p:sp>
      <p:sp>
        <p:nvSpPr>
          <p:cNvPr id="3" name="Vertical Text Placeholder 2">
            <a:extLst>
              <a:ext uri="{FF2B5EF4-FFF2-40B4-BE49-F238E27FC236}">
                <a16:creationId xmlns:a16="http://schemas.microsoft.com/office/drawing/2014/main" id="{56DB8038-31E7-5749-B77F-A5563B2F55A0}"/>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0D036538-3FDF-D544-B552-C4D3419D3CBF}"/>
              </a:ext>
            </a:extLst>
          </p:cNvPr>
          <p:cNvSpPr>
            <a:spLocks noGrp="1"/>
          </p:cNvSpPr>
          <p:nvPr>
            <p:ph type="dt" sz="half" idx="10"/>
          </p:nvPr>
        </p:nvSpPr>
        <p:spPr/>
        <p:txBody>
          <a:bodyPr/>
          <a:lstStyle/>
          <a:p>
            <a:fld id="{7F254B86-705A-C04B-A818-401803F6BB7D}" type="datetime1">
              <a:rPr lang="fi-FI" smtClean="0"/>
              <a:t>22.2.2019</a:t>
            </a:fld>
            <a:endParaRPr lang="fi-FI"/>
          </a:p>
        </p:txBody>
      </p:sp>
      <p:sp>
        <p:nvSpPr>
          <p:cNvPr id="5" name="Footer Placeholder 4">
            <a:extLst>
              <a:ext uri="{FF2B5EF4-FFF2-40B4-BE49-F238E27FC236}">
                <a16:creationId xmlns:a16="http://schemas.microsoft.com/office/drawing/2014/main" id="{28FE97F6-1068-CE4E-8E7C-74B870DC1F74}"/>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F87F230C-3548-2741-81B8-DC223D8E9336}"/>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708208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lvl1pPr>
              <a:defRPr>
                <a:solidFill>
                  <a:schemeClr val="tx1"/>
                </a:solidFill>
              </a:defRPr>
            </a:lvl1pPr>
          </a:lstStyle>
          <a:p>
            <a:r>
              <a:rPr lang="fi-FI"/>
              <a:t>Click to edit Master title style</a:t>
            </a:r>
            <a:endParaRPr lang="fi-FI" dirty="0"/>
          </a:p>
        </p:txBody>
      </p:sp>
      <p:sp>
        <p:nvSpPr>
          <p:cNvPr id="3" name="Sisällön paikkamerkki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 name="Päivämäärän paikkamerkki 3"/>
          <p:cNvSpPr>
            <a:spLocks noGrp="1"/>
          </p:cNvSpPr>
          <p:nvPr>
            <p:ph type="dt" sz="half" idx="10"/>
          </p:nvPr>
        </p:nvSpPr>
        <p:spPr/>
        <p:txBody>
          <a:bodyPr/>
          <a:lstStyle>
            <a:lvl1pPr>
              <a:defRPr/>
            </a:lvl1pPr>
          </a:lstStyle>
          <a:p>
            <a:fld id="{530387B6-958C-D643-8734-3E812C744DA4}" type="datetime1">
              <a:rPr lang="fi-FI" smtClean="0"/>
              <a:t>22.2.2019</a:t>
            </a:fld>
            <a:endParaRPr lang="fi-FI"/>
          </a:p>
        </p:txBody>
      </p:sp>
      <p:sp>
        <p:nvSpPr>
          <p:cNvPr id="5" name="Alatunnisteen paikkamerkki 4"/>
          <p:cNvSpPr>
            <a:spLocks noGrp="1"/>
          </p:cNvSpPr>
          <p:nvPr>
            <p:ph type="ftr" sz="quarter" idx="11"/>
          </p:nvPr>
        </p:nvSpPr>
        <p:spPr/>
        <p:txBody>
          <a:bodyPr/>
          <a:lstStyle>
            <a:lvl1pPr>
              <a:defRPr/>
            </a:lvl1pPr>
          </a:lstStyle>
          <a:p>
            <a:endParaRPr lang="fi-FI"/>
          </a:p>
        </p:txBody>
      </p:sp>
      <p:sp>
        <p:nvSpPr>
          <p:cNvPr id="6" name="Dian numeron paikkamerkki 5"/>
          <p:cNvSpPr>
            <a:spLocks noGrp="1"/>
          </p:cNvSpPr>
          <p:nvPr>
            <p:ph type="sldNum" sz="quarter" idx="12"/>
          </p:nvPr>
        </p:nvSpPr>
        <p:spPr>
          <a:xfrm>
            <a:off x="6457950" y="6356351"/>
            <a:ext cx="2057400" cy="365125"/>
          </a:xfrm>
          <a:prstGeom prst="rect">
            <a:avLst/>
          </a:prstGeom>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656328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fld id="{29B9D610-6BB2-0F41-BE87-7025EE781293}" type="datetime1">
              <a:rPr lang="fi-FI" smtClean="0"/>
              <a:t>22.2.2019</a:t>
            </a:fld>
            <a:endParaRPr lang="fi-FI"/>
          </a:p>
        </p:txBody>
      </p:sp>
      <p:sp>
        <p:nvSpPr>
          <p:cNvPr id="7" name="Footer Placeholder 13"/>
          <p:cNvSpPr>
            <a:spLocks noGrp="1"/>
          </p:cNvSpPr>
          <p:nvPr>
            <p:ph type="ftr" sz="quarter" idx="16"/>
          </p:nvPr>
        </p:nvSpPr>
        <p:spPr/>
        <p:txBody>
          <a:bodyPr/>
          <a:lstStyle>
            <a:lvl1pPr>
              <a:defRPr/>
            </a:lvl1pPr>
          </a:lstStyle>
          <a:p>
            <a:endParaRPr lang="fi-FI"/>
          </a:p>
        </p:txBody>
      </p:sp>
      <p:sp>
        <p:nvSpPr>
          <p:cNvPr id="8" name="Slide Number Placeholder 14"/>
          <p:cNvSpPr>
            <a:spLocks noGrp="1"/>
          </p:cNvSpPr>
          <p:nvPr>
            <p:ph type="sldNum" sz="quarter" idx="17"/>
          </p:nvPr>
        </p:nvSpPr>
        <p:spPr>
          <a:xfrm>
            <a:off x="6457950" y="6356351"/>
            <a:ext cx="2057400" cy="365125"/>
          </a:xfrm>
          <a:prstGeom prst="rect">
            <a:avLst/>
          </a:prstGeom>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987253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fld id="{ECC6FC16-4D6C-3A4A-82BE-0CA715E00FDC}" type="datetime1">
              <a:rPr lang="fi-FI" smtClean="0"/>
              <a:t>22.2.2019</a:t>
            </a:fld>
            <a:endParaRPr lang="fi-FI"/>
          </a:p>
        </p:txBody>
      </p:sp>
      <p:sp>
        <p:nvSpPr>
          <p:cNvPr id="8" name="Footer Placeholder 11"/>
          <p:cNvSpPr>
            <a:spLocks noGrp="1"/>
          </p:cNvSpPr>
          <p:nvPr>
            <p:ph type="ftr" sz="quarter" idx="20"/>
          </p:nvPr>
        </p:nvSpPr>
        <p:spPr/>
        <p:txBody>
          <a:bodyPr/>
          <a:lstStyle>
            <a:lvl1pPr>
              <a:defRPr/>
            </a:lvl1pPr>
          </a:lstStyle>
          <a:p>
            <a:endParaRPr lang="fi-FI"/>
          </a:p>
        </p:txBody>
      </p:sp>
      <p:sp>
        <p:nvSpPr>
          <p:cNvPr id="9" name="Slide Number Placeholder 12"/>
          <p:cNvSpPr>
            <a:spLocks noGrp="1"/>
          </p:cNvSpPr>
          <p:nvPr>
            <p:ph type="sldNum" sz="quarter" idx="21"/>
          </p:nvPr>
        </p:nvSpPr>
        <p:spPr>
          <a:xfrm>
            <a:off x="6457950" y="6356351"/>
            <a:ext cx="2057400" cy="365125"/>
          </a:xfrm>
          <a:prstGeom prst="rect">
            <a:avLst/>
          </a:prstGeom>
        </p:spPr>
        <p:txBody>
          <a:bodyPr/>
          <a:lstStyle>
            <a:lvl1pPr>
              <a:defRPr/>
            </a:lvl1pPr>
          </a:lstStyle>
          <a:p>
            <a:fld id="{F43C8559-B180-324C-97D2-EFA41FAA3DBE}" type="slidenum">
              <a:rPr lang="fi-FI" smtClean="0"/>
              <a:pPr/>
              <a:t>‹#›</a:t>
            </a:fld>
            <a:endParaRPr lang="fi-FI"/>
          </a:p>
        </p:txBody>
      </p:sp>
    </p:spTree>
    <p:extLst>
      <p:ext uri="{BB962C8B-B14F-4D97-AF65-F5344CB8AC3E}">
        <p14:creationId xmlns:p14="http://schemas.microsoft.com/office/powerpoint/2010/main" val="3839493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2" y="5659053"/>
            <a:ext cx="2382106" cy="1066734"/>
          </a:xfrm>
          <a:prstGeom prst="rect">
            <a:avLst/>
          </a:prstGeom>
        </p:spPr>
      </p:pic>
    </p:spTree>
    <p:extLst>
      <p:ext uri="{BB962C8B-B14F-4D97-AF65-F5344CB8AC3E}">
        <p14:creationId xmlns:p14="http://schemas.microsoft.com/office/powerpoint/2010/main" val="27952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638"/>
            <a:ext cx="2382106" cy="1115564"/>
          </a:xfrm>
          <a:prstGeom prst="rect">
            <a:avLst/>
          </a:prstGeom>
        </p:spPr>
      </p:pic>
    </p:spTree>
    <p:extLst>
      <p:ext uri="{BB962C8B-B14F-4D97-AF65-F5344CB8AC3E}">
        <p14:creationId xmlns:p14="http://schemas.microsoft.com/office/powerpoint/2010/main" val="1979010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2449209" cy="1115564"/>
          </a:xfrm>
          <a:prstGeom prst="rect">
            <a:avLst/>
          </a:prstGeom>
        </p:spPr>
      </p:pic>
    </p:spTree>
    <p:extLst>
      <p:ext uri="{BB962C8B-B14F-4D97-AF65-F5344CB8AC3E}">
        <p14:creationId xmlns:p14="http://schemas.microsoft.com/office/powerpoint/2010/main" val="298046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Tree>
    <p:extLst>
      <p:ext uri="{BB962C8B-B14F-4D97-AF65-F5344CB8AC3E}">
        <p14:creationId xmlns:p14="http://schemas.microsoft.com/office/powerpoint/2010/main" val="2054563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4629-A4EF-F14F-893B-F2996975A5B4}"/>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A8924534-67AA-D845-8B65-0B495302AA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7AA4EFC6-D7B1-2442-8C40-EF0B578E8444}"/>
              </a:ext>
            </a:extLst>
          </p:cNvPr>
          <p:cNvSpPr>
            <a:spLocks noGrp="1"/>
          </p:cNvSpPr>
          <p:nvPr>
            <p:ph type="dt" sz="half" idx="10"/>
          </p:nvPr>
        </p:nvSpPr>
        <p:spPr/>
        <p:txBody>
          <a:bodyPr/>
          <a:lstStyle/>
          <a:p>
            <a:fld id="{1A276CA8-6461-6C40-A804-181BB3DE9B0D}" type="datetime1">
              <a:rPr lang="fi-FI" smtClean="0"/>
              <a:t>22.2.2019</a:t>
            </a:fld>
            <a:endParaRPr lang="fi-FI"/>
          </a:p>
        </p:txBody>
      </p:sp>
      <p:sp>
        <p:nvSpPr>
          <p:cNvPr id="5" name="Footer Placeholder 4">
            <a:extLst>
              <a:ext uri="{FF2B5EF4-FFF2-40B4-BE49-F238E27FC236}">
                <a16:creationId xmlns:a16="http://schemas.microsoft.com/office/drawing/2014/main" id="{20EA6360-BBA6-2E48-8196-7494883BCF69}"/>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4E40BDE-3C31-A44D-BDCD-DEF9CBD19634}"/>
              </a:ext>
            </a:extLst>
          </p:cNvPr>
          <p:cNvSpPr>
            <a:spLocks noGrp="1"/>
          </p:cNvSpPr>
          <p:nvPr>
            <p:ph type="sldNum" sz="quarter" idx="12"/>
          </p:nvPr>
        </p:nvSpPr>
        <p:spPr>
          <a:xfrm>
            <a:off x="6457950" y="6356351"/>
            <a:ext cx="2057400" cy="365125"/>
          </a:xfrm>
          <a:prstGeom prst="rect">
            <a:avLst/>
          </a:prstGeom>
        </p:spPr>
        <p:txBody>
          <a:bodyPr/>
          <a:lstStyle/>
          <a:p>
            <a:endParaRPr lang="fi-FI" dirty="0"/>
          </a:p>
        </p:txBody>
      </p:sp>
    </p:spTree>
    <p:extLst>
      <p:ext uri="{BB962C8B-B14F-4D97-AF65-F5344CB8AC3E}">
        <p14:creationId xmlns:p14="http://schemas.microsoft.com/office/powerpoint/2010/main" val="12272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A29E0-2404-B447-977A-C8AFCDEEB51F}"/>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i-FI"/>
          </a:p>
        </p:txBody>
      </p:sp>
      <p:sp>
        <p:nvSpPr>
          <p:cNvPr id="3" name="Text Placeholder 2">
            <a:extLst>
              <a:ext uri="{FF2B5EF4-FFF2-40B4-BE49-F238E27FC236}">
                <a16:creationId xmlns:a16="http://schemas.microsoft.com/office/drawing/2014/main" id="{24823B3F-2B78-0B4E-8F35-B7A42A1E288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6D9ECE-25BF-DD4C-8386-0F155CEEB696}"/>
              </a:ext>
            </a:extLst>
          </p:cNvPr>
          <p:cNvSpPr>
            <a:spLocks noGrp="1"/>
          </p:cNvSpPr>
          <p:nvPr>
            <p:ph type="dt" sz="half" idx="10"/>
          </p:nvPr>
        </p:nvSpPr>
        <p:spPr/>
        <p:txBody>
          <a:bodyPr/>
          <a:lstStyle/>
          <a:p>
            <a:fld id="{BEF70F37-C5E8-D040-805A-FDCA6D7350CD}" type="datetime1">
              <a:rPr lang="fi-FI" smtClean="0"/>
              <a:t>22.2.2019</a:t>
            </a:fld>
            <a:endParaRPr lang="fi-FI"/>
          </a:p>
        </p:txBody>
      </p:sp>
      <p:sp>
        <p:nvSpPr>
          <p:cNvPr id="5" name="Footer Placeholder 4">
            <a:extLst>
              <a:ext uri="{FF2B5EF4-FFF2-40B4-BE49-F238E27FC236}">
                <a16:creationId xmlns:a16="http://schemas.microsoft.com/office/drawing/2014/main" id="{1D15EE60-5E0C-404A-B116-3B8805FE911D}"/>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8A8BF881-A08C-B34E-BE06-CAD63F2475F8}"/>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15446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41BC-F9C4-9549-B10A-8D4D3AC93732}"/>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430E16EF-1937-DC46-AED0-D78E37536A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EBB1604D-8B2F-CE44-B53F-4C2314FB2AD1}"/>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5D86759A-E880-1242-97A1-7BC6F62A36FB}"/>
              </a:ext>
            </a:extLst>
          </p:cNvPr>
          <p:cNvSpPr>
            <a:spLocks noGrp="1"/>
          </p:cNvSpPr>
          <p:nvPr>
            <p:ph type="dt" sz="half" idx="10"/>
          </p:nvPr>
        </p:nvSpPr>
        <p:spPr/>
        <p:txBody>
          <a:bodyPr/>
          <a:lstStyle/>
          <a:p>
            <a:fld id="{4A2C915D-A7AB-C34C-9E85-D7203A2FAA65}" type="datetime1">
              <a:rPr lang="fi-FI" smtClean="0"/>
              <a:t>22.2.2019</a:t>
            </a:fld>
            <a:endParaRPr lang="fi-FI"/>
          </a:p>
        </p:txBody>
      </p:sp>
      <p:sp>
        <p:nvSpPr>
          <p:cNvPr id="6" name="Footer Placeholder 5">
            <a:extLst>
              <a:ext uri="{FF2B5EF4-FFF2-40B4-BE49-F238E27FC236}">
                <a16:creationId xmlns:a16="http://schemas.microsoft.com/office/drawing/2014/main" id="{4278E99B-A5FA-D348-9A9C-0F81956C2CCB}"/>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55B5197A-5CC9-A94A-A630-9C425E05CB77}"/>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1209696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1ABC-1E22-7341-80C7-0459D204DF20}"/>
              </a:ext>
            </a:extLst>
          </p:cNvPr>
          <p:cNvSpPr>
            <a:spLocks noGrp="1"/>
          </p:cNvSpPr>
          <p:nvPr>
            <p:ph type="title"/>
          </p:nvPr>
        </p:nvSpPr>
        <p:spPr>
          <a:xfrm>
            <a:off x="629841" y="365126"/>
            <a:ext cx="7886700" cy="1325563"/>
          </a:xfrm>
        </p:spPr>
        <p:txBody>
          <a:bodyPr/>
          <a:lstStyle/>
          <a:p>
            <a:r>
              <a:rPr lang="en-US"/>
              <a:t>Click to edit Master title style</a:t>
            </a:r>
            <a:endParaRPr lang="fi-FI"/>
          </a:p>
        </p:txBody>
      </p:sp>
      <p:sp>
        <p:nvSpPr>
          <p:cNvPr id="3" name="Text Placeholder 2">
            <a:extLst>
              <a:ext uri="{FF2B5EF4-FFF2-40B4-BE49-F238E27FC236}">
                <a16:creationId xmlns:a16="http://schemas.microsoft.com/office/drawing/2014/main" id="{ADF0C70C-64EF-D84D-8A7F-E0B5596F5CC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EA9FEFF-8AC4-4A41-B753-2387657BFDD0}"/>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a:extLst>
              <a:ext uri="{FF2B5EF4-FFF2-40B4-BE49-F238E27FC236}">
                <a16:creationId xmlns:a16="http://schemas.microsoft.com/office/drawing/2014/main" id="{C07794FC-01B1-E64E-BC0D-1B932C5BE9E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B26BE0D-BF60-4A4F-B4CC-99FDF14FF31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a:extLst>
              <a:ext uri="{FF2B5EF4-FFF2-40B4-BE49-F238E27FC236}">
                <a16:creationId xmlns:a16="http://schemas.microsoft.com/office/drawing/2014/main" id="{1C562B6B-34F1-FD4C-AF86-5E1A3317B2E9}"/>
              </a:ext>
            </a:extLst>
          </p:cNvPr>
          <p:cNvSpPr>
            <a:spLocks noGrp="1"/>
          </p:cNvSpPr>
          <p:nvPr>
            <p:ph type="dt" sz="half" idx="10"/>
          </p:nvPr>
        </p:nvSpPr>
        <p:spPr/>
        <p:txBody>
          <a:bodyPr/>
          <a:lstStyle/>
          <a:p>
            <a:fld id="{CF2F3C41-223A-2E40-B5A8-B2E79F4EC893}" type="datetime1">
              <a:rPr lang="fi-FI" smtClean="0"/>
              <a:t>22.2.2019</a:t>
            </a:fld>
            <a:endParaRPr lang="fi-FI"/>
          </a:p>
        </p:txBody>
      </p:sp>
      <p:sp>
        <p:nvSpPr>
          <p:cNvPr id="8" name="Footer Placeholder 7">
            <a:extLst>
              <a:ext uri="{FF2B5EF4-FFF2-40B4-BE49-F238E27FC236}">
                <a16:creationId xmlns:a16="http://schemas.microsoft.com/office/drawing/2014/main" id="{0012945A-E580-ED4D-B88B-994564B1C0AD}"/>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E98EC486-E10D-C847-84F8-89DD70920B61}"/>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66032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B0EC-3C26-F946-8876-939EEB456F94}"/>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8C7A58C6-0DE6-9449-B069-BAE93320E1CC}"/>
              </a:ext>
            </a:extLst>
          </p:cNvPr>
          <p:cNvSpPr>
            <a:spLocks noGrp="1"/>
          </p:cNvSpPr>
          <p:nvPr>
            <p:ph type="dt" sz="half" idx="10"/>
          </p:nvPr>
        </p:nvSpPr>
        <p:spPr/>
        <p:txBody>
          <a:bodyPr/>
          <a:lstStyle/>
          <a:p>
            <a:fld id="{DCA149FE-2C01-CC42-8115-DBE91889AA0A}" type="datetime1">
              <a:rPr lang="fi-FI" smtClean="0"/>
              <a:t>22.2.2019</a:t>
            </a:fld>
            <a:endParaRPr lang="fi-FI"/>
          </a:p>
        </p:txBody>
      </p:sp>
      <p:sp>
        <p:nvSpPr>
          <p:cNvPr id="4" name="Footer Placeholder 3">
            <a:extLst>
              <a:ext uri="{FF2B5EF4-FFF2-40B4-BE49-F238E27FC236}">
                <a16:creationId xmlns:a16="http://schemas.microsoft.com/office/drawing/2014/main" id="{5F8F836F-039F-9A43-B454-F589C1B87AAE}"/>
              </a:ext>
            </a:extLst>
          </p:cNvPr>
          <p:cNvSpPr>
            <a:spLocks noGrp="1"/>
          </p:cNvSpPr>
          <p:nvPr>
            <p:ph type="ftr" sz="quarter" idx="11"/>
          </p:nvPr>
        </p:nvSpPr>
        <p:spPr/>
        <p:txBody>
          <a:bodyPr/>
          <a:lstStyle/>
          <a:p>
            <a:endParaRPr lang="fi-FI"/>
          </a:p>
        </p:txBody>
      </p:sp>
      <p:sp>
        <p:nvSpPr>
          <p:cNvPr id="5" name="Slide Number Placeholder 4">
            <a:extLst>
              <a:ext uri="{FF2B5EF4-FFF2-40B4-BE49-F238E27FC236}">
                <a16:creationId xmlns:a16="http://schemas.microsoft.com/office/drawing/2014/main" id="{AC817F3A-9C8E-6D4F-9B1D-125A9C9628B7}"/>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77683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ADCEC-C36F-A24D-B377-F4069E8BF720}"/>
              </a:ext>
            </a:extLst>
          </p:cNvPr>
          <p:cNvSpPr>
            <a:spLocks noGrp="1"/>
          </p:cNvSpPr>
          <p:nvPr>
            <p:ph type="dt" sz="half" idx="10"/>
          </p:nvPr>
        </p:nvSpPr>
        <p:spPr/>
        <p:txBody>
          <a:bodyPr/>
          <a:lstStyle/>
          <a:p>
            <a:fld id="{2BD80C30-E494-B347-98D6-63B75E43703A}" type="datetime1">
              <a:rPr lang="fi-FI" smtClean="0"/>
              <a:t>22.2.2019</a:t>
            </a:fld>
            <a:endParaRPr lang="fi-FI"/>
          </a:p>
        </p:txBody>
      </p:sp>
      <p:sp>
        <p:nvSpPr>
          <p:cNvPr id="3" name="Footer Placeholder 2">
            <a:extLst>
              <a:ext uri="{FF2B5EF4-FFF2-40B4-BE49-F238E27FC236}">
                <a16:creationId xmlns:a16="http://schemas.microsoft.com/office/drawing/2014/main" id="{AD87E8CD-FBA6-0944-AD16-783992FF7A7D}"/>
              </a:ext>
            </a:extLst>
          </p:cNvPr>
          <p:cNvSpPr>
            <a:spLocks noGrp="1"/>
          </p:cNvSpPr>
          <p:nvPr>
            <p:ph type="ftr" sz="quarter" idx="11"/>
          </p:nvPr>
        </p:nvSpPr>
        <p:spPr/>
        <p:txBody>
          <a:bodyPr/>
          <a:lstStyle/>
          <a:p>
            <a:endParaRPr lang="fi-FI"/>
          </a:p>
        </p:txBody>
      </p:sp>
      <p:sp>
        <p:nvSpPr>
          <p:cNvPr id="4" name="Slide Number Placeholder 3">
            <a:extLst>
              <a:ext uri="{FF2B5EF4-FFF2-40B4-BE49-F238E27FC236}">
                <a16:creationId xmlns:a16="http://schemas.microsoft.com/office/drawing/2014/main" id="{C9B87660-57A2-3E45-B4DA-59F0720A279B}"/>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427030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59DF-B308-D341-B2C3-FB0D992E67A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B87FAC5-D8E6-2A4C-B338-86A2F1BB7DA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a:extLst>
              <a:ext uri="{FF2B5EF4-FFF2-40B4-BE49-F238E27FC236}">
                <a16:creationId xmlns:a16="http://schemas.microsoft.com/office/drawing/2014/main" id="{288ACB78-A56F-F947-B9FE-9A9DAE389E7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9C290CB-4C34-2143-9E34-5AF7AFF2A381}"/>
              </a:ext>
            </a:extLst>
          </p:cNvPr>
          <p:cNvSpPr>
            <a:spLocks noGrp="1"/>
          </p:cNvSpPr>
          <p:nvPr>
            <p:ph type="dt" sz="half" idx="10"/>
          </p:nvPr>
        </p:nvSpPr>
        <p:spPr/>
        <p:txBody>
          <a:bodyPr/>
          <a:lstStyle/>
          <a:p>
            <a:fld id="{480F08EF-9EE2-4843-B992-93E9BBF070B2}" type="datetime1">
              <a:rPr lang="fi-FI" smtClean="0"/>
              <a:t>22.2.2019</a:t>
            </a:fld>
            <a:endParaRPr lang="fi-FI"/>
          </a:p>
        </p:txBody>
      </p:sp>
      <p:sp>
        <p:nvSpPr>
          <p:cNvPr id="6" name="Footer Placeholder 5">
            <a:extLst>
              <a:ext uri="{FF2B5EF4-FFF2-40B4-BE49-F238E27FC236}">
                <a16:creationId xmlns:a16="http://schemas.microsoft.com/office/drawing/2014/main" id="{07EA6A77-6E77-B143-A6BA-A69C1D43D08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7E24E47D-761F-2F4A-9B50-08E616E62C90}"/>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2955233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D513-0858-804A-BE2D-BCDB15A216B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i-FI"/>
          </a:p>
        </p:txBody>
      </p:sp>
      <p:sp>
        <p:nvSpPr>
          <p:cNvPr id="3" name="Picture Placeholder 2">
            <a:extLst>
              <a:ext uri="{FF2B5EF4-FFF2-40B4-BE49-F238E27FC236}">
                <a16:creationId xmlns:a16="http://schemas.microsoft.com/office/drawing/2014/main" id="{13D086E3-91B7-8849-BF76-626982DCD6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xt Placeholder 3">
            <a:extLst>
              <a:ext uri="{FF2B5EF4-FFF2-40B4-BE49-F238E27FC236}">
                <a16:creationId xmlns:a16="http://schemas.microsoft.com/office/drawing/2014/main" id="{0EC0BB5E-BA9E-6348-AFF8-BE9CC4A8239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8A86DD7-486B-DB4D-834D-F53B38725ECC}"/>
              </a:ext>
            </a:extLst>
          </p:cNvPr>
          <p:cNvSpPr>
            <a:spLocks noGrp="1"/>
          </p:cNvSpPr>
          <p:nvPr>
            <p:ph type="dt" sz="half" idx="10"/>
          </p:nvPr>
        </p:nvSpPr>
        <p:spPr/>
        <p:txBody>
          <a:bodyPr/>
          <a:lstStyle/>
          <a:p>
            <a:fld id="{746C0F26-3C08-6241-9C2B-18E14BEF293D}" type="datetime1">
              <a:rPr lang="fi-FI" smtClean="0"/>
              <a:t>22.2.2019</a:t>
            </a:fld>
            <a:endParaRPr lang="fi-FI"/>
          </a:p>
        </p:txBody>
      </p:sp>
      <p:sp>
        <p:nvSpPr>
          <p:cNvPr id="6" name="Footer Placeholder 5">
            <a:extLst>
              <a:ext uri="{FF2B5EF4-FFF2-40B4-BE49-F238E27FC236}">
                <a16:creationId xmlns:a16="http://schemas.microsoft.com/office/drawing/2014/main" id="{96062F3A-6F8A-DA4A-9017-FD3C332B7396}"/>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47896D78-EA2C-9E4A-8638-5D14A33F4778}"/>
              </a:ext>
            </a:extLst>
          </p:cNvPr>
          <p:cNvSpPr>
            <a:spLocks noGrp="1"/>
          </p:cNvSpPr>
          <p:nvPr>
            <p:ph type="sldNum" sz="quarter" idx="12"/>
          </p:nvPr>
        </p:nvSpPr>
        <p:spPr>
          <a:xfrm>
            <a:off x="6457950" y="6356351"/>
            <a:ext cx="2057400" cy="365125"/>
          </a:xfrm>
          <a:prstGeom prst="rect">
            <a:avLst/>
          </a:prstGeom>
        </p:spPr>
        <p:txBody>
          <a:bodyPr/>
          <a:lstStyle/>
          <a:p>
            <a:fld id="{79784876-DCFD-3642-B7FF-1F5E1C957459}" type="slidenum">
              <a:rPr lang="fi-FI" smtClean="0"/>
              <a:pPr/>
              <a:t>‹#›</a:t>
            </a:fld>
            <a:endParaRPr lang="fi-FI" dirty="0"/>
          </a:p>
        </p:txBody>
      </p:sp>
    </p:spTree>
    <p:extLst>
      <p:ext uri="{BB962C8B-B14F-4D97-AF65-F5344CB8AC3E}">
        <p14:creationId xmlns:p14="http://schemas.microsoft.com/office/powerpoint/2010/main" val="148596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9F06C8-440E-834A-BD9F-041F9209B64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6A412C45-CD58-734D-BDD3-54C0D591A28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E57864B0-25B5-9943-B88A-A0BB05D9A62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F65B946-4DE3-BA4C-91B9-7D0EB7FE1D5C}" type="datetime1">
              <a:rPr lang="fi-FI" smtClean="0"/>
              <a:t>22.2.2019</a:t>
            </a:fld>
            <a:endParaRPr lang="fi-FI"/>
          </a:p>
        </p:txBody>
      </p:sp>
      <p:sp>
        <p:nvSpPr>
          <p:cNvPr id="5" name="Footer Placeholder 4">
            <a:extLst>
              <a:ext uri="{FF2B5EF4-FFF2-40B4-BE49-F238E27FC236}">
                <a16:creationId xmlns:a16="http://schemas.microsoft.com/office/drawing/2014/main" id="{80332993-F79E-5C43-9EB7-5A68B1CF003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Tree>
    <p:extLst>
      <p:ext uri="{BB962C8B-B14F-4D97-AF65-F5344CB8AC3E}">
        <p14:creationId xmlns:p14="http://schemas.microsoft.com/office/powerpoint/2010/main" val="166511841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2" r:id="rId12"/>
    <p:sldLayoutId id="2147483753" r:id="rId13"/>
    <p:sldLayoutId id="2147483754" r:id="rId14"/>
    <p:sldLayoutId id="2147483735" r:id="rId15"/>
    <p:sldLayoutId id="2147483736" r:id="rId16"/>
    <p:sldLayoutId id="2147483737" r:id="rId17"/>
    <p:sldLayoutId id="2147483738" r:id="rId18"/>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cran.r-project.org/package=NHANES" TargetMode="External"/><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60.emf"/></Relationships>
</file>

<file path=ppt/slides/_rels/slide10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cran.r-project.org/package=NHANES" TargetMode="External"/><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11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hyperlink" Target="https://cran.r-project.org/package=NHANES"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cran.r-project.org/package=NHANES" TargetMode="External"/><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nul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0.png"/></Relationships>
</file>

<file path=ppt/slides/_rels/slide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7.emf"/></Relationships>
</file>

<file path=ppt/slides/_rels/slide5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hyperlink" Target="http://doi.org/10.1016/j.leaqua.2010.10.010"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23.xml"/><Relationship Id="rId7" Type="http://schemas.openxmlformats.org/officeDocument/2006/relationships/image" Target="../media/image43.e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2.emf"/><Relationship Id="rId10" Type="http://schemas.openxmlformats.org/officeDocument/2006/relationships/image" Target="../media/image44.emf"/><Relationship Id="rId4" Type="http://schemas.openxmlformats.org/officeDocument/2006/relationships/oleObject" Target="../embeddings/oleObject3.bin"/><Relationship Id="rId9"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3" Type="http://schemas.openxmlformats.org/officeDocument/2006/relationships/hyperlink" Target="http://doi.org/10.1177/1094428110391542" TargetMode="External"/><Relationship Id="rId2" Type="http://schemas.openxmlformats.org/officeDocument/2006/relationships/image" Target="../media/image45.em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hyperlink" Target="http://doi.org/10.1002/smj.2477" TargetMode="External"/></Relationships>
</file>

<file path=ppt/slides/_rels/slide68.xml.rels><?xml version="1.0" encoding="UTF-8" standalone="yes"?>
<Relationships xmlns="http://schemas.openxmlformats.org/package/2006/relationships"><Relationship Id="rId2" Type="http://schemas.openxmlformats.org/officeDocument/2006/relationships/hyperlink" Target="http://dx.doi.org/10.1037/0003-066X.49.12.997"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5.emf"/></Relationships>
</file>

<file path=ppt/slides/_rels/slide89.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hyperlink" Target="https://cran.r-project.org/package=NHANES" TargetMode="External"/><Relationship Id="rId4" Type="http://schemas.openxmlformats.org/officeDocument/2006/relationships/image" Target="../media/image11.tiff"/></Relationships>
</file>

<file path=ppt/slides/_rels/slide9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1C62-7F9E-7E44-ADDC-36A062E3D22B}"/>
              </a:ext>
            </a:extLst>
          </p:cNvPr>
          <p:cNvSpPr>
            <a:spLocks noGrp="1"/>
          </p:cNvSpPr>
          <p:nvPr>
            <p:ph type="title"/>
          </p:nvPr>
        </p:nvSpPr>
        <p:spPr/>
        <p:txBody>
          <a:bodyPr/>
          <a:lstStyle/>
          <a:p>
            <a:r>
              <a:rPr lang="fi-FI" dirty="0" err="1"/>
              <a:t>Introduction</a:t>
            </a:r>
            <a:r>
              <a:rPr lang="fi-FI" dirty="0"/>
              <a:t> to </a:t>
            </a:r>
            <a:r>
              <a:rPr lang="fi-FI" dirty="0" err="1"/>
              <a:t>quantitative</a:t>
            </a:r>
            <a:r>
              <a:rPr lang="fi-FI" dirty="0"/>
              <a:t> </a:t>
            </a:r>
            <a:r>
              <a:rPr lang="fi-FI" dirty="0" err="1"/>
              <a:t>research</a:t>
            </a:r>
            <a:endParaRPr lang="fi-FI" dirty="0"/>
          </a:p>
        </p:txBody>
      </p:sp>
      <p:sp>
        <p:nvSpPr>
          <p:cNvPr id="4" name="Text Placeholder 3">
            <a:extLst>
              <a:ext uri="{FF2B5EF4-FFF2-40B4-BE49-F238E27FC236}">
                <a16:creationId xmlns:a16="http://schemas.microsoft.com/office/drawing/2014/main" id="{5D1D0542-502C-5044-A57D-6A34EEC73B91}"/>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45099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D100C84A-CA5F-3241-9E76-45695980C9A5}"/>
              </a:ext>
            </a:extLst>
          </p:cNvPr>
          <p:cNvPicPr>
            <a:picLocks noGrp="1" noChangeAspect="1"/>
          </p:cNvPicPr>
          <p:nvPr>
            <p:ph idx="1"/>
          </p:nvPr>
        </p:nvPicPr>
        <p:blipFill>
          <a:blip r:embed="rId2"/>
          <a:stretch>
            <a:fillRect/>
          </a:stretch>
        </p:blipFill>
        <p:spPr>
          <a:xfrm>
            <a:off x="1440000" y="1440000"/>
            <a:ext cx="5812853" cy="4680000"/>
          </a:xfrm>
          <a:prstGeom prst="rect">
            <a:avLst/>
          </a:prstGeom>
        </p:spPr>
      </p:pic>
      <p:sp>
        <p:nvSpPr>
          <p:cNvPr id="5" name="Title 4">
            <a:extLst>
              <a:ext uri="{FF2B5EF4-FFF2-40B4-BE49-F238E27FC236}">
                <a16:creationId xmlns:a16="http://schemas.microsoft.com/office/drawing/2014/main" id="{C9509822-0EFA-6040-847F-E7B6383FB58D}"/>
              </a:ext>
            </a:extLst>
          </p:cNvPr>
          <p:cNvSpPr>
            <a:spLocks noGrp="1"/>
          </p:cNvSpPr>
          <p:nvPr>
            <p:ph type="title"/>
          </p:nvPr>
        </p:nvSpPr>
        <p:spPr/>
        <p:txBody>
          <a:bodyPr/>
          <a:lstStyle/>
          <a:p>
            <a:r>
              <a:rPr lang="fi-FI" dirty="0"/>
              <a:t>Central </a:t>
            </a:r>
            <a:r>
              <a:rPr lang="fi-FI" dirty="0" err="1"/>
              <a:t>tendency</a:t>
            </a:r>
            <a:r>
              <a:rPr lang="fi-FI" dirty="0"/>
              <a:t>: </a:t>
            </a:r>
            <a:r>
              <a:rPr lang="fi-FI" dirty="0" err="1"/>
              <a:t>Mean</a:t>
            </a:r>
            <a:r>
              <a:rPr lang="fi-FI" dirty="0"/>
              <a:t> and median</a:t>
            </a:r>
          </a:p>
        </p:txBody>
      </p:sp>
      <p:sp>
        <p:nvSpPr>
          <p:cNvPr id="13" name="Suorakulmio 14">
            <a:extLst>
              <a:ext uri="{FF2B5EF4-FFF2-40B4-BE49-F238E27FC236}">
                <a16:creationId xmlns:a16="http://schemas.microsoft.com/office/drawing/2014/main" id="{8623A006-5601-584A-93A6-FC8A25930256}"/>
              </a:ext>
            </a:extLst>
          </p:cNvPr>
          <p:cNvSpPr/>
          <p:nvPr/>
        </p:nvSpPr>
        <p:spPr>
          <a:xfrm>
            <a:off x="499683" y="6356351"/>
            <a:ext cx="8463342" cy="400110"/>
          </a:xfrm>
          <a:prstGeom prst="rect">
            <a:avLst/>
          </a:prstGeom>
        </p:spPr>
        <p:txBody>
          <a:bodyPr wrap="square">
            <a:spAutoFit/>
          </a:bodyPr>
          <a:lstStyle/>
          <a:p>
            <a:r>
              <a:rPr lang="en-US" sz="1000" dirty="0" err="1"/>
              <a:t>Pruim</a:t>
            </a:r>
            <a:r>
              <a:rPr lang="en-US" sz="1000" dirty="0"/>
              <a:t> (2015). NHANES: Data from the US National Health and Nutrition Examination Study. R package version  2.1.0. </a:t>
            </a:r>
            <a:r>
              <a:rPr lang="en-US" sz="1000" dirty="0">
                <a:hlinkClick r:id="rId3"/>
              </a:rPr>
              <a:t>https://CRAN.R-project.org/package=NHANES</a:t>
            </a:r>
            <a:r>
              <a:rPr lang="en-US" sz="1000" dirty="0"/>
              <a:t> </a:t>
            </a:r>
            <a:endParaRPr lang="en-US" sz="1000" dirty="0">
              <a:effectLst/>
            </a:endParaRPr>
          </a:p>
        </p:txBody>
      </p:sp>
      <p:sp>
        <p:nvSpPr>
          <p:cNvPr id="14" name="TextBox 13">
            <a:extLst>
              <a:ext uri="{FF2B5EF4-FFF2-40B4-BE49-F238E27FC236}">
                <a16:creationId xmlns:a16="http://schemas.microsoft.com/office/drawing/2014/main" id="{A3D3EC27-1A00-DF4A-8181-789DF0B28C8D}"/>
              </a:ext>
            </a:extLst>
          </p:cNvPr>
          <p:cNvSpPr txBox="1"/>
          <p:nvPr/>
        </p:nvSpPr>
        <p:spPr>
          <a:xfrm>
            <a:off x="499683" y="5942566"/>
            <a:ext cx="6217536" cy="369332"/>
          </a:xfrm>
          <a:prstGeom prst="rect">
            <a:avLst/>
          </a:prstGeom>
          <a:noFill/>
        </p:spPr>
        <p:txBody>
          <a:bodyPr wrap="none" rtlCol="0">
            <a:spAutoFit/>
          </a:bodyPr>
          <a:lstStyle/>
          <a:p>
            <a:r>
              <a:rPr lang="fi-FI" dirty="0"/>
              <a:t>3171 </a:t>
            </a:r>
            <a:r>
              <a:rPr lang="fi-FI" dirty="0" err="1"/>
              <a:t>working</a:t>
            </a:r>
            <a:r>
              <a:rPr lang="fi-FI" dirty="0"/>
              <a:t> </a:t>
            </a:r>
            <a:r>
              <a:rPr lang="fi-FI" dirty="0" err="1"/>
              <a:t>age</a:t>
            </a:r>
            <a:r>
              <a:rPr lang="fi-FI" dirty="0"/>
              <a:t> </a:t>
            </a:r>
            <a:r>
              <a:rPr lang="fi-FI" dirty="0" err="1"/>
              <a:t>males</a:t>
            </a:r>
            <a:r>
              <a:rPr lang="fi-FI" dirty="0"/>
              <a:t>, </a:t>
            </a:r>
            <a:r>
              <a:rPr lang="fi-FI" dirty="0" err="1"/>
              <a:t>Mean</a:t>
            </a:r>
            <a:r>
              <a:rPr lang="fi-FI" dirty="0"/>
              <a:t> = 176.38 cm, Median = 176.1 cm</a:t>
            </a:r>
          </a:p>
        </p:txBody>
      </p:sp>
    </p:spTree>
    <p:extLst>
      <p:ext uri="{BB962C8B-B14F-4D97-AF65-F5344CB8AC3E}">
        <p14:creationId xmlns:p14="http://schemas.microsoft.com/office/powerpoint/2010/main" val="10918454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25700" y="444501"/>
            <a:ext cx="6692900" cy="6362699"/>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40735" y="440946"/>
            <a:ext cx="1857329" cy="1143000"/>
          </a:xfrm>
        </p:spPr>
        <p:txBody>
          <a:bodyPr>
            <a:normAutofit/>
          </a:bodyPr>
          <a:lstStyle/>
          <a:p>
            <a:r>
              <a:rPr lang="en-US" dirty="0"/>
              <a:t>Example</a:t>
            </a:r>
            <a:br>
              <a:rPr lang="en-US" dirty="0"/>
            </a:br>
            <a:r>
              <a:rPr lang="en-US" dirty="0"/>
              <a:t>data</a:t>
            </a:r>
          </a:p>
        </p:txBody>
      </p:sp>
      <p:pic>
        <p:nvPicPr>
          <p:cNvPr id="7" name="Picture 6" descr="car (dragged).pdf"/>
          <p:cNvPicPr>
            <a:picLocks noChangeAspect="1"/>
          </p:cNvPicPr>
          <p:nvPr/>
        </p:nvPicPr>
        <p:blipFill rotWithShape="1">
          <a:blip r:embed="rId3">
            <a:extLst>
              <a:ext uri="{28A0092B-C50C-407E-A947-70E740481C1C}">
                <a14:useLocalDpi xmlns:a14="http://schemas.microsoft.com/office/drawing/2010/main" val="0"/>
              </a:ext>
            </a:extLst>
          </a:blip>
          <a:srcRect t="74815" b="12778"/>
          <a:stretch/>
        </p:blipFill>
        <p:spPr>
          <a:xfrm>
            <a:off x="1106180" y="571501"/>
            <a:ext cx="9352590" cy="1501712"/>
          </a:xfrm>
          <a:prstGeom prst="rect">
            <a:avLst/>
          </a:prstGeom>
        </p:spPr>
      </p:pic>
      <p:pic>
        <p:nvPicPr>
          <p:cNvPr id="8" name="Picture 7" descr="car (dragged).pdf"/>
          <p:cNvPicPr>
            <a:picLocks noChangeAspect="1"/>
          </p:cNvPicPr>
          <p:nvPr/>
        </p:nvPicPr>
        <p:blipFill rotWithShape="1">
          <a:blip r:embed="rId4">
            <a:extLst>
              <a:ext uri="{28A0092B-C50C-407E-A947-70E740481C1C}">
                <a14:useLocalDpi xmlns:a14="http://schemas.microsoft.com/office/drawing/2010/main" val="0"/>
              </a:ext>
            </a:extLst>
          </a:blip>
          <a:srcRect t="18148" b="42778"/>
          <a:stretch/>
        </p:blipFill>
        <p:spPr>
          <a:xfrm>
            <a:off x="1106179" y="2030300"/>
            <a:ext cx="9352593" cy="4729274"/>
          </a:xfrm>
          <a:prstGeom prst="rect">
            <a:avLst/>
          </a:prstGeom>
        </p:spPr>
      </p:pic>
      <p:sp>
        <p:nvSpPr>
          <p:cNvPr id="10" name="TextBox 9"/>
          <p:cNvSpPr txBox="1"/>
          <p:nvPr/>
        </p:nvSpPr>
        <p:spPr>
          <a:xfrm>
            <a:off x="540001" y="5204076"/>
            <a:ext cx="0" cy="246221"/>
          </a:xfrm>
          <a:prstGeom prst="rect">
            <a:avLst/>
          </a:prstGeom>
          <a:solidFill>
            <a:schemeClr val="bg2">
              <a:lumMod val="20000"/>
              <a:lumOff val="80000"/>
            </a:schemeClr>
          </a:solidFill>
        </p:spPr>
        <p:txBody>
          <a:bodyPr wrap="none" lIns="0" tIns="0" rIns="0" bIns="0" rtlCol="0">
            <a:spAutoFit/>
          </a:bodyPr>
          <a:lstStyle/>
          <a:p>
            <a:endParaRPr lang="en-US" sz="1600" b="1" dirty="0">
              <a:latin typeface="Courier"/>
            </a:endParaRPr>
          </a:p>
        </p:txBody>
      </p:sp>
    </p:spTree>
    <p:extLst>
      <p:ext uri="{BB962C8B-B14F-4D97-AF65-F5344CB8AC3E}">
        <p14:creationId xmlns:p14="http://schemas.microsoft.com/office/powerpoint/2010/main" val="13297866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Estimation</a:t>
            </a:r>
          </a:p>
        </p:txBody>
      </p:sp>
      <p:sp>
        <p:nvSpPr>
          <p:cNvPr id="6" name="Content Placeholder 5"/>
          <p:cNvSpPr>
            <a:spLocks noGrp="1"/>
          </p:cNvSpPr>
          <p:nvPr>
            <p:ph sz="half" idx="1"/>
          </p:nvPr>
        </p:nvSpPr>
        <p:spPr/>
        <p:txBody>
          <a:bodyPr>
            <a:normAutofit/>
          </a:bodyPr>
          <a:lstStyle/>
          <a:p>
            <a:r>
              <a:rPr lang="en-US" dirty="0"/>
              <a:t>Model:</a:t>
            </a:r>
            <a:br>
              <a:rPr lang="en-US" dirty="0"/>
            </a:br>
            <a:r>
              <a:rPr lang="en-US" sz="2100" i="1" dirty="0"/>
              <a:t>prestige= β</a:t>
            </a:r>
            <a:r>
              <a:rPr lang="en-US" sz="2100" i="1" baseline="-25000" dirty="0"/>
              <a:t>0</a:t>
            </a:r>
            <a:r>
              <a:rPr lang="en-US" sz="2100" i="1" dirty="0"/>
              <a:t> +  β</a:t>
            </a:r>
            <a:r>
              <a:rPr lang="en-US" sz="2100" i="1" baseline="-25000" dirty="0"/>
              <a:t>1 </a:t>
            </a:r>
            <a:r>
              <a:rPr lang="en-US" sz="2100" i="1" dirty="0"/>
              <a:t>education</a:t>
            </a:r>
            <a:r>
              <a:rPr lang="en-US" sz="2100" i="1" baseline="-25000" dirty="0"/>
              <a:t> </a:t>
            </a:r>
            <a:r>
              <a:rPr lang="en-US" sz="2100" i="1" dirty="0"/>
              <a:t>+ u </a:t>
            </a:r>
          </a:p>
          <a:p>
            <a:endParaRPr lang="en-US" dirty="0"/>
          </a:p>
          <a:p>
            <a:endParaRPr lang="en-US" dirty="0"/>
          </a:p>
          <a:p>
            <a:r>
              <a:rPr lang="en-US" dirty="0"/>
              <a:t>The estimates </a:t>
            </a:r>
            <a:r>
              <a:rPr lang="en-US" b="0" i="1" dirty="0"/>
              <a:t>β</a:t>
            </a:r>
            <a:r>
              <a:rPr lang="en-US" b="0" i="1" baseline="-25000" dirty="0"/>
              <a:t>0</a:t>
            </a:r>
            <a:r>
              <a:rPr lang="en-US" b="0" i="1" dirty="0"/>
              <a:t> </a:t>
            </a:r>
            <a:r>
              <a:rPr lang="en-US" dirty="0"/>
              <a:t>and</a:t>
            </a:r>
            <a:r>
              <a:rPr lang="en-US" b="0" i="1" dirty="0"/>
              <a:t> β</a:t>
            </a:r>
            <a:r>
              <a:rPr lang="en-US" b="0" i="1" baseline="-25000" dirty="0"/>
              <a:t>1 </a:t>
            </a:r>
            <a:r>
              <a:rPr lang="en-US" dirty="0"/>
              <a:t>define the regression line</a:t>
            </a:r>
          </a:p>
          <a:p>
            <a:endParaRPr lang="en-US" b="0" dirty="0"/>
          </a:p>
          <a:p>
            <a:r>
              <a:rPr lang="en-US" dirty="0"/>
              <a:t>The rule that is used to obtain estimates given the data is called </a:t>
            </a:r>
            <a:r>
              <a:rPr lang="en-US" dirty="0">
                <a:solidFill>
                  <a:srgbClr val="FF0000"/>
                </a:solidFill>
              </a:rPr>
              <a:t>estimator</a:t>
            </a:r>
          </a:p>
        </p:txBody>
      </p:sp>
      <p:pic>
        <p:nvPicPr>
          <p:cNvPr id="8" name="Content Placeholder 7" descr="Rplot01.pdf"/>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49850" y="2420144"/>
            <a:ext cx="2844800" cy="3162300"/>
          </a:xfrm>
        </p:spPr>
      </p:pic>
      <p:grpSp>
        <p:nvGrpSpPr>
          <p:cNvPr id="16" name="Group 15"/>
          <p:cNvGrpSpPr/>
          <p:nvPr/>
        </p:nvGrpSpPr>
        <p:grpSpPr>
          <a:xfrm>
            <a:off x="2429600" y="3295205"/>
            <a:ext cx="160337" cy="55563"/>
            <a:chOff x="2374900" y="3132137"/>
            <a:chExt cx="160337" cy="55563"/>
          </a:xfrm>
        </p:grpSpPr>
        <p:cxnSp>
          <p:nvCxnSpPr>
            <p:cNvPr id="12" name="Straight Connector 11"/>
            <p:cNvCxnSpPr/>
            <p:nvPr/>
          </p:nvCxnSpPr>
          <p:spPr>
            <a:xfrm flipV="1">
              <a:off x="2374900" y="3133725"/>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2449512" y="3132137"/>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3209253" y="3295205"/>
            <a:ext cx="160337" cy="55563"/>
            <a:chOff x="2374900" y="3132137"/>
            <a:chExt cx="160337" cy="55563"/>
          </a:xfrm>
        </p:grpSpPr>
        <p:cxnSp>
          <p:nvCxnSpPr>
            <p:cNvPr id="18" name="Straight Connector 17"/>
            <p:cNvCxnSpPr/>
            <p:nvPr/>
          </p:nvCxnSpPr>
          <p:spPr>
            <a:xfrm flipV="1">
              <a:off x="2374900" y="3133725"/>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2449512" y="3132137"/>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1140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Estimation</a:t>
            </a:r>
          </a:p>
        </p:txBody>
      </p:sp>
      <p:sp>
        <p:nvSpPr>
          <p:cNvPr id="6" name="Content Placeholder 5"/>
          <p:cNvSpPr>
            <a:spLocks noGrp="1"/>
          </p:cNvSpPr>
          <p:nvPr>
            <p:ph sz="half" idx="1"/>
          </p:nvPr>
        </p:nvSpPr>
        <p:spPr/>
        <p:txBody>
          <a:bodyPr>
            <a:normAutofit/>
          </a:bodyPr>
          <a:lstStyle/>
          <a:p>
            <a:r>
              <a:rPr lang="en-US" dirty="0"/>
              <a:t>Model:</a:t>
            </a:r>
            <a:br>
              <a:rPr lang="en-US" dirty="0"/>
            </a:br>
            <a:r>
              <a:rPr lang="en-US" sz="2100" i="1" dirty="0"/>
              <a:t>prestige= β</a:t>
            </a:r>
            <a:r>
              <a:rPr lang="en-US" sz="2100" i="1" baseline="-25000" dirty="0"/>
              <a:t>0</a:t>
            </a:r>
            <a:r>
              <a:rPr lang="en-US" sz="2100" i="1" dirty="0"/>
              <a:t> +  β</a:t>
            </a:r>
            <a:r>
              <a:rPr lang="en-US" sz="2100" i="1" baseline="-25000" dirty="0"/>
              <a:t>1 </a:t>
            </a:r>
            <a:r>
              <a:rPr lang="en-US" sz="2100" i="1" dirty="0"/>
              <a:t>education</a:t>
            </a:r>
            <a:r>
              <a:rPr lang="en-US" sz="2100" i="1" baseline="-25000" dirty="0"/>
              <a:t> </a:t>
            </a:r>
            <a:r>
              <a:rPr lang="en-US" sz="2100" i="1" dirty="0"/>
              <a:t>+ u </a:t>
            </a:r>
          </a:p>
          <a:p>
            <a:endParaRPr lang="en-US" dirty="0"/>
          </a:p>
          <a:p>
            <a:r>
              <a:rPr lang="en-US" dirty="0"/>
              <a:t>Properties of a good estimator of </a:t>
            </a:r>
            <a:r>
              <a:rPr lang="en-US" b="0" i="1" dirty="0"/>
              <a:t>β</a:t>
            </a:r>
            <a:r>
              <a:rPr lang="en-US" b="0" i="1" baseline="-25000" dirty="0"/>
              <a:t>0</a:t>
            </a:r>
            <a:r>
              <a:rPr lang="en-US" b="0" i="1" dirty="0"/>
              <a:t> </a:t>
            </a:r>
            <a:r>
              <a:rPr lang="en-US" dirty="0"/>
              <a:t>and</a:t>
            </a:r>
            <a:r>
              <a:rPr lang="en-US" b="0" i="1" dirty="0"/>
              <a:t> β</a:t>
            </a:r>
            <a:r>
              <a:rPr lang="en-US" b="0" i="1" baseline="-25000" dirty="0"/>
              <a:t>1</a:t>
            </a:r>
          </a:p>
          <a:p>
            <a:pPr marL="342900" indent="-342900">
              <a:buFont typeface="Arial"/>
              <a:buChar char="•"/>
            </a:pPr>
            <a:r>
              <a:rPr lang="en-US" sz="1600" dirty="0"/>
              <a:t>Estimates using population data equal population values (</a:t>
            </a:r>
            <a:r>
              <a:rPr lang="en-US" sz="1600" dirty="0">
                <a:solidFill>
                  <a:srgbClr val="FF0000"/>
                </a:solidFill>
              </a:rPr>
              <a:t>consistency</a:t>
            </a:r>
            <a:r>
              <a:rPr lang="en-US" sz="1600" dirty="0"/>
              <a:t>)</a:t>
            </a:r>
          </a:p>
          <a:p>
            <a:pPr marL="342900" indent="-342900">
              <a:buFont typeface="Arial"/>
              <a:buChar char="•"/>
            </a:pPr>
            <a:r>
              <a:rPr lang="en-US" sz="1600" dirty="0"/>
              <a:t>Estimates are correct on average (</a:t>
            </a:r>
            <a:r>
              <a:rPr lang="en-US" sz="1600" dirty="0" err="1">
                <a:solidFill>
                  <a:srgbClr val="FF0000"/>
                </a:solidFill>
              </a:rPr>
              <a:t>unbiasedness</a:t>
            </a:r>
            <a:r>
              <a:rPr lang="en-US" sz="1600" dirty="0"/>
              <a:t>)</a:t>
            </a:r>
          </a:p>
          <a:p>
            <a:pPr marL="342900" indent="-342900">
              <a:buFont typeface="Arial"/>
              <a:buChar char="•"/>
            </a:pPr>
            <a:r>
              <a:rPr lang="en-US" sz="1600" dirty="0"/>
              <a:t>Variance of the estimates is smaller than variance of estimates from alternative estimators (</a:t>
            </a:r>
            <a:r>
              <a:rPr lang="en-US" sz="1600" dirty="0">
                <a:solidFill>
                  <a:srgbClr val="FF0000"/>
                </a:solidFill>
              </a:rPr>
              <a:t>efficiency</a:t>
            </a:r>
            <a:r>
              <a:rPr lang="en-US" sz="1600" dirty="0"/>
              <a:t>)</a:t>
            </a:r>
          </a:p>
          <a:p>
            <a:pPr marL="342900" indent="-342900">
              <a:buFont typeface="Arial"/>
              <a:buChar char="•"/>
            </a:pPr>
            <a:r>
              <a:rPr lang="en-US" sz="1600" dirty="0"/>
              <a:t>Estimates are normally distributed (or at least have a known distribution, </a:t>
            </a:r>
            <a:r>
              <a:rPr lang="en-US" sz="1600" dirty="0">
                <a:solidFill>
                  <a:srgbClr val="FF0000"/>
                </a:solidFill>
              </a:rPr>
              <a:t>normality</a:t>
            </a:r>
            <a:r>
              <a:rPr lang="en-US" sz="1600" dirty="0"/>
              <a:t>)</a:t>
            </a:r>
          </a:p>
        </p:txBody>
      </p:sp>
      <p:pic>
        <p:nvPicPr>
          <p:cNvPr id="8" name="Content Placeholder 7" descr="Rplot01.pdf"/>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49850" y="2420144"/>
            <a:ext cx="2844800" cy="3162300"/>
          </a:xfrm>
        </p:spPr>
      </p:pic>
      <p:grpSp>
        <p:nvGrpSpPr>
          <p:cNvPr id="16" name="Group 15"/>
          <p:cNvGrpSpPr/>
          <p:nvPr/>
        </p:nvGrpSpPr>
        <p:grpSpPr>
          <a:xfrm>
            <a:off x="1172525" y="3182283"/>
            <a:ext cx="160337" cy="55563"/>
            <a:chOff x="2374900" y="3132137"/>
            <a:chExt cx="160337" cy="55563"/>
          </a:xfrm>
        </p:grpSpPr>
        <p:cxnSp>
          <p:nvCxnSpPr>
            <p:cNvPr id="12" name="Straight Connector 11"/>
            <p:cNvCxnSpPr/>
            <p:nvPr/>
          </p:nvCxnSpPr>
          <p:spPr>
            <a:xfrm flipV="1">
              <a:off x="2374900" y="3133725"/>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2449512" y="3132137"/>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1924785" y="3183997"/>
            <a:ext cx="160337" cy="55563"/>
            <a:chOff x="2374900" y="3132137"/>
            <a:chExt cx="160337" cy="55563"/>
          </a:xfrm>
        </p:grpSpPr>
        <p:cxnSp>
          <p:nvCxnSpPr>
            <p:cNvPr id="18" name="Straight Connector 17"/>
            <p:cNvCxnSpPr/>
            <p:nvPr/>
          </p:nvCxnSpPr>
          <p:spPr>
            <a:xfrm flipV="1">
              <a:off x="2374900" y="3133725"/>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2449512" y="3132137"/>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312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Estimation</a:t>
            </a:r>
          </a:p>
        </p:txBody>
      </p:sp>
      <p:sp>
        <p:nvSpPr>
          <p:cNvPr id="6" name="Content Placeholder 5"/>
          <p:cNvSpPr>
            <a:spLocks noGrp="1"/>
          </p:cNvSpPr>
          <p:nvPr>
            <p:ph sz="half" idx="1"/>
          </p:nvPr>
        </p:nvSpPr>
        <p:spPr/>
        <p:txBody>
          <a:bodyPr>
            <a:normAutofit lnSpcReduction="10000"/>
          </a:bodyPr>
          <a:lstStyle/>
          <a:p>
            <a:r>
              <a:rPr lang="en-US" dirty="0"/>
              <a:t>Model:</a:t>
            </a:r>
            <a:br>
              <a:rPr lang="en-US" dirty="0"/>
            </a:br>
            <a:r>
              <a:rPr lang="en-US" sz="2100" i="1" dirty="0"/>
              <a:t>prestige= β</a:t>
            </a:r>
            <a:r>
              <a:rPr lang="en-US" sz="2100" i="1" baseline="-25000" dirty="0"/>
              <a:t>0</a:t>
            </a:r>
            <a:r>
              <a:rPr lang="en-US" sz="2100" i="1" dirty="0"/>
              <a:t> +  β</a:t>
            </a:r>
            <a:r>
              <a:rPr lang="en-US" sz="2100" i="1" baseline="-25000" dirty="0"/>
              <a:t>1 </a:t>
            </a:r>
            <a:r>
              <a:rPr lang="en-US" sz="2100" i="1" dirty="0"/>
              <a:t>education</a:t>
            </a:r>
            <a:r>
              <a:rPr lang="en-US" sz="2100" i="1" baseline="-25000" dirty="0"/>
              <a:t> </a:t>
            </a:r>
            <a:r>
              <a:rPr lang="en-US" sz="2100" i="1" dirty="0"/>
              <a:t>+ u </a:t>
            </a:r>
          </a:p>
          <a:p>
            <a:endParaRPr lang="en-US" sz="1600" dirty="0"/>
          </a:p>
          <a:p>
            <a:r>
              <a:rPr lang="en-US" dirty="0"/>
              <a:t>One good rule:</a:t>
            </a:r>
            <a:br>
              <a:rPr lang="en-US" dirty="0"/>
            </a:br>
            <a:r>
              <a:rPr lang="en-US" dirty="0"/>
              <a:t>“Choose </a:t>
            </a:r>
            <a:r>
              <a:rPr lang="en-US" b="0" i="1" dirty="0"/>
              <a:t>β</a:t>
            </a:r>
            <a:r>
              <a:rPr lang="en-US" b="0" i="1" baseline="-25000" dirty="0"/>
              <a:t>0</a:t>
            </a:r>
            <a:r>
              <a:rPr lang="en-US" b="0" i="1" dirty="0"/>
              <a:t> </a:t>
            </a:r>
            <a:r>
              <a:rPr lang="en-US" dirty="0"/>
              <a:t>and</a:t>
            </a:r>
            <a:r>
              <a:rPr lang="en-US" b="0" i="1" dirty="0"/>
              <a:t> β</a:t>
            </a:r>
            <a:r>
              <a:rPr lang="en-US" b="0" i="1" baseline="-25000" dirty="0"/>
              <a:t>1 </a:t>
            </a:r>
            <a:r>
              <a:rPr lang="en-US" dirty="0"/>
              <a:t>so that the sum of squared </a:t>
            </a:r>
            <a:r>
              <a:rPr lang="en-US" dirty="0">
                <a:solidFill>
                  <a:srgbClr val="FF0000"/>
                </a:solidFill>
              </a:rPr>
              <a:t>residuals</a:t>
            </a:r>
            <a:r>
              <a:rPr lang="en-US" dirty="0"/>
              <a:t> is as small as possible”</a:t>
            </a:r>
          </a:p>
          <a:p>
            <a:endParaRPr lang="en-US" sz="1600" b="0" i="1" baseline="-25000" dirty="0"/>
          </a:p>
          <a:p>
            <a:r>
              <a:rPr lang="en-US" dirty="0"/>
              <a:t>This is know as the </a:t>
            </a:r>
            <a:r>
              <a:rPr lang="en-US" dirty="0">
                <a:solidFill>
                  <a:srgbClr val="FF0000"/>
                </a:solidFill>
              </a:rPr>
              <a:t>ordinary least squares</a:t>
            </a:r>
            <a:r>
              <a:rPr lang="en-US" dirty="0"/>
              <a:t> (OLS) estimator.</a:t>
            </a:r>
          </a:p>
          <a:p>
            <a:endParaRPr lang="en-US" sz="1600" dirty="0"/>
          </a:p>
          <a:p>
            <a:r>
              <a:rPr lang="en-US" dirty="0"/>
              <a:t>Linear model with OLS estimator is known as </a:t>
            </a:r>
            <a:r>
              <a:rPr lang="en-US" dirty="0">
                <a:solidFill>
                  <a:srgbClr val="FF0000"/>
                </a:solidFill>
              </a:rPr>
              <a:t>OLS regression</a:t>
            </a:r>
          </a:p>
        </p:txBody>
      </p:sp>
      <p:pic>
        <p:nvPicPr>
          <p:cNvPr id="8" name="Content Placeholder 7" descr="Rplot01.pdf"/>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29150" y="1846141"/>
            <a:ext cx="3886200" cy="4310306"/>
          </a:xfrm>
        </p:spPr>
      </p:pic>
      <p:grpSp>
        <p:nvGrpSpPr>
          <p:cNvPr id="16" name="Group 15"/>
          <p:cNvGrpSpPr/>
          <p:nvPr/>
        </p:nvGrpSpPr>
        <p:grpSpPr>
          <a:xfrm>
            <a:off x="1870472" y="2974671"/>
            <a:ext cx="160337" cy="55563"/>
            <a:chOff x="2374900" y="3132137"/>
            <a:chExt cx="160337" cy="55563"/>
          </a:xfrm>
        </p:grpSpPr>
        <p:cxnSp>
          <p:nvCxnSpPr>
            <p:cNvPr id="12" name="Straight Connector 11"/>
            <p:cNvCxnSpPr/>
            <p:nvPr/>
          </p:nvCxnSpPr>
          <p:spPr>
            <a:xfrm flipV="1">
              <a:off x="2374900" y="3133725"/>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2449512" y="3132137"/>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2617422" y="2967115"/>
            <a:ext cx="160337" cy="55563"/>
            <a:chOff x="2374900" y="3132137"/>
            <a:chExt cx="160337" cy="55563"/>
          </a:xfrm>
        </p:grpSpPr>
        <p:cxnSp>
          <p:nvCxnSpPr>
            <p:cNvPr id="18" name="Straight Connector 17"/>
            <p:cNvCxnSpPr/>
            <p:nvPr/>
          </p:nvCxnSpPr>
          <p:spPr>
            <a:xfrm flipV="1">
              <a:off x="2374900" y="3133725"/>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2449512" y="3132137"/>
              <a:ext cx="85725" cy="53975"/>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grpSp>
      <p:cxnSp>
        <p:nvCxnSpPr>
          <p:cNvPr id="7" name="Straight Connector 6"/>
          <p:cNvCxnSpPr/>
          <p:nvPr/>
        </p:nvCxnSpPr>
        <p:spPr>
          <a:xfrm flipH="1" flipV="1">
            <a:off x="6967432" y="3792682"/>
            <a:ext cx="10032" cy="926210"/>
          </a:xfrm>
          <a:prstGeom prst="line">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66674" y="3877281"/>
            <a:ext cx="1577326" cy="2215991"/>
          </a:xfrm>
          <a:prstGeom prst="rect">
            <a:avLst/>
          </a:prstGeom>
          <a:noFill/>
        </p:spPr>
        <p:txBody>
          <a:bodyPr wrap="square" lIns="0" tIns="0" rIns="0" bIns="0" rtlCol="0">
            <a:spAutoFit/>
          </a:bodyPr>
          <a:lstStyle/>
          <a:p>
            <a:r>
              <a:rPr lang="en-US" sz="1600" b="1" dirty="0"/>
              <a:t>Residuals is the difference between fitted value and observed value:</a:t>
            </a:r>
          </a:p>
          <a:p>
            <a:r>
              <a:rPr lang="en-US" sz="1600" b="1" dirty="0"/>
              <a:t>the part of data not explained by the model</a:t>
            </a:r>
            <a:br>
              <a:rPr lang="en-US" sz="1600" b="1" dirty="0"/>
            </a:br>
            <a:endParaRPr lang="en-US" sz="1600" b="1" dirty="0"/>
          </a:p>
        </p:txBody>
      </p:sp>
    </p:spTree>
    <p:extLst>
      <p:ext uri="{BB962C8B-B14F-4D97-AF65-F5344CB8AC3E}">
        <p14:creationId xmlns:p14="http://schemas.microsoft.com/office/powerpoint/2010/main" val="16374316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Interpretation of regression results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6632508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3" y="470204"/>
            <a:ext cx="4051889" cy="1143000"/>
          </a:xfrm>
        </p:spPr>
        <p:txBody>
          <a:bodyPr>
            <a:normAutofit/>
          </a:bodyPr>
          <a:lstStyle/>
          <a:p>
            <a:r>
              <a:rPr lang="en-US" dirty="0"/>
              <a:t>Goodness of fit:</a:t>
            </a:r>
            <a:br>
              <a:rPr lang="en-US" dirty="0"/>
            </a:br>
            <a:r>
              <a:rPr lang="en-US" dirty="0"/>
              <a:t>R</a:t>
            </a:r>
            <a:r>
              <a:rPr lang="en-US" baseline="30000" dirty="0"/>
              <a:t>2</a:t>
            </a:r>
            <a:r>
              <a:rPr lang="en-US" dirty="0"/>
              <a:t> and adjusted R</a:t>
            </a:r>
            <a:r>
              <a:rPr lang="en-US" baseline="30000" dirty="0"/>
              <a:t>2</a:t>
            </a:r>
          </a:p>
        </p:txBody>
      </p:sp>
      <p:sp>
        <p:nvSpPr>
          <p:cNvPr id="8" name="Content Placeholder 7"/>
          <p:cNvSpPr>
            <a:spLocks noGrp="1"/>
          </p:cNvSpPr>
          <p:nvPr>
            <p:ph sz="half" idx="1"/>
          </p:nvPr>
        </p:nvSpPr>
        <p:spPr/>
        <p:txBody>
          <a:bodyPr/>
          <a:lstStyle/>
          <a:p>
            <a:r>
              <a:rPr lang="en-US" sz="2000" dirty="0"/>
              <a:t>R</a:t>
            </a:r>
            <a:r>
              <a:rPr lang="en-US" sz="2000" baseline="30000" dirty="0"/>
              <a:t>2</a:t>
            </a:r>
            <a:endParaRPr lang="en-US" sz="2000" dirty="0"/>
          </a:p>
          <a:p>
            <a:pPr marL="342900" indent="-342900">
              <a:buFont typeface="Arial"/>
              <a:buChar char="•"/>
            </a:pPr>
            <a:r>
              <a:rPr lang="en-US" sz="2000" dirty="0"/>
              <a:t>the proportion of variance explained</a:t>
            </a:r>
            <a:endParaRPr lang="en-US" sz="2000" baseline="30000" dirty="0"/>
          </a:p>
          <a:p>
            <a:pPr marL="342900" indent="-342900">
              <a:buFont typeface="Arial"/>
              <a:buChar char="•"/>
            </a:pPr>
            <a:r>
              <a:rPr lang="en-US" sz="2000" dirty="0"/>
              <a:t>“coefficient of determination”</a:t>
            </a:r>
          </a:p>
          <a:p>
            <a:pPr marL="342900" indent="-342900">
              <a:buFont typeface="Arial"/>
              <a:buChar char="•"/>
            </a:pPr>
            <a:r>
              <a:rPr lang="en-US" sz="2000" dirty="0"/>
              <a:t>positively biased, can only go up</a:t>
            </a:r>
          </a:p>
          <a:p>
            <a:r>
              <a:rPr lang="en-US" sz="2000" dirty="0"/>
              <a:t>Adjusted R</a:t>
            </a:r>
            <a:r>
              <a:rPr lang="en-US" sz="2000" baseline="30000" dirty="0"/>
              <a:t>2</a:t>
            </a:r>
          </a:p>
          <a:p>
            <a:pPr marL="342900" indent="-342900">
              <a:buFont typeface="Arial"/>
              <a:buChar char="•"/>
            </a:pPr>
            <a:r>
              <a:rPr lang="en-US" sz="2000" dirty="0"/>
              <a:t>Penalizes for large number of variables and small sample size</a:t>
            </a:r>
          </a:p>
          <a:p>
            <a:pPr marL="342900" indent="-342900">
              <a:buFont typeface="Arial"/>
              <a:buChar char="•"/>
            </a:pPr>
            <a:r>
              <a:rPr lang="en-US" sz="2000" dirty="0"/>
              <a:t>Not unbiased either</a:t>
            </a:r>
          </a:p>
          <a:p>
            <a:endParaRPr lang="en-US" dirty="0"/>
          </a:p>
        </p:txBody>
      </p:sp>
      <p:sp>
        <p:nvSpPr>
          <p:cNvPr id="3" name="Content Placeholder 2"/>
          <p:cNvSpPr>
            <a:spLocks noGrp="1"/>
          </p:cNvSpPr>
          <p:nvPr>
            <p:ph sz="half" idx="2"/>
          </p:nvPr>
        </p:nvSpPr>
        <p:spPr/>
        <p:txBody>
          <a:bodyPr/>
          <a:lstStyle/>
          <a:p>
            <a:endParaRPr lang="en-US"/>
          </a:p>
        </p:txBody>
      </p:sp>
      <p:pic>
        <p:nvPicPr>
          <p:cNvPr id="6" name="Picture Placeholder 11" descr="Hekman et al. - 2010 - An Examination of Whether and How Racial and Gende (dragged).pdf"/>
          <p:cNvPicPr>
            <a:picLocks noChangeAspect="1"/>
          </p:cNvPicPr>
          <p:nvPr/>
        </p:nvPicPr>
        <p:blipFill rotWithShape="1">
          <a:blip r:embed="rId2">
            <a:extLst>
              <a:ext uri="{28A0092B-C50C-407E-A947-70E740481C1C}">
                <a14:useLocalDpi xmlns:a14="http://schemas.microsoft.com/office/drawing/2010/main" val="0"/>
              </a:ext>
            </a:extLst>
          </a:blip>
          <a:srcRect l="6278" t="30260" r="50950" b="5634"/>
          <a:stretch/>
        </p:blipFill>
        <p:spPr>
          <a:xfrm>
            <a:off x="5169520" y="63500"/>
            <a:ext cx="3441080" cy="6718300"/>
          </a:xfrm>
          <a:prstGeom prst="rect">
            <a:avLst/>
          </a:prstGeom>
          <a:solidFill>
            <a:schemeClr val="bg1"/>
          </a:solidFill>
        </p:spPr>
      </p:pic>
      <p:sp>
        <p:nvSpPr>
          <p:cNvPr id="7" name="Rectangle 6"/>
          <p:cNvSpPr/>
          <p:nvPr/>
        </p:nvSpPr>
        <p:spPr>
          <a:xfrm>
            <a:off x="5169521" y="5600302"/>
            <a:ext cx="3346034" cy="468233"/>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endParaRPr lang="en-US" dirty="0">
              <a:solidFill>
                <a:srgbClr val="FF0000"/>
              </a:solidFill>
            </a:endParaRPr>
          </a:p>
        </p:txBody>
      </p:sp>
    </p:spTree>
    <p:extLst>
      <p:ext uri="{BB962C8B-B14F-4D97-AF65-F5344CB8AC3E}">
        <p14:creationId xmlns:p14="http://schemas.microsoft.com/office/powerpoint/2010/main" val="18189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Quantify the size of the effects</a:t>
            </a:r>
          </a:p>
        </p:txBody>
      </p:sp>
      <p:sp>
        <p:nvSpPr>
          <p:cNvPr id="21" name="Rectangle 20"/>
          <p:cNvSpPr/>
          <p:nvPr/>
        </p:nvSpPr>
        <p:spPr>
          <a:xfrm>
            <a:off x="3520335" y="3982043"/>
            <a:ext cx="3062785"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925715" y="4184118"/>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925715" y="4336518"/>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2935053" y="4548001"/>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925715" y="4768825"/>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916377" y="4933616"/>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2916377" y="5111118"/>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2916377" y="5269485"/>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2916377" y="5452954"/>
            <a:ext cx="3564027"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925715" y="5636423"/>
            <a:ext cx="1799191" cy="21485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802259" y="5925095"/>
            <a:ext cx="4921124" cy="923330"/>
          </a:xfrm>
          <a:prstGeom prst="rect">
            <a:avLst/>
          </a:prstGeom>
          <a:noFill/>
        </p:spPr>
        <p:txBody>
          <a:bodyPr wrap="square" lIns="0" tIns="0" rIns="0" bIns="0" rtlCol="0">
            <a:spAutoFit/>
          </a:bodyPr>
          <a:lstStyle/>
          <a:p>
            <a:r>
              <a:rPr lang="en-US" sz="1000" dirty="0"/>
              <a:t>Cohen, J. (1992). A power primer. </a:t>
            </a:r>
            <a:r>
              <a:rPr lang="en-US" sz="1000" i="1" dirty="0"/>
              <a:t>Psychological Bulletin</a:t>
            </a:r>
            <a:r>
              <a:rPr lang="en-US" sz="1000" dirty="0"/>
              <a:t>, </a:t>
            </a:r>
            <a:r>
              <a:rPr lang="en-US" sz="1000" i="1" dirty="0"/>
              <a:t>112</a:t>
            </a:r>
            <a:r>
              <a:rPr lang="en-US" sz="1000" dirty="0"/>
              <a:t>(1), 155–159. doi:10.1037/0033-2909.112.1.155</a:t>
            </a:r>
          </a:p>
          <a:p>
            <a:br>
              <a:rPr lang="en-US" sz="1000" dirty="0"/>
            </a:br>
            <a:r>
              <a:rPr lang="en-US" sz="1000" dirty="0" err="1"/>
              <a:t>Bosco</a:t>
            </a:r>
            <a:r>
              <a:rPr lang="en-US" sz="1000" dirty="0"/>
              <a:t>, F. A., </a:t>
            </a:r>
            <a:r>
              <a:rPr lang="en-US" sz="1000" dirty="0" err="1"/>
              <a:t>Aguinis</a:t>
            </a:r>
            <a:r>
              <a:rPr lang="en-US" sz="1000" dirty="0"/>
              <a:t>, H., Singh, K., Field, J. G., &amp; Pierce, C. A. (2014). Correlational Effect Size Benchmarks. </a:t>
            </a:r>
            <a:r>
              <a:rPr lang="en-US" sz="1000" i="1" dirty="0"/>
              <a:t>Journal of Applied Psychology</a:t>
            </a:r>
            <a:r>
              <a:rPr lang="en-US" sz="1000" dirty="0"/>
              <a:t>. doi:10.1037/a0038047</a:t>
            </a:r>
          </a:p>
          <a:p>
            <a:endParaRPr lang="en-US" sz="1000" b="1" dirty="0"/>
          </a:p>
        </p:txBody>
      </p:sp>
      <p:sp>
        <p:nvSpPr>
          <p:cNvPr id="34" name="TextBox 33"/>
          <p:cNvSpPr txBox="1"/>
          <p:nvPr/>
        </p:nvSpPr>
        <p:spPr>
          <a:xfrm>
            <a:off x="7026286" y="4978734"/>
            <a:ext cx="1653598" cy="615553"/>
          </a:xfrm>
          <a:prstGeom prst="rect">
            <a:avLst/>
          </a:prstGeom>
          <a:noFill/>
        </p:spPr>
        <p:txBody>
          <a:bodyPr wrap="none" lIns="0" tIns="0" rIns="0" bIns="0" rtlCol="0">
            <a:spAutoFit/>
          </a:bodyPr>
          <a:lstStyle/>
          <a:p>
            <a:r>
              <a:rPr lang="en-US" sz="2000" b="1" dirty="0" err="1"/>
              <a:t>Hekman</a:t>
            </a:r>
            <a:r>
              <a:rPr lang="en-US" sz="2000" b="1" dirty="0"/>
              <a:t> et al,</a:t>
            </a:r>
            <a:br>
              <a:rPr lang="en-US" sz="2000" b="1" dirty="0"/>
            </a:br>
            <a:r>
              <a:rPr lang="en-US" sz="2000" b="1" dirty="0"/>
              <a:t> p. 259</a:t>
            </a:r>
          </a:p>
        </p:txBody>
      </p:sp>
      <p:pic>
        <p:nvPicPr>
          <p:cNvPr id="31" name="Content Placeholder 5" descr="Hekman et al. - 2010 - An Examination of Whether and How Racial and Gende (dragged).pdf"/>
          <p:cNvPicPr>
            <a:picLocks noGrp="1" noChangeAspect="1"/>
          </p:cNvPicPr>
          <p:nvPr>
            <p:ph idx="1"/>
          </p:nvPr>
        </p:nvPicPr>
        <p:blipFill rotWithShape="1">
          <a:blip r:embed="rId3">
            <a:extLst>
              <a:ext uri="{28A0092B-C50C-407E-A947-70E740481C1C}">
                <a14:useLocalDpi xmlns:a14="http://schemas.microsoft.com/office/drawing/2010/main" val="0"/>
              </a:ext>
            </a:extLst>
          </a:blip>
          <a:srcRect l="6377" t="47430" r="50777" b="16210"/>
          <a:stretch/>
        </p:blipFill>
        <p:spPr>
          <a:xfrm>
            <a:off x="2801325" y="1636604"/>
            <a:ext cx="3856496" cy="4265318"/>
          </a:xfrm>
          <a:prstGeom prst="rect">
            <a:avLst/>
          </a:prstGeom>
        </p:spPr>
      </p:pic>
    </p:spTree>
    <p:extLst>
      <p:ext uri="{BB962C8B-B14F-4D97-AF65-F5344CB8AC3E}">
        <p14:creationId xmlns:p14="http://schemas.microsoft.com/office/powerpoint/2010/main" val="34914099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Interpretation of the model</a:t>
            </a:r>
          </a:p>
        </p:txBody>
      </p:sp>
      <p:sp>
        <p:nvSpPr>
          <p:cNvPr id="3" name="Content Placeholder 2"/>
          <p:cNvSpPr>
            <a:spLocks noGrp="1"/>
          </p:cNvSpPr>
          <p:nvPr>
            <p:ph idx="1"/>
          </p:nvPr>
        </p:nvSpPr>
        <p:spPr/>
        <p:txBody>
          <a:bodyPr>
            <a:normAutofit/>
          </a:bodyPr>
          <a:lstStyle/>
          <a:p>
            <a:pPr lvl="1"/>
            <a:endParaRPr lang="en-US" i="1" dirty="0"/>
          </a:p>
          <a:p>
            <a:pPr marL="0" lvl="1" indent="0">
              <a:buNone/>
            </a:pPr>
            <a:r>
              <a:rPr lang="en-US" i="1" dirty="0"/>
              <a:t>ROA  = β</a:t>
            </a:r>
            <a:r>
              <a:rPr lang="en-US" i="1" baseline="-25000" dirty="0"/>
              <a:t>0</a:t>
            </a:r>
            <a:r>
              <a:rPr lang="en-US" i="1" dirty="0"/>
              <a:t> + </a:t>
            </a:r>
            <a:br>
              <a:rPr lang="en-US" i="1" dirty="0"/>
            </a:br>
            <a:r>
              <a:rPr lang="en-US" i="1" dirty="0"/>
              <a:t>	β</a:t>
            </a:r>
            <a:r>
              <a:rPr lang="en-US" i="1" baseline="-25000" dirty="0"/>
              <a:t>1 </a:t>
            </a:r>
            <a:r>
              <a:rPr lang="en-US" i="1" dirty="0"/>
              <a:t>CEO is female</a:t>
            </a:r>
            <a:r>
              <a:rPr lang="en-US" i="1" baseline="-25000" dirty="0"/>
              <a:t> </a:t>
            </a:r>
            <a:r>
              <a:rPr lang="en-US" i="1" dirty="0"/>
              <a:t>+ </a:t>
            </a:r>
          </a:p>
          <a:p>
            <a:pPr marL="0" lvl="1" indent="0">
              <a:buNone/>
            </a:pPr>
            <a:r>
              <a:rPr lang="en-US" i="1" dirty="0"/>
              <a:t>	β</a:t>
            </a:r>
            <a:r>
              <a:rPr lang="en-US" i="1" baseline="-25000" dirty="0"/>
              <a:t>2 </a:t>
            </a:r>
            <a:r>
              <a:rPr lang="en-US" i="1" dirty="0"/>
              <a:t>Firm revenue</a:t>
            </a:r>
            <a:r>
              <a:rPr lang="en-US" i="1" baseline="-25000" dirty="0"/>
              <a:t> </a:t>
            </a:r>
            <a:r>
              <a:rPr lang="en-US" i="1" dirty="0"/>
              <a:t>+ </a:t>
            </a:r>
          </a:p>
          <a:p>
            <a:pPr marL="0" lvl="1" indent="0">
              <a:buNone/>
            </a:pPr>
            <a:r>
              <a:rPr lang="en-US" i="1" dirty="0"/>
              <a:t>	β</a:t>
            </a:r>
            <a:r>
              <a:rPr lang="en-US" i="1" baseline="-25000" dirty="0"/>
              <a:t>3 </a:t>
            </a:r>
            <a:r>
              <a:rPr lang="en-US" i="1" dirty="0"/>
              <a:t>Is manufacturing firm</a:t>
            </a:r>
            <a:r>
              <a:rPr lang="en-US" i="1" baseline="-25000" dirty="0"/>
              <a:t> </a:t>
            </a:r>
            <a:r>
              <a:rPr lang="en-US" i="1" dirty="0"/>
              <a:t>+ u</a:t>
            </a:r>
          </a:p>
          <a:p>
            <a:pPr lvl="1"/>
            <a:endParaRPr lang="en-US" dirty="0">
              <a:latin typeface="Tahoma" charset="0"/>
            </a:endParaRPr>
          </a:p>
          <a:p>
            <a:pPr marL="0" indent="0">
              <a:buNone/>
            </a:pPr>
            <a:r>
              <a:rPr lang="en-US" dirty="0"/>
              <a:t>Ceteris paribus (holding other variables constant), one unit increase in </a:t>
            </a:r>
            <a:r>
              <a:rPr lang="en-US" i="1" dirty="0"/>
              <a:t>CEO is female</a:t>
            </a:r>
            <a:r>
              <a:rPr lang="en-US" dirty="0"/>
              <a:t> is associated with </a:t>
            </a:r>
            <a:r>
              <a:rPr lang="en-US" i="1" dirty="0"/>
              <a:t>β</a:t>
            </a:r>
            <a:r>
              <a:rPr lang="en-US" i="1" baseline="-25000" dirty="0"/>
              <a:t>1 </a:t>
            </a:r>
            <a:r>
              <a:rPr lang="en-US" dirty="0"/>
              <a:t>increase in </a:t>
            </a:r>
            <a:r>
              <a:rPr lang="en-US" i="1" dirty="0"/>
              <a:t>ROA</a:t>
            </a:r>
          </a:p>
          <a:p>
            <a:endParaRPr lang="en-US" i="1" dirty="0"/>
          </a:p>
          <a:p>
            <a:pPr marL="0" indent="0">
              <a:buNone/>
            </a:pPr>
            <a:r>
              <a:rPr lang="en-US" dirty="0"/>
              <a:t>If we have two companies of the same size and in the same industry, then a woman lead company is on average </a:t>
            </a:r>
            <a:r>
              <a:rPr lang="en-US" i="1" dirty="0"/>
              <a:t>β</a:t>
            </a:r>
            <a:r>
              <a:rPr lang="en-US" i="1" baseline="-25000" dirty="0"/>
              <a:t>1 </a:t>
            </a:r>
            <a:r>
              <a:rPr lang="en-US" dirty="0"/>
              <a:t>more profitable</a:t>
            </a:r>
          </a:p>
          <a:p>
            <a:pPr marL="25200" lvl="1" indent="0">
              <a:buNone/>
            </a:pPr>
            <a:endParaRPr lang="en-US" dirty="0">
              <a:latin typeface="Tahoma" charset="0"/>
            </a:endParaRPr>
          </a:p>
          <a:p>
            <a:pPr lvl="1"/>
            <a:endParaRPr lang="en-US" dirty="0">
              <a:latin typeface="Tahoma" charset="0"/>
            </a:endParaRPr>
          </a:p>
        </p:txBody>
      </p:sp>
      <p:pic>
        <p:nvPicPr>
          <p:cNvPr id="6" name="Picture 5">
            <a:extLst>
              <a:ext uri="{FF2B5EF4-FFF2-40B4-BE49-F238E27FC236}">
                <a16:creationId xmlns:a16="http://schemas.microsoft.com/office/drawing/2014/main" id="{FF5F0E83-B839-6648-BDA8-F7A018C4CC90}"/>
              </a:ext>
            </a:extLst>
          </p:cNvPr>
          <p:cNvPicPr>
            <a:picLocks noChangeAspect="1"/>
          </p:cNvPicPr>
          <p:nvPr/>
        </p:nvPicPr>
        <p:blipFill>
          <a:blip r:embed="rId3"/>
          <a:stretch>
            <a:fillRect/>
          </a:stretch>
        </p:blipFill>
        <p:spPr>
          <a:xfrm>
            <a:off x="4572000" y="1690689"/>
            <a:ext cx="4603531" cy="1618556"/>
          </a:xfrm>
          <a:prstGeom prst="rect">
            <a:avLst/>
          </a:prstGeom>
        </p:spPr>
      </p:pic>
    </p:spTree>
    <p:extLst>
      <p:ext uri="{BB962C8B-B14F-4D97-AF65-F5344CB8AC3E}">
        <p14:creationId xmlns:p14="http://schemas.microsoft.com/office/powerpoint/2010/main" val="3506055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unit increase: Does education pay off?</a:t>
            </a:r>
          </a:p>
        </p:txBody>
      </p:sp>
      <p:sp>
        <p:nvSpPr>
          <p:cNvPr id="3" name="Content Placeholder 2"/>
          <p:cNvSpPr>
            <a:spLocks noGrp="1"/>
          </p:cNvSpPr>
          <p:nvPr>
            <p:ph idx="1"/>
          </p:nvPr>
        </p:nvSpPr>
        <p:spPr/>
        <p:txBody>
          <a:bodyPr/>
          <a:lstStyle/>
          <a:p>
            <a:r>
              <a:rPr lang="en-US" dirty="0"/>
              <a:t>“One unit increase in education leads to one unit increase in salary”</a:t>
            </a:r>
          </a:p>
          <a:p>
            <a:pPr lvl="1"/>
            <a:r>
              <a:rPr lang="en-US" dirty="0"/>
              <a:t>One year increase leads to one Euro increase in annual salary</a:t>
            </a:r>
          </a:p>
          <a:p>
            <a:pPr lvl="1"/>
            <a:r>
              <a:rPr lang="en-US" dirty="0"/>
              <a:t>One year increase leads to one thousand Euro increase in annual salary</a:t>
            </a:r>
          </a:p>
          <a:p>
            <a:pPr lvl="1"/>
            <a:r>
              <a:rPr lang="en-US" dirty="0"/>
              <a:t>One year increase leads to one Bitcoin increase in annual salary</a:t>
            </a:r>
          </a:p>
          <a:p>
            <a:pPr lvl="1"/>
            <a:r>
              <a:rPr lang="en-US" dirty="0"/>
              <a:t>One year increase leads to one </a:t>
            </a:r>
            <a:r>
              <a:rPr lang="en-US" dirty="0" err="1"/>
              <a:t>Buckazoid</a:t>
            </a:r>
            <a:r>
              <a:rPr lang="en-US" dirty="0"/>
              <a:t> increase in annual salary</a:t>
            </a:r>
          </a:p>
          <a:p>
            <a:pPr lvl="1"/>
            <a:endParaRPr lang="en-US" dirty="0"/>
          </a:p>
        </p:txBody>
      </p:sp>
    </p:spTree>
    <p:extLst>
      <p:ext uri="{BB962C8B-B14F-4D97-AF65-F5344CB8AC3E}">
        <p14:creationId xmlns:p14="http://schemas.microsoft.com/office/powerpoint/2010/main" val="3605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Is one one </a:t>
            </a:r>
            <a:r>
              <a:rPr lang="en-US" dirty="0" err="1"/>
              <a:t>Buckazoid</a:t>
            </a:r>
            <a:r>
              <a:rPr lang="en-US" dirty="0"/>
              <a:t> increase a lot?</a:t>
            </a:r>
          </a:p>
        </p:txBody>
      </p:sp>
      <p:sp>
        <p:nvSpPr>
          <p:cNvPr id="4" name="Date Placeholder 3"/>
          <p:cNvSpPr>
            <a:spLocks noGrp="1"/>
          </p:cNvSpPr>
          <p:nvPr>
            <p:ph type="dt" sz="half" idx="10"/>
          </p:nvPr>
        </p:nvSpPr>
        <p:spPr/>
        <p:txBody>
          <a:bodyPr/>
          <a:lstStyle/>
          <a:p>
            <a:fld id="{BEAB75BC-641A-431C-9A4E-F8B0AE9C9940}" type="datetime3">
              <a:rPr lang="en-US" smtClean="0"/>
              <a:t>22 February 2019</a:t>
            </a:fld>
            <a:endParaRPr lang="en-US" dirty="0"/>
          </a:p>
        </p:txBody>
      </p:sp>
      <p:pic>
        <p:nvPicPr>
          <p:cNvPr id="8" name="Picture 7"/>
          <p:cNvPicPr>
            <a:picLocks noChangeAspect="1"/>
          </p:cNvPicPr>
          <p:nvPr/>
        </p:nvPicPr>
        <p:blipFill rotWithShape="1">
          <a:blip r:embed="rId2"/>
          <a:srcRect t="1070" b="5776"/>
          <a:stretch/>
        </p:blipFill>
        <p:spPr>
          <a:xfrm>
            <a:off x="1606367" y="1412959"/>
            <a:ext cx="6500685" cy="4394116"/>
          </a:xfrm>
          <a:prstGeom prst="rect">
            <a:avLst/>
          </a:prstGeom>
        </p:spPr>
      </p:pic>
      <p:cxnSp>
        <p:nvCxnSpPr>
          <p:cNvPr id="10" name="Straight Arrow Connector 9"/>
          <p:cNvCxnSpPr/>
          <p:nvPr/>
        </p:nvCxnSpPr>
        <p:spPr>
          <a:xfrm flipV="1">
            <a:off x="1606367" y="5929460"/>
            <a:ext cx="6660940" cy="1212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727904" y="6063969"/>
            <a:ext cx="2552286" cy="369332"/>
          </a:xfrm>
          <a:prstGeom prst="rect">
            <a:avLst/>
          </a:prstGeom>
          <a:noFill/>
        </p:spPr>
        <p:txBody>
          <a:bodyPr wrap="square" rtlCol="0">
            <a:spAutoFit/>
          </a:bodyPr>
          <a:lstStyle/>
          <a:p>
            <a:r>
              <a:rPr lang="en-US" dirty="0"/>
              <a:t>Income in </a:t>
            </a:r>
            <a:r>
              <a:rPr lang="en-US" dirty="0" err="1"/>
              <a:t>Buckazoids</a:t>
            </a:r>
            <a:r>
              <a:rPr lang="en-US" dirty="0"/>
              <a:t> </a:t>
            </a:r>
          </a:p>
        </p:txBody>
      </p:sp>
      <p:sp>
        <p:nvSpPr>
          <p:cNvPr id="14" name="Rectangle 13"/>
          <p:cNvSpPr/>
          <p:nvPr/>
        </p:nvSpPr>
        <p:spPr>
          <a:xfrm>
            <a:off x="1838226" y="1517715"/>
            <a:ext cx="254524" cy="4119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932570" y="1613204"/>
            <a:ext cx="254524" cy="3796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62349" y="2423498"/>
            <a:ext cx="210435" cy="200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683696" y="2441542"/>
            <a:ext cx="210435" cy="200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59554" y="2115859"/>
            <a:ext cx="205895" cy="332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739406" y="1642700"/>
            <a:ext cx="166137" cy="402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533769" y="1290574"/>
            <a:ext cx="6856087" cy="180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62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8794B4-E283-CC4F-BC93-35099370CF95}"/>
              </a:ext>
            </a:extLst>
          </p:cNvPr>
          <p:cNvPicPr>
            <a:picLocks noChangeAspect="1"/>
          </p:cNvPicPr>
          <p:nvPr/>
        </p:nvPicPr>
        <p:blipFill>
          <a:blip r:embed="rId2"/>
          <a:stretch>
            <a:fillRect/>
          </a:stretch>
        </p:blipFill>
        <p:spPr>
          <a:xfrm>
            <a:off x="1440000" y="1440000"/>
            <a:ext cx="5812857" cy="4680000"/>
          </a:xfrm>
          <a:prstGeom prst="rect">
            <a:avLst/>
          </a:prstGeom>
        </p:spPr>
      </p:pic>
      <p:sp>
        <p:nvSpPr>
          <p:cNvPr id="5" name="Title 4">
            <a:extLst>
              <a:ext uri="{FF2B5EF4-FFF2-40B4-BE49-F238E27FC236}">
                <a16:creationId xmlns:a16="http://schemas.microsoft.com/office/drawing/2014/main" id="{C9509822-0EFA-6040-847F-E7B6383FB58D}"/>
              </a:ext>
            </a:extLst>
          </p:cNvPr>
          <p:cNvSpPr>
            <a:spLocks noGrp="1"/>
          </p:cNvSpPr>
          <p:nvPr>
            <p:ph type="title"/>
          </p:nvPr>
        </p:nvSpPr>
        <p:spPr/>
        <p:txBody>
          <a:bodyPr/>
          <a:lstStyle/>
          <a:p>
            <a:r>
              <a:rPr lang="fi-FI" dirty="0"/>
              <a:t>Dispersion: Standard </a:t>
            </a:r>
            <a:r>
              <a:rPr lang="fi-FI" dirty="0" err="1"/>
              <a:t>deviation</a:t>
            </a:r>
            <a:endParaRPr lang="fi-FI" dirty="0"/>
          </a:p>
        </p:txBody>
      </p:sp>
      <p:sp>
        <p:nvSpPr>
          <p:cNvPr id="13" name="Suorakulmio 14">
            <a:extLst>
              <a:ext uri="{FF2B5EF4-FFF2-40B4-BE49-F238E27FC236}">
                <a16:creationId xmlns:a16="http://schemas.microsoft.com/office/drawing/2014/main" id="{8623A006-5601-584A-93A6-FC8A25930256}"/>
              </a:ext>
            </a:extLst>
          </p:cNvPr>
          <p:cNvSpPr/>
          <p:nvPr/>
        </p:nvSpPr>
        <p:spPr>
          <a:xfrm>
            <a:off x="499683" y="6356351"/>
            <a:ext cx="8463342" cy="400110"/>
          </a:xfrm>
          <a:prstGeom prst="rect">
            <a:avLst/>
          </a:prstGeom>
        </p:spPr>
        <p:txBody>
          <a:bodyPr wrap="square">
            <a:spAutoFit/>
          </a:bodyPr>
          <a:lstStyle/>
          <a:p>
            <a:r>
              <a:rPr lang="en-US" sz="1000" dirty="0" err="1"/>
              <a:t>Pruim</a:t>
            </a:r>
            <a:r>
              <a:rPr lang="en-US" sz="1000" dirty="0"/>
              <a:t> (2015). NHANES: Data from the US National Health and Nutrition Examination Study. R package version  2.1.0. </a:t>
            </a:r>
            <a:r>
              <a:rPr lang="en-US" sz="1000" dirty="0">
                <a:hlinkClick r:id="rId3"/>
              </a:rPr>
              <a:t>https://CRAN.R-project.org/package=NHANES</a:t>
            </a:r>
            <a:r>
              <a:rPr lang="en-US" sz="1000" dirty="0"/>
              <a:t> </a:t>
            </a:r>
            <a:endParaRPr lang="en-US" sz="1000" dirty="0">
              <a:effectLst/>
            </a:endParaRPr>
          </a:p>
        </p:txBody>
      </p:sp>
      <p:sp>
        <p:nvSpPr>
          <p:cNvPr id="14" name="TextBox 13">
            <a:extLst>
              <a:ext uri="{FF2B5EF4-FFF2-40B4-BE49-F238E27FC236}">
                <a16:creationId xmlns:a16="http://schemas.microsoft.com/office/drawing/2014/main" id="{A3D3EC27-1A00-DF4A-8181-789DF0B28C8D}"/>
              </a:ext>
            </a:extLst>
          </p:cNvPr>
          <p:cNvSpPr txBox="1"/>
          <p:nvPr/>
        </p:nvSpPr>
        <p:spPr>
          <a:xfrm>
            <a:off x="499683" y="5942566"/>
            <a:ext cx="3774559" cy="369332"/>
          </a:xfrm>
          <a:prstGeom prst="rect">
            <a:avLst/>
          </a:prstGeom>
          <a:noFill/>
        </p:spPr>
        <p:txBody>
          <a:bodyPr wrap="none" rtlCol="0">
            <a:spAutoFit/>
          </a:bodyPr>
          <a:lstStyle/>
          <a:p>
            <a:r>
              <a:rPr lang="fi-FI" dirty="0"/>
              <a:t>3171 </a:t>
            </a:r>
            <a:r>
              <a:rPr lang="fi-FI" dirty="0" err="1"/>
              <a:t>working</a:t>
            </a:r>
            <a:r>
              <a:rPr lang="fi-FI" dirty="0"/>
              <a:t> </a:t>
            </a:r>
            <a:r>
              <a:rPr lang="fi-FI" dirty="0" err="1"/>
              <a:t>age</a:t>
            </a:r>
            <a:r>
              <a:rPr lang="fi-FI" dirty="0"/>
              <a:t> </a:t>
            </a:r>
            <a:r>
              <a:rPr lang="fi-FI" dirty="0" err="1"/>
              <a:t>males</a:t>
            </a:r>
            <a:r>
              <a:rPr lang="fi-FI" dirty="0"/>
              <a:t>, SD = 7.40 cm</a:t>
            </a:r>
          </a:p>
        </p:txBody>
      </p:sp>
    </p:spTree>
    <p:extLst>
      <p:ext uri="{BB962C8B-B14F-4D97-AF65-F5344CB8AC3E}">
        <p14:creationId xmlns:p14="http://schemas.microsoft.com/office/powerpoint/2010/main" val="10016829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3C8559-B180-324C-97D2-EFA41FAA3DBE}" type="slidenum">
              <a:rPr lang="fi-FI" smtClean="0"/>
              <a:pPr/>
              <a:t>110</a:t>
            </a:fld>
            <a:endParaRPr lang="fi-FI"/>
          </a:p>
        </p:txBody>
      </p:sp>
      <p:pic>
        <p:nvPicPr>
          <p:cNvPr id="11"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15565" t="33179" r="16589" b="31615"/>
          <a:stretch/>
        </p:blipFill>
        <p:spPr bwMode="auto">
          <a:xfrm>
            <a:off x="1149881" y="1038070"/>
            <a:ext cx="7308319" cy="4962440"/>
          </a:xfrm>
          <a:prstGeom prst="rect">
            <a:avLst/>
          </a:prstGeom>
          <a:noFill/>
          <a:ln w="9525">
            <a:noFill/>
            <a:miter lim="800000"/>
            <a:headEnd/>
            <a:tailEnd/>
          </a:ln>
          <a:effectLst/>
        </p:spPr>
      </p:pic>
      <p:sp>
        <p:nvSpPr>
          <p:cNvPr id="13" name="Rectangle 12"/>
          <p:cNvSpPr/>
          <p:nvPr/>
        </p:nvSpPr>
        <p:spPr>
          <a:xfrm>
            <a:off x="7058450" y="1424171"/>
            <a:ext cx="1271016" cy="376585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32995" y="1414647"/>
            <a:ext cx="1271016" cy="376585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5515960" y="2866667"/>
            <a:ext cx="352418" cy="10960"/>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499393" y="2138963"/>
            <a:ext cx="1809735" cy="1477328"/>
          </a:xfrm>
          <a:prstGeom prst="rect">
            <a:avLst/>
          </a:prstGeom>
          <a:noFill/>
        </p:spPr>
        <p:txBody>
          <a:bodyPr wrap="square" lIns="0" tIns="0" rIns="0" bIns="0" rtlCol="0">
            <a:spAutoFit/>
          </a:bodyPr>
          <a:lstStyle/>
          <a:p>
            <a:r>
              <a:rPr lang="en-US" sz="1600" b="1" dirty="0">
                <a:solidFill>
                  <a:srgbClr val="FF0000"/>
                </a:solidFill>
              </a:rPr>
              <a:t>One unit increase in strategic deviation is associated with 0.020 decrease in relative ROA</a:t>
            </a:r>
          </a:p>
        </p:txBody>
      </p:sp>
      <p:sp>
        <p:nvSpPr>
          <p:cNvPr id="12" name="Title 5"/>
          <p:cNvSpPr>
            <a:spLocks noGrp="1"/>
          </p:cNvSpPr>
          <p:nvPr>
            <p:ph type="title"/>
          </p:nvPr>
        </p:nvSpPr>
        <p:spPr>
          <a:xfrm>
            <a:off x="1187623" y="74277"/>
            <a:ext cx="7632849" cy="1143000"/>
          </a:xfrm>
        </p:spPr>
        <p:txBody>
          <a:bodyPr>
            <a:normAutofit/>
          </a:bodyPr>
          <a:lstStyle/>
          <a:p>
            <a:r>
              <a:rPr lang="en-US" dirty="0" err="1"/>
              <a:t>Deephouse</a:t>
            </a:r>
            <a:r>
              <a:rPr lang="en-US" dirty="0"/>
              <a:t> 1999: Is -0.020 a large effect?</a:t>
            </a:r>
          </a:p>
        </p:txBody>
      </p:sp>
      <p:sp>
        <p:nvSpPr>
          <p:cNvPr id="2" name="TextBox 1"/>
          <p:cNvSpPr txBox="1"/>
          <p:nvPr/>
        </p:nvSpPr>
        <p:spPr>
          <a:xfrm>
            <a:off x="1366698" y="5844618"/>
            <a:ext cx="3140603" cy="1477328"/>
          </a:xfrm>
          <a:prstGeom prst="rect">
            <a:avLst/>
          </a:prstGeom>
          <a:noFill/>
        </p:spPr>
        <p:txBody>
          <a:bodyPr wrap="none" rtlCol="0">
            <a:spAutoFit/>
          </a:bodyPr>
          <a:lstStyle/>
          <a:p>
            <a:r>
              <a:rPr lang="en-US" dirty="0"/>
              <a:t>Standard deviations:</a:t>
            </a:r>
          </a:p>
          <a:p>
            <a:pPr marL="285750" indent="-285750">
              <a:buFont typeface="Arial" charset="0"/>
              <a:buChar char="•"/>
            </a:pPr>
            <a:r>
              <a:rPr lang="en-US" dirty="0"/>
              <a:t>Relative ROA: </a:t>
            </a:r>
            <a:r>
              <a:rPr lang="is-IS" dirty="0"/>
              <a:t>0.7 </a:t>
            </a:r>
          </a:p>
          <a:p>
            <a:pPr marL="285750" indent="-285750">
              <a:buFont typeface="Arial" charset="0"/>
              <a:buChar char="•"/>
            </a:pPr>
            <a:r>
              <a:rPr lang="en-US" dirty="0"/>
              <a:t>Strategic deviation: </a:t>
            </a:r>
            <a:r>
              <a:rPr lang="hr-HR" dirty="0"/>
              <a:t>2.932 </a:t>
            </a:r>
          </a:p>
          <a:p>
            <a:pPr marL="285750" indent="-285750">
              <a:buFont typeface="Arial" charset="0"/>
              <a:buChar char="•"/>
            </a:pPr>
            <a:endParaRPr lang="en-US" dirty="0"/>
          </a:p>
          <a:p>
            <a:pPr marL="285750" indent="-285750">
              <a:buFont typeface="Arial" charset="0"/>
              <a:buChar char="•"/>
            </a:pPr>
            <a:endParaRPr lang="en-US" dirty="0"/>
          </a:p>
        </p:txBody>
      </p:sp>
      <p:sp>
        <p:nvSpPr>
          <p:cNvPr id="14" name="TextBox 13"/>
          <p:cNvSpPr txBox="1"/>
          <p:nvPr/>
        </p:nvSpPr>
        <p:spPr>
          <a:xfrm>
            <a:off x="4450290" y="5468740"/>
            <a:ext cx="4693710" cy="1892826"/>
          </a:xfrm>
          <a:prstGeom prst="rect">
            <a:avLst/>
          </a:prstGeom>
          <a:solidFill>
            <a:schemeClr val="bg1"/>
          </a:solidFill>
        </p:spPr>
        <p:txBody>
          <a:bodyPr wrap="square" rtlCol="0">
            <a:spAutoFit/>
          </a:bodyPr>
          <a:lstStyle/>
          <a:p>
            <a:pPr>
              <a:spcBef>
                <a:spcPts val="600"/>
              </a:spcBef>
              <a:spcAft>
                <a:spcPts val="600"/>
              </a:spcAft>
            </a:pPr>
            <a:r>
              <a:rPr lang="fi-FI" sz="1600" dirty="0"/>
              <a:t>95% of </a:t>
            </a:r>
            <a:r>
              <a:rPr lang="fi-FI" sz="1600" dirty="0" err="1"/>
              <a:t>observations</a:t>
            </a:r>
            <a:r>
              <a:rPr lang="fi-FI" sz="1600" dirty="0"/>
              <a:t> </a:t>
            </a:r>
            <a:r>
              <a:rPr lang="fi-FI" sz="1600" dirty="0" err="1"/>
              <a:t>are</a:t>
            </a:r>
            <a:r>
              <a:rPr lang="fi-FI" sz="1600" dirty="0"/>
              <a:t> </a:t>
            </a:r>
            <a:r>
              <a:rPr lang="fi-FI" sz="1600" dirty="0" err="1"/>
              <a:t>within</a:t>
            </a:r>
            <a:r>
              <a:rPr lang="fi-FI" sz="1600" dirty="0"/>
              <a:t> +/- 1.4 </a:t>
            </a:r>
            <a:r>
              <a:rPr lang="fi-FI" sz="1600" dirty="0" err="1"/>
              <a:t>units</a:t>
            </a:r>
            <a:r>
              <a:rPr lang="fi-FI" sz="1600" dirty="0"/>
              <a:t> </a:t>
            </a:r>
            <a:r>
              <a:rPr lang="fi-FI" sz="1600" dirty="0" err="1"/>
              <a:t>from</a:t>
            </a:r>
            <a:r>
              <a:rPr lang="fi-FI" sz="1600" dirty="0"/>
              <a:t> </a:t>
            </a:r>
            <a:r>
              <a:rPr lang="fi-FI" sz="1600" dirty="0" err="1"/>
              <a:t>mean</a:t>
            </a:r>
            <a:r>
              <a:rPr lang="fi-FI" sz="1600" dirty="0"/>
              <a:t>. </a:t>
            </a:r>
            <a:r>
              <a:rPr lang="fi-FI" sz="1600" dirty="0" err="1"/>
              <a:t>The</a:t>
            </a:r>
            <a:r>
              <a:rPr lang="fi-FI" sz="1600" dirty="0"/>
              <a:t> </a:t>
            </a:r>
            <a:r>
              <a:rPr lang="fi-FI" sz="1600" dirty="0" err="1"/>
              <a:t>difference</a:t>
            </a:r>
            <a:r>
              <a:rPr lang="fi-FI" sz="1600" dirty="0"/>
              <a:t> </a:t>
            </a:r>
            <a:r>
              <a:rPr lang="fi-FI" sz="1600" dirty="0" err="1"/>
              <a:t>between</a:t>
            </a:r>
            <a:r>
              <a:rPr lang="fi-FI" sz="1600" dirty="0"/>
              <a:t> top 2.5% and </a:t>
            </a:r>
            <a:r>
              <a:rPr lang="fi-FI" sz="1600" dirty="0" err="1"/>
              <a:t>bottom</a:t>
            </a:r>
            <a:r>
              <a:rPr lang="fi-FI" sz="1600" dirty="0"/>
              <a:t> 2.5% is 2.8 </a:t>
            </a:r>
            <a:r>
              <a:rPr lang="fi-FI" sz="1600" dirty="0" err="1"/>
              <a:t>units</a:t>
            </a:r>
            <a:r>
              <a:rPr lang="fi-FI" sz="1600" dirty="0"/>
              <a:t>.</a:t>
            </a:r>
          </a:p>
          <a:p>
            <a:r>
              <a:rPr lang="fi-FI" sz="1600" dirty="0"/>
              <a:t>One SD </a:t>
            </a:r>
            <a:r>
              <a:rPr lang="fi-FI" sz="1600" dirty="0" err="1"/>
              <a:t>increase</a:t>
            </a:r>
            <a:r>
              <a:rPr lang="fi-FI" sz="1600" dirty="0"/>
              <a:t> of </a:t>
            </a:r>
            <a:r>
              <a:rPr lang="fi-FI" sz="1600" dirty="0" err="1"/>
              <a:t>strategic</a:t>
            </a:r>
            <a:r>
              <a:rPr lang="fi-FI" sz="1600" dirty="0"/>
              <a:t> </a:t>
            </a:r>
            <a:r>
              <a:rPr lang="fi-FI" sz="1600" dirty="0" err="1"/>
              <a:t>deviation</a:t>
            </a:r>
            <a:r>
              <a:rPr lang="fi-FI" sz="1600" dirty="0"/>
              <a:t> </a:t>
            </a:r>
            <a:r>
              <a:rPr lang="fi-FI" sz="1600" dirty="0" err="1"/>
              <a:t>leads</a:t>
            </a:r>
            <a:r>
              <a:rPr lang="fi-FI" sz="1600" dirty="0"/>
              <a:t> to </a:t>
            </a:r>
            <a:r>
              <a:rPr lang="hr-HR" sz="1600" dirty="0"/>
              <a:t>2.932 * -0.020 = -0.058 </a:t>
            </a:r>
            <a:r>
              <a:rPr lang="hr-HR" sz="1600" dirty="0" err="1"/>
              <a:t>decrease</a:t>
            </a:r>
            <a:r>
              <a:rPr lang="hr-HR" sz="1600" dirty="0"/>
              <a:t> </a:t>
            </a:r>
            <a:r>
              <a:rPr lang="hr-HR" sz="1600" dirty="0" err="1"/>
              <a:t>in</a:t>
            </a:r>
            <a:r>
              <a:rPr lang="hr-HR" sz="1600" dirty="0"/>
              <a:t> </a:t>
            </a:r>
            <a:r>
              <a:rPr lang="hr-HR" sz="1600" dirty="0" err="1"/>
              <a:t>relative</a:t>
            </a:r>
            <a:r>
              <a:rPr lang="hr-HR" sz="1600" dirty="0"/>
              <a:t> ROA</a:t>
            </a:r>
          </a:p>
          <a:p>
            <a:endParaRPr lang="en-US" sz="1600" dirty="0"/>
          </a:p>
          <a:p>
            <a:endParaRPr lang="en-US" sz="1600" dirty="0"/>
          </a:p>
        </p:txBody>
      </p:sp>
    </p:spTree>
    <p:extLst>
      <p:ext uri="{BB962C8B-B14F-4D97-AF65-F5344CB8AC3E}">
        <p14:creationId xmlns:p14="http://schemas.microsoft.com/office/powerpoint/2010/main" val="37167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 size example: Is the sauna warm?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173696"/>
              </p:ext>
            </p:extLst>
          </p:nvPr>
        </p:nvGraphicFramePr>
        <p:xfrm>
          <a:off x="1187450" y="1757363"/>
          <a:ext cx="7632700" cy="5151120"/>
        </p:xfrm>
        <a:graphic>
          <a:graphicData uri="http://schemas.openxmlformats.org/drawingml/2006/table">
            <a:tbl>
              <a:tblPr bandRow="1">
                <a:tableStyleId>{5C22544A-7EE6-4342-B048-85BDC9FD1C3A}</a:tableStyleId>
              </a:tblPr>
              <a:tblGrid>
                <a:gridCol w="1762579">
                  <a:extLst>
                    <a:ext uri="{9D8B030D-6E8A-4147-A177-3AD203B41FA5}">
                      <a16:colId xmlns:a16="http://schemas.microsoft.com/office/drawing/2014/main" val="20000"/>
                    </a:ext>
                  </a:extLst>
                </a:gridCol>
                <a:gridCol w="5870121">
                  <a:extLst>
                    <a:ext uri="{9D8B030D-6E8A-4147-A177-3AD203B41FA5}">
                      <a16:colId xmlns:a16="http://schemas.microsoft.com/office/drawing/2014/main" val="20001"/>
                    </a:ext>
                  </a:extLst>
                </a:gridCol>
              </a:tblGrid>
              <a:tr h="713694">
                <a:tc>
                  <a:txBody>
                    <a:bodyPr/>
                    <a:lstStyle/>
                    <a:p>
                      <a:r>
                        <a:rPr lang="en-US" sz="1600" dirty="0"/>
                        <a:t>Bad</a:t>
                      </a:r>
                      <a:r>
                        <a:rPr lang="en-US" sz="1600" baseline="0" dirty="0"/>
                        <a:t> answer</a:t>
                      </a:r>
                      <a:endParaRPr lang="en-US" sz="1600" dirty="0"/>
                    </a:p>
                  </a:txBody>
                  <a:tcPr/>
                </a:tc>
                <a:tc>
                  <a:txBody>
                    <a:bodyPr/>
                    <a:lstStyle/>
                    <a:p>
                      <a:r>
                        <a:rPr lang="en-US" sz="1600" dirty="0"/>
                        <a:t>The temperature</a:t>
                      </a:r>
                      <a:r>
                        <a:rPr lang="en-US" sz="1600" baseline="0" dirty="0"/>
                        <a:t> of the sauna is statistically significantly different from normal room temperature</a:t>
                      </a:r>
                    </a:p>
                    <a:p>
                      <a:endParaRPr lang="en-US" sz="1600" baseline="0" dirty="0"/>
                    </a:p>
                    <a:p>
                      <a:r>
                        <a:rPr lang="en-US" sz="1600" baseline="0" dirty="0"/>
                        <a:t>The effect of strategic deviation on ROA is negative and statistically significantly different from zero</a:t>
                      </a:r>
                    </a:p>
                  </a:txBody>
                  <a:tcPr/>
                </a:tc>
                <a:extLst>
                  <a:ext uri="{0D108BD9-81ED-4DB2-BD59-A6C34878D82A}">
                    <a16:rowId xmlns:a16="http://schemas.microsoft.com/office/drawing/2014/main" val="10000"/>
                  </a:ext>
                </a:extLst>
              </a:tr>
              <a:tr h="370840">
                <a:tc>
                  <a:txBody>
                    <a:bodyPr/>
                    <a:lstStyle/>
                    <a:p>
                      <a:r>
                        <a:rPr lang="en-US" sz="1600" dirty="0"/>
                        <a:t>OK answer</a:t>
                      </a:r>
                    </a:p>
                  </a:txBody>
                  <a:tcPr/>
                </a:tc>
                <a:tc>
                  <a:txBody>
                    <a:bodyPr/>
                    <a:lstStyle/>
                    <a:p>
                      <a:r>
                        <a:rPr lang="en-US" sz="1600" dirty="0"/>
                        <a:t>The</a:t>
                      </a:r>
                      <a:r>
                        <a:rPr lang="en-US" sz="1600" baseline="0" dirty="0"/>
                        <a:t> temperature is currently 80°C</a:t>
                      </a:r>
                    </a:p>
                    <a:p>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 effect of strategic deviation on ROA is -0.020.</a:t>
                      </a:r>
                    </a:p>
                  </a:txBody>
                  <a:tcPr/>
                </a:tc>
                <a:extLst>
                  <a:ext uri="{0D108BD9-81ED-4DB2-BD59-A6C34878D82A}">
                    <a16:rowId xmlns:a16="http://schemas.microsoft.com/office/drawing/2014/main" val="10001"/>
                  </a:ext>
                </a:extLst>
              </a:tr>
              <a:tr h="370840">
                <a:tc>
                  <a:txBody>
                    <a:bodyPr/>
                    <a:lstStyle/>
                    <a:p>
                      <a:r>
                        <a:rPr lang="en-US" sz="1600" dirty="0"/>
                        <a:t>Good answer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The</a:t>
                      </a:r>
                      <a:r>
                        <a:rPr lang="en-US" sz="1600" baseline="0" dirty="0"/>
                        <a:t> temperature is currently 80°C. Most people who go to sauna regularly would say that the sauna is too hot, but would still be able to enjoy it for several minutes. If you have never tried sauna, it would be to hot for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t>The effect of strategic deviation on ROA is -0.020. The difference between ROAs of top 2.5% and bottom 2.5% (4 SDs) strategically deviant companies is expected to be 0.23. Considering that the difference between top 2.5% and bottom 2.5% (4 SDs) ROAs is 2.8, the effect is quite small.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sz="16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96931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86229" y="2455968"/>
            <a:ext cx="3185675" cy="13557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029306" y="5451623"/>
            <a:ext cx="4127620" cy="1320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428" y="1480310"/>
            <a:ext cx="3185675" cy="28596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7623" y="470204"/>
            <a:ext cx="3235151" cy="1143000"/>
          </a:xfrm>
        </p:spPr>
        <p:txBody>
          <a:bodyPr>
            <a:normAutofit fontScale="90000"/>
          </a:bodyPr>
          <a:lstStyle/>
          <a:p>
            <a:r>
              <a:rPr lang="en-US" dirty="0" err="1"/>
              <a:t>Hekman</a:t>
            </a:r>
            <a:r>
              <a:rPr lang="en-US" dirty="0"/>
              <a:t> et al 2010: Are these large effects?</a:t>
            </a:r>
          </a:p>
        </p:txBody>
      </p:sp>
      <p:pic>
        <p:nvPicPr>
          <p:cNvPr id="7" name="Content Placeholder 6" descr="Hekman et al. - 2010 - An Examination of Whether and How Racial and Gende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813" t="30349" r="48033" b="4920"/>
          <a:stretch/>
        </p:blipFill>
        <p:spPr>
          <a:xfrm>
            <a:off x="5006975" y="50800"/>
            <a:ext cx="4137025" cy="6821488"/>
          </a:xfrm>
          <a:noFill/>
        </p:spPr>
      </p:pic>
      <p:sp>
        <p:nvSpPr>
          <p:cNvPr id="3" name="TextBox 2"/>
          <p:cNvSpPr txBox="1"/>
          <p:nvPr/>
        </p:nvSpPr>
        <p:spPr>
          <a:xfrm>
            <a:off x="1345576" y="2385556"/>
            <a:ext cx="3142999" cy="2547463"/>
          </a:xfrm>
          <a:prstGeom prst="rect">
            <a:avLst/>
          </a:prstGeom>
          <a:noFill/>
        </p:spPr>
        <p:txBody>
          <a:bodyPr wrap="square" lIns="0" tIns="0" rIns="0" bIns="0" rtlCol="0">
            <a:spAutoFit/>
          </a:bodyPr>
          <a:lstStyle/>
          <a:p>
            <a:endParaRPr lang="en-US" sz="2000" dirty="0"/>
          </a:p>
          <a:p>
            <a:r>
              <a:rPr lang="en-US" sz="2000" dirty="0"/>
              <a:t>“Ceteris paribus (holding other variables constant), one unit increase in </a:t>
            </a:r>
            <a:r>
              <a:rPr lang="en-US" sz="2000" i="1" dirty="0"/>
              <a:t>physician productivity</a:t>
            </a:r>
            <a:r>
              <a:rPr lang="en-US" sz="2000" dirty="0"/>
              <a:t> is associated with </a:t>
            </a:r>
            <a:r>
              <a:rPr lang="en-US" sz="2000" i="1" dirty="0"/>
              <a:t>β</a:t>
            </a:r>
            <a:r>
              <a:rPr lang="en-US" sz="2000" i="1" baseline="-25000" dirty="0"/>
              <a:t>1 </a:t>
            </a:r>
            <a:r>
              <a:rPr lang="en-US" sz="2000" dirty="0"/>
              <a:t>increase in </a:t>
            </a:r>
            <a:r>
              <a:rPr lang="en-US" sz="2000" i="1" dirty="0"/>
              <a:t>patient satisfaction”</a:t>
            </a:r>
          </a:p>
          <a:p>
            <a:endParaRPr lang="en-US" sz="2000" b="1" dirty="0"/>
          </a:p>
        </p:txBody>
      </p:sp>
      <p:sp>
        <p:nvSpPr>
          <p:cNvPr id="12" name="TextBox 11"/>
          <p:cNvSpPr txBox="1"/>
          <p:nvPr/>
        </p:nvSpPr>
        <p:spPr>
          <a:xfrm>
            <a:off x="1294672" y="3358197"/>
            <a:ext cx="451473" cy="246221"/>
          </a:xfrm>
          <a:prstGeom prst="rect">
            <a:avLst/>
          </a:prstGeom>
          <a:solidFill>
            <a:schemeClr val="bg1"/>
          </a:solidFill>
        </p:spPr>
        <p:txBody>
          <a:bodyPr wrap="square" lIns="0" tIns="0" rIns="0" bIns="0" rtlCol="0">
            <a:spAutoFit/>
          </a:bodyPr>
          <a:lstStyle/>
          <a:p>
            <a:pPr algn="ctr"/>
            <a:r>
              <a:rPr lang="en-US" sz="1600" b="1" dirty="0">
                <a:solidFill>
                  <a:srgbClr val="EF3340"/>
                </a:solidFill>
              </a:rPr>
              <a:t>SD</a:t>
            </a:r>
          </a:p>
        </p:txBody>
      </p:sp>
      <p:sp>
        <p:nvSpPr>
          <p:cNvPr id="13" name="TextBox 12"/>
          <p:cNvSpPr txBox="1"/>
          <p:nvPr/>
        </p:nvSpPr>
        <p:spPr>
          <a:xfrm>
            <a:off x="1601093" y="3962142"/>
            <a:ext cx="1169001" cy="246221"/>
          </a:xfrm>
          <a:prstGeom prst="rect">
            <a:avLst/>
          </a:prstGeom>
          <a:solidFill>
            <a:schemeClr val="bg1"/>
          </a:solidFill>
        </p:spPr>
        <p:txBody>
          <a:bodyPr wrap="square" lIns="0" tIns="0" rIns="0" bIns="0" rtlCol="0">
            <a:spAutoFit/>
          </a:bodyPr>
          <a:lstStyle/>
          <a:p>
            <a:pPr algn="ctr"/>
            <a:r>
              <a:rPr lang="en-US" sz="1600" b="1" dirty="0">
                <a:solidFill>
                  <a:srgbClr val="EF3340"/>
                </a:solidFill>
              </a:rPr>
              <a:t>SD increase</a:t>
            </a:r>
          </a:p>
        </p:txBody>
      </p:sp>
      <p:sp>
        <p:nvSpPr>
          <p:cNvPr id="14" name="TextBox 13"/>
          <p:cNvSpPr txBox="1"/>
          <p:nvPr/>
        </p:nvSpPr>
        <p:spPr>
          <a:xfrm>
            <a:off x="1207324" y="2148859"/>
            <a:ext cx="2080537" cy="492443"/>
          </a:xfrm>
          <a:prstGeom prst="rect">
            <a:avLst/>
          </a:prstGeom>
          <a:solidFill>
            <a:schemeClr val="bg1"/>
          </a:solidFill>
        </p:spPr>
        <p:txBody>
          <a:bodyPr wrap="square" lIns="0" tIns="0" rIns="0" bIns="0" rtlCol="0">
            <a:spAutoFit/>
          </a:bodyPr>
          <a:lstStyle/>
          <a:p>
            <a:pPr algn="ctr"/>
            <a:r>
              <a:rPr lang="en-US" sz="1600" b="1" dirty="0">
                <a:solidFill>
                  <a:srgbClr val="EF3340"/>
                </a:solidFill>
              </a:rPr>
              <a:t>Standardized coefficients:</a:t>
            </a:r>
          </a:p>
        </p:txBody>
      </p:sp>
    </p:spTree>
    <p:extLst>
      <p:ext uri="{BB962C8B-B14F-4D97-AF65-F5344CB8AC3E}">
        <p14:creationId xmlns:p14="http://schemas.microsoft.com/office/powerpoint/2010/main" val="375607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P spid="1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86229" y="2455968"/>
            <a:ext cx="3185675" cy="135577"/>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029306" y="5451623"/>
            <a:ext cx="4127620" cy="1320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20428" y="1480310"/>
            <a:ext cx="3185675" cy="28596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7623" y="470204"/>
            <a:ext cx="3235151" cy="1143000"/>
          </a:xfrm>
        </p:spPr>
        <p:txBody>
          <a:bodyPr>
            <a:normAutofit/>
          </a:bodyPr>
          <a:lstStyle/>
          <a:p>
            <a:r>
              <a:rPr lang="en-US" dirty="0"/>
              <a:t>Are these</a:t>
            </a:r>
            <a:br>
              <a:rPr lang="en-US" dirty="0"/>
            </a:br>
            <a:r>
              <a:rPr lang="en-US" dirty="0"/>
              <a:t>large effects?</a:t>
            </a:r>
          </a:p>
        </p:txBody>
      </p:sp>
      <p:pic>
        <p:nvPicPr>
          <p:cNvPr id="7" name="Content Placeholder 6" descr="Hekman et al. - 2010 - An Examination of Whether and How Racial and Gende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l="813" t="30349" r="48033" b="4920"/>
          <a:stretch/>
        </p:blipFill>
        <p:spPr>
          <a:xfrm>
            <a:off x="5006975" y="50800"/>
            <a:ext cx="4137025" cy="6821488"/>
          </a:xfrm>
          <a:noFill/>
        </p:spPr>
      </p:pic>
      <p:sp>
        <p:nvSpPr>
          <p:cNvPr id="11" name="TextBox 10"/>
          <p:cNvSpPr txBox="1"/>
          <p:nvPr/>
        </p:nvSpPr>
        <p:spPr>
          <a:xfrm>
            <a:off x="1417336" y="1970881"/>
            <a:ext cx="2334849" cy="3693319"/>
          </a:xfrm>
          <a:prstGeom prst="rect">
            <a:avLst/>
          </a:prstGeom>
          <a:noFill/>
        </p:spPr>
        <p:txBody>
          <a:bodyPr wrap="square" lIns="0" tIns="0" rIns="0" bIns="0" rtlCol="0">
            <a:spAutoFit/>
          </a:bodyPr>
          <a:lstStyle/>
          <a:p>
            <a:r>
              <a:rPr lang="en-US" sz="1600" b="1" dirty="0">
                <a:solidFill>
                  <a:srgbClr val="EF3340"/>
                </a:solidFill>
              </a:rPr>
              <a:t>The big caveat of standardized estimates:</a:t>
            </a:r>
          </a:p>
          <a:p>
            <a:endParaRPr lang="en-US" sz="1600" b="1" dirty="0">
              <a:solidFill>
                <a:srgbClr val="EF3340"/>
              </a:solidFill>
            </a:endParaRPr>
          </a:p>
          <a:p>
            <a:r>
              <a:rPr lang="en-US" sz="1600" b="1" dirty="0">
                <a:solidFill>
                  <a:srgbClr val="EF3340"/>
                </a:solidFill>
              </a:rPr>
              <a:t>Age has SD 6.58 and mean 50.34, the doctors are quite old</a:t>
            </a:r>
          </a:p>
          <a:p>
            <a:endParaRPr lang="en-US" sz="1600" b="1" dirty="0">
              <a:solidFill>
                <a:srgbClr val="EF3340"/>
              </a:solidFill>
            </a:endParaRPr>
          </a:p>
          <a:p>
            <a:r>
              <a:rPr lang="en-US" sz="1600" b="1" dirty="0">
                <a:solidFill>
                  <a:srgbClr val="EF3340"/>
                </a:solidFill>
              </a:rPr>
              <a:t>What if the doctors were newly graduated between 24-28 (SD = 1)</a:t>
            </a:r>
          </a:p>
          <a:p>
            <a:endParaRPr lang="en-US" sz="1600" b="1" dirty="0">
              <a:solidFill>
                <a:srgbClr val="EF3340"/>
              </a:solidFill>
            </a:endParaRPr>
          </a:p>
          <a:p>
            <a:r>
              <a:rPr lang="en-US" sz="1600" b="1" dirty="0">
                <a:solidFill>
                  <a:srgbClr val="EF3340"/>
                </a:solidFill>
              </a:rPr>
              <a:t>Standardized estimate would decrease to -0.02</a:t>
            </a:r>
          </a:p>
          <a:p>
            <a:endParaRPr lang="en-US" sz="1600" b="1" dirty="0">
              <a:solidFill>
                <a:srgbClr val="EF3340"/>
              </a:solidFill>
            </a:endParaRPr>
          </a:p>
          <a:p>
            <a:endParaRPr lang="en-US" sz="1600" b="1" dirty="0">
              <a:solidFill>
                <a:srgbClr val="EF3340"/>
              </a:solidFill>
            </a:endParaRPr>
          </a:p>
        </p:txBody>
      </p:sp>
      <p:sp>
        <p:nvSpPr>
          <p:cNvPr id="12" name="TextBox 11"/>
          <p:cNvSpPr txBox="1"/>
          <p:nvPr/>
        </p:nvSpPr>
        <p:spPr>
          <a:xfrm>
            <a:off x="1439773" y="5294799"/>
            <a:ext cx="2334849" cy="1477328"/>
          </a:xfrm>
          <a:prstGeom prst="rect">
            <a:avLst/>
          </a:prstGeom>
          <a:noFill/>
        </p:spPr>
        <p:txBody>
          <a:bodyPr wrap="square" lIns="0" tIns="0" rIns="0" bIns="0" rtlCol="0">
            <a:spAutoFit/>
          </a:bodyPr>
          <a:lstStyle/>
          <a:p>
            <a:r>
              <a:rPr lang="en-US" sz="1600" b="1" dirty="0">
                <a:solidFill>
                  <a:srgbClr val="EF3340"/>
                </a:solidFill>
              </a:rPr>
              <a:t>Rule of thumb:</a:t>
            </a:r>
          </a:p>
          <a:p>
            <a:endParaRPr lang="en-US" sz="1600" b="1" dirty="0">
              <a:solidFill>
                <a:srgbClr val="EF3340"/>
              </a:solidFill>
            </a:endParaRPr>
          </a:p>
          <a:p>
            <a:r>
              <a:rPr lang="en-US" sz="1600" b="1" dirty="0">
                <a:solidFill>
                  <a:srgbClr val="EF3340"/>
                </a:solidFill>
              </a:rPr>
              <a:t>Use standardized coefficients only if none of your variables have a natural scale</a:t>
            </a:r>
          </a:p>
        </p:txBody>
      </p:sp>
    </p:spTree>
    <p:extLst>
      <p:ext uri="{BB962C8B-B14F-4D97-AF65-F5344CB8AC3E}">
        <p14:creationId xmlns:p14="http://schemas.microsoft.com/office/powerpoint/2010/main" val="186229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Example (using R)</a:t>
            </a:r>
            <a:endParaRPr lang="en-US" sz="2400" dirty="0"/>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4398930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25700" y="444501"/>
            <a:ext cx="6692900" cy="6362699"/>
          </a:xfrm>
          <a:prstGeom prst="rect">
            <a:avLst/>
          </a:prstGeom>
          <a:solidFill>
            <a:schemeClr val="bg1"/>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847" y="444501"/>
            <a:ext cx="1848185" cy="1143000"/>
          </a:xfrm>
        </p:spPr>
        <p:txBody>
          <a:bodyPr>
            <a:normAutofit/>
          </a:bodyPr>
          <a:lstStyle/>
          <a:p>
            <a:r>
              <a:rPr lang="en-US" dirty="0"/>
              <a:t>Example</a:t>
            </a:r>
            <a:br>
              <a:rPr lang="en-US" dirty="0"/>
            </a:br>
            <a:r>
              <a:rPr lang="en-US" dirty="0"/>
              <a:t>data</a:t>
            </a:r>
          </a:p>
        </p:txBody>
      </p:sp>
      <p:pic>
        <p:nvPicPr>
          <p:cNvPr id="7" name="Picture 6" descr="car (dragged).pdf"/>
          <p:cNvPicPr>
            <a:picLocks noChangeAspect="1"/>
          </p:cNvPicPr>
          <p:nvPr/>
        </p:nvPicPr>
        <p:blipFill rotWithShape="1">
          <a:blip r:embed="rId3">
            <a:extLst>
              <a:ext uri="{28A0092B-C50C-407E-A947-70E740481C1C}">
                <a14:useLocalDpi xmlns:a14="http://schemas.microsoft.com/office/drawing/2010/main" val="0"/>
              </a:ext>
            </a:extLst>
          </a:blip>
          <a:srcRect t="74815" b="12778"/>
          <a:stretch/>
        </p:blipFill>
        <p:spPr>
          <a:xfrm>
            <a:off x="1106180" y="571501"/>
            <a:ext cx="9352590" cy="1501712"/>
          </a:xfrm>
          <a:prstGeom prst="rect">
            <a:avLst/>
          </a:prstGeom>
        </p:spPr>
      </p:pic>
      <p:pic>
        <p:nvPicPr>
          <p:cNvPr id="8" name="Picture 7" descr="car (dragged).pdf"/>
          <p:cNvPicPr>
            <a:picLocks noChangeAspect="1"/>
          </p:cNvPicPr>
          <p:nvPr/>
        </p:nvPicPr>
        <p:blipFill rotWithShape="1">
          <a:blip r:embed="rId4">
            <a:extLst>
              <a:ext uri="{28A0092B-C50C-407E-A947-70E740481C1C}">
                <a14:useLocalDpi xmlns:a14="http://schemas.microsoft.com/office/drawing/2010/main" val="0"/>
              </a:ext>
            </a:extLst>
          </a:blip>
          <a:srcRect t="18148" b="42778"/>
          <a:stretch/>
        </p:blipFill>
        <p:spPr>
          <a:xfrm>
            <a:off x="1106179" y="2030300"/>
            <a:ext cx="9352593" cy="4729274"/>
          </a:xfrm>
          <a:prstGeom prst="rect">
            <a:avLst/>
          </a:prstGeom>
        </p:spPr>
      </p:pic>
      <p:sp>
        <p:nvSpPr>
          <p:cNvPr id="10" name="TextBox 9"/>
          <p:cNvSpPr txBox="1"/>
          <p:nvPr/>
        </p:nvSpPr>
        <p:spPr>
          <a:xfrm>
            <a:off x="540001" y="5204076"/>
            <a:ext cx="1723829" cy="492443"/>
          </a:xfrm>
          <a:prstGeom prst="rect">
            <a:avLst/>
          </a:prstGeom>
          <a:solidFill>
            <a:schemeClr val="bg2">
              <a:lumMod val="20000"/>
              <a:lumOff val="80000"/>
            </a:schemeClr>
          </a:solidFill>
        </p:spPr>
        <p:txBody>
          <a:bodyPr wrap="none" lIns="0" tIns="0" rIns="0" bIns="0" rtlCol="0">
            <a:spAutoFit/>
          </a:bodyPr>
          <a:lstStyle/>
          <a:p>
            <a:r>
              <a:rPr lang="en-US" sz="1600" b="1" dirty="0">
                <a:latin typeface="Courier"/>
              </a:rPr>
              <a:t>library(car)</a:t>
            </a:r>
          </a:p>
          <a:p>
            <a:r>
              <a:rPr lang="en-US" sz="1600" b="1" dirty="0">
                <a:latin typeface="Courier"/>
              </a:rPr>
              <a:t>help(Prestige)</a:t>
            </a:r>
          </a:p>
        </p:txBody>
      </p:sp>
    </p:spTree>
    <p:extLst>
      <p:ext uri="{BB962C8B-B14F-4D97-AF65-F5344CB8AC3E}">
        <p14:creationId xmlns:p14="http://schemas.microsoft.com/office/powerpoint/2010/main" val="16429380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Always start with a look at the data</a:t>
            </a:r>
          </a:p>
        </p:txBody>
      </p:sp>
      <p:pic>
        <p:nvPicPr>
          <p:cNvPr id="6" name="Content Placeholder 5" descr="Rplot.pdf"/>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156" b="-156"/>
          <a:stretch>
            <a:fillRect/>
          </a:stretch>
        </p:blipFill>
        <p:spPr>
          <a:xfrm>
            <a:off x="1058863" y="1003300"/>
            <a:ext cx="8085137" cy="5854700"/>
          </a:xfrm>
        </p:spPr>
      </p:pic>
      <p:sp>
        <p:nvSpPr>
          <p:cNvPr id="7" name="TextBox 6"/>
          <p:cNvSpPr txBox="1"/>
          <p:nvPr/>
        </p:nvSpPr>
        <p:spPr>
          <a:xfrm>
            <a:off x="892487" y="6586378"/>
            <a:ext cx="1846960" cy="246221"/>
          </a:xfrm>
          <a:prstGeom prst="rect">
            <a:avLst/>
          </a:prstGeom>
          <a:solidFill>
            <a:schemeClr val="bg2">
              <a:lumMod val="20000"/>
              <a:lumOff val="80000"/>
            </a:schemeClr>
          </a:solidFill>
          <a:ln>
            <a:noFill/>
          </a:ln>
        </p:spPr>
        <p:txBody>
          <a:bodyPr wrap="none" lIns="0" tIns="0" rIns="0" bIns="0" rtlCol="0">
            <a:spAutoFit/>
          </a:bodyPr>
          <a:lstStyle/>
          <a:p>
            <a:r>
              <a:rPr lang="en-US" sz="1600" b="1" dirty="0">
                <a:latin typeface="Courier"/>
              </a:rPr>
              <a:t>pairs(Prestige)</a:t>
            </a:r>
          </a:p>
        </p:txBody>
      </p:sp>
    </p:spTree>
    <p:extLst>
      <p:ext uri="{BB962C8B-B14F-4D97-AF65-F5344CB8AC3E}">
        <p14:creationId xmlns:p14="http://schemas.microsoft.com/office/powerpoint/2010/main" val="21396233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Does the prestige of an occupation depend on education, income, and share of women?</a:t>
            </a:r>
          </a:p>
        </p:txBody>
      </p:sp>
      <p:sp>
        <p:nvSpPr>
          <p:cNvPr id="7" name="Content Placeholder 6"/>
          <p:cNvSpPr>
            <a:spLocks noGrp="1"/>
          </p:cNvSpPr>
          <p:nvPr>
            <p:ph idx="1"/>
          </p:nvPr>
        </p:nvSpPr>
        <p:spPr>
          <a:xfrm>
            <a:off x="1187624" y="2350007"/>
            <a:ext cx="7632848" cy="3871709"/>
          </a:xfrm>
        </p:spPr>
        <p:txBody>
          <a:bodyPr/>
          <a:lstStyle/>
          <a:p>
            <a:pPr marL="0" lvl="1" indent="0">
              <a:buNone/>
            </a:pPr>
            <a:r>
              <a:rPr lang="en-US" sz="3200" i="1" dirty="0"/>
              <a:t>prestige= β</a:t>
            </a:r>
            <a:r>
              <a:rPr lang="en-US" sz="3200" i="1" baseline="-25000" dirty="0"/>
              <a:t>0</a:t>
            </a:r>
            <a:r>
              <a:rPr lang="en-US" sz="3200" i="1" dirty="0"/>
              <a:t> +  </a:t>
            </a:r>
          </a:p>
          <a:p>
            <a:pPr marL="0" lvl="1" indent="0">
              <a:buNone/>
            </a:pPr>
            <a:r>
              <a:rPr lang="en-US" sz="3200" i="1" dirty="0"/>
              <a:t>	β</a:t>
            </a:r>
            <a:r>
              <a:rPr lang="en-US" sz="3200" i="1" baseline="-25000" dirty="0"/>
              <a:t>1 </a:t>
            </a:r>
            <a:r>
              <a:rPr lang="en-US" sz="3200" i="1" dirty="0"/>
              <a:t>education</a:t>
            </a:r>
            <a:r>
              <a:rPr lang="en-US" sz="3200" i="1" baseline="-25000" dirty="0"/>
              <a:t> </a:t>
            </a:r>
            <a:r>
              <a:rPr lang="en-US" sz="3200" i="1" dirty="0"/>
              <a:t>+</a:t>
            </a:r>
          </a:p>
          <a:p>
            <a:pPr marL="0" lvl="1" indent="0">
              <a:buNone/>
            </a:pPr>
            <a:r>
              <a:rPr lang="en-US" sz="3200" i="1" dirty="0"/>
              <a:t>	β</a:t>
            </a:r>
            <a:r>
              <a:rPr lang="en-US" sz="3200" i="1" baseline="-25000" dirty="0"/>
              <a:t>2 </a:t>
            </a:r>
            <a:r>
              <a:rPr lang="en-US" sz="3200" i="1" dirty="0"/>
              <a:t>income</a:t>
            </a:r>
            <a:r>
              <a:rPr lang="en-US" sz="3200" i="1" baseline="-25000" dirty="0"/>
              <a:t> </a:t>
            </a:r>
            <a:r>
              <a:rPr lang="en-US" sz="3200" i="1" dirty="0"/>
              <a:t>+ </a:t>
            </a:r>
          </a:p>
          <a:p>
            <a:pPr marL="0" lvl="1" indent="0">
              <a:buNone/>
            </a:pPr>
            <a:r>
              <a:rPr lang="en-US" sz="3200" i="1" dirty="0"/>
              <a:t>	β</a:t>
            </a:r>
            <a:r>
              <a:rPr lang="en-US" sz="3200" i="1" baseline="-25000" dirty="0"/>
              <a:t>3 </a:t>
            </a:r>
            <a:r>
              <a:rPr lang="en-US" sz="3200" i="1" dirty="0"/>
              <a:t>women</a:t>
            </a:r>
            <a:r>
              <a:rPr lang="en-US" sz="3200" i="1" baseline="-25000" dirty="0"/>
              <a:t> </a:t>
            </a:r>
            <a:r>
              <a:rPr lang="en-US" sz="3200" i="1" dirty="0"/>
              <a:t>+ u </a:t>
            </a:r>
          </a:p>
          <a:p>
            <a:endParaRPr lang="en-US" dirty="0"/>
          </a:p>
          <a:p>
            <a:endParaRPr lang="en-US" sz="1200" dirty="0"/>
          </a:p>
          <a:p>
            <a:endParaRPr lang="en-US" sz="1200" dirty="0"/>
          </a:p>
          <a:p>
            <a:pPr marL="0" indent="0">
              <a:buNone/>
            </a:pPr>
            <a:r>
              <a:rPr lang="en-US" sz="1200" dirty="0"/>
              <a:t>(If you are looking at the slides after the lecture, this link will be helpful for the next couple of slides </a:t>
            </a:r>
          </a:p>
          <a:p>
            <a:pPr marL="0" indent="0">
              <a:buNone/>
            </a:pPr>
            <a:r>
              <a:rPr lang="en-US" sz="1200" dirty="0"/>
              <a:t>http://</a:t>
            </a:r>
            <a:r>
              <a:rPr lang="en-US" sz="1200" dirty="0" err="1"/>
              <a:t>stats.stackexchange.com</a:t>
            </a:r>
            <a:r>
              <a:rPr lang="en-US" sz="1200" dirty="0"/>
              <a:t>/questions/5135/interpretation-of-</a:t>
            </a:r>
            <a:r>
              <a:rPr lang="en-US" sz="1200" dirty="0" err="1"/>
              <a:t>rs</a:t>
            </a:r>
            <a:r>
              <a:rPr lang="en-US" sz="1200" dirty="0"/>
              <a:t>-lm-output)</a:t>
            </a:r>
          </a:p>
        </p:txBody>
      </p:sp>
    </p:spTree>
    <p:extLst>
      <p:ext uri="{BB962C8B-B14F-4D97-AF65-F5344CB8AC3E}">
        <p14:creationId xmlns:p14="http://schemas.microsoft.com/office/powerpoint/2010/main" val="10355206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62705" y="74726"/>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latin typeface="Courier"/>
                <a:cs typeface="Courier"/>
              </a:rPr>
              <a:t>reg1 &lt;- lm(prestige ~ education + income + women, data = Prestige)</a:t>
            </a:r>
          </a:p>
          <a:p>
            <a:r>
              <a:rPr lang="en-US" sz="1600" dirty="0">
                <a:latin typeface="Courier"/>
                <a:cs typeface="Courier"/>
              </a:rPr>
              <a:t>summary(reg1)</a:t>
            </a:r>
          </a:p>
          <a:p>
            <a:endParaRPr lang="en-US" sz="1600" dirty="0">
              <a:latin typeface="Courier"/>
              <a:cs typeface="Courier"/>
            </a:endParaRPr>
          </a:p>
          <a:p>
            <a:r>
              <a:rPr lang="en-US" sz="1600" b="0" dirty="0">
                <a:latin typeface="Courier"/>
                <a:cs typeface="Courier"/>
              </a:rPr>
              <a:t>Call:</a:t>
            </a:r>
          </a:p>
          <a:p>
            <a:r>
              <a:rPr lang="en-US" sz="1600" b="0" dirty="0">
                <a:latin typeface="Courier"/>
                <a:cs typeface="Courier"/>
              </a:rPr>
              <a:t>lm(formula = prestige ~ education + income + women, data = Prestige)</a:t>
            </a:r>
          </a:p>
          <a:p>
            <a:endParaRPr lang="en-US" sz="1600" b="0" dirty="0">
              <a:latin typeface="Courier"/>
              <a:cs typeface="Courier"/>
            </a:endParaRPr>
          </a:p>
          <a:p>
            <a:r>
              <a:rPr lang="en-US" sz="1600" b="0" dirty="0">
                <a:latin typeface="Courier"/>
                <a:cs typeface="Courier"/>
              </a:rPr>
              <a:t>Residuals:</a:t>
            </a:r>
          </a:p>
          <a:p>
            <a:r>
              <a:rPr lang="en-US" sz="1600" b="0" dirty="0">
                <a:latin typeface="Courier"/>
                <a:cs typeface="Courier"/>
              </a:rPr>
              <a:t>     Min       1Q   Median       3Q      Max </a:t>
            </a:r>
          </a:p>
          <a:p>
            <a:r>
              <a:rPr lang="en-US" sz="1600" b="0" dirty="0">
                <a:latin typeface="Courier"/>
                <a:cs typeface="Courier"/>
              </a:rPr>
              <a:t>-19.8246  -5.3332  -0.1364   5.1587  17.5045 </a:t>
            </a:r>
          </a:p>
          <a:p>
            <a:endParaRPr lang="en-US" sz="16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t value </a:t>
            </a:r>
            <a:r>
              <a:rPr lang="en-US" sz="1600" b="0" dirty="0" err="1">
                <a:latin typeface="Courier"/>
                <a:cs typeface="Courier"/>
              </a:rPr>
              <a:t>Pr</a:t>
            </a:r>
            <a:r>
              <a:rPr lang="en-US" sz="1600" b="0" dirty="0">
                <a:latin typeface="Courier"/>
                <a:cs typeface="Courier"/>
              </a:rPr>
              <a:t>(&gt;|t|)    </a:t>
            </a:r>
          </a:p>
          <a:p>
            <a:r>
              <a:rPr lang="en-US" sz="1600" b="0" dirty="0">
                <a:latin typeface="Courier"/>
                <a:cs typeface="Courier"/>
              </a:rPr>
              <a:t>(Intercept) -6.7943342  3.2390886  -2.098   0.0385 *  </a:t>
            </a:r>
          </a:p>
          <a:p>
            <a:r>
              <a:rPr lang="en-US" sz="1600" b="0" dirty="0">
                <a:latin typeface="Courier"/>
                <a:cs typeface="Courier"/>
              </a:rPr>
              <a:t>education    4.1866373  0.3887013  10.771  &lt; 2e-16 ***</a:t>
            </a:r>
          </a:p>
          <a:p>
            <a:r>
              <a:rPr lang="en-US" sz="1600" b="0" dirty="0">
                <a:latin typeface="Courier"/>
                <a:cs typeface="Courier"/>
              </a:rPr>
              <a:t>income       0.0013136  0.0002778   4.729 7.58e-06 ***</a:t>
            </a:r>
          </a:p>
          <a:p>
            <a:r>
              <a:rPr lang="en-US" sz="1600" b="0" dirty="0">
                <a:latin typeface="Courier"/>
                <a:cs typeface="Courier"/>
              </a:rPr>
              <a:t>women       -0.0089052  0.0304071  -0.293   0.7702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1600" b="0" dirty="0">
              <a:latin typeface="Courier"/>
              <a:cs typeface="Courier"/>
            </a:endParaRPr>
          </a:p>
          <a:p>
            <a:r>
              <a:rPr lang="en-US" sz="1600" b="0" dirty="0">
                <a:latin typeface="Courier"/>
                <a:cs typeface="Courier"/>
              </a:rPr>
              <a:t>Residual standard error: 7.846 on 98 degrees of freedom</a:t>
            </a:r>
          </a:p>
          <a:p>
            <a:r>
              <a:rPr lang="en-US" sz="1600" b="0" dirty="0">
                <a:latin typeface="Courier"/>
                <a:cs typeface="Courier"/>
              </a:rPr>
              <a:t>Multiple R-squared:  0.7982,	Adjusted R-squared:  0.792 </a:t>
            </a:r>
          </a:p>
          <a:p>
            <a:r>
              <a:rPr lang="en-US" sz="1600" b="0" dirty="0">
                <a:latin typeface="Courier"/>
                <a:cs typeface="Courier"/>
              </a:rPr>
              <a:t>F-statistic: 129.2 on 3 and 98 DF,  p-value: &lt; 2.2e-16</a:t>
            </a:r>
          </a:p>
        </p:txBody>
      </p:sp>
      <p:sp>
        <p:nvSpPr>
          <p:cNvPr id="2" name="Rectangle 1"/>
          <p:cNvSpPr/>
          <p:nvPr/>
        </p:nvSpPr>
        <p:spPr>
          <a:xfrm>
            <a:off x="475374" y="807481"/>
            <a:ext cx="8384979" cy="883140"/>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rgbClr val="FF0000"/>
                </a:solidFill>
              </a:rPr>
              <a:t>Model summary</a:t>
            </a:r>
          </a:p>
        </p:txBody>
      </p:sp>
      <p:sp>
        <p:nvSpPr>
          <p:cNvPr id="7" name="Rectangle 6"/>
          <p:cNvSpPr/>
          <p:nvPr/>
        </p:nvSpPr>
        <p:spPr>
          <a:xfrm>
            <a:off x="475374" y="1743093"/>
            <a:ext cx="8384979" cy="1125049"/>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rgbClr val="FF0000"/>
                </a:solidFill>
              </a:rPr>
              <a:t>Residual statistics</a:t>
            </a:r>
          </a:p>
        </p:txBody>
      </p:sp>
      <p:sp>
        <p:nvSpPr>
          <p:cNvPr id="8" name="Rectangle 7"/>
          <p:cNvSpPr/>
          <p:nvPr/>
        </p:nvSpPr>
        <p:spPr>
          <a:xfrm>
            <a:off x="475374" y="2927014"/>
            <a:ext cx="8384979" cy="2598958"/>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rgbClr val="FF0000"/>
                </a:solidFill>
              </a:rPr>
              <a:t>Estimates</a:t>
            </a:r>
          </a:p>
        </p:txBody>
      </p:sp>
      <p:sp>
        <p:nvSpPr>
          <p:cNvPr id="9" name="Rectangle 8"/>
          <p:cNvSpPr/>
          <p:nvPr/>
        </p:nvSpPr>
        <p:spPr>
          <a:xfrm>
            <a:off x="475374" y="5575430"/>
            <a:ext cx="8384979" cy="1228991"/>
          </a:xfrm>
          <a:prstGeom prst="rect">
            <a:avLst/>
          </a:prstGeom>
          <a:noFill/>
          <a:ln w="2540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dirty="0">
                <a:solidFill>
                  <a:srgbClr val="FF0000"/>
                </a:solidFill>
              </a:rPr>
              <a:t>Model quality indices</a:t>
            </a:r>
          </a:p>
        </p:txBody>
      </p:sp>
    </p:spTree>
    <p:extLst>
      <p:ext uri="{BB962C8B-B14F-4D97-AF65-F5344CB8AC3E}">
        <p14:creationId xmlns:p14="http://schemas.microsoft.com/office/powerpoint/2010/main" val="78802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53561" y="73993"/>
            <a:ext cx="8297648" cy="6811439"/>
          </a:xfrm>
          <a:prstGeom prst="rect">
            <a:avLst/>
          </a:prstGeom>
          <a:solidFill>
            <a:schemeClr val="bg1"/>
          </a:solidFill>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lumMod val="40000"/>
                    <a:lumOff val="60000"/>
                  </a:schemeClr>
                </a:solidFill>
                <a:latin typeface="Courier"/>
                <a:cs typeface="Courier"/>
              </a:rPr>
              <a:t>reg1 &lt;- lm(prestige ~ education + income + women, data = Prestige)</a:t>
            </a:r>
          </a:p>
          <a:p>
            <a:r>
              <a:rPr lang="en-US" sz="1600" dirty="0">
                <a:solidFill>
                  <a:schemeClr val="bg2">
                    <a:lumMod val="40000"/>
                    <a:lumOff val="60000"/>
                  </a:schemeClr>
                </a:solidFill>
                <a:latin typeface="Courier"/>
                <a:cs typeface="Courier"/>
              </a:rPr>
              <a:t>summary(reg1)</a:t>
            </a:r>
          </a:p>
          <a:p>
            <a:endParaRPr lang="en-US" sz="1600" dirty="0">
              <a:solidFill>
                <a:schemeClr val="bg2">
                  <a:lumMod val="40000"/>
                  <a:lumOff val="60000"/>
                </a:schemeClr>
              </a:solidFill>
              <a:latin typeface="Courier"/>
              <a:cs typeface="Courier"/>
            </a:endParaRPr>
          </a:p>
          <a:p>
            <a:r>
              <a:rPr lang="en-US" sz="1600" b="0" dirty="0">
                <a:solidFill>
                  <a:schemeClr val="bg2">
                    <a:lumMod val="40000"/>
                    <a:lumOff val="60000"/>
                  </a:schemeClr>
                </a:solidFill>
                <a:latin typeface="Courier"/>
                <a:cs typeface="Courier"/>
              </a:rPr>
              <a:t>Call:</a:t>
            </a:r>
          </a:p>
          <a:p>
            <a:r>
              <a:rPr lang="en-US" sz="1600" b="0" dirty="0">
                <a:solidFill>
                  <a:schemeClr val="bg2">
                    <a:lumMod val="40000"/>
                    <a:lumOff val="60000"/>
                  </a:schemeClr>
                </a:solidFill>
                <a:latin typeface="Courier"/>
                <a:cs typeface="Courier"/>
              </a:rPr>
              <a:t>lm(formula = prestige ~ education + income + women, data = Prestige)</a:t>
            </a:r>
          </a:p>
          <a:p>
            <a:endParaRPr lang="en-US" sz="1600" b="0" dirty="0">
              <a:solidFill>
                <a:schemeClr val="bg2">
                  <a:lumMod val="40000"/>
                  <a:lumOff val="60000"/>
                </a:schemeClr>
              </a:solidFill>
              <a:latin typeface="Courier"/>
              <a:cs typeface="Courier"/>
            </a:endParaRPr>
          </a:p>
          <a:p>
            <a:r>
              <a:rPr lang="en-US" sz="1600" b="0" dirty="0">
                <a:solidFill>
                  <a:schemeClr val="bg2">
                    <a:lumMod val="40000"/>
                    <a:lumOff val="60000"/>
                  </a:schemeClr>
                </a:solidFill>
                <a:latin typeface="Courier"/>
                <a:cs typeface="Courier"/>
              </a:rPr>
              <a:t>Residuals:</a:t>
            </a:r>
          </a:p>
          <a:p>
            <a:r>
              <a:rPr lang="en-US" sz="1600" b="0" dirty="0">
                <a:solidFill>
                  <a:schemeClr val="bg2">
                    <a:lumMod val="40000"/>
                    <a:lumOff val="60000"/>
                  </a:schemeClr>
                </a:solidFill>
                <a:latin typeface="Courier"/>
                <a:cs typeface="Courier"/>
              </a:rPr>
              <a:t>     Min       1Q   Median       3Q      Max </a:t>
            </a:r>
          </a:p>
          <a:p>
            <a:r>
              <a:rPr lang="en-US" sz="1600" b="0" dirty="0">
                <a:solidFill>
                  <a:schemeClr val="bg2">
                    <a:lumMod val="40000"/>
                    <a:lumOff val="60000"/>
                  </a:schemeClr>
                </a:solidFill>
                <a:latin typeface="Courier"/>
                <a:cs typeface="Courier"/>
              </a:rPr>
              <a:t>-19.8246  -5.3332  -0.1364   5.1587  17.5045 </a:t>
            </a:r>
          </a:p>
          <a:p>
            <a:endParaRPr lang="en-US" sz="1600" b="0" dirty="0">
              <a:latin typeface="Courier"/>
              <a:cs typeface="Courier"/>
            </a:endParaRPr>
          </a:p>
          <a:p>
            <a:r>
              <a:rPr lang="en-US" sz="1600" b="0" dirty="0">
                <a:latin typeface="Courier"/>
                <a:cs typeface="Courier"/>
              </a:rPr>
              <a:t>Coefficients:</a:t>
            </a:r>
          </a:p>
          <a:p>
            <a:r>
              <a:rPr lang="en-US" sz="1600" b="0" dirty="0">
                <a:latin typeface="Courier"/>
                <a:cs typeface="Courier"/>
              </a:rPr>
              <a:t>              Estimate Std. Error t value </a:t>
            </a:r>
            <a:r>
              <a:rPr lang="en-US" sz="1600" b="0" dirty="0" err="1">
                <a:latin typeface="Courier"/>
                <a:cs typeface="Courier"/>
              </a:rPr>
              <a:t>Pr</a:t>
            </a:r>
            <a:r>
              <a:rPr lang="en-US" sz="1600" b="0" dirty="0">
                <a:latin typeface="Courier"/>
                <a:cs typeface="Courier"/>
              </a:rPr>
              <a:t>(&gt;|t|)    </a:t>
            </a:r>
          </a:p>
          <a:p>
            <a:r>
              <a:rPr lang="en-US" sz="1600" b="0" dirty="0">
                <a:latin typeface="Courier"/>
                <a:cs typeface="Courier"/>
              </a:rPr>
              <a:t>(Intercept) -6.7943342  3.2390886  -2.098   0.0385 *  </a:t>
            </a:r>
          </a:p>
          <a:p>
            <a:r>
              <a:rPr lang="en-US" sz="1600" b="0" dirty="0">
                <a:latin typeface="Courier"/>
                <a:cs typeface="Courier"/>
              </a:rPr>
              <a:t>education    4.1866373  0.3887013  10.771  &lt; 2e-16 ***</a:t>
            </a:r>
          </a:p>
          <a:p>
            <a:r>
              <a:rPr lang="en-US" sz="1600" b="0" dirty="0">
                <a:latin typeface="Courier"/>
                <a:cs typeface="Courier"/>
              </a:rPr>
              <a:t>income       0.0013136  0.0002778   4.729 7.58e-06 ***</a:t>
            </a:r>
          </a:p>
          <a:p>
            <a:r>
              <a:rPr lang="en-US" sz="1600" b="0" dirty="0">
                <a:latin typeface="Courier"/>
                <a:cs typeface="Courier"/>
              </a:rPr>
              <a:t>women       -0.0089052  0.0304071  -0.293   0.7702    </a:t>
            </a:r>
          </a:p>
          <a:p>
            <a:r>
              <a:rPr lang="en-US" sz="1600" b="0" dirty="0">
                <a:latin typeface="Courier"/>
                <a:cs typeface="Courier"/>
              </a:rPr>
              <a:t>---</a:t>
            </a:r>
          </a:p>
          <a:p>
            <a:r>
              <a:rPr lang="en-US" sz="1600" b="0" dirty="0" err="1">
                <a:latin typeface="Courier"/>
                <a:cs typeface="Courier"/>
              </a:rPr>
              <a:t>Signif</a:t>
            </a:r>
            <a:r>
              <a:rPr lang="en-US" sz="1600" b="0" dirty="0">
                <a:latin typeface="Courier"/>
                <a:cs typeface="Courier"/>
              </a:rPr>
              <a:t>. codes:  0 ‘***’ 0.001 ‘**’ 0.01 ‘*’ 0.05 ‘.’ 0.1 ‘ ’ 1</a:t>
            </a:r>
          </a:p>
          <a:p>
            <a:endParaRPr lang="en-US" sz="1600" b="0" dirty="0">
              <a:latin typeface="Courier"/>
              <a:cs typeface="Courier"/>
            </a:endParaRPr>
          </a:p>
          <a:p>
            <a:r>
              <a:rPr lang="en-US" sz="1600" b="0" dirty="0">
                <a:solidFill>
                  <a:schemeClr val="bg2">
                    <a:lumMod val="40000"/>
                    <a:lumOff val="60000"/>
                  </a:schemeClr>
                </a:solidFill>
                <a:latin typeface="Courier"/>
                <a:cs typeface="Courier"/>
              </a:rPr>
              <a:t>Residual standard error: 7.846 on 98 degrees of freedom</a:t>
            </a:r>
          </a:p>
          <a:p>
            <a:r>
              <a:rPr lang="en-US" sz="1600" b="0" dirty="0">
                <a:solidFill>
                  <a:schemeClr val="bg2">
                    <a:lumMod val="40000"/>
                    <a:lumOff val="60000"/>
                  </a:schemeClr>
                </a:solidFill>
                <a:latin typeface="Courier"/>
                <a:cs typeface="Courier"/>
              </a:rPr>
              <a:t>Multiple R-squared:  0.7982,	Adjusted R-squared:  0.792 </a:t>
            </a:r>
          </a:p>
          <a:p>
            <a:r>
              <a:rPr lang="en-US" sz="1600" b="0" dirty="0">
                <a:solidFill>
                  <a:schemeClr val="bg2">
                    <a:lumMod val="40000"/>
                    <a:lumOff val="60000"/>
                  </a:schemeClr>
                </a:solidFill>
                <a:latin typeface="Courier"/>
                <a:cs typeface="Courier"/>
              </a:rPr>
              <a:t>F-statistic: 129.2 on 3 and 98 DF,  p-value: &lt; 2.2e-16</a:t>
            </a:r>
          </a:p>
        </p:txBody>
      </p:sp>
      <p:sp>
        <p:nvSpPr>
          <p:cNvPr id="7" name="Rectangle 6"/>
          <p:cNvSpPr/>
          <p:nvPr/>
        </p:nvSpPr>
        <p:spPr>
          <a:xfrm>
            <a:off x="170298" y="3807367"/>
            <a:ext cx="951931" cy="1200329"/>
          </a:xfrm>
          <a:prstGeom prst="rect">
            <a:avLst/>
          </a:prstGeom>
        </p:spPr>
        <p:txBody>
          <a:bodyPr wrap="square">
            <a:spAutoFit/>
          </a:bodyPr>
          <a:lstStyle/>
          <a:p>
            <a:pPr marL="0" lvl="1" indent="0">
              <a:buNone/>
            </a:pPr>
            <a:r>
              <a:rPr lang="en-US" i="1" dirty="0">
                <a:solidFill>
                  <a:srgbClr val="FF0000"/>
                </a:solidFill>
              </a:rPr>
              <a:t>β</a:t>
            </a:r>
            <a:r>
              <a:rPr lang="en-US" i="1" baseline="-25000" dirty="0">
                <a:solidFill>
                  <a:srgbClr val="FF0000"/>
                </a:solidFill>
              </a:rPr>
              <a:t>0</a:t>
            </a:r>
            <a:r>
              <a:rPr lang="en-US" i="1" dirty="0">
                <a:solidFill>
                  <a:srgbClr val="FF0000"/>
                </a:solidFill>
              </a:rPr>
              <a:t>	</a:t>
            </a:r>
          </a:p>
          <a:p>
            <a:pPr marL="0" lvl="1" indent="0">
              <a:buNone/>
            </a:pPr>
            <a:r>
              <a:rPr lang="en-US" i="1" dirty="0">
                <a:solidFill>
                  <a:srgbClr val="FF0000"/>
                </a:solidFill>
              </a:rPr>
              <a:t>β</a:t>
            </a:r>
            <a:r>
              <a:rPr lang="en-US" i="1" baseline="-25000" dirty="0">
                <a:solidFill>
                  <a:srgbClr val="FF0000"/>
                </a:solidFill>
              </a:rPr>
              <a:t>1</a:t>
            </a:r>
            <a:r>
              <a:rPr lang="en-US" i="1" dirty="0">
                <a:solidFill>
                  <a:srgbClr val="FF0000"/>
                </a:solidFill>
              </a:rPr>
              <a:t>	</a:t>
            </a:r>
          </a:p>
          <a:p>
            <a:pPr marL="0" lvl="1" indent="0">
              <a:buNone/>
            </a:pPr>
            <a:r>
              <a:rPr lang="en-US" i="1" dirty="0">
                <a:solidFill>
                  <a:srgbClr val="FF0000"/>
                </a:solidFill>
              </a:rPr>
              <a:t>β</a:t>
            </a:r>
            <a:r>
              <a:rPr lang="en-US" i="1" baseline="-25000" dirty="0">
                <a:solidFill>
                  <a:srgbClr val="FF0000"/>
                </a:solidFill>
              </a:rPr>
              <a:t>2</a:t>
            </a:r>
            <a:r>
              <a:rPr lang="en-US" i="1" dirty="0">
                <a:solidFill>
                  <a:srgbClr val="FF0000"/>
                </a:solidFill>
              </a:rPr>
              <a:t>	</a:t>
            </a:r>
          </a:p>
          <a:p>
            <a:pPr marL="0" lvl="1" indent="0">
              <a:buNone/>
            </a:pPr>
            <a:r>
              <a:rPr lang="en-US" i="1" dirty="0">
                <a:solidFill>
                  <a:srgbClr val="FF0000"/>
                </a:solidFill>
              </a:rPr>
              <a:t>β</a:t>
            </a:r>
            <a:r>
              <a:rPr lang="en-US" i="1" baseline="-25000" dirty="0">
                <a:solidFill>
                  <a:srgbClr val="FF0000"/>
                </a:solidFill>
              </a:rPr>
              <a:t>3</a:t>
            </a:r>
            <a:endParaRPr lang="en-US" i="1" dirty="0">
              <a:solidFill>
                <a:srgbClr val="FF0000"/>
              </a:solidFill>
            </a:endParaRPr>
          </a:p>
        </p:txBody>
      </p:sp>
      <p:sp>
        <p:nvSpPr>
          <p:cNvPr id="8" name="TextBox 7"/>
          <p:cNvSpPr txBox="1"/>
          <p:nvPr/>
        </p:nvSpPr>
        <p:spPr>
          <a:xfrm>
            <a:off x="4584053" y="2648012"/>
            <a:ext cx="1411144" cy="923330"/>
          </a:xfrm>
          <a:prstGeom prst="rect">
            <a:avLst/>
          </a:prstGeom>
          <a:noFill/>
        </p:spPr>
        <p:txBody>
          <a:bodyPr wrap="none" lIns="0" tIns="0" rIns="0" bIns="0" rtlCol="0">
            <a:spAutoFit/>
          </a:bodyPr>
          <a:lstStyle/>
          <a:p>
            <a:r>
              <a:rPr lang="en-US" sz="2000" b="1" dirty="0">
                <a:solidFill>
                  <a:srgbClr val="EF3340"/>
                </a:solidFill>
              </a:rPr>
              <a:t>t statistic is</a:t>
            </a:r>
            <a:br>
              <a:rPr lang="en-US" sz="2000" b="1" dirty="0">
                <a:solidFill>
                  <a:srgbClr val="EF3340"/>
                </a:solidFill>
              </a:rPr>
            </a:br>
            <a:r>
              <a:rPr lang="en-US" sz="2000" b="1" dirty="0">
                <a:solidFill>
                  <a:srgbClr val="EF3340"/>
                </a:solidFill>
              </a:rPr>
              <a:t> </a:t>
            </a:r>
            <a:r>
              <a:rPr lang="en-US" sz="2000" b="1" dirty="0" err="1">
                <a:solidFill>
                  <a:srgbClr val="EF3340"/>
                </a:solidFill>
              </a:rPr>
              <a:t>Est</a:t>
            </a:r>
            <a:r>
              <a:rPr lang="en-US" sz="2000" b="1" dirty="0">
                <a:solidFill>
                  <a:srgbClr val="EF3340"/>
                </a:solidFill>
              </a:rPr>
              <a:t> / S.E</a:t>
            </a:r>
          </a:p>
          <a:p>
            <a:endParaRPr lang="en-US" sz="2000" b="1" dirty="0"/>
          </a:p>
        </p:txBody>
      </p:sp>
      <p:sp>
        <p:nvSpPr>
          <p:cNvPr id="9" name="TextBox 8"/>
          <p:cNvSpPr txBox="1"/>
          <p:nvPr/>
        </p:nvSpPr>
        <p:spPr>
          <a:xfrm>
            <a:off x="6406520" y="509419"/>
            <a:ext cx="2571896" cy="2954655"/>
          </a:xfrm>
          <a:prstGeom prst="rect">
            <a:avLst/>
          </a:prstGeom>
          <a:noFill/>
        </p:spPr>
        <p:txBody>
          <a:bodyPr wrap="square" lIns="0" tIns="0" rIns="0" bIns="0" rtlCol="0">
            <a:spAutoFit/>
          </a:bodyPr>
          <a:lstStyle/>
          <a:p>
            <a:r>
              <a:rPr lang="en-US" sz="1600" b="1" dirty="0">
                <a:solidFill>
                  <a:srgbClr val="EF3340"/>
                </a:solidFill>
              </a:rPr>
              <a:t>Estimates are</a:t>
            </a:r>
          </a:p>
          <a:p>
            <a:r>
              <a:rPr lang="en-US" sz="1600" b="1" dirty="0">
                <a:solidFill>
                  <a:srgbClr val="EF3340"/>
                </a:solidFill>
              </a:rPr>
              <a:t>Normally distributed </a:t>
            </a:r>
            <a:r>
              <a:rPr lang="en-US" sz="1600" b="1" dirty="0" err="1">
                <a:solidFill>
                  <a:srgbClr val="EF3340"/>
                </a:solidFill>
              </a:rPr>
              <a:t>underassumptions</a:t>
            </a:r>
            <a:r>
              <a:rPr lang="en-US" sz="1600" b="1" dirty="0">
                <a:solidFill>
                  <a:srgbClr val="EF3340"/>
                </a:solidFill>
              </a:rPr>
              <a:t>  MLR.1-MLR.6</a:t>
            </a:r>
          </a:p>
          <a:p>
            <a:endParaRPr lang="en-US" sz="1600" b="1" dirty="0">
              <a:solidFill>
                <a:srgbClr val="EF3340"/>
              </a:solidFill>
            </a:endParaRPr>
          </a:p>
          <a:p>
            <a:r>
              <a:rPr lang="en-US" sz="1600" b="1" dirty="0">
                <a:solidFill>
                  <a:srgbClr val="EF3340"/>
                </a:solidFill>
              </a:rPr>
              <a:t>If this is true, the the t statistic follows a known distribution (t distribution) under </a:t>
            </a:r>
          </a:p>
          <a:p>
            <a:endParaRPr lang="en-US" sz="1600" b="1" dirty="0">
              <a:solidFill>
                <a:srgbClr val="EF3340"/>
              </a:solidFill>
            </a:endParaRPr>
          </a:p>
          <a:p>
            <a:r>
              <a:rPr lang="en-US" sz="1600" b="1" dirty="0">
                <a:solidFill>
                  <a:srgbClr val="EF3340"/>
                </a:solidFill>
              </a:rPr>
              <a:t>H</a:t>
            </a:r>
            <a:r>
              <a:rPr lang="en-US" sz="1600" b="1" baseline="-25000" dirty="0">
                <a:solidFill>
                  <a:srgbClr val="EF3340"/>
                </a:solidFill>
              </a:rPr>
              <a:t>0</a:t>
            </a:r>
            <a:r>
              <a:rPr lang="en-US" sz="1600" b="1" dirty="0">
                <a:solidFill>
                  <a:srgbClr val="EF3340"/>
                </a:solidFill>
              </a:rPr>
              <a:t>: parameter is 0 in population</a:t>
            </a:r>
            <a:endParaRPr lang="en-US" sz="1600" b="1" baseline="-25000" dirty="0">
              <a:solidFill>
                <a:srgbClr val="EF3340"/>
              </a:solidFill>
            </a:endParaRPr>
          </a:p>
          <a:p>
            <a:endParaRPr lang="en-US" sz="1600" b="1" dirty="0"/>
          </a:p>
        </p:txBody>
      </p:sp>
      <p:sp>
        <p:nvSpPr>
          <p:cNvPr id="10" name="TextBox 9"/>
          <p:cNvSpPr txBox="1"/>
          <p:nvPr/>
        </p:nvSpPr>
        <p:spPr>
          <a:xfrm>
            <a:off x="553561" y="2232632"/>
            <a:ext cx="2808461" cy="615553"/>
          </a:xfrm>
          <a:prstGeom prst="rect">
            <a:avLst/>
          </a:prstGeom>
          <a:noFill/>
        </p:spPr>
        <p:txBody>
          <a:bodyPr wrap="none" lIns="0" tIns="0" rIns="0" bIns="0" rtlCol="0">
            <a:spAutoFit/>
          </a:bodyPr>
          <a:lstStyle/>
          <a:p>
            <a:r>
              <a:rPr lang="en-US" sz="2000" b="1" dirty="0">
                <a:solidFill>
                  <a:srgbClr val="FF0000"/>
                </a:solidFill>
              </a:rPr>
              <a:t>Why is the estimate for</a:t>
            </a:r>
          </a:p>
          <a:p>
            <a:r>
              <a:rPr lang="en-US" sz="2000" b="1" dirty="0">
                <a:solidFill>
                  <a:srgbClr val="FF0000"/>
                </a:solidFill>
              </a:rPr>
              <a:t>Income so small?</a:t>
            </a:r>
          </a:p>
        </p:txBody>
      </p:sp>
      <p:cxnSp>
        <p:nvCxnSpPr>
          <p:cNvPr id="12" name="Straight Connector 11"/>
          <p:cNvCxnSpPr>
            <a:cxnSpLocks/>
          </p:cNvCxnSpPr>
          <p:nvPr/>
        </p:nvCxnSpPr>
        <p:spPr>
          <a:xfrm>
            <a:off x="1461315" y="2929176"/>
            <a:ext cx="637308" cy="1402981"/>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78610" y="5638787"/>
            <a:ext cx="2309076" cy="615553"/>
          </a:xfrm>
          <a:prstGeom prst="rect">
            <a:avLst/>
          </a:prstGeom>
          <a:noFill/>
        </p:spPr>
        <p:txBody>
          <a:bodyPr wrap="none" lIns="0" tIns="0" rIns="0" bIns="0" rtlCol="0">
            <a:spAutoFit/>
          </a:bodyPr>
          <a:lstStyle/>
          <a:p>
            <a:r>
              <a:rPr lang="en-US" sz="2000" b="1" dirty="0">
                <a:solidFill>
                  <a:srgbClr val="FF0000"/>
                </a:solidFill>
              </a:rPr>
              <a:t>Change the unit of </a:t>
            </a:r>
            <a:br>
              <a:rPr lang="en-US" sz="2000" b="1" dirty="0">
                <a:solidFill>
                  <a:srgbClr val="FF0000"/>
                </a:solidFill>
              </a:rPr>
            </a:br>
            <a:r>
              <a:rPr lang="en-US" sz="2000" b="1" dirty="0">
                <a:solidFill>
                  <a:srgbClr val="FF0000"/>
                </a:solidFill>
              </a:rPr>
              <a:t>income to 1000$ ?</a:t>
            </a:r>
          </a:p>
        </p:txBody>
      </p:sp>
    </p:spTree>
    <p:extLst>
      <p:ext uri="{BB962C8B-B14F-4D97-AF65-F5344CB8AC3E}">
        <p14:creationId xmlns:p14="http://schemas.microsoft.com/office/powerpoint/2010/main" val="77403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5C9BA-F724-C14A-AC6C-FF42CD51305A}"/>
              </a:ext>
            </a:extLst>
          </p:cNvPr>
          <p:cNvSpPr>
            <a:spLocks noGrp="1"/>
          </p:cNvSpPr>
          <p:nvPr>
            <p:ph type="title"/>
          </p:nvPr>
        </p:nvSpPr>
        <p:spPr/>
        <p:txBody>
          <a:bodyPr/>
          <a:lstStyle/>
          <a:p>
            <a:r>
              <a:rPr lang="fi-FI" dirty="0" err="1"/>
              <a:t>Standardization</a:t>
            </a:r>
            <a:endParaRPr lang="fi-FI" dirty="0"/>
          </a:p>
        </p:txBody>
      </p:sp>
      <p:pic>
        <p:nvPicPr>
          <p:cNvPr id="9" name="Content Placeholder 8">
            <a:extLst>
              <a:ext uri="{FF2B5EF4-FFF2-40B4-BE49-F238E27FC236}">
                <a16:creationId xmlns:a16="http://schemas.microsoft.com/office/drawing/2014/main" id="{407CF322-67AA-E046-A9FA-26C2D9FE88B1}"/>
              </a:ext>
            </a:extLst>
          </p:cNvPr>
          <p:cNvPicPr>
            <a:picLocks noGrp="1" noChangeAspect="1"/>
          </p:cNvPicPr>
          <p:nvPr>
            <p:ph sz="half" idx="1"/>
          </p:nvPr>
        </p:nvPicPr>
        <p:blipFill>
          <a:blip r:embed="rId2"/>
          <a:stretch>
            <a:fillRect/>
          </a:stretch>
        </p:blipFill>
        <p:spPr>
          <a:xfrm>
            <a:off x="628650" y="2436881"/>
            <a:ext cx="3886200" cy="3128825"/>
          </a:xfrm>
          <a:prstGeom prst="rect">
            <a:avLst/>
          </a:prstGeom>
        </p:spPr>
      </p:pic>
      <p:pic>
        <p:nvPicPr>
          <p:cNvPr id="8" name="Content Placeholder 7">
            <a:extLst>
              <a:ext uri="{FF2B5EF4-FFF2-40B4-BE49-F238E27FC236}">
                <a16:creationId xmlns:a16="http://schemas.microsoft.com/office/drawing/2014/main" id="{8D39C3A1-400C-E54E-AA33-6A3C21139C29}"/>
              </a:ext>
            </a:extLst>
          </p:cNvPr>
          <p:cNvPicPr>
            <a:picLocks noGrp="1" noChangeAspect="1"/>
          </p:cNvPicPr>
          <p:nvPr>
            <p:ph sz="half" idx="2"/>
          </p:nvPr>
        </p:nvPicPr>
        <p:blipFill>
          <a:blip r:embed="rId3"/>
          <a:stretch>
            <a:fillRect/>
          </a:stretch>
        </p:blipFill>
        <p:spPr>
          <a:xfrm>
            <a:off x="4629150" y="2436881"/>
            <a:ext cx="3886200" cy="3128825"/>
          </a:xfrm>
          <a:prstGeom prst="rect">
            <a:avLst/>
          </a:prstGeom>
        </p:spPr>
      </p:pic>
      <p:sp>
        <p:nvSpPr>
          <p:cNvPr id="6" name="Suorakulmio 14">
            <a:extLst>
              <a:ext uri="{FF2B5EF4-FFF2-40B4-BE49-F238E27FC236}">
                <a16:creationId xmlns:a16="http://schemas.microsoft.com/office/drawing/2014/main" id="{E9BB2949-4472-A44E-AA5C-06DF2A20D062}"/>
              </a:ext>
            </a:extLst>
          </p:cNvPr>
          <p:cNvSpPr/>
          <p:nvPr/>
        </p:nvSpPr>
        <p:spPr>
          <a:xfrm>
            <a:off x="499683" y="6356351"/>
            <a:ext cx="8463342" cy="400110"/>
          </a:xfrm>
          <a:prstGeom prst="rect">
            <a:avLst/>
          </a:prstGeom>
        </p:spPr>
        <p:txBody>
          <a:bodyPr wrap="square">
            <a:spAutoFit/>
          </a:bodyPr>
          <a:lstStyle/>
          <a:p>
            <a:r>
              <a:rPr lang="en-US" sz="1000" dirty="0" err="1"/>
              <a:t>Pruim</a:t>
            </a:r>
            <a:r>
              <a:rPr lang="en-US" sz="1000" dirty="0"/>
              <a:t> (2015). NHANES: Data from the US National Health and Nutrition Examination Study. R package version  2.1.0. </a:t>
            </a:r>
            <a:r>
              <a:rPr lang="en-US" sz="1000" dirty="0">
                <a:hlinkClick r:id="rId4"/>
              </a:rPr>
              <a:t>https://CRAN.R-project.org/package=NHANES</a:t>
            </a:r>
            <a:r>
              <a:rPr lang="en-US" sz="1000" dirty="0"/>
              <a:t> </a:t>
            </a:r>
            <a:endParaRPr lang="en-US" sz="1000" dirty="0">
              <a:effectLst/>
            </a:endParaRPr>
          </a:p>
        </p:txBody>
      </p:sp>
      <p:sp>
        <p:nvSpPr>
          <p:cNvPr id="7" name="TextBox 6">
            <a:extLst>
              <a:ext uri="{FF2B5EF4-FFF2-40B4-BE49-F238E27FC236}">
                <a16:creationId xmlns:a16="http://schemas.microsoft.com/office/drawing/2014/main" id="{5DC8A1EC-06C4-834D-9ABC-3D74B00E59B4}"/>
              </a:ext>
            </a:extLst>
          </p:cNvPr>
          <p:cNvSpPr txBox="1"/>
          <p:nvPr/>
        </p:nvSpPr>
        <p:spPr>
          <a:xfrm>
            <a:off x="499683" y="5942566"/>
            <a:ext cx="2450479" cy="369332"/>
          </a:xfrm>
          <a:prstGeom prst="rect">
            <a:avLst/>
          </a:prstGeom>
          <a:noFill/>
        </p:spPr>
        <p:txBody>
          <a:bodyPr wrap="none" rtlCol="0">
            <a:spAutoFit/>
          </a:bodyPr>
          <a:lstStyle/>
          <a:p>
            <a:r>
              <a:rPr lang="fi-FI" dirty="0"/>
              <a:t>3171 </a:t>
            </a:r>
            <a:r>
              <a:rPr lang="fi-FI" dirty="0" err="1"/>
              <a:t>working</a:t>
            </a:r>
            <a:r>
              <a:rPr lang="fi-FI" dirty="0"/>
              <a:t> </a:t>
            </a:r>
            <a:r>
              <a:rPr lang="fi-FI" dirty="0" err="1"/>
              <a:t>age</a:t>
            </a:r>
            <a:r>
              <a:rPr lang="fi-FI" dirty="0"/>
              <a:t> </a:t>
            </a:r>
            <a:r>
              <a:rPr lang="fi-FI" dirty="0" err="1"/>
              <a:t>males</a:t>
            </a:r>
            <a:endParaRPr lang="fi-FI"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DCF59A-C3E1-1B44-93EF-005E89149E0C}"/>
                  </a:ext>
                </a:extLst>
              </p:cNvPr>
              <p:cNvSpPr txBox="1"/>
              <p:nvPr/>
            </p:nvSpPr>
            <p:spPr>
              <a:xfrm>
                <a:off x="1057275" y="1725474"/>
                <a:ext cx="2095510" cy="669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i-FI" b="0" i="1" smtClean="0">
                          <a:latin typeface="Cambria Math" panose="02040503050406030204" pitchFamily="18" charset="0"/>
                        </a:rPr>
                        <m:t>𝑥</m:t>
                      </m:r>
                      <m:r>
                        <a:rPr lang="en-US" i="1">
                          <a:latin typeface="Cambria Math" panose="02040503050406030204" pitchFamily="18" charset="0"/>
                        </a:rPr>
                        <m:t>= </m:t>
                      </m:r>
                      <m:f>
                        <m:fPr>
                          <m:ctrlPr>
                            <a:rPr lang="fi-FI" i="1">
                              <a:latin typeface="Cambria Math" panose="02040503050406030204" pitchFamily="18" charset="0"/>
                            </a:rPr>
                          </m:ctrlPr>
                        </m:fPr>
                        <m:num>
                          <m:r>
                            <a:rPr lang="fi-FI"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𝑚𝑒𝑎𝑛</m:t>
                          </m:r>
                          <m:r>
                            <a:rPr lang="en-US" i="1">
                              <a:latin typeface="Cambria Math" panose="02040503050406030204" pitchFamily="18" charset="0"/>
                            </a:rPr>
                            <m:t>(</m:t>
                          </m:r>
                          <m:r>
                            <a:rPr lang="fi-FI" b="0" i="1" smtClean="0">
                              <a:latin typeface="Cambria Math" panose="02040503050406030204" pitchFamily="18" charset="0"/>
                            </a:rPr>
                            <m:t>𝑥</m:t>
                          </m:r>
                          <m:r>
                            <a:rPr lang="en-US" i="1">
                              <a:latin typeface="Cambria Math" panose="02040503050406030204" pitchFamily="18" charset="0"/>
                            </a:rPr>
                            <m:t>)</m:t>
                          </m:r>
                        </m:num>
                        <m:den>
                          <m:r>
                            <a:rPr lang="en-US" i="1">
                              <a:latin typeface="Cambria Math" panose="02040503050406030204" pitchFamily="18" charset="0"/>
                            </a:rPr>
                            <m:t>𝑆𝐷</m:t>
                          </m:r>
                          <m:r>
                            <a:rPr lang="en-US" i="1">
                              <a:latin typeface="Cambria Math" panose="02040503050406030204" pitchFamily="18" charset="0"/>
                            </a:rPr>
                            <m:t>(</m:t>
                          </m:r>
                          <m:r>
                            <a:rPr lang="fi-FI" b="0" i="1" smtClean="0">
                              <a:latin typeface="Cambria Math" panose="02040503050406030204" pitchFamily="18" charset="0"/>
                            </a:rPr>
                            <m:t>𝑥</m:t>
                          </m:r>
                          <m:r>
                            <a:rPr lang="en-US" i="1">
                              <a:latin typeface="Cambria Math" panose="02040503050406030204" pitchFamily="18" charset="0"/>
                            </a:rPr>
                            <m:t>)</m:t>
                          </m:r>
                        </m:den>
                      </m:f>
                    </m:oMath>
                  </m:oMathPara>
                </a14:m>
                <a:endParaRPr lang="fi-FI" dirty="0"/>
              </a:p>
            </p:txBody>
          </p:sp>
        </mc:Choice>
        <mc:Fallback xmlns="">
          <p:sp>
            <p:nvSpPr>
              <p:cNvPr id="10" name="TextBox 9">
                <a:extLst>
                  <a:ext uri="{FF2B5EF4-FFF2-40B4-BE49-F238E27FC236}">
                    <a16:creationId xmlns:a16="http://schemas.microsoft.com/office/drawing/2014/main" id="{11DCF59A-C3E1-1B44-93EF-005E89149E0C}"/>
                  </a:ext>
                </a:extLst>
              </p:cNvPr>
              <p:cNvSpPr txBox="1">
                <a:spLocks noRot="1" noChangeAspect="1" noMove="1" noResize="1" noEditPoints="1" noAdjustHandles="1" noChangeArrowheads="1" noChangeShapeType="1" noTextEdit="1"/>
              </p:cNvSpPr>
              <p:nvPr/>
            </p:nvSpPr>
            <p:spPr>
              <a:xfrm>
                <a:off x="1057275" y="1725474"/>
                <a:ext cx="2095510" cy="669094"/>
              </a:xfrm>
              <a:prstGeom prst="rect">
                <a:avLst/>
              </a:prstGeom>
              <a:blipFill>
                <a:blip r:embed="rId5"/>
                <a:stretch>
                  <a:fillRect b="-7407"/>
                </a:stretch>
              </a:blipFill>
            </p:spPr>
            <p:txBody>
              <a:bodyPr/>
              <a:lstStyle/>
              <a:p>
                <a:r>
                  <a:rPr lang="fi-FI">
                    <a:noFill/>
                  </a:rPr>
                  <a:t> </a:t>
                </a:r>
              </a:p>
            </p:txBody>
          </p:sp>
        </mc:Fallback>
      </mc:AlternateContent>
    </p:spTree>
    <p:extLst>
      <p:ext uri="{BB962C8B-B14F-4D97-AF65-F5344CB8AC3E}">
        <p14:creationId xmlns:p14="http://schemas.microsoft.com/office/powerpoint/2010/main" val="10599614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07841" y="38150"/>
            <a:ext cx="8297648" cy="6811439"/>
          </a:xfrm>
          <a:prstGeom prst="rect">
            <a:avLst/>
          </a:prstGeom>
          <a:solidFill>
            <a:schemeClr val="bg1"/>
          </a:solidFill>
        </p:spPr>
        <p:txBody>
          <a:bodyPr vert="horz" lIns="0" tIns="0" rIns="0" bIns="0" anchor="t" anchorCtr="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2">
                    <a:lumMod val="40000"/>
                    <a:lumOff val="60000"/>
                  </a:schemeClr>
                </a:solidFill>
                <a:latin typeface="Courier"/>
                <a:cs typeface="Courier"/>
              </a:rPr>
              <a:t>reg1 &lt;- lm(prestige ~ education + income + women, data = Prestige)</a:t>
            </a:r>
          </a:p>
          <a:p>
            <a:r>
              <a:rPr lang="en-US" sz="1600" dirty="0">
                <a:solidFill>
                  <a:schemeClr val="bg2">
                    <a:lumMod val="40000"/>
                    <a:lumOff val="60000"/>
                  </a:schemeClr>
                </a:solidFill>
                <a:latin typeface="Courier"/>
                <a:cs typeface="Courier"/>
              </a:rPr>
              <a:t>summary(reg1)</a:t>
            </a:r>
          </a:p>
          <a:p>
            <a:endParaRPr lang="en-US" sz="1600" dirty="0">
              <a:solidFill>
                <a:schemeClr val="bg2">
                  <a:lumMod val="40000"/>
                  <a:lumOff val="60000"/>
                </a:schemeClr>
              </a:solidFill>
              <a:latin typeface="Courier"/>
              <a:cs typeface="Courier"/>
            </a:endParaRPr>
          </a:p>
          <a:p>
            <a:r>
              <a:rPr lang="en-US" sz="1600" b="0" dirty="0">
                <a:solidFill>
                  <a:schemeClr val="bg2">
                    <a:lumMod val="40000"/>
                    <a:lumOff val="60000"/>
                  </a:schemeClr>
                </a:solidFill>
                <a:latin typeface="Courier"/>
                <a:cs typeface="Courier"/>
              </a:rPr>
              <a:t>Call:</a:t>
            </a:r>
          </a:p>
          <a:p>
            <a:r>
              <a:rPr lang="en-US" sz="1600" b="0" dirty="0">
                <a:solidFill>
                  <a:schemeClr val="bg2">
                    <a:lumMod val="40000"/>
                    <a:lumOff val="60000"/>
                  </a:schemeClr>
                </a:solidFill>
                <a:latin typeface="Courier"/>
                <a:cs typeface="Courier"/>
              </a:rPr>
              <a:t>lm(formula = prestige ~ education + income + women, data = Prestige)</a:t>
            </a:r>
          </a:p>
          <a:p>
            <a:endParaRPr lang="en-US" sz="1600" b="0" dirty="0">
              <a:solidFill>
                <a:schemeClr val="bg2">
                  <a:lumMod val="40000"/>
                  <a:lumOff val="60000"/>
                </a:schemeClr>
              </a:solidFill>
              <a:latin typeface="Courier"/>
              <a:cs typeface="Courier"/>
            </a:endParaRPr>
          </a:p>
          <a:p>
            <a:r>
              <a:rPr lang="en-US" sz="1600" b="0" dirty="0">
                <a:solidFill>
                  <a:schemeClr val="bg2">
                    <a:lumMod val="40000"/>
                    <a:lumOff val="60000"/>
                  </a:schemeClr>
                </a:solidFill>
                <a:latin typeface="Courier"/>
                <a:cs typeface="Courier"/>
              </a:rPr>
              <a:t>Residuals:</a:t>
            </a:r>
          </a:p>
          <a:p>
            <a:r>
              <a:rPr lang="en-US" sz="1600" b="0" dirty="0">
                <a:solidFill>
                  <a:schemeClr val="bg2">
                    <a:lumMod val="40000"/>
                    <a:lumOff val="60000"/>
                  </a:schemeClr>
                </a:solidFill>
                <a:latin typeface="Courier"/>
                <a:cs typeface="Courier"/>
              </a:rPr>
              <a:t>     Min       1Q   Median       3Q      Max </a:t>
            </a:r>
          </a:p>
          <a:p>
            <a:r>
              <a:rPr lang="en-US" sz="1600" b="0" dirty="0">
                <a:solidFill>
                  <a:schemeClr val="bg2">
                    <a:lumMod val="40000"/>
                    <a:lumOff val="60000"/>
                  </a:schemeClr>
                </a:solidFill>
                <a:latin typeface="Courier"/>
                <a:cs typeface="Courier"/>
              </a:rPr>
              <a:t>-19.8246  -5.3332  -0.1364   5.1587  17.5045 </a:t>
            </a:r>
          </a:p>
          <a:p>
            <a:endParaRPr lang="en-US" sz="1600" b="0" dirty="0">
              <a:solidFill>
                <a:schemeClr val="bg2">
                  <a:lumMod val="40000"/>
                  <a:lumOff val="60000"/>
                </a:schemeClr>
              </a:solidFill>
              <a:latin typeface="Courier"/>
              <a:cs typeface="Courier"/>
            </a:endParaRPr>
          </a:p>
          <a:p>
            <a:r>
              <a:rPr lang="en-US" sz="1600" b="0" dirty="0">
                <a:solidFill>
                  <a:schemeClr val="bg2">
                    <a:lumMod val="40000"/>
                    <a:lumOff val="60000"/>
                  </a:schemeClr>
                </a:solidFill>
                <a:latin typeface="Courier"/>
                <a:cs typeface="Courier"/>
              </a:rPr>
              <a:t>Coefficients:</a:t>
            </a:r>
          </a:p>
          <a:p>
            <a:r>
              <a:rPr lang="en-US" sz="1600" b="0" dirty="0">
                <a:solidFill>
                  <a:schemeClr val="bg2">
                    <a:lumMod val="40000"/>
                    <a:lumOff val="60000"/>
                  </a:schemeClr>
                </a:solidFill>
                <a:latin typeface="Courier"/>
                <a:cs typeface="Courier"/>
              </a:rPr>
              <a:t>              Estimate Std. Error t value </a:t>
            </a:r>
            <a:r>
              <a:rPr lang="en-US" sz="1600" b="0" dirty="0" err="1">
                <a:solidFill>
                  <a:schemeClr val="bg2">
                    <a:lumMod val="40000"/>
                    <a:lumOff val="60000"/>
                  </a:schemeClr>
                </a:solidFill>
                <a:latin typeface="Courier"/>
                <a:cs typeface="Courier"/>
              </a:rPr>
              <a:t>Pr</a:t>
            </a:r>
            <a:r>
              <a:rPr lang="en-US" sz="1600" b="0" dirty="0">
                <a:solidFill>
                  <a:schemeClr val="bg2">
                    <a:lumMod val="40000"/>
                    <a:lumOff val="60000"/>
                  </a:schemeClr>
                </a:solidFill>
                <a:latin typeface="Courier"/>
                <a:cs typeface="Courier"/>
              </a:rPr>
              <a:t>(&gt;|t|)    </a:t>
            </a:r>
          </a:p>
          <a:p>
            <a:r>
              <a:rPr lang="en-US" sz="1600" b="0" dirty="0">
                <a:solidFill>
                  <a:schemeClr val="bg2">
                    <a:lumMod val="40000"/>
                    <a:lumOff val="60000"/>
                  </a:schemeClr>
                </a:solidFill>
                <a:latin typeface="Courier"/>
                <a:cs typeface="Courier"/>
              </a:rPr>
              <a:t>(Intercept) -6.7943342  3.2390886  -2.098   0.0385 *  </a:t>
            </a:r>
          </a:p>
          <a:p>
            <a:r>
              <a:rPr lang="en-US" sz="1600" b="0" dirty="0">
                <a:solidFill>
                  <a:schemeClr val="bg2">
                    <a:lumMod val="40000"/>
                    <a:lumOff val="60000"/>
                  </a:schemeClr>
                </a:solidFill>
                <a:latin typeface="Courier"/>
                <a:cs typeface="Courier"/>
              </a:rPr>
              <a:t>education    4.1866373  0.3887013  10.771  &lt; 2e-16 ***</a:t>
            </a:r>
          </a:p>
          <a:p>
            <a:r>
              <a:rPr lang="en-US" sz="1600" b="0" dirty="0">
                <a:solidFill>
                  <a:schemeClr val="bg2">
                    <a:lumMod val="40000"/>
                    <a:lumOff val="60000"/>
                  </a:schemeClr>
                </a:solidFill>
                <a:latin typeface="Courier"/>
                <a:cs typeface="Courier"/>
              </a:rPr>
              <a:t>income       0.0013136  0.0002778   4.729 7.58e-06 ***</a:t>
            </a:r>
          </a:p>
          <a:p>
            <a:r>
              <a:rPr lang="en-US" sz="1600" b="0" dirty="0">
                <a:solidFill>
                  <a:schemeClr val="bg2">
                    <a:lumMod val="40000"/>
                    <a:lumOff val="60000"/>
                  </a:schemeClr>
                </a:solidFill>
                <a:latin typeface="Courier"/>
                <a:cs typeface="Courier"/>
              </a:rPr>
              <a:t>women       -0.0089052  0.0304071  -0.293   0.7702    </a:t>
            </a:r>
          </a:p>
          <a:p>
            <a:r>
              <a:rPr lang="en-US" sz="1600" b="0" dirty="0">
                <a:solidFill>
                  <a:schemeClr val="bg2">
                    <a:lumMod val="40000"/>
                    <a:lumOff val="60000"/>
                  </a:schemeClr>
                </a:solidFill>
                <a:latin typeface="Courier"/>
                <a:cs typeface="Courier"/>
              </a:rPr>
              <a:t>---</a:t>
            </a:r>
          </a:p>
          <a:p>
            <a:r>
              <a:rPr lang="en-US" sz="1600" b="0" dirty="0" err="1">
                <a:solidFill>
                  <a:schemeClr val="bg2">
                    <a:lumMod val="40000"/>
                    <a:lumOff val="60000"/>
                  </a:schemeClr>
                </a:solidFill>
                <a:latin typeface="Courier"/>
                <a:cs typeface="Courier"/>
              </a:rPr>
              <a:t>Signif</a:t>
            </a:r>
            <a:r>
              <a:rPr lang="en-US" sz="1600" b="0" dirty="0">
                <a:solidFill>
                  <a:schemeClr val="bg2">
                    <a:lumMod val="40000"/>
                    <a:lumOff val="60000"/>
                  </a:schemeClr>
                </a:solidFill>
                <a:latin typeface="Courier"/>
                <a:cs typeface="Courier"/>
              </a:rPr>
              <a:t>. codes:  0 ‘***’ 0.001 ‘**’ 0.01 ‘*’ 0.05 ‘.’ 0.1 ‘ ’ 1</a:t>
            </a:r>
          </a:p>
          <a:p>
            <a:endParaRPr lang="en-US" sz="1600" b="0" dirty="0">
              <a:latin typeface="Courier"/>
              <a:cs typeface="Courier"/>
            </a:endParaRPr>
          </a:p>
          <a:p>
            <a:r>
              <a:rPr lang="en-US" sz="1600" b="0" dirty="0">
                <a:latin typeface="Courier"/>
                <a:cs typeface="Courier"/>
              </a:rPr>
              <a:t>Residual standard error: 7.846 on 98 degrees of freedom</a:t>
            </a:r>
          </a:p>
          <a:p>
            <a:r>
              <a:rPr lang="en-US" sz="1600" b="0" dirty="0">
                <a:latin typeface="Courier"/>
                <a:cs typeface="Courier"/>
              </a:rPr>
              <a:t>Multiple R-squared:  0.7982,	Adjusted R-squared:  0.792 </a:t>
            </a:r>
          </a:p>
          <a:p>
            <a:r>
              <a:rPr lang="en-US" sz="1600" b="0" dirty="0">
                <a:latin typeface="Courier"/>
                <a:cs typeface="Courier"/>
              </a:rPr>
              <a:t>F-statistic: 129.2 on 3 and 98 DF,  p-value: &lt; 2.2e-16</a:t>
            </a:r>
          </a:p>
        </p:txBody>
      </p:sp>
      <p:sp>
        <p:nvSpPr>
          <p:cNvPr id="10" name="TextBox 9"/>
          <p:cNvSpPr txBox="1"/>
          <p:nvPr/>
        </p:nvSpPr>
        <p:spPr>
          <a:xfrm>
            <a:off x="996134" y="2351964"/>
            <a:ext cx="2571896" cy="2380138"/>
          </a:xfrm>
          <a:prstGeom prst="rect">
            <a:avLst/>
          </a:prstGeom>
          <a:noFill/>
        </p:spPr>
        <p:txBody>
          <a:bodyPr wrap="square" lIns="0" tIns="0" rIns="0" bIns="0" rtlCol="0">
            <a:spAutoFit/>
          </a:bodyPr>
          <a:lstStyle/>
          <a:p>
            <a:r>
              <a:rPr lang="en-US" sz="1600" b="1" dirty="0">
                <a:solidFill>
                  <a:srgbClr val="EF3340"/>
                </a:solidFill>
              </a:rPr>
              <a:t>R</a:t>
            </a:r>
            <a:r>
              <a:rPr lang="en-US" sz="1600" b="1" baseline="30000" dirty="0">
                <a:solidFill>
                  <a:srgbClr val="EF3340"/>
                </a:solidFill>
              </a:rPr>
              <a:t>2</a:t>
            </a:r>
            <a:r>
              <a:rPr lang="en-US" sz="1600" b="1" dirty="0">
                <a:solidFill>
                  <a:srgbClr val="EF3340"/>
                </a:solidFill>
              </a:rPr>
              <a:t> is the single most important statistic. The share of variance of the dependent variable explained by the independent variables</a:t>
            </a:r>
          </a:p>
          <a:p>
            <a:endParaRPr lang="en-US" sz="1600" b="1" baseline="30000" dirty="0">
              <a:solidFill>
                <a:srgbClr val="EF3340"/>
              </a:solidFill>
            </a:endParaRPr>
          </a:p>
          <a:p>
            <a:r>
              <a:rPr lang="en-US" sz="1600" b="1" dirty="0">
                <a:solidFill>
                  <a:srgbClr val="EF3340"/>
                </a:solidFill>
              </a:rPr>
              <a:t>Correlation of fitted values for y and observed y to power 2</a:t>
            </a:r>
          </a:p>
        </p:txBody>
      </p:sp>
      <p:sp>
        <p:nvSpPr>
          <p:cNvPr id="11" name="TextBox 10"/>
          <p:cNvSpPr txBox="1"/>
          <p:nvPr/>
        </p:nvSpPr>
        <p:spPr>
          <a:xfrm>
            <a:off x="2714730" y="270548"/>
            <a:ext cx="2571896" cy="2626360"/>
          </a:xfrm>
          <a:prstGeom prst="rect">
            <a:avLst/>
          </a:prstGeom>
          <a:noFill/>
        </p:spPr>
        <p:txBody>
          <a:bodyPr wrap="square" lIns="0" tIns="0" rIns="0" bIns="0" rtlCol="0">
            <a:spAutoFit/>
          </a:bodyPr>
          <a:lstStyle/>
          <a:p>
            <a:r>
              <a:rPr lang="en-US" sz="1600" b="1" dirty="0">
                <a:solidFill>
                  <a:srgbClr val="EF3340"/>
                </a:solidFill>
              </a:rPr>
              <a:t>Residual S.E. is the estimated standard deviation of u</a:t>
            </a:r>
          </a:p>
          <a:p>
            <a:endParaRPr lang="en-US" sz="1600" b="1" baseline="-25000" dirty="0">
              <a:solidFill>
                <a:srgbClr val="EF3340"/>
              </a:solidFill>
            </a:endParaRPr>
          </a:p>
          <a:p>
            <a:r>
              <a:rPr lang="en-US" sz="1600" b="1" dirty="0">
                <a:solidFill>
                  <a:srgbClr val="EF3340"/>
                </a:solidFill>
              </a:rPr>
              <a:t>Also known as standard error of regression (SER), or root mean square error (RMSE) </a:t>
            </a:r>
          </a:p>
          <a:p>
            <a:endParaRPr lang="en-US" sz="1600" b="1" dirty="0">
              <a:solidFill>
                <a:srgbClr val="EF3340"/>
              </a:solidFill>
            </a:endParaRPr>
          </a:p>
          <a:p>
            <a:r>
              <a:rPr lang="en-US" sz="1600" b="1" dirty="0">
                <a:solidFill>
                  <a:srgbClr val="EF3340"/>
                </a:solidFill>
              </a:rPr>
              <a:t>Typically not interpreted</a:t>
            </a:r>
          </a:p>
          <a:p>
            <a:endParaRPr lang="en-US" sz="1600" b="1" dirty="0"/>
          </a:p>
        </p:txBody>
      </p:sp>
      <p:cxnSp>
        <p:nvCxnSpPr>
          <p:cNvPr id="12" name="Straight Connector 11"/>
          <p:cNvCxnSpPr>
            <a:cxnSpLocks/>
          </p:cNvCxnSpPr>
          <p:nvPr/>
        </p:nvCxnSpPr>
        <p:spPr>
          <a:xfrm>
            <a:off x="3824642" y="2938963"/>
            <a:ext cx="45853" cy="2737196"/>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2815256" y="4525505"/>
            <a:ext cx="200839" cy="1669299"/>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361899" y="3143129"/>
            <a:ext cx="2571896" cy="2462213"/>
          </a:xfrm>
          <a:prstGeom prst="rect">
            <a:avLst/>
          </a:prstGeom>
          <a:noFill/>
        </p:spPr>
        <p:txBody>
          <a:bodyPr wrap="square" lIns="0" tIns="0" rIns="0" bIns="0" rtlCol="0">
            <a:spAutoFit/>
          </a:bodyPr>
          <a:lstStyle/>
          <a:p>
            <a:r>
              <a:rPr lang="en-US" sz="1600" b="1" dirty="0">
                <a:solidFill>
                  <a:srgbClr val="EF3340"/>
                </a:solidFill>
              </a:rPr>
              <a:t>Adjusted R</a:t>
            </a:r>
            <a:r>
              <a:rPr lang="en-US" sz="1600" b="1" baseline="30000" dirty="0">
                <a:solidFill>
                  <a:srgbClr val="EF3340"/>
                </a:solidFill>
              </a:rPr>
              <a:t>2</a:t>
            </a:r>
            <a:r>
              <a:rPr lang="en-US" sz="1600" b="1" dirty="0">
                <a:solidFill>
                  <a:srgbClr val="EF3340"/>
                </a:solidFill>
              </a:rPr>
              <a:t> is R</a:t>
            </a:r>
            <a:r>
              <a:rPr lang="en-US" sz="1600" b="1" baseline="30000" dirty="0">
                <a:solidFill>
                  <a:srgbClr val="EF3340"/>
                </a:solidFill>
              </a:rPr>
              <a:t>2 </a:t>
            </a:r>
            <a:r>
              <a:rPr lang="en-US" sz="1600" b="1" dirty="0">
                <a:solidFill>
                  <a:srgbClr val="EF3340"/>
                </a:solidFill>
              </a:rPr>
              <a:t>that is adjusted for sample size and number of parameters adjusted for model complexity and sample size.</a:t>
            </a:r>
          </a:p>
          <a:p>
            <a:endParaRPr lang="en-US" sz="1600" b="1" dirty="0">
              <a:solidFill>
                <a:srgbClr val="EF3340"/>
              </a:solidFill>
            </a:endParaRPr>
          </a:p>
          <a:p>
            <a:r>
              <a:rPr lang="en-US" sz="1600" b="1" dirty="0">
                <a:solidFill>
                  <a:srgbClr val="EF3340"/>
                </a:solidFill>
              </a:rPr>
              <a:t>Useful for comparing non-nested models and interpretation.</a:t>
            </a:r>
          </a:p>
          <a:p>
            <a:endParaRPr lang="en-US" sz="1600" b="1" dirty="0">
              <a:solidFill>
                <a:srgbClr val="EF3340"/>
              </a:solidFill>
            </a:endParaRPr>
          </a:p>
        </p:txBody>
      </p:sp>
      <p:cxnSp>
        <p:nvCxnSpPr>
          <p:cNvPr id="19" name="Straight Connector 18"/>
          <p:cNvCxnSpPr>
            <a:cxnSpLocks/>
          </p:cNvCxnSpPr>
          <p:nvPr/>
        </p:nvCxnSpPr>
        <p:spPr>
          <a:xfrm flipH="1">
            <a:off x="7218686" y="5359120"/>
            <a:ext cx="313490" cy="723036"/>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a:cxnSpLocks/>
          </p:cNvCxnSpPr>
          <p:nvPr/>
        </p:nvCxnSpPr>
        <p:spPr>
          <a:xfrm flipH="1">
            <a:off x="4794211" y="2818156"/>
            <a:ext cx="976812" cy="2858003"/>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71023" y="-15692"/>
            <a:ext cx="2571896" cy="3200876"/>
          </a:xfrm>
          <a:prstGeom prst="rect">
            <a:avLst/>
          </a:prstGeom>
          <a:noFill/>
        </p:spPr>
        <p:txBody>
          <a:bodyPr wrap="square" lIns="0" tIns="0" rIns="0" bIns="0" rtlCol="0">
            <a:spAutoFit/>
          </a:bodyPr>
          <a:lstStyle/>
          <a:p>
            <a:r>
              <a:rPr lang="en-US" sz="1600" b="1" dirty="0">
                <a:solidFill>
                  <a:srgbClr val="EF3340"/>
                </a:solidFill>
              </a:rPr>
              <a:t>Degrees of freedom:</a:t>
            </a:r>
          </a:p>
          <a:p>
            <a:r>
              <a:rPr lang="en-US" sz="1600" b="1" dirty="0">
                <a:solidFill>
                  <a:srgbClr val="EF3340"/>
                </a:solidFill>
              </a:rPr>
              <a:t>Number of observation – number of parameters</a:t>
            </a:r>
          </a:p>
          <a:p>
            <a:r>
              <a:rPr lang="en-US" sz="1600" b="1" dirty="0">
                <a:solidFill>
                  <a:srgbClr val="EF3340"/>
                </a:solidFill>
              </a:rPr>
              <a:t>(n - k, 102 - 4)  </a:t>
            </a:r>
          </a:p>
          <a:p>
            <a:endParaRPr lang="en-US" sz="1600" b="1" dirty="0">
              <a:solidFill>
                <a:srgbClr val="EF3340"/>
              </a:solidFill>
            </a:endParaRPr>
          </a:p>
          <a:p>
            <a:r>
              <a:rPr lang="en-US" sz="1600" b="1" dirty="0">
                <a:solidFill>
                  <a:srgbClr val="EF3340"/>
                </a:solidFill>
              </a:rPr>
              <a:t>The amount of additional information required to fully describe the data</a:t>
            </a:r>
          </a:p>
          <a:p>
            <a:endParaRPr lang="en-US" sz="1600" b="1" dirty="0">
              <a:solidFill>
                <a:srgbClr val="EF3340"/>
              </a:solidFill>
            </a:endParaRPr>
          </a:p>
          <a:p>
            <a:r>
              <a:rPr lang="en-US" sz="1600" b="1" dirty="0">
                <a:solidFill>
                  <a:srgbClr val="EF3340"/>
                </a:solidFill>
              </a:rPr>
              <a:t>Not interpreted directly, but needed for many statistical tests</a:t>
            </a:r>
          </a:p>
          <a:p>
            <a:endParaRPr lang="en-US" sz="1600" b="1" dirty="0">
              <a:solidFill>
                <a:srgbClr val="EF3340"/>
              </a:solidFill>
            </a:endParaRPr>
          </a:p>
        </p:txBody>
      </p:sp>
      <p:cxnSp>
        <p:nvCxnSpPr>
          <p:cNvPr id="34" name="Straight Connector 33"/>
          <p:cNvCxnSpPr>
            <a:cxnSpLocks/>
          </p:cNvCxnSpPr>
          <p:nvPr/>
        </p:nvCxnSpPr>
        <p:spPr>
          <a:xfrm>
            <a:off x="1521768" y="5359120"/>
            <a:ext cx="684834" cy="977049"/>
          </a:xfrm>
          <a:prstGeom prst="line">
            <a:avLst/>
          </a:prstGeom>
          <a:ln w="63500">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35820" y="4374235"/>
            <a:ext cx="2571896" cy="1477328"/>
          </a:xfrm>
          <a:prstGeom prst="rect">
            <a:avLst/>
          </a:prstGeom>
          <a:noFill/>
        </p:spPr>
        <p:txBody>
          <a:bodyPr wrap="square" lIns="0" tIns="0" rIns="0" bIns="0" rtlCol="0">
            <a:spAutoFit/>
          </a:bodyPr>
          <a:lstStyle/>
          <a:p>
            <a:r>
              <a:rPr lang="en-US" sz="1600" b="1" dirty="0">
                <a:solidFill>
                  <a:srgbClr val="EF3340"/>
                </a:solidFill>
              </a:rPr>
              <a:t>F-statistic measures how much “better” the model is compared to an alternative model. Useful for model comparisons.</a:t>
            </a:r>
          </a:p>
          <a:p>
            <a:endParaRPr lang="en-US" sz="1600" b="1" dirty="0"/>
          </a:p>
        </p:txBody>
      </p:sp>
    </p:spTree>
    <p:extLst>
      <p:ext uri="{BB962C8B-B14F-4D97-AF65-F5344CB8AC3E}">
        <p14:creationId xmlns:p14="http://schemas.microsoft.com/office/powerpoint/2010/main" val="192705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25" grpId="0"/>
      <p:bldP spid="3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Quality of quantitative research</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4244846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normAutofit/>
          </a:bodyPr>
          <a:lstStyle/>
          <a:p>
            <a:pPr eaLnBrk="1" hangingPunct="1"/>
            <a:r>
              <a:rPr lang="en-US" dirty="0">
                <a:ea typeface="ＭＳ Ｐゴシック" charset="0"/>
                <a:cs typeface="ＭＳ Ｐゴシック" charset="0"/>
              </a:rPr>
              <a:t>Reliability and validity in quantitative research</a:t>
            </a:r>
          </a:p>
        </p:txBody>
      </p:sp>
      <p:sp>
        <p:nvSpPr>
          <p:cNvPr id="2" name="Content Placeholder 1"/>
          <p:cNvSpPr>
            <a:spLocks noGrp="1"/>
          </p:cNvSpPr>
          <p:nvPr>
            <p:ph idx="1"/>
          </p:nvPr>
        </p:nvSpPr>
        <p:spPr/>
        <p:txBody>
          <a:bodyPr/>
          <a:lstStyle/>
          <a:p>
            <a:r>
              <a:rPr lang="en-US" sz="2000" dirty="0">
                <a:latin typeface="Tahoma" charset="0"/>
                <a:cs typeface="ＭＳ Ｐゴシック" charset="0"/>
              </a:rPr>
              <a:t>Reliability</a:t>
            </a:r>
          </a:p>
          <a:p>
            <a:pPr lvl="1"/>
            <a:r>
              <a:rPr lang="en-US" sz="1800" dirty="0">
                <a:latin typeface="Tahoma" charset="0"/>
                <a:ea typeface="ＭＳ Ｐゴシック" charset="0"/>
              </a:rPr>
              <a:t>If you do the measurement again, will you get the same result</a:t>
            </a:r>
          </a:p>
          <a:p>
            <a:r>
              <a:rPr lang="en-US" sz="2000" dirty="0">
                <a:latin typeface="Tahoma" charset="0"/>
                <a:cs typeface="ＭＳ Ｐゴシック" charset="0"/>
              </a:rPr>
              <a:t>Measurement validity</a:t>
            </a:r>
          </a:p>
          <a:p>
            <a:pPr lvl="1"/>
            <a:r>
              <a:rPr lang="en-US" sz="1800" dirty="0">
                <a:latin typeface="Tahoma" charset="0"/>
                <a:ea typeface="ＭＳ Ｐゴシック" charset="0"/>
              </a:rPr>
              <a:t>Do the measures that you use for a construct actually measure that construct</a:t>
            </a:r>
          </a:p>
          <a:p>
            <a:r>
              <a:rPr lang="en-US" sz="2000" dirty="0">
                <a:latin typeface="Tahoma" charset="0"/>
              </a:rPr>
              <a:t>Statistical conclusion validity</a:t>
            </a:r>
          </a:p>
          <a:p>
            <a:pPr lvl="1"/>
            <a:r>
              <a:rPr lang="en-US" sz="1600" dirty="0">
                <a:latin typeface="Tahoma" charset="0"/>
              </a:rPr>
              <a:t>Is our inference about population level association correct</a:t>
            </a:r>
          </a:p>
          <a:p>
            <a:r>
              <a:rPr lang="en-US" sz="2000" dirty="0">
                <a:latin typeface="Tahoma" charset="0"/>
                <a:cs typeface="ＭＳ Ｐゴシック" charset="0"/>
              </a:rPr>
              <a:t>Internal validity</a:t>
            </a:r>
          </a:p>
          <a:p>
            <a:pPr lvl="1"/>
            <a:r>
              <a:rPr lang="en-US" sz="1800" dirty="0">
                <a:latin typeface="Tahoma" charset="0"/>
                <a:ea typeface="ＭＳ Ｐゴシック" charset="0"/>
              </a:rPr>
              <a:t>Are the relationships in your theory correct (i.e. are </a:t>
            </a:r>
            <a:br>
              <a:rPr lang="en-US" sz="1800" dirty="0">
                <a:latin typeface="Tahoma" charset="0"/>
                <a:ea typeface="ＭＳ Ｐゴシック" charset="0"/>
              </a:rPr>
            </a:br>
            <a:r>
              <a:rPr lang="en-US" sz="1800" dirty="0">
                <a:latin typeface="Tahoma" charset="0"/>
                <a:ea typeface="ＭＳ Ｐゴシック" charset="0"/>
              </a:rPr>
              <a:t>the statistical relationships also causal relationships)</a:t>
            </a:r>
          </a:p>
          <a:p>
            <a:r>
              <a:rPr lang="en-US" sz="2000" dirty="0">
                <a:latin typeface="Tahoma" charset="0"/>
                <a:cs typeface="ＭＳ Ｐゴシック" charset="0"/>
              </a:rPr>
              <a:t>External validity</a:t>
            </a:r>
          </a:p>
          <a:p>
            <a:pPr lvl="1"/>
            <a:r>
              <a:rPr lang="en-US" sz="1800" dirty="0">
                <a:latin typeface="Tahoma" charset="0"/>
                <a:ea typeface="ＭＳ Ｐゴシック" charset="0"/>
              </a:rPr>
              <a:t>Are your results generalizable to other populations</a:t>
            </a:r>
          </a:p>
          <a:p>
            <a:endParaRPr lang="en-US" dirty="0"/>
          </a:p>
        </p:txBody>
      </p:sp>
      <p:sp>
        <p:nvSpPr>
          <p:cNvPr id="3" name="TextBox 2"/>
          <p:cNvSpPr txBox="1"/>
          <p:nvPr/>
        </p:nvSpPr>
        <p:spPr>
          <a:xfrm>
            <a:off x="7802575" y="3444889"/>
            <a:ext cx="1211645" cy="615553"/>
          </a:xfrm>
          <a:prstGeom prst="rect">
            <a:avLst/>
          </a:prstGeom>
          <a:noFill/>
        </p:spPr>
        <p:txBody>
          <a:bodyPr wrap="none" lIns="0" tIns="0" rIns="0" bIns="0" rtlCol="0">
            <a:spAutoFit/>
          </a:bodyPr>
          <a:lstStyle/>
          <a:p>
            <a:r>
              <a:rPr lang="en-US" sz="2000" b="1" dirty="0">
                <a:solidFill>
                  <a:srgbClr val="FF0000"/>
                </a:solidFill>
              </a:rPr>
              <a:t>Statistical</a:t>
            </a:r>
            <a:br>
              <a:rPr lang="en-US" sz="2000" b="1" dirty="0">
                <a:solidFill>
                  <a:srgbClr val="FF0000"/>
                </a:solidFill>
              </a:rPr>
            </a:br>
            <a:r>
              <a:rPr lang="en-US" sz="2000" b="1" dirty="0">
                <a:solidFill>
                  <a:srgbClr val="FF0000"/>
                </a:solidFill>
              </a:rPr>
              <a:t>inference</a:t>
            </a:r>
          </a:p>
        </p:txBody>
      </p:sp>
      <p:sp>
        <p:nvSpPr>
          <p:cNvPr id="8" name="TextBox 7"/>
          <p:cNvSpPr txBox="1"/>
          <p:nvPr/>
        </p:nvSpPr>
        <p:spPr>
          <a:xfrm>
            <a:off x="7776960" y="4525526"/>
            <a:ext cx="1140386" cy="615553"/>
          </a:xfrm>
          <a:prstGeom prst="rect">
            <a:avLst/>
          </a:prstGeom>
          <a:noFill/>
        </p:spPr>
        <p:txBody>
          <a:bodyPr wrap="none" lIns="0" tIns="0" rIns="0" bIns="0" rtlCol="0">
            <a:spAutoFit/>
          </a:bodyPr>
          <a:lstStyle/>
          <a:p>
            <a:r>
              <a:rPr lang="en-US" sz="2000" b="1" dirty="0">
                <a:solidFill>
                  <a:srgbClr val="FF0000"/>
                </a:solidFill>
              </a:rPr>
              <a:t>Causal</a:t>
            </a:r>
            <a:br>
              <a:rPr lang="en-US" sz="2000" b="1" dirty="0">
                <a:solidFill>
                  <a:srgbClr val="FF0000"/>
                </a:solidFill>
              </a:rPr>
            </a:br>
            <a:r>
              <a:rPr lang="en-US" sz="2000" b="1" dirty="0">
                <a:solidFill>
                  <a:srgbClr val="FF0000"/>
                </a:solidFill>
              </a:rPr>
              <a:t>inference</a:t>
            </a:r>
          </a:p>
        </p:txBody>
      </p:sp>
      <p:sp>
        <p:nvSpPr>
          <p:cNvPr id="9" name="Content Placeholder 2"/>
          <p:cNvSpPr txBox="1">
            <a:spLocks/>
          </p:cNvSpPr>
          <p:nvPr/>
        </p:nvSpPr>
        <p:spPr>
          <a:xfrm>
            <a:off x="540001" y="1463411"/>
            <a:ext cx="6096773" cy="3831557"/>
          </a:xfrm>
          <a:prstGeom prst="rect">
            <a:avLst/>
          </a:prstGeom>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800" dirty="0">
              <a:latin typeface="Tahoma" charset="0"/>
              <a:ea typeface="ＭＳ Ｐゴシック" charset="0"/>
            </a:endParaRPr>
          </a:p>
        </p:txBody>
      </p:sp>
    </p:spTree>
    <p:extLst>
      <p:ext uri="{BB962C8B-B14F-4D97-AF65-F5344CB8AC3E}">
        <p14:creationId xmlns:p14="http://schemas.microsoft.com/office/powerpoint/2010/main" val="7713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Process</a:t>
            </a:r>
          </a:p>
        </p:txBody>
      </p:sp>
      <p:sp>
        <p:nvSpPr>
          <p:cNvPr id="13" name="Rectangle 12"/>
          <p:cNvSpPr/>
          <p:nvPr/>
        </p:nvSpPr>
        <p:spPr>
          <a:xfrm>
            <a:off x="2462777" y="1774723"/>
            <a:ext cx="413669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0. Research Topic</a:t>
            </a:r>
          </a:p>
        </p:txBody>
      </p:sp>
      <p:sp>
        <p:nvSpPr>
          <p:cNvPr id="14" name="Rectangle 13"/>
          <p:cNvSpPr/>
          <p:nvPr/>
        </p:nvSpPr>
        <p:spPr>
          <a:xfrm>
            <a:off x="2482848" y="2530571"/>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1. Formulation Research Question</a:t>
            </a:r>
          </a:p>
        </p:txBody>
      </p:sp>
      <p:sp>
        <p:nvSpPr>
          <p:cNvPr id="15" name="Rectangle 14"/>
          <p:cNvSpPr/>
          <p:nvPr/>
        </p:nvSpPr>
        <p:spPr>
          <a:xfrm>
            <a:off x="2482016" y="3298770"/>
            <a:ext cx="4098210"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2. Preparation of the research design</a:t>
            </a:r>
          </a:p>
        </p:txBody>
      </p:sp>
      <p:sp>
        <p:nvSpPr>
          <p:cNvPr id="16" name="Rectangle 15"/>
          <p:cNvSpPr/>
          <p:nvPr/>
        </p:nvSpPr>
        <p:spPr>
          <a:xfrm>
            <a:off x="3232391" y="4836570"/>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5. Data Collection</a:t>
            </a:r>
          </a:p>
        </p:txBody>
      </p:sp>
      <p:sp>
        <p:nvSpPr>
          <p:cNvPr id="17" name="Rectangle 16"/>
          <p:cNvSpPr/>
          <p:nvPr/>
        </p:nvSpPr>
        <p:spPr>
          <a:xfrm>
            <a:off x="1777805" y="4069548"/>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3. Measurement</a:t>
            </a:r>
          </a:p>
        </p:txBody>
      </p:sp>
      <p:sp>
        <p:nvSpPr>
          <p:cNvPr id="18" name="Rectangle 17"/>
          <p:cNvSpPr/>
          <p:nvPr/>
        </p:nvSpPr>
        <p:spPr>
          <a:xfrm>
            <a:off x="5359738" y="4038847"/>
            <a:ext cx="1900291"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4. Sampling</a:t>
            </a:r>
          </a:p>
        </p:txBody>
      </p:sp>
      <p:sp>
        <p:nvSpPr>
          <p:cNvPr id="20" name="Rectangle 19"/>
          <p:cNvSpPr/>
          <p:nvPr/>
        </p:nvSpPr>
        <p:spPr>
          <a:xfrm>
            <a:off x="3232391" y="5505522"/>
            <a:ext cx="2770614"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6. Data processing</a:t>
            </a:r>
          </a:p>
        </p:txBody>
      </p:sp>
      <p:sp>
        <p:nvSpPr>
          <p:cNvPr id="21" name="Rectangle 20"/>
          <p:cNvSpPr/>
          <p:nvPr/>
        </p:nvSpPr>
        <p:spPr>
          <a:xfrm>
            <a:off x="2732150" y="6233808"/>
            <a:ext cx="3790356" cy="32026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7. Data analysis and interpretation</a:t>
            </a:r>
          </a:p>
        </p:txBody>
      </p:sp>
      <p:cxnSp>
        <p:nvCxnSpPr>
          <p:cNvPr id="23" name="Straight Arrow Connector 22"/>
          <p:cNvCxnSpPr>
            <a:stCxn id="13" idx="2"/>
            <a:endCxn id="14" idx="0"/>
          </p:cNvCxnSpPr>
          <p:nvPr/>
        </p:nvCxnSpPr>
        <p:spPr>
          <a:xfrm>
            <a:off x="4531122" y="2094990"/>
            <a:ext cx="831" cy="43558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4" idx="2"/>
            <a:endCxn id="15" idx="0"/>
          </p:cNvCxnSpPr>
          <p:nvPr/>
        </p:nvCxnSpPr>
        <p:spPr>
          <a:xfrm flipH="1">
            <a:off x="4531121" y="2850838"/>
            <a:ext cx="832" cy="44793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5" idx="2"/>
            <a:endCxn id="17" idx="0"/>
          </p:cNvCxnSpPr>
          <p:nvPr/>
        </p:nvCxnSpPr>
        <p:spPr>
          <a:xfrm flipH="1">
            <a:off x="2727951" y="3619037"/>
            <a:ext cx="1803170" cy="45051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15" idx="2"/>
          </p:cNvCxnSpPr>
          <p:nvPr/>
        </p:nvCxnSpPr>
        <p:spPr>
          <a:xfrm>
            <a:off x="4531121" y="3619037"/>
            <a:ext cx="1778763" cy="41981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endCxn id="16" idx="0"/>
          </p:cNvCxnSpPr>
          <p:nvPr/>
        </p:nvCxnSpPr>
        <p:spPr>
          <a:xfrm flipH="1">
            <a:off x="4617698" y="4359114"/>
            <a:ext cx="2152386" cy="4774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16" idx="0"/>
          </p:cNvCxnSpPr>
          <p:nvPr/>
        </p:nvCxnSpPr>
        <p:spPr>
          <a:xfrm>
            <a:off x="3040881" y="4389815"/>
            <a:ext cx="1576817" cy="44675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6" idx="2"/>
            <a:endCxn id="20" idx="0"/>
          </p:cNvCxnSpPr>
          <p:nvPr/>
        </p:nvCxnSpPr>
        <p:spPr>
          <a:xfrm>
            <a:off x="4617698" y="5156837"/>
            <a:ext cx="0" cy="348685"/>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0" idx="2"/>
            <a:endCxn id="21" idx="0"/>
          </p:cNvCxnSpPr>
          <p:nvPr/>
        </p:nvCxnSpPr>
        <p:spPr>
          <a:xfrm>
            <a:off x="4617698" y="5825789"/>
            <a:ext cx="9630" cy="40801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Content Placeholder 6"/>
          <p:cNvSpPr txBox="1">
            <a:spLocks/>
          </p:cNvSpPr>
          <p:nvPr/>
        </p:nvSpPr>
        <p:spPr>
          <a:xfrm>
            <a:off x="6770083" y="6110315"/>
            <a:ext cx="2373917" cy="552143"/>
          </a:xfrm>
          <a:prstGeom prst="rect">
            <a:avLst/>
          </a:prstGeom>
          <a:ln>
            <a:noFill/>
          </a:ln>
        </p:spPr>
        <p:txBody>
          <a:bodyPr vert="horz" lIns="0" tIns="0" rIns="0" bIns="0"/>
          <a:lstStyle>
            <a:lvl1pPr marL="0" indent="0" algn="l" defTabSz="457200" rtl="0" eaLnBrk="1" fontAlgn="base" hangingPunct="1">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1" fontAlgn="base" hangingPunct="1">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1" fontAlgn="base" hangingPunct="1">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1" fontAlgn="base" hangingPunct="1">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1" fontAlgn="base" hangingPunct="1">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0" dirty="0"/>
              <a:t>Slide based on  Singleton and Straits, 2005. Approaches to Social Research 4th ed.</a:t>
            </a:r>
          </a:p>
        </p:txBody>
      </p:sp>
      <p:sp>
        <p:nvSpPr>
          <p:cNvPr id="22" name="Rectangle 21"/>
          <p:cNvSpPr/>
          <p:nvPr/>
        </p:nvSpPr>
        <p:spPr>
          <a:xfrm>
            <a:off x="1686348" y="1678598"/>
            <a:ext cx="5702004" cy="3597490"/>
          </a:xfrm>
          <a:prstGeom prst="rect">
            <a:avLst/>
          </a:prstGeom>
          <a:noFill/>
          <a:ln w="381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0" b="1" dirty="0">
              <a:solidFill>
                <a:srgbClr val="FF0000"/>
              </a:solidFill>
            </a:endParaRPr>
          </a:p>
        </p:txBody>
      </p:sp>
      <p:sp>
        <p:nvSpPr>
          <p:cNvPr id="24" name="TextBox 23"/>
          <p:cNvSpPr txBox="1"/>
          <p:nvPr/>
        </p:nvSpPr>
        <p:spPr>
          <a:xfrm>
            <a:off x="7458192" y="1613204"/>
            <a:ext cx="1665521" cy="1538883"/>
          </a:xfrm>
          <a:prstGeom prst="rect">
            <a:avLst/>
          </a:prstGeom>
          <a:noFill/>
        </p:spPr>
        <p:txBody>
          <a:bodyPr wrap="none" lIns="0" tIns="0" rIns="0" bIns="0" rtlCol="0">
            <a:spAutoFit/>
          </a:bodyPr>
          <a:lstStyle/>
          <a:p>
            <a:r>
              <a:rPr lang="en-US" sz="2000" b="1" dirty="0">
                <a:solidFill>
                  <a:srgbClr val="FF0000"/>
                </a:solidFill>
              </a:rPr>
              <a:t>The quality of</a:t>
            </a:r>
            <a:br>
              <a:rPr lang="en-US" sz="2000" b="1" dirty="0">
                <a:solidFill>
                  <a:srgbClr val="FF0000"/>
                </a:solidFill>
              </a:rPr>
            </a:br>
            <a:r>
              <a:rPr lang="en-US" sz="2000" b="1" dirty="0">
                <a:solidFill>
                  <a:srgbClr val="FF0000"/>
                </a:solidFill>
              </a:rPr>
              <a:t>the study is</a:t>
            </a:r>
            <a:br>
              <a:rPr lang="en-US" sz="2000" b="1" dirty="0">
                <a:solidFill>
                  <a:srgbClr val="FF0000"/>
                </a:solidFill>
              </a:rPr>
            </a:br>
            <a:r>
              <a:rPr lang="en-US" sz="2000" b="1" dirty="0">
                <a:solidFill>
                  <a:srgbClr val="FF0000"/>
                </a:solidFill>
              </a:rPr>
              <a:t>mostly</a:t>
            </a:r>
          </a:p>
          <a:p>
            <a:r>
              <a:rPr lang="en-US" sz="2000" b="1" dirty="0">
                <a:solidFill>
                  <a:srgbClr val="FF0000"/>
                </a:solidFill>
              </a:rPr>
              <a:t>determined </a:t>
            </a:r>
            <a:br>
              <a:rPr lang="en-US" sz="2000" b="1" dirty="0">
                <a:solidFill>
                  <a:srgbClr val="FF0000"/>
                </a:solidFill>
              </a:rPr>
            </a:br>
            <a:r>
              <a:rPr lang="en-US" sz="2000" b="1" dirty="0">
                <a:solidFill>
                  <a:srgbClr val="FF0000"/>
                </a:solidFill>
              </a:rPr>
              <a:t>here</a:t>
            </a:r>
          </a:p>
        </p:txBody>
      </p:sp>
    </p:spTree>
    <p:extLst>
      <p:ext uri="{BB962C8B-B14F-4D97-AF65-F5344CB8AC3E}">
        <p14:creationId xmlns:p14="http://schemas.microsoft.com/office/powerpoint/2010/main" val="388319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98557" y="1322014"/>
            <a:ext cx="6101500" cy="17397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98557" y="1495992"/>
            <a:ext cx="5564216" cy="239389"/>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32615" y="739407"/>
            <a:ext cx="3753490" cy="17397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713279" y="909204"/>
            <a:ext cx="3652720" cy="230691"/>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365999" y="913385"/>
            <a:ext cx="2434058" cy="22651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713279" y="1139895"/>
            <a:ext cx="6086778" cy="173978"/>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Content Placeholder 6" descr="Aguinis_Vandenberg_2014_An Ounce of Prevention Is Worth a Pound of Cure (dragged).pdf"/>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22579" t="40385" r="6279" b="8268"/>
          <a:stretch/>
        </p:blipFill>
        <p:spPr>
          <a:xfrm>
            <a:off x="2576317" y="132802"/>
            <a:ext cx="6309788" cy="5635803"/>
          </a:xfrm>
        </p:spPr>
      </p:pic>
      <p:sp>
        <p:nvSpPr>
          <p:cNvPr id="6" name="TextBox 5"/>
          <p:cNvSpPr txBox="1"/>
          <p:nvPr/>
        </p:nvSpPr>
        <p:spPr>
          <a:xfrm>
            <a:off x="841983" y="6365155"/>
            <a:ext cx="7508282" cy="461665"/>
          </a:xfrm>
          <a:prstGeom prst="rect">
            <a:avLst/>
          </a:prstGeom>
          <a:noFill/>
        </p:spPr>
        <p:txBody>
          <a:bodyPr wrap="square" lIns="0" tIns="0" rIns="0" bIns="0" rtlCol="0">
            <a:spAutoFit/>
          </a:bodyPr>
          <a:lstStyle/>
          <a:p>
            <a:r>
              <a:rPr lang="en-US" sz="1000" dirty="0" err="1"/>
              <a:t>Aguinis</a:t>
            </a:r>
            <a:r>
              <a:rPr lang="en-US" sz="1000" dirty="0"/>
              <a:t>, H., &amp; Vandenberg, R. J. (2014). An Ounce of Prevention Is Worth a Pound of Cure: Improving Research Quality Before Data Collection. </a:t>
            </a:r>
            <a:r>
              <a:rPr lang="en-US" sz="1000" i="1" dirty="0"/>
              <a:t>Organizational Psychology and Organizational Behavior (2014)</a:t>
            </a:r>
            <a:r>
              <a:rPr lang="en-US" sz="1000" dirty="0"/>
              <a:t>, </a:t>
            </a:r>
            <a:r>
              <a:rPr lang="en-US" sz="1000" i="1" dirty="0"/>
              <a:t>1</a:t>
            </a:r>
            <a:r>
              <a:rPr lang="en-US" sz="1000" dirty="0"/>
              <a:t>(1), 569–595. doi:10.1146/annurev-orgpsych-031413-091231 p. 569</a:t>
            </a:r>
          </a:p>
        </p:txBody>
      </p:sp>
      <p:sp>
        <p:nvSpPr>
          <p:cNvPr id="14" name="TextBox 13"/>
          <p:cNvSpPr txBox="1"/>
          <p:nvPr/>
        </p:nvSpPr>
        <p:spPr>
          <a:xfrm>
            <a:off x="257516" y="2685204"/>
            <a:ext cx="2455763" cy="3077766"/>
          </a:xfrm>
          <a:prstGeom prst="rect">
            <a:avLst/>
          </a:prstGeom>
          <a:noFill/>
        </p:spPr>
        <p:txBody>
          <a:bodyPr wrap="square" lIns="0" tIns="0" rIns="0" bIns="0" rtlCol="0">
            <a:spAutoFit/>
          </a:bodyPr>
          <a:lstStyle/>
          <a:p>
            <a:r>
              <a:rPr lang="en-US" sz="2000" b="1" dirty="0">
                <a:solidFill>
                  <a:srgbClr val="EF3340"/>
                </a:solidFill>
              </a:rPr>
              <a:t>Using a fancy method will not solve research question or design related problems. </a:t>
            </a:r>
            <a:br>
              <a:rPr lang="en-US" sz="2000" b="1" dirty="0">
                <a:solidFill>
                  <a:srgbClr val="EF3340"/>
                </a:solidFill>
              </a:rPr>
            </a:br>
            <a:br>
              <a:rPr lang="en-US" sz="2000" b="1" dirty="0">
                <a:solidFill>
                  <a:srgbClr val="EF3340"/>
                </a:solidFill>
              </a:rPr>
            </a:br>
            <a:r>
              <a:rPr lang="en-US" sz="2000" b="1" dirty="0">
                <a:solidFill>
                  <a:srgbClr val="EF3340"/>
                </a:solidFill>
              </a:rPr>
              <a:t>You will just end up with a poor study with a fancy method.</a:t>
            </a:r>
          </a:p>
        </p:txBody>
      </p:sp>
    </p:spTree>
    <p:extLst>
      <p:ext uri="{BB962C8B-B14F-4D97-AF65-F5344CB8AC3E}">
        <p14:creationId xmlns:p14="http://schemas.microsoft.com/office/powerpoint/2010/main" val="282002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0" grpId="0" animBg="1"/>
      <p:bldP spid="11" grpId="0" animBg="1"/>
      <p:bldP spid="1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p:cNvSpPr>
            <a:spLocks noChangeArrowheads="1"/>
          </p:cNvSpPr>
          <p:nvPr/>
        </p:nvSpPr>
        <p:spPr bwMode="auto">
          <a:xfrm>
            <a:off x="1553869" y="6073476"/>
            <a:ext cx="2075261" cy="635000"/>
          </a:xfrm>
          <a:prstGeom prst="rect">
            <a:avLst/>
          </a:prstGeom>
          <a:solidFill>
            <a:schemeClr val="accent3"/>
          </a:solidFill>
          <a:ln w="9525">
            <a:solidFill>
              <a:schemeClr val="tx1"/>
            </a:solidFill>
            <a:round/>
            <a:headEnd/>
            <a:tailEnd/>
          </a:ln>
        </p:spPr>
        <p:txBody>
          <a:bodyPr wrap="none" anchor="ctr" anchorCtr="0"/>
          <a:lstStyle/>
          <a:p>
            <a:pPr algn="ctr"/>
            <a:r>
              <a:rPr lang="en-US" sz="2400" dirty="0">
                <a:solidFill>
                  <a:srgbClr val="FFFFFF"/>
                </a:solidFill>
              </a:rPr>
              <a:t>Cause</a:t>
            </a:r>
          </a:p>
        </p:txBody>
      </p:sp>
      <p:sp>
        <p:nvSpPr>
          <p:cNvPr id="10" name="Rectangle 6"/>
          <p:cNvSpPr>
            <a:spLocks noChangeArrowheads="1"/>
          </p:cNvSpPr>
          <p:nvPr/>
        </p:nvSpPr>
        <p:spPr bwMode="auto">
          <a:xfrm>
            <a:off x="5607104" y="6107497"/>
            <a:ext cx="2075261" cy="635000"/>
          </a:xfrm>
          <a:prstGeom prst="rect">
            <a:avLst/>
          </a:prstGeom>
          <a:solidFill>
            <a:schemeClr val="accent3"/>
          </a:solidFill>
          <a:ln w="9525">
            <a:solidFill>
              <a:schemeClr val="tx1"/>
            </a:solidFill>
            <a:round/>
            <a:headEnd/>
            <a:tailEnd/>
          </a:ln>
        </p:spPr>
        <p:txBody>
          <a:bodyPr wrap="none" anchor="ctr" anchorCtr="0"/>
          <a:lstStyle/>
          <a:p>
            <a:pPr algn="ctr"/>
            <a:r>
              <a:rPr lang="en-US" sz="2400" dirty="0">
                <a:solidFill>
                  <a:srgbClr val="FFFFFF"/>
                </a:solidFill>
              </a:rPr>
              <a:t>Consequence</a:t>
            </a:r>
          </a:p>
        </p:txBody>
      </p:sp>
      <p:sp>
        <p:nvSpPr>
          <p:cNvPr id="11" name="Right Arrow 10"/>
          <p:cNvSpPr/>
          <p:nvPr/>
        </p:nvSpPr>
        <p:spPr>
          <a:xfrm>
            <a:off x="3855924" y="6006611"/>
            <a:ext cx="1542190" cy="815266"/>
          </a:xfrm>
          <a:prstGeom prst="rightArrow">
            <a:avLst/>
          </a:prstGeom>
          <a:solidFill>
            <a:schemeClr val="bg1">
              <a:alpha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Rule</a:t>
            </a:r>
          </a:p>
        </p:txBody>
      </p:sp>
      <p:sp>
        <p:nvSpPr>
          <p:cNvPr id="4" name="Title 3"/>
          <p:cNvSpPr>
            <a:spLocks noGrp="1"/>
          </p:cNvSpPr>
          <p:nvPr>
            <p:ph type="title"/>
          </p:nvPr>
        </p:nvSpPr>
        <p:spPr/>
        <p:txBody>
          <a:bodyPr/>
          <a:lstStyle/>
          <a:p>
            <a:r>
              <a:rPr lang="en-US" dirty="0"/>
              <a:t>Reasoning: Inductive and Deductive</a:t>
            </a:r>
          </a:p>
        </p:txBody>
      </p:sp>
      <p:sp>
        <p:nvSpPr>
          <p:cNvPr id="13" name="Content Placeholder 12"/>
          <p:cNvSpPr>
            <a:spLocks noGrp="1"/>
          </p:cNvSpPr>
          <p:nvPr>
            <p:ph sz="half" idx="1"/>
          </p:nvPr>
        </p:nvSpPr>
        <p:spPr/>
        <p:txBody>
          <a:bodyPr>
            <a:normAutofit/>
          </a:bodyPr>
          <a:lstStyle/>
          <a:p>
            <a:pPr algn="ctr"/>
            <a:r>
              <a:rPr lang="en-US" dirty="0"/>
              <a:t>Inductive reasoning</a:t>
            </a:r>
          </a:p>
          <a:p>
            <a:pPr marL="342900" indent="-342900">
              <a:buFont typeface="Arial"/>
              <a:buChar char="•"/>
            </a:pPr>
            <a:r>
              <a:rPr lang="en-US" dirty="0"/>
              <a:t>Cause and consequence are observed</a:t>
            </a:r>
          </a:p>
          <a:p>
            <a:pPr marL="342900" indent="-342900">
              <a:buFont typeface="Arial"/>
              <a:buChar char="•"/>
            </a:pPr>
            <a:r>
              <a:rPr lang="en-US" dirty="0"/>
              <a:t>Therefore, it is possible that there is a rule</a:t>
            </a:r>
          </a:p>
          <a:p>
            <a:endParaRPr lang="en-US" dirty="0"/>
          </a:p>
          <a:p>
            <a:pPr marL="0" indent="0">
              <a:buNone/>
            </a:pPr>
            <a:r>
              <a:rPr lang="en-US" sz="1600" dirty="0"/>
              <a:t>FIRM A			FIRM B</a:t>
            </a:r>
          </a:p>
          <a:p>
            <a:pPr marL="0" indent="0">
              <a:buNone/>
            </a:pPr>
            <a:r>
              <a:rPr lang="en-US" sz="1600" dirty="0"/>
              <a:t>More innovative	   Less innovative</a:t>
            </a:r>
          </a:p>
          <a:p>
            <a:pPr marL="0" indent="0">
              <a:buNone/>
            </a:pPr>
            <a:r>
              <a:rPr lang="en-US" sz="1600" dirty="0"/>
              <a:t>More profitable	   Less profitable</a:t>
            </a:r>
          </a:p>
          <a:p>
            <a:pPr marL="0" indent="0">
              <a:buNone/>
            </a:pPr>
            <a:endParaRPr lang="en-US" sz="1600" dirty="0"/>
          </a:p>
          <a:p>
            <a:pPr marL="0" indent="0">
              <a:buNone/>
            </a:pPr>
            <a:r>
              <a:rPr lang="en-US" sz="1600" dirty="0"/>
              <a:t>Rule: Innovation causes profitability</a:t>
            </a:r>
          </a:p>
          <a:p>
            <a:endParaRPr lang="en-US" dirty="0"/>
          </a:p>
          <a:p>
            <a:endParaRPr lang="en-US" dirty="0"/>
          </a:p>
        </p:txBody>
      </p:sp>
      <p:sp>
        <p:nvSpPr>
          <p:cNvPr id="5" name="Content Placeholder 4"/>
          <p:cNvSpPr>
            <a:spLocks noGrp="1"/>
          </p:cNvSpPr>
          <p:nvPr>
            <p:ph sz="half" idx="2"/>
          </p:nvPr>
        </p:nvSpPr>
        <p:spPr/>
        <p:txBody>
          <a:bodyPr>
            <a:normAutofit/>
          </a:bodyPr>
          <a:lstStyle/>
          <a:p>
            <a:pPr algn="ctr"/>
            <a:r>
              <a:rPr lang="en-US" dirty="0"/>
              <a:t>Deductive reasoning</a:t>
            </a:r>
          </a:p>
          <a:p>
            <a:pPr marL="342900" indent="-342900">
              <a:buFont typeface="Arial"/>
              <a:buChar char="•"/>
            </a:pPr>
            <a:r>
              <a:rPr lang="en-US" dirty="0"/>
              <a:t>Cause is observed and rule is assumed</a:t>
            </a:r>
          </a:p>
          <a:p>
            <a:pPr marL="342900" indent="-342900">
              <a:buFont typeface="Arial"/>
              <a:buChar char="•"/>
            </a:pPr>
            <a:r>
              <a:rPr lang="en-US" dirty="0"/>
              <a:t>Therefore, there must be consequence</a:t>
            </a:r>
          </a:p>
          <a:p>
            <a:endParaRPr lang="en-US" dirty="0"/>
          </a:p>
          <a:p>
            <a:r>
              <a:rPr lang="en-US" dirty="0"/>
              <a:t>If we do not observe a consequence, the rule must be incorrect</a:t>
            </a:r>
          </a:p>
          <a:p>
            <a:endParaRPr lang="en-US" dirty="0"/>
          </a:p>
        </p:txBody>
      </p:sp>
      <p:sp>
        <p:nvSpPr>
          <p:cNvPr id="8" name="Rectangle 7"/>
          <p:cNvSpPr/>
          <p:nvPr/>
        </p:nvSpPr>
        <p:spPr>
          <a:xfrm>
            <a:off x="1393124" y="2542225"/>
            <a:ext cx="3139101" cy="2094480"/>
          </a:xfrm>
          <a:prstGeom prst="rect">
            <a:avLst/>
          </a:prstGeom>
          <a:solidFill>
            <a:schemeClr val="bg1">
              <a:alpha val="9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nchorCtr="0"/>
          <a:lstStyle/>
          <a:p>
            <a:pPr algn="ctr"/>
            <a:r>
              <a:rPr lang="fi-FI" sz="2400" dirty="0" err="1">
                <a:solidFill>
                  <a:schemeClr val="tx1"/>
                </a:solidFill>
              </a:rPr>
              <a:t>Typically</a:t>
            </a:r>
            <a:r>
              <a:rPr lang="fi-FI" sz="2400" dirty="0">
                <a:solidFill>
                  <a:schemeClr val="tx1"/>
                </a:solidFill>
              </a:rPr>
              <a:t> </a:t>
            </a:r>
            <a:r>
              <a:rPr lang="fi-FI" sz="2400" dirty="0" err="1">
                <a:solidFill>
                  <a:schemeClr val="tx1"/>
                </a:solidFill>
              </a:rPr>
              <a:t>not</a:t>
            </a:r>
            <a:r>
              <a:rPr lang="fi-FI" sz="2400" dirty="0">
                <a:solidFill>
                  <a:schemeClr val="tx1"/>
                </a:solidFill>
              </a:rPr>
              <a:t> </a:t>
            </a:r>
            <a:r>
              <a:rPr lang="fi-FI" sz="2400" dirty="0" err="1">
                <a:solidFill>
                  <a:schemeClr val="tx1"/>
                </a:solidFill>
              </a:rPr>
              <a:t>used</a:t>
            </a:r>
            <a:r>
              <a:rPr lang="fi-FI" sz="2400" dirty="0">
                <a:solidFill>
                  <a:schemeClr val="tx1"/>
                </a:solidFill>
              </a:rPr>
              <a:t> in </a:t>
            </a:r>
            <a:r>
              <a:rPr lang="fi-FI" sz="2400" dirty="0" err="1">
                <a:solidFill>
                  <a:schemeClr val="tx1"/>
                </a:solidFill>
              </a:rPr>
              <a:t>quantitative</a:t>
            </a:r>
            <a:r>
              <a:rPr lang="fi-FI" sz="2400" dirty="0">
                <a:solidFill>
                  <a:schemeClr val="tx1"/>
                </a:solidFill>
              </a:rPr>
              <a:t> </a:t>
            </a:r>
            <a:r>
              <a:rPr lang="fi-FI" sz="2400" dirty="0" err="1">
                <a:solidFill>
                  <a:schemeClr val="tx1"/>
                </a:solidFill>
              </a:rPr>
              <a:t>research</a:t>
            </a:r>
            <a:endParaRPr lang="fi-FI" sz="2400" dirty="0">
              <a:solidFill>
                <a:schemeClr val="tx1"/>
              </a:solidFill>
            </a:endParaRPr>
          </a:p>
          <a:p>
            <a:pPr algn="ctr"/>
            <a:endParaRPr lang="fi-FI" sz="2400" dirty="0">
              <a:solidFill>
                <a:schemeClr val="tx1"/>
              </a:solidFill>
            </a:endParaRPr>
          </a:p>
          <a:p>
            <a:pPr algn="ctr"/>
            <a:r>
              <a:rPr lang="fi-FI" sz="2400" dirty="0" err="1">
                <a:solidFill>
                  <a:schemeClr val="tx1"/>
                </a:solidFill>
              </a:rPr>
              <a:t>Risk</a:t>
            </a:r>
            <a:r>
              <a:rPr lang="fi-FI" sz="2400" dirty="0">
                <a:solidFill>
                  <a:schemeClr val="tx1"/>
                </a:solidFill>
              </a:rPr>
              <a:t> of </a:t>
            </a:r>
            <a:r>
              <a:rPr lang="fi-FI" sz="2400" dirty="0" err="1">
                <a:solidFill>
                  <a:schemeClr val="tx1"/>
                </a:solidFill>
              </a:rPr>
              <a:t>spuriousness</a:t>
            </a:r>
            <a:endParaRPr lang="fi-FI" sz="1600" dirty="0">
              <a:solidFill>
                <a:schemeClr val="accent3"/>
              </a:solidFill>
            </a:endParaRPr>
          </a:p>
        </p:txBody>
      </p:sp>
      <p:sp>
        <p:nvSpPr>
          <p:cNvPr id="14" name="Rectangle 13"/>
          <p:cNvSpPr/>
          <p:nvPr/>
        </p:nvSpPr>
        <p:spPr>
          <a:xfrm>
            <a:off x="5370092" y="2542225"/>
            <a:ext cx="3139101" cy="2094480"/>
          </a:xfrm>
          <a:prstGeom prst="rect">
            <a:avLst/>
          </a:prstGeom>
          <a:solidFill>
            <a:schemeClr val="bg1">
              <a:alpha val="9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nchorCtr="0"/>
          <a:lstStyle/>
          <a:p>
            <a:pPr algn="ctr"/>
            <a:r>
              <a:rPr lang="fi-FI" sz="2400" dirty="0" err="1">
                <a:solidFill>
                  <a:schemeClr val="tx1"/>
                </a:solidFill>
              </a:rPr>
              <a:t>Virtually</a:t>
            </a:r>
            <a:r>
              <a:rPr lang="fi-FI" sz="2400" dirty="0">
                <a:solidFill>
                  <a:schemeClr val="tx1"/>
                </a:solidFill>
              </a:rPr>
              <a:t> </a:t>
            </a:r>
            <a:r>
              <a:rPr lang="fi-FI" sz="2400" dirty="0" err="1">
                <a:solidFill>
                  <a:schemeClr val="tx1"/>
                </a:solidFill>
              </a:rPr>
              <a:t>all</a:t>
            </a:r>
            <a:r>
              <a:rPr lang="fi-FI" sz="2400" dirty="0">
                <a:solidFill>
                  <a:schemeClr val="tx1"/>
                </a:solidFill>
              </a:rPr>
              <a:t> </a:t>
            </a:r>
            <a:r>
              <a:rPr lang="fi-FI" sz="2400" dirty="0" err="1">
                <a:solidFill>
                  <a:schemeClr val="tx1"/>
                </a:solidFill>
              </a:rPr>
              <a:t>quantitative</a:t>
            </a:r>
            <a:r>
              <a:rPr lang="fi-FI" sz="2400" dirty="0">
                <a:solidFill>
                  <a:schemeClr val="tx1"/>
                </a:solidFill>
              </a:rPr>
              <a:t> </a:t>
            </a:r>
            <a:r>
              <a:rPr lang="fi-FI" sz="2400" dirty="0" err="1">
                <a:solidFill>
                  <a:schemeClr val="tx1"/>
                </a:solidFill>
              </a:rPr>
              <a:t>research</a:t>
            </a:r>
            <a:r>
              <a:rPr lang="fi-FI" sz="2400" dirty="0">
                <a:solidFill>
                  <a:schemeClr val="tx1"/>
                </a:solidFill>
              </a:rPr>
              <a:t> is </a:t>
            </a:r>
            <a:r>
              <a:rPr lang="fi-FI" sz="2400" dirty="0" err="1">
                <a:solidFill>
                  <a:schemeClr val="tx1"/>
                </a:solidFill>
              </a:rPr>
              <a:t>deductive</a:t>
            </a:r>
            <a:endParaRPr lang="fi-FI" sz="1600" dirty="0">
              <a:solidFill>
                <a:schemeClr val="accent3"/>
              </a:solidFill>
            </a:endParaRPr>
          </a:p>
        </p:txBody>
      </p:sp>
    </p:spTree>
    <p:extLst>
      <p:ext uri="{BB962C8B-B14F-4D97-AF65-F5344CB8AC3E}">
        <p14:creationId xmlns:p14="http://schemas.microsoft.com/office/powerpoint/2010/main" val="350467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animBg="1"/>
      <p:bldP spid="14"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2837565" y="1569448"/>
            <a:ext cx="3724096" cy="646331"/>
          </a:xfrm>
          <a:prstGeom prst="rect">
            <a:avLst/>
          </a:prstGeom>
          <a:solidFill>
            <a:schemeClr val="accent3"/>
          </a:solidFill>
          <a:ln w="28575">
            <a:noFill/>
            <a:miter lim="800000"/>
            <a:headEnd/>
            <a:tailEnd/>
          </a:ln>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1800" dirty="0">
                <a:solidFill>
                  <a:schemeClr val="bg1"/>
                </a:solidFill>
                <a:latin typeface="+mn-lt"/>
              </a:rPr>
              <a:t>Theory/hypothesis: Experienced</a:t>
            </a:r>
            <a:br>
              <a:rPr lang="en-US" sz="1800" dirty="0">
                <a:solidFill>
                  <a:schemeClr val="bg1"/>
                </a:solidFill>
                <a:latin typeface="+mn-lt"/>
              </a:rPr>
            </a:br>
            <a:r>
              <a:rPr lang="en-US" sz="1800" dirty="0">
                <a:solidFill>
                  <a:schemeClr val="bg1"/>
                </a:solidFill>
                <a:latin typeface="+mn-lt"/>
              </a:rPr>
              <a:t>management causes firms to grow</a:t>
            </a:r>
          </a:p>
        </p:txBody>
      </p:sp>
      <p:sp>
        <p:nvSpPr>
          <p:cNvPr id="5" name="Down Arrow 9"/>
          <p:cNvSpPr>
            <a:spLocks noChangeArrowheads="1"/>
          </p:cNvSpPr>
          <p:nvPr/>
        </p:nvSpPr>
        <p:spPr bwMode="auto">
          <a:xfrm>
            <a:off x="2677138" y="2306416"/>
            <a:ext cx="4044950" cy="660400"/>
          </a:xfrm>
          <a:prstGeom prst="downArrow">
            <a:avLst>
              <a:gd name="adj1" fmla="val 50000"/>
              <a:gd name="adj2" fmla="val 50000"/>
            </a:avLst>
          </a:prstGeom>
          <a:noFill/>
          <a:ln w="9525">
            <a:solidFill>
              <a:schemeClr val="tx1"/>
            </a:solidFill>
            <a:round/>
            <a:headEnd/>
            <a:tailEnd/>
          </a:ln>
        </p:spPr>
        <p:txBody>
          <a:bodyPr wrap="none"/>
          <a:lstStyle/>
          <a:p>
            <a:pPr algn="ctr"/>
            <a:r>
              <a:rPr lang="en-US" dirty="0"/>
              <a:t>Deduction</a:t>
            </a:r>
          </a:p>
        </p:txBody>
      </p:sp>
      <p:sp>
        <p:nvSpPr>
          <p:cNvPr id="6" name="Down Arrow 10"/>
          <p:cNvSpPr>
            <a:spLocks noChangeArrowheads="1"/>
          </p:cNvSpPr>
          <p:nvPr/>
        </p:nvSpPr>
        <p:spPr bwMode="auto">
          <a:xfrm>
            <a:off x="2677138" y="4071420"/>
            <a:ext cx="4044950" cy="630238"/>
          </a:xfrm>
          <a:prstGeom prst="downArrow">
            <a:avLst>
              <a:gd name="adj1" fmla="val 50000"/>
              <a:gd name="adj2" fmla="val 50000"/>
            </a:avLst>
          </a:prstGeom>
          <a:noFill/>
          <a:ln w="9525">
            <a:solidFill>
              <a:schemeClr val="tx1"/>
            </a:solidFill>
            <a:round/>
            <a:headEnd/>
            <a:tailEnd/>
          </a:ln>
        </p:spPr>
        <p:txBody>
          <a:bodyPr wrap="none"/>
          <a:lstStyle/>
          <a:p>
            <a:pPr algn="ctr"/>
            <a:r>
              <a:rPr lang="en-US" dirty="0"/>
              <a:t>Deduction</a:t>
            </a:r>
          </a:p>
        </p:txBody>
      </p:sp>
      <p:sp>
        <p:nvSpPr>
          <p:cNvPr id="7" name="TextBox 11"/>
          <p:cNvSpPr txBox="1">
            <a:spLocks noChangeArrowheads="1"/>
          </p:cNvSpPr>
          <p:nvPr/>
        </p:nvSpPr>
        <p:spPr bwMode="auto">
          <a:xfrm>
            <a:off x="2169282" y="4792296"/>
            <a:ext cx="5060663" cy="923330"/>
          </a:xfrm>
          <a:prstGeom prst="rect">
            <a:avLst/>
          </a:prstGeom>
          <a:solidFill>
            <a:schemeClr val="accent3"/>
          </a:solidFill>
          <a:ln w="28575">
            <a:noFill/>
            <a:miter lim="800000"/>
            <a:headEnd/>
            <a:tailEnd/>
          </a:ln>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1800" dirty="0">
                <a:solidFill>
                  <a:schemeClr val="bg1"/>
                </a:solidFill>
                <a:latin typeface="+mn-lt"/>
              </a:rPr>
              <a:t>If we measure management experience in 2007</a:t>
            </a:r>
            <a:br>
              <a:rPr lang="en-US" sz="1800" dirty="0">
                <a:solidFill>
                  <a:schemeClr val="bg1"/>
                </a:solidFill>
                <a:latin typeface="+mn-lt"/>
              </a:rPr>
            </a:br>
            <a:r>
              <a:rPr lang="en-US" sz="1800" dirty="0">
                <a:solidFill>
                  <a:schemeClr val="bg1"/>
                </a:solidFill>
                <a:latin typeface="+mn-lt"/>
              </a:rPr>
              <a:t>and growth between 2007 and 2008, these</a:t>
            </a:r>
          </a:p>
          <a:p>
            <a:pPr algn="ctr" eaLnBrk="1" hangingPunct="1"/>
            <a:r>
              <a:rPr lang="en-US" sz="1800" dirty="0">
                <a:solidFill>
                  <a:schemeClr val="bg1"/>
                </a:solidFill>
                <a:latin typeface="+mn-lt"/>
              </a:rPr>
              <a:t>two measures will be correlated</a:t>
            </a:r>
          </a:p>
        </p:txBody>
      </p:sp>
      <p:sp>
        <p:nvSpPr>
          <p:cNvPr id="8" name="TextBox 8"/>
          <p:cNvSpPr txBox="1">
            <a:spLocks noChangeArrowheads="1"/>
          </p:cNvSpPr>
          <p:nvPr/>
        </p:nvSpPr>
        <p:spPr bwMode="auto">
          <a:xfrm>
            <a:off x="2348730" y="3057453"/>
            <a:ext cx="4701766" cy="923330"/>
          </a:xfrm>
          <a:prstGeom prst="rect">
            <a:avLst/>
          </a:prstGeom>
          <a:solidFill>
            <a:schemeClr val="accent3"/>
          </a:solidFill>
          <a:ln w="28575">
            <a:noFill/>
            <a:miter lim="800000"/>
            <a:headEnd/>
            <a:tailEnd/>
          </a:ln>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1800" dirty="0">
                <a:solidFill>
                  <a:schemeClr val="bg1"/>
                </a:solidFill>
                <a:latin typeface="+mn-lt"/>
              </a:rPr>
              <a:t>The more experienced management firm</a:t>
            </a:r>
          </a:p>
          <a:p>
            <a:pPr algn="ctr" eaLnBrk="1" hangingPunct="1"/>
            <a:r>
              <a:rPr lang="en-US" sz="1800" dirty="0">
                <a:solidFill>
                  <a:schemeClr val="bg1"/>
                </a:solidFill>
                <a:latin typeface="+mn-lt"/>
              </a:rPr>
              <a:t>had in 2007, the more it grew between 2007</a:t>
            </a:r>
          </a:p>
          <a:p>
            <a:pPr algn="ctr" eaLnBrk="1" hangingPunct="1"/>
            <a:r>
              <a:rPr lang="en-US" sz="1800" dirty="0">
                <a:solidFill>
                  <a:schemeClr val="bg1"/>
                </a:solidFill>
                <a:latin typeface="+mn-lt"/>
              </a:rPr>
              <a:t>And 2008 </a:t>
            </a:r>
          </a:p>
        </p:txBody>
      </p:sp>
      <p:sp>
        <p:nvSpPr>
          <p:cNvPr id="9" name="Title 8"/>
          <p:cNvSpPr>
            <a:spLocks noGrp="1"/>
          </p:cNvSpPr>
          <p:nvPr>
            <p:ph type="title"/>
          </p:nvPr>
        </p:nvSpPr>
        <p:spPr/>
        <p:txBody>
          <a:bodyPr/>
          <a:lstStyle/>
          <a:p>
            <a:r>
              <a:rPr lang="en-US" dirty="0"/>
              <a:t>Example of Deductive Reasoning</a:t>
            </a:r>
          </a:p>
        </p:txBody>
      </p:sp>
    </p:spTree>
    <p:extLst>
      <p:ext uri="{BB962C8B-B14F-4D97-AF65-F5344CB8AC3E}">
        <p14:creationId xmlns:p14="http://schemas.microsoft.com/office/powerpoint/2010/main" val="353537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10"/>
          <p:cNvSpPr>
            <a:spLocks noChangeArrowheads="1"/>
          </p:cNvSpPr>
          <p:nvPr/>
        </p:nvSpPr>
        <p:spPr bwMode="auto">
          <a:xfrm>
            <a:off x="2549525" y="2339678"/>
            <a:ext cx="4044950" cy="630238"/>
          </a:xfrm>
          <a:prstGeom prst="downArrow">
            <a:avLst>
              <a:gd name="adj1" fmla="val 50000"/>
              <a:gd name="adj2" fmla="val 50000"/>
            </a:avLst>
          </a:prstGeom>
          <a:noFill/>
          <a:ln w="9525">
            <a:solidFill>
              <a:schemeClr val="tx1"/>
            </a:solidFill>
            <a:round/>
            <a:headEnd/>
            <a:tailEnd/>
          </a:ln>
        </p:spPr>
        <p:txBody>
          <a:bodyPr wrap="none"/>
          <a:lstStyle/>
          <a:p>
            <a:pPr algn="ctr"/>
            <a:r>
              <a:rPr lang="en-US" dirty="0">
                <a:solidFill>
                  <a:srgbClr val="000000"/>
                </a:solidFill>
              </a:rPr>
              <a:t>Deduction  </a:t>
            </a:r>
          </a:p>
        </p:txBody>
      </p:sp>
      <p:sp>
        <p:nvSpPr>
          <p:cNvPr id="10" name="TextBox 11"/>
          <p:cNvSpPr txBox="1">
            <a:spLocks noChangeArrowheads="1"/>
          </p:cNvSpPr>
          <p:nvPr/>
        </p:nvSpPr>
        <p:spPr bwMode="auto">
          <a:xfrm>
            <a:off x="2067924" y="1286293"/>
            <a:ext cx="5060663" cy="923330"/>
          </a:xfrm>
          <a:prstGeom prst="rect">
            <a:avLst/>
          </a:prstGeom>
          <a:solidFill>
            <a:schemeClr val="accent3"/>
          </a:solidFill>
          <a:ln w="28575">
            <a:noFill/>
            <a:miter lim="800000"/>
            <a:headEnd/>
            <a:tailEnd/>
          </a:ln>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1800" dirty="0">
                <a:solidFill>
                  <a:srgbClr val="FFFFFF"/>
                </a:solidFill>
                <a:latin typeface="+mn-lt"/>
              </a:rPr>
              <a:t>If we measure management experience in 2007</a:t>
            </a:r>
            <a:br>
              <a:rPr lang="en-US" sz="1800" dirty="0">
                <a:solidFill>
                  <a:srgbClr val="FFFFFF"/>
                </a:solidFill>
                <a:latin typeface="+mn-lt"/>
              </a:rPr>
            </a:br>
            <a:r>
              <a:rPr lang="en-US" sz="1800" dirty="0">
                <a:solidFill>
                  <a:srgbClr val="FFFFFF"/>
                </a:solidFill>
                <a:latin typeface="+mn-lt"/>
              </a:rPr>
              <a:t>and growth between 2007 and 2008, these</a:t>
            </a:r>
          </a:p>
          <a:p>
            <a:pPr algn="ctr" eaLnBrk="1" hangingPunct="1"/>
            <a:r>
              <a:rPr lang="en-US" sz="1800" dirty="0">
                <a:solidFill>
                  <a:srgbClr val="FFFFFF"/>
                </a:solidFill>
                <a:latin typeface="+mn-lt"/>
              </a:rPr>
              <a:t>two measures will be correlated</a:t>
            </a:r>
          </a:p>
        </p:txBody>
      </p:sp>
      <p:sp>
        <p:nvSpPr>
          <p:cNvPr id="11" name="TextBox 8"/>
          <p:cNvSpPr txBox="1">
            <a:spLocks noChangeArrowheads="1"/>
          </p:cNvSpPr>
          <p:nvPr/>
        </p:nvSpPr>
        <p:spPr bwMode="auto">
          <a:xfrm>
            <a:off x="1912999" y="3125942"/>
            <a:ext cx="5470931" cy="923330"/>
          </a:xfrm>
          <a:prstGeom prst="rect">
            <a:avLst/>
          </a:prstGeom>
          <a:solidFill>
            <a:schemeClr val="accent3"/>
          </a:solidFill>
          <a:ln w="28575">
            <a:noFill/>
            <a:miter lim="800000"/>
            <a:headEnd/>
            <a:tailEnd/>
          </a:ln>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1800" dirty="0">
                <a:solidFill>
                  <a:srgbClr val="FFFFFF"/>
                </a:solidFill>
                <a:latin typeface="+mn-lt"/>
              </a:rPr>
              <a:t>The average tenure of management team members</a:t>
            </a:r>
          </a:p>
          <a:p>
            <a:pPr algn="ctr" eaLnBrk="1" hangingPunct="1"/>
            <a:r>
              <a:rPr lang="en-US" sz="1800" dirty="0">
                <a:solidFill>
                  <a:srgbClr val="FFFFFF"/>
                </a:solidFill>
                <a:latin typeface="+mn-lt"/>
              </a:rPr>
              <a:t>In 2007 will be correlated with the ratio of sales in </a:t>
            </a:r>
          </a:p>
          <a:p>
            <a:pPr algn="ctr" eaLnBrk="1" hangingPunct="1"/>
            <a:r>
              <a:rPr lang="en-US" sz="1800" dirty="0">
                <a:solidFill>
                  <a:srgbClr val="FFFFFF"/>
                </a:solidFill>
                <a:latin typeface="+mn-lt"/>
              </a:rPr>
              <a:t>2007 to sales in 2008</a:t>
            </a:r>
          </a:p>
        </p:txBody>
      </p:sp>
      <p:sp>
        <p:nvSpPr>
          <p:cNvPr id="12" name="Down Arrow 10"/>
          <p:cNvSpPr>
            <a:spLocks noChangeArrowheads="1"/>
          </p:cNvSpPr>
          <p:nvPr/>
        </p:nvSpPr>
        <p:spPr bwMode="auto">
          <a:xfrm>
            <a:off x="2695490" y="4108062"/>
            <a:ext cx="4044950" cy="630238"/>
          </a:xfrm>
          <a:prstGeom prst="downArrow">
            <a:avLst>
              <a:gd name="adj1" fmla="val 50000"/>
              <a:gd name="adj2" fmla="val 50000"/>
            </a:avLst>
          </a:prstGeom>
          <a:noFill/>
          <a:ln w="9525">
            <a:solidFill>
              <a:schemeClr val="tx1"/>
            </a:solidFill>
            <a:round/>
            <a:headEnd/>
            <a:tailEnd/>
          </a:ln>
        </p:spPr>
        <p:txBody>
          <a:bodyPr wrap="none"/>
          <a:lstStyle/>
          <a:p>
            <a:pPr algn="ctr"/>
            <a:r>
              <a:rPr lang="en-US" dirty="0">
                <a:solidFill>
                  <a:srgbClr val="000000"/>
                </a:solidFill>
              </a:rPr>
              <a:t>Deduction</a:t>
            </a:r>
          </a:p>
        </p:txBody>
      </p:sp>
      <p:sp>
        <p:nvSpPr>
          <p:cNvPr id="13" name="TextBox 8"/>
          <p:cNvSpPr txBox="1">
            <a:spLocks noChangeArrowheads="1"/>
          </p:cNvSpPr>
          <p:nvPr/>
        </p:nvSpPr>
        <p:spPr bwMode="auto">
          <a:xfrm>
            <a:off x="1329453" y="4798365"/>
            <a:ext cx="6881962" cy="923330"/>
          </a:xfrm>
          <a:prstGeom prst="rect">
            <a:avLst/>
          </a:prstGeom>
          <a:solidFill>
            <a:schemeClr val="accent3"/>
          </a:solidFill>
          <a:ln w="28575">
            <a:noFill/>
            <a:miter lim="800000"/>
            <a:headEnd/>
            <a:tailEnd/>
          </a:ln>
        </p:spPr>
        <p:txBody>
          <a:bodyPr wrap="none">
            <a:spAutoFit/>
          </a:bodyPr>
          <a:lstStyle>
            <a:lvl1pPr eaLnBrk="0" hangingPunct="0">
              <a:defRPr sz="2400">
                <a:solidFill>
                  <a:schemeClr val="tx1"/>
                </a:solidFill>
                <a:latin typeface="Verdana" charset="0"/>
                <a:ea typeface="ＭＳ Ｐゴシック" charset="0"/>
                <a:cs typeface="Arial" charset="0"/>
              </a:defRPr>
            </a:lvl1pPr>
            <a:lvl2pPr marL="742950" indent="-285750" eaLnBrk="0" hangingPunct="0">
              <a:defRPr sz="2400">
                <a:solidFill>
                  <a:schemeClr val="tx1"/>
                </a:solidFill>
                <a:latin typeface="Verdana" charset="0"/>
                <a:ea typeface="Arial" charset="0"/>
                <a:cs typeface="Arial" charset="0"/>
              </a:defRPr>
            </a:lvl2pPr>
            <a:lvl3pPr marL="1143000" indent="-228600" eaLnBrk="0" hangingPunct="0">
              <a:defRPr sz="2400">
                <a:solidFill>
                  <a:schemeClr val="tx1"/>
                </a:solidFill>
                <a:latin typeface="Verdana" charset="0"/>
                <a:ea typeface="Arial" charset="0"/>
                <a:cs typeface="Arial" charset="0"/>
              </a:defRPr>
            </a:lvl3pPr>
            <a:lvl4pPr marL="1600200" indent="-228600" eaLnBrk="0" hangingPunct="0">
              <a:defRPr sz="2400">
                <a:solidFill>
                  <a:schemeClr val="tx1"/>
                </a:solidFill>
                <a:latin typeface="Verdana" charset="0"/>
                <a:ea typeface="Arial" charset="0"/>
                <a:cs typeface="Arial" charset="0"/>
              </a:defRPr>
            </a:lvl4pPr>
            <a:lvl5pPr marL="2057400" indent="-228600" eaLnBrk="0" hangingPunct="0">
              <a:defRPr sz="24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4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4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4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400">
                <a:solidFill>
                  <a:schemeClr val="tx1"/>
                </a:solidFill>
                <a:latin typeface="Verdana" charset="0"/>
                <a:ea typeface="Arial" charset="0"/>
                <a:cs typeface="Arial" charset="0"/>
              </a:defRPr>
            </a:lvl9pPr>
          </a:lstStyle>
          <a:p>
            <a:pPr algn="ctr" eaLnBrk="1" hangingPunct="1"/>
            <a:r>
              <a:rPr lang="en-US" sz="1800" dirty="0">
                <a:solidFill>
                  <a:srgbClr val="FFFFFF"/>
                </a:solidFill>
                <a:latin typeface="+mn-lt"/>
              </a:rPr>
              <a:t>The average tenure of management team members</a:t>
            </a:r>
          </a:p>
          <a:p>
            <a:pPr algn="ctr" eaLnBrk="1" hangingPunct="1"/>
            <a:r>
              <a:rPr lang="en-US" sz="1800" dirty="0">
                <a:solidFill>
                  <a:srgbClr val="FFFFFF"/>
                </a:solidFill>
                <a:latin typeface="+mn-lt"/>
              </a:rPr>
              <a:t>in our survey form 2007 will be correlated with the ratio of sales in </a:t>
            </a:r>
          </a:p>
          <a:p>
            <a:pPr algn="ctr" eaLnBrk="1" hangingPunct="1"/>
            <a:r>
              <a:rPr lang="en-US" sz="1800" dirty="0">
                <a:solidFill>
                  <a:srgbClr val="FFFFFF"/>
                </a:solidFill>
                <a:latin typeface="+mn-lt"/>
              </a:rPr>
              <a:t>2007 to sales in 2008 from the Trade Register</a:t>
            </a:r>
          </a:p>
        </p:txBody>
      </p:sp>
      <p:sp>
        <p:nvSpPr>
          <p:cNvPr id="4" name="Title 3"/>
          <p:cNvSpPr>
            <a:spLocks noGrp="1"/>
          </p:cNvSpPr>
          <p:nvPr>
            <p:ph type="title"/>
          </p:nvPr>
        </p:nvSpPr>
        <p:spPr/>
        <p:txBody>
          <a:bodyPr/>
          <a:lstStyle/>
          <a:p>
            <a:r>
              <a:rPr lang="en-US" dirty="0"/>
              <a:t>Problem of Measurement</a:t>
            </a:r>
          </a:p>
        </p:txBody>
      </p:sp>
      <p:sp>
        <p:nvSpPr>
          <p:cNvPr id="8" name="TextBox 7"/>
          <p:cNvSpPr txBox="1"/>
          <p:nvPr/>
        </p:nvSpPr>
        <p:spPr>
          <a:xfrm>
            <a:off x="2831208" y="5953126"/>
            <a:ext cx="6219651" cy="615553"/>
          </a:xfrm>
          <a:prstGeom prst="rect">
            <a:avLst/>
          </a:prstGeom>
          <a:noFill/>
        </p:spPr>
        <p:txBody>
          <a:bodyPr wrap="none" lIns="0" tIns="0" rIns="0" bIns="0" rtlCol="0">
            <a:spAutoFit/>
          </a:bodyPr>
          <a:lstStyle/>
          <a:p>
            <a:r>
              <a:rPr lang="en-US" sz="2000" b="1" dirty="0">
                <a:solidFill>
                  <a:srgbClr val="FF0000"/>
                </a:solidFill>
              </a:rPr>
              <a:t>What if the measures are correlated for some other</a:t>
            </a:r>
            <a:br>
              <a:rPr lang="en-US" sz="2000" b="1" dirty="0">
                <a:solidFill>
                  <a:srgbClr val="FF0000"/>
                </a:solidFill>
              </a:rPr>
            </a:br>
            <a:r>
              <a:rPr lang="en-US" sz="2000" b="1" dirty="0">
                <a:solidFill>
                  <a:srgbClr val="FF0000"/>
                </a:solidFill>
              </a:rPr>
              <a:t>reason? - The problem of </a:t>
            </a:r>
            <a:r>
              <a:rPr lang="en-US" sz="2000" b="1" dirty="0" err="1">
                <a:solidFill>
                  <a:srgbClr val="FF0000"/>
                </a:solidFill>
              </a:rPr>
              <a:t>endogeneity</a:t>
            </a:r>
            <a:endParaRPr lang="en-US" sz="2000" b="1" dirty="0">
              <a:solidFill>
                <a:srgbClr val="FF0000"/>
              </a:solidFill>
            </a:endParaRPr>
          </a:p>
        </p:txBody>
      </p:sp>
    </p:spTree>
    <p:extLst>
      <p:ext uri="{BB962C8B-B14F-4D97-AF65-F5344CB8AC3E}">
        <p14:creationId xmlns:p14="http://schemas.microsoft.com/office/powerpoint/2010/main" val="173948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509822-0EFA-6040-847F-E7B6383FB58D}"/>
              </a:ext>
            </a:extLst>
          </p:cNvPr>
          <p:cNvSpPr>
            <a:spLocks noGrp="1"/>
          </p:cNvSpPr>
          <p:nvPr>
            <p:ph type="title"/>
          </p:nvPr>
        </p:nvSpPr>
        <p:spPr/>
        <p:txBody>
          <a:bodyPr/>
          <a:lstStyle/>
          <a:p>
            <a:r>
              <a:rPr lang="fi-FI" dirty="0"/>
              <a:t>Dispersion: Standard </a:t>
            </a:r>
            <a:r>
              <a:rPr lang="fi-FI" dirty="0" err="1"/>
              <a:t>deviation</a:t>
            </a:r>
            <a:r>
              <a:rPr lang="fi-FI" dirty="0"/>
              <a:t> and </a:t>
            </a:r>
            <a:r>
              <a:rPr lang="fi-FI" dirty="0" err="1"/>
              <a:t>variance</a:t>
            </a:r>
            <a:endParaRPr lang="fi-FI" dirty="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32A4444-7165-F24C-AFBF-76E58CE405E6}"/>
                  </a:ext>
                </a:extLst>
              </p:cNvPr>
              <p:cNvSpPr>
                <a:spLocks noGrp="1"/>
              </p:cNvSpPr>
              <p:nvPr>
                <p:ph sz="half" idx="1"/>
              </p:nvPr>
            </p:nvSpPr>
            <p:spPr/>
            <p:txBody>
              <a:bodyPr/>
              <a:lstStyle/>
              <a:p>
                <a:r>
                  <a:rPr lang="fi-FI" dirty="0"/>
                  <a:t>Standard </a:t>
                </a:r>
                <a:r>
                  <a:rPr lang="fi-FI" dirty="0" err="1"/>
                  <a:t>deviation</a:t>
                </a:r>
                <a:endParaRPr lang="fi-FI" dirty="0"/>
              </a:p>
              <a:p>
                <a:pPr lvl="1"/>
                <a:r>
                  <a:rPr lang="fi-FI" dirty="0" err="1"/>
                  <a:t>Same</a:t>
                </a:r>
                <a:r>
                  <a:rPr lang="fi-FI" dirty="0"/>
                  <a:t> </a:t>
                </a:r>
                <a:r>
                  <a:rPr lang="fi-FI" dirty="0" err="1"/>
                  <a:t>unit</a:t>
                </a:r>
                <a:r>
                  <a:rPr lang="fi-FI" dirty="0"/>
                  <a:t> as </a:t>
                </a:r>
                <a:r>
                  <a:rPr lang="fi-FI" dirty="0" err="1"/>
                  <a:t>original</a:t>
                </a:r>
                <a:r>
                  <a:rPr lang="fi-FI" dirty="0"/>
                  <a:t> </a:t>
                </a:r>
                <a:r>
                  <a:rPr lang="fi-FI" dirty="0" err="1"/>
                  <a:t>variable</a:t>
                </a:r>
                <a:endParaRPr lang="fi-FI" dirty="0"/>
              </a:p>
              <a:p>
                <a:r>
                  <a:rPr lang="fi-FI" dirty="0" err="1"/>
                  <a:t>Variance</a:t>
                </a:r>
                <a:endParaRPr lang="fi-FI" dirty="0"/>
              </a:p>
              <a:p>
                <a:pPr lvl="1"/>
                <a:r>
                  <a:rPr lang="fi-FI" dirty="0" err="1"/>
                  <a:t>Mean</a:t>
                </a:r>
                <a:r>
                  <a:rPr lang="fi-FI" dirty="0"/>
                  <a:t> of </a:t>
                </a:r>
                <a:r>
                  <a:rPr lang="fi-FI" dirty="0" err="1"/>
                  <a:t>squared</a:t>
                </a:r>
                <a:r>
                  <a:rPr lang="fi-FI" dirty="0"/>
                  <a:t> </a:t>
                </a:r>
                <a:r>
                  <a:rPr lang="fi-FI" dirty="0" err="1"/>
                  <a:t>differences</a:t>
                </a:r>
                <a:r>
                  <a:rPr lang="fi-FI" dirty="0"/>
                  <a:t> </a:t>
                </a:r>
                <a:r>
                  <a:rPr lang="fi-FI" dirty="0" err="1"/>
                  <a:t>from</a:t>
                </a:r>
                <a:r>
                  <a:rPr lang="fi-FI" dirty="0"/>
                  <a:t> </a:t>
                </a:r>
                <a:r>
                  <a:rPr lang="fi-FI" dirty="0" err="1"/>
                  <a:t>the</a:t>
                </a:r>
                <a:r>
                  <a:rPr lang="fi-FI" dirty="0"/>
                  <a:t> </a:t>
                </a:r>
                <a:r>
                  <a:rPr lang="fi-FI" dirty="0" err="1"/>
                  <a:t>mean</a:t>
                </a:r>
                <a:endParaRPr lang="fi-FI" dirty="0"/>
              </a:p>
              <a:p>
                <a:pPr marL="34290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𝑚𝑒𝑎𝑛</m:t>
                      </m:r>
                      <m:d>
                        <m:dPr>
                          <m:ctrlPr>
                            <a:rPr lang="fi-FI" i="1">
                              <a:latin typeface="Cambria Math" panose="02040503050406030204" pitchFamily="18" charset="0"/>
                            </a:rPr>
                          </m:ctrlPr>
                        </m:dPr>
                        <m:e>
                          <m:sSup>
                            <m:sSupPr>
                              <m:ctrlPr>
                                <a:rPr lang="fi-FI" i="1">
                                  <a:latin typeface="Cambria Math" panose="02040503050406030204" pitchFamily="18" charset="0"/>
                                </a:rPr>
                              </m:ctrlPr>
                            </m:sSupPr>
                            <m:e>
                              <m:d>
                                <m:dPr>
                                  <m:ctrlPr>
                                    <a:rPr lang="fi-FI"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𝑚𝑒𝑎𝑛</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e>
                              </m:d>
                            </m:e>
                            <m:sup>
                              <m:r>
                                <a:rPr lang="en-US" i="1">
                                  <a:latin typeface="Cambria Math" panose="02040503050406030204" pitchFamily="18" charset="0"/>
                                </a:rPr>
                                <m:t>2</m:t>
                              </m:r>
                            </m:sup>
                          </m:sSup>
                        </m:e>
                      </m:d>
                    </m:oMath>
                  </m:oMathPara>
                </a14:m>
                <a:endParaRPr lang="fi-FI" dirty="0"/>
              </a:p>
              <a:p>
                <a:r>
                  <a:rPr lang="fi-FI" dirty="0" err="1"/>
                  <a:t>Variance</a:t>
                </a:r>
                <a:r>
                  <a:rPr lang="fi-FI" dirty="0"/>
                  <a:t> and SD</a:t>
                </a:r>
              </a:p>
              <a:p>
                <a:pPr lvl="1"/>
                <a14:m>
                  <m:oMath xmlns:m="http://schemas.openxmlformats.org/officeDocument/2006/math">
                    <m:r>
                      <a:rPr lang="en-US" i="1">
                        <a:latin typeface="Cambria Math" panose="02040503050406030204" pitchFamily="18" charset="0"/>
                      </a:rPr>
                      <m:t>𝑆𝐷</m:t>
                    </m:r>
                    <m:r>
                      <a:rPr lang="en-US" i="1">
                        <a:latin typeface="Cambria Math" panose="02040503050406030204" pitchFamily="18" charset="0"/>
                      </a:rPr>
                      <m:t>= </m:t>
                    </m:r>
                    <m:rad>
                      <m:radPr>
                        <m:degHide m:val="on"/>
                        <m:ctrlPr>
                          <a:rPr lang="fi-FI" i="1">
                            <a:latin typeface="Cambria Math" panose="02040503050406030204" pitchFamily="18" charset="0"/>
                          </a:rPr>
                        </m:ctrlPr>
                      </m:radPr>
                      <m:deg/>
                      <m:e>
                        <m:r>
                          <a:rPr lang="en-US" i="1">
                            <a:latin typeface="Cambria Math" panose="02040503050406030204" pitchFamily="18" charset="0"/>
                          </a:rPr>
                          <m:t>𝑣𝑎𝑟</m:t>
                        </m:r>
                      </m:e>
                    </m:rad>
                  </m:oMath>
                </a14:m>
                <a:endParaRPr lang="fi-FI" i="1" dirty="0"/>
              </a:p>
              <a:p>
                <a:pPr lvl="1"/>
                <a14:m>
                  <m:oMath xmlns:m="http://schemas.openxmlformats.org/officeDocument/2006/math">
                    <m:r>
                      <a:rPr lang="en-US" i="1">
                        <a:latin typeface="Cambria Math" panose="02040503050406030204" pitchFamily="18" charset="0"/>
                      </a:rPr>
                      <m:t>𝑣𝑎𝑟</m:t>
                    </m:r>
                    <m:r>
                      <a:rPr lang="en-US" i="1">
                        <a:latin typeface="Cambria Math" panose="02040503050406030204" pitchFamily="18" charset="0"/>
                      </a:rPr>
                      <m:t>=</m:t>
                    </m:r>
                    <m:sSup>
                      <m:sSupPr>
                        <m:ctrlPr>
                          <a:rPr lang="fi-FI" i="1">
                            <a:latin typeface="Cambria Math" panose="02040503050406030204" pitchFamily="18" charset="0"/>
                          </a:rPr>
                        </m:ctrlPr>
                      </m:sSupPr>
                      <m:e>
                        <m:r>
                          <a:rPr lang="en-US" i="1">
                            <a:latin typeface="Cambria Math" panose="02040503050406030204" pitchFamily="18" charset="0"/>
                          </a:rPr>
                          <m:t>𝑆𝐷</m:t>
                        </m:r>
                      </m:e>
                      <m:sup>
                        <m:r>
                          <a:rPr lang="en-US" i="1">
                            <a:latin typeface="Cambria Math" panose="02040503050406030204" pitchFamily="18" charset="0"/>
                          </a:rPr>
                          <m:t>2</m:t>
                        </m:r>
                      </m:sup>
                    </m:sSup>
                  </m:oMath>
                </a14:m>
                <a:endParaRPr lang="fi-FI" dirty="0"/>
              </a:p>
              <a:p>
                <a:pPr marL="0" indent="0">
                  <a:buNone/>
                </a:pPr>
                <a:endParaRPr lang="fi-FI" dirty="0"/>
              </a:p>
              <a:p>
                <a:pPr marL="0" indent="0">
                  <a:buNone/>
                </a:pPr>
                <a:r>
                  <a:rPr lang="fi-FI" dirty="0" err="1"/>
                  <a:t>Many</a:t>
                </a:r>
                <a:r>
                  <a:rPr lang="fi-FI" dirty="0"/>
                  <a:t> </a:t>
                </a:r>
                <a:r>
                  <a:rPr lang="fi-FI" dirty="0" err="1"/>
                  <a:t>calculations</a:t>
                </a:r>
                <a:r>
                  <a:rPr lang="fi-FI" dirty="0"/>
                  <a:t> </a:t>
                </a:r>
                <a:r>
                  <a:rPr lang="fi-FI" dirty="0" err="1"/>
                  <a:t>are</a:t>
                </a:r>
                <a:r>
                  <a:rPr lang="fi-FI" dirty="0"/>
                  <a:t> </a:t>
                </a:r>
                <a:r>
                  <a:rPr lang="fi-FI" dirty="0" err="1"/>
                  <a:t>easier</a:t>
                </a:r>
                <a:r>
                  <a:rPr lang="fi-FI" dirty="0"/>
                  <a:t> on </a:t>
                </a:r>
                <a:r>
                  <a:rPr lang="fi-FI" dirty="0" err="1"/>
                  <a:t>variance</a:t>
                </a:r>
                <a:r>
                  <a:rPr lang="fi-FI" dirty="0"/>
                  <a:t> </a:t>
                </a:r>
                <a:r>
                  <a:rPr lang="fi-FI" dirty="0" err="1"/>
                  <a:t>metric</a:t>
                </a:r>
                <a:endParaRPr lang="fi-FI" dirty="0"/>
              </a:p>
            </p:txBody>
          </p:sp>
        </mc:Choice>
        <mc:Fallback xmlns="">
          <p:sp>
            <p:nvSpPr>
              <p:cNvPr id="2" name="Content Placeholder 1">
                <a:extLst>
                  <a:ext uri="{FF2B5EF4-FFF2-40B4-BE49-F238E27FC236}">
                    <a16:creationId xmlns:a16="http://schemas.microsoft.com/office/drawing/2014/main" id="{932A4444-7165-F24C-AFBF-76E58CE405E6}"/>
                  </a:ext>
                </a:extLst>
              </p:cNvPr>
              <p:cNvSpPr>
                <a:spLocks noGrp="1" noRot="1" noChangeAspect="1" noMove="1" noResize="1" noEditPoints="1" noAdjustHandles="1" noChangeArrowheads="1" noChangeShapeType="1" noTextEdit="1"/>
              </p:cNvSpPr>
              <p:nvPr>
                <p:ph sz="half" idx="1"/>
              </p:nvPr>
            </p:nvSpPr>
            <p:spPr>
              <a:blipFill>
                <a:blip r:embed="rId2"/>
                <a:stretch>
                  <a:fillRect l="-1629" t="-2047" r="-651"/>
                </a:stretch>
              </a:blipFill>
            </p:spPr>
            <p:txBody>
              <a:bodyPr/>
              <a:lstStyle/>
              <a:p>
                <a:r>
                  <a:rPr lang="fi-FI">
                    <a:noFill/>
                  </a:rPr>
                  <a:t> </a:t>
                </a:r>
              </a:p>
            </p:txBody>
          </p:sp>
        </mc:Fallback>
      </mc:AlternateContent>
      <p:sp>
        <p:nvSpPr>
          <p:cNvPr id="13" name="Suorakulmio 14">
            <a:extLst>
              <a:ext uri="{FF2B5EF4-FFF2-40B4-BE49-F238E27FC236}">
                <a16:creationId xmlns:a16="http://schemas.microsoft.com/office/drawing/2014/main" id="{8623A006-5601-584A-93A6-FC8A25930256}"/>
              </a:ext>
            </a:extLst>
          </p:cNvPr>
          <p:cNvSpPr/>
          <p:nvPr/>
        </p:nvSpPr>
        <p:spPr>
          <a:xfrm>
            <a:off x="499683" y="6356351"/>
            <a:ext cx="8463342" cy="400110"/>
          </a:xfrm>
          <a:prstGeom prst="rect">
            <a:avLst/>
          </a:prstGeom>
        </p:spPr>
        <p:txBody>
          <a:bodyPr wrap="square">
            <a:spAutoFit/>
          </a:bodyPr>
          <a:lstStyle/>
          <a:p>
            <a:r>
              <a:rPr lang="en-US" sz="1000" dirty="0" err="1"/>
              <a:t>Pruim</a:t>
            </a:r>
            <a:r>
              <a:rPr lang="en-US" sz="1000" dirty="0"/>
              <a:t> (2015). NHANES: Data from the US National Health and Nutrition Examination Study. R package version  2.1.0. </a:t>
            </a:r>
            <a:r>
              <a:rPr lang="en-US" sz="1000" dirty="0">
                <a:hlinkClick r:id="rId3"/>
              </a:rPr>
              <a:t>https://CRAN.R-project.org/package=NHANES</a:t>
            </a:r>
            <a:r>
              <a:rPr lang="en-US" sz="1000" dirty="0"/>
              <a:t> </a:t>
            </a:r>
            <a:endParaRPr lang="en-US" sz="1000" dirty="0">
              <a:effectLst/>
            </a:endParaRPr>
          </a:p>
        </p:txBody>
      </p:sp>
      <p:sp>
        <p:nvSpPr>
          <p:cNvPr id="14" name="TextBox 13">
            <a:extLst>
              <a:ext uri="{FF2B5EF4-FFF2-40B4-BE49-F238E27FC236}">
                <a16:creationId xmlns:a16="http://schemas.microsoft.com/office/drawing/2014/main" id="{A3D3EC27-1A00-DF4A-8181-789DF0B28C8D}"/>
              </a:ext>
            </a:extLst>
          </p:cNvPr>
          <p:cNvSpPr txBox="1"/>
          <p:nvPr/>
        </p:nvSpPr>
        <p:spPr>
          <a:xfrm>
            <a:off x="499683" y="5942566"/>
            <a:ext cx="4994444" cy="369332"/>
          </a:xfrm>
          <a:prstGeom prst="rect">
            <a:avLst/>
          </a:prstGeom>
          <a:noFill/>
        </p:spPr>
        <p:txBody>
          <a:bodyPr wrap="none" rtlCol="0">
            <a:spAutoFit/>
          </a:bodyPr>
          <a:lstStyle/>
          <a:p>
            <a:r>
              <a:rPr lang="fi-FI" dirty="0"/>
              <a:t>3171 </a:t>
            </a:r>
            <a:r>
              <a:rPr lang="fi-FI" dirty="0" err="1"/>
              <a:t>working</a:t>
            </a:r>
            <a:r>
              <a:rPr lang="fi-FI" dirty="0"/>
              <a:t> </a:t>
            </a:r>
            <a:r>
              <a:rPr lang="fi-FI" dirty="0" err="1"/>
              <a:t>age</a:t>
            </a:r>
            <a:r>
              <a:rPr lang="fi-FI" dirty="0"/>
              <a:t> </a:t>
            </a:r>
            <a:r>
              <a:rPr lang="fi-FI" dirty="0" err="1"/>
              <a:t>males</a:t>
            </a:r>
            <a:r>
              <a:rPr lang="fi-FI" dirty="0"/>
              <a:t> , SD = 7.40 cm, </a:t>
            </a:r>
            <a:r>
              <a:rPr lang="fi-FI" dirty="0" err="1"/>
              <a:t>Var</a:t>
            </a:r>
            <a:r>
              <a:rPr lang="fi-FI" dirty="0"/>
              <a:t> = 54.79</a:t>
            </a:r>
          </a:p>
        </p:txBody>
      </p:sp>
      <p:pic>
        <p:nvPicPr>
          <p:cNvPr id="8" name="Content Placeholder 7">
            <a:extLst>
              <a:ext uri="{FF2B5EF4-FFF2-40B4-BE49-F238E27FC236}">
                <a16:creationId xmlns:a16="http://schemas.microsoft.com/office/drawing/2014/main" id="{176F694C-0E4B-DC46-AEDA-641FE5064FA4}"/>
              </a:ext>
            </a:extLst>
          </p:cNvPr>
          <p:cNvPicPr>
            <a:picLocks noGrp="1" noChangeAspect="1"/>
          </p:cNvPicPr>
          <p:nvPr>
            <p:ph sz="half" idx="2"/>
          </p:nvPr>
        </p:nvPicPr>
        <p:blipFill>
          <a:blip r:embed="rId4"/>
          <a:stretch>
            <a:fillRect/>
          </a:stretch>
        </p:blipFill>
        <p:spPr>
          <a:xfrm>
            <a:off x="4629150" y="2436881"/>
            <a:ext cx="3886200" cy="3128825"/>
          </a:xfrm>
          <a:prstGeom prst="rect">
            <a:avLst/>
          </a:prstGeom>
        </p:spPr>
      </p:pic>
    </p:spTree>
    <p:extLst>
      <p:ext uri="{BB962C8B-B14F-4D97-AF65-F5344CB8AC3E}">
        <p14:creationId xmlns:p14="http://schemas.microsoft.com/office/powerpoint/2010/main" val="88347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409B1E-13F9-BD4D-8023-ECADA68FB786}"/>
              </a:ext>
            </a:extLst>
          </p:cNvPr>
          <p:cNvPicPr>
            <a:picLocks noGrp="1" noChangeAspect="1"/>
          </p:cNvPicPr>
          <p:nvPr>
            <p:ph sz="half" idx="2"/>
          </p:nvPr>
        </p:nvPicPr>
        <p:blipFill>
          <a:blip r:embed="rId2"/>
          <a:stretch>
            <a:fillRect/>
          </a:stretch>
        </p:blipFill>
        <p:spPr>
          <a:xfrm>
            <a:off x="4724400" y="1865381"/>
            <a:ext cx="3886200" cy="3128825"/>
          </a:xfrm>
          <a:prstGeom prst="rect">
            <a:avLst/>
          </a:prstGeom>
        </p:spPr>
      </p:pic>
      <p:sp>
        <p:nvSpPr>
          <p:cNvPr id="2" name="Title 1">
            <a:extLst>
              <a:ext uri="{FF2B5EF4-FFF2-40B4-BE49-F238E27FC236}">
                <a16:creationId xmlns:a16="http://schemas.microsoft.com/office/drawing/2014/main" id="{40E7BEE3-1DD1-714E-938B-FE20D134B19F}"/>
              </a:ext>
            </a:extLst>
          </p:cNvPr>
          <p:cNvSpPr>
            <a:spLocks noGrp="1"/>
          </p:cNvSpPr>
          <p:nvPr>
            <p:ph type="title"/>
          </p:nvPr>
        </p:nvSpPr>
        <p:spPr/>
        <p:txBody>
          <a:bodyPr/>
          <a:lstStyle/>
          <a:p>
            <a:r>
              <a:rPr lang="fi-FI" dirty="0" err="1"/>
              <a:t>Correlation</a:t>
            </a:r>
            <a:r>
              <a:rPr lang="fi-FI" dirty="0"/>
              <a:t> and </a:t>
            </a:r>
            <a:r>
              <a:rPr lang="fi-FI" dirty="0" err="1"/>
              <a:t>covariance</a:t>
            </a:r>
            <a:endParaRPr lang="fi-FI"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E5ED94-3B4F-5D4A-9398-FAD90A16ED8E}"/>
                  </a:ext>
                </a:extLst>
              </p:cNvPr>
              <p:cNvSpPr>
                <a:spLocks noGrp="1"/>
              </p:cNvSpPr>
              <p:nvPr>
                <p:ph sz="half" idx="1"/>
              </p:nvPr>
            </p:nvSpPr>
            <p:spPr>
              <a:xfrm>
                <a:off x="628649" y="1825624"/>
                <a:ext cx="6162676" cy="5032375"/>
              </a:xfrm>
            </p:spPr>
            <p:txBody>
              <a:bodyPr>
                <a:normAutofit/>
              </a:bodyPr>
              <a:lstStyle/>
              <a:p>
                <a:r>
                  <a:rPr lang="fi-FI" sz="2300" dirty="0"/>
                  <a:t>Variance</a:t>
                </a:r>
              </a:p>
              <a:p>
                <a:pPr lvl="1"/>
                <a14:m>
                  <m:oMath xmlns:m="http://schemas.openxmlformats.org/officeDocument/2006/math">
                    <m:r>
                      <a:rPr lang="en-US" sz="2100" i="1">
                        <a:latin typeface="Cambria Math" panose="02040503050406030204" pitchFamily="18" charset="0"/>
                      </a:rPr>
                      <m:t>𝑚𝑒𝑎𝑛</m:t>
                    </m:r>
                    <m:d>
                      <m:dPr>
                        <m:ctrlPr>
                          <a:rPr lang="fi-FI" sz="2100" i="1">
                            <a:latin typeface="Cambria Math" panose="02040503050406030204" pitchFamily="18" charset="0"/>
                          </a:rPr>
                        </m:ctrlPr>
                      </m:dPr>
                      <m:e>
                        <m:sSup>
                          <m:sSupPr>
                            <m:ctrlPr>
                              <a:rPr lang="fi-FI" sz="2100" i="1">
                                <a:latin typeface="Cambria Math" panose="02040503050406030204" pitchFamily="18" charset="0"/>
                              </a:rPr>
                            </m:ctrlPr>
                          </m:sSupPr>
                          <m:e>
                            <m:d>
                              <m:dPr>
                                <m:ctrlPr>
                                  <a:rPr lang="fi-FI" sz="2100" i="1">
                                    <a:latin typeface="Cambria Math" panose="02040503050406030204" pitchFamily="18" charset="0"/>
                                  </a:rPr>
                                </m:ctrlPr>
                              </m:dPr>
                              <m:e>
                                <m:r>
                                  <a:rPr lang="en-US" sz="2100" i="1">
                                    <a:latin typeface="Cambria Math" panose="02040503050406030204" pitchFamily="18" charset="0"/>
                                  </a:rPr>
                                  <m:t>𝑥</m:t>
                                </m:r>
                                <m:r>
                                  <a:rPr lang="en-US" sz="2100" i="1">
                                    <a:latin typeface="Cambria Math" panose="02040503050406030204" pitchFamily="18" charset="0"/>
                                  </a:rPr>
                                  <m:t>−</m:t>
                                </m:r>
                                <m:r>
                                  <a:rPr lang="en-US" sz="2100" i="1">
                                    <a:latin typeface="Cambria Math" panose="02040503050406030204" pitchFamily="18" charset="0"/>
                                  </a:rPr>
                                  <m:t>𝑚𝑒𝑎𝑛</m:t>
                                </m:r>
                                <m:d>
                                  <m:dPr>
                                    <m:ctrlPr>
                                      <a:rPr lang="fi-FI" sz="2100" i="1">
                                        <a:latin typeface="Cambria Math" panose="02040503050406030204" pitchFamily="18" charset="0"/>
                                      </a:rPr>
                                    </m:ctrlPr>
                                  </m:dPr>
                                  <m:e>
                                    <m:r>
                                      <a:rPr lang="en-US" sz="2100" i="1">
                                        <a:latin typeface="Cambria Math" panose="02040503050406030204" pitchFamily="18" charset="0"/>
                                      </a:rPr>
                                      <m:t>𝑥</m:t>
                                    </m:r>
                                  </m:e>
                                </m:d>
                              </m:e>
                            </m:d>
                          </m:e>
                          <m:sup>
                            <m:r>
                              <a:rPr lang="en-US" sz="2100" i="1">
                                <a:latin typeface="Cambria Math" panose="02040503050406030204" pitchFamily="18" charset="0"/>
                              </a:rPr>
                              <m:t>2</m:t>
                            </m:r>
                          </m:sup>
                        </m:sSup>
                      </m:e>
                    </m:d>
                  </m:oMath>
                </a14:m>
                <a:endParaRPr lang="fi-FI" sz="2100" dirty="0"/>
              </a:p>
              <a:p>
                <a:pPr lvl="1"/>
                <a14:m>
                  <m:oMath xmlns:m="http://schemas.openxmlformats.org/officeDocument/2006/math">
                    <m:r>
                      <a:rPr lang="en-US" sz="2100" i="1">
                        <a:latin typeface="Cambria Math" panose="02040503050406030204" pitchFamily="18" charset="0"/>
                      </a:rPr>
                      <m:t>𝑚𝑒𝑎𝑛</m:t>
                    </m:r>
                    <m:d>
                      <m:dPr>
                        <m:ctrlPr>
                          <a:rPr lang="fi-FI" sz="2100" i="1">
                            <a:latin typeface="Cambria Math" panose="02040503050406030204" pitchFamily="18" charset="0"/>
                          </a:rPr>
                        </m:ctrlPr>
                      </m:dPr>
                      <m:e>
                        <m:eqArr>
                          <m:eqArrPr>
                            <m:ctrlPr>
                              <a:rPr lang="fi-FI" sz="2100" i="1">
                                <a:latin typeface="Cambria Math" panose="02040503050406030204" pitchFamily="18" charset="0"/>
                              </a:rPr>
                            </m:ctrlPr>
                          </m:eqArrPr>
                          <m:e>
                            <m:d>
                              <m:dPr>
                                <m:ctrlPr>
                                  <a:rPr lang="fi-FI" sz="2100" i="1">
                                    <a:latin typeface="Cambria Math" panose="02040503050406030204" pitchFamily="18" charset="0"/>
                                  </a:rPr>
                                </m:ctrlPr>
                              </m:dPr>
                              <m:e>
                                <m:r>
                                  <a:rPr lang="en-US" sz="2100" i="1">
                                    <a:latin typeface="Cambria Math" panose="02040503050406030204" pitchFamily="18" charset="0"/>
                                  </a:rPr>
                                  <m:t>𝑥</m:t>
                                </m:r>
                                <m:r>
                                  <a:rPr lang="en-US" sz="2100" i="1">
                                    <a:latin typeface="Cambria Math" panose="02040503050406030204" pitchFamily="18" charset="0"/>
                                  </a:rPr>
                                  <m:t>−</m:t>
                                </m:r>
                                <m:r>
                                  <a:rPr lang="en-US" sz="2100" i="1">
                                    <a:latin typeface="Cambria Math" panose="02040503050406030204" pitchFamily="18" charset="0"/>
                                  </a:rPr>
                                  <m:t>𝑚𝑒𝑎𝑛</m:t>
                                </m:r>
                                <m:d>
                                  <m:dPr>
                                    <m:ctrlPr>
                                      <a:rPr lang="fi-FI" sz="2100" i="1">
                                        <a:latin typeface="Cambria Math" panose="02040503050406030204" pitchFamily="18" charset="0"/>
                                      </a:rPr>
                                    </m:ctrlPr>
                                  </m:dPr>
                                  <m:e>
                                    <m:r>
                                      <a:rPr lang="en-US" sz="2100" i="1">
                                        <a:latin typeface="Cambria Math" panose="02040503050406030204" pitchFamily="18" charset="0"/>
                                      </a:rPr>
                                      <m:t>𝑥</m:t>
                                    </m:r>
                                  </m:e>
                                </m:d>
                              </m:e>
                            </m:d>
                          </m:e>
                          <m:e>
                            <m:d>
                              <m:dPr>
                                <m:ctrlPr>
                                  <a:rPr lang="fi-FI" sz="2100" i="1">
                                    <a:latin typeface="Cambria Math" panose="02040503050406030204" pitchFamily="18" charset="0"/>
                                  </a:rPr>
                                </m:ctrlPr>
                              </m:dPr>
                              <m:e>
                                <m:r>
                                  <a:rPr lang="en-US" sz="2100" i="1">
                                    <a:latin typeface="Cambria Math" panose="02040503050406030204" pitchFamily="18" charset="0"/>
                                  </a:rPr>
                                  <m:t>𝑥</m:t>
                                </m:r>
                                <m:r>
                                  <a:rPr lang="en-US" sz="2100" i="1">
                                    <a:latin typeface="Cambria Math" panose="02040503050406030204" pitchFamily="18" charset="0"/>
                                  </a:rPr>
                                  <m:t>−</m:t>
                                </m:r>
                                <m:r>
                                  <a:rPr lang="en-US" sz="2100" i="1">
                                    <a:latin typeface="Cambria Math" panose="02040503050406030204" pitchFamily="18" charset="0"/>
                                  </a:rPr>
                                  <m:t>𝑚𝑒𝑎𝑛</m:t>
                                </m:r>
                                <m:d>
                                  <m:dPr>
                                    <m:ctrlPr>
                                      <a:rPr lang="fi-FI" sz="2100" i="1">
                                        <a:latin typeface="Cambria Math" panose="02040503050406030204" pitchFamily="18" charset="0"/>
                                      </a:rPr>
                                    </m:ctrlPr>
                                  </m:dPr>
                                  <m:e>
                                    <m:r>
                                      <a:rPr lang="en-US" sz="2100" i="1">
                                        <a:latin typeface="Cambria Math" panose="02040503050406030204" pitchFamily="18" charset="0"/>
                                      </a:rPr>
                                      <m:t>𝑥</m:t>
                                    </m:r>
                                  </m:e>
                                </m:d>
                              </m:e>
                            </m:d>
                          </m:e>
                        </m:eqArr>
                      </m:e>
                    </m:d>
                  </m:oMath>
                </a14:m>
                <a:endParaRPr lang="fi-FI" sz="2100" dirty="0"/>
              </a:p>
              <a:p>
                <a:r>
                  <a:rPr lang="fi-FI" dirty="0" err="1"/>
                  <a:t>Covariance</a:t>
                </a:r>
                <a:endParaRPr lang="fi-FI" dirty="0"/>
              </a:p>
              <a:p>
                <a:pPr lvl="1"/>
                <a14:m>
                  <m:oMath xmlns:m="http://schemas.openxmlformats.org/officeDocument/2006/math">
                    <m:r>
                      <a:rPr lang="en-US" sz="2100" i="1">
                        <a:latin typeface="Cambria Math" panose="02040503050406030204" pitchFamily="18" charset="0"/>
                      </a:rPr>
                      <m:t>𝑚𝑒𝑎𝑛</m:t>
                    </m:r>
                    <m:d>
                      <m:dPr>
                        <m:ctrlPr>
                          <a:rPr lang="fi-FI" sz="2100" i="1">
                            <a:latin typeface="Cambria Math" panose="02040503050406030204" pitchFamily="18" charset="0"/>
                          </a:rPr>
                        </m:ctrlPr>
                      </m:dPr>
                      <m:e>
                        <m:eqArr>
                          <m:eqArrPr>
                            <m:ctrlPr>
                              <a:rPr lang="fi-FI" sz="2100" i="1">
                                <a:latin typeface="Cambria Math" panose="02040503050406030204" pitchFamily="18" charset="0"/>
                              </a:rPr>
                            </m:ctrlPr>
                          </m:eqArrPr>
                          <m:e>
                            <m:d>
                              <m:dPr>
                                <m:ctrlPr>
                                  <a:rPr lang="fi-FI" sz="2100" i="1">
                                    <a:latin typeface="Cambria Math" panose="02040503050406030204" pitchFamily="18" charset="0"/>
                                  </a:rPr>
                                </m:ctrlPr>
                              </m:dPr>
                              <m:e>
                                <m:r>
                                  <a:rPr lang="en-US" sz="2100" i="1">
                                    <a:latin typeface="Cambria Math" panose="02040503050406030204" pitchFamily="18" charset="0"/>
                                  </a:rPr>
                                  <m:t>𝑥</m:t>
                                </m:r>
                                <m:r>
                                  <a:rPr lang="en-US" sz="2100" i="1">
                                    <a:latin typeface="Cambria Math" panose="02040503050406030204" pitchFamily="18" charset="0"/>
                                  </a:rPr>
                                  <m:t>−</m:t>
                                </m:r>
                                <m:r>
                                  <a:rPr lang="en-US" sz="2100" i="1">
                                    <a:latin typeface="Cambria Math" panose="02040503050406030204" pitchFamily="18" charset="0"/>
                                  </a:rPr>
                                  <m:t>𝑚𝑒𝑎𝑛</m:t>
                                </m:r>
                                <m:d>
                                  <m:dPr>
                                    <m:ctrlPr>
                                      <a:rPr lang="fi-FI" sz="2100" i="1">
                                        <a:latin typeface="Cambria Math" panose="02040503050406030204" pitchFamily="18" charset="0"/>
                                      </a:rPr>
                                    </m:ctrlPr>
                                  </m:dPr>
                                  <m:e>
                                    <m:r>
                                      <a:rPr lang="en-US" sz="2100" i="1">
                                        <a:latin typeface="Cambria Math" panose="02040503050406030204" pitchFamily="18" charset="0"/>
                                      </a:rPr>
                                      <m:t>𝑥</m:t>
                                    </m:r>
                                  </m:e>
                                </m:d>
                              </m:e>
                            </m:d>
                          </m:e>
                          <m:e>
                            <m:d>
                              <m:dPr>
                                <m:ctrlPr>
                                  <a:rPr lang="fi-FI" sz="2100" i="1">
                                    <a:latin typeface="Cambria Math" panose="02040503050406030204" pitchFamily="18" charset="0"/>
                                  </a:rPr>
                                </m:ctrlPr>
                              </m:dPr>
                              <m:e>
                                <m:r>
                                  <a:rPr lang="en-US" sz="2100" i="1">
                                    <a:latin typeface="Cambria Math" panose="02040503050406030204" pitchFamily="18" charset="0"/>
                                  </a:rPr>
                                  <m:t>𝑦</m:t>
                                </m:r>
                                <m:r>
                                  <a:rPr lang="en-US" sz="2100" i="1">
                                    <a:latin typeface="Cambria Math" panose="02040503050406030204" pitchFamily="18" charset="0"/>
                                  </a:rPr>
                                  <m:t>−</m:t>
                                </m:r>
                                <m:r>
                                  <a:rPr lang="en-US" sz="2100" i="1">
                                    <a:latin typeface="Cambria Math" panose="02040503050406030204" pitchFamily="18" charset="0"/>
                                  </a:rPr>
                                  <m:t>𝑚𝑒𝑎𝑛</m:t>
                                </m:r>
                                <m:d>
                                  <m:dPr>
                                    <m:ctrlPr>
                                      <a:rPr lang="fi-FI" sz="2100" i="1">
                                        <a:latin typeface="Cambria Math" panose="02040503050406030204" pitchFamily="18" charset="0"/>
                                      </a:rPr>
                                    </m:ctrlPr>
                                  </m:dPr>
                                  <m:e>
                                    <m:r>
                                      <a:rPr lang="en-US" sz="2100" i="1">
                                        <a:latin typeface="Cambria Math" panose="02040503050406030204" pitchFamily="18" charset="0"/>
                                      </a:rPr>
                                      <m:t>𝑦</m:t>
                                    </m:r>
                                  </m:e>
                                </m:d>
                              </m:e>
                            </m:d>
                          </m:e>
                        </m:eqArr>
                      </m:e>
                    </m:d>
                  </m:oMath>
                </a14:m>
                <a:endParaRPr lang="fi-FI" dirty="0"/>
              </a:p>
              <a:p>
                <a:pPr lvl="1"/>
                <a:r>
                  <a:rPr lang="fi-FI" dirty="0"/>
                  <a:t>”How </a:t>
                </a:r>
                <a:r>
                  <a:rPr lang="fi-FI" dirty="0" err="1"/>
                  <a:t>much</a:t>
                </a:r>
                <a:r>
                  <a:rPr lang="fi-FI" dirty="0"/>
                  <a:t> </a:t>
                </a:r>
                <a:r>
                  <a:rPr lang="fi-FI" dirty="0" err="1"/>
                  <a:t>two</a:t>
                </a:r>
                <a:r>
                  <a:rPr lang="fi-FI" dirty="0"/>
                  <a:t> </a:t>
                </a:r>
                <a:r>
                  <a:rPr lang="fi-FI" dirty="0" err="1"/>
                  <a:t>variables</a:t>
                </a:r>
                <a:r>
                  <a:rPr lang="fi-FI" dirty="0"/>
                  <a:t> </a:t>
                </a:r>
                <a:r>
                  <a:rPr lang="fi-FI" dirty="0" err="1"/>
                  <a:t>vary</a:t>
                </a:r>
                <a:r>
                  <a:rPr lang="fi-FI" dirty="0"/>
                  <a:t> </a:t>
                </a:r>
                <a:r>
                  <a:rPr lang="fi-FI" dirty="0" err="1"/>
                  <a:t>together</a:t>
                </a:r>
                <a:r>
                  <a:rPr lang="fi-FI" dirty="0"/>
                  <a:t>”</a:t>
                </a:r>
              </a:p>
              <a:p>
                <a:pPr marL="0" indent="0">
                  <a:buNone/>
                </a:pPr>
                <a:endParaRPr lang="fi-FI" dirty="0"/>
              </a:p>
              <a:p>
                <a:r>
                  <a:rPr lang="fi-FI" dirty="0" err="1"/>
                  <a:t>Correlation</a:t>
                </a:r>
                <a:endParaRPr lang="fi-FI" dirty="0"/>
              </a:p>
              <a:p>
                <a:pPr lvl="1"/>
                <a:r>
                  <a:rPr lang="fi-FI" dirty="0" err="1"/>
                  <a:t>Covariance</a:t>
                </a:r>
                <a:r>
                  <a:rPr lang="fi-FI" dirty="0"/>
                  <a:t> </a:t>
                </a:r>
                <a:r>
                  <a:rPr lang="fi-FI" dirty="0" err="1"/>
                  <a:t>between</a:t>
                </a:r>
                <a:r>
                  <a:rPr lang="fi-FI" dirty="0"/>
                  <a:t> </a:t>
                </a:r>
                <a:r>
                  <a:rPr lang="fi-FI" dirty="0" err="1"/>
                  <a:t>standardized</a:t>
                </a:r>
                <a:r>
                  <a:rPr lang="fi-FI" dirty="0"/>
                  <a:t> </a:t>
                </a:r>
                <a:r>
                  <a:rPr lang="fi-FI" dirty="0" err="1"/>
                  <a:t>variables</a:t>
                </a:r>
                <a:endParaRPr lang="fi-FI" dirty="0"/>
              </a:p>
              <a:p>
                <a:pPr lvl="1"/>
                <a:r>
                  <a:rPr lang="fi-FI" dirty="0" err="1"/>
                  <a:t>Between</a:t>
                </a:r>
                <a:r>
                  <a:rPr lang="fi-FI" dirty="0"/>
                  <a:t> [-1,1]</a:t>
                </a:r>
              </a:p>
              <a:p>
                <a:pPr marL="0" indent="0">
                  <a:buNone/>
                </a:pPr>
                <a:r>
                  <a:rPr lang="fi-FI" dirty="0"/>
                  <a:t>	</a:t>
                </a:r>
              </a:p>
              <a:p>
                <a:pPr marL="342900" lvl="1" indent="0">
                  <a:buNone/>
                </a:pPr>
                <a:endParaRPr lang="fi-FI" dirty="0"/>
              </a:p>
            </p:txBody>
          </p:sp>
        </mc:Choice>
        <mc:Fallback xmlns="">
          <p:sp>
            <p:nvSpPr>
              <p:cNvPr id="3" name="Content Placeholder 2">
                <a:extLst>
                  <a:ext uri="{FF2B5EF4-FFF2-40B4-BE49-F238E27FC236}">
                    <a16:creationId xmlns:a16="http://schemas.microsoft.com/office/drawing/2014/main" id="{88E5ED94-3B4F-5D4A-9398-FAD90A16ED8E}"/>
                  </a:ext>
                </a:extLst>
              </p:cNvPr>
              <p:cNvSpPr>
                <a:spLocks noGrp="1" noRot="1" noChangeAspect="1" noMove="1" noResize="1" noEditPoints="1" noAdjustHandles="1" noChangeArrowheads="1" noChangeShapeType="1" noTextEdit="1"/>
              </p:cNvSpPr>
              <p:nvPr>
                <p:ph sz="half" idx="1"/>
              </p:nvPr>
            </p:nvSpPr>
            <p:spPr>
              <a:xfrm>
                <a:off x="628649" y="1825624"/>
                <a:ext cx="6162676" cy="5032375"/>
              </a:xfrm>
              <a:blipFill>
                <a:blip r:embed="rId3"/>
                <a:stretch>
                  <a:fillRect l="-1027" t="-1768"/>
                </a:stretch>
              </a:blipFill>
            </p:spPr>
            <p:txBody>
              <a:bodyPr/>
              <a:lstStyle/>
              <a:p>
                <a:r>
                  <a:rPr lang="fi-FI">
                    <a:noFill/>
                  </a:rPr>
                  <a:t> </a:t>
                </a:r>
              </a:p>
            </p:txBody>
          </p:sp>
        </mc:Fallback>
      </mc:AlternateContent>
    </p:spTree>
    <p:extLst>
      <p:ext uri="{BB962C8B-B14F-4D97-AF65-F5344CB8AC3E}">
        <p14:creationId xmlns:p14="http://schemas.microsoft.com/office/powerpoint/2010/main" val="3919655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is a measure of linear association</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6700" y="1777796"/>
            <a:ext cx="6334693" cy="4751020"/>
          </a:xfrm>
        </p:spPr>
      </p:pic>
      <p:sp>
        <p:nvSpPr>
          <p:cNvPr id="8" name="TextBox 7"/>
          <p:cNvSpPr txBox="1"/>
          <p:nvPr/>
        </p:nvSpPr>
        <p:spPr>
          <a:xfrm>
            <a:off x="4453128" y="6581001"/>
            <a:ext cx="4780476" cy="276999"/>
          </a:xfrm>
          <a:prstGeom prst="rect">
            <a:avLst/>
          </a:prstGeom>
          <a:noFill/>
        </p:spPr>
        <p:txBody>
          <a:bodyPr wrap="none" rtlCol="0">
            <a:spAutoFit/>
          </a:bodyPr>
          <a:lstStyle/>
          <a:p>
            <a:r>
              <a:rPr lang="en-US" sz="1200" dirty="0"/>
              <a:t>https://</a:t>
            </a:r>
            <a:r>
              <a:rPr lang="en-US" sz="1200" dirty="0" err="1"/>
              <a:t>commons.wikimedia.org</a:t>
            </a:r>
            <a:r>
              <a:rPr lang="en-US" sz="1200" dirty="0"/>
              <a:t>/wiki/File:Correlation_examples2.svg</a:t>
            </a:r>
          </a:p>
        </p:txBody>
      </p:sp>
    </p:spTree>
    <p:extLst>
      <p:ext uri="{BB962C8B-B14F-4D97-AF65-F5344CB8AC3E}">
        <p14:creationId xmlns:p14="http://schemas.microsoft.com/office/powerpoint/2010/main" val="416141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Relationship between theory</a:t>
            </a:r>
            <a:br>
              <a:rPr lang="en-US" dirty="0"/>
            </a:br>
            <a:r>
              <a:rPr lang="en-US" dirty="0"/>
              <a:t>and data</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57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33_VanDeVen_Ch4_OCR (dragged).pdf"/>
          <p:cNvPicPr>
            <a:picLocks noChangeAspect="1"/>
          </p:cNvPicPr>
          <p:nvPr/>
        </p:nvPicPr>
        <p:blipFill rotWithShape="1">
          <a:blip r:embed="rId2">
            <a:extLst>
              <a:ext uri="{28A0092B-C50C-407E-A947-70E740481C1C}">
                <a14:useLocalDpi xmlns:a14="http://schemas.microsoft.com/office/drawing/2010/main" val="0"/>
              </a:ext>
            </a:extLst>
          </a:blip>
          <a:srcRect l="18106" t="22992" r="17237" b="54401"/>
          <a:stretch/>
        </p:blipFill>
        <p:spPr>
          <a:xfrm>
            <a:off x="1570271" y="3159466"/>
            <a:ext cx="6416499" cy="2903421"/>
          </a:xfrm>
          <a:prstGeom prst="rect">
            <a:avLst/>
          </a:prstGeom>
        </p:spPr>
      </p:pic>
      <p:sp>
        <p:nvSpPr>
          <p:cNvPr id="2" name="Title 1"/>
          <p:cNvSpPr>
            <a:spLocks noGrp="1"/>
          </p:cNvSpPr>
          <p:nvPr>
            <p:ph type="title"/>
          </p:nvPr>
        </p:nvSpPr>
        <p:spPr/>
        <p:txBody>
          <a:bodyPr/>
          <a:lstStyle/>
          <a:p>
            <a:r>
              <a:rPr lang="en-US" dirty="0"/>
              <a:t>What theory is?</a:t>
            </a:r>
          </a:p>
        </p:txBody>
      </p:sp>
      <p:sp>
        <p:nvSpPr>
          <p:cNvPr id="3" name="Content Placeholder 2"/>
          <p:cNvSpPr>
            <a:spLocks noGrp="1"/>
          </p:cNvSpPr>
          <p:nvPr>
            <p:ph idx="1"/>
          </p:nvPr>
        </p:nvSpPr>
        <p:spPr/>
        <p:txBody>
          <a:bodyPr>
            <a:normAutofit/>
          </a:bodyPr>
          <a:lstStyle/>
          <a:p>
            <a:pPr marL="0" indent="0">
              <a:buNone/>
            </a:pPr>
            <a:r>
              <a:rPr lang="en-US" sz="2000" dirty="0"/>
              <a:t>“Theory as a statement of relationships between units observed or approximated in the empirical world …. The primary goal of a theory is to answer the questions of </a:t>
            </a:r>
            <a:r>
              <a:rPr lang="en-US" sz="2000" u="sng" dirty="0"/>
              <a:t>how, when, and why</a:t>
            </a:r>
            <a:r>
              <a:rPr lang="en-US" sz="2000" dirty="0"/>
              <a:t>, unlike the goal of description, which is to answer the question of what.” (Bacharach, p. 498)</a:t>
            </a:r>
          </a:p>
          <a:p>
            <a:endParaRPr lang="en-US" sz="2000" dirty="0"/>
          </a:p>
        </p:txBody>
      </p:sp>
      <p:sp>
        <p:nvSpPr>
          <p:cNvPr id="5" name="TextBox 4"/>
          <p:cNvSpPr txBox="1"/>
          <p:nvPr/>
        </p:nvSpPr>
        <p:spPr>
          <a:xfrm>
            <a:off x="4964270" y="6118022"/>
            <a:ext cx="4167808" cy="738664"/>
          </a:xfrm>
          <a:prstGeom prst="rect">
            <a:avLst/>
          </a:prstGeom>
          <a:noFill/>
        </p:spPr>
        <p:txBody>
          <a:bodyPr wrap="none" lIns="0" tIns="0" rIns="0" bIns="0" rtlCol="0">
            <a:spAutoFit/>
          </a:bodyPr>
          <a:lstStyle/>
          <a:p>
            <a:r>
              <a:rPr lang="en-US" sz="800" dirty="0"/>
              <a:t>Van de </a:t>
            </a:r>
            <a:r>
              <a:rPr lang="en-US" sz="800" dirty="0" err="1"/>
              <a:t>Ven</a:t>
            </a:r>
            <a:r>
              <a:rPr lang="en-US" sz="800" dirty="0"/>
              <a:t>, A. (2007). </a:t>
            </a:r>
            <a:r>
              <a:rPr lang="en-US" sz="800" i="1" dirty="0"/>
              <a:t>Engaged scholarship : a guide for organizational and social research</a:t>
            </a:r>
            <a:r>
              <a:rPr lang="en-US" sz="800" dirty="0"/>
              <a:t>. </a:t>
            </a:r>
          </a:p>
          <a:p>
            <a:r>
              <a:rPr lang="en-US" sz="800" dirty="0"/>
              <a:t>Oxford ;;New York: Oxford University Press.</a:t>
            </a:r>
          </a:p>
          <a:p>
            <a:endParaRPr lang="en-US" sz="800" dirty="0"/>
          </a:p>
          <a:p>
            <a:r>
              <a:rPr lang="en-US" sz="800" dirty="0"/>
              <a:t>Bacharach, S. B. (1989). Organizational Theories: Some Criteria for Evaluation.</a:t>
            </a:r>
          </a:p>
          <a:p>
            <a:r>
              <a:rPr lang="en-US" sz="800" dirty="0"/>
              <a:t> </a:t>
            </a:r>
            <a:r>
              <a:rPr lang="en-US" sz="800" i="1" dirty="0"/>
              <a:t>The Academy of Management Review</a:t>
            </a:r>
            <a:r>
              <a:rPr lang="en-US" sz="800" dirty="0"/>
              <a:t>, </a:t>
            </a:r>
            <a:r>
              <a:rPr lang="en-US" sz="800" i="1" dirty="0"/>
              <a:t>14</a:t>
            </a:r>
            <a:r>
              <a:rPr lang="en-US" sz="800" dirty="0"/>
              <a:t>(4), 496–515.</a:t>
            </a:r>
          </a:p>
          <a:p>
            <a:endParaRPr lang="en-US" sz="800" b="1" dirty="0"/>
          </a:p>
        </p:txBody>
      </p:sp>
      <p:sp>
        <p:nvSpPr>
          <p:cNvPr id="8" name="Rectangle 7"/>
          <p:cNvSpPr/>
          <p:nvPr/>
        </p:nvSpPr>
        <p:spPr>
          <a:xfrm>
            <a:off x="4485384" y="4868345"/>
            <a:ext cx="1234743" cy="187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485384" y="4284797"/>
            <a:ext cx="1234743" cy="1875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402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Relationship between theory and data</a:t>
            </a:r>
          </a:p>
        </p:txBody>
      </p:sp>
      <p:sp>
        <p:nvSpPr>
          <p:cNvPr id="3" name="Text Placeholder 2"/>
          <p:cNvSpPr>
            <a:spLocks noGrp="1"/>
          </p:cNvSpPr>
          <p:nvPr>
            <p:ph type="body" idx="1"/>
          </p:nvPr>
        </p:nvSpPr>
        <p:spPr/>
        <p:txBody>
          <a:bodyPr/>
          <a:lstStyle/>
          <a:p>
            <a:r>
              <a:rPr lang="en-US" dirty="0"/>
              <a:t>Data</a:t>
            </a:r>
          </a:p>
        </p:txBody>
      </p:sp>
      <p:sp>
        <p:nvSpPr>
          <p:cNvPr id="7" name="Content Placeholder 6"/>
          <p:cNvSpPr>
            <a:spLocks noGrp="1"/>
          </p:cNvSpPr>
          <p:nvPr>
            <p:ph sz="half" idx="2"/>
          </p:nvPr>
        </p:nvSpPr>
        <p:spPr/>
        <p:txBody>
          <a:bodyPr>
            <a:normAutofit/>
          </a:bodyPr>
          <a:lstStyle/>
          <a:p>
            <a:pPr marL="0" indent="0">
              <a:buNone/>
            </a:pPr>
            <a:r>
              <a:rPr lang="en-US" dirty="0"/>
              <a:t>Return on assets</a:t>
            </a:r>
            <a:r>
              <a:rPr lang="en-US" b="0" dirty="0"/>
              <a:t> </a:t>
            </a:r>
            <a:r>
              <a:rPr lang="en-US" dirty="0"/>
              <a:t>and</a:t>
            </a:r>
            <a:r>
              <a:rPr lang="en-US" b="0" dirty="0"/>
              <a:t> the sum of </a:t>
            </a:r>
            <a:r>
              <a:rPr lang="en-US" dirty="0"/>
              <a:t>deviations of proportions of </a:t>
            </a:r>
            <a:r>
              <a:rPr lang="en-US" b="0" dirty="0"/>
              <a:t>eleven </a:t>
            </a:r>
            <a:r>
              <a:rPr lang="en-US" dirty="0"/>
              <a:t>asset categories </a:t>
            </a:r>
            <a:r>
              <a:rPr lang="en-US" b="0" dirty="0"/>
              <a:t>with the industry means of same proportions (measured as standard deviations) are </a:t>
            </a:r>
            <a:r>
              <a:rPr lang="en-US" dirty="0"/>
              <a:t>correlated negatively</a:t>
            </a:r>
            <a:r>
              <a:rPr lang="en-US" b="0" dirty="0"/>
              <a:t> (-0.14) in a sample of 159 banks in Minnesota</a:t>
            </a:r>
          </a:p>
        </p:txBody>
      </p:sp>
      <p:sp>
        <p:nvSpPr>
          <p:cNvPr id="5" name="Text Placeholder 4"/>
          <p:cNvSpPr>
            <a:spLocks noGrp="1"/>
          </p:cNvSpPr>
          <p:nvPr>
            <p:ph type="body" sz="quarter" idx="3"/>
          </p:nvPr>
        </p:nvSpPr>
        <p:spPr/>
        <p:txBody>
          <a:bodyPr/>
          <a:lstStyle/>
          <a:p>
            <a:r>
              <a:rPr lang="en-US" dirty="0"/>
              <a:t>Theory</a:t>
            </a:r>
          </a:p>
        </p:txBody>
      </p:sp>
      <p:sp>
        <p:nvSpPr>
          <p:cNvPr id="4" name="Content Placeholder 3"/>
          <p:cNvSpPr>
            <a:spLocks noGrp="1"/>
          </p:cNvSpPr>
          <p:nvPr>
            <p:ph sz="quarter" idx="4"/>
          </p:nvPr>
        </p:nvSpPr>
        <p:spPr/>
        <p:txBody>
          <a:bodyPr>
            <a:normAutofit/>
          </a:bodyPr>
          <a:lstStyle/>
          <a:p>
            <a:pPr marL="0" indent="0">
              <a:buNone/>
            </a:pPr>
            <a:r>
              <a:rPr lang="en-US" sz="1600" b="0" dirty="0"/>
              <a:t>"[...] a firm with a different strategy benefits because it faces less competition for resources, ceteris paribus. [...] a finite level of resources [...] are divided among competing firms to the extent their realized strategic positions tap the same resource niches [...]. A firm that conforms to the strategies of others has many similar competitors that limit the performance of the firm and increase failure rates [...]. The firm targets similar market resources using similar competencies. This situation approaches perfect economic competition where economic rents equal zero [...]” (</a:t>
            </a:r>
            <a:r>
              <a:rPr lang="en-US" sz="1600" b="0" dirty="0" err="1"/>
              <a:t>Deephouse</a:t>
            </a:r>
            <a:r>
              <a:rPr lang="en-US" sz="1600" b="0" dirty="0"/>
              <a:t>, 1999 pp. 150-151)</a:t>
            </a:r>
          </a:p>
          <a:p>
            <a:endParaRPr lang="en-US" dirty="0"/>
          </a:p>
          <a:p>
            <a:endParaRPr lang="en-US" dirty="0"/>
          </a:p>
        </p:txBody>
      </p:sp>
      <p:sp>
        <p:nvSpPr>
          <p:cNvPr id="9" name="TextBox 8">
            <a:extLst>
              <a:ext uri="{FF2B5EF4-FFF2-40B4-BE49-F238E27FC236}">
                <a16:creationId xmlns:a16="http://schemas.microsoft.com/office/drawing/2014/main" id="{782FA0B6-B011-564A-AC09-22DA839CAC3E}"/>
              </a:ext>
            </a:extLst>
          </p:cNvPr>
          <p:cNvSpPr txBox="1"/>
          <p:nvPr/>
        </p:nvSpPr>
        <p:spPr>
          <a:xfrm>
            <a:off x="381001" y="6625551"/>
            <a:ext cx="8686800" cy="153888"/>
          </a:xfrm>
          <a:prstGeom prst="rect">
            <a:avLst/>
          </a:prstGeom>
          <a:noFill/>
        </p:spPr>
        <p:txBody>
          <a:bodyPr wrap="square" lIns="0" tIns="0" rIns="0" bIns="0" rtlCol="0">
            <a:spAutoFit/>
          </a:bodyPr>
          <a:lstStyle/>
          <a:p>
            <a:r>
              <a:rPr lang="en-US" sz="1000" dirty="0" err="1"/>
              <a:t>Deephouse</a:t>
            </a:r>
            <a:r>
              <a:rPr lang="en-US" sz="1000" dirty="0"/>
              <a:t>, D. L. (1999). To be different, or to be the same? It’s a question (and theory) of strategic balance. </a:t>
            </a:r>
            <a:r>
              <a:rPr lang="en-US" sz="1000" i="1" dirty="0"/>
              <a:t>Strategic Management Journal</a:t>
            </a:r>
            <a:r>
              <a:rPr lang="en-US" sz="1000" dirty="0"/>
              <a:t>, </a:t>
            </a:r>
            <a:r>
              <a:rPr lang="en-US" sz="1000" i="1" dirty="0"/>
              <a:t>20</a:t>
            </a:r>
            <a:r>
              <a:rPr lang="en-US" sz="1000" dirty="0"/>
              <a:t>(2), 147–166.</a:t>
            </a:r>
            <a:endParaRPr lang="en-US" sz="1000" b="1" dirty="0"/>
          </a:p>
        </p:txBody>
      </p:sp>
    </p:spTree>
    <p:extLst>
      <p:ext uri="{BB962C8B-B14F-4D97-AF65-F5344CB8AC3E}">
        <p14:creationId xmlns:p14="http://schemas.microsoft.com/office/powerpoint/2010/main" val="36622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13AF-EAD9-F54C-B5B0-F138C4F78406}"/>
              </a:ext>
            </a:extLst>
          </p:cNvPr>
          <p:cNvSpPr>
            <a:spLocks noGrp="1"/>
          </p:cNvSpPr>
          <p:nvPr>
            <p:ph type="title"/>
          </p:nvPr>
        </p:nvSpPr>
        <p:spPr/>
        <p:txBody>
          <a:bodyPr/>
          <a:lstStyle/>
          <a:p>
            <a:r>
              <a:rPr lang="fi-FI" dirty="0" err="1"/>
              <a:t>Inductive</a:t>
            </a:r>
            <a:r>
              <a:rPr lang="fi-FI" dirty="0"/>
              <a:t> and </a:t>
            </a:r>
            <a:r>
              <a:rPr lang="fi-FI" dirty="0" err="1"/>
              <a:t>deductive</a:t>
            </a:r>
            <a:r>
              <a:rPr lang="fi-FI" dirty="0"/>
              <a:t> </a:t>
            </a:r>
            <a:r>
              <a:rPr lang="fi-FI" dirty="0" err="1"/>
              <a:t>reasoning</a:t>
            </a:r>
            <a:endParaRPr lang="fi-FI" dirty="0"/>
          </a:p>
        </p:txBody>
      </p:sp>
      <p:graphicFrame>
        <p:nvGraphicFramePr>
          <p:cNvPr id="8" name="Content Placeholder 7">
            <a:extLst>
              <a:ext uri="{FF2B5EF4-FFF2-40B4-BE49-F238E27FC236}">
                <a16:creationId xmlns:a16="http://schemas.microsoft.com/office/drawing/2014/main" id="{B552EB45-E8B3-FD42-B5FA-70AED4DF49D7}"/>
              </a:ext>
            </a:extLst>
          </p:cNvPr>
          <p:cNvGraphicFramePr>
            <a:graphicFrameLocks noGrp="1"/>
          </p:cNvGraphicFramePr>
          <p:nvPr>
            <p:ph idx="1"/>
            <p:extLst/>
          </p:nvPr>
        </p:nvGraphicFramePr>
        <p:xfrm>
          <a:off x="628650" y="2235200"/>
          <a:ext cx="7886700" cy="1371600"/>
        </p:xfrm>
        <a:graphic>
          <a:graphicData uri="http://schemas.openxmlformats.org/drawingml/2006/table">
            <a:tbl>
              <a:tblPr firstRow="1" bandRow="1">
                <a:tableStyleId>{2D5ABB26-0587-4C30-8999-92F81FD0307C}</a:tableStyleId>
              </a:tblPr>
              <a:tblGrid>
                <a:gridCol w="2238375">
                  <a:extLst>
                    <a:ext uri="{9D8B030D-6E8A-4147-A177-3AD203B41FA5}">
                      <a16:colId xmlns:a16="http://schemas.microsoft.com/office/drawing/2014/main" val="3160139557"/>
                    </a:ext>
                  </a:extLst>
                </a:gridCol>
                <a:gridCol w="2743200">
                  <a:extLst>
                    <a:ext uri="{9D8B030D-6E8A-4147-A177-3AD203B41FA5}">
                      <a16:colId xmlns:a16="http://schemas.microsoft.com/office/drawing/2014/main" val="4262483275"/>
                    </a:ext>
                  </a:extLst>
                </a:gridCol>
                <a:gridCol w="2905125">
                  <a:extLst>
                    <a:ext uri="{9D8B030D-6E8A-4147-A177-3AD203B41FA5}">
                      <a16:colId xmlns:a16="http://schemas.microsoft.com/office/drawing/2014/main" val="618255957"/>
                    </a:ext>
                  </a:extLst>
                </a:gridCol>
              </a:tblGrid>
              <a:tr h="370840">
                <a:tc>
                  <a:txBody>
                    <a:bodyPr/>
                    <a:lstStyle/>
                    <a:p>
                      <a:r>
                        <a:rPr lang="fi-FI" sz="2400" dirty="0"/>
                        <a:t>Major </a:t>
                      </a:r>
                      <a:r>
                        <a:rPr lang="fi-FI" sz="2400" dirty="0" err="1"/>
                        <a:t>premise</a:t>
                      </a:r>
                      <a:r>
                        <a:rPr lang="fi-FI" sz="2400" dirty="0"/>
                        <a:t>:</a:t>
                      </a:r>
                    </a:p>
                  </a:txBody>
                  <a:tcPr/>
                </a:tc>
                <a:tc>
                  <a:txBody>
                    <a:bodyPr/>
                    <a:lstStyle/>
                    <a:p>
                      <a:r>
                        <a:rPr lang="fi-FI" sz="2400" dirty="0" err="1"/>
                        <a:t>All</a:t>
                      </a:r>
                      <a:r>
                        <a:rPr lang="fi-FI" sz="2400" dirty="0"/>
                        <a:t> </a:t>
                      </a:r>
                      <a:r>
                        <a:rPr lang="fi-FI" sz="2400" dirty="0" err="1"/>
                        <a:t>men</a:t>
                      </a:r>
                      <a:r>
                        <a:rPr lang="fi-FI" sz="2400" dirty="0"/>
                        <a:t> </a:t>
                      </a:r>
                      <a:r>
                        <a:rPr lang="fi-FI" sz="2400" dirty="0" err="1"/>
                        <a:t>are</a:t>
                      </a:r>
                      <a:r>
                        <a:rPr lang="fi-FI" sz="2400" dirty="0"/>
                        <a:t> </a:t>
                      </a:r>
                      <a:r>
                        <a:rPr lang="fi-FI" sz="2400" dirty="0" err="1"/>
                        <a:t>mortal</a:t>
                      </a:r>
                      <a:endParaRPr lang="fi-FI" sz="2400" dirty="0"/>
                    </a:p>
                  </a:txBody>
                  <a:tcPr/>
                </a:tc>
                <a:tc>
                  <a:txBody>
                    <a:bodyPr/>
                    <a:lstStyle/>
                    <a:p>
                      <a:endParaRPr lang="fi-FI" sz="2400" dirty="0"/>
                    </a:p>
                  </a:txBody>
                  <a:tcPr/>
                </a:tc>
                <a:extLst>
                  <a:ext uri="{0D108BD9-81ED-4DB2-BD59-A6C34878D82A}">
                    <a16:rowId xmlns:a16="http://schemas.microsoft.com/office/drawing/2014/main" val="3208528829"/>
                  </a:ext>
                </a:extLst>
              </a:tr>
              <a:tr h="370840">
                <a:tc>
                  <a:txBody>
                    <a:bodyPr/>
                    <a:lstStyle/>
                    <a:p>
                      <a:r>
                        <a:rPr lang="fi-FI" sz="2400" dirty="0" err="1"/>
                        <a:t>Minor</a:t>
                      </a:r>
                      <a:r>
                        <a:rPr lang="fi-FI" sz="2400" dirty="0"/>
                        <a:t> </a:t>
                      </a:r>
                      <a:r>
                        <a:rPr lang="fi-FI" sz="2400" dirty="0" err="1"/>
                        <a:t>premise</a:t>
                      </a:r>
                      <a:r>
                        <a:rPr lang="fi-FI" sz="2400" dirty="0"/>
                        <a:t>:</a:t>
                      </a:r>
                    </a:p>
                  </a:txBody>
                  <a:tcPr/>
                </a:tc>
                <a:tc>
                  <a:txBody>
                    <a:bodyPr/>
                    <a:lstStyle/>
                    <a:p>
                      <a:r>
                        <a:rPr lang="fi-FI" sz="2400" dirty="0" err="1"/>
                        <a:t>Socrates</a:t>
                      </a:r>
                      <a:r>
                        <a:rPr lang="fi-FI" sz="2400" dirty="0"/>
                        <a:t> is a </a:t>
                      </a:r>
                      <a:r>
                        <a:rPr lang="fi-FI" sz="2400" dirty="0" err="1"/>
                        <a:t>man</a:t>
                      </a:r>
                      <a:endParaRPr lang="fi-FI" sz="2400" dirty="0"/>
                    </a:p>
                  </a:txBody>
                  <a:tcPr/>
                </a:tc>
                <a:tc>
                  <a:txBody>
                    <a:bodyPr/>
                    <a:lstStyle/>
                    <a:p>
                      <a:endParaRPr lang="fi-FI" sz="2400" dirty="0"/>
                    </a:p>
                  </a:txBody>
                  <a:tcPr/>
                </a:tc>
                <a:extLst>
                  <a:ext uri="{0D108BD9-81ED-4DB2-BD59-A6C34878D82A}">
                    <a16:rowId xmlns:a16="http://schemas.microsoft.com/office/drawing/2014/main" val="276196170"/>
                  </a:ext>
                </a:extLst>
              </a:tr>
              <a:tr h="370840">
                <a:tc>
                  <a:txBody>
                    <a:bodyPr/>
                    <a:lstStyle/>
                    <a:p>
                      <a:r>
                        <a:rPr lang="fi-FI" sz="2400" dirty="0" err="1"/>
                        <a:t>Conclusion</a:t>
                      </a:r>
                      <a:r>
                        <a:rPr lang="fi-FI" sz="2400" dirty="0"/>
                        <a:t>:</a:t>
                      </a:r>
                    </a:p>
                  </a:txBody>
                  <a:tcPr/>
                </a:tc>
                <a:tc>
                  <a:txBody>
                    <a:bodyPr/>
                    <a:lstStyle/>
                    <a:p>
                      <a:r>
                        <a:rPr lang="fi-FI" sz="2400" dirty="0" err="1"/>
                        <a:t>Socrates</a:t>
                      </a:r>
                      <a:r>
                        <a:rPr lang="fi-FI" sz="2400" dirty="0"/>
                        <a:t> is </a:t>
                      </a:r>
                      <a:r>
                        <a:rPr lang="fi-FI" sz="2400" dirty="0" err="1"/>
                        <a:t>mortal</a:t>
                      </a:r>
                      <a:endParaRPr lang="fi-FI" sz="2400" dirty="0"/>
                    </a:p>
                  </a:txBody>
                  <a:tcPr/>
                </a:tc>
                <a:tc>
                  <a:txBody>
                    <a:bodyPr/>
                    <a:lstStyle/>
                    <a:p>
                      <a:endParaRPr lang="fi-FI" sz="2400" dirty="0"/>
                    </a:p>
                  </a:txBody>
                  <a:tcPr/>
                </a:tc>
                <a:extLst>
                  <a:ext uri="{0D108BD9-81ED-4DB2-BD59-A6C34878D82A}">
                    <a16:rowId xmlns:a16="http://schemas.microsoft.com/office/drawing/2014/main" val="1391027376"/>
                  </a:ext>
                </a:extLst>
              </a:tr>
            </a:tbl>
          </a:graphicData>
        </a:graphic>
      </p:graphicFrame>
    </p:spTree>
    <p:extLst>
      <p:ext uri="{BB962C8B-B14F-4D97-AF65-F5344CB8AC3E}">
        <p14:creationId xmlns:p14="http://schemas.microsoft.com/office/powerpoint/2010/main" val="68908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CFF62D-B0F6-B246-B4B8-694E790D1747}"/>
              </a:ext>
            </a:extLst>
          </p:cNvPr>
          <p:cNvSpPr>
            <a:spLocks noGrp="1"/>
          </p:cNvSpPr>
          <p:nvPr>
            <p:ph type="title"/>
          </p:nvPr>
        </p:nvSpPr>
        <p:spPr/>
        <p:txBody>
          <a:bodyPr/>
          <a:lstStyle/>
          <a:p>
            <a:r>
              <a:rPr lang="fi-FI" dirty="0" err="1"/>
              <a:t>What</a:t>
            </a:r>
            <a:r>
              <a:rPr lang="fi-FI" dirty="0"/>
              <a:t> is </a:t>
            </a:r>
            <a:r>
              <a:rPr lang="fi-FI" dirty="0" err="1"/>
              <a:t>quantitative</a:t>
            </a:r>
            <a:r>
              <a:rPr lang="fi-FI" dirty="0"/>
              <a:t> </a:t>
            </a:r>
            <a:br>
              <a:rPr lang="fi-FI" dirty="0"/>
            </a:br>
            <a:r>
              <a:rPr lang="fi-FI" dirty="0" err="1"/>
              <a:t>research</a:t>
            </a:r>
            <a:r>
              <a:rPr lang="fi-FI" dirty="0"/>
              <a:t>?</a:t>
            </a:r>
          </a:p>
        </p:txBody>
      </p:sp>
      <p:sp>
        <p:nvSpPr>
          <p:cNvPr id="8" name="Content Placeholder 7">
            <a:extLst>
              <a:ext uri="{FF2B5EF4-FFF2-40B4-BE49-F238E27FC236}">
                <a16:creationId xmlns:a16="http://schemas.microsoft.com/office/drawing/2014/main" id="{F22F7A31-E852-C74E-ACF0-B4091B3723DC}"/>
              </a:ext>
            </a:extLst>
          </p:cNvPr>
          <p:cNvSpPr>
            <a:spLocks noGrp="1"/>
          </p:cNvSpPr>
          <p:nvPr>
            <p:ph idx="1"/>
          </p:nvPr>
        </p:nvSpPr>
        <p:spPr>
          <a:xfrm>
            <a:off x="628650" y="1825625"/>
            <a:ext cx="4235958" cy="4351338"/>
          </a:xfrm>
        </p:spPr>
        <p:txBody>
          <a:bodyPr/>
          <a:lstStyle/>
          <a:p>
            <a:r>
              <a:rPr lang="fi-FI" dirty="0" err="1"/>
              <a:t>Research</a:t>
            </a:r>
            <a:r>
              <a:rPr lang="fi-FI" dirty="0"/>
              <a:t> </a:t>
            </a:r>
            <a:r>
              <a:rPr lang="fi-FI" dirty="0" err="1"/>
              <a:t>done</a:t>
            </a:r>
            <a:r>
              <a:rPr lang="fi-FI" dirty="0"/>
              <a:t> </a:t>
            </a:r>
            <a:r>
              <a:rPr lang="fi-FI" dirty="0" err="1"/>
              <a:t>with</a:t>
            </a:r>
            <a:r>
              <a:rPr lang="fi-FI" dirty="0"/>
              <a:t> </a:t>
            </a:r>
            <a:r>
              <a:rPr lang="fi-FI" dirty="0" err="1"/>
              <a:t>numbers</a:t>
            </a:r>
            <a:endParaRPr lang="fi-FI" dirty="0"/>
          </a:p>
          <a:p>
            <a:pPr lvl="1"/>
            <a:r>
              <a:rPr lang="fi-FI" dirty="0"/>
              <a:t>How </a:t>
            </a:r>
            <a:r>
              <a:rPr lang="fi-FI" dirty="0" err="1"/>
              <a:t>we</a:t>
            </a:r>
            <a:r>
              <a:rPr lang="fi-FI" dirty="0"/>
              <a:t> </a:t>
            </a:r>
            <a:r>
              <a:rPr lang="fi-FI" dirty="0" err="1"/>
              <a:t>get</a:t>
            </a:r>
            <a:r>
              <a:rPr lang="fi-FI" dirty="0"/>
              <a:t> </a:t>
            </a:r>
            <a:r>
              <a:rPr lang="fi-FI" dirty="0" err="1"/>
              <a:t>the</a:t>
            </a:r>
            <a:r>
              <a:rPr lang="fi-FI" dirty="0"/>
              <a:t> </a:t>
            </a:r>
            <a:r>
              <a:rPr lang="fi-FI" dirty="0" err="1"/>
              <a:t>numbers</a:t>
            </a:r>
            <a:r>
              <a:rPr lang="fi-FI" dirty="0"/>
              <a:t>?</a:t>
            </a:r>
          </a:p>
          <a:p>
            <a:pPr lvl="1"/>
            <a:r>
              <a:rPr lang="fi-FI" dirty="0" err="1"/>
              <a:t>What</a:t>
            </a:r>
            <a:r>
              <a:rPr lang="fi-FI" dirty="0"/>
              <a:t> </a:t>
            </a:r>
            <a:r>
              <a:rPr lang="fi-FI" dirty="0" err="1"/>
              <a:t>do</a:t>
            </a:r>
            <a:r>
              <a:rPr lang="fi-FI" dirty="0"/>
              <a:t> </a:t>
            </a:r>
            <a:r>
              <a:rPr lang="fi-FI" dirty="0" err="1"/>
              <a:t>we</a:t>
            </a:r>
            <a:r>
              <a:rPr lang="fi-FI" dirty="0"/>
              <a:t> </a:t>
            </a:r>
            <a:r>
              <a:rPr lang="fi-FI" dirty="0" err="1"/>
              <a:t>do</a:t>
            </a:r>
            <a:r>
              <a:rPr lang="fi-FI" dirty="0"/>
              <a:t> </a:t>
            </a:r>
            <a:r>
              <a:rPr lang="fi-FI" dirty="0" err="1"/>
              <a:t>with</a:t>
            </a:r>
            <a:r>
              <a:rPr lang="fi-FI" dirty="0"/>
              <a:t> </a:t>
            </a:r>
            <a:r>
              <a:rPr lang="fi-FI" dirty="0" err="1"/>
              <a:t>the</a:t>
            </a:r>
            <a:r>
              <a:rPr lang="fi-FI" dirty="0"/>
              <a:t> </a:t>
            </a:r>
            <a:r>
              <a:rPr lang="fi-FI" dirty="0" err="1"/>
              <a:t>numbers</a:t>
            </a:r>
            <a:r>
              <a:rPr lang="fi-FI" dirty="0"/>
              <a:t>?</a:t>
            </a:r>
          </a:p>
          <a:p>
            <a:pPr lvl="1"/>
            <a:r>
              <a:rPr lang="fi-FI" dirty="0" err="1"/>
              <a:t>What</a:t>
            </a:r>
            <a:r>
              <a:rPr lang="fi-FI" dirty="0"/>
              <a:t> </a:t>
            </a:r>
            <a:r>
              <a:rPr lang="fi-FI" dirty="0" err="1"/>
              <a:t>do</a:t>
            </a:r>
            <a:r>
              <a:rPr lang="fi-FI" dirty="0"/>
              <a:t> </a:t>
            </a:r>
            <a:r>
              <a:rPr lang="fi-FI" dirty="0" err="1"/>
              <a:t>we</a:t>
            </a:r>
            <a:r>
              <a:rPr lang="fi-FI" dirty="0"/>
              <a:t> </a:t>
            </a:r>
            <a:r>
              <a:rPr lang="fi-FI" dirty="0" err="1"/>
              <a:t>want</a:t>
            </a:r>
            <a:r>
              <a:rPr lang="fi-FI" dirty="0"/>
              <a:t> to </a:t>
            </a:r>
            <a:r>
              <a:rPr lang="fi-FI" dirty="0" err="1"/>
              <a:t>say</a:t>
            </a:r>
            <a:r>
              <a:rPr lang="fi-FI" dirty="0"/>
              <a:t> </a:t>
            </a:r>
            <a:r>
              <a:rPr lang="fi-FI" dirty="0" err="1"/>
              <a:t>with</a:t>
            </a:r>
            <a:r>
              <a:rPr lang="fi-FI" dirty="0"/>
              <a:t> </a:t>
            </a:r>
            <a:r>
              <a:rPr lang="fi-FI" dirty="0" err="1"/>
              <a:t>the</a:t>
            </a:r>
            <a:r>
              <a:rPr lang="fi-FI" dirty="0"/>
              <a:t> </a:t>
            </a:r>
            <a:r>
              <a:rPr lang="fi-FI" dirty="0" err="1"/>
              <a:t>numbers</a:t>
            </a:r>
            <a:r>
              <a:rPr lang="fi-FI" dirty="0"/>
              <a:t>?</a:t>
            </a:r>
          </a:p>
        </p:txBody>
      </p:sp>
      <p:pic>
        <p:nvPicPr>
          <p:cNvPr id="9" name="Picture Placeholder 11" descr="Hekman et al. - 2010 - An Examination of Whether and How Racial and Gende (dragged).pdf">
            <a:extLst>
              <a:ext uri="{FF2B5EF4-FFF2-40B4-BE49-F238E27FC236}">
                <a16:creationId xmlns:a16="http://schemas.microsoft.com/office/drawing/2014/main" id="{532D58A7-483B-E245-B136-1E115E6F94B1}"/>
              </a:ext>
            </a:extLst>
          </p:cNvPr>
          <p:cNvPicPr>
            <a:picLocks noChangeAspect="1"/>
          </p:cNvPicPr>
          <p:nvPr/>
        </p:nvPicPr>
        <p:blipFill rotWithShape="1">
          <a:blip r:embed="rId2">
            <a:extLst>
              <a:ext uri="{28A0092B-C50C-407E-A947-70E740481C1C}">
                <a14:useLocalDpi xmlns:a14="http://schemas.microsoft.com/office/drawing/2010/main" val="0"/>
              </a:ext>
            </a:extLst>
          </a:blip>
          <a:srcRect l="6278" t="30260" r="50950" b="5634"/>
          <a:stretch/>
        </p:blipFill>
        <p:spPr>
          <a:xfrm>
            <a:off x="5916168" y="365127"/>
            <a:ext cx="3060192" cy="5974660"/>
          </a:xfrm>
          <a:prstGeom prst="rect">
            <a:avLst/>
          </a:prstGeom>
          <a:solidFill>
            <a:schemeClr val="bg1"/>
          </a:solidFill>
          <a:ln>
            <a:solidFill>
              <a:schemeClr val="tx1"/>
            </a:solidFill>
          </a:ln>
        </p:spPr>
      </p:pic>
      <p:sp>
        <p:nvSpPr>
          <p:cNvPr id="10" name="TextBox 9">
            <a:extLst>
              <a:ext uri="{FF2B5EF4-FFF2-40B4-BE49-F238E27FC236}">
                <a16:creationId xmlns:a16="http://schemas.microsoft.com/office/drawing/2014/main" id="{F7CF5B81-2E1F-214C-B225-BB5F31E53079}"/>
              </a:ext>
            </a:extLst>
          </p:cNvPr>
          <p:cNvSpPr txBox="1"/>
          <p:nvPr/>
        </p:nvSpPr>
        <p:spPr>
          <a:xfrm>
            <a:off x="237744" y="6450287"/>
            <a:ext cx="8738616" cy="461665"/>
          </a:xfrm>
          <a:prstGeom prst="rect">
            <a:avLst/>
          </a:prstGeom>
          <a:noFill/>
        </p:spPr>
        <p:txBody>
          <a:bodyPr wrap="square" lIns="0" tIns="0" rIns="0" bIns="0" rtlCol="0">
            <a:spAutoFit/>
          </a:bodyPr>
          <a:lstStyle/>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248</a:t>
            </a:r>
          </a:p>
          <a:p>
            <a:endParaRPr lang="en-US" sz="1000" dirty="0"/>
          </a:p>
        </p:txBody>
      </p:sp>
    </p:spTree>
    <p:extLst>
      <p:ext uri="{BB962C8B-B14F-4D97-AF65-F5344CB8AC3E}">
        <p14:creationId xmlns:p14="http://schemas.microsoft.com/office/powerpoint/2010/main" val="25116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13AF-EAD9-F54C-B5B0-F138C4F78406}"/>
              </a:ext>
            </a:extLst>
          </p:cNvPr>
          <p:cNvSpPr>
            <a:spLocks noGrp="1"/>
          </p:cNvSpPr>
          <p:nvPr>
            <p:ph type="title"/>
          </p:nvPr>
        </p:nvSpPr>
        <p:spPr/>
        <p:txBody>
          <a:bodyPr/>
          <a:lstStyle/>
          <a:p>
            <a:r>
              <a:rPr lang="fi-FI" dirty="0" err="1"/>
              <a:t>Inductive</a:t>
            </a:r>
            <a:r>
              <a:rPr lang="fi-FI" dirty="0"/>
              <a:t> and </a:t>
            </a:r>
            <a:r>
              <a:rPr lang="fi-FI" dirty="0" err="1"/>
              <a:t>deductive</a:t>
            </a:r>
            <a:r>
              <a:rPr lang="fi-FI" dirty="0"/>
              <a:t> </a:t>
            </a:r>
            <a:r>
              <a:rPr lang="fi-FI" dirty="0" err="1"/>
              <a:t>reasoning</a:t>
            </a:r>
            <a:endParaRPr lang="fi-FI" dirty="0"/>
          </a:p>
        </p:txBody>
      </p:sp>
      <p:graphicFrame>
        <p:nvGraphicFramePr>
          <p:cNvPr id="8" name="Content Placeholder 7">
            <a:extLst>
              <a:ext uri="{FF2B5EF4-FFF2-40B4-BE49-F238E27FC236}">
                <a16:creationId xmlns:a16="http://schemas.microsoft.com/office/drawing/2014/main" id="{B552EB45-E8B3-FD42-B5FA-70AED4DF49D7}"/>
              </a:ext>
            </a:extLst>
          </p:cNvPr>
          <p:cNvGraphicFramePr>
            <a:graphicFrameLocks noGrp="1"/>
          </p:cNvGraphicFramePr>
          <p:nvPr>
            <p:ph idx="1"/>
            <p:extLst/>
          </p:nvPr>
        </p:nvGraphicFramePr>
        <p:xfrm>
          <a:off x="628650" y="2235200"/>
          <a:ext cx="7886700" cy="1371600"/>
        </p:xfrm>
        <a:graphic>
          <a:graphicData uri="http://schemas.openxmlformats.org/drawingml/2006/table">
            <a:tbl>
              <a:tblPr firstRow="1" bandRow="1">
                <a:tableStyleId>{2D5ABB26-0587-4C30-8999-92F81FD0307C}</a:tableStyleId>
              </a:tblPr>
              <a:tblGrid>
                <a:gridCol w="2238375">
                  <a:extLst>
                    <a:ext uri="{9D8B030D-6E8A-4147-A177-3AD203B41FA5}">
                      <a16:colId xmlns:a16="http://schemas.microsoft.com/office/drawing/2014/main" val="3160139557"/>
                    </a:ext>
                  </a:extLst>
                </a:gridCol>
                <a:gridCol w="2743200">
                  <a:extLst>
                    <a:ext uri="{9D8B030D-6E8A-4147-A177-3AD203B41FA5}">
                      <a16:colId xmlns:a16="http://schemas.microsoft.com/office/drawing/2014/main" val="4262483275"/>
                    </a:ext>
                  </a:extLst>
                </a:gridCol>
                <a:gridCol w="2905125">
                  <a:extLst>
                    <a:ext uri="{9D8B030D-6E8A-4147-A177-3AD203B41FA5}">
                      <a16:colId xmlns:a16="http://schemas.microsoft.com/office/drawing/2014/main" val="618255957"/>
                    </a:ext>
                  </a:extLst>
                </a:gridCol>
              </a:tblGrid>
              <a:tr h="370840">
                <a:tc>
                  <a:txBody>
                    <a:bodyPr/>
                    <a:lstStyle/>
                    <a:p>
                      <a:r>
                        <a:rPr lang="fi-FI" sz="2400" dirty="0"/>
                        <a:t>Major </a:t>
                      </a:r>
                      <a:r>
                        <a:rPr lang="fi-FI" sz="2400" dirty="0" err="1"/>
                        <a:t>premise</a:t>
                      </a:r>
                      <a:r>
                        <a:rPr lang="fi-FI" sz="2400" dirty="0"/>
                        <a:t>:</a:t>
                      </a:r>
                    </a:p>
                  </a:txBody>
                  <a:tcPr/>
                </a:tc>
                <a:tc>
                  <a:txBody>
                    <a:bodyPr/>
                    <a:lstStyle/>
                    <a:p>
                      <a:r>
                        <a:rPr lang="fi-FI" sz="2400" dirty="0" err="1"/>
                        <a:t>All</a:t>
                      </a:r>
                      <a:r>
                        <a:rPr lang="fi-FI" sz="2400" dirty="0"/>
                        <a:t> </a:t>
                      </a:r>
                      <a:r>
                        <a:rPr lang="fi-FI" sz="2400" dirty="0" err="1"/>
                        <a:t>men</a:t>
                      </a:r>
                      <a:r>
                        <a:rPr lang="fi-FI" sz="2400" dirty="0"/>
                        <a:t> </a:t>
                      </a:r>
                      <a:r>
                        <a:rPr lang="fi-FI" sz="2400" dirty="0" err="1"/>
                        <a:t>are</a:t>
                      </a:r>
                      <a:r>
                        <a:rPr lang="fi-FI" sz="2400" dirty="0"/>
                        <a:t> </a:t>
                      </a:r>
                      <a:r>
                        <a:rPr lang="fi-FI" sz="2400" dirty="0" err="1"/>
                        <a:t>mortal</a:t>
                      </a:r>
                      <a:endParaRPr lang="fi-FI" sz="2400" dirty="0"/>
                    </a:p>
                  </a:txBody>
                  <a:tcPr/>
                </a:tc>
                <a:tc>
                  <a:txBody>
                    <a:bodyPr/>
                    <a:lstStyle/>
                    <a:p>
                      <a:endParaRPr lang="fi-FI" sz="2400" dirty="0"/>
                    </a:p>
                  </a:txBody>
                  <a:tcPr/>
                </a:tc>
                <a:extLst>
                  <a:ext uri="{0D108BD9-81ED-4DB2-BD59-A6C34878D82A}">
                    <a16:rowId xmlns:a16="http://schemas.microsoft.com/office/drawing/2014/main" val="3208528829"/>
                  </a:ext>
                </a:extLst>
              </a:tr>
              <a:tr h="370840">
                <a:tc>
                  <a:txBody>
                    <a:bodyPr/>
                    <a:lstStyle/>
                    <a:p>
                      <a:r>
                        <a:rPr lang="fi-FI" sz="2400" dirty="0" err="1"/>
                        <a:t>Minor</a:t>
                      </a:r>
                      <a:r>
                        <a:rPr lang="fi-FI" sz="2400" dirty="0"/>
                        <a:t> </a:t>
                      </a:r>
                      <a:r>
                        <a:rPr lang="fi-FI" sz="2400" dirty="0" err="1"/>
                        <a:t>premise</a:t>
                      </a:r>
                      <a:r>
                        <a:rPr lang="fi-FI" sz="2400" dirty="0"/>
                        <a:t>:</a:t>
                      </a:r>
                    </a:p>
                  </a:txBody>
                  <a:tcPr/>
                </a:tc>
                <a:tc>
                  <a:txBody>
                    <a:bodyPr/>
                    <a:lstStyle/>
                    <a:p>
                      <a:r>
                        <a:rPr lang="fi-FI" sz="2400" dirty="0" err="1"/>
                        <a:t>Socrates</a:t>
                      </a:r>
                      <a:r>
                        <a:rPr lang="fi-FI" sz="2400" dirty="0"/>
                        <a:t> is a </a:t>
                      </a:r>
                      <a:r>
                        <a:rPr lang="fi-FI" sz="2400" dirty="0" err="1"/>
                        <a:t>man</a:t>
                      </a:r>
                      <a:endParaRPr lang="fi-FI" sz="2400" dirty="0"/>
                    </a:p>
                  </a:txBody>
                  <a:tcPr/>
                </a:tc>
                <a:tc>
                  <a:txBody>
                    <a:bodyPr/>
                    <a:lstStyle/>
                    <a:p>
                      <a:endParaRPr lang="fi-FI" sz="2400" dirty="0"/>
                    </a:p>
                  </a:txBody>
                  <a:tcPr/>
                </a:tc>
                <a:extLst>
                  <a:ext uri="{0D108BD9-81ED-4DB2-BD59-A6C34878D82A}">
                    <a16:rowId xmlns:a16="http://schemas.microsoft.com/office/drawing/2014/main" val="276196170"/>
                  </a:ext>
                </a:extLst>
              </a:tr>
              <a:tr h="370840">
                <a:tc>
                  <a:txBody>
                    <a:bodyPr/>
                    <a:lstStyle/>
                    <a:p>
                      <a:r>
                        <a:rPr lang="fi-FI" sz="2400" dirty="0" err="1"/>
                        <a:t>Conclusion</a:t>
                      </a:r>
                      <a:r>
                        <a:rPr lang="fi-FI" sz="2400" dirty="0"/>
                        <a:t>:</a:t>
                      </a:r>
                    </a:p>
                  </a:txBody>
                  <a:tcPr/>
                </a:tc>
                <a:tc>
                  <a:txBody>
                    <a:bodyPr/>
                    <a:lstStyle/>
                    <a:p>
                      <a:r>
                        <a:rPr lang="fi-FI" sz="2400" i="1" dirty="0" err="1"/>
                        <a:t>Socrates</a:t>
                      </a:r>
                      <a:r>
                        <a:rPr lang="fi-FI" sz="2400" i="1" dirty="0"/>
                        <a:t> is </a:t>
                      </a:r>
                      <a:r>
                        <a:rPr lang="fi-FI" sz="2400" i="1" dirty="0" err="1"/>
                        <a:t>mortal</a:t>
                      </a:r>
                      <a:endParaRPr lang="fi-FI" sz="2400" i="1" dirty="0"/>
                    </a:p>
                  </a:txBody>
                  <a:tcPr/>
                </a:tc>
                <a:tc>
                  <a:txBody>
                    <a:bodyPr/>
                    <a:lstStyle/>
                    <a:p>
                      <a:r>
                        <a:rPr lang="fi-FI" sz="2400" dirty="0" err="1"/>
                        <a:t>Deductive</a:t>
                      </a:r>
                      <a:r>
                        <a:rPr lang="fi-FI" sz="2400" dirty="0"/>
                        <a:t> </a:t>
                      </a:r>
                      <a:r>
                        <a:rPr lang="fi-FI" sz="2400" dirty="0" err="1"/>
                        <a:t>reasoning</a:t>
                      </a:r>
                      <a:endParaRPr lang="fi-FI" sz="2400" dirty="0"/>
                    </a:p>
                  </a:txBody>
                  <a:tcPr/>
                </a:tc>
                <a:extLst>
                  <a:ext uri="{0D108BD9-81ED-4DB2-BD59-A6C34878D82A}">
                    <a16:rowId xmlns:a16="http://schemas.microsoft.com/office/drawing/2014/main" val="1391027376"/>
                  </a:ext>
                </a:extLst>
              </a:tr>
            </a:tbl>
          </a:graphicData>
        </a:graphic>
      </p:graphicFrame>
    </p:spTree>
    <p:extLst>
      <p:ext uri="{BB962C8B-B14F-4D97-AF65-F5344CB8AC3E}">
        <p14:creationId xmlns:p14="http://schemas.microsoft.com/office/powerpoint/2010/main" val="3832339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13AF-EAD9-F54C-B5B0-F138C4F78406}"/>
              </a:ext>
            </a:extLst>
          </p:cNvPr>
          <p:cNvSpPr>
            <a:spLocks noGrp="1"/>
          </p:cNvSpPr>
          <p:nvPr>
            <p:ph type="title"/>
          </p:nvPr>
        </p:nvSpPr>
        <p:spPr/>
        <p:txBody>
          <a:bodyPr/>
          <a:lstStyle/>
          <a:p>
            <a:r>
              <a:rPr lang="fi-FI" dirty="0" err="1"/>
              <a:t>Inductive</a:t>
            </a:r>
            <a:r>
              <a:rPr lang="fi-FI" dirty="0"/>
              <a:t> and </a:t>
            </a:r>
            <a:r>
              <a:rPr lang="fi-FI" dirty="0" err="1"/>
              <a:t>deductive</a:t>
            </a:r>
            <a:r>
              <a:rPr lang="fi-FI" dirty="0"/>
              <a:t> </a:t>
            </a:r>
            <a:r>
              <a:rPr lang="fi-FI" dirty="0" err="1"/>
              <a:t>reasoning</a:t>
            </a:r>
            <a:endParaRPr lang="fi-FI" dirty="0"/>
          </a:p>
        </p:txBody>
      </p:sp>
      <p:graphicFrame>
        <p:nvGraphicFramePr>
          <p:cNvPr id="8" name="Content Placeholder 7">
            <a:extLst>
              <a:ext uri="{FF2B5EF4-FFF2-40B4-BE49-F238E27FC236}">
                <a16:creationId xmlns:a16="http://schemas.microsoft.com/office/drawing/2014/main" id="{B552EB45-E8B3-FD42-B5FA-70AED4DF49D7}"/>
              </a:ext>
            </a:extLst>
          </p:cNvPr>
          <p:cNvGraphicFramePr>
            <a:graphicFrameLocks noGrp="1"/>
          </p:cNvGraphicFramePr>
          <p:nvPr>
            <p:ph idx="1"/>
            <p:extLst/>
          </p:nvPr>
        </p:nvGraphicFramePr>
        <p:xfrm>
          <a:off x="628650" y="2235200"/>
          <a:ext cx="7886700" cy="1371600"/>
        </p:xfrm>
        <a:graphic>
          <a:graphicData uri="http://schemas.openxmlformats.org/drawingml/2006/table">
            <a:tbl>
              <a:tblPr firstRow="1" bandRow="1">
                <a:tableStyleId>{2D5ABB26-0587-4C30-8999-92F81FD0307C}</a:tableStyleId>
              </a:tblPr>
              <a:tblGrid>
                <a:gridCol w="2238375">
                  <a:extLst>
                    <a:ext uri="{9D8B030D-6E8A-4147-A177-3AD203B41FA5}">
                      <a16:colId xmlns:a16="http://schemas.microsoft.com/office/drawing/2014/main" val="3160139557"/>
                    </a:ext>
                  </a:extLst>
                </a:gridCol>
                <a:gridCol w="3324225">
                  <a:extLst>
                    <a:ext uri="{9D8B030D-6E8A-4147-A177-3AD203B41FA5}">
                      <a16:colId xmlns:a16="http://schemas.microsoft.com/office/drawing/2014/main" val="4262483275"/>
                    </a:ext>
                  </a:extLst>
                </a:gridCol>
                <a:gridCol w="2324100">
                  <a:extLst>
                    <a:ext uri="{9D8B030D-6E8A-4147-A177-3AD203B41FA5}">
                      <a16:colId xmlns:a16="http://schemas.microsoft.com/office/drawing/2014/main" val="618255957"/>
                    </a:ext>
                  </a:extLst>
                </a:gridCol>
              </a:tblGrid>
              <a:tr h="370840">
                <a:tc>
                  <a:txBody>
                    <a:bodyPr/>
                    <a:lstStyle/>
                    <a:p>
                      <a:r>
                        <a:rPr lang="fi-FI" sz="2400" dirty="0"/>
                        <a:t>Major </a:t>
                      </a:r>
                      <a:r>
                        <a:rPr lang="fi-FI" sz="2400" dirty="0" err="1"/>
                        <a:t>premise</a:t>
                      </a:r>
                      <a:r>
                        <a:rPr lang="fi-FI" sz="2400" dirty="0"/>
                        <a:t>:</a:t>
                      </a:r>
                    </a:p>
                  </a:txBody>
                  <a:tcPr/>
                </a:tc>
                <a:tc>
                  <a:txBody>
                    <a:bodyPr/>
                    <a:lstStyle/>
                    <a:p>
                      <a:r>
                        <a:rPr lang="fi-FI" sz="2400" dirty="0" err="1"/>
                        <a:t>All</a:t>
                      </a:r>
                      <a:r>
                        <a:rPr lang="fi-FI" sz="2400" dirty="0"/>
                        <a:t> </a:t>
                      </a:r>
                      <a:r>
                        <a:rPr lang="fi-FI" sz="2400" dirty="0" err="1"/>
                        <a:t>men</a:t>
                      </a:r>
                      <a:r>
                        <a:rPr lang="fi-FI" sz="2400" dirty="0"/>
                        <a:t> </a:t>
                      </a:r>
                      <a:r>
                        <a:rPr lang="fi-FI" sz="2400" dirty="0" err="1"/>
                        <a:t>are</a:t>
                      </a:r>
                      <a:r>
                        <a:rPr lang="fi-FI" sz="2400" dirty="0"/>
                        <a:t> </a:t>
                      </a:r>
                      <a:r>
                        <a:rPr lang="fi-FI" sz="2400" dirty="0" err="1"/>
                        <a:t>mortal</a:t>
                      </a:r>
                      <a:endParaRPr lang="fi-FI" sz="2400" dirty="0"/>
                    </a:p>
                  </a:txBody>
                  <a:tcPr/>
                </a:tc>
                <a:tc>
                  <a:txBody>
                    <a:bodyPr/>
                    <a:lstStyle/>
                    <a:p>
                      <a:r>
                        <a:rPr lang="fi-FI" sz="2400" i="1" dirty="0" err="1"/>
                        <a:t>Assumed</a:t>
                      </a:r>
                      <a:endParaRPr lang="fi-FI" sz="2400" i="1" dirty="0"/>
                    </a:p>
                  </a:txBody>
                  <a:tcPr/>
                </a:tc>
                <a:extLst>
                  <a:ext uri="{0D108BD9-81ED-4DB2-BD59-A6C34878D82A}">
                    <a16:rowId xmlns:a16="http://schemas.microsoft.com/office/drawing/2014/main" val="3208528829"/>
                  </a:ext>
                </a:extLst>
              </a:tr>
              <a:tr h="370840">
                <a:tc>
                  <a:txBody>
                    <a:bodyPr/>
                    <a:lstStyle/>
                    <a:p>
                      <a:r>
                        <a:rPr lang="fi-FI" sz="2400" dirty="0" err="1"/>
                        <a:t>Minor</a:t>
                      </a:r>
                      <a:r>
                        <a:rPr lang="fi-FI" sz="2400" dirty="0"/>
                        <a:t> </a:t>
                      </a:r>
                      <a:r>
                        <a:rPr lang="fi-FI" sz="2400" dirty="0" err="1"/>
                        <a:t>premise</a:t>
                      </a:r>
                      <a:r>
                        <a:rPr lang="fi-FI" sz="2400" dirty="0"/>
                        <a:t>:</a:t>
                      </a:r>
                    </a:p>
                  </a:txBody>
                  <a:tcPr/>
                </a:tc>
                <a:tc>
                  <a:txBody>
                    <a:bodyPr/>
                    <a:lstStyle/>
                    <a:p>
                      <a:r>
                        <a:rPr lang="fi-FI" sz="2400" dirty="0" err="1"/>
                        <a:t>Socrates</a:t>
                      </a:r>
                      <a:r>
                        <a:rPr lang="fi-FI" sz="2400" dirty="0"/>
                        <a:t> is a </a:t>
                      </a:r>
                      <a:r>
                        <a:rPr lang="fi-FI" sz="2400" dirty="0" err="1"/>
                        <a:t>man</a:t>
                      </a:r>
                      <a:endParaRPr lang="fi-FI" sz="2400" dirty="0"/>
                    </a:p>
                  </a:txBody>
                  <a:tcPr/>
                </a:tc>
                <a:tc>
                  <a:txBody>
                    <a:bodyPr/>
                    <a:lstStyle/>
                    <a:p>
                      <a:r>
                        <a:rPr lang="fi-FI" sz="2400" dirty="0" err="1"/>
                        <a:t>Observed</a:t>
                      </a:r>
                      <a:endParaRPr lang="fi-FI" sz="2400" dirty="0"/>
                    </a:p>
                  </a:txBody>
                  <a:tcPr/>
                </a:tc>
                <a:extLst>
                  <a:ext uri="{0D108BD9-81ED-4DB2-BD59-A6C34878D82A}">
                    <a16:rowId xmlns:a16="http://schemas.microsoft.com/office/drawing/2014/main" val="276196170"/>
                  </a:ext>
                </a:extLst>
              </a:tr>
              <a:tr h="370840">
                <a:tc>
                  <a:txBody>
                    <a:bodyPr/>
                    <a:lstStyle/>
                    <a:p>
                      <a:r>
                        <a:rPr lang="fi-FI" sz="2400" dirty="0" err="1"/>
                        <a:t>Conclusion</a:t>
                      </a:r>
                      <a:r>
                        <a:rPr lang="fi-FI" sz="2400" dirty="0"/>
                        <a:t>:</a:t>
                      </a:r>
                    </a:p>
                  </a:txBody>
                  <a:tcPr/>
                </a:tc>
                <a:tc>
                  <a:txBody>
                    <a:bodyPr/>
                    <a:lstStyle/>
                    <a:p>
                      <a:r>
                        <a:rPr lang="fi-FI" sz="2400" i="0" dirty="0" err="1"/>
                        <a:t>Socrates</a:t>
                      </a:r>
                      <a:r>
                        <a:rPr lang="fi-FI" sz="2400" i="0" dirty="0"/>
                        <a:t> is </a:t>
                      </a:r>
                      <a:r>
                        <a:rPr lang="fi-FI" sz="2400" i="0" dirty="0">
                          <a:solidFill>
                            <a:srgbClr val="FF0000"/>
                          </a:solidFill>
                        </a:rPr>
                        <a:t>NOT</a:t>
                      </a:r>
                      <a:r>
                        <a:rPr lang="fi-FI" sz="2400" i="0" dirty="0"/>
                        <a:t> </a:t>
                      </a:r>
                      <a:r>
                        <a:rPr lang="fi-FI" sz="2400" i="0" dirty="0" err="1"/>
                        <a:t>mortal</a:t>
                      </a:r>
                      <a:endParaRPr lang="fi-FI" sz="2400" i="0" dirty="0"/>
                    </a:p>
                  </a:txBody>
                  <a:tcPr/>
                </a:tc>
                <a:tc>
                  <a:txBody>
                    <a:bodyPr/>
                    <a:lstStyle/>
                    <a:p>
                      <a:r>
                        <a:rPr lang="fi-FI" sz="2400" dirty="0" err="1"/>
                        <a:t>Observed</a:t>
                      </a:r>
                      <a:endParaRPr lang="fi-FI" sz="2400" dirty="0"/>
                    </a:p>
                  </a:txBody>
                  <a:tcPr/>
                </a:tc>
                <a:extLst>
                  <a:ext uri="{0D108BD9-81ED-4DB2-BD59-A6C34878D82A}">
                    <a16:rowId xmlns:a16="http://schemas.microsoft.com/office/drawing/2014/main" val="1391027376"/>
                  </a:ext>
                </a:extLst>
              </a:tr>
            </a:tbl>
          </a:graphicData>
        </a:graphic>
      </p:graphicFrame>
    </p:spTree>
    <p:extLst>
      <p:ext uri="{BB962C8B-B14F-4D97-AF65-F5344CB8AC3E}">
        <p14:creationId xmlns:p14="http://schemas.microsoft.com/office/powerpoint/2010/main" val="332168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13AF-EAD9-F54C-B5B0-F138C4F78406}"/>
              </a:ext>
            </a:extLst>
          </p:cNvPr>
          <p:cNvSpPr>
            <a:spLocks noGrp="1"/>
          </p:cNvSpPr>
          <p:nvPr>
            <p:ph type="title"/>
          </p:nvPr>
        </p:nvSpPr>
        <p:spPr/>
        <p:txBody>
          <a:bodyPr/>
          <a:lstStyle/>
          <a:p>
            <a:r>
              <a:rPr lang="fi-FI" dirty="0" err="1"/>
              <a:t>Inductive</a:t>
            </a:r>
            <a:r>
              <a:rPr lang="fi-FI" dirty="0"/>
              <a:t> and </a:t>
            </a:r>
            <a:r>
              <a:rPr lang="fi-FI" dirty="0" err="1"/>
              <a:t>deductive</a:t>
            </a:r>
            <a:r>
              <a:rPr lang="fi-FI" dirty="0"/>
              <a:t> </a:t>
            </a:r>
            <a:r>
              <a:rPr lang="fi-FI" dirty="0" err="1"/>
              <a:t>reasoning</a:t>
            </a:r>
            <a:endParaRPr lang="fi-FI" dirty="0"/>
          </a:p>
        </p:txBody>
      </p:sp>
      <p:graphicFrame>
        <p:nvGraphicFramePr>
          <p:cNvPr id="8" name="Content Placeholder 7">
            <a:extLst>
              <a:ext uri="{FF2B5EF4-FFF2-40B4-BE49-F238E27FC236}">
                <a16:creationId xmlns:a16="http://schemas.microsoft.com/office/drawing/2014/main" id="{B552EB45-E8B3-FD42-B5FA-70AED4DF49D7}"/>
              </a:ext>
            </a:extLst>
          </p:cNvPr>
          <p:cNvGraphicFramePr>
            <a:graphicFrameLocks noGrp="1"/>
          </p:cNvGraphicFramePr>
          <p:nvPr>
            <p:ph idx="1"/>
            <p:extLst/>
          </p:nvPr>
        </p:nvGraphicFramePr>
        <p:xfrm>
          <a:off x="628650" y="2235200"/>
          <a:ext cx="7886700" cy="1371600"/>
        </p:xfrm>
        <a:graphic>
          <a:graphicData uri="http://schemas.openxmlformats.org/drawingml/2006/table">
            <a:tbl>
              <a:tblPr firstRow="1" bandRow="1">
                <a:tableStyleId>{2D5ABB26-0587-4C30-8999-92F81FD0307C}</a:tableStyleId>
              </a:tblPr>
              <a:tblGrid>
                <a:gridCol w="2238375">
                  <a:extLst>
                    <a:ext uri="{9D8B030D-6E8A-4147-A177-3AD203B41FA5}">
                      <a16:colId xmlns:a16="http://schemas.microsoft.com/office/drawing/2014/main" val="3160139557"/>
                    </a:ext>
                  </a:extLst>
                </a:gridCol>
                <a:gridCol w="2743200">
                  <a:extLst>
                    <a:ext uri="{9D8B030D-6E8A-4147-A177-3AD203B41FA5}">
                      <a16:colId xmlns:a16="http://schemas.microsoft.com/office/drawing/2014/main" val="4262483275"/>
                    </a:ext>
                  </a:extLst>
                </a:gridCol>
                <a:gridCol w="2905125">
                  <a:extLst>
                    <a:ext uri="{9D8B030D-6E8A-4147-A177-3AD203B41FA5}">
                      <a16:colId xmlns:a16="http://schemas.microsoft.com/office/drawing/2014/main" val="618255957"/>
                    </a:ext>
                  </a:extLst>
                </a:gridCol>
              </a:tblGrid>
              <a:tr h="370840">
                <a:tc>
                  <a:txBody>
                    <a:bodyPr/>
                    <a:lstStyle/>
                    <a:p>
                      <a:r>
                        <a:rPr lang="fi-FI" sz="2400" dirty="0"/>
                        <a:t>Major </a:t>
                      </a:r>
                      <a:r>
                        <a:rPr lang="fi-FI" sz="2400" dirty="0" err="1"/>
                        <a:t>premise</a:t>
                      </a:r>
                      <a:r>
                        <a:rPr lang="fi-FI" sz="2400" dirty="0"/>
                        <a:t>:</a:t>
                      </a:r>
                    </a:p>
                  </a:txBody>
                  <a:tcPr/>
                </a:tc>
                <a:tc>
                  <a:txBody>
                    <a:bodyPr/>
                    <a:lstStyle/>
                    <a:p>
                      <a:r>
                        <a:rPr lang="fi-FI" sz="2400" i="1" dirty="0" err="1"/>
                        <a:t>All</a:t>
                      </a:r>
                      <a:r>
                        <a:rPr lang="fi-FI" sz="2400" i="1" dirty="0"/>
                        <a:t> </a:t>
                      </a:r>
                      <a:r>
                        <a:rPr lang="fi-FI" sz="2400" i="1" dirty="0" err="1"/>
                        <a:t>men</a:t>
                      </a:r>
                      <a:r>
                        <a:rPr lang="fi-FI" sz="2400" i="1" dirty="0"/>
                        <a:t> </a:t>
                      </a:r>
                      <a:r>
                        <a:rPr lang="fi-FI" sz="2400" i="1" dirty="0" err="1"/>
                        <a:t>are</a:t>
                      </a:r>
                      <a:r>
                        <a:rPr lang="fi-FI" sz="2400" i="1" dirty="0"/>
                        <a:t> </a:t>
                      </a:r>
                      <a:r>
                        <a:rPr lang="fi-FI" sz="2400" i="1" dirty="0" err="1"/>
                        <a:t>mortal</a:t>
                      </a:r>
                      <a:endParaRPr lang="fi-FI" sz="2400" i="1" dirty="0"/>
                    </a:p>
                  </a:txBody>
                  <a:tcPr/>
                </a:tc>
                <a:tc>
                  <a:txBody>
                    <a:bodyPr/>
                    <a:lstStyle/>
                    <a:p>
                      <a:r>
                        <a:rPr lang="fi-FI" sz="2400" dirty="0" err="1"/>
                        <a:t>Inductive</a:t>
                      </a:r>
                      <a:r>
                        <a:rPr lang="fi-FI" sz="2400" dirty="0"/>
                        <a:t> </a:t>
                      </a:r>
                      <a:r>
                        <a:rPr lang="fi-FI" sz="2400" dirty="0" err="1"/>
                        <a:t>reasoning</a:t>
                      </a:r>
                      <a:endParaRPr lang="fi-FI" sz="2400" dirty="0"/>
                    </a:p>
                  </a:txBody>
                  <a:tcPr/>
                </a:tc>
                <a:extLst>
                  <a:ext uri="{0D108BD9-81ED-4DB2-BD59-A6C34878D82A}">
                    <a16:rowId xmlns:a16="http://schemas.microsoft.com/office/drawing/2014/main" val="3208528829"/>
                  </a:ext>
                </a:extLst>
              </a:tr>
              <a:tr h="370840">
                <a:tc>
                  <a:txBody>
                    <a:bodyPr/>
                    <a:lstStyle/>
                    <a:p>
                      <a:r>
                        <a:rPr lang="fi-FI" sz="2400" dirty="0" err="1"/>
                        <a:t>Minor</a:t>
                      </a:r>
                      <a:r>
                        <a:rPr lang="fi-FI" sz="2400" dirty="0"/>
                        <a:t> </a:t>
                      </a:r>
                      <a:r>
                        <a:rPr lang="fi-FI" sz="2400" dirty="0" err="1"/>
                        <a:t>premise</a:t>
                      </a:r>
                      <a:r>
                        <a:rPr lang="fi-FI" sz="2400" dirty="0"/>
                        <a:t>:</a:t>
                      </a:r>
                    </a:p>
                  </a:txBody>
                  <a:tcPr/>
                </a:tc>
                <a:tc>
                  <a:txBody>
                    <a:bodyPr/>
                    <a:lstStyle/>
                    <a:p>
                      <a:r>
                        <a:rPr lang="fi-FI" sz="2400" dirty="0" err="1"/>
                        <a:t>Socrates</a:t>
                      </a:r>
                      <a:r>
                        <a:rPr lang="fi-FI" sz="2400" dirty="0"/>
                        <a:t> is a </a:t>
                      </a:r>
                      <a:r>
                        <a:rPr lang="fi-FI" sz="2400" dirty="0" err="1"/>
                        <a:t>man</a:t>
                      </a:r>
                      <a:endParaRPr lang="fi-FI" sz="2400" dirty="0"/>
                    </a:p>
                  </a:txBody>
                  <a:tcPr/>
                </a:tc>
                <a:tc>
                  <a:txBody>
                    <a:bodyPr/>
                    <a:lstStyle/>
                    <a:p>
                      <a:endParaRPr lang="fi-FI" sz="2400" dirty="0"/>
                    </a:p>
                  </a:txBody>
                  <a:tcPr/>
                </a:tc>
                <a:extLst>
                  <a:ext uri="{0D108BD9-81ED-4DB2-BD59-A6C34878D82A}">
                    <a16:rowId xmlns:a16="http://schemas.microsoft.com/office/drawing/2014/main" val="276196170"/>
                  </a:ext>
                </a:extLst>
              </a:tr>
              <a:tr h="370840">
                <a:tc>
                  <a:txBody>
                    <a:bodyPr/>
                    <a:lstStyle/>
                    <a:p>
                      <a:r>
                        <a:rPr lang="fi-FI" sz="2400" dirty="0" err="1"/>
                        <a:t>Conclusion</a:t>
                      </a:r>
                      <a:r>
                        <a:rPr lang="fi-FI" sz="2400" dirty="0"/>
                        <a:t>:</a:t>
                      </a:r>
                    </a:p>
                  </a:txBody>
                  <a:tcPr/>
                </a:tc>
                <a:tc>
                  <a:txBody>
                    <a:bodyPr/>
                    <a:lstStyle/>
                    <a:p>
                      <a:r>
                        <a:rPr lang="fi-FI" sz="2400" dirty="0" err="1"/>
                        <a:t>Socrates</a:t>
                      </a:r>
                      <a:r>
                        <a:rPr lang="fi-FI" sz="2400" dirty="0"/>
                        <a:t> is </a:t>
                      </a:r>
                      <a:r>
                        <a:rPr lang="fi-FI" sz="2400" dirty="0" err="1"/>
                        <a:t>mortal</a:t>
                      </a:r>
                      <a:endParaRPr lang="fi-FI" sz="2400" dirty="0"/>
                    </a:p>
                  </a:txBody>
                  <a:tcPr/>
                </a:tc>
                <a:tc>
                  <a:txBody>
                    <a:bodyPr/>
                    <a:lstStyle/>
                    <a:p>
                      <a:endParaRPr lang="fi-FI" sz="2400" dirty="0"/>
                    </a:p>
                  </a:txBody>
                  <a:tcPr/>
                </a:tc>
                <a:extLst>
                  <a:ext uri="{0D108BD9-81ED-4DB2-BD59-A6C34878D82A}">
                    <a16:rowId xmlns:a16="http://schemas.microsoft.com/office/drawing/2014/main" val="1391027376"/>
                  </a:ext>
                </a:extLst>
              </a:tr>
            </a:tbl>
          </a:graphicData>
        </a:graphic>
      </p:graphicFrame>
    </p:spTree>
    <p:extLst>
      <p:ext uri="{BB962C8B-B14F-4D97-AF65-F5344CB8AC3E}">
        <p14:creationId xmlns:p14="http://schemas.microsoft.com/office/powerpoint/2010/main" val="2481050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C13AF-EAD9-F54C-B5B0-F138C4F78406}"/>
              </a:ext>
            </a:extLst>
          </p:cNvPr>
          <p:cNvSpPr>
            <a:spLocks noGrp="1"/>
          </p:cNvSpPr>
          <p:nvPr>
            <p:ph type="title"/>
          </p:nvPr>
        </p:nvSpPr>
        <p:spPr/>
        <p:txBody>
          <a:bodyPr/>
          <a:lstStyle/>
          <a:p>
            <a:r>
              <a:rPr lang="fi-FI" dirty="0" err="1"/>
              <a:t>Inductive</a:t>
            </a:r>
            <a:r>
              <a:rPr lang="fi-FI" dirty="0"/>
              <a:t> and </a:t>
            </a:r>
            <a:r>
              <a:rPr lang="fi-FI" dirty="0" err="1"/>
              <a:t>deductive</a:t>
            </a:r>
            <a:r>
              <a:rPr lang="fi-FI" dirty="0"/>
              <a:t> </a:t>
            </a:r>
            <a:r>
              <a:rPr lang="fi-FI" dirty="0" err="1"/>
              <a:t>reasoning</a:t>
            </a:r>
            <a:endParaRPr lang="fi-FI" dirty="0"/>
          </a:p>
        </p:txBody>
      </p:sp>
      <p:graphicFrame>
        <p:nvGraphicFramePr>
          <p:cNvPr id="8" name="Content Placeholder 7">
            <a:extLst>
              <a:ext uri="{FF2B5EF4-FFF2-40B4-BE49-F238E27FC236}">
                <a16:creationId xmlns:a16="http://schemas.microsoft.com/office/drawing/2014/main" id="{B552EB45-E8B3-FD42-B5FA-70AED4DF49D7}"/>
              </a:ext>
            </a:extLst>
          </p:cNvPr>
          <p:cNvGraphicFramePr>
            <a:graphicFrameLocks noGrp="1"/>
          </p:cNvGraphicFramePr>
          <p:nvPr>
            <p:ph idx="1"/>
            <p:extLst/>
          </p:nvPr>
        </p:nvGraphicFramePr>
        <p:xfrm>
          <a:off x="628650" y="2235200"/>
          <a:ext cx="7886700" cy="1371600"/>
        </p:xfrm>
        <a:graphic>
          <a:graphicData uri="http://schemas.openxmlformats.org/drawingml/2006/table">
            <a:tbl>
              <a:tblPr firstRow="1" bandRow="1">
                <a:tableStyleId>{2D5ABB26-0587-4C30-8999-92F81FD0307C}</a:tableStyleId>
              </a:tblPr>
              <a:tblGrid>
                <a:gridCol w="2238375">
                  <a:extLst>
                    <a:ext uri="{9D8B030D-6E8A-4147-A177-3AD203B41FA5}">
                      <a16:colId xmlns:a16="http://schemas.microsoft.com/office/drawing/2014/main" val="3160139557"/>
                    </a:ext>
                  </a:extLst>
                </a:gridCol>
                <a:gridCol w="2743200">
                  <a:extLst>
                    <a:ext uri="{9D8B030D-6E8A-4147-A177-3AD203B41FA5}">
                      <a16:colId xmlns:a16="http://schemas.microsoft.com/office/drawing/2014/main" val="4262483275"/>
                    </a:ext>
                  </a:extLst>
                </a:gridCol>
                <a:gridCol w="2905125">
                  <a:extLst>
                    <a:ext uri="{9D8B030D-6E8A-4147-A177-3AD203B41FA5}">
                      <a16:colId xmlns:a16="http://schemas.microsoft.com/office/drawing/2014/main" val="618255957"/>
                    </a:ext>
                  </a:extLst>
                </a:gridCol>
              </a:tblGrid>
              <a:tr h="370840">
                <a:tc>
                  <a:txBody>
                    <a:bodyPr/>
                    <a:lstStyle/>
                    <a:p>
                      <a:r>
                        <a:rPr lang="fi-FI" sz="2400" dirty="0"/>
                        <a:t>Major </a:t>
                      </a:r>
                      <a:r>
                        <a:rPr lang="fi-FI" sz="2400" dirty="0" err="1"/>
                        <a:t>premise</a:t>
                      </a:r>
                      <a:r>
                        <a:rPr lang="fi-FI" sz="2400" dirty="0"/>
                        <a:t>:</a:t>
                      </a:r>
                    </a:p>
                  </a:txBody>
                  <a:tcPr/>
                </a:tc>
                <a:tc>
                  <a:txBody>
                    <a:bodyPr/>
                    <a:lstStyle/>
                    <a:p>
                      <a:r>
                        <a:rPr lang="fi-FI" sz="2400" dirty="0" err="1"/>
                        <a:t>All</a:t>
                      </a:r>
                      <a:r>
                        <a:rPr lang="fi-FI" sz="2400" dirty="0"/>
                        <a:t> </a:t>
                      </a:r>
                      <a:r>
                        <a:rPr lang="fi-FI" sz="2400" dirty="0" err="1"/>
                        <a:t>men</a:t>
                      </a:r>
                      <a:r>
                        <a:rPr lang="fi-FI" sz="2400" dirty="0"/>
                        <a:t> </a:t>
                      </a:r>
                      <a:r>
                        <a:rPr lang="fi-FI" sz="2400" dirty="0" err="1"/>
                        <a:t>are</a:t>
                      </a:r>
                      <a:r>
                        <a:rPr lang="fi-FI" sz="2400" dirty="0"/>
                        <a:t> </a:t>
                      </a:r>
                      <a:r>
                        <a:rPr lang="fi-FI" sz="2400" dirty="0" err="1"/>
                        <a:t>mortal</a:t>
                      </a:r>
                      <a:endParaRPr lang="fi-FI" sz="2400" dirty="0"/>
                    </a:p>
                  </a:txBody>
                  <a:tcPr/>
                </a:tc>
                <a:tc>
                  <a:txBody>
                    <a:bodyPr/>
                    <a:lstStyle/>
                    <a:p>
                      <a:endParaRPr lang="fi-FI" sz="2400" dirty="0"/>
                    </a:p>
                  </a:txBody>
                  <a:tcPr/>
                </a:tc>
                <a:extLst>
                  <a:ext uri="{0D108BD9-81ED-4DB2-BD59-A6C34878D82A}">
                    <a16:rowId xmlns:a16="http://schemas.microsoft.com/office/drawing/2014/main" val="3208528829"/>
                  </a:ext>
                </a:extLst>
              </a:tr>
              <a:tr h="370840">
                <a:tc>
                  <a:txBody>
                    <a:bodyPr/>
                    <a:lstStyle/>
                    <a:p>
                      <a:r>
                        <a:rPr lang="fi-FI" sz="2400" dirty="0" err="1"/>
                        <a:t>Minor</a:t>
                      </a:r>
                      <a:r>
                        <a:rPr lang="fi-FI" sz="2400" dirty="0"/>
                        <a:t> </a:t>
                      </a:r>
                      <a:r>
                        <a:rPr lang="fi-FI" sz="2400" dirty="0" err="1"/>
                        <a:t>premise</a:t>
                      </a:r>
                      <a:r>
                        <a:rPr lang="fi-FI" sz="2400" dirty="0"/>
                        <a:t>:</a:t>
                      </a:r>
                    </a:p>
                  </a:txBody>
                  <a:tcPr/>
                </a:tc>
                <a:tc>
                  <a:txBody>
                    <a:bodyPr/>
                    <a:lstStyle/>
                    <a:p>
                      <a:r>
                        <a:rPr lang="fi-FI" sz="2400" i="1" dirty="0" err="1"/>
                        <a:t>Socrates</a:t>
                      </a:r>
                      <a:r>
                        <a:rPr lang="fi-FI" sz="2400" i="1" dirty="0"/>
                        <a:t> is a </a:t>
                      </a:r>
                      <a:r>
                        <a:rPr lang="fi-FI" sz="2400" i="1" dirty="0" err="1"/>
                        <a:t>man</a:t>
                      </a:r>
                      <a:endParaRPr lang="fi-FI" sz="2400" i="1" dirty="0"/>
                    </a:p>
                  </a:txBody>
                  <a:tcPr/>
                </a:tc>
                <a:tc>
                  <a:txBody>
                    <a:bodyPr/>
                    <a:lstStyle/>
                    <a:p>
                      <a:r>
                        <a:rPr lang="fi-FI" sz="2400" dirty="0" err="1"/>
                        <a:t>Abductive</a:t>
                      </a:r>
                      <a:r>
                        <a:rPr lang="fi-FI" sz="2400" dirty="0"/>
                        <a:t> </a:t>
                      </a:r>
                      <a:r>
                        <a:rPr lang="fi-FI" sz="2400" dirty="0" err="1"/>
                        <a:t>reasoning</a:t>
                      </a:r>
                      <a:endParaRPr lang="fi-FI" sz="2400" dirty="0"/>
                    </a:p>
                  </a:txBody>
                  <a:tcPr/>
                </a:tc>
                <a:extLst>
                  <a:ext uri="{0D108BD9-81ED-4DB2-BD59-A6C34878D82A}">
                    <a16:rowId xmlns:a16="http://schemas.microsoft.com/office/drawing/2014/main" val="276196170"/>
                  </a:ext>
                </a:extLst>
              </a:tr>
              <a:tr h="370840">
                <a:tc>
                  <a:txBody>
                    <a:bodyPr/>
                    <a:lstStyle/>
                    <a:p>
                      <a:r>
                        <a:rPr lang="fi-FI" sz="2400" dirty="0" err="1"/>
                        <a:t>Conclusion</a:t>
                      </a:r>
                      <a:r>
                        <a:rPr lang="fi-FI" sz="2400" dirty="0"/>
                        <a:t>:</a:t>
                      </a:r>
                    </a:p>
                  </a:txBody>
                  <a:tcPr/>
                </a:tc>
                <a:tc>
                  <a:txBody>
                    <a:bodyPr/>
                    <a:lstStyle/>
                    <a:p>
                      <a:r>
                        <a:rPr lang="fi-FI" sz="2400" dirty="0" err="1"/>
                        <a:t>Socrates</a:t>
                      </a:r>
                      <a:r>
                        <a:rPr lang="fi-FI" sz="2400" dirty="0"/>
                        <a:t> is </a:t>
                      </a:r>
                      <a:r>
                        <a:rPr lang="fi-FI" sz="2400" dirty="0" err="1"/>
                        <a:t>mortal</a:t>
                      </a:r>
                      <a:endParaRPr lang="fi-FI" sz="2400" dirty="0"/>
                    </a:p>
                  </a:txBody>
                  <a:tcPr/>
                </a:tc>
                <a:tc>
                  <a:txBody>
                    <a:bodyPr/>
                    <a:lstStyle/>
                    <a:p>
                      <a:endParaRPr lang="fi-FI" sz="2400" dirty="0"/>
                    </a:p>
                  </a:txBody>
                  <a:tcPr/>
                </a:tc>
                <a:extLst>
                  <a:ext uri="{0D108BD9-81ED-4DB2-BD59-A6C34878D82A}">
                    <a16:rowId xmlns:a16="http://schemas.microsoft.com/office/drawing/2014/main" val="1391027376"/>
                  </a:ext>
                </a:extLst>
              </a:tr>
            </a:tbl>
          </a:graphicData>
        </a:graphic>
      </p:graphicFrame>
    </p:spTree>
    <p:extLst>
      <p:ext uri="{BB962C8B-B14F-4D97-AF65-F5344CB8AC3E}">
        <p14:creationId xmlns:p14="http://schemas.microsoft.com/office/powerpoint/2010/main" val="2631799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7115" y="6374958"/>
            <a:ext cx="6833419" cy="584776"/>
          </a:xfrm>
          <a:prstGeom prst="rect">
            <a:avLst/>
          </a:prstGeom>
        </p:spPr>
        <p:txBody>
          <a:bodyPr wrap="square">
            <a:spAutoFit/>
          </a:bodyPr>
          <a:lstStyle/>
          <a:p>
            <a:r>
              <a:rPr lang="en-US" sz="800" dirty="0" err="1">
                <a:solidFill>
                  <a:srgbClr val="000000"/>
                </a:solidFill>
              </a:rPr>
              <a:t>Ketokivi</a:t>
            </a:r>
            <a:r>
              <a:rPr lang="en-US" sz="800" dirty="0">
                <a:solidFill>
                  <a:srgbClr val="000000"/>
                </a:solidFill>
              </a:rPr>
              <a:t>, M., 2009. </a:t>
            </a:r>
            <a:r>
              <a:rPr lang="en-US" sz="800" i="1" dirty="0" err="1">
                <a:solidFill>
                  <a:srgbClr val="000000"/>
                </a:solidFill>
              </a:rPr>
              <a:t>Tilastollinen</a:t>
            </a:r>
            <a:r>
              <a:rPr lang="en-US" sz="800" i="1" dirty="0">
                <a:solidFill>
                  <a:srgbClr val="000000"/>
                </a:solidFill>
              </a:rPr>
              <a:t> </a:t>
            </a:r>
            <a:r>
              <a:rPr lang="en-US" sz="800" i="1" dirty="0" err="1">
                <a:solidFill>
                  <a:srgbClr val="000000"/>
                </a:solidFill>
              </a:rPr>
              <a:t>päättely</a:t>
            </a:r>
            <a:r>
              <a:rPr lang="en-US" sz="800" i="1" dirty="0">
                <a:solidFill>
                  <a:srgbClr val="000000"/>
                </a:solidFill>
              </a:rPr>
              <a:t> </a:t>
            </a:r>
            <a:r>
              <a:rPr lang="en-US" sz="800" i="1" dirty="0" err="1">
                <a:solidFill>
                  <a:srgbClr val="000000"/>
                </a:solidFill>
              </a:rPr>
              <a:t>tieteellisenä</a:t>
            </a:r>
            <a:r>
              <a:rPr lang="en-US" sz="800" i="1" dirty="0">
                <a:solidFill>
                  <a:srgbClr val="000000"/>
                </a:solidFill>
              </a:rPr>
              <a:t> </a:t>
            </a:r>
            <a:r>
              <a:rPr lang="en-US" sz="800" i="1" dirty="0" err="1">
                <a:solidFill>
                  <a:srgbClr val="000000"/>
                </a:solidFill>
              </a:rPr>
              <a:t>argumenttina</a:t>
            </a:r>
            <a:r>
              <a:rPr lang="en-US" sz="800" dirty="0">
                <a:solidFill>
                  <a:srgbClr val="000000"/>
                </a:solidFill>
              </a:rPr>
              <a:t>, </a:t>
            </a:r>
            <a:r>
              <a:rPr lang="en-US" sz="800" dirty="0" err="1">
                <a:solidFill>
                  <a:srgbClr val="000000"/>
                </a:solidFill>
              </a:rPr>
              <a:t>Gaudeamus</a:t>
            </a:r>
            <a:r>
              <a:rPr lang="en-US" sz="800" dirty="0">
                <a:solidFill>
                  <a:srgbClr val="000000"/>
                </a:solidFill>
              </a:rPr>
              <a:t>. (Chapter 2)</a:t>
            </a:r>
          </a:p>
          <a:p>
            <a:r>
              <a:rPr lang="en-US" sz="800" dirty="0" err="1">
                <a:solidFill>
                  <a:srgbClr val="000000"/>
                </a:solidFill>
              </a:rPr>
              <a:t>Bagozzi</a:t>
            </a:r>
            <a:r>
              <a:rPr lang="en-US" sz="800" dirty="0">
                <a:solidFill>
                  <a:srgbClr val="000000"/>
                </a:solidFill>
              </a:rPr>
              <a:t>, R.P. &amp; Phillips, L.W., 1982. Representing and testing organizational theories: A holistic construal. </a:t>
            </a:r>
            <a:r>
              <a:rPr lang="en-US" sz="800" i="1" dirty="0">
                <a:solidFill>
                  <a:srgbClr val="000000"/>
                </a:solidFill>
              </a:rPr>
              <a:t>Administrative Science Quarterly</a:t>
            </a:r>
            <a:r>
              <a:rPr lang="en-US" sz="800" dirty="0">
                <a:solidFill>
                  <a:srgbClr val="000000"/>
                </a:solidFill>
              </a:rPr>
              <a:t>, 459-489</a:t>
            </a:r>
          </a:p>
          <a:p>
            <a:r>
              <a:rPr lang="en-US" sz="800" dirty="0">
                <a:solidFill>
                  <a:srgbClr val="000000"/>
                </a:solidFill>
              </a:rPr>
              <a:t>Bacharach, S.B., 1989. Organizational Theories: Some Criteria for Evaluation. </a:t>
            </a:r>
            <a:r>
              <a:rPr lang="en-US" sz="800" i="1" dirty="0">
                <a:solidFill>
                  <a:srgbClr val="000000"/>
                </a:solidFill>
              </a:rPr>
              <a:t>The Academy of Management Review</a:t>
            </a:r>
            <a:r>
              <a:rPr lang="en-US" sz="800" dirty="0">
                <a:solidFill>
                  <a:srgbClr val="000000"/>
                </a:solidFill>
              </a:rPr>
              <a:t>, 14(4), 496-515. </a:t>
            </a:r>
            <a:endParaRPr lang="pl-PL" sz="800" dirty="0">
              <a:solidFill>
                <a:srgbClr val="000000"/>
              </a:solidFill>
            </a:endParaRPr>
          </a:p>
        </p:txBody>
      </p:sp>
      <p:sp>
        <p:nvSpPr>
          <p:cNvPr id="5" name="TextBox 4"/>
          <p:cNvSpPr txBox="1"/>
          <p:nvPr/>
        </p:nvSpPr>
        <p:spPr>
          <a:xfrm>
            <a:off x="2245338" y="2535466"/>
            <a:ext cx="1140994" cy="489227"/>
          </a:xfrm>
          <a:prstGeom prst="rect">
            <a:avLst/>
          </a:prstGeom>
          <a:solidFill>
            <a:schemeClr val="bg1">
              <a:alpha val="67000"/>
            </a:schemeClr>
          </a:solidFill>
        </p:spPr>
        <p:txBody>
          <a:bodyPr wrap="square" rtlCol="0">
            <a:spAutoFit/>
          </a:bodyPr>
          <a:lstStyle/>
          <a:p>
            <a:r>
              <a:rPr lang="en-US" sz="1400" dirty="0"/>
              <a:t>theoretical concept T1</a:t>
            </a:r>
          </a:p>
        </p:txBody>
      </p:sp>
      <p:sp>
        <p:nvSpPr>
          <p:cNvPr id="6" name="TextBox 5"/>
          <p:cNvSpPr txBox="1"/>
          <p:nvPr/>
        </p:nvSpPr>
        <p:spPr>
          <a:xfrm>
            <a:off x="6112046" y="2533907"/>
            <a:ext cx="1140994" cy="489227"/>
          </a:xfrm>
          <a:prstGeom prst="rect">
            <a:avLst/>
          </a:prstGeom>
          <a:solidFill>
            <a:schemeClr val="bg1">
              <a:alpha val="67000"/>
            </a:schemeClr>
          </a:solidFill>
        </p:spPr>
        <p:txBody>
          <a:bodyPr wrap="square" rtlCol="0">
            <a:spAutoFit/>
          </a:bodyPr>
          <a:lstStyle/>
          <a:p>
            <a:r>
              <a:rPr lang="en-US" sz="1400" dirty="0"/>
              <a:t>theoretical concept T2</a:t>
            </a:r>
          </a:p>
        </p:txBody>
      </p:sp>
      <p:sp>
        <p:nvSpPr>
          <p:cNvPr id="7" name="TextBox 6"/>
          <p:cNvSpPr txBox="1"/>
          <p:nvPr/>
        </p:nvSpPr>
        <p:spPr>
          <a:xfrm>
            <a:off x="6112046" y="3955321"/>
            <a:ext cx="1140994" cy="489227"/>
          </a:xfrm>
          <a:prstGeom prst="rect">
            <a:avLst/>
          </a:prstGeom>
          <a:solidFill>
            <a:schemeClr val="bg1">
              <a:alpha val="67000"/>
            </a:schemeClr>
          </a:solidFill>
        </p:spPr>
        <p:txBody>
          <a:bodyPr wrap="square" rtlCol="0">
            <a:spAutoFit/>
          </a:bodyPr>
          <a:lstStyle/>
          <a:p>
            <a:r>
              <a:rPr lang="en-US" sz="1400" dirty="0"/>
              <a:t>empirical concept E2</a:t>
            </a:r>
          </a:p>
        </p:txBody>
      </p:sp>
      <p:sp>
        <p:nvSpPr>
          <p:cNvPr id="8" name="TextBox 7"/>
          <p:cNvSpPr txBox="1"/>
          <p:nvPr/>
        </p:nvSpPr>
        <p:spPr>
          <a:xfrm>
            <a:off x="2308730" y="3953760"/>
            <a:ext cx="1140994" cy="489227"/>
          </a:xfrm>
          <a:prstGeom prst="rect">
            <a:avLst/>
          </a:prstGeom>
          <a:solidFill>
            <a:schemeClr val="bg1">
              <a:alpha val="67000"/>
            </a:schemeClr>
          </a:solidFill>
        </p:spPr>
        <p:txBody>
          <a:bodyPr wrap="square" rtlCol="0">
            <a:spAutoFit/>
          </a:bodyPr>
          <a:lstStyle/>
          <a:p>
            <a:r>
              <a:rPr lang="en-US" sz="1400" dirty="0"/>
              <a:t>empirical concept E1</a:t>
            </a:r>
          </a:p>
        </p:txBody>
      </p:sp>
      <p:sp>
        <p:nvSpPr>
          <p:cNvPr id="9" name="TextBox 8"/>
          <p:cNvSpPr txBox="1"/>
          <p:nvPr/>
        </p:nvSpPr>
        <p:spPr>
          <a:xfrm>
            <a:off x="4210387" y="3889223"/>
            <a:ext cx="1140994" cy="287782"/>
          </a:xfrm>
          <a:prstGeom prst="rect">
            <a:avLst/>
          </a:prstGeom>
          <a:solidFill>
            <a:schemeClr val="bg1">
              <a:alpha val="67000"/>
            </a:schemeClr>
          </a:solidFill>
        </p:spPr>
        <p:txBody>
          <a:bodyPr wrap="square" rtlCol="0">
            <a:spAutoFit/>
          </a:bodyPr>
          <a:lstStyle/>
          <a:p>
            <a:r>
              <a:rPr lang="en-US" sz="1400" dirty="0"/>
              <a:t>hypothesis</a:t>
            </a:r>
          </a:p>
        </p:txBody>
      </p:sp>
      <p:sp>
        <p:nvSpPr>
          <p:cNvPr id="10" name="TextBox 9"/>
          <p:cNvSpPr txBox="1"/>
          <p:nvPr/>
        </p:nvSpPr>
        <p:spPr>
          <a:xfrm>
            <a:off x="4210387" y="2404828"/>
            <a:ext cx="1140994" cy="287782"/>
          </a:xfrm>
          <a:prstGeom prst="rect">
            <a:avLst/>
          </a:prstGeom>
          <a:solidFill>
            <a:schemeClr val="bg1">
              <a:alpha val="67000"/>
            </a:schemeClr>
          </a:solidFill>
        </p:spPr>
        <p:txBody>
          <a:bodyPr wrap="square" rtlCol="0">
            <a:spAutoFit/>
          </a:bodyPr>
          <a:lstStyle/>
          <a:p>
            <a:r>
              <a:rPr lang="en-US" sz="1400" dirty="0"/>
              <a:t>proposition</a:t>
            </a:r>
          </a:p>
        </p:txBody>
      </p:sp>
      <p:sp>
        <p:nvSpPr>
          <p:cNvPr id="13" name="TextBox 12"/>
          <p:cNvSpPr txBox="1"/>
          <p:nvPr/>
        </p:nvSpPr>
        <p:spPr>
          <a:xfrm>
            <a:off x="3947591" y="4792765"/>
            <a:ext cx="1317384" cy="523220"/>
          </a:xfrm>
          <a:prstGeom prst="rect">
            <a:avLst/>
          </a:prstGeom>
          <a:solidFill>
            <a:schemeClr val="bg1">
              <a:alpha val="67000"/>
            </a:schemeClr>
          </a:solidFill>
        </p:spPr>
        <p:txBody>
          <a:bodyPr wrap="square" rtlCol="0">
            <a:spAutoFit/>
          </a:bodyPr>
          <a:lstStyle/>
          <a:p>
            <a:pPr algn="ctr"/>
            <a:r>
              <a:rPr lang="en-US" sz="1400" dirty="0"/>
              <a:t>statistical association</a:t>
            </a:r>
          </a:p>
        </p:txBody>
      </p:sp>
      <p:sp>
        <p:nvSpPr>
          <p:cNvPr id="14" name="Rectangle 13"/>
          <p:cNvSpPr/>
          <p:nvPr/>
        </p:nvSpPr>
        <p:spPr>
          <a:xfrm>
            <a:off x="2083927" y="5291380"/>
            <a:ext cx="1496965" cy="244614"/>
          </a:xfrm>
          <a:prstGeom prst="rect">
            <a:avLst/>
          </a:prstGeom>
          <a:solidFill>
            <a:schemeClr val="bg1">
              <a:alpha val="67000"/>
            </a:schemeClr>
          </a:solidFill>
        </p:spPr>
        <p:txBody>
          <a:bodyPr wrap="none">
            <a:spAutoFit/>
          </a:bodyPr>
          <a:lstStyle/>
          <a:p>
            <a:r>
              <a:rPr lang="en-US" sz="1100" dirty="0"/>
              <a:t>measuring result M1</a:t>
            </a:r>
          </a:p>
        </p:txBody>
      </p:sp>
      <p:sp>
        <p:nvSpPr>
          <p:cNvPr id="15" name="Rectangle 14"/>
          <p:cNvSpPr/>
          <p:nvPr/>
        </p:nvSpPr>
        <p:spPr>
          <a:xfrm>
            <a:off x="5921879" y="5291380"/>
            <a:ext cx="1496965" cy="244614"/>
          </a:xfrm>
          <a:prstGeom prst="rect">
            <a:avLst/>
          </a:prstGeom>
          <a:solidFill>
            <a:schemeClr val="bg1">
              <a:alpha val="67000"/>
            </a:schemeClr>
          </a:solidFill>
        </p:spPr>
        <p:txBody>
          <a:bodyPr wrap="none">
            <a:spAutoFit/>
          </a:bodyPr>
          <a:lstStyle/>
          <a:p>
            <a:r>
              <a:rPr lang="en-US" sz="1100" dirty="0"/>
              <a:t>measuring result M2</a:t>
            </a:r>
          </a:p>
        </p:txBody>
      </p:sp>
      <p:sp>
        <p:nvSpPr>
          <p:cNvPr id="2" name="Title 1"/>
          <p:cNvSpPr>
            <a:spLocks noGrp="1"/>
          </p:cNvSpPr>
          <p:nvPr>
            <p:ph type="title"/>
          </p:nvPr>
        </p:nvSpPr>
        <p:spPr/>
        <p:txBody>
          <a:bodyPr>
            <a:normAutofit/>
          </a:bodyPr>
          <a:lstStyle/>
          <a:p>
            <a:r>
              <a:rPr lang="en-US" dirty="0"/>
              <a:t>Proposition, hypothesis, measurement</a:t>
            </a:r>
          </a:p>
        </p:txBody>
      </p:sp>
      <p:sp>
        <p:nvSpPr>
          <p:cNvPr id="4" name="Rectangle 3"/>
          <p:cNvSpPr/>
          <p:nvPr/>
        </p:nvSpPr>
        <p:spPr>
          <a:xfrm>
            <a:off x="1495044" y="2303438"/>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495044" y="3770605"/>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520444" y="4975126"/>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urved Connector 16"/>
          <p:cNvCxnSpPr>
            <a:stCxn id="4" idx="3"/>
            <a:endCxn id="21" idx="3"/>
          </p:cNvCxnSpPr>
          <p:nvPr/>
        </p:nvCxnSpPr>
        <p:spPr>
          <a:xfrm>
            <a:off x="7984744" y="2786038"/>
            <a:ext cx="12700" cy="1467167"/>
          </a:xfrm>
          <a:prstGeom prst="curvedConnector3">
            <a:avLst>
              <a:gd name="adj1" fmla="val 26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21" idx="3"/>
            <a:endCxn id="22" idx="3"/>
          </p:cNvCxnSpPr>
          <p:nvPr/>
        </p:nvCxnSpPr>
        <p:spPr>
          <a:xfrm>
            <a:off x="7984744" y="4253205"/>
            <a:ext cx="25400" cy="1204521"/>
          </a:xfrm>
          <a:prstGeom prst="curvedConnector3">
            <a:avLst>
              <a:gd name="adj1" fmla="val 10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Curved Connector 32"/>
          <p:cNvCxnSpPr>
            <a:stCxn id="22" idx="1"/>
            <a:endCxn id="21" idx="1"/>
          </p:cNvCxnSpPr>
          <p:nvPr/>
        </p:nvCxnSpPr>
        <p:spPr>
          <a:xfrm rot="10800000">
            <a:off x="1495044" y="4253206"/>
            <a:ext cx="25400" cy="1204521"/>
          </a:xfrm>
          <a:prstGeom prst="curvedConnector3">
            <a:avLst>
              <a:gd name="adj1" fmla="val 10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21" idx="1"/>
            <a:endCxn id="4" idx="1"/>
          </p:cNvCxnSpPr>
          <p:nvPr/>
        </p:nvCxnSpPr>
        <p:spPr>
          <a:xfrm rot="10800000">
            <a:off x="1495044" y="2786039"/>
            <a:ext cx="12700" cy="1467167"/>
          </a:xfrm>
          <a:prstGeom prst="curvedConnector3">
            <a:avLst>
              <a:gd name="adj1" fmla="val 18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200788" y="4004961"/>
            <a:ext cx="1153912" cy="307777"/>
          </a:xfrm>
          <a:prstGeom prst="rect">
            <a:avLst/>
          </a:prstGeom>
          <a:noFill/>
        </p:spPr>
        <p:txBody>
          <a:bodyPr wrap="none" lIns="0" tIns="0" rIns="0" bIns="0" rtlCol="0">
            <a:spAutoFit/>
          </a:bodyPr>
          <a:lstStyle/>
          <a:p>
            <a:r>
              <a:rPr lang="en-US" sz="2000" b="1" dirty="0"/>
              <a:t>Induction</a:t>
            </a:r>
          </a:p>
        </p:txBody>
      </p:sp>
      <p:sp>
        <p:nvSpPr>
          <p:cNvPr id="41" name="TextBox 40"/>
          <p:cNvSpPr txBox="1"/>
          <p:nvPr/>
        </p:nvSpPr>
        <p:spPr>
          <a:xfrm rot="16200000">
            <a:off x="8053496" y="4023116"/>
            <a:ext cx="1253849" cy="307777"/>
          </a:xfrm>
          <a:prstGeom prst="rect">
            <a:avLst/>
          </a:prstGeom>
          <a:noFill/>
        </p:spPr>
        <p:txBody>
          <a:bodyPr wrap="none" lIns="0" tIns="0" rIns="0" bIns="0" rtlCol="0">
            <a:spAutoFit/>
          </a:bodyPr>
          <a:lstStyle/>
          <a:p>
            <a:r>
              <a:rPr lang="en-US" sz="2000" b="1" dirty="0"/>
              <a:t>Deduction</a:t>
            </a:r>
          </a:p>
        </p:txBody>
      </p:sp>
      <p:grpSp>
        <p:nvGrpSpPr>
          <p:cNvPr id="46" name="Group 45"/>
          <p:cNvGrpSpPr/>
          <p:nvPr/>
        </p:nvGrpSpPr>
        <p:grpSpPr>
          <a:xfrm>
            <a:off x="415544" y="2405321"/>
            <a:ext cx="1333500" cy="3247716"/>
            <a:chOff x="177800" y="2176228"/>
            <a:chExt cx="1333500" cy="3247716"/>
          </a:xfrm>
        </p:grpSpPr>
        <p:cxnSp>
          <p:nvCxnSpPr>
            <p:cNvPr id="42" name="Straight Connector 41"/>
            <p:cNvCxnSpPr/>
            <p:nvPr/>
          </p:nvCxnSpPr>
          <p:spPr>
            <a:xfrm>
              <a:off x="177800" y="2176228"/>
              <a:ext cx="1333500" cy="3247716"/>
            </a:xfrm>
            <a:prstGeom prst="line">
              <a:avLst/>
            </a:prstGeom>
            <a:ln w="127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386111" y="2305307"/>
              <a:ext cx="1125189" cy="3118637"/>
            </a:xfrm>
            <a:prstGeom prst="line">
              <a:avLst/>
            </a:prstGeom>
            <a:ln w="1270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8" name="Diamond 17">
            <a:extLst>
              <a:ext uri="{FF2B5EF4-FFF2-40B4-BE49-F238E27FC236}">
                <a16:creationId xmlns:a16="http://schemas.microsoft.com/office/drawing/2014/main" id="{0E24574E-752F-B240-B2CD-6B1327EEE2B3}"/>
              </a:ext>
            </a:extLst>
          </p:cNvPr>
          <p:cNvSpPr/>
          <p:nvPr/>
        </p:nvSpPr>
        <p:spPr>
          <a:xfrm>
            <a:off x="1739519" y="2293913"/>
            <a:ext cx="2198547" cy="96520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Diamond 29">
            <a:extLst>
              <a:ext uri="{FF2B5EF4-FFF2-40B4-BE49-F238E27FC236}">
                <a16:creationId xmlns:a16="http://schemas.microsoft.com/office/drawing/2014/main" id="{6B92CFBE-A0EC-6343-B9EB-EBB5E1C1185C}"/>
              </a:ext>
            </a:extLst>
          </p:cNvPr>
          <p:cNvSpPr/>
          <p:nvPr/>
        </p:nvSpPr>
        <p:spPr>
          <a:xfrm>
            <a:off x="5578094" y="2293913"/>
            <a:ext cx="2198547" cy="96520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a:extLst>
              <a:ext uri="{FF2B5EF4-FFF2-40B4-BE49-F238E27FC236}">
                <a16:creationId xmlns:a16="http://schemas.microsoft.com/office/drawing/2014/main" id="{D7B68BB9-EE4E-3240-BD97-02E367881EDB}"/>
              </a:ext>
            </a:extLst>
          </p:cNvPr>
          <p:cNvSpPr/>
          <p:nvPr/>
        </p:nvSpPr>
        <p:spPr>
          <a:xfrm>
            <a:off x="1990725" y="3818230"/>
            <a:ext cx="1714500" cy="84902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Oval 31">
            <a:extLst>
              <a:ext uri="{FF2B5EF4-FFF2-40B4-BE49-F238E27FC236}">
                <a16:creationId xmlns:a16="http://schemas.microsoft.com/office/drawing/2014/main" id="{C716688B-7A7D-AF44-B72E-DD4072ED3DAF}"/>
              </a:ext>
            </a:extLst>
          </p:cNvPr>
          <p:cNvSpPr/>
          <p:nvPr/>
        </p:nvSpPr>
        <p:spPr>
          <a:xfrm>
            <a:off x="5819775" y="3808705"/>
            <a:ext cx="1714500" cy="84902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498F9E7E-B1AD-8C44-A9C3-7AA8446F9411}"/>
              </a:ext>
            </a:extLst>
          </p:cNvPr>
          <p:cNvSpPr/>
          <p:nvPr/>
        </p:nvSpPr>
        <p:spPr>
          <a:xfrm>
            <a:off x="2101030" y="5191125"/>
            <a:ext cx="1498912" cy="4614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D7314ADF-DC2F-634D-824A-623350910E39}"/>
              </a:ext>
            </a:extLst>
          </p:cNvPr>
          <p:cNvSpPr/>
          <p:nvPr/>
        </p:nvSpPr>
        <p:spPr>
          <a:xfrm>
            <a:off x="5927911" y="5168780"/>
            <a:ext cx="1498912" cy="4614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4" name="Straight Arrow Connector 23">
            <a:extLst>
              <a:ext uri="{FF2B5EF4-FFF2-40B4-BE49-F238E27FC236}">
                <a16:creationId xmlns:a16="http://schemas.microsoft.com/office/drawing/2014/main" id="{9A517E8A-914A-C644-8477-AF775A41DA94}"/>
              </a:ext>
            </a:extLst>
          </p:cNvPr>
          <p:cNvCxnSpPr>
            <a:stCxn id="18" idx="3"/>
          </p:cNvCxnSpPr>
          <p:nvPr/>
        </p:nvCxnSpPr>
        <p:spPr>
          <a:xfrm>
            <a:off x="3938066" y="2776513"/>
            <a:ext cx="16400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FC55C04-669C-2849-A1DA-B4CC387523F0}"/>
              </a:ext>
            </a:extLst>
          </p:cNvPr>
          <p:cNvCxnSpPr>
            <a:cxnSpLocks/>
            <a:endCxn id="32" idx="2"/>
          </p:cNvCxnSpPr>
          <p:nvPr/>
        </p:nvCxnSpPr>
        <p:spPr>
          <a:xfrm>
            <a:off x="3720878" y="4233215"/>
            <a:ext cx="20988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AF091B-F09B-1742-ACF7-03AB96F7D9BC}"/>
              </a:ext>
            </a:extLst>
          </p:cNvPr>
          <p:cNvCxnSpPr>
            <a:cxnSpLocks/>
            <a:endCxn id="34" idx="1"/>
          </p:cNvCxnSpPr>
          <p:nvPr/>
        </p:nvCxnSpPr>
        <p:spPr>
          <a:xfrm flipV="1">
            <a:off x="3590417" y="5399490"/>
            <a:ext cx="2337494" cy="87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3F1FDE1-EFA7-6947-A476-4CFBFBEFBE65}"/>
              </a:ext>
            </a:extLst>
          </p:cNvPr>
          <p:cNvCxnSpPr>
            <a:stCxn id="18" idx="2"/>
            <a:endCxn id="19" idx="0"/>
          </p:cNvCxnSpPr>
          <p:nvPr/>
        </p:nvCxnSpPr>
        <p:spPr>
          <a:xfrm>
            <a:off x="2838793" y="3259113"/>
            <a:ext cx="9182" cy="55911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297EB72-C99C-324C-BB01-D9D8C1C03525}"/>
              </a:ext>
            </a:extLst>
          </p:cNvPr>
          <p:cNvCxnSpPr>
            <a:cxnSpLocks/>
            <a:stCxn id="30" idx="2"/>
            <a:endCxn id="32" idx="0"/>
          </p:cNvCxnSpPr>
          <p:nvPr/>
        </p:nvCxnSpPr>
        <p:spPr>
          <a:xfrm flipH="1">
            <a:off x="6677025" y="3259113"/>
            <a:ext cx="343" cy="54959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B210875-FB40-E549-88BD-71734F1B6776}"/>
              </a:ext>
            </a:extLst>
          </p:cNvPr>
          <p:cNvCxnSpPr>
            <a:cxnSpLocks/>
            <a:stCxn id="19" idx="4"/>
            <a:endCxn id="20" idx="0"/>
          </p:cNvCxnSpPr>
          <p:nvPr/>
        </p:nvCxnSpPr>
        <p:spPr>
          <a:xfrm>
            <a:off x="2847975" y="4667250"/>
            <a:ext cx="2511" cy="52387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D2E7B8C-4862-FA45-8605-C37968C27025}"/>
              </a:ext>
            </a:extLst>
          </p:cNvPr>
          <p:cNvCxnSpPr>
            <a:cxnSpLocks/>
            <a:stCxn id="32" idx="4"/>
            <a:endCxn id="34" idx="0"/>
          </p:cNvCxnSpPr>
          <p:nvPr/>
        </p:nvCxnSpPr>
        <p:spPr>
          <a:xfrm>
            <a:off x="6677025" y="4657725"/>
            <a:ext cx="342" cy="51105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8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from </a:t>
            </a:r>
            <a:r>
              <a:rPr lang="en-US" dirty="0" err="1"/>
              <a:t>Deephouse</a:t>
            </a:r>
            <a:r>
              <a:rPr lang="en-US" dirty="0"/>
              <a:t> 1999</a:t>
            </a:r>
          </a:p>
        </p:txBody>
      </p:sp>
      <p:graphicFrame>
        <p:nvGraphicFramePr>
          <p:cNvPr id="8" name="Content Placeholder 7"/>
          <p:cNvGraphicFramePr>
            <a:graphicFrameLocks noGrp="1"/>
          </p:cNvGraphicFramePr>
          <p:nvPr>
            <p:ph idx="1"/>
            <p:extLst/>
          </p:nvPr>
        </p:nvGraphicFramePr>
        <p:xfrm>
          <a:off x="628650" y="1825625"/>
          <a:ext cx="7886700" cy="4577080"/>
        </p:xfrm>
        <a:graphic>
          <a:graphicData uri="http://schemas.openxmlformats.org/drawingml/2006/table">
            <a:tbl>
              <a:tblPr firstRow="1" bandRow="1">
                <a:tableStyleId>{21E4AEA4-8DFA-4A89-87EB-49C32662AFE0}</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370840">
                <a:tc>
                  <a:txBody>
                    <a:bodyPr/>
                    <a:lstStyle/>
                    <a:p>
                      <a:r>
                        <a:rPr lang="en-US" dirty="0"/>
                        <a:t>Proposition</a:t>
                      </a:r>
                    </a:p>
                  </a:txBody>
                  <a:tcPr marL="89196" marR="89196"/>
                </a:tc>
                <a:tc>
                  <a:txBody>
                    <a:bodyPr/>
                    <a:lstStyle/>
                    <a:p>
                      <a:r>
                        <a:rPr lang="en-US" dirty="0"/>
                        <a:t>Hypothesis</a:t>
                      </a:r>
                    </a:p>
                  </a:txBody>
                  <a:tcPr marL="89196" marR="89196"/>
                </a:tc>
                <a:tc>
                  <a:txBody>
                    <a:bodyPr/>
                    <a:lstStyle/>
                    <a:p>
                      <a:r>
                        <a:rPr lang="en-US" dirty="0"/>
                        <a:t>Test  with data</a:t>
                      </a:r>
                    </a:p>
                  </a:txBody>
                  <a:tcPr marL="89196" marR="89196"/>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Less strategic similarity increases performance </a:t>
                      </a:r>
                      <a:endParaRPr lang="en-US" dirty="0">
                        <a:solidFill>
                          <a:schemeClr val="tx1">
                            <a:lumMod val="50000"/>
                            <a:lumOff val="50000"/>
                          </a:schemeClr>
                        </a:solidFill>
                      </a:endParaRPr>
                    </a:p>
                  </a:txBody>
                  <a:tcPr marL="89196" marR="8919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There is a positive relationship between strategic deviation and relative ROA </a:t>
                      </a:r>
                      <a:endParaRPr lang="en-US" dirty="0">
                        <a:solidFill>
                          <a:schemeClr val="tx1">
                            <a:lumMod val="50000"/>
                            <a:lumOff val="50000"/>
                          </a:schemeClr>
                        </a:solidFill>
                      </a:endParaRPr>
                    </a:p>
                  </a:txBody>
                  <a:tcPr marL="89196" marR="89196"/>
                </a:tc>
                <a:tc rowSpan="3">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Call Reports data by U.S. </a:t>
                      </a:r>
                      <a:r>
                        <a:rPr lang="en-US" sz="1800" kern="1200" dirty="0" err="1">
                          <a:solidFill>
                            <a:schemeClr val="dk1"/>
                          </a:solidFill>
                          <a:effectLst/>
                          <a:latin typeface="+mn-lt"/>
                          <a:ea typeface="+mn-ea"/>
                          <a:cs typeface="+mn-cs"/>
                        </a:rPr>
                        <a:t>govrnmt</a:t>
                      </a:r>
                      <a:r>
                        <a:rPr lang="en-US" sz="1800" kern="1200" dirty="0">
                          <a:solidFill>
                            <a:schemeClr val="dk1"/>
                          </a:solidFill>
                          <a:effectLst/>
                          <a:latin typeface="+mn-lt"/>
                          <a:ea typeface="+mn-ea"/>
                          <a:cs typeface="+mn-cs"/>
                        </a:rPr>
                        <a:t> 1985-92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chemeClr val="dk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Strategic </a:t>
                      </a:r>
                      <a:r>
                        <a:rPr lang="en-US" sz="1800" kern="1200" dirty="0" err="1">
                          <a:solidFill>
                            <a:schemeClr val="dk1"/>
                          </a:solidFill>
                          <a:effectLst/>
                          <a:latin typeface="+mn-lt"/>
                          <a:ea typeface="+mn-ea"/>
                          <a:cs typeface="+mn-cs"/>
                        </a:rPr>
                        <a:t>Dev</a:t>
                      </a:r>
                      <a:r>
                        <a:rPr lang="en-US" sz="1800" kern="1200" baseline="0" dirty="0">
                          <a:solidFill>
                            <a:schemeClr val="dk1"/>
                          </a:solidFill>
                          <a:effectLst/>
                          <a:latin typeface="+mn-lt"/>
                          <a:ea typeface="+mn-ea"/>
                          <a:cs typeface="+mn-cs"/>
                        </a:rPr>
                        <a:t> = </a:t>
                      </a:r>
                      <a:br>
                        <a:rPr lang="en-US" sz="1800" kern="1200" baseline="0" dirty="0">
                          <a:solidFill>
                            <a:schemeClr val="dk1"/>
                          </a:solidFill>
                          <a:effectLst/>
                          <a:latin typeface="+mn-lt"/>
                          <a:ea typeface="+mn-ea"/>
                          <a:cs typeface="+mn-cs"/>
                        </a:rPr>
                      </a:br>
                      <a:endParaRPr lang="en-US" dirty="0"/>
                    </a:p>
                    <a:p>
                      <a:br>
                        <a:rPr lang="en-US" dirty="0"/>
                      </a:br>
                      <a:endParaRPr lang="en-US" dirty="0"/>
                    </a:p>
                    <a:p>
                      <a:r>
                        <a:rPr lang="en-US" sz="1800" kern="1200" dirty="0">
                          <a:solidFill>
                            <a:schemeClr val="dk1"/>
                          </a:solidFill>
                          <a:effectLst/>
                          <a:latin typeface="+mn-lt"/>
                          <a:ea typeface="+mn-ea"/>
                          <a:cs typeface="+mn-cs"/>
                        </a:rPr>
                        <a:t>Regression analysis:</a:t>
                      </a:r>
                    </a:p>
                    <a:p>
                      <a:r>
                        <a:rPr lang="en-US" sz="1800" kern="1200" dirty="0">
                          <a:solidFill>
                            <a:schemeClr val="dk1"/>
                          </a:solidFill>
                          <a:effectLst/>
                          <a:latin typeface="+mn-lt"/>
                          <a:ea typeface="+mn-ea"/>
                          <a:cs typeface="+mn-cs"/>
                        </a:rPr>
                        <a:t>Relative ROA = </a:t>
                      </a:r>
                      <a:r>
                        <a:rPr lang="en-US" sz="1800" i="1" kern="1200" dirty="0">
                          <a:solidFill>
                            <a:schemeClr val="dk1"/>
                          </a:solidFill>
                          <a:effectLst/>
                          <a:latin typeface="+mn-lt"/>
                          <a:ea typeface="+mn-ea"/>
                          <a:cs typeface="+mn-cs"/>
                        </a:rPr>
                        <a:t>b</a:t>
                      </a:r>
                      <a:r>
                        <a:rPr lang="en-US" sz="1800" i="1" kern="1200" baseline="-25000" dirty="0">
                          <a:solidFill>
                            <a:schemeClr val="dk1"/>
                          </a:solidFill>
                          <a:effectLst/>
                          <a:latin typeface="+mn-lt"/>
                          <a:ea typeface="+mn-ea"/>
                          <a:cs typeface="+mn-cs"/>
                        </a:rPr>
                        <a:t>0</a:t>
                      </a:r>
                      <a:r>
                        <a:rPr lang="en-US" sz="1800" i="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i="1" kern="1200" baseline="-25000" dirty="0">
                          <a:solidFill>
                            <a:schemeClr val="dk1"/>
                          </a:solidFill>
                          <a:effectLst/>
                          <a:latin typeface="+mn-lt"/>
                          <a:ea typeface="+mn-ea"/>
                          <a:cs typeface="+mn-cs"/>
                        </a:rPr>
                        <a:t>1</a:t>
                      </a:r>
                      <a:r>
                        <a:rPr lang="en-US" sz="1800" i="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 Strategic Dev.</a:t>
                      </a:r>
                      <a:r>
                        <a:rPr lang="en-US" sz="1800" kern="1200" baseline="30000" dirty="0">
                          <a:solidFill>
                            <a:schemeClr val="dk1"/>
                          </a:solidFill>
                          <a:effectLst/>
                          <a:latin typeface="+mn-lt"/>
                          <a:ea typeface="+mn-ea"/>
                          <a:cs typeface="+mn-cs"/>
                        </a:rPr>
                        <a:t>2</a:t>
                      </a:r>
                      <a:r>
                        <a:rPr lang="en-US" sz="1800" kern="1200" baseline="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a:t>
                      </a:r>
                      <a:br>
                        <a:rPr lang="en-US" sz="1800"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2</a:t>
                      </a:r>
                      <a:r>
                        <a:rPr lang="en-US" sz="1800" kern="1200" baseline="0" dirty="0">
                          <a:solidFill>
                            <a:schemeClr val="dk1"/>
                          </a:solidFill>
                          <a:effectLst/>
                          <a:latin typeface="+mn-lt"/>
                          <a:ea typeface="+mn-ea"/>
                          <a:cs typeface="+mn-cs"/>
                        </a:rPr>
                        <a:t> * </a:t>
                      </a:r>
                      <a:r>
                        <a:rPr lang="en-US" sz="1800" kern="1200" dirty="0">
                          <a:solidFill>
                            <a:schemeClr val="dk1"/>
                          </a:solidFill>
                          <a:effectLst/>
                          <a:latin typeface="+mn-lt"/>
                          <a:ea typeface="+mn-ea"/>
                          <a:cs typeface="+mn-cs"/>
                        </a:rPr>
                        <a:t>Strategic Dev</a:t>
                      </a:r>
                      <a:r>
                        <a:rPr lang="en-US" sz="1800" kern="1200" baseline="0" dirty="0">
                          <a:solidFill>
                            <a:schemeClr val="dk1"/>
                          </a:solidFill>
                          <a:effectLst/>
                          <a:latin typeface="+mn-lt"/>
                          <a:ea typeface="+mn-ea"/>
                          <a:cs typeface="+mn-cs"/>
                        </a:rPr>
                        <a:t>. +</a:t>
                      </a:r>
                      <a:br>
                        <a:rPr lang="en-US" sz="1800" i="1"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3</a:t>
                      </a:r>
                      <a:r>
                        <a:rPr lang="en-US" sz="1800" kern="1200" dirty="0">
                          <a:solidFill>
                            <a:schemeClr val="dk1"/>
                          </a:solidFill>
                          <a:effectLst/>
                          <a:latin typeface="+mn-lt"/>
                          <a:ea typeface="+mn-ea"/>
                          <a:cs typeface="+mn-cs"/>
                        </a:rPr>
                        <a:t> * Market Share +</a:t>
                      </a:r>
                    </a:p>
                    <a:p>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4</a:t>
                      </a:r>
                      <a:r>
                        <a:rPr lang="en-US" sz="1800" kern="1200" dirty="0">
                          <a:solidFill>
                            <a:schemeClr val="dk1"/>
                          </a:solidFill>
                          <a:effectLst/>
                          <a:latin typeface="+mn-lt"/>
                          <a:ea typeface="+mn-ea"/>
                          <a:cs typeface="+mn-cs"/>
                        </a:rPr>
                        <a:t> * Total Exp. Ratio</a:t>
                      </a:r>
                      <a:r>
                        <a:rPr lang="en-US" sz="1800" i="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 </a:t>
                      </a:r>
                      <a:br>
                        <a:rPr lang="en-US" sz="1800"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5</a:t>
                      </a:r>
                      <a:r>
                        <a:rPr lang="en-US" sz="1800" kern="1200" dirty="0">
                          <a:solidFill>
                            <a:schemeClr val="dk1"/>
                          </a:solidFill>
                          <a:effectLst/>
                          <a:latin typeface="+mn-lt"/>
                          <a:ea typeface="+mn-ea"/>
                          <a:cs typeface="+mn-cs"/>
                        </a:rPr>
                        <a:t> * Real </a:t>
                      </a:r>
                      <a:r>
                        <a:rPr lang="en-US" sz="1800" kern="1200" dirty="0" err="1">
                          <a:solidFill>
                            <a:schemeClr val="dk1"/>
                          </a:solidFill>
                          <a:effectLst/>
                          <a:latin typeface="+mn-lt"/>
                          <a:ea typeface="+mn-ea"/>
                          <a:cs typeface="+mn-cs"/>
                        </a:rPr>
                        <a:t>Mkt</a:t>
                      </a:r>
                      <a:r>
                        <a:rPr lang="en-US" sz="1800" kern="1200" dirty="0">
                          <a:solidFill>
                            <a:schemeClr val="dk1"/>
                          </a:solidFill>
                          <a:effectLst/>
                          <a:latin typeface="+mn-lt"/>
                          <a:ea typeface="+mn-ea"/>
                          <a:cs typeface="+mn-cs"/>
                        </a:rPr>
                        <a:t> Growth</a:t>
                      </a:r>
                      <a:r>
                        <a:rPr lang="en-US" sz="1800" i="1" kern="1200" dirty="0">
                          <a:solidFill>
                            <a:schemeClr val="dk1"/>
                          </a:solidFill>
                          <a:effectLst/>
                          <a:latin typeface="+mn-lt"/>
                          <a:ea typeface="+mn-ea"/>
                          <a:cs typeface="+mn-cs"/>
                        </a:rPr>
                        <a:t> +</a:t>
                      </a:r>
                      <a:br>
                        <a:rPr lang="en-US" sz="1800" i="1" kern="1200" dirty="0">
                          <a:solidFill>
                            <a:schemeClr val="dk1"/>
                          </a:solidFill>
                          <a:effectLst/>
                          <a:latin typeface="+mn-lt"/>
                          <a:ea typeface="+mn-ea"/>
                          <a:cs typeface="+mn-cs"/>
                        </a:rPr>
                      </a:br>
                      <a:r>
                        <a:rPr lang="en-US" sz="1800" i="1" kern="1200" dirty="0">
                          <a:solidFill>
                            <a:schemeClr val="dk1"/>
                          </a:solidFill>
                          <a:effectLst/>
                          <a:latin typeface="+mn-lt"/>
                          <a:ea typeface="+mn-ea"/>
                          <a:cs typeface="+mn-cs"/>
                        </a:rPr>
                        <a:t>b</a:t>
                      </a:r>
                      <a:r>
                        <a:rPr lang="en-US" sz="1800" kern="1200" baseline="-25000" dirty="0">
                          <a:solidFill>
                            <a:schemeClr val="dk1"/>
                          </a:solidFill>
                          <a:effectLst/>
                          <a:latin typeface="+mn-lt"/>
                          <a:ea typeface="+mn-ea"/>
                          <a:cs typeface="+mn-cs"/>
                        </a:rPr>
                        <a:t>6</a:t>
                      </a:r>
                      <a:r>
                        <a:rPr lang="en-US" sz="1800" kern="1200" dirty="0">
                          <a:solidFill>
                            <a:schemeClr val="dk1"/>
                          </a:solidFill>
                          <a:effectLst/>
                          <a:latin typeface="+mn-lt"/>
                          <a:ea typeface="+mn-ea"/>
                          <a:cs typeface="+mn-cs"/>
                        </a:rPr>
                        <a:t> * Relative ROA</a:t>
                      </a:r>
                      <a:r>
                        <a:rPr lang="en-US" sz="1800" i="1" kern="1200" baseline="-25000" dirty="0">
                          <a:solidFill>
                            <a:schemeClr val="dk1"/>
                          </a:solidFill>
                          <a:effectLst/>
                          <a:latin typeface="+mn-lt"/>
                          <a:ea typeface="+mn-ea"/>
                          <a:cs typeface="+mn-cs"/>
                        </a:rPr>
                        <a:t>t</a:t>
                      </a:r>
                      <a:r>
                        <a:rPr lang="en-US" sz="1800" kern="1200" baseline="-25000" dirty="0">
                          <a:solidFill>
                            <a:schemeClr val="dk1"/>
                          </a:solidFill>
                          <a:effectLst/>
                          <a:latin typeface="+mn-lt"/>
                          <a:ea typeface="+mn-ea"/>
                          <a:cs typeface="+mn-cs"/>
                        </a:rPr>
                        <a:t>−1</a:t>
                      </a:r>
                      <a:r>
                        <a:rPr lang="en-US" sz="1800" kern="1200" dirty="0">
                          <a:solidFill>
                            <a:schemeClr val="dk1"/>
                          </a:solidFill>
                          <a:effectLst/>
                          <a:latin typeface="+mn-lt"/>
                          <a:ea typeface="+mn-ea"/>
                          <a:cs typeface="+mn-cs"/>
                        </a:rPr>
                        <a:t> + </a:t>
                      </a:r>
                      <a:r>
                        <a:rPr lang="en-US" sz="1800" i="1" kern="1200" dirty="0">
                          <a:solidFill>
                            <a:schemeClr val="dk1"/>
                          </a:solidFill>
                          <a:effectLst/>
                          <a:latin typeface="+mn-lt"/>
                          <a:ea typeface="+mn-ea"/>
                          <a:cs typeface="+mn-cs"/>
                        </a:rPr>
                        <a:t>e </a:t>
                      </a:r>
                      <a:endParaRPr lang="en-US" dirty="0"/>
                    </a:p>
                    <a:p>
                      <a:endParaRPr lang="en-US" dirty="0"/>
                    </a:p>
                  </a:txBody>
                  <a:tcPr marL="89196" marR="89196"/>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Greater strategic similarity increases performance</a:t>
                      </a:r>
                      <a:endParaRPr lang="en-US" dirty="0">
                        <a:solidFill>
                          <a:schemeClr val="tx1">
                            <a:lumMod val="50000"/>
                            <a:lumOff val="50000"/>
                          </a:schemeClr>
                        </a:solidFill>
                      </a:endParaRPr>
                    </a:p>
                  </a:txBody>
                  <a:tcPr marL="89196" marR="8919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1">
                              <a:lumMod val="50000"/>
                              <a:lumOff val="50000"/>
                            </a:schemeClr>
                          </a:solidFill>
                          <a:effectLst/>
                          <a:latin typeface="+mn-lt"/>
                          <a:ea typeface="+mn-ea"/>
                          <a:cs typeface="+mn-cs"/>
                        </a:rPr>
                        <a:t>There is a negative relationship between strategic deviation and relative ROA</a:t>
                      </a:r>
                      <a:endParaRPr lang="en-US" dirty="0">
                        <a:solidFill>
                          <a:schemeClr val="tx1">
                            <a:lumMod val="50000"/>
                            <a:lumOff val="50000"/>
                          </a:schemeClr>
                        </a:solidFill>
                      </a:endParaRPr>
                    </a:p>
                  </a:txBody>
                  <a:tcPr marL="89196" marR="89196"/>
                </a:tc>
                <a:tc vMerge="1">
                  <a:txBody>
                    <a:bodyPr/>
                    <a:lstStyle/>
                    <a:p>
                      <a:endParaRPr lang="en-US" dirty="0"/>
                    </a:p>
                  </a:txBody>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Moderate amounts of </a:t>
                      </a:r>
                      <a:r>
                        <a:rPr lang="en-US" sz="1800" b="1" i="1" u="sng" kern="1200" dirty="0">
                          <a:solidFill>
                            <a:schemeClr val="dk1"/>
                          </a:solidFill>
                          <a:effectLst/>
                          <a:latin typeface="+mn-lt"/>
                          <a:ea typeface="+mn-ea"/>
                          <a:cs typeface="+mn-cs"/>
                        </a:rPr>
                        <a:t>strategic similarity </a:t>
                      </a:r>
                      <a:r>
                        <a:rPr lang="en-US" sz="1800" b="1" i="1" kern="1200" dirty="0">
                          <a:solidFill>
                            <a:schemeClr val="dk1"/>
                          </a:solidFill>
                          <a:effectLst/>
                          <a:latin typeface="+mn-lt"/>
                          <a:ea typeface="+mn-ea"/>
                          <a:cs typeface="+mn-cs"/>
                        </a:rPr>
                        <a:t>increase </a:t>
                      </a:r>
                      <a:r>
                        <a:rPr lang="en-US" sz="1800" b="1" i="1" u="sng" kern="1200" dirty="0">
                          <a:solidFill>
                            <a:schemeClr val="dk1"/>
                          </a:solidFill>
                          <a:effectLst/>
                          <a:latin typeface="+mn-lt"/>
                          <a:ea typeface="+mn-ea"/>
                          <a:cs typeface="+mn-cs"/>
                        </a:rPr>
                        <a:t>performance</a:t>
                      </a:r>
                      <a:endParaRPr lang="en-US" b="1" u="sng" dirty="0"/>
                    </a:p>
                  </a:txBody>
                  <a:tcPr marL="89196" marR="8919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1" kern="1200" dirty="0">
                          <a:solidFill>
                            <a:schemeClr val="dk1"/>
                          </a:solidFill>
                          <a:effectLst/>
                          <a:latin typeface="+mn-lt"/>
                          <a:ea typeface="+mn-ea"/>
                          <a:cs typeface="+mn-cs"/>
                        </a:rPr>
                        <a:t>There is a curvilinear, concave down relationship between </a:t>
                      </a:r>
                      <a:r>
                        <a:rPr lang="en-US" sz="1800" b="1" i="1" u="sng" kern="1200" dirty="0">
                          <a:solidFill>
                            <a:schemeClr val="dk1"/>
                          </a:solidFill>
                          <a:effectLst/>
                          <a:latin typeface="+mn-lt"/>
                          <a:ea typeface="+mn-ea"/>
                          <a:cs typeface="+mn-cs"/>
                        </a:rPr>
                        <a:t>strategic deviation </a:t>
                      </a:r>
                      <a:r>
                        <a:rPr lang="en-US" sz="1800" b="1" i="1" kern="1200" dirty="0">
                          <a:solidFill>
                            <a:schemeClr val="dk1"/>
                          </a:solidFill>
                          <a:effectLst/>
                          <a:latin typeface="+mn-lt"/>
                          <a:ea typeface="+mn-ea"/>
                          <a:cs typeface="+mn-cs"/>
                        </a:rPr>
                        <a:t>and </a:t>
                      </a:r>
                      <a:r>
                        <a:rPr lang="en-US" sz="1800" b="1" i="1" u="sng" kern="1200" dirty="0">
                          <a:solidFill>
                            <a:schemeClr val="dk1"/>
                          </a:solidFill>
                          <a:effectLst/>
                          <a:latin typeface="+mn-lt"/>
                          <a:ea typeface="+mn-ea"/>
                          <a:cs typeface="+mn-cs"/>
                        </a:rPr>
                        <a:t>relative ROA </a:t>
                      </a:r>
                      <a:endParaRPr lang="en-US" b="1" u="sng" dirty="0"/>
                    </a:p>
                  </a:txBody>
                  <a:tcPr marL="89196" marR="89196"/>
                </a:tc>
                <a:tc vMerge="1">
                  <a:txBody>
                    <a:bodyPr/>
                    <a:lstStyle/>
                    <a:p>
                      <a:endParaRPr lang="en-US"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3829297" y="6549351"/>
            <a:ext cx="5314703" cy="246221"/>
          </a:xfrm>
          <a:prstGeom prst="rect">
            <a:avLst/>
          </a:prstGeom>
          <a:noFill/>
        </p:spPr>
        <p:txBody>
          <a:bodyPr wrap="square" lIns="0" tIns="0" rIns="0" bIns="0" rtlCol="0">
            <a:spAutoFit/>
          </a:bodyPr>
          <a:lstStyle/>
          <a:p>
            <a:r>
              <a:rPr lang="en-US" sz="800" dirty="0" err="1"/>
              <a:t>Deephouse</a:t>
            </a:r>
            <a:r>
              <a:rPr lang="en-US" sz="800" dirty="0"/>
              <a:t>, D. L. (1999). To be different, or to be the same? It’s a question (and theory) of strategic balance.</a:t>
            </a:r>
            <a:br>
              <a:rPr lang="en-US" sz="800" dirty="0"/>
            </a:br>
            <a:r>
              <a:rPr lang="en-US" sz="800" i="1" dirty="0"/>
              <a:t>Strategic Management Journal</a:t>
            </a:r>
            <a:r>
              <a:rPr lang="en-US" sz="800" dirty="0"/>
              <a:t>, </a:t>
            </a:r>
            <a:r>
              <a:rPr lang="en-US" sz="800" i="1" dirty="0"/>
              <a:t>20</a:t>
            </a:r>
            <a:r>
              <a:rPr lang="en-US" sz="800" dirty="0"/>
              <a:t>(2), 147–166.</a:t>
            </a:r>
            <a:endParaRPr lang="en-US" sz="800" b="1" dirty="0"/>
          </a:p>
        </p:txBody>
      </p:sp>
      <p:graphicFrame>
        <p:nvGraphicFramePr>
          <p:cNvPr id="9" name="Object 8"/>
          <p:cNvGraphicFramePr>
            <a:graphicFrameLocks noChangeAspect="1"/>
          </p:cNvGraphicFramePr>
          <p:nvPr>
            <p:extLst/>
          </p:nvPr>
        </p:nvGraphicFramePr>
        <p:xfrm>
          <a:off x="4514849" y="3346450"/>
          <a:ext cx="2803525" cy="534988"/>
        </p:xfrm>
        <a:graphic>
          <a:graphicData uri="http://schemas.openxmlformats.org/presentationml/2006/ole">
            <mc:AlternateContent xmlns:mc="http://schemas.openxmlformats.org/markup-compatibility/2006">
              <mc:Choice xmlns:v="urn:schemas-microsoft-com:vml" Requires="v">
                <p:oleObj spid="_x0000_s4320"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49" y="3346450"/>
                        <a:ext cx="2803525" cy="534988"/>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6013450" y="3117849"/>
          <a:ext cx="2439988" cy="744403"/>
        </p:xfrm>
        <a:graphic>
          <a:graphicData uri="http://schemas.openxmlformats.org/presentationml/2006/ole">
            <mc:AlternateContent xmlns:mc="http://schemas.openxmlformats.org/markup-compatibility/2006">
              <mc:Choice xmlns:v="urn:schemas-microsoft-com:vml" Requires="v">
                <p:oleObj spid="_x0000_s4321" name="Equation" r:id="rId5" imgW="1498600" imgH="457200" progId="Equation.3">
                  <p:embed/>
                </p:oleObj>
              </mc:Choice>
              <mc:Fallback>
                <p:oleObj name="Equation" r:id="rId5" imgW="1498600" imgH="457200" progId="Equation.3">
                  <p:embed/>
                  <p:pic>
                    <p:nvPicPr>
                      <p:cNvPr id="0" name=""/>
                      <p:cNvPicPr/>
                      <p:nvPr/>
                    </p:nvPicPr>
                    <p:blipFill>
                      <a:blip r:embed="rId6"/>
                      <a:stretch>
                        <a:fillRect/>
                      </a:stretch>
                    </p:blipFill>
                    <p:spPr>
                      <a:xfrm>
                        <a:off x="6013450" y="3117849"/>
                        <a:ext cx="2439988" cy="744403"/>
                      </a:xfrm>
                      <a:prstGeom prst="rect">
                        <a:avLst/>
                      </a:prstGeom>
                    </p:spPr>
                  </p:pic>
                </p:oleObj>
              </mc:Fallback>
            </mc:AlternateContent>
          </a:graphicData>
        </a:graphic>
      </p:graphicFrame>
    </p:spTree>
    <p:extLst>
      <p:ext uri="{BB962C8B-B14F-4D97-AF65-F5344CB8AC3E}">
        <p14:creationId xmlns:p14="http://schemas.microsoft.com/office/powerpoint/2010/main" val="52912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Can we build a theory (infer causality) from a correlation?</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52711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32852"/>
          <a:stretch/>
        </p:blipFill>
        <p:spPr>
          <a:xfrm>
            <a:off x="881016" y="-164592"/>
            <a:ext cx="8070959" cy="7013448"/>
          </a:xfrm>
        </p:spPr>
      </p:pic>
      <p:sp>
        <p:nvSpPr>
          <p:cNvPr id="4" name="TextBox 3"/>
          <p:cNvSpPr txBox="1"/>
          <p:nvPr/>
        </p:nvSpPr>
        <p:spPr>
          <a:xfrm>
            <a:off x="5522976" y="64922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53077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B523-5B28-CF46-8703-69594ECF14BA}"/>
              </a:ext>
            </a:extLst>
          </p:cNvPr>
          <p:cNvSpPr>
            <a:spLocks noGrp="1"/>
          </p:cNvSpPr>
          <p:nvPr>
            <p:ph type="title"/>
          </p:nvPr>
        </p:nvSpPr>
        <p:spPr/>
        <p:txBody>
          <a:bodyPr/>
          <a:lstStyle/>
          <a:p>
            <a:r>
              <a:rPr lang="fi-FI" dirty="0" err="1"/>
              <a:t>Hypothetic-deductive</a:t>
            </a:r>
            <a:r>
              <a:rPr lang="fi-FI" dirty="0"/>
              <a:t> </a:t>
            </a:r>
            <a:r>
              <a:rPr lang="fi-FI" dirty="0" err="1"/>
              <a:t>method</a:t>
            </a:r>
            <a:endParaRPr lang="fi-FI" dirty="0"/>
          </a:p>
        </p:txBody>
      </p:sp>
      <p:sp>
        <p:nvSpPr>
          <p:cNvPr id="10" name="Content Placeholder 9">
            <a:extLst>
              <a:ext uri="{FF2B5EF4-FFF2-40B4-BE49-F238E27FC236}">
                <a16:creationId xmlns:a16="http://schemas.microsoft.com/office/drawing/2014/main" id="{72F1889B-2C89-5240-88A8-1F1BB7EE4061}"/>
              </a:ext>
            </a:extLst>
          </p:cNvPr>
          <p:cNvSpPr>
            <a:spLocks noGrp="1"/>
          </p:cNvSpPr>
          <p:nvPr>
            <p:ph idx="1"/>
          </p:nvPr>
        </p:nvSpPr>
        <p:spPr/>
        <p:txBody>
          <a:bodyPr/>
          <a:lstStyle/>
          <a:p>
            <a:r>
              <a:rPr lang="fi-FI" dirty="0" err="1"/>
              <a:t>Context</a:t>
            </a:r>
            <a:r>
              <a:rPr lang="fi-FI" dirty="0"/>
              <a:t> of </a:t>
            </a:r>
            <a:r>
              <a:rPr lang="fi-FI" dirty="0" err="1"/>
              <a:t>discovery</a:t>
            </a:r>
            <a:r>
              <a:rPr lang="fi-FI" dirty="0"/>
              <a:t> and </a:t>
            </a:r>
            <a:r>
              <a:rPr lang="fi-FI" dirty="0" err="1"/>
              <a:t>context</a:t>
            </a:r>
            <a:r>
              <a:rPr lang="fi-FI" dirty="0"/>
              <a:t> of </a:t>
            </a:r>
            <a:r>
              <a:rPr lang="fi-FI" dirty="0" err="1"/>
              <a:t>justification</a:t>
            </a:r>
            <a:endParaRPr lang="fi-FI" dirty="0"/>
          </a:p>
          <a:p>
            <a:pPr lvl="1"/>
            <a:r>
              <a:rPr lang="fi-FI" dirty="0"/>
              <a:t>”</a:t>
            </a:r>
            <a:r>
              <a:rPr lang="fi-FI" dirty="0" err="1"/>
              <a:t>how</a:t>
            </a:r>
            <a:r>
              <a:rPr lang="fi-FI" dirty="0"/>
              <a:t> an idea </a:t>
            </a:r>
            <a:r>
              <a:rPr lang="fi-FI" dirty="0" err="1"/>
              <a:t>occurs</a:t>
            </a:r>
            <a:r>
              <a:rPr lang="fi-FI" dirty="0"/>
              <a:t> to a </a:t>
            </a:r>
            <a:r>
              <a:rPr lang="fi-FI" dirty="0" err="1"/>
              <a:t>man</a:t>
            </a:r>
            <a:r>
              <a:rPr lang="fi-FI" dirty="0"/>
              <a:t>” </a:t>
            </a:r>
            <a:r>
              <a:rPr lang="fi-FI" dirty="0" err="1"/>
              <a:t>vs</a:t>
            </a:r>
            <a:r>
              <a:rPr lang="fi-FI" dirty="0"/>
              <a:t> ”</a:t>
            </a:r>
            <a:r>
              <a:rPr lang="fi-FI" dirty="0" err="1"/>
              <a:t>whether</a:t>
            </a:r>
            <a:r>
              <a:rPr lang="fi-FI" dirty="0"/>
              <a:t> </a:t>
            </a:r>
            <a:r>
              <a:rPr lang="fi-FI" dirty="0" err="1"/>
              <a:t>the</a:t>
            </a:r>
            <a:r>
              <a:rPr lang="fi-FI" dirty="0"/>
              <a:t> idea is </a:t>
            </a:r>
            <a:r>
              <a:rPr lang="fi-FI" dirty="0" err="1"/>
              <a:t>justified</a:t>
            </a:r>
            <a:r>
              <a:rPr lang="fi-FI" dirty="0"/>
              <a:t>” (</a:t>
            </a:r>
            <a:r>
              <a:rPr lang="fi-FI" dirty="0" err="1"/>
              <a:t>Popper</a:t>
            </a:r>
            <a:r>
              <a:rPr lang="fi-FI" dirty="0"/>
              <a:t>)</a:t>
            </a:r>
          </a:p>
          <a:p>
            <a:pPr lvl="1"/>
            <a:r>
              <a:rPr lang="fi-FI" dirty="0"/>
              <a:t>How an idea </a:t>
            </a:r>
            <a:r>
              <a:rPr lang="fi-FI" dirty="0" err="1"/>
              <a:t>was</a:t>
            </a:r>
            <a:r>
              <a:rPr lang="fi-FI" dirty="0"/>
              <a:t> </a:t>
            </a:r>
            <a:r>
              <a:rPr lang="fi-FI" dirty="0" err="1"/>
              <a:t>discovered</a:t>
            </a:r>
            <a:r>
              <a:rPr lang="fi-FI" dirty="0"/>
              <a:t> </a:t>
            </a:r>
            <a:r>
              <a:rPr lang="fi-FI" dirty="0" err="1"/>
              <a:t>does</a:t>
            </a:r>
            <a:r>
              <a:rPr lang="fi-FI" dirty="0"/>
              <a:t> </a:t>
            </a:r>
            <a:r>
              <a:rPr lang="fi-FI" dirty="0" err="1"/>
              <a:t>not</a:t>
            </a:r>
            <a:r>
              <a:rPr lang="fi-FI" dirty="0"/>
              <a:t> </a:t>
            </a:r>
            <a:r>
              <a:rPr lang="fi-FI" dirty="0" err="1"/>
              <a:t>count</a:t>
            </a:r>
            <a:r>
              <a:rPr lang="fi-FI" dirty="0"/>
              <a:t> </a:t>
            </a:r>
            <a:r>
              <a:rPr lang="fi-FI" dirty="0" err="1"/>
              <a:t>toward</a:t>
            </a:r>
            <a:r>
              <a:rPr lang="fi-FI" dirty="0"/>
              <a:t> </a:t>
            </a:r>
            <a:r>
              <a:rPr lang="fi-FI" dirty="0" err="1"/>
              <a:t>justification</a:t>
            </a:r>
            <a:endParaRPr lang="fi-FI" dirty="0"/>
          </a:p>
          <a:p>
            <a:pPr lvl="1"/>
            <a:r>
              <a:rPr lang="fi-FI" dirty="0"/>
              <a:t>(</a:t>
            </a:r>
            <a:r>
              <a:rPr lang="fi-FI" dirty="0" err="1"/>
              <a:t>Theoretical</a:t>
            </a:r>
            <a:r>
              <a:rPr lang="fi-FI" dirty="0"/>
              <a:t>) </a:t>
            </a:r>
            <a:r>
              <a:rPr lang="fi-FI" dirty="0" err="1"/>
              <a:t>Hypothesis</a:t>
            </a:r>
            <a:r>
              <a:rPr lang="fi-FI" dirty="0"/>
              <a:t> is </a:t>
            </a:r>
            <a:r>
              <a:rPr lang="fi-FI" dirty="0" err="1"/>
              <a:t>simply</a:t>
            </a:r>
            <a:r>
              <a:rPr lang="fi-FI" dirty="0"/>
              <a:t> a </a:t>
            </a:r>
            <a:r>
              <a:rPr lang="fi-FI" dirty="0" err="1"/>
              <a:t>guess</a:t>
            </a:r>
            <a:endParaRPr lang="fi-FI" dirty="0"/>
          </a:p>
          <a:p>
            <a:pPr marL="342900" lvl="1" indent="0">
              <a:buNone/>
            </a:pPr>
            <a:endParaRPr lang="fi-FI" dirty="0"/>
          </a:p>
          <a:p>
            <a:pPr marL="0" indent="0">
              <a:buNone/>
            </a:pPr>
            <a:endParaRPr lang="fi-FI" dirty="0"/>
          </a:p>
        </p:txBody>
      </p:sp>
      <p:sp>
        <p:nvSpPr>
          <p:cNvPr id="11" name="Oval 10">
            <a:extLst>
              <a:ext uri="{FF2B5EF4-FFF2-40B4-BE49-F238E27FC236}">
                <a16:creationId xmlns:a16="http://schemas.microsoft.com/office/drawing/2014/main" id="{91784FED-FDD5-A746-947D-3E8814632049}"/>
              </a:ext>
            </a:extLst>
          </p:cNvPr>
          <p:cNvSpPr/>
          <p:nvPr/>
        </p:nvSpPr>
        <p:spPr>
          <a:xfrm>
            <a:off x="1200150" y="4295775"/>
            <a:ext cx="2133600" cy="857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a:t>
            </a:r>
            <a:r>
              <a:rPr lang="fi-FI" dirty="0" err="1"/>
              <a:t>theoretical</a:t>
            </a:r>
            <a:r>
              <a:rPr lang="fi-FI" dirty="0"/>
              <a:t>)</a:t>
            </a:r>
          </a:p>
          <a:p>
            <a:pPr algn="ctr"/>
            <a:r>
              <a:rPr lang="fi-FI" dirty="0" err="1"/>
              <a:t>Hypothesis</a:t>
            </a:r>
            <a:endParaRPr lang="fi-FI" dirty="0"/>
          </a:p>
        </p:txBody>
      </p:sp>
      <p:sp>
        <p:nvSpPr>
          <p:cNvPr id="12" name="Oval 11">
            <a:extLst>
              <a:ext uri="{FF2B5EF4-FFF2-40B4-BE49-F238E27FC236}">
                <a16:creationId xmlns:a16="http://schemas.microsoft.com/office/drawing/2014/main" id="{4410FE8C-6EF8-334C-AEDA-7663095EB6EF}"/>
              </a:ext>
            </a:extLst>
          </p:cNvPr>
          <p:cNvSpPr/>
          <p:nvPr/>
        </p:nvSpPr>
        <p:spPr>
          <a:xfrm>
            <a:off x="5857875" y="4295775"/>
            <a:ext cx="2190750" cy="857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Observable</a:t>
            </a:r>
            <a:r>
              <a:rPr lang="fi-FI" dirty="0"/>
              <a:t> </a:t>
            </a:r>
            <a:r>
              <a:rPr lang="fi-FI" dirty="0" err="1"/>
              <a:t>consequences</a:t>
            </a:r>
            <a:endParaRPr lang="fi-FI" dirty="0"/>
          </a:p>
        </p:txBody>
      </p:sp>
      <p:sp>
        <p:nvSpPr>
          <p:cNvPr id="15" name="Right Arrow 14">
            <a:extLst>
              <a:ext uri="{FF2B5EF4-FFF2-40B4-BE49-F238E27FC236}">
                <a16:creationId xmlns:a16="http://schemas.microsoft.com/office/drawing/2014/main" id="{5CEDBEDA-F7BE-104C-8158-5ACAC874821D}"/>
              </a:ext>
            </a:extLst>
          </p:cNvPr>
          <p:cNvSpPr/>
          <p:nvPr/>
        </p:nvSpPr>
        <p:spPr>
          <a:xfrm>
            <a:off x="3571875" y="4514850"/>
            <a:ext cx="193357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err="1"/>
              <a:t>Deduction</a:t>
            </a:r>
            <a:endParaRPr lang="fi-FI" dirty="0"/>
          </a:p>
        </p:txBody>
      </p:sp>
      <p:sp>
        <p:nvSpPr>
          <p:cNvPr id="16" name="TextBox 15">
            <a:extLst>
              <a:ext uri="{FF2B5EF4-FFF2-40B4-BE49-F238E27FC236}">
                <a16:creationId xmlns:a16="http://schemas.microsoft.com/office/drawing/2014/main" id="{EA2368AB-74FF-4C4A-B8CD-BCC323C80401}"/>
              </a:ext>
            </a:extLst>
          </p:cNvPr>
          <p:cNvSpPr txBox="1"/>
          <p:nvPr/>
        </p:nvSpPr>
        <p:spPr>
          <a:xfrm>
            <a:off x="3384292" y="4010582"/>
            <a:ext cx="2121158" cy="369332"/>
          </a:xfrm>
          <a:prstGeom prst="rect">
            <a:avLst/>
          </a:prstGeom>
          <a:noFill/>
        </p:spPr>
        <p:txBody>
          <a:bodyPr wrap="none" rtlCol="0">
            <a:spAutoFit/>
          </a:bodyPr>
          <a:lstStyle/>
          <a:p>
            <a:r>
              <a:rPr lang="fi-FI" dirty="0" err="1"/>
              <a:t>Auxiliary</a:t>
            </a:r>
            <a:r>
              <a:rPr lang="fi-FI" dirty="0"/>
              <a:t> </a:t>
            </a:r>
            <a:r>
              <a:rPr lang="fi-FI" dirty="0" err="1"/>
              <a:t>hypotheses</a:t>
            </a:r>
            <a:endParaRPr lang="fi-FI" dirty="0"/>
          </a:p>
        </p:txBody>
      </p:sp>
      <p:sp>
        <p:nvSpPr>
          <p:cNvPr id="17" name="TextBox 16">
            <a:extLst>
              <a:ext uri="{FF2B5EF4-FFF2-40B4-BE49-F238E27FC236}">
                <a16:creationId xmlns:a16="http://schemas.microsoft.com/office/drawing/2014/main" id="{AD3EC369-7AB0-2A4D-93EE-E7648FAA9483}"/>
              </a:ext>
            </a:extLst>
          </p:cNvPr>
          <p:cNvSpPr txBox="1"/>
          <p:nvPr/>
        </p:nvSpPr>
        <p:spPr>
          <a:xfrm>
            <a:off x="5886450" y="5276612"/>
            <a:ext cx="2144241" cy="369332"/>
          </a:xfrm>
          <a:prstGeom prst="rect">
            <a:avLst/>
          </a:prstGeom>
          <a:noFill/>
        </p:spPr>
        <p:txBody>
          <a:bodyPr wrap="none" rtlCol="0">
            <a:spAutoFit/>
          </a:bodyPr>
          <a:lstStyle/>
          <a:p>
            <a:r>
              <a:rPr lang="fi-FI" dirty="0"/>
              <a:t>Statistical </a:t>
            </a:r>
            <a:r>
              <a:rPr lang="fi-FI" dirty="0" err="1"/>
              <a:t>hypothesis</a:t>
            </a:r>
            <a:endParaRPr lang="fi-FI" dirty="0"/>
          </a:p>
        </p:txBody>
      </p:sp>
      <p:sp>
        <p:nvSpPr>
          <p:cNvPr id="3" name="TextBox 2">
            <a:extLst>
              <a:ext uri="{FF2B5EF4-FFF2-40B4-BE49-F238E27FC236}">
                <a16:creationId xmlns:a16="http://schemas.microsoft.com/office/drawing/2014/main" id="{7B285705-9042-4343-92F2-196A2DC41A10}"/>
              </a:ext>
            </a:extLst>
          </p:cNvPr>
          <p:cNvSpPr txBox="1"/>
          <p:nvPr/>
        </p:nvSpPr>
        <p:spPr>
          <a:xfrm>
            <a:off x="6196215" y="5779384"/>
            <a:ext cx="1514069" cy="369332"/>
          </a:xfrm>
          <a:prstGeom prst="rect">
            <a:avLst/>
          </a:prstGeom>
          <a:noFill/>
        </p:spPr>
        <p:txBody>
          <a:bodyPr wrap="none" rtlCol="0">
            <a:spAutoFit/>
          </a:bodyPr>
          <a:lstStyle/>
          <a:p>
            <a:r>
              <a:rPr lang="fi-FI" dirty="0"/>
              <a:t>NOT </a:t>
            </a:r>
            <a:r>
              <a:rPr lang="fi-FI" dirty="0" err="1"/>
              <a:t>observed</a:t>
            </a:r>
            <a:endParaRPr lang="fi-FI" dirty="0"/>
          </a:p>
        </p:txBody>
      </p:sp>
      <p:sp>
        <p:nvSpPr>
          <p:cNvPr id="13" name="TextBox 12">
            <a:extLst>
              <a:ext uri="{FF2B5EF4-FFF2-40B4-BE49-F238E27FC236}">
                <a16:creationId xmlns:a16="http://schemas.microsoft.com/office/drawing/2014/main" id="{80B340B0-502C-4A4E-8E7C-7DA66AF21F64}"/>
              </a:ext>
            </a:extLst>
          </p:cNvPr>
          <p:cNvSpPr txBox="1"/>
          <p:nvPr/>
        </p:nvSpPr>
        <p:spPr>
          <a:xfrm>
            <a:off x="1633740" y="5779384"/>
            <a:ext cx="1029321" cy="369332"/>
          </a:xfrm>
          <a:prstGeom prst="rect">
            <a:avLst/>
          </a:prstGeom>
          <a:noFill/>
        </p:spPr>
        <p:txBody>
          <a:bodyPr wrap="none" rtlCol="0">
            <a:spAutoFit/>
          </a:bodyPr>
          <a:lstStyle/>
          <a:p>
            <a:r>
              <a:rPr lang="fi-FI" dirty="0" err="1"/>
              <a:t>Incorrect</a:t>
            </a:r>
            <a:endParaRPr lang="fi-FI" dirty="0"/>
          </a:p>
        </p:txBody>
      </p:sp>
      <p:sp>
        <p:nvSpPr>
          <p:cNvPr id="14" name="TextBox 13">
            <a:extLst>
              <a:ext uri="{FF2B5EF4-FFF2-40B4-BE49-F238E27FC236}">
                <a16:creationId xmlns:a16="http://schemas.microsoft.com/office/drawing/2014/main" id="{2BD4DF1F-8BAE-1C48-8523-1054B85FD12A}"/>
              </a:ext>
            </a:extLst>
          </p:cNvPr>
          <p:cNvSpPr txBox="1"/>
          <p:nvPr/>
        </p:nvSpPr>
        <p:spPr>
          <a:xfrm>
            <a:off x="6329565" y="6183214"/>
            <a:ext cx="1270220" cy="369332"/>
          </a:xfrm>
          <a:prstGeom prst="rect">
            <a:avLst/>
          </a:prstGeom>
          <a:noFill/>
        </p:spPr>
        <p:txBody>
          <a:bodyPr wrap="none" rtlCol="0">
            <a:spAutoFit/>
          </a:bodyPr>
          <a:lstStyle/>
          <a:p>
            <a:r>
              <a:rPr lang="fi-FI" dirty="0"/>
              <a:t>IS </a:t>
            </a:r>
            <a:r>
              <a:rPr lang="fi-FI" dirty="0" err="1"/>
              <a:t>observed</a:t>
            </a:r>
            <a:endParaRPr lang="fi-FI" dirty="0"/>
          </a:p>
        </p:txBody>
      </p:sp>
      <p:sp>
        <p:nvSpPr>
          <p:cNvPr id="18" name="TextBox 17">
            <a:extLst>
              <a:ext uri="{FF2B5EF4-FFF2-40B4-BE49-F238E27FC236}">
                <a16:creationId xmlns:a16="http://schemas.microsoft.com/office/drawing/2014/main" id="{45826E5C-1438-9149-A606-6F54ECFE1CE1}"/>
              </a:ext>
            </a:extLst>
          </p:cNvPr>
          <p:cNvSpPr txBox="1"/>
          <p:nvPr/>
        </p:nvSpPr>
        <p:spPr>
          <a:xfrm>
            <a:off x="1328940" y="6183214"/>
            <a:ext cx="1734642" cy="369332"/>
          </a:xfrm>
          <a:prstGeom prst="rect">
            <a:avLst/>
          </a:prstGeom>
          <a:noFill/>
        </p:spPr>
        <p:txBody>
          <a:bodyPr wrap="none" rtlCol="0">
            <a:spAutoFit/>
          </a:bodyPr>
          <a:lstStyle/>
          <a:p>
            <a:r>
              <a:rPr lang="fi-FI" dirty="0" err="1"/>
              <a:t>Could</a:t>
            </a:r>
            <a:r>
              <a:rPr lang="fi-FI" dirty="0"/>
              <a:t> </a:t>
            </a:r>
            <a:r>
              <a:rPr lang="fi-FI" dirty="0" err="1"/>
              <a:t>be</a:t>
            </a:r>
            <a:r>
              <a:rPr lang="fi-FI" dirty="0"/>
              <a:t> </a:t>
            </a:r>
            <a:r>
              <a:rPr lang="fi-FI" dirty="0" err="1"/>
              <a:t>correct</a:t>
            </a:r>
            <a:endParaRPr lang="fi-FI" dirty="0"/>
          </a:p>
        </p:txBody>
      </p:sp>
      <p:cxnSp>
        <p:nvCxnSpPr>
          <p:cNvPr id="5" name="Straight Arrow Connector 4">
            <a:extLst>
              <a:ext uri="{FF2B5EF4-FFF2-40B4-BE49-F238E27FC236}">
                <a16:creationId xmlns:a16="http://schemas.microsoft.com/office/drawing/2014/main" id="{975BAC74-62E0-3249-839D-B890992CF909}"/>
              </a:ext>
            </a:extLst>
          </p:cNvPr>
          <p:cNvCxnSpPr>
            <a:cxnSpLocks/>
          </p:cNvCxnSpPr>
          <p:nvPr/>
        </p:nvCxnSpPr>
        <p:spPr>
          <a:xfrm flipH="1">
            <a:off x="3571875" y="5992952"/>
            <a:ext cx="208597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37A7235-C05E-D845-99E0-314F257D3A60}"/>
              </a:ext>
            </a:extLst>
          </p:cNvPr>
          <p:cNvCxnSpPr>
            <a:cxnSpLocks/>
          </p:cNvCxnSpPr>
          <p:nvPr/>
        </p:nvCxnSpPr>
        <p:spPr>
          <a:xfrm flipH="1">
            <a:off x="3562350" y="6373952"/>
            <a:ext cx="208597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3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3" grpId="0"/>
      <p:bldP spid="14"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7115" y="6374958"/>
            <a:ext cx="6833419" cy="584776"/>
          </a:xfrm>
          <a:prstGeom prst="rect">
            <a:avLst/>
          </a:prstGeom>
        </p:spPr>
        <p:txBody>
          <a:bodyPr wrap="square">
            <a:spAutoFit/>
          </a:bodyPr>
          <a:lstStyle/>
          <a:p>
            <a:r>
              <a:rPr lang="en-US" sz="800" dirty="0" err="1">
                <a:solidFill>
                  <a:srgbClr val="000000"/>
                </a:solidFill>
              </a:rPr>
              <a:t>Ketokivi</a:t>
            </a:r>
            <a:r>
              <a:rPr lang="en-US" sz="800" dirty="0">
                <a:solidFill>
                  <a:srgbClr val="000000"/>
                </a:solidFill>
              </a:rPr>
              <a:t>, M., 2009. </a:t>
            </a:r>
            <a:r>
              <a:rPr lang="en-US" sz="800" i="1" dirty="0" err="1">
                <a:solidFill>
                  <a:srgbClr val="000000"/>
                </a:solidFill>
              </a:rPr>
              <a:t>Tilastollinen</a:t>
            </a:r>
            <a:r>
              <a:rPr lang="en-US" sz="800" i="1" dirty="0">
                <a:solidFill>
                  <a:srgbClr val="000000"/>
                </a:solidFill>
              </a:rPr>
              <a:t> </a:t>
            </a:r>
            <a:r>
              <a:rPr lang="en-US" sz="800" i="1" dirty="0" err="1">
                <a:solidFill>
                  <a:srgbClr val="000000"/>
                </a:solidFill>
              </a:rPr>
              <a:t>päättely</a:t>
            </a:r>
            <a:r>
              <a:rPr lang="en-US" sz="800" i="1" dirty="0">
                <a:solidFill>
                  <a:srgbClr val="000000"/>
                </a:solidFill>
              </a:rPr>
              <a:t> </a:t>
            </a:r>
            <a:r>
              <a:rPr lang="en-US" sz="800" i="1" dirty="0" err="1">
                <a:solidFill>
                  <a:srgbClr val="000000"/>
                </a:solidFill>
              </a:rPr>
              <a:t>tieteellisenä</a:t>
            </a:r>
            <a:r>
              <a:rPr lang="en-US" sz="800" i="1" dirty="0">
                <a:solidFill>
                  <a:srgbClr val="000000"/>
                </a:solidFill>
              </a:rPr>
              <a:t> </a:t>
            </a:r>
            <a:r>
              <a:rPr lang="en-US" sz="800" i="1" dirty="0" err="1">
                <a:solidFill>
                  <a:srgbClr val="000000"/>
                </a:solidFill>
              </a:rPr>
              <a:t>argumenttina</a:t>
            </a:r>
            <a:r>
              <a:rPr lang="en-US" sz="800" dirty="0">
                <a:solidFill>
                  <a:srgbClr val="000000"/>
                </a:solidFill>
              </a:rPr>
              <a:t>, </a:t>
            </a:r>
            <a:r>
              <a:rPr lang="en-US" sz="800" dirty="0" err="1">
                <a:solidFill>
                  <a:srgbClr val="000000"/>
                </a:solidFill>
              </a:rPr>
              <a:t>Gaudeamus</a:t>
            </a:r>
            <a:r>
              <a:rPr lang="en-US" sz="800" dirty="0">
                <a:solidFill>
                  <a:srgbClr val="000000"/>
                </a:solidFill>
              </a:rPr>
              <a:t>. (Chapter 2)</a:t>
            </a:r>
          </a:p>
          <a:p>
            <a:r>
              <a:rPr lang="en-US" sz="800" dirty="0" err="1">
                <a:solidFill>
                  <a:srgbClr val="000000"/>
                </a:solidFill>
              </a:rPr>
              <a:t>Bagozzi</a:t>
            </a:r>
            <a:r>
              <a:rPr lang="en-US" sz="800" dirty="0">
                <a:solidFill>
                  <a:srgbClr val="000000"/>
                </a:solidFill>
              </a:rPr>
              <a:t>, R.P. &amp; Phillips, L.W., 1982. Representing and testing organizational theories: A holistic construal. </a:t>
            </a:r>
            <a:r>
              <a:rPr lang="en-US" sz="800" i="1" dirty="0">
                <a:solidFill>
                  <a:srgbClr val="000000"/>
                </a:solidFill>
              </a:rPr>
              <a:t>Administrative Science Quarterly</a:t>
            </a:r>
            <a:r>
              <a:rPr lang="en-US" sz="800" dirty="0">
                <a:solidFill>
                  <a:srgbClr val="000000"/>
                </a:solidFill>
              </a:rPr>
              <a:t>, 459-489</a:t>
            </a:r>
          </a:p>
          <a:p>
            <a:r>
              <a:rPr lang="en-US" sz="800" dirty="0">
                <a:solidFill>
                  <a:srgbClr val="000000"/>
                </a:solidFill>
              </a:rPr>
              <a:t>Bacharach, S.B., 1989. Organizational Theories: Some Criteria for Evaluation. </a:t>
            </a:r>
            <a:r>
              <a:rPr lang="en-US" sz="800" i="1" dirty="0">
                <a:solidFill>
                  <a:srgbClr val="000000"/>
                </a:solidFill>
              </a:rPr>
              <a:t>The Academy of Management Review</a:t>
            </a:r>
            <a:r>
              <a:rPr lang="en-US" sz="800" dirty="0">
                <a:solidFill>
                  <a:srgbClr val="000000"/>
                </a:solidFill>
              </a:rPr>
              <a:t>, 14(4), 496-515. </a:t>
            </a:r>
            <a:endParaRPr lang="pl-PL" sz="800" dirty="0">
              <a:solidFill>
                <a:srgbClr val="000000"/>
              </a:solidFill>
            </a:endParaRPr>
          </a:p>
        </p:txBody>
      </p:sp>
      <p:sp>
        <p:nvSpPr>
          <p:cNvPr id="5" name="TextBox 4"/>
          <p:cNvSpPr txBox="1"/>
          <p:nvPr/>
        </p:nvSpPr>
        <p:spPr>
          <a:xfrm>
            <a:off x="2245338" y="2535466"/>
            <a:ext cx="1140994" cy="489227"/>
          </a:xfrm>
          <a:prstGeom prst="rect">
            <a:avLst/>
          </a:prstGeom>
          <a:solidFill>
            <a:schemeClr val="bg1">
              <a:alpha val="67000"/>
            </a:schemeClr>
          </a:solidFill>
        </p:spPr>
        <p:txBody>
          <a:bodyPr wrap="square" rtlCol="0">
            <a:spAutoFit/>
          </a:bodyPr>
          <a:lstStyle/>
          <a:p>
            <a:r>
              <a:rPr lang="en-US" sz="1400" dirty="0"/>
              <a:t>theoretical concept T1</a:t>
            </a:r>
          </a:p>
        </p:txBody>
      </p:sp>
      <p:sp>
        <p:nvSpPr>
          <p:cNvPr id="6" name="TextBox 5"/>
          <p:cNvSpPr txBox="1"/>
          <p:nvPr/>
        </p:nvSpPr>
        <p:spPr>
          <a:xfrm>
            <a:off x="6112046" y="2533907"/>
            <a:ext cx="1140994" cy="489227"/>
          </a:xfrm>
          <a:prstGeom prst="rect">
            <a:avLst/>
          </a:prstGeom>
          <a:solidFill>
            <a:schemeClr val="bg1">
              <a:alpha val="67000"/>
            </a:schemeClr>
          </a:solidFill>
        </p:spPr>
        <p:txBody>
          <a:bodyPr wrap="square" rtlCol="0">
            <a:spAutoFit/>
          </a:bodyPr>
          <a:lstStyle/>
          <a:p>
            <a:r>
              <a:rPr lang="en-US" sz="1400" dirty="0"/>
              <a:t>theoretical concept T2</a:t>
            </a:r>
          </a:p>
        </p:txBody>
      </p:sp>
      <p:sp>
        <p:nvSpPr>
          <p:cNvPr id="7" name="TextBox 6"/>
          <p:cNvSpPr txBox="1"/>
          <p:nvPr/>
        </p:nvSpPr>
        <p:spPr>
          <a:xfrm>
            <a:off x="6112046" y="3955321"/>
            <a:ext cx="1140994" cy="489227"/>
          </a:xfrm>
          <a:prstGeom prst="rect">
            <a:avLst/>
          </a:prstGeom>
          <a:solidFill>
            <a:schemeClr val="bg1">
              <a:alpha val="67000"/>
            </a:schemeClr>
          </a:solidFill>
        </p:spPr>
        <p:txBody>
          <a:bodyPr wrap="square" rtlCol="0">
            <a:spAutoFit/>
          </a:bodyPr>
          <a:lstStyle/>
          <a:p>
            <a:r>
              <a:rPr lang="en-US" sz="1400" dirty="0"/>
              <a:t>empirical concept E2</a:t>
            </a:r>
          </a:p>
        </p:txBody>
      </p:sp>
      <p:sp>
        <p:nvSpPr>
          <p:cNvPr id="8" name="TextBox 7"/>
          <p:cNvSpPr txBox="1"/>
          <p:nvPr/>
        </p:nvSpPr>
        <p:spPr>
          <a:xfrm>
            <a:off x="2308730" y="3953760"/>
            <a:ext cx="1140994" cy="489227"/>
          </a:xfrm>
          <a:prstGeom prst="rect">
            <a:avLst/>
          </a:prstGeom>
          <a:solidFill>
            <a:schemeClr val="bg1">
              <a:alpha val="67000"/>
            </a:schemeClr>
          </a:solidFill>
        </p:spPr>
        <p:txBody>
          <a:bodyPr wrap="square" rtlCol="0">
            <a:spAutoFit/>
          </a:bodyPr>
          <a:lstStyle/>
          <a:p>
            <a:r>
              <a:rPr lang="en-US" sz="1400" dirty="0"/>
              <a:t>empirical concept E1</a:t>
            </a:r>
          </a:p>
        </p:txBody>
      </p:sp>
      <p:sp>
        <p:nvSpPr>
          <p:cNvPr id="9" name="TextBox 8"/>
          <p:cNvSpPr txBox="1"/>
          <p:nvPr/>
        </p:nvSpPr>
        <p:spPr>
          <a:xfrm>
            <a:off x="4210387" y="3889223"/>
            <a:ext cx="1140994" cy="287782"/>
          </a:xfrm>
          <a:prstGeom prst="rect">
            <a:avLst/>
          </a:prstGeom>
          <a:solidFill>
            <a:schemeClr val="bg1">
              <a:alpha val="67000"/>
            </a:schemeClr>
          </a:solidFill>
        </p:spPr>
        <p:txBody>
          <a:bodyPr wrap="square" rtlCol="0">
            <a:spAutoFit/>
          </a:bodyPr>
          <a:lstStyle/>
          <a:p>
            <a:r>
              <a:rPr lang="en-US" sz="1400" dirty="0"/>
              <a:t>hypothesis</a:t>
            </a:r>
          </a:p>
        </p:txBody>
      </p:sp>
      <p:sp>
        <p:nvSpPr>
          <p:cNvPr id="10" name="TextBox 9"/>
          <p:cNvSpPr txBox="1"/>
          <p:nvPr/>
        </p:nvSpPr>
        <p:spPr>
          <a:xfrm>
            <a:off x="4210387" y="2404828"/>
            <a:ext cx="1140994" cy="287782"/>
          </a:xfrm>
          <a:prstGeom prst="rect">
            <a:avLst/>
          </a:prstGeom>
          <a:solidFill>
            <a:schemeClr val="bg1">
              <a:alpha val="67000"/>
            </a:schemeClr>
          </a:solidFill>
        </p:spPr>
        <p:txBody>
          <a:bodyPr wrap="square" rtlCol="0">
            <a:spAutoFit/>
          </a:bodyPr>
          <a:lstStyle/>
          <a:p>
            <a:r>
              <a:rPr lang="en-US" sz="1400" dirty="0"/>
              <a:t>proposition</a:t>
            </a:r>
          </a:p>
        </p:txBody>
      </p:sp>
      <p:sp>
        <p:nvSpPr>
          <p:cNvPr id="13" name="TextBox 12"/>
          <p:cNvSpPr txBox="1"/>
          <p:nvPr/>
        </p:nvSpPr>
        <p:spPr>
          <a:xfrm>
            <a:off x="3947591" y="4792765"/>
            <a:ext cx="1317384" cy="523220"/>
          </a:xfrm>
          <a:prstGeom prst="rect">
            <a:avLst/>
          </a:prstGeom>
          <a:solidFill>
            <a:schemeClr val="bg1">
              <a:alpha val="67000"/>
            </a:schemeClr>
          </a:solidFill>
        </p:spPr>
        <p:txBody>
          <a:bodyPr wrap="square" rtlCol="0">
            <a:spAutoFit/>
          </a:bodyPr>
          <a:lstStyle/>
          <a:p>
            <a:pPr algn="ctr"/>
            <a:r>
              <a:rPr lang="en-US" sz="1400" dirty="0"/>
              <a:t>statistical association</a:t>
            </a:r>
          </a:p>
        </p:txBody>
      </p:sp>
      <p:sp>
        <p:nvSpPr>
          <p:cNvPr id="14" name="Rectangle 13"/>
          <p:cNvSpPr/>
          <p:nvPr/>
        </p:nvSpPr>
        <p:spPr>
          <a:xfrm>
            <a:off x="2083927" y="5291380"/>
            <a:ext cx="1496965" cy="244614"/>
          </a:xfrm>
          <a:prstGeom prst="rect">
            <a:avLst/>
          </a:prstGeom>
          <a:solidFill>
            <a:schemeClr val="bg1">
              <a:alpha val="67000"/>
            </a:schemeClr>
          </a:solidFill>
        </p:spPr>
        <p:txBody>
          <a:bodyPr wrap="none">
            <a:spAutoFit/>
          </a:bodyPr>
          <a:lstStyle/>
          <a:p>
            <a:r>
              <a:rPr lang="en-US" sz="1100" dirty="0"/>
              <a:t>measuring result M1</a:t>
            </a:r>
          </a:p>
        </p:txBody>
      </p:sp>
      <p:sp>
        <p:nvSpPr>
          <p:cNvPr id="15" name="Rectangle 14"/>
          <p:cNvSpPr/>
          <p:nvPr/>
        </p:nvSpPr>
        <p:spPr>
          <a:xfrm>
            <a:off x="5921879" y="5291380"/>
            <a:ext cx="1496965" cy="244614"/>
          </a:xfrm>
          <a:prstGeom prst="rect">
            <a:avLst/>
          </a:prstGeom>
          <a:solidFill>
            <a:schemeClr val="bg1">
              <a:alpha val="67000"/>
            </a:schemeClr>
          </a:solidFill>
        </p:spPr>
        <p:txBody>
          <a:bodyPr wrap="none">
            <a:spAutoFit/>
          </a:bodyPr>
          <a:lstStyle/>
          <a:p>
            <a:r>
              <a:rPr lang="en-US" sz="1100" dirty="0"/>
              <a:t>measuring result M2</a:t>
            </a:r>
          </a:p>
        </p:txBody>
      </p:sp>
      <p:sp>
        <p:nvSpPr>
          <p:cNvPr id="2" name="Title 1"/>
          <p:cNvSpPr>
            <a:spLocks noGrp="1"/>
          </p:cNvSpPr>
          <p:nvPr>
            <p:ph type="title"/>
          </p:nvPr>
        </p:nvSpPr>
        <p:spPr/>
        <p:txBody>
          <a:bodyPr>
            <a:normAutofit/>
          </a:bodyPr>
          <a:lstStyle/>
          <a:p>
            <a:r>
              <a:rPr lang="en-US" dirty="0"/>
              <a:t>Proposition, hypothesis, measurement</a:t>
            </a:r>
          </a:p>
        </p:txBody>
      </p:sp>
      <p:sp>
        <p:nvSpPr>
          <p:cNvPr id="4" name="Rectangle 3"/>
          <p:cNvSpPr/>
          <p:nvPr/>
        </p:nvSpPr>
        <p:spPr>
          <a:xfrm>
            <a:off x="1495044" y="2303438"/>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495044" y="3770605"/>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520444" y="4975126"/>
            <a:ext cx="6489700" cy="965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urved Connector 16"/>
          <p:cNvCxnSpPr>
            <a:stCxn id="4" idx="3"/>
            <a:endCxn id="21" idx="3"/>
          </p:cNvCxnSpPr>
          <p:nvPr/>
        </p:nvCxnSpPr>
        <p:spPr>
          <a:xfrm>
            <a:off x="7984744" y="2786038"/>
            <a:ext cx="12700" cy="1467167"/>
          </a:xfrm>
          <a:prstGeom prst="curvedConnector3">
            <a:avLst>
              <a:gd name="adj1" fmla="val 26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21" idx="3"/>
            <a:endCxn id="22" idx="3"/>
          </p:cNvCxnSpPr>
          <p:nvPr/>
        </p:nvCxnSpPr>
        <p:spPr>
          <a:xfrm>
            <a:off x="7984744" y="4253205"/>
            <a:ext cx="25400" cy="1204521"/>
          </a:xfrm>
          <a:prstGeom prst="curvedConnector3">
            <a:avLst>
              <a:gd name="adj1" fmla="val 10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Curved Connector 32"/>
          <p:cNvCxnSpPr>
            <a:stCxn id="22" idx="1"/>
            <a:endCxn id="21" idx="1"/>
          </p:cNvCxnSpPr>
          <p:nvPr/>
        </p:nvCxnSpPr>
        <p:spPr>
          <a:xfrm rot="10800000">
            <a:off x="1495044" y="4253206"/>
            <a:ext cx="25400" cy="1204521"/>
          </a:xfrm>
          <a:prstGeom prst="curvedConnector3">
            <a:avLst>
              <a:gd name="adj1" fmla="val 10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Curved Connector 36"/>
          <p:cNvCxnSpPr>
            <a:stCxn id="21" idx="1"/>
            <a:endCxn id="4" idx="1"/>
          </p:cNvCxnSpPr>
          <p:nvPr/>
        </p:nvCxnSpPr>
        <p:spPr>
          <a:xfrm rot="10800000">
            <a:off x="1495044" y="2786039"/>
            <a:ext cx="12700" cy="1467167"/>
          </a:xfrm>
          <a:prstGeom prst="curvedConnector3">
            <a:avLst>
              <a:gd name="adj1" fmla="val 1800000"/>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200788" y="4004961"/>
            <a:ext cx="1153912" cy="307777"/>
          </a:xfrm>
          <a:prstGeom prst="rect">
            <a:avLst/>
          </a:prstGeom>
          <a:noFill/>
        </p:spPr>
        <p:txBody>
          <a:bodyPr wrap="none" lIns="0" tIns="0" rIns="0" bIns="0" rtlCol="0">
            <a:spAutoFit/>
          </a:bodyPr>
          <a:lstStyle/>
          <a:p>
            <a:r>
              <a:rPr lang="en-US" sz="2000" b="1" dirty="0"/>
              <a:t>Induction</a:t>
            </a:r>
          </a:p>
        </p:txBody>
      </p:sp>
      <p:sp>
        <p:nvSpPr>
          <p:cNvPr id="41" name="TextBox 40"/>
          <p:cNvSpPr txBox="1"/>
          <p:nvPr/>
        </p:nvSpPr>
        <p:spPr>
          <a:xfrm rot="16200000">
            <a:off x="8053496" y="4023116"/>
            <a:ext cx="1253849" cy="307777"/>
          </a:xfrm>
          <a:prstGeom prst="rect">
            <a:avLst/>
          </a:prstGeom>
          <a:noFill/>
        </p:spPr>
        <p:txBody>
          <a:bodyPr wrap="none" lIns="0" tIns="0" rIns="0" bIns="0" rtlCol="0">
            <a:spAutoFit/>
          </a:bodyPr>
          <a:lstStyle/>
          <a:p>
            <a:r>
              <a:rPr lang="en-US" sz="2000" b="1" dirty="0"/>
              <a:t>Deduction</a:t>
            </a:r>
          </a:p>
        </p:txBody>
      </p:sp>
      <p:grpSp>
        <p:nvGrpSpPr>
          <p:cNvPr id="46" name="Group 45"/>
          <p:cNvGrpSpPr/>
          <p:nvPr/>
        </p:nvGrpSpPr>
        <p:grpSpPr>
          <a:xfrm>
            <a:off x="415544" y="2405321"/>
            <a:ext cx="1333500" cy="3247716"/>
            <a:chOff x="177800" y="2176228"/>
            <a:chExt cx="1333500" cy="3247716"/>
          </a:xfrm>
        </p:grpSpPr>
        <p:cxnSp>
          <p:nvCxnSpPr>
            <p:cNvPr id="42" name="Straight Connector 41"/>
            <p:cNvCxnSpPr/>
            <p:nvPr/>
          </p:nvCxnSpPr>
          <p:spPr>
            <a:xfrm>
              <a:off x="177800" y="2176228"/>
              <a:ext cx="1333500" cy="3247716"/>
            </a:xfrm>
            <a:prstGeom prst="line">
              <a:avLst/>
            </a:prstGeom>
            <a:ln w="1270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386111" y="2305307"/>
              <a:ext cx="1125189" cy="3118637"/>
            </a:xfrm>
            <a:prstGeom prst="line">
              <a:avLst/>
            </a:prstGeom>
            <a:ln w="127000">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8" name="Diamond 17">
            <a:extLst>
              <a:ext uri="{FF2B5EF4-FFF2-40B4-BE49-F238E27FC236}">
                <a16:creationId xmlns:a16="http://schemas.microsoft.com/office/drawing/2014/main" id="{0E24574E-752F-B240-B2CD-6B1327EEE2B3}"/>
              </a:ext>
            </a:extLst>
          </p:cNvPr>
          <p:cNvSpPr/>
          <p:nvPr/>
        </p:nvSpPr>
        <p:spPr>
          <a:xfrm>
            <a:off x="1739519" y="2293913"/>
            <a:ext cx="2198547" cy="96520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Diamond 29">
            <a:extLst>
              <a:ext uri="{FF2B5EF4-FFF2-40B4-BE49-F238E27FC236}">
                <a16:creationId xmlns:a16="http://schemas.microsoft.com/office/drawing/2014/main" id="{6B92CFBE-A0EC-6343-B9EB-EBB5E1C1185C}"/>
              </a:ext>
            </a:extLst>
          </p:cNvPr>
          <p:cNvSpPr/>
          <p:nvPr/>
        </p:nvSpPr>
        <p:spPr>
          <a:xfrm>
            <a:off x="5578094" y="2293913"/>
            <a:ext cx="2198547" cy="965200"/>
          </a:xfrm>
          <a:prstGeom prst="diamond">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Oval 18">
            <a:extLst>
              <a:ext uri="{FF2B5EF4-FFF2-40B4-BE49-F238E27FC236}">
                <a16:creationId xmlns:a16="http://schemas.microsoft.com/office/drawing/2014/main" id="{D7B68BB9-EE4E-3240-BD97-02E367881EDB}"/>
              </a:ext>
            </a:extLst>
          </p:cNvPr>
          <p:cNvSpPr/>
          <p:nvPr/>
        </p:nvSpPr>
        <p:spPr>
          <a:xfrm>
            <a:off x="1990725" y="3818230"/>
            <a:ext cx="1714500" cy="84902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Oval 31">
            <a:extLst>
              <a:ext uri="{FF2B5EF4-FFF2-40B4-BE49-F238E27FC236}">
                <a16:creationId xmlns:a16="http://schemas.microsoft.com/office/drawing/2014/main" id="{C716688B-7A7D-AF44-B72E-DD4072ED3DAF}"/>
              </a:ext>
            </a:extLst>
          </p:cNvPr>
          <p:cNvSpPr/>
          <p:nvPr/>
        </p:nvSpPr>
        <p:spPr>
          <a:xfrm>
            <a:off x="5819775" y="3808705"/>
            <a:ext cx="1714500" cy="84902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498F9E7E-B1AD-8C44-A9C3-7AA8446F9411}"/>
              </a:ext>
            </a:extLst>
          </p:cNvPr>
          <p:cNvSpPr/>
          <p:nvPr/>
        </p:nvSpPr>
        <p:spPr>
          <a:xfrm>
            <a:off x="2101030" y="5191125"/>
            <a:ext cx="1498912" cy="4614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D7314ADF-DC2F-634D-824A-623350910E39}"/>
              </a:ext>
            </a:extLst>
          </p:cNvPr>
          <p:cNvSpPr/>
          <p:nvPr/>
        </p:nvSpPr>
        <p:spPr>
          <a:xfrm>
            <a:off x="5927911" y="5168780"/>
            <a:ext cx="1498912" cy="46141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4" name="Straight Arrow Connector 23">
            <a:extLst>
              <a:ext uri="{FF2B5EF4-FFF2-40B4-BE49-F238E27FC236}">
                <a16:creationId xmlns:a16="http://schemas.microsoft.com/office/drawing/2014/main" id="{9A517E8A-914A-C644-8477-AF775A41DA94}"/>
              </a:ext>
            </a:extLst>
          </p:cNvPr>
          <p:cNvCxnSpPr>
            <a:stCxn id="18" idx="3"/>
          </p:cNvCxnSpPr>
          <p:nvPr/>
        </p:nvCxnSpPr>
        <p:spPr>
          <a:xfrm>
            <a:off x="3938066" y="2776513"/>
            <a:ext cx="16400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FC55C04-669C-2849-A1DA-B4CC387523F0}"/>
              </a:ext>
            </a:extLst>
          </p:cNvPr>
          <p:cNvCxnSpPr>
            <a:cxnSpLocks/>
            <a:endCxn id="32" idx="2"/>
          </p:cNvCxnSpPr>
          <p:nvPr/>
        </p:nvCxnSpPr>
        <p:spPr>
          <a:xfrm>
            <a:off x="3720878" y="4233215"/>
            <a:ext cx="209889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8AF091B-F09B-1742-ACF7-03AB96F7D9BC}"/>
              </a:ext>
            </a:extLst>
          </p:cNvPr>
          <p:cNvCxnSpPr>
            <a:cxnSpLocks/>
            <a:endCxn id="34" idx="1"/>
          </p:cNvCxnSpPr>
          <p:nvPr/>
        </p:nvCxnSpPr>
        <p:spPr>
          <a:xfrm flipV="1">
            <a:off x="3590417" y="5399490"/>
            <a:ext cx="2337494" cy="878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3F1FDE1-EFA7-6947-A476-4CFBFBEFBE65}"/>
              </a:ext>
            </a:extLst>
          </p:cNvPr>
          <p:cNvCxnSpPr>
            <a:stCxn id="18" idx="2"/>
            <a:endCxn id="19" idx="0"/>
          </p:cNvCxnSpPr>
          <p:nvPr/>
        </p:nvCxnSpPr>
        <p:spPr>
          <a:xfrm>
            <a:off x="2838793" y="3259113"/>
            <a:ext cx="9182" cy="559117"/>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297EB72-C99C-324C-BB01-D9D8C1C03525}"/>
              </a:ext>
            </a:extLst>
          </p:cNvPr>
          <p:cNvCxnSpPr>
            <a:cxnSpLocks/>
            <a:stCxn id="30" idx="2"/>
            <a:endCxn id="32" idx="0"/>
          </p:cNvCxnSpPr>
          <p:nvPr/>
        </p:nvCxnSpPr>
        <p:spPr>
          <a:xfrm flipH="1">
            <a:off x="6677025" y="3259113"/>
            <a:ext cx="343" cy="549592"/>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B210875-FB40-E549-88BD-71734F1B6776}"/>
              </a:ext>
            </a:extLst>
          </p:cNvPr>
          <p:cNvCxnSpPr>
            <a:cxnSpLocks/>
            <a:stCxn id="19" idx="4"/>
            <a:endCxn id="20" idx="0"/>
          </p:cNvCxnSpPr>
          <p:nvPr/>
        </p:nvCxnSpPr>
        <p:spPr>
          <a:xfrm>
            <a:off x="2847975" y="4667250"/>
            <a:ext cx="2511" cy="52387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D2E7B8C-4862-FA45-8605-C37968C27025}"/>
              </a:ext>
            </a:extLst>
          </p:cNvPr>
          <p:cNvCxnSpPr>
            <a:cxnSpLocks/>
            <a:stCxn id="32" idx="4"/>
            <a:endCxn id="34" idx="0"/>
          </p:cNvCxnSpPr>
          <p:nvPr/>
        </p:nvCxnSpPr>
        <p:spPr>
          <a:xfrm>
            <a:off x="6677025" y="4657725"/>
            <a:ext cx="342" cy="511055"/>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D25327-3A6B-534B-BD9F-B88563A090D1}"/>
              </a:ext>
            </a:extLst>
          </p:cNvPr>
          <p:cNvSpPr txBox="1"/>
          <p:nvPr/>
        </p:nvSpPr>
        <p:spPr>
          <a:xfrm>
            <a:off x="928077" y="1700214"/>
            <a:ext cx="2095254" cy="369332"/>
          </a:xfrm>
          <a:prstGeom prst="rect">
            <a:avLst/>
          </a:prstGeom>
          <a:noFill/>
        </p:spPr>
        <p:txBody>
          <a:bodyPr wrap="none" rtlCol="0">
            <a:spAutoFit/>
          </a:bodyPr>
          <a:lstStyle/>
          <a:p>
            <a:r>
              <a:rPr lang="fi-FI" dirty="0" err="1"/>
              <a:t>Context</a:t>
            </a:r>
            <a:r>
              <a:rPr lang="fi-FI" dirty="0"/>
              <a:t> of </a:t>
            </a:r>
            <a:r>
              <a:rPr lang="fi-FI" dirty="0" err="1"/>
              <a:t>discovery</a:t>
            </a:r>
            <a:endParaRPr lang="fi-FI" dirty="0"/>
          </a:p>
        </p:txBody>
      </p:sp>
      <p:sp>
        <p:nvSpPr>
          <p:cNvPr id="43" name="TextBox 42">
            <a:extLst>
              <a:ext uri="{FF2B5EF4-FFF2-40B4-BE49-F238E27FC236}">
                <a16:creationId xmlns:a16="http://schemas.microsoft.com/office/drawing/2014/main" id="{2CB24744-A5F0-B14E-92F7-B741F4EA5182}"/>
              </a:ext>
            </a:extLst>
          </p:cNvPr>
          <p:cNvSpPr txBox="1"/>
          <p:nvPr/>
        </p:nvSpPr>
        <p:spPr>
          <a:xfrm>
            <a:off x="6207746" y="1710392"/>
            <a:ext cx="2305888" cy="369332"/>
          </a:xfrm>
          <a:prstGeom prst="rect">
            <a:avLst/>
          </a:prstGeom>
          <a:noFill/>
        </p:spPr>
        <p:txBody>
          <a:bodyPr wrap="none" rtlCol="0">
            <a:spAutoFit/>
          </a:bodyPr>
          <a:lstStyle/>
          <a:p>
            <a:r>
              <a:rPr lang="fi-FI" dirty="0" err="1"/>
              <a:t>Context</a:t>
            </a:r>
            <a:r>
              <a:rPr lang="fi-FI" dirty="0"/>
              <a:t> of </a:t>
            </a:r>
            <a:r>
              <a:rPr lang="fi-FI" dirty="0" err="1"/>
              <a:t>justification</a:t>
            </a:r>
            <a:endParaRPr lang="fi-FI" dirty="0"/>
          </a:p>
        </p:txBody>
      </p:sp>
      <p:sp>
        <p:nvSpPr>
          <p:cNvPr id="48" name="TextBox 47">
            <a:extLst>
              <a:ext uri="{FF2B5EF4-FFF2-40B4-BE49-F238E27FC236}">
                <a16:creationId xmlns:a16="http://schemas.microsoft.com/office/drawing/2014/main" id="{DB50413C-7D39-7F4C-8F00-3CD29A8ABB34}"/>
              </a:ext>
            </a:extLst>
          </p:cNvPr>
          <p:cNvSpPr txBox="1"/>
          <p:nvPr/>
        </p:nvSpPr>
        <p:spPr>
          <a:xfrm>
            <a:off x="6207746" y="5890701"/>
            <a:ext cx="2121158" cy="369332"/>
          </a:xfrm>
          <a:prstGeom prst="rect">
            <a:avLst/>
          </a:prstGeom>
          <a:noFill/>
        </p:spPr>
        <p:txBody>
          <a:bodyPr wrap="none" rtlCol="0">
            <a:spAutoFit/>
          </a:bodyPr>
          <a:lstStyle/>
          <a:p>
            <a:r>
              <a:rPr lang="fi-FI" dirty="0" err="1"/>
              <a:t>Auxiliary</a:t>
            </a:r>
            <a:r>
              <a:rPr lang="fi-FI" dirty="0"/>
              <a:t> </a:t>
            </a:r>
            <a:r>
              <a:rPr lang="fi-FI" dirty="0" err="1"/>
              <a:t>hypotheses</a:t>
            </a:r>
            <a:endParaRPr lang="fi-FI" dirty="0"/>
          </a:p>
        </p:txBody>
      </p:sp>
    </p:spTree>
    <p:extLst>
      <p:ext uri="{BB962C8B-B14F-4D97-AF65-F5344CB8AC3E}">
        <p14:creationId xmlns:p14="http://schemas.microsoft.com/office/powerpoint/2010/main" val="140242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3"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a:t>Four sets </a:t>
            </a:r>
            <a:r>
              <a:rPr lang="en-US" dirty="0"/>
              <a:t>of skills of a quantitative researcher</a:t>
            </a:r>
          </a:p>
        </p:txBody>
      </p:sp>
      <p:sp>
        <p:nvSpPr>
          <p:cNvPr id="2" name="Oval 1"/>
          <p:cNvSpPr/>
          <p:nvPr/>
        </p:nvSpPr>
        <p:spPr bwMode="auto">
          <a:xfrm>
            <a:off x="795413" y="1918773"/>
            <a:ext cx="2491083" cy="1712148"/>
          </a:xfrm>
          <a:prstGeom prst="ellipse">
            <a:avLst/>
          </a:prstGeom>
          <a:solidFill>
            <a:schemeClr val="accent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Theories related</a:t>
            </a:r>
            <a:br>
              <a:rPr lang="en-US" dirty="0">
                <a:solidFill>
                  <a:srgbClr val="FFFFFF"/>
                </a:solidFill>
                <a:latin typeface="Verdana" pitchFamily="34" charset="0"/>
              </a:rPr>
            </a:br>
            <a:r>
              <a:rPr lang="en-US" dirty="0">
                <a:solidFill>
                  <a:srgbClr val="FFFFFF"/>
                </a:solidFill>
                <a:latin typeface="Verdana" pitchFamily="34" charset="0"/>
              </a:rPr>
              <a:t>to the subject </a:t>
            </a:r>
            <a:br>
              <a:rPr lang="en-US" dirty="0">
                <a:solidFill>
                  <a:srgbClr val="FFFFFF"/>
                </a:solidFill>
                <a:latin typeface="Verdana" pitchFamily="34" charset="0"/>
              </a:rPr>
            </a:br>
            <a:r>
              <a:rPr lang="en-US" dirty="0">
                <a:solidFill>
                  <a:srgbClr val="FFFFFF"/>
                </a:solidFill>
                <a:latin typeface="Verdana" pitchFamily="34" charset="0"/>
              </a:rPr>
              <a:t>of study</a:t>
            </a:r>
          </a:p>
        </p:txBody>
      </p:sp>
      <p:sp>
        <p:nvSpPr>
          <p:cNvPr id="6" name="Oval 5"/>
          <p:cNvSpPr/>
          <p:nvPr/>
        </p:nvSpPr>
        <p:spPr bwMode="auto">
          <a:xfrm>
            <a:off x="3838295" y="1918773"/>
            <a:ext cx="2491083" cy="1712148"/>
          </a:xfrm>
          <a:prstGeom prst="ellipse">
            <a:avLst/>
          </a:prstGeom>
          <a:solidFill>
            <a:schemeClr val="accent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algn="ctr" defTabSz="914400"/>
            <a:r>
              <a:rPr lang="en-US" dirty="0">
                <a:solidFill>
                  <a:srgbClr val="FFFFFF"/>
                </a:solidFill>
                <a:latin typeface="Verdana" pitchFamily="34" charset="0"/>
              </a:rPr>
              <a:t>Statistical</a:t>
            </a:r>
            <a:br>
              <a:rPr lang="en-US" dirty="0">
                <a:solidFill>
                  <a:srgbClr val="FFFFFF"/>
                </a:solidFill>
                <a:latin typeface="Verdana" pitchFamily="34" charset="0"/>
              </a:rPr>
            </a:br>
            <a:r>
              <a:rPr lang="en-US" dirty="0">
                <a:solidFill>
                  <a:srgbClr val="FFFFFF"/>
                </a:solidFill>
                <a:latin typeface="Verdana" pitchFamily="34" charset="0"/>
              </a:rPr>
              <a:t>analysis</a:t>
            </a:r>
            <a:br>
              <a:rPr lang="en-US" dirty="0">
                <a:solidFill>
                  <a:srgbClr val="FFFFFF"/>
                </a:solidFill>
                <a:latin typeface="Verdana" pitchFamily="34" charset="0"/>
              </a:rPr>
            </a:br>
            <a:r>
              <a:rPr lang="en-US" dirty="0">
                <a:solidFill>
                  <a:srgbClr val="FFFFFF"/>
                </a:solidFill>
                <a:latin typeface="Verdana" pitchFamily="34" charset="0"/>
              </a:rPr>
              <a:t>methods</a:t>
            </a:r>
          </a:p>
        </p:txBody>
      </p:sp>
      <p:sp>
        <p:nvSpPr>
          <p:cNvPr id="7" name="Oval 6"/>
          <p:cNvSpPr/>
          <p:nvPr/>
        </p:nvSpPr>
        <p:spPr bwMode="auto">
          <a:xfrm>
            <a:off x="795413" y="3767608"/>
            <a:ext cx="2491083" cy="1712148"/>
          </a:xfrm>
          <a:prstGeom prst="ellipse">
            <a:avLst/>
          </a:prstGeom>
          <a:solidFill>
            <a:schemeClr val="accent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Research design</a:t>
            </a:r>
            <a:br>
              <a:rPr lang="en-US" dirty="0">
                <a:solidFill>
                  <a:srgbClr val="FFFFFF"/>
                </a:solidFill>
                <a:latin typeface="Verdana" pitchFamily="34" charset="0"/>
              </a:rPr>
            </a:br>
            <a:r>
              <a:rPr lang="en-US" dirty="0">
                <a:solidFill>
                  <a:srgbClr val="FFFFFF"/>
                </a:solidFill>
                <a:latin typeface="Verdana" pitchFamily="34" charset="0"/>
              </a:rPr>
              <a:t> and application </a:t>
            </a:r>
            <a:br>
              <a:rPr lang="en-US" dirty="0">
                <a:solidFill>
                  <a:srgbClr val="FFFFFF"/>
                </a:solidFill>
                <a:latin typeface="Verdana" pitchFamily="34" charset="0"/>
              </a:rPr>
            </a:br>
            <a:r>
              <a:rPr lang="en-US" dirty="0">
                <a:solidFill>
                  <a:srgbClr val="FFFFFF"/>
                </a:solidFill>
                <a:latin typeface="Verdana" pitchFamily="34" charset="0"/>
              </a:rPr>
              <a:t>of methods</a:t>
            </a:r>
          </a:p>
        </p:txBody>
      </p:sp>
      <p:sp>
        <p:nvSpPr>
          <p:cNvPr id="8" name="Oval 7"/>
          <p:cNvSpPr/>
          <p:nvPr/>
        </p:nvSpPr>
        <p:spPr bwMode="auto">
          <a:xfrm>
            <a:off x="3838295" y="3767608"/>
            <a:ext cx="2491083" cy="1712148"/>
          </a:xfrm>
          <a:prstGeom prst="ellipse">
            <a:avLst/>
          </a:prstGeom>
          <a:solidFill>
            <a:schemeClr val="accent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FFFFFF"/>
                </a:solidFill>
                <a:latin typeface="Verdana" pitchFamily="34" charset="0"/>
              </a:rPr>
              <a:t>Use of</a:t>
            </a:r>
            <a:br>
              <a:rPr lang="en-US" dirty="0">
                <a:solidFill>
                  <a:srgbClr val="FFFFFF"/>
                </a:solidFill>
                <a:latin typeface="Verdana" pitchFamily="34" charset="0"/>
              </a:rPr>
            </a:br>
            <a:r>
              <a:rPr lang="en-US" dirty="0">
                <a:solidFill>
                  <a:srgbClr val="FFFFFF"/>
                </a:solidFill>
                <a:latin typeface="Verdana" pitchFamily="34" charset="0"/>
              </a:rPr>
              <a:t>statistical</a:t>
            </a:r>
            <a:br>
              <a:rPr lang="en-US" dirty="0">
                <a:solidFill>
                  <a:srgbClr val="FFFFFF"/>
                </a:solidFill>
                <a:latin typeface="Verdana" pitchFamily="34" charset="0"/>
              </a:rPr>
            </a:br>
            <a:r>
              <a:rPr lang="en-US" dirty="0">
                <a:solidFill>
                  <a:srgbClr val="FFFFFF"/>
                </a:solidFill>
                <a:latin typeface="Verdana" pitchFamily="34" charset="0"/>
              </a:rPr>
              <a:t>software</a:t>
            </a:r>
          </a:p>
        </p:txBody>
      </p:sp>
    </p:spTree>
    <p:extLst>
      <p:ext uri="{BB962C8B-B14F-4D97-AF65-F5344CB8AC3E}">
        <p14:creationId xmlns:p14="http://schemas.microsoft.com/office/powerpoint/2010/main" val="147460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4"/>
          </p:nvPr>
        </p:nvPicPr>
        <p:blipFill>
          <a:blip r:embed="rId2"/>
          <a:stretch>
            <a:fillRect/>
          </a:stretch>
        </p:blipFill>
        <p:spPr>
          <a:xfrm>
            <a:off x="1667669" y="2426494"/>
            <a:ext cx="5829300" cy="2349500"/>
          </a:xfrm>
        </p:spPr>
      </p:pic>
    </p:spTree>
    <p:extLst>
      <p:ext uri="{BB962C8B-B14F-4D97-AF65-F5344CB8AC3E}">
        <p14:creationId xmlns:p14="http://schemas.microsoft.com/office/powerpoint/2010/main" val="1033313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Population, sample, estimate, and standard error</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739745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75704" y="1503993"/>
            <a:ext cx="4986968" cy="4986968"/>
          </a:xfrm>
          <a:prstGeom prst="rect">
            <a:avLst/>
          </a:prstGeom>
        </p:spPr>
      </p:pic>
      <p:sp>
        <p:nvSpPr>
          <p:cNvPr id="5" name="Title 4"/>
          <p:cNvSpPr>
            <a:spLocks noGrp="1"/>
          </p:cNvSpPr>
          <p:nvPr>
            <p:ph type="title"/>
          </p:nvPr>
        </p:nvSpPr>
        <p:spPr/>
        <p:txBody>
          <a:bodyPr>
            <a:normAutofit/>
          </a:bodyPr>
          <a:lstStyle/>
          <a:p>
            <a:r>
              <a:rPr lang="en-US" dirty="0"/>
              <a:t>What is the average height of graduate students and faculty of the university?</a:t>
            </a:r>
          </a:p>
        </p:txBody>
      </p:sp>
    </p:spTree>
    <p:extLst>
      <p:ext uri="{BB962C8B-B14F-4D97-AF65-F5344CB8AC3E}">
        <p14:creationId xmlns:p14="http://schemas.microsoft.com/office/powerpoint/2010/main" val="1241349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oldridge - 2009 - Introductory econometrics a modern approach (dragged).pdf"/>
          <p:cNvPicPr>
            <a:picLocks noChangeAspect="1"/>
          </p:cNvPicPr>
          <p:nvPr/>
        </p:nvPicPr>
        <p:blipFill rotWithShape="1">
          <a:blip r:embed="rId2">
            <a:extLst>
              <a:ext uri="{28A0092B-C50C-407E-A947-70E740481C1C}">
                <a14:useLocalDpi xmlns:a14="http://schemas.microsoft.com/office/drawing/2010/main" val="0"/>
              </a:ext>
            </a:extLst>
          </a:blip>
          <a:srcRect l="21114" t="42061" r="9263" b="49108"/>
          <a:stretch/>
        </p:blipFill>
        <p:spPr>
          <a:xfrm>
            <a:off x="725499" y="2424828"/>
            <a:ext cx="7980463" cy="1315876"/>
          </a:xfrm>
          <a:prstGeom prst="rect">
            <a:avLst/>
          </a:prstGeom>
          <a:ln>
            <a:solidFill>
              <a:schemeClr val="tx1"/>
            </a:solidFill>
          </a:ln>
        </p:spPr>
      </p:pic>
      <p:sp>
        <p:nvSpPr>
          <p:cNvPr id="8" name="Title 7"/>
          <p:cNvSpPr>
            <a:spLocks noGrp="1"/>
          </p:cNvSpPr>
          <p:nvPr>
            <p:ph type="title"/>
          </p:nvPr>
        </p:nvSpPr>
        <p:spPr/>
        <p:txBody>
          <a:bodyPr/>
          <a:lstStyle/>
          <a:p>
            <a:r>
              <a:rPr lang="en-US" dirty="0"/>
              <a:t>Population and sample</a:t>
            </a:r>
          </a:p>
        </p:txBody>
      </p:sp>
      <p:sp>
        <p:nvSpPr>
          <p:cNvPr id="10" name="Suorakulmio 14"/>
          <p:cNvSpPr/>
          <p:nvPr/>
        </p:nvSpPr>
        <p:spPr>
          <a:xfrm>
            <a:off x="3261933" y="6257835"/>
            <a:ext cx="5732788" cy="400110"/>
          </a:xfrm>
          <a:prstGeom prst="rect">
            <a:avLst/>
          </a:prstGeom>
        </p:spPr>
        <p:txBody>
          <a:bodyPr wrap="square">
            <a:spAutoFit/>
          </a:bodyPr>
          <a:lstStyle/>
          <a:p>
            <a:r>
              <a:rPr lang="en-US" sz="1000" dirty="0"/>
              <a:t>Wooldridge, J. M. (2009). </a:t>
            </a:r>
            <a:r>
              <a:rPr lang="en-US" sz="1000" i="1" dirty="0"/>
              <a:t>Introductory econometrics: a modern approach</a:t>
            </a:r>
            <a:r>
              <a:rPr lang="en-US" sz="1000" dirty="0"/>
              <a:t> (4th </a:t>
            </a:r>
            <a:r>
              <a:rPr lang="en-US" sz="1000" dirty="0" err="1"/>
              <a:t>ed</a:t>
            </a:r>
            <a:r>
              <a:rPr lang="en-US" sz="1000" dirty="0"/>
              <a:t>). Mason, OH: South Western, </a:t>
            </a:r>
            <a:r>
              <a:rPr lang="en-US" sz="1000" dirty="0" err="1"/>
              <a:t>Cengage</a:t>
            </a:r>
            <a:r>
              <a:rPr lang="en-US" sz="1000" dirty="0"/>
              <a:t> Learning. (p. 747)</a:t>
            </a:r>
            <a:endParaRPr lang="en-US" sz="1000" dirty="0">
              <a:effectLst/>
            </a:endParaRPr>
          </a:p>
        </p:txBody>
      </p:sp>
    </p:spTree>
    <p:extLst>
      <p:ext uri="{BB962C8B-B14F-4D97-AF65-F5344CB8AC3E}">
        <p14:creationId xmlns:p14="http://schemas.microsoft.com/office/powerpoint/2010/main" val="1273431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75704" y="1503993"/>
            <a:ext cx="4986968" cy="4986968"/>
          </a:xfrm>
          <a:prstGeom prst="rect">
            <a:avLst/>
          </a:prstGeom>
        </p:spPr>
      </p:pic>
      <p:sp>
        <p:nvSpPr>
          <p:cNvPr id="5" name="Title 4"/>
          <p:cNvSpPr>
            <a:spLocks noGrp="1"/>
          </p:cNvSpPr>
          <p:nvPr>
            <p:ph type="title"/>
          </p:nvPr>
        </p:nvSpPr>
        <p:spPr/>
        <p:txBody>
          <a:bodyPr>
            <a:normAutofit/>
          </a:bodyPr>
          <a:lstStyle/>
          <a:p>
            <a:r>
              <a:rPr lang="en-US" dirty="0"/>
              <a:t>What is the average height of graduate students and faculty of the university?</a:t>
            </a:r>
          </a:p>
        </p:txBody>
      </p:sp>
    </p:spTree>
    <p:extLst>
      <p:ext uri="{BB962C8B-B14F-4D97-AF65-F5344CB8AC3E}">
        <p14:creationId xmlns:p14="http://schemas.microsoft.com/office/powerpoint/2010/main" val="211816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variance of an estimator</a:t>
            </a:r>
          </a:p>
        </p:txBody>
      </p:sp>
      <p:sp>
        <p:nvSpPr>
          <p:cNvPr id="3" name="Content Placeholder 2"/>
          <p:cNvSpPr>
            <a:spLocks noGrp="1"/>
          </p:cNvSpPr>
          <p:nvPr>
            <p:ph idx="1"/>
          </p:nvPr>
        </p:nvSpPr>
        <p:spPr/>
        <p:txBody>
          <a:bodyPr/>
          <a:lstStyle/>
          <a:p>
            <a:pPr marL="457200" indent="-457200">
              <a:buFont typeface="+mj-lt"/>
              <a:buAutoNum type="arabicPeriod"/>
            </a:pPr>
            <a:r>
              <a:rPr lang="en-US" dirty="0"/>
              <a:t>Form groups of three people (samples of three)</a:t>
            </a:r>
          </a:p>
          <a:p>
            <a:pPr marL="457200" indent="-457200">
              <a:buFont typeface="+mj-lt"/>
              <a:buAutoNum type="arabicPeriod"/>
            </a:pPr>
            <a:r>
              <a:rPr lang="en-US" dirty="0"/>
              <a:t>Calculate your average height</a:t>
            </a:r>
          </a:p>
          <a:p>
            <a:pPr marL="457200" indent="-457200">
              <a:buFont typeface="+mj-lt"/>
              <a:buAutoNum type="arabicPeriod"/>
            </a:pPr>
            <a:r>
              <a:rPr lang="en-US" dirty="0"/>
              <a:t>Why is the result different in different samples?</a:t>
            </a:r>
          </a:p>
          <a:p>
            <a:pPr marL="457200" indent="-457200">
              <a:buFont typeface="+mj-lt"/>
              <a:buAutoNum type="arabicPeriod"/>
            </a:pPr>
            <a:endParaRPr lang="en-US" dirty="0"/>
          </a:p>
        </p:txBody>
      </p:sp>
      <p:pic>
        <p:nvPicPr>
          <p:cNvPr id="5" name="Picture 4"/>
          <p:cNvPicPr>
            <a:picLocks noChangeAspect="1"/>
          </p:cNvPicPr>
          <p:nvPr/>
        </p:nvPicPr>
        <p:blipFill>
          <a:blip r:embed="rId2"/>
          <a:stretch>
            <a:fillRect/>
          </a:stretch>
        </p:blipFill>
        <p:spPr>
          <a:xfrm>
            <a:off x="6169171" y="3817914"/>
            <a:ext cx="2623049" cy="2623049"/>
          </a:xfrm>
          <a:prstGeom prst="rect">
            <a:avLst/>
          </a:prstGeom>
        </p:spPr>
      </p:pic>
    </p:spTree>
    <p:extLst>
      <p:ext uri="{BB962C8B-B14F-4D97-AF65-F5344CB8AC3E}">
        <p14:creationId xmlns:p14="http://schemas.microsoft.com/office/powerpoint/2010/main" val="19440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variance of an estimator</a:t>
            </a:r>
          </a:p>
        </p:txBody>
      </p:sp>
      <p:graphicFrame>
        <p:nvGraphicFramePr>
          <p:cNvPr id="10" name="Content Placeholder 9">
            <a:extLst>
              <a:ext uri="{FF2B5EF4-FFF2-40B4-BE49-F238E27FC236}">
                <a16:creationId xmlns:a16="http://schemas.microsoft.com/office/drawing/2014/main" id="{3546BCE1-5BF3-AF44-941A-71C23F0D09AF}"/>
              </a:ext>
            </a:extLst>
          </p:cNvPr>
          <p:cNvGraphicFramePr>
            <a:graphicFrameLocks noGrp="1"/>
          </p:cNvGraphicFramePr>
          <p:nvPr>
            <p:ph idx="1"/>
            <p:extLst>
              <p:ext uri="{D42A27DB-BD31-4B8C-83A1-F6EECF244321}">
                <p14:modId xmlns:p14="http://schemas.microsoft.com/office/powerpoint/2010/main" val="1503799326"/>
              </p:ext>
            </p:extLst>
          </p:nvPr>
        </p:nvGraphicFramePr>
        <p:xfrm>
          <a:off x="1446799" y="2085506"/>
          <a:ext cx="6572250" cy="445008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2115091353"/>
                    </a:ext>
                  </a:extLst>
                </a:gridCol>
                <a:gridCol w="1314450">
                  <a:extLst>
                    <a:ext uri="{9D8B030D-6E8A-4147-A177-3AD203B41FA5}">
                      <a16:colId xmlns:a16="http://schemas.microsoft.com/office/drawing/2014/main" val="3396876887"/>
                    </a:ext>
                  </a:extLst>
                </a:gridCol>
                <a:gridCol w="1314450">
                  <a:extLst>
                    <a:ext uri="{9D8B030D-6E8A-4147-A177-3AD203B41FA5}">
                      <a16:colId xmlns:a16="http://schemas.microsoft.com/office/drawing/2014/main" val="1245517071"/>
                    </a:ext>
                  </a:extLst>
                </a:gridCol>
                <a:gridCol w="1314450">
                  <a:extLst>
                    <a:ext uri="{9D8B030D-6E8A-4147-A177-3AD203B41FA5}">
                      <a16:colId xmlns:a16="http://schemas.microsoft.com/office/drawing/2014/main" val="956015812"/>
                    </a:ext>
                  </a:extLst>
                </a:gridCol>
                <a:gridCol w="1314450">
                  <a:extLst>
                    <a:ext uri="{9D8B030D-6E8A-4147-A177-3AD203B41FA5}">
                      <a16:colId xmlns:a16="http://schemas.microsoft.com/office/drawing/2014/main" val="196681273"/>
                    </a:ext>
                  </a:extLst>
                </a:gridCol>
              </a:tblGrid>
              <a:tr h="370840">
                <a:tc>
                  <a:txBody>
                    <a:bodyPr/>
                    <a:lstStyle/>
                    <a:p>
                      <a:r>
                        <a:rPr lang="fi-FI" dirty="0" err="1"/>
                        <a:t>Sample</a:t>
                      </a:r>
                      <a:r>
                        <a:rPr lang="fi-FI" dirty="0"/>
                        <a:t> 1</a:t>
                      </a:r>
                    </a:p>
                  </a:txBody>
                  <a:tcPr/>
                </a:tc>
                <a:tc>
                  <a:txBody>
                    <a:bodyPr/>
                    <a:lstStyle/>
                    <a:p>
                      <a:r>
                        <a:rPr lang="fi-FI" dirty="0" err="1"/>
                        <a:t>Sample</a:t>
                      </a:r>
                      <a:r>
                        <a:rPr lang="fi-FI" dirty="0"/>
                        <a:t> 2</a:t>
                      </a:r>
                    </a:p>
                  </a:txBody>
                  <a:tcPr/>
                </a:tc>
                <a:tc>
                  <a:txBody>
                    <a:bodyPr/>
                    <a:lstStyle/>
                    <a:p>
                      <a:r>
                        <a:rPr lang="fi-FI" dirty="0" err="1"/>
                        <a:t>Sample</a:t>
                      </a:r>
                      <a:r>
                        <a:rPr lang="fi-FI" dirty="0"/>
                        <a:t> 3</a:t>
                      </a:r>
                    </a:p>
                  </a:txBody>
                  <a:tcPr/>
                </a:tc>
                <a:tc>
                  <a:txBody>
                    <a:bodyPr/>
                    <a:lstStyle/>
                    <a:p>
                      <a:r>
                        <a:rPr lang="fi-FI" dirty="0" err="1"/>
                        <a:t>Sample</a:t>
                      </a:r>
                      <a:r>
                        <a:rPr lang="fi-FI" dirty="0"/>
                        <a:t> 4</a:t>
                      </a:r>
                    </a:p>
                  </a:txBody>
                  <a:tcPr/>
                </a:tc>
                <a:tc>
                  <a:txBody>
                    <a:bodyPr/>
                    <a:lstStyle/>
                    <a:p>
                      <a:r>
                        <a:rPr lang="fi-FI" dirty="0" err="1"/>
                        <a:t>Sample</a:t>
                      </a:r>
                      <a:r>
                        <a:rPr lang="fi-FI" dirty="0"/>
                        <a:t> 5</a:t>
                      </a:r>
                    </a:p>
                  </a:txBody>
                  <a:tcPr/>
                </a:tc>
                <a:extLst>
                  <a:ext uri="{0D108BD9-81ED-4DB2-BD59-A6C34878D82A}">
                    <a16:rowId xmlns:a16="http://schemas.microsoft.com/office/drawing/2014/main" val="1061881256"/>
                  </a:ext>
                </a:extLst>
              </a:tr>
              <a:tr h="370840">
                <a:tc>
                  <a:txBody>
                    <a:bodyPr/>
                    <a:lstStyle/>
                    <a:p>
                      <a:pPr algn="r" fontAlgn="b"/>
                      <a:r>
                        <a:rPr lang="fi-FI" sz="1200" b="0" i="0" u="none" strike="noStrike">
                          <a:solidFill>
                            <a:srgbClr val="000000"/>
                          </a:solidFill>
                          <a:effectLst/>
                          <a:latin typeface="Calibri" panose="020F0502020204030204" pitchFamily="34" charset="0"/>
                        </a:rPr>
                        <a:t>157.8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154.2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177.7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163.4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177.9</a:t>
                      </a:r>
                    </a:p>
                  </a:txBody>
                  <a:tcPr marL="9525" marR="9525" marT="9525" marB="0" anchor="b"/>
                </a:tc>
                <a:extLst>
                  <a:ext uri="{0D108BD9-81ED-4DB2-BD59-A6C34878D82A}">
                    <a16:rowId xmlns:a16="http://schemas.microsoft.com/office/drawing/2014/main" val="3526344641"/>
                  </a:ext>
                </a:extLst>
              </a:tr>
              <a:tr h="370840">
                <a:tc>
                  <a:txBody>
                    <a:bodyPr/>
                    <a:lstStyle/>
                    <a:p>
                      <a:pPr algn="r" fontAlgn="b"/>
                      <a:r>
                        <a:rPr lang="fi-FI" sz="1200" b="0" i="0" u="none" strike="noStrike">
                          <a:solidFill>
                            <a:srgbClr val="000000"/>
                          </a:solidFill>
                          <a:effectLst/>
                          <a:latin typeface="Calibri" panose="020F0502020204030204" pitchFamily="34" charset="0"/>
                        </a:rPr>
                        <a:t>165.4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167.6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179.9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169.4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167.7</a:t>
                      </a:r>
                    </a:p>
                  </a:txBody>
                  <a:tcPr marL="9525" marR="9525" marT="9525" marB="0" anchor="b"/>
                </a:tc>
                <a:extLst>
                  <a:ext uri="{0D108BD9-81ED-4DB2-BD59-A6C34878D82A}">
                    <a16:rowId xmlns:a16="http://schemas.microsoft.com/office/drawing/2014/main" val="969366029"/>
                  </a:ext>
                </a:extLst>
              </a:tr>
              <a:tr h="370840">
                <a:tc>
                  <a:txBody>
                    <a:bodyPr/>
                    <a:lstStyle/>
                    <a:p>
                      <a:pPr algn="r" fontAlgn="b"/>
                      <a:r>
                        <a:rPr lang="fi-FI" sz="1200" b="0" i="0" u="none" strike="noStrike">
                          <a:solidFill>
                            <a:srgbClr val="000000"/>
                          </a:solidFill>
                          <a:effectLst/>
                          <a:latin typeface="Calibri" panose="020F0502020204030204" pitchFamily="34" charset="0"/>
                        </a:rPr>
                        <a:t>156.8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178.7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157.3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173.1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161.8</a:t>
                      </a:r>
                    </a:p>
                  </a:txBody>
                  <a:tcPr marL="9525" marR="9525" marT="9525" marB="0" anchor="b"/>
                </a:tc>
                <a:extLst>
                  <a:ext uri="{0D108BD9-81ED-4DB2-BD59-A6C34878D82A}">
                    <a16:rowId xmlns:a16="http://schemas.microsoft.com/office/drawing/2014/main" val="3836769464"/>
                  </a:ext>
                </a:extLst>
              </a:tr>
              <a:tr h="370840">
                <a:tc>
                  <a:txBody>
                    <a:bodyPr/>
                    <a:lstStyle/>
                    <a:p>
                      <a:pPr algn="r" fontAlgn="b"/>
                      <a:r>
                        <a:rPr lang="fi-FI" sz="1200" b="0" i="0" u="none" strike="noStrike">
                          <a:solidFill>
                            <a:srgbClr val="000000"/>
                          </a:solidFill>
                          <a:effectLst/>
                          <a:latin typeface="Calibri" panose="020F0502020204030204" pitchFamily="34" charset="0"/>
                        </a:rPr>
                        <a:t>173.4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161.7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156.9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182.6</a:t>
                      </a:r>
                    </a:p>
                  </a:txBody>
                  <a:tcPr marL="9525" marR="9525" marT="9525" marB="0" anchor="b"/>
                </a:tc>
                <a:extLst>
                  <a:ext uri="{0D108BD9-81ED-4DB2-BD59-A6C34878D82A}">
                    <a16:rowId xmlns:a16="http://schemas.microsoft.com/office/drawing/2014/main" val="3532376248"/>
                  </a:ext>
                </a:extLst>
              </a:tr>
              <a:tr h="370840">
                <a:tc>
                  <a:txBody>
                    <a:bodyPr/>
                    <a:lstStyle/>
                    <a:p>
                      <a:pPr algn="r" fontAlgn="b"/>
                      <a:r>
                        <a:rPr lang="fi-FI" sz="1200" b="0" i="0" u="none" strike="noStrike">
                          <a:solidFill>
                            <a:srgbClr val="000000"/>
                          </a:solidFill>
                          <a:effectLst/>
                          <a:latin typeface="Calibri" panose="020F0502020204030204" pitchFamily="34" charset="0"/>
                        </a:rPr>
                        <a:t>152.4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172.7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186.8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163.7</a:t>
                      </a:r>
                    </a:p>
                  </a:txBody>
                  <a:tcPr marL="9525" marR="9525" marT="9525" marB="0" anchor="b"/>
                </a:tc>
                <a:tc>
                  <a:txBody>
                    <a:bodyPr/>
                    <a:lstStyle/>
                    <a:p>
                      <a:pPr algn="r" fontAlgn="b"/>
                      <a:r>
                        <a:rPr lang="fi-FI" sz="1200" b="0" i="0" u="none" strike="noStrike" dirty="0">
                          <a:solidFill>
                            <a:srgbClr val="000000"/>
                          </a:solidFill>
                          <a:effectLst/>
                          <a:latin typeface="Calibri" panose="020F0502020204030204" pitchFamily="34" charset="0"/>
                        </a:rPr>
                        <a:t>151.0</a:t>
                      </a:r>
                    </a:p>
                  </a:txBody>
                  <a:tcPr marL="9525" marR="9525" marT="9525" marB="0" anchor="b"/>
                </a:tc>
                <a:extLst>
                  <a:ext uri="{0D108BD9-81ED-4DB2-BD59-A6C34878D82A}">
                    <a16:rowId xmlns:a16="http://schemas.microsoft.com/office/drawing/2014/main" val="2848956286"/>
                  </a:ext>
                </a:extLst>
              </a:tr>
              <a:tr h="370840">
                <a:tc>
                  <a:txBody>
                    <a:bodyPr/>
                    <a:lstStyle/>
                    <a:p>
                      <a:pPr algn="r" fontAlgn="b"/>
                      <a:r>
                        <a:rPr lang="fi-FI" sz="1200" b="0" i="0" u="none" strike="noStrike" dirty="0">
                          <a:solidFill>
                            <a:srgbClr val="000000"/>
                          </a:solidFill>
                          <a:effectLst/>
                          <a:latin typeface="Calibri" panose="020F0502020204030204" pitchFamily="34" charset="0"/>
                        </a:rPr>
                        <a:t>163.0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170.5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170.8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175.4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166.7</a:t>
                      </a:r>
                    </a:p>
                  </a:txBody>
                  <a:tcPr marL="9525" marR="9525" marT="9525" marB="0" anchor="b"/>
                </a:tc>
                <a:extLst>
                  <a:ext uri="{0D108BD9-81ED-4DB2-BD59-A6C34878D82A}">
                    <a16:rowId xmlns:a16="http://schemas.microsoft.com/office/drawing/2014/main" val="1860359768"/>
                  </a:ext>
                </a:extLst>
              </a:tr>
              <a:tr h="370840">
                <a:tc>
                  <a:txBody>
                    <a:bodyPr/>
                    <a:lstStyle/>
                    <a:p>
                      <a:pPr algn="r" fontAlgn="b"/>
                      <a:r>
                        <a:rPr lang="fi-FI" sz="1200" b="0" i="0" u="none" strike="noStrike">
                          <a:solidFill>
                            <a:srgbClr val="000000"/>
                          </a:solidFill>
                          <a:effectLst/>
                          <a:latin typeface="Calibri" panose="020F0502020204030204" pitchFamily="34" charset="0"/>
                        </a:rPr>
                        <a:t>169.1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178.7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178.8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166.3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173.1</a:t>
                      </a:r>
                    </a:p>
                  </a:txBody>
                  <a:tcPr marL="9525" marR="9525" marT="9525" marB="0" anchor="b"/>
                </a:tc>
                <a:extLst>
                  <a:ext uri="{0D108BD9-81ED-4DB2-BD59-A6C34878D82A}">
                    <a16:rowId xmlns:a16="http://schemas.microsoft.com/office/drawing/2014/main" val="4089675800"/>
                  </a:ext>
                </a:extLst>
              </a:tr>
              <a:tr h="370840">
                <a:tc>
                  <a:txBody>
                    <a:bodyPr/>
                    <a:lstStyle/>
                    <a:p>
                      <a:pPr algn="r" fontAlgn="b"/>
                      <a:r>
                        <a:rPr lang="fi-FI" sz="1200" b="0" i="0" u="none" strike="noStrike">
                          <a:solidFill>
                            <a:srgbClr val="000000"/>
                          </a:solidFill>
                          <a:effectLst/>
                          <a:latin typeface="Calibri" panose="020F0502020204030204" pitchFamily="34" charset="0"/>
                        </a:rPr>
                        <a:t>174.3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183.9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156.7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161.5</a:t>
                      </a:r>
                    </a:p>
                  </a:txBody>
                  <a:tcPr marL="9525" marR="9525" marT="9525" marB="0" anchor="b"/>
                </a:tc>
                <a:extLst>
                  <a:ext uri="{0D108BD9-81ED-4DB2-BD59-A6C34878D82A}">
                    <a16:rowId xmlns:a16="http://schemas.microsoft.com/office/drawing/2014/main" val="1122063421"/>
                  </a:ext>
                </a:extLst>
              </a:tr>
              <a:tr h="370840">
                <a:tc>
                  <a:txBody>
                    <a:bodyPr/>
                    <a:lstStyle/>
                    <a:p>
                      <a:pPr algn="r" fontAlgn="b"/>
                      <a:r>
                        <a:rPr lang="fi-FI" sz="1200" b="0" i="0" u="none" strike="noStrike" dirty="0">
                          <a:solidFill>
                            <a:srgbClr val="000000"/>
                          </a:solidFill>
                          <a:effectLst/>
                          <a:latin typeface="Calibri" panose="020F0502020204030204" pitchFamily="34" charset="0"/>
                        </a:rPr>
                        <a:t>158.0</a:t>
                      </a:r>
                    </a:p>
                  </a:txBody>
                  <a:tcPr marL="9525" marR="9525" marT="9525" marB="0" anchor="b"/>
                </a:tc>
                <a:tc>
                  <a:txBody>
                    <a:bodyPr/>
                    <a:lstStyle/>
                    <a:p>
                      <a:pPr algn="r" fontAlgn="b"/>
                      <a:r>
                        <a:rPr lang="fi-FI" sz="1200" b="0" i="0" u="none" strike="noStrike" dirty="0">
                          <a:solidFill>
                            <a:srgbClr val="000000"/>
                          </a:solidFill>
                          <a:effectLst/>
                          <a:latin typeface="Calibri" panose="020F0502020204030204" pitchFamily="34" charset="0"/>
                        </a:rPr>
                        <a:t>156.3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171.4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147.9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163.6</a:t>
                      </a:r>
                    </a:p>
                  </a:txBody>
                  <a:tcPr marL="9525" marR="9525" marT="9525" marB="0" anchor="b"/>
                </a:tc>
                <a:extLst>
                  <a:ext uri="{0D108BD9-81ED-4DB2-BD59-A6C34878D82A}">
                    <a16:rowId xmlns:a16="http://schemas.microsoft.com/office/drawing/2014/main" val="4000314194"/>
                  </a:ext>
                </a:extLst>
              </a:tr>
              <a:tr h="370840">
                <a:tc>
                  <a:txBody>
                    <a:bodyPr/>
                    <a:lstStyle/>
                    <a:p>
                      <a:pPr algn="r" fontAlgn="b"/>
                      <a:r>
                        <a:rPr lang="fi-FI" sz="1200" b="0" i="0" u="none" strike="noStrike">
                          <a:solidFill>
                            <a:srgbClr val="000000"/>
                          </a:solidFill>
                          <a:effectLst/>
                          <a:latin typeface="Calibri" panose="020F0502020204030204" pitchFamily="34" charset="0"/>
                        </a:rPr>
                        <a:t>149.4</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fi-FI" sz="1200" b="0" i="0" u="none" strike="noStrike">
                          <a:solidFill>
                            <a:srgbClr val="000000"/>
                          </a:solidFill>
                          <a:effectLst/>
                          <a:latin typeface="Calibri" panose="020F0502020204030204" pitchFamily="34" charset="0"/>
                        </a:rPr>
                        <a:t>171.3</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fi-FI" sz="1200" b="0" i="0" u="none" strike="noStrike">
                          <a:solidFill>
                            <a:srgbClr val="000000"/>
                          </a:solidFill>
                          <a:effectLst/>
                          <a:latin typeface="Calibri" panose="020F0502020204030204" pitchFamily="34" charset="0"/>
                        </a:rPr>
                        <a:t>184.8</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fi-FI" sz="1200" b="0" i="0" u="none" strike="noStrike">
                          <a:solidFill>
                            <a:srgbClr val="000000"/>
                          </a:solidFill>
                          <a:effectLst/>
                          <a:latin typeface="Calibri" panose="020F0502020204030204" pitchFamily="34" charset="0"/>
                        </a:rPr>
                        <a:t>154.7</a:t>
                      </a: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fi-FI" sz="1200" b="0" i="0" u="none" strike="noStrike">
                          <a:solidFill>
                            <a:srgbClr val="000000"/>
                          </a:solidFill>
                          <a:effectLst/>
                          <a:latin typeface="Calibri" panose="020F0502020204030204" pitchFamily="34" charset="0"/>
                        </a:rPr>
                        <a:t>177.5</a:t>
                      </a: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7647686"/>
                  </a:ext>
                </a:extLst>
              </a:tr>
              <a:tr h="370840">
                <a:tc>
                  <a:txBody>
                    <a:bodyPr/>
                    <a:lstStyle/>
                    <a:p>
                      <a:pPr algn="r" fontAlgn="b"/>
                      <a:r>
                        <a:rPr lang="fi-FI" sz="1200" b="0" i="0" u="none" strike="noStrike" dirty="0">
                          <a:solidFill>
                            <a:srgbClr val="000000"/>
                          </a:solidFill>
                          <a:effectLst/>
                          <a:latin typeface="Calibri" panose="020F0502020204030204" pitchFamily="34" charset="0"/>
                        </a:rPr>
                        <a:t>161.96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fi-FI" sz="1200" b="0" i="0" u="none" strike="noStrike" dirty="0">
                          <a:solidFill>
                            <a:srgbClr val="000000"/>
                          </a:solidFill>
                          <a:effectLst/>
                          <a:latin typeface="Calibri" panose="020F0502020204030204" pitchFamily="34" charset="0"/>
                        </a:rPr>
                        <a:t>169.56</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fi-FI" sz="1200" b="0" i="0" u="none" strike="noStrike" dirty="0">
                          <a:solidFill>
                            <a:srgbClr val="000000"/>
                          </a:solidFill>
                          <a:effectLst/>
                          <a:latin typeface="Calibri" panose="020F0502020204030204" pitchFamily="34" charset="0"/>
                        </a:rPr>
                        <a:t>173.52</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fi-FI" sz="1200" b="0" i="0" u="none" strike="noStrike" dirty="0">
                          <a:solidFill>
                            <a:srgbClr val="000000"/>
                          </a:solidFill>
                          <a:effectLst/>
                          <a:latin typeface="Calibri" panose="020F0502020204030204" pitchFamily="34" charset="0"/>
                        </a:rPr>
                        <a:t>163.08</a:t>
                      </a: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fi-FI" sz="1200" b="0" i="0" u="none" strike="noStrike" dirty="0">
                          <a:solidFill>
                            <a:srgbClr val="000000"/>
                          </a:solidFill>
                          <a:effectLst/>
                          <a:latin typeface="Calibri" panose="020F0502020204030204" pitchFamily="34" charset="0"/>
                        </a:rPr>
                        <a:t>168.34</a:t>
                      </a: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17622258"/>
                  </a:ext>
                </a:extLst>
              </a:tr>
            </a:tbl>
          </a:graphicData>
        </a:graphic>
      </p:graphicFrame>
      <p:sp>
        <p:nvSpPr>
          <p:cNvPr id="11" name="TextBox 10">
            <a:extLst>
              <a:ext uri="{FF2B5EF4-FFF2-40B4-BE49-F238E27FC236}">
                <a16:creationId xmlns:a16="http://schemas.microsoft.com/office/drawing/2014/main" id="{62CCF616-1D79-2240-B81B-9F088511D0E6}"/>
              </a:ext>
            </a:extLst>
          </p:cNvPr>
          <p:cNvSpPr txBox="1"/>
          <p:nvPr/>
        </p:nvSpPr>
        <p:spPr>
          <a:xfrm>
            <a:off x="1446799" y="1671439"/>
            <a:ext cx="6649193" cy="369332"/>
          </a:xfrm>
          <a:prstGeom prst="rect">
            <a:avLst/>
          </a:prstGeom>
          <a:noFill/>
        </p:spPr>
        <p:txBody>
          <a:bodyPr wrap="none" rtlCol="0">
            <a:spAutoFit/>
          </a:bodyPr>
          <a:lstStyle/>
          <a:p>
            <a:r>
              <a:rPr lang="fi-FI" dirty="0" err="1"/>
              <a:t>Heights</a:t>
            </a:r>
            <a:r>
              <a:rPr lang="fi-FI" dirty="0"/>
              <a:t> of </a:t>
            </a:r>
            <a:r>
              <a:rPr lang="fi-FI" dirty="0" err="1"/>
              <a:t>hypothetical</a:t>
            </a:r>
            <a:r>
              <a:rPr lang="fi-FI" dirty="0"/>
              <a:t> </a:t>
            </a:r>
            <a:r>
              <a:rPr lang="fi-FI" dirty="0" err="1"/>
              <a:t>students</a:t>
            </a:r>
            <a:r>
              <a:rPr lang="fi-FI" dirty="0"/>
              <a:t> and </a:t>
            </a:r>
            <a:r>
              <a:rPr lang="fi-FI" dirty="0" err="1"/>
              <a:t>staff</a:t>
            </a:r>
            <a:r>
              <a:rPr lang="fi-FI" dirty="0"/>
              <a:t>. </a:t>
            </a:r>
            <a:r>
              <a:rPr lang="fi-FI" dirty="0" err="1"/>
              <a:t>Population</a:t>
            </a:r>
            <a:r>
              <a:rPr lang="fi-FI" dirty="0"/>
              <a:t> </a:t>
            </a:r>
            <a:r>
              <a:rPr lang="fi-FI" dirty="0" err="1"/>
              <a:t>mean</a:t>
            </a:r>
            <a:r>
              <a:rPr lang="fi-FI" dirty="0"/>
              <a:t> = 169.68</a:t>
            </a:r>
          </a:p>
        </p:txBody>
      </p:sp>
    </p:spTree>
    <p:extLst>
      <p:ext uri="{BB962C8B-B14F-4D97-AF65-F5344CB8AC3E}">
        <p14:creationId xmlns:p14="http://schemas.microsoft.com/office/powerpoint/2010/main" val="2939142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3200" b="0" dirty="0">
                <a:solidFill>
                  <a:schemeClr val="tx1"/>
                </a:solidFill>
              </a:rPr>
              <a:t>Effect of </a:t>
            </a:r>
            <a:br>
              <a:rPr lang="en-US" sz="3200" b="0" dirty="0">
                <a:solidFill>
                  <a:schemeClr val="tx1"/>
                </a:solidFill>
              </a:rPr>
            </a:br>
            <a:r>
              <a:rPr lang="en-US" sz="3200" b="0" dirty="0">
                <a:solidFill>
                  <a:schemeClr val="tx1"/>
                </a:solidFill>
              </a:rPr>
              <a:t>sample size</a:t>
            </a:r>
          </a:p>
        </p:txBody>
      </p:sp>
      <p:sp>
        <p:nvSpPr>
          <p:cNvPr id="5" name="Content Placeholder 4">
            <a:extLst>
              <a:ext uri="{FF2B5EF4-FFF2-40B4-BE49-F238E27FC236}">
                <a16:creationId xmlns:a16="http://schemas.microsoft.com/office/drawing/2014/main" id="{F3076732-789B-174D-8C7A-9357E5FCDE50}"/>
              </a:ext>
            </a:extLst>
          </p:cNvPr>
          <p:cNvSpPr>
            <a:spLocks noGrp="1"/>
          </p:cNvSpPr>
          <p:nvPr>
            <p:ph sz="half" idx="1"/>
          </p:nvPr>
        </p:nvSpPr>
        <p:spPr/>
        <p:txBody>
          <a:bodyPr/>
          <a:lstStyle/>
          <a:p>
            <a:pPr marL="285750" indent="-285750">
              <a:buFont typeface="Arial"/>
              <a:buChar char="•"/>
            </a:pPr>
            <a:r>
              <a:rPr lang="en-US" sz="2400" dirty="0"/>
              <a:t>To assess the precision of an estimate, we need to assess dispersion</a:t>
            </a:r>
          </a:p>
          <a:p>
            <a:pPr marL="285750" indent="-285750">
              <a:buFont typeface="Arial"/>
              <a:buChar char="•"/>
            </a:pPr>
            <a:r>
              <a:rPr lang="en-US" sz="2400" dirty="0"/>
              <a:t>Dispersion is often measured with SD</a:t>
            </a:r>
          </a:p>
          <a:p>
            <a:pPr marL="285750" indent="-285750">
              <a:buFont typeface="Arial"/>
              <a:buChar char="•"/>
            </a:pPr>
            <a:r>
              <a:rPr lang="en-US" sz="2400" dirty="0"/>
              <a:t>But we do not know the SD</a:t>
            </a:r>
          </a:p>
          <a:p>
            <a:pPr marL="285750" indent="-285750">
              <a:buFont typeface="Arial"/>
              <a:buChar char="•"/>
            </a:pPr>
            <a:r>
              <a:rPr lang="en-US" sz="2400" dirty="0"/>
              <a:t>When estimate and sample size are known, the SD can be estimated.</a:t>
            </a:r>
          </a:p>
          <a:p>
            <a:pPr marL="285750" indent="-285750">
              <a:buFont typeface="Arial"/>
              <a:buChar char="•"/>
            </a:pPr>
            <a:r>
              <a:rPr lang="en-US" sz="2400" dirty="0"/>
              <a:t>This estimate is known as </a:t>
            </a:r>
            <a:r>
              <a:rPr lang="en-US" sz="2400" dirty="0">
                <a:solidFill>
                  <a:srgbClr val="FF0000"/>
                </a:solidFill>
              </a:rPr>
              <a:t>standard error (SE)</a:t>
            </a:r>
          </a:p>
          <a:p>
            <a:pPr marL="285750" indent="-285750">
              <a:buFont typeface="Arial"/>
              <a:buChar char="•"/>
            </a:pPr>
            <a:endParaRPr lang="en-US" sz="2400" dirty="0"/>
          </a:p>
          <a:p>
            <a:endParaRPr lang="fi-FI" dirty="0"/>
          </a:p>
        </p:txBody>
      </p:sp>
      <p:sp>
        <p:nvSpPr>
          <p:cNvPr id="16" name="TextBox 15"/>
          <p:cNvSpPr txBox="1"/>
          <p:nvPr/>
        </p:nvSpPr>
        <p:spPr>
          <a:xfrm>
            <a:off x="970713" y="6498800"/>
            <a:ext cx="6780574" cy="246221"/>
          </a:xfrm>
          <a:prstGeom prst="rect">
            <a:avLst/>
          </a:prstGeom>
          <a:noFill/>
        </p:spPr>
        <p:txBody>
          <a:bodyPr wrap="none" lIns="0" tIns="0" rIns="0" bIns="0" rtlCol="0">
            <a:spAutoFit/>
          </a:bodyPr>
          <a:lstStyle/>
          <a:p>
            <a:r>
              <a:rPr lang="en-US" sz="1600" b="1" dirty="0"/>
              <a:t>N:         10          50        200                 10 000 random samples. Population = 169.68</a:t>
            </a:r>
          </a:p>
        </p:txBody>
      </p:sp>
      <p:cxnSp>
        <p:nvCxnSpPr>
          <p:cNvPr id="18" name="Straight Connector 17"/>
          <p:cNvCxnSpPr/>
          <p:nvPr/>
        </p:nvCxnSpPr>
        <p:spPr>
          <a:xfrm>
            <a:off x="1226824" y="6633258"/>
            <a:ext cx="291217"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845773" y="6633258"/>
            <a:ext cx="291217" cy="0"/>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502779" y="6633258"/>
            <a:ext cx="291217" cy="0"/>
          </a:xfrm>
          <a:prstGeom prst="line">
            <a:avLst/>
          </a:prstGeom>
          <a:ln>
            <a:solidFill>
              <a:srgbClr val="0070C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505661" y="5863939"/>
            <a:ext cx="1413437" cy="615553"/>
          </a:xfrm>
          <a:prstGeom prst="rect">
            <a:avLst/>
          </a:prstGeom>
          <a:noFill/>
        </p:spPr>
        <p:txBody>
          <a:bodyPr wrap="square" lIns="0" tIns="0" rIns="0" bIns="0" rtlCol="0">
            <a:spAutoFit/>
          </a:bodyPr>
          <a:lstStyle/>
          <a:p>
            <a:r>
              <a:rPr lang="en-US" sz="2000" b="1" dirty="0">
                <a:solidFill>
                  <a:srgbClr val="FF0000"/>
                </a:solidFill>
              </a:rPr>
              <a:t>Dispersion</a:t>
            </a:r>
          </a:p>
          <a:p>
            <a:endParaRPr lang="en-US" sz="2000" b="1" dirty="0"/>
          </a:p>
        </p:txBody>
      </p:sp>
      <p:sp>
        <p:nvSpPr>
          <p:cNvPr id="3" name="Left Brace 2"/>
          <p:cNvSpPr/>
          <p:nvPr/>
        </p:nvSpPr>
        <p:spPr>
          <a:xfrm rot="16200000">
            <a:off x="7024088" y="4696441"/>
            <a:ext cx="221621" cy="2173335"/>
          </a:xfrm>
          <a:prstGeom prst="leftBrac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Content Placeholder 5">
            <a:extLst>
              <a:ext uri="{FF2B5EF4-FFF2-40B4-BE49-F238E27FC236}">
                <a16:creationId xmlns:a16="http://schemas.microsoft.com/office/drawing/2014/main" id="{48D929FF-D5E3-3F4C-9271-2249B7F0F526}"/>
              </a:ext>
            </a:extLst>
          </p:cNvPr>
          <p:cNvPicPr>
            <a:picLocks noChangeAspect="1"/>
          </p:cNvPicPr>
          <p:nvPr/>
        </p:nvPicPr>
        <p:blipFill rotWithShape="1">
          <a:blip r:embed="rId3"/>
          <a:srcRect r="67427" b="55791"/>
          <a:stretch/>
        </p:blipFill>
        <p:spPr>
          <a:xfrm>
            <a:off x="4503361" y="1229193"/>
            <a:ext cx="4580851" cy="4375091"/>
          </a:xfrm>
          <a:prstGeom prst="rect">
            <a:avLst/>
          </a:prstGeom>
        </p:spPr>
      </p:pic>
    </p:spTree>
    <p:extLst>
      <p:ext uri="{BB962C8B-B14F-4D97-AF65-F5344CB8AC3E}">
        <p14:creationId xmlns:p14="http://schemas.microsoft.com/office/powerpoint/2010/main" val="39135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Estimating the population mean</a:t>
            </a:r>
          </a:p>
        </p:txBody>
      </p:sp>
      <p:sp>
        <p:nvSpPr>
          <p:cNvPr id="7" name="Content Placeholder 6"/>
          <p:cNvSpPr>
            <a:spLocks noGrp="1"/>
          </p:cNvSpPr>
          <p:nvPr>
            <p:ph idx="1"/>
          </p:nvPr>
        </p:nvSpPr>
        <p:spPr/>
        <p:txBody>
          <a:bodyPr/>
          <a:lstStyle/>
          <a:p>
            <a:r>
              <a:rPr lang="en-US" dirty="0"/>
              <a:t>Population: 	Graduate students and faculty of the university </a:t>
            </a:r>
          </a:p>
          <a:p>
            <a:r>
              <a:rPr lang="en-US" dirty="0"/>
              <a:t>Sample: 		People in a class</a:t>
            </a:r>
          </a:p>
          <a:p>
            <a:r>
              <a:rPr lang="en-US" dirty="0"/>
              <a:t>Task: 		Estimate the mean height</a:t>
            </a:r>
          </a:p>
          <a:p>
            <a:endParaRPr lang="en-US" dirty="0"/>
          </a:p>
          <a:p>
            <a:pPr algn="ctr"/>
            <a:endParaRPr lang="en-US" dirty="0"/>
          </a:p>
        </p:txBody>
      </p:sp>
      <p:sp>
        <p:nvSpPr>
          <p:cNvPr id="8" name="TextBox 7"/>
          <p:cNvSpPr txBox="1"/>
          <p:nvPr/>
        </p:nvSpPr>
        <p:spPr>
          <a:xfrm>
            <a:off x="1187624" y="4294241"/>
            <a:ext cx="4416292" cy="615553"/>
          </a:xfrm>
          <a:prstGeom prst="rect">
            <a:avLst/>
          </a:prstGeom>
          <a:noFill/>
        </p:spPr>
        <p:txBody>
          <a:bodyPr wrap="square" lIns="0" tIns="0" rIns="0" bIns="0" rtlCol="0">
            <a:spAutoFit/>
          </a:bodyPr>
          <a:lstStyle/>
          <a:p>
            <a:r>
              <a:rPr lang="en-US" sz="2000" b="1" dirty="0">
                <a:solidFill>
                  <a:srgbClr val="FF0000"/>
                </a:solidFill>
              </a:rPr>
              <a:t>How should we do the estimation?</a:t>
            </a:r>
          </a:p>
          <a:p>
            <a:endParaRPr lang="en-US" sz="2000" b="1" dirty="0"/>
          </a:p>
        </p:txBody>
      </p:sp>
      <p:sp>
        <p:nvSpPr>
          <p:cNvPr id="9" name="TextBox 8"/>
          <p:cNvSpPr txBox="1"/>
          <p:nvPr/>
        </p:nvSpPr>
        <p:spPr>
          <a:xfrm>
            <a:off x="1187624" y="4821663"/>
            <a:ext cx="5174918" cy="615553"/>
          </a:xfrm>
          <a:prstGeom prst="rect">
            <a:avLst/>
          </a:prstGeom>
          <a:noFill/>
        </p:spPr>
        <p:txBody>
          <a:bodyPr wrap="square" lIns="0" tIns="0" rIns="0" bIns="0" rtlCol="0">
            <a:spAutoFit/>
          </a:bodyPr>
          <a:lstStyle/>
          <a:p>
            <a:r>
              <a:rPr lang="en-US" sz="2000" b="1" dirty="0">
                <a:solidFill>
                  <a:srgbClr val="FF0000"/>
                </a:solidFill>
              </a:rPr>
              <a:t>Any alternative estimation strategies?</a:t>
            </a:r>
          </a:p>
          <a:p>
            <a:endParaRPr lang="en-US" sz="2000" b="1" dirty="0"/>
          </a:p>
        </p:txBody>
      </p:sp>
      <p:sp>
        <p:nvSpPr>
          <p:cNvPr id="10" name="TextBox 9"/>
          <p:cNvSpPr txBox="1"/>
          <p:nvPr/>
        </p:nvSpPr>
        <p:spPr>
          <a:xfrm>
            <a:off x="1187623" y="5442850"/>
            <a:ext cx="5064107" cy="923330"/>
          </a:xfrm>
          <a:prstGeom prst="rect">
            <a:avLst/>
          </a:prstGeom>
          <a:noFill/>
        </p:spPr>
        <p:txBody>
          <a:bodyPr wrap="square" lIns="0" tIns="0" rIns="0" bIns="0" rtlCol="0">
            <a:spAutoFit/>
          </a:bodyPr>
          <a:lstStyle/>
          <a:p>
            <a:r>
              <a:rPr lang="en-US" sz="2000" b="1" dirty="0">
                <a:solidFill>
                  <a:srgbClr val="FF0000"/>
                </a:solidFill>
              </a:rPr>
              <a:t>Which estimation strategy is the best and why?</a:t>
            </a:r>
          </a:p>
          <a:p>
            <a:endParaRPr lang="en-US" sz="2000" b="1" dirty="0"/>
          </a:p>
        </p:txBody>
      </p:sp>
      <p:pic>
        <p:nvPicPr>
          <p:cNvPr id="11" name="Picture 10"/>
          <p:cNvPicPr>
            <a:picLocks noChangeAspect="1"/>
          </p:cNvPicPr>
          <p:nvPr/>
        </p:nvPicPr>
        <p:blipFill>
          <a:blip r:embed="rId2"/>
          <a:stretch>
            <a:fillRect/>
          </a:stretch>
        </p:blipFill>
        <p:spPr>
          <a:xfrm>
            <a:off x="6169171" y="3817914"/>
            <a:ext cx="2623049" cy="2623049"/>
          </a:xfrm>
          <a:prstGeom prst="rect">
            <a:avLst/>
          </a:prstGeom>
        </p:spPr>
      </p:pic>
    </p:spTree>
    <p:extLst>
      <p:ext uri="{BB962C8B-B14F-4D97-AF65-F5344CB8AC3E}">
        <p14:creationId xmlns:p14="http://schemas.microsoft.com/office/powerpoint/2010/main" val="194109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Properties of a good estimation strategy (estimator)</a:t>
            </a:r>
          </a:p>
        </p:txBody>
      </p:sp>
      <p:sp>
        <p:nvSpPr>
          <p:cNvPr id="3" name="Content Placeholder 2"/>
          <p:cNvSpPr>
            <a:spLocks noGrp="1"/>
          </p:cNvSpPr>
          <p:nvPr>
            <p:ph idx="1"/>
          </p:nvPr>
        </p:nvSpPr>
        <p:spPr/>
        <p:txBody>
          <a:bodyPr/>
          <a:lstStyle/>
          <a:p>
            <a:r>
              <a:rPr lang="en-US" dirty="0"/>
              <a:t>Properties of a good estimator</a:t>
            </a:r>
          </a:p>
          <a:p>
            <a:pPr marL="342900" indent="-342900">
              <a:buFont typeface="Arial"/>
              <a:buChar char="•"/>
            </a:pPr>
            <a:r>
              <a:rPr lang="en-US" sz="1800" dirty="0"/>
              <a:t>Estimates using population data equal population values (</a:t>
            </a:r>
            <a:r>
              <a:rPr lang="en-US" sz="1800" dirty="0">
                <a:solidFill>
                  <a:srgbClr val="FF0000"/>
                </a:solidFill>
              </a:rPr>
              <a:t>consistency</a:t>
            </a:r>
            <a:r>
              <a:rPr lang="en-US" sz="1800" dirty="0"/>
              <a:t>)</a:t>
            </a:r>
          </a:p>
          <a:p>
            <a:pPr marL="342900" indent="-342900">
              <a:buFont typeface="Arial"/>
              <a:buChar char="•"/>
            </a:pPr>
            <a:r>
              <a:rPr lang="en-US" sz="1800" dirty="0"/>
              <a:t>Estimates are correct on average (</a:t>
            </a:r>
            <a:r>
              <a:rPr lang="en-US" sz="1800" dirty="0" err="1">
                <a:solidFill>
                  <a:srgbClr val="FF0000"/>
                </a:solidFill>
              </a:rPr>
              <a:t>unbiasedness</a:t>
            </a:r>
            <a:r>
              <a:rPr lang="en-US" sz="1800" dirty="0"/>
              <a:t>)</a:t>
            </a:r>
          </a:p>
          <a:p>
            <a:pPr marL="342900" indent="-342900">
              <a:buFont typeface="Arial"/>
              <a:buChar char="•"/>
            </a:pPr>
            <a:r>
              <a:rPr lang="en-US" sz="1800" dirty="0"/>
              <a:t>Variance of the estimates is smaller than variance of estimates from alternative estimators (</a:t>
            </a:r>
            <a:r>
              <a:rPr lang="en-US" sz="1800" dirty="0">
                <a:solidFill>
                  <a:srgbClr val="FF0000"/>
                </a:solidFill>
              </a:rPr>
              <a:t>efficiency</a:t>
            </a:r>
            <a:r>
              <a:rPr lang="en-US" sz="1800" dirty="0"/>
              <a:t>)</a:t>
            </a:r>
          </a:p>
          <a:p>
            <a:pPr marL="342900" indent="-342900">
              <a:buFont typeface="Arial"/>
              <a:buChar char="•"/>
            </a:pPr>
            <a:r>
              <a:rPr lang="en-US" sz="1800" dirty="0"/>
              <a:t>Estimates are normally distributed (or at least have a known distribution, </a:t>
            </a:r>
            <a:r>
              <a:rPr lang="en-US" sz="1800" dirty="0">
                <a:solidFill>
                  <a:srgbClr val="FF0000"/>
                </a:solidFill>
              </a:rPr>
              <a:t>normality</a:t>
            </a:r>
            <a:r>
              <a:rPr lang="en-US" sz="1800" dirty="0"/>
              <a:t>)</a:t>
            </a:r>
          </a:p>
          <a:p>
            <a:endParaRPr lang="en-US" dirty="0"/>
          </a:p>
        </p:txBody>
      </p:sp>
      <p:sp>
        <p:nvSpPr>
          <p:cNvPr id="13" name="TextBox 12"/>
          <p:cNvSpPr txBox="1"/>
          <p:nvPr/>
        </p:nvSpPr>
        <p:spPr>
          <a:xfrm>
            <a:off x="2760820" y="6036949"/>
            <a:ext cx="5541446" cy="615553"/>
          </a:xfrm>
          <a:prstGeom prst="rect">
            <a:avLst/>
          </a:prstGeom>
          <a:noFill/>
        </p:spPr>
        <p:txBody>
          <a:bodyPr wrap="square" lIns="0" tIns="0" rIns="0" bIns="0" rtlCol="0">
            <a:spAutoFit/>
          </a:bodyPr>
          <a:lstStyle/>
          <a:p>
            <a:r>
              <a:rPr lang="en-US" sz="2000" b="1" dirty="0">
                <a:solidFill>
                  <a:srgbClr val="FF0000"/>
                </a:solidFill>
              </a:rPr>
              <a:t>Why do you think knowing this is important?</a:t>
            </a:r>
          </a:p>
          <a:p>
            <a:endParaRPr lang="en-US" sz="2000" b="1" dirty="0"/>
          </a:p>
        </p:txBody>
      </p:sp>
    </p:spTree>
    <p:extLst>
      <p:ext uri="{BB962C8B-B14F-4D97-AF65-F5344CB8AC3E}">
        <p14:creationId xmlns:p14="http://schemas.microsoft.com/office/powerpoint/2010/main" val="15556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Is quantitative research difficult?</a:t>
            </a:r>
          </a:p>
        </p:txBody>
      </p:sp>
      <p:sp>
        <p:nvSpPr>
          <p:cNvPr id="7" name="Content Placeholder 6"/>
          <p:cNvSpPr>
            <a:spLocks noGrp="1"/>
          </p:cNvSpPr>
          <p:nvPr>
            <p:ph sz="half" idx="1"/>
          </p:nvPr>
        </p:nvSpPr>
        <p:spPr/>
        <p:txBody>
          <a:bodyPr/>
          <a:lstStyle/>
          <a:p>
            <a:r>
              <a:rPr lang="en-US" dirty="0"/>
              <a:t>Quantitative research – like writing a novel</a:t>
            </a:r>
          </a:p>
        </p:txBody>
      </p:sp>
      <p:sp>
        <p:nvSpPr>
          <p:cNvPr id="8" name="Content Placeholder 7"/>
          <p:cNvSpPr>
            <a:spLocks noGrp="1"/>
          </p:cNvSpPr>
          <p:nvPr>
            <p:ph sz="half" idx="2"/>
          </p:nvPr>
        </p:nvSpPr>
        <p:spPr/>
        <p:txBody>
          <a:bodyPr/>
          <a:lstStyle/>
          <a:p>
            <a:r>
              <a:rPr lang="en-US" dirty="0"/>
              <a:t>Qualitative research – like doing a painting </a:t>
            </a:r>
          </a:p>
        </p:txBody>
      </p:sp>
      <p:pic>
        <p:nvPicPr>
          <p:cNvPr id="10" name="Picture 9" descr="George R R Martin - A Game of Thrones.png"/>
          <p:cNvPicPr>
            <a:picLocks noChangeAspect="1"/>
          </p:cNvPicPr>
          <p:nvPr/>
        </p:nvPicPr>
        <p:blipFill rotWithShape="1">
          <a:blip r:embed="rId2">
            <a:extLst>
              <a:ext uri="{28A0092B-C50C-407E-A947-70E740481C1C}">
                <a14:useLocalDpi xmlns:a14="http://schemas.microsoft.com/office/drawing/2010/main" val="0"/>
              </a:ext>
            </a:extLst>
          </a:blip>
          <a:srcRect l="20476" t="9451" b="9086"/>
          <a:stretch/>
        </p:blipFill>
        <p:spPr>
          <a:xfrm>
            <a:off x="1758250" y="3294335"/>
            <a:ext cx="3478835" cy="3563665"/>
          </a:xfrm>
          <a:prstGeom prst="rect">
            <a:avLst/>
          </a:prstGeom>
        </p:spPr>
      </p:pic>
      <p:pic>
        <p:nvPicPr>
          <p:cNvPr id="11" name="Picture 10" descr="Nude_Green_Leaves_and_Bust_by_Picass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5019" y="3294335"/>
            <a:ext cx="2746339" cy="3432924"/>
          </a:xfrm>
          <a:prstGeom prst="rect">
            <a:avLst/>
          </a:prstGeom>
        </p:spPr>
      </p:pic>
    </p:spTree>
    <p:extLst>
      <p:ext uri="{BB962C8B-B14F-4D97-AF65-F5344CB8AC3E}">
        <p14:creationId xmlns:p14="http://schemas.microsoft.com/office/powerpoint/2010/main" val="11067292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50AA96-E5E4-3E43-94CD-33A90F12CEC7}"/>
              </a:ext>
            </a:extLst>
          </p:cNvPr>
          <p:cNvPicPr>
            <a:picLocks noGrp="1" noChangeAspect="1"/>
          </p:cNvPicPr>
          <p:nvPr>
            <p:ph idx="1"/>
          </p:nvPr>
        </p:nvPicPr>
        <p:blipFill>
          <a:blip r:embed="rId3"/>
          <a:stretch>
            <a:fillRect/>
          </a:stretch>
        </p:blipFill>
        <p:spPr>
          <a:xfrm>
            <a:off x="309226" y="959371"/>
            <a:ext cx="7950354" cy="5594693"/>
          </a:xfrm>
        </p:spPr>
      </p:pic>
      <p:sp>
        <p:nvSpPr>
          <p:cNvPr id="13" name="Title 12"/>
          <p:cNvSpPr>
            <a:spLocks noGrp="1"/>
          </p:cNvSpPr>
          <p:nvPr>
            <p:ph type="title"/>
          </p:nvPr>
        </p:nvSpPr>
        <p:spPr>
          <a:xfrm>
            <a:off x="628650" y="22226"/>
            <a:ext cx="7886700" cy="1325563"/>
          </a:xfrm>
        </p:spPr>
        <p:txBody>
          <a:bodyPr/>
          <a:lstStyle/>
          <a:p>
            <a:r>
              <a:rPr lang="en-US" sz="3200" dirty="0"/>
              <a:t>Estimating mean of random normal variable</a:t>
            </a:r>
          </a:p>
        </p:txBody>
      </p:sp>
      <p:sp>
        <p:nvSpPr>
          <p:cNvPr id="22" name="TextBox 21"/>
          <p:cNvSpPr txBox="1"/>
          <p:nvPr/>
        </p:nvSpPr>
        <p:spPr>
          <a:xfrm>
            <a:off x="884895" y="1416392"/>
            <a:ext cx="1059585" cy="738664"/>
          </a:xfrm>
          <a:prstGeom prst="rect">
            <a:avLst/>
          </a:prstGeom>
          <a:noFill/>
        </p:spPr>
        <p:txBody>
          <a:bodyPr wrap="none" lIns="0" tIns="0" rIns="0" bIns="0" rtlCol="0">
            <a:spAutoFit/>
          </a:bodyPr>
          <a:lstStyle/>
          <a:p>
            <a:r>
              <a:rPr lang="en-US" sz="1600" b="1" dirty="0">
                <a:solidFill>
                  <a:srgbClr val="FF0000"/>
                </a:solidFill>
              </a:rPr>
              <a:t>Consistent</a:t>
            </a:r>
          </a:p>
          <a:p>
            <a:r>
              <a:rPr lang="en-US" sz="1600" b="1" dirty="0">
                <a:solidFill>
                  <a:srgbClr val="FF0000"/>
                </a:solidFill>
              </a:rPr>
              <a:t>Unbiased</a:t>
            </a:r>
          </a:p>
          <a:p>
            <a:r>
              <a:rPr lang="en-US" sz="1600" b="1" dirty="0">
                <a:solidFill>
                  <a:srgbClr val="FF0000"/>
                </a:solidFill>
              </a:rPr>
              <a:t>Efficient</a:t>
            </a:r>
          </a:p>
        </p:txBody>
      </p:sp>
      <p:sp>
        <p:nvSpPr>
          <p:cNvPr id="23" name="TextBox 22"/>
          <p:cNvSpPr txBox="1"/>
          <p:nvPr/>
        </p:nvSpPr>
        <p:spPr>
          <a:xfrm>
            <a:off x="887078" y="4241701"/>
            <a:ext cx="1059585" cy="738664"/>
          </a:xfrm>
          <a:prstGeom prst="rect">
            <a:avLst/>
          </a:prstGeom>
          <a:noFill/>
        </p:spPr>
        <p:txBody>
          <a:bodyPr wrap="none" lIns="0" tIns="0" rIns="0" bIns="0" rtlCol="0">
            <a:spAutoFit/>
          </a:bodyPr>
          <a:lstStyle/>
          <a:p>
            <a:r>
              <a:rPr lang="en-US" sz="1600" b="1" dirty="0">
                <a:solidFill>
                  <a:srgbClr val="FF0000"/>
                </a:solidFill>
              </a:rPr>
              <a:t>Consistent</a:t>
            </a:r>
          </a:p>
          <a:p>
            <a:r>
              <a:rPr lang="en-US" sz="1600" b="1" dirty="0">
                <a:solidFill>
                  <a:srgbClr val="FF0000"/>
                </a:solidFill>
              </a:rPr>
              <a:t>Unbiased</a:t>
            </a:r>
          </a:p>
          <a:p>
            <a:r>
              <a:rPr lang="en-US" sz="1600" b="1" dirty="0">
                <a:solidFill>
                  <a:srgbClr val="FF0000"/>
                </a:solidFill>
              </a:rPr>
              <a:t>Inefficient</a:t>
            </a:r>
          </a:p>
        </p:txBody>
      </p:sp>
      <p:sp>
        <p:nvSpPr>
          <p:cNvPr id="24" name="TextBox 23"/>
          <p:cNvSpPr txBox="1"/>
          <p:nvPr/>
        </p:nvSpPr>
        <p:spPr>
          <a:xfrm>
            <a:off x="3586024" y="1434084"/>
            <a:ext cx="1082929" cy="984885"/>
          </a:xfrm>
          <a:prstGeom prst="rect">
            <a:avLst/>
          </a:prstGeom>
          <a:noFill/>
        </p:spPr>
        <p:txBody>
          <a:bodyPr wrap="none" lIns="0" tIns="0" rIns="0" bIns="0" rtlCol="0">
            <a:spAutoFit/>
          </a:bodyPr>
          <a:lstStyle/>
          <a:p>
            <a:r>
              <a:rPr lang="en-US" sz="1600" b="1" dirty="0">
                <a:solidFill>
                  <a:srgbClr val="FF0000"/>
                </a:solidFill>
              </a:rPr>
              <a:t>Consistent</a:t>
            </a:r>
          </a:p>
          <a:p>
            <a:r>
              <a:rPr lang="en-US" sz="1600" b="1" dirty="0">
                <a:solidFill>
                  <a:srgbClr val="FF0000"/>
                </a:solidFill>
              </a:rPr>
              <a:t>Biased</a:t>
            </a:r>
          </a:p>
          <a:p>
            <a:r>
              <a:rPr lang="en-US" sz="1600" b="1" dirty="0">
                <a:solidFill>
                  <a:srgbClr val="FF0000"/>
                </a:solidFill>
              </a:rPr>
              <a:t>(Efficient)</a:t>
            </a:r>
          </a:p>
          <a:p>
            <a:endParaRPr lang="en-US" sz="1600" b="1" dirty="0">
              <a:solidFill>
                <a:srgbClr val="FF0000"/>
              </a:solidFill>
            </a:endParaRPr>
          </a:p>
        </p:txBody>
      </p:sp>
      <p:sp>
        <p:nvSpPr>
          <p:cNvPr id="25" name="TextBox 24"/>
          <p:cNvSpPr txBox="1"/>
          <p:nvPr/>
        </p:nvSpPr>
        <p:spPr>
          <a:xfrm>
            <a:off x="3586024" y="4241701"/>
            <a:ext cx="1109278" cy="738664"/>
          </a:xfrm>
          <a:prstGeom prst="rect">
            <a:avLst/>
          </a:prstGeom>
          <a:noFill/>
        </p:spPr>
        <p:txBody>
          <a:bodyPr wrap="none" lIns="0" tIns="0" rIns="0" bIns="0" rtlCol="0">
            <a:spAutoFit/>
          </a:bodyPr>
          <a:lstStyle/>
          <a:p>
            <a:r>
              <a:rPr lang="en-US" sz="1600" b="1" dirty="0">
                <a:solidFill>
                  <a:srgbClr val="FF0000"/>
                </a:solidFill>
              </a:rPr>
              <a:t>Consistent</a:t>
            </a:r>
          </a:p>
          <a:p>
            <a:r>
              <a:rPr lang="en-US" sz="1600" b="1" dirty="0">
                <a:solidFill>
                  <a:srgbClr val="FF0000"/>
                </a:solidFill>
              </a:rPr>
              <a:t>Biased</a:t>
            </a:r>
          </a:p>
          <a:p>
            <a:r>
              <a:rPr lang="en-US" sz="1600" b="1" dirty="0">
                <a:solidFill>
                  <a:srgbClr val="FF0000"/>
                </a:solidFill>
              </a:rPr>
              <a:t>(Inefficient)</a:t>
            </a:r>
          </a:p>
        </p:txBody>
      </p:sp>
      <p:sp>
        <p:nvSpPr>
          <p:cNvPr id="26" name="TextBox 25"/>
          <p:cNvSpPr txBox="1"/>
          <p:nvPr/>
        </p:nvSpPr>
        <p:spPr>
          <a:xfrm>
            <a:off x="6229672" y="1434084"/>
            <a:ext cx="1208664" cy="738664"/>
          </a:xfrm>
          <a:prstGeom prst="rect">
            <a:avLst/>
          </a:prstGeom>
          <a:noFill/>
        </p:spPr>
        <p:txBody>
          <a:bodyPr wrap="none" lIns="0" tIns="0" rIns="0" bIns="0" rtlCol="0">
            <a:spAutoFit/>
          </a:bodyPr>
          <a:lstStyle/>
          <a:p>
            <a:r>
              <a:rPr lang="en-US" sz="1600" b="1" dirty="0">
                <a:solidFill>
                  <a:srgbClr val="FF0000"/>
                </a:solidFill>
              </a:rPr>
              <a:t>Inconsistent</a:t>
            </a:r>
          </a:p>
          <a:p>
            <a:r>
              <a:rPr lang="en-US" sz="1600" b="1" dirty="0">
                <a:solidFill>
                  <a:srgbClr val="FF0000"/>
                </a:solidFill>
              </a:rPr>
              <a:t>Unbiased</a:t>
            </a:r>
          </a:p>
          <a:p>
            <a:r>
              <a:rPr lang="en-US" sz="1600" b="1" dirty="0">
                <a:solidFill>
                  <a:srgbClr val="FF0000"/>
                </a:solidFill>
              </a:rPr>
              <a:t>Inefficient</a:t>
            </a:r>
          </a:p>
        </p:txBody>
      </p:sp>
      <p:sp>
        <p:nvSpPr>
          <p:cNvPr id="27" name="TextBox 26"/>
          <p:cNvSpPr txBox="1"/>
          <p:nvPr/>
        </p:nvSpPr>
        <p:spPr>
          <a:xfrm>
            <a:off x="6229672" y="4241701"/>
            <a:ext cx="1208664" cy="738664"/>
          </a:xfrm>
          <a:prstGeom prst="rect">
            <a:avLst/>
          </a:prstGeom>
          <a:noFill/>
        </p:spPr>
        <p:txBody>
          <a:bodyPr wrap="none" lIns="0" tIns="0" rIns="0" bIns="0" rtlCol="0">
            <a:spAutoFit/>
          </a:bodyPr>
          <a:lstStyle/>
          <a:p>
            <a:r>
              <a:rPr lang="en-US" sz="1600" b="1" dirty="0">
                <a:solidFill>
                  <a:srgbClr val="FF0000"/>
                </a:solidFill>
              </a:rPr>
              <a:t>Inconsistent</a:t>
            </a:r>
          </a:p>
          <a:p>
            <a:r>
              <a:rPr lang="en-US" sz="1600" b="1" dirty="0">
                <a:solidFill>
                  <a:srgbClr val="FF0000"/>
                </a:solidFill>
              </a:rPr>
              <a:t>Biased</a:t>
            </a:r>
          </a:p>
          <a:p>
            <a:r>
              <a:rPr lang="en-US" sz="1600" b="1" dirty="0">
                <a:solidFill>
                  <a:srgbClr val="FF0000"/>
                </a:solidFill>
              </a:rPr>
              <a:t>(Inefficient)</a:t>
            </a:r>
          </a:p>
        </p:txBody>
      </p:sp>
      <p:sp>
        <p:nvSpPr>
          <p:cNvPr id="29" name="TextBox 28">
            <a:extLst>
              <a:ext uri="{FF2B5EF4-FFF2-40B4-BE49-F238E27FC236}">
                <a16:creationId xmlns:a16="http://schemas.microsoft.com/office/drawing/2014/main" id="{46E93389-D496-1D4C-891E-71F5A58C50DA}"/>
              </a:ext>
            </a:extLst>
          </p:cNvPr>
          <p:cNvSpPr txBox="1"/>
          <p:nvPr/>
        </p:nvSpPr>
        <p:spPr>
          <a:xfrm>
            <a:off x="970713" y="6498800"/>
            <a:ext cx="6780574" cy="246221"/>
          </a:xfrm>
          <a:prstGeom prst="rect">
            <a:avLst/>
          </a:prstGeom>
          <a:noFill/>
        </p:spPr>
        <p:txBody>
          <a:bodyPr wrap="none" lIns="0" tIns="0" rIns="0" bIns="0" rtlCol="0">
            <a:spAutoFit/>
          </a:bodyPr>
          <a:lstStyle/>
          <a:p>
            <a:r>
              <a:rPr lang="en-US" sz="1600" b="1" dirty="0"/>
              <a:t>N:         10          50        200                 10 000 random samples. Population = 169.68</a:t>
            </a:r>
          </a:p>
        </p:txBody>
      </p:sp>
      <p:cxnSp>
        <p:nvCxnSpPr>
          <p:cNvPr id="30" name="Straight Connector 29">
            <a:extLst>
              <a:ext uri="{FF2B5EF4-FFF2-40B4-BE49-F238E27FC236}">
                <a16:creationId xmlns:a16="http://schemas.microsoft.com/office/drawing/2014/main" id="{9828FECC-374C-474D-82BE-B3133DC43F1A}"/>
              </a:ext>
            </a:extLst>
          </p:cNvPr>
          <p:cNvCxnSpPr/>
          <p:nvPr/>
        </p:nvCxnSpPr>
        <p:spPr>
          <a:xfrm>
            <a:off x="1226824" y="6633258"/>
            <a:ext cx="291217" cy="0"/>
          </a:xfrm>
          <a:prstGeom prst="line">
            <a:avLst/>
          </a:prstGeom>
          <a:ln>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19E1896-84E1-E342-8E37-A5F6D2418C60}"/>
              </a:ext>
            </a:extLst>
          </p:cNvPr>
          <p:cNvCxnSpPr/>
          <p:nvPr/>
        </p:nvCxnSpPr>
        <p:spPr>
          <a:xfrm>
            <a:off x="1845773" y="6633258"/>
            <a:ext cx="291217" cy="0"/>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F126D66-F0A6-9549-BAFD-C3635770003E}"/>
              </a:ext>
            </a:extLst>
          </p:cNvPr>
          <p:cNvCxnSpPr/>
          <p:nvPr/>
        </p:nvCxnSpPr>
        <p:spPr>
          <a:xfrm>
            <a:off x="2502779" y="6633258"/>
            <a:ext cx="291217" cy="0"/>
          </a:xfrm>
          <a:prstGeom prst="line">
            <a:avLst/>
          </a:prstGeom>
          <a:ln>
            <a:solidFill>
              <a:srgbClr val="0070C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97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inference</a:t>
            </a:r>
          </a:p>
        </p:txBody>
      </p:sp>
      <p:sp>
        <p:nvSpPr>
          <p:cNvPr id="3" name="Subtitle 2"/>
          <p:cNvSpPr>
            <a:spLocks noGrp="1"/>
          </p:cNvSpPr>
          <p:nvPr>
            <p:ph type="body" idx="1"/>
          </p:nvPr>
        </p:nvSpPr>
        <p:spPr/>
        <p:txBody>
          <a:bodyPr/>
          <a:lstStyle/>
          <a:p>
            <a:r>
              <a:rPr lang="en-US" dirty="0"/>
              <a:t>Ignore causality until further notice</a:t>
            </a:r>
          </a:p>
        </p:txBody>
      </p:sp>
    </p:spTree>
    <p:extLst>
      <p:ext uri="{BB962C8B-B14F-4D97-AF65-F5344CB8AC3E}">
        <p14:creationId xmlns:p14="http://schemas.microsoft.com/office/powerpoint/2010/main" val="1325007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12" name="TextBox 11"/>
          <p:cNvSpPr txBox="1"/>
          <p:nvPr/>
        </p:nvSpPr>
        <p:spPr>
          <a:xfrm>
            <a:off x="3673629" y="160836"/>
            <a:ext cx="5847167" cy="2462213"/>
          </a:xfrm>
          <a:prstGeom prst="rect">
            <a:avLst/>
          </a:prstGeom>
          <a:noFill/>
        </p:spPr>
        <p:txBody>
          <a:bodyPr wrap="square" lIns="0" tIns="0" rIns="0" bIns="0" rtlCol="0">
            <a:spAutoFit/>
          </a:bodyPr>
          <a:lstStyle/>
          <a:p>
            <a:r>
              <a:rPr lang="en-US" sz="2000" b="1" dirty="0">
                <a:solidFill>
                  <a:srgbClr val="FF0000"/>
                </a:solidFill>
              </a:rPr>
              <a:t>In one point of time, in one sample, the firms lead by women are more profitable</a:t>
            </a:r>
          </a:p>
          <a:p>
            <a:endParaRPr lang="en-US" sz="2000" b="1" dirty="0">
              <a:solidFill>
                <a:srgbClr val="FF0000"/>
              </a:solidFill>
            </a:endParaRPr>
          </a:p>
          <a:p>
            <a:r>
              <a:rPr lang="en-US" sz="2000" b="1" dirty="0">
                <a:solidFill>
                  <a:srgbClr val="FF0000"/>
                </a:solidFill>
              </a:rPr>
              <a:t>Does this generalize?</a:t>
            </a:r>
          </a:p>
          <a:p>
            <a:pPr marL="342900" indent="-342900">
              <a:buFont typeface="Arial"/>
              <a:buChar char="•"/>
            </a:pPr>
            <a:r>
              <a:rPr lang="en-US" sz="2000" b="1" dirty="0">
                <a:solidFill>
                  <a:srgbClr val="FF0000"/>
                </a:solidFill>
              </a:rPr>
              <a:t>Is this just one year, or does it generalize over years?</a:t>
            </a:r>
          </a:p>
          <a:p>
            <a:pPr marL="342900" indent="-342900">
              <a:buFont typeface="Arial"/>
              <a:buChar char="•"/>
            </a:pPr>
            <a:r>
              <a:rPr lang="en-US" sz="2000" b="1" dirty="0">
                <a:solidFill>
                  <a:srgbClr val="FF0000"/>
                </a:solidFill>
              </a:rPr>
              <a:t>Does it generalize to other firms?</a:t>
            </a:r>
          </a:p>
          <a:p>
            <a:endParaRPr lang="en-US" sz="2000" b="1" dirty="0">
              <a:solidFill>
                <a:srgbClr val="FF0000"/>
              </a:solidFill>
            </a:endParaRPr>
          </a:p>
        </p:txBody>
      </p:sp>
    </p:spTree>
    <p:extLst>
      <p:ext uri="{BB962C8B-B14F-4D97-AF65-F5344CB8AC3E}">
        <p14:creationId xmlns:p14="http://schemas.microsoft.com/office/powerpoint/2010/main" val="214373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5" name="TextBox 4"/>
          <p:cNvSpPr txBox="1"/>
          <p:nvPr/>
        </p:nvSpPr>
        <p:spPr>
          <a:xfrm>
            <a:off x="1279073" y="933141"/>
            <a:ext cx="4321696" cy="923330"/>
          </a:xfrm>
          <a:prstGeom prst="rect">
            <a:avLst/>
          </a:prstGeom>
          <a:noFill/>
        </p:spPr>
        <p:txBody>
          <a:bodyPr wrap="none" lIns="0" tIns="0" rIns="0" bIns="0" rtlCol="0">
            <a:spAutoFit/>
          </a:bodyPr>
          <a:lstStyle/>
          <a:p>
            <a:r>
              <a:rPr lang="en-US" sz="2000" b="1" dirty="0">
                <a:solidFill>
                  <a:srgbClr val="FF0000"/>
                </a:solidFill>
              </a:rPr>
              <a:t>Can this be simply by chance?</a:t>
            </a:r>
          </a:p>
          <a:p>
            <a:pPr marL="342900" indent="-342900">
              <a:buFont typeface="Arial"/>
              <a:buChar char="•"/>
            </a:pPr>
            <a:r>
              <a:rPr lang="en-US" sz="2000" b="1" dirty="0">
                <a:solidFill>
                  <a:srgbClr val="FF0000"/>
                </a:solidFill>
              </a:rPr>
              <a:t>Is 4.7 %-points a large difference</a:t>
            </a:r>
          </a:p>
          <a:p>
            <a:pPr marL="342900" indent="-342900">
              <a:buFont typeface="Arial"/>
              <a:buChar char="•"/>
            </a:pPr>
            <a:r>
              <a:rPr lang="en-US" sz="2000" b="1" dirty="0">
                <a:solidFill>
                  <a:srgbClr val="FF0000"/>
                </a:solidFill>
              </a:rPr>
              <a:t>How many women there were? </a:t>
            </a:r>
          </a:p>
        </p:txBody>
      </p:sp>
      <p:sp>
        <p:nvSpPr>
          <p:cNvPr id="6" name="TextBox 5"/>
          <p:cNvSpPr txBox="1"/>
          <p:nvPr/>
        </p:nvSpPr>
        <p:spPr>
          <a:xfrm>
            <a:off x="5896425" y="1586250"/>
            <a:ext cx="456455" cy="492443"/>
          </a:xfrm>
          <a:prstGeom prst="rect">
            <a:avLst/>
          </a:prstGeom>
          <a:noFill/>
        </p:spPr>
        <p:txBody>
          <a:bodyPr wrap="none" lIns="0" tIns="0" rIns="0" bIns="0" rtlCol="0">
            <a:spAutoFit/>
          </a:bodyPr>
          <a:lstStyle/>
          <a:p>
            <a:r>
              <a:rPr lang="en-US" sz="3200" b="1" dirty="0">
                <a:solidFill>
                  <a:srgbClr val="FF0000"/>
                </a:solidFill>
              </a:rPr>
              <a:t>22</a:t>
            </a:r>
          </a:p>
        </p:txBody>
      </p:sp>
      <p:sp>
        <p:nvSpPr>
          <p:cNvPr id="12" name="TextBox 11"/>
          <p:cNvSpPr txBox="1"/>
          <p:nvPr/>
        </p:nvSpPr>
        <p:spPr>
          <a:xfrm>
            <a:off x="5896425" y="794082"/>
            <a:ext cx="2863289" cy="430887"/>
          </a:xfrm>
          <a:prstGeom prst="rect">
            <a:avLst/>
          </a:prstGeom>
          <a:noFill/>
        </p:spPr>
        <p:txBody>
          <a:bodyPr wrap="none" lIns="0" tIns="0" rIns="0" bIns="0" rtlCol="0">
            <a:spAutoFit/>
          </a:bodyPr>
          <a:lstStyle/>
          <a:p>
            <a:r>
              <a:rPr lang="en-US" sz="2800" b="1" dirty="0">
                <a:solidFill>
                  <a:srgbClr val="FF0000"/>
                </a:solidFill>
              </a:rPr>
              <a:t>Mean(ROA)  ~ 10</a:t>
            </a:r>
          </a:p>
        </p:txBody>
      </p:sp>
    </p:spTree>
    <p:extLst>
      <p:ext uri="{BB962C8B-B14F-4D97-AF65-F5344CB8AC3E}">
        <p14:creationId xmlns:p14="http://schemas.microsoft.com/office/powerpoint/2010/main" val="138429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would be the probability of obtaining the difference by chance?</a:t>
            </a:r>
          </a:p>
        </p:txBody>
      </p:sp>
      <p:pic>
        <p:nvPicPr>
          <p:cNvPr id="8" name="Content Placeholder 7" descr="Screen Shot 2015-02-25 at 13.47.05.png"/>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090930" y="1825625"/>
            <a:ext cx="6962140" cy="4351338"/>
          </a:xfrm>
        </p:spPr>
      </p:pic>
      <p:sp>
        <p:nvSpPr>
          <p:cNvPr id="3" name="TextBox 2"/>
          <p:cNvSpPr txBox="1"/>
          <p:nvPr/>
        </p:nvSpPr>
        <p:spPr>
          <a:xfrm>
            <a:off x="1541949" y="1976797"/>
            <a:ext cx="3770639" cy="1107996"/>
          </a:xfrm>
          <a:prstGeom prst="rect">
            <a:avLst/>
          </a:prstGeom>
          <a:noFill/>
        </p:spPr>
        <p:txBody>
          <a:bodyPr wrap="none" lIns="0" tIns="0" rIns="0" bIns="0" rtlCol="0">
            <a:spAutoFit/>
          </a:bodyPr>
          <a:lstStyle/>
          <a:p>
            <a:r>
              <a:rPr lang="en-US" sz="3600" b="1" dirty="0">
                <a:solidFill>
                  <a:schemeClr val="bg1"/>
                </a:solidFill>
              </a:rPr>
              <a:t>What would </a:t>
            </a:r>
            <a:br>
              <a:rPr lang="en-US" sz="3600" b="1" dirty="0">
                <a:solidFill>
                  <a:schemeClr val="bg1"/>
                </a:solidFill>
              </a:rPr>
            </a:br>
            <a:r>
              <a:rPr lang="en-US" sz="3600" b="1" dirty="0">
                <a:solidFill>
                  <a:schemeClr val="bg1"/>
                </a:solidFill>
              </a:rPr>
              <a:t>John </a:t>
            </a:r>
            <a:r>
              <a:rPr lang="en-US" sz="3600" b="1" dirty="0" err="1">
                <a:solidFill>
                  <a:schemeClr val="bg1"/>
                </a:solidFill>
              </a:rPr>
              <a:t>Rauser</a:t>
            </a:r>
            <a:r>
              <a:rPr lang="en-US" sz="3600" b="1" dirty="0">
                <a:solidFill>
                  <a:schemeClr val="bg1"/>
                </a:solidFill>
              </a:rPr>
              <a:t> do?</a:t>
            </a:r>
          </a:p>
        </p:txBody>
      </p:sp>
    </p:spTree>
    <p:extLst>
      <p:ext uri="{BB962C8B-B14F-4D97-AF65-F5344CB8AC3E}">
        <p14:creationId xmlns:p14="http://schemas.microsoft.com/office/powerpoint/2010/main" val="8562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would be the probability of obtaining the difference by chance?</a:t>
            </a:r>
          </a:p>
        </p:txBody>
      </p:sp>
      <p:sp>
        <p:nvSpPr>
          <p:cNvPr id="5" name="Content Placeholder 4"/>
          <p:cNvSpPr>
            <a:spLocks noGrp="1"/>
          </p:cNvSpPr>
          <p:nvPr>
            <p:ph sz="half" idx="1"/>
          </p:nvPr>
        </p:nvSpPr>
        <p:spPr/>
        <p:txBody>
          <a:bodyPr>
            <a:normAutofit/>
          </a:bodyPr>
          <a:lstStyle/>
          <a:p>
            <a:r>
              <a:rPr lang="en-US" dirty="0"/>
              <a:t>Details of the analysis:</a:t>
            </a:r>
          </a:p>
          <a:p>
            <a:pPr marL="342900" indent="-342900">
              <a:buFont typeface="Arial"/>
              <a:buChar char="•"/>
            </a:pPr>
            <a:r>
              <a:rPr lang="en-US" dirty="0"/>
              <a:t>ROAs of 500 largest Finnish companies in 2005 from </a:t>
            </a:r>
            <a:r>
              <a:rPr lang="en-US" dirty="0" err="1"/>
              <a:t>Orbis</a:t>
            </a:r>
            <a:r>
              <a:rPr lang="en-US" dirty="0"/>
              <a:t> database</a:t>
            </a:r>
          </a:p>
          <a:p>
            <a:pPr marL="342900" indent="-342900">
              <a:buFont typeface="Arial"/>
              <a:buChar char="•"/>
            </a:pPr>
            <a:r>
              <a:rPr lang="en-US" dirty="0"/>
              <a:t>Choose 22 companies at random and compare with remaining 478, repeat 10000 times</a:t>
            </a:r>
          </a:p>
          <a:p>
            <a:pPr marL="342900" indent="-342900">
              <a:buFont typeface="Arial"/>
              <a:buChar char="•"/>
            </a:pPr>
            <a:r>
              <a:rPr lang="en-US" dirty="0"/>
              <a:t>What is the probability of getting at least 4.7 percentage point difference?</a:t>
            </a:r>
          </a:p>
        </p:txBody>
      </p:sp>
      <p:graphicFrame>
        <p:nvGraphicFramePr>
          <p:cNvPr id="4" name="Table 3">
            <a:extLst>
              <a:ext uri="{FF2B5EF4-FFF2-40B4-BE49-F238E27FC236}">
                <a16:creationId xmlns:a16="http://schemas.microsoft.com/office/drawing/2014/main" id="{7F633E04-74AB-F040-9A2C-89BE1BD5111F}"/>
              </a:ext>
            </a:extLst>
          </p:cNvPr>
          <p:cNvGraphicFramePr>
            <a:graphicFrameLocks noGrp="1"/>
          </p:cNvGraphicFramePr>
          <p:nvPr>
            <p:extLst>
              <p:ext uri="{D42A27DB-BD31-4B8C-83A1-F6EECF244321}">
                <p14:modId xmlns:p14="http://schemas.microsoft.com/office/powerpoint/2010/main" val="289838516"/>
              </p:ext>
            </p:extLst>
          </p:nvPr>
        </p:nvGraphicFramePr>
        <p:xfrm>
          <a:off x="4514850" y="2247899"/>
          <a:ext cx="4445000" cy="4064000"/>
        </p:xfrm>
        <a:graphic>
          <a:graphicData uri="http://schemas.openxmlformats.org/drawingml/2006/table">
            <a:tbl>
              <a:tblPr>
                <a:tableStyleId>{5C22544A-7EE6-4342-B048-85BDC9FD1C3A}</a:tableStyleId>
              </a:tblPr>
              <a:tblGrid>
                <a:gridCol w="444500">
                  <a:extLst>
                    <a:ext uri="{9D8B030D-6E8A-4147-A177-3AD203B41FA5}">
                      <a16:colId xmlns:a16="http://schemas.microsoft.com/office/drawing/2014/main" val="153978416"/>
                    </a:ext>
                  </a:extLst>
                </a:gridCol>
                <a:gridCol w="444500">
                  <a:extLst>
                    <a:ext uri="{9D8B030D-6E8A-4147-A177-3AD203B41FA5}">
                      <a16:colId xmlns:a16="http://schemas.microsoft.com/office/drawing/2014/main" val="695863883"/>
                    </a:ext>
                  </a:extLst>
                </a:gridCol>
                <a:gridCol w="444500">
                  <a:extLst>
                    <a:ext uri="{9D8B030D-6E8A-4147-A177-3AD203B41FA5}">
                      <a16:colId xmlns:a16="http://schemas.microsoft.com/office/drawing/2014/main" val="1162223538"/>
                    </a:ext>
                  </a:extLst>
                </a:gridCol>
                <a:gridCol w="444500">
                  <a:extLst>
                    <a:ext uri="{9D8B030D-6E8A-4147-A177-3AD203B41FA5}">
                      <a16:colId xmlns:a16="http://schemas.microsoft.com/office/drawing/2014/main" val="2141101343"/>
                    </a:ext>
                  </a:extLst>
                </a:gridCol>
                <a:gridCol w="444500">
                  <a:extLst>
                    <a:ext uri="{9D8B030D-6E8A-4147-A177-3AD203B41FA5}">
                      <a16:colId xmlns:a16="http://schemas.microsoft.com/office/drawing/2014/main" val="610337281"/>
                    </a:ext>
                  </a:extLst>
                </a:gridCol>
                <a:gridCol w="444500">
                  <a:extLst>
                    <a:ext uri="{9D8B030D-6E8A-4147-A177-3AD203B41FA5}">
                      <a16:colId xmlns:a16="http://schemas.microsoft.com/office/drawing/2014/main" val="1997074643"/>
                    </a:ext>
                  </a:extLst>
                </a:gridCol>
                <a:gridCol w="444500">
                  <a:extLst>
                    <a:ext uri="{9D8B030D-6E8A-4147-A177-3AD203B41FA5}">
                      <a16:colId xmlns:a16="http://schemas.microsoft.com/office/drawing/2014/main" val="1501634291"/>
                    </a:ext>
                  </a:extLst>
                </a:gridCol>
                <a:gridCol w="444500">
                  <a:extLst>
                    <a:ext uri="{9D8B030D-6E8A-4147-A177-3AD203B41FA5}">
                      <a16:colId xmlns:a16="http://schemas.microsoft.com/office/drawing/2014/main" val="2956035538"/>
                    </a:ext>
                  </a:extLst>
                </a:gridCol>
                <a:gridCol w="444500">
                  <a:extLst>
                    <a:ext uri="{9D8B030D-6E8A-4147-A177-3AD203B41FA5}">
                      <a16:colId xmlns:a16="http://schemas.microsoft.com/office/drawing/2014/main" val="1744797208"/>
                    </a:ext>
                  </a:extLst>
                </a:gridCol>
                <a:gridCol w="444500">
                  <a:extLst>
                    <a:ext uri="{9D8B030D-6E8A-4147-A177-3AD203B41FA5}">
                      <a16:colId xmlns:a16="http://schemas.microsoft.com/office/drawing/2014/main" val="98988054"/>
                    </a:ext>
                  </a:extLst>
                </a:gridCol>
              </a:tblGrid>
              <a:tr h="203200">
                <a:tc>
                  <a:txBody>
                    <a:bodyPr/>
                    <a:lstStyle/>
                    <a:p>
                      <a:pPr algn="r" fontAlgn="b"/>
                      <a:r>
                        <a:rPr lang="fi-FI" sz="1200" b="0" i="0" u="none" strike="noStrike">
                          <a:solidFill>
                            <a:srgbClr val="000000"/>
                          </a:solidFill>
                          <a:effectLst/>
                          <a:latin typeface="Calibri" panose="020F0502020204030204" pitchFamily="34" charset="0"/>
                        </a:rPr>
                        <a:t>2.43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0.10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-3.35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-3.20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2.27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2.49</a:t>
                      </a:r>
                    </a:p>
                  </a:txBody>
                  <a:tcPr marL="9525" marR="9525" marT="9525" marB="0" anchor="b"/>
                </a:tc>
                <a:extLst>
                  <a:ext uri="{0D108BD9-81ED-4DB2-BD59-A6C34878D82A}">
                    <a16:rowId xmlns:a16="http://schemas.microsoft.com/office/drawing/2014/main" val="3287028547"/>
                  </a:ext>
                </a:extLst>
              </a:tr>
              <a:tr h="203200">
                <a:tc>
                  <a:txBody>
                    <a:bodyPr/>
                    <a:lstStyle/>
                    <a:p>
                      <a:pPr algn="r" fontAlgn="b"/>
                      <a:r>
                        <a:rPr lang="fi-FI" sz="1200" b="0" i="0" u="none" strike="noStrike">
                          <a:solidFill>
                            <a:srgbClr val="000000"/>
                          </a:solidFill>
                          <a:effectLst/>
                          <a:latin typeface="Calibri" panose="020F0502020204030204" pitchFamily="34" charset="0"/>
                        </a:rPr>
                        <a:t>-4.24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-2.03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1.33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3.62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-6.69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-3.33</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6.23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3.82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0.85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0.27</a:t>
                      </a:r>
                    </a:p>
                  </a:txBody>
                  <a:tcPr marL="9525" marR="9525" marT="9525" marB="0" anchor="b"/>
                </a:tc>
                <a:extLst>
                  <a:ext uri="{0D108BD9-81ED-4DB2-BD59-A6C34878D82A}">
                    <a16:rowId xmlns:a16="http://schemas.microsoft.com/office/drawing/2014/main" val="3382488903"/>
                  </a:ext>
                </a:extLst>
              </a:tr>
              <a:tr h="203200">
                <a:tc>
                  <a:txBody>
                    <a:bodyPr/>
                    <a:lstStyle/>
                    <a:p>
                      <a:pPr algn="r" fontAlgn="b"/>
                      <a:r>
                        <a:rPr lang="fi-FI" sz="1200" b="0" i="0" u="none" strike="noStrike">
                          <a:solidFill>
                            <a:srgbClr val="000000"/>
                          </a:solidFill>
                          <a:effectLst/>
                          <a:latin typeface="Calibri" panose="020F0502020204030204" pitchFamily="34" charset="0"/>
                        </a:rPr>
                        <a:t>-2.08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-0.88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-2.72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3.02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-3.64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1.95</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5.30</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6.47</a:t>
                      </a:r>
                    </a:p>
                  </a:txBody>
                  <a:tcPr marL="9525" marR="9525" marT="9525" marB="0" anchor="b"/>
                </a:tc>
                <a:extLst>
                  <a:ext uri="{0D108BD9-81ED-4DB2-BD59-A6C34878D82A}">
                    <a16:rowId xmlns:a16="http://schemas.microsoft.com/office/drawing/2014/main" val="4264948919"/>
                  </a:ext>
                </a:extLst>
              </a:tr>
              <a:tr h="203200">
                <a:tc>
                  <a:txBody>
                    <a:bodyPr/>
                    <a:lstStyle/>
                    <a:p>
                      <a:pPr algn="r" fontAlgn="b"/>
                      <a:r>
                        <a:rPr lang="fi-FI" sz="1200" b="0" i="0" u="none" strike="noStrike">
                          <a:solidFill>
                            <a:srgbClr val="000000"/>
                          </a:solidFill>
                          <a:effectLst/>
                          <a:latin typeface="Calibri" panose="020F0502020204030204" pitchFamily="34" charset="0"/>
                        </a:rPr>
                        <a:t>-3.82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-3.39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1.41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3.93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2.36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-3.75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-1.22</a:t>
                      </a:r>
                    </a:p>
                  </a:txBody>
                  <a:tcPr marL="9525" marR="9525" marT="9525" marB="0" anchor="b"/>
                </a:tc>
                <a:extLst>
                  <a:ext uri="{0D108BD9-81ED-4DB2-BD59-A6C34878D82A}">
                    <a16:rowId xmlns:a16="http://schemas.microsoft.com/office/drawing/2014/main" val="4129244242"/>
                  </a:ext>
                </a:extLst>
              </a:tr>
              <a:tr h="203200">
                <a:tc>
                  <a:txBody>
                    <a:bodyPr/>
                    <a:lstStyle/>
                    <a:p>
                      <a:pPr algn="r" fontAlgn="b"/>
                      <a:r>
                        <a:rPr lang="fi-FI" sz="1200" b="0" i="0" u="none" strike="noStrike">
                          <a:solidFill>
                            <a:srgbClr val="000000"/>
                          </a:solidFill>
                          <a:effectLst/>
                          <a:latin typeface="Calibri" panose="020F0502020204030204" pitchFamily="34" charset="0"/>
                        </a:rPr>
                        <a:t>0.45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0.34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-3.17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-2.96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0.63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3.45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-0.50</a:t>
                      </a:r>
                    </a:p>
                  </a:txBody>
                  <a:tcPr marL="9525" marR="9525" marT="9525" marB="0" anchor="b"/>
                </a:tc>
                <a:extLst>
                  <a:ext uri="{0D108BD9-81ED-4DB2-BD59-A6C34878D82A}">
                    <a16:rowId xmlns:a16="http://schemas.microsoft.com/office/drawing/2014/main" val="1755099500"/>
                  </a:ext>
                </a:extLst>
              </a:tr>
              <a:tr h="203200">
                <a:tc>
                  <a:txBody>
                    <a:bodyPr/>
                    <a:lstStyle/>
                    <a:p>
                      <a:pPr algn="r" fontAlgn="b"/>
                      <a:r>
                        <a:rPr lang="fi-FI" sz="1200" b="0" i="0" u="none" strike="noStrike">
                          <a:solidFill>
                            <a:srgbClr val="000000"/>
                          </a:solidFill>
                          <a:effectLst/>
                          <a:latin typeface="Calibri" panose="020F0502020204030204" pitchFamily="34" charset="0"/>
                        </a:rPr>
                        <a:t>-2.14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1.48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0.58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-0.35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2.20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-0.92</a:t>
                      </a:r>
                    </a:p>
                  </a:txBody>
                  <a:tcPr marL="9525" marR="9525" marT="9525" marB="0" anchor="b"/>
                </a:tc>
                <a:extLst>
                  <a:ext uri="{0D108BD9-81ED-4DB2-BD59-A6C34878D82A}">
                    <a16:rowId xmlns:a16="http://schemas.microsoft.com/office/drawing/2014/main" val="1415235805"/>
                  </a:ext>
                </a:extLst>
              </a:tr>
              <a:tr h="203200">
                <a:tc>
                  <a:txBody>
                    <a:bodyPr/>
                    <a:lstStyle/>
                    <a:p>
                      <a:pPr algn="r" fontAlgn="b"/>
                      <a:r>
                        <a:rPr lang="fi-FI" sz="1200" b="0" i="0" u="none" strike="noStrike">
                          <a:solidFill>
                            <a:srgbClr val="000000"/>
                          </a:solidFill>
                          <a:effectLst/>
                          <a:latin typeface="Calibri" panose="020F0502020204030204" pitchFamily="34" charset="0"/>
                        </a:rPr>
                        <a:t>-3.89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1.45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1.88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-3.79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1.06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-4.07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1.61</a:t>
                      </a:r>
                    </a:p>
                  </a:txBody>
                  <a:tcPr marL="9525" marR="9525" marT="9525" marB="0" anchor="b"/>
                </a:tc>
                <a:extLst>
                  <a:ext uri="{0D108BD9-81ED-4DB2-BD59-A6C34878D82A}">
                    <a16:rowId xmlns:a16="http://schemas.microsoft.com/office/drawing/2014/main" val="4225564483"/>
                  </a:ext>
                </a:extLst>
              </a:tr>
              <a:tr h="203200">
                <a:tc>
                  <a:txBody>
                    <a:bodyPr/>
                    <a:lstStyle/>
                    <a:p>
                      <a:pPr algn="r" fontAlgn="b"/>
                      <a:r>
                        <a:rPr lang="fi-FI" sz="1200" b="0" i="0" u="none" strike="noStrike">
                          <a:solidFill>
                            <a:srgbClr val="000000"/>
                          </a:solidFill>
                          <a:effectLst/>
                          <a:latin typeface="Calibri" panose="020F0502020204030204" pitchFamily="34" charset="0"/>
                        </a:rPr>
                        <a:t>-0.04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-2.54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-0.12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-3.01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2.00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0.66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1.91</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6.99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-1.93</a:t>
                      </a:r>
                    </a:p>
                  </a:txBody>
                  <a:tcPr marL="9525" marR="9525" marT="9525" marB="0" anchor="b"/>
                </a:tc>
                <a:extLst>
                  <a:ext uri="{0D108BD9-81ED-4DB2-BD59-A6C34878D82A}">
                    <a16:rowId xmlns:a16="http://schemas.microsoft.com/office/drawing/2014/main" val="906339873"/>
                  </a:ext>
                </a:extLst>
              </a:tr>
              <a:tr h="203200">
                <a:tc>
                  <a:txBody>
                    <a:bodyPr/>
                    <a:lstStyle/>
                    <a:p>
                      <a:pPr algn="r" fontAlgn="b"/>
                      <a:r>
                        <a:rPr lang="fi-FI" sz="1200" b="0" i="0" u="none" strike="noStrike">
                          <a:solidFill>
                            <a:srgbClr val="000000"/>
                          </a:solidFill>
                          <a:effectLst/>
                          <a:latin typeface="Calibri" panose="020F0502020204030204" pitchFamily="34" charset="0"/>
                        </a:rPr>
                        <a:t>-1.83</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4.86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-2.47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1.81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-2.98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3.38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3.62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0.98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-0.50</a:t>
                      </a:r>
                    </a:p>
                  </a:txBody>
                  <a:tcPr marL="9525" marR="9525" marT="9525" marB="0" anchor="b"/>
                </a:tc>
                <a:extLst>
                  <a:ext uri="{0D108BD9-81ED-4DB2-BD59-A6C34878D82A}">
                    <a16:rowId xmlns:a16="http://schemas.microsoft.com/office/drawing/2014/main" val="1709875875"/>
                  </a:ext>
                </a:extLst>
              </a:tr>
              <a:tr h="203200">
                <a:tc>
                  <a:txBody>
                    <a:bodyPr/>
                    <a:lstStyle/>
                    <a:p>
                      <a:pPr algn="r" fontAlgn="b"/>
                      <a:r>
                        <a:rPr lang="fi-FI" sz="1200" b="0" i="0" u="none" strike="noStrike">
                          <a:solidFill>
                            <a:srgbClr val="000000"/>
                          </a:solidFill>
                          <a:effectLst/>
                          <a:latin typeface="Calibri" panose="020F0502020204030204" pitchFamily="34" charset="0"/>
                        </a:rPr>
                        <a:t>-2.12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0.93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-0.83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-1.37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-2.64</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5.23</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5.24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0.17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0.95</a:t>
                      </a:r>
                    </a:p>
                  </a:txBody>
                  <a:tcPr marL="9525" marR="9525" marT="9525" marB="0" anchor="b"/>
                </a:tc>
                <a:extLst>
                  <a:ext uri="{0D108BD9-81ED-4DB2-BD59-A6C34878D82A}">
                    <a16:rowId xmlns:a16="http://schemas.microsoft.com/office/drawing/2014/main" val="2556744755"/>
                  </a:ext>
                </a:extLst>
              </a:tr>
              <a:tr h="203200">
                <a:tc>
                  <a:txBody>
                    <a:bodyPr/>
                    <a:lstStyle/>
                    <a:p>
                      <a:pPr algn="r" fontAlgn="b"/>
                      <a:r>
                        <a:rPr lang="fi-FI" sz="1200" b="0" i="0" u="none" strike="noStrike">
                          <a:solidFill>
                            <a:srgbClr val="000000"/>
                          </a:solidFill>
                          <a:effectLst/>
                          <a:latin typeface="Calibri" panose="020F0502020204030204" pitchFamily="34" charset="0"/>
                        </a:rPr>
                        <a:t>-0.98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0.54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1.22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-4.39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0.50</a:t>
                      </a:r>
                    </a:p>
                  </a:txBody>
                  <a:tcPr marL="9525" marR="9525" marT="9525" marB="0" anchor="b"/>
                </a:tc>
                <a:extLst>
                  <a:ext uri="{0D108BD9-81ED-4DB2-BD59-A6C34878D82A}">
                    <a16:rowId xmlns:a16="http://schemas.microsoft.com/office/drawing/2014/main" val="3487307987"/>
                  </a:ext>
                </a:extLst>
              </a:tr>
              <a:tr h="203200">
                <a:tc>
                  <a:txBody>
                    <a:bodyPr/>
                    <a:lstStyle/>
                    <a:p>
                      <a:pPr algn="r" fontAlgn="b"/>
                      <a:r>
                        <a:rPr lang="fi-FI" sz="1200" b="0" i="0" u="none" strike="noStrike">
                          <a:solidFill>
                            <a:srgbClr val="000000"/>
                          </a:solidFill>
                          <a:effectLst/>
                          <a:latin typeface="Calibri" panose="020F0502020204030204" pitchFamily="34" charset="0"/>
                        </a:rPr>
                        <a:t>1.69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2.99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-1.39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-0.46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1.95</a:t>
                      </a:r>
                    </a:p>
                  </a:txBody>
                  <a:tcPr marL="9525" marR="9525" marT="9525" marB="0" anchor="b"/>
                </a:tc>
                <a:extLst>
                  <a:ext uri="{0D108BD9-81ED-4DB2-BD59-A6C34878D82A}">
                    <a16:rowId xmlns:a16="http://schemas.microsoft.com/office/drawing/2014/main" val="2661789092"/>
                  </a:ext>
                </a:extLst>
              </a:tr>
              <a:tr h="203200">
                <a:tc>
                  <a:txBody>
                    <a:bodyPr/>
                    <a:lstStyle/>
                    <a:p>
                      <a:pPr algn="r" fontAlgn="b"/>
                      <a:r>
                        <a:rPr lang="fi-FI" sz="1200" b="0" i="0" u="none" strike="noStrike">
                          <a:solidFill>
                            <a:srgbClr val="000000"/>
                          </a:solidFill>
                          <a:effectLst/>
                          <a:latin typeface="Calibri" panose="020F0502020204030204" pitchFamily="34" charset="0"/>
                        </a:rPr>
                        <a:t>4.61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-4.37</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5.82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-0.98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3.32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1.29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-1.88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-2.09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-4.13</a:t>
                      </a:r>
                    </a:p>
                  </a:txBody>
                  <a:tcPr marL="9525" marR="9525" marT="9525" marB="0" anchor="b"/>
                </a:tc>
                <a:extLst>
                  <a:ext uri="{0D108BD9-81ED-4DB2-BD59-A6C34878D82A}">
                    <a16:rowId xmlns:a16="http://schemas.microsoft.com/office/drawing/2014/main" val="3027972531"/>
                  </a:ext>
                </a:extLst>
              </a:tr>
              <a:tr h="203200">
                <a:tc>
                  <a:txBody>
                    <a:bodyPr/>
                    <a:lstStyle/>
                    <a:p>
                      <a:pPr algn="r" fontAlgn="b"/>
                      <a:r>
                        <a:rPr lang="fi-FI" sz="1200" b="0" i="0" u="none" strike="noStrike">
                          <a:solidFill>
                            <a:srgbClr val="000000"/>
                          </a:solidFill>
                          <a:effectLst/>
                          <a:latin typeface="Calibri" panose="020F0502020204030204" pitchFamily="34" charset="0"/>
                        </a:rPr>
                        <a:t>1.80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-5.23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-0.89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0.37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-1.34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2.55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-2.72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-0.16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-3.32</a:t>
                      </a:r>
                    </a:p>
                  </a:txBody>
                  <a:tcPr marL="9525" marR="9525" marT="9525" marB="0" anchor="b"/>
                </a:tc>
                <a:extLst>
                  <a:ext uri="{0D108BD9-81ED-4DB2-BD59-A6C34878D82A}">
                    <a16:rowId xmlns:a16="http://schemas.microsoft.com/office/drawing/2014/main" val="3787099258"/>
                  </a:ext>
                </a:extLst>
              </a:tr>
              <a:tr h="203200">
                <a:tc>
                  <a:txBody>
                    <a:bodyPr/>
                    <a:lstStyle/>
                    <a:p>
                      <a:pPr algn="r" fontAlgn="b"/>
                      <a:r>
                        <a:rPr lang="fi-FI" sz="1200" b="0" i="0" u="none" strike="noStrike">
                          <a:solidFill>
                            <a:srgbClr val="000000"/>
                          </a:solidFill>
                          <a:effectLst/>
                          <a:latin typeface="Calibri" panose="020F0502020204030204" pitchFamily="34" charset="0"/>
                        </a:rPr>
                        <a:t>2.05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-5.01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-5.73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3.16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2.63</a:t>
                      </a:r>
                    </a:p>
                  </a:txBody>
                  <a:tcPr marL="9525" marR="9525" marT="9525" marB="0" anchor="b"/>
                </a:tc>
                <a:extLst>
                  <a:ext uri="{0D108BD9-81ED-4DB2-BD59-A6C34878D82A}">
                    <a16:rowId xmlns:a16="http://schemas.microsoft.com/office/drawing/2014/main" val="3024429022"/>
                  </a:ext>
                </a:extLst>
              </a:tr>
              <a:tr h="203200">
                <a:tc>
                  <a:txBody>
                    <a:bodyPr/>
                    <a:lstStyle/>
                    <a:p>
                      <a:pPr algn="r" fontAlgn="b"/>
                      <a:r>
                        <a:rPr lang="fi-FI" sz="1200" b="0" i="0" u="none" strike="noStrike">
                          <a:solidFill>
                            <a:srgbClr val="000000"/>
                          </a:solidFill>
                          <a:effectLst/>
                          <a:latin typeface="Calibri" panose="020F0502020204030204" pitchFamily="34" charset="0"/>
                        </a:rPr>
                        <a:t>-3.61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-0.60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-5.46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2.81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0.68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-0.50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-2.52</a:t>
                      </a:r>
                    </a:p>
                  </a:txBody>
                  <a:tcPr marL="9525" marR="9525" marT="9525" marB="0" anchor="b"/>
                </a:tc>
                <a:tc>
                  <a:txBody>
                    <a:bodyPr/>
                    <a:lstStyle/>
                    <a:p>
                      <a:pPr algn="r" fontAlgn="b"/>
                      <a:r>
                        <a:rPr lang="fi-FI" sz="1200" b="1" i="0" u="none" strike="noStrike" dirty="0">
                          <a:solidFill>
                            <a:srgbClr val="9C0006"/>
                          </a:solidFill>
                          <a:effectLst/>
                          <a:latin typeface="Calibri" panose="020F0502020204030204" pitchFamily="34" charset="0"/>
                        </a:rPr>
                        <a:t>5.00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2.12</a:t>
                      </a:r>
                    </a:p>
                  </a:txBody>
                  <a:tcPr marL="9525" marR="9525" marT="9525" marB="0" anchor="b"/>
                </a:tc>
                <a:extLst>
                  <a:ext uri="{0D108BD9-81ED-4DB2-BD59-A6C34878D82A}">
                    <a16:rowId xmlns:a16="http://schemas.microsoft.com/office/drawing/2014/main" val="3253237668"/>
                  </a:ext>
                </a:extLst>
              </a:tr>
              <a:tr h="203200">
                <a:tc>
                  <a:txBody>
                    <a:bodyPr/>
                    <a:lstStyle/>
                    <a:p>
                      <a:pPr algn="r" fontAlgn="b"/>
                      <a:r>
                        <a:rPr lang="fi-FI" sz="1200" b="0" i="0" u="none" strike="noStrike">
                          <a:solidFill>
                            <a:srgbClr val="000000"/>
                          </a:solidFill>
                          <a:effectLst/>
                          <a:latin typeface="Calibri" panose="020F0502020204030204" pitchFamily="34" charset="0"/>
                        </a:rPr>
                        <a:t>-0.22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-0.04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2.77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-0.93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2.44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-4.14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2.60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0.16</a:t>
                      </a:r>
                    </a:p>
                  </a:txBody>
                  <a:tcPr marL="9525" marR="9525" marT="9525" marB="0" anchor="b"/>
                </a:tc>
                <a:extLst>
                  <a:ext uri="{0D108BD9-81ED-4DB2-BD59-A6C34878D82A}">
                    <a16:rowId xmlns:a16="http://schemas.microsoft.com/office/drawing/2014/main" val="1293229052"/>
                  </a:ext>
                </a:extLst>
              </a:tr>
              <a:tr h="203200">
                <a:tc>
                  <a:txBody>
                    <a:bodyPr/>
                    <a:lstStyle/>
                    <a:p>
                      <a:pPr algn="r" fontAlgn="b"/>
                      <a:r>
                        <a:rPr lang="fi-FI" sz="1200" b="0" i="0" u="none" strike="noStrike">
                          <a:solidFill>
                            <a:srgbClr val="000000"/>
                          </a:solidFill>
                          <a:effectLst/>
                          <a:latin typeface="Calibri" panose="020F0502020204030204" pitchFamily="34" charset="0"/>
                        </a:rPr>
                        <a:t>-3.45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1.49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-0.43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3.24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0.33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-6.51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-0.77</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0.79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-4.34</a:t>
                      </a:r>
                    </a:p>
                  </a:txBody>
                  <a:tcPr marL="9525" marR="9525" marT="9525" marB="0" anchor="b"/>
                </a:tc>
                <a:extLst>
                  <a:ext uri="{0D108BD9-81ED-4DB2-BD59-A6C34878D82A}">
                    <a16:rowId xmlns:a16="http://schemas.microsoft.com/office/drawing/2014/main" val="4233381036"/>
                  </a:ext>
                </a:extLst>
              </a:tr>
              <a:tr h="203200">
                <a:tc>
                  <a:txBody>
                    <a:bodyPr/>
                    <a:lstStyle/>
                    <a:p>
                      <a:pPr algn="r" fontAlgn="b"/>
                      <a:r>
                        <a:rPr lang="fi-FI" sz="1200" b="0" i="0" u="none" strike="noStrike">
                          <a:solidFill>
                            <a:srgbClr val="000000"/>
                          </a:solidFill>
                          <a:effectLst/>
                          <a:latin typeface="Calibri" panose="020F0502020204030204" pitchFamily="34" charset="0"/>
                        </a:rPr>
                        <a:t>-2.52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0.29</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2.81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-4.72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2.04</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0.26</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-1.71</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-2.10</a:t>
                      </a:r>
                    </a:p>
                  </a:txBody>
                  <a:tcPr marL="9525" marR="9525" marT="9525" marB="0" anchor="b"/>
                </a:tc>
                <a:extLst>
                  <a:ext uri="{0D108BD9-81ED-4DB2-BD59-A6C34878D82A}">
                    <a16:rowId xmlns:a16="http://schemas.microsoft.com/office/drawing/2014/main" val="4046768877"/>
                  </a:ext>
                </a:extLst>
              </a:tr>
              <a:tr h="203200">
                <a:tc>
                  <a:txBody>
                    <a:bodyPr/>
                    <a:lstStyle/>
                    <a:p>
                      <a:pPr algn="r" fontAlgn="b"/>
                      <a:r>
                        <a:rPr lang="fi-FI" sz="1200" b="0" i="0" u="none" strike="noStrike">
                          <a:solidFill>
                            <a:srgbClr val="000000"/>
                          </a:solidFill>
                          <a:effectLst/>
                          <a:latin typeface="Calibri" panose="020F0502020204030204" pitchFamily="34" charset="0"/>
                        </a:rPr>
                        <a:t>-4.32</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-1.10</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-1.55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-2.28</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2.55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1.65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-1.93</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-0.15</a:t>
                      </a:r>
                    </a:p>
                  </a:txBody>
                  <a:tcPr marL="9525" marR="9525" marT="9525" marB="0" anchor="b"/>
                </a:tc>
                <a:tc>
                  <a:txBody>
                    <a:bodyPr/>
                    <a:lstStyle/>
                    <a:p>
                      <a:pPr algn="r" fontAlgn="b"/>
                      <a:r>
                        <a:rPr lang="fi-FI" sz="1200" b="0" i="0" u="none" strike="noStrike">
                          <a:solidFill>
                            <a:srgbClr val="000000"/>
                          </a:solidFill>
                          <a:effectLst/>
                          <a:latin typeface="Calibri" panose="020F0502020204030204" pitchFamily="34" charset="0"/>
                        </a:rPr>
                        <a:t>-1.45</a:t>
                      </a:r>
                    </a:p>
                  </a:txBody>
                  <a:tcPr marL="9525" marR="9525" marT="9525" marB="0" anchor="b"/>
                </a:tc>
                <a:tc>
                  <a:txBody>
                    <a:bodyPr/>
                    <a:lstStyle/>
                    <a:p>
                      <a:pPr algn="r" fontAlgn="b"/>
                      <a:r>
                        <a:rPr lang="fi-FI" sz="1200" b="0" i="0" u="none" strike="noStrike" dirty="0">
                          <a:solidFill>
                            <a:srgbClr val="000000"/>
                          </a:solidFill>
                          <a:effectLst/>
                          <a:latin typeface="Calibri" panose="020F0502020204030204" pitchFamily="34" charset="0"/>
                        </a:rPr>
                        <a:t>2.25</a:t>
                      </a:r>
                    </a:p>
                  </a:txBody>
                  <a:tcPr marL="9525" marR="9525" marT="9525" marB="0" anchor="b"/>
                </a:tc>
                <a:extLst>
                  <a:ext uri="{0D108BD9-81ED-4DB2-BD59-A6C34878D82A}">
                    <a16:rowId xmlns:a16="http://schemas.microsoft.com/office/drawing/2014/main" val="1320485263"/>
                  </a:ext>
                </a:extLst>
              </a:tr>
            </a:tbl>
          </a:graphicData>
        </a:graphic>
      </p:graphicFrame>
      <p:sp>
        <p:nvSpPr>
          <p:cNvPr id="6" name="Rectangle 5">
            <a:extLst>
              <a:ext uri="{FF2B5EF4-FFF2-40B4-BE49-F238E27FC236}">
                <a16:creationId xmlns:a16="http://schemas.microsoft.com/office/drawing/2014/main" id="{7C1B2826-0CCB-E84F-940E-3D41ECD3A60D}"/>
              </a:ext>
            </a:extLst>
          </p:cNvPr>
          <p:cNvSpPr/>
          <p:nvPr/>
        </p:nvSpPr>
        <p:spPr>
          <a:xfrm>
            <a:off x="4514850" y="1784628"/>
            <a:ext cx="3704412" cy="646331"/>
          </a:xfrm>
          <a:prstGeom prst="rect">
            <a:avLst/>
          </a:prstGeom>
        </p:spPr>
        <p:txBody>
          <a:bodyPr wrap="none">
            <a:spAutoFit/>
          </a:bodyPr>
          <a:lstStyle/>
          <a:p>
            <a:r>
              <a:rPr lang="en-US" dirty="0"/>
              <a:t>First 200 comparisons: 9/200 = 0.045 </a:t>
            </a:r>
          </a:p>
          <a:p>
            <a:endParaRPr lang="en-US" dirty="0"/>
          </a:p>
        </p:txBody>
      </p:sp>
    </p:spTree>
    <p:extLst>
      <p:ext uri="{BB962C8B-B14F-4D97-AF65-F5344CB8AC3E}">
        <p14:creationId xmlns:p14="http://schemas.microsoft.com/office/powerpoint/2010/main" val="9711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9168" b="6481"/>
          <a:stretch/>
        </p:blipFill>
        <p:spPr>
          <a:xfrm>
            <a:off x="4928616" y="1865376"/>
            <a:ext cx="3832673" cy="4279278"/>
          </a:xfrm>
          <a:prstGeom prst="rect">
            <a:avLst/>
          </a:prstGeom>
        </p:spPr>
      </p:pic>
      <p:sp>
        <p:nvSpPr>
          <p:cNvPr id="2" name="Title 1"/>
          <p:cNvSpPr>
            <a:spLocks noGrp="1"/>
          </p:cNvSpPr>
          <p:nvPr>
            <p:ph type="title"/>
          </p:nvPr>
        </p:nvSpPr>
        <p:spPr/>
        <p:txBody>
          <a:bodyPr>
            <a:normAutofit/>
          </a:bodyPr>
          <a:lstStyle/>
          <a:p>
            <a:r>
              <a:rPr lang="en-US" dirty="0"/>
              <a:t>What would be the probability of obtaining the difference by chance?</a:t>
            </a:r>
          </a:p>
        </p:txBody>
      </p:sp>
      <p:sp>
        <p:nvSpPr>
          <p:cNvPr id="5" name="Content Placeholder 4"/>
          <p:cNvSpPr>
            <a:spLocks noGrp="1"/>
          </p:cNvSpPr>
          <p:nvPr>
            <p:ph sz="half" idx="1"/>
          </p:nvPr>
        </p:nvSpPr>
        <p:spPr/>
        <p:txBody>
          <a:bodyPr>
            <a:normAutofit/>
          </a:bodyPr>
          <a:lstStyle/>
          <a:p>
            <a:r>
              <a:rPr lang="en-US" dirty="0"/>
              <a:t>Details of the analysis:</a:t>
            </a:r>
          </a:p>
          <a:p>
            <a:pPr marL="342900" indent="-342900">
              <a:buFont typeface="Arial"/>
              <a:buChar char="•"/>
            </a:pPr>
            <a:r>
              <a:rPr lang="en-US" dirty="0"/>
              <a:t>ROAs of 500 largest Finnish companies in 2005 from </a:t>
            </a:r>
            <a:r>
              <a:rPr lang="en-US" dirty="0" err="1"/>
              <a:t>Orbis</a:t>
            </a:r>
            <a:r>
              <a:rPr lang="en-US" dirty="0"/>
              <a:t> database</a:t>
            </a:r>
          </a:p>
          <a:p>
            <a:pPr marL="342900" indent="-342900">
              <a:buFont typeface="Arial"/>
              <a:buChar char="•"/>
            </a:pPr>
            <a:r>
              <a:rPr lang="en-US" dirty="0"/>
              <a:t>Choose 22 companies at random and compare with remaining 478, repeat 10000 times</a:t>
            </a:r>
          </a:p>
          <a:p>
            <a:pPr marL="342900" indent="-342900">
              <a:buFont typeface="Arial"/>
              <a:buChar char="•"/>
            </a:pPr>
            <a:r>
              <a:rPr lang="en-US" dirty="0"/>
              <a:t>What is the probability of getting at least 4.7 percentage point difference?</a:t>
            </a:r>
          </a:p>
        </p:txBody>
      </p:sp>
      <p:sp>
        <p:nvSpPr>
          <p:cNvPr id="11" name="TextBox 10"/>
          <p:cNvSpPr txBox="1"/>
          <p:nvPr/>
        </p:nvSpPr>
        <p:spPr>
          <a:xfrm>
            <a:off x="7869473" y="4781692"/>
            <a:ext cx="1231106" cy="307777"/>
          </a:xfrm>
          <a:prstGeom prst="rect">
            <a:avLst/>
          </a:prstGeom>
          <a:noFill/>
        </p:spPr>
        <p:txBody>
          <a:bodyPr wrap="none" lIns="0" tIns="0" rIns="0" bIns="0" rtlCol="0">
            <a:spAutoFit/>
          </a:bodyPr>
          <a:lstStyle/>
          <a:p>
            <a:r>
              <a:rPr lang="en-US" sz="2000" b="1" dirty="0"/>
              <a:t>p = 0.0347</a:t>
            </a:r>
          </a:p>
        </p:txBody>
      </p:sp>
    </p:spTree>
    <p:extLst>
      <p:ext uri="{BB962C8B-B14F-4D97-AF65-F5344CB8AC3E}">
        <p14:creationId xmlns:p14="http://schemas.microsoft.com/office/powerpoint/2010/main" val="118830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Formal approach to the same problem</a:t>
            </a:r>
          </a:p>
        </p:txBody>
      </p:sp>
      <p:sp>
        <p:nvSpPr>
          <p:cNvPr id="5" name="Content Placeholder 4"/>
          <p:cNvSpPr>
            <a:spLocks noGrp="1"/>
          </p:cNvSpPr>
          <p:nvPr>
            <p:ph sz="half" idx="1"/>
          </p:nvPr>
        </p:nvSpPr>
        <p:spPr/>
        <p:txBody>
          <a:bodyPr>
            <a:normAutofit/>
          </a:bodyPr>
          <a:lstStyle/>
          <a:p>
            <a:r>
              <a:rPr lang="en-US" dirty="0"/>
              <a:t>The difference is normally distributed</a:t>
            </a:r>
          </a:p>
          <a:p>
            <a:endParaRPr lang="en-US" dirty="0"/>
          </a:p>
          <a:p>
            <a:r>
              <a:rPr lang="en-US" dirty="0"/>
              <a:t>Normal distribution is defined by mean and SD</a:t>
            </a:r>
          </a:p>
          <a:p>
            <a:pPr marL="342900" indent="-342900">
              <a:buFont typeface="Arial"/>
              <a:buChar char="•"/>
            </a:pPr>
            <a:r>
              <a:rPr lang="en-US" dirty="0"/>
              <a:t>Mean = 0 (H</a:t>
            </a:r>
            <a:r>
              <a:rPr lang="en-US" baseline="-25000" dirty="0"/>
              <a:t>0</a:t>
            </a:r>
            <a:r>
              <a:rPr lang="en-US" dirty="0"/>
              <a:t>)</a:t>
            </a:r>
          </a:p>
          <a:p>
            <a:pPr marL="342900" indent="-342900">
              <a:buFont typeface="Arial"/>
              <a:buChar char="•"/>
            </a:pPr>
            <a:r>
              <a:rPr lang="en-US" dirty="0"/>
              <a:t>SD = Estimated by SE</a:t>
            </a:r>
          </a:p>
          <a:p>
            <a:endParaRPr lang="en-US" dirty="0"/>
          </a:p>
          <a:p>
            <a:endParaRPr lang="en-US" dirty="0"/>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8942" b="7383"/>
          <a:stretch/>
        </p:blipFill>
        <p:spPr>
          <a:xfrm>
            <a:off x="4931155" y="1864604"/>
            <a:ext cx="3832673" cy="4244951"/>
          </a:xfrm>
          <a:prstGeom prst="rect">
            <a:avLst/>
          </a:prstGeom>
        </p:spPr>
      </p:pic>
      <p:sp>
        <p:nvSpPr>
          <p:cNvPr id="10" name="TextBox 9"/>
          <p:cNvSpPr txBox="1"/>
          <p:nvPr/>
        </p:nvSpPr>
        <p:spPr>
          <a:xfrm>
            <a:off x="7869473" y="4781692"/>
            <a:ext cx="1233436" cy="307777"/>
          </a:xfrm>
          <a:prstGeom prst="rect">
            <a:avLst/>
          </a:prstGeom>
          <a:noFill/>
        </p:spPr>
        <p:txBody>
          <a:bodyPr wrap="none" lIns="0" tIns="0" rIns="0" bIns="0" rtlCol="0">
            <a:spAutoFit/>
          </a:bodyPr>
          <a:lstStyle/>
          <a:p>
            <a:r>
              <a:rPr lang="en-US" sz="2000" b="1" dirty="0"/>
              <a:t>p = 0.0400</a:t>
            </a:r>
          </a:p>
        </p:txBody>
      </p:sp>
    </p:spTree>
    <p:extLst>
      <p:ext uri="{BB962C8B-B14F-4D97-AF65-F5344CB8AC3E}">
        <p14:creationId xmlns:p14="http://schemas.microsoft.com/office/powerpoint/2010/main" val="184257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Null hypothesis significance testing (NHST)</a:t>
            </a:r>
          </a:p>
        </p:txBody>
      </p:sp>
      <p:sp>
        <p:nvSpPr>
          <p:cNvPr id="3" name="Subtitl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072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hypothesis significance testing (NHST)</a:t>
            </a:r>
          </a:p>
        </p:txBody>
      </p:sp>
      <p:sp>
        <p:nvSpPr>
          <p:cNvPr id="5" name="Content Placeholder 4"/>
          <p:cNvSpPr>
            <a:spLocks noGrp="1"/>
          </p:cNvSpPr>
          <p:nvPr>
            <p:ph sz="half" idx="1"/>
          </p:nvPr>
        </p:nvSpPr>
        <p:spPr/>
        <p:txBody>
          <a:bodyPr>
            <a:normAutofit/>
          </a:bodyPr>
          <a:lstStyle/>
          <a:p>
            <a:pPr marL="457200" indent="-457200">
              <a:buFont typeface="+mj-lt"/>
              <a:buAutoNum type="arabicPeriod"/>
            </a:pPr>
            <a:r>
              <a:rPr lang="en-US" dirty="0"/>
              <a:t>Define a test statistic </a:t>
            </a:r>
            <a:r>
              <a:rPr lang="en-US" i="1" dirty="0"/>
              <a:t>T</a:t>
            </a:r>
          </a:p>
          <a:p>
            <a:pPr marL="457200" indent="-457200">
              <a:buFont typeface="+mj-lt"/>
              <a:buAutoNum type="arabicPeriod"/>
            </a:pPr>
            <a:endParaRPr lang="en-US" i="1" dirty="0"/>
          </a:p>
          <a:p>
            <a:pPr marL="457200" indent="-457200">
              <a:buFont typeface="+mj-lt"/>
              <a:buAutoNum type="arabicPeriod"/>
            </a:pPr>
            <a:r>
              <a:rPr lang="en-US" dirty="0"/>
              <a:t>Derive the sampling distribution of </a:t>
            </a:r>
            <a:r>
              <a:rPr lang="en-US" i="1" dirty="0"/>
              <a:t>T </a:t>
            </a:r>
            <a:r>
              <a:rPr lang="en-US" dirty="0"/>
              <a:t>under H</a:t>
            </a:r>
            <a:r>
              <a:rPr lang="en-US" baseline="-25000" dirty="0"/>
              <a:t>0</a:t>
            </a:r>
            <a:r>
              <a:rPr lang="en-US" dirty="0"/>
              <a:t> to be used as reference distribution</a:t>
            </a:r>
            <a:endParaRPr lang="en-US" i="1" baseline="-25000" dirty="0"/>
          </a:p>
          <a:p>
            <a:pPr marL="457200" indent="-457200">
              <a:buFont typeface="+mj-lt"/>
              <a:buAutoNum type="arabicPeriod"/>
            </a:pPr>
            <a:endParaRPr lang="en-US" dirty="0"/>
          </a:p>
          <a:p>
            <a:pPr marL="457200" indent="-457200">
              <a:buFont typeface="+mj-lt"/>
              <a:buAutoNum type="arabicPeriod"/>
            </a:pPr>
            <a:r>
              <a:rPr lang="en-US" dirty="0"/>
              <a:t>Compare the observed statistic, </a:t>
            </a:r>
            <a:r>
              <a:rPr lang="en-US" i="1" dirty="0" err="1"/>
              <a:t>t</a:t>
            </a:r>
            <a:r>
              <a:rPr lang="en-US" i="1" baseline="-25000" dirty="0" err="1"/>
              <a:t>obs</a:t>
            </a:r>
            <a:r>
              <a:rPr lang="en-US" dirty="0"/>
              <a:t>, with reference distribution to get the probability </a:t>
            </a:r>
            <a:r>
              <a:rPr lang="en-US" i="1" dirty="0"/>
              <a:t>p</a:t>
            </a:r>
            <a:r>
              <a:rPr lang="en-US" dirty="0"/>
              <a:t> under H</a:t>
            </a:r>
            <a:r>
              <a:rPr lang="en-US" baseline="-25000" dirty="0"/>
              <a:t>0</a:t>
            </a:r>
            <a:endParaRPr lang="en-US" i="1" baseline="-250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942" b="7383"/>
          <a:stretch/>
        </p:blipFill>
        <p:spPr>
          <a:xfrm>
            <a:off x="4931155" y="1864604"/>
            <a:ext cx="3832673" cy="4244951"/>
          </a:xfrm>
          <a:prstGeom prst="rect">
            <a:avLst/>
          </a:prstGeom>
        </p:spPr>
      </p:pic>
      <p:sp>
        <p:nvSpPr>
          <p:cNvPr id="9" name="TextBox 8"/>
          <p:cNvSpPr txBox="1"/>
          <p:nvPr/>
        </p:nvSpPr>
        <p:spPr>
          <a:xfrm>
            <a:off x="7869473" y="4781692"/>
            <a:ext cx="1233436" cy="307777"/>
          </a:xfrm>
          <a:prstGeom prst="rect">
            <a:avLst/>
          </a:prstGeom>
          <a:noFill/>
        </p:spPr>
        <p:txBody>
          <a:bodyPr wrap="none" lIns="0" tIns="0" rIns="0" bIns="0" rtlCol="0">
            <a:spAutoFit/>
          </a:bodyPr>
          <a:lstStyle/>
          <a:p>
            <a:r>
              <a:rPr lang="en-US" sz="2000" b="1" dirty="0"/>
              <a:t>p = 0.0400</a:t>
            </a:r>
          </a:p>
        </p:txBody>
      </p:sp>
    </p:spTree>
    <p:extLst>
      <p:ext uri="{BB962C8B-B14F-4D97-AF65-F5344CB8AC3E}">
        <p14:creationId xmlns:p14="http://schemas.microsoft.com/office/powerpoint/2010/main" val="130059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1C62-7F9E-7E44-ADDC-36A062E3D22B}"/>
              </a:ext>
            </a:extLst>
          </p:cNvPr>
          <p:cNvSpPr>
            <a:spLocks noGrp="1"/>
          </p:cNvSpPr>
          <p:nvPr>
            <p:ph type="title"/>
          </p:nvPr>
        </p:nvSpPr>
        <p:spPr/>
        <p:txBody>
          <a:bodyPr/>
          <a:lstStyle/>
          <a:p>
            <a:r>
              <a:rPr lang="fi-FI" dirty="0" err="1"/>
              <a:t>Uses</a:t>
            </a:r>
            <a:r>
              <a:rPr lang="fi-FI" dirty="0"/>
              <a:t> of </a:t>
            </a:r>
            <a:r>
              <a:rPr lang="fi-FI" dirty="0" err="1"/>
              <a:t>statistics</a:t>
            </a:r>
            <a:endParaRPr lang="fi-FI" dirty="0"/>
          </a:p>
        </p:txBody>
      </p:sp>
      <p:sp>
        <p:nvSpPr>
          <p:cNvPr id="4" name="Text Placeholder 3">
            <a:extLst>
              <a:ext uri="{FF2B5EF4-FFF2-40B4-BE49-F238E27FC236}">
                <a16:creationId xmlns:a16="http://schemas.microsoft.com/office/drawing/2014/main" id="{0E6858AF-CB6D-B44A-A9A0-32D5475AA02C}"/>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18620645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latin typeface="t" charset="0"/>
              </a:rPr>
              <a:t>t</a:t>
            </a:r>
            <a:r>
              <a:rPr lang="en-US" dirty="0"/>
              <a:t> test</a:t>
            </a:r>
          </a:p>
        </p:txBody>
      </p:sp>
      <p:sp>
        <p:nvSpPr>
          <p:cNvPr id="22" name="Content Placeholder 4"/>
          <p:cNvSpPr>
            <a:spLocks noGrp="1"/>
          </p:cNvSpPr>
          <p:nvPr>
            <p:ph sz="half" idx="1"/>
          </p:nvPr>
        </p:nvSpPr>
        <p:spPr/>
        <p:txBody>
          <a:bodyPr>
            <a:normAutofit/>
          </a:bodyPr>
          <a:lstStyle/>
          <a:p>
            <a:r>
              <a:rPr lang="en-US" sz="2400" dirty="0"/>
              <a:t>Assumption: Estimate is normally distributed under H</a:t>
            </a:r>
            <a:r>
              <a:rPr lang="en-US" sz="2400" baseline="-25000" dirty="0"/>
              <a:t>0</a:t>
            </a:r>
          </a:p>
          <a:p>
            <a:endParaRPr lang="en-US" sz="2400" baseline="-25000" dirty="0"/>
          </a:p>
          <a:p>
            <a:r>
              <a:rPr lang="en-US" sz="2400" dirty="0"/>
              <a:t>Test statistic:</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8942" b="7383"/>
          <a:stretch/>
        </p:blipFill>
        <p:spPr>
          <a:xfrm>
            <a:off x="4931155" y="1864604"/>
            <a:ext cx="3832673" cy="4244951"/>
          </a:xfrm>
          <a:prstGeom prst="rect">
            <a:avLst/>
          </a:prstGeom>
        </p:spPr>
      </p:pic>
      <p:sp>
        <p:nvSpPr>
          <p:cNvPr id="9" name="TextBox 8"/>
          <p:cNvSpPr txBox="1"/>
          <p:nvPr/>
        </p:nvSpPr>
        <p:spPr>
          <a:xfrm>
            <a:off x="7869473" y="4781692"/>
            <a:ext cx="1233436" cy="307777"/>
          </a:xfrm>
          <a:prstGeom prst="rect">
            <a:avLst/>
          </a:prstGeom>
          <a:noFill/>
        </p:spPr>
        <p:txBody>
          <a:bodyPr wrap="none" lIns="0" tIns="0" rIns="0" bIns="0" rtlCol="0">
            <a:spAutoFit/>
          </a:bodyPr>
          <a:lstStyle/>
          <a:p>
            <a:r>
              <a:rPr lang="en-US" sz="2000" b="1" dirty="0"/>
              <a:t>p = 0.0400</a:t>
            </a:r>
          </a:p>
        </p:txBody>
      </p:sp>
      <p:sp>
        <p:nvSpPr>
          <p:cNvPr id="27" name="TextBox 26"/>
          <p:cNvSpPr txBox="1"/>
          <p:nvPr/>
        </p:nvSpPr>
        <p:spPr>
          <a:xfrm>
            <a:off x="3029497" y="4151688"/>
            <a:ext cx="1562578" cy="902811"/>
          </a:xfrm>
          <a:prstGeom prst="rect">
            <a:avLst/>
          </a:prstGeom>
          <a:noFill/>
        </p:spPr>
        <p:txBody>
          <a:bodyPr wrap="square" lIns="0" tIns="0" rIns="0" bIns="0" rtlCol="0">
            <a:spAutoFit/>
          </a:bodyPr>
          <a:lstStyle/>
          <a:p>
            <a:r>
              <a:rPr lang="en-US" sz="1600" b="1" dirty="0"/>
              <a:t>Under H</a:t>
            </a:r>
            <a:r>
              <a:rPr lang="en-US" sz="1600" b="1" baseline="-25000" dirty="0"/>
              <a:t>0 , </a:t>
            </a:r>
            <a:r>
              <a:rPr lang="en-US" sz="1600" b="1" dirty="0"/>
              <a:t>follows Student’s t distribution</a:t>
            </a:r>
            <a:br>
              <a:rPr lang="en-US" sz="1600" b="1" dirty="0"/>
            </a:br>
            <a:endParaRPr lang="en-US" sz="1600" b="1" baseline="-25000" dirty="0"/>
          </a:p>
        </p:txBody>
      </p:sp>
      <p:sp>
        <p:nvSpPr>
          <p:cNvPr id="30" name="Rectangle 29"/>
          <p:cNvSpPr/>
          <p:nvPr/>
        </p:nvSpPr>
        <p:spPr>
          <a:xfrm>
            <a:off x="4665939" y="91460"/>
            <a:ext cx="5142449" cy="646331"/>
          </a:xfrm>
          <a:prstGeom prst="rect">
            <a:avLst/>
          </a:prstGeom>
        </p:spPr>
        <p:txBody>
          <a:bodyPr wrap="square">
            <a:spAutoFit/>
          </a:bodyPr>
          <a:lstStyle/>
          <a:p>
            <a:r>
              <a:rPr lang="en-US" b="1" dirty="0">
                <a:solidFill>
                  <a:srgbClr val="EF3340"/>
                </a:solidFill>
              </a:rPr>
              <a:t>“How far from zero the estimate is on a standardized metric”</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E723DD3-B345-7440-89BC-77FE56D383F8}"/>
                  </a:ext>
                </a:extLst>
              </p:cNvPr>
              <p:cNvSpPr/>
              <p:nvPr/>
            </p:nvSpPr>
            <p:spPr>
              <a:xfrm>
                <a:off x="628650" y="5165587"/>
                <a:ext cx="2100447"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sz="2400" b="0" i="1">
                          <a:latin typeface="Cambria Math" panose="02040503050406030204" pitchFamily="18" charset="0"/>
                        </a:rPr>
                        <m:t>𝑧</m:t>
                      </m:r>
                      <m:r>
                        <a:rPr lang="fi-FI" sz="2400" b="0" i="0">
                          <a:latin typeface="Cambria Math" panose="02040503050406030204" pitchFamily="18" charset="0"/>
                        </a:rPr>
                        <m:t>= </m:t>
                      </m:r>
                      <m:f>
                        <m:fPr>
                          <m:ctrlPr>
                            <a:rPr lang="fi-FI" sz="2400" i="1">
                              <a:latin typeface="Cambria Math" panose="02040503050406030204" pitchFamily="18" charset="0"/>
                            </a:rPr>
                          </m:ctrlPr>
                        </m:fPr>
                        <m:num>
                          <m:r>
                            <a:rPr lang="fi-FI" sz="2400" b="0" i="1">
                              <a:latin typeface="Cambria Math" panose="02040503050406030204" pitchFamily="18" charset="0"/>
                            </a:rPr>
                            <m:t>𝑒𝑠𝑡𝑖𝑚𝑎𝑡𝑒</m:t>
                          </m:r>
                        </m:num>
                        <m:den>
                          <m:r>
                            <a:rPr lang="fi-FI" sz="2400" b="0" i="1">
                              <a:latin typeface="Cambria Math" panose="02040503050406030204" pitchFamily="18" charset="0"/>
                            </a:rPr>
                            <m:t>𝑆𝐸</m:t>
                          </m:r>
                        </m:den>
                      </m:f>
                    </m:oMath>
                  </m:oMathPara>
                </a14:m>
                <a:endParaRPr lang="fi-FI" sz="2400" dirty="0"/>
              </a:p>
            </p:txBody>
          </p:sp>
        </mc:Choice>
        <mc:Fallback xmlns="">
          <p:sp>
            <p:nvSpPr>
              <p:cNvPr id="3" name="Rectangle 2">
                <a:extLst>
                  <a:ext uri="{FF2B5EF4-FFF2-40B4-BE49-F238E27FC236}">
                    <a16:creationId xmlns:a16="http://schemas.microsoft.com/office/drawing/2014/main" id="{5E723DD3-B345-7440-89BC-77FE56D383F8}"/>
                  </a:ext>
                </a:extLst>
              </p:cNvPr>
              <p:cNvSpPr>
                <a:spLocks noRot="1" noChangeAspect="1" noMove="1" noResize="1" noEditPoints="1" noAdjustHandles="1" noChangeArrowheads="1" noChangeShapeType="1" noTextEdit="1"/>
              </p:cNvSpPr>
              <p:nvPr/>
            </p:nvSpPr>
            <p:spPr>
              <a:xfrm>
                <a:off x="628650" y="5165587"/>
                <a:ext cx="2100447" cy="781368"/>
              </a:xfrm>
              <a:prstGeom prst="rect">
                <a:avLst/>
              </a:prstGeom>
              <a:blipFill>
                <a:blip r:embed="rId4"/>
                <a:stretch>
                  <a:fillRect b="-4839"/>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5256F38-491C-BA45-9D8F-B63E9B6555B8}"/>
                  </a:ext>
                </a:extLst>
              </p:cNvPr>
              <p:cNvSpPr/>
              <p:nvPr/>
            </p:nvSpPr>
            <p:spPr>
              <a:xfrm>
                <a:off x="628650" y="4154212"/>
                <a:ext cx="2100447" cy="7813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i-FI" sz="2400" b="0" i="1" smtClean="0">
                          <a:latin typeface="Cambria Math" panose="02040503050406030204" pitchFamily="18" charset="0"/>
                        </a:rPr>
                        <m:t>𝑡</m:t>
                      </m:r>
                      <m:r>
                        <a:rPr lang="fi-FI" sz="2400" b="0" i="0">
                          <a:latin typeface="Cambria Math" panose="02040503050406030204" pitchFamily="18" charset="0"/>
                        </a:rPr>
                        <m:t>= </m:t>
                      </m:r>
                      <m:f>
                        <m:fPr>
                          <m:ctrlPr>
                            <a:rPr lang="fi-FI" sz="2400" i="1">
                              <a:latin typeface="Cambria Math" panose="02040503050406030204" pitchFamily="18" charset="0"/>
                            </a:rPr>
                          </m:ctrlPr>
                        </m:fPr>
                        <m:num>
                          <m:r>
                            <a:rPr lang="fi-FI" sz="2400" b="0" i="1">
                              <a:latin typeface="Cambria Math" panose="02040503050406030204" pitchFamily="18" charset="0"/>
                            </a:rPr>
                            <m:t>𝑒𝑠𝑡𝑖𝑚𝑎𝑡𝑒</m:t>
                          </m:r>
                        </m:num>
                        <m:den>
                          <m:r>
                            <a:rPr lang="fi-FI" sz="2400" b="0" i="1">
                              <a:latin typeface="Cambria Math" panose="02040503050406030204" pitchFamily="18" charset="0"/>
                            </a:rPr>
                            <m:t>𝑆𝐸</m:t>
                          </m:r>
                        </m:den>
                      </m:f>
                    </m:oMath>
                  </m:oMathPara>
                </a14:m>
                <a:endParaRPr lang="fi-FI" sz="2400" dirty="0"/>
              </a:p>
            </p:txBody>
          </p:sp>
        </mc:Choice>
        <mc:Fallback xmlns="">
          <p:sp>
            <p:nvSpPr>
              <p:cNvPr id="10" name="Rectangle 9">
                <a:extLst>
                  <a:ext uri="{FF2B5EF4-FFF2-40B4-BE49-F238E27FC236}">
                    <a16:creationId xmlns:a16="http://schemas.microsoft.com/office/drawing/2014/main" id="{A5256F38-491C-BA45-9D8F-B63E9B6555B8}"/>
                  </a:ext>
                </a:extLst>
              </p:cNvPr>
              <p:cNvSpPr>
                <a:spLocks noRot="1" noChangeAspect="1" noMove="1" noResize="1" noEditPoints="1" noAdjustHandles="1" noChangeArrowheads="1" noChangeShapeType="1" noTextEdit="1"/>
              </p:cNvSpPr>
              <p:nvPr/>
            </p:nvSpPr>
            <p:spPr>
              <a:xfrm>
                <a:off x="628650" y="4154212"/>
                <a:ext cx="2100447" cy="781368"/>
              </a:xfrm>
              <a:prstGeom prst="rect">
                <a:avLst/>
              </a:prstGeom>
              <a:blipFill>
                <a:blip r:embed="rId5"/>
                <a:stretch>
                  <a:fillRect b="-4762"/>
                </a:stretch>
              </a:blipFill>
            </p:spPr>
            <p:txBody>
              <a:bodyPr/>
              <a:lstStyle/>
              <a:p>
                <a:r>
                  <a:rPr lang="fi-FI">
                    <a:noFill/>
                  </a:rPr>
                  <a:t> </a:t>
                </a:r>
              </a:p>
            </p:txBody>
          </p:sp>
        </mc:Fallback>
      </mc:AlternateContent>
      <p:sp>
        <p:nvSpPr>
          <p:cNvPr id="12" name="TextBox 11">
            <a:extLst>
              <a:ext uri="{FF2B5EF4-FFF2-40B4-BE49-F238E27FC236}">
                <a16:creationId xmlns:a16="http://schemas.microsoft.com/office/drawing/2014/main" id="{517E3604-F3B8-FD4C-96F9-02B76D2E8356}"/>
              </a:ext>
            </a:extLst>
          </p:cNvPr>
          <p:cNvSpPr txBox="1"/>
          <p:nvPr/>
        </p:nvSpPr>
        <p:spPr>
          <a:xfrm>
            <a:off x="2952272" y="5247979"/>
            <a:ext cx="1562578" cy="902811"/>
          </a:xfrm>
          <a:prstGeom prst="rect">
            <a:avLst/>
          </a:prstGeom>
          <a:noFill/>
        </p:spPr>
        <p:txBody>
          <a:bodyPr wrap="square" lIns="0" tIns="0" rIns="0" bIns="0" rtlCol="0">
            <a:spAutoFit/>
          </a:bodyPr>
          <a:lstStyle/>
          <a:p>
            <a:r>
              <a:rPr lang="en-US" sz="1600" b="1" dirty="0"/>
              <a:t>Under H</a:t>
            </a:r>
            <a:r>
              <a:rPr lang="en-US" sz="1600" b="1" baseline="-25000" dirty="0"/>
              <a:t>0 , </a:t>
            </a:r>
            <a:r>
              <a:rPr lang="en-US" sz="1600" b="1" dirty="0"/>
              <a:t>follows standard normal distribution</a:t>
            </a:r>
            <a:br>
              <a:rPr lang="en-US" sz="1600" b="1" dirty="0"/>
            </a:br>
            <a:endParaRPr lang="en-US" sz="1600" b="1" baseline="-25000" dirty="0"/>
          </a:p>
        </p:txBody>
      </p:sp>
    </p:spTree>
    <p:extLst>
      <p:ext uri="{BB962C8B-B14F-4D97-AF65-F5344CB8AC3E}">
        <p14:creationId xmlns:p14="http://schemas.microsoft.com/office/powerpoint/2010/main" val="172609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 grpId="0"/>
      <p:bldP spid="10"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and two-tailed tests</a:t>
            </a:r>
          </a:p>
        </p:txBody>
      </p:sp>
      <p:sp>
        <p:nvSpPr>
          <p:cNvPr id="9" name="TextBox 8"/>
          <p:cNvSpPr txBox="1"/>
          <p:nvPr/>
        </p:nvSpPr>
        <p:spPr>
          <a:xfrm>
            <a:off x="4081254" y="6299814"/>
            <a:ext cx="4989940" cy="461665"/>
          </a:xfrm>
          <a:prstGeom prst="rect">
            <a:avLst/>
          </a:prstGeom>
          <a:noFill/>
        </p:spPr>
        <p:txBody>
          <a:bodyPr wrap="square" lIns="0" tIns="0" rIns="0" bIns="0" rtlCol="0">
            <a:spAutoFit/>
          </a:bodyPr>
          <a:lstStyle/>
          <a:p>
            <a:r>
              <a:rPr lang="en-US" sz="1000" dirty="0"/>
              <a:t>Wooldridge, J. M. (2009). </a:t>
            </a:r>
            <a:r>
              <a:rPr lang="en-US" sz="1000" i="1" dirty="0"/>
              <a:t>Introductory econometrics: a modern approach</a:t>
            </a:r>
            <a:r>
              <a:rPr lang="en-US" sz="1000" dirty="0"/>
              <a:t> (4th </a:t>
            </a:r>
            <a:r>
              <a:rPr lang="en-US" sz="1000" dirty="0" err="1"/>
              <a:t>ed</a:t>
            </a:r>
            <a:r>
              <a:rPr lang="en-US" sz="1000" dirty="0"/>
              <a:t>). Mason, OH: South Western, </a:t>
            </a:r>
            <a:r>
              <a:rPr lang="en-US" sz="1000" dirty="0" err="1"/>
              <a:t>Cengage</a:t>
            </a:r>
            <a:r>
              <a:rPr lang="en-US" sz="1000" dirty="0"/>
              <a:t> Learning.</a:t>
            </a:r>
          </a:p>
          <a:p>
            <a:endParaRPr lang="en-US" sz="1000" dirty="0"/>
          </a:p>
        </p:txBody>
      </p:sp>
      <p:pic>
        <p:nvPicPr>
          <p:cNvPr id="10" name="Content Placeholder 7" descr="Wooldridge - 2009 - Introductory econometrics a modern approach (dragged).pdf"/>
          <p:cNvPicPr>
            <a:picLocks noChangeAspect="1"/>
          </p:cNvPicPr>
          <p:nvPr/>
        </p:nvPicPr>
        <p:blipFill rotWithShape="1">
          <a:blip r:embed="rId2">
            <a:extLst>
              <a:ext uri="{28A0092B-C50C-407E-A947-70E740481C1C}">
                <a14:useLocalDpi xmlns:a14="http://schemas.microsoft.com/office/drawing/2010/main" val="0"/>
              </a:ext>
            </a:extLst>
          </a:blip>
          <a:srcRect t="9881" b="41619"/>
          <a:stretch/>
        </p:blipFill>
        <p:spPr>
          <a:xfrm>
            <a:off x="30988" y="2065539"/>
            <a:ext cx="5384800" cy="3395133"/>
          </a:xfrm>
          <a:prstGeom prst="rect">
            <a:avLst/>
          </a:prstGeom>
        </p:spPr>
      </p:pic>
      <p:pic>
        <p:nvPicPr>
          <p:cNvPr id="11" name="Content Placeholder 6" descr="Wooldridge - 2009 - Introductory econometrics a modern approach (dragged).pdf"/>
          <p:cNvPicPr>
            <a:picLocks noChangeAspect="1"/>
          </p:cNvPicPr>
          <p:nvPr/>
        </p:nvPicPr>
        <p:blipFill rotWithShape="1">
          <a:blip r:embed="rId3">
            <a:extLst>
              <a:ext uri="{28A0092B-C50C-407E-A947-70E740481C1C}">
                <a14:useLocalDpi xmlns:a14="http://schemas.microsoft.com/office/drawing/2010/main" val="0"/>
              </a:ext>
            </a:extLst>
          </a:blip>
          <a:srcRect t="9656" b="42327"/>
          <a:stretch/>
        </p:blipFill>
        <p:spPr>
          <a:xfrm>
            <a:off x="4562677" y="2065539"/>
            <a:ext cx="5384800" cy="3361267"/>
          </a:xfrm>
          <a:prstGeom prst="rect">
            <a:avLst/>
          </a:prstGeom>
        </p:spPr>
      </p:pic>
    </p:spTree>
    <p:extLst>
      <p:ext uri="{BB962C8B-B14F-4D97-AF65-F5344CB8AC3E}">
        <p14:creationId xmlns:p14="http://schemas.microsoft.com/office/powerpoint/2010/main" val="1188391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Typical objective of a statistical analysis</a:t>
            </a:r>
          </a:p>
        </p:txBody>
      </p:sp>
      <p:sp>
        <p:nvSpPr>
          <p:cNvPr id="3" name="Content Placeholder 2"/>
          <p:cNvSpPr>
            <a:spLocks noGrp="1"/>
          </p:cNvSpPr>
          <p:nvPr>
            <p:ph sz="half" idx="1"/>
          </p:nvPr>
        </p:nvSpPr>
        <p:spPr/>
        <p:txBody>
          <a:bodyPr>
            <a:normAutofit/>
          </a:bodyPr>
          <a:lstStyle/>
          <a:p>
            <a:r>
              <a:rPr lang="en-US" dirty="0"/>
              <a:t>Show that your result would be unlikely to be obtained by chance only</a:t>
            </a:r>
          </a:p>
          <a:p>
            <a:endParaRPr lang="en-US" dirty="0"/>
          </a:p>
          <a:p>
            <a:r>
              <a:rPr lang="en-US" dirty="0"/>
              <a:t>I.e. a low p-value</a:t>
            </a:r>
          </a:p>
          <a:p>
            <a:endParaRPr lang="en-US" dirty="0"/>
          </a:p>
          <a:p>
            <a:r>
              <a:rPr lang="en-US" dirty="0"/>
              <a:t>Typical cut-off values 0.05 and 0.01</a:t>
            </a:r>
          </a:p>
          <a:p>
            <a:endParaRPr lang="en-US" dirty="0"/>
          </a:p>
          <a:p>
            <a:endParaRPr lang="en-US" dirty="0"/>
          </a:p>
          <a:p>
            <a:endParaRPr lang="en-US" dirty="0"/>
          </a:p>
        </p:txBody>
      </p:sp>
      <p:sp>
        <p:nvSpPr>
          <p:cNvPr id="5" name="TextBox 4"/>
          <p:cNvSpPr txBox="1"/>
          <p:nvPr/>
        </p:nvSpPr>
        <p:spPr>
          <a:xfrm>
            <a:off x="4081254" y="6013534"/>
            <a:ext cx="4989940" cy="769441"/>
          </a:xfrm>
          <a:prstGeom prst="rect">
            <a:avLst/>
          </a:prstGeom>
          <a:noFill/>
        </p:spPr>
        <p:txBody>
          <a:bodyPr wrap="square" lIns="0" tIns="0" rIns="0" bIns="0" rtlCol="0">
            <a:spAutoFit/>
          </a:bodyPr>
          <a:lstStyle/>
          <a:p>
            <a:r>
              <a:rPr lang="en-US" sz="1000" dirty="0" err="1"/>
              <a:t>Hekman</a:t>
            </a:r>
            <a:r>
              <a:rPr lang="en-US" sz="1000" dirty="0"/>
              <a:t>, D. R., Aquino, K., Owens, B. P., Mitchell, T. R., </a:t>
            </a:r>
            <a:r>
              <a:rPr lang="en-US" sz="1000" dirty="0" err="1"/>
              <a:t>Schilpzand</a:t>
            </a:r>
            <a:r>
              <a:rPr lang="en-US" sz="1000" dirty="0"/>
              <a:t>, P., &amp; Leavitt, K. (2010). An Examination of Whether and How Racial and Gender Biases Influence Customer Satisfaction. </a:t>
            </a:r>
            <a:r>
              <a:rPr lang="en-US" sz="1000" i="1" dirty="0"/>
              <a:t>Academy of Management Journal</a:t>
            </a:r>
            <a:r>
              <a:rPr lang="en-US" sz="1000" dirty="0"/>
              <a:t>, </a:t>
            </a:r>
            <a:r>
              <a:rPr lang="en-US" sz="1000" i="1" dirty="0"/>
              <a:t>53</a:t>
            </a:r>
            <a:r>
              <a:rPr lang="en-US" sz="1000" dirty="0"/>
              <a:t>(2), 238–264. doi:10.5465/AMJ.2010.49388763 p. 248</a:t>
            </a:r>
          </a:p>
          <a:p>
            <a:endParaRPr lang="en-US" sz="1000" dirty="0"/>
          </a:p>
        </p:txBody>
      </p:sp>
      <p:sp>
        <p:nvSpPr>
          <p:cNvPr id="22" name="Rectangle 21"/>
          <p:cNvSpPr/>
          <p:nvPr/>
        </p:nvSpPr>
        <p:spPr>
          <a:xfrm>
            <a:off x="5079867" y="3017233"/>
            <a:ext cx="649307" cy="21006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7905883" y="4334514"/>
            <a:ext cx="452012" cy="21006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4670146" y="4544575"/>
            <a:ext cx="452012" cy="210061"/>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6349833" y="3227294"/>
            <a:ext cx="372397" cy="14322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084699" y="3637495"/>
            <a:ext cx="372397" cy="14322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223152" y="3818912"/>
            <a:ext cx="372397" cy="143223"/>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Content Placeholder 6" descr="Hekman et al_2010_An Examination of Whether and How Racial and Gender Biases Influence Customer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1538" t="26400" r="7063" b="41365"/>
          <a:stretch/>
        </p:blipFill>
        <p:spPr>
          <a:xfrm>
            <a:off x="4648200" y="1721930"/>
            <a:ext cx="3709694" cy="3764470"/>
          </a:xfrm>
          <a:prstGeom prst="rect">
            <a:avLst/>
          </a:prstGeom>
        </p:spPr>
      </p:pic>
    </p:spTree>
    <p:extLst>
      <p:ext uri="{BB962C8B-B14F-4D97-AF65-F5344CB8AC3E}">
        <p14:creationId xmlns:p14="http://schemas.microsoft.com/office/powerpoint/2010/main" val="1695216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 and Type II errors</a:t>
            </a:r>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671613181"/>
              </p:ext>
            </p:extLst>
          </p:nvPr>
        </p:nvGraphicFramePr>
        <p:xfrm>
          <a:off x="628650" y="1825624"/>
          <a:ext cx="7886700" cy="3037416"/>
        </p:xfrm>
        <a:graphic>
          <a:graphicData uri="http://schemas.openxmlformats.org/drawingml/2006/table">
            <a:tbl>
              <a:tblPr firstRow="1" bandRow="1">
                <a:tableStyleId>{2D5ABB26-0587-4C30-8999-92F81FD0307C}</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985308">
                <a:tc>
                  <a:txBody>
                    <a:bodyPr/>
                    <a:lstStyle/>
                    <a:p>
                      <a:endParaRPr lang="en-US" sz="1600" dirty="0"/>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H</a:t>
                      </a:r>
                      <a:r>
                        <a:rPr lang="en-US" sz="1600" baseline="-25000" dirty="0"/>
                        <a:t>0</a:t>
                      </a:r>
                      <a:r>
                        <a:rPr lang="en-US" sz="1600" baseline="0" dirty="0"/>
                        <a:t> is true in population</a:t>
                      </a:r>
                      <a:endParaRPr lang="en-US" sz="1600" baseline="-25000" dirty="0"/>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0</a:t>
                      </a:r>
                      <a:r>
                        <a:rPr lang="en-US" sz="1600" baseline="0" dirty="0"/>
                        <a:t> is false in population</a:t>
                      </a:r>
                      <a:endParaRPr lang="en-US" sz="1600" baseline="-25000" dirty="0"/>
                    </a:p>
                    <a:p>
                      <a:pPr algn="ctr"/>
                      <a:endParaRPr lang="en-US" sz="1600" dirty="0"/>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985308">
                <a:tc>
                  <a:txBody>
                    <a:bodyPr/>
                    <a:lstStyle/>
                    <a:p>
                      <a:r>
                        <a:rPr lang="en-US" sz="1600" dirty="0">
                          <a:solidFill>
                            <a:srgbClr val="FFFFFF"/>
                          </a:solidFill>
                        </a:rPr>
                        <a:t>H</a:t>
                      </a:r>
                      <a:r>
                        <a:rPr lang="en-US" sz="1600" baseline="-25000" dirty="0">
                          <a:solidFill>
                            <a:srgbClr val="FFFFFF"/>
                          </a:solidFill>
                        </a:rPr>
                        <a:t>0 </a:t>
                      </a:r>
                      <a:r>
                        <a:rPr lang="en-US" sz="1600" baseline="0" dirty="0">
                          <a:solidFill>
                            <a:srgbClr val="FFFFFF"/>
                          </a:solidFill>
                        </a:rPr>
                        <a:t>rejected</a:t>
                      </a:r>
                    </a:p>
                    <a:p>
                      <a:r>
                        <a:rPr lang="en-US" sz="1600" baseline="0" dirty="0">
                          <a:solidFill>
                            <a:srgbClr val="FFFFFF"/>
                          </a:solidFill>
                        </a:rPr>
                        <a:t>(p &lt;.05)</a:t>
                      </a:r>
                      <a:endParaRPr lang="en-US" sz="1600" baseline="-25000" dirty="0">
                        <a:solidFill>
                          <a:srgbClr val="FFFFFF"/>
                        </a:solidFill>
                      </a:endParaRPr>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Type I error</a:t>
                      </a:r>
                    </a:p>
                    <a:p>
                      <a:pPr algn="ctr"/>
                      <a:r>
                        <a:rPr lang="en-US" sz="1600" dirty="0">
                          <a:solidFill>
                            <a:srgbClr val="FFFFFF"/>
                          </a:solidFill>
                        </a:rPr>
                        <a:t>(False</a:t>
                      </a:r>
                      <a:r>
                        <a:rPr lang="en-US" sz="1600" baseline="0" dirty="0">
                          <a:solidFill>
                            <a:srgbClr val="FFFFFF"/>
                          </a:solidFill>
                        </a:rPr>
                        <a:t> positive)</a:t>
                      </a:r>
                    </a:p>
                    <a:p>
                      <a:pPr algn="ctr"/>
                      <a:endParaRPr lang="en-US" sz="1600" b="1" baseline="0" dirty="0">
                        <a:solidFill>
                          <a:srgbClr val="FFFFFF"/>
                        </a:solidFill>
                      </a:endParaRPr>
                    </a:p>
                    <a:p>
                      <a:pPr algn="ctr"/>
                      <a:r>
                        <a:rPr lang="en-US" sz="1600" b="0" baseline="0" dirty="0">
                          <a:solidFill>
                            <a:srgbClr val="FFFFFF"/>
                          </a:solidFill>
                        </a:rPr>
                        <a:t>%5 or less acceptable</a:t>
                      </a:r>
                      <a:endParaRPr lang="en-US" sz="1600" b="0" dirty="0">
                        <a:solidFill>
                          <a:srgbClr val="FFFFFF"/>
                        </a:solidFill>
                      </a:endParaRPr>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True</a:t>
                      </a:r>
                      <a:r>
                        <a:rPr lang="en-US" sz="1600" baseline="0" dirty="0">
                          <a:solidFill>
                            <a:srgbClr val="FFFFFF"/>
                          </a:solidFill>
                        </a:rPr>
                        <a:t> positive</a:t>
                      </a:r>
                    </a:p>
                    <a:p>
                      <a:pPr algn="ctr"/>
                      <a:endParaRPr lang="en-US" sz="1600" baseline="0" dirty="0">
                        <a:solidFill>
                          <a:srgbClr val="FFFFFF"/>
                        </a:solidFill>
                      </a:endParaRPr>
                    </a:p>
                    <a:p>
                      <a:pPr algn="ctr"/>
                      <a:r>
                        <a:rPr lang="en-US" sz="1600" baseline="0" dirty="0">
                          <a:solidFill>
                            <a:srgbClr val="FFFFFF"/>
                          </a:solidFill>
                        </a:rPr>
                        <a:t>Statistical power</a:t>
                      </a:r>
                    </a:p>
                    <a:p>
                      <a:pPr algn="ctr"/>
                      <a:r>
                        <a:rPr lang="en-US" sz="1600" baseline="0" dirty="0">
                          <a:solidFill>
                            <a:srgbClr val="FFFFFF"/>
                          </a:solidFill>
                        </a:rPr>
                        <a:t>80% “gold standard”</a:t>
                      </a:r>
                      <a:endParaRPr lang="en-US" sz="1600" dirty="0">
                        <a:solidFill>
                          <a:srgbClr val="FFFFFF"/>
                        </a:solidFill>
                      </a:endParaRPr>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985308">
                <a:tc>
                  <a:txBody>
                    <a:bodyPr/>
                    <a:lstStyle/>
                    <a:p>
                      <a:r>
                        <a:rPr lang="en-US" sz="1600" dirty="0"/>
                        <a:t>Failed</a:t>
                      </a:r>
                      <a:r>
                        <a:rPr lang="en-US" sz="1600" baseline="0" dirty="0"/>
                        <a:t> to reject H</a:t>
                      </a:r>
                      <a:r>
                        <a:rPr lang="en-US" sz="1600" baseline="-25000" dirty="0"/>
                        <a:t>0 </a:t>
                      </a:r>
                    </a:p>
                    <a:p>
                      <a:r>
                        <a:rPr lang="en-US" sz="1600" baseline="0" dirty="0">
                          <a:solidFill>
                            <a:schemeClr val="tx1"/>
                          </a:solidFill>
                        </a:rPr>
                        <a:t>(p &gt;.05)</a:t>
                      </a:r>
                      <a:endParaRPr lang="en-US" sz="1600" baseline="-25000" dirty="0">
                        <a:solidFill>
                          <a:schemeClr val="tx1"/>
                        </a:solidFill>
                      </a:endParaRPr>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True negative</a:t>
                      </a:r>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Type II error</a:t>
                      </a:r>
                    </a:p>
                    <a:p>
                      <a:pPr algn="ctr"/>
                      <a:r>
                        <a:rPr lang="en-US" sz="1600" dirty="0"/>
                        <a:t>(False</a:t>
                      </a:r>
                      <a:r>
                        <a:rPr lang="en-US" sz="1600" baseline="0" dirty="0"/>
                        <a:t> negative)</a:t>
                      </a:r>
                      <a:endParaRPr lang="en-US" sz="1600" dirty="0"/>
                    </a:p>
                  </a:txBody>
                  <a:tcPr marL="180841" marR="180841">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05860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7E252FF-F027-AD45-88F6-E92C1665F384}"/>
              </a:ext>
            </a:extLst>
          </p:cNvPr>
          <p:cNvGrpSpPr>
            <a:grpSpLocks noChangeAspect="1"/>
          </p:cNvGrpSpPr>
          <p:nvPr/>
        </p:nvGrpSpPr>
        <p:grpSpPr>
          <a:xfrm>
            <a:off x="-619882" y="905435"/>
            <a:ext cx="10333470" cy="4984376"/>
            <a:chOff x="1873623" y="430306"/>
            <a:chExt cx="4572000" cy="2205316"/>
          </a:xfrm>
        </p:grpSpPr>
        <p:pic>
          <p:nvPicPr>
            <p:cNvPr id="7" name="Picture 6">
              <a:extLst>
                <a:ext uri="{FF2B5EF4-FFF2-40B4-BE49-F238E27FC236}">
                  <a16:creationId xmlns:a16="http://schemas.microsoft.com/office/drawing/2014/main" id="{DBD48536-B751-D746-8FF8-F1156E26C266}"/>
                </a:ext>
              </a:extLst>
            </p:cNvPr>
            <p:cNvPicPr>
              <a:picLocks noChangeAspect="1"/>
            </p:cNvPicPr>
            <p:nvPr/>
          </p:nvPicPr>
          <p:blipFill rotWithShape="1">
            <a:blip r:embed="rId3"/>
            <a:srcRect t="76340" b="5490"/>
            <a:stretch/>
          </p:blipFill>
          <p:spPr>
            <a:xfrm>
              <a:off x="1873623" y="430306"/>
              <a:ext cx="4572000" cy="1246094"/>
            </a:xfrm>
            <a:prstGeom prst="rect">
              <a:avLst/>
            </a:prstGeom>
          </p:spPr>
        </p:pic>
        <p:pic>
          <p:nvPicPr>
            <p:cNvPr id="11" name="Picture 10">
              <a:extLst>
                <a:ext uri="{FF2B5EF4-FFF2-40B4-BE49-F238E27FC236}">
                  <a16:creationId xmlns:a16="http://schemas.microsoft.com/office/drawing/2014/main" id="{F638E8A6-B732-DC4B-9FDE-DD14DF58A4D5}"/>
                </a:ext>
              </a:extLst>
            </p:cNvPr>
            <p:cNvPicPr>
              <a:picLocks noChangeAspect="1"/>
            </p:cNvPicPr>
            <p:nvPr/>
          </p:nvPicPr>
          <p:blipFill rotWithShape="1">
            <a:blip r:embed="rId4"/>
            <a:srcRect t="12549" b="73072"/>
            <a:stretch/>
          </p:blipFill>
          <p:spPr>
            <a:xfrm>
              <a:off x="1873623" y="1649505"/>
              <a:ext cx="4572000" cy="986117"/>
            </a:xfrm>
            <a:prstGeom prst="rect">
              <a:avLst/>
            </a:prstGeom>
          </p:spPr>
        </p:pic>
      </p:grpSp>
      <p:sp>
        <p:nvSpPr>
          <p:cNvPr id="13" name="TextBox 12">
            <a:extLst>
              <a:ext uri="{FF2B5EF4-FFF2-40B4-BE49-F238E27FC236}">
                <a16:creationId xmlns:a16="http://schemas.microsoft.com/office/drawing/2014/main" id="{040C6384-1F4B-EB4F-A17D-77F50AB496CB}"/>
              </a:ext>
            </a:extLst>
          </p:cNvPr>
          <p:cNvSpPr txBox="1"/>
          <p:nvPr/>
        </p:nvSpPr>
        <p:spPr>
          <a:xfrm>
            <a:off x="562707" y="6477402"/>
            <a:ext cx="7292381" cy="400110"/>
          </a:xfrm>
          <a:prstGeom prst="rect">
            <a:avLst/>
          </a:prstGeom>
          <a:noFill/>
        </p:spPr>
        <p:txBody>
          <a:bodyPr wrap="none" rtlCol="0">
            <a:spAutoFit/>
          </a:bodyPr>
          <a:lstStyle/>
          <a:p>
            <a:r>
              <a:rPr lang="fi-FI" sz="1000" dirty="0" err="1"/>
              <a:t>Cumming</a:t>
            </a:r>
            <a:r>
              <a:rPr lang="fi-FI" sz="1000" dirty="0"/>
              <a:t>, G. (2011). </a:t>
            </a:r>
            <a:r>
              <a:rPr lang="fi-FI" sz="1000" i="1" dirty="0" err="1"/>
              <a:t>Understanding</a:t>
            </a:r>
            <a:r>
              <a:rPr lang="fi-FI" sz="1000" i="1" dirty="0"/>
              <a:t> </a:t>
            </a:r>
            <a:r>
              <a:rPr lang="fi-FI" sz="1000" i="1" dirty="0" err="1"/>
              <a:t>the</a:t>
            </a:r>
            <a:r>
              <a:rPr lang="fi-FI" sz="1000" i="1" dirty="0"/>
              <a:t> </a:t>
            </a:r>
            <a:r>
              <a:rPr lang="fi-FI" sz="1000" i="1" dirty="0" err="1"/>
              <a:t>new</a:t>
            </a:r>
            <a:r>
              <a:rPr lang="fi-FI" sz="1000" i="1" dirty="0"/>
              <a:t> </a:t>
            </a:r>
            <a:r>
              <a:rPr lang="fi-FI" sz="1000" i="1" dirty="0" err="1"/>
              <a:t>statistics</a:t>
            </a:r>
            <a:r>
              <a:rPr lang="fi-FI" sz="1000" i="1" dirty="0"/>
              <a:t>: </a:t>
            </a:r>
            <a:r>
              <a:rPr lang="fi-FI" sz="1000" i="1" dirty="0" err="1"/>
              <a:t>Effect</a:t>
            </a:r>
            <a:r>
              <a:rPr lang="fi-FI" sz="1000" i="1" dirty="0"/>
              <a:t> </a:t>
            </a:r>
            <a:r>
              <a:rPr lang="fi-FI" sz="1000" i="1" dirty="0" err="1"/>
              <a:t>sizes</a:t>
            </a:r>
            <a:r>
              <a:rPr lang="fi-FI" sz="1000" i="1" dirty="0"/>
              <a:t>, </a:t>
            </a:r>
            <a:r>
              <a:rPr lang="fi-FI" sz="1000" i="1" dirty="0" err="1"/>
              <a:t>confidence</a:t>
            </a:r>
            <a:r>
              <a:rPr lang="fi-FI" sz="1000" i="1" dirty="0"/>
              <a:t> </a:t>
            </a:r>
            <a:r>
              <a:rPr lang="fi-FI" sz="1000" i="1" dirty="0" err="1"/>
              <a:t>intervals</a:t>
            </a:r>
            <a:r>
              <a:rPr lang="fi-FI" sz="1000" i="1" dirty="0"/>
              <a:t>, and </a:t>
            </a:r>
            <a:r>
              <a:rPr lang="fi-FI" sz="1000" i="1" dirty="0" err="1"/>
              <a:t>meta-analysis</a:t>
            </a:r>
            <a:r>
              <a:rPr lang="fi-FI" sz="1000" dirty="0"/>
              <a:t>. New York: </a:t>
            </a:r>
            <a:r>
              <a:rPr lang="fi-FI" sz="1000" dirty="0" err="1"/>
              <a:t>Routledge</a:t>
            </a:r>
            <a:r>
              <a:rPr lang="fi-FI" sz="1000" dirty="0"/>
              <a:t>. </a:t>
            </a:r>
            <a:r>
              <a:rPr lang="fi-FI" sz="1000" dirty="0" err="1"/>
              <a:t>pp</a:t>
            </a:r>
            <a:r>
              <a:rPr lang="fi-FI" sz="1000" dirty="0"/>
              <a:t>. 1-3</a:t>
            </a:r>
          </a:p>
          <a:p>
            <a:endParaRPr lang="fi-FI" sz="1000" dirty="0"/>
          </a:p>
        </p:txBody>
      </p:sp>
    </p:spTree>
    <p:extLst>
      <p:ext uri="{BB962C8B-B14F-4D97-AF65-F5344CB8AC3E}">
        <p14:creationId xmlns:p14="http://schemas.microsoft.com/office/powerpoint/2010/main" val="27749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38E8A6-B732-DC4B-9FDE-DD14DF58A4D5}"/>
              </a:ext>
            </a:extLst>
          </p:cNvPr>
          <p:cNvPicPr>
            <a:picLocks noChangeAspect="1"/>
          </p:cNvPicPr>
          <p:nvPr/>
        </p:nvPicPr>
        <p:blipFill rotWithShape="1">
          <a:blip r:embed="rId3"/>
          <a:srcRect l="174" t="26638" r="-174" b="36463"/>
          <a:stretch/>
        </p:blipFill>
        <p:spPr>
          <a:xfrm>
            <a:off x="-601953" y="484094"/>
            <a:ext cx="10333470" cy="5719482"/>
          </a:xfrm>
          <a:prstGeom prst="rect">
            <a:avLst/>
          </a:prstGeom>
        </p:spPr>
      </p:pic>
      <p:sp>
        <p:nvSpPr>
          <p:cNvPr id="6" name="TextBox 5">
            <a:extLst>
              <a:ext uri="{FF2B5EF4-FFF2-40B4-BE49-F238E27FC236}">
                <a16:creationId xmlns:a16="http://schemas.microsoft.com/office/drawing/2014/main" id="{F9BAB3A2-6FCA-3E4F-B6C8-B5D9F9527974}"/>
              </a:ext>
            </a:extLst>
          </p:cNvPr>
          <p:cNvSpPr txBox="1"/>
          <p:nvPr/>
        </p:nvSpPr>
        <p:spPr>
          <a:xfrm>
            <a:off x="562707" y="6477402"/>
            <a:ext cx="7292381" cy="400110"/>
          </a:xfrm>
          <a:prstGeom prst="rect">
            <a:avLst/>
          </a:prstGeom>
          <a:noFill/>
        </p:spPr>
        <p:txBody>
          <a:bodyPr wrap="none" rtlCol="0">
            <a:spAutoFit/>
          </a:bodyPr>
          <a:lstStyle/>
          <a:p>
            <a:r>
              <a:rPr lang="fi-FI" sz="1000" dirty="0" err="1"/>
              <a:t>Cumming</a:t>
            </a:r>
            <a:r>
              <a:rPr lang="fi-FI" sz="1000" dirty="0"/>
              <a:t>, G. (2011). </a:t>
            </a:r>
            <a:r>
              <a:rPr lang="fi-FI" sz="1000" i="1" dirty="0" err="1"/>
              <a:t>Understanding</a:t>
            </a:r>
            <a:r>
              <a:rPr lang="fi-FI" sz="1000" i="1" dirty="0"/>
              <a:t> </a:t>
            </a:r>
            <a:r>
              <a:rPr lang="fi-FI" sz="1000" i="1" dirty="0" err="1"/>
              <a:t>the</a:t>
            </a:r>
            <a:r>
              <a:rPr lang="fi-FI" sz="1000" i="1" dirty="0"/>
              <a:t> </a:t>
            </a:r>
            <a:r>
              <a:rPr lang="fi-FI" sz="1000" i="1" dirty="0" err="1"/>
              <a:t>new</a:t>
            </a:r>
            <a:r>
              <a:rPr lang="fi-FI" sz="1000" i="1" dirty="0"/>
              <a:t> </a:t>
            </a:r>
            <a:r>
              <a:rPr lang="fi-FI" sz="1000" i="1" dirty="0" err="1"/>
              <a:t>statistics</a:t>
            </a:r>
            <a:r>
              <a:rPr lang="fi-FI" sz="1000" i="1" dirty="0"/>
              <a:t>: </a:t>
            </a:r>
            <a:r>
              <a:rPr lang="fi-FI" sz="1000" i="1" dirty="0" err="1"/>
              <a:t>Effect</a:t>
            </a:r>
            <a:r>
              <a:rPr lang="fi-FI" sz="1000" i="1" dirty="0"/>
              <a:t> </a:t>
            </a:r>
            <a:r>
              <a:rPr lang="fi-FI" sz="1000" i="1" dirty="0" err="1"/>
              <a:t>sizes</a:t>
            </a:r>
            <a:r>
              <a:rPr lang="fi-FI" sz="1000" i="1" dirty="0"/>
              <a:t>, </a:t>
            </a:r>
            <a:r>
              <a:rPr lang="fi-FI" sz="1000" i="1" dirty="0" err="1"/>
              <a:t>confidence</a:t>
            </a:r>
            <a:r>
              <a:rPr lang="fi-FI" sz="1000" i="1" dirty="0"/>
              <a:t> </a:t>
            </a:r>
            <a:r>
              <a:rPr lang="fi-FI" sz="1000" i="1" dirty="0" err="1"/>
              <a:t>intervals</a:t>
            </a:r>
            <a:r>
              <a:rPr lang="fi-FI" sz="1000" i="1" dirty="0"/>
              <a:t>, and </a:t>
            </a:r>
            <a:r>
              <a:rPr lang="fi-FI" sz="1000" i="1" dirty="0" err="1"/>
              <a:t>meta-analysis</a:t>
            </a:r>
            <a:r>
              <a:rPr lang="fi-FI" sz="1000" dirty="0"/>
              <a:t>. New York: </a:t>
            </a:r>
            <a:r>
              <a:rPr lang="fi-FI" sz="1000" dirty="0" err="1"/>
              <a:t>Routledge</a:t>
            </a:r>
            <a:r>
              <a:rPr lang="fi-FI" sz="1000" dirty="0"/>
              <a:t>. </a:t>
            </a:r>
            <a:r>
              <a:rPr lang="fi-FI" sz="1000" dirty="0" err="1"/>
              <a:t>pp</a:t>
            </a:r>
            <a:r>
              <a:rPr lang="fi-FI" sz="1000" dirty="0"/>
              <a:t>. 1-3</a:t>
            </a:r>
          </a:p>
          <a:p>
            <a:endParaRPr lang="fi-FI" sz="1000" dirty="0"/>
          </a:p>
        </p:txBody>
      </p:sp>
    </p:spTree>
    <p:extLst>
      <p:ext uri="{BB962C8B-B14F-4D97-AF65-F5344CB8AC3E}">
        <p14:creationId xmlns:p14="http://schemas.microsoft.com/office/powerpoint/2010/main" val="3498922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638E8A6-B732-DC4B-9FDE-DD14DF58A4D5}"/>
              </a:ext>
            </a:extLst>
          </p:cNvPr>
          <p:cNvPicPr>
            <a:picLocks noChangeAspect="1"/>
          </p:cNvPicPr>
          <p:nvPr/>
        </p:nvPicPr>
        <p:blipFill rotWithShape="1">
          <a:blip r:embed="rId3"/>
          <a:srcRect l="1438" t="78535" r="-1438" b="5983"/>
          <a:stretch/>
        </p:blipFill>
        <p:spPr>
          <a:xfrm>
            <a:off x="-737470" y="504191"/>
            <a:ext cx="10333470" cy="2399783"/>
          </a:xfrm>
          <a:prstGeom prst="rect">
            <a:avLst/>
          </a:prstGeom>
        </p:spPr>
      </p:pic>
      <p:pic>
        <p:nvPicPr>
          <p:cNvPr id="3" name="Picture 2">
            <a:extLst>
              <a:ext uri="{FF2B5EF4-FFF2-40B4-BE49-F238E27FC236}">
                <a16:creationId xmlns:a16="http://schemas.microsoft.com/office/drawing/2014/main" id="{20586280-E852-6948-B36A-7028C8F0CDC0}"/>
              </a:ext>
            </a:extLst>
          </p:cNvPr>
          <p:cNvPicPr>
            <a:picLocks noChangeAspect="1"/>
          </p:cNvPicPr>
          <p:nvPr/>
        </p:nvPicPr>
        <p:blipFill rotWithShape="1">
          <a:blip r:embed="rId4"/>
          <a:srcRect t="12308" b="66593"/>
          <a:stretch/>
        </p:blipFill>
        <p:spPr>
          <a:xfrm>
            <a:off x="-737470" y="3275763"/>
            <a:ext cx="10332000" cy="3269906"/>
          </a:xfrm>
          <a:prstGeom prst="rect">
            <a:avLst/>
          </a:prstGeom>
        </p:spPr>
      </p:pic>
      <p:sp>
        <p:nvSpPr>
          <p:cNvPr id="5" name="TextBox 4">
            <a:extLst>
              <a:ext uri="{FF2B5EF4-FFF2-40B4-BE49-F238E27FC236}">
                <a16:creationId xmlns:a16="http://schemas.microsoft.com/office/drawing/2014/main" id="{ED5BFAD1-8A8F-7441-A1CE-EB36AE18154D}"/>
              </a:ext>
            </a:extLst>
          </p:cNvPr>
          <p:cNvSpPr txBox="1"/>
          <p:nvPr/>
        </p:nvSpPr>
        <p:spPr>
          <a:xfrm>
            <a:off x="562707" y="6477402"/>
            <a:ext cx="7292381" cy="400110"/>
          </a:xfrm>
          <a:prstGeom prst="rect">
            <a:avLst/>
          </a:prstGeom>
          <a:noFill/>
        </p:spPr>
        <p:txBody>
          <a:bodyPr wrap="none" rtlCol="0">
            <a:spAutoFit/>
          </a:bodyPr>
          <a:lstStyle/>
          <a:p>
            <a:r>
              <a:rPr lang="fi-FI" sz="1000" dirty="0" err="1"/>
              <a:t>Cumming</a:t>
            </a:r>
            <a:r>
              <a:rPr lang="fi-FI" sz="1000" dirty="0"/>
              <a:t>, G. (2011). </a:t>
            </a:r>
            <a:r>
              <a:rPr lang="fi-FI" sz="1000" i="1" dirty="0" err="1"/>
              <a:t>Understanding</a:t>
            </a:r>
            <a:r>
              <a:rPr lang="fi-FI" sz="1000" i="1" dirty="0"/>
              <a:t> </a:t>
            </a:r>
            <a:r>
              <a:rPr lang="fi-FI" sz="1000" i="1" dirty="0" err="1"/>
              <a:t>the</a:t>
            </a:r>
            <a:r>
              <a:rPr lang="fi-FI" sz="1000" i="1" dirty="0"/>
              <a:t> </a:t>
            </a:r>
            <a:r>
              <a:rPr lang="fi-FI" sz="1000" i="1" dirty="0" err="1"/>
              <a:t>new</a:t>
            </a:r>
            <a:r>
              <a:rPr lang="fi-FI" sz="1000" i="1" dirty="0"/>
              <a:t> </a:t>
            </a:r>
            <a:r>
              <a:rPr lang="fi-FI" sz="1000" i="1" dirty="0" err="1"/>
              <a:t>statistics</a:t>
            </a:r>
            <a:r>
              <a:rPr lang="fi-FI" sz="1000" i="1" dirty="0"/>
              <a:t>: </a:t>
            </a:r>
            <a:r>
              <a:rPr lang="fi-FI" sz="1000" i="1" dirty="0" err="1"/>
              <a:t>Effect</a:t>
            </a:r>
            <a:r>
              <a:rPr lang="fi-FI" sz="1000" i="1" dirty="0"/>
              <a:t> </a:t>
            </a:r>
            <a:r>
              <a:rPr lang="fi-FI" sz="1000" i="1" dirty="0" err="1"/>
              <a:t>sizes</a:t>
            </a:r>
            <a:r>
              <a:rPr lang="fi-FI" sz="1000" i="1" dirty="0"/>
              <a:t>, </a:t>
            </a:r>
            <a:r>
              <a:rPr lang="fi-FI" sz="1000" i="1" dirty="0" err="1"/>
              <a:t>confidence</a:t>
            </a:r>
            <a:r>
              <a:rPr lang="fi-FI" sz="1000" i="1" dirty="0"/>
              <a:t> </a:t>
            </a:r>
            <a:r>
              <a:rPr lang="fi-FI" sz="1000" i="1" dirty="0" err="1"/>
              <a:t>intervals</a:t>
            </a:r>
            <a:r>
              <a:rPr lang="fi-FI" sz="1000" i="1" dirty="0"/>
              <a:t>, and </a:t>
            </a:r>
            <a:r>
              <a:rPr lang="fi-FI" sz="1000" i="1" dirty="0" err="1"/>
              <a:t>meta-analysis</a:t>
            </a:r>
            <a:r>
              <a:rPr lang="fi-FI" sz="1000" dirty="0"/>
              <a:t>. New York: </a:t>
            </a:r>
            <a:r>
              <a:rPr lang="fi-FI" sz="1000" dirty="0" err="1"/>
              <a:t>Routledge</a:t>
            </a:r>
            <a:r>
              <a:rPr lang="fi-FI" sz="1000" dirty="0"/>
              <a:t>. </a:t>
            </a:r>
            <a:r>
              <a:rPr lang="fi-FI" sz="1000" dirty="0" err="1"/>
              <a:t>pp</a:t>
            </a:r>
            <a:r>
              <a:rPr lang="fi-FI" sz="1000" dirty="0"/>
              <a:t>. 1-3</a:t>
            </a:r>
          </a:p>
          <a:p>
            <a:endParaRPr lang="fi-FI" sz="1000" dirty="0"/>
          </a:p>
        </p:txBody>
      </p:sp>
    </p:spTree>
    <p:extLst>
      <p:ext uri="{BB962C8B-B14F-4D97-AF65-F5344CB8AC3E}">
        <p14:creationId xmlns:p14="http://schemas.microsoft.com/office/powerpoint/2010/main" val="2142440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Example of null hypothesis significance testing</a:t>
            </a:r>
          </a:p>
        </p:txBody>
      </p:sp>
      <p:sp>
        <p:nvSpPr>
          <p:cNvPr id="6" name="Content Placeholder 5"/>
          <p:cNvSpPr>
            <a:spLocks noGrp="1"/>
          </p:cNvSpPr>
          <p:nvPr>
            <p:ph idx="1"/>
          </p:nvPr>
        </p:nvSpPr>
        <p:spPr/>
        <p:txBody>
          <a:bodyPr>
            <a:normAutofit/>
          </a:bodyPr>
          <a:lstStyle/>
          <a:p>
            <a:r>
              <a:rPr lang="en-US" dirty="0"/>
              <a:t>Do we have clairvoyant people in the class?</a:t>
            </a:r>
          </a:p>
          <a:p>
            <a:endParaRPr lang="en-US" dirty="0"/>
          </a:p>
          <a:p>
            <a:r>
              <a:rPr lang="en-US" dirty="0"/>
              <a:t>There will be two dice on the next slide. I want you to guess the numbers shown on the dice (1-6). Get a pen and paper and write down your answer.</a:t>
            </a:r>
          </a:p>
        </p:txBody>
      </p:sp>
    </p:spTree>
    <p:extLst>
      <p:ext uri="{BB962C8B-B14F-4D97-AF65-F5344CB8AC3E}">
        <p14:creationId xmlns:p14="http://schemas.microsoft.com/office/powerpoint/2010/main" val="1733510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286" y="1281841"/>
            <a:ext cx="7489179" cy="6200456"/>
          </a:xfrm>
          <a:prstGeom prst="rect">
            <a:avLst/>
          </a:prstGeom>
        </p:spPr>
      </p:pic>
      <p:sp>
        <p:nvSpPr>
          <p:cNvPr id="4" name="Title 3"/>
          <p:cNvSpPr>
            <a:spLocks noGrp="1"/>
          </p:cNvSpPr>
          <p:nvPr>
            <p:ph type="title"/>
          </p:nvPr>
        </p:nvSpPr>
        <p:spPr/>
        <p:txBody>
          <a:bodyPr/>
          <a:lstStyle/>
          <a:p>
            <a:r>
              <a:rPr lang="en-US" dirty="0"/>
              <a:t>The dice are cast</a:t>
            </a:r>
          </a:p>
        </p:txBody>
      </p:sp>
      <p:sp>
        <p:nvSpPr>
          <p:cNvPr id="6" name="Content Placeholder 5"/>
          <p:cNvSpPr>
            <a:spLocks noGrp="1"/>
          </p:cNvSpPr>
          <p:nvPr>
            <p:ph idx="1"/>
          </p:nvPr>
        </p:nvSpPr>
        <p:spPr>
          <a:xfrm>
            <a:off x="4572000" y="4410799"/>
            <a:ext cx="4417648" cy="4460253"/>
          </a:xfrm>
        </p:spPr>
        <p:txBody>
          <a:bodyPr/>
          <a:lstStyle/>
          <a:p>
            <a:r>
              <a:rPr lang="en-US" dirty="0"/>
              <a:t>H</a:t>
            </a:r>
            <a:r>
              <a:rPr lang="en-US" baseline="-25000" dirty="0"/>
              <a:t>0</a:t>
            </a:r>
            <a:r>
              <a:rPr lang="en-US" dirty="0"/>
              <a:t> = you choose your response randomly (</a:t>
            </a:r>
            <a:r>
              <a:rPr lang="en-US" dirty="0" err="1"/>
              <a:t>i.e</a:t>
            </a:r>
            <a:r>
              <a:rPr lang="en-US" dirty="0"/>
              <a:t> no clairvoyance)</a:t>
            </a:r>
          </a:p>
          <a:p>
            <a:r>
              <a:rPr lang="en-US" dirty="0"/>
              <a:t>p(answered correctly |  H</a:t>
            </a:r>
            <a:r>
              <a:rPr lang="en-US" baseline="-25000" dirty="0"/>
              <a:t>0</a:t>
            </a:r>
            <a:r>
              <a:rPr lang="en-US" dirty="0"/>
              <a:t>) =</a:t>
            </a:r>
            <a:br>
              <a:rPr lang="en-US" dirty="0"/>
            </a:br>
            <a:r>
              <a:rPr lang="en-US" dirty="0"/>
              <a:t>1/36 = 0.028</a:t>
            </a:r>
          </a:p>
          <a:p>
            <a:r>
              <a:rPr lang="en-US" dirty="0"/>
              <a:t>If you answered correctly, you</a:t>
            </a:r>
            <a:br>
              <a:rPr lang="en-US" dirty="0"/>
            </a:br>
            <a:r>
              <a:rPr lang="en-US" dirty="0"/>
              <a:t>are clairvoyant (p &lt;.05)</a:t>
            </a:r>
          </a:p>
          <a:p>
            <a:endParaRPr lang="en-US" dirty="0"/>
          </a:p>
          <a:p>
            <a:endParaRPr lang="en-US" dirty="0"/>
          </a:p>
        </p:txBody>
      </p:sp>
    </p:spTree>
    <p:extLst>
      <p:ext uri="{BB962C8B-B14F-4D97-AF65-F5344CB8AC3E}">
        <p14:creationId xmlns:p14="http://schemas.microsoft.com/office/powerpoint/2010/main" val="19823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 are clairvoyant (p &lt;.05)</a:t>
            </a:r>
            <a:br>
              <a:rPr lang="en-US" dirty="0"/>
            </a:br>
            <a:endParaRPr lang="en-US" dirty="0"/>
          </a:p>
        </p:txBody>
      </p:sp>
      <p:sp>
        <p:nvSpPr>
          <p:cNvPr id="7" name="Content Placeholder 6"/>
          <p:cNvSpPr>
            <a:spLocks noGrp="1"/>
          </p:cNvSpPr>
          <p:nvPr>
            <p:ph sz="half" idx="1"/>
          </p:nvPr>
        </p:nvSpPr>
        <p:spPr/>
        <p:txBody>
          <a:bodyPr>
            <a:normAutofit/>
          </a:bodyPr>
          <a:lstStyle/>
          <a:p>
            <a:r>
              <a:rPr lang="en-US" dirty="0"/>
              <a:t>Rejecting H</a:t>
            </a:r>
            <a:r>
              <a:rPr lang="en-US" baseline="-25000" dirty="0"/>
              <a:t>0</a:t>
            </a:r>
            <a:r>
              <a:rPr lang="en-US" dirty="0"/>
              <a:t> (you choose your response randomly) means</a:t>
            </a:r>
          </a:p>
          <a:p>
            <a:endParaRPr lang="en-US" dirty="0"/>
          </a:p>
          <a:p>
            <a:pPr marL="342900" indent="-342900">
              <a:buFont typeface="Arial"/>
              <a:buChar char="•"/>
            </a:pPr>
            <a:r>
              <a:rPr lang="en-US" dirty="0"/>
              <a:t>That we committed a Type I error</a:t>
            </a:r>
            <a:br>
              <a:rPr lang="en-US" dirty="0"/>
            </a:br>
            <a:r>
              <a:rPr lang="en-US" dirty="0"/>
              <a:t>           </a:t>
            </a:r>
            <a:br>
              <a:rPr lang="en-US" dirty="0"/>
            </a:br>
            <a:r>
              <a:rPr lang="en-US" dirty="0"/>
              <a:t>            OR</a:t>
            </a:r>
            <a:br>
              <a:rPr lang="en-US" dirty="0"/>
            </a:br>
            <a:endParaRPr lang="en-US" dirty="0"/>
          </a:p>
          <a:p>
            <a:pPr marL="342900" indent="-342900">
              <a:buFont typeface="Arial"/>
              <a:buChar char="•"/>
            </a:pPr>
            <a:r>
              <a:rPr lang="en-US" dirty="0"/>
              <a:t>That the person is clairvoyant	</a:t>
            </a:r>
          </a:p>
          <a:p>
            <a:endParaRPr lang="en-US" dirty="0"/>
          </a:p>
          <a:p>
            <a:endParaRPr lang="en-US" dirty="0"/>
          </a:p>
          <a:p>
            <a:pPr marL="342900" indent="-342900">
              <a:buFont typeface="Arial"/>
              <a:buChar char="•"/>
            </a:pPr>
            <a:endParaRPr lang="en-US" baseline="-25000" dirty="0"/>
          </a:p>
        </p:txBody>
      </p:sp>
      <p:graphicFrame>
        <p:nvGraphicFramePr>
          <p:cNvPr id="9" name="Content Placeholder 3"/>
          <p:cNvGraphicFramePr>
            <a:graphicFrameLocks noGrp="1"/>
          </p:cNvGraphicFramePr>
          <p:nvPr>
            <p:ph sz="half" idx="2"/>
            <p:extLst/>
          </p:nvPr>
        </p:nvGraphicFramePr>
        <p:xfrm>
          <a:off x="4629150" y="1825625"/>
          <a:ext cx="3886200" cy="2468880"/>
        </p:xfrm>
        <a:graphic>
          <a:graphicData uri="http://schemas.openxmlformats.org/drawingml/2006/table">
            <a:tbl>
              <a:tblPr firstRow="1" bandRow="1">
                <a:tableStyleId>{2D5ABB26-0587-4C30-8999-92F81FD0307C}</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H</a:t>
                      </a:r>
                      <a:r>
                        <a:rPr lang="en-US" sz="1600" baseline="-25000" dirty="0"/>
                        <a:t>0</a:t>
                      </a:r>
                      <a:r>
                        <a:rPr lang="en-US" sz="1600" baseline="0" dirty="0"/>
                        <a:t> is true in population</a:t>
                      </a:r>
                      <a:endParaRPr lang="en-US" sz="1600" baseline="-250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0</a:t>
                      </a:r>
                      <a:r>
                        <a:rPr lang="en-US" sz="1600" baseline="0" dirty="0"/>
                        <a:t> is false in population</a:t>
                      </a:r>
                      <a:endParaRPr lang="en-US" sz="1600" baseline="-25000" dirty="0"/>
                    </a:p>
                    <a:p>
                      <a:pPr algn="ct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a:solidFill>
                            <a:srgbClr val="FFFFFF"/>
                          </a:solidFill>
                        </a:rPr>
                        <a:t>H</a:t>
                      </a:r>
                      <a:r>
                        <a:rPr lang="en-US" sz="1600" baseline="-25000" dirty="0">
                          <a:solidFill>
                            <a:srgbClr val="FFFFFF"/>
                          </a:solidFill>
                        </a:rPr>
                        <a:t>0 </a:t>
                      </a:r>
                      <a:r>
                        <a:rPr lang="en-US" sz="1600" baseline="0" dirty="0">
                          <a:solidFill>
                            <a:srgbClr val="FFFFFF"/>
                          </a:solidFill>
                        </a:rPr>
                        <a:t>rejected</a:t>
                      </a:r>
                      <a:endParaRPr lang="en-US" sz="1600" baseline="-250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Type I error</a:t>
                      </a:r>
                    </a:p>
                    <a:p>
                      <a:pPr algn="ctr"/>
                      <a:r>
                        <a:rPr lang="en-US" sz="1600" dirty="0">
                          <a:solidFill>
                            <a:srgbClr val="FFFFFF"/>
                          </a:solidFill>
                        </a:rPr>
                        <a:t>(False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True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370840">
                <a:tc>
                  <a:txBody>
                    <a:bodyPr/>
                    <a:lstStyle/>
                    <a:p>
                      <a:r>
                        <a:rPr lang="en-US" sz="1600" dirty="0"/>
                        <a:t>Failed</a:t>
                      </a:r>
                      <a:r>
                        <a:rPr lang="en-US" sz="1600" baseline="0" dirty="0"/>
                        <a:t> to reject H</a:t>
                      </a:r>
                      <a:r>
                        <a:rPr lang="en-US" sz="1600" baseline="-25000" dirty="0"/>
                        <a:t>0</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True negative</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Type II error</a:t>
                      </a:r>
                    </a:p>
                    <a:p>
                      <a:pPr algn="ctr"/>
                      <a:r>
                        <a:rPr lang="en-US" sz="1600" dirty="0"/>
                        <a:t>(False</a:t>
                      </a:r>
                      <a:r>
                        <a:rPr lang="en-US" sz="1600" baseline="0" dirty="0"/>
                        <a:t> negative)</a:t>
                      </a: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67936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2" name="Rectangle 1"/>
          <p:cNvSpPr/>
          <p:nvPr/>
        </p:nvSpPr>
        <p:spPr>
          <a:xfrm>
            <a:off x="1432692" y="4954239"/>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Naming a woman as a CEO causes </a:t>
            </a:r>
            <a:r>
              <a:rPr lang="en-US" dirty="0" err="1"/>
              <a:t>profitablity</a:t>
            </a:r>
            <a:r>
              <a:rPr lang="en-US" dirty="0"/>
              <a:t> to increase?</a:t>
            </a:r>
          </a:p>
        </p:txBody>
      </p:sp>
    </p:spTree>
    <p:extLst>
      <p:ext uri="{BB962C8B-B14F-4D97-AF65-F5344CB8AC3E}">
        <p14:creationId xmlns:p14="http://schemas.microsoft.com/office/powerpoint/2010/main" val="172045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intervals</a:t>
            </a:r>
          </a:p>
        </p:txBody>
      </p:sp>
      <p:sp>
        <p:nvSpPr>
          <p:cNvPr id="3" name="Subtitl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918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Alternative strategy: Confidence intervals (CI)</a:t>
            </a:r>
          </a:p>
        </p:txBody>
      </p:sp>
      <p:sp>
        <p:nvSpPr>
          <p:cNvPr id="3" name="Content Placeholder 2"/>
          <p:cNvSpPr>
            <a:spLocks noGrp="1"/>
          </p:cNvSpPr>
          <p:nvPr>
            <p:ph sz="half" idx="1"/>
          </p:nvPr>
        </p:nvSpPr>
        <p:spPr/>
        <p:txBody>
          <a:bodyPr>
            <a:normAutofit/>
          </a:bodyPr>
          <a:lstStyle/>
          <a:p>
            <a:r>
              <a:rPr lang="en-US" sz="2000" dirty="0"/>
              <a:t>Estimate an interval (upper and lower limit) that will contain the population value with frequency of given confidence level (typically 95%) if we drew many repeated samples from the same population</a:t>
            </a:r>
          </a:p>
          <a:p>
            <a:pPr marL="457200" indent="-457200">
              <a:buFont typeface="Arial"/>
              <a:buChar char="•"/>
            </a:pPr>
            <a:endParaRPr lang="en-US" sz="2000" dirty="0"/>
          </a:p>
        </p:txBody>
      </p:sp>
      <p:sp>
        <p:nvSpPr>
          <p:cNvPr id="6" name="Content Placeholder 5"/>
          <p:cNvSpPr>
            <a:spLocks noGrp="1"/>
          </p:cNvSpPr>
          <p:nvPr>
            <p:ph sz="half" idx="2"/>
          </p:nvPr>
        </p:nvSpPr>
        <p:spPr/>
        <p:txBody>
          <a:bodyPr/>
          <a:lstStyle/>
          <a:p>
            <a:r>
              <a:rPr lang="en-US" sz="2000" dirty="0"/>
              <a:t>“If the confidence interval does not contain zero, then it is unlikely that there is no effect in the population”</a:t>
            </a:r>
          </a:p>
          <a:p>
            <a:endParaRPr lang="en-US" sz="2000" dirty="0"/>
          </a:p>
        </p:txBody>
      </p:sp>
      <p:sp>
        <p:nvSpPr>
          <p:cNvPr id="5" name="TextBox 4"/>
          <p:cNvSpPr txBox="1"/>
          <p:nvPr/>
        </p:nvSpPr>
        <p:spPr>
          <a:xfrm>
            <a:off x="3930094" y="6257521"/>
            <a:ext cx="5117725" cy="461665"/>
          </a:xfrm>
          <a:prstGeom prst="rect">
            <a:avLst/>
          </a:prstGeom>
          <a:noFill/>
        </p:spPr>
        <p:txBody>
          <a:bodyPr wrap="square" lIns="0" tIns="0" rIns="0" bIns="0" rtlCol="0">
            <a:spAutoFit/>
          </a:bodyPr>
          <a:lstStyle/>
          <a:p>
            <a:r>
              <a:rPr lang="en-US" sz="1000" dirty="0" err="1"/>
              <a:t>Antonakis</a:t>
            </a:r>
            <a:r>
              <a:rPr lang="en-US" sz="1000" dirty="0"/>
              <a:t>, J., </a:t>
            </a:r>
            <a:r>
              <a:rPr lang="en-US" sz="1000" dirty="0" err="1"/>
              <a:t>Bendahan</a:t>
            </a:r>
            <a:r>
              <a:rPr lang="en-US" sz="1000" dirty="0"/>
              <a:t>, S., </a:t>
            </a:r>
            <a:r>
              <a:rPr lang="en-US" sz="1000" dirty="0" err="1"/>
              <a:t>Jacquart</a:t>
            </a:r>
            <a:r>
              <a:rPr lang="en-US" sz="1000" dirty="0"/>
              <a:t>, P., &amp; </a:t>
            </a:r>
            <a:r>
              <a:rPr lang="en-US" sz="1000" dirty="0" err="1"/>
              <a:t>Lalive</a:t>
            </a:r>
            <a:r>
              <a:rPr lang="en-US" sz="1000" dirty="0"/>
              <a:t>, R. (2010). On making causal claims: A review and recommendations. </a:t>
            </a:r>
            <a:r>
              <a:rPr lang="en-US" sz="1000" i="1" dirty="0"/>
              <a:t>The Leadership Quarterly</a:t>
            </a:r>
            <a:r>
              <a:rPr lang="en-US" sz="1000" dirty="0"/>
              <a:t>, </a:t>
            </a:r>
            <a:r>
              <a:rPr lang="en-US" sz="1000" i="1" dirty="0"/>
              <a:t>21</a:t>
            </a:r>
            <a:r>
              <a:rPr lang="en-US" sz="1000" dirty="0"/>
              <a:t>(6), 1086–1120. </a:t>
            </a:r>
            <a:r>
              <a:rPr lang="en-US" sz="1000" dirty="0">
                <a:hlinkClick r:id="rId2"/>
              </a:rPr>
              <a:t>http://doi.org/10.1016/j.leaqua.2010.10.010</a:t>
            </a:r>
            <a:r>
              <a:rPr lang="en-US" sz="1000" dirty="0"/>
              <a:t> (p. 1108)</a:t>
            </a:r>
          </a:p>
        </p:txBody>
      </p:sp>
      <p:sp>
        <p:nvSpPr>
          <p:cNvPr id="7" name="Rectangle 6"/>
          <p:cNvSpPr/>
          <p:nvPr/>
        </p:nvSpPr>
        <p:spPr bwMode="auto">
          <a:xfrm>
            <a:off x="0" y="4714880"/>
            <a:ext cx="9144000" cy="846666"/>
          </a:xfrm>
          <a:prstGeom prst="rect">
            <a:avLst/>
          </a:prstGeom>
          <a:solidFill>
            <a:schemeClr val="bg1"/>
          </a:solidFill>
          <a:ln w="25400">
            <a:solidFill>
              <a:schemeClr val="tx1"/>
            </a:solid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pic>
        <p:nvPicPr>
          <p:cNvPr id="4" name="Picture 3" descr="Antonakis et al. - 2010 - On making causal claims A review and recommendati (dragged).pdf"/>
          <p:cNvPicPr>
            <a:picLocks noChangeAspect="1"/>
          </p:cNvPicPr>
          <p:nvPr/>
        </p:nvPicPr>
        <p:blipFill rotWithShape="1">
          <a:blip r:embed="rId3">
            <a:extLst>
              <a:ext uri="{28A0092B-C50C-407E-A947-70E740481C1C}">
                <a14:useLocalDpi xmlns:a14="http://schemas.microsoft.com/office/drawing/2010/main" val="0"/>
              </a:ext>
            </a:extLst>
          </a:blip>
          <a:srcRect t="65124" b="30727"/>
          <a:stretch/>
        </p:blipFill>
        <p:spPr>
          <a:xfrm>
            <a:off x="-332418" y="4921842"/>
            <a:ext cx="9476418" cy="536221"/>
          </a:xfrm>
          <a:prstGeom prst="rect">
            <a:avLst/>
          </a:prstGeom>
        </p:spPr>
      </p:pic>
    </p:spTree>
    <p:extLst>
      <p:ext uri="{BB962C8B-B14F-4D97-AF65-F5344CB8AC3E}">
        <p14:creationId xmlns:p14="http://schemas.microsoft.com/office/powerpoint/2010/main" val="460448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review.pdf"/>
          <p:cNvPicPr>
            <a:picLocks noChangeAspect="1"/>
          </p:cNvPicPr>
          <p:nvPr/>
        </p:nvPicPr>
        <p:blipFill rotWithShape="1">
          <a:blip r:embed="rId3">
            <a:extLst>
              <a:ext uri="{28A0092B-C50C-407E-A947-70E740481C1C}">
                <a14:useLocalDpi xmlns:a14="http://schemas.microsoft.com/office/drawing/2010/main" val="0"/>
              </a:ext>
            </a:extLst>
          </a:blip>
          <a:srcRect t="11092" b="9122"/>
          <a:stretch/>
        </p:blipFill>
        <p:spPr>
          <a:xfrm>
            <a:off x="1155804" y="2246533"/>
            <a:ext cx="6897511" cy="4100985"/>
          </a:xfrm>
          <a:prstGeom prst="rect">
            <a:avLst/>
          </a:prstGeom>
        </p:spPr>
      </p:pic>
      <p:sp>
        <p:nvSpPr>
          <p:cNvPr id="2" name="Title 1"/>
          <p:cNvSpPr>
            <a:spLocks noGrp="1"/>
          </p:cNvSpPr>
          <p:nvPr>
            <p:ph type="title"/>
          </p:nvPr>
        </p:nvSpPr>
        <p:spPr/>
        <p:txBody>
          <a:bodyPr/>
          <a:lstStyle/>
          <a:p>
            <a:r>
              <a:rPr lang="en-US" dirty="0"/>
              <a:t>Confidence intervals</a:t>
            </a:r>
          </a:p>
        </p:txBody>
      </p:sp>
      <p:sp>
        <p:nvSpPr>
          <p:cNvPr id="14" name="TextBox 13"/>
          <p:cNvSpPr txBox="1"/>
          <p:nvPr/>
        </p:nvSpPr>
        <p:spPr>
          <a:xfrm>
            <a:off x="4901759" y="1351902"/>
            <a:ext cx="307777" cy="246221"/>
          </a:xfrm>
          <a:prstGeom prst="rect">
            <a:avLst/>
          </a:prstGeom>
          <a:noFill/>
        </p:spPr>
        <p:txBody>
          <a:bodyPr wrap="none" lIns="0" tIns="0" rIns="0" bIns="0" rtlCol="0">
            <a:spAutoFit/>
          </a:bodyPr>
          <a:lstStyle/>
          <a:p>
            <a:r>
              <a:rPr lang="en-US" sz="1600" b="1" dirty="0"/>
              <a:t>0%</a:t>
            </a:r>
          </a:p>
        </p:txBody>
      </p:sp>
      <p:cxnSp>
        <p:nvCxnSpPr>
          <p:cNvPr id="15" name="Straight Connector 14"/>
          <p:cNvCxnSpPr/>
          <p:nvPr/>
        </p:nvCxnSpPr>
        <p:spPr>
          <a:xfrm flipH="1">
            <a:off x="5007178" y="1617513"/>
            <a:ext cx="38776" cy="4360165"/>
          </a:xfrm>
          <a:prstGeom prst="line">
            <a:avLst/>
          </a:prstGeom>
          <a:ln>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878443" y="4875033"/>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878443" y="4748998"/>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6334056" y="4736583"/>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634786" y="4461277"/>
            <a:ext cx="371897" cy="246221"/>
          </a:xfrm>
          <a:prstGeom prst="rect">
            <a:avLst/>
          </a:prstGeom>
          <a:noFill/>
        </p:spPr>
        <p:txBody>
          <a:bodyPr wrap="none" lIns="0" tIns="0" rIns="0" bIns="0" rtlCol="0">
            <a:spAutoFit/>
          </a:bodyPr>
          <a:lstStyle/>
          <a:p>
            <a:r>
              <a:rPr lang="en-US" sz="1600" b="1" dirty="0">
                <a:solidFill>
                  <a:srgbClr val="FF0000"/>
                </a:solidFill>
              </a:rPr>
              <a:t>-1%</a:t>
            </a:r>
          </a:p>
        </p:txBody>
      </p:sp>
      <p:sp>
        <p:nvSpPr>
          <p:cNvPr id="19" name="TextBox 18"/>
          <p:cNvSpPr txBox="1"/>
          <p:nvPr/>
        </p:nvSpPr>
        <p:spPr>
          <a:xfrm>
            <a:off x="6206727" y="4461277"/>
            <a:ext cx="410369" cy="246221"/>
          </a:xfrm>
          <a:prstGeom prst="rect">
            <a:avLst/>
          </a:prstGeom>
          <a:noFill/>
        </p:spPr>
        <p:txBody>
          <a:bodyPr wrap="none" lIns="0" tIns="0" rIns="0" bIns="0" rtlCol="0">
            <a:spAutoFit/>
          </a:bodyPr>
          <a:lstStyle/>
          <a:p>
            <a:r>
              <a:rPr lang="en-US" sz="1600" b="1" dirty="0">
                <a:solidFill>
                  <a:srgbClr val="FF0000"/>
                </a:solidFill>
              </a:rPr>
              <a:t>11%</a:t>
            </a:r>
          </a:p>
        </p:txBody>
      </p:sp>
      <p:cxnSp>
        <p:nvCxnSpPr>
          <p:cNvPr id="25" name="Straight Connector 24"/>
          <p:cNvCxnSpPr/>
          <p:nvPr/>
        </p:nvCxnSpPr>
        <p:spPr>
          <a:xfrm>
            <a:off x="3703470" y="4358478"/>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3703470" y="4232443"/>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159083" y="4220028"/>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459813" y="3944722"/>
            <a:ext cx="474489" cy="246221"/>
          </a:xfrm>
          <a:prstGeom prst="rect">
            <a:avLst/>
          </a:prstGeom>
          <a:noFill/>
        </p:spPr>
        <p:txBody>
          <a:bodyPr wrap="none" lIns="0" tIns="0" rIns="0" bIns="0" rtlCol="0">
            <a:spAutoFit/>
          </a:bodyPr>
          <a:lstStyle/>
          <a:p>
            <a:r>
              <a:rPr lang="en-US" sz="1600" b="1" dirty="0">
                <a:solidFill>
                  <a:srgbClr val="FF0000"/>
                </a:solidFill>
              </a:rPr>
              <a:t>-11%</a:t>
            </a:r>
          </a:p>
        </p:txBody>
      </p:sp>
      <p:sp>
        <p:nvSpPr>
          <p:cNvPr id="29" name="TextBox 28"/>
          <p:cNvSpPr txBox="1"/>
          <p:nvPr/>
        </p:nvSpPr>
        <p:spPr>
          <a:xfrm>
            <a:off x="5031754" y="3944722"/>
            <a:ext cx="307777" cy="246221"/>
          </a:xfrm>
          <a:prstGeom prst="rect">
            <a:avLst/>
          </a:prstGeom>
          <a:noFill/>
        </p:spPr>
        <p:txBody>
          <a:bodyPr wrap="none" lIns="0" tIns="0" rIns="0" bIns="0" rtlCol="0">
            <a:spAutoFit/>
          </a:bodyPr>
          <a:lstStyle/>
          <a:p>
            <a:r>
              <a:rPr lang="en-US" sz="1600" b="1" dirty="0">
                <a:solidFill>
                  <a:srgbClr val="FF0000"/>
                </a:solidFill>
              </a:rPr>
              <a:t>1%</a:t>
            </a:r>
          </a:p>
        </p:txBody>
      </p:sp>
      <p:cxnSp>
        <p:nvCxnSpPr>
          <p:cNvPr id="30" name="Straight Connector 29"/>
          <p:cNvCxnSpPr/>
          <p:nvPr/>
        </p:nvCxnSpPr>
        <p:spPr>
          <a:xfrm>
            <a:off x="3410384" y="3832228"/>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410384" y="3706193"/>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865997" y="3693778"/>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166727" y="3418472"/>
            <a:ext cx="487313" cy="246221"/>
          </a:xfrm>
          <a:prstGeom prst="rect">
            <a:avLst/>
          </a:prstGeom>
          <a:noFill/>
        </p:spPr>
        <p:txBody>
          <a:bodyPr wrap="none" lIns="0" tIns="0" rIns="0" bIns="0" rtlCol="0">
            <a:spAutoFit/>
          </a:bodyPr>
          <a:lstStyle/>
          <a:p>
            <a:r>
              <a:rPr lang="en-US" sz="1600" b="1" dirty="0">
                <a:solidFill>
                  <a:srgbClr val="FF0000"/>
                </a:solidFill>
              </a:rPr>
              <a:t>-13%</a:t>
            </a:r>
          </a:p>
        </p:txBody>
      </p:sp>
      <p:sp>
        <p:nvSpPr>
          <p:cNvPr id="34" name="TextBox 33"/>
          <p:cNvSpPr txBox="1"/>
          <p:nvPr/>
        </p:nvSpPr>
        <p:spPr>
          <a:xfrm>
            <a:off x="4738668" y="3418472"/>
            <a:ext cx="371897" cy="246221"/>
          </a:xfrm>
          <a:prstGeom prst="rect">
            <a:avLst/>
          </a:prstGeom>
          <a:noFill/>
        </p:spPr>
        <p:txBody>
          <a:bodyPr wrap="none" lIns="0" tIns="0" rIns="0" bIns="0" rtlCol="0">
            <a:spAutoFit/>
          </a:bodyPr>
          <a:lstStyle/>
          <a:p>
            <a:r>
              <a:rPr lang="en-US" sz="1600" b="1" dirty="0">
                <a:solidFill>
                  <a:srgbClr val="FF0000"/>
                </a:solidFill>
              </a:rPr>
              <a:t>-1%</a:t>
            </a:r>
          </a:p>
        </p:txBody>
      </p:sp>
      <p:cxnSp>
        <p:nvCxnSpPr>
          <p:cNvPr id="35" name="Straight Connector 34"/>
          <p:cNvCxnSpPr/>
          <p:nvPr/>
        </p:nvCxnSpPr>
        <p:spPr>
          <a:xfrm>
            <a:off x="5237894" y="5446731"/>
            <a:ext cx="1455613" cy="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237894" y="5320696"/>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693507" y="5308281"/>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994237" y="5032975"/>
            <a:ext cx="307777" cy="246221"/>
          </a:xfrm>
          <a:prstGeom prst="rect">
            <a:avLst/>
          </a:prstGeom>
          <a:noFill/>
        </p:spPr>
        <p:txBody>
          <a:bodyPr wrap="none" lIns="0" tIns="0" rIns="0" bIns="0" rtlCol="0">
            <a:spAutoFit/>
          </a:bodyPr>
          <a:lstStyle/>
          <a:p>
            <a:r>
              <a:rPr lang="en-US" sz="1600" b="1" dirty="0">
                <a:solidFill>
                  <a:srgbClr val="FF0000"/>
                </a:solidFill>
              </a:rPr>
              <a:t>1%</a:t>
            </a:r>
          </a:p>
        </p:txBody>
      </p:sp>
      <p:sp>
        <p:nvSpPr>
          <p:cNvPr id="39" name="TextBox 38"/>
          <p:cNvSpPr txBox="1"/>
          <p:nvPr/>
        </p:nvSpPr>
        <p:spPr>
          <a:xfrm>
            <a:off x="6566178" y="5032975"/>
            <a:ext cx="423193" cy="246221"/>
          </a:xfrm>
          <a:prstGeom prst="rect">
            <a:avLst/>
          </a:prstGeom>
          <a:noFill/>
        </p:spPr>
        <p:txBody>
          <a:bodyPr wrap="none" lIns="0" tIns="0" rIns="0" bIns="0" rtlCol="0">
            <a:spAutoFit/>
          </a:bodyPr>
          <a:lstStyle/>
          <a:p>
            <a:r>
              <a:rPr lang="en-US" sz="1600" b="1" dirty="0">
                <a:solidFill>
                  <a:srgbClr val="FF0000"/>
                </a:solidFill>
              </a:rPr>
              <a:t>13%</a:t>
            </a:r>
          </a:p>
        </p:txBody>
      </p:sp>
    </p:spTree>
    <p:extLst>
      <p:ext uri="{BB962C8B-B14F-4D97-AF65-F5344CB8AC3E}">
        <p14:creationId xmlns:p14="http://schemas.microsoft.com/office/powerpoint/2010/main" val="13723425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approximation confidence intervals</a:t>
            </a:r>
          </a:p>
        </p:txBody>
      </p:sp>
      <p:sp>
        <p:nvSpPr>
          <p:cNvPr id="5" name="Content Placeholder 4"/>
          <p:cNvSpPr>
            <a:spLocks noGrp="1"/>
          </p:cNvSpPr>
          <p:nvPr>
            <p:ph sz="half" idx="1"/>
          </p:nvPr>
        </p:nvSpPr>
        <p:spPr/>
        <p:txBody>
          <a:bodyPr/>
          <a:lstStyle/>
          <a:p>
            <a:r>
              <a:rPr lang="en-US" dirty="0"/>
              <a:t>Assumption: Estimate is normally distributed</a:t>
            </a:r>
            <a:endParaRPr lang="en-US" baseline="-25000" dirty="0"/>
          </a:p>
          <a:p>
            <a:endParaRPr lang="en-US" baseline="-25000" dirty="0"/>
          </a:p>
          <a:p>
            <a:endParaRPr lang="en-US" dirty="0"/>
          </a:p>
        </p:txBody>
      </p:sp>
      <p:sp>
        <p:nvSpPr>
          <p:cNvPr id="3" name="Content Placeholder 2"/>
          <p:cNvSpPr>
            <a:spLocks noGrp="1"/>
          </p:cNvSpPr>
          <p:nvPr>
            <p:ph sz="half" idx="2"/>
          </p:nvPr>
        </p:nvSpPr>
        <p:spPr/>
        <p:txBody>
          <a:bodyPr/>
          <a:lstStyle/>
          <a:p>
            <a:endParaRPr lang="en-US"/>
          </a:p>
        </p:txBody>
      </p:sp>
      <p:graphicFrame>
        <p:nvGraphicFramePr>
          <p:cNvPr id="4" name="Object 3"/>
          <p:cNvGraphicFramePr>
            <a:graphicFrameLocks noChangeAspect="1"/>
          </p:cNvGraphicFramePr>
          <p:nvPr>
            <p:extLst/>
          </p:nvPr>
        </p:nvGraphicFramePr>
        <p:xfrm>
          <a:off x="1526904" y="3399663"/>
          <a:ext cx="2957513" cy="325438"/>
        </p:xfrm>
        <a:graphic>
          <a:graphicData uri="http://schemas.openxmlformats.org/presentationml/2006/ole">
            <mc:AlternateContent xmlns:mc="http://schemas.openxmlformats.org/markup-compatibility/2006">
              <mc:Choice xmlns:v="urn:schemas-microsoft-com:vml" Requires="v">
                <p:oleObj spid="_x0000_s11400" name="Equation" r:id="rId4" imgW="1498600" imgH="165100" progId="Equation.3">
                  <p:embed/>
                </p:oleObj>
              </mc:Choice>
              <mc:Fallback>
                <p:oleObj name="Equation" r:id="rId4" imgW="1498600" imgH="165100" progId="Equation.3">
                  <p:embed/>
                  <p:pic>
                    <p:nvPicPr>
                      <p:cNvPr id="4" name="Object 3"/>
                      <p:cNvPicPr/>
                      <p:nvPr/>
                    </p:nvPicPr>
                    <p:blipFill>
                      <a:blip r:embed="rId5"/>
                      <a:stretch>
                        <a:fillRect/>
                      </a:stretch>
                    </p:blipFill>
                    <p:spPr>
                      <a:xfrm>
                        <a:off x="1526904" y="3399663"/>
                        <a:ext cx="2957513" cy="325438"/>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1517210" y="5573689"/>
          <a:ext cx="1504950" cy="776288"/>
        </p:xfrm>
        <a:graphic>
          <a:graphicData uri="http://schemas.openxmlformats.org/presentationml/2006/ole">
            <mc:AlternateContent xmlns:mc="http://schemas.openxmlformats.org/markup-compatibility/2006">
              <mc:Choice xmlns:v="urn:schemas-microsoft-com:vml" Requires="v">
                <p:oleObj spid="_x0000_s11401" name="Equation" r:id="rId6" imgW="762000" imgH="393700" progId="Equation.3">
                  <p:embed/>
                </p:oleObj>
              </mc:Choice>
              <mc:Fallback>
                <p:oleObj name="Equation" r:id="rId6" imgW="762000" imgH="393700" progId="Equation.3">
                  <p:embed/>
                  <p:pic>
                    <p:nvPicPr>
                      <p:cNvPr id="8" name="Object 7"/>
                      <p:cNvPicPr/>
                      <p:nvPr/>
                    </p:nvPicPr>
                    <p:blipFill>
                      <a:blip r:embed="rId7"/>
                      <a:stretch>
                        <a:fillRect/>
                      </a:stretch>
                    </p:blipFill>
                    <p:spPr>
                      <a:xfrm>
                        <a:off x="1517210" y="5573689"/>
                        <a:ext cx="1504950" cy="776288"/>
                      </a:xfrm>
                      <a:prstGeom prst="rect">
                        <a:avLst/>
                      </a:prstGeom>
                    </p:spPr>
                  </p:pic>
                </p:oleObj>
              </mc:Fallback>
            </mc:AlternateContent>
          </a:graphicData>
        </a:graphic>
      </p:graphicFrame>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9168" b="6481"/>
          <a:stretch/>
        </p:blipFill>
        <p:spPr>
          <a:xfrm>
            <a:off x="4739131" y="1638302"/>
            <a:ext cx="3832673" cy="4279278"/>
          </a:xfrm>
          <a:prstGeom prst="rect">
            <a:avLst/>
          </a:prstGeom>
        </p:spPr>
      </p:pic>
      <p:sp>
        <p:nvSpPr>
          <p:cNvPr id="14" name="TextBox 13"/>
          <p:cNvSpPr txBox="1"/>
          <p:nvPr/>
        </p:nvSpPr>
        <p:spPr>
          <a:xfrm>
            <a:off x="6796817" y="1118019"/>
            <a:ext cx="307777" cy="246221"/>
          </a:xfrm>
          <a:prstGeom prst="rect">
            <a:avLst/>
          </a:prstGeom>
          <a:noFill/>
        </p:spPr>
        <p:txBody>
          <a:bodyPr wrap="none" lIns="0" tIns="0" rIns="0" bIns="0" rtlCol="0">
            <a:spAutoFit/>
          </a:bodyPr>
          <a:lstStyle/>
          <a:p>
            <a:r>
              <a:rPr lang="en-US" sz="1600" b="1" dirty="0"/>
              <a:t>0%</a:t>
            </a:r>
          </a:p>
        </p:txBody>
      </p:sp>
      <p:cxnSp>
        <p:nvCxnSpPr>
          <p:cNvPr id="15" name="Straight Connector 14"/>
          <p:cNvCxnSpPr/>
          <p:nvPr/>
        </p:nvCxnSpPr>
        <p:spPr>
          <a:xfrm flipH="1">
            <a:off x="6881335" y="1401918"/>
            <a:ext cx="4813" cy="4190059"/>
          </a:xfrm>
          <a:prstGeom prst="line">
            <a:avLst/>
          </a:prstGeom>
          <a:ln>
            <a:solidFill>
              <a:schemeClr val="tx1"/>
            </a:solidFill>
            <a:prstDash val="sys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031924" y="4520954"/>
            <a:ext cx="1328284" cy="0"/>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31924" y="4394919"/>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8371288" y="4394919"/>
            <a:ext cx="0" cy="268741"/>
          </a:xfrm>
          <a:prstGeom prst="line">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936199" y="4139003"/>
            <a:ext cx="307777" cy="246221"/>
          </a:xfrm>
          <a:prstGeom prst="rect">
            <a:avLst/>
          </a:prstGeom>
          <a:noFill/>
        </p:spPr>
        <p:txBody>
          <a:bodyPr wrap="none" lIns="0" tIns="0" rIns="0" bIns="0" rtlCol="0">
            <a:spAutoFit/>
          </a:bodyPr>
          <a:lstStyle/>
          <a:p>
            <a:r>
              <a:rPr lang="en-US" sz="1600" b="1" dirty="0">
                <a:solidFill>
                  <a:srgbClr val="FF0000"/>
                </a:solidFill>
              </a:rPr>
              <a:t>1%</a:t>
            </a:r>
          </a:p>
        </p:txBody>
      </p:sp>
      <p:sp>
        <p:nvSpPr>
          <p:cNvPr id="20" name="TextBox 19"/>
          <p:cNvSpPr txBox="1"/>
          <p:nvPr/>
        </p:nvSpPr>
        <p:spPr>
          <a:xfrm>
            <a:off x="8206775" y="4113411"/>
            <a:ext cx="423193" cy="246221"/>
          </a:xfrm>
          <a:prstGeom prst="rect">
            <a:avLst/>
          </a:prstGeom>
          <a:noFill/>
        </p:spPr>
        <p:txBody>
          <a:bodyPr wrap="none" lIns="0" tIns="0" rIns="0" bIns="0" rtlCol="0">
            <a:spAutoFit/>
          </a:bodyPr>
          <a:lstStyle/>
          <a:p>
            <a:r>
              <a:rPr lang="en-US" sz="1600" b="1" dirty="0">
                <a:solidFill>
                  <a:srgbClr val="FF0000"/>
                </a:solidFill>
              </a:rPr>
              <a:t>13%</a:t>
            </a:r>
          </a:p>
        </p:txBody>
      </p:sp>
      <p:graphicFrame>
        <p:nvGraphicFramePr>
          <p:cNvPr id="26" name="Object 25"/>
          <p:cNvGraphicFramePr>
            <a:graphicFrameLocks noChangeAspect="1"/>
          </p:cNvGraphicFramePr>
          <p:nvPr>
            <p:extLst/>
          </p:nvPr>
        </p:nvGraphicFramePr>
        <p:xfrm>
          <a:off x="1526904" y="3926746"/>
          <a:ext cx="2782888" cy="1627188"/>
        </p:xfrm>
        <a:graphic>
          <a:graphicData uri="http://schemas.openxmlformats.org/presentationml/2006/ole">
            <mc:AlternateContent xmlns:mc="http://schemas.openxmlformats.org/markup-compatibility/2006">
              <mc:Choice xmlns:v="urn:schemas-microsoft-com:vml" Requires="v">
                <p:oleObj spid="_x0000_s11402" name="Equation" r:id="rId9" imgW="1409700" imgH="825500" progId="Equation.3">
                  <p:embed/>
                </p:oleObj>
              </mc:Choice>
              <mc:Fallback>
                <p:oleObj name="Equation" r:id="rId9" imgW="1409700" imgH="825500" progId="Equation.3">
                  <p:embed/>
                  <p:pic>
                    <p:nvPicPr>
                      <p:cNvPr id="26" name="Object 25"/>
                      <p:cNvPicPr/>
                      <p:nvPr/>
                    </p:nvPicPr>
                    <p:blipFill>
                      <a:blip r:embed="rId10"/>
                      <a:stretch>
                        <a:fillRect/>
                      </a:stretch>
                    </p:blipFill>
                    <p:spPr>
                      <a:xfrm>
                        <a:off x="1526904" y="3926746"/>
                        <a:ext cx="2782888" cy="1627188"/>
                      </a:xfrm>
                      <a:prstGeom prst="rect">
                        <a:avLst/>
                      </a:prstGeom>
                    </p:spPr>
                  </p:pic>
                </p:oleObj>
              </mc:Fallback>
            </mc:AlternateContent>
          </a:graphicData>
        </a:graphic>
      </p:graphicFrame>
      <p:sp>
        <p:nvSpPr>
          <p:cNvPr id="27" name="TextBox 26"/>
          <p:cNvSpPr txBox="1"/>
          <p:nvPr/>
        </p:nvSpPr>
        <p:spPr>
          <a:xfrm>
            <a:off x="4480057" y="5830216"/>
            <a:ext cx="4145543" cy="923330"/>
          </a:xfrm>
          <a:prstGeom prst="rect">
            <a:avLst/>
          </a:prstGeom>
          <a:noFill/>
        </p:spPr>
        <p:txBody>
          <a:bodyPr wrap="square" lIns="0" tIns="0" rIns="0" bIns="0" rtlCol="0">
            <a:spAutoFit/>
          </a:bodyPr>
          <a:lstStyle/>
          <a:p>
            <a:r>
              <a:rPr lang="en-US" sz="2000" b="1" dirty="0">
                <a:solidFill>
                  <a:srgbClr val="FF0000"/>
                </a:solidFill>
              </a:rPr>
              <a:t>What if we cannot assume that the estimates are normal?</a:t>
            </a:r>
          </a:p>
          <a:p>
            <a:endParaRPr lang="en-US" sz="2000" b="1" dirty="0"/>
          </a:p>
        </p:txBody>
      </p:sp>
    </p:spTree>
    <p:extLst>
      <p:ext uri="{BB962C8B-B14F-4D97-AF65-F5344CB8AC3E}">
        <p14:creationId xmlns:p14="http://schemas.microsoft.com/office/powerpoint/2010/main" val="210869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05000" y="4084681"/>
            <a:ext cx="6854534" cy="289413"/>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122813" y="4354940"/>
            <a:ext cx="6603867" cy="21706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3" descr="Cortina and Landis - 2011 - The Earth Is Not Round (p = .00) (dragged).pdf"/>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l="8752" t="13779" r="8966" b="57869"/>
          <a:stretch/>
        </p:blipFill>
        <p:spPr>
          <a:xfrm>
            <a:off x="1189478" y="1463040"/>
            <a:ext cx="7535250" cy="3777312"/>
          </a:xfrm>
        </p:spPr>
      </p:pic>
      <p:sp>
        <p:nvSpPr>
          <p:cNvPr id="5" name="Suorakulmio 14"/>
          <p:cNvSpPr/>
          <p:nvPr/>
        </p:nvSpPr>
        <p:spPr>
          <a:xfrm>
            <a:off x="3261933" y="6257835"/>
            <a:ext cx="5732788" cy="400110"/>
          </a:xfrm>
          <a:prstGeom prst="rect">
            <a:avLst/>
          </a:prstGeom>
        </p:spPr>
        <p:txBody>
          <a:bodyPr wrap="square">
            <a:spAutoFit/>
          </a:bodyPr>
          <a:lstStyle/>
          <a:p>
            <a:r>
              <a:rPr lang="en-US" sz="1000" dirty="0"/>
              <a:t>Cortina, J. M., &amp; Landis, R. S. (2011). The Earth Is Not Round (p = .00). </a:t>
            </a:r>
            <a:r>
              <a:rPr lang="en-US" sz="1000" i="1" dirty="0"/>
              <a:t>Organizational Research Methods</a:t>
            </a:r>
            <a:r>
              <a:rPr lang="en-US" sz="1000" dirty="0"/>
              <a:t>, </a:t>
            </a:r>
            <a:r>
              <a:rPr lang="en-US" sz="1000" i="1" dirty="0"/>
              <a:t>14</a:t>
            </a:r>
            <a:r>
              <a:rPr lang="en-US" sz="1000" dirty="0"/>
              <a:t>(2), 332–349. </a:t>
            </a:r>
            <a:r>
              <a:rPr lang="en-US" sz="1000" dirty="0">
                <a:hlinkClick r:id="rId3"/>
              </a:rPr>
              <a:t>http://doi.org/10.1177/1094428110391542</a:t>
            </a:r>
            <a:r>
              <a:rPr lang="en-US" sz="1000" dirty="0"/>
              <a:t> (p. 341)</a:t>
            </a:r>
            <a:endParaRPr lang="en-US" sz="1000" dirty="0">
              <a:effectLst/>
            </a:endParaRPr>
          </a:p>
        </p:txBody>
      </p:sp>
    </p:spTree>
    <p:extLst>
      <p:ext uri="{BB962C8B-B14F-4D97-AF65-F5344CB8AC3E}">
        <p14:creationId xmlns:p14="http://schemas.microsoft.com/office/powerpoint/2010/main" val="32029028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Both are commonly misinterpreted</a:t>
            </a:r>
          </a:p>
        </p:txBody>
      </p:sp>
      <p:sp>
        <p:nvSpPr>
          <p:cNvPr id="3" name="Content Placeholder 2"/>
          <p:cNvSpPr>
            <a:spLocks noGrp="1"/>
          </p:cNvSpPr>
          <p:nvPr>
            <p:ph sz="half" idx="1"/>
          </p:nvPr>
        </p:nvSpPr>
        <p:spPr/>
        <p:txBody>
          <a:bodyPr>
            <a:normAutofit/>
          </a:bodyPr>
          <a:lstStyle/>
          <a:p>
            <a:r>
              <a:rPr lang="en-US" dirty="0"/>
              <a:t>Null hypothesis significance test (p-value)</a:t>
            </a:r>
          </a:p>
          <a:p>
            <a:endParaRPr lang="en-US" dirty="0"/>
          </a:p>
          <a:p>
            <a:pPr marL="285750" indent="-285750">
              <a:buFont typeface="Arial"/>
              <a:buChar char="•"/>
            </a:pPr>
            <a:r>
              <a:rPr lang="en-US" sz="1800" dirty="0"/>
              <a:t>Probability of obtaining the observed result if null hypothesis is correct</a:t>
            </a:r>
          </a:p>
          <a:p>
            <a:pPr marL="285750" indent="-285750">
              <a:buFont typeface="Arial"/>
              <a:buChar char="•"/>
            </a:pPr>
            <a:endParaRPr lang="en-US" sz="1800" dirty="0"/>
          </a:p>
          <a:p>
            <a:pPr marL="285750" indent="-285750">
              <a:buFont typeface="Arial"/>
              <a:buChar char="•"/>
            </a:pPr>
            <a:r>
              <a:rPr lang="en-US" sz="1800" dirty="0">
                <a:solidFill>
                  <a:srgbClr val="FF0000"/>
                </a:solidFill>
              </a:rPr>
              <a:t>NOT the probability that null hypothesis is true</a:t>
            </a:r>
          </a:p>
          <a:p>
            <a:pPr marL="285750" indent="-285750">
              <a:buFont typeface="Arial"/>
              <a:buChar char="•"/>
            </a:pPr>
            <a:endParaRPr lang="en-US" sz="1800" dirty="0"/>
          </a:p>
          <a:p>
            <a:pPr marL="285750" indent="-285750">
              <a:buFont typeface="Arial"/>
              <a:buChar char="•"/>
            </a:pPr>
            <a:r>
              <a:rPr lang="en-US" sz="1800" dirty="0"/>
              <a:t>E.g. If you guessed the dice correctly, it is not 95% certain that you are clairvoyant</a:t>
            </a:r>
          </a:p>
          <a:p>
            <a:endParaRPr lang="en-US" dirty="0"/>
          </a:p>
        </p:txBody>
      </p:sp>
      <p:sp>
        <p:nvSpPr>
          <p:cNvPr id="4" name="Content Placeholder 3"/>
          <p:cNvSpPr>
            <a:spLocks noGrp="1"/>
          </p:cNvSpPr>
          <p:nvPr>
            <p:ph sz="half" idx="2"/>
          </p:nvPr>
        </p:nvSpPr>
        <p:spPr/>
        <p:txBody>
          <a:bodyPr>
            <a:normAutofit/>
          </a:bodyPr>
          <a:lstStyle/>
          <a:p>
            <a:r>
              <a:rPr lang="en-US" dirty="0"/>
              <a:t>Confidence intervals</a:t>
            </a:r>
          </a:p>
          <a:p>
            <a:endParaRPr lang="en-US" sz="1800" dirty="0"/>
          </a:p>
          <a:p>
            <a:pPr marL="457200" indent="-457200">
              <a:buFont typeface="Arial"/>
              <a:buChar char="•"/>
            </a:pPr>
            <a:r>
              <a:rPr lang="en-US" sz="1800" dirty="0"/>
              <a:t>An interval that will contain the population value with frequency of given confidence level</a:t>
            </a:r>
          </a:p>
          <a:p>
            <a:pPr marL="457200" indent="-457200">
              <a:buFont typeface="Arial"/>
              <a:buChar char="•"/>
            </a:pPr>
            <a:endParaRPr lang="en-US" sz="1800" dirty="0"/>
          </a:p>
          <a:p>
            <a:pPr marL="457200" indent="-457200">
              <a:buFont typeface="Arial"/>
              <a:buChar char="•"/>
            </a:pPr>
            <a:r>
              <a:rPr lang="en-US" sz="1800" dirty="0">
                <a:solidFill>
                  <a:srgbClr val="FF0000"/>
                </a:solidFill>
              </a:rPr>
              <a:t>NOT the probability that the population value is contained in the interval</a:t>
            </a:r>
            <a:br>
              <a:rPr lang="en-US" sz="1800" dirty="0">
                <a:solidFill>
                  <a:srgbClr val="FF0000"/>
                </a:solidFill>
              </a:rPr>
            </a:br>
            <a:endParaRPr lang="en-US" sz="1800" dirty="0">
              <a:solidFill>
                <a:srgbClr val="FF0000"/>
              </a:solidFill>
            </a:endParaRPr>
          </a:p>
        </p:txBody>
      </p:sp>
    </p:spTree>
    <p:extLst>
      <p:ext uri="{BB962C8B-B14F-4D97-AF65-F5344CB8AC3E}">
        <p14:creationId xmlns:p14="http://schemas.microsoft.com/office/powerpoint/2010/main" val="24900672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D84718-EF81-5145-BDFF-4D52E3C63037}"/>
              </a:ext>
            </a:extLst>
          </p:cNvPr>
          <p:cNvSpPr>
            <a:spLocks noGrp="1"/>
          </p:cNvSpPr>
          <p:nvPr>
            <p:ph type="title"/>
          </p:nvPr>
        </p:nvSpPr>
        <p:spPr/>
        <p:txBody>
          <a:bodyPr/>
          <a:lstStyle/>
          <a:p>
            <a:r>
              <a:rPr lang="fi-FI" dirty="0"/>
              <a:t>NHST </a:t>
            </a:r>
            <a:r>
              <a:rPr lang="fi-FI" dirty="0" err="1"/>
              <a:t>problems</a:t>
            </a:r>
            <a:r>
              <a:rPr lang="fi-FI" dirty="0"/>
              <a:t> and </a:t>
            </a:r>
            <a:r>
              <a:rPr lang="fi-FI" dirty="0" err="1"/>
              <a:t>controversies</a:t>
            </a:r>
            <a:endParaRPr lang="fi-FI" dirty="0"/>
          </a:p>
        </p:txBody>
      </p:sp>
      <p:sp>
        <p:nvSpPr>
          <p:cNvPr id="2" name="Text Placeholder 1">
            <a:extLst>
              <a:ext uri="{FF2B5EF4-FFF2-40B4-BE49-F238E27FC236}">
                <a16:creationId xmlns:a16="http://schemas.microsoft.com/office/drawing/2014/main" id="{4CAB0E6C-E811-5343-9D1A-C38CFBC1E675}"/>
              </a:ext>
            </a:extLst>
          </p:cNvPr>
          <p:cNvSpPr>
            <a:spLocks noGrp="1"/>
          </p:cNvSpPr>
          <p:nvPr>
            <p:ph type="body" idx="1"/>
          </p:nvPr>
        </p:nvSpPr>
        <p:spPr/>
        <p:txBody>
          <a:bodyPr/>
          <a:lstStyle/>
          <a:p>
            <a:endParaRPr lang="fi-FI"/>
          </a:p>
        </p:txBody>
      </p:sp>
    </p:spTree>
    <p:extLst>
      <p:ext uri="{BB962C8B-B14F-4D97-AF65-F5344CB8AC3E}">
        <p14:creationId xmlns:p14="http://schemas.microsoft.com/office/powerpoint/2010/main" val="5175287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ttis et al_2016_Creating repeatable cumulative knowledge in strategic management (dragged).pdf"/>
          <p:cNvPicPr>
            <a:picLocks noGrp="1" noChangeAspect="1"/>
          </p:cNvPicPr>
          <p:nvPr>
            <p:ph sz="quarter" idx="14"/>
          </p:nvPr>
        </p:nvPicPr>
        <p:blipFill rotWithShape="1">
          <a:blip r:embed="rId3">
            <a:extLst>
              <a:ext uri="{28A0092B-C50C-407E-A947-70E740481C1C}">
                <a14:useLocalDpi xmlns:a14="http://schemas.microsoft.com/office/drawing/2010/main" val="0"/>
              </a:ext>
            </a:extLst>
          </a:blip>
          <a:srcRect l="50871" t="11370" r="9084" b="52810"/>
          <a:stretch/>
        </p:blipFill>
        <p:spPr>
          <a:xfrm>
            <a:off x="1981471" y="665547"/>
            <a:ext cx="4808295" cy="5591374"/>
          </a:xfrm>
        </p:spPr>
      </p:pic>
      <p:sp>
        <p:nvSpPr>
          <p:cNvPr id="6" name="Suorakulmio 14"/>
          <p:cNvSpPr/>
          <p:nvPr/>
        </p:nvSpPr>
        <p:spPr>
          <a:xfrm>
            <a:off x="3261933" y="6257835"/>
            <a:ext cx="5732788" cy="553998"/>
          </a:xfrm>
          <a:prstGeom prst="rect">
            <a:avLst/>
          </a:prstGeom>
        </p:spPr>
        <p:txBody>
          <a:bodyPr wrap="square">
            <a:spAutoFit/>
          </a:bodyPr>
          <a:lstStyle/>
          <a:p>
            <a:r>
              <a:rPr lang="en-US" sz="1000" dirty="0" err="1"/>
              <a:t>Bettis</a:t>
            </a:r>
            <a:r>
              <a:rPr lang="en-US" sz="1000" dirty="0"/>
              <a:t>, R. A., </a:t>
            </a:r>
            <a:r>
              <a:rPr lang="en-US" sz="1000" dirty="0" err="1"/>
              <a:t>Ethiraj</a:t>
            </a:r>
            <a:r>
              <a:rPr lang="en-US" sz="1000" dirty="0"/>
              <a:t>, S., Gambardella, A., </a:t>
            </a:r>
            <a:r>
              <a:rPr lang="en-US" sz="1000" dirty="0" err="1"/>
              <a:t>Helfat</a:t>
            </a:r>
            <a:r>
              <a:rPr lang="en-US" sz="1000" dirty="0"/>
              <a:t>, C., &amp; Mitchell, W. (2016). Creating repeatable cumulative knowledge in strategic management. </a:t>
            </a:r>
            <a:r>
              <a:rPr lang="en-US" sz="1000" i="1" dirty="0"/>
              <a:t>Strategic Management Journal</a:t>
            </a:r>
            <a:r>
              <a:rPr lang="en-US" sz="1000" dirty="0"/>
              <a:t>, </a:t>
            </a:r>
            <a:r>
              <a:rPr lang="en-US" sz="1000" i="1" dirty="0"/>
              <a:t>37</a:t>
            </a:r>
            <a:r>
              <a:rPr lang="en-US" sz="1000" dirty="0"/>
              <a:t>(2), 257–261. </a:t>
            </a:r>
            <a:r>
              <a:rPr lang="en-US" sz="1000" dirty="0">
                <a:hlinkClick r:id="rId4"/>
              </a:rPr>
              <a:t>http://doi.org/10.1002/smj.2477</a:t>
            </a:r>
            <a:r>
              <a:rPr lang="en-US" sz="1000" dirty="0"/>
              <a:t> (p. 259)</a:t>
            </a:r>
            <a:endParaRPr lang="en-US" sz="1000" dirty="0">
              <a:effectLst/>
            </a:endParaRPr>
          </a:p>
        </p:txBody>
      </p:sp>
      <p:sp>
        <p:nvSpPr>
          <p:cNvPr id="7" name="TextBox 6"/>
          <p:cNvSpPr txBox="1"/>
          <p:nvPr/>
        </p:nvSpPr>
        <p:spPr>
          <a:xfrm>
            <a:off x="7082417" y="1993790"/>
            <a:ext cx="1729559" cy="307777"/>
          </a:xfrm>
          <a:prstGeom prst="rect">
            <a:avLst/>
          </a:prstGeom>
          <a:noFill/>
        </p:spPr>
        <p:txBody>
          <a:bodyPr wrap="square" lIns="0" tIns="0" rIns="0" bIns="0" rtlCol="0">
            <a:spAutoFit/>
          </a:bodyPr>
          <a:lstStyle/>
          <a:p>
            <a:r>
              <a:rPr lang="en-US" sz="2000" b="1" dirty="0">
                <a:solidFill>
                  <a:srgbClr val="FF0000"/>
                </a:solidFill>
              </a:rPr>
              <a:t>True or false?</a:t>
            </a:r>
          </a:p>
        </p:txBody>
      </p:sp>
      <p:sp>
        <p:nvSpPr>
          <p:cNvPr id="8" name="Rectangle 7"/>
          <p:cNvSpPr/>
          <p:nvPr/>
        </p:nvSpPr>
        <p:spPr bwMode="auto">
          <a:xfrm>
            <a:off x="1793413" y="4890132"/>
            <a:ext cx="5409331" cy="1260236"/>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9" name="Rectangle 8"/>
          <p:cNvSpPr/>
          <p:nvPr/>
        </p:nvSpPr>
        <p:spPr bwMode="auto">
          <a:xfrm>
            <a:off x="1793413" y="4150592"/>
            <a:ext cx="5409331" cy="1260236"/>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10" name="Rectangle 9"/>
          <p:cNvSpPr/>
          <p:nvPr/>
        </p:nvSpPr>
        <p:spPr bwMode="auto">
          <a:xfrm>
            <a:off x="1793413" y="3629896"/>
            <a:ext cx="5409331" cy="1260236"/>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11" name="Rectangle 10"/>
          <p:cNvSpPr/>
          <p:nvPr/>
        </p:nvSpPr>
        <p:spPr bwMode="auto">
          <a:xfrm>
            <a:off x="1793413" y="2890356"/>
            <a:ext cx="5409331" cy="1260236"/>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12" name="Rectangle 11"/>
          <p:cNvSpPr/>
          <p:nvPr/>
        </p:nvSpPr>
        <p:spPr bwMode="auto">
          <a:xfrm>
            <a:off x="1793413" y="2369660"/>
            <a:ext cx="5409331" cy="1260236"/>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Tree>
    <p:extLst>
      <p:ext uri="{BB962C8B-B14F-4D97-AF65-F5344CB8AC3E}">
        <p14:creationId xmlns:p14="http://schemas.microsoft.com/office/powerpoint/2010/main" val="352474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51A9D6-A0D3-F749-A61C-BDF4ABF94D15}"/>
              </a:ext>
            </a:extLst>
          </p:cNvPr>
          <p:cNvSpPr>
            <a:spLocks noGrp="1"/>
          </p:cNvSpPr>
          <p:nvPr>
            <p:ph type="title"/>
          </p:nvPr>
        </p:nvSpPr>
        <p:spPr/>
        <p:txBody>
          <a:bodyPr/>
          <a:lstStyle/>
          <a:p>
            <a:r>
              <a:rPr lang="fi-FI" dirty="0" err="1"/>
              <a:t>Criticism</a:t>
            </a:r>
            <a:r>
              <a:rPr lang="fi-FI" dirty="0"/>
              <a:t> of NHST</a:t>
            </a:r>
          </a:p>
        </p:txBody>
      </p:sp>
      <p:sp>
        <p:nvSpPr>
          <p:cNvPr id="5" name="Content Placeholder 4">
            <a:extLst>
              <a:ext uri="{FF2B5EF4-FFF2-40B4-BE49-F238E27FC236}">
                <a16:creationId xmlns:a16="http://schemas.microsoft.com/office/drawing/2014/main" id="{243B7A83-EB34-C94F-9E23-0F422BDF73BF}"/>
              </a:ext>
            </a:extLst>
          </p:cNvPr>
          <p:cNvSpPr>
            <a:spLocks noGrp="1"/>
          </p:cNvSpPr>
          <p:nvPr>
            <p:ph idx="1"/>
          </p:nvPr>
        </p:nvSpPr>
        <p:spPr>
          <a:xfrm>
            <a:off x="628650" y="1825625"/>
            <a:ext cx="7886700" cy="4394200"/>
          </a:xfrm>
        </p:spPr>
        <p:txBody>
          <a:bodyPr>
            <a:normAutofit/>
          </a:bodyPr>
          <a:lstStyle/>
          <a:p>
            <a:r>
              <a:rPr lang="fi-FI" dirty="0"/>
              <a:t>P </a:t>
            </a:r>
            <a:r>
              <a:rPr lang="fi-FI" dirty="0" err="1"/>
              <a:t>value</a:t>
            </a:r>
            <a:r>
              <a:rPr lang="fi-FI" dirty="0"/>
              <a:t> </a:t>
            </a:r>
            <a:r>
              <a:rPr lang="fi-FI" dirty="0" err="1"/>
              <a:t>does</a:t>
            </a:r>
            <a:r>
              <a:rPr lang="fi-FI" dirty="0"/>
              <a:t> </a:t>
            </a:r>
            <a:r>
              <a:rPr lang="fi-FI" dirty="0" err="1"/>
              <a:t>not</a:t>
            </a:r>
            <a:r>
              <a:rPr lang="fi-FI" dirty="0"/>
              <a:t> </a:t>
            </a:r>
            <a:r>
              <a:rPr lang="fi-FI" dirty="0" err="1"/>
              <a:t>tell</a:t>
            </a:r>
            <a:r>
              <a:rPr lang="fi-FI" dirty="0"/>
              <a:t> us </a:t>
            </a:r>
            <a:r>
              <a:rPr lang="fi-FI" dirty="0" err="1"/>
              <a:t>what</a:t>
            </a:r>
            <a:r>
              <a:rPr lang="fi-FI" dirty="0"/>
              <a:t> </a:t>
            </a:r>
            <a:r>
              <a:rPr lang="fi-FI" dirty="0" err="1"/>
              <a:t>we</a:t>
            </a:r>
            <a:r>
              <a:rPr lang="fi-FI" dirty="0"/>
              <a:t> </a:t>
            </a:r>
            <a:r>
              <a:rPr lang="fi-FI" dirty="0" err="1"/>
              <a:t>want</a:t>
            </a:r>
            <a:r>
              <a:rPr lang="fi-FI" dirty="0"/>
              <a:t> to </a:t>
            </a:r>
            <a:r>
              <a:rPr lang="fi-FI" dirty="0" err="1"/>
              <a:t>know</a:t>
            </a:r>
            <a:endParaRPr lang="fi-FI" dirty="0"/>
          </a:p>
          <a:p>
            <a:pPr lvl="1"/>
            <a:r>
              <a:rPr lang="fi-FI" dirty="0"/>
              <a:t>”</a:t>
            </a:r>
            <a:r>
              <a:rPr lang="fi-FI" dirty="0" err="1"/>
              <a:t>Given</a:t>
            </a:r>
            <a:r>
              <a:rPr lang="fi-FI" dirty="0"/>
              <a:t> </a:t>
            </a:r>
            <a:r>
              <a:rPr lang="fi-FI" dirty="0" err="1"/>
              <a:t>these</a:t>
            </a:r>
            <a:r>
              <a:rPr lang="fi-FI" dirty="0"/>
              <a:t> data, </a:t>
            </a:r>
            <a:r>
              <a:rPr lang="fi-FI" dirty="0" err="1"/>
              <a:t>what</a:t>
            </a:r>
            <a:r>
              <a:rPr lang="fi-FI" dirty="0"/>
              <a:t> is </a:t>
            </a:r>
            <a:r>
              <a:rPr lang="fi-FI" dirty="0" err="1"/>
              <a:t>the</a:t>
            </a:r>
            <a:r>
              <a:rPr lang="fi-FI" dirty="0"/>
              <a:t> </a:t>
            </a:r>
            <a:r>
              <a:rPr lang="fi-FI" dirty="0" err="1"/>
              <a:t>probability</a:t>
            </a:r>
            <a:r>
              <a:rPr lang="fi-FI" dirty="0"/>
              <a:t> </a:t>
            </a:r>
            <a:r>
              <a:rPr lang="fi-FI" dirty="0" err="1"/>
              <a:t>that</a:t>
            </a:r>
            <a:r>
              <a:rPr lang="fi-FI" dirty="0"/>
              <a:t> </a:t>
            </a:r>
            <a:r>
              <a:rPr lang="fi-FI" i="1" dirty="0"/>
              <a:t>H</a:t>
            </a:r>
            <a:r>
              <a:rPr lang="fi-FI" i="1" baseline="-25000" dirty="0"/>
              <a:t>0</a:t>
            </a:r>
            <a:r>
              <a:rPr lang="fi-FI" i="1" dirty="0"/>
              <a:t> </a:t>
            </a:r>
            <a:r>
              <a:rPr lang="fi-FI" dirty="0"/>
              <a:t>is </a:t>
            </a:r>
            <a:r>
              <a:rPr lang="fi-FI" dirty="0" err="1"/>
              <a:t>true</a:t>
            </a:r>
            <a:r>
              <a:rPr lang="fi-FI" dirty="0"/>
              <a:t>?” is </a:t>
            </a:r>
            <a:r>
              <a:rPr lang="fi-FI" dirty="0" err="1"/>
              <a:t>not</a:t>
            </a:r>
            <a:r>
              <a:rPr lang="fi-FI" dirty="0"/>
              <a:t> </a:t>
            </a:r>
            <a:r>
              <a:rPr lang="fi-FI" dirty="0" err="1"/>
              <a:t>the</a:t>
            </a:r>
            <a:r>
              <a:rPr lang="fi-FI" dirty="0"/>
              <a:t> </a:t>
            </a:r>
            <a:r>
              <a:rPr lang="fi-FI" dirty="0" err="1"/>
              <a:t>same</a:t>
            </a:r>
            <a:r>
              <a:rPr lang="fi-FI" dirty="0"/>
              <a:t> as </a:t>
            </a:r>
          </a:p>
          <a:p>
            <a:pPr marL="342900" lvl="1" indent="0">
              <a:buNone/>
            </a:pPr>
            <a:r>
              <a:rPr lang="fi-FI" dirty="0"/>
              <a:t>”</a:t>
            </a:r>
            <a:r>
              <a:rPr lang="fi-FI" dirty="0" err="1"/>
              <a:t>Given</a:t>
            </a:r>
            <a:r>
              <a:rPr lang="fi-FI" dirty="0"/>
              <a:t> </a:t>
            </a:r>
            <a:r>
              <a:rPr lang="fi-FI" dirty="0" err="1"/>
              <a:t>that</a:t>
            </a:r>
            <a:r>
              <a:rPr lang="fi-FI" dirty="0"/>
              <a:t> </a:t>
            </a:r>
            <a:r>
              <a:rPr lang="fi-FI" i="1" dirty="0"/>
              <a:t>H</a:t>
            </a:r>
            <a:r>
              <a:rPr lang="fi-FI" i="1" baseline="-25000" dirty="0"/>
              <a:t>0 </a:t>
            </a:r>
            <a:r>
              <a:rPr lang="fi-FI" dirty="0"/>
              <a:t>is </a:t>
            </a:r>
            <a:r>
              <a:rPr lang="fi-FI" dirty="0" err="1"/>
              <a:t>true</a:t>
            </a:r>
            <a:r>
              <a:rPr lang="fi-FI" dirty="0"/>
              <a:t>, </a:t>
            </a:r>
            <a:r>
              <a:rPr lang="fi-FI" dirty="0" err="1"/>
              <a:t>what</a:t>
            </a:r>
            <a:r>
              <a:rPr lang="fi-FI" dirty="0"/>
              <a:t> is </a:t>
            </a:r>
            <a:r>
              <a:rPr lang="fi-FI" dirty="0" err="1"/>
              <a:t>the</a:t>
            </a:r>
            <a:r>
              <a:rPr lang="fi-FI" dirty="0"/>
              <a:t> </a:t>
            </a:r>
            <a:r>
              <a:rPr lang="fi-FI" dirty="0" err="1"/>
              <a:t>probability.of</a:t>
            </a:r>
            <a:r>
              <a:rPr lang="fi-FI" dirty="0"/>
              <a:t> </a:t>
            </a:r>
            <a:r>
              <a:rPr lang="fi-FI" dirty="0" err="1"/>
              <a:t>these</a:t>
            </a:r>
            <a:r>
              <a:rPr lang="fi-FI" dirty="0"/>
              <a:t> (</a:t>
            </a:r>
            <a:r>
              <a:rPr lang="fi-FI" dirty="0" err="1"/>
              <a:t>or</a:t>
            </a:r>
            <a:r>
              <a:rPr lang="fi-FI" dirty="0"/>
              <a:t> </a:t>
            </a:r>
            <a:r>
              <a:rPr lang="fi-FI" dirty="0" err="1"/>
              <a:t>more</a:t>
            </a:r>
            <a:r>
              <a:rPr lang="fi-FI" dirty="0"/>
              <a:t> </a:t>
            </a:r>
            <a:r>
              <a:rPr lang="fi-FI" dirty="0" err="1"/>
              <a:t>extreme</a:t>
            </a:r>
            <a:r>
              <a:rPr lang="fi-FI" dirty="0"/>
              <a:t>) data?”</a:t>
            </a:r>
          </a:p>
          <a:p>
            <a:r>
              <a:rPr lang="fi-FI" dirty="0"/>
              <a:t>NHST is </a:t>
            </a:r>
            <a:r>
              <a:rPr lang="fi-FI" dirty="0" err="1"/>
              <a:t>illogical</a:t>
            </a:r>
            <a:endParaRPr lang="fi-FI" dirty="0"/>
          </a:p>
          <a:p>
            <a:endParaRPr lang="fi-FI" dirty="0"/>
          </a:p>
          <a:p>
            <a:endParaRPr lang="fi-FI" dirty="0"/>
          </a:p>
          <a:p>
            <a:pPr marL="0" indent="0">
              <a:buNone/>
            </a:pPr>
            <a:endParaRPr lang="fi-FI" dirty="0"/>
          </a:p>
          <a:p>
            <a:r>
              <a:rPr lang="fi-FI" dirty="0"/>
              <a:t>Small p </a:t>
            </a:r>
            <a:r>
              <a:rPr lang="fi-FI" dirty="0" err="1"/>
              <a:t>value</a:t>
            </a:r>
            <a:r>
              <a:rPr lang="fi-FI" dirty="0"/>
              <a:t> </a:t>
            </a:r>
            <a:r>
              <a:rPr lang="fi-FI" dirty="0" err="1"/>
              <a:t>does</a:t>
            </a:r>
            <a:r>
              <a:rPr lang="fi-FI" dirty="0"/>
              <a:t> </a:t>
            </a:r>
            <a:r>
              <a:rPr lang="fi-FI" dirty="0" err="1"/>
              <a:t>does</a:t>
            </a:r>
            <a:r>
              <a:rPr lang="fi-FI" dirty="0"/>
              <a:t> </a:t>
            </a:r>
            <a:r>
              <a:rPr lang="fi-FI" dirty="0" err="1"/>
              <a:t>not</a:t>
            </a:r>
            <a:r>
              <a:rPr lang="fi-FI" dirty="0"/>
              <a:t> </a:t>
            </a:r>
            <a:r>
              <a:rPr lang="fi-FI" dirty="0" err="1"/>
              <a:t>mean</a:t>
            </a:r>
            <a:r>
              <a:rPr lang="fi-FI" dirty="0"/>
              <a:t> </a:t>
            </a:r>
            <a:r>
              <a:rPr lang="fi-FI" dirty="0" err="1"/>
              <a:t>that</a:t>
            </a:r>
            <a:r>
              <a:rPr lang="fi-FI" dirty="0"/>
              <a:t> </a:t>
            </a:r>
            <a:r>
              <a:rPr lang="fi-FI" dirty="0" err="1"/>
              <a:t>there</a:t>
            </a:r>
            <a:r>
              <a:rPr lang="fi-FI" dirty="0"/>
              <a:t> is an </a:t>
            </a:r>
            <a:r>
              <a:rPr lang="fi-FI" dirty="0" err="1"/>
              <a:t>important</a:t>
            </a:r>
            <a:r>
              <a:rPr lang="fi-FI" dirty="0"/>
              <a:t> </a:t>
            </a:r>
            <a:r>
              <a:rPr lang="fi-FI" dirty="0" err="1"/>
              <a:t>effect</a:t>
            </a:r>
            <a:endParaRPr lang="fi-FI" dirty="0"/>
          </a:p>
          <a:p>
            <a:pPr lvl="1"/>
            <a:r>
              <a:rPr lang="fi-FI" dirty="0"/>
              <a:t>H</a:t>
            </a:r>
            <a:r>
              <a:rPr lang="fi-FI" baseline="-25000" dirty="0"/>
              <a:t>0</a:t>
            </a:r>
            <a:r>
              <a:rPr lang="fi-FI" dirty="0"/>
              <a:t>: no (</a:t>
            </a:r>
            <a:r>
              <a:rPr lang="fi-FI" dirty="0" err="1"/>
              <a:t>nil</a:t>
            </a:r>
            <a:r>
              <a:rPr lang="fi-FI" dirty="0"/>
              <a:t>, </a:t>
            </a:r>
            <a:r>
              <a:rPr lang="fi-FI" dirty="0" err="1"/>
              <a:t>zero</a:t>
            </a:r>
            <a:r>
              <a:rPr lang="fi-FI" dirty="0"/>
              <a:t>) </a:t>
            </a:r>
            <a:r>
              <a:rPr lang="fi-FI" dirty="0" err="1"/>
              <a:t>effect</a:t>
            </a:r>
            <a:r>
              <a:rPr lang="fi-FI" dirty="0"/>
              <a:t>.</a:t>
            </a:r>
          </a:p>
          <a:p>
            <a:pPr lvl="1"/>
            <a:r>
              <a:rPr lang="fi-FI" dirty="0" err="1"/>
              <a:t>After</a:t>
            </a:r>
            <a:r>
              <a:rPr lang="fi-FI" dirty="0"/>
              <a:t> </a:t>
            </a:r>
            <a:r>
              <a:rPr lang="fi-FI" dirty="0" err="1"/>
              <a:t>rejecting</a:t>
            </a:r>
            <a:r>
              <a:rPr lang="fi-FI" dirty="0"/>
              <a:t> </a:t>
            </a:r>
            <a:r>
              <a:rPr lang="fi-FI" dirty="0" err="1"/>
              <a:t>the</a:t>
            </a:r>
            <a:r>
              <a:rPr lang="fi-FI" dirty="0"/>
              <a:t> </a:t>
            </a:r>
            <a:r>
              <a:rPr lang="fi-FI" dirty="0" err="1"/>
              <a:t>null</a:t>
            </a:r>
            <a:r>
              <a:rPr lang="fi-FI" dirty="0"/>
              <a:t> </a:t>
            </a:r>
            <a:r>
              <a:rPr lang="fi-FI" dirty="0" err="1"/>
              <a:t>we</a:t>
            </a:r>
            <a:r>
              <a:rPr lang="fi-FI" dirty="0"/>
              <a:t> </a:t>
            </a:r>
            <a:r>
              <a:rPr lang="fi-FI" dirty="0" err="1"/>
              <a:t>only</a:t>
            </a:r>
            <a:r>
              <a:rPr lang="fi-FI" dirty="0"/>
              <a:t> ”</a:t>
            </a:r>
            <a:r>
              <a:rPr lang="fi-FI" dirty="0" err="1"/>
              <a:t>know</a:t>
            </a:r>
            <a:r>
              <a:rPr lang="fi-FI" dirty="0"/>
              <a:t>” </a:t>
            </a:r>
            <a:r>
              <a:rPr lang="fi-FI" dirty="0" err="1"/>
              <a:t>that</a:t>
            </a:r>
            <a:r>
              <a:rPr lang="fi-FI" dirty="0"/>
              <a:t> </a:t>
            </a:r>
            <a:r>
              <a:rPr lang="fi-FI" dirty="0" err="1"/>
              <a:t>the</a:t>
            </a:r>
            <a:r>
              <a:rPr lang="fi-FI" dirty="0"/>
              <a:t> </a:t>
            </a:r>
            <a:r>
              <a:rPr lang="fi-FI" dirty="0" err="1"/>
              <a:t>effect</a:t>
            </a:r>
            <a:r>
              <a:rPr lang="fi-FI" dirty="0"/>
              <a:t> is </a:t>
            </a:r>
            <a:r>
              <a:rPr lang="fi-FI" dirty="0" err="1"/>
              <a:t>not</a:t>
            </a:r>
            <a:r>
              <a:rPr lang="fi-FI" dirty="0"/>
              <a:t> </a:t>
            </a:r>
            <a:r>
              <a:rPr lang="fi-FI" dirty="0" err="1"/>
              <a:t>zero</a:t>
            </a:r>
            <a:r>
              <a:rPr lang="fi-FI" dirty="0"/>
              <a:t>.</a:t>
            </a:r>
            <a:endParaRPr lang="fi-FI" baseline="-25000" dirty="0"/>
          </a:p>
          <a:p>
            <a:pPr marL="0" indent="0">
              <a:buNone/>
            </a:pPr>
            <a:endParaRPr lang="fi-FI" dirty="0"/>
          </a:p>
        </p:txBody>
      </p:sp>
      <p:sp>
        <p:nvSpPr>
          <p:cNvPr id="6" name="Suorakulmio 14">
            <a:extLst>
              <a:ext uri="{FF2B5EF4-FFF2-40B4-BE49-F238E27FC236}">
                <a16:creationId xmlns:a16="http://schemas.microsoft.com/office/drawing/2014/main" id="{58FAB4A0-0516-D14B-ABD8-13CB35BF94A0}"/>
              </a:ext>
            </a:extLst>
          </p:cNvPr>
          <p:cNvSpPr/>
          <p:nvPr/>
        </p:nvSpPr>
        <p:spPr>
          <a:xfrm>
            <a:off x="314325" y="6343560"/>
            <a:ext cx="8680396" cy="400110"/>
          </a:xfrm>
          <a:prstGeom prst="rect">
            <a:avLst/>
          </a:prstGeom>
        </p:spPr>
        <p:txBody>
          <a:bodyPr wrap="square">
            <a:spAutoFit/>
          </a:bodyPr>
          <a:lstStyle/>
          <a:p>
            <a:r>
              <a:rPr lang="fi-FI" sz="1000" dirty="0"/>
              <a:t>Cohen, J. (1994). </a:t>
            </a:r>
            <a:r>
              <a:rPr lang="fi-FI" sz="1000" dirty="0" err="1"/>
              <a:t>The</a:t>
            </a:r>
            <a:r>
              <a:rPr lang="fi-FI" sz="1000" dirty="0"/>
              <a:t> </a:t>
            </a:r>
            <a:r>
              <a:rPr lang="fi-FI" sz="1000" dirty="0" err="1"/>
              <a:t>earth</a:t>
            </a:r>
            <a:r>
              <a:rPr lang="fi-FI" sz="1000" dirty="0"/>
              <a:t> is </a:t>
            </a:r>
            <a:r>
              <a:rPr lang="fi-FI" sz="1000" dirty="0" err="1"/>
              <a:t>round</a:t>
            </a:r>
            <a:r>
              <a:rPr lang="fi-FI" sz="1000" dirty="0"/>
              <a:t> ( p &lt; .05). </a:t>
            </a:r>
            <a:r>
              <a:rPr lang="fi-FI" sz="1000" i="1" dirty="0"/>
              <a:t>American Psychologist</a:t>
            </a:r>
            <a:r>
              <a:rPr lang="fi-FI" sz="1000" dirty="0"/>
              <a:t>,</a:t>
            </a:r>
            <a:r>
              <a:rPr lang="fi-FI" sz="1000" i="1" dirty="0"/>
              <a:t>49</a:t>
            </a:r>
            <a:r>
              <a:rPr lang="fi-FI" sz="1000" dirty="0"/>
              <a:t>(12), 997–1003.</a:t>
            </a:r>
            <a:r>
              <a:rPr lang="fi-FI" sz="1000" dirty="0">
                <a:hlinkClick r:id="rId2"/>
              </a:rPr>
              <a:t>http://dx.doi.org/10.1037/0003-066X.49.12.997</a:t>
            </a:r>
            <a:endParaRPr lang="fi-FI" sz="1000" dirty="0"/>
          </a:p>
          <a:p>
            <a:r>
              <a:rPr lang="fi-FI" sz="1000" dirty="0" err="1"/>
              <a:t>Pollard</a:t>
            </a:r>
            <a:r>
              <a:rPr lang="fi-FI" sz="1000" dirty="0"/>
              <a:t>, </a:t>
            </a:r>
            <a:r>
              <a:rPr lang="fi-FI" sz="1000" dirty="0" err="1"/>
              <a:t>P.,&amp;Richardson</a:t>
            </a:r>
            <a:r>
              <a:rPr lang="fi-FI" sz="1000" dirty="0"/>
              <a:t>, J. T. (1987). On </a:t>
            </a:r>
            <a:r>
              <a:rPr lang="fi-FI" sz="1000" dirty="0" err="1"/>
              <a:t>the</a:t>
            </a:r>
            <a:r>
              <a:rPr lang="fi-FI" sz="1000" dirty="0"/>
              <a:t> </a:t>
            </a:r>
            <a:r>
              <a:rPr lang="fi-FI" sz="1000" dirty="0" err="1"/>
              <a:t>probability</a:t>
            </a:r>
            <a:r>
              <a:rPr lang="fi-FI" sz="1000" dirty="0"/>
              <a:t> of </a:t>
            </a:r>
            <a:r>
              <a:rPr lang="fi-FI" sz="1000" dirty="0" err="1"/>
              <a:t>making</a:t>
            </a:r>
            <a:r>
              <a:rPr lang="fi-FI" sz="1000" dirty="0"/>
              <a:t> </a:t>
            </a:r>
            <a:r>
              <a:rPr lang="fi-FI" sz="1000" dirty="0" err="1"/>
              <a:t>Type</a:t>
            </a:r>
            <a:r>
              <a:rPr lang="fi-FI" sz="1000" dirty="0"/>
              <a:t> I </a:t>
            </a:r>
            <a:r>
              <a:rPr lang="fi-FI" sz="1000" dirty="0" err="1"/>
              <a:t>errors.</a:t>
            </a:r>
            <a:r>
              <a:rPr lang="fi-FI" sz="1000" i="1" dirty="0" err="1"/>
              <a:t>Psychological</a:t>
            </a:r>
            <a:r>
              <a:rPr lang="fi-FI" sz="1000" i="1" dirty="0"/>
              <a:t> Bulletin</a:t>
            </a:r>
            <a:r>
              <a:rPr lang="fi-FI" sz="1000" dirty="0"/>
              <a:t>,</a:t>
            </a:r>
            <a:r>
              <a:rPr lang="fi-FI" sz="1000" i="1" dirty="0"/>
              <a:t>102</a:t>
            </a:r>
            <a:r>
              <a:rPr lang="fi-FI" sz="1000" dirty="0"/>
              <a:t>(1), 159.</a:t>
            </a:r>
          </a:p>
        </p:txBody>
      </p:sp>
      <p:graphicFrame>
        <p:nvGraphicFramePr>
          <p:cNvPr id="7" name="Table 6">
            <a:extLst>
              <a:ext uri="{FF2B5EF4-FFF2-40B4-BE49-F238E27FC236}">
                <a16:creationId xmlns:a16="http://schemas.microsoft.com/office/drawing/2014/main" id="{807BFABD-8DFE-9F44-86EC-9BF4687AA5E3}"/>
              </a:ext>
            </a:extLst>
          </p:cNvPr>
          <p:cNvGraphicFramePr>
            <a:graphicFrameLocks noGrp="1"/>
          </p:cNvGraphicFramePr>
          <p:nvPr>
            <p:extLst>
              <p:ext uri="{D42A27DB-BD31-4B8C-83A1-F6EECF244321}">
                <p14:modId xmlns:p14="http://schemas.microsoft.com/office/powerpoint/2010/main" val="1069585628"/>
              </p:ext>
            </p:extLst>
          </p:nvPr>
        </p:nvGraphicFramePr>
        <p:xfrm>
          <a:off x="1028699" y="3440111"/>
          <a:ext cx="7486651" cy="1010920"/>
        </p:xfrm>
        <a:graphic>
          <a:graphicData uri="http://schemas.openxmlformats.org/drawingml/2006/table">
            <a:tbl>
              <a:tblPr firstRow="1" bandRow="1">
                <a:tableStyleId>{2D5ABB26-0587-4C30-8999-92F81FD0307C}</a:tableStyleId>
              </a:tblPr>
              <a:tblGrid>
                <a:gridCol w="2495550">
                  <a:extLst>
                    <a:ext uri="{9D8B030D-6E8A-4147-A177-3AD203B41FA5}">
                      <a16:colId xmlns:a16="http://schemas.microsoft.com/office/drawing/2014/main" val="1076117539"/>
                    </a:ext>
                  </a:extLst>
                </a:gridCol>
                <a:gridCol w="2076451">
                  <a:extLst>
                    <a:ext uri="{9D8B030D-6E8A-4147-A177-3AD203B41FA5}">
                      <a16:colId xmlns:a16="http://schemas.microsoft.com/office/drawing/2014/main" val="3805270864"/>
                    </a:ext>
                  </a:extLst>
                </a:gridCol>
                <a:gridCol w="2914650">
                  <a:extLst>
                    <a:ext uri="{9D8B030D-6E8A-4147-A177-3AD203B41FA5}">
                      <a16:colId xmlns:a16="http://schemas.microsoft.com/office/drawing/2014/main" val="725924495"/>
                    </a:ext>
                  </a:extLst>
                </a:gridCol>
              </a:tblGrid>
              <a:tr h="370840">
                <a:tc>
                  <a:txBody>
                    <a:bodyPr/>
                    <a:lstStyle/>
                    <a:p>
                      <a:r>
                        <a:rPr lang="fi-FI" sz="1800" dirty="0"/>
                        <a:t>If H</a:t>
                      </a:r>
                      <a:r>
                        <a:rPr lang="fi-FI" sz="1800" baseline="-25000" dirty="0"/>
                        <a:t>0 </a:t>
                      </a:r>
                      <a:r>
                        <a:rPr lang="fi-FI" sz="1800" baseline="0" dirty="0" err="1"/>
                        <a:t>then</a:t>
                      </a:r>
                      <a:r>
                        <a:rPr lang="fi-FI" sz="1800" baseline="0" dirty="0"/>
                        <a:t> </a:t>
                      </a:r>
                      <a:r>
                        <a:rPr lang="fi-FI" sz="1800" baseline="0" dirty="0" err="1"/>
                        <a:t>not</a:t>
                      </a:r>
                      <a:r>
                        <a:rPr lang="fi-FI" sz="1800" baseline="0" dirty="0"/>
                        <a:t> D*</a:t>
                      </a:r>
                    </a:p>
                    <a:p>
                      <a:r>
                        <a:rPr lang="fi-FI" sz="1800" baseline="0" dirty="0"/>
                        <a:t>D*</a:t>
                      </a:r>
                      <a:endParaRPr lang="fi-FI" sz="1800" baseline="-25000" dirty="0"/>
                    </a:p>
                  </a:txBody>
                  <a:tcPr>
                    <a:lnB w="12700" cap="flat" cmpd="sng" algn="ctr">
                      <a:solidFill>
                        <a:schemeClr val="tx1"/>
                      </a:solidFill>
                      <a:prstDash val="solid"/>
                      <a:round/>
                      <a:headEnd type="none" w="med" len="med"/>
                      <a:tailEnd type="none" w="med" len="med"/>
                    </a:lnB>
                  </a:tcPr>
                </a:tc>
                <a:tc>
                  <a:txBody>
                    <a:bodyPr/>
                    <a:lstStyle/>
                    <a:p>
                      <a:r>
                        <a:rPr lang="fi-FI" sz="1800" dirty="0"/>
                        <a:t>    is </a:t>
                      </a:r>
                      <a:r>
                        <a:rPr lang="fi-FI" sz="1800" dirty="0" err="1"/>
                        <a:t>invalid</a:t>
                      </a:r>
                      <a:r>
                        <a:rPr lang="fi-FI" sz="1800" dirty="0"/>
                        <a:t> </a:t>
                      </a:r>
                      <a:r>
                        <a:rPr lang="fi-FI" sz="1800" dirty="0" err="1"/>
                        <a:t>if</a:t>
                      </a:r>
                      <a:r>
                        <a:rPr lang="fi-FI" sz="1800" dirty="0"/>
                        <a:t> made</a:t>
                      </a:r>
                    </a:p>
                  </a:txBody>
                  <a:tcPr anchor="b"/>
                </a:tc>
                <a:tc>
                  <a:txBody>
                    <a:bodyPr/>
                    <a:lstStyle/>
                    <a:p>
                      <a:r>
                        <a:rPr lang="fi-FI" sz="1800" dirty="0"/>
                        <a:t>If H</a:t>
                      </a:r>
                      <a:r>
                        <a:rPr lang="fi-FI" sz="1800" baseline="-25000" dirty="0"/>
                        <a:t>0 </a:t>
                      </a:r>
                      <a:r>
                        <a:rPr lang="fi-FI" sz="1800" baseline="0" dirty="0" err="1"/>
                        <a:t>then</a:t>
                      </a:r>
                      <a:r>
                        <a:rPr lang="fi-FI" sz="1800" baseline="0" dirty="0"/>
                        <a:t> D* </a:t>
                      </a:r>
                      <a:r>
                        <a:rPr lang="fi-FI" sz="1800" baseline="0" dirty="0" err="1"/>
                        <a:t>very</a:t>
                      </a:r>
                      <a:r>
                        <a:rPr lang="fi-FI" sz="1800" baseline="0" dirty="0"/>
                        <a:t> </a:t>
                      </a:r>
                      <a:r>
                        <a:rPr lang="fi-FI" sz="1800" baseline="0" dirty="0" err="1"/>
                        <a:t>unlikely</a:t>
                      </a:r>
                      <a:endParaRPr lang="fi-FI" sz="1800" baseline="0" dirty="0"/>
                    </a:p>
                    <a:p>
                      <a:r>
                        <a:rPr lang="fi-FI" sz="1800" baseline="0" dirty="0"/>
                        <a:t>D*</a:t>
                      </a:r>
                      <a:endParaRPr lang="fi-FI" sz="1800" baseline="-250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8377158"/>
                  </a:ext>
                </a:extLst>
              </a:tr>
              <a:tr h="370840">
                <a:tc>
                  <a:txBody>
                    <a:bodyPr/>
                    <a:lstStyle/>
                    <a:p>
                      <a:r>
                        <a:rPr lang="fi-FI" sz="1800" dirty="0" err="1"/>
                        <a:t>Therefore</a:t>
                      </a:r>
                      <a:r>
                        <a:rPr lang="fi-FI" sz="1800" dirty="0"/>
                        <a:t>: </a:t>
                      </a:r>
                      <a:r>
                        <a:rPr lang="fi-FI" sz="1800" dirty="0" err="1"/>
                        <a:t>Not</a:t>
                      </a:r>
                      <a:r>
                        <a:rPr lang="fi-FI" sz="1800" dirty="0"/>
                        <a:t> H</a:t>
                      </a:r>
                      <a:r>
                        <a:rPr lang="fi-FI" sz="1800" baseline="-25000" dirty="0"/>
                        <a:t>0</a:t>
                      </a:r>
                    </a:p>
                  </a:txBody>
                  <a:tcPr>
                    <a:lnT w="12700" cap="flat" cmpd="sng" algn="ctr">
                      <a:solidFill>
                        <a:schemeClr val="tx1"/>
                      </a:solidFill>
                      <a:prstDash val="solid"/>
                      <a:round/>
                      <a:headEnd type="none" w="med" len="med"/>
                      <a:tailEnd type="none" w="med" len="med"/>
                    </a:lnT>
                  </a:tcPr>
                </a:tc>
                <a:tc>
                  <a:txBody>
                    <a:bodyPr/>
                    <a:lstStyle/>
                    <a:p>
                      <a:r>
                        <a:rPr lang="fi-FI" sz="1800" dirty="0"/>
                        <a:t>    </a:t>
                      </a:r>
                      <a:r>
                        <a:rPr lang="fi-FI" sz="1800" dirty="0" err="1"/>
                        <a:t>probabilistic</a:t>
                      </a:r>
                      <a:r>
                        <a:rPr lang="fi-FI" sz="1800" dirty="0"/>
                        <a:t>:</a:t>
                      </a:r>
                    </a:p>
                  </a:txBody>
                  <a:tcPr/>
                </a:tc>
                <a:tc>
                  <a:txBody>
                    <a:bodyPr/>
                    <a:lstStyle/>
                    <a:p>
                      <a:r>
                        <a:rPr lang="fi-FI" sz="1800" dirty="0" err="1"/>
                        <a:t>Therefore</a:t>
                      </a:r>
                      <a:r>
                        <a:rPr lang="fi-FI" sz="1800" dirty="0"/>
                        <a:t>: H</a:t>
                      </a:r>
                      <a:r>
                        <a:rPr lang="fi-FI" sz="1800" baseline="-25000" dirty="0"/>
                        <a:t>0</a:t>
                      </a:r>
                      <a:r>
                        <a:rPr lang="fi-FI" sz="1800" baseline="0" dirty="0"/>
                        <a:t> </a:t>
                      </a:r>
                      <a:r>
                        <a:rPr lang="fi-FI" sz="1800" baseline="0" dirty="0" err="1"/>
                        <a:t>very</a:t>
                      </a:r>
                      <a:r>
                        <a:rPr lang="fi-FI" sz="1800" baseline="0" dirty="0"/>
                        <a:t> </a:t>
                      </a:r>
                      <a:r>
                        <a:rPr lang="fi-FI" sz="1800" baseline="0" dirty="0" err="1"/>
                        <a:t>unlikely</a:t>
                      </a:r>
                      <a:endParaRPr lang="fi-FI" sz="1800" baseline="-250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590048451"/>
                  </a:ext>
                </a:extLst>
              </a:tr>
            </a:tbl>
          </a:graphicData>
        </a:graphic>
      </p:graphicFrame>
    </p:spTree>
    <p:extLst>
      <p:ext uri="{BB962C8B-B14F-4D97-AF65-F5344CB8AC3E}">
        <p14:creationId xmlns:p14="http://schemas.microsoft.com/office/powerpoint/2010/main" val="14111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922415" y="5891850"/>
            <a:ext cx="1943100" cy="2032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576215" y="6095050"/>
            <a:ext cx="774700" cy="152400"/>
          </a:xfrm>
          <a:prstGeom prst="rect">
            <a:avLst/>
          </a:prstGeom>
          <a:solidFill>
            <a:srgbClr val="FFFF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Banning NHST</a:t>
            </a:r>
          </a:p>
        </p:txBody>
      </p:sp>
      <p:pic>
        <p:nvPicPr>
          <p:cNvPr id="8" name="Content Placeholder 7" descr="Trafimow_Marks_2015_Editorial (dragged).pdf"/>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t="-2128" b="47400"/>
          <a:stretch/>
        </p:blipFill>
        <p:spPr>
          <a:xfrm>
            <a:off x="932276" y="1525243"/>
            <a:ext cx="7744586" cy="5727700"/>
          </a:xfrm>
          <a:noFill/>
          <a:ln>
            <a:solidFill>
              <a:schemeClr val="tx1"/>
            </a:solidFill>
          </a:ln>
          <a:effectLst/>
        </p:spPr>
      </p:pic>
    </p:spTree>
    <p:extLst>
      <p:ext uri="{BB962C8B-B14F-4D97-AF65-F5344CB8AC3E}">
        <p14:creationId xmlns:p14="http://schemas.microsoft.com/office/powerpoint/2010/main" val="118702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Description, prediction, explanation: Which one we need?</a:t>
            </a:r>
          </a:p>
        </p:txBody>
      </p:sp>
      <p:graphicFrame>
        <p:nvGraphicFramePr>
          <p:cNvPr id="7" name="Content Placeholder 6"/>
          <p:cNvGraphicFramePr>
            <a:graphicFrameLocks noGrp="1"/>
          </p:cNvGraphicFramePr>
          <p:nvPr>
            <p:ph idx="1"/>
            <p:extLst/>
          </p:nvPr>
        </p:nvGraphicFramePr>
        <p:xfrm>
          <a:off x="823658" y="1757363"/>
          <a:ext cx="7632700" cy="3479800"/>
        </p:xfrm>
        <a:graphic>
          <a:graphicData uri="http://schemas.openxmlformats.org/drawingml/2006/table">
            <a:tbl>
              <a:tblPr bandRow="1">
                <a:tableStyleId>{5C22544A-7EE6-4342-B048-85BDC9FD1C3A}</a:tableStyleId>
              </a:tblPr>
              <a:tblGrid>
                <a:gridCol w="3816350">
                  <a:extLst>
                    <a:ext uri="{9D8B030D-6E8A-4147-A177-3AD203B41FA5}">
                      <a16:colId xmlns:a16="http://schemas.microsoft.com/office/drawing/2014/main" val="20000"/>
                    </a:ext>
                  </a:extLst>
                </a:gridCol>
                <a:gridCol w="3816350">
                  <a:extLst>
                    <a:ext uri="{9D8B030D-6E8A-4147-A177-3AD203B41FA5}">
                      <a16:colId xmlns:a16="http://schemas.microsoft.com/office/drawing/2014/main" val="20001"/>
                    </a:ext>
                  </a:extLst>
                </a:gridCol>
              </a:tblGrid>
              <a:tr h="370840">
                <a:tc>
                  <a:txBody>
                    <a:bodyPr/>
                    <a:lstStyle/>
                    <a:p>
                      <a:r>
                        <a:rPr lang="en-US" sz="1800" dirty="0"/>
                        <a:t>Description</a:t>
                      </a:r>
                    </a:p>
                  </a:txBody>
                  <a:tcPr/>
                </a:tc>
                <a:tc>
                  <a:txBody>
                    <a:bodyPr/>
                    <a:lstStyle/>
                    <a:p>
                      <a:r>
                        <a:rPr lang="en-US" sz="1800" dirty="0"/>
                        <a:t>Women lead companies are</a:t>
                      </a:r>
                      <a:r>
                        <a:rPr lang="en-US" sz="1800" baseline="0" dirty="0"/>
                        <a:t> more profitable now</a:t>
                      </a:r>
                      <a:endParaRPr lang="en-US" sz="1800" dirty="0"/>
                    </a:p>
                  </a:txBody>
                  <a:tcPr/>
                </a:tc>
                <a:extLst>
                  <a:ext uri="{0D108BD9-81ED-4DB2-BD59-A6C34878D82A}">
                    <a16:rowId xmlns:a16="http://schemas.microsoft.com/office/drawing/2014/main" val="10000"/>
                  </a:ext>
                </a:extLst>
              </a:tr>
              <a:tr h="370840">
                <a:tc>
                  <a:txBody>
                    <a:bodyPr/>
                    <a:lstStyle/>
                    <a:p>
                      <a:r>
                        <a:rPr lang="en-US" sz="1800" dirty="0"/>
                        <a:t>Prediction</a:t>
                      </a:r>
                    </a:p>
                  </a:txBody>
                  <a:tcPr/>
                </a:tc>
                <a:tc>
                  <a:txBody>
                    <a:bodyPr/>
                    <a:lstStyle/>
                    <a:p>
                      <a:r>
                        <a:rPr lang="en-US" sz="1800" dirty="0"/>
                        <a:t>If a company is lead by a woman, then it will be more profitable</a:t>
                      </a:r>
                    </a:p>
                  </a:txBody>
                  <a:tcPr/>
                </a:tc>
                <a:extLst>
                  <a:ext uri="{0D108BD9-81ED-4DB2-BD59-A6C34878D82A}">
                    <a16:rowId xmlns:a16="http://schemas.microsoft.com/office/drawing/2014/main" val="10001"/>
                  </a:ext>
                </a:extLst>
              </a:tr>
              <a:tr h="370840">
                <a:tc>
                  <a:txBody>
                    <a:bodyPr/>
                    <a:lstStyle/>
                    <a:p>
                      <a:r>
                        <a:rPr lang="en-US" sz="1800" dirty="0"/>
                        <a:t>Explanation</a:t>
                      </a:r>
                    </a:p>
                  </a:txBody>
                  <a:tcPr/>
                </a:tc>
                <a:tc>
                  <a:txBody>
                    <a:bodyPr/>
                    <a:lstStyle/>
                    <a:p>
                      <a:endParaRPr lang="en-US" sz="1800" dirty="0"/>
                    </a:p>
                  </a:txBody>
                  <a:tcPr/>
                </a:tc>
                <a:extLst>
                  <a:ext uri="{0D108BD9-81ED-4DB2-BD59-A6C34878D82A}">
                    <a16:rowId xmlns:a16="http://schemas.microsoft.com/office/drawing/2014/main" val="10002"/>
                  </a:ext>
                </a:extLst>
              </a:tr>
              <a:tr h="370840">
                <a:tc>
                  <a:txBody>
                    <a:bodyPr/>
                    <a:lstStyle/>
                    <a:p>
                      <a:r>
                        <a:rPr lang="en-US" sz="1800" dirty="0"/>
                        <a:t>    Causal inference</a:t>
                      </a:r>
                    </a:p>
                  </a:txBody>
                  <a:tcPr/>
                </a:tc>
                <a:tc>
                  <a:txBody>
                    <a:bodyPr/>
                    <a:lstStyle/>
                    <a:p>
                      <a:r>
                        <a:rPr lang="en-US" sz="1800" dirty="0"/>
                        <a:t>Naming</a:t>
                      </a:r>
                      <a:r>
                        <a:rPr lang="en-US" sz="1800" baseline="0" dirty="0"/>
                        <a:t> a woman as a CEO causes the company to be more profitable</a:t>
                      </a:r>
                      <a:endParaRPr lang="en-US" sz="1800" dirty="0"/>
                    </a:p>
                  </a:txBody>
                  <a:tcPr/>
                </a:tc>
                <a:extLst>
                  <a:ext uri="{0D108BD9-81ED-4DB2-BD59-A6C34878D82A}">
                    <a16:rowId xmlns:a16="http://schemas.microsoft.com/office/drawing/2014/main" val="10003"/>
                  </a:ext>
                </a:extLst>
              </a:tr>
              <a:tr h="370840">
                <a:tc>
                  <a:txBody>
                    <a:bodyPr/>
                    <a:lstStyle/>
                    <a:p>
                      <a:r>
                        <a:rPr lang="en-US" sz="1800" dirty="0"/>
                        <a:t>    Causal explanation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Naming</a:t>
                      </a:r>
                      <a:r>
                        <a:rPr lang="en-US" sz="1800" baseline="0" dirty="0"/>
                        <a:t> a woman as a CEO causes the company to be more profitable because women have better social skills</a:t>
                      </a:r>
                      <a:endParaRPr lang="en-US" sz="1800" dirty="0"/>
                    </a:p>
                  </a:txBody>
                  <a:tcPr/>
                </a:tc>
                <a:extLst>
                  <a:ext uri="{0D108BD9-81ED-4DB2-BD59-A6C34878D82A}">
                    <a16:rowId xmlns:a16="http://schemas.microsoft.com/office/drawing/2014/main" val="10004"/>
                  </a:ext>
                </a:extLst>
              </a:tr>
            </a:tbl>
          </a:graphicData>
        </a:graphic>
      </p:graphicFrame>
      <p:sp>
        <p:nvSpPr>
          <p:cNvPr id="9" name="Rectangle 8"/>
          <p:cNvSpPr/>
          <p:nvPr/>
        </p:nvSpPr>
        <p:spPr>
          <a:xfrm>
            <a:off x="763924" y="4030068"/>
            <a:ext cx="7704582" cy="13465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271ECF-FCC1-5E4C-AF2F-FDAE0C403341}"/>
              </a:ext>
            </a:extLst>
          </p:cNvPr>
          <p:cNvSpPr/>
          <p:nvPr/>
        </p:nvSpPr>
        <p:spPr>
          <a:xfrm>
            <a:off x="763920" y="2384155"/>
            <a:ext cx="7704582" cy="932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76AD9B-C3FD-3E42-B605-505C3CD79D60}"/>
              </a:ext>
            </a:extLst>
          </p:cNvPr>
          <p:cNvSpPr/>
          <p:nvPr/>
        </p:nvSpPr>
        <p:spPr>
          <a:xfrm>
            <a:off x="774498" y="3036735"/>
            <a:ext cx="7704582" cy="993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3DAF52-CFBD-354C-B6B0-941E8B478661}"/>
              </a:ext>
            </a:extLst>
          </p:cNvPr>
          <p:cNvPicPr>
            <a:picLocks noChangeAspect="1"/>
          </p:cNvPicPr>
          <p:nvPr/>
        </p:nvPicPr>
        <p:blipFill>
          <a:blip r:embed="rId2"/>
          <a:stretch>
            <a:fillRect/>
          </a:stretch>
        </p:blipFill>
        <p:spPr>
          <a:xfrm>
            <a:off x="2341793" y="5376603"/>
            <a:ext cx="4603531" cy="1618556"/>
          </a:xfrm>
          <a:prstGeom prst="rect">
            <a:avLst/>
          </a:prstGeom>
        </p:spPr>
      </p:pic>
    </p:spTree>
    <p:extLst>
      <p:ext uri="{BB962C8B-B14F-4D97-AF65-F5344CB8AC3E}">
        <p14:creationId xmlns:p14="http://schemas.microsoft.com/office/powerpoint/2010/main" val="32145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Registered reports and hybrid registered reports</a:t>
            </a:r>
          </a:p>
        </p:txBody>
      </p:sp>
      <p:grpSp>
        <p:nvGrpSpPr>
          <p:cNvPr id="4" name="Group 3"/>
          <p:cNvGrpSpPr/>
          <p:nvPr/>
        </p:nvGrpSpPr>
        <p:grpSpPr>
          <a:xfrm>
            <a:off x="1144657" y="1883664"/>
            <a:ext cx="7734167" cy="4960789"/>
            <a:chOff x="925201" y="1620022"/>
            <a:chExt cx="8313038" cy="5553615"/>
          </a:xfrm>
        </p:grpSpPr>
        <p:pic>
          <p:nvPicPr>
            <p:cNvPr id="8" name="Content Placeholder 5" descr="Nosek and Lakens - 2014 - Registered Reports.pdf"/>
            <p:cNvPicPr>
              <a:picLocks noChangeAspect="1"/>
            </p:cNvPicPr>
            <p:nvPr/>
          </p:nvPicPr>
          <p:blipFill rotWithShape="1">
            <a:blip r:embed="rId2">
              <a:extLst>
                <a:ext uri="{28A0092B-C50C-407E-A947-70E740481C1C}">
                  <a14:useLocalDpi xmlns:a14="http://schemas.microsoft.com/office/drawing/2010/main" val="0"/>
                </a:ext>
              </a:extLst>
            </a:blip>
            <a:srcRect l="1699" t="6774" r="2547" b="44747"/>
            <a:stretch/>
          </p:blipFill>
          <p:spPr>
            <a:xfrm>
              <a:off x="925201" y="1620022"/>
              <a:ext cx="8313038" cy="5553615"/>
            </a:xfrm>
            <a:prstGeom prst="rect">
              <a:avLst/>
            </a:prstGeom>
            <a:solidFill>
              <a:schemeClr val="bg1"/>
            </a:solidFill>
            <a:ln>
              <a:solidFill>
                <a:schemeClr val="tx1"/>
              </a:solidFill>
            </a:ln>
          </p:spPr>
        </p:pic>
        <p:pic>
          <p:nvPicPr>
            <p:cNvPr id="9" name="Picture 8" descr="Nosek and Lakens - 2014 - Registered Reports (dragged).pdf"/>
            <p:cNvPicPr>
              <a:picLocks noChangeAspect="1"/>
            </p:cNvPicPr>
            <p:nvPr/>
          </p:nvPicPr>
          <p:blipFill rotWithShape="1">
            <a:blip r:embed="rId3">
              <a:extLst>
                <a:ext uri="{28A0092B-C50C-407E-A947-70E740481C1C}">
                  <a14:useLocalDpi xmlns:a14="http://schemas.microsoft.com/office/drawing/2010/main" val="0"/>
                </a:ext>
              </a:extLst>
            </a:blip>
            <a:srcRect l="63443" t="93004" r="8873" b="2332"/>
            <a:stretch/>
          </p:blipFill>
          <p:spPr>
            <a:xfrm>
              <a:off x="925201" y="1620022"/>
              <a:ext cx="2765776" cy="614726"/>
            </a:xfrm>
            <a:prstGeom prst="rect">
              <a:avLst/>
            </a:prstGeom>
          </p:spPr>
        </p:pic>
      </p:grpSp>
    </p:spTree>
    <p:extLst>
      <p:ext uri="{BB962C8B-B14F-4D97-AF65-F5344CB8AC3E}">
        <p14:creationId xmlns:p14="http://schemas.microsoft.com/office/powerpoint/2010/main" val="164160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Readings about null-hypothesis significance testing controversies</a:t>
            </a:r>
          </a:p>
        </p:txBody>
      </p:sp>
      <p:sp>
        <p:nvSpPr>
          <p:cNvPr id="6" name="Content Placeholder 5"/>
          <p:cNvSpPr>
            <a:spLocks noGrp="1"/>
          </p:cNvSpPr>
          <p:nvPr>
            <p:ph sz="half" idx="1"/>
          </p:nvPr>
        </p:nvSpPr>
        <p:spPr/>
        <p:txBody>
          <a:bodyPr>
            <a:normAutofit fontScale="92500" lnSpcReduction="10000"/>
          </a:bodyPr>
          <a:lstStyle/>
          <a:p>
            <a:r>
              <a:rPr lang="en-US" sz="1200" b="0" dirty="0" err="1"/>
              <a:t>Bem</a:t>
            </a:r>
            <a:r>
              <a:rPr lang="en-US" sz="1200" b="0" dirty="0"/>
              <a:t>, D. J., </a:t>
            </a:r>
            <a:r>
              <a:rPr lang="en-US" sz="1200" b="0" dirty="0" err="1"/>
              <a:t>Utts</a:t>
            </a:r>
            <a:r>
              <a:rPr lang="en-US" sz="1200" b="0" dirty="0"/>
              <a:t>, J., &amp; Johnson, W. O. (2011). Must psychologists change the way they analyze their data? </a:t>
            </a:r>
            <a:r>
              <a:rPr lang="en-US" sz="1200" b="0" i="1" dirty="0"/>
              <a:t>Journal of Personality and Social Psychology</a:t>
            </a:r>
            <a:r>
              <a:rPr lang="en-US" sz="1200" b="0" dirty="0"/>
              <a:t>, </a:t>
            </a:r>
            <a:r>
              <a:rPr lang="en-US" sz="1200" b="0" i="1" dirty="0"/>
              <a:t>101</a:t>
            </a:r>
            <a:r>
              <a:rPr lang="en-US" sz="1200" b="0" dirty="0"/>
              <a:t>(4), 716–719. doi:10.1037/a0024777</a:t>
            </a:r>
          </a:p>
          <a:p>
            <a:r>
              <a:rPr lang="en-US" sz="1200" b="0" dirty="0"/>
              <a:t>Francis, G. (2012). Too good to be true: Publication bias in two prominent studies from experimental psychology. </a:t>
            </a:r>
            <a:r>
              <a:rPr lang="en-US" sz="1200" b="0" i="1" dirty="0" err="1"/>
              <a:t>Psychonomic</a:t>
            </a:r>
            <a:r>
              <a:rPr lang="en-US" sz="1200" b="0" i="1" dirty="0"/>
              <a:t> Bulletin &amp; Review</a:t>
            </a:r>
            <a:r>
              <a:rPr lang="en-US" sz="1200" b="0" dirty="0"/>
              <a:t>, </a:t>
            </a:r>
            <a:r>
              <a:rPr lang="en-US" sz="1200" b="0" i="1" dirty="0"/>
              <a:t>19</a:t>
            </a:r>
            <a:r>
              <a:rPr lang="en-US" sz="1200" b="0" dirty="0"/>
              <a:t>(2), 151–156.</a:t>
            </a:r>
          </a:p>
          <a:p>
            <a:r>
              <a:rPr lang="en-US" sz="1200" b="0" dirty="0" err="1"/>
              <a:t>LeBel</a:t>
            </a:r>
            <a:r>
              <a:rPr lang="en-US" sz="1200" b="0" dirty="0"/>
              <a:t>, E. P., &amp; Peters, K. R. (2011). Fearing the future of empirical psychology: </a:t>
            </a:r>
            <a:r>
              <a:rPr lang="en-US" sz="1200" b="0" dirty="0" err="1"/>
              <a:t>Bem’s</a:t>
            </a:r>
            <a:r>
              <a:rPr lang="en-US" sz="1200" b="0" dirty="0"/>
              <a:t> (2011) evidence of psi as a case study of deficiencies in modal research practice. </a:t>
            </a:r>
            <a:r>
              <a:rPr lang="en-US" sz="1200" b="0" i="1" dirty="0"/>
              <a:t>Review of General Psychology</a:t>
            </a:r>
            <a:r>
              <a:rPr lang="en-US" sz="1200" b="0" dirty="0"/>
              <a:t>, </a:t>
            </a:r>
            <a:r>
              <a:rPr lang="en-US" sz="1200" b="0" i="1" dirty="0"/>
              <a:t>15</a:t>
            </a:r>
            <a:r>
              <a:rPr lang="en-US" sz="1200" b="0" dirty="0"/>
              <a:t>(4), 371.</a:t>
            </a:r>
          </a:p>
          <a:p>
            <a:r>
              <a:rPr lang="en-US" sz="1200" dirty="0" err="1"/>
              <a:t>Nuzzo</a:t>
            </a:r>
            <a:r>
              <a:rPr lang="en-US" sz="1200" dirty="0"/>
              <a:t>, R. (2014). Scientific method: Statistical errors. </a:t>
            </a:r>
            <a:r>
              <a:rPr lang="en-US" sz="1200" i="1" dirty="0"/>
              <a:t>Nature</a:t>
            </a:r>
            <a:r>
              <a:rPr lang="en-US" sz="1200" dirty="0"/>
              <a:t>, </a:t>
            </a:r>
            <a:r>
              <a:rPr lang="en-US" sz="1200" i="1" dirty="0"/>
              <a:t>506</a:t>
            </a:r>
            <a:r>
              <a:rPr lang="en-US" sz="1200" dirty="0"/>
              <a:t>(7487), 150–152. doi:10.1038/506150a</a:t>
            </a:r>
          </a:p>
          <a:p>
            <a:r>
              <a:rPr lang="en-US" sz="1200" b="0" dirty="0" err="1"/>
              <a:t>Schimmack</a:t>
            </a:r>
            <a:r>
              <a:rPr lang="en-US" sz="1200" b="0" dirty="0"/>
              <a:t>, U. (2012). The ironic effect of significant results on the credibility of multiple-study articles. </a:t>
            </a:r>
            <a:r>
              <a:rPr lang="en-US" sz="1200" b="0" i="1" dirty="0"/>
              <a:t>Psychological Methods</a:t>
            </a:r>
            <a:r>
              <a:rPr lang="en-US" sz="1200" b="0" dirty="0"/>
              <a:t>, </a:t>
            </a:r>
            <a:r>
              <a:rPr lang="en-US" sz="1200" b="0" i="1" dirty="0"/>
              <a:t>17</a:t>
            </a:r>
            <a:r>
              <a:rPr lang="en-US" sz="1200" b="0" dirty="0"/>
              <a:t>(4), 551.</a:t>
            </a:r>
          </a:p>
          <a:p>
            <a:r>
              <a:rPr lang="en-US" sz="1200" b="0" dirty="0" err="1"/>
              <a:t>Wagenmakers</a:t>
            </a:r>
            <a:r>
              <a:rPr lang="en-US" sz="1200" b="0" dirty="0"/>
              <a:t>, E., </a:t>
            </a:r>
            <a:r>
              <a:rPr lang="en-US" sz="1200" b="0" dirty="0" err="1"/>
              <a:t>Wetzels</a:t>
            </a:r>
            <a:r>
              <a:rPr lang="en-US" sz="1200" b="0" dirty="0"/>
              <a:t>, R., </a:t>
            </a:r>
            <a:r>
              <a:rPr lang="en-US" sz="1200" b="0" dirty="0" err="1"/>
              <a:t>Borsboom</a:t>
            </a:r>
            <a:r>
              <a:rPr lang="en-US" sz="1200" b="0" dirty="0"/>
              <a:t>, D., &amp; J, L. (2011). Why psychologists must change the way they analyze their data: The case of psi: Comment on </a:t>
            </a:r>
            <a:r>
              <a:rPr lang="en-US" sz="1200" b="0" dirty="0" err="1"/>
              <a:t>Bem</a:t>
            </a:r>
            <a:r>
              <a:rPr lang="en-US" sz="1200" b="0" dirty="0"/>
              <a:t> (2011). </a:t>
            </a:r>
            <a:r>
              <a:rPr lang="en-US" sz="1200" b="0" i="1" dirty="0"/>
              <a:t>Journal of Personality and Social Psychology</a:t>
            </a:r>
            <a:r>
              <a:rPr lang="en-US" sz="1200" b="0" dirty="0"/>
              <a:t>, </a:t>
            </a:r>
            <a:r>
              <a:rPr lang="en-US" sz="1200" b="0" i="1" dirty="0"/>
              <a:t>100</a:t>
            </a:r>
            <a:r>
              <a:rPr lang="en-US" sz="1200" b="0" dirty="0"/>
              <a:t>(3), 426–432. doi:10.1037/a0022790</a:t>
            </a:r>
          </a:p>
          <a:p>
            <a:r>
              <a:rPr lang="en-US" sz="1200" b="0" dirty="0" err="1"/>
              <a:t>Wetzels</a:t>
            </a:r>
            <a:r>
              <a:rPr lang="en-US" sz="1200" b="0" dirty="0"/>
              <a:t>, R., </a:t>
            </a:r>
            <a:r>
              <a:rPr lang="en-US" sz="1200" b="0" dirty="0" err="1"/>
              <a:t>Matzke</a:t>
            </a:r>
            <a:r>
              <a:rPr lang="en-US" sz="1200" b="0" dirty="0"/>
              <a:t>, D., Lee, M. D., </a:t>
            </a:r>
            <a:r>
              <a:rPr lang="en-US" sz="1200" b="0" dirty="0" err="1"/>
              <a:t>Rouder</a:t>
            </a:r>
            <a:r>
              <a:rPr lang="en-US" sz="1200" b="0" dirty="0"/>
              <a:t>, J. N., Iverson, G. J., &amp; </a:t>
            </a:r>
            <a:r>
              <a:rPr lang="en-US" sz="1200" b="0" dirty="0" err="1"/>
              <a:t>Wagenmakers</a:t>
            </a:r>
            <a:r>
              <a:rPr lang="en-US" sz="1200" b="0" dirty="0"/>
              <a:t>, E.-J. (2011). Statistical evidence in experimental psychology an empirical comparison using 855 t tests. </a:t>
            </a:r>
            <a:r>
              <a:rPr lang="en-US" sz="1200" b="0" i="1" dirty="0"/>
              <a:t>Perspectives on Psychological Science</a:t>
            </a:r>
            <a:r>
              <a:rPr lang="en-US" sz="1200" b="0" dirty="0"/>
              <a:t>, </a:t>
            </a:r>
            <a:r>
              <a:rPr lang="en-US" sz="1200" b="0" i="1" dirty="0"/>
              <a:t>6</a:t>
            </a:r>
            <a:r>
              <a:rPr lang="en-US" sz="1200" b="0" dirty="0"/>
              <a:t>(3), 291–298.</a:t>
            </a:r>
          </a:p>
          <a:p>
            <a:endParaRPr lang="en-US" sz="1200" b="0" dirty="0"/>
          </a:p>
        </p:txBody>
      </p:sp>
      <p:pic>
        <p:nvPicPr>
          <p:cNvPr id="8" name="Content Placeholder 5" descr="Nuzzo - 2014 - Scientific method Statistical errors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4916808" y="1825625"/>
            <a:ext cx="3310884" cy="4351338"/>
          </a:xfrm>
          <a:ln>
            <a:solidFill>
              <a:schemeClr val="tx1"/>
            </a:solidFill>
          </a:ln>
        </p:spPr>
      </p:pic>
    </p:spTree>
    <p:extLst>
      <p:ext uri="{BB962C8B-B14F-4D97-AF65-F5344CB8AC3E}">
        <p14:creationId xmlns:p14="http://schemas.microsoft.com/office/powerpoint/2010/main" val="16833275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we do better?</a:t>
            </a:r>
          </a:p>
        </p:txBody>
      </p:sp>
      <p:sp>
        <p:nvSpPr>
          <p:cNvPr id="7" name="Content Placeholder 6"/>
          <p:cNvSpPr>
            <a:spLocks noGrp="1"/>
          </p:cNvSpPr>
          <p:nvPr>
            <p:ph sz="half" idx="1"/>
          </p:nvPr>
        </p:nvSpPr>
        <p:spPr/>
        <p:txBody>
          <a:bodyPr>
            <a:normAutofit/>
          </a:bodyPr>
          <a:lstStyle/>
          <a:p>
            <a:r>
              <a:rPr lang="en-US" dirty="0"/>
              <a:t>Wouldn’t it be nice to choose a row, and then state how confident we are of the result?</a:t>
            </a:r>
          </a:p>
          <a:p>
            <a:endParaRPr lang="en-US" dirty="0"/>
          </a:p>
          <a:p>
            <a:r>
              <a:rPr lang="en-US" dirty="0"/>
              <a:t>p(H</a:t>
            </a:r>
            <a:r>
              <a:rPr lang="en-US" baseline="-25000" dirty="0"/>
              <a:t>1</a:t>
            </a:r>
            <a:r>
              <a:rPr lang="en-US" dirty="0"/>
              <a:t> | H</a:t>
            </a:r>
            <a:r>
              <a:rPr lang="en-US" baseline="-25000" dirty="0"/>
              <a:t>0 </a:t>
            </a:r>
            <a:r>
              <a:rPr lang="en-US" dirty="0"/>
              <a:t>rejected) = ?</a:t>
            </a:r>
          </a:p>
          <a:p>
            <a:endParaRPr lang="en-US" dirty="0"/>
          </a:p>
          <a:p>
            <a:r>
              <a:rPr lang="en-US" dirty="0"/>
              <a:t>Possible if we know the true distribution of H</a:t>
            </a:r>
            <a:r>
              <a:rPr lang="en-US" baseline="-25000" dirty="0"/>
              <a:t>1</a:t>
            </a:r>
            <a:endParaRPr lang="en-US" dirty="0"/>
          </a:p>
          <a:p>
            <a:endParaRPr lang="en-US" dirty="0"/>
          </a:p>
          <a:p>
            <a:pPr marL="342900" indent="-342900">
              <a:buFont typeface="Arial"/>
              <a:buChar char="•"/>
            </a:pPr>
            <a:endParaRPr lang="en-US" baseline="-25000" dirty="0"/>
          </a:p>
        </p:txBody>
      </p:sp>
      <p:graphicFrame>
        <p:nvGraphicFramePr>
          <p:cNvPr id="9" name="Content Placeholder 3"/>
          <p:cNvGraphicFramePr>
            <a:graphicFrameLocks noGrp="1"/>
          </p:cNvGraphicFramePr>
          <p:nvPr>
            <p:ph sz="half" idx="2"/>
            <p:extLst/>
          </p:nvPr>
        </p:nvGraphicFramePr>
        <p:xfrm>
          <a:off x="4629150" y="1825625"/>
          <a:ext cx="3886200" cy="2468880"/>
        </p:xfrm>
        <a:graphic>
          <a:graphicData uri="http://schemas.openxmlformats.org/drawingml/2006/table">
            <a:tbl>
              <a:tblPr firstRow="1" bandRow="1">
                <a:tableStyleId>{2D5ABB26-0587-4C30-8999-92F81FD0307C}</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H</a:t>
                      </a:r>
                      <a:r>
                        <a:rPr lang="en-US" sz="1600" baseline="-25000" dirty="0"/>
                        <a:t>0</a:t>
                      </a:r>
                      <a:r>
                        <a:rPr lang="en-US" sz="1600" baseline="0" dirty="0"/>
                        <a:t> is true in population</a:t>
                      </a:r>
                      <a:endParaRPr lang="en-US" sz="1600" baseline="-250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0</a:t>
                      </a:r>
                      <a:r>
                        <a:rPr lang="en-US" sz="1600" baseline="0" dirty="0"/>
                        <a:t> is false in population</a:t>
                      </a:r>
                      <a:endParaRPr lang="en-US" sz="1600" baseline="-25000" dirty="0"/>
                    </a:p>
                    <a:p>
                      <a:pPr algn="ct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a:solidFill>
                            <a:srgbClr val="FFFFFF"/>
                          </a:solidFill>
                        </a:rPr>
                        <a:t>H</a:t>
                      </a:r>
                      <a:r>
                        <a:rPr lang="en-US" sz="1600" baseline="-25000" dirty="0">
                          <a:solidFill>
                            <a:srgbClr val="FFFFFF"/>
                          </a:solidFill>
                        </a:rPr>
                        <a:t>0 </a:t>
                      </a:r>
                      <a:r>
                        <a:rPr lang="en-US" sz="1600" baseline="0" dirty="0">
                          <a:solidFill>
                            <a:srgbClr val="FFFFFF"/>
                          </a:solidFill>
                        </a:rPr>
                        <a:t>rejected</a:t>
                      </a:r>
                      <a:endParaRPr lang="en-US" sz="1600" baseline="-250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Type I error</a:t>
                      </a:r>
                    </a:p>
                    <a:p>
                      <a:pPr algn="ctr"/>
                      <a:r>
                        <a:rPr lang="en-US" sz="1600" dirty="0">
                          <a:solidFill>
                            <a:srgbClr val="FFFFFF"/>
                          </a:solidFill>
                        </a:rPr>
                        <a:t>(False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True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370840">
                <a:tc>
                  <a:txBody>
                    <a:bodyPr/>
                    <a:lstStyle/>
                    <a:p>
                      <a:r>
                        <a:rPr lang="en-US" sz="1600" dirty="0"/>
                        <a:t>Failed</a:t>
                      </a:r>
                      <a:r>
                        <a:rPr lang="en-US" sz="1600" baseline="0" dirty="0"/>
                        <a:t> to reject H</a:t>
                      </a:r>
                      <a:r>
                        <a:rPr lang="en-US" sz="1600" baseline="-25000" dirty="0"/>
                        <a:t>0</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True negative</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Type II error</a:t>
                      </a:r>
                    </a:p>
                    <a:p>
                      <a:pPr algn="ctr"/>
                      <a:r>
                        <a:rPr lang="en-US" sz="1600" dirty="0"/>
                        <a:t>(False</a:t>
                      </a:r>
                      <a:r>
                        <a:rPr lang="en-US" sz="1600" baseline="0" dirty="0"/>
                        <a:t> negative)</a:t>
                      </a: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45677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of Bayesian statistics</a:t>
            </a:r>
          </a:p>
        </p:txBody>
      </p:sp>
      <p:sp>
        <p:nvSpPr>
          <p:cNvPr id="7" name="Content Placeholder 6"/>
          <p:cNvSpPr>
            <a:spLocks noGrp="1"/>
          </p:cNvSpPr>
          <p:nvPr>
            <p:ph sz="half" idx="1"/>
          </p:nvPr>
        </p:nvSpPr>
        <p:spPr/>
        <p:txBody>
          <a:bodyPr>
            <a:normAutofit/>
          </a:bodyPr>
          <a:lstStyle/>
          <a:p>
            <a:r>
              <a:rPr lang="en-US" dirty="0"/>
              <a:t>Prior knowledge:</a:t>
            </a:r>
          </a:p>
          <a:p>
            <a:pPr>
              <a:buFont typeface="Arial"/>
              <a:buChar char="•"/>
            </a:pPr>
            <a:r>
              <a:rPr lang="en-US" dirty="0"/>
              <a:t>1 in 1 000 000 are clairvoyant</a:t>
            </a:r>
          </a:p>
          <a:p>
            <a:pPr>
              <a:buFont typeface="Arial"/>
              <a:buChar char="•"/>
            </a:pPr>
            <a:r>
              <a:rPr lang="en-US" dirty="0"/>
              <a:t>Our test has a 1/36 error rate for non-clairvoyants and 100% success rate for clairvoyants</a:t>
            </a:r>
          </a:p>
          <a:p>
            <a:pPr>
              <a:buFont typeface="Arial"/>
              <a:buChar char="•"/>
            </a:pPr>
            <a:endParaRPr lang="en-US" dirty="0"/>
          </a:p>
          <a:p>
            <a:pPr>
              <a:buFont typeface="Arial"/>
              <a:buChar char="•"/>
            </a:pPr>
            <a:r>
              <a:rPr lang="en-US" dirty="0"/>
              <a:t>p(H</a:t>
            </a:r>
            <a:r>
              <a:rPr lang="en-US" baseline="-25000" dirty="0"/>
              <a:t>1</a:t>
            </a:r>
            <a:r>
              <a:rPr lang="en-US" dirty="0"/>
              <a:t> | H</a:t>
            </a:r>
            <a:r>
              <a:rPr lang="en-US" baseline="-25000" dirty="0"/>
              <a:t>0 </a:t>
            </a:r>
            <a:r>
              <a:rPr lang="en-US" dirty="0"/>
              <a:t>rejected) = 1/27 779</a:t>
            </a:r>
          </a:p>
          <a:p>
            <a:endParaRPr lang="en-US" dirty="0"/>
          </a:p>
          <a:p>
            <a:pPr>
              <a:buFont typeface="Arial"/>
              <a:buChar char="•"/>
            </a:pPr>
            <a:endParaRPr lang="en-US" dirty="0"/>
          </a:p>
          <a:p>
            <a:endParaRPr lang="en-US" dirty="0"/>
          </a:p>
        </p:txBody>
      </p:sp>
      <p:graphicFrame>
        <p:nvGraphicFramePr>
          <p:cNvPr id="9" name="Content Placeholder 3"/>
          <p:cNvGraphicFramePr>
            <a:graphicFrameLocks noGrp="1"/>
          </p:cNvGraphicFramePr>
          <p:nvPr>
            <p:ph sz="half" idx="2"/>
            <p:extLst/>
          </p:nvPr>
        </p:nvGraphicFramePr>
        <p:xfrm>
          <a:off x="4629150" y="1825625"/>
          <a:ext cx="3886200" cy="2468880"/>
        </p:xfrm>
        <a:graphic>
          <a:graphicData uri="http://schemas.openxmlformats.org/drawingml/2006/table">
            <a:tbl>
              <a:tblPr firstRow="1" bandRow="1">
                <a:tableStyleId>{2D5ABB26-0587-4C30-8999-92F81FD0307C}</a:tableStyleId>
              </a:tblPr>
              <a:tblGrid>
                <a:gridCol w="1295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tblGrid>
              <a:tr h="370840">
                <a:tc>
                  <a:txBody>
                    <a:bodyPr/>
                    <a:lstStyle/>
                    <a:p>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H</a:t>
                      </a:r>
                      <a:r>
                        <a:rPr lang="en-US" sz="1600" baseline="-25000" dirty="0"/>
                        <a:t>0</a:t>
                      </a:r>
                      <a:r>
                        <a:rPr lang="en-US" sz="1600" baseline="0" dirty="0"/>
                        <a:t> is true in population</a:t>
                      </a:r>
                      <a:endParaRPr lang="en-US" sz="1600" baseline="-250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t>H</a:t>
                      </a:r>
                      <a:r>
                        <a:rPr lang="en-US" sz="1600" baseline="-25000" dirty="0"/>
                        <a:t>0</a:t>
                      </a:r>
                      <a:r>
                        <a:rPr lang="en-US" sz="1600" baseline="0" dirty="0"/>
                        <a:t> is false in population</a:t>
                      </a:r>
                      <a:endParaRPr lang="en-US" sz="1600" baseline="-25000" dirty="0"/>
                    </a:p>
                    <a:p>
                      <a:pPr algn="ct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600" dirty="0">
                          <a:solidFill>
                            <a:srgbClr val="FFFFFF"/>
                          </a:solidFill>
                        </a:rPr>
                        <a:t>H</a:t>
                      </a:r>
                      <a:r>
                        <a:rPr lang="en-US" sz="1600" baseline="-25000" dirty="0">
                          <a:solidFill>
                            <a:srgbClr val="FFFFFF"/>
                          </a:solidFill>
                        </a:rPr>
                        <a:t>0 </a:t>
                      </a:r>
                      <a:r>
                        <a:rPr lang="en-US" sz="1600" baseline="0" dirty="0">
                          <a:solidFill>
                            <a:srgbClr val="FFFFFF"/>
                          </a:solidFill>
                        </a:rPr>
                        <a:t>rejected</a:t>
                      </a:r>
                      <a:endParaRPr lang="en-US" sz="1600" baseline="-250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Type I error</a:t>
                      </a:r>
                    </a:p>
                    <a:p>
                      <a:pPr algn="ctr"/>
                      <a:r>
                        <a:rPr lang="en-US" sz="1600" dirty="0">
                          <a:solidFill>
                            <a:srgbClr val="FFFFFF"/>
                          </a:solidFill>
                        </a:rPr>
                        <a:t>(False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tc>
                  <a:txBody>
                    <a:bodyPr/>
                    <a:lstStyle/>
                    <a:p>
                      <a:pPr algn="ctr"/>
                      <a:r>
                        <a:rPr lang="en-US" sz="1600" dirty="0">
                          <a:solidFill>
                            <a:srgbClr val="FFFFFF"/>
                          </a:solidFill>
                        </a:rPr>
                        <a:t>True</a:t>
                      </a:r>
                      <a:r>
                        <a:rPr lang="en-US" sz="1600" baseline="0" dirty="0">
                          <a:solidFill>
                            <a:srgbClr val="FFFFFF"/>
                          </a:solidFill>
                        </a:rPr>
                        <a:t> positive</a:t>
                      </a:r>
                      <a:endParaRPr lang="en-US" sz="1600" dirty="0">
                        <a:solidFill>
                          <a:srgbClr val="FFFFFF"/>
                        </a:solidFill>
                      </a:endParaRP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r h="370840">
                <a:tc>
                  <a:txBody>
                    <a:bodyPr/>
                    <a:lstStyle/>
                    <a:p>
                      <a:r>
                        <a:rPr lang="en-US" sz="1600" dirty="0"/>
                        <a:t>Failed</a:t>
                      </a:r>
                      <a:r>
                        <a:rPr lang="en-US" sz="1600" baseline="0" dirty="0"/>
                        <a:t> to reject H</a:t>
                      </a:r>
                      <a:r>
                        <a:rPr lang="en-US" sz="1600" baseline="-25000" dirty="0"/>
                        <a:t>0</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True negative</a:t>
                      </a:r>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dirty="0"/>
                        <a:t>Type II error</a:t>
                      </a:r>
                    </a:p>
                    <a:p>
                      <a:pPr algn="ctr"/>
                      <a:r>
                        <a:rPr lang="en-US" sz="1600" dirty="0"/>
                        <a:t>(False</a:t>
                      </a:r>
                      <a:r>
                        <a:rPr lang="en-US" sz="1600" baseline="0" dirty="0"/>
                        <a:t> negative)</a:t>
                      </a:r>
                      <a:endParaRPr lang="en-US" sz="1600" dirty="0"/>
                    </a:p>
                  </a:txBody>
                  <a:tcPr marL="89110" marR="8911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ctangle 5"/>
          <p:cNvSpPr/>
          <p:nvPr/>
        </p:nvSpPr>
        <p:spPr>
          <a:xfrm>
            <a:off x="1328420" y="5735193"/>
            <a:ext cx="4038600" cy="107251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But then we have a problem that how would we know these </a:t>
            </a:r>
            <a:r>
              <a:rPr lang="en-US" i="1" dirty="0"/>
              <a:t>priors</a:t>
            </a:r>
            <a:r>
              <a:rPr lang="en-US" dirty="0"/>
              <a:t> </a:t>
            </a:r>
          </a:p>
        </p:txBody>
      </p:sp>
      <p:cxnSp>
        <p:nvCxnSpPr>
          <p:cNvPr id="8" name="Curved Connector 7"/>
          <p:cNvCxnSpPr>
            <a:stCxn id="8" idx="1"/>
          </p:cNvCxnSpPr>
          <p:nvPr/>
        </p:nvCxnSpPr>
        <p:spPr>
          <a:xfrm rot="10800000">
            <a:off x="966724" y="3575559"/>
            <a:ext cx="361697" cy="2695892"/>
          </a:xfrm>
          <a:prstGeom prst="curvedConnector3">
            <a:avLst>
              <a:gd name="adj1" fmla="val 128090"/>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Curved Connector 9"/>
          <p:cNvCxnSpPr>
            <a:stCxn id="8" idx="1"/>
          </p:cNvCxnSpPr>
          <p:nvPr/>
        </p:nvCxnSpPr>
        <p:spPr>
          <a:xfrm rot="10800000">
            <a:off x="1010922" y="3181861"/>
            <a:ext cx="317498" cy="3089591"/>
          </a:xfrm>
          <a:prstGeom prst="curvedConnector3">
            <a:avLst>
              <a:gd name="adj1" fmla="val 228000"/>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5684519" y="5631607"/>
            <a:ext cx="3408841" cy="923330"/>
          </a:xfrm>
          <a:prstGeom prst="rect">
            <a:avLst/>
          </a:prstGeom>
          <a:noFill/>
        </p:spPr>
        <p:txBody>
          <a:bodyPr wrap="square" rtlCol="0">
            <a:spAutoFit/>
          </a:bodyPr>
          <a:lstStyle/>
          <a:p>
            <a:r>
              <a:rPr lang="en-US" dirty="0"/>
              <a:t>(Note that Bayesian analysis was mentioned by </a:t>
            </a:r>
            <a:r>
              <a:rPr lang="en-US" dirty="0" err="1"/>
              <a:t>Aguinis</a:t>
            </a:r>
            <a:r>
              <a:rPr lang="en-US" dirty="0"/>
              <a:t> and Vandenberg)</a:t>
            </a:r>
          </a:p>
        </p:txBody>
      </p:sp>
    </p:spTree>
    <p:extLst>
      <p:ext uri="{BB962C8B-B14F-4D97-AF65-F5344CB8AC3E}">
        <p14:creationId xmlns:p14="http://schemas.microsoft.com/office/powerpoint/2010/main" val="161409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Bayes analysis has been coming for a long time….</a:t>
            </a:r>
          </a:p>
        </p:txBody>
      </p:sp>
      <p:pic>
        <p:nvPicPr>
          <p:cNvPr id="8" name="Content Placeholder 7" descr="Journal of Management-2015-Zyphur-387-9 (dragged).pdf"/>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7909" b="48321"/>
          <a:stretch/>
        </p:blipFill>
        <p:spPr>
          <a:xfrm>
            <a:off x="631481" y="1725681"/>
            <a:ext cx="8085137" cy="5172075"/>
          </a:xfrm>
          <a:solidFill>
            <a:schemeClr val="bg1"/>
          </a:solidFill>
          <a:ln>
            <a:solidFill>
              <a:schemeClr val="tx1"/>
            </a:solidFill>
          </a:ln>
        </p:spPr>
      </p:pic>
    </p:spTree>
    <p:extLst>
      <p:ext uri="{BB962C8B-B14F-4D97-AF65-F5344CB8AC3E}">
        <p14:creationId xmlns:p14="http://schemas.microsoft.com/office/powerpoint/2010/main" val="5031135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Causal inference</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781178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2" name="Rectangle 1"/>
          <p:cNvSpPr/>
          <p:nvPr/>
        </p:nvSpPr>
        <p:spPr>
          <a:xfrm>
            <a:off x="1432692" y="4954239"/>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Naming a woman as a CEO causes </a:t>
            </a:r>
            <a:r>
              <a:rPr lang="en-US" dirty="0" err="1"/>
              <a:t>profitablity</a:t>
            </a:r>
            <a:r>
              <a:rPr lang="en-US" dirty="0"/>
              <a:t> to increase?</a:t>
            </a:r>
          </a:p>
        </p:txBody>
      </p:sp>
    </p:spTree>
    <p:extLst>
      <p:ext uri="{BB962C8B-B14F-4D97-AF65-F5344CB8AC3E}">
        <p14:creationId xmlns:p14="http://schemas.microsoft.com/office/powerpoint/2010/main" val="7629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7310" y="6444538"/>
            <a:ext cx="8525922" cy="369332"/>
          </a:xfrm>
          <a:prstGeom prst="rect">
            <a:avLst/>
          </a:prstGeom>
          <a:noFill/>
        </p:spPr>
        <p:txBody>
          <a:bodyPr wrap="none" lIns="0" tIns="0" rIns="0" bIns="0" rtlCol="0">
            <a:spAutoFit/>
          </a:bodyPr>
          <a:lstStyle/>
          <a:p>
            <a:r>
              <a:rPr lang="en-US" sz="1200" dirty="0"/>
              <a:t>http://www.mckinsey.com/~/media/mckinsey/dotcom/client_service/Organization/PDFs/Women_matter_oct2010_english.ashx</a:t>
            </a:r>
          </a:p>
          <a:p>
            <a:r>
              <a:rPr lang="en-US" sz="1200" dirty="0"/>
              <a:t>http://</a:t>
            </a:r>
            <a:r>
              <a:rPr lang="en-US" sz="1200" dirty="0" err="1"/>
              <a:t>www.fastcompany.com</a:t>
            </a:r>
            <a:r>
              <a:rPr lang="en-US" sz="1200" dirty="0"/>
              <a:t>/1746894/women-matter-2010-increasing-shareholder-value</a:t>
            </a:r>
          </a:p>
        </p:txBody>
      </p:sp>
      <p:pic>
        <p:nvPicPr>
          <p:cNvPr id="8" name="Picture 7" descr="Screen Shot 2014-01-14 at 15.50.24 .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44" y="524813"/>
            <a:ext cx="6843589" cy="4229997"/>
          </a:xfrm>
          <a:prstGeom prst="rect">
            <a:avLst/>
          </a:prstGeom>
        </p:spPr>
      </p:pic>
      <p:pic>
        <p:nvPicPr>
          <p:cNvPr id="9" name="Picture 8" descr="Screen Shot 2014-01-14 at 15.50.40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535" y="1857837"/>
            <a:ext cx="4564479" cy="1963913"/>
          </a:xfrm>
          <a:prstGeom prst="rect">
            <a:avLst/>
          </a:prstGeom>
          <a:ln>
            <a:solidFill>
              <a:schemeClr val="tx1"/>
            </a:solidFill>
          </a:ln>
        </p:spPr>
      </p:pic>
      <p:sp>
        <p:nvSpPr>
          <p:cNvPr id="10" name="TextBox 9"/>
          <p:cNvSpPr txBox="1"/>
          <p:nvPr/>
        </p:nvSpPr>
        <p:spPr>
          <a:xfrm>
            <a:off x="3983593" y="4586870"/>
            <a:ext cx="4989639" cy="1538883"/>
          </a:xfrm>
          <a:prstGeom prst="rect">
            <a:avLst/>
          </a:prstGeom>
          <a:solidFill>
            <a:srgbClr val="FF0000"/>
          </a:solidFill>
        </p:spPr>
        <p:txBody>
          <a:bodyPr wrap="square" lIns="0" tIns="0" rIns="0" bIns="0" rtlCol="0">
            <a:spAutoFit/>
          </a:bodyPr>
          <a:lstStyle/>
          <a:p>
            <a:r>
              <a:rPr lang="en-US" sz="2000" dirty="0">
                <a:solidFill>
                  <a:schemeClr val="bg1"/>
                </a:solidFill>
              </a:rPr>
              <a:t>In order to improve your company's financial performance, provide a way forward for women to advance to senior positions.</a:t>
            </a:r>
          </a:p>
          <a:p>
            <a:endParaRPr lang="en-US" sz="2000" b="1" dirty="0">
              <a:solidFill>
                <a:schemeClr val="bg1"/>
              </a:solidFill>
            </a:endParaRPr>
          </a:p>
          <a:p>
            <a:r>
              <a:rPr lang="en-US" sz="2000" b="1" dirty="0">
                <a:solidFill>
                  <a:schemeClr val="bg1"/>
                </a:solidFill>
              </a:rPr>
              <a:t>Fast Company</a:t>
            </a:r>
          </a:p>
        </p:txBody>
      </p:sp>
    </p:spTree>
    <p:extLst>
      <p:ext uri="{BB962C8B-B14F-4D97-AF65-F5344CB8AC3E}">
        <p14:creationId xmlns:p14="http://schemas.microsoft.com/office/powerpoint/2010/main" val="11595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2" name="Rectangle 1"/>
          <p:cNvSpPr/>
          <p:nvPr/>
        </p:nvSpPr>
        <p:spPr>
          <a:xfrm>
            <a:off x="1432692" y="4954239"/>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Naming a woman as a CEO causes </a:t>
            </a:r>
            <a:r>
              <a:rPr lang="en-US" dirty="0" err="1"/>
              <a:t>profitablity</a:t>
            </a:r>
            <a:r>
              <a:rPr lang="en-US" dirty="0"/>
              <a:t> to increase?</a:t>
            </a:r>
          </a:p>
        </p:txBody>
      </p:sp>
      <p:sp>
        <p:nvSpPr>
          <p:cNvPr id="12" name="TextBox 11"/>
          <p:cNvSpPr txBox="1"/>
          <p:nvPr/>
        </p:nvSpPr>
        <p:spPr>
          <a:xfrm>
            <a:off x="1799109" y="881869"/>
            <a:ext cx="5201995" cy="307777"/>
          </a:xfrm>
          <a:prstGeom prst="rect">
            <a:avLst/>
          </a:prstGeom>
          <a:noFill/>
        </p:spPr>
        <p:txBody>
          <a:bodyPr wrap="none" lIns="0" tIns="0" rIns="0" bIns="0" rtlCol="0">
            <a:spAutoFit/>
          </a:bodyPr>
          <a:lstStyle/>
          <a:p>
            <a:r>
              <a:rPr lang="en-US" sz="2000" b="1" dirty="0">
                <a:solidFill>
                  <a:srgbClr val="FF0000"/>
                </a:solidFill>
              </a:rPr>
              <a:t>How about some alternative explanations?</a:t>
            </a:r>
          </a:p>
        </p:txBody>
      </p:sp>
      <p:sp>
        <p:nvSpPr>
          <p:cNvPr id="14" name="TextBox 13"/>
          <p:cNvSpPr txBox="1"/>
          <p:nvPr/>
        </p:nvSpPr>
        <p:spPr>
          <a:xfrm>
            <a:off x="1799109" y="1570943"/>
            <a:ext cx="2204379" cy="307777"/>
          </a:xfrm>
          <a:prstGeom prst="rect">
            <a:avLst/>
          </a:prstGeom>
          <a:noFill/>
        </p:spPr>
        <p:txBody>
          <a:bodyPr wrap="none" lIns="0" tIns="0" rIns="0" bIns="0" rtlCol="0">
            <a:spAutoFit/>
          </a:bodyPr>
          <a:lstStyle/>
          <a:p>
            <a:r>
              <a:rPr lang="en-US" sz="2000" b="1" dirty="0">
                <a:solidFill>
                  <a:srgbClr val="FF0000"/>
                </a:solidFill>
              </a:rPr>
              <a:t>We need a theory!</a:t>
            </a:r>
          </a:p>
        </p:txBody>
      </p:sp>
    </p:spTree>
    <p:extLst>
      <p:ext uri="{BB962C8B-B14F-4D97-AF65-F5344CB8AC3E}">
        <p14:creationId xmlns:p14="http://schemas.microsoft.com/office/powerpoint/2010/main" val="17950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theory is?</a:t>
            </a:r>
          </a:p>
        </p:txBody>
      </p:sp>
      <p:sp>
        <p:nvSpPr>
          <p:cNvPr id="3" name="Content Placeholder 2"/>
          <p:cNvSpPr>
            <a:spLocks noGrp="1"/>
          </p:cNvSpPr>
          <p:nvPr>
            <p:ph idx="1"/>
          </p:nvPr>
        </p:nvSpPr>
        <p:spPr/>
        <p:txBody>
          <a:bodyPr/>
          <a:lstStyle/>
          <a:p>
            <a:r>
              <a:rPr lang="en-US" dirty="0"/>
              <a:t>“Theory as a statement of relationships </a:t>
            </a:r>
            <a:r>
              <a:rPr lang="en-US" b="0" dirty="0"/>
              <a:t>between units observed or approximated in the empirical world …. The primary goal of a theory is to answer the questions of </a:t>
            </a:r>
            <a:r>
              <a:rPr lang="en-US" u="sng" dirty="0"/>
              <a:t>HOW, WHEN, and </a:t>
            </a:r>
            <a:r>
              <a:rPr lang="en-US" u="sng" dirty="0">
                <a:solidFill>
                  <a:srgbClr val="FF0000"/>
                </a:solidFill>
              </a:rPr>
              <a:t>WHY</a:t>
            </a:r>
            <a:r>
              <a:rPr lang="en-US" dirty="0"/>
              <a:t>, </a:t>
            </a:r>
            <a:r>
              <a:rPr lang="en-US" b="0" dirty="0"/>
              <a:t>unlike the goal of description, which is to answer the question o</a:t>
            </a:r>
            <a:r>
              <a:rPr lang="en-US" dirty="0"/>
              <a:t>f WHAT.” </a:t>
            </a:r>
            <a:r>
              <a:rPr lang="en-US" sz="1800" b="0" dirty="0"/>
              <a:t>(Bacharach 1989, p. 498, emphasis added)</a:t>
            </a:r>
          </a:p>
          <a:p>
            <a:endParaRPr lang="en-US" dirty="0"/>
          </a:p>
        </p:txBody>
      </p:sp>
      <p:sp>
        <p:nvSpPr>
          <p:cNvPr id="5" name="TextBox 4"/>
          <p:cNvSpPr txBox="1"/>
          <p:nvPr/>
        </p:nvSpPr>
        <p:spPr>
          <a:xfrm>
            <a:off x="5218738" y="6456350"/>
            <a:ext cx="5694577" cy="492443"/>
          </a:xfrm>
          <a:prstGeom prst="rect">
            <a:avLst/>
          </a:prstGeom>
          <a:noFill/>
        </p:spPr>
        <p:txBody>
          <a:bodyPr wrap="square" lIns="0" tIns="0" rIns="0" bIns="0" rtlCol="0">
            <a:spAutoFit/>
          </a:bodyPr>
          <a:lstStyle/>
          <a:p>
            <a:r>
              <a:rPr lang="en-US" sz="800" dirty="0"/>
              <a:t>Bacharach, S. B. (1989). Organizational Theories: Some Criteria for Evaluation.</a:t>
            </a:r>
          </a:p>
          <a:p>
            <a:r>
              <a:rPr lang="en-US" sz="800" dirty="0"/>
              <a:t> </a:t>
            </a:r>
            <a:r>
              <a:rPr lang="en-US" sz="800" i="1" dirty="0"/>
              <a:t>The Academy of Management Review</a:t>
            </a:r>
            <a:r>
              <a:rPr lang="en-US" sz="800" dirty="0"/>
              <a:t>, </a:t>
            </a:r>
            <a:r>
              <a:rPr lang="en-US" sz="800" i="1" dirty="0"/>
              <a:t>14</a:t>
            </a:r>
            <a:r>
              <a:rPr lang="en-US" sz="800" dirty="0"/>
              <a:t>(4), 496–515.</a:t>
            </a:r>
          </a:p>
          <a:p>
            <a:endParaRPr lang="en-US" sz="800" dirty="0"/>
          </a:p>
          <a:p>
            <a:endParaRPr lang="en-US" sz="800" b="1" dirty="0"/>
          </a:p>
        </p:txBody>
      </p:sp>
      <p:pic>
        <p:nvPicPr>
          <p:cNvPr id="6" name="Picture 5" descr="33_VanDeVen_Ch4_OCR (dragged).pdf"/>
          <p:cNvPicPr>
            <a:picLocks noChangeAspect="1"/>
          </p:cNvPicPr>
          <p:nvPr/>
        </p:nvPicPr>
        <p:blipFill rotWithShape="1">
          <a:blip r:embed="rId2">
            <a:extLst>
              <a:ext uri="{28A0092B-C50C-407E-A947-70E740481C1C}">
                <a14:useLocalDpi xmlns:a14="http://schemas.microsoft.com/office/drawing/2010/main" val="0"/>
              </a:ext>
            </a:extLst>
          </a:blip>
          <a:srcRect l="18106" t="22992" r="17237" b="54401"/>
          <a:stretch/>
        </p:blipFill>
        <p:spPr>
          <a:xfrm>
            <a:off x="2223649" y="3989692"/>
            <a:ext cx="5231006" cy="2366994"/>
          </a:xfrm>
          <a:prstGeom prst="rect">
            <a:avLst/>
          </a:prstGeom>
        </p:spPr>
      </p:pic>
    </p:spTree>
    <p:extLst>
      <p:ext uri="{BB962C8B-B14F-4D97-AF65-F5344CB8AC3E}">
        <p14:creationId xmlns:p14="http://schemas.microsoft.com/office/powerpoint/2010/main" val="46004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Basic descriptive statistics</a:t>
            </a:r>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82631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sp>
        <p:nvSpPr>
          <p:cNvPr id="2" name="Rectangle 1"/>
          <p:cNvSpPr/>
          <p:nvPr/>
        </p:nvSpPr>
        <p:spPr>
          <a:xfrm>
            <a:off x="1432692" y="4954239"/>
            <a:ext cx="6662973" cy="64170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Naming a woman as a CEO causes </a:t>
            </a:r>
            <a:r>
              <a:rPr lang="en-US" dirty="0" err="1"/>
              <a:t>profitablity</a:t>
            </a:r>
            <a:r>
              <a:rPr lang="en-US" dirty="0"/>
              <a:t> to increase?</a:t>
            </a:r>
          </a:p>
        </p:txBody>
      </p:sp>
      <p:sp>
        <p:nvSpPr>
          <p:cNvPr id="12" name="TextBox 11"/>
          <p:cNvSpPr txBox="1"/>
          <p:nvPr/>
        </p:nvSpPr>
        <p:spPr>
          <a:xfrm>
            <a:off x="1799109" y="881869"/>
            <a:ext cx="5201995" cy="307777"/>
          </a:xfrm>
          <a:prstGeom prst="rect">
            <a:avLst/>
          </a:prstGeom>
          <a:noFill/>
        </p:spPr>
        <p:txBody>
          <a:bodyPr wrap="none" lIns="0" tIns="0" rIns="0" bIns="0" rtlCol="0">
            <a:spAutoFit/>
          </a:bodyPr>
          <a:lstStyle/>
          <a:p>
            <a:r>
              <a:rPr lang="en-US" sz="2000" b="1" dirty="0">
                <a:solidFill>
                  <a:srgbClr val="FF0000"/>
                </a:solidFill>
              </a:rPr>
              <a:t>How about some alternative explanations?</a:t>
            </a:r>
          </a:p>
        </p:txBody>
      </p:sp>
      <p:sp>
        <p:nvSpPr>
          <p:cNvPr id="14" name="TextBox 13"/>
          <p:cNvSpPr txBox="1"/>
          <p:nvPr/>
        </p:nvSpPr>
        <p:spPr>
          <a:xfrm>
            <a:off x="1799109" y="1570943"/>
            <a:ext cx="2204379" cy="307777"/>
          </a:xfrm>
          <a:prstGeom prst="rect">
            <a:avLst/>
          </a:prstGeom>
          <a:noFill/>
        </p:spPr>
        <p:txBody>
          <a:bodyPr wrap="none" lIns="0" tIns="0" rIns="0" bIns="0" rtlCol="0">
            <a:spAutoFit/>
          </a:bodyPr>
          <a:lstStyle/>
          <a:p>
            <a:r>
              <a:rPr lang="en-US" sz="2000" b="1" dirty="0">
                <a:solidFill>
                  <a:srgbClr val="FF0000"/>
                </a:solidFill>
              </a:rPr>
              <a:t>We need a theory!</a:t>
            </a:r>
          </a:p>
        </p:txBody>
      </p:sp>
      <p:sp>
        <p:nvSpPr>
          <p:cNvPr id="15" name="TextBox 14"/>
          <p:cNvSpPr txBox="1"/>
          <p:nvPr/>
        </p:nvSpPr>
        <p:spPr>
          <a:xfrm>
            <a:off x="4720820" y="1323144"/>
            <a:ext cx="3580107" cy="984885"/>
          </a:xfrm>
          <a:prstGeom prst="rect">
            <a:avLst/>
          </a:prstGeom>
          <a:noFill/>
        </p:spPr>
        <p:txBody>
          <a:bodyPr wrap="none" lIns="0" tIns="0" rIns="0" bIns="0" rtlCol="0">
            <a:spAutoFit/>
          </a:bodyPr>
          <a:lstStyle/>
          <a:p>
            <a:r>
              <a:rPr lang="en-US" sz="3200" b="1" dirty="0">
                <a:solidFill>
                  <a:srgbClr val="FF0000"/>
                </a:solidFill>
              </a:rPr>
              <a:t>Why are the ROAs</a:t>
            </a:r>
            <a:br>
              <a:rPr lang="en-US" sz="3200" b="1" dirty="0">
                <a:solidFill>
                  <a:srgbClr val="FF0000"/>
                </a:solidFill>
              </a:rPr>
            </a:br>
            <a:r>
              <a:rPr lang="en-US" sz="3200" b="1" dirty="0">
                <a:solidFill>
                  <a:srgbClr val="FF0000"/>
                </a:solidFill>
              </a:rPr>
              <a:t>different?</a:t>
            </a:r>
          </a:p>
        </p:txBody>
      </p:sp>
    </p:spTree>
    <p:extLst>
      <p:ext uri="{BB962C8B-B14F-4D97-AF65-F5344CB8AC3E}">
        <p14:creationId xmlns:p14="http://schemas.microsoft.com/office/powerpoint/2010/main" val="10387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61992" y="1485340"/>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TMT task performance</a:t>
            </a:r>
          </a:p>
        </p:txBody>
      </p:sp>
      <p:sp>
        <p:nvSpPr>
          <p:cNvPr id="7" name="Rounded Rectangle 6"/>
          <p:cNvSpPr/>
          <p:nvPr/>
        </p:nvSpPr>
        <p:spPr>
          <a:xfrm>
            <a:off x="4108641" y="1485340"/>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Firm performance</a:t>
            </a:r>
          </a:p>
        </p:txBody>
      </p:sp>
      <p:sp>
        <p:nvSpPr>
          <p:cNvPr id="8" name="Rounded Rectangle 7"/>
          <p:cNvSpPr/>
          <p:nvPr/>
        </p:nvSpPr>
        <p:spPr>
          <a:xfrm>
            <a:off x="1595004" y="1485340"/>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Woman CEO</a:t>
            </a:r>
          </a:p>
        </p:txBody>
      </p:sp>
      <p:cxnSp>
        <p:nvCxnSpPr>
          <p:cNvPr id="10" name="Straight Arrow Connector 9"/>
          <p:cNvCxnSpPr>
            <a:stCxn id="8" idx="3"/>
            <a:endCxn id="4" idx="1"/>
          </p:cNvCxnSpPr>
          <p:nvPr/>
        </p:nvCxnSpPr>
        <p:spPr>
          <a:xfrm>
            <a:off x="2436025" y="1687426"/>
            <a:ext cx="325967" cy="0"/>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4" idx="3"/>
          </p:cNvCxnSpPr>
          <p:nvPr/>
        </p:nvCxnSpPr>
        <p:spPr>
          <a:xfrm flipV="1">
            <a:off x="3603013" y="1681071"/>
            <a:ext cx="505628" cy="6356"/>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15" name="Rounded Rectangle 14"/>
          <p:cNvSpPr/>
          <p:nvPr/>
        </p:nvSpPr>
        <p:spPr>
          <a:xfrm>
            <a:off x="4108641" y="2720369"/>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Firm performance</a:t>
            </a:r>
          </a:p>
        </p:txBody>
      </p:sp>
      <p:sp>
        <p:nvSpPr>
          <p:cNvPr id="16" name="Rounded Rectangle 15"/>
          <p:cNvSpPr/>
          <p:nvPr/>
        </p:nvSpPr>
        <p:spPr>
          <a:xfrm>
            <a:off x="2761992" y="2424457"/>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Firm size</a:t>
            </a:r>
          </a:p>
        </p:txBody>
      </p:sp>
      <p:sp>
        <p:nvSpPr>
          <p:cNvPr id="17" name="Rounded Rectangle 16"/>
          <p:cNvSpPr/>
          <p:nvPr/>
        </p:nvSpPr>
        <p:spPr>
          <a:xfrm>
            <a:off x="4108641" y="2136626"/>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Woman CEO</a:t>
            </a:r>
          </a:p>
        </p:txBody>
      </p:sp>
      <p:cxnSp>
        <p:nvCxnSpPr>
          <p:cNvPr id="18" name="Straight Arrow Connector 17"/>
          <p:cNvCxnSpPr>
            <a:stCxn id="16" idx="3"/>
            <a:endCxn id="17" idx="1"/>
          </p:cNvCxnSpPr>
          <p:nvPr/>
        </p:nvCxnSpPr>
        <p:spPr>
          <a:xfrm flipV="1">
            <a:off x="3603013" y="2338712"/>
            <a:ext cx="505628" cy="287832"/>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6" idx="3"/>
            <a:endCxn id="15" idx="1"/>
          </p:cNvCxnSpPr>
          <p:nvPr/>
        </p:nvCxnSpPr>
        <p:spPr>
          <a:xfrm>
            <a:off x="3603013" y="2626543"/>
            <a:ext cx="505628" cy="295911"/>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27" name="Rounded Rectangle 26"/>
          <p:cNvSpPr/>
          <p:nvPr/>
        </p:nvSpPr>
        <p:spPr>
          <a:xfrm>
            <a:off x="4108641" y="4056441"/>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Firm performance</a:t>
            </a:r>
          </a:p>
        </p:txBody>
      </p:sp>
      <p:sp>
        <p:nvSpPr>
          <p:cNvPr id="28" name="Rounded Rectangle 27"/>
          <p:cNvSpPr/>
          <p:nvPr/>
        </p:nvSpPr>
        <p:spPr>
          <a:xfrm>
            <a:off x="2761992" y="3760529"/>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Industry</a:t>
            </a:r>
          </a:p>
        </p:txBody>
      </p:sp>
      <p:sp>
        <p:nvSpPr>
          <p:cNvPr id="29" name="Rounded Rectangle 28"/>
          <p:cNvSpPr/>
          <p:nvPr/>
        </p:nvSpPr>
        <p:spPr>
          <a:xfrm>
            <a:off x="4108641" y="3472698"/>
            <a:ext cx="841021" cy="404172"/>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Woman CEO</a:t>
            </a:r>
          </a:p>
        </p:txBody>
      </p:sp>
      <p:cxnSp>
        <p:nvCxnSpPr>
          <p:cNvPr id="30" name="Straight Arrow Connector 29"/>
          <p:cNvCxnSpPr>
            <a:stCxn id="28" idx="3"/>
            <a:endCxn id="29" idx="1"/>
          </p:cNvCxnSpPr>
          <p:nvPr/>
        </p:nvCxnSpPr>
        <p:spPr>
          <a:xfrm flipV="1">
            <a:off x="3603013" y="3674784"/>
            <a:ext cx="505628" cy="287832"/>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8" idx="3"/>
            <a:endCxn id="27" idx="1"/>
          </p:cNvCxnSpPr>
          <p:nvPr/>
        </p:nvCxnSpPr>
        <p:spPr>
          <a:xfrm>
            <a:off x="3603013" y="3962615"/>
            <a:ext cx="505628" cy="295911"/>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a:xfrm>
            <a:off x="1595004" y="4755867"/>
            <a:ext cx="841021" cy="40417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Firm performance</a:t>
            </a:r>
          </a:p>
        </p:txBody>
      </p:sp>
      <p:sp>
        <p:nvSpPr>
          <p:cNvPr id="34" name="Rounded Rectangle 33"/>
          <p:cNvSpPr/>
          <p:nvPr/>
        </p:nvSpPr>
        <p:spPr>
          <a:xfrm>
            <a:off x="2770402" y="4760536"/>
            <a:ext cx="841021" cy="404174"/>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Woman CEO</a:t>
            </a:r>
          </a:p>
        </p:txBody>
      </p:sp>
      <p:cxnSp>
        <p:nvCxnSpPr>
          <p:cNvPr id="35" name="Straight Arrow Connector 34"/>
          <p:cNvCxnSpPr>
            <a:stCxn id="33" idx="3"/>
          </p:cNvCxnSpPr>
          <p:nvPr/>
        </p:nvCxnSpPr>
        <p:spPr>
          <a:xfrm>
            <a:off x="2436025" y="4957953"/>
            <a:ext cx="325967" cy="4673"/>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01802" y="1359595"/>
            <a:ext cx="558642" cy="554617"/>
          </a:xfrm>
          <a:prstGeom prst="rect">
            <a:avLst/>
          </a:prstGeom>
          <a:noFill/>
          <a:effectLst/>
        </p:spPr>
        <p:txBody>
          <a:bodyPr wrap="none" rtlCol="0">
            <a:spAutoFit/>
          </a:bodyPr>
          <a:lstStyle/>
          <a:p>
            <a:r>
              <a:rPr lang="en-US" sz="3600" dirty="0"/>
              <a:t>1)</a:t>
            </a:r>
          </a:p>
        </p:txBody>
      </p:sp>
      <p:sp>
        <p:nvSpPr>
          <p:cNvPr id="40" name="TextBox 39"/>
          <p:cNvSpPr txBox="1"/>
          <p:nvPr/>
        </p:nvSpPr>
        <p:spPr>
          <a:xfrm>
            <a:off x="901802" y="2349235"/>
            <a:ext cx="558642" cy="554617"/>
          </a:xfrm>
          <a:prstGeom prst="rect">
            <a:avLst/>
          </a:prstGeom>
          <a:noFill/>
          <a:effectLst/>
        </p:spPr>
        <p:txBody>
          <a:bodyPr wrap="none" rtlCol="0">
            <a:spAutoFit/>
          </a:bodyPr>
          <a:lstStyle/>
          <a:p>
            <a:r>
              <a:rPr lang="en-US" sz="3600" dirty="0"/>
              <a:t>2)</a:t>
            </a:r>
          </a:p>
        </p:txBody>
      </p:sp>
      <p:sp>
        <p:nvSpPr>
          <p:cNvPr id="41" name="TextBox 40"/>
          <p:cNvSpPr txBox="1"/>
          <p:nvPr/>
        </p:nvSpPr>
        <p:spPr>
          <a:xfrm>
            <a:off x="920652" y="3685306"/>
            <a:ext cx="558642" cy="554617"/>
          </a:xfrm>
          <a:prstGeom prst="rect">
            <a:avLst/>
          </a:prstGeom>
          <a:noFill/>
          <a:effectLst/>
        </p:spPr>
        <p:txBody>
          <a:bodyPr wrap="none" rtlCol="0">
            <a:spAutoFit/>
          </a:bodyPr>
          <a:lstStyle/>
          <a:p>
            <a:r>
              <a:rPr lang="en-US" sz="3600" dirty="0"/>
              <a:t>3)</a:t>
            </a:r>
          </a:p>
        </p:txBody>
      </p:sp>
      <p:sp>
        <p:nvSpPr>
          <p:cNvPr id="42" name="TextBox 41"/>
          <p:cNvSpPr txBox="1"/>
          <p:nvPr/>
        </p:nvSpPr>
        <p:spPr>
          <a:xfrm>
            <a:off x="920652" y="4600747"/>
            <a:ext cx="558642" cy="554617"/>
          </a:xfrm>
          <a:prstGeom prst="rect">
            <a:avLst/>
          </a:prstGeom>
          <a:noFill/>
          <a:effectLst/>
        </p:spPr>
        <p:txBody>
          <a:bodyPr wrap="none" rtlCol="0">
            <a:spAutoFit/>
          </a:bodyPr>
          <a:lstStyle/>
          <a:p>
            <a:r>
              <a:rPr lang="en-US" sz="3600" dirty="0"/>
              <a:t>4)</a:t>
            </a:r>
          </a:p>
        </p:txBody>
      </p:sp>
      <p:sp>
        <p:nvSpPr>
          <p:cNvPr id="12" name="Title 11"/>
          <p:cNvSpPr>
            <a:spLocks noGrp="1"/>
          </p:cNvSpPr>
          <p:nvPr>
            <p:ph type="title"/>
          </p:nvPr>
        </p:nvSpPr>
        <p:spPr>
          <a:effectLst/>
        </p:spPr>
        <p:txBody>
          <a:bodyPr/>
          <a:lstStyle/>
          <a:p>
            <a:r>
              <a:rPr lang="en-US" dirty="0"/>
              <a:t>Possible alternative explanations</a:t>
            </a:r>
          </a:p>
        </p:txBody>
      </p:sp>
      <p:sp>
        <p:nvSpPr>
          <p:cNvPr id="2" name="Content Placeholder 1"/>
          <p:cNvSpPr>
            <a:spLocks noGrp="1"/>
          </p:cNvSpPr>
          <p:nvPr>
            <p:ph idx="1"/>
          </p:nvPr>
        </p:nvSpPr>
        <p:spPr>
          <a:xfrm>
            <a:off x="1754552" y="2054073"/>
            <a:ext cx="7632848" cy="4464050"/>
          </a:xfrm>
          <a:effectLst/>
        </p:spPr>
        <p:txBody>
          <a:bodyPr/>
          <a:lstStyle/>
          <a:p>
            <a:endParaRPr lang="en-US" dirty="0"/>
          </a:p>
        </p:txBody>
      </p:sp>
      <p:sp>
        <p:nvSpPr>
          <p:cNvPr id="36" name="Suorakulmio 14"/>
          <p:cNvSpPr/>
          <p:nvPr/>
        </p:nvSpPr>
        <p:spPr>
          <a:xfrm>
            <a:off x="3261933" y="6257835"/>
            <a:ext cx="5732788" cy="400110"/>
          </a:xfrm>
          <a:prstGeom prst="rect">
            <a:avLst/>
          </a:prstGeom>
          <a:effectLst/>
        </p:spPr>
        <p:txBody>
          <a:bodyPr wrap="square">
            <a:spAutoFit/>
          </a:bodyPr>
          <a:lstStyle/>
          <a:p>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sp>
        <p:nvSpPr>
          <p:cNvPr id="38" name="Rounded Rectangle 37"/>
          <p:cNvSpPr/>
          <p:nvPr/>
        </p:nvSpPr>
        <p:spPr>
          <a:xfrm>
            <a:off x="2780980" y="5601078"/>
            <a:ext cx="841021" cy="4268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CEO’s skills </a:t>
            </a:r>
          </a:p>
        </p:txBody>
      </p:sp>
      <p:sp>
        <p:nvSpPr>
          <p:cNvPr id="44" name="Rounded Rectangle 43"/>
          <p:cNvSpPr/>
          <p:nvPr/>
        </p:nvSpPr>
        <p:spPr>
          <a:xfrm>
            <a:off x="4127629" y="5601078"/>
            <a:ext cx="841021" cy="4268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Firm performance</a:t>
            </a:r>
          </a:p>
        </p:txBody>
      </p:sp>
      <p:sp>
        <p:nvSpPr>
          <p:cNvPr id="45" name="Rounded Rectangle 44"/>
          <p:cNvSpPr/>
          <p:nvPr/>
        </p:nvSpPr>
        <p:spPr>
          <a:xfrm>
            <a:off x="1613992" y="5601078"/>
            <a:ext cx="841021" cy="42683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CEO’s gender</a:t>
            </a:r>
          </a:p>
        </p:txBody>
      </p:sp>
      <p:cxnSp>
        <p:nvCxnSpPr>
          <p:cNvPr id="46" name="Straight Arrow Connector 45"/>
          <p:cNvCxnSpPr>
            <a:stCxn id="45" idx="3"/>
            <a:endCxn id="38" idx="1"/>
          </p:cNvCxnSpPr>
          <p:nvPr/>
        </p:nvCxnSpPr>
        <p:spPr>
          <a:xfrm>
            <a:off x="2455013" y="5814498"/>
            <a:ext cx="325967" cy="0"/>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8" idx="3"/>
          </p:cNvCxnSpPr>
          <p:nvPr/>
        </p:nvCxnSpPr>
        <p:spPr>
          <a:xfrm flipV="1">
            <a:off x="3622001" y="5807786"/>
            <a:ext cx="505628" cy="6712"/>
          </a:xfrm>
          <a:prstGeom prst="straightConnector1">
            <a:avLst/>
          </a:prstGeom>
          <a:ln w="9525">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917154" y="5438149"/>
            <a:ext cx="558642" cy="646331"/>
          </a:xfrm>
          <a:prstGeom prst="rect">
            <a:avLst/>
          </a:prstGeom>
          <a:noFill/>
          <a:effectLst/>
        </p:spPr>
        <p:txBody>
          <a:bodyPr wrap="none" rtlCol="0">
            <a:spAutoFit/>
          </a:bodyPr>
          <a:lstStyle/>
          <a:p>
            <a:r>
              <a:rPr lang="en-US" sz="3600" dirty="0"/>
              <a:t>5)</a:t>
            </a:r>
          </a:p>
        </p:txBody>
      </p:sp>
      <p:sp>
        <p:nvSpPr>
          <p:cNvPr id="49" name="TextBox 48"/>
          <p:cNvSpPr txBox="1"/>
          <p:nvPr/>
        </p:nvSpPr>
        <p:spPr>
          <a:xfrm>
            <a:off x="5435386" y="2613954"/>
            <a:ext cx="3757142" cy="1846659"/>
          </a:xfrm>
          <a:prstGeom prst="rect">
            <a:avLst/>
          </a:prstGeom>
          <a:noFill/>
          <a:effectLst/>
        </p:spPr>
        <p:txBody>
          <a:bodyPr wrap="square" lIns="0" tIns="0" rIns="0" bIns="0" rtlCol="0">
            <a:spAutoFit/>
          </a:bodyPr>
          <a:lstStyle/>
          <a:p>
            <a:r>
              <a:rPr lang="en-US" sz="2000" b="1" dirty="0">
                <a:solidFill>
                  <a:srgbClr val="FF0000"/>
                </a:solidFill>
              </a:rPr>
              <a:t>Which alternatives explanations would we</a:t>
            </a:r>
            <a:br>
              <a:rPr lang="en-US" sz="2000" b="1" dirty="0">
                <a:solidFill>
                  <a:srgbClr val="FF0000"/>
                </a:solidFill>
              </a:rPr>
            </a:br>
            <a:r>
              <a:rPr lang="en-US" sz="2000" b="1" dirty="0">
                <a:solidFill>
                  <a:srgbClr val="FF0000"/>
                </a:solidFill>
              </a:rPr>
              <a:t>need to rule out?</a:t>
            </a:r>
          </a:p>
          <a:p>
            <a:endParaRPr lang="en-US" sz="2000" b="1" dirty="0">
              <a:solidFill>
                <a:srgbClr val="FF0000"/>
              </a:solidFill>
            </a:endParaRPr>
          </a:p>
          <a:p>
            <a:r>
              <a:rPr lang="en-US" sz="2000" b="1" dirty="0">
                <a:solidFill>
                  <a:srgbClr val="FF0000"/>
                </a:solidFill>
              </a:rPr>
              <a:t>What additional data </a:t>
            </a:r>
            <a:br>
              <a:rPr lang="en-US" sz="2000" b="1" dirty="0">
                <a:solidFill>
                  <a:srgbClr val="FF0000"/>
                </a:solidFill>
              </a:rPr>
            </a:br>
            <a:r>
              <a:rPr lang="en-US" sz="2000" b="1" dirty="0">
                <a:solidFill>
                  <a:srgbClr val="FF0000"/>
                </a:solidFill>
              </a:rPr>
              <a:t>would we need?</a:t>
            </a:r>
          </a:p>
        </p:txBody>
      </p:sp>
    </p:spTree>
    <p:extLst>
      <p:ext uri="{BB962C8B-B14F-4D97-AF65-F5344CB8AC3E}">
        <p14:creationId xmlns:p14="http://schemas.microsoft.com/office/powerpoint/2010/main" val="84427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p:cNvSpPr txBox="1">
            <a:spLocks noChangeArrowheads="1"/>
          </p:cNvSpPr>
          <p:nvPr/>
        </p:nvSpPr>
        <p:spPr bwMode="auto">
          <a:xfrm>
            <a:off x="1799457" y="6576446"/>
            <a:ext cx="7344543" cy="246221"/>
          </a:xfrm>
          <a:prstGeom prst="rect">
            <a:avLst/>
          </a:prstGeom>
          <a:noFill/>
          <a:ln w="9525">
            <a:noFill/>
            <a:miter lim="800000"/>
            <a:headEnd/>
            <a:tailEnd/>
          </a:ln>
          <a:effectLst/>
        </p:spPr>
        <p:txBody>
          <a:bodyPr wrap="square">
            <a:spAutoFit/>
          </a:bodyPr>
          <a:lstStyle/>
          <a:p>
            <a:r>
              <a:rPr lang="en-US" sz="1000" dirty="0"/>
              <a:t>Singleton, R.A.J. &amp; Straits, B.C., 2005. </a:t>
            </a:r>
            <a:r>
              <a:rPr lang="en-US" sz="1000" i="1" dirty="0"/>
              <a:t>Approaches to Social Research</a:t>
            </a:r>
            <a:r>
              <a:rPr lang="en-US" sz="1000" dirty="0"/>
              <a:t> 4th ed., New York: Oxford University Press.  </a:t>
            </a:r>
          </a:p>
        </p:txBody>
      </p:sp>
      <p:grpSp>
        <p:nvGrpSpPr>
          <p:cNvPr id="10" name="Group 9"/>
          <p:cNvGrpSpPr/>
          <p:nvPr/>
        </p:nvGrpSpPr>
        <p:grpSpPr>
          <a:xfrm>
            <a:off x="1724668" y="3114893"/>
            <a:ext cx="6946320" cy="1264611"/>
            <a:chOff x="1039369" y="2516694"/>
            <a:chExt cx="6946320" cy="2109905"/>
          </a:xfrm>
        </p:grpSpPr>
        <p:sp>
          <p:nvSpPr>
            <p:cNvPr id="2" name="TextBox 1"/>
            <p:cNvSpPr txBox="1"/>
            <p:nvPr/>
          </p:nvSpPr>
          <p:spPr>
            <a:xfrm>
              <a:off x="1039369" y="2516694"/>
              <a:ext cx="6946320" cy="923328"/>
            </a:xfrm>
            <a:prstGeom prst="rect">
              <a:avLst/>
            </a:prstGeom>
            <a:noFill/>
          </p:spPr>
          <p:txBody>
            <a:bodyPr wrap="none" rtlCol="0">
              <a:spAutoFit/>
            </a:bodyPr>
            <a:lstStyle/>
            <a:p>
              <a:r>
                <a:rPr lang="en-US" dirty="0">
                  <a:solidFill>
                    <a:srgbClr val="000000"/>
                  </a:solidFill>
                </a:rPr>
                <a:t>TWO</a:t>
              </a:r>
              <a:r>
                <a:rPr lang="en-US" i="1" dirty="0">
                  <a:solidFill>
                    <a:srgbClr val="000000"/>
                  </a:solidFill>
                </a:rPr>
                <a:t> EMPIRICAL</a:t>
              </a:r>
              <a:r>
                <a:rPr lang="en-US" dirty="0">
                  <a:solidFill>
                    <a:srgbClr val="000000"/>
                  </a:solidFill>
                </a:rPr>
                <a:t> STRATEGIES</a:t>
              </a:r>
            </a:p>
            <a:p>
              <a:r>
                <a:rPr lang="en-US" dirty="0">
                  <a:solidFill>
                    <a:srgbClr val="000000"/>
                  </a:solidFill>
                </a:rPr>
                <a:t>1 ) Random assignment &amp; experimental ideal (“the gold standard”)</a:t>
              </a:r>
            </a:p>
            <a:p>
              <a:r>
                <a:rPr lang="en-US" dirty="0">
                  <a:solidFill>
                    <a:srgbClr val="000000"/>
                  </a:solidFill>
                </a:rPr>
                <a:t>2 ) Statistical modeling (controlling) of alternative explanations</a:t>
              </a:r>
            </a:p>
          </p:txBody>
        </p:sp>
        <p:cxnSp>
          <p:nvCxnSpPr>
            <p:cNvPr id="7" name="Straight Connector 6"/>
            <p:cNvCxnSpPr/>
            <p:nvPr/>
          </p:nvCxnSpPr>
          <p:spPr>
            <a:xfrm flipH="1">
              <a:off x="1703319" y="4364526"/>
              <a:ext cx="10078" cy="26207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 name="Title 5"/>
          <p:cNvSpPr>
            <a:spLocks noGrp="1"/>
          </p:cNvSpPr>
          <p:nvPr>
            <p:ph type="title"/>
          </p:nvPr>
        </p:nvSpPr>
        <p:spPr/>
        <p:txBody>
          <a:bodyPr/>
          <a:lstStyle/>
          <a:p>
            <a:r>
              <a:rPr lang="en-US" dirty="0"/>
              <a:t>Conditions for Causality</a:t>
            </a:r>
          </a:p>
        </p:txBody>
      </p:sp>
      <p:sp>
        <p:nvSpPr>
          <p:cNvPr id="8" name="Content Placeholder 7"/>
          <p:cNvSpPr>
            <a:spLocks noGrp="1"/>
          </p:cNvSpPr>
          <p:nvPr>
            <p:ph idx="1"/>
          </p:nvPr>
        </p:nvSpPr>
        <p:spPr/>
        <p:txBody>
          <a:bodyPr/>
          <a:lstStyle/>
          <a:p>
            <a:r>
              <a:rPr lang="en-US" dirty="0"/>
              <a:t>(1) Association</a:t>
            </a:r>
          </a:p>
          <a:p>
            <a:r>
              <a:rPr lang="en-US" dirty="0"/>
              <a:t>(2) Direction of influence (i.e. not                     )</a:t>
            </a:r>
          </a:p>
          <a:p>
            <a:r>
              <a:rPr lang="en-US" dirty="0"/>
              <a:t>(3) Elimination of rival explanations</a:t>
            </a:r>
          </a:p>
          <a:p>
            <a:endParaRPr lang="en-US" dirty="0"/>
          </a:p>
        </p:txBody>
      </p:sp>
      <p:sp>
        <p:nvSpPr>
          <p:cNvPr id="21" name="Oval 10"/>
          <p:cNvSpPr>
            <a:spLocks noChangeArrowheads="1"/>
          </p:cNvSpPr>
          <p:nvPr/>
        </p:nvSpPr>
        <p:spPr bwMode="auto">
          <a:xfrm>
            <a:off x="2584864" y="1801346"/>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X</a:t>
            </a:r>
          </a:p>
        </p:txBody>
      </p:sp>
      <p:sp>
        <p:nvSpPr>
          <p:cNvPr id="22" name="Oval 11"/>
          <p:cNvSpPr>
            <a:spLocks noChangeArrowheads="1"/>
          </p:cNvSpPr>
          <p:nvPr/>
        </p:nvSpPr>
        <p:spPr bwMode="auto">
          <a:xfrm>
            <a:off x="3266905" y="1805565"/>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Y</a:t>
            </a:r>
          </a:p>
        </p:txBody>
      </p:sp>
      <p:sp>
        <p:nvSpPr>
          <p:cNvPr id="23" name="Line 12"/>
          <p:cNvSpPr>
            <a:spLocks noChangeShapeType="1"/>
          </p:cNvSpPr>
          <p:nvPr/>
        </p:nvSpPr>
        <p:spPr bwMode="auto">
          <a:xfrm>
            <a:off x="3176666" y="1989104"/>
            <a:ext cx="269053" cy="0"/>
          </a:xfrm>
          <a:prstGeom prst="line">
            <a:avLst/>
          </a:prstGeom>
          <a:noFill/>
          <a:ln w="57150">
            <a:solidFill>
              <a:schemeClr val="tx1"/>
            </a:solidFill>
            <a:round/>
            <a:headEnd/>
            <a:tailEnd type="arrow" w="med" len="med"/>
          </a:ln>
        </p:spPr>
        <p:txBody>
          <a:bodyPr wrap="none" anchor="ctr"/>
          <a:lstStyle/>
          <a:p>
            <a:endParaRPr lang="en-US"/>
          </a:p>
        </p:txBody>
      </p:sp>
      <p:sp>
        <p:nvSpPr>
          <p:cNvPr id="24" name="Oval 10"/>
          <p:cNvSpPr>
            <a:spLocks noChangeArrowheads="1"/>
          </p:cNvSpPr>
          <p:nvPr/>
        </p:nvSpPr>
        <p:spPr bwMode="auto">
          <a:xfrm>
            <a:off x="4666478" y="2213172"/>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Y</a:t>
            </a:r>
          </a:p>
        </p:txBody>
      </p:sp>
      <p:sp>
        <p:nvSpPr>
          <p:cNvPr id="25" name="Oval 11"/>
          <p:cNvSpPr>
            <a:spLocks noChangeArrowheads="1"/>
          </p:cNvSpPr>
          <p:nvPr/>
        </p:nvSpPr>
        <p:spPr bwMode="auto">
          <a:xfrm>
            <a:off x="5348519" y="2217391"/>
            <a:ext cx="341491" cy="381846"/>
          </a:xfrm>
          <a:prstGeom prst="ellipse">
            <a:avLst/>
          </a:prstGeom>
          <a:solidFill>
            <a:schemeClr val="accent1"/>
          </a:solidFill>
          <a:ln w="44450" algn="ctr">
            <a:noFill/>
            <a:round/>
            <a:headEnd/>
            <a:tailEnd/>
          </a:ln>
        </p:spPr>
        <p:txBody>
          <a:bodyPr wrap="none" anchor="ctr"/>
          <a:lstStyle/>
          <a:p>
            <a:pPr algn="ctr"/>
            <a:r>
              <a:rPr lang="en-US" sz="2400" dirty="0">
                <a:solidFill>
                  <a:srgbClr val="FFFFFF"/>
                </a:solidFill>
              </a:rPr>
              <a:t>X</a:t>
            </a:r>
          </a:p>
        </p:txBody>
      </p:sp>
      <p:sp>
        <p:nvSpPr>
          <p:cNvPr id="26" name="Line 12"/>
          <p:cNvSpPr>
            <a:spLocks noChangeShapeType="1"/>
          </p:cNvSpPr>
          <p:nvPr/>
        </p:nvSpPr>
        <p:spPr bwMode="auto">
          <a:xfrm>
            <a:off x="5048421" y="2400930"/>
            <a:ext cx="269053" cy="0"/>
          </a:xfrm>
          <a:prstGeom prst="line">
            <a:avLst/>
          </a:prstGeom>
          <a:noFill/>
          <a:ln w="57150">
            <a:solidFill>
              <a:schemeClr val="tx1"/>
            </a:solidFill>
            <a:round/>
            <a:headEnd/>
            <a:tailEnd type="arrow" w="med" len="med"/>
          </a:ln>
        </p:spPr>
        <p:txBody>
          <a:bodyPr wrap="none" anchor="ctr"/>
          <a:lstStyle/>
          <a:p>
            <a:endParaRPr lang="en-US"/>
          </a:p>
        </p:txBody>
      </p:sp>
      <p:cxnSp>
        <p:nvCxnSpPr>
          <p:cNvPr id="11" name="Elbow Connector 10"/>
          <p:cNvCxnSpPr/>
          <p:nvPr/>
        </p:nvCxnSpPr>
        <p:spPr>
          <a:xfrm>
            <a:off x="1374501" y="3046397"/>
            <a:ext cx="350167" cy="250173"/>
          </a:xfrm>
          <a:prstGeom prst="bentConnector3">
            <a:avLst>
              <a:gd name="adj1" fmla="val -26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2866691" y="2251532"/>
            <a:ext cx="10078" cy="15707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Elbow Connector 38"/>
          <p:cNvCxnSpPr/>
          <p:nvPr/>
        </p:nvCxnSpPr>
        <p:spPr>
          <a:xfrm rot="5400000" flipH="1" flipV="1">
            <a:off x="5185157" y="1646786"/>
            <a:ext cx="569604" cy="170494"/>
          </a:xfrm>
          <a:prstGeom prst="bentConnector2">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491198" y="1124065"/>
            <a:ext cx="2734704" cy="646331"/>
          </a:xfrm>
          <a:prstGeom prst="rect">
            <a:avLst/>
          </a:prstGeom>
          <a:noFill/>
        </p:spPr>
        <p:txBody>
          <a:bodyPr wrap="none" rtlCol="0">
            <a:spAutoFit/>
          </a:bodyPr>
          <a:lstStyle/>
          <a:p>
            <a:r>
              <a:rPr lang="en-US" i="1" dirty="0">
                <a:solidFill>
                  <a:srgbClr val="000000"/>
                </a:solidFill>
              </a:rPr>
              <a:t>EMPIRICAL</a:t>
            </a:r>
            <a:r>
              <a:rPr lang="en-US" dirty="0">
                <a:solidFill>
                  <a:srgbClr val="000000"/>
                </a:solidFill>
              </a:rPr>
              <a:t> STRATEGY</a:t>
            </a:r>
          </a:p>
          <a:p>
            <a:r>
              <a:rPr lang="en-US" dirty="0">
                <a:solidFill>
                  <a:srgbClr val="000000"/>
                </a:solidFill>
              </a:rPr>
              <a:t>1 ) Measure X before Y</a:t>
            </a:r>
          </a:p>
        </p:txBody>
      </p:sp>
    </p:spTree>
    <p:extLst>
      <p:ext uri="{BB962C8B-B14F-4D97-AF65-F5344CB8AC3E}">
        <p14:creationId xmlns:p14="http://schemas.microsoft.com/office/powerpoint/2010/main" val="46107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Randomized experiments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781359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effectLst/>
        </p:spPr>
        <p:txBody>
          <a:bodyPr/>
          <a:lstStyle/>
          <a:p>
            <a:r>
              <a:rPr lang="en-US" dirty="0"/>
              <a:t>Strategy 1: Experiment</a:t>
            </a:r>
          </a:p>
        </p:txBody>
      </p:sp>
      <p:sp>
        <p:nvSpPr>
          <p:cNvPr id="5" name="Oval 4"/>
          <p:cNvSpPr/>
          <p:nvPr/>
        </p:nvSpPr>
        <p:spPr>
          <a:xfrm>
            <a:off x="937010" y="3116975"/>
            <a:ext cx="1119067" cy="1036698"/>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POPU LATION OF INTEREST</a:t>
            </a:r>
          </a:p>
        </p:txBody>
      </p:sp>
      <p:sp>
        <p:nvSpPr>
          <p:cNvPr id="2" name="Rectangle 1"/>
          <p:cNvSpPr/>
          <p:nvPr/>
        </p:nvSpPr>
        <p:spPr>
          <a:xfrm>
            <a:off x="3235295" y="2930494"/>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TREATMENT GROUP</a:t>
            </a:r>
          </a:p>
        </p:txBody>
      </p:sp>
      <p:sp>
        <p:nvSpPr>
          <p:cNvPr id="7" name="Rectangle 6"/>
          <p:cNvSpPr/>
          <p:nvPr/>
        </p:nvSpPr>
        <p:spPr>
          <a:xfrm>
            <a:off x="3235295" y="3648182"/>
            <a:ext cx="1199378" cy="554386"/>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CONTROL GROUP</a:t>
            </a:r>
          </a:p>
        </p:txBody>
      </p:sp>
      <p:sp>
        <p:nvSpPr>
          <p:cNvPr id="3" name="TextBox 2"/>
          <p:cNvSpPr txBox="1"/>
          <p:nvPr/>
        </p:nvSpPr>
        <p:spPr>
          <a:xfrm>
            <a:off x="2056077" y="3322689"/>
            <a:ext cx="787354" cy="553998"/>
          </a:xfrm>
          <a:prstGeom prst="rect">
            <a:avLst/>
          </a:prstGeom>
          <a:noFill/>
          <a:effectLst/>
        </p:spPr>
        <p:txBody>
          <a:bodyPr wrap="square" rtlCol="0">
            <a:spAutoFit/>
          </a:bodyPr>
          <a:lstStyle/>
          <a:p>
            <a:r>
              <a:rPr lang="en-US" sz="1000" dirty="0"/>
              <a:t>assigned randomly to</a:t>
            </a:r>
          </a:p>
        </p:txBody>
      </p:sp>
      <p:cxnSp>
        <p:nvCxnSpPr>
          <p:cNvPr id="9" name="Straight Arrow Connector 8"/>
          <p:cNvCxnSpPr>
            <a:stCxn id="3" idx="3"/>
          </p:cNvCxnSpPr>
          <p:nvPr/>
        </p:nvCxnSpPr>
        <p:spPr>
          <a:xfrm flipV="1">
            <a:off x="2843431" y="3322690"/>
            <a:ext cx="270919" cy="2769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3"/>
          </p:cNvCxnSpPr>
          <p:nvPr/>
        </p:nvCxnSpPr>
        <p:spPr>
          <a:xfrm>
            <a:off x="2843431" y="3599688"/>
            <a:ext cx="270919" cy="27699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4504" y="2962862"/>
            <a:ext cx="2136125" cy="1077218"/>
          </a:xfrm>
          <a:prstGeom prst="rect">
            <a:avLst/>
          </a:prstGeom>
          <a:noFill/>
          <a:effectLst/>
        </p:spPr>
        <p:txBody>
          <a:bodyPr wrap="square" rtlCol="0">
            <a:spAutoFit/>
          </a:bodyPr>
          <a:lstStyle/>
          <a:p>
            <a:pPr algn="ctr"/>
            <a:r>
              <a:rPr lang="en-US" sz="1200" dirty="0"/>
              <a:t>is there difference?</a:t>
            </a:r>
          </a:p>
          <a:p>
            <a:pPr algn="ctr"/>
            <a:r>
              <a:rPr lang="en-US" sz="2800" dirty="0"/>
              <a:t>Y</a:t>
            </a:r>
            <a:r>
              <a:rPr lang="en-US" sz="2800" baseline="-25000" dirty="0"/>
              <a:t>T </a:t>
            </a:r>
            <a:r>
              <a:rPr lang="en-US" sz="2800" dirty="0"/>
              <a:t>- Y</a:t>
            </a:r>
            <a:r>
              <a:rPr lang="en-US" sz="2800" baseline="-25000" dirty="0"/>
              <a:t>C</a:t>
            </a:r>
            <a:r>
              <a:rPr lang="en-US" sz="2800" dirty="0"/>
              <a:t> = ?</a:t>
            </a:r>
          </a:p>
          <a:p>
            <a:pPr algn="ctr"/>
            <a:r>
              <a:rPr lang="en-US" sz="1200" dirty="0"/>
              <a:t>if yes, that must be caused by treatment</a:t>
            </a:r>
          </a:p>
        </p:txBody>
      </p:sp>
      <p:grpSp>
        <p:nvGrpSpPr>
          <p:cNvPr id="23" name="Group 22"/>
          <p:cNvGrpSpPr/>
          <p:nvPr/>
        </p:nvGrpSpPr>
        <p:grpSpPr>
          <a:xfrm>
            <a:off x="5403471" y="2372037"/>
            <a:ext cx="774852" cy="1177662"/>
            <a:chOff x="5171654" y="1481190"/>
            <a:chExt cx="774852" cy="1177662"/>
          </a:xfrm>
          <a:effectLst/>
        </p:grpSpPr>
        <p:sp>
          <p:nvSpPr>
            <p:cNvPr id="16" name="TextBox 15"/>
            <p:cNvSpPr txBox="1"/>
            <p:nvPr/>
          </p:nvSpPr>
          <p:spPr>
            <a:xfrm>
              <a:off x="5171654" y="2104854"/>
              <a:ext cx="774852" cy="553998"/>
            </a:xfrm>
            <a:prstGeom prst="rect">
              <a:avLst/>
            </a:prstGeom>
            <a:noFill/>
          </p:spPr>
          <p:txBody>
            <a:bodyPr wrap="square" rtlCol="0">
              <a:spAutoFit/>
            </a:bodyPr>
            <a:lstStyle/>
            <a:p>
              <a:r>
                <a:rPr lang="en-US" sz="1000" dirty="0"/>
                <a:t>this group receives treatment</a:t>
              </a:r>
            </a:p>
          </p:txBody>
        </p:sp>
        <p:sp>
          <p:nvSpPr>
            <p:cNvPr id="20" name="TextBox 19"/>
            <p:cNvSpPr txBox="1"/>
            <p:nvPr/>
          </p:nvSpPr>
          <p:spPr>
            <a:xfrm>
              <a:off x="5292600" y="1481190"/>
              <a:ext cx="472487" cy="523220"/>
            </a:xfrm>
            <a:prstGeom prst="rect">
              <a:avLst/>
            </a:prstGeom>
            <a:noFill/>
          </p:spPr>
          <p:txBody>
            <a:bodyPr wrap="square" rtlCol="0">
              <a:spAutoFit/>
            </a:bodyPr>
            <a:lstStyle/>
            <a:p>
              <a:r>
                <a:rPr lang="en-US" sz="2800" dirty="0"/>
                <a:t>X</a:t>
              </a:r>
            </a:p>
          </p:txBody>
        </p:sp>
      </p:grpSp>
      <p:grpSp>
        <p:nvGrpSpPr>
          <p:cNvPr id="15" name="Group 14"/>
          <p:cNvGrpSpPr/>
          <p:nvPr/>
        </p:nvGrpSpPr>
        <p:grpSpPr>
          <a:xfrm>
            <a:off x="6067526" y="2372108"/>
            <a:ext cx="1057057" cy="1839210"/>
            <a:chOff x="5926343" y="1481190"/>
            <a:chExt cx="1057057" cy="1839210"/>
          </a:xfrm>
          <a:effectLst/>
        </p:grpSpPr>
        <p:sp>
          <p:nvSpPr>
            <p:cNvPr id="17" name="TextBox 16"/>
            <p:cNvSpPr txBox="1"/>
            <p:nvPr/>
          </p:nvSpPr>
          <p:spPr>
            <a:xfrm>
              <a:off x="5926343" y="2104854"/>
              <a:ext cx="1046978" cy="553998"/>
            </a:xfrm>
            <a:prstGeom prst="rect">
              <a:avLst/>
            </a:prstGeom>
            <a:noFill/>
          </p:spPr>
          <p:txBody>
            <a:bodyPr wrap="square" rtlCol="0">
              <a:spAutoFit/>
            </a:bodyPr>
            <a:lstStyle/>
            <a:p>
              <a:r>
                <a:rPr lang="en-US" sz="1000" dirty="0"/>
                <a:t>Characteristic Y of this group measured</a:t>
              </a:r>
            </a:p>
          </p:txBody>
        </p:sp>
        <p:sp>
          <p:nvSpPr>
            <p:cNvPr id="18" name="TextBox 17"/>
            <p:cNvSpPr txBox="1"/>
            <p:nvPr/>
          </p:nvSpPr>
          <p:spPr>
            <a:xfrm>
              <a:off x="5936422" y="2766402"/>
              <a:ext cx="1046978" cy="553998"/>
            </a:xfrm>
            <a:prstGeom prst="rect">
              <a:avLst/>
            </a:prstGeom>
            <a:noFill/>
          </p:spPr>
          <p:txBody>
            <a:bodyPr wrap="square" rtlCol="0">
              <a:spAutoFit/>
            </a:bodyPr>
            <a:lstStyle/>
            <a:p>
              <a:r>
                <a:rPr lang="en-US" sz="1000" dirty="0"/>
                <a:t>Characteristic Y of this group measured</a:t>
              </a:r>
            </a:p>
          </p:txBody>
        </p:sp>
        <p:sp>
          <p:nvSpPr>
            <p:cNvPr id="21" name="TextBox 20"/>
            <p:cNvSpPr txBox="1"/>
            <p:nvPr/>
          </p:nvSpPr>
          <p:spPr>
            <a:xfrm>
              <a:off x="6079962" y="1481190"/>
              <a:ext cx="472487" cy="523220"/>
            </a:xfrm>
            <a:prstGeom prst="rect">
              <a:avLst/>
            </a:prstGeom>
            <a:noFill/>
          </p:spPr>
          <p:txBody>
            <a:bodyPr wrap="square" rtlCol="0">
              <a:spAutoFit/>
            </a:bodyPr>
            <a:lstStyle/>
            <a:p>
              <a:r>
                <a:rPr lang="en-US" sz="2800" dirty="0"/>
                <a:t>O</a:t>
              </a:r>
            </a:p>
          </p:txBody>
        </p:sp>
      </p:grpSp>
      <p:sp>
        <p:nvSpPr>
          <p:cNvPr id="22" name="TextBox 21"/>
          <p:cNvSpPr txBox="1"/>
          <p:nvPr/>
        </p:nvSpPr>
        <p:spPr>
          <a:xfrm>
            <a:off x="2047380" y="2310759"/>
            <a:ext cx="472487" cy="523220"/>
          </a:xfrm>
          <a:prstGeom prst="rect">
            <a:avLst/>
          </a:prstGeom>
          <a:noFill/>
          <a:effectLst/>
        </p:spPr>
        <p:txBody>
          <a:bodyPr wrap="square" rtlCol="0">
            <a:spAutoFit/>
          </a:bodyPr>
          <a:lstStyle/>
          <a:p>
            <a:r>
              <a:rPr lang="en-US" sz="2800" dirty="0"/>
              <a:t>R</a:t>
            </a:r>
          </a:p>
        </p:txBody>
      </p:sp>
      <p:sp>
        <p:nvSpPr>
          <p:cNvPr id="31" name="TextBox 30"/>
          <p:cNvSpPr txBox="1"/>
          <p:nvPr/>
        </p:nvSpPr>
        <p:spPr>
          <a:xfrm>
            <a:off x="5560534" y="1679009"/>
            <a:ext cx="2589025" cy="707886"/>
          </a:xfrm>
          <a:prstGeom prst="rect">
            <a:avLst/>
          </a:prstGeom>
          <a:noFill/>
          <a:effectLst/>
        </p:spPr>
        <p:txBody>
          <a:bodyPr wrap="square" rtlCol="0">
            <a:spAutoFit/>
          </a:bodyPr>
          <a:lstStyle/>
          <a:p>
            <a:r>
              <a:rPr lang="en-US" sz="1000" dirty="0"/>
              <a:t>treatment: e.g. patients receive medicine, new incentive packed given to employees,  new teaching methods applied, are forced to use a new information system etc.</a:t>
            </a:r>
          </a:p>
        </p:txBody>
      </p:sp>
      <p:sp>
        <p:nvSpPr>
          <p:cNvPr id="14" name="Left Brace 13"/>
          <p:cNvSpPr/>
          <p:nvPr/>
        </p:nvSpPr>
        <p:spPr>
          <a:xfrm rot="16200000">
            <a:off x="3673724" y="3753564"/>
            <a:ext cx="302367" cy="1421111"/>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023643" y="4615303"/>
            <a:ext cx="2035919" cy="1169551"/>
          </a:xfrm>
          <a:prstGeom prst="rect">
            <a:avLst/>
          </a:prstGeom>
          <a:noFill/>
        </p:spPr>
        <p:txBody>
          <a:bodyPr wrap="square" rtlCol="0">
            <a:spAutoFit/>
          </a:bodyPr>
          <a:lstStyle/>
          <a:p>
            <a:r>
              <a:rPr lang="en-US" sz="1000" dirty="0"/>
              <a:t>on average, these groups are approximately similar as long as</a:t>
            </a:r>
          </a:p>
          <a:p>
            <a:pPr marL="228600" indent="-228600">
              <a:buAutoNum type="arabicParenR"/>
            </a:pPr>
            <a:r>
              <a:rPr lang="en-US" sz="1000" dirty="0"/>
              <a:t>The assignment is random</a:t>
            </a:r>
          </a:p>
          <a:p>
            <a:pPr marL="228600" indent="-228600">
              <a:buAutoNum type="arabicParenR"/>
            </a:pPr>
            <a:r>
              <a:rPr lang="en-US" sz="1000" dirty="0"/>
              <a:t>We have large enough n</a:t>
            </a:r>
          </a:p>
          <a:p>
            <a:pPr marL="228600" indent="-228600">
              <a:buAutoNum type="arabicParenR"/>
            </a:pPr>
            <a:r>
              <a:rPr lang="en-US" sz="1000" dirty="0"/>
              <a:t>Distribution of the underlying characteristic in the population is ”well behaving” </a:t>
            </a:r>
          </a:p>
        </p:txBody>
      </p:sp>
      <p:sp>
        <p:nvSpPr>
          <p:cNvPr id="25" name="TextBox 24"/>
          <p:cNvSpPr txBox="1"/>
          <p:nvPr/>
        </p:nvSpPr>
        <p:spPr>
          <a:xfrm>
            <a:off x="5192831" y="4969905"/>
            <a:ext cx="2802044" cy="369332"/>
          </a:xfrm>
          <a:prstGeom prst="rect">
            <a:avLst/>
          </a:prstGeom>
          <a:noFill/>
          <a:effectLst/>
        </p:spPr>
        <p:txBody>
          <a:bodyPr wrap="none" rtlCol="0">
            <a:spAutoFit/>
          </a:bodyPr>
          <a:lstStyle/>
          <a:p>
            <a:r>
              <a:rPr lang="en-US" dirty="0"/>
              <a:t> &amp; repeated several times</a:t>
            </a:r>
          </a:p>
        </p:txBody>
      </p:sp>
      <p:sp>
        <p:nvSpPr>
          <p:cNvPr id="10" name="Rectangle 9"/>
          <p:cNvSpPr/>
          <p:nvPr/>
        </p:nvSpPr>
        <p:spPr>
          <a:xfrm>
            <a:off x="1610996" y="5897615"/>
            <a:ext cx="7163669" cy="646331"/>
          </a:xfrm>
          <a:prstGeom prst="rect">
            <a:avLst/>
          </a:prstGeom>
          <a:effectLst/>
        </p:spPr>
        <p:txBody>
          <a:bodyPr wrap="square">
            <a:spAutoFit/>
          </a:bodyPr>
          <a:lstStyle/>
          <a:p>
            <a:r>
              <a:rPr lang="en-US" dirty="0"/>
              <a:t>(usually) we want to show that the effect is not caused by SELECTION EFFECTS but is caused by TREATMENT EFFECT</a:t>
            </a:r>
          </a:p>
        </p:txBody>
      </p:sp>
    </p:spTree>
    <p:extLst>
      <p:ext uri="{BB962C8B-B14F-4D97-AF65-F5344CB8AC3E}">
        <p14:creationId xmlns:p14="http://schemas.microsoft.com/office/powerpoint/2010/main" val="104560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P spid="14" grpId="0" animBg="1"/>
      <p:bldP spid="24" grpId="0"/>
      <p:bldP spid="25" grpId="0"/>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Quasi-Experiment</a:t>
            </a:r>
          </a:p>
        </p:txBody>
      </p:sp>
      <p:sp>
        <p:nvSpPr>
          <p:cNvPr id="4" name="Content Placeholder 3"/>
          <p:cNvSpPr>
            <a:spLocks noGrp="1"/>
          </p:cNvSpPr>
          <p:nvPr>
            <p:ph sz="half" idx="1"/>
          </p:nvPr>
        </p:nvSpPr>
        <p:spPr/>
        <p:txBody>
          <a:bodyPr/>
          <a:lstStyle/>
          <a:p>
            <a:r>
              <a:rPr lang="en-US" dirty="0"/>
              <a:t>Experimental approach without experimental control, e.g.</a:t>
            </a:r>
          </a:p>
          <a:p>
            <a:pPr marL="342900" indent="-342900">
              <a:buFont typeface="Arial"/>
              <a:buChar char="•"/>
            </a:pPr>
            <a:r>
              <a:rPr lang="en-US" dirty="0"/>
              <a:t>Non-random assignment to groups</a:t>
            </a:r>
          </a:p>
          <a:p>
            <a:pPr marL="342900" indent="-342900">
              <a:buFont typeface="Arial"/>
              <a:buChar char="•"/>
            </a:pPr>
            <a:r>
              <a:rPr lang="en-US" dirty="0"/>
              <a:t>No control groups</a:t>
            </a:r>
          </a:p>
          <a:p>
            <a:pPr marL="342900" indent="-342900">
              <a:buFont typeface="Arial"/>
              <a:buChar char="•"/>
            </a:pPr>
            <a:endParaRPr lang="en-US" dirty="0"/>
          </a:p>
        </p:txBody>
      </p:sp>
      <p:sp>
        <p:nvSpPr>
          <p:cNvPr id="6" name="Text Box 4"/>
          <p:cNvSpPr txBox="1">
            <a:spLocks noChangeArrowheads="1"/>
          </p:cNvSpPr>
          <p:nvPr/>
        </p:nvSpPr>
        <p:spPr bwMode="auto">
          <a:xfrm>
            <a:off x="1611889" y="6130972"/>
            <a:ext cx="7344543" cy="861774"/>
          </a:xfrm>
          <a:prstGeom prst="rect">
            <a:avLst/>
          </a:prstGeom>
          <a:noFill/>
          <a:ln w="9525">
            <a:noFill/>
            <a:miter lim="800000"/>
            <a:headEnd/>
            <a:tailEnd/>
          </a:ln>
          <a:effectLst/>
        </p:spPr>
        <p:txBody>
          <a:bodyPr wrap="square">
            <a:spAutoFit/>
          </a:bodyPr>
          <a:lstStyle/>
          <a:p>
            <a:r>
              <a:rPr lang="en-US" sz="1000" dirty="0"/>
              <a:t>Singleton, R.A.J. &amp; Straits, B.C., 2005. </a:t>
            </a:r>
            <a:r>
              <a:rPr lang="en-US" sz="1000" i="1" dirty="0"/>
              <a:t>Approaches to Social Research</a:t>
            </a:r>
            <a:r>
              <a:rPr lang="en-US" sz="1000" dirty="0"/>
              <a:t> 4th ed., New York: Oxford University Press., Chapter 8</a:t>
            </a:r>
          </a:p>
          <a:p>
            <a:r>
              <a:rPr lang="en-US" sz="1000" dirty="0"/>
              <a:t>Grant, A. M., &amp; Wall, T. D. (2009). The Neglected Science and Art of Quasi-Experimentation Why-to, When-to, and How-to Advice for Organizational Researchers. </a:t>
            </a:r>
            <a:r>
              <a:rPr lang="en-US" sz="1000" i="1" dirty="0"/>
              <a:t>Organizational Research Methods</a:t>
            </a:r>
            <a:r>
              <a:rPr lang="en-US" sz="1000" dirty="0"/>
              <a:t>, </a:t>
            </a:r>
            <a:r>
              <a:rPr lang="en-US" sz="1000" i="1" dirty="0"/>
              <a:t>12</a:t>
            </a:r>
            <a:r>
              <a:rPr lang="en-US" sz="1000" dirty="0"/>
              <a:t>(4), 653–686. https://</a:t>
            </a:r>
            <a:r>
              <a:rPr lang="en-US" sz="1000" dirty="0" err="1"/>
              <a:t>doi.org</a:t>
            </a:r>
            <a:r>
              <a:rPr lang="en-US" sz="1000" dirty="0"/>
              <a:t>/10.1177/1094428108320737</a:t>
            </a:r>
          </a:p>
          <a:p>
            <a:r>
              <a:rPr lang="en-US" sz="1000" dirty="0"/>
              <a:t>  </a:t>
            </a:r>
          </a:p>
        </p:txBody>
      </p:sp>
      <p:sp>
        <p:nvSpPr>
          <p:cNvPr id="19" name="TextBox 18"/>
          <p:cNvSpPr txBox="1"/>
          <p:nvPr/>
        </p:nvSpPr>
        <p:spPr>
          <a:xfrm>
            <a:off x="5432272" y="2660844"/>
            <a:ext cx="472487" cy="523220"/>
          </a:xfrm>
          <a:prstGeom prst="rect">
            <a:avLst/>
          </a:prstGeom>
          <a:noFill/>
        </p:spPr>
        <p:txBody>
          <a:bodyPr wrap="square" rtlCol="0">
            <a:spAutoFit/>
          </a:bodyPr>
          <a:lstStyle/>
          <a:p>
            <a:r>
              <a:rPr lang="en-US" sz="2800" dirty="0"/>
              <a:t>R</a:t>
            </a:r>
          </a:p>
        </p:txBody>
      </p:sp>
      <p:sp>
        <p:nvSpPr>
          <p:cNvPr id="20" name="TextBox 19"/>
          <p:cNvSpPr txBox="1"/>
          <p:nvPr/>
        </p:nvSpPr>
        <p:spPr>
          <a:xfrm>
            <a:off x="6048996" y="2351049"/>
            <a:ext cx="472487" cy="523220"/>
          </a:xfrm>
          <a:prstGeom prst="rect">
            <a:avLst/>
          </a:prstGeom>
          <a:noFill/>
        </p:spPr>
        <p:txBody>
          <a:bodyPr wrap="square" rtlCol="0">
            <a:spAutoFit/>
          </a:bodyPr>
          <a:lstStyle/>
          <a:p>
            <a:r>
              <a:rPr lang="en-US" sz="2800" dirty="0"/>
              <a:t>O</a:t>
            </a:r>
          </a:p>
        </p:txBody>
      </p:sp>
      <p:sp>
        <p:nvSpPr>
          <p:cNvPr id="22" name="TextBox 21"/>
          <p:cNvSpPr txBox="1"/>
          <p:nvPr/>
        </p:nvSpPr>
        <p:spPr>
          <a:xfrm>
            <a:off x="6665720" y="2351049"/>
            <a:ext cx="472487" cy="523220"/>
          </a:xfrm>
          <a:prstGeom prst="rect">
            <a:avLst/>
          </a:prstGeom>
          <a:noFill/>
        </p:spPr>
        <p:txBody>
          <a:bodyPr wrap="square" rtlCol="0">
            <a:spAutoFit/>
          </a:bodyPr>
          <a:lstStyle/>
          <a:p>
            <a:r>
              <a:rPr lang="en-US" sz="2800" dirty="0"/>
              <a:t>X</a:t>
            </a:r>
          </a:p>
        </p:txBody>
      </p:sp>
      <p:sp>
        <p:nvSpPr>
          <p:cNvPr id="24" name="TextBox 23"/>
          <p:cNvSpPr txBox="1"/>
          <p:nvPr/>
        </p:nvSpPr>
        <p:spPr>
          <a:xfrm>
            <a:off x="7282445" y="3009697"/>
            <a:ext cx="472487" cy="523220"/>
          </a:xfrm>
          <a:prstGeom prst="rect">
            <a:avLst/>
          </a:prstGeom>
          <a:noFill/>
        </p:spPr>
        <p:txBody>
          <a:bodyPr wrap="square" rtlCol="0">
            <a:spAutoFit/>
          </a:bodyPr>
          <a:lstStyle/>
          <a:p>
            <a:r>
              <a:rPr lang="en-US" sz="2800" dirty="0"/>
              <a:t>O</a:t>
            </a:r>
          </a:p>
        </p:txBody>
      </p:sp>
      <p:sp>
        <p:nvSpPr>
          <p:cNvPr id="25" name="TextBox 24"/>
          <p:cNvSpPr txBox="1"/>
          <p:nvPr/>
        </p:nvSpPr>
        <p:spPr>
          <a:xfrm>
            <a:off x="6665720" y="3009697"/>
            <a:ext cx="472487" cy="523220"/>
          </a:xfrm>
          <a:prstGeom prst="rect">
            <a:avLst/>
          </a:prstGeom>
          <a:noFill/>
        </p:spPr>
        <p:txBody>
          <a:bodyPr wrap="square" rtlCol="0">
            <a:spAutoFit/>
          </a:bodyPr>
          <a:lstStyle/>
          <a:p>
            <a:r>
              <a:rPr lang="en-US" sz="2800" dirty="0"/>
              <a:t>X</a:t>
            </a:r>
          </a:p>
        </p:txBody>
      </p:sp>
      <p:sp>
        <p:nvSpPr>
          <p:cNvPr id="27" name="TextBox 26"/>
          <p:cNvSpPr txBox="1"/>
          <p:nvPr/>
        </p:nvSpPr>
        <p:spPr>
          <a:xfrm>
            <a:off x="6053904" y="3823214"/>
            <a:ext cx="472487" cy="113868"/>
          </a:xfrm>
          <a:prstGeom prst="rect">
            <a:avLst/>
          </a:prstGeom>
          <a:noFill/>
        </p:spPr>
        <p:txBody>
          <a:bodyPr wrap="square" rtlCol="0">
            <a:spAutoFit/>
          </a:bodyPr>
          <a:lstStyle/>
          <a:p>
            <a:r>
              <a:rPr lang="en-US" sz="2800" dirty="0"/>
              <a:t>O</a:t>
            </a:r>
          </a:p>
        </p:txBody>
      </p:sp>
      <p:sp>
        <p:nvSpPr>
          <p:cNvPr id="28" name="TextBox 27"/>
          <p:cNvSpPr txBox="1"/>
          <p:nvPr/>
        </p:nvSpPr>
        <p:spPr>
          <a:xfrm>
            <a:off x="7287353" y="3823214"/>
            <a:ext cx="472487" cy="113868"/>
          </a:xfrm>
          <a:prstGeom prst="rect">
            <a:avLst/>
          </a:prstGeom>
          <a:noFill/>
        </p:spPr>
        <p:txBody>
          <a:bodyPr wrap="square" rtlCol="0">
            <a:spAutoFit/>
          </a:bodyPr>
          <a:lstStyle/>
          <a:p>
            <a:r>
              <a:rPr lang="en-US" sz="2800" dirty="0"/>
              <a:t>O</a:t>
            </a:r>
          </a:p>
        </p:txBody>
      </p:sp>
      <p:sp>
        <p:nvSpPr>
          <p:cNvPr id="29" name="TextBox 28"/>
          <p:cNvSpPr txBox="1"/>
          <p:nvPr/>
        </p:nvSpPr>
        <p:spPr>
          <a:xfrm>
            <a:off x="6670628" y="3823214"/>
            <a:ext cx="472487" cy="113868"/>
          </a:xfrm>
          <a:prstGeom prst="rect">
            <a:avLst/>
          </a:prstGeom>
          <a:noFill/>
        </p:spPr>
        <p:txBody>
          <a:bodyPr wrap="square" rtlCol="0">
            <a:spAutoFit/>
          </a:bodyPr>
          <a:lstStyle/>
          <a:p>
            <a:r>
              <a:rPr lang="en-US" sz="2800" dirty="0"/>
              <a:t>X</a:t>
            </a:r>
          </a:p>
        </p:txBody>
      </p:sp>
      <p:sp>
        <p:nvSpPr>
          <p:cNvPr id="30" name="TextBox 29"/>
          <p:cNvSpPr txBox="1"/>
          <p:nvPr/>
        </p:nvSpPr>
        <p:spPr>
          <a:xfrm>
            <a:off x="6053904" y="4481862"/>
            <a:ext cx="472487" cy="113868"/>
          </a:xfrm>
          <a:prstGeom prst="rect">
            <a:avLst/>
          </a:prstGeom>
          <a:noFill/>
        </p:spPr>
        <p:txBody>
          <a:bodyPr wrap="square" rtlCol="0">
            <a:spAutoFit/>
          </a:bodyPr>
          <a:lstStyle/>
          <a:p>
            <a:r>
              <a:rPr lang="en-US" sz="2800" dirty="0"/>
              <a:t>O</a:t>
            </a:r>
          </a:p>
        </p:txBody>
      </p:sp>
      <p:sp>
        <p:nvSpPr>
          <p:cNvPr id="31" name="TextBox 30"/>
          <p:cNvSpPr txBox="1"/>
          <p:nvPr/>
        </p:nvSpPr>
        <p:spPr>
          <a:xfrm>
            <a:off x="7287353" y="4481862"/>
            <a:ext cx="472487" cy="113868"/>
          </a:xfrm>
          <a:prstGeom prst="rect">
            <a:avLst/>
          </a:prstGeom>
          <a:noFill/>
        </p:spPr>
        <p:txBody>
          <a:bodyPr wrap="square" rtlCol="0">
            <a:spAutoFit/>
          </a:bodyPr>
          <a:lstStyle/>
          <a:p>
            <a:r>
              <a:rPr lang="en-US" sz="2800" dirty="0"/>
              <a:t>O</a:t>
            </a:r>
          </a:p>
        </p:txBody>
      </p:sp>
      <p:sp>
        <p:nvSpPr>
          <p:cNvPr id="34" name="TextBox 33"/>
          <p:cNvSpPr txBox="1"/>
          <p:nvPr/>
        </p:nvSpPr>
        <p:spPr>
          <a:xfrm>
            <a:off x="6053904" y="5497018"/>
            <a:ext cx="472487" cy="113868"/>
          </a:xfrm>
          <a:prstGeom prst="rect">
            <a:avLst/>
          </a:prstGeom>
          <a:noFill/>
        </p:spPr>
        <p:txBody>
          <a:bodyPr wrap="square" rtlCol="0">
            <a:spAutoFit/>
          </a:bodyPr>
          <a:lstStyle/>
          <a:p>
            <a:r>
              <a:rPr lang="en-US" sz="2800" dirty="0"/>
              <a:t>O</a:t>
            </a:r>
          </a:p>
        </p:txBody>
      </p:sp>
      <p:sp>
        <p:nvSpPr>
          <p:cNvPr id="35" name="TextBox 34"/>
          <p:cNvSpPr txBox="1"/>
          <p:nvPr/>
        </p:nvSpPr>
        <p:spPr>
          <a:xfrm>
            <a:off x="7287353" y="5497018"/>
            <a:ext cx="472487" cy="113868"/>
          </a:xfrm>
          <a:prstGeom prst="rect">
            <a:avLst/>
          </a:prstGeom>
          <a:noFill/>
        </p:spPr>
        <p:txBody>
          <a:bodyPr wrap="square" rtlCol="0">
            <a:spAutoFit/>
          </a:bodyPr>
          <a:lstStyle/>
          <a:p>
            <a:r>
              <a:rPr lang="en-US" sz="2800" dirty="0"/>
              <a:t>O</a:t>
            </a:r>
          </a:p>
        </p:txBody>
      </p:sp>
      <p:sp>
        <p:nvSpPr>
          <p:cNvPr id="36" name="TextBox 35"/>
          <p:cNvSpPr txBox="1"/>
          <p:nvPr/>
        </p:nvSpPr>
        <p:spPr>
          <a:xfrm>
            <a:off x="6670628" y="5497018"/>
            <a:ext cx="472487" cy="113868"/>
          </a:xfrm>
          <a:prstGeom prst="rect">
            <a:avLst/>
          </a:prstGeom>
          <a:noFill/>
        </p:spPr>
        <p:txBody>
          <a:bodyPr wrap="square" rtlCol="0">
            <a:spAutoFit/>
          </a:bodyPr>
          <a:lstStyle/>
          <a:p>
            <a:r>
              <a:rPr lang="en-US" sz="2800" dirty="0"/>
              <a:t>X</a:t>
            </a:r>
          </a:p>
        </p:txBody>
      </p:sp>
      <p:sp>
        <p:nvSpPr>
          <p:cNvPr id="37" name="TextBox 36"/>
          <p:cNvSpPr txBox="1"/>
          <p:nvPr/>
        </p:nvSpPr>
        <p:spPr>
          <a:xfrm>
            <a:off x="5486344" y="5482502"/>
            <a:ext cx="472487" cy="113868"/>
          </a:xfrm>
          <a:prstGeom prst="rect">
            <a:avLst/>
          </a:prstGeom>
          <a:noFill/>
        </p:spPr>
        <p:txBody>
          <a:bodyPr wrap="square" rtlCol="0">
            <a:spAutoFit/>
          </a:bodyPr>
          <a:lstStyle/>
          <a:p>
            <a:r>
              <a:rPr lang="en-US" sz="2800" dirty="0"/>
              <a:t>O</a:t>
            </a:r>
          </a:p>
        </p:txBody>
      </p:sp>
      <p:sp>
        <p:nvSpPr>
          <p:cNvPr id="40" name="TextBox 39"/>
          <p:cNvSpPr txBox="1"/>
          <p:nvPr/>
        </p:nvSpPr>
        <p:spPr>
          <a:xfrm>
            <a:off x="4884934" y="5497018"/>
            <a:ext cx="472487" cy="113868"/>
          </a:xfrm>
          <a:prstGeom prst="rect">
            <a:avLst/>
          </a:prstGeom>
          <a:noFill/>
        </p:spPr>
        <p:txBody>
          <a:bodyPr wrap="square" rtlCol="0">
            <a:spAutoFit/>
          </a:bodyPr>
          <a:lstStyle/>
          <a:p>
            <a:r>
              <a:rPr lang="en-US" sz="2800" dirty="0"/>
              <a:t>O</a:t>
            </a:r>
          </a:p>
        </p:txBody>
      </p:sp>
      <p:sp>
        <p:nvSpPr>
          <p:cNvPr id="41" name="TextBox 40"/>
          <p:cNvSpPr txBox="1"/>
          <p:nvPr/>
        </p:nvSpPr>
        <p:spPr>
          <a:xfrm>
            <a:off x="8447628" y="5497018"/>
            <a:ext cx="472487" cy="113868"/>
          </a:xfrm>
          <a:prstGeom prst="rect">
            <a:avLst/>
          </a:prstGeom>
          <a:noFill/>
        </p:spPr>
        <p:txBody>
          <a:bodyPr wrap="square" rtlCol="0">
            <a:spAutoFit/>
          </a:bodyPr>
          <a:lstStyle/>
          <a:p>
            <a:r>
              <a:rPr lang="en-US" sz="2800" dirty="0"/>
              <a:t>O</a:t>
            </a:r>
          </a:p>
        </p:txBody>
      </p:sp>
      <p:sp>
        <p:nvSpPr>
          <p:cNvPr id="42" name="TextBox 41"/>
          <p:cNvSpPr txBox="1"/>
          <p:nvPr/>
        </p:nvSpPr>
        <p:spPr>
          <a:xfrm>
            <a:off x="7846218" y="5511534"/>
            <a:ext cx="472487" cy="113868"/>
          </a:xfrm>
          <a:prstGeom prst="rect">
            <a:avLst/>
          </a:prstGeom>
          <a:noFill/>
        </p:spPr>
        <p:txBody>
          <a:bodyPr wrap="square" rtlCol="0">
            <a:spAutoFit/>
          </a:bodyPr>
          <a:lstStyle/>
          <a:p>
            <a:r>
              <a:rPr lang="en-US" sz="2800" dirty="0"/>
              <a:t>O</a:t>
            </a:r>
          </a:p>
        </p:txBody>
      </p:sp>
      <p:sp>
        <p:nvSpPr>
          <p:cNvPr id="43" name="TextBox 42"/>
          <p:cNvSpPr txBox="1"/>
          <p:nvPr/>
        </p:nvSpPr>
        <p:spPr>
          <a:xfrm>
            <a:off x="4852972" y="1936533"/>
            <a:ext cx="4062235" cy="307777"/>
          </a:xfrm>
          <a:prstGeom prst="rect">
            <a:avLst/>
          </a:prstGeom>
          <a:noFill/>
        </p:spPr>
        <p:txBody>
          <a:bodyPr wrap="none" lIns="0" tIns="0" rIns="0" bIns="0" rtlCol="0">
            <a:spAutoFit/>
          </a:bodyPr>
          <a:lstStyle/>
          <a:p>
            <a:r>
              <a:rPr lang="en-US" sz="2000" b="1" dirty="0"/>
              <a:t>Separate-sample pretest-posttest</a:t>
            </a:r>
          </a:p>
        </p:txBody>
      </p:sp>
      <p:sp>
        <p:nvSpPr>
          <p:cNvPr id="44" name="TextBox 43"/>
          <p:cNvSpPr txBox="1"/>
          <p:nvPr/>
        </p:nvSpPr>
        <p:spPr>
          <a:xfrm>
            <a:off x="5155321" y="3515437"/>
            <a:ext cx="3505191" cy="307777"/>
          </a:xfrm>
          <a:prstGeom prst="rect">
            <a:avLst/>
          </a:prstGeom>
          <a:noFill/>
        </p:spPr>
        <p:txBody>
          <a:bodyPr wrap="none" lIns="0" tIns="0" rIns="0" bIns="0" rtlCol="0">
            <a:spAutoFit/>
          </a:bodyPr>
          <a:lstStyle/>
          <a:p>
            <a:r>
              <a:rPr lang="en-US" sz="2000" b="1" dirty="0"/>
              <a:t>Nonequivalent control group</a:t>
            </a:r>
          </a:p>
        </p:txBody>
      </p:sp>
      <p:sp>
        <p:nvSpPr>
          <p:cNvPr id="45" name="TextBox 44"/>
          <p:cNvSpPr txBox="1"/>
          <p:nvPr/>
        </p:nvSpPr>
        <p:spPr>
          <a:xfrm>
            <a:off x="5486344" y="5189241"/>
            <a:ext cx="2765180" cy="307777"/>
          </a:xfrm>
          <a:prstGeom prst="rect">
            <a:avLst/>
          </a:prstGeom>
          <a:noFill/>
        </p:spPr>
        <p:txBody>
          <a:bodyPr wrap="none" lIns="0" tIns="0" rIns="0" bIns="0" rtlCol="0">
            <a:spAutoFit/>
          </a:bodyPr>
          <a:lstStyle/>
          <a:p>
            <a:r>
              <a:rPr lang="en-US" sz="2000" b="1" dirty="0"/>
              <a:t>Interrupted time series</a:t>
            </a:r>
          </a:p>
        </p:txBody>
      </p:sp>
    </p:spTree>
    <p:extLst>
      <p:ext uri="{BB962C8B-B14F-4D97-AF65-F5344CB8AC3E}">
        <p14:creationId xmlns:p14="http://schemas.microsoft.com/office/powerpoint/2010/main" val="13041466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47" b="42828"/>
          <a:stretch/>
        </p:blipFill>
        <p:spPr>
          <a:xfrm>
            <a:off x="634658" y="-235528"/>
            <a:ext cx="8467776" cy="7031375"/>
          </a:xfrm>
          <a:prstGeom prst="rect">
            <a:avLst/>
          </a:prstGeom>
        </p:spPr>
      </p:pic>
    </p:spTree>
    <p:extLst>
      <p:ext uri="{BB962C8B-B14F-4D97-AF65-F5344CB8AC3E}">
        <p14:creationId xmlns:p14="http://schemas.microsoft.com/office/powerpoint/2010/main" val="15750990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Statistical controls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36316770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orakulmio 14"/>
          <p:cNvSpPr/>
          <p:nvPr/>
        </p:nvSpPr>
        <p:spPr>
          <a:xfrm>
            <a:off x="3261933" y="6257835"/>
            <a:ext cx="5732788" cy="400110"/>
          </a:xfrm>
          <a:prstGeom prst="rect">
            <a:avLst/>
          </a:prstGeom>
        </p:spPr>
        <p:txBody>
          <a:bodyPr wrap="square">
            <a:spAutoFit/>
          </a:bodyPr>
          <a:lstStyle/>
          <a:p>
            <a:r>
              <a:rPr lang="en-US" sz="1000" dirty="0"/>
              <a:t>from </a:t>
            </a:r>
            <a:r>
              <a:rPr lang="en-US" sz="1000" dirty="0" err="1"/>
              <a:t>Ketokivi</a:t>
            </a:r>
            <a:r>
              <a:rPr lang="en-US" sz="1000" dirty="0"/>
              <a:t>, M., 2009. </a:t>
            </a:r>
            <a:r>
              <a:rPr lang="en-US" sz="1000" i="1" dirty="0" err="1"/>
              <a:t>Tilastollinen</a:t>
            </a:r>
            <a:r>
              <a:rPr lang="en-US" sz="1000" i="1" dirty="0"/>
              <a:t> </a:t>
            </a:r>
            <a:r>
              <a:rPr lang="en-US" sz="1000" i="1" dirty="0" err="1"/>
              <a:t>päättely</a:t>
            </a:r>
            <a:r>
              <a:rPr lang="en-US" sz="1000" i="1" dirty="0"/>
              <a:t> </a:t>
            </a:r>
            <a:r>
              <a:rPr lang="en-US" sz="1000" i="1" dirty="0" err="1"/>
              <a:t>tieteellisenä</a:t>
            </a:r>
            <a:r>
              <a:rPr lang="en-US" sz="1000" i="1" dirty="0"/>
              <a:t> </a:t>
            </a:r>
            <a:r>
              <a:rPr lang="en-US" sz="1000" i="1" dirty="0" err="1"/>
              <a:t>argumenttina</a:t>
            </a:r>
            <a:r>
              <a:rPr lang="en-US" sz="1000" dirty="0"/>
              <a:t>, </a:t>
            </a:r>
            <a:r>
              <a:rPr lang="en-US" sz="1000" dirty="0" err="1"/>
              <a:t>Gaudeamus</a:t>
            </a:r>
            <a:r>
              <a:rPr lang="en-US" sz="1000" dirty="0"/>
              <a:t>. </a:t>
            </a:r>
          </a:p>
          <a:p>
            <a:r>
              <a:rPr lang="fi-FI" sz="1000" dirty="0"/>
              <a:t>Kotiranta, A., Kovalainen, A. &amp; Rouvinen, P., 2007. Naisjohtoiset yritykset muita kannattavampia?</a:t>
            </a:r>
            <a:endParaRPr lang="en-US" sz="1000" dirty="0"/>
          </a:p>
        </p:txBody>
      </p:sp>
      <p:sp>
        <p:nvSpPr>
          <p:cNvPr id="2" name="Otsikko 1"/>
          <p:cNvSpPr>
            <a:spLocks noGrp="1"/>
          </p:cNvSpPr>
          <p:nvPr>
            <p:ph type="title"/>
          </p:nvPr>
        </p:nvSpPr>
        <p:spPr>
          <a:solidFill>
            <a:schemeClr val="bg1">
              <a:alpha val="67000"/>
            </a:schemeClr>
          </a:solidFill>
        </p:spPr>
        <p:txBody>
          <a:bodyPr>
            <a:normAutofit/>
          </a:bodyPr>
          <a:lstStyle/>
          <a:p>
            <a:r>
              <a:rPr lang="en-US" dirty="0"/>
              <a:t>Strategy 2: Statistical controls</a:t>
            </a:r>
          </a:p>
        </p:txBody>
      </p:sp>
      <p:pic>
        <p:nvPicPr>
          <p:cNvPr id="8" name="Picture 2"/>
          <p:cNvPicPr>
            <a:picLocks noChangeAspect="1" noChangeArrowheads="1"/>
          </p:cNvPicPr>
          <p:nvPr/>
        </p:nvPicPr>
        <p:blipFill>
          <a:blip r:embed="rId3" cstate="print"/>
          <a:srcRect/>
          <a:stretch>
            <a:fillRect/>
          </a:stretch>
        </p:blipFill>
        <p:spPr bwMode="auto">
          <a:xfrm>
            <a:off x="1273632" y="2297332"/>
            <a:ext cx="4964410" cy="952630"/>
          </a:xfrm>
          <a:prstGeom prst="rect">
            <a:avLst/>
          </a:prstGeom>
          <a:noFill/>
          <a:ln w="9525">
            <a:noFill/>
            <a:miter lim="800000"/>
            <a:headEnd/>
            <a:tailEnd/>
          </a:ln>
          <a:effectLst/>
        </p:spPr>
      </p:pic>
      <p:sp>
        <p:nvSpPr>
          <p:cNvPr id="9" name="Tekstikehys 4"/>
          <p:cNvSpPr txBox="1"/>
          <p:nvPr/>
        </p:nvSpPr>
        <p:spPr>
          <a:xfrm>
            <a:off x="6352880" y="2177123"/>
            <a:ext cx="1742785" cy="1200329"/>
          </a:xfrm>
          <a:prstGeom prst="rect">
            <a:avLst/>
          </a:prstGeom>
          <a:noFill/>
        </p:spPr>
        <p:txBody>
          <a:bodyPr wrap="none" rtlCol="0">
            <a:spAutoFit/>
          </a:bodyPr>
          <a:lstStyle/>
          <a:p>
            <a:r>
              <a:rPr lang="en-US" sz="7200" dirty="0">
                <a:latin typeface="Adobe Heiti Std R" pitchFamily="34" charset="-128"/>
                <a:ea typeface="Adobe Heiti Std R" pitchFamily="34" charset="-128"/>
              </a:rPr>
              <a:t>500</a:t>
            </a:r>
          </a:p>
        </p:txBody>
      </p:sp>
      <p:sp>
        <p:nvSpPr>
          <p:cNvPr id="10" name="Tekstikehys 5"/>
          <p:cNvSpPr txBox="1"/>
          <p:nvPr/>
        </p:nvSpPr>
        <p:spPr>
          <a:xfrm>
            <a:off x="1398921" y="3521468"/>
            <a:ext cx="1863011" cy="707886"/>
          </a:xfrm>
          <a:prstGeom prst="rect">
            <a:avLst/>
          </a:prstGeom>
          <a:noFill/>
        </p:spPr>
        <p:txBody>
          <a:bodyPr wrap="none" rtlCol="0">
            <a:spAutoFit/>
          </a:bodyPr>
          <a:lstStyle/>
          <a:p>
            <a:r>
              <a:rPr lang="en-US" sz="4000" dirty="0"/>
              <a:t>in 2005:</a:t>
            </a:r>
          </a:p>
        </p:txBody>
      </p:sp>
      <p:sp>
        <p:nvSpPr>
          <p:cNvPr id="11" name="Tekstikehys 6"/>
          <p:cNvSpPr txBox="1"/>
          <p:nvPr/>
        </p:nvSpPr>
        <p:spPr>
          <a:xfrm>
            <a:off x="3199121" y="3533662"/>
            <a:ext cx="4968552" cy="707886"/>
          </a:xfrm>
          <a:prstGeom prst="rect">
            <a:avLst/>
          </a:prstGeom>
          <a:noFill/>
        </p:spPr>
        <p:txBody>
          <a:bodyPr wrap="square" rtlCol="0">
            <a:spAutoFit/>
          </a:bodyPr>
          <a:lstStyle/>
          <a:p>
            <a:r>
              <a:rPr lang="en-US" sz="2000" dirty="0"/>
              <a:t>Average </a:t>
            </a:r>
            <a:r>
              <a:rPr lang="en-US" sz="2000" b="1" dirty="0"/>
              <a:t>ROA</a:t>
            </a:r>
            <a:r>
              <a:rPr lang="en-US" sz="2000" dirty="0"/>
              <a:t> was 4.7 percentage points higher in firms who had female CEO </a:t>
            </a:r>
          </a:p>
        </p:txBody>
      </p:sp>
      <p:grpSp>
        <p:nvGrpSpPr>
          <p:cNvPr id="43" name="Group 42"/>
          <p:cNvGrpSpPr/>
          <p:nvPr/>
        </p:nvGrpSpPr>
        <p:grpSpPr>
          <a:xfrm>
            <a:off x="1074287" y="2388276"/>
            <a:ext cx="2144280" cy="2136995"/>
            <a:chOff x="348460" y="3533662"/>
            <a:chExt cx="2144280" cy="2136995"/>
          </a:xfrm>
        </p:grpSpPr>
        <p:pic>
          <p:nvPicPr>
            <p:cNvPr id="44" name="Picture 43"/>
            <p:cNvPicPr>
              <a:picLocks noChangeAspect="1"/>
            </p:cNvPicPr>
            <p:nvPr/>
          </p:nvPicPr>
          <p:blipFill rotWithShape="1">
            <a:blip r:embed="rId4"/>
            <a:srcRect r="50358"/>
            <a:stretch/>
          </p:blipFill>
          <p:spPr>
            <a:xfrm>
              <a:off x="348460" y="3569020"/>
              <a:ext cx="2144280" cy="2101637"/>
            </a:xfrm>
            <a:prstGeom prst="rect">
              <a:avLst/>
            </a:prstGeom>
            <a:noFill/>
          </p:spPr>
        </p:pic>
        <p:sp>
          <p:nvSpPr>
            <p:cNvPr id="45" name="TextBox 44"/>
            <p:cNvSpPr txBox="1"/>
            <p:nvPr/>
          </p:nvSpPr>
          <p:spPr>
            <a:xfrm>
              <a:off x="557025" y="3533662"/>
              <a:ext cx="936979" cy="212146"/>
            </a:xfrm>
            <a:prstGeom prst="rect">
              <a:avLst/>
            </a:prstGeom>
            <a:noFill/>
          </p:spPr>
          <p:txBody>
            <a:bodyPr wrap="none" rtlCol="0">
              <a:spAutoFit/>
            </a:bodyPr>
            <a:lstStyle/>
            <a:p>
              <a:r>
                <a:rPr lang="en-US" sz="1200" dirty="0"/>
                <a:t>without controls</a:t>
              </a:r>
            </a:p>
          </p:txBody>
        </p:sp>
        <p:sp>
          <p:nvSpPr>
            <p:cNvPr id="46" name="Text Box 19"/>
            <p:cNvSpPr txBox="1">
              <a:spLocks noChangeArrowheads="1"/>
            </p:cNvSpPr>
            <p:nvPr/>
          </p:nvSpPr>
          <p:spPr bwMode="auto">
            <a:xfrm>
              <a:off x="1024656" y="4932494"/>
              <a:ext cx="827848"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performance</a:t>
              </a:r>
            </a:p>
          </p:txBody>
        </p:sp>
        <p:sp>
          <p:nvSpPr>
            <p:cNvPr id="47" name="Text Box 19"/>
            <p:cNvSpPr txBox="1">
              <a:spLocks noChangeArrowheads="1"/>
            </p:cNvSpPr>
            <p:nvPr/>
          </p:nvSpPr>
          <p:spPr bwMode="auto">
            <a:xfrm>
              <a:off x="762419" y="4164710"/>
              <a:ext cx="52447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gender</a:t>
              </a:r>
            </a:p>
          </p:txBody>
        </p:sp>
      </p:grpSp>
      <p:grpSp>
        <p:nvGrpSpPr>
          <p:cNvPr id="48" name="Group 47"/>
          <p:cNvGrpSpPr/>
          <p:nvPr/>
        </p:nvGrpSpPr>
        <p:grpSpPr>
          <a:xfrm>
            <a:off x="5018585" y="2442938"/>
            <a:ext cx="2175213" cy="2126349"/>
            <a:chOff x="2492740" y="3544308"/>
            <a:chExt cx="2175213" cy="2126349"/>
          </a:xfrm>
        </p:grpSpPr>
        <p:sp>
          <p:nvSpPr>
            <p:cNvPr id="49" name="TextBox 48"/>
            <p:cNvSpPr txBox="1"/>
            <p:nvPr/>
          </p:nvSpPr>
          <p:spPr>
            <a:xfrm>
              <a:off x="2960354" y="3544308"/>
              <a:ext cx="770549" cy="212146"/>
            </a:xfrm>
            <a:prstGeom prst="rect">
              <a:avLst/>
            </a:prstGeom>
            <a:noFill/>
          </p:spPr>
          <p:txBody>
            <a:bodyPr wrap="none" rtlCol="0">
              <a:spAutoFit/>
            </a:bodyPr>
            <a:lstStyle/>
            <a:p>
              <a:r>
                <a:rPr lang="en-US" sz="1200" dirty="0"/>
                <a:t>with controls</a:t>
              </a:r>
            </a:p>
          </p:txBody>
        </p:sp>
        <p:sp>
          <p:nvSpPr>
            <p:cNvPr id="50" name="Text Box 19"/>
            <p:cNvSpPr txBox="1">
              <a:spLocks noChangeArrowheads="1"/>
            </p:cNvSpPr>
            <p:nvPr/>
          </p:nvSpPr>
          <p:spPr bwMode="auto">
            <a:xfrm>
              <a:off x="2792161" y="4156782"/>
              <a:ext cx="52447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gender</a:t>
              </a:r>
            </a:p>
          </p:txBody>
        </p:sp>
        <p:sp>
          <p:nvSpPr>
            <p:cNvPr id="51" name="Text Box 19"/>
            <p:cNvSpPr txBox="1">
              <a:spLocks noChangeArrowheads="1"/>
            </p:cNvSpPr>
            <p:nvPr/>
          </p:nvSpPr>
          <p:spPr bwMode="auto">
            <a:xfrm>
              <a:off x="3829965" y="4173321"/>
              <a:ext cx="34785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size</a:t>
              </a:r>
            </a:p>
          </p:txBody>
        </p:sp>
        <p:sp>
          <p:nvSpPr>
            <p:cNvPr id="52" name="Text Box 19"/>
            <p:cNvSpPr txBox="1">
              <a:spLocks noChangeArrowheads="1"/>
            </p:cNvSpPr>
            <p:nvPr/>
          </p:nvSpPr>
          <p:spPr bwMode="auto">
            <a:xfrm>
              <a:off x="3234750" y="4955883"/>
              <a:ext cx="827848"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performance</a:t>
              </a:r>
            </a:p>
          </p:txBody>
        </p:sp>
        <p:pic>
          <p:nvPicPr>
            <p:cNvPr id="53" name="Picture 52"/>
            <p:cNvPicPr>
              <a:picLocks noChangeAspect="1"/>
            </p:cNvPicPr>
            <p:nvPr/>
          </p:nvPicPr>
          <p:blipFill rotWithShape="1">
            <a:blip r:embed="rId4"/>
            <a:srcRect l="49642"/>
            <a:stretch/>
          </p:blipFill>
          <p:spPr>
            <a:xfrm>
              <a:off x="2492740" y="3569020"/>
              <a:ext cx="2175213" cy="2101637"/>
            </a:xfrm>
            <a:prstGeom prst="rect">
              <a:avLst/>
            </a:prstGeom>
            <a:noFill/>
          </p:spPr>
        </p:pic>
      </p:grpSp>
      <p:grpSp>
        <p:nvGrpSpPr>
          <p:cNvPr id="5" name="Group 4"/>
          <p:cNvGrpSpPr/>
          <p:nvPr/>
        </p:nvGrpSpPr>
        <p:grpSpPr>
          <a:xfrm>
            <a:off x="2792049" y="2561730"/>
            <a:ext cx="1947038" cy="1982495"/>
            <a:chOff x="2014809" y="2561730"/>
            <a:chExt cx="1947038" cy="1982495"/>
          </a:xfrm>
        </p:grpSpPr>
        <p:sp>
          <p:nvSpPr>
            <p:cNvPr id="55" name="Rectangle 54"/>
            <p:cNvSpPr/>
            <p:nvPr/>
          </p:nvSpPr>
          <p:spPr>
            <a:xfrm>
              <a:off x="2625433" y="3132645"/>
              <a:ext cx="445471" cy="88138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3318085" y="2864999"/>
              <a:ext cx="445471" cy="11490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flipV="1">
              <a:off x="2369525" y="2561730"/>
              <a:ext cx="0" cy="145950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369525" y="4021232"/>
              <a:ext cx="1592322"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rot="16200000">
              <a:off x="1913499" y="3170622"/>
              <a:ext cx="448841" cy="246221"/>
            </a:xfrm>
            <a:prstGeom prst="rect">
              <a:avLst/>
            </a:prstGeom>
            <a:noFill/>
          </p:spPr>
          <p:txBody>
            <a:bodyPr wrap="none" lIns="0" tIns="0" rIns="0" bIns="0" rtlCol="0">
              <a:spAutoFit/>
            </a:bodyPr>
            <a:lstStyle/>
            <a:p>
              <a:r>
                <a:rPr lang="en-US" sz="1600" dirty="0"/>
                <a:t>ROA</a:t>
              </a:r>
            </a:p>
          </p:txBody>
        </p:sp>
        <p:sp>
          <p:nvSpPr>
            <p:cNvPr id="60" name="TextBox 59"/>
            <p:cNvSpPr txBox="1"/>
            <p:nvPr/>
          </p:nvSpPr>
          <p:spPr>
            <a:xfrm>
              <a:off x="3340195" y="2585653"/>
              <a:ext cx="399348" cy="246221"/>
            </a:xfrm>
            <a:prstGeom prst="rect">
              <a:avLst/>
            </a:prstGeom>
            <a:noFill/>
          </p:spPr>
          <p:txBody>
            <a:bodyPr wrap="none" lIns="0" tIns="0" rIns="0" bIns="0" rtlCol="0">
              <a:spAutoFit/>
            </a:bodyPr>
            <a:lstStyle/>
            <a:p>
              <a:r>
                <a:rPr lang="en-US" sz="1600" dirty="0"/>
                <a:t>18.5</a:t>
              </a:r>
            </a:p>
          </p:txBody>
        </p:sp>
        <p:sp>
          <p:nvSpPr>
            <p:cNvPr id="61" name="TextBox 60"/>
            <p:cNvSpPr txBox="1"/>
            <p:nvPr/>
          </p:nvSpPr>
          <p:spPr>
            <a:xfrm>
              <a:off x="2647543" y="2837329"/>
              <a:ext cx="399348" cy="246221"/>
            </a:xfrm>
            <a:prstGeom prst="rect">
              <a:avLst/>
            </a:prstGeom>
            <a:noFill/>
          </p:spPr>
          <p:txBody>
            <a:bodyPr wrap="none" lIns="0" tIns="0" rIns="0" bIns="0" rtlCol="0">
              <a:spAutoFit/>
            </a:bodyPr>
            <a:lstStyle/>
            <a:p>
              <a:r>
                <a:rPr lang="en-US" sz="1600" dirty="0"/>
                <a:t>14.1</a:t>
              </a:r>
            </a:p>
          </p:txBody>
        </p:sp>
        <p:sp>
          <p:nvSpPr>
            <p:cNvPr id="62" name="TextBox 61"/>
            <p:cNvSpPr txBox="1"/>
            <p:nvPr/>
          </p:nvSpPr>
          <p:spPr>
            <a:xfrm>
              <a:off x="2632081" y="4091943"/>
              <a:ext cx="456155" cy="246221"/>
            </a:xfrm>
            <a:prstGeom prst="rect">
              <a:avLst/>
            </a:prstGeom>
            <a:noFill/>
          </p:spPr>
          <p:txBody>
            <a:bodyPr wrap="none" lIns="0" tIns="0" rIns="0" bIns="0" rtlCol="0">
              <a:spAutoFit/>
            </a:bodyPr>
            <a:lstStyle/>
            <a:p>
              <a:r>
                <a:rPr lang="en-US" sz="1600" dirty="0"/>
                <a:t>Male</a:t>
              </a:r>
            </a:p>
          </p:txBody>
        </p:sp>
        <p:sp>
          <p:nvSpPr>
            <p:cNvPr id="63" name="TextBox 62"/>
            <p:cNvSpPr txBox="1"/>
            <p:nvPr/>
          </p:nvSpPr>
          <p:spPr>
            <a:xfrm>
              <a:off x="3229973" y="4093492"/>
              <a:ext cx="707125" cy="246221"/>
            </a:xfrm>
            <a:prstGeom prst="rect">
              <a:avLst/>
            </a:prstGeom>
            <a:noFill/>
          </p:spPr>
          <p:txBody>
            <a:bodyPr wrap="none" lIns="0" tIns="0" rIns="0" bIns="0" rtlCol="0">
              <a:spAutoFit/>
            </a:bodyPr>
            <a:lstStyle/>
            <a:p>
              <a:r>
                <a:rPr lang="en-US" sz="1600" dirty="0"/>
                <a:t>Female</a:t>
              </a:r>
            </a:p>
          </p:txBody>
        </p:sp>
        <p:sp>
          <p:nvSpPr>
            <p:cNvPr id="64" name="TextBox 63"/>
            <p:cNvSpPr txBox="1"/>
            <p:nvPr/>
          </p:nvSpPr>
          <p:spPr>
            <a:xfrm>
              <a:off x="2762028" y="4359559"/>
              <a:ext cx="859210" cy="184666"/>
            </a:xfrm>
            <a:prstGeom prst="rect">
              <a:avLst/>
            </a:prstGeom>
            <a:noFill/>
          </p:spPr>
          <p:txBody>
            <a:bodyPr wrap="none" lIns="0" tIns="0" rIns="0" bIns="0" rtlCol="0">
              <a:spAutoFit/>
            </a:bodyPr>
            <a:lstStyle/>
            <a:p>
              <a:r>
                <a:rPr lang="en-US" sz="1200" dirty="0"/>
                <a:t>CEO gender</a:t>
              </a:r>
            </a:p>
          </p:txBody>
        </p:sp>
      </p:grpSp>
      <p:grpSp>
        <p:nvGrpSpPr>
          <p:cNvPr id="4" name="Group 3"/>
          <p:cNvGrpSpPr/>
          <p:nvPr/>
        </p:nvGrpSpPr>
        <p:grpSpPr>
          <a:xfrm>
            <a:off x="7042207" y="2243921"/>
            <a:ext cx="1947038" cy="2329880"/>
            <a:chOff x="6612439" y="2243921"/>
            <a:chExt cx="1947038" cy="2329880"/>
          </a:xfrm>
        </p:grpSpPr>
        <p:sp>
          <p:nvSpPr>
            <p:cNvPr id="66" name="Rectangle 65"/>
            <p:cNvSpPr/>
            <p:nvPr/>
          </p:nvSpPr>
          <p:spPr>
            <a:xfrm>
              <a:off x="7223063" y="3013831"/>
              <a:ext cx="445471" cy="102977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7915715" y="2894575"/>
              <a:ext cx="445471" cy="11490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flipV="1">
              <a:off x="6967155" y="2591306"/>
              <a:ext cx="0" cy="1459502"/>
            </a:xfrm>
            <a:prstGeom prst="straightConnector1">
              <a:avLst/>
            </a:prstGeom>
            <a:solidFill>
              <a:schemeClr val="bg1"/>
            </a:solid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967155" y="4050808"/>
              <a:ext cx="1592322" cy="0"/>
            </a:xfrm>
            <a:prstGeom prst="line">
              <a:avLst/>
            </a:prstGeom>
            <a:solidFill>
              <a:schemeClr val="bg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rot="16200000">
              <a:off x="6511129" y="3200198"/>
              <a:ext cx="448841" cy="246221"/>
            </a:xfrm>
            <a:prstGeom prst="rect">
              <a:avLst/>
            </a:prstGeom>
            <a:solidFill>
              <a:schemeClr val="bg1"/>
            </a:solidFill>
          </p:spPr>
          <p:txBody>
            <a:bodyPr wrap="none" lIns="0" tIns="0" rIns="0" bIns="0" rtlCol="0">
              <a:spAutoFit/>
            </a:bodyPr>
            <a:lstStyle/>
            <a:p>
              <a:r>
                <a:rPr lang="en-US" sz="1600" dirty="0"/>
                <a:t>ROA</a:t>
              </a:r>
            </a:p>
          </p:txBody>
        </p:sp>
        <p:sp>
          <p:nvSpPr>
            <p:cNvPr id="71" name="TextBox 70"/>
            <p:cNvSpPr txBox="1"/>
            <p:nvPr/>
          </p:nvSpPr>
          <p:spPr>
            <a:xfrm>
              <a:off x="7937825" y="2615229"/>
              <a:ext cx="399348" cy="246221"/>
            </a:xfrm>
            <a:prstGeom prst="rect">
              <a:avLst/>
            </a:prstGeom>
            <a:solidFill>
              <a:schemeClr val="bg1"/>
            </a:solidFill>
          </p:spPr>
          <p:txBody>
            <a:bodyPr wrap="none" lIns="0" tIns="0" rIns="0" bIns="0" rtlCol="0">
              <a:spAutoFit/>
            </a:bodyPr>
            <a:lstStyle/>
            <a:p>
              <a:r>
                <a:rPr lang="en-US" sz="1600" dirty="0"/>
                <a:t>19.5</a:t>
              </a:r>
            </a:p>
          </p:txBody>
        </p:sp>
        <p:sp>
          <p:nvSpPr>
            <p:cNvPr id="72" name="TextBox 71"/>
            <p:cNvSpPr txBox="1"/>
            <p:nvPr/>
          </p:nvSpPr>
          <p:spPr>
            <a:xfrm>
              <a:off x="7245173" y="2733257"/>
              <a:ext cx="399348" cy="246221"/>
            </a:xfrm>
            <a:prstGeom prst="rect">
              <a:avLst/>
            </a:prstGeom>
            <a:solidFill>
              <a:schemeClr val="bg1"/>
            </a:solidFill>
          </p:spPr>
          <p:txBody>
            <a:bodyPr wrap="none" lIns="0" tIns="0" rIns="0" bIns="0" rtlCol="0">
              <a:spAutoFit/>
            </a:bodyPr>
            <a:lstStyle/>
            <a:p>
              <a:r>
                <a:rPr lang="en-US" sz="1600" dirty="0"/>
                <a:t>18.1</a:t>
              </a:r>
            </a:p>
          </p:txBody>
        </p:sp>
        <p:sp>
          <p:nvSpPr>
            <p:cNvPr id="73" name="TextBox 72"/>
            <p:cNvSpPr txBox="1"/>
            <p:nvPr/>
          </p:nvSpPr>
          <p:spPr>
            <a:xfrm>
              <a:off x="7229711" y="4121519"/>
              <a:ext cx="456155" cy="246221"/>
            </a:xfrm>
            <a:prstGeom prst="rect">
              <a:avLst/>
            </a:prstGeom>
            <a:solidFill>
              <a:schemeClr val="bg1"/>
            </a:solidFill>
          </p:spPr>
          <p:txBody>
            <a:bodyPr wrap="none" lIns="0" tIns="0" rIns="0" bIns="0" rtlCol="0">
              <a:spAutoFit/>
            </a:bodyPr>
            <a:lstStyle/>
            <a:p>
              <a:r>
                <a:rPr lang="en-US" sz="1600" dirty="0"/>
                <a:t>Male</a:t>
              </a:r>
            </a:p>
          </p:txBody>
        </p:sp>
        <p:sp>
          <p:nvSpPr>
            <p:cNvPr id="74" name="TextBox 73"/>
            <p:cNvSpPr txBox="1"/>
            <p:nvPr/>
          </p:nvSpPr>
          <p:spPr>
            <a:xfrm>
              <a:off x="7827603" y="4123068"/>
              <a:ext cx="707125" cy="246221"/>
            </a:xfrm>
            <a:prstGeom prst="rect">
              <a:avLst/>
            </a:prstGeom>
            <a:solidFill>
              <a:schemeClr val="bg1"/>
            </a:solidFill>
          </p:spPr>
          <p:txBody>
            <a:bodyPr wrap="none" lIns="0" tIns="0" rIns="0" bIns="0" rtlCol="0">
              <a:spAutoFit/>
            </a:bodyPr>
            <a:lstStyle/>
            <a:p>
              <a:r>
                <a:rPr lang="en-US" sz="1600" dirty="0"/>
                <a:t>Female</a:t>
              </a:r>
            </a:p>
          </p:txBody>
        </p:sp>
        <p:sp>
          <p:nvSpPr>
            <p:cNvPr id="75" name="TextBox 74"/>
            <p:cNvSpPr txBox="1"/>
            <p:nvPr/>
          </p:nvSpPr>
          <p:spPr>
            <a:xfrm>
              <a:off x="7359658" y="4389135"/>
              <a:ext cx="859210" cy="184666"/>
            </a:xfrm>
            <a:prstGeom prst="rect">
              <a:avLst/>
            </a:prstGeom>
            <a:solidFill>
              <a:schemeClr val="bg1"/>
            </a:solidFill>
          </p:spPr>
          <p:txBody>
            <a:bodyPr wrap="none" lIns="0" tIns="0" rIns="0" bIns="0" rtlCol="0">
              <a:spAutoFit/>
            </a:bodyPr>
            <a:lstStyle/>
            <a:p>
              <a:r>
                <a:rPr lang="en-US" sz="1200" dirty="0"/>
                <a:t>CEO gender</a:t>
              </a:r>
            </a:p>
          </p:txBody>
        </p:sp>
        <p:sp>
          <p:nvSpPr>
            <p:cNvPr id="76" name="TextBox 75"/>
            <p:cNvSpPr txBox="1"/>
            <p:nvPr/>
          </p:nvSpPr>
          <p:spPr>
            <a:xfrm>
              <a:off x="7005069" y="2243921"/>
              <a:ext cx="1479371" cy="369332"/>
            </a:xfrm>
            <a:prstGeom prst="rect">
              <a:avLst/>
            </a:prstGeom>
            <a:noFill/>
          </p:spPr>
          <p:txBody>
            <a:bodyPr wrap="none" lIns="0" tIns="0" rIns="0" bIns="0" rtlCol="0">
              <a:spAutoFit/>
            </a:bodyPr>
            <a:lstStyle/>
            <a:p>
              <a:r>
                <a:rPr lang="en-US" sz="1200" b="1" dirty="0"/>
                <a:t>Firms with less than</a:t>
              </a:r>
              <a:br>
                <a:rPr lang="en-US" sz="1200" b="1" dirty="0"/>
              </a:br>
              <a:r>
                <a:rPr lang="en-US" sz="1200" b="1" dirty="0"/>
                <a:t> 250 employees</a:t>
              </a:r>
            </a:p>
          </p:txBody>
        </p:sp>
      </p:grpSp>
      <p:sp>
        <p:nvSpPr>
          <p:cNvPr id="92" name="Rectangle 91"/>
          <p:cNvSpPr/>
          <p:nvPr/>
        </p:nvSpPr>
        <p:spPr>
          <a:xfrm>
            <a:off x="2014809" y="4875505"/>
            <a:ext cx="4756979" cy="1323439"/>
          </a:xfrm>
          <a:prstGeom prst="rect">
            <a:avLst/>
          </a:prstGeom>
        </p:spPr>
        <p:txBody>
          <a:bodyPr wrap="square">
            <a:spAutoFit/>
          </a:bodyPr>
          <a:lstStyle/>
          <a:p>
            <a:r>
              <a:rPr lang="en-US" sz="1600" dirty="0">
                <a:solidFill>
                  <a:srgbClr val="000000"/>
                </a:solidFill>
                <a:latin typeface="Verdana" pitchFamily="34" charset="0"/>
              </a:rPr>
              <a:t>ROA= b</a:t>
            </a:r>
            <a:r>
              <a:rPr lang="en-US" sz="1600" baseline="-25000" dirty="0">
                <a:solidFill>
                  <a:srgbClr val="000000"/>
                </a:solidFill>
                <a:latin typeface="Verdana" pitchFamily="34" charset="0"/>
              </a:rPr>
              <a:t>0</a:t>
            </a:r>
            <a:r>
              <a:rPr lang="en-US" sz="1600" dirty="0">
                <a:solidFill>
                  <a:srgbClr val="000000"/>
                </a:solidFill>
                <a:latin typeface="Verdana" pitchFamily="34" charset="0"/>
              </a:rPr>
              <a:t> + b</a:t>
            </a:r>
            <a:r>
              <a:rPr lang="en-US" sz="1600" baseline="-25000" dirty="0">
                <a:solidFill>
                  <a:srgbClr val="000000"/>
                </a:solidFill>
                <a:latin typeface="Verdana" pitchFamily="34" charset="0"/>
              </a:rPr>
              <a:t>1</a:t>
            </a:r>
            <a:r>
              <a:rPr lang="en-US" sz="1600" dirty="0">
                <a:solidFill>
                  <a:srgbClr val="000000"/>
                </a:solidFill>
                <a:latin typeface="Verdana" pitchFamily="34" charset="0"/>
              </a:rPr>
              <a:t> * CEO gender + b</a:t>
            </a:r>
            <a:r>
              <a:rPr lang="en-US" sz="1600" baseline="-25000" dirty="0">
                <a:solidFill>
                  <a:srgbClr val="000000"/>
                </a:solidFill>
                <a:latin typeface="Verdana" pitchFamily="34" charset="0"/>
              </a:rPr>
              <a:t>2</a:t>
            </a:r>
            <a:r>
              <a:rPr lang="en-US" sz="1600" dirty="0">
                <a:solidFill>
                  <a:srgbClr val="000000"/>
                </a:solidFill>
                <a:latin typeface="Verdana" pitchFamily="34" charset="0"/>
              </a:rPr>
              <a:t> * size + e</a:t>
            </a:r>
          </a:p>
          <a:p>
            <a:endParaRPr lang="en-US" sz="1600" dirty="0">
              <a:solidFill>
                <a:srgbClr val="000000"/>
              </a:solidFill>
              <a:latin typeface="Verdana" pitchFamily="34" charset="0"/>
            </a:endParaRPr>
          </a:p>
          <a:p>
            <a:r>
              <a:rPr lang="en-US" sz="1600" dirty="0">
                <a:solidFill>
                  <a:srgbClr val="000000"/>
                </a:solidFill>
                <a:latin typeface="Verdana" pitchFamily="34" charset="0"/>
              </a:rPr>
              <a:t>CEO gender:	female = 1</a:t>
            </a:r>
          </a:p>
          <a:p>
            <a:r>
              <a:rPr lang="en-US" sz="1600" dirty="0">
                <a:solidFill>
                  <a:srgbClr val="000000"/>
                </a:solidFill>
                <a:latin typeface="Verdana" pitchFamily="34" charset="0"/>
              </a:rPr>
              <a:t>			male = 0</a:t>
            </a:r>
          </a:p>
          <a:p>
            <a:endParaRPr lang="en-US" sz="1600" dirty="0">
              <a:solidFill>
                <a:srgbClr val="000000"/>
              </a:solidFill>
              <a:latin typeface="Verdana" pitchFamily="34" charset="0"/>
            </a:endParaRPr>
          </a:p>
        </p:txBody>
      </p:sp>
    </p:spTree>
    <p:extLst>
      <p:ext uri="{BB962C8B-B14F-4D97-AF65-F5344CB8AC3E}">
        <p14:creationId xmlns:p14="http://schemas.microsoft.com/office/powerpoint/2010/main" val="15316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0" presetClass="path" presetSubtype="0" accel="50000" decel="50000" fill="hold" nodeType="withEffect">
                                  <p:stCondLst>
                                    <p:cond delay="0"/>
                                  </p:stCondLst>
                                  <p:childTnLst>
                                    <p:animMotion origin="layout" path="M 9.92883E-7 0.00046 L -0.00208 -0.30217 " pathEditMode="relative" rAng="0" ptsTypes="AA">
                                      <p:cBhvr>
                                        <p:cTn id="9" dur="500" fill="hold"/>
                                        <p:tgtEl>
                                          <p:spTgt spid="8"/>
                                        </p:tgtEl>
                                        <p:attrNameLst>
                                          <p:attrName>ppt_x</p:attrName>
                                          <p:attrName>ppt_y</p:attrName>
                                        </p:attrNameLst>
                                      </p:cBhvr>
                                      <p:rCtr x="-104" y="-15132"/>
                                    </p:animMotion>
                                  </p:childTnLst>
                                </p:cTn>
                              </p:par>
                              <p:par>
                                <p:cTn id="10" presetID="0" presetClass="path" presetSubtype="0" accel="50000" decel="50000" fill="hold" grpId="0" nodeType="withEffect">
                                  <p:stCondLst>
                                    <p:cond delay="0"/>
                                  </p:stCondLst>
                                  <p:childTnLst>
                                    <p:animMotion origin="layout" path="M 0 0 L -0.00208 -0.30264 " pathEditMode="relative" ptsTypes="AA">
                                      <p:cBhvr>
                                        <p:cTn id="11" dur="500" fill="hold"/>
                                        <p:tgtEl>
                                          <p:spTgt spid="9"/>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 0 L -0.00208 -0.30264 " pathEditMode="relative" ptsTypes="AA">
                                      <p:cBhvr>
                                        <p:cTn id="13" dur="500" fill="hold"/>
                                        <p:tgtEl>
                                          <p:spTgt spid="10"/>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 0 L -0.00208 -0.30264 " pathEditMode="relative" ptsTypes="AA">
                                      <p:cBhvr>
                                        <p:cTn id="15" dur="500" fill="hold"/>
                                        <p:tgtEl>
                                          <p:spTgt spid="11"/>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2">
                                            <p:txEl>
                                              <p:pRg st="0" end="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2">
                                            <p:txEl>
                                              <p:pRg st="2" end="2"/>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9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variables</a:t>
            </a:r>
          </a:p>
        </p:txBody>
      </p:sp>
      <p:sp>
        <p:nvSpPr>
          <p:cNvPr id="6" name="Content Placeholder 5"/>
          <p:cNvSpPr>
            <a:spLocks noGrp="1"/>
          </p:cNvSpPr>
          <p:nvPr>
            <p:ph sz="half" idx="1"/>
          </p:nvPr>
        </p:nvSpPr>
        <p:spPr/>
        <p:txBody>
          <a:bodyPr>
            <a:normAutofit/>
          </a:bodyPr>
          <a:lstStyle/>
          <a:p>
            <a:r>
              <a:rPr lang="en-US" dirty="0"/>
              <a:t>Alternative explanations for the observed association between IV and DV (i.e. alternative </a:t>
            </a:r>
            <a:r>
              <a:rPr lang="en-US" dirty="0">
                <a:solidFill>
                  <a:srgbClr val="EF3340"/>
                </a:solidFill>
              </a:rPr>
              <a:t>theories</a:t>
            </a:r>
            <a:r>
              <a:rPr lang="en-US" dirty="0"/>
              <a:t> for the data)</a:t>
            </a:r>
          </a:p>
          <a:p>
            <a:pPr marL="342900" indent="-342900">
              <a:buFont typeface="Arial"/>
              <a:buChar char="•"/>
            </a:pPr>
            <a:r>
              <a:rPr lang="en-US" sz="2000" dirty="0"/>
              <a:t>Must be driven by theory (i.e. do not use a “standard set”, but provide a theoretical justification for each.)</a:t>
            </a:r>
          </a:p>
          <a:p>
            <a:pPr marL="342900" indent="-342900">
              <a:buFont typeface="Arial"/>
              <a:buChar char="•"/>
            </a:pPr>
            <a:r>
              <a:rPr lang="en-US" sz="2000" dirty="0"/>
              <a:t>Should be related to both IV and DV to be included (and both relationships should be justified</a:t>
            </a:r>
            <a:r>
              <a:rPr lang="en-US" sz="1800" dirty="0"/>
              <a:t>)</a:t>
            </a:r>
          </a:p>
        </p:txBody>
      </p:sp>
      <p:pic>
        <p:nvPicPr>
          <p:cNvPr id="25" name="Content Placeholder 7" descr="Hekman et al. - 2010 - An Examination of Whether and How Racial and Gende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8607" t="70474" r="3763" b="18182"/>
          <a:stretch/>
        </p:blipFill>
        <p:spPr>
          <a:xfrm>
            <a:off x="5080069" y="1685675"/>
            <a:ext cx="3479731" cy="1080000"/>
          </a:xfrm>
          <a:prstGeom prst="rect">
            <a:avLst/>
          </a:prstGeom>
          <a:solidFill>
            <a:schemeClr val="bg1"/>
          </a:solidFill>
          <a:ln>
            <a:solidFill>
              <a:schemeClr val="tx1"/>
            </a:solidFill>
          </a:ln>
          <a:effectLst>
            <a:outerShdw blurRad="50800" dist="38100" dir="2700000" algn="tl" rotWithShape="0">
              <a:srgbClr val="000000">
                <a:alpha val="43000"/>
              </a:srgbClr>
            </a:outerShdw>
          </a:effectLst>
        </p:spPr>
      </p:pic>
      <p:sp>
        <p:nvSpPr>
          <p:cNvPr id="24" name="TextBox 23"/>
          <p:cNvSpPr txBox="1"/>
          <p:nvPr/>
        </p:nvSpPr>
        <p:spPr>
          <a:xfrm>
            <a:off x="2489598" y="5968053"/>
            <a:ext cx="5409234" cy="984885"/>
          </a:xfrm>
          <a:prstGeom prst="rect">
            <a:avLst/>
          </a:prstGeom>
          <a:noFill/>
        </p:spPr>
        <p:txBody>
          <a:bodyPr wrap="square" lIns="0" tIns="0" rIns="0" bIns="0" rtlCol="0">
            <a:spAutoFit/>
          </a:bodyPr>
          <a:lstStyle/>
          <a:p>
            <a:r>
              <a:rPr lang="en-US" sz="800" dirty="0"/>
              <a:t>Carlson, K. D., &amp; Wu, J. (2012). The Illusion of Statistical Control Control Variable Practice in Management Research. </a:t>
            </a:r>
            <a:r>
              <a:rPr lang="en-US" sz="800" i="1" dirty="0"/>
              <a:t>Organizational Research Methods</a:t>
            </a:r>
            <a:r>
              <a:rPr lang="en-US" sz="800" dirty="0"/>
              <a:t>, </a:t>
            </a:r>
            <a:r>
              <a:rPr lang="en-US" sz="800" i="1" dirty="0"/>
              <a:t>15</a:t>
            </a:r>
            <a:r>
              <a:rPr lang="en-US" sz="800" dirty="0"/>
              <a:t>(3), 413–435. doi:10.1177/1094428111428817</a:t>
            </a:r>
          </a:p>
          <a:p>
            <a:endParaRPr lang="en-US" sz="800" dirty="0"/>
          </a:p>
          <a:p>
            <a:r>
              <a:rPr lang="en-US" sz="800" dirty="0" err="1"/>
              <a:t>Hekman</a:t>
            </a:r>
            <a:r>
              <a:rPr lang="en-US" sz="800" dirty="0"/>
              <a:t>, D. R., Aquino, K., Owens, B. P., Mitchell, T. R., </a:t>
            </a:r>
            <a:r>
              <a:rPr lang="en-US" sz="800" dirty="0" err="1"/>
              <a:t>Schilpzand</a:t>
            </a:r>
            <a:r>
              <a:rPr lang="en-US" sz="800" dirty="0"/>
              <a:t>, P., &amp; Leavitt, K. (2010). An Examination of Whether and How Racial and Gender Biases Influence Customer Satisfaction. </a:t>
            </a:r>
            <a:r>
              <a:rPr lang="en-US" sz="800" i="1" dirty="0"/>
              <a:t>Academy of Management Journal</a:t>
            </a:r>
            <a:r>
              <a:rPr lang="en-US" sz="800" dirty="0"/>
              <a:t>, </a:t>
            </a:r>
            <a:r>
              <a:rPr lang="en-US" sz="800" i="1" dirty="0"/>
              <a:t>53</a:t>
            </a:r>
            <a:r>
              <a:rPr lang="en-US" sz="800" dirty="0"/>
              <a:t>(2), 238–264. doi:10.5465/AMJ.2010.49388763</a:t>
            </a:r>
          </a:p>
          <a:p>
            <a:endParaRPr lang="en-US" sz="800" dirty="0"/>
          </a:p>
          <a:p>
            <a:endParaRPr lang="en-US" sz="800" b="1" dirty="0"/>
          </a:p>
        </p:txBody>
      </p:sp>
      <p:sp>
        <p:nvSpPr>
          <p:cNvPr id="26" name="Rectangle 25"/>
          <p:cNvSpPr/>
          <p:nvPr/>
        </p:nvSpPr>
        <p:spPr>
          <a:xfrm>
            <a:off x="5410200" y="3515928"/>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IV</a:t>
            </a:r>
            <a:r>
              <a:rPr lang="en-US" baseline="-25000" dirty="0"/>
              <a:t>1</a:t>
            </a:r>
          </a:p>
        </p:txBody>
      </p:sp>
      <p:sp>
        <p:nvSpPr>
          <p:cNvPr id="27" name="Rectangle 26"/>
          <p:cNvSpPr/>
          <p:nvPr/>
        </p:nvSpPr>
        <p:spPr>
          <a:xfrm>
            <a:off x="5410200" y="4189028"/>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r>
              <a:rPr lang="en-US" baseline="-25000" dirty="0"/>
              <a:t>2</a:t>
            </a:r>
          </a:p>
        </p:txBody>
      </p:sp>
      <p:sp>
        <p:nvSpPr>
          <p:cNvPr id="28" name="Rectangle 27"/>
          <p:cNvSpPr/>
          <p:nvPr/>
        </p:nvSpPr>
        <p:spPr>
          <a:xfrm>
            <a:off x="5422900" y="4960052"/>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t>
            </a:r>
            <a:r>
              <a:rPr lang="en-US" baseline="-25000" dirty="0"/>
              <a:t>3</a:t>
            </a:r>
          </a:p>
        </p:txBody>
      </p:sp>
      <p:sp>
        <p:nvSpPr>
          <p:cNvPr id="29" name="Rectangle 28"/>
          <p:cNvSpPr/>
          <p:nvPr/>
        </p:nvSpPr>
        <p:spPr>
          <a:xfrm>
            <a:off x="7594600" y="4328728"/>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DV</a:t>
            </a:r>
            <a:endParaRPr lang="en-US" baseline="-25000" dirty="0"/>
          </a:p>
        </p:txBody>
      </p:sp>
      <p:cxnSp>
        <p:nvCxnSpPr>
          <p:cNvPr id="30" name="Straight Arrow Connector 29"/>
          <p:cNvCxnSpPr>
            <a:stCxn id="32" idx="3"/>
            <a:endCxn id="35" idx="1"/>
          </p:cNvCxnSpPr>
          <p:nvPr/>
        </p:nvCxnSpPr>
        <p:spPr>
          <a:xfrm>
            <a:off x="5943600" y="3776278"/>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33" idx="3"/>
            <a:endCxn id="35" idx="1"/>
          </p:cNvCxnSpPr>
          <p:nvPr/>
        </p:nvCxnSpPr>
        <p:spPr>
          <a:xfrm>
            <a:off x="5943600" y="4449378"/>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34" idx="3"/>
            <a:endCxn id="35" idx="1"/>
          </p:cNvCxnSpPr>
          <p:nvPr/>
        </p:nvCxnSpPr>
        <p:spPr>
          <a:xfrm flipV="1">
            <a:off x="5956300" y="4589078"/>
            <a:ext cx="1638300" cy="631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35" idx="3"/>
          </p:cNvCxnSpPr>
          <p:nvPr/>
        </p:nvCxnSpPr>
        <p:spPr>
          <a:xfrm flipH="1">
            <a:off x="8128000" y="3962526"/>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a:stCxn id="32" idx="1"/>
            <a:endCxn id="33" idx="1"/>
          </p:cNvCxnSpPr>
          <p:nvPr/>
        </p:nvCxnSpPr>
        <p:spPr>
          <a:xfrm rot="10800000" flipV="1">
            <a:off x="5410200" y="3776278"/>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5" name="Curved Connector 34"/>
          <p:cNvCxnSpPr>
            <a:stCxn id="32" idx="1"/>
            <a:endCxn id="34" idx="1"/>
          </p:cNvCxnSpPr>
          <p:nvPr/>
        </p:nvCxnSpPr>
        <p:spPr>
          <a:xfrm rot="10800000" flipH="1" flipV="1">
            <a:off x="5410200" y="3776278"/>
            <a:ext cx="12700" cy="1444124"/>
          </a:xfrm>
          <a:prstGeom prst="curvedConnector3">
            <a:avLst>
              <a:gd name="adj1" fmla="val -2904858"/>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6" name="Curved Connector 35"/>
          <p:cNvCxnSpPr>
            <a:stCxn id="33" idx="1"/>
            <a:endCxn id="34" idx="1"/>
          </p:cNvCxnSpPr>
          <p:nvPr/>
        </p:nvCxnSpPr>
        <p:spPr>
          <a:xfrm rot="10800000" flipH="1" flipV="1">
            <a:off x="5410200" y="4449378"/>
            <a:ext cx="12700" cy="771024"/>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7" name="Oval 36"/>
          <p:cNvSpPr/>
          <p:nvPr/>
        </p:nvSpPr>
        <p:spPr>
          <a:xfrm>
            <a:off x="8572500" y="3530626"/>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38" name="TextBox 37"/>
          <p:cNvSpPr txBox="1"/>
          <p:nvPr/>
        </p:nvSpPr>
        <p:spPr>
          <a:xfrm>
            <a:off x="6451600" y="3649278"/>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39" name="TextBox 38"/>
          <p:cNvSpPr txBox="1"/>
          <p:nvPr/>
        </p:nvSpPr>
        <p:spPr>
          <a:xfrm>
            <a:off x="6464300" y="4131878"/>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40" name="TextBox 39"/>
          <p:cNvSpPr txBox="1"/>
          <p:nvPr/>
        </p:nvSpPr>
        <p:spPr>
          <a:xfrm>
            <a:off x="6448281" y="4652275"/>
            <a:ext cx="263381" cy="307777"/>
          </a:xfrm>
          <a:prstGeom prst="rect">
            <a:avLst/>
          </a:prstGeom>
          <a:noFill/>
        </p:spPr>
        <p:txBody>
          <a:bodyPr wrap="none" lIns="0" tIns="0" rIns="0" bIns="0" rtlCol="0">
            <a:spAutoFit/>
          </a:bodyPr>
          <a:lstStyle/>
          <a:p>
            <a:r>
              <a:rPr lang="en-US" sz="2000" i="1" dirty="0"/>
              <a:t>β</a:t>
            </a:r>
            <a:r>
              <a:rPr lang="en-US" sz="2000" i="1" baseline="-25000" dirty="0"/>
              <a:t>3</a:t>
            </a:r>
            <a:endParaRPr lang="en-US" sz="2000" b="1" dirty="0"/>
          </a:p>
        </p:txBody>
      </p:sp>
    </p:spTree>
    <p:extLst>
      <p:ext uri="{BB962C8B-B14F-4D97-AF65-F5344CB8AC3E}">
        <p14:creationId xmlns:p14="http://schemas.microsoft.com/office/powerpoint/2010/main" val="127283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509822-0EFA-6040-847F-E7B6383FB58D}"/>
              </a:ext>
            </a:extLst>
          </p:cNvPr>
          <p:cNvSpPr>
            <a:spLocks noGrp="1"/>
          </p:cNvSpPr>
          <p:nvPr>
            <p:ph type="title"/>
          </p:nvPr>
        </p:nvSpPr>
        <p:spPr/>
        <p:txBody>
          <a:bodyPr/>
          <a:lstStyle/>
          <a:p>
            <a:r>
              <a:rPr lang="fi-FI" dirty="0"/>
              <a:t>Central </a:t>
            </a:r>
            <a:r>
              <a:rPr lang="fi-FI" dirty="0" err="1"/>
              <a:t>tendency</a:t>
            </a:r>
            <a:r>
              <a:rPr lang="fi-FI" dirty="0"/>
              <a:t> and dispersion</a:t>
            </a:r>
          </a:p>
        </p:txBody>
      </p:sp>
      <p:pic>
        <p:nvPicPr>
          <p:cNvPr id="10" name="Content Placeholder 9">
            <a:extLst>
              <a:ext uri="{FF2B5EF4-FFF2-40B4-BE49-F238E27FC236}">
                <a16:creationId xmlns:a16="http://schemas.microsoft.com/office/drawing/2014/main" id="{06086976-1B17-F94E-8E7E-E0302DD0C47A}"/>
              </a:ext>
            </a:extLst>
          </p:cNvPr>
          <p:cNvPicPr>
            <a:picLocks noGrp="1" noChangeAspect="1"/>
          </p:cNvPicPr>
          <p:nvPr>
            <p:ph sz="half" idx="1"/>
          </p:nvPr>
        </p:nvPicPr>
        <p:blipFill>
          <a:blip r:embed="rId3"/>
          <a:stretch>
            <a:fillRect/>
          </a:stretch>
        </p:blipFill>
        <p:spPr>
          <a:xfrm>
            <a:off x="628650" y="2436881"/>
            <a:ext cx="3886200" cy="3128825"/>
          </a:xfrm>
          <a:prstGeom prst="rect">
            <a:avLst/>
          </a:prstGeom>
        </p:spPr>
      </p:pic>
      <p:pic>
        <p:nvPicPr>
          <p:cNvPr id="17" name="Content Placeholder 16">
            <a:extLst>
              <a:ext uri="{FF2B5EF4-FFF2-40B4-BE49-F238E27FC236}">
                <a16:creationId xmlns:a16="http://schemas.microsoft.com/office/drawing/2014/main" id="{86089054-7DA5-0C42-9ADA-6EAC396254CC}"/>
              </a:ext>
            </a:extLst>
          </p:cNvPr>
          <p:cNvPicPr>
            <a:picLocks noGrp="1" noChangeAspect="1"/>
          </p:cNvPicPr>
          <p:nvPr>
            <p:ph sz="half" idx="2"/>
          </p:nvPr>
        </p:nvPicPr>
        <p:blipFill>
          <a:blip r:embed="rId4"/>
          <a:stretch>
            <a:fillRect/>
          </a:stretch>
        </p:blipFill>
        <p:spPr>
          <a:xfrm>
            <a:off x="4629150" y="2436881"/>
            <a:ext cx="3886200" cy="3128825"/>
          </a:xfrm>
          <a:prstGeom prst="rect">
            <a:avLst/>
          </a:prstGeom>
        </p:spPr>
      </p:pic>
      <p:sp>
        <p:nvSpPr>
          <p:cNvPr id="13" name="Suorakulmio 14">
            <a:extLst>
              <a:ext uri="{FF2B5EF4-FFF2-40B4-BE49-F238E27FC236}">
                <a16:creationId xmlns:a16="http://schemas.microsoft.com/office/drawing/2014/main" id="{8623A006-5601-584A-93A6-FC8A25930256}"/>
              </a:ext>
            </a:extLst>
          </p:cNvPr>
          <p:cNvSpPr/>
          <p:nvPr/>
        </p:nvSpPr>
        <p:spPr>
          <a:xfrm>
            <a:off x="499683" y="6356351"/>
            <a:ext cx="8463342" cy="400110"/>
          </a:xfrm>
          <a:prstGeom prst="rect">
            <a:avLst/>
          </a:prstGeom>
        </p:spPr>
        <p:txBody>
          <a:bodyPr wrap="square">
            <a:spAutoFit/>
          </a:bodyPr>
          <a:lstStyle/>
          <a:p>
            <a:r>
              <a:rPr lang="en-US" sz="1000" dirty="0" err="1"/>
              <a:t>Pruim</a:t>
            </a:r>
            <a:r>
              <a:rPr lang="en-US" sz="1000" dirty="0"/>
              <a:t> (2015). NHANES: Data from the US National Health and Nutrition Examination Study. R package version  2.1.0. </a:t>
            </a:r>
            <a:r>
              <a:rPr lang="en-US" sz="1000" dirty="0">
                <a:hlinkClick r:id="rId5"/>
              </a:rPr>
              <a:t>https://CRAN.R-project.org/package=NHANES</a:t>
            </a:r>
            <a:r>
              <a:rPr lang="en-US" sz="1000" dirty="0"/>
              <a:t> </a:t>
            </a:r>
            <a:endParaRPr lang="en-US" sz="1000" dirty="0">
              <a:effectLst/>
            </a:endParaRPr>
          </a:p>
        </p:txBody>
      </p:sp>
      <p:sp>
        <p:nvSpPr>
          <p:cNvPr id="14" name="TextBox 13">
            <a:extLst>
              <a:ext uri="{FF2B5EF4-FFF2-40B4-BE49-F238E27FC236}">
                <a16:creationId xmlns:a16="http://schemas.microsoft.com/office/drawing/2014/main" id="{A3D3EC27-1A00-DF4A-8181-789DF0B28C8D}"/>
              </a:ext>
            </a:extLst>
          </p:cNvPr>
          <p:cNvSpPr txBox="1"/>
          <p:nvPr/>
        </p:nvSpPr>
        <p:spPr>
          <a:xfrm>
            <a:off x="499683" y="5942566"/>
            <a:ext cx="2450479" cy="369332"/>
          </a:xfrm>
          <a:prstGeom prst="rect">
            <a:avLst/>
          </a:prstGeom>
          <a:noFill/>
        </p:spPr>
        <p:txBody>
          <a:bodyPr wrap="none" rtlCol="0">
            <a:spAutoFit/>
          </a:bodyPr>
          <a:lstStyle/>
          <a:p>
            <a:r>
              <a:rPr lang="fi-FI" dirty="0"/>
              <a:t>3171 </a:t>
            </a:r>
            <a:r>
              <a:rPr lang="fi-FI" dirty="0" err="1"/>
              <a:t>working</a:t>
            </a:r>
            <a:r>
              <a:rPr lang="fi-FI" dirty="0"/>
              <a:t> </a:t>
            </a:r>
            <a:r>
              <a:rPr lang="fi-FI" dirty="0" err="1"/>
              <a:t>age</a:t>
            </a:r>
            <a:r>
              <a:rPr lang="fi-FI" dirty="0"/>
              <a:t> </a:t>
            </a:r>
            <a:r>
              <a:rPr lang="fi-FI" dirty="0" err="1"/>
              <a:t>males</a:t>
            </a:r>
            <a:endParaRPr lang="fi-FI" dirty="0"/>
          </a:p>
        </p:txBody>
      </p:sp>
    </p:spTree>
    <p:extLst>
      <p:ext uri="{BB962C8B-B14F-4D97-AF65-F5344CB8AC3E}">
        <p14:creationId xmlns:p14="http://schemas.microsoft.com/office/powerpoint/2010/main" val="37834970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t>
            </a:r>
            <a:r>
              <a:rPr lang="en-US" dirty="0" err="1"/>
              <a:t>Deephouse</a:t>
            </a:r>
            <a:r>
              <a:rPr lang="en-US" dirty="0"/>
              <a:t> 1999</a:t>
            </a:r>
          </a:p>
        </p:txBody>
      </p:sp>
      <p:pic>
        <p:nvPicPr>
          <p:cNvPr id="11" name="Content Placeholder 3" descr="Deephouse - 1999 - To be different, or to be the same It’s a questio (dragged).pdf"/>
          <p:cNvPicPr>
            <a:picLocks noChangeAspect="1"/>
          </p:cNvPicPr>
          <p:nvPr/>
        </p:nvPicPr>
        <p:blipFill rotWithShape="1">
          <a:blip r:embed="rId2">
            <a:extLst>
              <a:ext uri="{28A0092B-C50C-407E-A947-70E740481C1C}">
                <a14:useLocalDpi xmlns:a14="http://schemas.microsoft.com/office/drawing/2010/main" val="0"/>
              </a:ext>
            </a:extLst>
          </a:blip>
          <a:srcRect l="8877" t="7454" r="8805" b="71693"/>
          <a:stretch/>
        </p:blipFill>
        <p:spPr>
          <a:xfrm>
            <a:off x="939677" y="2174228"/>
            <a:ext cx="8157974" cy="2704061"/>
          </a:xfrm>
          <a:prstGeom prst="rect">
            <a:avLst/>
          </a:prstGeom>
        </p:spPr>
      </p:pic>
      <p:sp>
        <p:nvSpPr>
          <p:cNvPr id="13" name="Rectangle 12"/>
          <p:cNvSpPr/>
          <p:nvPr/>
        </p:nvSpPr>
        <p:spPr>
          <a:xfrm>
            <a:off x="4850963" y="3705341"/>
            <a:ext cx="701524" cy="222610"/>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459163" y="5285424"/>
            <a:ext cx="4931739" cy="307777"/>
          </a:xfrm>
          <a:prstGeom prst="rect">
            <a:avLst/>
          </a:prstGeom>
          <a:noFill/>
        </p:spPr>
        <p:txBody>
          <a:bodyPr wrap="none" lIns="0" tIns="0" rIns="0" bIns="0" rtlCol="0">
            <a:spAutoFit/>
          </a:bodyPr>
          <a:lstStyle/>
          <a:p>
            <a:r>
              <a:rPr lang="en-US" sz="2000" b="1" dirty="0">
                <a:solidFill>
                  <a:srgbClr val="FF0000"/>
                </a:solidFill>
              </a:rPr>
              <a:t>Is market share a good control variable?</a:t>
            </a:r>
          </a:p>
        </p:txBody>
      </p:sp>
      <p:cxnSp>
        <p:nvCxnSpPr>
          <p:cNvPr id="15" name="Straight Arrow Connector 14"/>
          <p:cNvCxnSpPr/>
          <p:nvPr/>
        </p:nvCxnSpPr>
        <p:spPr>
          <a:xfrm flipH="1" flipV="1">
            <a:off x="2423161" y="3849625"/>
            <a:ext cx="3337559" cy="13715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6893544" y="3705340"/>
            <a:ext cx="701524" cy="222610"/>
          </a:xfrm>
          <a:prstGeom prst="rect">
            <a:avLst/>
          </a:prstGeom>
          <a:noFill/>
          <a:ln w="254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1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at market share </a:t>
            </a:r>
          </a:p>
        </p:txBody>
      </p:sp>
      <p:sp>
        <p:nvSpPr>
          <p:cNvPr id="4" name="Rectangle 3"/>
          <p:cNvSpPr/>
          <p:nvPr/>
        </p:nvSpPr>
        <p:spPr>
          <a:xfrm>
            <a:off x="2832779" y="1874383"/>
            <a:ext cx="1428693" cy="7792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Strategic</a:t>
            </a:r>
          </a:p>
          <a:p>
            <a:pPr algn="ctr"/>
            <a:r>
              <a:rPr lang="en-US" dirty="0">
                <a:solidFill>
                  <a:srgbClr val="000000"/>
                </a:solidFill>
              </a:rPr>
              <a:t>deviation</a:t>
            </a:r>
          </a:p>
        </p:txBody>
      </p:sp>
      <p:sp>
        <p:nvSpPr>
          <p:cNvPr id="5" name="Rectangle 4"/>
          <p:cNvSpPr/>
          <p:nvPr/>
        </p:nvSpPr>
        <p:spPr>
          <a:xfrm>
            <a:off x="6001310" y="2863740"/>
            <a:ext cx="1428693" cy="7792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ROA</a:t>
            </a:r>
          </a:p>
        </p:txBody>
      </p:sp>
      <p:sp>
        <p:nvSpPr>
          <p:cNvPr id="6" name="Rectangle 5"/>
          <p:cNvSpPr/>
          <p:nvPr/>
        </p:nvSpPr>
        <p:spPr>
          <a:xfrm>
            <a:off x="2832779" y="3642976"/>
            <a:ext cx="1428693" cy="779236"/>
          </a:xfrm>
          <a:prstGeom prst="rect">
            <a:avLst/>
          </a:prstGeom>
          <a:solidFill>
            <a:schemeClr val="bg1"/>
          </a:solidFill>
          <a:ln>
            <a:solidFill>
              <a:schemeClr val="tx1">
                <a:alpha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Market</a:t>
            </a:r>
            <a:br>
              <a:rPr lang="en-US" dirty="0">
                <a:solidFill>
                  <a:srgbClr val="000000"/>
                </a:solidFill>
              </a:rPr>
            </a:br>
            <a:r>
              <a:rPr lang="en-US" dirty="0">
                <a:solidFill>
                  <a:srgbClr val="000000"/>
                </a:solidFill>
              </a:rPr>
              <a:t>share</a:t>
            </a:r>
          </a:p>
        </p:txBody>
      </p:sp>
      <p:cxnSp>
        <p:nvCxnSpPr>
          <p:cNvPr id="8" name="Straight Arrow Connector 7"/>
          <p:cNvCxnSpPr>
            <a:stCxn id="4" idx="3"/>
            <a:endCxn id="5" idx="1"/>
          </p:cNvCxnSpPr>
          <p:nvPr/>
        </p:nvCxnSpPr>
        <p:spPr>
          <a:xfrm>
            <a:off x="4261472" y="2264001"/>
            <a:ext cx="1739838" cy="98935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3"/>
            <a:endCxn id="5" idx="1"/>
          </p:cNvCxnSpPr>
          <p:nvPr/>
        </p:nvCxnSpPr>
        <p:spPr>
          <a:xfrm flipV="1">
            <a:off x="4261472" y="3253358"/>
            <a:ext cx="1739838" cy="779236"/>
          </a:xfrm>
          <a:prstGeom prst="straightConnector1">
            <a:avLst/>
          </a:prstGeom>
          <a:ln>
            <a:solidFill>
              <a:schemeClr val="tx1">
                <a:alpha val="2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Curved Connector 17"/>
          <p:cNvCxnSpPr>
            <a:stCxn id="4" idx="1"/>
            <a:endCxn id="6" idx="1"/>
          </p:cNvCxnSpPr>
          <p:nvPr/>
        </p:nvCxnSpPr>
        <p:spPr>
          <a:xfrm rot="10800000" flipV="1">
            <a:off x="2832779" y="2264000"/>
            <a:ext cx="12700" cy="1768593"/>
          </a:xfrm>
          <a:prstGeom prst="curvedConnector3">
            <a:avLst>
              <a:gd name="adj1" fmla="val 4527165"/>
            </a:avLst>
          </a:prstGeom>
          <a:ln>
            <a:solidFill>
              <a:schemeClr val="tx1">
                <a:alpha val="2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48396" y="3028809"/>
            <a:ext cx="499185" cy="307777"/>
          </a:xfrm>
          <a:prstGeom prst="rect">
            <a:avLst/>
          </a:prstGeom>
          <a:noFill/>
        </p:spPr>
        <p:txBody>
          <a:bodyPr wrap="none" lIns="0" tIns="0" rIns="0" bIns="0" rtlCol="0">
            <a:spAutoFit/>
          </a:bodyPr>
          <a:lstStyle/>
          <a:p>
            <a:r>
              <a:rPr lang="en-US" sz="2000" b="1" dirty="0"/>
              <a:t>0.41</a:t>
            </a:r>
          </a:p>
        </p:txBody>
      </p:sp>
      <p:sp>
        <p:nvSpPr>
          <p:cNvPr id="21" name="TextBox 20"/>
          <p:cNvSpPr txBox="1"/>
          <p:nvPr/>
        </p:nvSpPr>
        <p:spPr>
          <a:xfrm>
            <a:off x="4933396" y="2243239"/>
            <a:ext cx="727237" cy="307777"/>
          </a:xfrm>
          <a:prstGeom prst="rect">
            <a:avLst/>
          </a:prstGeom>
          <a:noFill/>
        </p:spPr>
        <p:txBody>
          <a:bodyPr wrap="none" lIns="0" tIns="0" rIns="0" bIns="0" rtlCol="0">
            <a:spAutoFit/>
          </a:bodyPr>
          <a:lstStyle/>
          <a:p>
            <a:r>
              <a:rPr lang="en-US" sz="2000" b="1" dirty="0"/>
              <a:t>-0.020</a:t>
            </a:r>
          </a:p>
        </p:txBody>
      </p:sp>
      <p:sp>
        <p:nvSpPr>
          <p:cNvPr id="22" name="TextBox 21"/>
          <p:cNvSpPr txBox="1"/>
          <p:nvPr/>
        </p:nvSpPr>
        <p:spPr>
          <a:xfrm>
            <a:off x="4722177" y="4032593"/>
            <a:ext cx="727237" cy="307777"/>
          </a:xfrm>
          <a:prstGeom prst="rect">
            <a:avLst/>
          </a:prstGeom>
          <a:noFill/>
        </p:spPr>
        <p:txBody>
          <a:bodyPr wrap="none" lIns="0" tIns="0" rIns="0" bIns="0" rtlCol="0">
            <a:spAutoFit/>
          </a:bodyPr>
          <a:lstStyle/>
          <a:p>
            <a:r>
              <a:rPr lang="en-US" sz="2000" b="1" dirty="0"/>
              <a:t>-0.093</a:t>
            </a:r>
          </a:p>
        </p:txBody>
      </p:sp>
      <p:sp>
        <p:nvSpPr>
          <p:cNvPr id="23" name="TextBox 22"/>
          <p:cNvSpPr txBox="1"/>
          <p:nvPr/>
        </p:nvSpPr>
        <p:spPr>
          <a:xfrm>
            <a:off x="3211500" y="5911114"/>
            <a:ext cx="5777850" cy="923330"/>
          </a:xfrm>
          <a:prstGeom prst="rect">
            <a:avLst/>
          </a:prstGeom>
          <a:noFill/>
        </p:spPr>
        <p:txBody>
          <a:bodyPr wrap="square" lIns="0" tIns="0" rIns="0" bIns="0" rtlCol="0">
            <a:spAutoFit/>
          </a:bodyPr>
          <a:lstStyle/>
          <a:p>
            <a:r>
              <a:rPr lang="en-US" sz="1200" dirty="0"/>
              <a:t>Based on Table 1 and Model 2 in Table 2</a:t>
            </a:r>
          </a:p>
          <a:p>
            <a:endParaRPr lang="en-US" sz="1200" dirty="0"/>
          </a:p>
          <a:p>
            <a:r>
              <a:rPr lang="en-US" sz="1200" dirty="0" err="1"/>
              <a:t>Deephouse</a:t>
            </a:r>
            <a:r>
              <a:rPr lang="en-US" sz="1200" dirty="0"/>
              <a:t>, D. L. (1999). To be different, or to be the same? It’s a question (and theory) of strategic balance. </a:t>
            </a:r>
            <a:r>
              <a:rPr lang="en-US" sz="1200" i="1" dirty="0"/>
              <a:t>Strategic Management Journal</a:t>
            </a:r>
            <a:r>
              <a:rPr lang="en-US" sz="1200" dirty="0"/>
              <a:t>, </a:t>
            </a:r>
            <a:r>
              <a:rPr lang="en-US" sz="1200" i="1" dirty="0"/>
              <a:t>20</a:t>
            </a:r>
            <a:r>
              <a:rPr lang="en-US" sz="1200" dirty="0"/>
              <a:t>(2), 147–166.</a:t>
            </a:r>
          </a:p>
          <a:p>
            <a:endParaRPr lang="en-US" sz="1200" dirty="0"/>
          </a:p>
        </p:txBody>
      </p:sp>
      <p:sp>
        <p:nvSpPr>
          <p:cNvPr id="26" name="TextBox 25"/>
          <p:cNvSpPr txBox="1"/>
          <p:nvPr/>
        </p:nvSpPr>
        <p:spPr>
          <a:xfrm>
            <a:off x="1075059" y="4645268"/>
            <a:ext cx="8019001" cy="1107996"/>
          </a:xfrm>
          <a:prstGeom prst="rect">
            <a:avLst/>
          </a:prstGeom>
          <a:noFill/>
        </p:spPr>
        <p:txBody>
          <a:bodyPr wrap="square" lIns="0" tIns="0" rIns="0" bIns="0" rtlCol="0">
            <a:spAutoFit/>
          </a:bodyPr>
          <a:lstStyle/>
          <a:p>
            <a:r>
              <a:rPr lang="en-US" b="1" dirty="0">
                <a:solidFill>
                  <a:srgbClr val="FF0000"/>
                </a:solidFill>
              </a:rPr>
              <a:t>Larger firms are more strategically deviant and are also less profitable</a:t>
            </a:r>
          </a:p>
          <a:p>
            <a:endParaRPr lang="en-US" b="1" dirty="0">
              <a:solidFill>
                <a:srgbClr val="FF0000"/>
              </a:solidFill>
            </a:endParaRPr>
          </a:p>
          <a:p>
            <a:r>
              <a:rPr lang="en-US" b="1" dirty="0">
                <a:solidFill>
                  <a:srgbClr val="FF0000"/>
                </a:solidFill>
              </a:rPr>
              <a:t>Omitting the control would have made strategic deviation more negative predictor (Omitted variable bias)</a:t>
            </a:r>
          </a:p>
        </p:txBody>
      </p:sp>
      <p:sp>
        <p:nvSpPr>
          <p:cNvPr id="17" name="TextBox 16"/>
          <p:cNvSpPr txBox="1"/>
          <p:nvPr/>
        </p:nvSpPr>
        <p:spPr>
          <a:xfrm>
            <a:off x="4933396" y="1879512"/>
            <a:ext cx="727237" cy="307777"/>
          </a:xfrm>
          <a:prstGeom prst="rect">
            <a:avLst/>
          </a:prstGeom>
          <a:noFill/>
        </p:spPr>
        <p:txBody>
          <a:bodyPr wrap="none" lIns="0" tIns="0" rIns="0" bIns="0" rtlCol="0">
            <a:spAutoFit/>
          </a:bodyPr>
          <a:lstStyle/>
          <a:p>
            <a:r>
              <a:rPr lang="en-US" sz="2000" b="1" dirty="0"/>
              <a:t>-0.058</a:t>
            </a:r>
          </a:p>
        </p:txBody>
      </p:sp>
      <p:sp>
        <p:nvSpPr>
          <p:cNvPr id="7" name="Rectangle 6"/>
          <p:cNvSpPr/>
          <p:nvPr/>
        </p:nvSpPr>
        <p:spPr>
          <a:xfrm>
            <a:off x="1506784" y="2906149"/>
            <a:ext cx="663465" cy="547824"/>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4933395" y="2196296"/>
            <a:ext cx="727237" cy="363727"/>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4677142" y="4032593"/>
            <a:ext cx="852585" cy="389619"/>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3028213" y="3777360"/>
            <a:ext cx="1051445" cy="563010"/>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832060" y="3648089"/>
            <a:ext cx="1428693" cy="779236"/>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Market</a:t>
            </a:r>
            <a:br>
              <a:rPr lang="en-US" dirty="0">
                <a:solidFill>
                  <a:srgbClr val="000000"/>
                </a:solidFill>
              </a:rPr>
            </a:br>
            <a:r>
              <a:rPr lang="en-US" dirty="0">
                <a:solidFill>
                  <a:srgbClr val="000000"/>
                </a:solidFill>
              </a:rPr>
              <a:t>share</a:t>
            </a:r>
          </a:p>
        </p:txBody>
      </p:sp>
      <p:cxnSp>
        <p:nvCxnSpPr>
          <p:cNvPr id="33" name="Straight Arrow Connector 32"/>
          <p:cNvCxnSpPr>
            <a:stCxn id="32" idx="3"/>
          </p:cNvCxnSpPr>
          <p:nvPr/>
        </p:nvCxnSpPr>
        <p:spPr>
          <a:xfrm flipV="1">
            <a:off x="4260753" y="3258471"/>
            <a:ext cx="1739838" cy="7792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Curved Connector 33"/>
          <p:cNvCxnSpPr>
            <a:endCxn id="32" idx="1"/>
          </p:cNvCxnSpPr>
          <p:nvPr/>
        </p:nvCxnSpPr>
        <p:spPr>
          <a:xfrm rot="10800000" flipV="1">
            <a:off x="2832060" y="2269113"/>
            <a:ext cx="12700" cy="1768593"/>
          </a:xfrm>
          <a:prstGeom prst="curvedConnector3">
            <a:avLst>
              <a:gd name="adj1" fmla="val 4527165"/>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008068" y="2401089"/>
            <a:ext cx="0" cy="307777"/>
          </a:xfrm>
          <a:prstGeom prst="rect">
            <a:avLst/>
          </a:prstGeom>
          <a:noFill/>
        </p:spPr>
        <p:txBody>
          <a:bodyPr wrap="none" lIns="0" tIns="0" rIns="0" bIns="0" rtlCol="0">
            <a:spAutoFit/>
          </a:bodyPr>
          <a:lstStyle/>
          <a:p>
            <a:endParaRPr lang="en-US" sz="2000" b="1" dirty="0"/>
          </a:p>
        </p:txBody>
      </p:sp>
    </p:spTree>
    <p:extLst>
      <p:ext uri="{BB962C8B-B14F-4D97-AF65-F5344CB8AC3E}">
        <p14:creationId xmlns:p14="http://schemas.microsoft.com/office/powerpoint/2010/main" val="36047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32"/>
                                        </p:tgtEl>
                                      </p:cBhvr>
                                    </p:animEffect>
                                    <p:set>
                                      <p:cBhvr>
                                        <p:cTn id="11" dur="1" fill="hold">
                                          <p:stCondLst>
                                            <p:cond delay="499"/>
                                          </p:stCondLst>
                                        </p:cTn>
                                        <p:tgtEl>
                                          <p:spTgt spid="32"/>
                                        </p:tgtEl>
                                        <p:attrNameLst>
                                          <p:attrName>style.visibility</p:attrName>
                                        </p:attrNameLst>
                                      </p:cBhvr>
                                      <p:to>
                                        <p:strVal val="hidden"/>
                                      </p:to>
                                    </p:set>
                                  </p:childTnLst>
                                </p:cTn>
                              </p:par>
                              <p:par>
                                <p:cTn id="12" presetID="3" presetClass="exit" presetSubtype="10" fill="hold" nodeType="withEffect">
                                  <p:stCondLst>
                                    <p:cond delay="0"/>
                                  </p:stCondLst>
                                  <p:childTnLst>
                                    <p:animEffect transition="out" filter="blinds(horizontal)">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par>
                                <p:cTn id="15" presetID="3" presetClass="exit" presetSubtype="10" fill="hold" nodeType="withEffect">
                                  <p:stCondLst>
                                    <p:cond delay="0"/>
                                  </p:stCondLst>
                                  <p:childTnLst>
                                    <p:animEffect transition="out" filter="blinds(horizontal)">
                                      <p:cBhvr>
                                        <p:cTn id="16" dur="500"/>
                                        <p:tgtEl>
                                          <p:spTgt spid="34"/>
                                        </p:tgtEl>
                                      </p:cBhvr>
                                    </p:animEffect>
                                    <p:set>
                                      <p:cBhvr>
                                        <p:cTn id="17" dur="1" fill="hold">
                                          <p:stCondLst>
                                            <p:cond delay="499"/>
                                          </p:stCondLst>
                                        </p:cTn>
                                        <p:tgtEl>
                                          <p:spTgt spid="34"/>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linds(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1" presetClass="entr" presetSubtype="0" fill="hold" nodeType="with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29" grpId="0" animBg="1"/>
      <p:bldP spid="30" grpId="0" animBg="1"/>
      <p:bldP spid="3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Comparing experiments and statistical controls</a:t>
            </a:r>
          </a:p>
        </p:txBody>
      </p:sp>
      <p:sp>
        <p:nvSpPr>
          <p:cNvPr id="4" name="Content Placeholder 3"/>
          <p:cNvSpPr>
            <a:spLocks noGrp="1"/>
          </p:cNvSpPr>
          <p:nvPr>
            <p:ph sz="half" idx="1"/>
          </p:nvPr>
        </p:nvSpPr>
        <p:spPr/>
        <p:txBody>
          <a:bodyPr>
            <a:normAutofit/>
          </a:bodyPr>
          <a:lstStyle/>
          <a:p>
            <a:pPr algn="ctr"/>
            <a:r>
              <a:rPr lang="en-US" dirty="0"/>
              <a:t>Experiments</a:t>
            </a:r>
          </a:p>
          <a:p>
            <a:pPr marL="457200" indent="-457200">
              <a:buFont typeface="+mj-lt"/>
              <a:buAutoNum type="arabicPeriod"/>
            </a:pPr>
            <a:r>
              <a:rPr lang="en-US" dirty="0"/>
              <a:t>Subjects/cases assigned randomly to treatment and control groups</a:t>
            </a:r>
          </a:p>
          <a:p>
            <a:pPr marL="457200" indent="-457200">
              <a:buFont typeface="+mj-lt"/>
              <a:buAutoNum type="arabicPeriod"/>
            </a:pPr>
            <a:r>
              <a:rPr lang="en-US" dirty="0"/>
              <a:t>The groups are perfectly comparable because of randomization</a:t>
            </a:r>
          </a:p>
          <a:p>
            <a:pPr marL="457200" indent="-457200">
              <a:buFont typeface="+mj-lt"/>
              <a:buAutoNum type="arabicPeriod"/>
            </a:pPr>
            <a:r>
              <a:rPr lang="en-US" dirty="0"/>
              <a:t>If after treatment, there is a difference between some characteristic of the groups, that must be because of the treatment</a:t>
            </a:r>
          </a:p>
          <a:p>
            <a:pPr marL="342900" indent="-342900">
              <a:buFont typeface="Arial" charset="0"/>
              <a:buChar char="•"/>
            </a:pPr>
            <a:endParaRPr lang="en-US" dirty="0"/>
          </a:p>
        </p:txBody>
      </p:sp>
      <p:sp>
        <p:nvSpPr>
          <p:cNvPr id="5" name="Content Placeholder 4"/>
          <p:cNvSpPr>
            <a:spLocks noGrp="1"/>
          </p:cNvSpPr>
          <p:nvPr>
            <p:ph sz="half" idx="2"/>
          </p:nvPr>
        </p:nvSpPr>
        <p:spPr/>
        <p:txBody>
          <a:bodyPr>
            <a:normAutofit/>
          </a:bodyPr>
          <a:lstStyle/>
          <a:p>
            <a:pPr algn="ctr"/>
            <a:r>
              <a:rPr lang="en-US" dirty="0"/>
              <a:t>Statistical controls</a:t>
            </a:r>
          </a:p>
          <a:p>
            <a:pPr marL="514350" indent="-514350">
              <a:buFont typeface="+mj-lt"/>
              <a:buAutoNum type="arabicPeriod"/>
            </a:pPr>
            <a:r>
              <a:rPr lang="en-US" dirty="0"/>
              <a:t>Subjects/cases are not under experimental control</a:t>
            </a:r>
          </a:p>
          <a:p>
            <a:pPr marL="514350" indent="-514350">
              <a:buFont typeface="+mj-lt"/>
              <a:buAutoNum type="arabicPeriod"/>
            </a:pPr>
            <a:r>
              <a:rPr lang="en-US" dirty="0"/>
              <a:t>Ruling out alternative explanations with control variables.</a:t>
            </a:r>
          </a:p>
          <a:p>
            <a:pPr marL="342900" indent="-342900" algn="ctr">
              <a:buFont typeface="Arial" charset="0"/>
              <a:buChar char="•"/>
            </a:pPr>
            <a:endParaRPr lang="en-US" dirty="0"/>
          </a:p>
          <a:p>
            <a:pPr algn="ctr"/>
            <a:endParaRPr lang="en-US" dirty="0"/>
          </a:p>
        </p:txBody>
      </p:sp>
    </p:spTree>
    <p:extLst>
      <p:ext uri="{BB962C8B-B14F-4D97-AF65-F5344CB8AC3E}">
        <p14:creationId xmlns:p14="http://schemas.microsoft.com/office/powerpoint/2010/main" val="112461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Idea of regression analysis</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1218225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187623" y="470204"/>
            <a:ext cx="3896441" cy="1143000"/>
          </a:xfrm>
        </p:spPr>
        <p:txBody>
          <a:bodyPr>
            <a:normAutofit/>
          </a:bodyPr>
          <a:lstStyle/>
          <a:p>
            <a:r>
              <a:rPr lang="en-US" sz="3600" dirty="0"/>
              <a:t>Regression</a:t>
            </a:r>
            <a:br>
              <a:rPr lang="en-US" sz="3600" dirty="0"/>
            </a:br>
            <a:r>
              <a:rPr lang="en-US" sz="3600" dirty="0"/>
              <a:t> analysis</a:t>
            </a:r>
          </a:p>
        </p:txBody>
      </p:sp>
      <p:pic>
        <p:nvPicPr>
          <p:cNvPr id="7" name="Picture Placeholder 11" descr="Hekman et al. - 2010 - An Examination of Whether and How Racial and Gende (dragged).pdf"/>
          <p:cNvPicPr>
            <a:picLocks noChangeAspect="1"/>
          </p:cNvPicPr>
          <p:nvPr/>
        </p:nvPicPr>
        <p:blipFill rotWithShape="1">
          <a:blip r:embed="rId2">
            <a:extLst>
              <a:ext uri="{28A0092B-C50C-407E-A947-70E740481C1C}">
                <a14:useLocalDpi xmlns:a14="http://schemas.microsoft.com/office/drawing/2010/main" val="0"/>
              </a:ext>
            </a:extLst>
          </a:blip>
          <a:srcRect l="6278" t="30260" r="50950" b="5634"/>
          <a:stretch/>
        </p:blipFill>
        <p:spPr>
          <a:xfrm>
            <a:off x="5169520" y="63500"/>
            <a:ext cx="3441080" cy="6718300"/>
          </a:xfrm>
          <a:prstGeom prst="rect">
            <a:avLst/>
          </a:prstGeom>
          <a:solidFill>
            <a:schemeClr val="bg1"/>
          </a:solidFill>
        </p:spPr>
      </p:pic>
      <p:sp>
        <p:nvSpPr>
          <p:cNvPr id="2" name="TextBox 1"/>
          <p:cNvSpPr txBox="1"/>
          <p:nvPr/>
        </p:nvSpPr>
        <p:spPr>
          <a:xfrm>
            <a:off x="1627632" y="3108960"/>
            <a:ext cx="2659702" cy="646331"/>
          </a:xfrm>
          <a:prstGeom prst="rect">
            <a:avLst/>
          </a:prstGeom>
          <a:noFill/>
        </p:spPr>
        <p:txBody>
          <a:bodyPr wrap="none" rtlCol="0">
            <a:spAutoFit/>
          </a:bodyPr>
          <a:lstStyle/>
          <a:p>
            <a:r>
              <a:rPr lang="en-US" dirty="0"/>
              <a:t>i.e. What are this kind of</a:t>
            </a:r>
            <a:br>
              <a:rPr lang="en-US" dirty="0"/>
            </a:br>
            <a:r>
              <a:rPr lang="en-US" dirty="0"/>
              <a:t>tables about</a:t>
            </a:r>
          </a:p>
        </p:txBody>
      </p:sp>
    </p:spTree>
    <p:extLst>
      <p:ext uri="{BB962C8B-B14F-4D97-AF65-F5344CB8AC3E}">
        <p14:creationId xmlns:p14="http://schemas.microsoft.com/office/powerpoint/2010/main" val="18660791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 of regression analysis</a:t>
            </a:r>
          </a:p>
        </p:txBody>
      </p:sp>
      <p:sp>
        <p:nvSpPr>
          <p:cNvPr id="3" name="Content Placeholder 2"/>
          <p:cNvSpPr>
            <a:spLocks noGrp="1"/>
          </p:cNvSpPr>
          <p:nvPr>
            <p:ph idx="1"/>
          </p:nvPr>
        </p:nvSpPr>
        <p:spPr/>
        <p:txBody>
          <a:bodyPr/>
          <a:lstStyle/>
          <a:p>
            <a:r>
              <a:rPr lang="en-US" dirty="0">
                <a:latin typeface="Tahoma" charset="0"/>
              </a:rPr>
              <a:t>Concepts:</a:t>
            </a:r>
          </a:p>
          <a:p>
            <a:pPr lvl="1"/>
            <a:r>
              <a:rPr lang="en-US" dirty="0">
                <a:latin typeface="Tahoma" charset="0"/>
              </a:rPr>
              <a:t>Dependent variable (</a:t>
            </a:r>
            <a:r>
              <a:rPr lang="en-US" dirty="0"/>
              <a:t>explained variable, response variable, predicted variable, </a:t>
            </a:r>
            <a:r>
              <a:rPr lang="en-US" dirty="0" err="1"/>
              <a:t>regressand</a:t>
            </a:r>
            <a:r>
              <a:rPr lang="en-US" dirty="0">
                <a:latin typeface="Tahoma" charset="0"/>
              </a:rPr>
              <a:t>)</a:t>
            </a:r>
          </a:p>
          <a:p>
            <a:pPr lvl="1"/>
            <a:r>
              <a:rPr lang="en-US" dirty="0">
                <a:latin typeface="Tahoma" charset="0"/>
              </a:rPr>
              <a:t>Independent variable (</a:t>
            </a:r>
            <a:r>
              <a:rPr lang="en-US" dirty="0"/>
              <a:t>explanatory variable, control variable, predictor variable, </a:t>
            </a:r>
            <a:r>
              <a:rPr lang="en-US" dirty="0" err="1"/>
              <a:t>regressor</a:t>
            </a:r>
            <a:r>
              <a:rPr lang="en-US" dirty="0">
                <a:latin typeface="Tahoma" charset="0"/>
              </a:rPr>
              <a:t>)</a:t>
            </a:r>
          </a:p>
          <a:p>
            <a:r>
              <a:rPr lang="en-US" dirty="0">
                <a:latin typeface="Tahoma" charset="0"/>
              </a:rPr>
              <a:t>Objective:</a:t>
            </a:r>
          </a:p>
          <a:p>
            <a:pPr lvl="1"/>
            <a:r>
              <a:rPr lang="en-US" dirty="0">
                <a:latin typeface="Tahoma" charset="0"/>
              </a:rPr>
              <a:t>Explain the variation in the dependent variables by using the variation in the independent variables</a:t>
            </a:r>
          </a:p>
          <a:p>
            <a:r>
              <a:rPr lang="en-US" dirty="0">
                <a:latin typeface="Tahoma" charset="0"/>
              </a:rPr>
              <a:t>For example</a:t>
            </a:r>
          </a:p>
          <a:p>
            <a:pPr lvl="1"/>
            <a:r>
              <a:rPr lang="en-US" dirty="0">
                <a:latin typeface="Tahoma" charset="0"/>
              </a:rPr>
              <a:t>Explain patient satisfaction with physician productivity, physician quality, and physician accessibility</a:t>
            </a:r>
          </a:p>
          <a:p>
            <a:pPr marL="25200" lvl="1" indent="0">
              <a:buNone/>
            </a:pPr>
            <a:endParaRPr lang="en-US" dirty="0">
              <a:latin typeface="Tahoma" charset="0"/>
            </a:endParaRPr>
          </a:p>
          <a:p>
            <a:pPr lvl="1"/>
            <a:endParaRPr lang="en-US" dirty="0">
              <a:latin typeface="Tahoma" charset="0"/>
            </a:endParaRPr>
          </a:p>
        </p:txBody>
      </p:sp>
    </p:spTree>
    <p:extLst>
      <p:ext uri="{BB962C8B-B14F-4D97-AF65-F5344CB8AC3E}">
        <p14:creationId xmlns:p14="http://schemas.microsoft.com/office/powerpoint/2010/main" val="13406730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Regression analysis</a:t>
            </a:r>
          </a:p>
        </p:txBody>
      </p:sp>
      <p:grpSp>
        <p:nvGrpSpPr>
          <p:cNvPr id="26" name="Group 25"/>
          <p:cNvGrpSpPr/>
          <p:nvPr/>
        </p:nvGrpSpPr>
        <p:grpSpPr>
          <a:xfrm>
            <a:off x="1901953" y="1731428"/>
            <a:ext cx="5725790" cy="4907114"/>
            <a:chOff x="1010748" y="3028194"/>
            <a:chExt cx="2175212" cy="2101636"/>
          </a:xfrm>
        </p:grpSpPr>
        <p:pic>
          <p:nvPicPr>
            <p:cNvPr id="24" name="Picture 23"/>
            <p:cNvPicPr>
              <a:picLocks noChangeAspect="1"/>
            </p:cNvPicPr>
            <p:nvPr/>
          </p:nvPicPr>
          <p:blipFill rotWithShape="1">
            <a:blip r:embed="rId2"/>
            <a:srcRect l="49642"/>
            <a:stretch/>
          </p:blipFill>
          <p:spPr>
            <a:xfrm>
              <a:off x="1010748" y="3028194"/>
              <a:ext cx="2175212" cy="2101636"/>
            </a:xfrm>
            <a:prstGeom prst="rect">
              <a:avLst/>
            </a:prstGeom>
            <a:noFill/>
          </p:spPr>
        </p:pic>
        <p:sp>
          <p:nvSpPr>
            <p:cNvPr id="21" name="Text Box 19"/>
            <p:cNvSpPr txBox="1">
              <a:spLocks noChangeArrowheads="1"/>
            </p:cNvSpPr>
            <p:nvPr/>
          </p:nvSpPr>
          <p:spPr bwMode="auto">
            <a:xfrm>
              <a:off x="1310169" y="3615957"/>
              <a:ext cx="52447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gender</a:t>
              </a:r>
            </a:p>
          </p:txBody>
        </p:sp>
        <p:sp>
          <p:nvSpPr>
            <p:cNvPr id="22" name="Text Box 19"/>
            <p:cNvSpPr txBox="1">
              <a:spLocks noChangeArrowheads="1"/>
            </p:cNvSpPr>
            <p:nvPr/>
          </p:nvSpPr>
          <p:spPr bwMode="auto">
            <a:xfrm>
              <a:off x="2347973" y="3632495"/>
              <a:ext cx="347852"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size</a:t>
              </a:r>
            </a:p>
          </p:txBody>
        </p:sp>
        <p:sp>
          <p:nvSpPr>
            <p:cNvPr id="23" name="Text Box 19"/>
            <p:cNvSpPr txBox="1">
              <a:spLocks noChangeArrowheads="1"/>
            </p:cNvSpPr>
            <p:nvPr/>
          </p:nvSpPr>
          <p:spPr bwMode="auto">
            <a:xfrm>
              <a:off x="1752758" y="4415059"/>
              <a:ext cx="827848" cy="200360"/>
            </a:xfrm>
            <a:prstGeom prst="rect">
              <a:avLst/>
            </a:prstGeom>
            <a:noFill/>
            <a:ln w="9525" algn="ctr">
              <a:noFill/>
              <a:miter lim="800000"/>
              <a:headEnd/>
              <a:tailEnd/>
            </a:ln>
            <a:effectLst/>
          </p:spPr>
          <p:txBody>
            <a:bodyPr wrap="none">
              <a:spAutoFit/>
            </a:bodyPr>
            <a:lstStyle/>
            <a:p>
              <a:r>
                <a:rPr lang="en-US" sz="1100" dirty="0">
                  <a:solidFill>
                    <a:srgbClr val="000000"/>
                  </a:solidFill>
                  <a:latin typeface="Verdana" pitchFamily="34" charset="0"/>
                </a:rPr>
                <a:t>performance</a:t>
              </a:r>
            </a:p>
          </p:txBody>
        </p:sp>
      </p:grpSp>
      <p:sp>
        <p:nvSpPr>
          <p:cNvPr id="28" name="Arc 27"/>
          <p:cNvSpPr/>
          <p:nvPr/>
        </p:nvSpPr>
        <p:spPr>
          <a:xfrm>
            <a:off x="4161428" y="2170247"/>
            <a:ext cx="3062332" cy="2637601"/>
          </a:xfrm>
          <a:prstGeom prst="arc">
            <a:avLst>
              <a:gd name="adj1" fmla="val 13591942"/>
              <a:gd name="adj2" fmla="val 8007572"/>
            </a:avLst>
          </a:prstGeom>
          <a:noFill/>
          <a:ln w="63500">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Rectangle 29"/>
          <p:cNvSpPr/>
          <p:nvPr/>
        </p:nvSpPr>
        <p:spPr bwMode="auto">
          <a:xfrm>
            <a:off x="5506597" y="2638188"/>
            <a:ext cx="812678" cy="1028522"/>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1" name="Rectangle 30"/>
          <p:cNvSpPr/>
          <p:nvPr/>
        </p:nvSpPr>
        <p:spPr bwMode="auto">
          <a:xfrm>
            <a:off x="5283685" y="4174773"/>
            <a:ext cx="351860" cy="439910"/>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2" name="Rectangle 31"/>
          <p:cNvSpPr/>
          <p:nvPr/>
        </p:nvSpPr>
        <p:spPr bwMode="auto">
          <a:xfrm>
            <a:off x="4542265" y="3790626"/>
            <a:ext cx="351860" cy="439910"/>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3" name="Rectangle 32"/>
          <p:cNvSpPr/>
          <p:nvPr/>
        </p:nvSpPr>
        <p:spPr bwMode="auto">
          <a:xfrm>
            <a:off x="4542265" y="3016137"/>
            <a:ext cx="351860" cy="439910"/>
          </a:xfrm>
          <a:prstGeom prst="rect">
            <a:avLst/>
          </a:prstGeom>
          <a:solidFill>
            <a:schemeClr val="bg1"/>
          </a:solidFill>
          <a:ln w="25400">
            <a:noFill/>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US" dirty="0">
              <a:solidFill>
                <a:srgbClr val="FFFFFF"/>
              </a:solidFill>
              <a:latin typeface="Verdana" pitchFamily="34" charset="0"/>
            </a:endParaRPr>
          </a:p>
        </p:txBody>
      </p:sp>
      <p:sp>
        <p:nvSpPr>
          <p:cNvPr id="34" name="Arc 33"/>
          <p:cNvSpPr/>
          <p:nvPr/>
        </p:nvSpPr>
        <p:spPr>
          <a:xfrm>
            <a:off x="2205977" y="2167651"/>
            <a:ext cx="3023106" cy="2637601"/>
          </a:xfrm>
          <a:prstGeom prst="arc">
            <a:avLst>
              <a:gd name="adj1" fmla="val 18868275"/>
              <a:gd name="adj2" fmla="val 2739911"/>
            </a:avLst>
          </a:prstGeom>
          <a:noFill/>
          <a:ln w="63500">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a:off x="2274025" y="4303556"/>
            <a:ext cx="1318416" cy="1332122"/>
          </a:xfrm>
          <a:prstGeom prst="arc">
            <a:avLst>
              <a:gd name="adj1" fmla="val 14376150"/>
              <a:gd name="adj2" fmla="val 2912596"/>
            </a:avLst>
          </a:prstGeom>
          <a:solidFill>
            <a:schemeClr val="bg1"/>
          </a:solidFill>
          <a:ln w="19050">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Arc 35"/>
          <p:cNvSpPr/>
          <p:nvPr/>
        </p:nvSpPr>
        <p:spPr>
          <a:xfrm>
            <a:off x="2160927" y="2154907"/>
            <a:ext cx="3053642" cy="2664243"/>
          </a:xfrm>
          <a:prstGeom prst="arc">
            <a:avLst>
              <a:gd name="adj1" fmla="val 5749257"/>
              <a:gd name="adj2" fmla="val 8333520"/>
            </a:avLst>
          </a:prstGeom>
          <a:noFill/>
          <a:ln>
            <a:solidFill>
              <a:schemeClr val="bg1"/>
            </a:solidFill>
            <a:headEnd type="non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459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4" grpId="0" animBg="1"/>
      <p:bldP spid="3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a:t>
            </a:r>
          </a:p>
        </p:txBody>
      </p:sp>
      <p:sp>
        <p:nvSpPr>
          <p:cNvPr id="3" name="Content Placeholder 2"/>
          <p:cNvSpPr>
            <a:spLocks noGrp="1"/>
          </p:cNvSpPr>
          <p:nvPr>
            <p:ph idx="1"/>
          </p:nvPr>
        </p:nvSpPr>
        <p:spPr>
          <a:xfrm>
            <a:off x="628650" y="1825625"/>
            <a:ext cx="7886700" cy="4351338"/>
          </a:xfrm>
        </p:spPr>
        <p:txBody>
          <a:bodyPr>
            <a:normAutofit/>
          </a:bodyPr>
          <a:lstStyle/>
          <a:p>
            <a:pPr marL="0" indent="0">
              <a:buNone/>
            </a:pPr>
            <a:r>
              <a:rPr lang="en-US" sz="2000" b="0" i="1" dirty="0"/>
              <a:t>y = β</a:t>
            </a:r>
            <a:r>
              <a:rPr lang="en-US" sz="2000" b="0" i="1" baseline="-25000" dirty="0"/>
              <a:t>0</a:t>
            </a:r>
            <a:r>
              <a:rPr lang="en-US" sz="2000" b="0" i="1" dirty="0"/>
              <a:t> + β</a:t>
            </a:r>
            <a:r>
              <a:rPr lang="en-US" sz="2000" b="0" i="1" baseline="-25000" dirty="0"/>
              <a:t>1</a:t>
            </a:r>
            <a:r>
              <a:rPr lang="en-US" sz="2000" b="0" i="1" dirty="0"/>
              <a:t>x</a:t>
            </a:r>
            <a:r>
              <a:rPr lang="en-US" sz="2000" b="0" i="1" baseline="-25000" dirty="0"/>
              <a:t>1 </a:t>
            </a:r>
            <a:r>
              <a:rPr lang="en-US" sz="2000" b="0" i="1" dirty="0"/>
              <a:t>+ β</a:t>
            </a:r>
            <a:r>
              <a:rPr lang="en-US" sz="2000" b="0" i="1" baseline="-25000" dirty="0"/>
              <a:t>2</a:t>
            </a:r>
            <a:r>
              <a:rPr lang="en-US" sz="2000" b="0" i="1" dirty="0"/>
              <a:t>x</a:t>
            </a:r>
            <a:r>
              <a:rPr lang="en-US" sz="2000" b="0" i="1" baseline="-25000" dirty="0"/>
              <a:t>2 </a:t>
            </a:r>
            <a:r>
              <a:rPr lang="en-US" sz="2000" b="0" i="1" dirty="0"/>
              <a:t>+ … + β</a:t>
            </a:r>
            <a:r>
              <a:rPr lang="en-US" sz="2000" b="0" i="1" baseline="-25000" dirty="0" err="1"/>
              <a:t>k</a:t>
            </a:r>
            <a:r>
              <a:rPr lang="en-US" sz="2000" b="0" i="1" dirty="0" err="1"/>
              <a:t>x</a:t>
            </a:r>
            <a:r>
              <a:rPr lang="en-US" sz="2000" b="0" i="1" baseline="-25000" dirty="0" err="1"/>
              <a:t>k</a:t>
            </a:r>
            <a:r>
              <a:rPr lang="en-US" sz="2000" b="0" i="1" baseline="-25000" dirty="0"/>
              <a:t> </a:t>
            </a:r>
            <a:r>
              <a:rPr lang="en-US" sz="2000" b="0" i="1" dirty="0"/>
              <a:t>+ u</a:t>
            </a:r>
          </a:p>
          <a:p>
            <a:pPr marL="0" indent="0">
              <a:buNone/>
            </a:pPr>
            <a:endParaRPr lang="en-US" sz="2000" b="0" i="1" dirty="0"/>
          </a:p>
          <a:p>
            <a:pPr marL="0" indent="0">
              <a:buNone/>
            </a:pPr>
            <a:r>
              <a:rPr lang="en-US" sz="2000" dirty="0"/>
              <a:t>Example</a:t>
            </a:r>
          </a:p>
          <a:p>
            <a:pPr marL="0" indent="0">
              <a:buNone/>
            </a:pPr>
            <a:endParaRPr lang="en-US" sz="2000" dirty="0"/>
          </a:p>
          <a:p>
            <a:pPr marL="0" lvl="1" indent="0">
              <a:buNone/>
            </a:pPr>
            <a:r>
              <a:rPr lang="en-US" sz="1800" b="0" i="1" dirty="0">
                <a:latin typeface="+mj-lt"/>
              </a:rPr>
              <a:t>Patient satisfaction  = β</a:t>
            </a:r>
            <a:r>
              <a:rPr lang="en-US" sz="1800" b="0" i="1" baseline="-25000" dirty="0">
                <a:latin typeface="+mj-lt"/>
              </a:rPr>
              <a:t>0</a:t>
            </a:r>
            <a:r>
              <a:rPr lang="en-US" sz="1800" b="0" i="1" dirty="0">
                <a:latin typeface="+mj-lt"/>
              </a:rPr>
              <a:t> + </a:t>
            </a:r>
            <a:br>
              <a:rPr lang="en-US" sz="1800" b="0" i="1" dirty="0">
                <a:latin typeface="+mj-lt"/>
              </a:rPr>
            </a:br>
            <a:r>
              <a:rPr lang="en-US" sz="1800" b="0" i="1" dirty="0">
                <a:latin typeface="+mj-lt"/>
              </a:rPr>
              <a:t>	β</a:t>
            </a:r>
            <a:r>
              <a:rPr lang="en-US" sz="1800" b="0" i="1" baseline="-25000" dirty="0">
                <a:latin typeface="+mj-lt"/>
              </a:rPr>
              <a:t>1 </a:t>
            </a:r>
            <a:r>
              <a:rPr lang="en-US" sz="1800" i="1" dirty="0">
                <a:latin typeface="+mj-lt"/>
              </a:rPr>
              <a:t>physician productivity</a:t>
            </a:r>
            <a:r>
              <a:rPr lang="en-US" sz="1800" b="0" i="1" baseline="-25000" dirty="0">
                <a:latin typeface="+mj-lt"/>
              </a:rPr>
              <a:t> </a:t>
            </a:r>
            <a:r>
              <a:rPr lang="en-US" sz="1800" b="0" i="1" dirty="0">
                <a:latin typeface="+mj-lt"/>
              </a:rPr>
              <a:t>+ </a:t>
            </a:r>
          </a:p>
          <a:p>
            <a:pPr marL="0" lvl="1" indent="0">
              <a:buNone/>
            </a:pPr>
            <a:r>
              <a:rPr lang="en-US" sz="1800" i="1" dirty="0">
                <a:latin typeface="+mj-lt"/>
              </a:rPr>
              <a:t>	</a:t>
            </a:r>
            <a:r>
              <a:rPr lang="en-US" sz="1800" b="0" i="1" dirty="0">
                <a:latin typeface="+mj-lt"/>
              </a:rPr>
              <a:t>β</a:t>
            </a:r>
            <a:r>
              <a:rPr lang="en-US" sz="1800" b="0" i="1" baseline="-25000" dirty="0">
                <a:latin typeface="+mj-lt"/>
              </a:rPr>
              <a:t>2 </a:t>
            </a:r>
            <a:r>
              <a:rPr lang="en-US" sz="1800" i="1" dirty="0">
                <a:latin typeface="+mj-lt"/>
              </a:rPr>
              <a:t>physician quality</a:t>
            </a:r>
            <a:r>
              <a:rPr lang="en-US" sz="1800" b="0" i="1" baseline="-25000" dirty="0">
                <a:latin typeface="+mj-lt"/>
              </a:rPr>
              <a:t> </a:t>
            </a:r>
            <a:r>
              <a:rPr lang="en-US" sz="1800" b="0" i="1" dirty="0">
                <a:latin typeface="+mj-lt"/>
              </a:rPr>
              <a:t>+ </a:t>
            </a:r>
          </a:p>
          <a:p>
            <a:pPr marL="0" lvl="1" indent="0">
              <a:buNone/>
            </a:pPr>
            <a:r>
              <a:rPr lang="en-US" sz="1800" i="1" dirty="0">
                <a:latin typeface="+mj-lt"/>
              </a:rPr>
              <a:t>	</a:t>
            </a:r>
            <a:r>
              <a:rPr lang="en-US" sz="1800" b="0" i="1" dirty="0">
                <a:latin typeface="+mj-lt"/>
              </a:rPr>
              <a:t>β</a:t>
            </a:r>
            <a:r>
              <a:rPr lang="en-US" sz="1800" b="0" i="1" baseline="-25000" dirty="0">
                <a:latin typeface="+mj-lt"/>
              </a:rPr>
              <a:t>3 </a:t>
            </a:r>
            <a:r>
              <a:rPr lang="en-US" sz="1800" i="1" dirty="0">
                <a:latin typeface="+mj-lt"/>
              </a:rPr>
              <a:t>physician accessibility</a:t>
            </a:r>
            <a:r>
              <a:rPr lang="en-US" sz="1800" b="0" i="1" baseline="-25000" dirty="0">
                <a:latin typeface="+mj-lt"/>
              </a:rPr>
              <a:t> </a:t>
            </a:r>
            <a:r>
              <a:rPr lang="en-US" sz="1800" b="0" i="1" dirty="0">
                <a:latin typeface="+mj-lt"/>
              </a:rPr>
              <a:t>+ u</a:t>
            </a:r>
          </a:p>
          <a:p>
            <a:pPr marL="0" indent="0">
              <a:buNone/>
            </a:pPr>
            <a:endParaRPr lang="en-US" b="0" i="1" dirty="0"/>
          </a:p>
          <a:p>
            <a:pPr marL="0" indent="0">
              <a:buNone/>
            </a:pPr>
            <a:endParaRPr lang="en-US" b="0" i="1" dirty="0"/>
          </a:p>
          <a:p>
            <a:pPr marL="0" indent="0">
              <a:buNone/>
            </a:pPr>
            <a:endParaRPr lang="en-US" dirty="0"/>
          </a:p>
        </p:txBody>
      </p:sp>
      <p:sp>
        <p:nvSpPr>
          <p:cNvPr id="6" name="Rectangle 5"/>
          <p:cNvSpPr/>
          <p:nvPr/>
        </p:nvSpPr>
        <p:spPr>
          <a:xfrm>
            <a:off x="5397500" y="22352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1</a:t>
            </a:r>
          </a:p>
        </p:txBody>
      </p:sp>
      <p:sp>
        <p:nvSpPr>
          <p:cNvPr id="7" name="Rectangle 6"/>
          <p:cNvSpPr/>
          <p:nvPr/>
        </p:nvSpPr>
        <p:spPr>
          <a:xfrm>
            <a:off x="5397500" y="29083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x</a:t>
            </a:r>
            <a:r>
              <a:rPr lang="en-US" baseline="-25000" dirty="0"/>
              <a:t>2</a:t>
            </a:r>
          </a:p>
        </p:txBody>
      </p:sp>
      <p:sp>
        <p:nvSpPr>
          <p:cNvPr id="8" name="Rectangle 7"/>
          <p:cNvSpPr/>
          <p:nvPr/>
        </p:nvSpPr>
        <p:spPr>
          <a:xfrm>
            <a:off x="5397500" y="3975100"/>
            <a:ext cx="533400" cy="52070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x</a:t>
            </a:r>
            <a:r>
              <a:rPr lang="en-US" baseline="-25000" dirty="0" err="1"/>
              <a:t>k</a:t>
            </a:r>
            <a:endParaRPr lang="en-US" baseline="-25000" dirty="0"/>
          </a:p>
        </p:txBody>
      </p:sp>
      <p:sp>
        <p:nvSpPr>
          <p:cNvPr id="9" name="TextBox 8"/>
          <p:cNvSpPr txBox="1"/>
          <p:nvPr/>
        </p:nvSpPr>
        <p:spPr>
          <a:xfrm>
            <a:off x="5422900" y="3568700"/>
            <a:ext cx="256480" cy="307777"/>
          </a:xfrm>
          <a:prstGeom prst="rect">
            <a:avLst/>
          </a:prstGeom>
          <a:noFill/>
        </p:spPr>
        <p:txBody>
          <a:bodyPr vert="vert270" wrap="none" lIns="0" tIns="0" rIns="0" bIns="0" rtlCol="0">
            <a:spAutoFit/>
          </a:bodyPr>
          <a:lstStyle/>
          <a:p>
            <a:r>
              <a:rPr lang="en-US" sz="2000" b="1" dirty="0"/>
              <a:t>…</a:t>
            </a:r>
          </a:p>
        </p:txBody>
      </p:sp>
      <p:sp>
        <p:nvSpPr>
          <p:cNvPr id="10" name="Rectangle 9"/>
          <p:cNvSpPr/>
          <p:nvPr/>
        </p:nvSpPr>
        <p:spPr>
          <a:xfrm>
            <a:off x="7581900" y="3048000"/>
            <a:ext cx="533400" cy="5207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y</a:t>
            </a:r>
            <a:endParaRPr lang="en-US" baseline="-25000" dirty="0"/>
          </a:p>
        </p:txBody>
      </p:sp>
      <p:cxnSp>
        <p:nvCxnSpPr>
          <p:cNvPr id="12" name="Straight Arrow Connector 11"/>
          <p:cNvCxnSpPr>
            <a:stCxn id="6" idx="3"/>
            <a:endCxn id="10" idx="1"/>
          </p:cNvCxnSpPr>
          <p:nvPr/>
        </p:nvCxnSpPr>
        <p:spPr>
          <a:xfrm>
            <a:off x="5930900" y="2495550"/>
            <a:ext cx="1651000" cy="812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3"/>
            <a:endCxn id="10" idx="1"/>
          </p:cNvCxnSpPr>
          <p:nvPr/>
        </p:nvCxnSpPr>
        <p:spPr>
          <a:xfrm>
            <a:off x="5930900" y="3168650"/>
            <a:ext cx="1651000" cy="1397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8" idx="3"/>
            <a:endCxn id="10" idx="1"/>
          </p:cNvCxnSpPr>
          <p:nvPr/>
        </p:nvCxnSpPr>
        <p:spPr>
          <a:xfrm flipV="1">
            <a:off x="5930900" y="3308350"/>
            <a:ext cx="1651000" cy="9271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38" idx="1"/>
            <a:endCxn id="10" idx="3"/>
          </p:cNvCxnSpPr>
          <p:nvPr/>
        </p:nvCxnSpPr>
        <p:spPr>
          <a:xfrm flipH="1" flipV="1">
            <a:off x="8115300" y="3308350"/>
            <a:ext cx="523875" cy="46890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36" idx="3"/>
            <a:endCxn id="10" idx="3"/>
          </p:cNvCxnSpPr>
          <p:nvPr/>
        </p:nvCxnSpPr>
        <p:spPr>
          <a:xfrm flipH="1">
            <a:off x="8115300" y="2681798"/>
            <a:ext cx="509596" cy="62655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a:stCxn id="6" idx="1"/>
            <a:endCxn id="7" idx="1"/>
          </p:cNvCxnSpPr>
          <p:nvPr/>
        </p:nvCxnSpPr>
        <p:spPr>
          <a:xfrm rot="10800000" flipV="1">
            <a:off x="5397500" y="2495550"/>
            <a:ext cx="12700" cy="6731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29" name="Curved Connector 28"/>
          <p:cNvCxnSpPr>
            <a:stCxn id="6" idx="1"/>
            <a:endCxn id="8" idx="1"/>
          </p:cNvCxnSpPr>
          <p:nvPr/>
        </p:nvCxnSpPr>
        <p:spPr>
          <a:xfrm rot="10800000" flipV="1">
            <a:off x="5397500" y="2495550"/>
            <a:ext cx="12700" cy="1739900"/>
          </a:xfrm>
          <a:prstGeom prst="curvedConnector3">
            <a:avLst>
              <a:gd name="adj1" fmla="val 39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2" name="Curved Connector 31"/>
          <p:cNvCxnSpPr>
            <a:stCxn id="7" idx="1"/>
            <a:endCxn id="8" idx="1"/>
          </p:cNvCxnSpPr>
          <p:nvPr/>
        </p:nvCxnSpPr>
        <p:spPr>
          <a:xfrm rot="10800000" flipV="1">
            <a:off x="5397500" y="3168650"/>
            <a:ext cx="12700" cy="1066800"/>
          </a:xfrm>
          <a:prstGeom prst="curvedConnector3">
            <a:avLst>
              <a:gd name="adj1" fmla="val 1800000"/>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8559800" y="2249898"/>
            <a:ext cx="444500" cy="506002"/>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a:t>
            </a:r>
          </a:p>
        </p:txBody>
      </p:sp>
      <p:sp>
        <p:nvSpPr>
          <p:cNvPr id="38" name="Isosceles Triangle 37"/>
          <p:cNvSpPr/>
          <p:nvPr/>
        </p:nvSpPr>
        <p:spPr>
          <a:xfrm>
            <a:off x="8521700" y="3568700"/>
            <a:ext cx="469900" cy="417102"/>
          </a:xfrm>
          <a:prstGeom prst="triangl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438900" y="2368550"/>
            <a:ext cx="263381" cy="307777"/>
          </a:xfrm>
          <a:prstGeom prst="rect">
            <a:avLst/>
          </a:prstGeom>
          <a:noFill/>
        </p:spPr>
        <p:txBody>
          <a:bodyPr wrap="none" lIns="0" tIns="0" rIns="0" bIns="0" rtlCol="0">
            <a:spAutoFit/>
          </a:bodyPr>
          <a:lstStyle/>
          <a:p>
            <a:r>
              <a:rPr lang="en-US" sz="2000" i="1" dirty="0"/>
              <a:t>β</a:t>
            </a:r>
            <a:r>
              <a:rPr lang="en-US" sz="2000" i="1" baseline="-25000" dirty="0"/>
              <a:t>1</a:t>
            </a:r>
            <a:endParaRPr lang="en-US" sz="2000" b="1" dirty="0"/>
          </a:p>
        </p:txBody>
      </p:sp>
      <p:sp>
        <p:nvSpPr>
          <p:cNvPr id="42" name="TextBox 41"/>
          <p:cNvSpPr txBox="1"/>
          <p:nvPr/>
        </p:nvSpPr>
        <p:spPr>
          <a:xfrm>
            <a:off x="6451600" y="2851150"/>
            <a:ext cx="263381" cy="307777"/>
          </a:xfrm>
          <a:prstGeom prst="rect">
            <a:avLst/>
          </a:prstGeom>
          <a:noFill/>
        </p:spPr>
        <p:txBody>
          <a:bodyPr wrap="none" lIns="0" tIns="0" rIns="0" bIns="0" rtlCol="0">
            <a:spAutoFit/>
          </a:bodyPr>
          <a:lstStyle/>
          <a:p>
            <a:r>
              <a:rPr lang="en-US" sz="2000" i="1" dirty="0"/>
              <a:t>β</a:t>
            </a:r>
            <a:r>
              <a:rPr lang="en-US" sz="2000" i="1" baseline="-25000" dirty="0"/>
              <a:t>2</a:t>
            </a:r>
            <a:endParaRPr lang="en-US" sz="2000" b="1" dirty="0"/>
          </a:p>
        </p:txBody>
      </p:sp>
      <p:sp>
        <p:nvSpPr>
          <p:cNvPr id="43" name="TextBox 42"/>
          <p:cNvSpPr txBox="1"/>
          <p:nvPr/>
        </p:nvSpPr>
        <p:spPr>
          <a:xfrm>
            <a:off x="6435581" y="3475824"/>
            <a:ext cx="263381" cy="307777"/>
          </a:xfrm>
          <a:prstGeom prst="rect">
            <a:avLst/>
          </a:prstGeom>
          <a:noFill/>
        </p:spPr>
        <p:txBody>
          <a:bodyPr wrap="none" lIns="0" tIns="0" rIns="0" bIns="0" rtlCol="0">
            <a:spAutoFit/>
          </a:bodyPr>
          <a:lstStyle/>
          <a:p>
            <a:r>
              <a:rPr lang="en-US" sz="2000" i="1" dirty="0"/>
              <a:t>β</a:t>
            </a:r>
            <a:r>
              <a:rPr lang="en-US" sz="2000" i="1" baseline="-25000" dirty="0"/>
              <a:t>k</a:t>
            </a:r>
            <a:endParaRPr lang="en-US" sz="2000" b="1" dirty="0"/>
          </a:p>
        </p:txBody>
      </p:sp>
      <p:sp>
        <p:nvSpPr>
          <p:cNvPr id="44" name="TextBox 43"/>
          <p:cNvSpPr txBox="1"/>
          <p:nvPr/>
        </p:nvSpPr>
        <p:spPr>
          <a:xfrm>
            <a:off x="8390009" y="3260923"/>
            <a:ext cx="263381" cy="307777"/>
          </a:xfrm>
          <a:prstGeom prst="rect">
            <a:avLst/>
          </a:prstGeom>
          <a:noFill/>
        </p:spPr>
        <p:txBody>
          <a:bodyPr wrap="none" lIns="0" tIns="0" rIns="0" bIns="0" rtlCol="0">
            <a:spAutoFit/>
          </a:bodyPr>
          <a:lstStyle/>
          <a:p>
            <a:r>
              <a:rPr lang="en-US" sz="2000" i="1" dirty="0"/>
              <a:t>β</a:t>
            </a:r>
            <a:r>
              <a:rPr lang="en-US" sz="2000" i="1" baseline="-25000" dirty="0"/>
              <a:t>0</a:t>
            </a:r>
            <a:endParaRPr lang="en-US" sz="2000" b="1" dirty="0"/>
          </a:p>
        </p:txBody>
      </p:sp>
    </p:spTree>
    <p:extLst>
      <p:ext uri="{BB962C8B-B14F-4D97-AF65-F5344CB8AC3E}">
        <p14:creationId xmlns:p14="http://schemas.microsoft.com/office/powerpoint/2010/main" val="18486501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Graphical illustration of linear regression</a:t>
            </a:r>
          </a:p>
        </p:txBody>
      </p:sp>
      <p:sp>
        <p:nvSpPr>
          <p:cNvPr id="3" name="Content Placeholder 2"/>
          <p:cNvSpPr>
            <a:spLocks noGrp="1"/>
          </p:cNvSpPr>
          <p:nvPr>
            <p:ph sz="half" idx="1"/>
          </p:nvPr>
        </p:nvSpPr>
        <p:spPr/>
        <p:txBody>
          <a:bodyPr>
            <a:normAutofit/>
          </a:bodyPr>
          <a:lstStyle/>
          <a:p>
            <a:pPr marL="342900" indent="-342900">
              <a:buFont typeface="Arial"/>
              <a:buChar char="•"/>
            </a:pPr>
            <a:r>
              <a:rPr lang="en-US" dirty="0"/>
              <a:t>One dependent and one or more independent variables</a:t>
            </a:r>
          </a:p>
          <a:p>
            <a:pPr marL="342900" indent="-342900">
              <a:buFont typeface="Arial"/>
              <a:buChar char="•"/>
            </a:pPr>
            <a:r>
              <a:rPr lang="en-US" dirty="0"/>
              <a:t>Explains conditional mean of the dependent variable</a:t>
            </a:r>
          </a:p>
          <a:p>
            <a:pPr marL="342900" indent="-342900">
              <a:buFont typeface="Arial"/>
              <a:buChar char="•"/>
            </a:pPr>
            <a:r>
              <a:rPr lang="en-US" dirty="0"/>
              <a:t>The dependent variable should be normally distributed around the mean</a:t>
            </a:r>
          </a:p>
          <a:p>
            <a:pPr marL="342900" indent="-342900">
              <a:buFont typeface="Arial"/>
              <a:buChar char="•"/>
            </a:pPr>
            <a:r>
              <a:rPr lang="en-US" dirty="0"/>
              <a:t>The variance (width) of the dependent variable should not depend on the independent variables</a:t>
            </a:r>
          </a:p>
        </p:txBody>
      </p:sp>
      <p:pic>
        <p:nvPicPr>
          <p:cNvPr id="9" name="Content Placeholder 6" descr="Wooldridge - 2009 - Introductory econometrics a modern approach (dragged).pdf"/>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691" t="42832" r="10710" b="7215"/>
          <a:stretch/>
        </p:blipFill>
        <p:spPr>
          <a:xfrm>
            <a:off x="5006148" y="1854871"/>
            <a:ext cx="4058039" cy="3581183"/>
          </a:xfrm>
          <a:prstGeom prst="rect">
            <a:avLst/>
          </a:prstGeom>
        </p:spPr>
      </p:pic>
      <p:sp>
        <p:nvSpPr>
          <p:cNvPr id="8" name="TextBox 7"/>
          <p:cNvSpPr txBox="1"/>
          <p:nvPr/>
        </p:nvSpPr>
        <p:spPr>
          <a:xfrm>
            <a:off x="1143505" y="6597312"/>
            <a:ext cx="7805372" cy="307777"/>
          </a:xfrm>
          <a:prstGeom prst="rect">
            <a:avLst/>
          </a:prstGeom>
          <a:noFill/>
        </p:spPr>
        <p:txBody>
          <a:bodyPr wrap="none" lIns="0" tIns="0" rIns="0" bIns="0" rtlCol="0">
            <a:spAutoFit/>
          </a:bodyPr>
          <a:lstStyle/>
          <a:p>
            <a:r>
              <a:rPr lang="en-US" sz="1000" dirty="0"/>
              <a:t>Wooldridge, J. M. (2009). </a:t>
            </a:r>
            <a:r>
              <a:rPr lang="en-US" sz="1000" i="1" dirty="0"/>
              <a:t>Introductory econometrics: a modern approach</a:t>
            </a:r>
            <a:r>
              <a:rPr lang="en-US" sz="1000" dirty="0"/>
              <a:t> (4th ed.). Mason, OH: South Western, </a:t>
            </a:r>
            <a:r>
              <a:rPr lang="en-US" sz="1000" dirty="0" err="1"/>
              <a:t>Cengage</a:t>
            </a:r>
            <a:r>
              <a:rPr lang="en-US" sz="1000" dirty="0"/>
              <a:t> Learning. (p. 26)</a:t>
            </a:r>
          </a:p>
          <a:p>
            <a:endParaRPr lang="en-US" sz="1000" b="1" dirty="0"/>
          </a:p>
        </p:txBody>
      </p:sp>
    </p:spTree>
    <p:extLst>
      <p:ext uri="{BB962C8B-B14F-4D97-AF65-F5344CB8AC3E}">
        <p14:creationId xmlns:p14="http://schemas.microsoft.com/office/powerpoint/2010/main" val="4698007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Estimating a regression model</a:t>
            </a:r>
          </a:p>
        </p:txBody>
      </p:sp>
      <p:sp>
        <p:nvSpPr>
          <p:cNvPr id="2" name="Text Placeholder 1"/>
          <p:cNvSpPr>
            <a:spLocks noGrp="1"/>
          </p:cNvSpPr>
          <p:nvPr>
            <p:ph type="body" idx="1"/>
          </p:nvPr>
        </p:nvSpPr>
        <p:spPr/>
        <p:txBody>
          <a:bodyPr/>
          <a:lstStyle/>
          <a:p>
            <a:endParaRPr lang="en-US"/>
          </a:p>
        </p:txBody>
      </p:sp>
    </p:spTree>
    <p:extLst>
      <p:ext uri="{BB962C8B-B14F-4D97-AF65-F5344CB8AC3E}">
        <p14:creationId xmlns:p14="http://schemas.microsoft.com/office/powerpoint/2010/main" val="3649275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13804</TotalTime>
  <Words>8154</Words>
  <Application>Microsoft Macintosh PowerPoint</Application>
  <PresentationFormat>On-screen Show (4:3)</PresentationFormat>
  <Paragraphs>1516</Paragraphs>
  <Slides>127</Slides>
  <Notes>42</Notes>
  <HiddenSlides>1</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41" baseType="lpstr">
      <vt:lpstr>Adobe Heiti Std R</vt:lpstr>
      <vt:lpstr>Arial</vt:lpstr>
      <vt:lpstr>Calibri</vt:lpstr>
      <vt:lpstr>Calibri Light</vt:lpstr>
      <vt:lpstr>Cambria Math</vt:lpstr>
      <vt:lpstr>Courier</vt:lpstr>
      <vt:lpstr>Courier New</vt:lpstr>
      <vt:lpstr>Georgia</vt:lpstr>
      <vt:lpstr>Lucida Grande</vt:lpstr>
      <vt:lpstr>t</vt:lpstr>
      <vt:lpstr>Tahoma</vt:lpstr>
      <vt:lpstr>Verdana</vt:lpstr>
      <vt:lpstr>Office Theme</vt:lpstr>
      <vt:lpstr>Equation</vt:lpstr>
      <vt:lpstr>Introduction to quantitative research</vt:lpstr>
      <vt:lpstr>What is quantitative  research?</vt:lpstr>
      <vt:lpstr>Four sets of skills of a quantitative researcher</vt:lpstr>
      <vt:lpstr>Is quantitative research difficult?</vt:lpstr>
      <vt:lpstr>Uses of statistics</vt:lpstr>
      <vt:lpstr>PowerPoint Presentation</vt:lpstr>
      <vt:lpstr>Description, prediction, explanation: Which one we need?</vt:lpstr>
      <vt:lpstr>Basic descriptive statistics</vt:lpstr>
      <vt:lpstr>Central tendency and dispersion</vt:lpstr>
      <vt:lpstr>Central tendency: Mean and median</vt:lpstr>
      <vt:lpstr>Dispersion: Standard deviation</vt:lpstr>
      <vt:lpstr>Standardization</vt:lpstr>
      <vt:lpstr>Dispersion: Standard deviation and variance</vt:lpstr>
      <vt:lpstr>Correlation and covariance</vt:lpstr>
      <vt:lpstr>Correlation is a measure of linear association</vt:lpstr>
      <vt:lpstr>Relationship between theory and data</vt:lpstr>
      <vt:lpstr>What theory is?</vt:lpstr>
      <vt:lpstr>Relationship between theory and data</vt:lpstr>
      <vt:lpstr>Inductive and deductive reasoning</vt:lpstr>
      <vt:lpstr>Inductive and deductive reasoning</vt:lpstr>
      <vt:lpstr>Inductive and deductive reasoning</vt:lpstr>
      <vt:lpstr>Inductive and deductive reasoning</vt:lpstr>
      <vt:lpstr>Inductive and deductive reasoning</vt:lpstr>
      <vt:lpstr>Proposition, hypothesis, measurement</vt:lpstr>
      <vt:lpstr>Example from Deephouse 1999</vt:lpstr>
      <vt:lpstr>Can we build a theory (infer causality) from a correlation?</vt:lpstr>
      <vt:lpstr>PowerPoint Presentation</vt:lpstr>
      <vt:lpstr>Hypothetic-deductive method</vt:lpstr>
      <vt:lpstr>Proposition, hypothesis, measurement</vt:lpstr>
      <vt:lpstr>PowerPoint Presentation</vt:lpstr>
      <vt:lpstr>Population, sample, estimate, and standard error</vt:lpstr>
      <vt:lpstr>What is the average height of graduate students and faculty of the university?</vt:lpstr>
      <vt:lpstr>Population and sample</vt:lpstr>
      <vt:lpstr>What is the average height of graduate students and faculty of the university?</vt:lpstr>
      <vt:lpstr>Sampling variance of an estimator</vt:lpstr>
      <vt:lpstr>Sampling variance of an estimator</vt:lpstr>
      <vt:lpstr>Effect of  sample size</vt:lpstr>
      <vt:lpstr>Example: Estimating the population mean</vt:lpstr>
      <vt:lpstr>Properties of a good estimation strategy (estimator)</vt:lpstr>
      <vt:lpstr>Estimating mean of random normal variable</vt:lpstr>
      <vt:lpstr>Statistical inference</vt:lpstr>
      <vt:lpstr>PowerPoint Presentation</vt:lpstr>
      <vt:lpstr>PowerPoint Presentation</vt:lpstr>
      <vt:lpstr>What would be the probability of obtaining the difference by chance?</vt:lpstr>
      <vt:lpstr>What would be the probability of obtaining the difference by chance?</vt:lpstr>
      <vt:lpstr>What would be the probability of obtaining the difference by chance?</vt:lpstr>
      <vt:lpstr>Formal approach to the same problem</vt:lpstr>
      <vt:lpstr>Null hypothesis significance testing (NHST)</vt:lpstr>
      <vt:lpstr>Null hypothesis significance testing (NHST)</vt:lpstr>
      <vt:lpstr>t test</vt:lpstr>
      <vt:lpstr>One and two-tailed tests</vt:lpstr>
      <vt:lpstr>Typical objective of a statistical analysis</vt:lpstr>
      <vt:lpstr>Type I and Type II errors</vt:lpstr>
      <vt:lpstr>PowerPoint Presentation</vt:lpstr>
      <vt:lpstr>PowerPoint Presentation</vt:lpstr>
      <vt:lpstr>PowerPoint Presentation</vt:lpstr>
      <vt:lpstr>Example of null hypothesis significance testing</vt:lpstr>
      <vt:lpstr>The dice are cast</vt:lpstr>
      <vt:lpstr>You are clairvoyant (p &lt;.05) </vt:lpstr>
      <vt:lpstr>Confidence intervals</vt:lpstr>
      <vt:lpstr>Alternative strategy: Confidence intervals (CI)</vt:lpstr>
      <vt:lpstr>Confidence intervals</vt:lpstr>
      <vt:lpstr>Normal approximation confidence intervals</vt:lpstr>
      <vt:lpstr>PowerPoint Presentation</vt:lpstr>
      <vt:lpstr>Both are commonly misinterpreted</vt:lpstr>
      <vt:lpstr>NHST problems and controversies</vt:lpstr>
      <vt:lpstr>PowerPoint Presentation</vt:lpstr>
      <vt:lpstr>Criticism of NHST</vt:lpstr>
      <vt:lpstr>Banning NHST</vt:lpstr>
      <vt:lpstr>Registered reports and hybrid registered reports</vt:lpstr>
      <vt:lpstr>Readings about null-hypothesis significance testing controversies</vt:lpstr>
      <vt:lpstr>Can we do better?</vt:lpstr>
      <vt:lpstr>Example of Bayesian statistics</vt:lpstr>
      <vt:lpstr>Bayes analysis has been coming for a long time….</vt:lpstr>
      <vt:lpstr>Causal inference</vt:lpstr>
      <vt:lpstr>PowerPoint Presentation</vt:lpstr>
      <vt:lpstr>PowerPoint Presentation</vt:lpstr>
      <vt:lpstr>PowerPoint Presentation</vt:lpstr>
      <vt:lpstr>What theory is?</vt:lpstr>
      <vt:lpstr>PowerPoint Presentation</vt:lpstr>
      <vt:lpstr>Possible alternative explanations</vt:lpstr>
      <vt:lpstr>Conditions for Causality</vt:lpstr>
      <vt:lpstr>Randomized experiments</vt:lpstr>
      <vt:lpstr>Strategy 1: Experiment</vt:lpstr>
      <vt:lpstr>Quasi-Experiment</vt:lpstr>
      <vt:lpstr>PowerPoint Presentation</vt:lpstr>
      <vt:lpstr>Statistical controls</vt:lpstr>
      <vt:lpstr>Strategy 2: Statistical controls</vt:lpstr>
      <vt:lpstr>Control variables</vt:lpstr>
      <vt:lpstr>Example: Deephouse 1999</vt:lpstr>
      <vt:lpstr>A closer look at market share </vt:lpstr>
      <vt:lpstr>Comparing experiments and statistical controls</vt:lpstr>
      <vt:lpstr>Idea of regression analysis</vt:lpstr>
      <vt:lpstr>Regression  analysis</vt:lpstr>
      <vt:lpstr>Idea of regression analysis</vt:lpstr>
      <vt:lpstr>Regression analysis</vt:lpstr>
      <vt:lpstr>Model</vt:lpstr>
      <vt:lpstr>Graphical illustration of linear regression</vt:lpstr>
      <vt:lpstr>Estimating a regression model</vt:lpstr>
      <vt:lpstr>Example data</vt:lpstr>
      <vt:lpstr>Estimation</vt:lpstr>
      <vt:lpstr>Estimation</vt:lpstr>
      <vt:lpstr>Estimation</vt:lpstr>
      <vt:lpstr>Interpretation of regression results</vt:lpstr>
      <vt:lpstr>Goodness of fit: R2 and adjusted R2</vt:lpstr>
      <vt:lpstr>Quantify the size of the effects</vt:lpstr>
      <vt:lpstr>Interpretation of the model</vt:lpstr>
      <vt:lpstr>One unit increase: Does education pay off?</vt:lpstr>
      <vt:lpstr>Is one one Buckazoid increase a lot?</vt:lpstr>
      <vt:lpstr>Deephouse 1999: Is -0.020 a large effect?</vt:lpstr>
      <vt:lpstr>Effect size example: Is the sauna warm?</vt:lpstr>
      <vt:lpstr>Hekman et al 2010: Are these large effects?</vt:lpstr>
      <vt:lpstr>Are these large effects?</vt:lpstr>
      <vt:lpstr>Example (using R)</vt:lpstr>
      <vt:lpstr>Example data</vt:lpstr>
      <vt:lpstr>Always start with a look at the data</vt:lpstr>
      <vt:lpstr>Does the prestige of an occupation depend on education, income, and share of women?</vt:lpstr>
      <vt:lpstr>PowerPoint Presentation</vt:lpstr>
      <vt:lpstr>PowerPoint Presentation</vt:lpstr>
      <vt:lpstr>PowerPoint Presentation</vt:lpstr>
      <vt:lpstr>Quality of quantitative research</vt:lpstr>
      <vt:lpstr>Reliability and validity in quantitative research</vt:lpstr>
      <vt:lpstr>Research Process</vt:lpstr>
      <vt:lpstr>PowerPoint Presentation</vt:lpstr>
      <vt:lpstr>Reasoning: Inductive and Deductive</vt:lpstr>
      <vt:lpstr>Example of Deductive Reasoning</vt:lpstr>
      <vt:lpstr>Problem of Measurement</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Pasi Kuusela</dc:creator>
  <cp:lastModifiedBy>Rönkkö, Mikko</cp:lastModifiedBy>
  <cp:revision>605</cp:revision>
  <cp:lastPrinted>2015-09-30T10:10:02Z</cp:lastPrinted>
  <dcterms:created xsi:type="dcterms:W3CDTF">2011-03-20T22:40:58Z</dcterms:created>
  <dcterms:modified xsi:type="dcterms:W3CDTF">2019-02-22T15:37:10Z</dcterms:modified>
</cp:coreProperties>
</file>