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4"/>
  </p:notesMasterIdLst>
  <p:sldIdLst>
    <p:sldId id="256" r:id="rId2"/>
    <p:sldId id="347" r:id="rId3"/>
    <p:sldId id="348" r:id="rId4"/>
    <p:sldId id="349" r:id="rId5"/>
    <p:sldId id="358" r:id="rId6"/>
    <p:sldId id="350" r:id="rId7"/>
    <p:sldId id="342" r:id="rId8"/>
    <p:sldId id="317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52" r:id="rId17"/>
    <p:sldId id="353" r:id="rId18"/>
    <p:sldId id="354" r:id="rId19"/>
    <p:sldId id="356" r:id="rId20"/>
    <p:sldId id="357" r:id="rId21"/>
    <p:sldId id="360" r:id="rId22"/>
    <p:sldId id="333" r:id="rId23"/>
    <p:sldId id="344" r:id="rId24"/>
    <p:sldId id="359" r:id="rId25"/>
    <p:sldId id="334" r:id="rId26"/>
    <p:sldId id="335" r:id="rId27"/>
    <p:sldId id="336" r:id="rId28"/>
    <p:sldId id="361" r:id="rId29"/>
    <p:sldId id="337" r:id="rId30"/>
    <p:sldId id="338" r:id="rId31"/>
    <p:sldId id="339" r:id="rId32"/>
    <p:sldId id="341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16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C32D0-1689-4BC1-8C2C-629279326C0F}" type="datetimeFigureOut">
              <a:rPr lang="fi-FI" smtClean="0"/>
              <a:pPr/>
              <a:t>29.4.2024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9F9C-8592-4A01-9FF5-F9722ED410D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224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15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93724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332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307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8267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3036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615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8337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494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305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240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907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74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767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622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547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826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395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869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Raha- ja pankkiteorian kurssi</a:t>
            </a:r>
            <a:br>
              <a:rPr lang="fi-FI" dirty="0"/>
            </a:br>
            <a:r>
              <a:rPr lang="fi-FI" dirty="0"/>
              <a:t>Luento 5</a:t>
            </a:r>
            <a:br>
              <a:rPr lang="fi-FI" dirty="0"/>
            </a:br>
            <a:r>
              <a:rPr lang="fi-FI" sz="1800" dirty="0"/>
              <a:t>M4,M5, M6, CGM 12.5</a:t>
            </a:r>
            <a:br>
              <a:rPr lang="fi-FI" dirty="0"/>
            </a:br>
            <a:br>
              <a:rPr lang="fi-FI" dirty="0"/>
            </a:br>
            <a:r>
              <a:rPr lang="fi-FI" sz="2000" dirty="0"/>
              <a:t>Karlo Kauko </a:t>
            </a:r>
            <a:br>
              <a:rPr lang="fi-FI" dirty="0"/>
            </a:br>
            <a:endParaRPr lang="fi-FI" sz="2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2.5.2024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377" y="164233"/>
            <a:ext cx="7704667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3700" kern="1200" dirty="0">
                <a:latin typeface="+mj-lt"/>
                <a:ea typeface="+mj-ea"/>
                <a:cs typeface="+mj-cs"/>
              </a:rPr>
              <a:t>Saksan 3 kk rahamarkkinakorko </a:t>
            </a:r>
            <a:br>
              <a:rPr lang="fi-FI" sz="3700" kern="1200" dirty="0">
                <a:latin typeface="+mj-lt"/>
                <a:ea typeface="+mj-ea"/>
                <a:cs typeface="+mj-cs"/>
              </a:rPr>
            </a:br>
            <a:r>
              <a:rPr lang="fi-FI" sz="3700" kern="1200" dirty="0">
                <a:latin typeface="+mj-lt"/>
                <a:ea typeface="+mj-ea"/>
                <a:cs typeface="+mj-cs"/>
              </a:rPr>
              <a:t>1975-2022</a:t>
            </a:r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35CC677D-3FA9-7BDB-F974-606220EF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607C30E-A7FE-4105-A995-8AB15FB78A9B}" type="slidenum">
              <a:rPr lang="fi-FI" smtClean="0"/>
              <a:pPr>
                <a:spcAft>
                  <a:spcPts val="600"/>
                </a:spcAft>
              </a:pPr>
              <a:t>10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1691680" y="4941168"/>
            <a:ext cx="6995120" cy="1589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800" dirty="0"/>
              <a:t>Ei ole historiallista trendiä, että korot koko ajan nousisivat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800" dirty="0"/>
              <a:t>Jos jotakin, nimelliskorot trendinomaisesti laskeneet tällä periodilla, ainakin Saksassa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B5A7FA-C36F-7A57-0B17-6D936599F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546540"/>
            <a:ext cx="7370940" cy="341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107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-17512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Mikä selittää korkokäyrän taipumuksen olla nouseva?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15540"/>
            <a:ext cx="8229600" cy="475775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Likviditeetti </a:t>
            </a:r>
          </a:p>
          <a:p>
            <a:pPr lvl="1"/>
            <a:r>
              <a:rPr lang="fi-FI" dirty="0"/>
              <a:t>Luotonantajat </a:t>
            </a:r>
            <a:r>
              <a:rPr lang="fi-FI" dirty="0" err="1"/>
              <a:t>preferoivat</a:t>
            </a:r>
            <a:r>
              <a:rPr lang="fi-FI" dirty="0"/>
              <a:t> varojen sitomista lyhyeksi ajaksi</a:t>
            </a:r>
          </a:p>
          <a:p>
            <a:pPr lvl="2"/>
            <a:r>
              <a:rPr lang="fi-FI" dirty="0"/>
              <a:t>Epävarmuus siitä, koska varoja tarvitaan</a:t>
            </a:r>
          </a:p>
          <a:p>
            <a:pPr lvl="1"/>
            <a:r>
              <a:rPr lang="fi-FI" dirty="0"/>
              <a:t>Selitys sitä parempi, mitä epälikvidimpi tai epäluotettavampi markkina</a:t>
            </a:r>
          </a:p>
          <a:p>
            <a:pPr lvl="2"/>
            <a:r>
              <a:rPr lang="fi-FI" dirty="0"/>
              <a:t>Normaaliaikoina ei kovin uskottava valtion obligaatioiden osalta? Helppo muuttaa rahaksi</a:t>
            </a:r>
          </a:p>
          <a:p>
            <a:pPr lvl="2"/>
            <a:r>
              <a:rPr lang="fi-FI" dirty="0"/>
              <a:t>Merkitys korostui finanssikriisissä 2008? Markkinat voivat ”kuivua” koska tahansa =&gt; pitkämaturiteettinen joukkolaina ei-houkutteleva sijoittajalle: sitä ei ehkä voikaan myydä ensi viikolla, vaikka juuri nyt olisi hyvin toimiva markkina.</a:t>
            </a:r>
          </a:p>
          <a:p>
            <a:r>
              <a:rPr lang="fi-FI" dirty="0"/>
              <a:t>Luotonottaja puolestaan </a:t>
            </a:r>
            <a:r>
              <a:rPr lang="fi-FI" dirty="0" err="1"/>
              <a:t>preferoi</a:t>
            </a:r>
            <a:r>
              <a:rPr lang="fi-FI" dirty="0"/>
              <a:t> pitkäaikaisia lainoja, jos epävarmuus tulevasta luotonsaannista =&gt; ollaan valmiita maksamaan enemmän</a:t>
            </a:r>
          </a:p>
          <a:p>
            <a:pPr lvl="1"/>
            <a:r>
              <a:rPr lang="fi-FI" dirty="0"/>
              <a:t>Kannattaako pitkä projekti rahoittaa lyhyellä lainalla?</a:t>
            </a:r>
          </a:p>
          <a:p>
            <a:r>
              <a:rPr lang="fi-FI" dirty="0"/>
              <a:t>Riskipreemio: pitkä laina ”korkoherkempi”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0180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fi-FI" dirty="0"/>
              <a:t>Korkojen aikarakenteesta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28728"/>
            <a:ext cx="8229600" cy="4880584"/>
          </a:xfrm>
        </p:spPr>
        <p:txBody>
          <a:bodyPr>
            <a:normAutofit fontScale="92500"/>
          </a:bodyPr>
          <a:lstStyle/>
          <a:p>
            <a:r>
              <a:rPr lang="fi-FI" dirty="0"/>
              <a:t>Instrumentin markkinahinnan herkkyys koron muutoksille keskeinen syy korkokäyrän nousevuudelle</a:t>
            </a:r>
          </a:p>
          <a:p>
            <a:pPr lvl="1"/>
            <a:r>
              <a:rPr lang="fi-FI" dirty="0"/>
              <a:t>Pitkä laina herkempi =&gt; vähemmän houkutteleva </a:t>
            </a:r>
            <a:r>
              <a:rPr lang="fi-FI" dirty="0" err="1"/>
              <a:t>riskiaversiiviselle</a:t>
            </a:r>
            <a:r>
              <a:rPr lang="fi-FI" dirty="0"/>
              <a:t> sijoittajalle</a:t>
            </a:r>
          </a:p>
          <a:p>
            <a:r>
              <a:rPr lang="fi-FI" dirty="0"/>
              <a:t>Esimerkki: 100 tukaatin obligaatio erääntyy N vuoden kuluttua, ei kuponkikorkoa =&gt; joukkolainan markkinahinta =  P = 100/(1+r)</a:t>
            </a:r>
            <a:r>
              <a:rPr lang="fi-FI" baseline="30000" dirty="0"/>
              <a:t>N  </a:t>
            </a:r>
          </a:p>
          <a:p>
            <a:pPr lvl="1">
              <a:buNone/>
            </a:pPr>
            <a:r>
              <a:rPr lang="fi-FI" dirty="0"/>
              <a:t>=&gt;  </a:t>
            </a:r>
            <a:r>
              <a:rPr lang="fi-FI" dirty="0" err="1"/>
              <a:t>∂P/∂r</a:t>
            </a:r>
            <a:r>
              <a:rPr lang="fi-FI" dirty="0"/>
              <a:t> = - N 100/(1+r)</a:t>
            </a:r>
            <a:r>
              <a:rPr lang="fi-FI" baseline="30000" dirty="0"/>
              <a:t>N+1 </a:t>
            </a:r>
            <a:r>
              <a:rPr lang="fi-FI" dirty="0"/>
              <a:t>&lt;0</a:t>
            </a:r>
          </a:p>
          <a:p>
            <a:r>
              <a:rPr lang="fi-FI" dirty="0"/>
              <a:t>Markkinahinnan suhteellinen muutos = absoluuttinen muutos / obligaation hinta: </a:t>
            </a:r>
          </a:p>
          <a:p>
            <a:pPr lvl="1">
              <a:buNone/>
            </a:pPr>
            <a:r>
              <a:rPr lang="fi-FI" dirty="0"/>
              <a:t>    [-N 100/(1+r)</a:t>
            </a:r>
            <a:r>
              <a:rPr lang="fi-FI" baseline="30000" dirty="0"/>
              <a:t>N+1 </a:t>
            </a:r>
            <a:r>
              <a:rPr lang="fi-FI" dirty="0"/>
              <a:t>]/ [100/(1+r)</a:t>
            </a:r>
            <a:r>
              <a:rPr lang="fi-FI" baseline="30000" dirty="0"/>
              <a:t>N</a:t>
            </a:r>
            <a:r>
              <a:rPr lang="fi-FI" dirty="0"/>
              <a:t> ] = - N/(1+r) &lt;0;</a:t>
            </a:r>
          </a:p>
          <a:p>
            <a:pPr lvl="1"/>
            <a:r>
              <a:rPr lang="fi-FI" dirty="0"/>
              <a:t>Mitä pidempi maturiteetti N, sitä voimakkaampi suhteellinen obligaation arvon muutos korkojen muuttuessa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0003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9045"/>
            <a:ext cx="7704667" cy="1981200"/>
          </a:xfrm>
        </p:spPr>
        <p:txBody>
          <a:bodyPr/>
          <a:lstStyle/>
          <a:p>
            <a:r>
              <a:rPr lang="fi-FI" dirty="0"/>
              <a:t>Korkojen aikarakenteesta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16832"/>
            <a:ext cx="7704667" cy="494116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Intuitio: erääntyy huomenna =&gt; diskonttauksella ei väliä millään kuviteltavissa olevalla korolla =&gt; arvon muutokset suunnilleen nolla joka tapauksessa</a:t>
            </a:r>
            <a:endParaRPr lang="fi-FI" baseline="30000" dirty="0"/>
          </a:p>
          <a:p>
            <a:r>
              <a:rPr lang="fi-FI" dirty="0" err="1"/>
              <a:t>Duraatio</a:t>
            </a:r>
            <a:r>
              <a:rPr lang="fi-FI" dirty="0"/>
              <a:t>: joukkolainan tulevaisuudessa tuottamien kassavirtojen (=korot, kuoletukset) keskimääräinen maturiteetti</a:t>
            </a:r>
          </a:p>
          <a:p>
            <a:pPr lvl="1"/>
            <a:r>
              <a:rPr lang="fi-FI" dirty="0"/>
              <a:t>Kutakin erää painotetaan sen osuudella instrumentin arvosta</a:t>
            </a:r>
          </a:p>
          <a:p>
            <a:r>
              <a:rPr lang="fi-FI" dirty="0"/>
              <a:t>Pätee melko tarkkana likiarvona: </a:t>
            </a:r>
            <a:r>
              <a:rPr lang="fi-FI" dirty="0" err="1"/>
              <a:t>duraatio</a:t>
            </a:r>
            <a:r>
              <a:rPr lang="fi-FI" dirty="0"/>
              <a:t> = monellako promillella joukkovelkakirjan hinta muuttuu jos korkotaso muuttuu kymmenen peruspistettä?</a:t>
            </a:r>
          </a:p>
          <a:p>
            <a:pPr lvl="1"/>
            <a:r>
              <a:rPr lang="fi-FI" dirty="0" err="1"/>
              <a:t>Duraatio</a:t>
            </a:r>
            <a:r>
              <a:rPr lang="fi-FI" dirty="0"/>
              <a:t> yksi vuosi; korot +0,1 % =&gt; instrumentin hinta alenee 0,1 %</a:t>
            </a:r>
          </a:p>
          <a:p>
            <a:pPr lvl="1"/>
            <a:r>
              <a:rPr lang="fi-FI" dirty="0" err="1"/>
              <a:t>Duraatio</a:t>
            </a:r>
            <a:r>
              <a:rPr lang="fi-FI" dirty="0"/>
              <a:t> kaksi vuotta; korot +0,1 % =&gt; instrumentin hinta alenee 0,2 % </a:t>
            </a:r>
          </a:p>
          <a:p>
            <a:pPr lvl="1"/>
            <a:r>
              <a:rPr lang="fi-FI" dirty="0" err="1"/>
              <a:t>Etc</a:t>
            </a:r>
            <a:r>
              <a:rPr lang="fi-FI" dirty="0"/>
              <a:t>…</a:t>
            </a:r>
          </a:p>
          <a:p>
            <a:pPr lvl="1"/>
            <a:r>
              <a:rPr lang="fi-FI" dirty="0"/>
              <a:t>Modifioitu </a:t>
            </a:r>
            <a:r>
              <a:rPr lang="fi-FI" dirty="0" err="1"/>
              <a:t>duraatio</a:t>
            </a:r>
            <a:r>
              <a:rPr lang="fi-FI" dirty="0"/>
              <a:t>; pätee täsmällisesti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5823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738" y="188640"/>
            <a:ext cx="7704667" cy="1981200"/>
          </a:xfrm>
        </p:spPr>
        <p:txBody>
          <a:bodyPr/>
          <a:lstStyle/>
          <a:p>
            <a:r>
              <a:rPr lang="fi-FI" dirty="0" err="1"/>
              <a:t>Duraation</a:t>
            </a:r>
            <a:r>
              <a:rPr lang="fi-FI" dirty="0"/>
              <a:t> laskenta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62592"/>
            <a:ext cx="7704667" cy="483476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D = [∑{</a:t>
            </a:r>
            <a:r>
              <a:rPr lang="fi-FI" dirty="0" err="1"/>
              <a:t>iW</a:t>
            </a:r>
            <a:r>
              <a:rPr lang="fi-FI" sz="1800" dirty="0" err="1"/>
              <a:t>i</a:t>
            </a:r>
            <a:r>
              <a:rPr lang="fi-FI" dirty="0"/>
              <a:t> /(1+r)</a:t>
            </a:r>
            <a:r>
              <a:rPr lang="fi-FI" sz="3600" baseline="30000" dirty="0"/>
              <a:t>i</a:t>
            </a:r>
            <a:r>
              <a:rPr lang="fi-FI" dirty="0"/>
              <a:t>}]/P</a:t>
            </a:r>
          </a:p>
          <a:p>
            <a:pPr lvl="1">
              <a:buNone/>
            </a:pPr>
            <a:r>
              <a:rPr lang="fi-FI" dirty="0"/>
              <a:t>	missä P = paperin hinta nyt, </a:t>
            </a:r>
            <a:r>
              <a:rPr lang="fi-FI" dirty="0" err="1"/>
              <a:t>Wi</a:t>
            </a:r>
            <a:r>
              <a:rPr lang="fi-FI" dirty="0"/>
              <a:t> = paperin tuottama kassavirta i vuoden päästä, r = paperin efektiivinen tuotto</a:t>
            </a:r>
          </a:p>
          <a:p>
            <a:r>
              <a:rPr lang="fi-FI" dirty="0" err="1"/>
              <a:t>Esim</a:t>
            </a:r>
            <a:r>
              <a:rPr lang="fi-FI" dirty="0"/>
              <a:t>: Efektiivinen tuotto 10 %, tuottaa 100 nyt ja 100 yhden vuoden päästä</a:t>
            </a:r>
          </a:p>
          <a:p>
            <a:pPr lvl="1"/>
            <a:r>
              <a:rPr lang="fi-FI" dirty="0"/>
              <a:t>	Tuotto nyt: i=0, W =100 = &gt; </a:t>
            </a:r>
            <a:r>
              <a:rPr lang="fi-FI" dirty="0" err="1"/>
              <a:t>iW</a:t>
            </a:r>
            <a:r>
              <a:rPr lang="fi-FI" sz="1400" dirty="0" err="1"/>
              <a:t>i</a:t>
            </a:r>
            <a:r>
              <a:rPr lang="fi-FI" dirty="0"/>
              <a:t> /(1+r)</a:t>
            </a:r>
            <a:r>
              <a:rPr lang="fi-FI" baseline="30000" dirty="0"/>
              <a:t>i </a:t>
            </a:r>
            <a:r>
              <a:rPr lang="fi-FI" dirty="0"/>
              <a:t>= 0</a:t>
            </a:r>
          </a:p>
          <a:p>
            <a:pPr lvl="1"/>
            <a:r>
              <a:rPr lang="fi-FI" dirty="0"/>
              <a:t>	Tuotto vuoden päästä: i =1, W=100, (1+r)</a:t>
            </a:r>
            <a:r>
              <a:rPr lang="fi-FI" baseline="30000" dirty="0"/>
              <a:t>i </a:t>
            </a:r>
            <a:r>
              <a:rPr lang="fi-FI" dirty="0"/>
              <a:t>=1.1 </a:t>
            </a:r>
          </a:p>
          <a:p>
            <a:pPr lvl="1">
              <a:buNone/>
            </a:pPr>
            <a:r>
              <a:rPr lang="fi-FI" dirty="0"/>
              <a:t>	=&gt;  (</a:t>
            </a:r>
            <a:r>
              <a:rPr lang="fi-FI" dirty="0" err="1"/>
              <a:t>iW</a:t>
            </a:r>
            <a:r>
              <a:rPr lang="fi-FI" sz="1400" dirty="0" err="1"/>
              <a:t>i</a:t>
            </a:r>
            <a:r>
              <a:rPr lang="fi-FI" dirty="0"/>
              <a:t> )/(1+r)</a:t>
            </a:r>
            <a:r>
              <a:rPr lang="fi-FI" baseline="30000" dirty="0"/>
              <a:t>i </a:t>
            </a:r>
            <a:r>
              <a:rPr lang="fi-FI" dirty="0"/>
              <a:t>= 100/1.1 = 90.909…</a:t>
            </a:r>
          </a:p>
          <a:p>
            <a:pPr lvl="1"/>
            <a:r>
              <a:rPr lang="fi-FI" dirty="0"/>
              <a:t>	Paperin hinta = 100 + 100/1.1= 190,909…</a:t>
            </a:r>
          </a:p>
          <a:p>
            <a:pPr lvl="1">
              <a:buNone/>
            </a:pPr>
            <a:r>
              <a:rPr lang="fi-FI" dirty="0"/>
              <a:t>=&gt; </a:t>
            </a:r>
            <a:r>
              <a:rPr lang="fi-FI" dirty="0" err="1"/>
              <a:t>Duraatio</a:t>
            </a:r>
            <a:r>
              <a:rPr lang="fi-FI" dirty="0"/>
              <a:t> = 90,909/190,909 = 0,476… </a:t>
            </a:r>
          </a:p>
          <a:p>
            <a:pPr lvl="1"/>
            <a:r>
              <a:rPr lang="fi-FI" dirty="0"/>
              <a:t>Siis väljästi tulkiten:  paperin kassavirtojen toteutumisen painotettu keskiarvo vajaan puolen vuoden päästä.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0943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Duraatio</a:t>
            </a:r>
            <a:r>
              <a:rPr lang="fi-FI" dirty="0"/>
              <a:t> ja paperin riski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15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1331640" y="5378547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Nyt </a:t>
            </a:r>
            <a:r>
              <a:rPr lang="fi-FI" dirty="0" err="1"/>
              <a:t>duraatio</a:t>
            </a:r>
            <a:r>
              <a:rPr lang="fi-FI" dirty="0"/>
              <a:t> = maturiteetti</a:t>
            </a:r>
          </a:p>
          <a:p>
            <a:endParaRPr lang="fi-FI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5478" y="2096852"/>
            <a:ext cx="680348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Connector 10"/>
          <p:cNvCxnSpPr/>
          <p:nvPr/>
        </p:nvCxnSpPr>
        <p:spPr>
          <a:xfrm>
            <a:off x="1341984" y="3861048"/>
            <a:ext cx="734481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380977" y="3645024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475656" y="28529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403648" y="3212976"/>
            <a:ext cx="838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100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0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Valuuttakurssien korkopariteettiteoria</a:t>
            </a:r>
            <a:endParaRPr lang="fi-FI" sz="27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2348880"/>
            <a:ext cx="7704667" cy="3960440"/>
          </a:xfrm>
        </p:spPr>
        <p:txBody>
          <a:bodyPr>
            <a:normAutofit fontScale="77500" lnSpcReduction="20000"/>
          </a:bodyPr>
          <a:lstStyle/>
          <a:p>
            <a:r>
              <a:rPr lang="fi-FI" sz="2600" dirty="0"/>
              <a:t>Vapaasti vaihdettavat valuutat</a:t>
            </a:r>
          </a:p>
          <a:p>
            <a:r>
              <a:rPr lang="fi-FI" sz="2600" dirty="0"/>
              <a:t>Valuuttakurssien ja korkojen välillä yhteys?</a:t>
            </a:r>
          </a:p>
          <a:p>
            <a:r>
              <a:rPr lang="fi-FI" sz="2600" dirty="0" err="1"/>
              <a:t>Esim</a:t>
            </a:r>
            <a:r>
              <a:rPr lang="fi-FI" sz="2600" dirty="0"/>
              <a:t> </a:t>
            </a:r>
            <a:r>
              <a:rPr lang="fi-FI" sz="2600" dirty="0" err="1"/>
              <a:t>r</a:t>
            </a:r>
            <a:r>
              <a:rPr lang="fi-FI" sz="1300" dirty="0" err="1"/>
              <a:t>€</a:t>
            </a:r>
            <a:r>
              <a:rPr lang="fi-FI" sz="2600" dirty="0"/>
              <a:t> = r</a:t>
            </a:r>
            <a:r>
              <a:rPr lang="fi-FI" sz="1200" dirty="0"/>
              <a:t>£</a:t>
            </a:r>
            <a:r>
              <a:rPr lang="fi-FI" sz="2600" dirty="0"/>
              <a:t>  (korot samat), missä r= esim. vuoden pituisten lainojen korko rahamarkkinoilla ja alaindeksi kuvaa valuttaa</a:t>
            </a:r>
          </a:p>
          <a:p>
            <a:r>
              <a:rPr lang="fi-FI" sz="2600" dirty="0"/>
              <a:t>Entä jos markkinat odottavat punnan arvon heikkenevän?</a:t>
            </a:r>
          </a:p>
          <a:p>
            <a:r>
              <a:rPr lang="fi-FI" sz="2600" dirty="0"/>
              <a:t>Euroalueella toimiva pankki ottaa lainoja punnissa, sijoittaa euroalueen rahamarkkinoille, maksaa vuoden päästä takaisin heikommilla punnilla =&gt; voittoa!</a:t>
            </a:r>
          </a:p>
          <a:p>
            <a:pPr lvl="1"/>
            <a:r>
              <a:rPr lang="fi-FI" sz="2600" dirty="0"/>
              <a:t>Voiko tällainen </a:t>
            </a:r>
            <a:r>
              <a:rPr lang="fi-FI" sz="2600" dirty="0" err="1"/>
              <a:t>arbitraasimahdollisuus</a:t>
            </a:r>
            <a:r>
              <a:rPr lang="fi-FI" sz="2600" dirty="0"/>
              <a:t> olla olemassa?</a:t>
            </a:r>
          </a:p>
          <a:p>
            <a:r>
              <a:rPr lang="fi-FI" sz="2600" dirty="0"/>
              <a:t>Valuuttakurssien korkopariteettiteorian mukaan ei voi; tulevien valuuttakurssimuutosten odotusarvon ja korkoerojen välillä oltava yhteys</a:t>
            </a:r>
          </a:p>
          <a:p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489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-171400"/>
            <a:ext cx="7704667" cy="1981200"/>
          </a:xfrm>
        </p:spPr>
        <p:txBody>
          <a:bodyPr/>
          <a:lstStyle/>
          <a:p>
            <a:r>
              <a:rPr lang="fi-FI" dirty="0"/>
              <a:t>Korkopariteettiteoria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60264" y="1496415"/>
            <a:ext cx="8229600" cy="4925144"/>
          </a:xfrm>
        </p:spPr>
        <p:txBody>
          <a:bodyPr>
            <a:normAutofit/>
          </a:bodyPr>
          <a:lstStyle/>
          <a:p>
            <a:r>
              <a:rPr lang="fi-FI" dirty="0"/>
              <a:t>Pitäisi olla: valuuttakurssimuutosten jälkeen laskettu tuotto sijoitukselle odotusarvoisesti sama - ainakin jos positio suojattu valuuttatermiinillä</a:t>
            </a:r>
          </a:p>
          <a:p>
            <a:pPr lvl="1"/>
            <a:r>
              <a:rPr lang="fi-FI" dirty="0"/>
              <a:t>Termiini = sopimus tulevana ajankohtana tehtävästä valuuttakaupasta ja sen suuruudesta</a:t>
            </a:r>
          </a:p>
          <a:p>
            <a:r>
              <a:rPr lang="fi-FI" dirty="0"/>
              <a:t>Jos kaikki ovat riskineutraaleja, pitää päteä: </a:t>
            </a:r>
          </a:p>
          <a:p>
            <a:pPr marL="457200" lvl="1" indent="0">
              <a:buNone/>
            </a:pPr>
            <a:r>
              <a:rPr lang="fi-FI" dirty="0"/>
              <a:t>		</a:t>
            </a:r>
            <a:r>
              <a:rPr lang="fi-FI" i="1" dirty="0"/>
              <a:t>1+r€ = (1+r£) *E</a:t>
            </a:r>
            <a:r>
              <a:rPr lang="fi-FI" sz="1400" i="1" dirty="0"/>
              <a:t>£t+1</a:t>
            </a:r>
            <a:r>
              <a:rPr lang="fi-FI" i="1" dirty="0"/>
              <a:t>/E</a:t>
            </a:r>
            <a:r>
              <a:rPr lang="fi-FI" sz="1400" i="1" dirty="0"/>
              <a:t>£t</a:t>
            </a:r>
          </a:p>
          <a:p>
            <a:pPr lvl="1">
              <a:buNone/>
            </a:pPr>
            <a:r>
              <a:rPr lang="fi-FI" dirty="0"/>
              <a:t>Missä </a:t>
            </a:r>
            <a:r>
              <a:rPr lang="fi-FI" dirty="0" err="1"/>
              <a:t>E</a:t>
            </a:r>
            <a:r>
              <a:rPr lang="fi-FI" sz="1800" dirty="0" err="1"/>
              <a:t>£t</a:t>
            </a:r>
            <a:r>
              <a:rPr lang="fi-FI" dirty="0"/>
              <a:t> on punnan arvo euroina ajanhetkellä t;</a:t>
            </a:r>
          </a:p>
          <a:p>
            <a:pPr lvl="1">
              <a:buNone/>
            </a:pPr>
            <a:r>
              <a:rPr lang="fi-FI" dirty="0"/>
              <a:t>E</a:t>
            </a:r>
            <a:r>
              <a:rPr lang="fi-FI" baseline="-25000" dirty="0"/>
              <a:t>£t+1 </a:t>
            </a:r>
            <a:r>
              <a:rPr lang="fi-FI" dirty="0"/>
              <a:t>on markkinoiden odotus ajanhetken t kurssista.</a:t>
            </a:r>
          </a:p>
          <a:p>
            <a:r>
              <a:rPr lang="fi-FI" dirty="0"/>
              <a:t>Johtopäätös: ”heikolle” (devalvoitumassa olevalle) valuutalle maksetaan kovempaa korkoa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4507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877" y="71794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Suomen historiaa: 1 kk Helibor ja devalvaatiot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77179" y="2276872"/>
            <a:ext cx="7224623" cy="38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2825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7704667" cy="1981200"/>
          </a:xfrm>
        </p:spPr>
        <p:txBody>
          <a:bodyPr/>
          <a:lstStyle/>
          <a:p>
            <a:r>
              <a:rPr lang="fi-FI" dirty="0"/>
              <a:t>Korkopariteetti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543984"/>
            <a:ext cx="7704667" cy="4765335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Ongelma: huomattavan suuri osa empiirisestä evidenssistä ei juuri tue tätä mallia normaalioloissa</a:t>
            </a:r>
          </a:p>
          <a:p>
            <a:pPr lvl="1"/>
            <a:r>
              <a:rPr lang="fi-FI" dirty="0"/>
              <a:t>Melkein kaikki evidenssi on teoriaa vastaan?</a:t>
            </a:r>
          </a:p>
          <a:p>
            <a:pPr lvl="1"/>
            <a:r>
              <a:rPr lang="fi-FI" dirty="0"/>
              <a:t>Esim. Japanin jenillä ollut jatkuvasti erittäin alhainen korko, ei ole jatkuvasti vahvistunut suhteessa muihin valuuttoihin</a:t>
            </a:r>
          </a:p>
          <a:p>
            <a:r>
              <a:rPr lang="fi-FI" dirty="0" err="1"/>
              <a:t>Carry</a:t>
            </a:r>
            <a:r>
              <a:rPr lang="fi-FI" dirty="0"/>
              <a:t> </a:t>
            </a:r>
            <a:r>
              <a:rPr lang="fi-FI" dirty="0" err="1"/>
              <a:t>trade</a:t>
            </a:r>
            <a:r>
              <a:rPr lang="fi-FI" dirty="0"/>
              <a:t>: lainataan esim. Japanin jeneinä, vaihdetaan esim. dollareihin, joina tehdään sijoituksia</a:t>
            </a:r>
          </a:p>
          <a:p>
            <a:pPr lvl="1"/>
            <a:r>
              <a:rPr lang="fi-FI" dirty="0"/>
              <a:t>Oli tavallista varsinkin ennen kriisiä, yleensä kannattanut</a:t>
            </a:r>
          </a:p>
          <a:p>
            <a:r>
              <a:rPr lang="fi-FI" dirty="0"/>
              <a:t>Voidaan yrittää selittää jonkinlaiseksi riskipreemioksi, näennäinen ylimääräinen tuotto on korvausta riskistä</a:t>
            </a:r>
          </a:p>
          <a:p>
            <a:pPr lvl="1"/>
            <a:r>
              <a:rPr lang="fi-FI" dirty="0"/>
              <a:t>Esim. Japanissa pitkään jatkuneet vaihtotaseylijäämät =&gt; paljon sijoittamista ulkomaille ja ulkomaan valuutassa, mistä vaaditaan ylimääräinen riskilisä valuuttakurssiepävarmuuden vuoksi =&gt; kotimaan korko alempi kuin ulkomainen korko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690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4312" y="44624"/>
            <a:ext cx="7704667" cy="1981200"/>
          </a:xfrm>
        </p:spPr>
        <p:txBody>
          <a:bodyPr/>
          <a:lstStyle/>
          <a:p>
            <a:r>
              <a:rPr lang="fi-FI" dirty="0"/>
              <a:t>Tulo-odotukset ja tasapainokorko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845" y="1616682"/>
            <a:ext cx="8229600" cy="4900634"/>
          </a:xfrm>
        </p:spPr>
        <p:txBody>
          <a:bodyPr>
            <a:normAutofit fontScale="92500" lnSpcReduction="20000"/>
          </a:bodyPr>
          <a:lstStyle/>
          <a:p>
            <a:r>
              <a:rPr lang="fi-FI" dirty="0" err="1"/>
              <a:t>Loanable</a:t>
            </a:r>
            <a:r>
              <a:rPr lang="fi-FI" dirty="0"/>
              <a:t> </a:t>
            </a:r>
            <a:r>
              <a:rPr lang="fi-FI" dirty="0" err="1"/>
              <a:t>funds</a:t>
            </a:r>
            <a:r>
              <a:rPr lang="fi-FI" dirty="0"/>
              <a:t> –teorian ja joukkolainojen kysynnän/tarjonnan yhteydessä vilahti: optimistiset/pessimistiset tulo-odotukset</a:t>
            </a:r>
          </a:p>
          <a:p>
            <a:r>
              <a:rPr lang="fi-FI" dirty="0"/>
              <a:t>Onko tulevaa taloudellista kasvua koskeva odotus jotenkin kytköksissä korkotasoon? </a:t>
            </a:r>
          </a:p>
          <a:p>
            <a:r>
              <a:rPr lang="fi-FI" dirty="0"/>
              <a:t>Mallittelua…</a:t>
            </a:r>
          </a:p>
          <a:p>
            <a:r>
              <a:rPr lang="fi-FI" dirty="0"/>
              <a:t>Taloudessa tuotetaan vain yhtä hyödykettä, jota ei voi varastoida =&gt; aina kulutetaan se, mikä tuotetaan.  </a:t>
            </a:r>
          </a:p>
          <a:p>
            <a:r>
              <a:rPr lang="fi-FI" dirty="0"/>
              <a:t>Tulot pilaantuvana hyödykkeenä</a:t>
            </a:r>
          </a:p>
          <a:p>
            <a:r>
              <a:rPr lang="fi-FI" dirty="0"/>
              <a:t>Suljettu talous =&gt; agentit yhteensä eivät voi ottaa nettolainaa / tehdä nettosijoitusta</a:t>
            </a:r>
          </a:p>
          <a:p>
            <a:r>
              <a:rPr lang="fi-FI" dirty="0"/>
              <a:t>Mutta: hyödyke voi olla lainasopimusten kohteena: ”Anna minulle nyt, annan sinulle ensi periodilla”</a:t>
            </a:r>
          </a:p>
          <a:p>
            <a:r>
              <a:rPr lang="fi-FI" dirty="0"/>
              <a:t>Talous olemassa vain kaksi periodia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0194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132416"/>
            <a:ext cx="7704667" cy="1981200"/>
          </a:xfrm>
        </p:spPr>
        <p:txBody>
          <a:bodyPr/>
          <a:lstStyle/>
          <a:p>
            <a:r>
              <a:rPr lang="fi-FI" dirty="0"/>
              <a:t>Korkopariteettiteoria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5184576"/>
          </a:xfrm>
        </p:spPr>
        <p:txBody>
          <a:bodyPr>
            <a:normAutofit lnSpcReduction="10000"/>
          </a:bodyPr>
          <a:lstStyle/>
          <a:p>
            <a:r>
              <a:rPr lang="fi-FI" sz="2000" dirty="0"/>
              <a:t>Muita syitä, miksi teoria ei (yleensä) näytä toimivan</a:t>
            </a:r>
          </a:p>
          <a:p>
            <a:pPr lvl="1"/>
            <a:r>
              <a:rPr lang="fi-FI" dirty="0"/>
              <a:t>Menetelmälliset ongelmat</a:t>
            </a:r>
          </a:p>
          <a:p>
            <a:pPr lvl="2"/>
            <a:r>
              <a:rPr lang="fi-FI" sz="2000" dirty="0"/>
              <a:t>Yhteisintegraatio vs. PNS, </a:t>
            </a:r>
          </a:p>
          <a:p>
            <a:pPr lvl="1"/>
            <a:r>
              <a:rPr lang="fi-FI" dirty="0"/>
              <a:t>”Peso-probleema” (=äärimmäinen, epätodennäköinen tilanne, jota ei datassa, mutta jonka sijoittajat ottavat huomioon yhtenä mahdollisuutena)</a:t>
            </a:r>
          </a:p>
          <a:p>
            <a:pPr lvl="2"/>
            <a:r>
              <a:rPr lang="fi-FI" sz="2000" dirty="0"/>
              <a:t>Alkujaan: dollariin epäuskottavalla valuuttakurssilla kytketyn valuutan erittäin korkea korko; devalvoitumista pelätään, vaikka se ei jollain tarkasteluperiodilla tapahtuisi. Riskilisä kuitenkin toteutuu markkinoilla.</a:t>
            </a:r>
          </a:p>
          <a:p>
            <a:pPr lvl="2"/>
            <a:r>
              <a:rPr lang="fi-FI" sz="2000" dirty="0"/>
              <a:t>Friedman: Meksikon peson korot 1950-luvulta 1970-luvulle korkeammat kuin Yhdysvaltojen, vaikka valuuttakurssi ei muuttunut – ilmainen lounasko?</a:t>
            </a:r>
          </a:p>
          <a:p>
            <a:pPr lvl="2"/>
            <a:r>
              <a:rPr lang="fi-FI" sz="2000" dirty="0"/>
              <a:t>Peso-probleema voi esiintyä muutenkin kuin valuuttakurssien ja korkojen yhteydessä.</a:t>
            </a:r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881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88640"/>
            <a:ext cx="7704667" cy="1981200"/>
          </a:xfrm>
        </p:spPr>
        <p:txBody>
          <a:bodyPr/>
          <a:lstStyle/>
          <a:p>
            <a:r>
              <a:rPr lang="fi-FI" dirty="0"/>
              <a:t>Korkopariteettiteoria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5184576"/>
          </a:xfrm>
        </p:spPr>
        <p:txBody>
          <a:bodyPr>
            <a:normAutofit/>
          </a:bodyPr>
          <a:lstStyle/>
          <a:p>
            <a:r>
              <a:rPr lang="fi-FI" sz="2000" dirty="0"/>
              <a:t>Muita syitä…</a:t>
            </a:r>
          </a:p>
          <a:p>
            <a:pPr lvl="1"/>
            <a:r>
              <a:rPr lang="fi-FI" dirty="0"/>
              <a:t>Periodi; toimiiko paremmin uudemmassa datassa?</a:t>
            </a:r>
          </a:p>
          <a:p>
            <a:pPr lvl="2"/>
            <a:r>
              <a:rPr lang="fi-FI" sz="2000" dirty="0"/>
              <a:t>Vähemmän rajoitteita kansainväliselle </a:t>
            </a:r>
            <a:r>
              <a:rPr lang="fi-FI" sz="2000" dirty="0" err="1"/>
              <a:t>arbitraasille</a:t>
            </a:r>
            <a:endParaRPr lang="fi-FI" sz="2000" dirty="0"/>
          </a:p>
          <a:p>
            <a:pPr lvl="2"/>
            <a:r>
              <a:rPr lang="fi-FI" sz="2000" dirty="0"/>
              <a:t>Jos ei ole vapaita pääomanliikkeitä, mikä panisi toimimaan?</a:t>
            </a:r>
          </a:p>
          <a:p>
            <a:pPr lvl="1"/>
            <a:r>
              <a:rPr lang="fi-FI" dirty="0"/>
              <a:t>Katettu korkopariteetti pätee</a:t>
            </a:r>
          </a:p>
          <a:p>
            <a:pPr lvl="2"/>
            <a:r>
              <a:rPr lang="fi-FI" sz="2000" dirty="0"/>
              <a:t>Katettu = ei oteta riskiä; suojaudutaan kurssimuutoksilta johdannaisilla</a:t>
            </a:r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3613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921"/>
            <a:ext cx="7704667" cy="1981200"/>
          </a:xfrm>
        </p:spPr>
        <p:txBody>
          <a:bodyPr/>
          <a:lstStyle/>
          <a:p>
            <a:r>
              <a:rPr lang="fi-FI" dirty="0"/>
              <a:t>Rahapolitiikka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515032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Erittäin voimakas vaikutus lyhyisiin korkoihin,</a:t>
            </a:r>
          </a:p>
          <a:p>
            <a:pPr lvl="1"/>
            <a:r>
              <a:rPr lang="fi-FI" dirty="0"/>
              <a:t>Vaikutus pitkiin korkoihin normaalisti heikompi ja välillinen</a:t>
            </a:r>
          </a:p>
          <a:p>
            <a:r>
              <a:rPr lang="fi-FI" dirty="0"/>
              <a:t>Lyhyin markkinakorko ei normaalioloissa voi juuri poiketa politiikkakorosta, jolla keskuspankki operoi lyhyiden lainojen markkinalla</a:t>
            </a:r>
          </a:p>
          <a:p>
            <a:pPr lvl="1"/>
            <a:r>
              <a:rPr lang="fi-FI" dirty="0"/>
              <a:t>Pitkät korot (5 v </a:t>
            </a:r>
            <a:r>
              <a:rPr lang="fi-FI" dirty="0" err="1"/>
              <a:t>tms</a:t>
            </a:r>
            <a:r>
              <a:rPr lang="fi-FI" dirty="0"/>
              <a:t>) voivat poiketa paljonkin.</a:t>
            </a:r>
          </a:p>
          <a:p>
            <a:r>
              <a:rPr lang="fi-FI" dirty="0"/>
              <a:t>Keskuspankin maksama korko pankkien ylimääräisille talletuksille =&gt; lyhyiden riskittömien markkinakorkojen ”lattia”</a:t>
            </a:r>
          </a:p>
          <a:p>
            <a:r>
              <a:rPr lang="fi-FI" dirty="0"/>
              <a:t>Maksuvalmiusluotto, keskuspankin perimä korko normaalien interventioiden lisäksi (ja muina päivinä) otetuille luotoille =&gt; lyhyiden, riskittömien korkojen katto</a:t>
            </a:r>
          </a:p>
          <a:p>
            <a:r>
              <a:rPr lang="fi-FI" dirty="0"/>
              <a:t>Pelkästään odotukset tulevista politiikkakoroista vaikuttavat voimakkaasti markkinakorkoihin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5542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307" y="-387424"/>
            <a:ext cx="7704667" cy="1981200"/>
          </a:xfrm>
        </p:spPr>
        <p:txBody>
          <a:bodyPr/>
          <a:lstStyle/>
          <a:p>
            <a:r>
              <a:rPr lang="fi-FI" dirty="0"/>
              <a:t>Negatiiviset korot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340768"/>
            <a:ext cx="8316416" cy="5661248"/>
          </a:xfrm>
        </p:spPr>
        <p:txBody>
          <a:bodyPr>
            <a:normAutofit fontScale="70000" lnSpcReduction="20000"/>
          </a:bodyPr>
          <a:lstStyle/>
          <a:p>
            <a:r>
              <a:rPr lang="fi-FI" sz="2900" dirty="0"/>
              <a:t>Ei kovin kauan sitten uskottiin vankasti: ”korkojen nollaraja”.</a:t>
            </a:r>
          </a:p>
          <a:p>
            <a:r>
              <a:rPr lang="fi-FI" sz="2900" dirty="0"/>
              <a:t>Negatiiviset ohjauskorot keskuspankeilla</a:t>
            </a:r>
          </a:p>
          <a:p>
            <a:pPr lvl="1"/>
            <a:r>
              <a:rPr lang="fi-FI" sz="2900" dirty="0"/>
              <a:t>Eurojärjestelmä: oli -0,5 % pakollisen vähimmäisvarantotalletuksen ylittävälle osalle pankin talletuksista =&gt; kannattaa hankkiutua keskuspankkirahasta eroon jopa lievästi negatiivisella korolla</a:t>
            </a:r>
          </a:p>
          <a:p>
            <a:r>
              <a:rPr lang="fi-FI" sz="2900" dirty="0"/>
              <a:t>”Miksi kukaan antaa lainaa negatiivisella korolla? Eikö olisi parempi pitää rahat itsellä?”</a:t>
            </a:r>
          </a:p>
          <a:p>
            <a:pPr lvl="1"/>
            <a:r>
              <a:rPr lang="fi-FI" sz="2900" dirty="0"/>
              <a:t>Pitää rahat itsellä = ??????</a:t>
            </a:r>
          </a:p>
          <a:p>
            <a:pPr lvl="1"/>
            <a:r>
              <a:rPr lang="fi-FI" sz="2900" dirty="0"/>
              <a:t>Ilmeisesti: pitää käteisenä; missä muussa muodossa voisi pitää ”itsellä”?</a:t>
            </a:r>
          </a:p>
          <a:p>
            <a:pPr lvl="2"/>
            <a:r>
              <a:rPr lang="fi-FI" sz="2900" dirty="0"/>
              <a:t>Tässä yhteydessä käteinen = konkreettisesti käteistä</a:t>
            </a:r>
          </a:p>
          <a:p>
            <a:pPr lvl="1"/>
            <a:r>
              <a:rPr lang="fi-FI" sz="2900" dirty="0"/>
              <a:t>Tili pankissa = pankki on velkaa asiakkaalle. Kuinka pankki voisi olla velkaa itselleen?</a:t>
            </a:r>
          </a:p>
          <a:p>
            <a:r>
              <a:rPr lang="fi-FI" sz="2900" dirty="0"/>
              <a:t>Käteisen pitäminen ei ongelmatonta, jos kyseessä suuret summat</a:t>
            </a:r>
          </a:p>
          <a:p>
            <a:pPr lvl="1"/>
            <a:r>
              <a:rPr lang="fi-FI" sz="2900" dirty="0"/>
              <a:t>Turvallisuusriskit, turvallisuuskulut</a:t>
            </a:r>
          </a:p>
          <a:p>
            <a:pPr lvl="1"/>
            <a:r>
              <a:rPr lang="fi-FI" sz="2900" dirty="0"/>
              <a:t>Etenkin jos suuri summa</a:t>
            </a:r>
          </a:p>
          <a:p>
            <a:pPr lvl="1"/>
            <a:endParaRPr lang="fi-FI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3416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AF271F-CBB3-4D73-A30C-A633533E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084" y="685801"/>
            <a:ext cx="2399716" cy="5105400"/>
          </a:xfrm>
        </p:spPr>
        <p:txBody>
          <a:bodyPr>
            <a:normAutofit/>
          </a:bodyPr>
          <a:lstStyle/>
          <a:p>
            <a:pPr algn="l"/>
            <a:r>
              <a:rPr lang="fi-FI" sz="3600" dirty="0">
                <a:solidFill>
                  <a:srgbClr val="FFFFFF"/>
                </a:solidFill>
              </a:rPr>
              <a:t>PANKKIEN ASIAKAS-KOROT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AFC41-16E5-4F9F-AF61-61AF228D0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829" y="685801"/>
            <a:ext cx="4789439" cy="5105400"/>
          </a:xfrm>
        </p:spPr>
        <p:txBody>
          <a:bodyPr>
            <a:normAutofit/>
          </a:bodyPr>
          <a:lstStyle/>
          <a:p>
            <a:r>
              <a:rPr lang="fi-FI" sz="3200" dirty="0"/>
              <a:t>Talletuskorot</a:t>
            </a:r>
          </a:p>
          <a:p>
            <a:r>
              <a:rPr lang="fi-FI" sz="3200" dirty="0"/>
              <a:t>Antolainauskorot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D9E3A-E121-4182-9250-99277AD2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99492" y="5883275"/>
            <a:ext cx="857250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AC5C2-EE26-4098-9835-2E8AB207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3892" y="5867131"/>
            <a:ext cx="41337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43571B3-D7E0-4BA1-AD26-E3E526F896B0}" type="slidenum">
              <a:rPr lang="fi-FI" smtClean="0"/>
              <a:pPr>
                <a:spcAft>
                  <a:spcPts val="600"/>
                </a:spcAft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531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132416"/>
            <a:ext cx="7704667" cy="1981200"/>
          </a:xfrm>
        </p:spPr>
        <p:txBody>
          <a:bodyPr/>
          <a:lstStyle/>
          <a:p>
            <a:r>
              <a:rPr lang="fi-FI" dirty="0"/>
              <a:t>Pankkien asiakaskorot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08792"/>
            <a:ext cx="7704667" cy="465904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Asiakaskorkojen määräytymisestä on akateemista tutkimusta, mutta vähemmän kuin luulisi</a:t>
            </a:r>
          </a:p>
          <a:p>
            <a:pPr lvl="1"/>
            <a:r>
              <a:rPr lang="fi-FI" dirty="0"/>
              <a:t>Dataa olisi runsaasti saatavilla</a:t>
            </a:r>
          </a:p>
          <a:p>
            <a:pPr lvl="1"/>
            <a:r>
              <a:rPr lang="fi-FI" dirty="0"/>
              <a:t>Yritetty tehdä, mutta tulokset eivät ole olleet kovin kiinnostavia, joten jääneet julkaisematta?</a:t>
            </a:r>
          </a:p>
          <a:p>
            <a:pPr lvl="1"/>
            <a:r>
              <a:rPr lang="fi-FI" dirty="0"/>
              <a:t>Liian vähän kiinnostavia teorioita?</a:t>
            </a:r>
          </a:p>
          <a:p>
            <a:r>
              <a:rPr lang="fi-FI" dirty="0"/>
              <a:t>Jos olisi täydellinen kilpailu, markkinakorokojen muutokset menisivät aina ”lävitse” asiakaskorkoihin heti.</a:t>
            </a:r>
          </a:p>
          <a:p>
            <a:pPr lvl="1"/>
            <a:r>
              <a:rPr lang="fi-FI" dirty="0"/>
              <a:t>Jos läpimeno vähemmän kuin sataprosenttista, kilpailu ei voi olla täydellistä</a:t>
            </a:r>
          </a:p>
          <a:p>
            <a:pPr lvl="1"/>
            <a:r>
              <a:rPr lang="fi-FI" dirty="0"/>
              <a:t>Ei ole edes pitkällä aikavälillä täydellistä, ainakaan talletuspuolella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1883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Monti-Klein</a:t>
            </a:r>
            <a:r>
              <a:rPr lang="fi-FI" dirty="0"/>
              <a:t>  / Klein </a:t>
            </a:r>
            <a:r>
              <a:rPr lang="fi-FI" dirty="0" err="1"/>
              <a:t>Monti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182762"/>
            <a:ext cx="7704667" cy="4817054"/>
          </a:xfrm>
        </p:spPr>
        <p:txBody>
          <a:bodyPr>
            <a:normAutofit/>
          </a:bodyPr>
          <a:lstStyle/>
          <a:p>
            <a:r>
              <a:rPr lang="fi-FI" dirty="0"/>
              <a:t>Perinteinen tapa analysoida optimaalisia anto- ja ottolainauskorkoja</a:t>
            </a:r>
          </a:p>
          <a:p>
            <a:r>
              <a:rPr lang="fi-FI" dirty="0"/>
              <a:t>Pankilla markkinavoimaa otto- ja antolainauksessa</a:t>
            </a:r>
          </a:p>
          <a:p>
            <a:pPr lvl="1"/>
            <a:r>
              <a:rPr lang="fi-FI" dirty="0"/>
              <a:t>Vähintään toisella markkinalla pankilla oltava markkinavoimaa, muuten mallia ei voi soveltaa</a:t>
            </a:r>
          </a:p>
          <a:p>
            <a:r>
              <a:rPr lang="fi-FI" dirty="0"/>
              <a:t>Rahamarkkinat, joilla pankilla ei ole markkinavoimaa; eksogeeninen korko</a:t>
            </a:r>
          </a:p>
          <a:p>
            <a:pPr lvl="1"/>
            <a:r>
              <a:rPr lang="fi-FI" dirty="0"/>
              <a:t>Pankki saa aina rahoitusta markkinakorolla, ja saa aina sijoituksilleen markkinakoron</a:t>
            </a:r>
          </a:p>
          <a:p>
            <a:pPr lvl="1"/>
            <a:r>
              <a:rPr lang="fi-FI" dirty="0"/>
              <a:t>Tai se voi aina ostaa tai myydä obligaatioita, joiden korkoon se ei voi vaikuttaa (alkup. artikkeleissa)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2986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243408"/>
            <a:ext cx="7704667" cy="1981200"/>
          </a:xfrm>
        </p:spPr>
        <p:txBody>
          <a:bodyPr/>
          <a:lstStyle/>
          <a:p>
            <a:r>
              <a:rPr lang="fi-FI" dirty="0" err="1"/>
              <a:t>Monti-Klein</a:t>
            </a:r>
            <a:r>
              <a:rPr lang="fi-FI" dirty="0"/>
              <a:t> / Klein </a:t>
            </a:r>
            <a:r>
              <a:rPr lang="fi-FI" dirty="0" err="1"/>
              <a:t>Monti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226" y="1412776"/>
            <a:ext cx="8401080" cy="4971502"/>
          </a:xfrm>
        </p:spPr>
        <p:txBody>
          <a:bodyPr>
            <a:normAutofit/>
          </a:bodyPr>
          <a:lstStyle/>
          <a:p>
            <a:r>
              <a:rPr lang="fi-FI" dirty="0"/>
              <a:t>Pankin voitto on</a:t>
            </a:r>
          </a:p>
          <a:p>
            <a:pPr lvl="1">
              <a:buNone/>
            </a:pPr>
            <a:r>
              <a:rPr lang="el-GR" dirty="0"/>
              <a:t>Π</a:t>
            </a:r>
            <a:r>
              <a:rPr lang="fi-FI" dirty="0"/>
              <a:t> =  L </a:t>
            </a:r>
            <a:r>
              <a:rPr lang="fi-FI" dirty="0" err="1"/>
              <a:t>i</a:t>
            </a:r>
            <a:r>
              <a:rPr lang="fi-FI" sz="1300" dirty="0" err="1"/>
              <a:t>L</a:t>
            </a:r>
            <a:r>
              <a:rPr lang="fi-FI" dirty="0"/>
              <a:t> –D i</a:t>
            </a:r>
            <a:r>
              <a:rPr lang="fi-FI" sz="1800" dirty="0"/>
              <a:t>d </a:t>
            </a:r>
            <a:r>
              <a:rPr lang="fi-FI" dirty="0"/>
              <a:t>-(L-D-W)*r  – C</a:t>
            </a:r>
          </a:p>
          <a:p>
            <a:pPr lvl="1">
              <a:buNone/>
            </a:pPr>
            <a:r>
              <a:rPr lang="fi-FI" dirty="0"/>
              <a:t>=&gt; </a:t>
            </a:r>
            <a:r>
              <a:rPr lang="el-GR" dirty="0"/>
              <a:t>Π</a:t>
            </a:r>
            <a:r>
              <a:rPr lang="fi-FI" dirty="0"/>
              <a:t> = D(</a:t>
            </a:r>
            <a:r>
              <a:rPr lang="fi-FI" dirty="0" err="1"/>
              <a:t>r-i</a:t>
            </a:r>
            <a:r>
              <a:rPr lang="fi-FI" sz="1900" dirty="0" err="1"/>
              <a:t>d</a:t>
            </a:r>
            <a:r>
              <a:rPr lang="fi-FI" dirty="0"/>
              <a:t>) + L(</a:t>
            </a:r>
            <a:r>
              <a:rPr lang="fi-FI" dirty="0" err="1"/>
              <a:t>i</a:t>
            </a:r>
            <a:r>
              <a:rPr lang="fi-FI" sz="1300" dirty="0" err="1"/>
              <a:t>L</a:t>
            </a:r>
            <a:r>
              <a:rPr lang="fi-FI" dirty="0" err="1"/>
              <a:t>-r</a:t>
            </a:r>
            <a:r>
              <a:rPr lang="fi-FI" dirty="0"/>
              <a:t>) +</a:t>
            </a:r>
            <a:r>
              <a:rPr lang="fi-FI" dirty="0" err="1"/>
              <a:t>W*r</a:t>
            </a:r>
            <a:r>
              <a:rPr lang="fi-FI" dirty="0"/>
              <a:t> – C</a:t>
            </a:r>
          </a:p>
          <a:p>
            <a:pPr lvl="1">
              <a:buNone/>
            </a:pPr>
            <a:r>
              <a:rPr lang="fi-FI" dirty="0"/>
              <a:t>Missä D = talletukset, L = antolainaus, W = pankin oma pääoma, C = hallintokulut, r= markkinakorko, i</a:t>
            </a:r>
            <a:r>
              <a:rPr lang="fi-FI" baseline="-25000" dirty="0"/>
              <a:t>d </a:t>
            </a:r>
            <a:r>
              <a:rPr lang="fi-FI" dirty="0"/>
              <a:t>= talletusten korko, i</a:t>
            </a:r>
            <a:r>
              <a:rPr lang="fi-FI" baseline="-25000" dirty="0"/>
              <a:t>l </a:t>
            </a:r>
            <a:r>
              <a:rPr lang="fi-FI" dirty="0"/>
              <a:t>= antolainauksen korko</a:t>
            </a:r>
          </a:p>
          <a:p>
            <a:pPr lvl="1">
              <a:buNone/>
            </a:pPr>
            <a:r>
              <a:rPr lang="fi-FI" dirty="0"/>
              <a:t>Markkinoilta saatava  L-D-W  koska taseen mentävä umpeen; voi olla positiivinen (pankki lainaa rahamarkkinoilta) tai negatiivinen (pankki antaa lainaa rahamarkkinoilla)</a:t>
            </a:r>
          </a:p>
          <a:p>
            <a:r>
              <a:rPr lang="fi-FI" dirty="0"/>
              <a:t>Pankin päätösmuuttujat ovat</a:t>
            </a:r>
          </a:p>
          <a:p>
            <a:pPr lvl="1">
              <a:buNone/>
            </a:pPr>
            <a:r>
              <a:rPr lang="fi-FI" dirty="0"/>
              <a:t> </a:t>
            </a:r>
            <a:r>
              <a:rPr lang="fi-FI" dirty="0" err="1"/>
              <a:t>i</a:t>
            </a:r>
            <a:r>
              <a:rPr lang="fi-FI" sz="1600" dirty="0" err="1"/>
              <a:t>L</a:t>
            </a:r>
            <a:r>
              <a:rPr lang="fi-FI" sz="1600" dirty="0"/>
              <a:t> </a:t>
            </a:r>
            <a:r>
              <a:rPr lang="fi-FI" dirty="0"/>
              <a:t>= antolainauskorko ja </a:t>
            </a:r>
            <a:r>
              <a:rPr lang="fi-FI" dirty="0" err="1"/>
              <a:t>i</a:t>
            </a:r>
            <a:r>
              <a:rPr lang="fi-FI" sz="1600" dirty="0" err="1"/>
              <a:t>d</a:t>
            </a:r>
            <a:r>
              <a:rPr lang="fi-FI" dirty="0" err="1"/>
              <a:t>=talletuskorko</a:t>
            </a:r>
            <a:endParaRPr lang="fi-FI" dirty="0"/>
          </a:p>
          <a:p>
            <a:pPr>
              <a:buNone/>
            </a:pPr>
            <a:endParaRPr lang="fi-FI" dirty="0"/>
          </a:p>
          <a:p>
            <a:pPr>
              <a:buNone/>
            </a:pPr>
            <a:endParaRPr lang="fi-FI" baseline="-25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27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5985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243408"/>
            <a:ext cx="7704667" cy="1981200"/>
          </a:xfrm>
        </p:spPr>
        <p:txBody>
          <a:bodyPr/>
          <a:lstStyle/>
          <a:p>
            <a:r>
              <a:rPr lang="fi-FI" dirty="0" err="1"/>
              <a:t>Monti-Klein</a:t>
            </a:r>
            <a:r>
              <a:rPr lang="fi-FI" dirty="0"/>
              <a:t> / Klein </a:t>
            </a:r>
            <a:r>
              <a:rPr lang="fi-FI" dirty="0" err="1"/>
              <a:t>Monti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226" y="1412776"/>
            <a:ext cx="8401080" cy="4971502"/>
          </a:xfrm>
        </p:spPr>
        <p:txBody>
          <a:bodyPr>
            <a:normAutofit/>
          </a:bodyPr>
          <a:lstStyle/>
          <a:p>
            <a:r>
              <a:rPr lang="fi-FI" dirty="0"/>
              <a:t>Seuraavat kysynnät ja tarjonnat sijoitetaan voittofunktioon</a:t>
            </a:r>
          </a:p>
          <a:p>
            <a:pPr lvl="1"/>
            <a:r>
              <a:rPr lang="fi-FI" dirty="0"/>
              <a:t>Nyt yksinkertaisuuden vuoksi lineaarinen luotonkysyntä: L = a</a:t>
            </a:r>
            <a:r>
              <a:rPr lang="fi-FI" baseline="-25000" dirty="0"/>
              <a:t>1</a:t>
            </a:r>
            <a:r>
              <a:rPr lang="fi-FI" dirty="0"/>
              <a:t>-b</a:t>
            </a:r>
            <a:r>
              <a:rPr lang="fi-FI" baseline="-25000" dirty="0"/>
              <a:t>1</a:t>
            </a:r>
            <a:r>
              <a:rPr lang="fi-FI" dirty="0"/>
              <a:t>*i</a:t>
            </a:r>
            <a:r>
              <a:rPr lang="fi-FI" baseline="-25000" dirty="0"/>
              <a:t>L</a:t>
            </a:r>
          </a:p>
          <a:p>
            <a:pPr lvl="1"/>
            <a:r>
              <a:rPr lang="fi-FI" dirty="0"/>
              <a:t>Ja lineaarinen talletusten tarjonta D = a</a:t>
            </a:r>
            <a:r>
              <a:rPr lang="fi-FI" baseline="-25000" dirty="0"/>
              <a:t>2</a:t>
            </a:r>
            <a:r>
              <a:rPr lang="fi-FI" dirty="0"/>
              <a:t>+b</a:t>
            </a:r>
            <a:r>
              <a:rPr lang="fi-FI" baseline="-25000" dirty="0"/>
              <a:t>2</a:t>
            </a:r>
            <a:r>
              <a:rPr lang="fi-FI" dirty="0"/>
              <a:t>*i</a:t>
            </a:r>
            <a:r>
              <a:rPr lang="fi-FI" baseline="-25000" dirty="0"/>
              <a:t>d</a:t>
            </a:r>
          </a:p>
          <a:p>
            <a:pPr lvl="1"/>
            <a:r>
              <a:rPr lang="fi-FI" dirty="0"/>
              <a:t>HUOM! Mallin olettamus </a:t>
            </a:r>
            <a:r>
              <a:rPr lang="fi-FI" b="1" i="1" dirty="0">
                <a:solidFill>
                  <a:srgbClr val="FF0000"/>
                </a:solidFill>
              </a:rPr>
              <a:t>EI</a:t>
            </a:r>
            <a:r>
              <a:rPr lang="fi-FI" dirty="0"/>
              <a:t> ole, että kysyntä- ja </a:t>
            </a:r>
            <a:r>
              <a:rPr lang="fi-FI" dirty="0" err="1"/>
              <a:t>tajontakäyrät</a:t>
            </a:r>
            <a:r>
              <a:rPr lang="fi-FI" dirty="0"/>
              <a:t> olisivat juuri tällaisia. Nämä lineaariset käyrät ovat </a:t>
            </a:r>
            <a:r>
              <a:rPr lang="fi-FI" i="1" dirty="0"/>
              <a:t>vain </a:t>
            </a:r>
            <a:r>
              <a:rPr lang="fi-FI" i="1" dirty="0">
                <a:solidFill>
                  <a:srgbClr val="FF0000"/>
                </a:solidFill>
              </a:rPr>
              <a:t>esimerkkejä</a:t>
            </a:r>
            <a:r>
              <a:rPr lang="fi-FI" dirty="0">
                <a:solidFill>
                  <a:srgbClr val="FF0000"/>
                </a:solidFill>
              </a:rPr>
              <a:t>. </a:t>
            </a:r>
            <a:endParaRPr lang="fi-FI" baseline="-25000" dirty="0">
              <a:solidFill>
                <a:srgbClr val="FF0000"/>
              </a:solidFill>
            </a:endParaRPr>
          </a:p>
          <a:p>
            <a:r>
              <a:rPr lang="fi-FI" dirty="0"/>
              <a:t>Tasapainoehdot </a:t>
            </a:r>
          </a:p>
          <a:p>
            <a:pPr>
              <a:buNone/>
            </a:pPr>
            <a:r>
              <a:rPr lang="fi-FI" dirty="0"/>
              <a:t>     ∂</a:t>
            </a:r>
            <a:r>
              <a:rPr lang="el-GR" dirty="0"/>
              <a:t> Π</a:t>
            </a:r>
            <a:r>
              <a:rPr lang="fi-FI" dirty="0"/>
              <a:t>/ </a:t>
            </a:r>
            <a:r>
              <a:rPr lang="fi-FI" dirty="0" err="1"/>
              <a:t>∂i</a:t>
            </a:r>
            <a:r>
              <a:rPr lang="fi-FI" sz="1900" dirty="0" err="1"/>
              <a:t>d</a:t>
            </a:r>
            <a:r>
              <a:rPr lang="fi-FI" sz="1900" dirty="0"/>
              <a:t>  </a:t>
            </a:r>
            <a:r>
              <a:rPr lang="fi-FI" dirty="0"/>
              <a:t>= 0             ∂</a:t>
            </a:r>
            <a:r>
              <a:rPr lang="el-GR" dirty="0"/>
              <a:t> Π</a:t>
            </a:r>
            <a:r>
              <a:rPr lang="fi-FI" dirty="0"/>
              <a:t>/ </a:t>
            </a:r>
            <a:r>
              <a:rPr lang="fi-FI" dirty="0" err="1"/>
              <a:t>∂i</a:t>
            </a:r>
            <a:r>
              <a:rPr lang="fi-FI" sz="1900" dirty="0" err="1"/>
              <a:t>L</a:t>
            </a:r>
            <a:r>
              <a:rPr lang="fi-FI" sz="1900" dirty="0"/>
              <a:t>  </a:t>
            </a:r>
            <a:r>
              <a:rPr lang="fi-FI" dirty="0"/>
              <a:t>= 0</a:t>
            </a:r>
          </a:p>
          <a:p>
            <a:pPr>
              <a:buNone/>
            </a:pPr>
            <a:endParaRPr lang="fi-FI" dirty="0"/>
          </a:p>
          <a:p>
            <a:pPr>
              <a:buNone/>
            </a:pPr>
            <a:endParaRPr lang="fi-FI" baseline="-25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28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09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43608" y="-132416"/>
            <a:ext cx="7704667" cy="1981200"/>
          </a:xfrm>
        </p:spPr>
        <p:txBody>
          <a:bodyPr/>
          <a:lstStyle/>
          <a:p>
            <a:r>
              <a:rPr lang="fi-FI" dirty="0" err="1"/>
              <a:t>Monti-Klein</a:t>
            </a:r>
            <a:r>
              <a:rPr lang="fi-FI" dirty="0"/>
              <a:t> / Klein </a:t>
            </a:r>
            <a:r>
              <a:rPr lang="fi-FI" dirty="0" err="1"/>
              <a:t>Monti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515032"/>
          </a:xfrm>
        </p:spPr>
        <p:txBody>
          <a:bodyPr>
            <a:normAutofit fontScale="77500" lnSpcReduction="20000"/>
          </a:bodyPr>
          <a:lstStyle/>
          <a:p>
            <a:r>
              <a:rPr lang="fi-FI" sz="2600" dirty="0" err="1"/>
              <a:t>i</a:t>
            </a:r>
            <a:r>
              <a:rPr lang="fi-FI" sz="2600" baseline="-25000" dirty="0" err="1"/>
              <a:t>L</a:t>
            </a:r>
            <a:r>
              <a:rPr lang="fi-FI" sz="2600" baseline="-25000" dirty="0"/>
              <a:t> </a:t>
            </a:r>
            <a:r>
              <a:rPr lang="fi-FI" sz="2600" dirty="0"/>
              <a:t>= (a</a:t>
            </a:r>
            <a:r>
              <a:rPr lang="fi-FI" sz="2600" baseline="-25000" dirty="0"/>
              <a:t>1</a:t>
            </a:r>
            <a:r>
              <a:rPr lang="fi-FI" sz="2600" dirty="0"/>
              <a:t>+b</a:t>
            </a:r>
            <a:r>
              <a:rPr lang="fi-FI" sz="2600" baseline="-25000" dirty="0"/>
              <a:t>1</a:t>
            </a:r>
            <a:r>
              <a:rPr lang="fi-FI" sz="2600" dirty="0"/>
              <a:t>r)/(2b</a:t>
            </a:r>
            <a:r>
              <a:rPr lang="fi-FI" sz="2600" baseline="-25000" dirty="0"/>
              <a:t>1</a:t>
            </a:r>
            <a:r>
              <a:rPr lang="fi-FI" sz="2600" dirty="0"/>
              <a:t>)</a:t>
            </a:r>
          </a:p>
          <a:p>
            <a:pPr lvl="1"/>
            <a:r>
              <a:rPr lang="fi-FI" sz="2600" dirty="0"/>
              <a:t>Luottojen kysynnän voimistuminen nostaa lainakorkoa</a:t>
            </a:r>
          </a:p>
          <a:p>
            <a:r>
              <a:rPr lang="fi-FI" sz="2600" dirty="0"/>
              <a:t>i</a:t>
            </a:r>
            <a:r>
              <a:rPr lang="fi-FI" sz="2600" baseline="-25000" dirty="0"/>
              <a:t>d</a:t>
            </a:r>
            <a:r>
              <a:rPr lang="fi-FI" sz="2600" dirty="0"/>
              <a:t> = (b</a:t>
            </a:r>
            <a:r>
              <a:rPr lang="fi-FI" sz="2600" baseline="-25000" dirty="0"/>
              <a:t>2</a:t>
            </a:r>
            <a:r>
              <a:rPr lang="fi-FI" sz="2600" dirty="0"/>
              <a:t>r-a</a:t>
            </a:r>
            <a:r>
              <a:rPr lang="fi-FI" sz="2600" baseline="-25000" dirty="0"/>
              <a:t>2</a:t>
            </a:r>
            <a:r>
              <a:rPr lang="fi-FI" sz="2600" dirty="0"/>
              <a:t>)/(2b</a:t>
            </a:r>
            <a:r>
              <a:rPr lang="fi-FI" sz="2600" baseline="-25000" dirty="0"/>
              <a:t>2</a:t>
            </a:r>
            <a:r>
              <a:rPr lang="fi-FI" sz="2600" dirty="0"/>
              <a:t>)</a:t>
            </a:r>
          </a:p>
          <a:p>
            <a:pPr lvl="1"/>
            <a:r>
              <a:rPr lang="fi-FI" sz="2600" dirty="0"/>
              <a:t>Talletusten tarjonnan voimistuminen alentaa talletuskorkoa</a:t>
            </a:r>
          </a:p>
          <a:p>
            <a:r>
              <a:rPr lang="fi-FI" dirty="0"/>
              <a:t>Kiintoisa johtopäätös: luottojen ja talletusten hinnoittelu voidaan tehdä täysin erikseen</a:t>
            </a:r>
          </a:p>
          <a:p>
            <a:pPr lvl="1"/>
            <a:r>
              <a:rPr lang="fi-FI" sz="2400" dirty="0"/>
              <a:t>Kumpikaan luottojen kysynnän parametri (a</a:t>
            </a:r>
            <a:r>
              <a:rPr lang="fi-FI" sz="2400" baseline="-25000" dirty="0"/>
              <a:t>1</a:t>
            </a:r>
            <a:r>
              <a:rPr lang="fi-FI" sz="2400" dirty="0"/>
              <a:t>, b</a:t>
            </a:r>
            <a:r>
              <a:rPr lang="fi-FI" sz="2400" baseline="-25000" dirty="0"/>
              <a:t>1</a:t>
            </a:r>
            <a:r>
              <a:rPr lang="fi-FI" sz="2400" dirty="0"/>
              <a:t>) ei tule talletusten hinnoittelun optimointiehtoon.</a:t>
            </a:r>
          </a:p>
          <a:p>
            <a:pPr lvl="1"/>
            <a:r>
              <a:rPr lang="fi-FI" sz="2400" dirty="0"/>
              <a:t>Kumpikaan talletusten tarjonnan parametri (a</a:t>
            </a:r>
            <a:r>
              <a:rPr lang="fi-FI" sz="2400" baseline="-25000" dirty="0"/>
              <a:t>2</a:t>
            </a:r>
            <a:r>
              <a:rPr lang="fi-FI" sz="2400" dirty="0"/>
              <a:t>, b</a:t>
            </a:r>
            <a:r>
              <a:rPr lang="fi-FI" sz="2400" baseline="-25000" dirty="0"/>
              <a:t>2</a:t>
            </a:r>
            <a:r>
              <a:rPr lang="fi-FI" sz="2400" dirty="0"/>
              <a:t>) ei tule luottojen hinnoittelun optimointiehtoon</a:t>
            </a:r>
          </a:p>
          <a:p>
            <a:r>
              <a:rPr lang="fi-FI" dirty="0"/>
              <a:t>Kysyntä- ja tarjontakäyrien </a:t>
            </a:r>
            <a:r>
              <a:rPr lang="fi-FI" b="1" i="1" dirty="0"/>
              <a:t>ei tarvitse olla lineaarisia </a:t>
            </a:r>
            <a:r>
              <a:rPr lang="fi-FI" dirty="0"/>
              <a:t>– tässä käytetty lineaarisuutta yksinkertaisuuden vuoksi. </a:t>
            </a:r>
          </a:p>
          <a:p>
            <a:pPr lvl="1"/>
            <a:r>
              <a:rPr lang="fi-FI" sz="2400" dirty="0"/>
              <a:t>Epälineaariset kysynnät ja tarjonnat eivät muuttaisi tärkeintä johtopäätöstä.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240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-99392"/>
            <a:ext cx="7704667" cy="1981200"/>
          </a:xfrm>
        </p:spPr>
        <p:txBody>
          <a:bodyPr/>
          <a:lstStyle/>
          <a:p>
            <a:r>
              <a:rPr lang="fi-FI" dirty="0"/>
              <a:t>Tulo-odotukset ja tasapainokorko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32385"/>
            <a:ext cx="8229600" cy="5072098"/>
          </a:xfrm>
        </p:spPr>
        <p:txBody>
          <a:bodyPr>
            <a:normAutofit fontScale="92500" lnSpcReduction="20000"/>
          </a:bodyPr>
          <a:lstStyle/>
          <a:p>
            <a:r>
              <a:rPr lang="fi-FI" sz="2200" dirty="0"/>
              <a:t>Kunkin agentin tulot periodilla 1 ovat +1 ja periodilla 2 ovat x</a:t>
            </a:r>
          </a:p>
          <a:p>
            <a:r>
              <a:rPr lang="fi-FI" sz="2200" dirty="0"/>
              <a:t>Jokainen maksimoi hyötyfunktiota U(c</a:t>
            </a:r>
            <a:r>
              <a:rPr lang="fi-FI" sz="2200" baseline="-25000" dirty="0"/>
              <a:t>1</a:t>
            </a:r>
            <a:r>
              <a:rPr lang="fi-FI" sz="2200" dirty="0"/>
              <a:t>)+</a:t>
            </a:r>
            <a:r>
              <a:rPr lang="fi-FI" sz="2200" dirty="0" err="1"/>
              <a:t>kU</a:t>
            </a:r>
            <a:r>
              <a:rPr lang="fi-FI" sz="2200" dirty="0"/>
              <a:t>(c</a:t>
            </a:r>
            <a:r>
              <a:rPr lang="fi-FI" sz="2200" baseline="-25000" dirty="0"/>
              <a:t>2</a:t>
            </a:r>
            <a:r>
              <a:rPr lang="fi-FI" sz="2200" dirty="0"/>
              <a:t>)</a:t>
            </a:r>
          </a:p>
          <a:p>
            <a:pPr lvl="1"/>
            <a:r>
              <a:rPr lang="fi-FI" sz="2200" dirty="0"/>
              <a:t>Missä </a:t>
            </a:r>
            <a:r>
              <a:rPr lang="fi-FI" sz="2200" dirty="0" err="1"/>
              <a:t>C</a:t>
            </a:r>
            <a:r>
              <a:rPr lang="fi-FI" sz="1600" dirty="0" err="1"/>
              <a:t>t</a:t>
            </a:r>
            <a:r>
              <a:rPr lang="fi-FI" sz="2200" dirty="0"/>
              <a:t> on periodin t kulutus ja k on aikapreferenssiparametri</a:t>
            </a:r>
          </a:p>
          <a:p>
            <a:pPr lvl="1"/>
            <a:r>
              <a:rPr lang="fi-FI" sz="2200" dirty="0"/>
              <a:t>U’&gt;0; U’’&lt;0   (Laskeva rajahyöty, molemmilla periodeilla sama hyötyfunktio)</a:t>
            </a:r>
          </a:p>
          <a:p>
            <a:r>
              <a:rPr lang="fi-FI" sz="2200" dirty="0"/>
              <a:t>r= 1+korko; L= kuluttajan nettolainananto (voi olla negatiivinen, jos ottaa lainaa!)</a:t>
            </a:r>
          </a:p>
          <a:p>
            <a:r>
              <a:rPr lang="fi-FI" sz="2200" dirty="0"/>
              <a:t>Miten lainasopimusten tasapainokorko riippuu periodia 2 koskevista tulo-odotuksista?</a:t>
            </a:r>
          </a:p>
          <a:p>
            <a:r>
              <a:rPr lang="fi-FI" sz="2200" dirty="0"/>
              <a:t>Tasapainoehto kullekin kuluttajalle</a:t>
            </a:r>
          </a:p>
          <a:p>
            <a:pPr lvl="1"/>
            <a:r>
              <a:rPr lang="fi-FI" sz="2200" dirty="0" err="1"/>
              <a:t>Kokonaisutiliteetti</a:t>
            </a:r>
            <a:r>
              <a:rPr lang="fi-FI" sz="2200" dirty="0"/>
              <a:t>  </a:t>
            </a:r>
            <a:r>
              <a:rPr lang="fi-FI" sz="2200" dirty="0" err="1"/>
              <a:t>U</a:t>
            </a:r>
            <a:r>
              <a:rPr lang="fi-FI" sz="1200" dirty="0" err="1"/>
              <a:t>kok</a:t>
            </a:r>
            <a:r>
              <a:rPr lang="fi-FI" sz="2200" dirty="0"/>
              <a:t>= U(1-L)+</a:t>
            </a:r>
            <a:r>
              <a:rPr lang="fi-FI" sz="2200" dirty="0" err="1"/>
              <a:t>kU</a:t>
            </a:r>
            <a:r>
              <a:rPr lang="fi-FI" sz="2200" dirty="0"/>
              <a:t>(</a:t>
            </a:r>
            <a:r>
              <a:rPr lang="fi-FI" sz="2200" dirty="0" err="1"/>
              <a:t>r*L+x</a:t>
            </a:r>
            <a:r>
              <a:rPr lang="fi-FI" sz="2200" dirty="0"/>
              <a:t>)</a:t>
            </a:r>
          </a:p>
          <a:p>
            <a:pPr lvl="1"/>
            <a:r>
              <a:rPr lang="fi-FI" sz="2200" dirty="0"/>
              <a:t>Optimissa kulutuksen siirto periodien välillä ei marginaalisesti muuta </a:t>
            </a:r>
            <a:r>
              <a:rPr lang="fi-FI" sz="2200" dirty="0" err="1"/>
              <a:t>kokonaisutiliteettia</a:t>
            </a:r>
            <a:r>
              <a:rPr lang="fi-FI" sz="2200" dirty="0"/>
              <a:t>; derivoidaan </a:t>
            </a:r>
            <a:r>
              <a:rPr lang="fi-FI" sz="2200" dirty="0" err="1"/>
              <a:t>kokonaisutiliteetti</a:t>
            </a:r>
            <a:r>
              <a:rPr lang="fi-FI" sz="2200" dirty="0"/>
              <a:t> L:llä</a:t>
            </a:r>
          </a:p>
          <a:p>
            <a:pPr lvl="1">
              <a:buNone/>
            </a:pPr>
            <a:r>
              <a:rPr lang="fi-FI" sz="2200" dirty="0"/>
              <a:t>                      -U’(1-L) + </a:t>
            </a:r>
            <a:r>
              <a:rPr lang="fi-FI" sz="2200" dirty="0" err="1"/>
              <a:t>k*r*U</a:t>
            </a:r>
            <a:r>
              <a:rPr lang="fi-FI" sz="2200" dirty="0"/>
              <a:t>’(</a:t>
            </a:r>
            <a:r>
              <a:rPr lang="fi-FI" sz="2200" dirty="0" err="1"/>
              <a:t>r*L+x</a:t>
            </a:r>
            <a:r>
              <a:rPr lang="fi-FI" sz="2200" dirty="0"/>
              <a:t>)  =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8224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805211" y="-316396"/>
            <a:ext cx="7704667" cy="1981200"/>
          </a:xfrm>
        </p:spPr>
        <p:txBody>
          <a:bodyPr/>
          <a:lstStyle/>
          <a:p>
            <a:r>
              <a:rPr lang="fi-FI" dirty="0" err="1"/>
              <a:t>Monti-Klein</a:t>
            </a:r>
            <a:r>
              <a:rPr lang="fi-FI" dirty="0"/>
              <a:t> / Klein </a:t>
            </a:r>
            <a:r>
              <a:rPr lang="fi-FI" dirty="0" err="1"/>
              <a:t>Monti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30</a:t>
            </a:fld>
            <a:endParaRPr lang="fi-FI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-468560" y="3212976"/>
            <a:ext cx="244827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55576" y="4437112"/>
            <a:ext cx="3240360" cy="917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55576" y="2492896"/>
            <a:ext cx="2448272" cy="19442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85879" y="157527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 rot="2258186">
            <a:off x="1061512" y="296494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Lainojen kysyntä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55576" y="3501008"/>
            <a:ext cx="7704856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03848" y="31409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markkinakorko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359532" y="2960948"/>
            <a:ext cx="1872208" cy="10801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3580680">
            <a:off x="424568" y="389279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Rajatuotto antolainauksesta</a:t>
            </a:r>
          </a:p>
        </p:txBody>
      </p:sp>
      <p:sp>
        <p:nvSpPr>
          <p:cNvPr id="22" name="5-Point Star 21"/>
          <p:cNvSpPr/>
          <p:nvPr/>
        </p:nvSpPr>
        <p:spPr>
          <a:xfrm>
            <a:off x="1259632" y="3429000"/>
            <a:ext cx="144016" cy="1440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TextBox 27"/>
          <p:cNvSpPr txBox="1"/>
          <p:nvPr/>
        </p:nvSpPr>
        <p:spPr>
          <a:xfrm>
            <a:off x="3419872" y="558924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 = Voiton maksimi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3600686" y="3104964"/>
            <a:ext cx="2663502" cy="7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59724" y="155214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331640" y="17728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ANTOLAINAUS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92080" y="17008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OTTOLAINAUS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932040" y="4437112"/>
            <a:ext cx="324036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932040" y="3501008"/>
            <a:ext cx="331236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932040" y="2996952"/>
            <a:ext cx="3672408" cy="10801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0455962">
            <a:off x="7533221" y="2439928"/>
            <a:ext cx="1547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Talletusten tarjonta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4932040" y="2060848"/>
            <a:ext cx="3096344" cy="20162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 rot="19413697">
            <a:off x="6583081" y="158833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Talletusrahan rajakustannus</a:t>
            </a:r>
          </a:p>
        </p:txBody>
      </p:sp>
      <p:sp>
        <p:nvSpPr>
          <p:cNvPr id="47" name="5-Point Star 46"/>
          <p:cNvSpPr/>
          <p:nvPr/>
        </p:nvSpPr>
        <p:spPr>
          <a:xfrm>
            <a:off x="5796136" y="3429000"/>
            <a:ext cx="144016" cy="1440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5-Point Star 47"/>
          <p:cNvSpPr/>
          <p:nvPr/>
        </p:nvSpPr>
        <p:spPr>
          <a:xfrm>
            <a:off x="3275856" y="5661248"/>
            <a:ext cx="144016" cy="1440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7210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99592" y="-386015"/>
            <a:ext cx="7704667" cy="1981200"/>
          </a:xfrm>
        </p:spPr>
        <p:txBody>
          <a:bodyPr/>
          <a:lstStyle/>
          <a:p>
            <a:r>
              <a:rPr lang="fi-FI" dirty="0" err="1"/>
              <a:t>Monti-Klein</a:t>
            </a:r>
            <a:r>
              <a:rPr lang="fi-FI" dirty="0"/>
              <a:t> / Klein </a:t>
            </a:r>
            <a:r>
              <a:rPr lang="fi-FI" dirty="0" err="1"/>
              <a:t>Monti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645" y="1625248"/>
            <a:ext cx="7704667" cy="458704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Intuitio: </a:t>
            </a:r>
          </a:p>
          <a:p>
            <a:pPr lvl="1"/>
            <a:r>
              <a:rPr lang="fi-FI" dirty="0"/>
              <a:t>Asetetaan talletusten korko sellaiseksi, että talletusrahan rajakustannus on sama kuin markkinakorko</a:t>
            </a:r>
          </a:p>
          <a:p>
            <a:pPr lvl="1"/>
            <a:r>
              <a:rPr lang="fi-FI" dirty="0"/>
              <a:t>Asetetaan luottojen korko sellaiseksi, että luottojen rajatuotto on sama kuin markkinakorko</a:t>
            </a:r>
          </a:p>
          <a:p>
            <a:r>
              <a:rPr lang="fi-FI" dirty="0"/>
              <a:t>Malli ei toimi, jos:</a:t>
            </a:r>
          </a:p>
          <a:p>
            <a:pPr lvl="1"/>
            <a:r>
              <a:rPr lang="fi-FI" dirty="0"/>
              <a:t>Rahamarkkinaa ei ole, tai se on epälikvidi</a:t>
            </a:r>
          </a:p>
          <a:p>
            <a:pPr lvl="2"/>
            <a:r>
              <a:rPr lang="fi-FI" dirty="0"/>
              <a:t>Säännöstely, </a:t>
            </a:r>
            <a:r>
              <a:rPr lang="fi-FI" dirty="0" err="1"/>
              <a:t>finnassikriisi</a:t>
            </a:r>
            <a:r>
              <a:rPr lang="fi-FI" dirty="0"/>
              <a:t> </a:t>
            </a:r>
            <a:r>
              <a:rPr lang="fi-FI" dirty="0" err="1"/>
              <a:t>tms</a:t>
            </a:r>
            <a:endParaRPr lang="fi-FI" dirty="0"/>
          </a:p>
          <a:p>
            <a:pPr lvl="1"/>
            <a:r>
              <a:rPr lang="fi-FI" dirty="0"/>
              <a:t>Talletusten saatavuus riippuu antolainauksesta</a:t>
            </a:r>
          </a:p>
          <a:p>
            <a:pPr lvl="2"/>
            <a:r>
              <a:rPr lang="fi-FI" dirty="0"/>
              <a:t>”Saat lainaa, jos siirrät kaikki pankkiasiasi meille.”</a:t>
            </a:r>
          </a:p>
          <a:p>
            <a:pPr lvl="2"/>
            <a:r>
              <a:rPr lang="fi-FI" dirty="0"/>
              <a:t>Asuntolainat ”sisäänheittotuotteina”</a:t>
            </a:r>
          </a:p>
          <a:p>
            <a:pPr lvl="1">
              <a:buNone/>
            </a:pPr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2420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877" y="-132416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Ristisubventio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797" y="1495520"/>
            <a:ext cx="7704667" cy="38669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i-FI" dirty="0"/>
              <a:t>Esim. käyttelytilien korko erittäin alhainen, mutta tileihin liittyy usein maksu- ja muita palveluita, joista peritään erittäin alhaisia palkkioita, tai ei palkkioita ollenkaan	</a:t>
            </a:r>
          </a:p>
          <a:p>
            <a:pPr lvl="2"/>
            <a:r>
              <a:rPr lang="fi-FI" dirty="0"/>
              <a:t>Veroetu (korkotuotot verollisia, palveluiden edullisuus ei)</a:t>
            </a:r>
          </a:p>
          <a:p>
            <a:pPr lvl="2"/>
            <a:r>
              <a:rPr lang="fi-FI" dirty="0"/>
              <a:t>Hintadiskriminaatio (varakkailta peritään enemmän implisiittistä maksua maksamalla alikorkoa isoille talletuksille, köyhiltä ei voi ottaa kun ei ole mistä ottaa; Tarkka 1995)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32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290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Tulo-odotukset ja tasapainokorko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6" y="1571732"/>
            <a:ext cx="8229600" cy="2476872"/>
          </a:xfrm>
        </p:spPr>
        <p:txBody>
          <a:bodyPr>
            <a:normAutofit/>
          </a:bodyPr>
          <a:lstStyle/>
          <a:p>
            <a:r>
              <a:rPr lang="fi-FI" dirty="0"/>
              <a:t>Implisiittinen derivointi</a:t>
            </a:r>
          </a:p>
          <a:p>
            <a:pPr lvl="1"/>
            <a:r>
              <a:rPr lang="fi-FI" dirty="0"/>
              <a:t>f(</a:t>
            </a:r>
            <a:r>
              <a:rPr lang="fi-FI" dirty="0" err="1"/>
              <a:t>y,x</a:t>
            </a:r>
            <a:r>
              <a:rPr lang="fi-FI" dirty="0"/>
              <a:t>)=0;  Jotta tämä pätisi kun x:ää muutetaan, pitää y:nkin muuttua. Mutta paljonko?</a:t>
            </a:r>
          </a:p>
          <a:p>
            <a:pPr lvl="1"/>
            <a:r>
              <a:rPr lang="fi-FI" dirty="0" err="1"/>
              <a:t>df</a:t>
            </a:r>
            <a:r>
              <a:rPr lang="fi-FI" dirty="0"/>
              <a:t>/dx+(</a:t>
            </a:r>
            <a:r>
              <a:rPr lang="fi-FI" dirty="0" err="1"/>
              <a:t>df</a:t>
            </a:r>
            <a:r>
              <a:rPr lang="fi-FI" dirty="0"/>
              <a:t>/</a:t>
            </a:r>
            <a:r>
              <a:rPr lang="fi-FI" dirty="0" err="1"/>
              <a:t>dy</a:t>
            </a:r>
            <a:r>
              <a:rPr lang="fi-FI" dirty="0"/>
              <a:t>)*(</a:t>
            </a:r>
            <a:r>
              <a:rPr lang="fi-FI" dirty="0" err="1"/>
              <a:t>dy</a:t>
            </a:r>
            <a:r>
              <a:rPr lang="fi-FI" dirty="0"/>
              <a:t>/dx)=0 =&gt;  </a:t>
            </a:r>
            <a:r>
              <a:rPr lang="fi-FI" dirty="0" err="1"/>
              <a:t>dy</a:t>
            </a:r>
            <a:r>
              <a:rPr lang="fi-FI" dirty="0"/>
              <a:t>/dx = - (</a:t>
            </a:r>
            <a:r>
              <a:rPr lang="fi-FI" dirty="0" err="1"/>
              <a:t>df</a:t>
            </a:r>
            <a:r>
              <a:rPr lang="fi-FI" dirty="0"/>
              <a:t>/dx)/(</a:t>
            </a:r>
            <a:r>
              <a:rPr lang="fi-FI" dirty="0" err="1"/>
              <a:t>df</a:t>
            </a:r>
            <a:r>
              <a:rPr lang="fi-FI" dirty="0"/>
              <a:t>/</a:t>
            </a:r>
            <a:r>
              <a:rPr lang="fi-FI" dirty="0" err="1"/>
              <a:t>dy</a:t>
            </a:r>
            <a:r>
              <a:rPr lang="fi-FI" dirty="0"/>
              <a:t>)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089" y="6356349"/>
            <a:ext cx="2133600" cy="365125"/>
          </a:xfrm>
        </p:spPr>
        <p:txBody>
          <a:bodyPr/>
          <a:lstStyle/>
          <a:p>
            <a:fld id="{0607C30E-A7FE-4105-A995-8AB15FB78A9B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27984" y="4196341"/>
            <a:ext cx="2232248" cy="1631206"/>
          </a:xfrm>
          <a:prstGeom prst="ellipse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6930618" y="4448839"/>
            <a:ext cx="1810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dirty="0"/>
              <a:t>=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6975" y="4255275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00873" y="5105497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/>
              <a:t>Y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317640" y="5193115"/>
            <a:ext cx="1098580" cy="202384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017238" y="4634266"/>
            <a:ext cx="2324539" cy="23735"/>
          </a:xfrm>
          <a:prstGeom prst="straightConnector1">
            <a:avLst/>
          </a:prstGeom>
          <a:ln w="476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16223" y="5743936"/>
            <a:ext cx="4954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Y:n muututtava siten, että harmaasta möykystä tulee 0 vielä X:n muututtua</a:t>
            </a:r>
          </a:p>
        </p:txBody>
      </p:sp>
      <p:cxnSp>
        <p:nvCxnSpPr>
          <p:cNvPr id="22" name="Elbow Connector 21"/>
          <p:cNvCxnSpPr/>
          <p:nvPr/>
        </p:nvCxnSpPr>
        <p:spPr>
          <a:xfrm>
            <a:off x="8460432" y="-66664"/>
            <a:ext cx="914400" cy="9144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76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-118060"/>
            <a:ext cx="7704667" cy="1981200"/>
          </a:xfrm>
        </p:spPr>
        <p:txBody>
          <a:bodyPr/>
          <a:lstStyle/>
          <a:p>
            <a:r>
              <a:rPr lang="fi-FI" dirty="0"/>
              <a:t>Tulo-odotukset ja tasapainokorko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91" y="1804801"/>
            <a:ext cx="8147248" cy="2692895"/>
          </a:xfrm>
        </p:spPr>
        <p:txBody>
          <a:bodyPr>
            <a:normAutofit fontScale="92500"/>
          </a:bodyPr>
          <a:lstStyle/>
          <a:p>
            <a:r>
              <a:rPr lang="fi-FI" dirty="0"/>
              <a:t>Tähän sovellettuna   f =-U’(1-L) + k*r*U’(r*</a:t>
            </a:r>
            <a:r>
              <a:rPr lang="fi-FI" dirty="0" err="1"/>
              <a:t>L+x</a:t>
            </a:r>
            <a:r>
              <a:rPr lang="fi-FI" dirty="0"/>
              <a:t>)  = 0  </a:t>
            </a:r>
          </a:p>
          <a:p>
            <a:r>
              <a:rPr lang="fi-FI" dirty="0"/>
              <a:t>Suljettu talous, kaikki agentit samanlaisia =&gt; kukaan ei tasapainossa ota tai anna lainaa, kun tasapainokorko löytynyt</a:t>
            </a:r>
          </a:p>
          <a:p>
            <a:pPr>
              <a:buNone/>
            </a:pPr>
            <a:r>
              <a:rPr lang="fi-FI" dirty="0"/>
              <a:t>	- Siispä korkojen muutoksen ja tulo-odotuksen muutoksen kumottava toisensa =&gt; korot nousevat, kun tulo-odotus nousee. 		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8366" y="4032872"/>
            <a:ext cx="5121434" cy="974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12798" y="5273765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Koska L = 0 ja U’&gt;0, ja U’’&lt;0, tämä on positiivinen =&gt; tulo-odotus nostaa korkoa.</a:t>
            </a:r>
          </a:p>
        </p:txBody>
      </p:sp>
    </p:spTree>
    <p:extLst>
      <p:ext uri="{BB962C8B-B14F-4D97-AF65-F5344CB8AC3E}">
        <p14:creationId xmlns:p14="http://schemas.microsoft.com/office/powerpoint/2010/main" val="2196977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Tulo-odotukset ja tasapainokorko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132855"/>
            <a:ext cx="7704667" cy="4267943"/>
          </a:xfrm>
        </p:spPr>
        <p:txBody>
          <a:bodyPr>
            <a:normAutofit fontScale="62500" lnSpcReduction="20000"/>
          </a:bodyPr>
          <a:lstStyle/>
          <a:p>
            <a:r>
              <a:rPr lang="fi-FI" sz="2900" dirty="0"/>
              <a:t>Johtopäätös: suuret tulo-odotukset vähentävät luottojen tarjontaa ja lisäävät kysyntää =&gt; tasapainokorko markkinoilla nousee</a:t>
            </a:r>
          </a:p>
          <a:p>
            <a:pPr lvl="1"/>
            <a:r>
              <a:rPr lang="fi-FI" sz="2900" dirty="0"/>
              <a:t>Moni säästää pahan päivän varalle - kukaan ei säästä hyvän päivän varalle</a:t>
            </a:r>
          </a:p>
          <a:p>
            <a:pPr lvl="1"/>
            <a:r>
              <a:rPr lang="fi-FI" sz="2900" dirty="0"/>
              <a:t>Kaikki odottavat hyviä aikoja =&gt; kukaan ei halua säästää =&gt; lainojen tarjonta vähäistä ja kysyntä voimakasta =&gt; korot nousevat</a:t>
            </a:r>
          </a:p>
          <a:p>
            <a:r>
              <a:rPr lang="fi-FI" sz="2900" dirty="0"/>
              <a:t>Jos odotetaan voimakasta taloudellista kasvua, pelkästään edellä kuvattu tekijä on omiaan nostamaan korkotasoa</a:t>
            </a:r>
          </a:p>
          <a:p>
            <a:r>
              <a:rPr lang="fi-FI" sz="2900" dirty="0"/>
              <a:t>Osaselitys Japanin korkojen laskuun 1990-luvulta alkaen? Aiemmin erittäin nopea taloudellinen kasvu hidastui, samalla korot alenivat.</a:t>
            </a:r>
          </a:p>
          <a:p>
            <a:pPr lvl="1"/>
            <a:r>
              <a:rPr lang="fi-FI" sz="2900" dirty="0"/>
              <a:t>Tulo-odotukset reagoivat järkevästä muuttuneisiin olosuhteisiin?</a:t>
            </a:r>
          </a:p>
          <a:p>
            <a:r>
              <a:rPr lang="fi-FI" sz="2900" dirty="0"/>
              <a:t>Pitkien korkojen muutoksia luokitellaan usein talouden kasvuodotuksia koskeviksi ja inflaatio-odotuksia koskeviksi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768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-136403"/>
            <a:ext cx="7704667" cy="1981200"/>
          </a:xfrm>
        </p:spPr>
        <p:txBody>
          <a:bodyPr/>
          <a:lstStyle/>
          <a:p>
            <a:r>
              <a:rPr lang="fi-FI" dirty="0"/>
              <a:t>Markkinakorkojen aikarakenteesta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10" y="1836867"/>
            <a:ext cx="8229600" cy="2828932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”Markkinoilla ei </a:t>
            </a:r>
            <a:r>
              <a:rPr lang="fi-FI" dirty="0" err="1"/>
              <a:t>arbitraasimahdollisuutta</a:t>
            </a:r>
            <a:r>
              <a:rPr lang="fi-FI" dirty="0"/>
              <a:t> =&gt; Korkotuoton kannalta samantekevää, sijoitetaanko nyt 2 v. obligaatioon vai kahtena peräkkäisenä vuotena vuodeksi”</a:t>
            </a:r>
          </a:p>
          <a:p>
            <a:pPr lvl="1"/>
            <a:r>
              <a:rPr lang="fi-FI" dirty="0"/>
              <a:t>Vuoden rahamarkkinakorko 3%; odotus, että sama korko vuoden päästä yhä 3%;  kahden vuoden koron r pitää olla</a:t>
            </a:r>
          </a:p>
          <a:p>
            <a:pPr lvl="1">
              <a:buNone/>
            </a:pPr>
            <a:r>
              <a:rPr lang="fi-FI" dirty="0"/>
              <a:t>	(1.03)*(1.03)=(1+r/100)</a:t>
            </a:r>
            <a:r>
              <a:rPr lang="fi-FI" baseline="30000" dirty="0"/>
              <a:t>2 </a:t>
            </a:r>
            <a:r>
              <a:rPr lang="fi-FI" dirty="0"/>
              <a:t>=&gt; r=3 %</a:t>
            </a:r>
          </a:p>
          <a:p>
            <a:pPr lvl="1"/>
            <a:r>
              <a:rPr lang="fi-FI" b="1" dirty="0">
                <a:solidFill>
                  <a:srgbClr val="FF0000"/>
                </a:solidFill>
              </a:rPr>
              <a:t>Tämä järkeily ei päde reaalimaailmassa!</a:t>
            </a:r>
          </a:p>
          <a:p>
            <a:r>
              <a:rPr lang="fi-FI" dirty="0"/>
              <a:t>Useimmiten ns. tuottokäyrä nouseva</a:t>
            </a:r>
          </a:p>
          <a:p>
            <a:pPr lvl="1"/>
            <a:r>
              <a:rPr lang="fi-FI" dirty="0"/>
              <a:t>10 v. valtion obligaation korko korkeampi kuin 3 kk valtion velkasitoumuksen </a:t>
            </a:r>
            <a:r>
              <a:rPr lang="fi-FI" dirty="0" err="1"/>
              <a:t>yms</a:t>
            </a:r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7</a:t>
            </a:fld>
            <a:endParaRPr lang="fi-FI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464315" y="5179231"/>
            <a:ext cx="150019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48065" y="5929330"/>
            <a:ext cx="56436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57884" y="600076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10 v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57686" y="600076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5 v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3240" y="60007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1 v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232" y="60007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6 kk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00100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1 kk</a:t>
            </a:r>
          </a:p>
        </p:txBody>
      </p:sp>
      <p:sp>
        <p:nvSpPr>
          <p:cNvPr id="17" name="Freeform 16"/>
          <p:cNvSpPr/>
          <p:nvPr/>
        </p:nvSpPr>
        <p:spPr>
          <a:xfrm>
            <a:off x="1237863" y="4665799"/>
            <a:ext cx="5577888" cy="945931"/>
          </a:xfrm>
          <a:custGeom>
            <a:avLst/>
            <a:gdLst>
              <a:gd name="connsiteX0" fmla="*/ 0 w 4813738"/>
              <a:gd name="connsiteY0" fmla="*/ 945931 h 945931"/>
              <a:gd name="connsiteX1" fmla="*/ 1776248 w 4813738"/>
              <a:gd name="connsiteY1" fmla="*/ 357352 h 945931"/>
              <a:gd name="connsiteX2" fmla="*/ 4813738 w 4813738"/>
              <a:gd name="connsiteY2" fmla="*/ 0 h 945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13738" h="945931">
                <a:moveTo>
                  <a:pt x="0" y="945931"/>
                </a:moveTo>
                <a:cubicBezTo>
                  <a:pt x="486979" y="730469"/>
                  <a:pt x="973958" y="515007"/>
                  <a:pt x="1776248" y="357352"/>
                </a:cubicBezTo>
                <a:cubicBezTo>
                  <a:pt x="2578538" y="199697"/>
                  <a:pt x="3696138" y="99848"/>
                  <a:pt x="4813738" y="0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TextBox 18"/>
          <p:cNvSpPr txBox="1"/>
          <p:nvPr/>
        </p:nvSpPr>
        <p:spPr>
          <a:xfrm>
            <a:off x="642910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344518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fi-FI" dirty="0"/>
              <a:t>Yleinen lainalaisuus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ED2436EF-1155-1E93-45B7-9576CFF2FD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3075" y="1268760"/>
            <a:ext cx="8196832" cy="33123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0483" y="6356350"/>
            <a:ext cx="2133600" cy="365125"/>
          </a:xfrm>
        </p:spPr>
        <p:txBody>
          <a:bodyPr/>
          <a:lstStyle/>
          <a:p>
            <a:fld id="{0607C30E-A7FE-4105-A995-8AB15FB78A9B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964381" y="5244980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i-FI" dirty="0"/>
              <a:t> On tavallisempaa, että pitkä korko on lyhyttä korkeampi kuin toisinpäin.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 Erotus 1999-2023 </a:t>
            </a:r>
            <a:r>
              <a:rPr lang="fi-FI" dirty="0" err="1"/>
              <a:t>keskim</a:t>
            </a:r>
            <a:r>
              <a:rPr lang="fi-FI" dirty="0"/>
              <a:t>.  0,38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 Erotus suuri etenkin korkojen ollessa nousussa</a:t>
            </a:r>
          </a:p>
        </p:txBody>
      </p:sp>
    </p:spTree>
    <p:extLst>
      <p:ext uri="{BB962C8B-B14F-4D97-AF65-F5344CB8AC3E}">
        <p14:creationId xmlns:p14="http://schemas.microsoft.com/office/powerpoint/2010/main" val="1641899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Mahdollinen</a:t>
            </a:r>
            <a:r>
              <a:rPr lang="en-GB" dirty="0"/>
              <a:t> </a:t>
            </a:r>
            <a:r>
              <a:rPr lang="en-GB" dirty="0" err="1"/>
              <a:t>selitys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348880"/>
            <a:ext cx="7704667" cy="3332816"/>
          </a:xfrm>
        </p:spPr>
        <p:txBody>
          <a:bodyPr/>
          <a:lstStyle/>
          <a:p>
            <a:r>
              <a:rPr lang="en-GB" dirty="0" err="1"/>
              <a:t>Korot</a:t>
            </a:r>
            <a:r>
              <a:rPr lang="en-GB" dirty="0"/>
              <a:t> </a:t>
            </a:r>
            <a:r>
              <a:rPr lang="en-GB" dirty="0" err="1"/>
              <a:t>ehkä</a:t>
            </a:r>
            <a:r>
              <a:rPr lang="en-GB" dirty="0"/>
              <a:t> </a:t>
            </a:r>
            <a:r>
              <a:rPr lang="en-GB" dirty="0" err="1"/>
              <a:t>nousevat</a:t>
            </a:r>
            <a:r>
              <a:rPr lang="en-GB" dirty="0"/>
              <a:t> </a:t>
            </a:r>
            <a:r>
              <a:rPr lang="en-GB" dirty="0" err="1"/>
              <a:t>jatkuvasti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Jos </a:t>
            </a:r>
            <a:r>
              <a:rPr lang="en-GB" dirty="0" err="1"/>
              <a:t>näin</a:t>
            </a:r>
            <a:r>
              <a:rPr lang="en-GB" dirty="0"/>
              <a:t> on, on </a:t>
            </a:r>
            <a:r>
              <a:rPr lang="en-GB" dirty="0" err="1"/>
              <a:t>järkevää</a:t>
            </a:r>
            <a:r>
              <a:rPr lang="en-GB" dirty="0"/>
              <a:t> </a:t>
            </a:r>
            <a:r>
              <a:rPr lang="en-GB" dirty="0" err="1"/>
              <a:t>vaatia</a:t>
            </a:r>
            <a:r>
              <a:rPr lang="en-GB" dirty="0"/>
              <a:t> </a:t>
            </a:r>
            <a:r>
              <a:rPr lang="en-GB" dirty="0" err="1"/>
              <a:t>kahden</a:t>
            </a:r>
            <a:r>
              <a:rPr lang="en-GB" dirty="0"/>
              <a:t> </a:t>
            </a:r>
            <a:r>
              <a:rPr lang="en-GB" dirty="0" err="1"/>
              <a:t>vuoden</a:t>
            </a:r>
            <a:r>
              <a:rPr lang="en-GB" dirty="0"/>
              <a:t> </a:t>
            </a:r>
            <a:r>
              <a:rPr lang="en-GB" dirty="0" err="1"/>
              <a:t>sijoitukselle</a:t>
            </a:r>
            <a:r>
              <a:rPr lang="en-GB" dirty="0"/>
              <a:t> </a:t>
            </a:r>
            <a:r>
              <a:rPr lang="en-GB" dirty="0" err="1"/>
              <a:t>korkeampaa</a:t>
            </a:r>
            <a:r>
              <a:rPr lang="en-GB" dirty="0"/>
              <a:t> </a:t>
            </a:r>
            <a:r>
              <a:rPr lang="en-GB" dirty="0" err="1"/>
              <a:t>tuottoa</a:t>
            </a:r>
            <a:r>
              <a:rPr lang="en-GB" dirty="0"/>
              <a:t> </a:t>
            </a:r>
            <a:r>
              <a:rPr lang="en-GB" dirty="0" err="1"/>
              <a:t>kuin</a:t>
            </a:r>
            <a:r>
              <a:rPr lang="en-GB" dirty="0"/>
              <a:t> </a:t>
            </a:r>
            <a:r>
              <a:rPr lang="en-GB" dirty="0" err="1"/>
              <a:t>yhden</a:t>
            </a:r>
            <a:r>
              <a:rPr lang="en-GB" dirty="0"/>
              <a:t> </a:t>
            </a:r>
            <a:r>
              <a:rPr lang="en-GB" dirty="0" err="1"/>
              <a:t>vuoden</a:t>
            </a:r>
            <a:r>
              <a:rPr lang="en-GB" dirty="0"/>
              <a:t> </a:t>
            </a:r>
            <a:r>
              <a:rPr lang="en-GB" dirty="0" err="1"/>
              <a:t>sijoitukselle</a:t>
            </a:r>
            <a:endParaRPr lang="en-GB" dirty="0"/>
          </a:p>
          <a:p>
            <a:pPr lvl="2"/>
            <a:r>
              <a:rPr lang="en-GB" dirty="0" err="1"/>
              <a:t>Ei</a:t>
            </a:r>
            <a:r>
              <a:rPr lang="en-GB" dirty="0"/>
              <a:t> ole </a:t>
            </a:r>
            <a:r>
              <a:rPr lang="en-GB" dirty="0" err="1"/>
              <a:t>mahdollista</a:t>
            </a:r>
            <a:r>
              <a:rPr lang="en-GB" dirty="0"/>
              <a:t> </a:t>
            </a:r>
            <a:r>
              <a:rPr lang="en-GB" dirty="0" err="1"/>
              <a:t>sijoittaa</a:t>
            </a:r>
            <a:r>
              <a:rPr lang="en-GB" dirty="0"/>
              <a:t> </a:t>
            </a:r>
            <a:r>
              <a:rPr lang="en-GB" dirty="0" err="1"/>
              <a:t>uudelleen</a:t>
            </a:r>
            <a:r>
              <a:rPr lang="en-GB" dirty="0"/>
              <a:t> </a:t>
            </a:r>
            <a:r>
              <a:rPr lang="en-GB" dirty="0" err="1"/>
              <a:t>vuoden</a:t>
            </a:r>
            <a:r>
              <a:rPr lang="en-GB" dirty="0"/>
              <a:t> </a:t>
            </a:r>
            <a:r>
              <a:rPr lang="en-GB" dirty="0" err="1"/>
              <a:t>päästä</a:t>
            </a:r>
            <a:r>
              <a:rPr lang="en-GB" dirty="0"/>
              <a:t>, </a:t>
            </a:r>
            <a:r>
              <a:rPr lang="en-GB" dirty="0" err="1"/>
              <a:t>jolloin</a:t>
            </a:r>
            <a:r>
              <a:rPr lang="en-GB" dirty="0"/>
              <a:t> </a:t>
            </a:r>
            <a:r>
              <a:rPr lang="en-GB" dirty="0" err="1"/>
              <a:t>kuitenkin</a:t>
            </a:r>
            <a:r>
              <a:rPr lang="en-GB" dirty="0"/>
              <a:t> </a:t>
            </a:r>
            <a:r>
              <a:rPr lang="en-GB" dirty="0" err="1"/>
              <a:t>tarjolla</a:t>
            </a:r>
            <a:r>
              <a:rPr lang="en-GB" dirty="0"/>
              <a:t> </a:t>
            </a:r>
            <a:r>
              <a:rPr lang="en-GB" dirty="0" err="1"/>
              <a:t>korkeampi</a:t>
            </a:r>
            <a:r>
              <a:rPr lang="en-GB" dirty="0"/>
              <a:t> </a:t>
            </a:r>
            <a:r>
              <a:rPr lang="en-GB" dirty="0" err="1"/>
              <a:t>korko</a:t>
            </a:r>
            <a:r>
              <a:rPr lang="en-GB" dirty="0"/>
              <a:t>, </a:t>
            </a:r>
            <a:r>
              <a:rPr lang="en-GB" dirty="0" err="1"/>
              <a:t>rahat</a:t>
            </a:r>
            <a:r>
              <a:rPr lang="en-GB" dirty="0"/>
              <a:t> </a:t>
            </a:r>
            <a:r>
              <a:rPr lang="en-GB" dirty="0" err="1"/>
              <a:t>kiinni</a:t>
            </a:r>
            <a:r>
              <a:rPr lang="en-GB" dirty="0"/>
              <a:t> </a:t>
            </a:r>
            <a:r>
              <a:rPr lang="en-GB" dirty="0" err="1"/>
              <a:t>kohteessa</a:t>
            </a:r>
            <a:endParaRPr lang="en-GB" dirty="0"/>
          </a:p>
          <a:p>
            <a:r>
              <a:rPr lang="en-GB" dirty="0" err="1"/>
              <a:t>Tämä</a:t>
            </a:r>
            <a:r>
              <a:rPr lang="en-GB" dirty="0"/>
              <a:t> </a:t>
            </a:r>
            <a:r>
              <a:rPr lang="en-GB" dirty="0" err="1"/>
              <a:t>loogisesti</a:t>
            </a:r>
            <a:r>
              <a:rPr lang="en-GB" dirty="0"/>
              <a:t> </a:t>
            </a:r>
            <a:r>
              <a:rPr lang="en-GB" dirty="0" err="1"/>
              <a:t>konsistentti</a:t>
            </a:r>
            <a:r>
              <a:rPr lang="en-GB" dirty="0"/>
              <a:t> </a:t>
            </a:r>
            <a:r>
              <a:rPr lang="en-GB" dirty="0" err="1"/>
              <a:t>hypoteesi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oikein</a:t>
            </a:r>
            <a:r>
              <a:rPr lang="en-GB" dirty="0"/>
              <a:t> </a:t>
            </a:r>
            <a:r>
              <a:rPr lang="en-GB" dirty="0" err="1"/>
              <a:t>sovi</a:t>
            </a:r>
            <a:r>
              <a:rPr lang="en-GB" dirty="0"/>
              <a:t> </a:t>
            </a:r>
            <a:r>
              <a:rPr lang="en-GB" dirty="0" err="1"/>
              <a:t>faktoihin</a:t>
            </a:r>
            <a:r>
              <a:rPr lang="en-GB" dirty="0"/>
              <a:t>…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7C30E-A7FE-4105-A995-8AB15FB78A9B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8922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1606</TotalTime>
  <Words>2371</Words>
  <Application>Microsoft Office PowerPoint</Application>
  <PresentationFormat>On-screen Show (4:3)</PresentationFormat>
  <Paragraphs>268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Corbel</vt:lpstr>
      <vt:lpstr>Parallax</vt:lpstr>
      <vt:lpstr>Raha- ja pankkiteorian kurssi Luento 5 M4,M5, M6, CGM 12.5  Karlo Kauko  </vt:lpstr>
      <vt:lpstr>Tulo-odotukset ja tasapainokorko</vt:lpstr>
      <vt:lpstr>Tulo-odotukset ja tasapainokorko</vt:lpstr>
      <vt:lpstr>Tulo-odotukset ja tasapainokorko</vt:lpstr>
      <vt:lpstr>Tulo-odotukset ja tasapainokorko</vt:lpstr>
      <vt:lpstr>Tulo-odotukset ja tasapainokorko</vt:lpstr>
      <vt:lpstr>Markkinakorkojen aikarakenteesta</vt:lpstr>
      <vt:lpstr>Yleinen lainalaisuus</vt:lpstr>
      <vt:lpstr>Mahdollinen selitys</vt:lpstr>
      <vt:lpstr>Saksan 3 kk rahamarkkinakorko  1975-2022</vt:lpstr>
      <vt:lpstr>Mikä selittää korkokäyrän taipumuksen olla nouseva?</vt:lpstr>
      <vt:lpstr>Korkojen aikarakenteesta</vt:lpstr>
      <vt:lpstr>Korkojen aikarakenteesta</vt:lpstr>
      <vt:lpstr>Duraation laskenta</vt:lpstr>
      <vt:lpstr>Duraatio ja paperin riski</vt:lpstr>
      <vt:lpstr>Valuuttakurssien korkopariteettiteoria</vt:lpstr>
      <vt:lpstr>Korkopariteettiteoria</vt:lpstr>
      <vt:lpstr>Suomen historiaa: 1 kk Helibor ja devalvaatiot</vt:lpstr>
      <vt:lpstr>Korkopariteetti</vt:lpstr>
      <vt:lpstr>Korkopariteettiteoria</vt:lpstr>
      <vt:lpstr>Korkopariteettiteoria</vt:lpstr>
      <vt:lpstr>Rahapolitiikka</vt:lpstr>
      <vt:lpstr>Negatiiviset korot</vt:lpstr>
      <vt:lpstr>PANKKIEN ASIAKAS-KOROT</vt:lpstr>
      <vt:lpstr>Pankkien asiakaskorot</vt:lpstr>
      <vt:lpstr>Monti-Klein  / Klein Monti </vt:lpstr>
      <vt:lpstr>Monti-Klein / Klein Monti</vt:lpstr>
      <vt:lpstr>Monti-Klein / Klein Monti</vt:lpstr>
      <vt:lpstr>Monti-Klein / Klein Monti</vt:lpstr>
      <vt:lpstr>Monti-Klein / Klein Monti</vt:lpstr>
      <vt:lpstr>Monti-Klein / Klein Monti</vt:lpstr>
      <vt:lpstr>Ristisubventio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Raha- ja pankkiteorian kurssi Luento 4</dc:title>
  <dc:creator>Käyttäjä</dc:creator>
  <cp:lastModifiedBy>Kauko, Karlo</cp:lastModifiedBy>
  <cp:revision>337</cp:revision>
  <dcterms:created xsi:type="dcterms:W3CDTF">2010-03-13T07:09:55Z</dcterms:created>
  <dcterms:modified xsi:type="dcterms:W3CDTF">2024-04-29T06:01:51Z</dcterms:modified>
</cp:coreProperties>
</file>