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4"/>
  </p:sldMasterIdLst>
  <p:notesMasterIdLst>
    <p:notesMasterId r:id="rId20"/>
  </p:notesMasterIdLst>
  <p:handoutMasterIdLst>
    <p:handoutMasterId r:id="rId21"/>
  </p:handoutMasterIdLst>
  <p:sldIdLst>
    <p:sldId id="518" r:id="rId5"/>
    <p:sldId id="510" r:id="rId6"/>
    <p:sldId id="615" r:id="rId7"/>
    <p:sldId id="617" r:id="rId8"/>
    <p:sldId id="616" r:id="rId9"/>
    <p:sldId id="612" r:id="rId10"/>
    <p:sldId id="614" r:id="rId11"/>
    <p:sldId id="618" r:id="rId12"/>
    <p:sldId id="619" r:id="rId13"/>
    <p:sldId id="620" r:id="rId14"/>
    <p:sldId id="621" r:id="rId15"/>
    <p:sldId id="622" r:id="rId16"/>
    <p:sldId id="623" r:id="rId17"/>
    <p:sldId id="345" r:id="rId18"/>
    <p:sldId id="488" r:id="rId19"/>
  </p:sldIdLst>
  <p:sldSz cx="9144000" cy="6858000" type="screen4x3"/>
  <p:notesSz cx="6811963" cy="99425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7">
          <p15:clr>
            <a:srgbClr val="A4A3A4"/>
          </p15:clr>
        </p15:guide>
        <p15:guide id="2" orient="horz" pos="391">
          <p15:clr>
            <a:srgbClr val="A4A3A4"/>
          </p15:clr>
        </p15:guide>
        <p15:guide id="3" orient="horz" pos="754">
          <p15:clr>
            <a:srgbClr val="A4A3A4"/>
          </p15:clr>
        </p15:guide>
        <p15:guide id="4" orient="horz" pos="3657">
          <p15:clr>
            <a:srgbClr val="A4A3A4"/>
          </p15:clr>
        </p15:guide>
        <p15:guide id="5" pos="2880">
          <p15:clr>
            <a:srgbClr val="A4A3A4"/>
          </p15:clr>
        </p15:guide>
        <p15:guide id="6" pos="5401">
          <p15:clr>
            <a:srgbClr val="A4A3A4"/>
          </p15:clr>
        </p15:guide>
        <p15:guide id="7" pos="366">
          <p15:clr>
            <a:srgbClr val="A4A3A4"/>
          </p15:clr>
        </p15:guide>
        <p15:guide id="8" pos="418">
          <p15:clr>
            <a:srgbClr val="A4A3A4"/>
          </p15:clr>
        </p15:guide>
        <p15:guide id="9" pos="10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dmant1" initials="h" lastIdx="87" clrIdx="0"/>
  <p:cmAuthor id="1" name="Eveliina Olsson" initials="o" lastIdx="34" clrIdx="1"/>
  <p:cmAuthor id="2" name="Juvonen Juha" initials="JJ" lastIdx="2" clrIdx="2"/>
  <p:cmAuthor id="3" name="Haikarainen Paula" initials="PH" lastIdx="19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9B7"/>
    <a:srgbClr val="009B3A"/>
    <a:srgbClr val="00A8B4"/>
    <a:srgbClr val="69B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96633" autoAdjust="0"/>
  </p:normalViewPr>
  <p:slideViewPr>
    <p:cSldViewPr>
      <p:cViewPr varScale="1">
        <p:scale>
          <a:sx n="74" d="100"/>
          <a:sy n="74" d="100"/>
        </p:scale>
        <p:origin x="2538" y="33"/>
      </p:cViewPr>
      <p:guideLst>
        <p:guide orient="horz" pos="1417"/>
        <p:guide orient="horz" pos="391"/>
        <p:guide orient="horz" pos="754"/>
        <p:guide orient="horz" pos="3657"/>
        <p:guide pos="2880"/>
        <p:guide pos="5401"/>
        <p:guide pos="366"/>
        <p:guide pos="418"/>
        <p:guide pos="1066"/>
      </p:guideLst>
    </p:cSldViewPr>
  </p:slideViewPr>
  <p:outlineViewPr>
    <p:cViewPr>
      <p:scale>
        <a:sx n="33" d="100"/>
        <a:sy n="33" d="100"/>
      </p:scale>
      <p:origin x="0" y="-271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20" d="100"/>
          <a:sy n="120" d="100"/>
        </p:scale>
        <p:origin x="-96" y="204"/>
      </p:cViewPr>
      <p:guideLst>
        <p:guide orient="horz" pos="3132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1960" cy="497603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8378" y="2"/>
            <a:ext cx="2951960" cy="497603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r">
              <a:defRPr sz="1200"/>
            </a:lvl1pPr>
          </a:lstStyle>
          <a:p>
            <a:fld id="{6157B46F-5EA3-4DD0-A62A-4A5D93D21E2D}" type="datetimeFigureOut">
              <a:rPr lang="fi-FI" smtClean="0"/>
              <a:pPr/>
              <a:t>24.11.2021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3323"/>
            <a:ext cx="2951960" cy="497603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8378" y="9443323"/>
            <a:ext cx="2951960" cy="497603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r">
              <a:defRPr sz="1200"/>
            </a:lvl1pPr>
          </a:lstStyle>
          <a:p>
            <a:fld id="{575E01CD-3DD3-4F04-AE20-4EDE2C2AAB9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7987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51850" cy="497127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8539" y="0"/>
            <a:ext cx="2951850" cy="497127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37303B11-5EFE-4A3B-B7C0-4ADE873E5104}" type="datetimeFigureOut">
              <a:rPr lang="fi-FI" smtClean="0"/>
              <a:pPr/>
              <a:t>24.11.2021</a:t>
            </a:fld>
            <a:endParaRPr lang="fi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4538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18" tIns="46209" rIns="92418" bIns="46209" rtlCol="0" anchor="ctr"/>
          <a:lstStyle/>
          <a:p>
            <a:endParaRPr lang="fi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197" y="4722695"/>
            <a:ext cx="5449570" cy="4474132"/>
          </a:xfrm>
          <a:prstGeom prst="rect">
            <a:avLst/>
          </a:prstGeom>
        </p:spPr>
        <p:txBody>
          <a:bodyPr vert="horz" lIns="92418" tIns="46209" rIns="92418" bIns="4620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443663"/>
            <a:ext cx="2951850" cy="497127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8539" y="9443663"/>
            <a:ext cx="2951850" cy="497127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B605DA8A-5216-4F63-A012-E5BD46E625C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11107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83768"/>
            <a:fld id="{B605DA8A-5216-4F63-A012-E5BD46E625C2}" type="slidenum">
              <a:rPr lang="fi-FI">
                <a:latin typeface="Arial"/>
              </a:rPr>
              <a:pPr defTabSz="883768"/>
              <a:t>1</a:t>
            </a:fld>
            <a:endParaRPr lang="fi-FI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2714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9711209" lvl="1" indent="-39232559"/>
            <a:endParaRPr lang="en-US" dirty="0">
              <a:latin typeface="Georgia" pitchFamily="18" charset="0"/>
              <a:ea typeface="ＭＳ Ｐゴシック" pitchFamily="34" charset="-128"/>
            </a:endParaRPr>
          </a:p>
        </p:txBody>
      </p:sp>
      <p:sp>
        <p:nvSpPr>
          <p:cNvPr id="36868" name="Date Placeholder 3"/>
          <p:cNvSpPr>
            <a:spLocks noGrp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632567" indent="-239325" defTabSz="478648" eaLnBrk="0" fontAlgn="base" hangingPunct="0">
              <a:spcBef>
                <a:spcPct val="0"/>
              </a:spcBef>
              <a:spcAft>
                <a:spcPct val="0"/>
              </a:spcAft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3111216" indent="-239325" defTabSz="478648" eaLnBrk="0" fontAlgn="base" hangingPunct="0">
              <a:spcBef>
                <a:spcPct val="0"/>
              </a:spcBef>
              <a:spcAft>
                <a:spcPct val="0"/>
              </a:spcAft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589864" indent="-239325" defTabSz="478648" eaLnBrk="0" fontAlgn="base" hangingPunct="0">
              <a:spcBef>
                <a:spcPct val="0"/>
              </a:spcBef>
              <a:spcAft>
                <a:spcPct val="0"/>
              </a:spcAft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4068513" indent="-239325" defTabSz="478648" eaLnBrk="0" fontAlgn="base" hangingPunct="0">
              <a:spcBef>
                <a:spcPct val="0"/>
              </a:spcBef>
              <a:spcAft>
                <a:spcPct val="0"/>
              </a:spcAft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83768"/>
            <a:r>
              <a:rPr lang="en-US" sz="1300">
                <a:solidFill>
                  <a:srgbClr val="000000"/>
                </a:solidFill>
                <a:latin typeface="Times New Roman"/>
                <a:ea typeface="Arial Unicode MS"/>
                <a:cs typeface="Arial Unicode MS"/>
              </a:rPr>
              <a:t>11/01/11</a:t>
            </a:r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632567" indent="-239325" defTabSz="478648" eaLnBrk="0" fontAlgn="base" hangingPunct="0">
              <a:spcBef>
                <a:spcPct val="0"/>
              </a:spcBef>
              <a:spcAft>
                <a:spcPct val="0"/>
              </a:spcAft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3111216" indent="-239325" defTabSz="478648" eaLnBrk="0" fontAlgn="base" hangingPunct="0">
              <a:spcBef>
                <a:spcPct val="0"/>
              </a:spcBef>
              <a:spcAft>
                <a:spcPct val="0"/>
              </a:spcAft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589864" indent="-239325" defTabSz="478648" eaLnBrk="0" fontAlgn="base" hangingPunct="0">
              <a:spcBef>
                <a:spcPct val="0"/>
              </a:spcBef>
              <a:spcAft>
                <a:spcPct val="0"/>
              </a:spcAft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4068513" indent="-239325" defTabSz="478648" eaLnBrk="0" fontAlgn="base" hangingPunct="0">
              <a:spcBef>
                <a:spcPct val="0"/>
              </a:spcBef>
              <a:spcAft>
                <a:spcPct val="0"/>
              </a:spcAft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83768"/>
            <a:fld id="{C433F577-8B19-442C-9F0F-73BD77E3CB27}" type="slidenum">
              <a:rPr lang="en-US" sz="1300">
                <a:solidFill>
                  <a:srgbClr val="000000"/>
                </a:solidFill>
                <a:latin typeface="Times New Roman"/>
                <a:ea typeface="Arial Unicode MS"/>
                <a:cs typeface="Arial Unicode MS"/>
              </a:rPr>
              <a:pPr defTabSz="883768"/>
              <a:t>10</a:t>
            </a:fld>
            <a:endParaRPr lang="en-US" sz="1300">
              <a:solidFill>
                <a:srgbClr val="000000"/>
              </a:solidFill>
              <a:latin typeface="Times New Roman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475114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83768"/>
            <a:fld id="{B605DA8A-5216-4F63-A012-E5BD46E625C2}" type="slidenum">
              <a:rPr lang="fi-FI">
                <a:latin typeface="Arial"/>
              </a:rPr>
              <a:pPr defTabSz="883768"/>
              <a:t>11</a:t>
            </a:fld>
            <a:endParaRPr lang="fi-FI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6332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9711209" lvl="1" indent="-39232559"/>
            <a:endParaRPr lang="en-US" dirty="0">
              <a:latin typeface="Georgia" pitchFamily="18" charset="0"/>
              <a:ea typeface="ＭＳ Ｐゴシック" pitchFamily="34" charset="-128"/>
            </a:endParaRPr>
          </a:p>
        </p:txBody>
      </p:sp>
      <p:sp>
        <p:nvSpPr>
          <p:cNvPr id="36868" name="Date Placeholder 3"/>
          <p:cNvSpPr>
            <a:spLocks noGrp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632567" indent="-239325" defTabSz="478648" eaLnBrk="0" fontAlgn="base" hangingPunct="0">
              <a:spcBef>
                <a:spcPct val="0"/>
              </a:spcBef>
              <a:spcAft>
                <a:spcPct val="0"/>
              </a:spcAft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3111216" indent="-239325" defTabSz="478648" eaLnBrk="0" fontAlgn="base" hangingPunct="0">
              <a:spcBef>
                <a:spcPct val="0"/>
              </a:spcBef>
              <a:spcAft>
                <a:spcPct val="0"/>
              </a:spcAft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589864" indent="-239325" defTabSz="478648" eaLnBrk="0" fontAlgn="base" hangingPunct="0">
              <a:spcBef>
                <a:spcPct val="0"/>
              </a:spcBef>
              <a:spcAft>
                <a:spcPct val="0"/>
              </a:spcAft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4068513" indent="-239325" defTabSz="478648" eaLnBrk="0" fontAlgn="base" hangingPunct="0">
              <a:spcBef>
                <a:spcPct val="0"/>
              </a:spcBef>
              <a:spcAft>
                <a:spcPct val="0"/>
              </a:spcAft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83768"/>
            <a:r>
              <a:rPr lang="en-US" sz="1300">
                <a:solidFill>
                  <a:srgbClr val="000000"/>
                </a:solidFill>
                <a:latin typeface="Times New Roman"/>
                <a:ea typeface="Arial Unicode MS"/>
                <a:cs typeface="Arial Unicode MS"/>
              </a:rPr>
              <a:t>11/01/11</a:t>
            </a:r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632567" indent="-239325" defTabSz="478648" eaLnBrk="0" fontAlgn="base" hangingPunct="0">
              <a:spcBef>
                <a:spcPct val="0"/>
              </a:spcBef>
              <a:spcAft>
                <a:spcPct val="0"/>
              </a:spcAft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3111216" indent="-239325" defTabSz="478648" eaLnBrk="0" fontAlgn="base" hangingPunct="0">
              <a:spcBef>
                <a:spcPct val="0"/>
              </a:spcBef>
              <a:spcAft>
                <a:spcPct val="0"/>
              </a:spcAft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589864" indent="-239325" defTabSz="478648" eaLnBrk="0" fontAlgn="base" hangingPunct="0">
              <a:spcBef>
                <a:spcPct val="0"/>
              </a:spcBef>
              <a:spcAft>
                <a:spcPct val="0"/>
              </a:spcAft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4068513" indent="-239325" defTabSz="478648" eaLnBrk="0" fontAlgn="base" hangingPunct="0">
              <a:spcBef>
                <a:spcPct val="0"/>
              </a:spcBef>
              <a:spcAft>
                <a:spcPct val="0"/>
              </a:spcAft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83768"/>
            <a:fld id="{C433F577-8B19-442C-9F0F-73BD77E3CB27}" type="slidenum">
              <a:rPr lang="en-US" sz="1300">
                <a:solidFill>
                  <a:srgbClr val="000000"/>
                </a:solidFill>
                <a:latin typeface="Times New Roman"/>
                <a:ea typeface="Arial Unicode MS"/>
                <a:cs typeface="Arial Unicode MS"/>
              </a:rPr>
              <a:pPr defTabSz="883768"/>
              <a:t>12</a:t>
            </a:fld>
            <a:endParaRPr lang="en-US" sz="1300">
              <a:solidFill>
                <a:srgbClr val="000000"/>
              </a:solidFill>
              <a:latin typeface="Times New Roman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812782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9711209" lvl="1" indent="-39232559"/>
            <a:endParaRPr lang="en-US" dirty="0">
              <a:latin typeface="Georgia" pitchFamily="18" charset="0"/>
              <a:ea typeface="ＭＳ Ｐゴシック" pitchFamily="34" charset="-128"/>
            </a:endParaRPr>
          </a:p>
        </p:txBody>
      </p:sp>
      <p:sp>
        <p:nvSpPr>
          <p:cNvPr id="36868" name="Date Placeholder 3"/>
          <p:cNvSpPr>
            <a:spLocks noGrp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632567" indent="-239325" defTabSz="478648" eaLnBrk="0" fontAlgn="base" hangingPunct="0">
              <a:spcBef>
                <a:spcPct val="0"/>
              </a:spcBef>
              <a:spcAft>
                <a:spcPct val="0"/>
              </a:spcAft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3111216" indent="-239325" defTabSz="478648" eaLnBrk="0" fontAlgn="base" hangingPunct="0">
              <a:spcBef>
                <a:spcPct val="0"/>
              </a:spcBef>
              <a:spcAft>
                <a:spcPct val="0"/>
              </a:spcAft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589864" indent="-239325" defTabSz="478648" eaLnBrk="0" fontAlgn="base" hangingPunct="0">
              <a:spcBef>
                <a:spcPct val="0"/>
              </a:spcBef>
              <a:spcAft>
                <a:spcPct val="0"/>
              </a:spcAft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4068513" indent="-239325" defTabSz="478648" eaLnBrk="0" fontAlgn="base" hangingPunct="0">
              <a:spcBef>
                <a:spcPct val="0"/>
              </a:spcBef>
              <a:spcAft>
                <a:spcPct val="0"/>
              </a:spcAft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83768"/>
            <a:r>
              <a:rPr lang="en-US" sz="1300">
                <a:solidFill>
                  <a:srgbClr val="000000"/>
                </a:solidFill>
                <a:latin typeface="Times New Roman"/>
                <a:ea typeface="Arial Unicode MS"/>
                <a:cs typeface="Arial Unicode MS"/>
              </a:rPr>
              <a:t>11/01/11</a:t>
            </a:r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632567" indent="-239325" defTabSz="478648" eaLnBrk="0" fontAlgn="base" hangingPunct="0">
              <a:spcBef>
                <a:spcPct val="0"/>
              </a:spcBef>
              <a:spcAft>
                <a:spcPct val="0"/>
              </a:spcAft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3111216" indent="-239325" defTabSz="478648" eaLnBrk="0" fontAlgn="base" hangingPunct="0">
              <a:spcBef>
                <a:spcPct val="0"/>
              </a:spcBef>
              <a:spcAft>
                <a:spcPct val="0"/>
              </a:spcAft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589864" indent="-239325" defTabSz="478648" eaLnBrk="0" fontAlgn="base" hangingPunct="0">
              <a:spcBef>
                <a:spcPct val="0"/>
              </a:spcBef>
              <a:spcAft>
                <a:spcPct val="0"/>
              </a:spcAft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4068513" indent="-239325" defTabSz="478648" eaLnBrk="0" fontAlgn="base" hangingPunct="0">
              <a:spcBef>
                <a:spcPct val="0"/>
              </a:spcBef>
              <a:spcAft>
                <a:spcPct val="0"/>
              </a:spcAft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83768"/>
            <a:fld id="{C433F577-8B19-442C-9F0F-73BD77E3CB27}" type="slidenum">
              <a:rPr lang="en-US" sz="1300">
                <a:solidFill>
                  <a:srgbClr val="000000"/>
                </a:solidFill>
                <a:latin typeface="Times New Roman"/>
                <a:ea typeface="Arial Unicode MS"/>
                <a:cs typeface="Arial Unicode MS"/>
              </a:rPr>
              <a:pPr defTabSz="883768"/>
              <a:t>13</a:t>
            </a:fld>
            <a:endParaRPr lang="en-US" sz="1300">
              <a:solidFill>
                <a:srgbClr val="000000"/>
              </a:solidFill>
              <a:latin typeface="Times New Roman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152093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3768"/>
            <a:endParaRPr lang="en-US" sz="8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83768"/>
            <a:fld id="{B605DA8A-5216-4F63-A012-E5BD46E625C2}" type="slidenum">
              <a:rPr lang="fi-FI">
                <a:latin typeface="Arial"/>
              </a:rPr>
              <a:pPr defTabSz="883768"/>
              <a:t>14</a:t>
            </a:fld>
            <a:endParaRPr lang="fi-FI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94423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83768"/>
            <a:fld id="{B605DA8A-5216-4F63-A012-E5BD46E625C2}" type="slidenum">
              <a:rPr lang="fi-FI">
                <a:latin typeface="Arial"/>
              </a:rPr>
              <a:pPr defTabSz="883768"/>
              <a:t>15</a:t>
            </a:fld>
            <a:endParaRPr lang="fi-FI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9627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3768"/>
            <a:r>
              <a:rPr lang="en-US" i="1" dirty="0">
                <a:latin typeface="Arial"/>
                <a:ea typeface="ＭＳ Ｐゴシック"/>
                <a:cs typeface="Arial"/>
              </a:rPr>
              <a:t>The number of staff members has been indicated as man-years. </a:t>
            </a:r>
          </a:p>
          <a:p>
            <a:pPr defTabSz="883768"/>
            <a:endParaRPr lang="en-US" dirty="0">
              <a:latin typeface="Arial"/>
              <a:ea typeface="ＭＳ Ｐゴシック"/>
              <a:cs typeface="Arial"/>
            </a:endParaRPr>
          </a:p>
          <a:p>
            <a:pPr defTabSz="883768"/>
            <a:r>
              <a:rPr lang="en-US" dirty="0">
                <a:latin typeface="Arial"/>
                <a:ea typeface="ＭＳ Ｐゴシック"/>
                <a:cs typeface="Arial"/>
              </a:rPr>
              <a:t>The annual budget of the University is approximately EUR 400 million (2011)</a:t>
            </a:r>
          </a:p>
          <a:p>
            <a:pPr defTabSz="927956"/>
            <a:endParaRPr lang="en-US" dirty="0">
              <a:latin typeface="Arial"/>
              <a:ea typeface="ＭＳ Ｐゴシック"/>
              <a:cs typeface="Arial"/>
            </a:endParaRPr>
          </a:p>
          <a:p>
            <a:pPr defTabSz="927956"/>
            <a:r>
              <a:rPr lang="en-US" dirty="0">
                <a:latin typeface="Arial"/>
                <a:ea typeface="ＭＳ Ｐゴシック"/>
                <a:cs typeface="Arial"/>
              </a:rPr>
              <a:t>The founding universities are the best in Finland in their own fields.</a:t>
            </a:r>
          </a:p>
          <a:p>
            <a:pPr defTabSz="883768"/>
            <a:endParaRPr lang="en-US" dirty="0">
              <a:latin typeface="Arial"/>
              <a:ea typeface="ＭＳ Ｐゴシック"/>
              <a:cs typeface="Arial"/>
            </a:endParaRPr>
          </a:p>
          <a:p>
            <a:pPr defTabSz="883768"/>
            <a:r>
              <a:rPr lang="fi-FI" dirty="0">
                <a:latin typeface="Arial"/>
              </a:rPr>
              <a:t>Helsinki School of Economics in 2009</a:t>
            </a:r>
          </a:p>
          <a:p>
            <a:pPr defTabSz="883768">
              <a:buClr>
                <a:schemeClr val="tx1"/>
              </a:buClr>
              <a:buFont typeface="Arial"/>
              <a:buChar char="•"/>
            </a:pPr>
            <a:r>
              <a:rPr lang="fi-FI" dirty="0">
                <a:latin typeface="Arial"/>
              </a:rPr>
              <a:t> 3,560 students</a:t>
            </a:r>
          </a:p>
          <a:p>
            <a:pPr defTabSz="883768">
              <a:buClr>
                <a:schemeClr val="tx1"/>
              </a:buClr>
              <a:buFont typeface="Arial"/>
              <a:buChar char="•"/>
            </a:pPr>
            <a:r>
              <a:rPr lang="fi-FI" dirty="0">
                <a:latin typeface="Arial"/>
              </a:rPr>
              <a:t> 58 professors</a:t>
            </a:r>
            <a:br>
              <a:rPr lang="fi-FI" dirty="0">
                <a:latin typeface="Arial"/>
              </a:rPr>
            </a:br>
            <a:r>
              <a:rPr lang="fi-FI" dirty="0">
                <a:solidFill>
                  <a:srgbClr val="FF0000"/>
                </a:solidFill>
                <a:latin typeface="Arial"/>
              </a:rPr>
              <a:t> </a:t>
            </a:r>
          </a:p>
          <a:p>
            <a:pPr defTabSz="883768"/>
            <a:r>
              <a:rPr lang="fi-FI" dirty="0">
                <a:latin typeface="Arial"/>
              </a:rPr>
              <a:t>Helsinki University of Technology in 2009</a:t>
            </a:r>
          </a:p>
          <a:p>
            <a:pPr defTabSz="883768">
              <a:buClr>
                <a:schemeClr val="tx1"/>
              </a:buClr>
              <a:buFont typeface="Arial"/>
              <a:buChar char="•"/>
            </a:pPr>
            <a:r>
              <a:rPr lang="fi-FI" dirty="0">
                <a:latin typeface="Arial"/>
              </a:rPr>
              <a:t>  14,975 students</a:t>
            </a:r>
          </a:p>
          <a:p>
            <a:pPr defTabSz="883768">
              <a:buClr>
                <a:schemeClr val="tx1"/>
              </a:buClr>
              <a:buFont typeface="Arial"/>
              <a:buChar char="•"/>
            </a:pPr>
            <a:r>
              <a:rPr lang="fi-FI" dirty="0">
                <a:latin typeface="Arial"/>
              </a:rPr>
              <a:t> 219 professors</a:t>
            </a:r>
          </a:p>
          <a:p>
            <a:pPr defTabSz="883768"/>
            <a:endParaRPr lang="en-US" dirty="0"/>
          </a:p>
          <a:p>
            <a:pPr defTabSz="883768"/>
            <a:r>
              <a:rPr lang="en-US" dirty="0">
                <a:latin typeface="Arial"/>
              </a:rPr>
              <a:t>University of Art and Design Helsinki in 2009</a:t>
            </a:r>
          </a:p>
          <a:p>
            <a:pPr defTabSz="883768">
              <a:buClr>
                <a:schemeClr val="tx1"/>
              </a:buClr>
              <a:buFont typeface="Arial"/>
              <a:buChar char="•"/>
            </a:pPr>
            <a:r>
              <a:rPr lang="en-US" dirty="0">
                <a:latin typeface="Arial"/>
              </a:rPr>
              <a:t> 1,944 students</a:t>
            </a:r>
          </a:p>
          <a:p>
            <a:pPr defTabSz="883768">
              <a:buClr>
                <a:schemeClr val="tx1"/>
              </a:buClr>
              <a:buFont typeface="Arial"/>
              <a:buChar char="•"/>
            </a:pPr>
            <a:r>
              <a:rPr lang="en-US" dirty="0">
                <a:latin typeface="Arial"/>
              </a:rPr>
              <a:t> 40 professors</a:t>
            </a:r>
          </a:p>
          <a:p>
            <a:pPr defTabSz="883768">
              <a:buFont typeface="Arial"/>
              <a:buChar char="•"/>
            </a:pPr>
            <a:endParaRPr lang="en-US" dirty="0"/>
          </a:p>
          <a:p>
            <a:pPr defTabSz="883768"/>
            <a:r>
              <a:rPr lang="fi-FI" sz="800" dirty="0">
                <a:latin typeface="Arial"/>
              </a:rPr>
              <a:t>(Images: </a:t>
            </a:r>
            <a:r>
              <a:rPr lang="fi-FI" sz="800" dirty="0">
                <a:solidFill>
                  <a:srgbClr val="FFFF00"/>
                </a:solidFill>
                <a:latin typeface="Arial"/>
              </a:rPr>
              <a:t>Aalto University archives; </a:t>
            </a:r>
            <a:r>
              <a:rPr lang="fi-FI" sz="800" dirty="0">
                <a:latin typeface="Arial"/>
              </a:rPr>
              <a:t>Juha Juvonen)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83768"/>
            <a:fld id="{B605DA8A-5216-4F63-A012-E5BD46E625C2}" type="slidenum">
              <a:rPr lang="fi-FI">
                <a:latin typeface="Arial"/>
              </a:rPr>
              <a:pPr defTabSz="883768"/>
              <a:t>2</a:t>
            </a:fld>
            <a:endParaRPr lang="fi-FI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5005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3768"/>
            <a:r>
              <a:rPr lang="en-US" i="1" dirty="0">
                <a:latin typeface="Arial"/>
                <a:ea typeface="ＭＳ Ｐゴシック"/>
                <a:cs typeface="Arial"/>
              </a:rPr>
              <a:t>The number of staff members has been indicated as man-years. </a:t>
            </a:r>
          </a:p>
          <a:p>
            <a:pPr defTabSz="883768"/>
            <a:endParaRPr lang="en-US" dirty="0">
              <a:latin typeface="Arial"/>
              <a:ea typeface="ＭＳ Ｐゴシック"/>
              <a:cs typeface="Arial"/>
            </a:endParaRPr>
          </a:p>
          <a:p>
            <a:pPr defTabSz="883768"/>
            <a:r>
              <a:rPr lang="en-US" dirty="0">
                <a:latin typeface="Arial"/>
                <a:ea typeface="ＭＳ Ｐゴシック"/>
                <a:cs typeface="Arial"/>
              </a:rPr>
              <a:t>The annual budget of the University is approximately EUR 400 million (2011)</a:t>
            </a:r>
          </a:p>
          <a:p>
            <a:pPr defTabSz="927956"/>
            <a:endParaRPr lang="en-US" dirty="0">
              <a:latin typeface="Arial"/>
              <a:ea typeface="ＭＳ Ｐゴシック"/>
              <a:cs typeface="Arial"/>
            </a:endParaRPr>
          </a:p>
          <a:p>
            <a:pPr defTabSz="927956"/>
            <a:r>
              <a:rPr lang="en-US" dirty="0">
                <a:latin typeface="Arial"/>
                <a:ea typeface="ＭＳ Ｐゴシック"/>
                <a:cs typeface="Arial"/>
              </a:rPr>
              <a:t>The founding universities are the best in Finland in their own fields.</a:t>
            </a:r>
          </a:p>
          <a:p>
            <a:pPr defTabSz="883768"/>
            <a:endParaRPr lang="en-US" dirty="0">
              <a:latin typeface="Arial"/>
              <a:ea typeface="ＭＳ Ｐゴシック"/>
              <a:cs typeface="Arial"/>
            </a:endParaRPr>
          </a:p>
          <a:p>
            <a:pPr defTabSz="883768"/>
            <a:r>
              <a:rPr lang="fi-FI" dirty="0">
                <a:latin typeface="Arial"/>
              </a:rPr>
              <a:t>Helsinki School of Economics in 2009</a:t>
            </a:r>
          </a:p>
          <a:p>
            <a:pPr defTabSz="883768">
              <a:buClr>
                <a:schemeClr val="tx1"/>
              </a:buClr>
              <a:buFont typeface="Arial"/>
              <a:buChar char="•"/>
            </a:pPr>
            <a:r>
              <a:rPr lang="fi-FI" dirty="0">
                <a:latin typeface="Arial"/>
              </a:rPr>
              <a:t> 3,560 students</a:t>
            </a:r>
          </a:p>
          <a:p>
            <a:pPr defTabSz="883768">
              <a:buClr>
                <a:schemeClr val="tx1"/>
              </a:buClr>
              <a:buFont typeface="Arial"/>
              <a:buChar char="•"/>
            </a:pPr>
            <a:r>
              <a:rPr lang="fi-FI" dirty="0">
                <a:latin typeface="Arial"/>
              </a:rPr>
              <a:t> 58 professors</a:t>
            </a:r>
            <a:br>
              <a:rPr lang="fi-FI" dirty="0">
                <a:latin typeface="Arial"/>
              </a:rPr>
            </a:br>
            <a:r>
              <a:rPr lang="fi-FI" dirty="0">
                <a:solidFill>
                  <a:srgbClr val="FF0000"/>
                </a:solidFill>
                <a:latin typeface="Arial"/>
              </a:rPr>
              <a:t> </a:t>
            </a:r>
          </a:p>
          <a:p>
            <a:pPr defTabSz="883768"/>
            <a:r>
              <a:rPr lang="fi-FI" dirty="0">
                <a:latin typeface="Arial"/>
              </a:rPr>
              <a:t>Helsinki University of Technology in 2009</a:t>
            </a:r>
          </a:p>
          <a:p>
            <a:pPr defTabSz="883768">
              <a:buClr>
                <a:schemeClr val="tx1"/>
              </a:buClr>
              <a:buFont typeface="Arial"/>
              <a:buChar char="•"/>
            </a:pPr>
            <a:r>
              <a:rPr lang="fi-FI" dirty="0">
                <a:latin typeface="Arial"/>
              </a:rPr>
              <a:t>  14,975 students</a:t>
            </a:r>
          </a:p>
          <a:p>
            <a:pPr defTabSz="883768">
              <a:buClr>
                <a:schemeClr val="tx1"/>
              </a:buClr>
              <a:buFont typeface="Arial"/>
              <a:buChar char="•"/>
            </a:pPr>
            <a:r>
              <a:rPr lang="fi-FI" dirty="0">
                <a:latin typeface="Arial"/>
              </a:rPr>
              <a:t> 219 professors</a:t>
            </a:r>
          </a:p>
          <a:p>
            <a:pPr defTabSz="883768"/>
            <a:endParaRPr lang="en-US" dirty="0"/>
          </a:p>
          <a:p>
            <a:pPr defTabSz="883768"/>
            <a:r>
              <a:rPr lang="en-US" dirty="0">
                <a:latin typeface="Arial"/>
              </a:rPr>
              <a:t>University of Art and Design Helsinki in 2009</a:t>
            </a:r>
          </a:p>
          <a:p>
            <a:pPr defTabSz="883768">
              <a:buClr>
                <a:schemeClr val="tx1"/>
              </a:buClr>
              <a:buFont typeface="Arial"/>
              <a:buChar char="•"/>
            </a:pPr>
            <a:r>
              <a:rPr lang="en-US" dirty="0">
                <a:latin typeface="Arial"/>
              </a:rPr>
              <a:t> 1,944 students</a:t>
            </a:r>
          </a:p>
          <a:p>
            <a:pPr defTabSz="883768">
              <a:buClr>
                <a:schemeClr val="tx1"/>
              </a:buClr>
              <a:buFont typeface="Arial"/>
              <a:buChar char="•"/>
            </a:pPr>
            <a:r>
              <a:rPr lang="en-US" dirty="0">
                <a:latin typeface="Arial"/>
              </a:rPr>
              <a:t> 40 professors</a:t>
            </a:r>
          </a:p>
          <a:p>
            <a:pPr defTabSz="883768">
              <a:buFont typeface="Arial"/>
              <a:buChar char="•"/>
            </a:pPr>
            <a:endParaRPr lang="en-US" dirty="0"/>
          </a:p>
          <a:p>
            <a:pPr defTabSz="883768"/>
            <a:r>
              <a:rPr lang="fi-FI" sz="800" dirty="0">
                <a:latin typeface="Arial"/>
              </a:rPr>
              <a:t>(Images: </a:t>
            </a:r>
            <a:r>
              <a:rPr lang="fi-FI" sz="800" dirty="0">
                <a:solidFill>
                  <a:srgbClr val="FFFF00"/>
                </a:solidFill>
                <a:latin typeface="Arial"/>
              </a:rPr>
              <a:t>Aalto University archives; </a:t>
            </a:r>
            <a:r>
              <a:rPr lang="fi-FI" sz="800" dirty="0">
                <a:latin typeface="Arial"/>
              </a:rPr>
              <a:t>Juha Juvonen)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83768"/>
            <a:fld id="{B605DA8A-5216-4F63-A012-E5BD46E625C2}" type="slidenum">
              <a:rPr lang="fi-FI">
                <a:latin typeface="Arial"/>
              </a:rPr>
              <a:pPr defTabSz="883768"/>
              <a:t>3</a:t>
            </a:fld>
            <a:endParaRPr lang="fi-FI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3706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3768"/>
            <a:r>
              <a:rPr lang="en-US" i="1" dirty="0">
                <a:latin typeface="Arial"/>
                <a:ea typeface="ＭＳ Ｐゴシック"/>
                <a:cs typeface="Arial"/>
              </a:rPr>
              <a:t>The number of staff members has been indicated as man-years. </a:t>
            </a:r>
          </a:p>
          <a:p>
            <a:pPr defTabSz="883768"/>
            <a:endParaRPr lang="en-US" dirty="0">
              <a:latin typeface="Arial"/>
              <a:ea typeface="ＭＳ Ｐゴシック"/>
              <a:cs typeface="Arial"/>
            </a:endParaRPr>
          </a:p>
          <a:p>
            <a:pPr defTabSz="883768"/>
            <a:r>
              <a:rPr lang="en-US" dirty="0">
                <a:latin typeface="Arial"/>
                <a:ea typeface="ＭＳ Ｐゴシック"/>
                <a:cs typeface="Arial"/>
              </a:rPr>
              <a:t>The annual budget of the University is approximately EUR 400 million (2011)</a:t>
            </a:r>
          </a:p>
          <a:p>
            <a:pPr defTabSz="927956"/>
            <a:endParaRPr lang="en-US" dirty="0">
              <a:latin typeface="Arial"/>
              <a:ea typeface="ＭＳ Ｐゴシック"/>
              <a:cs typeface="Arial"/>
            </a:endParaRPr>
          </a:p>
          <a:p>
            <a:pPr defTabSz="927956"/>
            <a:r>
              <a:rPr lang="en-US" dirty="0">
                <a:latin typeface="Arial"/>
                <a:ea typeface="ＭＳ Ｐゴシック"/>
                <a:cs typeface="Arial"/>
              </a:rPr>
              <a:t>The founding universities are the best in Finland in their own fields.</a:t>
            </a:r>
          </a:p>
          <a:p>
            <a:pPr defTabSz="883768"/>
            <a:endParaRPr lang="en-US" dirty="0">
              <a:latin typeface="Arial"/>
              <a:ea typeface="ＭＳ Ｐゴシック"/>
              <a:cs typeface="Arial"/>
            </a:endParaRPr>
          </a:p>
          <a:p>
            <a:pPr defTabSz="883768"/>
            <a:r>
              <a:rPr lang="fi-FI" dirty="0">
                <a:latin typeface="Arial"/>
              </a:rPr>
              <a:t>Helsinki School of Economics in 2009</a:t>
            </a:r>
          </a:p>
          <a:p>
            <a:pPr defTabSz="883768">
              <a:buClr>
                <a:schemeClr val="tx1"/>
              </a:buClr>
              <a:buFont typeface="Arial"/>
              <a:buChar char="•"/>
            </a:pPr>
            <a:r>
              <a:rPr lang="fi-FI" dirty="0">
                <a:latin typeface="Arial"/>
              </a:rPr>
              <a:t> 3,560 students</a:t>
            </a:r>
          </a:p>
          <a:p>
            <a:pPr defTabSz="883768">
              <a:buClr>
                <a:schemeClr val="tx1"/>
              </a:buClr>
              <a:buFont typeface="Arial"/>
              <a:buChar char="•"/>
            </a:pPr>
            <a:r>
              <a:rPr lang="fi-FI" dirty="0">
                <a:latin typeface="Arial"/>
              </a:rPr>
              <a:t> 58 professors</a:t>
            </a:r>
            <a:br>
              <a:rPr lang="fi-FI" dirty="0">
                <a:latin typeface="Arial"/>
              </a:rPr>
            </a:br>
            <a:r>
              <a:rPr lang="fi-FI" dirty="0">
                <a:solidFill>
                  <a:srgbClr val="FF0000"/>
                </a:solidFill>
                <a:latin typeface="Arial"/>
              </a:rPr>
              <a:t> </a:t>
            </a:r>
          </a:p>
          <a:p>
            <a:pPr defTabSz="883768"/>
            <a:r>
              <a:rPr lang="fi-FI" dirty="0">
                <a:latin typeface="Arial"/>
              </a:rPr>
              <a:t>Helsinki University of Technology in 2009</a:t>
            </a:r>
          </a:p>
          <a:p>
            <a:pPr defTabSz="883768">
              <a:buClr>
                <a:schemeClr val="tx1"/>
              </a:buClr>
              <a:buFont typeface="Arial"/>
              <a:buChar char="•"/>
            </a:pPr>
            <a:r>
              <a:rPr lang="fi-FI" dirty="0">
                <a:latin typeface="Arial"/>
              </a:rPr>
              <a:t>  14,975 students</a:t>
            </a:r>
          </a:p>
          <a:p>
            <a:pPr defTabSz="883768">
              <a:buClr>
                <a:schemeClr val="tx1"/>
              </a:buClr>
              <a:buFont typeface="Arial"/>
              <a:buChar char="•"/>
            </a:pPr>
            <a:r>
              <a:rPr lang="fi-FI" dirty="0">
                <a:latin typeface="Arial"/>
              </a:rPr>
              <a:t> 219 professors</a:t>
            </a:r>
          </a:p>
          <a:p>
            <a:pPr defTabSz="883768"/>
            <a:endParaRPr lang="en-US" dirty="0"/>
          </a:p>
          <a:p>
            <a:pPr defTabSz="883768"/>
            <a:r>
              <a:rPr lang="en-US" dirty="0">
                <a:latin typeface="Arial"/>
              </a:rPr>
              <a:t>University of Art and Design Helsinki in 2009</a:t>
            </a:r>
          </a:p>
          <a:p>
            <a:pPr defTabSz="883768">
              <a:buClr>
                <a:schemeClr val="tx1"/>
              </a:buClr>
              <a:buFont typeface="Arial"/>
              <a:buChar char="•"/>
            </a:pPr>
            <a:r>
              <a:rPr lang="en-US" dirty="0">
                <a:latin typeface="Arial"/>
              </a:rPr>
              <a:t> 1,944 students</a:t>
            </a:r>
          </a:p>
          <a:p>
            <a:pPr defTabSz="883768">
              <a:buClr>
                <a:schemeClr val="tx1"/>
              </a:buClr>
              <a:buFont typeface="Arial"/>
              <a:buChar char="•"/>
            </a:pPr>
            <a:r>
              <a:rPr lang="en-US" dirty="0">
                <a:latin typeface="Arial"/>
              </a:rPr>
              <a:t> 40 professors</a:t>
            </a:r>
          </a:p>
          <a:p>
            <a:pPr defTabSz="883768">
              <a:buFont typeface="Arial"/>
              <a:buChar char="•"/>
            </a:pPr>
            <a:endParaRPr lang="en-US" dirty="0"/>
          </a:p>
          <a:p>
            <a:pPr defTabSz="883768"/>
            <a:r>
              <a:rPr lang="fi-FI" sz="800" dirty="0">
                <a:latin typeface="Arial"/>
              </a:rPr>
              <a:t>(Images: </a:t>
            </a:r>
            <a:r>
              <a:rPr lang="fi-FI" sz="800" dirty="0">
                <a:solidFill>
                  <a:srgbClr val="FFFF00"/>
                </a:solidFill>
                <a:latin typeface="Arial"/>
              </a:rPr>
              <a:t>Aalto University archives; </a:t>
            </a:r>
            <a:r>
              <a:rPr lang="fi-FI" sz="800" dirty="0">
                <a:latin typeface="Arial"/>
              </a:rPr>
              <a:t>Juha Juvonen)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83768"/>
            <a:fld id="{B605DA8A-5216-4F63-A012-E5BD46E625C2}" type="slidenum">
              <a:rPr lang="fi-FI">
                <a:latin typeface="Arial"/>
              </a:rPr>
              <a:pPr defTabSz="883768"/>
              <a:t>4</a:t>
            </a:fld>
            <a:endParaRPr lang="fi-FI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6601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3768"/>
            <a:r>
              <a:rPr lang="en-US" i="1" dirty="0">
                <a:latin typeface="Arial"/>
                <a:ea typeface="ＭＳ Ｐゴシック"/>
                <a:cs typeface="Arial"/>
              </a:rPr>
              <a:t>The number of staff members has been indicated as man-years. </a:t>
            </a:r>
          </a:p>
          <a:p>
            <a:pPr defTabSz="883768"/>
            <a:endParaRPr lang="en-US" dirty="0">
              <a:latin typeface="Arial"/>
              <a:ea typeface="ＭＳ Ｐゴシック"/>
              <a:cs typeface="Arial"/>
            </a:endParaRPr>
          </a:p>
          <a:p>
            <a:pPr defTabSz="883768"/>
            <a:r>
              <a:rPr lang="en-US" dirty="0">
                <a:latin typeface="Arial"/>
                <a:ea typeface="ＭＳ Ｐゴシック"/>
                <a:cs typeface="Arial"/>
              </a:rPr>
              <a:t>The annual budget of the University is approximately EUR 400 million (2011)</a:t>
            </a:r>
          </a:p>
          <a:p>
            <a:pPr defTabSz="927956"/>
            <a:endParaRPr lang="en-US" dirty="0">
              <a:latin typeface="Arial"/>
              <a:ea typeface="ＭＳ Ｐゴシック"/>
              <a:cs typeface="Arial"/>
            </a:endParaRPr>
          </a:p>
          <a:p>
            <a:pPr defTabSz="927956"/>
            <a:r>
              <a:rPr lang="en-US" dirty="0">
                <a:latin typeface="Arial"/>
                <a:ea typeface="ＭＳ Ｐゴシック"/>
                <a:cs typeface="Arial"/>
              </a:rPr>
              <a:t>The founding universities are the best in Finland in their own fields.</a:t>
            </a:r>
          </a:p>
          <a:p>
            <a:pPr defTabSz="883768"/>
            <a:endParaRPr lang="en-US" dirty="0">
              <a:latin typeface="Arial"/>
              <a:ea typeface="ＭＳ Ｐゴシック"/>
              <a:cs typeface="Arial"/>
            </a:endParaRPr>
          </a:p>
          <a:p>
            <a:pPr defTabSz="883768"/>
            <a:r>
              <a:rPr lang="fi-FI" dirty="0">
                <a:latin typeface="Arial"/>
              </a:rPr>
              <a:t>Helsinki School of Economics in 2009</a:t>
            </a:r>
          </a:p>
          <a:p>
            <a:pPr defTabSz="883768">
              <a:buClr>
                <a:schemeClr val="tx1"/>
              </a:buClr>
              <a:buFont typeface="Arial"/>
              <a:buChar char="•"/>
            </a:pPr>
            <a:r>
              <a:rPr lang="fi-FI" dirty="0">
                <a:latin typeface="Arial"/>
              </a:rPr>
              <a:t> 3,560 students</a:t>
            </a:r>
          </a:p>
          <a:p>
            <a:pPr defTabSz="883768">
              <a:buClr>
                <a:schemeClr val="tx1"/>
              </a:buClr>
              <a:buFont typeface="Arial"/>
              <a:buChar char="•"/>
            </a:pPr>
            <a:r>
              <a:rPr lang="fi-FI" dirty="0">
                <a:latin typeface="Arial"/>
              </a:rPr>
              <a:t> 58 professors</a:t>
            </a:r>
            <a:br>
              <a:rPr lang="fi-FI" dirty="0">
                <a:latin typeface="Arial"/>
              </a:rPr>
            </a:br>
            <a:r>
              <a:rPr lang="fi-FI" dirty="0">
                <a:solidFill>
                  <a:srgbClr val="FF0000"/>
                </a:solidFill>
                <a:latin typeface="Arial"/>
              </a:rPr>
              <a:t> </a:t>
            </a:r>
          </a:p>
          <a:p>
            <a:pPr defTabSz="883768"/>
            <a:r>
              <a:rPr lang="fi-FI" dirty="0">
                <a:latin typeface="Arial"/>
              </a:rPr>
              <a:t>Helsinki University of Technology in 2009</a:t>
            </a:r>
          </a:p>
          <a:p>
            <a:pPr defTabSz="883768">
              <a:buClr>
                <a:schemeClr val="tx1"/>
              </a:buClr>
              <a:buFont typeface="Arial"/>
              <a:buChar char="•"/>
            </a:pPr>
            <a:r>
              <a:rPr lang="fi-FI" dirty="0">
                <a:latin typeface="Arial"/>
              </a:rPr>
              <a:t>  14,975 students</a:t>
            </a:r>
          </a:p>
          <a:p>
            <a:pPr defTabSz="883768">
              <a:buClr>
                <a:schemeClr val="tx1"/>
              </a:buClr>
              <a:buFont typeface="Arial"/>
              <a:buChar char="•"/>
            </a:pPr>
            <a:r>
              <a:rPr lang="fi-FI" dirty="0">
                <a:latin typeface="Arial"/>
              </a:rPr>
              <a:t> 219 professors</a:t>
            </a:r>
          </a:p>
          <a:p>
            <a:pPr defTabSz="883768"/>
            <a:endParaRPr lang="en-US" dirty="0"/>
          </a:p>
          <a:p>
            <a:pPr defTabSz="883768"/>
            <a:r>
              <a:rPr lang="en-US" dirty="0">
                <a:latin typeface="Arial"/>
              </a:rPr>
              <a:t>University of Art and Design Helsinki in 2009</a:t>
            </a:r>
          </a:p>
          <a:p>
            <a:pPr defTabSz="883768">
              <a:buClr>
                <a:schemeClr val="tx1"/>
              </a:buClr>
              <a:buFont typeface="Arial"/>
              <a:buChar char="•"/>
            </a:pPr>
            <a:r>
              <a:rPr lang="en-US" dirty="0">
                <a:latin typeface="Arial"/>
              </a:rPr>
              <a:t> 1,944 students</a:t>
            </a:r>
          </a:p>
          <a:p>
            <a:pPr defTabSz="883768">
              <a:buClr>
                <a:schemeClr val="tx1"/>
              </a:buClr>
              <a:buFont typeface="Arial"/>
              <a:buChar char="•"/>
            </a:pPr>
            <a:r>
              <a:rPr lang="en-US" dirty="0">
                <a:latin typeface="Arial"/>
              </a:rPr>
              <a:t> 40 professors</a:t>
            </a:r>
          </a:p>
          <a:p>
            <a:pPr defTabSz="883768">
              <a:buFont typeface="Arial"/>
              <a:buChar char="•"/>
            </a:pPr>
            <a:endParaRPr lang="en-US" dirty="0"/>
          </a:p>
          <a:p>
            <a:pPr defTabSz="883768"/>
            <a:r>
              <a:rPr lang="fi-FI" sz="800" dirty="0">
                <a:latin typeface="Arial"/>
              </a:rPr>
              <a:t>(Images: </a:t>
            </a:r>
            <a:r>
              <a:rPr lang="fi-FI" sz="800" dirty="0">
                <a:solidFill>
                  <a:srgbClr val="FFFF00"/>
                </a:solidFill>
                <a:latin typeface="Arial"/>
              </a:rPr>
              <a:t>Aalto University archives; </a:t>
            </a:r>
            <a:r>
              <a:rPr lang="fi-FI" sz="800" dirty="0">
                <a:latin typeface="Arial"/>
              </a:rPr>
              <a:t>Juha Juvonen)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83768"/>
            <a:fld id="{B605DA8A-5216-4F63-A012-E5BD46E625C2}" type="slidenum">
              <a:rPr lang="fi-FI">
                <a:latin typeface="Arial"/>
              </a:rPr>
              <a:pPr defTabSz="883768"/>
              <a:t>5</a:t>
            </a:fld>
            <a:endParaRPr lang="fi-FI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175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83768"/>
            <a:fld id="{B605DA8A-5216-4F63-A012-E5BD46E625C2}" type="slidenum">
              <a:rPr lang="fi-FI">
                <a:latin typeface="Arial"/>
              </a:rPr>
              <a:pPr defTabSz="883768"/>
              <a:t>6</a:t>
            </a:fld>
            <a:endParaRPr lang="fi-FI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8993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9711209" lvl="1" indent="-39232559"/>
            <a:endParaRPr lang="en-US" dirty="0">
              <a:latin typeface="Georgia" pitchFamily="18" charset="0"/>
              <a:ea typeface="ＭＳ Ｐゴシック" pitchFamily="34" charset="-128"/>
            </a:endParaRPr>
          </a:p>
        </p:txBody>
      </p:sp>
      <p:sp>
        <p:nvSpPr>
          <p:cNvPr id="36868" name="Date Placeholder 3"/>
          <p:cNvSpPr>
            <a:spLocks noGrp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632567" indent="-239325" defTabSz="478648" eaLnBrk="0" fontAlgn="base" hangingPunct="0">
              <a:spcBef>
                <a:spcPct val="0"/>
              </a:spcBef>
              <a:spcAft>
                <a:spcPct val="0"/>
              </a:spcAft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3111216" indent="-239325" defTabSz="478648" eaLnBrk="0" fontAlgn="base" hangingPunct="0">
              <a:spcBef>
                <a:spcPct val="0"/>
              </a:spcBef>
              <a:spcAft>
                <a:spcPct val="0"/>
              </a:spcAft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589864" indent="-239325" defTabSz="478648" eaLnBrk="0" fontAlgn="base" hangingPunct="0">
              <a:spcBef>
                <a:spcPct val="0"/>
              </a:spcBef>
              <a:spcAft>
                <a:spcPct val="0"/>
              </a:spcAft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4068513" indent="-239325" defTabSz="478648" eaLnBrk="0" fontAlgn="base" hangingPunct="0">
              <a:spcBef>
                <a:spcPct val="0"/>
              </a:spcBef>
              <a:spcAft>
                <a:spcPct val="0"/>
              </a:spcAft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83768"/>
            <a:r>
              <a:rPr lang="en-US" sz="1300">
                <a:solidFill>
                  <a:srgbClr val="000000"/>
                </a:solidFill>
                <a:latin typeface="Times New Roman"/>
                <a:ea typeface="Arial Unicode MS"/>
                <a:cs typeface="Arial Unicode MS"/>
              </a:rPr>
              <a:t>11/01/11</a:t>
            </a:r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632567" indent="-239325" defTabSz="478648" eaLnBrk="0" fontAlgn="base" hangingPunct="0">
              <a:spcBef>
                <a:spcPct val="0"/>
              </a:spcBef>
              <a:spcAft>
                <a:spcPct val="0"/>
              </a:spcAft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3111216" indent="-239325" defTabSz="478648" eaLnBrk="0" fontAlgn="base" hangingPunct="0">
              <a:spcBef>
                <a:spcPct val="0"/>
              </a:spcBef>
              <a:spcAft>
                <a:spcPct val="0"/>
              </a:spcAft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589864" indent="-239325" defTabSz="478648" eaLnBrk="0" fontAlgn="base" hangingPunct="0">
              <a:spcBef>
                <a:spcPct val="0"/>
              </a:spcBef>
              <a:spcAft>
                <a:spcPct val="0"/>
              </a:spcAft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4068513" indent="-239325" defTabSz="478648" eaLnBrk="0" fontAlgn="base" hangingPunct="0">
              <a:spcBef>
                <a:spcPct val="0"/>
              </a:spcBef>
              <a:spcAft>
                <a:spcPct val="0"/>
              </a:spcAft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83768"/>
            <a:fld id="{C433F577-8B19-442C-9F0F-73BD77E3CB27}" type="slidenum">
              <a:rPr lang="en-US" sz="1300">
                <a:solidFill>
                  <a:srgbClr val="000000"/>
                </a:solidFill>
                <a:latin typeface="Times New Roman"/>
                <a:ea typeface="Arial Unicode MS"/>
                <a:cs typeface="Arial Unicode MS"/>
              </a:rPr>
              <a:pPr defTabSz="883768"/>
              <a:t>7</a:t>
            </a:fld>
            <a:endParaRPr lang="en-US" sz="1300">
              <a:solidFill>
                <a:srgbClr val="000000"/>
              </a:solidFill>
              <a:latin typeface="Times New Roman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156095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9711209" lvl="1" indent="-39232559"/>
            <a:endParaRPr lang="en-US" dirty="0">
              <a:latin typeface="Georgia" pitchFamily="18" charset="0"/>
              <a:ea typeface="ＭＳ Ｐゴシック" pitchFamily="34" charset="-128"/>
            </a:endParaRPr>
          </a:p>
        </p:txBody>
      </p:sp>
      <p:sp>
        <p:nvSpPr>
          <p:cNvPr id="36868" name="Date Placeholder 3"/>
          <p:cNvSpPr>
            <a:spLocks noGrp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632567" indent="-239325" defTabSz="478648" eaLnBrk="0" fontAlgn="base" hangingPunct="0">
              <a:spcBef>
                <a:spcPct val="0"/>
              </a:spcBef>
              <a:spcAft>
                <a:spcPct val="0"/>
              </a:spcAft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3111216" indent="-239325" defTabSz="478648" eaLnBrk="0" fontAlgn="base" hangingPunct="0">
              <a:spcBef>
                <a:spcPct val="0"/>
              </a:spcBef>
              <a:spcAft>
                <a:spcPct val="0"/>
              </a:spcAft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589864" indent="-239325" defTabSz="478648" eaLnBrk="0" fontAlgn="base" hangingPunct="0">
              <a:spcBef>
                <a:spcPct val="0"/>
              </a:spcBef>
              <a:spcAft>
                <a:spcPct val="0"/>
              </a:spcAft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4068513" indent="-239325" defTabSz="478648" eaLnBrk="0" fontAlgn="base" hangingPunct="0">
              <a:spcBef>
                <a:spcPct val="0"/>
              </a:spcBef>
              <a:spcAft>
                <a:spcPct val="0"/>
              </a:spcAft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83768"/>
            <a:r>
              <a:rPr lang="en-US" sz="1300">
                <a:solidFill>
                  <a:srgbClr val="000000"/>
                </a:solidFill>
                <a:latin typeface="Times New Roman"/>
                <a:ea typeface="Arial Unicode MS"/>
                <a:cs typeface="Arial Unicode MS"/>
              </a:rPr>
              <a:t>11/01/11</a:t>
            </a:r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632567" indent="-239325" defTabSz="478648" eaLnBrk="0" fontAlgn="base" hangingPunct="0">
              <a:spcBef>
                <a:spcPct val="0"/>
              </a:spcBef>
              <a:spcAft>
                <a:spcPct val="0"/>
              </a:spcAft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3111216" indent="-239325" defTabSz="478648" eaLnBrk="0" fontAlgn="base" hangingPunct="0">
              <a:spcBef>
                <a:spcPct val="0"/>
              </a:spcBef>
              <a:spcAft>
                <a:spcPct val="0"/>
              </a:spcAft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589864" indent="-239325" defTabSz="478648" eaLnBrk="0" fontAlgn="base" hangingPunct="0">
              <a:spcBef>
                <a:spcPct val="0"/>
              </a:spcBef>
              <a:spcAft>
                <a:spcPct val="0"/>
              </a:spcAft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4068513" indent="-239325" defTabSz="478648" eaLnBrk="0" fontAlgn="base" hangingPunct="0">
              <a:spcBef>
                <a:spcPct val="0"/>
              </a:spcBef>
              <a:spcAft>
                <a:spcPct val="0"/>
              </a:spcAft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83768"/>
            <a:fld id="{C433F577-8B19-442C-9F0F-73BD77E3CB27}" type="slidenum">
              <a:rPr lang="en-US" sz="1300">
                <a:solidFill>
                  <a:srgbClr val="000000"/>
                </a:solidFill>
                <a:latin typeface="Times New Roman"/>
                <a:ea typeface="Arial Unicode MS"/>
                <a:cs typeface="Arial Unicode MS"/>
              </a:rPr>
              <a:pPr defTabSz="883768"/>
              <a:t>8</a:t>
            </a:fld>
            <a:endParaRPr lang="en-US" sz="1300">
              <a:solidFill>
                <a:srgbClr val="000000"/>
              </a:solidFill>
              <a:latin typeface="Times New Roman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855736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9711209" lvl="1" indent="-39232559"/>
            <a:endParaRPr lang="en-US" dirty="0">
              <a:latin typeface="Georgia" pitchFamily="18" charset="0"/>
              <a:ea typeface="ＭＳ Ｐゴシック" pitchFamily="34" charset="-128"/>
            </a:endParaRPr>
          </a:p>
        </p:txBody>
      </p:sp>
      <p:sp>
        <p:nvSpPr>
          <p:cNvPr id="36868" name="Date Placeholder 3"/>
          <p:cNvSpPr>
            <a:spLocks noGrp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632567" indent="-239325" defTabSz="478648" eaLnBrk="0" fontAlgn="base" hangingPunct="0">
              <a:spcBef>
                <a:spcPct val="0"/>
              </a:spcBef>
              <a:spcAft>
                <a:spcPct val="0"/>
              </a:spcAft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3111216" indent="-239325" defTabSz="478648" eaLnBrk="0" fontAlgn="base" hangingPunct="0">
              <a:spcBef>
                <a:spcPct val="0"/>
              </a:spcBef>
              <a:spcAft>
                <a:spcPct val="0"/>
              </a:spcAft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589864" indent="-239325" defTabSz="478648" eaLnBrk="0" fontAlgn="base" hangingPunct="0">
              <a:spcBef>
                <a:spcPct val="0"/>
              </a:spcBef>
              <a:spcAft>
                <a:spcPct val="0"/>
              </a:spcAft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4068513" indent="-239325" defTabSz="478648" eaLnBrk="0" fontAlgn="base" hangingPunct="0">
              <a:spcBef>
                <a:spcPct val="0"/>
              </a:spcBef>
              <a:spcAft>
                <a:spcPct val="0"/>
              </a:spcAft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83768"/>
            <a:r>
              <a:rPr lang="en-US" sz="1300">
                <a:solidFill>
                  <a:srgbClr val="000000"/>
                </a:solidFill>
                <a:latin typeface="Times New Roman"/>
                <a:ea typeface="Arial Unicode MS"/>
                <a:cs typeface="Arial Unicode MS"/>
              </a:rPr>
              <a:t>11/01/11</a:t>
            </a:r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632567" indent="-239325" defTabSz="478648" eaLnBrk="0" fontAlgn="base" hangingPunct="0">
              <a:spcBef>
                <a:spcPct val="0"/>
              </a:spcBef>
              <a:spcAft>
                <a:spcPct val="0"/>
              </a:spcAft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3111216" indent="-239325" defTabSz="478648" eaLnBrk="0" fontAlgn="base" hangingPunct="0">
              <a:spcBef>
                <a:spcPct val="0"/>
              </a:spcBef>
              <a:spcAft>
                <a:spcPct val="0"/>
              </a:spcAft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589864" indent="-239325" defTabSz="478648" eaLnBrk="0" fontAlgn="base" hangingPunct="0">
              <a:spcBef>
                <a:spcPct val="0"/>
              </a:spcBef>
              <a:spcAft>
                <a:spcPct val="0"/>
              </a:spcAft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4068513" indent="-239325" defTabSz="478648" eaLnBrk="0" fontAlgn="base" hangingPunct="0">
              <a:spcBef>
                <a:spcPct val="0"/>
              </a:spcBef>
              <a:spcAft>
                <a:spcPct val="0"/>
              </a:spcAft>
              <a:tabLst>
                <a:tab pos="757860" algn="l"/>
                <a:tab pos="1515720" algn="l"/>
                <a:tab pos="2273580" algn="l"/>
                <a:tab pos="3031441" algn="l"/>
              </a:tabLst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83768"/>
            <a:fld id="{C433F577-8B19-442C-9F0F-73BD77E3CB27}" type="slidenum">
              <a:rPr lang="en-US" sz="1300">
                <a:solidFill>
                  <a:srgbClr val="000000"/>
                </a:solidFill>
                <a:latin typeface="Times New Roman"/>
                <a:ea typeface="Arial Unicode MS"/>
                <a:cs typeface="Arial Unicode MS"/>
              </a:rPr>
              <a:pPr defTabSz="883768"/>
              <a:t>9</a:t>
            </a:fld>
            <a:endParaRPr lang="en-US" sz="1300">
              <a:solidFill>
                <a:srgbClr val="000000"/>
              </a:solidFill>
              <a:latin typeface="Times New Roman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451117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Gre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B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577850"/>
            <a:ext cx="8032048" cy="249111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3143248"/>
            <a:ext cx="6285600" cy="23400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62000" y="5961600"/>
            <a:ext cx="2026800" cy="176400"/>
          </a:xfrm>
        </p:spPr>
        <p:txBody>
          <a:bodyPr wrap="none"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DBA86B29-D8EF-4DBC-BC2D-E6AEDE3E70DD}" type="datetime1">
              <a:rPr lang="en-US" smtClean="0"/>
              <a:pPr/>
              <a:t>11/24/2021</a:t>
            </a:fld>
            <a:endParaRPr lang="fi-FI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44400" y="5961600"/>
            <a:ext cx="1962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426800" y="5961600"/>
            <a:ext cx="1134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62000" y="6138000"/>
            <a:ext cx="2026800" cy="4572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4" r="-1" b="5635"/>
          <a:stretch/>
        </p:blipFill>
        <p:spPr>
          <a:xfrm>
            <a:off x="0" y="5792788"/>
            <a:ext cx="2695912" cy="106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71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BAAA-DC1B-49F7-BD70-3EB5E77C19D9}" type="datetime1">
              <a:rPr lang="en-US" noProof="0" smtClean="0"/>
              <a:pPr/>
              <a:t>11/24/2021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8" b="5580"/>
          <a:stretch/>
        </p:blipFill>
        <p:spPr>
          <a:xfrm>
            <a:off x="0" y="5792788"/>
            <a:ext cx="2694432" cy="106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4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BAAA-DC1B-49F7-BD70-3EB5E77C19D9}" type="datetime1">
              <a:rPr lang="en-US" noProof="0" smtClean="0"/>
              <a:pPr/>
              <a:t>11/24/2021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8" b="5580"/>
          <a:stretch/>
        </p:blipFill>
        <p:spPr>
          <a:xfrm>
            <a:off x="0" y="5792788"/>
            <a:ext cx="2694432" cy="106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92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BAAA-DC1B-49F7-BD70-3EB5E77C19D9}" type="datetime1">
              <a:rPr lang="en-US" noProof="0" smtClean="0"/>
              <a:pPr/>
              <a:t>11/24/2021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8" b="5580"/>
          <a:stretch/>
        </p:blipFill>
        <p:spPr>
          <a:xfrm>
            <a:off x="0" y="5792788"/>
            <a:ext cx="2694432" cy="106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77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BAAA-DC1B-49F7-BD70-3EB5E77C19D9}" type="datetime1">
              <a:rPr lang="en-US" noProof="0" smtClean="0"/>
              <a:pPr/>
              <a:t>11/24/2021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8" b="5580"/>
          <a:stretch/>
        </p:blipFill>
        <p:spPr>
          <a:xfrm>
            <a:off x="0" y="5792788"/>
            <a:ext cx="2694432" cy="106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1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BAAA-DC1B-49F7-BD70-3EB5E77C19D9}" type="datetime1">
              <a:rPr lang="en-US" noProof="0" smtClean="0"/>
              <a:pPr/>
              <a:t>11/24/2021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4" r="-1" b="5635"/>
          <a:stretch/>
        </p:blipFill>
        <p:spPr>
          <a:xfrm>
            <a:off x="0" y="5792788"/>
            <a:ext cx="2695912" cy="106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16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BAAA-DC1B-49F7-BD70-3EB5E77C19D9}" type="datetime1">
              <a:rPr lang="en-US" noProof="0" smtClean="0"/>
              <a:pPr/>
              <a:t>11/24/2021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8" b="5580"/>
          <a:stretch/>
        </p:blipFill>
        <p:spPr>
          <a:xfrm>
            <a:off x="0" y="5792788"/>
            <a:ext cx="2694432" cy="106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66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BAAA-DC1B-49F7-BD70-3EB5E77C19D9}" type="datetime1">
              <a:rPr lang="en-US" noProof="0" smtClean="0"/>
              <a:pPr/>
              <a:t>11/24/2021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8" b="5580"/>
          <a:stretch/>
        </p:blipFill>
        <p:spPr>
          <a:xfrm>
            <a:off x="0" y="5792788"/>
            <a:ext cx="2694432" cy="106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54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BAAA-DC1B-49F7-BD70-3EB5E77C19D9}" type="datetime1">
              <a:rPr lang="en-US" noProof="0" smtClean="0"/>
              <a:pPr/>
              <a:t>11/24/2021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8" b="5580"/>
          <a:stretch/>
        </p:blipFill>
        <p:spPr>
          <a:xfrm>
            <a:off x="0" y="5792788"/>
            <a:ext cx="2694432" cy="106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5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BAAA-DC1B-49F7-BD70-3EB5E77C19D9}" type="datetime1">
              <a:rPr lang="en-US" noProof="0" smtClean="0"/>
              <a:pPr/>
              <a:t>11/24/2021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8" b="5580"/>
          <a:stretch/>
        </p:blipFill>
        <p:spPr>
          <a:xfrm>
            <a:off x="0" y="5792788"/>
            <a:ext cx="2694432" cy="106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87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BAAA-DC1B-49F7-BD70-3EB5E77C19D9}" type="datetime1">
              <a:rPr lang="en-US" noProof="0" smtClean="0"/>
              <a:pPr/>
              <a:t>11/24/2021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8" b="5580"/>
          <a:stretch/>
        </p:blipFill>
        <p:spPr>
          <a:xfrm>
            <a:off x="0" y="5792788"/>
            <a:ext cx="2694432" cy="106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74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8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577850"/>
            <a:ext cx="8032048" cy="249111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3143248"/>
            <a:ext cx="6285600" cy="23400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62000" y="5961600"/>
            <a:ext cx="2026800" cy="176400"/>
          </a:xfrm>
        </p:spPr>
        <p:txBody>
          <a:bodyPr wrap="none"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DBA86B29-D8EF-4DBC-BC2D-E6AEDE3E70DD}" type="datetime1">
              <a:rPr lang="en-US" smtClean="0"/>
              <a:pPr/>
              <a:t>11/24/2021</a:t>
            </a:fld>
            <a:endParaRPr lang="fi-FI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44400" y="5961600"/>
            <a:ext cx="1962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426800" y="5961600"/>
            <a:ext cx="1134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62000" y="6138000"/>
            <a:ext cx="2026800" cy="4572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4" r="-1" b="5635"/>
          <a:stretch/>
        </p:blipFill>
        <p:spPr>
          <a:xfrm>
            <a:off x="0" y="5792788"/>
            <a:ext cx="2695912" cy="106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2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BAAA-DC1B-49F7-BD70-3EB5E77C19D9}" type="datetime1">
              <a:rPr lang="en-US" noProof="0" smtClean="0"/>
              <a:pPr/>
              <a:t>11/24/2021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8" b="5580"/>
          <a:stretch/>
        </p:blipFill>
        <p:spPr>
          <a:xfrm>
            <a:off x="0" y="5792788"/>
            <a:ext cx="2694432" cy="106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12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BAAA-DC1B-49F7-BD70-3EB5E77C19D9}" type="datetime1">
              <a:rPr lang="en-US" noProof="0" smtClean="0"/>
              <a:pPr/>
              <a:t>11/24/2021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8" b="5580"/>
          <a:stretch/>
        </p:blipFill>
        <p:spPr>
          <a:xfrm>
            <a:off x="0" y="5792788"/>
            <a:ext cx="2694432" cy="106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1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BAAA-DC1B-49F7-BD70-3EB5E77C19D9}" type="datetime1">
              <a:rPr lang="en-US" noProof="0" smtClean="0"/>
              <a:pPr/>
              <a:t>11/24/2021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8" b="5580"/>
          <a:stretch/>
        </p:blipFill>
        <p:spPr>
          <a:xfrm>
            <a:off x="0" y="5792788"/>
            <a:ext cx="2694432" cy="106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97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BAAA-DC1B-49F7-BD70-3EB5E77C19D9}" type="datetime1">
              <a:rPr lang="en-US" noProof="0" smtClean="0"/>
              <a:pPr/>
              <a:t>11/24/2021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331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BAAA-DC1B-49F7-BD70-3EB5E77C19D9}" type="datetime1">
              <a:rPr lang="en-US" noProof="0" smtClean="0"/>
              <a:pPr/>
              <a:t>11/24/2021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8" r="12074" b="5580"/>
          <a:stretch/>
        </p:blipFill>
        <p:spPr>
          <a:xfrm>
            <a:off x="0" y="5792788"/>
            <a:ext cx="2390775" cy="106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15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BAAA-DC1B-49F7-BD70-3EB5E77C19D9}" type="datetime1">
              <a:rPr lang="en-US" noProof="0" smtClean="0"/>
              <a:pPr/>
              <a:t>11/24/2021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4" r="-1" b="5635"/>
          <a:stretch/>
        </p:blipFill>
        <p:spPr>
          <a:xfrm>
            <a:off x="0" y="5792788"/>
            <a:ext cx="2695912" cy="106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8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BAAA-DC1B-49F7-BD70-3EB5E77C19D9}" type="datetime1">
              <a:rPr lang="en-US" noProof="0" smtClean="0"/>
              <a:pPr/>
              <a:t>11/24/2021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955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BAAA-DC1B-49F7-BD70-3EB5E77C19D9}" type="datetime1">
              <a:rPr lang="en-US" noProof="0" smtClean="0"/>
              <a:pPr/>
              <a:t>11/24/2021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8" b="5580"/>
          <a:stretch/>
        </p:blipFill>
        <p:spPr>
          <a:xfrm>
            <a:off x="0" y="5792788"/>
            <a:ext cx="2694432" cy="106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98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BAAA-DC1B-49F7-BD70-3EB5E77C19D9}" type="datetime1">
              <a:rPr lang="en-US" noProof="0" smtClean="0"/>
              <a:pPr/>
              <a:t>11/24/2021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039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A952-51ED-4AB3-91F4-F3A38B879BE4}" type="datetime1">
              <a:rPr lang="en-US" noProof="0" smtClean="0"/>
              <a:pPr/>
              <a:t>11/24/2021</a:t>
            </a:fld>
            <a:endParaRPr lang="fi-FI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4" r="-1" b="5635"/>
          <a:stretch/>
        </p:blipFill>
        <p:spPr>
          <a:xfrm>
            <a:off x="0" y="5792788"/>
            <a:ext cx="2695912" cy="106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25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577850"/>
            <a:ext cx="8032048" cy="249111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3143248"/>
            <a:ext cx="6285600" cy="23400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62000" y="5961600"/>
            <a:ext cx="2026800" cy="176400"/>
          </a:xfrm>
        </p:spPr>
        <p:txBody>
          <a:bodyPr wrap="none"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DBA86B29-D8EF-4DBC-BC2D-E6AEDE3E70DD}" type="datetime1">
              <a:rPr lang="en-US" smtClean="0"/>
              <a:pPr/>
              <a:t>11/24/2021</a:t>
            </a:fld>
            <a:endParaRPr lang="fi-FI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44400" y="5961600"/>
            <a:ext cx="1962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426800" y="5961600"/>
            <a:ext cx="1134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62000" y="6138000"/>
            <a:ext cx="2026800" cy="4572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4" r="-1" b="5635"/>
          <a:stretch/>
        </p:blipFill>
        <p:spPr>
          <a:xfrm>
            <a:off x="0" y="5792788"/>
            <a:ext cx="2695912" cy="106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8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BAAA-DC1B-49F7-BD70-3EB5E77C19D9}" type="datetime1">
              <a:rPr lang="en-US" noProof="0" smtClean="0"/>
              <a:pPr/>
              <a:t>11/24/2021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8" b="5580"/>
          <a:stretch/>
        </p:blipFill>
        <p:spPr>
          <a:xfrm>
            <a:off x="0" y="5792788"/>
            <a:ext cx="2694432" cy="106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68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BAAA-DC1B-49F7-BD70-3EB5E77C19D9}" type="datetime1">
              <a:rPr lang="en-US" noProof="0" smtClean="0"/>
              <a:pPr/>
              <a:t>11/24/2021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7" r="9899" b="5580"/>
          <a:stretch/>
        </p:blipFill>
        <p:spPr>
          <a:xfrm>
            <a:off x="0" y="5792788"/>
            <a:ext cx="2445488" cy="106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23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BAAA-DC1B-49F7-BD70-3EB5E77C19D9}" type="datetime1">
              <a:rPr lang="en-US" noProof="0" smtClean="0"/>
              <a:pPr/>
              <a:t>11/24/2021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8" b="5580"/>
          <a:stretch/>
        </p:blipFill>
        <p:spPr>
          <a:xfrm>
            <a:off x="0" y="5792788"/>
            <a:ext cx="2694432" cy="106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55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BAAA-DC1B-49F7-BD70-3EB5E77C19D9}" type="datetime1">
              <a:rPr lang="en-US" noProof="0" smtClean="0"/>
              <a:pPr/>
              <a:t>11/24/2021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8" b="5580"/>
          <a:stretch/>
        </p:blipFill>
        <p:spPr>
          <a:xfrm>
            <a:off x="0" y="5792788"/>
            <a:ext cx="2694432" cy="106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12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BAAA-DC1B-49F7-BD70-3EB5E77C19D9}" type="datetime1">
              <a:rPr lang="en-US" noProof="0" smtClean="0"/>
              <a:pPr/>
              <a:t>11/24/2021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4" r="-1" b="5635"/>
          <a:stretch/>
        </p:blipFill>
        <p:spPr>
          <a:xfrm>
            <a:off x="0" y="5792788"/>
            <a:ext cx="2695912" cy="106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72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BAAA-DC1B-49F7-BD70-3EB5E77C19D9}" type="datetime1">
              <a:rPr lang="en-US" noProof="0" smtClean="0"/>
              <a:pPr/>
              <a:t>11/24/2021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4" r="-1" b="5635"/>
          <a:stretch/>
        </p:blipFill>
        <p:spPr>
          <a:xfrm>
            <a:off x="0" y="5792788"/>
            <a:ext cx="2695912" cy="106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24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BAAA-DC1B-49F7-BD70-3EB5E77C19D9}" type="datetime1">
              <a:rPr lang="en-US" noProof="0" smtClean="0"/>
              <a:pPr/>
              <a:t>11/24/2021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091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2400" y="1584000"/>
            <a:ext cx="3924000" cy="413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4000"/>
            <a:ext cx="3924000" cy="413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buNone/>
              <a:defRPr sz="1400"/>
            </a:lvl6pPr>
            <a:lvl7pPr>
              <a:buNone/>
              <a:defRPr sz="1400"/>
            </a:lvl7pPr>
            <a:lvl8pPr>
              <a:buNone/>
              <a:defRPr sz="1400"/>
            </a:lvl8pPr>
            <a:lvl9pPr>
              <a:buNone/>
              <a:defRPr sz="14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FA59-C1FC-453C-854B-451EFFB09889}" type="datetime1">
              <a:rPr lang="en-US" noProof="0" smtClean="0"/>
              <a:pPr/>
              <a:t>11/24/2021</a:t>
            </a:fld>
            <a:endParaRPr lang="fi-F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2EEDF-BCED-41D6-9DF9-36322087F403}" type="datetime1">
              <a:rPr lang="en-US" noProof="0" smtClean="0"/>
              <a:pPr/>
              <a:t>11/24/2021</a:t>
            </a:fld>
            <a:endParaRPr lang="fi-FI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204F-E4C8-4D0B-A504-EFCA81D9CAC1}" type="datetime1">
              <a:rPr lang="en-US" noProof="0" smtClean="0"/>
              <a:pPr/>
              <a:t>11/24/2021</a:t>
            </a:fld>
            <a:endParaRPr lang="fi-FI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9B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577850"/>
            <a:ext cx="8032048" cy="249111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3143248"/>
            <a:ext cx="6285600" cy="23400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62000" y="5961600"/>
            <a:ext cx="2026800" cy="176400"/>
          </a:xfrm>
        </p:spPr>
        <p:txBody>
          <a:bodyPr wrap="none"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DBA86B29-D8EF-4DBC-BC2D-E6AEDE3E70DD}" type="datetime1">
              <a:rPr lang="en-US" smtClean="0"/>
              <a:pPr/>
              <a:t>11/24/2021</a:t>
            </a:fld>
            <a:endParaRPr lang="fi-FI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44400" y="5961600"/>
            <a:ext cx="1962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426800" y="5961600"/>
            <a:ext cx="1134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62000" y="6138000"/>
            <a:ext cx="2026800" cy="4572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4" r="-1" b="5635"/>
          <a:stretch/>
        </p:blipFill>
        <p:spPr>
          <a:xfrm>
            <a:off x="0" y="5792788"/>
            <a:ext cx="2695912" cy="106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86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marg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00" y="1584000"/>
            <a:ext cx="6285600" cy="41364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D1944-F3A1-4EB2-8265-944DC75FDAD4}" type="datetime1">
              <a:rPr lang="en-US" noProof="0" smtClean="0"/>
              <a:pPr/>
              <a:t>11/24/2021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1200"/>
            <a:ext cx="7772400" cy="615553"/>
          </a:xfrm>
        </p:spPr>
        <p:txBody>
          <a:bodyPr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3143248"/>
            <a:ext cx="6285600" cy="2340000"/>
          </a:xfrm>
        </p:spPr>
        <p:txBody>
          <a:bodyPr/>
          <a:lstStyle>
            <a:lvl1pPr marL="0" indent="0" algn="l">
              <a:buNone/>
              <a:defRPr>
                <a:solidFill>
                  <a:srgbClr val="009B3A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fi-FI" noProof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2862000" y="5961600"/>
            <a:ext cx="2026800" cy="176400"/>
          </a:xfrm>
        </p:spPr>
        <p:txBody>
          <a:bodyPr wrap="none" lIns="0" tIns="0" rIns="0" bIns="0"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115E7FC3-E054-4981-ABB1-6939CA2C98CA}" type="datetime1">
              <a:rPr lang="en-US" noProof="0" smtClean="0"/>
              <a:pPr/>
              <a:t>11/24/2021</a:t>
            </a:fld>
            <a:endParaRPr lang="fi-FI" noProof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44400" y="5961600"/>
            <a:ext cx="1962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accent5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426800" y="5961600"/>
            <a:ext cx="1134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accent5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62000" y="6138000"/>
            <a:ext cx="2026800" cy="4572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accent5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72400" y="6138000"/>
            <a:ext cx="2048400" cy="4572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accent5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72400" y="5961600"/>
            <a:ext cx="2048400" cy="1764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0" b="19668"/>
          <a:stretch/>
        </p:blipFill>
        <p:spPr>
          <a:xfrm>
            <a:off x="2846" y="0"/>
            <a:ext cx="2156677" cy="1491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1200"/>
            <a:ext cx="7772400" cy="1661993"/>
          </a:xfrm>
        </p:spPr>
        <p:txBody>
          <a:bodyPr/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5106572"/>
            <a:ext cx="6285600" cy="376675"/>
          </a:xfrm>
        </p:spPr>
        <p:txBody>
          <a:bodyPr/>
          <a:lstStyle>
            <a:lvl1pPr marL="0" indent="0" algn="l">
              <a:buNone/>
              <a:defRPr>
                <a:solidFill>
                  <a:srgbClr val="009B3A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fi-FI" noProof="0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2862000" y="5961600"/>
            <a:ext cx="2026800" cy="176400"/>
          </a:xfrm>
        </p:spPr>
        <p:txBody>
          <a:bodyPr wrap="none" lIns="0" tIns="0" rIns="0" bIns="0"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fld id="{115E7FC3-E054-4981-ABB1-6939CA2C98CA}" type="datetime1">
              <a:rPr lang="en-US" smtClean="0"/>
              <a:pPr/>
              <a:t>11/24/2021</a:t>
            </a:fld>
            <a:endParaRPr lang="fi-FI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44400" y="5961600"/>
            <a:ext cx="1962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accent5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426800" y="5961600"/>
            <a:ext cx="1134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accent5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62000" y="6138000"/>
            <a:ext cx="2026800" cy="4572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accent5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72400" y="6138000"/>
            <a:ext cx="2048400" cy="4572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accent5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72400" y="5961600"/>
            <a:ext cx="2048400" cy="1764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0" b="19668"/>
          <a:stretch/>
        </p:blipFill>
        <p:spPr>
          <a:xfrm>
            <a:off x="2846" y="0"/>
            <a:ext cx="2156677" cy="14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58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1200"/>
            <a:ext cx="7772400" cy="1661993"/>
          </a:xfrm>
        </p:spPr>
        <p:txBody>
          <a:bodyPr/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5106572"/>
            <a:ext cx="6285600" cy="376675"/>
          </a:xfrm>
        </p:spPr>
        <p:txBody>
          <a:bodyPr/>
          <a:lstStyle>
            <a:lvl1pPr marL="0" indent="0" algn="l">
              <a:buNone/>
              <a:defRPr>
                <a:solidFill>
                  <a:srgbClr val="009B3A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fi-FI" noProof="0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2862000" y="5961600"/>
            <a:ext cx="2026800" cy="176400"/>
          </a:xfrm>
        </p:spPr>
        <p:txBody>
          <a:bodyPr wrap="none" lIns="0" tIns="0" rIns="0" bIns="0"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fld id="{115E7FC3-E054-4981-ABB1-6939CA2C98CA}" type="datetime1">
              <a:rPr lang="en-US" smtClean="0"/>
              <a:pPr/>
              <a:t>11/24/2021</a:t>
            </a:fld>
            <a:endParaRPr lang="fi-FI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44400" y="5961600"/>
            <a:ext cx="1962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accent5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426800" y="5961600"/>
            <a:ext cx="1134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accent5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62000" y="6138000"/>
            <a:ext cx="2026800" cy="4572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accent5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72400" y="6138000"/>
            <a:ext cx="2048400" cy="4572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accent5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72400" y="5961600"/>
            <a:ext cx="2048400" cy="1764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0" b="19668"/>
          <a:stretch/>
        </p:blipFill>
        <p:spPr>
          <a:xfrm>
            <a:off x="2846" y="0"/>
            <a:ext cx="2156677" cy="14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2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577850"/>
            <a:ext cx="7772400" cy="553998"/>
          </a:xfrm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>
          <a:xfrm>
            <a:off x="3430800" y="6274800"/>
            <a:ext cx="1544400" cy="126000"/>
          </a:xfrm>
        </p:spPr>
        <p:txBody>
          <a:bodyPr/>
          <a:lstStyle/>
          <a:p>
            <a:fld id="{F48D1944-F3A1-4EB2-8265-944DC75FDAD4}" type="datetime1">
              <a:rPr lang="en-US" noProof="0" smtClean="0"/>
              <a:pPr/>
              <a:t>11/24/2021</a:t>
            </a:fld>
            <a:endParaRPr lang="fi-FI" noProof="0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0800" y="6145200"/>
            <a:ext cx="1544400" cy="126000"/>
          </a:xfrm>
        </p:spPr>
        <p:txBody>
          <a:bodyPr/>
          <a:lstStyle/>
          <a:p>
            <a:endParaRPr lang="fi-FI" noProof="0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30800" y="6400800"/>
            <a:ext cx="1544400" cy="126000"/>
          </a:xfrm>
        </p:spPr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8" b="5580"/>
          <a:stretch/>
        </p:blipFill>
        <p:spPr>
          <a:xfrm>
            <a:off x="0" y="5792788"/>
            <a:ext cx="2694432" cy="106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94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titl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06800" y="406800"/>
            <a:ext cx="8326800" cy="5472000"/>
          </a:xfrm>
          <a:prstGeom prst="rect">
            <a:avLst/>
          </a:prstGeom>
          <a:solidFill>
            <a:srgbClr val="009B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0" y="547200"/>
            <a:ext cx="7772400" cy="2206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62CB9-5F79-4C32-958D-F2866C136539}" type="datetime1">
              <a:rPr lang="en-US" noProof="0" smtClean="0"/>
              <a:pPr/>
              <a:t>11/24/2021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8" t="24677" b="5580"/>
          <a:stretch/>
        </p:blipFill>
        <p:spPr>
          <a:xfrm>
            <a:off x="0" y="6071190"/>
            <a:ext cx="2694432" cy="7868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381000"/>
            <a:ext cx="8085600" cy="106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90000"/>
              </a:lnSpc>
              <a:defRPr sz="40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33400" y="1600200"/>
            <a:ext cx="8085600" cy="38862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Arial"/>
                <a:cs typeface="Arial"/>
              </a:defRPr>
            </a:lvl1pPr>
            <a:lvl2pPr marL="177800" indent="-177800">
              <a:buFont typeface="Arial"/>
              <a:buChar char="•"/>
              <a:defRPr sz="1800">
                <a:latin typeface="Georgia"/>
                <a:cs typeface="Georgia"/>
              </a:defRPr>
            </a:lvl2pPr>
            <a:lvl3pPr marL="444500" indent="-266700">
              <a:buFont typeface="Lucida Grande"/>
              <a:buChar char="-"/>
              <a:defRPr sz="1500" i="1">
                <a:latin typeface="Georgia"/>
                <a:cs typeface="Georgia"/>
              </a:defRPr>
            </a:lvl3pPr>
            <a:lvl4pPr marL="723900" indent="-190500">
              <a:buFont typeface="Arial"/>
              <a:buChar char="•"/>
              <a:defRPr sz="1300">
                <a:latin typeface="Georgia"/>
                <a:cs typeface="Georgia"/>
              </a:defRPr>
            </a:lvl4pPr>
            <a:lvl5pPr marL="990600" indent="-177800">
              <a:buFont typeface="Courier New"/>
              <a:buChar char="o"/>
              <a:tabLst/>
              <a:defRPr sz="1200"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829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577850"/>
            <a:ext cx="8032048" cy="249111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3143248"/>
            <a:ext cx="6285600" cy="23400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62000" y="5961600"/>
            <a:ext cx="2026800" cy="176400"/>
          </a:xfrm>
        </p:spPr>
        <p:txBody>
          <a:bodyPr wrap="none"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DBA86B29-D8EF-4DBC-BC2D-E6AEDE3E70DD}" type="datetime1">
              <a:rPr lang="en-US" smtClean="0"/>
              <a:pPr/>
              <a:t>11/24/2021</a:t>
            </a:fld>
            <a:endParaRPr lang="fi-FI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44400" y="5961600"/>
            <a:ext cx="1962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426800" y="5961600"/>
            <a:ext cx="1134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62000" y="6138000"/>
            <a:ext cx="2026800" cy="4572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4" r="-1" b="5635"/>
          <a:stretch/>
        </p:blipFill>
        <p:spPr>
          <a:xfrm>
            <a:off x="0" y="5792788"/>
            <a:ext cx="2695912" cy="106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0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577850"/>
            <a:ext cx="8032048" cy="249111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3143248"/>
            <a:ext cx="6285600" cy="23400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62000" y="5961600"/>
            <a:ext cx="2026800" cy="176400"/>
          </a:xfrm>
        </p:spPr>
        <p:txBody>
          <a:bodyPr wrap="none"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DBA86B29-D8EF-4DBC-BC2D-E6AEDE3E70DD}" type="datetime1">
              <a:rPr lang="en-US" smtClean="0"/>
              <a:pPr/>
              <a:t>11/24/2021</a:t>
            </a:fld>
            <a:endParaRPr lang="fi-FI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44400" y="5961600"/>
            <a:ext cx="1962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426800" y="5961600"/>
            <a:ext cx="1134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62000" y="6138000"/>
            <a:ext cx="2026800" cy="4572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4" r="-1" b="5635"/>
          <a:stretch/>
        </p:blipFill>
        <p:spPr>
          <a:xfrm>
            <a:off x="0" y="5792788"/>
            <a:ext cx="2695912" cy="106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43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BAAA-DC1B-49F7-BD70-3EB5E77C19D9}" type="datetime1">
              <a:rPr lang="en-US" noProof="0" smtClean="0"/>
              <a:pPr/>
              <a:t>11/24/2021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BAAA-DC1B-49F7-BD70-3EB5E77C19D9}" type="datetime1">
              <a:rPr lang="en-US" noProof="0" smtClean="0"/>
              <a:pPr/>
              <a:t>11/24/2021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8" b="5580"/>
          <a:stretch/>
        </p:blipFill>
        <p:spPr>
          <a:xfrm>
            <a:off x="0" y="5792788"/>
            <a:ext cx="2694432" cy="106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75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BAAA-DC1B-49F7-BD70-3EB5E77C19D9}" type="datetime1">
              <a:rPr lang="en-US" noProof="0" smtClean="0"/>
              <a:pPr/>
              <a:t>11/24/2021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8" b="5580"/>
          <a:stretch/>
        </p:blipFill>
        <p:spPr>
          <a:xfrm>
            <a:off x="0" y="5792788"/>
            <a:ext cx="2694432" cy="106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71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0" y="2243489"/>
            <a:ext cx="7900400" cy="160813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30800" y="6274800"/>
            <a:ext cx="1544400" cy="12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1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C98A952-51ED-4AB3-91F4-F3A38B879BE4}" type="datetime1">
              <a:rPr lang="en-US" noProof="0" smtClean="0"/>
              <a:pPr/>
              <a:t>11/24/2021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0800" y="6145200"/>
            <a:ext cx="1544400" cy="12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1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30800" y="6400800"/>
            <a:ext cx="1544400" cy="12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1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4148" y="577850"/>
            <a:ext cx="7906652" cy="55399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8" b="5580"/>
          <a:stretch/>
        </p:blipFill>
        <p:spPr>
          <a:xfrm>
            <a:off x="0" y="5792788"/>
            <a:ext cx="2694432" cy="10652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7" r:id="rId2"/>
    <p:sldLayoutId id="2147483669" r:id="rId3"/>
    <p:sldLayoutId id="2147483670" r:id="rId4"/>
    <p:sldLayoutId id="2147483671" r:id="rId5"/>
    <p:sldLayoutId id="2147483672" r:id="rId6"/>
    <p:sldLayoutId id="2147483658" r:id="rId7"/>
    <p:sldLayoutId id="2147483745" r:id="rId8"/>
    <p:sldLayoutId id="2147483744" r:id="rId9"/>
    <p:sldLayoutId id="2147483743" r:id="rId10"/>
    <p:sldLayoutId id="2147483742" r:id="rId11"/>
    <p:sldLayoutId id="2147483739" r:id="rId12"/>
    <p:sldLayoutId id="2147483738" r:id="rId13"/>
    <p:sldLayoutId id="2147483741" r:id="rId14"/>
    <p:sldLayoutId id="2147483740" r:id="rId15"/>
    <p:sldLayoutId id="2147483737" r:id="rId16"/>
    <p:sldLayoutId id="2147483719" r:id="rId17"/>
    <p:sldLayoutId id="2147483717" r:id="rId18"/>
    <p:sldLayoutId id="2147483716" r:id="rId19"/>
    <p:sldLayoutId id="2147483715" r:id="rId20"/>
    <p:sldLayoutId id="2147483713" r:id="rId21"/>
    <p:sldLayoutId id="2147483718" r:id="rId22"/>
    <p:sldLayoutId id="2147483710" r:id="rId23"/>
    <p:sldLayoutId id="2147483709" r:id="rId24"/>
    <p:sldLayoutId id="2147483708" r:id="rId25"/>
    <p:sldLayoutId id="2147483707" r:id="rId26"/>
    <p:sldLayoutId id="2147483704" r:id="rId27"/>
    <p:sldLayoutId id="2147483703" r:id="rId28"/>
    <p:sldLayoutId id="2147483702" r:id="rId29"/>
    <p:sldLayoutId id="2147483681" r:id="rId30"/>
    <p:sldLayoutId id="2147483673" r:id="rId31"/>
    <p:sldLayoutId id="2147483668" r:id="rId32"/>
    <p:sldLayoutId id="2147483678" r:id="rId33"/>
    <p:sldLayoutId id="2147483693" r:id="rId34"/>
    <p:sldLayoutId id="2147483700" r:id="rId35"/>
    <p:sldLayoutId id="2147483698" r:id="rId36"/>
    <p:sldLayoutId id="2147483659" r:id="rId37"/>
    <p:sldLayoutId id="2147483660" r:id="rId38"/>
    <p:sldLayoutId id="2147483661" r:id="rId39"/>
    <p:sldLayoutId id="2147483650" r:id="rId40"/>
    <p:sldLayoutId id="2147483662" r:id="rId41"/>
    <p:sldLayoutId id="2147483665" r:id="rId42"/>
    <p:sldLayoutId id="2147483674" r:id="rId43"/>
    <p:sldLayoutId id="2147483666" r:id="rId44"/>
    <p:sldLayoutId id="2147483663" r:id="rId45"/>
    <p:sldLayoutId id="2147483746" r:id="rId4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59200" indent="-259200" algn="l" defTabSz="914400" rtl="0" eaLnBrk="1" latinLnBrk="0" hangingPunct="1">
        <a:spcBef>
          <a:spcPts val="6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0000" indent="-259200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774000" indent="-228600" algn="l" defTabSz="914400" rtl="0" eaLnBrk="1" latinLnBrk="0" hangingPunct="1">
        <a:spcBef>
          <a:spcPts val="400"/>
        </a:spcBef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008000" indent="-228600" algn="l" defTabSz="914400" rtl="0" eaLnBrk="1" latinLnBrk="0" hangingPunct="1">
        <a:spcBef>
          <a:spcPts val="400"/>
        </a:spcBef>
        <a:buFont typeface="Arial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188000" indent="-180000" algn="l" defTabSz="914400" rtl="0" eaLnBrk="1" latinLnBrk="0" hangingPunct="1">
        <a:spcBef>
          <a:spcPts val="300"/>
        </a:spcBef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rcan.gc.ca/energy/offices-labs/canmet/5715" TargetMode="External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ic-che.org/pinch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4" Type="http://schemas.openxmlformats.org/officeDocument/2006/relationships/hyperlink" Target="http://www.ivt.ntnu.no/ept/fag/tep4215/innhold/software.h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555176"/>
            <a:ext cx="7772400" cy="93772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928B81"/>
                </a:solidFill>
              </a:rPr>
              <a:t>EEN-E3007: Process Integration and Energy Optimization L</a:t>
            </a:r>
            <a:br>
              <a:rPr lang="en-US" sz="5400" b="1" i="0" dirty="0">
                <a:solidFill>
                  <a:srgbClr val="928B81"/>
                </a:solidFill>
                <a:latin typeface="Arial"/>
                <a:ea typeface="+mj-ea"/>
                <a:cs typeface="+mj-cs"/>
              </a:rPr>
            </a:br>
            <a:endParaRPr lang="en-US" sz="5400" b="1" i="1" dirty="0">
              <a:solidFill>
                <a:srgbClr val="FF7900"/>
              </a:solidFill>
              <a:latin typeface="Georgia"/>
              <a:ea typeface="+mj-ea"/>
              <a:cs typeface="+mj-cs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72400" y="2898229"/>
            <a:ext cx="7772400" cy="1107996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4400" dirty="0">
                <a:solidFill>
                  <a:srgbClr val="009B3A"/>
                </a:solidFill>
                <a:latin typeface="Georgia" panose="02040502050405020303" pitchFamily="18" charset="0"/>
              </a:rPr>
              <a:t>Exercise</a:t>
            </a:r>
            <a:r>
              <a:rPr lang="en-US" sz="4400" dirty="0">
                <a:solidFill>
                  <a:srgbClr val="009B3A"/>
                </a:solidFill>
              </a:rPr>
              <a:t> 4</a:t>
            </a:r>
            <a:endParaRPr lang="en-US" sz="4400" i="1" dirty="0">
              <a:solidFill>
                <a:srgbClr val="009B3A"/>
              </a:solidFill>
              <a:latin typeface="Georgia" panose="02040502050405020303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2800" i="1" dirty="0">
                <a:solidFill>
                  <a:srgbClr val="009B3A"/>
                </a:solidFill>
                <a:latin typeface="Georgia" panose="02040502050405020303" pitchFamily="18" charset="0"/>
              </a:rPr>
              <a:t>Heat Integration with Pinch Technology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BE3FF1-19C1-4B12-A8CC-1B58ABBBEF2F}"/>
              </a:ext>
            </a:extLst>
          </p:cNvPr>
          <p:cNvSpPr txBox="1"/>
          <p:nvPr/>
        </p:nvSpPr>
        <p:spPr>
          <a:xfrm>
            <a:off x="899592" y="4653136"/>
            <a:ext cx="67687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 point for attendance </a:t>
            </a:r>
          </a:p>
          <a:p>
            <a:r>
              <a:rPr lang="en-US" sz="2800" dirty="0"/>
              <a:t>7 points for Home assignment </a:t>
            </a:r>
          </a:p>
          <a:p>
            <a:r>
              <a:rPr lang="en-US" sz="2800" dirty="0"/>
              <a:t>0 points for Exercise problems</a:t>
            </a:r>
          </a:p>
        </p:txBody>
      </p:sp>
    </p:spTree>
    <p:extLst>
      <p:ext uri="{BB962C8B-B14F-4D97-AF65-F5344CB8AC3E}">
        <p14:creationId xmlns:p14="http://schemas.microsoft.com/office/powerpoint/2010/main" val="133765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fi-FI" sz="3600" dirty="0" err="1">
                <a:solidFill>
                  <a:srgbClr val="00A8B4"/>
                </a:solidFill>
                <a:latin typeface="Arial"/>
                <a:ea typeface="MS PGothic"/>
                <a:cs typeface="ＭＳ Ｐゴシック"/>
              </a:rPr>
              <a:t>Solution</a:t>
            </a:r>
            <a:r>
              <a:rPr lang="fi-FI" sz="3600" dirty="0">
                <a:solidFill>
                  <a:srgbClr val="00A8B4"/>
                </a:solidFill>
                <a:latin typeface="Arial"/>
                <a:ea typeface="MS PGothic"/>
                <a:cs typeface="ＭＳ Ｐゴシック"/>
              </a:rPr>
              <a:t> (b)…</a:t>
            </a:r>
            <a:endParaRPr lang="fi-FI" sz="3600" b="1" i="1" spc="-100" dirty="0">
              <a:solidFill>
                <a:srgbClr val="00A8B4"/>
              </a:solidFill>
              <a:latin typeface="Georgia"/>
              <a:ea typeface="MS PGothic"/>
              <a:cs typeface="ＭＳ Ｐゴシック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5394457"/>
            <a:ext cx="1804671" cy="10166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1340768"/>
            <a:ext cx="5986791" cy="393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014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fi-FI" sz="5400" b="1" i="0" dirty="0" err="1">
                <a:solidFill>
                  <a:srgbClr val="FFFFFF"/>
                </a:solidFill>
                <a:latin typeface="Arial"/>
                <a:ea typeface="+mj-ea"/>
                <a:cs typeface="+mj-cs"/>
              </a:rPr>
              <a:t>Problem</a:t>
            </a:r>
            <a:r>
              <a:rPr lang="fi-FI" sz="5400" b="1" i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 2.</a:t>
            </a:r>
            <a:br>
              <a:rPr lang="fi-FI" sz="5400" b="1" i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</a:br>
            <a:r>
              <a:rPr lang="fi-FI" sz="2800" i="1" dirty="0" err="1">
                <a:solidFill>
                  <a:srgbClr val="FECB00"/>
                </a:solidFill>
                <a:latin typeface="Georgia"/>
              </a:rPr>
              <a:t>Composite</a:t>
            </a:r>
            <a:r>
              <a:rPr lang="fi-FI" sz="2800" i="1" dirty="0">
                <a:solidFill>
                  <a:srgbClr val="FECB00"/>
                </a:solidFill>
                <a:latin typeface="Georgia"/>
              </a:rPr>
              <a:t> </a:t>
            </a:r>
            <a:r>
              <a:rPr lang="fi-FI" sz="2800" i="1" dirty="0" err="1">
                <a:solidFill>
                  <a:srgbClr val="FECB00"/>
                </a:solidFill>
                <a:latin typeface="Georgia"/>
              </a:rPr>
              <a:t>curves</a:t>
            </a:r>
            <a:br>
              <a:rPr lang="fi-FI" sz="5400" b="1" i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</a:br>
            <a:br>
              <a:rPr lang="fi-FI" sz="5400" b="1" i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</a:br>
            <a:endParaRPr lang="fi-FI" sz="5400" b="1" i="0" dirty="0">
              <a:solidFill>
                <a:srgbClr val="FFFFFF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923" y="2060848"/>
            <a:ext cx="7951525" cy="376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34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fi-FI" sz="3600" dirty="0" err="1">
                <a:solidFill>
                  <a:srgbClr val="00A8B4"/>
                </a:solidFill>
                <a:latin typeface="Arial"/>
                <a:ea typeface="MS PGothic"/>
                <a:cs typeface="ＭＳ Ｐゴシック"/>
              </a:rPr>
              <a:t>Keep</a:t>
            </a:r>
            <a:r>
              <a:rPr lang="fi-FI" sz="3600" dirty="0">
                <a:solidFill>
                  <a:srgbClr val="00A8B4"/>
                </a:solidFill>
                <a:latin typeface="Arial"/>
                <a:ea typeface="MS PGothic"/>
                <a:cs typeface="ＭＳ Ｐゴシック"/>
              </a:rPr>
              <a:t> in </a:t>
            </a:r>
            <a:r>
              <a:rPr lang="fi-FI" sz="3600" dirty="0" err="1">
                <a:solidFill>
                  <a:srgbClr val="00A8B4"/>
                </a:solidFill>
                <a:latin typeface="Arial"/>
                <a:ea typeface="MS PGothic"/>
                <a:cs typeface="ＭＳ Ｐゴシック"/>
              </a:rPr>
              <a:t>mind</a:t>
            </a:r>
            <a:r>
              <a:rPr lang="fi-FI" sz="3600" dirty="0">
                <a:solidFill>
                  <a:srgbClr val="00A8B4"/>
                </a:solidFill>
                <a:latin typeface="Arial"/>
                <a:ea typeface="MS PGothic"/>
                <a:cs typeface="ＭＳ Ｐゴシック"/>
              </a:rPr>
              <a:t> …</a:t>
            </a:r>
            <a:endParaRPr lang="fi-FI" sz="3600" b="1" i="1" spc="-100" dirty="0">
              <a:solidFill>
                <a:srgbClr val="00A8B4"/>
              </a:solidFill>
              <a:latin typeface="Georgia"/>
              <a:ea typeface="MS PGothic"/>
              <a:cs typeface="ＭＳ Ｐゴシック"/>
            </a:endParaRPr>
          </a:p>
        </p:txBody>
      </p:sp>
      <p:sp>
        <p:nvSpPr>
          <p:cNvPr id="4" name="Rectangle 3">
            <a:hlinkClick r:id="" action="ppaction://noaction"/>
          </p:cNvPr>
          <p:cNvSpPr/>
          <p:nvPr/>
        </p:nvSpPr>
        <p:spPr bwMode="auto">
          <a:xfrm>
            <a:off x="883888" y="900546"/>
            <a:ext cx="7397824" cy="10959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80000" tIns="72000" bIns="126000" anchor="ctr"/>
          <a:lstStyle/>
          <a:p>
            <a:pPr algn="l" defTabSz="45720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 i="0" dirty="0">
                <a:solidFill>
                  <a:srgbClr val="002060"/>
                </a:solidFill>
                <a:latin typeface="Arial"/>
                <a:cs typeface="Arial"/>
              </a:rPr>
              <a:t>How </a:t>
            </a:r>
            <a:r>
              <a:rPr lang="fi-FI" sz="2400" b="1" i="0" dirty="0" err="1">
                <a:solidFill>
                  <a:srgbClr val="002060"/>
                </a:solidFill>
                <a:latin typeface="Arial"/>
                <a:cs typeface="Arial"/>
              </a:rPr>
              <a:t>do</a:t>
            </a:r>
            <a:r>
              <a:rPr lang="fi-FI" sz="2400" b="1" i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i-FI" sz="2400" b="1" i="0" dirty="0" err="1">
                <a:solidFill>
                  <a:srgbClr val="002060"/>
                </a:solidFill>
                <a:latin typeface="Arial"/>
                <a:cs typeface="Arial"/>
              </a:rPr>
              <a:t>you</a:t>
            </a:r>
            <a:r>
              <a:rPr lang="fi-FI" sz="2400" b="1" i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i-FI" sz="2400" b="1" i="0" dirty="0" err="1">
                <a:solidFill>
                  <a:srgbClr val="002060"/>
                </a:solidFill>
                <a:latin typeface="Arial"/>
                <a:cs typeface="Arial"/>
              </a:rPr>
              <a:t>combine</a:t>
            </a:r>
            <a:r>
              <a:rPr lang="fi-FI" sz="2400" b="1" i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i-FI" sz="2400" b="1" i="0" dirty="0" err="1">
                <a:solidFill>
                  <a:srgbClr val="002060"/>
                </a:solidFill>
                <a:latin typeface="Arial"/>
                <a:cs typeface="Arial"/>
              </a:rPr>
              <a:t>multiple</a:t>
            </a:r>
            <a:r>
              <a:rPr lang="fi-FI" sz="2400" b="1" i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i-FI" sz="2400" b="1" i="0" dirty="0" err="1">
                <a:solidFill>
                  <a:srgbClr val="002060"/>
                </a:solidFill>
                <a:latin typeface="Arial"/>
                <a:cs typeface="Arial"/>
              </a:rPr>
              <a:t>heat</a:t>
            </a:r>
            <a:r>
              <a:rPr lang="fi-FI" sz="2400" b="1" i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i-FI" sz="2400" b="1" i="0" dirty="0" err="1">
                <a:solidFill>
                  <a:srgbClr val="002060"/>
                </a:solidFill>
                <a:latin typeface="Arial"/>
                <a:cs typeface="Arial"/>
              </a:rPr>
              <a:t>sources</a:t>
            </a:r>
            <a:r>
              <a:rPr lang="fi-FI" sz="2400" b="1" i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i-FI" sz="2400" b="1" i="0" dirty="0" err="1">
                <a:solidFill>
                  <a:srgbClr val="002060"/>
                </a:solidFill>
                <a:latin typeface="Arial"/>
                <a:cs typeface="Arial"/>
              </a:rPr>
              <a:t>or</a:t>
            </a:r>
            <a:r>
              <a:rPr lang="fi-FI" sz="2400" b="1" i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i-FI" sz="2400" b="1" i="0" dirty="0" err="1">
                <a:solidFill>
                  <a:srgbClr val="002060"/>
                </a:solidFill>
                <a:latin typeface="Arial"/>
                <a:cs typeface="Arial"/>
              </a:rPr>
              <a:t>sinks</a:t>
            </a:r>
            <a:r>
              <a:rPr lang="fi-FI" sz="2400" b="1" i="0" dirty="0">
                <a:solidFill>
                  <a:srgbClr val="002060"/>
                </a:solidFill>
                <a:latin typeface="Arial"/>
                <a:cs typeface="Arial"/>
              </a:rPr>
              <a:t> into a </a:t>
            </a:r>
            <a:r>
              <a:rPr lang="fi-FI" sz="2400" b="1" dirty="0">
                <a:solidFill>
                  <a:srgbClr val="002060"/>
                </a:solidFill>
                <a:latin typeface="Arial"/>
                <a:cs typeface="Arial"/>
              </a:rPr>
              <a:t>single </a:t>
            </a:r>
            <a:r>
              <a:rPr lang="fi-FI" sz="2400" b="1" i="0" dirty="0" err="1">
                <a:solidFill>
                  <a:srgbClr val="002060"/>
                </a:solidFill>
                <a:latin typeface="Arial"/>
                <a:cs typeface="Arial"/>
              </a:rPr>
              <a:t>total</a:t>
            </a:r>
            <a:r>
              <a:rPr lang="fi-FI" sz="2400" b="1" i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i-FI" sz="2400" b="1" i="0" dirty="0" err="1">
                <a:solidFill>
                  <a:srgbClr val="002060"/>
                </a:solidFill>
                <a:latin typeface="Arial"/>
                <a:cs typeface="Arial"/>
              </a:rPr>
              <a:t>amount</a:t>
            </a:r>
            <a:r>
              <a:rPr lang="fi-FI" sz="2400" b="1" i="0" dirty="0">
                <a:solidFill>
                  <a:srgbClr val="002060"/>
                </a:solidFill>
                <a:latin typeface="Arial"/>
                <a:cs typeface="Arial"/>
              </a:rPr>
              <a:t> of </a:t>
            </a:r>
            <a:r>
              <a:rPr lang="fi-FI" sz="2400" b="1" i="0" dirty="0" err="1">
                <a:solidFill>
                  <a:srgbClr val="002060"/>
                </a:solidFill>
                <a:latin typeface="Arial"/>
                <a:cs typeface="Arial"/>
              </a:rPr>
              <a:t>heat</a:t>
            </a:r>
            <a:r>
              <a:rPr lang="fi-FI" sz="2400" b="1" i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i-FI" sz="2400" b="1" i="0" dirty="0">
                <a:solidFill>
                  <a:srgbClr val="7030A0"/>
                </a:solidFill>
                <a:latin typeface="Arial"/>
                <a:cs typeface="Arial"/>
              </a:rPr>
              <a:t>(</a:t>
            </a:r>
            <a:r>
              <a:rPr lang="fi-FI" sz="2400" b="1" dirty="0">
                <a:solidFill>
                  <a:srgbClr val="7030A0"/>
                </a:solidFill>
                <a:latin typeface="Arial"/>
                <a:cs typeface="Arial"/>
              </a:rPr>
              <a:t>Q)</a:t>
            </a:r>
            <a:r>
              <a:rPr lang="fi-FI" sz="2400" b="1" i="0" dirty="0">
                <a:solidFill>
                  <a:srgbClr val="002060"/>
                </a:solidFill>
                <a:latin typeface="Arial"/>
                <a:cs typeface="Arial"/>
              </a:rPr>
              <a:t>?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4754089"/>
            <a:ext cx="1804671" cy="10166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456" y="1949910"/>
            <a:ext cx="5030760" cy="3997501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>
            <a:off x="4139952" y="3140968"/>
            <a:ext cx="1944216" cy="15403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747700" y="2129854"/>
            <a:ext cx="1302829" cy="2050345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790139" y="3130618"/>
            <a:ext cx="1942701" cy="1049581"/>
          </a:xfrm>
          <a:prstGeom prst="straightConnector1">
            <a:avLst/>
          </a:prstGeom>
          <a:ln w="38100">
            <a:solidFill>
              <a:srgbClr val="FF0000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732241" y="2129854"/>
            <a:ext cx="648071" cy="1000764"/>
          </a:xfrm>
          <a:prstGeom prst="straightConnector1">
            <a:avLst/>
          </a:prstGeom>
          <a:ln w="38100">
            <a:solidFill>
              <a:srgbClr val="FF0000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387915"/>
              </p:ext>
            </p:extLst>
          </p:nvPr>
        </p:nvGraphicFramePr>
        <p:xfrm>
          <a:off x="90912" y="2321388"/>
          <a:ext cx="3185544" cy="2403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1848">
                  <a:extLst>
                    <a:ext uri="{9D8B030D-6E8A-4147-A177-3AD203B41FA5}">
                      <a16:colId xmlns:a16="http://schemas.microsoft.com/office/drawing/2014/main" val="281530830"/>
                    </a:ext>
                  </a:extLst>
                </a:gridCol>
                <a:gridCol w="1061848">
                  <a:extLst>
                    <a:ext uri="{9D8B030D-6E8A-4147-A177-3AD203B41FA5}">
                      <a16:colId xmlns:a16="http://schemas.microsoft.com/office/drawing/2014/main" val="40214404"/>
                    </a:ext>
                  </a:extLst>
                </a:gridCol>
                <a:gridCol w="1061848">
                  <a:extLst>
                    <a:ext uri="{9D8B030D-6E8A-4147-A177-3AD203B41FA5}">
                      <a16:colId xmlns:a16="http://schemas.microsoft.com/office/drawing/2014/main" val="3745383016"/>
                    </a:ext>
                  </a:extLst>
                </a:gridCol>
              </a:tblGrid>
              <a:tr h="294669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921050"/>
                  </a:ext>
                </a:extLst>
              </a:tr>
              <a:tr h="524739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/>
                        <a:t>T</a:t>
                      </a:r>
                      <a:r>
                        <a:rPr lang="en-GB" sz="1400" baseline="-25000" dirty="0" err="1"/>
                        <a:t>supply</a:t>
                      </a:r>
                      <a:endParaRPr lang="en-GB" sz="1400" baseline="-25000" dirty="0"/>
                    </a:p>
                    <a:p>
                      <a:pPr algn="ctr"/>
                      <a:r>
                        <a:rPr lang="en-GB" sz="1400" dirty="0"/>
                        <a:t>(°C)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0569346"/>
                  </a:ext>
                </a:extLst>
              </a:tr>
              <a:tr h="5247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/>
                        <a:t>T</a:t>
                      </a:r>
                      <a:r>
                        <a:rPr lang="en-GB" sz="1400" baseline="-25000" dirty="0" err="1"/>
                        <a:t>target</a:t>
                      </a:r>
                      <a:r>
                        <a:rPr lang="en-GB" sz="1400" baseline="0" dirty="0"/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/>
                        <a:t>(°C)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9985120"/>
                  </a:ext>
                </a:extLst>
              </a:tr>
              <a:tr h="524739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/>
                        <a:t>m</a:t>
                      </a:r>
                      <a:r>
                        <a:rPr lang="en-GB" sz="1400" baseline="0" dirty="0" err="1"/>
                        <a:t>.cp</a:t>
                      </a:r>
                      <a:r>
                        <a:rPr lang="en-GB" sz="1400" baseline="0" dirty="0"/>
                        <a:t> </a:t>
                      </a:r>
                    </a:p>
                    <a:p>
                      <a:pPr algn="ctr"/>
                      <a:r>
                        <a:rPr lang="en-GB" sz="1400" baseline="0" dirty="0"/>
                        <a:t>(kW/K)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786000"/>
                  </a:ext>
                </a:extLst>
              </a:tr>
              <a:tr h="524739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/>
                        <a:t>Q</a:t>
                      </a:r>
                      <a:r>
                        <a:rPr lang="en-GB" sz="1400" baseline="-25000" dirty="0" err="1"/>
                        <a:t>total</a:t>
                      </a:r>
                      <a:r>
                        <a:rPr lang="en-GB" sz="1400" baseline="-25000" dirty="0"/>
                        <a:t> </a:t>
                      </a:r>
                    </a:p>
                    <a:p>
                      <a:pPr algn="ctr"/>
                      <a:r>
                        <a:rPr lang="en-GB" sz="1400" baseline="0" dirty="0"/>
                        <a:t>(kW)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1983346"/>
                  </a:ext>
                </a:extLst>
              </a:tr>
            </a:tbl>
          </a:graphicData>
        </a:graphic>
      </p:graphicFrame>
      <p:cxnSp>
        <p:nvCxnSpPr>
          <p:cNvPr id="26" name="Straight Arrow Connector 25"/>
          <p:cNvCxnSpPr/>
          <p:nvPr/>
        </p:nvCxnSpPr>
        <p:spPr>
          <a:xfrm flipH="1">
            <a:off x="6073395" y="2129854"/>
            <a:ext cx="1306917" cy="20396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6079030" y="3172121"/>
            <a:ext cx="2798" cy="100807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139952" y="4169497"/>
            <a:ext cx="688982" cy="5221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70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381000"/>
            <a:ext cx="8085600" cy="455712"/>
          </a:xfr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fi-FI" sz="3600" dirty="0" err="1">
                <a:solidFill>
                  <a:srgbClr val="00A8B4"/>
                </a:solidFill>
                <a:latin typeface="Arial"/>
                <a:ea typeface="MS PGothic"/>
                <a:cs typeface="ＭＳ Ｐゴシック"/>
              </a:rPr>
              <a:t>Solution</a:t>
            </a:r>
            <a:r>
              <a:rPr lang="fi-FI" sz="3600" dirty="0">
                <a:solidFill>
                  <a:srgbClr val="00A8B4"/>
                </a:solidFill>
                <a:latin typeface="Arial"/>
                <a:ea typeface="MS PGothic"/>
                <a:cs typeface="ＭＳ Ｐゴシック"/>
              </a:rPr>
              <a:t> …</a:t>
            </a:r>
            <a:endParaRPr lang="fi-FI" sz="3600" b="1" i="1" spc="-100" dirty="0">
              <a:solidFill>
                <a:srgbClr val="00A8B4"/>
              </a:solidFill>
              <a:latin typeface="Georgia"/>
              <a:ea typeface="MS PGothic"/>
              <a:cs typeface="ＭＳ Ｐゴシック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908721"/>
            <a:ext cx="5027863" cy="3240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642" y="4221090"/>
            <a:ext cx="4651210" cy="243249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004048" y="6165304"/>
            <a:ext cx="1656184" cy="2458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88529" y="1772816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about the pinch point?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76256" y="2315790"/>
                <a:ext cx="7136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75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2315790"/>
                <a:ext cx="713657" cy="369332"/>
              </a:xfrm>
              <a:prstGeom prst="rect">
                <a:avLst/>
              </a:prstGeom>
              <a:blipFill>
                <a:blip r:embed="rId5"/>
                <a:stretch>
                  <a:fillRect l="-7692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stCxn id="10" idx="1"/>
          </p:cNvCxnSpPr>
          <p:nvPr/>
        </p:nvCxnSpPr>
        <p:spPr>
          <a:xfrm flipH="1">
            <a:off x="1691680" y="2500456"/>
            <a:ext cx="5184576" cy="208464"/>
          </a:xfrm>
          <a:prstGeom prst="straightConnector1">
            <a:avLst/>
          </a:prstGeom>
          <a:ln>
            <a:solidFill>
              <a:schemeClr val="tx1"/>
            </a:solidFill>
            <a:prstDash val="lgDash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91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467544" y="125057"/>
            <a:ext cx="8032048" cy="83492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i-FI" sz="5400" b="1" i="0" dirty="0" err="1">
                <a:solidFill>
                  <a:srgbClr val="FFFFFF"/>
                </a:solidFill>
                <a:latin typeface="Arial"/>
                <a:ea typeface="+mj-ea"/>
                <a:cs typeface="+mj-cs"/>
              </a:rPr>
              <a:t>Homework</a:t>
            </a:r>
            <a:br>
              <a:rPr lang="fi-FI" sz="5400" b="1" i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</a:br>
            <a:r>
              <a:rPr lang="fi-FI" sz="2800" i="1" dirty="0" err="1">
                <a:solidFill>
                  <a:srgbClr val="FECB00"/>
                </a:solidFill>
                <a:latin typeface="Georgia"/>
              </a:rPr>
              <a:t>Pinch</a:t>
            </a:r>
            <a:r>
              <a:rPr lang="fi-FI" sz="2800" i="1" dirty="0">
                <a:solidFill>
                  <a:srgbClr val="FECB00"/>
                </a:solidFill>
                <a:latin typeface="Georgia"/>
              </a:rPr>
              <a:t> </a:t>
            </a:r>
            <a:r>
              <a:rPr lang="fi-FI" sz="2800" i="1" dirty="0" err="1">
                <a:solidFill>
                  <a:srgbClr val="FECB00"/>
                </a:solidFill>
                <a:latin typeface="Georgia"/>
              </a:rPr>
              <a:t>analysis</a:t>
            </a:r>
            <a:r>
              <a:rPr lang="fi-FI" sz="2800" i="1" dirty="0">
                <a:solidFill>
                  <a:srgbClr val="FECB00"/>
                </a:solidFill>
                <a:latin typeface="Georgia"/>
              </a:rPr>
              <a:t> for </a:t>
            </a:r>
            <a:r>
              <a:rPr lang="fi-FI" sz="2800" i="1" dirty="0" err="1">
                <a:solidFill>
                  <a:srgbClr val="FECB00"/>
                </a:solidFill>
                <a:latin typeface="Georgia"/>
              </a:rPr>
              <a:t>the</a:t>
            </a:r>
            <a:r>
              <a:rPr lang="fi-FI" sz="2800" i="1" dirty="0">
                <a:solidFill>
                  <a:srgbClr val="FECB00"/>
                </a:solidFill>
                <a:latin typeface="Georgia"/>
              </a:rPr>
              <a:t> </a:t>
            </a:r>
            <a:r>
              <a:rPr lang="fi-FI" sz="2800" i="1" dirty="0" err="1">
                <a:solidFill>
                  <a:srgbClr val="FECB00"/>
                </a:solidFill>
                <a:latin typeface="Georgia"/>
              </a:rPr>
              <a:t>steam</a:t>
            </a:r>
            <a:r>
              <a:rPr lang="fi-FI" sz="2800" i="1" dirty="0">
                <a:solidFill>
                  <a:srgbClr val="FECB00"/>
                </a:solidFill>
                <a:latin typeface="Georgia"/>
              </a:rPr>
              <a:t> </a:t>
            </a:r>
            <a:r>
              <a:rPr lang="fi-FI" sz="2800" i="1" dirty="0" err="1">
                <a:solidFill>
                  <a:srgbClr val="FECB00"/>
                </a:solidFill>
                <a:latin typeface="Georgia"/>
              </a:rPr>
              <a:t>reforming</a:t>
            </a:r>
            <a:r>
              <a:rPr lang="fi-FI" sz="2800" i="1" dirty="0">
                <a:solidFill>
                  <a:srgbClr val="FECB00"/>
                </a:solidFill>
                <a:latin typeface="Georgia"/>
              </a:rPr>
              <a:t> </a:t>
            </a:r>
            <a:r>
              <a:rPr lang="fi-FI" sz="2800" i="1" dirty="0" err="1">
                <a:solidFill>
                  <a:srgbClr val="FECB00"/>
                </a:solidFill>
                <a:latin typeface="Georgia"/>
              </a:rPr>
              <a:t>process</a:t>
            </a:r>
            <a:r>
              <a:rPr lang="fi-FI" sz="2800" i="1" dirty="0">
                <a:solidFill>
                  <a:srgbClr val="FECB00"/>
                </a:solidFill>
                <a:latin typeface="Georgia"/>
              </a:rPr>
              <a:t>. </a:t>
            </a:r>
            <a:br>
              <a:rPr lang="fi-FI" sz="5400" b="1" i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</a:br>
            <a:endParaRPr lang="fi-FI" sz="5400" b="1" i="0" dirty="0">
              <a:solidFill>
                <a:srgbClr val="FFFFFF"/>
              </a:solidFill>
              <a:latin typeface="Arial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795" y="1924060"/>
            <a:ext cx="7723709" cy="421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9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572400" y="577850"/>
            <a:ext cx="8032048" cy="1699022"/>
          </a:xfrm>
        </p:spPr>
        <p:txBody>
          <a:bodyPr/>
          <a:lstStyle/>
          <a:p>
            <a:pPr algn="l" defTabSz="914400">
              <a:spcBef>
                <a:spcPts val="0"/>
              </a:spcBef>
              <a:buNone/>
            </a:pPr>
            <a:r>
              <a:rPr lang="fi-FI" sz="5400" b="1" i="0" dirty="0" err="1">
                <a:solidFill>
                  <a:srgbClr val="FFFFFF"/>
                </a:solidFill>
                <a:latin typeface="Arial"/>
                <a:ea typeface="+mj-ea"/>
                <a:cs typeface="+mj-cs"/>
              </a:rPr>
              <a:t>Questions</a:t>
            </a:r>
            <a:r>
              <a:rPr lang="fi-FI" sz="5400" b="1" i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?</a:t>
            </a:r>
            <a:br>
              <a:rPr lang="fi-FI" sz="5400" b="1" i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</a:br>
            <a:endParaRPr lang="fi-FI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72400" y="3143248"/>
            <a:ext cx="6285600" cy="430887"/>
          </a:xfrm>
        </p:spPr>
        <p:txBody>
          <a:bodyPr/>
          <a:lstStyle/>
          <a:p>
            <a:r>
              <a:rPr lang="fi-FI" sz="2800" b="1" i="1" dirty="0" err="1">
                <a:solidFill>
                  <a:srgbClr val="FECB00"/>
                </a:solidFill>
                <a:latin typeface="Georgia"/>
              </a:rPr>
              <a:t>Thank</a:t>
            </a:r>
            <a:r>
              <a:rPr lang="fi-FI" sz="2800" b="1" i="1" dirty="0">
                <a:solidFill>
                  <a:srgbClr val="FECB00"/>
                </a:solidFill>
                <a:latin typeface="Georgia"/>
              </a:rPr>
              <a:t> </a:t>
            </a:r>
            <a:r>
              <a:rPr lang="fi-FI" sz="2800" b="1" i="1" dirty="0" err="1">
                <a:solidFill>
                  <a:srgbClr val="FECB00"/>
                </a:solidFill>
                <a:latin typeface="Georgia"/>
              </a:rPr>
              <a:t>you</a:t>
            </a:r>
            <a:r>
              <a:rPr lang="fi-FI" sz="2800" b="1" i="1" dirty="0">
                <a:solidFill>
                  <a:srgbClr val="FECB00"/>
                </a:solidFill>
                <a:latin typeface="Georgia"/>
              </a:rPr>
              <a:t> and </a:t>
            </a:r>
            <a:r>
              <a:rPr lang="fi-FI" sz="2800" b="1" i="1" dirty="0" err="1">
                <a:solidFill>
                  <a:srgbClr val="FECB00"/>
                </a:solidFill>
                <a:latin typeface="Georgia"/>
              </a:rPr>
              <a:t>See</a:t>
            </a:r>
            <a:r>
              <a:rPr lang="fi-FI" sz="2800" b="1" i="1" dirty="0">
                <a:solidFill>
                  <a:srgbClr val="FECB00"/>
                </a:solidFill>
                <a:latin typeface="Georgia"/>
              </a:rPr>
              <a:t> </a:t>
            </a:r>
            <a:r>
              <a:rPr lang="fi-FI" sz="2800" b="1" i="1" dirty="0" err="1">
                <a:solidFill>
                  <a:srgbClr val="FECB00"/>
                </a:solidFill>
                <a:latin typeface="Georgia"/>
              </a:rPr>
              <a:t>you</a:t>
            </a:r>
            <a:r>
              <a:rPr lang="fi-FI" sz="2800" b="1" i="1" dirty="0">
                <a:solidFill>
                  <a:srgbClr val="FECB00"/>
                </a:solidFill>
                <a:latin typeface="Georgia"/>
              </a:rPr>
              <a:t> </a:t>
            </a:r>
            <a:r>
              <a:rPr lang="fi-FI" sz="2800" b="1" i="1" dirty="0" err="1">
                <a:solidFill>
                  <a:srgbClr val="FECB00"/>
                </a:solidFill>
                <a:latin typeface="Georgia"/>
              </a:rPr>
              <a:t>next</a:t>
            </a:r>
            <a:r>
              <a:rPr lang="fi-FI" sz="2800" b="1" i="1" dirty="0">
                <a:solidFill>
                  <a:srgbClr val="FECB00"/>
                </a:solidFill>
                <a:latin typeface="Georgia"/>
              </a:rPr>
              <a:t> </a:t>
            </a:r>
            <a:r>
              <a:rPr lang="fi-FI" sz="2800" b="1" i="1" dirty="0" err="1">
                <a:solidFill>
                  <a:srgbClr val="FECB00"/>
                </a:solidFill>
                <a:latin typeface="Georgia"/>
              </a:rPr>
              <a:t>time</a:t>
            </a:r>
            <a:r>
              <a:rPr lang="fi-FI" sz="2800" b="1" i="1" dirty="0">
                <a:solidFill>
                  <a:srgbClr val="FECB00"/>
                </a:solidFill>
                <a:latin typeface="Georgia"/>
              </a:rPr>
              <a:t>!</a:t>
            </a:r>
            <a:endParaRPr lang="fi-FI" sz="2800" b="1" dirty="0"/>
          </a:p>
        </p:txBody>
      </p:sp>
    </p:spTree>
    <p:extLst>
      <p:ext uri="{BB962C8B-B14F-4D97-AF65-F5344CB8AC3E}">
        <p14:creationId xmlns:p14="http://schemas.microsoft.com/office/powerpoint/2010/main" val="88820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06652" cy="1107996"/>
          </a:xfrm>
        </p:spPr>
        <p:txBody>
          <a:bodyPr/>
          <a:lstStyle/>
          <a:p>
            <a:pPr algn="l" defTabSz="914400">
              <a:spcBef>
                <a:spcPts val="0"/>
              </a:spcBef>
              <a:buNone/>
            </a:pPr>
            <a:r>
              <a:rPr lang="en-US" sz="3600" b="1" i="0" dirty="0">
                <a:solidFill>
                  <a:srgbClr val="009B3A"/>
                </a:solidFill>
                <a:latin typeface="Arial"/>
                <a:ea typeface="+mj-ea"/>
                <a:cs typeface="+mj-cs"/>
              </a:rPr>
              <a:t>After the Exercise</a:t>
            </a:r>
            <a:br>
              <a:rPr lang="en-US" sz="3600" b="1" i="0" dirty="0">
                <a:solidFill>
                  <a:srgbClr val="009B3A"/>
                </a:solidFill>
                <a:latin typeface="Arial"/>
                <a:ea typeface="+mj-ea"/>
                <a:cs typeface="+mj-cs"/>
              </a:rPr>
            </a:br>
            <a:r>
              <a:rPr lang="en-US" sz="3600" b="1" i="0" dirty="0">
                <a:solidFill>
                  <a:srgbClr val="009B3A"/>
                </a:solidFill>
                <a:latin typeface="Arial"/>
                <a:ea typeface="+mj-ea"/>
                <a:cs typeface="+mj-cs"/>
              </a:rPr>
              <a:t>You should be able to …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9552" y="1772816"/>
            <a:ext cx="7900400" cy="3231654"/>
          </a:xfrm>
        </p:spPr>
        <p:txBody>
          <a:bodyPr/>
          <a:lstStyle/>
          <a:p>
            <a:pPr algn="just" defTabSz="9144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b="0" i="1" dirty="0">
                <a:solidFill>
                  <a:schemeClr val="accent2"/>
                </a:solidFill>
                <a:latin typeface="Arial"/>
                <a:ea typeface="+mn-ea"/>
                <a:cs typeface="+mn-cs"/>
              </a:rPr>
              <a:t>Identify</a:t>
            </a:r>
            <a:r>
              <a:rPr lang="en-US" sz="2000" b="0" i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the hierarchy and stages within process design methodology and </a:t>
            </a:r>
            <a:r>
              <a:rPr lang="en-US" sz="2000" b="0" i="1" dirty="0">
                <a:solidFill>
                  <a:schemeClr val="accent2"/>
                </a:solidFill>
                <a:latin typeface="Arial"/>
                <a:ea typeface="+mn-ea"/>
                <a:cs typeface="+mn-cs"/>
              </a:rPr>
              <a:t>Extract</a:t>
            </a:r>
            <a:r>
              <a:rPr lang="en-US" sz="2000" b="0" i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data relevant for thermal analysis.</a:t>
            </a:r>
          </a:p>
          <a:p>
            <a:pPr algn="just" defTabSz="9144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i-FI" sz="2000" b="0" i="1" dirty="0">
                <a:solidFill>
                  <a:schemeClr val="accent2"/>
                </a:solidFill>
                <a:latin typeface="Arial"/>
                <a:ea typeface="+mn-ea"/>
                <a:cs typeface="+mn-cs"/>
              </a:rPr>
              <a:t>De-</a:t>
            </a:r>
            <a:r>
              <a:rPr lang="fi-FI" sz="2000" b="0" i="1" dirty="0" err="1">
                <a:solidFill>
                  <a:schemeClr val="accent2"/>
                </a:solidFill>
                <a:latin typeface="Arial"/>
                <a:ea typeface="+mn-ea"/>
                <a:cs typeface="+mn-cs"/>
              </a:rPr>
              <a:t>construct</a:t>
            </a:r>
            <a:r>
              <a:rPr lang="fi-FI" sz="2000" b="0" i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a </a:t>
            </a:r>
            <a:r>
              <a:rPr lang="en-US" sz="2000" b="0" i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process or plant</a:t>
            </a:r>
            <a:r>
              <a:rPr lang="fi-FI" sz="2000" b="0" i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fi-FI" sz="2000" b="0" i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or</a:t>
            </a:r>
            <a:r>
              <a:rPr lang="fi-FI" sz="2000" b="0" i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fi-FI" sz="2000" b="0" i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system</a:t>
            </a:r>
            <a:r>
              <a:rPr lang="fi-FI" sz="2000" b="0" i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fi-FI" sz="2000" b="0" i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thermodynamically</a:t>
            </a:r>
            <a:r>
              <a:rPr lang="fi-FI" sz="2000" b="0" i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and </a:t>
            </a:r>
            <a:r>
              <a:rPr lang="fi-FI" sz="2000" b="0" i="1" dirty="0" err="1">
                <a:solidFill>
                  <a:schemeClr val="accent2"/>
                </a:solidFill>
                <a:latin typeface="Arial"/>
                <a:ea typeface="+mn-ea"/>
                <a:cs typeface="+mn-cs"/>
              </a:rPr>
              <a:t>Classify</a:t>
            </a:r>
            <a:r>
              <a:rPr lang="fi-FI" sz="2000" b="0" i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fi-FI" sz="2000" b="0" i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potential</a:t>
            </a:r>
            <a:r>
              <a:rPr lang="fi-FI" sz="2000" b="0" i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fi-FI" sz="2000" b="0" i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thermal</a:t>
            </a:r>
            <a:r>
              <a:rPr lang="fi-FI" sz="2000" b="0" i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fi-FI" sz="2000" b="0" i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surplus</a:t>
            </a:r>
            <a:r>
              <a:rPr lang="fi-FI" sz="2000" b="0" i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and/</a:t>
            </a:r>
            <a:r>
              <a:rPr lang="fi-FI" sz="2000" b="0" i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or</a:t>
            </a:r>
            <a:r>
              <a:rPr lang="fi-FI" sz="2000" b="0" i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fi-FI" sz="2000" b="0" i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deficit</a:t>
            </a:r>
            <a:r>
              <a:rPr lang="fi-FI" sz="2000" b="0" i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fi-FI" sz="2000" b="0" i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sources</a:t>
            </a:r>
            <a:r>
              <a:rPr lang="fi-FI" sz="2000" b="0" i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i-FI" sz="2000" i="1" dirty="0" err="1">
                <a:solidFill>
                  <a:schemeClr val="accent2"/>
                </a:solidFill>
              </a:rPr>
              <a:t>Apply</a:t>
            </a:r>
            <a:r>
              <a:rPr lang="fi-FI" sz="2000" dirty="0">
                <a:solidFill>
                  <a:schemeClr val="accent2"/>
                </a:solidFill>
              </a:rPr>
              <a:t> </a:t>
            </a:r>
            <a:r>
              <a:rPr lang="fi-FI" sz="2000" dirty="0" err="1">
                <a:solidFill>
                  <a:schemeClr val="tx1"/>
                </a:solidFill>
              </a:rPr>
              <a:t>the</a:t>
            </a:r>
            <a:r>
              <a:rPr lang="fi-FI" sz="2000" dirty="0">
                <a:solidFill>
                  <a:schemeClr val="tx1"/>
                </a:solidFill>
              </a:rPr>
              <a:t> </a:t>
            </a:r>
            <a:r>
              <a:rPr lang="fi-FI" sz="2000" dirty="0" err="1">
                <a:solidFill>
                  <a:schemeClr val="tx1"/>
                </a:solidFill>
              </a:rPr>
              <a:t>pinch</a:t>
            </a:r>
            <a:r>
              <a:rPr lang="fi-FI" sz="2000" dirty="0">
                <a:solidFill>
                  <a:schemeClr val="tx1"/>
                </a:solidFill>
              </a:rPr>
              <a:t> </a:t>
            </a:r>
            <a:r>
              <a:rPr lang="fi-FI" sz="2000" dirty="0" err="1">
                <a:solidFill>
                  <a:schemeClr val="tx1"/>
                </a:solidFill>
              </a:rPr>
              <a:t>analysis</a:t>
            </a:r>
            <a:r>
              <a:rPr lang="fi-FI" sz="2000" dirty="0">
                <a:solidFill>
                  <a:schemeClr val="tx1"/>
                </a:solidFill>
              </a:rPr>
              <a:t> </a:t>
            </a:r>
            <a:r>
              <a:rPr lang="fi-FI" sz="2000" dirty="0" err="1">
                <a:solidFill>
                  <a:schemeClr val="tx1"/>
                </a:solidFill>
              </a:rPr>
              <a:t>method</a:t>
            </a:r>
            <a:r>
              <a:rPr lang="fi-FI" sz="2000" dirty="0">
                <a:solidFill>
                  <a:schemeClr val="tx1"/>
                </a:solidFill>
              </a:rPr>
              <a:t> to </a:t>
            </a:r>
            <a:r>
              <a:rPr lang="fi-FI" sz="2000" i="1" dirty="0" err="1">
                <a:solidFill>
                  <a:schemeClr val="accent2"/>
                </a:solidFill>
              </a:rPr>
              <a:t>Quantify</a:t>
            </a:r>
            <a:r>
              <a:rPr lang="fi-FI" sz="2000" dirty="0">
                <a:solidFill>
                  <a:schemeClr val="tx1"/>
                </a:solidFill>
              </a:rPr>
              <a:t> </a:t>
            </a:r>
            <a:r>
              <a:rPr lang="fi-FI" sz="2000" dirty="0" err="1">
                <a:solidFill>
                  <a:schemeClr val="tx1"/>
                </a:solidFill>
              </a:rPr>
              <a:t>process</a:t>
            </a:r>
            <a:r>
              <a:rPr lang="fi-FI" sz="2000" dirty="0">
                <a:solidFill>
                  <a:schemeClr val="tx1"/>
                </a:solidFill>
              </a:rPr>
              <a:t> </a:t>
            </a:r>
            <a:r>
              <a:rPr lang="fi-FI" sz="2000" dirty="0" err="1">
                <a:solidFill>
                  <a:schemeClr val="tx1"/>
                </a:solidFill>
              </a:rPr>
              <a:t>performance</a:t>
            </a:r>
            <a:r>
              <a:rPr lang="fi-FI" sz="2000" dirty="0">
                <a:solidFill>
                  <a:schemeClr val="tx1"/>
                </a:solidFill>
              </a:rPr>
              <a:t> </a:t>
            </a:r>
            <a:r>
              <a:rPr lang="fi-FI" sz="2000" dirty="0" err="1">
                <a:solidFill>
                  <a:schemeClr val="tx1"/>
                </a:solidFill>
              </a:rPr>
              <a:t>targets</a:t>
            </a:r>
            <a:r>
              <a:rPr lang="fi-FI" sz="2000" dirty="0">
                <a:solidFill>
                  <a:schemeClr val="tx1"/>
                </a:solidFill>
              </a:rPr>
              <a:t> (</a:t>
            </a:r>
            <a:r>
              <a:rPr lang="fi-FI" sz="2000" dirty="0" err="1">
                <a:solidFill>
                  <a:schemeClr val="tx1"/>
                </a:solidFill>
              </a:rPr>
              <a:t>e.g</a:t>
            </a:r>
            <a:r>
              <a:rPr lang="fi-FI" sz="2000" dirty="0">
                <a:solidFill>
                  <a:schemeClr val="tx1"/>
                </a:solidFill>
              </a:rPr>
              <a:t>. Energy </a:t>
            </a:r>
            <a:r>
              <a:rPr lang="fi-FI" sz="2000" dirty="0" err="1">
                <a:solidFill>
                  <a:schemeClr val="tx1"/>
                </a:solidFill>
              </a:rPr>
              <a:t>consumption</a:t>
            </a:r>
            <a:r>
              <a:rPr lang="fi-FI" sz="2000" dirty="0">
                <a:solidFill>
                  <a:schemeClr val="tx1"/>
                </a:solidFill>
              </a:rPr>
              <a:t>) and </a:t>
            </a:r>
            <a:r>
              <a:rPr lang="fi-FI" sz="2000" i="1" dirty="0" err="1">
                <a:solidFill>
                  <a:schemeClr val="accent2"/>
                </a:solidFill>
              </a:rPr>
              <a:t>Present</a:t>
            </a:r>
            <a:r>
              <a:rPr lang="fi-FI" sz="2000" i="1" dirty="0">
                <a:solidFill>
                  <a:schemeClr val="accent2"/>
                </a:solidFill>
              </a:rPr>
              <a:t> </a:t>
            </a:r>
            <a:r>
              <a:rPr lang="fi-FI" sz="2000" dirty="0" err="1">
                <a:solidFill>
                  <a:schemeClr val="tx1"/>
                </a:solidFill>
              </a:rPr>
              <a:t>feasibly</a:t>
            </a:r>
            <a:r>
              <a:rPr lang="fi-FI" sz="2000" dirty="0">
                <a:solidFill>
                  <a:schemeClr val="tx1"/>
                </a:solidFill>
              </a:rPr>
              <a:t> </a:t>
            </a:r>
            <a:r>
              <a:rPr lang="fi-FI" sz="2000" dirty="0" err="1">
                <a:solidFill>
                  <a:schemeClr val="tx1"/>
                </a:solidFill>
              </a:rPr>
              <a:t>efficient</a:t>
            </a:r>
            <a:r>
              <a:rPr lang="fi-FI" sz="2000" dirty="0">
                <a:solidFill>
                  <a:schemeClr val="tx1"/>
                </a:solidFill>
              </a:rPr>
              <a:t> </a:t>
            </a:r>
            <a:r>
              <a:rPr lang="fi-FI" sz="2000" dirty="0" err="1">
                <a:solidFill>
                  <a:schemeClr val="tx1"/>
                </a:solidFill>
              </a:rPr>
              <a:t>alternatives</a:t>
            </a:r>
            <a:r>
              <a:rPr lang="fi-FI" sz="2000" dirty="0">
                <a:solidFill>
                  <a:schemeClr val="tx1"/>
                </a:solidFill>
              </a:rPr>
              <a:t>.</a:t>
            </a:r>
          </a:p>
          <a:p>
            <a:pPr algn="just" defTabSz="9144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i-FI" sz="2000" b="0" i="1" dirty="0" err="1">
                <a:solidFill>
                  <a:schemeClr val="accent2"/>
                </a:solidFill>
                <a:latin typeface="Arial"/>
                <a:ea typeface="+mn-ea"/>
                <a:cs typeface="+mn-cs"/>
              </a:rPr>
              <a:t>Understand</a:t>
            </a:r>
            <a:r>
              <a:rPr lang="fi-FI" sz="2000" b="0" i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fi-FI" sz="2000" b="0" i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the</a:t>
            </a:r>
            <a:r>
              <a:rPr lang="fi-FI" sz="2000" b="0" i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fi-FI" sz="2000" b="0" i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driving</a:t>
            </a:r>
            <a:r>
              <a:rPr lang="fi-FI" sz="2000" b="0" i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fi-FI" sz="2000" b="0" i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force</a:t>
            </a:r>
            <a:r>
              <a:rPr lang="fi-FI" sz="2000" b="0" i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for </a:t>
            </a:r>
            <a:r>
              <a:rPr lang="fi-FI" sz="2000" b="0" i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maximum</a:t>
            </a:r>
            <a:r>
              <a:rPr lang="fi-FI" sz="2000" b="0" i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fi-FI" sz="2000" b="0" i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heat</a:t>
            </a:r>
            <a:r>
              <a:rPr lang="fi-FI" sz="2000" b="0" i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fi-FI" sz="2000" b="0" i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recovery</a:t>
            </a:r>
            <a:r>
              <a:rPr lang="fi-FI" sz="2000" b="0" i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and </a:t>
            </a:r>
            <a:r>
              <a:rPr lang="fi-FI" sz="2000" b="0" i="1" dirty="0" err="1">
                <a:solidFill>
                  <a:schemeClr val="accent2"/>
                </a:solidFill>
                <a:latin typeface="Arial"/>
                <a:ea typeface="+mn-ea"/>
                <a:cs typeface="+mn-cs"/>
              </a:rPr>
              <a:t>Examine</a:t>
            </a:r>
            <a:r>
              <a:rPr lang="fi-FI" sz="2000" b="0" i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fi-FI" sz="2000" b="0" i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th</a:t>
            </a:r>
            <a:r>
              <a:rPr lang="fi-FI" sz="2000" dirty="0" err="1">
                <a:solidFill>
                  <a:schemeClr val="tx1"/>
                </a:solidFill>
                <a:latin typeface="Arial"/>
              </a:rPr>
              <a:t>e</a:t>
            </a:r>
            <a:r>
              <a:rPr lang="fi-FI" sz="2000" dirty="0">
                <a:solidFill>
                  <a:schemeClr val="tx1"/>
                </a:solidFill>
                <a:latin typeface="Arial"/>
              </a:rPr>
              <a:t> </a:t>
            </a:r>
            <a:r>
              <a:rPr lang="fi-FI" sz="2000" dirty="0" err="1">
                <a:solidFill>
                  <a:schemeClr val="tx1"/>
                </a:solidFill>
                <a:latin typeface="Arial"/>
              </a:rPr>
              <a:t>tradeoff</a:t>
            </a:r>
            <a:r>
              <a:rPr lang="fi-FI" sz="2000" dirty="0">
                <a:solidFill>
                  <a:schemeClr val="tx1"/>
                </a:solidFill>
                <a:latin typeface="Arial"/>
              </a:rPr>
              <a:t> </a:t>
            </a:r>
            <a:r>
              <a:rPr lang="fi-FI" sz="2000" dirty="0" err="1">
                <a:solidFill>
                  <a:schemeClr val="tx1"/>
                </a:solidFill>
                <a:latin typeface="Arial"/>
              </a:rPr>
              <a:t>between</a:t>
            </a:r>
            <a:r>
              <a:rPr lang="fi-FI" sz="2000" dirty="0">
                <a:solidFill>
                  <a:schemeClr val="tx1"/>
                </a:solidFill>
                <a:latin typeface="Arial"/>
              </a:rPr>
              <a:t> Energy and </a:t>
            </a:r>
            <a:r>
              <a:rPr lang="fi-FI" sz="2000" dirty="0" err="1">
                <a:solidFill>
                  <a:schemeClr val="tx1"/>
                </a:solidFill>
                <a:latin typeface="Arial"/>
              </a:rPr>
              <a:t>Cost</a:t>
            </a:r>
            <a:r>
              <a:rPr lang="fi-FI" sz="2000" dirty="0">
                <a:solidFill>
                  <a:schemeClr val="tx1"/>
                </a:solidFill>
                <a:latin typeface="Arial"/>
              </a:rPr>
              <a:t>.</a:t>
            </a:r>
            <a:endParaRPr lang="en-US" sz="2000" b="0" i="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71800" y="6145200"/>
            <a:ext cx="3909800" cy="381600"/>
          </a:xfrm>
        </p:spPr>
        <p:txBody>
          <a:bodyPr/>
          <a:lstStyle/>
          <a:p>
            <a:pPr algn="ctr"/>
            <a:endParaRPr lang="fi-FI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/>
              <a:t>Mohamed Magdeldin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9B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287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06652" cy="553998"/>
          </a:xfrm>
        </p:spPr>
        <p:txBody>
          <a:bodyPr/>
          <a:lstStyle/>
          <a:p>
            <a:pPr algn="l" defTabSz="914400">
              <a:spcBef>
                <a:spcPts val="0"/>
              </a:spcBef>
              <a:buNone/>
            </a:pPr>
            <a:r>
              <a:rPr lang="en-US" sz="3600" b="1" i="0" dirty="0">
                <a:solidFill>
                  <a:srgbClr val="009B3A"/>
                </a:solidFill>
                <a:latin typeface="Arial"/>
                <a:ea typeface="+mj-ea"/>
                <a:cs typeface="+mj-cs"/>
              </a:rPr>
              <a:t>What is Pinch technology?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99402" y="1120676"/>
            <a:ext cx="7900400" cy="2308324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The 2</a:t>
            </a:r>
            <a:r>
              <a:rPr lang="en-US" sz="2000" baseline="30000" dirty="0">
                <a:solidFill>
                  <a:schemeClr val="tx1"/>
                </a:solidFill>
              </a:rPr>
              <a:t>nd</a:t>
            </a:r>
            <a:r>
              <a:rPr lang="en-US" sz="2000" dirty="0">
                <a:solidFill>
                  <a:schemeClr val="tx1"/>
                </a:solidFill>
              </a:rPr>
              <a:t> law of thermodynamics is the basis for the development of adequate instruments to ensure better thermal integration aiming at both the minimization of entropy production or exergy destruction.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Techniques like Pinch Analysis introduced in the 1970s implement the 2</a:t>
            </a:r>
            <a:r>
              <a:rPr lang="en-US" sz="2000" baseline="30000" dirty="0">
                <a:solidFill>
                  <a:schemeClr val="tx1"/>
                </a:solidFill>
              </a:rPr>
              <a:t>nd</a:t>
            </a:r>
            <a:r>
              <a:rPr lang="en-US" sz="2000" dirty="0">
                <a:solidFill>
                  <a:schemeClr val="tx1"/>
                </a:solidFill>
              </a:rPr>
              <a:t> law analytically in an algorithmic manner; using heat or mass flows as carriers and temperature or concentration of some species to express the driving force for the heat or mass transfer. </a:t>
            </a:r>
            <a:endParaRPr lang="en-US" sz="2000" b="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/>
              <a:t>Mohamed Magdeldin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9B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74" y="3477171"/>
            <a:ext cx="3619878" cy="30581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5708" y="3573016"/>
            <a:ext cx="3664764" cy="2822668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139952" y="4437112"/>
            <a:ext cx="1152128" cy="1296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5AF445-7B54-4014-B2B6-3BCDFAC673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171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06652" cy="553998"/>
          </a:xfrm>
        </p:spPr>
        <p:txBody>
          <a:bodyPr/>
          <a:lstStyle/>
          <a:p>
            <a:pPr algn="l" defTabSz="914400">
              <a:spcBef>
                <a:spcPts val="0"/>
              </a:spcBef>
              <a:buNone/>
            </a:pPr>
            <a:r>
              <a:rPr lang="en-US" sz="3600" b="1" i="0" dirty="0">
                <a:solidFill>
                  <a:srgbClr val="009B3A"/>
                </a:solidFill>
                <a:latin typeface="Arial"/>
                <a:ea typeface="+mj-ea"/>
                <a:cs typeface="+mj-cs"/>
              </a:rPr>
              <a:t>Did you know that..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7544" y="1363326"/>
            <a:ext cx="7900400" cy="3447098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Typical savings identified through the application of energy pinch, and expressed as a percentage of the TOTAL purchased fuel (except for P&amp;P, where they are expressed as a percentage of total steam production), are as follows: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tx1"/>
                </a:solidFill>
              </a:rPr>
              <a:t>Oil refining 10-25%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tx1"/>
                </a:solidFill>
              </a:rPr>
              <a:t>Petrochemicals 15-25%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tx1"/>
                </a:solidFill>
              </a:rPr>
              <a:t>Iron &amp; steel 10-30%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tx1"/>
                </a:solidFill>
              </a:rPr>
              <a:t>Chemicals 15-35%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tx1"/>
                </a:solidFill>
              </a:rPr>
              <a:t>Food &amp; drink 20-35%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tx1"/>
                </a:solidFill>
              </a:rPr>
              <a:t>Pulp &amp; paper 15-30%</a:t>
            </a:r>
            <a:endParaRPr lang="en-US" sz="1400" b="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/>
              <a:t>Mohamed Magdeldin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9B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5220072" y="5455806"/>
            <a:ext cx="38164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Pinch Analysis: for the efficient use of energy, water and hydrogen. 2003, Natural Resources Canada, </a:t>
            </a:r>
            <a:r>
              <a:rPr lang="en-US" sz="1000" dirty="0" err="1"/>
              <a:t>CanmetENERGY</a:t>
            </a:r>
            <a:r>
              <a:rPr lang="en-US" sz="1000" dirty="0"/>
              <a:t>. Link: </a:t>
            </a:r>
            <a:r>
              <a:rPr lang="en-US" sz="1000" dirty="0">
                <a:solidFill>
                  <a:srgbClr val="6639B7"/>
                </a:solidFill>
                <a:hlinkClick r:id="rId3"/>
              </a:rPr>
              <a:t>http://www.nrcan.gc.ca/energy/offices-labs/canmet/5715</a:t>
            </a:r>
            <a:r>
              <a:rPr lang="en-US" sz="1000" dirty="0">
                <a:solidFill>
                  <a:srgbClr val="6639B7"/>
                </a:solidFill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3552" y="2724273"/>
            <a:ext cx="2071874" cy="11809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4620" y="2724273"/>
            <a:ext cx="2099499" cy="11809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4620" y="3933056"/>
            <a:ext cx="2099499" cy="11787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1203" y="3941765"/>
            <a:ext cx="2074223" cy="121266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B85F61-DC90-4E1C-883B-9D0CD52EA1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097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06652" cy="553998"/>
          </a:xfrm>
        </p:spPr>
        <p:txBody>
          <a:bodyPr/>
          <a:lstStyle/>
          <a:p>
            <a:pPr algn="l" defTabSz="914400">
              <a:spcBef>
                <a:spcPts val="0"/>
              </a:spcBef>
              <a:buNone/>
            </a:pPr>
            <a:r>
              <a:rPr lang="en-US" sz="3600" b="1" i="0" dirty="0">
                <a:solidFill>
                  <a:srgbClr val="009B3A"/>
                </a:solidFill>
                <a:latin typeface="Arial"/>
                <a:ea typeface="+mj-ea"/>
                <a:cs typeface="+mj-cs"/>
              </a:rPr>
              <a:t>In one way you can … but we will …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9552" y="1196752"/>
            <a:ext cx="7900400" cy="2769989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i="1" dirty="0">
                <a:solidFill>
                  <a:schemeClr val="tx1"/>
                </a:solidFill>
              </a:rPr>
              <a:t>Open an on line web </a:t>
            </a:r>
            <a:r>
              <a:rPr lang="en-US" sz="2000" i="1" dirty="0">
                <a:solidFill>
                  <a:schemeClr val="tx1"/>
                </a:solidFill>
                <a:hlinkClick r:id="rId3"/>
              </a:rPr>
              <a:t>application</a:t>
            </a:r>
            <a:r>
              <a:rPr lang="en-US" sz="2000" i="1" dirty="0">
                <a:solidFill>
                  <a:schemeClr val="tx1"/>
                </a:solidFill>
              </a:rPr>
              <a:t> (written by undergraduate student J.S. </a:t>
            </a:r>
            <a:r>
              <a:rPr lang="en-US" sz="2000" i="1" dirty="0" err="1">
                <a:solidFill>
                  <a:schemeClr val="tx1"/>
                </a:solidFill>
              </a:rPr>
              <a:t>Umbach</a:t>
            </a:r>
            <a:r>
              <a:rPr lang="en-US" sz="2000" i="1" dirty="0">
                <a:solidFill>
                  <a:schemeClr val="tx1"/>
                </a:solidFill>
              </a:rPr>
              <a:t> from the University of Illinois, Chicago 2010)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fi-FI" sz="2000" i="1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i-FI" sz="2000" i="1" dirty="0" err="1">
                <a:solidFill>
                  <a:schemeClr val="tx1"/>
                </a:solidFill>
              </a:rPr>
              <a:t>Or</a:t>
            </a:r>
            <a:r>
              <a:rPr lang="fi-FI" sz="2000" i="1" dirty="0">
                <a:solidFill>
                  <a:schemeClr val="tx1"/>
                </a:solidFill>
              </a:rPr>
              <a:t> </a:t>
            </a:r>
            <a:r>
              <a:rPr lang="fi-FI" sz="2000" i="1" dirty="0" err="1">
                <a:solidFill>
                  <a:schemeClr val="tx1"/>
                </a:solidFill>
              </a:rPr>
              <a:t>use</a:t>
            </a:r>
            <a:r>
              <a:rPr lang="fi-FI" sz="2000" i="1" dirty="0">
                <a:solidFill>
                  <a:schemeClr val="tx1"/>
                </a:solidFill>
              </a:rPr>
              <a:t> </a:t>
            </a:r>
            <a:r>
              <a:rPr lang="fi-FI" sz="2000" i="1" dirty="0" err="1">
                <a:solidFill>
                  <a:schemeClr val="tx1"/>
                </a:solidFill>
              </a:rPr>
              <a:t>one</a:t>
            </a:r>
            <a:r>
              <a:rPr lang="fi-FI" sz="2000" i="1" dirty="0">
                <a:solidFill>
                  <a:schemeClr val="tx1"/>
                </a:solidFill>
              </a:rPr>
              <a:t> of </a:t>
            </a:r>
            <a:r>
              <a:rPr lang="fi-FI" sz="2000" i="1" dirty="0" err="1">
                <a:solidFill>
                  <a:schemeClr val="tx1"/>
                </a:solidFill>
              </a:rPr>
              <a:t>the</a:t>
            </a:r>
            <a:r>
              <a:rPr lang="fi-FI" sz="2000" i="1" dirty="0">
                <a:solidFill>
                  <a:schemeClr val="tx1"/>
                </a:solidFill>
              </a:rPr>
              <a:t> </a:t>
            </a:r>
            <a:r>
              <a:rPr lang="fi-FI" sz="2000" i="1" dirty="0" err="1">
                <a:solidFill>
                  <a:schemeClr val="tx1"/>
                </a:solidFill>
              </a:rPr>
              <a:t>readily</a:t>
            </a:r>
            <a:r>
              <a:rPr lang="fi-FI" sz="2000" i="1" dirty="0">
                <a:solidFill>
                  <a:schemeClr val="tx1"/>
                </a:solidFill>
              </a:rPr>
              <a:t> </a:t>
            </a:r>
            <a:r>
              <a:rPr lang="fi-FI" sz="2000" i="1" dirty="0" err="1">
                <a:solidFill>
                  <a:schemeClr val="tx1"/>
                </a:solidFill>
              </a:rPr>
              <a:t>available</a:t>
            </a:r>
            <a:r>
              <a:rPr lang="fi-FI" sz="2000" i="1" dirty="0">
                <a:solidFill>
                  <a:schemeClr val="tx1"/>
                </a:solidFill>
              </a:rPr>
              <a:t> </a:t>
            </a:r>
            <a:r>
              <a:rPr lang="fi-FI" sz="2000" i="1" dirty="0" err="1">
                <a:solidFill>
                  <a:schemeClr val="tx1"/>
                </a:solidFill>
              </a:rPr>
              <a:t>softwares</a:t>
            </a:r>
            <a:r>
              <a:rPr lang="fi-FI" sz="2000" i="1" dirty="0">
                <a:solidFill>
                  <a:schemeClr val="tx1"/>
                </a:solidFill>
              </a:rPr>
              <a:t> for ”</a:t>
            </a:r>
            <a:r>
              <a:rPr lang="fi-FI" sz="2000" i="1" dirty="0" err="1">
                <a:solidFill>
                  <a:schemeClr val="tx1"/>
                </a:solidFill>
              </a:rPr>
              <a:t>slightly</a:t>
            </a:r>
            <a:r>
              <a:rPr lang="fi-FI" sz="2000" i="1" dirty="0">
                <a:solidFill>
                  <a:schemeClr val="tx1"/>
                </a:solidFill>
              </a:rPr>
              <a:t>” </a:t>
            </a:r>
            <a:r>
              <a:rPr lang="fi-FI" sz="2000" i="1" dirty="0" err="1">
                <a:solidFill>
                  <a:schemeClr val="tx1"/>
                </a:solidFill>
              </a:rPr>
              <a:t>more</a:t>
            </a:r>
            <a:r>
              <a:rPr lang="fi-FI" sz="2000" i="1" dirty="0">
                <a:solidFill>
                  <a:schemeClr val="tx1"/>
                </a:solidFill>
              </a:rPr>
              <a:t> </a:t>
            </a:r>
            <a:r>
              <a:rPr lang="fi-FI" sz="2000" i="1" dirty="0" err="1">
                <a:solidFill>
                  <a:schemeClr val="tx1"/>
                </a:solidFill>
              </a:rPr>
              <a:t>complex</a:t>
            </a:r>
            <a:r>
              <a:rPr lang="fi-FI" sz="2000" i="1" dirty="0">
                <a:solidFill>
                  <a:schemeClr val="tx1"/>
                </a:solidFill>
              </a:rPr>
              <a:t> </a:t>
            </a:r>
            <a:r>
              <a:rPr lang="fi-FI" sz="2000" i="1" dirty="0" err="1">
                <a:solidFill>
                  <a:schemeClr val="tx1"/>
                </a:solidFill>
              </a:rPr>
              <a:t>problems</a:t>
            </a:r>
            <a:r>
              <a:rPr lang="fi-FI" sz="2000" i="1" dirty="0">
                <a:solidFill>
                  <a:schemeClr val="tx1"/>
                </a:solidFill>
              </a:rPr>
              <a:t> </a:t>
            </a:r>
            <a:r>
              <a:rPr lang="fi-FI" sz="2000" i="1" dirty="0" err="1">
                <a:solidFill>
                  <a:schemeClr val="tx1"/>
                </a:solidFill>
              </a:rPr>
              <a:t>such</a:t>
            </a:r>
            <a:r>
              <a:rPr lang="fi-FI" sz="2000" i="1" dirty="0">
                <a:solidFill>
                  <a:schemeClr val="tx1"/>
                </a:solidFill>
              </a:rPr>
              <a:t> as PRO_PI1 </a:t>
            </a:r>
            <a:r>
              <a:rPr lang="fi-FI" sz="2000" i="1" dirty="0" err="1">
                <a:solidFill>
                  <a:schemeClr val="tx1"/>
                </a:solidFill>
              </a:rPr>
              <a:t>or</a:t>
            </a:r>
            <a:r>
              <a:rPr lang="fi-FI" sz="2000" i="1" dirty="0">
                <a:solidFill>
                  <a:schemeClr val="tx1"/>
                </a:solidFill>
              </a:rPr>
              <a:t> </a:t>
            </a:r>
            <a:r>
              <a:rPr lang="fi-FI" sz="2000" i="1" dirty="0" err="1">
                <a:solidFill>
                  <a:schemeClr val="tx1"/>
                </a:solidFill>
              </a:rPr>
              <a:t>Hint</a:t>
            </a:r>
            <a:r>
              <a:rPr lang="fi-FI" sz="2000" i="1" dirty="0">
                <a:solidFill>
                  <a:schemeClr val="tx1"/>
                </a:solidFill>
              </a:rPr>
              <a:t> </a:t>
            </a:r>
            <a:r>
              <a:rPr lang="fi-FI" sz="2000" i="1" dirty="0" err="1">
                <a:solidFill>
                  <a:schemeClr val="tx1"/>
                </a:solidFill>
              </a:rPr>
              <a:t>from</a:t>
            </a:r>
            <a:r>
              <a:rPr lang="fi-FI" sz="2000" i="1" dirty="0">
                <a:solidFill>
                  <a:schemeClr val="tx1"/>
                </a:solidFill>
              </a:rPr>
              <a:t> </a:t>
            </a:r>
            <a:r>
              <a:rPr lang="fi-FI" sz="2000" i="1" dirty="0" err="1">
                <a:solidFill>
                  <a:schemeClr val="tx1"/>
                </a:solidFill>
              </a:rPr>
              <a:t>this</a:t>
            </a:r>
            <a:r>
              <a:rPr lang="fi-FI" sz="2000" i="1" dirty="0">
                <a:solidFill>
                  <a:schemeClr val="tx1"/>
                </a:solidFill>
              </a:rPr>
              <a:t> </a:t>
            </a:r>
            <a:r>
              <a:rPr lang="en-US" sz="2000" i="1" noProof="1">
                <a:solidFill>
                  <a:schemeClr val="tx1"/>
                </a:solidFill>
                <a:hlinkClick r:id="rId4"/>
              </a:rPr>
              <a:t>link</a:t>
            </a:r>
            <a:r>
              <a:rPr lang="fi-FI" sz="2000" i="1" dirty="0">
                <a:solidFill>
                  <a:schemeClr val="tx1"/>
                </a:solidFill>
              </a:rPr>
              <a:t>.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fi-FI" sz="2000" i="1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fi-FI" sz="2000" i="1" dirty="0">
              <a:solidFill>
                <a:schemeClr val="tx1"/>
              </a:solidFill>
            </a:endParaRP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/>
              <a:t>Mohamed Magdeldin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9B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31767B-9126-4966-BBC6-2F110823AB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041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spcBef>
                <a:spcPts val="0"/>
              </a:spcBef>
              <a:buNone/>
            </a:pPr>
            <a:r>
              <a:rPr lang="fi-FI" sz="5400" b="1" i="0" dirty="0" err="1">
                <a:solidFill>
                  <a:srgbClr val="FFFFFF"/>
                </a:solidFill>
                <a:latin typeface="Arial"/>
                <a:ea typeface="+mj-ea"/>
                <a:cs typeface="+mj-cs"/>
              </a:rPr>
              <a:t>Problem</a:t>
            </a:r>
            <a:r>
              <a:rPr lang="fi-FI" sz="5400" b="1" i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 1.</a:t>
            </a:r>
            <a:br>
              <a:rPr lang="fi-FI" sz="5400" b="1" i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</a:br>
            <a:r>
              <a:rPr lang="fi-FI" sz="2800" b="1" i="1" dirty="0" err="1">
                <a:solidFill>
                  <a:srgbClr val="FECB00"/>
                </a:solidFill>
                <a:latin typeface="Georgia"/>
                <a:ea typeface="+mj-ea"/>
                <a:cs typeface="+mj-cs"/>
              </a:rPr>
              <a:t>Temperature-enthalpy</a:t>
            </a:r>
            <a:r>
              <a:rPr lang="fi-FI" sz="2800" b="1" i="1" dirty="0">
                <a:solidFill>
                  <a:srgbClr val="FECB00"/>
                </a:solidFill>
                <a:latin typeface="Georgia"/>
                <a:ea typeface="+mj-ea"/>
                <a:cs typeface="+mj-cs"/>
              </a:rPr>
              <a:t> </a:t>
            </a:r>
            <a:r>
              <a:rPr lang="fi-FI" sz="2800" b="1" i="1" dirty="0" err="1">
                <a:solidFill>
                  <a:srgbClr val="FECB00"/>
                </a:solidFill>
                <a:latin typeface="Georgia"/>
                <a:ea typeface="+mj-ea"/>
                <a:cs typeface="+mj-cs"/>
              </a:rPr>
              <a:t>rate</a:t>
            </a:r>
            <a:r>
              <a:rPr lang="fi-FI" sz="2800" b="1" i="1" dirty="0">
                <a:solidFill>
                  <a:srgbClr val="FECB00"/>
                </a:solidFill>
                <a:latin typeface="Georgia"/>
                <a:ea typeface="+mj-ea"/>
                <a:cs typeface="+mj-cs"/>
              </a:rPr>
              <a:t> </a:t>
            </a:r>
            <a:r>
              <a:rPr lang="fi-FI" sz="2800" b="1" i="1" dirty="0" err="1">
                <a:solidFill>
                  <a:srgbClr val="FECB00"/>
                </a:solidFill>
                <a:latin typeface="Georgia"/>
                <a:ea typeface="+mj-ea"/>
                <a:cs typeface="+mj-cs"/>
              </a:rPr>
              <a:t>diagram</a:t>
            </a:r>
            <a:br>
              <a:rPr lang="fi-FI" sz="5400" b="1" i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</a:br>
            <a:br>
              <a:rPr lang="fi-FI" sz="5400" b="1" i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</a:br>
            <a:endParaRPr lang="fi-FI" sz="5400" b="1" i="0" dirty="0">
              <a:solidFill>
                <a:srgbClr val="FFFFFF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060848"/>
            <a:ext cx="8480648" cy="376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9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fi-FI" sz="3600" dirty="0" err="1">
                <a:solidFill>
                  <a:srgbClr val="00A8B4"/>
                </a:solidFill>
                <a:latin typeface="Arial"/>
                <a:ea typeface="MS PGothic"/>
                <a:cs typeface="ＭＳ Ｐゴシック"/>
              </a:rPr>
              <a:t>Keep</a:t>
            </a:r>
            <a:r>
              <a:rPr lang="fi-FI" sz="3600" dirty="0">
                <a:solidFill>
                  <a:srgbClr val="00A8B4"/>
                </a:solidFill>
                <a:latin typeface="Arial"/>
                <a:ea typeface="MS PGothic"/>
                <a:cs typeface="ＭＳ Ｐゴシック"/>
              </a:rPr>
              <a:t> in </a:t>
            </a:r>
            <a:r>
              <a:rPr lang="fi-FI" sz="3600" dirty="0" err="1">
                <a:solidFill>
                  <a:srgbClr val="00A8B4"/>
                </a:solidFill>
                <a:latin typeface="Arial"/>
                <a:ea typeface="MS PGothic"/>
                <a:cs typeface="ＭＳ Ｐゴシック"/>
              </a:rPr>
              <a:t>mind</a:t>
            </a:r>
            <a:r>
              <a:rPr lang="fi-FI" sz="3600" dirty="0">
                <a:solidFill>
                  <a:srgbClr val="00A8B4"/>
                </a:solidFill>
                <a:latin typeface="Arial"/>
                <a:ea typeface="MS PGothic"/>
                <a:cs typeface="ＭＳ Ｐゴシック"/>
              </a:rPr>
              <a:t> …</a:t>
            </a:r>
            <a:endParaRPr lang="fi-FI" sz="3600" b="1" i="1" spc="-100" dirty="0">
              <a:solidFill>
                <a:srgbClr val="00A8B4"/>
              </a:solidFill>
              <a:latin typeface="Georgia"/>
              <a:ea typeface="MS PGothic"/>
              <a:cs typeface="ＭＳ Ｐゴシック"/>
            </a:endParaRPr>
          </a:p>
        </p:txBody>
      </p:sp>
      <p:sp>
        <p:nvSpPr>
          <p:cNvPr id="4" name="Rectangle 3">
            <a:hlinkClick r:id="" action="ppaction://noaction"/>
          </p:cNvPr>
          <p:cNvSpPr/>
          <p:nvPr/>
        </p:nvSpPr>
        <p:spPr bwMode="auto">
          <a:xfrm>
            <a:off x="883888" y="900546"/>
            <a:ext cx="7397824" cy="17363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80000" tIns="72000" bIns="126000" anchor="ctr"/>
          <a:lstStyle/>
          <a:p>
            <a:pPr algn="l" defTabSz="45720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 i="0" dirty="0">
                <a:solidFill>
                  <a:srgbClr val="002060"/>
                </a:solidFill>
                <a:latin typeface="Arial"/>
                <a:cs typeface="Arial"/>
              </a:rPr>
              <a:t>How </a:t>
            </a:r>
            <a:r>
              <a:rPr lang="fi-FI" sz="2400" b="1" i="0" dirty="0" err="1">
                <a:solidFill>
                  <a:srgbClr val="002060"/>
                </a:solidFill>
                <a:latin typeface="Arial"/>
                <a:cs typeface="Arial"/>
              </a:rPr>
              <a:t>do</a:t>
            </a:r>
            <a:r>
              <a:rPr lang="fi-FI" sz="2400" b="1" i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i-FI" sz="2400" b="1" i="0" dirty="0" err="1">
                <a:solidFill>
                  <a:srgbClr val="002060"/>
                </a:solidFill>
                <a:latin typeface="Arial"/>
                <a:cs typeface="Arial"/>
              </a:rPr>
              <a:t>we</a:t>
            </a:r>
            <a:r>
              <a:rPr lang="fi-FI" sz="2400" b="1" i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i-FI" sz="2400" b="1" i="0" dirty="0" err="1">
                <a:solidFill>
                  <a:srgbClr val="002060"/>
                </a:solidFill>
                <a:latin typeface="Arial"/>
                <a:cs typeface="Arial"/>
              </a:rPr>
              <a:t>calculate</a:t>
            </a:r>
            <a:r>
              <a:rPr lang="fi-FI" sz="2400" b="1" i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i-FI" sz="2400" b="1" i="0" dirty="0" err="1">
                <a:solidFill>
                  <a:srgbClr val="002060"/>
                </a:solidFill>
                <a:latin typeface="Arial"/>
                <a:cs typeface="Arial"/>
              </a:rPr>
              <a:t>the</a:t>
            </a:r>
            <a:r>
              <a:rPr lang="fi-FI" sz="2400" b="1" i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i-FI" sz="2400" b="1" i="0" dirty="0" err="1">
                <a:solidFill>
                  <a:srgbClr val="002060"/>
                </a:solidFill>
                <a:latin typeface="Arial"/>
                <a:cs typeface="Arial"/>
              </a:rPr>
              <a:t>total</a:t>
            </a:r>
            <a:r>
              <a:rPr lang="fi-FI" sz="2400" b="1" i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i-FI" sz="2400" b="1" i="0" dirty="0" err="1">
                <a:solidFill>
                  <a:srgbClr val="002060"/>
                </a:solidFill>
                <a:latin typeface="Arial"/>
                <a:cs typeface="Arial"/>
              </a:rPr>
              <a:t>amount</a:t>
            </a:r>
            <a:r>
              <a:rPr lang="fi-FI" sz="2400" b="1" i="0" dirty="0">
                <a:solidFill>
                  <a:srgbClr val="002060"/>
                </a:solidFill>
                <a:latin typeface="Arial"/>
                <a:cs typeface="Arial"/>
              </a:rPr>
              <a:t> of </a:t>
            </a:r>
            <a:r>
              <a:rPr lang="fi-FI" sz="2400" b="1" i="0" dirty="0" err="1">
                <a:solidFill>
                  <a:srgbClr val="002060"/>
                </a:solidFill>
                <a:latin typeface="Arial"/>
                <a:cs typeface="Arial"/>
              </a:rPr>
              <a:t>heat</a:t>
            </a:r>
            <a:r>
              <a:rPr lang="fi-FI" sz="2400" b="1" i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i-FI" sz="2400" b="1" i="0" dirty="0">
                <a:solidFill>
                  <a:srgbClr val="7030A0"/>
                </a:solidFill>
                <a:latin typeface="Arial"/>
                <a:cs typeface="Arial"/>
              </a:rPr>
              <a:t>(</a:t>
            </a:r>
            <a:r>
              <a:rPr lang="fi-FI" sz="2400" b="1" dirty="0">
                <a:solidFill>
                  <a:srgbClr val="7030A0"/>
                </a:solidFill>
                <a:latin typeface="Arial"/>
                <a:cs typeface="Arial"/>
              </a:rPr>
              <a:t>Q) </a:t>
            </a:r>
            <a:r>
              <a:rPr lang="fi-FI" sz="2400" b="1" i="0" dirty="0" err="1">
                <a:solidFill>
                  <a:srgbClr val="002060"/>
                </a:solidFill>
                <a:latin typeface="Arial"/>
                <a:cs typeface="Arial"/>
              </a:rPr>
              <a:t>released</a:t>
            </a:r>
            <a:r>
              <a:rPr lang="fi-FI" sz="2400" b="1" i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i-FI" sz="2400" b="1" i="0" dirty="0" err="1">
                <a:solidFill>
                  <a:srgbClr val="002060"/>
                </a:solidFill>
                <a:latin typeface="Arial"/>
                <a:cs typeface="Arial"/>
              </a:rPr>
              <a:t>or</a:t>
            </a:r>
            <a:r>
              <a:rPr lang="fi-FI" sz="2400" b="1" i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i-FI" sz="2400" b="1" i="0" dirty="0" err="1">
                <a:solidFill>
                  <a:srgbClr val="002060"/>
                </a:solidFill>
                <a:latin typeface="Arial"/>
                <a:cs typeface="Arial"/>
              </a:rPr>
              <a:t>recieved</a:t>
            </a:r>
            <a:r>
              <a:rPr lang="fi-FI" sz="2400" b="1" i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i-FI" sz="2400" b="1" i="0" dirty="0" err="1">
                <a:solidFill>
                  <a:srgbClr val="002060"/>
                </a:solidFill>
                <a:latin typeface="Arial"/>
                <a:cs typeface="Arial"/>
              </a:rPr>
              <a:t>by</a:t>
            </a:r>
            <a:r>
              <a:rPr lang="fi-FI" sz="2400" b="1" i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i-FI" sz="2400" b="1" i="0" dirty="0" err="1">
                <a:solidFill>
                  <a:srgbClr val="002060"/>
                </a:solidFill>
                <a:latin typeface="Arial"/>
                <a:cs typeface="Arial"/>
              </a:rPr>
              <a:t>the</a:t>
            </a:r>
            <a:r>
              <a:rPr lang="fi-FI" sz="2400" b="1" i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i-FI" sz="2400" b="1" i="0" dirty="0" err="1">
                <a:solidFill>
                  <a:srgbClr val="002060"/>
                </a:solidFill>
                <a:latin typeface="Arial"/>
                <a:cs typeface="Arial"/>
              </a:rPr>
              <a:t>stream</a:t>
            </a:r>
            <a:r>
              <a:rPr lang="fi-FI" sz="2400" b="1" i="0" dirty="0">
                <a:solidFill>
                  <a:srgbClr val="002060"/>
                </a:solidFill>
                <a:latin typeface="Arial"/>
                <a:cs typeface="Arial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val 32"/>
              <p:cNvSpPr/>
              <p:nvPr/>
            </p:nvSpPr>
            <p:spPr>
              <a:xfrm>
                <a:off x="971600" y="2175088"/>
                <a:ext cx="4896544" cy="3774192"/>
              </a:xfrm>
              <a:prstGeom prst="ellipse">
                <a:avLst/>
              </a:prstGeom>
              <a:solidFill>
                <a:srgbClr val="00A8B4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i-FI" sz="2400" b="0" i="1" smtClean="0">
                          <a:latin typeface="Cambria Math" panose="02040503050406030204" pitchFamily="18" charset="0"/>
                          <a:ea typeface="ＭＳ Ｐゴシック"/>
                          <a:cs typeface="Arial"/>
                        </a:rPr>
                        <m:t>𝑄</m:t>
                      </m:r>
                      <m:r>
                        <a:rPr lang="fi-FI" sz="2400" b="0" i="1" smtClean="0">
                          <a:latin typeface="Cambria Math" panose="02040503050406030204" pitchFamily="18" charset="0"/>
                          <a:ea typeface="ＭＳ Ｐゴシック"/>
                          <a:cs typeface="Arial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fi-FI" sz="2400" b="0" i="1" smtClean="0">
                              <a:latin typeface="Cambria Math" panose="02040503050406030204" pitchFamily="18" charset="0"/>
                              <a:ea typeface="ＭＳ Ｐゴシック"/>
                              <a:cs typeface="Arial"/>
                            </a:rPr>
                          </m:ctrlPr>
                        </m:accPr>
                        <m:e>
                          <m:r>
                            <a:rPr lang="fi-FI" sz="2400" b="0" i="1" smtClean="0">
                              <a:latin typeface="Cambria Math" panose="02040503050406030204" pitchFamily="18" charset="0"/>
                              <a:ea typeface="ＭＳ Ｐゴシック"/>
                              <a:cs typeface="Arial"/>
                            </a:rPr>
                            <m:t>𝑚</m:t>
                          </m:r>
                        </m:e>
                      </m:acc>
                      <m:r>
                        <a:rPr lang="fi-FI" sz="2400" b="0" i="1" smtClean="0">
                          <a:latin typeface="Cambria Math" panose="02040503050406030204" pitchFamily="18" charset="0"/>
                          <a:ea typeface="ＭＳ Ｐゴシック"/>
                          <a:cs typeface="Arial"/>
                        </a:rPr>
                        <m:t> </m:t>
                      </m:r>
                      <m:sSub>
                        <m:sSubPr>
                          <m:ctrlPr>
                            <a:rPr lang="fi-FI" sz="2400" b="0" i="1" smtClean="0">
                              <a:latin typeface="Cambria Math" panose="02040503050406030204" pitchFamily="18" charset="0"/>
                              <a:ea typeface="ＭＳ Ｐゴシック"/>
                              <a:cs typeface="Arial"/>
                            </a:rPr>
                          </m:ctrlPr>
                        </m:sSubPr>
                        <m:e>
                          <m:r>
                            <a:rPr lang="fi-FI" sz="2400" b="0" i="1" smtClean="0">
                              <a:latin typeface="Cambria Math" panose="02040503050406030204" pitchFamily="18" charset="0"/>
                              <a:ea typeface="ＭＳ Ｐゴシック"/>
                              <a:cs typeface="Arial"/>
                            </a:rPr>
                            <m:t>𝑐</m:t>
                          </m:r>
                        </m:e>
                        <m:sub>
                          <m:r>
                            <a:rPr lang="fi-FI" sz="2400" b="0" i="1" smtClean="0">
                              <a:latin typeface="Cambria Math" panose="02040503050406030204" pitchFamily="18" charset="0"/>
                              <a:ea typeface="ＭＳ Ｐゴシック"/>
                              <a:cs typeface="Arial"/>
                            </a:rPr>
                            <m:t>𝑝</m:t>
                          </m:r>
                        </m:sub>
                      </m:sSub>
                      <m:r>
                        <a:rPr lang="fi-FI" sz="2400" b="0" i="1" smtClean="0">
                          <a:latin typeface="Cambria Math" panose="02040503050406030204" pitchFamily="18" charset="0"/>
                          <a:ea typeface="ＭＳ Ｐゴシック"/>
                          <a:cs typeface="Arial"/>
                        </a:rPr>
                        <m:t> </m:t>
                      </m:r>
                      <m:d>
                        <m:dPr>
                          <m:ctrlPr>
                            <a:rPr lang="fi-FI" sz="2400" b="0" i="1" smtClean="0">
                              <a:latin typeface="Cambria Math" panose="02040503050406030204" pitchFamily="18" charset="0"/>
                              <a:ea typeface="ＭＳ Ｐゴシック"/>
                              <a:cs typeface="Aria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i-FI" sz="2400" b="0" i="1" smtClean="0">
                                  <a:latin typeface="Cambria Math" panose="02040503050406030204" pitchFamily="18" charset="0"/>
                                  <a:ea typeface="ＭＳ Ｐゴシック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fi-FI" sz="2400" b="0" i="1" smtClean="0">
                                  <a:latin typeface="Cambria Math" panose="02040503050406030204" pitchFamily="18" charset="0"/>
                                  <a:ea typeface="ＭＳ Ｐゴシック"/>
                                  <a:cs typeface="Arial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i-FI" sz="2400" b="0" i="1" smtClean="0">
                                  <a:latin typeface="Cambria Math" panose="02040503050406030204" pitchFamily="18" charset="0"/>
                                  <a:ea typeface="ＭＳ Ｐゴシック"/>
                                  <a:cs typeface="Arial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fi-FI" sz="2400" b="0" i="1" smtClean="0">
                              <a:latin typeface="Cambria Math" panose="02040503050406030204" pitchFamily="18" charset="0"/>
                              <a:ea typeface="ＭＳ Ｐゴシック"/>
                              <a:cs typeface="Arial"/>
                            </a:rPr>
                            <m:t> −</m:t>
                          </m:r>
                          <m:sSub>
                            <m:sSubPr>
                              <m:ctrlPr>
                                <a:rPr lang="fi-FI" sz="2400" i="1">
                                  <a:latin typeface="Cambria Math" panose="02040503050406030204" pitchFamily="18" charset="0"/>
                                  <a:ea typeface="ＭＳ Ｐゴシック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fi-FI" sz="2400" b="0" i="1" smtClean="0">
                                  <a:latin typeface="Cambria Math" panose="02040503050406030204" pitchFamily="18" charset="0"/>
                                  <a:ea typeface="ＭＳ Ｐゴシック"/>
                                  <a:cs typeface="Arial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i-FI" sz="2400" b="0" i="1" smtClean="0">
                                  <a:latin typeface="Cambria Math" panose="02040503050406030204" pitchFamily="18" charset="0"/>
                                  <a:ea typeface="ＭＳ Ｐゴシック"/>
                                  <a:cs typeface="Arial"/>
                                </a:rPr>
                                <m:t>𝑜𝑢𝑡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i-FI" sz="2400" b="0" i="1" dirty="0">
                  <a:latin typeface="Georgia"/>
                  <a:ea typeface="ＭＳ Ｐゴシック"/>
                  <a:cs typeface="Arial"/>
                </a:endParaRPr>
              </a:p>
              <a:p>
                <a:pPr algn="ctr"/>
                <a:endParaRPr lang="fi-FI" sz="2400" b="0" i="1" dirty="0">
                  <a:latin typeface="Georgia"/>
                  <a:ea typeface="ＭＳ Ｐゴシック"/>
                  <a:cs typeface="Arial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i-FI" sz="2400" i="1">
                          <a:latin typeface="Cambria Math" panose="02040503050406030204" pitchFamily="18" charset="0"/>
                          <a:ea typeface="ＭＳ Ｐゴシック"/>
                          <a:cs typeface="Arial"/>
                        </a:rPr>
                        <m:t>𝑄</m:t>
                      </m:r>
                      <m:r>
                        <a:rPr lang="fi-FI" sz="2400" i="1">
                          <a:latin typeface="Cambria Math" panose="02040503050406030204" pitchFamily="18" charset="0"/>
                          <a:ea typeface="ＭＳ Ｐゴシック"/>
                          <a:cs typeface="Arial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fi-FI" sz="2400" i="1">
                              <a:latin typeface="Cambria Math" panose="02040503050406030204" pitchFamily="18" charset="0"/>
                              <a:ea typeface="ＭＳ Ｐゴシック"/>
                              <a:cs typeface="Arial"/>
                            </a:rPr>
                          </m:ctrlPr>
                        </m:accPr>
                        <m:e>
                          <m:r>
                            <a:rPr lang="fi-FI" sz="2400" i="1">
                              <a:latin typeface="Cambria Math" panose="02040503050406030204" pitchFamily="18" charset="0"/>
                              <a:ea typeface="ＭＳ Ｐゴシック"/>
                              <a:cs typeface="Arial"/>
                            </a:rPr>
                            <m:t>𝑚</m:t>
                          </m:r>
                        </m:e>
                      </m:acc>
                      <m:r>
                        <a:rPr lang="fi-FI" sz="2400" i="1">
                          <a:latin typeface="Cambria Math" panose="02040503050406030204" pitchFamily="18" charset="0"/>
                          <a:ea typeface="ＭＳ Ｐゴシック"/>
                          <a:cs typeface="Arial"/>
                        </a:rPr>
                        <m:t> </m:t>
                      </m:r>
                      <m:d>
                        <m:dPr>
                          <m:ctrlPr>
                            <a:rPr lang="fi-FI" sz="2400" i="1">
                              <a:latin typeface="Cambria Math" panose="02040503050406030204" pitchFamily="18" charset="0"/>
                              <a:ea typeface="ＭＳ Ｐゴシック"/>
                              <a:cs typeface="Aria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i-FI" sz="2400" i="1">
                                  <a:latin typeface="Cambria Math" panose="02040503050406030204" pitchFamily="18" charset="0"/>
                                  <a:ea typeface="ＭＳ Ｐゴシック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fi-FI" sz="2400" b="0" i="1" smtClean="0">
                                  <a:latin typeface="Cambria Math" panose="02040503050406030204" pitchFamily="18" charset="0"/>
                                  <a:ea typeface="ＭＳ Ｐゴシック"/>
                                  <a:cs typeface="Arial"/>
                                </a:rPr>
                                <m:t>h</m:t>
                              </m:r>
                            </m:e>
                            <m:sub>
                              <m:r>
                                <a:rPr lang="fi-FI" sz="2400" i="1">
                                  <a:latin typeface="Cambria Math" panose="02040503050406030204" pitchFamily="18" charset="0"/>
                                  <a:ea typeface="ＭＳ Ｐゴシック"/>
                                  <a:cs typeface="Arial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fi-FI" sz="2400" i="1">
                              <a:latin typeface="Cambria Math" panose="02040503050406030204" pitchFamily="18" charset="0"/>
                              <a:ea typeface="ＭＳ Ｐゴシック"/>
                              <a:cs typeface="Arial"/>
                            </a:rPr>
                            <m:t> −</m:t>
                          </m:r>
                          <m:sSub>
                            <m:sSubPr>
                              <m:ctrlPr>
                                <a:rPr lang="fi-FI" sz="2400" i="1">
                                  <a:latin typeface="Cambria Math" panose="02040503050406030204" pitchFamily="18" charset="0"/>
                                  <a:ea typeface="ＭＳ Ｐゴシック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fi-FI" sz="2400" b="0" i="1" smtClean="0">
                                  <a:latin typeface="Cambria Math" panose="02040503050406030204" pitchFamily="18" charset="0"/>
                                  <a:ea typeface="ＭＳ Ｐゴシック"/>
                                  <a:cs typeface="Arial"/>
                                </a:rPr>
                                <m:t>h</m:t>
                              </m:r>
                            </m:e>
                            <m:sub>
                              <m:r>
                                <a:rPr lang="fi-FI" sz="2400" i="1">
                                  <a:latin typeface="Cambria Math" panose="02040503050406030204" pitchFamily="18" charset="0"/>
                                  <a:ea typeface="ＭＳ Ｐゴシック"/>
                                  <a:cs typeface="Arial"/>
                                </a:rPr>
                                <m:t>𝑜𝑢𝑡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i-FI" sz="2400" b="0" i="1" dirty="0">
                  <a:latin typeface="Georgia"/>
                  <a:ea typeface="ＭＳ Ｐゴシック"/>
                  <a:cs typeface="Arial"/>
                </a:endParaRPr>
              </a:p>
              <a:p>
                <a:pPr algn="ctr"/>
                <a:endParaRPr lang="fi-FI" sz="2400" i="1" dirty="0">
                  <a:latin typeface="Georgia"/>
                  <a:ea typeface="ＭＳ Ｐゴシック"/>
                  <a:cs typeface="Arial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i-FI" sz="2400" i="1">
                          <a:latin typeface="Cambria Math" panose="02040503050406030204" pitchFamily="18" charset="0"/>
                          <a:ea typeface="ＭＳ Ｐゴシック"/>
                          <a:cs typeface="Arial"/>
                        </a:rPr>
                        <m:t>𝑄</m:t>
                      </m:r>
                      <m:r>
                        <a:rPr lang="fi-FI" sz="2400" i="1">
                          <a:latin typeface="Cambria Math" panose="02040503050406030204" pitchFamily="18" charset="0"/>
                          <a:ea typeface="ＭＳ Ｐゴシック"/>
                          <a:cs typeface="Arial"/>
                        </a:rPr>
                        <m:t>=</m:t>
                      </m:r>
                      <m:r>
                        <a:rPr lang="fi-FI" sz="2400" b="0" i="1" smtClean="0">
                          <a:latin typeface="Cambria Math" panose="02040503050406030204" pitchFamily="18" charset="0"/>
                          <a:ea typeface="ＭＳ Ｐゴシック"/>
                          <a:cs typeface="Arial"/>
                        </a:rPr>
                        <m:t>𝑈</m:t>
                      </m:r>
                      <m:r>
                        <a:rPr lang="fi-FI" sz="2400" b="0" i="1" smtClean="0">
                          <a:latin typeface="Cambria Math" panose="02040503050406030204" pitchFamily="18" charset="0"/>
                          <a:ea typeface="ＭＳ Ｐゴシック"/>
                          <a:cs typeface="Arial"/>
                        </a:rPr>
                        <m:t> </m:t>
                      </m:r>
                      <m:r>
                        <a:rPr lang="fi-FI" sz="2400" b="0" i="1" smtClean="0">
                          <a:latin typeface="Cambria Math" panose="02040503050406030204" pitchFamily="18" charset="0"/>
                          <a:ea typeface="ＭＳ Ｐゴシック"/>
                          <a:cs typeface="Arial"/>
                        </a:rPr>
                        <m:t>𝐴</m:t>
                      </m:r>
                      <m:r>
                        <a:rPr lang="fi-FI" sz="2400" i="1">
                          <a:latin typeface="Cambria Math" panose="02040503050406030204" pitchFamily="18" charset="0"/>
                          <a:ea typeface="ＭＳ Ｐゴシック"/>
                          <a:cs typeface="Arial"/>
                        </a:rPr>
                        <m:t> </m:t>
                      </m:r>
                      <m:r>
                        <a:rPr lang="fi-FI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∆</m:t>
                      </m:r>
                      <m:sSub>
                        <m:sSubPr>
                          <m:ctrlPr>
                            <a:rPr lang="fi-FI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fi-FI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𝑇</m:t>
                          </m:r>
                        </m:e>
                        <m:sub>
                          <m:r>
                            <a:rPr lang="fi-FI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𝑙𝑚</m:t>
                          </m:r>
                        </m:sub>
                      </m:sSub>
                    </m:oMath>
                  </m:oMathPara>
                </a14:m>
                <a:endParaRPr lang="fi-FI" sz="2400" b="0" i="1" dirty="0">
                  <a:latin typeface="Georgia"/>
                  <a:ea typeface="ＭＳ Ｐゴシック"/>
                  <a:cs typeface="Arial"/>
                </a:endParaRPr>
              </a:p>
              <a:p>
                <a:pPr algn="ctr"/>
                <a:endParaRPr lang="fi-FI" sz="2400" b="0" i="1" dirty="0">
                  <a:latin typeface="Georgia"/>
                  <a:ea typeface="ＭＳ Ｐゴシック"/>
                  <a:cs typeface="Arial"/>
                </a:endParaRPr>
              </a:p>
              <a:p>
                <a:r>
                  <a:rPr lang="fi-FI" sz="2000" i="1" dirty="0" err="1">
                    <a:latin typeface="Georgia"/>
                    <a:ea typeface="ＭＳ Ｐゴシック"/>
                    <a:cs typeface="Arial"/>
                  </a:rPr>
                  <a:t>Where</a:t>
                </a:r>
                <a:r>
                  <a:rPr lang="fi-FI" sz="2000" i="1" dirty="0">
                    <a:latin typeface="Georgia"/>
                    <a:ea typeface="ＭＳ Ｐゴシック"/>
                    <a:cs typeface="Arial"/>
                  </a:rPr>
                  <a:t> </a:t>
                </a:r>
                <a:endParaRPr lang="fi-FI" sz="2000" b="0" i="1" dirty="0">
                  <a:latin typeface="Georgia"/>
                  <a:ea typeface="ＭＳ Ｐゴシック"/>
                  <a:cs typeface="Arial"/>
                </a:endParaRPr>
              </a:p>
            </p:txBody>
          </p:sp>
        </mc:Choice>
        <mc:Fallback xmlns="">
          <p:sp>
            <p:nvSpPr>
              <p:cNvPr id="33" name="Oval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175088"/>
                <a:ext cx="4896544" cy="377419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784" y="4754089"/>
            <a:ext cx="1804671" cy="101664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292080" y="2804697"/>
            <a:ext cx="3675702" cy="379483"/>
            <a:chOff x="5292080" y="3266521"/>
            <a:chExt cx="3675702" cy="379483"/>
          </a:xfrm>
        </p:grpSpPr>
        <p:sp>
          <p:nvSpPr>
            <p:cNvPr id="5" name="Right Arrow 4"/>
            <p:cNvSpPr/>
            <p:nvPr/>
          </p:nvSpPr>
          <p:spPr>
            <a:xfrm>
              <a:off x="5292080" y="3284984"/>
              <a:ext cx="1019611" cy="361020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372200" y="3266521"/>
              <a:ext cx="2595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b="1" dirty="0" err="1">
                  <a:solidFill>
                    <a:srgbClr val="002060"/>
                  </a:solidFill>
                </a:rPr>
                <a:t>Sensible</a:t>
              </a:r>
              <a:r>
                <a:rPr lang="fi-FI" b="1" dirty="0">
                  <a:solidFill>
                    <a:srgbClr val="002060"/>
                  </a:solidFill>
                </a:rPr>
                <a:t> </a:t>
              </a:r>
              <a:r>
                <a:rPr lang="fi-FI" b="1" dirty="0" err="1">
                  <a:solidFill>
                    <a:srgbClr val="002060"/>
                  </a:solidFill>
                </a:rPr>
                <a:t>heat</a:t>
              </a:r>
              <a:r>
                <a:rPr lang="fi-FI" b="1" dirty="0">
                  <a:solidFill>
                    <a:srgbClr val="002060"/>
                  </a:solidFill>
                </a:rPr>
                <a:t> </a:t>
              </a:r>
              <a:r>
                <a:rPr lang="fi-FI" b="1" dirty="0" err="1">
                  <a:solidFill>
                    <a:srgbClr val="002060"/>
                  </a:solidFill>
                </a:rPr>
                <a:t>transfer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292080" y="3576704"/>
            <a:ext cx="3419222" cy="379483"/>
            <a:chOff x="5292080" y="4038528"/>
            <a:chExt cx="3419222" cy="379483"/>
          </a:xfrm>
        </p:grpSpPr>
        <p:sp>
          <p:nvSpPr>
            <p:cNvPr id="39" name="Right Arrow 38"/>
            <p:cNvSpPr/>
            <p:nvPr/>
          </p:nvSpPr>
          <p:spPr>
            <a:xfrm>
              <a:off x="5292080" y="4056991"/>
              <a:ext cx="1019611" cy="361020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372200" y="4038528"/>
              <a:ext cx="2339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b="1" dirty="0" err="1">
                  <a:solidFill>
                    <a:srgbClr val="002060"/>
                  </a:solidFill>
                </a:rPr>
                <a:t>Latent</a:t>
              </a:r>
              <a:r>
                <a:rPr lang="fi-FI" b="1" dirty="0">
                  <a:solidFill>
                    <a:srgbClr val="002060"/>
                  </a:solidFill>
                </a:rPr>
                <a:t> </a:t>
              </a:r>
              <a:r>
                <a:rPr lang="fi-FI" b="1" dirty="0" err="1">
                  <a:solidFill>
                    <a:srgbClr val="002060"/>
                  </a:solidFill>
                </a:rPr>
                <a:t>heat</a:t>
              </a:r>
              <a:r>
                <a:rPr lang="fi-FI" b="1" dirty="0">
                  <a:solidFill>
                    <a:srgbClr val="002060"/>
                  </a:solidFill>
                </a:rPr>
                <a:t> </a:t>
              </a:r>
              <a:r>
                <a:rPr lang="fi-FI" b="1" dirty="0" err="1">
                  <a:solidFill>
                    <a:srgbClr val="002060"/>
                  </a:solidFill>
                </a:rPr>
                <a:t>transfer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295987" y="4321207"/>
            <a:ext cx="3791119" cy="379483"/>
            <a:chOff x="5295987" y="4783031"/>
            <a:chExt cx="3791119" cy="379483"/>
          </a:xfrm>
        </p:grpSpPr>
        <p:sp>
          <p:nvSpPr>
            <p:cNvPr id="41" name="Right Arrow 40"/>
            <p:cNvSpPr/>
            <p:nvPr/>
          </p:nvSpPr>
          <p:spPr>
            <a:xfrm>
              <a:off x="5295987" y="4801494"/>
              <a:ext cx="1019611" cy="361020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376107" y="4783031"/>
              <a:ext cx="2710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b="1" dirty="0" err="1">
                  <a:solidFill>
                    <a:srgbClr val="002060"/>
                  </a:solidFill>
                </a:rPr>
                <a:t>Heat</a:t>
              </a:r>
              <a:r>
                <a:rPr lang="fi-FI" b="1" dirty="0">
                  <a:solidFill>
                    <a:srgbClr val="002060"/>
                  </a:solidFill>
                </a:rPr>
                <a:t> </a:t>
              </a:r>
              <a:r>
                <a:rPr lang="fi-FI" b="1" dirty="0" err="1">
                  <a:solidFill>
                    <a:srgbClr val="002060"/>
                  </a:solidFill>
                </a:rPr>
                <a:t>exchanger</a:t>
              </a:r>
              <a:r>
                <a:rPr lang="fi-FI" b="1" dirty="0">
                  <a:solidFill>
                    <a:srgbClr val="002060"/>
                  </a:solidFill>
                </a:rPr>
                <a:t> design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641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fi-FI" sz="3600" dirty="0" err="1">
                <a:solidFill>
                  <a:srgbClr val="00A8B4"/>
                </a:solidFill>
                <a:latin typeface="Arial"/>
                <a:ea typeface="MS PGothic"/>
                <a:cs typeface="ＭＳ Ｐゴシック"/>
              </a:rPr>
              <a:t>Solution</a:t>
            </a:r>
            <a:r>
              <a:rPr lang="fi-FI" sz="3600" dirty="0">
                <a:solidFill>
                  <a:srgbClr val="00A8B4"/>
                </a:solidFill>
                <a:latin typeface="Arial"/>
                <a:ea typeface="MS PGothic"/>
                <a:cs typeface="ＭＳ Ｐゴシック"/>
              </a:rPr>
              <a:t> (a)…</a:t>
            </a:r>
            <a:endParaRPr lang="fi-FI" sz="3600" b="1" i="1" spc="-100" dirty="0">
              <a:solidFill>
                <a:srgbClr val="00A8B4"/>
              </a:solidFill>
              <a:latin typeface="Georgia"/>
              <a:ea typeface="MS PGothic"/>
              <a:cs typeface="ＭＳ Ｐゴシック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5394457"/>
            <a:ext cx="1804671" cy="10166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1628800"/>
            <a:ext cx="5986791" cy="393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019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381000"/>
            <a:ext cx="8085600" cy="455712"/>
          </a:xfr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fi-FI" sz="3600" dirty="0" err="1">
                <a:solidFill>
                  <a:srgbClr val="00A8B4"/>
                </a:solidFill>
                <a:latin typeface="Arial"/>
                <a:ea typeface="MS PGothic"/>
                <a:cs typeface="ＭＳ Ｐゴシック"/>
              </a:rPr>
              <a:t>Doublecheck</a:t>
            </a:r>
            <a:r>
              <a:rPr lang="fi-FI" sz="3600" dirty="0">
                <a:solidFill>
                  <a:srgbClr val="00A8B4"/>
                </a:solidFill>
                <a:latin typeface="Arial"/>
                <a:ea typeface="MS PGothic"/>
                <a:cs typeface="ＭＳ Ｐゴシック"/>
              </a:rPr>
              <a:t> </a:t>
            </a:r>
            <a:r>
              <a:rPr lang="fi-FI" sz="3600" dirty="0" err="1">
                <a:solidFill>
                  <a:srgbClr val="00A8B4"/>
                </a:solidFill>
                <a:latin typeface="Arial"/>
                <a:ea typeface="MS PGothic"/>
                <a:cs typeface="ＭＳ Ｐゴシック"/>
              </a:rPr>
              <a:t>Solution</a:t>
            </a:r>
            <a:r>
              <a:rPr lang="fi-FI" sz="3600" dirty="0">
                <a:solidFill>
                  <a:srgbClr val="00A8B4"/>
                </a:solidFill>
                <a:latin typeface="Arial"/>
                <a:ea typeface="MS PGothic"/>
                <a:cs typeface="ＭＳ Ｐゴシック"/>
              </a:rPr>
              <a:t> (a)…</a:t>
            </a:r>
            <a:endParaRPr lang="fi-FI" sz="3600" b="1" i="1" spc="-100" dirty="0">
              <a:solidFill>
                <a:srgbClr val="00A8B4"/>
              </a:solidFill>
              <a:latin typeface="Georgia"/>
              <a:ea typeface="MS PGothic"/>
              <a:cs typeface="ＭＳ Ｐゴシック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5394457"/>
            <a:ext cx="1804671" cy="10166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8794" y="1471465"/>
            <a:ext cx="6405206" cy="3764113"/>
          </a:xfrm>
          <a:prstGeom prst="rect">
            <a:avLst/>
          </a:prstGeom>
        </p:spPr>
      </p:pic>
      <p:sp>
        <p:nvSpPr>
          <p:cNvPr id="6" name="Rectangle 5">
            <a:hlinkClick r:id="" action="ppaction://noaction"/>
          </p:cNvPr>
          <p:cNvSpPr/>
          <p:nvPr/>
        </p:nvSpPr>
        <p:spPr bwMode="auto">
          <a:xfrm>
            <a:off x="162571" y="972802"/>
            <a:ext cx="7072489" cy="3322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80000" tIns="72000" bIns="126000" anchor="ctr"/>
          <a:lstStyle/>
          <a:p>
            <a:pPr algn="l" defTabSz="45720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1" i="0" dirty="0" err="1">
                <a:solidFill>
                  <a:srgbClr val="002060"/>
                </a:solidFill>
                <a:latin typeface="Arial"/>
                <a:cs typeface="Arial"/>
              </a:rPr>
              <a:t>Step</a:t>
            </a:r>
            <a:r>
              <a:rPr lang="fi-FI" sz="1600" b="1" i="0" dirty="0">
                <a:solidFill>
                  <a:srgbClr val="002060"/>
                </a:solidFill>
                <a:latin typeface="Arial"/>
                <a:cs typeface="Arial"/>
              </a:rPr>
              <a:t> 1: Open </a:t>
            </a:r>
            <a:r>
              <a:rPr lang="fi-FI" sz="1600" b="1" i="0" dirty="0" err="1">
                <a:solidFill>
                  <a:srgbClr val="002060"/>
                </a:solidFill>
                <a:latin typeface="Arial"/>
                <a:cs typeface="Arial"/>
              </a:rPr>
              <a:t>Hint</a:t>
            </a:r>
            <a:r>
              <a:rPr lang="fi-FI" sz="1600" b="1" i="0" dirty="0">
                <a:solidFill>
                  <a:srgbClr val="002060"/>
                </a:solidFill>
                <a:latin typeface="Arial"/>
                <a:cs typeface="Arial"/>
              </a:rPr>
              <a:t> software </a:t>
            </a:r>
            <a:r>
              <a:rPr lang="fi-FI" sz="1600" b="1" i="0" dirty="0" err="1">
                <a:solidFill>
                  <a:srgbClr val="002060"/>
                </a:solidFill>
                <a:latin typeface="Arial"/>
                <a:cs typeface="Arial"/>
              </a:rPr>
              <a:t>from</a:t>
            </a:r>
            <a:r>
              <a:rPr lang="fi-FI" sz="1600" b="1" i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i-FI" sz="1600" b="1" i="0" dirty="0" err="1">
                <a:solidFill>
                  <a:srgbClr val="002060"/>
                </a:solidFill>
                <a:latin typeface="Arial"/>
                <a:cs typeface="Arial"/>
              </a:rPr>
              <a:t>your</a:t>
            </a:r>
            <a:r>
              <a:rPr lang="fi-FI" sz="1600" b="1" i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i-FI" sz="1600" b="1" i="0" dirty="0" err="1">
                <a:solidFill>
                  <a:srgbClr val="002060"/>
                </a:solidFill>
                <a:latin typeface="Arial"/>
                <a:cs typeface="Arial"/>
              </a:rPr>
              <a:t>workstation</a:t>
            </a:r>
            <a:endParaRPr lang="fi-FI" sz="1600" b="1" i="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hlinkClick r:id="" action="ppaction://noaction"/>
              </p:cNvPr>
              <p:cNvSpPr/>
              <p:nvPr/>
            </p:nvSpPr>
            <p:spPr bwMode="auto">
              <a:xfrm>
                <a:off x="179512" y="1664804"/>
                <a:ext cx="2304256" cy="792087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lIns="180000" tIns="72000" bIns="126000" anchor="ctr"/>
              <a:lstStyle/>
              <a:p>
                <a:pPr algn="l" defTabSz="45720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i-FI" sz="1600" b="1" i="0" dirty="0">
                    <a:solidFill>
                      <a:srgbClr val="002060"/>
                    </a:solidFill>
                    <a:latin typeface="Arial"/>
                    <a:cs typeface="Arial"/>
                  </a:rPr>
                  <a:t>Step 2: </a:t>
                </a:r>
                <a:r>
                  <a:rPr lang="fi-FI" sz="1600" b="1" i="0" dirty="0" err="1">
                    <a:solidFill>
                      <a:srgbClr val="002060"/>
                    </a:solidFill>
                    <a:latin typeface="Arial"/>
                    <a:cs typeface="Arial"/>
                  </a:rPr>
                  <a:t>change</a:t>
                </a:r>
                <a:r>
                  <a:rPr lang="fi-FI" sz="1600" b="1" i="0" dirty="0">
                    <a:solidFill>
                      <a:srgbClr val="002060"/>
                    </a:solidFill>
                    <a:latin typeface="Arial"/>
                    <a:cs typeface="Arial"/>
                  </a:rPr>
                  <a:t> </a:t>
                </a:r>
                <a:r>
                  <a:rPr lang="fi-FI" sz="1600" b="1" i="0" dirty="0" err="1">
                    <a:solidFill>
                      <a:srgbClr val="002060"/>
                    </a:solidFill>
                    <a:latin typeface="Arial"/>
                    <a:cs typeface="Arial"/>
                  </a:rPr>
                  <a:t>your</a:t>
                </a:r>
                <a:r>
                  <a:rPr lang="fi-FI" sz="1600" b="1" i="0" dirty="0">
                    <a:solidFill>
                      <a:srgbClr val="002060"/>
                    </a:solidFill>
                    <a:latin typeface="Arial"/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fi-FI" sz="16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∆</m:t>
                    </m:r>
                    <m:sSub>
                      <m:sSubPr>
                        <m:ctrlPr>
                          <a:rPr lang="fi-FI" sz="16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fi-FI" sz="16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𝑻</m:t>
                        </m:r>
                      </m:e>
                      <m:sub>
                        <m:r>
                          <a:rPr lang="fi-FI" sz="16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𝒎𝒊𝒏</m:t>
                        </m:r>
                      </m:sub>
                    </m:sSub>
                  </m:oMath>
                </a14:m>
                <a:r>
                  <a:rPr lang="fi-FI" sz="1600" b="1" i="0" dirty="0">
                    <a:solidFill>
                      <a:srgbClr val="002060"/>
                    </a:solidFill>
                    <a:latin typeface="Arial"/>
                    <a:cs typeface="Arial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>
                <a:hlinkClick r:id="" action="ppaction://noaction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1664804"/>
                <a:ext cx="2304256" cy="7920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2771800" y="1657327"/>
            <a:ext cx="546999" cy="25202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" action="ppaction://noaction"/>
          </p:cNvPr>
          <p:cNvSpPr/>
          <p:nvPr/>
        </p:nvSpPr>
        <p:spPr bwMode="auto">
          <a:xfrm>
            <a:off x="175976" y="2775779"/>
            <a:ext cx="2448274" cy="7920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80000" tIns="72000" bIns="126000" anchor="ctr"/>
          <a:lstStyle/>
          <a:p>
            <a:pPr algn="l" defTabSz="45720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1" i="0" dirty="0" err="1">
                <a:solidFill>
                  <a:srgbClr val="002060"/>
                </a:solidFill>
                <a:latin typeface="Arial"/>
                <a:cs typeface="Arial"/>
              </a:rPr>
              <a:t>Step</a:t>
            </a:r>
            <a:r>
              <a:rPr lang="fi-FI" sz="1600" b="1" i="0" dirty="0">
                <a:solidFill>
                  <a:srgbClr val="002060"/>
                </a:solidFill>
                <a:latin typeface="Arial"/>
                <a:cs typeface="Arial"/>
              </a:rPr>
              <a:t> 3: </a:t>
            </a:r>
            <a:r>
              <a:rPr lang="fi-FI" sz="1600" b="1" i="0" dirty="0" err="1">
                <a:solidFill>
                  <a:srgbClr val="002060"/>
                </a:solidFill>
                <a:latin typeface="Arial"/>
                <a:cs typeface="Arial"/>
              </a:rPr>
              <a:t>add</a:t>
            </a:r>
            <a:r>
              <a:rPr lang="fi-FI" sz="1600" b="1" i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i-FI" sz="1600" b="1" i="0" dirty="0" err="1">
                <a:solidFill>
                  <a:srgbClr val="002060"/>
                </a:solidFill>
                <a:latin typeface="Arial"/>
                <a:cs typeface="Arial"/>
              </a:rPr>
              <a:t>streams</a:t>
            </a:r>
            <a:r>
              <a:rPr lang="fi-FI" sz="1600" b="1" i="0" dirty="0">
                <a:solidFill>
                  <a:srgbClr val="00206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8" name="Oval 7"/>
          <p:cNvSpPr/>
          <p:nvPr/>
        </p:nvSpPr>
        <p:spPr>
          <a:xfrm>
            <a:off x="3278091" y="1455969"/>
            <a:ext cx="360040" cy="316847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0257" y="1484784"/>
            <a:ext cx="6386103" cy="3764113"/>
          </a:xfrm>
          <a:prstGeom prst="rect">
            <a:avLst/>
          </a:prstGeom>
        </p:spPr>
      </p:pic>
      <p:sp>
        <p:nvSpPr>
          <p:cNvPr id="14" name="Rectangle 13">
            <a:hlinkClick r:id="" action="ppaction://noaction"/>
          </p:cNvPr>
          <p:cNvSpPr/>
          <p:nvPr/>
        </p:nvSpPr>
        <p:spPr bwMode="auto">
          <a:xfrm>
            <a:off x="251518" y="4005065"/>
            <a:ext cx="2448274" cy="7920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80000" tIns="72000" bIns="126000" anchor="ctr"/>
          <a:lstStyle/>
          <a:p>
            <a:pPr algn="l" defTabSz="45720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1" i="0" dirty="0" err="1">
                <a:solidFill>
                  <a:srgbClr val="002060"/>
                </a:solidFill>
                <a:latin typeface="Arial"/>
                <a:cs typeface="Arial"/>
              </a:rPr>
              <a:t>Step</a:t>
            </a:r>
            <a:r>
              <a:rPr lang="fi-FI" sz="1600" b="1" i="0" dirty="0">
                <a:solidFill>
                  <a:srgbClr val="002060"/>
                </a:solidFill>
                <a:latin typeface="Arial"/>
                <a:cs typeface="Arial"/>
              </a:rPr>
              <a:t> 4: </a:t>
            </a:r>
            <a:r>
              <a:rPr lang="fi-FI" sz="1600" b="1" i="0" dirty="0" err="1">
                <a:solidFill>
                  <a:srgbClr val="002060"/>
                </a:solidFill>
                <a:latin typeface="Arial"/>
                <a:cs typeface="Arial"/>
              </a:rPr>
              <a:t>Generate</a:t>
            </a:r>
            <a:r>
              <a:rPr lang="fi-FI" sz="1600" b="1" i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i-FI" sz="1600" b="1" i="0" dirty="0" err="1">
                <a:solidFill>
                  <a:srgbClr val="002060"/>
                </a:solidFill>
                <a:latin typeface="Arial"/>
                <a:cs typeface="Arial"/>
              </a:rPr>
              <a:t>results</a:t>
            </a:r>
            <a:r>
              <a:rPr lang="fi-FI" sz="1600" b="1" i="0" dirty="0">
                <a:solidFill>
                  <a:srgbClr val="00206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13" name="Oval 12"/>
          <p:cNvSpPr/>
          <p:nvPr/>
        </p:nvSpPr>
        <p:spPr>
          <a:xfrm>
            <a:off x="5364088" y="1614392"/>
            <a:ext cx="216024" cy="294963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5867" y="1484784"/>
            <a:ext cx="6437196" cy="3765491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3443932" y="3068960"/>
            <a:ext cx="1440160" cy="36004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1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4" grpId="1" animBg="1"/>
      <p:bldP spid="9" grpId="0" animBg="1"/>
      <p:bldP spid="8" grpId="0" animBg="1"/>
      <p:bldP spid="8" grpId="1" animBg="1"/>
      <p:bldP spid="14" grpId="0" animBg="1"/>
      <p:bldP spid="13" grpId="0" animBg="1"/>
      <p:bldP spid="17" grpId="0" animBg="1"/>
    </p:bldLst>
  </p:timing>
</p:sld>
</file>

<file path=ppt/theme/theme1.xml><?xml version="1.0" encoding="utf-8"?>
<a:theme xmlns:a="http://schemas.openxmlformats.org/drawingml/2006/main" name="aalto_yliopisto">
  <a:themeElements>
    <a:clrScheme name="Aalto Presentation">
      <a:dk1>
        <a:srgbClr val="000000"/>
      </a:dk1>
      <a:lt1>
        <a:srgbClr val="FFFFFF"/>
      </a:lt1>
      <a:dk2>
        <a:srgbClr val="0065BD"/>
      </a:dk2>
      <a:lt2>
        <a:srgbClr val="FECB00"/>
      </a:lt2>
      <a:accent1>
        <a:srgbClr val="009B3A"/>
      </a:accent1>
      <a:accent2>
        <a:srgbClr val="FF7900"/>
      </a:accent2>
      <a:accent3>
        <a:srgbClr val="00A8B4"/>
      </a:accent3>
      <a:accent4>
        <a:srgbClr val="B1059D"/>
      </a:accent4>
      <a:accent5>
        <a:srgbClr val="928B81"/>
      </a:accent5>
      <a:accent6>
        <a:srgbClr val="ED2939"/>
      </a:accent6>
      <a:hlink>
        <a:srgbClr val="009B3A"/>
      </a:hlink>
      <a:folHlink>
        <a:srgbClr val="6639B7"/>
      </a:folHlink>
    </a:clrScheme>
    <a:fontScheme name="Aalto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alto_slides_EN_20130208.pptx" id="{282B76EF-E91B-4AF3-9014-E889B74F2B74}" vid="{A8EA7C8D-2594-46CB-91F0-EC9A742907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03E476E1669D47B7F4D5D2A2325504" ma:contentTypeVersion="0" ma:contentTypeDescription="Create a new document." ma:contentTypeScope="" ma:versionID="960943dd18a94edcf9b21f35118473fe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84A4C14C-EE6F-411D-B79D-7FC0402FDC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D2F23A62-9484-446E-B43E-7074B7F309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41AB2D-3A5C-4C85-8ECC-3777E3C6784E}">
  <ds:schemaRefs>
    <ds:schemaRef ds:uri="http://schemas.microsoft.com/office/2006/metadata/properties"/>
    <ds:schemaRef ds:uri="http://purl.org/dc/dcmitype/"/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AALTO_slides_EN_20130208</Template>
  <TotalTime>1317</TotalTime>
  <Words>947</Words>
  <Application>Microsoft Office PowerPoint</Application>
  <PresentationFormat>On-screen Show (4:3)</PresentationFormat>
  <Paragraphs>171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Cambria Math</vt:lpstr>
      <vt:lpstr>Courier New</vt:lpstr>
      <vt:lpstr>Georgia</vt:lpstr>
      <vt:lpstr>Lucida Grande</vt:lpstr>
      <vt:lpstr>Symbol</vt:lpstr>
      <vt:lpstr>Times New Roman</vt:lpstr>
      <vt:lpstr>Wingdings</vt:lpstr>
      <vt:lpstr>aalto_yliopisto</vt:lpstr>
      <vt:lpstr>EEN-E3007: Process Integration and Energy Optimization L </vt:lpstr>
      <vt:lpstr>After the Exercise You should be able to …</vt:lpstr>
      <vt:lpstr>What is Pinch technology?</vt:lpstr>
      <vt:lpstr>Did you know that..</vt:lpstr>
      <vt:lpstr>In one way you can … but we will …</vt:lpstr>
      <vt:lpstr>Problem 1. Temperature-enthalpy rate diagram  </vt:lpstr>
      <vt:lpstr>Keep in mind …</vt:lpstr>
      <vt:lpstr>Solution (a)…</vt:lpstr>
      <vt:lpstr>Doublecheck Solution (a)…</vt:lpstr>
      <vt:lpstr>Solution (b)…</vt:lpstr>
      <vt:lpstr>Problem 2. Composite curves  </vt:lpstr>
      <vt:lpstr>Keep in mind …</vt:lpstr>
      <vt:lpstr>Solution …</vt:lpstr>
      <vt:lpstr>Homework Pinch analysis for the steam reforming process.  </vt:lpstr>
      <vt:lpstr>Questions? </vt:lpstr>
    </vt:vector>
  </TitlesOfParts>
  <Manager>juha.juvonen@aalto.fi</Manager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Aalto University – Where science and art meet technology and business</dc:title>
  <dc:creator>Mohamed Magdeldin Abdelwahed Mohamed</dc:creator>
  <cp:lastModifiedBy>Laukkanen Timo</cp:lastModifiedBy>
  <cp:revision>57</cp:revision>
  <cp:lastPrinted>2021-11-24T10:21:17Z</cp:lastPrinted>
  <dcterms:created xsi:type="dcterms:W3CDTF">2017-10-16T10:28:58Z</dcterms:created>
  <dcterms:modified xsi:type="dcterms:W3CDTF">2021-11-24T10:24:56Z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TieturiVerId">
    <vt:lpwstr>002</vt:lpwstr>
  </property>
  <property fmtid="{D5CDD505-2E9C-101B-9397-08002B2CF9AE}" pid="3" name="ContentTypeId">
    <vt:lpwstr>0x010100BF03E476E1669D47B7F4D5D2A2325504</vt:lpwstr>
  </property>
</Properties>
</file>