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23"/>
  </p:notesMasterIdLst>
  <p:sldIdLst>
    <p:sldId id="256" r:id="rId2"/>
    <p:sldId id="295" r:id="rId3"/>
    <p:sldId id="279" r:id="rId4"/>
    <p:sldId id="265" r:id="rId5"/>
    <p:sldId id="263" r:id="rId6"/>
    <p:sldId id="286" r:id="rId7"/>
    <p:sldId id="264" r:id="rId8"/>
    <p:sldId id="282" r:id="rId9"/>
    <p:sldId id="292" r:id="rId10"/>
    <p:sldId id="287" r:id="rId11"/>
    <p:sldId id="266" r:id="rId12"/>
    <p:sldId id="283" r:id="rId13"/>
    <p:sldId id="257" r:id="rId14"/>
    <p:sldId id="272" r:id="rId15"/>
    <p:sldId id="270" r:id="rId16"/>
    <p:sldId id="273" r:id="rId17"/>
    <p:sldId id="289" r:id="rId18"/>
    <p:sldId id="290" r:id="rId19"/>
    <p:sldId id="291" r:id="rId20"/>
    <p:sldId id="285" r:id="rId21"/>
    <p:sldId id="288" r:id="rId22"/>
  </p:sldIdLst>
  <p:sldSz cx="12192000" cy="6858000"/>
  <p:notesSz cx="7099300" cy="10234613"/>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0" autoAdjust="0"/>
    <p:restoredTop sz="76379" autoAdjust="0"/>
  </p:normalViewPr>
  <p:slideViewPr>
    <p:cSldViewPr snapToGrid="0">
      <p:cViewPr varScale="1">
        <p:scale>
          <a:sx n="74" d="100"/>
          <a:sy n="74" d="100"/>
        </p:scale>
        <p:origin x="1512"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575" cy="512763"/>
          </a:xfrm>
          <a:prstGeom prst="rect">
            <a:avLst/>
          </a:prstGeom>
        </p:spPr>
        <p:txBody>
          <a:bodyPr vert="horz" lIns="91440" tIns="45720" rIns="91440" bIns="45720" rtlCol="0"/>
          <a:lstStyle>
            <a:lvl1pPr algn="l">
              <a:defRPr sz="1200"/>
            </a:lvl1pPr>
          </a:lstStyle>
          <a:p>
            <a:endParaRPr lang="fi-FI"/>
          </a:p>
        </p:txBody>
      </p:sp>
      <p:sp>
        <p:nvSpPr>
          <p:cNvPr id="3" name="Date Placeholder 2"/>
          <p:cNvSpPr>
            <a:spLocks noGrp="1"/>
          </p:cNvSpPr>
          <p:nvPr>
            <p:ph type="dt" idx="1"/>
          </p:nvPr>
        </p:nvSpPr>
        <p:spPr>
          <a:xfrm>
            <a:off x="4021138" y="0"/>
            <a:ext cx="3076575" cy="512763"/>
          </a:xfrm>
          <a:prstGeom prst="rect">
            <a:avLst/>
          </a:prstGeom>
        </p:spPr>
        <p:txBody>
          <a:bodyPr vert="horz" lIns="91440" tIns="45720" rIns="91440" bIns="45720" rtlCol="0"/>
          <a:lstStyle>
            <a:lvl1pPr algn="r">
              <a:defRPr sz="1200"/>
            </a:lvl1pPr>
          </a:lstStyle>
          <a:p>
            <a:fld id="{05692BC3-5318-45BA-BA34-1F1035F9F868}" type="datetimeFigureOut">
              <a:rPr lang="fi-FI" smtClean="0"/>
              <a:t>1.4.2020</a:t>
            </a:fld>
            <a:endParaRPr lang="fi-FI"/>
          </a:p>
        </p:txBody>
      </p:sp>
      <p:sp>
        <p:nvSpPr>
          <p:cNvPr id="4" name="Slide Image Placeholder 3"/>
          <p:cNvSpPr>
            <a:spLocks noGrp="1" noRot="1" noChangeAspect="1"/>
          </p:cNvSpPr>
          <p:nvPr>
            <p:ph type="sldImg" idx="2"/>
          </p:nvPr>
        </p:nvSpPr>
        <p:spPr>
          <a:xfrm>
            <a:off x="479425" y="1279525"/>
            <a:ext cx="6140450" cy="3454400"/>
          </a:xfrm>
          <a:prstGeom prst="rect">
            <a:avLst/>
          </a:prstGeom>
          <a:noFill/>
          <a:ln w="12700">
            <a:solidFill>
              <a:prstClr val="black"/>
            </a:solidFill>
          </a:ln>
        </p:spPr>
        <p:txBody>
          <a:bodyPr vert="horz" lIns="91440" tIns="45720" rIns="91440" bIns="45720" rtlCol="0" anchor="ctr"/>
          <a:lstStyle/>
          <a:p>
            <a:endParaRPr lang="fi-FI"/>
          </a:p>
        </p:txBody>
      </p:sp>
      <p:sp>
        <p:nvSpPr>
          <p:cNvPr id="5" name="Notes Placeholder 4"/>
          <p:cNvSpPr>
            <a:spLocks noGrp="1"/>
          </p:cNvSpPr>
          <p:nvPr>
            <p:ph type="body" sz="quarter" idx="3"/>
          </p:nvPr>
        </p:nvSpPr>
        <p:spPr>
          <a:xfrm>
            <a:off x="709613" y="4926013"/>
            <a:ext cx="5680075" cy="402907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6" name="Footer Placeholder 5"/>
          <p:cNvSpPr>
            <a:spLocks noGrp="1"/>
          </p:cNvSpPr>
          <p:nvPr>
            <p:ph type="ftr" sz="quarter" idx="4"/>
          </p:nvPr>
        </p:nvSpPr>
        <p:spPr>
          <a:xfrm>
            <a:off x="0" y="9721850"/>
            <a:ext cx="3076575" cy="512763"/>
          </a:xfrm>
          <a:prstGeom prst="rect">
            <a:avLst/>
          </a:prstGeom>
        </p:spPr>
        <p:txBody>
          <a:bodyPr vert="horz" lIns="91440" tIns="45720" rIns="91440" bIns="45720" rtlCol="0" anchor="b"/>
          <a:lstStyle>
            <a:lvl1pPr algn="l">
              <a:defRPr sz="1200"/>
            </a:lvl1pPr>
          </a:lstStyle>
          <a:p>
            <a:endParaRPr lang="fi-FI"/>
          </a:p>
        </p:txBody>
      </p:sp>
      <p:sp>
        <p:nvSpPr>
          <p:cNvPr id="7" name="Slide Number Placeholder 6"/>
          <p:cNvSpPr>
            <a:spLocks noGrp="1"/>
          </p:cNvSpPr>
          <p:nvPr>
            <p:ph type="sldNum" sz="quarter" idx="5"/>
          </p:nvPr>
        </p:nvSpPr>
        <p:spPr>
          <a:xfrm>
            <a:off x="4021138" y="9721850"/>
            <a:ext cx="3076575" cy="512763"/>
          </a:xfrm>
          <a:prstGeom prst="rect">
            <a:avLst/>
          </a:prstGeom>
        </p:spPr>
        <p:txBody>
          <a:bodyPr vert="horz" lIns="91440" tIns="45720" rIns="91440" bIns="45720" rtlCol="0" anchor="b"/>
          <a:lstStyle>
            <a:lvl1pPr algn="r">
              <a:defRPr sz="1200"/>
            </a:lvl1pPr>
          </a:lstStyle>
          <a:p>
            <a:fld id="{D26D8210-A3F9-4F81-B7B8-FE3905D56A12}" type="slidenum">
              <a:rPr lang="fi-FI" smtClean="0"/>
              <a:t>‹#›</a:t>
            </a:fld>
            <a:endParaRPr lang="fi-FI"/>
          </a:p>
        </p:txBody>
      </p:sp>
    </p:spTree>
    <p:extLst>
      <p:ext uri="{BB962C8B-B14F-4D97-AF65-F5344CB8AC3E}">
        <p14:creationId xmlns:p14="http://schemas.microsoft.com/office/powerpoint/2010/main" val="41651858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dirty="0"/>
          </a:p>
        </p:txBody>
      </p:sp>
      <p:sp>
        <p:nvSpPr>
          <p:cNvPr id="4" name="Slide Number Placeholder 3"/>
          <p:cNvSpPr>
            <a:spLocks noGrp="1"/>
          </p:cNvSpPr>
          <p:nvPr>
            <p:ph type="sldNum" sz="quarter" idx="10"/>
          </p:nvPr>
        </p:nvSpPr>
        <p:spPr/>
        <p:txBody>
          <a:bodyPr/>
          <a:lstStyle/>
          <a:p>
            <a:fld id="{D26D8210-A3F9-4F81-B7B8-FE3905D56A12}" type="slidenum">
              <a:rPr lang="fi-FI" smtClean="0"/>
              <a:t>10</a:t>
            </a:fld>
            <a:endParaRPr lang="fi-FI"/>
          </a:p>
        </p:txBody>
      </p:sp>
    </p:spTree>
    <p:extLst>
      <p:ext uri="{BB962C8B-B14F-4D97-AF65-F5344CB8AC3E}">
        <p14:creationId xmlns:p14="http://schemas.microsoft.com/office/powerpoint/2010/main" val="30523032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fi-FI"/>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fi-FI"/>
          </a:p>
        </p:txBody>
      </p:sp>
      <p:sp>
        <p:nvSpPr>
          <p:cNvPr id="4" name="Date Placeholder 3"/>
          <p:cNvSpPr>
            <a:spLocks noGrp="1"/>
          </p:cNvSpPr>
          <p:nvPr>
            <p:ph type="dt" sz="half" idx="10"/>
          </p:nvPr>
        </p:nvSpPr>
        <p:spPr/>
        <p:txBody>
          <a:bodyPr/>
          <a:lstStyle/>
          <a:p>
            <a:fld id="{D8A96961-B002-408D-830C-1573DAF55B15}" type="datetimeFigureOut">
              <a:rPr lang="fi-FI" smtClean="0"/>
              <a:t>1.4.2020</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ABF1F8D5-8436-4C2F-8EE0-5A82CE25FC88}" type="slidenum">
              <a:rPr lang="fi-FI" smtClean="0"/>
              <a:t>‹#›</a:t>
            </a:fld>
            <a:endParaRPr lang="fi-FI"/>
          </a:p>
        </p:txBody>
      </p:sp>
    </p:spTree>
    <p:extLst>
      <p:ext uri="{BB962C8B-B14F-4D97-AF65-F5344CB8AC3E}">
        <p14:creationId xmlns:p14="http://schemas.microsoft.com/office/powerpoint/2010/main" val="7941948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p:cNvSpPr>
            <a:spLocks noGrp="1"/>
          </p:cNvSpPr>
          <p:nvPr>
            <p:ph type="dt" sz="half" idx="10"/>
          </p:nvPr>
        </p:nvSpPr>
        <p:spPr/>
        <p:txBody>
          <a:bodyPr/>
          <a:lstStyle/>
          <a:p>
            <a:fld id="{D8A96961-B002-408D-830C-1573DAF55B15}" type="datetimeFigureOut">
              <a:rPr lang="fi-FI" smtClean="0"/>
              <a:t>1.4.2020</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ABF1F8D5-8436-4C2F-8EE0-5A82CE25FC88}" type="slidenum">
              <a:rPr lang="fi-FI" smtClean="0"/>
              <a:t>‹#›</a:t>
            </a:fld>
            <a:endParaRPr lang="fi-FI"/>
          </a:p>
        </p:txBody>
      </p:sp>
    </p:spTree>
    <p:extLst>
      <p:ext uri="{BB962C8B-B14F-4D97-AF65-F5344CB8AC3E}">
        <p14:creationId xmlns:p14="http://schemas.microsoft.com/office/powerpoint/2010/main" val="8074160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fi-FI"/>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p:cNvSpPr>
            <a:spLocks noGrp="1"/>
          </p:cNvSpPr>
          <p:nvPr>
            <p:ph type="dt" sz="half" idx="10"/>
          </p:nvPr>
        </p:nvSpPr>
        <p:spPr/>
        <p:txBody>
          <a:bodyPr/>
          <a:lstStyle/>
          <a:p>
            <a:fld id="{D8A96961-B002-408D-830C-1573DAF55B15}" type="datetimeFigureOut">
              <a:rPr lang="fi-FI" smtClean="0"/>
              <a:t>1.4.2020</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ABF1F8D5-8436-4C2F-8EE0-5A82CE25FC88}" type="slidenum">
              <a:rPr lang="fi-FI" smtClean="0"/>
              <a:t>‹#›</a:t>
            </a:fld>
            <a:endParaRPr lang="fi-FI"/>
          </a:p>
        </p:txBody>
      </p:sp>
    </p:spTree>
    <p:extLst>
      <p:ext uri="{BB962C8B-B14F-4D97-AF65-F5344CB8AC3E}">
        <p14:creationId xmlns:p14="http://schemas.microsoft.com/office/powerpoint/2010/main" val="2829156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p:cNvSpPr>
            <a:spLocks noGrp="1"/>
          </p:cNvSpPr>
          <p:nvPr>
            <p:ph type="dt" sz="half" idx="10"/>
          </p:nvPr>
        </p:nvSpPr>
        <p:spPr/>
        <p:txBody>
          <a:bodyPr/>
          <a:lstStyle/>
          <a:p>
            <a:fld id="{D8A96961-B002-408D-830C-1573DAF55B15}" type="datetimeFigureOut">
              <a:rPr lang="fi-FI" smtClean="0"/>
              <a:t>1.4.2020</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ABF1F8D5-8436-4C2F-8EE0-5A82CE25FC88}" type="slidenum">
              <a:rPr lang="fi-FI" smtClean="0"/>
              <a:t>‹#›</a:t>
            </a:fld>
            <a:endParaRPr lang="fi-FI"/>
          </a:p>
        </p:txBody>
      </p:sp>
    </p:spTree>
    <p:extLst>
      <p:ext uri="{BB962C8B-B14F-4D97-AF65-F5344CB8AC3E}">
        <p14:creationId xmlns:p14="http://schemas.microsoft.com/office/powerpoint/2010/main" val="2626099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fi-FI"/>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8A96961-B002-408D-830C-1573DAF55B15}" type="datetimeFigureOut">
              <a:rPr lang="fi-FI" smtClean="0"/>
              <a:t>1.4.2020</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ABF1F8D5-8436-4C2F-8EE0-5A82CE25FC88}" type="slidenum">
              <a:rPr lang="fi-FI" smtClean="0"/>
              <a:t>‹#›</a:t>
            </a:fld>
            <a:endParaRPr lang="fi-FI"/>
          </a:p>
        </p:txBody>
      </p:sp>
    </p:spTree>
    <p:extLst>
      <p:ext uri="{BB962C8B-B14F-4D97-AF65-F5344CB8AC3E}">
        <p14:creationId xmlns:p14="http://schemas.microsoft.com/office/powerpoint/2010/main" val="1566875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Date Placeholder 4"/>
          <p:cNvSpPr>
            <a:spLocks noGrp="1"/>
          </p:cNvSpPr>
          <p:nvPr>
            <p:ph type="dt" sz="half" idx="10"/>
          </p:nvPr>
        </p:nvSpPr>
        <p:spPr/>
        <p:txBody>
          <a:bodyPr/>
          <a:lstStyle/>
          <a:p>
            <a:fld id="{D8A96961-B002-408D-830C-1573DAF55B15}" type="datetimeFigureOut">
              <a:rPr lang="fi-FI" smtClean="0"/>
              <a:t>1.4.2020</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ABF1F8D5-8436-4C2F-8EE0-5A82CE25FC88}" type="slidenum">
              <a:rPr lang="fi-FI" smtClean="0"/>
              <a:t>‹#›</a:t>
            </a:fld>
            <a:endParaRPr lang="fi-FI"/>
          </a:p>
        </p:txBody>
      </p:sp>
    </p:spTree>
    <p:extLst>
      <p:ext uri="{BB962C8B-B14F-4D97-AF65-F5344CB8AC3E}">
        <p14:creationId xmlns:p14="http://schemas.microsoft.com/office/powerpoint/2010/main" val="2147611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fi-FI"/>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7" name="Date Placeholder 6"/>
          <p:cNvSpPr>
            <a:spLocks noGrp="1"/>
          </p:cNvSpPr>
          <p:nvPr>
            <p:ph type="dt" sz="half" idx="10"/>
          </p:nvPr>
        </p:nvSpPr>
        <p:spPr/>
        <p:txBody>
          <a:bodyPr/>
          <a:lstStyle/>
          <a:p>
            <a:fld id="{D8A96961-B002-408D-830C-1573DAF55B15}" type="datetimeFigureOut">
              <a:rPr lang="fi-FI" smtClean="0"/>
              <a:t>1.4.2020</a:t>
            </a:fld>
            <a:endParaRPr lang="fi-FI"/>
          </a:p>
        </p:txBody>
      </p:sp>
      <p:sp>
        <p:nvSpPr>
          <p:cNvPr id="8" name="Footer Placeholder 7"/>
          <p:cNvSpPr>
            <a:spLocks noGrp="1"/>
          </p:cNvSpPr>
          <p:nvPr>
            <p:ph type="ftr" sz="quarter" idx="11"/>
          </p:nvPr>
        </p:nvSpPr>
        <p:spPr/>
        <p:txBody>
          <a:bodyPr/>
          <a:lstStyle/>
          <a:p>
            <a:endParaRPr lang="fi-FI"/>
          </a:p>
        </p:txBody>
      </p:sp>
      <p:sp>
        <p:nvSpPr>
          <p:cNvPr id="9" name="Slide Number Placeholder 8"/>
          <p:cNvSpPr>
            <a:spLocks noGrp="1"/>
          </p:cNvSpPr>
          <p:nvPr>
            <p:ph type="sldNum" sz="quarter" idx="12"/>
          </p:nvPr>
        </p:nvSpPr>
        <p:spPr/>
        <p:txBody>
          <a:bodyPr/>
          <a:lstStyle/>
          <a:p>
            <a:fld id="{ABF1F8D5-8436-4C2F-8EE0-5A82CE25FC88}" type="slidenum">
              <a:rPr lang="fi-FI" smtClean="0"/>
              <a:t>‹#›</a:t>
            </a:fld>
            <a:endParaRPr lang="fi-FI"/>
          </a:p>
        </p:txBody>
      </p:sp>
    </p:spTree>
    <p:extLst>
      <p:ext uri="{BB962C8B-B14F-4D97-AF65-F5344CB8AC3E}">
        <p14:creationId xmlns:p14="http://schemas.microsoft.com/office/powerpoint/2010/main" val="3267837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Date Placeholder 2"/>
          <p:cNvSpPr>
            <a:spLocks noGrp="1"/>
          </p:cNvSpPr>
          <p:nvPr>
            <p:ph type="dt" sz="half" idx="10"/>
          </p:nvPr>
        </p:nvSpPr>
        <p:spPr/>
        <p:txBody>
          <a:bodyPr/>
          <a:lstStyle/>
          <a:p>
            <a:fld id="{D8A96961-B002-408D-830C-1573DAF55B15}" type="datetimeFigureOut">
              <a:rPr lang="fi-FI" smtClean="0"/>
              <a:t>1.4.2020</a:t>
            </a:fld>
            <a:endParaRPr lang="fi-FI"/>
          </a:p>
        </p:txBody>
      </p:sp>
      <p:sp>
        <p:nvSpPr>
          <p:cNvPr id="4" name="Footer Placeholder 3"/>
          <p:cNvSpPr>
            <a:spLocks noGrp="1"/>
          </p:cNvSpPr>
          <p:nvPr>
            <p:ph type="ftr" sz="quarter" idx="11"/>
          </p:nvPr>
        </p:nvSpPr>
        <p:spPr/>
        <p:txBody>
          <a:bodyPr/>
          <a:lstStyle/>
          <a:p>
            <a:endParaRPr lang="fi-FI"/>
          </a:p>
        </p:txBody>
      </p:sp>
      <p:sp>
        <p:nvSpPr>
          <p:cNvPr id="5" name="Slide Number Placeholder 4"/>
          <p:cNvSpPr>
            <a:spLocks noGrp="1"/>
          </p:cNvSpPr>
          <p:nvPr>
            <p:ph type="sldNum" sz="quarter" idx="12"/>
          </p:nvPr>
        </p:nvSpPr>
        <p:spPr/>
        <p:txBody>
          <a:bodyPr/>
          <a:lstStyle/>
          <a:p>
            <a:fld id="{ABF1F8D5-8436-4C2F-8EE0-5A82CE25FC88}" type="slidenum">
              <a:rPr lang="fi-FI" smtClean="0"/>
              <a:t>‹#›</a:t>
            </a:fld>
            <a:endParaRPr lang="fi-FI"/>
          </a:p>
        </p:txBody>
      </p:sp>
    </p:spTree>
    <p:extLst>
      <p:ext uri="{BB962C8B-B14F-4D97-AF65-F5344CB8AC3E}">
        <p14:creationId xmlns:p14="http://schemas.microsoft.com/office/powerpoint/2010/main" val="1213198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A96961-B002-408D-830C-1573DAF55B15}" type="datetimeFigureOut">
              <a:rPr lang="fi-FI" smtClean="0"/>
              <a:t>1.4.2020</a:t>
            </a:fld>
            <a:endParaRPr lang="fi-FI"/>
          </a:p>
        </p:txBody>
      </p:sp>
      <p:sp>
        <p:nvSpPr>
          <p:cNvPr id="3" name="Footer Placeholder 2"/>
          <p:cNvSpPr>
            <a:spLocks noGrp="1"/>
          </p:cNvSpPr>
          <p:nvPr>
            <p:ph type="ftr" sz="quarter" idx="11"/>
          </p:nvPr>
        </p:nvSpPr>
        <p:spPr/>
        <p:txBody>
          <a:bodyPr/>
          <a:lstStyle/>
          <a:p>
            <a:endParaRPr lang="fi-FI"/>
          </a:p>
        </p:txBody>
      </p:sp>
      <p:sp>
        <p:nvSpPr>
          <p:cNvPr id="4" name="Slide Number Placeholder 3"/>
          <p:cNvSpPr>
            <a:spLocks noGrp="1"/>
          </p:cNvSpPr>
          <p:nvPr>
            <p:ph type="sldNum" sz="quarter" idx="12"/>
          </p:nvPr>
        </p:nvSpPr>
        <p:spPr/>
        <p:txBody>
          <a:bodyPr/>
          <a:lstStyle/>
          <a:p>
            <a:fld id="{ABF1F8D5-8436-4C2F-8EE0-5A82CE25FC88}" type="slidenum">
              <a:rPr lang="fi-FI" smtClean="0"/>
              <a:t>‹#›</a:t>
            </a:fld>
            <a:endParaRPr lang="fi-FI"/>
          </a:p>
        </p:txBody>
      </p:sp>
    </p:spTree>
    <p:extLst>
      <p:ext uri="{BB962C8B-B14F-4D97-AF65-F5344CB8AC3E}">
        <p14:creationId xmlns:p14="http://schemas.microsoft.com/office/powerpoint/2010/main" val="3739758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i-FI"/>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8A96961-B002-408D-830C-1573DAF55B15}" type="datetimeFigureOut">
              <a:rPr lang="fi-FI" smtClean="0"/>
              <a:t>1.4.2020</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ABF1F8D5-8436-4C2F-8EE0-5A82CE25FC88}" type="slidenum">
              <a:rPr lang="fi-FI" smtClean="0"/>
              <a:t>‹#›</a:t>
            </a:fld>
            <a:endParaRPr lang="fi-FI"/>
          </a:p>
        </p:txBody>
      </p:sp>
    </p:spTree>
    <p:extLst>
      <p:ext uri="{BB962C8B-B14F-4D97-AF65-F5344CB8AC3E}">
        <p14:creationId xmlns:p14="http://schemas.microsoft.com/office/powerpoint/2010/main" val="30546076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i-FI"/>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8A96961-B002-408D-830C-1573DAF55B15}" type="datetimeFigureOut">
              <a:rPr lang="fi-FI" smtClean="0"/>
              <a:t>1.4.2020</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ABF1F8D5-8436-4C2F-8EE0-5A82CE25FC88}" type="slidenum">
              <a:rPr lang="fi-FI" smtClean="0"/>
              <a:t>‹#›</a:t>
            </a:fld>
            <a:endParaRPr lang="fi-FI"/>
          </a:p>
        </p:txBody>
      </p:sp>
    </p:spTree>
    <p:extLst>
      <p:ext uri="{BB962C8B-B14F-4D97-AF65-F5344CB8AC3E}">
        <p14:creationId xmlns:p14="http://schemas.microsoft.com/office/powerpoint/2010/main" val="1150643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fi-FI"/>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A96961-B002-408D-830C-1573DAF55B15}" type="datetimeFigureOut">
              <a:rPr lang="fi-FI" smtClean="0"/>
              <a:t>1.4.2020</a:t>
            </a:fld>
            <a:endParaRPr lang="fi-FI"/>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F1F8D5-8436-4C2F-8EE0-5A82CE25FC88}" type="slidenum">
              <a:rPr lang="fi-FI" smtClean="0"/>
              <a:t>‹#›</a:t>
            </a:fld>
            <a:endParaRPr lang="fi-FI"/>
          </a:p>
        </p:txBody>
      </p:sp>
    </p:spTree>
    <p:extLst>
      <p:ext uri="{BB962C8B-B14F-4D97-AF65-F5344CB8AC3E}">
        <p14:creationId xmlns:p14="http://schemas.microsoft.com/office/powerpoint/2010/main" val="10170363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maria.huhmarniemi@ulapland.fi"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dx.doi.org/10.1111/j.1365-2524.2008.00777"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stat.fi/tup/suoluk/suoluk_vaesto.htm"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tweet2cite.com/%22&#160;"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mailto:maria.huhmarniemi@ulapland.fi"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0483" y="0"/>
            <a:ext cx="9144000" cy="2387600"/>
          </a:xfrm>
        </p:spPr>
        <p:txBody>
          <a:bodyPr/>
          <a:lstStyle/>
          <a:p>
            <a:r>
              <a:rPr lang="fi-FI" dirty="0"/>
              <a:t>APA6 suomeksi</a:t>
            </a:r>
          </a:p>
        </p:txBody>
      </p:sp>
      <p:sp>
        <p:nvSpPr>
          <p:cNvPr id="3" name="Subtitle 2"/>
          <p:cNvSpPr>
            <a:spLocks noGrp="1"/>
          </p:cNvSpPr>
          <p:nvPr>
            <p:ph type="subTitle" idx="1"/>
          </p:nvPr>
        </p:nvSpPr>
        <p:spPr>
          <a:xfrm>
            <a:off x="1299713" y="2566868"/>
            <a:ext cx="9144000" cy="1655762"/>
          </a:xfrm>
        </p:spPr>
        <p:txBody>
          <a:bodyPr>
            <a:normAutofit/>
          </a:bodyPr>
          <a:lstStyle/>
          <a:p>
            <a:r>
              <a:rPr lang="fi-FI" sz="8000" dirty="0"/>
              <a:t>Synnyt</a:t>
            </a:r>
          </a:p>
        </p:txBody>
      </p:sp>
      <p:sp>
        <p:nvSpPr>
          <p:cNvPr id="4" name="Rectangle 3"/>
          <p:cNvSpPr/>
          <p:nvPr/>
        </p:nvSpPr>
        <p:spPr>
          <a:xfrm>
            <a:off x="2944483" y="5067867"/>
            <a:ext cx="7620000" cy="646331"/>
          </a:xfrm>
          <a:prstGeom prst="rect">
            <a:avLst/>
          </a:prstGeom>
        </p:spPr>
        <p:txBody>
          <a:bodyPr wrap="square">
            <a:spAutoFit/>
          </a:bodyPr>
          <a:lstStyle/>
          <a:p>
            <a:r>
              <a:rPr lang="fi-FI" dirty="0"/>
              <a:t>Maria Huhmarniemi (</a:t>
            </a:r>
            <a:r>
              <a:rPr lang="fi-FI" dirty="0">
                <a:hlinkClick r:id="rId2"/>
              </a:rPr>
              <a:t>maria.huhmarniemi@ulapland.fi</a:t>
            </a:r>
            <a:r>
              <a:rPr lang="fi-FI" dirty="0"/>
              <a:t>) 7.7.2018</a:t>
            </a:r>
            <a:br>
              <a:rPr lang="fi-FI" dirty="0"/>
            </a:br>
            <a:endParaRPr lang="fi-FI" dirty="0"/>
          </a:p>
        </p:txBody>
      </p:sp>
    </p:spTree>
    <p:extLst>
      <p:ext uri="{BB962C8B-B14F-4D97-AF65-F5344CB8AC3E}">
        <p14:creationId xmlns:p14="http://schemas.microsoft.com/office/powerpoint/2010/main" val="33195616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502358" y="1146580"/>
            <a:ext cx="5205548" cy="6021822"/>
          </a:xfrm>
        </p:spPr>
        <p:txBody>
          <a:bodyPr>
            <a:normAutofit/>
          </a:bodyPr>
          <a:lstStyle/>
          <a:p>
            <a:pPr marL="0" indent="0">
              <a:buNone/>
            </a:pPr>
            <a:endParaRPr lang="en-US" sz="1800" dirty="0"/>
          </a:p>
          <a:p>
            <a:pPr marL="0" indent="0">
              <a:buNone/>
            </a:pPr>
            <a:r>
              <a:rPr lang="en-US" sz="1800" b="1" dirty="0" err="1"/>
              <a:t>Kirjassa</a:t>
            </a:r>
            <a:r>
              <a:rPr lang="en-US" sz="1800" b="1" dirty="0"/>
              <a:t> </a:t>
            </a:r>
            <a:r>
              <a:rPr lang="en-US" sz="1800" b="1" dirty="0" err="1"/>
              <a:t>oleva</a:t>
            </a:r>
            <a:r>
              <a:rPr lang="en-US" sz="1800" b="1" dirty="0"/>
              <a:t> </a:t>
            </a:r>
            <a:r>
              <a:rPr lang="en-US" sz="1800" b="1" dirty="0" err="1"/>
              <a:t>artikkeli</a:t>
            </a:r>
            <a:endParaRPr lang="en-US" sz="1800" b="1" dirty="0"/>
          </a:p>
          <a:p>
            <a:pPr marL="0" indent="0">
              <a:buNone/>
            </a:pPr>
            <a:r>
              <a:rPr lang="en-US" sz="1800" dirty="0"/>
              <a:t>McKenzie, H., </a:t>
            </a:r>
            <a:r>
              <a:rPr lang="en-US" sz="1800" dirty="0" err="1"/>
              <a:t>Boughton</a:t>
            </a:r>
            <a:r>
              <a:rPr lang="en-US" sz="1800" dirty="0"/>
              <a:t>, M., Hayes, L., &amp; Forsyth, S. (2008). Explaining the complexities and value of nursing practice and knowledge. </a:t>
            </a:r>
            <a:r>
              <a:rPr lang="en-US" sz="1800" dirty="0" err="1"/>
              <a:t>Teoksessa</a:t>
            </a:r>
            <a:r>
              <a:rPr lang="en-US" sz="1800" dirty="0"/>
              <a:t> I. Morley &amp; M. Crouch (</a:t>
            </a:r>
            <a:r>
              <a:rPr lang="en-US" sz="1800" dirty="0" err="1"/>
              <a:t>toim</a:t>
            </a:r>
            <a:r>
              <a:rPr lang="en-US" sz="1800" dirty="0"/>
              <a:t>.), </a:t>
            </a:r>
            <a:r>
              <a:rPr lang="en-US" sz="1800" i="1" dirty="0"/>
              <a:t>Knowledge as value: Illumination through critical prisms</a:t>
            </a:r>
            <a:r>
              <a:rPr lang="en-US" sz="1800" dirty="0"/>
              <a:t> </a:t>
            </a:r>
            <a:r>
              <a:rPr lang="en-US" sz="1800" dirty="0">
                <a:solidFill>
                  <a:srgbClr val="FF0000"/>
                </a:solidFill>
              </a:rPr>
              <a:t>(s. 209</a:t>
            </a:r>
            <a:r>
              <a:rPr lang="fi-FI" sz="1800" dirty="0">
                <a:solidFill>
                  <a:srgbClr val="FF0000"/>
                </a:solidFill>
              </a:rPr>
              <a:t>–</a:t>
            </a:r>
            <a:r>
              <a:rPr lang="en-US" sz="1800" dirty="0">
                <a:solidFill>
                  <a:srgbClr val="FF0000"/>
                </a:solidFill>
              </a:rPr>
              <a:t>224). </a:t>
            </a:r>
            <a:r>
              <a:rPr lang="en-US" sz="1800" dirty="0"/>
              <a:t>Amsterdam: </a:t>
            </a:r>
            <a:r>
              <a:rPr lang="en-US" sz="1800" dirty="0" err="1"/>
              <a:t>Rodopi</a:t>
            </a:r>
            <a:r>
              <a:rPr lang="en-US" sz="1800" dirty="0"/>
              <a:t>.</a:t>
            </a:r>
          </a:p>
          <a:p>
            <a:pPr marL="0" indent="0">
              <a:buNone/>
            </a:pPr>
            <a:endParaRPr lang="en-US" sz="1800" dirty="0"/>
          </a:p>
          <a:p>
            <a:pPr marL="0" indent="0">
              <a:buNone/>
            </a:pPr>
            <a:r>
              <a:rPr lang="en-US" sz="1800" b="1" dirty="0" err="1"/>
              <a:t>Journaalissa</a:t>
            </a:r>
            <a:r>
              <a:rPr lang="en-US" sz="1800" b="1" dirty="0"/>
              <a:t> </a:t>
            </a:r>
            <a:r>
              <a:rPr lang="en-US" sz="1800" b="1" dirty="0" err="1"/>
              <a:t>oleva</a:t>
            </a:r>
            <a:r>
              <a:rPr lang="en-US" sz="1800" b="1" dirty="0"/>
              <a:t> </a:t>
            </a:r>
            <a:r>
              <a:rPr lang="en-US" sz="1800" b="1" dirty="0" err="1"/>
              <a:t>artikkeli</a:t>
            </a:r>
            <a:endParaRPr lang="en-US" sz="1800" dirty="0"/>
          </a:p>
          <a:p>
            <a:pPr marL="0" indent="0">
              <a:buNone/>
            </a:pPr>
            <a:r>
              <a:rPr lang="en-US" sz="1800" dirty="0" err="1"/>
              <a:t>Boughton</a:t>
            </a:r>
            <a:r>
              <a:rPr lang="en-US" sz="1800" dirty="0"/>
              <a:t>, M., &amp; Halliday, L. (2008). A challenge to the menopause stereotype: Young Australian women's reflections of 'being diagnosed' as menopausal. </a:t>
            </a:r>
            <a:r>
              <a:rPr lang="en-US" sz="1800" i="1" dirty="0"/>
              <a:t>Health &amp; Social Care in the Community, </a:t>
            </a:r>
            <a:r>
              <a:rPr lang="en-US" sz="1800" dirty="0"/>
              <a:t>16(6), </a:t>
            </a:r>
            <a:r>
              <a:rPr lang="en-US" sz="1800" dirty="0">
                <a:solidFill>
                  <a:srgbClr val="FF0000"/>
                </a:solidFill>
              </a:rPr>
              <a:t>565</a:t>
            </a:r>
            <a:r>
              <a:rPr lang="fi-FI" sz="1800" dirty="0">
                <a:solidFill>
                  <a:srgbClr val="FF0000"/>
                </a:solidFill>
              </a:rPr>
              <a:t>–</a:t>
            </a:r>
            <a:r>
              <a:rPr lang="en-US" sz="1800" dirty="0">
                <a:solidFill>
                  <a:srgbClr val="FF0000"/>
                </a:solidFill>
              </a:rPr>
              <a:t>572. </a:t>
            </a:r>
            <a:endParaRPr lang="fi-FI" sz="1800" dirty="0"/>
          </a:p>
        </p:txBody>
      </p:sp>
      <p:sp>
        <p:nvSpPr>
          <p:cNvPr id="4" name="TextBox 3"/>
          <p:cNvSpPr txBox="1"/>
          <p:nvPr/>
        </p:nvSpPr>
        <p:spPr>
          <a:xfrm>
            <a:off x="357391" y="1447941"/>
            <a:ext cx="5810327" cy="3785652"/>
          </a:xfrm>
          <a:prstGeom prst="rect">
            <a:avLst/>
          </a:prstGeom>
          <a:noFill/>
        </p:spPr>
        <p:txBody>
          <a:bodyPr wrap="square" rtlCol="0">
            <a:spAutoFit/>
          </a:bodyPr>
          <a:lstStyle/>
          <a:p>
            <a:pPr marL="285750" indent="-285750">
              <a:buFont typeface="Arial" panose="020B0604020202020204" pitchFamily="34" charset="0"/>
              <a:buChar char="•"/>
            </a:pPr>
            <a:r>
              <a:rPr lang="fi-FI" sz="2400" dirty="0"/>
              <a:t>Kirjan tai kirjasarjan nimen perään sivunumerot sulkeisiin. Ei välimerkkiä ennen sulkuja!</a:t>
            </a:r>
          </a:p>
          <a:p>
            <a:pPr marL="285750" indent="-285750">
              <a:buFont typeface="Arial" panose="020B0604020202020204" pitchFamily="34" charset="0"/>
              <a:buChar char="•"/>
            </a:pPr>
            <a:endParaRPr lang="fi-FI" sz="2400" dirty="0"/>
          </a:p>
          <a:p>
            <a:pPr marL="285750" indent="-285750">
              <a:buFont typeface="Arial" panose="020B0604020202020204" pitchFamily="34" charset="0"/>
              <a:buChar char="•"/>
            </a:pPr>
            <a:r>
              <a:rPr lang="fi-FI" sz="2400" dirty="0"/>
              <a:t>Journaalissa olevan artikkelin sivunumeroissa ei käytetä s. -merkintää eikä sulkuja</a:t>
            </a:r>
          </a:p>
          <a:p>
            <a:pPr marL="285750" indent="-285750">
              <a:buFont typeface="Arial" panose="020B0604020202020204" pitchFamily="34" charset="0"/>
              <a:buChar char="•"/>
            </a:pPr>
            <a:endParaRPr lang="fi-FI" sz="2400" dirty="0"/>
          </a:p>
          <a:p>
            <a:pPr marL="285750" indent="-285750">
              <a:buFont typeface="Arial" panose="020B0604020202020204" pitchFamily="34" charset="0"/>
              <a:buChar char="•"/>
            </a:pPr>
            <a:r>
              <a:rPr lang="fi-FI" sz="2400" dirty="0"/>
              <a:t>Lehden nimen perässä on vuosikerta (</a:t>
            </a:r>
            <a:r>
              <a:rPr lang="fi-FI" sz="2400" dirty="0" err="1"/>
              <a:t>vol</a:t>
            </a:r>
            <a:r>
              <a:rPr lang="fi-FI" sz="2400" dirty="0"/>
              <a:t>) ja numero (no.) esim. näin 16(6)</a:t>
            </a:r>
            <a:endParaRPr lang="fi-FI" sz="2400" dirty="0">
              <a:solidFill>
                <a:srgbClr val="FF0000"/>
              </a:solidFill>
            </a:endParaRPr>
          </a:p>
        </p:txBody>
      </p:sp>
      <p:sp>
        <p:nvSpPr>
          <p:cNvPr id="5" name="Title 1"/>
          <p:cNvSpPr>
            <a:spLocks noGrp="1"/>
          </p:cNvSpPr>
          <p:nvPr>
            <p:ph type="title"/>
          </p:nvPr>
        </p:nvSpPr>
        <p:spPr>
          <a:xfrm>
            <a:off x="387724" y="-205426"/>
            <a:ext cx="11559988" cy="1325563"/>
          </a:xfrm>
        </p:spPr>
        <p:txBody>
          <a:bodyPr/>
          <a:lstStyle/>
          <a:p>
            <a:r>
              <a:rPr lang="fi-FI" dirty="0"/>
              <a:t>Artikkeli kirjassa ja journaalissa</a:t>
            </a:r>
          </a:p>
        </p:txBody>
      </p:sp>
    </p:spTree>
    <p:extLst>
      <p:ext uri="{BB962C8B-B14F-4D97-AF65-F5344CB8AC3E}">
        <p14:creationId xmlns:p14="http://schemas.microsoft.com/office/powerpoint/2010/main" val="40914294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4533" y="1150129"/>
            <a:ext cx="6016488" cy="6247222"/>
          </a:xfrm>
        </p:spPr>
        <p:txBody>
          <a:bodyPr>
            <a:normAutofit lnSpcReduction="10000"/>
          </a:bodyPr>
          <a:lstStyle/>
          <a:p>
            <a:r>
              <a:rPr lang="fi-FI" sz="2400" dirty="0"/>
              <a:t>Sekä suomalaiset että englanninkieliset kirjan tai artikkelin nimet voidaan kirjoittaa alkukirjainta lukuun ottamatta pienillä kirjaimilla (perusoikeinkirjoitus huomioiden), saksalaiset substantiivit kuitenkin isoilla kirjaimilla. </a:t>
            </a:r>
          </a:p>
          <a:p>
            <a:r>
              <a:rPr lang="fi-FI" sz="2400" dirty="0"/>
              <a:t>Lehtien nimien alkuperäinen kirjoitusasu säilytetään. </a:t>
            </a:r>
          </a:p>
          <a:p>
            <a:r>
              <a:rPr lang="fi-FI" sz="2400" dirty="0"/>
              <a:t>Jos teoksen nimessä on otsikko ja alaotsikko, käytä niiden välissä kaksoispistettä, paitsi jos teoksessa on käytetty jotakin muuta välimerkkiä. Jos teoksen nimeen kuuluu kaksoispisteen tai ajatusviivan jälkeinen alaotsikko, kirjoita se suomenkielisessä teoksessa pienellä alkukirjaimella, </a:t>
            </a:r>
            <a:r>
              <a:rPr lang="fi-FI" sz="2400" dirty="0" err="1"/>
              <a:t>muunkielisessä</a:t>
            </a:r>
            <a:r>
              <a:rPr lang="fi-FI" sz="2400" dirty="0"/>
              <a:t> isolla. Kysymysmerkin, huutomerkin tai pisteen jälkeinen alaotsikko alkaa isolla alkukirjaimella.</a:t>
            </a:r>
          </a:p>
          <a:p>
            <a:pPr marL="0" indent="0">
              <a:buNone/>
            </a:pPr>
            <a:endParaRPr lang="fi-FI" dirty="0"/>
          </a:p>
        </p:txBody>
      </p:sp>
      <p:sp>
        <p:nvSpPr>
          <p:cNvPr id="4" name="TextBox 3"/>
          <p:cNvSpPr txBox="1"/>
          <p:nvPr/>
        </p:nvSpPr>
        <p:spPr>
          <a:xfrm>
            <a:off x="6385048" y="1859306"/>
            <a:ext cx="4950823" cy="4524315"/>
          </a:xfrm>
          <a:prstGeom prst="rect">
            <a:avLst/>
          </a:prstGeom>
          <a:noFill/>
        </p:spPr>
        <p:txBody>
          <a:bodyPr wrap="square" rtlCol="0">
            <a:spAutoFit/>
          </a:bodyPr>
          <a:lstStyle/>
          <a:p>
            <a:endParaRPr lang="fi-FI" dirty="0"/>
          </a:p>
          <a:p>
            <a:r>
              <a:rPr lang="en-US" dirty="0" err="1"/>
              <a:t>Boughton</a:t>
            </a:r>
            <a:r>
              <a:rPr lang="en-US" dirty="0"/>
              <a:t>, M., &amp; Halliday, L. (2008). A challenge to the menopause stereotype: Young </a:t>
            </a:r>
            <a:r>
              <a:rPr lang="en-US" dirty="0">
                <a:solidFill>
                  <a:srgbClr val="FF0000"/>
                </a:solidFill>
              </a:rPr>
              <a:t>A</a:t>
            </a:r>
            <a:r>
              <a:rPr lang="en-US" dirty="0"/>
              <a:t>ustralian women's reflections of 'being diagnosed' as menopausal. </a:t>
            </a:r>
            <a:r>
              <a:rPr lang="en-US" i="1" dirty="0"/>
              <a:t>Health &amp; Social Care in the Community, </a:t>
            </a:r>
            <a:r>
              <a:rPr lang="en-US" dirty="0"/>
              <a:t>16(6), </a:t>
            </a:r>
            <a:r>
              <a:rPr lang="en-US" dirty="0">
                <a:solidFill>
                  <a:srgbClr val="FF0000"/>
                </a:solidFill>
              </a:rPr>
              <a:t>565</a:t>
            </a:r>
            <a:r>
              <a:rPr lang="fi-FI" dirty="0">
                <a:solidFill>
                  <a:srgbClr val="FF0000"/>
                </a:solidFill>
              </a:rPr>
              <a:t>–</a:t>
            </a:r>
            <a:r>
              <a:rPr lang="en-US" dirty="0">
                <a:solidFill>
                  <a:srgbClr val="FF0000"/>
                </a:solidFill>
              </a:rPr>
              <a:t>572. </a:t>
            </a:r>
            <a:r>
              <a:rPr lang="en-US" dirty="0">
                <a:hlinkClick r:id="rId2"/>
              </a:rPr>
              <a:t>http://dx.doi.org/10.1111/j.1365-2524.2008.00777</a:t>
            </a:r>
            <a:endParaRPr lang="en-US" dirty="0"/>
          </a:p>
          <a:p>
            <a:endParaRPr lang="en-US" dirty="0"/>
          </a:p>
          <a:p>
            <a:endParaRPr lang="en-GB" dirty="0"/>
          </a:p>
          <a:p>
            <a:r>
              <a:rPr lang="en-GB" dirty="0" err="1"/>
              <a:t>Macdonal</a:t>
            </a:r>
            <a:r>
              <a:rPr lang="en-GB" dirty="0"/>
              <a:t>, A. &amp; </a:t>
            </a:r>
            <a:r>
              <a:rPr lang="en-GB" dirty="0" err="1"/>
              <a:t>Jónsdóttir</a:t>
            </a:r>
            <a:r>
              <a:rPr lang="en-GB" dirty="0"/>
              <a:t>, Á. (2014). Participatory Virtues in Art Education for </a:t>
            </a:r>
            <a:r>
              <a:rPr lang="en-GB" dirty="0" err="1"/>
              <a:t>Sustainablity</a:t>
            </a:r>
            <a:r>
              <a:rPr lang="en-GB" dirty="0"/>
              <a:t>. </a:t>
            </a:r>
            <a:r>
              <a:rPr lang="en-GB" dirty="0" err="1"/>
              <a:t>Teoksessa</a:t>
            </a:r>
            <a:r>
              <a:rPr lang="en-GB" dirty="0"/>
              <a:t> T. </a:t>
            </a:r>
            <a:r>
              <a:rPr lang="en-GB" dirty="0" err="1"/>
              <a:t>Jokela</a:t>
            </a:r>
            <a:r>
              <a:rPr lang="en-GB" dirty="0"/>
              <a:t> &amp; G. </a:t>
            </a:r>
            <a:r>
              <a:rPr lang="en-GB" dirty="0" err="1"/>
              <a:t>Goutts</a:t>
            </a:r>
            <a:r>
              <a:rPr lang="en-GB" dirty="0"/>
              <a:t> (</a:t>
            </a:r>
            <a:r>
              <a:rPr lang="en-GB" dirty="0" err="1"/>
              <a:t>toim</a:t>
            </a:r>
            <a:r>
              <a:rPr lang="en-GB" dirty="0"/>
              <a:t>.), </a:t>
            </a:r>
            <a:r>
              <a:rPr lang="en-GB" i="1" dirty="0"/>
              <a:t>Relate </a:t>
            </a:r>
            <a:r>
              <a:rPr lang="en-GB" i="1" dirty="0">
                <a:solidFill>
                  <a:srgbClr val="FF0000"/>
                </a:solidFill>
              </a:rPr>
              <a:t>N</a:t>
            </a:r>
            <a:r>
              <a:rPr lang="en-GB" i="1" dirty="0"/>
              <a:t>orth</a:t>
            </a:r>
            <a:r>
              <a:rPr lang="en-GB" i="1" dirty="0">
                <a:solidFill>
                  <a:srgbClr val="FF0000"/>
                </a:solidFill>
              </a:rPr>
              <a:t>: </a:t>
            </a:r>
            <a:r>
              <a:rPr lang="en-GB" i="1" dirty="0"/>
              <a:t>Engagement, art and representation</a:t>
            </a:r>
            <a:r>
              <a:rPr lang="en-GB" dirty="0"/>
              <a:t> (s. 82–103). </a:t>
            </a:r>
            <a:r>
              <a:rPr lang="fi-FI" dirty="0"/>
              <a:t>Rovaniemi, Suomi: Lapin yliopistokustannus.</a:t>
            </a:r>
          </a:p>
          <a:p>
            <a:endParaRPr lang="fi-FI" dirty="0"/>
          </a:p>
          <a:p>
            <a:endParaRPr lang="fi-FI" dirty="0"/>
          </a:p>
        </p:txBody>
      </p:sp>
      <p:sp>
        <p:nvSpPr>
          <p:cNvPr id="5" name="Title 1"/>
          <p:cNvSpPr>
            <a:spLocks noGrp="1"/>
          </p:cNvSpPr>
          <p:nvPr>
            <p:ph type="title"/>
          </p:nvPr>
        </p:nvSpPr>
        <p:spPr>
          <a:xfrm>
            <a:off x="381000" y="0"/>
            <a:ext cx="10515600" cy="1325563"/>
          </a:xfrm>
        </p:spPr>
        <p:txBody>
          <a:bodyPr/>
          <a:lstStyle/>
          <a:p>
            <a:r>
              <a:rPr lang="fi-FI" dirty="0"/>
              <a:t>Isoilla vai pienillä kirjaimilla?</a:t>
            </a:r>
          </a:p>
        </p:txBody>
      </p:sp>
    </p:spTree>
    <p:extLst>
      <p:ext uri="{BB962C8B-B14F-4D97-AF65-F5344CB8AC3E}">
        <p14:creationId xmlns:p14="http://schemas.microsoft.com/office/powerpoint/2010/main" val="24863197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4103" y="1510493"/>
            <a:ext cx="5978434" cy="4401205"/>
          </a:xfrm>
          <a:prstGeom prst="rect">
            <a:avLst/>
          </a:prstGeom>
        </p:spPr>
        <p:txBody>
          <a:bodyPr wrap="square">
            <a:spAutoFit/>
          </a:bodyPr>
          <a:lstStyle/>
          <a:p>
            <a:pPr marL="342900" indent="-342900">
              <a:buFont typeface="Arial" panose="020B0604020202020204" pitchFamily="34" charset="0"/>
              <a:buChar char="•"/>
            </a:pPr>
            <a:r>
              <a:rPr lang="fi-FI" sz="2000" dirty="0"/>
              <a:t>Kustantajasta käytetään mahdollisimman lyhyttä ilmaisua, esim. Oxford: </a:t>
            </a:r>
            <a:r>
              <a:rPr lang="fi-FI" sz="2000" dirty="0" err="1"/>
              <a:t>Blackwell</a:t>
            </a:r>
            <a:r>
              <a:rPr lang="fi-FI" sz="2000" dirty="0"/>
              <a:t>. Kustannustiedoissa mainitaan </a:t>
            </a:r>
            <a:r>
              <a:rPr lang="fi-FI" sz="2000" i="1" dirty="0">
                <a:solidFill>
                  <a:srgbClr val="FF0000"/>
                </a:solidFill>
              </a:rPr>
              <a:t>kustantajan kotipaikka ja kustantajan nimi</a:t>
            </a:r>
            <a:r>
              <a:rPr lang="fi-FI" sz="2000" dirty="0"/>
              <a:t>, ei painopaikkaa tai painotalon nimeä. </a:t>
            </a:r>
          </a:p>
          <a:p>
            <a:pPr marL="342900" indent="-342900">
              <a:buFont typeface="Arial" panose="020B0604020202020204" pitchFamily="34" charset="0"/>
              <a:buChar char="•"/>
            </a:pPr>
            <a:r>
              <a:rPr lang="fi-FI" sz="2000" dirty="0"/>
              <a:t>Kun kustantajalla on monta toimipaikkaa, riittää kun laittaa listassa ensimmäisenä olevan</a:t>
            </a:r>
          </a:p>
          <a:p>
            <a:pPr marL="342900" indent="-342900">
              <a:buFont typeface="Arial" panose="020B0604020202020204" pitchFamily="34" charset="0"/>
              <a:buChar char="•"/>
            </a:pPr>
            <a:r>
              <a:rPr lang="fi-FI" sz="2000" dirty="0"/>
              <a:t>Kustantajan toimipaikkaa ei suomenneta; ilmoita se sillä kielellä, jota teoksessa on käytetty.</a:t>
            </a:r>
          </a:p>
          <a:p>
            <a:pPr marL="342900" indent="-342900">
              <a:buFont typeface="Arial" panose="020B0604020202020204" pitchFamily="34" charset="0"/>
              <a:buChar char="•"/>
            </a:pPr>
            <a:r>
              <a:rPr lang="fi-FI" sz="2000" dirty="0"/>
              <a:t>APA6 esimerkeissä on usein kustannuspaikan perässä maa: maa (tai osavaltiolyhenne) mainitaan silloin jos kaupunki on tuntematon, esim. ei mainita New Yorkin kohdalla, eikä Synnyt-lehdessä tunnettujen suomalaisten kaupunkien kohdalla. </a:t>
            </a:r>
          </a:p>
        </p:txBody>
      </p:sp>
      <p:sp>
        <p:nvSpPr>
          <p:cNvPr id="6" name="TextBox 5"/>
          <p:cNvSpPr txBox="1"/>
          <p:nvPr/>
        </p:nvSpPr>
        <p:spPr>
          <a:xfrm>
            <a:off x="6479178" y="1789612"/>
            <a:ext cx="5394960" cy="2862322"/>
          </a:xfrm>
          <a:prstGeom prst="rect">
            <a:avLst/>
          </a:prstGeom>
          <a:noFill/>
        </p:spPr>
        <p:txBody>
          <a:bodyPr wrap="square" rtlCol="0">
            <a:spAutoFit/>
          </a:bodyPr>
          <a:lstStyle/>
          <a:p>
            <a:r>
              <a:rPr lang="fi-FI" dirty="0"/>
              <a:t>Hiltunen, M. (2009). Yhteisöllinen taidekasvatus. </a:t>
            </a:r>
            <a:r>
              <a:rPr lang="fi-FI" dirty="0" err="1"/>
              <a:t>Performatiivisesti</a:t>
            </a:r>
            <a:r>
              <a:rPr lang="fi-FI" dirty="0"/>
              <a:t> pohjoisen </a:t>
            </a:r>
            <a:r>
              <a:rPr lang="fi-FI" dirty="0" err="1"/>
              <a:t>sosiokulttuurisissa</a:t>
            </a:r>
            <a:r>
              <a:rPr lang="fi-FI" dirty="0"/>
              <a:t> ympäristöissä. (Väitöskirja).</a:t>
            </a:r>
            <a:r>
              <a:rPr lang="fi-FI" i="1" dirty="0"/>
              <a:t> Acta </a:t>
            </a:r>
            <a:r>
              <a:rPr lang="fi-FI" i="1" dirty="0" err="1"/>
              <a:t>Universitatis</a:t>
            </a:r>
            <a:r>
              <a:rPr lang="fi-FI" i="1" dirty="0"/>
              <a:t> </a:t>
            </a:r>
            <a:r>
              <a:rPr lang="fi-FI" i="1" dirty="0" err="1"/>
              <a:t>Lapponiensis</a:t>
            </a:r>
            <a:r>
              <a:rPr lang="fi-FI" i="1" dirty="0"/>
              <a:t>,</a:t>
            </a:r>
            <a:r>
              <a:rPr lang="fi-FI" dirty="0"/>
              <a:t> A160. </a:t>
            </a:r>
            <a:r>
              <a:rPr lang="fi-FI" dirty="0">
                <a:solidFill>
                  <a:srgbClr val="FF0000"/>
                </a:solidFill>
              </a:rPr>
              <a:t>Rovaniemi: Lapin yliopisto.</a:t>
            </a:r>
          </a:p>
          <a:p>
            <a:endParaRPr lang="fi-FI" dirty="0"/>
          </a:p>
          <a:p>
            <a:r>
              <a:rPr lang="fi-FI" dirty="0" err="1"/>
              <a:t>Jyrkämä</a:t>
            </a:r>
            <a:r>
              <a:rPr lang="fi-FI" dirty="0"/>
              <a:t>, J. (2014). Asuminen, koti, toimijuus. Teoksessa M.-L. </a:t>
            </a:r>
            <a:r>
              <a:rPr lang="fi-FI" dirty="0" err="1"/>
              <a:t>Laapio</a:t>
            </a:r>
            <a:r>
              <a:rPr lang="fi-FI" dirty="0"/>
              <a:t> &amp; K. Hänninen (toim.), </a:t>
            </a:r>
            <a:r>
              <a:rPr lang="fi-FI" i="1" dirty="0"/>
              <a:t>Kaikki hyvin kotona? Ikääntyneiden arjen hallinta tuetun asumisen yksiköissä</a:t>
            </a:r>
            <a:r>
              <a:rPr lang="fi-FI" dirty="0"/>
              <a:t>, (s. 116–127). </a:t>
            </a:r>
            <a:r>
              <a:rPr lang="fi-FI" dirty="0">
                <a:solidFill>
                  <a:srgbClr val="FF0000"/>
                </a:solidFill>
              </a:rPr>
              <a:t>[Helsinki]: </a:t>
            </a:r>
            <a:r>
              <a:rPr lang="fi-FI" dirty="0"/>
              <a:t>Sininauhaliitto. </a:t>
            </a:r>
          </a:p>
          <a:p>
            <a:endParaRPr lang="fi-FI" dirty="0"/>
          </a:p>
        </p:txBody>
      </p:sp>
      <p:sp>
        <p:nvSpPr>
          <p:cNvPr id="7" name="TextBox 6"/>
          <p:cNvSpPr txBox="1"/>
          <p:nvPr/>
        </p:nvSpPr>
        <p:spPr>
          <a:xfrm>
            <a:off x="1276709" y="345057"/>
            <a:ext cx="8091578" cy="707886"/>
          </a:xfrm>
          <a:prstGeom prst="rect">
            <a:avLst/>
          </a:prstGeom>
          <a:noFill/>
        </p:spPr>
        <p:txBody>
          <a:bodyPr wrap="square" rtlCol="0">
            <a:spAutoFit/>
          </a:bodyPr>
          <a:lstStyle/>
          <a:p>
            <a:r>
              <a:rPr lang="fi-FI" sz="4000" dirty="0"/>
              <a:t>Kustannuspaikka ja kustantaja</a:t>
            </a:r>
          </a:p>
        </p:txBody>
      </p:sp>
    </p:spTree>
    <p:extLst>
      <p:ext uri="{BB962C8B-B14F-4D97-AF65-F5344CB8AC3E}">
        <p14:creationId xmlns:p14="http://schemas.microsoft.com/office/powerpoint/2010/main" val="20090078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Mitä kursivoidaan?</a:t>
            </a:r>
          </a:p>
        </p:txBody>
      </p:sp>
      <p:sp>
        <p:nvSpPr>
          <p:cNvPr id="3" name="Content Placeholder 2"/>
          <p:cNvSpPr>
            <a:spLocks noGrp="1"/>
          </p:cNvSpPr>
          <p:nvPr>
            <p:ph idx="1"/>
          </p:nvPr>
        </p:nvSpPr>
        <p:spPr>
          <a:xfrm>
            <a:off x="676835" y="1690688"/>
            <a:ext cx="4533519" cy="4185210"/>
          </a:xfrm>
        </p:spPr>
        <p:txBody>
          <a:bodyPr>
            <a:normAutofit lnSpcReduction="10000"/>
          </a:bodyPr>
          <a:lstStyle/>
          <a:p>
            <a:pPr marL="0" indent="0">
              <a:buNone/>
            </a:pPr>
            <a:endParaRPr lang="fi-FI" sz="2400" i="1" dirty="0"/>
          </a:p>
          <a:p>
            <a:pPr marL="0" indent="0">
              <a:buNone/>
            </a:pPr>
            <a:r>
              <a:rPr lang="fi-FI" sz="2400" dirty="0"/>
              <a:t>Kursivoidaan aina pääteos: kirjannimi, sarjannimi tai lehdennimi. Kokonaisesta teoksessa irrotettua osaa ei kursivoida, eli ei artikkelin nimeä tai luvun nimeä.</a:t>
            </a:r>
          </a:p>
          <a:p>
            <a:pPr marL="0" indent="0">
              <a:buNone/>
            </a:pPr>
            <a:r>
              <a:rPr lang="fi-FI" sz="2400" dirty="0"/>
              <a:t>Jouranaaleissa kursiivissa on vain journaalin nimi -  ei vuosikerta eikä numero</a:t>
            </a:r>
          </a:p>
          <a:p>
            <a:pPr marL="0" indent="0">
              <a:buNone/>
            </a:pPr>
            <a:r>
              <a:rPr lang="fi-FI" sz="2400" dirty="0"/>
              <a:t>Verkkosivujen tai sivustojen nimiä ei kursivoida.</a:t>
            </a:r>
          </a:p>
        </p:txBody>
      </p:sp>
      <p:sp>
        <p:nvSpPr>
          <p:cNvPr id="4" name="TextBox 3"/>
          <p:cNvSpPr txBox="1"/>
          <p:nvPr/>
        </p:nvSpPr>
        <p:spPr>
          <a:xfrm>
            <a:off x="5907741" y="2229037"/>
            <a:ext cx="5446059" cy="3970318"/>
          </a:xfrm>
          <a:prstGeom prst="rect">
            <a:avLst/>
          </a:prstGeom>
          <a:noFill/>
        </p:spPr>
        <p:txBody>
          <a:bodyPr wrap="square" rtlCol="0">
            <a:spAutoFit/>
          </a:bodyPr>
          <a:lstStyle/>
          <a:p>
            <a:r>
              <a:rPr lang="fi-FI" dirty="0"/>
              <a:t>Purokuru, V. (2016). Taiteen menetelmät tutkimuksessa ja kehittämisessä. Teoksessa V. Purokuru &amp; A. </a:t>
            </a:r>
            <a:r>
              <a:rPr lang="fi-FI" dirty="0" err="1"/>
              <a:t>Huntus</a:t>
            </a:r>
            <a:r>
              <a:rPr lang="fi-FI" dirty="0"/>
              <a:t> (toim.), Taiteen menetelmät kehittämisessä ja tutkimuksessa. </a:t>
            </a:r>
            <a:r>
              <a:rPr lang="fi-FI" i="1" dirty="0">
                <a:solidFill>
                  <a:srgbClr val="FF0000"/>
                </a:solidFill>
              </a:rPr>
              <a:t>Eduskunnan tulevaisuusvaliokunnan julkaisu, </a:t>
            </a:r>
            <a:r>
              <a:rPr lang="fi-FI" dirty="0"/>
              <a:t>4/2016</a:t>
            </a:r>
            <a:r>
              <a:rPr lang="fi-FI" i="1" dirty="0"/>
              <a:t> </a:t>
            </a:r>
            <a:r>
              <a:rPr lang="fi-FI" dirty="0"/>
              <a:t>(s. 12–21). Helsinki: Tulevaisuusvaliokunta.</a:t>
            </a:r>
          </a:p>
          <a:p>
            <a:endParaRPr lang="fi-FI" dirty="0"/>
          </a:p>
          <a:p>
            <a:r>
              <a:rPr lang="fi-FI" dirty="0"/>
              <a:t>Hiltunen, M. (2007). Yhteisöllinen taidekasvatus toimijana ja toiminnan tilana. </a:t>
            </a:r>
            <a:r>
              <a:rPr lang="fi-FI" i="1" dirty="0">
                <a:solidFill>
                  <a:srgbClr val="FF0000"/>
                </a:solidFill>
              </a:rPr>
              <a:t>Synnyt / </a:t>
            </a:r>
            <a:r>
              <a:rPr lang="fi-FI" i="1" dirty="0" err="1">
                <a:solidFill>
                  <a:srgbClr val="FF0000"/>
                </a:solidFill>
              </a:rPr>
              <a:t>Origins</a:t>
            </a:r>
            <a:r>
              <a:rPr lang="fi-FI" i="1" dirty="0">
                <a:solidFill>
                  <a:srgbClr val="FF0000"/>
                </a:solidFill>
              </a:rPr>
              <a:t>, </a:t>
            </a:r>
            <a:r>
              <a:rPr lang="fi-FI" dirty="0"/>
              <a:t>4(2), 1–22, Haettu 18.1.2018 osoitteesta https://wiki.aalto.fi/display/Synnyt/2-2007</a:t>
            </a:r>
          </a:p>
          <a:p>
            <a:endParaRPr lang="fi-FI" dirty="0"/>
          </a:p>
          <a:p>
            <a:endParaRPr lang="fi-FI" dirty="0"/>
          </a:p>
          <a:p>
            <a:endParaRPr lang="fi-FI" dirty="0"/>
          </a:p>
        </p:txBody>
      </p:sp>
    </p:spTree>
    <p:extLst>
      <p:ext uri="{BB962C8B-B14F-4D97-AF65-F5344CB8AC3E}">
        <p14:creationId xmlns:p14="http://schemas.microsoft.com/office/powerpoint/2010/main" val="10568539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91912" y="1172998"/>
            <a:ext cx="6306671" cy="5010245"/>
          </a:xfrm>
        </p:spPr>
        <p:txBody>
          <a:bodyPr>
            <a:noAutofit/>
          </a:bodyPr>
          <a:lstStyle/>
          <a:p>
            <a:pPr marL="0" indent="0">
              <a:lnSpc>
                <a:spcPct val="100000"/>
              </a:lnSpc>
              <a:buNone/>
            </a:pPr>
            <a:r>
              <a:rPr lang="en-US" sz="1800" dirty="0" err="1"/>
              <a:t>Artigue</a:t>
            </a:r>
            <a:r>
              <a:rPr lang="en-US" sz="1800" dirty="0"/>
              <a:t>, M. (2007). Digital technologies: A window on theoretical issues in mathematics education. </a:t>
            </a:r>
            <a:r>
              <a:rPr lang="en-US" sz="1800" dirty="0">
                <a:solidFill>
                  <a:srgbClr val="FF0000"/>
                </a:solidFill>
              </a:rPr>
              <a:t>(</a:t>
            </a:r>
            <a:r>
              <a:rPr lang="en-US" sz="1800" dirty="0" err="1">
                <a:solidFill>
                  <a:srgbClr val="FF0000"/>
                </a:solidFill>
              </a:rPr>
              <a:t>Abstrakti</a:t>
            </a:r>
            <a:r>
              <a:rPr lang="en-US" sz="1800" dirty="0">
                <a:solidFill>
                  <a:srgbClr val="FF0000"/>
                </a:solidFill>
              </a:rPr>
              <a:t>). </a:t>
            </a:r>
            <a:r>
              <a:rPr lang="en-US" sz="1800" dirty="0" err="1"/>
              <a:t>Teoksessa</a:t>
            </a:r>
            <a:r>
              <a:rPr lang="en-US" sz="1800" dirty="0"/>
              <a:t> D. P. </a:t>
            </a:r>
            <a:r>
              <a:rPr lang="en-US" sz="1800" dirty="0" err="1"/>
              <a:t>Pantazi</a:t>
            </a:r>
            <a:r>
              <a:rPr lang="en-US" sz="1800" dirty="0"/>
              <a:t> &amp; G. </a:t>
            </a:r>
            <a:r>
              <a:rPr lang="en-US" sz="1800" dirty="0" err="1"/>
              <a:t>Philippou</a:t>
            </a:r>
            <a:r>
              <a:rPr lang="en-US" sz="1800" dirty="0"/>
              <a:t> (</a:t>
            </a:r>
            <a:r>
              <a:rPr lang="en-US" sz="1800" dirty="0" err="1"/>
              <a:t>toim</a:t>
            </a:r>
            <a:r>
              <a:rPr lang="en-US" sz="1800" dirty="0"/>
              <a:t>.), </a:t>
            </a:r>
            <a:r>
              <a:rPr lang="en-US" sz="1800" i="1" dirty="0"/>
              <a:t>European Research in Mathematics Education V. Proceedings of the Fifth Congress of the European Society for Research in Mathematics Education </a:t>
            </a:r>
            <a:r>
              <a:rPr lang="en-US" sz="1800" dirty="0">
                <a:solidFill>
                  <a:srgbClr val="FF0000"/>
                </a:solidFill>
              </a:rPr>
              <a:t>(s. 68–82)</a:t>
            </a:r>
            <a:r>
              <a:rPr lang="en-US" sz="1800" dirty="0"/>
              <a:t>. </a:t>
            </a:r>
            <a:r>
              <a:rPr lang="fi-FI" sz="1800" dirty="0" err="1"/>
              <a:t>Larnaca</a:t>
            </a:r>
            <a:r>
              <a:rPr lang="fi-FI" sz="1800" dirty="0"/>
              <a:t>: Department of </a:t>
            </a:r>
            <a:r>
              <a:rPr lang="fi-FI" sz="1800" dirty="0" err="1"/>
              <a:t>Education</a:t>
            </a:r>
            <a:r>
              <a:rPr lang="fi-FI" sz="1800" dirty="0"/>
              <a:t> - </a:t>
            </a:r>
            <a:r>
              <a:rPr lang="fi-FI" sz="1800" dirty="0" err="1"/>
              <a:t>University</a:t>
            </a:r>
            <a:r>
              <a:rPr lang="fi-FI" sz="1800" dirty="0"/>
              <a:t> of </a:t>
            </a:r>
            <a:r>
              <a:rPr lang="fi-FI" sz="1800" dirty="0" err="1"/>
              <a:t>Cyprus</a:t>
            </a:r>
            <a:r>
              <a:rPr lang="fi-FI" sz="1800" dirty="0"/>
              <a:t>.</a:t>
            </a:r>
          </a:p>
          <a:p>
            <a:pPr marL="0" indent="0">
              <a:lnSpc>
                <a:spcPct val="100000"/>
              </a:lnSpc>
              <a:buNone/>
            </a:pPr>
            <a:endParaRPr lang="fi-FI" sz="1800" dirty="0"/>
          </a:p>
          <a:p>
            <a:pPr marL="0" indent="0">
              <a:lnSpc>
                <a:spcPct val="100000"/>
              </a:lnSpc>
              <a:buNone/>
            </a:pPr>
            <a:r>
              <a:rPr lang="fi-FI" sz="1800" dirty="0" err="1"/>
              <a:t>Freire</a:t>
            </a:r>
            <a:r>
              <a:rPr lang="fi-FI" sz="1800" dirty="0"/>
              <a:t>, P. (2005).</a:t>
            </a:r>
            <a:r>
              <a:rPr lang="fi-FI" sz="1800" i="1" dirty="0"/>
              <a:t> Sorrettujen pedagogiikka. </a:t>
            </a:r>
            <a:r>
              <a:rPr lang="fi-FI" sz="1800" dirty="0">
                <a:solidFill>
                  <a:srgbClr val="FF0000"/>
                </a:solidFill>
              </a:rPr>
              <a:t>(Suom. ja toim. J. Kuortti)</a:t>
            </a:r>
            <a:r>
              <a:rPr lang="fi-FI" sz="1800" dirty="0"/>
              <a:t>. </a:t>
            </a:r>
            <a:r>
              <a:rPr lang="en-GB" sz="1800" dirty="0"/>
              <a:t>Tampere: </a:t>
            </a:r>
            <a:r>
              <a:rPr lang="en-GB" sz="1800" dirty="0" err="1"/>
              <a:t>Vastapaino</a:t>
            </a:r>
            <a:r>
              <a:rPr lang="en-GB" sz="1800" dirty="0"/>
              <a:t>.</a:t>
            </a:r>
            <a:endParaRPr lang="en-US" sz="1800" dirty="0"/>
          </a:p>
          <a:p>
            <a:pPr marL="0" indent="0">
              <a:lnSpc>
                <a:spcPct val="100000"/>
              </a:lnSpc>
              <a:buNone/>
            </a:pPr>
            <a:endParaRPr lang="en-US" sz="1800" dirty="0"/>
          </a:p>
          <a:p>
            <a:pPr marL="0" indent="0">
              <a:lnSpc>
                <a:spcPct val="100000"/>
              </a:lnSpc>
              <a:buNone/>
            </a:pPr>
            <a:r>
              <a:rPr lang="en-US" sz="1800" dirty="0" err="1"/>
              <a:t>Kilpiö</a:t>
            </a:r>
            <a:r>
              <a:rPr lang="en-US" sz="1800" dirty="0"/>
              <a:t>, A. (2008). </a:t>
            </a:r>
            <a:r>
              <a:rPr lang="fi-FI" sz="1800" dirty="0"/>
              <a:t>Opettajien teknologiakäsitykset ja niiden muodostuminen. </a:t>
            </a:r>
            <a:r>
              <a:rPr lang="fi-FI" sz="1800" dirty="0">
                <a:solidFill>
                  <a:srgbClr val="FF0000"/>
                </a:solidFill>
              </a:rPr>
              <a:t>(</a:t>
            </a:r>
            <a:r>
              <a:rPr lang="fi-FI" sz="1800" dirty="0" err="1">
                <a:solidFill>
                  <a:srgbClr val="FF0000"/>
                </a:solidFill>
              </a:rPr>
              <a:t>Lectio</a:t>
            </a:r>
            <a:r>
              <a:rPr lang="fi-FI" sz="1800" dirty="0">
                <a:solidFill>
                  <a:srgbClr val="FF0000"/>
                </a:solidFill>
              </a:rPr>
              <a:t> </a:t>
            </a:r>
            <a:r>
              <a:rPr lang="fi-FI" sz="1800" dirty="0" err="1">
                <a:solidFill>
                  <a:srgbClr val="FF0000"/>
                </a:solidFill>
              </a:rPr>
              <a:t>Praecursoria</a:t>
            </a:r>
            <a:r>
              <a:rPr lang="fi-FI" sz="1800" dirty="0">
                <a:solidFill>
                  <a:srgbClr val="FF0000"/>
                </a:solidFill>
              </a:rPr>
              <a:t>). </a:t>
            </a:r>
            <a:r>
              <a:rPr lang="fi-FI" sz="1800" i="1" dirty="0"/>
              <a:t>Psykologia</a:t>
            </a:r>
            <a:r>
              <a:rPr lang="fi-FI" sz="1800" dirty="0"/>
              <a:t>, 4(4), 291–296.</a:t>
            </a:r>
          </a:p>
          <a:p>
            <a:pPr marL="0" indent="0">
              <a:lnSpc>
                <a:spcPct val="100000"/>
              </a:lnSpc>
              <a:buNone/>
            </a:pPr>
            <a:endParaRPr lang="fi-FI" sz="1800" dirty="0"/>
          </a:p>
          <a:p>
            <a:pPr marL="0" indent="0">
              <a:lnSpc>
                <a:spcPct val="100000"/>
              </a:lnSpc>
              <a:buNone/>
            </a:pPr>
            <a:r>
              <a:rPr lang="fi-FI" sz="1800" dirty="0"/>
              <a:t>Salonen, A. (2010). Kestävä kehitys globaalin ajan hyvinvointiyhteiskunnan haasteena.</a:t>
            </a:r>
            <a:r>
              <a:rPr lang="fi-FI" sz="1800" i="1" dirty="0"/>
              <a:t> </a:t>
            </a:r>
            <a:r>
              <a:rPr lang="fi-FI" sz="1800" dirty="0">
                <a:solidFill>
                  <a:srgbClr val="FF0000"/>
                </a:solidFill>
              </a:rPr>
              <a:t>(Väitöskirja).</a:t>
            </a:r>
            <a:r>
              <a:rPr lang="fi-FI" sz="1800" dirty="0"/>
              <a:t> </a:t>
            </a:r>
            <a:r>
              <a:rPr lang="fi-FI" sz="1800" i="1" dirty="0"/>
              <a:t>Tutkimuksia / Helsingin yliopisto, käyttäytymistieteellinen tiedekunta, opettajankoulutuslaitos,</a:t>
            </a:r>
            <a:r>
              <a:rPr lang="fi-FI" sz="1800" dirty="0"/>
              <a:t> 318.​ Helsinki: Helsingin yliopisto. </a:t>
            </a:r>
          </a:p>
          <a:p>
            <a:pPr marL="0" indent="0">
              <a:lnSpc>
                <a:spcPct val="100000"/>
              </a:lnSpc>
              <a:buNone/>
            </a:pPr>
            <a:endParaRPr lang="fi-FI" sz="1800" dirty="0"/>
          </a:p>
        </p:txBody>
      </p:sp>
      <p:sp>
        <p:nvSpPr>
          <p:cNvPr id="4" name="Rectangle 3"/>
          <p:cNvSpPr/>
          <p:nvPr/>
        </p:nvSpPr>
        <p:spPr>
          <a:xfrm>
            <a:off x="385481" y="255494"/>
            <a:ext cx="11434484" cy="1200329"/>
          </a:xfrm>
          <a:prstGeom prst="rect">
            <a:avLst/>
          </a:prstGeom>
        </p:spPr>
        <p:txBody>
          <a:bodyPr wrap="square">
            <a:spAutoFit/>
          </a:bodyPr>
          <a:lstStyle/>
          <a:p>
            <a:r>
              <a:rPr lang="fi-FI" sz="3600" dirty="0"/>
              <a:t>Väitöskirja, </a:t>
            </a:r>
            <a:r>
              <a:rPr lang="fi-FI" sz="3600" dirty="0" err="1"/>
              <a:t>lektio</a:t>
            </a:r>
            <a:r>
              <a:rPr lang="fi-FI" sz="3600" dirty="0"/>
              <a:t>, abstrakti… suomentaja tai toimittaja kirjoittajan lisäksi </a:t>
            </a:r>
            <a:endParaRPr lang="en-US" sz="3600" dirty="0"/>
          </a:p>
        </p:txBody>
      </p:sp>
      <p:sp>
        <p:nvSpPr>
          <p:cNvPr id="5" name="TextBox 4"/>
          <p:cNvSpPr txBox="1"/>
          <p:nvPr/>
        </p:nvSpPr>
        <p:spPr>
          <a:xfrm>
            <a:off x="385481" y="1847756"/>
            <a:ext cx="5087472" cy="4801314"/>
          </a:xfrm>
          <a:prstGeom prst="rect">
            <a:avLst/>
          </a:prstGeom>
          <a:noFill/>
        </p:spPr>
        <p:txBody>
          <a:bodyPr wrap="square" rtlCol="0">
            <a:spAutoFit/>
          </a:bodyPr>
          <a:lstStyle/>
          <a:p>
            <a:pPr>
              <a:lnSpc>
                <a:spcPct val="120000"/>
              </a:lnSpc>
            </a:pPr>
            <a:r>
              <a:rPr lang="fi-FI" sz="2400" dirty="0"/>
              <a:t>Jos julkaisulla on jokin ”määrite” tai lisätieto, eli se on opinnäyte, väitöskirja, painos, teoksella on kääntäjä, kirjoittajan lisäksi toimittaja, sellaiset merkitään julkaisun nimen perään sulkuihin.</a:t>
            </a:r>
            <a:endParaRPr lang="fi-FI" sz="2400" dirty="0">
              <a:solidFill>
                <a:srgbClr val="FF0000"/>
              </a:solidFill>
            </a:endParaRPr>
          </a:p>
          <a:p>
            <a:pPr>
              <a:lnSpc>
                <a:spcPct val="120000"/>
              </a:lnSpc>
            </a:pPr>
            <a:endParaRPr lang="fi-FI" sz="2400" dirty="0"/>
          </a:p>
          <a:p>
            <a:pPr>
              <a:lnSpc>
                <a:spcPct val="120000"/>
              </a:lnSpc>
            </a:pPr>
            <a:r>
              <a:rPr lang="fi-FI" sz="2400" dirty="0"/>
              <a:t>Jos kyseessä on konferenssijulkaisu, jossa on pelkkiä abstrakteja, merkitse myös se.</a:t>
            </a:r>
          </a:p>
          <a:p>
            <a:endParaRPr lang="fi-FI" dirty="0"/>
          </a:p>
        </p:txBody>
      </p:sp>
    </p:spTree>
    <p:extLst>
      <p:ext uri="{BB962C8B-B14F-4D97-AF65-F5344CB8AC3E}">
        <p14:creationId xmlns:p14="http://schemas.microsoft.com/office/powerpoint/2010/main" val="24823913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Enemmän kuin kahdeksan kirjoittajaa</a:t>
            </a:r>
          </a:p>
        </p:txBody>
      </p:sp>
      <p:sp>
        <p:nvSpPr>
          <p:cNvPr id="3" name="Content Placeholder 2"/>
          <p:cNvSpPr>
            <a:spLocks noGrp="1"/>
          </p:cNvSpPr>
          <p:nvPr>
            <p:ph idx="1"/>
          </p:nvPr>
        </p:nvSpPr>
        <p:spPr>
          <a:xfrm>
            <a:off x="6096000" y="2649271"/>
            <a:ext cx="5800165" cy="1904800"/>
          </a:xfrm>
        </p:spPr>
        <p:txBody>
          <a:bodyPr/>
          <a:lstStyle/>
          <a:p>
            <a:pPr marL="0" indent="0">
              <a:buNone/>
            </a:pPr>
            <a:r>
              <a:rPr lang="en-US" sz="1800" dirty="0" err="1"/>
              <a:t>Wolchik</a:t>
            </a:r>
            <a:r>
              <a:rPr lang="en-US" sz="1800" dirty="0"/>
              <a:t>, S. A., West, S. G., Sandler, I. N., </a:t>
            </a:r>
            <a:r>
              <a:rPr lang="en-US" sz="1800" dirty="0" err="1"/>
              <a:t>Tein</a:t>
            </a:r>
            <a:r>
              <a:rPr lang="en-US" sz="1800" dirty="0"/>
              <a:t>, J., </a:t>
            </a:r>
            <a:r>
              <a:rPr lang="en-US" sz="1800" dirty="0" err="1"/>
              <a:t>Coatsworth</a:t>
            </a:r>
            <a:r>
              <a:rPr lang="en-US" sz="1800" dirty="0"/>
              <a:t>, D., </a:t>
            </a:r>
            <a:r>
              <a:rPr lang="en-US" sz="1800" dirty="0" err="1"/>
              <a:t>Lengua</a:t>
            </a:r>
            <a:r>
              <a:rPr lang="en-US" sz="1800" dirty="0"/>
              <a:t>, L., ... Griffin, W. A. (2000). An experimental evaluation of </a:t>
            </a:r>
            <a:r>
              <a:rPr lang="en-US" sz="1800" dirty="0" err="1"/>
              <a:t>theorybased</a:t>
            </a:r>
            <a:r>
              <a:rPr lang="en-US" sz="1800" dirty="0"/>
              <a:t> mother and mother-child programs for children of divorce</a:t>
            </a:r>
            <a:r>
              <a:rPr lang="en-US" sz="1800" i="1" dirty="0"/>
              <a:t>. Journal of Consulting and Clinical Psychology</a:t>
            </a:r>
            <a:r>
              <a:rPr lang="en-US" sz="1800" dirty="0"/>
              <a:t>, 68, 843–856. </a:t>
            </a:r>
            <a:endParaRPr lang="fi-FI" sz="1800" dirty="0"/>
          </a:p>
          <a:p>
            <a:pPr marL="0" indent="0">
              <a:buNone/>
            </a:pPr>
            <a:endParaRPr lang="fi-FI" dirty="0"/>
          </a:p>
        </p:txBody>
      </p:sp>
      <p:sp>
        <p:nvSpPr>
          <p:cNvPr id="4" name="Content Placeholder 2"/>
          <p:cNvSpPr txBox="1">
            <a:spLocks/>
          </p:cNvSpPr>
          <p:nvPr/>
        </p:nvSpPr>
        <p:spPr>
          <a:xfrm>
            <a:off x="442181" y="2514487"/>
            <a:ext cx="5316713" cy="514173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i-FI" sz="2400" dirty="0"/>
              <a:t>Jos kirjoittajia on kahdeksan tai enemmän, merkitse lähdeluetteloon kuusi ensimmäistä sekä viimeinen kirjoittaja; korvaa muiden kirjoittajien nimet kolmella pisteellä (…).</a:t>
            </a:r>
            <a:endParaRPr lang="fi-FI" sz="2400" dirty="0">
              <a:solidFill>
                <a:srgbClr val="FF0000"/>
              </a:solidFill>
            </a:endParaRPr>
          </a:p>
          <a:p>
            <a:endParaRPr lang="fi-FI" dirty="0"/>
          </a:p>
        </p:txBody>
      </p:sp>
    </p:spTree>
    <p:extLst>
      <p:ext uri="{BB962C8B-B14F-4D97-AF65-F5344CB8AC3E}">
        <p14:creationId xmlns:p14="http://schemas.microsoft.com/office/powerpoint/2010/main" val="22340408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158" y="1460776"/>
            <a:ext cx="5316713" cy="5141730"/>
          </a:xfrm>
        </p:spPr>
        <p:txBody>
          <a:bodyPr>
            <a:normAutofit fontScale="92500"/>
          </a:bodyPr>
          <a:lstStyle/>
          <a:p>
            <a:r>
              <a:rPr lang="fi-FI" sz="2600" dirty="0"/>
              <a:t>Jos olet lukenut painettua julkaisua, verkkojulkaisun osoitetta ei tarvitse merkitä (mutta kyllä sen saa merkitä)</a:t>
            </a:r>
          </a:p>
          <a:p>
            <a:r>
              <a:rPr lang="fi-FI" sz="2600" dirty="0"/>
              <a:t>Jos olet lukenut verkosta, julkaisun pysyvä osoite tulisi ensisijaisesti mainita: sen tunnistaa DOI tai URN-merkinnästä (tämä on eri kuin URL)  </a:t>
            </a:r>
          </a:p>
          <a:p>
            <a:r>
              <a:rPr lang="fi-FI" sz="2600" dirty="0"/>
              <a:t>Kun on pysyvä verkko-osoite, ei käytetä päivämäärää</a:t>
            </a:r>
          </a:p>
          <a:p>
            <a:r>
              <a:rPr lang="en-US" sz="2600" dirty="0" err="1"/>
              <a:t>Verkko-osoitteen</a:t>
            </a:r>
            <a:r>
              <a:rPr lang="en-US" sz="2600" dirty="0"/>
              <a:t> </a:t>
            </a:r>
            <a:r>
              <a:rPr lang="en-US" sz="2600" dirty="0" err="1"/>
              <a:t>perään</a:t>
            </a:r>
            <a:r>
              <a:rPr lang="en-US" sz="2600" dirty="0"/>
              <a:t> </a:t>
            </a:r>
            <a:r>
              <a:rPr lang="en-US" sz="2600" dirty="0" err="1"/>
              <a:t>ei</a:t>
            </a:r>
            <a:r>
              <a:rPr lang="en-US" sz="2600" dirty="0"/>
              <a:t> </a:t>
            </a:r>
            <a:r>
              <a:rPr lang="en-US" sz="2600" dirty="0" err="1"/>
              <a:t>tule</a:t>
            </a:r>
            <a:r>
              <a:rPr lang="en-US" sz="2600" dirty="0"/>
              <a:t> </a:t>
            </a:r>
            <a:r>
              <a:rPr lang="en-US" sz="2600" dirty="0" err="1"/>
              <a:t>pistettä</a:t>
            </a:r>
            <a:endParaRPr lang="en-US" sz="2600" dirty="0"/>
          </a:p>
          <a:p>
            <a:r>
              <a:rPr lang="fi-FI" sz="2600" dirty="0"/>
              <a:t>Jos ei ole pysyvä lähde, </a:t>
            </a:r>
            <a:r>
              <a:rPr lang="en-US" sz="2600" dirty="0" err="1"/>
              <a:t>päivämäärä</a:t>
            </a:r>
            <a:r>
              <a:rPr lang="en-US" sz="2600" dirty="0"/>
              <a:t> on </a:t>
            </a:r>
            <a:r>
              <a:rPr lang="en-US" sz="2600" dirty="0" err="1"/>
              <a:t>tärkeä</a:t>
            </a:r>
            <a:r>
              <a:rPr lang="en-US" sz="2600" dirty="0"/>
              <a:t>, </a:t>
            </a:r>
            <a:r>
              <a:rPr lang="en-US" sz="2600" dirty="0" err="1"/>
              <a:t>koska</a:t>
            </a:r>
            <a:r>
              <a:rPr lang="en-US" sz="2600" dirty="0"/>
              <a:t> </a:t>
            </a:r>
            <a:r>
              <a:rPr lang="en-US" sz="2600" dirty="0" err="1"/>
              <a:t>lähde</a:t>
            </a:r>
            <a:r>
              <a:rPr lang="en-US" sz="2600" dirty="0"/>
              <a:t> </a:t>
            </a:r>
            <a:r>
              <a:rPr lang="en-US" sz="2600" dirty="0" err="1"/>
              <a:t>voi</a:t>
            </a:r>
            <a:r>
              <a:rPr lang="en-US" sz="2600" dirty="0"/>
              <a:t> </a:t>
            </a:r>
            <a:r>
              <a:rPr lang="en-US" sz="2600" dirty="0" err="1"/>
              <a:t>muuttua</a:t>
            </a:r>
            <a:r>
              <a:rPr lang="en-US" sz="2600" dirty="0"/>
              <a:t> tai </a:t>
            </a:r>
            <a:r>
              <a:rPr lang="en-US" sz="2600" dirty="0" err="1"/>
              <a:t>kadota</a:t>
            </a:r>
            <a:r>
              <a:rPr lang="en-US" sz="2600" dirty="0"/>
              <a:t>!</a:t>
            </a:r>
            <a:endParaRPr lang="fi-FI" sz="2600" dirty="0"/>
          </a:p>
          <a:p>
            <a:endParaRPr lang="fi-FI" dirty="0"/>
          </a:p>
        </p:txBody>
      </p:sp>
      <p:sp>
        <p:nvSpPr>
          <p:cNvPr id="5" name="Content Placeholder 2"/>
          <p:cNvSpPr txBox="1">
            <a:spLocks/>
          </p:cNvSpPr>
          <p:nvPr/>
        </p:nvSpPr>
        <p:spPr>
          <a:xfrm>
            <a:off x="6095358" y="1714591"/>
            <a:ext cx="5630477" cy="514340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fi-FI" dirty="0"/>
          </a:p>
          <a:p>
            <a:pPr marL="0" indent="0">
              <a:buFont typeface="Arial" panose="020B0604020202020204" pitchFamily="34" charset="0"/>
              <a:buNone/>
            </a:pPr>
            <a:r>
              <a:rPr lang="en-US" sz="1800" dirty="0"/>
              <a:t>Cobb, P., </a:t>
            </a:r>
            <a:r>
              <a:rPr lang="en-US" sz="1800" dirty="0" err="1"/>
              <a:t>Confrey</a:t>
            </a:r>
            <a:r>
              <a:rPr lang="en-US" sz="1800" dirty="0"/>
              <a:t>, J., </a:t>
            </a:r>
            <a:r>
              <a:rPr lang="en-US" sz="1800" dirty="0" err="1"/>
              <a:t>diSessa</a:t>
            </a:r>
            <a:r>
              <a:rPr lang="en-US" sz="1800" dirty="0"/>
              <a:t>, A., Lehrer, R., &amp; </a:t>
            </a:r>
            <a:r>
              <a:rPr lang="en-US" sz="1800" dirty="0" err="1"/>
              <a:t>Schauble</a:t>
            </a:r>
            <a:r>
              <a:rPr lang="en-US" sz="1800" dirty="0"/>
              <a:t>, L. (2003). Design Experiments in Educational Research. </a:t>
            </a:r>
            <a:r>
              <a:rPr lang="en-US" sz="1800" i="1" dirty="0"/>
              <a:t>Educational Researcher</a:t>
            </a:r>
            <a:r>
              <a:rPr lang="en-US" sz="1800" dirty="0"/>
              <a:t>, 32(1), 9–13. doi:10.3102/0013189X032001009</a:t>
            </a:r>
          </a:p>
          <a:p>
            <a:pPr marL="0" indent="0">
              <a:buFont typeface="Arial" panose="020B0604020202020204" pitchFamily="34" charset="0"/>
              <a:buNone/>
            </a:pPr>
            <a:endParaRPr lang="fi-FI" sz="1800" dirty="0">
              <a:solidFill>
                <a:srgbClr val="FF0000"/>
              </a:solidFill>
            </a:endParaRPr>
          </a:p>
          <a:p>
            <a:pPr marL="0" indent="0">
              <a:buFont typeface="Arial" panose="020B0604020202020204" pitchFamily="34" charset="0"/>
              <a:buNone/>
            </a:pPr>
            <a:r>
              <a:rPr lang="fi-FI" sz="1800" dirty="0"/>
              <a:t>Tammi, T. &amp; Hohti, R. (2017). Lasten osallistuminen ja posthumanistinen ontologia: </a:t>
            </a:r>
            <a:r>
              <a:rPr lang="fi-FI" sz="1800" dirty="0" err="1"/>
              <a:t>urittuvaa</a:t>
            </a:r>
            <a:r>
              <a:rPr lang="fi-FI" sz="1800" dirty="0"/>
              <a:t> ja </a:t>
            </a:r>
            <a:r>
              <a:rPr lang="fi-FI" sz="1800" dirty="0" err="1"/>
              <a:t>emergenttiä</a:t>
            </a:r>
            <a:r>
              <a:rPr lang="fi-FI" sz="1800" dirty="0"/>
              <a:t> kartoittamassa. </a:t>
            </a:r>
            <a:r>
              <a:rPr lang="fi-FI" sz="1800" i="1" dirty="0"/>
              <a:t>Kasvatus &amp; Aika, </a:t>
            </a:r>
            <a:r>
              <a:rPr lang="fi-FI" sz="1800" dirty="0"/>
              <a:t>11(1), 69–83. </a:t>
            </a:r>
            <a:r>
              <a:rPr lang="fi-FI" sz="1800" dirty="0">
                <a:solidFill>
                  <a:srgbClr val="FF0000"/>
                </a:solidFill>
              </a:rPr>
              <a:t>Haettu</a:t>
            </a:r>
            <a:r>
              <a:rPr lang="fi-FI" sz="1800" dirty="0"/>
              <a:t> </a:t>
            </a:r>
            <a:r>
              <a:rPr lang="fi-FI" sz="1800" dirty="0">
                <a:solidFill>
                  <a:srgbClr val="FF0000"/>
                </a:solidFill>
              </a:rPr>
              <a:t>18.1.2018</a:t>
            </a:r>
            <a:r>
              <a:rPr lang="fi-FI" sz="1800" dirty="0"/>
              <a:t> </a:t>
            </a:r>
            <a:r>
              <a:rPr lang="fi-FI" sz="1800" dirty="0">
                <a:solidFill>
                  <a:srgbClr val="FF0000"/>
                </a:solidFill>
              </a:rPr>
              <a:t>osoitteesta</a:t>
            </a:r>
            <a:r>
              <a:rPr lang="fi-FI" sz="1800" dirty="0"/>
              <a:t> http://www.kasvatus-ja-aika.fi/dokumentit/a5_0104171252.pdf</a:t>
            </a:r>
          </a:p>
          <a:p>
            <a:endParaRPr lang="en-US" dirty="0"/>
          </a:p>
          <a:p>
            <a:endParaRPr lang="en-US" dirty="0"/>
          </a:p>
          <a:p>
            <a:pPr marL="0" indent="0">
              <a:buFont typeface="Arial" panose="020B0604020202020204" pitchFamily="34" charset="0"/>
              <a:buNone/>
            </a:pPr>
            <a:endParaRPr lang="fi-FI" dirty="0"/>
          </a:p>
          <a:p>
            <a:pPr marL="0" indent="0">
              <a:buFont typeface="Arial" panose="020B0604020202020204" pitchFamily="34" charset="0"/>
              <a:buNone/>
            </a:pPr>
            <a:endParaRPr lang="en-US" dirty="0"/>
          </a:p>
          <a:p>
            <a:endParaRPr lang="fi-FI" dirty="0"/>
          </a:p>
          <a:p>
            <a:endParaRPr lang="fi-FI" dirty="0"/>
          </a:p>
        </p:txBody>
      </p:sp>
      <p:sp>
        <p:nvSpPr>
          <p:cNvPr id="6" name="Title 1"/>
          <p:cNvSpPr>
            <a:spLocks noGrp="1"/>
          </p:cNvSpPr>
          <p:nvPr>
            <p:ph type="title"/>
          </p:nvPr>
        </p:nvSpPr>
        <p:spPr>
          <a:xfrm>
            <a:off x="600315" y="135213"/>
            <a:ext cx="10515600" cy="1325563"/>
          </a:xfrm>
        </p:spPr>
        <p:txBody>
          <a:bodyPr/>
          <a:lstStyle/>
          <a:p>
            <a:r>
              <a:rPr lang="fi-FI" dirty="0"/>
              <a:t>Haettu 18.11.2018 osoitteesta http….</a:t>
            </a:r>
          </a:p>
        </p:txBody>
      </p:sp>
    </p:spTree>
    <p:extLst>
      <p:ext uri="{BB962C8B-B14F-4D97-AF65-F5344CB8AC3E}">
        <p14:creationId xmlns:p14="http://schemas.microsoft.com/office/powerpoint/2010/main" val="14143977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fi-FI" dirty="0"/>
              <a:t>Verkkosivustoja, keskustelualueita</a:t>
            </a:r>
          </a:p>
        </p:txBody>
      </p:sp>
      <p:sp>
        <p:nvSpPr>
          <p:cNvPr id="3" name="Content Placeholder 2"/>
          <p:cNvSpPr>
            <a:spLocks noGrp="1"/>
          </p:cNvSpPr>
          <p:nvPr>
            <p:ph idx="1"/>
          </p:nvPr>
        </p:nvSpPr>
        <p:spPr>
          <a:xfrm>
            <a:off x="408317" y="1618861"/>
            <a:ext cx="6078748" cy="6369469"/>
          </a:xfrm>
        </p:spPr>
        <p:txBody>
          <a:bodyPr>
            <a:noAutofit/>
          </a:bodyPr>
          <a:lstStyle/>
          <a:p>
            <a:r>
              <a:rPr lang="en-US" sz="2000" dirty="0" err="1"/>
              <a:t>Kursivoi</a:t>
            </a:r>
            <a:r>
              <a:rPr lang="en-US" sz="2000" dirty="0"/>
              <a:t> vain </a:t>
            </a:r>
            <a:r>
              <a:rPr lang="en-US" sz="2000" dirty="0" err="1"/>
              <a:t>lataamasi</a:t>
            </a:r>
            <a:r>
              <a:rPr lang="en-US" sz="2000" dirty="0"/>
              <a:t> </a:t>
            </a:r>
            <a:r>
              <a:rPr lang="en-US" sz="2000" dirty="0" err="1"/>
              <a:t>tiedoston</a:t>
            </a:r>
            <a:r>
              <a:rPr lang="en-US" sz="2000" dirty="0"/>
              <a:t> </a:t>
            </a:r>
            <a:r>
              <a:rPr lang="en-US" sz="2000" dirty="0" err="1"/>
              <a:t>otsikko</a:t>
            </a:r>
            <a:r>
              <a:rPr lang="en-US" sz="2000" dirty="0"/>
              <a:t>: </a:t>
            </a:r>
            <a:r>
              <a:rPr lang="en-US" sz="2000" dirty="0" err="1"/>
              <a:t>älä</a:t>
            </a:r>
            <a:r>
              <a:rPr lang="en-US" sz="2000" dirty="0"/>
              <a:t> </a:t>
            </a:r>
            <a:r>
              <a:rPr lang="en-US" sz="2000" dirty="0" err="1"/>
              <a:t>verkkosivun</a:t>
            </a:r>
            <a:r>
              <a:rPr lang="en-US" sz="2000" dirty="0"/>
              <a:t> tai -</a:t>
            </a:r>
            <a:r>
              <a:rPr lang="en-US" sz="2000" dirty="0" err="1"/>
              <a:t>sivuston</a:t>
            </a:r>
            <a:r>
              <a:rPr lang="en-US" sz="2000" dirty="0"/>
              <a:t> </a:t>
            </a:r>
            <a:r>
              <a:rPr lang="en-US" sz="2000" dirty="0" err="1"/>
              <a:t>nimeä</a:t>
            </a:r>
            <a:r>
              <a:rPr lang="en-US" sz="2000" dirty="0"/>
              <a:t>.</a:t>
            </a:r>
          </a:p>
          <a:p>
            <a:r>
              <a:rPr lang="en-US" sz="2000" dirty="0" err="1"/>
              <a:t>Käytä</a:t>
            </a:r>
            <a:r>
              <a:rPr lang="en-US" sz="2000" dirty="0"/>
              <a:t> </a:t>
            </a:r>
            <a:r>
              <a:rPr lang="en-US" sz="2000" dirty="0" err="1"/>
              <a:t>julkaisemisen</a:t>
            </a:r>
            <a:r>
              <a:rPr lang="en-US" sz="2000" dirty="0"/>
              <a:t> </a:t>
            </a:r>
            <a:r>
              <a:rPr lang="en-US" sz="2000" dirty="0" err="1"/>
              <a:t>vuosilukua</a:t>
            </a:r>
            <a:r>
              <a:rPr lang="en-US" sz="2000" dirty="0"/>
              <a:t>, </a:t>
            </a:r>
            <a:r>
              <a:rPr lang="en-US" sz="2000" dirty="0" err="1"/>
              <a:t>jos</a:t>
            </a:r>
            <a:r>
              <a:rPr lang="en-US" sz="2000" dirty="0"/>
              <a:t> se </a:t>
            </a:r>
            <a:r>
              <a:rPr lang="en-US" sz="2000" dirty="0" err="1"/>
              <a:t>ilmenee</a:t>
            </a:r>
            <a:r>
              <a:rPr lang="en-US" sz="2000" dirty="0"/>
              <a:t> </a:t>
            </a:r>
            <a:r>
              <a:rPr lang="en-US" sz="2000" dirty="0" err="1"/>
              <a:t>lähteestäsi</a:t>
            </a:r>
            <a:r>
              <a:rPr lang="en-US" sz="2000" dirty="0"/>
              <a:t>. </a:t>
            </a:r>
            <a:r>
              <a:rPr lang="en-US" sz="2000" dirty="0" err="1"/>
              <a:t>Merkitse</a:t>
            </a:r>
            <a:r>
              <a:rPr lang="en-US" sz="2000" dirty="0"/>
              <a:t>  </a:t>
            </a:r>
            <a:r>
              <a:rPr lang="en-US" sz="2000" dirty="0" err="1"/>
              <a:t>n.d.</a:t>
            </a:r>
            <a:r>
              <a:rPr lang="en-US" sz="2000" dirty="0"/>
              <a:t> (no date) kun </a:t>
            </a:r>
            <a:r>
              <a:rPr lang="en-US" sz="2000" dirty="0" err="1"/>
              <a:t>julkaisupäivämäärä</a:t>
            </a:r>
            <a:r>
              <a:rPr lang="en-US" sz="2000" dirty="0"/>
              <a:t> </a:t>
            </a:r>
            <a:r>
              <a:rPr lang="en-US" sz="2000" dirty="0" err="1"/>
              <a:t>ei</a:t>
            </a:r>
            <a:r>
              <a:rPr lang="en-US" sz="2000" dirty="0"/>
              <a:t> ole </a:t>
            </a:r>
            <a:r>
              <a:rPr lang="en-US" sz="2000" dirty="0" err="1"/>
              <a:t>saatavilla</a:t>
            </a:r>
            <a:endParaRPr lang="en-US" sz="2000" dirty="0"/>
          </a:p>
          <a:p>
            <a:r>
              <a:rPr lang="en-US" sz="2000" dirty="0"/>
              <a:t>Kun </a:t>
            </a:r>
            <a:r>
              <a:rPr lang="en-US" sz="2000" dirty="0" err="1"/>
              <a:t>tekijän</a:t>
            </a:r>
            <a:r>
              <a:rPr lang="en-US" sz="2000" dirty="0"/>
              <a:t> </a:t>
            </a:r>
            <a:r>
              <a:rPr lang="en-US" sz="2000" dirty="0" err="1"/>
              <a:t>nimi</a:t>
            </a:r>
            <a:r>
              <a:rPr lang="en-US" sz="2000" dirty="0"/>
              <a:t> </a:t>
            </a:r>
            <a:r>
              <a:rPr lang="en-US" sz="2000" dirty="0" err="1"/>
              <a:t>ei</a:t>
            </a:r>
            <a:r>
              <a:rPr lang="en-US" sz="2000" dirty="0"/>
              <a:t> ole </a:t>
            </a:r>
            <a:r>
              <a:rPr lang="en-US" sz="2000" dirty="0" err="1"/>
              <a:t>tiedossa</a:t>
            </a:r>
            <a:r>
              <a:rPr lang="en-US" sz="2000" dirty="0"/>
              <a:t>, </a:t>
            </a:r>
            <a:r>
              <a:rPr lang="en-US" sz="2000" dirty="0" err="1"/>
              <a:t>käytä</a:t>
            </a:r>
            <a:r>
              <a:rPr lang="en-US" sz="2000" dirty="0"/>
              <a:t> </a:t>
            </a:r>
            <a:r>
              <a:rPr lang="en-US" sz="2000" dirty="0" err="1"/>
              <a:t>joko</a:t>
            </a:r>
            <a:r>
              <a:rPr lang="en-US" sz="2000" dirty="0"/>
              <a:t> </a:t>
            </a:r>
            <a:r>
              <a:rPr lang="en-US" sz="2000" dirty="0" err="1"/>
              <a:t>organisaation</a:t>
            </a:r>
            <a:r>
              <a:rPr lang="en-US" sz="2000" dirty="0"/>
              <a:t> </a:t>
            </a:r>
            <a:r>
              <a:rPr lang="en-US" sz="2000" dirty="0" err="1"/>
              <a:t>nimeä</a:t>
            </a:r>
            <a:r>
              <a:rPr lang="en-US" sz="2000" dirty="0"/>
              <a:t> tai </a:t>
            </a:r>
            <a:r>
              <a:rPr lang="en-US" sz="2000" dirty="0" err="1"/>
              <a:t>verkkosivuston</a:t>
            </a:r>
            <a:r>
              <a:rPr lang="en-US" sz="2000" dirty="0"/>
              <a:t> </a:t>
            </a:r>
            <a:r>
              <a:rPr lang="en-US" sz="2000" dirty="0" err="1"/>
              <a:t>otsikkoa</a:t>
            </a:r>
            <a:r>
              <a:rPr lang="en-US" sz="2000" dirty="0"/>
              <a:t> </a:t>
            </a:r>
            <a:r>
              <a:rPr lang="en-US" sz="2000" dirty="0" err="1"/>
              <a:t>tekijän</a:t>
            </a:r>
            <a:r>
              <a:rPr lang="en-US" sz="2000" dirty="0"/>
              <a:t> </a:t>
            </a:r>
            <a:r>
              <a:rPr lang="en-US" sz="2000" dirty="0" err="1"/>
              <a:t>nimen</a:t>
            </a:r>
            <a:r>
              <a:rPr lang="en-US" sz="2000" dirty="0"/>
              <a:t> </a:t>
            </a:r>
            <a:r>
              <a:rPr lang="en-US" sz="2000" dirty="0" err="1"/>
              <a:t>paikalla</a:t>
            </a:r>
            <a:r>
              <a:rPr lang="en-US" sz="2000" dirty="0"/>
              <a:t> </a:t>
            </a:r>
            <a:r>
              <a:rPr lang="en-US" sz="2000" dirty="0" err="1"/>
              <a:t>viitteessä</a:t>
            </a:r>
            <a:r>
              <a:rPr lang="en-US" sz="2000" dirty="0"/>
              <a:t> ja </a:t>
            </a:r>
            <a:r>
              <a:rPr lang="en-US" sz="2000" dirty="0" err="1"/>
              <a:t>lähdeluettelossa</a:t>
            </a:r>
            <a:r>
              <a:rPr lang="en-US" sz="2000" dirty="0"/>
              <a:t>.</a:t>
            </a:r>
          </a:p>
          <a:p>
            <a:r>
              <a:rPr lang="en-US" sz="2000" dirty="0"/>
              <a:t>Kun </a:t>
            </a:r>
            <a:r>
              <a:rPr lang="en-US" sz="2000" dirty="0" err="1"/>
              <a:t>julkaisuvuosi</a:t>
            </a:r>
            <a:r>
              <a:rPr lang="en-US" sz="2000" dirty="0"/>
              <a:t> </a:t>
            </a:r>
            <a:r>
              <a:rPr lang="en-US" sz="2000" dirty="0" err="1"/>
              <a:t>ei</a:t>
            </a:r>
            <a:r>
              <a:rPr lang="en-US" sz="2000" dirty="0"/>
              <a:t> ole </a:t>
            </a:r>
            <a:r>
              <a:rPr lang="en-US" sz="2000" dirty="0" err="1"/>
              <a:t>tiedossa</a:t>
            </a:r>
            <a:r>
              <a:rPr lang="en-US" sz="2000" dirty="0"/>
              <a:t>, </a:t>
            </a:r>
            <a:r>
              <a:rPr lang="en-US" sz="2000" dirty="0" err="1"/>
              <a:t>englanniksi</a:t>
            </a:r>
            <a:r>
              <a:rPr lang="en-US" sz="2000" dirty="0"/>
              <a:t> </a:t>
            </a:r>
            <a:r>
              <a:rPr lang="en-US" sz="2000" dirty="0" err="1"/>
              <a:t>käytetään</a:t>
            </a:r>
            <a:r>
              <a:rPr lang="en-US" sz="2000" dirty="0"/>
              <a:t> </a:t>
            </a:r>
            <a:r>
              <a:rPr lang="en-US" sz="2000" dirty="0" err="1"/>
              <a:t>n.d.</a:t>
            </a:r>
            <a:r>
              <a:rPr lang="en-US" sz="2000" dirty="0"/>
              <a:t> (no date), </a:t>
            </a:r>
            <a:r>
              <a:rPr lang="en-US" sz="2000" dirty="0" err="1"/>
              <a:t>latinaksi</a:t>
            </a:r>
            <a:r>
              <a:rPr lang="en-US" sz="2000" dirty="0"/>
              <a:t> </a:t>
            </a:r>
            <a:r>
              <a:rPr lang="fi-FI" sz="2000" dirty="0" err="1"/>
              <a:t>s.a</a:t>
            </a:r>
            <a:r>
              <a:rPr lang="fi-FI" sz="2000" dirty="0"/>
              <a:t>. eli </a:t>
            </a:r>
            <a:r>
              <a:rPr lang="fi-FI" sz="2000" dirty="0" err="1"/>
              <a:t>sine</a:t>
            </a:r>
            <a:r>
              <a:rPr lang="fi-FI" sz="2000" dirty="0"/>
              <a:t> </a:t>
            </a:r>
            <a:r>
              <a:rPr lang="fi-FI" sz="2000" dirty="0" err="1"/>
              <a:t>anno</a:t>
            </a:r>
            <a:r>
              <a:rPr lang="fi-FI" sz="2000" dirty="0"/>
              <a:t>, ei vuotta. </a:t>
            </a:r>
          </a:p>
          <a:p>
            <a:r>
              <a:rPr lang="en-US" sz="2000" dirty="0"/>
              <a:t>Jos </a:t>
            </a:r>
            <a:r>
              <a:rPr lang="en-US" sz="2000" dirty="0" err="1"/>
              <a:t>viittauksesi</a:t>
            </a:r>
            <a:r>
              <a:rPr lang="en-US" sz="2000" dirty="0"/>
              <a:t> </a:t>
            </a:r>
            <a:r>
              <a:rPr lang="en-US" sz="2000" dirty="0" err="1"/>
              <a:t>koskee</a:t>
            </a:r>
            <a:r>
              <a:rPr lang="en-US" sz="2000" dirty="0"/>
              <a:t> </a:t>
            </a:r>
            <a:r>
              <a:rPr lang="en-US" sz="2000" dirty="0" err="1"/>
              <a:t>koko</a:t>
            </a:r>
            <a:r>
              <a:rPr lang="en-US" sz="2000" dirty="0"/>
              <a:t> </a:t>
            </a:r>
            <a:r>
              <a:rPr lang="en-US" sz="2000" dirty="0" err="1"/>
              <a:t>verkkosivua</a:t>
            </a:r>
            <a:r>
              <a:rPr lang="en-US" sz="2000" dirty="0"/>
              <a:t> tai -</a:t>
            </a:r>
            <a:r>
              <a:rPr lang="en-US" sz="2000" dirty="0" err="1"/>
              <a:t>sivustoa</a:t>
            </a:r>
            <a:r>
              <a:rPr lang="en-US" sz="2000" dirty="0"/>
              <a:t> (</a:t>
            </a:r>
            <a:r>
              <a:rPr lang="en-US" sz="2000" dirty="0" err="1"/>
              <a:t>ei</a:t>
            </a:r>
            <a:r>
              <a:rPr lang="en-US" sz="2000" dirty="0"/>
              <a:t> </a:t>
            </a:r>
            <a:r>
              <a:rPr lang="en-US" sz="2000" dirty="0" err="1"/>
              <a:t>mikään</a:t>
            </a:r>
            <a:r>
              <a:rPr lang="en-US" sz="2000" dirty="0"/>
              <a:t> </a:t>
            </a:r>
            <a:r>
              <a:rPr lang="en-US" sz="2000" dirty="0" err="1"/>
              <a:t>tietty</a:t>
            </a:r>
            <a:r>
              <a:rPr lang="en-US" sz="2000" dirty="0"/>
              <a:t> </a:t>
            </a:r>
            <a:r>
              <a:rPr lang="en-US" sz="2000" dirty="0" err="1"/>
              <a:t>tiedosto</a:t>
            </a:r>
            <a:r>
              <a:rPr lang="en-US" sz="2000" dirty="0"/>
              <a:t>, </a:t>
            </a:r>
            <a:r>
              <a:rPr lang="en-US" sz="2000" dirty="0" err="1"/>
              <a:t>ei</a:t>
            </a:r>
            <a:r>
              <a:rPr lang="en-US" sz="2000" dirty="0"/>
              <a:t> </a:t>
            </a:r>
            <a:r>
              <a:rPr lang="en-US" sz="2000" dirty="0" err="1"/>
              <a:t>suora</a:t>
            </a:r>
            <a:r>
              <a:rPr lang="en-US" sz="2000" dirty="0"/>
              <a:t> </a:t>
            </a:r>
            <a:r>
              <a:rPr lang="en-US" sz="2000" dirty="0" err="1"/>
              <a:t>lainaus</a:t>
            </a:r>
            <a:r>
              <a:rPr lang="en-US" sz="2000" dirty="0"/>
              <a:t>, </a:t>
            </a:r>
            <a:r>
              <a:rPr lang="en-US" sz="2000" dirty="0" err="1"/>
              <a:t>kuva</a:t>
            </a:r>
            <a:r>
              <a:rPr lang="en-US" sz="2000" dirty="0"/>
              <a:t> tai </a:t>
            </a:r>
            <a:r>
              <a:rPr lang="en-US" sz="2000" dirty="0" err="1"/>
              <a:t>kaavio</a:t>
            </a:r>
            <a:r>
              <a:rPr lang="en-US" sz="2000" dirty="0"/>
              <a:t>) on </a:t>
            </a:r>
            <a:r>
              <a:rPr lang="en-US" sz="2000" dirty="0" err="1"/>
              <a:t>riittävä</a:t>
            </a:r>
            <a:r>
              <a:rPr lang="en-US" sz="2000" dirty="0"/>
              <a:t> </a:t>
            </a:r>
            <a:r>
              <a:rPr lang="en-US" sz="2000" dirty="0" err="1"/>
              <a:t>että</a:t>
            </a:r>
            <a:r>
              <a:rPr lang="en-US" sz="2000" dirty="0"/>
              <a:t> </a:t>
            </a:r>
            <a:r>
              <a:rPr lang="en-US" sz="2000" dirty="0" err="1"/>
              <a:t>verkkosivun</a:t>
            </a:r>
            <a:r>
              <a:rPr lang="en-US" sz="2000" dirty="0"/>
              <a:t> </a:t>
            </a:r>
            <a:r>
              <a:rPr lang="en-US" sz="2000" dirty="0" err="1"/>
              <a:t>osoitteen</a:t>
            </a:r>
            <a:r>
              <a:rPr lang="en-US" sz="2000" dirty="0"/>
              <a:t> </a:t>
            </a:r>
            <a:r>
              <a:rPr lang="en-US" sz="2000" dirty="0" err="1"/>
              <a:t>mainitsee</a:t>
            </a:r>
            <a:r>
              <a:rPr lang="en-US" sz="2000" dirty="0"/>
              <a:t> </a:t>
            </a:r>
            <a:r>
              <a:rPr lang="en-US" sz="2000" dirty="0" err="1"/>
              <a:t>tekstissä</a:t>
            </a:r>
            <a:r>
              <a:rPr lang="en-US" sz="2000" dirty="0"/>
              <a:t>: </a:t>
            </a:r>
            <a:r>
              <a:rPr lang="en-US" sz="2000" dirty="0" err="1"/>
              <a:t>ei</a:t>
            </a:r>
            <a:r>
              <a:rPr lang="en-US" sz="2000" dirty="0"/>
              <a:t> </a:t>
            </a:r>
            <a:r>
              <a:rPr lang="en-US" sz="2000" dirty="0" err="1"/>
              <a:t>tarvitse</a:t>
            </a:r>
            <a:r>
              <a:rPr lang="en-US" sz="2000" dirty="0"/>
              <a:t> </a:t>
            </a:r>
            <a:r>
              <a:rPr lang="en-US" sz="2000" dirty="0" err="1"/>
              <a:t>lisätä</a:t>
            </a:r>
            <a:r>
              <a:rPr lang="en-US" sz="2000" dirty="0"/>
              <a:t> </a:t>
            </a:r>
            <a:r>
              <a:rPr lang="en-US" sz="2000" dirty="0" err="1"/>
              <a:t>tällaista</a:t>
            </a:r>
            <a:r>
              <a:rPr lang="en-US" sz="2000" dirty="0"/>
              <a:t> </a:t>
            </a:r>
            <a:r>
              <a:rPr lang="en-US" sz="2000" dirty="0" err="1"/>
              <a:t>lähdettä</a:t>
            </a:r>
            <a:r>
              <a:rPr lang="en-US" sz="2000" dirty="0"/>
              <a:t> </a:t>
            </a:r>
            <a:r>
              <a:rPr lang="en-US" sz="2000" dirty="0" err="1"/>
              <a:t>lähdeluetteloon</a:t>
            </a:r>
            <a:r>
              <a:rPr lang="en-US" sz="2000" dirty="0"/>
              <a:t>.</a:t>
            </a:r>
          </a:p>
        </p:txBody>
      </p:sp>
      <p:sp>
        <p:nvSpPr>
          <p:cNvPr id="5" name="Content Placeholder 2"/>
          <p:cNvSpPr txBox="1">
            <a:spLocks/>
          </p:cNvSpPr>
          <p:nvPr/>
        </p:nvSpPr>
        <p:spPr>
          <a:xfrm>
            <a:off x="7073660" y="1325563"/>
            <a:ext cx="4813539" cy="435133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fi-FI" sz="1800" b="1" dirty="0"/>
              <a:t>Verkossa julkaistu sanomalehtiartikkeli:</a:t>
            </a:r>
            <a:endParaRPr lang="en-US" sz="1800" b="1" dirty="0"/>
          </a:p>
          <a:p>
            <a:pPr marL="0" indent="0">
              <a:buFont typeface="Arial" panose="020B0604020202020204" pitchFamily="34" charset="0"/>
              <a:buNone/>
            </a:pPr>
            <a:r>
              <a:rPr lang="en-US" sz="1800" dirty="0"/>
              <a:t>Becker, E. (2001, 3. </a:t>
            </a:r>
            <a:r>
              <a:rPr lang="en-US" sz="1800" dirty="0" err="1"/>
              <a:t>tammikuu</a:t>
            </a:r>
            <a:r>
              <a:rPr lang="en-US" sz="1800" dirty="0"/>
              <a:t>). Prairie farmers reap conservation's rewards. The New York Times. </a:t>
            </a:r>
            <a:r>
              <a:rPr lang="en-US" sz="1800" dirty="0" err="1"/>
              <a:t>Haettu</a:t>
            </a:r>
            <a:r>
              <a:rPr lang="en-US" sz="1800" dirty="0"/>
              <a:t> 20.2.2018 </a:t>
            </a:r>
            <a:r>
              <a:rPr lang="en-US" sz="1800" dirty="0" err="1"/>
              <a:t>osoitteesta</a:t>
            </a:r>
            <a:r>
              <a:rPr lang="en-US" sz="1800" dirty="0"/>
              <a:t> http://www.nytimes.com </a:t>
            </a:r>
          </a:p>
          <a:p>
            <a:pPr marL="0" indent="0">
              <a:buFont typeface="Arial" panose="020B0604020202020204" pitchFamily="34" charset="0"/>
              <a:buNone/>
            </a:pPr>
            <a:endParaRPr lang="en-US" sz="1800" dirty="0"/>
          </a:p>
          <a:p>
            <a:pPr marL="0" indent="0">
              <a:buNone/>
            </a:pPr>
            <a:r>
              <a:rPr lang="en-US" sz="1800" dirty="0"/>
              <a:t>Tai </a:t>
            </a:r>
            <a:r>
              <a:rPr lang="en-US" sz="1800" dirty="0" err="1"/>
              <a:t>näin</a:t>
            </a:r>
            <a:r>
              <a:rPr lang="en-US" sz="1800" dirty="0"/>
              <a:t>: Becker, E. </a:t>
            </a:r>
            <a:r>
              <a:rPr lang="en-US" sz="1800" dirty="0">
                <a:solidFill>
                  <a:srgbClr val="FF0000"/>
                </a:solidFill>
              </a:rPr>
              <a:t>(3.1.2001). </a:t>
            </a:r>
          </a:p>
          <a:p>
            <a:pPr marL="0" indent="0">
              <a:buFont typeface="Arial" panose="020B0604020202020204" pitchFamily="34" charset="0"/>
              <a:buNone/>
            </a:pPr>
            <a:endParaRPr lang="en-US" sz="1800" b="1" dirty="0"/>
          </a:p>
          <a:p>
            <a:pPr marL="0" indent="0">
              <a:buFont typeface="Arial" panose="020B0604020202020204" pitchFamily="34" charset="0"/>
              <a:buNone/>
            </a:pPr>
            <a:r>
              <a:rPr lang="en-US" sz="1800" b="1" dirty="0" err="1"/>
              <a:t>Kirjoittaja</a:t>
            </a:r>
            <a:r>
              <a:rPr lang="en-US" sz="1800" b="1" dirty="0"/>
              <a:t> </a:t>
            </a:r>
            <a:r>
              <a:rPr lang="en-US" sz="1800" b="1" dirty="0" err="1"/>
              <a:t>ei</a:t>
            </a:r>
            <a:r>
              <a:rPr lang="en-US" sz="1800" b="1" dirty="0"/>
              <a:t> ole </a:t>
            </a:r>
            <a:r>
              <a:rPr lang="en-US" sz="1800" b="1" dirty="0" err="1"/>
              <a:t>tiedossa</a:t>
            </a:r>
            <a:r>
              <a:rPr lang="en-US" sz="1800" b="1" dirty="0"/>
              <a:t>:</a:t>
            </a:r>
          </a:p>
          <a:p>
            <a:pPr marL="0" indent="0">
              <a:buNone/>
            </a:pPr>
            <a:r>
              <a:rPr lang="fi-FI" sz="1800" dirty="0"/>
              <a:t>Tilastokeskus (2012). Suomi lukuina. Väestö iän mukaan, 2012 lopussa. Helsinki: Tilastokeskus. Haettu 22.8.2013 osoitteesta </a:t>
            </a:r>
            <a:r>
              <a:rPr lang="fi-FI" sz="1800" dirty="0">
                <a:hlinkClick r:id="rId2"/>
              </a:rPr>
              <a:t>http://www.stat.fi/tup/suoluk/suoluk_vaesto.htm</a:t>
            </a:r>
            <a:endParaRPr lang="fi-FI" sz="1800" dirty="0"/>
          </a:p>
          <a:p>
            <a:pPr marL="0" indent="0">
              <a:buNone/>
            </a:pPr>
            <a:endParaRPr lang="fi-FI" sz="1800" dirty="0"/>
          </a:p>
          <a:p>
            <a:pPr marL="0" indent="0">
              <a:buNone/>
            </a:pPr>
            <a:r>
              <a:rPr lang="fi-FI" sz="1800" b="1" dirty="0"/>
              <a:t>Kun julkaisuvuosi ei ole tiedossa</a:t>
            </a:r>
          </a:p>
          <a:p>
            <a:pPr marL="0" indent="0">
              <a:buNone/>
            </a:pPr>
            <a:r>
              <a:rPr lang="fi-FI" sz="1800" dirty="0"/>
              <a:t>Kuvataideopettajat ry </a:t>
            </a:r>
            <a:r>
              <a:rPr lang="fi-FI" sz="1800" dirty="0">
                <a:solidFill>
                  <a:srgbClr val="FF0000"/>
                </a:solidFill>
              </a:rPr>
              <a:t>(</a:t>
            </a:r>
            <a:r>
              <a:rPr lang="fi-FI" sz="1800" dirty="0" err="1">
                <a:solidFill>
                  <a:srgbClr val="FF0000"/>
                </a:solidFill>
              </a:rPr>
              <a:t>n.d</a:t>
            </a:r>
            <a:r>
              <a:rPr lang="fi-FI" sz="1800" dirty="0">
                <a:solidFill>
                  <a:srgbClr val="FF0000"/>
                </a:solidFill>
              </a:rPr>
              <a:t>.).</a:t>
            </a:r>
          </a:p>
          <a:p>
            <a:pPr marL="0" indent="0">
              <a:buFont typeface="Arial" panose="020B0604020202020204" pitchFamily="34" charset="0"/>
              <a:buNone/>
            </a:pPr>
            <a:endParaRPr lang="en-US" sz="1800" b="1" dirty="0"/>
          </a:p>
        </p:txBody>
      </p:sp>
    </p:spTree>
    <p:extLst>
      <p:ext uri="{BB962C8B-B14F-4D97-AF65-F5344CB8AC3E}">
        <p14:creationId xmlns:p14="http://schemas.microsoft.com/office/powerpoint/2010/main" val="23768485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0473" y="0"/>
            <a:ext cx="10515600" cy="1325563"/>
          </a:xfrm>
        </p:spPr>
        <p:txBody>
          <a:bodyPr/>
          <a:lstStyle/>
          <a:p>
            <a:r>
              <a:rPr lang="fi-FI" dirty="0"/>
              <a:t>Facebook, </a:t>
            </a:r>
            <a:r>
              <a:rPr lang="fi-FI" dirty="0" err="1"/>
              <a:t>twitter</a:t>
            </a:r>
            <a:r>
              <a:rPr lang="fi-FI" dirty="0"/>
              <a:t> jne.</a:t>
            </a:r>
          </a:p>
        </p:txBody>
      </p:sp>
      <p:sp>
        <p:nvSpPr>
          <p:cNvPr id="3" name="Content Placeholder 2"/>
          <p:cNvSpPr>
            <a:spLocks noGrp="1"/>
          </p:cNvSpPr>
          <p:nvPr>
            <p:ph idx="1"/>
          </p:nvPr>
        </p:nvSpPr>
        <p:spPr>
          <a:xfrm>
            <a:off x="251605" y="1690688"/>
            <a:ext cx="6476999" cy="4351338"/>
          </a:xfrm>
        </p:spPr>
        <p:txBody>
          <a:bodyPr>
            <a:noAutofit/>
          </a:bodyPr>
          <a:lstStyle/>
          <a:p>
            <a:r>
              <a:rPr lang="en-US" sz="2400" dirty="0" err="1"/>
              <a:t>Keskustelualueiden</a:t>
            </a:r>
            <a:r>
              <a:rPr lang="en-US" sz="2400" dirty="0"/>
              <a:t> </a:t>
            </a:r>
            <a:r>
              <a:rPr lang="en-US" sz="2400" dirty="0" err="1"/>
              <a:t>viesteihin</a:t>
            </a:r>
            <a:r>
              <a:rPr lang="en-US" sz="2400" dirty="0"/>
              <a:t> </a:t>
            </a:r>
            <a:r>
              <a:rPr lang="en-US" sz="2400" dirty="0" err="1"/>
              <a:t>viitattaessa</a:t>
            </a:r>
            <a:r>
              <a:rPr lang="en-US" sz="2400" dirty="0"/>
              <a:t> </a:t>
            </a:r>
            <a:r>
              <a:rPr lang="en-US" sz="2400" dirty="0" err="1"/>
              <a:t>lisätään</a:t>
            </a:r>
            <a:r>
              <a:rPr lang="en-US" sz="2400" dirty="0"/>
              <a:t> </a:t>
            </a:r>
            <a:r>
              <a:rPr lang="en-US" sz="2400" dirty="0" err="1"/>
              <a:t>myös</a:t>
            </a:r>
            <a:r>
              <a:rPr lang="en-US" sz="2400" dirty="0"/>
              <a:t> </a:t>
            </a:r>
            <a:r>
              <a:rPr lang="en-US" sz="2400" dirty="0" err="1"/>
              <a:t>viestin</a:t>
            </a:r>
            <a:r>
              <a:rPr lang="en-US" sz="2400" dirty="0"/>
              <a:t> </a:t>
            </a:r>
            <a:r>
              <a:rPr lang="en-US" sz="2400" dirty="0" err="1"/>
              <a:t>lähetyksen</a:t>
            </a:r>
            <a:r>
              <a:rPr lang="en-US" sz="2400" dirty="0"/>
              <a:t> </a:t>
            </a:r>
            <a:r>
              <a:rPr lang="en-US" sz="2400" dirty="0" err="1"/>
              <a:t>päivämäärä</a:t>
            </a:r>
            <a:endParaRPr lang="en-US" sz="2400" dirty="0"/>
          </a:p>
          <a:p>
            <a:r>
              <a:rPr lang="en-US" sz="2400" dirty="0" err="1"/>
              <a:t>Kirjoittajan</a:t>
            </a:r>
            <a:r>
              <a:rPr lang="en-US" sz="2400" dirty="0"/>
              <a:t> </a:t>
            </a:r>
            <a:r>
              <a:rPr lang="en-US" sz="2400" dirty="0" err="1"/>
              <a:t>nimen</a:t>
            </a:r>
            <a:r>
              <a:rPr lang="en-US" sz="2400" dirty="0"/>
              <a:t> </a:t>
            </a:r>
            <a:r>
              <a:rPr lang="en-US" sz="2400" dirty="0" err="1"/>
              <a:t>paikalla</a:t>
            </a:r>
            <a:r>
              <a:rPr lang="en-US" sz="2400" dirty="0"/>
              <a:t> on </a:t>
            </a:r>
            <a:r>
              <a:rPr lang="en-US" sz="2400" dirty="0" err="1"/>
              <a:t>käyttäjänimi</a:t>
            </a:r>
            <a:r>
              <a:rPr lang="en-US" sz="2400" dirty="0"/>
              <a:t> tai </a:t>
            </a:r>
            <a:r>
              <a:rPr lang="en-US" sz="2400" dirty="0" err="1"/>
              <a:t>ryhmä</a:t>
            </a:r>
            <a:r>
              <a:rPr lang="en-US" sz="2400" dirty="0"/>
              <a:t> </a:t>
            </a:r>
            <a:r>
              <a:rPr lang="en-US" sz="2400" dirty="0" err="1"/>
              <a:t>nimi</a:t>
            </a:r>
            <a:endParaRPr lang="en-US" sz="2400" dirty="0"/>
          </a:p>
          <a:p>
            <a:r>
              <a:rPr lang="en-US" sz="2400" dirty="0" err="1"/>
              <a:t>Kirjoituksen</a:t>
            </a:r>
            <a:r>
              <a:rPr lang="en-US" sz="2400" dirty="0"/>
              <a:t> </a:t>
            </a:r>
            <a:r>
              <a:rPr lang="en-US" sz="2400" dirty="0" err="1"/>
              <a:t>otsikon</a:t>
            </a:r>
            <a:r>
              <a:rPr lang="en-US" sz="2400" dirty="0"/>
              <a:t> </a:t>
            </a:r>
            <a:r>
              <a:rPr lang="en-US" sz="2400" dirty="0" err="1"/>
              <a:t>perään</a:t>
            </a:r>
            <a:r>
              <a:rPr lang="en-US" sz="2400" dirty="0"/>
              <a:t> </a:t>
            </a:r>
            <a:r>
              <a:rPr lang="en-US" sz="2400" dirty="0" err="1"/>
              <a:t>tulee</a:t>
            </a:r>
            <a:r>
              <a:rPr lang="en-US" sz="2400" dirty="0"/>
              <a:t> </a:t>
            </a:r>
            <a:r>
              <a:rPr lang="en-US" sz="2400" dirty="0" err="1"/>
              <a:t>hakasulkuihin</a:t>
            </a:r>
            <a:r>
              <a:rPr lang="en-US" sz="2400" dirty="0"/>
              <a:t> </a:t>
            </a:r>
            <a:r>
              <a:rPr lang="en-US" sz="2400" dirty="0" err="1"/>
              <a:t>tieto</a:t>
            </a:r>
            <a:r>
              <a:rPr lang="en-US" sz="2400" dirty="0"/>
              <a:t> </a:t>
            </a:r>
            <a:r>
              <a:rPr lang="en-US" sz="2400" dirty="0" err="1"/>
              <a:t>siitä</a:t>
            </a:r>
            <a:r>
              <a:rPr lang="en-US" sz="2400" dirty="0"/>
              <a:t>, </a:t>
            </a:r>
            <a:r>
              <a:rPr lang="en-US" sz="2400" dirty="0" err="1"/>
              <a:t>missä</a:t>
            </a:r>
            <a:r>
              <a:rPr lang="en-US" sz="2400" dirty="0"/>
              <a:t> </a:t>
            </a:r>
            <a:r>
              <a:rPr lang="en-US" sz="2400" dirty="0" err="1"/>
              <a:t>julkaisu</a:t>
            </a:r>
            <a:r>
              <a:rPr lang="en-US" sz="2400" dirty="0"/>
              <a:t> on </a:t>
            </a:r>
            <a:r>
              <a:rPr lang="en-US" sz="2400" dirty="0" err="1"/>
              <a:t>tehty</a:t>
            </a:r>
            <a:r>
              <a:rPr lang="en-US" sz="2400" dirty="0"/>
              <a:t>: </a:t>
            </a:r>
            <a:r>
              <a:rPr lang="en-US" sz="2400" dirty="0" err="1"/>
              <a:t>esim</a:t>
            </a:r>
            <a:r>
              <a:rPr lang="en-US" sz="2400" dirty="0"/>
              <a:t> [</a:t>
            </a:r>
            <a:r>
              <a:rPr lang="en-US" sz="2400" dirty="0" err="1"/>
              <a:t>facebook</a:t>
            </a:r>
            <a:r>
              <a:rPr lang="en-US" sz="2400" dirty="0"/>
              <a:t>], [twitter], [</a:t>
            </a:r>
            <a:r>
              <a:rPr lang="en-US" sz="2400" dirty="0" err="1"/>
              <a:t>blogikirjoitus</a:t>
            </a:r>
            <a:r>
              <a:rPr lang="en-US" sz="2400" dirty="0"/>
              <a:t>]</a:t>
            </a:r>
            <a:endParaRPr lang="fi-FI" sz="2400" dirty="0"/>
          </a:p>
          <a:p>
            <a:r>
              <a:rPr lang="en-US" sz="2400" dirty="0"/>
              <a:t>On </a:t>
            </a:r>
            <a:r>
              <a:rPr lang="en-US" sz="2400" dirty="0" err="1"/>
              <a:t>olemassa</a:t>
            </a:r>
            <a:r>
              <a:rPr lang="en-US" sz="2400" dirty="0"/>
              <a:t> </a:t>
            </a:r>
            <a:r>
              <a:rPr lang="en-US" sz="2400" dirty="0" err="1"/>
              <a:t>ohjelmistoja</a:t>
            </a:r>
            <a:r>
              <a:rPr lang="en-US" sz="2400" dirty="0"/>
              <a:t>, </a:t>
            </a:r>
            <a:r>
              <a:rPr lang="en-US" sz="2400" dirty="0" err="1"/>
              <a:t>jotka</a:t>
            </a:r>
            <a:r>
              <a:rPr lang="en-US" sz="2400" dirty="0"/>
              <a:t> </a:t>
            </a:r>
            <a:r>
              <a:rPr lang="en-US" sz="2400" dirty="0" err="1"/>
              <a:t>tekevät</a:t>
            </a:r>
            <a:r>
              <a:rPr lang="en-US" sz="2400" dirty="0"/>
              <a:t> </a:t>
            </a:r>
            <a:r>
              <a:rPr lang="en-US" sz="2400" dirty="0" err="1"/>
              <a:t>englanninkieliset</a:t>
            </a:r>
            <a:r>
              <a:rPr lang="en-US" sz="2400" dirty="0"/>
              <a:t> </a:t>
            </a:r>
            <a:r>
              <a:rPr lang="en-US" sz="2400" dirty="0" err="1"/>
              <a:t>lähdemerkinnät</a:t>
            </a:r>
            <a:r>
              <a:rPr lang="en-US" sz="2400" dirty="0"/>
              <a:t> </a:t>
            </a:r>
            <a:r>
              <a:rPr lang="en-US" sz="2400" dirty="0" err="1"/>
              <a:t>automaattisesti</a:t>
            </a:r>
            <a:r>
              <a:rPr lang="en-US" sz="2400" dirty="0"/>
              <a:t> </a:t>
            </a:r>
            <a:r>
              <a:rPr lang="en-US" sz="2400" dirty="0" err="1"/>
              <a:t>verkkosivustoista</a:t>
            </a:r>
            <a:r>
              <a:rPr lang="en-US" sz="2400" dirty="0"/>
              <a:t>. </a:t>
            </a:r>
            <a:r>
              <a:rPr lang="en-US" sz="2400" dirty="0" err="1"/>
              <a:t>Esim</a:t>
            </a:r>
            <a:r>
              <a:rPr lang="en-US" sz="2400" dirty="0"/>
              <a:t>. </a:t>
            </a:r>
            <a:r>
              <a:rPr lang="en-US" sz="2400" dirty="0" err="1"/>
              <a:t>Twitteriin</a:t>
            </a:r>
            <a:r>
              <a:rPr lang="en-US" sz="2400" dirty="0"/>
              <a:t> </a:t>
            </a:r>
            <a:r>
              <a:rPr lang="en-US" sz="2400" dirty="0" err="1"/>
              <a:t>keskusteluista</a:t>
            </a:r>
            <a:r>
              <a:rPr lang="en-US" sz="2400" dirty="0"/>
              <a:t> </a:t>
            </a:r>
            <a:r>
              <a:rPr lang="en-US" sz="2400" dirty="0" err="1"/>
              <a:t>voi</a:t>
            </a:r>
            <a:r>
              <a:rPr lang="en-US" sz="2400" dirty="0"/>
              <a:t> </a:t>
            </a:r>
            <a:r>
              <a:rPr lang="en-US" sz="2400" dirty="0" err="1"/>
              <a:t>tehdä</a:t>
            </a:r>
            <a:r>
              <a:rPr lang="en-US" sz="2400" dirty="0"/>
              <a:t> APA-</a:t>
            </a:r>
            <a:r>
              <a:rPr lang="en-US" sz="2400" dirty="0" err="1"/>
              <a:t>tyylisen</a:t>
            </a:r>
            <a:r>
              <a:rPr lang="en-US" sz="2400" dirty="0"/>
              <a:t> </a:t>
            </a:r>
            <a:r>
              <a:rPr lang="en-US" sz="2400" dirty="0" err="1"/>
              <a:t>lähdemerkinnät</a:t>
            </a:r>
            <a:r>
              <a:rPr lang="en-US" sz="2400" dirty="0"/>
              <a:t> </a:t>
            </a:r>
            <a:r>
              <a:rPr lang="en-US" sz="2400" dirty="0" err="1"/>
              <a:t>sivulla</a:t>
            </a:r>
            <a:r>
              <a:rPr lang="en-US" sz="2400" dirty="0"/>
              <a:t> </a:t>
            </a:r>
            <a:r>
              <a:rPr lang="en-US" sz="2400" dirty="0">
                <a:hlinkClick r:id="rId2"/>
              </a:rPr>
              <a:t>http://tweet2cite.com</a:t>
            </a:r>
            <a:endParaRPr lang="en-US" sz="2400" dirty="0"/>
          </a:p>
        </p:txBody>
      </p:sp>
      <p:sp>
        <p:nvSpPr>
          <p:cNvPr id="4" name="TextBox 3"/>
          <p:cNvSpPr txBox="1"/>
          <p:nvPr/>
        </p:nvSpPr>
        <p:spPr>
          <a:xfrm>
            <a:off x="7263440" y="1895321"/>
            <a:ext cx="4037163" cy="4247317"/>
          </a:xfrm>
          <a:prstGeom prst="rect">
            <a:avLst/>
          </a:prstGeom>
          <a:noFill/>
        </p:spPr>
        <p:txBody>
          <a:bodyPr wrap="square" rtlCol="0">
            <a:spAutoFit/>
          </a:bodyPr>
          <a:lstStyle/>
          <a:p>
            <a:r>
              <a:rPr lang="en-US" dirty="0" err="1"/>
              <a:t>Kuvataideopettaja</a:t>
            </a:r>
            <a:r>
              <a:rPr lang="en-US" dirty="0"/>
              <a:t> Ry (2017, 13. </a:t>
            </a:r>
            <a:r>
              <a:rPr lang="en-US" dirty="0" err="1"/>
              <a:t>joulukuu</a:t>
            </a:r>
            <a:r>
              <a:rPr lang="en-US" dirty="0"/>
              <a:t>). </a:t>
            </a:r>
            <a:r>
              <a:rPr lang="fi-FI" dirty="0"/>
              <a:t>Äidinkielen opetuksen mediaähkyyn on ratkaisu [</a:t>
            </a:r>
            <a:r>
              <a:rPr lang="fi-FI" dirty="0" err="1"/>
              <a:t>facebook</a:t>
            </a:r>
            <a:r>
              <a:rPr lang="fi-FI" dirty="0"/>
              <a:t>]. </a:t>
            </a:r>
            <a:r>
              <a:rPr lang="en-US" dirty="0" err="1"/>
              <a:t>Haettu</a:t>
            </a:r>
            <a:r>
              <a:rPr lang="en-US" dirty="0"/>
              <a:t> 6.2.2018 </a:t>
            </a:r>
            <a:r>
              <a:rPr lang="en-US" dirty="0" err="1"/>
              <a:t>osoitteesta</a:t>
            </a:r>
            <a:r>
              <a:rPr lang="en-US" dirty="0"/>
              <a:t> https://www.facebook.com/profile.php?id=100015292566707</a:t>
            </a:r>
            <a:endParaRPr lang="fi-FI" dirty="0"/>
          </a:p>
          <a:p>
            <a:r>
              <a:rPr lang="en-US" dirty="0"/>
              <a:t> </a:t>
            </a:r>
          </a:p>
          <a:p>
            <a:endParaRPr lang="en-US" dirty="0"/>
          </a:p>
          <a:p>
            <a:r>
              <a:rPr lang="en-US" dirty="0"/>
              <a:t>Lincoln, D. S. (2009, 5. </a:t>
            </a:r>
            <a:r>
              <a:rPr lang="en-US" dirty="0" err="1"/>
              <a:t>kesäkuu</a:t>
            </a:r>
            <a:r>
              <a:rPr lang="en-US" dirty="0"/>
              <a:t>). The likeness and sameness of the ones in the middle [</a:t>
            </a:r>
            <a:r>
              <a:rPr lang="en-US" dirty="0" err="1"/>
              <a:t>blogikirjoitus</a:t>
            </a:r>
            <a:r>
              <a:rPr lang="en-US" dirty="0"/>
              <a:t>]. </a:t>
            </a:r>
            <a:r>
              <a:rPr lang="en-US" dirty="0" err="1"/>
              <a:t>Haettu</a:t>
            </a:r>
            <a:r>
              <a:rPr lang="en-US" dirty="0"/>
              <a:t> 15.8.2017 </a:t>
            </a:r>
            <a:r>
              <a:rPr lang="en-US" dirty="0" err="1"/>
              <a:t>osoitteesta</a:t>
            </a:r>
            <a:r>
              <a:rPr lang="en-US" dirty="0"/>
              <a:t> http://www.blogspace.com/lincolnworld/2009/1/23.php </a:t>
            </a:r>
          </a:p>
          <a:p>
            <a:endParaRPr lang="fi-FI" dirty="0"/>
          </a:p>
        </p:txBody>
      </p:sp>
    </p:spTree>
    <p:extLst>
      <p:ext uri="{BB962C8B-B14F-4D97-AF65-F5344CB8AC3E}">
        <p14:creationId xmlns:p14="http://schemas.microsoft.com/office/powerpoint/2010/main" val="18430030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Luentodiat, luentojen materiaalit ja luentomuistiinpanosi</a:t>
            </a:r>
          </a:p>
        </p:txBody>
      </p:sp>
      <p:sp>
        <p:nvSpPr>
          <p:cNvPr id="3" name="Content Placeholder 2"/>
          <p:cNvSpPr>
            <a:spLocks noGrp="1"/>
          </p:cNvSpPr>
          <p:nvPr>
            <p:ph idx="1"/>
          </p:nvPr>
        </p:nvSpPr>
        <p:spPr>
          <a:xfrm>
            <a:off x="475890" y="2101670"/>
            <a:ext cx="5407325" cy="4351338"/>
          </a:xfrm>
        </p:spPr>
        <p:txBody>
          <a:bodyPr>
            <a:normAutofit/>
          </a:bodyPr>
          <a:lstStyle/>
          <a:p>
            <a:pPr marL="0" indent="0">
              <a:buNone/>
            </a:pPr>
            <a:r>
              <a:rPr lang="fi-FI" sz="2400" dirty="0"/>
              <a:t>Luentodioihin ja luennoilla jaettuihin materiaaleihin viitataan luennoitsijan nimellä. Ne lisätään myös lähdeluetteloon.</a:t>
            </a:r>
          </a:p>
          <a:p>
            <a:pPr marL="0" indent="0">
              <a:buNone/>
            </a:pPr>
            <a:r>
              <a:rPr lang="fi-FI" sz="2400" dirty="0"/>
              <a:t>Opiskelijan luentomuistiinpanoja ei lisätä lähdeluetteloon. Niihin viitataan tekstin sisällä esim. näin: ”Luennollaan 12.1.2018 X-professori kuvaili, että ….”</a:t>
            </a:r>
          </a:p>
        </p:txBody>
      </p:sp>
      <p:sp>
        <p:nvSpPr>
          <p:cNvPr id="6" name="TextBox 5"/>
          <p:cNvSpPr txBox="1"/>
          <p:nvPr/>
        </p:nvSpPr>
        <p:spPr>
          <a:xfrm>
            <a:off x="7263441" y="2587924"/>
            <a:ext cx="3935083" cy="1477328"/>
          </a:xfrm>
          <a:prstGeom prst="rect">
            <a:avLst/>
          </a:prstGeom>
          <a:noFill/>
        </p:spPr>
        <p:txBody>
          <a:bodyPr wrap="square" rtlCol="0">
            <a:spAutoFit/>
          </a:bodyPr>
          <a:lstStyle/>
          <a:p>
            <a:r>
              <a:rPr lang="en-US" dirty="0" err="1">
                <a:solidFill>
                  <a:schemeClr val="accent1"/>
                </a:solidFill>
              </a:rPr>
              <a:t>Hiltunen</a:t>
            </a:r>
            <a:r>
              <a:rPr lang="en-US" dirty="0">
                <a:solidFill>
                  <a:schemeClr val="accent1"/>
                </a:solidFill>
              </a:rPr>
              <a:t>, M. (2018). </a:t>
            </a:r>
            <a:r>
              <a:rPr lang="en-US" i="1" dirty="0" err="1">
                <a:solidFill>
                  <a:schemeClr val="accent1"/>
                </a:solidFill>
              </a:rPr>
              <a:t>Yhteisöllinen</a:t>
            </a:r>
            <a:r>
              <a:rPr lang="en-US" i="1" dirty="0">
                <a:solidFill>
                  <a:schemeClr val="accent1"/>
                </a:solidFill>
              </a:rPr>
              <a:t> </a:t>
            </a:r>
            <a:r>
              <a:rPr lang="en-US" i="1" dirty="0" err="1">
                <a:solidFill>
                  <a:schemeClr val="accent1"/>
                </a:solidFill>
              </a:rPr>
              <a:t>taidekasvatus</a:t>
            </a:r>
            <a:r>
              <a:rPr lang="en-US" i="1" dirty="0">
                <a:solidFill>
                  <a:schemeClr val="accent1"/>
                </a:solidFill>
              </a:rPr>
              <a:t> </a:t>
            </a:r>
            <a:r>
              <a:rPr lang="en-US" i="1" dirty="0" err="1">
                <a:solidFill>
                  <a:schemeClr val="accent1"/>
                </a:solidFill>
              </a:rPr>
              <a:t>Lapissa</a:t>
            </a:r>
            <a:r>
              <a:rPr lang="en-US" i="1" dirty="0">
                <a:solidFill>
                  <a:schemeClr val="accent1"/>
                </a:solidFill>
              </a:rPr>
              <a:t> </a:t>
            </a:r>
            <a:r>
              <a:rPr lang="en-US" dirty="0">
                <a:solidFill>
                  <a:schemeClr val="accent1"/>
                </a:solidFill>
              </a:rPr>
              <a:t>[</a:t>
            </a:r>
            <a:r>
              <a:rPr lang="en-US" dirty="0" err="1">
                <a:solidFill>
                  <a:schemeClr val="accent1"/>
                </a:solidFill>
              </a:rPr>
              <a:t>Luentodiat</a:t>
            </a:r>
            <a:r>
              <a:rPr lang="en-US" dirty="0">
                <a:solidFill>
                  <a:schemeClr val="accent1"/>
                </a:solidFill>
              </a:rPr>
              <a:t>]. </a:t>
            </a:r>
            <a:r>
              <a:rPr lang="en-US" dirty="0" err="1">
                <a:solidFill>
                  <a:schemeClr val="accent1"/>
                </a:solidFill>
              </a:rPr>
              <a:t>Haettu</a:t>
            </a:r>
            <a:r>
              <a:rPr lang="en-US" dirty="0">
                <a:solidFill>
                  <a:schemeClr val="accent1"/>
                </a:solidFill>
              </a:rPr>
              <a:t> </a:t>
            </a:r>
            <a:r>
              <a:rPr lang="en-US" dirty="0" err="1">
                <a:solidFill>
                  <a:schemeClr val="accent1"/>
                </a:solidFill>
              </a:rPr>
              <a:t>osoitteesta</a:t>
            </a:r>
            <a:r>
              <a:rPr lang="en-US" dirty="0">
                <a:solidFill>
                  <a:schemeClr val="accent1"/>
                </a:solidFill>
              </a:rPr>
              <a:t> https://optima.lapinkampus.fi</a:t>
            </a:r>
          </a:p>
          <a:p>
            <a:endParaRPr lang="fi-FI" dirty="0"/>
          </a:p>
        </p:txBody>
      </p:sp>
    </p:spTree>
    <p:extLst>
      <p:ext uri="{BB962C8B-B14F-4D97-AF65-F5344CB8AC3E}">
        <p14:creationId xmlns:p14="http://schemas.microsoft.com/office/powerpoint/2010/main" val="13781294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4528" y="1779857"/>
            <a:ext cx="10515600" cy="1325563"/>
          </a:xfrm>
        </p:spPr>
        <p:txBody>
          <a:bodyPr>
            <a:normAutofit fontScale="90000"/>
          </a:bodyPr>
          <a:lstStyle/>
          <a:p>
            <a:r>
              <a:rPr lang="fi-FI" sz="3600" dirty="0"/>
              <a:t>On suositeltavaa, että viite ilmenee jokaisesta virkkeestä. </a:t>
            </a:r>
            <a:r>
              <a:rPr lang="fi-FI" sz="3600" dirty="0" err="1"/>
              <a:t>APAssa</a:t>
            </a:r>
            <a:r>
              <a:rPr lang="fi-FI" sz="3600" dirty="0"/>
              <a:t> ei tehdä pitkiä kappaleita yhdellä viitemerkinnällä. Sivunumerot merkitään vain silloin, kun kyseessä on suora lainaus tai lähteenä on taulukko, kuvio tms. tieto, joka voidaan selvästi paikantaa viitattavan teoksen tietylle sivulle.</a:t>
            </a:r>
            <a:br>
              <a:rPr lang="fi-FI" dirty="0"/>
            </a:br>
            <a:endParaRPr lang="fi-FI" dirty="0"/>
          </a:p>
        </p:txBody>
      </p:sp>
      <p:sp>
        <p:nvSpPr>
          <p:cNvPr id="3" name="Content Placeholder 2"/>
          <p:cNvSpPr>
            <a:spLocks noGrp="1"/>
          </p:cNvSpPr>
          <p:nvPr>
            <p:ph idx="1"/>
          </p:nvPr>
        </p:nvSpPr>
        <p:spPr>
          <a:xfrm>
            <a:off x="934528" y="3731613"/>
            <a:ext cx="10515600" cy="1426983"/>
          </a:xfrm>
        </p:spPr>
        <p:txBody>
          <a:bodyPr>
            <a:normAutofit fontScale="25000" lnSpcReduction="20000"/>
          </a:bodyPr>
          <a:lstStyle/>
          <a:p>
            <a:pPr marL="0" indent="0">
              <a:buNone/>
            </a:pPr>
            <a:r>
              <a:rPr lang="fi-FI" sz="8000" dirty="0">
                <a:solidFill>
                  <a:schemeClr val="accent1"/>
                </a:solidFill>
              </a:rPr>
              <a:t>Teoreetikko Matti Mainio (2018) on tutkinut kyseistä ilmiötä. Hänen mukaansa aihe on ajankohtainen. Ilmiö hämmentää tutkijoita eri puolilla maailmaa (Mainio, 2018, s. 33-46).</a:t>
            </a:r>
          </a:p>
          <a:p>
            <a:pPr marL="0" indent="0">
              <a:buNone/>
            </a:pPr>
            <a:endParaRPr lang="fi-FI" sz="8000" dirty="0">
              <a:solidFill>
                <a:schemeClr val="accent1"/>
              </a:solidFill>
            </a:endParaRPr>
          </a:p>
          <a:p>
            <a:pPr marL="0" indent="0">
              <a:buNone/>
            </a:pPr>
            <a:r>
              <a:rPr lang="fi-FI" sz="8000" dirty="0"/>
              <a:t>Lue lisää heikoista ja vahvoista viittauksista täältä:</a:t>
            </a:r>
          </a:p>
          <a:p>
            <a:pPr marL="0" indent="0">
              <a:buNone/>
            </a:pPr>
            <a:r>
              <a:rPr lang="fi-FI" sz="8000" dirty="0"/>
              <a:t>http://rasmussen.libanswers.com/faq/32328</a:t>
            </a:r>
          </a:p>
          <a:p>
            <a:pPr marL="0" indent="0">
              <a:buNone/>
            </a:pPr>
            <a:endParaRPr lang="fi-FI" dirty="0">
              <a:solidFill>
                <a:schemeClr val="accent1"/>
              </a:solidFill>
            </a:endParaRPr>
          </a:p>
          <a:p>
            <a:pPr marL="0" indent="0">
              <a:buNone/>
            </a:pPr>
            <a:endParaRPr lang="fi-FI" dirty="0">
              <a:solidFill>
                <a:schemeClr val="accent1"/>
              </a:solidFill>
            </a:endParaRPr>
          </a:p>
          <a:p>
            <a:pPr marL="0" indent="0">
              <a:buNone/>
            </a:pPr>
            <a:endParaRPr lang="fi-FI" dirty="0"/>
          </a:p>
          <a:p>
            <a:pPr marL="0" indent="0">
              <a:buNone/>
            </a:pPr>
            <a:endParaRPr lang="fi-FI" dirty="0"/>
          </a:p>
        </p:txBody>
      </p:sp>
    </p:spTree>
    <p:extLst>
      <p:ext uri="{BB962C8B-B14F-4D97-AF65-F5344CB8AC3E}">
        <p14:creationId xmlns:p14="http://schemas.microsoft.com/office/powerpoint/2010/main" val="14360076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Henkilökohtainen kirjeenvaihto, suullinen tiedonanto</a:t>
            </a:r>
          </a:p>
        </p:txBody>
      </p:sp>
      <p:sp>
        <p:nvSpPr>
          <p:cNvPr id="3" name="Content Placeholder 2"/>
          <p:cNvSpPr>
            <a:spLocks noGrp="1"/>
          </p:cNvSpPr>
          <p:nvPr>
            <p:ph idx="1"/>
          </p:nvPr>
        </p:nvSpPr>
        <p:spPr>
          <a:xfrm>
            <a:off x="838200" y="2040778"/>
            <a:ext cx="10654553" cy="4351338"/>
          </a:xfrm>
        </p:spPr>
        <p:txBody>
          <a:bodyPr>
            <a:normAutofit/>
          </a:bodyPr>
          <a:lstStyle/>
          <a:p>
            <a:pPr marL="0" indent="0">
              <a:buNone/>
            </a:pPr>
            <a:r>
              <a:rPr lang="fi-FI" sz="2400" dirty="0"/>
              <a:t>Kun haluat viitata henkilökohtaiseen "kirjeenvaihtoon" (muistiot, keskustelut, sähköposti, tekstiviesti, keskusteluryhmät tms.), näitä ei lisätä lähdeluetteloon, koska ne eivät sisällä tietoa, jonka joku toinen voisi tarkistaa. Näihin viitataan siis vain tekstissä. </a:t>
            </a:r>
          </a:p>
          <a:p>
            <a:pPr marL="0" indent="0">
              <a:buNone/>
            </a:pPr>
            <a:r>
              <a:rPr lang="fi-FI" sz="2400" dirty="0"/>
              <a:t>Anna tällöin tekstissä sukunimen lisäksi myös etunimen (tai etunimien) ensimmäiset kirjaimet ja anna myös mahdollisimman tarkka päivämäärä ko. tapahtumalle. </a:t>
            </a:r>
          </a:p>
          <a:p>
            <a:pPr marL="0" indent="0">
              <a:buNone/>
            </a:pPr>
            <a:endParaRPr lang="fi-FI" sz="2400" dirty="0"/>
          </a:p>
          <a:p>
            <a:pPr marL="0" indent="0">
              <a:buNone/>
            </a:pPr>
            <a:r>
              <a:rPr lang="fi-FI" sz="2400" dirty="0">
                <a:solidFill>
                  <a:schemeClr val="accent1"/>
                </a:solidFill>
              </a:rPr>
              <a:t>Mauri </a:t>
            </a:r>
            <a:r>
              <a:rPr lang="fi-FI" sz="2400" dirty="0" err="1">
                <a:solidFill>
                  <a:schemeClr val="accent1"/>
                </a:solidFill>
              </a:rPr>
              <a:t>Yläkotola</a:t>
            </a:r>
            <a:r>
              <a:rPr lang="fi-FI" sz="2400" dirty="0">
                <a:solidFill>
                  <a:schemeClr val="accent1"/>
                </a:solidFill>
              </a:rPr>
              <a:t> sanoi juhlapuheessaan .... (puhe, 18.4.2017).</a:t>
            </a:r>
          </a:p>
          <a:p>
            <a:pPr marL="0" indent="0">
              <a:buNone/>
            </a:pPr>
            <a:endParaRPr lang="fi-FI" dirty="0"/>
          </a:p>
        </p:txBody>
      </p:sp>
    </p:spTree>
    <p:extLst>
      <p:ext uri="{BB962C8B-B14F-4D97-AF65-F5344CB8AC3E}">
        <p14:creationId xmlns:p14="http://schemas.microsoft.com/office/powerpoint/2010/main" val="5036171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8252" y="2756502"/>
            <a:ext cx="10515600" cy="1325563"/>
          </a:xfrm>
        </p:spPr>
        <p:txBody>
          <a:bodyPr>
            <a:normAutofit fontScale="90000"/>
          </a:bodyPr>
          <a:lstStyle/>
          <a:p>
            <a:pPr marL="0" indent="0"/>
            <a:r>
              <a:rPr lang="fi-FI" b="1" dirty="0"/>
              <a:t>Mahdollinen aineisto omaan luetteloonsa</a:t>
            </a:r>
            <a:br>
              <a:rPr lang="fi-FI" b="1" dirty="0"/>
            </a:br>
            <a:br>
              <a:rPr lang="fi-FI" b="1" dirty="0"/>
            </a:br>
            <a:r>
              <a:rPr lang="fi-FI" sz="2700" dirty="0"/>
              <a:t>taidekirja-aineisto</a:t>
            </a:r>
            <a:br>
              <a:rPr lang="fi-FI" sz="2700" dirty="0"/>
            </a:br>
            <a:r>
              <a:rPr lang="fi-FI" sz="2700" dirty="0"/>
              <a:t>vanhat oppikirjat -aineisto</a:t>
            </a:r>
            <a:br>
              <a:rPr lang="fi-FI" sz="2700" dirty="0"/>
            </a:br>
            <a:r>
              <a:rPr lang="fi-FI" sz="2700" dirty="0"/>
              <a:t>verkkosivu-aineisto</a:t>
            </a:r>
            <a:br>
              <a:rPr lang="fi-FI" sz="2700" dirty="0"/>
            </a:br>
            <a:br>
              <a:rPr lang="fi-FI" sz="2700" dirty="0"/>
            </a:br>
            <a:r>
              <a:rPr lang="fi-FI" sz="2700" dirty="0"/>
              <a:t>= aineisto, joka on julkaistu jossakin listataan omaksi luettelokseen</a:t>
            </a:r>
            <a:br>
              <a:rPr lang="fi-FI" dirty="0"/>
            </a:br>
            <a:br>
              <a:rPr lang="fi-FI" dirty="0"/>
            </a:br>
            <a:br>
              <a:rPr lang="fi-FI" dirty="0"/>
            </a:br>
            <a:br>
              <a:rPr lang="fi-FI" sz="2200" dirty="0"/>
            </a:br>
            <a:r>
              <a:rPr lang="fi-FI" sz="2200" dirty="0"/>
              <a:t>Ohjeen on laatinut Maria Huhmarniemi (</a:t>
            </a:r>
            <a:r>
              <a:rPr lang="fi-FI" sz="2200" dirty="0">
                <a:hlinkClick r:id="rId2"/>
              </a:rPr>
              <a:t>maria.huhmarniemi@ulapland.fi</a:t>
            </a:r>
            <a:r>
              <a:rPr lang="fi-FI" sz="2200" dirty="0"/>
              <a:t>) 7.7.2018</a:t>
            </a:r>
            <a:br>
              <a:rPr lang="fi-FI" dirty="0"/>
            </a:br>
            <a:endParaRPr lang="fi-FI" dirty="0"/>
          </a:p>
        </p:txBody>
      </p:sp>
    </p:spTree>
    <p:extLst>
      <p:ext uri="{BB962C8B-B14F-4D97-AF65-F5344CB8AC3E}">
        <p14:creationId xmlns:p14="http://schemas.microsoft.com/office/powerpoint/2010/main" val="19790509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8234" y="156119"/>
            <a:ext cx="10515600" cy="1325563"/>
          </a:xfrm>
        </p:spPr>
        <p:txBody>
          <a:bodyPr/>
          <a:lstStyle/>
          <a:p>
            <a:r>
              <a:rPr lang="fi-FI" dirty="0"/>
              <a:t>3-5 kirjoittajaa</a:t>
            </a:r>
          </a:p>
        </p:txBody>
      </p:sp>
      <p:sp>
        <p:nvSpPr>
          <p:cNvPr id="3" name="Content Placeholder 2"/>
          <p:cNvSpPr>
            <a:spLocks noGrp="1"/>
          </p:cNvSpPr>
          <p:nvPr>
            <p:ph idx="1"/>
          </p:nvPr>
        </p:nvSpPr>
        <p:spPr>
          <a:xfrm>
            <a:off x="568234" y="1481682"/>
            <a:ext cx="11623766" cy="2666172"/>
          </a:xfrm>
        </p:spPr>
        <p:txBody>
          <a:bodyPr>
            <a:normAutofit/>
          </a:bodyPr>
          <a:lstStyle/>
          <a:p>
            <a:pPr marL="0" indent="0">
              <a:buNone/>
            </a:pPr>
            <a:r>
              <a:rPr lang="fi-FI" sz="2400" dirty="0"/>
              <a:t>Ensimmäisessä viittauksessa ovat kaikki kirjoittajat, seuraavalla kerralla vain ensimmäinen ja ym.</a:t>
            </a:r>
          </a:p>
          <a:p>
            <a:pPr marL="0" indent="0">
              <a:buNone/>
            </a:pPr>
            <a:r>
              <a:rPr lang="fi-FI" sz="2000" dirty="0">
                <a:solidFill>
                  <a:schemeClr val="accent1"/>
                </a:solidFill>
              </a:rPr>
              <a:t>(Jokela, Hiltunen, Huhmarniemi &amp; Valkonen, 2017) &gt; seuraavalla kerralla (Jokela ym. 2017)</a:t>
            </a:r>
            <a:endParaRPr lang="en-US" sz="2000" dirty="0">
              <a:solidFill>
                <a:schemeClr val="accent1"/>
              </a:solidFill>
            </a:endParaRPr>
          </a:p>
          <a:p>
            <a:pPr marL="0" indent="0">
              <a:buNone/>
            </a:pPr>
            <a:r>
              <a:rPr lang="en-US" sz="2000" dirty="0" err="1"/>
              <a:t>Leipätekstissä</a:t>
            </a:r>
            <a:r>
              <a:rPr lang="en-US" sz="2000" dirty="0"/>
              <a:t> </a:t>
            </a:r>
            <a:r>
              <a:rPr lang="en-US" sz="2000" dirty="0" err="1"/>
              <a:t>ei</a:t>
            </a:r>
            <a:r>
              <a:rPr lang="en-US" sz="2000" dirty="0"/>
              <a:t> </a:t>
            </a:r>
            <a:r>
              <a:rPr lang="en-US" sz="2000" dirty="0" err="1"/>
              <a:t>voi</a:t>
            </a:r>
            <a:r>
              <a:rPr lang="en-US" sz="2000" dirty="0"/>
              <a:t> </a:t>
            </a:r>
            <a:r>
              <a:rPr lang="en-US" sz="2000" dirty="0" err="1"/>
              <a:t>käyttää</a:t>
            </a:r>
            <a:r>
              <a:rPr lang="en-US" sz="2000" dirty="0"/>
              <a:t> </a:t>
            </a:r>
            <a:r>
              <a:rPr lang="en-US" sz="2000" dirty="0" err="1"/>
              <a:t>lyhennettä</a:t>
            </a:r>
            <a:r>
              <a:rPr lang="en-US" sz="2000" dirty="0"/>
              <a:t> </a:t>
            </a:r>
            <a:r>
              <a:rPr lang="en-US" sz="2000" dirty="0" err="1"/>
              <a:t>ym</a:t>
            </a:r>
            <a:r>
              <a:rPr lang="en-US" sz="2000" dirty="0"/>
              <a:t>. </a:t>
            </a:r>
            <a:r>
              <a:rPr lang="en-US" sz="2000" dirty="0" err="1"/>
              <a:t>Kirjoita</a:t>
            </a:r>
            <a:r>
              <a:rPr lang="en-US" sz="2000" dirty="0"/>
              <a:t> </a:t>
            </a:r>
            <a:r>
              <a:rPr lang="en-US" sz="2000" dirty="0" err="1"/>
              <a:t>esimerkiksi</a:t>
            </a:r>
            <a:r>
              <a:rPr lang="en-US" sz="2000" dirty="0"/>
              <a:t>: Jokela ja </a:t>
            </a:r>
            <a:r>
              <a:rPr lang="en-US" sz="2000" dirty="0" err="1"/>
              <a:t>kollegat</a:t>
            </a:r>
            <a:r>
              <a:rPr lang="en-US" sz="2000" dirty="0"/>
              <a:t> (2017) </a:t>
            </a:r>
          </a:p>
          <a:p>
            <a:pPr marL="0" indent="0">
              <a:buNone/>
            </a:pPr>
            <a:r>
              <a:rPr lang="fi-FI" sz="2000" dirty="0"/>
              <a:t>Jos viittauksen lyhentäminen aiheuttaa sen, ettei lukija enää voi olla varma, mihin lähteeseen viitataan, ei lyhennettä käytetä. </a:t>
            </a:r>
            <a:endParaRPr lang="fi-FI" sz="2000" dirty="0">
              <a:solidFill>
                <a:srgbClr val="00B050"/>
              </a:solidFill>
            </a:endParaRPr>
          </a:p>
        </p:txBody>
      </p:sp>
      <p:sp>
        <p:nvSpPr>
          <p:cNvPr id="4" name="Title 1"/>
          <p:cNvSpPr txBox="1">
            <a:spLocks/>
          </p:cNvSpPr>
          <p:nvPr/>
        </p:nvSpPr>
        <p:spPr>
          <a:xfrm>
            <a:off x="568234" y="4963094"/>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i-FI" dirty="0"/>
              <a:t>6 tai enemmän kirjoittajia</a:t>
            </a:r>
          </a:p>
          <a:p>
            <a:r>
              <a:rPr lang="fi-FI" sz="2800" dirty="0"/>
              <a:t>Merkitään vain ensimmäinen ja ym.</a:t>
            </a:r>
            <a:r>
              <a:rPr lang="fi-FI" dirty="0"/>
              <a:t> </a:t>
            </a:r>
          </a:p>
          <a:p>
            <a:endParaRPr lang="fi-FI" dirty="0"/>
          </a:p>
        </p:txBody>
      </p:sp>
    </p:spTree>
    <p:extLst>
      <p:ext uri="{BB962C8B-B14F-4D97-AF65-F5344CB8AC3E}">
        <p14:creationId xmlns:p14="http://schemas.microsoft.com/office/powerpoint/2010/main" val="5515747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99011" y="1224734"/>
            <a:ext cx="10515600" cy="4351338"/>
          </a:xfrm>
        </p:spPr>
        <p:txBody>
          <a:bodyPr>
            <a:normAutofit lnSpcReduction="10000"/>
          </a:bodyPr>
          <a:lstStyle/>
          <a:p>
            <a:r>
              <a:rPr lang="fi-FI" dirty="0"/>
              <a:t>Kun viitataan saman kirjoittajan eri teoksiin, ne luetellaan aikajärjestyksessä alkaen vanhimmasta ja erotetaan toisistaan pilkulla </a:t>
            </a:r>
            <a:r>
              <a:rPr lang="fi-FI" dirty="0">
                <a:solidFill>
                  <a:schemeClr val="accent1"/>
                </a:solidFill>
              </a:rPr>
              <a:t>(</a:t>
            </a:r>
            <a:r>
              <a:rPr lang="fi-FI" dirty="0" err="1">
                <a:solidFill>
                  <a:schemeClr val="accent1"/>
                </a:solidFill>
              </a:rPr>
              <a:t>Swain</a:t>
            </a:r>
            <a:r>
              <a:rPr lang="fi-FI" dirty="0">
                <a:solidFill>
                  <a:schemeClr val="accent1"/>
                </a:solidFill>
              </a:rPr>
              <a:t>, 2003, 2004, 156). </a:t>
            </a:r>
          </a:p>
          <a:p>
            <a:r>
              <a:rPr lang="fi-FI" dirty="0"/>
              <a:t>Saman vuoden tuotokset erotellaan pienin kirjaimin a, b, c jne. </a:t>
            </a:r>
            <a:r>
              <a:rPr lang="fi-FI" dirty="0">
                <a:solidFill>
                  <a:schemeClr val="accent1"/>
                </a:solidFill>
              </a:rPr>
              <a:t>(Jokela 2013a, 2013b). </a:t>
            </a:r>
            <a:endParaRPr lang="fi-FI" dirty="0"/>
          </a:p>
          <a:p>
            <a:r>
              <a:rPr lang="fi-FI" dirty="0"/>
              <a:t>Viittaukset useisiin (eri tekijöiden) lähteisiin järjestetään aakkosjärjestykseen ja erotetaan toisistaan puolipisteellä </a:t>
            </a:r>
            <a:r>
              <a:rPr lang="fi-FI" dirty="0">
                <a:solidFill>
                  <a:schemeClr val="accent1"/>
                </a:solidFill>
              </a:rPr>
              <a:t>(Lindblom-Ylänne &amp; </a:t>
            </a:r>
            <a:r>
              <a:rPr lang="fi-FI" dirty="0" err="1">
                <a:solidFill>
                  <a:schemeClr val="accent1"/>
                </a:solidFill>
              </a:rPr>
              <a:t>Nevgi</a:t>
            </a:r>
            <a:r>
              <a:rPr lang="fi-FI" dirty="0">
                <a:solidFill>
                  <a:schemeClr val="accent1"/>
                </a:solidFill>
              </a:rPr>
              <a:t>, 2003; Tynjälä, 1999b).</a:t>
            </a:r>
          </a:p>
          <a:p>
            <a:r>
              <a:rPr lang="fi-FI" dirty="0"/>
              <a:t>Jos teoksen kirjoittajaa ei ole mainittu, viitataan joko teoksen tai sen julkaisijayhteisön nimeen: esim. </a:t>
            </a:r>
            <a:r>
              <a:rPr lang="fi-FI" dirty="0">
                <a:solidFill>
                  <a:schemeClr val="accent1"/>
                </a:solidFill>
              </a:rPr>
              <a:t>(Tilastokeskus, 2000), (Opetushallitus, 2005), (</a:t>
            </a:r>
            <a:r>
              <a:rPr lang="fi-FI" dirty="0" err="1">
                <a:solidFill>
                  <a:schemeClr val="accent1"/>
                </a:solidFill>
              </a:rPr>
              <a:t>Pops</a:t>
            </a:r>
            <a:r>
              <a:rPr lang="fi-FI" dirty="0">
                <a:solidFill>
                  <a:schemeClr val="accent1"/>
                </a:solidFill>
              </a:rPr>
              <a:t>, 2014), (</a:t>
            </a:r>
            <a:r>
              <a:rPr lang="fi-FI" i="1" dirty="0">
                <a:solidFill>
                  <a:schemeClr val="accent1"/>
                </a:solidFill>
              </a:rPr>
              <a:t>Ideakirja,</a:t>
            </a:r>
            <a:r>
              <a:rPr lang="fi-FI" dirty="0">
                <a:solidFill>
                  <a:schemeClr val="accent1"/>
                </a:solidFill>
              </a:rPr>
              <a:t> 2017)</a:t>
            </a:r>
          </a:p>
          <a:p>
            <a:endParaRPr lang="fi-FI" dirty="0"/>
          </a:p>
        </p:txBody>
      </p:sp>
    </p:spTree>
    <p:extLst>
      <p:ext uri="{BB962C8B-B14F-4D97-AF65-F5344CB8AC3E}">
        <p14:creationId xmlns:p14="http://schemas.microsoft.com/office/powerpoint/2010/main" val="24938237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4509" y="325935"/>
            <a:ext cx="10515600" cy="1325563"/>
          </a:xfrm>
        </p:spPr>
        <p:txBody>
          <a:bodyPr>
            <a:normAutofit/>
          </a:bodyPr>
          <a:lstStyle/>
          <a:p>
            <a:r>
              <a:rPr lang="fi-FI" dirty="0"/>
              <a:t>Suora lainaus</a:t>
            </a:r>
            <a:br>
              <a:rPr lang="fi-FI" dirty="0">
                <a:solidFill>
                  <a:srgbClr val="00B050"/>
                </a:solidFill>
              </a:rPr>
            </a:br>
            <a:endParaRPr lang="fi-FI" dirty="0">
              <a:solidFill>
                <a:srgbClr val="00B050"/>
              </a:solidFill>
            </a:endParaRPr>
          </a:p>
        </p:txBody>
      </p:sp>
      <p:sp>
        <p:nvSpPr>
          <p:cNvPr id="3" name="Content Placeholder 2"/>
          <p:cNvSpPr>
            <a:spLocks noGrp="1"/>
          </p:cNvSpPr>
          <p:nvPr>
            <p:ph idx="1"/>
          </p:nvPr>
        </p:nvSpPr>
        <p:spPr>
          <a:xfrm>
            <a:off x="694509" y="1282165"/>
            <a:ext cx="10515600" cy="4680291"/>
          </a:xfrm>
        </p:spPr>
        <p:txBody>
          <a:bodyPr>
            <a:normAutofit/>
          </a:bodyPr>
          <a:lstStyle/>
          <a:p>
            <a:r>
              <a:rPr lang="fi-FI" dirty="0"/>
              <a:t>Lyhyt suora lainaus lainausmerkkeihin  (ei kursiiviin) – </a:t>
            </a:r>
            <a:r>
              <a:rPr lang="fi-FI" dirty="0" err="1"/>
              <a:t>max</a:t>
            </a:r>
            <a:r>
              <a:rPr lang="fi-FI" dirty="0"/>
              <a:t> 40 sanaa</a:t>
            </a:r>
          </a:p>
          <a:p>
            <a:r>
              <a:rPr lang="fi-FI" dirty="0"/>
              <a:t>Pitkä lainaus erotettuna omaksi tekstiksi ja sisennettynä (ei lainausmerkkejä eikä kursiivia). Kun on yli 40 sanaa, on oltava sisennettynä, mutta lyhyemmänkin lainauksen saa sisentää.</a:t>
            </a:r>
          </a:p>
          <a:p>
            <a:r>
              <a:rPr lang="fi-FI" dirty="0"/>
              <a:t>Suorassa lainauksessa, joka on erotettu omaksi kappaleeksi, lähde on ilman pistettä. (APA, 2018)</a:t>
            </a:r>
            <a:endParaRPr lang="fi-FI" sz="2400" dirty="0">
              <a:solidFill>
                <a:srgbClr val="00B050"/>
              </a:solidFill>
            </a:endParaRPr>
          </a:p>
          <a:p>
            <a:endParaRPr lang="fi-FI" dirty="0"/>
          </a:p>
          <a:p>
            <a:endParaRPr lang="fi-FI" dirty="0"/>
          </a:p>
        </p:txBody>
      </p:sp>
      <p:sp>
        <p:nvSpPr>
          <p:cNvPr id="4" name="Rectangle 3"/>
          <p:cNvSpPr/>
          <p:nvPr/>
        </p:nvSpPr>
        <p:spPr>
          <a:xfrm>
            <a:off x="874143" y="5223792"/>
            <a:ext cx="6096000" cy="1477328"/>
          </a:xfrm>
          <a:prstGeom prst="rect">
            <a:avLst/>
          </a:prstGeom>
        </p:spPr>
        <p:txBody>
          <a:bodyPr>
            <a:spAutoFit/>
          </a:bodyPr>
          <a:lstStyle/>
          <a:p>
            <a:r>
              <a:rPr lang="fi-FI" b="1" dirty="0" err="1"/>
              <a:t>pp</a:t>
            </a:r>
            <a:r>
              <a:rPr lang="fi-FI" b="1" dirty="0"/>
              <a:t>. / p. ja s.</a:t>
            </a:r>
          </a:p>
          <a:p>
            <a:r>
              <a:rPr lang="fi-FI" dirty="0"/>
              <a:t>Englanniksi käytetään sivunumeroista monikosta lyhennettä </a:t>
            </a:r>
            <a:r>
              <a:rPr lang="fi-FI" dirty="0" err="1">
                <a:solidFill>
                  <a:srgbClr val="FF0000"/>
                </a:solidFill>
              </a:rPr>
              <a:t>pp</a:t>
            </a:r>
            <a:r>
              <a:rPr lang="fi-FI" dirty="0">
                <a:solidFill>
                  <a:srgbClr val="FF0000"/>
                </a:solidFill>
              </a:rPr>
              <a:t>.</a:t>
            </a:r>
            <a:r>
              <a:rPr lang="fi-FI" dirty="0"/>
              <a:t> (esim. sivut 1–5)</a:t>
            </a:r>
          </a:p>
          <a:p>
            <a:endParaRPr lang="fi-FI" dirty="0"/>
          </a:p>
          <a:p>
            <a:r>
              <a:rPr lang="fi-FI" dirty="0"/>
              <a:t>Suomeksi monikko ja yksikkö (sivut ja sivu) on </a:t>
            </a:r>
            <a:r>
              <a:rPr lang="fi-FI" dirty="0">
                <a:solidFill>
                  <a:srgbClr val="FF0000"/>
                </a:solidFill>
              </a:rPr>
              <a:t>s.</a:t>
            </a:r>
          </a:p>
        </p:txBody>
      </p:sp>
      <p:sp>
        <p:nvSpPr>
          <p:cNvPr id="5" name="TextBox 4"/>
          <p:cNvSpPr txBox="1"/>
          <p:nvPr/>
        </p:nvSpPr>
        <p:spPr>
          <a:xfrm>
            <a:off x="874143" y="4105597"/>
            <a:ext cx="4525993" cy="1077218"/>
          </a:xfrm>
          <a:prstGeom prst="rect">
            <a:avLst/>
          </a:prstGeom>
          <a:noFill/>
        </p:spPr>
        <p:txBody>
          <a:bodyPr wrap="square" rtlCol="0">
            <a:spAutoFit/>
          </a:bodyPr>
          <a:lstStyle/>
          <a:p>
            <a:endParaRPr lang="fi-FI" sz="3200" dirty="0"/>
          </a:p>
          <a:p>
            <a:r>
              <a:rPr lang="fi-FI" sz="3200" dirty="0"/>
              <a:t>Sivunumero viittaukseen</a:t>
            </a:r>
          </a:p>
        </p:txBody>
      </p:sp>
    </p:spTree>
    <p:extLst>
      <p:ext uri="{BB962C8B-B14F-4D97-AF65-F5344CB8AC3E}">
        <p14:creationId xmlns:p14="http://schemas.microsoft.com/office/powerpoint/2010/main" val="27841994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9258" y="379038"/>
            <a:ext cx="10515600" cy="1325563"/>
          </a:xfrm>
        </p:spPr>
        <p:txBody>
          <a:bodyPr/>
          <a:lstStyle/>
          <a:p>
            <a:r>
              <a:rPr lang="fi-FI" dirty="0"/>
              <a:t>Oikeinkirjoitusohjeita lähdeviitteisiin</a:t>
            </a:r>
          </a:p>
        </p:txBody>
      </p:sp>
      <p:sp>
        <p:nvSpPr>
          <p:cNvPr id="3" name="Content Placeholder 2"/>
          <p:cNvSpPr>
            <a:spLocks noGrp="1"/>
          </p:cNvSpPr>
          <p:nvPr>
            <p:ph idx="1"/>
          </p:nvPr>
        </p:nvSpPr>
        <p:spPr>
          <a:xfrm>
            <a:off x="707281" y="1997899"/>
            <a:ext cx="10515600" cy="4351338"/>
          </a:xfrm>
        </p:spPr>
        <p:txBody>
          <a:bodyPr>
            <a:normAutofit/>
          </a:bodyPr>
          <a:lstStyle/>
          <a:p>
            <a:pPr marL="0" indent="0">
              <a:buNone/>
            </a:pPr>
            <a:r>
              <a:rPr lang="fi-FI" b="1" dirty="0"/>
              <a:t>Lyhyt ja pitkä viiva eli yhdysmerkki ja ajatusviiva</a:t>
            </a:r>
            <a:endParaRPr lang="fi-FI" b="1" dirty="0">
              <a:solidFill>
                <a:srgbClr val="00B050"/>
              </a:solidFill>
            </a:endParaRPr>
          </a:p>
          <a:p>
            <a:pPr marL="0" indent="0">
              <a:buNone/>
            </a:pPr>
            <a:r>
              <a:rPr lang="fi-FI" dirty="0"/>
              <a:t>Kotipaikka ja -koulu</a:t>
            </a:r>
          </a:p>
          <a:p>
            <a:pPr marL="0" indent="0">
              <a:buNone/>
            </a:pPr>
            <a:endParaRPr lang="fi-FI" dirty="0"/>
          </a:p>
          <a:p>
            <a:pPr marL="0" indent="0">
              <a:buNone/>
            </a:pPr>
            <a:r>
              <a:rPr lang="fi-FI" dirty="0"/>
              <a:t>4–6-vuotiaat; sivuilla 35–38. Tämä pätee myös lähdeluetteloon esimerkiksi artikkelin sivuja merkittäessä</a:t>
            </a:r>
          </a:p>
          <a:p>
            <a:pPr marL="0" indent="0">
              <a:buNone/>
            </a:pPr>
            <a:endParaRPr lang="fi-FI" dirty="0"/>
          </a:p>
          <a:p>
            <a:pPr marL="0" indent="0">
              <a:buNone/>
            </a:pPr>
            <a:endParaRPr lang="fi-FI" dirty="0">
              <a:solidFill>
                <a:srgbClr val="FF0000"/>
              </a:solidFill>
            </a:endParaRPr>
          </a:p>
        </p:txBody>
      </p:sp>
    </p:spTree>
    <p:extLst>
      <p:ext uri="{BB962C8B-B14F-4D97-AF65-F5344CB8AC3E}">
        <p14:creationId xmlns:p14="http://schemas.microsoft.com/office/powerpoint/2010/main" val="35404913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8576" y="211142"/>
            <a:ext cx="10515600" cy="1325563"/>
          </a:xfrm>
        </p:spPr>
        <p:txBody>
          <a:bodyPr>
            <a:normAutofit/>
          </a:bodyPr>
          <a:lstStyle/>
          <a:p>
            <a:r>
              <a:rPr lang="fi-FI" sz="6000" dirty="0"/>
              <a:t>Lähdeluettelo</a:t>
            </a:r>
          </a:p>
        </p:txBody>
      </p:sp>
      <p:sp>
        <p:nvSpPr>
          <p:cNvPr id="3" name="Content Placeholder 2"/>
          <p:cNvSpPr>
            <a:spLocks noGrp="1"/>
          </p:cNvSpPr>
          <p:nvPr>
            <p:ph idx="1"/>
          </p:nvPr>
        </p:nvSpPr>
        <p:spPr>
          <a:xfrm>
            <a:off x="488576" y="1105384"/>
            <a:ext cx="11398624" cy="5267507"/>
          </a:xfrm>
        </p:spPr>
        <p:txBody>
          <a:bodyPr>
            <a:normAutofit/>
          </a:bodyPr>
          <a:lstStyle/>
          <a:p>
            <a:pPr marL="0" indent="0">
              <a:buNone/>
            </a:pPr>
            <a:endParaRPr lang="fi-FI" dirty="0"/>
          </a:p>
          <a:p>
            <a:pPr marL="0" indent="0">
              <a:buNone/>
            </a:pPr>
            <a:r>
              <a:rPr lang="fi-FI" b="1" dirty="0"/>
              <a:t>Lähteet </a:t>
            </a:r>
            <a:r>
              <a:rPr lang="fi-FI" dirty="0"/>
              <a:t>(riippumatta siitä, missä on julkaistu: kirja, artikkeli, verkkojournaali tai julkaisematon lähde)</a:t>
            </a:r>
          </a:p>
          <a:p>
            <a:pPr marL="0" indent="0">
              <a:buNone/>
            </a:pPr>
            <a:endParaRPr lang="fi-FI" dirty="0"/>
          </a:p>
          <a:p>
            <a:pPr marL="0" indent="0">
              <a:buNone/>
            </a:pPr>
            <a:r>
              <a:rPr lang="fi-FI" sz="2400" dirty="0"/>
              <a:t>Lähdetiedon pitää olla oikea ja yksityiskohtainen sisältäen kirjoittajan, julkaisuvuoden, otsikon ja julkaisutiedot, joiden perusteella artikkeli voidaan yksilöidä ja löytää erilaisista tietokannoista. </a:t>
            </a:r>
          </a:p>
          <a:p>
            <a:pPr marL="0" indent="0">
              <a:buNone/>
            </a:pPr>
            <a:r>
              <a:rPr lang="fi-FI" sz="2400" dirty="0"/>
              <a:t>Lähdemerkinnöissä käytetään sitä kieltä, jolla tekstikin on kirjoitettu (</a:t>
            </a:r>
            <a:r>
              <a:rPr lang="fi-FI" sz="2400" dirty="0" err="1"/>
              <a:t>eds</a:t>
            </a:r>
            <a:r>
              <a:rPr lang="fi-FI" sz="2400" dirty="0"/>
              <a:t>./toim. yms.) riippumatta siitä, minkä kielinen lähde on.</a:t>
            </a:r>
          </a:p>
        </p:txBody>
      </p:sp>
    </p:spTree>
    <p:extLst>
      <p:ext uri="{BB962C8B-B14F-4D97-AF65-F5344CB8AC3E}">
        <p14:creationId xmlns:p14="http://schemas.microsoft.com/office/powerpoint/2010/main" val="9958599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10515600" cy="1325563"/>
          </a:xfrm>
        </p:spPr>
        <p:txBody>
          <a:bodyPr/>
          <a:lstStyle/>
          <a:p>
            <a:r>
              <a:rPr lang="fi-FI" dirty="0"/>
              <a:t>Kirjallisuusluettelo</a:t>
            </a:r>
          </a:p>
        </p:txBody>
      </p:sp>
      <p:sp>
        <p:nvSpPr>
          <p:cNvPr id="3" name="Content Placeholder 2"/>
          <p:cNvSpPr>
            <a:spLocks noGrp="1"/>
          </p:cNvSpPr>
          <p:nvPr>
            <p:ph idx="1"/>
          </p:nvPr>
        </p:nvSpPr>
        <p:spPr>
          <a:xfrm>
            <a:off x="126274" y="1325563"/>
            <a:ext cx="5386252" cy="5163002"/>
          </a:xfrm>
        </p:spPr>
        <p:txBody>
          <a:bodyPr>
            <a:normAutofit/>
          </a:bodyPr>
          <a:lstStyle/>
          <a:p>
            <a:r>
              <a:rPr lang="fi-FI" sz="2400" dirty="0"/>
              <a:t>Sukunimen mukaan aakkostetuksi, samalta kirjoittajalta aikajärjestykseen siten, että vanhat ensin</a:t>
            </a:r>
          </a:p>
          <a:p>
            <a:r>
              <a:rPr lang="fi-FI" sz="2400" dirty="0"/>
              <a:t>Jos sukunimeen liittyy pienellä kirjoitettu etuliite (esim. de, van, von) aakkostetaan teos sukunimen ison kirjaimen mukaan (esim. van </a:t>
            </a:r>
            <a:r>
              <a:rPr lang="fi-FI" sz="2400" dirty="0" err="1"/>
              <a:t>Dijk</a:t>
            </a:r>
            <a:r>
              <a:rPr lang="fi-FI" sz="2400" dirty="0"/>
              <a:t> aakkostetaan D:n kohdalle).</a:t>
            </a:r>
          </a:p>
          <a:p>
            <a:r>
              <a:rPr lang="fi-FI" sz="2400" dirty="0"/>
              <a:t>Jos lähde on hyväksytty julkaistavaksi, mutta ei vielä ilmestynyt, lähdeluetteloon merkitään julkaisuvuoden tilalle sulkuihin tulossa-sana.</a:t>
            </a:r>
          </a:p>
          <a:p>
            <a:pPr marL="0" indent="0">
              <a:buNone/>
            </a:pPr>
            <a:endParaRPr lang="fi-FI" dirty="0"/>
          </a:p>
        </p:txBody>
      </p:sp>
      <p:sp>
        <p:nvSpPr>
          <p:cNvPr id="4" name="TextBox 3"/>
          <p:cNvSpPr txBox="1"/>
          <p:nvPr/>
        </p:nvSpPr>
        <p:spPr>
          <a:xfrm>
            <a:off x="5767252" y="662781"/>
            <a:ext cx="6289765" cy="5909310"/>
          </a:xfrm>
          <a:prstGeom prst="rect">
            <a:avLst/>
          </a:prstGeom>
          <a:noFill/>
        </p:spPr>
        <p:txBody>
          <a:bodyPr wrap="square" rtlCol="0">
            <a:spAutoFit/>
          </a:bodyPr>
          <a:lstStyle/>
          <a:p>
            <a:r>
              <a:rPr lang="en-GB" dirty="0" err="1"/>
              <a:t>Berleant</a:t>
            </a:r>
            <a:r>
              <a:rPr lang="en-GB" dirty="0"/>
              <a:t>, A. (2014)….</a:t>
            </a:r>
          </a:p>
          <a:p>
            <a:endParaRPr lang="en-GB" dirty="0">
              <a:solidFill>
                <a:srgbClr val="FF0000"/>
              </a:solidFill>
            </a:endParaRPr>
          </a:p>
          <a:p>
            <a:r>
              <a:rPr lang="en-GB" dirty="0">
                <a:solidFill>
                  <a:srgbClr val="FF0000"/>
                </a:solidFill>
              </a:rPr>
              <a:t>van </a:t>
            </a:r>
            <a:r>
              <a:rPr lang="en-GB" dirty="0" err="1">
                <a:solidFill>
                  <a:srgbClr val="FF0000"/>
                </a:solidFill>
              </a:rPr>
              <a:t>Boeckel</a:t>
            </a:r>
            <a:r>
              <a:rPr lang="en-GB" dirty="0">
                <a:solidFill>
                  <a:srgbClr val="FF0000"/>
                </a:solidFill>
              </a:rPr>
              <a:t>, J. </a:t>
            </a:r>
            <a:r>
              <a:rPr lang="en-GB" dirty="0"/>
              <a:t>(2006). Forget your botany: Developing children’s sensibility to nature through arts-based environmental education. </a:t>
            </a:r>
            <a:r>
              <a:rPr lang="en-GB" i="1" dirty="0"/>
              <a:t>The International Journal of the Arts in Society,</a:t>
            </a:r>
            <a:r>
              <a:rPr lang="en-GB" dirty="0"/>
              <a:t> 1(5), 71–82.</a:t>
            </a:r>
            <a:endParaRPr lang="fi-FI" dirty="0"/>
          </a:p>
          <a:p>
            <a:endParaRPr lang="en-GB" dirty="0">
              <a:solidFill>
                <a:srgbClr val="FF0000"/>
              </a:solidFill>
            </a:endParaRPr>
          </a:p>
          <a:p>
            <a:r>
              <a:rPr lang="en-GB" dirty="0">
                <a:solidFill>
                  <a:srgbClr val="FF0000"/>
                </a:solidFill>
              </a:rPr>
              <a:t>von </a:t>
            </a:r>
            <a:r>
              <a:rPr lang="en-GB" dirty="0" err="1">
                <a:solidFill>
                  <a:srgbClr val="FF0000"/>
                </a:solidFill>
              </a:rPr>
              <a:t>Bonsdorff</a:t>
            </a:r>
            <a:r>
              <a:rPr lang="en-GB" dirty="0">
                <a:solidFill>
                  <a:srgbClr val="FF0000"/>
                </a:solidFill>
              </a:rPr>
              <a:t>, P. (</a:t>
            </a:r>
            <a:r>
              <a:rPr lang="en-GB" dirty="0" err="1">
                <a:solidFill>
                  <a:srgbClr val="FF0000"/>
                </a:solidFill>
              </a:rPr>
              <a:t>tulossa</a:t>
            </a:r>
            <a:r>
              <a:rPr lang="en-GB" dirty="0">
                <a:solidFill>
                  <a:srgbClr val="FF0000"/>
                </a:solidFill>
              </a:rPr>
              <a:t>). </a:t>
            </a:r>
            <a:r>
              <a:rPr lang="en-GB" dirty="0"/>
              <a:t>Children’s aesthetic agency: The pleasures and freedom of imagination. </a:t>
            </a:r>
            <a:r>
              <a:rPr lang="en-GB" dirty="0" err="1"/>
              <a:t>Teoksessa</a:t>
            </a:r>
            <a:r>
              <a:rPr lang="en-GB" dirty="0"/>
              <a:t> J. Delafield-Butt, A-W. Dunlop &amp; C. </a:t>
            </a:r>
            <a:r>
              <a:rPr lang="en-GB" dirty="0" err="1"/>
              <a:t>Trevarthen</a:t>
            </a:r>
            <a:r>
              <a:rPr lang="en-GB" dirty="0"/>
              <a:t> (</a:t>
            </a:r>
            <a:r>
              <a:rPr lang="en-GB" dirty="0" err="1"/>
              <a:t>toim</a:t>
            </a:r>
            <a:r>
              <a:rPr lang="en-GB" dirty="0"/>
              <a:t>.), </a:t>
            </a:r>
            <a:r>
              <a:rPr lang="en-GB" i="1" dirty="0"/>
              <a:t>The child’s curriculum: Working with the natural values of young children. </a:t>
            </a:r>
            <a:r>
              <a:rPr lang="en-GB" dirty="0"/>
              <a:t>Oxford: Oxford University Press. </a:t>
            </a:r>
            <a:endParaRPr lang="fi-FI" dirty="0"/>
          </a:p>
          <a:p>
            <a:r>
              <a:rPr lang="en-GB" dirty="0"/>
              <a:t> </a:t>
            </a:r>
            <a:endParaRPr lang="fi-FI" dirty="0"/>
          </a:p>
          <a:p>
            <a:r>
              <a:rPr lang="fi-FI" dirty="0"/>
              <a:t>Cantell, C. ) (toim.) (2004). </a:t>
            </a:r>
            <a:r>
              <a:rPr lang="fi-FI" i="1" dirty="0"/>
              <a:t>Ympäristökasvatuksen käsikirja</a:t>
            </a:r>
            <a:r>
              <a:rPr lang="fi-FI" dirty="0"/>
              <a:t>. Jyväskylä: Juva.</a:t>
            </a:r>
          </a:p>
          <a:p>
            <a:r>
              <a:rPr lang="fi-FI" dirty="0"/>
              <a:t> </a:t>
            </a:r>
          </a:p>
          <a:p>
            <a:r>
              <a:rPr lang="en-GB" dirty="0">
                <a:solidFill>
                  <a:srgbClr val="FF0000"/>
                </a:solidFill>
              </a:rPr>
              <a:t>da Costa, B. </a:t>
            </a:r>
            <a:r>
              <a:rPr lang="en-GB" dirty="0"/>
              <a:t>(2008). Reaching the limit. When art becomes science. </a:t>
            </a:r>
            <a:r>
              <a:rPr lang="en-GB" dirty="0" err="1"/>
              <a:t>Teoksessa</a:t>
            </a:r>
            <a:r>
              <a:rPr lang="en-GB" dirty="0"/>
              <a:t> B. da Costa, &amp; P. </a:t>
            </a:r>
            <a:r>
              <a:rPr lang="en-GB" dirty="0" err="1"/>
              <a:t>Kavita</a:t>
            </a:r>
            <a:r>
              <a:rPr lang="en-GB" dirty="0"/>
              <a:t> (</a:t>
            </a:r>
            <a:r>
              <a:rPr lang="en-GB" dirty="0" err="1"/>
              <a:t>toim</a:t>
            </a:r>
            <a:r>
              <a:rPr lang="en-GB" dirty="0"/>
              <a:t>.),</a:t>
            </a:r>
            <a:r>
              <a:rPr lang="en-GB" i="1" dirty="0"/>
              <a:t> Tactical </a:t>
            </a:r>
            <a:r>
              <a:rPr lang="en-GB" i="1" dirty="0" err="1"/>
              <a:t>Biopolitics</a:t>
            </a:r>
            <a:r>
              <a:rPr lang="en-GB" i="1" dirty="0"/>
              <a:t>: Art, Activism, and </a:t>
            </a:r>
            <a:r>
              <a:rPr lang="en-GB" i="1" dirty="0" err="1"/>
              <a:t>Technoscience</a:t>
            </a:r>
            <a:r>
              <a:rPr lang="en-GB" dirty="0"/>
              <a:t> (s. 365–386). Cambridge: the MIT Press. </a:t>
            </a:r>
            <a:endParaRPr lang="fi-FI" dirty="0"/>
          </a:p>
          <a:p>
            <a:endParaRPr lang="fi-FI" dirty="0"/>
          </a:p>
        </p:txBody>
      </p:sp>
    </p:spTree>
    <p:extLst>
      <p:ext uri="{BB962C8B-B14F-4D97-AF65-F5344CB8AC3E}">
        <p14:creationId xmlns:p14="http://schemas.microsoft.com/office/powerpoint/2010/main" val="197354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Kirja</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88907878"/>
              </p:ext>
            </p:extLst>
          </p:nvPr>
        </p:nvGraphicFramePr>
        <p:xfrm>
          <a:off x="6521570" y="1214100"/>
          <a:ext cx="5279367" cy="5303520"/>
        </p:xfrm>
        <a:graphic>
          <a:graphicData uri="http://schemas.openxmlformats.org/drawingml/2006/table">
            <a:tbl>
              <a:tblPr/>
              <a:tblGrid>
                <a:gridCol w="5279367">
                  <a:extLst>
                    <a:ext uri="{9D8B030D-6E8A-4147-A177-3AD203B41FA5}">
                      <a16:colId xmlns:a16="http://schemas.microsoft.com/office/drawing/2014/main" val="3803469691"/>
                    </a:ext>
                  </a:extLst>
                </a:gridCol>
              </a:tblGrid>
              <a:tr h="0">
                <a:tc>
                  <a:txBody>
                    <a:bodyPr/>
                    <a:lstStyle/>
                    <a:p>
                      <a:pPr fontAlgn="t"/>
                      <a:br>
                        <a:rPr lang="fi-FI" dirty="0">
                          <a:effectLst/>
                        </a:rPr>
                      </a:br>
                      <a:r>
                        <a:rPr lang="fi-FI" dirty="0" err="1">
                          <a:effectLst/>
                        </a:rPr>
                        <a:t>Atkins</a:t>
                      </a:r>
                      <a:r>
                        <a:rPr lang="fi-FI" dirty="0">
                          <a:effectLst/>
                        </a:rPr>
                        <a:t>, P. &amp; de Paula, J. (2014). </a:t>
                      </a:r>
                      <a:r>
                        <a:rPr lang="fi-FI" i="1" dirty="0" err="1">
                          <a:effectLst/>
                        </a:rPr>
                        <a:t>Atkins</a:t>
                      </a:r>
                      <a:r>
                        <a:rPr lang="fi-FI" i="1" dirty="0">
                          <a:effectLst/>
                        </a:rPr>
                        <a:t>' </a:t>
                      </a:r>
                      <a:r>
                        <a:rPr lang="fi-FI" i="1" dirty="0" err="1">
                          <a:effectLst/>
                        </a:rPr>
                        <a:t>physical</a:t>
                      </a:r>
                      <a:r>
                        <a:rPr lang="fi-FI" i="1" dirty="0">
                          <a:effectLst/>
                        </a:rPr>
                        <a:t> </a:t>
                      </a:r>
                      <a:r>
                        <a:rPr lang="fi-FI" i="1" dirty="0" err="1">
                          <a:effectLst/>
                        </a:rPr>
                        <a:t>chemistry</a:t>
                      </a:r>
                      <a:r>
                        <a:rPr lang="fi-FI" dirty="0">
                          <a:effectLst/>
                        </a:rPr>
                        <a:t> (</a:t>
                      </a:r>
                      <a:r>
                        <a:rPr lang="fi-FI" dirty="0">
                          <a:solidFill>
                            <a:srgbClr val="FF0000"/>
                          </a:solidFill>
                          <a:effectLst/>
                        </a:rPr>
                        <a:t>10. painos</a:t>
                      </a:r>
                      <a:r>
                        <a:rPr lang="fi-FI" dirty="0">
                          <a:effectLst/>
                        </a:rPr>
                        <a:t>). Oxford: Oxford </a:t>
                      </a:r>
                      <a:r>
                        <a:rPr lang="fi-FI" dirty="0" err="1">
                          <a:effectLst/>
                        </a:rPr>
                        <a:t>University</a:t>
                      </a:r>
                      <a:r>
                        <a:rPr lang="fi-FI" dirty="0">
                          <a:effectLst/>
                        </a:rPr>
                        <a:t> Press.</a:t>
                      </a:r>
                    </a:p>
                    <a:p>
                      <a:pPr fontAlgn="t"/>
                      <a:endParaRPr lang="fi-FI" dirty="0">
                        <a:effectLst/>
                      </a:endParaRPr>
                    </a:p>
                    <a:p>
                      <a:pPr fontAlgn="t"/>
                      <a:r>
                        <a:rPr lang="fi-FI" sz="1800" b="0" i="0" kern="1200" dirty="0">
                          <a:solidFill>
                            <a:schemeClr val="tx1"/>
                          </a:solidFill>
                          <a:effectLst/>
                          <a:latin typeface="+mn-lt"/>
                          <a:ea typeface="+mn-ea"/>
                          <a:cs typeface="+mn-cs"/>
                        </a:rPr>
                        <a:t>Bourdieu, P. (1985). </a:t>
                      </a:r>
                      <a:r>
                        <a:rPr lang="fi-FI" sz="1800" b="0" i="1" kern="1200" dirty="0">
                          <a:solidFill>
                            <a:schemeClr val="tx1"/>
                          </a:solidFill>
                          <a:effectLst/>
                          <a:latin typeface="+mn-lt"/>
                          <a:ea typeface="+mn-ea"/>
                          <a:cs typeface="+mn-cs"/>
                        </a:rPr>
                        <a:t>Sosiologian kysymyksiä. </a:t>
                      </a:r>
                      <a:r>
                        <a:rPr lang="fi-FI" sz="1800" b="0" i="0" kern="1200" dirty="0">
                          <a:solidFill>
                            <a:schemeClr val="tx1"/>
                          </a:solidFill>
                          <a:effectLst/>
                          <a:latin typeface="+mn-lt"/>
                          <a:ea typeface="+mn-ea"/>
                          <a:cs typeface="+mn-cs"/>
                        </a:rPr>
                        <a:t>(Suom. J. P. Roos). Tampere: Vastapaino.</a:t>
                      </a:r>
                      <a:endParaRPr lang="fi-FI" dirty="0">
                        <a:effectLst/>
                      </a:endParaRPr>
                    </a:p>
                    <a:p>
                      <a:pPr fontAlgn="t"/>
                      <a:endParaRPr lang="fi-FI" dirty="0">
                        <a:effectLst/>
                      </a:endParaRPr>
                    </a:p>
                    <a:p>
                      <a:pPr marL="0" marR="0" lvl="0" indent="0" algn="l" defTabSz="914400" rtl="0" eaLnBrk="1" fontAlgn="t" latinLnBrk="0" hangingPunct="1">
                        <a:lnSpc>
                          <a:spcPct val="100000"/>
                        </a:lnSpc>
                        <a:spcBef>
                          <a:spcPts val="0"/>
                        </a:spcBef>
                        <a:spcAft>
                          <a:spcPts val="0"/>
                        </a:spcAft>
                        <a:buClrTx/>
                        <a:buSzTx/>
                        <a:buFontTx/>
                        <a:buNone/>
                        <a:tabLst/>
                        <a:defRPr/>
                      </a:pPr>
                      <a:r>
                        <a:rPr lang="en-US" sz="1800" dirty="0" err="1"/>
                        <a:t>Lumby</a:t>
                      </a:r>
                      <a:r>
                        <a:rPr lang="en-US" sz="1800" dirty="0"/>
                        <a:t>, J. (2001). </a:t>
                      </a:r>
                      <a:r>
                        <a:rPr lang="en-US" sz="1800" i="1" dirty="0"/>
                        <a:t>Who cares? The changing health care system.</a:t>
                      </a:r>
                      <a:r>
                        <a:rPr lang="en-US" sz="1800" dirty="0"/>
                        <a:t> Sydney: Allen &amp; Unwin.</a:t>
                      </a:r>
                    </a:p>
                    <a:p>
                      <a:pPr marL="0" marR="0" lvl="0" indent="0" algn="l" defTabSz="914400" rtl="0" eaLnBrk="1" fontAlgn="t" latinLnBrk="0" hangingPunct="1">
                        <a:lnSpc>
                          <a:spcPct val="100000"/>
                        </a:lnSpc>
                        <a:spcBef>
                          <a:spcPts val="0"/>
                        </a:spcBef>
                        <a:spcAft>
                          <a:spcPts val="0"/>
                        </a:spcAft>
                        <a:buClrTx/>
                        <a:buSzTx/>
                        <a:buFontTx/>
                        <a:buNone/>
                        <a:tabLst/>
                        <a:defRPr/>
                      </a:pPr>
                      <a:endParaRPr lang="en-US" sz="1800" dirty="0"/>
                    </a:p>
                    <a:p>
                      <a:pPr marL="0" marR="0" lvl="0" indent="0" algn="l" defTabSz="914400" rtl="0" eaLnBrk="1" fontAlgn="t" latinLnBrk="0" hangingPunct="1">
                        <a:lnSpc>
                          <a:spcPct val="100000"/>
                        </a:lnSpc>
                        <a:spcBef>
                          <a:spcPts val="0"/>
                        </a:spcBef>
                        <a:spcAft>
                          <a:spcPts val="0"/>
                        </a:spcAft>
                        <a:buClrTx/>
                        <a:buSzTx/>
                        <a:buFontTx/>
                        <a:buNone/>
                        <a:tabLst/>
                        <a:defRPr/>
                      </a:pPr>
                      <a:r>
                        <a:rPr lang="en-US" dirty="0" err="1">
                          <a:effectLst/>
                        </a:rPr>
                        <a:t>Mikkonen</a:t>
                      </a:r>
                      <a:r>
                        <a:rPr lang="en-US" dirty="0">
                          <a:effectLst/>
                        </a:rPr>
                        <a:t>, S. &amp; </a:t>
                      </a:r>
                      <a:r>
                        <a:rPr lang="en-US" dirty="0" err="1">
                          <a:effectLst/>
                        </a:rPr>
                        <a:t>Suutari</a:t>
                      </a:r>
                      <a:r>
                        <a:rPr lang="en-US" dirty="0">
                          <a:effectLst/>
                        </a:rPr>
                        <a:t>, P. </a:t>
                      </a:r>
                      <a:r>
                        <a:rPr lang="en-US" dirty="0">
                          <a:solidFill>
                            <a:srgbClr val="FF0000"/>
                          </a:solidFill>
                          <a:effectLst/>
                        </a:rPr>
                        <a:t>(</a:t>
                      </a:r>
                      <a:r>
                        <a:rPr lang="en-US" dirty="0" err="1">
                          <a:solidFill>
                            <a:srgbClr val="FF0000"/>
                          </a:solidFill>
                          <a:effectLst/>
                        </a:rPr>
                        <a:t>toim</a:t>
                      </a:r>
                      <a:r>
                        <a:rPr lang="en-US" dirty="0">
                          <a:solidFill>
                            <a:srgbClr val="FF0000"/>
                          </a:solidFill>
                          <a:effectLst/>
                        </a:rPr>
                        <a:t>.). </a:t>
                      </a:r>
                      <a:r>
                        <a:rPr lang="en-US" dirty="0">
                          <a:effectLst/>
                        </a:rPr>
                        <a:t>(2016).</a:t>
                      </a:r>
                      <a:r>
                        <a:rPr lang="en-US" i="1" dirty="0">
                          <a:effectLst/>
                        </a:rPr>
                        <a:t> Music, art and diplomacy: East-West cultural interactions and the Cold War.</a:t>
                      </a:r>
                      <a:r>
                        <a:rPr lang="en-US" dirty="0">
                          <a:effectLst/>
                        </a:rPr>
                        <a:t> </a:t>
                      </a:r>
                      <a:r>
                        <a:rPr lang="en-US" dirty="0" err="1">
                          <a:effectLst/>
                        </a:rPr>
                        <a:t>Farnham</a:t>
                      </a:r>
                      <a:r>
                        <a:rPr lang="en-US" dirty="0">
                          <a:effectLst/>
                        </a:rPr>
                        <a:t>: </a:t>
                      </a:r>
                      <a:r>
                        <a:rPr lang="en-US" dirty="0" err="1">
                          <a:effectLst/>
                        </a:rPr>
                        <a:t>Ashgate</a:t>
                      </a:r>
                      <a:r>
                        <a:rPr lang="en-US" dirty="0">
                          <a:effectLst/>
                        </a:rPr>
                        <a:t>.</a:t>
                      </a:r>
                    </a:p>
                    <a:p>
                      <a:pPr marL="0" marR="0" lvl="0" indent="0" algn="l" defTabSz="914400" rtl="0" eaLnBrk="1" fontAlgn="t" latinLnBrk="0" hangingPunct="1">
                        <a:lnSpc>
                          <a:spcPct val="100000"/>
                        </a:lnSpc>
                        <a:spcBef>
                          <a:spcPts val="0"/>
                        </a:spcBef>
                        <a:spcAft>
                          <a:spcPts val="0"/>
                        </a:spcAft>
                        <a:buClrTx/>
                        <a:buSzTx/>
                        <a:buFontTx/>
                        <a:buNone/>
                        <a:tabLst/>
                        <a:defRPr/>
                      </a:pPr>
                      <a:endParaRPr lang="en-US" sz="1800" dirty="0"/>
                    </a:p>
                    <a:p>
                      <a:pPr marL="0" marR="0" lvl="0" indent="0" algn="l" defTabSz="914400" rtl="0" eaLnBrk="1" fontAlgn="t" latinLnBrk="0" hangingPunct="1">
                        <a:lnSpc>
                          <a:spcPct val="100000"/>
                        </a:lnSpc>
                        <a:spcBef>
                          <a:spcPts val="0"/>
                        </a:spcBef>
                        <a:spcAft>
                          <a:spcPts val="0"/>
                        </a:spcAft>
                        <a:buClrTx/>
                        <a:buSzTx/>
                        <a:buFontTx/>
                        <a:buNone/>
                        <a:tabLst/>
                        <a:defRPr/>
                      </a:pPr>
                      <a:endParaRPr lang="en-US" sz="1800" dirty="0"/>
                    </a:p>
                    <a:p>
                      <a:pPr marL="0" marR="0" lvl="0" indent="0" algn="l" defTabSz="914400" rtl="0" eaLnBrk="1" fontAlgn="t" latinLnBrk="0" hangingPunct="1">
                        <a:lnSpc>
                          <a:spcPct val="100000"/>
                        </a:lnSpc>
                        <a:spcBef>
                          <a:spcPts val="0"/>
                        </a:spcBef>
                        <a:spcAft>
                          <a:spcPts val="0"/>
                        </a:spcAft>
                        <a:buClrTx/>
                        <a:buSzTx/>
                        <a:buFontTx/>
                        <a:buNone/>
                        <a:tabLst/>
                        <a:defRPr/>
                      </a:pPr>
                      <a:endParaRPr lang="en-US" sz="1800" dirty="0"/>
                    </a:p>
                    <a:p>
                      <a:pPr marL="0" marR="0" lvl="0" indent="0" algn="l" defTabSz="914400" rtl="0" eaLnBrk="1" fontAlgn="t" latinLnBrk="0" hangingPunct="1">
                        <a:lnSpc>
                          <a:spcPct val="100000"/>
                        </a:lnSpc>
                        <a:spcBef>
                          <a:spcPts val="0"/>
                        </a:spcBef>
                        <a:spcAft>
                          <a:spcPts val="0"/>
                        </a:spcAft>
                        <a:buClrTx/>
                        <a:buSzTx/>
                        <a:buFontTx/>
                        <a:buNone/>
                        <a:tabLst/>
                        <a:defRPr/>
                      </a:pPr>
                      <a:endParaRPr lang="en-US" sz="1800" dirty="0"/>
                    </a:p>
                    <a:p>
                      <a:pPr fontAlgn="t"/>
                      <a:endParaRPr lang="fi-FI" dirty="0">
                        <a:effectLst/>
                      </a:endParaRPr>
                    </a:p>
                  </a:txBody>
                  <a:tcP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358752614"/>
                  </a:ext>
                </a:extLst>
              </a:tr>
            </a:tbl>
          </a:graphicData>
        </a:graphic>
      </p:graphicFrame>
      <p:sp>
        <p:nvSpPr>
          <p:cNvPr id="5" name="TextBox 4"/>
          <p:cNvSpPr txBox="1"/>
          <p:nvPr/>
        </p:nvSpPr>
        <p:spPr>
          <a:xfrm>
            <a:off x="885645" y="2024983"/>
            <a:ext cx="5210355" cy="3046988"/>
          </a:xfrm>
          <a:prstGeom prst="rect">
            <a:avLst/>
          </a:prstGeom>
          <a:noFill/>
        </p:spPr>
        <p:txBody>
          <a:bodyPr wrap="square" rtlCol="0">
            <a:spAutoFit/>
          </a:bodyPr>
          <a:lstStyle/>
          <a:p>
            <a:r>
              <a:rPr lang="fi-FI" sz="2400" dirty="0"/>
              <a:t>Jos kyseessä on uudistettu painos, painoksen numero tulee kirjan nimen perään.</a:t>
            </a:r>
          </a:p>
          <a:p>
            <a:endParaRPr lang="fi-FI" sz="2400" dirty="0"/>
          </a:p>
          <a:p>
            <a:r>
              <a:rPr lang="fi-FI" sz="2400" dirty="0"/>
              <a:t>Jos kyseessä on toimitettu kirja (ja viittaat koko kirjaan, etkä sen johonkin artikkeliin, lisää </a:t>
            </a:r>
            <a:r>
              <a:rPr lang="en-US" sz="2400" dirty="0">
                <a:solidFill>
                  <a:srgbClr val="FF0000"/>
                </a:solidFill>
              </a:rPr>
              <a:t>(</a:t>
            </a:r>
            <a:r>
              <a:rPr lang="en-US" sz="2400" dirty="0" err="1">
                <a:solidFill>
                  <a:srgbClr val="FF0000"/>
                </a:solidFill>
              </a:rPr>
              <a:t>toim</a:t>
            </a:r>
            <a:r>
              <a:rPr lang="en-US" sz="2400" dirty="0">
                <a:solidFill>
                  <a:srgbClr val="FF0000"/>
                </a:solidFill>
              </a:rPr>
              <a:t>.). </a:t>
            </a:r>
            <a:r>
              <a:rPr lang="en-US" sz="2400" dirty="0" err="1">
                <a:solidFill>
                  <a:srgbClr val="FF0000"/>
                </a:solidFill>
              </a:rPr>
              <a:t>Ennen</a:t>
            </a:r>
            <a:r>
              <a:rPr lang="en-US" sz="2400" dirty="0">
                <a:solidFill>
                  <a:srgbClr val="FF0000"/>
                </a:solidFill>
              </a:rPr>
              <a:t> </a:t>
            </a:r>
            <a:r>
              <a:rPr lang="en-US" sz="2400" dirty="0" err="1">
                <a:solidFill>
                  <a:srgbClr val="FF0000"/>
                </a:solidFill>
              </a:rPr>
              <a:t>vuosilukua</a:t>
            </a:r>
            <a:endParaRPr lang="en-US" sz="2400" dirty="0">
              <a:solidFill>
                <a:srgbClr val="FF0000"/>
              </a:solidFill>
            </a:endParaRPr>
          </a:p>
        </p:txBody>
      </p:sp>
    </p:spTree>
    <p:extLst>
      <p:ext uri="{BB962C8B-B14F-4D97-AF65-F5344CB8AC3E}">
        <p14:creationId xmlns:p14="http://schemas.microsoft.com/office/powerpoint/2010/main" val="4669968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26985</TotalTime>
  <Words>2036</Words>
  <Application>Microsoft Macintosh PowerPoint</Application>
  <PresentationFormat>Widescreen</PresentationFormat>
  <Paragraphs>171</Paragraphs>
  <Slides>21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Office Theme</vt:lpstr>
      <vt:lpstr>APA6 suomeksi</vt:lpstr>
      <vt:lpstr>On suositeltavaa, että viite ilmenee jokaisesta virkkeestä. APAssa ei tehdä pitkiä kappaleita yhdellä viitemerkinnällä. Sivunumerot merkitään vain silloin, kun kyseessä on suora lainaus tai lähteenä on taulukko, kuvio tms. tieto, joka voidaan selvästi paikantaa viitattavan teoksen tietylle sivulle. </vt:lpstr>
      <vt:lpstr>3-5 kirjoittajaa</vt:lpstr>
      <vt:lpstr>PowerPoint Presentation</vt:lpstr>
      <vt:lpstr>Suora lainaus </vt:lpstr>
      <vt:lpstr>Oikeinkirjoitusohjeita lähdeviitteisiin</vt:lpstr>
      <vt:lpstr>Lähdeluettelo</vt:lpstr>
      <vt:lpstr>Kirjallisuusluettelo</vt:lpstr>
      <vt:lpstr>Kirja</vt:lpstr>
      <vt:lpstr>Artikkeli kirjassa ja journaalissa</vt:lpstr>
      <vt:lpstr>Isoilla vai pienillä kirjaimilla?</vt:lpstr>
      <vt:lpstr>PowerPoint Presentation</vt:lpstr>
      <vt:lpstr>Mitä kursivoidaan?</vt:lpstr>
      <vt:lpstr>PowerPoint Presentation</vt:lpstr>
      <vt:lpstr>Enemmän kuin kahdeksan kirjoittajaa</vt:lpstr>
      <vt:lpstr>Haettu 18.11.2018 osoitteesta http….</vt:lpstr>
      <vt:lpstr>Verkkosivustoja, keskustelualueita</vt:lpstr>
      <vt:lpstr>Facebook, twitter jne.</vt:lpstr>
      <vt:lpstr>Luentodiat, luentojen materiaalit ja luentomuistiinpanosi</vt:lpstr>
      <vt:lpstr>Henkilökohtainen kirjeenvaihto, suullinen tiedonanto</vt:lpstr>
      <vt:lpstr>Mahdollinen aineisto omaan luetteloonsa  taidekirja-aineisto vanhat oppikirjat -aineisto verkkosivu-aineisto  = aineisto, joka on julkaistu jossakin listataan omaksi luettelokseen    Ohjeen on laatinut Maria Huhmarniemi (maria.huhmarniemi@ulapland.fi) 7.7.2018 </vt:lpstr>
    </vt:vector>
  </TitlesOfParts>
  <Company>EDU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Lähde- ja viittausmerkintöjen</dc:title>
  <dc:creator>Huhmarniemi Maria</dc:creator>
  <cp:lastModifiedBy>Pusa Tiina</cp:lastModifiedBy>
  <cp:revision>108</cp:revision>
  <cp:lastPrinted>2018-02-16T06:55:28Z</cp:lastPrinted>
  <dcterms:created xsi:type="dcterms:W3CDTF">2018-01-10T06:40:38Z</dcterms:created>
  <dcterms:modified xsi:type="dcterms:W3CDTF">2020-04-01T08:23:26Z</dcterms:modified>
</cp:coreProperties>
</file>