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6" r:id="rId5"/>
    <p:sldId id="267" r:id="rId6"/>
    <p:sldId id="270" r:id="rId7"/>
    <p:sldId id="269" r:id="rId8"/>
    <p:sldId id="26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D6CC-B57B-1B5F-AAAA-E1F8D398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4D2D2-C206-C7A8-BFBB-572842CD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7A65-35F8-3163-7DDA-DC370179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52410-9D0C-639E-ACD0-04A1AD9A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B1E7-F753-D88D-133E-12727395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5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3121-8AF0-40EA-2D90-44B91808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64738-C422-1175-C7A5-2FA0E7323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70C5-D3EB-6C84-4F88-B4F6652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7D398-27E6-BCB1-64C1-E0F68BBC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E272-0F25-EF4D-DEEF-99384A31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50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3C47A-4885-3C40-7059-5F1CBE36D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63F97-44A2-CF9E-2520-889BB50F0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1BBCB-13DF-FF65-4455-DCD4605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CEE7-873A-593A-4BC9-20CC63A1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505F-E8EE-1DC2-3214-3D075032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C2AE-AC93-4529-E2FF-B0FD072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F39A-387E-7E1D-3FAB-99AF4D39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A055-20E1-7E0A-9B96-AE2B8055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3484-18E2-EBA3-BC5A-6DB0BE0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219A-F6C7-B5FC-5FBE-B9328ED7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00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552E-F779-32A3-658E-B8889FEB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56D7-397E-9A47-BBF6-26D6CD20B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04CB-9149-1EF3-3A5E-190F6DCC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AFA37-CE90-C636-C82A-DF626D26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C1C4-E178-121A-3C08-6C76E372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08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86F1-1421-DFDE-58A8-D1D9C8AA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C74A-2FAB-F3AC-3DD9-A7E9D98E7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9B321-E0E5-B25E-0C8F-05BA8CAAA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61927-C7B9-5D82-9D4B-A229CE62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B2021-23B7-D2C0-AE36-8033DB52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62861-181D-85B1-5C8B-1EB84D60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41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C2C-CE46-9C70-3A9C-195C9EDE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AC360-28CB-FE6B-BEC0-69A7EC79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0572D-2ED1-686A-5644-F230C5715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9C750-CB06-1561-6227-FFCAFDB2E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06F5F-F6D9-9713-D416-C1A62500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1A38F-70D1-5456-695C-6D68AD43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51D1F-F271-F94B-868E-9605A2CA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AA7AA-17F1-B5C3-8372-13CA2F40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25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024C-41CC-A24B-EF21-8230BB0A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7C741-895E-A0B6-F756-BFEE2DF5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91244-9A93-E033-ADC9-CAFCC6D7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7FC4E-4FFE-248E-49ED-33FEE4F5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34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BCF38-ACC0-D43E-064B-4302C4B5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FBB27-F031-6FAA-CE90-FF1A2113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5F25-7C78-0AAF-F4B2-5278EC60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2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1D8D-3C58-265A-B6F8-9F4DC58A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2E9CE-8A43-301E-D28C-73BB85A6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0D7F8-75E0-7977-F532-8C9EDC495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2AF49-7107-0EAD-0DA6-3C7157F7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F22F1-FFC6-F47A-7DE9-C7533BEE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625D5-6DF3-F1A0-0179-9AB1E51C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1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BC54-F656-569D-D6FF-1B8021E1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F6462-9832-0E6D-1959-48DAC3475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4A1EF-ADCD-001D-7854-9DA11FA78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8964-F88C-222A-B39C-ABE81C09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F732-3DBE-1B6E-8208-4F1F9819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33659-2E35-FABD-6D3E-049481F9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1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71A67-33F6-A6A5-4A88-BD2B0759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A653F-61A6-0DD8-2D0B-E7ABC6D02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2F777-F96E-AE31-F223-45FA8A11A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6820-76BF-4DAF-9F5D-F691F80EDE43}" type="datetimeFigureOut">
              <a:rPr lang="fi-FI" smtClean="0"/>
              <a:t>4.4.2024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5CBC-5144-91BD-A7B8-DD3DBFFA8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C974-C8BF-47C8-4A3F-FFA7CF2CF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B5CC-30D4-400B-939B-5A74662DE5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59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herry blossoms">
            <a:extLst>
              <a:ext uri="{FF2B5EF4-FFF2-40B4-BE49-F238E27FC236}">
                <a16:creationId xmlns:a16="http://schemas.microsoft.com/office/drawing/2014/main" id="{3ADD738C-3B0B-A349-F91C-58855CEB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 bwMode="auto"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740E15B9-4925-9A75-037F-27413522E9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5910" y="731520"/>
            <a:ext cx="9464039" cy="2848293"/>
          </a:xfrm>
        </p:spPr>
        <p:txBody>
          <a:bodyPr>
            <a:noAutofit/>
          </a:bodyPr>
          <a:lstStyle/>
          <a:p>
            <a:r>
              <a:rPr lang="fi-FI" altLang="fi-FI" sz="4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Swedish</a:t>
            </a: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for </a:t>
            </a:r>
            <a:r>
              <a:rPr lang="fi-FI" altLang="fi-FI" sz="4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international</a:t>
            </a: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sz="4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students</a:t>
            </a: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1A </a:t>
            </a:r>
            <a:b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(3 </a:t>
            </a:r>
            <a:r>
              <a:rPr lang="fi-FI" altLang="fi-FI" sz="4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</a:t>
            </a: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b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4.4.2024</a:t>
            </a: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1F2D4F90-8533-597F-AEE5-F51412D33A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7275" y="3668713"/>
            <a:ext cx="5268913" cy="1338262"/>
          </a:xfrm>
        </p:spPr>
        <p:txBody>
          <a:bodyPr/>
          <a:lstStyle/>
          <a:p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Välkommen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</a:p>
          <a:p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 </a:t>
            </a:r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börjar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klockan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16:30</a:t>
            </a:r>
          </a:p>
          <a:p>
            <a:endParaRPr lang="fi-FI" altLang="fi-FI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DCDB-2078-7C9D-28B6-5BFB6564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</a:t>
            </a:r>
            <a:r>
              <a:rPr lang="fi-FI" b="1">
                <a:solidFill>
                  <a:srgbClr val="0070C0"/>
                </a:solidFill>
              </a:rPr>
              <a:t>Dagens lektion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5AF3-D559-9171-5D1E-48A850DA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Hjälpverb</a:t>
            </a:r>
            <a:r>
              <a:rPr lang="sv-SE" dirty="0"/>
              <a:t> </a:t>
            </a:r>
            <a:r>
              <a:rPr lang="sv-SE" dirty="0" err="1"/>
              <a:t>Auxiliary</a:t>
            </a:r>
            <a:r>
              <a:rPr lang="sv-SE" dirty="0"/>
              <a:t> verbs: </a:t>
            </a:r>
          </a:p>
          <a:p>
            <a:pPr marL="0" indent="0">
              <a:buNone/>
            </a:pPr>
            <a:r>
              <a:rPr lang="sv-SE" dirty="0"/>
              <a:t>måste, kan, ska vill (skulle vilja), får, borde</a:t>
            </a:r>
          </a:p>
          <a:p>
            <a:r>
              <a:rPr lang="sv-SE" dirty="0">
                <a:solidFill>
                  <a:srgbClr val="0070C0"/>
                </a:solidFill>
              </a:rPr>
              <a:t>Substantiv: singular and plural</a:t>
            </a:r>
          </a:p>
          <a:p>
            <a:r>
              <a:rPr lang="sv-SE" dirty="0">
                <a:solidFill>
                  <a:srgbClr val="0070C0"/>
                </a:solidFill>
              </a:rPr>
              <a:t>I mataffären, på kafé</a:t>
            </a: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7313E-540A-3427-0F4A-EAF211AE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34" y="0"/>
            <a:ext cx="4779194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C431-B686-2F21-60BA-FAC352FB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</a:rPr>
              <a:t>Hjälpverb</a:t>
            </a:r>
            <a:r>
              <a:rPr lang="fi-FI" b="1" dirty="0">
                <a:solidFill>
                  <a:srgbClr val="0070C0"/>
                </a:solidFill>
              </a:rPr>
              <a:t> + </a:t>
            </a:r>
            <a:r>
              <a:rPr lang="fi-FI" b="1" dirty="0" err="1">
                <a:solidFill>
                  <a:srgbClr val="0070C0"/>
                </a:solidFill>
              </a:rPr>
              <a:t>infinitive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/>
              <a:t>Auxiliary</a:t>
            </a:r>
            <a:r>
              <a:rPr lang="fi-FI" b="1" dirty="0"/>
              <a:t> </a:t>
            </a:r>
            <a:r>
              <a:rPr lang="fi-FI" b="1" dirty="0" err="1"/>
              <a:t>verb</a:t>
            </a:r>
            <a:r>
              <a:rPr lang="fi-FI" b="1" dirty="0"/>
              <a:t> + </a:t>
            </a:r>
            <a:r>
              <a:rPr lang="fi-FI" b="1" dirty="0" err="1"/>
              <a:t>infinitive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6849-FF8E-3E66-7280-CAA1C554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err="1">
                <a:solidFill>
                  <a:srgbClr val="0070C0"/>
                </a:solidFill>
              </a:rPr>
              <a:t>Presens</a:t>
            </a:r>
            <a:r>
              <a:rPr lang="fi-FI" b="1" dirty="0">
                <a:solidFill>
                  <a:srgbClr val="0070C0"/>
                </a:solidFill>
              </a:rPr>
              <a:t>: </a:t>
            </a:r>
            <a:r>
              <a:rPr lang="fi-FI" dirty="0" err="1">
                <a:solidFill>
                  <a:srgbClr val="0070C0"/>
                </a:solidFill>
              </a:rPr>
              <a:t>slutar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på</a:t>
            </a:r>
            <a:r>
              <a:rPr lang="fi-FI" dirty="0">
                <a:solidFill>
                  <a:srgbClr val="0070C0"/>
                </a:solidFill>
              </a:rPr>
              <a:t> r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tense</a:t>
            </a:r>
            <a:r>
              <a:rPr lang="fi-FI" dirty="0"/>
              <a:t> – </a:t>
            </a:r>
            <a:r>
              <a:rPr lang="fi-FI" dirty="0" err="1"/>
              <a:t>ends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r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Infinitiv</a:t>
            </a:r>
            <a:r>
              <a:rPr lang="fi-FI" b="1" dirty="0">
                <a:solidFill>
                  <a:srgbClr val="0070C0"/>
                </a:solidFill>
              </a:rPr>
              <a:t>: </a:t>
            </a:r>
            <a:r>
              <a:rPr lang="fi-FI" dirty="0" err="1">
                <a:solidFill>
                  <a:srgbClr val="0070C0"/>
                </a:solidFill>
              </a:rPr>
              <a:t>slutar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på</a:t>
            </a:r>
            <a:r>
              <a:rPr lang="fi-FI" dirty="0">
                <a:solidFill>
                  <a:srgbClr val="0070C0"/>
                </a:solidFill>
              </a:rPr>
              <a:t> a </a:t>
            </a:r>
            <a:r>
              <a:rPr lang="fi-FI" dirty="0" err="1">
                <a:solidFill>
                  <a:srgbClr val="0070C0"/>
                </a:solidFill>
              </a:rPr>
              <a:t>eller</a:t>
            </a:r>
            <a:r>
              <a:rPr lang="fi-FI" dirty="0">
                <a:solidFill>
                  <a:srgbClr val="0070C0"/>
                </a:solidFill>
              </a:rPr>
              <a:t> annan </a:t>
            </a:r>
            <a:r>
              <a:rPr lang="fi-FI" dirty="0" err="1">
                <a:solidFill>
                  <a:srgbClr val="0070C0"/>
                </a:solidFill>
              </a:rPr>
              <a:t>vokal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/>
              <a:t>Infinitive</a:t>
            </a:r>
            <a:r>
              <a:rPr lang="fi-FI" dirty="0"/>
              <a:t> – </a:t>
            </a:r>
            <a:r>
              <a:rPr lang="fi-FI" dirty="0" err="1"/>
              <a:t>ends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vowel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dricke</a:t>
            </a:r>
            <a:r>
              <a:rPr lang="fi-FI" b="1" dirty="0" err="1">
                <a:solidFill>
                  <a:srgbClr val="0070C0"/>
                </a:solidFill>
              </a:rPr>
              <a:t>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kaffe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ska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dricka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kaffe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/>
              <a:t>I drink </a:t>
            </a:r>
            <a:r>
              <a:rPr lang="fi-FI" dirty="0" err="1"/>
              <a:t>coffee</a:t>
            </a:r>
            <a:r>
              <a:rPr lang="fi-FI" dirty="0"/>
              <a:t>. I </a:t>
            </a:r>
            <a:r>
              <a:rPr lang="fi-FI" dirty="0" err="1"/>
              <a:t>will</a:t>
            </a:r>
            <a:r>
              <a:rPr lang="fi-FI" dirty="0"/>
              <a:t> drink </a:t>
            </a:r>
            <a:r>
              <a:rPr lang="fi-FI" dirty="0" err="1"/>
              <a:t>coffee</a:t>
            </a:r>
            <a:r>
              <a:rPr lang="fi-FI" dirty="0"/>
              <a:t>.</a:t>
            </a: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gå</a:t>
            </a:r>
            <a:r>
              <a:rPr lang="fi-FI" b="1" dirty="0" err="1">
                <a:solidFill>
                  <a:srgbClr val="0070C0"/>
                </a:solidFill>
              </a:rPr>
              <a:t>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nu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måste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gå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nu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/>
              <a:t>I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 I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kan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u="sng" dirty="0" err="1">
                <a:solidFill>
                  <a:srgbClr val="0070C0"/>
                </a:solidFill>
              </a:rPr>
              <a:t>inte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komma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imorgon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/>
              <a:t>I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.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Vill</a:t>
            </a:r>
            <a:r>
              <a:rPr lang="fi-FI" dirty="0">
                <a:solidFill>
                  <a:srgbClr val="0070C0"/>
                </a:solidFill>
              </a:rPr>
              <a:t> du </a:t>
            </a:r>
            <a:r>
              <a:rPr lang="fi-FI" b="1" dirty="0">
                <a:solidFill>
                  <a:srgbClr val="0070C0"/>
                </a:solidFill>
              </a:rPr>
              <a:t>ha</a:t>
            </a:r>
            <a:r>
              <a:rPr lang="fi-FI" dirty="0">
                <a:solidFill>
                  <a:srgbClr val="0070C0"/>
                </a:solidFill>
              </a:rPr>
              <a:t> ett </a:t>
            </a:r>
            <a:r>
              <a:rPr lang="fi-FI" dirty="0" err="1">
                <a:solidFill>
                  <a:srgbClr val="0070C0"/>
                </a:solidFill>
              </a:rPr>
              <a:t>äpple</a:t>
            </a:r>
            <a:r>
              <a:rPr lang="fi-FI" dirty="0">
                <a:solidFill>
                  <a:srgbClr val="0070C0"/>
                </a:solidFill>
              </a:rPr>
              <a:t>?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an </a:t>
            </a:r>
            <a:r>
              <a:rPr lang="fi-FI" dirty="0" err="1"/>
              <a:t>apple</a:t>
            </a:r>
            <a:r>
              <a:rPr lang="fi-FI" dirty="0"/>
              <a:t>?</a:t>
            </a:r>
          </a:p>
          <a:p>
            <a:r>
              <a:rPr lang="fi-FI" dirty="0" err="1">
                <a:solidFill>
                  <a:srgbClr val="0070C0"/>
                </a:solidFill>
              </a:rPr>
              <a:t>När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ska</a:t>
            </a:r>
            <a:r>
              <a:rPr lang="fi-FI" dirty="0">
                <a:solidFill>
                  <a:srgbClr val="0070C0"/>
                </a:solidFill>
              </a:rPr>
              <a:t> du </a:t>
            </a:r>
            <a:r>
              <a:rPr lang="fi-FI" b="1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Danmark</a:t>
            </a:r>
            <a:r>
              <a:rPr lang="fi-FI" dirty="0">
                <a:solidFill>
                  <a:srgbClr val="0070C0"/>
                </a:solidFill>
              </a:rPr>
              <a:t>?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</a:t>
            </a:r>
            <a:r>
              <a:rPr lang="fi-FI" dirty="0" err="1"/>
              <a:t>Denmark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972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AC5F-B063-8AC6-40B4-8A0E83F9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70C0"/>
                </a:solidFill>
              </a:rPr>
              <a:t>Mer </a:t>
            </a:r>
            <a:r>
              <a:rPr lang="fi-FI" b="1" dirty="0" err="1">
                <a:solidFill>
                  <a:srgbClr val="0070C0"/>
                </a:solidFill>
              </a:rPr>
              <a:t>om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hjälpverb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BCF8-FA34-486F-8DA6-8445D129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503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>
                <a:solidFill>
                  <a:srgbClr val="0070C0"/>
                </a:solidFill>
              </a:rPr>
              <a:t>Vad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ska</a:t>
            </a:r>
            <a:r>
              <a:rPr lang="fi-FI" dirty="0">
                <a:solidFill>
                  <a:srgbClr val="0070C0"/>
                </a:solidFill>
              </a:rPr>
              <a:t> du </a:t>
            </a:r>
            <a:r>
              <a:rPr lang="fi-FI" dirty="0" err="1">
                <a:solidFill>
                  <a:srgbClr val="0070C0"/>
                </a:solidFill>
              </a:rPr>
              <a:t>göra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imorgon</a:t>
            </a:r>
            <a:r>
              <a:rPr lang="fi-FI" dirty="0">
                <a:solidFill>
                  <a:srgbClr val="0070C0"/>
                </a:solidFill>
              </a:rPr>
              <a:t>? </a:t>
            </a: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ska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Åbo </a:t>
            </a:r>
            <a:r>
              <a:rPr lang="fi-FI" dirty="0" err="1">
                <a:solidFill>
                  <a:srgbClr val="0070C0"/>
                </a:solidFill>
              </a:rPr>
              <a:t>imorgon</a:t>
            </a:r>
            <a:r>
              <a:rPr lang="fi-FI" dirty="0">
                <a:solidFill>
                  <a:srgbClr val="0070C0"/>
                </a:solidFill>
              </a:rPr>
              <a:t>. </a:t>
            </a:r>
            <a:r>
              <a:rPr lang="fi-FI" dirty="0"/>
              <a:t>“</a:t>
            </a:r>
            <a:r>
              <a:rPr lang="fi-FI" dirty="0" err="1"/>
              <a:t>Ska</a:t>
            </a:r>
            <a:r>
              <a:rPr lang="fi-FI" dirty="0"/>
              <a:t>” </a:t>
            </a:r>
            <a:r>
              <a:rPr lang="fi-FI" dirty="0" err="1"/>
              <a:t>indicates</a:t>
            </a:r>
            <a:r>
              <a:rPr lang="fi-FI" dirty="0"/>
              <a:t> an intention.</a:t>
            </a:r>
          </a:p>
          <a:p>
            <a:r>
              <a:rPr lang="fi-FI" strike="sngStrike" dirty="0" err="1">
                <a:solidFill>
                  <a:srgbClr val="0070C0"/>
                </a:solidFill>
              </a:rPr>
              <a:t>Jag</a:t>
            </a:r>
            <a:r>
              <a:rPr lang="fi-FI" strike="sngStrike" dirty="0">
                <a:solidFill>
                  <a:srgbClr val="0070C0"/>
                </a:solidFill>
              </a:rPr>
              <a:t> </a:t>
            </a:r>
            <a:r>
              <a:rPr lang="fi-FI" strike="sngStrike" dirty="0" err="1">
                <a:solidFill>
                  <a:srgbClr val="0070C0"/>
                </a:solidFill>
              </a:rPr>
              <a:t>ska</a:t>
            </a:r>
            <a:r>
              <a:rPr lang="fi-FI" strike="sngStrike" dirty="0">
                <a:solidFill>
                  <a:srgbClr val="0070C0"/>
                </a:solidFill>
              </a:rPr>
              <a:t> vara </a:t>
            </a:r>
            <a:r>
              <a:rPr lang="fi-FI" strike="sngStrike" dirty="0" err="1">
                <a:solidFill>
                  <a:srgbClr val="0070C0"/>
                </a:solidFill>
              </a:rPr>
              <a:t>sjuk</a:t>
            </a:r>
            <a:r>
              <a:rPr lang="fi-FI" strike="sngStrike" dirty="0">
                <a:solidFill>
                  <a:srgbClr val="0070C0"/>
                </a:solidFill>
              </a:rPr>
              <a:t> </a:t>
            </a:r>
            <a:r>
              <a:rPr lang="fi-FI" strike="sngStrike" dirty="0" err="1">
                <a:solidFill>
                  <a:srgbClr val="0070C0"/>
                </a:solidFill>
              </a:rPr>
              <a:t>imorgon</a:t>
            </a:r>
            <a:r>
              <a:rPr lang="fi-FI" strike="sngStrike" dirty="0">
                <a:solidFill>
                  <a:srgbClr val="0070C0"/>
                </a:solidFill>
              </a:rPr>
              <a:t> </a:t>
            </a:r>
            <a:r>
              <a:rPr lang="fi-FI" dirty="0">
                <a:solidFill>
                  <a:srgbClr val="0070C0"/>
                </a:solidFill>
              </a:rPr>
              <a:t> &gt; </a:t>
            </a:r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kommer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att</a:t>
            </a:r>
            <a:r>
              <a:rPr lang="fi-FI" dirty="0">
                <a:solidFill>
                  <a:srgbClr val="0070C0"/>
                </a:solidFill>
              </a:rPr>
              <a:t> vara </a:t>
            </a:r>
            <a:r>
              <a:rPr lang="fi-FI" dirty="0" err="1">
                <a:solidFill>
                  <a:srgbClr val="0070C0"/>
                </a:solidFill>
              </a:rPr>
              <a:t>sjuk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imorgon</a:t>
            </a:r>
            <a:endParaRPr lang="fi-FI" dirty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måste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/>
              <a:t>= I </a:t>
            </a:r>
            <a:r>
              <a:rPr lang="fi-FI" dirty="0" err="1"/>
              <a:t>have</a:t>
            </a:r>
            <a:r>
              <a:rPr lang="fi-FI" dirty="0"/>
              <a:t> to, I </a:t>
            </a:r>
            <a:r>
              <a:rPr lang="fi-FI" dirty="0" err="1"/>
              <a:t>must</a:t>
            </a:r>
            <a:endParaRPr lang="fi-FI" dirty="0"/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kan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/>
              <a:t>= I </a:t>
            </a:r>
            <a:r>
              <a:rPr lang="fi-FI" dirty="0" err="1"/>
              <a:t>can</a:t>
            </a:r>
            <a:r>
              <a:rPr lang="fi-FI" dirty="0"/>
              <a:t>, </a:t>
            </a:r>
            <a:r>
              <a:rPr lang="fi-FI" dirty="0" err="1"/>
              <a:t>may</a:t>
            </a:r>
            <a:endParaRPr lang="fi-FI" dirty="0"/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vill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Åbo </a:t>
            </a:r>
            <a:r>
              <a:rPr lang="fi-FI" dirty="0"/>
              <a:t>= I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travel</a:t>
            </a:r>
            <a:r>
              <a:rPr lang="fi-FI" dirty="0"/>
              <a:t> to Åbo</a:t>
            </a: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skulle</a:t>
            </a:r>
            <a:r>
              <a:rPr lang="fi-FI" dirty="0">
                <a:solidFill>
                  <a:srgbClr val="0070C0"/>
                </a:solidFill>
              </a:rPr>
              <a:t> vilja </a:t>
            </a:r>
            <a:r>
              <a:rPr lang="fi-FI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Åbo </a:t>
            </a:r>
            <a:r>
              <a:rPr lang="fi-FI" dirty="0"/>
              <a:t>= 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travel</a:t>
            </a:r>
            <a:r>
              <a:rPr lang="fi-FI" dirty="0"/>
              <a:t> to Åbo</a:t>
            </a: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får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inte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Åbo </a:t>
            </a:r>
            <a:r>
              <a:rPr lang="fi-FI" dirty="0"/>
              <a:t>= I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/am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allowed</a:t>
            </a:r>
            <a:r>
              <a:rPr lang="fi-FI" dirty="0"/>
              <a:t> to </a:t>
            </a:r>
            <a:r>
              <a:rPr lang="fi-FI" dirty="0" err="1"/>
              <a:t>travel</a:t>
            </a:r>
            <a:r>
              <a:rPr lang="fi-FI" dirty="0"/>
              <a:t> to Åbo</a:t>
            </a:r>
          </a:p>
          <a:p>
            <a:r>
              <a:rPr lang="fi-FI" dirty="0" err="1">
                <a:solidFill>
                  <a:srgbClr val="0070C0"/>
                </a:solidFill>
              </a:rPr>
              <a:t>Jag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borde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åka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till</a:t>
            </a:r>
            <a:r>
              <a:rPr lang="fi-FI" dirty="0">
                <a:solidFill>
                  <a:srgbClr val="0070C0"/>
                </a:solidFill>
              </a:rPr>
              <a:t> Åbo </a:t>
            </a:r>
            <a:r>
              <a:rPr lang="fi-FI" dirty="0"/>
              <a:t>= I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travel</a:t>
            </a:r>
            <a:r>
              <a:rPr lang="fi-FI" dirty="0"/>
              <a:t> to Åbo</a:t>
            </a:r>
          </a:p>
        </p:txBody>
      </p:sp>
    </p:spTree>
    <p:extLst>
      <p:ext uri="{BB962C8B-B14F-4D97-AF65-F5344CB8AC3E}">
        <p14:creationId xmlns:p14="http://schemas.microsoft.com/office/powerpoint/2010/main" val="230418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6648-D657-3212-78F9-8927879F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4430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fi-FI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fi-FI" sz="2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words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phrases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above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sentences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sense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turns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 Help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fi-FI" sz="2200" b="0" dirty="0">
                <a:effectLst/>
              </a:rPr>
            </a:b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Använd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orden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ovan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att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göra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fungerande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meningar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Turas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om.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Hjälp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2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varandra</a:t>
            </a:r>
            <a:r>
              <a:rPr lang="fi-FI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fi-FI" sz="2700" b="0" dirty="0">
                <a:effectLst/>
              </a:rPr>
            </a:br>
            <a:br>
              <a:rPr lang="fi-FI" dirty="0"/>
            </a:b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897724-D7E3-8021-A140-CEACB158E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74898"/>
              </p:ext>
            </p:extLst>
          </p:nvPr>
        </p:nvGraphicFramePr>
        <p:xfrm>
          <a:off x="838200" y="1154430"/>
          <a:ext cx="10515599" cy="5703570"/>
        </p:xfrm>
        <a:graphic>
          <a:graphicData uri="http://schemas.openxmlformats.org/drawingml/2006/table">
            <a:tbl>
              <a:tblPr/>
              <a:tblGrid>
                <a:gridCol w="2745741">
                  <a:extLst>
                    <a:ext uri="{9D8B030D-6E8A-4147-A177-3AD203B41FA5}">
                      <a16:colId xmlns:a16="http://schemas.microsoft.com/office/drawing/2014/main" val="1387375820"/>
                    </a:ext>
                  </a:extLst>
                </a:gridCol>
                <a:gridCol w="949324">
                  <a:extLst>
                    <a:ext uri="{9D8B030D-6E8A-4147-A177-3AD203B41FA5}">
                      <a16:colId xmlns:a16="http://schemas.microsoft.com/office/drawing/2014/main" val="2515374809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3267502879"/>
                    </a:ext>
                  </a:extLst>
                </a:gridCol>
                <a:gridCol w="3533140">
                  <a:extLst>
                    <a:ext uri="{9D8B030D-6E8A-4147-A177-3AD203B41FA5}">
                      <a16:colId xmlns:a16="http://schemas.microsoft.com/office/drawing/2014/main" val="2855203431"/>
                    </a:ext>
                  </a:extLst>
                </a:gridCol>
                <a:gridCol w="2482849">
                  <a:extLst>
                    <a:ext uri="{9D8B030D-6E8A-4147-A177-3AD203B41FA5}">
                      <a16:colId xmlns:a16="http://schemas.microsoft.com/office/drawing/2014/main" val="2815350092"/>
                    </a:ext>
                  </a:extLst>
                </a:gridCol>
              </a:tblGrid>
              <a:tr h="570357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jag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han/hon/hen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(dom)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sv-SE" sz="2000" dirty="0">
                          <a:effectLst/>
                        </a:rPr>
                      </a:b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Anna, Kalle …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sv-SE" sz="2000" dirty="0">
                          <a:effectLst/>
                        </a:rPr>
                      </a:b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 mamma/mormor …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sv-SE" sz="2000" dirty="0">
                          <a:effectLst/>
                        </a:rPr>
                      </a:br>
                      <a:br>
                        <a:rPr lang="sv-SE" sz="2000" dirty="0">
                          <a:effectLst/>
                        </a:rPr>
                      </a:br>
                      <a:r>
                        <a:rPr lang="sv-S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AND MORE!</a:t>
                      </a:r>
                      <a:endParaRPr lang="sv-SE" sz="2000" dirty="0">
                        <a:effectLst/>
                      </a:endParaRPr>
                    </a:p>
                  </a:txBody>
                  <a:tcPr marL="57315" marR="57315" marT="57315" marB="573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måste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borde</a:t>
                      </a:r>
                      <a:endParaRPr lang="sv-SE" sz="20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får</a:t>
                      </a:r>
                      <a:endParaRPr lang="sv-SE" sz="2000" dirty="0">
                        <a:effectLst/>
                      </a:endParaRPr>
                    </a:p>
                  </a:txBody>
                  <a:tcPr marL="57315" marR="57315" marT="57315" marB="573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</a:t>
                      </a: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i-FI" sz="2000" dirty="0">
                        <a:effectLst/>
                      </a:endParaRPr>
                    </a:p>
                  </a:txBody>
                  <a:tcPr marL="57315" marR="57315" marT="57315" marB="573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äta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frukost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eat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breakfast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träffa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(en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vän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friend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dricka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(te) = drink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fika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(drink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läsa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(en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bok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book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ringa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farfar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grandpa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gå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teater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go to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theatre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åka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buss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Stockholm) = go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/to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titta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tv-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serier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watch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tv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köpa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bröd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buy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bread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träna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practice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spela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basket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/piano)= play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prata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talk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vakna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dansa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hjälpa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(min pappa) = help my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dad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följa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follow</a:t>
                      </a:r>
                      <a:endParaRPr lang="fi-FI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stanna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stay</a:t>
                      </a:r>
                      <a:endParaRPr lang="fi-FI" sz="1600" dirty="0">
                        <a:effectLst/>
                      </a:endParaRPr>
                    </a:p>
                  </a:txBody>
                  <a:tcPr marL="57315" marR="57315" marT="57315" marB="573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idag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imorgon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torsdag, lördag 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varje dag</a:t>
                      </a: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ofta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före lunch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efter jobbet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sommaren/vintern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klockan sju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 min pappa</a:t>
                      </a:r>
                      <a:endParaRPr lang="sv-SE" sz="18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sv-SE" sz="1800">
                          <a:effectLst/>
                        </a:rPr>
                      </a:br>
                      <a:r>
                        <a:rPr lang="sv-SE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AND MORE - USE ALL THE SWEDISH YOU KNOW!</a:t>
                      </a:r>
                      <a:endParaRPr lang="sv-SE" sz="1800">
                        <a:effectLst/>
                      </a:endParaRPr>
                    </a:p>
                  </a:txBody>
                  <a:tcPr marL="57315" marR="57315" marT="57315" marB="573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94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7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6F36-22A0-5ED3-B42E-0531B931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 </a:t>
            </a:r>
            <a:r>
              <a:rPr lang="fi-FI" b="1" dirty="0" err="1"/>
              <a:t>have</a:t>
            </a:r>
            <a:r>
              <a:rPr lang="fi-FI" b="1" dirty="0"/>
              <a:t> to help </a:t>
            </a:r>
            <a:r>
              <a:rPr lang="fi-FI" b="1" dirty="0" err="1"/>
              <a:t>grandmom</a:t>
            </a:r>
            <a:r>
              <a:rPr lang="fi-FI" b="1" dirty="0"/>
              <a:t> (s. 42)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6D8E62-0D1B-6E73-B29B-2F36744B4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58058"/>
              </p:ext>
            </p:extLst>
          </p:nvPr>
        </p:nvGraphicFramePr>
        <p:xfrm>
          <a:off x="838200" y="1825625"/>
          <a:ext cx="10515600" cy="451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257226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</a:t>
                      </a:r>
                      <a:r>
                        <a:rPr lang="fi-FI" sz="2000" dirty="0" err="1"/>
                        <a:t>What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are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you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going</a:t>
                      </a:r>
                      <a:r>
                        <a:rPr lang="fi-FI" sz="2000" dirty="0"/>
                        <a:t> to </a:t>
                      </a:r>
                      <a:r>
                        <a:rPr lang="fi-FI" sz="2000" dirty="0" err="1"/>
                        <a:t>do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after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the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course</a:t>
                      </a:r>
                      <a:r>
                        <a:rPr lang="fi-FI" sz="2000" dirty="0"/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I am </a:t>
                      </a:r>
                      <a:r>
                        <a:rPr lang="fi-FI" sz="2000" dirty="0" err="1"/>
                        <a:t>going</a:t>
                      </a:r>
                      <a:r>
                        <a:rPr lang="fi-FI" sz="2000" dirty="0"/>
                        <a:t> to drink </a:t>
                      </a:r>
                      <a:r>
                        <a:rPr lang="fi-FI" sz="2000" dirty="0" err="1"/>
                        <a:t>coffee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with</a:t>
                      </a:r>
                      <a:r>
                        <a:rPr lang="fi-FI" sz="2000" dirty="0"/>
                        <a:t> Maurice at cafe Svea. </a:t>
                      </a:r>
                      <a:r>
                        <a:rPr lang="fi-FI" sz="2000" dirty="0" err="1"/>
                        <a:t>Do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you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want</a:t>
                      </a:r>
                      <a:r>
                        <a:rPr lang="fi-FI" sz="2000" dirty="0"/>
                        <a:t> to </a:t>
                      </a:r>
                      <a:r>
                        <a:rPr lang="fi-FI" sz="2000" dirty="0" err="1"/>
                        <a:t>come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with</a:t>
                      </a:r>
                      <a:r>
                        <a:rPr lang="fi-FI" sz="2000" dirty="0"/>
                        <a:t> us?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</a:t>
                      </a:r>
                      <a:r>
                        <a:rPr lang="fi-FI" sz="2000" dirty="0" err="1"/>
                        <a:t>Yes</a:t>
                      </a:r>
                      <a:r>
                        <a:rPr lang="fi-FI" sz="2000" dirty="0"/>
                        <a:t>, </a:t>
                      </a:r>
                      <a:r>
                        <a:rPr lang="fi-FI" sz="2000" dirty="0" err="1"/>
                        <a:t>gladly</a:t>
                      </a:r>
                      <a:r>
                        <a:rPr lang="fi-FI" sz="2000" dirty="0"/>
                        <a:t>! </a:t>
                      </a:r>
                      <a:r>
                        <a:rPr lang="fi-FI" sz="2000" dirty="0" err="1"/>
                        <a:t>When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are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you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going</a:t>
                      </a:r>
                      <a:r>
                        <a:rPr lang="fi-FI" sz="2000" dirty="0"/>
                        <a:t> to </a:t>
                      </a:r>
                      <a:r>
                        <a:rPr lang="fi-FI" sz="2000" dirty="0" err="1"/>
                        <a:t>meet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him</a:t>
                      </a:r>
                      <a:r>
                        <a:rPr lang="fi-FI" sz="2000" dirty="0"/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At </a:t>
                      </a:r>
                      <a:r>
                        <a:rPr lang="fi-FI" sz="2000" dirty="0" err="1"/>
                        <a:t>four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o´clock</a:t>
                      </a:r>
                      <a:r>
                        <a:rPr lang="fi-FI" sz="2000" dirty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</a:t>
                      </a:r>
                      <a:r>
                        <a:rPr lang="fi-FI" sz="2000" dirty="0" err="1"/>
                        <a:t>Okay</a:t>
                      </a:r>
                      <a:r>
                        <a:rPr lang="fi-FI" sz="2000" dirty="0"/>
                        <a:t>. I </a:t>
                      </a:r>
                      <a:r>
                        <a:rPr lang="fi-FI" sz="2000" dirty="0" err="1"/>
                        <a:t>will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meet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grandmom</a:t>
                      </a:r>
                      <a:r>
                        <a:rPr lang="fi-FI" sz="2000" dirty="0"/>
                        <a:t> at 17.30, </a:t>
                      </a:r>
                      <a:r>
                        <a:rPr lang="fi-FI" sz="2000" dirty="0" err="1"/>
                        <a:t>so</a:t>
                      </a:r>
                      <a:r>
                        <a:rPr lang="fi-FI" sz="2000" dirty="0"/>
                        <a:t> I </a:t>
                      </a:r>
                      <a:r>
                        <a:rPr lang="fi-FI" sz="2000" dirty="0" err="1"/>
                        <a:t>can´t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stay</a:t>
                      </a:r>
                      <a:r>
                        <a:rPr lang="fi-FI" sz="2000" dirty="0"/>
                        <a:t> and drink </a:t>
                      </a:r>
                      <a:r>
                        <a:rPr lang="fi-FI" sz="2000" dirty="0" err="1"/>
                        <a:t>coffee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that</a:t>
                      </a:r>
                      <a:r>
                        <a:rPr lang="fi-FI" sz="2000" dirty="0"/>
                        <a:t> long.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</a:t>
                      </a:r>
                      <a:r>
                        <a:rPr lang="fi-FI" sz="2000" dirty="0" err="1"/>
                        <a:t>Grandmom</a:t>
                      </a:r>
                      <a:r>
                        <a:rPr lang="fi-FI" sz="2000" dirty="0"/>
                        <a:t> is a bit </a:t>
                      </a:r>
                      <a:r>
                        <a:rPr lang="fi-FI" sz="2000" dirty="0" err="1"/>
                        <a:t>sick</a:t>
                      </a:r>
                      <a:r>
                        <a:rPr lang="fi-FI" sz="2000" dirty="0"/>
                        <a:t> and I </a:t>
                      </a:r>
                      <a:r>
                        <a:rPr lang="fi-FI" sz="2000" dirty="0" err="1"/>
                        <a:t>have</a:t>
                      </a:r>
                      <a:r>
                        <a:rPr lang="fi-FI" sz="2000" dirty="0"/>
                        <a:t> to help </a:t>
                      </a:r>
                      <a:r>
                        <a:rPr lang="fi-FI" sz="2000" dirty="0" err="1"/>
                        <a:t>her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with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something</a:t>
                      </a:r>
                      <a:r>
                        <a:rPr lang="fi-FI" sz="2000" dirty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Oh </a:t>
                      </a:r>
                      <a:r>
                        <a:rPr lang="fi-FI" sz="2000" dirty="0" err="1"/>
                        <a:t>dear</a:t>
                      </a:r>
                      <a:r>
                        <a:rPr lang="fi-FI" sz="2000" dirty="0"/>
                        <a:t>! </a:t>
                      </a:r>
                      <a:r>
                        <a:rPr lang="fi-FI" sz="2000" dirty="0" err="1"/>
                        <a:t>Poor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grandmom</a:t>
                      </a:r>
                      <a:r>
                        <a:rPr lang="fi-FI" sz="2000" dirty="0"/>
                        <a:t>! </a:t>
                      </a:r>
                      <a:r>
                        <a:rPr lang="fi-FI" sz="2000" dirty="0" err="1"/>
                        <a:t>But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then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we</a:t>
                      </a:r>
                      <a:r>
                        <a:rPr lang="fi-FI" sz="2000" dirty="0"/>
                        <a:t> go to cafe Svea and </a:t>
                      </a:r>
                      <a:r>
                        <a:rPr lang="fi-FI" sz="2000" dirty="0" err="1"/>
                        <a:t>meet</a:t>
                      </a:r>
                      <a:r>
                        <a:rPr lang="fi-FI" sz="2000" dirty="0"/>
                        <a:t> Maurice </a:t>
                      </a:r>
                      <a:r>
                        <a:rPr lang="fi-FI" sz="2000" dirty="0" err="1"/>
                        <a:t>now</a:t>
                      </a:r>
                      <a:r>
                        <a:rPr lang="fi-FI" sz="2000" dirty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I </a:t>
                      </a:r>
                      <a:r>
                        <a:rPr lang="fi-FI" sz="2000" dirty="0" err="1"/>
                        <a:t>will</a:t>
                      </a:r>
                      <a:r>
                        <a:rPr lang="fi-FI" sz="2000" dirty="0"/>
                        <a:t> just </a:t>
                      </a:r>
                      <a:r>
                        <a:rPr lang="fi-FI" sz="2000" dirty="0" err="1"/>
                        <a:t>buy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snuff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på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Jourlivs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first</a:t>
                      </a:r>
                      <a:r>
                        <a:rPr lang="fi-FI" sz="2000" dirty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i-FI" sz="2000" dirty="0"/>
                        <a:t>- Perfect! </a:t>
                      </a:r>
                      <a:r>
                        <a:rPr lang="fi-FI" sz="2000" dirty="0" err="1"/>
                        <a:t>Then</a:t>
                      </a:r>
                      <a:r>
                        <a:rPr lang="fi-FI" sz="2000" dirty="0"/>
                        <a:t> I </a:t>
                      </a:r>
                      <a:r>
                        <a:rPr lang="fi-FI" sz="2000" dirty="0" err="1"/>
                        <a:t>can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buy</a:t>
                      </a:r>
                      <a:r>
                        <a:rPr lang="fi-FI" sz="2000" dirty="0"/>
                        <a:t> a </a:t>
                      </a:r>
                      <a:r>
                        <a:rPr lang="fi-FI" sz="2000" dirty="0" err="1"/>
                        <a:t>newspaper</a:t>
                      </a:r>
                      <a:r>
                        <a:rPr lang="fi-FI" sz="2000" dirty="0"/>
                        <a:t> and a </a:t>
                      </a:r>
                      <a:r>
                        <a:rPr lang="fi-FI" sz="2000" dirty="0" err="1"/>
                        <a:t>danish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pastry</a:t>
                      </a:r>
                      <a:r>
                        <a:rPr lang="fi-FI" sz="2000" dirty="0"/>
                        <a:t> to </a:t>
                      </a:r>
                      <a:r>
                        <a:rPr lang="fi-FI" sz="2000" dirty="0" err="1"/>
                        <a:t>grandmom</a:t>
                      </a:r>
                      <a:r>
                        <a:rPr lang="fi-FI" sz="2000" dirty="0"/>
                        <a:t>! </a:t>
                      </a:r>
                      <a:r>
                        <a:rPr lang="fi-FI" sz="2000" dirty="0" err="1"/>
                        <a:t>Then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we</a:t>
                      </a:r>
                      <a:r>
                        <a:rPr lang="fi-FI" sz="2000" dirty="0"/>
                        <a:t> drink </a:t>
                      </a:r>
                      <a:r>
                        <a:rPr lang="fi-FI" sz="2000" dirty="0" err="1"/>
                        <a:t>coffee</a:t>
                      </a:r>
                      <a:r>
                        <a:rPr lang="fi-FI" sz="2000" dirty="0"/>
                        <a:t>!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6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77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A88BF23-792D-FEBD-1269-261E34347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26865"/>
              </p:ext>
            </p:extLst>
          </p:nvPr>
        </p:nvGraphicFramePr>
        <p:xfrm>
          <a:off x="838201" y="1768234"/>
          <a:ext cx="10515600" cy="490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349430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340548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01845208"/>
                    </a:ext>
                  </a:extLst>
                </a:gridCol>
              </a:tblGrid>
              <a:tr h="590133">
                <a:tc>
                  <a:txBody>
                    <a:bodyPr/>
                    <a:lstStyle/>
                    <a:p>
                      <a:r>
                        <a:rPr lang="fi-FI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48"/>
                  </a:ext>
                </a:extLst>
              </a:tr>
              <a:tr h="740158">
                <a:tc>
                  <a:txBody>
                    <a:bodyPr/>
                    <a:lstStyle/>
                    <a:p>
                      <a:r>
                        <a:rPr lang="fi-FI" sz="2800" dirty="0"/>
                        <a:t>1. en </a:t>
                      </a:r>
                      <a:r>
                        <a:rPr lang="fi-FI" sz="2800" dirty="0" err="1"/>
                        <a:t>flicka</a:t>
                      </a:r>
                      <a:r>
                        <a:rPr lang="fi-FI" sz="2800" dirty="0"/>
                        <a:t>, en </a:t>
                      </a:r>
                      <a:r>
                        <a:rPr lang="fi-FI" sz="2800" dirty="0" err="1"/>
                        <a:t>kaka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flick</a:t>
                      </a:r>
                      <a:r>
                        <a:rPr lang="fi-FI" sz="2800" b="1" dirty="0" err="1"/>
                        <a:t>or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kak</a:t>
                      </a:r>
                      <a:r>
                        <a:rPr lang="fi-FI" sz="2800" b="1" dirty="0" err="1"/>
                        <a:t>or</a:t>
                      </a:r>
                      <a:endParaRPr lang="fi-FI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girl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cookie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384052"/>
                  </a:ext>
                </a:extLst>
              </a:tr>
              <a:tr h="590133">
                <a:tc>
                  <a:txBody>
                    <a:bodyPr/>
                    <a:lstStyle/>
                    <a:p>
                      <a:r>
                        <a:rPr lang="fi-FI" sz="2800" dirty="0"/>
                        <a:t>2. en </a:t>
                      </a:r>
                      <a:r>
                        <a:rPr lang="fi-FI" sz="2800" dirty="0" err="1"/>
                        <a:t>pojke</a:t>
                      </a:r>
                      <a:r>
                        <a:rPr lang="fi-FI" sz="2800" dirty="0"/>
                        <a:t>, en </a:t>
                      </a:r>
                      <a:r>
                        <a:rPr lang="fi-FI" sz="2800" dirty="0" err="1"/>
                        <a:t>bulle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pojk</a:t>
                      </a:r>
                      <a:r>
                        <a:rPr lang="fi-FI" sz="2800" b="1" dirty="0" err="1"/>
                        <a:t>ar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bull</a:t>
                      </a:r>
                      <a:r>
                        <a:rPr lang="fi-FI" sz="2800" b="1" dirty="0" err="1"/>
                        <a:t>ar</a:t>
                      </a:r>
                      <a:endParaRPr lang="fi-FI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boy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bun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39251"/>
                  </a:ext>
                </a:extLst>
              </a:tr>
              <a:tr h="590133">
                <a:tc>
                  <a:txBody>
                    <a:bodyPr/>
                    <a:lstStyle/>
                    <a:p>
                      <a:r>
                        <a:rPr lang="fi-FI" sz="2800" dirty="0"/>
                        <a:t>3. en </a:t>
                      </a:r>
                      <a:r>
                        <a:rPr lang="fi-FI" sz="2800" dirty="0" err="1"/>
                        <a:t>banan</a:t>
                      </a:r>
                      <a:r>
                        <a:rPr lang="fi-FI" sz="2800" dirty="0"/>
                        <a:t>, en </a:t>
                      </a:r>
                      <a:r>
                        <a:rPr lang="fi-FI" sz="2800" dirty="0" err="1"/>
                        <a:t>dator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banan</a:t>
                      </a:r>
                      <a:r>
                        <a:rPr lang="fi-FI" sz="2800" b="1" dirty="0" err="1"/>
                        <a:t>er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dator</a:t>
                      </a:r>
                      <a:r>
                        <a:rPr lang="fi-FI" sz="2800" b="1" dirty="0" err="1"/>
                        <a:t>er</a:t>
                      </a:r>
                      <a:endParaRPr lang="fi-FI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banan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computer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72926"/>
                  </a:ext>
                </a:extLst>
              </a:tr>
              <a:tr h="590133">
                <a:tc>
                  <a:txBody>
                    <a:bodyPr/>
                    <a:lstStyle/>
                    <a:p>
                      <a:r>
                        <a:rPr lang="fi-FI" sz="2800" dirty="0"/>
                        <a:t>4. en </a:t>
                      </a:r>
                      <a:r>
                        <a:rPr lang="fi-FI" sz="2800" dirty="0" err="1"/>
                        <a:t>sko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sko</a:t>
                      </a:r>
                      <a:r>
                        <a:rPr lang="fi-FI" sz="2800" b="1" dirty="0" err="1"/>
                        <a:t>r</a:t>
                      </a:r>
                      <a:endParaRPr lang="fi-FI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shoe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4309"/>
                  </a:ext>
                </a:extLst>
              </a:tr>
              <a:tr h="625476">
                <a:tc>
                  <a:txBody>
                    <a:bodyPr/>
                    <a:lstStyle/>
                    <a:p>
                      <a:r>
                        <a:rPr lang="fi-FI" sz="2800" dirty="0"/>
                        <a:t>5. ett </a:t>
                      </a:r>
                      <a:r>
                        <a:rPr lang="fi-FI" sz="2800" dirty="0" err="1"/>
                        <a:t>äpple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äpple</a:t>
                      </a:r>
                      <a:r>
                        <a:rPr lang="fi-FI" sz="2800" b="1" dirty="0" err="1"/>
                        <a:t>n</a:t>
                      </a:r>
                      <a:endParaRPr lang="fi-FI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apple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85119"/>
                  </a:ext>
                </a:extLst>
              </a:tr>
              <a:tr h="590133">
                <a:tc>
                  <a:txBody>
                    <a:bodyPr/>
                    <a:lstStyle/>
                    <a:p>
                      <a:r>
                        <a:rPr lang="fi-FI" sz="2800" dirty="0"/>
                        <a:t>6. ett </a:t>
                      </a:r>
                      <a:r>
                        <a:rPr lang="fi-FI" sz="2800" dirty="0" err="1"/>
                        <a:t>barn</a:t>
                      </a:r>
                      <a:r>
                        <a:rPr lang="fi-FI" sz="2800" dirty="0"/>
                        <a:t>, ett </a:t>
                      </a:r>
                      <a:r>
                        <a:rPr lang="fi-FI" sz="2800" dirty="0" err="1"/>
                        <a:t>språk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barn</a:t>
                      </a:r>
                      <a:r>
                        <a:rPr lang="fi-FI" sz="2800" dirty="0"/>
                        <a:t>_, </a:t>
                      </a:r>
                      <a:r>
                        <a:rPr lang="fi-FI" sz="2800" dirty="0" err="1"/>
                        <a:t>språk</a:t>
                      </a:r>
                      <a:r>
                        <a:rPr lang="fi-FI" sz="28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child</a:t>
                      </a:r>
                      <a:r>
                        <a:rPr lang="fi-FI" sz="2800" dirty="0"/>
                        <a:t>, </a:t>
                      </a:r>
                      <a:r>
                        <a:rPr lang="fi-FI" sz="2800" dirty="0" err="1"/>
                        <a:t>language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84308"/>
                  </a:ext>
                </a:extLst>
              </a:tr>
              <a:tr h="590133">
                <a:tc>
                  <a:txBody>
                    <a:bodyPr/>
                    <a:lstStyle/>
                    <a:p>
                      <a:r>
                        <a:rPr lang="fi-FI" sz="2800" dirty="0"/>
                        <a:t>6b. en </a:t>
                      </a:r>
                      <a:r>
                        <a:rPr lang="fi-FI" sz="2800" dirty="0" err="1"/>
                        <a:t>hamburgare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err="1"/>
                        <a:t>hamburgare</a:t>
                      </a:r>
                      <a:r>
                        <a:rPr lang="fi-FI" sz="28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/>
                        <a:t>hamburger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042016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CD0F88F-FBD0-41FC-7C9A-C1ED1A31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70C0"/>
                </a:solidFill>
              </a:rPr>
              <a:t>Substantiv</a:t>
            </a:r>
            <a:r>
              <a:rPr lang="fi-FI" b="1" dirty="0">
                <a:solidFill>
                  <a:srgbClr val="0070C0"/>
                </a:solidFill>
              </a:rPr>
              <a:t>: </a:t>
            </a:r>
            <a:r>
              <a:rPr lang="fi-FI" b="1" dirty="0" err="1">
                <a:solidFill>
                  <a:srgbClr val="0070C0"/>
                </a:solidFill>
              </a:rPr>
              <a:t>singular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och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plural</a:t>
            </a:r>
            <a:endParaRPr lang="fi-F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3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DE4A2-417D-E9EF-B600-9BF937FF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59" y="493987"/>
            <a:ext cx="11651597" cy="60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725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ADLaM Display</vt:lpstr>
      <vt:lpstr>Arial</vt:lpstr>
      <vt:lpstr>Calibri</vt:lpstr>
      <vt:lpstr>Calibri Light</vt:lpstr>
      <vt:lpstr>Office Theme</vt:lpstr>
      <vt:lpstr>Swedish for international students, 1A  (3 cr) 4.4.2024</vt:lpstr>
      <vt:lpstr> Dagens lektion</vt:lpstr>
      <vt:lpstr>Hjälpverb + infinitive Auxiliary verb + infinitive</vt:lpstr>
      <vt:lpstr>Mer om hjälpverb </vt:lpstr>
      <vt:lpstr>   Use the words and phrases above to make sentences that make sense! Take turns! Help each other. Använd orden ovan för att göra fungerande meningar. Turas om. Hjälp varandra.  </vt:lpstr>
      <vt:lpstr>I have to help grandmom (s. 42)</vt:lpstr>
      <vt:lpstr>Substantiv: singular och plural</vt:lpstr>
      <vt:lpstr>PowerPoint Presentation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Uusikulku, Riina M</dc:creator>
  <cp:lastModifiedBy>Uusikulku, Riina M</cp:lastModifiedBy>
  <cp:revision>9</cp:revision>
  <dcterms:created xsi:type="dcterms:W3CDTF">2024-04-04T09:15:49Z</dcterms:created>
  <dcterms:modified xsi:type="dcterms:W3CDTF">2024-04-04T15:59:07Z</dcterms:modified>
</cp:coreProperties>
</file>