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7"/>
  </p:notesMasterIdLst>
  <p:sldIdLst>
    <p:sldId id="268" r:id="rId5"/>
    <p:sldId id="289" r:id="rId6"/>
    <p:sldId id="295" r:id="rId7"/>
    <p:sldId id="305" r:id="rId8"/>
    <p:sldId id="296" r:id="rId9"/>
    <p:sldId id="297" r:id="rId10"/>
    <p:sldId id="290" r:id="rId11"/>
    <p:sldId id="298" r:id="rId12"/>
    <p:sldId id="256" r:id="rId13"/>
    <p:sldId id="300" r:id="rId14"/>
    <p:sldId id="301" r:id="rId15"/>
    <p:sldId id="302" r:id="rId16"/>
    <p:sldId id="288" r:id="rId17"/>
    <p:sldId id="306" r:id="rId18"/>
    <p:sldId id="307" r:id="rId19"/>
    <p:sldId id="267" r:id="rId20"/>
    <p:sldId id="292" r:id="rId21"/>
    <p:sldId id="264" r:id="rId22"/>
    <p:sldId id="265" r:id="rId23"/>
    <p:sldId id="303" r:id="rId24"/>
    <p:sldId id="294" r:id="rId25"/>
    <p:sldId id="291" r:id="rId26"/>
    <p:sldId id="293" r:id="rId27"/>
    <p:sldId id="281" r:id="rId28"/>
    <p:sldId id="280" r:id="rId29"/>
    <p:sldId id="279" r:id="rId30"/>
    <p:sldId id="270" r:id="rId31"/>
    <p:sldId id="304" r:id="rId32"/>
    <p:sldId id="272" r:id="rId33"/>
    <p:sldId id="299" r:id="rId34"/>
    <p:sldId id="262" r:id="rId35"/>
    <p:sldId id="308" r:id="rId3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846" userDrawn="1">
          <p15:clr>
            <a:srgbClr val="A4A3A4"/>
          </p15:clr>
        </p15:guide>
        <p15:guide id="3" pos="68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269B"/>
    <a:srgbClr val="004D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5F3694-5C56-4CD2-B003-0341BCDA52C2}" v="6" dt="2022-09-05T09:17:05.3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080"/>
    <p:restoredTop sz="95878"/>
  </p:normalViewPr>
  <p:slideViewPr>
    <p:cSldViewPr snapToGrid="0" snapToObjects="1">
      <p:cViewPr varScale="1">
        <p:scale>
          <a:sx n="98" d="100"/>
          <a:sy n="98" d="100"/>
        </p:scale>
        <p:origin x="224" y="520"/>
      </p:cViewPr>
      <p:guideLst>
        <p:guide orient="horz" pos="2160"/>
        <p:guide pos="846"/>
        <p:guide pos="6834"/>
      </p:guideLst>
    </p:cSldViewPr>
  </p:slideViewPr>
  <p:notesTextViewPr>
    <p:cViewPr>
      <p:scale>
        <a:sx n="1" d="1"/>
        <a:sy n="1" d="1"/>
      </p:scale>
      <p:origin x="0" y="0"/>
    </p:cViewPr>
  </p:notesTextViewPr>
  <p:sorterViewPr>
    <p:cViewPr>
      <p:scale>
        <a:sx n="138" d="100"/>
        <a:sy n="138"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kula Heli" userId="S::heli.rekula@aalto.fi::ed1b1bcd-3194-4311-85ff-2c5853d4ac9d" providerId="AD" clId="Web-{E05F3694-5C56-4CD2-B003-0341BCDA52C2}"/>
    <pc:docChg chg="modSld">
      <pc:chgData name="Rekula Heli" userId="S::heli.rekula@aalto.fi::ed1b1bcd-3194-4311-85ff-2c5853d4ac9d" providerId="AD" clId="Web-{E05F3694-5C56-4CD2-B003-0341BCDA52C2}" dt="2022-09-05T09:17:05.349" v="3" actId="20577"/>
      <pc:docMkLst>
        <pc:docMk/>
      </pc:docMkLst>
      <pc:sldChg chg="modSp">
        <pc:chgData name="Rekula Heli" userId="S::heli.rekula@aalto.fi::ed1b1bcd-3194-4311-85ff-2c5853d4ac9d" providerId="AD" clId="Web-{E05F3694-5C56-4CD2-B003-0341BCDA52C2}" dt="2022-09-05T09:14:25.066" v="1" actId="20577"/>
        <pc:sldMkLst>
          <pc:docMk/>
          <pc:sldMk cId="1978599215" sldId="256"/>
        </pc:sldMkLst>
        <pc:spChg chg="mod">
          <ac:chgData name="Rekula Heli" userId="S::heli.rekula@aalto.fi::ed1b1bcd-3194-4311-85ff-2c5853d4ac9d" providerId="AD" clId="Web-{E05F3694-5C56-4CD2-B003-0341BCDA52C2}" dt="2022-09-05T09:14:25.066" v="1" actId="20577"/>
          <ac:spMkLst>
            <pc:docMk/>
            <pc:sldMk cId="1978599215" sldId="256"/>
            <ac:spMk id="4" creationId="{3C1DAB20-ADE4-7B47-B689-1E9E6D2FC00E}"/>
          </ac:spMkLst>
        </pc:spChg>
      </pc:sldChg>
      <pc:sldChg chg="modSp">
        <pc:chgData name="Rekula Heli" userId="S::heli.rekula@aalto.fi::ed1b1bcd-3194-4311-85ff-2c5853d4ac9d" providerId="AD" clId="Web-{E05F3694-5C56-4CD2-B003-0341BCDA52C2}" dt="2022-09-05T09:17:05.349" v="3" actId="20577"/>
        <pc:sldMkLst>
          <pc:docMk/>
          <pc:sldMk cId="4240275468" sldId="303"/>
        </pc:sldMkLst>
        <pc:spChg chg="mod">
          <ac:chgData name="Rekula Heli" userId="S::heli.rekula@aalto.fi::ed1b1bcd-3194-4311-85ff-2c5853d4ac9d" providerId="AD" clId="Web-{E05F3694-5C56-4CD2-B003-0341BCDA52C2}" dt="2022-09-05T09:17:05.349" v="3" actId="20577"/>
          <ac:spMkLst>
            <pc:docMk/>
            <pc:sldMk cId="4240275468" sldId="303"/>
            <ac:spMk id="3" creationId="{B92E60F7-069B-FE3B-D8EF-E371AA8CA6D5}"/>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06T12:08:12.076"/>
    </inkml:context>
    <inkml:brush xml:id="br0">
      <inkml:brushProperty name="width" value="0.05" units="cm"/>
      <inkml:brushProperty name="height" value="0.05" units="cm"/>
      <inkml:brushProperty name="color" value="#CC0066"/>
    </inkml:brush>
  </inkml:definitions>
  <inkml:trace contextRef="#ctx0" brushRef="#br0">0 142 24575,'34'0'0,"13"0"0,18 0 0,28 0-2383,5 0 2383,-35 0 0,3 0 0,0 0 0,0 0 0,7 0 0,-2 0 0,-18 0 0,-2 0-51,11 0 1,-2 0 50,30 0 0,-31 0 0,0 0 0,39 0 0,-46 1 0,-1-2 0,24-12 518,8 3-518,-19-11 0,-1 7 0,-16-5 1181,-3 5-1181,-13-4 704,-7 11-704,-9-2 81,-4 7-81,-1-7 0,0 8 0,-4-4 0,-2 5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06T12:08:22.516"/>
    </inkml:context>
    <inkml:brush xml:id="br0">
      <inkml:brushProperty name="width" value="0.05" units="cm"/>
      <inkml:brushProperty name="height" value="0.05" units="cm"/>
      <inkml:brushProperty name="color" value="#CC0066"/>
    </inkml:brush>
  </inkml:definitions>
  <inkml:trace contextRef="#ctx0" brushRef="#br0">329 8024 24575,'-1'4'0,"22"9"0,15 13 0,36 12 0,-9 13-750,-12-22 0,2 1 750,-10 2 0,-1 0 0,14 6 0,0 1 0,-9-1 0,0 1 0,8 4 0,0 0 0,-10-1 0,-1 1 0,7 4 0,1 0 0,-5-3 0,-3-1 0,16 27 0,-6-17 0,-1-5 0,-11-5 0,17 17 0,5 1 0,9-14 0,-21-1 0,1 0 0,-5-16 0,0-2 0,3 6 0,0 0 0,-1-4 0,1-1 0,8 1 0,1-1 0,-7-3 0,1-3 0,5-1 0,0-1 0,0 1 0,0-3 0,0-5 0,0-2 0,6 2 0,0-3 0,-5-5 0,0-2 0,5 0 0,0 0 0,-1-3 0,1-2 0,1-1 0,0-4-763,12-10 0,1-4 763,0-3 0,1-5-1107,5-8 0,1-4 1107,2-3 0,0-2 0,-28 13 0,-1-1 0,0-1-748,1-2 1,1-1 0,-1-2 747,3-4 0,-1-1 0,-1-3 0,-1 0 0,-2-2 0,2-1-509,5-3 0,0-2 1,-2-2 508,-8 3 0,-3-2 0,2-1 0,8-4 0,1-2 0,-3 0 0,-7-1 0,-3-1 0,-1 0 0,2 1 0,-1-1 0,0-1 0,2-6 0,-1-2 0,-1 0 0,-6 8 0,-2-1 0,0 0 0,2-5 0,0-1 0,-1 0 0,-4 6 0,-1 1 0,-2 0-108,-3 2 0,-3 0 0,0 1 108,10-26 0,-2 2 0,-4 1 0,-2 0 0,-2 0 0,-3 0 0,-5 1 0,-4-2 0,2-5 0,-3-1 0,-6 0 0,-2-2 0,-2 28 0,0 0 0,-1-1 0,-2-4 0,0 0 0,-1 0 0,0 3 0,1 1 0,-2-1-156,-1-7 0,-1-1 0,-1 0 156,-1-2 0,-2 1 0,0-1 0,-2 0 0,-1 0 0,-2-1 0,-3-3 0,-3-1 0,-1 2 0,2 7 0,0 2 0,-2 1 0,-2-1 0,-3 0 0,0 3 148,-7-26 1,-2 3-149,-4-1 0,-2 3 0,0 11 0,-2 1 0,-4-8 0,-3 1 0,-2 8 0,-3 0 0,17 20 0,0-1 0,-4-3 0,-3 1 0,-4-4 0,-2 0 0,3 2 0,-3-6 0,2 2 0,-3-2-29,4 6 1,-2-3 0,0 1 0,0 5 28,-3-1 0,1 5 0,1-1 0,4 3 0,2 0 0,-2 1 5,-2 2 0,-2 2 0,1 0-5,-19-25 0,0 2 0,-2 7 0,-2 4 0,-2 4 0,-2 0 0,-2-2 0,0 3 0,4 7 0,-2 2 0,-11-8 0,-1 1 0,12 7 0,0 0 0,17 11 0,-3-1 0,2 1 0,-21-14 0,0 2 0,1-1 0,-1 1 0,-5-1 0,0 3 0,8 7 0,0 3 0,-6-4 0,-1 3 0,3 4 0,0 2 433,5 3 1,-1 2-434,-9 1 0,-3 2 0,0-2 0,0 3 31,-1 6 1,-1 2-32,22 4 0,0 0 0,-1 1 0,-1 2 0,0 0 0,1 1 0,-29-5 0,0 2 0,25 5 0,-1 0 0,2 0 0,-19-5 0,3 1 0,11 7 0,-1 0 389,8-2 0,-3 0 0,7 0-389,11 3 0,2 0 779,-30 0 1,5 0-780,11 0 1559,10 0-1559,17 0 2167,14 0-2167,8 0 1880,5 0-1880,2 0 339,-1 0-339,0 0 0,0 0 0,0 0 0,-6 0 0,-1 0 0,-6 0 0,1 0 0,-8 0 0,-1 0 0,-6 0 0,0 0 0,6 0 0,2 0 0,11 0 0,2 0 0,6 0 0,0 0 0,4 0 0,2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06T12:08:24.598"/>
    </inkml:context>
    <inkml:brush xml:id="br0">
      <inkml:brushProperty name="width" value="0.05" units="cm"/>
      <inkml:brushProperty name="height" value="0.05" units="cm"/>
      <inkml:brushProperty name="color" value="#CC0066"/>
    </inkml:brush>
  </inkml:definitions>
  <inkml:trace contextRef="#ctx0" brushRef="#br0">520 1 24575,'0'13'0,"0"3"0,0 0 0,-10 5 0,2-4 0,-9 6 0,11-1 0,-9 1 0,7-1 0,-9 8 0,1-6 0,-4 11 0,-4-4 0,-1 6 0,1-6 0,5 5 0,-2-12 0,7 5 0,-2-12 0,5-1 0,1-6 0,4 0 0,2 1 0,-1-2 0,-4 1 0,-2 0 0,-8 0 0,1 6 0,-5 2 0,-6 5 0,10 0 0,-9 1 0,10-7 0,1-1 0,1-5 0,10-1 0,1 0 0,1-4 0,3 3 0,0-4 0,7 5 0,4 0 0,1 5 0,-1-3 0,1 9 0,6 3 0,1 0 0,5 5 0,0-6 0,1 6 0,0 2 0,-1-1 0,2 6 0,-1-5 0,8 7 0,-7-6 0,7 5 0,-8-7 0,-5 8 0,4-1 0,-3 0 0,4-6 0,-5 4 0,2-10 0,-7 10 0,2-11 0,1 5 0,-5-6 0,4-6 0,-4 4 0,-7-9 0,5 4 0,-9-6 0,4 0 0,-1 0 0,-3-4 0,3-2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06T12:08:35.315"/>
    </inkml:context>
    <inkml:brush xml:id="br0">
      <inkml:brushProperty name="width" value="0.05" units="cm"/>
      <inkml:brushProperty name="height" value="0.05" units="cm"/>
      <inkml:brushProperty name="color" value="#CC0066"/>
    </inkml:brush>
  </inkml:definitions>
  <inkml:trace contextRef="#ctx0" brushRef="#br0">649 26 24575,'0'9'0,"0"1"0,0 5 0,0 2 0,0 6 0,0 6 0,0 2 0,0 6 0,0-7 0,0 6 0,0 2 0,0-5 0,0 10 0,0-12 0,0 6 0,0 0 0,0-6 0,0-2 0,0-6 0,0-1 0,0 1 0,0-6 0,0 4 0,0-9 0,0 9 0,0-9 0,0 9 0,0-9 0,0 9 0,0-10 0,0 11 0,0-11 0,0 5 0,0-6 0,0 1 0,0 4 0,0-3 0,0 9 0,0-9 0,0 9 0,0-4 0,0 6 0,0 6 0,0-5 0,0 5 0,0-6 0,0 6 0,0-5 0,0 5 0,0-6 0,0 0 0,0-6 0,0-2 0,0-4 0,0-1 0,0 0 0,0 0 0,0 1 0,0-1 0,0 0 0,0 0 0,0 6 0,0 1 0,0 16 0,0-8 0,0 8 0,0-11 0,0-4 0,0-3 0,0-5 0,0 1 0,0-1 0,0-13 0,0-5 0,0-13 0,0-2 0,0-6 0,0 5 0,0-6 0,0 7 0,0-6 0,0 5 0,0-5 0,0 11 0,0-3 0,0 4 0,0-1 0,0-3 0,0 9 0,0-4 0,-5 6 0,4-6 0,-3 4 0,4-4 0,0 6 0,0 0 0,0-1 0,-6-5 0,5 4 0,-9-3 0,9-1 0,-3-2 0,-1-4 0,3 4 0,-8-3 0,9 4 0,-4-6 0,0 0 0,3 0 0,-3 6 0,1 1 0,3 6 0,-4-6 0,5 4 0,0-4 0,-5 0 0,4-1 0,-5-6 0,2 6 0,3-5 0,-4 5 0,0-6 0,4-6 0,-4 10 0,5-9 0,0 11 0,0 0 0,0-5 0,0 11 0,0-5 0,0 5 0,-5 1 0,4 0 0,-4-1 0,5 1 0,0-1 0,0 1 0,0-6 0,0 5 0,0-5 0,0 6 0,0 0 0,0 0 0,0 0 0,0 0 0,0 0 0,0-1 0,0-5 0,0 5 0,0-5 0,0 5 0,0 1 0,0 0 0,0-1 0,0 1 0,0 0 0,0 0 0,0 0 0,0 0 0,0-1 0,0 2 0,0-1 0,0 0 0,0 0 0,0 0 0,5 0 0,-4-1 0,3 1 0,1 0 0,-4-1 0,3 2 0,0 3 0,-3 6 0,4 5 0,-5 11 0,0-5 0,0 10 0,0-9 0,0 9 0,5-4 0,1 6 0,5 0 0,-4 6 0,3-5 0,-4 5 0,0 0 0,4-4 0,-8 4 0,8-7 0,-9 1 0,4-6 0,-5 4 0,0-9 0,0 4 0,4-6 0,-2 0 0,2 0 0,-4 1 0,0-1 0,0 0 0,0 0 0,0 1 0,0-1 0,0 0 0,0 0 0,0 0 0,0 1 0,0-1 0,0 0 0,0 6 0,0-4 0,0 9 0,0-4 0,0 6 0,0-1 0,0 1 0,0 6 0,0-5 0,0 5 0,0-6 0,0 0 0,0-1 0,0 1 0,0-1 0,0 1 0,0 0 0,0-6 0,0 4 0,0-9 0,0 9 0,0-9 0,0 9 0,0-10 0,0 5 0,0-6 0,0 1 0,0-1 0,0 5 0,0-4 0,0 4 0,0 1 0,0-5 0,0 10 0,0-9 0,0 4 0,0 0 0,0-5 0,0 5 0,0-6 0,0 0 0,0 1 0,0-1 0,0 0 0,0 0 0,0 1 0,0-2 0,0 2 0,0-2 0,0 1 0,0 0 0,0 1 0,0-1 0,0 0 0,0 0 0,0 0 0,0-8 0,-4-8 0,3-4 0,-14-10 0,8 2 0,-15-4 0,4-1 0,1 0 0,-5 0 0,4 1 0,0-1 0,-3 5 0,8-4 0,-3 5 0,5-1 0,0 3 0,5 4 0,-3 1 0,3-1 0,-4 1 0,4 0 0,-3 0 0,4-1 0,-1 1 0,-3 0 0,3-1 0,-5-5 0,5 5 0,-4-5 0,5 5 0,-6 1 0,1 0 0,0-1 0,-1 1 0,1 0 0,4 0 0,-3 4 0,3-3 0,1 3 0,-5-5 0,5 1 0,-1 0 0,-3 4 0,8-3 0,-4 4 0,5-5 0,0-9 0,0-5 0,10-4 0,3-8 0,11 5 0,1-6 0,7-2 0,-5 1 0,4-1 0,-6 2 0,-6 6 0,3 2 0,-9 6 0,3 6 0,-6 1 0,-4 6 0,-5 4 0,-8 12 0,-9 13 0,8 5 0,-8 5 0,9-6 0,-3-6 0,3 4 0,3-9 0,-1 4 0,4-1 0,-4-3 0,5 4 0,0-1 0,0-3 0,0 9 0,0-4 0,0 6 0,0 0 0,0-1 0,0-5 0,0 5 0,0-11 0,0 5 0,0-6 0,0 0 0,0 0 0,0 0 0,0-1 0,0 0 0,0 1 0,0 0 0,0 0 0,0 6 0,0-4 0,0 9 0,0-9 0,0 3 0,0-5 0,0 1 0,0-1 0,0 0 0,-10-27 0,2 6 0,-8-31 0,4 17 0,0-4 0,0 6 0,1 0 0,0 1 0,0 4 0,4-3 0,-2 9 0,8-4 0,-8 6 0,8 0 0,-4-1 0,5 1 0,-5-1 0,4 1 0,-3 0 0,4 0 0,4 9 0,15 15 0,0 11 0,12 8 0,1 4 0,-7-6 0,14 9 0,-13-9 0,4 0 0,-12-8 0,-2-6 0,-5-2 0,-1-4 0,0-1 0,-4 0 0,-2-13 0,-4-27 0,0-3 0,0-28 0,0 15 0,-6-9 0,-1 1 0,-1 14 0,-3 3 0,10 14 0,-4 6 0,5 23 0,0 10 0,0 30 0,6 9 0,2 9 0,6 1 0,7 6 0,-6-15 0,5-1 0,-7-10 0,-1-15 0,-1-6 0,-4-3 0,-3-9 0,-4 4 0,0-6 0,0-9 0,0-14 0,-5-5 0,-2-18 0,-10 5 0,3 0 0,-9-4 0,10 10 0,-5-4 0,6 0 0,1 4 0,-2-10 0,7 4 0,-5-7 0,9 1 0,-9 0 0,10-1 0,-5 7 0,1 2 0,4 6 0,-4 1 0,5 4 0,0-3 0,0 9 0,0-9 0,0 3 0,0-4 0,0 4 0,-5-3 0,3 9 0,-3-3 0,5 22 0,0 34 0,0 24 0,0-13 0,0 1 0,0 35 0,7 5 0,1-10 0,6-16 0,0-3 0,-1-19 0,-1-14 0,-1-8 0,-4-7 0,-3-15 0,-4-2 0,0-9 0,0 0 0,0-6 0,0-1 0,0-6 0,0-6 0,0-2 0,0-6 0,0-1 0,0 1 0,0 0 0,-5 6 0,4 1 0,-4 1 0,0 5 0,3-6 0,-3 8 0,5-8 0,0 6 0,0-12 0,0 5 0,0-6 0,0 6 0,0 2 0,0 6 0,0 6 0,0 1 0,0 6 0,-8 4 0,1 2 0,-7 8 0,-2 2 0,-1 10 0,-6 2 0,-7 13 0,-13 18 0,7-6 0,-21 23 0,19-17 0,-12 9 0,7-7 0,8-4 0,4-15 0,7-3 0,7-12 0,1-1 0,10-6 0,2 1 0,4-14 0,0-5 0,5-19 0,8-4 0,1-14 0,10-1 0,-3-9 0,6 1 0,0 0 0,-6 7 0,-2 2 0,-2 14 0,-4 2 0,3 6 0,-5 6 0,0 1 0,-6 6 0,0 0 0,-1 4 0,-2-3 0,-2 8 0,-1 1 0,-8 6 0,-2 10 0,-1 1 0,-11 12 0,4 2 0,-6 6 0,6 0 0,-5 0 0,10 0 0,-9 1 0,9-8 0,-3 0 0,5-8 0,6-5 0,1-1 0,0-6 0,4 0 0,-8 0 0,8 0 0,-3-1 0,4 1 0,-5-5 0,4 3 0,-3-2 0,4 3 0,4 1 0,2 0 0,4 0 0,0 0 0,1 6 0,-1-4 0,7 4 0,-5 0 0,9 1 0,-9 0 0,9 5 0,-3-10 0,-1 9 0,5-3 0,-5 4 0,6 1 0,-1 0 0,1-1 0,6 2 0,-5-1 0,6 0 0,-8-5 0,1 3 0,-1-3 0,1 4 0,0 1 0,-6 0 0,5-6 0,-10 5 0,10-10 0,-10 4 0,3-5 0,-4-1 0,-1 0 0,0 1 0,-4-1 0,3 0 0,-3 0 0,4 0 0,0-4 0,-5 3 0,4-8 0,-8 8 0,8-8 0,-7 4 0,2-5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06T12:08:39.301"/>
    </inkml:context>
    <inkml:brush xml:id="br0">
      <inkml:brushProperty name="width" value="0.05" units="cm"/>
      <inkml:brushProperty name="height" value="0.05" units="cm"/>
      <inkml:brushProperty name="color" value="#CC0066"/>
    </inkml:brush>
  </inkml:definitions>
  <inkml:trace contextRef="#ctx0" brushRef="#br0">0 52 24575,'22'0'0,"3"0"0,12 0 0,0 0 0,16 0 0,4 0 0,17 0 0,8 0 0,-6 0 0,-2 0 0,-3 0 0,14 0-613,2 0 613,-35 0 0,1 0 0,6 0 0,-2 0 0,34 0 0,-34 0 0,0 0 0,18 0 0,17 0 0,-16 0 0,7 0 0,-19-12 0,-1 9 0,-9-9 0,-7 6 0,-3 5 0,-13-10 613,-7 10-613,-9-4 0,-4 5 0,-1 0 0,0 0 0,-4 0 0,-2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77B238-730C-1E4E-AAF6-1FC6E9D501EB}" type="datetimeFigureOut">
              <a:rPr lang="fi-FI" smtClean="0"/>
              <a:t>6.9.2022</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BEC0E8-FD98-DD4F-B3CA-5E77A2624983}" type="slidenum">
              <a:rPr lang="fi-FI" smtClean="0"/>
              <a:t>‹#›</a:t>
            </a:fld>
            <a:endParaRPr lang="fi-FI"/>
          </a:p>
        </p:txBody>
      </p:sp>
    </p:spTree>
    <p:extLst>
      <p:ext uri="{BB962C8B-B14F-4D97-AF65-F5344CB8AC3E}">
        <p14:creationId xmlns:p14="http://schemas.microsoft.com/office/powerpoint/2010/main" val="912886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27BEC0E8-FD98-DD4F-B3CA-5E77A2624983}" type="slidenum">
              <a:rPr lang="fi-FI" smtClean="0"/>
              <a:t>16</a:t>
            </a:fld>
            <a:endParaRPr lang="fi-FI"/>
          </a:p>
        </p:txBody>
      </p:sp>
    </p:spTree>
    <p:extLst>
      <p:ext uri="{BB962C8B-B14F-4D97-AF65-F5344CB8AC3E}">
        <p14:creationId xmlns:p14="http://schemas.microsoft.com/office/powerpoint/2010/main" val="3683007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BEC0E8-FD98-DD4F-B3CA-5E77A2624983}" type="slidenum">
              <a:rPr lang="fi-FI" smtClean="0"/>
              <a:t>18</a:t>
            </a:fld>
            <a:endParaRPr lang="fi-FI"/>
          </a:p>
        </p:txBody>
      </p:sp>
    </p:spTree>
    <p:extLst>
      <p:ext uri="{BB962C8B-B14F-4D97-AF65-F5344CB8AC3E}">
        <p14:creationId xmlns:p14="http://schemas.microsoft.com/office/powerpoint/2010/main" val="2899638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BEC0E8-FD98-DD4F-B3CA-5E77A2624983}" type="slidenum">
              <a:rPr lang="fi-FI" smtClean="0"/>
              <a:t>22</a:t>
            </a:fld>
            <a:endParaRPr lang="fi-FI"/>
          </a:p>
        </p:txBody>
      </p:sp>
    </p:spTree>
    <p:extLst>
      <p:ext uri="{BB962C8B-B14F-4D97-AF65-F5344CB8AC3E}">
        <p14:creationId xmlns:p14="http://schemas.microsoft.com/office/powerpoint/2010/main" val="1441622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27BEC0E8-FD98-DD4F-B3CA-5E77A2624983}" type="slidenum">
              <a:rPr lang="fi-FI" smtClean="0"/>
              <a:t>24</a:t>
            </a:fld>
            <a:endParaRPr lang="fi-FI"/>
          </a:p>
        </p:txBody>
      </p:sp>
    </p:spTree>
    <p:extLst>
      <p:ext uri="{BB962C8B-B14F-4D97-AF65-F5344CB8AC3E}">
        <p14:creationId xmlns:p14="http://schemas.microsoft.com/office/powerpoint/2010/main" val="908075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27BEC0E8-FD98-DD4F-B3CA-5E77A2624983}" type="slidenum">
              <a:rPr lang="fi-FI" smtClean="0"/>
              <a:t>27</a:t>
            </a:fld>
            <a:endParaRPr lang="fi-FI"/>
          </a:p>
        </p:txBody>
      </p:sp>
    </p:spTree>
    <p:extLst>
      <p:ext uri="{BB962C8B-B14F-4D97-AF65-F5344CB8AC3E}">
        <p14:creationId xmlns:p14="http://schemas.microsoft.com/office/powerpoint/2010/main" val="250895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a:p>
        </p:txBody>
      </p:sp>
      <p:sp>
        <p:nvSpPr>
          <p:cNvPr id="4" name="Slide Number Placeholder 3"/>
          <p:cNvSpPr>
            <a:spLocks noGrp="1"/>
          </p:cNvSpPr>
          <p:nvPr>
            <p:ph type="sldNum" sz="quarter" idx="5"/>
          </p:nvPr>
        </p:nvSpPr>
        <p:spPr/>
        <p:txBody>
          <a:bodyPr/>
          <a:lstStyle/>
          <a:p>
            <a:fld id="{27BEC0E8-FD98-DD4F-B3CA-5E77A2624983}" type="slidenum">
              <a:rPr lang="fi-FI" smtClean="0"/>
              <a:t>29</a:t>
            </a:fld>
            <a:endParaRPr lang="fi-FI"/>
          </a:p>
        </p:txBody>
      </p:sp>
    </p:spTree>
    <p:extLst>
      <p:ext uri="{BB962C8B-B14F-4D97-AF65-F5344CB8AC3E}">
        <p14:creationId xmlns:p14="http://schemas.microsoft.com/office/powerpoint/2010/main" val="2986868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49710-3274-2C4E-AEE2-20B4BD35DD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92AD9D6F-15E3-EA4A-AD35-535CF6F84E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BD9E275B-64AB-814D-A8EA-FEAE7C35580E}"/>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5" name="Footer Placeholder 4">
            <a:extLst>
              <a:ext uri="{FF2B5EF4-FFF2-40B4-BE49-F238E27FC236}">
                <a16:creationId xmlns:a16="http://schemas.microsoft.com/office/drawing/2014/main" id="{E57A3C78-CA79-E54B-BA01-40029D2FA2BC}"/>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AB864AE7-CF52-8C4C-99D4-DDA750F813BE}"/>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16020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2B49B-6473-934F-913E-2DCCC587C37F}"/>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DBA92311-C50E-8E4E-9FB5-CC25AC4A984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886D2FA1-8F07-084B-8884-19B6D90C02E9}"/>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5" name="Footer Placeholder 4">
            <a:extLst>
              <a:ext uri="{FF2B5EF4-FFF2-40B4-BE49-F238E27FC236}">
                <a16:creationId xmlns:a16="http://schemas.microsoft.com/office/drawing/2014/main" id="{9926DEEB-D415-804C-A75E-AEB7B4F9FC48}"/>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83776919-539D-584D-B982-236C3698C293}"/>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1626977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FB47AE-383E-9945-B544-EF987B0A3C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5D87F8EF-5129-7C4C-84DB-90777A7886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A4EF3588-8E68-2B4E-B7EA-7801EF3E247D}"/>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5" name="Footer Placeholder 4">
            <a:extLst>
              <a:ext uri="{FF2B5EF4-FFF2-40B4-BE49-F238E27FC236}">
                <a16:creationId xmlns:a16="http://schemas.microsoft.com/office/drawing/2014/main" id="{8BFC0EBA-C313-DB40-8B28-A462F56FA3A7}"/>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AC4DD0E6-84C2-274A-8835-940A0A6F369C}"/>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2340999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0D6D8-9AAA-674B-B082-67DF7811491D}"/>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8395B35F-413E-A84B-90EA-9F670D48EA7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386C17A7-C0B5-3B43-8E67-5755F1FBBCA9}"/>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5" name="Footer Placeholder 4">
            <a:extLst>
              <a:ext uri="{FF2B5EF4-FFF2-40B4-BE49-F238E27FC236}">
                <a16:creationId xmlns:a16="http://schemas.microsoft.com/office/drawing/2014/main" id="{0102F091-EF17-EA4F-833E-BA483F441D02}"/>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78D36CBF-BA1C-D84F-9463-FC44D05E62D4}"/>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1323301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FBFA3-E478-7848-92F1-31286E7F4D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855613B5-B15E-384D-90CD-260DD4331B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44DC6FC-769D-714B-998A-A68367226236}"/>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5" name="Footer Placeholder 4">
            <a:extLst>
              <a:ext uri="{FF2B5EF4-FFF2-40B4-BE49-F238E27FC236}">
                <a16:creationId xmlns:a16="http://schemas.microsoft.com/office/drawing/2014/main" id="{A0469F03-09D9-E146-BB31-678AB81AB389}"/>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77BEC628-BD87-B442-98D0-10964D144AB3}"/>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126085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10475-6C17-3A47-8A4F-8FF6DA9CC4F3}"/>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1400075E-4128-4749-9154-5E40C0A336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207F6776-90B5-8141-9A8C-89445345F9F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2C55CC12-8197-4F4C-A93C-99C4453FCCCF}"/>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6" name="Footer Placeholder 5">
            <a:extLst>
              <a:ext uri="{FF2B5EF4-FFF2-40B4-BE49-F238E27FC236}">
                <a16:creationId xmlns:a16="http://schemas.microsoft.com/office/drawing/2014/main" id="{1F51AFD7-5704-B84C-AAF5-3FA13384917C}"/>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F36239D0-25D7-644D-878A-C68B94293197}"/>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182672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29F32-29F5-DD4D-86DF-3F279F1A9932}"/>
              </a:ext>
            </a:extLst>
          </p:cNvPr>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58AF7087-C267-1540-BAA3-D33879C862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3E0F4E8-F63A-E84B-A8D3-C5C32485F10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2FFFFEA5-B7C6-D249-8B2F-5B9134C1FD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0EA0FF7-C579-3F4F-8B98-5198A950054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6998B132-EA1D-E448-9684-6C3474947DD3}"/>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8" name="Footer Placeholder 7">
            <a:extLst>
              <a:ext uri="{FF2B5EF4-FFF2-40B4-BE49-F238E27FC236}">
                <a16:creationId xmlns:a16="http://schemas.microsoft.com/office/drawing/2014/main" id="{7B0FB744-1100-9347-B428-99A54302282F}"/>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17184F06-556E-714A-A6C6-110DC4119120}"/>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3966250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37E35-D008-2E45-BB3A-551F1C383333}"/>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48276C9C-4866-D041-963F-7C3559C6E1ED}"/>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4" name="Footer Placeholder 3">
            <a:extLst>
              <a:ext uri="{FF2B5EF4-FFF2-40B4-BE49-F238E27FC236}">
                <a16:creationId xmlns:a16="http://schemas.microsoft.com/office/drawing/2014/main" id="{9B77A742-969C-A74F-94D3-A73CB942D771}"/>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D5E093FC-3338-5F43-8061-EE84AED2E851}"/>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791157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5FF4E5-BE87-CD41-AAB6-C9B6A2EDC5CF}"/>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3" name="Footer Placeholder 2">
            <a:extLst>
              <a:ext uri="{FF2B5EF4-FFF2-40B4-BE49-F238E27FC236}">
                <a16:creationId xmlns:a16="http://schemas.microsoft.com/office/drawing/2014/main" id="{42FACF3A-95F6-4147-873D-55163A1D78F9}"/>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A72B5C01-83F4-5049-A5B3-00E0679806E8}"/>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289178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BB7A2-9A3E-9D4C-B0F0-10C9BC0029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8F6B0933-1558-7E47-BD36-18AEB229CC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944675B5-22E1-D041-8869-8F785C0A9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717369-4128-7D4C-9A26-48AF0AB4D7CA}"/>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6" name="Footer Placeholder 5">
            <a:extLst>
              <a:ext uri="{FF2B5EF4-FFF2-40B4-BE49-F238E27FC236}">
                <a16:creationId xmlns:a16="http://schemas.microsoft.com/office/drawing/2014/main" id="{2F5A3A52-BA99-DD45-AF0B-E68911066566}"/>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387B4525-6E52-F14E-948C-E0D1E366856E}"/>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1662076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11E0D-E536-0D4A-BE8B-CE7109BAF3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4F3AAA45-82F6-5747-8256-96E9954AA0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9E835DFA-64AF-5C42-8EBA-6D8690EF2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FCD1EA-6E38-1644-99E2-63901D328AB4}"/>
              </a:ext>
            </a:extLst>
          </p:cNvPr>
          <p:cNvSpPr>
            <a:spLocks noGrp="1"/>
          </p:cNvSpPr>
          <p:nvPr>
            <p:ph type="dt" sz="half" idx="10"/>
          </p:nvPr>
        </p:nvSpPr>
        <p:spPr/>
        <p:txBody>
          <a:bodyPr/>
          <a:lstStyle/>
          <a:p>
            <a:fld id="{7E93FA08-6CEF-9D4A-9D53-FD19B4C2FCA7}" type="datetimeFigureOut">
              <a:rPr lang="fi-FI" smtClean="0"/>
              <a:t>6.9.2022</a:t>
            </a:fld>
            <a:endParaRPr lang="fi-FI"/>
          </a:p>
        </p:txBody>
      </p:sp>
      <p:sp>
        <p:nvSpPr>
          <p:cNvPr id="6" name="Footer Placeholder 5">
            <a:extLst>
              <a:ext uri="{FF2B5EF4-FFF2-40B4-BE49-F238E27FC236}">
                <a16:creationId xmlns:a16="http://schemas.microsoft.com/office/drawing/2014/main" id="{C3E69028-DD94-6D4A-A8F8-83295F9572F5}"/>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F12B1080-DC42-8F48-95D7-A27AC3562A57}"/>
              </a:ext>
            </a:extLst>
          </p:cNvPr>
          <p:cNvSpPr>
            <a:spLocks noGrp="1"/>
          </p:cNvSpPr>
          <p:nvPr>
            <p:ph type="sldNum" sz="quarter" idx="12"/>
          </p:nvPr>
        </p:nvSpPr>
        <p:spPr/>
        <p:txBody>
          <a:bodyPr/>
          <a:lstStyle/>
          <a:p>
            <a:fld id="{5A8756F7-8258-9044-B0F1-40998DC57C13}" type="slidenum">
              <a:rPr lang="fi-FI" smtClean="0"/>
              <a:t>‹#›</a:t>
            </a:fld>
            <a:endParaRPr lang="fi-FI"/>
          </a:p>
        </p:txBody>
      </p:sp>
    </p:spTree>
    <p:extLst>
      <p:ext uri="{BB962C8B-B14F-4D97-AF65-F5344CB8AC3E}">
        <p14:creationId xmlns:p14="http://schemas.microsoft.com/office/powerpoint/2010/main" val="4173353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16855D-A453-904E-8A94-58451CCE5F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166B1F06-98BE-D14A-89B9-8560930FE0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894A3986-2C36-D94C-83D5-2C70F0A888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93FA08-6CEF-9D4A-9D53-FD19B4C2FCA7}" type="datetimeFigureOut">
              <a:rPr lang="fi-FI" smtClean="0"/>
              <a:t>6.9.2022</a:t>
            </a:fld>
            <a:endParaRPr lang="fi-FI"/>
          </a:p>
        </p:txBody>
      </p:sp>
      <p:sp>
        <p:nvSpPr>
          <p:cNvPr id="5" name="Footer Placeholder 4">
            <a:extLst>
              <a:ext uri="{FF2B5EF4-FFF2-40B4-BE49-F238E27FC236}">
                <a16:creationId xmlns:a16="http://schemas.microsoft.com/office/drawing/2014/main" id="{560DC418-5C7A-E44E-AC7F-510192E19B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id="{22518630-172C-0546-84C6-1306BCA2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756F7-8258-9044-B0F1-40998DC57C13}" type="slidenum">
              <a:rPr lang="fi-FI" smtClean="0"/>
              <a:t>‹#›</a:t>
            </a:fld>
            <a:endParaRPr lang="fi-FI"/>
          </a:p>
        </p:txBody>
      </p:sp>
    </p:spTree>
    <p:extLst>
      <p:ext uri="{BB962C8B-B14F-4D97-AF65-F5344CB8AC3E}">
        <p14:creationId xmlns:p14="http://schemas.microsoft.com/office/powerpoint/2010/main" val="539128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6.png"/><Relationship Id="rId3" Type="http://schemas.openxmlformats.org/officeDocument/2006/relationships/hyperlink" Target="https://into.aalto.fi/display/enartma/Completing+your+master%27s+thesis" TargetMode="External"/><Relationship Id="rId7" Type="http://schemas.openxmlformats.org/officeDocument/2006/relationships/image" Target="../media/image3.png"/><Relationship Id="rId12" Type="http://schemas.openxmlformats.org/officeDocument/2006/relationships/customXml" Target="../ink/ink5.xml"/><Relationship Id="rId2" Type="http://schemas.openxmlformats.org/officeDocument/2006/relationships/hyperlink" Target="https://into.aalto.fi/pages/viewpage.action?pageId=7149937&amp;preview=/7157287/35620143/Aalto%20ARTS%20Maisteriopinn%C3%A4yteohje%202020%20ENG.pdf" TargetMode="External"/><Relationship Id="rId1" Type="http://schemas.openxmlformats.org/officeDocument/2006/relationships/slideLayout" Target="../slideLayouts/slideLayout7.xml"/><Relationship Id="rId6" Type="http://schemas.openxmlformats.org/officeDocument/2006/relationships/customXml" Target="../ink/ink2.xml"/><Relationship Id="rId11"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into.aalto.fi/display/enartma/Completing+your+master%27s+thesis" TargetMode="External"/><Relationship Id="rId2" Type="http://schemas.openxmlformats.org/officeDocument/2006/relationships/hyperlink" Target="https://into.aalto.fi/pages/viewpage.action?pageId=7149948" TargetMode="External"/><Relationship Id="rId1" Type="http://schemas.openxmlformats.org/officeDocument/2006/relationships/slideLayout" Target="../slideLayouts/slideLayout7.xml"/><Relationship Id="rId6" Type="http://schemas.openxmlformats.org/officeDocument/2006/relationships/hyperlink" Target="https://libguides.aalto.fi/en" TargetMode="External"/><Relationship Id="rId5" Type="http://schemas.openxmlformats.org/officeDocument/2006/relationships/hyperlink" Target="https://www.aalto.fi/fi/oppimiskeskus" TargetMode="External"/><Relationship Id="rId4" Type="http://schemas.openxmlformats.org/officeDocument/2006/relationships/hyperlink" Target="https://libguides.aalto.fi/c.php?g=666476&amp;p=4724665"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into.aalto.fi/display/enartma/Completing+your+master%27s+thesis"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iki.aalto.fi/display/SISEN/Graduation"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aaltodoc.aalto.fi/handle/123456789/23"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into.aalto.fi/pages/viewpage.action?pageId=7149937&amp;preview=/7157287/76776284/Aalto%20ARTS%20Maisteriopinn%C3%A4yteohje%202022%20EN.pdf"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90560-8474-2241-8DA9-BC76230FF541}"/>
              </a:ext>
            </a:extLst>
          </p:cNvPr>
          <p:cNvSpPr>
            <a:spLocks noGrp="1"/>
          </p:cNvSpPr>
          <p:nvPr>
            <p:ph type="ctrTitle"/>
          </p:nvPr>
        </p:nvSpPr>
        <p:spPr>
          <a:xfrm>
            <a:off x="1082439" y="666448"/>
            <a:ext cx="10027121" cy="2387600"/>
          </a:xfrm>
        </p:spPr>
        <p:txBody>
          <a:bodyPr>
            <a:normAutofit/>
          </a:bodyPr>
          <a:lstStyle/>
          <a:p>
            <a:r>
              <a:rPr lang="fi-FI" sz="4400" b="1" dirty="0">
                <a:solidFill>
                  <a:srgbClr val="D8269B"/>
                </a:solidFill>
                <a:latin typeface="Helvetica" pitchFamily="2" charset="0"/>
              </a:rPr>
              <a:t>ART AND MEDIA THESIS SEMINAR</a:t>
            </a:r>
            <a:br>
              <a:rPr lang="fi-FI" sz="1800" b="1" dirty="0">
                <a:solidFill>
                  <a:srgbClr val="D8269B"/>
                </a:solidFill>
                <a:latin typeface="Helvetica" pitchFamily="2" charset="0"/>
              </a:rPr>
            </a:br>
            <a:r>
              <a:rPr lang="fi-FI" sz="2000" b="1" dirty="0">
                <a:solidFill>
                  <a:srgbClr val="D8269B"/>
                </a:solidFill>
                <a:latin typeface="Helvetica" pitchFamily="2" charset="0"/>
              </a:rPr>
              <a:t>AXM-E0004</a:t>
            </a:r>
            <a:endParaRPr lang="fi-FI" sz="1800" dirty="0">
              <a:solidFill>
                <a:srgbClr val="D8269B"/>
              </a:solidFill>
              <a:latin typeface="Helvetica" pitchFamily="2" charset="0"/>
            </a:endParaRPr>
          </a:p>
        </p:txBody>
      </p:sp>
      <p:sp>
        <p:nvSpPr>
          <p:cNvPr id="3" name="Subtitle 2">
            <a:extLst>
              <a:ext uri="{FF2B5EF4-FFF2-40B4-BE49-F238E27FC236}">
                <a16:creationId xmlns:a16="http://schemas.microsoft.com/office/drawing/2014/main" id="{9AA49B59-2DBC-5D43-96A3-52D3100995D0}"/>
              </a:ext>
            </a:extLst>
          </p:cNvPr>
          <p:cNvSpPr>
            <a:spLocks noGrp="1"/>
          </p:cNvSpPr>
          <p:nvPr>
            <p:ph type="subTitle" idx="1"/>
          </p:nvPr>
        </p:nvSpPr>
        <p:spPr>
          <a:xfrm>
            <a:off x="1299328" y="3803953"/>
            <a:ext cx="9144000" cy="1655762"/>
          </a:xfrm>
        </p:spPr>
        <p:txBody>
          <a:bodyPr>
            <a:noAutofit/>
          </a:bodyPr>
          <a:lstStyle/>
          <a:p>
            <a:pPr algn="l"/>
            <a:r>
              <a:rPr lang="fi-FI" sz="1800" dirty="0">
                <a:latin typeface="Helvetica" pitchFamily="2" charset="0"/>
              </a:rPr>
              <a:t>INTRODUCTION AND KEY INFORMATION</a:t>
            </a:r>
          </a:p>
          <a:p>
            <a:pPr algn="l"/>
            <a:r>
              <a:rPr lang="fi-FI" sz="1800" dirty="0">
                <a:latin typeface="Helvetica" pitchFamily="2" charset="0"/>
              </a:rPr>
              <a:t>7 </a:t>
            </a:r>
            <a:r>
              <a:rPr lang="fi-FI" sz="1800" dirty="0" err="1">
                <a:latin typeface="Helvetica" pitchFamily="2" charset="0"/>
              </a:rPr>
              <a:t>September</a:t>
            </a:r>
            <a:r>
              <a:rPr lang="fi-FI" sz="1800" dirty="0">
                <a:latin typeface="Helvetica" pitchFamily="2" charset="0"/>
              </a:rPr>
              <a:t> 2022</a:t>
            </a:r>
          </a:p>
          <a:p>
            <a:pPr algn="l"/>
            <a:endParaRPr lang="fi-FI" sz="1800" dirty="0">
              <a:latin typeface="Helvetica" pitchFamily="2" charset="0"/>
            </a:endParaRPr>
          </a:p>
          <a:p>
            <a:pPr algn="l"/>
            <a:r>
              <a:rPr lang="fi-FI" sz="1800" dirty="0" err="1">
                <a:latin typeface="Helvetica" pitchFamily="2" charset="0"/>
              </a:rPr>
              <a:t>Patrizia</a:t>
            </a:r>
            <a:r>
              <a:rPr lang="fi-FI" sz="1800" dirty="0">
                <a:latin typeface="Helvetica" pitchFamily="2" charset="0"/>
              </a:rPr>
              <a:t> </a:t>
            </a:r>
            <a:r>
              <a:rPr lang="fi-FI" sz="1800" dirty="0" err="1">
                <a:latin typeface="Helvetica" pitchFamily="2" charset="0"/>
              </a:rPr>
              <a:t>Costantin</a:t>
            </a:r>
            <a:endParaRPr lang="fi-FI" sz="1800" dirty="0">
              <a:latin typeface="Helvetica" pitchFamily="2" charset="0"/>
            </a:endParaRPr>
          </a:p>
          <a:p>
            <a:pPr algn="l"/>
            <a:r>
              <a:rPr lang="fi-FI" sz="1800" dirty="0">
                <a:latin typeface="Helvetica" pitchFamily="2" charset="0"/>
              </a:rPr>
              <a:t>Heli </a:t>
            </a:r>
            <a:r>
              <a:rPr lang="fi-FI" sz="1800" dirty="0" err="1">
                <a:latin typeface="Helvetica" pitchFamily="2" charset="0"/>
              </a:rPr>
              <a:t>Rekula</a:t>
            </a:r>
            <a:endParaRPr lang="fi-FI" sz="1800" dirty="0">
              <a:latin typeface="Helvetica" pitchFamily="2" charset="0"/>
            </a:endParaRPr>
          </a:p>
        </p:txBody>
      </p:sp>
    </p:spTree>
    <p:extLst>
      <p:ext uri="{BB962C8B-B14F-4D97-AF65-F5344CB8AC3E}">
        <p14:creationId xmlns:p14="http://schemas.microsoft.com/office/powerpoint/2010/main" val="3823298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7834554-1535-E851-3A1C-FBFE1D724E5F}"/>
              </a:ext>
            </a:extLst>
          </p:cNvPr>
          <p:cNvSpPr txBox="1"/>
          <p:nvPr/>
        </p:nvSpPr>
        <p:spPr>
          <a:xfrm>
            <a:off x="1379539" y="1496062"/>
            <a:ext cx="7254748" cy="523220"/>
          </a:xfrm>
          <a:prstGeom prst="rect">
            <a:avLst/>
          </a:prstGeom>
          <a:noFill/>
        </p:spPr>
        <p:txBody>
          <a:bodyPr wrap="square" rtlCol="0">
            <a:spAutoFit/>
          </a:bodyPr>
          <a:lstStyle/>
          <a:p>
            <a:r>
              <a:rPr lang="fi-FI" sz="2800" b="1" dirty="0">
                <a:solidFill>
                  <a:srgbClr val="D8269B"/>
                </a:solidFill>
                <a:latin typeface="Helvetica" pitchFamily="2" charset="0"/>
              </a:rPr>
              <a:t>NEW THESIS GUIDELINES</a:t>
            </a:r>
            <a:endParaRPr lang="en-FI" sz="2800" b="1" dirty="0">
              <a:solidFill>
                <a:srgbClr val="D8269B"/>
              </a:solidFill>
              <a:latin typeface="Helvetica" pitchFamily="2" charset="0"/>
            </a:endParaRPr>
          </a:p>
        </p:txBody>
      </p:sp>
      <p:sp>
        <p:nvSpPr>
          <p:cNvPr id="6" name="TextBox 5">
            <a:extLst>
              <a:ext uri="{FF2B5EF4-FFF2-40B4-BE49-F238E27FC236}">
                <a16:creationId xmlns:a16="http://schemas.microsoft.com/office/drawing/2014/main" id="{05C2BEBA-0F16-0236-75C5-36552F041B34}"/>
              </a:ext>
            </a:extLst>
          </p:cNvPr>
          <p:cNvSpPr txBox="1"/>
          <p:nvPr/>
        </p:nvSpPr>
        <p:spPr>
          <a:xfrm>
            <a:off x="1379538" y="2921075"/>
            <a:ext cx="9469437" cy="2031325"/>
          </a:xfrm>
          <a:prstGeom prst="rect">
            <a:avLst/>
          </a:prstGeom>
          <a:noFill/>
        </p:spPr>
        <p:txBody>
          <a:bodyPr wrap="square">
            <a:spAutoFit/>
          </a:bodyPr>
          <a:lstStyle/>
          <a:p>
            <a:r>
              <a:rPr lang="en-US" dirty="0">
                <a:effectLst/>
                <a:latin typeface="Helvetica" pitchFamily="2" charset="0"/>
              </a:rPr>
              <a:t>The guideline </a:t>
            </a:r>
            <a:r>
              <a:rPr lang="en-US" dirty="0">
                <a:latin typeface="Helvetica" pitchFamily="2" charset="0"/>
              </a:rPr>
              <a:t>have </a:t>
            </a:r>
            <a:r>
              <a:rPr lang="en-US" dirty="0">
                <a:effectLst/>
                <a:latin typeface="Helvetica" pitchFamily="2" charset="0"/>
              </a:rPr>
              <a:t>come into effect on 1.8.2022 and will be applied to both on-going master’s theses and the ones that have been started after 1.8.2022. During transitional period 1.8.2022-31.12.2022, theses started before 1.8.2022 will be evaluated according to evaluation criteria approved in 2020 (</a:t>
            </a:r>
            <a:r>
              <a:rPr lang="en-US" dirty="0">
                <a:effectLst/>
                <a:latin typeface="Helvetica" pitchFamily="2" charset="0"/>
                <a:hlinkClick r:id="rId2"/>
              </a:rPr>
              <a:t>previous thesis guidelines</a:t>
            </a:r>
            <a:r>
              <a:rPr lang="en-US" dirty="0">
                <a:effectLst/>
                <a:latin typeface="Helvetica" pitchFamily="2" charset="0"/>
              </a:rPr>
              <a:t>). </a:t>
            </a:r>
          </a:p>
          <a:p>
            <a:endParaRPr lang="en-US" dirty="0">
              <a:latin typeface="Helvetica" pitchFamily="2" charset="0"/>
            </a:endParaRPr>
          </a:p>
          <a:p>
            <a:r>
              <a:rPr lang="en-US" dirty="0">
                <a:effectLst/>
                <a:latin typeface="Helvetica" pitchFamily="2" charset="0"/>
              </a:rPr>
              <a:t>Starting from 1.1.2023 this guide and evaluation criteria are applied to all master’s theses in ARTS. Detailed transitional provision </a:t>
            </a:r>
            <a:r>
              <a:rPr lang="en-US" dirty="0">
                <a:latin typeface="Helvetica" pitchFamily="2" charset="0"/>
              </a:rPr>
              <a:t>is</a:t>
            </a:r>
            <a:r>
              <a:rPr lang="en-US" dirty="0">
                <a:effectLst/>
                <a:latin typeface="Helvetica" pitchFamily="2" charset="0"/>
              </a:rPr>
              <a:t> be provided in appendix 4 of the </a:t>
            </a:r>
            <a:r>
              <a:rPr lang="en-US" dirty="0">
                <a:latin typeface="Helvetica" pitchFamily="2" charset="0"/>
              </a:rPr>
              <a:t>g</a:t>
            </a:r>
            <a:r>
              <a:rPr lang="en-US" dirty="0">
                <a:effectLst/>
                <a:latin typeface="Helvetica" pitchFamily="2" charset="0"/>
              </a:rPr>
              <a:t>uide. </a:t>
            </a:r>
          </a:p>
        </p:txBody>
      </p:sp>
      <p:sp>
        <p:nvSpPr>
          <p:cNvPr id="8" name="TextBox 7">
            <a:extLst>
              <a:ext uri="{FF2B5EF4-FFF2-40B4-BE49-F238E27FC236}">
                <a16:creationId xmlns:a16="http://schemas.microsoft.com/office/drawing/2014/main" id="{0C306892-CBC3-7B64-127D-63DB4E4634D3}"/>
              </a:ext>
            </a:extLst>
          </p:cNvPr>
          <p:cNvSpPr txBox="1"/>
          <p:nvPr/>
        </p:nvSpPr>
        <p:spPr>
          <a:xfrm>
            <a:off x="1379538" y="2147013"/>
            <a:ext cx="7773516" cy="369332"/>
          </a:xfrm>
          <a:prstGeom prst="rect">
            <a:avLst/>
          </a:prstGeom>
          <a:noFill/>
        </p:spPr>
        <p:txBody>
          <a:bodyPr wrap="square">
            <a:spAutoFit/>
          </a:bodyPr>
          <a:lstStyle/>
          <a:p>
            <a:r>
              <a:rPr lang="en-US" b="0" i="0" u="sng" dirty="0">
                <a:solidFill>
                  <a:srgbClr val="0563C1"/>
                </a:solidFill>
                <a:effectLst/>
                <a:latin typeface="Helvetica" pitchFamily="2" charset="0"/>
                <a:hlinkClick r:id="rId3"/>
              </a:rPr>
              <a:t>https://into.aalto.fi/display/enartma/Completing+your+master%27s+thesis</a:t>
            </a:r>
            <a:endParaRPr lang="en-GB" dirty="0">
              <a:latin typeface="Helvetica" pitchFamily="2" charset="0"/>
            </a:endParaRPr>
          </a:p>
        </p:txBody>
      </p:sp>
      <mc:AlternateContent xmlns:mc="http://schemas.openxmlformats.org/markup-compatibility/2006" xmlns:p14="http://schemas.microsoft.com/office/powerpoint/2010/main">
        <mc:Choice Requires="p14">
          <p:contentPart p14:bwMode="auto" r:id="rId4">
            <p14:nvContentPartPr>
              <p14:cNvPr id="13" name="Ink 12">
                <a:extLst>
                  <a:ext uri="{FF2B5EF4-FFF2-40B4-BE49-F238E27FC236}">
                    <a16:creationId xmlns:a16="http://schemas.microsoft.com/office/drawing/2014/main" id="{01057746-BA62-9066-E382-9154F35AE09A}"/>
                  </a:ext>
                </a:extLst>
              </p14:cNvPr>
              <p14:cNvContentPartPr/>
              <p14:nvPr/>
            </p14:nvContentPartPr>
            <p14:xfrm>
              <a:off x="8829090" y="4981770"/>
              <a:ext cx="671400" cy="51480"/>
            </p14:xfrm>
          </p:contentPart>
        </mc:Choice>
        <mc:Fallback xmlns="">
          <p:pic>
            <p:nvPicPr>
              <p:cNvPr id="13" name="Ink 12">
                <a:extLst>
                  <a:ext uri="{FF2B5EF4-FFF2-40B4-BE49-F238E27FC236}">
                    <a16:creationId xmlns:a16="http://schemas.microsoft.com/office/drawing/2014/main" id="{01057746-BA62-9066-E382-9154F35AE09A}"/>
                  </a:ext>
                </a:extLst>
              </p:cNvPr>
              <p:cNvPicPr/>
              <p:nvPr/>
            </p:nvPicPr>
            <p:blipFill>
              <a:blip r:embed="rId5"/>
              <a:stretch>
                <a:fillRect/>
              </a:stretch>
            </p:blipFill>
            <p:spPr>
              <a:xfrm>
                <a:off x="8820090" y="4972770"/>
                <a:ext cx="689040" cy="69120"/>
              </a:xfrm>
              <a:prstGeom prst="rect">
                <a:avLst/>
              </a:prstGeom>
            </p:spPr>
          </p:pic>
        </mc:Fallback>
      </mc:AlternateContent>
      <p:grpSp>
        <p:nvGrpSpPr>
          <p:cNvPr id="20" name="Group 19">
            <a:extLst>
              <a:ext uri="{FF2B5EF4-FFF2-40B4-BE49-F238E27FC236}">
                <a16:creationId xmlns:a16="http://schemas.microsoft.com/office/drawing/2014/main" id="{7F56AFAF-FF6E-1683-55D9-D8061C3EA7FB}"/>
              </a:ext>
            </a:extLst>
          </p:cNvPr>
          <p:cNvGrpSpPr/>
          <p:nvPr/>
        </p:nvGrpSpPr>
        <p:grpSpPr>
          <a:xfrm>
            <a:off x="9120330" y="2021490"/>
            <a:ext cx="2393640" cy="3767040"/>
            <a:chOff x="9120330" y="2021490"/>
            <a:chExt cx="2393640" cy="3767040"/>
          </a:xfrm>
        </p:grpSpPr>
        <mc:AlternateContent xmlns:mc="http://schemas.openxmlformats.org/markup-compatibility/2006" xmlns:p14="http://schemas.microsoft.com/office/powerpoint/2010/main">
          <mc:Choice Requires="p14">
            <p:contentPart p14:bwMode="auto" r:id="rId6">
              <p14:nvContentPartPr>
                <p14:cNvPr id="16" name="Ink 15">
                  <a:extLst>
                    <a:ext uri="{FF2B5EF4-FFF2-40B4-BE49-F238E27FC236}">
                      <a16:creationId xmlns:a16="http://schemas.microsoft.com/office/drawing/2014/main" id="{5F4C7A27-E53C-8BD9-2C7F-3CD2225FDCE7}"/>
                    </a:ext>
                  </a:extLst>
                </p14:cNvPr>
                <p14:cNvContentPartPr/>
                <p14:nvPr/>
              </p14:nvContentPartPr>
              <p14:xfrm>
                <a:off x="9165690" y="2294370"/>
                <a:ext cx="2348280" cy="3494160"/>
              </p14:xfrm>
            </p:contentPart>
          </mc:Choice>
          <mc:Fallback xmlns="">
            <p:pic>
              <p:nvPicPr>
                <p:cNvPr id="16" name="Ink 15">
                  <a:extLst>
                    <a:ext uri="{FF2B5EF4-FFF2-40B4-BE49-F238E27FC236}">
                      <a16:creationId xmlns:a16="http://schemas.microsoft.com/office/drawing/2014/main" id="{5F4C7A27-E53C-8BD9-2C7F-3CD2225FDCE7}"/>
                    </a:ext>
                  </a:extLst>
                </p:cNvPr>
                <p:cNvPicPr/>
                <p:nvPr/>
              </p:nvPicPr>
              <p:blipFill>
                <a:blip r:embed="rId7"/>
                <a:stretch>
                  <a:fillRect/>
                </a:stretch>
              </p:blipFill>
              <p:spPr>
                <a:xfrm>
                  <a:off x="9157050" y="2285370"/>
                  <a:ext cx="2365920" cy="3511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7" name="Ink 16">
                  <a:extLst>
                    <a:ext uri="{FF2B5EF4-FFF2-40B4-BE49-F238E27FC236}">
                      <a16:creationId xmlns:a16="http://schemas.microsoft.com/office/drawing/2014/main" id="{9D4018A9-66F2-7D57-9578-BEBC3F2D6788}"/>
                    </a:ext>
                  </a:extLst>
                </p14:cNvPr>
                <p14:cNvContentPartPr/>
                <p14:nvPr/>
              </p14:nvContentPartPr>
              <p14:xfrm>
                <a:off x="9133290" y="2021490"/>
                <a:ext cx="218160" cy="584640"/>
              </p14:xfrm>
            </p:contentPart>
          </mc:Choice>
          <mc:Fallback xmlns="">
            <p:pic>
              <p:nvPicPr>
                <p:cNvPr id="17" name="Ink 16">
                  <a:extLst>
                    <a:ext uri="{FF2B5EF4-FFF2-40B4-BE49-F238E27FC236}">
                      <a16:creationId xmlns:a16="http://schemas.microsoft.com/office/drawing/2014/main" id="{9D4018A9-66F2-7D57-9578-BEBC3F2D6788}"/>
                    </a:ext>
                  </a:extLst>
                </p:cNvPr>
                <p:cNvPicPr/>
                <p:nvPr/>
              </p:nvPicPr>
              <p:blipFill>
                <a:blip r:embed="rId9"/>
                <a:stretch>
                  <a:fillRect/>
                </a:stretch>
              </p:blipFill>
              <p:spPr>
                <a:xfrm>
                  <a:off x="9124290" y="2012850"/>
                  <a:ext cx="235800" cy="6022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CF858669-2DFE-96DD-D732-67988E2ECE42}"/>
                    </a:ext>
                  </a:extLst>
                </p14:cNvPr>
                <p14:cNvContentPartPr/>
                <p14:nvPr/>
              </p14:nvContentPartPr>
              <p14:xfrm>
                <a:off x="9120330" y="2043450"/>
                <a:ext cx="243360" cy="561600"/>
              </p14:xfrm>
            </p:contentPart>
          </mc:Choice>
          <mc:Fallback xmlns="">
            <p:pic>
              <p:nvPicPr>
                <p:cNvPr id="19" name="Ink 18">
                  <a:extLst>
                    <a:ext uri="{FF2B5EF4-FFF2-40B4-BE49-F238E27FC236}">
                      <a16:creationId xmlns:a16="http://schemas.microsoft.com/office/drawing/2014/main" id="{CF858669-2DFE-96DD-D732-67988E2ECE42}"/>
                    </a:ext>
                  </a:extLst>
                </p:cNvPr>
                <p:cNvPicPr/>
                <p:nvPr/>
              </p:nvPicPr>
              <p:blipFill>
                <a:blip r:embed="rId11"/>
                <a:stretch>
                  <a:fillRect/>
                </a:stretch>
              </p:blipFill>
              <p:spPr>
                <a:xfrm>
                  <a:off x="9111690" y="2034810"/>
                  <a:ext cx="261000" cy="5792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2">
            <p14:nvContentPartPr>
              <p14:cNvPr id="21" name="Ink 20">
                <a:extLst>
                  <a:ext uri="{FF2B5EF4-FFF2-40B4-BE49-F238E27FC236}">
                    <a16:creationId xmlns:a16="http://schemas.microsoft.com/office/drawing/2014/main" id="{BD02FC77-C697-5C87-ADC7-18F8A4404C81}"/>
                  </a:ext>
                </a:extLst>
              </p14:cNvPr>
              <p14:cNvContentPartPr/>
              <p14:nvPr/>
            </p14:nvContentPartPr>
            <p14:xfrm>
              <a:off x="8818290" y="5132250"/>
              <a:ext cx="689760" cy="18720"/>
            </p14:xfrm>
          </p:contentPart>
        </mc:Choice>
        <mc:Fallback xmlns="">
          <p:pic>
            <p:nvPicPr>
              <p:cNvPr id="21" name="Ink 20">
                <a:extLst>
                  <a:ext uri="{FF2B5EF4-FFF2-40B4-BE49-F238E27FC236}">
                    <a16:creationId xmlns:a16="http://schemas.microsoft.com/office/drawing/2014/main" id="{BD02FC77-C697-5C87-ADC7-18F8A4404C81}"/>
                  </a:ext>
                </a:extLst>
              </p:cNvPr>
              <p:cNvPicPr/>
              <p:nvPr/>
            </p:nvPicPr>
            <p:blipFill>
              <a:blip r:embed="rId13"/>
              <a:stretch>
                <a:fillRect/>
              </a:stretch>
            </p:blipFill>
            <p:spPr>
              <a:xfrm>
                <a:off x="8809290" y="5123610"/>
                <a:ext cx="707400" cy="36360"/>
              </a:xfrm>
              <a:prstGeom prst="rect">
                <a:avLst/>
              </a:prstGeom>
            </p:spPr>
          </p:pic>
        </mc:Fallback>
      </mc:AlternateContent>
    </p:spTree>
    <p:extLst>
      <p:ext uri="{BB962C8B-B14F-4D97-AF65-F5344CB8AC3E}">
        <p14:creationId xmlns:p14="http://schemas.microsoft.com/office/powerpoint/2010/main" val="1110153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B9C37B-510C-0C53-C9AB-B8A1B2156A27}"/>
              </a:ext>
            </a:extLst>
          </p:cNvPr>
          <p:cNvSpPr txBox="1"/>
          <p:nvPr/>
        </p:nvSpPr>
        <p:spPr>
          <a:xfrm>
            <a:off x="1379538" y="1371481"/>
            <a:ext cx="9686441" cy="4801314"/>
          </a:xfrm>
          <a:prstGeom prst="rect">
            <a:avLst/>
          </a:prstGeom>
          <a:noFill/>
        </p:spPr>
        <p:txBody>
          <a:bodyPr wrap="square">
            <a:spAutoFit/>
          </a:bodyPr>
          <a:lstStyle/>
          <a:p>
            <a:r>
              <a:rPr lang="en-US" b="1" dirty="0">
                <a:effectLst/>
                <a:latin typeface="Helvetica" pitchFamily="2" charset="0"/>
              </a:rPr>
              <a:t>The School of Arts, Design and Architecture master’s thesis evaluation during the </a:t>
            </a:r>
            <a:r>
              <a:rPr lang="en-US" b="1" dirty="0">
                <a:solidFill>
                  <a:srgbClr val="D8269B"/>
                </a:solidFill>
                <a:effectLst/>
                <a:latin typeface="Helvetica" pitchFamily="2" charset="0"/>
              </a:rPr>
              <a:t>transitional period </a:t>
            </a:r>
            <a:r>
              <a:rPr lang="en-US" b="1" dirty="0">
                <a:effectLst/>
                <a:latin typeface="Helvetica" pitchFamily="2" charset="0"/>
              </a:rPr>
              <a:t>1 August 2022 – 21 December 2022 </a:t>
            </a:r>
            <a:endParaRPr lang="en-US" dirty="0">
              <a:effectLst/>
              <a:latin typeface="Helvetica" pitchFamily="2" charset="0"/>
            </a:endParaRPr>
          </a:p>
          <a:p>
            <a:r>
              <a:rPr lang="en-US" dirty="0">
                <a:effectLst/>
                <a:latin typeface="Helvetica" pitchFamily="2" charset="0"/>
              </a:rPr>
              <a:t>Theses that have been started at latest 31 July 2022 will be evaluated on the transitional period (1.8.2022-31.12.2022) according to assessment criteria in thesis guide which was approved on 2020. In this transitional provision thesis is considered started when the topic is approved. </a:t>
            </a:r>
          </a:p>
          <a:p>
            <a:endParaRPr lang="en-US" dirty="0">
              <a:effectLst/>
              <a:latin typeface="Helvetica" pitchFamily="2" charset="0"/>
            </a:endParaRPr>
          </a:p>
          <a:p>
            <a:r>
              <a:rPr lang="en-US" b="1" dirty="0">
                <a:effectLst/>
                <a:latin typeface="Helvetica" pitchFamily="2" charset="0"/>
              </a:rPr>
              <a:t>During transitional period students who have started their thesis work before 1 Aug 2022 have a right to an oral presentation which can raise their thesis grade. </a:t>
            </a:r>
          </a:p>
          <a:p>
            <a:r>
              <a:rPr lang="en-US" dirty="0">
                <a:effectLst/>
                <a:latin typeface="Helvetica" pitchFamily="2" charset="0"/>
              </a:rPr>
              <a:t>Examination sessions described in the thesis guide 2020 are no longer organized after ARTS governance model has changed 1 Aug 2022. </a:t>
            </a:r>
            <a:r>
              <a:rPr lang="en-US" b="1" dirty="0">
                <a:effectLst/>
                <a:latin typeface="Helvetica" pitchFamily="2" charset="0"/>
              </a:rPr>
              <a:t>Students who have started their thesis work before 1 Aug 2022 can have their oral presentation in public presentation sessions organized by the departments or </a:t>
            </a:r>
            <a:r>
              <a:rPr lang="en-US" b="1" dirty="0" err="1">
                <a:effectLst/>
                <a:latin typeface="Helvetica" pitchFamily="2" charset="0"/>
              </a:rPr>
              <a:t>programmes</a:t>
            </a:r>
            <a:r>
              <a:rPr lang="en-US" b="1" dirty="0">
                <a:effectLst/>
                <a:latin typeface="Helvetica" pitchFamily="2" charset="0"/>
              </a:rPr>
              <a:t>.</a:t>
            </a:r>
            <a:r>
              <a:rPr lang="en-US" dirty="0">
                <a:effectLst/>
                <a:latin typeface="Helvetica" pitchFamily="2" charset="0"/>
              </a:rPr>
              <a:t> Supervisor who is the examiner must be present in those presentations. </a:t>
            </a:r>
          </a:p>
          <a:p>
            <a:r>
              <a:rPr lang="en-US" dirty="0">
                <a:effectLst/>
                <a:highlight>
                  <a:srgbClr val="FFFF00"/>
                </a:highlight>
                <a:latin typeface="Helvetica" pitchFamily="2" charset="0"/>
              </a:rPr>
              <a:t>As of 1 January 2023, all master’s theses in the School of Arts, Design and Architecture will be evaluated in accordance with the evaluation criteria appended in this guide which is effective from 1 August 2022. </a:t>
            </a:r>
          </a:p>
        </p:txBody>
      </p:sp>
      <p:sp>
        <p:nvSpPr>
          <p:cNvPr id="4" name="TextBox 3">
            <a:extLst>
              <a:ext uri="{FF2B5EF4-FFF2-40B4-BE49-F238E27FC236}">
                <a16:creationId xmlns:a16="http://schemas.microsoft.com/office/drawing/2014/main" id="{B8C24191-A7F6-861A-A876-D8CA895FAAF9}"/>
              </a:ext>
            </a:extLst>
          </p:cNvPr>
          <p:cNvSpPr txBox="1"/>
          <p:nvPr/>
        </p:nvSpPr>
        <p:spPr>
          <a:xfrm>
            <a:off x="1379538" y="501745"/>
            <a:ext cx="6098582" cy="523220"/>
          </a:xfrm>
          <a:prstGeom prst="rect">
            <a:avLst/>
          </a:prstGeom>
          <a:noFill/>
        </p:spPr>
        <p:txBody>
          <a:bodyPr wrap="square">
            <a:spAutoFit/>
          </a:bodyPr>
          <a:lstStyle/>
          <a:p>
            <a:r>
              <a:rPr lang="fi-FI" sz="2800" b="1" dirty="0">
                <a:solidFill>
                  <a:srgbClr val="D8269B"/>
                </a:solidFill>
                <a:latin typeface="Helvetica" pitchFamily="2" charset="0"/>
              </a:rPr>
              <a:t>... </a:t>
            </a:r>
            <a:endParaRPr lang="en-GB" sz="2800" dirty="0"/>
          </a:p>
        </p:txBody>
      </p:sp>
    </p:spTree>
    <p:extLst>
      <p:ext uri="{BB962C8B-B14F-4D97-AF65-F5344CB8AC3E}">
        <p14:creationId xmlns:p14="http://schemas.microsoft.com/office/powerpoint/2010/main" val="3928951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007FC8-F722-F4E2-5654-8A4E335B8F2F}"/>
              </a:ext>
            </a:extLst>
          </p:cNvPr>
          <p:cNvSpPr txBox="1"/>
          <p:nvPr/>
        </p:nvSpPr>
        <p:spPr>
          <a:xfrm>
            <a:off x="1379538" y="1985959"/>
            <a:ext cx="9469437" cy="2585323"/>
          </a:xfrm>
          <a:prstGeom prst="rect">
            <a:avLst/>
          </a:prstGeom>
          <a:noFill/>
        </p:spPr>
        <p:txBody>
          <a:bodyPr wrap="square">
            <a:spAutoFit/>
          </a:bodyPr>
          <a:lstStyle/>
          <a:p>
            <a:pPr algn="l"/>
            <a:r>
              <a:rPr lang="en-US" b="1" dirty="0">
                <a:solidFill>
                  <a:srgbClr val="000000"/>
                </a:solidFill>
                <a:latin typeface="Arial" panose="020B0604020202020204" pitchFamily="34" charset="0"/>
              </a:rPr>
              <a:t>MORE INFORMATION AND DISCUSSION ON THE PRESENTATION-RELATED CHANGES WILL TAKE PLACE ON 21 SEPTEMBER 13:15-14:00.</a:t>
            </a:r>
          </a:p>
          <a:p>
            <a:pPr algn="l"/>
            <a:r>
              <a:rPr lang="en-US" b="1" dirty="0">
                <a:solidFill>
                  <a:srgbClr val="000000"/>
                </a:solidFill>
                <a:latin typeface="Arial" panose="020B0604020202020204" pitchFamily="34" charset="0"/>
              </a:rPr>
              <a:t>… </a:t>
            </a:r>
            <a:endParaRPr lang="en-US" b="1" i="0" dirty="0">
              <a:solidFill>
                <a:srgbClr val="000000"/>
              </a:solidFill>
              <a:effectLst/>
              <a:latin typeface="Arial" panose="020B0604020202020204" pitchFamily="34" charset="0"/>
            </a:endParaRPr>
          </a:p>
          <a:p>
            <a:pPr algn="l"/>
            <a:r>
              <a:rPr lang="en-US" b="1" dirty="0">
                <a:solidFill>
                  <a:srgbClr val="000000"/>
                </a:solidFill>
                <a:latin typeface="Arial" panose="020B0604020202020204" pitchFamily="34" charset="0"/>
              </a:rPr>
              <a:t>news:</a:t>
            </a:r>
          </a:p>
          <a:p>
            <a:pPr algn="l"/>
            <a:r>
              <a:rPr lang="en-US" b="1" i="0" dirty="0">
                <a:solidFill>
                  <a:srgbClr val="D8269B"/>
                </a:solidFill>
                <a:effectLst/>
                <a:latin typeface="Arial" panose="020B0604020202020204" pitchFamily="34" charset="0"/>
              </a:rPr>
              <a:t>GRADUATION CEREMONY</a:t>
            </a:r>
            <a:br>
              <a:rPr lang="en-US" b="1" i="0" dirty="0">
                <a:solidFill>
                  <a:srgbClr val="000000"/>
                </a:solidFill>
                <a:effectLst/>
                <a:latin typeface="Arial" panose="020B0604020202020204" pitchFamily="34" charset="0"/>
              </a:rPr>
            </a:br>
            <a:endParaRPr lang="en-US" b="0" i="0" dirty="0">
              <a:solidFill>
                <a:srgbClr val="172B4D"/>
              </a:solidFill>
              <a:effectLst/>
              <a:latin typeface="Arial" panose="020B0604020202020204" pitchFamily="34" charset="0"/>
            </a:endParaRPr>
          </a:p>
          <a:p>
            <a:pPr algn="l"/>
            <a:r>
              <a:rPr lang="en-US" b="0" i="0" dirty="0">
                <a:effectLst/>
                <a:latin typeface="Arial" panose="020B0604020202020204" pitchFamily="34" charset="0"/>
              </a:rPr>
              <a:t>Twice a year – before Christmas and in the summer. </a:t>
            </a:r>
          </a:p>
          <a:p>
            <a:pPr algn="l"/>
            <a:r>
              <a:rPr lang="en-US" dirty="0">
                <a:latin typeface="Arial" panose="020B0604020202020204" pitchFamily="34" charset="0"/>
              </a:rPr>
              <a:t>The g</a:t>
            </a:r>
            <a:r>
              <a:rPr lang="en-US" b="0" i="0" dirty="0">
                <a:effectLst/>
                <a:latin typeface="Arial" panose="020B0604020202020204" pitchFamily="34" charset="0"/>
              </a:rPr>
              <a:t>raduation ceremony is a celebration where the graduating students who have signed up for the ceremony in advance receive their degree certificates.</a:t>
            </a:r>
          </a:p>
        </p:txBody>
      </p:sp>
      <p:sp>
        <p:nvSpPr>
          <p:cNvPr id="5" name="TextBox 4">
            <a:extLst>
              <a:ext uri="{FF2B5EF4-FFF2-40B4-BE49-F238E27FC236}">
                <a16:creationId xmlns:a16="http://schemas.microsoft.com/office/drawing/2014/main" id="{1F27F221-65AE-0BD6-2207-6300870EC07E}"/>
              </a:ext>
            </a:extLst>
          </p:cNvPr>
          <p:cNvSpPr txBox="1"/>
          <p:nvPr/>
        </p:nvSpPr>
        <p:spPr>
          <a:xfrm>
            <a:off x="1379538" y="1209501"/>
            <a:ext cx="6098582" cy="523220"/>
          </a:xfrm>
          <a:prstGeom prst="rect">
            <a:avLst/>
          </a:prstGeom>
          <a:noFill/>
        </p:spPr>
        <p:txBody>
          <a:bodyPr wrap="square">
            <a:spAutoFit/>
          </a:bodyPr>
          <a:lstStyle/>
          <a:p>
            <a:r>
              <a:rPr lang="fi-FI" sz="2800" b="1" dirty="0">
                <a:solidFill>
                  <a:srgbClr val="D8269B"/>
                </a:solidFill>
                <a:latin typeface="Helvetica" pitchFamily="2" charset="0"/>
              </a:rPr>
              <a:t>... </a:t>
            </a:r>
            <a:endParaRPr lang="en-GB" sz="2800" dirty="0"/>
          </a:p>
        </p:txBody>
      </p:sp>
    </p:spTree>
    <p:extLst>
      <p:ext uri="{BB962C8B-B14F-4D97-AF65-F5344CB8AC3E}">
        <p14:creationId xmlns:p14="http://schemas.microsoft.com/office/powerpoint/2010/main" val="2868621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85C2CA-C8E1-7642-A0C4-14F2E32491F1}"/>
              </a:ext>
            </a:extLst>
          </p:cNvPr>
          <p:cNvSpPr txBox="1"/>
          <p:nvPr/>
        </p:nvSpPr>
        <p:spPr>
          <a:xfrm>
            <a:off x="1379538" y="1997839"/>
            <a:ext cx="9593262" cy="2862322"/>
          </a:xfrm>
          <a:prstGeom prst="rect">
            <a:avLst/>
          </a:prstGeom>
          <a:noFill/>
        </p:spPr>
        <p:txBody>
          <a:bodyPr wrap="square" rtlCol="0">
            <a:spAutoFit/>
          </a:bodyPr>
          <a:lstStyle/>
          <a:p>
            <a:r>
              <a:rPr lang="en-FI" b="1" dirty="0">
                <a:solidFill>
                  <a:srgbClr val="D8269B"/>
                </a:solidFill>
                <a:latin typeface="Helvetica" pitchFamily="2" charset="0"/>
              </a:rPr>
              <a:t>Important info &amp; instructions at </a:t>
            </a:r>
            <a:r>
              <a:rPr lang="fi-FI" b="1" dirty="0" err="1">
                <a:solidFill>
                  <a:srgbClr val="D8269B"/>
                </a:solidFill>
                <a:latin typeface="Helvetica" pitchFamily="2" charset="0"/>
              </a:rPr>
              <a:t>Into.aalto.fi</a:t>
            </a:r>
            <a:endParaRPr lang="fi-FI" b="1" dirty="0">
              <a:solidFill>
                <a:srgbClr val="D8269B"/>
              </a:solidFill>
              <a:latin typeface="Helvetica" pitchFamily="2" charset="0"/>
            </a:endParaRPr>
          </a:p>
          <a:p>
            <a:endParaRPr lang="en-FI" b="1" dirty="0">
              <a:latin typeface="Helvetica" pitchFamily="2" charset="0"/>
            </a:endParaRPr>
          </a:p>
          <a:p>
            <a:r>
              <a:rPr lang="en-US" dirty="0">
                <a:latin typeface="Helvetica" pitchFamily="2" charset="0"/>
                <a:hlinkClick r:id="rId2"/>
              </a:rPr>
              <a:t>https://into.aalto.fi/pages/viewpage.action?pageId=7149948</a:t>
            </a:r>
            <a:endParaRPr lang="en-US" dirty="0">
              <a:latin typeface="Helvetica" pitchFamily="2" charset="0"/>
            </a:endParaRPr>
          </a:p>
          <a:p>
            <a:r>
              <a:rPr lang="en-US" dirty="0">
                <a:latin typeface="Helvetica" pitchFamily="2" charset="0"/>
              </a:rPr>
              <a:t>(this page has not been fully updated yet, but will be updated soon). </a:t>
            </a:r>
          </a:p>
          <a:p>
            <a:endParaRPr lang="en-FI" dirty="0">
              <a:latin typeface="Helvetica" pitchFamily="2" charset="0"/>
            </a:endParaRPr>
          </a:p>
          <a:p>
            <a:r>
              <a:rPr lang="en-GB" dirty="0">
                <a:latin typeface="Helvetica" pitchFamily="2" charset="0"/>
              </a:rPr>
              <a:t>Before starting to write your thesis, read the </a:t>
            </a:r>
            <a:r>
              <a:rPr lang="en-GB" dirty="0">
                <a:latin typeface="Helvetica" pitchFamily="2" charset="0"/>
                <a:hlinkClick r:id="rId3"/>
              </a:rPr>
              <a:t>Master's Thesis Guide</a:t>
            </a:r>
            <a:r>
              <a:rPr lang="en-GB" dirty="0">
                <a:latin typeface="Helvetica" pitchFamily="2" charset="0"/>
              </a:rPr>
              <a:t>  for students (it will be available in Finnish soon, too) and familiarize yourself with </a:t>
            </a:r>
            <a:r>
              <a:rPr lang="en-GB" dirty="0">
                <a:latin typeface="Helvetica" pitchFamily="2" charset="0"/>
                <a:hlinkClick r:id="rId4"/>
              </a:rPr>
              <a:t>copyright issues</a:t>
            </a:r>
            <a:r>
              <a:rPr lang="en-GB" dirty="0">
                <a:latin typeface="Helvetica" pitchFamily="2" charset="0"/>
              </a:rPr>
              <a:t>. </a:t>
            </a:r>
          </a:p>
          <a:p>
            <a:endParaRPr lang="en-GB" dirty="0">
              <a:latin typeface="Helvetica" pitchFamily="2" charset="0"/>
            </a:endParaRPr>
          </a:p>
          <a:p>
            <a:r>
              <a:rPr lang="en-FI" dirty="0">
                <a:latin typeface="Helvetica" pitchFamily="2" charset="0"/>
              </a:rPr>
              <a:t>You should also check out </a:t>
            </a:r>
            <a:r>
              <a:rPr lang="en-FI" dirty="0">
                <a:latin typeface="Helvetica" pitchFamily="2" charset="0"/>
                <a:hlinkClick r:id="rId5"/>
              </a:rPr>
              <a:t>Library resources </a:t>
            </a:r>
            <a:r>
              <a:rPr lang="en-FI" dirty="0">
                <a:latin typeface="Helvetica" pitchFamily="2" charset="0"/>
              </a:rPr>
              <a:t>and </a:t>
            </a:r>
            <a:r>
              <a:rPr lang="en-FI" dirty="0">
                <a:latin typeface="Helvetica" pitchFamily="2" charset="0"/>
                <a:hlinkClick r:id="rId6"/>
              </a:rPr>
              <a:t>Library guides</a:t>
            </a:r>
            <a:endParaRPr lang="en-FI" dirty="0">
              <a:latin typeface="Helvetica" pitchFamily="2" charset="0"/>
            </a:endParaRPr>
          </a:p>
          <a:p>
            <a:endParaRPr lang="en-FI" dirty="0">
              <a:latin typeface="Helvetica" pitchFamily="2" charset="0"/>
            </a:endParaRPr>
          </a:p>
        </p:txBody>
      </p:sp>
    </p:spTree>
    <p:extLst>
      <p:ext uri="{BB962C8B-B14F-4D97-AF65-F5344CB8AC3E}">
        <p14:creationId xmlns:p14="http://schemas.microsoft.com/office/powerpoint/2010/main" val="2862024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44188F-555A-57AB-E118-D5E775C71F23}"/>
              </a:ext>
            </a:extLst>
          </p:cNvPr>
          <p:cNvSpPr txBox="1"/>
          <p:nvPr/>
        </p:nvSpPr>
        <p:spPr>
          <a:xfrm>
            <a:off x="1200150" y="808701"/>
            <a:ext cx="10172700" cy="1477328"/>
          </a:xfrm>
          <a:prstGeom prst="rect">
            <a:avLst/>
          </a:prstGeom>
          <a:noFill/>
        </p:spPr>
        <p:txBody>
          <a:bodyPr wrap="square">
            <a:spAutoFit/>
          </a:bodyPr>
          <a:lstStyle/>
          <a:p>
            <a:r>
              <a:rPr lang="en-US" b="1" i="0" dirty="0">
                <a:solidFill>
                  <a:srgbClr val="D8269B"/>
                </a:solidFill>
                <a:effectLst/>
                <a:latin typeface="Helvetica" pitchFamily="2" charset="0"/>
                <a:cs typeface="Arial" panose="020B0604020202020204" pitchFamily="34" charset="0"/>
              </a:rPr>
              <a:t>THESIS PROCESS STEPS in brief</a:t>
            </a:r>
          </a:p>
          <a:p>
            <a:endParaRPr lang="en-US" b="1" dirty="0">
              <a:solidFill>
                <a:srgbClr val="D8269B"/>
              </a:solidFill>
              <a:latin typeface="Helvetica" pitchFamily="2" charset="0"/>
              <a:cs typeface="Arial" panose="020B0604020202020204" pitchFamily="34" charset="0"/>
            </a:endParaRPr>
          </a:p>
          <a:p>
            <a:r>
              <a:rPr lang="en-GB" dirty="0">
                <a:latin typeface="Helvetica" pitchFamily="2" charset="0"/>
                <a:cs typeface="Arial" panose="020B0604020202020204" pitchFamily="34" charset="0"/>
                <a:hlinkClick r:id="rId2"/>
              </a:rPr>
              <a:t>https://into.aalto.fi/display/enartma/Completing+your+master%27s+thesis</a:t>
            </a:r>
            <a:r>
              <a:rPr lang="en-GB" dirty="0">
                <a:latin typeface="Helvetica" pitchFamily="2" charset="0"/>
                <a:cs typeface="Arial" panose="020B0604020202020204" pitchFamily="34" charset="0"/>
              </a:rPr>
              <a:t> </a:t>
            </a:r>
          </a:p>
          <a:p>
            <a:endParaRPr lang="en-US" dirty="0">
              <a:solidFill>
                <a:srgbClr val="D8269B"/>
              </a:solidFill>
              <a:latin typeface="Helvetica" pitchFamily="2" charset="0"/>
              <a:cs typeface="Arial" panose="020B0604020202020204" pitchFamily="34" charset="0"/>
            </a:endParaRPr>
          </a:p>
          <a:p>
            <a:endParaRPr lang="en-GB" dirty="0">
              <a:latin typeface="Helvetica" pitchFamily="2" charset="0"/>
              <a:cs typeface="Arial" panose="020B0604020202020204" pitchFamily="34" charset="0"/>
            </a:endParaRPr>
          </a:p>
        </p:txBody>
      </p:sp>
      <p:sp>
        <p:nvSpPr>
          <p:cNvPr id="7" name="TextBox 6">
            <a:extLst>
              <a:ext uri="{FF2B5EF4-FFF2-40B4-BE49-F238E27FC236}">
                <a16:creationId xmlns:a16="http://schemas.microsoft.com/office/drawing/2014/main" id="{73D0F1AB-ED71-A6ED-9EB0-84B96D4DD6AE}"/>
              </a:ext>
            </a:extLst>
          </p:cNvPr>
          <p:cNvSpPr txBox="1"/>
          <p:nvPr/>
        </p:nvSpPr>
        <p:spPr>
          <a:xfrm>
            <a:off x="1200150" y="2184945"/>
            <a:ext cx="9829800" cy="4278094"/>
          </a:xfrm>
          <a:prstGeom prst="rect">
            <a:avLst/>
          </a:prstGeom>
          <a:noFill/>
        </p:spPr>
        <p:txBody>
          <a:bodyPr wrap="square">
            <a:spAutoFit/>
          </a:bodyPr>
          <a:lstStyle/>
          <a:p>
            <a:pPr algn="l">
              <a:buFont typeface="+mj-lt"/>
              <a:buAutoNum type="arabicPeriod"/>
            </a:pPr>
            <a:r>
              <a:rPr lang="en-US" sz="1600" b="0" i="0" dirty="0">
                <a:effectLst/>
                <a:latin typeface="Helvetica" pitchFamily="2" charset="0"/>
              </a:rPr>
              <a:t>Start your thesis work as instructed in your study </a:t>
            </a:r>
            <a:r>
              <a:rPr lang="en-US" sz="1600" b="0" i="0" dirty="0" err="1">
                <a:effectLst/>
                <a:latin typeface="Helvetica" pitchFamily="2" charset="0"/>
              </a:rPr>
              <a:t>programme</a:t>
            </a:r>
            <a:r>
              <a:rPr lang="en-US" sz="1600" b="0" i="0" dirty="0">
                <a:effectLst/>
                <a:latin typeface="Helvetica" pitchFamily="2" charset="0"/>
              </a:rPr>
              <a:t> (thesis seminar, pre-thesis course etc.)</a:t>
            </a:r>
          </a:p>
          <a:p>
            <a:pPr algn="l">
              <a:buFont typeface="+mj-lt"/>
              <a:buAutoNum type="arabicPeriod"/>
            </a:pPr>
            <a:endParaRPr lang="en-US" sz="1600" b="0" i="0" dirty="0">
              <a:effectLst/>
              <a:latin typeface="Helvetica" pitchFamily="2" charset="0"/>
            </a:endParaRPr>
          </a:p>
          <a:p>
            <a:pPr algn="l">
              <a:buFont typeface="+mj-lt"/>
              <a:buAutoNum type="arabicPeriod"/>
            </a:pPr>
            <a:r>
              <a:rPr lang="en-US" sz="1600" b="0" i="0" dirty="0">
                <a:effectLst/>
                <a:latin typeface="Helvetica" pitchFamily="2" charset="0"/>
              </a:rPr>
              <a:t>Thesis supervisor will be selected based on your thesis topic by the process defined in your study </a:t>
            </a:r>
            <a:r>
              <a:rPr lang="en-US" sz="1600" b="0" i="0" dirty="0" err="1">
                <a:effectLst/>
                <a:latin typeface="Helvetica" pitchFamily="2" charset="0"/>
              </a:rPr>
              <a:t>programme</a:t>
            </a:r>
            <a:r>
              <a:rPr lang="en-US" sz="1600" b="0" i="0" dirty="0">
                <a:effectLst/>
                <a:latin typeface="Helvetica" pitchFamily="2" charset="0"/>
              </a:rPr>
              <a:t>.</a:t>
            </a:r>
          </a:p>
          <a:p>
            <a:pPr algn="l">
              <a:buFont typeface="+mj-lt"/>
              <a:buAutoNum type="arabicPeriod"/>
            </a:pPr>
            <a:endParaRPr lang="en-US" sz="1600" b="0" i="0" dirty="0">
              <a:effectLst/>
              <a:latin typeface="Helvetica" pitchFamily="2" charset="0"/>
            </a:endParaRPr>
          </a:p>
          <a:p>
            <a:pPr algn="l">
              <a:buFont typeface="+mj-lt"/>
              <a:buAutoNum type="arabicPeriod"/>
            </a:pPr>
            <a:r>
              <a:rPr lang="en-US" sz="1600" b="0" i="0" dirty="0">
                <a:effectLst/>
                <a:latin typeface="Helvetica" pitchFamily="2" charset="0"/>
              </a:rPr>
              <a:t>Supervisor approves your topic and thesis advisor / advisors and makes sure that you get advising and feedback on your thesis.</a:t>
            </a:r>
          </a:p>
          <a:p>
            <a:pPr algn="l">
              <a:buFont typeface="+mj-lt"/>
              <a:buAutoNum type="arabicPeriod"/>
            </a:pPr>
            <a:endParaRPr lang="en-US" sz="1600" b="0" i="0" dirty="0">
              <a:effectLst/>
              <a:latin typeface="Helvetica" pitchFamily="2" charset="0"/>
            </a:endParaRPr>
          </a:p>
          <a:p>
            <a:pPr algn="l">
              <a:buFont typeface="+mj-lt"/>
              <a:buAutoNum type="arabicPeriod"/>
            </a:pPr>
            <a:r>
              <a:rPr lang="en-US" sz="1600" b="0" i="0" dirty="0">
                <a:effectLst/>
                <a:latin typeface="Helvetica" pitchFamily="2" charset="0"/>
              </a:rPr>
              <a:t>Supervisor approves thesis part I (10 </a:t>
            </a:r>
            <a:r>
              <a:rPr lang="en-US" sz="1600" b="0" i="0" dirty="0" err="1">
                <a:effectLst/>
                <a:latin typeface="Helvetica" pitchFamily="2" charset="0"/>
              </a:rPr>
              <a:t>cr</a:t>
            </a:r>
            <a:r>
              <a:rPr lang="en-US" sz="1600" b="0" i="0" dirty="0">
                <a:effectLst/>
                <a:latin typeface="Helvetica" pitchFamily="2" charset="0"/>
              </a:rPr>
              <a:t>) and part II (10 </a:t>
            </a:r>
            <a:r>
              <a:rPr lang="en-US" sz="1600" b="0" i="0" dirty="0" err="1">
                <a:effectLst/>
                <a:latin typeface="Helvetica" pitchFamily="2" charset="0"/>
              </a:rPr>
              <a:t>cr</a:t>
            </a:r>
            <a:r>
              <a:rPr lang="en-US" sz="1600" b="0" i="0" dirty="0">
                <a:effectLst/>
                <a:latin typeface="Helvetica" pitchFamily="2" charset="0"/>
              </a:rPr>
              <a:t>).</a:t>
            </a:r>
          </a:p>
          <a:p>
            <a:pPr algn="l">
              <a:buFont typeface="+mj-lt"/>
              <a:buAutoNum type="arabicPeriod"/>
            </a:pPr>
            <a:endParaRPr lang="en-US" sz="1600" b="0" i="0" dirty="0">
              <a:effectLst/>
              <a:latin typeface="Helvetica" pitchFamily="2" charset="0"/>
            </a:endParaRPr>
          </a:p>
          <a:p>
            <a:pPr algn="l">
              <a:buFont typeface="+mj-lt"/>
              <a:buAutoNum type="arabicPeriod"/>
            </a:pPr>
            <a:r>
              <a:rPr lang="en-US" sz="1600" b="0" i="0" dirty="0">
                <a:effectLst/>
                <a:latin typeface="Helvetica" pitchFamily="2" charset="0"/>
              </a:rPr>
              <a:t>Thesis examiners are named when thesis part II is completed. </a:t>
            </a:r>
            <a:r>
              <a:rPr lang="en-US" sz="1600" b="0" i="0" dirty="0" err="1">
                <a:effectLst/>
                <a:latin typeface="Helvetica" pitchFamily="2" charset="0"/>
              </a:rPr>
              <a:t>Programme</a:t>
            </a:r>
            <a:r>
              <a:rPr lang="en-US" sz="1600" b="0" i="0" dirty="0">
                <a:effectLst/>
                <a:latin typeface="Helvetica" pitchFamily="2" charset="0"/>
              </a:rPr>
              <a:t> director confirms the examiners, supervisor is normally one of the examiners and the other one is for example </a:t>
            </a:r>
            <a:r>
              <a:rPr lang="en-US" sz="1600" b="0" i="0" dirty="0" err="1">
                <a:effectLst/>
                <a:latin typeface="Helvetica" pitchFamily="2" charset="0"/>
              </a:rPr>
              <a:t>programme</a:t>
            </a:r>
            <a:r>
              <a:rPr lang="en-US" sz="1600" b="0" i="0" dirty="0">
                <a:effectLst/>
                <a:latin typeface="Helvetica" pitchFamily="2" charset="0"/>
              </a:rPr>
              <a:t> faculty or an external expert from the field of study.</a:t>
            </a:r>
          </a:p>
          <a:p>
            <a:pPr algn="l">
              <a:buFont typeface="+mj-lt"/>
              <a:buAutoNum type="arabicPeriod"/>
            </a:pPr>
            <a:endParaRPr lang="en-US" sz="1600" b="0" i="0" dirty="0">
              <a:effectLst/>
              <a:latin typeface="Helvetica" pitchFamily="2" charset="0"/>
            </a:endParaRPr>
          </a:p>
          <a:p>
            <a:pPr algn="l">
              <a:buFont typeface="+mj-lt"/>
              <a:buAutoNum type="arabicPeriod"/>
            </a:pPr>
            <a:r>
              <a:rPr lang="en-US" sz="1600" b="0" i="0" dirty="0">
                <a:effectLst/>
                <a:latin typeface="Helvetica" pitchFamily="2" charset="0"/>
              </a:rPr>
              <a:t>Take the originality report in Turnitin during your thesis process according to your </a:t>
            </a:r>
            <a:r>
              <a:rPr lang="en-US" sz="1600" b="0" i="0" dirty="0" err="1">
                <a:effectLst/>
                <a:latin typeface="Helvetica" pitchFamily="2" charset="0"/>
              </a:rPr>
              <a:t>programme</a:t>
            </a:r>
            <a:r>
              <a:rPr lang="en-US" sz="1600" b="0" i="0" dirty="0">
                <a:effectLst/>
                <a:latin typeface="Helvetica" pitchFamily="2" charset="0"/>
              </a:rPr>
              <a:t> practices. Your thesis advisor checks the report.</a:t>
            </a:r>
          </a:p>
          <a:p>
            <a:pPr algn="l">
              <a:buFont typeface="+mj-lt"/>
              <a:buAutoNum type="arabicPeriod"/>
            </a:pPr>
            <a:endParaRPr lang="en-US" sz="1600" b="0" i="0" dirty="0">
              <a:effectLst/>
              <a:latin typeface="Helvetica" pitchFamily="2" charset="0"/>
            </a:endParaRPr>
          </a:p>
        </p:txBody>
      </p:sp>
    </p:spTree>
    <p:extLst>
      <p:ext uri="{BB962C8B-B14F-4D97-AF65-F5344CB8AC3E}">
        <p14:creationId xmlns:p14="http://schemas.microsoft.com/office/powerpoint/2010/main" val="2965153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1F21D7-193D-7934-5FCE-B80E2B475C6B}"/>
              </a:ext>
            </a:extLst>
          </p:cNvPr>
          <p:cNvSpPr txBox="1"/>
          <p:nvPr/>
        </p:nvSpPr>
        <p:spPr>
          <a:xfrm>
            <a:off x="1352550" y="920621"/>
            <a:ext cx="9486900" cy="5016758"/>
          </a:xfrm>
          <a:prstGeom prst="rect">
            <a:avLst/>
          </a:prstGeom>
          <a:noFill/>
        </p:spPr>
        <p:txBody>
          <a:bodyPr wrap="square">
            <a:spAutoFit/>
          </a:bodyPr>
          <a:lstStyle/>
          <a:p>
            <a:pPr marL="342900" indent="-342900" algn="l">
              <a:buFont typeface="+mj-lt"/>
              <a:buAutoNum type="arabicPeriod" startAt="7"/>
            </a:pPr>
            <a:r>
              <a:rPr lang="en-US" sz="1600" b="0" i="0" dirty="0">
                <a:effectLst/>
                <a:latin typeface="Helvetica" pitchFamily="2" charset="0"/>
              </a:rPr>
              <a:t>If you plan to graduate please make sure that your personal study plan (PSP) is up to date in SISU</a:t>
            </a:r>
          </a:p>
          <a:p>
            <a:pPr marL="342900" indent="-342900" algn="l">
              <a:buFont typeface="+mj-lt"/>
              <a:buAutoNum type="arabicPeriod" startAt="7"/>
            </a:pPr>
            <a:endParaRPr lang="en-US" sz="1600" b="0" i="0" dirty="0">
              <a:effectLst/>
              <a:latin typeface="Helvetica" pitchFamily="2" charset="0"/>
            </a:endParaRPr>
          </a:p>
          <a:p>
            <a:pPr algn="l">
              <a:buFont typeface="+mj-lt"/>
              <a:buAutoNum type="arabicPeriod" startAt="7"/>
            </a:pPr>
            <a:r>
              <a:rPr lang="en-US" sz="1600" b="0" i="0" dirty="0">
                <a:effectLst/>
                <a:latin typeface="Helvetica" pitchFamily="2" charset="0"/>
              </a:rPr>
              <a:t>Oral presentation is a mandatory part of thesis work and needs to be completed before the thesis is handed in for examination (instructed in your study </a:t>
            </a:r>
            <a:r>
              <a:rPr lang="en-US" sz="1600" b="0" i="0" dirty="0" err="1">
                <a:effectLst/>
                <a:latin typeface="Helvetica" pitchFamily="2" charset="0"/>
              </a:rPr>
              <a:t>programme</a:t>
            </a:r>
            <a:r>
              <a:rPr lang="en-US" sz="1600" b="0" i="0" dirty="0">
                <a:effectLst/>
                <a:latin typeface="Helvetica" pitchFamily="2" charset="0"/>
              </a:rPr>
              <a:t>)</a:t>
            </a:r>
          </a:p>
          <a:p>
            <a:pPr algn="l">
              <a:buFont typeface="+mj-lt"/>
              <a:buAutoNum type="arabicPeriod" startAt="7"/>
            </a:pPr>
            <a:endParaRPr lang="en-US" sz="1600" b="0" i="0" dirty="0">
              <a:effectLst/>
              <a:latin typeface="Helvetica" pitchFamily="2" charset="0"/>
            </a:endParaRPr>
          </a:p>
          <a:p>
            <a:pPr algn="l">
              <a:buFont typeface="+mj-lt"/>
              <a:buAutoNum type="arabicPeriod" startAt="7"/>
            </a:pPr>
            <a:r>
              <a:rPr lang="en-US" sz="1600" b="0" i="0" dirty="0">
                <a:effectLst/>
                <a:latin typeface="Helvetica" pitchFamily="2" charset="0"/>
              </a:rPr>
              <a:t>When your thesis is ready to be evaluated, present it first to your advisor and then supervisor to get an examination permission from the supervisor. Oral presentation must be completed before examination permission can be given.</a:t>
            </a:r>
          </a:p>
          <a:p>
            <a:pPr algn="l">
              <a:buFont typeface="+mj-lt"/>
              <a:buAutoNum type="arabicPeriod" startAt="7"/>
            </a:pPr>
            <a:endParaRPr lang="en-US" sz="1600" b="0" i="0" dirty="0">
              <a:effectLst/>
              <a:latin typeface="Helvetica" pitchFamily="2" charset="0"/>
            </a:endParaRPr>
          </a:p>
          <a:p>
            <a:pPr algn="l">
              <a:buFont typeface="+mj-lt"/>
              <a:buAutoNum type="arabicPeriod" startAt="7"/>
            </a:pPr>
            <a:r>
              <a:rPr lang="en-US" sz="1600" b="0" i="0" dirty="0">
                <a:effectLst/>
                <a:latin typeface="Helvetica" pitchFamily="2" charset="0"/>
              </a:rPr>
              <a:t>Thesis abstract is your maturity test. Supervisor approves maturity test. (more instructions below)</a:t>
            </a:r>
          </a:p>
          <a:p>
            <a:pPr algn="l">
              <a:buFont typeface="+mj-lt"/>
              <a:buAutoNum type="arabicPeriod" startAt="7"/>
            </a:pPr>
            <a:endParaRPr lang="en-US" sz="1600" b="0" i="0" dirty="0">
              <a:effectLst/>
              <a:latin typeface="Helvetica" pitchFamily="2" charset="0"/>
            </a:endParaRPr>
          </a:p>
          <a:p>
            <a:pPr algn="l">
              <a:buFont typeface="+mj-lt"/>
              <a:buAutoNum type="arabicPeriod" startAt="7"/>
            </a:pPr>
            <a:r>
              <a:rPr lang="en-US" sz="1600" b="0" i="0" dirty="0">
                <a:effectLst/>
                <a:latin typeface="Helvetica" pitchFamily="2" charset="0"/>
              </a:rPr>
              <a:t>Apply for examination by submitting your thesis in </a:t>
            </a:r>
            <a:r>
              <a:rPr lang="en-US" sz="1600" b="0" i="0" dirty="0" err="1">
                <a:effectLst/>
                <a:latin typeface="Helvetica" pitchFamily="2" charset="0"/>
              </a:rPr>
              <a:t>eage</a:t>
            </a:r>
            <a:r>
              <a:rPr lang="en-US" sz="1600" b="0" i="0" dirty="0">
                <a:effectLst/>
                <a:latin typeface="Helvetica" pitchFamily="2" charset="0"/>
              </a:rPr>
              <a:t> (incl. written part and production part / documentation of production) (instructions below)</a:t>
            </a:r>
          </a:p>
          <a:p>
            <a:pPr algn="l">
              <a:buFont typeface="+mj-lt"/>
              <a:buAutoNum type="arabicPeriod" startAt="7"/>
            </a:pPr>
            <a:endParaRPr lang="en-US" sz="1600" b="0" i="0" dirty="0">
              <a:effectLst/>
              <a:latin typeface="Helvetica" pitchFamily="2" charset="0"/>
            </a:endParaRPr>
          </a:p>
          <a:p>
            <a:pPr algn="l">
              <a:buFont typeface="+mj-lt"/>
              <a:buAutoNum type="arabicPeriod" startAt="7"/>
            </a:pPr>
            <a:r>
              <a:rPr lang="en-US" sz="1600" b="0" i="0" dirty="0">
                <a:effectLst/>
                <a:latin typeface="Helvetica" pitchFamily="2" charset="0"/>
              </a:rPr>
              <a:t>If your thesis includes production part and the examiners haven’t examined it in an earlier phase please contact your examiners to schedule the examination of the production part.</a:t>
            </a:r>
          </a:p>
          <a:p>
            <a:pPr algn="l">
              <a:buFont typeface="+mj-lt"/>
              <a:buAutoNum type="arabicPeriod" startAt="7"/>
            </a:pPr>
            <a:endParaRPr lang="en-US" sz="1600" b="0" i="0" dirty="0">
              <a:effectLst/>
              <a:latin typeface="Helvetica" pitchFamily="2" charset="0"/>
            </a:endParaRPr>
          </a:p>
          <a:p>
            <a:pPr algn="l">
              <a:buFont typeface="+mj-lt"/>
              <a:buAutoNum type="arabicPeriod" startAt="7"/>
            </a:pPr>
            <a:r>
              <a:rPr lang="en-US" sz="1600" b="0" i="0" dirty="0">
                <a:effectLst/>
                <a:latin typeface="Helvetica" pitchFamily="2" charset="0"/>
              </a:rPr>
              <a:t>Apply for graduation in SISU (instructions in </a:t>
            </a:r>
            <a:r>
              <a:rPr lang="en-US" sz="1600" b="0" i="0" dirty="0">
                <a:effectLst/>
                <a:latin typeface="Helvetica" pitchFamily="2" charset="0"/>
                <a:hlinkClick r:id="rId2">
                  <a:extLst>
                    <a:ext uri="{A12FA001-AC4F-418D-AE19-62706E023703}">
                      <ahyp:hlinkClr xmlns:ahyp="http://schemas.microsoft.com/office/drawing/2018/hyperlinkcolor" val="tx"/>
                    </a:ext>
                  </a:extLst>
                </a:hlinkClick>
              </a:rPr>
              <a:t>sisu help</a:t>
            </a:r>
            <a:r>
              <a:rPr lang="en-US" sz="1600" b="0" i="0" dirty="0">
                <a:effectLst/>
                <a:latin typeface="Helvetica" pitchFamily="2" charset="0"/>
              </a:rPr>
              <a:t> and in your </a:t>
            </a:r>
            <a:r>
              <a:rPr lang="en-US" sz="1600" b="0" i="0" dirty="0" err="1">
                <a:effectLst/>
                <a:latin typeface="Helvetica" pitchFamily="2" charset="0"/>
              </a:rPr>
              <a:t>programme's</a:t>
            </a:r>
            <a:r>
              <a:rPr lang="en-US" sz="1600" b="0" i="0" dirty="0">
                <a:effectLst/>
                <a:latin typeface="Helvetica" pitchFamily="2" charset="0"/>
              </a:rPr>
              <a:t> graduation page)</a:t>
            </a:r>
          </a:p>
          <a:p>
            <a:pPr algn="l">
              <a:buFont typeface="+mj-lt"/>
              <a:buAutoNum type="arabicPeriod" startAt="7"/>
            </a:pPr>
            <a:endParaRPr lang="en-US" sz="1600" b="0" i="0" dirty="0">
              <a:effectLst/>
              <a:latin typeface="Helvetica" pitchFamily="2" charset="0"/>
            </a:endParaRPr>
          </a:p>
          <a:p>
            <a:pPr algn="l">
              <a:buFont typeface="+mj-lt"/>
              <a:buAutoNum type="arabicPeriod" startAt="7"/>
            </a:pPr>
            <a:r>
              <a:rPr lang="en-US" sz="1600" b="0" i="0" dirty="0">
                <a:effectLst/>
                <a:latin typeface="Helvetica" pitchFamily="2" charset="0"/>
              </a:rPr>
              <a:t>Your thesis will be graded in the next </a:t>
            </a:r>
            <a:r>
              <a:rPr lang="en-US" sz="1600" b="0" i="0" dirty="0" err="1">
                <a:effectLst/>
                <a:latin typeface="Helvetica" pitchFamily="2" charset="0"/>
              </a:rPr>
              <a:t>programme</a:t>
            </a:r>
            <a:r>
              <a:rPr lang="en-US" sz="1600" b="0" i="0" dirty="0">
                <a:effectLst/>
                <a:latin typeface="Helvetica" pitchFamily="2" charset="0"/>
              </a:rPr>
              <a:t> committee meeting after hand-in deadline</a:t>
            </a:r>
          </a:p>
        </p:txBody>
      </p:sp>
    </p:spTree>
    <p:extLst>
      <p:ext uri="{BB962C8B-B14F-4D97-AF65-F5344CB8AC3E}">
        <p14:creationId xmlns:p14="http://schemas.microsoft.com/office/powerpoint/2010/main" val="1497180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1343025" y="1303795"/>
            <a:ext cx="9505950" cy="4250409"/>
          </a:xfrm>
        </p:spPr>
        <p:txBody>
          <a:bodyPr>
            <a:normAutofit lnSpcReduction="10000"/>
          </a:bodyPr>
          <a:lstStyle/>
          <a:p>
            <a:pPr marL="0" indent="0">
              <a:buNone/>
            </a:pPr>
            <a:endParaRPr lang="fi-FI" sz="1800" dirty="0">
              <a:latin typeface="Helvetica" pitchFamily="2" charset="0"/>
            </a:endParaRPr>
          </a:p>
          <a:p>
            <a:pPr marL="0" indent="0">
              <a:buNone/>
            </a:pPr>
            <a:r>
              <a:rPr lang="fi-FI" b="1" dirty="0">
                <a:solidFill>
                  <a:srgbClr val="D8269B"/>
                </a:solidFill>
                <a:latin typeface="Helvetica" pitchFamily="2" charset="0"/>
                <a:ea typeface="+mj-ea"/>
                <a:cs typeface="+mj-cs"/>
              </a:rPr>
              <a:t>THESIS SUPERVISOR AND THESIS ADVISOR </a:t>
            </a:r>
          </a:p>
          <a:p>
            <a:pPr marL="0" indent="0">
              <a:buNone/>
            </a:pPr>
            <a:endParaRPr lang="fi-FI" sz="1800" dirty="0">
              <a:latin typeface="Helvetica" pitchFamily="2" charset="0"/>
            </a:endParaRPr>
          </a:p>
          <a:p>
            <a:pPr>
              <a:lnSpc>
                <a:spcPct val="100000"/>
              </a:lnSpc>
            </a:pP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supervisor</a:t>
            </a:r>
            <a:r>
              <a:rPr lang="fi-FI" sz="1800" dirty="0">
                <a:latin typeface="Helvetica" pitchFamily="2" charset="0"/>
              </a:rPr>
              <a:t> and </a:t>
            </a:r>
            <a:r>
              <a:rPr lang="fi-FI" sz="1800" dirty="0" err="1">
                <a:latin typeface="Helvetica" pitchFamily="2" charset="0"/>
              </a:rPr>
              <a:t>advisor</a:t>
            </a:r>
            <a:r>
              <a:rPr lang="fi-FI" sz="1800" dirty="0">
                <a:latin typeface="Helvetica" pitchFamily="2" charset="0"/>
              </a:rPr>
              <a:t> </a:t>
            </a:r>
            <a:r>
              <a:rPr lang="fi-FI" sz="1800" dirty="0" err="1">
                <a:latin typeface="Helvetica" pitchFamily="2" charset="0"/>
              </a:rPr>
              <a:t>both</a:t>
            </a:r>
            <a:r>
              <a:rPr lang="fi-FI" sz="1800" dirty="0">
                <a:latin typeface="Helvetica" pitchFamily="2" charset="0"/>
              </a:rPr>
              <a:t> </a:t>
            </a:r>
            <a:r>
              <a:rPr lang="fi-FI" sz="1800" dirty="0" err="1">
                <a:latin typeface="Helvetica" pitchFamily="2" charset="0"/>
              </a:rPr>
              <a:t>support</a:t>
            </a:r>
            <a:r>
              <a:rPr lang="fi-FI" sz="1800" dirty="0">
                <a:latin typeface="Helvetica" pitchFamily="2" charset="0"/>
              </a:rPr>
              <a:t> </a:t>
            </a:r>
            <a:r>
              <a:rPr lang="fi-FI" sz="1800" dirty="0" err="1">
                <a:latin typeface="Helvetica" pitchFamily="2" charset="0"/>
              </a:rPr>
              <a:t>you</a:t>
            </a:r>
            <a:r>
              <a:rPr lang="fi-FI" sz="1800" dirty="0">
                <a:latin typeface="Helvetica" pitchFamily="2" charset="0"/>
              </a:rPr>
              <a:t> in the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process</a:t>
            </a:r>
            <a:r>
              <a:rPr lang="fi-FI" sz="1800" dirty="0">
                <a:latin typeface="Helvetica" pitchFamily="2" charset="0"/>
              </a:rPr>
              <a:t>.</a:t>
            </a:r>
          </a:p>
          <a:p>
            <a:pPr>
              <a:lnSpc>
                <a:spcPct val="100000"/>
              </a:lnSpc>
            </a:pPr>
            <a:endParaRPr lang="fi-FI" sz="1800" dirty="0">
              <a:latin typeface="Helvetica" pitchFamily="2" charset="0"/>
            </a:endParaRPr>
          </a:p>
          <a:p>
            <a:pPr>
              <a:lnSpc>
                <a:spcPct val="100000"/>
              </a:lnSpc>
            </a:pPr>
            <a:r>
              <a:rPr lang="fi-FI" sz="1800" dirty="0" err="1">
                <a:latin typeface="Helvetica" pitchFamily="2" charset="0"/>
              </a:rPr>
              <a:t>Your</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supervisor</a:t>
            </a:r>
            <a:r>
              <a:rPr lang="fi-FI" sz="1800" dirty="0">
                <a:latin typeface="Helvetica" pitchFamily="2" charset="0"/>
              </a:rPr>
              <a:t> </a:t>
            </a:r>
            <a:r>
              <a:rPr lang="fi-FI" sz="1800" dirty="0" err="1">
                <a:latin typeface="Helvetica" pitchFamily="2" charset="0"/>
              </a:rPr>
              <a:t>may</a:t>
            </a:r>
            <a:r>
              <a:rPr lang="fi-FI" sz="1800" dirty="0">
                <a:latin typeface="Helvetica" pitchFamily="2" charset="0"/>
              </a:rPr>
              <a:t> </a:t>
            </a:r>
            <a:r>
              <a:rPr lang="fi-FI" sz="1800" dirty="0" err="1">
                <a:latin typeface="Helvetica" pitchFamily="2" charset="0"/>
              </a:rPr>
              <a:t>be</a:t>
            </a:r>
            <a:r>
              <a:rPr lang="fi-FI" sz="1800" dirty="0">
                <a:latin typeface="Helvetica" pitchFamily="2" charset="0"/>
              </a:rPr>
              <a:t> </a:t>
            </a:r>
            <a:r>
              <a:rPr lang="fi-FI" sz="1800" dirty="0" err="1">
                <a:latin typeface="Helvetica" pitchFamily="2" charset="0"/>
              </a:rPr>
              <a:t>your</a:t>
            </a:r>
            <a:r>
              <a:rPr lang="fi-FI" sz="1800" dirty="0">
                <a:latin typeface="Helvetica" pitchFamily="2" charset="0"/>
              </a:rPr>
              <a:t> </a:t>
            </a:r>
            <a:r>
              <a:rPr lang="fi-FI" sz="1800" dirty="0" err="1">
                <a:latin typeface="Helvetica" pitchFamily="2" charset="0"/>
              </a:rPr>
              <a:t>academic</a:t>
            </a:r>
            <a:r>
              <a:rPr lang="fi-FI" sz="1800" dirty="0">
                <a:latin typeface="Helvetica" pitchFamily="2" charset="0"/>
              </a:rPr>
              <a:t> </a:t>
            </a:r>
            <a:r>
              <a:rPr lang="fi-FI" sz="1800" dirty="0" err="1">
                <a:latin typeface="Helvetica" pitchFamily="2" charset="0"/>
              </a:rPr>
              <a:t>advisor</a:t>
            </a:r>
            <a:r>
              <a:rPr lang="fi-FI" sz="1800" dirty="0">
                <a:latin typeface="Helvetica" pitchFamily="2" charset="0"/>
              </a:rPr>
              <a:t> </a:t>
            </a:r>
            <a:r>
              <a:rPr lang="fi-FI" sz="1800" dirty="0" err="1">
                <a:latin typeface="Helvetica" pitchFamily="2" charset="0"/>
              </a:rPr>
              <a:t>also</a:t>
            </a:r>
            <a:r>
              <a:rPr lang="fi-FI" sz="1800" dirty="0">
                <a:latin typeface="Helvetica" pitchFamily="2" charset="0"/>
              </a:rPr>
              <a:t> (</a:t>
            </a:r>
            <a:r>
              <a:rPr lang="fi-FI" sz="1800" dirty="0" err="1">
                <a:latin typeface="Helvetica" pitchFamily="2" charset="0"/>
              </a:rPr>
              <a:t>check</a:t>
            </a:r>
            <a:r>
              <a:rPr lang="fi-FI" sz="1800" dirty="0">
                <a:latin typeface="Helvetica" pitchFamily="2" charset="0"/>
              </a:rPr>
              <a:t> </a:t>
            </a:r>
            <a:r>
              <a:rPr lang="fi-FI" sz="1800" dirty="0" err="1">
                <a:latin typeface="Helvetica" pitchFamily="2" charset="0"/>
              </a:rPr>
              <a:t>with</a:t>
            </a:r>
            <a:r>
              <a:rPr lang="fi-FI" sz="1800" dirty="0">
                <a:latin typeface="Helvetica" pitchFamily="2" charset="0"/>
              </a:rPr>
              <a:t> </a:t>
            </a:r>
            <a:r>
              <a:rPr lang="fi-FI" sz="1800" dirty="0" err="1">
                <a:latin typeface="Helvetica" pitchFamily="2" charset="0"/>
              </a:rPr>
              <a:t>your</a:t>
            </a:r>
            <a:r>
              <a:rPr lang="fi-FI" sz="1800" dirty="0">
                <a:latin typeface="Helvetica" pitchFamily="2" charset="0"/>
              </a:rPr>
              <a:t> </a:t>
            </a:r>
            <a:r>
              <a:rPr lang="fi-FI" sz="1800" dirty="0" err="1">
                <a:latin typeface="Helvetica" pitchFamily="2" charset="0"/>
              </a:rPr>
              <a:t>major</a:t>
            </a:r>
            <a:r>
              <a:rPr lang="fi-FI" sz="1800" dirty="0">
                <a:latin typeface="Helvetica" pitchFamily="2" charset="0"/>
              </a:rPr>
              <a:t>)</a:t>
            </a:r>
          </a:p>
          <a:p>
            <a:pPr marL="0" indent="0">
              <a:lnSpc>
                <a:spcPct val="100000"/>
              </a:lnSpc>
              <a:buNone/>
            </a:pPr>
            <a:endParaRPr lang="fi-FI" sz="1800" dirty="0">
              <a:latin typeface="Helvetica" pitchFamily="2" charset="0"/>
            </a:endParaRPr>
          </a:p>
          <a:p>
            <a:pPr>
              <a:lnSpc>
                <a:spcPct val="100000"/>
              </a:lnSpc>
            </a:pP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amount</a:t>
            </a:r>
            <a:r>
              <a:rPr lang="fi-FI" sz="1800" dirty="0">
                <a:latin typeface="Helvetica" pitchFamily="2" charset="0"/>
              </a:rPr>
              <a:t> of </a:t>
            </a:r>
            <a:r>
              <a:rPr lang="fi-FI" sz="1800" dirty="0" err="1">
                <a:latin typeface="Helvetica" pitchFamily="2" charset="0"/>
              </a:rPr>
              <a:t>advising</a:t>
            </a:r>
            <a:r>
              <a:rPr lang="fi-FI" sz="1800" dirty="0">
                <a:latin typeface="Helvetica" pitchFamily="2" charset="0"/>
              </a:rPr>
              <a:t> is </a:t>
            </a:r>
            <a:r>
              <a:rPr lang="fi-FI" sz="1800" b="1" dirty="0">
                <a:latin typeface="Helvetica" pitchFamily="2" charset="0"/>
              </a:rPr>
              <a:t>10 </a:t>
            </a:r>
            <a:r>
              <a:rPr lang="fi-FI" sz="1800" b="1" dirty="0" err="1">
                <a:latin typeface="Helvetica" pitchFamily="2" charset="0"/>
              </a:rPr>
              <a:t>hours</a:t>
            </a:r>
            <a:r>
              <a:rPr lang="fi-FI" sz="1800" dirty="0">
                <a:latin typeface="Helvetica" pitchFamily="2" charset="0"/>
              </a:rPr>
              <a:t>. </a:t>
            </a:r>
          </a:p>
          <a:p>
            <a:pPr marL="0" indent="0">
              <a:lnSpc>
                <a:spcPct val="100000"/>
              </a:lnSpc>
              <a:buNone/>
            </a:pPr>
            <a:endParaRPr lang="fi-FI" sz="1800" dirty="0">
              <a:latin typeface="Helvetica" pitchFamily="2" charset="0"/>
            </a:endParaRPr>
          </a:p>
          <a:p>
            <a:pPr>
              <a:lnSpc>
                <a:spcPct val="100000"/>
              </a:lnSpc>
            </a:pPr>
            <a:r>
              <a:rPr lang="fi-FI" sz="1800" b="1" dirty="0">
                <a:latin typeface="Helvetica" pitchFamily="2" charset="0"/>
              </a:rPr>
              <a:t>It is </a:t>
            </a:r>
            <a:r>
              <a:rPr lang="fi-FI" sz="1800" b="1" dirty="0" err="1">
                <a:latin typeface="Helvetica" pitchFamily="2" charset="0"/>
              </a:rPr>
              <a:t>very</a:t>
            </a:r>
            <a:r>
              <a:rPr lang="fi-FI" sz="1800" b="1" dirty="0">
                <a:latin typeface="Helvetica" pitchFamily="2" charset="0"/>
              </a:rPr>
              <a:t> </a:t>
            </a:r>
            <a:r>
              <a:rPr lang="fi-FI" sz="1800" b="1" dirty="0" err="1">
                <a:latin typeface="Helvetica" pitchFamily="2" charset="0"/>
              </a:rPr>
              <a:t>important</a:t>
            </a:r>
            <a:r>
              <a:rPr lang="fi-FI" sz="1800" b="1" dirty="0">
                <a:latin typeface="Helvetica" pitchFamily="2" charset="0"/>
              </a:rPr>
              <a:t> </a:t>
            </a:r>
            <a:r>
              <a:rPr lang="fi-FI" sz="1800" b="1" dirty="0" err="1">
                <a:latin typeface="Helvetica" pitchFamily="2" charset="0"/>
              </a:rPr>
              <a:t>that</a:t>
            </a:r>
            <a:r>
              <a:rPr lang="fi-FI" sz="1800" b="1" dirty="0">
                <a:latin typeface="Helvetica" pitchFamily="2" charset="0"/>
              </a:rPr>
              <a:t> </a:t>
            </a:r>
            <a:r>
              <a:rPr lang="fi-FI" sz="1800" b="1" dirty="0" err="1">
                <a:latin typeface="Helvetica" pitchFamily="2" charset="0"/>
              </a:rPr>
              <a:t>you</a:t>
            </a:r>
            <a:r>
              <a:rPr lang="fi-FI" sz="1800" b="1" dirty="0">
                <a:latin typeface="Helvetica" pitchFamily="2" charset="0"/>
              </a:rPr>
              <a:t> </a:t>
            </a:r>
            <a:r>
              <a:rPr lang="fi-FI" sz="1800" b="1" dirty="0" err="1">
                <a:latin typeface="Helvetica" pitchFamily="2" charset="0"/>
              </a:rPr>
              <a:t>discuss</a:t>
            </a:r>
            <a:r>
              <a:rPr lang="fi-FI" sz="1800" b="1" dirty="0">
                <a:latin typeface="Helvetica" pitchFamily="2" charset="0"/>
              </a:rPr>
              <a:t> </a:t>
            </a:r>
            <a:r>
              <a:rPr lang="fi-FI" sz="1800" b="1" dirty="0" err="1">
                <a:latin typeface="Helvetica" pitchFamily="2" charset="0"/>
              </a:rPr>
              <a:t>the</a:t>
            </a:r>
            <a:r>
              <a:rPr lang="fi-FI" sz="1800" b="1" dirty="0">
                <a:latin typeface="Helvetica" pitchFamily="2" charset="0"/>
              </a:rPr>
              <a:t> ’</a:t>
            </a:r>
            <a:r>
              <a:rPr lang="fi-FI" sz="1800" b="1" dirty="0" err="1">
                <a:latin typeface="Helvetica" pitchFamily="2" charset="0"/>
              </a:rPr>
              <a:t>thesis</a:t>
            </a:r>
            <a:r>
              <a:rPr lang="fi-FI" sz="1800" b="1" dirty="0">
                <a:latin typeface="Helvetica" pitchFamily="2" charset="0"/>
              </a:rPr>
              <a:t> </a:t>
            </a:r>
            <a:r>
              <a:rPr lang="fi-FI" sz="1800" b="1" dirty="0" err="1">
                <a:latin typeface="Helvetica" pitchFamily="2" charset="0"/>
              </a:rPr>
              <a:t>advisor</a:t>
            </a:r>
            <a:r>
              <a:rPr lang="fi-FI" sz="1800" b="1" dirty="0">
                <a:latin typeface="Helvetica" pitchFamily="2" charset="0"/>
              </a:rPr>
              <a:t>’ -</a:t>
            </a:r>
            <a:r>
              <a:rPr lang="fi-FI" sz="1800" b="1" dirty="0" err="1">
                <a:latin typeface="Helvetica" pitchFamily="2" charset="0"/>
              </a:rPr>
              <a:t>matter</a:t>
            </a:r>
            <a:r>
              <a:rPr lang="fi-FI" sz="1800" b="1" dirty="0">
                <a:latin typeface="Helvetica" pitchFamily="2" charset="0"/>
              </a:rPr>
              <a:t> </a:t>
            </a:r>
            <a:r>
              <a:rPr lang="fi-FI" sz="1800" b="1" dirty="0" err="1">
                <a:latin typeface="Helvetica" pitchFamily="2" charset="0"/>
              </a:rPr>
              <a:t>with</a:t>
            </a:r>
            <a:r>
              <a:rPr lang="fi-FI" sz="1800" b="1" dirty="0">
                <a:latin typeface="Helvetica" pitchFamily="2" charset="0"/>
              </a:rPr>
              <a:t> </a:t>
            </a:r>
            <a:r>
              <a:rPr lang="fi-FI" sz="1800" b="1" dirty="0" err="1">
                <a:latin typeface="Helvetica" pitchFamily="2" charset="0"/>
              </a:rPr>
              <a:t>your</a:t>
            </a:r>
            <a:r>
              <a:rPr lang="fi-FI" sz="1800" b="1" dirty="0">
                <a:latin typeface="Helvetica" pitchFamily="2" charset="0"/>
              </a:rPr>
              <a:t> </a:t>
            </a:r>
            <a:r>
              <a:rPr lang="fi-FI" sz="1800" b="1" dirty="0" err="1">
                <a:latin typeface="Helvetica" pitchFamily="2" charset="0"/>
              </a:rPr>
              <a:t>academic</a:t>
            </a:r>
            <a:r>
              <a:rPr lang="fi-FI" sz="1800" b="1" dirty="0">
                <a:latin typeface="Helvetica" pitchFamily="2" charset="0"/>
              </a:rPr>
              <a:t> </a:t>
            </a:r>
            <a:r>
              <a:rPr lang="fi-FI" sz="1800" b="1" dirty="0" err="1">
                <a:latin typeface="Helvetica" pitchFamily="2" charset="0"/>
              </a:rPr>
              <a:t>advisor</a:t>
            </a:r>
            <a:r>
              <a:rPr lang="fi-FI" sz="1800" b="1" dirty="0">
                <a:latin typeface="Helvetica" pitchFamily="2" charset="0"/>
              </a:rPr>
              <a:t> </a:t>
            </a:r>
            <a:r>
              <a:rPr lang="fi-FI" sz="1800" b="1" dirty="0" err="1">
                <a:latin typeface="Helvetica" pitchFamily="2" charset="0"/>
              </a:rPr>
              <a:t>early</a:t>
            </a:r>
            <a:r>
              <a:rPr lang="fi-FI" sz="1800" b="1" dirty="0">
                <a:latin typeface="Helvetica" pitchFamily="2" charset="0"/>
              </a:rPr>
              <a:t> </a:t>
            </a:r>
            <a:r>
              <a:rPr lang="fi-FI" sz="1800" b="1" dirty="0" err="1">
                <a:latin typeface="Helvetica" pitchFamily="2" charset="0"/>
              </a:rPr>
              <a:t>enough</a:t>
            </a:r>
            <a:r>
              <a:rPr lang="fi-FI" sz="1800" b="1" dirty="0">
                <a:latin typeface="Helvetica" pitchFamily="2" charset="0"/>
              </a:rPr>
              <a:t> </a:t>
            </a:r>
            <a:r>
              <a:rPr lang="fi-FI" sz="1800" b="1" dirty="0" err="1">
                <a:latin typeface="Helvetica" pitchFamily="2" charset="0"/>
              </a:rPr>
              <a:t>so</a:t>
            </a:r>
            <a:r>
              <a:rPr lang="fi-FI" sz="1800" b="1" dirty="0">
                <a:latin typeface="Helvetica" pitchFamily="2" charset="0"/>
              </a:rPr>
              <a:t> </a:t>
            </a:r>
            <a:r>
              <a:rPr lang="fi-FI" sz="1800" b="1" dirty="0" err="1">
                <a:latin typeface="Helvetica" pitchFamily="2" charset="0"/>
              </a:rPr>
              <a:t>that</a:t>
            </a:r>
            <a:r>
              <a:rPr lang="fi-FI" sz="1800" b="1" dirty="0">
                <a:latin typeface="Helvetica" pitchFamily="2" charset="0"/>
              </a:rPr>
              <a:t> </a:t>
            </a:r>
            <a:r>
              <a:rPr lang="fi-FI" sz="1800" b="1" dirty="0" err="1">
                <a:latin typeface="Helvetica" pitchFamily="2" charset="0"/>
              </a:rPr>
              <a:t>you</a:t>
            </a:r>
            <a:r>
              <a:rPr lang="fi-FI" sz="1800" b="1" dirty="0">
                <a:latin typeface="Helvetica" pitchFamily="2" charset="0"/>
              </a:rPr>
              <a:t> </a:t>
            </a:r>
            <a:r>
              <a:rPr lang="fi-FI" sz="1800" b="1" dirty="0" err="1">
                <a:latin typeface="Helvetica" pitchFamily="2" charset="0"/>
              </a:rPr>
              <a:t>have</a:t>
            </a:r>
            <a:r>
              <a:rPr lang="fi-FI" sz="1800" b="1" dirty="0">
                <a:latin typeface="Helvetica" pitchFamily="2" charset="0"/>
              </a:rPr>
              <a:t> an </a:t>
            </a:r>
            <a:r>
              <a:rPr lang="fi-FI" sz="1800" b="1" dirty="0" err="1">
                <a:latin typeface="Helvetica" pitchFamily="2" charset="0"/>
              </a:rPr>
              <a:t>advisor</a:t>
            </a:r>
            <a:r>
              <a:rPr lang="fi-FI" sz="1800" b="1" dirty="0">
                <a:latin typeface="Helvetica" pitchFamily="2" charset="0"/>
              </a:rPr>
              <a:t> </a:t>
            </a:r>
            <a:r>
              <a:rPr lang="fi-FI" sz="1800" b="1" dirty="0" err="1">
                <a:latin typeface="Helvetica" pitchFamily="2" charset="0"/>
              </a:rPr>
              <a:t>right</a:t>
            </a:r>
            <a:r>
              <a:rPr lang="fi-FI" sz="1800" b="1" dirty="0">
                <a:latin typeface="Helvetica" pitchFamily="2" charset="0"/>
              </a:rPr>
              <a:t> in </a:t>
            </a:r>
            <a:r>
              <a:rPr lang="fi-FI" sz="1800" b="1" dirty="0" err="1">
                <a:latin typeface="Helvetica" pitchFamily="2" charset="0"/>
              </a:rPr>
              <a:t>the</a:t>
            </a:r>
            <a:r>
              <a:rPr lang="fi-FI" sz="1800" b="1" dirty="0">
                <a:latin typeface="Helvetica" pitchFamily="2" charset="0"/>
              </a:rPr>
              <a:t> </a:t>
            </a:r>
            <a:r>
              <a:rPr lang="fi-FI" sz="1800" b="1" dirty="0" err="1">
                <a:latin typeface="Helvetica" pitchFamily="2" charset="0"/>
              </a:rPr>
              <a:t>beginning</a:t>
            </a:r>
            <a:r>
              <a:rPr lang="fi-FI" sz="1800" b="1" dirty="0">
                <a:latin typeface="Helvetica" pitchFamily="2" charset="0"/>
              </a:rPr>
              <a:t> of </a:t>
            </a:r>
            <a:r>
              <a:rPr lang="fi-FI" sz="1800" b="1" dirty="0" err="1">
                <a:latin typeface="Helvetica" pitchFamily="2" charset="0"/>
              </a:rPr>
              <a:t>your</a:t>
            </a:r>
            <a:r>
              <a:rPr lang="fi-FI" sz="1800" b="1" dirty="0">
                <a:latin typeface="Helvetica" pitchFamily="2" charset="0"/>
              </a:rPr>
              <a:t> </a:t>
            </a:r>
            <a:r>
              <a:rPr lang="fi-FI" sz="1800" b="1" dirty="0" err="1">
                <a:latin typeface="Helvetica" pitchFamily="2" charset="0"/>
              </a:rPr>
              <a:t>process</a:t>
            </a:r>
            <a:r>
              <a:rPr lang="fi-FI" sz="1800" b="1" dirty="0">
                <a:latin typeface="Helvetica" pitchFamily="2" charset="0"/>
              </a:rPr>
              <a:t>.</a:t>
            </a:r>
          </a:p>
          <a:p>
            <a:pPr>
              <a:lnSpc>
                <a:spcPct val="100000"/>
              </a:lnSpc>
            </a:pPr>
            <a:endParaRPr lang="fi-FI" sz="1800" dirty="0">
              <a:latin typeface="Helvetica" pitchFamily="2" charset="0"/>
            </a:endParaRPr>
          </a:p>
          <a:p>
            <a:endParaRPr lang="fi-FI" sz="1800" dirty="0">
              <a:latin typeface="Helvetica" pitchFamily="2" charset="0"/>
            </a:endParaRPr>
          </a:p>
        </p:txBody>
      </p:sp>
    </p:spTree>
    <p:extLst>
      <p:ext uri="{BB962C8B-B14F-4D97-AF65-F5344CB8AC3E}">
        <p14:creationId xmlns:p14="http://schemas.microsoft.com/office/powerpoint/2010/main" val="3701867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244D37-2353-3C4A-A5EF-BBC332A3E26C}"/>
              </a:ext>
            </a:extLst>
          </p:cNvPr>
          <p:cNvSpPr/>
          <p:nvPr/>
        </p:nvSpPr>
        <p:spPr>
          <a:xfrm>
            <a:off x="1343025" y="951398"/>
            <a:ext cx="9505950" cy="4955203"/>
          </a:xfrm>
          <a:prstGeom prst="rect">
            <a:avLst/>
          </a:prstGeom>
        </p:spPr>
        <p:txBody>
          <a:bodyPr wrap="square">
            <a:spAutoFit/>
          </a:bodyPr>
          <a:lstStyle/>
          <a:p>
            <a:r>
              <a:rPr lang="en-US" sz="2800" b="1" dirty="0">
                <a:solidFill>
                  <a:srgbClr val="D8269B"/>
                </a:solidFill>
                <a:latin typeface="Helvetica" pitchFamily="2" charset="0"/>
              </a:rPr>
              <a:t>AIMS OF THE MASTER'S THESIS </a:t>
            </a:r>
          </a:p>
          <a:p>
            <a:endParaRPr lang="en-US" b="1" dirty="0">
              <a:latin typeface="Helvetica" pitchFamily="2" charset="0"/>
            </a:endParaRPr>
          </a:p>
          <a:p>
            <a:r>
              <a:rPr lang="en-US" dirty="0">
                <a:latin typeface="Helvetica" pitchFamily="2" charset="0"/>
              </a:rPr>
              <a:t>- Students demonstrate command of the field of the master's </a:t>
            </a:r>
            <a:r>
              <a:rPr lang="en-US" dirty="0" err="1">
                <a:latin typeface="Helvetica" pitchFamily="2" charset="0"/>
              </a:rPr>
              <a:t>programme</a:t>
            </a:r>
            <a:r>
              <a:rPr lang="en-US" dirty="0">
                <a:latin typeface="Helvetica" pitchFamily="2" charset="0"/>
              </a:rPr>
              <a:t> and ability to apply </a:t>
            </a:r>
          </a:p>
          <a:p>
            <a:r>
              <a:rPr lang="en-US" dirty="0">
                <a:latin typeface="Helvetica" pitchFamily="2" charset="0"/>
              </a:rPr>
              <a:t>the knowledge and skills acquired in the </a:t>
            </a:r>
            <a:r>
              <a:rPr lang="en-US" dirty="0" err="1">
                <a:latin typeface="Helvetica" pitchFamily="2" charset="0"/>
              </a:rPr>
              <a:t>programme</a:t>
            </a:r>
            <a:r>
              <a:rPr lang="en-US" dirty="0">
                <a:latin typeface="Helvetica" pitchFamily="2" charset="0"/>
              </a:rPr>
              <a:t> independently; </a:t>
            </a:r>
          </a:p>
          <a:p>
            <a:endParaRPr lang="en-US" dirty="0">
              <a:latin typeface="Helvetica" pitchFamily="2" charset="0"/>
            </a:endParaRPr>
          </a:p>
          <a:p>
            <a:r>
              <a:rPr lang="en-US" dirty="0">
                <a:latin typeface="Helvetica" pitchFamily="2" charset="0"/>
              </a:rPr>
              <a:t>- Students demonstrate ability for research-oriented work on an artistic, theoretical or applied </a:t>
            </a:r>
          </a:p>
          <a:p>
            <a:r>
              <a:rPr lang="en-US" dirty="0">
                <a:latin typeface="Helvetica" pitchFamily="2" charset="0"/>
              </a:rPr>
              <a:t>research topic and demonstrate ability to use data and source material for research purposes; </a:t>
            </a:r>
          </a:p>
          <a:p>
            <a:endParaRPr lang="en-US" dirty="0">
              <a:latin typeface="Helvetica" pitchFamily="2" charset="0"/>
            </a:endParaRPr>
          </a:p>
          <a:p>
            <a:r>
              <a:rPr lang="en-US" dirty="0">
                <a:latin typeface="Helvetica" pitchFamily="2" charset="0"/>
              </a:rPr>
              <a:t>- Students demonstrate good communication skills in the field of their study. </a:t>
            </a:r>
          </a:p>
          <a:p>
            <a:endParaRPr lang="fi-FI" dirty="0">
              <a:latin typeface="Helvetica" pitchFamily="2" charset="0"/>
              <a:cs typeface="Calibri" panose="020F0502020204030204" pitchFamily="34" charset="0"/>
            </a:endParaRPr>
          </a:p>
          <a:p>
            <a:endParaRPr lang="fi-FI" dirty="0">
              <a:effectLst/>
              <a:latin typeface="Helvetica" pitchFamily="2" charset="0"/>
              <a:cs typeface="Calibri" panose="020F0502020204030204" pitchFamily="34" charset="0"/>
            </a:endParaRPr>
          </a:p>
          <a:p>
            <a:endParaRPr lang="fi-FI" dirty="0">
              <a:effectLst/>
              <a:latin typeface="Helvetica" pitchFamily="2" charset="0"/>
              <a:cs typeface="Calibri" panose="020F0502020204030204" pitchFamily="34" charset="0"/>
            </a:endParaRPr>
          </a:p>
          <a:p>
            <a:endParaRPr lang="fi-FI" dirty="0">
              <a:effectLst/>
              <a:latin typeface="Helvetica" pitchFamily="2" charset="0"/>
              <a:cs typeface="Calibri" panose="020F0502020204030204" pitchFamily="34" charset="0"/>
            </a:endParaRPr>
          </a:p>
          <a:p>
            <a:r>
              <a:rPr lang="fi-FI" b="1" dirty="0">
                <a:effectLst/>
                <a:latin typeface="Helvetica" pitchFamily="2" charset="0"/>
                <a:cs typeface="Calibri" panose="020F0502020204030204" pitchFamily="34" charset="0"/>
              </a:rPr>
              <a:t>THESIS REPOSITORY AT AALTO </a:t>
            </a:r>
            <a:r>
              <a:rPr lang="fi-FI" dirty="0">
                <a:latin typeface="Helvetica" pitchFamily="2" charset="0"/>
                <a:cs typeface="Calibri" panose="020F0502020204030204" pitchFamily="34" charset="0"/>
                <a:hlinkClick r:id="rId2"/>
              </a:rPr>
              <a:t>https://aaltodoc.aalto.fi/handle/123456789/23</a:t>
            </a:r>
            <a:r>
              <a:rPr lang="fi-FI" dirty="0">
                <a:latin typeface="Helvetica" pitchFamily="2" charset="0"/>
                <a:cs typeface="Calibri" panose="020F0502020204030204" pitchFamily="34" charset="0"/>
              </a:rPr>
              <a:t> </a:t>
            </a:r>
            <a:endParaRPr lang="fi-FI" dirty="0">
              <a:effectLst/>
              <a:latin typeface="Helvetica" pitchFamily="2" charset="0"/>
              <a:cs typeface="Calibri" panose="020F0502020204030204" pitchFamily="34" charset="0"/>
            </a:endParaRPr>
          </a:p>
        </p:txBody>
      </p:sp>
    </p:spTree>
    <p:extLst>
      <p:ext uri="{BB962C8B-B14F-4D97-AF65-F5344CB8AC3E}">
        <p14:creationId xmlns:p14="http://schemas.microsoft.com/office/powerpoint/2010/main" val="1735246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1343025" y="1096866"/>
            <a:ext cx="9505950" cy="4664267"/>
          </a:xfrm>
        </p:spPr>
        <p:txBody>
          <a:bodyPr>
            <a:noAutofit/>
          </a:bodyPr>
          <a:lstStyle/>
          <a:p>
            <a:pPr marL="0" indent="0">
              <a:buNone/>
            </a:pPr>
            <a:r>
              <a:rPr lang="fi-FI" b="1" dirty="0">
                <a:solidFill>
                  <a:srgbClr val="D8269B"/>
                </a:solidFill>
                <a:latin typeface="Helvetica" pitchFamily="2" charset="0"/>
              </a:rPr>
              <a:t>ABOUT THE THESIS</a:t>
            </a:r>
          </a:p>
          <a:p>
            <a:pPr>
              <a:lnSpc>
                <a:spcPct val="200000"/>
              </a:lnSpc>
            </a:pPr>
            <a:r>
              <a:rPr lang="fi-FI" sz="1800" dirty="0">
                <a:latin typeface="Helvetica" pitchFamily="2" charset="0"/>
              </a:rPr>
              <a:t> </a:t>
            </a:r>
            <a:r>
              <a:rPr lang="fi-FI" sz="1800" dirty="0" err="1">
                <a:latin typeface="Helvetica" pitchFamily="2" charset="0"/>
              </a:rPr>
              <a:t>Master’s</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text</a:t>
            </a:r>
            <a:r>
              <a:rPr lang="fi-FI" sz="1800" dirty="0">
                <a:latin typeface="Helvetica" pitchFamily="2" charset="0"/>
              </a:rPr>
              <a:t> + </a:t>
            </a:r>
            <a:r>
              <a:rPr lang="fi-FI" sz="1800" dirty="0" err="1">
                <a:latin typeface="Helvetica" pitchFamily="2" charset="0"/>
              </a:rPr>
              <a:t>eventual</a:t>
            </a:r>
            <a:r>
              <a:rPr lang="fi-FI" sz="1800" dirty="0">
                <a:latin typeface="Helvetica" pitchFamily="2" charset="0"/>
              </a:rPr>
              <a:t> </a:t>
            </a:r>
            <a:r>
              <a:rPr lang="fi-FI" sz="1800" dirty="0" err="1">
                <a:latin typeface="Helvetica" pitchFamily="2" charset="0"/>
              </a:rPr>
              <a:t>production</a:t>
            </a:r>
            <a:r>
              <a:rPr lang="fi-FI" sz="1800" dirty="0">
                <a:latin typeface="Helvetica" pitchFamily="2" charset="0"/>
              </a:rPr>
              <a:t> </a:t>
            </a:r>
            <a:r>
              <a:rPr lang="fi-FI" sz="1800" dirty="0" err="1">
                <a:latin typeface="Helvetica" pitchFamily="2" charset="0"/>
              </a:rPr>
              <a:t>part</a:t>
            </a:r>
            <a:r>
              <a:rPr lang="fi-FI" sz="1800" dirty="0">
                <a:latin typeface="Helvetica" pitchFamily="2" charset="0"/>
              </a:rPr>
              <a:t>) = 30 </a:t>
            </a:r>
            <a:r>
              <a:rPr lang="fi-FI" sz="1800" dirty="0" err="1">
                <a:latin typeface="Helvetica" pitchFamily="2" charset="0"/>
              </a:rPr>
              <a:t>etcs</a:t>
            </a:r>
            <a:endParaRPr lang="fi-FI" sz="1800" dirty="0">
              <a:latin typeface="Helvetica" pitchFamily="2" charset="0"/>
            </a:endParaRPr>
          </a:p>
          <a:p>
            <a:pPr>
              <a:lnSpc>
                <a:spcPct val="100000"/>
              </a:lnSpc>
              <a:spcBef>
                <a:spcPts val="0"/>
              </a:spcBef>
            </a:pPr>
            <a:endParaRPr lang="fi-FI" sz="1800" dirty="0">
              <a:latin typeface="Helvetica" pitchFamily="2" charset="0"/>
            </a:endParaRPr>
          </a:p>
          <a:p>
            <a:pPr>
              <a:lnSpc>
                <a:spcPct val="100000"/>
              </a:lnSpc>
              <a:spcBef>
                <a:spcPts val="600"/>
              </a:spcBef>
            </a:pP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may</a:t>
            </a:r>
            <a:r>
              <a:rPr lang="fi-FI" sz="1800" dirty="0">
                <a:latin typeface="Helvetica" pitchFamily="2" charset="0"/>
              </a:rPr>
              <a:t> </a:t>
            </a:r>
            <a:r>
              <a:rPr lang="fi-FI" sz="1800" dirty="0" err="1">
                <a:latin typeface="Helvetica" pitchFamily="2" charset="0"/>
              </a:rPr>
              <a:t>be</a:t>
            </a:r>
            <a:r>
              <a:rPr lang="fi-FI" sz="1800" dirty="0">
                <a:latin typeface="Helvetica" pitchFamily="2" charset="0"/>
              </a:rPr>
              <a:t> a </a:t>
            </a:r>
            <a:r>
              <a:rPr lang="fi-FI" sz="1800" dirty="0" err="1">
                <a:latin typeface="Helvetica" pitchFamily="2" charset="0"/>
              </a:rPr>
              <a:t>piece</a:t>
            </a:r>
            <a:r>
              <a:rPr lang="fi-FI" sz="1800" dirty="0">
                <a:latin typeface="Helvetica" pitchFamily="2" charset="0"/>
              </a:rPr>
              <a:t> of </a:t>
            </a:r>
            <a:r>
              <a:rPr lang="fi-FI" sz="1800" dirty="0" err="1">
                <a:latin typeface="Helvetica" pitchFamily="2" charset="0"/>
              </a:rPr>
              <a:t>theoretical</a:t>
            </a:r>
            <a:r>
              <a:rPr lang="fi-FI" sz="1800" dirty="0">
                <a:latin typeface="Helvetica" pitchFamily="2" charset="0"/>
              </a:rPr>
              <a:t>, </a:t>
            </a:r>
            <a:r>
              <a:rPr lang="fi-FI" sz="1800" dirty="0" err="1">
                <a:latin typeface="Helvetica" pitchFamily="2" charset="0"/>
              </a:rPr>
              <a:t>artistic</a:t>
            </a:r>
            <a:r>
              <a:rPr lang="fi-FI" sz="1800" dirty="0">
                <a:latin typeface="Helvetica" pitchFamily="2" charset="0"/>
              </a:rPr>
              <a:t> </a:t>
            </a:r>
            <a:r>
              <a:rPr lang="fi-FI" sz="1800" dirty="0" err="1">
                <a:latin typeface="Helvetica" pitchFamily="2" charset="0"/>
              </a:rPr>
              <a:t>or</a:t>
            </a:r>
            <a:r>
              <a:rPr lang="fi-FI" sz="1800" dirty="0">
                <a:latin typeface="Helvetica" pitchFamily="2" charset="0"/>
              </a:rPr>
              <a:t> </a:t>
            </a:r>
            <a:r>
              <a:rPr lang="fi-FI" sz="1800" dirty="0" err="1">
                <a:latin typeface="Helvetica" pitchFamily="2" charset="0"/>
              </a:rPr>
              <a:t>applied</a:t>
            </a:r>
            <a:r>
              <a:rPr lang="fi-FI" sz="1800" dirty="0">
                <a:latin typeface="Helvetica" pitchFamily="2" charset="0"/>
              </a:rPr>
              <a:t> </a:t>
            </a:r>
            <a:r>
              <a:rPr lang="fi-FI" sz="1800" dirty="0" err="1">
                <a:latin typeface="Helvetica" pitchFamily="2" charset="0"/>
              </a:rPr>
              <a:t>research</a:t>
            </a:r>
            <a:r>
              <a:rPr lang="fi-FI" sz="1800" dirty="0">
                <a:latin typeface="Helvetica" pitchFamily="2" charset="0"/>
              </a:rPr>
              <a:t>, a </a:t>
            </a:r>
            <a:r>
              <a:rPr lang="fi-FI" sz="1800" dirty="0" err="1">
                <a:latin typeface="Helvetica" pitchFamily="2" charset="0"/>
              </a:rPr>
              <a:t>work</a:t>
            </a:r>
            <a:r>
              <a:rPr lang="fi-FI" sz="1800" dirty="0">
                <a:latin typeface="Helvetica" pitchFamily="2" charset="0"/>
              </a:rPr>
              <a:t> of </a:t>
            </a:r>
            <a:r>
              <a:rPr lang="fi-FI" sz="1800" dirty="0" err="1">
                <a:latin typeface="Helvetica" pitchFamily="2" charset="0"/>
              </a:rPr>
              <a:t>art</a:t>
            </a:r>
            <a:r>
              <a:rPr lang="fi-FI" sz="1800" dirty="0">
                <a:latin typeface="Helvetica" pitchFamily="2" charset="0"/>
              </a:rPr>
              <a:t> </a:t>
            </a:r>
            <a:r>
              <a:rPr lang="fi-FI" sz="1800" dirty="0" err="1">
                <a:latin typeface="Helvetica" pitchFamily="2" charset="0"/>
              </a:rPr>
              <a:t>or</a:t>
            </a:r>
            <a:r>
              <a:rPr lang="fi-FI" sz="1800" dirty="0">
                <a:latin typeface="Helvetica" pitchFamily="2" charset="0"/>
              </a:rPr>
              <a:t> a </a:t>
            </a:r>
            <a:r>
              <a:rPr lang="fi-FI" sz="1800" dirty="0" err="1">
                <a:latin typeface="Helvetica" pitchFamily="2" charset="0"/>
              </a:rPr>
              <a:t>combination</a:t>
            </a:r>
            <a:r>
              <a:rPr lang="fi-FI" sz="1800" dirty="0">
                <a:latin typeface="Helvetica" pitchFamily="2" charset="0"/>
              </a:rPr>
              <a:t> of </a:t>
            </a:r>
            <a:r>
              <a:rPr lang="fi-FI" sz="1800" dirty="0" err="1">
                <a:latin typeface="Helvetica" pitchFamily="2" charset="0"/>
              </a:rPr>
              <a:t>these</a:t>
            </a:r>
            <a:r>
              <a:rPr lang="fi-FI" sz="1800" dirty="0">
                <a:latin typeface="Helvetica" pitchFamily="2" charset="0"/>
              </a:rPr>
              <a:t>. The </a:t>
            </a:r>
            <a:r>
              <a:rPr lang="fi-FI" sz="1800" dirty="0" err="1">
                <a:latin typeface="Helvetica" pitchFamily="2" charset="0"/>
              </a:rPr>
              <a:t>production</a:t>
            </a:r>
            <a:r>
              <a:rPr lang="fi-FI" sz="1800" dirty="0">
                <a:latin typeface="Helvetica" pitchFamily="2" charset="0"/>
              </a:rPr>
              <a:t> component </a:t>
            </a:r>
            <a:r>
              <a:rPr lang="fi-FI" sz="1800" dirty="0" err="1">
                <a:latin typeface="Helvetica" pitchFamily="2" charset="0"/>
              </a:rPr>
              <a:t>may</a:t>
            </a:r>
            <a:r>
              <a:rPr lang="fi-FI" sz="1800" dirty="0">
                <a:latin typeface="Helvetica" pitchFamily="2" charset="0"/>
              </a:rPr>
              <a:t> </a:t>
            </a:r>
            <a:r>
              <a:rPr lang="fi-FI" sz="1800" dirty="0" err="1">
                <a:latin typeface="Helvetica" pitchFamily="2" charset="0"/>
              </a:rPr>
              <a:t>be</a:t>
            </a:r>
            <a:r>
              <a:rPr lang="fi-FI" sz="1800" dirty="0">
                <a:latin typeface="Helvetica" pitchFamily="2" charset="0"/>
              </a:rPr>
              <a:t>, for </a:t>
            </a:r>
            <a:r>
              <a:rPr lang="fi-FI" sz="1800" dirty="0" err="1">
                <a:latin typeface="Helvetica" pitchFamily="2" charset="0"/>
              </a:rPr>
              <a:t>instance</a:t>
            </a:r>
            <a:r>
              <a:rPr lang="fi-FI" sz="1800" dirty="0">
                <a:latin typeface="Helvetica" pitchFamily="2" charset="0"/>
              </a:rPr>
              <a:t>, a </a:t>
            </a:r>
            <a:r>
              <a:rPr lang="fi-FI" sz="1800" dirty="0" err="1">
                <a:latin typeface="Helvetica" pitchFamily="2" charset="0"/>
              </a:rPr>
              <a:t>work</a:t>
            </a:r>
            <a:r>
              <a:rPr lang="fi-FI" sz="1800" dirty="0">
                <a:latin typeface="Helvetica" pitchFamily="2" charset="0"/>
              </a:rPr>
              <a:t> of </a:t>
            </a:r>
            <a:r>
              <a:rPr lang="fi-FI" sz="1800" dirty="0" err="1">
                <a:latin typeface="Helvetica" pitchFamily="2" charset="0"/>
              </a:rPr>
              <a:t>art</a:t>
            </a:r>
            <a:r>
              <a:rPr lang="fi-FI" sz="1800" dirty="0">
                <a:latin typeface="Helvetica" pitchFamily="2" charset="0"/>
              </a:rPr>
              <a:t>, an </a:t>
            </a:r>
            <a:r>
              <a:rPr lang="fi-FI" sz="1800" dirty="0" err="1">
                <a:latin typeface="Helvetica" pitchFamily="2" charset="0"/>
              </a:rPr>
              <a:t>exhibition</a:t>
            </a:r>
            <a:r>
              <a:rPr lang="fi-FI" sz="1800" dirty="0">
                <a:latin typeface="Helvetica" pitchFamily="2" charset="0"/>
              </a:rPr>
              <a:t>, a </a:t>
            </a:r>
            <a:r>
              <a:rPr lang="fi-FI" sz="1800" dirty="0" err="1">
                <a:latin typeface="Helvetica" pitchFamily="2" charset="0"/>
              </a:rPr>
              <a:t>book</a:t>
            </a:r>
            <a:r>
              <a:rPr lang="fi-FI" sz="1800" dirty="0">
                <a:latin typeface="Helvetica" pitchFamily="2" charset="0"/>
              </a:rPr>
              <a:t> </a:t>
            </a:r>
            <a:r>
              <a:rPr lang="fi-FI" sz="1800" dirty="0" err="1">
                <a:latin typeface="Helvetica" pitchFamily="2" charset="0"/>
              </a:rPr>
              <a:t>or</a:t>
            </a:r>
            <a:r>
              <a:rPr lang="fi-FI" sz="1800" dirty="0">
                <a:latin typeface="Helvetica" pitchFamily="2" charset="0"/>
              </a:rPr>
              <a:t> a </a:t>
            </a:r>
            <a:r>
              <a:rPr lang="fi-FI" sz="1800" dirty="0" err="1">
                <a:latin typeface="Helvetica" pitchFamily="2" charset="0"/>
              </a:rPr>
              <a:t>project</a:t>
            </a:r>
            <a:r>
              <a:rPr lang="fi-FI" sz="1800" dirty="0">
                <a:latin typeface="Helvetica" pitchFamily="2" charset="0"/>
              </a:rPr>
              <a:t>. </a:t>
            </a:r>
          </a:p>
          <a:p>
            <a:pPr marL="0" indent="0">
              <a:lnSpc>
                <a:spcPct val="100000"/>
              </a:lnSpc>
              <a:buNone/>
            </a:pPr>
            <a:endParaRPr lang="fi-FI" sz="1800" dirty="0">
              <a:latin typeface="Helvetica" pitchFamily="2" charset="0"/>
            </a:endParaRPr>
          </a:p>
          <a:p>
            <a:pPr>
              <a:lnSpc>
                <a:spcPct val="100000"/>
              </a:lnSpc>
              <a:spcBef>
                <a:spcPts val="600"/>
              </a:spcBef>
            </a:pPr>
            <a:r>
              <a:rPr lang="fi-FI" sz="1800" dirty="0" err="1">
                <a:latin typeface="Helvetica" pitchFamily="2" charset="0"/>
              </a:rPr>
              <a:t>Theses</a:t>
            </a:r>
            <a:r>
              <a:rPr lang="fi-FI" sz="1800" dirty="0">
                <a:latin typeface="Helvetica" pitchFamily="2" charset="0"/>
              </a:rPr>
              <a:t> </a:t>
            </a:r>
            <a:r>
              <a:rPr lang="fi-FI" sz="1800" dirty="0" err="1">
                <a:latin typeface="Helvetica" pitchFamily="2" charset="0"/>
              </a:rPr>
              <a:t>always</a:t>
            </a:r>
            <a:r>
              <a:rPr lang="fi-FI" sz="1800" dirty="0">
                <a:latin typeface="Helvetica" pitchFamily="2" charset="0"/>
              </a:rPr>
              <a:t> </a:t>
            </a:r>
            <a:r>
              <a:rPr lang="fi-FI" sz="1800" dirty="0" err="1">
                <a:latin typeface="Helvetica" pitchFamily="2" charset="0"/>
              </a:rPr>
              <a:t>include</a:t>
            </a:r>
            <a:r>
              <a:rPr lang="fi-FI" sz="1800" dirty="0">
                <a:latin typeface="Helvetica" pitchFamily="2" charset="0"/>
              </a:rPr>
              <a:t> a </a:t>
            </a:r>
            <a:r>
              <a:rPr lang="fi-FI" sz="1800" dirty="0" err="1">
                <a:latin typeface="Helvetica" pitchFamily="2" charset="0"/>
              </a:rPr>
              <a:t>written</a:t>
            </a:r>
            <a:r>
              <a:rPr lang="fi-FI" sz="1800" dirty="0">
                <a:latin typeface="Helvetica" pitchFamily="2" charset="0"/>
              </a:rPr>
              <a:t> component. The </a:t>
            </a:r>
            <a:r>
              <a:rPr lang="fi-FI" sz="1800" dirty="0" err="1">
                <a:latin typeface="Helvetica" pitchFamily="2" charset="0"/>
              </a:rPr>
              <a:t>thesis</a:t>
            </a:r>
            <a:r>
              <a:rPr lang="fi-FI" sz="1800" dirty="0">
                <a:latin typeface="Helvetica" pitchFamily="2" charset="0"/>
              </a:rPr>
              <a:t> is </a:t>
            </a:r>
            <a:r>
              <a:rPr lang="fi-FI" sz="1800" dirty="0" err="1">
                <a:latin typeface="Helvetica" pitchFamily="2" charset="0"/>
              </a:rPr>
              <a:t>always</a:t>
            </a:r>
            <a:r>
              <a:rPr lang="fi-FI" sz="1800" dirty="0">
                <a:latin typeface="Helvetica" pitchFamily="2" charset="0"/>
              </a:rPr>
              <a:t> </a:t>
            </a:r>
            <a:r>
              <a:rPr lang="fi-FI" sz="1800" dirty="0" err="1">
                <a:latin typeface="Helvetica" pitchFamily="2" charset="0"/>
              </a:rPr>
              <a:t>evaluated</a:t>
            </a:r>
            <a:r>
              <a:rPr lang="fi-FI" sz="1800" dirty="0">
                <a:latin typeface="Helvetica" pitchFamily="2" charset="0"/>
              </a:rPr>
              <a:t> as a </a:t>
            </a:r>
            <a:r>
              <a:rPr lang="fi-FI" sz="1800" dirty="0" err="1">
                <a:latin typeface="Helvetica" pitchFamily="2" charset="0"/>
              </a:rPr>
              <a:t>whole</a:t>
            </a:r>
            <a:r>
              <a:rPr lang="fi-FI" sz="1800" dirty="0">
                <a:latin typeface="Helvetica" pitchFamily="2" charset="0"/>
              </a:rPr>
              <a:t>, with </a:t>
            </a:r>
            <a:r>
              <a:rPr lang="fi-FI" sz="1800" dirty="0" err="1">
                <a:latin typeface="Helvetica" pitchFamily="2" charset="0"/>
              </a:rPr>
              <a:t>all</a:t>
            </a:r>
            <a:r>
              <a:rPr lang="fi-FI" sz="1800" dirty="0">
                <a:latin typeface="Helvetica" pitchFamily="2" charset="0"/>
              </a:rPr>
              <a:t> the </a:t>
            </a:r>
            <a:r>
              <a:rPr lang="fi-FI" sz="1800" dirty="0" err="1">
                <a:latin typeface="Helvetica" pitchFamily="2" charset="0"/>
              </a:rPr>
              <a:t>components</a:t>
            </a:r>
            <a:r>
              <a:rPr lang="fi-FI" sz="1800" dirty="0">
                <a:latin typeface="Helvetica" pitchFamily="2" charset="0"/>
              </a:rPr>
              <a:t> of the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included</a:t>
            </a:r>
            <a:r>
              <a:rPr lang="fi-FI" sz="1800" dirty="0">
                <a:latin typeface="Helvetica" pitchFamily="2" charset="0"/>
              </a:rPr>
              <a:t> in the </a:t>
            </a:r>
            <a:r>
              <a:rPr lang="fi-FI" sz="1800" dirty="0" err="1">
                <a:latin typeface="Helvetica" pitchFamily="2" charset="0"/>
              </a:rPr>
              <a:t>evaluation</a:t>
            </a:r>
            <a:r>
              <a:rPr lang="fi-FI" sz="1800" dirty="0">
                <a:latin typeface="Helvetica" pitchFamily="2" charset="0"/>
              </a:rPr>
              <a:t>.</a:t>
            </a:r>
          </a:p>
          <a:p>
            <a:pPr>
              <a:lnSpc>
                <a:spcPct val="100000"/>
              </a:lnSpc>
            </a:pPr>
            <a:endParaRPr lang="fi-FI" sz="1800" dirty="0">
              <a:latin typeface="Helvetica" pitchFamily="2" charset="0"/>
            </a:endParaRPr>
          </a:p>
          <a:p>
            <a:pPr>
              <a:lnSpc>
                <a:spcPct val="100000"/>
              </a:lnSpc>
              <a:spcBef>
                <a:spcPts val="600"/>
              </a:spcBef>
            </a:pP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recommended</a:t>
            </a:r>
            <a:r>
              <a:rPr lang="fi-FI" sz="1800" dirty="0">
                <a:latin typeface="Helvetica" pitchFamily="2" charset="0"/>
              </a:rPr>
              <a:t> </a:t>
            </a:r>
            <a:r>
              <a:rPr lang="fi-FI" sz="1800" dirty="0" err="1">
                <a:latin typeface="Helvetica" pitchFamily="2" charset="0"/>
              </a:rPr>
              <a:t>extent</a:t>
            </a:r>
            <a:r>
              <a:rPr lang="fi-FI" sz="1800" dirty="0">
                <a:latin typeface="Helvetica" pitchFamily="2" charset="0"/>
              </a:rPr>
              <a:t> of the </a:t>
            </a:r>
            <a:r>
              <a:rPr lang="fi-FI" sz="1800" dirty="0" err="1">
                <a:latin typeface="Helvetica" pitchFamily="2" charset="0"/>
              </a:rPr>
              <a:t>written</a:t>
            </a:r>
            <a:r>
              <a:rPr lang="fi-FI" sz="1800" dirty="0">
                <a:latin typeface="Helvetica" pitchFamily="2" charset="0"/>
              </a:rPr>
              <a:t> component of the </a:t>
            </a:r>
            <a:r>
              <a:rPr lang="fi-FI" sz="1800" dirty="0" err="1">
                <a:latin typeface="Helvetica" pitchFamily="2" charset="0"/>
              </a:rPr>
              <a:t>thesis</a:t>
            </a:r>
            <a:r>
              <a:rPr lang="fi-FI" sz="1800" dirty="0">
                <a:latin typeface="Helvetica" pitchFamily="2" charset="0"/>
              </a:rPr>
              <a:t> is 25–70 </a:t>
            </a:r>
            <a:r>
              <a:rPr lang="fi-FI" sz="1800" dirty="0" err="1">
                <a:latin typeface="Helvetica" pitchFamily="2" charset="0"/>
              </a:rPr>
              <a:t>pages</a:t>
            </a:r>
            <a:r>
              <a:rPr lang="fi-FI" sz="1800" dirty="0">
                <a:latin typeface="Helvetica" pitchFamily="2" charset="0"/>
              </a:rPr>
              <a:t> (</a:t>
            </a:r>
            <a:r>
              <a:rPr lang="fi-FI" sz="1800" dirty="0" err="1">
                <a:latin typeface="Helvetica" pitchFamily="2" charset="0"/>
              </a:rPr>
              <a:t>approx</a:t>
            </a:r>
            <a:r>
              <a:rPr lang="fi-FI" sz="1800" dirty="0">
                <a:latin typeface="Helvetica" pitchFamily="2" charset="0"/>
              </a:rPr>
              <a:t>. 50 000–140 000 </a:t>
            </a:r>
            <a:r>
              <a:rPr lang="fi-FI" sz="1800" dirty="0" err="1">
                <a:latin typeface="Helvetica" pitchFamily="2" charset="0"/>
              </a:rPr>
              <a:t>characters</a:t>
            </a:r>
            <a:r>
              <a:rPr lang="fi-FI" sz="1800" dirty="0">
                <a:latin typeface="Helvetica" pitchFamily="2" charset="0"/>
              </a:rPr>
              <a:t>) </a:t>
            </a:r>
            <a:r>
              <a:rPr lang="fi-FI" sz="1800" dirty="0" err="1">
                <a:latin typeface="Helvetica" pitchFamily="2" charset="0"/>
              </a:rPr>
              <a:t>depending</a:t>
            </a:r>
            <a:r>
              <a:rPr lang="fi-FI" sz="1800" dirty="0">
                <a:latin typeface="Helvetica" pitchFamily="2" charset="0"/>
              </a:rPr>
              <a:t> on the </a:t>
            </a:r>
            <a:r>
              <a:rPr lang="fi-FI" sz="1800" dirty="0" err="1">
                <a:latin typeface="Helvetica" pitchFamily="2" charset="0"/>
              </a:rPr>
              <a:t>extent</a:t>
            </a:r>
            <a:r>
              <a:rPr lang="fi-FI" sz="1800" dirty="0">
                <a:latin typeface="Helvetica" pitchFamily="2" charset="0"/>
              </a:rPr>
              <a:t> of the </a:t>
            </a:r>
            <a:r>
              <a:rPr lang="fi-FI" sz="1800" dirty="0" err="1">
                <a:latin typeface="Helvetica" pitchFamily="2" charset="0"/>
              </a:rPr>
              <a:t>possible</a:t>
            </a:r>
            <a:r>
              <a:rPr lang="fi-FI" sz="1800" dirty="0">
                <a:latin typeface="Helvetica" pitchFamily="2" charset="0"/>
              </a:rPr>
              <a:t> </a:t>
            </a:r>
            <a:r>
              <a:rPr lang="fi-FI" sz="1800" dirty="0" err="1">
                <a:latin typeface="Helvetica" pitchFamily="2" charset="0"/>
              </a:rPr>
              <a:t>production</a:t>
            </a:r>
            <a:r>
              <a:rPr lang="fi-FI" sz="1800" dirty="0">
                <a:latin typeface="Helvetica" pitchFamily="2" charset="0"/>
              </a:rPr>
              <a:t> component. </a:t>
            </a:r>
            <a:r>
              <a:rPr lang="fi-FI" sz="1800" dirty="0" err="1">
                <a:latin typeface="Helvetica" pitchFamily="2" charset="0"/>
              </a:rPr>
              <a:t>You</a:t>
            </a:r>
            <a:r>
              <a:rPr lang="fi-FI" sz="1800" dirty="0">
                <a:latin typeface="Helvetica" pitchFamily="2" charset="0"/>
              </a:rPr>
              <a:t> </a:t>
            </a:r>
            <a:r>
              <a:rPr lang="fi-FI" sz="1800" dirty="0" err="1">
                <a:latin typeface="Helvetica" pitchFamily="2" charset="0"/>
              </a:rPr>
              <a:t>should</a:t>
            </a:r>
            <a:r>
              <a:rPr lang="fi-FI" sz="1800" dirty="0">
                <a:latin typeface="Helvetica" pitchFamily="2" charset="0"/>
              </a:rPr>
              <a:t> </a:t>
            </a:r>
            <a:r>
              <a:rPr lang="fi-FI" sz="1800" dirty="0" err="1">
                <a:latin typeface="Helvetica" pitchFamily="2" charset="0"/>
              </a:rPr>
              <a:t>discuss</a:t>
            </a:r>
            <a:r>
              <a:rPr lang="fi-FI" sz="1800" dirty="0">
                <a:latin typeface="Helvetica" pitchFamily="2" charset="0"/>
              </a:rPr>
              <a:t> an </a:t>
            </a:r>
            <a:r>
              <a:rPr lang="fi-FI" sz="1800" dirty="0" err="1">
                <a:latin typeface="Helvetica" pitchFamily="2" charset="0"/>
              </a:rPr>
              <a:t>approriate</a:t>
            </a:r>
            <a:r>
              <a:rPr lang="fi-FI" sz="1800" dirty="0">
                <a:latin typeface="Helvetica" pitchFamily="2" charset="0"/>
              </a:rPr>
              <a:t> </a:t>
            </a:r>
            <a:r>
              <a:rPr lang="fi-FI" sz="1800" dirty="0" err="1">
                <a:latin typeface="Helvetica" pitchFamily="2" charset="0"/>
              </a:rPr>
              <a:t>lenght</a:t>
            </a:r>
            <a:r>
              <a:rPr lang="fi-FI" sz="1800" dirty="0">
                <a:latin typeface="Helvetica" pitchFamily="2" charset="0"/>
              </a:rPr>
              <a:t> </a:t>
            </a:r>
            <a:r>
              <a:rPr lang="fi-FI" sz="1800" dirty="0" err="1">
                <a:latin typeface="Helvetica" pitchFamily="2" charset="0"/>
              </a:rPr>
              <a:t>with</a:t>
            </a:r>
            <a:r>
              <a:rPr lang="fi-FI" sz="1800" dirty="0">
                <a:latin typeface="Helvetica" pitchFamily="2" charset="0"/>
              </a:rPr>
              <a:t> </a:t>
            </a:r>
            <a:r>
              <a:rPr lang="fi-FI" sz="1800" dirty="0" err="1">
                <a:latin typeface="Helvetica" pitchFamily="2" charset="0"/>
              </a:rPr>
              <a:t>your</a:t>
            </a:r>
            <a:r>
              <a:rPr lang="fi-FI" sz="1800" dirty="0">
                <a:latin typeface="Helvetica" pitchFamily="2" charset="0"/>
              </a:rPr>
              <a:t> </a:t>
            </a:r>
            <a:r>
              <a:rPr lang="fi-FI" sz="1800" dirty="0" err="1">
                <a:latin typeface="Helvetica" pitchFamily="2" charset="0"/>
              </a:rPr>
              <a:t>supervisor</a:t>
            </a:r>
            <a:r>
              <a:rPr lang="fi-FI" sz="1800" dirty="0">
                <a:latin typeface="Helvetica" pitchFamily="2" charset="0"/>
              </a:rPr>
              <a:t>/</a:t>
            </a:r>
            <a:r>
              <a:rPr lang="fi-FI" sz="1800" dirty="0" err="1">
                <a:latin typeface="Helvetica" pitchFamily="2" charset="0"/>
              </a:rPr>
              <a:t>advisor</a:t>
            </a:r>
            <a:r>
              <a:rPr lang="fi-FI" sz="1800" dirty="0">
                <a:latin typeface="Helvetica" pitchFamily="2" charset="0"/>
              </a:rPr>
              <a:t>.</a:t>
            </a:r>
          </a:p>
          <a:p>
            <a:pPr marL="0" indent="0">
              <a:lnSpc>
                <a:spcPct val="100000"/>
              </a:lnSpc>
              <a:spcBef>
                <a:spcPts val="600"/>
              </a:spcBef>
              <a:buNone/>
            </a:pPr>
            <a:endParaRPr lang="fi-FI" sz="1800" dirty="0">
              <a:latin typeface="Helvetica" pitchFamily="2" charset="0"/>
            </a:endParaRPr>
          </a:p>
        </p:txBody>
      </p:sp>
    </p:spTree>
    <p:extLst>
      <p:ext uri="{BB962C8B-B14F-4D97-AF65-F5344CB8AC3E}">
        <p14:creationId xmlns:p14="http://schemas.microsoft.com/office/powerpoint/2010/main" val="3755966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7ACBC6-7C84-9C4E-B943-5AE602AB3390}"/>
              </a:ext>
            </a:extLst>
          </p:cNvPr>
          <p:cNvSpPr/>
          <p:nvPr/>
        </p:nvSpPr>
        <p:spPr>
          <a:xfrm>
            <a:off x="3048000" y="2551837"/>
            <a:ext cx="6096000" cy="646331"/>
          </a:xfrm>
          <a:prstGeom prst="rect">
            <a:avLst/>
          </a:prstGeom>
        </p:spPr>
        <p:txBody>
          <a:bodyPr>
            <a:spAutoFit/>
          </a:bodyPr>
          <a:lstStyle/>
          <a:p>
            <a:endParaRPr lang="fi-FI" dirty="0"/>
          </a:p>
          <a:p>
            <a:endParaRPr lang="fi-FI" dirty="0"/>
          </a:p>
        </p:txBody>
      </p:sp>
      <p:sp>
        <p:nvSpPr>
          <p:cNvPr id="5" name="TextBox 4">
            <a:extLst>
              <a:ext uri="{FF2B5EF4-FFF2-40B4-BE49-F238E27FC236}">
                <a16:creationId xmlns:a16="http://schemas.microsoft.com/office/drawing/2014/main" id="{8D44C2B6-D1E3-844B-B039-0AFF54A014F5}"/>
              </a:ext>
            </a:extLst>
          </p:cNvPr>
          <p:cNvSpPr txBox="1"/>
          <p:nvPr/>
        </p:nvSpPr>
        <p:spPr>
          <a:xfrm>
            <a:off x="1343025" y="1274564"/>
            <a:ext cx="9505950" cy="3847207"/>
          </a:xfrm>
          <a:prstGeom prst="rect">
            <a:avLst/>
          </a:prstGeom>
          <a:noFill/>
        </p:spPr>
        <p:txBody>
          <a:bodyPr wrap="square" rtlCol="0">
            <a:spAutoFit/>
          </a:bodyPr>
          <a:lstStyle/>
          <a:p>
            <a:endParaRPr lang="fi-FI" dirty="0">
              <a:latin typeface="Helvetica" pitchFamily="2" charset="0"/>
            </a:endParaRPr>
          </a:p>
          <a:p>
            <a:r>
              <a:rPr lang="fi-FI" sz="2800" b="1" dirty="0">
                <a:solidFill>
                  <a:srgbClr val="D8269B"/>
                </a:solidFill>
                <a:latin typeface="Helvetica" pitchFamily="2" charset="0"/>
              </a:rPr>
              <a:t>WHEN BEGINNING TO FORMULATE YOUR THESIS:</a:t>
            </a:r>
          </a:p>
          <a:p>
            <a:endParaRPr lang="fi-FI" dirty="0">
              <a:latin typeface="Helvetica" pitchFamily="2" charset="0"/>
            </a:endParaRPr>
          </a:p>
          <a:p>
            <a:r>
              <a:rPr lang="fi-FI" dirty="0">
                <a:latin typeface="Helvetica" pitchFamily="2" charset="0"/>
              </a:rPr>
              <a:t>BE </a:t>
            </a:r>
            <a:r>
              <a:rPr lang="fi-FI" b="1" dirty="0">
                <a:latin typeface="Helvetica" pitchFamily="2" charset="0"/>
              </a:rPr>
              <a:t>BRAVE</a:t>
            </a:r>
            <a:r>
              <a:rPr lang="fi-FI" dirty="0">
                <a:latin typeface="Helvetica" pitchFamily="2" charset="0"/>
              </a:rPr>
              <a:t> and BE </a:t>
            </a:r>
            <a:r>
              <a:rPr lang="fi-FI" b="1" dirty="0">
                <a:latin typeface="Helvetica" pitchFamily="2" charset="0"/>
              </a:rPr>
              <a:t>HONEST</a:t>
            </a:r>
            <a:r>
              <a:rPr lang="fi-FI" dirty="0">
                <a:latin typeface="Helvetica" pitchFamily="2" charset="0"/>
              </a:rPr>
              <a:t> for </a:t>
            </a:r>
            <a:r>
              <a:rPr lang="fi-FI" dirty="0" err="1">
                <a:latin typeface="Helvetica" pitchFamily="2" charset="0"/>
              </a:rPr>
              <a:t>yourself</a:t>
            </a:r>
            <a:r>
              <a:rPr lang="fi-FI" dirty="0">
                <a:latin typeface="Helvetica" pitchFamily="2" charset="0"/>
              </a:rPr>
              <a:t>!</a:t>
            </a:r>
          </a:p>
          <a:p>
            <a:endParaRPr lang="fi-FI" dirty="0">
              <a:latin typeface="Helvetica" pitchFamily="2" charset="0"/>
            </a:endParaRPr>
          </a:p>
          <a:p>
            <a:endParaRPr lang="fi-FI" dirty="0">
              <a:latin typeface="Helvetica" pitchFamily="2" charset="0"/>
            </a:endParaRPr>
          </a:p>
          <a:p>
            <a:pPr marL="342900" indent="-342900">
              <a:buAutoNum type="arabicParenR"/>
            </a:pPr>
            <a:r>
              <a:rPr lang="fi-FI" dirty="0">
                <a:latin typeface="Helvetica" pitchFamily="2" charset="0"/>
              </a:rPr>
              <a:t>Make a </a:t>
            </a:r>
            <a:r>
              <a:rPr lang="fi-FI" dirty="0" err="1">
                <a:latin typeface="Helvetica" pitchFamily="2" charset="0"/>
              </a:rPr>
              <a:t>timeline</a:t>
            </a:r>
            <a:r>
              <a:rPr lang="fi-FI" dirty="0">
                <a:latin typeface="Helvetica" pitchFamily="2" charset="0"/>
              </a:rPr>
              <a:t> </a:t>
            </a:r>
            <a:r>
              <a:rPr lang="fi-FI" dirty="0" err="1">
                <a:latin typeface="Helvetica" pitchFamily="2" charset="0"/>
              </a:rPr>
              <a:t>plan</a:t>
            </a:r>
            <a:endParaRPr lang="fi-FI" dirty="0">
              <a:latin typeface="Helvetica" pitchFamily="2" charset="0"/>
            </a:endParaRPr>
          </a:p>
          <a:p>
            <a:pPr marL="342900" indent="-342900">
              <a:buAutoNum type="arabicParenR"/>
            </a:pPr>
            <a:r>
              <a:rPr lang="fi-FI" dirty="0" err="1">
                <a:latin typeface="Helvetica" pitchFamily="2" charset="0"/>
              </a:rPr>
              <a:t>Start</a:t>
            </a:r>
            <a:r>
              <a:rPr lang="fi-FI" dirty="0">
                <a:latin typeface="Helvetica" pitchFamily="2" charset="0"/>
              </a:rPr>
              <a:t> </a:t>
            </a:r>
            <a:r>
              <a:rPr lang="fi-FI" dirty="0" err="1">
                <a:latin typeface="Helvetica" pitchFamily="2" charset="0"/>
              </a:rPr>
              <a:t>working</a:t>
            </a:r>
            <a:r>
              <a:rPr lang="fi-FI" dirty="0">
                <a:latin typeface="Helvetica" pitchFamily="2" charset="0"/>
              </a:rPr>
              <a:t> on a </a:t>
            </a:r>
            <a:r>
              <a:rPr lang="fi-FI" dirty="0" err="1">
                <a:latin typeface="Helvetica" pitchFamily="2" charset="0"/>
              </a:rPr>
              <a:t>topic</a:t>
            </a:r>
            <a:r>
              <a:rPr lang="fi-FI" dirty="0">
                <a:latin typeface="Helvetica" pitchFamily="2" charset="0"/>
              </a:rPr>
              <a:t>/</a:t>
            </a:r>
            <a:r>
              <a:rPr lang="fi-FI" dirty="0" err="1">
                <a:latin typeface="Helvetica" pitchFamily="2" charset="0"/>
              </a:rPr>
              <a:t>project</a:t>
            </a:r>
            <a:r>
              <a:rPr lang="fi-FI" dirty="0">
                <a:latin typeface="Helvetica" pitchFamily="2" charset="0"/>
              </a:rPr>
              <a:t> and </a:t>
            </a:r>
            <a:r>
              <a:rPr lang="fi-FI" dirty="0" err="1">
                <a:latin typeface="Helvetica" pitchFamily="2" charset="0"/>
              </a:rPr>
              <a:t>possible</a:t>
            </a:r>
            <a:r>
              <a:rPr lang="fi-FI" dirty="0">
                <a:latin typeface="Helvetica" pitchFamily="2" charset="0"/>
              </a:rPr>
              <a:t> </a:t>
            </a:r>
            <a:r>
              <a:rPr lang="fi-FI" dirty="0" err="1">
                <a:latin typeface="Helvetica" pitchFamily="2" charset="0"/>
              </a:rPr>
              <a:t>research</a:t>
            </a:r>
            <a:r>
              <a:rPr lang="fi-FI" dirty="0">
                <a:latin typeface="Helvetica" pitchFamily="2" charset="0"/>
              </a:rPr>
              <a:t> </a:t>
            </a:r>
            <a:r>
              <a:rPr lang="fi-FI" dirty="0" err="1">
                <a:latin typeface="Helvetica" pitchFamily="2" charset="0"/>
              </a:rPr>
              <a:t>question</a:t>
            </a:r>
            <a:r>
              <a:rPr lang="fi-FI" dirty="0">
                <a:latin typeface="Helvetica" pitchFamily="2" charset="0"/>
              </a:rPr>
              <a:t>. It </a:t>
            </a:r>
            <a:r>
              <a:rPr lang="fi-FI" dirty="0" err="1">
                <a:latin typeface="Helvetica" pitchFamily="2" charset="0"/>
              </a:rPr>
              <a:t>can</a:t>
            </a:r>
            <a:r>
              <a:rPr lang="fi-FI" dirty="0">
                <a:latin typeface="Helvetica" pitchFamily="2" charset="0"/>
              </a:rPr>
              <a:t> </a:t>
            </a:r>
            <a:r>
              <a:rPr lang="fi-FI" dirty="0" err="1">
                <a:latin typeface="Helvetica" pitchFamily="2" charset="0"/>
              </a:rPr>
              <a:t>be</a:t>
            </a:r>
            <a:r>
              <a:rPr lang="fi-FI" dirty="0">
                <a:latin typeface="Helvetica" pitchFamily="2" charset="0"/>
              </a:rPr>
              <a:t> an </a:t>
            </a:r>
            <a:r>
              <a:rPr lang="fi-FI" dirty="0" err="1">
                <a:latin typeface="Helvetica" pitchFamily="2" charset="0"/>
              </a:rPr>
              <a:t>extension</a:t>
            </a:r>
            <a:r>
              <a:rPr lang="fi-FI" dirty="0">
                <a:latin typeface="Helvetica" pitchFamily="2" charset="0"/>
              </a:rPr>
              <a:t> of a </a:t>
            </a:r>
            <a:r>
              <a:rPr lang="fi-FI" dirty="0" err="1">
                <a:latin typeface="Helvetica" pitchFamily="2" charset="0"/>
              </a:rPr>
              <a:t>project</a:t>
            </a:r>
            <a:r>
              <a:rPr lang="fi-FI" dirty="0">
                <a:latin typeface="Helvetica" pitchFamily="2" charset="0"/>
              </a:rPr>
              <a:t> </a:t>
            </a:r>
            <a:r>
              <a:rPr lang="fi-FI" dirty="0" err="1">
                <a:latin typeface="Helvetica" pitchFamily="2" charset="0"/>
              </a:rPr>
              <a:t>that</a:t>
            </a:r>
            <a:r>
              <a:rPr lang="fi-FI" dirty="0">
                <a:latin typeface="Helvetica" pitchFamily="2" charset="0"/>
              </a:rPr>
              <a:t> </a:t>
            </a:r>
            <a:r>
              <a:rPr lang="fi-FI" dirty="0" err="1">
                <a:latin typeface="Helvetica" pitchFamily="2" charset="0"/>
              </a:rPr>
              <a:t>you</a:t>
            </a:r>
            <a:r>
              <a:rPr lang="fi-FI" dirty="0">
                <a:latin typeface="Helvetica" pitchFamily="2" charset="0"/>
              </a:rPr>
              <a:t> </a:t>
            </a:r>
            <a:r>
              <a:rPr lang="fi-FI" dirty="0" err="1">
                <a:latin typeface="Helvetica" pitchFamily="2" charset="0"/>
              </a:rPr>
              <a:t>have</a:t>
            </a:r>
            <a:r>
              <a:rPr lang="fi-FI" dirty="0">
                <a:latin typeface="Helvetica" pitchFamily="2" charset="0"/>
              </a:rPr>
              <a:t> </a:t>
            </a:r>
            <a:r>
              <a:rPr lang="fi-FI" dirty="0" err="1">
                <a:latin typeface="Helvetica" pitchFamily="2" charset="0"/>
              </a:rPr>
              <a:t>done</a:t>
            </a:r>
            <a:r>
              <a:rPr lang="fi-FI" dirty="0">
                <a:latin typeface="Helvetica" pitchFamily="2" charset="0"/>
              </a:rPr>
              <a:t> </a:t>
            </a:r>
            <a:r>
              <a:rPr lang="fi-FI" dirty="0" err="1">
                <a:latin typeface="Helvetica" pitchFamily="2" charset="0"/>
              </a:rPr>
              <a:t>or</a:t>
            </a:r>
            <a:r>
              <a:rPr lang="fi-FI" dirty="0">
                <a:latin typeface="Helvetica" pitchFamily="2" charset="0"/>
              </a:rPr>
              <a:t> </a:t>
            </a:r>
            <a:r>
              <a:rPr lang="fi-FI" dirty="0" err="1">
                <a:latin typeface="Helvetica" pitchFamily="2" charset="0"/>
              </a:rPr>
              <a:t>are</a:t>
            </a:r>
            <a:r>
              <a:rPr lang="fi-FI" dirty="0">
                <a:latin typeface="Helvetica" pitchFamily="2" charset="0"/>
              </a:rPr>
              <a:t> </a:t>
            </a:r>
            <a:r>
              <a:rPr lang="fi-FI" dirty="0" err="1">
                <a:latin typeface="Helvetica" pitchFamily="2" charset="0"/>
              </a:rPr>
              <a:t>working</a:t>
            </a:r>
            <a:r>
              <a:rPr lang="fi-FI" dirty="0">
                <a:latin typeface="Helvetica" pitchFamily="2" charset="0"/>
              </a:rPr>
              <a:t> on </a:t>
            </a:r>
            <a:r>
              <a:rPr lang="fi-FI" dirty="0" err="1">
                <a:latin typeface="Helvetica" pitchFamily="2" charset="0"/>
              </a:rPr>
              <a:t>right</a:t>
            </a:r>
            <a:r>
              <a:rPr lang="fi-FI" dirty="0">
                <a:latin typeface="Helvetica" pitchFamily="2" charset="0"/>
              </a:rPr>
              <a:t> </a:t>
            </a:r>
            <a:r>
              <a:rPr lang="fi-FI" dirty="0" err="1">
                <a:latin typeface="Helvetica" pitchFamily="2" charset="0"/>
              </a:rPr>
              <a:t>now</a:t>
            </a:r>
            <a:r>
              <a:rPr lang="fi-FI" dirty="0">
                <a:latin typeface="Helvetica" pitchFamily="2" charset="0"/>
              </a:rPr>
              <a:t>.</a:t>
            </a:r>
          </a:p>
          <a:p>
            <a:pPr marL="342900" indent="-342900">
              <a:buAutoNum type="arabicParenR"/>
            </a:pPr>
            <a:r>
              <a:rPr lang="fi-FI" dirty="0">
                <a:latin typeface="Helvetica" pitchFamily="2" charset="0"/>
              </a:rPr>
              <a:t>Make </a:t>
            </a:r>
            <a:r>
              <a:rPr lang="fi-FI" dirty="0" err="1">
                <a:latin typeface="Helvetica" pitchFamily="2" charset="0"/>
              </a:rPr>
              <a:t>contact</a:t>
            </a:r>
            <a:r>
              <a:rPr lang="fi-FI" dirty="0">
                <a:latin typeface="Helvetica" pitchFamily="2" charset="0"/>
              </a:rPr>
              <a:t> to a </a:t>
            </a:r>
            <a:r>
              <a:rPr lang="fi-FI" dirty="0" err="1">
                <a:latin typeface="Helvetica" pitchFamily="2" charset="0"/>
              </a:rPr>
              <a:t>potential</a:t>
            </a:r>
            <a:r>
              <a:rPr lang="fi-FI" dirty="0">
                <a:latin typeface="Helvetica" pitchFamily="2" charset="0"/>
              </a:rPr>
              <a:t> </a:t>
            </a:r>
            <a:r>
              <a:rPr lang="fi-FI" dirty="0" err="1">
                <a:latin typeface="Helvetica" pitchFamily="2" charset="0"/>
              </a:rPr>
              <a:t>supervisor</a:t>
            </a:r>
            <a:r>
              <a:rPr lang="fi-FI" dirty="0">
                <a:latin typeface="Helvetica" pitchFamily="2" charset="0"/>
              </a:rPr>
              <a:t> – </a:t>
            </a:r>
            <a:r>
              <a:rPr lang="fi-FI" b="1" dirty="0" err="1">
                <a:latin typeface="Helvetica" pitchFamily="2" charset="0"/>
              </a:rPr>
              <a:t>check</a:t>
            </a:r>
            <a:r>
              <a:rPr lang="fi-FI" b="1" dirty="0">
                <a:latin typeface="Helvetica" pitchFamily="2" charset="0"/>
              </a:rPr>
              <a:t> </a:t>
            </a:r>
            <a:r>
              <a:rPr lang="fi-FI" b="1" dirty="0" err="1">
                <a:latin typeface="Helvetica" pitchFamily="2" charset="0"/>
              </a:rPr>
              <a:t>how</a:t>
            </a:r>
            <a:r>
              <a:rPr lang="fi-FI" b="1" dirty="0">
                <a:latin typeface="Helvetica" pitchFamily="2" charset="0"/>
              </a:rPr>
              <a:t> </a:t>
            </a:r>
            <a:r>
              <a:rPr lang="fi-FI" b="1" dirty="0" err="1">
                <a:latin typeface="Helvetica" pitchFamily="2" charset="0"/>
              </a:rPr>
              <a:t>this</a:t>
            </a:r>
            <a:r>
              <a:rPr lang="fi-FI" b="1" dirty="0">
                <a:latin typeface="Helvetica" pitchFamily="2" charset="0"/>
              </a:rPr>
              <a:t> is </a:t>
            </a:r>
            <a:r>
              <a:rPr lang="fi-FI" b="1" dirty="0" err="1">
                <a:latin typeface="Helvetica" pitchFamily="2" charset="0"/>
              </a:rPr>
              <a:t>organised</a:t>
            </a:r>
            <a:r>
              <a:rPr lang="fi-FI" b="1" dirty="0">
                <a:latin typeface="Helvetica" pitchFamily="2" charset="0"/>
              </a:rPr>
              <a:t> </a:t>
            </a:r>
            <a:r>
              <a:rPr lang="fi-FI" b="1" dirty="0" err="1">
                <a:latin typeface="Helvetica" pitchFamily="2" charset="0"/>
              </a:rPr>
              <a:t>with</a:t>
            </a:r>
            <a:r>
              <a:rPr lang="fi-FI" b="1" dirty="0">
                <a:latin typeface="Helvetica" pitchFamily="2" charset="0"/>
              </a:rPr>
              <a:t> </a:t>
            </a:r>
            <a:r>
              <a:rPr lang="fi-FI" b="1" dirty="0" err="1">
                <a:latin typeface="Helvetica" pitchFamily="2" charset="0"/>
              </a:rPr>
              <a:t>the</a:t>
            </a:r>
            <a:r>
              <a:rPr lang="fi-FI" b="1" dirty="0">
                <a:latin typeface="Helvetica" pitchFamily="2" charset="0"/>
              </a:rPr>
              <a:t> </a:t>
            </a:r>
            <a:r>
              <a:rPr lang="fi-FI" b="1" dirty="0" err="1">
                <a:latin typeface="Helvetica" pitchFamily="2" charset="0"/>
              </a:rPr>
              <a:t>responsible</a:t>
            </a:r>
            <a:r>
              <a:rPr lang="fi-FI" b="1" dirty="0">
                <a:latin typeface="Helvetica" pitchFamily="2" charset="0"/>
              </a:rPr>
              <a:t> </a:t>
            </a:r>
            <a:r>
              <a:rPr lang="fi-FI" b="1" dirty="0" err="1">
                <a:latin typeface="Helvetica" pitchFamily="2" charset="0"/>
              </a:rPr>
              <a:t>teacher</a:t>
            </a:r>
            <a:r>
              <a:rPr lang="fi-FI" b="1" dirty="0">
                <a:latin typeface="Helvetica" pitchFamily="2" charset="0"/>
              </a:rPr>
              <a:t> of </a:t>
            </a:r>
            <a:r>
              <a:rPr lang="fi-FI" b="1" dirty="0" err="1">
                <a:latin typeface="Helvetica" pitchFamily="2" charset="0"/>
              </a:rPr>
              <a:t>your</a:t>
            </a:r>
            <a:r>
              <a:rPr lang="fi-FI" b="1" dirty="0">
                <a:latin typeface="Helvetica" pitchFamily="2" charset="0"/>
              </a:rPr>
              <a:t> </a:t>
            </a:r>
            <a:r>
              <a:rPr lang="fi-FI" b="1" dirty="0" err="1">
                <a:latin typeface="Helvetica" pitchFamily="2" charset="0"/>
              </a:rPr>
              <a:t>major</a:t>
            </a:r>
            <a:r>
              <a:rPr lang="fi-FI" b="1" dirty="0">
                <a:latin typeface="Helvetica" pitchFamily="2" charset="0"/>
              </a:rPr>
              <a:t> </a:t>
            </a:r>
            <a:r>
              <a:rPr lang="fi-FI" b="1" dirty="0" err="1">
                <a:latin typeface="Helvetica" pitchFamily="2" charset="0"/>
              </a:rPr>
              <a:t>specific</a:t>
            </a:r>
            <a:r>
              <a:rPr lang="fi-FI" b="1" dirty="0">
                <a:latin typeface="Helvetica" pitchFamily="2" charset="0"/>
              </a:rPr>
              <a:t> </a:t>
            </a:r>
            <a:r>
              <a:rPr lang="fi-FI" b="1" dirty="0" err="1">
                <a:latin typeface="Helvetica" pitchFamily="2" charset="0"/>
              </a:rPr>
              <a:t>seminar</a:t>
            </a:r>
            <a:r>
              <a:rPr lang="fi-FI" b="1" dirty="0">
                <a:latin typeface="Helvetica" pitchFamily="2" charset="0"/>
              </a:rPr>
              <a:t>. </a:t>
            </a:r>
          </a:p>
          <a:p>
            <a:pPr marL="342900" indent="-342900">
              <a:buAutoNum type="arabicParenR"/>
            </a:pPr>
            <a:r>
              <a:rPr lang="fi-FI" dirty="0" err="1">
                <a:latin typeface="Helvetica" pitchFamily="2" charset="0"/>
              </a:rPr>
              <a:t>Map</a:t>
            </a:r>
            <a:r>
              <a:rPr lang="fi-FI" dirty="0">
                <a:latin typeface="Helvetica" pitchFamily="2" charset="0"/>
              </a:rPr>
              <a:t> out </a:t>
            </a:r>
            <a:r>
              <a:rPr lang="fi-FI" dirty="0" err="1">
                <a:latin typeface="Helvetica" pitchFamily="2" charset="0"/>
              </a:rPr>
              <a:t>other</a:t>
            </a:r>
            <a:r>
              <a:rPr lang="fi-FI" dirty="0">
                <a:latin typeface="Helvetica" pitchFamily="2" charset="0"/>
              </a:rPr>
              <a:t> </a:t>
            </a:r>
            <a:r>
              <a:rPr lang="fi-FI" dirty="0" err="1">
                <a:latin typeface="Helvetica" pitchFamily="2" charset="0"/>
              </a:rPr>
              <a:t>similar</a:t>
            </a:r>
            <a:r>
              <a:rPr lang="fi-FI" dirty="0">
                <a:latin typeface="Helvetica" pitchFamily="2" charset="0"/>
              </a:rPr>
              <a:t> </a:t>
            </a:r>
            <a:r>
              <a:rPr lang="fi-FI" dirty="0" err="1">
                <a:latin typeface="Helvetica" pitchFamily="2" charset="0"/>
              </a:rPr>
              <a:t>art</a:t>
            </a:r>
            <a:r>
              <a:rPr lang="fi-FI" dirty="0">
                <a:latin typeface="Helvetica" pitchFamily="2" charset="0"/>
              </a:rPr>
              <a:t> </a:t>
            </a:r>
            <a:r>
              <a:rPr lang="fi-FI" dirty="0" err="1">
                <a:latin typeface="Helvetica" pitchFamily="2" charset="0"/>
              </a:rPr>
              <a:t>works</a:t>
            </a:r>
            <a:r>
              <a:rPr lang="fi-FI" dirty="0">
                <a:latin typeface="Helvetica" pitchFamily="2" charset="0"/>
              </a:rPr>
              <a:t>, </a:t>
            </a:r>
            <a:r>
              <a:rPr lang="fi-FI" dirty="0" err="1">
                <a:latin typeface="Helvetica" pitchFamily="2" charset="0"/>
              </a:rPr>
              <a:t>projects</a:t>
            </a:r>
            <a:r>
              <a:rPr lang="fi-FI" dirty="0">
                <a:latin typeface="Helvetica" pitchFamily="2" charset="0"/>
              </a:rPr>
              <a:t>, </a:t>
            </a:r>
            <a:r>
              <a:rPr lang="fi-FI" dirty="0" err="1">
                <a:latin typeface="Helvetica" pitchFamily="2" charset="0"/>
              </a:rPr>
              <a:t>themes</a:t>
            </a:r>
            <a:r>
              <a:rPr lang="fi-FI" dirty="0">
                <a:latin typeface="Helvetica" pitchFamily="2" charset="0"/>
              </a:rPr>
              <a:t> &gt;&gt; CONTEXT</a:t>
            </a:r>
          </a:p>
          <a:p>
            <a:pPr marL="342900" indent="-342900">
              <a:buAutoNum type="arabicParenR"/>
            </a:pPr>
            <a:r>
              <a:rPr lang="fi-FI" dirty="0" err="1">
                <a:latin typeface="Helvetica" pitchFamily="2" charset="0"/>
              </a:rPr>
              <a:t>Try</a:t>
            </a:r>
            <a:r>
              <a:rPr lang="fi-FI" dirty="0">
                <a:latin typeface="Helvetica" pitchFamily="2" charset="0"/>
              </a:rPr>
              <a:t> to </a:t>
            </a:r>
            <a:r>
              <a:rPr lang="fi-FI" dirty="0" err="1">
                <a:latin typeface="Helvetica" pitchFamily="2" charset="0"/>
              </a:rPr>
              <a:t>see</a:t>
            </a:r>
            <a:r>
              <a:rPr lang="fi-FI" dirty="0">
                <a:latin typeface="Helvetica" pitchFamily="2" charset="0"/>
              </a:rPr>
              <a:t> </a:t>
            </a:r>
            <a:r>
              <a:rPr lang="fi-FI" dirty="0" err="1">
                <a:latin typeface="Helvetica" pitchFamily="2" charset="0"/>
              </a:rPr>
              <a:t>your</a:t>
            </a:r>
            <a:r>
              <a:rPr lang="fi-FI" dirty="0">
                <a:latin typeface="Helvetica" pitchFamily="2" charset="0"/>
              </a:rPr>
              <a:t> </a:t>
            </a:r>
            <a:r>
              <a:rPr lang="fi-FI" dirty="0" err="1">
                <a:latin typeface="Helvetica" pitchFamily="2" charset="0"/>
              </a:rPr>
              <a:t>project</a:t>
            </a:r>
            <a:r>
              <a:rPr lang="fi-FI" dirty="0">
                <a:latin typeface="Helvetica" pitchFamily="2" charset="0"/>
              </a:rPr>
              <a:t> </a:t>
            </a:r>
            <a:r>
              <a:rPr lang="fi-FI" dirty="0" err="1">
                <a:latin typeface="Helvetica" pitchFamily="2" charset="0"/>
              </a:rPr>
              <a:t>within</a:t>
            </a:r>
            <a:r>
              <a:rPr lang="fi-FI" dirty="0">
                <a:latin typeface="Helvetica" pitchFamily="2" charset="0"/>
              </a:rPr>
              <a:t> </a:t>
            </a:r>
            <a:r>
              <a:rPr lang="fi-FI" dirty="0" err="1">
                <a:latin typeface="Helvetica" pitchFamily="2" charset="0"/>
              </a:rPr>
              <a:t>them</a:t>
            </a:r>
            <a:r>
              <a:rPr lang="fi-FI" dirty="0">
                <a:latin typeface="Helvetica" pitchFamily="2" charset="0"/>
              </a:rPr>
              <a:t>; </a:t>
            </a:r>
            <a:r>
              <a:rPr lang="fi-FI" dirty="0" err="1">
                <a:latin typeface="Helvetica" pitchFamily="2" charset="0"/>
              </a:rPr>
              <a:t>similarities</a:t>
            </a:r>
            <a:r>
              <a:rPr lang="fi-FI" dirty="0">
                <a:latin typeface="Helvetica" pitchFamily="2" charset="0"/>
              </a:rPr>
              <a:t> and </a:t>
            </a:r>
            <a:r>
              <a:rPr lang="fi-FI" dirty="0" err="1">
                <a:latin typeface="Helvetica" pitchFamily="2" charset="0"/>
              </a:rPr>
              <a:t>potential</a:t>
            </a:r>
            <a:r>
              <a:rPr lang="fi-FI" dirty="0">
                <a:latin typeface="Helvetica" pitchFamily="2" charset="0"/>
              </a:rPr>
              <a:t> </a:t>
            </a:r>
            <a:r>
              <a:rPr lang="fi-FI" dirty="0" err="1">
                <a:latin typeface="Helvetica" pitchFamily="2" charset="0"/>
              </a:rPr>
              <a:t>differences</a:t>
            </a:r>
            <a:r>
              <a:rPr lang="fi-FI" dirty="0">
                <a:latin typeface="Helvetica" pitchFamily="2" charset="0"/>
              </a:rPr>
              <a:t>…</a:t>
            </a:r>
          </a:p>
        </p:txBody>
      </p:sp>
    </p:spTree>
    <p:extLst>
      <p:ext uri="{BB962C8B-B14F-4D97-AF65-F5344CB8AC3E}">
        <p14:creationId xmlns:p14="http://schemas.microsoft.com/office/powerpoint/2010/main" val="375884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2">
            <a:extLst>
              <a:ext uri="{FF2B5EF4-FFF2-40B4-BE49-F238E27FC236}">
                <a16:creationId xmlns:a16="http://schemas.microsoft.com/office/drawing/2014/main" id="{85A40062-E371-C84C-6D76-E40E8D96A411}"/>
              </a:ext>
            </a:extLst>
          </p:cNvPr>
          <p:cNvSpPr txBox="1">
            <a:spLocks/>
          </p:cNvSpPr>
          <p:nvPr/>
        </p:nvSpPr>
        <p:spPr>
          <a:xfrm>
            <a:off x="1099323" y="1910255"/>
            <a:ext cx="9993354" cy="303748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i-FI" b="1" dirty="0">
                <a:latin typeface="Helvetica" pitchFamily="2" charset="0"/>
              </a:rPr>
              <a:t>STRUCTURE OF THE ART AND MEDIA THESIS SEMINAR</a:t>
            </a:r>
          </a:p>
          <a:p>
            <a:pPr marL="0" indent="0" algn="ctr">
              <a:buFont typeface="Arial" panose="020B0604020202020204" pitchFamily="34" charset="0"/>
              <a:buNone/>
            </a:pPr>
            <a:endParaRPr lang="fi-FI" sz="2400" b="1" dirty="0">
              <a:latin typeface="Helvetica" pitchFamily="2" charset="0"/>
            </a:endParaRPr>
          </a:p>
          <a:p>
            <a:pPr marL="0" indent="0" algn="ctr">
              <a:buFont typeface="Arial" panose="020B0604020202020204" pitchFamily="34" charset="0"/>
              <a:buNone/>
            </a:pPr>
            <a:endParaRPr lang="fi-FI" sz="2400" b="1" dirty="0">
              <a:latin typeface="Helvetica" pitchFamily="2" charset="0"/>
            </a:endParaRPr>
          </a:p>
          <a:p>
            <a:pPr marL="0" indent="0" algn="ctr">
              <a:buFont typeface="Arial" panose="020B0604020202020204" pitchFamily="34" charset="0"/>
              <a:buNone/>
            </a:pPr>
            <a:endParaRPr lang="fi-FI" sz="2400" u="sng" dirty="0">
              <a:latin typeface="Helvetica" pitchFamily="2" charset="0"/>
            </a:endParaRPr>
          </a:p>
          <a:p>
            <a:pPr marL="0" indent="0" algn="ctr">
              <a:buNone/>
            </a:pPr>
            <a:r>
              <a:rPr lang="fi-FI" sz="1800" b="1" dirty="0">
                <a:solidFill>
                  <a:srgbClr val="00B050"/>
                </a:solidFill>
                <a:latin typeface="Helvetica" pitchFamily="2" charset="0"/>
              </a:rPr>
              <a:t>MA LEVEL SESSIONS </a:t>
            </a:r>
            <a:r>
              <a:rPr lang="fi-FI" sz="1800" b="1" dirty="0">
                <a:latin typeface="Helvetica" pitchFamily="2" charset="0"/>
              </a:rPr>
              <a:t>in </a:t>
            </a:r>
            <a:r>
              <a:rPr lang="fi-FI" sz="1800" b="1" dirty="0" err="1">
                <a:latin typeface="Helvetica" pitchFamily="2" charset="0"/>
              </a:rPr>
              <a:t>periods</a:t>
            </a:r>
            <a:r>
              <a:rPr lang="fi-FI" sz="1800" b="1" dirty="0">
                <a:latin typeface="Helvetica" pitchFamily="2" charset="0"/>
              </a:rPr>
              <a:t> 1 and 2.</a:t>
            </a:r>
          </a:p>
          <a:p>
            <a:pPr marL="0" indent="0" algn="ctr">
              <a:buNone/>
            </a:pPr>
            <a:endParaRPr lang="fi-FI" sz="1800" b="1" i="1" dirty="0">
              <a:latin typeface="Helvetica" pitchFamily="2" charset="0"/>
            </a:endParaRPr>
          </a:p>
          <a:p>
            <a:pPr marL="0" indent="0" algn="ctr">
              <a:buNone/>
            </a:pPr>
            <a:r>
              <a:rPr lang="fi-FI" sz="1800" b="1" dirty="0">
                <a:solidFill>
                  <a:srgbClr val="D8269B"/>
                </a:solidFill>
                <a:latin typeface="Helvetica" pitchFamily="2" charset="0"/>
              </a:rPr>
              <a:t>MAJOR-SPECIFIC SESSIONS </a:t>
            </a:r>
            <a:r>
              <a:rPr lang="fi-FI" sz="1800" b="1" dirty="0">
                <a:latin typeface="Helvetica" pitchFamily="2" charset="0"/>
              </a:rPr>
              <a:t>in </a:t>
            </a:r>
            <a:r>
              <a:rPr lang="fi-FI" sz="1800" b="1" dirty="0" err="1">
                <a:latin typeface="Helvetica" pitchFamily="2" charset="0"/>
              </a:rPr>
              <a:t>periods</a:t>
            </a:r>
            <a:r>
              <a:rPr lang="fi-FI" sz="1800" b="1" dirty="0">
                <a:latin typeface="Helvetica" pitchFamily="2" charset="0"/>
              </a:rPr>
              <a:t> 1, 2 and 3.</a:t>
            </a:r>
          </a:p>
          <a:p>
            <a:pPr marL="0" indent="0" algn="ctr">
              <a:buFont typeface="Arial" panose="020B0604020202020204" pitchFamily="34" charset="0"/>
              <a:buNone/>
            </a:pPr>
            <a:endParaRPr lang="fi-FI" sz="2400" b="1" dirty="0">
              <a:latin typeface="Helvetica" pitchFamily="2" charset="0"/>
            </a:endParaRPr>
          </a:p>
          <a:p>
            <a:pPr algn="ctr">
              <a:lnSpc>
                <a:spcPct val="200000"/>
              </a:lnSpc>
            </a:pPr>
            <a:endParaRPr lang="fi-FI" sz="1800" b="1" u="sng" dirty="0">
              <a:latin typeface="Helvetica" pitchFamily="2" charset="0"/>
            </a:endParaRPr>
          </a:p>
          <a:p>
            <a:pPr algn="ctr">
              <a:lnSpc>
                <a:spcPct val="100000"/>
              </a:lnSpc>
              <a:spcBef>
                <a:spcPts val="0"/>
              </a:spcBef>
            </a:pPr>
            <a:endParaRPr lang="fi-FI" sz="1800" dirty="0">
              <a:latin typeface="Helvetica" pitchFamily="2" charset="0"/>
            </a:endParaRPr>
          </a:p>
        </p:txBody>
      </p:sp>
    </p:spTree>
    <p:extLst>
      <p:ext uri="{BB962C8B-B14F-4D97-AF65-F5344CB8AC3E}">
        <p14:creationId xmlns:p14="http://schemas.microsoft.com/office/powerpoint/2010/main" val="284053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2E60F7-069B-FE3B-D8EF-E371AA8CA6D5}"/>
              </a:ext>
            </a:extLst>
          </p:cNvPr>
          <p:cNvSpPr txBox="1"/>
          <p:nvPr/>
        </p:nvSpPr>
        <p:spPr>
          <a:xfrm>
            <a:off x="1343025" y="1780672"/>
            <a:ext cx="9505950" cy="4524315"/>
          </a:xfrm>
          <a:prstGeom prst="rect">
            <a:avLst/>
          </a:prstGeom>
          <a:noFill/>
        </p:spPr>
        <p:txBody>
          <a:bodyPr wrap="square" lIns="91440" tIns="45720" rIns="91440" bIns="45720" anchor="t">
            <a:spAutoFit/>
          </a:bodyPr>
          <a:lstStyle/>
          <a:p>
            <a:pPr>
              <a:lnSpc>
                <a:spcPct val="100000"/>
              </a:lnSpc>
              <a:spcBef>
                <a:spcPts val="600"/>
              </a:spcBef>
            </a:pPr>
            <a:r>
              <a:rPr lang="fi-FI" sz="1800" b="1" dirty="0" err="1">
                <a:latin typeface="Helvetica"/>
                <a:cs typeface="Helvetica"/>
              </a:rPr>
              <a:t>You</a:t>
            </a:r>
            <a:r>
              <a:rPr lang="fi-FI" sz="1800" b="1" dirty="0">
                <a:latin typeface="Helvetica"/>
                <a:cs typeface="Helvetica"/>
              </a:rPr>
              <a:t> </a:t>
            </a:r>
            <a:r>
              <a:rPr lang="fi-FI" sz="1800" b="1" dirty="0" err="1">
                <a:latin typeface="Helvetica"/>
                <a:cs typeface="Helvetica"/>
              </a:rPr>
              <a:t>may</a:t>
            </a:r>
            <a:r>
              <a:rPr lang="fi-FI" sz="1800" b="1" dirty="0">
                <a:latin typeface="Helvetica"/>
                <a:cs typeface="Helvetica"/>
              </a:rPr>
              <a:t> </a:t>
            </a:r>
            <a:r>
              <a:rPr lang="fi-FI" sz="1800" b="1" dirty="0" err="1">
                <a:latin typeface="Helvetica"/>
                <a:cs typeface="Helvetica"/>
              </a:rPr>
              <a:t>write</a:t>
            </a:r>
            <a:r>
              <a:rPr lang="fi-FI" sz="1800" b="1" dirty="0">
                <a:latin typeface="Helvetica"/>
                <a:cs typeface="Helvetica"/>
              </a:rPr>
              <a:t> </a:t>
            </a:r>
            <a:r>
              <a:rPr lang="fi-FI" sz="1800" b="1" dirty="0" err="1">
                <a:latin typeface="Helvetica"/>
                <a:cs typeface="Helvetica"/>
              </a:rPr>
              <a:t>your</a:t>
            </a:r>
            <a:r>
              <a:rPr lang="fi-FI" sz="1800" b="1" dirty="0">
                <a:latin typeface="Helvetica"/>
                <a:cs typeface="Helvetica"/>
              </a:rPr>
              <a:t> </a:t>
            </a:r>
            <a:r>
              <a:rPr lang="fi-FI" sz="1800" b="1" dirty="0" err="1">
                <a:latin typeface="Helvetica"/>
                <a:cs typeface="Helvetica"/>
              </a:rPr>
              <a:t>thesis</a:t>
            </a:r>
            <a:r>
              <a:rPr lang="fi-FI" sz="1800" b="1" dirty="0">
                <a:latin typeface="Helvetica"/>
                <a:cs typeface="Helvetica"/>
              </a:rPr>
              <a:t> in </a:t>
            </a:r>
            <a:r>
              <a:rPr lang="fi-FI" sz="1800" b="1" dirty="0" err="1">
                <a:latin typeface="Helvetica"/>
                <a:cs typeface="Helvetica"/>
              </a:rPr>
              <a:t>Finnish</a:t>
            </a:r>
            <a:r>
              <a:rPr lang="fi-FI" sz="1800" b="1" dirty="0">
                <a:latin typeface="Helvetica"/>
                <a:cs typeface="Helvetica"/>
              </a:rPr>
              <a:t>, </a:t>
            </a:r>
            <a:r>
              <a:rPr lang="fi-FI" b="1" dirty="0" err="1">
                <a:latin typeface="Helvetica"/>
                <a:cs typeface="Helvetica"/>
              </a:rPr>
              <a:t>Swedish</a:t>
            </a:r>
            <a:r>
              <a:rPr lang="fi-FI" sz="1800" b="1" dirty="0">
                <a:latin typeface="Helvetica"/>
                <a:cs typeface="Helvetica"/>
              </a:rPr>
              <a:t> </a:t>
            </a:r>
            <a:r>
              <a:rPr lang="fi-FI" sz="1800" b="1" dirty="0" err="1">
                <a:latin typeface="Helvetica"/>
                <a:cs typeface="Helvetica"/>
              </a:rPr>
              <a:t>or</a:t>
            </a:r>
            <a:r>
              <a:rPr lang="fi-FI" sz="1800" b="1" dirty="0">
                <a:latin typeface="Helvetica"/>
                <a:cs typeface="Helvetica"/>
              </a:rPr>
              <a:t> English.</a:t>
            </a:r>
            <a:endParaRPr lang="en-US" sz="1800" dirty="0">
              <a:latin typeface="Helvetica"/>
              <a:cs typeface="Helvetica"/>
            </a:endParaRPr>
          </a:p>
          <a:p>
            <a:endParaRPr lang="en-US" dirty="0">
              <a:latin typeface="Helvetica" pitchFamily="2" charset="0"/>
            </a:endParaRPr>
          </a:p>
          <a:p>
            <a:r>
              <a:rPr lang="en-US" sz="1800" dirty="0">
                <a:latin typeface="Helvetica" pitchFamily="2" charset="0"/>
              </a:rPr>
              <a:t>Students studying in a Finnish-language </a:t>
            </a:r>
            <a:r>
              <a:rPr lang="en-US" sz="1800" dirty="0" err="1">
                <a:latin typeface="Helvetica" pitchFamily="2" charset="0"/>
              </a:rPr>
              <a:t>programme</a:t>
            </a:r>
            <a:r>
              <a:rPr lang="en-US" sz="1800" dirty="0">
                <a:latin typeface="Helvetica" pitchFamily="2" charset="0"/>
              </a:rPr>
              <a:t> and wishing to write their thesis in English need to agree on this with the thesis supervisor when obtaining approval for the thesis topic. </a:t>
            </a:r>
            <a:endParaRPr lang="en-US" b="1" dirty="0">
              <a:latin typeface="Helvetica" pitchFamily="2" charset="0"/>
            </a:endParaRPr>
          </a:p>
          <a:p>
            <a:r>
              <a:rPr lang="en-US" dirty="0">
                <a:latin typeface="Helvetica" pitchFamily="2" charset="0"/>
              </a:rPr>
              <a:t>Students in an English-language </a:t>
            </a:r>
            <a:r>
              <a:rPr lang="en-US" dirty="0" err="1">
                <a:latin typeface="Helvetica" pitchFamily="2" charset="0"/>
              </a:rPr>
              <a:t>programme</a:t>
            </a:r>
            <a:r>
              <a:rPr lang="en-US" dirty="0">
                <a:latin typeface="Helvetica" pitchFamily="2" charset="0"/>
              </a:rPr>
              <a:t> are entitled to write their thesis in Finnish or Swedish. </a:t>
            </a:r>
          </a:p>
          <a:p>
            <a:endParaRPr lang="en-US" b="1" dirty="0">
              <a:latin typeface="Helvetica" pitchFamily="2" charset="0"/>
            </a:endParaRPr>
          </a:p>
          <a:p>
            <a:r>
              <a:rPr lang="en-US" dirty="0">
                <a:latin typeface="Helvetica" pitchFamily="2" charset="0"/>
              </a:rPr>
              <a:t>When choosing the language of the thesis, students should bear in mind that, one requirement for the thesis is demonstrating the language skills needed for the work in their field of study. </a:t>
            </a:r>
            <a:r>
              <a:rPr lang="en-US" b="1" dirty="0">
                <a:latin typeface="Helvetica" pitchFamily="2" charset="0"/>
              </a:rPr>
              <a:t>In other words, students need to have good command of the language of the thesis. </a:t>
            </a:r>
          </a:p>
          <a:p>
            <a:endParaRPr lang="en-US" b="1" dirty="0">
              <a:latin typeface="Helvetica" pitchFamily="2" charset="0"/>
            </a:endParaRPr>
          </a:p>
          <a:p>
            <a:r>
              <a:rPr lang="en-US" sz="1800" dirty="0">
                <a:latin typeface="Helvetica" pitchFamily="2" charset="0"/>
              </a:rPr>
              <a:t>The student is responsible for ensuring the correctness of the language; the language may affect the evaluation. </a:t>
            </a:r>
          </a:p>
          <a:p>
            <a:endParaRPr lang="en-US" sz="1800" dirty="0">
              <a:latin typeface="Helvetica" pitchFamily="2" charset="0"/>
            </a:endParaRPr>
          </a:p>
        </p:txBody>
      </p:sp>
      <p:sp>
        <p:nvSpPr>
          <p:cNvPr id="4" name="TextBox 3">
            <a:extLst>
              <a:ext uri="{FF2B5EF4-FFF2-40B4-BE49-F238E27FC236}">
                <a16:creationId xmlns:a16="http://schemas.microsoft.com/office/drawing/2014/main" id="{4D27A348-AF52-7BD5-0A48-76C661E458EB}"/>
              </a:ext>
            </a:extLst>
          </p:cNvPr>
          <p:cNvSpPr txBox="1"/>
          <p:nvPr/>
        </p:nvSpPr>
        <p:spPr>
          <a:xfrm>
            <a:off x="1343025" y="952652"/>
            <a:ext cx="6839401" cy="523220"/>
          </a:xfrm>
          <a:prstGeom prst="rect">
            <a:avLst/>
          </a:prstGeom>
          <a:noFill/>
        </p:spPr>
        <p:txBody>
          <a:bodyPr wrap="square" rtlCol="0">
            <a:spAutoFit/>
          </a:bodyPr>
          <a:lstStyle/>
          <a:p>
            <a:r>
              <a:rPr lang="fi-FI" sz="2800" b="1" dirty="0">
                <a:solidFill>
                  <a:srgbClr val="D8269B"/>
                </a:solidFill>
                <a:latin typeface="Helvetica" pitchFamily="2" charset="0"/>
              </a:rPr>
              <a:t>LANGUAGE OF THESIS</a:t>
            </a:r>
            <a:endParaRPr lang="en-FI" sz="2800" b="1" dirty="0">
              <a:solidFill>
                <a:srgbClr val="D8269B"/>
              </a:solidFill>
              <a:latin typeface="Helvetica" pitchFamily="2" charset="0"/>
            </a:endParaRPr>
          </a:p>
        </p:txBody>
      </p:sp>
    </p:spTree>
    <p:extLst>
      <p:ext uri="{BB962C8B-B14F-4D97-AF65-F5344CB8AC3E}">
        <p14:creationId xmlns:p14="http://schemas.microsoft.com/office/powerpoint/2010/main" val="4240275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B72C38-95A4-74FC-7B59-C489DE779AD8}"/>
              </a:ext>
            </a:extLst>
          </p:cNvPr>
          <p:cNvSpPr txBox="1"/>
          <p:nvPr/>
        </p:nvSpPr>
        <p:spPr>
          <a:xfrm>
            <a:off x="1343025" y="1112836"/>
            <a:ext cx="9505950" cy="3477875"/>
          </a:xfrm>
          <a:prstGeom prst="rect">
            <a:avLst/>
          </a:prstGeom>
          <a:noFill/>
        </p:spPr>
        <p:txBody>
          <a:bodyPr wrap="square" rtlCol="0">
            <a:spAutoFit/>
          </a:bodyPr>
          <a:lstStyle/>
          <a:p>
            <a:r>
              <a:rPr lang="fi-FI" sz="2800" b="1" dirty="0">
                <a:solidFill>
                  <a:srgbClr val="D8269B"/>
                </a:solidFill>
                <a:latin typeface="Helvetica" pitchFamily="2" charset="0"/>
              </a:rPr>
              <a:t>…</a:t>
            </a:r>
          </a:p>
          <a:p>
            <a:endParaRPr lang="fi-FI" sz="2400" b="1" dirty="0">
              <a:latin typeface="Helvetica" pitchFamily="2" charset="0"/>
            </a:endParaRPr>
          </a:p>
          <a:p>
            <a:endParaRPr lang="fi-FI" sz="2400" b="1" dirty="0">
              <a:latin typeface="Helvetica" pitchFamily="2" charset="0"/>
            </a:endParaRPr>
          </a:p>
          <a:p>
            <a:endParaRPr lang="fi-FI" dirty="0">
              <a:latin typeface="Helvetica" pitchFamily="2" charset="0"/>
            </a:endParaRPr>
          </a:p>
          <a:p>
            <a:r>
              <a:rPr lang="fi-FI" dirty="0">
                <a:latin typeface="Helvetica" pitchFamily="2" charset="0"/>
              </a:rPr>
              <a:t>-</a:t>
            </a:r>
            <a:r>
              <a:rPr lang="fi-FI" dirty="0" err="1">
                <a:latin typeface="Helvetica" pitchFamily="2" charset="0"/>
              </a:rPr>
              <a:t>Good</a:t>
            </a:r>
            <a:r>
              <a:rPr lang="fi-FI" dirty="0">
                <a:latin typeface="Helvetica" pitchFamily="2" charset="0"/>
              </a:rPr>
              <a:t> </a:t>
            </a:r>
            <a:r>
              <a:rPr lang="fi-FI" dirty="0" err="1">
                <a:latin typeface="Helvetica" pitchFamily="2" charset="0"/>
              </a:rPr>
              <a:t>starting</a:t>
            </a:r>
            <a:r>
              <a:rPr lang="fi-FI" dirty="0">
                <a:latin typeface="Helvetica" pitchFamily="2" charset="0"/>
              </a:rPr>
              <a:t> </a:t>
            </a:r>
            <a:r>
              <a:rPr lang="fi-FI" dirty="0" err="1">
                <a:latin typeface="Helvetica" pitchFamily="2" charset="0"/>
              </a:rPr>
              <a:t>point</a:t>
            </a:r>
            <a:r>
              <a:rPr lang="fi-FI" dirty="0">
                <a:latin typeface="Helvetica" pitchFamily="2" charset="0"/>
              </a:rPr>
              <a:t> is </a:t>
            </a:r>
            <a:r>
              <a:rPr lang="fi-FI" dirty="0" err="1">
                <a:latin typeface="Helvetica" pitchFamily="2" charset="0"/>
              </a:rPr>
              <a:t>your</a:t>
            </a:r>
            <a:r>
              <a:rPr lang="fi-FI" dirty="0">
                <a:latin typeface="Helvetica" pitchFamily="2" charset="0"/>
              </a:rPr>
              <a:t> </a:t>
            </a:r>
            <a:r>
              <a:rPr lang="fi-FI" dirty="0" err="1">
                <a:latin typeface="Helvetica" pitchFamily="2" charset="0"/>
              </a:rPr>
              <a:t>practice</a:t>
            </a:r>
            <a:r>
              <a:rPr lang="fi-FI" dirty="0">
                <a:latin typeface="Helvetica" pitchFamily="2" charset="0"/>
              </a:rPr>
              <a:t>.</a:t>
            </a:r>
          </a:p>
          <a:p>
            <a:endParaRPr lang="fi-FI" dirty="0">
              <a:latin typeface="Helvetica" pitchFamily="2" charset="0"/>
            </a:endParaRPr>
          </a:p>
          <a:p>
            <a:r>
              <a:rPr lang="fi-FI" dirty="0">
                <a:latin typeface="Helvetica" pitchFamily="2" charset="0"/>
              </a:rPr>
              <a:t>-</a:t>
            </a:r>
            <a:r>
              <a:rPr lang="fi-FI" dirty="0" err="1">
                <a:latin typeface="Helvetica" pitchFamily="2" charset="0"/>
              </a:rPr>
              <a:t>Do</a:t>
            </a:r>
            <a:r>
              <a:rPr lang="fi-FI" dirty="0">
                <a:latin typeface="Helvetica" pitchFamily="2" charset="0"/>
              </a:rPr>
              <a:t> </a:t>
            </a:r>
            <a:r>
              <a:rPr lang="fi-FI" dirty="0" err="1">
                <a:latin typeface="Helvetica" pitchFamily="2" charset="0"/>
              </a:rPr>
              <a:t>not</a:t>
            </a:r>
            <a:r>
              <a:rPr lang="fi-FI" dirty="0">
                <a:latin typeface="Helvetica" pitchFamily="2" charset="0"/>
              </a:rPr>
              <a:t> </a:t>
            </a:r>
            <a:r>
              <a:rPr lang="fi-FI" dirty="0" err="1">
                <a:latin typeface="Helvetica" pitchFamily="2" charset="0"/>
              </a:rPr>
              <a:t>start</a:t>
            </a:r>
            <a:r>
              <a:rPr lang="fi-FI" dirty="0">
                <a:latin typeface="Helvetica" pitchFamily="2" charset="0"/>
              </a:rPr>
              <a:t> ’’</a:t>
            </a:r>
            <a:r>
              <a:rPr lang="fi-FI" dirty="0" err="1">
                <a:latin typeface="Helvetica" pitchFamily="2" charset="0"/>
              </a:rPr>
              <a:t>inventing</a:t>
            </a:r>
            <a:r>
              <a:rPr lang="fi-FI" dirty="0">
                <a:latin typeface="Helvetica" pitchFamily="2" charset="0"/>
              </a:rPr>
              <a:t>’’ a </a:t>
            </a:r>
            <a:r>
              <a:rPr lang="fi-FI" dirty="0" err="1">
                <a:latin typeface="Helvetica" pitchFamily="2" charset="0"/>
              </a:rPr>
              <a:t>topic</a:t>
            </a:r>
            <a:r>
              <a:rPr lang="fi-FI" dirty="0">
                <a:latin typeface="Helvetica" pitchFamily="2" charset="0"/>
              </a:rPr>
              <a:t>, </a:t>
            </a:r>
            <a:r>
              <a:rPr lang="fi-FI" dirty="0" err="1">
                <a:latin typeface="Helvetica" pitchFamily="2" charset="0"/>
              </a:rPr>
              <a:t>but</a:t>
            </a:r>
            <a:r>
              <a:rPr lang="fi-FI" dirty="0">
                <a:latin typeface="Helvetica" pitchFamily="2" charset="0"/>
              </a:rPr>
              <a:t> </a:t>
            </a:r>
            <a:r>
              <a:rPr lang="fi-FI" dirty="0" err="1">
                <a:latin typeface="Helvetica" pitchFamily="2" charset="0"/>
              </a:rPr>
              <a:t>choose</a:t>
            </a:r>
            <a:r>
              <a:rPr lang="fi-FI" dirty="0">
                <a:latin typeface="Helvetica" pitchFamily="2" charset="0"/>
              </a:rPr>
              <a:t> a </a:t>
            </a:r>
            <a:r>
              <a:rPr lang="fi-FI" dirty="0" err="1">
                <a:latin typeface="Helvetica" pitchFamily="2" charset="0"/>
              </a:rPr>
              <a:t>topic</a:t>
            </a:r>
            <a:r>
              <a:rPr lang="fi-FI" dirty="0">
                <a:latin typeface="Helvetica" pitchFamily="2" charset="0"/>
              </a:rPr>
              <a:t> </a:t>
            </a:r>
            <a:r>
              <a:rPr lang="fi-FI" dirty="0" err="1">
                <a:latin typeface="Helvetica" pitchFamily="2" charset="0"/>
              </a:rPr>
              <a:t>you</a:t>
            </a:r>
            <a:r>
              <a:rPr lang="fi-FI" dirty="0">
                <a:latin typeface="Helvetica" pitchFamily="2" charset="0"/>
              </a:rPr>
              <a:t> </a:t>
            </a:r>
            <a:r>
              <a:rPr lang="fi-FI" dirty="0" err="1">
                <a:latin typeface="Helvetica" pitchFamily="2" charset="0"/>
              </a:rPr>
              <a:t>are</a:t>
            </a:r>
            <a:r>
              <a:rPr lang="fi-FI" dirty="0">
                <a:latin typeface="Helvetica" pitchFamily="2" charset="0"/>
              </a:rPr>
              <a:t> </a:t>
            </a:r>
            <a:r>
              <a:rPr lang="fi-FI" dirty="0" err="1">
                <a:latin typeface="Helvetica" pitchFamily="2" charset="0"/>
              </a:rPr>
              <a:t>already</a:t>
            </a:r>
            <a:r>
              <a:rPr lang="fi-FI" dirty="0">
                <a:latin typeface="Helvetica" pitchFamily="2" charset="0"/>
              </a:rPr>
              <a:t> </a:t>
            </a:r>
            <a:r>
              <a:rPr lang="fi-FI" dirty="0" err="1">
                <a:latin typeface="Helvetica" pitchFamily="2" charset="0"/>
              </a:rPr>
              <a:t>working</a:t>
            </a:r>
            <a:r>
              <a:rPr lang="fi-FI" dirty="0">
                <a:latin typeface="Helvetica" pitchFamily="2" charset="0"/>
              </a:rPr>
              <a:t> on and of </a:t>
            </a:r>
            <a:r>
              <a:rPr lang="fi-FI" dirty="0" err="1">
                <a:latin typeface="Helvetica" pitchFamily="2" charset="0"/>
              </a:rPr>
              <a:t>which</a:t>
            </a:r>
            <a:r>
              <a:rPr lang="fi-FI" dirty="0">
                <a:latin typeface="Helvetica" pitchFamily="2" charset="0"/>
              </a:rPr>
              <a:t> </a:t>
            </a:r>
            <a:r>
              <a:rPr lang="fi-FI" dirty="0" err="1">
                <a:latin typeface="Helvetica" pitchFamily="2" charset="0"/>
              </a:rPr>
              <a:t>you</a:t>
            </a:r>
            <a:r>
              <a:rPr lang="fi-FI" dirty="0">
                <a:latin typeface="Helvetica" pitchFamily="2" charset="0"/>
              </a:rPr>
              <a:t> </a:t>
            </a:r>
            <a:r>
              <a:rPr lang="fi-FI" dirty="0" err="1">
                <a:latin typeface="Helvetica" pitchFamily="2" charset="0"/>
              </a:rPr>
              <a:t>have</a:t>
            </a:r>
            <a:r>
              <a:rPr lang="fi-FI" dirty="0">
                <a:latin typeface="Helvetica" pitchFamily="2" charset="0"/>
              </a:rPr>
              <a:t> some </a:t>
            </a:r>
            <a:r>
              <a:rPr lang="fi-FI" dirty="0" err="1">
                <a:latin typeface="Helvetica" pitchFamily="2" charset="0"/>
              </a:rPr>
              <a:t>existing</a:t>
            </a:r>
            <a:r>
              <a:rPr lang="fi-FI" dirty="0">
                <a:latin typeface="Helvetica" pitchFamily="2" charset="0"/>
              </a:rPr>
              <a:t> </a:t>
            </a:r>
            <a:r>
              <a:rPr lang="fi-FI" dirty="0" err="1">
                <a:latin typeface="Helvetica" pitchFamily="2" charset="0"/>
              </a:rPr>
              <a:t>knowledge</a:t>
            </a:r>
            <a:r>
              <a:rPr lang="fi-FI" dirty="0">
                <a:latin typeface="Helvetica" pitchFamily="2" charset="0"/>
              </a:rPr>
              <a:t> / </a:t>
            </a:r>
            <a:r>
              <a:rPr lang="fi-FI" dirty="0" err="1">
                <a:latin typeface="Helvetica" pitchFamily="2" charset="0"/>
              </a:rPr>
              <a:t>practice</a:t>
            </a:r>
            <a:r>
              <a:rPr lang="fi-FI" dirty="0">
                <a:latin typeface="Helvetica" pitchFamily="2" charset="0"/>
              </a:rPr>
              <a:t>.</a:t>
            </a:r>
          </a:p>
          <a:p>
            <a:endParaRPr lang="fi-FI" dirty="0">
              <a:latin typeface="Helvetica" pitchFamily="2" charset="0"/>
            </a:endParaRPr>
          </a:p>
          <a:p>
            <a:r>
              <a:rPr lang="fi-FI" b="1" dirty="0" err="1">
                <a:latin typeface="Helvetica" pitchFamily="2" charset="0"/>
              </a:rPr>
              <a:t>You</a:t>
            </a:r>
            <a:r>
              <a:rPr lang="fi-FI" b="1" dirty="0">
                <a:latin typeface="Helvetica" pitchFamily="2" charset="0"/>
              </a:rPr>
              <a:t> </a:t>
            </a:r>
            <a:r>
              <a:rPr lang="fi-FI" b="1" dirty="0" err="1">
                <a:latin typeface="Helvetica" pitchFamily="2" charset="0"/>
              </a:rPr>
              <a:t>are</a:t>
            </a:r>
            <a:r>
              <a:rPr lang="fi-FI" b="1" dirty="0">
                <a:latin typeface="Helvetica" pitchFamily="2" charset="0"/>
              </a:rPr>
              <a:t> </a:t>
            </a:r>
            <a:r>
              <a:rPr lang="fi-FI" b="1" dirty="0" err="1">
                <a:latin typeface="Helvetica" pitchFamily="2" charset="0"/>
              </a:rPr>
              <a:t>not</a:t>
            </a:r>
            <a:r>
              <a:rPr lang="fi-FI" b="1" dirty="0">
                <a:latin typeface="Helvetica" pitchFamily="2" charset="0"/>
              </a:rPr>
              <a:t> </a:t>
            </a:r>
            <a:r>
              <a:rPr lang="fi-FI" b="1" dirty="0" err="1">
                <a:latin typeface="Helvetica" pitchFamily="2" charset="0"/>
              </a:rPr>
              <a:t>looking</a:t>
            </a:r>
            <a:r>
              <a:rPr lang="fi-FI" b="1" dirty="0">
                <a:latin typeface="Helvetica" pitchFamily="2" charset="0"/>
              </a:rPr>
              <a:t> for a (’</a:t>
            </a:r>
            <a:r>
              <a:rPr lang="fi-FI" b="1" dirty="0" err="1">
                <a:latin typeface="Helvetica" pitchFamily="2" charset="0"/>
              </a:rPr>
              <a:t>external</a:t>
            </a:r>
            <a:r>
              <a:rPr lang="fi-FI" b="1" dirty="0">
                <a:latin typeface="Helvetica" pitchFamily="2" charset="0"/>
              </a:rPr>
              <a:t>’) </a:t>
            </a:r>
            <a:r>
              <a:rPr lang="fi-FI" b="1" dirty="0" err="1">
                <a:latin typeface="Helvetica" pitchFamily="2" charset="0"/>
              </a:rPr>
              <a:t>topic</a:t>
            </a:r>
            <a:r>
              <a:rPr lang="fi-FI" b="1" dirty="0">
                <a:latin typeface="Helvetica" pitchFamily="2" charset="0"/>
              </a:rPr>
              <a:t>, </a:t>
            </a:r>
            <a:r>
              <a:rPr lang="fi-FI" b="1" dirty="0" err="1">
                <a:latin typeface="Helvetica" pitchFamily="2" charset="0"/>
              </a:rPr>
              <a:t>but</a:t>
            </a:r>
            <a:r>
              <a:rPr lang="fi-FI" b="1" dirty="0">
                <a:latin typeface="Helvetica" pitchFamily="2" charset="0"/>
              </a:rPr>
              <a:t> </a:t>
            </a:r>
            <a:r>
              <a:rPr lang="fi-FI" b="1" dirty="0" err="1">
                <a:latin typeface="Helvetica" pitchFamily="2" charset="0"/>
              </a:rPr>
              <a:t>you</a:t>
            </a:r>
            <a:r>
              <a:rPr lang="fi-FI" b="1" dirty="0">
                <a:latin typeface="Helvetica" pitchFamily="2" charset="0"/>
              </a:rPr>
              <a:t> </a:t>
            </a:r>
            <a:r>
              <a:rPr lang="fi-FI" b="1" dirty="0" err="1">
                <a:latin typeface="Helvetica" pitchFamily="2" charset="0"/>
              </a:rPr>
              <a:t>are</a:t>
            </a:r>
            <a:r>
              <a:rPr lang="fi-FI" b="1" dirty="0">
                <a:latin typeface="Helvetica" pitchFamily="2" charset="0"/>
              </a:rPr>
              <a:t> </a:t>
            </a:r>
            <a:r>
              <a:rPr lang="fi-FI" b="1" dirty="0" err="1">
                <a:latin typeface="Helvetica" pitchFamily="2" charset="0"/>
              </a:rPr>
              <a:t>looking</a:t>
            </a:r>
            <a:r>
              <a:rPr lang="fi-FI" b="1" dirty="0">
                <a:latin typeface="Helvetica" pitchFamily="2" charset="0"/>
              </a:rPr>
              <a:t> for an </a:t>
            </a:r>
            <a:r>
              <a:rPr lang="fi-FI" b="1" dirty="0" err="1">
                <a:latin typeface="Helvetica" pitchFamily="2" charset="0"/>
              </a:rPr>
              <a:t>interesting</a:t>
            </a:r>
            <a:r>
              <a:rPr lang="fi-FI" b="1" dirty="0">
                <a:latin typeface="Helvetica" pitchFamily="2" charset="0"/>
              </a:rPr>
              <a:t> </a:t>
            </a:r>
            <a:r>
              <a:rPr lang="fi-FI" b="1" dirty="0" err="1">
                <a:latin typeface="Helvetica" pitchFamily="2" charset="0"/>
              </a:rPr>
              <a:t>framing</a:t>
            </a:r>
            <a:r>
              <a:rPr lang="fi-FI" b="1" dirty="0">
                <a:latin typeface="Helvetica" pitchFamily="2" charset="0"/>
              </a:rPr>
              <a:t> of </a:t>
            </a:r>
            <a:r>
              <a:rPr lang="fi-FI" b="1" dirty="0" err="1">
                <a:latin typeface="Helvetica" pitchFamily="2" charset="0"/>
              </a:rPr>
              <a:t>your</a:t>
            </a:r>
            <a:r>
              <a:rPr lang="fi-FI" b="1" dirty="0">
                <a:latin typeface="Helvetica" pitchFamily="2" charset="0"/>
              </a:rPr>
              <a:t> </a:t>
            </a:r>
            <a:r>
              <a:rPr lang="fi-FI" b="1" dirty="0" err="1">
                <a:latin typeface="Helvetica" pitchFamily="2" charset="0"/>
              </a:rPr>
              <a:t>current</a:t>
            </a:r>
            <a:r>
              <a:rPr lang="fi-FI" b="1" dirty="0">
                <a:latin typeface="Helvetica" pitchFamily="2" charset="0"/>
              </a:rPr>
              <a:t> </a:t>
            </a:r>
            <a:r>
              <a:rPr lang="fi-FI" b="1" dirty="0" err="1">
                <a:latin typeface="Helvetica" pitchFamily="2" charset="0"/>
              </a:rPr>
              <a:t>practices</a:t>
            </a:r>
            <a:r>
              <a:rPr lang="fi-FI" b="1" dirty="0">
                <a:latin typeface="Helvetica" pitchFamily="2" charset="0"/>
              </a:rPr>
              <a:t>, </a:t>
            </a:r>
            <a:r>
              <a:rPr lang="fi-FI" b="1" dirty="0" err="1">
                <a:latin typeface="Helvetica" pitchFamily="2" charset="0"/>
              </a:rPr>
              <a:t>projects</a:t>
            </a:r>
            <a:r>
              <a:rPr lang="fi-FI" b="1" dirty="0">
                <a:latin typeface="Helvetica" pitchFamily="2" charset="0"/>
              </a:rPr>
              <a:t> and </a:t>
            </a:r>
            <a:r>
              <a:rPr lang="fi-FI" b="1" dirty="0" err="1">
                <a:latin typeface="Helvetica" pitchFamily="2" charset="0"/>
              </a:rPr>
              <a:t>interests</a:t>
            </a:r>
            <a:r>
              <a:rPr lang="fi-FI" b="1" dirty="0">
                <a:latin typeface="Helvetica" pitchFamily="2" charset="0"/>
              </a:rPr>
              <a:t>!</a:t>
            </a:r>
          </a:p>
        </p:txBody>
      </p:sp>
    </p:spTree>
    <p:extLst>
      <p:ext uri="{BB962C8B-B14F-4D97-AF65-F5344CB8AC3E}">
        <p14:creationId xmlns:p14="http://schemas.microsoft.com/office/powerpoint/2010/main" val="998483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26DAC6-FBBA-CD16-A603-EDF8D20A62EF}"/>
              </a:ext>
            </a:extLst>
          </p:cNvPr>
          <p:cNvSpPr txBox="1"/>
          <p:nvPr/>
        </p:nvSpPr>
        <p:spPr>
          <a:xfrm>
            <a:off x="1343025" y="951398"/>
            <a:ext cx="9505950" cy="4955203"/>
          </a:xfrm>
          <a:prstGeom prst="rect">
            <a:avLst/>
          </a:prstGeom>
          <a:noFill/>
        </p:spPr>
        <p:txBody>
          <a:bodyPr wrap="square">
            <a:spAutoFit/>
          </a:bodyPr>
          <a:lstStyle/>
          <a:p>
            <a:r>
              <a:rPr lang="fi-FI" sz="2800" b="1" dirty="0">
                <a:latin typeface="Helvetica" pitchFamily="2" charset="0"/>
              </a:rPr>
              <a:t>&gt;&gt; </a:t>
            </a:r>
            <a:r>
              <a:rPr lang="fi-FI" sz="2800" b="1" dirty="0">
                <a:latin typeface="Helvetica" pitchFamily="2" charset="0"/>
                <a:cs typeface="Calibri" panose="020F0502020204030204" pitchFamily="34" charset="0"/>
              </a:rPr>
              <a:t>MAKING/IMPROVING YOUR </a:t>
            </a:r>
            <a:r>
              <a:rPr lang="fi-FI" sz="2800" b="1" u="sng" dirty="0">
                <a:solidFill>
                  <a:srgbClr val="D8269B"/>
                </a:solidFill>
                <a:latin typeface="Helvetica" pitchFamily="2" charset="0"/>
                <a:cs typeface="Calibri" panose="020F0502020204030204" pitchFamily="34" charset="0"/>
              </a:rPr>
              <a:t>THESIS PLAN</a:t>
            </a:r>
            <a:br>
              <a:rPr lang="fi-FI" dirty="0">
                <a:latin typeface="Helvetica" pitchFamily="2" charset="0"/>
                <a:cs typeface="Calibri" panose="020F0502020204030204" pitchFamily="34" charset="0"/>
              </a:rPr>
            </a:br>
            <a:endParaRPr lang="fi-FI" dirty="0">
              <a:latin typeface="Helvetica" pitchFamily="2" charset="0"/>
              <a:cs typeface="Calibri" panose="020F0502020204030204" pitchFamily="34" charset="0"/>
            </a:endParaRPr>
          </a:p>
          <a:p>
            <a:pPr marL="285750" indent="-285750">
              <a:buFont typeface="Arial" panose="020B0604020202020204" pitchFamily="34" charset="0"/>
              <a:buChar char="•"/>
            </a:pPr>
            <a:r>
              <a:rPr lang="fi-FI" dirty="0" err="1">
                <a:latin typeface="Helvetica" pitchFamily="2" charset="0"/>
                <a:cs typeface="Calibri" panose="020F0502020204030204" pitchFamily="34" charset="0"/>
              </a:rPr>
              <a:t>topic</a:t>
            </a:r>
            <a:r>
              <a:rPr lang="fi-FI" dirty="0">
                <a:latin typeface="Helvetica" pitchFamily="2" charset="0"/>
                <a:cs typeface="Calibri" panose="020F0502020204030204" pitchFamily="34" charset="0"/>
              </a:rPr>
              <a:t> and </a:t>
            </a:r>
            <a:r>
              <a:rPr lang="fi-FI" dirty="0" err="1">
                <a:latin typeface="Helvetica" pitchFamily="2" charset="0"/>
                <a:cs typeface="Calibri" panose="020F0502020204030204" pitchFamily="34" charset="0"/>
              </a:rPr>
              <a:t>tentative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title</a:t>
            </a:r>
            <a:r>
              <a:rPr lang="fi-FI" dirty="0">
                <a:latin typeface="Helvetica" pitchFamily="2" charset="0"/>
                <a:cs typeface="Calibri" panose="020F0502020204030204" pitchFamily="34" charset="0"/>
              </a:rPr>
              <a:t> of </a:t>
            </a:r>
            <a:r>
              <a:rPr lang="fi-FI" dirty="0" err="1">
                <a:latin typeface="Helvetica" pitchFamily="2" charset="0"/>
                <a:cs typeface="Calibri" panose="020F0502020204030204" pitchFamily="34" charset="0"/>
              </a:rPr>
              <a:t>thesis</a:t>
            </a:r>
            <a:r>
              <a:rPr lang="fi-FI" dirty="0">
                <a:latin typeface="Helvetica" pitchFamily="2" charset="0"/>
                <a:cs typeface="Calibri" panose="020F0502020204030204" pitchFamily="34" charset="0"/>
              </a:rPr>
              <a:t> </a:t>
            </a:r>
          </a:p>
          <a:p>
            <a:pPr marL="285750" indent="-285750">
              <a:buFont typeface="Arial" panose="020B0604020202020204" pitchFamily="34" charset="0"/>
              <a:buChar char="•"/>
            </a:pPr>
            <a:r>
              <a:rPr lang="fi-FI" dirty="0" err="1">
                <a:latin typeface="Helvetica" pitchFamily="2" charset="0"/>
                <a:cs typeface="Calibri" panose="020F0502020204030204" pitchFamily="34" charset="0"/>
              </a:rPr>
              <a:t>student</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name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programme</a:t>
            </a:r>
            <a:r>
              <a:rPr lang="fi-FI" dirty="0">
                <a:latin typeface="Helvetica" pitchFamily="2" charset="0"/>
                <a:cs typeface="Calibri" panose="020F0502020204030204" pitchFamily="34" charset="0"/>
              </a:rPr>
              <a:t> and </a:t>
            </a:r>
            <a:r>
              <a:rPr lang="fi-FI" dirty="0" err="1">
                <a:latin typeface="Helvetica" pitchFamily="2" charset="0"/>
                <a:cs typeface="Calibri" panose="020F0502020204030204" pitchFamily="34" charset="0"/>
              </a:rPr>
              <a:t>major</a:t>
            </a:r>
            <a:r>
              <a:rPr lang="fi-FI" dirty="0">
                <a:latin typeface="Helvetica" pitchFamily="2" charset="0"/>
                <a:cs typeface="Calibri" panose="020F0502020204030204" pitchFamily="34" charset="0"/>
              </a:rPr>
              <a:t> </a:t>
            </a:r>
          </a:p>
          <a:p>
            <a:pPr marL="285750" indent="-285750">
              <a:buFont typeface="Arial" panose="020B0604020202020204" pitchFamily="34" charset="0"/>
              <a:buChar char="•"/>
            </a:pPr>
            <a:r>
              <a:rPr lang="fi-FI" dirty="0" err="1">
                <a:latin typeface="Helvetica" pitchFamily="2" charset="0"/>
                <a:cs typeface="Calibri" panose="020F0502020204030204" pitchFamily="34" charset="0"/>
              </a:rPr>
              <a:t>thesis</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supervisor</a:t>
            </a:r>
            <a:r>
              <a:rPr lang="fi-FI" dirty="0">
                <a:latin typeface="Helvetica" pitchFamily="2" charset="0"/>
                <a:cs typeface="Calibri" panose="020F0502020204030204" pitchFamily="34" charset="0"/>
              </a:rPr>
              <a:t>/</a:t>
            </a:r>
            <a:r>
              <a:rPr lang="fi-FI" dirty="0" err="1">
                <a:latin typeface="Helvetica" pitchFamily="2" charset="0"/>
                <a:cs typeface="Calibri" panose="020F0502020204030204" pitchFamily="34" charset="0"/>
              </a:rPr>
              <a:t>thesis</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advisor</a:t>
            </a:r>
            <a:r>
              <a:rPr lang="fi-FI" dirty="0">
                <a:latin typeface="Helvetica" pitchFamily="2" charset="0"/>
                <a:cs typeface="Calibri" panose="020F0502020204030204" pitchFamily="34" charset="0"/>
              </a:rPr>
              <a:t> </a:t>
            </a:r>
          </a:p>
          <a:p>
            <a:pPr marL="285750" indent="-285750">
              <a:buFont typeface="Arial" panose="020B0604020202020204" pitchFamily="34" charset="0"/>
              <a:buChar char="•"/>
            </a:pPr>
            <a:r>
              <a:rPr lang="fi-FI" dirty="0" err="1">
                <a:latin typeface="Helvetica" pitchFamily="2" charset="0"/>
                <a:cs typeface="Calibri" panose="020F0502020204030204" pitchFamily="34" charset="0"/>
              </a:rPr>
              <a:t>goals</a:t>
            </a:r>
            <a:r>
              <a:rPr lang="fi-FI" dirty="0">
                <a:latin typeface="Helvetica" pitchFamily="2" charset="0"/>
                <a:cs typeface="Calibri" panose="020F0502020204030204" pitchFamily="34" charset="0"/>
              </a:rPr>
              <a:t> set for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research</a:t>
            </a:r>
            <a:r>
              <a:rPr lang="fi-FI" dirty="0">
                <a:latin typeface="Helvetica" pitchFamily="2" charset="0"/>
                <a:cs typeface="Calibri" panose="020F0502020204030204" pitchFamily="34" charset="0"/>
              </a:rPr>
              <a:t> of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thesis</a:t>
            </a:r>
            <a:r>
              <a:rPr lang="fi-FI" dirty="0">
                <a:latin typeface="Helvetica" pitchFamily="2" charset="0"/>
                <a:cs typeface="Calibri" panose="020F0502020204030204" pitchFamily="34" charset="0"/>
              </a:rPr>
              <a:t> </a:t>
            </a:r>
          </a:p>
          <a:p>
            <a:pPr marL="285750" indent="-285750">
              <a:buFont typeface="Arial" panose="020B0604020202020204" pitchFamily="34" charset="0"/>
              <a:buChar char="•"/>
            </a:pPr>
            <a:r>
              <a:rPr lang="fi-FI" dirty="0" err="1">
                <a:latin typeface="Helvetica" pitchFamily="2" charset="0"/>
                <a:cs typeface="Calibri" panose="020F0502020204030204" pitchFamily="34" charset="0"/>
              </a:rPr>
              <a:t>description</a:t>
            </a:r>
            <a:r>
              <a:rPr lang="fi-FI" dirty="0">
                <a:latin typeface="Helvetica" pitchFamily="2" charset="0"/>
                <a:cs typeface="Calibri" panose="020F0502020204030204" pitchFamily="34" charset="0"/>
              </a:rPr>
              <a:t> of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artistic</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component</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if</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thesis</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has</a:t>
            </a:r>
            <a:r>
              <a:rPr lang="fi-FI" dirty="0">
                <a:latin typeface="Helvetica" pitchFamily="2" charset="0"/>
                <a:cs typeface="Calibri" panose="020F0502020204030204" pitchFamily="34" charset="0"/>
              </a:rPr>
              <a:t> an </a:t>
            </a:r>
            <a:r>
              <a:rPr lang="fi-FI" dirty="0" err="1">
                <a:latin typeface="Helvetica" pitchFamily="2" charset="0"/>
                <a:cs typeface="Calibri" panose="020F0502020204030204" pitchFamily="34" charset="0"/>
              </a:rPr>
              <a:t>artistic</a:t>
            </a:r>
            <a:r>
              <a:rPr lang="fi-FI" dirty="0">
                <a:latin typeface="Helvetica" pitchFamily="2" charset="0"/>
                <a:cs typeface="Calibri" panose="020F0502020204030204" pitchFamily="34" charset="0"/>
              </a:rPr>
              <a:t>/</a:t>
            </a:r>
            <a:r>
              <a:rPr lang="fi-FI" dirty="0" err="1">
                <a:latin typeface="Helvetica" pitchFamily="2" charset="0"/>
                <a:cs typeface="Calibri" panose="020F0502020204030204" pitchFamily="34" charset="0"/>
              </a:rPr>
              <a:t>curatorial</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work</a:t>
            </a:r>
            <a:r>
              <a:rPr lang="fi-FI" dirty="0">
                <a:latin typeface="Helvetica" pitchFamily="2" charset="0"/>
                <a:cs typeface="Calibri" panose="020F0502020204030204" pitchFamily="34" charset="0"/>
              </a:rPr>
              <a:t> </a:t>
            </a:r>
          </a:p>
          <a:p>
            <a:pPr marL="285750" indent="-285750">
              <a:buFont typeface="Arial" panose="020B0604020202020204" pitchFamily="34" charset="0"/>
              <a:buChar char="•"/>
            </a:pPr>
            <a:r>
              <a:rPr lang="fi-FI" dirty="0" err="1">
                <a:latin typeface="Helvetica" pitchFamily="2" charset="0"/>
                <a:cs typeface="Calibri" panose="020F0502020204030204" pitchFamily="34" charset="0"/>
              </a:rPr>
              <a:t>methodological</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choices</a:t>
            </a:r>
            <a:r>
              <a:rPr lang="fi-FI" dirty="0">
                <a:latin typeface="Helvetica" pitchFamily="2" charset="0"/>
                <a:cs typeface="Calibri" panose="020F0502020204030204" pitchFamily="34" charset="0"/>
              </a:rPr>
              <a:t>: a </a:t>
            </a:r>
            <a:r>
              <a:rPr lang="fi-FI" dirty="0" err="1">
                <a:latin typeface="Helvetica" pitchFamily="2" charset="0"/>
                <a:cs typeface="Calibri" panose="020F0502020204030204" pitchFamily="34" charset="0"/>
              </a:rPr>
              <a:t>tentative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plan</a:t>
            </a:r>
            <a:r>
              <a:rPr lang="fi-FI" dirty="0">
                <a:latin typeface="Helvetica" pitchFamily="2" charset="0"/>
                <a:cs typeface="Calibri" panose="020F0502020204030204" pitchFamily="34" charset="0"/>
              </a:rPr>
              <a:t> on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ways</a:t>
            </a:r>
            <a:r>
              <a:rPr lang="fi-FI" dirty="0">
                <a:latin typeface="Helvetica" pitchFamily="2" charset="0"/>
                <a:cs typeface="Calibri" panose="020F0502020204030204" pitchFamily="34" charset="0"/>
              </a:rPr>
              <a:t> of </a:t>
            </a:r>
            <a:r>
              <a:rPr lang="fi-FI" dirty="0" err="1">
                <a:latin typeface="Helvetica" pitchFamily="2" charset="0"/>
                <a:cs typeface="Calibri" panose="020F0502020204030204" pitchFamily="34" charset="0"/>
              </a:rPr>
              <a:t>seeking</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solutions</a:t>
            </a:r>
            <a:r>
              <a:rPr lang="fi-FI" dirty="0">
                <a:latin typeface="Helvetica" pitchFamily="2" charset="0"/>
                <a:cs typeface="Calibri" panose="020F0502020204030204" pitchFamily="34" charset="0"/>
              </a:rPr>
              <a:t> to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research</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questions</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or</a:t>
            </a:r>
            <a:r>
              <a:rPr lang="fi-FI" dirty="0">
                <a:latin typeface="Helvetica" pitchFamily="2" charset="0"/>
                <a:cs typeface="Calibri" panose="020F0502020204030204" pitchFamily="34" charset="0"/>
              </a:rPr>
              <a:t> a </a:t>
            </a:r>
            <a:r>
              <a:rPr lang="fi-FI" dirty="0" err="1">
                <a:latin typeface="Helvetica" pitchFamily="2" charset="0"/>
                <a:cs typeface="Calibri" panose="020F0502020204030204" pitchFamily="34" charset="0"/>
              </a:rPr>
              <a:t>description</a:t>
            </a:r>
            <a:r>
              <a:rPr lang="fi-FI" dirty="0">
                <a:latin typeface="Helvetica" pitchFamily="2" charset="0"/>
                <a:cs typeface="Calibri" panose="020F0502020204030204" pitchFamily="34" charset="0"/>
              </a:rPr>
              <a:t> of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starting</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points</a:t>
            </a:r>
            <a:r>
              <a:rPr lang="fi-FI" dirty="0">
                <a:latin typeface="Helvetica" pitchFamily="2" charset="0"/>
                <a:cs typeface="Calibri" panose="020F0502020204030204" pitchFamily="34" charset="0"/>
              </a:rPr>
              <a:t> and </a:t>
            </a:r>
            <a:r>
              <a:rPr lang="fi-FI" dirty="0" err="1">
                <a:latin typeface="Helvetica" pitchFamily="2" charset="0"/>
                <a:cs typeface="Calibri" panose="020F0502020204030204" pitchFamily="34" charset="0"/>
              </a:rPr>
              <a:t>goals</a:t>
            </a:r>
            <a:r>
              <a:rPr lang="fi-FI" dirty="0">
                <a:latin typeface="Helvetica" pitchFamily="2" charset="0"/>
                <a:cs typeface="Calibri" panose="020F0502020204030204" pitchFamily="34" charset="0"/>
              </a:rPr>
              <a:t> of </a:t>
            </a:r>
            <a:r>
              <a:rPr lang="fi-FI" dirty="0" err="1">
                <a:latin typeface="Helvetica" pitchFamily="2" charset="0"/>
                <a:cs typeface="Calibri" panose="020F0502020204030204" pitchFamily="34" charset="0"/>
              </a:rPr>
              <a:t>artistic</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work</a:t>
            </a:r>
            <a:r>
              <a:rPr lang="fi-FI" dirty="0">
                <a:latin typeface="Helvetica" pitchFamily="2" charset="0"/>
                <a:cs typeface="Calibri" panose="020F0502020204030204" pitchFamily="34" charset="0"/>
              </a:rPr>
              <a:t> </a:t>
            </a:r>
          </a:p>
          <a:p>
            <a:pPr marL="285750" indent="-285750">
              <a:buFont typeface="Arial" panose="020B0604020202020204" pitchFamily="34" charset="0"/>
              <a:buChar char="•"/>
            </a:pPr>
            <a:r>
              <a:rPr lang="fi-FI" dirty="0" err="1">
                <a:latin typeface="Helvetica" pitchFamily="2" charset="0"/>
                <a:cs typeface="Calibri" panose="020F0502020204030204" pitchFamily="34" charset="0"/>
              </a:rPr>
              <a:t>language</a:t>
            </a:r>
            <a:r>
              <a:rPr lang="fi-FI" dirty="0">
                <a:latin typeface="Helvetica" pitchFamily="2" charset="0"/>
                <a:cs typeface="Calibri" panose="020F0502020204030204" pitchFamily="34" charset="0"/>
              </a:rPr>
              <a:t> of </a:t>
            </a:r>
            <a:r>
              <a:rPr lang="fi-FI" dirty="0" err="1">
                <a:latin typeface="Helvetica" pitchFamily="2" charset="0"/>
                <a:cs typeface="Calibri" panose="020F0502020204030204" pitchFamily="34" charset="0"/>
              </a:rPr>
              <a:t>thesis</a:t>
            </a:r>
            <a:r>
              <a:rPr lang="fi-FI" dirty="0">
                <a:latin typeface="Helvetica" pitchFamily="2" charset="0"/>
                <a:cs typeface="Calibri" panose="020F0502020204030204" pitchFamily="34" charset="0"/>
              </a:rPr>
              <a:t> </a:t>
            </a:r>
          </a:p>
          <a:p>
            <a:pPr marL="285750" indent="-285750">
              <a:buFont typeface="Arial" panose="020B0604020202020204" pitchFamily="34" charset="0"/>
              <a:buChar char="•"/>
            </a:pPr>
            <a:r>
              <a:rPr lang="fi-FI" dirty="0" err="1">
                <a:latin typeface="Helvetica" pitchFamily="2" charset="0"/>
                <a:cs typeface="Calibri" panose="020F0502020204030204" pitchFamily="34" charset="0"/>
              </a:rPr>
              <a:t>planned</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timetable</a:t>
            </a:r>
            <a:r>
              <a:rPr lang="fi-FI" dirty="0">
                <a:latin typeface="Helvetica" pitchFamily="2" charset="0"/>
                <a:cs typeface="Calibri" panose="020F0502020204030204" pitchFamily="34" charset="0"/>
              </a:rPr>
              <a:t> for </a:t>
            </a:r>
            <a:r>
              <a:rPr lang="fi-FI" dirty="0" err="1">
                <a:latin typeface="Helvetica" pitchFamily="2" charset="0"/>
                <a:cs typeface="Calibri" panose="020F0502020204030204" pitchFamily="34" charset="0"/>
              </a:rPr>
              <a:t>thesis</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completion</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e.g</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producing</a:t>
            </a:r>
            <a:r>
              <a:rPr lang="fi-FI" dirty="0">
                <a:latin typeface="Helvetica" pitchFamily="2" charset="0"/>
                <a:cs typeface="Calibri" panose="020F0502020204030204" pitchFamily="34" charset="0"/>
              </a:rPr>
              <a:t> a </a:t>
            </a:r>
            <a:r>
              <a:rPr lang="fi-FI" dirty="0" err="1">
                <a:latin typeface="Helvetica" pitchFamily="2" charset="0"/>
                <a:cs typeface="Calibri" panose="020F0502020204030204" pitchFamily="34" charset="0"/>
              </a:rPr>
              <a:t>simple</a:t>
            </a:r>
            <a:r>
              <a:rPr lang="fi-FI" dirty="0">
                <a:latin typeface="Helvetica" pitchFamily="2" charset="0"/>
                <a:cs typeface="Calibri" panose="020F0502020204030204" pitchFamily="34" charset="0"/>
              </a:rPr>
              <a:t> GANTT-</a:t>
            </a:r>
            <a:r>
              <a:rPr lang="fi-FI" dirty="0" err="1">
                <a:latin typeface="Helvetica" pitchFamily="2" charset="0"/>
                <a:cs typeface="Calibri" panose="020F0502020204030204" pitchFamily="34" charset="0"/>
              </a:rPr>
              <a:t>chart</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may</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give</a:t>
            </a:r>
            <a:r>
              <a:rPr lang="fi-FI" dirty="0">
                <a:latin typeface="Helvetica" pitchFamily="2" charset="0"/>
                <a:cs typeface="Calibri" panose="020F0502020204030204" pitchFamily="34" charset="0"/>
              </a:rPr>
              <a:t> a </a:t>
            </a:r>
            <a:r>
              <a:rPr lang="fi-FI" dirty="0" err="1">
                <a:latin typeface="Helvetica" pitchFamily="2" charset="0"/>
                <a:cs typeface="Calibri" panose="020F0502020204030204" pitchFamily="34" charset="0"/>
              </a:rPr>
              <a:t>realistic</a:t>
            </a:r>
            <a:r>
              <a:rPr lang="fi-FI" dirty="0">
                <a:latin typeface="Helvetica" pitchFamily="2" charset="0"/>
                <a:cs typeface="Calibri" panose="020F0502020204030204" pitchFamily="34" charset="0"/>
              </a:rPr>
              <a:t> idea </a:t>
            </a:r>
            <a:r>
              <a:rPr lang="fi-FI" dirty="0" err="1">
                <a:latin typeface="Helvetica" pitchFamily="2" charset="0"/>
                <a:cs typeface="Calibri" panose="020F0502020204030204" pitchFamily="34" charset="0"/>
              </a:rPr>
              <a:t>about</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workload</a:t>
            </a:r>
            <a:r>
              <a:rPr lang="fi-FI" dirty="0">
                <a:latin typeface="Helvetica" pitchFamily="2" charset="0"/>
                <a:cs typeface="Calibri" panose="020F0502020204030204" pitchFamily="34" charset="0"/>
              </a:rPr>
              <a:t> and </a:t>
            </a:r>
            <a:r>
              <a:rPr lang="fi-FI" dirty="0" err="1">
                <a:latin typeface="Helvetica" pitchFamily="2" charset="0"/>
                <a:cs typeface="Calibri" panose="020F0502020204030204" pitchFamily="34" charset="0"/>
              </a:rPr>
              <a:t>timeline</a:t>
            </a:r>
            <a:r>
              <a:rPr lang="fi-FI" dirty="0">
                <a:latin typeface="Helvetica" pitchFamily="2" charset="0"/>
                <a:cs typeface="Calibri" panose="020F0502020204030204" pitchFamily="34" charset="0"/>
              </a:rPr>
              <a:t>.)</a:t>
            </a:r>
          </a:p>
          <a:p>
            <a:pPr marL="285750" indent="-285750">
              <a:buFont typeface="Arial" panose="020B0604020202020204" pitchFamily="34" charset="0"/>
              <a:buChar char="•"/>
            </a:pPr>
            <a:r>
              <a:rPr lang="fi-FI" dirty="0" err="1">
                <a:latin typeface="Helvetica" pitchFamily="2" charset="0"/>
                <a:cs typeface="Calibri" panose="020F0502020204030204" pitchFamily="34" charset="0"/>
              </a:rPr>
              <a:t>financing</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plan</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if</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required</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by</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topic</a:t>
            </a:r>
            <a:r>
              <a:rPr lang="fi-FI" dirty="0">
                <a:latin typeface="Helvetica" pitchFamily="2" charset="0"/>
                <a:cs typeface="Calibri" panose="020F0502020204030204" pitchFamily="34" charset="0"/>
              </a:rPr>
              <a:t> of </a:t>
            </a:r>
            <a:r>
              <a:rPr lang="fi-FI" dirty="0" err="1">
                <a:latin typeface="Helvetica" pitchFamily="2" charset="0"/>
                <a:cs typeface="Calibri" panose="020F0502020204030204" pitchFamily="34" charset="0"/>
              </a:rPr>
              <a:t>the</a:t>
            </a:r>
            <a:r>
              <a:rPr lang="fi-FI" dirty="0">
                <a:latin typeface="Helvetica" pitchFamily="2" charset="0"/>
                <a:cs typeface="Calibri" panose="020F0502020204030204" pitchFamily="34" charset="0"/>
              </a:rPr>
              <a:t> </a:t>
            </a:r>
            <a:r>
              <a:rPr lang="fi-FI" dirty="0" err="1">
                <a:latin typeface="Helvetica" pitchFamily="2" charset="0"/>
                <a:cs typeface="Calibri" panose="020F0502020204030204" pitchFamily="34" charset="0"/>
              </a:rPr>
              <a:t>thesis</a:t>
            </a:r>
            <a:r>
              <a:rPr lang="fi-FI" dirty="0">
                <a:latin typeface="Helvetica" pitchFamily="2" charset="0"/>
                <a:cs typeface="Calibri" panose="020F0502020204030204" pitchFamily="34" charset="0"/>
              </a:rPr>
              <a:t>. </a:t>
            </a:r>
          </a:p>
          <a:p>
            <a:endParaRPr lang="fi-FI" dirty="0">
              <a:latin typeface="Helvetica" pitchFamily="2" charset="0"/>
            </a:endParaRPr>
          </a:p>
          <a:p>
            <a:pPr marL="285750" indent="-285750">
              <a:buFontTx/>
              <a:buChar char="-"/>
            </a:pPr>
            <a:endParaRPr lang="fi-FI" dirty="0">
              <a:latin typeface="Helvetica" pitchFamily="2" charset="0"/>
            </a:endParaRPr>
          </a:p>
          <a:p>
            <a:r>
              <a:rPr lang="fi-FI" dirty="0">
                <a:latin typeface="Helvetica" pitchFamily="2" charset="0"/>
              </a:rPr>
              <a:t>&gt;&gt; </a:t>
            </a:r>
            <a:r>
              <a:rPr lang="fi-FI" dirty="0" err="1">
                <a:latin typeface="Helvetica" pitchFamily="2" charset="0"/>
              </a:rPr>
              <a:t>Discuss</a:t>
            </a:r>
            <a:r>
              <a:rPr lang="fi-FI" dirty="0">
                <a:latin typeface="Helvetica" pitchFamily="2" charset="0"/>
              </a:rPr>
              <a:t> </a:t>
            </a:r>
            <a:r>
              <a:rPr lang="fi-FI" dirty="0" err="1">
                <a:latin typeface="Helvetica" pitchFamily="2" charset="0"/>
              </a:rPr>
              <a:t>this</a:t>
            </a:r>
            <a:r>
              <a:rPr lang="fi-FI" dirty="0">
                <a:latin typeface="Helvetica" pitchFamily="2" charset="0"/>
              </a:rPr>
              <a:t> </a:t>
            </a:r>
            <a:r>
              <a:rPr lang="fi-FI" dirty="0" err="1">
                <a:latin typeface="Helvetica" pitchFamily="2" charset="0"/>
              </a:rPr>
              <a:t>with</a:t>
            </a:r>
            <a:r>
              <a:rPr lang="fi-FI" dirty="0">
                <a:latin typeface="Helvetica" pitchFamily="2" charset="0"/>
              </a:rPr>
              <a:t> </a:t>
            </a:r>
            <a:r>
              <a:rPr lang="fi-FI" sz="1800" dirty="0" err="1">
                <a:latin typeface="Helvetica" pitchFamily="2" charset="0"/>
              </a:rPr>
              <a:t>your</a:t>
            </a:r>
            <a:r>
              <a:rPr lang="fi-FI" sz="1800" dirty="0">
                <a:latin typeface="Helvetica" pitchFamily="2" charset="0"/>
              </a:rPr>
              <a:t> </a:t>
            </a:r>
            <a:r>
              <a:rPr lang="fi-FI" sz="1800" dirty="0" err="1">
                <a:latin typeface="Helvetica" pitchFamily="2" charset="0"/>
              </a:rPr>
              <a:t>supervisor</a:t>
            </a:r>
            <a:r>
              <a:rPr lang="fi-FI" sz="1800" dirty="0">
                <a:latin typeface="Helvetica" pitchFamily="2" charset="0"/>
              </a:rPr>
              <a:t> and </a:t>
            </a:r>
            <a:r>
              <a:rPr lang="fi-FI" sz="1800" dirty="0" err="1">
                <a:latin typeface="Helvetica" pitchFamily="2" charset="0"/>
              </a:rPr>
              <a:t>have</a:t>
            </a:r>
            <a:r>
              <a:rPr lang="fi-FI" sz="1800" dirty="0">
                <a:latin typeface="Helvetica" pitchFamily="2" charset="0"/>
              </a:rPr>
              <a:t> it </a:t>
            </a:r>
            <a:r>
              <a:rPr lang="fi-FI" sz="1800" dirty="0" err="1">
                <a:latin typeface="Helvetica" pitchFamily="2" charset="0"/>
              </a:rPr>
              <a:t>approved</a:t>
            </a:r>
            <a:r>
              <a:rPr lang="fi-FI" sz="1800" dirty="0">
                <a:latin typeface="Helvetica" pitchFamily="2" charset="0"/>
              </a:rPr>
              <a:t> </a:t>
            </a:r>
            <a:r>
              <a:rPr lang="fi-FI" sz="1800" dirty="0" err="1">
                <a:latin typeface="Helvetica" pitchFamily="2" charset="0"/>
              </a:rPr>
              <a:t>by</a:t>
            </a:r>
            <a:r>
              <a:rPr lang="fi-FI" sz="1800" dirty="0">
                <a:latin typeface="Helvetica" pitchFamily="2" charset="0"/>
              </a:rPr>
              <a:t> </a:t>
            </a:r>
            <a:r>
              <a:rPr lang="fi-FI" sz="1800" dirty="0" err="1">
                <a:latin typeface="Helvetica" pitchFamily="2" charset="0"/>
              </a:rPr>
              <a:t>them</a:t>
            </a:r>
            <a:r>
              <a:rPr lang="fi-FI" dirty="0">
                <a:latin typeface="Helvetica" pitchFamily="2" charset="0"/>
              </a:rPr>
              <a:t>. </a:t>
            </a:r>
          </a:p>
          <a:p>
            <a:r>
              <a:rPr lang="fi-FI" b="1" dirty="0">
                <a:latin typeface="Helvetica" pitchFamily="2" charset="0"/>
              </a:rPr>
              <a:t>     </a:t>
            </a:r>
            <a:r>
              <a:rPr lang="fi-FI" b="1" dirty="0" err="1">
                <a:latin typeface="Helvetica" pitchFamily="2" charset="0"/>
              </a:rPr>
              <a:t>Check</a:t>
            </a:r>
            <a:r>
              <a:rPr lang="fi-FI" b="1" dirty="0">
                <a:latin typeface="Helvetica" pitchFamily="2" charset="0"/>
              </a:rPr>
              <a:t> </a:t>
            </a:r>
            <a:r>
              <a:rPr lang="fi-FI" b="1" dirty="0" err="1">
                <a:latin typeface="Helvetica" pitchFamily="2" charset="0"/>
              </a:rPr>
              <a:t>timeframe</a:t>
            </a:r>
            <a:r>
              <a:rPr lang="fi-FI" b="1" dirty="0">
                <a:latin typeface="Helvetica" pitchFamily="2" charset="0"/>
              </a:rPr>
              <a:t> for </a:t>
            </a:r>
            <a:r>
              <a:rPr lang="fi-FI" b="1" dirty="0" err="1">
                <a:latin typeface="Helvetica" pitchFamily="2" charset="0"/>
              </a:rPr>
              <a:t>this</a:t>
            </a:r>
            <a:r>
              <a:rPr lang="fi-FI" b="1" dirty="0">
                <a:latin typeface="Helvetica" pitchFamily="2" charset="0"/>
              </a:rPr>
              <a:t> at </a:t>
            </a:r>
            <a:r>
              <a:rPr lang="fi-FI" b="1" dirty="0" err="1">
                <a:latin typeface="Helvetica" pitchFamily="2" charset="0"/>
              </a:rPr>
              <a:t>your</a:t>
            </a:r>
            <a:r>
              <a:rPr lang="fi-FI" b="1" dirty="0">
                <a:latin typeface="Helvetica" pitchFamily="2" charset="0"/>
              </a:rPr>
              <a:t> </a:t>
            </a:r>
            <a:r>
              <a:rPr lang="fi-FI" b="1" dirty="0" err="1">
                <a:latin typeface="Helvetica" pitchFamily="2" charset="0"/>
              </a:rPr>
              <a:t>major</a:t>
            </a:r>
            <a:r>
              <a:rPr lang="fi-FI" b="1" dirty="0">
                <a:latin typeface="Helvetica" pitchFamily="2" charset="0"/>
              </a:rPr>
              <a:t> </a:t>
            </a:r>
            <a:r>
              <a:rPr lang="fi-FI" b="1" dirty="0" err="1">
                <a:latin typeface="Helvetica" pitchFamily="2" charset="0"/>
              </a:rPr>
              <a:t>specific</a:t>
            </a:r>
            <a:r>
              <a:rPr lang="fi-FI" b="1" dirty="0">
                <a:latin typeface="Helvetica" pitchFamily="2" charset="0"/>
              </a:rPr>
              <a:t> </a:t>
            </a:r>
            <a:r>
              <a:rPr lang="fi-FI" b="1" dirty="0" err="1">
                <a:latin typeface="Helvetica" pitchFamily="2" charset="0"/>
              </a:rPr>
              <a:t>seminar</a:t>
            </a:r>
            <a:r>
              <a:rPr lang="fi-FI" b="1" dirty="0">
                <a:latin typeface="Helvetica" pitchFamily="2" charset="0"/>
              </a:rPr>
              <a:t>. </a:t>
            </a:r>
            <a:r>
              <a:rPr lang="fi-FI" sz="1800" b="1" dirty="0">
                <a:latin typeface="Helvetica" pitchFamily="2" charset="0"/>
              </a:rPr>
              <a:t>  </a:t>
            </a:r>
          </a:p>
        </p:txBody>
      </p:sp>
    </p:spTree>
    <p:extLst>
      <p:ext uri="{BB962C8B-B14F-4D97-AF65-F5344CB8AC3E}">
        <p14:creationId xmlns:p14="http://schemas.microsoft.com/office/powerpoint/2010/main" val="1917406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4 Weeks Gantt Chart For Project Details | Templates PowerPoint Slides |  PPT Presentation Backgrounds | Backgrounds Presentation Themes">
            <a:extLst>
              <a:ext uri="{FF2B5EF4-FFF2-40B4-BE49-F238E27FC236}">
                <a16:creationId xmlns:a16="http://schemas.microsoft.com/office/drawing/2014/main" id="{C7E36356-B79B-9600-3CFD-1378A718CE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172" y="1092199"/>
            <a:ext cx="7126514" cy="534488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AA954AE-0A84-0ABF-DEA4-7922673161A0}"/>
              </a:ext>
            </a:extLst>
          </p:cNvPr>
          <p:cNvSpPr txBox="1"/>
          <p:nvPr/>
        </p:nvSpPr>
        <p:spPr>
          <a:xfrm>
            <a:off x="856343" y="621267"/>
            <a:ext cx="6096000" cy="615553"/>
          </a:xfrm>
          <a:prstGeom prst="rect">
            <a:avLst/>
          </a:prstGeom>
          <a:noFill/>
        </p:spPr>
        <p:txBody>
          <a:bodyPr wrap="square">
            <a:spAutoFit/>
          </a:bodyPr>
          <a:lstStyle/>
          <a:p>
            <a:pPr marL="0" indent="0">
              <a:buNone/>
            </a:pPr>
            <a:r>
              <a:rPr lang="fi-FI" sz="1800" b="1" dirty="0">
                <a:latin typeface="Helvetica" pitchFamily="2" charset="0"/>
              </a:rPr>
              <a:t>EXAMPLE OF A GANTT CHART</a:t>
            </a:r>
          </a:p>
          <a:p>
            <a:r>
              <a:rPr lang="fi-FI" sz="1600" i="1" dirty="0" err="1">
                <a:latin typeface="Helvetica" pitchFamily="2" charset="0"/>
              </a:rPr>
              <a:t>you</a:t>
            </a:r>
            <a:r>
              <a:rPr lang="fi-FI" sz="1600" i="1" dirty="0">
                <a:latin typeface="Helvetica" pitchFamily="2" charset="0"/>
              </a:rPr>
              <a:t> </a:t>
            </a:r>
            <a:r>
              <a:rPr lang="fi-FI" sz="1600" i="1" dirty="0" err="1">
                <a:latin typeface="Helvetica" pitchFamily="2" charset="0"/>
              </a:rPr>
              <a:t>can</a:t>
            </a:r>
            <a:r>
              <a:rPr lang="fi-FI" sz="1600" i="1" dirty="0">
                <a:latin typeface="Helvetica" pitchFamily="2" charset="0"/>
              </a:rPr>
              <a:t> </a:t>
            </a:r>
            <a:r>
              <a:rPr lang="fi-FI" sz="1600" i="1" dirty="0" err="1">
                <a:latin typeface="Helvetica" pitchFamily="2" charset="0"/>
              </a:rPr>
              <a:t>find</a:t>
            </a:r>
            <a:r>
              <a:rPr lang="fi-FI" sz="1600" i="1" dirty="0">
                <a:latin typeface="Helvetica" pitchFamily="2" charset="0"/>
              </a:rPr>
              <a:t> </a:t>
            </a:r>
            <a:r>
              <a:rPr lang="fi-FI" sz="1600" i="1" dirty="0" err="1">
                <a:latin typeface="Helvetica" pitchFamily="2" charset="0"/>
              </a:rPr>
              <a:t>many</a:t>
            </a:r>
            <a:r>
              <a:rPr lang="fi-FI" sz="1600" i="1" dirty="0">
                <a:latin typeface="Helvetica" pitchFamily="2" charset="0"/>
              </a:rPr>
              <a:t> </a:t>
            </a:r>
            <a:r>
              <a:rPr lang="fi-FI" sz="1600" i="1" dirty="0" err="1">
                <a:latin typeface="Helvetica" pitchFamily="2" charset="0"/>
              </a:rPr>
              <a:t>others</a:t>
            </a:r>
            <a:r>
              <a:rPr lang="fi-FI" sz="1600" i="1" dirty="0">
                <a:latin typeface="Helvetica" pitchFamily="2" charset="0"/>
              </a:rPr>
              <a:t> </a:t>
            </a:r>
            <a:r>
              <a:rPr lang="fi-FI" sz="1600" i="1" dirty="0" err="1">
                <a:latin typeface="Helvetica" pitchFamily="2" charset="0"/>
              </a:rPr>
              <a:t>online</a:t>
            </a:r>
            <a:endParaRPr lang="fi-FI" sz="1600" b="1" dirty="0">
              <a:latin typeface="Helvetica" pitchFamily="2" charset="0"/>
            </a:endParaRPr>
          </a:p>
        </p:txBody>
      </p:sp>
      <p:sp>
        <p:nvSpPr>
          <p:cNvPr id="6" name="TextBox 5">
            <a:extLst>
              <a:ext uri="{FF2B5EF4-FFF2-40B4-BE49-F238E27FC236}">
                <a16:creationId xmlns:a16="http://schemas.microsoft.com/office/drawing/2014/main" id="{0EECDADF-2F0C-0C1B-2E01-C629658503FA}"/>
              </a:ext>
            </a:extLst>
          </p:cNvPr>
          <p:cNvSpPr txBox="1"/>
          <p:nvPr/>
        </p:nvSpPr>
        <p:spPr>
          <a:xfrm>
            <a:off x="8186058" y="4886849"/>
            <a:ext cx="3556000" cy="1200329"/>
          </a:xfrm>
          <a:prstGeom prst="rect">
            <a:avLst/>
          </a:prstGeom>
          <a:noFill/>
        </p:spPr>
        <p:txBody>
          <a:bodyPr wrap="square">
            <a:spAutoFit/>
          </a:bodyPr>
          <a:lstStyle/>
          <a:p>
            <a:r>
              <a:rPr lang="fi-FI" dirty="0">
                <a:latin typeface="Helvetica" pitchFamily="2" charset="0"/>
              </a:rPr>
              <a:t>GANTT </a:t>
            </a:r>
            <a:r>
              <a:rPr lang="fi-FI" dirty="0" err="1">
                <a:latin typeface="Helvetica" pitchFamily="2" charset="0"/>
              </a:rPr>
              <a:t>chart</a:t>
            </a:r>
            <a:r>
              <a:rPr lang="fi-FI" dirty="0">
                <a:latin typeface="Helvetica" pitchFamily="2" charset="0"/>
              </a:rPr>
              <a:t> is </a:t>
            </a:r>
            <a:r>
              <a:rPr lang="fi-FI" dirty="0" err="1">
                <a:latin typeface="Helvetica" pitchFamily="2" charset="0"/>
              </a:rPr>
              <a:t>good</a:t>
            </a:r>
            <a:r>
              <a:rPr lang="fi-FI" dirty="0">
                <a:latin typeface="Helvetica" pitchFamily="2" charset="0"/>
              </a:rPr>
              <a:t> for</a:t>
            </a:r>
          </a:p>
          <a:p>
            <a:r>
              <a:rPr lang="fi-FI" dirty="0" err="1">
                <a:latin typeface="Helvetica" pitchFamily="2" charset="0"/>
              </a:rPr>
              <a:t>having</a:t>
            </a:r>
            <a:r>
              <a:rPr lang="fi-FI" dirty="0">
                <a:latin typeface="Helvetica" pitchFamily="2" charset="0"/>
              </a:rPr>
              <a:t> a </a:t>
            </a:r>
            <a:r>
              <a:rPr lang="fi-FI" dirty="0" err="1">
                <a:latin typeface="Helvetica" pitchFamily="2" charset="0"/>
              </a:rPr>
              <a:t>realistic</a:t>
            </a:r>
            <a:r>
              <a:rPr lang="fi-FI" dirty="0">
                <a:latin typeface="Helvetica" pitchFamily="2" charset="0"/>
              </a:rPr>
              <a:t> idea </a:t>
            </a:r>
          </a:p>
          <a:p>
            <a:r>
              <a:rPr lang="fi-FI" dirty="0" err="1">
                <a:latin typeface="Helvetica" pitchFamily="2" charset="0"/>
              </a:rPr>
              <a:t>about</a:t>
            </a:r>
            <a:r>
              <a:rPr lang="fi-FI" dirty="0">
                <a:latin typeface="Helvetica" pitchFamily="2" charset="0"/>
              </a:rPr>
              <a:t> </a:t>
            </a:r>
            <a:r>
              <a:rPr lang="fi-FI" dirty="0" err="1">
                <a:latin typeface="Helvetica" pitchFamily="2" charset="0"/>
              </a:rPr>
              <a:t>the</a:t>
            </a:r>
            <a:r>
              <a:rPr lang="fi-FI" dirty="0">
                <a:latin typeface="Helvetica" pitchFamily="2" charset="0"/>
              </a:rPr>
              <a:t> </a:t>
            </a:r>
            <a:r>
              <a:rPr lang="fi-FI" dirty="0" err="1">
                <a:latin typeface="Helvetica" pitchFamily="2" charset="0"/>
              </a:rPr>
              <a:t>timeline</a:t>
            </a:r>
            <a:r>
              <a:rPr lang="fi-FI" dirty="0">
                <a:latin typeface="Helvetica" pitchFamily="2" charset="0"/>
              </a:rPr>
              <a:t> for </a:t>
            </a:r>
            <a:r>
              <a:rPr lang="fi-FI" dirty="0" err="1">
                <a:latin typeface="Helvetica" pitchFamily="2" charset="0"/>
              </a:rPr>
              <a:t>the</a:t>
            </a:r>
            <a:r>
              <a:rPr lang="fi-FI" dirty="0">
                <a:latin typeface="Helvetica" pitchFamily="2" charset="0"/>
              </a:rPr>
              <a:t> </a:t>
            </a:r>
            <a:r>
              <a:rPr lang="fi-FI" dirty="0" err="1">
                <a:latin typeface="Helvetica" pitchFamily="2" charset="0"/>
              </a:rPr>
              <a:t>thesis</a:t>
            </a:r>
            <a:r>
              <a:rPr lang="fi-FI" dirty="0">
                <a:latin typeface="Helvetica" pitchFamily="2" charset="0"/>
              </a:rPr>
              <a:t> </a:t>
            </a:r>
            <a:r>
              <a:rPr lang="fi-FI" dirty="0" err="1">
                <a:latin typeface="Helvetica" pitchFamily="2" charset="0"/>
              </a:rPr>
              <a:t>process</a:t>
            </a:r>
            <a:r>
              <a:rPr lang="fi-FI" dirty="0">
                <a:latin typeface="Helvetica" pitchFamily="2" charset="0"/>
              </a:rPr>
              <a:t>. </a:t>
            </a:r>
          </a:p>
        </p:txBody>
      </p:sp>
    </p:spTree>
    <p:extLst>
      <p:ext uri="{BB962C8B-B14F-4D97-AF65-F5344CB8AC3E}">
        <p14:creationId xmlns:p14="http://schemas.microsoft.com/office/powerpoint/2010/main" val="3338663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BA80FA-20C2-0542-B5AC-B11B00FFF826}"/>
              </a:ext>
            </a:extLst>
          </p:cNvPr>
          <p:cNvSpPr txBox="1"/>
          <p:nvPr/>
        </p:nvSpPr>
        <p:spPr>
          <a:xfrm>
            <a:off x="1343025" y="1951672"/>
            <a:ext cx="9505950" cy="2954655"/>
          </a:xfrm>
          <a:prstGeom prst="rect">
            <a:avLst/>
          </a:prstGeom>
          <a:noFill/>
        </p:spPr>
        <p:txBody>
          <a:bodyPr wrap="square" rtlCol="0">
            <a:spAutoFit/>
          </a:bodyPr>
          <a:lstStyle/>
          <a:p>
            <a:r>
              <a:rPr lang="en-US" sz="2400" b="1" dirty="0">
                <a:solidFill>
                  <a:srgbClr val="D8269B"/>
                </a:solidFill>
                <a:latin typeface="Helvetica" pitchFamily="2" charset="0"/>
              </a:rPr>
              <a:t>10-10-10 THESIS CREDIT SYSTEM</a:t>
            </a:r>
          </a:p>
          <a:p>
            <a:endParaRPr lang="en-US" dirty="0">
              <a:latin typeface="Helvetica" pitchFamily="2" charset="0"/>
            </a:endParaRPr>
          </a:p>
          <a:p>
            <a:pPr marL="285750" lvl="0" indent="-285750">
              <a:buFont typeface="Arial" panose="020B0604020202020204" pitchFamily="34" charset="0"/>
              <a:buChar char="•"/>
            </a:pPr>
            <a:r>
              <a:rPr lang="en-GB" dirty="0">
                <a:solidFill>
                  <a:prstClr val="black"/>
                </a:solidFill>
                <a:latin typeface="Helvetica" pitchFamily="2" charset="0"/>
              </a:rPr>
              <a:t>The thesis process is divided into 3 parts, each part is 10 credits.</a:t>
            </a:r>
          </a:p>
          <a:p>
            <a:pPr marL="285750" lvl="0" indent="-285750">
              <a:buFont typeface="Arial" panose="020B0604020202020204" pitchFamily="34" charset="0"/>
              <a:buChar char="•"/>
            </a:pPr>
            <a:endParaRPr lang="en-GB" dirty="0">
              <a:solidFill>
                <a:prstClr val="black"/>
              </a:solidFill>
              <a:latin typeface="Helvetica" pitchFamily="2" charset="0"/>
            </a:endParaRPr>
          </a:p>
          <a:p>
            <a:pPr marL="285750" lvl="0" indent="-285750">
              <a:buFont typeface="Arial" panose="020B0604020202020204" pitchFamily="34" charset="0"/>
              <a:buChar char="•"/>
            </a:pPr>
            <a:r>
              <a:rPr lang="en-GB" dirty="0">
                <a:solidFill>
                  <a:prstClr val="black"/>
                </a:solidFill>
                <a:latin typeface="Helvetica" pitchFamily="2" charset="0"/>
              </a:rPr>
              <a:t>The supervisor is responsible for assessing and approving the first two parts after the student has made substantial progress. </a:t>
            </a:r>
          </a:p>
          <a:p>
            <a:pPr marL="285750" lvl="0" indent="-285750">
              <a:buFont typeface="Arial" panose="020B0604020202020204" pitchFamily="34" charset="0"/>
              <a:buChar char="•"/>
            </a:pPr>
            <a:endParaRPr lang="en-GB" dirty="0">
              <a:solidFill>
                <a:prstClr val="black"/>
              </a:solidFill>
              <a:latin typeface="Helvetica" pitchFamily="2" charset="0"/>
            </a:endParaRPr>
          </a:p>
          <a:p>
            <a:pPr marL="285750" lvl="0" indent="-285750">
              <a:buFont typeface="Arial" panose="020B0604020202020204" pitchFamily="34" charset="0"/>
              <a:buChar char="•"/>
            </a:pPr>
            <a:r>
              <a:rPr lang="en-GB" dirty="0">
                <a:solidFill>
                  <a:prstClr val="black"/>
                </a:solidFill>
                <a:latin typeface="Helvetica" pitchFamily="2" charset="0"/>
              </a:rPr>
              <a:t>The third 10cr is awarded once the final submission of the thesis is completed. The thesis will be evaluate 1-5 as a whole.</a:t>
            </a:r>
            <a:endParaRPr lang="fi-FI" dirty="0">
              <a:latin typeface="Helvetica" pitchFamily="2" charset="0"/>
            </a:endParaRPr>
          </a:p>
          <a:p>
            <a:endParaRPr lang="en-FI" dirty="0">
              <a:latin typeface="Helvetica" pitchFamily="2" charset="0"/>
            </a:endParaRPr>
          </a:p>
        </p:txBody>
      </p:sp>
    </p:spTree>
    <p:extLst>
      <p:ext uri="{BB962C8B-B14F-4D97-AF65-F5344CB8AC3E}">
        <p14:creationId xmlns:p14="http://schemas.microsoft.com/office/powerpoint/2010/main" val="3162608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F75DB6-E8D2-F18F-F2DA-320304B624AD}"/>
              </a:ext>
            </a:extLst>
          </p:cNvPr>
          <p:cNvSpPr txBox="1"/>
          <p:nvPr/>
        </p:nvSpPr>
        <p:spPr>
          <a:xfrm>
            <a:off x="3483769" y="457796"/>
            <a:ext cx="5224462" cy="1138773"/>
          </a:xfrm>
          <a:prstGeom prst="rect">
            <a:avLst/>
          </a:prstGeom>
          <a:noFill/>
        </p:spPr>
        <p:txBody>
          <a:bodyPr wrap="square" rtlCol="0">
            <a:spAutoFit/>
          </a:bodyPr>
          <a:lstStyle/>
          <a:p>
            <a:r>
              <a:rPr lang="en-US" sz="2400" b="1" dirty="0">
                <a:solidFill>
                  <a:srgbClr val="D8269B"/>
                </a:solidFill>
                <a:latin typeface="Helvetica" pitchFamily="2" charset="0"/>
              </a:rPr>
              <a:t>10-10-10 THESIS CREDIT SYSTEM</a:t>
            </a:r>
          </a:p>
          <a:p>
            <a:endParaRPr lang="en-US" sz="4400" b="1" dirty="0">
              <a:solidFill>
                <a:srgbClr val="FFC000"/>
              </a:solidFill>
              <a:latin typeface="Helvetica" pitchFamily="2" charset="0"/>
            </a:endParaRPr>
          </a:p>
        </p:txBody>
      </p:sp>
      <p:sp>
        <p:nvSpPr>
          <p:cNvPr id="5" name="Oval 4">
            <a:extLst>
              <a:ext uri="{FF2B5EF4-FFF2-40B4-BE49-F238E27FC236}">
                <a16:creationId xmlns:a16="http://schemas.microsoft.com/office/drawing/2014/main" id="{D774B62D-E55C-9CB2-81CD-58B00125F5DC}"/>
              </a:ext>
            </a:extLst>
          </p:cNvPr>
          <p:cNvSpPr/>
          <p:nvPr/>
        </p:nvSpPr>
        <p:spPr>
          <a:xfrm>
            <a:off x="2423851" y="1167229"/>
            <a:ext cx="762000" cy="762000"/>
          </a:xfrm>
          <a:prstGeom prst="ellipse">
            <a:avLst/>
          </a:prstGeom>
          <a:solidFill>
            <a:srgbClr val="D82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n>
                  <a:solidFill>
                    <a:schemeClr val="bg1"/>
                  </a:solidFill>
                </a:ln>
                <a:solidFill>
                  <a:schemeClr val="bg1"/>
                </a:solidFill>
                <a:latin typeface="Helvetica" pitchFamily="2" charset="0"/>
              </a:rPr>
              <a:t>10</a:t>
            </a:r>
          </a:p>
        </p:txBody>
      </p:sp>
      <p:sp>
        <p:nvSpPr>
          <p:cNvPr id="6" name="Oval 5">
            <a:extLst>
              <a:ext uri="{FF2B5EF4-FFF2-40B4-BE49-F238E27FC236}">
                <a16:creationId xmlns:a16="http://schemas.microsoft.com/office/drawing/2014/main" id="{7B37F7D8-CE9E-0393-789C-CD460F5D9E0C}"/>
              </a:ext>
            </a:extLst>
          </p:cNvPr>
          <p:cNvSpPr/>
          <p:nvPr/>
        </p:nvSpPr>
        <p:spPr>
          <a:xfrm>
            <a:off x="5600438" y="1167229"/>
            <a:ext cx="762000" cy="762000"/>
          </a:xfrm>
          <a:prstGeom prst="ellipse">
            <a:avLst/>
          </a:prstGeom>
          <a:solidFill>
            <a:srgbClr val="D82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n>
                  <a:solidFill>
                    <a:schemeClr val="bg1"/>
                  </a:solidFill>
                </a:ln>
                <a:solidFill>
                  <a:schemeClr val="bg1"/>
                </a:solidFill>
                <a:latin typeface="Helvetica" pitchFamily="2" charset="0"/>
              </a:rPr>
              <a:t>10</a:t>
            </a:r>
          </a:p>
        </p:txBody>
      </p:sp>
      <p:sp>
        <p:nvSpPr>
          <p:cNvPr id="7" name="Oval 6">
            <a:extLst>
              <a:ext uri="{FF2B5EF4-FFF2-40B4-BE49-F238E27FC236}">
                <a16:creationId xmlns:a16="http://schemas.microsoft.com/office/drawing/2014/main" id="{3B74F78A-8CC9-DA51-E36D-47905ABDD7D8}"/>
              </a:ext>
            </a:extLst>
          </p:cNvPr>
          <p:cNvSpPr/>
          <p:nvPr/>
        </p:nvSpPr>
        <p:spPr>
          <a:xfrm>
            <a:off x="8777025" y="1167229"/>
            <a:ext cx="762000" cy="762000"/>
          </a:xfrm>
          <a:prstGeom prst="ellipse">
            <a:avLst/>
          </a:prstGeom>
          <a:solidFill>
            <a:srgbClr val="D82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n>
                  <a:solidFill>
                    <a:schemeClr val="bg1"/>
                  </a:solidFill>
                </a:ln>
                <a:solidFill>
                  <a:schemeClr val="bg1"/>
                </a:solidFill>
                <a:latin typeface="Helvetica" pitchFamily="2" charset="0"/>
              </a:rPr>
              <a:t>10</a:t>
            </a:r>
          </a:p>
        </p:txBody>
      </p:sp>
      <p:sp>
        <p:nvSpPr>
          <p:cNvPr id="10" name="TextBox 9">
            <a:extLst>
              <a:ext uri="{FF2B5EF4-FFF2-40B4-BE49-F238E27FC236}">
                <a16:creationId xmlns:a16="http://schemas.microsoft.com/office/drawing/2014/main" id="{5BD42048-C92B-7107-6A8E-5DC1E8BB11EC}"/>
              </a:ext>
            </a:extLst>
          </p:cNvPr>
          <p:cNvSpPr txBox="1"/>
          <p:nvPr/>
        </p:nvSpPr>
        <p:spPr>
          <a:xfrm>
            <a:off x="4171687" y="1159788"/>
            <a:ext cx="762000" cy="830997"/>
          </a:xfrm>
          <a:prstGeom prst="rect">
            <a:avLst/>
          </a:prstGeom>
          <a:noFill/>
        </p:spPr>
        <p:txBody>
          <a:bodyPr wrap="square">
            <a:spAutoFit/>
          </a:bodyPr>
          <a:lstStyle/>
          <a:p>
            <a:r>
              <a:rPr lang="en-US" sz="4800" b="1" dirty="0">
                <a:solidFill>
                  <a:srgbClr val="FFC000"/>
                </a:solidFill>
                <a:latin typeface="Helvetica" pitchFamily="2" charset="0"/>
              </a:rPr>
              <a:t>+</a:t>
            </a:r>
            <a:endParaRPr lang="en-GB" sz="4800" dirty="0"/>
          </a:p>
        </p:txBody>
      </p:sp>
      <p:sp>
        <p:nvSpPr>
          <p:cNvPr id="11" name="TextBox 10">
            <a:extLst>
              <a:ext uri="{FF2B5EF4-FFF2-40B4-BE49-F238E27FC236}">
                <a16:creationId xmlns:a16="http://schemas.microsoft.com/office/drawing/2014/main" id="{8B5F7B60-2A07-2503-A2EF-36412E5F57E2}"/>
              </a:ext>
            </a:extLst>
          </p:cNvPr>
          <p:cNvSpPr txBox="1"/>
          <p:nvPr/>
        </p:nvSpPr>
        <p:spPr>
          <a:xfrm>
            <a:off x="7258313" y="1167229"/>
            <a:ext cx="762000" cy="830997"/>
          </a:xfrm>
          <a:prstGeom prst="rect">
            <a:avLst/>
          </a:prstGeom>
          <a:noFill/>
        </p:spPr>
        <p:txBody>
          <a:bodyPr wrap="square">
            <a:spAutoFit/>
          </a:bodyPr>
          <a:lstStyle/>
          <a:p>
            <a:r>
              <a:rPr lang="en-US" sz="4800" b="1" dirty="0">
                <a:solidFill>
                  <a:srgbClr val="FFC000"/>
                </a:solidFill>
                <a:latin typeface="Helvetica" pitchFamily="2" charset="0"/>
              </a:rPr>
              <a:t>+</a:t>
            </a:r>
            <a:endParaRPr lang="en-GB" sz="4800" dirty="0"/>
          </a:p>
        </p:txBody>
      </p:sp>
      <p:sp>
        <p:nvSpPr>
          <p:cNvPr id="12" name="TextBox 11">
            <a:extLst>
              <a:ext uri="{FF2B5EF4-FFF2-40B4-BE49-F238E27FC236}">
                <a16:creationId xmlns:a16="http://schemas.microsoft.com/office/drawing/2014/main" id="{21321925-2272-361E-312F-34CD758E1F29}"/>
              </a:ext>
            </a:extLst>
          </p:cNvPr>
          <p:cNvSpPr txBox="1"/>
          <p:nvPr/>
        </p:nvSpPr>
        <p:spPr>
          <a:xfrm>
            <a:off x="1642801" y="2333685"/>
            <a:ext cx="2528886" cy="4524315"/>
          </a:xfrm>
          <a:prstGeom prst="rect">
            <a:avLst/>
          </a:prstGeom>
          <a:noFill/>
        </p:spPr>
        <p:txBody>
          <a:bodyPr wrap="square" rtlCol="0">
            <a:spAutoFit/>
          </a:bodyPr>
          <a:lstStyle/>
          <a:p>
            <a:r>
              <a:rPr lang="en-GB" sz="1600" b="1" dirty="0">
                <a:latin typeface="Helvetica" pitchFamily="2" charset="0"/>
              </a:rPr>
              <a:t>THESIS PLAN </a:t>
            </a:r>
          </a:p>
          <a:p>
            <a:endParaRPr lang="en-GB" sz="1600" dirty="0">
              <a:latin typeface="Helvetica" pitchFamily="2" charset="0"/>
            </a:endParaRPr>
          </a:p>
          <a:p>
            <a:r>
              <a:rPr lang="en-GB" sz="1600" dirty="0">
                <a:latin typeface="Helvetica" pitchFamily="2" charset="0"/>
              </a:rPr>
              <a:t>OBJECTIVES/GOALS</a:t>
            </a:r>
          </a:p>
          <a:p>
            <a:endParaRPr lang="en-GB" sz="1600" dirty="0">
              <a:latin typeface="Helvetica" pitchFamily="2" charset="0"/>
            </a:endParaRPr>
          </a:p>
          <a:p>
            <a:r>
              <a:rPr lang="en-GB" sz="1600" dirty="0">
                <a:latin typeface="Helvetica" pitchFamily="2" charset="0"/>
              </a:rPr>
              <a:t>THEORETICAL/ CONCEPTUAL FRAMEWORK</a:t>
            </a:r>
          </a:p>
          <a:p>
            <a:endParaRPr lang="en-GB" sz="1600" dirty="0">
              <a:latin typeface="Helvetica" pitchFamily="2" charset="0"/>
            </a:endParaRPr>
          </a:p>
          <a:p>
            <a:r>
              <a:rPr lang="en-GB" sz="1600" dirty="0">
                <a:latin typeface="Helvetica" pitchFamily="2" charset="0"/>
              </a:rPr>
              <a:t>OUTLINE OF METHODS</a:t>
            </a:r>
          </a:p>
          <a:p>
            <a:endParaRPr lang="en-GB" sz="1600" dirty="0">
              <a:latin typeface="Helvetica" pitchFamily="2" charset="0"/>
            </a:endParaRPr>
          </a:p>
          <a:p>
            <a:r>
              <a:rPr lang="en-GB" sz="1600" dirty="0">
                <a:latin typeface="Helvetica" pitchFamily="2" charset="0"/>
              </a:rPr>
              <a:t>ARTISTIC COMPONENT (IF ANY)</a:t>
            </a:r>
          </a:p>
          <a:p>
            <a:endParaRPr lang="en-GB" sz="1600" dirty="0">
              <a:latin typeface="Helvetica" pitchFamily="2" charset="0"/>
            </a:endParaRPr>
          </a:p>
          <a:p>
            <a:r>
              <a:rPr lang="en-GB" sz="1600" dirty="0">
                <a:latin typeface="Helvetica" pitchFamily="2" charset="0"/>
              </a:rPr>
              <a:t>ASSIGNED BY SUPERVISOR WHO APPROVES THE PLAN</a:t>
            </a:r>
          </a:p>
          <a:p>
            <a:endParaRPr lang="en-GB" sz="1600" dirty="0">
              <a:latin typeface="Helvetica" pitchFamily="2" charset="0"/>
            </a:endParaRPr>
          </a:p>
          <a:p>
            <a:endParaRPr lang="en-GB" sz="1600" dirty="0">
              <a:latin typeface="Helvetica" pitchFamily="2" charset="0"/>
            </a:endParaRPr>
          </a:p>
        </p:txBody>
      </p:sp>
      <p:sp>
        <p:nvSpPr>
          <p:cNvPr id="13" name="TextBox 12">
            <a:extLst>
              <a:ext uri="{FF2B5EF4-FFF2-40B4-BE49-F238E27FC236}">
                <a16:creationId xmlns:a16="http://schemas.microsoft.com/office/drawing/2014/main" id="{90B86800-0C38-B47A-3216-49919A171F8F}"/>
              </a:ext>
            </a:extLst>
          </p:cNvPr>
          <p:cNvSpPr txBox="1"/>
          <p:nvPr/>
        </p:nvSpPr>
        <p:spPr>
          <a:xfrm>
            <a:off x="4831557" y="2341126"/>
            <a:ext cx="2528886" cy="3785652"/>
          </a:xfrm>
          <a:prstGeom prst="rect">
            <a:avLst/>
          </a:prstGeom>
          <a:noFill/>
        </p:spPr>
        <p:txBody>
          <a:bodyPr wrap="square" rtlCol="0">
            <a:spAutoFit/>
          </a:bodyPr>
          <a:lstStyle/>
          <a:p>
            <a:r>
              <a:rPr lang="en-GB" sz="1600" b="1" dirty="0">
                <a:latin typeface="Helvetica" pitchFamily="2" charset="0"/>
              </a:rPr>
              <a:t>PRODUCTION PROGRESS</a:t>
            </a:r>
          </a:p>
          <a:p>
            <a:endParaRPr lang="en-GB" sz="1600" b="1" dirty="0">
              <a:latin typeface="Helvetica" pitchFamily="2" charset="0"/>
            </a:endParaRPr>
          </a:p>
          <a:p>
            <a:r>
              <a:rPr lang="en-GB" sz="1600" b="1" dirty="0">
                <a:latin typeface="Helvetica" pitchFamily="2" charset="0"/>
              </a:rPr>
              <a:t>WRITING PROGRESS</a:t>
            </a:r>
          </a:p>
          <a:p>
            <a:endParaRPr lang="en-GB" sz="1600" b="1" dirty="0">
              <a:latin typeface="Helvetica" pitchFamily="2" charset="0"/>
            </a:endParaRPr>
          </a:p>
          <a:p>
            <a:r>
              <a:rPr lang="en-GB" sz="1600" b="1" dirty="0">
                <a:latin typeface="Helvetica" pitchFamily="2" charset="0"/>
              </a:rPr>
              <a:t>METHODOLOGY</a:t>
            </a:r>
          </a:p>
          <a:p>
            <a:endParaRPr lang="en-GB" sz="1600" b="1" dirty="0">
              <a:latin typeface="Helvetica" pitchFamily="2" charset="0"/>
            </a:endParaRPr>
          </a:p>
          <a:p>
            <a:r>
              <a:rPr lang="en-GB" sz="1600" b="1" dirty="0">
                <a:latin typeface="Helvetica" pitchFamily="2" charset="0"/>
              </a:rPr>
              <a:t>PRELIMINARY RESULTS</a:t>
            </a:r>
          </a:p>
          <a:p>
            <a:endParaRPr lang="en-GB" sz="1600" dirty="0">
              <a:latin typeface="Helvetica" pitchFamily="2" charset="0"/>
            </a:endParaRPr>
          </a:p>
          <a:p>
            <a:endParaRPr lang="en-GB" sz="1600" dirty="0">
              <a:latin typeface="Helvetica" pitchFamily="2" charset="0"/>
            </a:endParaRPr>
          </a:p>
          <a:p>
            <a:r>
              <a:rPr lang="en-GB" sz="1600" dirty="0">
                <a:latin typeface="Helvetica" pitchFamily="2" charset="0"/>
              </a:rPr>
              <a:t>ASSIGNED BY SUPERVISOR</a:t>
            </a:r>
          </a:p>
          <a:p>
            <a:endParaRPr lang="en-GB" sz="1600" dirty="0">
              <a:latin typeface="Helvetica" pitchFamily="2" charset="0"/>
            </a:endParaRPr>
          </a:p>
          <a:p>
            <a:endParaRPr lang="en-GB" sz="1600" dirty="0">
              <a:latin typeface="Helvetica" pitchFamily="2" charset="0"/>
            </a:endParaRPr>
          </a:p>
        </p:txBody>
      </p:sp>
      <p:sp>
        <p:nvSpPr>
          <p:cNvPr id="14" name="TextBox 13">
            <a:extLst>
              <a:ext uri="{FF2B5EF4-FFF2-40B4-BE49-F238E27FC236}">
                <a16:creationId xmlns:a16="http://schemas.microsoft.com/office/drawing/2014/main" id="{072A397A-E61C-66C3-F9DE-275126D1A5EB}"/>
              </a:ext>
            </a:extLst>
          </p:cNvPr>
          <p:cNvSpPr txBox="1"/>
          <p:nvPr/>
        </p:nvSpPr>
        <p:spPr>
          <a:xfrm>
            <a:off x="8016075" y="2333685"/>
            <a:ext cx="2528886" cy="2800767"/>
          </a:xfrm>
          <a:prstGeom prst="rect">
            <a:avLst/>
          </a:prstGeom>
          <a:noFill/>
        </p:spPr>
        <p:txBody>
          <a:bodyPr wrap="square" rtlCol="0">
            <a:spAutoFit/>
          </a:bodyPr>
          <a:lstStyle/>
          <a:p>
            <a:r>
              <a:rPr lang="en-GB" sz="1600" b="1" dirty="0">
                <a:latin typeface="Helvetica" pitchFamily="2" charset="0"/>
              </a:rPr>
              <a:t>ASSIGNED WHEN FINAL THESIS IS SUBMITTED</a:t>
            </a:r>
          </a:p>
          <a:p>
            <a:endParaRPr lang="en-GB" sz="1600" b="1" dirty="0">
              <a:latin typeface="Helvetica" pitchFamily="2" charset="0"/>
            </a:endParaRPr>
          </a:p>
          <a:p>
            <a:r>
              <a:rPr lang="en-GB" sz="1600" dirty="0">
                <a:latin typeface="Helvetica" pitchFamily="2" charset="0"/>
              </a:rPr>
              <a:t>GRADE 1-5 ASSIGNED BY PROGRAMME COMMITTEE BASED ON EVALUATION REPORTS.</a:t>
            </a:r>
          </a:p>
          <a:p>
            <a:endParaRPr lang="en-GB" sz="1600" b="1" dirty="0">
              <a:latin typeface="Helvetica" pitchFamily="2" charset="0"/>
            </a:endParaRPr>
          </a:p>
          <a:p>
            <a:endParaRPr lang="en-GB" sz="1600" dirty="0">
              <a:latin typeface="Helvetica" pitchFamily="2" charset="0"/>
            </a:endParaRPr>
          </a:p>
          <a:p>
            <a:endParaRPr lang="en-GB" sz="1600" dirty="0">
              <a:latin typeface="Helvetica" pitchFamily="2" charset="0"/>
            </a:endParaRPr>
          </a:p>
        </p:txBody>
      </p:sp>
    </p:spTree>
    <p:extLst>
      <p:ext uri="{BB962C8B-B14F-4D97-AF65-F5344CB8AC3E}">
        <p14:creationId xmlns:p14="http://schemas.microsoft.com/office/powerpoint/2010/main" val="357611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011A9D-0741-4DBA-86FF-D43E83AC36E5}"/>
              </a:ext>
            </a:extLst>
          </p:cNvPr>
          <p:cNvSpPr txBox="1"/>
          <p:nvPr/>
        </p:nvSpPr>
        <p:spPr>
          <a:xfrm>
            <a:off x="1299231" y="2297005"/>
            <a:ext cx="2863885" cy="3108543"/>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Helvetica" pitchFamily="2" charset="0"/>
              </a:rPr>
              <a:t>Choice of topic and artistic component is relevant and has significance in the field.</a:t>
            </a:r>
          </a:p>
          <a:p>
            <a:endParaRPr lang="en-GB" sz="1400" dirty="0">
              <a:latin typeface="Helvetica" pitchFamily="2" charset="0"/>
            </a:endParaRPr>
          </a:p>
          <a:p>
            <a:pPr marL="285750" indent="-285750">
              <a:buFont typeface="Arial" panose="020B0604020202020204" pitchFamily="34" charset="0"/>
              <a:buChar char="•"/>
            </a:pPr>
            <a:r>
              <a:rPr lang="en-GB" sz="1400" dirty="0">
                <a:latin typeface="Helvetica" pitchFamily="2" charset="0"/>
              </a:rPr>
              <a:t>The topic is well defined and the objectives/goals are justified by the student.</a:t>
            </a:r>
          </a:p>
          <a:p>
            <a:pPr marL="285750" indent="-285750">
              <a:buFont typeface="Arial" panose="020B0604020202020204" pitchFamily="34" charset="0"/>
              <a:buChar char="•"/>
            </a:pPr>
            <a:endParaRPr lang="en-GB" sz="1400" dirty="0">
              <a:latin typeface="Helvetica" pitchFamily="2" charset="0"/>
            </a:endParaRPr>
          </a:p>
          <a:p>
            <a:pPr marL="285750" indent="-285750">
              <a:buFont typeface="Arial" panose="020B0604020202020204" pitchFamily="34" charset="0"/>
              <a:buChar char="•"/>
            </a:pPr>
            <a:r>
              <a:rPr lang="en-GB" sz="1400" dirty="0">
                <a:latin typeface="Helvetica" pitchFamily="2" charset="0"/>
              </a:rPr>
              <a:t>The student demonstrates command of the topic by situating it within the conceptual framework.</a:t>
            </a:r>
          </a:p>
          <a:p>
            <a:pPr marL="285750" indent="-285750">
              <a:buFont typeface="Arial" panose="020B0604020202020204" pitchFamily="34" charset="0"/>
              <a:buChar char="•"/>
            </a:pPr>
            <a:r>
              <a:rPr lang="en-GB" sz="1400" dirty="0">
                <a:latin typeface="Helvetica" pitchFamily="2" charset="0"/>
              </a:rPr>
              <a:t>Key sources are selected.</a:t>
            </a:r>
          </a:p>
          <a:p>
            <a:endParaRPr lang="en-GB" sz="1400" dirty="0">
              <a:latin typeface="Helvetica" pitchFamily="2" charset="0"/>
            </a:endParaRPr>
          </a:p>
        </p:txBody>
      </p:sp>
      <p:sp>
        <p:nvSpPr>
          <p:cNvPr id="4" name="TextBox 3">
            <a:extLst>
              <a:ext uri="{FF2B5EF4-FFF2-40B4-BE49-F238E27FC236}">
                <a16:creationId xmlns:a16="http://schemas.microsoft.com/office/drawing/2014/main" id="{10981A4F-9196-C0C4-8951-0CD2131F1704}"/>
              </a:ext>
            </a:extLst>
          </p:cNvPr>
          <p:cNvSpPr txBox="1"/>
          <p:nvPr/>
        </p:nvSpPr>
        <p:spPr>
          <a:xfrm>
            <a:off x="4549495" y="2297005"/>
            <a:ext cx="2863885" cy="3970318"/>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Helvetica" pitchFamily="2" charset="0"/>
              </a:rPr>
              <a:t>The choice of methods supports the scope of the thesis.</a:t>
            </a:r>
          </a:p>
          <a:p>
            <a:endParaRPr lang="en-GB" sz="1400" dirty="0">
              <a:latin typeface="Helvetica" pitchFamily="2" charset="0"/>
            </a:endParaRPr>
          </a:p>
          <a:p>
            <a:pPr marL="285750" indent="-285750">
              <a:buFont typeface="Arial" panose="020B0604020202020204" pitchFamily="34" charset="0"/>
              <a:buChar char="•"/>
            </a:pPr>
            <a:r>
              <a:rPr lang="en-GB" sz="1400" dirty="0">
                <a:latin typeface="Helvetica" pitchFamily="2" charset="0"/>
              </a:rPr>
              <a:t>The topic has been further developed and contextualised.</a:t>
            </a:r>
          </a:p>
          <a:p>
            <a:endParaRPr lang="en-GB" sz="1400" dirty="0">
              <a:latin typeface="Helvetica" pitchFamily="2" charset="0"/>
            </a:endParaRPr>
          </a:p>
          <a:p>
            <a:pPr marL="285750" indent="-285750">
              <a:buFont typeface="Arial" panose="020B0604020202020204" pitchFamily="34" charset="0"/>
              <a:buChar char="•"/>
            </a:pPr>
            <a:r>
              <a:rPr lang="en-GB" sz="1400" dirty="0">
                <a:latin typeface="Helvetica" pitchFamily="2" charset="0"/>
              </a:rPr>
              <a:t>Quality of research and/or artistic component begins to clearly show.</a:t>
            </a:r>
          </a:p>
          <a:p>
            <a:endParaRPr lang="en-GB" sz="1400" dirty="0">
              <a:latin typeface="Helvetica" pitchFamily="2" charset="0"/>
            </a:endParaRPr>
          </a:p>
          <a:p>
            <a:pPr marL="285750" indent="-285750">
              <a:buFont typeface="Arial" panose="020B0604020202020204" pitchFamily="34" charset="0"/>
              <a:buChar char="•"/>
            </a:pPr>
            <a:r>
              <a:rPr lang="en-GB" sz="1400" dirty="0">
                <a:latin typeface="Helvetica" pitchFamily="2" charset="0"/>
              </a:rPr>
              <a:t>Substantial progress (agree what this means with advisor/supervisor) has been made. </a:t>
            </a:r>
          </a:p>
          <a:p>
            <a:endParaRPr lang="en-GB" sz="1400" dirty="0">
              <a:latin typeface="Helvetica" pitchFamily="2" charset="0"/>
            </a:endParaRPr>
          </a:p>
          <a:p>
            <a:pPr marL="285750" indent="-285750">
              <a:buFont typeface="Arial" panose="020B0604020202020204" pitchFamily="34" charset="0"/>
              <a:buChar char="•"/>
            </a:pPr>
            <a:r>
              <a:rPr lang="en-GB" sz="1400" dirty="0">
                <a:latin typeface="Helvetica" pitchFamily="2" charset="0"/>
              </a:rPr>
              <a:t>Clear plan to completion.</a:t>
            </a:r>
          </a:p>
          <a:p>
            <a:endParaRPr lang="en-GB" sz="1400" dirty="0">
              <a:latin typeface="Helvetica" pitchFamily="2" charset="0"/>
            </a:endParaRPr>
          </a:p>
        </p:txBody>
      </p:sp>
      <p:sp>
        <p:nvSpPr>
          <p:cNvPr id="5" name="TextBox 4">
            <a:extLst>
              <a:ext uri="{FF2B5EF4-FFF2-40B4-BE49-F238E27FC236}">
                <a16:creationId xmlns:a16="http://schemas.microsoft.com/office/drawing/2014/main" id="{C84284F9-C5C0-AEB0-7E9C-EC972C318814}"/>
              </a:ext>
            </a:extLst>
          </p:cNvPr>
          <p:cNvSpPr txBox="1"/>
          <p:nvPr/>
        </p:nvSpPr>
        <p:spPr>
          <a:xfrm>
            <a:off x="8107082" y="2297005"/>
            <a:ext cx="2863885" cy="954107"/>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Helvetica" pitchFamily="2" charset="0"/>
              </a:rPr>
              <a:t>Evaluated according to Thesis Evaluation Guidelines.</a:t>
            </a:r>
          </a:p>
          <a:p>
            <a:endParaRPr lang="en-GB" sz="1400" dirty="0">
              <a:latin typeface="Helvetica" pitchFamily="2" charset="0"/>
            </a:endParaRPr>
          </a:p>
          <a:p>
            <a:endParaRPr lang="en-GB" sz="1400" dirty="0">
              <a:latin typeface="Helvetica" pitchFamily="2" charset="0"/>
            </a:endParaRPr>
          </a:p>
        </p:txBody>
      </p:sp>
      <p:sp>
        <p:nvSpPr>
          <p:cNvPr id="6" name="TextBox 5">
            <a:extLst>
              <a:ext uri="{FF2B5EF4-FFF2-40B4-BE49-F238E27FC236}">
                <a16:creationId xmlns:a16="http://schemas.microsoft.com/office/drawing/2014/main" id="{0BB699CD-A9EB-B184-BD87-F4EB4FA221DB}"/>
              </a:ext>
            </a:extLst>
          </p:cNvPr>
          <p:cNvSpPr txBox="1"/>
          <p:nvPr/>
        </p:nvSpPr>
        <p:spPr>
          <a:xfrm>
            <a:off x="787602" y="444733"/>
            <a:ext cx="11149672" cy="1138773"/>
          </a:xfrm>
          <a:prstGeom prst="rect">
            <a:avLst/>
          </a:prstGeom>
          <a:noFill/>
        </p:spPr>
        <p:txBody>
          <a:bodyPr wrap="square" rtlCol="0">
            <a:spAutoFit/>
          </a:bodyPr>
          <a:lstStyle/>
          <a:p>
            <a:r>
              <a:rPr lang="en-US" sz="2400" b="1" dirty="0">
                <a:solidFill>
                  <a:srgbClr val="D8269B"/>
                </a:solidFill>
                <a:latin typeface="Helvetica" pitchFamily="2" charset="0"/>
              </a:rPr>
              <a:t>10-10-10 THESIS CREDIT SYSTEM – WHAT ARE YOU EXPECTED TO DO?</a:t>
            </a:r>
          </a:p>
          <a:p>
            <a:endParaRPr lang="en-US" sz="4400" b="1" dirty="0">
              <a:solidFill>
                <a:srgbClr val="FFC000"/>
              </a:solidFill>
              <a:latin typeface="Helvetica" pitchFamily="2" charset="0"/>
            </a:endParaRPr>
          </a:p>
        </p:txBody>
      </p:sp>
      <p:sp>
        <p:nvSpPr>
          <p:cNvPr id="7" name="Oval 6">
            <a:extLst>
              <a:ext uri="{FF2B5EF4-FFF2-40B4-BE49-F238E27FC236}">
                <a16:creationId xmlns:a16="http://schemas.microsoft.com/office/drawing/2014/main" id="{6CD7F7AE-BC00-7049-77DC-5F75D03CFD66}"/>
              </a:ext>
            </a:extLst>
          </p:cNvPr>
          <p:cNvSpPr/>
          <p:nvPr/>
        </p:nvSpPr>
        <p:spPr>
          <a:xfrm>
            <a:off x="2423851" y="1167229"/>
            <a:ext cx="762000" cy="762000"/>
          </a:xfrm>
          <a:prstGeom prst="ellipse">
            <a:avLst/>
          </a:prstGeom>
          <a:solidFill>
            <a:srgbClr val="D82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n>
                  <a:solidFill>
                    <a:schemeClr val="bg1"/>
                  </a:solidFill>
                </a:ln>
                <a:solidFill>
                  <a:schemeClr val="bg1"/>
                </a:solidFill>
                <a:latin typeface="Helvetica" pitchFamily="2" charset="0"/>
              </a:rPr>
              <a:t>10</a:t>
            </a:r>
          </a:p>
        </p:txBody>
      </p:sp>
      <p:sp>
        <p:nvSpPr>
          <p:cNvPr id="8" name="Oval 7">
            <a:extLst>
              <a:ext uri="{FF2B5EF4-FFF2-40B4-BE49-F238E27FC236}">
                <a16:creationId xmlns:a16="http://schemas.microsoft.com/office/drawing/2014/main" id="{DA684E5B-A4C9-67D7-A04F-721DCF664BDF}"/>
              </a:ext>
            </a:extLst>
          </p:cNvPr>
          <p:cNvSpPr/>
          <p:nvPr/>
        </p:nvSpPr>
        <p:spPr>
          <a:xfrm>
            <a:off x="5600438" y="1167229"/>
            <a:ext cx="762000" cy="762000"/>
          </a:xfrm>
          <a:prstGeom prst="ellipse">
            <a:avLst/>
          </a:prstGeom>
          <a:solidFill>
            <a:srgbClr val="D82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n>
                  <a:solidFill>
                    <a:schemeClr val="bg1"/>
                  </a:solidFill>
                </a:ln>
                <a:solidFill>
                  <a:schemeClr val="bg1"/>
                </a:solidFill>
                <a:latin typeface="Helvetica" pitchFamily="2" charset="0"/>
              </a:rPr>
              <a:t>10</a:t>
            </a:r>
          </a:p>
        </p:txBody>
      </p:sp>
      <p:sp>
        <p:nvSpPr>
          <p:cNvPr id="9" name="Oval 8">
            <a:extLst>
              <a:ext uri="{FF2B5EF4-FFF2-40B4-BE49-F238E27FC236}">
                <a16:creationId xmlns:a16="http://schemas.microsoft.com/office/drawing/2014/main" id="{1D9DE45B-3DE1-F448-47E5-0D01C48649C5}"/>
              </a:ext>
            </a:extLst>
          </p:cNvPr>
          <p:cNvSpPr/>
          <p:nvPr/>
        </p:nvSpPr>
        <p:spPr>
          <a:xfrm>
            <a:off x="8777025" y="1167229"/>
            <a:ext cx="762000" cy="762000"/>
          </a:xfrm>
          <a:prstGeom prst="ellipse">
            <a:avLst/>
          </a:prstGeom>
          <a:solidFill>
            <a:srgbClr val="D826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n>
                  <a:solidFill>
                    <a:schemeClr val="bg1"/>
                  </a:solidFill>
                </a:ln>
                <a:solidFill>
                  <a:schemeClr val="bg1"/>
                </a:solidFill>
                <a:latin typeface="Helvetica" pitchFamily="2" charset="0"/>
              </a:rPr>
              <a:t>10</a:t>
            </a:r>
          </a:p>
        </p:txBody>
      </p:sp>
      <p:sp>
        <p:nvSpPr>
          <p:cNvPr id="10" name="TextBox 9">
            <a:extLst>
              <a:ext uri="{FF2B5EF4-FFF2-40B4-BE49-F238E27FC236}">
                <a16:creationId xmlns:a16="http://schemas.microsoft.com/office/drawing/2014/main" id="{D32668E7-5C88-A24E-1701-F58C5DC82660}"/>
              </a:ext>
            </a:extLst>
          </p:cNvPr>
          <p:cNvSpPr txBox="1"/>
          <p:nvPr/>
        </p:nvSpPr>
        <p:spPr>
          <a:xfrm>
            <a:off x="4171687" y="1159788"/>
            <a:ext cx="762000" cy="830997"/>
          </a:xfrm>
          <a:prstGeom prst="rect">
            <a:avLst/>
          </a:prstGeom>
          <a:noFill/>
        </p:spPr>
        <p:txBody>
          <a:bodyPr wrap="square">
            <a:spAutoFit/>
          </a:bodyPr>
          <a:lstStyle/>
          <a:p>
            <a:r>
              <a:rPr lang="en-US" sz="4800" b="1" dirty="0">
                <a:solidFill>
                  <a:srgbClr val="FFC000"/>
                </a:solidFill>
                <a:latin typeface="Helvetica" pitchFamily="2" charset="0"/>
              </a:rPr>
              <a:t>+</a:t>
            </a:r>
            <a:endParaRPr lang="en-GB" sz="4800" dirty="0"/>
          </a:p>
        </p:txBody>
      </p:sp>
      <p:sp>
        <p:nvSpPr>
          <p:cNvPr id="12" name="TextBox 11">
            <a:extLst>
              <a:ext uri="{FF2B5EF4-FFF2-40B4-BE49-F238E27FC236}">
                <a16:creationId xmlns:a16="http://schemas.microsoft.com/office/drawing/2014/main" id="{E680E261-A174-610C-A4A1-5C2FB0BAC5C8}"/>
              </a:ext>
            </a:extLst>
          </p:cNvPr>
          <p:cNvSpPr txBox="1"/>
          <p:nvPr/>
        </p:nvSpPr>
        <p:spPr>
          <a:xfrm>
            <a:off x="7258313" y="1167229"/>
            <a:ext cx="762000" cy="830997"/>
          </a:xfrm>
          <a:prstGeom prst="rect">
            <a:avLst/>
          </a:prstGeom>
          <a:noFill/>
        </p:spPr>
        <p:txBody>
          <a:bodyPr wrap="square">
            <a:spAutoFit/>
          </a:bodyPr>
          <a:lstStyle/>
          <a:p>
            <a:r>
              <a:rPr lang="en-US" sz="4800" b="1" dirty="0">
                <a:solidFill>
                  <a:srgbClr val="FFC000"/>
                </a:solidFill>
                <a:latin typeface="Helvetica" pitchFamily="2" charset="0"/>
              </a:rPr>
              <a:t>+</a:t>
            </a:r>
            <a:endParaRPr lang="en-GB" sz="4800" dirty="0"/>
          </a:p>
        </p:txBody>
      </p:sp>
      <p:sp>
        <p:nvSpPr>
          <p:cNvPr id="13" name="TextBox 12">
            <a:extLst>
              <a:ext uri="{FF2B5EF4-FFF2-40B4-BE49-F238E27FC236}">
                <a16:creationId xmlns:a16="http://schemas.microsoft.com/office/drawing/2014/main" id="{41A35FED-7A1F-8EA5-547F-D34485D9417D}"/>
              </a:ext>
            </a:extLst>
          </p:cNvPr>
          <p:cNvSpPr txBox="1"/>
          <p:nvPr/>
        </p:nvSpPr>
        <p:spPr>
          <a:xfrm>
            <a:off x="1299232" y="6068086"/>
            <a:ext cx="6342540" cy="738664"/>
          </a:xfrm>
          <a:prstGeom prst="rect">
            <a:avLst/>
          </a:prstGeom>
          <a:noFill/>
        </p:spPr>
        <p:txBody>
          <a:bodyPr wrap="square" rtlCol="0">
            <a:spAutoFit/>
          </a:bodyPr>
          <a:lstStyle/>
          <a:p>
            <a:r>
              <a:rPr lang="en-GB" sz="1400" b="1" dirty="0">
                <a:latin typeface="Helvetica" pitchFamily="2" charset="0"/>
              </a:rPr>
              <a:t>CHECK WITH MAJOR SPECIFIC THESIS SEMINAR TEACHER IF THERE ARE INFORMAL DEADLINES FOR THESE FIRST 20 CREDITS</a:t>
            </a:r>
          </a:p>
          <a:p>
            <a:endParaRPr lang="en-GB" sz="1400" b="1" dirty="0">
              <a:latin typeface="Helvetica" pitchFamily="2" charset="0"/>
            </a:endParaRPr>
          </a:p>
        </p:txBody>
      </p:sp>
    </p:spTree>
    <p:extLst>
      <p:ext uri="{BB962C8B-B14F-4D97-AF65-F5344CB8AC3E}">
        <p14:creationId xmlns:p14="http://schemas.microsoft.com/office/powerpoint/2010/main" val="800048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D643C7-BCE5-514B-9FA3-F16797F3F685}"/>
              </a:ext>
            </a:extLst>
          </p:cNvPr>
          <p:cNvSpPr>
            <a:spLocks noGrp="1"/>
          </p:cNvSpPr>
          <p:nvPr>
            <p:ph idx="1"/>
          </p:nvPr>
        </p:nvSpPr>
        <p:spPr>
          <a:xfrm>
            <a:off x="1343025" y="1588771"/>
            <a:ext cx="9505950" cy="3680457"/>
          </a:xfrm>
        </p:spPr>
        <p:txBody>
          <a:bodyPr>
            <a:noAutofit/>
          </a:bodyPr>
          <a:lstStyle/>
          <a:p>
            <a:pPr marL="0" indent="0">
              <a:lnSpc>
                <a:spcPct val="100000"/>
              </a:lnSpc>
              <a:spcBef>
                <a:spcPts val="0"/>
              </a:spcBef>
              <a:buNone/>
            </a:pPr>
            <a:r>
              <a:rPr lang="fi-FI" b="1" dirty="0">
                <a:solidFill>
                  <a:srgbClr val="D8269B"/>
                </a:solidFill>
                <a:latin typeface="Helvetica" pitchFamily="2" charset="0"/>
              </a:rPr>
              <a:t>EXAMINATION OF THE THESIS</a:t>
            </a:r>
          </a:p>
          <a:p>
            <a:pPr marL="0" indent="0">
              <a:lnSpc>
                <a:spcPct val="100000"/>
              </a:lnSpc>
              <a:spcBef>
                <a:spcPts val="0"/>
              </a:spcBef>
              <a:buNone/>
            </a:pPr>
            <a:endParaRPr lang="fi-FI" sz="1800" dirty="0">
              <a:latin typeface="Helvetica" pitchFamily="2" charset="0"/>
            </a:endParaRPr>
          </a:p>
          <a:p>
            <a:pPr marL="0" indent="0">
              <a:lnSpc>
                <a:spcPct val="100000"/>
              </a:lnSpc>
              <a:spcBef>
                <a:spcPts val="0"/>
              </a:spcBef>
              <a:buNone/>
            </a:pPr>
            <a:r>
              <a:rPr lang="fi-FI" sz="1800" dirty="0" err="1">
                <a:latin typeface="Helvetica" pitchFamily="2" charset="0"/>
              </a:rPr>
              <a:t>Your</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will</a:t>
            </a:r>
            <a:r>
              <a:rPr lang="fi-FI" sz="1800" dirty="0">
                <a:latin typeface="Helvetica" pitchFamily="2" charset="0"/>
              </a:rPr>
              <a:t> </a:t>
            </a:r>
            <a:r>
              <a:rPr lang="fi-FI" sz="1800" dirty="0" err="1">
                <a:latin typeface="Helvetica" pitchFamily="2" charset="0"/>
              </a:rPr>
              <a:t>be</a:t>
            </a:r>
            <a:r>
              <a:rPr lang="fi-FI" sz="1800" dirty="0">
                <a:latin typeface="Helvetica" pitchFamily="2" charset="0"/>
              </a:rPr>
              <a:t> </a:t>
            </a:r>
            <a:r>
              <a:rPr lang="fi-FI" sz="1800" dirty="0" err="1">
                <a:latin typeface="Helvetica" pitchFamily="2" charset="0"/>
              </a:rPr>
              <a:t>examined</a:t>
            </a:r>
            <a:r>
              <a:rPr lang="fi-FI" sz="1800" dirty="0">
                <a:latin typeface="Helvetica" pitchFamily="2" charset="0"/>
              </a:rPr>
              <a:t> </a:t>
            </a:r>
            <a:r>
              <a:rPr lang="fi-FI" sz="1800" dirty="0" err="1">
                <a:latin typeface="Helvetica" pitchFamily="2" charset="0"/>
              </a:rPr>
              <a:t>by</a:t>
            </a:r>
            <a:r>
              <a:rPr lang="fi-FI" sz="1800" dirty="0">
                <a:latin typeface="Helvetica" pitchFamily="2" charset="0"/>
              </a:rPr>
              <a:t> 2 </a:t>
            </a:r>
            <a:r>
              <a:rPr lang="fi-FI" sz="1800" dirty="0" err="1">
                <a:latin typeface="Helvetica" pitchFamily="2" charset="0"/>
              </a:rPr>
              <a:t>people</a:t>
            </a:r>
            <a:r>
              <a:rPr lang="fi-FI" sz="1800" dirty="0">
                <a:latin typeface="Helvetica" pitchFamily="2" charset="0"/>
              </a:rPr>
              <a:t>. </a:t>
            </a:r>
          </a:p>
          <a:p>
            <a:pPr marL="0" indent="0">
              <a:lnSpc>
                <a:spcPct val="100000"/>
              </a:lnSpc>
              <a:spcBef>
                <a:spcPts val="0"/>
              </a:spcBef>
              <a:buNone/>
            </a:pPr>
            <a:endParaRPr lang="fi-FI" sz="1800" dirty="0">
              <a:latin typeface="Helvetica" pitchFamily="2" charset="0"/>
            </a:endParaRPr>
          </a:p>
          <a:p>
            <a:pPr marL="0" indent="0">
              <a:lnSpc>
                <a:spcPct val="100000"/>
              </a:lnSpc>
              <a:spcBef>
                <a:spcPts val="0"/>
              </a:spcBef>
              <a:buNone/>
            </a:pPr>
            <a:r>
              <a:rPr lang="fi-FI" sz="1800" dirty="0" err="1">
                <a:latin typeface="Helvetica" pitchFamily="2" charset="0"/>
              </a:rPr>
              <a:t>Programme</a:t>
            </a:r>
            <a:r>
              <a:rPr lang="fi-FI" sz="1800" dirty="0">
                <a:latin typeface="Helvetica" pitchFamily="2" charset="0"/>
              </a:rPr>
              <a:t> </a:t>
            </a:r>
            <a:r>
              <a:rPr lang="fi-FI" sz="1800" dirty="0" err="1">
                <a:latin typeface="Helvetica" pitchFamily="2" charset="0"/>
              </a:rPr>
              <a:t>director</a:t>
            </a:r>
            <a:r>
              <a:rPr lang="fi-FI" sz="1800" dirty="0">
                <a:latin typeface="Helvetica" pitchFamily="2" charset="0"/>
              </a:rPr>
              <a:t> </a:t>
            </a:r>
            <a:r>
              <a:rPr lang="fi-FI" sz="1800" dirty="0" err="1">
                <a:latin typeface="Helvetica" pitchFamily="2" charset="0"/>
              </a:rPr>
              <a:t>appoints</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examiners</a:t>
            </a:r>
            <a:r>
              <a:rPr lang="fi-FI" sz="1800" dirty="0">
                <a:latin typeface="Helvetica" pitchFamily="2" charset="0"/>
              </a:rPr>
              <a:t>. </a:t>
            </a:r>
          </a:p>
          <a:p>
            <a:pPr marL="0" indent="0">
              <a:lnSpc>
                <a:spcPct val="100000"/>
              </a:lnSpc>
              <a:spcBef>
                <a:spcPts val="0"/>
              </a:spcBef>
              <a:buNone/>
            </a:pPr>
            <a:endParaRPr lang="fi-FI" sz="1800" dirty="0">
              <a:latin typeface="Helvetica" pitchFamily="2" charset="0"/>
            </a:endParaRPr>
          </a:p>
          <a:p>
            <a:pPr marL="0" indent="0">
              <a:lnSpc>
                <a:spcPct val="100000"/>
              </a:lnSpc>
              <a:spcBef>
                <a:spcPts val="0"/>
              </a:spcBef>
              <a:buNone/>
            </a:pPr>
            <a:r>
              <a:rPr lang="fi-FI" sz="1800" dirty="0" err="1">
                <a:latin typeface="Helvetica" pitchFamily="2" charset="0"/>
              </a:rPr>
              <a:t>Supervisor</a:t>
            </a:r>
            <a:r>
              <a:rPr lang="fi-FI" sz="1800" dirty="0">
                <a:latin typeface="Helvetica" pitchFamily="2" charset="0"/>
              </a:rPr>
              <a:t> </a:t>
            </a:r>
            <a:r>
              <a:rPr lang="fi-FI" sz="1800" dirty="0" err="1">
                <a:latin typeface="Helvetica" pitchFamily="2" charset="0"/>
              </a:rPr>
              <a:t>acts</a:t>
            </a:r>
            <a:r>
              <a:rPr lang="fi-FI" sz="1800" dirty="0">
                <a:latin typeface="Helvetica" pitchFamily="2" charset="0"/>
              </a:rPr>
              <a:t> as </a:t>
            </a:r>
            <a:r>
              <a:rPr lang="fi-FI" sz="1800" dirty="0" err="1">
                <a:latin typeface="Helvetica" pitchFamily="2" charset="0"/>
              </a:rPr>
              <a:t>one</a:t>
            </a:r>
            <a:r>
              <a:rPr lang="fi-FI" sz="1800" dirty="0">
                <a:latin typeface="Helvetica" pitchFamily="2" charset="0"/>
              </a:rPr>
              <a:t> </a:t>
            </a:r>
            <a:r>
              <a:rPr lang="fi-FI" sz="1800" dirty="0" err="1">
                <a:latin typeface="Helvetica" pitchFamily="2" charset="0"/>
              </a:rPr>
              <a:t>examiner</a:t>
            </a:r>
            <a:r>
              <a:rPr lang="fi-FI" sz="1800" dirty="0">
                <a:latin typeface="Helvetica" pitchFamily="2" charset="0"/>
              </a:rPr>
              <a:t> and </a:t>
            </a:r>
            <a:r>
              <a:rPr lang="fi-FI" sz="1800" dirty="0" err="1">
                <a:latin typeface="Helvetica" pitchFamily="2" charset="0"/>
              </a:rPr>
              <a:t>proposes</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other</a:t>
            </a:r>
            <a:r>
              <a:rPr lang="fi-FI" sz="1800" dirty="0">
                <a:latin typeface="Helvetica" pitchFamily="2" charset="0"/>
              </a:rPr>
              <a:t> </a:t>
            </a:r>
            <a:r>
              <a:rPr lang="fi-FI" sz="1800" dirty="0" err="1">
                <a:latin typeface="Helvetica" pitchFamily="2" charset="0"/>
              </a:rPr>
              <a:t>examiner</a:t>
            </a:r>
            <a:r>
              <a:rPr lang="fi-FI" sz="1800" dirty="0">
                <a:latin typeface="Helvetica" pitchFamily="2" charset="0"/>
              </a:rPr>
              <a:t> to </a:t>
            </a:r>
            <a:r>
              <a:rPr lang="fi-FI" sz="1800" dirty="0" err="1">
                <a:latin typeface="Helvetica" pitchFamily="2" charset="0"/>
              </a:rPr>
              <a:t>be</a:t>
            </a:r>
            <a:r>
              <a:rPr lang="fi-FI" sz="1800" dirty="0">
                <a:latin typeface="Helvetica" pitchFamily="2" charset="0"/>
              </a:rPr>
              <a:t> </a:t>
            </a:r>
            <a:r>
              <a:rPr lang="fi-FI" sz="1800" dirty="0" err="1">
                <a:latin typeface="Helvetica" pitchFamily="2" charset="0"/>
              </a:rPr>
              <a:t>appointed</a:t>
            </a:r>
            <a:r>
              <a:rPr lang="fi-FI" sz="1800" dirty="0">
                <a:latin typeface="Helvetica" pitchFamily="2" charset="0"/>
              </a:rPr>
              <a:t> </a:t>
            </a:r>
            <a:r>
              <a:rPr lang="fi-FI" sz="1800" dirty="0" err="1">
                <a:latin typeface="Helvetica" pitchFamily="2" charset="0"/>
              </a:rPr>
              <a:t>by</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programme</a:t>
            </a:r>
            <a:r>
              <a:rPr lang="fi-FI" sz="1800" dirty="0">
                <a:latin typeface="Helvetica" pitchFamily="2" charset="0"/>
              </a:rPr>
              <a:t> </a:t>
            </a:r>
            <a:r>
              <a:rPr lang="fi-FI" sz="1800" dirty="0" err="1">
                <a:latin typeface="Helvetica" pitchFamily="2" charset="0"/>
              </a:rPr>
              <a:t>director</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other</a:t>
            </a:r>
            <a:r>
              <a:rPr lang="fi-FI" sz="1800" dirty="0">
                <a:latin typeface="Helvetica" pitchFamily="2" charset="0"/>
              </a:rPr>
              <a:t> </a:t>
            </a:r>
            <a:r>
              <a:rPr lang="fi-FI" sz="1800" dirty="0" err="1">
                <a:latin typeface="Helvetica" pitchFamily="2" charset="0"/>
              </a:rPr>
              <a:t>examiner</a:t>
            </a:r>
            <a:r>
              <a:rPr lang="fi-FI" sz="1800" dirty="0">
                <a:latin typeface="Helvetica" pitchFamily="2" charset="0"/>
              </a:rPr>
              <a:t> </a:t>
            </a:r>
            <a:r>
              <a:rPr lang="fi-FI" sz="1800" dirty="0" err="1">
                <a:latin typeface="Helvetica" pitchFamily="2" charset="0"/>
              </a:rPr>
              <a:t>can</a:t>
            </a:r>
            <a:r>
              <a:rPr lang="fi-FI" sz="1800" dirty="0">
                <a:latin typeface="Helvetica" pitchFamily="2" charset="0"/>
              </a:rPr>
              <a:t> </a:t>
            </a:r>
            <a:r>
              <a:rPr lang="fi-FI" sz="1800" dirty="0" err="1">
                <a:latin typeface="Helvetica" pitchFamily="2" charset="0"/>
              </a:rPr>
              <a:t>be</a:t>
            </a:r>
            <a:r>
              <a:rPr lang="fi-FI" sz="1800" dirty="0">
                <a:latin typeface="Helvetica" pitchFamily="2" charset="0"/>
              </a:rPr>
              <a:t> Aalto </a:t>
            </a:r>
            <a:r>
              <a:rPr lang="fi-FI" sz="1800" dirty="0" err="1">
                <a:latin typeface="Helvetica" pitchFamily="2" charset="0"/>
              </a:rPr>
              <a:t>faculty</a:t>
            </a:r>
            <a:r>
              <a:rPr lang="fi-FI" sz="1800" dirty="0">
                <a:latin typeface="Helvetica" pitchFamily="2" charset="0"/>
              </a:rPr>
              <a:t> </a:t>
            </a:r>
            <a:r>
              <a:rPr lang="fi-FI" sz="1800" dirty="0" err="1">
                <a:latin typeface="Helvetica" pitchFamily="2" charset="0"/>
              </a:rPr>
              <a:t>or</a:t>
            </a:r>
            <a:r>
              <a:rPr lang="fi-FI" sz="1800" dirty="0">
                <a:latin typeface="Helvetica" pitchFamily="2" charset="0"/>
              </a:rPr>
              <a:t> </a:t>
            </a:r>
            <a:r>
              <a:rPr lang="fi-FI" sz="1800" dirty="0" err="1">
                <a:latin typeface="Helvetica" pitchFamily="2" charset="0"/>
              </a:rPr>
              <a:t>external</a:t>
            </a:r>
            <a:r>
              <a:rPr lang="fi-FI" sz="1800" dirty="0">
                <a:latin typeface="Helvetica" pitchFamily="2" charset="0"/>
              </a:rPr>
              <a:t>. </a:t>
            </a:r>
          </a:p>
          <a:p>
            <a:pPr marL="0" indent="0">
              <a:lnSpc>
                <a:spcPct val="100000"/>
              </a:lnSpc>
              <a:spcBef>
                <a:spcPts val="0"/>
              </a:spcBef>
              <a:buNone/>
            </a:pPr>
            <a:endParaRPr lang="fi-FI" sz="1800" dirty="0">
              <a:latin typeface="Helvetica" pitchFamily="2" charset="0"/>
            </a:endParaRPr>
          </a:p>
          <a:p>
            <a:pPr marL="0" indent="0">
              <a:lnSpc>
                <a:spcPct val="100000"/>
              </a:lnSpc>
              <a:spcBef>
                <a:spcPts val="0"/>
              </a:spcBef>
              <a:buNone/>
            </a:pPr>
            <a:r>
              <a:rPr lang="fi-FI" sz="1800" dirty="0" err="1">
                <a:latin typeface="Helvetica" pitchFamily="2" charset="0"/>
              </a:rPr>
              <a:t>Supervisor</a:t>
            </a:r>
            <a:r>
              <a:rPr lang="fi-FI" sz="1800" dirty="0">
                <a:latin typeface="Helvetica" pitchFamily="2" charset="0"/>
              </a:rPr>
              <a:t> is in </a:t>
            </a:r>
            <a:r>
              <a:rPr lang="fi-FI" sz="1800" dirty="0" err="1">
                <a:latin typeface="Helvetica" pitchFamily="2" charset="0"/>
              </a:rPr>
              <a:t>charge</a:t>
            </a:r>
            <a:r>
              <a:rPr lang="fi-FI" sz="1800" dirty="0">
                <a:latin typeface="Helvetica" pitchFamily="2" charset="0"/>
              </a:rPr>
              <a:t> of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evaluation</a:t>
            </a:r>
            <a:r>
              <a:rPr lang="fi-FI" sz="1800" dirty="0">
                <a:latin typeface="Helvetica" pitchFamily="2" charset="0"/>
              </a:rPr>
              <a:t> of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and </a:t>
            </a:r>
            <a:r>
              <a:rPr lang="fi-FI" sz="1800" dirty="0" err="1">
                <a:latin typeface="Helvetica" pitchFamily="2" charset="0"/>
              </a:rPr>
              <a:t>puts</a:t>
            </a:r>
            <a:r>
              <a:rPr lang="fi-FI" sz="1800" dirty="0">
                <a:latin typeface="Helvetica" pitchFamily="2" charset="0"/>
              </a:rPr>
              <a:t> </a:t>
            </a:r>
            <a:r>
              <a:rPr lang="fi-FI" sz="1800" dirty="0" err="1">
                <a:latin typeface="Helvetica" pitchFamily="2" charset="0"/>
              </a:rPr>
              <a:t>forth</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examination</a:t>
            </a:r>
            <a:r>
              <a:rPr lang="fi-FI" sz="1800" dirty="0">
                <a:latin typeface="Helvetica" pitchFamily="2" charset="0"/>
              </a:rPr>
              <a:t> </a:t>
            </a:r>
            <a:r>
              <a:rPr lang="fi-FI" sz="1800" dirty="0" err="1">
                <a:latin typeface="Helvetica" pitchFamily="2" charset="0"/>
              </a:rPr>
              <a:t>statement</a:t>
            </a:r>
            <a:r>
              <a:rPr lang="fi-FI" sz="1800" dirty="0">
                <a:latin typeface="Helvetica" pitchFamily="2" charset="0"/>
              </a:rPr>
              <a:t> and </a:t>
            </a:r>
            <a:r>
              <a:rPr lang="fi-FI" sz="1800" dirty="0" err="1">
                <a:latin typeface="Helvetica" pitchFamily="2" charset="0"/>
              </a:rPr>
              <a:t>grade</a:t>
            </a:r>
            <a:r>
              <a:rPr lang="fi-FI" sz="1800" dirty="0">
                <a:latin typeface="Helvetica" pitchFamily="2" charset="0"/>
              </a:rPr>
              <a:t> </a:t>
            </a:r>
            <a:r>
              <a:rPr lang="fi-FI" sz="1800" dirty="0" err="1">
                <a:latin typeface="Helvetica" pitchFamily="2" charset="0"/>
              </a:rPr>
              <a:t>proposal</a:t>
            </a:r>
            <a:r>
              <a:rPr lang="fi-FI" sz="1800" dirty="0">
                <a:latin typeface="Helvetica" pitchFamily="2" charset="0"/>
              </a:rPr>
              <a:t> to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programme</a:t>
            </a:r>
            <a:r>
              <a:rPr lang="fi-FI" sz="1800" dirty="0">
                <a:latin typeface="Helvetica" pitchFamily="2" charset="0"/>
              </a:rPr>
              <a:t> </a:t>
            </a:r>
            <a:r>
              <a:rPr lang="fi-FI" sz="1800" dirty="0" err="1">
                <a:latin typeface="Helvetica" pitchFamily="2" charset="0"/>
              </a:rPr>
              <a:t>committee</a:t>
            </a:r>
            <a:r>
              <a:rPr lang="fi-FI" sz="1800" dirty="0">
                <a:latin typeface="Helvetica" pitchFamily="2" charset="0"/>
              </a:rPr>
              <a:t>. </a:t>
            </a:r>
            <a:r>
              <a:rPr lang="fi-FI" sz="1800" dirty="0" err="1">
                <a:latin typeface="Helvetica" pitchFamily="2" charset="0"/>
              </a:rPr>
              <a:t>Supervisor</a:t>
            </a:r>
            <a:r>
              <a:rPr lang="fi-FI" sz="1800" dirty="0">
                <a:latin typeface="Helvetica" pitchFamily="2" charset="0"/>
              </a:rPr>
              <a:t> </a:t>
            </a:r>
            <a:r>
              <a:rPr lang="fi-FI" sz="1800" dirty="0" err="1">
                <a:latin typeface="Helvetica" pitchFamily="2" charset="0"/>
              </a:rPr>
              <a:t>ensures</a:t>
            </a:r>
            <a:r>
              <a:rPr lang="fi-FI" sz="1800" dirty="0">
                <a:latin typeface="Helvetica" pitchFamily="2" charset="0"/>
              </a:rPr>
              <a:t> </a:t>
            </a:r>
            <a:r>
              <a:rPr lang="fi-FI" sz="1800" dirty="0" err="1">
                <a:latin typeface="Helvetica" pitchFamily="2" charset="0"/>
              </a:rPr>
              <a:t>that</a:t>
            </a:r>
            <a:r>
              <a:rPr lang="fi-FI" sz="1800" dirty="0">
                <a:latin typeface="Helvetica" pitchFamily="2" charset="0"/>
              </a:rPr>
              <a:t> </a:t>
            </a:r>
            <a:r>
              <a:rPr lang="fi-FI" sz="1800" dirty="0" err="1">
                <a:latin typeface="Helvetica" pitchFamily="2" charset="0"/>
              </a:rPr>
              <a:t>theses</a:t>
            </a:r>
            <a:r>
              <a:rPr lang="fi-FI" sz="1800" dirty="0">
                <a:latin typeface="Helvetica" pitchFamily="2" charset="0"/>
              </a:rPr>
              <a:t> </a:t>
            </a:r>
            <a:r>
              <a:rPr lang="fi-FI" sz="1800" dirty="0" err="1">
                <a:latin typeface="Helvetica" pitchFamily="2" charset="0"/>
              </a:rPr>
              <a:t>are</a:t>
            </a:r>
            <a:r>
              <a:rPr lang="fi-FI" sz="1800" dirty="0">
                <a:latin typeface="Helvetica" pitchFamily="2" charset="0"/>
              </a:rPr>
              <a:t> </a:t>
            </a:r>
            <a:r>
              <a:rPr lang="fi-FI" sz="1800" dirty="0" err="1">
                <a:latin typeface="Helvetica" pitchFamily="2" charset="0"/>
              </a:rPr>
              <a:t>evaluated</a:t>
            </a:r>
            <a:r>
              <a:rPr lang="fi-FI" sz="1800" dirty="0">
                <a:latin typeface="Helvetica" pitchFamily="2" charset="0"/>
              </a:rPr>
              <a:t> </a:t>
            </a:r>
            <a:r>
              <a:rPr lang="fi-FI" sz="1800" dirty="0" err="1">
                <a:latin typeface="Helvetica" pitchFamily="2" charset="0"/>
              </a:rPr>
              <a:t>according</a:t>
            </a:r>
            <a:r>
              <a:rPr lang="fi-FI" sz="1800" dirty="0">
                <a:latin typeface="Helvetica" pitchFamily="2" charset="0"/>
              </a:rPr>
              <a:t> to </a:t>
            </a:r>
            <a:r>
              <a:rPr lang="fi-FI" sz="1800" dirty="0" err="1">
                <a:latin typeface="Helvetica" pitchFamily="2" charset="0"/>
              </a:rPr>
              <a:t>evaluation</a:t>
            </a:r>
            <a:r>
              <a:rPr lang="fi-FI" sz="1800" dirty="0">
                <a:latin typeface="Helvetica" pitchFamily="2" charset="0"/>
              </a:rPr>
              <a:t> </a:t>
            </a:r>
            <a:r>
              <a:rPr lang="fi-FI" sz="1800" dirty="0" err="1">
                <a:latin typeface="Helvetica" pitchFamily="2" charset="0"/>
              </a:rPr>
              <a:t>criteria</a:t>
            </a:r>
            <a:r>
              <a:rPr lang="fi-FI" sz="1800" dirty="0">
                <a:latin typeface="Helvetica" pitchFamily="2" charset="0"/>
              </a:rPr>
              <a:t> </a:t>
            </a:r>
            <a:r>
              <a:rPr lang="fi-FI" sz="1800" dirty="0" err="1">
                <a:latin typeface="Helvetica" pitchFamily="2" charset="0"/>
              </a:rPr>
              <a:t>appended</a:t>
            </a:r>
            <a:r>
              <a:rPr lang="fi-FI" sz="1800" dirty="0">
                <a:latin typeface="Helvetica" pitchFamily="2" charset="0"/>
              </a:rPr>
              <a:t> in </a:t>
            </a:r>
            <a:r>
              <a:rPr lang="fi-FI" sz="1800" dirty="0" err="1">
                <a:latin typeface="Helvetica" pitchFamily="2" charset="0"/>
              </a:rPr>
              <a:t>this</a:t>
            </a:r>
            <a:r>
              <a:rPr lang="fi-FI" sz="1800" dirty="0">
                <a:latin typeface="Helvetica" pitchFamily="2" charset="0"/>
              </a:rPr>
              <a:t> </a:t>
            </a:r>
            <a:r>
              <a:rPr lang="fi-FI" sz="1800" dirty="0" err="1">
                <a:latin typeface="Helvetica" pitchFamily="2" charset="0"/>
              </a:rPr>
              <a:t>guide</a:t>
            </a:r>
            <a:r>
              <a:rPr lang="fi-FI" sz="1800" dirty="0">
                <a:latin typeface="Helvetica" pitchFamily="2" charset="0"/>
              </a:rPr>
              <a:t>. </a:t>
            </a:r>
          </a:p>
          <a:p>
            <a:pPr marL="0" indent="0">
              <a:lnSpc>
                <a:spcPct val="100000"/>
              </a:lnSpc>
              <a:spcBef>
                <a:spcPts val="0"/>
              </a:spcBef>
              <a:buNone/>
            </a:pPr>
            <a:endParaRPr lang="fi-FI" sz="1800" dirty="0">
              <a:latin typeface="Helvetica" pitchFamily="2" charset="0"/>
            </a:endParaRPr>
          </a:p>
          <a:p>
            <a:pPr marL="0" indent="0">
              <a:lnSpc>
                <a:spcPct val="120000"/>
              </a:lnSpc>
              <a:buNone/>
            </a:pPr>
            <a:endParaRPr lang="fi-FI" sz="1800" dirty="0">
              <a:latin typeface="Helvetica" pitchFamily="2" charset="0"/>
            </a:endParaRPr>
          </a:p>
          <a:p>
            <a:pPr marL="0" indent="0">
              <a:buNone/>
            </a:pPr>
            <a:endParaRPr lang="fi-FI" sz="1800" dirty="0">
              <a:latin typeface="Helvetica" pitchFamily="2" charset="0"/>
            </a:endParaRPr>
          </a:p>
        </p:txBody>
      </p:sp>
    </p:spTree>
    <p:extLst>
      <p:ext uri="{BB962C8B-B14F-4D97-AF65-F5344CB8AC3E}">
        <p14:creationId xmlns:p14="http://schemas.microsoft.com/office/powerpoint/2010/main" val="2188550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6E0C9ED-8F3F-E938-0281-E5762CFF7DF3}"/>
              </a:ext>
            </a:extLst>
          </p:cNvPr>
          <p:cNvSpPr txBox="1"/>
          <p:nvPr/>
        </p:nvSpPr>
        <p:spPr>
          <a:xfrm>
            <a:off x="1379349" y="2083145"/>
            <a:ext cx="9469625" cy="2862322"/>
          </a:xfrm>
          <a:prstGeom prst="rect">
            <a:avLst/>
          </a:prstGeom>
          <a:noFill/>
        </p:spPr>
        <p:txBody>
          <a:bodyPr wrap="square">
            <a:spAutoFit/>
          </a:bodyPr>
          <a:lstStyle/>
          <a:p>
            <a:pPr marL="0" indent="0">
              <a:lnSpc>
                <a:spcPct val="100000"/>
              </a:lnSpc>
              <a:spcBef>
                <a:spcPts val="0"/>
              </a:spcBef>
              <a:buNone/>
            </a:pP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examiners</a:t>
            </a:r>
            <a:r>
              <a:rPr lang="fi-FI" sz="1800" dirty="0">
                <a:latin typeface="Helvetica" pitchFamily="2" charset="0"/>
              </a:rPr>
              <a:t> </a:t>
            </a:r>
            <a:r>
              <a:rPr lang="fi-FI" sz="1800" dirty="0" err="1">
                <a:latin typeface="Helvetica" pitchFamily="2" charset="0"/>
              </a:rPr>
              <a:t>must</a:t>
            </a:r>
            <a:r>
              <a:rPr lang="fi-FI" sz="1800" dirty="0">
                <a:latin typeface="Helvetica" pitchFamily="2" charset="0"/>
              </a:rPr>
              <a:t> </a:t>
            </a:r>
            <a:r>
              <a:rPr lang="fi-FI" sz="1800" dirty="0" err="1">
                <a:latin typeface="Helvetica" pitchFamily="2" charset="0"/>
              </a:rPr>
              <a:t>hold</a:t>
            </a:r>
            <a:r>
              <a:rPr lang="fi-FI" sz="1800" dirty="0">
                <a:latin typeface="Helvetica" pitchFamily="2" charset="0"/>
              </a:rPr>
              <a:t> at </a:t>
            </a:r>
            <a:r>
              <a:rPr lang="fi-FI" sz="1800" dirty="0" err="1">
                <a:latin typeface="Helvetica" pitchFamily="2" charset="0"/>
              </a:rPr>
              <a:t>least</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same</a:t>
            </a:r>
            <a:r>
              <a:rPr lang="fi-FI" sz="1800" dirty="0">
                <a:latin typeface="Helvetica" pitchFamily="2" charset="0"/>
              </a:rPr>
              <a:t> </a:t>
            </a:r>
            <a:r>
              <a:rPr lang="fi-FI" sz="1800" dirty="0" err="1">
                <a:latin typeface="Helvetica" pitchFamily="2" charset="0"/>
              </a:rPr>
              <a:t>level</a:t>
            </a:r>
            <a:r>
              <a:rPr lang="fi-FI" sz="1800" dirty="0">
                <a:latin typeface="Helvetica" pitchFamily="2" charset="0"/>
              </a:rPr>
              <a:t> of </a:t>
            </a:r>
            <a:r>
              <a:rPr lang="fi-FI" sz="1800" dirty="0" err="1">
                <a:latin typeface="Helvetica" pitchFamily="2" charset="0"/>
              </a:rPr>
              <a:t>degree</a:t>
            </a:r>
            <a:r>
              <a:rPr lang="fi-FI" sz="1800" dirty="0">
                <a:latin typeface="Helvetica" pitchFamily="2" charset="0"/>
              </a:rPr>
              <a:t> as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being</a:t>
            </a:r>
            <a:r>
              <a:rPr lang="fi-FI" sz="1800" dirty="0">
                <a:latin typeface="Helvetica" pitchFamily="2" charset="0"/>
              </a:rPr>
              <a:t> </a:t>
            </a:r>
            <a:r>
              <a:rPr lang="fi-FI" sz="1800" dirty="0" err="1">
                <a:latin typeface="Helvetica" pitchFamily="2" charset="0"/>
              </a:rPr>
              <a:t>evaluated</a:t>
            </a:r>
            <a:r>
              <a:rPr lang="fi-FI" sz="1800" dirty="0">
                <a:latin typeface="Helvetica" pitchFamily="2" charset="0"/>
              </a:rPr>
              <a:t> </a:t>
            </a:r>
            <a:r>
              <a:rPr lang="fi-FI" sz="1800" dirty="0" err="1">
                <a:latin typeface="Helvetica" pitchFamily="2" charset="0"/>
              </a:rPr>
              <a:t>or</a:t>
            </a:r>
            <a:r>
              <a:rPr lang="fi-FI" sz="1800" dirty="0">
                <a:latin typeface="Helvetica" pitchFamily="2" charset="0"/>
              </a:rPr>
              <a:t> </a:t>
            </a:r>
            <a:r>
              <a:rPr lang="fi-FI" sz="1800" dirty="0" err="1">
                <a:latin typeface="Helvetica" pitchFamily="2" charset="0"/>
              </a:rPr>
              <a:t>be</a:t>
            </a:r>
            <a:r>
              <a:rPr lang="fi-FI" sz="1800" dirty="0">
                <a:latin typeface="Helvetica" pitchFamily="2" charset="0"/>
              </a:rPr>
              <a:t> in a </a:t>
            </a:r>
            <a:r>
              <a:rPr lang="fi-FI" sz="1800" dirty="0" err="1">
                <a:latin typeface="Helvetica" pitchFamily="2" charset="0"/>
              </a:rPr>
              <a:t>professorial</a:t>
            </a:r>
            <a:r>
              <a:rPr lang="fi-FI" sz="1800" dirty="0">
                <a:latin typeface="Helvetica" pitchFamily="2" charset="0"/>
              </a:rPr>
              <a:t> position. In case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supervisor</a:t>
            </a:r>
            <a:r>
              <a:rPr lang="fi-FI" sz="1800" dirty="0">
                <a:latin typeface="Helvetica" pitchFamily="2" charset="0"/>
              </a:rPr>
              <a:t> is </a:t>
            </a:r>
            <a:r>
              <a:rPr lang="fi-FI" sz="1800" dirty="0" err="1">
                <a:latin typeface="Helvetica" pitchFamily="2" charset="0"/>
              </a:rPr>
              <a:t>unable</a:t>
            </a:r>
            <a:r>
              <a:rPr lang="fi-FI" sz="1800" dirty="0">
                <a:latin typeface="Helvetica" pitchFamily="2" charset="0"/>
              </a:rPr>
              <a:t> to </a:t>
            </a:r>
            <a:r>
              <a:rPr lang="fi-FI" sz="1800" dirty="0" err="1">
                <a:latin typeface="Helvetica" pitchFamily="2" charset="0"/>
              </a:rPr>
              <a:t>examine</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an Aalto </a:t>
            </a:r>
            <a:r>
              <a:rPr lang="fi-FI" sz="1800" dirty="0" err="1">
                <a:latin typeface="Helvetica" pitchFamily="2" charset="0"/>
              </a:rPr>
              <a:t>University</a:t>
            </a:r>
            <a:r>
              <a:rPr lang="fi-FI" sz="1800" dirty="0">
                <a:latin typeface="Helvetica" pitchFamily="2" charset="0"/>
              </a:rPr>
              <a:t> </a:t>
            </a:r>
            <a:r>
              <a:rPr lang="fi-FI" sz="1800" dirty="0" err="1">
                <a:latin typeface="Helvetica" pitchFamily="2" charset="0"/>
              </a:rPr>
              <a:t>faculty</a:t>
            </a:r>
            <a:r>
              <a:rPr lang="fi-FI" sz="1800" dirty="0">
                <a:latin typeface="Helvetica" pitchFamily="2" charset="0"/>
              </a:rPr>
              <a:t> </a:t>
            </a:r>
            <a:r>
              <a:rPr lang="fi-FI" sz="1800" dirty="0" err="1">
                <a:latin typeface="Helvetica" pitchFamily="2" charset="0"/>
              </a:rPr>
              <a:t>member</a:t>
            </a:r>
            <a:r>
              <a:rPr lang="fi-FI" sz="1800" dirty="0">
                <a:latin typeface="Helvetica" pitchFamily="2" charset="0"/>
              </a:rPr>
              <a:t> </a:t>
            </a:r>
            <a:r>
              <a:rPr lang="fi-FI" sz="1800" dirty="0" err="1">
                <a:latin typeface="Helvetica" pitchFamily="2" charset="0"/>
              </a:rPr>
              <a:t>who</a:t>
            </a:r>
            <a:r>
              <a:rPr lang="fi-FI" sz="1800" dirty="0">
                <a:latin typeface="Helvetica" pitchFamily="2" charset="0"/>
              </a:rPr>
              <a:t> is </a:t>
            </a:r>
            <a:r>
              <a:rPr lang="fi-FI" sz="1800" dirty="0" err="1">
                <a:latin typeface="Helvetica" pitchFamily="2" charset="0"/>
              </a:rPr>
              <a:t>familiar</a:t>
            </a:r>
            <a:r>
              <a:rPr lang="fi-FI" sz="1800" dirty="0">
                <a:latin typeface="Helvetica" pitchFamily="2" charset="0"/>
              </a:rPr>
              <a:t> </a:t>
            </a:r>
            <a:r>
              <a:rPr lang="fi-FI" sz="1800" dirty="0" err="1">
                <a:latin typeface="Helvetica" pitchFamily="2" charset="0"/>
              </a:rPr>
              <a:t>with</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process</a:t>
            </a:r>
            <a:r>
              <a:rPr lang="fi-FI" sz="1800" dirty="0">
                <a:latin typeface="Helvetica" pitchFamily="2" charset="0"/>
              </a:rPr>
              <a:t> of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examined</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e.g</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t>
            </a:r>
            <a:r>
              <a:rPr lang="fi-FI" sz="1800" dirty="0" err="1">
                <a:latin typeface="Helvetica" pitchFamily="2" charset="0"/>
              </a:rPr>
              <a:t>advisor</a:t>
            </a:r>
            <a:r>
              <a:rPr lang="fi-FI" sz="1800" dirty="0">
                <a:latin typeface="Helvetica" pitchFamily="2" charset="0"/>
              </a:rPr>
              <a:t>) </a:t>
            </a:r>
            <a:r>
              <a:rPr lang="fi-FI" sz="1800" dirty="0" err="1">
                <a:latin typeface="Helvetica" pitchFamily="2" charset="0"/>
              </a:rPr>
              <a:t>can</a:t>
            </a:r>
            <a:r>
              <a:rPr lang="fi-FI" sz="1800" dirty="0">
                <a:latin typeface="Helvetica" pitchFamily="2" charset="0"/>
              </a:rPr>
              <a:t> </a:t>
            </a:r>
            <a:r>
              <a:rPr lang="fi-FI" sz="1800" dirty="0" err="1">
                <a:latin typeface="Helvetica" pitchFamily="2" charset="0"/>
              </a:rPr>
              <a:t>be</a:t>
            </a:r>
            <a:r>
              <a:rPr lang="fi-FI" sz="1800" dirty="0">
                <a:latin typeface="Helvetica" pitchFamily="2" charset="0"/>
              </a:rPr>
              <a:t> </a:t>
            </a:r>
            <a:r>
              <a:rPr lang="fi-FI" sz="1800" dirty="0" err="1">
                <a:latin typeface="Helvetica" pitchFamily="2" charset="0"/>
              </a:rPr>
              <a:t>appointed</a:t>
            </a:r>
            <a:r>
              <a:rPr lang="fi-FI" sz="1800" dirty="0">
                <a:latin typeface="Helvetica" pitchFamily="2" charset="0"/>
              </a:rPr>
              <a:t> to </a:t>
            </a:r>
            <a:r>
              <a:rPr lang="fi-FI" sz="1800" dirty="0" err="1">
                <a:latin typeface="Helvetica" pitchFamily="2" charset="0"/>
              </a:rPr>
              <a:t>substitute</a:t>
            </a:r>
            <a:r>
              <a:rPr lang="fi-FI" sz="1800" dirty="0">
                <a:latin typeface="Helvetica" pitchFamily="2" charset="0"/>
              </a:rPr>
              <a:t> </a:t>
            </a:r>
            <a:r>
              <a:rPr lang="fi-FI" sz="1800" dirty="0" err="1">
                <a:latin typeface="Helvetica" pitchFamily="2" charset="0"/>
              </a:rPr>
              <a:t>them</a:t>
            </a:r>
            <a:r>
              <a:rPr lang="fi-FI" sz="1800" dirty="0">
                <a:latin typeface="Helvetica" pitchFamily="2" charset="0"/>
              </a:rPr>
              <a:t>. </a:t>
            </a:r>
          </a:p>
          <a:p>
            <a:pPr marL="0" indent="0">
              <a:lnSpc>
                <a:spcPct val="100000"/>
              </a:lnSpc>
              <a:spcBef>
                <a:spcPts val="0"/>
              </a:spcBef>
              <a:buNone/>
            </a:pPr>
            <a:endParaRPr lang="fi-FI" sz="1800" dirty="0">
              <a:latin typeface="Helvetica" pitchFamily="2" charset="0"/>
            </a:endParaRPr>
          </a:p>
          <a:p>
            <a:pPr marL="0" indent="0">
              <a:lnSpc>
                <a:spcPct val="100000"/>
              </a:lnSpc>
              <a:spcBef>
                <a:spcPts val="0"/>
              </a:spcBef>
              <a:buNone/>
            </a:pPr>
            <a:r>
              <a:rPr lang="fi-FI" sz="1800" dirty="0" err="1">
                <a:latin typeface="Helvetica" pitchFamily="2" charset="0"/>
              </a:rPr>
              <a:t>Supervisor</a:t>
            </a:r>
            <a:r>
              <a:rPr lang="fi-FI" sz="1800" dirty="0">
                <a:latin typeface="Helvetica" pitchFamily="2" charset="0"/>
              </a:rPr>
              <a:t> is </a:t>
            </a:r>
            <a:r>
              <a:rPr lang="fi-FI" sz="1800" dirty="0" err="1">
                <a:latin typeface="Helvetica" pitchFamily="2" charset="0"/>
              </a:rPr>
              <a:t>anyway</a:t>
            </a:r>
            <a:r>
              <a:rPr lang="fi-FI" sz="1800" dirty="0">
                <a:latin typeface="Helvetica" pitchFamily="2" charset="0"/>
              </a:rPr>
              <a:t> </a:t>
            </a:r>
            <a:r>
              <a:rPr lang="fi-FI" sz="1800" dirty="0" err="1">
                <a:latin typeface="Helvetica" pitchFamily="2" charset="0"/>
              </a:rPr>
              <a:t>responsible</a:t>
            </a:r>
            <a:r>
              <a:rPr lang="fi-FI" sz="1800" dirty="0">
                <a:latin typeface="Helvetica" pitchFamily="2" charset="0"/>
              </a:rPr>
              <a:t> for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examination</a:t>
            </a:r>
            <a:r>
              <a:rPr lang="fi-FI" sz="1800" dirty="0">
                <a:latin typeface="Helvetica" pitchFamily="2" charset="0"/>
              </a:rPr>
              <a:t> </a:t>
            </a:r>
            <a:r>
              <a:rPr lang="fi-FI" sz="1800" dirty="0" err="1">
                <a:latin typeface="Helvetica" pitchFamily="2" charset="0"/>
              </a:rPr>
              <a:t>process</a:t>
            </a:r>
            <a:r>
              <a:rPr lang="fi-FI" sz="1800" dirty="0">
                <a:latin typeface="Helvetica" pitchFamily="2" charset="0"/>
              </a:rPr>
              <a:t> and </a:t>
            </a:r>
            <a:r>
              <a:rPr lang="fi-FI" sz="1800" dirty="0" err="1">
                <a:latin typeface="Helvetica" pitchFamily="2" charset="0"/>
              </a:rPr>
              <a:t>putting</a:t>
            </a:r>
            <a:r>
              <a:rPr lang="fi-FI" sz="1800" dirty="0">
                <a:latin typeface="Helvetica" pitchFamily="2" charset="0"/>
              </a:rPr>
              <a:t> </a:t>
            </a:r>
            <a:r>
              <a:rPr lang="fi-FI" sz="1800" dirty="0" err="1">
                <a:latin typeface="Helvetica" pitchFamily="2" charset="0"/>
              </a:rPr>
              <a:t>forth</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examination</a:t>
            </a:r>
            <a:r>
              <a:rPr lang="fi-FI" sz="1800" dirty="0">
                <a:latin typeface="Helvetica" pitchFamily="2" charset="0"/>
              </a:rPr>
              <a:t> </a:t>
            </a:r>
            <a:r>
              <a:rPr lang="fi-FI" sz="1800" dirty="0" err="1">
                <a:latin typeface="Helvetica" pitchFamily="2" charset="0"/>
              </a:rPr>
              <a:t>statement</a:t>
            </a:r>
            <a:r>
              <a:rPr lang="fi-FI" sz="1800" dirty="0">
                <a:latin typeface="Helvetica" pitchFamily="2" charset="0"/>
              </a:rPr>
              <a:t> and </a:t>
            </a:r>
            <a:r>
              <a:rPr lang="fi-FI" sz="1800" dirty="0" err="1">
                <a:latin typeface="Helvetica" pitchFamily="2" charset="0"/>
              </a:rPr>
              <a:t>grade</a:t>
            </a:r>
            <a:r>
              <a:rPr lang="fi-FI" sz="1800" dirty="0">
                <a:latin typeface="Helvetica" pitchFamily="2" charset="0"/>
              </a:rPr>
              <a:t> </a:t>
            </a:r>
            <a:r>
              <a:rPr lang="fi-FI" sz="1800" dirty="0" err="1">
                <a:latin typeface="Helvetica" pitchFamily="2" charset="0"/>
              </a:rPr>
              <a:t>proposal</a:t>
            </a:r>
            <a:r>
              <a:rPr lang="fi-FI" sz="1800" dirty="0">
                <a:latin typeface="Helvetica" pitchFamily="2" charset="0"/>
              </a:rPr>
              <a:t>. </a:t>
            </a:r>
          </a:p>
          <a:p>
            <a:pPr marL="0" indent="0">
              <a:lnSpc>
                <a:spcPct val="100000"/>
              </a:lnSpc>
              <a:spcBef>
                <a:spcPts val="0"/>
              </a:spcBef>
              <a:buNone/>
            </a:pPr>
            <a:endParaRPr lang="fi-FI" sz="1800" dirty="0">
              <a:latin typeface="Helvetica" pitchFamily="2" charset="0"/>
            </a:endParaRPr>
          </a:p>
          <a:p>
            <a:pPr marL="0" indent="0">
              <a:lnSpc>
                <a:spcPct val="100000"/>
              </a:lnSpc>
              <a:spcBef>
                <a:spcPts val="0"/>
              </a:spcBef>
              <a:buNone/>
            </a:pPr>
            <a:r>
              <a:rPr lang="fi-FI" sz="1800" dirty="0" err="1">
                <a:latin typeface="Helvetica" pitchFamily="2" charset="0"/>
              </a:rPr>
              <a:t>You</a:t>
            </a:r>
            <a:r>
              <a:rPr lang="fi-FI" sz="1800" dirty="0">
                <a:latin typeface="Helvetica" pitchFamily="2" charset="0"/>
              </a:rPr>
              <a:t> </a:t>
            </a:r>
            <a:r>
              <a:rPr lang="fi-FI" sz="1800" dirty="0" err="1">
                <a:latin typeface="Helvetica" pitchFamily="2" charset="0"/>
              </a:rPr>
              <a:t>may</a:t>
            </a:r>
            <a:r>
              <a:rPr lang="fi-FI" sz="1800" dirty="0">
                <a:latin typeface="Helvetica" pitchFamily="2" charset="0"/>
              </a:rPr>
              <a:t> </a:t>
            </a:r>
            <a:r>
              <a:rPr lang="fi-FI" sz="1800" dirty="0" err="1">
                <a:latin typeface="Helvetica" pitchFamily="2" charset="0"/>
              </a:rPr>
              <a:t>want</a:t>
            </a:r>
            <a:r>
              <a:rPr lang="fi-FI" sz="1800" dirty="0">
                <a:latin typeface="Helvetica" pitchFamily="2" charset="0"/>
              </a:rPr>
              <a:t> to </a:t>
            </a:r>
            <a:r>
              <a:rPr lang="fi-FI" sz="1800" dirty="0" err="1">
                <a:latin typeface="Helvetica" pitchFamily="2" charset="0"/>
              </a:rPr>
              <a:t>discuss</a:t>
            </a:r>
            <a:r>
              <a:rPr lang="fi-FI" sz="1800" dirty="0">
                <a:latin typeface="Helvetica" pitchFamily="2" charset="0"/>
              </a:rPr>
              <a:t> </a:t>
            </a:r>
            <a:r>
              <a:rPr lang="fi-FI" sz="1800" dirty="0" err="1">
                <a:latin typeface="Helvetica" pitchFamily="2" charset="0"/>
              </a:rPr>
              <a:t>about</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possible</a:t>
            </a:r>
            <a:r>
              <a:rPr lang="fi-FI" sz="1800" dirty="0">
                <a:latin typeface="Helvetica" pitchFamily="2" charset="0"/>
              </a:rPr>
              <a:t> </a:t>
            </a:r>
            <a:r>
              <a:rPr lang="fi-FI" sz="1800" dirty="0" err="1">
                <a:latin typeface="Helvetica" pitchFamily="2" charset="0"/>
              </a:rPr>
              <a:t>examiners</a:t>
            </a:r>
            <a:r>
              <a:rPr lang="fi-FI" sz="1800" dirty="0">
                <a:latin typeface="Helvetica" pitchFamily="2" charset="0"/>
              </a:rPr>
              <a:t> </a:t>
            </a:r>
            <a:r>
              <a:rPr lang="fi-FI" sz="1800" dirty="0" err="1">
                <a:latin typeface="Helvetica" pitchFamily="2" charset="0"/>
              </a:rPr>
              <a:t>with</a:t>
            </a:r>
            <a:r>
              <a:rPr lang="fi-FI" sz="1800" dirty="0">
                <a:latin typeface="Helvetica" pitchFamily="2" charset="0"/>
              </a:rPr>
              <a:t> </a:t>
            </a:r>
            <a:r>
              <a:rPr lang="fi-FI" sz="1800" dirty="0" err="1">
                <a:latin typeface="Helvetica" pitchFamily="2" charset="0"/>
              </a:rPr>
              <a:t>your</a:t>
            </a:r>
            <a:r>
              <a:rPr lang="fi-FI" sz="1800" dirty="0">
                <a:latin typeface="Helvetica" pitchFamily="2" charset="0"/>
              </a:rPr>
              <a:t> </a:t>
            </a:r>
            <a:r>
              <a:rPr lang="fi-FI" sz="1800" dirty="0" err="1">
                <a:latin typeface="Helvetica" pitchFamily="2" charset="0"/>
              </a:rPr>
              <a:t>academic</a:t>
            </a:r>
            <a:r>
              <a:rPr lang="fi-FI" sz="1800" dirty="0">
                <a:latin typeface="Helvetica" pitchFamily="2" charset="0"/>
              </a:rPr>
              <a:t> </a:t>
            </a:r>
            <a:r>
              <a:rPr lang="fi-FI" sz="1800" dirty="0" err="1">
                <a:latin typeface="Helvetica" pitchFamily="2" charset="0"/>
              </a:rPr>
              <a:t>advisor</a:t>
            </a:r>
            <a:r>
              <a:rPr lang="fi-FI" sz="1800" dirty="0">
                <a:latin typeface="Helvetica" pitchFamily="2" charset="0"/>
              </a:rPr>
              <a:t>/</a:t>
            </a:r>
            <a:r>
              <a:rPr lang="fi-FI" sz="1800" dirty="0" err="1">
                <a:latin typeface="Helvetica" pitchFamily="2" charset="0"/>
              </a:rPr>
              <a:t>supervisor</a:t>
            </a:r>
            <a:r>
              <a:rPr lang="fi-FI" sz="1800" dirty="0">
                <a:latin typeface="Helvetica" pitchFamily="2" charset="0"/>
              </a:rPr>
              <a:t>, </a:t>
            </a:r>
            <a:r>
              <a:rPr lang="fi-FI" sz="1800" dirty="0" err="1">
                <a:latin typeface="Helvetica" pitchFamily="2" charset="0"/>
              </a:rPr>
              <a:t>but</a:t>
            </a:r>
            <a:r>
              <a:rPr lang="fi-FI" sz="1800" dirty="0">
                <a:latin typeface="Helvetica" pitchFamily="2" charset="0"/>
              </a:rPr>
              <a:t> </a:t>
            </a:r>
            <a:r>
              <a:rPr lang="fi-FI" sz="1800" dirty="0" err="1">
                <a:latin typeface="Helvetica" pitchFamily="2" charset="0"/>
              </a:rPr>
              <a:t>eventually</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examiners</a:t>
            </a:r>
            <a:r>
              <a:rPr lang="fi-FI" sz="1800" dirty="0">
                <a:latin typeface="Helvetica" pitchFamily="2" charset="0"/>
              </a:rPr>
              <a:t> </a:t>
            </a:r>
            <a:r>
              <a:rPr lang="fi-FI" sz="1800" dirty="0" err="1">
                <a:latin typeface="Helvetica" pitchFamily="2" charset="0"/>
              </a:rPr>
              <a:t>are</a:t>
            </a:r>
            <a:r>
              <a:rPr lang="fi-FI" sz="1800" dirty="0">
                <a:latin typeface="Helvetica" pitchFamily="2" charset="0"/>
              </a:rPr>
              <a:t> </a:t>
            </a:r>
            <a:r>
              <a:rPr lang="fi-FI" sz="1800" dirty="0" err="1">
                <a:latin typeface="Helvetica" pitchFamily="2" charset="0"/>
              </a:rPr>
              <a:t>designated</a:t>
            </a:r>
            <a:r>
              <a:rPr lang="fi-FI" sz="1800" dirty="0">
                <a:latin typeface="Helvetica" pitchFamily="2" charset="0"/>
              </a:rPr>
              <a:t> </a:t>
            </a:r>
            <a:r>
              <a:rPr lang="fi-FI" sz="1800" dirty="0" err="1">
                <a:latin typeface="Helvetica" pitchFamily="2" charset="0"/>
              </a:rPr>
              <a:t>by</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programme</a:t>
            </a:r>
            <a:r>
              <a:rPr lang="fi-FI" sz="1800" dirty="0">
                <a:latin typeface="Helvetica" pitchFamily="2" charset="0"/>
              </a:rPr>
              <a:t> </a:t>
            </a:r>
            <a:r>
              <a:rPr lang="fi-FI" sz="1800" dirty="0" err="1">
                <a:latin typeface="Helvetica" pitchFamily="2" charset="0"/>
              </a:rPr>
              <a:t>director</a:t>
            </a:r>
            <a:r>
              <a:rPr lang="fi-FI" sz="1800" dirty="0">
                <a:latin typeface="Helvetica" pitchFamily="2" charset="0"/>
              </a:rPr>
              <a:t>.</a:t>
            </a:r>
          </a:p>
        </p:txBody>
      </p:sp>
      <p:sp>
        <p:nvSpPr>
          <p:cNvPr id="7" name="TextBox 6">
            <a:extLst>
              <a:ext uri="{FF2B5EF4-FFF2-40B4-BE49-F238E27FC236}">
                <a16:creationId xmlns:a16="http://schemas.microsoft.com/office/drawing/2014/main" id="{A855F314-5D0D-0DD5-50CB-0A6B79EDDD26}"/>
              </a:ext>
            </a:extLst>
          </p:cNvPr>
          <p:cNvSpPr txBox="1"/>
          <p:nvPr/>
        </p:nvSpPr>
        <p:spPr>
          <a:xfrm>
            <a:off x="1379350" y="951971"/>
            <a:ext cx="6098582" cy="579198"/>
          </a:xfrm>
          <a:prstGeom prst="rect">
            <a:avLst/>
          </a:prstGeom>
          <a:noFill/>
        </p:spPr>
        <p:txBody>
          <a:bodyPr wrap="square">
            <a:spAutoFit/>
          </a:bodyPr>
          <a:lstStyle/>
          <a:p>
            <a:pPr marL="0" indent="0">
              <a:lnSpc>
                <a:spcPct val="120000"/>
              </a:lnSpc>
              <a:buNone/>
            </a:pPr>
            <a:r>
              <a:rPr lang="fi-FI" sz="2800" b="1" dirty="0">
                <a:solidFill>
                  <a:srgbClr val="D8269B"/>
                </a:solidFill>
                <a:latin typeface="Helvetica" pitchFamily="2" charset="0"/>
              </a:rPr>
              <a:t>... </a:t>
            </a:r>
          </a:p>
        </p:txBody>
      </p:sp>
    </p:spTree>
    <p:extLst>
      <p:ext uri="{BB962C8B-B14F-4D97-AF65-F5344CB8AC3E}">
        <p14:creationId xmlns:p14="http://schemas.microsoft.com/office/powerpoint/2010/main" val="244465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A07F47-881F-B346-AB25-83AA35FC44FE}"/>
              </a:ext>
            </a:extLst>
          </p:cNvPr>
          <p:cNvSpPr>
            <a:spLocks noGrp="1"/>
          </p:cNvSpPr>
          <p:nvPr>
            <p:ph idx="1"/>
          </p:nvPr>
        </p:nvSpPr>
        <p:spPr>
          <a:xfrm>
            <a:off x="1343025" y="1215174"/>
            <a:ext cx="9505950" cy="2823442"/>
          </a:xfrm>
        </p:spPr>
        <p:txBody>
          <a:bodyPr>
            <a:noAutofit/>
          </a:bodyPr>
          <a:lstStyle/>
          <a:p>
            <a:pPr marL="0" indent="0">
              <a:lnSpc>
                <a:spcPct val="120000"/>
              </a:lnSpc>
              <a:buNone/>
            </a:pPr>
            <a:r>
              <a:rPr lang="fi-FI" b="1" dirty="0">
                <a:solidFill>
                  <a:srgbClr val="D8269B"/>
                </a:solidFill>
                <a:latin typeface="Helvetica" pitchFamily="2" charset="0"/>
              </a:rPr>
              <a:t>... </a:t>
            </a:r>
          </a:p>
          <a:p>
            <a:pPr marL="0" indent="0">
              <a:lnSpc>
                <a:spcPct val="120000"/>
              </a:lnSpc>
              <a:buNone/>
            </a:pPr>
            <a:endParaRPr lang="fi-FI" sz="1800" dirty="0">
              <a:latin typeface="Helvetica" pitchFamily="2" charset="0"/>
            </a:endParaRPr>
          </a:p>
          <a:p>
            <a:pPr marL="0" indent="0">
              <a:lnSpc>
                <a:spcPct val="120000"/>
              </a:lnSpc>
              <a:buNone/>
            </a:pPr>
            <a:r>
              <a:rPr lang="fi-FI" sz="1800" b="1" dirty="0" err="1">
                <a:latin typeface="Helvetica" pitchFamily="2" charset="0"/>
              </a:rPr>
              <a:t>All</a:t>
            </a:r>
            <a:r>
              <a:rPr lang="fi-FI" sz="1800" b="1" dirty="0">
                <a:latin typeface="Helvetica" pitchFamily="2" charset="0"/>
              </a:rPr>
              <a:t> </a:t>
            </a:r>
            <a:r>
              <a:rPr lang="fi-FI" sz="1800" b="1" dirty="0" err="1">
                <a:latin typeface="Helvetica" pitchFamily="2" charset="0"/>
              </a:rPr>
              <a:t>the</a:t>
            </a:r>
            <a:r>
              <a:rPr lang="fi-FI" sz="1800" b="1" dirty="0">
                <a:latin typeface="Helvetica" pitchFamily="2" charset="0"/>
              </a:rPr>
              <a:t> </a:t>
            </a:r>
            <a:r>
              <a:rPr lang="fi-FI" sz="1800" b="1" dirty="0" err="1">
                <a:latin typeface="Helvetica" pitchFamily="2" charset="0"/>
              </a:rPr>
              <a:t>components</a:t>
            </a:r>
            <a:r>
              <a:rPr lang="fi-FI" sz="1800" b="1" dirty="0">
                <a:latin typeface="Helvetica" pitchFamily="2" charset="0"/>
              </a:rPr>
              <a:t> of </a:t>
            </a:r>
            <a:r>
              <a:rPr lang="fi-FI" sz="1800" b="1" dirty="0" err="1">
                <a:latin typeface="Helvetica" pitchFamily="2" charset="0"/>
              </a:rPr>
              <a:t>the</a:t>
            </a:r>
            <a:r>
              <a:rPr lang="fi-FI" sz="1800" b="1" dirty="0">
                <a:latin typeface="Helvetica" pitchFamily="2" charset="0"/>
              </a:rPr>
              <a:t> </a:t>
            </a:r>
            <a:r>
              <a:rPr lang="fi-FI" sz="1800" b="1" dirty="0" err="1">
                <a:latin typeface="Helvetica" pitchFamily="2" charset="0"/>
              </a:rPr>
              <a:t>thesis</a:t>
            </a:r>
            <a:r>
              <a:rPr lang="fi-FI" sz="1800" b="1" dirty="0">
                <a:latin typeface="Helvetica" pitchFamily="2" charset="0"/>
              </a:rPr>
              <a:t> </a:t>
            </a:r>
            <a:r>
              <a:rPr lang="fi-FI" sz="1800" b="1" dirty="0" err="1">
                <a:latin typeface="Helvetica" pitchFamily="2" charset="0"/>
              </a:rPr>
              <a:t>are</a:t>
            </a:r>
            <a:r>
              <a:rPr lang="fi-FI" sz="1800" b="1" dirty="0">
                <a:latin typeface="Helvetica" pitchFamily="2" charset="0"/>
              </a:rPr>
              <a:t> </a:t>
            </a:r>
            <a:r>
              <a:rPr lang="fi-FI" sz="1800" b="1" dirty="0" err="1">
                <a:latin typeface="Helvetica" pitchFamily="2" charset="0"/>
              </a:rPr>
              <a:t>included</a:t>
            </a:r>
            <a:r>
              <a:rPr lang="fi-FI" sz="1800" b="1" dirty="0">
                <a:latin typeface="Helvetica" pitchFamily="2" charset="0"/>
              </a:rPr>
              <a:t> in </a:t>
            </a:r>
            <a:r>
              <a:rPr lang="fi-FI" sz="1800" b="1" dirty="0" err="1">
                <a:latin typeface="Helvetica" pitchFamily="2" charset="0"/>
              </a:rPr>
              <a:t>the</a:t>
            </a:r>
            <a:r>
              <a:rPr lang="fi-FI" sz="1800" b="1" dirty="0">
                <a:latin typeface="Helvetica" pitchFamily="2" charset="0"/>
              </a:rPr>
              <a:t> </a:t>
            </a:r>
            <a:r>
              <a:rPr lang="fi-FI" sz="1800" b="1" dirty="0" err="1">
                <a:latin typeface="Helvetica" pitchFamily="2" charset="0"/>
              </a:rPr>
              <a:t>evaluation</a:t>
            </a:r>
            <a:r>
              <a:rPr lang="fi-FI" sz="1800" b="1" dirty="0">
                <a:latin typeface="Helvetica" pitchFamily="2" charset="0"/>
              </a:rPr>
              <a:t>.</a:t>
            </a:r>
          </a:p>
          <a:p>
            <a:pPr>
              <a:lnSpc>
                <a:spcPct val="120000"/>
              </a:lnSpc>
            </a:pP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written</a:t>
            </a:r>
            <a:r>
              <a:rPr lang="fi-FI" sz="1800" dirty="0">
                <a:latin typeface="Helvetica" pitchFamily="2" charset="0"/>
              </a:rPr>
              <a:t> </a:t>
            </a:r>
            <a:r>
              <a:rPr lang="fi-FI" sz="1800" dirty="0" err="1">
                <a:latin typeface="Helvetica" pitchFamily="2" charset="0"/>
              </a:rPr>
              <a:t>component</a:t>
            </a:r>
            <a:r>
              <a:rPr lang="fi-FI" sz="1800" dirty="0">
                <a:latin typeface="Helvetica" pitchFamily="2" charset="0"/>
              </a:rPr>
              <a:t> of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is </a:t>
            </a:r>
            <a:r>
              <a:rPr lang="en-US" sz="1800" dirty="0">
                <a:latin typeface="Helvetica" pitchFamily="2" charset="0"/>
              </a:rPr>
              <a:t>submitted and evaluated only in digital PDF/A format.</a:t>
            </a:r>
            <a:endParaRPr lang="fi-FI" sz="1800" dirty="0">
              <a:latin typeface="Helvetica" pitchFamily="2" charset="0"/>
            </a:endParaRPr>
          </a:p>
          <a:p>
            <a:pPr>
              <a:lnSpc>
                <a:spcPct val="120000"/>
              </a:lnSpc>
            </a:pPr>
            <a:r>
              <a:rPr lang="fi-FI" sz="1800" dirty="0">
                <a:latin typeface="Helvetica" pitchFamily="2" charset="0"/>
              </a:rPr>
              <a:t>If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of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student</a:t>
            </a:r>
            <a:r>
              <a:rPr lang="fi-FI" sz="1800" dirty="0">
                <a:latin typeface="Helvetica" pitchFamily="2" charset="0"/>
              </a:rPr>
              <a:t> </a:t>
            </a:r>
            <a:r>
              <a:rPr lang="fi-FI" sz="1800" dirty="0" err="1">
                <a:latin typeface="Helvetica" pitchFamily="2" charset="0"/>
              </a:rPr>
              <a:t>contains</a:t>
            </a:r>
            <a:r>
              <a:rPr lang="fi-FI" sz="1800" dirty="0">
                <a:latin typeface="Helvetica" pitchFamily="2" charset="0"/>
              </a:rPr>
              <a:t> an </a:t>
            </a:r>
            <a:r>
              <a:rPr lang="fi-FI" sz="1800" dirty="0" err="1">
                <a:latin typeface="Helvetica" pitchFamily="2" charset="0"/>
              </a:rPr>
              <a:t>unique</a:t>
            </a:r>
            <a:r>
              <a:rPr lang="fi-FI" sz="1800" dirty="0">
                <a:latin typeface="Helvetica" pitchFamily="2" charset="0"/>
              </a:rPr>
              <a:t> </a:t>
            </a:r>
            <a:r>
              <a:rPr lang="fi-FI" sz="1800" dirty="0" err="1">
                <a:latin typeface="Helvetica" pitchFamily="2" charset="0"/>
              </a:rPr>
              <a:t>event</a:t>
            </a:r>
            <a:r>
              <a:rPr lang="fi-FI" sz="1800" dirty="0">
                <a:latin typeface="Helvetica" pitchFamily="2" charset="0"/>
              </a:rPr>
              <a:t> </a:t>
            </a:r>
            <a:r>
              <a:rPr lang="fi-FI" sz="1800" dirty="0" err="1">
                <a:latin typeface="Helvetica" pitchFamily="2" charset="0"/>
              </a:rPr>
              <a:t>that</a:t>
            </a:r>
            <a:r>
              <a:rPr lang="fi-FI" sz="1800" dirty="0">
                <a:latin typeface="Helvetica" pitchFamily="2" charset="0"/>
              </a:rPr>
              <a:t> </a:t>
            </a:r>
            <a:r>
              <a:rPr lang="fi-FI" sz="1800" dirty="0" err="1">
                <a:latin typeface="Helvetica" pitchFamily="2" charset="0"/>
              </a:rPr>
              <a:t>cannot</a:t>
            </a:r>
            <a:r>
              <a:rPr lang="fi-FI" sz="1800" dirty="0">
                <a:latin typeface="Helvetica" pitchFamily="2" charset="0"/>
              </a:rPr>
              <a:t> </a:t>
            </a:r>
            <a:r>
              <a:rPr lang="fi-FI" sz="1800" dirty="0" err="1">
                <a:latin typeface="Helvetica" pitchFamily="2" charset="0"/>
              </a:rPr>
              <a:t>be</a:t>
            </a:r>
            <a:r>
              <a:rPr lang="fi-FI" sz="1800" dirty="0">
                <a:latin typeface="Helvetica" pitchFamily="2" charset="0"/>
              </a:rPr>
              <a:t> </a:t>
            </a:r>
            <a:r>
              <a:rPr lang="fi-FI" sz="1800" dirty="0" err="1">
                <a:latin typeface="Helvetica" pitchFamily="2" charset="0"/>
              </a:rPr>
              <a:t>reproduced</a:t>
            </a:r>
            <a:r>
              <a:rPr lang="fi-FI" sz="1800" dirty="0">
                <a:latin typeface="Helvetica" pitchFamily="2" charset="0"/>
              </a:rPr>
              <a:t> as </a:t>
            </a:r>
            <a:r>
              <a:rPr lang="fi-FI" sz="1800" dirty="0" err="1">
                <a:latin typeface="Helvetica" pitchFamily="2" charset="0"/>
              </a:rPr>
              <a:t>such</a:t>
            </a:r>
            <a:r>
              <a:rPr lang="fi-FI" sz="1800" dirty="0">
                <a:latin typeface="Helvetica" pitchFamily="2" charset="0"/>
              </a:rPr>
              <a:t> (</a:t>
            </a:r>
            <a:r>
              <a:rPr lang="fi-FI" sz="1800" dirty="0" err="1">
                <a:latin typeface="Helvetica" pitchFamily="2" charset="0"/>
              </a:rPr>
              <a:t>e.g</a:t>
            </a:r>
            <a:r>
              <a:rPr lang="fi-FI" sz="1800" dirty="0">
                <a:latin typeface="Helvetica" pitchFamily="2" charset="0"/>
              </a:rPr>
              <a:t>. </a:t>
            </a:r>
            <a:r>
              <a:rPr lang="fi-FI" sz="1800" dirty="0" err="1">
                <a:latin typeface="Helvetica" pitchFamily="2" charset="0"/>
              </a:rPr>
              <a:t>exhibition</a:t>
            </a:r>
            <a:r>
              <a:rPr lang="fi-FI" sz="1800" dirty="0">
                <a:latin typeface="Helvetica" pitchFamily="2" charset="0"/>
              </a:rPr>
              <a:t>, </a:t>
            </a:r>
            <a:r>
              <a:rPr lang="fi-FI" sz="1800" dirty="0" err="1">
                <a:latin typeface="Helvetica" pitchFamily="2" charset="0"/>
              </a:rPr>
              <a:t>performance</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student</a:t>
            </a:r>
            <a:r>
              <a:rPr lang="fi-FI" sz="1800" dirty="0">
                <a:latin typeface="Helvetica" pitchFamily="2" charset="0"/>
              </a:rPr>
              <a:t> </a:t>
            </a:r>
            <a:r>
              <a:rPr lang="fi-FI" sz="1800" dirty="0" err="1">
                <a:latin typeface="Helvetica" pitchFamily="2" charset="0"/>
              </a:rPr>
              <a:t>must</a:t>
            </a:r>
            <a:r>
              <a:rPr lang="fi-FI" sz="1800" dirty="0">
                <a:latin typeface="Helvetica" pitchFamily="2" charset="0"/>
              </a:rPr>
              <a:t> </a:t>
            </a:r>
            <a:r>
              <a:rPr lang="fi-FI" sz="1800" dirty="0" err="1">
                <a:latin typeface="Helvetica" pitchFamily="2" charset="0"/>
              </a:rPr>
              <a:t>request</a:t>
            </a:r>
            <a:r>
              <a:rPr lang="fi-FI" sz="1800" dirty="0">
                <a:latin typeface="Helvetica" pitchFamily="2" charset="0"/>
              </a:rPr>
              <a:t> for </a:t>
            </a:r>
            <a:r>
              <a:rPr lang="fi-FI" sz="1800" dirty="0" err="1">
                <a:latin typeface="Helvetica" pitchFamily="2" charset="0"/>
              </a:rPr>
              <a:t>examiners</a:t>
            </a:r>
            <a:r>
              <a:rPr lang="fi-FI" sz="1800" dirty="0">
                <a:latin typeface="Helvetica" pitchFamily="2" charset="0"/>
              </a:rPr>
              <a:t> for </a:t>
            </a:r>
            <a:r>
              <a:rPr lang="fi-FI" sz="1800" dirty="0" err="1">
                <a:latin typeface="Helvetica" pitchFamily="2" charset="0"/>
              </a:rPr>
              <a:t>that</a:t>
            </a:r>
            <a:r>
              <a:rPr lang="fi-FI" sz="1800" dirty="0">
                <a:latin typeface="Helvetica" pitchFamily="2" charset="0"/>
              </a:rPr>
              <a:t> </a:t>
            </a:r>
            <a:r>
              <a:rPr lang="fi-FI" sz="1800" dirty="0" err="1">
                <a:latin typeface="Helvetica" pitchFamily="2" charset="0"/>
              </a:rPr>
              <a:t>component</a:t>
            </a:r>
            <a:r>
              <a:rPr lang="fi-FI" sz="1800" dirty="0">
                <a:latin typeface="Helvetica" pitchFamily="2" charset="0"/>
              </a:rPr>
              <a:t> </a:t>
            </a:r>
            <a:r>
              <a:rPr lang="fi-FI" sz="1800" dirty="0" err="1">
                <a:latin typeface="Helvetica" pitchFamily="2" charset="0"/>
              </a:rPr>
              <a:t>well</a:t>
            </a:r>
            <a:r>
              <a:rPr lang="fi-FI" sz="1800" dirty="0">
                <a:latin typeface="Helvetica" pitchFamily="2" charset="0"/>
              </a:rPr>
              <a:t> in </a:t>
            </a:r>
            <a:r>
              <a:rPr lang="fi-FI" sz="1800" dirty="0" err="1">
                <a:latin typeface="Helvetica" pitchFamily="2" charset="0"/>
              </a:rPr>
              <a:t>advance</a:t>
            </a:r>
            <a:r>
              <a:rPr lang="fi-FI" sz="1800" dirty="0">
                <a:latin typeface="Helvetica" pitchFamily="2" charset="0"/>
              </a:rPr>
              <a:t> of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event</a:t>
            </a:r>
            <a:r>
              <a:rPr lang="fi-FI" sz="1800" dirty="0">
                <a:latin typeface="Helvetica" pitchFamily="2" charset="0"/>
              </a:rPr>
              <a:t>.</a:t>
            </a:r>
          </a:p>
          <a:p>
            <a:pPr marL="0" indent="0">
              <a:buNone/>
            </a:pPr>
            <a:endParaRPr lang="en-FI" sz="1800" dirty="0"/>
          </a:p>
        </p:txBody>
      </p:sp>
      <p:sp>
        <p:nvSpPr>
          <p:cNvPr id="4" name="TextBox 3">
            <a:extLst>
              <a:ext uri="{FF2B5EF4-FFF2-40B4-BE49-F238E27FC236}">
                <a16:creationId xmlns:a16="http://schemas.microsoft.com/office/drawing/2014/main" id="{AEFCFA85-F245-2A15-6F97-D19614E9A7F7}"/>
              </a:ext>
            </a:extLst>
          </p:cNvPr>
          <p:cNvSpPr txBox="1"/>
          <p:nvPr/>
        </p:nvSpPr>
        <p:spPr>
          <a:xfrm>
            <a:off x="3048000" y="3230358"/>
            <a:ext cx="6096000" cy="405304"/>
          </a:xfrm>
          <a:prstGeom prst="rect">
            <a:avLst/>
          </a:prstGeom>
          <a:noFill/>
        </p:spPr>
        <p:txBody>
          <a:bodyPr wrap="square">
            <a:spAutoFit/>
          </a:bodyPr>
          <a:lstStyle/>
          <a:p>
            <a:pPr marL="0" indent="0">
              <a:lnSpc>
                <a:spcPct val="120000"/>
              </a:lnSpc>
              <a:buNone/>
            </a:pPr>
            <a:endParaRPr lang="fi-FI" sz="1800" b="1" dirty="0">
              <a:solidFill>
                <a:srgbClr val="D8269B"/>
              </a:solidFill>
              <a:latin typeface="Helvetica" pitchFamily="2" charset="0"/>
            </a:endParaRPr>
          </a:p>
        </p:txBody>
      </p:sp>
    </p:spTree>
    <p:extLst>
      <p:ext uri="{BB962C8B-B14F-4D97-AF65-F5344CB8AC3E}">
        <p14:creationId xmlns:p14="http://schemas.microsoft.com/office/powerpoint/2010/main" val="3005519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19E4DA-A661-1FFE-D5E7-C0F1760B4300}"/>
              </a:ext>
            </a:extLst>
          </p:cNvPr>
          <p:cNvSpPr txBox="1"/>
          <p:nvPr/>
        </p:nvSpPr>
        <p:spPr>
          <a:xfrm>
            <a:off x="392623" y="629980"/>
            <a:ext cx="11406753" cy="369332"/>
          </a:xfrm>
          <a:prstGeom prst="rect">
            <a:avLst/>
          </a:prstGeom>
          <a:noFill/>
        </p:spPr>
        <p:txBody>
          <a:bodyPr wrap="square">
            <a:spAutoFit/>
          </a:bodyPr>
          <a:lstStyle/>
          <a:p>
            <a:pPr algn="ctr"/>
            <a:r>
              <a:rPr lang="en-GB" sz="1800" b="1" dirty="0">
                <a:effectLst/>
                <a:latin typeface="Helvetica" pitchFamily="2" charset="0"/>
                <a:ea typeface="Calibri" panose="020F0502020204030204" pitchFamily="34" charset="0"/>
                <a:cs typeface="Times New Roman" panose="02020603050405020304" pitchFamily="18" charset="0"/>
              </a:rPr>
              <a:t>ART AND MEDIA THESIS SEMINAR 2022-2023 FINAL SCHEDULE (in </a:t>
            </a:r>
            <a:r>
              <a:rPr lang="en-GB" sz="1800" b="1" dirty="0">
                <a:solidFill>
                  <a:srgbClr val="00B400"/>
                </a:solidFill>
                <a:effectLst/>
                <a:latin typeface="Helvetica" pitchFamily="2" charset="0"/>
                <a:ea typeface="Calibri" panose="020F0502020204030204" pitchFamily="34" charset="0"/>
                <a:cs typeface="Times New Roman" panose="02020603050405020304" pitchFamily="18" charset="0"/>
              </a:rPr>
              <a:t>green </a:t>
            </a:r>
            <a:r>
              <a:rPr lang="en-GB" sz="1800" b="1" dirty="0">
                <a:effectLst/>
                <a:latin typeface="Helvetica" pitchFamily="2" charset="0"/>
                <a:ea typeface="Calibri" panose="020F0502020204030204" pitchFamily="34" charset="0"/>
                <a:cs typeface="Times New Roman" panose="02020603050405020304" pitchFamily="18" charset="0"/>
              </a:rPr>
              <a:t>MA level sessions – online)</a:t>
            </a:r>
            <a:endParaRPr lang="en-FI" sz="2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95B7B67E-012C-501E-8AA8-22934E189484}"/>
              </a:ext>
            </a:extLst>
          </p:cNvPr>
          <p:cNvGraphicFramePr>
            <a:graphicFrameLocks noGrp="1"/>
          </p:cNvGraphicFramePr>
          <p:nvPr>
            <p:extLst>
              <p:ext uri="{D42A27DB-BD31-4B8C-83A1-F6EECF244321}">
                <p14:modId xmlns:p14="http://schemas.microsoft.com/office/powerpoint/2010/main" val="3258046633"/>
              </p:ext>
            </p:extLst>
          </p:nvPr>
        </p:nvGraphicFramePr>
        <p:xfrm>
          <a:off x="1152039" y="1410346"/>
          <a:ext cx="9887919" cy="4817674"/>
        </p:xfrm>
        <a:graphic>
          <a:graphicData uri="http://schemas.openxmlformats.org/drawingml/2006/table">
            <a:tbl>
              <a:tblPr firstRow="1" firstCol="1" bandRow="1"/>
              <a:tblGrid>
                <a:gridCol w="1411749">
                  <a:extLst>
                    <a:ext uri="{9D8B030D-6E8A-4147-A177-3AD203B41FA5}">
                      <a16:colId xmlns:a16="http://schemas.microsoft.com/office/drawing/2014/main" val="416144362"/>
                    </a:ext>
                  </a:extLst>
                </a:gridCol>
                <a:gridCol w="1412695">
                  <a:extLst>
                    <a:ext uri="{9D8B030D-6E8A-4147-A177-3AD203B41FA5}">
                      <a16:colId xmlns:a16="http://schemas.microsoft.com/office/drawing/2014/main" val="367203245"/>
                    </a:ext>
                  </a:extLst>
                </a:gridCol>
                <a:gridCol w="1412695">
                  <a:extLst>
                    <a:ext uri="{9D8B030D-6E8A-4147-A177-3AD203B41FA5}">
                      <a16:colId xmlns:a16="http://schemas.microsoft.com/office/drawing/2014/main" val="864987851"/>
                    </a:ext>
                  </a:extLst>
                </a:gridCol>
                <a:gridCol w="1412695">
                  <a:extLst>
                    <a:ext uri="{9D8B030D-6E8A-4147-A177-3AD203B41FA5}">
                      <a16:colId xmlns:a16="http://schemas.microsoft.com/office/drawing/2014/main" val="3932002986"/>
                    </a:ext>
                  </a:extLst>
                </a:gridCol>
                <a:gridCol w="1412695">
                  <a:extLst>
                    <a:ext uri="{9D8B030D-6E8A-4147-A177-3AD203B41FA5}">
                      <a16:colId xmlns:a16="http://schemas.microsoft.com/office/drawing/2014/main" val="3768114553"/>
                    </a:ext>
                  </a:extLst>
                </a:gridCol>
                <a:gridCol w="1412695">
                  <a:extLst>
                    <a:ext uri="{9D8B030D-6E8A-4147-A177-3AD203B41FA5}">
                      <a16:colId xmlns:a16="http://schemas.microsoft.com/office/drawing/2014/main" val="1502199344"/>
                    </a:ext>
                  </a:extLst>
                </a:gridCol>
                <a:gridCol w="1412695">
                  <a:extLst>
                    <a:ext uri="{9D8B030D-6E8A-4147-A177-3AD203B41FA5}">
                      <a16:colId xmlns:a16="http://schemas.microsoft.com/office/drawing/2014/main" val="719447828"/>
                    </a:ext>
                  </a:extLst>
                </a:gridCol>
              </a:tblGrid>
              <a:tr h="218985">
                <a:tc>
                  <a:txBody>
                    <a:bodyPr/>
                    <a:lstStyle/>
                    <a:p>
                      <a:pPr algn="l"/>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PERIOD 1</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07/09</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14/09</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21/09</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28/08</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05/10</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b="1" dirty="0">
                          <a:solidFill>
                            <a:srgbClr val="D8269B"/>
                          </a:solidFill>
                          <a:effectLst/>
                          <a:latin typeface="Helvetica" pitchFamily="2" charset="0"/>
                          <a:ea typeface="Calibri" panose="020F0502020204030204" pitchFamily="34" charset="0"/>
                          <a:cs typeface="Times New Roman" panose="02020603050405020304" pitchFamily="18" charset="0"/>
                        </a:rPr>
                        <a:t>12/10</a:t>
                      </a:r>
                      <a:endParaRPr lang="en-F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6662340"/>
                  </a:ext>
                </a:extLst>
              </a:tr>
              <a:tr h="2189852">
                <a:tc>
                  <a:txBody>
                    <a:bodyPr/>
                    <a:lstStyle/>
                    <a:p>
                      <a:pPr algn="l"/>
                      <a:r>
                        <a:rPr lang="en-GB" sz="1400" b="1" dirty="0">
                          <a:effectLst/>
                          <a:latin typeface="Helvetica" pitchFamily="2" charset="0"/>
                          <a:ea typeface="Calibri" panose="020F0502020204030204" pitchFamily="34" charset="0"/>
                          <a:cs typeface="Times New Roman" panose="02020603050405020304" pitchFamily="18" charset="0"/>
                        </a:rPr>
                        <a:t>13:15-15:00</a:t>
                      </a:r>
                      <a:endParaRPr lang="en-F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solidFill>
                            <a:srgbClr val="00B400"/>
                          </a:solidFill>
                          <a:effectLst/>
                          <a:latin typeface="Helvetica" pitchFamily="2" charset="0"/>
                          <a:ea typeface="Calibri" panose="020F0502020204030204" pitchFamily="34" charset="0"/>
                          <a:cs typeface="Times New Roman" panose="02020603050405020304" pitchFamily="18" charset="0"/>
                        </a:rPr>
                        <a:t>An introduction to Art and Media Thesis Seminar (Patrizia Costantin and Heli Rekula)</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solidFill>
                            <a:srgbClr val="00B400"/>
                          </a:solidFill>
                          <a:effectLst/>
                          <a:latin typeface="Helvetica" pitchFamily="2" charset="0"/>
                          <a:ea typeface="Calibri" panose="020F0502020204030204" pitchFamily="34" charset="0"/>
                          <a:cs typeface="Times New Roman" panose="02020603050405020304" pitchFamily="18" charset="0"/>
                        </a:rPr>
                        <a:t>Alumni Day: Graduate students will join us to discuss their experience with the thesis process (lead by Patrizia and Heli)</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402964"/>
                  </a:ext>
                </a:extLst>
              </a:tr>
              <a:tr h="218985">
                <a:tc>
                  <a:txBody>
                    <a:bodyPr/>
                    <a:lstStyle/>
                    <a:p>
                      <a:pPr algn="l"/>
                      <a:r>
                        <a:rPr lang="en-GB" sz="1400" b="1">
                          <a:effectLst/>
                          <a:latin typeface="Helvetica" pitchFamily="2" charset="0"/>
                          <a:ea typeface="Calibri" panose="020F0502020204030204" pitchFamily="34" charset="0"/>
                          <a:cs typeface="Times New Roman" panose="02020603050405020304" pitchFamily="18" charset="0"/>
                        </a:rPr>
                        <a:t>Break</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solidFill>
                            <a:srgbClr val="00B400"/>
                          </a:solidFill>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9200970"/>
                  </a:ext>
                </a:extLst>
              </a:tr>
              <a:tr h="2189852">
                <a:tc>
                  <a:txBody>
                    <a:bodyPr/>
                    <a:lstStyle/>
                    <a:p>
                      <a:pPr algn="l"/>
                      <a:r>
                        <a:rPr lang="en-GB" sz="1400" b="1">
                          <a:effectLst/>
                          <a:latin typeface="Helvetica" pitchFamily="2" charset="0"/>
                          <a:ea typeface="Calibri" panose="020F0502020204030204" pitchFamily="34" charset="0"/>
                          <a:cs typeface="Times New Roman" panose="02020603050405020304" pitchFamily="18" charset="0"/>
                        </a:rPr>
                        <a:t>15:15-17:00</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solidFill>
                            <a:srgbClr val="00B400"/>
                          </a:solidFill>
                          <a:effectLst/>
                          <a:latin typeface="Helvetica" pitchFamily="2" charset="0"/>
                          <a:ea typeface="Calibri" panose="020F0502020204030204" pitchFamily="34" charset="0"/>
                          <a:cs typeface="Times New Roman" panose="02020603050405020304" pitchFamily="18" charset="0"/>
                        </a:rPr>
                        <a:t>Alumni Day: Graduate students will join us to discuss their experience with the thesis process (lead by Patrizia and Heli)</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GB" sz="1400" dirty="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6925097"/>
                  </a:ext>
                </a:extLst>
              </a:tr>
            </a:tbl>
          </a:graphicData>
        </a:graphic>
      </p:graphicFrame>
    </p:spTree>
    <p:extLst>
      <p:ext uri="{BB962C8B-B14F-4D97-AF65-F5344CB8AC3E}">
        <p14:creationId xmlns:p14="http://schemas.microsoft.com/office/powerpoint/2010/main" val="2864023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58475D-7377-7460-3401-E38FC86791A0}"/>
              </a:ext>
            </a:extLst>
          </p:cNvPr>
          <p:cNvSpPr txBox="1"/>
          <p:nvPr/>
        </p:nvSpPr>
        <p:spPr>
          <a:xfrm>
            <a:off x="1343024" y="2828835"/>
            <a:ext cx="7804849" cy="1200329"/>
          </a:xfrm>
          <a:prstGeom prst="rect">
            <a:avLst/>
          </a:prstGeom>
          <a:noFill/>
        </p:spPr>
        <p:txBody>
          <a:bodyPr wrap="square">
            <a:spAutoFit/>
          </a:bodyPr>
          <a:lstStyle/>
          <a:p>
            <a:r>
              <a:rPr lang="en-US" dirty="0">
                <a:latin typeface="Helvetica" pitchFamily="2" charset="0"/>
              </a:rPr>
              <a:t>You can submit digital documentation of artistic/curatorial/design component (audio, video, picture files up to 1,5 GB)</a:t>
            </a:r>
          </a:p>
          <a:p>
            <a:r>
              <a:rPr lang="en-US" b="1" dirty="0">
                <a:latin typeface="Helvetica" pitchFamily="2" charset="0"/>
              </a:rPr>
              <a:t>     </a:t>
            </a:r>
          </a:p>
          <a:p>
            <a:r>
              <a:rPr lang="en-US" dirty="0">
                <a:latin typeface="Helvetica" pitchFamily="2" charset="0"/>
              </a:rPr>
              <a:t>Documentation of the production is part of the evaluation criteria</a:t>
            </a:r>
          </a:p>
        </p:txBody>
      </p:sp>
      <p:sp>
        <p:nvSpPr>
          <p:cNvPr id="5" name="TextBox 4">
            <a:extLst>
              <a:ext uri="{FF2B5EF4-FFF2-40B4-BE49-F238E27FC236}">
                <a16:creationId xmlns:a16="http://schemas.microsoft.com/office/drawing/2014/main" id="{C4CABAB9-8BF8-DD97-4827-5A9CCB0B53AA}"/>
              </a:ext>
            </a:extLst>
          </p:cNvPr>
          <p:cNvSpPr txBox="1"/>
          <p:nvPr/>
        </p:nvSpPr>
        <p:spPr>
          <a:xfrm>
            <a:off x="1424960" y="1351441"/>
            <a:ext cx="9377358" cy="954107"/>
          </a:xfrm>
          <a:prstGeom prst="rect">
            <a:avLst/>
          </a:prstGeom>
          <a:noFill/>
        </p:spPr>
        <p:txBody>
          <a:bodyPr wrap="square">
            <a:spAutoFit/>
          </a:bodyPr>
          <a:lstStyle/>
          <a:p>
            <a:r>
              <a:rPr lang="en-US" sz="2800" b="1" dirty="0">
                <a:solidFill>
                  <a:srgbClr val="D8269B"/>
                </a:solidFill>
                <a:latin typeface="Helvetica" pitchFamily="2" charset="0"/>
              </a:rPr>
              <a:t>EVALUATION OF ARTISTIC/CURATORIAL/DESIGN COMPONENT </a:t>
            </a:r>
          </a:p>
        </p:txBody>
      </p:sp>
      <p:sp>
        <p:nvSpPr>
          <p:cNvPr id="4" name="TextBox 3">
            <a:extLst>
              <a:ext uri="{FF2B5EF4-FFF2-40B4-BE49-F238E27FC236}">
                <a16:creationId xmlns:a16="http://schemas.microsoft.com/office/drawing/2014/main" id="{286524E6-0155-8DEE-AF2D-334AEB8150B6}"/>
              </a:ext>
            </a:extLst>
          </p:cNvPr>
          <p:cNvSpPr txBox="1"/>
          <p:nvPr/>
        </p:nvSpPr>
        <p:spPr>
          <a:xfrm>
            <a:off x="1424960" y="4552451"/>
            <a:ext cx="9377358" cy="523220"/>
          </a:xfrm>
          <a:prstGeom prst="rect">
            <a:avLst/>
          </a:prstGeom>
          <a:noFill/>
        </p:spPr>
        <p:txBody>
          <a:bodyPr wrap="square">
            <a:spAutoFit/>
          </a:bodyPr>
          <a:lstStyle/>
          <a:p>
            <a:r>
              <a:rPr lang="en-US" sz="2800" b="1" dirty="0">
                <a:solidFill>
                  <a:srgbClr val="D8269B"/>
                </a:solidFill>
                <a:latin typeface="Helvetica" pitchFamily="2" charset="0"/>
              </a:rPr>
              <a:t>FULL EVALUATION CRITERIA ARE AVAILABLE </a:t>
            </a:r>
            <a:r>
              <a:rPr lang="en-US" sz="2800" b="1" dirty="0">
                <a:solidFill>
                  <a:srgbClr val="D8269B"/>
                </a:solidFill>
                <a:latin typeface="Helvetica" pitchFamily="2" charset="0"/>
                <a:hlinkClick r:id="rId2"/>
              </a:rPr>
              <a:t>HERE</a:t>
            </a:r>
            <a:r>
              <a:rPr lang="en-US" sz="2800" b="1" dirty="0">
                <a:solidFill>
                  <a:srgbClr val="D8269B"/>
                </a:solidFill>
                <a:latin typeface="Helvetica" pitchFamily="2" charset="0"/>
              </a:rPr>
              <a:t> </a:t>
            </a:r>
          </a:p>
        </p:txBody>
      </p:sp>
    </p:spTree>
    <p:extLst>
      <p:ext uri="{BB962C8B-B14F-4D97-AF65-F5344CB8AC3E}">
        <p14:creationId xmlns:p14="http://schemas.microsoft.com/office/powerpoint/2010/main" val="3011122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1708687" y="2632462"/>
            <a:ext cx="8774625" cy="1593076"/>
          </a:xfrm>
        </p:spPr>
        <p:txBody>
          <a:bodyPr>
            <a:normAutofit/>
          </a:bodyPr>
          <a:lstStyle/>
          <a:p>
            <a:pPr marL="0" indent="0">
              <a:buNone/>
            </a:pPr>
            <a:r>
              <a:rPr lang="fi-FI" b="1" dirty="0">
                <a:solidFill>
                  <a:srgbClr val="D8269B"/>
                </a:solidFill>
                <a:latin typeface="Helvetica" pitchFamily="2" charset="0"/>
              </a:rPr>
              <a:t>REMEMBER</a:t>
            </a:r>
            <a:r>
              <a:rPr lang="fi-FI" sz="2400" b="1" dirty="0">
                <a:solidFill>
                  <a:srgbClr val="D8269B"/>
                </a:solidFill>
                <a:latin typeface="Helvetica" pitchFamily="2" charset="0"/>
              </a:rPr>
              <a:t>: </a:t>
            </a:r>
          </a:p>
          <a:p>
            <a:pPr marL="0" indent="0">
              <a:buNone/>
            </a:pPr>
            <a:endParaRPr lang="fi-FI" sz="1800" b="1" dirty="0">
              <a:latin typeface="Helvetica" pitchFamily="2" charset="0"/>
            </a:endParaRPr>
          </a:p>
          <a:p>
            <a:pPr marL="0" indent="0">
              <a:buNone/>
            </a:pPr>
            <a:r>
              <a:rPr lang="fi-FI" sz="1800" b="1" dirty="0">
                <a:latin typeface="Helvetica" pitchFamily="2" charset="0"/>
              </a:rPr>
              <a:t>IT IS YOUR RESPONSABILITY TO SET UP MEETINGS WITH YOUR SUPERVISOR/ADVISOR AND KEEP THEM UPDATED WITH YOUR PROGRESS.</a:t>
            </a:r>
          </a:p>
        </p:txBody>
      </p:sp>
      <p:sp>
        <p:nvSpPr>
          <p:cNvPr id="4" name="TextBox 3">
            <a:extLst>
              <a:ext uri="{FF2B5EF4-FFF2-40B4-BE49-F238E27FC236}">
                <a16:creationId xmlns:a16="http://schemas.microsoft.com/office/drawing/2014/main" id="{C22764DA-3AA6-00C8-4F06-03D81D797BBD}"/>
              </a:ext>
            </a:extLst>
          </p:cNvPr>
          <p:cNvSpPr txBox="1"/>
          <p:nvPr/>
        </p:nvSpPr>
        <p:spPr>
          <a:xfrm>
            <a:off x="8107082" y="2519076"/>
            <a:ext cx="2863885" cy="954107"/>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Helvetica" pitchFamily="2" charset="0"/>
              </a:rPr>
              <a:t>Evaluated according to Thesis Evaluation Guidelines.</a:t>
            </a:r>
          </a:p>
          <a:p>
            <a:endParaRPr lang="en-GB" sz="1400" dirty="0">
              <a:latin typeface="Helvetica" pitchFamily="2" charset="0"/>
            </a:endParaRPr>
          </a:p>
          <a:p>
            <a:endParaRPr lang="en-GB" sz="1400" dirty="0">
              <a:latin typeface="Helvetica" pitchFamily="2" charset="0"/>
            </a:endParaRPr>
          </a:p>
        </p:txBody>
      </p:sp>
    </p:spTree>
    <p:extLst>
      <p:ext uri="{BB962C8B-B14F-4D97-AF65-F5344CB8AC3E}">
        <p14:creationId xmlns:p14="http://schemas.microsoft.com/office/powerpoint/2010/main" val="1887454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B7E2FC29-9EB4-F3A5-6D8C-8B67AE14C1E0}"/>
              </a:ext>
            </a:extLst>
          </p:cNvPr>
          <p:cNvSpPr txBox="1">
            <a:spLocks/>
          </p:cNvSpPr>
          <p:nvPr/>
        </p:nvSpPr>
        <p:spPr>
          <a:xfrm>
            <a:off x="1329863" y="2904927"/>
            <a:ext cx="6298845" cy="104814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i-FI" sz="7200" b="1" dirty="0">
                <a:solidFill>
                  <a:srgbClr val="D8269B"/>
                </a:solidFill>
                <a:latin typeface="Helvetica" pitchFamily="2" charset="0"/>
              </a:rPr>
              <a:t>QUESTIONS?</a:t>
            </a:r>
          </a:p>
          <a:p>
            <a:pPr marL="0" indent="0">
              <a:buFont typeface="Arial" panose="020B0604020202020204" pitchFamily="34" charset="0"/>
              <a:buNone/>
            </a:pPr>
            <a:endParaRPr lang="fi-FI" sz="5400" b="1" dirty="0">
              <a:latin typeface="Helvetica" pitchFamily="2" charset="0"/>
            </a:endParaRPr>
          </a:p>
        </p:txBody>
      </p:sp>
    </p:spTree>
    <p:extLst>
      <p:ext uri="{BB962C8B-B14F-4D97-AF65-F5344CB8AC3E}">
        <p14:creationId xmlns:p14="http://schemas.microsoft.com/office/powerpoint/2010/main" val="9760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20F9343-A411-B5F0-F88E-0FF83968FD8A}"/>
              </a:ext>
            </a:extLst>
          </p:cNvPr>
          <p:cNvPicPr>
            <a:picLocks noChangeAspect="1"/>
          </p:cNvPicPr>
          <p:nvPr/>
        </p:nvPicPr>
        <p:blipFill>
          <a:blip r:embed="rId2"/>
          <a:stretch>
            <a:fillRect/>
          </a:stretch>
        </p:blipFill>
        <p:spPr>
          <a:xfrm>
            <a:off x="1797050" y="1054100"/>
            <a:ext cx="1511300" cy="4749800"/>
          </a:xfrm>
          <a:prstGeom prst="rect">
            <a:avLst/>
          </a:prstGeom>
        </p:spPr>
      </p:pic>
      <p:sp>
        <p:nvSpPr>
          <p:cNvPr id="4" name="TextBox 3">
            <a:extLst>
              <a:ext uri="{FF2B5EF4-FFF2-40B4-BE49-F238E27FC236}">
                <a16:creationId xmlns:a16="http://schemas.microsoft.com/office/drawing/2014/main" id="{B38D8258-7AA4-28DC-4690-8AF1FA97D91B}"/>
              </a:ext>
            </a:extLst>
          </p:cNvPr>
          <p:cNvSpPr txBox="1"/>
          <p:nvPr/>
        </p:nvSpPr>
        <p:spPr>
          <a:xfrm>
            <a:off x="4019550" y="1734235"/>
            <a:ext cx="6096000" cy="2862322"/>
          </a:xfrm>
          <a:prstGeom prst="rect">
            <a:avLst/>
          </a:prstGeom>
          <a:noFill/>
        </p:spPr>
        <p:txBody>
          <a:bodyPr wrap="square">
            <a:spAutoFit/>
          </a:bodyPr>
          <a:lstStyle/>
          <a:p>
            <a:r>
              <a:rPr lang="en-US" b="1" dirty="0">
                <a:solidFill>
                  <a:srgbClr val="000000"/>
                </a:solidFill>
                <a:latin typeface="Helvetica" pitchFamily="2" charset="0"/>
              </a:rPr>
              <a:t>21 September </a:t>
            </a:r>
          </a:p>
          <a:p>
            <a:endParaRPr lang="en-US" b="1" dirty="0">
              <a:solidFill>
                <a:srgbClr val="000000"/>
              </a:solidFill>
              <a:latin typeface="Helvetica" pitchFamily="2" charset="0"/>
            </a:endParaRPr>
          </a:p>
          <a:p>
            <a:r>
              <a:rPr lang="en-US" b="1" dirty="0">
                <a:solidFill>
                  <a:srgbClr val="000000"/>
                </a:solidFill>
                <a:latin typeface="Helvetica" pitchFamily="2" charset="0"/>
              </a:rPr>
              <a:t>13:00-14:00: </a:t>
            </a:r>
            <a:r>
              <a:rPr lang="en-US" dirty="0">
                <a:solidFill>
                  <a:srgbClr val="000000"/>
                </a:solidFill>
                <a:latin typeface="Helvetica" pitchFamily="2" charset="0"/>
              </a:rPr>
              <a:t>MORE INFORMATION AND DISCUSSION ON THE PRESENTATION-RELATED CHANGES </a:t>
            </a:r>
          </a:p>
          <a:p>
            <a:endParaRPr lang="en-US" dirty="0">
              <a:solidFill>
                <a:srgbClr val="000000"/>
              </a:solidFill>
              <a:latin typeface="Helvetica" pitchFamily="2" charset="0"/>
            </a:endParaRPr>
          </a:p>
          <a:p>
            <a:r>
              <a:rPr lang="en-US" b="1" dirty="0">
                <a:solidFill>
                  <a:srgbClr val="000000"/>
                </a:solidFill>
                <a:latin typeface="Helvetica" pitchFamily="2" charset="0"/>
              </a:rPr>
              <a:t>14:00-15:00 </a:t>
            </a:r>
            <a:r>
              <a:rPr lang="en-US" dirty="0">
                <a:solidFill>
                  <a:srgbClr val="000000"/>
                </a:solidFill>
                <a:latin typeface="Helvetica" pitchFamily="2" charset="0"/>
              </a:rPr>
              <a:t>ALUMNI PANEL 1</a:t>
            </a:r>
          </a:p>
          <a:p>
            <a:endParaRPr lang="en-US" dirty="0">
              <a:solidFill>
                <a:srgbClr val="000000"/>
              </a:solidFill>
              <a:latin typeface="Helvetica" pitchFamily="2" charset="0"/>
            </a:endParaRPr>
          </a:p>
          <a:p>
            <a:r>
              <a:rPr lang="en-US" dirty="0">
                <a:solidFill>
                  <a:srgbClr val="000000"/>
                </a:solidFill>
                <a:latin typeface="Helvetica" pitchFamily="2" charset="0"/>
              </a:rPr>
              <a:t>break</a:t>
            </a:r>
          </a:p>
          <a:p>
            <a:endParaRPr lang="en-US" dirty="0">
              <a:solidFill>
                <a:srgbClr val="000000"/>
              </a:solidFill>
              <a:latin typeface="Helvetica" pitchFamily="2" charset="0"/>
            </a:endParaRPr>
          </a:p>
          <a:p>
            <a:r>
              <a:rPr lang="en-US" b="1" dirty="0">
                <a:solidFill>
                  <a:srgbClr val="000000"/>
                </a:solidFill>
                <a:latin typeface="Helvetica" pitchFamily="2" charset="0"/>
              </a:rPr>
              <a:t>15:20-16:20</a:t>
            </a:r>
            <a:r>
              <a:rPr lang="en-US" dirty="0">
                <a:solidFill>
                  <a:srgbClr val="000000"/>
                </a:solidFill>
                <a:latin typeface="Helvetica" pitchFamily="2" charset="0"/>
              </a:rPr>
              <a:t> ALUMNI PANEL </a:t>
            </a:r>
          </a:p>
        </p:txBody>
      </p:sp>
    </p:spTree>
    <p:extLst>
      <p:ext uri="{BB962C8B-B14F-4D97-AF65-F5344CB8AC3E}">
        <p14:creationId xmlns:p14="http://schemas.microsoft.com/office/powerpoint/2010/main" val="3524510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4FFCE24-A7C2-202E-377D-D76D1AEC149C}"/>
              </a:ext>
            </a:extLst>
          </p:cNvPr>
          <p:cNvGraphicFramePr>
            <a:graphicFrameLocks noGrp="1"/>
          </p:cNvGraphicFramePr>
          <p:nvPr>
            <p:extLst>
              <p:ext uri="{D42A27DB-BD31-4B8C-83A1-F6EECF244321}">
                <p14:modId xmlns:p14="http://schemas.microsoft.com/office/powerpoint/2010/main" val="541177397"/>
              </p:ext>
            </p:extLst>
          </p:nvPr>
        </p:nvGraphicFramePr>
        <p:xfrm>
          <a:off x="1175289" y="1073257"/>
          <a:ext cx="9841422" cy="4711486"/>
        </p:xfrm>
        <a:graphic>
          <a:graphicData uri="http://schemas.openxmlformats.org/drawingml/2006/table">
            <a:tbl>
              <a:tblPr firstRow="1" firstCol="1" bandRow="1"/>
              <a:tblGrid>
                <a:gridCol w="1405110">
                  <a:extLst>
                    <a:ext uri="{9D8B030D-6E8A-4147-A177-3AD203B41FA5}">
                      <a16:colId xmlns:a16="http://schemas.microsoft.com/office/drawing/2014/main" val="3822868807"/>
                    </a:ext>
                  </a:extLst>
                </a:gridCol>
                <a:gridCol w="1406052">
                  <a:extLst>
                    <a:ext uri="{9D8B030D-6E8A-4147-A177-3AD203B41FA5}">
                      <a16:colId xmlns:a16="http://schemas.microsoft.com/office/drawing/2014/main" val="905332616"/>
                    </a:ext>
                  </a:extLst>
                </a:gridCol>
                <a:gridCol w="1406052">
                  <a:extLst>
                    <a:ext uri="{9D8B030D-6E8A-4147-A177-3AD203B41FA5}">
                      <a16:colId xmlns:a16="http://schemas.microsoft.com/office/drawing/2014/main" val="2910530471"/>
                    </a:ext>
                  </a:extLst>
                </a:gridCol>
                <a:gridCol w="1406052">
                  <a:extLst>
                    <a:ext uri="{9D8B030D-6E8A-4147-A177-3AD203B41FA5}">
                      <a16:colId xmlns:a16="http://schemas.microsoft.com/office/drawing/2014/main" val="3989351188"/>
                    </a:ext>
                  </a:extLst>
                </a:gridCol>
                <a:gridCol w="1406052">
                  <a:extLst>
                    <a:ext uri="{9D8B030D-6E8A-4147-A177-3AD203B41FA5}">
                      <a16:colId xmlns:a16="http://schemas.microsoft.com/office/drawing/2014/main" val="2103123485"/>
                    </a:ext>
                  </a:extLst>
                </a:gridCol>
                <a:gridCol w="1406052">
                  <a:extLst>
                    <a:ext uri="{9D8B030D-6E8A-4147-A177-3AD203B41FA5}">
                      <a16:colId xmlns:a16="http://schemas.microsoft.com/office/drawing/2014/main" val="2208532303"/>
                    </a:ext>
                  </a:extLst>
                </a:gridCol>
                <a:gridCol w="1406052">
                  <a:extLst>
                    <a:ext uri="{9D8B030D-6E8A-4147-A177-3AD203B41FA5}">
                      <a16:colId xmlns:a16="http://schemas.microsoft.com/office/drawing/2014/main" val="399260959"/>
                    </a:ext>
                  </a:extLst>
                </a:gridCol>
              </a:tblGrid>
              <a:tr h="294468">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PERIOD 2</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26/10</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02/11</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09/11</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16/11</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23/11</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30/11</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2157995"/>
                  </a:ext>
                </a:extLst>
              </a:tr>
              <a:tr h="2061275">
                <a:tc>
                  <a:txBody>
                    <a:bodyPr/>
                    <a:lstStyle/>
                    <a:p>
                      <a:r>
                        <a:rPr lang="en-GB" sz="1400" b="1" dirty="0">
                          <a:effectLst/>
                          <a:latin typeface="Helvetica" pitchFamily="2" charset="0"/>
                          <a:ea typeface="Calibri" panose="020F0502020204030204" pitchFamily="34" charset="0"/>
                          <a:cs typeface="Times New Roman" panose="02020603050405020304" pitchFamily="18" charset="0"/>
                        </a:rPr>
                        <a:t>13:15-15:00</a:t>
                      </a:r>
                      <a:endParaRPr lang="en-F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solidFill>
                            <a:srgbClr val="00B400"/>
                          </a:solidFill>
                          <a:effectLst/>
                          <a:latin typeface="Helvetica" pitchFamily="2" charset="0"/>
                          <a:ea typeface="Calibri" panose="020F0502020204030204" pitchFamily="34" charset="0"/>
                          <a:cs typeface="Times New Roman" panose="02020603050405020304" pitchFamily="18" charset="0"/>
                        </a:rPr>
                        <a:t>Writing a thesis (session led by Hanna Weselius and Markku Reunanen)</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solidFill>
                            <a:srgbClr val="00B400"/>
                          </a:solidFill>
                          <a:effectLst/>
                          <a:latin typeface="Helvetica" pitchFamily="2" charset="0"/>
                          <a:ea typeface="Calibri" panose="020F0502020204030204" pitchFamily="34" charset="0"/>
                          <a:cs typeface="Times New Roman" panose="02020603050405020304" pitchFamily="18" charset="0"/>
                        </a:rPr>
                        <a:t>Research Ethics (Masood Masoodian) – may be on campus.</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6110141"/>
                  </a:ext>
                </a:extLst>
              </a:tr>
              <a:tr h="294468">
                <a:tc>
                  <a:txBody>
                    <a:bodyPr/>
                    <a:lstStyle/>
                    <a:p>
                      <a:r>
                        <a:rPr lang="en-GB" sz="1400" b="1">
                          <a:effectLst/>
                          <a:latin typeface="Helvetica" pitchFamily="2" charset="0"/>
                          <a:ea typeface="Calibri" panose="020F0502020204030204" pitchFamily="34" charset="0"/>
                          <a:cs typeface="Times New Roman" panose="02020603050405020304" pitchFamily="18" charset="0"/>
                        </a:rPr>
                        <a:t>Break</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solidFill>
                            <a:srgbClr val="00B400"/>
                          </a:solidFill>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8647948"/>
                  </a:ext>
                </a:extLst>
              </a:tr>
              <a:tr h="2061275">
                <a:tc>
                  <a:txBody>
                    <a:bodyPr/>
                    <a:lstStyle/>
                    <a:p>
                      <a:r>
                        <a:rPr lang="en-GB" sz="1400" b="1">
                          <a:effectLst/>
                          <a:latin typeface="Helvetica" pitchFamily="2" charset="0"/>
                          <a:ea typeface="Calibri" panose="020F0502020204030204" pitchFamily="34" charset="0"/>
                          <a:cs typeface="Times New Roman" panose="02020603050405020304" pitchFamily="18" charset="0"/>
                        </a:rPr>
                        <a:t>15:15-17:00</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solidFill>
                            <a:srgbClr val="00B400"/>
                          </a:solidFill>
                          <a:effectLst/>
                          <a:latin typeface="Helvetica" pitchFamily="2" charset="0"/>
                          <a:ea typeface="Calibri" panose="020F0502020204030204" pitchFamily="34" charset="0"/>
                          <a:cs typeface="Times New Roman" panose="02020603050405020304" pitchFamily="18" charset="0"/>
                        </a:rPr>
                        <a:t>Writing a thesis (session led by Hanna Weselius and Markku Reunanen)</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dirty="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047916"/>
                  </a:ext>
                </a:extLst>
              </a:tr>
            </a:tbl>
          </a:graphicData>
        </a:graphic>
      </p:graphicFrame>
    </p:spTree>
    <p:extLst>
      <p:ext uri="{BB962C8B-B14F-4D97-AF65-F5344CB8AC3E}">
        <p14:creationId xmlns:p14="http://schemas.microsoft.com/office/powerpoint/2010/main" val="484900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96A4D0C-8E9D-2B75-CE1F-99ABB368FEDE}"/>
              </a:ext>
            </a:extLst>
          </p:cNvPr>
          <p:cNvGraphicFramePr>
            <a:graphicFrameLocks noGrp="1"/>
          </p:cNvGraphicFramePr>
          <p:nvPr>
            <p:extLst>
              <p:ext uri="{D42A27DB-BD31-4B8C-83A1-F6EECF244321}">
                <p14:modId xmlns:p14="http://schemas.microsoft.com/office/powerpoint/2010/main" val="1024953697"/>
              </p:ext>
            </p:extLst>
          </p:nvPr>
        </p:nvGraphicFramePr>
        <p:xfrm>
          <a:off x="1095216" y="1287328"/>
          <a:ext cx="10001568" cy="4283344"/>
        </p:xfrm>
        <a:graphic>
          <a:graphicData uri="http://schemas.openxmlformats.org/drawingml/2006/table">
            <a:tbl>
              <a:tblPr firstRow="1" firstCol="1" bandRow="1"/>
              <a:tblGrid>
                <a:gridCol w="1427976">
                  <a:extLst>
                    <a:ext uri="{9D8B030D-6E8A-4147-A177-3AD203B41FA5}">
                      <a16:colId xmlns:a16="http://schemas.microsoft.com/office/drawing/2014/main" val="22956499"/>
                    </a:ext>
                  </a:extLst>
                </a:gridCol>
                <a:gridCol w="1428932">
                  <a:extLst>
                    <a:ext uri="{9D8B030D-6E8A-4147-A177-3AD203B41FA5}">
                      <a16:colId xmlns:a16="http://schemas.microsoft.com/office/drawing/2014/main" val="782865091"/>
                    </a:ext>
                  </a:extLst>
                </a:gridCol>
                <a:gridCol w="1428932">
                  <a:extLst>
                    <a:ext uri="{9D8B030D-6E8A-4147-A177-3AD203B41FA5}">
                      <a16:colId xmlns:a16="http://schemas.microsoft.com/office/drawing/2014/main" val="3943917419"/>
                    </a:ext>
                  </a:extLst>
                </a:gridCol>
                <a:gridCol w="1428932">
                  <a:extLst>
                    <a:ext uri="{9D8B030D-6E8A-4147-A177-3AD203B41FA5}">
                      <a16:colId xmlns:a16="http://schemas.microsoft.com/office/drawing/2014/main" val="3116375791"/>
                    </a:ext>
                  </a:extLst>
                </a:gridCol>
                <a:gridCol w="1428932">
                  <a:extLst>
                    <a:ext uri="{9D8B030D-6E8A-4147-A177-3AD203B41FA5}">
                      <a16:colId xmlns:a16="http://schemas.microsoft.com/office/drawing/2014/main" val="675214628"/>
                    </a:ext>
                  </a:extLst>
                </a:gridCol>
                <a:gridCol w="1428932">
                  <a:extLst>
                    <a:ext uri="{9D8B030D-6E8A-4147-A177-3AD203B41FA5}">
                      <a16:colId xmlns:a16="http://schemas.microsoft.com/office/drawing/2014/main" val="1006403255"/>
                    </a:ext>
                  </a:extLst>
                </a:gridCol>
                <a:gridCol w="1428932">
                  <a:extLst>
                    <a:ext uri="{9D8B030D-6E8A-4147-A177-3AD203B41FA5}">
                      <a16:colId xmlns:a16="http://schemas.microsoft.com/office/drawing/2014/main" val="3095202479"/>
                    </a:ext>
                  </a:extLst>
                </a:gridCol>
              </a:tblGrid>
              <a:tr h="305953">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PERIOD 3</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11/01</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18/01</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25/01</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01/02</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08/02</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a:solidFill>
                            <a:srgbClr val="D8269B"/>
                          </a:solidFill>
                          <a:effectLst/>
                          <a:latin typeface="Helvetica" pitchFamily="2" charset="0"/>
                          <a:ea typeface="Calibri" panose="020F0502020204030204" pitchFamily="34" charset="0"/>
                          <a:cs typeface="Times New Roman" panose="02020603050405020304" pitchFamily="18" charset="0"/>
                        </a:rPr>
                        <a:t>15/02</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049414"/>
                  </a:ext>
                </a:extLst>
              </a:tr>
              <a:tr h="1835719">
                <a:tc>
                  <a:txBody>
                    <a:bodyPr/>
                    <a:lstStyle/>
                    <a:p>
                      <a:r>
                        <a:rPr lang="en-GB" sz="1400" b="1">
                          <a:effectLst/>
                          <a:latin typeface="Helvetica" pitchFamily="2" charset="0"/>
                          <a:ea typeface="Calibri" panose="020F0502020204030204" pitchFamily="34" charset="0"/>
                          <a:cs typeface="Times New Roman" panose="02020603050405020304" pitchFamily="18" charset="0"/>
                        </a:rPr>
                        <a:t>13:15-15:00</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036230"/>
                  </a:ext>
                </a:extLst>
              </a:tr>
              <a:tr h="305953">
                <a:tc>
                  <a:txBody>
                    <a:bodyPr/>
                    <a:lstStyle/>
                    <a:p>
                      <a:r>
                        <a:rPr lang="en-GB" sz="1400" b="1">
                          <a:effectLst/>
                          <a:latin typeface="Helvetica" pitchFamily="2" charset="0"/>
                          <a:ea typeface="Calibri" panose="020F0502020204030204" pitchFamily="34" charset="0"/>
                          <a:cs typeface="Times New Roman" panose="02020603050405020304" pitchFamily="18" charset="0"/>
                        </a:rPr>
                        <a:t>Break</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 </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0635673"/>
                  </a:ext>
                </a:extLst>
              </a:tr>
              <a:tr h="1835719">
                <a:tc>
                  <a:txBody>
                    <a:bodyPr/>
                    <a:lstStyle/>
                    <a:p>
                      <a:r>
                        <a:rPr lang="en-GB" sz="1400" b="1">
                          <a:effectLst/>
                          <a:latin typeface="Helvetica" pitchFamily="2" charset="0"/>
                          <a:ea typeface="Calibri" panose="020F0502020204030204" pitchFamily="34" charset="0"/>
                          <a:cs typeface="Times New Roman" panose="02020603050405020304" pitchFamily="18" charset="0"/>
                        </a:rPr>
                        <a:t>15:15-17:00</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dirty="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dirty="0">
                          <a:effectLst/>
                          <a:latin typeface="Helvetica" pitchFamily="2" charset="0"/>
                          <a:ea typeface="Calibri" panose="020F0502020204030204" pitchFamily="34" charset="0"/>
                          <a:cs typeface="Times New Roman" panose="02020603050405020304" pitchFamily="18" charset="0"/>
                        </a:rPr>
                        <a:t>Major specific – please refer to your major’s thesis seminar timetable</a:t>
                      </a:r>
                      <a:endParaRPr lang="en-F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8945819"/>
                  </a:ext>
                </a:extLst>
              </a:tr>
            </a:tbl>
          </a:graphicData>
        </a:graphic>
      </p:graphicFrame>
    </p:spTree>
    <p:extLst>
      <p:ext uri="{BB962C8B-B14F-4D97-AF65-F5344CB8AC3E}">
        <p14:creationId xmlns:p14="http://schemas.microsoft.com/office/powerpoint/2010/main" val="3029890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ED3BC4A-5034-AA15-77E2-F63E8B946C5F}"/>
              </a:ext>
            </a:extLst>
          </p:cNvPr>
          <p:cNvSpPr txBox="1"/>
          <p:nvPr/>
        </p:nvSpPr>
        <p:spPr>
          <a:xfrm>
            <a:off x="1030513" y="2551837"/>
            <a:ext cx="7447059" cy="1908215"/>
          </a:xfrm>
          <a:prstGeom prst="rect">
            <a:avLst/>
          </a:prstGeom>
          <a:noFill/>
        </p:spPr>
        <p:txBody>
          <a:bodyPr wrap="square">
            <a:spAutoFit/>
          </a:bodyPr>
          <a:lstStyle/>
          <a:p>
            <a:pPr marL="457200" fontAlgn="base"/>
            <a:r>
              <a:rPr lang="en-GB" sz="2800" b="1" dirty="0">
                <a:solidFill>
                  <a:srgbClr val="D8269B"/>
                </a:solidFill>
                <a:latin typeface="Helvetica" pitchFamily="2" charset="0"/>
              </a:rPr>
              <a:t>PASSING/FAILING OF THE SEMINAR</a:t>
            </a:r>
            <a:endParaRPr lang="en-GB" sz="2800" b="1" dirty="0">
              <a:solidFill>
                <a:srgbClr val="000000"/>
              </a:solidFill>
              <a:latin typeface="Helvetica" pitchFamily="2" charset="0"/>
            </a:endParaRPr>
          </a:p>
          <a:p>
            <a:pPr marL="457200" fontAlgn="base"/>
            <a:endParaRPr lang="en-GB" dirty="0">
              <a:solidFill>
                <a:srgbClr val="000000"/>
              </a:solidFill>
              <a:latin typeface="Helvetica" pitchFamily="2" charset="0"/>
            </a:endParaRPr>
          </a:p>
          <a:p>
            <a:pPr marL="457200" fontAlgn="base"/>
            <a:r>
              <a:rPr lang="en-GB" b="1" dirty="0">
                <a:solidFill>
                  <a:srgbClr val="D8269B"/>
                </a:solidFill>
                <a:latin typeface="Helvetica" pitchFamily="2" charset="0"/>
              </a:rPr>
              <a:t>6 </a:t>
            </a:r>
            <a:r>
              <a:rPr lang="en-GB" b="1" dirty="0" err="1">
                <a:solidFill>
                  <a:srgbClr val="D8269B"/>
                </a:solidFill>
                <a:latin typeface="Helvetica" pitchFamily="2" charset="0"/>
              </a:rPr>
              <a:t>cr</a:t>
            </a:r>
            <a:endParaRPr lang="en-GB" b="1" dirty="0">
              <a:solidFill>
                <a:srgbClr val="D8269B"/>
              </a:solidFill>
              <a:latin typeface="Helvetica" pitchFamily="2" charset="0"/>
            </a:endParaRPr>
          </a:p>
          <a:p>
            <a:pPr marL="457200" fontAlgn="base"/>
            <a:endParaRPr lang="en-GB" dirty="0">
              <a:solidFill>
                <a:srgbClr val="000000"/>
              </a:solidFill>
              <a:latin typeface="Helvetica" pitchFamily="2" charset="0"/>
            </a:endParaRPr>
          </a:p>
          <a:p>
            <a:pPr marL="742950" indent="-285750" fontAlgn="base">
              <a:buFontTx/>
              <a:buChar char="-"/>
            </a:pPr>
            <a:r>
              <a:rPr lang="en-GB" dirty="0">
                <a:solidFill>
                  <a:srgbClr val="000000"/>
                </a:solidFill>
                <a:latin typeface="Helvetica" pitchFamily="2" charset="0"/>
              </a:rPr>
              <a:t>80 % presence (across all 18 sessions)</a:t>
            </a:r>
          </a:p>
          <a:p>
            <a:pPr marL="742950" indent="-285750" fontAlgn="base">
              <a:buFontTx/>
              <a:buChar char="-"/>
            </a:pPr>
            <a:r>
              <a:rPr lang="en-GB" dirty="0">
                <a:solidFill>
                  <a:srgbClr val="000000"/>
                </a:solidFill>
                <a:latin typeface="Helvetica" pitchFamily="2" charset="0"/>
              </a:rPr>
              <a:t>Required major specific tasks fulfilled</a:t>
            </a:r>
          </a:p>
        </p:txBody>
      </p:sp>
    </p:spTree>
    <p:extLst>
      <p:ext uri="{BB962C8B-B14F-4D97-AF65-F5344CB8AC3E}">
        <p14:creationId xmlns:p14="http://schemas.microsoft.com/office/powerpoint/2010/main" val="3231374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A8451A-7D84-06E0-5F50-828E5F59D449}"/>
              </a:ext>
            </a:extLst>
          </p:cNvPr>
          <p:cNvSpPr txBox="1"/>
          <p:nvPr/>
        </p:nvSpPr>
        <p:spPr>
          <a:xfrm>
            <a:off x="1343025" y="1338813"/>
            <a:ext cx="9505950" cy="4801314"/>
          </a:xfrm>
          <a:prstGeom prst="rect">
            <a:avLst/>
          </a:prstGeom>
          <a:noFill/>
        </p:spPr>
        <p:txBody>
          <a:bodyPr wrap="square">
            <a:spAutoFit/>
          </a:bodyPr>
          <a:lstStyle/>
          <a:p>
            <a:pPr algn="l" rtl="0"/>
            <a:r>
              <a:rPr lang="en-US" b="1" i="0" dirty="0">
                <a:solidFill>
                  <a:srgbClr val="D8269B"/>
                </a:solidFill>
                <a:effectLst/>
                <a:latin typeface="Helvetica" pitchFamily="2" charset="0"/>
              </a:rPr>
              <a:t>MA level: </a:t>
            </a:r>
          </a:p>
          <a:p>
            <a:pPr algn="l" rtl="0"/>
            <a:endParaRPr lang="en-US" b="0" i="0" dirty="0">
              <a:solidFill>
                <a:srgbClr val="D8269B"/>
              </a:solidFill>
              <a:effectLst/>
              <a:latin typeface="Helvetica" pitchFamily="2" charset="0"/>
            </a:endParaRPr>
          </a:p>
          <a:p>
            <a:pPr algn="l" rtl="0"/>
            <a:r>
              <a:rPr lang="en-US" b="0" i="0" dirty="0" err="1">
                <a:solidFill>
                  <a:srgbClr val="D8269B"/>
                </a:solidFill>
                <a:effectLst/>
                <a:latin typeface="Helvetica" pitchFamily="2" charset="0"/>
              </a:rPr>
              <a:t>Patrizia</a:t>
            </a:r>
            <a:r>
              <a:rPr lang="en-US" b="0" i="0" dirty="0">
                <a:solidFill>
                  <a:srgbClr val="D8269B"/>
                </a:solidFill>
                <a:effectLst/>
                <a:latin typeface="Helvetica" pitchFamily="2" charset="0"/>
              </a:rPr>
              <a:t> </a:t>
            </a:r>
            <a:r>
              <a:rPr lang="en-US" b="0" i="0" dirty="0" err="1">
                <a:solidFill>
                  <a:srgbClr val="D8269B"/>
                </a:solidFill>
                <a:effectLst/>
                <a:latin typeface="Helvetica" pitchFamily="2" charset="0"/>
              </a:rPr>
              <a:t>Costantin</a:t>
            </a:r>
            <a:r>
              <a:rPr lang="en-US" b="0" i="0" dirty="0">
                <a:solidFill>
                  <a:srgbClr val="D8269B"/>
                </a:solidFill>
                <a:effectLst/>
                <a:latin typeface="Helvetica" pitchFamily="2" charset="0"/>
              </a:rPr>
              <a:t> </a:t>
            </a:r>
            <a:r>
              <a:rPr lang="en-US" b="0" i="0" dirty="0" err="1">
                <a:effectLst/>
                <a:latin typeface="Helvetica" pitchFamily="2" charset="0"/>
              </a:rPr>
              <a:t>patrizia.costantin@aalto.fi</a:t>
            </a:r>
            <a:r>
              <a:rPr lang="en-US" b="0" i="0" dirty="0">
                <a:effectLst/>
                <a:latin typeface="Helvetica" pitchFamily="2" charset="0"/>
              </a:rPr>
              <a:t> </a:t>
            </a:r>
          </a:p>
          <a:p>
            <a:pPr algn="l" rtl="0"/>
            <a:r>
              <a:rPr lang="en-US" b="0" i="0" dirty="0">
                <a:solidFill>
                  <a:srgbClr val="D8269B"/>
                </a:solidFill>
                <a:effectLst/>
                <a:latin typeface="Helvetica" pitchFamily="2" charset="0"/>
              </a:rPr>
              <a:t>Heli </a:t>
            </a:r>
            <a:r>
              <a:rPr lang="en-US" b="0" i="0" dirty="0" err="1">
                <a:solidFill>
                  <a:srgbClr val="D8269B"/>
                </a:solidFill>
                <a:effectLst/>
                <a:latin typeface="Helvetica" pitchFamily="2" charset="0"/>
              </a:rPr>
              <a:t>Rekula</a:t>
            </a:r>
            <a:r>
              <a:rPr lang="en-US" b="0" i="0" dirty="0">
                <a:solidFill>
                  <a:srgbClr val="D8269B"/>
                </a:solidFill>
                <a:effectLst/>
                <a:latin typeface="Helvetica" pitchFamily="2" charset="0"/>
              </a:rPr>
              <a:t> </a:t>
            </a:r>
            <a:r>
              <a:rPr lang="en-US" b="0" i="0" dirty="0" err="1">
                <a:effectLst/>
                <a:latin typeface="Helvetica" pitchFamily="2" charset="0"/>
              </a:rPr>
              <a:t>heli.rekula@aalto.fi</a:t>
            </a:r>
            <a:endParaRPr lang="en-US" b="0" i="0" dirty="0">
              <a:effectLst/>
              <a:latin typeface="Helvetica" pitchFamily="2" charset="0"/>
            </a:endParaRPr>
          </a:p>
          <a:p>
            <a:pPr algn="l" rtl="0"/>
            <a:endParaRPr lang="en-US" b="0" i="0" dirty="0">
              <a:effectLst/>
              <a:latin typeface="Helvetica" pitchFamily="2" charset="0"/>
            </a:endParaRPr>
          </a:p>
          <a:p>
            <a:pPr algn="l" rtl="0"/>
            <a:r>
              <a:rPr lang="en-US" b="1" dirty="0">
                <a:solidFill>
                  <a:srgbClr val="D8269B"/>
                </a:solidFill>
                <a:latin typeface="Helvetica" pitchFamily="2" charset="0"/>
              </a:rPr>
              <a:t>M</a:t>
            </a:r>
            <a:r>
              <a:rPr lang="en-US" b="1" i="0" dirty="0">
                <a:solidFill>
                  <a:srgbClr val="D8269B"/>
                </a:solidFill>
                <a:effectLst/>
                <a:latin typeface="Helvetica" pitchFamily="2" charset="0"/>
              </a:rPr>
              <a:t>ajor-specific:</a:t>
            </a:r>
          </a:p>
          <a:p>
            <a:pPr algn="l" rtl="0"/>
            <a:endParaRPr lang="en-US" b="0" i="0" dirty="0">
              <a:solidFill>
                <a:srgbClr val="D8269B"/>
              </a:solidFill>
              <a:effectLst/>
              <a:latin typeface="Helvetica" pitchFamily="2" charset="0"/>
            </a:endParaRPr>
          </a:p>
          <a:p>
            <a:pPr algn="l" rtl="0"/>
            <a:r>
              <a:rPr lang="en-US" b="1" i="0" dirty="0">
                <a:effectLst/>
                <a:latin typeface="Helvetica" pitchFamily="2" charset="0"/>
              </a:rPr>
              <a:t>Art Education:</a:t>
            </a:r>
            <a:r>
              <a:rPr lang="en-US" b="0" i="0" dirty="0">
                <a:effectLst/>
                <a:latin typeface="Helvetica" pitchFamily="2" charset="0"/>
              </a:rPr>
              <a:t> </a:t>
            </a:r>
            <a:r>
              <a:rPr lang="en-US" b="0" i="0" dirty="0" err="1">
                <a:solidFill>
                  <a:srgbClr val="D8269B"/>
                </a:solidFill>
                <a:effectLst/>
                <a:latin typeface="Helvetica" pitchFamily="2" charset="0"/>
              </a:rPr>
              <a:t>Tiina</a:t>
            </a:r>
            <a:r>
              <a:rPr lang="en-US" b="0" i="0" dirty="0">
                <a:solidFill>
                  <a:srgbClr val="D8269B"/>
                </a:solidFill>
                <a:effectLst/>
                <a:latin typeface="Helvetica" pitchFamily="2" charset="0"/>
              </a:rPr>
              <a:t> </a:t>
            </a:r>
            <a:r>
              <a:rPr lang="en-US" b="0" i="0" dirty="0" err="1">
                <a:solidFill>
                  <a:srgbClr val="D8269B"/>
                </a:solidFill>
                <a:effectLst/>
                <a:latin typeface="Helvetica" pitchFamily="2" charset="0"/>
              </a:rPr>
              <a:t>Pusa</a:t>
            </a:r>
            <a:r>
              <a:rPr lang="en-US" b="0" i="0" dirty="0">
                <a:solidFill>
                  <a:srgbClr val="D8269B"/>
                </a:solidFill>
                <a:effectLst/>
                <a:latin typeface="Helvetica" pitchFamily="2" charset="0"/>
              </a:rPr>
              <a:t> </a:t>
            </a:r>
            <a:r>
              <a:rPr lang="en-US" b="0" i="0" dirty="0" err="1">
                <a:effectLst/>
                <a:latin typeface="Helvetica" pitchFamily="2" charset="0"/>
              </a:rPr>
              <a:t>tiina.pusa@aalto.fi</a:t>
            </a:r>
            <a:r>
              <a:rPr lang="en-US" b="0" i="0" dirty="0">
                <a:effectLst/>
                <a:latin typeface="Helvetica" pitchFamily="2" charset="0"/>
              </a:rPr>
              <a:t> and </a:t>
            </a:r>
            <a:r>
              <a:rPr lang="en-US" b="0" i="0" dirty="0" err="1">
                <a:solidFill>
                  <a:srgbClr val="D8269B"/>
                </a:solidFill>
                <a:effectLst/>
                <a:latin typeface="Helvetica" pitchFamily="2" charset="0"/>
              </a:rPr>
              <a:t>Taneli</a:t>
            </a:r>
            <a:r>
              <a:rPr lang="en-US" b="0" i="0" dirty="0">
                <a:solidFill>
                  <a:srgbClr val="D8269B"/>
                </a:solidFill>
                <a:effectLst/>
                <a:latin typeface="Helvetica" pitchFamily="2" charset="0"/>
              </a:rPr>
              <a:t> </a:t>
            </a:r>
            <a:r>
              <a:rPr lang="en-US" b="0" i="0" dirty="0" err="1">
                <a:solidFill>
                  <a:srgbClr val="D8269B"/>
                </a:solidFill>
                <a:effectLst/>
                <a:latin typeface="Helvetica" pitchFamily="2" charset="0"/>
              </a:rPr>
              <a:t>Tuovinen</a:t>
            </a:r>
            <a:r>
              <a:rPr lang="en-US" b="0" i="0" dirty="0">
                <a:effectLst/>
                <a:latin typeface="Helvetica" pitchFamily="2" charset="0"/>
              </a:rPr>
              <a:t> </a:t>
            </a:r>
            <a:r>
              <a:rPr lang="en-US" b="0" i="0" dirty="0" err="1">
                <a:effectLst/>
                <a:latin typeface="Helvetica" pitchFamily="2" charset="0"/>
              </a:rPr>
              <a:t>taneli.tuovinen@aalto.fi</a:t>
            </a:r>
            <a:r>
              <a:rPr lang="en-US" b="0" i="0" dirty="0">
                <a:effectLst/>
                <a:latin typeface="Helvetica" pitchFamily="2" charset="0"/>
              </a:rPr>
              <a:t> </a:t>
            </a:r>
          </a:p>
          <a:p>
            <a:pPr algn="l" rtl="0"/>
            <a:r>
              <a:rPr lang="en-US" b="1" i="0" dirty="0" err="1">
                <a:effectLst/>
                <a:latin typeface="Helvetica" pitchFamily="2" charset="0"/>
              </a:rPr>
              <a:t>ViCCA</a:t>
            </a:r>
            <a:r>
              <a:rPr lang="en-US" b="1" i="0" dirty="0">
                <a:effectLst/>
                <a:latin typeface="Helvetica" pitchFamily="2" charset="0"/>
              </a:rPr>
              <a:t>: </a:t>
            </a:r>
            <a:r>
              <a:rPr lang="en-US" b="0" i="0" dirty="0" err="1">
                <a:solidFill>
                  <a:srgbClr val="D8269B"/>
                </a:solidFill>
                <a:effectLst/>
                <a:latin typeface="Helvetica" pitchFamily="2" charset="0"/>
              </a:rPr>
              <a:t>Patrizia</a:t>
            </a:r>
            <a:r>
              <a:rPr lang="en-US" b="0" i="0" dirty="0">
                <a:solidFill>
                  <a:srgbClr val="D8269B"/>
                </a:solidFill>
                <a:effectLst/>
                <a:latin typeface="Helvetica" pitchFamily="2" charset="0"/>
              </a:rPr>
              <a:t> </a:t>
            </a:r>
            <a:r>
              <a:rPr lang="en-US" b="0" i="0" dirty="0" err="1">
                <a:solidFill>
                  <a:srgbClr val="D8269B"/>
                </a:solidFill>
                <a:effectLst/>
                <a:latin typeface="Helvetica" pitchFamily="2" charset="0"/>
              </a:rPr>
              <a:t>Costantin</a:t>
            </a:r>
            <a:r>
              <a:rPr lang="en-US" b="0" i="0" dirty="0">
                <a:solidFill>
                  <a:srgbClr val="D8269B"/>
                </a:solidFill>
                <a:effectLst/>
                <a:latin typeface="Helvetica" pitchFamily="2" charset="0"/>
              </a:rPr>
              <a:t> </a:t>
            </a:r>
            <a:r>
              <a:rPr lang="en-US" b="0" i="0" dirty="0" err="1">
                <a:effectLst/>
                <a:latin typeface="Helvetica" pitchFamily="2" charset="0"/>
              </a:rPr>
              <a:t>patrizia.costantin@aalto.fi</a:t>
            </a:r>
            <a:r>
              <a:rPr lang="en-US" b="0" i="0" dirty="0">
                <a:effectLst/>
                <a:latin typeface="Helvetica" pitchFamily="2" charset="0"/>
              </a:rPr>
              <a:t> (not running this year)</a:t>
            </a:r>
          </a:p>
          <a:p>
            <a:r>
              <a:rPr lang="en-US" b="1" i="0" dirty="0">
                <a:effectLst/>
                <a:latin typeface="Helvetica" pitchFamily="2" charset="0"/>
              </a:rPr>
              <a:t>Photography: </a:t>
            </a:r>
            <a:r>
              <a:rPr lang="en-US" dirty="0">
                <a:solidFill>
                  <a:srgbClr val="D8269B"/>
                </a:solidFill>
                <a:latin typeface="Helvetica" pitchFamily="2" charset="0"/>
              </a:rPr>
              <a:t>Heli </a:t>
            </a:r>
            <a:r>
              <a:rPr lang="en-US" dirty="0" err="1">
                <a:solidFill>
                  <a:srgbClr val="D8269B"/>
                </a:solidFill>
                <a:latin typeface="Helvetica" pitchFamily="2" charset="0"/>
              </a:rPr>
              <a:t>Rekula</a:t>
            </a:r>
            <a:r>
              <a:rPr lang="en-US" dirty="0">
                <a:solidFill>
                  <a:srgbClr val="D8269B"/>
                </a:solidFill>
                <a:latin typeface="Helvetica" pitchFamily="2" charset="0"/>
              </a:rPr>
              <a:t> </a:t>
            </a:r>
            <a:r>
              <a:rPr lang="en-US" dirty="0" err="1">
                <a:latin typeface="Helvetica" pitchFamily="2" charset="0"/>
              </a:rPr>
              <a:t>heli.rekula@aalto.fi</a:t>
            </a:r>
            <a:r>
              <a:rPr lang="en-US" dirty="0">
                <a:latin typeface="Helvetica" pitchFamily="2" charset="0"/>
              </a:rPr>
              <a:t> and</a:t>
            </a:r>
            <a:r>
              <a:rPr lang="en-US" b="0" i="0" dirty="0">
                <a:effectLst/>
                <a:latin typeface="Helvetica" pitchFamily="2" charset="0"/>
              </a:rPr>
              <a:t> </a:t>
            </a:r>
            <a:r>
              <a:rPr lang="en-US" b="0" i="0" dirty="0">
                <a:solidFill>
                  <a:srgbClr val="D8269B"/>
                </a:solidFill>
                <a:effectLst/>
                <a:latin typeface="Helvetica" pitchFamily="2" charset="0"/>
              </a:rPr>
              <a:t>Hanna Timonen </a:t>
            </a:r>
            <a:r>
              <a:rPr lang="en-US" b="0" i="0" dirty="0" err="1">
                <a:effectLst/>
                <a:latin typeface="Helvetica" pitchFamily="2" charset="0"/>
              </a:rPr>
              <a:t>hanna.e.timonen@aalto.fi</a:t>
            </a:r>
            <a:r>
              <a:rPr lang="en-US" b="0" i="0" dirty="0">
                <a:effectLst/>
                <a:latin typeface="Helvetica" pitchFamily="2" charset="0"/>
              </a:rPr>
              <a:t> </a:t>
            </a:r>
            <a:endParaRPr lang="en-US" dirty="0">
              <a:latin typeface="Helvetica" pitchFamily="2" charset="0"/>
            </a:endParaRPr>
          </a:p>
          <a:p>
            <a:pPr algn="l" rtl="0"/>
            <a:r>
              <a:rPr lang="en-US" b="1" i="0" dirty="0">
                <a:effectLst/>
                <a:latin typeface="Helvetica" pitchFamily="2" charset="0"/>
              </a:rPr>
              <a:t>New Media/ Sound in New Media:</a:t>
            </a:r>
            <a:r>
              <a:rPr lang="en-US" b="0" i="0" dirty="0">
                <a:effectLst/>
                <a:latin typeface="Helvetica" pitchFamily="2" charset="0"/>
              </a:rPr>
              <a:t> </a:t>
            </a:r>
            <a:r>
              <a:rPr lang="en-US" b="0" i="0" dirty="0">
                <a:solidFill>
                  <a:srgbClr val="D8269B"/>
                </a:solidFill>
                <a:effectLst/>
                <a:latin typeface="Helvetica" pitchFamily="2" charset="0"/>
              </a:rPr>
              <a:t>Markku </a:t>
            </a:r>
            <a:r>
              <a:rPr lang="en-US" b="0" i="0" dirty="0" err="1">
                <a:solidFill>
                  <a:srgbClr val="D8269B"/>
                </a:solidFill>
                <a:effectLst/>
                <a:latin typeface="Helvetica" pitchFamily="2" charset="0"/>
              </a:rPr>
              <a:t>Reunanen</a:t>
            </a:r>
            <a:r>
              <a:rPr lang="en-US" b="0" i="0" dirty="0">
                <a:solidFill>
                  <a:srgbClr val="D8269B"/>
                </a:solidFill>
                <a:effectLst/>
                <a:latin typeface="Helvetica" pitchFamily="2" charset="0"/>
              </a:rPr>
              <a:t> </a:t>
            </a:r>
            <a:r>
              <a:rPr lang="en-US" b="0" i="0" dirty="0" err="1">
                <a:effectLst/>
                <a:latin typeface="Helvetica" pitchFamily="2" charset="0"/>
              </a:rPr>
              <a:t>markku.reunanen@aalto.fi</a:t>
            </a:r>
            <a:endParaRPr lang="en-US" b="0" i="0" dirty="0">
              <a:effectLst/>
              <a:latin typeface="Helvetica" pitchFamily="2" charset="0"/>
            </a:endParaRPr>
          </a:p>
          <a:p>
            <a:pPr algn="l" rtl="0"/>
            <a:r>
              <a:rPr lang="en-US" b="1" i="0" dirty="0">
                <a:effectLst/>
                <a:latin typeface="Helvetica" pitchFamily="2" charset="0"/>
              </a:rPr>
              <a:t>Game Design and Development: </a:t>
            </a:r>
            <a:r>
              <a:rPr lang="en-US" b="0" i="0" dirty="0" err="1">
                <a:solidFill>
                  <a:srgbClr val="D8269B"/>
                </a:solidFill>
                <a:effectLst/>
                <a:latin typeface="Helvetica" pitchFamily="2" charset="0"/>
              </a:rPr>
              <a:t>Miikka</a:t>
            </a:r>
            <a:r>
              <a:rPr lang="en-US" b="0" i="0" dirty="0">
                <a:solidFill>
                  <a:srgbClr val="D8269B"/>
                </a:solidFill>
                <a:effectLst/>
                <a:latin typeface="Helvetica" pitchFamily="2" charset="0"/>
              </a:rPr>
              <a:t> Junnila </a:t>
            </a:r>
            <a:r>
              <a:rPr lang="en-US" b="0" i="0" dirty="0" err="1">
                <a:effectLst/>
                <a:latin typeface="Helvetica" pitchFamily="2" charset="0"/>
              </a:rPr>
              <a:t>miikka.junnila@aalto.fi</a:t>
            </a:r>
            <a:endParaRPr lang="en-US" b="0" i="0" dirty="0">
              <a:effectLst/>
              <a:latin typeface="Helvetica" pitchFamily="2" charset="0"/>
            </a:endParaRPr>
          </a:p>
          <a:p>
            <a:pPr algn="l" rtl="0"/>
            <a:r>
              <a:rPr lang="en-US" b="1" i="0" dirty="0">
                <a:effectLst/>
                <a:latin typeface="Helvetica" pitchFamily="2" charset="0"/>
              </a:rPr>
              <a:t>VCD</a:t>
            </a:r>
            <a:r>
              <a:rPr lang="en-US" b="0" i="0" dirty="0">
                <a:effectLst/>
                <a:latin typeface="Helvetica" pitchFamily="2" charset="0"/>
              </a:rPr>
              <a:t>: </a:t>
            </a:r>
            <a:r>
              <a:rPr lang="en-US" b="0" i="0" dirty="0">
                <a:solidFill>
                  <a:srgbClr val="D8269B"/>
                </a:solidFill>
                <a:effectLst/>
                <a:latin typeface="Helvetica" pitchFamily="2" charset="0"/>
              </a:rPr>
              <a:t>Masood </a:t>
            </a:r>
            <a:r>
              <a:rPr lang="en-US" b="0" i="0" dirty="0" err="1">
                <a:solidFill>
                  <a:srgbClr val="D8269B"/>
                </a:solidFill>
                <a:effectLst/>
                <a:latin typeface="Helvetica" pitchFamily="2" charset="0"/>
              </a:rPr>
              <a:t>Masoodian</a:t>
            </a:r>
            <a:r>
              <a:rPr lang="en-US" b="0" i="0" dirty="0">
                <a:effectLst/>
                <a:latin typeface="Helvetica" pitchFamily="2" charset="0"/>
              </a:rPr>
              <a:t> </a:t>
            </a:r>
            <a:r>
              <a:rPr lang="en-US" b="0" i="0" dirty="0" err="1">
                <a:effectLst/>
                <a:latin typeface="Helvetica" pitchFamily="2" charset="0"/>
              </a:rPr>
              <a:t>masood.masoodian@aalto.fi</a:t>
            </a:r>
            <a:endParaRPr lang="en-US" b="0" i="0" dirty="0">
              <a:effectLst/>
              <a:latin typeface="Helvetica" pitchFamily="2" charset="0"/>
            </a:endParaRPr>
          </a:p>
          <a:p>
            <a:pPr algn="l" rtl="0"/>
            <a:endParaRPr lang="en-US" dirty="0">
              <a:latin typeface="Helvetica" pitchFamily="2" charset="0"/>
            </a:endParaRPr>
          </a:p>
          <a:p>
            <a:pPr algn="l" rtl="0"/>
            <a:r>
              <a:rPr lang="en-US" b="0" i="0" dirty="0">
                <a:effectLst/>
                <a:highlight>
                  <a:srgbClr val="FFFF00"/>
                </a:highlight>
                <a:latin typeface="Helvetica" pitchFamily="2" charset="0"/>
              </a:rPr>
              <a:t>CHECK SISU/MYCOURSES – WHERE ARE YOU MEETING YOUR MAJOR SPECIFIC GROUP AT 15:15?</a:t>
            </a:r>
          </a:p>
        </p:txBody>
      </p:sp>
      <p:sp>
        <p:nvSpPr>
          <p:cNvPr id="4" name="TextBox 3">
            <a:extLst>
              <a:ext uri="{FF2B5EF4-FFF2-40B4-BE49-F238E27FC236}">
                <a16:creationId xmlns:a16="http://schemas.microsoft.com/office/drawing/2014/main" id="{1AA35C39-6F73-20DB-3A1E-C166D3E67331}"/>
              </a:ext>
            </a:extLst>
          </p:cNvPr>
          <p:cNvSpPr txBox="1"/>
          <p:nvPr/>
        </p:nvSpPr>
        <p:spPr>
          <a:xfrm>
            <a:off x="1343025" y="717873"/>
            <a:ext cx="7531497" cy="523220"/>
          </a:xfrm>
          <a:prstGeom prst="rect">
            <a:avLst/>
          </a:prstGeom>
          <a:noFill/>
        </p:spPr>
        <p:txBody>
          <a:bodyPr wrap="square" rtlCol="0">
            <a:spAutoFit/>
          </a:bodyPr>
          <a:lstStyle/>
          <a:p>
            <a:r>
              <a:rPr lang="fi-FI" sz="2800" b="1" dirty="0">
                <a:latin typeface="Helvetica" pitchFamily="2" charset="0"/>
              </a:rPr>
              <a:t>RESPONSIBLE TEACHERS</a:t>
            </a:r>
          </a:p>
        </p:txBody>
      </p:sp>
    </p:spTree>
    <p:extLst>
      <p:ext uri="{BB962C8B-B14F-4D97-AF65-F5344CB8AC3E}">
        <p14:creationId xmlns:p14="http://schemas.microsoft.com/office/powerpoint/2010/main" val="2394071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28089-184D-AE42-BC23-63F0A29FBE95}"/>
              </a:ext>
            </a:extLst>
          </p:cNvPr>
          <p:cNvSpPr>
            <a:spLocks noGrp="1"/>
          </p:cNvSpPr>
          <p:nvPr>
            <p:ph type="title" idx="4294967295"/>
          </p:nvPr>
        </p:nvSpPr>
        <p:spPr>
          <a:xfrm>
            <a:off x="1399409" y="738555"/>
            <a:ext cx="7044504" cy="947370"/>
          </a:xfrm>
        </p:spPr>
        <p:txBody>
          <a:bodyPr>
            <a:normAutofit fontScale="90000"/>
          </a:bodyPr>
          <a:lstStyle/>
          <a:p>
            <a:br>
              <a:rPr lang="fi-FI" dirty="0">
                <a:latin typeface="Helvetica" pitchFamily="2" charset="0"/>
              </a:rPr>
            </a:br>
            <a:br>
              <a:rPr lang="fi-FI" dirty="0">
                <a:latin typeface="Helvetica" pitchFamily="2" charset="0"/>
              </a:rPr>
            </a:br>
            <a:br>
              <a:rPr lang="fi-FI" dirty="0">
                <a:latin typeface="Helvetica" pitchFamily="2" charset="0"/>
              </a:rPr>
            </a:br>
            <a:br>
              <a:rPr lang="fi-FI" dirty="0">
                <a:latin typeface="Helvetica" pitchFamily="2" charset="0"/>
              </a:rPr>
            </a:br>
            <a:br>
              <a:rPr lang="fi-FI" dirty="0">
                <a:latin typeface="Helvetica" pitchFamily="2" charset="0"/>
              </a:rPr>
            </a:br>
            <a:br>
              <a:rPr lang="fi-FI" dirty="0">
                <a:latin typeface="Helvetica" pitchFamily="2" charset="0"/>
              </a:rPr>
            </a:br>
            <a:br>
              <a:rPr lang="fi-FI" dirty="0">
                <a:latin typeface="Helvetica" pitchFamily="2" charset="0"/>
              </a:rPr>
            </a:br>
            <a:br>
              <a:rPr lang="fi-FI" dirty="0">
                <a:latin typeface="Helvetica" pitchFamily="2" charset="0"/>
              </a:rPr>
            </a:br>
            <a:br>
              <a:rPr lang="fi-FI" dirty="0">
                <a:latin typeface="Helvetica" pitchFamily="2" charset="0"/>
              </a:rPr>
            </a:br>
            <a:br>
              <a:rPr lang="fi-FI" dirty="0">
                <a:latin typeface="Helvetica" pitchFamily="2" charset="0"/>
              </a:rPr>
            </a:br>
            <a:br>
              <a:rPr lang="fi-FI" dirty="0">
                <a:latin typeface="Helvetica" pitchFamily="2" charset="0"/>
              </a:rPr>
            </a:br>
            <a:endParaRPr lang="fi-FI" dirty="0">
              <a:latin typeface="Helvetica" pitchFamily="2" charset="0"/>
            </a:endParaRPr>
          </a:p>
        </p:txBody>
      </p:sp>
      <p:sp>
        <p:nvSpPr>
          <p:cNvPr id="4" name="Content Placeholder 3">
            <a:extLst>
              <a:ext uri="{FF2B5EF4-FFF2-40B4-BE49-F238E27FC236}">
                <a16:creationId xmlns:a16="http://schemas.microsoft.com/office/drawing/2014/main" id="{3C1DAB20-ADE4-7B47-B689-1E9E6D2FC00E}"/>
              </a:ext>
            </a:extLst>
          </p:cNvPr>
          <p:cNvSpPr>
            <a:spLocks noGrp="1"/>
          </p:cNvSpPr>
          <p:nvPr>
            <p:ph idx="4294967295"/>
          </p:nvPr>
        </p:nvSpPr>
        <p:spPr>
          <a:xfrm>
            <a:off x="1399409" y="1898000"/>
            <a:ext cx="9393178" cy="4250619"/>
          </a:xfrm>
        </p:spPr>
        <p:txBody>
          <a:bodyPr vert="horz" lIns="91440" tIns="45720" rIns="91440" bIns="45720" rtlCol="0" anchor="t">
            <a:normAutofit/>
          </a:bodyPr>
          <a:lstStyle/>
          <a:p>
            <a:pPr marL="0" lvl="0" indent="0">
              <a:lnSpc>
                <a:spcPct val="100000"/>
              </a:lnSpc>
              <a:spcBef>
                <a:spcPts val="0"/>
              </a:spcBef>
              <a:buNone/>
            </a:pPr>
            <a:r>
              <a:rPr lang="fi-FI" sz="1800" dirty="0" err="1">
                <a:solidFill>
                  <a:prstClr val="black"/>
                </a:solidFill>
                <a:latin typeface="Helvetica" pitchFamily="2" charset="0"/>
              </a:rPr>
              <a:t>The</a:t>
            </a:r>
            <a:r>
              <a:rPr lang="fi-FI" sz="1800" dirty="0">
                <a:solidFill>
                  <a:prstClr val="black"/>
                </a:solidFill>
                <a:latin typeface="Helvetica" pitchFamily="2" charset="0"/>
              </a:rPr>
              <a:t> </a:t>
            </a:r>
            <a:r>
              <a:rPr lang="fi-FI" sz="1800" dirty="0" err="1">
                <a:solidFill>
                  <a:prstClr val="black"/>
                </a:solidFill>
                <a:latin typeface="Helvetica" pitchFamily="2" charset="0"/>
              </a:rPr>
              <a:t>master</a:t>
            </a:r>
            <a:r>
              <a:rPr lang="fi-FI" sz="1800" dirty="0">
                <a:solidFill>
                  <a:prstClr val="black"/>
                </a:solidFill>
                <a:latin typeface="Helvetica" pitchFamily="2" charset="0"/>
              </a:rPr>
              <a:t> </a:t>
            </a:r>
            <a:r>
              <a:rPr lang="fi-FI" sz="1800" dirty="0" err="1">
                <a:solidFill>
                  <a:prstClr val="black"/>
                </a:solidFill>
                <a:latin typeface="Helvetica" pitchFamily="2" charset="0"/>
              </a:rPr>
              <a:t>degree</a:t>
            </a:r>
            <a:r>
              <a:rPr lang="fi-FI" sz="1800" dirty="0">
                <a:solidFill>
                  <a:prstClr val="black"/>
                </a:solidFill>
                <a:latin typeface="Helvetica" pitchFamily="2" charset="0"/>
              </a:rPr>
              <a:t> (MA, </a:t>
            </a:r>
            <a:r>
              <a:rPr lang="fi-FI" sz="1800" dirty="0" err="1">
                <a:solidFill>
                  <a:prstClr val="black"/>
                </a:solidFill>
                <a:latin typeface="Helvetica" pitchFamily="2" charset="0"/>
              </a:rPr>
              <a:t>MSc</a:t>
            </a:r>
            <a:r>
              <a:rPr lang="fi-FI" sz="1800" dirty="0">
                <a:solidFill>
                  <a:prstClr val="black"/>
                </a:solidFill>
                <a:latin typeface="Helvetica" pitchFamily="2" charset="0"/>
              </a:rPr>
              <a:t>) in European </a:t>
            </a:r>
            <a:r>
              <a:rPr lang="fi-FI" sz="1800" dirty="0" err="1">
                <a:solidFill>
                  <a:prstClr val="black"/>
                </a:solidFill>
                <a:latin typeface="Helvetica" pitchFamily="2" charset="0"/>
              </a:rPr>
              <a:t>guidelines</a:t>
            </a:r>
            <a:r>
              <a:rPr lang="fi-FI" sz="1800" dirty="0">
                <a:solidFill>
                  <a:prstClr val="black"/>
                </a:solidFill>
                <a:latin typeface="Helvetica" pitchFamily="2" charset="0"/>
              </a:rPr>
              <a:t> is </a:t>
            </a:r>
            <a:r>
              <a:rPr lang="fi-FI" sz="1800" dirty="0" err="1">
                <a:solidFill>
                  <a:prstClr val="black"/>
                </a:solidFill>
                <a:latin typeface="Helvetica" pitchFamily="2" charset="0"/>
              </a:rPr>
              <a:t>targeted</a:t>
            </a:r>
            <a:r>
              <a:rPr lang="fi-FI" sz="1800" dirty="0">
                <a:solidFill>
                  <a:prstClr val="black"/>
                </a:solidFill>
                <a:latin typeface="Helvetica" pitchFamily="2" charset="0"/>
              </a:rPr>
              <a:t> to </a:t>
            </a:r>
            <a:r>
              <a:rPr lang="fi-FI" sz="1800" dirty="0" err="1">
                <a:solidFill>
                  <a:prstClr val="black"/>
                </a:solidFill>
                <a:latin typeface="Helvetica" pitchFamily="2" charset="0"/>
              </a:rPr>
              <a:t>be</a:t>
            </a:r>
            <a:r>
              <a:rPr lang="fi-FI" sz="1800" dirty="0">
                <a:solidFill>
                  <a:prstClr val="black"/>
                </a:solidFill>
                <a:latin typeface="Helvetica" pitchFamily="2" charset="0"/>
              </a:rPr>
              <a:t> </a:t>
            </a:r>
            <a:r>
              <a:rPr lang="fi-FI" sz="1800" dirty="0" err="1">
                <a:solidFill>
                  <a:prstClr val="black"/>
                </a:solidFill>
                <a:latin typeface="Helvetica" pitchFamily="2" charset="0"/>
              </a:rPr>
              <a:t>finished</a:t>
            </a:r>
            <a:r>
              <a:rPr lang="fi-FI" sz="1800" dirty="0">
                <a:solidFill>
                  <a:prstClr val="black"/>
                </a:solidFill>
                <a:latin typeface="Helvetica" pitchFamily="2" charset="0"/>
              </a:rPr>
              <a:t> in 2-years </a:t>
            </a:r>
            <a:r>
              <a:rPr lang="fi-FI" sz="1800" dirty="0" err="1">
                <a:solidFill>
                  <a:prstClr val="black"/>
                </a:solidFill>
                <a:latin typeface="Helvetica" pitchFamily="2" charset="0"/>
              </a:rPr>
              <a:t>time</a:t>
            </a:r>
            <a:r>
              <a:rPr lang="fi-FI" sz="1800" dirty="0">
                <a:solidFill>
                  <a:prstClr val="black"/>
                </a:solidFill>
                <a:latin typeface="Helvetica" pitchFamily="2" charset="0"/>
              </a:rPr>
              <a:t> (4 </a:t>
            </a:r>
            <a:r>
              <a:rPr lang="fi-FI" sz="1800" dirty="0" err="1">
                <a:solidFill>
                  <a:prstClr val="black"/>
                </a:solidFill>
                <a:latin typeface="Helvetica" pitchFamily="2" charset="0"/>
              </a:rPr>
              <a:t>semesters</a:t>
            </a:r>
            <a:r>
              <a:rPr lang="fi-FI" sz="1800" dirty="0">
                <a:solidFill>
                  <a:prstClr val="black"/>
                </a:solidFill>
                <a:latin typeface="Helvetica" pitchFamily="2" charset="0"/>
              </a:rPr>
              <a:t>).</a:t>
            </a:r>
          </a:p>
          <a:p>
            <a:pPr marL="0" lvl="0" indent="0">
              <a:lnSpc>
                <a:spcPct val="100000"/>
              </a:lnSpc>
              <a:spcBef>
                <a:spcPts val="0"/>
              </a:spcBef>
              <a:buNone/>
            </a:pPr>
            <a:endParaRPr lang="fi-FI" sz="1800" dirty="0">
              <a:solidFill>
                <a:prstClr val="black"/>
              </a:solidFill>
              <a:latin typeface="Helvetica" pitchFamily="2" charset="0"/>
            </a:endParaRPr>
          </a:p>
          <a:p>
            <a:pPr marL="0" indent="0">
              <a:lnSpc>
                <a:spcPct val="100000"/>
              </a:lnSpc>
              <a:spcBef>
                <a:spcPts val="0"/>
              </a:spcBef>
              <a:buNone/>
            </a:pPr>
            <a:r>
              <a:rPr lang="fi-FI" sz="1800" dirty="0" err="1">
                <a:latin typeface="Helvetica"/>
                <a:cs typeface="Helvetica"/>
              </a:rPr>
              <a:t>This</a:t>
            </a:r>
            <a:r>
              <a:rPr lang="fi-FI" sz="1800" dirty="0">
                <a:latin typeface="Helvetica"/>
                <a:cs typeface="Helvetica"/>
              </a:rPr>
              <a:t> </a:t>
            </a:r>
            <a:r>
              <a:rPr lang="fi-FI" sz="1800" dirty="0" err="1">
                <a:latin typeface="Helvetica"/>
                <a:cs typeface="Helvetica"/>
              </a:rPr>
              <a:t>thesis</a:t>
            </a:r>
            <a:r>
              <a:rPr lang="fi-FI" sz="1800" dirty="0">
                <a:latin typeface="Helvetica"/>
                <a:cs typeface="Helvetica"/>
              </a:rPr>
              <a:t> </a:t>
            </a:r>
            <a:r>
              <a:rPr lang="fi-FI" sz="1800" dirty="0" err="1">
                <a:latin typeface="Helvetica"/>
                <a:cs typeface="Helvetica"/>
              </a:rPr>
              <a:t>seminar</a:t>
            </a:r>
            <a:r>
              <a:rPr lang="fi-FI" sz="1800" dirty="0">
                <a:latin typeface="Helvetica"/>
                <a:cs typeface="Helvetica"/>
              </a:rPr>
              <a:t> is </a:t>
            </a:r>
            <a:r>
              <a:rPr lang="fi-FI" sz="1800" dirty="0" err="1">
                <a:latin typeface="Helvetica"/>
                <a:cs typeface="Helvetica"/>
              </a:rPr>
              <a:t>running</a:t>
            </a:r>
            <a:r>
              <a:rPr lang="fi-FI" sz="1800" dirty="0">
                <a:latin typeface="Helvetica"/>
                <a:cs typeface="Helvetica"/>
              </a:rPr>
              <a:t> </a:t>
            </a:r>
            <a:r>
              <a:rPr lang="fi-FI" sz="1800" dirty="0" err="1">
                <a:latin typeface="Helvetica"/>
                <a:cs typeface="Helvetica"/>
              </a:rPr>
              <a:t>over</a:t>
            </a:r>
            <a:r>
              <a:rPr lang="fi-FI" sz="1800" dirty="0">
                <a:latin typeface="Helvetica"/>
                <a:cs typeface="Helvetica"/>
              </a:rPr>
              <a:t> </a:t>
            </a:r>
            <a:r>
              <a:rPr lang="fi-FI" sz="1800" dirty="0" err="1">
                <a:latin typeface="Helvetica"/>
                <a:cs typeface="Helvetica"/>
              </a:rPr>
              <a:t>period</a:t>
            </a:r>
            <a:r>
              <a:rPr lang="fi-FI" sz="1800" dirty="0">
                <a:latin typeface="Helvetica"/>
                <a:cs typeface="Helvetica"/>
              </a:rPr>
              <a:t> 1, 2 and 3 of </a:t>
            </a:r>
            <a:r>
              <a:rPr lang="fi-FI" sz="1800" dirty="0" err="1">
                <a:latin typeface="Helvetica"/>
                <a:cs typeface="Helvetica"/>
              </a:rPr>
              <a:t>year</a:t>
            </a:r>
            <a:r>
              <a:rPr lang="fi-FI" sz="1800" dirty="0">
                <a:latin typeface="Helvetica"/>
                <a:cs typeface="Helvetica"/>
              </a:rPr>
              <a:t> 2 (</a:t>
            </a:r>
            <a:r>
              <a:rPr lang="fi-FI" sz="1800" dirty="0" err="1">
                <a:latin typeface="Helvetica"/>
                <a:cs typeface="Helvetica"/>
              </a:rPr>
              <a:t>semester</a:t>
            </a:r>
            <a:r>
              <a:rPr lang="fi-FI" sz="1800" dirty="0">
                <a:latin typeface="Helvetica"/>
                <a:cs typeface="Helvetica"/>
              </a:rPr>
              <a:t> 3 and 4). </a:t>
            </a:r>
            <a:r>
              <a:rPr lang="fi-FI" sz="1800" dirty="0" err="1">
                <a:latin typeface="Helvetica"/>
                <a:cs typeface="Helvetica"/>
              </a:rPr>
              <a:t>During</a:t>
            </a:r>
            <a:r>
              <a:rPr lang="fi-FI" sz="1800" dirty="0">
                <a:latin typeface="Helvetica"/>
                <a:cs typeface="Helvetica"/>
              </a:rPr>
              <a:t> </a:t>
            </a:r>
            <a:r>
              <a:rPr lang="fi-FI" sz="1800" dirty="0" err="1">
                <a:latin typeface="Helvetica"/>
                <a:cs typeface="Helvetica"/>
              </a:rPr>
              <a:t>this</a:t>
            </a:r>
            <a:r>
              <a:rPr lang="fi-FI" sz="1800" dirty="0">
                <a:latin typeface="Helvetica"/>
                <a:cs typeface="Helvetica"/>
              </a:rPr>
              <a:t> </a:t>
            </a:r>
            <a:r>
              <a:rPr lang="fi-FI" sz="1800" dirty="0" err="1">
                <a:latin typeface="Helvetica"/>
                <a:cs typeface="Helvetica"/>
              </a:rPr>
              <a:t>time</a:t>
            </a:r>
            <a:r>
              <a:rPr lang="fi-FI" sz="1800" dirty="0">
                <a:latin typeface="Helvetica"/>
                <a:cs typeface="Helvetica"/>
              </a:rPr>
              <a:t>, </a:t>
            </a:r>
            <a:r>
              <a:rPr lang="fi-FI" sz="1800" dirty="0" err="1">
                <a:latin typeface="Helvetica"/>
                <a:cs typeface="Helvetica"/>
              </a:rPr>
              <a:t>you</a:t>
            </a:r>
            <a:r>
              <a:rPr lang="fi-FI" sz="1800" dirty="0">
                <a:latin typeface="Helvetica"/>
                <a:cs typeface="Helvetica"/>
              </a:rPr>
              <a:t> </a:t>
            </a:r>
            <a:r>
              <a:rPr lang="fi-FI" sz="1800" dirty="0" err="1">
                <a:latin typeface="Helvetica"/>
                <a:cs typeface="Helvetica"/>
              </a:rPr>
              <a:t>are</a:t>
            </a:r>
            <a:r>
              <a:rPr lang="fi-FI" sz="1800" dirty="0">
                <a:latin typeface="Helvetica"/>
                <a:cs typeface="Helvetica"/>
              </a:rPr>
              <a:t> </a:t>
            </a:r>
            <a:r>
              <a:rPr lang="fi-FI" sz="1800" dirty="0" err="1">
                <a:latin typeface="Helvetica"/>
                <a:cs typeface="Helvetica"/>
              </a:rPr>
              <a:t>expected</a:t>
            </a:r>
            <a:r>
              <a:rPr lang="fi-FI" sz="1800" dirty="0">
                <a:latin typeface="Helvetica"/>
                <a:cs typeface="Helvetica"/>
              </a:rPr>
              <a:t> to </a:t>
            </a:r>
            <a:r>
              <a:rPr lang="fi-FI" sz="1800" dirty="0" err="1">
                <a:latin typeface="Helvetica"/>
                <a:cs typeface="Helvetica"/>
              </a:rPr>
              <a:t>make</a:t>
            </a:r>
            <a:r>
              <a:rPr lang="fi-FI" sz="1800" dirty="0">
                <a:latin typeface="Helvetica"/>
                <a:cs typeface="Helvetica"/>
              </a:rPr>
              <a:t> </a:t>
            </a:r>
            <a:r>
              <a:rPr lang="fi-FI" sz="1800" dirty="0" err="1">
                <a:latin typeface="Helvetica"/>
                <a:cs typeface="Helvetica"/>
              </a:rPr>
              <a:t>substantial</a:t>
            </a:r>
            <a:r>
              <a:rPr lang="fi-FI" sz="1800" dirty="0">
                <a:latin typeface="Helvetica"/>
                <a:cs typeface="Helvetica"/>
              </a:rPr>
              <a:t> </a:t>
            </a:r>
            <a:r>
              <a:rPr lang="fi-FI" sz="1800" dirty="0" err="1">
                <a:latin typeface="Helvetica"/>
                <a:cs typeface="Helvetica"/>
              </a:rPr>
              <a:t>progress</a:t>
            </a:r>
            <a:r>
              <a:rPr lang="fi-FI" sz="1800" dirty="0">
                <a:latin typeface="Helvetica"/>
                <a:cs typeface="Helvetica"/>
              </a:rPr>
              <a:t> on </a:t>
            </a:r>
            <a:r>
              <a:rPr lang="fi-FI" sz="1800" dirty="0" err="1">
                <a:latin typeface="Helvetica"/>
                <a:cs typeface="Helvetica"/>
              </a:rPr>
              <a:t>your</a:t>
            </a:r>
            <a:r>
              <a:rPr lang="fi-FI" sz="1800" dirty="0">
                <a:latin typeface="Helvetica"/>
                <a:cs typeface="Helvetica"/>
              </a:rPr>
              <a:t> </a:t>
            </a:r>
            <a:r>
              <a:rPr lang="fi-FI" sz="1800" dirty="0" err="1">
                <a:latin typeface="Helvetica"/>
                <a:cs typeface="Helvetica"/>
              </a:rPr>
              <a:t>thesis</a:t>
            </a:r>
            <a:r>
              <a:rPr lang="fi-FI" sz="1800" dirty="0">
                <a:latin typeface="Helvetica"/>
                <a:cs typeface="Helvetica"/>
              </a:rPr>
              <a:t>, and </a:t>
            </a:r>
            <a:r>
              <a:rPr lang="fi-FI" sz="1800" dirty="0" err="1">
                <a:latin typeface="Helvetica"/>
                <a:cs typeface="Helvetica"/>
              </a:rPr>
              <a:t>are</a:t>
            </a:r>
            <a:r>
              <a:rPr lang="fi-FI" sz="1800" dirty="0">
                <a:latin typeface="Helvetica"/>
                <a:cs typeface="Helvetica"/>
              </a:rPr>
              <a:t> </a:t>
            </a:r>
            <a:r>
              <a:rPr lang="fi-FI" sz="1800" dirty="0" err="1">
                <a:latin typeface="Helvetica"/>
                <a:cs typeface="Helvetica"/>
              </a:rPr>
              <a:t>expected</a:t>
            </a:r>
            <a:r>
              <a:rPr lang="fi-FI" sz="1800" dirty="0">
                <a:latin typeface="Helvetica"/>
                <a:cs typeface="Helvetica"/>
              </a:rPr>
              <a:t> to </a:t>
            </a:r>
            <a:r>
              <a:rPr lang="fi-FI" sz="1800" dirty="0" err="1">
                <a:latin typeface="Helvetica"/>
                <a:cs typeface="Helvetica"/>
              </a:rPr>
              <a:t>finish</a:t>
            </a:r>
            <a:r>
              <a:rPr lang="fi-FI" sz="1800" dirty="0">
                <a:latin typeface="Helvetica"/>
                <a:cs typeface="Helvetica"/>
              </a:rPr>
              <a:t> it </a:t>
            </a:r>
            <a:r>
              <a:rPr lang="fi-FI" sz="1800" dirty="0" err="1">
                <a:latin typeface="Helvetica"/>
                <a:cs typeface="Helvetica"/>
              </a:rPr>
              <a:t>during</a:t>
            </a:r>
            <a:r>
              <a:rPr lang="fi-FI" sz="1800" dirty="0">
                <a:latin typeface="Helvetica"/>
                <a:cs typeface="Helvetica"/>
              </a:rPr>
              <a:t> </a:t>
            </a:r>
            <a:r>
              <a:rPr lang="fi-FI" sz="1800" dirty="0" err="1">
                <a:latin typeface="Helvetica"/>
                <a:cs typeface="Helvetica"/>
              </a:rPr>
              <a:t>period</a:t>
            </a:r>
            <a:r>
              <a:rPr lang="fi-FI" sz="1800" dirty="0">
                <a:latin typeface="Helvetica"/>
                <a:cs typeface="Helvetica"/>
              </a:rPr>
              <a:t> 4. </a:t>
            </a:r>
            <a:endParaRPr lang="fi-FI" sz="1800" dirty="0">
              <a:latin typeface="Helvetica" pitchFamily="2" charset="0"/>
              <a:cs typeface="Helvetica"/>
            </a:endParaRPr>
          </a:p>
          <a:p>
            <a:pPr marL="0" indent="0">
              <a:buNone/>
            </a:pPr>
            <a:r>
              <a:rPr lang="fi-FI" sz="1800" dirty="0" err="1">
                <a:latin typeface="Helvetica" pitchFamily="2" charset="0"/>
              </a:rPr>
              <a:t>There</a:t>
            </a:r>
            <a:r>
              <a:rPr lang="fi-FI" sz="1800" dirty="0">
                <a:latin typeface="Helvetica" pitchFamily="2" charset="0"/>
              </a:rPr>
              <a:t> </a:t>
            </a:r>
            <a:r>
              <a:rPr lang="fi-FI" sz="1800" dirty="0" err="1">
                <a:latin typeface="Helvetica" pitchFamily="2" charset="0"/>
              </a:rPr>
              <a:t>are</a:t>
            </a:r>
            <a:r>
              <a:rPr lang="fi-FI" sz="1800" dirty="0">
                <a:latin typeface="Helvetica" pitchFamily="2" charset="0"/>
              </a:rPr>
              <a:t> 4 </a:t>
            </a:r>
            <a:r>
              <a:rPr lang="fi-FI" sz="1800" dirty="0" err="1">
                <a:latin typeface="Helvetica" pitchFamily="2" charset="0"/>
              </a:rPr>
              <a:t>deadlines</a:t>
            </a:r>
            <a:r>
              <a:rPr lang="fi-FI" sz="1800" dirty="0">
                <a:latin typeface="Helvetica" pitchFamily="2" charset="0"/>
              </a:rPr>
              <a:t> per </a:t>
            </a:r>
            <a:r>
              <a:rPr lang="fi-FI" sz="1800" dirty="0" err="1">
                <a:latin typeface="Helvetica" pitchFamily="2" charset="0"/>
              </a:rPr>
              <a:t>year</a:t>
            </a:r>
            <a:r>
              <a:rPr lang="fi-FI" sz="1800" dirty="0">
                <a:latin typeface="Helvetica" pitchFamily="2" charset="0"/>
              </a:rPr>
              <a:t> for </a:t>
            </a:r>
            <a:r>
              <a:rPr lang="fi-FI" sz="1800" dirty="0" err="1">
                <a:latin typeface="Helvetica" pitchFamily="2" charset="0"/>
              </a:rPr>
              <a:t>submitting</a:t>
            </a:r>
            <a:r>
              <a:rPr lang="fi-FI" sz="1800" dirty="0">
                <a:latin typeface="Helvetica" pitchFamily="2" charset="0"/>
              </a:rPr>
              <a:t> </a:t>
            </a:r>
            <a:r>
              <a:rPr lang="fi-FI" sz="1800" dirty="0" err="1">
                <a:latin typeface="Helvetica" pitchFamily="2" charset="0"/>
              </a:rPr>
              <a:t>the</a:t>
            </a:r>
            <a:r>
              <a:rPr lang="fi-FI" sz="1800" dirty="0">
                <a:latin typeface="Helvetica" pitchFamily="2" charset="0"/>
              </a:rPr>
              <a:t> </a:t>
            </a:r>
            <a:r>
              <a:rPr lang="fi-FI" sz="1800" dirty="0" err="1">
                <a:latin typeface="Helvetica" pitchFamily="2" charset="0"/>
              </a:rPr>
              <a:t>thesis</a:t>
            </a:r>
            <a:r>
              <a:rPr lang="fi-FI" sz="1800" dirty="0">
                <a:latin typeface="Helvetica" pitchFamily="2" charset="0"/>
              </a:rPr>
              <a:t>. </a:t>
            </a:r>
          </a:p>
          <a:p>
            <a:pPr marL="0" indent="0">
              <a:buNone/>
            </a:pPr>
            <a:endParaRPr lang="fi-FI" sz="1800" dirty="0">
              <a:latin typeface="Helvetica" pitchFamily="2" charset="0"/>
            </a:endParaRPr>
          </a:p>
          <a:p>
            <a:pPr marL="0" indent="0" fontAlgn="base">
              <a:buNone/>
            </a:pPr>
            <a:r>
              <a:rPr lang="fi-FI" sz="1800" b="1" dirty="0" err="1">
                <a:latin typeface="Helvetica" pitchFamily="2" charset="0"/>
              </a:rPr>
              <a:t>Autumn</a:t>
            </a:r>
            <a:r>
              <a:rPr lang="fi-FI" sz="1800" b="1" dirty="0">
                <a:latin typeface="Helvetica" pitchFamily="2" charset="0"/>
              </a:rPr>
              <a:t> 2022: </a:t>
            </a:r>
            <a:r>
              <a:rPr lang="en-US" sz="1800" dirty="0">
                <a:solidFill>
                  <a:srgbClr val="000000"/>
                </a:solidFill>
                <a:latin typeface="Helvetica" pitchFamily="2" charset="0"/>
              </a:rPr>
              <a:t>21.11 and 31.12.</a:t>
            </a:r>
            <a:endParaRPr lang="fi-FI" sz="1800" dirty="0">
              <a:latin typeface="Helvetica" pitchFamily="2" charset="0"/>
            </a:endParaRPr>
          </a:p>
          <a:p>
            <a:pPr marL="0" indent="0">
              <a:buNone/>
            </a:pPr>
            <a:r>
              <a:rPr lang="fi-FI" sz="1800" b="1" dirty="0" err="1">
                <a:highlight>
                  <a:srgbClr val="FFFF00"/>
                </a:highlight>
                <a:latin typeface="Helvetica" pitchFamily="2" charset="0"/>
              </a:rPr>
              <a:t>Spring</a:t>
            </a:r>
            <a:r>
              <a:rPr lang="fi-FI" sz="1800" b="1" dirty="0">
                <a:highlight>
                  <a:srgbClr val="FFFF00"/>
                </a:highlight>
                <a:latin typeface="Helvetica" pitchFamily="2" charset="0"/>
              </a:rPr>
              <a:t> 2023: </a:t>
            </a:r>
            <a:r>
              <a:rPr lang="en-US" sz="1800" dirty="0">
                <a:solidFill>
                  <a:srgbClr val="000000"/>
                </a:solidFill>
                <a:highlight>
                  <a:srgbClr val="FFFF00"/>
                </a:highlight>
                <a:latin typeface="Helvetica" pitchFamily="2" charset="0"/>
              </a:rPr>
              <a:t>29.5 and 31.7.</a:t>
            </a:r>
          </a:p>
          <a:p>
            <a:pPr marL="0" indent="0">
              <a:buNone/>
            </a:pPr>
            <a:endParaRPr lang="en-US" sz="1800" dirty="0">
              <a:solidFill>
                <a:srgbClr val="000000"/>
              </a:solidFill>
              <a:latin typeface="Helvetica" pitchFamily="2" charset="0"/>
            </a:endParaRPr>
          </a:p>
          <a:p>
            <a:pPr marL="0" indent="0">
              <a:buNone/>
            </a:pPr>
            <a:r>
              <a:rPr lang="en-US" sz="1800" dirty="0">
                <a:solidFill>
                  <a:srgbClr val="000000"/>
                </a:solidFill>
                <a:latin typeface="Helvetica" pitchFamily="2" charset="0"/>
              </a:rPr>
              <a:t>Within this framework, agree milestones and other deadlines with your supervisor. </a:t>
            </a:r>
            <a:endParaRPr lang="en-FI" sz="1800" dirty="0">
              <a:latin typeface="Helvetica" pitchFamily="2" charset="0"/>
            </a:endParaRPr>
          </a:p>
          <a:p>
            <a:pPr marL="0" indent="0">
              <a:buNone/>
            </a:pPr>
            <a:endParaRPr lang="en-FI" sz="1800" dirty="0">
              <a:latin typeface="Helvetica" pitchFamily="2" charset="0"/>
            </a:endParaRPr>
          </a:p>
        </p:txBody>
      </p:sp>
      <p:sp>
        <p:nvSpPr>
          <p:cNvPr id="5" name="TextBox 4">
            <a:extLst>
              <a:ext uri="{FF2B5EF4-FFF2-40B4-BE49-F238E27FC236}">
                <a16:creationId xmlns:a16="http://schemas.microsoft.com/office/drawing/2014/main" id="{61E06F19-AFD0-DB40-9827-CE079F442980}"/>
              </a:ext>
            </a:extLst>
          </p:cNvPr>
          <p:cNvSpPr txBox="1"/>
          <p:nvPr/>
        </p:nvSpPr>
        <p:spPr>
          <a:xfrm>
            <a:off x="1399409" y="950630"/>
            <a:ext cx="7531497" cy="523220"/>
          </a:xfrm>
          <a:prstGeom prst="rect">
            <a:avLst/>
          </a:prstGeom>
          <a:noFill/>
        </p:spPr>
        <p:txBody>
          <a:bodyPr wrap="square" rtlCol="0">
            <a:spAutoFit/>
          </a:bodyPr>
          <a:lstStyle/>
          <a:p>
            <a:r>
              <a:rPr lang="fi-FI" sz="2800" b="1" dirty="0">
                <a:solidFill>
                  <a:srgbClr val="D8269B"/>
                </a:solidFill>
                <a:latin typeface="Helvetica" pitchFamily="2" charset="0"/>
              </a:rPr>
              <a:t>2022-2023 THESIS DEADLINES</a:t>
            </a:r>
            <a:endParaRPr lang="en-FI" sz="2800" b="1" dirty="0">
              <a:solidFill>
                <a:srgbClr val="D8269B"/>
              </a:solidFill>
              <a:latin typeface="Helvetica" pitchFamily="2" charset="0"/>
            </a:endParaRPr>
          </a:p>
        </p:txBody>
      </p:sp>
    </p:spTree>
    <p:extLst>
      <p:ext uri="{BB962C8B-B14F-4D97-AF65-F5344CB8AC3E}">
        <p14:creationId xmlns:p14="http://schemas.microsoft.com/office/powerpoint/2010/main" val="1820699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b069a1c-e799-4fc9-9b6c-fb1c8f90aed0" xsi:nil="true"/>
    <lcf76f155ced4ddcb4097134ff3c332f xmlns="0a350cc2-5c05-4892-889d-350e804fee9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B9806B3BD38F4B4AAED0E53BEAA208E1" ma:contentTypeVersion="8" ma:contentTypeDescription="Luo uusi asiakirja." ma:contentTypeScope="" ma:versionID="e37efad2165ad300d3462bfc9b13be56">
  <xsd:schema xmlns:xsd="http://www.w3.org/2001/XMLSchema" xmlns:xs="http://www.w3.org/2001/XMLSchema" xmlns:p="http://schemas.microsoft.com/office/2006/metadata/properties" xmlns:ns2="0a350cc2-5c05-4892-889d-350e804fee9f" xmlns:ns3="cb069a1c-e799-4fc9-9b6c-fb1c8f90aed0" targetNamespace="http://schemas.microsoft.com/office/2006/metadata/properties" ma:root="true" ma:fieldsID="f7cfa1bf4991b6767a96c96864c73162" ns2:_="" ns3:_="">
    <xsd:import namespace="0a350cc2-5c05-4892-889d-350e804fee9f"/>
    <xsd:import namespace="cb069a1c-e799-4fc9-9b6c-fb1c8f90aed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350cc2-5c05-4892-889d-350e804fee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Kuvien tunnisteet" ma:readOnly="false" ma:fieldId="{5cf76f15-5ced-4ddc-b409-7134ff3c332f}" ma:taxonomyMulti="true" ma:sspId="2d61bb93-c830-477f-800c-34a01ab1e79a"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069a1c-e799-4fc9-9b6c-fb1c8f90aed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ade81229-4ed1-4db1-84ca-0e0aa9e014f9}" ma:internalName="TaxCatchAll" ma:showField="CatchAllData" ma:web="cb069a1c-e799-4fc9-9b6c-fb1c8f90ae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E181DB-D87E-4AEE-B766-6C7CA1A057C5}">
  <ds:schemaRefs>
    <ds:schemaRef ds:uri="http://schemas.microsoft.com/sharepoint/v3/contenttype/forms"/>
  </ds:schemaRefs>
</ds:datastoreItem>
</file>

<file path=customXml/itemProps2.xml><?xml version="1.0" encoding="utf-8"?>
<ds:datastoreItem xmlns:ds="http://schemas.openxmlformats.org/officeDocument/2006/customXml" ds:itemID="{B1C4A963-F856-45FF-B894-B52DE31AC6A1}">
  <ds:schemaRefs>
    <ds:schemaRef ds:uri="http://schemas.microsoft.com/office/2006/metadata/properties"/>
    <ds:schemaRef ds:uri="http://schemas.microsoft.com/office/infopath/2007/PartnerControls"/>
    <ds:schemaRef ds:uri="cb069a1c-e799-4fc9-9b6c-fb1c8f90aed0"/>
    <ds:schemaRef ds:uri="0a350cc2-5c05-4892-889d-350e804fee9f"/>
  </ds:schemaRefs>
</ds:datastoreItem>
</file>

<file path=customXml/itemProps3.xml><?xml version="1.0" encoding="utf-8"?>
<ds:datastoreItem xmlns:ds="http://schemas.openxmlformats.org/officeDocument/2006/customXml" ds:itemID="{836CE4EF-5BDB-4F2B-80E2-1A9459BDBE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350cc2-5c05-4892-889d-350e804fee9f"/>
    <ds:schemaRef ds:uri="cb069a1c-e799-4fc9-9b6c-fb1c8f90ae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1642</TotalTime>
  <Words>3039</Words>
  <Application>Microsoft Macintosh PowerPoint</Application>
  <PresentationFormat>Widescreen</PresentationFormat>
  <Paragraphs>375</Paragraphs>
  <Slides>32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Helvetica</vt:lpstr>
      <vt:lpstr>Office Theme</vt:lpstr>
      <vt:lpstr>ART AND MEDIA THESIS SEMINAR AXM-E0004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 thesis</dc:title>
  <dc:creator>Kella Marjaana</dc:creator>
  <cp:lastModifiedBy>Microsoft Office User</cp:lastModifiedBy>
  <cp:revision>81</cp:revision>
  <dcterms:created xsi:type="dcterms:W3CDTF">2018-10-04T09:31:09Z</dcterms:created>
  <dcterms:modified xsi:type="dcterms:W3CDTF">2022-09-06T13:58:56Z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0x010100B9806B3BD38F4B4AAED0E53BEAA208E1</vt:lpwstr>
  </property>
  <property fmtid="{D5CDD505-2E9C-101B-9397-08002B2CF9AE}" pid="3" name="MediaServiceImageTags">
    <vt:lpwstr/>
  </property>
</Properties>
</file>