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59" r:id="rId4"/>
    <p:sldId id="260" r:id="rId5"/>
    <p:sldId id="277" r:id="rId6"/>
    <p:sldId id="278" r:id="rId7"/>
    <p:sldId id="275" r:id="rId8"/>
    <p:sldId id="276" r:id="rId9"/>
    <p:sldId id="264" r:id="rId10"/>
    <p:sldId id="270" r:id="rId11"/>
    <p:sldId id="269" r:id="rId12"/>
    <p:sldId id="272" r:id="rId13"/>
    <p:sldId id="265" r:id="rId14"/>
    <p:sldId id="274" r:id="rId15"/>
    <p:sldId id="25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99" d="100"/>
          <a:sy n="99" d="100"/>
        </p:scale>
        <p:origin x="7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81B9-115D-4176-88B2-1A99B9ACE4AD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F68F-12A2-4FEE-8EB6-9655CA4CA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81B9-115D-4176-88B2-1A99B9ACE4AD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F68F-12A2-4FEE-8EB6-9655CA4CA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81B9-115D-4176-88B2-1A99B9ACE4AD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F68F-12A2-4FEE-8EB6-9655CA4CA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81B9-115D-4176-88B2-1A99B9ACE4AD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F68F-12A2-4FEE-8EB6-9655CA4CA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81B9-115D-4176-88B2-1A99B9ACE4AD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F68F-12A2-4FEE-8EB6-9655CA4CA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81B9-115D-4176-88B2-1A99B9ACE4AD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F68F-12A2-4FEE-8EB6-9655CA4CA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81B9-115D-4176-88B2-1A99B9ACE4AD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F68F-12A2-4FEE-8EB6-9655CA4CA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81B9-115D-4176-88B2-1A99B9ACE4AD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F68F-12A2-4FEE-8EB6-9655CA4CA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81B9-115D-4176-88B2-1A99B9ACE4AD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F68F-12A2-4FEE-8EB6-9655CA4CA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81B9-115D-4176-88B2-1A99B9ACE4AD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F68F-12A2-4FEE-8EB6-9655CA4CA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81B9-115D-4176-88B2-1A99B9ACE4AD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F68F-12A2-4FEE-8EB6-9655CA4CA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81B9-115D-4176-88B2-1A99B9ACE4AD}" type="datetimeFigureOut">
              <a:rPr lang="en-US" smtClean="0"/>
              <a:pPr/>
              <a:t>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EF68F-12A2-4FEE-8EB6-9655CA4CA0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ictor.ovchinnikov@aalto.fi" TargetMode="External"/><Relationship Id="rId2" Type="http://schemas.openxmlformats.org/officeDocument/2006/relationships/hyperlink" Target="mailto:Sami.franssila@tkk.fi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mi1source.com/notes/" TargetMode="External"/><Relationship Id="rId2" Type="http://schemas.openxmlformats.org/officeDocument/2006/relationships/hyperlink" Target="http://site.ebrary.com/lib/aalto/docDetail.action?docID=10419414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7544" y="332656"/>
            <a:ext cx="8353425" cy="6264696"/>
          </a:xfrm>
          <a:prstGeom prst="rect">
            <a:avLst/>
          </a:prstGeom>
          <a:solidFill>
            <a:srgbClr val="F586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8056" y="2729991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fi-FI" sz="4800" b="1" dirty="0"/>
            </a:br>
            <a:r>
              <a:rPr lang="en-GB" sz="8000" dirty="0">
                <a:latin typeface="Arial" pitchFamily="34" charset="0"/>
                <a:cs typeface="Arial" pitchFamily="34" charset="0"/>
              </a:rPr>
              <a:t>Microfabrication 2023</a:t>
            </a:r>
            <a:br>
              <a:rPr lang="en-GB" dirty="0">
                <a:latin typeface="Arial" pitchFamily="34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cs typeface="Arial" pitchFamily="34" charset="0"/>
              </a:rPr>
              <a:t>CHEM-E5115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br>
              <a:rPr lang="en-GB" dirty="0">
                <a:latin typeface="Arial" pitchFamily="34" charset="0"/>
                <a:cs typeface="Arial" pitchFamily="34" charset="0"/>
              </a:rPr>
            </a:br>
            <a:r>
              <a:rPr lang="en-GB" dirty="0">
                <a:hlinkClick r:id="rId2"/>
              </a:rPr>
              <a:t>sami.franssila@aalto.fi</a:t>
            </a:r>
            <a:br>
              <a:rPr lang="en-GB" dirty="0"/>
            </a:br>
            <a:r>
              <a:rPr lang="en-GB" dirty="0">
                <a:hlinkClick r:id="rId3"/>
              </a:rPr>
              <a:t>victor.ovchinnikov@aalto.fi</a:t>
            </a:r>
            <a:br>
              <a:rPr lang="en-GB" dirty="0"/>
            </a:br>
            <a:endParaRPr lang="fi-FI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Homework</a:t>
            </a:r>
            <a:r>
              <a:rPr lang="fi-FI" dirty="0"/>
              <a:t> exercises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556792"/>
            <a:ext cx="849694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 err="1">
                <a:solidFill>
                  <a:srgbClr val="FF0000"/>
                </a:solidFill>
              </a:rPr>
              <a:t>Individual</a:t>
            </a:r>
            <a:r>
              <a:rPr lang="fi-FI" sz="2400" b="1" dirty="0">
                <a:solidFill>
                  <a:srgbClr val="FF0000"/>
                </a:solidFill>
              </a:rPr>
              <a:t>. </a:t>
            </a:r>
            <a:r>
              <a:rPr lang="fi-FI" sz="2400" dirty="0">
                <a:solidFill>
                  <a:schemeClr val="bg1"/>
                </a:solidFill>
                <a:highlight>
                  <a:srgbClr val="FF0000"/>
                </a:highlight>
              </a:rPr>
              <a:t>If </a:t>
            </a:r>
            <a:r>
              <a:rPr lang="fi-FI" sz="2400" dirty="0" err="1">
                <a:solidFill>
                  <a:schemeClr val="bg1"/>
                </a:solidFill>
                <a:highlight>
                  <a:srgbClr val="FF0000"/>
                </a:highlight>
              </a:rPr>
              <a:t>you</a:t>
            </a:r>
            <a:r>
              <a:rPr lang="fi-FI" sz="2400" dirty="0">
                <a:solidFill>
                  <a:schemeClr val="bg1"/>
                </a:solidFill>
                <a:highlight>
                  <a:srgbClr val="FF0000"/>
                </a:highlight>
              </a:rPr>
              <a:t> </a:t>
            </a:r>
            <a:r>
              <a:rPr lang="fi-FI" sz="2400" dirty="0" err="1">
                <a:solidFill>
                  <a:schemeClr val="bg1"/>
                </a:solidFill>
                <a:highlight>
                  <a:srgbClr val="FF0000"/>
                </a:highlight>
              </a:rPr>
              <a:t>submit</a:t>
            </a:r>
            <a:r>
              <a:rPr lang="fi-FI" sz="2400" dirty="0">
                <a:solidFill>
                  <a:schemeClr val="bg1"/>
                </a:solidFill>
                <a:highlight>
                  <a:srgbClr val="FF0000"/>
                </a:highlight>
              </a:rPr>
              <a:t> </a:t>
            </a:r>
            <a:r>
              <a:rPr lang="fi-FI" sz="2400" dirty="0" err="1">
                <a:solidFill>
                  <a:schemeClr val="bg1"/>
                </a:solidFill>
                <a:highlight>
                  <a:srgbClr val="FF0000"/>
                </a:highlight>
              </a:rPr>
              <a:t>pieces</a:t>
            </a:r>
            <a:r>
              <a:rPr lang="fi-FI" sz="2400" dirty="0">
                <a:solidFill>
                  <a:schemeClr val="bg1"/>
                </a:solidFill>
                <a:highlight>
                  <a:srgbClr val="FF0000"/>
                </a:highlight>
              </a:rPr>
              <a:t> of </a:t>
            </a:r>
            <a:r>
              <a:rPr lang="fi-FI" sz="2400" dirty="0" err="1">
                <a:solidFill>
                  <a:schemeClr val="bg1"/>
                </a:solidFill>
                <a:highlight>
                  <a:srgbClr val="FF0000"/>
                </a:highlight>
              </a:rPr>
              <a:t>text</a:t>
            </a:r>
            <a:r>
              <a:rPr lang="fi-FI" sz="2400" dirty="0">
                <a:solidFill>
                  <a:schemeClr val="bg1"/>
                </a:solidFill>
                <a:highlight>
                  <a:srgbClr val="FF0000"/>
                </a:highlight>
              </a:rPr>
              <a:t> </a:t>
            </a:r>
            <a:r>
              <a:rPr lang="fi-FI" sz="2400" dirty="0" err="1">
                <a:solidFill>
                  <a:schemeClr val="bg1"/>
                </a:solidFill>
                <a:highlight>
                  <a:srgbClr val="FF0000"/>
                </a:highlight>
              </a:rPr>
              <a:t>written</a:t>
            </a:r>
            <a:r>
              <a:rPr lang="fi-FI" sz="2400" dirty="0">
                <a:solidFill>
                  <a:schemeClr val="bg1"/>
                </a:solidFill>
                <a:highlight>
                  <a:srgbClr val="FF0000"/>
                </a:highlight>
              </a:rPr>
              <a:t> </a:t>
            </a:r>
            <a:r>
              <a:rPr lang="fi-FI" sz="2400" dirty="0" err="1">
                <a:solidFill>
                  <a:schemeClr val="bg1"/>
                </a:solidFill>
                <a:highlight>
                  <a:srgbClr val="FF0000"/>
                </a:highlight>
              </a:rPr>
              <a:t>by</a:t>
            </a:r>
            <a:r>
              <a:rPr lang="fi-FI" sz="2400" dirty="0">
                <a:solidFill>
                  <a:schemeClr val="bg1"/>
                </a:solidFill>
                <a:highlight>
                  <a:srgbClr val="FF0000"/>
                </a:highlight>
              </a:rPr>
              <a:t> </a:t>
            </a:r>
            <a:r>
              <a:rPr lang="fi-FI" sz="2400" dirty="0" err="1">
                <a:solidFill>
                  <a:schemeClr val="bg1"/>
                </a:solidFill>
                <a:highlight>
                  <a:srgbClr val="FF0000"/>
                </a:highlight>
              </a:rPr>
              <a:t>somebody</a:t>
            </a:r>
            <a:r>
              <a:rPr lang="fi-FI" sz="2400" dirty="0">
                <a:solidFill>
                  <a:schemeClr val="bg1"/>
                </a:solidFill>
                <a:highlight>
                  <a:srgbClr val="FF0000"/>
                </a:highlight>
              </a:rPr>
              <a:t> </a:t>
            </a:r>
            <a:r>
              <a:rPr lang="fi-FI" sz="2400" dirty="0" err="1">
                <a:solidFill>
                  <a:schemeClr val="bg1"/>
                </a:solidFill>
                <a:highlight>
                  <a:srgbClr val="FF0000"/>
                </a:highlight>
              </a:rPr>
              <a:t>else</a:t>
            </a:r>
            <a:r>
              <a:rPr lang="fi-FI" sz="2400" dirty="0">
                <a:solidFill>
                  <a:schemeClr val="bg1"/>
                </a:solidFill>
                <a:highlight>
                  <a:srgbClr val="FF0000"/>
                </a:highlight>
              </a:rPr>
              <a:t> as </a:t>
            </a:r>
            <a:r>
              <a:rPr lang="fi-FI" sz="2400" dirty="0" err="1">
                <a:solidFill>
                  <a:schemeClr val="bg1"/>
                </a:solidFill>
                <a:highlight>
                  <a:srgbClr val="FF0000"/>
                </a:highlight>
              </a:rPr>
              <a:t>your</a:t>
            </a:r>
            <a:r>
              <a:rPr lang="fi-FI" sz="2400" dirty="0">
                <a:solidFill>
                  <a:schemeClr val="bg1"/>
                </a:solidFill>
                <a:highlight>
                  <a:srgbClr val="FF0000"/>
                </a:highlight>
              </a:rPr>
              <a:t> </a:t>
            </a:r>
            <a:r>
              <a:rPr lang="fi-FI" sz="2400" dirty="0" err="1">
                <a:solidFill>
                  <a:schemeClr val="bg1"/>
                </a:solidFill>
                <a:highlight>
                  <a:srgbClr val="FF0000"/>
                </a:highlight>
              </a:rPr>
              <a:t>work</a:t>
            </a:r>
            <a:r>
              <a:rPr lang="fi-FI" sz="2400" dirty="0">
                <a:solidFill>
                  <a:schemeClr val="bg1"/>
                </a:solidFill>
                <a:highlight>
                  <a:srgbClr val="FF0000"/>
                </a:highlight>
              </a:rPr>
              <a:t>, </a:t>
            </a:r>
            <a:r>
              <a:rPr lang="fi-FI" sz="2400" dirty="0" err="1">
                <a:solidFill>
                  <a:schemeClr val="bg1"/>
                </a:solidFill>
                <a:highlight>
                  <a:srgbClr val="FF0000"/>
                </a:highlight>
              </a:rPr>
              <a:t>disciplinary</a:t>
            </a:r>
            <a:r>
              <a:rPr lang="fi-FI" sz="2400" dirty="0">
                <a:solidFill>
                  <a:schemeClr val="bg1"/>
                </a:solidFill>
                <a:highlight>
                  <a:srgbClr val="FF0000"/>
                </a:highlight>
              </a:rPr>
              <a:t> action </a:t>
            </a:r>
            <a:r>
              <a:rPr lang="fi-FI" sz="2400" dirty="0" err="1">
                <a:solidFill>
                  <a:schemeClr val="bg1"/>
                </a:solidFill>
                <a:highlight>
                  <a:srgbClr val="FF0000"/>
                </a:highlight>
              </a:rPr>
              <a:t>will</a:t>
            </a:r>
            <a:r>
              <a:rPr lang="fi-FI" sz="2400" dirty="0">
                <a:solidFill>
                  <a:schemeClr val="bg1"/>
                </a:solidFill>
                <a:highlight>
                  <a:srgbClr val="FF0000"/>
                </a:highlight>
              </a:rPr>
              <a:t> </a:t>
            </a:r>
            <a:r>
              <a:rPr lang="fi-FI" sz="2400" dirty="0" err="1">
                <a:solidFill>
                  <a:schemeClr val="bg1"/>
                </a:solidFill>
                <a:highlight>
                  <a:srgbClr val="FF0000"/>
                </a:highlight>
              </a:rPr>
              <a:t>be</a:t>
            </a:r>
            <a:r>
              <a:rPr lang="fi-FI" sz="2400" dirty="0">
                <a:solidFill>
                  <a:schemeClr val="bg1"/>
                </a:solidFill>
                <a:highlight>
                  <a:srgbClr val="FF0000"/>
                </a:highlight>
              </a:rPr>
              <a:t> </a:t>
            </a:r>
            <a:r>
              <a:rPr lang="fi-FI" sz="2400" dirty="0" err="1">
                <a:solidFill>
                  <a:schemeClr val="bg1"/>
                </a:solidFill>
                <a:highlight>
                  <a:srgbClr val="FF0000"/>
                </a:highlight>
              </a:rPr>
              <a:t>taken</a:t>
            </a:r>
            <a:r>
              <a:rPr lang="fi-FI" sz="2400" dirty="0">
                <a:solidFill>
                  <a:schemeClr val="bg1"/>
                </a:solidFill>
                <a:highlight>
                  <a:srgbClr val="FF0000"/>
                </a:highlight>
              </a:rPr>
              <a:t>.</a:t>
            </a:r>
          </a:p>
          <a:p>
            <a:endParaRPr lang="fi-FI" sz="2400" dirty="0"/>
          </a:p>
          <a:p>
            <a:r>
              <a:rPr lang="fi-FI" sz="2400" dirty="0" err="1"/>
              <a:t>Published</a:t>
            </a:r>
            <a:r>
              <a:rPr lang="fi-FI" sz="2400" dirty="0"/>
              <a:t> on Tuesdays  at 12 noon in </a:t>
            </a:r>
            <a:r>
              <a:rPr lang="fi-FI" sz="2400" dirty="0" err="1"/>
              <a:t>MyCourses</a:t>
            </a:r>
            <a:r>
              <a:rPr lang="fi-FI" sz="2400" dirty="0"/>
              <a:t>.</a:t>
            </a:r>
          </a:p>
          <a:p>
            <a:r>
              <a:rPr lang="fi-FI" sz="2400" dirty="0"/>
              <a:t>Return to </a:t>
            </a:r>
            <a:r>
              <a:rPr lang="fi-FI" sz="2400" dirty="0" err="1"/>
              <a:t>MyCourses</a:t>
            </a:r>
            <a:r>
              <a:rPr lang="fi-FI" sz="2400" dirty="0"/>
              <a:t> </a:t>
            </a:r>
            <a:r>
              <a:rPr lang="fi-FI" sz="2400" dirty="0" err="1"/>
              <a:t>by</a:t>
            </a:r>
            <a:r>
              <a:rPr lang="fi-FI" sz="2400" dirty="0"/>
              <a:t> following Sunday 10 pm (22.00).</a:t>
            </a:r>
          </a:p>
          <a:p>
            <a:r>
              <a:rPr lang="fi-FI" sz="2400" dirty="0" err="1"/>
              <a:t>Late</a:t>
            </a:r>
            <a:r>
              <a:rPr lang="fi-FI" sz="2400" dirty="0"/>
              <a:t> </a:t>
            </a:r>
            <a:r>
              <a:rPr lang="fi-FI" sz="2400" dirty="0" err="1"/>
              <a:t>return</a:t>
            </a:r>
            <a:r>
              <a:rPr lang="fi-FI" sz="2400" dirty="0"/>
              <a:t> box </a:t>
            </a:r>
            <a:r>
              <a:rPr lang="fi-FI" sz="2400" dirty="0" err="1"/>
              <a:t>will</a:t>
            </a:r>
            <a:r>
              <a:rPr lang="fi-FI" sz="2400" dirty="0"/>
              <a:t> </a:t>
            </a:r>
            <a:r>
              <a:rPr lang="fi-FI" sz="2400" dirty="0" err="1"/>
              <a:t>be</a:t>
            </a:r>
            <a:r>
              <a:rPr lang="fi-FI" sz="2400" dirty="0"/>
              <a:t> </a:t>
            </a:r>
            <a:r>
              <a:rPr lang="fi-FI" sz="2400" dirty="0" err="1"/>
              <a:t>provided</a:t>
            </a:r>
            <a:r>
              <a:rPr lang="fi-FI" sz="2400" dirty="0"/>
              <a:t>, </a:t>
            </a:r>
            <a:r>
              <a:rPr lang="fi-FI" sz="2400" dirty="0" err="1"/>
              <a:t>but</a:t>
            </a:r>
            <a:r>
              <a:rPr lang="fi-FI" sz="2400" dirty="0"/>
              <a:t> </a:t>
            </a:r>
            <a:r>
              <a:rPr lang="fi-FI" sz="2400" dirty="0" err="1"/>
              <a:t>points</a:t>
            </a:r>
            <a:r>
              <a:rPr lang="fi-FI" sz="2400" dirty="0"/>
              <a:t> </a:t>
            </a:r>
            <a:r>
              <a:rPr lang="fi-FI" sz="2400" dirty="0" err="1"/>
              <a:t>halved</a:t>
            </a:r>
            <a:r>
              <a:rPr lang="fi-FI" sz="2400" dirty="0"/>
              <a:t> !</a:t>
            </a:r>
          </a:p>
          <a:p>
            <a:endParaRPr lang="fi-FI" sz="2400" dirty="0"/>
          </a:p>
          <a:p>
            <a:r>
              <a:rPr lang="fi-FI" sz="2400" dirty="0"/>
              <a:t>PowerPoint </a:t>
            </a:r>
            <a:r>
              <a:rPr lang="fi-FI" sz="2400" dirty="0" err="1"/>
              <a:t>best</a:t>
            </a:r>
            <a:r>
              <a:rPr lang="fi-FI" sz="2400" dirty="0"/>
              <a:t>, pdf </a:t>
            </a:r>
            <a:r>
              <a:rPr lang="fi-FI" sz="2400" dirty="0" err="1"/>
              <a:t>also</a:t>
            </a:r>
            <a:r>
              <a:rPr lang="fi-FI" sz="2400" dirty="0"/>
              <a:t> </a:t>
            </a:r>
            <a:r>
              <a:rPr lang="fi-FI" sz="2400" dirty="0" err="1"/>
              <a:t>acceptable</a:t>
            </a:r>
            <a:r>
              <a:rPr lang="fi-FI" sz="2400" dirty="0"/>
              <a:t> </a:t>
            </a:r>
          </a:p>
          <a:p>
            <a:endParaRPr lang="fi-FI" sz="2400" dirty="0"/>
          </a:p>
          <a:p>
            <a:r>
              <a:rPr lang="fi-FI" sz="2400" dirty="0" err="1"/>
              <a:t>Assistants</a:t>
            </a:r>
            <a:r>
              <a:rPr lang="fi-FI" sz="2400" dirty="0"/>
              <a:t> will check and </a:t>
            </a:r>
            <a:r>
              <a:rPr lang="fi-FI" sz="2400" dirty="0" err="1"/>
              <a:t>grade</a:t>
            </a:r>
            <a:r>
              <a:rPr lang="fi-FI" sz="2400" dirty="0"/>
              <a:t> </a:t>
            </a:r>
            <a:r>
              <a:rPr lang="fi-FI" sz="2400" dirty="0" err="1"/>
              <a:t>answers</a:t>
            </a:r>
            <a:r>
              <a:rPr lang="fi-FI" sz="2400" dirty="0"/>
              <a:t>. 8 * 4 </a:t>
            </a:r>
            <a:r>
              <a:rPr lang="fi-FI" sz="2400" dirty="0" err="1"/>
              <a:t>points</a:t>
            </a:r>
            <a:endParaRPr lang="fi-FI" sz="2400" dirty="0"/>
          </a:p>
          <a:p>
            <a:endParaRPr lang="fi-FI" sz="2400" dirty="0"/>
          </a:p>
          <a:p>
            <a:r>
              <a:rPr lang="fi-FI" sz="2400" dirty="0"/>
              <a:t>In </a:t>
            </a:r>
            <a:r>
              <a:rPr lang="fi-FI" sz="2400" dirty="0" err="1"/>
              <a:t>Tuesday</a:t>
            </a:r>
            <a:r>
              <a:rPr lang="fi-FI" sz="2400" dirty="0"/>
              <a:t> </a:t>
            </a:r>
            <a:r>
              <a:rPr lang="fi-FI" sz="2400" dirty="0" err="1"/>
              <a:t>exercise</a:t>
            </a:r>
            <a:r>
              <a:rPr lang="fi-FI" sz="2400" dirty="0"/>
              <a:t> session </a:t>
            </a:r>
            <a:r>
              <a:rPr lang="fi-FI" sz="2400" dirty="0" err="1"/>
              <a:t>solutions</a:t>
            </a:r>
            <a:r>
              <a:rPr lang="fi-FI" sz="2400" dirty="0"/>
              <a:t> are </a:t>
            </a:r>
            <a:r>
              <a:rPr lang="fi-FI" sz="2400" dirty="0" err="1"/>
              <a:t>presented</a:t>
            </a:r>
            <a:r>
              <a:rPr lang="fi-FI" sz="2400" dirty="0"/>
              <a:t> </a:t>
            </a:r>
            <a:r>
              <a:rPr lang="fi-FI" sz="2400" dirty="0" err="1"/>
              <a:t>by</a:t>
            </a:r>
            <a:r>
              <a:rPr lang="fi-FI" sz="2400" dirty="0"/>
              <a:t> the </a:t>
            </a:r>
            <a:r>
              <a:rPr lang="fi-FI" sz="2400" dirty="0" err="1"/>
              <a:t>students</a:t>
            </a:r>
            <a:r>
              <a:rPr lang="fi-FI" sz="2400" dirty="0"/>
              <a:t> (</a:t>
            </a:r>
            <a:r>
              <a:rPr lang="fi-FI" sz="2400" dirty="0" err="1"/>
              <a:t>selected</a:t>
            </a:r>
            <a:r>
              <a:rPr lang="fi-FI" sz="2400" dirty="0"/>
              <a:t> </a:t>
            </a:r>
            <a:r>
              <a:rPr lang="fi-FI" sz="2400" dirty="0" err="1"/>
              <a:t>by</a:t>
            </a:r>
            <a:r>
              <a:rPr lang="fi-FI" sz="2400" dirty="0"/>
              <a:t> </a:t>
            </a:r>
            <a:r>
              <a:rPr lang="fi-FI" sz="2400" dirty="0" err="1"/>
              <a:t>the</a:t>
            </a:r>
            <a:r>
              <a:rPr lang="fi-FI" sz="2400" dirty="0"/>
              <a:t> </a:t>
            </a:r>
            <a:r>
              <a:rPr lang="fi-FI" sz="2400" dirty="0" err="1"/>
              <a:t>assistant</a:t>
            </a:r>
            <a:r>
              <a:rPr lang="fi-FI" sz="2400" dirty="0"/>
              <a:t> </a:t>
            </a:r>
            <a:r>
              <a:rPr lang="fi-FI" sz="2400" dirty="0" err="1"/>
              <a:t>from</a:t>
            </a:r>
            <a:r>
              <a:rPr lang="fi-FI" sz="2400" dirty="0"/>
              <a:t> </a:t>
            </a:r>
            <a:r>
              <a:rPr lang="fi-FI" sz="2400" dirty="0" err="1"/>
              <a:t>the</a:t>
            </a:r>
            <a:r>
              <a:rPr lang="fi-FI" sz="2400" dirty="0"/>
              <a:t> </a:t>
            </a:r>
            <a:r>
              <a:rPr lang="fi-FI" sz="2400" dirty="0" err="1"/>
              <a:t>best</a:t>
            </a:r>
            <a:r>
              <a:rPr lang="fi-FI" sz="2400" dirty="0"/>
              <a:t> </a:t>
            </a:r>
            <a:r>
              <a:rPr lang="fi-FI" sz="2400" dirty="0" err="1"/>
              <a:t>solutions</a:t>
            </a:r>
            <a:r>
              <a:rPr lang="fi-FI" sz="24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On-the-spot exercises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417638"/>
            <a:ext cx="79928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 err="1">
                <a:solidFill>
                  <a:schemeClr val="bg1"/>
                </a:solidFill>
                <a:highlight>
                  <a:srgbClr val="FF0000"/>
                </a:highlight>
              </a:rPr>
              <a:t>Groupwork</a:t>
            </a:r>
            <a:r>
              <a:rPr lang="fi-FI" sz="2800" b="1" dirty="0">
                <a:solidFill>
                  <a:schemeClr val="bg1"/>
                </a:solidFill>
                <a:highlight>
                  <a:srgbClr val="FF0000"/>
                </a:highlight>
              </a:rPr>
              <a:t>.</a:t>
            </a:r>
            <a:r>
              <a:rPr lang="fi-FI" sz="2800" dirty="0"/>
              <a:t> Small </a:t>
            </a:r>
            <a:r>
              <a:rPr lang="fi-FI" sz="2800" dirty="0" err="1"/>
              <a:t>groups</a:t>
            </a:r>
            <a:r>
              <a:rPr lang="fi-FI" sz="2800" dirty="0"/>
              <a:t>, 2-4 persons.</a:t>
            </a:r>
          </a:p>
          <a:p>
            <a:endParaRPr lang="fi-FI" sz="2800" dirty="0"/>
          </a:p>
          <a:p>
            <a:r>
              <a:rPr lang="fi-FI" sz="2800" dirty="0" err="1"/>
              <a:t>Includes</a:t>
            </a:r>
            <a:r>
              <a:rPr lang="fi-FI" sz="2800" dirty="0"/>
              <a:t> </a:t>
            </a:r>
            <a:r>
              <a:rPr lang="fi-FI" sz="2800" dirty="0" err="1"/>
              <a:t>three</a:t>
            </a:r>
            <a:r>
              <a:rPr lang="fi-FI" sz="2800" dirty="0"/>
              <a:t> </a:t>
            </a:r>
            <a:r>
              <a:rPr lang="fi-FI" sz="2800" dirty="0" err="1"/>
              <a:t>phases</a:t>
            </a:r>
            <a:r>
              <a:rPr lang="fi-FI" sz="2800" dirty="0"/>
              <a:t>: </a:t>
            </a:r>
          </a:p>
          <a:p>
            <a:pPr marL="514350" indent="-514350">
              <a:buAutoNum type="arabicParenR"/>
            </a:pPr>
            <a:r>
              <a:rPr lang="fi-FI" sz="2800" dirty="0" err="1"/>
              <a:t>group</a:t>
            </a:r>
            <a:r>
              <a:rPr lang="fi-FI" sz="2800" dirty="0"/>
              <a:t> </a:t>
            </a:r>
            <a:r>
              <a:rPr lang="fi-FI" sz="2800" dirty="0" err="1"/>
              <a:t>work</a:t>
            </a:r>
            <a:endParaRPr lang="fi-FI" sz="2800" dirty="0"/>
          </a:p>
          <a:p>
            <a:pPr marL="514350" indent="-514350">
              <a:buAutoNum type="arabicParenR"/>
            </a:pPr>
            <a:r>
              <a:rPr lang="fi-FI" sz="2800" dirty="0" err="1"/>
              <a:t>two</a:t>
            </a:r>
            <a:r>
              <a:rPr lang="fi-FI" sz="2800" dirty="0"/>
              <a:t> </a:t>
            </a:r>
            <a:r>
              <a:rPr lang="fi-FI" sz="2800" dirty="0" err="1"/>
              <a:t>groups</a:t>
            </a:r>
            <a:r>
              <a:rPr lang="fi-FI" sz="2800" dirty="0"/>
              <a:t> cross-</a:t>
            </a:r>
            <a:r>
              <a:rPr lang="fi-FI" sz="2800" dirty="0" err="1"/>
              <a:t>check</a:t>
            </a:r>
            <a:r>
              <a:rPr lang="fi-FI" sz="2800" dirty="0"/>
              <a:t> </a:t>
            </a:r>
            <a:r>
              <a:rPr lang="fi-FI" sz="2800" dirty="0" err="1"/>
              <a:t>each</a:t>
            </a:r>
            <a:r>
              <a:rPr lang="fi-FI" sz="2800" dirty="0"/>
              <a:t> </a:t>
            </a:r>
            <a:r>
              <a:rPr lang="fi-FI" sz="2800" dirty="0" err="1"/>
              <a:t>others</a:t>
            </a:r>
            <a:r>
              <a:rPr lang="fi-FI" sz="2800" dirty="0"/>
              <a:t> </a:t>
            </a:r>
            <a:r>
              <a:rPr lang="fi-FI" sz="2800" dirty="0" err="1"/>
              <a:t>solution</a:t>
            </a:r>
            <a:endParaRPr lang="fi-FI" sz="2800" dirty="0"/>
          </a:p>
          <a:p>
            <a:pPr marL="514350" indent="-514350">
              <a:buAutoNum type="arabicParenR"/>
            </a:pPr>
            <a:r>
              <a:rPr lang="fi-FI" sz="2800" dirty="0" err="1"/>
              <a:t>wrap-up</a:t>
            </a:r>
            <a:r>
              <a:rPr lang="fi-FI" sz="2800" dirty="0"/>
              <a:t> </a:t>
            </a:r>
            <a:r>
              <a:rPr lang="fi-FI" sz="2800" dirty="0" err="1"/>
              <a:t>by</a:t>
            </a:r>
            <a:r>
              <a:rPr lang="fi-FI" sz="2800" dirty="0"/>
              <a:t> </a:t>
            </a:r>
            <a:r>
              <a:rPr lang="fi-FI" sz="2800" dirty="0" err="1"/>
              <a:t>teachers</a:t>
            </a:r>
            <a:endParaRPr lang="fi-FI" sz="2800" dirty="0"/>
          </a:p>
          <a:p>
            <a:endParaRPr lang="fi-FI" sz="2800" dirty="0"/>
          </a:p>
          <a:p>
            <a:r>
              <a:rPr lang="fi-FI" sz="2800" dirty="0"/>
              <a:t>Maximum 2 </a:t>
            </a:r>
            <a:r>
              <a:rPr lang="fi-FI" sz="2800" dirty="0" err="1"/>
              <a:t>points</a:t>
            </a:r>
            <a:r>
              <a:rPr lang="fi-FI" sz="2800" dirty="0"/>
              <a:t>, </a:t>
            </a:r>
            <a:r>
              <a:rPr lang="fi-FI" sz="2800" dirty="0" err="1"/>
              <a:t>same</a:t>
            </a:r>
            <a:r>
              <a:rPr lang="fi-FI" sz="2800" dirty="0"/>
              <a:t> for </a:t>
            </a:r>
            <a:r>
              <a:rPr lang="fi-FI" sz="2800" dirty="0" err="1"/>
              <a:t>all</a:t>
            </a:r>
            <a:r>
              <a:rPr lang="fi-FI" sz="2800" dirty="0"/>
              <a:t> </a:t>
            </a:r>
            <a:r>
              <a:rPr lang="fi-FI" sz="2800" dirty="0" err="1"/>
              <a:t>group</a:t>
            </a:r>
            <a:r>
              <a:rPr lang="fi-FI" sz="2800" dirty="0"/>
              <a:t> </a:t>
            </a:r>
            <a:r>
              <a:rPr lang="fi-FI" sz="2800" dirty="0" err="1"/>
              <a:t>members</a:t>
            </a:r>
            <a:r>
              <a:rPr lang="fi-FI" sz="2800" dirty="0"/>
              <a:t>. 4 </a:t>
            </a:r>
            <a:r>
              <a:rPr lang="fi-FI" sz="2800" dirty="0" err="1"/>
              <a:t>spots</a:t>
            </a:r>
            <a:r>
              <a:rPr lang="fi-FI" sz="2800" dirty="0"/>
              <a:t> </a:t>
            </a:r>
            <a:r>
              <a:rPr lang="fi-FI" sz="2800" dirty="0">
                <a:sym typeface="Wingdings" panose="05000000000000000000" pitchFamily="2" charset="2"/>
              </a:rPr>
              <a:t> </a:t>
            </a:r>
            <a:r>
              <a:rPr lang="fi-FI" sz="2800" dirty="0"/>
              <a:t>8 </a:t>
            </a:r>
            <a:r>
              <a:rPr lang="fi-FI" sz="2800" dirty="0" err="1"/>
              <a:t>points</a:t>
            </a:r>
            <a:r>
              <a:rPr lang="fi-FI" sz="2800" dirty="0"/>
              <a:t> </a:t>
            </a:r>
            <a:r>
              <a:rPr lang="fi-FI" sz="2800" dirty="0" err="1"/>
              <a:t>available</a:t>
            </a:r>
            <a:r>
              <a:rPr lang="fi-FI" sz="2800" dirty="0"/>
              <a:t>. </a:t>
            </a:r>
          </a:p>
          <a:p>
            <a:r>
              <a:rPr lang="fi-FI" sz="2800" dirty="0" err="1"/>
              <a:t>Absence</a:t>
            </a:r>
            <a:r>
              <a:rPr lang="fi-FI" sz="2800" dirty="0"/>
              <a:t> </a:t>
            </a:r>
            <a:r>
              <a:rPr lang="fi-FI" sz="2800" dirty="0" err="1"/>
              <a:t>cannot</a:t>
            </a:r>
            <a:r>
              <a:rPr lang="fi-FI" sz="2800" dirty="0"/>
              <a:t> </a:t>
            </a:r>
            <a:r>
              <a:rPr lang="fi-FI" sz="2800" dirty="0" err="1"/>
              <a:t>be</a:t>
            </a:r>
            <a:r>
              <a:rPr lang="fi-FI" sz="2800" dirty="0"/>
              <a:t> </a:t>
            </a:r>
            <a:r>
              <a:rPr lang="fi-FI" sz="2800" dirty="0" err="1"/>
              <a:t>compensated</a:t>
            </a:r>
            <a:r>
              <a:rPr lang="fi-FI" sz="2800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Cleanroom</a:t>
            </a:r>
            <a:r>
              <a:rPr lang="fi-FI" dirty="0"/>
              <a:t> </a:t>
            </a:r>
            <a:r>
              <a:rPr lang="fi-FI" dirty="0" err="1"/>
              <a:t>lab</a:t>
            </a:r>
            <a:r>
              <a:rPr lang="fi-FI" dirty="0"/>
              <a:t> demo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4891" y="1436010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err="1"/>
              <a:t>Enrollment</a:t>
            </a:r>
            <a:r>
              <a:rPr lang="fi-FI" sz="2400" dirty="0"/>
              <a:t> </a:t>
            </a:r>
            <a:r>
              <a:rPr lang="fi-FI" sz="2400" dirty="0" err="1"/>
              <a:t>opens</a:t>
            </a:r>
            <a:r>
              <a:rPr lang="fi-FI" sz="2400" dirty="0"/>
              <a:t> on </a:t>
            </a:r>
            <a:r>
              <a:rPr lang="fi-FI" sz="2400" dirty="0" err="1"/>
              <a:t>March</a:t>
            </a:r>
            <a:r>
              <a:rPr lang="fi-FI" sz="2400" dirty="0"/>
              <a:t> 7th</a:t>
            </a:r>
          </a:p>
          <a:p>
            <a:endParaRPr lang="fi-FI" sz="2400" dirty="0"/>
          </a:p>
          <a:p>
            <a:r>
              <a:rPr lang="fi-FI" sz="2400" dirty="0" err="1"/>
              <a:t>Groups</a:t>
            </a:r>
            <a:r>
              <a:rPr lang="fi-FI" sz="2400" dirty="0"/>
              <a:t> </a:t>
            </a:r>
            <a:r>
              <a:rPr lang="fi-FI" sz="2400" dirty="0" err="1"/>
              <a:t>run</a:t>
            </a:r>
            <a:r>
              <a:rPr lang="fi-FI" sz="2400" dirty="0"/>
              <a:t> </a:t>
            </a:r>
            <a:r>
              <a:rPr lang="fi-FI" sz="2400" dirty="0" err="1"/>
              <a:t>March</a:t>
            </a:r>
            <a:r>
              <a:rPr lang="fi-FI" sz="2400" dirty="0"/>
              <a:t> 14th to </a:t>
            </a:r>
            <a:r>
              <a:rPr lang="fi-FI" sz="2400" dirty="0" err="1"/>
              <a:t>March</a:t>
            </a:r>
            <a:r>
              <a:rPr lang="fi-FI" sz="2400" dirty="0"/>
              <a:t> 30th 2022</a:t>
            </a:r>
          </a:p>
          <a:p>
            <a:r>
              <a:rPr lang="fi-FI" sz="2400" dirty="0" err="1"/>
              <a:t>Lab</a:t>
            </a:r>
            <a:r>
              <a:rPr lang="fi-FI" sz="2400" dirty="0"/>
              <a:t> </a:t>
            </a:r>
            <a:r>
              <a:rPr lang="fi-FI" sz="2400" dirty="0" err="1"/>
              <a:t>report</a:t>
            </a:r>
            <a:r>
              <a:rPr lang="fi-FI" sz="2400" dirty="0"/>
              <a:t> deadline </a:t>
            </a:r>
            <a:r>
              <a:rPr lang="fi-FI" sz="2400" dirty="0" err="1"/>
              <a:t>April</a:t>
            </a:r>
            <a:r>
              <a:rPr lang="fi-FI" sz="2400" dirty="0"/>
              <a:t> 2nd (</a:t>
            </a:r>
            <a:r>
              <a:rPr lang="fi-FI" sz="2400" dirty="0" err="1"/>
              <a:t>same</a:t>
            </a:r>
            <a:r>
              <a:rPr lang="fi-FI" sz="2400" dirty="0"/>
              <a:t> for </a:t>
            </a:r>
            <a:r>
              <a:rPr lang="fi-FI" sz="2400" dirty="0" err="1"/>
              <a:t>everybody</a:t>
            </a:r>
            <a:r>
              <a:rPr lang="fi-FI" sz="2400" dirty="0"/>
              <a:t>)</a:t>
            </a:r>
          </a:p>
          <a:p>
            <a:r>
              <a:rPr lang="fi-FI" sz="2400" dirty="0" err="1"/>
              <a:t>Lab</a:t>
            </a:r>
            <a:r>
              <a:rPr lang="fi-FI" sz="2400" dirty="0"/>
              <a:t> </a:t>
            </a:r>
            <a:r>
              <a:rPr lang="fi-FI" sz="2400" dirty="0" err="1"/>
              <a:t>report</a:t>
            </a:r>
            <a:r>
              <a:rPr lang="fi-FI" sz="2400" dirty="0"/>
              <a:t> feedback session </a:t>
            </a:r>
            <a:r>
              <a:rPr lang="fi-FI" sz="2400" dirty="0" err="1"/>
              <a:t>April</a:t>
            </a:r>
            <a:r>
              <a:rPr lang="fi-FI" sz="2400" dirty="0"/>
              <a:t> 4th</a:t>
            </a:r>
          </a:p>
          <a:p>
            <a:endParaRPr lang="fi-FI" sz="2400" dirty="0"/>
          </a:p>
          <a:p>
            <a:r>
              <a:rPr lang="fi-FI" sz="2400" dirty="0" err="1"/>
              <a:t>Lab</a:t>
            </a:r>
            <a:r>
              <a:rPr lang="fi-FI" sz="2400" dirty="0"/>
              <a:t> </a:t>
            </a:r>
            <a:r>
              <a:rPr lang="fi-FI" sz="2400" dirty="0" err="1"/>
              <a:t>report</a:t>
            </a:r>
            <a:r>
              <a:rPr lang="fi-FI" sz="2400" dirty="0"/>
              <a:t> is </a:t>
            </a:r>
            <a:r>
              <a:rPr lang="fi-FI" sz="2400" dirty="0" err="1"/>
              <a:t>one</a:t>
            </a:r>
            <a:r>
              <a:rPr lang="fi-FI" sz="2400" dirty="0"/>
              <a:t> of </a:t>
            </a:r>
            <a:r>
              <a:rPr lang="fi-FI" sz="2400" dirty="0" err="1"/>
              <a:t>the</a:t>
            </a:r>
            <a:r>
              <a:rPr lang="fi-FI" sz="2400" dirty="0"/>
              <a:t> </a:t>
            </a:r>
            <a:r>
              <a:rPr lang="fi-FI" sz="2400" dirty="0" err="1"/>
              <a:t>homeworks</a:t>
            </a:r>
            <a:r>
              <a:rPr lang="fi-FI" sz="2400" dirty="0"/>
              <a:t>, </a:t>
            </a:r>
            <a:r>
              <a:rPr lang="fi-FI" sz="2400" dirty="0" err="1"/>
              <a:t>same</a:t>
            </a:r>
            <a:r>
              <a:rPr lang="fi-FI" sz="2400" dirty="0"/>
              <a:t> </a:t>
            </a:r>
            <a:r>
              <a:rPr lang="fi-FI" sz="2400" dirty="0" err="1"/>
              <a:t>timetable</a:t>
            </a:r>
            <a:r>
              <a:rPr lang="fi-FI" sz="2400" dirty="0"/>
              <a:t>, </a:t>
            </a:r>
            <a:r>
              <a:rPr lang="fi-FI" sz="2400" dirty="0" err="1"/>
              <a:t>but</a:t>
            </a:r>
            <a:r>
              <a:rPr lang="fi-FI" sz="2400" dirty="0"/>
              <a:t> </a:t>
            </a:r>
            <a:r>
              <a:rPr lang="fi-FI" sz="2400" dirty="0" err="1"/>
              <a:t>worth</a:t>
            </a:r>
            <a:r>
              <a:rPr lang="fi-FI" sz="2400" dirty="0"/>
              <a:t> 8 </a:t>
            </a:r>
            <a:r>
              <a:rPr lang="fi-FI" sz="2400" dirty="0" err="1"/>
              <a:t>points</a:t>
            </a:r>
            <a:r>
              <a:rPr lang="fi-FI" sz="2400" dirty="0"/>
              <a:t> </a:t>
            </a:r>
            <a:r>
              <a:rPr lang="fi-FI" sz="2400" b="1" dirty="0">
                <a:solidFill>
                  <a:srgbClr val="FF0000"/>
                </a:solidFill>
              </a:rPr>
              <a:t>and a </a:t>
            </a:r>
            <a:r>
              <a:rPr lang="fi-FI" sz="2400" b="1" dirty="0" err="1">
                <a:solidFill>
                  <a:srgbClr val="FF0000"/>
                </a:solidFill>
              </a:rPr>
              <a:t>compulsory</a:t>
            </a:r>
            <a:r>
              <a:rPr lang="fi-FI" sz="2400" b="1" dirty="0">
                <a:solidFill>
                  <a:srgbClr val="FF0000"/>
                </a:solidFill>
              </a:rPr>
              <a:t> </a:t>
            </a:r>
            <a:r>
              <a:rPr lang="fi-FI" sz="2400" b="1" dirty="0" err="1">
                <a:solidFill>
                  <a:srgbClr val="FF0000"/>
                </a:solidFill>
              </a:rPr>
              <a:t>part</a:t>
            </a:r>
            <a:r>
              <a:rPr lang="fi-FI" sz="2400" b="1" dirty="0">
                <a:solidFill>
                  <a:srgbClr val="FF0000"/>
                </a:solidFill>
              </a:rPr>
              <a:t> of </a:t>
            </a:r>
            <a:r>
              <a:rPr lang="fi-FI" sz="2400" b="1" dirty="0" err="1">
                <a:solidFill>
                  <a:srgbClr val="FF0000"/>
                </a:solidFill>
              </a:rPr>
              <a:t>the</a:t>
            </a:r>
            <a:r>
              <a:rPr lang="fi-FI" sz="2400" b="1" dirty="0">
                <a:solidFill>
                  <a:srgbClr val="FF0000"/>
                </a:solidFill>
              </a:rPr>
              <a:t> </a:t>
            </a:r>
            <a:r>
              <a:rPr lang="fi-FI" sz="2400" b="1" dirty="0" err="1">
                <a:solidFill>
                  <a:srgbClr val="FF0000"/>
                </a:solidFill>
              </a:rPr>
              <a:t>course</a:t>
            </a:r>
            <a:endParaRPr lang="fi-FI" sz="2400" b="1" dirty="0">
              <a:solidFill>
                <a:srgbClr val="FF0000"/>
              </a:solidFill>
            </a:endParaRPr>
          </a:p>
          <a:p>
            <a:endParaRPr lang="fi-FI" sz="2400" b="1" dirty="0">
              <a:solidFill>
                <a:srgbClr val="FF0000"/>
              </a:solidFill>
            </a:endParaRPr>
          </a:p>
          <a:p>
            <a:r>
              <a:rPr lang="fi-FI" sz="2400" b="1" dirty="0" err="1">
                <a:solidFill>
                  <a:srgbClr val="FF0000"/>
                </a:solidFill>
              </a:rPr>
              <a:t>Lab</a:t>
            </a:r>
            <a:r>
              <a:rPr lang="fi-FI" sz="2400" b="1" dirty="0">
                <a:solidFill>
                  <a:srgbClr val="FF0000"/>
                </a:solidFill>
              </a:rPr>
              <a:t> </a:t>
            </a:r>
            <a:r>
              <a:rPr lang="fi-FI" sz="2400" b="1" dirty="0" err="1">
                <a:solidFill>
                  <a:srgbClr val="FF0000"/>
                </a:solidFill>
              </a:rPr>
              <a:t>report</a:t>
            </a:r>
            <a:r>
              <a:rPr lang="fi-FI" sz="2400" b="1" dirty="0">
                <a:solidFill>
                  <a:srgbClr val="FF0000"/>
                </a:solidFill>
              </a:rPr>
              <a:t> is </a:t>
            </a:r>
            <a:r>
              <a:rPr lang="fi-FI" sz="2400" b="1" dirty="0" err="1">
                <a:solidFill>
                  <a:srgbClr val="FF0000"/>
                </a:solidFill>
              </a:rPr>
              <a:t>personal</a:t>
            </a:r>
            <a:r>
              <a:rPr lang="fi-FI" sz="2400" b="1" dirty="0">
                <a:solidFill>
                  <a:srgbClr val="FF0000"/>
                </a:solidFill>
              </a:rPr>
              <a:t> </a:t>
            </a:r>
            <a:r>
              <a:rPr lang="fi-FI" sz="2400" b="1" dirty="0" err="1">
                <a:solidFill>
                  <a:srgbClr val="FF0000"/>
                </a:solidFill>
              </a:rPr>
              <a:t>but</a:t>
            </a:r>
            <a:r>
              <a:rPr lang="fi-FI" sz="2400" b="1" dirty="0">
                <a:solidFill>
                  <a:srgbClr val="FF0000"/>
                </a:solidFill>
              </a:rPr>
              <a:t> of </a:t>
            </a:r>
            <a:r>
              <a:rPr lang="fi-FI" sz="2400" b="1" dirty="0" err="1">
                <a:solidFill>
                  <a:srgbClr val="FF0000"/>
                </a:solidFill>
              </a:rPr>
              <a:t>course</a:t>
            </a:r>
            <a:r>
              <a:rPr lang="fi-FI" sz="2400" b="1" dirty="0">
                <a:solidFill>
                  <a:srgbClr val="FF0000"/>
                </a:solidFill>
              </a:rPr>
              <a:t> </a:t>
            </a:r>
            <a:r>
              <a:rPr lang="fi-FI" sz="2400" b="1" dirty="0" err="1">
                <a:solidFill>
                  <a:srgbClr val="FF0000"/>
                </a:solidFill>
              </a:rPr>
              <a:t>the</a:t>
            </a:r>
            <a:r>
              <a:rPr lang="fi-FI" sz="2400" b="1" dirty="0">
                <a:solidFill>
                  <a:srgbClr val="FF0000"/>
                </a:solidFill>
              </a:rPr>
              <a:t> </a:t>
            </a:r>
            <a:r>
              <a:rPr lang="fi-FI" sz="2400" b="1" dirty="0" err="1">
                <a:solidFill>
                  <a:srgbClr val="FF0000"/>
                </a:solidFill>
              </a:rPr>
              <a:t>whole</a:t>
            </a:r>
            <a:r>
              <a:rPr lang="fi-FI" sz="2400" b="1" dirty="0">
                <a:solidFill>
                  <a:srgbClr val="FF0000"/>
                </a:solidFill>
              </a:rPr>
              <a:t> </a:t>
            </a:r>
            <a:r>
              <a:rPr lang="fi-FI" sz="2400" b="1" dirty="0" err="1">
                <a:solidFill>
                  <a:srgbClr val="FF0000"/>
                </a:solidFill>
              </a:rPr>
              <a:t>group</a:t>
            </a:r>
            <a:r>
              <a:rPr lang="fi-FI" sz="2400" b="1" dirty="0">
                <a:solidFill>
                  <a:srgbClr val="FF0000"/>
                </a:solidFill>
              </a:rPr>
              <a:t> is </a:t>
            </a:r>
            <a:r>
              <a:rPr lang="fi-FI" sz="2400" b="1" dirty="0" err="1">
                <a:solidFill>
                  <a:srgbClr val="FF0000"/>
                </a:solidFill>
              </a:rPr>
              <a:t>using</a:t>
            </a:r>
            <a:r>
              <a:rPr lang="fi-FI" sz="2400" b="1" dirty="0">
                <a:solidFill>
                  <a:srgbClr val="FF0000"/>
                </a:solidFill>
              </a:rPr>
              <a:t> </a:t>
            </a:r>
            <a:r>
              <a:rPr lang="fi-FI" sz="2400" b="1" dirty="0" err="1">
                <a:solidFill>
                  <a:srgbClr val="FF0000"/>
                </a:solidFill>
              </a:rPr>
              <a:t>the</a:t>
            </a:r>
            <a:r>
              <a:rPr lang="fi-FI" sz="2400" b="1" dirty="0">
                <a:solidFill>
                  <a:srgbClr val="FF0000"/>
                </a:solidFill>
              </a:rPr>
              <a:t> </a:t>
            </a:r>
            <a:r>
              <a:rPr lang="fi-FI" sz="2400" b="1" dirty="0" err="1">
                <a:solidFill>
                  <a:srgbClr val="FF0000"/>
                </a:solidFill>
              </a:rPr>
              <a:t>same</a:t>
            </a:r>
            <a:r>
              <a:rPr lang="fi-FI" sz="2400" b="1" dirty="0">
                <a:solidFill>
                  <a:srgbClr val="FF0000"/>
                </a:solidFill>
              </a:rPr>
              <a:t> data.</a:t>
            </a:r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702385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Examples of </a:t>
            </a:r>
            <a:r>
              <a:rPr lang="en-GB"/>
              <a:t>exam questions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484784"/>
            <a:ext cx="770485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Compare optical lithography and electron beam lithography.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Explain step-by-step how the micro hot plate shown </a:t>
            </a:r>
          </a:p>
          <a:p>
            <a:r>
              <a:rPr lang="en-GB" dirty="0"/>
              <a:t>on top right was fabricated.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Explain step-by-step how the photodiode shown </a:t>
            </a:r>
          </a:p>
          <a:p>
            <a:r>
              <a:rPr lang="en-GB" dirty="0"/>
              <a:t>on the bottom right was fabricated.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sensor is a wet etched silicon membrane device </a:t>
            </a:r>
          </a:p>
          <a:p>
            <a:r>
              <a:rPr lang="en-GB" dirty="0"/>
              <a:t>(20 µm membrane thickness). Membrane size is </a:t>
            </a:r>
          </a:p>
          <a:p>
            <a:r>
              <a:rPr lang="en-GB" dirty="0"/>
              <a:t>1 mm*1 mm. How many good chips do you get </a:t>
            </a:r>
          </a:p>
          <a:p>
            <a:r>
              <a:rPr lang="en-GB" dirty="0"/>
              <a:t>from a 100 mm wafer? The cost of wafer processing </a:t>
            </a:r>
          </a:p>
          <a:p>
            <a:r>
              <a:rPr lang="en-GB" dirty="0"/>
              <a:t>is taken as 2 €/cm</a:t>
            </a:r>
            <a:r>
              <a:rPr lang="en-GB" baseline="30000" dirty="0"/>
              <a:t>2</a:t>
            </a:r>
            <a:r>
              <a:rPr lang="en-GB" dirty="0"/>
              <a:t>. How much does a single sensor </a:t>
            </a:r>
          </a:p>
          <a:p>
            <a:r>
              <a:rPr lang="en-GB" dirty="0"/>
              <a:t>cost if silicon chip cost is 30% of total sensor cost ?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Chemical-mechanical polishing.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7065" y="1916832"/>
            <a:ext cx="2627423" cy="1780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 rotWithShape="1">
          <a:blip r:embed="rId3" cstate="print"/>
          <a:srcRect r="8537"/>
          <a:stretch/>
        </p:blipFill>
        <p:spPr bwMode="auto">
          <a:xfrm>
            <a:off x="6314681" y="4101465"/>
            <a:ext cx="2627423" cy="1780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Grading</a:t>
            </a:r>
            <a:endParaRPr lang="fi-FI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1488589-3911-4E26-BB10-AE428E4457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429457"/>
              </p:ext>
            </p:extLst>
          </p:nvPr>
        </p:nvGraphicFramePr>
        <p:xfrm>
          <a:off x="251520" y="1628800"/>
          <a:ext cx="8661648" cy="45069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26310">
                  <a:extLst>
                    <a:ext uri="{9D8B030D-6E8A-4147-A177-3AD203B41FA5}">
                      <a16:colId xmlns:a16="http://schemas.microsoft.com/office/drawing/2014/main" val="2452792987"/>
                    </a:ext>
                  </a:extLst>
                </a:gridCol>
                <a:gridCol w="4438253">
                  <a:extLst>
                    <a:ext uri="{9D8B030D-6E8A-4147-A177-3AD203B41FA5}">
                      <a16:colId xmlns:a16="http://schemas.microsoft.com/office/drawing/2014/main" val="2357961471"/>
                    </a:ext>
                  </a:extLst>
                </a:gridCol>
                <a:gridCol w="1797085">
                  <a:extLst>
                    <a:ext uri="{9D8B030D-6E8A-4147-A177-3AD203B41FA5}">
                      <a16:colId xmlns:a16="http://schemas.microsoft.com/office/drawing/2014/main" val="3902146369"/>
                    </a:ext>
                  </a:extLst>
                </a:gridCol>
              </a:tblGrid>
              <a:tr h="776958">
                <a:tc>
                  <a:txBody>
                    <a:bodyPr/>
                    <a:lstStyle/>
                    <a:p>
                      <a:pPr algn="l" fontAlgn="b"/>
                      <a:r>
                        <a:rPr lang="fi-FI" sz="2800" u="none" strike="noStrike" dirty="0" err="1">
                          <a:effectLst/>
                        </a:rPr>
                        <a:t>Grading</a:t>
                      </a:r>
                      <a:r>
                        <a:rPr lang="fi-FI" sz="2800" u="none" strike="noStrike" dirty="0">
                          <a:effectLst/>
                        </a:rPr>
                        <a:t>:</a:t>
                      </a:r>
                      <a:endParaRPr lang="fi-FI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2400" u="none" strike="noStrike" dirty="0" err="1">
                          <a:effectLst/>
                        </a:rPr>
                        <a:t>exam</a:t>
                      </a:r>
                      <a:r>
                        <a:rPr lang="fi-FI" sz="2400" u="none" strike="noStrike" dirty="0">
                          <a:effectLst/>
                        </a:rPr>
                        <a:t> </a:t>
                      </a:r>
                      <a:r>
                        <a:rPr lang="fi-FI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fi-FI" sz="24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minimum</a:t>
                      </a:r>
                      <a:r>
                        <a:rPr lang="fi-FI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40% </a:t>
                      </a:r>
                      <a:r>
                        <a:rPr lang="fi-FI" sz="24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must</a:t>
                      </a:r>
                      <a:r>
                        <a:rPr lang="fi-FI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endParaRPr lang="fi-FI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2400" u="none" strike="noStrike">
                          <a:effectLst/>
                        </a:rPr>
                        <a:t>60</a:t>
                      </a:r>
                      <a:endParaRPr lang="en-FI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62796222"/>
                  </a:ext>
                </a:extLst>
              </a:tr>
              <a:tr h="479399">
                <a:tc>
                  <a:txBody>
                    <a:bodyPr/>
                    <a:lstStyle/>
                    <a:p>
                      <a:pPr algn="l" fontAlgn="b"/>
                      <a:r>
                        <a:rPr lang="en-FI" sz="1100" u="none" strike="noStrike">
                          <a:effectLst/>
                        </a:rPr>
                        <a:t> </a:t>
                      </a:r>
                      <a:endParaRPr lang="en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err="1">
                          <a:effectLst/>
                        </a:rPr>
                        <a:t>homeworks</a:t>
                      </a:r>
                      <a:r>
                        <a:rPr lang="en-US" sz="2400" u="none" strike="noStrike" dirty="0">
                          <a:effectLst/>
                        </a:rPr>
                        <a:t>, 8*4 points </a:t>
                      </a:r>
                    </a:p>
                    <a:p>
                      <a:pPr algn="l" fontAlgn="b"/>
                      <a:r>
                        <a:rPr lang="en-US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(minimum 40% must)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2400" u="none" strike="noStrike">
                          <a:effectLst/>
                        </a:rPr>
                        <a:t>32</a:t>
                      </a:r>
                      <a:endParaRPr lang="en-FI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95506302"/>
                  </a:ext>
                </a:extLst>
              </a:tr>
              <a:tr h="479399">
                <a:tc>
                  <a:txBody>
                    <a:bodyPr/>
                    <a:lstStyle/>
                    <a:p>
                      <a:pPr algn="l" fontAlgn="b"/>
                      <a:r>
                        <a:rPr lang="en-FI" sz="1100" u="none" strike="noStrike">
                          <a:effectLst/>
                        </a:rPr>
                        <a:t> </a:t>
                      </a:r>
                      <a:endParaRPr lang="en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2400" u="none" strike="noStrike" dirty="0" err="1">
                          <a:effectLst/>
                        </a:rPr>
                        <a:t>lab</a:t>
                      </a:r>
                      <a:r>
                        <a:rPr lang="fi-FI" sz="2400" u="none" strike="noStrike" dirty="0">
                          <a:effectLst/>
                        </a:rPr>
                        <a:t> </a:t>
                      </a:r>
                      <a:r>
                        <a:rPr lang="fi-FI" sz="2400" u="none" strike="noStrike" dirty="0" err="1">
                          <a:effectLst/>
                        </a:rPr>
                        <a:t>report</a:t>
                      </a:r>
                      <a:r>
                        <a:rPr lang="fi-FI" sz="2400" u="none" strike="noStrike" dirty="0">
                          <a:effectLst/>
                        </a:rPr>
                        <a:t>, 8 </a:t>
                      </a:r>
                      <a:r>
                        <a:rPr lang="fi-FI" sz="2400" u="none" strike="noStrike" dirty="0" err="1">
                          <a:effectLst/>
                        </a:rPr>
                        <a:t>points</a:t>
                      </a:r>
                      <a:r>
                        <a:rPr lang="fi-FI" sz="2400" u="none" strike="noStrike" dirty="0">
                          <a:effectLst/>
                        </a:rPr>
                        <a:t> </a:t>
                      </a:r>
                      <a:r>
                        <a:rPr lang="fi-FI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fi-FI" sz="24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must</a:t>
                      </a:r>
                      <a:r>
                        <a:rPr lang="fi-FI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fi-FI" sz="2400" b="1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pass</a:t>
                      </a:r>
                      <a:r>
                        <a:rPr lang="fi-FI" sz="24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endParaRPr lang="fi-FI" sz="2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2400" u="none" strike="noStrike">
                          <a:effectLst/>
                        </a:rPr>
                        <a:t>8</a:t>
                      </a:r>
                      <a:endParaRPr lang="en-FI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926391"/>
                  </a:ext>
                </a:extLst>
              </a:tr>
              <a:tr h="479399">
                <a:tc>
                  <a:txBody>
                    <a:bodyPr/>
                    <a:lstStyle/>
                    <a:p>
                      <a:pPr algn="l" fontAlgn="b"/>
                      <a:r>
                        <a:rPr lang="en-FI" sz="1100" u="none" strike="noStrike">
                          <a:effectLst/>
                        </a:rPr>
                        <a:t> </a:t>
                      </a:r>
                      <a:endParaRPr lang="en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2400" u="none" strike="noStrike" dirty="0" err="1">
                          <a:effectLst/>
                        </a:rPr>
                        <a:t>spot</a:t>
                      </a:r>
                      <a:r>
                        <a:rPr lang="fi-FI" sz="2400" u="none" strike="noStrike" dirty="0">
                          <a:effectLst/>
                        </a:rPr>
                        <a:t> </a:t>
                      </a:r>
                      <a:r>
                        <a:rPr lang="fi-FI" sz="2400" u="none" strike="noStrike" dirty="0" err="1">
                          <a:effectLst/>
                        </a:rPr>
                        <a:t>exercises</a:t>
                      </a:r>
                      <a:r>
                        <a:rPr lang="fi-FI" sz="2400" u="none" strike="noStrike" dirty="0">
                          <a:effectLst/>
                        </a:rPr>
                        <a:t> 4*2 </a:t>
                      </a:r>
                      <a:r>
                        <a:rPr lang="fi-FI" sz="2400" u="none" strike="noStrike" dirty="0" err="1">
                          <a:effectLst/>
                        </a:rPr>
                        <a:t>points</a:t>
                      </a:r>
                      <a:endParaRPr lang="fi-FI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2400" u="none" strike="noStrike" dirty="0">
                          <a:effectLst/>
                        </a:rPr>
                        <a:t>8</a:t>
                      </a:r>
                      <a:endParaRPr lang="en-FI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76321926"/>
                  </a:ext>
                </a:extLst>
              </a:tr>
              <a:tr h="479399">
                <a:tc>
                  <a:txBody>
                    <a:bodyPr/>
                    <a:lstStyle/>
                    <a:p>
                      <a:pPr algn="l" fontAlgn="b"/>
                      <a:r>
                        <a:rPr lang="en-FI" sz="1100" u="none" strike="noStrike">
                          <a:effectLst/>
                        </a:rPr>
                        <a:t> </a:t>
                      </a:r>
                      <a:endParaRPr lang="en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2400" u="none" strike="noStrike">
                          <a:effectLst/>
                        </a:rPr>
                        <a:t>webropol feedback</a:t>
                      </a:r>
                      <a:endParaRPr lang="fi-FI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2400" u="none" strike="noStrike" dirty="0">
                          <a:effectLst/>
                        </a:rPr>
                        <a:t>2</a:t>
                      </a:r>
                      <a:endParaRPr lang="en-FI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29221574"/>
                  </a:ext>
                </a:extLst>
              </a:tr>
              <a:tr h="776958">
                <a:tc>
                  <a:txBody>
                    <a:bodyPr/>
                    <a:lstStyle/>
                    <a:p>
                      <a:pPr algn="l" fontAlgn="b"/>
                      <a:r>
                        <a:rPr lang="en-FI" sz="1100" u="none" strike="noStrike">
                          <a:effectLst/>
                        </a:rPr>
                        <a:t> </a:t>
                      </a:r>
                      <a:endParaRPr lang="en-FI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3200" u="none" strike="noStrike" dirty="0">
                          <a:effectLst/>
                        </a:rPr>
                        <a:t>Total:</a:t>
                      </a:r>
                      <a:endParaRPr lang="fi-FI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FI" sz="3200" u="none" strike="noStrike" dirty="0">
                          <a:effectLst/>
                        </a:rPr>
                        <a:t>110</a:t>
                      </a:r>
                      <a:endParaRPr lang="en-FI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07359946"/>
                  </a:ext>
                </a:extLst>
              </a:tr>
              <a:tr h="77695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Graded according to 100 points.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100" u="none" strike="noStrike" dirty="0">
                          <a:effectLst/>
                        </a:rPr>
                        <a:t> </a:t>
                      </a:r>
                      <a:endParaRPr lang="en-FI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00927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2183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Related courses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416398"/>
            <a:ext cx="843528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FALL TERM 2023</a:t>
            </a:r>
          </a:p>
          <a:p>
            <a:pPr lvl="1"/>
            <a:r>
              <a:rPr lang="en-US" sz="2400" dirty="0"/>
              <a:t>CHEM-E5150 Surfaces and films</a:t>
            </a:r>
          </a:p>
          <a:p>
            <a:pPr lvl="1"/>
            <a:r>
              <a:rPr lang="en-US" sz="2400" dirty="0"/>
              <a:t>ELEC-E3140 Semiconductor Physics</a:t>
            </a:r>
          </a:p>
          <a:p>
            <a:pPr lvl="1"/>
            <a:r>
              <a:rPr lang="fi-FI" sz="2400" dirty="0"/>
              <a:t>ELEC-E8713 Materials and </a:t>
            </a:r>
            <a:r>
              <a:rPr lang="fi-FI" sz="2400" dirty="0" err="1"/>
              <a:t>microsystems</a:t>
            </a:r>
            <a:r>
              <a:rPr lang="fi-FI" sz="2400" dirty="0"/>
              <a:t> </a:t>
            </a:r>
            <a:r>
              <a:rPr lang="fi-FI" sz="2400" dirty="0" err="1"/>
              <a:t>integration</a:t>
            </a:r>
            <a:endParaRPr lang="fi-FI" sz="2400" dirty="0"/>
          </a:p>
          <a:p>
            <a:pPr lvl="1"/>
            <a:r>
              <a:rPr lang="en-US" sz="2400" dirty="0"/>
              <a:t>ELEC-E8715 Design and analysis of MEMS</a:t>
            </a:r>
          </a:p>
          <a:p>
            <a:pPr lvl="1"/>
            <a:r>
              <a:rPr lang="en-US" sz="2400" dirty="0"/>
              <a:t>ELEC-E3280 </a:t>
            </a:r>
            <a:r>
              <a:rPr lang="en-US" sz="2400" dirty="0" err="1"/>
              <a:t>Micronova</a:t>
            </a:r>
            <a:r>
              <a:rPr lang="en-US" sz="2400" dirty="0"/>
              <a:t> lab course</a:t>
            </a:r>
          </a:p>
          <a:p>
            <a:r>
              <a:rPr lang="fi-FI" sz="2400" b="1" dirty="0"/>
              <a:t>SPRING TERM 2024</a:t>
            </a:r>
          </a:p>
          <a:p>
            <a:pPr lvl="1"/>
            <a:r>
              <a:rPr lang="en-US" sz="2400" dirty="0"/>
              <a:t>CHEM-E4105 </a:t>
            </a:r>
            <a:r>
              <a:rPr lang="en-US" sz="2400" dirty="0" err="1"/>
              <a:t>Nanochemistry</a:t>
            </a:r>
            <a:r>
              <a:rPr lang="en-US" sz="2400" dirty="0"/>
              <a:t> and Nanoengineering</a:t>
            </a:r>
          </a:p>
          <a:p>
            <a:pPr lvl="1"/>
            <a:r>
              <a:rPr lang="en-US" sz="2400" dirty="0"/>
              <a:t>CHEM-E8135 Microfluidics and BioMEMS</a:t>
            </a:r>
          </a:p>
          <a:p>
            <a:pPr lvl="1"/>
            <a:r>
              <a:rPr lang="en-US" sz="2400" dirty="0"/>
              <a:t>ELEC-E3220 Semiconductor Devices</a:t>
            </a:r>
          </a:p>
          <a:p>
            <a:pPr lvl="1"/>
            <a:r>
              <a:rPr lang="en-US" sz="2400" dirty="0"/>
              <a:t>ELEC-E3210 Optoelectronics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Goals</a:t>
            </a:r>
            <a:endParaRPr lang="en-US" dirty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57200" y="1378745"/>
            <a:ext cx="756084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After the course you should be able to design simple </a:t>
            </a:r>
            <a:r>
              <a:rPr kumimoji="0" lang="en-US" sz="2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microfabrication</a:t>
            </a: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processes and analyze complex processes.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The devices look like these:</a:t>
            </a:r>
            <a:endParaRPr kumimoji="0" 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6029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372794-C901-4CEB-BCA2-2DE43E96AB22}"/>
              </a:ext>
            </a:extLst>
          </p:cNvPr>
          <p:cNvSpPr txBox="1"/>
          <p:nvPr/>
        </p:nvSpPr>
        <p:spPr>
          <a:xfrm>
            <a:off x="6211248" y="5534407"/>
            <a:ext cx="2681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MEMS accelerometer</a:t>
            </a:r>
            <a:endParaRPr lang="LID4096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8FFD58D-3B5C-4C08-8E37-348B1195FA1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891" r="10331" b="15191"/>
          <a:stretch/>
        </p:blipFill>
        <p:spPr>
          <a:xfrm>
            <a:off x="3428967" y="3613801"/>
            <a:ext cx="2527399" cy="194206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2675238-C5D3-4C01-AD19-942F31D8A2EB}"/>
              </a:ext>
            </a:extLst>
          </p:cNvPr>
          <p:cNvSpPr txBox="1"/>
          <p:nvPr/>
        </p:nvSpPr>
        <p:spPr>
          <a:xfrm>
            <a:off x="3750023" y="5597200"/>
            <a:ext cx="1908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Nanobridge</a:t>
            </a:r>
            <a:endParaRPr lang="LID4096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03C4D3C-7181-44B7-8CFE-893D23D47D9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286" t="12491" r="59221" b="12756"/>
          <a:stretch/>
        </p:blipFill>
        <p:spPr>
          <a:xfrm rot="16200000">
            <a:off x="712012" y="2986718"/>
            <a:ext cx="1945455" cy="302433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9BCDFAB-0628-411C-AFC4-967C31A47A2E}"/>
              </a:ext>
            </a:extLst>
          </p:cNvPr>
          <p:cNvSpPr txBox="1"/>
          <p:nvPr/>
        </p:nvSpPr>
        <p:spPr>
          <a:xfrm>
            <a:off x="413113" y="5534407"/>
            <a:ext cx="189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CMOS transistors</a:t>
            </a:r>
            <a:endParaRPr lang="LID4096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7FFCB7E-095E-468F-8A94-555E3CCC76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9840" y="3569499"/>
            <a:ext cx="2862520" cy="194206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 must understand:</a:t>
            </a:r>
            <a:endParaRPr lang="en-US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51520" y="1391877"/>
            <a:ext cx="8280920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Microscale dimensions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-is 100 nm linewidth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feasible ?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-is 4 nm film thickness possible ?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-is 100 nm/min high or low rate?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-is 300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MPa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high or low stress ?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-is 20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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-cm low enough resistivity ?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Materials 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	-silicon wafers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	-thin films of SiO</a:t>
            </a:r>
            <a:r>
              <a:rPr kumimoji="0" lang="en-US" sz="24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2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,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</a:t>
            </a:r>
            <a:r>
              <a:rPr kumimoji="0" lang="en-US" sz="24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SiN</a:t>
            </a:r>
            <a:r>
              <a:rPr kumimoji="0" lang="en-US" sz="2400" b="0" i="0" u="none" strike="noStrike" cap="none" normalizeH="0" baseline="-2500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x</a:t>
            </a:r>
            <a:r>
              <a:rPr kumimoji="0" lang="en-US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, Al, W, Cu, Au, Pt, ……</a:t>
            </a: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Processing of materials at microscale: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	-patterning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	-doping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	-thin film deposition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	-bonding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</a:t>
            </a:r>
            <a:endParaRPr lang="en-US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75556" y="899428"/>
            <a:ext cx="799288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Book</a:t>
            </a:r>
            <a:endParaRPr lang="en-US" sz="2400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-Introduction to Microfabrication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-provides the facts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Lectures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-show how to think about the facts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-are no substitute for reading the book !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Arial" pitchFamily="34" charset="0"/>
                <a:ea typeface="Times New Roman" pitchFamily="18" charset="0"/>
              </a:rPr>
              <a:t>Spot exercises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	</a:t>
            </a:r>
            <a:r>
              <a:rPr lang="en-US" sz="2400" dirty="0">
                <a:latin typeface="Arial" pitchFamily="34" charset="0"/>
              </a:rPr>
              <a:t>-simple group work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Arial" pitchFamily="34" charset="0"/>
                <a:ea typeface="Times New Roman" pitchFamily="18" charset="0"/>
              </a:rPr>
              <a:t>	-check understanding of basic concepts</a:t>
            </a:r>
            <a:endParaRPr lang="en-US" sz="2400" dirty="0"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Home exercises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-develop feeling for orders of magnitude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latin typeface="Arial" pitchFamily="34" charset="0"/>
                <a:ea typeface="Times New Roman" pitchFamily="18" charset="0"/>
              </a:rPr>
              <a:t>	-practice fabrication processes on paper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2400" dirty="0" err="1">
                <a:latin typeface="Arial" pitchFamily="34" charset="0"/>
                <a:ea typeface="Times New Roman" pitchFamily="18" charset="0"/>
              </a:rPr>
              <a:t>Lab</a:t>
            </a:r>
            <a:r>
              <a:rPr lang="fi-FI" sz="2400" dirty="0">
                <a:latin typeface="Arial" pitchFamily="34" charset="0"/>
                <a:ea typeface="Times New Roman" pitchFamily="18" charset="0"/>
              </a:rPr>
              <a:t> demo: 3 </a:t>
            </a:r>
            <a:r>
              <a:rPr lang="fi-FI" sz="2400" dirty="0" err="1">
                <a:latin typeface="Arial" pitchFamily="34" charset="0"/>
                <a:ea typeface="Times New Roman" pitchFamily="18" charset="0"/>
              </a:rPr>
              <a:t>hours</a:t>
            </a:r>
            <a:r>
              <a:rPr lang="fi-FI" sz="2400" dirty="0">
                <a:latin typeface="Arial" pitchFamily="34" charset="0"/>
                <a:ea typeface="Times New Roman" pitchFamily="18" charset="0"/>
              </a:rPr>
              <a:t> in </a:t>
            </a:r>
            <a:r>
              <a:rPr lang="fi-FI" sz="2400" dirty="0" err="1">
                <a:latin typeface="Arial" pitchFamily="34" charset="0"/>
                <a:ea typeface="Times New Roman" pitchFamily="18" charset="0"/>
              </a:rPr>
              <a:t>Micronova</a:t>
            </a:r>
            <a:r>
              <a:rPr lang="fi-FI" sz="24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fi-FI" sz="2400" dirty="0" err="1">
                <a:latin typeface="Arial" pitchFamily="34" charset="0"/>
                <a:ea typeface="Times New Roman" pitchFamily="18" charset="0"/>
              </a:rPr>
              <a:t>cleanroom</a:t>
            </a:r>
            <a:endParaRPr lang="fi-FI" sz="2400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-</a:t>
            </a:r>
            <a:r>
              <a:rPr kumimoji="0" lang="fi-FI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hands</a:t>
            </a:r>
            <a:r>
              <a:rPr lang="fi-FI" sz="2400" dirty="0" err="1">
                <a:latin typeface="Arial" pitchFamily="34" charset="0"/>
                <a:ea typeface="Times New Roman" pitchFamily="18" charset="0"/>
              </a:rPr>
              <a:t>-</a:t>
            </a:r>
            <a:r>
              <a:rPr kumimoji="0" lang="fi-FI" sz="24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on</a:t>
            </a:r>
            <a:r>
              <a:rPr kumimoji="0" lang="fi-FI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fi-FI" sz="24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microfabrication</a:t>
            </a:r>
            <a:r>
              <a:rPr kumimoji="0" lang="fi-FI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(</a:t>
            </a:r>
            <a:r>
              <a:rPr kumimoji="0" lang="fi-FI" sz="24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lithography</a:t>
            </a:r>
            <a:r>
              <a:rPr kumimoji="0" lang="fi-FI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&amp; </a:t>
            </a:r>
            <a:r>
              <a:rPr kumimoji="0" lang="fi-FI" sz="2400" b="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etch</a:t>
            </a:r>
            <a:r>
              <a:rPr kumimoji="0" lang="fi-FI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i-FI" sz="2400" baseline="0" dirty="0">
                <a:latin typeface="Arial" pitchFamily="34" charset="0"/>
                <a:ea typeface="Times New Roman" pitchFamily="18" charset="0"/>
              </a:rPr>
              <a:t>	-</a:t>
            </a:r>
            <a:r>
              <a:rPr lang="fi-FI" sz="2400" baseline="0" dirty="0" err="1">
                <a:latin typeface="Arial" pitchFamily="34" charset="0"/>
                <a:ea typeface="Times New Roman" pitchFamily="18" charset="0"/>
              </a:rPr>
              <a:t>electrical</a:t>
            </a:r>
            <a:r>
              <a:rPr lang="fi-FI" sz="2400" baseline="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fi-FI" sz="2400" dirty="0" err="1">
                <a:latin typeface="Arial" pitchFamily="34" charset="0"/>
                <a:ea typeface="Times New Roman" pitchFamily="18" charset="0"/>
              </a:rPr>
              <a:t>measurements</a:t>
            </a:r>
            <a:r>
              <a:rPr lang="fi-FI" sz="2400" dirty="0">
                <a:latin typeface="Arial" pitchFamily="34" charset="0"/>
                <a:ea typeface="Times New Roman" pitchFamily="18" charset="0"/>
              </a:rPr>
              <a:t> outside </a:t>
            </a:r>
            <a:r>
              <a:rPr lang="fi-FI" sz="2400" dirty="0" err="1">
                <a:latin typeface="Arial" pitchFamily="34" charset="0"/>
                <a:ea typeface="Times New Roman" pitchFamily="18" charset="0"/>
              </a:rPr>
              <a:t>cleanroom</a:t>
            </a:r>
            <a:r>
              <a:rPr lang="fi-FI" sz="2400" dirty="0">
                <a:latin typeface="Arial" pitchFamily="34" charset="0"/>
                <a:ea typeface="Times New Roman" pitchFamily="18" charset="0"/>
              </a:rPr>
              <a:t>, </a:t>
            </a:r>
            <a:r>
              <a:rPr lang="fi-FI" sz="2400" dirty="0" err="1">
                <a:latin typeface="Arial" pitchFamily="34" charset="0"/>
                <a:ea typeface="Times New Roman" pitchFamily="18" charset="0"/>
              </a:rPr>
              <a:t>too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D60F0-1E21-42F4-F681-84A627117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Timetable, period IV</a:t>
            </a:r>
            <a:endParaRPr lang="LID4096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C8EF15F-E8F6-512B-B9D7-52DAA2EC1B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48430"/>
              </p:ext>
            </p:extLst>
          </p:nvPr>
        </p:nvGraphicFramePr>
        <p:xfrm>
          <a:off x="491634" y="1124744"/>
          <a:ext cx="8075240" cy="55012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2665">
                  <a:extLst>
                    <a:ext uri="{9D8B030D-6E8A-4147-A177-3AD203B41FA5}">
                      <a16:colId xmlns:a16="http://schemas.microsoft.com/office/drawing/2014/main" val="1710438620"/>
                    </a:ext>
                  </a:extLst>
                </a:gridCol>
                <a:gridCol w="1588298">
                  <a:extLst>
                    <a:ext uri="{9D8B030D-6E8A-4147-A177-3AD203B41FA5}">
                      <a16:colId xmlns:a16="http://schemas.microsoft.com/office/drawing/2014/main" val="3652436717"/>
                    </a:ext>
                  </a:extLst>
                </a:gridCol>
                <a:gridCol w="2323931">
                  <a:extLst>
                    <a:ext uri="{9D8B030D-6E8A-4147-A177-3AD203B41FA5}">
                      <a16:colId xmlns:a16="http://schemas.microsoft.com/office/drawing/2014/main" val="1863476768"/>
                    </a:ext>
                  </a:extLst>
                </a:gridCol>
                <a:gridCol w="936259">
                  <a:extLst>
                    <a:ext uri="{9D8B030D-6E8A-4147-A177-3AD203B41FA5}">
                      <a16:colId xmlns:a16="http://schemas.microsoft.com/office/drawing/2014/main" val="600087301"/>
                    </a:ext>
                  </a:extLst>
                </a:gridCol>
                <a:gridCol w="877744">
                  <a:extLst>
                    <a:ext uri="{9D8B030D-6E8A-4147-A177-3AD203B41FA5}">
                      <a16:colId xmlns:a16="http://schemas.microsoft.com/office/drawing/2014/main" val="3981902366"/>
                    </a:ext>
                  </a:extLst>
                </a:gridCol>
                <a:gridCol w="693835">
                  <a:extLst>
                    <a:ext uri="{9D8B030D-6E8A-4147-A177-3AD203B41FA5}">
                      <a16:colId xmlns:a16="http://schemas.microsoft.com/office/drawing/2014/main" val="4118522389"/>
                    </a:ext>
                  </a:extLst>
                </a:gridCol>
                <a:gridCol w="802508">
                  <a:extLst>
                    <a:ext uri="{9D8B030D-6E8A-4147-A177-3AD203B41FA5}">
                      <a16:colId xmlns:a16="http://schemas.microsoft.com/office/drawing/2014/main" val="4023921644"/>
                    </a:ext>
                  </a:extLst>
                </a:gridCol>
              </a:tblGrid>
              <a:tr h="253431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Date</a:t>
                      </a:r>
                      <a:endParaRPr lang="fi-FI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Topic of lecture</a:t>
                      </a:r>
                      <a:endParaRPr lang="fi-FI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Exercise (H=home; S=spot)</a:t>
                      </a:r>
                      <a:endParaRPr lang="fi-FI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Teacher</a:t>
                      </a:r>
                      <a:endParaRPr lang="fi-FI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Readings for this lecture</a:t>
                      </a:r>
                      <a:endParaRPr lang="fi-FI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extLst>
                  <a:ext uri="{0D108BD9-81ED-4DB2-BD59-A6C34878D82A}">
                    <a16:rowId xmlns:a16="http://schemas.microsoft.com/office/drawing/2014/main" val="1890519816"/>
                  </a:ext>
                </a:extLst>
              </a:tr>
              <a:tr h="136608"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Lectures: Zoom</a:t>
                      </a:r>
                      <a:endParaRPr lang="fi-FI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Exercises: Zoom</a:t>
                      </a:r>
                      <a:endParaRPr lang="fi-FI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050" u="none" strike="noStrike">
                          <a:effectLst/>
                        </a:rPr>
                        <a:t> </a:t>
                      </a:r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Introduction to Microfabrication</a:t>
                      </a:r>
                      <a:endParaRPr lang="fi-FI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380732"/>
                  </a:ext>
                </a:extLst>
              </a:tr>
              <a:tr h="136608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28 Feb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Introduction</a:t>
                      </a:r>
                      <a:endParaRPr lang="fi-FI" sz="105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SF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Chapter 1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050" u="none" strike="noStrike">
                          <a:effectLst/>
                        </a:rPr>
                        <a:t> </a:t>
                      </a:r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extLst>
                  <a:ext uri="{0D108BD9-81ED-4DB2-BD59-A6C34878D82A}">
                    <a16:rowId xmlns:a16="http://schemas.microsoft.com/office/drawing/2014/main" val="1314076733"/>
                  </a:ext>
                </a:extLst>
              </a:tr>
              <a:tr h="253431"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Litho &amp; etching</a:t>
                      </a:r>
                      <a:endParaRPr lang="fi-FI" sz="105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SF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Chapters  9,11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050" u="none" strike="noStrike">
                          <a:effectLst/>
                        </a:rPr>
                        <a:t> </a:t>
                      </a:r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extLst>
                  <a:ext uri="{0D108BD9-81ED-4DB2-BD59-A6C34878D82A}">
                    <a16:rowId xmlns:a16="http://schemas.microsoft.com/office/drawing/2014/main" val="644592334"/>
                  </a:ext>
                </a:extLst>
              </a:tr>
              <a:tr h="136608"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Silicon</a:t>
                      </a:r>
                      <a:endParaRPr lang="fi-FI" sz="105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VO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Chapter 4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050" u="none" strike="noStrike">
                          <a:effectLst/>
                        </a:rPr>
                        <a:t> </a:t>
                      </a:r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extLst>
                  <a:ext uri="{0D108BD9-81ED-4DB2-BD59-A6C34878D82A}">
                    <a16:rowId xmlns:a16="http://schemas.microsoft.com/office/drawing/2014/main" val="418111593"/>
                  </a:ext>
                </a:extLst>
              </a:tr>
              <a:tr h="253431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7 March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Cleaning &amp; cleanroom &amp; safety</a:t>
                      </a:r>
                      <a:endParaRPr lang="fi-FI" sz="105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VO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Chapters 12,35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050" u="none" strike="noStrike">
                          <a:effectLst/>
                        </a:rPr>
                        <a:t> </a:t>
                      </a:r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extLst>
                  <a:ext uri="{0D108BD9-81ED-4DB2-BD59-A6C34878D82A}">
                    <a16:rowId xmlns:a16="http://schemas.microsoft.com/office/drawing/2014/main" val="2471441092"/>
                  </a:ext>
                </a:extLst>
              </a:tr>
              <a:tr h="136608"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Thin films</a:t>
                      </a:r>
                      <a:endParaRPr lang="fi-FI" sz="105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VO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Chapter 5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050" u="none" strike="noStrike">
                          <a:effectLst/>
                        </a:rPr>
                        <a:t> </a:t>
                      </a:r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extLst>
                  <a:ext uri="{0D108BD9-81ED-4DB2-BD59-A6C34878D82A}">
                    <a16:rowId xmlns:a16="http://schemas.microsoft.com/office/drawing/2014/main" val="527426096"/>
                  </a:ext>
                </a:extLst>
              </a:tr>
              <a:tr h="253431"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S1: Thin film, litho &amp; etch</a:t>
                      </a:r>
                      <a:endParaRPr lang="en-US" sz="1050" b="0" i="0" u="none" strike="noStrike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VO, SF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Chapters 12, 35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050" u="none" strike="noStrike">
                          <a:effectLst/>
                        </a:rPr>
                        <a:t> </a:t>
                      </a:r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extLst>
                  <a:ext uri="{0D108BD9-81ED-4DB2-BD59-A6C34878D82A}">
                    <a16:rowId xmlns:a16="http://schemas.microsoft.com/office/drawing/2014/main" val="909891582"/>
                  </a:ext>
                </a:extLst>
              </a:tr>
              <a:tr h="136608"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LAB REGISTRATION STARTS</a:t>
                      </a:r>
                      <a:endParaRPr lang="fi-FI" sz="105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050" u="none" strike="noStrike">
                          <a:effectLst/>
                        </a:rPr>
                        <a:t> </a:t>
                      </a:r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050" u="none" strike="noStrike">
                          <a:effectLst/>
                        </a:rPr>
                        <a:t> </a:t>
                      </a:r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050" u="none" strike="noStrike">
                          <a:effectLst/>
                        </a:rPr>
                        <a:t> </a:t>
                      </a:r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extLst>
                  <a:ext uri="{0D108BD9-81ED-4DB2-BD59-A6C34878D82A}">
                    <a16:rowId xmlns:a16="http://schemas.microsoft.com/office/drawing/2014/main" val="3231662243"/>
                  </a:ext>
                </a:extLst>
              </a:tr>
              <a:tr h="136608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14 March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H1: thin film, litho, etch</a:t>
                      </a:r>
                      <a:endParaRPr lang="en-US" sz="1050" b="0" i="0" u="none" strike="noStrike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MM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050" u="none" strike="noStrike">
                          <a:effectLst/>
                        </a:rPr>
                        <a:t> </a:t>
                      </a:r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050" u="none" strike="noStrike">
                          <a:effectLst/>
                        </a:rPr>
                        <a:t> </a:t>
                      </a:r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extLst>
                  <a:ext uri="{0D108BD9-81ED-4DB2-BD59-A6C34878D82A}">
                    <a16:rowId xmlns:a16="http://schemas.microsoft.com/office/drawing/2014/main" val="171401570"/>
                  </a:ext>
                </a:extLst>
              </a:tr>
              <a:tr h="136608"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Oxidation</a:t>
                      </a:r>
                      <a:endParaRPr lang="fi-FI" sz="105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SF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Chapter 13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050" u="none" strike="noStrike">
                          <a:effectLst/>
                        </a:rPr>
                        <a:t> </a:t>
                      </a:r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extLst>
                  <a:ext uri="{0D108BD9-81ED-4DB2-BD59-A6C34878D82A}">
                    <a16:rowId xmlns:a16="http://schemas.microsoft.com/office/drawing/2014/main" val="7887490"/>
                  </a:ext>
                </a:extLst>
              </a:tr>
              <a:tr h="136608"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Lab device (sputtering)</a:t>
                      </a:r>
                      <a:endParaRPr lang="fi-FI" sz="105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SF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050" u="none" strike="noStrike">
                          <a:effectLst/>
                        </a:rPr>
                        <a:t> </a:t>
                      </a:r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050" u="none" strike="noStrike">
                          <a:effectLst/>
                        </a:rPr>
                        <a:t> </a:t>
                      </a:r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extLst>
                  <a:ext uri="{0D108BD9-81ED-4DB2-BD59-A6C34878D82A}">
                    <a16:rowId xmlns:a16="http://schemas.microsoft.com/office/drawing/2014/main" val="2679264928"/>
                  </a:ext>
                </a:extLst>
              </a:tr>
              <a:tr h="136608"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First group in lab March 15th</a:t>
                      </a:r>
                      <a:endParaRPr lang="en-US" sz="10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050" u="none" strike="noStrike">
                          <a:effectLst/>
                        </a:rPr>
                        <a:t> </a:t>
                      </a:r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050" u="none" strike="noStrike">
                          <a:effectLst/>
                        </a:rPr>
                        <a:t> </a:t>
                      </a:r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050" u="none" strike="noStrike">
                          <a:effectLst/>
                        </a:rPr>
                        <a:t> </a:t>
                      </a:r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extLst>
                  <a:ext uri="{0D108BD9-81ED-4DB2-BD59-A6C34878D82A}">
                    <a16:rowId xmlns:a16="http://schemas.microsoft.com/office/drawing/2014/main" val="655587451"/>
                  </a:ext>
                </a:extLst>
              </a:tr>
              <a:tr h="136608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21 March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H2: resistors, caps</a:t>
                      </a:r>
                      <a:endParaRPr lang="fi-FI" sz="1050" b="0" i="0" u="none" strike="noStrike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LM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050" u="none" strike="noStrike">
                          <a:effectLst/>
                        </a:rPr>
                        <a:t> </a:t>
                      </a:r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050" u="none" strike="noStrike">
                          <a:effectLst/>
                        </a:rPr>
                        <a:t> </a:t>
                      </a:r>
                      <a:endParaRPr lang="en-FI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extLst>
                  <a:ext uri="{0D108BD9-81ED-4DB2-BD59-A6C34878D82A}">
                    <a16:rowId xmlns:a16="http://schemas.microsoft.com/office/drawing/2014/main" val="3580689298"/>
                  </a:ext>
                </a:extLst>
              </a:tr>
              <a:tr h="136608"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Doping (incl. Epi)</a:t>
                      </a:r>
                      <a:endParaRPr lang="fi-FI" sz="105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VO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Chapters 6,14,15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extLst>
                  <a:ext uri="{0D108BD9-81ED-4DB2-BD59-A6C34878D82A}">
                    <a16:rowId xmlns:a16="http://schemas.microsoft.com/office/drawing/2014/main" val="2669023593"/>
                  </a:ext>
                </a:extLst>
              </a:tr>
              <a:tr h="136608"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S2: oxidation &amp; doping</a:t>
                      </a:r>
                      <a:endParaRPr lang="fi-FI" sz="1050" b="0" i="0" u="none" strike="noStrike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VO, SF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050" u="none" strike="noStrike">
                          <a:effectLst/>
                        </a:rPr>
                        <a:t> </a:t>
                      </a:r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050" u="none" strike="noStrike">
                          <a:effectLst/>
                        </a:rPr>
                        <a:t> </a:t>
                      </a:r>
                      <a:endParaRPr lang="en-FI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extLst>
                  <a:ext uri="{0D108BD9-81ED-4DB2-BD59-A6C34878D82A}">
                    <a16:rowId xmlns:a16="http://schemas.microsoft.com/office/drawing/2014/main" val="2093020334"/>
                  </a:ext>
                </a:extLst>
              </a:tr>
              <a:tr h="136608"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050" u="none" strike="noStrike">
                          <a:effectLst/>
                        </a:rPr>
                        <a:t> </a:t>
                      </a:r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050" u="none" strike="noStrike">
                          <a:effectLst/>
                        </a:rPr>
                        <a:t> </a:t>
                      </a:r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050" u="none" strike="noStrike">
                          <a:effectLst/>
                        </a:rPr>
                        <a:t> </a:t>
                      </a:r>
                      <a:endParaRPr lang="en-FI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extLst>
                  <a:ext uri="{0D108BD9-81ED-4DB2-BD59-A6C34878D82A}">
                    <a16:rowId xmlns:a16="http://schemas.microsoft.com/office/drawing/2014/main" val="3946466168"/>
                  </a:ext>
                </a:extLst>
              </a:tr>
              <a:tr h="136608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28 March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H3: oxide, doping</a:t>
                      </a:r>
                      <a:endParaRPr lang="fi-FI" sz="1050" b="0" i="0" u="none" strike="noStrike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LM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050" u="none" strike="noStrike">
                          <a:effectLst/>
                        </a:rPr>
                        <a:t> </a:t>
                      </a:r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050" u="none" strike="noStrike">
                          <a:effectLst/>
                        </a:rPr>
                        <a:t> </a:t>
                      </a:r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extLst>
                  <a:ext uri="{0D108BD9-81ED-4DB2-BD59-A6C34878D82A}">
                    <a16:rowId xmlns:a16="http://schemas.microsoft.com/office/drawing/2014/main" val="3887413174"/>
                  </a:ext>
                </a:extLst>
              </a:tr>
              <a:tr h="253431"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Bonding &amp; CMP</a:t>
                      </a:r>
                      <a:endParaRPr lang="fi-FI" sz="105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VO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Chapters 16,17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050" u="none" strike="noStrike">
                          <a:effectLst/>
                        </a:rPr>
                        <a:t> </a:t>
                      </a:r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extLst>
                  <a:ext uri="{0D108BD9-81ED-4DB2-BD59-A6C34878D82A}">
                    <a16:rowId xmlns:a16="http://schemas.microsoft.com/office/drawing/2014/main" val="837668320"/>
                  </a:ext>
                </a:extLst>
              </a:tr>
              <a:tr h="136608"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Integration</a:t>
                      </a:r>
                      <a:endParaRPr lang="fi-FI" sz="105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LAST GROUP IN LAB March 30th</a:t>
                      </a:r>
                      <a:endParaRPr lang="en-US" sz="10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SF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Chapter 25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050" u="none" strike="noStrike">
                          <a:effectLst/>
                        </a:rPr>
                        <a:t> </a:t>
                      </a:r>
                      <a:endParaRPr lang="en-FI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extLst>
                  <a:ext uri="{0D108BD9-81ED-4DB2-BD59-A6C34878D82A}">
                    <a16:rowId xmlns:a16="http://schemas.microsoft.com/office/drawing/2014/main" val="648118164"/>
                  </a:ext>
                </a:extLst>
              </a:tr>
              <a:tr h="136608"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050" u="none" strike="noStrike">
                          <a:effectLst/>
                        </a:rPr>
                        <a:t> </a:t>
                      </a:r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050" u="none" strike="noStrike">
                          <a:effectLst/>
                        </a:rPr>
                        <a:t> </a:t>
                      </a:r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050" u="none" strike="noStrike">
                          <a:effectLst/>
                        </a:rPr>
                        <a:t> </a:t>
                      </a:r>
                      <a:endParaRPr lang="en-FI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extLst>
                  <a:ext uri="{0D108BD9-81ED-4DB2-BD59-A6C34878D82A}">
                    <a16:rowId xmlns:a16="http://schemas.microsoft.com/office/drawing/2014/main" val="3772409047"/>
                  </a:ext>
                </a:extLst>
              </a:tr>
              <a:tr h="136608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4 April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H4: lab reports dicussed</a:t>
                      </a:r>
                      <a:endParaRPr lang="fi-FI" sz="105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MM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050" u="none" strike="noStrike">
                          <a:effectLst/>
                        </a:rPr>
                        <a:t> </a:t>
                      </a:r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050" u="none" strike="noStrike">
                          <a:effectLst/>
                        </a:rPr>
                        <a:t> </a:t>
                      </a:r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extLst>
                  <a:ext uri="{0D108BD9-81ED-4DB2-BD59-A6C34878D82A}">
                    <a16:rowId xmlns:a16="http://schemas.microsoft.com/office/drawing/2014/main" val="1463594640"/>
                  </a:ext>
                </a:extLst>
              </a:tr>
              <a:tr h="253431"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MEMS 1 (etch)</a:t>
                      </a:r>
                      <a:endParaRPr lang="fi-FI" sz="105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SF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Chapters 21,22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050" u="none" strike="noStrike">
                          <a:effectLst/>
                        </a:rPr>
                        <a:t> </a:t>
                      </a:r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extLst>
                  <a:ext uri="{0D108BD9-81ED-4DB2-BD59-A6C34878D82A}">
                    <a16:rowId xmlns:a16="http://schemas.microsoft.com/office/drawing/2014/main" val="3649214914"/>
                  </a:ext>
                </a:extLst>
              </a:tr>
              <a:tr h="136608"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S4: MEMS 1</a:t>
                      </a:r>
                      <a:endParaRPr lang="fi-FI" sz="1050" b="0" i="0" u="none" strike="noStrike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SF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050" u="none" strike="noStrike">
                          <a:effectLst/>
                        </a:rPr>
                        <a:t> </a:t>
                      </a:r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050" u="none" strike="noStrike">
                          <a:effectLst/>
                        </a:rPr>
                        <a:t> </a:t>
                      </a:r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extLst>
                  <a:ext uri="{0D108BD9-81ED-4DB2-BD59-A6C34878D82A}">
                    <a16:rowId xmlns:a16="http://schemas.microsoft.com/office/drawing/2014/main" val="1087168710"/>
                  </a:ext>
                </a:extLst>
              </a:tr>
              <a:tr h="136608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11 April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H5: MEMS basics</a:t>
                      </a:r>
                      <a:endParaRPr lang="fi-FI" sz="1050" b="0" i="0" u="none" strike="noStrike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050" u="none" strike="noStrike">
                          <a:effectLst/>
                        </a:rPr>
                        <a:t> </a:t>
                      </a:r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050" u="none" strike="noStrike">
                          <a:effectLst/>
                        </a:rPr>
                        <a:t> </a:t>
                      </a:r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050" u="none" strike="noStrike">
                          <a:effectLst/>
                        </a:rPr>
                        <a:t> </a:t>
                      </a:r>
                      <a:endParaRPr lang="en-FI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extLst>
                  <a:ext uri="{0D108BD9-81ED-4DB2-BD59-A6C34878D82A}">
                    <a16:rowId xmlns:a16="http://schemas.microsoft.com/office/drawing/2014/main" val="2122077609"/>
                  </a:ext>
                </a:extLst>
              </a:tr>
              <a:tr h="136608"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CMOS</a:t>
                      </a:r>
                      <a:endParaRPr lang="fi-FI" sz="105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VO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Chapter 26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050" u="none" strike="noStrike">
                          <a:effectLst/>
                        </a:rPr>
                        <a:t> </a:t>
                      </a:r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extLst>
                  <a:ext uri="{0D108BD9-81ED-4DB2-BD59-A6C34878D82A}">
                    <a16:rowId xmlns:a16="http://schemas.microsoft.com/office/drawing/2014/main" val="1981139361"/>
                  </a:ext>
                </a:extLst>
              </a:tr>
              <a:tr h="136608"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S3: CMOS starters</a:t>
                      </a:r>
                      <a:endParaRPr lang="fi-FI" sz="1050" b="0" i="0" u="none" strike="noStrike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VO, SF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050" u="none" strike="noStrike">
                          <a:effectLst/>
                        </a:rPr>
                        <a:t> </a:t>
                      </a:r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050" u="none" strike="noStrike">
                          <a:effectLst/>
                        </a:rPr>
                        <a:t> </a:t>
                      </a:r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extLst>
                  <a:ext uri="{0D108BD9-81ED-4DB2-BD59-A6C34878D82A}">
                    <a16:rowId xmlns:a16="http://schemas.microsoft.com/office/drawing/2014/main" val="760717623"/>
                  </a:ext>
                </a:extLst>
              </a:tr>
              <a:tr h="136608">
                <a:tc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18 April</a:t>
                      </a:r>
                      <a:endParaRPr lang="fi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050" u="none" strike="noStrike">
                          <a:effectLst/>
                        </a:rPr>
                        <a:t>exam week, no teaching</a:t>
                      </a:r>
                      <a:endParaRPr lang="fi-FI" sz="105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050" u="none" strike="noStrike">
                          <a:effectLst/>
                        </a:rPr>
                        <a:t> </a:t>
                      </a:r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050" u="none" strike="noStrike">
                          <a:effectLst/>
                        </a:rPr>
                        <a:t> </a:t>
                      </a:r>
                      <a:endParaRPr lang="en-FI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050" u="none" strike="noStrike">
                          <a:effectLst/>
                        </a:rPr>
                        <a:t> </a:t>
                      </a:r>
                      <a:endParaRPr lang="en-FI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11" marR="4711" marT="4711" marB="0" anchor="b"/>
                </a:tc>
                <a:extLst>
                  <a:ext uri="{0D108BD9-81ED-4DB2-BD59-A6C34878D82A}">
                    <a16:rowId xmlns:a16="http://schemas.microsoft.com/office/drawing/2014/main" val="349895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5632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1BF10-E88C-76D8-94C9-4B9685E93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Timetable, period V</a:t>
            </a:r>
            <a:endParaRPr lang="LID4096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4B2140C-8B79-5925-9587-5D9E10AAAC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279842"/>
              </p:ext>
            </p:extLst>
          </p:nvPr>
        </p:nvGraphicFramePr>
        <p:xfrm>
          <a:off x="458262" y="1628800"/>
          <a:ext cx="8291265" cy="44780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7291">
                  <a:extLst>
                    <a:ext uri="{9D8B030D-6E8A-4147-A177-3AD203B41FA5}">
                      <a16:colId xmlns:a16="http://schemas.microsoft.com/office/drawing/2014/main" val="2762521375"/>
                    </a:ext>
                  </a:extLst>
                </a:gridCol>
                <a:gridCol w="1634171">
                  <a:extLst>
                    <a:ext uri="{9D8B030D-6E8A-4147-A177-3AD203B41FA5}">
                      <a16:colId xmlns:a16="http://schemas.microsoft.com/office/drawing/2014/main" val="1551777434"/>
                    </a:ext>
                  </a:extLst>
                </a:gridCol>
                <a:gridCol w="2391049">
                  <a:extLst>
                    <a:ext uri="{9D8B030D-6E8A-4147-A177-3AD203B41FA5}">
                      <a16:colId xmlns:a16="http://schemas.microsoft.com/office/drawing/2014/main" val="3347356509"/>
                    </a:ext>
                  </a:extLst>
                </a:gridCol>
                <a:gridCol w="963300">
                  <a:extLst>
                    <a:ext uri="{9D8B030D-6E8A-4147-A177-3AD203B41FA5}">
                      <a16:colId xmlns:a16="http://schemas.microsoft.com/office/drawing/2014/main" val="2353089362"/>
                    </a:ext>
                  </a:extLst>
                </a:gridCol>
                <a:gridCol w="1358942">
                  <a:extLst>
                    <a:ext uri="{9D8B030D-6E8A-4147-A177-3AD203B41FA5}">
                      <a16:colId xmlns:a16="http://schemas.microsoft.com/office/drawing/2014/main" val="2499415268"/>
                    </a:ext>
                  </a:extLst>
                </a:gridCol>
                <a:gridCol w="1066512">
                  <a:extLst>
                    <a:ext uri="{9D8B030D-6E8A-4147-A177-3AD203B41FA5}">
                      <a16:colId xmlns:a16="http://schemas.microsoft.com/office/drawing/2014/main" val="2795255030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25 April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H6: CMOS</a:t>
                      </a:r>
                      <a:endParaRPr lang="fi-FI" sz="1600" b="0" i="0" u="none" strike="noStrike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VO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600" u="none" strike="noStrike">
                          <a:effectLst/>
                        </a:rPr>
                        <a:t> </a:t>
                      </a:r>
                      <a:endParaRPr lang="en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600" u="none" strike="noStrike">
                          <a:effectLst/>
                        </a:rPr>
                        <a:t> </a:t>
                      </a:r>
                      <a:endParaRPr lang="en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0606943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MEMS 2 (bulk)</a:t>
                      </a:r>
                      <a:endParaRPr lang="fi-FI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SF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Chapter 30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600" u="none" strike="noStrike">
                          <a:effectLst/>
                        </a:rPr>
                        <a:t> </a:t>
                      </a:r>
                      <a:endParaRPr lang="en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5064426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S5: MEMS 2</a:t>
                      </a:r>
                      <a:endParaRPr lang="fi-FI" sz="1600" b="0" i="0" u="none" strike="noStrike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SF, VO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600" u="none" strike="noStrike">
                          <a:effectLst/>
                        </a:rPr>
                        <a:t> </a:t>
                      </a:r>
                      <a:endParaRPr lang="en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600" u="none" strike="noStrike">
                          <a:effectLst/>
                        </a:rPr>
                        <a:t> </a:t>
                      </a:r>
                      <a:endParaRPr lang="en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7798048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2 May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H7: MEMS advanced</a:t>
                      </a:r>
                      <a:endParaRPr lang="fi-FI" sz="1600" b="0" i="0" u="none" strike="noStrike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SF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600" u="none" strike="noStrike">
                          <a:effectLst/>
                        </a:rPr>
                        <a:t> </a:t>
                      </a:r>
                      <a:endParaRPr lang="en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600" u="none" strike="noStrike">
                          <a:effectLst/>
                        </a:rPr>
                        <a:t> </a:t>
                      </a:r>
                      <a:endParaRPr lang="en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1171249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MEMS 3 (surface)</a:t>
                      </a:r>
                      <a:endParaRPr lang="fi-FI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SF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Chapter 29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600" u="none" strike="noStrike">
                          <a:effectLst/>
                        </a:rPr>
                        <a:t> </a:t>
                      </a:r>
                      <a:endParaRPr lang="en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5519627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S6: MEMS 3</a:t>
                      </a:r>
                      <a:endParaRPr lang="fi-FI" sz="1600" b="0" i="0" u="none" strike="noStrike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SF, VO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600" u="none" strike="noStrike">
                          <a:effectLst/>
                        </a:rPr>
                        <a:t> </a:t>
                      </a:r>
                      <a:endParaRPr lang="en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600" u="none" strike="noStrike">
                          <a:effectLst/>
                        </a:rPr>
                        <a:t> </a:t>
                      </a:r>
                      <a:endParaRPr lang="en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015033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9 May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Yield &amp; reliability</a:t>
                      </a:r>
                      <a:endParaRPr lang="fi-FI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VO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Chapter 36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600" u="none" strike="noStrike">
                          <a:effectLst/>
                        </a:rPr>
                        <a:t> </a:t>
                      </a:r>
                      <a:endParaRPr lang="en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4809054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Economics of microfabrication</a:t>
                      </a:r>
                      <a:endParaRPr lang="fi-FI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SF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Chapter 37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600" u="none" strike="noStrike">
                          <a:effectLst/>
                        </a:rPr>
                        <a:t> </a:t>
                      </a:r>
                      <a:endParaRPr lang="en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6963024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S7: metallization</a:t>
                      </a:r>
                      <a:endParaRPr lang="fi-FI" sz="1600" b="0" i="0" u="none" strike="noStrike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SF, VO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600" u="none" strike="noStrike">
                          <a:effectLst/>
                        </a:rPr>
                        <a:t> </a:t>
                      </a:r>
                      <a:endParaRPr lang="en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600" u="none" strike="noStrike">
                          <a:effectLst/>
                        </a:rPr>
                        <a:t> </a:t>
                      </a:r>
                      <a:endParaRPr lang="en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2652905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16 May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H8: yield; economics, MEMS surface</a:t>
                      </a:r>
                      <a:endParaRPr lang="en-US" sz="1600" b="0" i="0" u="none" strike="noStrike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VO, SF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600" u="none" strike="noStrike">
                          <a:effectLst/>
                        </a:rPr>
                        <a:t> </a:t>
                      </a:r>
                      <a:endParaRPr lang="en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600" u="none" strike="noStrike">
                          <a:effectLst/>
                        </a:rPr>
                        <a:t> </a:t>
                      </a:r>
                      <a:endParaRPr lang="en-FI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8775590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Scaling</a:t>
                      </a:r>
                      <a:endParaRPr lang="fi-FI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SF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Chapters 26, 28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600" u="none" strike="noStrike">
                          <a:effectLst/>
                        </a:rPr>
                        <a:t> </a:t>
                      </a:r>
                      <a:endParaRPr lang="en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3253768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Nano-CMOS &amp; Moore</a:t>
                      </a:r>
                      <a:endParaRPr lang="fi-FI" sz="16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VO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Chapters 26, 38</a:t>
                      </a:r>
                      <a:endParaRPr lang="fi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600" u="none" strike="noStrike">
                          <a:effectLst/>
                        </a:rPr>
                        <a:t> </a:t>
                      </a:r>
                      <a:endParaRPr lang="en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2751731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FI" sz="1600" u="none" strike="noStrike">
                          <a:effectLst/>
                        </a:rPr>
                        <a:t> </a:t>
                      </a:r>
                      <a:endParaRPr lang="en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3880559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June 2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Exam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time: 9-12 o'clock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600" u="none" strike="noStrike">
                          <a:effectLst/>
                        </a:rPr>
                        <a:t>all</a:t>
                      </a:r>
                      <a:endParaRPr lang="fi-FI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FI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13984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901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5202E-9512-463D-894D-8370C0CBA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Pre-reading</a:t>
            </a:r>
            <a:endParaRPr lang="LID4096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4D5D9D-45AC-482E-AAE2-B086643F636D}"/>
              </a:ext>
            </a:extLst>
          </p:cNvPr>
          <p:cNvSpPr txBox="1"/>
          <p:nvPr/>
        </p:nvSpPr>
        <p:spPr>
          <a:xfrm>
            <a:off x="539552" y="1659285"/>
            <a:ext cx="81369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slides are available beforehand (we aim </a:t>
            </a:r>
            <a:r>
              <a:rPr lang="en-US" sz="2800"/>
              <a:t>for Friday</a:t>
            </a:r>
            <a:r>
              <a:rPr lang="en-US" sz="2800" dirty="0"/>
              <a:t>, but Monday morning latest).</a:t>
            </a:r>
          </a:p>
          <a:p>
            <a:endParaRPr lang="en-US" sz="2800" dirty="0"/>
          </a:p>
          <a:p>
            <a:r>
              <a:rPr lang="en-US" sz="2800" dirty="0"/>
              <a:t>We expect that you have familiarized yourself with them, because the pace of lectures is based on assumption that students know the stuff.</a:t>
            </a:r>
          </a:p>
          <a:p>
            <a:endParaRPr lang="en-US" sz="2800" dirty="0"/>
          </a:p>
          <a:p>
            <a:r>
              <a:rPr lang="en-US" sz="2800" dirty="0"/>
              <a:t>Use lectures to ask questions of topics that you did not understand during self-study.</a:t>
            </a:r>
          </a:p>
          <a:p>
            <a:endParaRPr lang="en-US" sz="2800" dirty="0"/>
          </a:p>
          <a:p>
            <a:endParaRPr lang="LID4096" sz="2800" dirty="0"/>
          </a:p>
        </p:txBody>
      </p:sp>
    </p:spTree>
    <p:extLst>
      <p:ext uri="{BB962C8B-B14F-4D97-AF65-F5344CB8AC3E}">
        <p14:creationId xmlns:p14="http://schemas.microsoft.com/office/powerpoint/2010/main" val="3552694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F16B5EA-FED0-A02A-D861-8820BE2106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5723"/>
          <a:stretch/>
        </p:blipFill>
        <p:spPr>
          <a:xfrm>
            <a:off x="179511" y="116632"/>
            <a:ext cx="8722453" cy="598595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B886F79-EB10-D61D-2BE6-48C49676C66D}"/>
              </a:ext>
            </a:extLst>
          </p:cNvPr>
          <p:cNvSpPr/>
          <p:nvPr/>
        </p:nvSpPr>
        <p:spPr>
          <a:xfrm>
            <a:off x="4427984" y="4653136"/>
            <a:ext cx="4536505" cy="14494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DE0A06-86AE-A6D3-C6B6-28690FDD30DE}"/>
              </a:ext>
            </a:extLst>
          </p:cNvPr>
          <p:cNvSpPr txBox="1"/>
          <p:nvPr/>
        </p:nvSpPr>
        <p:spPr>
          <a:xfrm>
            <a:off x="5940152" y="602128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27.2.2023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2211640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book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556792"/>
            <a:ext cx="80648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Introduction to Microfabrication, 2</a:t>
            </a:r>
            <a:r>
              <a:rPr lang="en-GB" sz="2400" baseline="30000" dirty="0"/>
              <a:t>nd</a:t>
            </a:r>
            <a:r>
              <a:rPr lang="en-GB" sz="2400" dirty="0"/>
              <a:t> edition (John Wiley, 2010). First edition 2004 can also be used.</a:t>
            </a:r>
            <a:endParaRPr lang="en-US" sz="2400" dirty="0"/>
          </a:p>
          <a:p>
            <a:endParaRPr lang="en-GB" sz="2400" dirty="0"/>
          </a:p>
          <a:p>
            <a:r>
              <a:rPr lang="en-GB" sz="2400" dirty="0"/>
              <a:t>The course covers chapters 1-6, 9, 11-17, 20,21, 25-31, 35-38 (ca. 60% of the book).</a:t>
            </a:r>
          </a:p>
          <a:p>
            <a:endParaRPr lang="en-US" sz="2400" dirty="0"/>
          </a:p>
          <a:p>
            <a:r>
              <a:rPr lang="en-GB" sz="2400" dirty="0"/>
              <a:t>Available as e-book via Aalto library:</a:t>
            </a:r>
            <a:endParaRPr lang="en-GB" sz="2400" dirty="0">
              <a:hlinkClick r:id="rId2"/>
            </a:endParaRPr>
          </a:p>
          <a:p>
            <a:r>
              <a:rPr lang="en-US" sz="2400" dirty="0">
                <a:hlinkClick r:id="rId2"/>
              </a:rPr>
              <a:t>http://site.ebrary.com/lib/aalto/docDetail.action?docID=10419414</a:t>
            </a:r>
            <a:endParaRPr lang="en-US" sz="2400" dirty="0"/>
          </a:p>
          <a:p>
            <a:endParaRPr lang="en-GB" sz="2400" dirty="0"/>
          </a:p>
          <a:p>
            <a:r>
              <a:rPr lang="en-GB" sz="2400" dirty="0"/>
              <a:t>Other good readings: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4D69B7-9365-49F9-86EF-A619FD42428C}"/>
              </a:ext>
            </a:extLst>
          </p:cNvPr>
          <p:cNvSpPr txBox="1"/>
          <p:nvPr/>
        </p:nvSpPr>
        <p:spPr>
          <a:xfrm>
            <a:off x="445344" y="5848226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highlight>
                  <a:srgbClr val="FF0000"/>
                </a:highlight>
              </a:rPr>
              <a:t>Short notes on semiconductor technology:</a:t>
            </a:r>
          </a:p>
          <a:p>
            <a:r>
              <a:rPr lang="fi-FI" sz="2000" dirty="0">
                <a:solidFill>
                  <a:schemeClr val="bg1"/>
                </a:solidFill>
                <a:highlight>
                  <a:srgbClr val="FF0000"/>
                </a:highligh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http://www.semi1source.com/notes/</a:t>
            </a:r>
            <a:endParaRPr lang="LID4096" sz="2000" dirty="0">
              <a:solidFill>
                <a:schemeClr val="bg1"/>
              </a:solidFill>
              <a:highlight>
                <a:srgbClr val="FF0000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5872</TotalTime>
  <Words>1178</Words>
  <Application>Microsoft Office PowerPoint</Application>
  <PresentationFormat>On-screen Show (4:3)</PresentationFormat>
  <Paragraphs>319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 Microfabrication 2023 CHEM-E5115  sami.franssila@aalto.fi victor.ovchinnikov@aalto.fi </vt:lpstr>
      <vt:lpstr>Goals</vt:lpstr>
      <vt:lpstr>You must understand:</vt:lpstr>
      <vt:lpstr>Learning</vt:lpstr>
      <vt:lpstr>Timetable, period IV</vt:lpstr>
      <vt:lpstr>Timetable, period V</vt:lpstr>
      <vt:lpstr>Pre-reading</vt:lpstr>
      <vt:lpstr>PowerPoint Presentation</vt:lpstr>
      <vt:lpstr>The book</vt:lpstr>
      <vt:lpstr>Homework exercises</vt:lpstr>
      <vt:lpstr>On-the-spot exercises</vt:lpstr>
      <vt:lpstr>Cleanroom lab demo</vt:lpstr>
      <vt:lpstr>Examples of exam questions</vt:lpstr>
      <vt:lpstr>Grading</vt:lpstr>
      <vt:lpstr>Related courses</vt:lpstr>
    </vt:vector>
  </TitlesOfParts>
  <Company>TKK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SF</dc:creator>
  <cp:lastModifiedBy>Franssila Sami</cp:lastModifiedBy>
  <cp:revision>76</cp:revision>
  <dcterms:created xsi:type="dcterms:W3CDTF">2011-09-05T08:59:56Z</dcterms:created>
  <dcterms:modified xsi:type="dcterms:W3CDTF">2023-02-27T07:28:32Z</dcterms:modified>
</cp:coreProperties>
</file>