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86"/>
  </p:notesMasterIdLst>
  <p:sldIdLst>
    <p:sldId id="256" r:id="rId2"/>
    <p:sldId id="353" r:id="rId3"/>
    <p:sldId id="257" r:id="rId4"/>
    <p:sldId id="263" r:id="rId5"/>
    <p:sldId id="357" r:id="rId6"/>
    <p:sldId id="265" r:id="rId7"/>
    <p:sldId id="258" r:id="rId8"/>
    <p:sldId id="259" r:id="rId9"/>
    <p:sldId id="260" r:id="rId10"/>
    <p:sldId id="355" r:id="rId11"/>
    <p:sldId id="266" r:id="rId12"/>
    <p:sldId id="267" r:id="rId13"/>
    <p:sldId id="264" r:id="rId14"/>
    <p:sldId id="270" r:id="rId15"/>
    <p:sldId id="356" r:id="rId16"/>
    <p:sldId id="272" r:id="rId17"/>
    <p:sldId id="271" r:id="rId18"/>
    <p:sldId id="273" r:id="rId19"/>
    <p:sldId id="268" r:id="rId20"/>
    <p:sldId id="276" r:id="rId21"/>
    <p:sldId id="262" r:id="rId22"/>
    <p:sldId id="274" r:id="rId23"/>
    <p:sldId id="277" r:id="rId24"/>
    <p:sldId id="280" r:id="rId25"/>
    <p:sldId id="285" r:id="rId26"/>
    <p:sldId id="281" r:id="rId27"/>
    <p:sldId id="352" r:id="rId28"/>
    <p:sldId id="282" r:id="rId29"/>
    <p:sldId id="283" r:id="rId30"/>
    <p:sldId id="286" r:id="rId31"/>
    <p:sldId id="359" r:id="rId32"/>
    <p:sldId id="287" r:id="rId33"/>
    <p:sldId id="294" r:id="rId34"/>
    <p:sldId id="360" r:id="rId35"/>
    <p:sldId id="289" r:id="rId36"/>
    <p:sldId id="290" r:id="rId37"/>
    <p:sldId id="292" r:id="rId38"/>
    <p:sldId id="296" r:id="rId39"/>
    <p:sldId id="303" r:id="rId40"/>
    <p:sldId id="297" r:id="rId41"/>
    <p:sldId id="299" r:id="rId42"/>
    <p:sldId id="300" r:id="rId43"/>
    <p:sldId id="301" r:id="rId44"/>
    <p:sldId id="304" r:id="rId45"/>
    <p:sldId id="306" r:id="rId46"/>
    <p:sldId id="307" r:id="rId47"/>
    <p:sldId id="308" r:id="rId48"/>
    <p:sldId id="309" r:id="rId49"/>
    <p:sldId id="310" r:id="rId50"/>
    <p:sldId id="311" r:id="rId51"/>
    <p:sldId id="312" r:id="rId52"/>
    <p:sldId id="313" r:id="rId53"/>
    <p:sldId id="314" r:id="rId54"/>
    <p:sldId id="315" r:id="rId55"/>
    <p:sldId id="317" r:id="rId56"/>
    <p:sldId id="318" r:id="rId57"/>
    <p:sldId id="319" r:id="rId58"/>
    <p:sldId id="320" r:id="rId59"/>
    <p:sldId id="364" r:id="rId60"/>
    <p:sldId id="365" r:id="rId61"/>
    <p:sldId id="366" r:id="rId62"/>
    <p:sldId id="367" r:id="rId63"/>
    <p:sldId id="369" r:id="rId64"/>
    <p:sldId id="368" r:id="rId65"/>
    <p:sldId id="321" r:id="rId66"/>
    <p:sldId id="322" r:id="rId67"/>
    <p:sldId id="323" r:id="rId68"/>
    <p:sldId id="324" r:id="rId69"/>
    <p:sldId id="325" r:id="rId70"/>
    <p:sldId id="329" r:id="rId71"/>
    <p:sldId id="326" r:id="rId72"/>
    <p:sldId id="327" r:id="rId73"/>
    <p:sldId id="328" r:id="rId74"/>
    <p:sldId id="330" r:id="rId75"/>
    <p:sldId id="361" r:id="rId76"/>
    <p:sldId id="333" r:id="rId77"/>
    <p:sldId id="362" r:id="rId78"/>
    <p:sldId id="335" r:id="rId79"/>
    <p:sldId id="363" r:id="rId80"/>
    <p:sldId id="331" r:id="rId81"/>
    <p:sldId id="344" r:id="rId82"/>
    <p:sldId id="370" r:id="rId83"/>
    <p:sldId id="371" r:id="rId84"/>
    <p:sldId id="372" r:id="rId85"/>
  </p:sldIdLst>
  <p:sldSz cx="9144000" cy="6858000" type="screen4x3"/>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0"/>
    <p:restoredTop sz="94555"/>
  </p:normalViewPr>
  <p:slideViewPr>
    <p:cSldViewPr snapToGrid="0" snapToObjects="1">
      <p:cViewPr varScale="1">
        <p:scale>
          <a:sx n="106" d="100"/>
          <a:sy n="106" d="100"/>
        </p:scale>
        <p:origin x="59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dirty="0"/>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972648-754D-E041-BD12-57D1158653D4}" type="datetimeFigureOut">
              <a:rPr lang="fi-FI" smtClean="0"/>
              <a:t>15.2.2022</a:t>
            </a:fld>
            <a:endParaRPr lang="fi-FI" dirty="0"/>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dirty="0"/>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626458-2817-9C43-A166-D882851D7547}" type="slidenum">
              <a:rPr lang="fi-FI" smtClean="0"/>
              <a:t>‹#›</a:t>
            </a:fld>
            <a:endParaRPr lang="fi-FI" dirty="0"/>
          </a:p>
        </p:txBody>
      </p:sp>
    </p:spTree>
    <p:extLst>
      <p:ext uri="{BB962C8B-B14F-4D97-AF65-F5344CB8AC3E}">
        <p14:creationId xmlns:p14="http://schemas.microsoft.com/office/powerpoint/2010/main" val="16451854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xfrm>
            <a:off x="1150938" y="692150"/>
            <a:ext cx="4556125" cy="3416300"/>
          </a:xfrm>
          <a:ln/>
        </p:spPr>
      </p:sp>
      <p:sp>
        <p:nvSpPr>
          <p:cNvPr id="18435"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a:t>
            </a:r>
            <a:r>
              <a:rPr lang="en-US" b="1" dirty="0">
                <a:latin typeface="Times New Roman" charset="0"/>
                <a:ea typeface="ＭＳ Ｐゴシック" charset="0"/>
                <a:cs typeface="ＭＳ Ｐゴシック" charset="0"/>
              </a:rPr>
              <a:t>History of Crete goes back as far as the ancient Minoan civilization. After this </a:t>
            </a:r>
            <a:r>
              <a:rPr lang="en-US" b="1" dirty="0" err="1">
                <a:latin typeface="Times New Roman" charset="0"/>
                <a:ea typeface="ＭＳ Ｐゴシック" charset="0"/>
                <a:cs typeface="ＭＳ Ｐゴシック" charset="0"/>
              </a:rPr>
              <a:t>civilisation</a:t>
            </a:r>
            <a:r>
              <a:rPr lang="en-US" b="1" dirty="0">
                <a:latin typeface="Times New Roman" charset="0"/>
                <a:ea typeface="ＭＳ Ｐゴシック" charset="0"/>
                <a:cs typeface="ＭＳ Ｐゴシック" charset="0"/>
              </a:rPr>
              <a:t> was destroyed by natural catastrophes, Crete developed an Ancient Greece-influenced organization of city states, then successively became part of the Roman Empire, the Byzantine Empire, the Venetian Republic, the Ottoman Empire, and the modern state of Greece.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Since so little ancient life-sized bronze sculpture is preserved, armor often indicates how artists represented the human body.  The </a:t>
            </a:r>
            <a:r>
              <a:rPr lang="en-US" err="1">
                <a:latin typeface="Arial" charset="0"/>
                <a:ea typeface="ＭＳ Ｐゴシック" charset="0"/>
                <a:cs typeface="ＭＳ Ｐゴシック" charset="0"/>
              </a:rPr>
              <a:t>curiass</a:t>
            </a:r>
            <a:r>
              <a:rPr lang="en-US">
                <a:latin typeface="Arial" charset="0"/>
                <a:ea typeface="ＭＳ Ｐゴシック" charset="0"/>
                <a:cs typeface="ＭＳ Ｐゴシック" charset="0"/>
              </a:rPr>
              <a:t>, aptly called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a muscle cuirass</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shows a beautifully articulated, indeed somewhat idealized, torso.  MMA Lent by Shelby White and Leon Levy (L.1999.36.3.1-6  </a:t>
            </a:r>
            <a:endParaRPr lang="en-US">
              <a:latin typeface="Arial" charset="0"/>
              <a:ea typeface="ＭＳ Ｐゴシック" charset="0"/>
              <a:cs typeface="ＭＳ Ｐゴシック" charset="0"/>
            </a:endParaRPr>
          </a:p>
        </p:txBody>
      </p:sp>
      <p:sp>
        <p:nvSpPr>
          <p:cNvPr id="593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34C690C-593F-B34A-8938-491916F32CD4}" type="slidenum">
              <a:rPr kumimoji="0" lang="en-US" sz="1200"/>
              <a:pPr/>
              <a:t>50</a:t>
            </a:fld>
            <a:endParaRPr kumimoji="0"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1" eaLnBrk="1" hangingPunct="1">
              <a:lnSpc>
                <a:spcPct val="90000"/>
              </a:lnSpc>
            </a:pPr>
            <a:r>
              <a:rPr lang="en-US" sz="2000">
                <a:latin typeface="Helvetica" charset="0"/>
                <a:ea typeface="ＭＳ Ｐゴシック" charset="0"/>
              </a:rPr>
              <a:t>boot-like lace-up sandals with heel cup for military </a:t>
            </a:r>
          </a:p>
          <a:p>
            <a:pPr lvl="1" eaLnBrk="1" hangingPunct="1">
              <a:lnSpc>
                <a:spcPct val="90000"/>
              </a:lnSpc>
            </a:pPr>
            <a:r>
              <a:rPr lang="en-US" sz="2000">
                <a:latin typeface="Helvetica" charset="0"/>
                <a:ea typeface="ＭＳ Ｐゴシック" charset="0"/>
              </a:rPr>
              <a:t>Horseback armies wear leggings</a:t>
            </a:r>
          </a:p>
          <a:p>
            <a:pPr lvl="1" eaLnBrk="1" hangingPunct="1">
              <a:lnSpc>
                <a:spcPct val="90000"/>
              </a:lnSpc>
            </a:pPr>
            <a:r>
              <a:rPr lang="en-US" sz="2000" err="1">
                <a:latin typeface="Helvetica" charset="0"/>
                <a:ea typeface="ＭＳ Ｐゴシック" charset="0"/>
              </a:rPr>
              <a:t>Moulded</a:t>
            </a:r>
            <a:r>
              <a:rPr lang="en-US" sz="2000">
                <a:latin typeface="Helvetica" charset="0"/>
                <a:ea typeface="ＭＳ Ｐゴシック" charset="0"/>
              </a:rPr>
              <a:t> leather breast plates</a:t>
            </a:r>
          </a:p>
          <a:p>
            <a:pPr lvl="2" eaLnBrk="1" hangingPunct="1">
              <a:lnSpc>
                <a:spcPct val="90000"/>
              </a:lnSpc>
            </a:pPr>
            <a:r>
              <a:rPr lang="en-US" sz="1800">
                <a:latin typeface="Helvetica" charset="0"/>
                <a:ea typeface="ＭＳ Ｐゴシック" charset="0"/>
              </a:rPr>
              <a:t>less heavy</a:t>
            </a:r>
          </a:p>
          <a:p>
            <a:pPr lvl="1" eaLnBrk="1" hangingPunct="1">
              <a:lnSpc>
                <a:spcPct val="90000"/>
              </a:lnSpc>
            </a:pPr>
            <a:r>
              <a:rPr lang="en-US" sz="2000">
                <a:latin typeface="Helvetica" charset="0"/>
                <a:ea typeface="ＭＳ Ｐゴシック" charset="0"/>
              </a:rPr>
              <a:t>Helmets with elaborate plumes</a:t>
            </a:r>
          </a:p>
          <a:p>
            <a:pPr eaLnBrk="1" hangingPunct="1">
              <a:lnSpc>
                <a:spcPct val="90000"/>
              </a:lnSpc>
            </a:pPr>
            <a:r>
              <a:rPr lang="en-US" sz="2000">
                <a:latin typeface="Helvetica" charset="0"/>
                <a:ea typeface="ＭＳ Ｐゴシック" charset="0"/>
                <a:cs typeface="ＭＳ Ｐゴシック" charset="0"/>
              </a:rPr>
              <a:t>Phrygian caps worn on Persians</a:t>
            </a:r>
          </a:p>
          <a:p>
            <a:endParaRPr lang="fi-FI"/>
          </a:p>
        </p:txBody>
      </p:sp>
      <p:sp>
        <p:nvSpPr>
          <p:cNvPr id="4" name="Dian numeron paikkamerkki 3"/>
          <p:cNvSpPr>
            <a:spLocks noGrp="1"/>
          </p:cNvSpPr>
          <p:nvPr>
            <p:ph type="sldNum" sz="quarter" idx="10"/>
          </p:nvPr>
        </p:nvSpPr>
        <p:spPr/>
        <p:txBody>
          <a:bodyPr/>
          <a:lstStyle/>
          <a:p>
            <a:fld id="{78626458-2817-9C43-A166-D882851D7547}" type="slidenum">
              <a:rPr lang="fi-FI" smtClean="0"/>
              <a:t>57</a:t>
            </a:fld>
            <a:endParaRPr lang="fi-FI"/>
          </a:p>
        </p:txBody>
      </p:sp>
    </p:spTree>
    <p:extLst>
      <p:ext uri="{BB962C8B-B14F-4D97-AF65-F5344CB8AC3E}">
        <p14:creationId xmlns:p14="http://schemas.microsoft.com/office/powerpoint/2010/main" val="1966610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Costume</a:t>
            </a:r>
            <a:r>
              <a:rPr lang="fi-FI"/>
              <a:t> </a:t>
            </a:r>
            <a:r>
              <a:rPr lang="fi-FI" err="1"/>
              <a:t>terms</a:t>
            </a:r>
            <a:r>
              <a:rPr lang="fi-FI"/>
              <a:t> </a:t>
            </a:r>
          </a:p>
        </p:txBody>
      </p:sp>
      <p:sp>
        <p:nvSpPr>
          <p:cNvPr id="4" name="Dian numeron paikkamerkki 3"/>
          <p:cNvSpPr>
            <a:spLocks noGrp="1"/>
          </p:cNvSpPr>
          <p:nvPr>
            <p:ph type="sldNum" sz="quarter" idx="10"/>
          </p:nvPr>
        </p:nvSpPr>
        <p:spPr/>
        <p:txBody>
          <a:bodyPr/>
          <a:lstStyle/>
          <a:p>
            <a:fld id="{78626458-2817-9C43-A166-D882851D7547}" type="slidenum">
              <a:rPr lang="fi-FI" smtClean="0"/>
              <a:t>67</a:t>
            </a:fld>
            <a:endParaRPr lang="fi-FI"/>
          </a:p>
        </p:txBody>
      </p:sp>
    </p:spTree>
    <p:extLst>
      <p:ext uri="{BB962C8B-B14F-4D97-AF65-F5344CB8AC3E}">
        <p14:creationId xmlns:p14="http://schemas.microsoft.com/office/powerpoint/2010/main" val="404782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headdresses</a:t>
            </a:r>
            <a:endParaRPr lang="fi-FI"/>
          </a:p>
        </p:txBody>
      </p:sp>
      <p:sp>
        <p:nvSpPr>
          <p:cNvPr id="4" name="Dian numeron paikkamerkki 3"/>
          <p:cNvSpPr>
            <a:spLocks noGrp="1"/>
          </p:cNvSpPr>
          <p:nvPr>
            <p:ph type="sldNum" sz="quarter" idx="10"/>
          </p:nvPr>
        </p:nvSpPr>
        <p:spPr/>
        <p:txBody>
          <a:bodyPr/>
          <a:lstStyle/>
          <a:p>
            <a:fld id="{78626458-2817-9C43-A166-D882851D7547}" type="slidenum">
              <a:rPr lang="fi-FI" smtClean="0"/>
              <a:t>68</a:t>
            </a:fld>
            <a:endParaRPr lang="fi-FI"/>
          </a:p>
        </p:txBody>
      </p:sp>
    </p:spTree>
    <p:extLst>
      <p:ext uri="{BB962C8B-B14F-4D97-AF65-F5344CB8AC3E}">
        <p14:creationId xmlns:p14="http://schemas.microsoft.com/office/powerpoint/2010/main" val="601464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Students</a:t>
            </a:r>
            <a:r>
              <a:rPr lang="fi-FI" baseline="0"/>
              <a:t> </a:t>
            </a:r>
            <a:r>
              <a:rPr lang="fi-FI" baseline="0" err="1"/>
              <a:t>independent</a:t>
            </a:r>
            <a:r>
              <a:rPr lang="fi-FI" baseline="0"/>
              <a:t> </a:t>
            </a:r>
            <a:r>
              <a:rPr lang="fi-FI" baseline="0" err="1"/>
              <a:t>work</a:t>
            </a:r>
            <a:r>
              <a:rPr lang="fi-FI" baseline="0"/>
              <a:t> for </a:t>
            </a:r>
            <a:r>
              <a:rPr lang="fi-FI" baseline="0" err="1"/>
              <a:t>tunics</a:t>
            </a:r>
            <a:r>
              <a:rPr lang="fi-FI" baseline="0"/>
              <a:t> etc. </a:t>
            </a:r>
            <a:endParaRPr lang="fi-FI"/>
          </a:p>
        </p:txBody>
      </p:sp>
      <p:sp>
        <p:nvSpPr>
          <p:cNvPr id="4" name="Dian numeron paikkamerkki 3"/>
          <p:cNvSpPr>
            <a:spLocks noGrp="1"/>
          </p:cNvSpPr>
          <p:nvPr>
            <p:ph type="sldNum" sz="quarter" idx="10"/>
          </p:nvPr>
        </p:nvSpPr>
        <p:spPr/>
        <p:txBody>
          <a:bodyPr/>
          <a:lstStyle/>
          <a:p>
            <a:fld id="{78626458-2817-9C43-A166-D882851D7547}" type="slidenum">
              <a:rPr lang="fi-FI" smtClean="0"/>
              <a:t>74</a:t>
            </a:fld>
            <a:endParaRPr lang="fi-FI"/>
          </a:p>
        </p:txBody>
      </p:sp>
    </p:spTree>
    <p:extLst>
      <p:ext uri="{BB962C8B-B14F-4D97-AF65-F5344CB8AC3E}">
        <p14:creationId xmlns:p14="http://schemas.microsoft.com/office/powerpoint/2010/main" val="3751037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78626458-2817-9C43-A166-D882851D7547}" type="slidenum">
              <a:rPr lang="fi-FI" smtClean="0"/>
              <a:t>81</a:t>
            </a:fld>
            <a:endParaRPr lang="fi-FI" dirty="0"/>
          </a:p>
        </p:txBody>
      </p:sp>
    </p:spTree>
    <p:extLst>
      <p:ext uri="{BB962C8B-B14F-4D97-AF65-F5344CB8AC3E}">
        <p14:creationId xmlns:p14="http://schemas.microsoft.com/office/powerpoint/2010/main" val="163224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xfrm>
            <a:off x="1150938" y="692150"/>
            <a:ext cx="4556125" cy="3416300"/>
          </a:xfrm>
          <a:ln/>
        </p:spPr>
      </p:sp>
      <p:sp>
        <p:nvSpPr>
          <p:cNvPr id="20483"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a:t>
            </a:r>
            <a:r>
              <a:rPr lang="en-US" b="1">
                <a:latin typeface="Times New Roman" charset="0"/>
                <a:ea typeface="ＭＳ Ｐゴシック" charset="0"/>
                <a:cs typeface="ＭＳ Ｐゴシック" charset="0"/>
              </a:rPr>
              <a:t>lyre or vertical harp is believed to have originated from Ancient </a:t>
            </a:r>
            <a:r>
              <a:rPr lang="en-US" b="1" err="1">
                <a:latin typeface="Times New Roman" charset="0"/>
                <a:ea typeface="ＭＳ Ｐゴシック" charset="0"/>
                <a:cs typeface="ＭＳ Ｐゴシック" charset="0"/>
              </a:rPr>
              <a:t>Sumaria</a:t>
            </a:r>
            <a:r>
              <a:rPr lang="en-US" b="1">
                <a:latin typeface="Times New Roman" charset="0"/>
                <a:ea typeface="ＭＳ Ｐゴシック" charset="0"/>
                <a:cs typeface="ＭＳ Ｐゴシック" charset="0"/>
              </a:rPr>
              <a:t>. This type of harp was very popular in Greece and Rome. it is also mentioned in the Bible (Genesis 4:21} and was the type of harp King David played as a young man. The lyre is played using only one hand and had fewer strings. Another type of harp that originated from Greece is called the Aeolian harp and is played by the wind.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Times New Roman" charset="0"/>
                <a:ea typeface="ＭＳ Ｐゴシック" charset="0"/>
                <a:cs typeface="ＭＳ Ｐゴシック" charset="0"/>
              </a:rPr>
              <a:t>A major festive celebration </a:t>
            </a:r>
            <a:r>
              <a:rPr lang="en-US" dirty="0">
                <a:latin typeface="Times New Roman" charset="0"/>
                <a:ea typeface="ＭＳ Ｐゴシック" charset="0"/>
                <a:cs typeface="ＭＳ Ｐゴシック" charset="0"/>
              </a:rPr>
              <a:t>was exemplified in the famous athletic </a:t>
            </a:r>
            <a:r>
              <a:rPr lang="en-US" dirty="0">
                <a:solidFill>
                  <a:schemeClr val="bg2"/>
                </a:solidFill>
                <a:latin typeface="Times New Roman" charset="0"/>
                <a:ea typeface="ＭＳ Ｐゴシック" charset="0"/>
                <a:cs typeface="ＭＳ Ｐゴシック" charset="0"/>
              </a:rPr>
              <a:t>Minoan bull dance, represented at large in the frescoes of Knossos</a:t>
            </a:r>
            <a:r>
              <a:rPr lang="en-US" baseline="0" dirty="0">
                <a:solidFill>
                  <a:schemeClr val="bg2"/>
                </a:solidFill>
                <a:latin typeface="Times New Roman" charset="0"/>
                <a:ea typeface="ＭＳ Ｐゴシック" charset="0"/>
                <a:cs typeface="ＭＳ Ｐゴシック" charset="0"/>
              </a:rPr>
              <a:t>. </a:t>
            </a:r>
            <a:r>
              <a:rPr lang="en-US" dirty="0">
                <a:solidFill>
                  <a:schemeClr val="bg2"/>
                </a:solidFill>
                <a:latin typeface="Times New Roman" charset="0"/>
                <a:ea typeface="ＭＳ Ｐゴシック" charset="0"/>
                <a:cs typeface="ＭＳ Ｐゴシック" charset="0"/>
              </a:rPr>
              <a:t>In this feat that appears extremely dangerous, both male and female dancers would confront the bull and, grasping it by its sacred horns,[30] </a:t>
            </a:r>
            <a:r>
              <a:rPr lang="en-US" b="1" dirty="0">
                <a:solidFill>
                  <a:schemeClr val="bg2"/>
                </a:solidFill>
                <a:latin typeface="Times New Roman" charset="0"/>
                <a:ea typeface="ＭＳ Ｐゴシック" charset="0"/>
                <a:cs typeface="ＭＳ Ｐゴシック" charset="0"/>
              </a:rPr>
              <a:t>permit themselves to be tossed, somersaulting over its back to alight </a:t>
            </a:r>
            <a:r>
              <a:rPr lang="en-US" dirty="0">
                <a:solidFill>
                  <a:schemeClr val="bg2"/>
                </a:solidFill>
                <a:latin typeface="Times New Roman" charset="0"/>
                <a:ea typeface="ＭＳ Ｐゴシック" charset="0"/>
                <a:cs typeface="ＭＳ Ｐゴシック" charset="0"/>
              </a:rPr>
              <a:t>behind it. Each of these sequential movements appears in Minoan representations, but the actual significance of the bull dance in Minoan cult and cultural life is lost beyond retrieval. What is clear, however, is </a:t>
            </a:r>
            <a:r>
              <a:rPr lang="en-US" b="1" dirty="0">
                <a:solidFill>
                  <a:schemeClr val="bg2"/>
                </a:solidFill>
                <a:latin typeface="Times New Roman" charset="0"/>
                <a:ea typeface="ＭＳ Ｐゴシック" charset="0"/>
                <a:cs typeface="ＭＳ Ｐゴシック" charset="0"/>
              </a:rPr>
              <a:t>that there is no inkling of an antagonistic confrontation </a:t>
            </a:r>
            <a:r>
              <a:rPr lang="en-US" dirty="0">
                <a:solidFill>
                  <a:schemeClr val="bg2"/>
                </a:solidFill>
                <a:latin typeface="Times New Roman" charset="0"/>
                <a:ea typeface="ＭＳ Ｐゴシック" charset="0"/>
                <a:cs typeface="ＭＳ Ｐゴシック" charset="0"/>
              </a:rPr>
              <a:t>and </a:t>
            </a:r>
            <a:r>
              <a:rPr lang="en-US" b="1" dirty="0">
                <a:solidFill>
                  <a:schemeClr val="bg2"/>
                </a:solidFill>
                <a:latin typeface="Times New Roman" charset="0"/>
                <a:ea typeface="ＭＳ Ｐゴシック" charset="0"/>
                <a:cs typeface="ＭＳ Ｐゴシック" charset="0"/>
              </a:rPr>
              <a:t>triumph of the human through the ritual death of the bull</a:t>
            </a:r>
            <a:r>
              <a:rPr lang="en-US" dirty="0">
                <a:solidFill>
                  <a:schemeClr val="bg2"/>
                </a:solidFill>
                <a:latin typeface="Times New Roman" charset="0"/>
                <a:ea typeface="ＭＳ Ｐゴシック" charset="0"/>
                <a:cs typeface="ＭＳ Ｐゴシック" charset="0"/>
              </a:rPr>
              <a:t>, which is the essence of the surviving bullfight of Hispanic culture; rather, there is a sense of harmonious cooperation.</a:t>
            </a:r>
          </a:p>
          <a:p>
            <a:endParaRPr lang="fi-FI" dirty="0"/>
          </a:p>
        </p:txBody>
      </p:sp>
      <p:sp>
        <p:nvSpPr>
          <p:cNvPr id="4" name="Dian numeron paikkamerkki 3"/>
          <p:cNvSpPr>
            <a:spLocks noGrp="1"/>
          </p:cNvSpPr>
          <p:nvPr>
            <p:ph type="sldNum" sz="quarter" idx="10"/>
          </p:nvPr>
        </p:nvSpPr>
        <p:spPr/>
        <p:txBody>
          <a:bodyPr/>
          <a:lstStyle/>
          <a:p>
            <a:fld id="{78626458-2817-9C43-A166-D882851D7547}" type="slidenum">
              <a:rPr lang="fi-FI" smtClean="0"/>
              <a:t>20</a:t>
            </a:fld>
            <a:endParaRPr lang="fi-FI"/>
          </a:p>
        </p:txBody>
      </p:sp>
    </p:spTree>
    <p:extLst>
      <p:ext uri="{BB962C8B-B14F-4D97-AF65-F5344CB8AC3E}">
        <p14:creationId xmlns:p14="http://schemas.microsoft.com/office/powerpoint/2010/main" val="123844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xfrm>
            <a:off x="1150938" y="692150"/>
            <a:ext cx="4556125" cy="3416300"/>
          </a:xfrm>
          <a:ln/>
        </p:spPr>
      </p:sp>
      <p:sp>
        <p:nvSpPr>
          <p:cNvPr id="32771"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solidFill>
                <a:schemeClr val="bg2"/>
              </a:solidFill>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xfrm>
            <a:off x="1150938" y="692150"/>
            <a:ext cx="4556125" cy="3416300"/>
          </a:xfrm>
          <a:ln/>
        </p:spPr>
      </p:sp>
      <p:sp>
        <p:nvSpPr>
          <p:cNvPr id="44035"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US" b="1">
                <a:latin typeface="Times New Roman" charset="0"/>
                <a:ea typeface="ＭＳ Ｐゴシック" charset="0"/>
                <a:cs typeface="ＭＳ Ｐゴシック" charset="0"/>
              </a:rPr>
              <a:t>The Minoans worshiped almost exclusively goddesses.</a:t>
            </a:r>
            <a:r>
              <a:rPr lang="en-US" b="1" u="sng">
                <a:solidFill>
                  <a:srgbClr val="000000"/>
                </a:solidFill>
                <a:latin typeface="Times New Roman" charset="0"/>
                <a:ea typeface="ＭＳ Ｐゴシック" charset="0"/>
                <a:cs typeface="ＭＳ Ｐゴシック" charset="0"/>
              </a:rPr>
              <a:t> </a:t>
            </a:r>
            <a:r>
              <a:rPr lang="en-US" u="sng">
                <a:solidFill>
                  <a:srgbClr val="000000"/>
                </a:solidFill>
                <a:latin typeface="Times New Roman" charset="0"/>
                <a:ea typeface="ＭＳ Ｐゴシック" charset="0"/>
                <a:cs typeface="ＭＳ Ｐゴシック" charset="0"/>
              </a:rPr>
              <a:t>Although there is some evidence of male gods, depictions of Minoan goddesses vastly outnumber depictions of anything that could be considered a Minoan god. While some of these depictions of women are speculated to be images of worshipers and priestesses officiating at religious ceremonies, as opposed to the deity herself, there still seem to be several goddesses including a Mother Goddess of fertility, a Mistress of the Animals, a </a:t>
            </a:r>
            <a:r>
              <a:rPr lang="en-US" u="sng" err="1">
                <a:solidFill>
                  <a:srgbClr val="000000"/>
                </a:solidFill>
                <a:latin typeface="Times New Roman" charset="0"/>
                <a:ea typeface="ＭＳ Ｐゴシック" charset="0"/>
                <a:cs typeface="ＭＳ Ｐゴシック" charset="0"/>
              </a:rPr>
              <a:t>protectress</a:t>
            </a:r>
            <a:r>
              <a:rPr lang="en-US" u="sng">
                <a:solidFill>
                  <a:srgbClr val="000000"/>
                </a:solidFill>
                <a:latin typeface="Times New Roman" charset="0"/>
                <a:ea typeface="ＭＳ Ｐゴシック" charset="0"/>
                <a:cs typeface="ＭＳ Ｐゴシック" charset="0"/>
              </a:rPr>
              <a:t> of cities, the household, the harvest, and the underworld, and more. Some have argued that these are all aspects of a single Great Goddess. They are often represented by serpents, birds, poppies, and a somewhat vague shape of an animal upon the head. Some</a:t>
            </a:r>
            <a:r>
              <a:rPr lang="en-US" u="sng" baseline="30000">
                <a:solidFill>
                  <a:srgbClr val="000000"/>
                </a:solidFill>
                <a:latin typeface="Times New Roman" charset="0"/>
                <a:ea typeface="ＭＳ Ｐゴシック" charset="0"/>
                <a:cs typeface="ＭＳ Ｐゴシック" charset="0"/>
              </a:rPr>
              <a:t>[</a:t>
            </a:r>
            <a:r>
              <a:rPr lang="en-US" i="1" u="sng">
                <a:solidFill>
                  <a:srgbClr val="000000"/>
                </a:solidFill>
                <a:latin typeface="Times New Roman" charset="0"/>
                <a:ea typeface="ＭＳ Ｐゴシック" charset="0"/>
                <a:cs typeface="ＭＳ Ｐゴシック" charset="0"/>
              </a:rPr>
              <a:t>who?</a:t>
            </a:r>
            <a:r>
              <a:rPr lang="en-US" i="1" u="sng" baseline="30000">
                <a:solidFill>
                  <a:srgbClr val="000000"/>
                </a:solidFill>
                <a:latin typeface="Times New Roman" charset="0"/>
                <a:ea typeface="ＭＳ Ｐゴシック" charset="0"/>
                <a:cs typeface="ＭＳ Ｐゴシック" charset="0"/>
              </a:rPr>
              <a:t>]</a:t>
            </a:r>
            <a:r>
              <a:rPr lang="en-US" i="1" u="sng">
                <a:solidFill>
                  <a:srgbClr val="000000"/>
                </a:solidFill>
                <a:latin typeface="Times New Roman" charset="0"/>
                <a:ea typeface="ＭＳ Ｐゴシック" charset="0"/>
                <a:cs typeface="ＭＳ Ｐゴシック" charset="0"/>
              </a:rPr>
              <a:t> suggest the goddess was linked to the "</a:t>
            </a:r>
            <a:r>
              <a:rPr lang="en-US" i="1" u="sng" err="1">
                <a:solidFill>
                  <a:srgbClr val="000000"/>
                </a:solidFill>
                <a:latin typeface="Times New Roman" charset="0"/>
                <a:ea typeface="ＭＳ Ｐゴシック" charset="0"/>
                <a:cs typeface="ＭＳ Ｐゴシック" charset="0"/>
              </a:rPr>
              <a:t>Earthshaker</a:t>
            </a:r>
            <a:r>
              <a:rPr lang="en-US" i="1" u="sng">
                <a:solidFill>
                  <a:srgbClr val="000000"/>
                </a:solidFill>
                <a:latin typeface="Times New Roman" charset="0"/>
                <a:ea typeface="ＭＳ Ｐゴシック" charset="0"/>
                <a:cs typeface="ＭＳ Ｐゴシック" charset="0"/>
              </a:rPr>
              <a:t>", a male represented by the bull and the sun, who would die each autumn and be reborn each spring. Though the notorious bull-headed Minotaur is a purely Greek depiction, seals and seal-impressions reveal bird-headed or masked deities.</a:t>
            </a:r>
            <a:endParaRPr lang="en-US" u="sng">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This is one of the earliest marble statues of the human figure carved in Attica</a:t>
            </a:r>
            <a:r>
              <a:rPr lang="en-US" dirty="0">
                <a:latin typeface="Arial" charset="0"/>
                <a:ea typeface="ＭＳ Ｐゴシック" charset="0"/>
                <a:cs typeface="ＭＳ Ｐゴシック" charset="0"/>
              </a:rPr>
              <a:t>.  The rigid stance, with the left leg forward and the arms at the side, was derived from Egyptian art.  The pose provided a clear, simple formula that was used by Greek sculptors throughout the sixth century BCE.  In this early figure, almost abstract, geometric forms predominate</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and anatomical details are rendered in beautiful, analogous patterns.  The statue marked the grave of a young Athenian aristocrat. MET Fletcher Fund, 1932 (32.11.1)</a:t>
            </a:r>
            <a:endParaRPr lang="en-US" dirty="0">
              <a:latin typeface="Arial" charset="0"/>
              <a:ea typeface="ＭＳ Ｐゴシック" charset="0"/>
              <a:cs typeface="ＭＳ Ｐゴシック" charset="0"/>
            </a:endParaRPr>
          </a:p>
        </p:txBody>
      </p:sp>
      <p:sp>
        <p:nvSpPr>
          <p:cNvPr id="21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5211658-18E4-EE4A-9AA1-ADBD82532717}" type="slidenum">
              <a:rPr kumimoji="0" lang="en-US" sz="1200"/>
              <a:pPr/>
              <a:t>28</a:t>
            </a:fld>
            <a:endParaRPr kumimoji="0"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400" b="1" dirty="0">
                <a:latin typeface="Arial" charset="0"/>
                <a:ea typeface="ＭＳ Ｐゴシック" charset="0"/>
                <a:cs typeface="ＭＳ Ｐゴシック" charset="0"/>
              </a:rPr>
              <a:t>Women as head of household</a:t>
            </a:r>
          </a:p>
          <a:p>
            <a:r>
              <a:rPr lang="en-US" sz="1400" b="1" dirty="0">
                <a:latin typeface="Arial" charset="0"/>
                <a:ea typeface="ＭＳ Ｐゴシック" charset="0"/>
                <a:cs typeface="ＭＳ Ｐゴシック" charset="0"/>
              </a:rPr>
              <a:t>Owned by husband or oldest male</a:t>
            </a:r>
          </a:p>
          <a:p>
            <a:r>
              <a:rPr lang="en-US" sz="1400" b="1" dirty="0">
                <a:latin typeface="Arial" charset="0"/>
                <a:ea typeface="ＭＳ Ｐゴシック" charset="0"/>
                <a:cs typeface="ＭＳ Ｐゴシック" charset="0"/>
              </a:rPr>
              <a:t>No rights – no vote – Aspasia </a:t>
            </a:r>
            <a:r>
              <a:rPr lang="en-US" sz="1400" b="1" dirty="0" err="1">
                <a:latin typeface="Arial" charset="0"/>
                <a:ea typeface="ＭＳ Ｐゴシック" charset="0"/>
                <a:cs typeface="ＭＳ Ｐゴシック" charset="0"/>
              </a:rPr>
              <a:t>hetaira</a:t>
            </a:r>
            <a:r>
              <a:rPr lang="en-US" sz="1400" b="1" dirty="0">
                <a:latin typeface="Arial" charset="0"/>
                <a:ea typeface="ＭＳ Ｐゴシック" charset="0"/>
                <a:cs typeface="ＭＳ Ｐゴシック" charset="0"/>
              </a:rPr>
              <a:t> of Pericles</a:t>
            </a:r>
          </a:p>
        </p:txBody>
      </p:sp>
      <p:sp>
        <p:nvSpPr>
          <p:cNvPr id="24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B3FF069-C5D3-5844-AD39-767843395700}" type="slidenum">
              <a:rPr kumimoji="0" lang="en-US" sz="1200"/>
              <a:pPr/>
              <a:t>29</a:t>
            </a:fld>
            <a:endParaRPr kumimoji="0"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a:latin typeface="Helvetica" charset="0"/>
                <a:ea typeface="ＭＳ Ｐゴシック" charset="0"/>
                <a:cs typeface="ＭＳ Ｐゴシック" charset="0"/>
              </a:rPr>
              <a:t>New Athens takes 50 years to build with finest architects &amp; artists</a:t>
            </a:r>
          </a:p>
          <a:p>
            <a:endParaRPr lang="fi-FI"/>
          </a:p>
        </p:txBody>
      </p:sp>
      <p:sp>
        <p:nvSpPr>
          <p:cNvPr id="4" name="Dian numeron paikkamerkki 3"/>
          <p:cNvSpPr>
            <a:spLocks noGrp="1"/>
          </p:cNvSpPr>
          <p:nvPr>
            <p:ph type="sldNum" sz="quarter" idx="10"/>
          </p:nvPr>
        </p:nvSpPr>
        <p:spPr/>
        <p:txBody>
          <a:bodyPr/>
          <a:lstStyle/>
          <a:p>
            <a:fld id="{78626458-2817-9C43-A166-D882851D7547}" type="slidenum">
              <a:rPr lang="fi-FI" smtClean="0"/>
              <a:t>38</a:t>
            </a:fld>
            <a:endParaRPr lang="fi-FI"/>
          </a:p>
        </p:txBody>
      </p:sp>
    </p:spTree>
    <p:extLst>
      <p:ext uri="{BB962C8B-B14F-4D97-AF65-F5344CB8AC3E}">
        <p14:creationId xmlns:p14="http://schemas.microsoft.com/office/powerpoint/2010/main" val="821756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These helmets represent South Italian adaptations of the Greek type know as Corinthian.  The general shape is more </a:t>
            </a:r>
            <a:r>
              <a:rPr lang="en-US" err="1">
                <a:latin typeface="Arial" charset="0"/>
                <a:ea typeface="ＭＳ Ｐゴシック" charset="0"/>
                <a:cs typeface="ＭＳ Ｐゴシック" charset="0"/>
              </a:rPr>
              <a:t>opena</a:t>
            </a:r>
            <a:r>
              <a:rPr lang="en-US">
                <a:latin typeface="Arial" charset="0"/>
                <a:ea typeface="ＭＳ Ｐゴシック" charset="0"/>
                <a:cs typeface="ＭＳ Ｐゴシック" charset="0"/>
              </a:rPr>
              <a:t> the bottom and the articulation of the face includes marked ridges above the eyes and at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hairline.</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The </a:t>
            </a:r>
            <a:r>
              <a:rPr lang="en-US" altLang="ja-JP" err="1">
                <a:latin typeface="Arial" charset="0"/>
                <a:ea typeface="ＭＳ Ｐゴシック" charset="0"/>
                <a:cs typeface="ＭＳ Ｐゴシック" charset="0"/>
              </a:rPr>
              <a:t>ecample</a:t>
            </a:r>
            <a:r>
              <a:rPr lang="en-US" altLang="ja-JP">
                <a:latin typeface="Arial" charset="0"/>
                <a:ea typeface="ＭＳ Ｐゴシック" charset="0"/>
                <a:cs typeface="ＭＳ Ｐゴシック" charset="0"/>
              </a:rPr>
              <a:t> with the plume holder also has lightly traced ornament and the figure of a horse.</a:t>
            </a:r>
          </a:p>
          <a:p>
            <a:r>
              <a:rPr lang="en-US">
                <a:latin typeface="Arial" charset="0"/>
                <a:ea typeface="ＭＳ Ｐゴシック" charset="0"/>
                <a:cs typeface="ＭＳ Ｐゴシック" charset="0"/>
              </a:rPr>
              <a:t>MMA 2003.4070.4,5  Bequest of Bill Blass, 2002</a:t>
            </a: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620971F-948A-1D41-9C4F-90355A1AA4B8}" type="slidenum">
              <a:rPr kumimoji="0" lang="en-US" sz="1200"/>
              <a:pPr/>
              <a:t>49</a:t>
            </a:fld>
            <a:endParaRPr kumimoji="0"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i-FI"/>
              <a:t>Muokkaa perustyylejä naps.</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endParaRPr lang="en-US"/>
          </a:p>
        </p:txBody>
      </p:sp>
      <p:sp>
        <p:nvSpPr>
          <p:cNvPr id="4" name="Date Placeholder 3"/>
          <p:cNvSpPr>
            <a:spLocks noGrp="1"/>
          </p:cNvSpPr>
          <p:nvPr>
            <p:ph type="dt" sz="half" idx="10"/>
          </p:nvPr>
        </p:nvSpPr>
        <p:spPr/>
        <p:txBody>
          <a:bodyPr/>
          <a:lstStyle/>
          <a:p>
            <a:fld id="{32C25C38-1EA5-F143-A301-755CF3B262D4}" type="datetime1">
              <a:rPr lang="fi-FI" smtClean="0"/>
              <a:t>15.2.2022</a:t>
            </a:fld>
            <a:endParaRPr lang="fi-FI" dirty="0"/>
          </a:p>
        </p:txBody>
      </p:sp>
      <p:sp>
        <p:nvSpPr>
          <p:cNvPr id="5" name="Footer Placeholder 4"/>
          <p:cNvSpPr>
            <a:spLocks noGrp="1"/>
          </p:cNvSpPr>
          <p:nvPr>
            <p:ph type="ftr" sz="quarter" idx="11"/>
          </p:nvPr>
        </p:nvSpPr>
        <p:spPr/>
        <p:txBody>
          <a:bodyPr/>
          <a:lstStyle/>
          <a:p>
            <a:endParaRPr lang="fi-FI" dirty="0"/>
          </a:p>
        </p:txBody>
      </p:sp>
      <p:sp>
        <p:nvSpPr>
          <p:cNvPr id="6" name="Slide Number Placeholder 5"/>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perustyylejä naps.</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9DCEBE18-544E-7E49-8F26-BC8BCD39EE73}" type="datetime1">
              <a:rPr lang="fi-FI" smtClean="0"/>
              <a:t>15.2.2022</a:t>
            </a:fld>
            <a:endParaRPr lang="fi-FI" dirty="0"/>
          </a:p>
        </p:txBody>
      </p:sp>
      <p:sp>
        <p:nvSpPr>
          <p:cNvPr id="5" name="Footer Placeholder 4"/>
          <p:cNvSpPr>
            <a:spLocks noGrp="1"/>
          </p:cNvSpPr>
          <p:nvPr>
            <p:ph type="ftr" sz="quarter" idx="11"/>
          </p:nvPr>
        </p:nvSpPr>
        <p:spPr/>
        <p:txBody>
          <a:bodyPr/>
          <a:lstStyle/>
          <a:p>
            <a:endParaRPr lang="fi-FI" dirty="0"/>
          </a:p>
        </p:txBody>
      </p:sp>
      <p:sp>
        <p:nvSpPr>
          <p:cNvPr id="6" name="Slide Number Placeholder 5"/>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i-FI"/>
              <a:t>Muokkaa perustyylejä naps.</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CF9AA67F-3B10-784B-8468-78D16B615707}" type="datetime1">
              <a:rPr lang="fi-FI" smtClean="0"/>
              <a:t>15.2.2022</a:t>
            </a:fld>
            <a:endParaRPr lang="fi-FI" dirty="0"/>
          </a:p>
        </p:txBody>
      </p:sp>
      <p:sp>
        <p:nvSpPr>
          <p:cNvPr id="5" name="Footer Placeholder 4"/>
          <p:cNvSpPr>
            <a:spLocks noGrp="1"/>
          </p:cNvSpPr>
          <p:nvPr>
            <p:ph type="ftr" sz="quarter" idx="11"/>
          </p:nvPr>
        </p:nvSpPr>
        <p:spPr/>
        <p:txBody>
          <a:bodyPr/>
          <a:lstStyle/>
          <a:p>
            <a:endParaRPr lang="fi-FI" dirty="0"/>
          </a:p>
        </p:txBody>
      </p:sp>
      <p:sp>
        <p:nvSpPr>
          <p:cNvPr id="6" name="Slide Number Placeholder 5"/>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08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perustyylejä naps.</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B9A533E-B265-0544-ACEA-0F4B4DEF28C0}" type="datetime1">
              <a:rPr lang="fi-FI" smtClean="0"/>
              <a:t>15.2.2022</a:t>
            </a:fld>
            <a:endParaRPr lang="fi-FI" dirty="0"/>
          </a:p>
        </p:txBody>
      </p:sp>
      <p:sp>
        <p:nvSpPr>
          <p:cNvPr id="5" name="Footer Placeholder 4"/>
          <p:cNvSpPr>
            <a:spLocks noGrp="1"/>
          </p:cNvSpPr>
          <p:nvPr>
            <p:ph type="ftr" sz="quarter" idx="11"/>
          </p:nvPr>
        </p:nvSpPr>
        <p:spPr/>
        <p:txBody>
          <a:bodyPr/>
          <a:lstStyle/>
          <a:p>
            <a:endParaRPr lang="fi-FI" dirty="0"/>
          </a:p>
        </p:txBody>
      </p:sp>
      <p:sp>
        <p:nvSpPr>
          <p:cNvPr id="6" name="Slide Number Placeholder 5"/>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i-FI"/>
              <a:t>Muokkaa perustyylejä naps.</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0ABB3A20-75E7-1040-8EDC-048FB2C2215A}" type="datetime1">
              <a:rPr lang="fi-FI" smtClean="0"/>
              <a:t>15.2.2022</a:t>
            </a:fld>
            <a:endParaRPr lang="fi-FI" dirty="0"/>
          </a:p>
        </p:txBody>
      </p:sp>
      <p:sp>
        <p:nvSpPr>
          <p:cNvPr id="5" name="Footer Placeholder 4"/>
          <p:cNvSpPr>
            <a:spLocks noGrp="1"/>
          </p:cNvSpPr>
          <p:nvPr>
            <p:ph type="ftr" sz="quarter" idx="11"/>
          </p:nvPr>
        </p:nvSpPr>
        <p:spPr/>
        <p:txBody>
          <a:bodyPr/>
          <a:lstStyle/>
          <a:p>
            <a:endParaRPr lang="fi-FI" dirty="0"/>
          </a:p>
        </p:txBody>
      </p:sp>
      <p:sp>
        <p:nvSpPr>
          <p:cNvPr id="6" name="Slide Number Placeholder 5"/>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perustyylejä naps.</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88866859-8EBC-8443-A25C-232CB1B1756C}" type="datetime1">
              <a:rPr lang="fi-FI" smtClean="0"/>
              <a:t>15.2.2022</a:t>
            </a:fld>
            <a:endParaRPr lang="fi-FI" dirty="0"/>
          </a:p>
        </p:txBody>
      </p:sp>
      <p:sp>
        <p:nvSpPr>
          <p:cNvPr id="6" name="Footer Placeholder 5"/>
          <p:cNvSpPr>
            <a:spLocks noGrp="1"/>
          </p:cNvSpPr>
          <p:nvPr>
            <p:ph type="ftr" sz="quarter" idx="11"/>
          </p:nvPr>
        </p:nvSpPr>
        <p:spPr/>
        <p:txBody>
          <a:bodyPr/>
          <a:lstStyle/>
          <a:p>
            <a:endParaRPr lang="fi-FI" dirty="0"/>
          </a:p>
        </p:txBody>
      </p:sp>
      <p:sp>
        <p:nvSpPr>
          <p:cNvPr id="7" name="Slide Number Placeholder 6"/>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perustyylejä naps.</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E052759E-DDC4-C249-897F-8AAF041FE36D}" type="datetime1">
              <a:rPr lang="fi-FI" smtClean="0"/>
              <a:t>15.2.2022</a:t>
            </a:fld>
            <a:endParaRPr lang="fi-FI" dirty="0"/>
          </a:p>
        </p:txBody>
      </p:sp>
      <p:sp>
        <p:nvSpPr>
          <p:cNvPr id="8" name="Footer Placeholder 7"/>
          <p:cNvSpPr>
            <a:spLocks noGrp="1"/>
          </p:cNvSpPr>
          <p:nvPr>
            <p:ph type="ftr" sz="quarter" idx="11"/>
          </p:nvPr>
        </p:nvSpPr>
        <p:spPr/>
        <p:txBody>
          <a:bodyPr/>
          <a:lstStyle/>
          <a:p>
            <a:endParaRPr lang="fi-FI" dirty="0"/>
          </a:p>
        </p:txBody>
      </p:sp>
      <p:sp>
        <p:nvSpPr>
          <p:cNvPr id="9" name="Slide Number Placeholder 8"/>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perustyylejä naps.</a:t>
            </a:r>
            <a:endParaRPr lang="en-US"/>
          </a:p>
        </p:txBody>
      </p:sp>
      <p:sp>
        <p:nvSpPr>
          <p:cNvPr id="3" name="Date Placeholder 2"/>
          <p:cNvSpPr>
            <a:spLocks noGrp="1"/>
          </p:cNvSpPr>
          <p:nvPr>
            <p:ph type="dt" sz="half" idx="10"/>
          </p:nvPr>
        </p:nvSpPr>
        <p:spPr/>
        <p:txBody>
          <a:bodyPr/>
          <a:lstStyle/>
          <a:p>
            <a:fld id="{AA9285A2-53FB-3A4C-BFB1-8EA03DFC3DC6}" type="datetime1">
              <a:rPr lang="fi-FI" smtClean="0"/>
              <a:t>15.2.2022</a:t>
            </a:fld>
            <a:endParaRPr lang="fi-FI" dirty="0"/>
          </a:p>
        </p:txBody>
      </p:sp>
      <p:sp>
        <p:nvSpPr>
          <p:cNvPr id="4" name="Footer Placeholder 3"/>
          <p:cNvSpPr>
            <a:spLocks noGrp="1"/>
          </p:cNvSpPr>
          <p:nvPr>
            <p:ph type="ftr" sz="quarter" idx="11"/>
          </p:nvPr>
        </p:nvSpPr>
        <p:spPr/>
        <p:txBody>
          <a:bodyPr/>
          <a:lstStyle/>
          <a:p>
            <a:endParaRPr lang="fi-FI" dirty="0"/>
          </a:p>
        </p:txBody>
      </p:sp>
      <p:sp>
        <p:nvSpPr>
          <p:cNvPr id="5" name="Slide Number Placeholder 4"/>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6078B-7BB2-034F-8E38-FA9E0ADB2347}" type="datetime1">
              <a:rPr lang="fi-FI" smtClean="0"/>
              <a:t>15.2.2022</a:t>
            </a:fld>
            <a:endParaRPr lang="fi-FI" dirty="0"/>
          </a:p>
        </p:txBody>
      </p:sp>
      <p:sp>
        <p:nvSpPr>
          <p:cNvPr id="3" name="Footer Placeholder 2"/>
          <p:cNvSpPr>
            <a:spLocks noGrp="1"/>
          </p:cNvSpPr>
          <p:nvPr>
            <p:ph type="ftr" sz="quarter" idx="11"/>
          </p:nvPr>
        </p:nvSpPr>
        <p:spPr/>
        <p:txBody>
          <a:bodyPr/>
          <a:lstStyle/>
          <a:p>
            <a:endParaRPr lang="fi-FI" dirty="0"/>
          </a:p>
        </p:txBody>
      </p:sp>
      <p:sp>
        <p:nvSpPr>
          <p:cNvPr id="4" name="Slide Number Placeholder 3"/>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i-FI"/>
              <a:t>Muokkaa perustyylejä naps.</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76C804C6-F40D-3C4C-AB40-0D3B91A61523}" type="datetime1">
              <a:rPr lang="fi-FI" smtClean="0"/>
              <a:t>15.2.2022</a:t>
            </a:fld>
            <a:endParaRPr lang="fi-FI" dirty="0"/>
          </a:p>
        </p:txBody>
      </p:sp>
      <p:sp>
        <p:nvSpPr>
          <p:cNvPr id="6" name="Footer Placeholder 5"/>
          <p:cNvSpPr>
            <a:spLocks noGrp="1"/>
          </p:cNvSpPr>
          <p:nvPr>
            <p:ph type="ftr" sz="quarter" idx="11"/>
          </p:nvPr>
        </p:nvSpPr>
        <p:spPr/>
        <p:txBody>
          <a:bodyPr/>
          <a:lstStyle/>
          <a:p>
            <a:endParaRPr lang="fi-FI" dirty="0"/>
          </a:p>
        </p:txBody>
      </p:sp>
      <p:sp>
        <p:nvSpPr>
          <p:cNvPr id="7" name="Slide Number Placeholder 6"/>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i-FI"/>
              <a:t>Muokkaa perustyylejä naps.</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Vedä kuva paikkamerkkiin tai lisää napsauttamalla kuvaketta</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CFD68F5F-0B62-D24D-A67C-F18DDEC03F44}" type="datetime1">
              <a:rPr lang="fi-FI" smtClean="0"/>
              <a:t>15.2.2022</a:t>
            </a:fld>
            <a:endParaRPr lang="fi-FI" dirty="0"/>
          </a:p>
        </p:txBody>
      </p:sp>
      <p:sp>
        <p:nvSpPr>
          <p:cNvPr id="6" name="Footer Placeholder 5"/>
          <p:cNvSpPr>
            <a:spLocks noGrp="1"/>
          </p:cNvSpPr>
          <p:nvPr>
            <p:ph type="ftr" sz="quarter" idx="11"/>
          </p:nvPr>
        </p:nvSpPr>
        <p:spPr/>
        <p:txBody>
          <a:bodyPr/>
          <a:lstStyle/>
          <a:p>
            <a:endParaRPr lang="fi-FI" dirty="0"/>
          </a:p>
        </p:txBody>
      </p:sp>
      <p:sp>
        <p:nvSpPr>
          <p:cNvPr id="7" name="Slide Number Placeholder 6"/>
          <p:cNvSpPr>
            <a:spLocks noGrp="1"/>
          </p:cNvSpPr>
          <p:nvPr>
            <p:ph type="sldNum" sz="quarter" idx="12"/>
          </p:nvPr>
        </p:nvSpPr>
        <p:spPr/>
        <p:txBody>
          <a:bodyPr/>
          <a:lstStyle/>
          <a:p>
            <a:fld id="{D4694ED8-61BC-804A-9C5D-EDEA43970B3C}" type="slidenum">
              <a:rPr lang="fi-FI" smtClean="0"/>
              <a:t>‹#›</a:t>
            </a:fld>
            <a:endParaRPr lang="fi-FI"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a:t>Muokkaa perustyylejä naps.</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6A848-8EED-4E4E-B3AE-F3AD6EA6F1FF}" type="datetime1">
              <a:rPr lang="fi-FI" smtClean="0"/>
              <a:t>15.2.2022</a:t>
            </a:fld>
            <a:endParaRPr lang="fi-FI"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94ED8-61BC-804A-9C5D-EDEA43970B3C}" type="slidenum">
              <a:rPr lang="fi-FI" smtClean="0"/>
              <a:t>‹#›</a:t>
            </a:fld>
            <a:endParaRPr lang="fi-FI"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 Id="rId5" Type="http://schemas.openxmlformats.org/officeDocument/2006/relationships/image" Target="../media/image99.jpeg"/><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2.xml"/><Relationship Id="rId4" Type="http://schemas.openxmlformats.org/officeDocument/2006/relationships/image" Target="../media/image108.jpeg"/></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3.jpeg"/><Relationship Id="rId4" Type="http://schemas.openxmlformats.org/officeDocument/2006/relationships/image" Target="../media/image122.jpeg"/></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25.jpeg"/></Relationships>
</file>

<file path=ppt/slides/_rels/slide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34.jpeg"/><Relationship Id="rId4" Type="http://schemas.openxmlformats.org/officeDocument/2006/relationships/image" Target="../media/image133.jpeg"/></Relationships>
</file>

<file path=ppt/slides/_rels/slide75.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2.xml"/><Relationship Id="rId5" Type="http://schemas.openxmlformats.org/officeDocument/2006/relationships/image" Target="../media/image139.jpeg"/><Relationship Id="rId4" Type="http://schemas.openxmlformats.org/officeDocument/2006/relationships/image" Target="../media/image13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2.xml"/><Relationship Id="rId5" Type="http://schemas.openxmlformats.org/officeDocument/2006/relationships/image" Target="../media/image143.jpeg"/><Relationship Id="rId4" Type="http://schemas.openxmlformats.org/officeDocument/2006/relationships/image" Target="../media/image14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7.jpeg"/></Relationships>
</file>

<file path=ppt/slides/_rels/slide8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PERIOD COSTUME AND STYLE </a:t>
            </a:r>
          </a:p>
        </p:txBody>
      </p:sp>
      <p:sp>
        <p:nvSpPr>
          <p:cNvPr id="3" name="Alaotsikko 2"/>
          <p:cNvSpPr>
            <a:spLocks noGrp="1"/>
          </p:cNvSpPr>
          <p:nvPr>
            <p:ph type="subTitle" idx="1"/>
          </p:nvPr>
        </p:nvSpPr>
        <p:spPr/>
        <p:txBody>
          <a:bodyPr>
            <a:normAutofit fontScale="92500" lnSpcReduction="20000"/>
          </a:bodyPr>
          <a:lstStyle/>
          <a:p>
            <a:r>
              <a:rPr lang="fi-FI" dirty="0"/>
              <a:t>16.02.2022</a:t>
            </a:r>
          </a:p>
          <a:p>
            <a:r>
              <a:rPr lang="fi-FI" dirty="0"/>
              <a:t>ANCIENT AEGEAN, MINOAN AND GREEK CIVILIZATIONS</a:t>
            </a:r>
          </a:p>
          <a:p>
            <a:r>
              <a:rPr lang="fi-FI" dirty="0"/>
              <a:t>ETRUSCAN AND ROMAN CIVILIZATIONS </a:t>
            </a:r>
          </a:p>
        </p:txBody>
      </p:sp>
    </p:spTree>
    <p:extLst>
      <p:ext uri="{BB962C8B-B14F-4D97-AF65-F5344CB8AC3E}">
        <p14:creationId xmlns:p14="http://schemas.microsoft.com/office/powerpoint/2010/main" val="1527084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p:cNvSpPr txBox="1"/>
          <p:nvPr/>
        </p:nvSpPr>
        <p:spPr>
          <a:xfrm>
            <a:off x="-1069376" y="-159307"/>
            <a:ext cx="10213376" cy="7017307"/>
          </a:xfrm>
          <a:prstGeom prst="rect">
            <a:avLst/>
          </a:prstGeom>
          <a:solidFill>
            <a:schemeClr val="tx1">
              <a:lumMod val="85000"/>
            </a:schemeClr>
          </a:solidFill>
        </p:spPr>
        <p:txBody>
          <a:bodyPr wrap="square" rtlCol="0">
            <a:spAutoFit/>
          </a:bodyPr>
          <a:lstStyle/>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p:txBody>
      </p:sp>
      <p:pic>
        <p:nvPicPr>
          <p:cNvPr id="5" name="Picture 5" descr="IMG_0034.JPG                                                   0000778C G-DRIVE Q                      C16F8F7C:"/>
          <p:cNvPicPr>
            <a:picLocks noChangeAspect="1" noChangeArrowheads="1"/>
          </p:cNvPicPr>
          <p:nvPr/>
        </p:nvPicPr>
        <p:blipFill rotWithShape="1">
          <a:blip r:embed="rId2" cstate="print">
            <a:lum bright="-12000" contrast="38000"/>
            <a:alphaModFix amt="78000"/>
            <a:extLst>
              <a:ext uri="{28A0092B-C50C-407E-A947-70E740481C1C}">
                <a14:useLocalDpi xmlns:a14="http://schemas.microsoft.com/office/drawing/2010/main"/>
              </a:ext>
            </a:extLst>
          </a:blip>
          <a:srcRect b="8310"/>
          <a:stretch/>
        </p:blipFill>
        <p:spPr>
          <a:xfrm>
            <a:off x="-203815" y="-1821333"/>
            <a:ext cx="9347815" cy="9914541"/>
          </a:xfrm>
          <a:prstGeom prst="rect">
            <a:avLst/>
          </a:prstGeom>
          <a:noFill/>
        </p:spPr>
      </p:pic>
      <p:sp>
        <p:nvSpPr>
          <p:cNvPr id="7" name="Ellipsi 6"/>
          <p:cNvSpPr/>
          <p:nvPr/>
        </p:nvSpPr>
        <p:spPr>
          <a:xfrm>
            <a:off x="5062827" y="985980"/>
            <a:ext cx="3847247" cy="2139078"/>
          </a:xfrm>
          <a:prstGeom prst="ellipse">
            <a:avLst/>
          </a:prstGeom>
          <a:solidFill>
            <a:srgbClr val="D9D9D9">
              <a:alpha val="6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600" err="1">
                <a:solidFill>
                  <a:srgbClr val="000000"/>
                </a:solidFill>
              </a:rPr>
              <a:t>Garments</a:t>
            </a:r>
            <a:r>
              <a:rPr lang="fi-FI" sz="3200">
                <a:solidFill>
                  <a:srgbClr val="000000"/>
                </a:solidFill>
              </a:rPr>
              <a:t> </a:t>
            </a:r>
          </a:p>
          <a:p>
            <a:pPr algn="ctr"/>
            <a:r>
              <a:rPr lang="fi-FI" sz="2800">
                <a:solidFill>
                  <a:srgbClr val="000000"/>
                </a:solidFill>
              </a:rPr>
              <a:t>in </a:t>
            </a:r>
            <a:r>
              <a:rPr lang="fi-FI" sz="2800" err="1">
                <a:solidFill>
                  <a:srgbClr val="000000"/>
                </a:solidFill>
              </a:rPr>
              <a:t>Minoan</a:t>
            </a:r>
            <a:r>
              <a:rPr lang="fi-FI" sz="2800">
                <a:solidFill>
                  <a:srgbClr val="000000"/>
                </a:solidFill>
              </a:rPr>
              <a:t> </a:t>
            </a:r>
            <a:r>
              <a:rPr lang="fi-FI" sz="2800" err="1">
                <a:solidFill>
                  <a:srgbClr val="000000"/>
                </a:solidFill>
              </a:rPr>
              <a:t>frescoes</a:t>
            </a:r>
            <a:r>
              <a:rPr lang="fi-FI" sz="2800">
                <a:solidFill>
                  <a:srgbClr val="000000"/>
                </a:solidFill>
              </a:rPr>
              <a:t> </a:t>
            </a:r>
          </a:p>
        </p:txBody>
      </p:sp>
    </p:spTree>
    <p:extLst>
      <p:ext uri="{BB962C8B-B14F-4D97-AF65-F5344CB8AC3E}">
        <p14:creationId xmlns:p14="http://schemas.microsoft.com/office/powerpoint/2010/main" val="2887899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sz="half" idx="1"/>
          </p:nvPr>
        </p:nvSpPr>
        <p:spPr>
          <a:xfrm>
            <a:off x="0" y="895003"/>
            <a:ext cx="4143833" cy="4202018"/>
          </a:xfrm>
        </p:spPr>
        <p:txBody>
          <a:bodyPr>
            <a:normAutofit/>
          </a:bodyPr>
          <a:lstStyle/>
          <a:p>
            <a:pPr marL="0" indent="0" algn="ctr">
              <a:lnSpc>
                <a:spcPct val="90000"/>
              </a:lnSpc>
              <a:buNone/>
            </a:pPr>
            <a:r>
              <a:rPr lang="en-US">
                <a:ea typeface="ＭＳ Ｐゴシック" charset="0"/>
                <a:cs typeface="ＭＳ Ｐゴシック" charset="0"/>
              </a:rPr>
              <a:t>Brightly dyed woolens </a:t>
            </a:r>
            <a:r>
              <a:rPr lang="en-US" sz="2400">
                <a:ea typeface="ＭＳ Ｐゴシック" charset="0"/>
                <a:cs typeface="ＭＳ Ｐゴシック" charset="0"/>
              </a:rPr>
              <a:t>with contrasting borders </a:t>
            </a:r>
          </a:p>
          <a:p>
            <a:pPr marL="0" indent="0" algn="ctr">
              <a:lnSpc>
                <a:spcPct val="90000"/>
              </a:lnSpc>
              <a:buNone/>
            </a:pPr>
            <a:r>
              <a:rPr lang="en-US" sz="2400">
                <a:ea typeface="ＭＳ Ｐゴシック" charset="0"/>
                <a:cs typeface="ＭＳ Ｐゴシック" charset="0"/>
              </a:rPr>
              <a:t>exemplify Minoan </a:t>
            </a:r>
          </a:p>
          <a:p>
            <a:pPr marL="0" indent="0" algn="ctr">
              <a:lnSpc>
                <a:spcPct val="90000"/>
              </a:lnSpc>
              <a:buNone/>
            </a:pPr>
            <a:endParaRPr lang="en-US" sz="2400">
              <a:ea typeface="ＭＳ Ｐゴシック" charset="0"/>
              <a:cs typeface="ＭＳ Ｐゴシック" charset="0"/>
            </a:endParaRPr>
          </a:p>
          <a:p>
            <a:pPr marL="0" indent="0" algn="ctr">
              <a:lnSpc>
                <a:spcPct val="90000"/>
              </a:lnSpc>
              <a:buNone/>
            </a:pPr>
            <a:r>
              <a:rPr lang="en-US" sz="2400">
                <a:ea typeface="ＭＳ Ｐゴシック" charset="0"/>
                <a:cs typeface="ＭＳ Ｐゴシック" charset="0"/>
              </a:rPr>
              <a:t>First evidences of </a:t>
            </a:r>
            <a:r>
              <a:rPr lang="en-US">
                <a:ea typeface="ＭＳ Ｐゴシック" charset="0"/>
                <a:cs typeface="ＭＳ Ｐゴシック" charset="0"/>
              </a:rPr>
              <a:t>wasp waist </a:t>
            </a:r>
            <a:r>
              <a:rPr lang="en-US" sz="2400">
                <a:ea typeface="ＭＳ Ｐゴシック" charset="0"/>
                <a:cs typeface="ＭＳ Ｐゴシック" charset="0"/>
              </a:rPr>
              <a:t>and </a:t>
            </a:r>
            <a:r>
              <a:rPr lang="en-US">
                <a:ea typeface="ＭＳ Ｐゴシック" charset="0"/>
                <a:cs typeface="ＭＳ Ｐゴシック" charset="0"/>
              </a:rPr>
              <a:t>hourglass figure</a:t>
            </a:r>
          </a:p>
          <a:p>
            <a:pPr marL="0" indent="0" algn="ctr">
              <a:lnSpc>
                <a:spcPct val="90000"/>
              </a:lnSpc>
              <a:buNone/>
            </a:pPr>
            <a:endParaRPr lang="en-US">
              <a:ea typeface="ＭＳ Ｐゴシック" charset="0"/>
              <a:cs typeface="ＭＳ Ｐゴシック" charset="0"/>
            </a:endParaRPr>
          </a:p>
          <a:p>
            <a:pPr marL="0" indent="0" algn="ctr">
              <a:lnSpc>
                <a:spcPct val="90000"/>
              </a:lnSpc>
              <a:buNone/>
            </a:pPr>
            <a:r>
              <a:rPr lang="en-US" sz="2400">
                <a:ea typeface="ＭＳ Ｐゴシック" charset="0"/>
                <a:cs typeface="ＭＳ Ｐゴシック" charset="0"/>
              </a:rPr>
              <a:t>Pearls and long curled hair</a:t>
            </a:r>
          </a:p>
          <a:p>
            <a:pPr marL="0" indent="0" algn="ctr">
              <a:lnSpc>
                <a:spcPct val="90000"/>
              </a:lnSpc>
              <a:buNone/>
            </a:pPr>
            <a:endParaRPr lang="en-US" sz="2400">
              <a:ea typeface="ＭＳ Ｐゴシック" charset="0"/>
              <a:cs typeface="ＭＳ Ｐゴシック" charset="0"/>
            </a:endParaRPr>
          </a:p>
        </p:txBody>
      </p:sp>
      <p:pic>
        <p:nvPicPr>
          <p:cNvPr id="36871" name="Picture 21" descr="IMG_0038.JPG                                                   0000778C G-DRIVE Q                      C16F8F7C:"/>
          <p:cNvPicPr>
            <a:picLocks noChangeAspect="1" noChangeArrowheads="1"/>
          </p:cNvPicPr>
          <p:nvPr/>
        </p:nvPicPr>
        <p:blipFill>
          <a:blip r:embed="rId2" cstate="print">
            <a:clrChange>
              <a:clrFrom>
                <a:srgbClr val="FFFFFE"/>
              </a:clrFrom>
              <a:clrTo>
                <a:srgbClr val="FFFFFE">
                  <a:alpha val="0"/>
                </a:srgbClr>
              </a:clrTo>
            </a:clrChange>
            <a:lum contrast="50000"/>
            <a:extLst>
              <a:ext uri="{28A0092B-C50C-407E-A947-70E740481C1C}">
                <a14:useLocalDpi xmlns:a14="http://schemas.microsoft.com/office/drawing/2010/main"/>
              </a:ext>
            </a:extLst>
          </a:blip>
          <a:srcRect/>
          <a:stretch>
            <a:fillRect/>
          </a:stretch>
        </p:blipFill>
        <p:spPr bwMode="auto">
          <a:xfrm>
            <a:off x="4143833" y="-200508"/>
            <a:ext cx="5000168" cy="7255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 name="Sisällön paikkamerkki 2"/>
          <p:cNvSpPr>
            <a:spLocks noGrp="1"/>
          </p:cNvSpPr>
          <p:nvPr>
            <p:ph sz="half" idx="2"/>
          </p:nvPr>
        </p:nvSpPr>
        <p:spPr/>
        <p:txBody>
          <a:bodyPr/>
          <a:lstStyle/>
          <a:p>
            <a:endParaRPr lang="fi-FI"/>
          </a:p>
        </p:txBody>
      </p:sp>
    </p:spTree>
    <p:extLst>
      <p:ext uri="{BB962C8B-B14F-4D97-AF65-F5344CB8AC3E}">
        <p14:creationId xmlns:p14="http://schemas.microsoft.com/office/powerpoint/2010/main" val="2737824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5800" y="238108"/>
            <a:ext cx="7772400" cy="1514492"/>
          </a:xfrm>
        </p:spPr>
        <p:txBody>
          <a:bodyPr>
            <a:noAutofit/>
          </a:bodyPr>
          <a:lstStyle/>
          <a:p>
            <a:r>
              <a:rPr lang="fi-FI" sz="3200" err="1">
                <a:latin typeface="+mn-lt"/>
              </a:rPr>
              <a:t>Tunics</a:t>
            </a:r>
            <a:r>
              <a:rPr lang="fi-FI" sz="2400">
                <a:latin typeface="+mn-lt"/>
              </a:rPr>
              <a:t> with </a:t>
            </a:r>
            <a:r>
              <a:rPr lang="fi-FI" sz="2400" err="1">
                <a:latin typeface="+mn-lt"/>
              </a:rPr>
              <a:t>plain</a:t>
            </a:r>
            <a:r>
              <a:rPr lang="fi-FI" sz="2400">
                <a:latin typeface="+mn-lt"/>
              </a:rPr>
              <a:t> </a:t>
            </a:r>
            <a:r>
              <a:rPr lang="fi-FI" sz="2400" err="1">
                <a:latin typeface="+mn-lt"/>
              </a:rPr>
              <a:t>color</a:t>
            </a:r>
            <a:r>
              <a:rPr lang="fi-FI" sz="2400">
                <a:latin typeface="+mn-lt"/>
              </a:rPr>
              <a:t> and </a:t>
            </a:r>
            <a:r>
              <a:rPr lang="fi-FI" sz="3200" err="1">
                <a:latin typeface="+mn-lt"/>
              </a:rPr>
              <a:t>contrasted</a:t>
            </a:r>
            <a:r>
              <a:rPr lang="fi-FI" sz="3200">
                <a:latin typeface="+mn-lt"/>
              </a:rPr>
              <a:t> </a:t>
            </a:r>
            <a:r>
              <a:rPr lang="fi-FI" sz="2400">
                <a:latin typeface="+mn-lt"/>
              </a:rPr>
              <a:t>with </a:t>
            </a:r>
            <a:br>
              <a:rPr lang="fi-FI" sz="2400">
                <a:latin typeface="+mn-lt"/>
              </a:rPr>
            </a:br>
            <a:r>
              <a:rPr lang="fi-FI" sz="2400" err="1">
                <a:latin typeface="+mn-lt"/>
              </a:rPr>
              <a:t>ornamental</a:t>
            </a:r>
            <a:r>
              <a:rPr lang="fi-FI" sz="2400">
                <a:latin typeface="+mn-lt"/>
              </a:rPr>
              <a:t> </a:t>
            </a:r>
            <a:r>
              <a:rPr lang="fi-FI" sz="2400" err="1">
                <a:latin typeface="+mn-lt"/>
              </a:rPr>
              <a:t>multicolor</a:t>
            </a:r>
            <a:r>
              <a:rPr lang="fi-FI" sz="2400">
                <a:latin typeface="+mn-lt"/>
              </a:rPr>
              <a:t> </a:t>
            </a:r>
            <a:r>
              <a:rPr lang="fi-FI" sz="2400" err="1">
                <a:latin typeface="+mn-lt"/>
              </a:rPr>
              <a:t>borders</a:t>
            </a:r>
            <a:r>
              <a:rPr lang="fi-FI" sz="2400">
                <a:latin typeface="+mn-lt"/>
              </a:rPr>
              <a:t> </a:t>
            </a:r>
            <a:br>
              <a:rPr lang="fi-FI" sz="2400">
                <a:latin typeface="+mn-lt"/>
              </a:rPr>
            </a:br>
            <a:br>
              <a:rPr lang="fi-FI" sz="2400">
                <a:latin typeface="+mn-lt"/>
              </a:rPr>
            </a:br>
            <a:r>
              <a:rPr lang="fi-FI" sz="2400">
                <a:latin typeface="+mn-lt"/>
              </a:rPr>
              <a:t> </a:t>
            </a:r>
            <a:r>
              <a:rPr lang="fi-FI" sz="3200" err="1">
                <a:latin typeface="+mn-lt"/>
              </a:rPr>
              <a:t>Jewellery</a:t>
            </a:r>
            <a:r>
              <a:rPr lang="fi-FI" sz="2400">
                <a:latin typeface="+mn-lt"/>
              </a:rPr>
              <a:t>: </a:t>
            </a:r>
            <a:r>
              <a:rPr lang="fi-FI" sz="2400" err="1">
                <a:latin typeface="+mn-lt"/>
              </a:rPr>
              <a:t>necklaces</a:t>
            </a:r>
            <a:r>
              <a:rPr lang="fi-FI" sz="2400">
                <a:latin typeface="+mn-lt"/>
              </a:rPr>
              <a:t>, </a:t>
            </a:r>
            <a:r>
              <a:rPr lang="fi-FI" sz="2400" err="1">
                <a:latin typeface="+mn-lt"/>
              </a:rPr>
              <a:t>bracelets</a:t>
            </a:r>
            <a:r>
              <a:rPr lang="fi-FI" sz="2400">
                <a:latin typeface="+mn-lt"/>
              </a:rPr>
              <a:t>, </a:t>
            </a:r>
            <a:r>
              <a:rPr lang="fi-FI" sz="2400" err="1">
                <a:latin typeface="+mn-lt"/>
              </a:rPr>
              <a:t>earrings</a:t>
            </a:r>
            <a:r>
              <a:rPr lang="fi-FI" sz="2400">
                <a:latin typeface="+mn-lt"/>
              </a:rPr>
              <a:t> </a:t>
            </a:r>
          </a:p>
        </p:txBody>
      </p:sp>
      <p:sp>
        <p:nvSpPr>
          <p:cNvPr id="3" name="Tekstin paikkamerkki 2"/>
          <p:cNvSpPr>
            <a:spLocks noGrp="1"/>
          </p:cNvSpPr>
          <p:nvPr>
            <p:ph type="body" sz="half" idx="1"/>
          </p:nvPr>
        </p:nvSpPr>
        <p:spPr/>
        <p:txBody>
          <a:bodyPr/>
          <a:lstStyle/>
          <a:p>
            <a:endParaRPr lang="fi-FI"/>
          </a:p>
        </p:txBody>
      </p:sp>
      <p:sp>
        <p:nvSpPr>
          <p:cNvPr id="4" name="Sisällön paikkamerkki 3"/>
          <p:cNvSpPr>
            <a:spLocks noGrp="1"/>
          </p:cNvSpPr>
          <p:nvPr>
            <p:ph sz="half" idx="2"/>
          </p:nvPr>
        </p:nvSpPr>
        <p:spPr/>
        <p:txBody>
          <a:bodyPr/>
          <a:lstStyle/>
          <a:p>
            <a:endParaRPr lang="fi-FI"/>
          </a:p>
        </p:txBody>
      </p:sp>
      <p:pic>
        <p:nvPicPr>
          <p:cNvPr id="5" name="Picture 22" descr="Priestess with offeri#6351F.jpg                                00063507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18" y="2081472"/>
            <a:ext cx="3011032" cy="470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 name="Picture 18" descr="IMG_0008.JPG                                                   0000778C G-DRIVE Q                      C16F8F7C:"/>
          <p:cNvPicPr>
            <a:picLocks noChangeAspect="1" noChangeArrowheads="1"/>
          </p:cNvPicPr>
          <p:nvPr/>
        </p:nvPicPr>
        <p:blipFill>
          <a:blip r:embed="rId3" cstate="print">
            <a:clrChange>
              <a:clrFrom>
                <a:srgbClr val="FFFFFE"/>
              </a:clrFrom>
              <a:clrTo>
                <a:srgbClr val="FFFFFE">
                  <a:alpha val="0"/>
                </a:srgbClr>
              </a:clrTo>
            </a:clrChange>
            <a:lum bright="-4000" contrast="40000"/>
            <a:extLst>
              <a:ext uri="{28A0092B-C50C-407E-A947-70E740481C1C}">
                <a14:useLocalDpi xmlns:a14="http://schemas.microsoft.com/office/drawing/2010/main"/>
              </a:ext>
            </a:extLst>
          </a:blip>
          <a:srcRect/>
          <a:stretch>
            <a:fillRect/>
          </a:stretch>
        </p:blipFill>
        <p:spPr bwMode="auto">
          <a:xfrm>
            <a:off x="3126878" y="2098183"/>
            <a:ext cx="6013760" cy="470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008378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1168" y="0"/>
            <a:ext cx="4142832" cy="1044477"/>
          </a:xfrm>
        </p:spPr>
        <p:txBody>
          <a:bodyPr>
            <a:normAutofit/>
          </a:bodyPr>
          <a:lstStyle/>
          <a:p>
            <a:r>
              <a:rPr lang="en-US" sz="2600" u="sng">
                <a:latin typeface="+mn-lt"/>
                <a:ea typeface="ＭＳ Ｐゴシック" charset="0"/>
                <a:cs typeface="ＭＳ Ｐゴシック" charset="0"/>
              </a:rPr>
              <a:t>The </a:t>
            </a:r>
            <a:r>
              <a:rPr lang="en-US" sz="2600" u="sng" err="1">
                <a:latin typeface="+mn-lt"/>
                <a:ea typeface="ＭＳ Ｐゴシック" charset="0"/>
                <a:cs typeface="ＭＳ Ｐゴシック" charset="0"/>
              </a:rPr>
              <a:t>Hagia</a:t>
            </a:r>
            <a:r>
              <a:rPr lang="en-US" sz="2600" u="sng">
                <a:latin typeface="+mn-lt"/>
                <a:ea typeface="ＭＳ Ｐゴシック" charset="0"/>
                <a:cs typeface="ＭＳ Ｐゴシック" charset="0"/>
              </a:rPr>
              <a:t> </a:t>
            </a:r>
            <a:r>
              <a:rPr lang="en-US" sz="2600" u="sng" err="1">
                <a:latin typeface="+mn-lt"/>
                <a:ea typeface="ＭＳ Ｐゴシック" charset="0"/>
                <a:cs typeface="ＭＳ Ｐゴシック" charset="0"/>
              </a:rPr>
              <a:t>Triada</a:t>
            </a:r>
            <a:r>
              <a:rPr lang="en-US" sz="2600" u="sng">
                <a:latin typeface="+mn-lt"/>
                <a:ea typeface="ＭＳ Ｐゴシック" charset="0"/>
                <a:cs typeface="ＭＳ Ｐゴシック" charset="0"/>
              </a:rPr>
              <a:t>   Sarcophagus 1450 BCE</a:t>
            </a:r>
          </a:p>
        </p:txBody>
      </p:sp>
      <p:pic>
        <p:nvPicPr>
          <p:cNvPr id="35844" name="Picture 4" descr="AgTrSarcopha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85593"/>
            <a:ext cx="4772568" cy="3366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2" name="Picture 5" descr="Sarcophag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1016" y="4132397"/>
            <a:ext cx="7940675" cy="2236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kstiruutu 3"/>
          <p:cNvSpPr txBox="1"/>
          <p:nvPr/>
        </p:nvSpPr>
        <p:spPr>
          <a:xfrm>
            <a:off x="4772568" y="1044477"/>
            <a:ext cx="4371432" cy="3416320"/>
          </a:xfrm>
          <a:prstGeom prst="rect">
            <a:avLst/>
          </a:prstGeom>
          <a:noFill/>
        </p:spPr>
        <p:txBody>
          <a:bodyPr wrap="square" rtlCol="0">
            <a:spAutoFit/>
          </a:bodyPr>
          <a:lstStyle/>
          <a:p>
            <a:r>
              <a:rPr lang="en-US">
                <a:ea typeface="ＭＳ Ｐゴシック" charset="0"/>
                <a:cs typeface="ＭＳ Ｐゴシック" charset="0"/>
              </a:rPr>
              <a:t>- </a:t>
            </a:r>
            <a:r>
              <a:rPr lang="en-US" sz="2000">
                <a:ea typeface="ＭＳ Ｐゴシック" charset="0"/>
                <a:cs typeface="ＭＳ Ｐゴシック" charset="0"/>
              </a:rPr>
              <a:t>Painted panel of a wooden Sarcophagus shows a bloodless sacrifice in 1450 BC</a:t>
            </a:r>
          </a:p>
          <a:p>
            <a:r>
              <a:rPr lang="en-US" sz="2000">
                <a:ea typeface="ＭＳ Ｐゴシック" charset="0"/>
                <a:cs typeface="ＭＳ Ｐゴシック" charset="0"/>
              </a:rPr>
              <a:t>  </a:t>
            </a:r>
          </a:p>
          <a:p>
            <a:r>
              <a:rPr lang="en-US" sz="2000">
                <a:ea typeface="ＭＳ Ｐゴシック" charset="0"/>
                <a:cs typeface="ＭＳ Ｐゴシック" charset="0"/>
              </a:rPr>
              <a:t>- Note: there are still </a:t>
            </a:r>
            <a:r>
              <a:rPr lang="en-US" sz="2000" err="1">
                <a:ea typeface="ＭＳ Ｐゴシック" charset="0"/>
                <a:cs typeface="ＭＳ Ｐゴシック" charset="0"/>
              </a:rPr>
              <a:t>kaunakes</a:t>
            </a:r>
            <a:r>
              <a:rPr lang="en-US" sz="2000">
                <a:ea typeface="ＭＳ Ｐゴシック" charset="0"/>
                <a:cs typeface="ＭＳ Ｐゴシック" charset="0"/>
              </a:rPr>
              <a:t> being worn and colored woolen garments.</a:t>
            </a:r>
          </a:p>
          <a:p>
            <a:endParaRPr lang="en-US" sz="2000">
              <a:ea typeface="ＭＳ Ｐゴシック" charset="0"/>
              <a:cs typeface="ＭＳ Ｐゴシック" charset="0"/>
            </a:endParaRPr>
          </a:p>
          <a:p>
            <a:r>
              <a:rPr lang="en-US" sz="2000"/>
              <a:t>- The fresco looks like an Egyptian fresco from the body positioning </a:t>
            </a:r>
          </a:p>
          <a:p>
            <a:endParaRPr lang="en-US">
              <a:latin typeface="Times New Roman" charset="0"/>
              <a:ea typeface="ＭＳ Ｐゴシック" charset="0"/>
              <a:cs typeface="ＭＳ Ｐゴシック" charset="0"/>
            </a:endParaRPr>
          </a:p>
          <a:p>
            <a:endParaRPr lang="fi-FI"/>
          </a:p>
        </p:txBody>
      </p:sp>
    </p:spTree>
    <p:extLst>
      <p:ext uri="{BB962C8B-B14F-4D97-AF65-F5344CB8AC3E}">
        <p14:creationId xmlns:p14="http://schemas.microsoft.com/office/powerpoint/2010/main" val="25583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11" descr="House of Ladies.jpg                                            00063507 G-DRIVE Q                      C16F8F7C:"/>
          <p:cNvPicPr>
            <a:picLocks noGrp="1" noChangeAspect="1" noChangeArrowheads="1"/>
          </p:cNvPicPr>
          <p:nvPr>
            <p:ph sz="half" idx="2"/>
          </p:nvPr>
        </p:nvPicPr>
        <p:blipFill rotWithShape="1">
          <a:blip r:embed="rId2">
            <a:extLst>
              <a:ext uri="{28A0092B-C50C-407E-A947-70E740481C1C}">
                <a14:useLocalDpi xmlns:a14="http://schemas.microsoft.com/office/drawing/2010/main"/>
              </a:ext>
            </a:extLst>
          </a:blip>
          <a:srcRect l="14411"/>
          <a:stretch/>
        </p:blipFill>
        <p:spPr>
          <a:xfrm>
            <a:off x="5146372" y="-562963"/>
            <a:ext cx="3778553" cy="7420963"/>
          </a:xfrm>
        </p:spPr>
      </p:pic>
      <p:sp>
        <p:nvSpPr>
          <p:cNvPr id="4" name="Ellipsi 3"/>
          <p:cNvSpPr/>
          <p:nvPr/>
        </p:nvSpPr>
        <p:spPr>
          <a:xfrm>
            <a:off x="412486" y="577480"/>
            <a:ext cx="4733886" cy="2396877"/>
          </a:xfrm>
          <a:prstGeom prst="ellipse">
            <a:avLst/>
          </a:prstGeom>
          <a:solidFill>
            <a:schemeClr val="tx1">
              <a:lumMod val="95000"/>
              <a:alpha val="65000"/>
            </a:schemeClr>
          </a:solidFill>
          <a:ln>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dirty="0">
              <a:solidFill>
                <a:srgbClr val="000000"/>
              </a:solidFill>
            </a:endParaRPr>
          </a:p>
          <a:p>
            <a:pPr algn="ctr"/>
            <a:endParaRPr lang="fi-FI" sz="2400" dirty="0">
              <a:solidFill>
                <a:srgbClr val="000000"/>
              </a:solidFill>
            </a:endParaRPr>
          </a:p>
          <a:p>
            <a:pPr algn="ctr"/>
            <a:r>
              <a:rPr lang="fi-FI" sz="2400" dirty="0" err="1">
                <a:solidFill>
                  <a:srgbClr val="000000"/>
                </a:solidFill>
              </a:rPr>
              <a:t>Women’s</a:t>
            </a:r>
            <a:r>
              <a:rPr lang="fi-FI" sz="2400" dirty="0">
                <a:solidFill>
                  <a:srgbClr val="000000"/>
                </a:solidFill>
              </a:rPr>
              <a:t> </a:t>
            </a:r>
            <a:r>
              <a:rPr lang="fi-FI" sz="2400" dirty="0" err="1">
                <a:solidFill>
                  <a:srgbClr val="000000"/>
                </a:solidFill>
              </a:rPr>
              <a:t>costume</a:t>
            </a:r>
            <a:endParaRPr lang="fi-FI" sz="2400" dirty="0">
              <a:solidFill>
                <a:srgbClr val="000000"/>
              </a:solidFill>
            </a:endParaRPr>
          </a:p>
          <a:p>
            <a:pPr algn="ctr"/>
            <a:r>
              <a:rPr lang="fi-FI" sz="2400" dirty="0" err="1">
                <a:solidFill>
                  <a:srgbClr val="000000"/>
                </a:solidFill>
              </a:rPr>
              <a:t>Very</a:t>
            </a:r>
            <a:r>
              <a:rPr lang="fi-FI" sz="2400" dirty="0">
                <a:solidFill>
                  <a:srgbClr val="000000"/>
                </a:solidFill>
              </a:rPr>
              <a:t> </a:t>
            </a:r>
            <a:r>
              <a:rPr lang="fi-FI" sz="4000" dirty="0" err="1">
                <a:solidFill>
                  <a:srgbClr val="000000"/>
                </a:solidFill>
              </a:rPr>
              <a:t>fitted</a:t>
            </a:r>
            <a:r>
              <a:rPr lang="fi-FI" sz="4000" dirty="0">
                <a:solidFill>
                  <a:srgbClr val="000000"/>
                </a:solidFill>
              </a:rPr>
              <a:t> </a:t>
            </a:r>
          </a:p>
          <a:p>
            <a:pPr algn="ctr"/>
            <a:r>
              <a:rPr lang="fi-FI" sz="2400" dirty="0">
                <a:solidFill>
                  <a:srgbClr val="000000"/>
                </a:solidFill>
              </a:rPr>
              <a:t>to </a:t>
            </a:r>
            <a:r>
              <a:rPr lang="fi-FI" sz="2400" dirty="0" err="1">
                <a:solidFill>
                  <a:srgbClr val="000000"/>
                </a:solidFill>
              </a:rPr>
              <a:t>the</a:t>
            </a:r>
            <a:r>
              <a:rPr lang="fi-FI" sz="2400" dirty="0">
                <a:solidFill>
                  <a:srgbClr val="000000"/>
                </a:solidFill>
              </a:rPr>
              <a:t> </a:t>
            </a:r>
            <a:r>
              <a:rPr lang="fi-FI" sz="2400" dirty="0" err="1">
                <a:solidFill>
                  <a:srgbClr val="000000"/>
                </a:solidFill>
              </a:rPr>
              <a:t>body</a:t>
            </a:r>
            <a:endParaRPr lang="fi-FI" sz="2400" dirty="0">
              <a:solidFill>
                <a:srgbClr val="000000"/>
              </a:solidFill>
            </a:endParaRPr>
          </a:p>
          <a:p>
            <a:pPr algn="ctr"/>
            <a:endParaRPr lang="fi-FI" sz="2400" dirty="0">
              <a:solidFill>
                <a:srgbClr val="000000"/>
              </a:solidFill>
            </a:endParaRPr>
          </a:p>
          <a:p>
            <a:pPr algn="ctr"/>
            <a:endParaRPr lang="fi-FI" sz="2400" dirty="0">
              <a:solidFill>
                <a:srgbClr val="000000"/>
              </a:solidFill>
            </a:endParaRPr>
          </a:p>
        </p:txBody>
      </p:sp>
      <p:sp>
        <p:nvSpPr>
          <p:cNvPr id="2" name="Ellipsi 1"/>
          <p:cNvSpPr/>
          <p:nvPr/>
        </p:nvSpPr>
        <p:spPr>
          <a:xfrm>
            <a:off x="1392973" y="3169820"/>
            <a:ext cx="3975100" cy="2400300"/>
          </a:xfrm>
          <a:prstGeom prst="ellipse">
            <a:avLst/>
          </a:prstGeom>
          <a:solidFill>
            <a:srgbClr val="BFBFBF">
              <a:alpha val="90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400">
                <a:solidFill>
                  <a:schemeClr val="bg1"/>
                </a:solidFill>
              </a:rPr>
              <a:t>Upper </a:t>
            </a:r>
            <a:r>
              <a:rPr lang="fi-FI" sz="2400" err="1">
                <a:solidFill>
                  <a:schemeClr val="bg1"/>
                </a:solidFill>
              </a:rPr>
              <a:t>body</a:t>
            </a:r>
            <a:r>
              <a:rPr lang="fi-FI" sz="2400">
                <a:solidFill>
                  <a:schemeClr val="bg1"/>
                </a:solidFill>
              </a:rPr>
              <a:t> </a:t>
            </a:r>
            <a:r>
              <a:rPr lang="fi-FI" sz="2400" err="1">
                <a:solidFill>
                  <a:schemeClr val="bg1"/>
                </a:solidFill>
              </a:rPr>
              <a:t>covered</a:t>
            </a:r>
            <a:r>
              <a:rPr lang="fi-FI" sz="2400">
                <a:solidFill>
                  <a:schemeClr val="bg1"/>
                </a:solidFill>
              </a:rPr>
              <a:t> with </a:t>
            </a:r>
            <a:r>
              <a:rPr lang="fi-FI" sz="2400" err="1">
                <a:solidFill>
                  <a:schemeClr val="bg1"/>
                </a:solidFill>
              </a:rPr>
              <a:t>simple</a:t>
            </a:r>
            <a:r>
              <a:rPr lang="fi-FI" sz="2400">
                <a:solidFill>
                  <a:schemeClr val="bg1"/>
                </a:solidFill>
              </a:rPr>
              <a:t> </a:t>
            </a:r>
          </a:p>
          <a:p>
            <a:pPr algn="ctr"/>
            <a:r>
              <a:rPr lang="fi-FI" sz="3200" err="1">
                <a:solidFill>
                  <a:schemeClr val="bg1"/>
                </a:solidFill>
              </a:rPr>
              <a:t>T-shape</a:t>
            </a:r>
            <a:r>
              <a:rPr lang="fi-FI" sz="3200">
                <a:solidFill>
                  <a:schemeClr val="bg1"/>
                </a:solidFill>
              </a:rPr>
              <a:t> </a:t>
            </a:r>
          </a:p>
          <a:p>
            <a:pPr algn="ctr"/>
            <a:r>
              <a:rPr lang="fi-FI" sz="2400" err="1">
                <a:solidFill>
                  <a:schemeClr val="bg1"/>
                </a:solidFill>
              </a:rPr>
              <a:t>garment</a:t>
            </a:r>
            <a:endParaRPr lang="fi-FI" sz="2400">
              <a:solidFill>
                <a:schemeClr val="bg1"/>
              </a:solidFill>
            </a:endParaRPr>
          </a:p>
        </p:txBody>
      </p:sp>
    </p:spTree>
    <p:extLst>
      <p:ext uri="{BB962C8B-B14F-4D97-AF65-F5344CB8AC3E}">
        <p14:creationId xmlns:p14="http://schemas.microsoft.com/office/powerpoint/2010/main" val="2426904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sz="half" idx="1"/>
          </p:nvPr>
        </p:nvSpPr>
        <p:spPr/>
        <p:txBody>
          <a:bodyPr/>
          <a:lstStyle/>
          <a:p>
            <a:endParaRPr lang="fi-FI"/>
          </a:p>
        </p:txBody>
      </p:sp>
      <p:pic>
        <p:nvPicPr>
          <p:cNvPr id="5" name="Picture 9" descr="House of ladies #3.jpg                                         00063507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161" y="0"/>
            <a:ext cx="441263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 name="Ellipsi 5"/>
          <p:cNvSpPr/>
          <p:nvPr/>
        </p:nvSpPr>
        <p:spPr>
          <a:xfrm>
            <a:off x="3525599" y="852288"/>
            <a:ext cx="5430425" cy="2607001"/>
          </a:xfrm>
          <a:prstGeom prst="ellipse">
            <a:avLst/>
          </a:prstGeom>
          <a:solidFill>
            <a:srgbClr val="F2F2F2">
              <a:alpha val="68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400" err="1">
                <a:solidFill>
                  <a:srgbClr val="000000"/>
                </a:solidFill>
              </a:rPr>
              <a:t>Skirts</a:t>
            </a:r>
            <a:r>
              <a:rPr lang="fi-FI" sz="2400">
                <a:solidFill>
                  <a:srgbClr val="000000"/>
                </a:solidFill>
              </a:rPr>
              <a:t> / </a:t>
            </a:r>
            <a:r>
              <a:rPr lang="fi-FI" sz="2400" err="1">
                <a:solidFill>
                  <a:srgbClr val="000000"/>
                </a:solidFill>
              </a:rPr>
              <a:t>culottes</a:t>
            </a:r>
            <a:r>
              <a:rPr lang="fi-FI" sz="2400">
                <a:solidFill>
                  <a:srgbClr val="000000"/>
                </a:solidFill>
              </a:rPr>
              <a:t> </a:t>
            </a:r>
            <a:r>
              <a:rPr lang="fi-FI" sz="2400" err="1">
                <a:solidFill>
                  <a:srgbClr val="000000"/>
                </a:solidFill>
              </a:rPr>
              <a:t>were</a:t>
            </a:r>
            <a:r>
              <a:rPr lang="fi-FI" sz="2400">
                <a:solidFill>
                  <a:srgbClr val="000000"/>
                </a:solidFill>
              </a:rPr>
              <a:t> </a:t>
            </a:r>
            <a:r>
              <a:rPr lang="fi-FI" sz="2400" err="1">
                <a:solidFill>
                  <a:srgbClr val="000000"/>
                </a:solidFill>
              </a:rPr>
              <a:t>layered</a:t>
            </a:r>
            <a:r>
              <a:rPr lang="fi-FI" sz="2400">
                <a:solidFill>
                  <a:srgbClr val="000000"/>
                </a:solidFill>
              </a:rPr>
              <a:t> </a:t>
            </a:r>
            <a:r>
              <a:rPr lang="fi-FI" sz="2400" err="1">
                <a:solidFill>
                  <a:srgbClr val="000000"/>
                </a:solidFill>
              </a:rPr>
              <a:t>and/or</a:t>
            </a:r>
            <a:r>
              <a:rPr lang="fi-FI" sz="2400">
                <a:solidFill>
                  <a:srgbClr val="000000"/>
                </a:solidFill>
              </a:rPr>
              <a:t> </a:t>
            </a:r>
            <a:r>
              <a:rPr lang="fi-FI" sz="2400" err="1">
                <a:solidFill>
                  <a:srgbClr val="000000"/>
                </a:solidFill>
              </a:rPr>
              <a:t>decorated</a:t>
            </a:r>
            <a:r>
              <a:rPr lang="fi-FI" sz="2400">
                <a:solidFill>
                  <a:srgbClr val="000000"/>
                </a:solidFill>
              </a:rPr>
              <a:t> with </a:t>
            </a:r>
            <a:r>
              <a:rPr lang="fi-FI" sz="3200" b="1" err="1">
                <a:solidFill>
                  <a:srgbClr val="000000"/>
                </a:solidFill>
              </a:rPr>
              <a:t>fringing</a:t>
            </a:r>
            <a:r>
              <a:rPr lang="fi-FI" sz="2400">
                <a:solidFill>
                  <a:srgbClr val="000000"/>
                </a:solidFill>
              </a:rPr>
              <a:t> and </a:t>
            </a:r>
            <a:r>
              <a:rPr lang="fi-FI" sz="3200" b="1" err="1">
                <a:solidFill>
                  <a:srgbClr val="000000"/>
                </a:solidFill>
              </a:rPr>
              <a:t>ornamental</a:t>
            </a:r>
            <a:r>
              <a:rPr lang="fi-FI" sz="3200" b="1">
                <a:solidFill>
                  <a:srgbClr val="000000"/>
                </a:solidFill>
              </a:rPr>
              <a:t> </a:t>
            </a:r>
            <a:r>
              <a:rPr lang="fi-FI" sz="2400" err="1">
                <a:solidFill>
                  <a:srgbClr val="000000"/>
                </a:solidFill>
              </a:rPr>
              <a:t>borders</a:t>
            </a:r>
            <a:endParaRPr lang="fi-FI" sz="2400">
              <a:solidFill>
                <a:srgbClr val="000000"/>
              </a:solidFill>
            </a:endParaRPr>
          </a:p>
        </p:txBody>
      </p:sp>
      <p:sp>
        <p:nvSpPr>
          <p:cNvPr id="2" name="Ellipsi 1"/>
          <p:cNvSpPr/>
          <p:nvPr/>
        </p:nvSpPr>
        <p:spPr>
          <a:xfrm>
            <a:off x="4241800" y="3911600"/>
            <a:ext cx="3314700" cy="1257300"/>
          </a:xfrm>
          <a:prstGeom prst="ellipse">
            <a:avLst/>
          </a:prstGeom>
          <a:solidFill>
            <a:srgbClr val="BFBFBF">
              <a:alpha val="84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400" err="1">
                <a:solidFill>
                  <a:srgbClr val="000000"/>
                </a:solidFill>
              </a:rPr>
              <a:t>Contrasting</a:t>
            </a:r>
            <a:r>
              <a:rPr lang="fi-FI" sz="2400">
                <a:solidFill>
                  <a:srgbClr val="000000"/>
                </a:solidFill>
              </a:rPr>
              <a:t> </a:t>
            </a:r>
            <a:r>
              <a:rPr lang="fi-FI" sz="2400" err="1">
                <a:solidFill>
                  <a:srgbClr val="000000"/>
                </a:solidFill>
              </a:rPr>
              <a:t>colors</a:t>
            </a:r>
            <a:r>
              <a:rPr lang="fi-FI" sz="2400">
                <a:solidFill>
                  <a:srgbClr val="000000"/>
                </a:solidFill>
              </a:rPr>
              <a:t> </a:t>
            </a:r>
          </a:p>
        </p:txBody>
      </p:sp>
    </p:spTree>
    <p:extLst>
      <p:ext uri="{BB962C8B-B14F-4D97-AF65-F5344CB8AC3E}">
        <p14:creationId xmlns:p14="http://schemas.microsoft.com/office/powerpoint/2010/main" val="2737325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6" descr="IMG_0017.JPG                                                   0000778C G-DRIVE Q                      C16F8F7C:"/>
          <p:cNvPicPr>
            <a:picLocks noGrp="1" noChangeAspect="1" noChangeArrowheads="1"/>
          </p:cNvPicPr>
          <p:nvPr>
            <p:ph sz="half" idx="2"/>
          </p:nvPr>
        </p:nvPicPr>
        <p:blipFill rotWithShape="1">
          <a:blip r:embed="rId2" cstate="print">
            <a:clrChange>
              <a:clrFrom>
                <a:srgbClr val="FFFFFE"/>
              </a:clrFrom>
              <a:clrTo>
                <a:srgbClr val="FFFFFE">
                  <a:alpha val="0"/>
                </a:srgbClr>
              </a:clrTo>
            </a:clrChange>
            <a:extLst>
              <a:ext uri="{28A0092B-C50C-407E-A947-70E740481C1C}">
                <a14:useLocalDpi xmlns:a14="http://schemas.microsoft.com/office/drawing/2010/main"/>
              </a:ext>
            </a:extLst>
          </a:blip>
          <a:srcRect l="8690" t="5538" r="5792" b="19606"/>
          <a:stretch/>
        </p:blipFill>
        <p:spPr>
          <a:xfrm>
            <a:off x="4611684" y="2031336"/>
            <a:ext cx="5027790" cy="4848044"/>
          </a:xfrm>
          <a:noFill/>
        </p:spPr>
      </p:pic>
      <p:sp>
        <p:nvSpPr>
          <p:cNvPr id="47110" name="Rectangle 8"/>
          <p:cNvSpPr>
            <a:spLocks noChangeArrowheads="1"/>
          </p:cNvSpPr>
          <p:nvPr/>
        </p:nvSpPr>
        <p:spPr bwMode="auto">
          <a:xfrm>
            <a:off x="228600" y="60960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fi-FI"/>
          </a:p>
        </p:txBody>
      </p:sp>
      <p:sp>
        <p:nvSpPr>
          <p:cNvPr id="3" name="Tekstiruutu 2"/>
          <p:cNvSpPr txBox="1"/>
          <p:nvPr/>
        </p:nvSpPr>
        <p:spPr>
          <a:xfrm>
            <a:off x="233926" y="182007"/>
            <a:ext cx="8689975" cy="1692771"/>
          </a:xfrm>
          <a:prstGeom prst="rect">
            <a:avLst/>
          </a:prstGeom>
          <a:solidFill>
            <a:schemeClr val="tx1">
              <a:lumMod val="75000"/>
            </a:schemeClr>
          </a:solidFill>
        </p:spPr>
        <p:txBody>
          <a:bodyPr wrap="square" rtlCol="0">
            <a:spAutoFit/>
          </a:bodyPr>
          <a:lstStyle/>
          <a:p>
            <a:r>
              <a:rPr lang="fi-FI" sz="3200" u="sng" err="1">
                <a:solidFill>
                  <a:srgbClr val="000000"/>
                </a:solidFill>
              </a:rPr>
              <a:t>Tiered</a:t>
            </a:r>
            <a:r>
              <a:rPr lang="fi-FI" sz="3200" u="sng">
                <a:solidFill>
                  <a:srgbClr val="000000"/>
                </a:solidFill>
              </a:rPr>
              <a:t> </a:t>
            </a:r>
            <a:r>
              <a:rPr lang="fi-FI" sz="3200" u="sng" err="1">
                <a:solidFill>
                  <a:srgbClr val="000000"/>
                </a:solidFill>
              </a:rPr>
              <a:t>skirt</a:t>
            </a:r>
            <a:r>
              <a:rPr lang="fi-FI" sz="3200" u="sng">
                <a:solidFill>
                  <a:srgbClr val="000000"/>
                </a:solidFill>
              </a:rPr>
              <a:t> </a:t>
            </a:r>
            <a:r>
              <a:rPr lang="fi-FI" sz="3200" u="sng" err="1">
                <a:solidFill>
                  <a:srgbClr val="000000"/>
                </a:solidFill>
              </a:rPr>
              <a:t>or</a:t>
            </a:r>
            <a:r>
              <a:rPr lang="fi-FI" sz="3200" u="sng">
                <a:solidFill>
                  <a:srgbClr val="000000"/>
                </a:solidFill>
              </a:rPr>
              <a:t> </a:t>
            </a:r>
            <a:r>
              <a:rPr lang="fi-FI" sz="3200" u="sng" err="1">
                <a:solidFill>
                  <a:srgbClr val="000000"/>
                </a:solidFill>
              </a:rPr>
              <a:t>pants</a:t>
            </a:r>
            <a:endParaRPr lang="fi-FI" sz="3200">
              <a:solidFill>
                <a:srgbClr val="000000"/>
              </a:solidFill>
            </a:endParaRPr>
          </a:p>
          <a:p>
            <a:endParaRPr lang="fi-FI" sz="2400">
              <a:solidFill>
                <a:srgbClr val="000000"/>
              </a:solidFill>
            </a:endParaRPr>
          </a:p>
          <a:p>
            <a:r>
              <a:rPr lang="fi-FI" sz="2400" err="1">
                <a:solidFill>
                  <a:srgbClr val="000000"/>
                </a:solidFill>
              </a:rPr>
              <a:t>Remnants</a:t>
            </a:r>
            <a:r>
              <a:rPr lang="fi-FI" sz="2400">
                <a:solidFill>
                  <a:srgbClr val="000000"/>
                </a:solidFill>
              </a:rPr>
              <a:t> of the </a:t>
            </a:r>
            <a:r>
              <a:rPr lang="fi-FI" sz="2400" err="1">
                <a:solidFill>
                  <a:srgbClr val="000000"/>
                </a:solidFill>
              </a:rPr>
              <a:t>sacred</a:t>
            </a:r>
            <a:r>
              <a:rPr lang="fi-FI" sz="2400">
                <a:solidFill>
                  <a:srgbClr val="000000"/>
                </a:solidFill>
              </a:rPr>
              <a:t> </a:t>
            </a:r>
            <a:r>
              <a:rPr lang="fi-FI" sz="2400" err="1">
                <a:solidFill>
                  <a:srgbClr val="000000"/>
                </a:solidFill>
              </a:rPr>
              <a:t>sister</a:t>
            </a:r>
            <a:r>
              <a:rPr lang="fi-FI" sz="2400">
                <a:solidFill>
                  <a:srgbClr val="000000"/>
                </a:solidFill>
              </a:rPr>
              <a:t> </a:t>
            </a:r>
            <a:r>
              <a:rPr lang="fi-FI" sz="2400" err="1">
                <a:solidFill>
                  <a:srgbClr val="000000"/>
                </a:solidFill>
              </a:rPr>
              <a:t>or</a:t>
            </a:r>
            <a:r>
              <a:rPr lang="fi-FI" sz="2400">
                <a:solidFill>
                  <a:srgbClr val="000000"/>
                </a:solidFill>
              </a:rPr>
              <a:t> </a:t>
            </a:r>
            <a:r>
              <a:rPr lang="fi-FI" sz="2400" err="1">
                <a:solidFill>
                  <a:srgbClr val="000000"/>
                </a:solidFill>
              </a:rPr>
              <a:t>mother/daughter</a:t>
            </a:r>
            <a:r>
              <a:rPr lang="fi-FI" sz="2400">
                <a:solidFill>
                  <a:srgbClr val="000000"/>
                </a:solidFill>
              </a:rPr>
              <a:t> </a:t>
            </a:r>
            <a:r>
              <a:rPr lang="fi-FI" sz="2400" err="1">
                <a:solidFill>
                  <a:srgbClr val="000000"/>
                </a:solidFill>
              </a:rPr>
              <a:t>statue</a:t>
            </a:r>
            <a:r>
              <a:rPr lang="fi-FI" sz="2400">
                <a:solidFill>
                  <a:srgbClr val="000000"/>
                </a:solidFill>
              </a:rPr>
              <a:t> and </a:t>
            </a:r>
          </a:p>
          <a:p>
            <a:r>
              <a:rPr lang="fi-FI" sz="2400" err="1">
                <a:solidFill>
                  <a:srgbClr val="000000"/>
                </a:solidFill>
              </a:rPr>
              <a:t>survived</a:t>
            </a:r>
            <a:r>
              <a:rPr lang="fi-FI" sz="2400">
                <a:solidFill>
                  <a:srgbClr val="000000"/>
                </a:solidFill>
              </a:rPr>
              <a:t> </a:t>
            </a:r>
            <a:r>
              <a:rPr lang="fi-FI" sz="2400" err="1">
                <a:solidFill>
                  <a:srgbClr val="000000"/>
                </a:solidFill>
              </a:rPr>
              <a:t>frescoes</a:t>
            </a:r>
            <a:r>
              <a:rPr lang="fi-FI" sz="2400">
                <a:solidFill>
                  <a:srgbClr val="000000"/>
                </a:solidFill>
              </a:rPr>
              <a:t> of the </a:t>
            </a:r>
            <a:r>
              <a:rPr lang="fi-FI" sz="2400" err="1">
                <a:solidFill>
                  <a:srgbClr val="000000"/>
                </a:solidFill>
              </a:rPr>
              <a:t>same</a:t>
            </a:r>
            <a:r>
              <a:rPr lang="fi-FI" sz="2400">
                <a:solidFill>
                  <a:srgbClr val="000000"/>
                </a:solidFill>
              </a:rPr>
              <a:t> </a:t>
            </a:r>
            <a:r>
              <a:rPr lang="fi-FI" sz="2400" err="1">
                <a:solidFill>
                  <a:srgbClr val="000000"/>
                </a:solidFill>
              </a:rPr>
              <a:t>area</a:t>
            </a:r>
            <a:r>
              <a:rPr lang="fi-FI" sz="2400">
                <a:solidFill>
                  <a:srgbClr val="000000"/>
                </a:solidFill>
              </a:rPr>
              <a:t> </a:t>
            </a:r>
          </a:p>
        </p:txBody>
      </p:sp>
      <p:pic>
        <p:nvPicPr>
          <p:cNvPr id="8" name="Picture 6" descr="House of ladies #2.jpg                                         00063507 G-DRIVE Q                      C16F8F7C:"/>
          <p:cNvPicPr>
            <a:picLocks noChangeAspect="1" noChangeArrowheads="1"/>
          </p:cNvPicPr>
          <p:nvPr/>
        </p:nvPicPr>
        <p:blipFill rotWithShape="1">
          <a:blip r:embed="rId3">
            <a:lum bright="-18000" contrast="24000"/>
            <a:extLst>
              <a:ext uri="{28A0092B-C50C-407E-A947-70E740481C1C}">
                <a14:useLocalDpi xmlns:a14="http://schemas.microsoft.com/office/drawing/2010/main"/>
              </a:ext>
            </a:extLst>
          </a:blip>
          <a:srcRect t="4936"/>
          <a:stretch/>
        </p:blipFill>
        <p:spPr bwMode="auto">
          <a:xfrm>
            <a:off x="0" y="2031336"/>
            <a:ext cx="4444594" cy="4848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49120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17217" y="308792"/>
            <a:ext cx="7772400" cy="1143000"/>
          </a:xfrm>
        </p:spPr>
        <p:txBody>
          <a:bodyPr>
            <a:normAutofit fontScale="90000"/>
          </a:bodyPr>
          <a:lstStyle/>
          <a:p>
            <a:pPr algn="l"/>
            <a:r>
              <a:rPr lang="fi-FI" u="sng" err="1"/>
              <a:t>Costume</a:t>
            </a:r>
            <a:r>
              <a:rPr lang="fi-FI" u="sng"/>
              <a:t> </a:t>
            </a:r>
            <a:r>
              <a:rPr lang="fi-FI" u="sng" err="1"/>
              <a:t>components</a:t>
            </a:r>
            <a:r>
              <a:rPr lang="fi-FI" u="sng"/>
              <a:t>:</a:t>
            </a:r>
            <a:br>
              <a:rPr lang="fi-FI" u="sng"/>
            </a:br>
            <a:endParaRPr lang="fi-FI" u="sng"/>
          </a:p>
        </p:txBody>
      </p:sp>
      <p:sp>
        <p:nvSpPr>
          <p:cNvPr id="3" name="Tekstin paikkamerkki 2"/>
          <p:cNvSpPr>
            <a:spLocks noGrp="1"/>
          </p:cNvSpPr>
          <p:nvPr>
            <p:ph type="body" sz="half" idx="1"/>
          </p:nvPr>
        </p:nvSpPr>
        <p:spPr>
          <a:xfrm>
            <a:off x="83545" y="1427607"/>
            <a:ext cx="5296753" cy="4705660"/>
          </a:xfrm>
        </p:spPr>
        <p:txBody>
          <a:bodyPr>
            <a:normAutofit/>
          </a:bodyPr>
          <a:lstStyle/>
          <a:p>
            <a:r>
              <a:rPr lang="fi-FI" dirty="0" err="1"/>
              <a:t>Loincloth</a:t>
            </a:r>
            <a:r>
              <a:rPr lang="fi-FI" dirty="0"/>
              <a:t>: </a:t>
            </a:r>
            <a:r>
              <a:rPr lang="fi-FI" dirty="0" err="1"/>
              <a:t>was</a:t>
            </a:r>
            <a:r>
              <a:rPr lang="fi-FI" dirty="0"/>
              <a:t> </a:t>
            </a:r>
            <a:r>
              <a:rPr lang="fi-FI" dirty="0" err="1"/>
              <a:t>worn</a:t>
            </a:r>
            <a:r>
              <a:rPr lang="fi-FI" dirty="0"/>
              <a:t> as </a:t>
            </a:r>
            <a:r>
              <a:rPr lang="fi-FI" dirty="0" err="1"/>
              <a:t>briefs</a:t>
            </a:r>
            <a:r>
              <a:rPr lang="fi-FI" dirty="0"/>
              <a:t>= </a:t>
            </a:r>
            <a:r>
              <a:rPr lang="fi-FI" dirty="0" err="1"/>
              <a:t>perizoma</a:t>
            </a:r>
            <a:endParaRPr lang="fi-FI" dirty="0"/>
          </a:p>
          <a:p>
            <a:r>
              <a:rPr lang="fi-FI" dirty="0" err="1"/>
              <a:t>Skirts</a:t>
            </a:r>
            <a:r>
              <a:rPr lang="fi-FI" dirty="0"/>
              <a:t> for </a:t>
            </a:r>
            <a:r>
              <a:rPr lang="fi-FI" dirty="0" err="1"/>
              <a:t>women</a:t>
            </a:r>
            <a:r>
              <a:rPr lang="fi-FI" dirty="0"/>
              <a:t>: </a:t>
            </a:r>
            <a:r>
              <a:rPr lang="fi-FI" dirty="0" err="1"/>
              <a:t>the</a:t>
            </a:r>
            <a:r>
              <a:rPr lang="fi-FI" dirty="0"/>
              <a:t> </a:t>
            </a:r>
            <a:r>
              <a:rPr lang="fi-FI" dirty="0" err="1"/>
              <a:t>length</a:t>
            </a:r>
            <a:r>
              <a:rPr lang="fi-FI" dirty="0"/>
              <a:t> </a:t>
            </a:r>
            <a:r>
              <a:rPr lang="fi-FI" dirty="0" err="1"/>
              <a:t>was</a:t>
            </a:r>
            <a:r>
              <a:rPr lang="fi-FI" dirty="0"/>
              <a:t> </a:t>
            </a:r>
            <a:r>
              <a:rPr lang="fi-FI" dirty="0" err="1"/>
              <a:t>down</a:t>
            </a:r>
            <a:r>
              <a:rPr lang="fi-FI" dirty="0"/>
              <a:t> to </a:t>
            </a:r>
            <a:r>
              <a:rPr lang="fi-FI" dirty="0" err="1"/>
              <a:t>ankle</a:t>
            </a:r>
            <a:r>
              <a:rPr lang="fi-FI" dirty="0"/>
              <a:t> and </a:t>
            </a:r>
          </a:p>
          <a:p>
            <a:pPr marL="0" indent="0">
              <a:buNone/>
            </a:pPr>
            <a:r>
              <a:rPr lang="fi-FI" dirty="0"/>
              <a:t>   for </a:t>
            </a:r>
            <a:r>
              <a:rPr lang="fi-FI" dirty="0" err="1"/>
              <a:t>men</a:t>
            </a:r>
            <a:r>
              <a:rPr lang="fi-FI" dirty="0"/>
              <a:t>: to </a:t>
            </a:r>
            <a:r>
              <a:rPr lang="fi-FI" dirty="0" err="1"/>
              <a:t>thigh</a:t>
            </a:r>
            <a:r>
              <a:rPr lang="fi-FI" dirty="0"/>
              <a:t> </a:t>
            </a:r>
            <a:r>
              <a:rPr lang="fi-FI" dirty="0" err="1"/>
              <a:t>or</a:t>
            </a:r>
            <a:r>
              <a:rPr lang="fi-FI" dirty="0"/>
              <a:t> </a:t>
            </a:r>
            <a:r>
              <a:rPr lang="fi-FI" dirty="0" err="1"/>
              <a:t>ankle</a:t>
            </a:r>
            <a:endParaRPr lang="fi-FI" dirty="0"/>
          </a:p>
          <a:p>
            <a:r>
              <a:rPr lang="fi-FI" dirty="0" err="1"/>
              <a:t>Women’s</a:t>
            </a:r>
            <a:r>
              <a:rPr lang="fi-FI" dirty="0"/>
              <a:t> and </a:t>
            </a:r>
            <a:r>
              <a:rPr lang="fi-FI" dirty="0" err="1"/>
              <a:t>men’s</a:t>
            </a:r>
            <a:r>
              <a:rPr lang="fi-FI" dirty="0"/>
              <a:t> bodices </a:t>
            </a:r>
            <a:r>
              <a:rPr lang="fi-FI" dirty="0" err="1"/>
              <a:t>were</a:t>
            </a:r>
            <a:r>
              <a:rPr lang="fi-FI" dirty="0"/>
              <a:t> </a:t>
            </a:r>
            <a:r>
              <a:rPr lang="fi-FI" dirty="0" err="1"/>
              <a:t>tight</a:t>
            </a:r>
            <a:r>
              <a:rPr lang="fi-FI" dirty="0"/>
              <a:t> </a:t>
            </a:r>
            <a:r>
              <a:rPr lang="fi-FI" dirty="0" err="1"/>
              <a:t>fitting</a:t>
            </a:r>
            <a:r>
              <a:rPr lang="fi-FI" dirty="0"/>
              <a:t> </a:t>
            </a:r>
            <a:r>
              <a:rPr lang="fi-FI" dirty="0" err="1"/>
              <a:t>including</a:t>
            </a:r>
            <a:r>
              <a:rPr lang="fi-FI" dirty="0"/>
              <a:t> </a:t>
            </a:r>
            <a:r>
              <a:rPr lang="fi-FI" dirty="0" err="1"/>
              <a:t>sleeves</a:t>
            </a:r>
            <a:r>
              <a:rPr lang="fi-FI" dirty="0"/>
              <a:t>  </a:t>
            </a:r>
          </a:p>
        </p:txBody>
      </p:sp>
      <p:pic>
        <p:nvPicPr>
          <p:cNvPr id="5" name="Sisällön paikkamerkki 4"/>
          <p:cNvPicPr>
            <a:picLocks noGrp="1" noChangeAspect="1"/>
          </p:cNvPicPr>
          <p:nvPr>
            <p:ph sz="half" idx="2"/>
          </p:nvPr>
        </p:nvPicPr>
        <p:blipFill>
          <a:blip r:embed="rId2" cstate="print">
            <a:extLst>
              <a:ext uri="{28A0092B-C50C-407E-A947-70E740481C1C}">
                <a14:useLocalDpi xmlns:a14="http://schemas.microsoft.com/office/drawing/2010/main"/>
              </a:ext>
            </a:extLst>
          </a:blip>
          <a:srcRect l="-24671" r="-24671"/>
          <a:stretch>
            <a:fillRect/>
          </a:stretch>
        </p:blipFill>
        <p:spPr>
          <a:xfrm>
            <a:off x="4495800" y="300801"/>
            <a:ext cx="5446882" cy="5882633"/>
          </a:xfrm>
        </p:spPr>
      </p:pic>
    </p:spTree>
    <p:extLst>
      <p:ext uri="{BB962C8B-B14F-4D97-AF65-F5344CB8AC3E}">
        <p14:creationId xmlns:p14="http://schemas.microsoft.com/office/powerpoint/2010/main" val="4109668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1811"/>
            <a:ext cx="7772400" cy="1143000"/>
          </a:xfrm>
        </p:spPr>
        <p:txBody>
          <a:bodyPr/>
          <a:lstStyle/>
          <a:p>
            <a:r>
              <a:rPr lang="en-US" sz="3600" u="sng">
                <a:latin typeface="Arial" charset="0"/>
                <a:ea typeface="ＭＳ Ｐゴシック" charset="0"/>
                <a:cs typeface="ＭＳ Ｐゴシック" charset="0"/>
              </a:rPr>
              <a:t>Stylized hair and head </a:t>
            </a:r>
            <a:r>
              <a:rPr lang="en-US" sz="3600" u="sng" err="1">
                <a:latin typeface="Arial" charset="0"/>
                <a:ea typeface="ＭＳ Ｐゴシック" charset="0"/>
                <a:cs typeface="ＭＳ Ｐゴシック" charset="0"/>
              </a:rPr>
              <a:t>ornamets</a:t>
            </a:r>
            <a:endParaRPr lang="en-US" sz="3600" u="sng">
              <a:latin typeface="Arial" charset="0"/>
              <a:ea typeface="ＭＳ Ｐゴシック" charset="0"/>
              <a:cs typeface="ＭＳ Ｐゴシック" charset="0"/>
            </a:endParaRPr>
          </a:p>
        </p:txBody>
      </p:sp>
      <p:sp>
        <p:nvSpPr>
          <p:cNvPr id="41987" name="Text Placeholder 2"/>
          <p:cNvSpPr>
            <a:spLocks noGrp="1"/>
          </p:cNvSpPr>
          <p:nvPr>
            <p:ph type="body" sz="half" idx="1"/>
          </p:nvPr>
        </p:nvSpPr>
        <p:spPr/>
        <p:txBody>
          <a:bodyPr/>
          <a:lstStyle/>
          <a:p>
            <a:endParaRPr lang="fi-FI">
              <a:latin typeface="Times New Roman" charset="0"/>
              <a:ea typeface="ＭＳ Ｐゴシック" charset="0"/>
              <a:cs typeface="ＭＳ Ｐゴシック" charset="0"/>
            </a:endParaRPr>
          </a:p>
        </p:txBody>
      </p:sp>
      <p:sp>
        <p:nvSpPr>
          <p:cNvPr id="41988" name="Content Placeholder 3"/>
          <p:cNvSpPr>
            <a:spLocks noGrp="1"/>
          </p:cNvSpPr>
          <p:nvPr>
            <p:ph sz="half" idx="2"/>
          </p:nvPr>
        </p:nvSpPr>
        <p:spPr/>
        <p:txBody>
          <a:bodyPr/>
          <a:lstStyle/>
          <a:p>
            <a:endParaRPr lang="fi-FI">
              <a:latin typeface="Times New Roman" charset="0"/>
              <a:ea typeface="ＭＳ Ｐゴシック" charset="0"/>
              <a:cs typeface="ＭＳ Ｐゴシック" charset="0"/>
            </a:endParaRPr>
          </a:p>
        </p:txBody>
      </p:sp>
      <p:pic>
        <p:nvPicPr>
          <p:cNvPr id="41989" name="Picture 7" descr="IMG_0035.JPG                                                   0000778C G-DRIVE Q                      C16F8F7C:"/>
          <p:cNvPicPr>
            <a:picLocks noChangeAspect="1" noChangeArrowheads="1"/>
          </p:cNvPicPr>
          <p:nvPr/>
        </p:nvPicPr>
        <p:blipFill>
          <a:blip r:embed="rId2" cstate="print">
            <a:lum contrast="54000"/>
            <a:extLst>
              <a:ext uri="{28A0092B-C50C-407E-A947-70E740481C1C}">
                <a14:useLocalDpi xmlns:a14="http://schemas.microsoft.com/office/drawing/2010/main"/>
              </a:ext>
            </a:extLst>
          </a:blip>
          <a:srcRect/>
          <a:stretch>
            <a:fillRect/>
          </a:stretch>
        </p:blipFill>
        <p:spPr bwMode="auto">
          <a:xfrm>
            <a:off x="762000" y="1485378"/>
            <a:ext cx="3581400" cy="484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1990" name="Picture 8" descr="IMG_0036.JPG                                                   0000778C G-DRIVE Q                      C16F8F7C:"/>
          <p:cNvPicPr>
            <a:picLocks noChangeAspect="1" noChangeArrowheads="1"/>
          </p:cNvPicPr>
          <p:nvPr/>
        </p:nvPicPr>
        <p:blipFill>
          <a:blip r:embed="rId3" cstate="print">
            <a:lum bright="-4000" contrast="56000"/>
            <a:extLst>
              <a:ext uri="{28A0092B-C50C-407E-A947-70E740481C1C}">
                <a14:useLocalDpi xmlns:a14="http://schemas.microsoft.com/office/drawing/2010/main"/>
              </a:ext>
            </a:extLst>
          </a:blip>
          <a:srcRect/>
          <a:stretch>
            <a:fillRect/>
          </a:stretch>
        </p:blipFill>
        <p:spPr bwMode="auto">
          <a:xfrm>
            <a:off x="4648200" y="1485378"/>
            <a:ext cx="3810000" cy="4900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548375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95" y="0"/>
            <a:ext cx="7772400" cy="1143000"/>
          </a:xfrm>
        </p:spPr>
        <p:txBody>
          <a:bodyPr>
            <a:normAutofit/>
          </a:bodyPr>
          <a:lstStyle/>
          <a:p>
            <a:pPr algn="l"/>
            <a:r>
              <a:rPr lang="en-US" sz="4000" u="sng">
                <a:latin typeface="+mn-lt"/>
                <a:ea typeface="ＭＳ Ｐゴシック" charset="0"/>
                <a:cs typeface="ＭＳ Ｐゴシック" charset="0"/>
              </a:rPr>
              <a:t>Saffron</a:t>
            </a:r>
          </a:p>
        </p:txBody>
      </p:sp>
      <p:sp>
        <p:nvSpPr>
          <p:cNvPr id="37891" name="Text Placeholder 2"/>
          <p:cNvSpPr>
            <a:spLocks noGrp="1"/>
          </p:cNvSpPr>
          <p:nvPr>
            <p:ph type="body" sz="half" idx="1"/>
          </p:nvPr>
        </p:nvSpPr>
        <p:spPr>
          <a:xfrm>
            <a:off x="145368" y="1096169"/>
            <a:ext cx="6236382" cy="4114800"/>
          </a:xfrm>
        </p:spPr>
        <p:txBody>
          <a:bodyPr/>
          <a:lstStyle/>
          <a:p>
            <a:pPr>
              <a:lnSpc>
                <a:spcPct val="90000"/>
              </a:lnSpc>
            </a:pPr>
            <a:r>
              <a:rPr lang="en-US" sz="2200">
                <a:ea typeface="ＭＳ Ｐゴシック" charset="0"/>
                <a:cs typeface="ＭＳ Ｐゴシック" charset="0"/>
              </a:rPr>
              <a:t>Was a major mercantile product for both textiles and medicine</a:t>
            </a:r>
          </a:p>
          <a:p>
            <a:pPr>
              <a:lnSpc>
                <a:spcPct val="90000"/>
              </a:lnSpc>
            </a:pPr>
            <a:r>
              <a:rPr lang="en-US" sz="2200">
                <a:ea typeface="ＭＳ Ｐゴシック" charset="0"/>
                <a:cs typeface="ＭＳ Ｐゴシック" charset="0"/>
              </a:rPr>
              <a:t>Saffron gathering is depicted in many frescos found from Crete and </a:t>
            </a:r>
            <a:r>
              <a:rPr lang="en-US" sz="2200" err="1">
                <a:ea typeface="ＭＳ Ｐゴシック" charset="0"/>
                <a:cs typeface="ＭＳ Ｐゴシック" charset="0"/>
              </a:rPr>
              <a:t>Santorini</a:t>
            </a:r>
            <a:endParaRPr lang="en-US" sz="2200">
              <a:ea typeface="ＭＳ Ｐゴシック" charset="0"/>
              <a:cs typeface="ＭＳ Ｐゴシック" charset="0"/>
            </a:endParaRPr>
          </a:p>
        </p:txBody>
      </p:sp>
      <p:pic>
        <p:nvPicPr>
          <p:cNvPr id="37893" name="Picture 4" descr="180px-Saffron_gatherersSantorini-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81750" y="335922"/>
            <a:ext cx="2438400" cy="234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4" name="Picture 5" descr="Man_gathering_saffron_Knossos_Crete_crocus_sativus_fresco.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8764" y="3007094"/>
            <a:ext cx="5246201" cy="367861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 name="Kuva 3"/>
          <p:cNvPicPr>
            <a:picLocks noChangeAspect="1"/>
          </p:cNvPicPr>
          <p:nvPr/>
        </p:nvPicPr>
        <p:blipFill>
          <a:blip r:embed="rId4"/>
          <a:stretch>
            <a:fillRect/>
          </a:stretch>
        </p:blipFill>
        <p:spPr>
          <a:xfrm>
            <a:off x="5777690" y="3007094"/>
            <a:ext cx="3042460" cy="3678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470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p:cNvSpPr txBox="1"/>
          <p:nvPr/>
        </p:nvSpPr>
        <p:spPr>
          <a:xfrm>
            <a:off x="284053" y="350941"/>
            <a:ext cx="8503001" cy="6186310"/>
          </a:xfrm>
          <a:prstGeom prst="rect">
            <a:avLst/>
          </a:prstGeom>
          <a:solidFill>
            <a:srgbClr val="BFBFBF"/>
          </a:solidFill>
        </p:spPr>
        <p:txBody>
          <a:bodyPr wrap="square" rtlCol="0">
            <a:spAutoFit/>
          </a:bodyPr>
          <a:lstStyle/>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p:txBody>
      </p:sp>
      <p:sp>
        <p:nvSpPr>
          <p:cNvPr id="2" name="Otsikko 1"/>
          <p:cNvSpPr>
            <a:spLocks noGrp="1"/>
          </p:cNvSpPr>
          <p:nvPr>
            <p:ph type="title"/>
          </p:nvPr>
        </p:nvSpPr>
        <p:spPr>
          <a:xfrm>
            <a:off x="457200" y="2965197"/>
            <a:ext cx="8229600" cy="1143000"/>
          </a:xfrm>
        </p:spPr>
        <p:txBody>
          <a:bodyPr>
            <a:noAutofit/>
          </a:bodyPr>
          <a:lstStyle/>
          <a:p>
            <a:pPr algn="l"/>
            <a:r>
              <a:rPr lang="en-GB" sz="2800" u="sng" dirty="0">
                <a:solidFill>
                  <a:srgbClr val="000000"/>
                </a:solidFill>
              </a:rPr>
              <a:t>Ancient Aegean, Minoan and Greek civilisations: </a:t>
            </a:r>
            <a:br>
              <a:rPr lang="en-GB" sz="2800" dirty="0">
                <a:solidFill>
                  <a:srgbClr val="000000"/>
                </a:solidFill>
              </a:rPr>
            </a:br>
            <a:br>
              <a:rPr lang="en-GB" sz="2800" dirty="0">
                <a:solidFill>
                  <a:srgbClr val="000000"/>
                </a:solidFill>
              </a:rPr>
            </a:br>
            <a:r>
              <a:rPr lang="en-GB" sz="2800" dirty="0">
                <a:solidFill>
                  <a:srgbClr val="000000"/>
                </a:solidFill>
              </a:rPr>
              <a:t>- Minoan civilization</a:t>
            </a:r>
            <a:br>
              <a:rPr lang="en-GB" sz="2800" dirty="0">
                <a:solidFill>
                  <a:srgbClr val="000000"/>
                </a:solidFill>
              </a:rPr>
            </a:br>
            <a:br>
              <a:rPr lang="en-GB" sz="2800" dirty="0">
                <a:solidFill>
                  <a:srgbClr val="000000"/>
                </a:solidFill>
              </a:rPr>
            </a:br>
            <a:r>
              <a:rPr lang="en-GB" sz="2800" dirty="0">
                <a:solidFill>
                  <a:srgbClr val="000000"/>
                </a:solidFill>
              </a:rPr>
              <a:t>- Heroic, Archaic, Classical and Hellenistic Greece. </a:t>
            </a:r>
            <a:br>
              <a:rPr lang="en-GB" sz="2800" dirty="0">
                <a:solidFill>
                  <a:srgbClr val="000000"/>
                </a:solidFill>
              </a:rPr>
            </a:br>
            <a:r>
              <a:rPr lang="en-GB" sz="2800" dirty="0">
                <a:solidFill>
                  <a:srgbClr val="000000"/>
                </a:solidFill>
              </a:rPr>
              <a:t>Development of Doric </a:t>
            </a:r>
            <a:r>
              <a:rPr lang="en-GB" sz="2800" dirty="0" err="1">
                <a:solidFill>
                  <a:srgbClr val="000000"/>
                </a:solidFill>
              </a:rPr>
              <a:t>peplos</a:t>
            </a:r>
            <a:r>
              <a:rPr lang="en-GB" sz="2800" dirty="0">
                <a:solidFill>
                  <a:srgbClr val="000000"/>
                </a:solidFill>
              </a:rPr>
              <a:t> to Ionic chiton, Doric chiton and Hellenistic chiton. </a:t>
            </a:r>
            <a:br>
              <a:rPr lang="en-GB" sz="2800" dirty="0">
                <a:solidFill>
                  <a:srgbClr val="000000"/>
                </a:solidFill>
              </a:rPr>
            </a:br>
            <a:r>
              <a:rPr lang="en-GB" sz="2800" dirty="0">
                <a:solidFill>
                  <a:srgbClr val="000000"/>
                </a:solidFill>
              </a:rPr>
              <a:t>Greek civilization and social organisation. </a:t>
            </a:r>
            <a:br>
              <a:rPr lang="en-GB" sz="2800" dirty="0">
                <a:solidFill>
                  <a:srgbClr val="000000"/>
                </a:solidFill>
              </a:rPr>
            </a:br>
            <a:r>
              <a:rPr lang="en-GB" sz="2800" dirty="0">
                <a:solidFill>
                  <a:srgbClr val="000000"/>
                </a:solidFill>
              </a:rPr>
              <a:t>Fabrics and cloth production.</a:t>
            </a:r>
            <a:br>
              <a:rPr lang="fi-FI" sz="2800" dirty="0">
                <a:solidFill>
                  <a:srgbClr val="000000"/>
                </a:solidFill>
              </a:rPr>
            </a:br>
            <a:br>
              <a:rPr lang="fi-FI" sz="2800" dirty="0">
                <a:solidFill>
                  <a:srgbClr val="000000"/>
                </a:solidFill>
              </a:rPr>
            </a:br>
            <a:r>
              <a:rPr lang="en-GB" sz="2800" dirty="0">
                <a:solidFill>
                  <a:srgbClr val="000000"/>
                </a:solidFill>
              </a:rPr>
              <a:t>- Etruscans and Roman civilisations.</a:t>
            </a:r>
            <a:br>
              <a:rPr lang="en-GB" sz="2800" dirty="0">
                <a:solidFill>
                  <a:srgbClr val="000000"/>
                </a:solidFill>
              </a:rPr>
            </a:br>
            <a:r>
              <a:rPr lang="en-GB" sz="2800" dirty="0">
                <a:solidFill>
                  <a:srgbClr val="000000"/>
                </a:solidFill>
              </a:rPr>
              <a:t> Social life of the Etruscans and Roman Empire. </a:t>
            </a:r>
            <a:br>
              <a:rPr lang="en-GB" sz="2800" dirty="0">
                <a:solidFill>
                  <a:srgbClr val="000000"/>
                </a:solidFill>
              </a:rPr>
            </a:br>
            <a:r>
              <a:rPr lang="en-GB" sz="2800" dirty="0">
                <a:solidFill>
                  <a:srgbClr val="000000"/>
                </a:solidFill>
              </a:rPr>
              <a:t>Chiton develops to Toga.  </a:t>
            </a:r>
            <a:br>
              <a:rPr lang="fi-FI" sz="2800" dirty="0">
                <a:solidFill>
                  <a:srgbClr val="000000"/>
                </a:solidFill>
              </a:rPr>
            </a:br>
            <a:endParaRPr lang="fi-FI" sz="2800" dirty="0">
              <a:solidFill>
                <a:srgbClr val="000000"/>
              </a:solidFill>
            </a:endParaRPr>
          </a:p>
        </p:txBody>
      </p:sp>
    </p:spTree>
    <p:extLst>
      <p:ext uri="{BB962C8B-B14F-4D97-AF65-F5344CB8AC3E}">
        <p14:creationId xmlns:p14="http://schemas.microsoft.com/office/powerpoint/2010/main" val="4120887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sz="half" idx="1"/>
          </p:nvPr>
        </p:nvSpPr>
        <p:spPr/>
        <p:txBody>
          <a:bodyPr/>
          <a:lstStyle/>
          <a:p>
            <a:endParaRPr lang="fi-FI"/>
          </a:p>
        </p:txBody>
      </p:sp>
      <p:sp>
        <p:nvSpPr>
          <p:cNvPr id="4" name="Sisällön paikkamerkki 3"/>
          <p:cNvSpPr>
            <a:spLocks noGrp="1"/>
          </p:cNvSpPr>
          <p:nvPr>
            <p:ph sz="half" idx="2"/>
          </p:nvPr>
        </p:nvSpPr>
        <p:spPr/>
        <p:txBody>
          <a:bodyPr/>
          <a:lstStyle/>
          <a:p>
            <a:endParaRPr lang="fi-FI"/>
          </a:p>
        </p:txBody>
      </p:sp>
      <p:pic>
        <p:nvPicPr>
          <p:cNvPr id="6" name="Picture 9" descr="Bull dancing 1500 BC.jpg                                       00063507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820" y="1384946"/>
            <a:ext cx="9315747" cy="3912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 name="Tekstiruutu 6"/>
          <p:cNvSpPr txBox="1"/>
          <p:nvPr/>
        </p:nvSpPr>
        <p:spPr>
          <a:xfrm>
            <a:off x="2009258" y="6179560"/>
            <a:ext cx="7134742" cy="369332"/>
          </a:xfrm>
          <a:prstGeom prst="rect">
            <a:avLst/>
          </a:prstGeom>
          <a:noFill/>
        </p:spPr>
        <p:txBody>
          <a:bodyPr wrap="square" rtlCol="0">
            <a:spAutoFit/>
          </a:bodyPr>
          <a:lstStyle/>
          <a:p>
            <a:pPr algn="r"/>
            <a:r>
              <a:rPr lang="fi-FI" err="1"/>
              <a:t>Bull</a:t>
            </a:r>
            <a:r>
              <a:rPr lang="fi-FI"/>
              <a:t> </a:t>
            </a:r>
            <a:r>
              <a:rPr lang="fi-FI" err="1"/>
              <a:t>Leaping</a:t>
            </a:r>
            <a:r>
              <a:rPr lang="fi-FI"/>
              <a:t> </a:t>
            </a:r>
            <a:r>
              <a:rPr lang="fi-FI" err="1"/>
              <a:t>fresco</a:t>
            </a:r>
            <a:r>
              <a:rPr lang="fi-FI"/>
              <a:t>, </a:t>
            </a:r>
            <a:r>
              <a:rPr lang="fi-FI" err="1"/>
              <a:t>ca</a:t>
            </a:r>
            <a:r>
              <a:rPr lang="fi-FI"/>
              <a:t>. 1500BCE, The </a:t>
            </a:r>
            <a:r>
              <a:rPr lang="fi-FI" err="1"/>
              <a:t>museum</a:t>
            </a:r>
            <a:r>
              <a:rPr lang="fi-FI"/>
              <a:t> of </a:t>
            </a:r>
            <a:r>
              <a:rPr lang="fi-FI" err="1"/>
              <a:t>Herakleion</a:t>
            </a:r>
            <a:r>
              <a:rPr lang="fi-FI"/>
              <a:t>, </a:t>
            </a:r>
            <a:r>
              <a:rPr lang="fi-FI" err="1"/>
              <a:t>Crete</a:t>
            </a:r>
            <a:endParaRPr lang="fi-FI"/>
          </a:p>
        </p:txBody>
      </p:sp>
      <p:sp>
        <p:nvSpPr>
          <p:cNvPr id="5" name="Ellipsi 4"/>
          <p:cNvSpPr/>
          <p:nvPr/>
        </p:nvSpPr>
        <p:spPr>
          <a:xfrm>
            <a:off x="251714" y="241946"/>
            <a:ext cx="4244086" cy="1379074"/>
          </a:xfrm>
          <a:prstGeom prst="ellipse">
            <a:avLst/>
          </a:prstGeom>
          <a:solidFill>
            <a:srgbClr val="BFBFBF">
              <a:alpha val="66000"/>
            </a:srgbClr>
          </a:solidFill>
          <a:ln>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4400" err="1">
                <a:solidFill>
                  <a:srgbClr val="000000"/>
                </a:solidFill>
              </a:rPr>
              <a:t>Bull</a:t>
            </a:r>
            <a:r>
              <a:rPr lang="fi-FI" sz="4400">
                <a:solidFill>
                  <a:srgbClr val="000000"/>
                </a:solidFill>
              </a:rPr>
              <a:t> </a:t>
            </a:r>
            <a:r>
              <a:rPr lang="fi-FI" sz="4400" err="1">
                <a:solidFill>
                  <a:srgbClr val="000000"/>
                </a:solidFill>
              </a:rPr>
              <a:t>dancing</a:t>
            </a:r>
            <a:r>
              <a:rPr lang="fi-FI" sz="4400">
                <a:solidFill>
                  <a:srgbClr val="000000"/>
                </a:solidFill>
              </a:rPr>
              <a:t> </a:t>
            </a:r>
          </a:p>
        </p:txBody>
      </p:sp>
    </p:spTree>
    <p:extLst>
      <p:ext uri="{BB962C8B-B14F-4D97-AF65-F5344CB8AC3E}">
        <p14:creationId xmlns:p14="http://schemas.microsoft.com/office/powerpoint/2010/main" val="690121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0"/>
            <a:ext cx="4419600" cy="762000"/>
          </a:xfrm>
        </p:spPr>
        <p:txBody>
          <a:bodyPr/>
          <a:lstStyle/>
          <a:p>
            <a:r>
              <a:rPr lang="en-US">
                <a:latin typeface="Arial" charset="0"/>
                <a:ea typeface="ＭＳ Ｐゴシック" charset="0"/>
                <a:cs typeface="ＭＳ Ｐゴシック" charset="0"/>
              </a:rPr>
              <a:t>    Bull Dancing</a:t>
            </a:r>
          </a:p>
        </p:txBody>
      </p:sp>
      <p:pic>
        <p:nvPicPr>
          <p:cNvPr id="31750" name="Picture 14" descr="Man in loin skirt.jpg                                          00063507 G-DRIVE Q                      C16F8F7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687609" y="944847"/>
            <a:ext cx="1981794" cy="5193941"/>
          </a:xfrm>
        </p:spPr>
      </p:pic>
      <p:pic>
        <p:nvPicPr>
          <p:cNvPr id="7" name="Picture 12" descr="Leaping Dancer 8th c #63517.jpg                                00063507 G-DRIVE Q                      C16F8F7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86200" y="176602"/>
            <a:ext cx="5151834" cy="5945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875746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7772400" cy="1143000"/>
          </a:xfrm>
        </p:spPr>
        <p:txBody>
          <a:bodyPr>
            <a:normAutofit/>
          </a:bodyPr>
          <a:lstStyle/>
          <a:p>
            <a:r>
              <a:rPr lang="en-US" sz="3200" dirty="0">
                <a:latin typeface="Arial" charset="0"/>
                <a:ea typeface="ＭＳ Ｐゴシック" charset="0"/>
                <a:cs typeface="ＭＳ Ｐゴシック" charset="0"/>
              </a:rPr>
              <a:t>Mother Goddess and a Snake Goddess 1600 BC</a:t>
            </a:r>
          </a:p>
        </p:txBody>
      </p:sp>
      <p:sp>
        <p:nvSpPr>
          <p:cNvPr id="43011" name="Rectangle 3"/>
          <p:cNvSpPr>
            <a:spLocks noGrp="1" noChangeArrowheads="1"/>
          </p:cNvSpPr>
          <p:nvPr>
            <p:ph type="body" sz="half" idx="1"/>
          </p:nvPr>
        </p:nvSpPr>
        <p:spPr>
          <a:xfrm>
            <a:off x="0" y="1905000"/>
            <a:ext cx="3810000" cy="4648200"/>
          </a:xfrm>
        </p:spPr>
        <p:txBody>
          <a:bodyPr/>
          <a:lstStyle/>
          <a:p>
            <a:pPr marL="0" indent="0">
              <a:lnSpc>
                <a:spcPct val="90000"/>
              </a:lnSpc>
              <a:buNone/>
            </a:pPr>
            <a:r>
              <a:rPr lang="en-US" sz="2800">
                <a:ea typeface="ＭＳ Ｐゴシック" charset="0"/>
                <a:cs typeface="ＭＳ Ｐゴシック" charset="0"/>
              </a:rPr>
              <a:t>Tiered bell- shaped skirt</a:t>
            </a:r>
          </a:p>
          <a:p>
            <a:pPr lvl="1">
              <a:lnSpc>
                <a:spcPct val="90000"/>
              </a:lnSpc>
            </a:pPr>
            <a:r>
              <a:rPr lang="en-US" sz="2400">
                <a:ea typeface="ＭＳ Ｐゴシック" charset="0"/>
              </a:rPr>
              <a:t>wasp waist </a:t>
            </a:r>
          </a:p>
          <a:p>
            <a:pPr marL="0" indent="0">
              <a:lnSpc>
                <a:spcPct val="90000"/>
              </a:lnSpc>
              <a:buNone/>
            </a:pPr>
            <a:r>
              <a:rPr lang="en-US" sz="2800">
                <a:ea typeface="ＭＳ Ｐゴシック" charset="0"/>
                <a:cs typeface="ＭＳ Ｐゴシック" charset="0"/>
              </a:rPr>
              <a:t>Bodice </a:t>
            </a:r>
          </a:p>
          <a:p>
            <a:pPr lvl="1">
              <a:lnSpc>
                <a:spcPct val="90000"/>
              </a:lnSpc>
            </a:pPr>
            <a:r>
              <a:rPr lang="en-US" sz="2400">
                <a:ea typeface="ＭＳ Ｐゴシック" charset="0"/>
              </a:rPr>
              <a:t>very constructed,</a:t>
            </a:r>
          </a:p>
          <a:p>
            <a:pPr lvl="1">
              <a:lnSpc>
                <a:spcPct val="90000"/>
              </a:lnSpc>
              <a:buFontTx/>
              <a:buNone/>
            </a:pPr>
            <a:r>
              <a:rPr lang="en-US" sz="2400">
                <a:ea typeface="ＭＳ Ｐゴシック" charset="0"/>
              </a:rPr>
              <a:t>	short sleeved,</a:t>
            </a:r>
          </a:p>
          <a:p>
            <a:pPr lvl="1">
              <a:lnSpc>
                <a:spcPct val="90000"/>
              </a:lnSpc>
              <a:buFontTx/>
              <a:buNone/>
            </a:pPr>
            <a:r>
              <a:rPr lang="en-US" sz="2400">
                <a:ea typeface="ＭＳ Ｐゴシック" charset="0"/>
              </a:rPr>
              <a:t>	exposed breasts</a:t>
            </a:r>
          </a:p>
          <a:p>
            <a:pPr marL="0" indent="0">
              <a:lnSpc>
                <a:spcPct val="90000"/>
              </a:lnSpc>
              <a:buNone/>
            </a:pPr>
            <a:r>
              <a:rPr lang="en-US" sz="2800">
                <a:ea typeface="ＭＳ Ｐゴシック" charset="0"/>
                <a:cs typeface="ＭＳ Ｐゴシック" charset="0"/>
              </a:rPr>
              <a:t>Conical Hats</a:t>
            </a:r>
          </a:p>
          <a:p>
            <a:pPr lvl="1">
              <a:lnSpc>
                <a:spcPct val="90000"/>
              </a:lnSpc>
            </a:pPr>
            <a:r>
              <a:rPr lang="en-US" sz="2400">
                <a:ea typeface="ＭＳ Ｐゴシック" charset="0"/>
              </a:rPr>
              <a:t>made of felt – come</a:t>
            </a:r>
          </a:p>
          <a:p>
            <a:pPr lvl="1">
              <a:lnSpc>
                <a:spcPct val="90000"/>
              </a:lnSpc>
              <a:buFontTx/>
              <a:buNone/>
            </a:pPr>
            <a:r>
              <a:rPr lang="en-US" sz="2400">
                <a:ea typeface="ＭＳ Ｐゴシック" charset="0"/>
              </a:rPr>
              <a:t>from Assyria</a:t>
            </a:r>
          </a:p>
        </p:txBody>
      </p:sp>
      <p:pic>
        <p:nvPicPr>
          <p:cNvPr id="43013" name="Picture 8" descr="Snake Goddess 1600 BCE.jpg                                     00063507 G-DRIVE Q                      C16F8F7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0" y="1905000"/>
            <a:ext cx="2530475" cy="4114800"/>
          </a:xfrm>
        </p:spPr>
      </p:pic>
      <p:pic>
        <p:nvPicPr>
          <p:cNvPr id="43012" name="Picture 6" descr="Snake Goddess of Faie#6350B.jpg                                00063507 G-DRIVE Q                      C16F8F7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1905000"/>
            <a:ext cx="26749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027146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EE7A3260-A072-5741-ABD8-E6F80B4060FF}" type="slidenum">
              <a:rPr kumimoji="0" lang="en-US" sz="1400">
                <a:latin typeface="Arial" charset="0"/>
              </a:rPr>
              <a:pPr eaLnBrk="1" hangingPunct="1"/>
              <a:t>23</a:t>
            </a:fld>
            <a:endParaRPr kumimoji="0" lang="en-US" sz="1400">
              <a:latin typeface="Arial" charset="0"/>
            </a:endParaRPr>
          </a:p>
        </p:txBody>
      </p:sp>
      <p:sp>
        <p:nvSpPr>
          <p:cNvPr id="18435" name="Rectangle 2"/>
          <p:cNvSpPr>
            <a:spLocks noGrp="1" noChangeArrowheads="1"/>
          </p:cNvSpPr>
          <p:nvPr>
            <p:ph type="title"/>
          </p:nvPr>
        </p:nvSpPr>
        <p:spPr>
          <a:xfrm>
            <a:off x="304800" y="0"/>
            <a:ext cx="8610600" cy="1143000"/>
          </a:xfrm>
        </p:spPr>
        <p:txBody>
          <a:bodyPr>
            <a:normAutofit fontScale="90000"/>
          </a:bodyPr>
          <a:lstStyle/>
          <a:p>
            <a:pPr eaLnBrk="1" hangingPunct="1"/>
            <a:r>
              <a:rPr lang="en-US" dirty="0">
                <a:latin typeface="Arial" charset="0"/>
                <a:ea typeface="ＭＳ Ｐゴシック" charset="0"/>
                <a:cs typeface="ＭＳ Ｐゴシック" charset="0"/>
              </a:rPr>
              <a:t>Development of Greek Civilizations </a:t>
            </a:r>
          </a:p>
        </p:txBody>
      </p:sp>
      <p:pic>
        <p:nvPicPr>
          <p:cNvPr id="8" name="Picture 4" descr="Greece &amp; Italy.jpg                                             00000002 G-DRIVE Q                      C16F8F7C:"/>
          <p:cNvPicPr>
            <a:picLocks noGrp="1" noChangeAspect="1" noChangeArrowheads="1"/>
          </p:cNvPicPr>
          <p:nvPr>
            <p:ph idx="1"/>
          </p:nvPr>
        </p:nvPicPr>
        <p:blipFill>
          <a:blip r:embed="rId2" cstate="print">
            <a:lum bright="-20000" contrast="20000"/>
            <a:extLst>
              <a:ext uri="{28A0092B-C50C-407E-A947-70E740481C1C}">
                <a14:useLocalDpi xmlns:a14="http://schemas.microsoft.com/office/drawing/2010/main"/>
              </a:ext>
            </a:extLst>
          </a:blip>
          <a:srcRect/>
          <a:stretch>
            <a:fillRect/>
          </a:stretch>
        </p:blipFill>
        <p:spPr>
          <a:xfrm>
            <a:off x="228600" y="1295400"/>
            <a:ext cx="8686800" cy="5397500"/>
          </a:xfrm>
        </p:spPr>
      </p:pic>
    </p:spTree>
    <p:extLst>
      <p:ext uri="{BB962C8B-B14F-4D97-AF65-F5344CB8AC3E}">
        <p14:creationId xmlns:p14="http://schemas.microsoft.com/office/powerpoint/2010/main" val="639172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152400" y="-11647"/>
            <a:ext cx="6513577" cy="1143000"/>
          </a:xfrm>
        </p:spPr>
        <p:txBody>
          <a:bodyPr>
            <a:noAutofit/>
          </a:bodyPr>
          <a:lstStyle/>
          <a:p>
            <a:pPr eaLnBrk="1" hangingPunct="1"/>
            <a:r>
              <a:rPr lang="en-US" sz="3600" dirty="0">
                <a:latin typeface="Arial" charset="0"/>
                <a:ea typeface="ＭＳ Ｐゴシック" charset="0"/>
                <a:cs typeface="ＭＳ Ｐゴシック" charset="0"/>
              </a:rPr>
              <a:t>Archaic Greek 800 – 480 BC</a:t>
            </a:r>
          </a:p>
        </p:txBody>
      </p:sp>
      <p:sp>
        <p:nvSpPr>
          <p:cNvPr id="22532" name="Rectangle 3"/>
          <p:cNvSpPr>
            <a:spLocks noGrp="1" noChangeArrowheads="1"/>
          </p:cNvSpPr>
          <p:nvPr>
            <p:ph type="body" sz="half" idx="1"/>
          </p:nvPr>
        </p:nvSpPr>
        <p:spPr>
          <a:xfrm>
            <a:off x="152400" y="1219200"/>
            <a:ext cx="6096000" cy="1981200"/>
          </a:xfrm>
        </p:spPr>
        <p:txBody>
          <a:bodyPr/>
          <a:lstStyle/>
          <a:p>
            <a:pPr marL="0" indent="0" eaLnBrk="1" hangingPunct="1">
              <a:buNone/>
            </a:pPr>
            <a:r>
              <a:rPr lang="en-US" sz="2400" dirty="0">
                <a:latin typeface="Helvetica" charset="0"/>
                <a:ea typeface="ＭＳ Ｐゴシック" charset="0"/>
                <a:cs typeface="ＭＳ Ｐゴシック" charset="0"/>
              </a:rPr>
              <a:t>Minoans influence the patterns and silhouette</a:t>
            </a:r>
          </a:p>
        </p:txBody>
      </p:sp>
      <p:pic>
        <p:nvPicPr>
          <p:cNvPr id="22533" name="Picture 6" descr="Doric Peplos 575bc.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3589" y="1162244"/>
            <a:ext cx="3621660" cy="5445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705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152400" y="0"/>
            <a:ext cx="9144000" cy="1143000"/>
          </a:xfrm>
        </p:spPr>
        <p:txBody>
          <a:bodyPr/>
          <a:lstStyle/>
          <a:p>
            <a:pPr eaLnBrk="1" hangingPunct="1"/>
            <a:r>
              <a:rPr lang="en-US" sz="3600" dirty="0">
                <a:latin typeface="Arial" charset="0"/>
                <a:ea typeface="ＭＳ Ｐゴシック" charset="0"/>
                <a:cs typeface="ＭＳ Ｐゴシック" charset="0"/>
              </a:rPr>
              <a:t>Archaic Greek -  Doric Peplos</a:t>
            </a:r>
          </a:p>
        </p:txBody>
      </p:sp>
      <p:sp>
        <p:nvSpPr>
          <p:cNvPr id="34820" name="Rectangle 3"/>
          <p:cNvSpPr>
            <a:spLocks noGrp="1" noChangeArrowheads="1"/>
          </p:cNvSpPr>
          <p:nvPr>
            <p:ph type="body" sz="half" idx="1"/>
          </p:nvPr>
        </p:nvSpPr>
        <p:spPr>
          <a:xfrm>
            <a:off x="-228600" y="1234660"/>
            <a:ext cx="6811946" cy="2133600"/>
          </a:xfrm>
        </p:spPr>
        <p:txBody>
          <a:bodyPr>
            <a:noAutofit/>
          </a:bodyPr>
          <a:lstStyle/>
          <a:p>
            <a:pPr marL="457200" lvl="1" indent="0" eaLnBrk="1" hangingPunct="1">
              <a:lnSpc>
                <a:spcPct val="90000"/>
              </a:lnSpc>
              <a:buNone/>
            </a:pPr>
            <a:r>
              <a:rPr lang="en-US" sz="2400" dirty="0">
                <a:latin typeface="Helvetica" charset="0"/>
                <a:ea typeface="ＭＳ Ｐゴシック" charset="0"/>
              </a:rPr>
              <a:t>Women wear tight wrapped sheath gown</a:t>
            </a:r>
          </a:p>
          <a:p>
            <a:pPr marL="914400" lvl="2" indent="0" eaLnBrk="1" hangingPunct="1">
              <a:lnSpc>
                <a:spcPct val="90000"/>
              </a:lnSpc>
              <a:buNone/>
            </a:pPr>
            <a:r>
              <a:rPr lang="en-US" dirty="0">
                <a:latin typeface="Helvetica" charset="0"/>
                <a:ea typeface="ＭＳ Ｐゴシック" charset="0"/>
              </a:rPr>
              <a:t>- develops into belted </a:t>
            </a:r>
            <a:r>
              <a:rPr lang="en-US" sz="2800" dirty="0">
                <a:latin typeface="Helvetica" charset="0"/>
                <a:ea typeface="ＭＳ Ｐゴシック" charset="0"/>
              </a:rPr>
              <a:t>Doric chiton </a:t>
            </a:r>
            <a:r>
              <a:rPr lang="en-US" dirty="0">
                <a:latin typeface="Helvetica" charset="0"/>
                <a:ea typeface="ＭＳ Ｐゴシック" charset="0"/>
              </a:rPr>
              <a:t>and  has very elaborate patterns</a:t>
            </a:r>
          </a:p>
        </p:txBody>
      </p:sp>
      <p:pic>
        <p:nvPicPr>
          <p:cNvPr id="34821" name="Picture 8" descr="Peplos 530bc.jpg                                               00063634 G-DRIVE Q                      C16F8F7C:"/>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8019" y="2726267"/>
            <a:ext cx="5177153" cy="3789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5" name="Picture 21" descr="Heroic Greek Peplos.jpg                                        0000B539 G-DRIVE Q                      C16F8F7C:"/>
          <p:cNvPicPr>
            <a:picLocks noChangeAspect="1" noChangeArrowheads="1"/>
          </p:cNvPicPr>
          <p:nvPr/>
        </p:nvPicPr>
        <p:blipFill>
          <a:blip r:embed="rId3" cstate="print">
            <a:lum contrast="42000"/>
            <a:extLst>
              <a:ext uri="{28A0092B-C50C-407E-A947-70E740481C1C}">
                <a14:useLocalDpi xmlns:a14="http://schemas.microsoft.com/office/drawing/2010/main"/>
              </a:ext>
            </a:extLst>
          </a:blip>
          <a:srcRect/>
          <a:stretch>
            <a:fillRect/>
          </a:stretch>
        </p:blipFill>
        <p:spPr bwMode="auto">
          <a:xfrm rot="5400000">
            <a:off x="4738933" y="2987413"/>
            <a:ext cx="5499512" cy="1810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526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47289" y="0"/>
            <a:ext cx="6675244" cy="2658870"/>
          </a:xfrm>
        </p:spPr>
        <p:txBody>
          <a:bodyPr>
            <a:normAutofit fontScale="90000"/>
          </a:bodyPr>
          <a:lstStyle/>
          <a:p>
            <a:pPr algn="l" eaLnBrk="1" hangingPunct="1"/>
            <a:r>
              <a:rPr lang="en-US" sz="3600" dirty="0">
                <a:latin typeface="Arial" charset="0"/>
                <a:ea typeface="ＭＳ Ｐゴシック" charset="0"/>
                <a:cs typeface="ＭＳ Ｐゴシック" charset="0"/>
              </a:rPr>
              <a:t> Archaic Greek Men</a:t>
            </a:r>
            <a:br>
              <a:rPr lang="en-US" sz="3200" u="sng" dirty="0">
                <a:latin typeface="Arial" charset="0"/>
                <a:ea typeface="ＭＳ Ｐゴシック" charset="0"/>
                <a:cs typeface="ＭＳ Ｐゴシック" charset="0"/>
              </a:rPr>
            </a:br>
            <a:br>
              <a:rPr lang="en-US" sz="3200" u="sng" dirty="0">
                <a:latin typeface="Arial" charset="0"/>
                <a:ea typeface="ＭＳ Ｐゴシック" charset="0"/>
                <a:cs typeface="ＭＳ Ｐゴシック" charset="0"/>
              </a:rPr>
            </a:br>
            <a:br>
              <a:rPr lang="en-US" sz="20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Often depicted </a:t>
            </a:r>
            <a:r>
              <a:rPr lang="en-US" sz="3200" dirty="0">
                <a:latin typeface="Arial" charset="0"/>
                <a:ea typeface="ＭＳ Ｐゴシック" charset="0"/>
                <a:cs typeface="ＭＳ Ｐゴシック" charset="0"/>
              </a:rPr>
              <a:t>naked</a:t>
            </a:r>
            <a:r>
              <a:rPr lang="en-US" sz="2400" dirty="0">
                <a:latin typeface="Arial" charset="0"/>
                <a:ea typeface="ＭＳ Ｐゴシック" charset="0"/>
                <a:cs typeface="ＭＳ Ｐゴシック" charset="0"/>
              </a:rPr>
              <a:t> or wearing </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a simple </a:t>
            </a:r>
            <a:r>
              <a:rPr lang="en-US" sz="3200" dirty="0">
                <a:latin typeface="Arial" charset="0"/>
                <a:ea typeface="ＭＳ Ｐゴシック" charset="0"/>
                <a:cs typeface="ＭＳ Ｐゴシック" charset="0"/>
              </a:rPr>
              <a:t>loincloth </a:t>
            </a:r>
            <a:br>
              <a:rPr lang="en-US"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19460" name="Picture 10" descr="* Heroic Greek youth side.jpg                                  0000B539 G-DRIVE Q                      C16F8F7C:"/>
          <p:cNvPicPr>
            <a:picLocks noChangeAspect="1" noChangeArrowheads="1"/>
          </p:cNvPicPr>
          <p:nvPr/>
        </p:nvPicPr>
        <p:blipFill>
          <a:blip r:embed="rId2" cstate="print">
            <a:lum bright="-6000" contrast="38000"/>
            <a:extLst>
              <a:ext uri="{28A0092B-C50C-407E-A947-70E740481C1C}">
                <a14:useLocalDpi xmlns:a14="http://schemas.microsoft.com/office/drawing/2010/main"/>
              </a:ext>
            </a:extLst>
          </a:blip>
          <a:srcRect/>
          <a:stretch>
            <a:fillRect/>
          </a:stretch>
        </p:blipFill>
        <p:spPr bwMode="auto">
          <a:xfrm rot="5380920">
            <a:off x="3257665" y="3463001"/>
            <a:ext cx="4375800" cy="220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19" descr="*Heroic Greek Kouros #63566.jpg                                0000B539 G-DRIVE Q                      C16F8F7C:"/>
          <p:cNvPicPr>
            <a:picLocks noChangeAspect="1" noChangeArrowheads="1"/>
          </p:cNvPicPr>
          <p:nvPr/>
        </p:nvPicPr>
        <p:blipFill>
          <a:blip r:embed="rId3" cstate="print">
            <a:clrChange>
              <a:clrFrom>
                <a:srgbClr val="83F200"/>
              </a:clrFrom>
              <a:clrTo>
                <a:srgbClr val="83F200">
                  <a:alpha val="0"/>
                </a:srgbClr>
              </a:clrTo>
            </a:clrChange>
            <a:lum bright="12000" contrast="38000"/>
            <a:extLst>
              <a:ext uri="{28A0092B-C50C-407E-A947-70E740481C1C}">
                <a14:useLocalDpi xmlns:a14="http://schemas.microsoft.com/office/drawing/2010/main"/>
              </a:ext>
            </a:extLst>
          </a:blip>
          <a:srcRect/>
          <a:stretch>
            <a:fillRect/>
          </a:stretch>
        </p:blipFill>
        <p:spPr bwMode="auto">
          <a:xfrm rot="5400000">
            <a:off x="4574751" y="2346749"/>
            <a:ext cx="6556692" cy="2261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4" name="Picture 30" descr="*Heroic Greek drape.jpg                                        0000B539 G-DRIVE Q                      C16F8F7C:"/>
          <p:cNvPicPr>
            <a:picLocks noChangeAspect="1" noChangeArrowheads="1"/>
          </p:cNvPicPr>
          <p:nvPr/>
        </p:nvPicPr>
        <p:blipFill>
          <a:blip r:embed="rId4" cstate="print">
            <a:lum contrast="26000"/>
            <a:extLst>
              <a:ext uri="{28A0092B-C50C-407E-A947-70E740481C1C}">
                <a14:useLocalDpi xmlns:a14="http://schemas.microsoft.com/office/drawing/2010/main"/>
              </a:ext>
            </a:extLst>
          </a:blip>
          <a:srcRect/>
          <a:stretch>
            <a:fillRect/>
          </a:stretch>
        </p:blipFill>
        <p:spPr bwMode="auto">
          <a:xfrm rot="5400000">
            <a:off x="-500808" y="2918986"/>
            <a:ext cx="4384771" cy="3288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071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descr="*Heroic Greek braided hair.jpg                                 0000B539 G-DRIVE Q                      C16F8F7C:"/>
          <p:cNvPicPr>
            <a:picLocks noChangeAspect="1" noChangeArrowheads="1"/>
          </p:cNvPicPr>
          <p:nvPr/>
        </p:nvPicPr>
        <p:blipFill>
          <a:blip r:embed="rId2" cstate="print">
            <a:lum contrast="44000"/>
            <a:extLst>
              <a:ext uri="{28A0092B-C50C-407E-A947-70E740481C1C}">
                <a14:useLocalDpi xmlns:a14="http://schemas.microsoft.com/office/drawing/2010/main"/>
              </a:ext>
            </a:extLst>
          </a:blip>
          <a:srcRect/>
          <a:stretch>
            <a:fillRect/>
          </a:stretch>
        </p:blipFill>
        <p:spPr bwMode="auto">
          <a:xfrm rot="5406476">
            <a:off x="-36629" y="3541751"/>
            <a:ext cx="3523689" cy="2642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6" descr="*Heroic Greek Kouros #63586.jpg                                0000B539 G-DRIVE Q                      C16F8F7C:"/>
          <p:cNvPicPr>
            <a:picLocks noChangeAspect="1" noChangeArrowheads="1"/>
          </p:cNvPicPr>
          <p:nvPr/>
        </p:nvPicPr>
        <p:blipFill>
          <a:blip r:embed="rId3" cstate="print">
            <a:lum contrast="12000"/>
            <a:extLst>
              <a:ext uri="{28A0092B-C50C-407E-A947-70E740481C1C}">
                <a14:useLocalDpi xmlns:a14="http://schemas.microsoft.com/office/drawing/2010/main"/>
              </a:ext>
            </a:extLst>
          </a:blip>
          <a:srcRect/>
          <a:stretch>
            <a:fillRect/>
          </a:stretch>
        </p:blipFill>
        <p:spPr bwMode="auto">
          <a:xfrm rot="5359276">
            <a:off x="2480775" y="3047592"/>
            <a:ext cx="4341497" cy="2848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5" descr="*Heroic transitional hairdo.jpg                                0000B539 G-DRIVE Q                      C16F8F7C:"/>
          <p:cNvPicPr>
            <a:picLocks noChangeAspect="1" noChangeArrowheads="1"/>
          </p:cNvPicPr>
          <p:nvPr/>
        </p:nvPicPr>
        <p:blipFill>
          <a:blip r:embed="rId4" cstate="print">
            <a:lum contrast="24000"/>
            <a:extLst>
              <a:ext uri="{28A0092B-C50C-407E-A947-70E740481C1C}">
                <a14:useLocalDpi xmlns:a14="http://schemas.microsoft.com/office/drawing/2010/main"/>
              </a:ext>
            </a:extLst>
          </a:blip>
          <a:srcRect/>
          <a:stretch>
            <a:fillRect/>
          </a:stretch>
        </p:blipFill>
        <p:spPr>
          <a:xfrm rot="5400000">
            <a:off x="5814982" y="3654047"/>
            <a:ext cx="3459439" cy="2487396"/>
          </a:xfrm>
          <a:prstGeom prst="rect">
            <a:avLst/>
          </a:prstGeom>
        </p:spPr>
      </p:pic>
      <p:sp>
        <p:nvSpPr>
          <p:cNvPr id="8" name="Suorakulmio 7"/>
          <p:cNvSpPr/>
          <p:nvPr/>
        </p:nvSpPr>
        <p:spPr>
          <a:xfrm>
            <a:off x="158264" y="1523045"/>
            <a:ext cx="4395705" cy="523220"/>
          </a:xfrm>
          <a:prstGeom prst="rect">
            <a:avLst/>
          </a:prstGeom>
        </p:spPr>
        <p:txBody>
          <a:bodyPr wrap="none">
            <a:spAutoFit/>
          </a:bodyPr>
          <a:lstStyle/>
          <a:p>
            <a:r>
              <a:rPr lang="en-US" sz="2800">
                <a:latin typeface="Arial" charset="0"/>
                <a:ea typeface="ＭＳ Ｐゴシック" charset="0"/>
                <a:cs typeface="ＭＳ Ｐゴシック" charset="0"/>
              </a:rPr>
              <a:t>Hair is plaited like in Egypt</a:t>
            </a:r>
            <a:endParaRPr lang="fi-FI" sz="2800"/>
          </a:p>
        </p:txBody>
      </p:sp>
      <p:pic>
        <p:nvPicPr>
          <p:cNvPr id="9" name="Picture 8" descr="kroisos_louvre_s.JPG.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84071" y="1357921"/>
            <a:ext cx="1562100" cy="166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orakulmio 9"/>
          <p:cNvSpPr/>
          <p:nvPr/>
        </p:nvSpPr>
        <p:spPr>
          <a:xfrm>
            <a:off x="158264" y="369948"/>
            <a:ext cx="7211129" cy="954107"/>
          </a:xfrm>
          <a:prstGeom prst="rect">
            <a:avLst/>
          </a:prstGeom>
        </p:spPr>
        <p:txBody>
          <a:bodyPr wrap="none">
            <a:spAutoFit/>
          </a:bodyPr>
          <a:lstStyle/>
          <a:p>
            <a:r>
              <a:rPr lang="en-US" sz="2800">
                <a:latin typeface="Helvetica" charset="0"/>
                <a:ea typeface="ＭＳ Ｐゴシック" charset="0"/>
                <a:cs typeface="ＭＳ Ｐゴシック" charset="0"/>
              </a:rPr>
              <a:t>Men are shaved or have have spade beards </a:t>
            </a:r>
          </a:p>
          <a:p>
            <a:r>
              <a:rPr lang="en-US" sz="2800">
                <a:latin typeface="Helvetica" charset="0"/>
                <a:ea typeface="ＭＳ Ｐゴシック" charset="0"/>
                <a:cs typeface="ＭＳ Ｐゴシック" charset="0"/>
              </a:rPr>
              <a:t>and long hair</a:t>
            </a:r>
          </a:p>
        </p:txBody>
      </p:sp>
    </p:spTree>
    <p:extLst>
      <p:ext uri="{BB962C8B-B14F-4D97-AF65-F5344CB8AC3E}">
        <p14:creationId xmlns:p14="http://schemas.microsoft.com/office/powerpoint/2010/main" val="1404860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endParaRPr lang="fi-FI">
              <a:latin typeface="Arial" charset="0"/>
              <a:ea typeface="ＭＳ Ｐゴシック" charset="0"/>
              <a:cs typeface="ＭＳ Ｐゴシック" charset="0"/>
            </a:endParaRPr>
          </a:p>
        </p:txBody>
      </p:sp>
      <p:sp>
        <p:nvSpPr>
          <p:cNvPr id="20482" name="Text Placeholder 2"/>
          <p:cNvSpPr>
            <a:spLocks noGrp="1"/>
          </p:cNvSpPr>
          <p:nvPr>
            <p:ph type="body" sz="half" idx="1"/>
          </p:nvPr>
        </p:nvSpPr>
        <p:spPr>
          <a:xfrm>
            <a:off x="2773362" y="5630335"/>
            <a:ext cx="6421437" cy="1143000"/>
          </a:xfrm>
        </p:spPr>
        <p:txBody>
          <a:bodyPr/>
          <a:lstStyle/>
          <a:p>
            <a:pPr marL="0" indent="0">
              <a:buNone/>
            </a:pPr>
            <a:r>
              <a:rPr lang="en-US" sz="2000">
                <a:latin typeface="Arial" charset="0"/>
                <a:ea typeface="ＭＳ Ｐゴシック" charset="0"/>
                <a:cs typeface="ＭＳ Ｐゴシック" charset="0"/>
              </a:rPr>
              <a:t>Marble statue of a </a:t>
            </a:r>
            <a:r>
              <a:rPr lang="en-US" sz="2000" err="1">
                <a:latin typeface="Arial" charset="0"/>
                <a:ea typeface="ＭＳ Ｐゴシック" charset="0"/>
                <a:cs typeface="ＭＳ Ｐゴシック" charset="0"/>
              </a:rPr>
              <a:t>kouros</a:t>
            </a:r>
            <a:r>
              <a:rPr lang="en-US" sz="2000">
                <a:latin typeface="Arial" charset="0"/>
                <a:ea typeface="ＭＳ Ｐゴシック" charset="0"/>
                <a:cs typeface="ＭＳ Ｐゴシック" charset="0"/>
              </a:rPr>
              <a:t> (youth) Greek, Attic </a:t>
            </a:r>
          </a:p>
          <a:p>
            <a:pPr marL="0" indent="0">
              <a:buNone/>
            </a:pPr>
            <a:r>
              <a:rPr lang="en-US" sz="2000">
                <a:latin typeface="Arial" charset="0"/>
                <a:ea typeface="ＭＳ Ｐゴシック" charset="0"/>
                <a:cs typeface="ＭＳ Ｐゴシック" charset="0"/>
              </a:rPr>
              <a:t>c. 590-580 BCE</a:t>
            </a:r>
          </a:p>
          <a:p>
            <a:pPr marL="0" indent="0">
              <a:buNone/>
            </a:pPr>
            <a:r>
              <a:rPr lang="en-US" sz="2000">
                <a:latin typeface="Arial" charset="0"/>
                <a:ea typeface="ＭＳ Ｐゴシック" charset="0"/>
                <a:cs typeface="ＭＳ Ｐゴシック" charset="0"/>
              </a:rPr>
              <a:t>Metropolitan Museum of Art, NYC</a:t>
            </a:r>
          </a:p>
        </p:txBody>
      </p:sp>
      <p:pic>
        <p:nvPicPr>
          <p:cNvPr id="20483" name="Content Placeholder 13" descr="Attic youth 3.jpg"/>
          <p:cNvPicPr>
            <a:picLocks noGrp="1" noChangeAspect="1"/>
          </p:cNvPicPr>
          <p:nvPr>
            <p:ph sz="half" idx="2"/>
          </p:nvPr>
        </p:nvPicPr>
        <p:blipFill>
          <a:blip r:embed="rId3" cstate="print">
            <a:extLst>
              <a:ext uri="{28A0092B-C50C-407E-A947-70E740481C1C}">
                <a14:useLocalDpi xmlns:a14="http://schemas.microsoft.com/office/drawing/2010/main"/>
              </a:ext>
            </a:extLst>
          </a:blip>
          <a:srcRect t="-1923" b="-1923"/>
          <a:stretch>
            <a:fillRect/>
          </a:stretch>
        </p:blipFill>
        <p:spPr>
          <a:xfrm>
            <a:off x="2967379" y="29635"/>
            <a:ext cx="2987675" cy="5562600"/>
          </a:xfrm>
        </p:spPr>
      </p:pic>
      <p:pic>
        <p:nvPicPr>
          <p:cNvPr id="20486" name="Picture 11" descr="Attic youth 590-580 bce 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3038" y="114300"/>
            <a:ext cx="2549525" cy="598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551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PIM0476.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72" y="-1"/>
            <a:ext cx="5134172" cy="437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3" name="Content Placeholder 7" descr="HPIM0477.jpg"/>
          <p:cNvPicPr>
            <a:picLocks noGrp="1" noChangeAspect="1"/>
          </p:cNvPicPr>
          <p:nvPr>
            <p:ph sz="half" idx="2"/>
          </p:nvPr>
        </p:nvPicPr>
        <p:blipFill>
          <a:blip r:embed="rId4" cstate="print">
            <a:extLst>
              <a:ext uri="{28A0092B-C50C-407E-A947-70E740481C1C}">
                <a14:useLocalDpi xmlns:a14="http://schemas.microsoft.com/office/drawing/2010/main"/>
              </a:ext>
            </a:extLst>
          </a:blip>
          <a:srcRect/>
          <a:stretch>
            <a:fillRect/>
          </a:stretch>
        </p:blipFill>
        <p:spPr>
          <a:xfrm>
            <a:off x="3443997" y="3220231"/>
            <a:ext cx="5547603" cy="3501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kstiruutu 1"/>
          <p:cNvSpPr txBox="1"/>
          <p:nvPr/>
        </p:nvSpPr>
        <p:spPr>
          <a:xfrm>
            <a:off x="-28772" y="4601521"/>
            <a:ext cx="3274964" cy="369332"/>
          </a:xfrm>
          <a:prstGeom prst="rect">
            <a:avLst/>
          </a:prstGeom>
          <a:noFill/>
        </p:spPr>
        <p:txBody>
          <a:bodyPr wrap="square" rtlCol="0">
            <a:spAutoFit/>
          </a:bodyPr>
          <a:lstStyle/>
          <a:p>
            <a:r>
              <a:rPr lang="fi-FI" dirty="0"/>
              <a:t>Milwaukee </a:t>
            </a:r>
            <a:r>
              <a:rPr lang="fi-FI" dirty="0" err="1"/>
              <a:t>Art</a:t>
            </a:r>
            <a:r>
              <a:rPr lang="fi-FI" dirty="0"/>
              <a:t> </a:t>
            </a:r>
            <a:r>
              <a:rPr lang="fi-FI" dirty="0" err="1"/>
              <a:t>Museum</a:t>
            </a:r>
            <a:r>
              <a:rPr lang="fi-FI" dirty="0"/>
              <a:t>, WI</a:t>
            </a:r>
          </a:p>
        </p:txBody>
      </p:sp>
    </p:spTree>
    <p:extLst>
      <p:ext uri="{BB962C8B-B14F-4D97-AF65-F5344CB8AC3E}">
        <p14:creationId xmlns:p14="http://schemas.microsoft.com/office/powerpoint/2010/main" val="3489851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7772400" cy="1143000"/>
          </a:xfrm>
        </p:spPr>
        <p:txBody>
          <a:bodyPr>
            <a:normAutofit/>
          </a:bodyPr>
          <a:lstStyle/>
          <a:p>
            <a:r>
              <a:rPr lang="en-US" sz="3800" u="sng">
                <a:ea typeface="ＭＳ Ｐゴシック" charset="0"/>
                <a:cs typeface="ＭＳ Ｐゴシック" charset="0"/>
              </a:rPr>
              <a:t>The Aegean World</a:t>
            </a:r>
          </a:p>
        </p:txBody>
      </p:sp>
      <p:sp>
        <p:nvSpPr>
          <p:cNvPr id="17411" name="Rectangle 3"/>
          <p:cNvSpPr>
            <a:spLocks noGrp="1" noChangeArrowheads="1"/>
          </p:cNvSpPr>
          <p:nvPr>
            <p:ph type="body" sz="half" idx="1"/>
          </p:nvPr>
        </p:nvSpPr>
        <p:spPr>
          <a:xfrm>
            <a:off x="0" y="1143000"/>
            <a:ext cx="9144000" cy="1828800"/>
          </a:xfrm>
        </p:spPr>
        <p:txBody>
          <a:bodyPr>
            <a:normAutofit/>
          </a:bodyPr>
          <a:lstStyle/>
          <a:p>
            <a:pPr marL="0" indent="0" algn="ctr">
              <a:buNone/>
            </a:pPr>
            <a:r>
              <a:rPr lang="en-US" sz="2800">
                <a:ea typeface="ＭＳ Ｐゴシック" charset="0"/>
                <a:cs typeface="ＭＳ Ｐゴシック" charset="0"/>
              </a:rPr>
              <a:t>Crete formed a direct bridge to Egyptian civilization </a:t>
            </a:r>
          </a:p>
          <a:p>
            <a:pPr marL="0" indent="0" algn="ctr">
              <a:buNone/>
            </a:pPr>
            <a:r>
              <a:rPr lang="en-US" sz="2800">
                <a:ea typeface="ＭＳ Ｐゴシック" charset="0"/>
                <a:cs typeface="ＭＳ Ｐゴシック" charset="0"/>
              </a:rPr>
              <a:t>and also to Asia Minor.</a:t>
            </a:r>
          </a:p>
          <a:p>
            <a:pPr marL="0" indent="0" algn="ctr">
              <a:buNone/>
            </a:pPr>
            <a:r>
              <a:rPr lang="en-US" sz="2800">
                <a:ea typeface="ＭＳ Ｐゴシック" charset="0"/>
                <a:cs typeface="ＭＳ Ｐゴシック" charset="0"/>
              </a:rPr>
              <a:t>Early Bronze Age Culture in Crete was Cycladic civilization</a:t>
            </a:r>
          </a:p>
        </p:txBody>
      </p:sp>
      <p:pic>
        <p:nvPicPr>
          <p:cNvPr id="17412" name="Picture 5" descr="map of greece.png                                              00063507 G-DRIVE Q                      C16F8F7C:"/>
          <p:cNvPicPr>
            <a:picLocks noGrp="1" noChangeAspect="1" noChangeArrowheads="1"/>
          </p:cNvPicPr>
          <p:nvPr>
            <p:ph sz="half" idx="2"/>
          </p:nvPr>
        </p:nvPicPr>
        <p:blipFill rotWithShape="1">
          <a:blip r:embed="rId3" cstate="print">
            <a:lum bright="-30000" contrast="-4000"/>
            <a:extLst>
              <a:ext uri="{28A0092B-C50C-407E-A947-70E740481C1C}">
                <a14:useLocalDpi xmlns:a14="http://schemas.microsoft.com/office/drawing/2010/main"/>
              </a:ext>
            </a:extLst>
          </a:blip>
          <a:srcRect t="28222"/>
          <a:stretch/>
        </p:blipFill>
        <p:spPr>
          <a:xfrm>
            <a:off x="1372888" y="2743200"/>
            <a:ext cx="6382054" cy="3810000"/>
          </a:xfrm>
        </p:spPr>
      </p:pic>
    </p:spTree>
    <p:extLst>
      <p:ext uri="{BB962C8B-B14F-4D97-AF65-F5344CB8AC3E}">
        <p14:creationId xmlns:p14="http://schemas.microsoft.com/office/powerpoint/2010/main" val="3557408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9" name="Picture 12" descr="Horse &amp; Rider 410 bc.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6490" y="300808"/>
            <a:ext cx="4421932" cy="370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1" name="Picture 21" descr="Judgement of Paris ch#63648.jpg                                00063634 G-DRIVE Q                      C16F8F7C:"/>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5588" y="3175193"/>
            <a:ext cx="4240902" cy="3553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uora nuoliyhdysviiva 6"/>
          <p:cNvCxnSpPr/>
          <p:nvPr/>
        </p:nvCxnSpPr>
        <p:spPr>
          <a:xfrm>
            <a:off x="1988371" y="919135"/>
            <a:ext cx="4344340" cy="68517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8676" name="Rectangle 3"/>
          <p:cNvSpPr>
            <a:spLocks noGrp="1" noChangeArrowheads="1"/>
          </p:cNvSpPr>
          <p:nvPr>
            <p:ph type="body" sz="half" idx="1"/>
          </p:nvPr>
        </p:nvSpPr>
        <p:spPr>
          <a:xfrm>
            <a:off x="0" y="300808"/>
            <a:ext cx="4912446" cy="4114800"/>
          </a:xfrm>
        </p:spPr>
        <p:txBody>
          <a:bodyPr/>
          <a:lstStyle/>
          <a:p>
            <a:pPr lvl="1" eaLnBrk="1" hangingPunct="1">
              <a:buFont typeface="Wingdings" charset="0"/>
              <a:buNone/>
            </a:pPr>
            <a:r>
              <a:rPr lang="en-US" sz="2200" dirty="0" err="1">
                <a:latin typeface="Helvetica" charset="0"/>
                <a:ea typeface="ＭＳ Ｐゴシック" charset="0"/>
              </a:rPr>
              <a:t>Chlamys</a:t>
            </a:r>
            <a:r>
              <a:rPr lang="en-US" sz="2200" dirty="0">
                <a:latin typeface="Helvetica" charset="0"/>
                <a:ea typeface="ＭＳ Ｐゴシック" charset="0"/>
              </a:rPr>
              <a:t> is a shorter circular cape </a:t>
            </a:r>
          </a:p>
          <a:p>
            <a:pPr lvl="1" eaLnBrk="1" hangingPunct="1">
              <a:buFont typeface="Wingdings" charset="0"/>
              <a:buNone/>
            </a:pPr>
            <a:endParaRPr lang="en-US" sz="2000" dirty="0">
              <a:latin typeface="Helvetica" charset="0"/>
              <a:ea typeface="ＭＳ Ｐゴシック" charset="0"/>
            </a:endParaRPr>
          </a:p>
          <a:p>
            <a:pPr lvl="1" eaLnBrk="1" hangingPunct="1">
              <a:buFont typeface="Wingdings" charset="0"/>
              <a:buNone/>
            </a:pPr>
            <a:r>
              <a:rPr lang="en-US" sz="2000" dirty="0">
                <a:latin typeface="Helvetica" charset="0"/>
                <a:ea typeface="ＭＳ Ｐゴシック" charset="0"/>
              </a:rPr>
              <a:t>worn by lower classes, warriors and travelers</a:t>
            </a:r>
          </a:p>
          <a:p>
            <a:pPr marL="914400" lvl="2" indent="0" eaLnBrk="1" hangingPunct="1">
              <a:buNone/>
            </a:pPr>
            <a:endParaRPr lang="en-US" sz="2000" dirty="0">
              <a:latin typeface="Helvetica" charset="0"/>
              <a:ea typeface="ＭＳ Ｐゴシック" charset="0"/>
            </a:endParaRPr>
          </a:p>
          <a:p>
            <a:pPr marL="0" indent="0" eaLnBrk="1" hangingPunct="1">
              <a:buNone/>
            </a:pPr>
            <a:r>
              <a:rPr lang="en-US" sz="2200" dirty="0" err="1">
                <a:latin typeface="Helvetica" charset="0"/>
                <a:ea typeface="ＭＳ Ｐゴシック" charset="0"/>
                <a:cs typeface="ＭＳ Ｐゴシック" charset="0"/>
              </a:rPr>
              <a:t>Petasos</a:t>
            </a:r>
            <a:r>
              <a:rPr lang="en-US" sz="2200" dirty="0">
                <a:latin typeface="Helvetica" charset="0"/>
                <a:ea typeface="ＭＳ Ｐゴシック" charset="0"/>
                <a:cs typeface="ＭＳ Ｐゴシック" charset="0"/>
              </a:rPr>
              <a:t> is a traveling hat</a:t>
            </a:r>
          </a:p>
        </p:txBody>
      </p:sp>
      <p:cxnSp>
        <p:nvCxnSpPr>
          <p:cNvPr id="9" name="Suora nuoliyhdysviiva 8"/>
          <p:cNvCxnSpPr/>
          <p:nvPr/>
        </p:nvCxnSpPr>
        <p:spPr>
          <a:xfrm>
            <a:off x="401016" y="2556866"/>
            <a:ext cx="1888117" cy="160430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2265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sz="half" idx="1"/>
          </p:nvPr>
        </p:nvSpPr>
        <p:spPr/>
        <p:txBody>
          <a:bodyPr/>
          <a:lstStyle/>
          <a:p>
            <a:endParaRPr lang="fi-FI"/>
          </a:p>
        </p:txBody>
      </p:sp>
      <p:pic>
        <p:nvPicPr>
          <p:cNvPr id="5" name="Sisällön paikkamerkki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68372" y="-268248"/>
            <a:ext cx="5490349" cy="7320465"/>
          </a:xfrm>
        </p:spPr>
      </p:pic>
    </p:spTree>
    <p:extLst>
      <p:ext uri="{BB962C8B-B14F-4D97-AF65-F5344CB8AC3E}">
        <p14:creationId xmlns:p14="http://schemas.microsoft.com/office/powerpoint/2010/main" val="533274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Placeholder 2"/>
          <p:cNvSpPr>
            <a:spLocks noGrp="1"/>
          </p:cNvSpPr>
          <p:nvPr>
            <p:ph type="body" sz="half" idx="1"/>
          </p:nvPr>
        </p:nvSpPr>
        <p:spPr/>
        <p:txBody>
          <a:bodyPr/>
          <a:lstStyle/>
          <a:p>
            <a:endParaRPr lang="fi-FI">
              <a:latin typeface="Arial" charset="0"/>
              <a:ea typeface="ＭＳ Ｐゴシック" charset="0"/>
              <a:cs typeface="ＭＳ Ｐゴシック" charset="0"/>
            </a:endParaRPr>
          </a:p>
        </p:txBody>
      </p:sp>
      <p:pic>
        <p:nvPicPr>
          <p:cNvPr id="35844" name="Picture 6" descr="Crete and Early Greek costume.jpg"/>
          <p:cNvPicPr>
            <a:picLocks noChangeAspect="1"/>
          </p:cNvPicPr>
          <p:nvPr/>
        </p:nvPicPr>
        <p:blipFill>
          <a:blip r:embed="rId2" cstate="print">
            <a:lum bright="16000" contrast="26000"/>
            <a:extLst>
              <a:ext uri="{28A0092B-C50C-407E-A947-70E740481C1C}">
                <a14:useLocalDpi xmlns:a14="http://schemas.microsoft.com/office/drawing/2010/main"/>
              </a:ext>
            </a:extLst>
          </a:blip>
          <a:srcRect/>
          <a:stretch>
            <a:fillRect/>
          </a:stretch>
        </p:blipFill>
        <p:spPr bwMode="auto">
          <a:xfrm>
            <a:off x="0" y="88063"/>
            <a:ext cx="9203268" cy="8436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6" name="Picture 17" descr="*Early safety pins.jpg                                         0000B539 G-DRIVE Q                      C16F8F7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83813" y="1187603"/>
            <a:ext cx="4350884" cy="3118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8" name="Picture 7" descr="Crete and Early Greek costume.jpg"/>
          <p:cNvPicPr>
            <a:picLocks noChangeAspect="1"/>
          </p:cNvPicPr>
          <p:nvPr/>
        </p:nvPicPr>
        <p:blipFill rotWithShape="1">
          <a:blip r:embed="rId4" cstate="print">
            <a:lum bright="16000" contrast="26000"/>
            <a:extLst>
              <a:ext uri="{28A0092B-C50C-407E-A947-70E740481C1C}">
                <a14:useLocalDpi xmlns:a14="http://schemas.microsoft.com/office/drawing/2010/main"/>
              </a:ext>
            </a:extLst>
          </a:blip>
          <a:srcRect l="52207"/>
          <a:stretch/>
        </p:blipFill>
        <p:spPr bwMode="auto">
          <a:xfrm>
            <a:off x="856346" y="371707"/>
            <a:ext cx="3933179" cy="611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0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152400" y="152400"/>
            <a:ext cx="7315200" cy="1143000"/>
          </a:xfrm>
        </p:spPr>
        <p:txBody>
          <a:bodyPr>
            <a:normAutofit fontScale="90000"/>
          </a:bodyPr>
          <a:lstStyle/>
          <a:p>
            <a:pPr eaLnBrk="1" hangingPunct="1"/>
            <a:r>
              <a:rPr lang="en-US" sz="3600" u="sng">
                <a:latin typeface="Arial" charset="0"/>
                <a:ea typeface="ＭＳ Ｐゴシック" charset="0"/>
                <a:cs typeface="ＭＳ Ｐゴシック" charset="0"/>
              </a:rPr>
              <a:t>Ionic </a:t>
            </a:r>
            <a:r>
              <a:rPr lang="en-US" sz="3600" u="sng" err="1">
                <a:latin typeface="Arial" charset="0"/>
                <a:ea typeface="ＭＳ Ｐゴシック" charset="0"/>
                <a:cs typeface="ＭＳ Ｐゴシック" charset="0"/>
              </a:rPr>
              <a:t>Chiton</a:t>
            </a:r>
            <a:r>
              <a:rPr lang="en-US" sz="3600" u="sng">
                <a:latin typeface="Arial" charset="0"/>
                <a:ea typeface="ＭＳ Ｐゴシック" charset="0"/>
                <a:cs typeface="ＭＳ Ｐゴシック" charset="0"/>
              </a:rPr>
              <a:t> </a:t>
            </a:r>
            <a:br>
              <a:rPr lang="en-US" sz="3600" u="sng">
                <a:latin typeface="Arial" charset="0"/>
                <a:ea typeface="ＭＳ Ｐゴシック" charset="0"/>
                <a:cs typeface="ＭＳ Ｐゴシック" charset="0"/>
              </a:rPr>
            </a:br>
            <a:r>
              <a:rPr lang="en-US" sz="3600">
                <a:latin typeface="Arial" charset="0"/>
                <a:ea typeface="ＭＳ Ｐゴシック" charset="0"/>
                <a:cs typeface="ＭＳ Ｐゴシック" charset="0"/>
              </a:rPr>
              <a:t>Persian influence during Persian Wars</a:t>
            </a:r>
          </a:p>
        </p:txBody>
      </p:sp>
      <p:sp>
        <p:nvSpPr>
          <p:cNvPr id="37892" name="Rectangle 3"/>
          <p:cNvSpPr>
            <a:spLocks noGrp="1" noChangeArrowheads="1"/>
          </p:cNvSpPr>
          <p:nvPr>
            <p:ph type="body" sz="half" idx="1"/>
          </p:nvPr>
        </p:nvSpPr>
        <p:spPr>
          <a:xfrm>
            <a:off x="-381001" y="1524000"/>
            <a:ext cx="7618142" cy="5334000"/>
          </a:xfrm>
        </p:spPr>
        <p:txBody>
          <a:bodyPr/>
          <a:lstStyle/>
          <a:p>
            <a:pPr lvl="1" eaLnBrk="1" hangingPunct="1">
              <a:lnSpc>
                <a:spcPct val="90000"/>
              </a:lnSpc>
            </a:pPr>
            <a:r>
              <a:rPr lang="en-US" sz="2400" dirty="0">
                <a:latin typeface="Helvetica" charset="0"/>
                <a:ea typeface="ＭＳ Ｐゴシック" charset="0"/>
              </a:rPr>
              <a:t>Seen also as finer, sheerer garment</a:t>
            </a:r>
          </a:p>
          <a:p>
            <a:pPr lvl="1" eaLnBrk="1" hangingPunct="1">
              <a:lnSpc>
                <a:spcPct val="90000"/>
              </a:lnSpc>
            </a:pPr>
            <a:r>
              <a:rPr lang="en-US" sz="2400" dirty="0">
                <a:latin typeface="Helvetica" charset="0"/>
                <a:ea typeface="ＭＳ Ｐゴシック" charset="0"/>
              </a:rPr>
              <a:t>Some parts pleated, similar to </a:t>
            </a:r>
            <a:r>
              <a:rPr lang="en-US" sz="2400" dirty="0" err="1">
                <a:latin typeface="Helvetica" charset="0"/>
                <a:ea typeface="ＭＳ Ｐゴシック" charset="0"/>
              </a:rPr>
              <a:t>kalasiris</a:t>
            </a:r>
            <a:endParaRPr lang="en-US" sz="2400" dirty="0">
              <a:latin typeface="Helvetica" charset="0"/>
              <a:ea typeface="ＭＳ Ｐゴシック" charset="0"/>
            </a:endParaRPr>
          </a:p>
          <a:p>
            <a:pPr lvl="2" eaLnBrk="1" hangingPunct="1">
              <a:lnSpc>
                <a:spcPct val="90000"/>
              </a:lnSpc>
            </a:pPr>
            <a:r>
              <a:rPr lang="en-US" dirty="0">
                <a:latin typeface="Helvetica" charset="0"/>
                <a:ea typeface="ＭＳ Ｐゴシック" charset="0"/>
              </a:rPr>
              <a:t>held at multiple points with small clasps</a:t>
            </a:r>
          </a:p>
          <a:p>
            <a:pPr lvl="1" eaLnBrk="1" hangingPunct="1">
              <a:lnSpc>
                <a:spcPct val="90000"/>
              </a:lnSpc>
            </a:pPr>
            <a:r>
              <a:rPr lang="en-US" sz="2400" dirty="0">
                <a:latin typeface="Helvetica" charset="0"/>
                <a:ea typeface="ＭＳ Ｐゴシック" charset="0"/>
              </a:rPr>
              <a:t>often </a:t>
            </a:r>
            <a:r>
              <a:rPr lang="en-US" sz="3200" dirty="0">
                <a:latin typeface="Helvetica" charset="0"/>
                <a:ea typeface="ＭＳ Ｐゴシック" charset="0"/>
              </a:rPr>
              <a:t>richly patterned </a:t>
            </a:r>
            <a:r>
              <a:rPr lang="en-US" sz="2400" dirty="0">
                <a:latin typeface="Helvetica" charset="0"/>
                <a:ea typeface="ＭＳ Ｐゴシック" charset="0"/>
              </a:rPr>
              <a:t>+ bright colors – some embroidered onto linen</a:t>
            </a:r>
          </a:p>
          <a:p>
            <a:pPr eaLnBrk="1" hangingPunct="1">
              <a:lnSpc>
                <a:spcPct val="90000"/>
              </a:lnSpc>
            </a:pPr>
            <a:endParaRPr lang="en-US" sz="2000" dirty="0">
              <a:latin typeface="Helvetica" charset="0"/>
              <a:ea typeface="ＭＳ Ｐゴシック" charset="0"/>
              <a:cs typeface="ＭＳ Ｐゴシック" charset="0"/>
            </a:endParaRPr>
          </a:p>
          <a:p>
            <a:pPr eaLnBrk="1" hangingPunct="1">
              <a:lnSpc>
                <a:spcPct val="90000"/>
              </a:lnSpc>
            </a:pPr>
            <a:endParaRPr lang="en-US" sz="2000" dirty="0">
              <a:latin typeface="Arial" charset="0"/>
              <a:ea typeface="ＭＳ Ｐゴシック" charset="0"/>
              <a:cs typeface="ＭＳ Ｐゴシック" charset="0"/>
            </a:endParaRPr>
          </a:p>
        </p:txBody>
      </p:sp>
      <p:pic>
        <p:nvPicPr>
          <p:cNvPr id="37894" name="Picture 31" descr="*Kore in Ionic Chiton#6362C.jpg                                0000B539 G-DRIVE Q                      C16F8F7C:"/>
          <p:cNvPicPr>
            <a:picLocks noChangeAspect="1" noChangeArrowheads="1"/>
          </p:cNvPicPr>
          <p:nvPr/>
        </p:nvPicPr>
        <p:blipFill>
          <a:blip r:embed="rId2" cstate="print">
            <a:lum contrast="38000"/>
            <a:extLst>
              <a:ext uri="{28A0092B-C50C-407E-A947-70E740481C1C}">
                <a14:useLocalDpi xmlns:a14="http://schemas.microsoft.com/office/drawing/2010/main"/>
              </a:ext>
            </a:extLst>
          </a:blip>
          <a:srcRect/>
          <a:stretch>
            <a:fillRect/>
          </a:stretch>
        </p:blipFill>
        <p:spPr bwMode="auto">
          <a:xfrm rot="5414535">
            <a:off x="5391382" y="2988848"/>
            <a:ext cx="5481175" cy="2000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100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sz="half" idx="1"/>
          </p:nvPr>
        </p:nvSpPr>
        <p:spPr/>
        <p:txBody>
          <a:bodyPr/>
          <a:lstStyle/>
          <a:p>
            <a:endParaRPr lang="fi-FI"/>
          </a:p>
        </p:txBody>
      </p:sp>
      <p:pic>
        <p:nvPicPr>
          <p:cNvPr id="5" name="Sisällön paikkamerkki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566"/>
          <a:stretch/>
        </p:blipFill>
        <p:spPr>
          <a:xfrm>
            <a:off x="1248935" y="100360"/>
            <a:ext cx="6690733" cy="7532293"/>
          </a:xfrm>
        </p:spPr>
      </p:pic>
    </p:spTree>
    <p:extLst>
      <p:ext uri="{BB962C8B-B14F-4D97-AF65-F5344CB8AC3E}">
        <p14:creationId xmlns:p14="http://schemas.microsoft.com/office/powerpoint/2010/main" val="1292909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0" y="20638"/>
            <a:ext cx="6019800" cy="1143000"/>
          </a:xfrm>
        </p:spPr>
        <p:txBody>
          <a:bodyPr/>
          <a:lstStyle/>
          <a:p>
            <a:r>
              <a:rPr lang="en-US">
                <a:latin typeface="Arial" charset="0"/>
                <a:ea typeface="ＭＳ Ｐゴシック" charset="0"/>
                <a:cs typeface="ＭＳ Ｐゴシック" charset="0"/>
              </a:rPr>
              <a:t>Helmets and greaves</a:t>
            </a:r>
          </a:p>
        </p:txBody>
      </p:sp>
      <p:sp>
        <p:nvSpPr>
          <p:cNvPr id="29699" name="Slide Number Placeholder 5"/>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17FD3F86-C7B0-114B-8E1F-E76B5FF3B0F4}" type="slidenum">
              <a:rPr kumimoji="0" lang="en-US" sz="1400">
                <a:latin typeface="Arial" charset="0"/>
              </a:rPr>
              <a:pPr eaLnBrk="1" hangingPunct="1"/>
              <a:t>35</a:t>
            </a:fld>
            <a:endParaRPr kumimoji="0" lang="en-US" sz="1400">
              <a:latin typeface="Arial" charset="0"/>
            </a:endParaRPr>
          </a:p>
        </p:txBody>
      </p:sp>
      <p:pic>
        <p:nvPicPr>
          <p:cNvPr id="29700" name="Picture 8" descr="Mycenaen Boar's tusk helmet sideway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72200" y="76200"/>
            <a:ext cx="2913063" cy="3697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1" name="Content Placeholder 6" descr="Archaic greek soldier in corinthian helme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72200" y="3343275"/>
            <a:ext cx="2895600" cy="35147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2" name="Picture 6" descr="Achilles &amp; Ajax 540bc.jpg                                      00063634 G-DRIVE Q                      C16F8F7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447800"/>
            <a:ext cx="6181725" cy="403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044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0"/>
            <a:ext cx="6096000" cy="762000"/>
          </a:xfrm>
        </p:spPr>
        <p:txBody>
          <a:bodyPr/>
          <a:lstStyle/>
          <a:p>
            <a:pPr eaLnBrk="1" hangingPunct="1"/>
            <a:r>
              <a:rPr lang="en-US" sz="3600">
                <a:latin typeface="Helvetica" charset="0"/>
                <a:ea typeface="ＭＳ Ｐゴシック" charset="0"/>
                <a:cs typeface="ＭＳ Ｐゴシック" charset="0"/>
              </a:rPr>
              <a:t>Helmets with blades</a:t>
            </a:r>
          </a:p>
        </p:txBody>
      </p:sp>
      <p:sp>
        <p:nvSpPr>
          <p:cNvPr id="30724" name="Rectangle 3"/>
          <p:cNvSpPr>
            <a:spLocks noGrp="1" noChangeArrowheads="1"/>
          </p:cNvSpPr>
          <p:nvPr>
            <p:ph type="body" sz="half" idx="1"/>
          </p:nvPr>
        </p:nvSpPr>
        <p:spPr>
          <a:xfrm>
            <a:off x="609599" y="457200"/>
            <a:ext cx="3450687" cy="4114800"/>
          </a:xfrm>
        </p:spPr>
        <p:txBody>
          <a:bodyPr/>
          <a:lstStyle/>
          <a:p>
            <a:pPr lvl="1" eaLnBrk="1" hangingPunct="1"/>
            <a:endParaRPr lang="en-US" sz="2200">
              <a:latin typeface="Helvetica" charset="0"/>
              <a:ea typeface="ＭＳ Ｐゴシック" charset="0"/>
            </a:endParaRPr>
          </a:p>
          <a:p>
            <a:pPr marL="0" indent="0" eaLnBrk="1" hangingPunct="1">
              <a:buNone/>
            </a:pPr>
            <a:r>
              <a:rPr lang="en-US" sz="2400">
                <a:latin typeface="Helvetica" charset="0"/>
                <a:ea typeface="ＭＳ Ｐゴシック" charset="0"/>
                <a:cs typeface="ＭＳ Ｐゴシック" charset="0"/>
              </a:rPr>
              <a:t>breastplate, greaves and helmet with </a:t>
            </a:r>
            <a:r>
              <a:rPr lang="en-US" sz="2400" err="1">
                <a:latin typeface="Helvetica" charset="0"/>
                <a:ea typeface="ＭＳ Ｐゴシック" charset="0"/>
                <a:cs typeface="ＭＳ Ｐゴシック" charset="0"/>
              </a:rPr>
              <a:t>chiton</a:t>
            </a:r>
            <a:endParaRPr lang="en-US" sz="2400">
              <a:latin typeface="Helvetica" charset="0"/>
              <a:ea typeface="ＭＳ Ｐゴシック" charset="0"/>
              <a:cs typeface="ＭＳ Ｐゴシック" charset="0"/>
            </a:endParaRPr>
          </a:p>
        </p:txBody>
      </p:sp>
      <p:pic>
        <p:nvPicPr>
          <p:cNvPr id="30725" name="Picture 27" descr="*Classical Greek Athe#63562.jpg                                0000B539 G-DRIVE Q                      C16F8F7C:"/>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381000" y="3216275"/>
            <a:ext cx="43434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7" name="Picture 11" descr="ARchaic Greek soldier in helme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17950" y="728820"/>
            <a:ext cx="4508500" cy="601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10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3505200" y="614363"/>
            <a:ext cx="5638800" cy="1133475"/>
          </a:xfrm>
        </p:spPr>
        <p:txBody>
          <a:bodyPr>
            <a:normAutofit fontScale="90000"/>
          </a:bodyPr>
          <a:lstStyle/>
          <a:p>
            <a:r>
              <a:rPr lang="en-US" sz="3600">
                <a:latin typeface="Arial" charset="0"/>
                <a:ea typeface="ＭＳ Ｐゴシック" charset="0"/>
                <a:cs typeface="ＭＳ Ｐゴシック" charset="0"/>
              </a:rPr>
              <a:t>Soldiers on horseback armor</a:t>
            </a:r>
          </a:p>
        </p:txBody>
      </p:sp>
      <p:pic>
        <p:nvPicPr>
          <p:cNvPr id="31748" name="Picture 10" descr="Archaic greek mounted horseme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84513" y="2514600"/>
            <a:ext cx="6029325" cy="378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12" descr="Archaic greek soldier in small helmet &amp; tunic.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152400"/>
            <a:ext cx="2743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316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p:cNvSpPr txBox="1"/>
          <p:nvPr/>
        </p:nvSpPr>
        <p:spPr>
          <a:xfrm>
            <a:off x="0" y="0"/>
            <a:ext cx="9347200" cy="7017307"/>
          </a:xfrm>
          <a:prstGeom prst="rect">
            <a:avLst/>
          </a:prstGeom>
          <a:solidFill>
            <a:schemeClr val="tx1">
              <a:lumMod val="95000"/>
            </a:schemeClr>
          </a:solidFill>
        </p:spPr>
        <p:txBody>
          <a:bodyPr wrap="square" rtlCol="0">
            <a:spAutoFit/>
          </a:bodyPr>
          <a:lstStyle/>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a:p>
            <a:endParaRPr lang="fi-FI"/>
          </a:p>
        </p:txBody>
      </p:sp>
      <p:pic>
        <p:nvPicPr>
          <p:cNvPr id="45061" name="Picture 6" descr="*Near perfect Poseidon#B7D1.jpg                                0000B7CB G-DRIVE Q                      C16F8F7C:"/>
          <p:cNvPicPr>
            <a:picLocks noChangeAspect="1" noChangeArrowheads="1"/>
          </p:cNvPicPr>
          <p:nvPr/>
        </p:nvPicPr>
        <p:blipFill>
          <a:blip r:embed="rId3" cstate="print">
            <a:alphaModFix amt="65000"/>
            <a:extLst>
              <a:ext uri="{28A0092B-C50C-407E-A947-70E740481C1C}">
                <a14:useLocalDpi xmlns:a14="http://schemas.microsoft.com/office/drawing/2010/main"/>
              </a:ext>
            </a:extLst>
          </a:blip>
          <a:srcRect/>
          <a:stretch>
            <a:fillRect/>
          </a:stretch>
        </p:blipFill>
        <p:spPr bwMode="auto">
          <a:xfrm>
            <a:off x="76200" y="57150"/>
            <a:ext cx="9067800" cy="680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ctangle 2"/>
          <p:cNvSpPr>
            <a:spLocks noGrp="1" noChangeArrowheads="1"/>
          </p:cNvSpPr>
          <p:nvPr>
            <p:ph type="title"/>
          </p:nvPr>
        </p:nvSpPr>
        <p:spPr>
          <a:xfrm>
            <a:off x="457200" y="0"/>
            <a:ext cx="7975600" cy="1143000"/>
          </a:xfrm>
        </p:spPr>
        <p:txBody>
          <a:bodyPr>
            <a:normAutofit/>
          </a:bodyPr>
          <a:lstStyle/>
          <a:p>
            <a:pPr eaLnBrk="1" hangingPunct="1"/>
            <a:r>
              <a:rPr lang="en-US" sz="4000" b="0" u="sng">
                <a:solidFill>
                  <a:srgbClr val="000000"/>
                </a:solidFill>
                <a:latin typeface="Arial"/>
                <a:ea typeface="ＭＳ Ｐゴシック" charset="0"/>
                <a:cs typeface="Arial"/>
              </a:rPr>
              <a:t>Classical</a:t>
            </a:r>
            <a:r>
              <a:rPr lang="en-US" sz="4000" b="0" u="sng">
                <a:solidFill>
                  <a:schemeClr val="tx1"/>
                </a:solidFill>
                <a:latin typeface="Arial"/>
                <a:ea typeface="ＭＳ Ｐゴシック" charset="0"/>
                <a:cs typeface="Arial"/>
              </a:rPr>
              <a:t> </a:t>
            </a:r>
            <a:r>
              <a:rPr lang="en-US" sz="4000" b="0" u="sng">
                <a:solidFill>
                  <a:srgbClr val="000000"/>
                </a:solidFill>
                <a:latin typeface="Arial"/>
                <a:ea typeface="ＭＳ Ｐゴシック" charset="0"/>
                <a:cs typeface="Arial"/>
              </a:rPr>
              <a:t>Greece</a:t>
            </a:r>
          </a:p>
        </p:txBody>
      </p:sp>
      <p:sp>
        <p:nvSpPr>
          <p:cNvPr id="45060" name="Rectangle 3"/>
          <p:cNvSpPr>
            <a:spLocks noGrp="1" noChangeArrowheads="1"/>
          </p:cNvSpPr>
          <p:nvPr>
            <p:ph type="body" sz="half" idx="1"/>
          </p:nvPr>
        </p:nvSpPr>
        <p:spPr>
          <a:xfrm>
            <a:off x="220133" y="897467"/>
            <a:ext cx="9381065" cy="4724400"/>
          </a:xfrm>
        </p:spPr>
        <p:txBody>
          <a:bodyPr/>
          <a:lstStyle/>
          <a:p>
            <a:pPr lvl="1" eaLnBrk="1" hangingPunct="1"/>
            <a:r>
              <a:rPr lang="en-US" sz="2200">
                <a:solidFill>
                  <a:srgbClr val="000000"/>
                </a:solidFill>
                <a:latin typeface="Arial"/>
                <a:ea typeface="ＭＳ Ｐゴシック" charset="0"/>
                <a:cs typeface="Arial"/>
              </a:rPr>
              <a:t>Age of Pericles/Golden age (460 - 332 BC)</a:t>
            </a:r>
          </a:p>
          <a:p>
            <a:pPr marL="457200" lvl="1" indent="0" eaLnBrk="1" hangingPunct="1">
              <a:buNone/>
            </a:pPr>
            <a:endParaRPr lang="en-US" sz="2200">
              <a:solidFill>
                <a:srgbClr val="000000"/>
              </a:solidFill>
              <a:latin typeface="Arial"/>
              <a:ea typeface="ＭＳ Ｐゴシック" charset="0"/>
              <a:cs typeface="Arial"/>
            </a:endParaRPr>
          </a:p>
          <a:p>
            <a:pPr marL="457200" lvl="1" indent="0" eaLnBrk="1" hangingPunct="1">
              <a:buNone/>
            </a:pPr>
            <a:endParaRPr lang="en-US" sz="2200">
              <a:solidFill>
                <a:srgbClr val="000000"/>
              </a:solidFill>
              <a:latin typeface="Arial"/>
              <a:ea typeface="ＭＳ Ｐゴシック" charset="0"/>
              <a:cs typeface="Arial"/>
            </a:endParaRPr>
          </a:p>
          <a:p>
            <a:pPr eaLnBrk="1" hangingPunct="1"/>
            <a:r>
              <a:rPr lang="en-US" sz="2400">
                <a:solidFill>
                  <a:srgbClr val="000000"/>
                </a:solidFill>
                <a:latin typeface="Arial"/>
                <a:ea typeface="ＭＳ Ｐゴシック" charset="0"/>
                <a:cs typeface="Arial"/>
              </a:rPr>
              <a:t>City States ban together under protection of Athens</a:t>
            </a:r>
          </a:p>
          <a:p>
            <a:pPr marL="0" indent="0" eaLnBrk="1" hangingPunct="1">
              <a:buNone/>
            </a:pPr>
            <a:r>
              <a:rPr lang="en-US" sz="2400">
                <a:solidFill>
                  <a:srgbClr val="000000"/>
                </a:solidFill>
                <a:latin typeface="Arial"/>
                <a:ea typeface="ＭＳ Ｐゴシック" charset="0"/>
                <a:cs typeface="Arial"/>
              </a:rPr>
              <a:t> against Persians</a:t>
            </a:r>
          </a:p>
          <a:p>
            <a:pPr marL="0" indent="0" eaLnBrk="1" hangingPunct="1">
              <a:buNone/>
            </a:pPr>
            <a:endParaRPr lang="en-US" sz="2400">
              <a:solidFill>
                <a:srgbClr val="000000"/>
              </a:solidFill>
              <a:latin typeface="Arial"/>
              <a:ea typeface="ＭＳ Ｐゴシック" charset="0"/>
              <a:cs typeface="Arial"/>
            </a:endParaRPr>
          </a:p>
          <a:p>
            <a:pPr eaLnBrk="1" hangingPunct="1"/>
            <a:r>
              <a:rPr lang="en-US" sz="2400">
                <a:solidFill>
                  <a:srgbClr val="000000"/>
                </a:solidFill>
                <a:latin typeface="Arial"/>
                <a:ea typeface="ＭＳ Ｐゴシック" charset="0"/>
                <a:cs typeface="Arial"/>
              </a:rPr>
              <a:t>Sculptor Phidias most famous for Parthenon friezes</a:t>
            </a:r>
          </a:p>
          <a:p>
            <a:pPr marL="0" indent="0" eaLnBrk="1" hangingPunct="1">
              <a:buNone/>
            </a:pPr>
            <a:endParaRPr lang="en-US" sz="2400">
              <a:solidFill>
                <a:srgbClr val="000000"/>
              </a:solidFill>
              <a:latin typeface="Arial"/>
              <a:ea typeface="ＭＳ Ｐゴシック" charset="0"/>
              <a:cs typeface="Arial"/>
            </a:endParaRPr>
          </a:p>
          <a:p>
            <a:pPr eaLnBrk="1" hangingPunct="1"/>
            <a:r>
              <a:rPr lang="en-US" sz="2400">
                <a:solidFill>
                  <a:srgbClr val="000000"/>
                </a:solidFill>
                <a:latin typeface="Arial"/>
                <a:ea typeface="ＭＳ Ｐゴシック" charset="0"/>
                <a:cs typeface="Arial"/>
              </a:rPr>
              <a:t>Parthenon 15 took years to built</a:t>
            </a:r>
          </a:p>
        </p:txBody>
      </p:sp>
    </p:spTree>
    <p:extLst>
      <p:ext uri="{BB962C8B-B14F-4D97-AF65-F5344CB8AC3E}">
        <p14:creationId xmlns:p14="http://schemas.microsoft.com/office/powerpoint/2010/main" val="2388817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3"/>
          <p:cNvSpPr>
            <a:spLocks noGrp="1" noChangeArrowheads="1"/>
          </p:cNvSpPr>
          <p:nvPr>
            <p:ph type="body" sz="half" idx="1"/>
          </p:nvPr>
        </p:nvSpPr>
        <p:spPr>
          <a:xfrm>
            <a:off x="-228600" y="270933"/>
            <a:ext cx="9372600" cy="4038600"/>
          </a:xfrm>
        </p:spPr>
        <p:txBody>
          <a:bodyPr>
            <a:normAutofit/>
          </a:bodyPr>
          <a:lstStyle/>
          <a:p>
            <a:pPr lvl="2" eaLnBrk="1" hangingPunct="1"/>
            <a:r>
              <a:rPr lang="en-US">
                <a:latin typeface="Helvetica" charset="0"/>
                <a:ea typeface="ＭＳ Ｐゴシック" charset="0"/>
              </a:rPr>
              <a:t>Democracy is formed – however, only male citizens vote</a:t>
            </a:r>
          </a:p>
          <a:p>
            <a:pPr lvl="2" eaLnBrk="1" hangingPunct="1"/>
            <a:r>
              <a:rPr lang="en-US">
                <a:latin typeface="Helvetica" charset="0"/>
                <a:ea typeface="ＭＳ Ｐゴシック" charset="0"/>
              </a:rPr>
              <a:t>Philosophers extend modern thinking – </a:t>
            </a:r>
          </a:p>
          <a:p>
            <a:pPr marL="914400" lvl="2" indent="0" eaLnBrk="1" hangingPunct="1">
              <a:buNone/>
            </a:pPr>
            <a:r>
              <a:rPr lang="en-US">
                <a:latin typeface="Helvetica" charset="0"/>
                <a:ea typeface="ＭＳ Ｐゴシック" charset="0"/>
              </a:rPr>
              <a:t>	 				Aristotle, Socrates, Plato </a:t>
            </a:r>
          </a:p>
        </p:txBody>
      </p:sp>
      <p:pic>
        <p:nvPicPr>
          <p:cNvPr id="48133" name="Picture 5" descr="Zeus,Leto, Apollo, Ar#6364A.jpg                                00063634 G-DRIVE Q                      C16F8F7C:"/>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1083733" y="1790554"/>
            <a:ext cx="7476067" cy="5037958"/>
          </a:xfrm>
        </p:spPr>
      </p:pic>
    </p:spTree>
    <p:extLst>
      <p:ext uri="{BB962C8B-B14F-4D97-AF65-F5344CB8AC3E}">
        <p14:creationId xmlns:p14="http://schemas.microsoft.com/office/powerpoint/2010/main" val="726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8957" y="152400"/>
            <a:ext cx="8249443" cy="1143000"/>
          </a:xfrm>
        </p:spPr>
        <p:txBody>
          <a:bodyPr>
            <a:normAutofit/>
          </a:bodyPr>
          <a:lstStyle/>
          <a:p>
            <a:pPr algn="l"/>
            <a:r>
              <a:rPr lang="en-US" sz="3600" u="sng">
                <a:ea typeface="ＭＳ Ｐゴシック" charset="0"/>
                <a:cs typeface="ＭＳ Ｐゴシック" charset="0"/>
              </a:rPr>
              <a:t>Main locations for Aegean civilizations </a:t>
            </a:r>
          </a:p>
        </p:txBody>
      </p:sp>
      <p:sp>
        <p:nvSpPr>
          <p:cNvPr id="34819" name="Rectangle 3"/>
          <p:cNvSpPr>
            <a:spLocks noGrp="1" noChangeArrowheads="1"/>
          </p:cNvSpPr>
          <p:nvPr>
            <p:ph type="body" sz="half" idx="1"/>
          </p:nvPr>
        </p:nvSpPr>
        <p:spPr>
          <a:xfrm>
            <a:off x="0" y="1447800"/>
            <a:ext cx="8991600" cy="5029200"/>
          </a:xfrm>
        </p:spPr>
        <p:txBody>
          <a:bodyPr/>
          <a:lstStyle/>
          <a:p>
            <a:pPr marL="0" indent="0">
              <a:buNone/>
            </a:pPr>
            <a:endParaRPr lang="en-US" sz="2400">
              <a:latin typeface="Times New Roman" charset="0"/>
              <a:ea typeface="ＭＳ Ｐゴシック" charset="0"/>
              <a:cs typeface="ＭＳ Ｐゴシック" charset="0"/>
            </a:endParaRPr>
          </a:p>
        </p:txBody>
      </p:sp>
      <p:sp>
        <p:nvSpPr>
          <p:cNvPr id="3" name="Tekstiruutu 2"/>
          <p:cNvSpPr txBox="1"/>
          <p:nvPr/>
        </p:nvSpPr>
        <p:spPr>
          <a:xfrm>
            <a:off x="4937268" y="6015335"/>
            <a:ext cx="5877632" cy="369332"/>
          </a:xfrm>
          <a:prstGeom prst="rect">
            <a:avLst/>
          </a:prstGeom>
          <a:noFill/>
        </p:spPr>
        <p:txBody>
          <a:bodyPr wrap="square" rtlCol="0">
            <a:spAutoFit/>
          </a:bodyPr>
          <a:lstStyle/>
          <a:p>
            <a:r>
              <a:rPr lang="fi-FI"/>
              <a:t> </a:t>
            </a:r>
          </a:p>
        </p:txBody>
      </p:sp>
      <p:pic>
        <p:nvPicPr>
          <p:cNvPr id="7" name="Picture 6" descr="santorini.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0357" y="1295400"/>
            <a:ext cx="4178566" cy="369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Kuvatekstiviiva 2 (korostusviiva) 7"/>
          <p:cNvSpPr/>
          <p:nvPr/>
        </p:nvSpPr>
        <p:spPr>
          <a:xfrm>
            <a:off x="5123923" y="1314450"/>
            <a:ext cx="3531569" cy="1450616"/>
          </a:xfrm>
          <a:prstGeom prst="accentCallout2">
            <a:avLst>
              <a:gd name="adj1" fmla="val 18750"/>
              <a:gd name="adj2" fmla="val -8333"/>
              <a:gd name="adj3" fmla="val 18750"/>
              <a:gd name="adj4" fmla="val -16667"/>
              <a:gd name="adj5" fmla="val 185980"/>
              <a:gd name="adj6" fmla="val -61262"/>
            </a:avLst>
          </a:prstGeom>
          <a:solidFill>
            <a:srgbClr val="BFBFBF">
              <a:alpha val="88000"/>
            </a:srgbClr>
          </a:solidFill>
          <a:ln>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u="sng">
              <a:solidFill>
                <a:srgbClr val="000000"/>
              </a:solidFill>
              <a:latin typeface="Arial" charset="0"/>
              <a:ea typeface="ＭＳ Ｐゴシック" charset="0"/>
              <a:cs typeface="ＭＳ Ｐゴシック" charset="0"/>
            </a:endParaRPr>
          </a:p>
          <a:p>
            <a:pPr algn="ctr"/>
            <a:r>
              <a:rPr lang="en-US" sz="2400" u="sng">
                <a:solidFill>
                  <a:srgbClr val="000000"/>
                </a:solidFill>
                <a:latin typeface="Arial" charset="0"/>
                <a:ea typeface="ＭＳ Ｐゴシック" charset="0"/>
                <a:cs typeface="ＭＳ Ｐゴシック" charset="0"/>
              </a:rPr>
              <a:t>Island of </a:t>
            </a:r>
            <a:r>
              <a:rPr lang="en-US" sz="2400" u="sng" err="1">
                <a:solidFill>
                  <a:srgbClr val="000000"/>
                </a:solidFill>
                <a:latin typeface="Arial" charset="0"/>
                <a:ea typeface="ＭＳ Ｐゴシック" charset="0"/>
                <a:cs typeface="ＭＳ Ｐゴシック" charset="0"/>
              </a:rPr>
              <a:t>Santorini</a:t>
            </a:r>
            <a:r>
              <a:rPr lang="en-US" sz="2400" u="sng">
                <a:solidFill>
                  <a:srgbClr val="000000"/>
                </a:solidFill>
                <a:latin typeface="Arial" charset="0"/>
                <a:ea typeface="ＭＳ Ｐゴシック" charset="0"/>
                <a:cs typeface="ＭＳ Ｐゴシック" charset="0"/>
              </a:rPr>
              <a:t> </a:t>
            </a:r>
            <a:br>
              <a:rPr lang="en-US" sz="2400">
                <a:solidFill>
                  <a:srgbClr val="000000"/>
                </a:solidFill>
                <a:latin typeface="Arial" charset="0"/>
                <a:ea typeface="ＭＳ Ｐゴシック" charset="0"/>
                <a:cs typeface="ＭＳ Ｐゴシック" charset="0"/>
              </a:rPr>
            </a:br>
            <a:r>
              <a:rPr lang="en-US">
                <a:solidFill>
                  <a:srgbClr val="000000"/>
                </a:solidFill>
                <a:latin typeface="Arial" charset="0"/>
                <a:ea typeface="ＭＳ Ｐゴシック" charset="0"/>
                <a:cs typeface="ＭＳ Ｐゴシック" charset="0"/>
              </a:rPr>
              <a:t>(</a:t>
            </a:r>
            <a:r>
              <a:rPr lang="fi-FI">
                <a:solidFill>
                  <a:srgbClr val="000000"/>
                </a:solidFill>
                <a:latin typeface="Arial" charset="0"/>
                <a:ea typeface="ＭＳ Ｐゴシック" charset="0"/>
                <a:cs typeface="ＭＳ Ｐゴシック" charset="0"/>
              </a:rPr>
              <a:t>”</a:t>
            </a:r>
            <a:r>
              <a:rPr lang="en-US">
                <a:solidFill>
                  <a:srgbClr val="000000"/>
                </a:solidFill>
                <a:latin typeface="Arial" charset="0"/>
                <a:ea typeface="ＭＳ Ｐゴシック" charset="0"/>
                <a:cs typeface="ＭＳ Ｐゴシック" charset="0"/>
              </a:rPr>
              <a:t>the beautiful one</a:t>
            </a:r>
            <a:r>
              <a:rPr lang="fi-FI">
                <a:solidFill>
                  <a:srgbClr val="000000"/>
                </a:solidFill>
                <a:latin typeface="Arial" charset="0"/>
                <a:ea typeface="ＭＳ Ｐゴシック" charset="0"/>
                <a:cs typeface="ＭＳ Ｐゴシック" charset="0"/>
              </a:rPr>
              <a:t>” </a:t>
            </a:r>
            <a:r>
              <a:rPr lang="en-US">
                <a:solidFill>
                  <a:srgbClr val="000000"/>
                </a:solidFill>
                <a:latin typeface="Arial" charset="0"/>
                <a:ea typeface="ＭＳ Ｐゴシック" charset="0"/>
                <a:cs typeface="ＭＳ Ｐゴシック" charset="0"/>
              </a:rPr>
              <a:t>in Greek)</a:t>
            </a:r>
          </a:p>
          <a:p>
            <a:pPr algn="ctr"/>
            <a:endParaRPr lang="en-US">
              <a:solidFill>
                <a:srgbClr val="000000"/>
              </a:solidFill>
              <a:latin typeface="Arial" charset="0"/>
              <a:ea typeface="ＭＳ Ｐゴシック" charset="0"/>
              <a:cs typeface="ＭＳ Ｐゴシック" charset="0"/>
            </a:endParaRPr>
          </a:p>
        </p:txBody>
      </p:sp>
      <p:sp>
        <p:nvSpPr>
          <p:cNvPr id="2" name="Kuvatekstiviiva 2 (korostusviiva) 1"/>
          <p:cNvSpPr/>
          <p:nvPr/>
        </p:nvSpPr>
        <p:spPr>
          <a:xfrm>
            <a:off x="5123923" y="3200400"/>
            <a:ext cx="3441700" cy="1790700"/>
          </a:xfrm>
          <a:prstGeom prst="accentCallout2">
            <a:avLst>
              <a:gd name="adj1" fmla="val 18750"/>
              <a:gd name="adj2" fmla="val -8333"/>
              <a:gd name="adj3" fmla="val 18750"/>
              <a:gd name="adj4" fmla="val -16667"/>
              <a:gd name="adj5" fmla="val 87677"/>
              <a:gd name="adj6" fmla="val -68069"/>
            </a:avLst>
          </a:prstGeom>
          <a:solidFill>
            <a:srgbClr val="BFBFBF">
              <a:alpha val="89000"/>
            </a:srgbClr>
          </a:solidFill>
          <a:ln>
            <a:solidFill>
              <a:srgbClr val="EEECE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800" u="sng">
                <a:solidFill>
                  <a:srgbClr val="000000"/>
                </a:solidFill>
                <a:latin typeface="Arial"/>
                <a:cs typeface="Arial"/>
              </a:rPr>
              <a:t>Island of </a:t>
            </a:r>
            <a:r>
              <a:rPr lang="fi-FI" sz="2800" u="sng" err="1">
                <a:solidFill>
                  <a:srgbClr val="000000"/>
                </a:solidFill>
                <a:latin typeface="Arial"/>
                <a:cs typeface="Arial"/>
              </a:rPr>
              <a:t>Crete</a:t>
            </a:r>
            <a:r>
              <a:rPr lang="fi-FI" sz="2800" u="sng">
                <a:solidFill>
                  <a:srgbClr val="000000"/>
                </a:solidFill>
                <a:latin typeface="Arial"/>
                <a:cs typeface="Arial"/>
              </a:rPr>
              <a:t> </a:t>
            </a:r>
          </a:p>
        </p:txBody>
      </p:sp>
    </p:spTree>
    <p:extLst>
      <p:ext uri="{BB962C8B-B14F-4D97-AF65-F5344CB8AC3E}">
        <p14:creationId xmlns:p14="http://schemas.microsoft.com/office/powerpoint/2010/main" val="1262816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304800" y="304800"/>
            <a:ext cx="4651375" cy="2743200"/>
          </a:xfrm>
        </p:spPr>
        <p:txBody>
          <a:bodyPr/>
          <a:lstStyle/>
          <a:p>
            <a:pPr algn="l"/>
            <a:r>
              <a:rPr lang="en-US" sz="3200">
                <a:latin typeface="Arial" charset="0"/>
                <a:ea typeface="ＭＳ Ｐゴシック" charset="0"/>
                <a:cs typeface="ＭＳ Ｐゴシック" charset="0"/>
              </a:rPr>
              <a:t>Computer generated</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version of possible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color scheme for the</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Parthenon</a:t>
            </a:r>
            <a:br>
              <a:rPr lang="en-US" sz="3200">
                <a:latin typeface="Arial" charset="0"/>
                <a:ea typeface="ＭＳ Ｐゴシック" charset="0"/>
                <a:cs typeface="ＭＳ Ｐゴシック" charset="0"/>
              </a:rPr>
            </a:br>
            <a:endParaRPr lang="en-US" sz="3200">
              <a:latin typeface="Arial" charset="0"/>
              <a:ea typeface="ＭＳ Ｐゴシック" charset="0"/>
              <a:cs typeface="ＭＳ Ｐゴシック" charset="0"/>
            </a:endParaRPr>
          </a:p>
        </p:txBody>
      </p:sp>
      <p:pic>
        <p:nvPicPr>
          <p:cNvPr id="46087" name="Picture 7" descr="2362440086_4c1649c63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47265" y="53181"/>
            <a:ext cx="4496735" cy="2994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6" name="Picture 6" descr="060321_parthenon_colors_hlg_4p.hlar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49" y="2861359"/>
            <a:ext cx="7583929" cy="3657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16505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0" y="0"/>
            <a:ext cx="9144000" cy="1143000"/>
          </a:xfrm>
        </p:spPr>
        <p:txBody>
          <a:bodyPr>
            <a:normAutofit/>
          </a:bodyPr>
          <a:lstStyle/>
          <a:p>
            <a:pPr eaLnBrk="1" hangingPunct="1"/>
            <a:r>
              <a:rPr lang="en-US">
                <a:latin typeface="Arial" charset="0"/>
                <a:ea typeface="ＭＳ Ｐゴシック" charset="0"/>
                <a:cs typeface="ＭＳ Ｐゴシック" charset="0"/>
              </a:rPr>
              <a:t>Hairstyles become more natural</a:t>
            </a:r>
          </a:p>
        </p:txBody>
      </p:sp>
      <p:sp>
        <p:nvSpPr>
          <p:cNvPr id="41988" name="Rectangle 3"/>
          <p:cNvSpPr>
            <a:spLocks noGrp="1" noChangeArrowheads="1"/>
          </p:cNvSpPr>
          <p:nvPr>
            <p:ph type="body" sz="half" idx="1"/>
          </p:nvPr>
        </p:nvSpPr>
        <p:spPr>
          <a:xfrm>
            <a:off x="-1" y="1143000"/>
            <a:ext cx="3522134" cy="4114800"/>
          </a:xfrm>
        </p:spPr>
        <p:txBody>
          <a:bodyPr>
            <a:normAutofit lnSpcReduction="10000"/>
          </a:bodyPr>
          <a:lstStyle/>
          <a:p>
            <a:pPr marL="457200" lvl="1" indent="0" eaLnBrk="1" hangingPunct="1">
              <a:buNone/>
            </a:pPr>
            <a:r>
              <a:rPr lang="en-US">
                <a:latin typeface="Arial"/>
                <a:ea typeface="ＭＳ Ｐゴシック" charset="0"/>
                <a:cs typeface="Arial"/>
              </a:rPr>
              <a:t>Beards</a:t>
            </a:r>
            <a:r>
              <a:rPr lang="en-US" sz="2000">
                <a:latin typeface="Arial"/>
                <a:ea typeface="ＭＳ Ｐゴシック" charset="0"/>
                <a:cs typeface="Arial"/>
              </a:rPr>
              <a:t> persist until </a:t>
            </a:r>
          </a:p>
          <a:p>
            <a:pPr marL="457200" lvl="1" indent="0" eaLnBrk="1" hangingPunct="1">
              <a:buNone/>
            </a:pPr>
            <a:r>
              <a:rPr lang="en-US" sz="2000">
                <a:latin typeface="Arial"/>
                <a:ea typeface="ＭＳ Ｐゴシック" charset="0"/>
                <a:cs typeface="Arial"/>
              </a:rPr>
              <a:t>5</a:t>
            </a:r>
            <a:r>
              <a:rPr lang="en-US" sz="2000" baseline="30000">
                <a:latin typeface="Arial"/>
                <a:ea typeface="ＭＳ Ｐゴシック" charset="0"/>
                <a:cs typeface="Arial"/>
              </a:rPr>
              <a:t>th</a:t>
            </a:r>
            <a:r>
              <a:rPr lang="en-US" sz="2000">
                <a:latin typeface="Arial"/>
                <a:ea typeface="ＭＳ Ｐゴシック" charset="0"/>
                <a:cs typeface="Arial"/>
              </a:rPr>
              <a:t> BCE on </a:t>
            </a:r>
            <a:r>
              <a:rPr lang="en-US">
                <a:latin typeface="Arial"/>
                <a:ea typeface="ＭＳ Ｐゴシック" charset="0"/>
                <a:cs typeface="Arial"/>
              </a:rPr>
              <a:t>older men</a:t>
            </a:r>
          </a:p>
          <a:p>
            <a:pPr marL="457200" lvl="1" indent="0" eaLnBrk="1" hangingPunct="1">
              <a:buNone/>
            </a:pPr>
            <a:endParaRPr lang="en-US" sz="2000">
              <a:latin typeface="Arial"/>
              <a:ea typeface="ＭＳ Ｐゴシック" charset="0"/>
              <a:cs typeface="Arial"/>
            </a:endParaRPr>
          </a:p>
          <a:p>
            <a:pPr marL="457200" lvl="1" indent="0" eaLnBrk="1" hangingPunct="1">
              <a:buNone/>
            </a:pPr>
            <a:r>
              <a:rPr lang="en-US">
                <a:latin typeface="Arial"/>
                <a:ea typeface="ＭＳ Ｐゴシック" charset="0"/>
                <a:cs typeface="Arial"/>
              </a:rPr>
              <a:t>Young men </a:t>
            </a:r>
            <a:r>
              <a:rPr lang="en-US" sz="2000">
                <a:latin typeface="Arial"/>
                <a:ea typeface="ＭＳ Ｐゴシック" charset="0"/>
                <a:cs typeface="Arial"/>
              </a:rPr>
              <a:t>begin to </a:t>
            </a:r>
            <a:r>
              <a:rPr lang="en-US">
                <a:latin typeface="Arial"/>
                <a:ea typeface="ＭＳ Ｐゴシック" charset="0"/>
                <a:cs typeface="Arial"/>
              </a:rPr>
              <a:t>wear shorter natural hair</a:t>
            </a:r>
          </a:p>
          <a:p>
            <a:pPr marL="457200" lvl="1" indent="0" eaLnBrk="1" hangingPunct="1">
              <a:buNone/>
            </a:pPr>
            <a:endParaRPr lang="en-US" sz="2000">
              <a:latin typeface="Arial"/>
              <a:ea typeface="ＭＳ Ｐゴシック" charset="0"/>
              <a:cs typeface="Arial"/>
            </a:endParaRPr>
          </a:p>
          <a:p>
            <a:pPr marL="457200" lvl="1" indent="0" eaLnBrk="1" hangingPunct="1">
              <a:buNone/>
            </a:pPr>
            <a:r>
              <a:rPr lang="en-US">
                <a:latin typeface="Arial"/>
                <a:ea typeface="ＭＳ Ｐゴシック" charset="0"/>
                <a:cs typeface="Arial"/>
              </a:rPr>
              <a:t>women catch hair up </a:t>
            </a:r>
            <a:r>
              <a:rPr lang="en-US" sz="2000">
                <a:latin typeface="Arial"/>
                <a:ea typeface="ＭＳ Ｐゴシック" charset="0"/>
                <a:cs typeface="Arial"/>
              </a:rPr>
              <a:t>in triangular scarves</a:t>
            </a:r>
          </a:p>
        </p:txBody>
      </p:sp>
      <p:pic>
        <p:nvPicPr>
          <p:cNvPr id="41990" name="Picture 24" descr="*Classical Greek hair#635AA.jpg                                0000B539 G-DRIVE Q                      C16F8F7C:"/>
          <p:cNvPicPr>
            <a:picLocks noChangeAspect="1" noChangeArrowheads="1"/>
          </p:cNvPicPr>
          <p:nvPr/>
        </p:nvPicPr>
        <p:blipFill>
          <a:blip r:embed="rId2" cstate="print">
            <a:lum contrast="34000"/>
            <a:extLst>
              <a:ext uri="{28A0092B-C50C-407E-A947-70E740481C1C}">
                <a14:useLocalDpi xmlns:a14="http://schemas.microsoft.com/office/drawing/2010/main"/>
              </a:ext>
            </a:extLst>
          </a:blip>
          <a:srcRect/>
          <a:stretch>
            <a:fillRect/>
          </a:stretch>
        </p:blipFill>
        <p:spPr bwMode="auto">
          <a:xfrm rot="5370813">
            <a:off x="3908688" y="1874042"/>
            <a:ext cx="2971800" cy="227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1" name="Picture 33" descr="*Classical Greek hairstyle.jpg                                 0000B539 G-DRIVE Q                      C16F8F7C:"/>
          <p:cNvPicPr>
            <a:picLocks noChangeAspect="1" noChangeArrowheads="1"/>
          </p:cNvPicPr>
          <p:nvPr/>
        </p:nvPicPr>
        <p:blipFill>
          <a:blip r:embed="rId3" cstate="print">
            <a:lum contrast="18000"/>
            <a:extLst>
              <a:ext uri="{28A0092B-C50C-407E-A947-70E740481C1C}">
                <a14:useLocalDpi xmlns:a14="http://schemas.microsoft.com/office/drawing/2010/main"/>
              </a:ext>
            </a:extLst>
          </a:blip>
          <a:srcRect/>
          <a:stretch>
            <a:fillRect/>
          </a:stretch>
        </p:blipFill>
        <p:spPr bwMode="auto">
          <a:xfrm rot="5400000">
            <a:off x="6370374" y="1662907"/>
            <a:ext cx="2971800" cy="193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2" name="Picture 38" descr="*Classical Greek Athl#63594.jpg                                0000B539 G-DRIVE Q                      C16F8F7C:"/>
          <p:cNvPicPr>
            <a:picLocks noChangeAspect="1" noChangeArrowheads="1"/>
          </p:cNvPicPr>
          <p:nvPr/>
        </p:nvPicPr>
        <p:blipFill>
          <a:blip r:embed="rId4" cstate="print">
            <a:clrChange>
              <a:clrFrom>
                <a:srgbClr val="FFFFFE"/>
              </a:clrFrom>
              <a:clrTo>
                <a:srgbClr val="FFFFFE">
                  <a:alpha val="0"/>
                </a:srgbClr>
              </a:clrTo>
            </a:clrChange>
            <a:lum contrast="28000"/>
            <a:extLst>
              <a:ext uri="{28A0092B-C50C-407E-A947-70E740481C1C}">
                <a14:useLocalDpi xmlns:a14="http://schemas.microsoft.com/office/drawing/2010/main"/>
              </a:ext>
            </a:extLst>
          </a:blip>
          <a:srcRect/>
          <a:stretch>
            <a:fillRect/>
          </a:stretch>
        </p:blipFill>
        <p:spPr bwMode="auto">
          <a:xfrm>
            <a:off x="6162801" y="3975100"/>
            <a:ext cx="2139950" cy="274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4" name="Picture 45" descr="*Classical Greek hair#635E6.jpg                                0000B539 G-DRIVE Q                      C16F8F7C:"/>
          <p:cNvPicPr>
            <a:picLocks noChangeAspect="1" noChangeArrowheads="1"/>
          </p:cNvPicPr>
          <p:nvPr/>
        </p:nvPicPr>
        <p:blipFill>
          <a:blip r:embed="rId5"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rot="5449688">
            <a:off x="1971676" y="5033962"/>
            <a:ext cx="1866900"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293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2"/>
          <p:cNvSpPr>
            <a:spLocks noGrp="1"/>
          </p:cNvSpPr>
          <p:nvPr>
            <p:ph type="body" sz="half" idx="1"/>
          </p:nvPr>
        </p:nvSpPr>
        <p:spPr>
          <a:xfrm>
            <a:off x="146050" y="685800"/>
            <a:ext cx="5867400" cy="1143000"/>
          </a:xfrm>
        </p:spPr>
        <p:txBody>
          <a:bodyPr>
            <a:normAutofit/>
          </a:bodyPr>
          <a:lstStyle/>
          <a:p>
            <a:pPr marL="0" indent="0">
              <a:buNone/>
            </a:pPr>
            <a:r>
              <a:rPr lang="en-US" sz="2400">
                <a:latin typeface="Arial" charset="0"/>
                <a:ea typeface="ＭＳ Ｐゴシック" charset="0"/>
                <a:cs typeface="ＭＳ Ｐゴシック" charset="0"/>
              </a:rPr>
              <a:t>Limestone sarcophagus</a:t>
            </a:r>
          </a:p>
          <a:p>
            <a:pPr marL="0" indent="0">
              <a:buNone/>
            </a:pPr>
            <a:r>
              <a:rPr lang="en-US" sz="2400">
                <a:latin typeface="Arial" charset="0"/>
                <a:ea typeface="ＭＳ Ｐゴシック" charset="0"/>
                <a:cs typeface="ＭＳ Ｐゴシック" charset="0"/>
              </a:rPr>
              <a:t>2nd quarter of the 5th century BCE</a:t>
            </a:r>
          </a:p>
        </p:txBody>
      </p:sp>
      <p:sp>
        <p:nvSpPr>
          <p:cNvPr id="43011" name="Content Placeholder 3"/>
          <p:cNvSpPr>
            <a:spLocks noGrp="1"/>
          </p:cNvSpPr>
          <p:nvPr>
            <p:ph sz="half" idx="2"/>
          </p:nvPr>
        </p:nvSpPr>
        <p:spPr/>
        <p:txBody>
          <a:bodyPr/>
          <a:lstStyle/>
          <a:p>
            <a:endParaRPr lang="fi-FI">
              <a:latin typeface="Arial" charset="0"/>
              <a:ea typeface="ＭＳ Ｐゴシック" charset="0"/>
              <a:cs typeface="ＭＳ Ｐゴシック" charset="0"/>
            </a:endParaRPr>
          </a:p>
        </p:txBody>
      </p:sp>
      <p:pic>
        <p:nvPicPr>
          <p:cNvPr id="43014" name="Picture 6" descr="The_5th_century_BC_Amathus_sarcophagu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6050" y="1828800"/>
            <a:ext cx="548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The_5th_century_BC_Amathus_sarcophagus-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75250" y="1290638"/>
            <a:ext cx="3511550" cy="480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uorakulmio 1"/>
          <p:cNvSpPr/>
          <p:nvPr/>
        </p:nvSpPr>
        <p:spPr>
          <a:xfrm>
            <a:off x="146050" y="6124797"/>
            <a:ext cx="6959507" cy="369332"/>
          </a:xfrm>
          <a:prstGeom prst="rect">
            <a:avLst/>
          </a:prstGeom>
        </p:spPr>
        <p:txBody>
          <a:bodyPr wrap="none">
            <a:spAutoFit/>
          </a:bodyPr>
          <a:lstStyle/>
          <a:p>
            <a:r>
              <a:rPr lang="en-US">
                <a:latin typeface="Helvetica" charset="0"/>
                <a:ea typeface="ＭＳ Ｐゴシック" charset="0"/>
                <a:cs typeface="ＭＳ Ｐゴシック" charset="0"/>
              </a:rPr>
              <a:t>Parasols are adopted from the east and they stay as an accessory</a:t>
            </a:r>
          </a:p>
        </p:txBody>
      </p:sp>
    </p:spTree>
    <p:extLst>
      <p:ext uri="{BB962C8B-B14F-4D97-AF65-F5344CB8AC3E}">
        <p14:creationId xmlns:p14="http://schemas.microsoft.com/office/powerpoint/2010/main" val="2272627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0" y="0"/>
            <a:ext cx="6096000" cy="1143000"/>
          </a:xfrm>
        </p:spPr>
        <p:txBody>
          <a:bodyPr>
            <a:normAutofit fontScale="90000"/>
          </a:bodyPr>
          <a:lstStyle/>
          <a:p>
            <a:pPr eaLnBrk="1" hangingPunct="1"/>
            <a:r>
              <a:rPr lang="en-US">
                <a:latin typeface="Arial" charset="0"/>
                <a:ea typeface="ＭＳ Ｐゴシック" charset="0"/>
                <a:cs typeface="ＭＳ Ｐゴシック" charset="0"/>
              </a:rPr>
              <a:t>Outer Garments-  Himation</a:t>
            </a:r>
          </a:p>
        </p:txBody>
      </p:sp>
      <p:sp>
        <p:nvSpPr>
          <p:cNvPr id="44036" name="Rectangle 3"/>
          <p:cNvSpPr>
            <a:spLocks noGrp="1" noChangeArrowheads="1"/>
          </p:cNvSpPr>
          <p:nvPr>
            <p:ph type="body" sz="half" idx="1"/>
          </p:nvPr>
        </p:nvSpPr>
        <p:spPr>
          <a:xfrm>
            <a:off x="-468698" y="1384300"/>
            <a:ext cx="6345045" cy="4114800"/>
          </a:xfrm>
        </p:spPr>
        <p:txBody>
          <a:bodyPr/>
          <a:lstStyle/>
          <a:p>
            <a:pPr marL="457200" lvl="1" indent="0" eaLnBrk="1" hangingPunct="1">
              <a:lnSpc>
                <a:spcPct val="90000"/>
              </a:lnSpc>
              <a:buNone/>
            </a:pPr>
            <a:r>
              <a:rPr lang="en-US" sz="2200" dirty="0">
                <a:latin typeface="Arial"/>
                <a:ea typeface="ＭＳ Ｐゴシック" charset="0"/>
                <a:cs typeface="Arial"/>
              </a:rPr>
              <a:t>long draped garment, like toga</a:t>
            </a:r>
          </a:p>
          <a:p>
            <a:pPr lvl="2" eaLnBrk="1" hangingPunct="1">
              <a:lnSpc>
                <a:spcPct val="90000"/>
              </a:lnSpc>
            </a:pPr>
            <a:r>
              <a:rPr lang="en-US" sz="2000" dirty="0">
                <a:latin typeface="Arial"/>
                <a:ea typeface="ＭＳ Ｐゴシック" charset="0"/>
                <a:cs typeface="Arial"/>
              </a:rPr>
              <a:t>weights added to give drape</a:t>
            </a:r>
          </a:p>
        </p:txBody>
      </p:sp>
      <p:pic>
        <p:nvPicPr>
          <p:cNvPr id="44038" name="Picture 18" descr="*Classical Greek drape.jpg                                     0000B539 G-DRIVE Q                      C16F8F7C:"/>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719118" y="4228455"/>
            <a:ext cx="3737896" cy="1425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0" name="Picture 37" descr="Himation 445bc.jpg                                             00063634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8669" y="0"/>
            <a:ext cx="3645331"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1" name="Picture 43" descr="*Philospher in Himation.jpg                                    0000B539 G-DRIVE Q                      C16F8F7C:"/>
          <p:cNvPicPr>
            <a:picLocks noChangeAspect="1" noChangeArrowheads="1"/>
          </p:cNvPicPr>
          <p:nvPr/>
        </p:nvPicPr>
        <p:blipFill>
          <a:blip r:embed="rId4" cstate="print">
            <a:lum contrast="22000"/>
            <a:extLst>
              <a:ext uri="{28A0092B-C50C-407E-A947-70E740481C1C}">
                <a14:useLocalDpi xmlns:a14="http://schemas.microsoft.com/office/drawing/2010/main"/>
              </a:ext>
            </a:extLst>
          </a:blip>
          <a:srcRect/>
          <a:stretch>
            <a:fillRect/>
          </a:stretch>
        </p:blipFill>
        <p:spPr bwMode="auto">
          <a:xfrm rot="5391080">
            <a:off x="1325463" y="4051603"/>
            <a:ext cx="3661211" cy="1705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422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711200" y="304799"/>
            <a:ext cx="7509933" cy="2302933"/>
          </a:xfrm>
        </p:spPr>
        <p:txBody>
          <a:bodyPr/>
          <a:lstStyle/>
          <a:p>
            <a:pPr eaLnBrk="1" hangingPunct="1"/>
            <a:r>
              <a:rPr lang="en-US" b="0">
                <a:solidFill>
                  <a:schemeClr val="tx1"/>
                </a:solidFill>
                <a:latin typeface="Arial"/>
                <a:ea typeface="ＭＳ Ｐゴシック" charset="0"/>
                <a:cs typeface="Arial"/>
              </a:rPr>
              <a:t>SCIENCES Develop</a:t>
            </a:r>
          </a:p>
        </p:txBody>
      </p:sp>
      <p:sp>
        <p:nvSpPr>
          <p:cNvPr id="49156" name="Rectangle 3"/>
          <p:cNvSpPr>
            <a:spLocks noGrp="1" noChangeArrowheads="1"/>
          </p:cNvSpPr>
          <p:nvPr>
            <p:ph type="body" sz="half" idx="1"/>
          </p:nvPr>
        </p:nvSpPr>
        <p:spPr>
          <a:xfrm>
            <a:off x="0" y="2241550"/>
            <a:ext cx="8856133" cy="4114800"/>
          </a:xfrm>
        </p:spPr>
        <p:txBody>
          <a:bodyPr/>
          <a:lstStyle/>
          <a:p>
            <a:pPr lvl="2" eaLnBrk="1" hangingPunct="1"/>
            <a:r>
              <a:rPr lang="en-US">
                <a:latin typeface="Times New Roman" charset="0"/>
                <a:ea typeface="ＭＳ Ｐゴシック" charset="0"/>
                <a:cs typeface="Times New Roman" charset="0"/>
              </a:rPr>
              <a:t> </a:t>
            </a:r>
            <a:r>
              <a:rPr lang="en-US" sz="3200">
                <a:latin typeface="Helvetica" charset="0"/>
                <a:ea typeface="ＭＳ Ｐゴシック" charset="0"/>
              </a:rPr>
              <a:t>Mathematics</a:t>
            </a:r>
            <a:r>
              <a:rPr lang="en-US">
                <a:latin typeface="Helvetica" charset="0"/>
                <a:ea typeface="ＭＳ Ｐゴシック" charset="0"/>
              </a:rPr>
              <a:t> develops – Pythagoras &amp; geometry</a:t>
            </a:r>
          </a:p>
          <a:p>
            <a:pPr lvl="3" eaLnBrk="1" hangingPunct="1"/>
            <a:r>
              <a:rPr lang="en-US" sz="2400">
                <a:latin typeface="Helvetica" charset="0"/>
                <a:ea typeface="ＭＳ Ｐゴシック" charset="0"/>
              </a:rPr>
              <a:t>Calculate the exact positions  of the earth, sun &amp; moon</a:t>
            </a:r>
          </a:p>
          <a:p>
            <a:pPr lvl="2" eaLnBrk="1" hangingPunct="1"/>
            <a:r>
              <a:rPr lang="en-US">
                <a:latin typeface="Helvetica" charset="0"/>
                <a:ea typeface="ＭＳ Ｐゴシック" charset="0"/>
              </a:rPr>
              <a:t>Geology &amp; Biology</a:t>
            </a:r>
          </a:p>
          <a:p>
            <a:pPr lvl="2" eaLnBrk="1" hangingPunct="1"/>
            <a:r>
              <a:rPr lang="en-US" sz="3200">
                <a:latin typeface="Helvetica" charset="0"/>
                <a:ea typeface="ＭＳ Ｐゴシック" charset="0"/>
              </a:rPr>
              <a:t>Medicine</a:t>
            </a:r>
            <a:r>
              <a:rPr lang="en-US">
                <a:latin typeface="Helvetica" charset="0"/>
                <a:ea typeface="ＭＳ Ｐゴシック" charset="0"/>
              </a:rPr>
              <a:t> develops – Hippocrates</a:t>
            </a:r>
          </a:p>
          <a:p>
            <a:pPr lvl="2" eaLnBrk="1" hangingPunct="1"/>
            <a:r>
              <a:rPr lang="en-US" sz="3200">
                <a:latin typeface="Helvetica" charset="0"/>
                <a:ea typeface="ＭＳ Ｐゴシック" charset="0"/>
              </a:rPr>
              <a:t>History</a:t>
            </a:r>
            <a:r>
              <a:rPr lang="en-US">
                <a:latin typeface="Helvetica" charset="0"/>
                <a:ea typeface="ＭＳ Ｐゴシック" charset="0"/>
              </a:rPr>
              <a:t> as a study – Herodotus</a:t>
            </a:r>
          </a:p>
        </p:txBody>
      </p:sp>
    </p:spTree>
    <p:extLst>
      <p:ext uri="{BB962C8B-B14F-4D97-AF65-F5344CB8AC3E}">
        <p14:creationId xmlns:p14="http://schemas.microsoft.com/office/powerpoint/2010/main" val="3795996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a:xfrm>
            <a:off x="228600" y="-152229"/>
            <a:ext cx="6096000" cy="1143000"/>
          </a:xfrm>
        </p:spPr>
        <p:txBody>
          <a:bodyPr>
            <a:normAutofit/>
          </a:bodyPr>
          <a:lstStyle/>
          <a:p>
            <a:pPr algn="l" eaLnBrk="1" hangingPunct="1"/>
            <a:r>
              <a:rPr lang="en-US" sz="4000" b="0" u="sng" dirty="0">
                <a:solidFill>
                  <a:schemeClr val="tx1"/>
                </a:solidFill>
                <a:latin typeface="Arial"/>
                <a:ea typeface="ＭＳ Ｐゴシック" charset="0"/>
                <a:cs typeface="Arial"/>
              </a:rPr>
              <a:t>Birth of Drama</a:t>
            </a:r>
          </a:p>
        </p:txBody>
      </p:sp>
      <p:sp>
        <p:nvSpPr>
          <p:cNvPr id="53252" name="Rectangle 3"/>
          <p:cNvSpPr>
            <a:spLocks noGrp="1" noChangeArrowheads="1"/>
          </p:cNvSpPr>
          <p:nvPr>
            <p:ph type="body" sz="half" idx="1"/>
          </p:nvPr>
        </p:nvSpPr>
        <p:spPr>
          <a:xfrm>
            <a:off x="0" y="838200"/>
            <a:ext cx="8686800" cy="4114800"/>
          </a:xfrm>
        </p:spPr>
        <p:txBody>
          <a:bodyPr/>
          <a:lstStyle/>
          <a:p>
            <a:pPr marL="914400" lvl="2" indent="0" eaLnBrk="1" hangingPunct="1">
              <a:buNone/>
            </a:pPr>
            <a:r>
              <a:rPr lang="en-US" sz="2000" dirty="0">
                <a:latin typeface="Arial"/>
                <a:ea typeface="ＭＳ Ｐゴシック" charset="0"/>
                <a:cs typeface="Arial"/>
              </a:rPr>
              <a:t>Begins with Worship of Dionysus (god of wine)</a:t>
            </a:r>
          </a:p>
          <a:p>
            <a:pPr lvl="2" eaLnBrk="1" hangingPunct="1"/>
            <a:r>
              <a:rPr lang="en-US" sz="2000" dirty="0">
                <a:latin typeface="Arial"/>
                <a:ea typeface="ＭＳ Ｐゴシック" charset="0"/>
                <a:cs typeface="Arial"/>
              </a:rPr>
              <a:t>Drama begins</a:t>
            </a:r>
          </a:p>
          <a:p>
            <a:pPr lvl="3" eaLnBrk="1" hangingPunct="1"/>
            <a:r>
              <a:rPr lang="en-US" sz="1800" dirty="0">
                <a:latin typeface="Arial"/>
                <a:ea typeface="ＭＳ Ｐゴシック" charset="0"/>
                <a:cs typeface="Arial"/>
              </a:rPr>
              <a:t>Aeschylus – 1 speaker</a:t>
            </a:r>
          </a:p>
          <a:p>
            <a:pPr lvl="3" eaLnBrk="1" hangingPunct="1"/>
            <a:r>
              <a:rPr lang="en-US" sz="1800" dirty="0">
                <a:latin typeface="Arial"/>
                <a:ea typeface="ＭＳ Ｐゴシック" charset="0"/>
                <a:cs typeface="Arial"/>
              </a:rPr>
              <a:t>Sophocles – adds second speaker</a:t>
            </a:r>
          </a:p>
          <a:p>
            <a:pPr lvl="3" eaLnBrk="1" hangingPunct="1"/>
            <a:r>
              <a:rPr lang="en-US" sz="1800" dirty="0">
                <a:latin typeface="Arial"/>
                <a:ea typeface="ＭＳ Ｐゴシック" charset="0"/>
                <a:cs typeface="Arial"/>
              </a:rPr>
              <a:t>Aristophanes – comedies</a:t>
            </a:r>
          </a:p>
          <a:p>
            <a:pPr eaLnBrk="1" hangingPunct="1"/>
            <a:r>
              <a:rPr lang="en-US" sz="2400" dirty="0">
                <a:latin typeface="Arial"/>
                <a:ea typeface="ＭＳ Ｐゴシック" charset="0"/>
                <a:cs typeface="Arial"/>
              </a:rPr>
              <a:t>Euripides </a:t>
            </a:r>
          </a:p>
          <a:p>
            <a:pPr marL="0" indent="0" eaLnBrk="1" hangingPunct="1">
              <a:buNone/>
            </a:pPr>
            <a:r>
              <a:rPr lang="en-US" sz="2400" dirty="0">
                <a:latin typeface="Arial"/>
                <a:ea typeface="ＭＳ Ｐゴシック" charset="0"/>
                <a:cs typeface="Arial"/>
              </a:rPr>
              <a:t>	- </a:t>
            </a:r>
            <a:r>
              <a:rPr lang="en-US" sz="2000" dirty="0">
                <a:latin typeface="Arial"/>
                <a:ea typeface="ＭＳ Ｐゴシック" charset="0"/>
                <a:cs typeface="Arial"/>
              </a:rPr>
              <a:t>adds emotional conflict</a:t>
            </a:r>
          </a:p>
          <a:p>
            <a:pPr eaLnBrk="1" hangingPunct="1"/>
            <a:endParaRPr lang="en-US" sz="2400" dirty="0">
              <a:latin typeface="Arial"/>
              <a:ea typeface="ＭＳ Ｐゴシック" charset="0"/>
              <a:cs typeface="Arial"/>
            </a:endParaRPr>
          </a:p>
        </p:txBody>
      </p:sp>
      <p:pic>
        <p:nvPicPr>
          <p:cNvPr id="53254" name="Picture 9" descr="Greek Theatre Scene.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03649" y="2773901"/>
            <a:ext cx="4951141" cy="4035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6" name="Picture 14" descr="Greek tragic mask.jpg                                          00063634 G-DRIVE Q                      C16F8F7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6932" y="3706233"/>
            <a:ext cx="2949291" cy="3151768"/>
          </a:xfrm>
        </p:spPr>
      </p:pic>
    </p:spTree>
    <p:extLst>
      <p:ext uri="{BB962C8B-B14F-4D97-AF65-F5344CB8AC3E}">
        <p14:creationId xmlns:p14="http://schemas.microsoft.com/office/powerpoint/2010/main" val="3407994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1320799" y="0"/>
            <a:ext cx="6824133" cy="1143000"/>
          </a:xfrm>
        </p:spPr>
        <p:txBody>
          <a:bodyPr>
            <a:normAutofit/>
          </a:bodyPr>
          <a:lstStyle/>
          <a:p>
            <a:pPr eaLnBrk="1" hangingPunct="1"/>
            <a:r>
              <a:rPr lang="en-US" sz="4000" dirty="0">
                <a:latin typeface="Arial"/>
                <a:ea typeface="ＭＳ Ｐゴシック" charset="0"/>
                <a:cs typeface="Arial"/>
              </a:rPr>
              <a:t>Plague 404 BC</a:t>
            </a:r>
          </a:p>
        </p:txBody>
      </p:sp>
      <p:sp>
        <p:nvSpPr>
          <p:cNvPr id="54276" name="Rectangle 3"/>
          <p:cNvSpPr>
            <a:spLocks noGrp="1" noChangeArrowheads="1"/>
          </p:cNvSpPr>
          <p:nvPr>
            <p:ph type="body" sz="half" idx="1"/>
          </p:nvPr>
        </p:nvSpPr>
        <p:spPr>
          <a:xfrm>
            <a:off x="0" y="1524000"/>
            <a:ext cx="9144000" cy="5791200"/>
          </a:xfrm>
        </p:spPr>
        <p:txBody>
          <a:bodyPr>
            <a:normAutofit/>
          </a:bodyPr>
          <a:lstStyle/>
          <a:p>
            <a:r>
              <a:rPr lang="en-US" sz="2400" dirty="0">
                <a:latin typeface="Arial"/>
                <a:ea typeface="ＭＳ Ｐゴシック" charset="0"/>
                <a:cs typeface="Arial"/>
              </a:rPr>
              <a:t>People contaminate the </a:t>
            </a:r>
            <a:r>
              <a:rPr lang="en-US" dirty="0">
                <a:latin typeface="Arial"/>
                <a:ea typeface="ＭＳ Ｐゴシック" charset="0"/>
                <a:cs typeface="Arial"/>
              </a:rPr>
              <a:t>water</a:t>
            </a:r>
            <a:r>
              <a:rPr lang="en-US" sz="2400" dirty="0">
                <a:latin typeface="Arial"/>
                <a:ea typeface="ＭＳ Ｐゴシック" charset="0"/>
                <a:cs typeface="Arial"/>
              </a:rPr>
              <a:t> due to burning throat and fever</a:t>
            </a:r>
          </a:p>
          <a:p>
            <a:pPr marL="0" indent="0" eaLnBrk="1" hangingPunct="1">
              <a:buNone/>
            </a:pPr>
            <a:r>
              <a:rPr lang="en-US" sz="2400" dirty="0">
                <a:latin typeface="Arial"/>
                <a:ea typeface="ＭＳ Ｐゴシック" charset="0"/>
                <a:cs typeface="Arial"/>
              </a:rPr>
              <a:t>			    - 1/3 of population </a:t>
            </a:r>
            <a:r>
              <a:rPr lang="en-US" dirty="0">
                <a:latin typeface="Arial"/>
                <a:ea typeface="ＭＳ Ｐゴシック" charset="0"/>
                <a:cs typeface="Arial"/>
              </a:rPr>
              <a:t>dies,</a:t>
            </a:r>
            <a:r>
              <a:rPr lang="en-US" sz="2400" dirty="0">
                <a:latin typeface="Arial"/>
                <a:ea typeface="ＭＳ Ｐゴシック" charset="0"/>
                <a:cs typeface="Arial"/>
              </a:rPr>
              <a:t> including Pericles</a:t>
            </a:r>
          </a:p>
          <a:p>
            <a:pPr eaLnBrk="1" hangingPunct="1"/>
            <a:r>
              <a:rPr lang="en-US" sz="2400" dirty="0">
                <a:latin typeface="Arial"/>
                <a:ea typeface="ＭＳ Ｐゴシック" charset="0"/>
                <a:cs typeface="Arial"/>
              </a:rPr>
              <a:t> Athens is defeated by </a:t>
            </a:r>
            <a:r>
              <a:rPr lang="en-US" dirty="0">
                <a:latin typeface="Arial"/>
                <a:ea typeface="ＭＳ Ｐゴシック" charset="0"/>
                <a:cs typeface="Arial"/>
              </a:rPr>
              <a:t>Sparta</a:t>
            </a:r>
            <a:r>
              <a:rPr lang="en-US" sz="2400" dirty="0">
                <a:latin typeface="Arial"/>
                <a:ea typeface="ＭＳ Ｐゴシック" charset="0"/>
                <a:cs typeface="Arial"/>
              </a:rPr>
              <a:t> who takes over control</a:t>
            </a:r>
          </a:p>
          <a:p>
            <a:pPr eaLnBrk="1" hangingPunct="1"/>
            <a:r>
              <a:rPr lang="en-US" sz="2400" dirty="0">
                <a:latin typeface="Arial"/>
                <a:ea typeface="ＭＳ Ｐゴシック" charset="0"/>
                <a:cs typeface="Arial"/>
              </a:rPr>
              <a:t>City states continue </a:t>
            </a:r>
            <a:r>
              <a:rPr lang="en-US" dirty="0">
                <a:latin typeface="Arial"/>
                <a:ea typeface="ＭＳ Ｐゴシック" charset="0"/>
                <a:cs typeface="Arial"/>
              </a:rPr>
              <a:t>to battle </a:t>
            </a:r>
            <a:r>
              <a:rPr lang="en-US" sz="2400" dirty="0">
                <a:latin typeface="Arial"/>
                <a:ea typeface="ＭＳ Ｐゴシック" charset="0"/>
                <a:cs typeface="Arial"/>
              </a:rPr>
              <a:t>with each other</a:t>
            </a:r>
          </a:p>
          <a:p>
            <a:pPr marL="0" indent="0" eaLnBrk="1" hangingPunct="1">
              <a:buNone/>
            </a:pPr>
            <a:endParaRPr lang="en-US" sz="2400" dirty="0">
              <a:latin typeface="Arial"/>
              <a:ea typeface="ＭＳ Ｐゴシック" charset="0"/>
              <a:cs typeface="Arial"/>
            </a:endParaRPr>
          </a:p>
        </p:txBody>
      </p:sp>
    </p:spTree>
    <p:extLst>
      <p:ext uri="{BB962C8B-B14F-4D97-AF65-F5344CB8AC3E}">
        <p14:creationId xmlns:p14="http://schemas.microsoft.com/office/powerpoint/2010/main" val="977273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6"/>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3FC74B7D-E8AE-C54B-8491-79BA20E871EB}" type="slidenum">
              <a:rPr kumimoji="0" lang="en-US" sz="1400">
                <a:latin typeface="Arial" charset="0"/>
              </a:rPr>
              <a:pPr eaLnBrk="1" hangingPunct="1"/>
              <a:t>47</a:t>
            </a:fld>
            <a:endParaRPr kumimoji="0" lang="en-US" sz="1400">
              <a:latin typeface="Arial" charset="0"/>
            </a:endParaRPr>
          </a:p>
        </p:txBody>
      </p:sp>
      <p:sp>
        <p:nvSpPr>
          <p:cNvPr id="55299" name="Rectangle 2"/>
          <p:cNvSpPr>
            <a:spLocks noGrp="1" noChangeArrowheads="1"/>
          </p:cNvSpPr>
          <p:nvPr>
            <p:ph type="title"/>
          </p:nvPr>
        </p:nvSpPr>
        <p:spPr>
          <a:xfrm>
            <a:off x="3143810" y="-95123"/>
            <a:ext cx="6096000" cy="1143000"/>
          </a:xfrm>
        </p:spPr>
        <p:txBody>
          <a:bodyPr>
            <a:normAutofit/>
          </a:bodyPr>
          <a:lstStyle/>
          <a:p>
            <a:pPr eaLnBrk="1" hangingPunct="1"/>
            <a:r>
              <a:rPr lang="en-US" sz="3600" b="0" u="sng" dirty="0" err="1">
                <a:solidFill>
                  <a:schemeClr val="tx1"/>
                </a:solidFill>
                <a:latin typeface="Arial"/>
                <a:ea typeface="ＭＳ Ｐゴシック" charset="0"/>
                <a:cs typeface="Arial"/>
              </a:rPr>
              <a:t>Armour</a:t>
            </a:r>
            <a:r>
              <a:rPr lang="en-US" sz="3600" b="0" u="sng" dirty="0">
                <a:solidFill>
                  <a:schemeClr val="tx1"/>
                </a:solidFill>
                <a:latin typeface="Arial"/>
                <a:ea typeface="ＭＳ Ｐゴシック" charset="0"/>
                <a:cs typeface="Arial"/>
              </a:rPr>
              <a:t> of Classical Greece</a:t>
            </a:r>
          </a:p>
        </p:txBody>
      </p:sp>
      <p:sp>
        <p:nvSpPr>
          <p:cNvPr id="55300" name="Rectangle 3"/>
          <p:cNvSpPr>
            <a:spLocks noGrp="1" noChangeArrowheads="1"/>
          </p:cNvSpPr>
          <p:nvPr>
            <p:ph type="body" sz="half" idx="1"/>
          </p:nvPr>
        </p:nvSpPr>
        <p:spPr>
          <a:xfrm>
            <a:off x="-377952" y="868680"/>
            <a:ext cx="4145280" cy="3657600"/>
          </a:xfrm>
        </p:spPr>
        <p:txBody>
          <a:bodyPr/>
          <a:lstStyle/>
          <a:p>
            <a:pPr marL="457200" lvl="1" indent="0" eaLnBrk="1" hangingPunct="1">
              <a:lnSpc>
                <a:spcPct val="90000"/>
              </a:lnSpc>
              <a:buNone/>
            </a:pPr>
            <a:r>
              <a:rPr lang="en-US" sz="2400" dirty="0">
                <a:latin typeface="Arial"/>
                <a:ea typeface="ＭＳ Ｐゴシック" charset="0"/>
                <a:cs typeface="Arial"/>
              </a:rPr>
              <a:t>Beautifully crafted bronze breastplates</a:t>
            </a:r>
          </a:p>
          <a:p>
            <a:pPr lvl="1" eaLnBrk="1" hangingPunct="1">
              <a:lnSpc>
                <a:spcPct val="90000"/>
              </a:lnSpc>
            </a:pPr>
            <a:r>
              <a:rPr lang="en-US" sz="2400" dirty="0">
                <a:latin typeface="Arial"/>
                <a:ea typeface="ＭＳ Ｐゴシック" charset="0"/>
                <a:cs typeface="Arial"/>
              </a:rPr>
              <a:t>Greaves</a:t>
            </a:r>
          </a:p>
          <a:p>
            <a:pPr marL="457200" lvl="1" indent="0" eaLnBrk="1" hangingPunct="1">
              <a:lnSpc>
                <a:spcPct val="90000"/>
              </a:lnSpc>
              <a:buNone/>
            </a:pPr>
            <a:r>
              <a:rPr lang="en-US" sz="2400" dirty="0">
                <a:latin typeface="Arial"/>
                <a:ea typeface="ＭＳ Ｐゴシック" charset="0"/>
                <a:cs typeface="Arial"/>
              </a:rPr>
              <a:t>- Corinthian Helmets</a:t>
            </a:r>
          </a:p>
          <a:p>
            <a:pPr eaLnBrk="1" hangingPunct="1">
              <a:lnSpc>
                <a:spcPct val="90000"/>
              </a:lnSpc>
            </a:pPr>
            <a:endParaRPr lang="en-US" sz="2000" dirty="0">
              <a:latin typeface="Arial" charset="0"/>
              <a:ea typeface="ＭＳ Ｐゴシック" charset="0"/>
              <a:cs typeface="ＭＳ Ｐゴシック" charset="0"/>
            </a:endParaRPr>
          </a:p>
          <a:p>
            <a:pPr eaLnBrk="1" hangingPunct="1">
              <a:lnSpc>
                <a:spcPct val="90000"/>
              </a:lnSpc>
            </a:pPr>
            <a:endParaRPr lang="en-US" sz="2000" dirty="0">
              <a:latin typeface="Arial" charset="0"/>
              <a:ea typeface="ＭＳ Ｐゴシック" charset="0"/>
              <a:cs typeface="ＭＳ Ｐゴシック" charset="0"/>
            </a:endParaRPr>
          </a:p>
        </p:txBody>
      </p:sp>
      <p:pic>
        <p:nvPicPr>
          <p:cNvPr id="55302" name="Picture 10" descr="*Heroic greek helmet.jpg                                       0000B539 G-DRIVE Q                      C16F8F7C:"/>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941225" y="3875881"/>
            <a:ext cx="2971800" cy="198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3" name="Picture 11" descr="*Heroic Greek Infantryman.jpg                                  0000B539 G-DRIVE Q                      C16F8F7C:"/>
          <p:cNvPicPr>
            <a:picLocks noChangeAspect="1" noChangeArrowheads="1"/>
          </p:cNvPicPr>
          <p:nvPr/>
        </p:nvPicPr>
        <p:blipFill>
          <a:blip r:embed="rId3" cstate="print">
            <a:lum bright="-2000" contrast="78000"/>
            <a:extLst>
              <a:ext uri="{28A0092B-C50C-407E-A947-70E740481C1C}">
                <a14:useLocalDpi xmlns:a14="http://schemas.microsoft.com/office/drawing/2010/main"/>
              </a:ext>
            </a:extLst>
          </a:blip>
          <a:srcRect/>
          <a:stretch>
            <a:fillRect/>
          </a:stretch>
        </p:blipFill>
        <p:spPr bwMode="auto">
          <a:xfrm rot="5400000">
            <a:off x="2104267" y="2920072"/>
            <a:ext cx="5213353" cy="2389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5" name="Picture 14" descr="*Soldier and child.jpg                                         0000B539 G-DRIVE Q                      C16F8F7C:"/>
          <p:cNvPicPr>
            <a:picLocks noChangeAspect="1" noChangeArrowheads="1"/>
          </p:cNvPicPr>
          <p:nvPr/>
        </p:nvPicPr>
        <p:blipFill>
          <a:blip r:embed="rId4" cstate="print">
            <a:lum contrast="38000"/>
            <a:extLst>
              <a:ext uri="{28A0092B-C50C-407E-A947-70E740481C1C}">
                <a14:useLocalDpi xmlns:a14="http://schemas.microsoft.com/office/drawing/2010/main"/>
              </a:ext>
            </a:extLst>
          </a:blip>
          <a:srcRect/>
          <a:stretch>
            <a:fillRect/>
          </a:stretch>
        </p:blipFill>
        <p:spPr bwMode="auto">
          <a:xfrm rot="5398450">
            <a:off x="4767475" y="2497907"/>
            <a:ext cx="5456841" cy="2988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921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sz="half" idx="1"/>
          </p:nvPr>
        </p:nvSpPr>
        <p:spPr/>
        <p:txBody>
          <a:bodyPr/>
          <a:lstStyle/>
          <a:p>
            <a:endParaRPr lang="fi-FI"/>
          </a:p>
        </p:txBody>
      </p:sp>
      <p:sp>
        <p:nvSpPr>
          <p:cNvPr id="4" name="Sisällön paikkamerkki 3"/>
          <p:cNvSpPr>
            <a:spLocks noGrp="1"/>
          </p:cNvSpPr>
          <p:nvPr>
            <p:ph sz="half" idx="2"/>
          </p:nvPr>
        </p:nvSpPr>
        <p:spPr/>
        <p:txBody>
          <a:bodyPr/>
          <a:lstStyle/>
          <a:p>
            <a:endParaRPr lang="fi-FI"/>
          </a:p>
        </p:txBody>
      </p:sp>
      <p:pic>
        <p:nvPicPr>
          <p:cNvPr id="5" name="Picture 9" descr="Achilles &amp; Penthesile#6363F.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000" y="1887590"/>
            <a:ext cx="5236633" cy="3735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Soldier in Armor wit#635E4.jpg                                0000B539 G-DRIVE Q                      C16F8F7C:"/>
          <p:cNvPicPr>
            <a:picLocks noChangeAspect="1" noChangeArrowheads="1"/>
          </p:cNvPicPr>
          <p:nvPr/>
        </p:nvPicPr>
        <p:blipFill>
          <a:blip r:embed="rId3" cstate="print">
            <a:lum bright="-6000" contrast="64000"/>
            <a:extLst>
              <a:ext uri="{28A0092B-C50C-407E-A947-70E740481C1C}">
                <a14:useLocalDpi xmlns:a14="http://schemas.microsoft.com/office/drawing/2010/main"/>
              </a:ext>
            </a:extLst>
          </a:blip>
          <a:srcRect/>
          <a:stretch>
            <a:fillRect/>
          </a:stretch>
        </p:blipFill>
        <p:spPr bwMode="auto">
          <a:xfrm rot="5411765">
            <a:off x="4486588" y="1574306"/>
            <a:ext cx="5715471" cy="3316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845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381000" y="228600"/>
            <a:ext cx="6096000" cy="1143000"/>
          </a:xfrm>
        </p:spPr>
        <p:txBody>
          <a:bodyPr/>
          <a:lstStyle/>
          <a:p>
            <a:pPr algn="l"/>
            <a:r>
              <a:rPr lang="en-US" sz="3200" dirty="0">
                <a:latin typeface="Arial" charset="0"/>
                <a:ea typeface="ＭＳ Ｐゴシック" charset="0"/>
                <a:cs typeface="ＭＳ Ｐゴシック" charset="0"/>
              </a:rPr>
              <a:t>Bronze helmets</a:t>
            </a:r>
            <a:br>
              <a:rPr lang="en-US" sz="32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Greek, Southern Italy, 350-250 </a:t>
            </a:r>
            <a:r>
              <a:rPr lang="en-US" sz="2400" dirty="0" err="1">
                <a:latin typeface="Arial" charset="0"/>
                <a:ea typeface="ＭＳ Ｐゴシック" charset="0"/>
                <a:cs typeface="ＭＳ Ｐゴシック" charset="0"/>
              </a:rPr>
              <a:t>bc</a:t>
            </a:r>
            <a:endParaRPr lang="en-US" sz="3200" dirty="0">
              <a:latin typeface="Arial" charset="0"/>
              <a:ea typeface="ＭＳ Ｐゴシック" charset="0"/>
              <a:cs typeface="ＭＳ Ｐゴシック" charset="0"/>
            </a:endParaRPr>
          </a:p>
        </p:txBody>
      </p:sp>
      <p:sp>
        <p:nvSpPr>
          <p:cNvPr id="56322" name="Text Placeholder 2"/>
          <p:cNvSpPr>
            <a:spLocks noGrp="1"/>
          </p:cNvSpPr>
          <p:nvPr>
            <p:ph type="body" sz="half" idx="1"/>
          </p:nvPr>
        </p:nvSpPr>
        <p:spPr/>
        <p:txBody>
          <a:bodyPr/>
          <a:lstStyle/>
          <a:p>
            <a:endParaRPr lang="fi-FI">
              <a:latin typeface="Arial" charset="0"/>
              <a:ea typeface="ＭＳ Ｐゴシック" charset="0"/>
              <a:cs typeface="ＭＳ Ｐゴシック" charset="0"/>
            </a:endParaRPr>
          </a:p>
        </p:txBody>
      </p:sp>
      <p:pic>
        <p:nvPicPr>
          <p:cNvPr id="56323" name="Content Placeholder 7" descr="HPIM0504.JPG"/>
          <p:cNvPicPr>
            <a:picLocks noGrp="1" noChangeAspect="1"/>
          </p:cNvPicPr>
          <p:nvPr>
            <p:ph sz="half" idx="2"/>
          </p:nvPr>
        </p:nvPicPr>
        <p:blipFill>
          <a:blip r:embed="rId3" cstate="print">
            <a:extLst>
              <a:ext uri="{28A0092B-C50C-407E-A947-70E740481C1C}">
                <a14:useLocalDpi xmlns:a14="http://schemas.microsoft.com/office/drawing/2010/main"/>
              </a:ext>
            </a:extLst>
          </a:blip>
          <a:srcRect t="-1282" b="-1282"/>
          <a:stretch>
            <a:fillRect/>
          </a:stretch>
        </p:blipFill>
        <p:spPr>
          <a:xfrm>
            <a:off x="4114800" y="1219200"/>
            <a:ext cx="4849813" cy="4724400"/>
          </a:xfrm>
        </p:spPr>
      </p:pic>
      <p:pic>
        <p:nvPicPr>
          <p:cNvPr id="56326" name="Picture 6" descr="HPIM0503.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7825" y="1371600"/>
            <a:ext cx="3584575"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7" name="TextBox 8"/>
          <p:cNvSpPr txBox="1">
            <a:spLocks noChangeArrowheads="1"/>
          </p:cNvSpPr>
          <p:nvPr/>
        </p:nvSpPr>
        <p:spPr bwMode="auto">
          <a:xfrm>
            <a:off x="457200" y="5486400"/>
            <a:ext cx="332079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sz="2000">
                <a:latin typeface="Arial"/>
                <a:cs typeface="Arial"/>
              </a:rPr>
              <a:t>Metropolitan Museum of Art</a:t>
            </a:r>
          </a:p>
          <a:p>
            <a:pPr eaLnBrk="1" hangingPunct="1"/>
            <a:r>
              <a:rPr lang="en-US" sz="2000">
                <a:latin typeface="Arial"/>
                <a:cs typeface="Arial"/>
              </a:rPr>
              <a:t>Bequest of Bill Bass</a:t>
            </a:r>
          </a:p>
        </p:txBody>
      </p:sp>
    </p:spTree>
    <p:extLst>
      <p:ext uri="{BB962C8B-B14F-4D97-AF65-F5344CB8AC3E}">
        <p14:creationId xmlns:p14="http://schemas.microsoft.com/office/powerpoint/2010/main" val="3959028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3"/>
          <p:cNvSpPr>
            <a:spLocks noGrp="1"/>
          </p:cNvSpPr>
          <p:nvPr>
            <p:ph sz="half" idx="2"/>
          </p:nvPr>
        </p:nvSpPr>
        <p:spPr/>
        <p:txBody>
          <a:bodyPr/>
          <a:lstStyle/>
          <a:p>
            <a:endParaRPr lang="fi-FI"/>
          </a:p>
        </p:txBody>
      </p:sp>
      <p:pic>
        <p:nvPicPr>
          <p:cNvPr id="5" name="Kuva 4"/>
          <p:cNvPicPr>
            <a:picLocks noChangeAspect="1"/>
          </p:cNvPicPr>
          <p:nvPr/>
        </p:nvPicPr>
        <p:blipFill>
          <a:blip r:embed="rId2"/>
          <a:stretch>
            <a:fillRect/>
          </a:stretch>
        </p:blipFill>
        <p:spPr>
          <a:xfrm>
            <a:off x="3609268" y="718741"/>
            <a:ext cx="5391722" cy="4048521"/>
          </a:xfrm>
          <a:prstGeom prst="rect">
            <a:avLst/>
          </a:prstGeom>
        </p:spPr>
      </p:pic>
      <p:sp>
        <p:nvSpPr>
          <p:cNvPr id="6" name="Suorakulmio 5"/>
          <p:cNvSpPr/>
          <p:nvPr/>
        </p:nvSpPr>
        <p:spPr>
          <a:xfrm>
            <a:off x="88900" y="718741"/>
            <a:ext cx="3520368" cy="3754875"/>
          </a:xfrm>
          <a:prstGeom prst="rect">
            <a:avLst/>
          </a:prstGeom>
        </p:spPr>
        <p:txBody>
          <a:bodyPr wrap="square">
            <a:spAutoFit/>
          </a:bodyPr>
          <a:lstStyle/>
          <a:p>
            <a:r>
              <a:rPr lang="en-US" sz="2400">
                <a:ea typeface="ＭＳ Ｐゴシック" charset="0"/>
                <a:cs typeface="ＭＳ Ｐゴシック" charset="0"/>
              </a:rPr>
              <a:t>Sources of </a:t>
            </a:r>
            <a:r>
              <a:rPr lang="en-US" sz="3200">
                <a:ea typeface="ＭＳ Ｐゴシック" charset="0"/>
                <a:cs typeface="ＭＳ Ｐゴシック" charset="0"/>
              </a:rPr>
              <a:t>evidence </a:t>
            </a:r>
            <a:r>
              <a:rPr lang="en-US" sz="2400">
                <a:ea typeface="ＭＳ Ｐゴシック" charset="0"/>
                <a:cs typeface="ＭＳ Ｐゴシック" charset="0"/>
              </a:rPr>
              <a:t>for </a:t>
            </a:r>
            <a:r>
              <a:rPr lang="en-US" sz="3200">
                <a:ea typeface="ＭＳ Ｐゴシック" charset="0"/>
                <a:cs typeface="ＭＳ Ｐゴシック" charset="0"/>
              </a:rPr>
              <a:t>costume</a:t>
            </a:r>
            <a:r>
              <a:rPr lang="en-US" sz="2400">
                <a:ea typeface="ＭＳ Ｐゴシック" charset="0"/>
                <a:cs typeface="ＭＳ Ｐゴシック" charset="0"/>
              </a:rPr>
              <a:t> found from :</a:t>
            </a:r>
          </a:p>
          <a:p>
            <a:endParaRPr lang="en-US" sz="2400">
              <a:ea typeface="ＭＳ Ｐゴシック" charset="0"/>
              <a:cs typeface="ＭＳ Ｐゴシック" charset="0"/>
            </a:endParaRPr>
          </a:p>
          <a:p>
            <a:r>
              <a:rPr lang="en-US" sz="2400">
                <a:ea typeface="ＭＳ Ｐゴシック" charset="0"/>
                <a:cs typeface="ＭＳ Ｐゴシック" charset="0"/>
              </a:rPr>
              <a:t>Palace of Minos                                                                          </a:t>
            </a:r>
          </a:p>
          <a:p>
            <a:r>
              <a:rPr lang="en-US" sz="2400" err="1">
                <a:ea typeface="ＭＳ Ｐゴシック" charset="0"/>
                <a:cs typeface="ＭＳ Ｐゴシック" charset="0"/>
              </a:rPr>
              <a:t>Hagia</a:t>
            </a:r>
            <a:r>
              <a:rPr lang="en-US" sz="2400">
                <a:ea typeface="ＭＳ Ｐゴシック" charset="0"/>
                <a:cs typeface="ＭＳ Ｐゴシック" charset="0"/>
              </a:rPr>
              <a:t> </a:t>
            </a:r>
            <a:r>
              <a:rPr lang="en-US" sz="2400" err="1">
                <a:ea typeface="ＭＳ Ｐゴシック" charset="0"/>
                <a:cs typeface="ＭＳ Ｐゴシック" charset="0"/>
              </a:rPr>
              <a:t>Triada</a:t>
            </a:r>
            <a:endParaRPr lang="en-US" sz="2400">
              <a:ea typeface="ＭＳ Ｐゴシック" charset="0"/>
              <a:cs typeface="ＭＳ Ｐゴシック" charset="0"/>
            </a:endParaRPr>
          </a:p>
          <a:p>
            <a:r>
              <a:rPr lang="en-US" sz="2400" err="1">
                <a:ea typeface="ＭＳ Ｐゴシック" charset="0"/>
                <a:cs typeface="ＭＳ Ｐゴシック" charset="0"/>
              </a:rPr>
              <a:t>Akrotiri</a:t>
            </a:r>
            <a:r>
              <a:rPr lang="en-US" sz="2400">
                <a:ea typeface="ＭＳ Ｐゴシック" charset="0"/>
                <a:cs typeface="ＭＳ Ｐゴシック" charset="0"/>
              </a:rPr>
              <a:t> on </a:t>
            </a:r>
            <a:r>
              <a:rPr lang="en-US" sz="2400" err="1">
                <a:ea typeface="ＭＳ Ｐゴシック" charset="0"/>
                <a:cs typeface="ＭＳ Ｐゴシック" charset="0"/>
              </a:rPr>
              <a:t>Thera</a:t>
            </a:r>
            <a:r>
              <a:rPr lang="en-US" sz="2400">
                <a:ea typeface="ＭＳ Ｐゴシック" charset="0"/>
                <a:cs typeface="ＭＳ Ｐゴシック" charset="0"/>
              </a:rPr>
              <a:t> (now </a:t>
            </a:r>
            <a:r>
              <a:rPr lang="en-US" sz="2400" err="1">
                <a:ea typeface="ＭＳ Ｐゴシック" charset="0"/>
                <a:cs typeface="ＭＳ Ｐゴシック" charset="0"/>
              </a:rPr>
              <a:t>Santorini</a:t>
            </a:r>
            <a:r>
              <a:rPr lang="en-US" sz="240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7" name="Suorakulmio 6"/>
          <p:cNvSpPr/>
          <p:nvPr/>
        </p:nvSpPr>
        <p:spPr>
          <a:xfrm>
            <a:off x="4428990" y="4986635"/>
            <a:ext cx="4572000" cy="923330"/>
          </a:xfrm>
          <a:prstGeom prst="rect">
            <a:avLst/>
          </a:prstGeom>
        </p:spPr>
        <p:txBody>
          <a:bodyPr>
            <a:spAutoFit/>
          </a:bodyPr>
          <a:lstStyle/>
          <a:p>
            <a:pPr algn="r"/>
            <a:r>
              <a:rPr lang="fi-FI"/>
              <a:t>North </a:t>
            </a:r>
            <a:r>
              <a:rPr lang="fi-FI" err="1"/>
              <a:t>entrance</a:t>
            </a:r>
            <a:r>
              <a:rPr lang="fi-FI"/>
              <a:t> of the </a:t>
            </a:r>
            <a:r>
              <a:rPr lang="fi-FI" err="1"/>
              <a:t>palace</a:t>
            </a:r>
            <a:r>
              <a:rPr lang="fi-FI"/>
              <a:t> </a:t>
            </a:r>
            <a:r>
              <a:rPr lang="fi-FI" err="1"/>
              <a:t>Minos</a:t>
            </a:r>
            <a:endParaRPr lang="fi-FI"/>
          </a:p>
          <a:p>
            <a:pPr algn="r"/>
            <a:r>
              <a:rPr lang="fi-FI"/>
              <a:t> - </a:t>
            </a:r>
            <a:r>
              <a:rPr lang="fi-FI" err="1"/>
              <a:t>Notice</a:t>
            </a:r>
            <a:r>
              <a:rPr lang="fi-FI"/>
              <a:t> </a:t>
            </a:r>
            <a:r>
              <a:rPr lang="fi-FI" err="1"/>
              <a:t>bull</a:t>
            </a:r>
            <a:r>
              <a:rPr lang="fi-FI"/>
              <a:t> </a:t>
            </a:r>
            <a:r>
              <a:rPr lang="fi-FI" err="1"/>
              <a:t>fresco</a:t>
            </a:r>
            <a:r>
              <a:rPr lang="fi-FI"/>
              <a:t> at the </a:t>
            </a:r>
            <a:r>
              <a:rPr lang="fi-FI" err="1"/>
              <a:t>back</a:t>
            </a:r>
            <a:endParaRPr lang="fi-FI"/>
          </a:p>
          <a:p>
            <a:endParaRPr lang="fi-FI"/>
          </a:p>
        </p:txBody>
      </p:sp>
    </p:spTree>
    <p:extLst>
      <p:ext uri="{BB962C8B-B14F-4D97-AF65-F5344CB8AC3E}">
        <p14:creationId xmlns:p14="http://schemas.microsoft.com/office/powerpoint/2010/main" val="3086867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5181600" y="0"/>
            <a:ext cx="4038600" cy="1143000"/>
          </a:xfrm>
        </p:spPr>
        <p:txBody>
          <a:bodyPr/>
          <a:lstStyle/>
          <a:p>
            <a:r>
              <a:rPr lang="en-US" sz="2800" dirty="0">
                <a:latin typeface="Arial" charset="0"/>
                <a:ea typeface="ＭＳ Ｐゴシック" charset="0"/>
                <a:cs typeface="ＭＳ Ｐゴシック" charset="0"/>
              </a:rPr>
              <a:t>Set of Bronze Armor </a:t>
            </a:r>
            <a:br>
              <a:rPr lang="en-US" sz="2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Greek, South Italy 330 </a:t>
            </a:r>
            <a:r>
              <a:rPr lang="en-US" sz="1800" dirty="0" err="1">
                <a:latin typeface="Arial" charset="0"/>
                <a:ea typeface="ＭＳ Ｐゴシック" charset="0"/>
                <a:cs typeface="ＭＳ Ｐゴシック" charset="0"/>
              </a:rPr>
              <a:t>bc</a:t>
            </a:r>
            <a:endParaRPr lang="en-US" sz="2800" dirty="0">
              <a:latin typeface="Arial" charset="0"/>
              <a:ea typeface="ＭＳ Ｐゴシック" charset="0"/>
              <a:cs typeface="ＭＳ Ｐゴシック" charset="0"/>
            </a:endParaRPr>
          </a:p>
        </p:txBody>
      </p:sp>
      <p:sp>
        <p:nvSpPr>
          <p:cNvPr id="58370" name="Text Placeholder 2"/>
          <p:cNvSpPr>
            <a:spLocks noGrp="1"/>
          </p:cNvSpPr>
          <p:nvPr>
            <p:ph type="body" sz="half" idx="1"/>
          </p:nvPr>
        </p:nvSpPr>
        <p:spPr/>
        <p:txBody>
          <a:bodyPr/>
          <a:lstStyle/>
          <a:p>
            <a:endParaRPr lang="fi-FI">
              <a:latin typeface="Arial" charset="0"/>
              <a:ea typeface="ＭＳ Ｐゴシック" charset="0"/>
              <a:cs typeface="ＭＳ Ｐゴシック" charset="0"/>
            </a:endParaRPr>
          </a:p>
        </p:txBody>
      </p:sp>
      <p:sp>
        <p:nvSpPr>
          <p:cNvPr id="58373" name="Content Placeholder 10"/>
          <p:cNvSpPr>
            <a:spLocks noGrp="1"/>
          </p:cNvSpPr>
          <p:nvPr>
            <p:ph sz="half" idx="2"/>
          </p:nvPr>
        </p:nvSpPr>
        <p:spPr>
          <a:xfrm>
            <a:off x="5105400" y="1143000"/>
            <a:ext cx="4038600" cy="4114800"/>
          </a:xfrm>
        </p:spPr>
        <p:txBody>
          <a:bodyPr/>
          <a:lstStyle/>
          <a:p>
            <a:r>
              <a:rPr lang="en-US" sz="2000">
                <a:latin typeface="Arial"/>
                <a:ea typeface="ＭＳ Ｐゴシック" charset="0"/>
                <a:cs typeface="Arial"/>
              </a:rPr>
              <a:t>South Italian, </a:t>
            </a:r>
            <a:r>
              <a:rPr lang="en-US" sz="2000" err="1">
                <a:latin typeface="Arial"/>
                <a:ea typeface="ＭＳ Ｐゴシック" charset="0"/>
                <a:cs typeface="Arial"/>
              </a:rPr>
              <a:t>Apulian</a:t>
            </a:r>
            <a:endParaRPr lang="en-US" sz="2000">
              <a:latin typeface="Arial"/>
              <a:ea typeface="ＭＳ Ｐゴシック" charset="0"/>
              <a:cs typeface="Arial"/>
            </a:endParaRPr>
          </a:p>
          <a:p>
            <a:r>
              <a:rPr lang="en-US" sz="2000" err="1">
                <a:latin typeface="Arial"/>
                <a:ea typeface="ＭＳ Ｐゴシック" charset="0"/>
                <a:cs typeface="Arial"/>
              </a:rPr>
              <a:t>Chalcidian</a:t>
            </a:r>
            <a:r>
              <a:rPr lang="en-US" sz="2000">
                <a:latin typeface="Arial"/>
                <a:ea typeface="ＭＳ Ｐゴシック" charset="0"/>
                <a:cs typeface="Arial"/>
              </a:rPr>
              <a:t> helmet, horse on each </a:t>
            </a:r>
            <a:r>
              <a:rPr lang="en-US" sz="2000" err="1">
                <a:latin typeface="Arial"/>
                <a:ea typeface="ＭＳ Ｐゴシック" charset="0"/>
                <a:cs typeface="Arial"/>
              </a:rPr>
              <a:t>cheekpiece</a:t>
            </a:r>
            <a:endParaRPr lang="en-US" sz="2000">
              <a:latin typeface="Arial"/>
              <a:ea typeface="ＭＳ Ｐゴシック" charset="0"/>
              <a:cs typeface="Arial"/>
            </a:endParaRPr>
          </a:p>
          <a:p>
            <a:r>
              <a:rPr lang="en-US" sz="2000">
                <a:latin typeface="Arial"/>
                <a:ea typeface="ＭＳ Ｐゴシック" charset="0"/>
                <a:cs typeface="Arial"/>
              </a:rPr>
              <a:t>Cuirass (body armor)</a:t>
            </a:r>
          </a:p>
          <a:p>
            <a:r>
              <a:rPr lang="en-US" sz="2000">
                <a:latin typeface="Arial"/>
                <a:ea typeface="ＭＳ Ｐゴシック" charset="0"/>
                <a:cs typeface="Arial"/>
              </a:rPr>
              <a:t>Greaves (shin guards) </a:t>
            </a:r>
          </a:p>
          <a:p>
            <a:r>
              <a:rPr lang="en-US" sz="2000" err="1">
                <a:latin typeface="Arial"/>
                <a:ea typeface="ＭＳ Ｐゴシック" charset="0"/>
                <a:cs typeface="Arial"/>
              </a:rPr>
              <a:t>Chamfrom</a:t>
            </a:r>
            <a:r>
              <a:rPr lang="en-US" sz="2000">
                <a:latin typeface="Arial"/>
                <a:ea typeface="ＭＳ Ｐゴシック" charset="0"/>
                <a:cs typeface="Arial"/>
              </a:rPr>
              <a:t> (armor for front of horse</a:t>
            </a:r>
            <a:r>
              <a:rPr lang="ja-JP" altLang="en-US" sz="2000">
                <a:latin typeface="Arial"/>
                <a:ea typeface="ＭＳ Ｐゴシック" charset="0"/>
                <a:cs typeface="Arial"/>
              </a:rPr>
              <a:t>’</a:t>
            </a:r>
            <a:r>
              <a:rPr lang="en-US" altLang="ja-JP" sz="2000">
                <a:latin typeface="Arial"/>
                <a:ea typeface="ＭＳ Ｐゴシック" charset="0"/>
                <a:cs typeface="Arial"/>
              </a:rPr>
              <a:t>s head)</a:t>
            </a:r>
          </a:p>
          <a:p>
            <a:endParaRPr lang="en-US" sz="2000">
              <a:latin typeface="Arial" charset="0"/>
              <a:ea typeface="ＭＳ Ｐゴシック" charset="0"/>
              <a:cs typeface="ＭＳ Ｐゴシック" charset="0"/>
            </a:endParaRPr>
          </a:p>
        </p:txBody>
      </p:sp>
      <p:pic>
        <p:nvPicPr>
          <p:cNvPr id="58374" name="Picture 11" descr="Set of Bronze Armor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533400"/>
            <a:ext cx="4632325"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Set of Bronze armor helmet 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57800" y="3657600"/>
            <a:ext cx="261461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Set of Bronze armor 2.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1000" y="457200"/>
            <a:ext cx="4667250" cy="562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Set of Bronze armor leg protectors.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81250" y="1809750"/>
            <a:ext cx="2667000" cy="466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Set of Bronze Armor 1.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20000" y="3657600"/>
            <a:ext cx="1306513"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047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0" y="0"/>
            <a:ext cx="9144000" cy="1143000"/>
          </a:xfrm>
        </p:spPr>
        <p:txBody>
          <a:bodyPr/>
          <a:lstStyle/>
          <a:p>
            <a:pPr eaLnBrk="1" hangingPunct="1"/>
            <a:r>
              <a:rPr lang="en-US" b="0" dirty="0">
                <a:solidFill>
                  <a:schemeClr val="tx1"/>
                </a:solidFill>
                <a:latin typeface="Arial"/>
                <a:ea typeface="ＭＳ Ｐゴシック" charset="0"/>
                <a:cs typeface="Arial"/>
              </a:rPr>
              <a:t>Hellenistic Greece (338 - 146 BC)</a:t>
            </a:r>
          </a:p>
        </p:txBody>
      </p:sp>
      <p:sp>
        <p:nvSpPr>
          <p:cNvPr id="60420" name="Rectangle 3"/>
          <p:cNvSpPr>
            <a:spLocks noGrp="1" noChangeArrowheads="1"/>
          </p:cNvSpPr>
          <p:nvPr>
            <p:ph type="body" sz="half" idx="1"/>
          </p:nvPr>
        </p:nvSpPr>
        <p:spPr>
          <a:xfrm>
            <a:off x="0" y="1360854"/>
            <a:ext cx="4763030" cy="4572000"/>
          </a:xfrm>
        </p:spPr>
        <p:txBody>
          <a:bodyPr>
            <a:normAutofit/>
          </a:bodyPr>
          <a:lstStyle/>
          <a:p>
            <a:pPr lvl="1" eaLnBrk="1" hangingPunct="1"/>
            <a:r>
              <a:rPr lang="en-US" sz="2400">
                <a:latin typeface="Arial"/>
                <a:ea typeface="ＭＳ Ｐゴシック" charset="0"/>
                <a:cs typeface="Arial"/>
              </a:rPr>
              <a:t>Time of Alexander the Great</a:t>
            </a:r>
          </a:p>
          <a:p>
            <a:pPr lvl="2" eaLnBrk="1" hangingPunct="1"/>
            <a:r>
              <a:rPr lang="en-US">
                <a:latin typeface="Arial"/>
                <a:ea typeface="ＭＳ Ｐゴシック" charset="0"/>
                <a:cs typeface="Arial"/>
              </a:rPr>
              <a:t>Theatre develops</a:t>
            </a:r>
          </a:p>
          <a:p>
            <a:pPr marL="914400" lvl="2" indent="0" eaLnBrk="1" hangingPunct="1">
              <a:buNone/>
            </a:pPr>
            <a:r>
              <a:rPr lang="en-US">
                <a:latin typeface="Arial"/>
                <a:ea typeface="ＭＳ Ｐゴシック" charset="0"/>
                <a:cs typeface="Arial"/>
              </a:rPr>
              <a:t>audience for 10,000</a:t>
            </a:r>
          </a:p>
        </p:txBody>
      </p:sp>
      <p:pic>
        <p:nvPicPr>
          <p:cNvPr id="10" name="Picture 9" descr="AtaloPergam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030" y="1335454"/>
            <a:ext cx="4076170" cy="525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46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372533" y="228600"/>
            <a:ext cx="8542867" cy="1143000"/>
          </a:xfrm>
        </p:spPr>
        <p:txBody>
          <a:bodyPr>
            <a:normAutofit/>
          </a:bodyPr>
          <a:lstStyle/>
          <a:p>
            <a:pPr eaLnBrk="1" hangingPunct="1"/>
            <a:r>
              <a:rPr lang="en-US" sz="4000" u="sng" dirty="0">
                <a:latin typeface="Helvetica" charset="0"/>
                <a:ea typeface="ＭＳ Ｐゴシック" charset="0"/>
                <a:cs typeface="ＭＳ Ｐゴシック" charset="0"/>
              </a:rPr>
              <a:t>Clothing </a:t>
            </a:r>
            <a:r>
              <a:rPr lang="en-US" sz="4000" b="0" u="sng" dirty="0">
                <a:solidFill>
                  <a:schemeClr val="tx1"/>
                </a:solidFill>
                <a:latin typeface="Helvetica" charset="0"/>
                <a:ea typeface="ＭＳ Ｐゴシック" charset="0"/>
                <a:cs typeface="ＭＳ Ｐゴシック" charset="0"/>
              </a:rPr>
              <a:t>of Hellenistic Greece</a:t>
            </a:r>
          </a:p>
        </p:txBody>
      </p:sp>
      <p:sp>
        <p:nvSpPr>
          <p:cNvPr id="61444" name="Rectangle 3"/>
          <p:cNvSpPr>
            <a:spLocks noGrp="1" noChangeArrowheads="1"/>
          </p:cNvSpPr>
          <p:nvPr>
            <p:ph type="body" sz="half" idx="1"/>
          </p:nvPr>
        </p:nvSpPr>
        <p:spPr>
          <a:xfrm>
            <a:off x="-365760" y="1439591"/>
            <a:ext cx="6918939" cy="6203950"/>
          </a:xfrm>
        </p:spPr>
        <p:txBody>
          <a:bodyPr>
            <a:normAutofit/>
          </a:bodyPr>
          <a:lstStyle/>
          <a:p>
            <a:pPr lvl="1" eaLnBrk="1" hangingPunct="1">
              <a:lnSpc>
                <a:spcPct val="90000"/>
              </a:lnSpc>
            </a:pPr>
            <a:r>
              <a:rPr lang="en-US" sz="2400" dirty="0">
                <a:latin typeface="Arial"/>
                <a:ea typeface="ＭＳ Ｐゴシック" charset="0"/>
                <a:cs typeface="Arial"/>
              </a:rPr>
              <a:t>Clothing simplifies</a:t>
            </a:r>
          </a:p>
          <a:p>
            <a:pPr lvl="2" eaLnBrk="1" hangingPunct="1">
              <a:lnSpc>
                <a:spcPct val="90000"/>
              </a:lnSpc>
            </a:pPr>
            <a:r>
              <a:rPr lang="en-US" dirty="0">
                <a:latin typeface="Arial"/>
                <a:ea typeface="ＭＳ Ｐゴシック" charset="0"/>
                <a:cs typeface="Arial"/>
              </a:rPr>
              <a:t>women go back to </a:t>
            </a:r>
            <a:r>
              <a:rPr lang="en-US" sz="3200" dirty="0">
                <a:latin typeface="Arial"/>
                <a:ea typeface="ＭＳ Ｐゴシック" charset="0"/>
                <a:cs typeface="Arial"/>
              </a:rPr>
              <a:t>Doric chiton</a:t>
            </a:r>
            <a:r>
              <a:rPr lang="en-US" dirty="0">
                <a:latin typeface="Arial"/>
                <a:ea typeface="ＭＳ Ｐゴシック" charset="0"/>
                <a:cs typeface="Arial"/>
              </a:rPr>
              <a:t> with Himation</a:t>
            </a:r>
          </a:p>
          <a:p>
            <a:pPr lvl="3" eaLnBrk="1" hangingPunct="1">
              <a:lnSpc>
                <a:spcPct val="90000"/>
              </a:lnSpc>
            </a:pPr>
            <a:r>
              <a:rPr lang="en-US" sz="2400" dirty="0">
                <a:latin typeface="Arial"/>
                <a:ea typeface="ＭＳ Ｐゴシック" charset="0"/>
                <a:cs typeface="Arial"/>
              </a:rPr>
              <a:t>More </a:t>
            </a:r>
            <a:r>
              <a:rPr lang="en-US" sz="3200" dirty="0">
                <a:latin typeface="Arial"/>
                <a:ea typeface="ＭＳ Ｐゴシック" charset="0"/>
                <a:cs typeface="Arial"/>
              </a:rPr>
              <a:t>draped</a:t>
            </a:r>
            <a:r>
              <a:rPr lang="en-US" sz="2400" dirty="0">
                <a:latin typeface="Arial"/>
                <a:ea typeface="ＭＳ Ｐゴシック" charset="0"/>
                <a:cs typeface="Arial"/>
              </a:rPr>
              <a:t> garment  than before</a:t>
            </a:r>
          </a:p>
          <a:p>
            <a:pPr lvl="3" eaLnBrk="1" hangingPunct="1">
              <a:lnSpc>
                <a:spcPct val="90000"/>
              </a:lnSpc>
            </a:pPr>
            <a:r>
              <a:rPr lang="en-US" sz="2400" dirty="0">
                <a:latin typeface="Arial"/>
                <a:ea typeface="ＭＳ Ｐゴシック" charset="0"/>
                <a:cs typeface="Arial"/>
              </a:rPr>
              <a:t>patterning disappears</a:t>
            </a:r>
          </a:p>
          <a:p>
            <a:pPr lvl="3" eaLnBrk="1" hangingPunct="1">
              <a:lnSpc>
                <a:spcPct val="90000"/>
              </a:lnSpc>
            </a:pPr>
            <a:r>
              <a:rPr lang="en-US" sz="2400" dirty="0">
                <a:latin typeface="Arial"/>
                <a:ea typeface="ＭＳ Ｐゴシック" charset="0"/>
                <a:cs typeface="Arial"/>
              </a:rPr>
              <a:t>blousing at hipline called </a:t>
            </a:r>
            <a:r>
              <a:rPr lang="en-US" sz="2400" dirty="0" err="1">
                <a:latin typeface="Arial"/>
                <a:ea typeface="ＭＳ Ｐゴシック" charset="0"/>
                <a:cs typeface="Arial"/>
              </a:rPr>
              <a:t>kolpos</a:t>
            </a:r>
            <a:endParaRPr lang="en-US" sz="2400" dirty="0">
              <a:latin typeface="Arial"/>
              <a:ea typeface="ＭＳ Ｐゴシック" charset="0"/>
              <a:cs typeface="Arial"/>
            </a:endParaRPr>
          </a:p>
          <a:p>
            <a:pPr marL="0" indent="0" eaLnBrk="1" hangingPunct="1">
              <a:lnSpc>
                <a:spcPct val="90000"/>
              </a:lnSpc>
              <a:buNone/>
            </a:pPr>
            <a:endParaRPr lang="en-US" sz="2400" dirty="0">
              <a:latin typeface="Arial"/>
              <a:ea typeface="ＭＳ Ｐゴシック" charset="0"/>
              <a:cs typeface="Arial"/>
            </a:endParaRPr>
          </a:p>
        </p:txBody>
      </p:sp>
      <p:pic>
        <p:nvPicPr>
          <p:cNvPr id="61447" name="Picture 38" descr="*double belted chiton.jpg                                      0000B539 G-DRIVE Q                      C16F8F7C:"/>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388030">
            <a:off x="5016818" y="2921492"/>
            <a:ext cx="5438226" cy="2346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uora nuoliyhdysviiva 2"/>
          <p:cNvCxnSpPr/>
          <p:nvPr/>
        </p:nvCxnSpPr>
        <p:spPr>
          <a:xfrm flipV="1">
            <a:off x="5757333" y="3352802"/>
            <a:ext cx="1625600" cy="5079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4267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6"/>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342B41F9-8A5B-C84C-8D4B-285FB59A89D5}" type="slidenum">
              <a:rPr kumimoji="0" lang="en-US" sz="1400">
                <a:latin typeface="Arial" charset="0"/>
              </a:rPr>
              <a:pPr eaLnBrk="1" hangingPunct="1"/>
              <a:t>53</a:t>
            </a:fld>
            <a:endParaRPr kumimoji="0" lang="en-US" sz="1400">
              <a:latin typeface="Arial" charset="0"/>
            </a:endParaRPr>
          </a:p>
        </p:txBody>
      </p:sp>
      <p:sp>
        <p:nvSpPr>
          <p:cNvPr id="62468" name="Rectangle 3"/>
          <p:cNvSpPr>
            <a:spLocks noGrp="1" noChangeArrowheads="1"/>
          </p:cNvSpPr>
          <p:nvPr>
            <p:ph type="body" sz="half" idx="1"/>
          </p:nvPr>
        </p:nvSpPr>
        <p:spPr>
          <a:xfrm>
            <a:off x="-186267" y="556684"/>
            <a:ext cx="5940959" cy="6019800"/>
          </a:xfrm>
        </p:spPr>
        <p:txBody>
          <a:bodyPr>
            <a:noAutofit/>
          </a:bodyPr>
          <a:lstStyle/>
          <a:p>
            <a:pPr lvl="1" eaLnBrk="1" hangingPunct="1"/>
            <a:r>
              <a:rPr lang="en-US" sz="2400">
                <a:latin typeface="Arial"/>
                <a:ea typeface="ＭＳ Ｐゴシック" charset="0"/>
                <a:cs typeface="Arial"/>
              </a:rPr>
              <a:t>Garments at their most </a:t>
            </a:r>
            <a:r>
              <a:rPr lang="en-US" sz="3200">
                <a:latin typeface="Arial"/>
                <a:ea typeface="ＭＳ Ｐゴシック" charset="0"/>
                <a:cs typeface="Arial"/>
              </a:rPr>
              <a:t>drapery</a:t>
            </a:r>
          </a:p>
          <a:p>
            <a:pPr lvl="2" eaLnBrk="1" hangingPunct="1"/>
            <a:r>
              <a:rPr lang="en-US">
                <a:latin typeface="Arial"/>
                <a:ea typeface="ＭＳ Ｐゴシック" charset="0"/>
                <a:cs typeface="Arial"/>
              </a:rPr>
              <a:t>Double Girdling is common</a:t>
            </a:r>
          </a:p>
          <a:p>
            <a:pPr lvl="2" eaLnBrk="1" hangingPunct="1"/>
            <a:r>
              <a:rPr lang="en-US">
                <a:latin typeface="Arial"/>
                <a:ea typeface="ＭＳ Ｐゴシック" charset="0"/>
                <a:cs typeface="Arial"/>
              </a:rPr>
              <a:t>Himation is larger </a:t>
            </a:r>
          </a:p>
          <a:p>
            <a:pPr lvl="2" eaLnBrk="1" hangingPunct="1"/>
            <a:r>
              <a:rPr lang="en-US" sz="2400">
                <a:latin typeface="Arial"/>
                <a:ea typeface="ＭＳ Ｐゴシック" charset="0"/>
                <a:cs typeface="Arial"/>
              </a:rPr>
              <a:t>custom woven to specifications of wearer</a:t>
            </a:r>
          </a:p>
          <a:p>
            <a:pPr lvl="3" eaLnBrk="1" hangingPunct="1"/>
            <a:r>
              <a:rPr lang="en-US" sz="2400">
                <a:latin typeface="Arial"/>
                <a:ea typeface="ＭＳ Ｐゴシック" charset="0"/>
                <a:cs typeface="Arial"/>
              </a:rPr>
              <a:t>proper draping is an important </a:t>
            </a:r>
            <a:r>
              <a:rPr lang="en-US" sz="3200">
                <a:latin typeface="Arial"/>
                <a:ea typeface="ＭＳ Ｐゴシック" charset="0"/>
                <a:cs typeface="Arial"/>
              </a:rPr>
              <a:t>social grace</a:t>
            </a:r>
          </a:p>
          <a:p>
            <a:pPr marL="1371600" lvl="3" indent="0" eaLnBrk="1" hangingPunct="1">
              <a:buNone/>
            </a:pPr>
            <a:r>
              <a:rPr lang="en-US" sz="2400">
                <a:latin typeface="Arial"/>
                <a:ea typeface="ＭＳ Ｐゴシック" charset="0"/>
                <a:cs typeface="Arial"/>
              </a:rPr>
              <a:t>- made of linen and wool</a:t>
            </a:r>
          </a:p>
          <a:p>
            <a:pPr eaLnBrk="1" hangingPunct="1">
              <a:buFont typeface="Wingdings" charset="0"/>
              <a:buNone/>
            </a:pPr>
            <a:r>
              <a:rPr lang="en-US" sz="2400">
                <a:latin typeface="Arial"/>
                <a:ea typeface="ＭＳ Ｐゴシック" charset="0"/>
                <a:cs typeface="Arial"/>
              </a:rPr>
              <a:t>		</a:t>
            </a:r>
          </a:p>
        </p:txBody>
      </p:sp>
      <p:pic>
        <p:nvPicPr>
          <p:cNvPr id="62469" name="Picture 6" descr="Chiton Hellenistic Pe#6364F.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6800" y="4229100"/>
            <a:ext cx="4038600"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0" name="Picture 15" descr="*double belted Hellen#6359A.jpg                                0000B539 G-DRIVE Q                      C16F8F7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371469">
            <a:off x="5145372" y="986985"/>
            <a:ext cx="3958369" cy="2334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295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sz="half" idx="1"/>
          </p:nvPr>
        </p:nvSpPr>
        <p:spPr/>
        <p:txBody>
          <a:bodyPr/>
          <a:lstStyle/>
          <a:p>
            <a:endParaRPr lang="fi-FI"/>
          </a:p>
        </p:txBody>
      </p:sp>
      <p:sp>
        <p:nvSpPr>
          <p:cNvPr id="4" name="Sisällön paikkamerkki 3"/>
          <p:cNvSpPr>
            <a:spLocks noGrp="1"/>
          </p:cNvSpPr>
          <p:nvPr>
            <p:ph sz="half" idx="2"/>
          </p:nvPr>
        </p:nvSpPr>
        <p:spPr/>
        <p:txBody>
          <a:bodyPr/>
          <a:lstStyle/>
          <a:p>
            <a:endParaRPr lang="fi-FI"/>
          </a:p>
        </p:txBody>
      </p:sp>
      <p:pic>
        <p:nvPicPr>
          <p:cNvPr id="5" name="Picture 26" descr="Floating Nike 400bc.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3469" y="609600"/>
            <a:ext cx="3444941" cy="5424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8" descr="Nike of Samothrace 180bc.jpg                                   00063634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330699" y="609600"/>
            <a:ext cx="3850967" cy="5424840"/>
          </a:xfrm>
          <a:prstGeom prst="rect">
            <a:avLst/>
          </a:prstGeom>
        </p:spPr>
      </p:pic>
    </p:spTree>
    <p:extLst>
      <p:ext uri="{BB962C8B-B14F-4D97-AF65-F5344CB8AC3E}">
        <p14:creationId xmlns:p14="http://schemas.microsoft.com/office/powerpoint/2010/main" val="2213726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0" y="40217"/>
            <a:ext cx="6292850" cy="1143000"/>
          </a:xfrm>
        </p:spPr>
        <p:txBody>
          <a:bodyPr>
            <a:normAutofit/>
          </a:bodyPr>
          <a:lstStyle/>
          <a:p>
            <a:r>
              <a:rPr lang="en-US" sz="2800" dirty="0">
                <a:latin typeface="Arial" charset="0"/>
                <a:ea typeface="ＭＳ Ｐゴシック" charset="0"/>
                <a:cs typeface="ＭＳ Ｐゴシック" charset="0"/>
              </a:rPr>
              <a:t>Philip II of Macedonia, 372-336 BCE</a:t>
            </a:r>
          </a:p>
        </p:txBody>
      </p:sp>
      <p:sp>
        <p:nvSpPr>
          <p:cNvPr id="66562" name="Text Placeholder 2"/>
          <p:cNvSpPr>
            <a:spLocks noGrp="1"/>
          </p:cNvSpPr>
          <p:nvPr>
            <p:ph type="body" sz="half" idx="1"/>
          </p:nvPr>
        </p:nvSpPr>
        <p:spPr/>
        <p:txBody>
          <a:bodyPr/>
          <a:lstStyle/>
          <a:p>
            <a:endParaRPr lang="fi-FI">
              <a:latin typeface="Arial" charset="0"/>
              <a:ea typeface="ＭＳ Ｐゴシック" charset="0"/>
              <a:cs typeface="ＭＳ Ｐゴシック" charset="0"/>
            </a:endParaRPr>
          </a:p>
        </p:txBody>
      </p:sp>
      <p:sp>
        <p:nvSpPr>
          <p:cNvPr id="66563" name="Content Placeholder 3"/>
          <p:cNvSpPr>
            <a:spLocks noGrp="1"/>
          </p:cNvSpPr>
          <p:nvPr>
            <p:ph sz="half" idx="2"/>
          </p:nvPr>
        </p:nvSpPr>
        <p:spPr/>
        <p:txBody>
          <a:bodyPr/>
          <a:lstStyle/>
          <a:p>
            <a:endParaRPr lang="fi-FI">
              <a:latin typeface="Arial" charset="0"/>
              <a:ea typeface="ＭＳ Ｐゴシック" charset="0"/>
              <a:cs typeface="ＭＳ Ｐゴシック" charset="0"/>
            </a:endParaRPr>
          </a:p>
        </p:txBody>
      </p:sp>
      <p:pic>
        <p:nvPicPr>
          <p:cNvPr id="66566" name="Picture 6" descr="HPIM467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3810000"/>
            <a:ext cx="54673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7" name="Picture 7" descr="HPIM467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4556125" y="1768475"/>
            <a:ext cx="6324600" cy="285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8" name="Picture 8" descr="HPIM467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0600" y="1143000"/>
            <a:ext cx="2667000" cy="249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HPIM467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0600" y="1143000"/>
            <a:ext cx="6096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076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381000" y="304800"/>
            <a:ext cx="6096000" cy="1143000"/>
          </a:xfrm>
        </p:spPr>
        <p:txBody>
          <a:bodyPr/>
          <a:lstStyle/>
          <a:p>
            <a:r>
              <a:rPr lang="en-US" sz="3200">
                <a:latin typeface="Arial" charset="0"/>
                <a:ea typeface="ＭＳ Ｐゴシック" charset="0"/>
                <a:cs typeface="ＭＳ Ｐゴシック" charset="0"/>
              </a:rPr>
              <a:t>Alexander the Great</a:t>
            </a:r>
            <a:br>
              <a:rPr lang="en-US" sz="3200">
                <a:latin typeface="Arial" charset="0"/>
                <a:ea typeface="ＭＳ Ｐゴシック" charset="0"/>
                <a:cs typeface="ＭＳ Ｐゴシック" charset="0"/>
              </a:rPr>
            </a:br>
            <a:r>
              <a:rPr lang="en-US" sz="2400">
                <a:latin typeface="Arial" charset="0"/>
                <a:ea typeface="ＭＳ Ｐゴシック" charset="0"/>
                <a:cs typeface="ＭＳ Ｐゴシック" charset="0"/>
              </a:rPr>
              <a:t>356-323 BCE</a:t>
            </a:r>
          </a:p>
        </p:txBody>
      </p:sp>
      <p:sp>
        <p:nvSpPr>
          <p:cNvPr id="65538" name="Text Placeholder 2"/>
          <p:cNvSpPr>
            <a:spLocks noGrp="1"/>
          </p:cNvSpPr>
          <p:nvPr>
            <p:ph type="body" sz="half" idx="1"/>
          </p:nvPr>
        </p:nvSpPr>
        <p:spPr/>
        <p:txBody>
          <a:bodyPr/>
          <a:lstStyle/>
          <a:p>
            <a:endParaRPr lang="fi-FI">
              <a:latin typeface="Arial" charset="0"/>
              <a:ea typeface="ＭＳ Ｐゴシック" charset="0"/>
              <a:cs typeface="ＭＳ Ｐゴシック" charset="0"/>
            </a:endParaRPr>
          </a:p>
        </p:txBody>
      </p:sp>
      <p:sp>
        <p:nvSpPr>
          <p:cNvPr id="65539" name="Content Placeholder 3"/>
          <p:cNvSpPr>
            <a:spLocks noGrp="1"/>
          </p:cNvSpPr>
          <p:nvPr>
            <p:ph sz="half" idx="2"/>
          </p:nvPr>
        </p:nvSpPr>
        <p:spPr/>
        <p:txBody>
          <a:bodyPr/>
          <a:lstStyle/>
          <a:p>
            <a:endParaRPr lang="fi-FI">
              <a:latin typeface="Arial" charset="0"/>
              <a:ea typeface="ＭＳ Ｐゴシック" charset="0"/>
              <a:cs typeface="ＭＳ Ｐゴシック" charset="0"/>
            </a:endParaRPr>
          </a:p>
        </p:txBody>
      </p:sp>
      <p:sp>
        <p:nvSpPr>
          <p:cNvPr id="65541" name="Slide Number Placeholder 5"/>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7C628D75-AB0C-184C-BD46-BAFF656548D7}" type="slidenum">
              <a:rPr kumimoji="0" lang="en-US" sz="1400">
                <a:latin typeface="Arial" charset="0"/>
              </a:rPr>
              <a:pPr eaLnBrk="1" hangingPunct="1"/>
              <a:t>56</a:t>
            </a:fld>
            <a:endParaRPr kumimoji="0" lang="en-US" sz="1400">
              <a:latin typeface="Arial" charset="0"/>
            </a:endParaRPr>
          </a:p>
        </p:txBody>
      </p:sp>
      <p:pic>
        <p:nvPicPr>
          <p:cNvPr id="65542" name="Picture 6" descr="images.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00800" y="3048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3" name="Picture 9" descr="empire-of-alexander-the-great-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8613" y="2709863"/>
            <a:ext cx="7519987" cy="3614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9801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6"/>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84BE6B75-3B45-0E4C-AF97-BC112D2D3541}" type="slidenum">
              <a:rPr kumimoji="0" lang="en-US" sz="1400">
                <a:latin typeface="Arial" charset="0"/>
              </a:rPr>
              <a:pPr eaLnBrk="1" hangingPunct="1"/>
              <a:t>57</a:t>
            </a:fld>
            <a:endParaRPr kumimoji="0" lang="en-US" sz="1400">
              <a:latin typeface="Arial" charset="0"/>
            </a:endParaRPr>
          </a:p>
        </p:txBody>
      </p:sp>
      <p:sp>
        <p:nvSpPr>
          <p:cNvPr id="63491" name="Rectangle 2"/>
          <p:cNvSpPr>
            <a:spLocks noGrp="1" noChangeArrowheads="1"/>
          </p:cNvSpPr>
          <p:nvPr>
            <p:ph type="title"/>
          </p:nvPr>
        </p:nvSpPr>
        <p:spPr>
          <a:xfrm>
            <a:off x="0" y="0"/>
            <a:ext cx="9144000" cy="1143000"/>
          </a:xfrm>
        </p:spPr>
        <p:txBody>
          <a:bodyPr>
            <a:normAutofit/>
          </a:bodyPr>
          <a:lstStyle/>
          <a:p>
            <a:pPr eaLnBrk="1" hangingPunct="1"/>
            <a:r>
              <a:rPr lang="en-US" sz="4000" u="sng">
                <a:latin typeface="Arial" charset="0"/>
                <a:ea typeface="ＭＳ Ｐゴシック" charset="0"/>
                <a:cs typeface="ＭＳ Ｐゴシック" charset="0"/>
              </a:rPr>
              <a:t>Military Era with Alexander</a:t>
            </a:r>
          </a:p>
        </p:txBody>
      </p:sp>
      <p:pic>
        <p:nvPicPr>
          <p:cNvPr id="63493" name="Picture 18" descr="*bronze foot soldier helmet.jpg                                00063634 G-DRIVE Q                      C16F8F7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2267" y="1296803"/>
            <a:ext cx="2404533" cy="3373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4" name="Picture 21" descr="*Greek Warrior leathe#63771.jpg                                00063634 G-DRIVE Q                      C16F8F7C:"/>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80667" y="917582"/>
            <a:ext cx="2963333" cy="5940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6" name="Picture 33" descr="Bronze breast plate.jpg                                        00063634 G-DRIVE Q                      C16F8F7C:"/>
          <p:cNvPicPr>
            <a:picLocks noGrp="1" noChangeAspect="1" noChangeArrowheads="1"/>
          </p:cNvPicPr>
          <p:nvPr>
            <p:ph sz="half" idx="2"/>
          </p:nvPr>
        </p:nvPicPr>
        <p:blipFill>
          <a:blip r:embed="rId5" cstate="print">
            <a:extLst>
              <a:ext uri="{28A0092B-C50C-407E-A947-70E740481C1C}">
                <a14:useLocalDpi xmlns:a14="http://schemas.microsoft.com/office/drawing/2010/main"/>
              </a:ext>
            </a:extLst>
          </a:blip>
          <a:srcRect/>
          <a:stretch>
            <a:fillRect/>
          </a:stretch>
        </p:blipFill>
        <p:spPr>
          <a:xfrm>
            <a:off x="2211081" y="4905737"/>
            <a:ext cx="3797010" cy="2308225"/>
          </a:xfrm>
        </p:spPr>
      </p:pic>
      <p:sp>
        <p:nvSpPr>
          <p:cNvPr id="2" name="Tekstiruutu 1"/>
          <p:cNvSpPr txBox="1"/>
          <p:nvPr/>
        </p:nvSpPr>
        <p:spPr>
          <a:xfrm>
            <a:off x="254000" y="1524000"/>
            <a:ext cx="3200397" cy="954107"/>
          </a:xfrm>
          <a:prstGeom prst="rect">
            <a:avLst/>
          </a:prstGeom>
          <a:noFill/>
        </p:spPr>
        <p:txBody>
          <a:bodyPr wrap="square" rtlCol="0">
            <a:spAutoFit/>
          </a:bodyPr>
          <a:lstStyle/>
          <a:p>
            <a:r>
              <a:rPr lang="fi-FI" sz="2400" err="1"/>
              <a:t>Helmets</a:t>
            </a:r>
            <a:r>
              <a:rPr lang="fi-FI" sz="2400"/>
              <a:t> </a:t>
            </a:r>
            <a:r>
              <a:rPr lang="fi-FI" sz="2400" err="1"/>
              <a:t>had</a:t>
            </a:r>
            <a:r>
              <a:rPr lang="fi-FI" sz="2400"/>
              <a:t> </a:t>
            </a:r>
            <a:r>
              <a:rPr lang="fi-FI" sz="2400" err="1"/>
              <a:t>elaborate</a:t>
            </a:r>
            <a:r>
              <a:rPr lang="fi-FI" sz="2400"/>
              <a:t>     </a:t>
            </a:r>
          </a:p>
          <a:p>
            <a:r>
              <a:rPr lang="fi-FI" sz="2400"/>
              <a:t>                          </a:t>
            </a:r>
            <a:r>
              <a:rPr lang="fi-FI" sz="3200" err="1"/>
              <a:t>plumes</a:t>
            </a:r>
            <a:r>
              <a:rPr lang="fi-FI" sz="3200"/>
              <a:t> </a:t>
            </a:r>
          </a:p>
        </p:txBody>
      </p:sp>
      <p:pic>
        <p:nvPicPr>
          <p:cNvPr id="12" name="Picture 9" descr="*Athena helmet.jpg                                             00063634 G-DRIVE Q                      C16F8F7C:"/>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236879"/>
            <a:ext cx="3488267" cy="5119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1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6"/>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5ED236BE-802C-354B-80A1-8D8C7E8B8506}" type="slidenum">
              <a:rPr kumimoji="0" lang="en-US" sz="1400">
                <a:latin typeface="Arial" charset="0"/>
              </a:rPr>
              <a:pPr eaLnBrk="1" hangingPunct="1"/>
              <a:t>58</a:t>
            </a:fld>
            <a:endParaRPr kumimoji="0" lang="en-US" sz="1400">
              <a:latin typeface="Arial" charset="0"/>
            </a:endParaRPr>
          </a:p>
        </p:txBody>
      </p:sp>
      <p:sp>
        <p:nvSpPr>
          <p:cNvPr id="64516" name="Rectangle 3"/>
          <p:cNvSpPr>
            <a:spLocks noGrp="1" noChangeArrowheads="1"/>
          </p:cNvSpPr>
          <p:nvPr>
            <p:ph type="body" sz="half" idx="1"/>
          </p:nvPr>
        </p:nvSpPr>
        <p:spPr>
          <a:xfrm>
            <a:off x="3077633" y="423333"/>
            <a:ext cx="5867400" cy="4114800"/>
          </a:xfrm>
        </p:spPr>
        <p:txBody>
          <a:bodyPr/>
          <a:lstStyle/>
          <a:p>
            <a:pPr eaLnBrk="1" hangingPunct="1"/>
            <a:r>
              <a:rPr lang="en-US" sz="2400">
                <a:latin typeface="Arial" charset="0"/>
                <a:ea typeface="ＭＳ Ｐゴシック" charset="0"/>
                <a:cs typeface="ＭＳ Ｐゴシック" charset="0"/>
              </a:rPr>
              <a:t>Sandals with </a:t>
            </a:r>
            <a:r>
              <a:rPr lang="en-US">
                <a:latin typeface="Arial" charset="0"/>
                <a:ea typeface="ＭＳ Ｐゴシック" charset="0"/>
                <a:cs typeface="ＭＳ Ｐゴシック" charset="0"/>
              </a:rPr>
              <a:t>heel cup</a:t>
            </a:r>
          </a:p>
          <a:p>
            <a:pPr eaLnBrk="1" hangingPunct="1"/>
            <a:r>
              <a:rPr lang="en-US" sz="2400" err="1">
                <a:latin typeface="Arial" charset="0"/>
                <a:ea typeface="ＭＳ Ｐゴシック" charset="0"/>
                <a:cs typeface="ＭＳ Ｐゴシック" charset="0"/>
              </a:rPr>
              <a:t>Moulded</a:t>
            </a:r>
            <a:r>
              <a:rPr lang="en-US" sz="2400">
                <a:latin typeface="Arial" charset="0"/>
                <a:ea typeface="ＭＳ Ｐゴシック" charset="0"/>
                <a:cs typeface="ＭＳ Ｐゴシック" charset="0"/>
              </a:rPr>
              <a:t> leather armor</a:t>
            </a:r>
          </a:p>
        </p:txBody>
      </p:sp>
      <p:pic>
        <p:nvPicPr>
          <p:cNvPr id="64517" name="Picture 5" descr="450bce Etruscan Soldier .jpg                                   00063634 G-DRIVE Q                      C16F8F7C:"/>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340475" y="2149475"/>
            <a:ext cx="2803525" cy="4572000"/>
          </a:xfrm>
          <a:noFill/>
        </p:spPr>
      </p:pic>
      <p:pic>
        <p:nvPicPr>
          <p:cNvPr id="64518" name="Picture 6" descr="*Hellenistic Greek  armor.jpg                                  0000B539 G-DRIVE Q                      C16F8F7C:"/>
          <p:cNvPicPr>
            <a:picLocks noChangeAspect="1" noChangeArrowheads="1"/>
          </p:cNvPicPr>
          <p:nvPr/>
        </p:nvPicPr>
        <p:blipFill>
          <a:blip r:embed="rId3" cstate="print">
            <a:lum bright="10000" contrast="34000"/>
            <a:extLst>
              <a:ext uri="{28A0092B-C50C-407E-A947-70E740481C1C}">
                <a14:useLocalDpi xmlns:a14="http://schemas.microsoft.com/office/drawing/2010/main"/>
              </a:ext>
            </a:extLst>
          </a:blip>
          <a:srcRect/>
          <a:stretch>
            <a:fillRect/>
          </a:stretch>
        </p:blipFill>
        <p:spPr bwMode="auto">
          <a:xfrm rot="5400000">
            <a:off x="2558927" y="2953400"/>
            <a:ext cx="4206875" cy="3169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9" name="Picture 7" descr="*Roman booted copy of#635CC.jpg                                0000B539 G-DRIVE Q                      C16F8F7C:"/>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1092200" y="1312334"/>
            <a:ext cx="51054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891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424E28-256B-DD45-943F-B74441A216BC}"/>
              </a:ext>
            </a:extLst>
          </p:cNvPr>
          <p:cNvSpPr>
            <a:spLocks noGrp="1"/>
          </p:cNvSpPr>
          <p:nvPr>
            <p:ph type="title"/>
          </p:nvPr>
        </p:nvSpPr>
        <p:spPr/>
        <p:txBody>
          <a:bodyPr/>
          <a:lstStyle/>
          <a:p>
            <a:r>
              <a:rPr lang="fi-FI" dirty="0"/>
              <a:t>Nordic </a:t>
            </a:r>
            <a:r>
              <a:rPr lang="fi-FI" dirty="0" err="1"/>
              <a:t>dress</a:t>
            </a:r>
            <a:r>
              <a:rPr lang="fi-FI" dirty="0"/>
              <a:t>, </a:t>
            </a:r>
            <a:r>
              <a:rPr lang="fi-FI" dirty="0" err="1"/>
              <a:t>bronze</a:t>
            </a:r>
            <a:r>
              <a:rPr lang="fi-FI" dirty="0"/>
              <a:t> </a:t>
            </a:r>
            <a:r>
              <a:rPr lang="fi-FI" dirty="0" err="1"/>
              <a:t>age</a:t>
            </a:r>
            <a:endParaRPr lang="fi-FI" dirty="0"/>
          </a:p>
        </p:txBody>
      </p:sp>
      <p:sp>
        <p:nvSpPr>
          <p:cNvPr id="3" name="Tekstin paikkamerkki 2">
            <a:extLst>
              <a:ext uri="{FF2B5EF4-FFF2-40B4-BE49-F238E27FC236}">
                <a16:creationId xmlns:a16="http://schemas.microsoft.com/office/drawing/2014/main" id="{7D9B5626-5036-7F42-B437-B1CEE0644CF4}"/>
              </a:ext>
            </a:extLst>
          </p:cNvPr>
          <p:cNvSpPr>
            <a:spLocks noGrp="1"/>
          </p:cNvSpPr>
          <p:nvPr>
            <p:ph type="body" sz="half" idx="1"/>
          </p:nvPr>
        </p:nvSpPr>
        <p:spPr/>
        <p:txBody>
          <a:bodyPr/>
          <a:lstStyle/>
          <a:p>
            <a:endParaRPr lang="fi-FI"/>
          </a:p>
        </p:txBody>
      </p:sp>
      <p:pic>
        <p:nvPicPr>
          <p:cNvPr id="6" name="Sisällön paikkamerkki 5" descr="Kuva, joka sisältää kohteen seinä, nainen, henkilö, vanha&#10;&#10;Kuvaus luotu automaattisesti">
            <a:extLst>
              <a:ext uri="{FF2B5EF4-FFF2-40B4-BE49-F238E27FC236}">
                <a16:creationId xmlns:a16="http://schemas.microsoft.com/office/drawing/2014/main" id="{DEA67809-1362-124B-89D3-5562995EE236}"/>
              </a:ext>
            </a:extLst>
          </p:cNvPr>
          <p:cNvPicPr>
            <a:picLocks noGrp="1" noChangeAspect="1"/>
          </p:cNvPicPr>
          <p:nvPr>
            <p:ph sz="half" idx="2"/>
          </p:nvPr>
        </p:nvPicPr>
        <p:blipFill>
          <a:blip r:embed="rId2"/>
          <a:stretch>
            <a:fillRect/>
          </a:stretch>
        </p:blipFill>
        <p:spPr>
          <a:xfrm>
            <a:off x="4878806" y="1527007"/>
            <a:ext cx="3904247" cy="5205663"/>
          </a:xfrm>
        </p:spPr>
      </p:pic>
      <p:pic>
        <p:nvPicPr>
          <p:cNvPr id="8" name="Kuva 7" descr="Kuva, joka sisältää kohteen seinä, sisä, henkilö, seisominen&#10;&#10;Kuvaus luotu automaattisesti">
            <a:extLst>
              <a:ext uri="{FF2B5EF4-FFF2-40B4-BE49-F238E27FC236}">
                <a16:creationId xmlns:a16="http://schemas.microsoft.com/office/drawing/2014/main" id="{C5D6ED65-CE47-8B41-8B49-95A967A63DD9}"/>
              </a:ext>
            </a:extLst>
          </p:cNvPr>
          <p:cNvPicPr>
            <a:picLocks noChangeAspect="1"/>
          </p:cNvPicPr>
          <p:nvPr/>
        </p:nvPicPr>
        <p:blipFill>
          <a:blip r:embed="rId3"/>
          <a:stretch>
            <a:fillRect/>
          </a:stretch>
        </p:blipFill>
        <p:spPr>
          <a:xfrm>
            <a:off x="685800" y="1466849"/>
            <a:ext cx="3994483" cy="5325977"/>
          </a:xfrm>
          <a:prstGeom prst="rect">
            <a:avLst/>
          </a:prstGeom>
        </p:spPr>
      </p:pic>
    </p:spTree>
    <p:extLst>
      <p:ext uri="{BB962C8B-B14F-4D97-AF65-F5344CB8AC3E}">
        <p14:creationId xmlns:p14="http://schemas.microsoft.com/office/powerpoint/2010/main" val="1466787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1500px-AKROTIRI_SHIP-PROCESSION-FULL_PANO-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800" y="2389188"/>
            <a:ext cx="8382000" cy="213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1500px-AKROTIRI_SHIP-PROCESSION-FULL_PANO-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400" y="4713288"/>
            <a:ext cx="8229600" cy="98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uorakulmio 6"/>
          <p:cNvSpPr/>
          <p:nvPr/>
        </p:nvSpPr>
        <p:spPr>
          <a:xfrm>
            <a:off x="2044700" y="668635"/>
            <a:ext cx="5245100" cy="1354217"/>
          </a:xfrm>
          <a:prstGeom prst="rect">
            <a:avLst/>
          </a:prstGeom>
        </p:spPr>
        <p:txBody>
          <a:bodyPr wrap="square">
            <a:spAutoFit/>
          </a:bodyPr>
          <a:lstStyle/>
          <a:p>
            <a:pPr algn="ctr"/>
            <a:r>
              <a:rPr lang="en-US" sz="2000">
                <a:solidFill>
                  <a:srgbClr val="FFFFFF"/>
                </a:solidFill>
                <a:ea typeface="ＭＳ Ｐゴシック" charset="0"/>
                <a:cs typeface="ＭＳ Ｐゴシック" charset="0"/>
              </a:rPr>
              <a:t>Fresco depicts the importance </a:t>
            </a:r>
            <a:r>
              <a:rPr lang="en-US" sz="3200">
                <a:solidFill>
                  <a:srgbClr val="FFFFFF"/>
                </a:solidFill>
                <a:ea typeface="ＭＳ Ｐゴシック" charset="0"/>
                <a:cs typeface="ＭＳ Ｐゴシック" charset="0"/>
              </a:rPr>
              <a:t>of shipping </a:t>
            </a:r>
            <a:r>
              <a:rPr lang="en-US" sz="2000">
                <a:solidFill>
                  <a:srgbClr val="FFFFFF"/>
                </a:solidFill>
                <a:ea typeface="ＭＳ Ｐゴシック" charset="0"/>
                <a:cs typeface="ＭＳ Ｐゴシック" charset="0"/>
              </a:rPr>
              <a:t>and</a:t>
            </a:r>
            <a:r>
              <a:rPr lang="en-US">
                <a:solidFill>
                  <a:srgbClr val="FFFFFF"/>
                </a:solidFill>
                <a:ea typeface="ＭＳ Ｐゴシック" charset="0"/>
                <a:cs typeface="ＭＳ Ｐゴシック" charset="0"/>
              </a:rPr>
              <a:t> </a:t>
            </a:r>
            <a:r>
              <a:rPr lang="en-US" sz="3200">
                <a:solidFill>
                  <a:srgbClr val="FFFFFF"/>
                </a:solidFill>
                <a:ea typeface="ＭＳ Ｐゴシック" charset="0"/>
                <a:cs typeface="ＭＳ Ｐゴシック" charset="0"/>
              </a:rPr>
              <a:t>trade</a:t>
            </a:r>
            <a:r>
              <a:rPr lang="en-US">
                <a:solidFill>
                  <a:srgbClr val="FFFFFF"/>
                </a:solidFill>
                <a:ea typeface="ＭＳ Ｐゴシック" charset="0"/>
                <a:cs typeface="ＭＳ Ｐゴシック" charset="0"/>
              </a:rPr>
              <a:t> </a:t>
            </a:r>
            <a:r>
              <a:rPr lang="en-US" sz="2000">
                <a:solidFill>
                  <a:srgbClr val="FFFFFF"/>
                </a:solidFill>
                <a:ea typeface="ＭＳ Ｐゴシック" charset="0"/>
                <a:cs typeface="ＭＳ Ｐゴシック" charset="0"/>
              </a:rPr>
              <a:t>in the region</a:t>
            </a:r>
          </a:p>
          <a:p>
            <a:pPr algn="ctr"/>
            <a:endParaRPr lang="fi-FI">
              <a:solidFill>
                <a:srgbClr val="000000"/>
              </a:solidFill>
            </a:endParaRPr>
          </a:p>
        </p:txBody>
      </p:sp>
    </p:spTree>
    <p:extLst>
      <p:ext uri="{BB962C8B-B14F-4D97-AF65-F5344CB8AC3E}">
        <p14:creationId xmlns:p14="http://schemas.microsoft.com/office/powerpoint/2010/main" val="910175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A7421A-F945-0247-8D88-35096F3812E4}"/>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6D87180A-2A61-A94B-9576-0F914EF9D9E8}"/>
              </a:ext>
            </a:extLst>
          </p:cNvPr>
          <p:cNvSpPr>
            <a:spLocks noGrp="1"/>
          </p:cNvSpPr>
          <p:nvPr>
            <p:ph type="body" sz="half" idx="1"/>
          </p:nvPr>
        </p:nvSpPr>
        <p:spPr/>
        <p:txBody>
          <a:bodyPr/>
          <a:lstStyle/>
          <a:p>
            <a:endParaRPr lang="fi-FI"/>
          </a:p>
        </p:txBody>
      </p:sp>
      <p:pic>
        <p:nvPicPr>
          <p:cNvPr id="8" name="Kuva 7" descr="Kuva, joka sisältää kohteen teksti, sisä&#10;&#10;Kuvaus luotu automaattisesti">
            <a:extLst>
              <a:ext uri="{FF2B5EF4-FFF2-40B4-BE49-F238E27FC236}">
                <a16:creationId xmlns:a16="http://schemas.microsoft.com/office/drawing/2014/main" id="{0F59774D-4026-6043-9EA4-2311857954E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31671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DD546F-85D2-0C41-9CCA-47362AD4BB7F}"/>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D06A47E9-5EA9-EA4E-9EA6-20431D393F59}"/>
              </a:ext>
            </a:extLst>
          </p:cNvPr>
          <p:cNvSpPr>
            <a:spLocks noGrp="1"/>
          </p:cNvSpPr>
          <p:nvPr>
            <p:ph type="body" sz="half" idx="1"/>
          </p:nvPr>
        </p:nvSpPr>
        <p:spPr/>
        <p:txBody>
          <a:bodyPr/>
          <a:lstStyle/>
          <a:p>
            <a:endParaRPr lang="fi-FI"/>
          </a:p>
        </p:txBody>
      </p:sp>
      <p:pic>
        <p:nvPicPr>
          <p:cNvPr id="6" name="Sisällön paikkamerkki 5" descr="Kuva, joka sisältää kohteen teksti&#10;&#10;Kuvaus luotu automaattisesti">
            <a:extLst>
              <a:ext uri="{FF2B5EF4-FFF2-40B4-BE49-F238E27FC236}">
                <a16:creationId xmlns:a16="http://schemas.microsoft.com/office/drawing/2014/main" id="{8094B8AE-781C-EE47-9430-1B0FC9E5B6EC}"/>
              </a:ext>
            </a:extLst>
          </p:cNvPr>
          <p:cNvPicPr>
            <a:picLocks noGrp="1" noChangeAspect="1"/>
          </p:cNvPicPr>
          <p:nvPr>
            <p:ph sz="half" idx="2"/>
          </p:nvPr>
        </p:nvPicPr>
        <p:blipFill>
          <a:blip r:embed="rId2"/>
          <a:stretch>
            <a:fillRect/>
          </a:stretch>
        </p:blipFill>
        <p:spPr>
          <a:xfrm>
            <a:off x="3240505" y="-1"/>
            <a:ext cx="5903495" cy="4427621"/>
          </a:xfrm>
        </p:spPr>
      </p:pic>
      <p:pic>
        <p:nvPicPr>
          <p:cNvPr id="8" name="Kuva 7" descr="Kuva, joka sisältää kohteen teksti&#10;&#10;Kuvaus luotu automaattisesti">
            <a:extLst>
              <a:ext uri="{FF2B5EF4-FFF2-40B4-BE49-F238E27FC236}">
                <a16:creationId xmlns:a16="http://schemas.microsoft.com/office/drawing/2014/main" id="{6D8F82EB-0685-0D44-B3D7-658C7E4AACB9}"/>
              </a:ext>
            </a:extLst>
          </p:cNvPr>
          <p:cNvPicPr>
            <a:picLocks noChangeAspect="1"/>
          </p:cNvPicPr>
          <p:nvPr/>
        </p:nvPicPr>
        <p:blipFill>
          <a:blip r:embed="rId3"/>
          <a:stretch>
            <a:fillRect/>
          </a:stretch>
        </p:blipFill>
        <p:spPr>
          <a:xfrm>
            <a:off x="0" y="3555331"/>
            <a:ext cx="4403558" cy="3302669"/>
          </a:xfrm>
          <a:prstGeom prst="rect">
            <a:avLst/>
          </a:prstGeom>
        </p:spPr>
      </p:pic>
    </p:spTree>
    <p:extLst>
      <p:ext uri="{BB962C8B-B14F-4D97-AF65-F5344CB8AC3E}">
        <p14:creationId xmlns:p14="http://schemas.microsoft.com/office/powerpoint/2010/main" val="3579794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0ECC71-49AD-9342-9C2C-746F4C768B17}"/>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2D58A7B9-6678-FF4A-A746-140A1AACEA5D}"/>
              </a:ext>
            </a:extLst>
          </p:cNvPr>
          <p:cNvSpPr>
            <a:spLocks noGrp="1"/>
          </p:cNvSpPr>
          <p:nvPr>
            <p:ph type="body" sz="half" idx="1"/>
          </p:nvPr>
        </p:nvSpPr>
        <p:spPr/>
        <p:txBody>
          <a:bodyPr/>
          <a:lstStyle/>
          <a:p>
            <a:endParaRPr lang="fi-FI"/>
          </a:p>
        </p:txBody>
      </p:sp>
      <p:pic>
        <p:nvPicPr>
          <p:cNvPr id="6" name="Sisällön paikkamerkki 5" descr="Kuva, joka sisältää kohteen sisä&#10;&#10;Kuvaus luotu automaattisesti">
            <a:extLst>
              <a:ext uri="{FF2B5EF4-FFF2-40B4-BE49-F238E27FC236}">
                <a16:creationId xmlns:a16="http://schemas.microsoft.com/office/drawing/2014/main" id="{D96253B7-715F-2C4B-81A4-D4DEF553A7E7}"/>
              </a:ext>
            </a:extLst>
          </p:cNvPr>
          <p:cNvPicPr>
            <a:picLocks noGrp="1" noChangeAspect="1"/>
          </p:cNvPicPr>
          <p:nvPr>
            <p:ph sz="half" idx="2"/>
          </p:nvPr>
        </p:nvPicPr>
        <p:blipFill>
          <a:blip r:embed="rId2"/>
          <a:stretch>
            <a:fillRect/>
          </a:stretch>
        </p:blipFill>
        <p:spPr>
          <a:xfrm>
            <a:off x="685799" y="609599"/>
            <a:ext cx="7772399" cy="5829299"/>
          </a:xfrm>
        </p:spPr>
      </p:pic>
    </p:spTree>
    <p:extLst>
      <p:ext uri="{BB962C8B-B14F-4D97-AF65-F5344CB8AC3E}">
        <p14:creationId xmlns:p14="http://schemas.microsoft.com/office/powerpoint/2010/main" val="2051246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F257A9-6FF6-F647-A0ED-D20903AC6191}"/>
              </a:ext>
            </a:extLst>
          </p:cNvPr>
          <p:cNvSpPr>
            <a:spLocks noGrp="1"/>
          </p:cNvSpPr>
          <p:nvPr>
            <p:ph type="title"/>
          </p:nvPr>
        </p:nvSpPr>
        <p:spPr/>
        <p:txBody>
          <a:bodyPr>
            <a:normAutofit fontScale="90000"/>
          </a:bodyPr>
          <a:lstStyle/>
          <a:p>
            <a:r>
              <a:rPr lang="fi-FI" dirty="0" err="1"/>
              <a:t>Egtved</a:t>
            </a:r>
            <a:r>
              <a:rPr lang="fi-FI" dirty="0"/>
              <a:t> Girl, </a:t>
            </a:r>
            <a:r>
              <a:rPr lang="fi-FI" dirty="0" err="1"/>
              <a:t>barrow</a:t>
            </a:r>
            <a:r>
              <a:rPr lang="fi-FI" dirty="0"/>
              <a:t> </a:t>
            </a:r>
            <a:r>
              <a:rPr lang="fi-FI" dirty="0" err="1"/>
              <a:t>coffin</a:t>
            </a:r>
            <a:r>
              <a:rPr lang="fi-FI" dirty="0"/>
              <a:t>, </a:t>
            </a:r>
            <a:r>
              <a:rPr lang="fi-FI" dirty="0" err="1"/>
              <a:t>Denmark</a:t>
            </a:r>
            <a:endParaRPr lang="fi-FI" dirty="0"/>
          </a:p>
        </p:txBody>
      </p:sp>
      <p:sp>
        <p:nvSpPr>
          <p:cNvPr id="3" name="Tekstin paikkamerkki 2">
            <a:extLst>
              <a:ext uri="{FF2B5EF4-FFF2-40B4-BE49-F238E27FC236}">
                <a16:creationId xmlns:a16="http://schemas.microsoft.com/office/drawing/2014/main" id="{3A772A32-878E-FA46-983E-8F4FE057EB7D}"/>
              </a:ext>
            </a:extLst>
          </p:cNvPr>
          <p:cNvSpPr>
            <a:spLocks noGrp="1"/>
          </p:cNvSpPr>
          <p:nvPr>
            <p:ph type="body" sz="half" idx="1"/>
          </p:nvPr>
        </p:nvSpPr>
        <p:spPr/>
        <p:txBody>
          <a:bodyPr/>
          <a:lstStyle/>
          <a:p>
            <a:endParaRPr lang="fi-FI"/>
          </a:p>
        </p:txBody>
      </p:sp>
      <p:pic>
        <p:nvPicPr>
          <p:cNvPr id="6" name="Sisällön paikkamerkki 5" descr="Kuva, joka sisältää kohteen seinä, sisä&#10;&#10;Kuvaus luotu automaattisesti">
            <a:extLst>
              <a:ext uri="{FF2B5EF4-FFF2-40B4-BE49-F238E27FC236}">
                <a16:creationId xmlns:a16="http://schemas.microsoft.com/office/drawing/2014/main" id="{81707FA6-EE21-AA47-8B2D-1C8EFC397AF4}"/>
              </a:ext>
            </a:extLst>
          </p:cNvPr>
          <p:cNvPicPr>
            <a:picLocks noGrp="1" noChangeAspect="1"/>
          </p:cNvPicPr>
          <p:nvPr>
            <p:ph sz="half" idx="2"/>
          </p:nvPr>
        </p:nvPicPr>
        <p:blipFill>
          <a:blip r:embed="rId2"/>
          <a:stretch>
            <a:fillRect/>
          </a:stretch>
        </p:blipFill>
        <p:spPr>
          <a:xfrm>
            <a:off x="5888455" y="1989221"/>
            <a:ext cx="3086100" cy="4114800"/>
          </a:xfrm>
        </p:spPr>
      </p:pic>
      <p:pic>
        <p:nvPicPr>
          <p:cNvPr id="8" name="Kuva 7">
            <a:extLst>
              <a:ext uri="{FF2B5EF4-FFF2-40B4-BE49-F238E27FC236}">
                <a16:creationId xmlns:a16="http://schemas.microsoft.com/office/drawing/2014/main" id="{10700C57-93AA-AD48-A4F7-F71B16B3BF6B}"/>
              </a:ext>
            </a:extLst>
          </p:cNvPr>
          <p:cNvPicPr>
            <a:picLocks noChangeAspect="1"/>
          </p:cNvPicPr>
          <p:nvPr/>
        </p:nvPicPr>
        <p:blipFill>
          <a:blip r:embed="rId3"/>
          <a:stretch>
            <a:fillRect/>
          </a:stretch>
        </p:blipFill>
        <p:spPr>
          <a:xfrm>
            <a:off x="0" y="2062413"/>
            <a:ext cx="5378116" cy="4033587"/>
          </a:xfrm>
          <a:prstGeom prst="rect">
            <a:avLst/>
          </a:prstGeom>
        </p:spPr>
      </p:pic>
    </p:spTree>
    <p:extLst>
      <p:ext uri="{BB962C8B-B14F-4D97-AF65-F5344CB8AC3E}">
        <p14:creationId xmlns:p14="http://schemas.microsoft.com/office/powerpoint/2010/main" val="2029514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DBD147-024A-034A-A058-E0135F93F29F}"/>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D9E21566-B191-9340-8CE6-648DA62D10BF}"/>
              </a:ext>
            </a:extLst>
          </p:cNvPr>
          <p:cNvSpPr>
            <a:spLocks noGrp="1"/>
          </p:cNvSpPr>
          <p:nvPr>
            <p:ph type="body" sz="half" idx="1"/>
          </p:nvPr>
        </p:nvSpPr>
        <p:spPr/>
        <p:txBody>
          <a:bodyPr/>
          <a:lstStyle/>
          <a:p>
            <a:endParaRPr lang="fi-FI"/>
          </a:p>
        </p:txBody>
      </p:sp>
      <p:pic>
        <p:nvPicPr>
          <p:cNvPr id="6" name="Sisällön paikkamerkki 5" descr="Kuva, joka sisältää kohteen sisä, uuni, ruoanlaitto, pannu&#10;&#10;Kuvaus luotu automaattisesti">
            <a:extLst>
              <a:ext uri="{FF2B5EF4-FFF2-40B4-BE49-F238E27FC236}">
                <a16:creationId xmlns:a16="http://schemas.microsoft.com/office/drawing/2014/main" id="{F10269C8-EED3-254B-8E46-AAAB2ABE12D4}"/>
              </a:ext>
            </a:extLst>
          </p:cNvPr>
          <p:cNvPicPr>
            <a:picLocks noGrp="1" noChangeAspect="1"/>
          </p:cNvPicPr>
          <p:nvPr>
            <p:ph sz="half" idx="2"/>
          </p:nvPr>
        </p:nvPicPr>
        <p:blipFill>
          <a:blip r:embed="rId2"/>
          <a:stretch>
            <a:fillRect/>
          </a:stretch>
        </p:blipFill>
        <p:spPr>
          <a:xfrm>
            <a:off x="234616" y="351924"/>
            <a:ext cx="8674768" cy="6506076"/>
          </a:xfrm>
        </p:spPr>
      </p:pic>
    </p:spTree>
    <p:extLst>
      <p:ext uri="{BB962C8B-B14F-4D97-AF65-F5344CB8AC3E}">
        <p14:creationId xmlns:p14="http://schemas.microsoft.com/office/powerpoint/2010/main" val="771872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6"/>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US" sz="1400">
              <a:latin typeface="Arial" charset="0"/>
            </a:endParaRPr>
          </a:p>
        </p:txBody>
      </p:sp>
      <p:sp>
        <p:nvSpPr>
          <p:cNvPr id="68611" name="Rectangle 2"/>
          <p:cNvSpPr>
            <a:spLocks noGrp="1" noChangeArrowheads="1"/>
          </p:cNvSpPr>
          <p:nvPr>
            <p:ph type="title"/>
          </p:nvPr>
        </p:nvSpPr>
        <p:spPr>
          <a:xfrm>
            <a:off x="1567826" y="0"/>
            <a:ext cx="6724185" cy="1541181"/>
          </a:xfrm>
        </p:spPr>
        <p:txBody>
          <a:bodyPr/>
          <a:lstStyle/>
          <a:p>
            <a:pPr eaLnBrk="1" hangingPunct="1"/>
            <a:r>
              <a:rPr lang="en-US" b="0" u="sng">
                <a:solidFill>
                  <a:schemeClr val="tx1"/>
                </a:solidFill>
                <a:latin typeface="Helvetica" charset="0"/>
                <a:ea typeface="ＭＳ Ｐゴシック" charset="0"/>
                <a:cs typeface="ＭＳ Ｐゴシック" charset="0"/>
              </a:rPr>
              <a:t>Etruria</a:t>
            </a:r>
            <a:br>
              <a:rPr lang="en-US" b="0" u="sng">
                <a:solidFill>
                  <a:schemeClr val="tx1"/>
                </a:solidFill>
                <a:latin typeface="Helvetica" charset="0"/>
                <a:ea typeface="ＭＳ Ｐゴシック" charset="0"/>
                <a:cs typeface="ＭＳ Ｐゴシック" charset="0"/>
              </a:rPr>
            </a:br>
            <a:endParaRPr lang="en-US" b="0">
              <a:solidFill>
                <a:schemeClr val="tx1"/>
              </a:solidFill>
              <a:latin typeface="Helvetica" charset="0"/>
              <a:ea typeface="ＭＳ Ｐゴシック" charset="0"/>
              <a:cs typeface="ＭＳ Ｐゴシック" charset="0"/>
            </a:endParaRPr>
          </a:p>
        </p:txBody>
      </p:sp>
      <p:sp>
        <p:nvSpPr>
          <p:cNvPr id="68612" name="Rectangle 3"/>
          <p:cNvSpPr>
            <a:spLocks noGrp="1" noChangeArrowheads="1"/>
          </p:cNvSpPr>
          <p:nvPr>
            <p:ph type="body" sz="half" idx="1"/>
          </p:nvPr>
        </p:nvSpPr>
        <p:spPr>
          <a:xfrm>
            <a:off x="-579862" y="1309593"/>
            <a:ext cx="5898994" cy="4710207"/>
          </a:xfrm>
        </p:spPr>
        <p:txBody>
          <a:bodyPr>
            <a:normAutofit/>
          </a:bodyPr>
          <a:lstStyle/>
          <a:p>
            <a:pPr lvl="1" eaLnBrk="1" hangingPunct="1">
              <a:lnSpc>
                <a:spcPct val="110000"/>
              </a:lnSpc>
            </a:pPr>
            <a:r>
              <a:rPr lang="en-US" sz="3200" dirty="0">
                <a:latin typeface="Arial"/>
                <a:ea typeface="ＭＳ Ｐゴシック" charset="0"/>
                <a:cs typeface="Arial"/>
              </a:rPr>
              <a:t>Group of city-states: </a:t>
            </a:r>
            <a:br>
              <a:rPr lang="en-US" sz="3200" dirty="0">
                <a:latin typeface="Arial"/>
                <a:ea typeface="ＭＳ Ｐゴシック" charset="0"/>
                <a:cs typeface="Arial"/>
              </a:rPr>
            </a:br>
            <a:r>
              <a:rPr lang="en-US" sz="3200" dirty="0">
                <a:latin typeface="Arial"/>
                <a:ea typeface="ＭＳ Ｐゴシック" charset="0"/>
                <a:cs typeface="Arial"/>
              </a:rPr>
              <a:t>Rome - Venice</a:t>
            </a:r>
          </a:p>
          <a:p>
            <a:pPr lvl="2" eaLnBrk="1" hangingPunct="1">
              <a:lnSpc>
                <a:spcPct val="110000"/>
              </a:lnSpc>
            </a:pPr>
            <a:r>
              <a:rPr lang="en-US" sz="3200" dirty="0">
                <a:latin typeface="Arial"/>
                <a:ea typeface="ＭＳ Ｐゴシック" charset="0"/>
                <a:cs typeface="Arial"/>
              </a:rPr>
              <a:t>Large in Tuscany area</a:t>
            </a:r>
          </a:p>
          <a:p>
            <a:pPr lvl="1" eaLnBrk="1" hangingPunct="1">
              <a:lnSpc>
                <a:spcPct val="110000"/>
              </a:lnSpc>
            </a:pPr>
            <a:r>
              <a:rPr lang="en-US" sz="3200" dirty="0">
                <a:latin typeface="Arial"/>
                <a:ea typeface="ＭＳ Ｐゴシック" charset="0"/>
                <a:cs typeface="Arial"/>
              </a:rPr>
              <a:t>About 80 remains of cities known</a:t>
            </a:r>
          </a:p>
          <a:p>
            <a:pPr lvl="2" eaLnBrk="1" hangingPunct="1">
              <a:lnSpc>
                <a:spcPct val="110000"/>
              </a:lnSpc>
            </a:pPr>
            <a:r>
              <a:rPr lang="en-US" sz="3200" dirty="0">
                <a:latin typeface="Arial"/>
                <a:ea typeface="ＭＳ Ｐゴシック" charset="0"/>
                <a:cs typeface="Arial"/>
              </a:rPr>
              <a:t>Begins about 800BC until Roman in 509 BC</a:t>
            </a:r>
          </a:p>
          <a:p>
            <a:pPr eaLnBrk="1" hangingPunct="1">
              <a:lnSpc>
                <a:spcPct val="110000"/>
              </a:lnSpc>
            </a:pPr>
            <a:endParaRPr lang="en-US" sz="2400" dirty="0">
              <a:latin typeface="Arial" charset="0"/>
              <a:ea typeface="ＭＳ Ｐゴシック" charset="0"/>
              <a:cs typeface="ＭＳ Ｐゴシック" charset="0"/>
            </a:endParaRPr>
          </a:p>
        </p:txBody>
      </p:sp>
      <p:pic>
        <p:nvPicPr>
          <p:cNvPr id="3" name="Sisällön paikkamerkki 2"/>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5319132" y="1204631"/>
            <a:ext cx="3477622" cy="4815169"/>
          </a:xfrm>
        </p:spPr>
      </p:pic>
    </p:spTree>
    <p:extLst>
      <p:ext uri="{BB962C8B-B14F-4D97-AF65-F5344CB8AC3E}">
        <p14:creationId xmlns:p14="http://schemas.microsoft.com/office/powerpoint/2010/main" val="767891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3"/>
          <p:cNvSpPr>
            <a:spLocks noGrp="1" noChangeArrowheads="1"/>
          </p:cNvSpPr>
          <p:nvPr>
            <p:ph type="body" sz="half" idx="1"/>
          </p:nvPr>
        </p:nvSpPr>
        <p:spPr>
          <a:xfrm>
            <a:off x="408493" y="199828"/>
            <a:ext cx="5867400" cy="4114800"/>
          </a:xfrm>
        </p:spPr>
        <p:txBody>
          <a:bodyPr>
            <a:noAutofit/>
          </a:bodyPr>
          <a:lstStyle/>
          <a:p>
            <a:pPr lvl="1" eaLnBrk="1" hangingPunct="1"/>
            <a:r>
              <a:rPr lang="en-US" dirty="0">
                <a:latin typeface="Arial"/>
                <a:ea typeface="ＭＳ Ｐゴシック" charset="0"/>
                <a:cs typeface="Arial"/>
              </a:rPr>
              <a:t>Greek city-states: South</a:t>
            </a:r>
          </a:p>
          <a:p>
            <a:pPr lvl="2" eaLnBrk="1" hangingPunct="1"/>
            <a:r>
              <a:rPr lang="en-US" sz="2800" dirty="0">
                <a:latin typeface="Arial"/>
                <a:ea typeface="ＭＳ Ｐゴシック" charset="0"/>
                <a:cs typeface="Arial"/>
              </a:rPr>
              <a:t>Sicily to Rome</a:t>
            </a:r>
          </a:p>
          <a:p>
            <a:pPr lvl="1" eaLnBrk="1" hangingPunct="1"/>
            <a:r>
              <a:rPr lang="en-US" dirty="0">
                <a:latin typeface="Arial"/>
                <a:ea typeface="ＭＳ Ｐゴシック" charset="0"/>
                <a:cs typeface="Arial"/>
              </a:rPr>
              <a:t>Woman have more freedom</a:t>
            </a:r>
          </a:p>
          <a:p>
            <a:pPr lvl="2" eaLnBrk="1" hangingPunct="1"/>
            <a:r>
              <a:rPr lang="en-US" sz="2800" dirty="0">
                <a:latin typeface="Arial"/>
                <a:ea typeface="ＭＳ Ｐゴシック" charset="0"/>
                <a:cs typeface="Arial"/>
              </a:rPr>
              <a:t>Appear socially with men</a:t>
            </a:r>
          </a:p>
          <a:p>
            <a:pPr eaLnBrk="1" hangingPunct="1"/>
            <a:r>
              <a:rPr lang="en-US" sz="2800" dirty="0">
                <a:latin typeface="Arial"/>
                <a:ea typeface="ＭＳ Ｐゴシック" charset="0"/>
                <a:cs typeface="Arial"/>
              </a:rPr>
              <a:t>Have higher status, equal to men</a:t>
            </a:r>
          </a:p>
        </p:txBody>
      </p:sp>
      <p:pic>
        <p:nvPicPr>
          <p:cNvPr id="69637" name="Picture 5" descr="Women's funeral dance#63721.jpg                                00063634 G-DRIVE Q                      C16F8F7C:"/>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08493" y="4000500"/>
            <a:ext cx="5867400" cy="2463800"/>
          </a:xfrm>
        </p:spPr>
      </p:pic>
      <p:pic>
        <p:nvPicPr>
          <p:cNvPr id="7" name="Picture 5" descr="Male in Tebenna 525bc.jpg                                      00063634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6275893" y="199827"/>
            <a:ext cx="2640013" cy="4114801"/>
          </a:xfrm>
          <a:prstGeom prst="rect">
            <a:avLst/>
          </a:prstGeom>
        </p:spPr>
      </p:pic>
    </p:spTree>
    <p:extLst>
      <p:ext uri="{BB962C8B-B14F-4D97-AF65-F5344CB8AC3E}">
        <p14:creationId xmlns:p14="http://schemas.microsoft.com/office/powerpoint/2010/main" val="10887491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3"/>
          <p:cNvSpPr>
            <a:spLocks noGrp="1" noChangeArrowheads="1"/>
          </p:cNvSpPr>
          <p:nvPr>
            <p:ph type="body" sz="half" idx="1"/>
          </p:nvPr>
        </p:nvSpPr>
        <p:spPr>
          <a:xfrm>
            <a:off x="0" y="914400"/>
            <a:ext cx="6553200" cy="4114800"/>
          </a:xfrm>
        </p:spPr>
        <p:txBody>
          <a:bodyPr/>
          <a:lstStyle/>
          <a:p>
            <a:pPr lvl="1" eaLnBrk="1" hangingPunct="1"/>
            <a:r>
              <a:rPr lang="en-US" sz="2000" dirty="0" err="1">
                <a:latin typeface="Arial"/>
                <a:ea typeface="ＭＳ Ｐゴシック" charset="0"/>
                <a:cs typeface="Arial"/>
              </a:rPr>
              <a:t>Perizoma</a:t>
            </a:r>
            <a:r>
              <a:rPr lang="en-US" sz="2000" dirty="0">
                <a:latin typeface="Arial"/>
                <a:ea typeface="ＭＳ Ｐゴシック" charset="0"/>
                <a:cs typeface="Arial"/>
              </a:rPr>
              <a:t> same as Greek = Loincloth</a:t>
            </a:r>
          </a:p>
          <a:p>
            <a:pPr lvl="1" eaLnBrk="1" hangingPunct="1"/>
            <a:r>
              <a:rPr lang="en-US" sz="2000" dirty="0">
                <a:latin typeface="Arial"/>
                <a:ea typeface="ＭＳ Ｐゴシック" charset="0"/>
                <a:cs typeface="Arial"/>
              </a:rPr>
              <a:t>Doric </a:t>
            </a:r>
            <a:r>
              <a:rPr lang="en-US" sz="2000" dirty="0" err="1">
                <a:latin typeface="Arial"/>
                <a:ea typeface="ＭＳ Ｐゴシック" charset="0"/>
                <a:cs typeface="Arial"/>
              </a:rPr>
              <a:t>Peplos</a:t>
            </a:r>
            <a:r>
              <a:rPr lang="en-US" sz="2000" dirty="0">
                <a:latin typeface="Arial"/>
                <a:ea typeface="ＭＳ Ｐゴシック" charset="0"/>
                <a:cs typeface="Arial"/>
              </a:rPr>
              <a:t> as in Greece</a:t>
            </a:r>
          </a:p>
          <a:p>
            <a:pPr lvl="1" eaLnBrk="1" hangingPunct="1"/>
            <a:r>
              <a:rPr lang="en-US" sz="2000" dirty="0">
                <a:latin typeface="Arial"/>
                <a:ea typeface="ＭＳ Ｐゴシック" charset="0"/>
                <a:cs typeface="Arial"/>
              </a:rPr>
              <a:t>Ionic Chiton same as in Greece </a:t>
            </a:r>
          </a:p>
          <a:p>
            <a:pPr lvl="1" eaLnBrk="1" hangingPunct="1"/>
            <a:r>
              <a:rPr lang="en-US" sz="2000" dirty="0" err="1">
                <a:latin typeface="Arial"/>
                <a:ea typeface="ＭＳ Ｐゴシック" charset="0"/>
                <a:cs typeface="Arial"/>
              </a:rPr>
              <a:t>Tebenna</a:t>
            </a:r>
            <a:r>
              <a:rPr lang="en-US" sz="2000" dirty="0">
                <a:latin typeface="Arial"/>
                <a:ea typeface="ＭＳ Ｐゴシック" charset="0"/>
                <a:cs typeface="Arial"/>
              </a:rPr>
              <a:t> is Etruscan term = Toga</a:t>
            </a:r>
          </a:p>
          <a:p>
            <a:pPr marL="0" indent="0" eaLnBrk="1" hangingPunct="1">
              <a:buNone/>
            </a:pPr>
            <a:r>
              <a:rPr lang="en-US" sz="2000" dirty="0">
                <a:latin typeface="Arial"/>
                <a:ea typeface="ＭＳ Ｐゴシック" charset="0"/>
                <a:cs typeface="Arial"/>
              </a:rPr>
              <a:t>		                  </a:t>
            </a:r>
          </a:p>
        </p:txBody>
      </p:sp>
      <p:pic>
        <p:nvPicPr>
          <p:cNvPr id="70661" name="Picture 6" descr="Etruscan women in pep#63722.jpg                                00063634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7100" y="3406775"/>
            <a:ext cx="43434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2" name="Picture 9" descr="Man in tunic with for#63720.jpg                                00063634 G-DRIVE Q                      C16F8F7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19858" y="289498"/>
            <a:ext cx="1981283" cy="3063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3" name="Picture 15" descr="old men in pleated tu#6371F.jpg                                00063634 G-DRIVE Q                      C16F8F7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280035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6851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noChangeArrowheads="1"/>
          </p:cNvSpPr>
          <p:nvPr>
            <p:ph type="body" sz="half" idx="1"/>
          </p:nvPr>
        </p:nvSpPr>
        <p:spPr>
          <a:xfrm>
            <a:off x="-245328" y="392978"/>
            <a:ext cx="6813395" cy="4114800"/>
          </a:xfrm>
        </p:spPr>
        <p:txBody>
          <a:bodyPr>
            <a:normAutofit/>
          </a:bodyPr>
          <a:lstStyle/>
          <a:p>
            <a:pPr lvl="1" eaLnBrk="1" hangingPunct="1"/>
            <a:r>
              <a:rPr lang="en-US" sz="2200" dirty="0">
                <a:latin typeface="Arial"/>
                <a:ea typeface="ＭＳ Ｐゴシック" charset="0"/>
                <a:cs typeface="Arial"/>
              </a:rPr>
              <a:t>Older men wear long hair</a:t>
            </a:r>
          </a:p>
          <a:p>
            <a:pPr lvl="1" eaLnBrk="1" hangingPunct="1"/>
            <a:r>
              <a:rPr lang="en-US" sz="2200" dirty="0" err="1">
                <a:latin typeface="Arial"/>
                <a:ea typeface="ＭＳ Ｐゴシック" charset="0"/>
                <a:cs typeface="Arial"/>
              </a:rPr>
              <a:t>Tutulus</a:t>
            </a:r>
            <a:r>
              <a:rPr lang="en-US" sz="2200" dirty="0">
                <a:latin typeface="Arial"/>
                <a:ea typeface="ＭＳ Ｐゴシック" charset="0"/>
                <a:cs typeface="Arial"/>
              </a:rPr>
              <a:t> is a common hat</a:t>
            </a:r>
          </a:p>
          <a:p>
            <a:pPr lvl="2" eaLnBrk="1" hangingPunct="1"/>
            <a:r>
              <a:rPr lang="en-US" sz="2200" dirty="0">
                <a:latin typeface="Arial"/>
                <a:ea typeface="ＭＳ Ｐゴシック" charset="0"/>
                <a:cs typeface="Arial"/>
              </a:rPr>
              <a:t>made of leather or felted, conical shape</a:t>
            </a:r>
          </a:p>
          <a:p>
            <a:pPr lvl="1" eaLnBrk="1" hangingPunct="1"/>
            <a:r>
              <a:rPr lang="en-US" sz="2200" dirty="0" err="1">
                <a:latin typeface="Arial"/>
                <a:ea typeface="ＭＳ Ｐゴシック" charset="0"/>
                <a:cs typeface="Arial"/>
              </a:rPr>
              <a:t>Pilos</a:t>
            </a:r>
            <a:r>
              <a:rPr lang="en-US" sz="2200" dirty="0">
                <a:latin typeface="Arial"/>
                <a:ea typeface="ＭＳ Ｐゴシック" charset="0"/>
                <a:cs typeface="Arial"/>
              </a:rPr>
              <a:t> is a shade hat</a:t>
            </a:r>
          </a:p>
          <a:p>
            <a:pPr eaLnBrk="1" hangingPunct="1"/>
            <a:r>
              <a:rPr lang="en-US" sz="2200" dirty="0">
                <a:latin typeface="Arial"/>
                <a:ea typeface="ＭＳ Ｐゴシック" charset="0"/>
                <a:cs typeface="Arial"/>
              </a:rPr>
              <a:t>Veils or </a:t>
            </a:r>
            <a:r>
              <a:rPr lang="en-US" sz="2200" dirty="0" err="1">
                <a:latin typeface="Arial"/>
                <a:ea typeface="ＭＳ Ｐゴシック" charset="0"/>
                <a:cs typeface="Arial"/>
              </a:rPr>
              <a:t>Tebenna</a:t>
            </a:r>
            <a:r>
              <a:rPr lang="en-US" sz="2200" dirty="0">
                <a:latin typeface="Arial"/>
                <a:ea typeface="ＭＳ Ｐゴシック" charset="0"/>
                <a:cs typeface="Arial"/>
              </a:rPr>
              <a:t> as veil</a:t>
            </a:r>
          </a:p>
        </p:txBody>
      </p:sp>
      <p:pic>
        <p:nvPicPr>
          <p:cNvPr id="71685" name="Picture 5" descr="Pipe Player Etruscan 525bc.jpg                                 00063634 G-DRIVE Q                      C16F8F7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022975" y="197005"/>
            <a:ext cx="3121025" cy="4876800"/>
          </a:xfrm>
          <a:noFill/>
        </p:spPr>
      </p:pic>
      <p:pic>
        <p:nvPicPr>
          <p:cNvPr id="71686" name="Picture 6" descr="Tanagra woman in thol#6364C.jpg                                00063634 G-DRIVE Q                      C16F8F7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6434" y="2169652"/>
            <a:ext cx="2659566" cy="4475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109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3"/>
          <p:cNvSpPr>
            <a:spLocks noGrp="1" noChangeArrowheads="1"/>
          </p:cNvSpPr>
          <p:nvPr>
            <p:ph type="body" sz="half" idx="1"/>
          </p:nvPr>
        </p:nvSpPr>
        <p:spPr>
          <a:xfrm>
            <a:off x="0" y="4472052"/>
            <a:ext cx="5787482" cy="4114800"/>
          </a:xfrm>
        </p:spPr>
        <p:txBody>
          <a:bodyPr/>
          <a:lstStyle/>
          <a:p>
            <a:pPr algn="ctr" eaLnBrk="1" hangingPunct="1">
              <a:buFont typeface="Wingdings" charset="0"/>
              <a:buNone/>
            </a:pPr>
            <a:r>
              <a:rPr lang="en-US" sz="2400" dirty="0">
                <a:latin typeface="Arial"/>
                <a:ea typeface="ＭＳ Ｐゴシック" charset="0"/>
                <a:cs typeface="Arial"/>
              </a:rPr>
              <a:t>Unique red </a:t>
            </a:r>
            <a:r>
              <a:rPr lang="en-US" sz="2400">
                <a:latin typeface="Arial"/>
                <a:ea typeface="ＭＳ Ｐゴシック" charset="0"/>
                <a:cs typeface="Arial"/>
              </a:rPr>
              <a:t>pointed toe </a:t>
            </a:r>
            <a:r>
              <a:rPr lang="en-US">
                <a:latin typeface="Arial"/>
                <a:ea typeface="ＭＳ Ｐゴシック" charset="0"/>
                <a:cs typeface="Arial"/>
              </a:rPr>
              <a:t>boots</a:t>
            </a:r>
            <a:endParaRPr lang="en-US" dirty="0">
              <a:latin typeface="Arial"/>
              <a:ea typeface="ＭＳ Ｐゴシック" charset="0"/>
              <a:cs typeface="Arial"/>
            </a:endParaRPr>
          </a:p>
          <a:p>
            <a:pPr lvl="1" eaLnBrk="1" hangingPunct="1"/>
            <a:r>
              <a:rPr lang="en-US" sz="2200" dirty="0">
                <a:latin typeface="Arial"/>
                <a:ea typeface="ＭＳ Ｐゴシック" charset="0"/>
                <a:cs typeface="Arial"/>
              </a:rPr>
              <a:t>Buskins = rougher boots, wrapped</a:t>
            </a:r>
          </a:p>
          <a:p>
            <a:pPr eaLnBrk="1" hangingPunct="1"/>
            <a:r>
              <a:rPr lang="en-US" sz="2400" dirty="0">
                <a:latin typeface="Arial"/>
                <a:ea typeface="ＭＳ Ｐゴシック" charset="0"/>
                <a:cs typeface="Arial"/>
              </a:rPr>
              <a:t>Sandals are common with heel cup</a:t>
            </a:r>
          </a:p>
        </p:txBody>
      </p:sp>
      <p:pic>
        <p:nvPicPr>
          <p:cNvPr id="72709" name="Picture 5" descr="Roman Sandals.jpg                                              00063634 G-DRIVE Q                      C16F8F7C:"/>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3001537" y="33867"/>
            <a:ext cx="2414588" cy="4114800"/>
          </a:xfrm>
        </p:spPr>
      </p:pic>
      <p:pic>
        <p:nvPicPr>
          <p:cNvPr id="72710" name="Picture 6" descr="old men in pleated tu#6371F.jpg                                00063634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7551" y="721795"/>
            <a:ext cx="3474999" cy="4917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73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sz="half" idx="1"/>
          </p:nvPr>
        </p:nvSpPr>
        <p:spPr>
          <a:xfrm>
            <a:off x="167090" y="0"/>
            <a:ext cx="2690149" cy="6858000"/>
          </a:xfrm>
          <a:solidFill>
            <a:schemeClr val="tx1">
              <a:lumMod val="65000"/>
            </a:schemeClr>
          </a:solidFill>
        </p:spPr>
        <p:txBody>
          <a:bodyPr/>
          <a:lstStyle/>
          <a:p>
            <a:pPr marL="0" indent="0" algn="ctr">
              <a:buNone/>
            </a:pPr>
            <a:r>
              <a:rPr lang="en-US" u="sng" dirty="0">
                <a:solidFill>
                  <a:srgbClr val="000000"/>
                </a:solidFill>
                <a:latin typeface="Arial" charset="0"/>
                <a:ea typeface="ＭＳ Ｐゴシック" charset="0"/>
                <a:cs typeface="ＭＳ Ｐゴシック" charset="0"/>
              </a:rPr>
              <a:t>Cycladic Art</a:t>
            </a:r>
            <a:br>
              <a:rPr lang="en-US" u="sng"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Mother Goddesses</a:t>
            </a:r>
          </a:p>
          <a:p>
            <a:pPr marL="0" indent="0" algn="ctr">
              <a:buNone/>
            </a:pPr>
            <a:endParaRPr lang="en-US" sz="2400" dirty="0">
              <a:solidFill>
                <a:srgbClr val="000000"/>
              </a:solidFill>
              <a:ea typeface="ＭＳ Ｐゴシック" charset="0"/>
              <a:cs typeface="ＭＳ Ｐゴシック" charset="0"/>
            </a:endParaRPr>
          </a:p>
          <a:p>
            <a:pPr marL="0" indent="0" algn="ctr">
              <a:buNone/>
            </a:pPr>
            <a:r>
              <a:rPr lang="en-US" sz="2400" dirty="0">
                <a:solidFill>
                  <a:srgbClr val="000000"/>
                </a:solidFill>
                <a:ea typeface="ＭＳ Ｐゴシック" charset="0"/>
                <a:cs typeface="ＭＳ Ｐゴシック" charset="0"/>
              </a:rPr>
              <a:t>Beautiful in their classic simplicity made of white marble, Cycladic art is very unique art form by the Minoans</a:t>
            </a:r>
          </a:p>
          <a:p>
            <a:pPr marL="0" indent="0" algn="ctr">
              <a:buNone/>
            </a:pPr>
            <a:endParaRPr lang="en-US" sz="2400" dirty="0">
              <a:ea typeface="ＭＳ Ｐゴシック" charset="0"/>
              <a:cs typeface="ＭＳ Ｐゴシック" charset="0"/>
            </a:endParaRPr>
          </a:p>
          <a:p>
            <a:pPr marL="0" indent="0" algn="ctr">
              <a:buNone/>
            </a:pPr>
            <a:endParaRPr lang="en-US" sz="2400" dirty="0">
              <a:ea typeface="ＭＳ Ｐゴシック" charset="0"/>
              <a:cs typeface="ＭＳ Ｐゴシック" charset="0"/>
            </a:endParaRPr>
          </a:p>
          <a:p>
            <a:pPr marL="0" indent="0" algn="ctr">
              <a:buNone/>
            </a:pPr>
            <a:endParaRPr lang="en-US" sz="2400" dirty="0">
              <a:ea typeface="ＭＳ Ｐゴシック" charset="0"/>
              <a:cs typeface="ＭＳ Ｐゴシック" charset="0"/>
            </a:endParaRPr>
          </a:p>
          <a:p>
            <a:pPr marL="0" indent="0" algn="ctr">
              <a:buNone/>
            </a:pPr>
            <a:endParaRPr lang="en-US" sz="2400" dirty="0">
              <a:ea typeface="ＭＳ Ｐゴシック" charset="0"/>
              <a:cs typeface="ＭＳ Ｐゴシック" charset="0"/>
            </a:endParaRPr>
          </a:p>
          <a:p>
            <a:pPr marL="0" indent="0" algn="ctr">
              <a:buNone/>
            </a:pPr>
            <a:endParaRPr lang="en-US" sz="2400" dirty="0">
              <a:ea typeface="ＭＳ Ｐゴシック" charset="0"/>
              <a:cs typeface="ＭＳ Ｐゴシック" charset="0"/>
            </a:endParaRPr>
          </a:p>
          <a:p>
            <a:pPr marL="0" indent="0" algn="ctr">
              <a:buNone/>
            </a:pPr>
            <a:endParaRPr lang="en-US" sz="2400" dirty="0">
              <a:ea typeface="ＭＳ Ｐゴシック" charset="0"/>
              <a:cs typeface="ＭＳ Ｐゴシック" charset="0"/>
            </a:endParaRPr>
          </a:p>
        </p:txBody>
      </p:sp>
      <p:pic>
        <p:nvPicPr>
          <p:cNvPr id="21510" name="Picture 14" descr="IMG_0082.JPG                                                   0000778C G-DRIVE Q                      C16F8F7C:"/>
          <p:cNvPicPr>
            <a:picLocks noChangeAspect="1" noChangeArrowheads="1"/>
          </p:cNvPicPr>
          <p:nvPr/>
        </p:nvPicPr>
        <p:blipFill rotWithShape="1">
          <a:blip r:embed="rId2" cstate="print">
            <a:clrChange>
              <a:clrFrom>
                <a:srgbClr val="FFFFFE"/>
              </a:clrFrom>
              <a:clrTo>
                <a:srgbClr val="FFFFFE">
                  <a:alpha val="0"/>
                </a:srgbClr>
              </a:clrTo>
            </a:clrChange>
            <a:lum contrast="10000"/>
            <a:extLst>
              <a:ext uri="{28A0092B-C50C-407E-A947-70E740481C1C}">
                <a14:useLocalDpi xmlns:a14="http://schemas.microsoft.com/office/drawing/2010/main"/>
              </a:ext>
            </a:extLst>
          </a:blip>
          <a:srcRect r="21139"/>
          <a:stretch/>
        </p:blipFill>
        <p:spPr bwMode="auto">
          <a:xfrm>
            <a:off x="6045973" y="0"/>
            <a:ext cx="3007620" cy="708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1511" name="Picture 16" descr="IMG_0087.JPG                                                   0000778C G-DRIVE Q                      C16F8F7C:"/>
          <p:cNvPicPr>
            <a:picLocks noChangeAspect="1" noChangeArrowheads="1"/>
          </p:cNvPicPr>
          <p:nvPr/>
        </p:nvPicPr>
        <p:blipFill>
          <a:blip r:embed="rId3" cstate="print">
            <a:clrChange>
              <a:clrFrom>
                <a:srgbClr val="FFFFFE"/>
              </a:clrFrom>
              <a:clrTo>
                <a:srgbClr val="FFFFFE">
                  <a:alpha val="0"/>
                </a:srgbClr>
              </a:clrTo>
            </a:clrChange>
            <a:lum contrast="26000"/>
            <a:extLst>
              <a:ext uri="{28A0092B-C50C-407E-A947-70E740481C1C}">
                <a14:useLocalDpi xmlns:a14="http://schemas.microsoft.com/office/drawing/2010/main"/>
              </a:ext>
            </a:extLst>
          </a:blip>
          <a:srcRect/>
          <a:stretch>
            <a:fillRect/>
          </a:stretch>
        </p:blipFill>
        <p:spPr bwMode="auto">
          <a:xfrm>
            <a:off x="2915262" y="0"/>
            <a:ext cx="3063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2755272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a:xfrm>
            <a:off x="401185" y="15371"/>
            <a:ext cx="4247015" cy="1295400"/>
          </a:xfrm>
        </p:spPr>
        <p:txBody>
          <a:bodyPr>
            <a:normAutofit/>
          </a:bodyPr>
          <a:lstStyle/>
          <a:p>
            <a:pPr eaLnBrk="1" hangingPunct="1"/>
            <a:r>
              <a:rPr lang="en-US" b="0">
                <a:solidFill>
                  <a:schemeClr val="tx1"/>
                </a:solidFill>
                <a:latin typeface="Helvetica" charset="0"/>
                <a:ea typeface="ＭＳ Ｐゴシック" charset="0"/>
                <a:cs typeface="ＭＳ Ｐゴシック" charset="0"/>
              </a:rPr>
              <a:t>City of Rome</a:t>
            </a:r>
          </a:p>
        </p:txBody>
      </p:sp>
      <p:sp>
        <p:nvSpPr>
          <p:cNvPr id="77829" name="Rectangle 4"/>
          <p:cNvSpPr>
            <a:spLocks noGrp="1" noChangeArrowheads="1"/>
          </p:cNvSpPr>
          <p:nvPr>
            <p:ph sz="half" idx="2"/>
          </p:nvPr>
        </p:nvSpPr>
        <p:spPr/>
        <p:txBody>
          <a:bodyPr/>
          <a:lstStyle/>
          <a:p>
            <a:pPr eaLnBrk="1" hangingPunct="1"/>
            <a:endParaRPr lang="fi-FI" sz="2400">
              <a:latin typeface="Arial" charset="0"/>
              <a:ea typeface="ＭＳ Ｐゴシック" charset="0"/>
              <a:cs typeface="ＭＳ Ｐゴシック" charset="0"/>
            </a:endParaRPr>
          </a:p>
        </p:txBody>
      </p:sp>
      <p:pic>
        <p:nvPicPr>
          <p:cNvPr id="77830" name="Picture 7" descr="200px-Roman_fresco_from_Boscoreale,_43-30_BCE,_Metropolitan_Museum_of_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80743" y="663071"/>
            <a:ext cx="3763257" cy="5682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8" name="Rectangle 3"/>
          <p:cNvSpPr>
            <a:spLocks noGrp="1" noChangeArrowheads="1"/>
          </p:cNvSpPr>
          <p:nvPr>
            <p:ph type="body" sz="half" idx="1"/>
          </p:nvPr>
        </p:nvSpPr>
        <p:spPr>
          <a:xfrm>
            <a:off x="-434793" y="1447799"/>
            <a:ext cx="6091783" cy="5273675"/>
          </a:xfrm>
        </p:spPr>
        <p:txBody>
          <a:bodyPr>
            <a:noAutofit/>
          </a:bodyPr>
          <a:lstStyle/>
          <a:p>
            <a:pPr lvl="1" eaLnBrk="1" hangingPunct="1"/>
            <a:r>
              <a:rPr lang="en-US" sz="2400" dirty="0">
                <a:latin typeface="Arial"/>
                <a:ea typeface="ＭＳ Ｐゴシック" charset="0"/>
                <a:cs typeface="Arial"/>
              </a:rPr>
              <a:t>The first multi-national metropolitan city </a:t>
            </a:r>
          </a:p>
          <a:p>
            <a:pPr lvl="2" eaLnBrk="1" hangingPunct="1"/>
            <a:r>
              <a:rPr lang="en-US" dirty="0">
                <a:latin typeface="Arial"/>
                <a:ea typeface="ＭＳ Ｐゴシック" charset="0"/>
                <a:cs typeface="Arial"/>
              </a:rPr>
              <a:t>Urban population to 1,000,000</a:t>
            </a:r>
          </a:p>
          <a:p>
            <a:pPr lvl="3" eaLnBrk="1" hangingPunct="1"/>
            <a:r>
              <a:rPr lang="en-US" sz="2400" dirty="0">
                <a:latin typeface="Arial"/>
                <a:ea typeface="ＭＳ Ｐゴシック" charset="0"/>
                <a:cs typeface="Arial"/>
              </a:rPr>
              <a:t>90% are foreign born</a:t>
            </a:r>
          </a:p>
          <a:p>
            <a:pPr lvl="2" eaLnBrk="1" hangingPunct="1"/>
            <a:r>
              <a:rPr lang="en-US" dirty="0">
                <a:latin typeface="Arial"/>
                <a:ea typeface="ＭＳ Ｐゴシック" charset="0"/>
                <a:cs typeface="Arial"/>
              </a:rPr>
              <a:t>Slums and apartment buildings to 7 floors</a:t>
            </a:r>
          </a:p>
          <a:p>
            <a:pPr lvl="2" eaLnBrk="1" hangingPunct="1"/>
            <a:r>
              <a:rPr lang="en-US" dirty="0">
                <a:latin typeface="Arial"/>
                <a:ea typeface="ＭＳ Ｐゴシック" charset="0"/>
                <a:cs typeface="Arial"/>
              </a:rPr>
              <a:t>Rich build single and two story homes around courtyard </a:t>
            </a:r>
          </a:p>
          <a:p>
            <a:pPr lvl="2" eaLnBrk="1" hangingPunct="1"/>
            <a:r>
              <a:rPr lang="en-US" dirty="0">
                <a:latin typeface="Arial"/>
                <a:ea typeface="ＭＳ Ｐゴシック" charset="0"/>
                <a:cs typeface="Arial"/>
              </a:rPr>
              <a:t>Patriarchal society (paterfamilias)</a:t>
            </a:r>
          </a:p>
          <a:p>
            <a:pPr lvl="3" eaLnBrk="1" hangingPunct="1"/>
            <a:r>
              <a:rPr lang="en-US" sz="2400" dirty="0">
                <a:latin typeface="Arial"/>
                <a:ea typeface="ＭＳ Ｐゴシック" charset="0"/>
                <a:cs typeface="Arial"/>
              </a:rPr>
              <a:t>Matron runs household</a:t>
            </a:r>
          </a:p>
        </p:txBody>
      </p:sp>
    </p:spTree>
    <p:extLst>
      <p:ext uri="{BB962C8B-B14F-4D97-AF65-F5344CB8AC3E}">
        <p14:creationId xmlns:p14="http://schemas.microsoft.com/office/powerpoint/2010/main" val="2608203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1489725" y="152400"/>
            <a:ext cx="6096000" cy="1219200"/>
          </a:xfrm>
        </p:spPr>
        <p:txBody>
          <a:bodyPr/>
          <a:lstStyle/>
          <a:p>
            <a:pPr eaLnBrk="1" hangingPunct="1"/>
            <a:r>
              <a:rPr lang="en-US" b="0">
                <a:solidFill>
                  <a:schemeClr val="tx1"/>
                </a:solidFill>
                <a:latin typeface="Helvetica" charset="0"/>
                <a:ea typeface="ＭＳ Ｐゴシック" charset="0"/>
                <a:cs typeface="ＭＳ Ｐゴシック" charset="0"/>
              </a:rPr>
              <a:t>Roman Republic</a:t>
            </a:r>
          </a:p>
        </p:txBody>
      </p:sp>
      <p:sp>
        <p:nvSpPr>
          <p:cNvPr id="73732" name="Rectangle 3"/>
          <p:cNvSpPr>
            <a:spLocks noGrp="1" noChangeArrowheads="1"/>
          </p:cNvSpPr>
          <p:nvPr>
            <p:ph type="body" sz="half" idx="1"/>
          </p:nvPr>
        </p:nvSpPr>
        <p:spPr>
          <a:xfrm>
            <a:off x="-304799" y="1371600"/>
            <a:ext cx="6200774" cy="4724400"/>
          </a:xfrm>
        </p:spPr>
        <p:txBody>
          <a:bodyPr/>
          <a:lstStyle/>
          <a:p>
            <a:pPr lvl="1" eaLnBrk="1" hangingPunct="1"/>
            <a:r>
              <a:rPr lang="en-US" sz="2200" dirty="0">
                <a:latin typeface="Arial"/>
                <a:ea typeface="ＭＳ Ｐゴシック" charset="0"/>
                <a:cs typeface="Arial"/>
              </a:rPr>
              <a:t>Overthrow Etruscans 509 BCE</a:t>
            </a:r>
          </a:p>
          <a:p>
            <a:pPr lvl="2" eaLnBrk="1" hangingPunct="1"/>
            <a:r>
              <a:rPr lang="en-US" sz="2000" dirty="0">
                <a:latin typeface="Arial"/>
                <a:ea typeface="ＭＳ Ｐゴシック" charset="0"/>
                <a:cs typeface="Arial"/>
              </a:rPr>
              <a:t>extend their territory to Sicily and Carthage</a:t>
            </a:r>
          </a:p>
          <a:p>
            <a:pPr lvl="2" eaLnBrk="1" hangingPunct="1"/>
            <a:r>
              <a:rPr lang="en-US" sz="2000" dirty="0">
                <a:latin typeface="Arial"/>
                <a:ea typeface="ＭＳ Ｐゴシック" charset="0"/>
                <a:cs typeface="Arial"/>
              </a:rPr>
              <a:t>Ultimately extended reign to Danube in Europe</a:t>
            </a:r>
          </a:p>
          <a:p>
            <a:pPr lvl="2" eaLnBrk="1" hangingPunct="1"/>
            <a:r>
              <a:rPr lang="en-US" sz="2000" dirty="0">
                <a:latin typeface="Arial"/>
                <a:ea typeface="ＭＳ Ｐゴシック" charset="0"/>
                <a:cs typeface="Arial"/>
              </a:rPr>
              <a:t>Empire includes Greece and Asia Minor</a:t>
            </a:r>
          </a:p>
          <a:p>
            <a:pPr marL="914400" lvl="2" indent="0" eaLnBrk="1" hangingPunct="1">
              <a:buNone/>
            </a:pPr>
            <a:endParaRPr lang="en-US" sz="2000" dirty="0">
              <a:latin typeface="Arial"/>
              <a:ea typeface="ＭＳ Ｐゴシック" charset="0"/>
              <a:cs typeface="Arial"/>
            </a:endParaRPr>
          </a:p>
          <a:p>
            <a:pPr lvl="1" eaLnBrk="1" hangingPunct="1"/>
            <a:r>
              <a:rPr lang="en-US" sz="2200" dirty="0">
                <a:latin typeface="Arial"/>
                <a:ea typeface="ＭＳ Ｐゴシック" charset="0"/>
                <a:cs typeface="Arial"/>
              </a:rPr>
              <a:t>Republic with 2 consuls</a:t>
            </a:r>
          </a:p>
          <a:p>
            <a:pPr lvl="2" eaLnBrk="1" hangingPunct="1"/>
            <a:r>
              <a:rPr lang="en-US" sz="2000" dirty="0">
                <a:latin typeface="Arial"/>
                <a:ea typeface="ＭＳ Ｐゴシック" charset="0"/>
                <a:cs typeface="Arial"/>
              </a:rPr>
              <a:t>Also a Senate like in Greece</a:t>
            </a:r>
          </a:p>
        </p:txBody>
      </p:sp>
      <p:pic>
        <p:nvPicPr>
          <p:cNvPr id="73733" name="Picture 5" descr="The Orator bronze 100#63727.jpg                                00063634 G-DRIVE Q                      C16F8F7C:"/>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076950" y="1143000"/>
            <a:ext cx="3067050" cy="5181600"/>
          </a:xfrm>
        </p:spPr>
      </p:pic>
      <p:pic>
        <p:nvPicPr>
          <p:cNvPr id="73734" name="Picture 6" descr="*Etruscan bronze orator.jpg                                    0000B539 G-DRIVE Q                      C16F8F7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361478">
            <a:off x="3959209" y="4045680"/>
            <a:ext cx="2971800"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727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a:xfrm>
            <a:off x="117475" y="20669"/>
            <a:ext cx="6096000" cy="1295400"/>
          </a:xfrm>
        </p:spPr>
        <p:txBody>
          <a:bodyPr/>
          <a:lstStyle/>
          <a:p>
            <a:pPr eaLnBrk="1" hangingPunct="1"/>
            <a:r>
              <a:rPr lang="en-US" b="0">
                <a:solidFill>
                  <a:schemeClr val="tx1"/>
                </a:solidFill>
                <a:latin typeface="Helvetica" charset="0"/>
                <a:ea typeface="ＭＳ Ｐゴシック" charset="0"/>
                <a:cs typeface="ＭＳ Ｐゴシック" charset="0"/>
              </a:rPr>
              <a:t>Roman Empire</a:t>
            </a:r>
          </a:p>
        </p:txBody>
      </p:sp>
      <p:sp>
        <p:nvSpPr>
          <p:cNvPr id="75780" name="Rectangle 3"/>
          <p:cNvSpPr>
            <a:spLocks noGrp="1" noChangeArrowheads="1"/>
          </p:cNvSpPr>
          <p:nvPr>
            <p:ph type="body" sz="half" idx="1"/>
          </p:nvPr>
        </p:nvSpPr>
        <p:spPr>
          <a:xfrm>
            <a:off x="0" y="1375734"/>
            <a:ext cx="6019800" cy="4815068"/>
          </a:xfrm>
        </p:spPr>
        <p:txBody>
          <a:bodyPr/>
          <a:lstStyle/>
          <a:p>
            <a:pPr lvl="1" eaLnBrk="1" hangingPunct="1">
              <a:lnSpc>
                <a:spcPct val="90000"/>
              </a:lnSpc>
            </a:pPr>
            <a:r>
              <a:rPr lang="en-US" sz="2200" dirty="0">
                <a:latin typeface="Arial"/>
                <a:ea typeface="ＭＳ Ｐゴシック" charset="0"/>
                <a:cs typeface="Arial"/>
              </a:rPr>
              <a:t>Julius Caesar becomes dictator for life</a:t>
            </a:r>
          </a:p>
          <a:p>
            <a:pPr lvl="2" eaLnBrk="1" hangingPunct="1">
              <a:lnSpc>
                <a:spcPct val="90000"/>
              </a:lnSpc>
            </a:pPr>
            <a:r>
              <a:rPr lang="en-US" sz="2000" dirty="0">
                <a:latin typeface="Arial"/>
                <a:ea typeface="ＭＳ Ｐゴシック" charset="0"/>
                <a:cs typeface="Arial"/>
              </a:rPr>
              <a:t>make an end to civil war</a:t>
            </a:r>
          </a:p>
          <a:p>
            <a:pPr lvl="2" eaLnBrk="1" hangingPunct="1">
              <a:lnSpc>
                <a:spcPct val="90000"/>
              </a:lnSpc>
            </a:pPr>
            <a:r>
              <a:rPr lang="en-US" sz="2000" dirty="0">
                <a:latin typeface="Arial"/>
                <a:ea typeface="ＭＳ Ｐゴシック" charset="0"/>
                <a:cs typeface="Arial"/>
              </a:rPr>
              <a:t>assassinated by Brutus in 44 BC</a:t>
            </a:r>
          </a:p>
          <a:p>
            <a:pPr lvl="1" eaLnBrk="1" hangingPunct="1">
              <a:lnSpc>
                <a:spcPct val="90000"/>
              </a:lnSpc>
            </a:pPr>
            <a:r>
              <a:rPr lang="en-US" sz="2200" dirty="0">
                <a:latin typeface="Arial"/>
                <a:ea typeface="ＭＳ Ｐゴシック" charset="0"/>
                <a:cs typeface="Arial"/>
              </a:rPr>
              <a:t>Augustus Caesar 1st emperor in 27BC</a:t>
            </a:r>
          </a:p>
          <a:p>
            <a:pPr lvl="2" eaLnBrk="1" hangingPunct="1">
              <a:lnSpc>
                <a:spcPct val="90000"/>
              </a:lnSpc>
            </a:pPr>
            <a:r>
              <a:rPr lang="en-US" sz="2000" dirty="0">
                <a:latin typeface="Arial"/>
                <a:ea typeface="ＭＳ Ｐゴシック" charset="0"/>
                <a:cs typeface="Arial"/>
              </a:rPr>
              <a:t>Grand nephew of Julius Caesar</a:t>
            </a:r>
          </a:p>
          <a:p>
            <a:pPr lvl="2" eaLnBrk="1" hangingPunct="1">
              <a:lnSpc>
                <a:spcPct val="90000"/>
              </a:lnSpc>
            </a:pPr>
            <a:r>
              <a:rPr lang="en-US" sz="2000" dirty="0">
                <a:latin typeface="Arial"/>
                <a:ea typeface="ＭＳ Ｐゴシック" charset="0"/>
                <a:cs typeface="Arial"/>
              </a:rPr>
              <a:t>Declares Pax Romana</a:t>
            </a:r>
          </a:p>
          <a:p>
            <a:pPr lvl="3" eaLnBrk="1" hangingPunct="1">
              <a:lnSpc>
                <a:spcPct val="90000"/>
              </a:lnSpc>
            </a:pPr>
            <a:r>
              <a:rPr lang="en-US" sz="1800" dirty="0">
                <a:latin typeface="Arial"/>
                <a:ea typeface="ＭＳ Ｐゴシック" charset="0"/>
                <a:cs typeface="Arial"/>
              </a:rPr>
              <a:t>200 years of Peace</a:t>
            </a:r>
          </a:p>
          <a:p>
            <a:pPr lvl="1" eaLnBrk="1" hangingPunct="1">
              <a:lnSpc>
                <a:spcPct val="90000"/>
              </a:lnSpc>
            </a:pPr>
            <a:r>
              <a:rPr lang="en-US" sz="2200" dirty="0">
                <a:latin typeface="Arial"/>
                <a:ea typeface="ＭＳ Ｐゴシック" charset="0"/>
                <a:cs typeface="Arial"/>
              </a:rPr>
              <a:t>Empire grows </a:t>
            </a:r>
          </a:p>
          <a:p>
            <a:pPr eaLnBrk="1" hangingPunct="1">
              <a:lnSpc>
                <a:spcPct val="90000"/>
              </a:lnSpc>
            </a:pPr>
            <a:r>
              <a:rPr lang="en-US" sz="2400" dirty="0">
                <a:latin typeface="Arial"/>
                <a:ea typeface="ＭＳ Ｐゴシック" charset="0"/>
                <a:cs typeface="Arial"/>
              </a:rPr>
              <a:t>African, Arabia  (Persia), Britain, Germanic east of Danube</a:t>
            </a:r>
          </a:p>
        </p:txBody>
      </p:sp>
      <p:pic>
        <p:nvPicPr>
          <p:cNvPr id="75781" name="Picture 5" descr="Augustus Prima Porta2#6372F.jpg                                00063634 G-DRIVE Q                      C16F8F7C:"/>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213475" y="1314002"/>
            <a:ext cx="2390775" cy="4876800"/>
          </a:xfrm>
        </p:spPr>
      </p:pic>
    </p:spTree>
    <p:extLst>
      <p:ext uri="{BB962C8B-B14F-4D97-AF65-F5344CB8AC3E}">
        <p14:creationId xmlns:p14="http://schemas.microsoft.com/office/powerpoint/2010/main" val="24953690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endParaRPr lang="fi-FI">
              <a:latin typeface="Arial" charset="0"/>
              <a:ea typeface="ＭＳ Ｐゴシック" charset="0"/>
              <a:cs typeface="ＭＳ Ｐゴシック" charset="0"/>
            </a:endParaRPr>
          </a:p>
        </p:txBody>
      </p:sp>
      <p:sp>
        <p:nvSpPr>
          <p:cNvPr id="76802" name="Text Placeholder 2"/>
          <p:cNvSpPr>
            <a:spLocks noGrp="1"/>
          </p:cNvSpPr>
          <p:nvPr>
            <p:ph type="body" sz="half" idx="1"/>
          </p:nvPr>
        </p:nvSpPr>
        <p:spPr/>
        <p:txBody>
          <a:bodyPr/>
          <a:lstStyle/>
          <a:p>
            <a:endParaRPr lang="fi-FI">
              <a:latin typeface="Arial" charset="0"/>
              <a:ea typeface="ＭＳ Ｐゴシック" charset="0"/>
              <a:cs typeface="ＭＳ Ｐゴシック" charset="0"/>
            </a:endParaRPr>
          </a:p>
        </p:txBody>
      </p:sp>
      <p:sp>
        <p:nvSpPr>
          <p:cNvPr id="76803" name="Content Placeholder 3"/>
          <p:cNvSpPr>
            <a:spLocks noGrp="1"/>
          </p:cNvSpPr>
          <p:nvPr>
            <p:ph sz="half" idx="2"/>
          </p:nvPr>
        </p:nvSpPr>
        <p:spPr/>
        <p:txBody>
          <a:bodyPr/>
          <a:lstStyle/>
          <a:p>
            <a:endParaRPr lang="fi-FI">
              <a:latin typeface="Arial" charset="0"/>
              <a:ea typeface="ＭＳ Ｐゴシック" charset="0"/>
              <a:cs typeface="ＭＳ Ｐゴシック" charset="0"/>
            </a:endParaRPr>
          </a:p>
        </p:txBody>
      </p:sp>
      <p:pic>
        <p:nvPicPr>
          <p:cNvPr id="76806" name="Picture 6" descr="provinc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3050" y="990600"/>
            <a:ext cx="8688388"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6160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6"/>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3817A99C-4D80-9D4A-96CA-AAEF5EEBD386}" type="slidenum">
              <a:rPr kumimoji="0" lang="en-US" sz="1400">
                <a:latin typeface="Arial" charset="0"/>
              </a:rPr>
              <a:pPr eaLnBrk="1" hangingPunct="1"/>
              <a:t>74</a:t>
            </a:fld>
            <a:endParaRPr kumimoji="0" lang="en-US" sz="1400">
              <a:latin typeface="Arial" charset="0"/>
            </a:endParaRPr>
          </a:p>
        </p:txBody>
      </p:sp>
      <p:pic>
        <p:nvPicPr>
          <p:cNvPr id="95237" name="Picture 9" descr="Egyptian Copt in Roma#6373F.jpg                                00063634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38359" y="15875"/>
            <a:ext cx="2462212"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8" name="Picture 22" descr="gold hairpin &amp; fibula#63728.jpg                                00063634 G-DRIVE Q                      C16F8F7C:"/>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6805612" y="4267200"/>
            <a:ext cx="1628775" cy="2590800"/>
          </a:xfrm>
          <a:noFill/>
        </p:spPr>
      </p:pic>
      <p:pic>
        <p:nvPicPr>
          <p:cNvPr id="95239" name="Picture 23" descr="Blue stola on matron 150bc.jpg                                 00063634 G-DRIVE Q                      C16F8F7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2452" y="1324089"/>
            <a:ext cx="5522532" cy="539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6" name="Rectangle 3"/>
          <p:cNvSpPr>
            <a:spLocks noGrp="1" noChangeArrowheads="1"/>
          </p:cNvSpPr>
          <p:nvPr>
            <p:ph type="body" sz="half" idx="1"/>
          </p:nvPr>
        </p:nvSpPr>
        <p:spPr>
          <a:xfrm>
            <a:off x="457200" y="641350"/>
            <a:ext cx="7061200" cy="5715000"/>
          </a:xfrm>
        </p:spPr>
        <p:txBody>
          <a:bodyPr>
            <a:normAutofit/>
          </a:bodyPr>
          <a:lstStyle/>
          <a:p>
            <a:pPr lvl="1" eaLnBrk="1" hangingPunct="1"/>
            <a:r>
              <a:rPr lang="en-US" sz="2400" dirty="0">
                <a:latin typeface="Arial"/>
                <a:ea typeface="ＭＳ Ｐゴシック" charset="0"/>
                <a:cs typeface="Arial"/>
              </a:rPr>
              <a:t>Tunic and </a:t>
            </a:r>
            <a:r>
              <a:rPr lang="en-US" sz="2400" dirty="0" err="1">
                <a:latin typeface="Arial"/>
                <a:ea typeface="ＭＳ Ｐゴシック" charset="0"/>
                <a:cs typeface="Arial"/>
              </a:rPr>
              <a:t>Stola</a:t>
            </a:r>
            <a:r>
              <a:rPr lang="en-US" sz="2400" dirty="0">
                <a:latin typeface="Arial"/>
                <a:ea typeface="ＭＳ Ｐゴシック" charset="0"/>
                <a:cs typeface="Arial"/>
              </a:rPr>
              <a:t> for women</a:t>
            </a:r>
          </a:p>
        </p:txBody>
      </p:sp>
    </p:spTree>
    <p:extLst>
      <p:ext uri="{BB962C8B-B14F-4D97-AF65-F5344CB8AC3E}">
        <p14:creationId xmlns:p14="http://schemas.microsoft.com/office/powerpoint/2010/main" val="14519757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5F2E44-594D-4A4D-83A7-A0D42B661710}"/>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5E3B73C0-4414-CB43-A192-BC209C4AEE7C}"/>
              </a:ext>
            </a:extLst>
          </p:cNvPr>
          <p:cNvSpPr>
            <a:spLocks noGrp="1"/>
          </p:cNvSpPr>
          <p:nvPr>
            <p:ph type="body" sz="half" idx="1"/>
          </p:nvPr>
        </p:nvSpPr>
        <p:spPr/>
        <p:txBody>
          <a:bodyPr/>
          <a:lstStyle/>
          <a:p>
            <a:pPr marL="0" indent="0">
              <a:buNone/>
            </a:pPr>
            <a:r>
              <a:rPr lang="fi-FI" dirty="0" err="1"/>
              <a:t>Stola</a:t>
            </a:r>
            <a:r>
              <a:rPr lang="fi-FI" dirty="0"/>
              <a:t> on </a:t>
            </a:r>
            <a:r>
              <a:rPr lang="fi-FI" dirty="0" err="1"/>
              <a:t>women</a:t>
            </a:r>
            <a:endParaRPr lang="fi-FI" dirty="0"/>
          </a:p>
        </p:txBody>
      </p:sp>
      <p:pic>
        <p:nvPicPr>
          <p:cNvPr id="5" name="Sisällön paikkamerkki 4">
            <a:extLst>
              <a:ext uri="{FF2B5EF4-FFF2-40B4-BE49-F238E27FC236}">
                <a16:creationId xmlns:a16="http://schemas.microsoft.com/office/drawing/2014/main" id="{E67957E4-D4E3-5D44-A90D-31F5E259B92C}"/>
              </a:ext>
            </a:extLst>
          </p:cNvPr>
          <p:cNvPicPr>
            <a:picLocks noGrp="1" noChangeAspect="1"/>
          </p:cNvPicPr>
          <p:nvPr>
            <p:ph sz="half" idx="2"/>
          </p:nvPr>
        </p:nvPicPr>
        <p:blipFill rotWithShape="1">
          <a:blip r:embed="rId2"/>
          <a:srcRect l="7601" r="10799" b="6715"/>
          <a:stretch/>
        </p:blipFill>
        <p:spPr>
          <a:xfrm>
            <a:off x="4495800" y="609600"/>
            <a:ext cx="4648200" cy="5725715"/>
          </a:xfrm>
        </p:spPr>
      </p:pic>
    </p:spTree>
    <p:extLst>
      <p:ext uri="{BB962C8B-B14F-4D97-AF65-F5344CB8AC3E}">
        <p14:creationId xmlns:p14="http://schemas.microsoft.com/office/powerpoint/2010/main" val="2634642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6"/>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48A86E33-09B2-124A-AAE8-48DC4B94CC8C}" type="slidenum">
              <a:rPr kumimoji="0" lang="en-US" sz="1400">
                <a:latin typeface="Arial" charset="0"/>
              </a:rPr>
              <a:pPr eaLnBrk="1" hangingPunct="1"/>
              <a:t>76</a:t>
            </a:fld>
            <a:endParaRPr kumimoji="0" lang="en-US" sz="1400">
              <a:latin typeface="Arial" charset="0"/>
            </a:endParaRPr>
          </a:p>
        </p:txBody>
      </p:sp>
      <p:sp>
        <p:nvSpPr>
          <p:cNvPr id="97284" name="Rectangle 3"/>
          <p:cNvSpPr>
            <a:spLocks noGrp="1" noChangeArrowheads="1"/>
          </p:cNvSpPr>
          <p:nvPr>
            <p:ph type="body" sz="half" idx="1"/>
          </p:nvPr>
        </p:nvSpPr>
        <p:spPr>
          <a:xfrm>
            <a:off x="431800" y="1295400"/>
            <a:ext cx="6273800" cy="4114800"/>
          </a:xfrm>
        </p:spPr>
        <p:txBody>
          <a:bodyPr/>
          <a:lstStyle/>
          <a:p>
            <a:pPr eaLnBrk="1" hangingPunct="1"/>
            <a:r>
              <a:rPr lang="en-US" sz="2400">
                <a:latin typeface="Arial" charset="0"/>
                <a:ea typeface="ＭＳ Ｐゴシック" charset="0"/>
                <a:cs typeface="ＭＳ Ｐゴシック" charset="0"/>
              </a:rPr>
              <a:t>False hair is common in Imperial Rome</a:t>
            </a:r>
          </a:p>
        </p:txBody>
      </p:sp>
      <p:pic>
        <p:nvPicPr>
          <p:cNvPr id="97285" name="Picture 6" descr="Back view of roman ma#63735.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2743200"/>
            <a:ext cx="264001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6" name="Picture 8" descr="Flavian Beauty 70ad.jpg                                        00063634 G-DRIVE Q                      C16F8F7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248400" y="152400"/>
            <a:ext cx="2076450" cy="3200400"/>
          </a:xfrm>
        </p:spPr>
      </p:pic>
      <p:pic>
        <p:nvPicPr>
          <p:cNvPr id="97287" name="Picture 9" descr="Roman matron braids 75ad.jpg                                   00063634 G-DRIVE Q                      C16F8F7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18504" y="2606675"/>
            <a:ext cx="2873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8" name="Picture 10" descr="Hadrian's wife Plotin#63737.jpg                                00063634 G-DRIVE Q                      C16F8F7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3831" y="2606675"/>
            <a:ext cx="25098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9" name="Picture 11" descr="Back view of roman ma#63735.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8400" y="2747963"/>
            <a:ext cx="264001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tsikko 1"/>
          <p:cNvSpPr>
            <a:spLocks noGrp="1"/>
          </p:cNvSpPr>
          <p:nvPr>
            <p:ph type="title"/>
          </p:nvPr>
        </p:nvSpPr>
        <p:spPr/>
        <p:txBody>
          <a:bodyPr/>
          <a:lstStyle/>
          <a:p>
            <a:endParaRPr lang="fi-FI" dirty="0"/>
          </a:p>
        </p:txBody>
      </p:sp>
    </p:spTree>
    <p:extLst>
      <p:ext uri="{BB962C8B-B14F-4D97-AF65-F5344CB8AC3E}">
        <p14:creationId xmlns:p14="http://schemas.microsoft.com/office/powerpoint/2010/main" val="1358112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F9A375-C02B-7C45-885C-3953B1C2FE8C}"/>
              </a:ext>
            </a:extLst>
          </p:cNvPr>
          <p:cNvSpPr>
            <a:spLocks noGrp="1"/>
          </p:cNvSpPr>
          <p:nvPr>
            <p:ph type="title"/>
          </p:nvPr>
        </p:nvSpPr>
        <p:spPr/>
        <p:txBody>
          <a:bodyPr/>
          <a:lstStyle/>
          <a:p>
            <a:r>
              <a:rPr lang="fi-FI" dirty="0"/>
              <a:t>Roman </a:t>
            </a:r>
            <a:r>
              <a:rPr lang="fi-FI" dirty="0" err="1"/>
              <a:t>textiles</a:t>
            </a:r>
            <a:endParaRPr lang="fi-FI" dirty="0"/>
          </a:p>
        </p:txBody>
      </p:sp>
      <p:sp>
        <p:nvSpPr>
          <p:cNvPr id="3" name="Tekstin paikkamerkki 2">
            <a:extLst>
              <a:ext uri="{FF2B5EF4-FFF2-40B4-BE49-F238E27FC236}">
                <a16:creationId xmlns:a16="http://schemas.microsoft.com/office/drawing/2014/main" id="{703E964E-6D54-314E-98D7-2254F0F4A6CC}"/>
              </a:ext>
            </a:extLst>
          </p:cNvPr>
          <p:cNvSpPr>
            <a:spLocks noGrp="1"/>
          </p:cNvSpPr>
          <p:nvPr>
            <p:ph type="body" sz="half" idx="1"/>
          </p:nvPr>
        </p:nvSpPr>
        <p:spPr/>
        <p:txBody>
          <a:bodyPr>
            <a:normAutofit/>
          </a:bodyPr>
          <a:lstStyle/>
          <a:p>
            <a:r>
              <a:rPr lang="fi-FI" dirty="0" err="1"/>
              <a:t>Wool</a:t>
            </a:r>
            <a:endParaRPr lang="fi-FI" dirty="0"/>
          </a:p>
          <a:p>
            <a:r>
              <a:rPr lang="fi-FI" dirty="0" err="1"/>
              <a:t>Flax</a:t>
            </a:r>
            <a:r>
              <a:rPr lang="fi-FI" dirty="0"/>
              <a:t> for </a:t>
            </a:r>
            <a:r>
              <a:rPr lang="fi-FI" dirty="0" err="1"/>
              <a:t>linen</a:t>
            </a:r>
            <a:endParaRPr lang="fi-FI" dirty="0"/>
          </a:p>
          <a:p>
            <a:r>
              <a:rPr lang="fi-FI" dirty="0"/>
              <a:t>Cotton</a:t>
            </a:r>
          </a:p>
          <a:p>
            <a:r>
              <a:rPr lang="fi-FI" dirty="0" err="1"/>
              <a:t>Silk</a:t>
            </a:r>
            <a:endParaRPr lang="fi-FI" dirty="0"/>
          </a:p>
        </p:txBody>
      </p:sp>
      <p:sp>
        <p:nvSpPr>
          <p:cNvPr id="4" name="Sisällön paikkamerkki 3">
            <a:extLst>
              <a:ext uri="{FF2B5EF4-FFF2-40B4-BE49-F238E27FC236}">
                <a16:creationId xmlns:a16="http://schemas.microsoft.com/office/drawing/2014/main" id="{D2E36A74-7968-3548-BD31-350D263BE473}"/>
              </a:ext>
            </a:extLst>
          </p:cNvPr>
          <p:cNvSpPr>
            <a:spLocks noGrp="1"/>
          </p:cNvSpPr>
          <p:nvPr>
            <p:ph sz="half" idx="2"/>
          </p:nvPr>
        </p:nvSpPr>
        <p:spPr>
          <a:xfrm>
            <a:off x="4391526" y="1981199"/>
            <a:ext cx="4403558" cy="4443663"/>
          </a:xfrm>
        </p:spPr>
        <p:txBody>
          <a:bodyPr>
            <a:normAutofit/>
          </a:bodyPr>
          <a:lstStyle/>
          <a:p>
            <a:r>
              <a:rPr lang="fi-FI" sz="2000" dirty="0" err="1"/>
              <a:t>Wool</a:t>
            </a:r>
            <a:r>
              <a:rPr lang="fi-FI" sz="2000" dirty="0"/>
              <a:t> </a:t>
            </a:r>
            <a:r>
              <a:rPr lang="fi-FI" sz="2000" dirty="0" err="1"/>
              <a:t>the</a:t>
            </a:r>
            <a:r>
              <a:rPr lang="fi-FI" sz="2000" dirty="0"/>
              <a:t> </a:t>
            </a:r>
            <a:r>
              <a:rPr lang="fi-FI" sz="2000" dirty="0" err="1"/>
              <a:t>most</a:t>
            </a:r>
            <a:r>
              <a:rPr lang="fi-FI" sz="2000" dirty="0"/>
              <a:t> </a:t>
            </a:r>
            <a:r>
              <a:rPr lang="fi-FI" sz="2000" dirty="0" err="1"/>
              <a:t>common</a:t>
            </a:r>
            <a:r>
              <a:rPr lang="fi-FI" sz="2000" dirty="0"/>
              <a:t> –&gt; </a:t>
            </a:r>
            <a:r>
              <a:rPr lang="fi-FI" sz="2000" dirty="0" err="1"/>
              <a:t>importance</a:t>
            </a:r>
            <a:r>
              <a:rPr lang="fi-FI" sz="2000" dirty="0"/>
              <a:t> of </a:t>
            </a:r>
            <a:r>
              <a:rPr lang="fi-FI" sz="2000" dirty="0" err="1"/>
              <a:t>sheep</a:t>
            </a:r>
            <a:r>
              <a:rPr lang="fi-FI" sz="2000" dirty="0"/>
              <a:t> and </a:t>
            </a:r>
            <a:r>
              <a:rPr lang="fi-FI" sz="2000" dirty="0" err="1"/>
              <a:t>goat</a:t>
            </a:r>
            <a:endParaRPr lang="fi-FI" sz="2000" dirty="0"/>
          </a:p>
          <a:p>
            <a:r>
              <a:rPr lang="fi-FI" sz="2000" dirty="0" err="1"/>
              <a:t>Sheep</a:t>
            </a:r>
            <a:r>
              <a:rPr lang="fi-FI" sz="2000" dirty="0"/>
              <a:t> </a:t>
            </a:r>
            <a:r>
              <a:rPr lang="fi-FI" sz="2000" dirty="0" err="1"/>
              <a:t>were</a:t>
            </a:r>
            <a:r>
              <a:rPr lang="fi-FI" sz="2000" dirty="0"/>
              <a:t> </a:t>
            </a:r>
            <a:r>
              <a:rPr lang="fi-FI" sz="2000" dirty="0" err="1"/>
              <a:t>valuable</a:t>
            </a:r>
            <a:r>
              <a:rPr lang="fi-FI" sz="2000" dirty="0"/>
              <a:t> </a:t>
            </a:r>
          </a:p>
          <a:p>
            <a:r>
              <a:rPr lang="fi-FI" sz="2000" dirty="0" err="1"/>
              <a:t>Breeding</a:t>
            </a:r>
            <a:r>
              <a:rPr lang="fi-FI" sz="2000" dirty="0"/>
              <a:t> </a:t>
            </a:r>
            <a:r>
              <a:rPr lang="fi-FI" sz="2000" dirty="0" err="1"/>
              <a:t>programmes</a:t>
            </a:r>
            <a:r>
              <a:rPr lang="fi-FI" sz="2000" dirty="0"/>
              <a:t> for </a:t>
            </a:r>
            <a:r>
              <a:rPr lang="fi-FI" sz="2000" dirty="0" err="1"/>
              <a:t>different</a:t>
            </a:r>
            <a:r>
              <a:rPr lang="fi-FI" sz="2000" dirty="0"/>
              <a:t> </a:t>
            </a:r>
            <a:r>
              <a:rPr lang="fi-FI" sz="2000" dirty="0" err="1"/>
              <a:t>qualities</a:t>
            </a:r>
            <a:endParaRPr lang="fi-FI" sz="2000" dirty="0"/>
          </a:p>
          <a:p>
            <a:r>
              <a:rPr lang="fi-FI" sz="2000" dirty="0" err="1"/>
              <a:t>Flax</a:t>
            </a:r>
            <a:r>
              <a:rPr lang="fi-FI" sz="2000" dirty="0"/>
              <a:t> </a:t>
            </a:r>
            <a:r>
              <a:rPr lang="fi-FI" sz="2000" dirty="0" err="1"/>
              <a:t>production</a:t>
            </a:r>
            <a:r>
              <a:rPr lang="fi-FI" sz="2000" dirty="0"/>
              <a:t> </a:t>
            </a:r>
            <a:r>
              <a:rPr lang="fi-FI" sz="2000" dirty="0" err="1"/>
              <a:t>more</a:t>
            </a:r>
            <a:r>
              <a:rPr lang="fi-FI" sz="2000" dirty="0"/>
              <a:t> </a:t>
            </a:r>
            <a:r>
              <a:rPr lang="fi-FI" sz="2000" dirty="0" err="1"/>
              <a:t>time</a:t>
            </a:r>
            <a:r>
              <a:rPr lang="fi-FI" sz="2000" dirty="0"/>
              <a:t> </a:t>
            </a:r>
            <a:r>
              <a:rPr lang="fi-FI" sz="2000" dirty="0" err="1"/>
              <a:t>consuming</a:t>
            </a:r>
            <a:r>
              <a:rPr lang="fi-FI" sz="2000" dirty="0"/>
              <a:t> </a:t>
            </a:r>
            <a:r>
              <a:rPr lang="fi-FI" sz="2000" dirty="0" err="1"/>
              <a:t>than</a:t>
            </a:r>
            <a:r>
              <a:rPr lang="fi-FI" sz="2000" dirty="0"/>
              <a:t> </a:t>
            </a:r>
            <a:r>
              <a:rPr lang="fi-FI" sz="2000" dirty="0" err="1"/>
              <a:t>wool</a:t>
            </a:r>
            <a:endParaRPr lang="fi-FI" sz="2000" dirty="0"/>
          </a:p>
          <a:p>
            <a:r>
              <a:rPr lang="fi-FI" sz="2000" dirty="0"/>
              <a:t>Cotton </a:t>
            </a:r>
            <a:r>
              <a:rPr lang="fi-FI" sz="2000" dirty="0" err="1"/>
              <a:t>imported</a:t>
            </a:r>
            <a:r>
              <a:rPr lang="fi-FI" sz="2000" dirty="0"/>
              <a:t> </a:t>
            </a:r>
            <a:r>
              <a:rPr lang="fi-FI" sz="2000" dirty="0" err="1"/>
              <a:t>from</a:t>
            </a:r>
            <a:r>
              <a:rPr lang="fi-FI" sz="2000" dirty="0"/>
              <a:t> </a:t>
            </a:r>
            <a:r>
              <a:rPr lang="fi-FI" sz="2000" dirty="0" err="1"/>
              <a:t>Egypt</a:t>
            </a:r>
            <a:r>
              <a:rPr lang="fi-FI" sz="2000" dirty="0"/>
              <a:t> and </a:t>
            </a:r>
            <a:r>
              <a:rPr lang="fi-FI" sz="2000" dirty="0" err="1"/>
              <a:t>India</a:t>
            </a:r>
            <a:r>
              <a:rPr lang="fi-FI" sz="2000" dirty="0"/>
              <a:t>, </a:t>
            </a:r>
            <a:r>
              <a:rPr lang="fi-FI" sz="2000" dirty="0" err="1"/>
              <a:t>very</a:t>
            </a:r>
            <a:r>
              <a:rPr lang="fi-FI" sz="2000" dirty="0"/>
              <a:t> </a:t>
            </a:r>
            <a:r>
              <a:rPr lang="fi-FI" sz="2000" dirty="0" err="1"/>
              <a:t>expensive</a:t>
            </a:r>
            <a:r>
              <a:rPr lang="fi-FI" sz="2000" dirty="0"/>
              <a:t> to </a:t>
            </a:r>
            <a:r>
              <a:rPr lang="fi-FI" sz="2000" dirty="0" err="1"/>
              <a:t>prouduce</a:t>
            </a:r>
            <a:endParaRPr lang="fi-FI" sz="2000" dirty="0"/>
          </a:p>
          <a:p>
            <a:pPr marL="0" indent="0">
              <a:buNone/>
            </a:pPr>
            <a:r>
              <a:rPr lang="fi-FI" sz="2000" dirty="0"/>
              <a:t>     (</a:t>
            </a:r>
            <a:r>
              <a:rPr lang="fi-FI" sz="2000" dirty="0" err="1"/>
              <a:t>cotton</a:t>
            </a:r>
            <a:r>
              <a:rPr lang="fi-FI" sz="2000" dirty="0"/>
              <a:t> </a:t>
            </a:r>
            <a:r>
              <a:rPr lang="fi-FI" sz="2000" dirty="0" err="1"/>
              <a:t>expensive</a:t>
            </a:r>
            <a:r>
              <a:rPr lang="fi-FI" sz="2000" dirty="0"/>
              <a:t> </a:t>
            </a:r>
            <a:r>
              <a:rPr lang="fi-FI" sz="2000" dirty="0" err="1"/>
              <a:t>fabric</a:t>
            </a:r>
            <a:r>
              <a:rPr lang="fi-FI" sz="2000" dirty="0"/>
              <a:t> </a:t>
            </a:r>
            <a:r>
              <a:rPr lang="fi-FI" sz="2000" dirty="0" err="1"/>
              <a:t>until</a:t>
            </a:r>
            <a:r>
              <a:rPr lang="fi-FI" sz="2000" dirty="0"/>
              <a:t> </a:t>
            </a:r>
            <a:r>
              <a:rPr lang="fi-FI" sz="2000" dirty="0" err="1"/>
              <a:t>the</a:t>
            </a:r>
            <a:r>
              <a:rPr lang="fi-FI" sz="2000" dirty="0"/>
              <a:t>  </a:t>
            </a:r>
          </a:p>
          <a:p>
            <a:pPr marL="0" indent="0">
              <a:buNone/>
            </a:pPr>
            <a:r>
              <a:rPr lang="fi-FI" sz="2000" dirty="0"/>
              <a:t>      </a:t>
            </a:r>
            <a:r>
              <a:rPr lang="fi-FI" sz="2000" dirty="0" err="1"/>
              <a:t>invention</a:t>
            </a:r>
            <a:r>
              <a:rPr lang="fi-FI" sz="2000" dirty="0"/>
              <a:t> of </a:t>
            </a:r>
            <a:r>
              <a:rPr lang="fi-FI" sz="2000" dirty="0" err="1"/>
              <a:t>cotton</a:t>
            </a:r>
            <a:r>
              <a:rPr lang="fi-FI" sz="2000" dirty="0"/>
              <a:t> </a:t>
            </a:r>
            <a:r>
              <a:rPr lang="fi-FI" sz="2000" dirty="0" err="1"/>
              <a:t>gin</a:t>
            </a:r>
            <a:r>
              <a:rPr lang="fi-FI" sz="2000" dirty="0"/>
              <a:t> in 1794)</a:t>
            </a:r>
          </a:p>
          <a:p>
            <a:r>
              <a:rPr lang="fi-FI" sz="2000" dirty="0" err="1"/>
              <a:t>Silk</a:t>
            </a:r>
            <a:r>
              <a:rPr lang="fi-FI" sz="2000" dirty="0"/>
              <a:t> </a:t>
            </a:r>
            <a:r>
              <a:rPr lang="fi-FI" sz="2000" dirty="0" err="1"/>
              <a:t>expensive</a:t>
            </a:r>
            <a:r>
              <a:rPr lang="fi-FI" sz="2000" dirty="0"/>
              <a:t> and </a:t>
            </a:r>
            <a:r>
              <a:rPr lang="fi-FI" sz="2000" dirty="0" err="1"/>
              <a:t>denotated</a:t>
            </a:r>
            <a:r>
              <a:rPr lang="fi-FI" sz="2000" dirty="0"/>
              <a:t> status</a:t>
            </a:r>
          </a:p>
        </p:txBody>
      </p:sp>
    </p:spTree>
    <p:extLst>
      <p:ext uri="{BB962C8B-B14F-4D97-AF65-F5344CB8AC3E}">
        <p14:creationId xmlns:p14="http://schemas.microsoft.com/office/powerpoint/2010/main" val="1389912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6"/>
          <p:cNvSpPr>
            <a:spLocks noGrp="1"/>
          </p:cNvSpPr>
          <p:nvPr>
            <p:ph type="sldNum" sz="quarter" idx="4294967295"/>
          </p:nvPr>
        </p:nvSpPr>
        <p:spPr>
          <a:xfrm>
            <a:off x="6553200" y="6356350"/>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fld id="{97CF8E56-C83C-C54B-AAB4-4E0B24C5DB09}" type="slidenum">
              <a:rPr kumimoji="0" lang="en-US" sz="1400">
                <a:latin typeface="Arial" charset="0"/>
              </a:rPr>
              <a:pPr eaLnBrk="1" hangingPunct="1"/>
              <a:t>78</a:t>
            </a:fld>
            <a:endParaRPr kumimoji="0" lang="en-US" sz="1400">
              <a:latin typeface="Arial" charset="0"/>
            </a:endParaRPr>
          </a:p>
        </p:txBody>
      </p:sp>
      <p:sp>
        <p:nvSpPr>
          <p:cNvPr id="101379" name="Rectangle 2"/>
          <p:cNvSpPr>
            <a:spLocks noGrp="1" noChangeArrowheads="1"/>
          </p:cNvSpPr>
          <p:nvPr>
            <p:ph type="title"/>
          </p:nvPr>
        </p:nvSpPr>
        <p:spPr>
          <a:xfrm>
            <a:off x="304800" y="67734"/>
            <a:ext cx="6096000" cy="1143000"/>
          </a:xfrm>
        </p:spPr>
        <p:txBody>
          <a:bodyPr/>
          <a:lstStyle/>
          <a:p>
            <a:pPr eaLnBrk="1" hangingPunct="1"/>
            <a:r>
              <a:rPr lang="en-US">
                <a:latin typeface="Arial" charset="0"/>
                <a:ea typeface="ＭＳ Ｐゴシック" charset="0"/>
                <a:cs typeface="ＭＳ Ｐゴシック" charset="0"/>
              </a:rPr>
              <a:t>Roman Armor</a:t>
            </a:r>
          </a:p>
        </p:txBody>
      </p:sp>
      <p:sp>
        <p:nvSpPr>
          <p:cNvPr id="101380" name="Rectangle 3"/>
          <p:cNvSpPr>
            <a:spLocks noGrp="1" noChangeArrowheads="1"/>
          </p:cNvSpPr>
          <p:nvPr>
            <p:ph type="body" sz="half" idx="1"/>
          </p:nvPr>
        </p:nvSpPr>
        <p:spPr>
          <a:xfrm>
            <a:off x="0" y="1058335"/>
            <a:ext cx="6705600" cy="4114800"/>
          </a:xfrm>
        </p:spPr>
        <p:txBody>
          <a:bodyPr/>
          <a:lstStyle/>
          <a:p>
            <a:pPr eaLnBrk="1" hangingPunct="1"/>
            <a:r>
              <a:rPr lang="en-US" sz="2400" err="1">
                <a:latin typeface="Arial" charset="0"/>
                <a:ea typeface="ＭＳ Ｐゴシック" charset="0"/>
                <a:cs typeface="ＭＳ Ｐゴシック" charset="0"/>
              </a:rPr>
              <a:t>Cuirasse</a:t>
            </a:r>
            <a:r>
              <a:rPr lang="en-US" sz="2400">
                <a:latin typeface="Arial" charset="0"/>
                <a:ea typeface="ＭＳ Ｐゴシック" charset="0"/>
                <a:cs typeface="ＭＳ Ｐゴシック" charset="0"/>
              </a:rPr>
              <a:t> with straps for foot soldiers</a:t>
            </a:r>
          </a:p>
          <a:p>
            <a:pPr eaLnBrk="1" hangingPunct="1"/>
            <a:r>
              <a:rPr lang="en-US" sz="2400" err="1">
                <a:latin typeface="Arial" charset="0"/>
                <a:ea typeface="ＭＳ Ｐゴシック" charset="0"/>
                <a:cs typeface="ＭＳ Ｐゴシック" charset="0"/>
              </a:rPr>
              <a:t>Moulded</a:t>
            </a:r>
            <a:r>
              <a:rPr lang="en-US" sz="2400">
                <a:latin typeface="Arial" charset="0"/>
                <a:ea typeface="ＭＳ Ｐゴシック" charset="0"/>
                <a:cs typeface="ＭＳ Ｐゴシック" charset="0"/>
              </a:rPr>
              <a:t> leather or metal for officers</a:t>
            </a:r>
          </a:p>
          <a:p>
            <a:pPr eaLnBrk="1" hangingPunct="1"/>
            <a:r>
              <a:rPr lang="en-US" sz="2400">
                <a:latin typeface="Arial" charset="0"/>
                <a:ea typeface="ＭＳ Ｐゴシック" charset="0"/>
                <a:cs typeface="ＭＳ Ｐゴシック" charset="0"/>
              </a:rPr>
              <a:t>Gladiator helmet</a:t>
            </a:r>
          </a:p>
          <a:p>
            <a:pPr eaLnBrk="1" hangingPunct="1"/>
            <a:r>
              <a:rPr lang="en-US" sz="2400">
                <a:latin typeface="Arial" charset="0"/>
                <a:ea typeface="ＭＳ Ｐゴシック" charset="0"/>
                <a:cs typeface="ＭＳ Ｐゴシック" charset="0"/>
              </a:rPr>
              <a:t>Trousers appear</a:t>
            </a:r>
          </a:p>
        </p:txBody>
      </p:sp>
      <p:pic>
        <p:nvPicPr>
          <p:cNvPr id="101381" name="Picture 5" descr="Roman Armor breastpla#63738.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4800" y="2743200"/>
            <a:ext cx="2489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82" name="Picture 7" descr="Roman soldier in pant#63739.jpg                                00063634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2841625"/>
            <a:ext cx="2971800" cy="401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83" name="Picture 8" descr="Roman Gladiator Helmet 79ad.jpg                                00063634 G-DRIVE Q                      C16F8F7C:"/>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6845300" y="0"/>
            <a:ext cx="2298700" cy="2600325"/>
          </a:xfrm>
          <a:noFill/>
        </p:spPr>
      </p:pic>
      <p:pic>
        <p:nvPicPr>
          <p:cNvPr id="101384" name="Picture 9" descr="Mosaic charioteer, bl#6372D.jpg                                00063634 G-DRIVE Q                      C16F8F7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2743200"/>
            <a:ext cx="28257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023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ABF39-A643-7744-9383-25C1BB0F07FF}"/>
              </a:ext>
            </a:extLst>
          </p:cNvPr>
          <p:cNvSpPr>
            <a:spLocks noGrp="1"/>
          </p:cNvSpPr>
          <p:nvPr>
            <p:ph type="title"/>
          </p:nvPr>
        </p:nvSpPr>
        <p:spPr/>
        <p:txBody>
          <a:bodyPr/>
          <a:lstStyle/>
          <a:p>
            <a:r>
              <a:rPr lang="fi-FI" dirty="0" err="1"/>
              <a:t>Find</a:t>
            </a:r>
            <a:r>
              <a:rPr lang="fi-FI" dirty="0"/>
              <a:t> out </a:t>
            </a:r>
            <a:r>
              <a:rPr lang="fi-FI" dirty="0" err="1"/>
              <a:t>different</a:t>
            </a:r>
            <a:r>
              <a:rPr lang="fi-FI" dirty="0"/>
              <a:t> </a:t>
            </a:r>
            <a:r>
              <a:rPr lang="fi-FI" dirty="0" err="1"/>
              <a:t>toga</a:t>
            </a:r>
            <a:r>
              <a:rPr lang="fi-FI" dirty="0"/>
              <a:t> </a:t>
            </a:r>
            <a:r>
              <a:rPr lang="fi-FI" dirty="0" err="1"/>
              <a:t>types</a:t>
            </a:r>
            <a:r>
              <a:rPr lang="fi-FI" dirty="0"/>
              <a:t> </a:t>
            </a:r>
          </a:p>
        </p:txBody>
      </p:sp>
      <p:sp>
        <p:nvSpPr>
          <p:cNvPr id="3" name="Tekstin paikkamerkki 2">
            <a:extLst>
              <a:ext uri="{FF2B5EF4-FFF2-40B4-BE49-F238E27FC236}">
                <a16:creationId xmlns:a16="http://schemas.microsoft.com/office/drawing/2014/main" id="{B791A93A-8869-E148-88D2-A59CE10B5CB5}"/>
              </a:ext>
            </a:extLst>
          </p:cNvPr>
          <p:cNvSpPr>
            <a:spLocks noGrp="1"/>
          </p:cNvSpPr>
          <p:nvPr>
            <p:ph type="body" sz="half" idx="1"/>
          </p:nvPr>
        </p:nvSpPr>
        <p:spPr>
          <a:xfrm>
            <a:off x="685799" y="1981200"/>
            <a:ext cx="7772399" cy="4114800"/>
          </a:xfrm>
        </p:spPr>
        <p:txBody>
          <a:bodyPr/>
          <a:lstStyle/>
          <a:p>
            <a:r>
              <a:rPr lang="fi-FI" dirty="0" err="1"/>
              <a:t>Find</a:t>
            </a:r>
            <a:r>
              <a:rPr lang="fi-FI" dirty="0"/>
              <a:t> 6 </a:t>
            </a:r>
            <a:r>
              <a:rPr lang="fi-FI" dirty="0" err="1"/>
              <a:t>types</a:t>
            </a:r>
            <a:r>
              <a:rPr lang="fi-FI" dirty="0"/>
              <a:t> of </a:t>
            </a:r>
            <a:r>
              <a:rPr lang="fi-FI" dirty="0" err="1"/>
              <a:t>togas</a:t>
            </a:r>
            <a:r>
              <a:rPr lang="fi-FI" dirty="0"/>
              <a:t> (</a:t>
            </a:r>
            <a:r>
              <a:rPr lang="fi-FI" dirty="0" err="1"/>
              <a:t>or</a:t>
            </a:r>
            <a:r>
              <a:rPr lang="fi-FI" dirty="0"/>
              <a:t> </a:t>
            </a:r>
            <a:r>
              <a:rPr lang="fi-FI" dirty="0" err="1"/>
              <a:t>more</a:t>
            </a:r>
            <a:r>
              <a:rPr lang="fi-FI" dirty="0"/>
              <a:t>)</a:t>
            </a:r>
          </a:p>
          <a:p>
            <a:r>
              <a:rPr lang="fi-FI" dirty="0" err="1"/>
              <a:t>Who</a:t>
            </a:r>
            <a:r>
              <a:rPr lang="fi-FI" dirty="0"/>
              <a:t> </a:t>
            </a:r>
            <a:r>
              <a:rPr lang="fi-FI" dirty="0" err="1"/>
              <a:t>wore</a:t>
            </a:r>
            <a:r>
              <a:rPr lang="fi-FI" dirty="0"/>
              <a:t> </a:t>
            </a:r>
            <a:r>
              <a:rPr lang="fi-FI" dirty="0" err="1"/>
              <a:t>them</a:t>
            </a:r>
            <a:r>
              <a:rPr lang="fi-FI" dirty="0"/>
              <a:t>?</a:t>
            </a:r>
          </a:p>
          <a:p>
            <a:r>
              <a:rPr lang="fi-FI" dirty="0"/>
              <a:t>In </a:t>
            </a:r>
            <a:r>
              <a:rPr lang="fi-FI" dirty="0" err="1"/>
              <a:t>what</a:t>
            </a:r>
            <a:r>
              <a:rPr lang="fi-FI" dirty="0"/>
              <a:t> </a:t>
            </a:r>
            <a:r>
              <a:rPr lang="fi-FI" dirty="0" err="1"/>
              <a:t>occasions</a:t>
            </a:r>
            <a:r>
              <a:rPr lang="fi-FI" dirty="0"/>
              <a:t>?</a:t>
            </a:r>
          </a:p>
          <a:p>
            <a:r>
              <a:rPr lang="fi-FI" dirty="0"/>
              <a:t>How </a:t>
            </a:r>
            <a:r>
              <a:rPr lang="fi-FI" dirty="0" err="1"/>
              <a:t>they</a:t>
            </a:r>
            <a:r>
              <a:rPr lang="fi-FI" dirty="0"/>
              <a:t> </a:t>
            </a:r>
            <a:r>
              <a:rPr lang="fi-FI" dirty="0" err="1"/>
              <a:t>are</a:t>
            </a:r>
            <a:r>
              <a:rPr lang="fi-FI" dirty="0"/>
              <a:t> </a:t>
            </a:r>
            <a:r>
              <a:rPr lang="fi-FI" dirty="0" err="1"/>
              <a:t>worn</a:t>
            </a:r>
            <a:r>
              <a:rPr lang="fi-FI" dirty="0"/>
              <a:t> on a </a:t>
            </a:r>
            <a:r>
              <a:rPr lang="fi-FI" dirty="0" err="1"/>
              <a:t>body</a:t>
            </a:r>
            <a:r>
              <a:rPr lang="fi-FI" dirty="0"/>
              <a:t>? </a:t>
            </a:r>
          </a:p>
          <a:p>
            <a:endParaRPr lang="fi-FI" dirty="0"/>
          </a:p>
        </p:txBody>
      </p:sp>
    </p:spTree>
    <p:extLst>
      <p:ext uri="{BB962C8B-B14F-4D97-AF65-F5344CB8AC3E}">
        <p14:creationId xmlns:p14="http://schemas.microsoft.com/office/powerpoint/2010/main" val="4231895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457200" y="259911"/>
            <a:ext cx="3810000" cy="4114800"/>
          </a:xfrm>
        </p:spPr>
        <p:txBody>
          <a:bodyPr/>
          <a:lstStyle/>
          <a:p>
            <a:pPr marL="0" indent="0">
              <a:buNone/>
            </a:pPr>
            <a:r>
              <a:rPr lang="en-US" sz="2800">
                <a:ea typeface="ＭＳ Ｐゴシック" charset="0"/>
                <a:cs typeface="ＭＳ Ｐゴシック" charset="0"/>
              </a:rPr>
              <a:t>Cycladic Harp Player, wearing a loincloth,  3200 - 2700 BCE</a:t>
            </a:r>
          </a:p>
        </p:txBody>
      </p:sp>
      <p:pic>
        <p:nvPicPr>
          <p:cNvPr id="19460" name="Picture 6" descr="3200 - 2700 bc Harp Player.jpg                                 00063507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1267" y="259911"/>
            <a:ext cx="5092368" cy="6001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8415620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3"/>
          <p:cNvSpPr>
            <a:spLocks noGrp="1" noChangeArrowheads="1"/>
          </p:cNvSpPr>
          <p:nvPr>
            <p:ph type="body" sz="half" idx="1"/>
          </p:nvPr>
        </p:nvSpPr>
        <p:spPr>
          <a:xfrm>
            <a:off x="-276922" y="369849"/>
            <a:ext cx="7077772" cy="4495800"/>
          </a:xfrm>
        </p:spPr>
        <p:txBody>
          <a:bodyPr/>
          <a:lstStyle/>
          <a:p>
            <a:pPr lvl="1" eaLnBrk="1" hangingPunct="1"/>
            <a:r>
              <a:rPr lang="en-US" sz="2200" dirty="0">
                <a:latin typeface="Arial"/>
                <a:ea typeface="ＭＳ Ｐゴシック" charset="0"/>
                <a:cs typeface="Arial"/>
              </a:rPr>
              <a:t>Toga types for men:</a:t>
            </a:r>
          </a:p>
          <a:p>
            <a:pPr lvl="2" eaLnBrk="1" hangingPunct="1"/>
            <a:r>
              <a:rPr lang="en-US" sz="2000" dirty="0">
                <a:latin typeface="Arial"/>
                <a:ea typeface="ＭＳ Ｐゴシック" charset="0"/>
                <a:cs typeface="Arial"/>
              </a:rPr>
              <a:t>Toga Pura/</a:t>
            </a:r>
            <a:r>
              <a:rPr lang="en-US" sz="2000" dirty="0" err="1">
                <a:latin typeface="Arial"/>
                <a:ea typeface="ＭＳ Ｐゴシック" charset="0"/>
                <a:cs typeface="Arial"/>
              </a:rPr>
              <a:t>Viriles</a:t>
            </a:r>
            <a:r>
              <a:rPr lang="en-US" sz="2000" dirty="0">
                <a:latin typeface="Arial"/>
                <a:ea typeface="ＭＳ Ｐゴシック" charset="0"/>
                <a:cs typeface="Arial"/>
              </a:rPr>
              <a:t> - Senators</a:t>
            </a:r>
          </a:p>
          <a:p>
            <a:pPr lvl="2" eaLnBrk="1" hangingPunct="1"/>
            <a:r>
              <a:rPr lang="en-US" sz="2000" dirty="0">
                <a:latin typeface="Arial"/>
                <a:ea typeface="ＭＳ Ｐゴシック" charset="0"/>
                <a:cs typeface="Arial"/>
              </a:rPr>
              <a:t>Toga Candida - Candidates</a:t>
            </a:r>
          </a:p>
          <a:p>
            <a:pPr lvl="2" eaLnBrk="1" hangingPunct="1"/>
            <a:r>
              <a:rPr lang="en-US" sz="2000" dirty="0">
                <a:latin typeface="Arial"/>
                <a:ea typeface="ＭＳ Ｐゴシック" charset="0"/>
                <a:cs typeface="Arial"/>
              </a:rPr>
              <a:t>Toga praetexta - under 16 male and female</a:t>
            </a:r>
          </a:p>
          <a:p>
            <a:pPr lvl="2" eaLnBrk="1" hangingPunct="1"/>
            <a:r>
              <a:rPr lang="en-US" sz="2000" dirty="0">
                <a:latin typeface="Arial"/>
                <a:ea typeface="ＭＳ Ｐゴシック" charset="0"/>
                <a:cs typeface="Arial"/>
              </a:rPr>
              <a:t>Toga </a:t>
            </a:r>
            <a:r>
              <a:rPr lang="en-US" sz="2000" dirty="0" err="1">
                <a:latin typeface="Arial"/>
                <a:ea typeface="ＭＳ Ｐゴシック" charset="0"/>
                <a:cs typeface="Arial"/>
              </a:rPr>
              <a:t>Pulla</a:t>
            </a:r>
            <a:r>
              <a:rPr lang="en-US" sz="2000" dirty="0">
                <a:latin typeface="Arial"/>
                <a:ea typeface="ＭＳ Ｐゴシック" charset="0"/>
                <a:cs typeface="Arial"/>
              </a:rPr>
              <a:t> - mourning</a:t>
            </a:r>
          </a:p>
          <a:p>
            <a:pPr lvl="2" eaLnBrk="1" hangingPunct="1"/>
            <a:r>
              <a:rPr lang="en-US" sz="2000" dirty="0">
                <a:latin typeface="Arial"/>
                <a:ea typeface="ＭＳ Ｐゴシック" charset="0"/>
                <a:cs typeface="Arial"/>
              </a:rPr>
              <a:t>Toga </a:t>
            </a:r>
            <a:r>
              <a:rPr lang="en-US" sz="2000" dirty="0" err="1">
                <a:latin typeface="Arial"/>
                <a:ea typeface="ＭＳ Ｐゴシック" charset="0"/>
                <a:cs typeface="Arial"/>
              </a:rPr>
              <a:t>Picta</a:t>
            </a:r>
            <a:r>
              <a:rPr lang="en-US" sz="2000" dirty="0">
                <a:latin typeface="Arial"/>
                <a:ea typeface="ＭＳ Ｐゴシック" charset="0"/>
                <a:cs typeface="Arial"/>
              </a:rPr>
              <a:t> - golden embroidery</a:t>
            </a:r>
          </a:p>
          <a:p>
            <a:pPr lvl="2" eaLnBrk="1" hangingPunct="1"/>
            <a:r>
              <a:rPr lang="en-US" sz="2000" dirty="0">
                <a:latin typeface="Arial"/>
                <a:ea typeface="ＭＳ Ｐゴシック" charset="0"/>
                <a:cs typeface="Arial"/>
              </a:rPr>
              <a:t>Toga </a:t>
            </a:r>
            <a:r>
              <a:rPr lang="en-US" sz="2000" dirty="0" err="1">
                <a:latin typeface="Arial"/>
                <a:ea typeface="ＭＳ Ｐゴシック" charset="0"/>
                <a:cs typeface="Arial"/>
              </a:rPr>
              <a:t>Trabea</a:t>
            </a:r>
            <a:r>
              <a:rPr lang="en-US" sz="2000" dirty="0">
                <a:latin typeface="Arial"/>
                <a:ea typeface="ＭＳ Ｐゴシック" charset="0"/>
                <a:cs typeface="Arial"/>
              </a:rPr>
              <a:t> - Augers - Striped</a:t>
            </a:r>
          </a:p>
          <a:p>
            <a:pPr eaLnBrk="1" hangingPunct="1"/>
            <a:endParaRPr lang="en-US" sz="2400" dirty="0">
              <a:latin typeface="Arial" charset="0"/>
              <a:ea typeface="ＭＳ Ｐゴシック" charset="0"/>
              <a:cs typeface="ＭＳ Ｐゴシック" charset="0"/>
            </a:endParaRPr>
          </a:p>
        </p:txBody>
      </p:sp>
      <p:pic>
        <p:nvPicPr>
          <p:cNvPr id="98309" name="Picture 9" descr="Roman performs sacrif#63742.jpg                                00063634 G-DRIVE Q                      C16F8F7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00850" y="152400"/>
            <a:ext cx="234315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11" name="Picture 12" descr="Sarcophagus cover Aci#63741.jpg                                00063634 G-DRIVE Q                      C16F8F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92181" y="3412273"/>
            <a:ext cx="2521263" cy="344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964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a:xfrm>
            <a:off x="143933" y="33867"/>
            <a:ext cx="6096000" cy="1219200"/>
          </a:xfrm>
        </p:spPr>
        <p:txBody>
          <a:bodyPr/>
          <a:lstStyle/>
          <a:p>
            <a:pPr algn="l" eaLnBrk="1" hangingPunct="1"/>
            <a:r>
              <a:rPr lang="en-US" b="0">
                <a:solidFill>
                  <a:schemeClr val="tx1"/>
                </a:solidFill>
                <a:latin typeface="Helvetica" charset="0"/>
                <a:ea typeface="ＭＳ Ｐゴシック" charset="0"/>
                <a:cs typeface="ＭＳ Ｐゴシック" charset="0"/>
              </a:rPr>
              <a:t>Decline</a:t>
            </a:r>
          </a:p>
        </p:txBody>
      </p:sp>
      <p:sp>
        <p:nvSpPr>
          <p:cNvPr id="94212" name="Rectangle 3"/>
          <p:cNvSpPr>
            <a:spLocks noGrp="1" noChangeArrowheads="1"/>
          </p:cNvSpPr>
          <p:nvPr>
            <p:ph type="body" sz="half" idx="1"/>
          </p:nvPr>
        </p:nvSpPr>
        <p:spPr>
          <a:xfrm>
            <a:off x="0" y="914400"/>
            <a:ext cx="6019800" cy="4114800"/>
          </a:xfrm>
        </p:spPr>
        <p:txBody>
          <a:bodyPr>
            <a:normAutofit/>
          </a:bodyPr>
          <a:lstStyle/>
          <a:p>
            <a:pPr marL="457200" lvl="1" indent="0" eaLnBrk="1" hangingPunct="1">
              <a:buNone/>
            </a:pPr>
            <a:endParaRPr lang="en-US" sz="2200" dirty="0">
              <a:latin typeface="Arial"/>
              <a:ea typeface="ＭＳ Ｐゴシック" charset="0"/>
              <a:cs typeface="Arial"/>
            </a:endParaRPr>
          </a:p>
          <a:p>
            <a:pPr lvl="1" eaLnBrk="1" hangingPunct="1"/>
            <a:r>
              <a:rPr lang="en-US" sz="2200" dirty="0">
                <a:latin typeface="Arial"/>
                <a:ea typeface="ＭＳ Ｐゴシック" charset="0"/>
                <a:cs typeface="Arial"/>
              </a:rPr>
              <a:t>325 AD Constantine moves empire to Constantinople (Istanbul)</a:t>
            </a:r>
          </a:p>
          <a:p>
            <a:pPr lvl="1" eaLnBrk="1" hangingPunct="1"/>
            <a:r>
              <a:rPr lang="en-US" sz="2200" dirty="0">
                <a:latin typeface="Arial"/>
                <a:ea typeface="ＭＳ Ｐゴシック" charset="0"/>
                <a:cs typeface="Arial"/>
              </a:rPr>
              <a:t>395 AD Empire splits into East and West</a:t>
            </a:r>
          </a:p>
          <a:p>
            <a:pPr lvl="1" eaLnBrk="1" hangingPunct="1"/>
            <a:r>
              <a:rPr lang="en-US" sz="2200" dirty="0">
                <a:latin typeface="Arial"/>
                <a:ea typeface="ＭＳ Ｐゴシック" charset="0"/>
                <a:cs typeface="Arial"/>
              </a:rPr>
              <a:t>East becomes Byzantine Empire</a:t>
            </a:r>
          </a:p>
          <a:p>
            <a:pPr eaLnBrk="1" hangingPunct="1"/>
            <a:endParaRPr lang="en-US" sz="2400" dirty="0">
              <a:latin typeface="Arial"/>
              <a:ea typeface="ＭＳ Ｐゴシック" charset="0"/>
              <a:cs typeface="Arial"/>
            </a:endParaRPr>
          </a:p>
          <a:p>
            <a:pPr eaLnBrk="1" hangingPunct="1"/>
            <a:r>
              <a:rPr lang="en-US" sz="2400" dirty="0">
                <a:latin typeface="Arial"/>
                <a:ea typeface="ＭＳ Ｐゴシック" charset="0"/>
                <a:cs typeface="Arial"/>
              </a:rPr>
              <a:t>476 AD Germans concur Rome</a:t>
            </a:r>
          </a:p>
        </p:txBody>
      </p:sp>
      <p:pic>
        <p:nvPicPr>
          <p:cNvPr id="94213" name="Picture 12" descr="*Realistic &amp; classica#635F8.jpg                                0000B539 G-DRIVE Q                      C16F8F7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5391150" y="3067050"/>
            <a:ext cx="3228975" cy="380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214" name="Picture 14" descr="*Roman Barbarian king.jpg                                      0000B539 G-DRIVE Q                      C16F8F7C:"/>
          <p:cNvPicPr>
            <a:picLocks noGrp="1" noChangeAspect="1" noChangeArrowheads="1"/>
          </p:cNvPicPr>
          <p:nvPr>
            <p:ph sz="half" idx="2"/>
          </p:nvPr>
        </p:nvPicPr>
        <p:blipFill>
          <a:blip r:embed="rId4" cstate="print">
            <a:extLst>
              <a:ext uri="{28A0092B-C50C-407E-A947-70E740481C1C}">
                <a14:useLocalDpi xmlns:a14="http://schemas.microsoft.com/office/drawing/2010/main"/>
              </a:ext>
            </a:extLst>
          </a:blip>
          <a:srcRect/>
          <a:stretch>
            <a:fillRect/>
          </a:stretch>
        </p:blipFill>
        <p:spPr>
          <a:xfrm rot="5400000">
            <a:off x="5623719" y="548481"/>
            <a:ext cx="2971800" cy="2179638"/>
          </a:xfrm>
        </p:spPr>
      </p:pic>
    </p:spTree>
    <p:extLst>
      <p:ext uri="{BB962C8B-B14F-4D97-AF65-F5344CB8AC3E}">
        <p14:creationId xmlns:p14="http://schemas.microsoft.com/office/powerpoint/2010/main" val="19966918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284AD2-6C30-7C46-AF94-EC8B1A30CA9D}"/>
              </a:ext>
            </a:extLst>
          </p:cNvPr>
          <p:cNvSpPr>
            <a:spLocks noGrp="1"/>
          </p:cNvSpPr>
          <p:nvPr>
            <p:ph type="title"/>
          </p:nvPr>
        </p:nvSpPr>
        <p:spPr>
          <a:xfrm>
            <a:off x="5457324" y="1409700"/>
            <a:ext cx="3392905" cy="1143000"/>
          </a:xfrm>
        </p:spPr>
        <p:txBody>
          <a:bodyPr>
            <a:normAutofit fontScale="90000"/>
          </a:bodyPr>
          <a:lstStyle/>
          <a:p>
            <a:r>
              <a:rPr lang="fi-FI" dirty="0" err="1"/>
              <a:t>Bog</a:t>
            </a:r>
            <a:r>
              <a:rPr lang="fi-FI" dirty="0"/>
              <a:t> </a:t>
            </a:r>
            <a:r>
              <a:rPr lang="fi-FI" dirty="0" err="1"/>
              <a:t>body</a:t>
            </a:r>
            <a:r>
              <a:rPr lang="fi-FI" dirty="0"/>
              <a:t> </a:t>
            </a:r>
            <a:r>
              <a:rPr lang="fi-FI" dirty="0" err="1"/>
              <a:t>from</a:t>
            </a:r>
            <a:r>
              <a:rPr lang="fi-FI" dirty="0"/>
              <a:t> </a:t>
            </a:r>
            <a:r>
              <a:rPr lang="fi-FI" dirty="0" err="1"/>
              <a:t>Huldremose</a:t>
            </a:r>
            <a:r>
              <a:rPr lang="fi-FI" dirty="0"/>
              <a:t>, </a:t>
            </a:r>
            <a:r>
              <a:rPr lang="fi-FI" dirty="0" err="1"/>
              <a:t>Djusland</a:t>
            </a:r>
            <a:r>
              <a:rPr lang="fi-FI" dirty="0"/>
              <a:t>, </a:t>
            </a:r>
            <a:br>
              <a:rPr lang="fi-FI" dirty="0"/>
            </a:br>
            <a:r>
              <a:rPr lang="fi-FI" dirty="0" err="1"/>
              <a:t>circa</a:t>
            </a:r>
            <a:r>
              <a:rPr lang="fi-FI" dirty="0"/>
              <a:t> 100AD</a:t>
            </a:r>
          </a:p>
        </p:txBody>
      </p:sp>
      <p:sp>
        <p:nvSpPr>
          <p:cNvPr id="3" name="Tekstin paikkamerkki 2">
            <a:extLst>
              <a:ext uri="{FF2B5EF4-FFF2-40B4-BE49-F238E27FC236}">
                <a16:creationId xmlns:a16="http://schemas.microsoft.com/office/drawing/2014/main" id="{39C968A0-C3E1-8546-BB63-E4B125D68171}"/>
              </a:ext>
            </a:extLst>
          </p:cNvPr>
          <p:cNvSpPr>
            <a:spLocks noGrp="1"/>
          </p:cNvSpPr>
          <p:nvPr>
            <p:ph type="body" sz="half" idx="1"/>
          </p:nvPr>
        </p:nvSpPr>
        <p:spPr/>
        <p:txBody>
          <a:bodyPr/>
          <a:lstStyle/>
          <a:p>
            <a:endParaRPr lang="fi-FI"/>
          </a:p>
        </p:txBody>
      </p:sp>
      <p:pic>
        <p:nvPicPr>
          <p:cNvPr id="6" name="Sisällön paikkamerkki 5" descr="Kuva, joka sisältää kohteen sisä&#10;&#10;Kuvaus luotu automaattisesti">
            <a:extLst>
              <a:ext uri="{FF2B5EF4-FFF2-40B4-BE49-F238E27FC236}">
                <a16:creationId xmlns:a16="http://schemas.microsoft.com/office/drawing/2014/main" id="{A90BB021-D24F-454F-8CF8-C863E38082C3}"/>
              </a:ext>
            </a:extLst>
          </p:cNvPr>
          <p:cNvPicPr>
            <a:picLocks noGrp="1" noChangeAspect="1"/>
          </p:cNvPicPr>
          <p:nvPr>
            <p:ph sz="half" idx="2"/>
          </p:nvPr>
        </p:nvPicPr>
        <p:blipFill>
          <a:blip r:embed="rId2"/>
          <a:stretch>
            <a:fillRect/>
          </a:stretch>
        </p:blipFill>
        <p:spPr>
          <a:xfrm>
            <a:off x="293771" y="176463"/>
            <a:ext cx="5000123" cy="6666831"/>
          </a:xfrm>
        </p:spPr>
      </p:pic>
    </p:spTree>
    <p:extLst>
      <p:ext uri="{BB962C8B-B14F-4D97-AF65-F5344CB8AC3E}">
        <p14:creationId xmlns:p14="http://schemas.microsoft.com/office/powerpoint/2010/main" val="11195844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256FC3-23F5-B848-B2AE-1DB9088D71BA}"/>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5CCA4A4D-9008-B442-AE6D-5321E4E93E6B}"/>
              </a:ext>
            </a:extLst>
          </p:cNvPr>
          <p:cNvSpPr>
            <a:spLocks noGrp="1"/>
          </p:cNvSpPr>
          <p:nvPr>
            <p:ph type="body" sz="half" idx="1"/>
          </p:nvPr>
        </p:nvSpPr>
        <p:spPr/>
        <p:txBody>
          <a:bodyPr/>
          <a:lstStyle/>
          <a:p>
            <a:endParaRPr lang="fi-FI"/>
          </a:p>
        </p:txBody>
      </p:sp>
      <p:pic>
        <p:nvPicPr>
          <p:cNvPr id="10" name="Kuva 9" descr="Kuva, joka sisältää kohteen sisä&#10;&#10;Kuvaus luotu automaattisesti">
            <a:extLst>
              <a:ext uri="{FF2B5EF4-FFF2-40B4-BE49-F238E27FC236}">
                <a16:creationId xmlns:a16="http://schemas.microsoft.com/office/drawing/2014/main" id="{EAAFCFB4-2A98-E347-B510-9889AC4D21B4}"/>
              </a:ext>
            </a:extLst>
          </p:cNvPr>
          <p:cNvPicPr>
            <a:picLocks noChangeAspect="1"/>
          </p:cNvPicPr>
          <p:nvPr/>
        </p:nvPicPr>
        <p:blipFill>
          <a:blip r:embed="rId2"/>
          <a:stretch>
            <a:fillRect/>
          </a:stretch>
        </p:blipFill>
        <p:spPr>
          <a:xfrm>
            <a:off x="0" y="-12032"/>
            <a:ext cx="6272463" cy="4704347"/>
          </a:xfrm>
          <a:prstGeom prst="rect">
            <a:avLst/>
          </a:prstGeom>
        </p:spPr>
      </p:pic>
      <p:pic>
        <p:nvPicPr>
          <p:cNvPr id="6" name="Sisällön paikkamerkki 5">
            <a:extLst>
              <a:ext uri="{FF2B5EF4-FFF2-40B4-BE49-F238E27FC236}">
                <a16:creationId xmlns:a16="http://schemas.microsoft.com/office/drawing/2014/main" id="{761E7C02-0C6E-414F-ACF8-26D64C47B979}"/>
              </a:ext>
            </a:extLst>
          </p:cNvPr>
          <p:cNvPicPr>
            <a:picLocks noGrp="1" noChangeAspect="1"/>
          </p:cNvPicPr>
          <p:nvPr>
            <p:ph sz="half" idx="2"/>
          </p:nvPr>
        </p:nvPicPr>
        <p:blipFill>
          <a:blip r:embed="rId3"/>
          <a:stretch>
            <a:fillRect/>
          </a:stretch>
        </p:blipFill>
        <p:spPr>
          <a:xfrm>
            <a:off x="4481763" y="3406941"/>
            <a:ext cx="4662237" cy="3496678"/>
          </a:xfrm>
        </p:spPr>
      </p:pic>
    </p:spTree>
    <p:extLst>
      <p:ext uri="{BB962C8B-B14F-4D97-AF65-F5344CB8AC3E}">
        <p14:creationId xmlns:p14="http://schemas.microsoft.com/office/powerpoint/2010/main" val="4997395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9D61EE-0635-014F-B8A1-739F33A954CB}"/>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3E029A52-E979-AE44-9AC0-92C683BF1EB5}"/>
              </a:ext>
            </a:extLst>
          </p:cNvPr>
          <p:cNvSpPr>
            <a:spLocks noGrp="1"/>
          </p:cNvSpPr>
          <p:nvPr>
            <p:ph type="body" sz="half" idx="1"/>
          </p:nvPr>
        </p:nvSpPr>
        <p:spPr/>
        <p:txBody>
          <a:bodyPr/>
          <a:lstStyle/>
          <a:p>
            <a:endParaRPr lang="fi-FI"/>
          </a:p>
        </p:txBody>
      </p:sp>
      <p:pic>
        <p:nvPicPr>
          <p:cNvPr id="5" name="Kuva 4" descr="Kuva, joka sisältää kohteen sisä&#10;&#10;Kuvaus luotu automaattisesti">
            <a:extLst>
              <a:ext uri="{FF2B5EF4-FFF2-40B4-BE49-F238E27FC236}">
                <a16:creationId xmlns:a16="http://schemas.microsoft.com/office/drawing/2014/main" id="{13383A7C-B2B1-FB4A-A222-D619A4ECD114}"/>
              </a:ext>
            </a:extLst>
          </p:cNvPr>
          <p:cNvPicPr>
            <a:picLocks noChangeAspect="1"/>
          </p:cNvPicPr>
          <p:nvPr/>
        </p:nvPicPr>
        <p:blipFill>
          <a:blip r:embed="rId2"/>
          <a:stretch>
            <a:fillRect/>
          </a:stretch>
        </p:blipFill>
        <p:spPr>
          <a:xfrm>
            <a:off x="0" y="1600200"/>
            <a:ext cx="7010400" cy="5257800"/>
          </a:xfrm>
          <a:prstGeom prst="rect">
            <a:avLst/>
          </a:prstGeom>
        </p:spPr>
      </p:pic>
      <p:pic>
        <p:nvPicPr>
          <p:cNvPr id="7" name="Sisällön paikkamerkki 6" descr="Kuva, joka sisältää kohteen sisä&#10;&#10;Kuvaus luotu automaattisesti">
            <a:extLst>
              <a:ext uri="{FF2B5EF4-FFF2-40B4-BE49-F238E27FC236}">
                <a16:creationId xmlns:a16="http://schemas.microsoft.com/office/drawing/2014/main" id="{0B5952C2-71FB-EC45-832F-D0EF5197C2A2}"/>
              </a:ext>
            </a:extLst>
          </p:cNvPr>
          <p:cNvPicPr>
            <a:picLocks noGrp="1" noChangeAspect="1"/>
          </p:cNvPicPr>
          <p:nvPr>
            <p:ph sz="half" idx="2"/>
          </p:nvPr>
        </p:nvPicPr>
        <p:blipFill>
          <a:blip r:embed="rId3"/>
          <a:stretch>
            <a:fillRect/>
          </a:stretch>
        </p:blipFill>
        <p:spPr>
          <a:xfrm>
            <a:off x="5009148" y="171449"/>
            <a:ext cx="4134852" cy="3101139"/>
          </a:xfrm>
        </p:spPr>
      </p:pic>
    </p:spTree>
    <p:extLst>
      <p:ext uri="{BB962C8B-B14F-4D97-AF65-F5344CB8AC3E}">
        <p14:creationId xmlns:p14="http://schemas.microsoft.com/office/powerpoint/2010/main" val="172831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87171" y="-88409"/>
            <a:ext cx="4495800" cy="1143000"/>
          </a:xfrm>
        </p:spPr>
        <p:txBody>
          <a:bodyPr>
            <a:normAutofit/>
          </a:bodyPr>
          <a:lstStyle/>
          <a:p>
            <a:pPr algn="l"/>
            <a:r>
              <a:rPr lang="en-US" sz="3600" u="sng">
                <a:latin typeface="+mn-lt"/>
                <a:ea typeface="ＭＳ Ｐゴシック" charset="0"/>
                <a:cs typeface="ＭＳ Ｐゴシック" charset="0"/>
              </a:rPr>
              <a:t>Minoan Jewelry</a:t>
            </a:r>
          </a:p>
        </p:txBody>
      </p:sp>
      <p:sp>
        <p:nvSpPr>
          <p:cNvPr id="27651" name="Rectangle 3"/>
          <p:cNvSpPr>
            <a:spLocks noGrp="1" noChangeArrowheads="1"/>
          </p:cNvSpPr>
          <p:nvPr>
            <p:ph type="body" sz="half" idx="1"/>
          </p:nvPr>
        </p:nvSpPr>
        <p:spPr>
          <a:xfrm>
            <a:off x="0" y="1054591"/>
            <a:ext cx="6553200" cy="4114800"/>
          </a:xfrm>
        </p:spPr>
        <p:txBody>
          <a:bodyPr/>
          <a:lstStyle/>
          <a:p>
            <a:pPr marL="0" indent="0" algn="ctr">
              <a:buNone/>
            </a:pPr>
            <a:r>
              <a:rPr lang="en-US" sz="2800">
                <a:ea typeface="ＭＳ Ｐゴシック" charset="0"/>
                <a:cs typeface="ＭＳ Ｐゴシック" charset="0"/>
              </a:rPr>
              <a:t>Generally gold pounded jewelry in the form of pins for fastening garments</a:t>
            </a:r>
            <a:r>
              <a:rPr lang="en-US" sz="2800">
                <a:latin typeface="Times New Roman" charset="0"/>
                <a:ea typeface="ＭＳ Ｐゴシック" charset="0"/>
                <a:cs typeface="ＭＳ Ｐゴシック" charset="0"/>
              </a:rPr>
              <a:t>.</a:t>
            </a:r>
          </a:p>
        </p:txBody>
      </p:sp>
      <p:pic>
        <p:nvPicPr>
          <p:cNvPr id="27652" name="Picture 12" descr="&#10;IMG_ 0032.JPG                                                  0000778C G-DRIVE Q                      C16F8F7C:"/>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6733726" y="211656"/>
            <a:ext cx="2410273" cy="618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7653" name="Picture 65" descr="IMG_  0039 copy.JPG                                            0000778C G-DRIVE Q                      C16F8F7C:"/>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rot="5400000">
            <a:off x="3536156" y="3383756"/>
            <a:ext cx="3436938" cy="259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7654" name="Picture 61" descr="IMG_0069.JPG                                                   0000778C G-DRIVE Q                      C16F8F7C:"/>
          <p:cNvPicPr>
            <a:picLocks noChangeAspect="1" noChangeArrowheads="1"/>
          </p:cNvPicPr>
          <p:nvPr/>
        </p:nvPicPr>
        <p:blipFill rotWithShape="1">
          <a:blip r:embed="rId4" cstate="print">
            <a:clrChange>
              <a:clrFrom>
                <a:srgbClr val="FFFFFE"/>
              </a:clrFrom>
              <a:clrTo>
                <a:srgbClr val="FFFFFE">
                  <a:alpha val="0"/>
                </a:srgbClr>
              </a:clrTo>
            </a:clrChange>
            <a:lum contrast="26000"/>
            <a:extLst>
              <a:ext uri="{28A0092B-C50C-407E-A947-70E740481C1C}">
                <a14:useLocalDpi xmlns:a14="http://schemas.microsoft.com/office/drawing/2010/main"/>
              </a:ext>
            </a:extLst>
          </a:blip>
          <a:srcRect/>
          <a:stretch/>
        </p:blipFill>
        <p:spPr bwMode="auto">
          <a:xfrm rot="5400000">
            <a:off x="300831" y="2967831"/>
            <a:ext cx="343693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826488532"/>
      </p:ext>
    </p:extLst>
  </p:cSld>
  <p:clrMapOvr>
    <a:masterClrMapping/>
  </p:clrMapOvr>
</p:sld>
</file>

<file path=ppt/theme/theme1.xml><?xml version="1.0" encoding="utf-8"?>
<a:theme xmlns:a="http://schemas.openxmlformats.org/drawingml/2006/main" name="Mus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Musta .thmx</Template>
  <TotalTime>5805</TotalTime>
  <Words>2365</Words>
  <Application>Microsoft Macintosh PowerPoint</Application>
  <PresentationFormat>Näytössä katseltava diaesitys (4:3)</PresentationFormat>
  <Paragraphs>396</Paragraphs>
  <Slides>84</Slides>
  <Notes>15</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84</vt:i4>
      </vt:variant>
    </vt:vector>
  </HeadingPairs>
  <TitlesOfParts>
    <vt:vector size="90" baseType="lpstr">
      <vt:lpstr>Arial</vt:lpstr>
      <vt:lpstr>Calibri</vt:lpstr>
      <vt:lpstr>Helvetica</vt:lpstr>
      <vt:lpstr>Times New Roman</vt:lpstr>
      <vt:lpstr>Wingdings</vt:lpstr>
      <vt:lpstr>Musta</vt:lpstr>
      <vt:lpstr>PERIOD COSTUME AND STYLE </vt:lpstr>
      <vt:lpstr>Ancient Aegean, Minoan and Greek civilisations:   - Minoan civilization  - Heroic, Archaic, Classical and Hellenistic Greece.  Development of Doric peplos to Ionic chiton, Doric chiton and Hellenistic chiton.  Greek civilization and social organisation.  Fabrics and cloth production.  - Etruscans and Roman civilisations.  Social life of the Etruscans and Roman Empire.  Chiton develops to Toga.   </vt:lpstr>
      <vt:lpstr>The Aegean World</vt:lpstr>
      <vt:lpstr>Main locations for Aegean civilizations </vt:lpstr>
      <vt:lpstr>PowerPoint-esitys</vt:lpstr>
      <vt:lpstr>PowerPoint-esitys</vt:lpstr>
      <vt:lpstr>PowerPoint-esitys</vt:lpstr>
      <vt:lpstr>PowerPoint-esitys</vt:lpstr>
      <vt:lpstr>Minoan Jewelry</vt:lpstr>
      <vt:lpstr>PowerPoint-esitys</vt:lpstr>
      <vt:lpstr>PowerPoint-esitys</vt:lpstr>
      <vt:lpstr>Tunics with plain color and contrasted with  ornamental multicolor borders    Jewellery: necklaces, bracelets, earrings </vt:lpstr>
      <vt:lpstr>The Hagia Triada   Sarcophagus 1450 BCE</vt:lpstr>
      <vt:lpstr>PowerPoint-esitys</vt:lpstr>
      <vt:lpstr>PowerPoint-esitys</vt:lpstr>
      <vt:lpstr>PowerPoint-esitys</vt:lpstr>
      <vt:lpstr>Costume components: </vt:lpstr>
      <vt:lpstr>Stylized hair and head ornamets</vt:lpstr>
      <vt:lpstr>Saffron</vt:lpstr>
      <vt:lpstr>PowerPoint-esitys</vt:lpstr>
      <vt:lpstr>    Bull Dancing</vt:lpstr>
      <vt:lpstr>Mother Goddess and a Snake Goddess 1600 BC</vt:lpstr>
      <vt:lpstr>Development of Greek Civilizations </vt:lpstr>
      <vt:lpstr>Archaic Greek 800 – 480 BC</vt:lpstr>
      <vt:lpstr>Archaic Greek -  Doric Peplos</vt:lpstr>
      <vt:lpstr> Archaic Greek Men   Often depicted naked or wearing  a simple loincloth  </vt:lpstr>
      <vt:lpstr>PowerPoint-esitys</vt:lpstr>
      <vt:lpstr>PowerPoint-esitys</vt:lpstr>
      <vt:lpstr>PowerPoint-esitys</vt:lpstr>
      <vt:lpstr>PowerPoint-esitys</vt:lpstr>
      <vt:lpstr>PowerPoint-esitys</vt:lpstr>
      <vt:lpstr>PowerPoint-esitys</vt:lpstr>
      <vt:lpstr>Ionic Chiton  Persian influence during Persian Wars</vt:lpstr>
      <vt:lpstr>PowerPoint-esitys</vt:lpstr>
      <vt:lpstr>Helmets and greaves</vt:lpstr>
      <vt:lpstr>Helmets with blades</vt:lpstr>
      <vt:lpstr>Soldiers on horseback armor</vt:lpstr>
      <vt:lpstr>Classical Greece</vt:lpstr>
      <vt:lpstr>PowerPoint-esitys</vt:lpstr>
      <vt:lpstr>Computer generated version of possible  color scheme for the Parthenon </vt:lpstr>
      <vt:lpstr>Hairstyles become more natural</vt:lpstr>
      <vt:lpstr>PowerPoint-esitys</vt:lpstr>
      <vt:lpstr>Outer Garments-  Himation</vt:lpstr>
      <vt:lpstr>SCIENCES Develop</vt:lpstr>
      <vt:lpstr>Birth of Drama</vt:lpstr>
      <vt:lpstr>Plague 404 BC</vt:lpstr>
      <vt:lpstr>Armour of Classical Greece</vt:lpstr>
      <vt:lpstr>PowerPoint-esitys</vt:lpstr>
      <vt:lpstr>Bronze helmets Greek, Southern Italy, 350-250 bc</vt:lpstr>
      <vt:lpstr>Set of Bronze Armor  Greek, South Italy 330 bc</vt:lpstr>
      <vt:lpstr>Hellenistic Greece (338 - 146 BC)</vt:lpstr>
      <vt:lpstr>Clothing of Hellenistic Greece</vt:lpstr>
      <vt:lpstr>PowerPoint-esitys</vt:lpstr>
      <vt:lpstr>PowerPoint-esitys</vt:lpstr>
      <vt:lpstr>Philip II of Macedonia, 372-336 BCE</vt:lpstr>
      <vt:lpstr>Alexander the Great 356-323 BCE</vt:lpstr>
      <vt:lpstr>Military Era with Alexander</vt:lpstr>
      <vt:lpstr>PowerPoint-esitys</vt:lpstr>
      <vt:lpstr>Nordic dress, bronze age</vt:lpstr>
      <vt:lpstr>PowerPoint-esitys</vt:lpstr>
      <vt:lpstr>PowerPoint-esitys</vt:lpstr>
      <vt:lpstr>PowerPoint-esitys</vt:lpstr>
      <vt:lpstr>Egtved Girl, barrow coffin, Denmark</vt:lpstr>
      <vt:lpstr>PowerPoint-esitys</vt:lpstr>
      <vt:lpstr>Etruria </vt:lpstr>
      <vt:lpstr>PowerPoint-esitys</vt:lpstr>
      <vt:lpstr>PowerPoint-esitys</vt:lpstr>
      <vt:lpstr>PowerPoint-esitys</vt:lpstr>
      <vt:lpstr>PowerPoint-esitys</vt:lpstr>
      <vt:lpstr>City of Rome</vt:lpstr>
      <vt:lpstr>Roman Republic</vt:lpstr>
      <vt:lpstr>Roman Empire</vt:lpstr>
      <vt:lpstr>PowerPoint-esitys</vt:lpstr>
      <vt:lpstr>PowerPoint-esitys</vt:lpstr>
      <vt:lpstr>PowerPoint-esitys</vt:lpstr>
      <vt:lpstr>PowerPoint-esitys</vt:lpstr>
      <vt:lpstr>Roman textiles</vt:lpstr>
      <vt:lpstr>Roman Armor</vt:lpstr>
      <vt:lpstr>Find out different toga types </vt:lpstr>
      <vt:lpstr>PowerPoint-esitys</vt:lpstr>
      <vt:lpstr>Decline</vt:lpstr>
      <vt:lpstr>Bog body from Huldremose, Djusland,  circa 100AD</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Maarit Uusitalo</dc:creator>
  <cp:lastModifiedBy>Maarit Kalmakurki</cp:lastModifiedBy>
  <cp:revision>66</cp:revision>
  <cp:lastPrinted>2017-12-08T10:46:09Z</cp:lastPrinted>
  <dcterms:created xsi:type="dcterms:W3CDTF">2015-11-18T11:22:50Z</dcterms:created>
  <dcterms:modified xsi:type="dcterms:W3CDTF">2022-02-16T10:53:31Z</dcterms:modified>
</cp:coreProperties>
</file>