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4810" r:id="rId2"/>
  </p:sldMasterIdLst>
  <p:notesMasterIdLst>
    <p:notesMasterId r:id="rId61"/>
  </p:notesMasterIdLst>
  <p:handoutMasterIdLst>
    <p:handoutMasterId r:id="rId62"/>
  </p:handoutMasterIdLst>
  <p:sldIdLst>
    <p:sldId id="256" r:id="rId3"/>
    <p:sldId id="283" r:id="rId4"/>
    <p:sldId id="285" r:id="rId5"/>
    <p:sldId id="287" r:id="rId6"/>
    <p:sldId id="325" r:id="rId7"/>
    <p:sldId id="326" r:id="rId8"/>
    <p:sldId id="284" r:id="rId9"/>
    <p:sldId id="286" r:id="rId10"/>
    <p:sldId id="288" r:id="rId11"/>
    <p:sldId id="301" r:id="rId12"/>
    <p:sldId id="302" r:id="rId13"/>
    <p:sldId id="318" r:id="rId14"/>
    <p:sldId id="303" r:id="rId15"/>
    <p:sldId id="309" r:id="rId16"/>
    <p:sldId id="304" r:id="rId17"/>
    <p:sldId id="319" r:id="rId18"/>
    <p:sldId id="310" r:id="rId19"/>
    <p:sldId id="320" r:id="rId20"/>
    <p:sldId id="321" r:id="rId21"/>
    <p:sldId id="323" r:id="rId22"/>
    <p:sldId id="322" r:id="rId23"/>
    <p:sldId id="315" r:id="rId24"/>
    <p:sldId id="313" r:id="rId25"/>
    <p:sldId id="314" r:id="rId26"/>
    <p:sldId id="327" r:id="rId27"/>
    <p:sldId id="294" r:id="rId28"/>
    <p:sldId id="289" r:id="rId29"/>
    <p:sldId id="293" r:id="rId30"/>
    <p:sldId id="295" r:id="rId31"/>
    <p:sldId id="296" r:id="rId32"/>
    <p:sldId id="297" r:id="rId33"/>
    <p:sldId id="298" r:id="rId34"/>
    <p:sldId id="299" r:id="rId35"/>
    <p:sldId id="300" r:id="rId36"/>
    <p:sldId id="351" r:id="rId37"/>
    <p:sldId id="328" r:id="rId38"/>
    <p:sldId id="329" r:id="rId39"/>
    <p:sldId id="334" r:id="rId40"/>
    <p:sldId id="331" r:id="rId41"/>
    <p:sldId id="332" r:id="rId42"/>
    <p:sldId id="330" r:id="rId43"/>
    <p:sldId id="335" r:id="rId44"/>
    <p:sldId id="336" r:id="rId45"/>
    <p:sldId id="333" r:id="rId46"/>
    <p:sldId id="337" r:id="rId47"/>
    <p:sldId id="349" r:id="rId48"/>
    <p:sldId id="350" r:id="rId49"/>
    <p:sldId id="340" r:id="rId50"/>
    <p:sldId id="341" r:id="rId51"/>
    <p:sldId id="344" r:id="rId52"/>
    <p:sldId id="345" r:id="rId53"/>
    <p:sldId id="346" r:id="rId54"/>
    <p:sldId id="347" r:id="rId55"/>
    <p:sldId id="305" r:id="rId56"/>
    <p:sldId id="306" r:id="rId57"/>
    <p:sldId id="352" r:id="rId58"/>
    <p:sldId id="353" r:id="rId59"/>
    <p:sldId id="354" r:id="rId60"/>
  </p:sldIdLst>
  <p:sldSz cx="9144000" cy="6858000" type="screen4x3"/>
  <p:notesSz cx="7102475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9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8" y="40"/>
      </p:cViewPr>
      <p:guideLst>
        <p:guide orient="horz"/>
        <p:guide pos="4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7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AF1C6-DDB3-44A8-A2EE-ED84C6FD83F9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94561B8-0668-4FF9-AED9-BCBD68602C92}">
      <dgm:prSet phldrT="[Text]"/>
      <dgm:spPr/>
      <dgm:t>
        <a:bodyPr/>
        <a:lstStyle/>
        <a:p>
          <a:r>
            <a:rPr lang="fi-FI" dirty="0" smtClean="0"/>
            <a:t>Korkean kontekstin kulttuurit</a:t>
          </a:r>
          <a:endParaRPr lang="fi-FI" dirty="0"/>
        </a:p>
      </dgm:t>
    </dgm:pt>
    <dgm:pt modelId="{BFD01035-2F30-4853-B5DD-75F26AD4E203}" type="parTrans" cxnId="{03D00A9F-4EBC-432B-9D70-836EC6EED557}">
      <dgm:prSet/>
      <dgm:spPr/>
      <dgm:t>
        <a:bodyPr/>
        <a:lstStyle/>
        <a:p>
          <a:endParaRPr lang="fi-FI"/>
        </a:p>
      </dgm:t>
    </dgm:pt>
    <dgm:pt modelId="{9BA4F772-D36A-4831-94E0-6CCA4164E845}" type="sibTrans" cxnId="{03D00A9F-4EBC-432B-9D70-836EC6EED557}">
      <dgm:prSet/>
      <dgm:spPr/>
      <dgm:t>
        <a:bodyPr/>
        <a:lstStyle/>
        <a:p>
          <a:endParaRPr lang="fi-FI"/>
        </a:p>
      </dgm:t>
    </dgm:pt>
    <dgm:pt modelId="{86B6D578-703B-4A1B-911E-23314FCDB2C8}">
      <dgm:prSet phldrT="[Text]"/>
      <dgm:spPr/>
      <dgm:t>
        <a:bodyPr/>
        <a:lstStyle/>
        <a:p>
          <a:r>
            <a:rPr lang="fi-FI" altLang="fi-FI" noProof="0" dirty="0" smtClean="0">
              <a:ea typeface="Calibri" pitchFamily="34" charset="0"/>
            </a:rPr>
            <a:t>Kommunikaatio vähemmän verbaalisesti eksplisiittistä, vähemmän kirjoitettua/virallista tietoa</a:t>
          </a:r>
          <a:endParaRPr lang="fi-FI" noProof="0" dirty="0"/>
        </a:p>
      </dgm:t>
    </dgm:pt>
    <dgm:pt modelId="{CBA9F55B-74E1-4C79-8CED-43C92753B71D}" type="parTrans" cxnId="{1C85E9F6-F82D-4338-8C1A-5FA4707251C3}">
      <dgm:prSet/>
      <dgm:spPr/>
      <dgm:t>
        <a:bodyPr/>
        <a:lstStyle/>
        <a:p>
          <a:endParaRPr lang="fi-FI"/>
        </a:p>
      </dgm:t>
    </dgm:pt>
    <dgm:pt modelId="{249B3B09-7627-48FD-813D-A5448ECF460C}" type="sibTrans" cxnId="{1C85E9F6-F82D-4338-8C1A-5FA4707251C3}">
      <dgm:prSet/>
      <dgm:spPr/>
      <dgm:t>
        <a:bodyPr/>
        <a:lstStyle/>
        <a:p>
          <a:endParaRPr lang="fi-FI"/>
        </a:p>
      </dgm:t>
    </dgm:pt>
    <dgm:pt modelId="{CD09623D-C654-4326-BCEC-A8C6D3694AE4}">
      <dgm:prSet phldrT="[Text]"/>
      <dgm:spPr/>
      <dgm:t>
        <a:bodyPr/>
        <a:lstStyle/>
        <a:p>
          <a:r>
            <a:rPr lang="fi-FI" dirty="0" smtClean="0"/>
            <a:t>Matalan kontekstin kulttuurit</a:t>
          </a:r>
          <a:endParaRPr lang="fi-FI" dirty="0"/>
        </a:p>
      </dgm:t>
    </dgm:pt>
    <dgm:pt modelId="{EE91B0AA-9014-4806-80E2-CD1B9FEC3997}" type="parTrans" cxnId="{34246442-2350-4E05-9237-BA61E92C94CE}">
      <dgm:prSet/>
      <dgm:spPr/>
      <dgm:t>
        <a:bodyPr/>
        <a:lstStyle/>
        <a:p>
          <a:endParaRPr lang="fi-FI"/>
        </a:p>
      </dgm:t>
    </dgm:pt>
    <dgm:pt modelId="{185736DC-1F27-4A19-A6A5-C33C0F4B921D}" type="sibTrans" cxnId="{34246442-2350-4E05-9237-BA61E92C94CE}">
      <dgm:prSet/>
      <dgm:spPr/>
      <dgm:t>
        <a:bodyPr/>
        <a:lstStyle/>
        <a:p>
          <a:endParaRPr lang="fi-FI"/>
        </a:p>
      </dgm:t>
    </dgm:pt>
    <dgm:pt modelId="{26F9132D-B025-42A7-B867-ABFCA764EC59}">
      <dgm:prSet phldrT="[Text]"/>
      <dgm:spPr/>
      <dgm:t>
        <a:bodyPr/>
        <a:lstStyle/>
        <a:p>
          <a:r>
            <a:rPr lang="fi-FI" altLang="fi-FI" noProof="0" dirty="0" smtClean="0">
              <a:ea typeface="Calibri" pitchFamily="34" charset="0"/>
            </a:rPr>
            <a:t>Kommunikaatio eksplisiittistä</a:t>
          </a:r>
          <a:endParaRPr lang="fi-FI" noProof="0" dirty="0"/>
        </a:p>
      </dgm:t>
    </dgm:pt>
    <dgm:pt modelId="{2FD6AB19-8B42-41A6-8AD4-394A997D4F19}" type="parTrans" cxnId="{A099FC2B-E5D6-4FD2-A18C-9BD529E46528}">
      <dgm:prSet/>
      <dgm:spPr/>
      <dgm:t>
        <a:bodyPr/>
        <a:lstStyle/>
        <a:p>
          <a:endParaRPr lang="fi-FI"/>
        </a:p>
      </dgm:t>
    </dgm:pt>
    <dgm:pt modelId="{B8189330-4FAF-4979-9BF1-94E1E0988C88}" type="sibTrans" cxnId="{A099FC2B-E5D6-4FD2-A18C-9BD529E46528}">
      <dgm:prSet/>
      <dgm:spPr/>
      <dgm:t>
        <a:bodyPr/>
        <a:lstStyle/>
        <a:p>
          <a:endParaRPr lang="fi-FI"/>
        </a:p>
      </dgm:t>
    </dgm:pt>
    <dgm:pt modelId="{1A75285D-091D-46B8-BB91-146E881FA6C2}">
      <dgm:prSet/>
      <dgm:spPr/>
      <dgm:t>
        <a:bodyPr/>
        <a:lstStyle/>
        <a:p>
          <a:r>
            <a:rPr lang="fi-FI" altLang="fi-FI" noProof="0" dirty="0" smtClean="0">
              <a:ea typeface="Calibri" pitchFamily="34" charset="0"/>
            </a:rPr>
            <a:t>Sisäinen ymmärrys siitä mitä on kommunikoitu</a:t>
          </a:r>
        </a:p>
      </dgm:t>
    </dgm:pt>
    <dgm:pt modelId="{68D1CD76-00D5-4DC9-9C40-83AFFEE783C0}" type="parTrans" cxnId="{896220C5-9630-4A21-8BC9-C078DD41D4FA}">
      <dgm:prSet/>
      <dgm:spPr/>
      <dgm:t>
        <a:bodyPr/>
        <a:lstStyle/>
        <a:p>
          <a:endParaRPr lang="fi-FI"/>
        </a:p>
      </dgm:t>
    </dgm:pt>
    <dgm:pt modelId="{D84A18FA-3C09-42F2-ADF8-CD470FF874E8}" type="sibTrans" cxnId="{896220C5-9630-4A21-8BC9-C078DD41D4FA}">
      <dgm:prSet/>
      <dgm:spPr/>
      <dgm:t>
        <a:bodyPr/>
        <a:lstStyle/>
        <a:p>
          <a:endParaRPr lang="fi-FI"/>
        </a:p>
      </dgm:t>
    </dgm:pt>
    <dgm:pt modelId="{E0A53ACB-C285-454A-AEA0-88D2534C198C}">
      <dgm:prSet/>
      <dgm:spPr/>
      <dgm:t>
        <a:bodyPr/>
        <a:lstStyle/>
        <a:p>
          <a:r>
            <a:rPr lang="fi-FI" altLang="fi-FI" noProof="0" dirty="0" smtClean="0">
              <a:ea typeface="Calibri" pitchFamily="34" charset="0"/>
            </a:rPr>
            <a:t>Useita siteitä ja interaktioita ihmisten välillä</a:t>
          </a:r>
        </a:p>
      </dgm:t>
    </dgm:pt>
    <dgm:pt modelId="{90A74446-60FB-4627-B292-51872AB0B554}" type="parTrans" cxnId="{BDFB3182-69D5-432C-A3A4-62198A3937DA}">
      <dgm:prSet/>
      <dgm:spPr/>
      <dgm:t>
        <a:bodyPr/>
        <a:lstStyle/>
        <a:p>
          <a:endParaRPr lang="fi-FI"/>
        </a:p>
      </dgm:t>
    </dgm:pt>
    <dgm:pt modelId="{194111BD-D738-43C6-BCE6-8A02DB5C8E71}" type="sibTrans" cxnId="{BDFB3182-69D5-432C-A3A4-62198A3937DA}">
      <dgm:prSet/>
      <dgm:spPr/>
      <dgm:t>
        <a:bodyPr/>
        <a:lstStyle/>
        <a:p>
          <a:endParaRPr lang="fi-FI"/>
        </a:p>
      </dgm:t>
    </dgm:pt>
    <dgm:pt modelId="{81A84951-7639-4F1A-8C1E-8B0DC5C6F79A}">
      <dgm:prSet/>
      <dgm:spPr/>
      <dgm:t>
        <a:bodyPr/>
        <a:lstStyle/>
        <a:p>
          <a:r>
            <a:rPr lang="fi-FI" altLang="fi-FI" noProof="0" dirty="0" smtClean="0">
              <a:ea typeface="Calibri" pitchFamily="34" charset="0"/>
            </a:rPr>
            <a:t>Pitkä-aikaisia ihmissuhteita</a:t>
          </a:r>
        </a:p>
      </dgm:t>
    </dgm:pt>
    <dgm:pt modelId="{1FA3786C-9D3C-442C-A231-60421ACCD123}" type="parTrans" cxnId="{E8B551AC-912C-45EF-9C04-02E1202E875F}">
      <dgm:prSet/>
      <dgm:spPr/>
      <dgm:t>
        <a:bodyPr/>
        <a:lstStyle/>
        <a:p>
          <a:endParaRPr lang="fi-FI"/>
        </a:p>
      </dgm:t>
    </dgm:pt>
    <dgm:pt modelId="{AF072CCD-6B71-458D-AA22-3CD9A5CC16B5}" type="sibTrans" cxnId="{E8B551AC-912C-45EF-9C04-02E1202E875F}">
      <dgm:prSet/>
      <dgm:spPr/>
      <dgm:t>
        <a:bodyPr/>
        <a:lstStyle/>
        <a:p>
          <a:endParaRPr lang="fi-FI"/>
        </a:p>
      </dgm:t>
    </dgm:pt>
    <dgm:pt modelId="{260E42B2-D6E1-4EA4-A00E-3F966AF8DF9C}">
      <dgm:prSet/>
      <dgm:spPr/>
      <dgm:t>
        <a:bodyPr/>
        <a:lstStyle/>
        <a:p>
          <a:r>
            <a:rPr lang="fi-FI" altLang="fi-FI" noProof="0" dirty="0" smtClean="0">
              <a:ea typeface="Calibri" pitchFamily="34" charset="0"/>
            </a:rPr>
            <a:t>Tarkat rajat joukkoon kuuluvien ja ulkopuolella olevien välillä</a:t>
          </a:r>
        </a:p>
      </dgm:t>
    </dgm:pt>
    <dgm:pt modelId="{8A5FA9B7-6B5C-4475-A022-759D579660C2}" type="parTrans" cxnId="{93654D6B-1215-4F85-B5F1-6A1411478A96}">
      <dgm:prSet/>
      <dgm:spPr/>
      <dgm:t>
        <a:bodyPr/>
        <a:lstStyle/>
        <a:p>
          <a:endParaRPr lang="fi-FI"/>
        </a:p>
      </dgm:t>
    </dgm:pt>
    <dgm:pt modelId="{35E1E105-5C22-4219-85B8-843485B480BC}" type="sibTrans" cxnId="{93654D6B-1215-4F85-B5F1-6A1411478A96}">
      <dgm:prSet/>
      <dgm:spPr/>
      <dgm:t>
        <a:bodyPr/>
        <a:lstStyle/>
        <a:p>
          <a:endParaRPr lang="fi-FI"/>
        </a:p>
      </dgm:t>
    </dgm:pt>
    <dgm:pt modelId="{267FA812-364F-4917-AA7F-A4EB3AA7FBB8}">
      <dgm:prSet/>
      <dgm:spPr/>
      <dgm:t>
        <a:bodyPr/>
        <a:lstStyle/>
        <a:p>
          <a:r>
            <a:rPr lang="fi-FI" altLang="fi-FI" noProof="0" dirty="0" smtClean="0">
              <a:ea typeface="Calibri" pitchFamily="34" charset="0"/>
            </a:rPr>
            <a:t>Tieto on tilanteeseen sidottua ja suhteellista</a:t>
          </a:r>
        </a:p>
      </dgm:t>
    </dgm:pt>
    <dgm:pt modelId="{907A53BF-28BC-41DA-97DB-0C84F26CFF2B}" type="parTrans" cxnId="{C785C40B-D5F2-4AA3-9D96-1327B013E5B6}">
      <dgm:prSet/>
      <dgm:spPr/>
      <dgm:t>
        <a:bodyPr/>
        <a:lstStyle/>
        <a:p>
          <a:endParaRPr lang="fi-FI"/>
        </a:p>
      </dgm:t>
    </dgm:pt>
    <dgm:pt modelId="{CD4B5D4E-DFDF-4A1C-9B28-F2B8E4ADE4CB}" type="sibTrans" cxnId="{C785C40B-D5F2-4AA3-9D96-1327B013E5B6}">
      <dgm:prSet/>
      <dgm:spPr/>
      <dgm:t>
        <a:bodyPr/>
        <a:lstStyle/>
        <a:p>
          <a:endParaRPr lang="fi-FI"/>
        </a:p>
      </dgm:t>
    </dgm:pt>
    <dgm:pt modelId="{A4A11CCF-E7E3-42CA-B177-DC416E4F5114}">
      <dgm:prSet/>
      <dgm:spPr/>
      <dgm:t>
        <a:bodyPr/>
        <a:lstStyle/>
        <a:p>
          <a:r>
            <a:rPr lang="fi-FI" altLang="fi-FI" noProof="0" dirty="0" smtClean="0">
              <a:ea typeface="Calibri" pitchFamily="34" charset="0"/>
            </a:rPr>
            <a:t>Päätökset ja aktiviteetit keskittyvät face-to-face suhteisiin, usein keskiössä on auktoriteettia omaava henkilö</a:t>
          </a:r>
        </a:p>
      </dgm:t>
    </dgm:pt>
    <dgm:pt modelId="{1E7F6CE1-2A4C-4444-97F3-F4F7B395AA6B}" type="parTrans" cxnId="{A61D5905-8466-4724-B672-A7FE3CAC7E4E}">
      <dgm:prSet/>
      <dgm:spPr/>
      <dgm:t>
        <a:bodyPr/>
        <a:lstStyle/>
        <a:p>
          <a:endParaRPr lang="fi-FI"/>
        </a:p>
      </dgm:t>
    </dgm:pt>
    <dgm:pt modelId="{006D9FB2-1CC3-47E0-A25E-4CDA824D44AB}" type="sibTrans" cxnId="{A61D5905-8466-4724-B672-A7FE3CAC7E4E}">
      <dgm:prSet/>
      <dgm:spPr/>
      <dgm:t>
        <a:bodyPr/>
        <a:lstStyle/>
        <a:p>
          <a:endParaRPr lang="fi-FI"/>
        </a:p>
      </dgm:t>
    </dgm:pt>
    <dgm:pt modelId="{B7A2F854-5BB5-4CE0-B2A3-14F7F1469EF2}">
      <dgm:prSet/>
      <dgm:spPr/>
      <dgm:t>
        <a:bodyPr/>
        <a:lstStyle/>
        <a:p>
          <a:r>
            <a:rPr lang="fi-FI" altLang="fi-FI" noProof="0" dirty="0" smtClean="0">
              <a:ea typeface="Calibri" pitchFamily="34" charset="0"/>
            </a:rPr>
            <a:t>Orientoituminen sääntöihin: ihmiset noudattavat ulkoisia sääntöjä</a:t>
          </a:r>
        </a:p>
      </dgm:t>
    </dgm:pt>
    <dgm:pt modelId="{2C0FA8E4-5570-44FC-A13E-60CE836F90F1}" type="parTrans" cxnId="{E5FEFA05-C6ED-42EA-9785-07F25525AFD8}">
      <dgm:prSet/>
      <dgm:spPr/>
      <dgm:t>
        <a:bodyPr/>
        <a:lstStyle/>
        <a:p>
          <a:endParaRPr lang="fi-FI"/>
        </a:p>
      </dgm:t>
    </dgm:pt>
    <dgm:pt modelId="{72A92401-058C-4DBC-A8EF-DE4699EE41A1}" type="sibTrans" cxnId="{E5FEFA05-C6ED-42EA-9785-07F25525AFD8}">
      <dgm:prSet/>
      <dgm:spPr/>
      <dgm:t>
        <a:bodyPr/>
        <a:lstStyle/>
        <a:p>
          <a:endParaRPr lang="fi-FI"/>
        </a:p>
      </dgm:t>
    </dgm:pt>
    <dgm:pt modelId="{0680185C-5678-43D9-B31D-60EDCFEF1284}">
      <dgm:prSet/>
      <dgm:spPr/>
      <dgm:t>
        <a:bodyPr/>
        <a:lstStyle/>
        <a:p>
          <a:r>
            <a:rPr lang="fi-FI" altLang="fi-FI" noProof="0" dirty="0" smtClean="0">
              <a:ea typeface="Calibri" pitchFamily="34" charset="0"/>
            </a:rPr>
            <a:t>Tieto on kodifioitua, julkista, ulkoista ja saavutettavissa</a:t>
          </a:r>
        </a:p>
      </dgm:t>
    </dgm:pt>
    <dgm:pt modelId="{E50373DE-2BAA-47BF-A224-90DCA42449D0}" type="parTrans" cxnId="{CF66D55A-24AE-4A68-922C-42F88E6DFAAD}">
      <dgm:prSet/>
      <dgm:spPr/>
      <dgm:t>
        <a:bodyPr/>
        <a:lstStyle/>
        <a:p>
          <a:endParaRPr lang="fi-FI"/>
        </a:p>
      </dgm:t>
    </dgm:pt>
    <dgm:pt modelId="{E353E1D9-14E0-448C-AD5D-7FC50867AAD4}" type="sibTrans" cxnId="{CF66D55A-24AE-4A68-922C-42F88E6DFAAD}">
      <dgm:prSet/>
      <dgm:spPr/>
      <dgm:t>
        <a:bodyPr/>
        <a:lstStyle/>
        <a:p>
          <a:endParaRPr lang="fi-FI"/>
        </a:p>
      </dgm:t>
    </dgm:pt>
    <dgm:pt modelId="{E27917A4-33A2-4C73-B3AE-77FEA1877844}">
      <dgm:prSet/>
      <dgm:spPr/>
      <dgm:t>
        <a:bodyPr/>
        <a:lstStyle/>
        <a:p>
          <a:r>
            <a:rPr lang="fi-FI" altLang="fi-FI" noProof="0" dirty="0" smtClean="0">
              <a:ea typeface="Calibri" pitchFamily="34" charset="0"/>
            </a:rPr>
            <a:t>Enemmän lyhyitä kontakteja ihmisten välillä</a:t>
          </a:r>
        </a:p>
      </dgm:t>
    </dgm:pt>
    <dgm:pt modelId="{8595399B-174B-4950-B1F9-B3CF230755C0}" type="parTrans" cxnId="{7F3CD2E5-6D59-499B-81F3-DC727930E28E}">
      <dgm:prSet/>
      <dgm:spPr/>
      <dgm:t>
        <a:bodyPr/>
        <a:lstStyle/>
        <a:p>
          <a:endParaRPr lang="fi-FI"/>
        </a:p>
      </dgm:t>
    </dgm:pt>
    <dgm:pt modelId="{8CA6F9F1-84A3-4665-BCC5-61061A71F4BF}" type="sibTrans" cxnId="{7F3CD2E5-6D59-499B-81F3-DC727930E28E}">
      <dgm:prSet/>
      <dgm:spPr/>
      <dgm:t>
        <a:bodyPr/>
        <a:lstStyle/>
        <a:p>
          <a:endParaRPr lang="fi-FI"/>
        </a:p>
      </dgm:t>
    </dgm:pt>
    <dgm:pt modelId="{659B6181-70D2-4A56-989F-E75AEDEE0A0E}">
      <dgm:prSet/>
      <dgm:spPr/>
      <dgm:t>
        <a:bodyPr/>
        <a:lstStyle/>
        <a:p>
          <a:r>
            <a:rPr lang="fi-FI" altLang="fi-FI" noProof="0" dirty="0" smtClean="0">
              <a:ea typeface="Calibri" pitchFamily="34" charset="0"/>
            </a:rPr>
            <a:t>Tieto on usein siirrettävissä</a:t>
          </a:r>
        </a:p>
      </dgm:t>
    </dgm:pt>
    <dgm:pt modelId="{E9387076-1C62-4553-B37C-CE225C0F52D5}" type="parTrans" cxnId="{B51ABB7F-3D23-4495-BC52-2CB73B555F65}">
      <dgm:prSet/>
      <dgm:spPr/>
      <dgm:t>
        <a:bodyPr/>
        <a:lstStyle/>
        <a:p>
          <a:endParaRPr lang="fi-FI"/>
        </a:p>
      </dgm:t>
    </dgm:pt>
    <dgm:pt modelId="{72036FC5-5B60-49C1-8878-9B110E8B8EE2}" type="sibTrans" cxnId="{B51ABB7F-3D23-4495-BC52-2CB73B555F65}">
      <dgm:prSet/>
      <dgm:spPr/>
      <dgm:t>
        <a:bodyPr/>
        <a:lstStyle/>
        <a:p>
          <a:endParaRPr lang="fi-FI"/>
        </a:p>
      </dgm:t>
    </dgm:pt>
    <dgm:pt modelId="{47A94662-7834-4F6F-A498-82F945CD446B}">
      <dgm:prSet/>
      <dgm:spPr/>
      <dgm:t>
        <a:bodyPr/>
        <a:lstStyle/>
        <a:p>
          <a:r>
            <a:rPr lang="fi-FI" altLang="fi-FI" noProof="0" dirty="0" smtClean="0">
              <a:ea typeface="Calibri" pitchFamily="34" charset="0"/>
            </a:rPr>
            <a:t>Tehtävä-orientoituneisuus: päätökset ja aktiviteetit keskittyvät siihen mitä pitää tehdä ja vastuunjakoon</a:t>
          </a:r>
        </a:p>
      </dgm:t>
    </dgm:pt>
    <dgm:pt modelId="{DBF0CC3D-C971-4AAB-A34C-D5055B919F83}" type="parTrans" cxnId="{9CEBCCCC-344E-478F-8B2A-4A61EBD808D7}">
      <dgm:prSet/>
      <dgm:spPr/>
      <dgm:t>
        <a:bodyPr/>
        <a:lstStyle/>
        <a:p>
          <a:endParaRPr lang="fi-FI"/>
        </a:p>
      </dgm:t>
    </dgm:pt>
    <dgm:pt modelId="{5BF6738A-120C-4D10-9AC4-6090148E639B}" type="sibTrans" cxnId="{9CEBCCCC-344E-478F-8B2A-4A61EBD808D7}">
      <dgm:prSet/>
      <dgm:spPr/>
      <dgm:t>
        <a:bodyPr/>
        <a:lstStyle/>
        <a:p>
          <a:endParaRPr lang="fi-FI"/>
        </a:p>
      </dgm:t>
    </dgm:pt>
    <dgm:pt modelId="{2D390B0B-036C-4763-9E11-860B330B05A4}" type="pres">
      <dgm:prSet presAssocID="{7B8AF1C6-DDB3-44A8-A2EE-ED84C6FD83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0D89CF1-02F2-4161-B318-6E69F1106B4A}" type="pres">
      <dgm:prSet presAssocID="{894561B8-0668-4FF9-AED9-BCBD68602C92}" presName="composite" presStyleCnt="0"/>
      <dgm:spPr/>
    </dgm:pt>
    <dgm:pt modelId="{6419F546-1B88-4D7B-BF8B-C48562C3B119}" type="pres">
      <dgm:prSet presAssocID="{894561B8-0668-4FF9-AED9-BCBD68602C9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8639B78-BC30-4C8C-9C2F-3F1683EC61E6}" type="pres">
      <dgm:prSet presAssocID="{894561B8-0668-4FF9-AED9-BCBD68602C9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107A1C8-838E-4C76-B51D-6E2C99870A5A}" type="pres">
      <dgm:prSet presAssocID="{9BA4F772-D36A-4831-94E0-6CCA4164E845}" presName="space" presStyleCnt="0"/>
      <dgm:spPr/>
    </dgm:pt>
    <dgm:pt modelId="{416BEF4E-4521-4C0E-BFAE-833895739DA5}" type="pres">
      <dgm:prSet presAssocID="{CD09623D-C654-4326-BCEC-A8C6D3694AE4}" presName="composite" presStyleCnt="0"/>
      <dgm:spPr/>
    </dgm:pt>
    <dgm:pt modelId="{AA5284E1-3433-4470-A5C6-322468DDF6D9}" type="pres">
      <dgm:prSet presAssocID="{CD09623D-C654-4326-BCEC-A8C6D3694AE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9989262-78A1-4CA4-A4FF-0C79DFBFB393}" type="pres">
      <dgm:prSet presAssocID="{CD09623D-C654-4326-BCEC-A8C6D3694AE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51ABB7F-3D23-4495-BC52-2CB73B555F65}" srcId="{CD09623D-C654-4326-BCEC-A8C6D3694AE4}" destId="{659B6181-70D2-4A56-989F-E75AEDEE0A0E}" srcOrd="4" destOrd="0" parTransId="{E9387076-1C62-4553-B37C-CE225C0F52D5}" sibTransId="{72036FC5-5B60-49C1-8878-9B110E8B8EE2}"/>
    <dgm:cxn modelId="{03D00A9F-4EBC-432B-9D70-836EC6EED557}" srcId="{7B8AF1C6-DDB3-44A8-A2EE-ED84C6FD83F9}" destId="{894561B8-0668-4FF9-AED9-BCBD68602C92}" srcOrd="0" destOrd="0" parTransId="{BFD01035-2F30-4853-B5DD-75F26AD4E203}" sibTransId="{9BA4F772-D36A-4831-94E0-6CCA4164E845}"/>
    <dgm:cxn modelId="{1C85E9F6-F82D-4338-8C1A-5FA4707251C3}" srcId="{894561B8-0668-4FF9-AED9-BCBD68602C92}" destId="{86B6D578-703B-4A1B-911E-23314FCDB2C8}" srcOrd="0" destOrd="0" parTransId="{CBA9F55B-74E1-4C79-8CED-43C92753B71D}" sibTransId="{249B3B09-7627-48FD-813D-A5448ECF460C}"/>
    <dgm:cxn modelId="{9CEBCCCC-344E-478F-8B2A-4A61EBD808D7}" srcId="{CD09623D-C654-4326-BCEC-A8C6D3694AE4}" destId="{47A94662-7834-4F6F-A498-82F945CD446B}" srcOrd="5" destOrd="0" parTransId="{DBF0CC3D-C971-4AAB-A34C-D5055B919F83}" sibTransId="{5BF6738A-120C-4D10-9AC4-6090148E639B}"/>
    <dgm:cxn modelId="{CF66D55A-24AE-4A68-922C-42F88E6DFAAD}" srcId="{CD09623D-C654-4326-BCEC-A8C6D3694AE4}" destId="{0680185C-5678-43D9-B31D-60EDCFEF1284}" srcOrd="2" destOrd="0" parTransId="{E50373DE-2BAA-47BF-A224-90DCA42449D0}" sibTransId="{E353E1D9-14E0-448C-AD5D-7FC50867AAD4}"/>
    <dgm:cxn modelId="{01AEF599-8756-485E-851C-48CB2840283E}" type="presOf" srcId="{81A84951-7639-4F1A-8C1E-8B0DC5C6F79A}" destId="{08639B78-BC30-4C8C-9C2F-3F1683EC61E6}" srcOrd="0" destOrd="3" presId="urn:microsoft.com/office/officeart/2005/8/layout/hList1"/>
    <dgm:cxn modelId="{D617EFD8-C9F3-4309-8A68-4D9664EA057C}" type="presOf" srcId="{A4A11CCF-E7E3-42CA-B177-DC416E4F5114}" destId="{08639B78-BC30-4C8C-9C2F-3F1683EC61E6}" srcOrd="0" destOrd="6" presId="urn:microsoft.com/office/officeart/2005/8/layout/hList1"/>
    <dgm:cxn modelId="{DB1DF6CD-74AD-45D8-AEFD-A392C76DD233}" type="presOf" srcId="{86B6D578-703B-4A1B-911E-23314FCDB2C8}" destId="{08639B78-BC30-4C8C-9C2F-3F1683EC61E6}" srcOrd="0" destOrd="0" presId="urn:microsoft.com/office/officeart/2005/8/layout/hList1"/>
    <dgm:cxn modelId="{79A5CC85-6F89-46CA-9FD0-7229C46041EC}" type="presOf" srcId="{E27917A4-33A2-4C73-B3AE-77FEA1877844}" destId="{49989262-78A1-4CA4-A4FF-0C79DFBFB393}" srcOrd="0" destOrd="3" presId="urn:microsoft.com/office/officeart/2005/8/layout/hList1"/>
    <dgm:cxn modelId="{B05529DF-9E93-40FF-9CD8-89A661690225}" type="presOf" srcId="{659B6181-70D2-4A56-989F-E75AEDEE0A0E}" destId="{49989262-78A1-4CA4-A4FF-0C79DFBFB393}" srcOrd="0" destOrd="4" presId="urn:microsoft.com/office/officeart/2005/8/layout/hList1"/>
    <dgm:cxn modelId="{C785C40B-D5F2-4AA3-9D96-1327B013E5B6}" srcId="{894561B8-0668-4FF9-AED9-BCBD68602C92}" destId="{267FA812-364F-4917-AA7F-A4EB3AA7FBB8}" srcOrd="5" destOrd="0" parTransId="{907A53BF-28BC-41DA-97DB-0C84F26CFF2B}" sibTransId="{CD4B5D4E-DFDF-4A1C-9B28-F2B8E4ADE4CB}"/>
    <dgm:cxn modelId="{7F3CD2E5-6D59-499B-81F3-DC727930E28E}" srcId="{CD09623D-C654-4326-BCEC-A8C6D3694AE4}" destId="{E27917A4-33A2-4C73-B3AE-77FEA1877844}" srcOrd="3" destOrd="0" parTransId="{8595399B-174B-4950-B1F9-B3CF230755C0}" sibTransId="{8CA6F9F1-84A3-4665-BCC5-61061A71F4BF}"/>
    <dgm:cxn modelId="{E5FEFA05-C6ED-42EA-9785-07F25525AFD8}" srcId="{CD09623D-C654-4326-BCEC-A8C6D3694AE4}" destId="{B7A2F854-5BB5-4CE0-B2A3-14F7F1469EF2}" srcOrd="1" destOrd="0" parTransId="{2C0FA8E4-5570-44FC-A13E-60CE836F90F1}" sibTransId="{72A92401-058C-4DBC-A8EF-DE4699EE41A1}"/>
    <dgm:cxn modelId="{4B3DD198-4FAA-49DA-9066-C49FEE6C26A5}" type="presOf" srcId="{267FA812-364F-4917-AA7F-A4EB3AA7FBB8}" destId="{08639B78-BC30-4C8C-9C2F-3F1683EC61E6}" srcOrd="0" destOrd="5" presId="urn:microsoft.com/office/officeart/2005/8/layout/hList1"/>
    <dgm:cxn modelId="{34246442-2350-4E05-9237-BA61E92C94CE}" srcId="{7B8AF1C6-DDB3-44A8-A2EE-ED84C6FD83F9}" destId="{CD09623D-C654-4326-BCEC-A8C6D3694AE4}" srcOrd="1" destOrd="0" parTransId="{EE91B0AA-9014-4806-80E2-CD1B9FEC3997}" sibTransId="{185736DC-1F27-4A19-A6A5-C33C0F4B921D}"/>
    <dgm:cxn modelId="{6F141B9C-BEBB-4441-8AC6-4B64CFF0B91A}" type="presOf" srcId="{CD09623D-C654-4326-BCEC-A8C6D3694AE4}" destId="{AA5284E1-3433-4470-A5C6-322468DDF6D9}" srcOrd="0" destOrd="0" presId="urn:microsoft.com/office/officeart/2005/8/layout/hList1"/>
    <dgm:cxn modelId="{1701B563-6013-447E-B69B-0CAB92232F0E}" type="presOf" srcId="{894561B8-0668-4FF9-AED9-BCBD68602C92}" destId="{6419F546-1B88-4D7B-BF8B-C48562C3B119}" srcOrd="0" destOrd="0" presId="urn:microsoft.com/office/officeart/2005/8/layout/hList1"/>
    <dgm:cxn modelId="{896220C5-9630-4A21-8BC9-C078DD41D4FA}" srcId="{894561B8-0668-4FF9-AED9-BCBD68602C92}" destId="{1A75285D-091D-46B8-BB91-146E881FA6C2}" srcOrd="1" destOrd="0" parTransId="{68D1CD76-00D5-4DC9-9C40-83AFFEE783C0}" sibTransId="{D84A18FA-3C09-42F2-ADF8-CD470FF874E8}"/>
    <dgm:cxn modelId="{13E0F3A0-204F-4DCB-BC96-F04EF2DFDB49}" type="presOf" srcId="{7B8AF1C6-DDB3-44A8-A2EE-ED84C6FD83F9}" destId="{2D390B0B-036C-4763-9E11-860B330B05A4}" srcOrd="0" destOrd="0" presId="urn:microsoft.com/office/officeart/2005/8/layout/hList1"/>
    <dgm:cxn modelId="{A099FC2B-E5D6-4FD2-A18C-9BD529E46528}" srcId="{CD09623D-C654-4326-BCEC-A8C6D3694AE4}" destId="{26F9132D-B025-42A7-B867-ABFCA764EC59}" srcOrd="0" destOrd="0" parTransId="{2FD6AB19-8B42-41A6-8AD4-394A997D4F19}" sibTransId="{B8189330-4FAF-4979-9BF1-94E1E0988C88}"/>
    <dgm:cxn modelId="{BCD5D34B-6DC2-4586-8F33-15624B1BE396}" type="presOf" srcId="{26F9132D-B025-42A7-B867-ABFCA764EC59}" destId="{49989262-78A1-4CA4-A4FF-0C79DFBFB393}" srcOrd="0" destOrd="0" presId="urn:microsoft.com/office/officeart/2005/8/layout/hList1"/>
    <dgm:cxn modelId="{3DE6EDCC-9021-4DB8-AC32-0DA935E6E4C5}" type="presOf" srcId="{0680185C-5678-43D9-B31D-60EDCFEF1284}" destId="{49989262-78A1-4CA4-A4FF-0C79DFBFB393}" srcOrd="0" destOrd="2" presId="urn:microsoft.com/office/officeart/2005/8/layout/hList1"/>
    <dgm:cxn modelId="{A61D5905-8466-4724-B672-A7FE3CAC7E4E}" srcId="{894561B8-0668-4FF9-AED9-BCBD68602C92}" destId="{A4A11CCF-E7E3-42CA-B177-DC416E4F5114}" srcOrd="6" destOrd="0" parTransId="{1E7F6CE1-2A4C-4444-97F3-F4F7B395AA6B}" sibTransId="{006D9FB2-1CC3-47E0-A25E-4CDA824D44AB}"/>
    <dgm:cxn modelId="{45623123-F9F0-4B1E-8B6E-82BE6C14DD76}" type="presOf" srcId="{B7A2F854-5BB5-4CE0-B2A3-14F7F1469EF2}" destId="{49989262-78A1-4CA4-A4FF-0C79DFBFB393}" srcOrd="0" destOrd="1" presId="urn:microsoft.com/office/officeart/2005/8/layout/hList1"/>
    <dgm:cxn modelId="{67CE4E6A-1294-49F9-B71A-798737EC8127}" type="presOf" srcId="{47A94662-7834-4F6F-A498-82F945CD446B}" destId="{49989262-78A1-4CA4-A4FF-0C79DFBFB393}" srcOrd="0" destOrd="5" presId="urn:microsoft.com/office/officeart/2005/8/layout/hList1"/>
    <dgm:cxn modelId="{5B95A499-A7BF-44CE-8AF1-7E2D7DED36A0}" type="presOf" srcId="{E0A53ACB-C285-454A-AEA0-88D2534C198C}" destId="{08639B78-BC30-4C8C-9C2F-3F1683EC61E6}" srcOrd="0" destOrd="2" presId="urn:microsoft.com/office/officeart/2005/8/layout/hList1"/>
    <dgm:cxn modelId="{E8B551AC-912C-45EF-9C04-02E1202E875F}" srcId="{894561B8-0668-4FF9-AED9-BCBD68602C92}" destId="{81A84951-7639-4F1A-8C1E-8B0DC5C6F79A}" srcOrd="3" destOrd="0" parTransId="{1FA3786C-9D3C-442C-A231-60421ACCD123}" sibTransId="{AF072CCD-6B71-458D-AA22-3CD9A5CC16B5}"/>
    <dgm:cxn modelId="{2BD4D80B-F8EF-4592-A7D2-7590184A488B}" type="presOf" srcId="{1A75285D-091D-46B8-BB91-146E881FA6C2}" destId="{08639B78-BC30-4C8C-9C2F-3F1683EC61E6}" srcOrd="0" destOrd="1" presId="urn:microsoft.com/office/officeart/2005/8/layout/hList1"/>
    <dgm:cxn modelId="{BDFB3182-69D5-432C-A3A4-62198A3937DA}" srcId="{894561B8-0668-4FF9-AED9-BCBD68602C92}" destId="{E0A53ACB-C285-454A-AEA0-88D2534C198C}" srcOrd="2" destOrd="0" parTransId="{90A74446-60FB-4627-B292-51872AB0B554}" sibTransId="{194111BD-D738-43C6-BCE6-8A02DB5C8E71}"/>
    <dgm:cxn modelId="{85B089F5-85B7-4BDF-A13C-DA8A765D921E}" type="presOf" srcId="{260E42B2-D6E1-4EA4-A00E-3F966AF8DF9C}" destId="{08639B78-BC30-4C8C-9C2F-3F1683EC61E6}" srcOrd="0" destOrd="4" presId="urn:microsoft.com/office/officeart/2005/8/layout/hList1"/>
    <dgm:cxn modelId="{93654D6B-1215-4F85-B5F1-6A1411478A96}" srcId="{894561B8-0668-4FF9-AED9-BCBD68602C92}" destId="{260E42B2-D6E1-4EA4-A00E-3F966AF8DF9C}" srcOrd="4" destOrd="0" parTransId="{8A5FA9B7-6B5C-4475-A022-759D579660C2}" sibTransId="{35E1E105-5C22-4219-85B8-843485B480BC}"/>
    <dgm:cxn modelId="{EFBFE9CC-2F61-4FF7-BE28-078CD7D376F5}" type="presParOf" srcId="{2D390B0B-036C-4763-9E11-860B330B05A4}" destId="{F0D89CF1-02F2-4161-B318-6E69F1106B4A}" srcOrd="0" destOrd="0" presId="urn:microsoft.com/office/officeart/2005/8/layout/hList1"/>
    <dgm:cxn modelId="{0DD3FEC7-D44F-42F5-BD11-F1123B8B43C9}" type="presParOf" srcId="{F0D89CF1-02F2-4161-B318-6E69F1106B4A}" destId="{6419F546-1B88-4D7B-BF8B-C48562C3B119}" srcOrd="0" destOrd="0" presId="urn:microsoft.com/office/officeart/2005/8/layout/hList1"/>
    <dgm:cxn modelId="{8ECB8EB3-98B3-4951-B2D4-C3334F32EA89}" type="presParOf" srcId="{F0D89CF1-02F2-4161-B318-6E69F1106B4A}" destId="{08639B78-BC30-4C8C-9C2F-3F1683EC61E6}" srcOrd="1" destOrd="0" presId="urn:microsoft.com/office/officeart/2005/8/layout/hList1"/>
    <dgm:cxn modelId="{FEB46537-C049-484C-B41F-B5F89704DF91}" type="presParOf" srcId="{2D390B0B-036C-4763-9E11-860B330B05A4}" destId="{9107A1C8-838E-4C76-B51D-6E2C99870A5A}" srcOrd="1" destOrd="0" presId="urn:microsoft.com/office/officeart/2005/8/layout/hList1"/>
    <dgm:cxn modelId="{0C04004C-0EEB-419F-95AD-5A48264901DE}" type="presParOf" srcId="{2D390B0B-036C-4763-9E11-860B330B05A4}" destId="{416BEF4E-4521-4C0E-BFAE-833895739DA5}" srcOrd="2" destOrd="0" presId="urn:microsoft.com/office/officeart/2005/8/layout/hList1"/>
    <dgm:cxn modelId="{B2436E85-F8EC-4D9C-A378-601329245BC4}" type="presParOf" srcId="{416BEF4E-4521-4C0E-BFAE-833895739DA5}" destId="{AA5284E1-3433-4470-A5C6-322468DDF6D9}" srcOrd="0" destOrd="0" presId="urn:microsoft.com/office/officeart/2005/8/layout/hList1"/>
    <dgm:cxn modelId="{EA5A5BFF-CEE5-4A9C-B318-306BA6EC49C5}" type="presParOf" srcId="{416BEF4E-4521-4C0E-BFAE-833895739DA5}" destId="{49989262-78A1-4CA4-A4FF-0C79DFBFB3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C05A93-0EDD-4519-9864-2BBF6035EF1C}" type="doc">
      <dgm:prSet loTypeId="urn:microsoft.com/office/officeart/2005/8/layout/radial1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3D9B21F6-A238-4D0D-86E3-50CF08F6CDF0}">
      <dgm:prSet phldrT="[Text]"/>
      <dgm:spPr/>
      <dgm:t>
        <a:bodyPr/>
        <a:lstStyle/>
        <a:p>
          <a:r>
            <a:rPr lang="fi-FI" dirty="0" smtClean="0"/>
            <a:t>Kulttuurin dimensiot</a:t>
          </a:r>
          <a:endParaRPr lang="fi-FI" dirty="0"/>
        </a:p>
      </dgm:t>
    </dgm:pt>
    <dgm:pt modelId="{8ECF9E06-6627-4DAB-B367-ADBCF72CB034}" type="parTrans" cxnId="{0B3251EA-F063-445D-8AC7-6A091F0F7DF5}">
      <dgm:prSet/>
      <dgm:spPr/>
      <dgm:t>
        <a:bodyPr/>
        <a:lstStyle/>
        <a:p>
          <a:endParaRPr lang="fi-FI"/>
        </a:p>
      </dgm:t>
    </dgm:pt>
    <dgm:pt modelId="{D094D3BD-8848-4F77-AD90-CB6BDB059977}" type="sibTrans" cxnId="{0B3251EA-F063-445D-8AC7-6A091F0F7DF5}">
      <dgm:prSet/>
      <dgm:spPr/>
      <dgm:t>
        <a:bodyPr/>
        <a:lstStyle/>
        <a:p>
          <a:endParaRPr lang="fi-FI"/>
        </a:p>
      </dgm:t>
    </dgm:pt>
    <dgm:pt modelId="{9E60425E-B780-4771-A5CA-BEC04784C441}">
      <dgm:prSet phldrT="[Text]"/>
      <dgm:spPr/>
      <dgm:t>
        <a:bodyPr/>
        <a:lstStyle/>
        <a:p>
          <a:r>
            <a:rPr lang="fi-FI" dirty="0" smtClean="0"/>
            <a:t>Valta-etäisyys</a:t>
          </a:r>
          <a:endParaRPr lang="fi-FI" dirty="0"/>
        </a:p>
      </dgm:t>
    </dgm:pt>
    <dgm:pt modelId="{84329FE0-B96E-4D5D-8F41-4340244CB099}" type="parTrans" cxnId="{E2539901-3360-4268-9694-645D4968832A}">
      <dgm:prSet/>
      <dgm:spPr/>
      <dgm:t>
        <a:bodyPr/>
        <a:lstStyle/>
        <a:p>
          <a:endParaRPr lang="fi-FI"/>
        </a:p>
      </dgm:t>
    </dgm:pt>
    <dgm:pt modelId="{1CDEA3C0-D13C-420B-B545-887BC2871C95}" type="sibTrans" cxnId="{E2539901-3360-4268-9694-645D4968832A}">
      <dgm:prSet/>
      <dgm:spPr/>
      <dgm:t>
        <a:bodyPr/>
        <a:lstStyle/>
        <a:p>
          <a:endParaRPr lang="fi-FI"/>
        </a:p>
      </dgm:t>
    </dgm:pt>
    <dgm:pt modelId="{7C3942F3-3EE5-4EF7-9CAD-A3C78401B857}">
      <dgm:prSet phldrT="[Text]"/>
      <dgm:spPr/>
      <dgm:t>
        <a:bodyPr/>
        <a:lstStyle/>
        <a:p>
          <a:r>
            <a:rPr lang="fi-FI" dirty="0" smtClean="0"/>
            <a:t>Individualismi/</a:t>
          </a:r>
          <a:br>
            <a:rPr lang="fi-FI" dirty="0" smtClean="0"/>
          </a:br>
          <a:r>
            <a:rPr lang="fi-FI" dirty="0" smtClean="0"/>
            <a:t>kollektivismi</a:t>
          </a:r>
          <a:endParaRPr lang="fi-FI" dirty="0"/>
        </a:p>
      </dgm:t>
    </dgm:pt>
    <dgm:pt modelId="{4FC6032B-DBAB-4A9D-9038-F4482E5EC12F}" type="parTrans" cxnId="{5F69370F-159E-4F69-8947-7014E9E96A9F}">
      <dgm:prSet/>
      <dgm:spPr/>
      <dgm:t>
        <a:bodyPr/>
        <a:lstStyle/>
        <a:p>
          <a:endParaRPr lang="fi-FI"/>
        </a:p>
      </dgm:t>
    </dgm:pt>
    <dgm:pt modelId="{F5A75AA8-E082-46A4-8513-C2C7C99EAAC2}" type="sibTrans" cxnId="{5F69370F-159E-4F69-8947-7014E9E96A9F}">
      <dgm:prSet/>
      <dgm:spPr/>
      <dgm:t>
        <a:bodyPr/>
        <a:lstStyle/>
        <a:p>
          <a:endParaRPr lang="fi-FI"/>
        </a:p>
      </dgm:t>
    </dgm:pt>
    <dgm:pt modelId="{5B5986D0-C0D2-48B6-B93F-F97118316AD5}">
      <dgm:prSet phldrT="[Text]"/>
      <dgm:spPr/>
      <dgm:t>
        <a:bodyPr/>
        <a:lstStyle/>
        <a:p>
          <a:r>
            <a:rPr lang="fi-FI" dirty="0" smtClean="0"/>
            <a:t>Maskuliinisuus/</a:t>
          </a:r>
          <a:br>
            <a:rPr lang="fi-FI" dirty="0" smtClean="0"/>
          </a:br>
          <a:r>
            <a:rPr lang="fi-FI" dirty="0" smtClean="0"/>
            <a:t>feminiinisyys</a:t>
          </a:r>
          <a:endParaRPr lang="fi-FI" dirty="0"/>
        </a:p>
      </dgm:t>
    </dgm:pt>
    <dgm:pt modelId="{B3167E3A-E02B-41D8-A537-F12D6310634C}" type="parTrans" cxnId="{4CB41EE1-3FD8-4DE3-87DC-3BAD4CCFA43E}">
      <dgm:prSet/>
      <dgm:spPr/>
      <dgm:t>
        <a:bodyPr/>
        <a:lstStyle/>
        <a:p>
          <a:endParaRPr lang="fi-FI"/>
        </a:p>
      </dgm:t>
    </dgm:pt>
    <dgm:pt modelId="{AD0255E0-BA08-474C-8C36-DE42A53DFD63}" type="sibTrans" cxnId="{4CB41EE1-3FD8-4DE3-87DC-3BAD4CCFA43E}">
      <dgm:prSet/>
      <dgm:spPr/>
      <dgm:t>
        <a:bodyPr/>
        <a:lstStyle/>
        <a:p>
          <a:endParaRPr lang="fi-FI"/>
        </a:p>
      </dgm:t>
    </dgm:pt>
    <dgm:pt modelId="{7706F147-43A4-4A23-975F-8280CDB72C52}">
      <dgm:prSet phldrT="[Text]"/>
      <dgm:spPr/>
      <dgm:t>
        <a:bodyPr/>
        <a:lstStyle/>
        <a:p>
          <a:r>
            <a:rPr lang="fi-FI" dirty="0" smtClean="0"/>
            <a:t>Epävarmuuden sietäminen</a:t>
          </a:r>
          <a:endParaRPr lang="fi-FI" dirty="0"/>
        </a:p>
      </dgm:t>
    </dgm:pt>
    <dgm:pt modelId="{CAAF7E92-B109-4E71-AA4E-F5FCB8C67402}" type="parTrans" cxnId="{077ED56E-0236-4F0C-B9D8-5A5D456087D7}">
      <dgm:prSet/>
      <dgm:spPr/>
      <dgm:t>
        <a:bodyPr/>
        <a:lstStyle/>
        <a:p>
          <a:endParaRPr lang="fi-FI"/>
        </a:p>
      </dgm:t>
    </dgm:pt>
    <dgm:pt modelId="{232A940F-FCC8-43A5-8079-D85913A4C815}" type="sibTrans" cxnId="{077ED56E-0236-4F0C-B9D8-5A5D456087D7}">
      <dgm:prSet/>
      <dgm:spPr/>
      <dgm:t>
        <a:bodyPr/>
        <a:lstStyle/>
        <a:p>
          <a:endParaRPr lang="fi-FI"/>
        </a:p>
      </dgm:t>
    </dgm:pt>
    <dgm:pt modelId="{1ACC505D-4A6B-4958-95DD-6E7680C9B2C5}" type="pres">
      <dgm:prSet presAssocID="{C5C05A93-0EDD-4519-9864-2BBF6035EF1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BD0FA-F874-445E-946C-06D1DC92BD7D}" type="pres">
      <dgm:prSet presAssocID="{3D9B21F6-A238-4D0D-86E3-50CF08F6CDF0}" presName="centerShape" presStyleLbl="node0" presStyleIdx="0" presStyleCnt="1"/>
      <dgm:spPr/>
      <dgm:t>
        <a:bodyPr/>
        <a:lstStyle/>
        <a:p>
          <a:endParaRPr lang="en-US"/>
        </a:p>
      </dgm:t>
    </dgm:pt>
    <dgm:pt modelId="{8BA0FA90-94C0-4523-832D-110409D2B6F7}" type="pres">
      <dgm:prSet presAssocID="{84329FE0-B96E-4D5D-8F41-4340244CB099}" presName="Name9" presStyleLbl="parChTrans1D2" presStyleIdx="0" presStyleCnt="4"/>
      <dgm:spPr/>
      <dgm:t>
        <a:bodyPr/>
        <a:lstStyle/>
        <a:p>
          <a:endParaRPr lang="en-US"/>
        </a:p>
      </dgm:t>
    </dgm:pt>
    <dgm:pt modelId="{5256AE70-3C58-4FC0-AE61-5F6DC972D7B1}" type="pres">
      <dgm:prSet presAssocID="{84329FE0-B96E-4D5D-8F41-4340244CB09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BDFD65D-DCC2-4B88-B616-714A3C4332F0}" type="pres">
      <dgm:prSet presAssocID="{9E60425E-B780-4771-A5CA-BEC04784C44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8A122-D04D-4E2D-B7DA-68E01834ABE0}" type="pres">
      <dgm:prSet presAssocID="{4FC6032B-DBAB-4A9D-9038-F4482E5EC12F}" presName="Name9" presStyleLbl="parChTrans1D2" presStyleIdx="1" presStyleCnt="4"/>
      <dgm:spPr/>
      <dgm:t>
        <a:bodyPr/>
        <a:lstStyle/>
        <a:p>
          <a:endParaRPr lang="en-US"/>
        </a:p>
      </dgm:t>
    </dgm:pt>
    <dgm:pt modelId="{62D081D9-B65F-48CC-B4C1-0D4E34EE78C3}" type="pres">
      <dgm:prSet presAssocID="{4FC6032B-DBAB-4A9D-9038-F4482E5EC12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CC2845F-4C63-441B-BBD0-7F143A5EA9B8}" type="pres">
      <dgm:prSet presAssocID="{7C3942F3-3EE5-4EF7-9CAD-A3C78401B8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C34BC-A8B2-4EB1-9EE1-63BD17B5F912}" type="pres">
      <dgm:prSet presAssocID="{B3167E3A-E02B-41D8-A537-F12D6310634C}" presName="Name9" presStyleLbl="parChTrans1D2" presStyleIdx="2" presStyleCnt="4"/>
      <dgm:spPr/>
      <dgm:t>
        <a:bodyPr/>
        <a:lstStyle/>
        <a:p>
          <a:endParaRPr lang="en-US"/>
        </a:p>
      </dgm:t>
    </dgm:pt>
    <dgm:pt modelId="{9881D0A6-A4C3-40A4-9CF3-65FC08F3A664}" type="pres">
      <dgm:prSet presAssocID="{B3167E3A-E02B-41D8-A537-F12D6310634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25D6F818-E7E8-4D68-9A76-6100E8FA0512}" type="pres">
      <dgm:prSet presAssocID="{5B5986D0-C0D2-48B6-B93F-F97118316A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A1F73-7525-4060-8F4B-49E09E508E06}" type="pres">
      <dgm:prSet presAssocID="{CAAF7E92-B109-4E71-AA4E-F5FCB8C67402}" presName="Name9" presStyleLbl="parChTrans1D2" presStyleIdx="3" presStyleCnt="4"/>
      <dgm:spPr/>
      <dgm:t>
        <a:bodyPr/>
        <a:lstStyle/>
        <a:p>
          <a:endParaRPr lang="en-US"/>
        </a:p>
      </dgm:t>
    </dgm:pt>
    <dgm:pt modelId="{5FF68799-4212-42EF-8857-EC8675D8F47D}" type="pres">
      <dgm:prSet presAssocID="{CAAF7E92-B109-4E71-AA4E-F5FCB8C6740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32397A5-6F30-4780-926B-44734AE66224}" type="pres">
      <dgm:prSet presAssocID="{7706F147-43A4-4A23-975F-8280CDB72C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ED56E-0236-4F0C-B9D8-5A5D456087D7}" srcId="{3D9B21F6-A238-4D0D-86E3-50CF08F6CDF0}" destId="{7706F147-43A4-4A23-975F-8280CDB72C52}" srcOrd="3" destOrd="0" parTransId="{CAAF7E92-B109-4E71-AA4E-F5FCB8C67402}" sibTransId="{232A940F-FCC8-43A5-8079-D85913A4C815}"/>
    <dgm:cxn modelId="{6C243CCD-630C-49CC-AF77-DCE1380EAF73}" type="presOf" srcId="{7706F147-43A4-4A23-975F-8280CDB72C52}" destId="{532397A5-6F30-4780-926B-44734AE66224}" srcOrd="0" destOrd="0" presId="urn:microsoft.com/office/officeart/2005/8/layout/radial1"/>
    <dgm:cxn modelId="{9C40E7B0-8A6A-4B5A-8589-CBA5BDBD71A6}" type="presOf" srcId="{CAAF7E92-B109-4E71-AA4E-F5FCB8C67402}" destId="{98FA1F73-7525-4060-8F4B-49E09E508E06}" srcOrd="0" destOrd="0" presId="urn:microsoft.com/office/officeart/2005/8/layout/radial1"/>
    <dgm:cxn modelId="{0B3251EA-F063-445D-8AC7-6A091F0F7DF5}" srcId="{C5C05A93-0EDD-4519-9864-2BBF6035EF1C}" destId="{3D9B21F6-A238-4D0D-86E3-50CF08F6CDF0}" srcOrd="0" destOrd="0" parTransId="{8ECF9E06-6627-4DAB-B367-ADBCF72CB034}" sibTransId="{D094D3BD-8848-4F77-AD90-CB6BDB059977}"/>
    <dgm:cxn modelId="{3E070A49-3EB1-4880-A766-53F0E3FA3E5F}" type="presOf" srcId="{5B5986D0-C0D2-48B6-B93F-F97118316AD5}" destId="{25D6F818-E7E8-4D68-9A76-6100E8FA0512}" srcOrd="0" destOrd="0" presId="urn:microsoft.com/office/officeart/2005/8/layout/radial1"/>
    <dgm:cxn modelId="{4CB41EE1-3FD8-4DE3-87DC-3BAD4CCFA43E}" srcId="{3D9B21F6-A238-4D0D-86E3-50CF08F6CDF0}" destId="{5B5986D0-C0D2-48B6-B93F-F97118316AD5}" srcOrd="2" destOrd="0" parTransId="{B3167E3A-E02B-41D8-A537-F12D6310634C}" sibTransId="{AD0255E0-BA08-474C-8C36-DE42A53DFD63}"/>
    <dgm:cxn modelId="{AA299FCA-D94A-4F0C-972A-B0A629A5C94B}" type="presOf" srcId="{4FC6032B-DBAB-4A9D-9038-F4482E5EC12F}" destId="{62D081D9-B65F-48CC-B4C1-0D4E34EE78C3}" srcOrd="1" destOrd="0" presId="urn:microsoft.com/office/officeart/2005/8/layout/radial1"/>
    <dgm:cxn modelId="{A409AA85-8287-41FF-AD53-B8E53AC0D54F}" type="presOf" srcId="{B3167E3A-E02B-41D8-A537-F12D6310634C}" destId="{F0EC34BC-A8B2-4EB1-9EE1-63BD17B5F912}" srcOrd="0" destOrd="0" presId="urn:microsoft.com/office/officeart/2005/8/layout/radial1"/>
    <dgm:cxn modelId="{BD3F8556-C77E-4326-83FC-6681E18DA1DA}" type="presOf" srcId="{B3167E3A-E02B-41D8-A537-F12D6310634C}" destId="{9881D0A6-A4C3-40A4-9CF3-65FC08F3A664}" srcOrd="1" destOrd="0" presId="urn:microsoft.com/office/officeart/2005/8/layout/radial1"/>
    <dgm:cxn modelId="{6EE9FCAD-393C-406D-A0B3-2D208944EA47}" type="presOf" srcId="{C5C05A93-0EDD-4519-9864-2BBF6035EF1C}" destId="{1ACC505D-4A6B-4958-95DD-6E7680C9B2C5}" srcOrd="0" destOrd="0" presId="urn:microsoft.com/office/officeart/2005/8/layout/radial1"/>
    <dgm:cxn modelId="{2B21E32C-1726-496B-93DE-2C9B493581DE}" type="presOf" srcId="{CAAF7E92-B109-4E71-AA4E-F5FCB8C67402}" destId="{5FF68799-4212-42EF-8857-EC8675D8F47D}" srcOrd="1" destOrd="0" presId="urn:microsoft.com/office/officeart/2005/8/layout/radial1"/>
    <dgm:cxn modelId="{E2539901-3360-4268-9694-645D4968832A}" srcId="{3D9B21F6-A238-4D0D-86E3-50CF08F6CDF0}" destId="{9E60425E-B780-4771-A5CA-BEC04784C441}" srcOrd="0" destOrd="0" parTransId="{84329FE0-B96E-4D5D-8F41-4340244CB099}" sibTransId="{1CDEA3C0-D13C-420B-B545-887BC2871C95}"/>
    <dgm:cxn modelId="{A7EE6FF4-4158-4C3F-B806-8F4BDD148381}" type="presOf" srcId="{7C3942F3-3EE5-4EF7-9CAD-A3C78401B857}" destId="{ACC2845F-4C63-441B-BBD0-7F143A5EA9B8}" srcOrd="0" destOrd="0" presId="urn:microsoft.com/office/officeart/2005/8/layout/radial1"/>
    <dgm:cxn modelId="{9F639D10-DE25-4A3E-824D-86FB5511B03C}" type="presOf" srcId="{84329FE0-B96E-4D5D-8F41-4340244CB099}" destId="{8BA0FA90-94C0-4523-832D-110409D2B6F7}" srcOrd="0" destOrd="0" presId="urn:microsoft.com/office/officeart/2005/8/layout/radial1"/>
    <dgm:cxn modelId="{4D346D8D-860E-45D8-B26A-152867DC9936}" type="presOf" srcId="{84329FE0-B96E-4D5D-8F41-4340244CB099}" destId="{5256AE70-3C58-4FC0-AE61-5F6DC972D7B1}" srcOrd="1" destOrd="0" presId="urn:microsoft.com/office/officeart/2005/8/layout/radial1"/>
    <dgm:cxn modelId="{F4AC4842-DE8F-4D41-A324-834F9C50B8DA}" type="presOf" srcId="{3D9B21F6-A238-4D0D-86E3-50CF08F6CDF0}" destId="{739BD0FA-F874-445E-946C-06D1DC92BD7D}" srcOrd="0" destOrd="0" presId="urn:microsoft.com/office/officeart/2005/8/layout/radial1"/>
    <dgm:cxn modelId="{F9B84739-FC64-4D08-B02E-22B4137E7C6D}" type="presOf" srcId="{9E60425E-B780-4771-A5CA-BEC04784C441}" destId="{8BDFD65D-DCC2-4B88-B616-714A3C4332F0}" srcOrd="0" destOrd="0" presId="urn:microsoft.com/office/officeart/2005/8/layout/radial1"/>
    <dgm:cxn modelId="{1CF3D9C3-3676-448B-8428-831D93D52A72}" type="presOf" srcId="{4FC6032B-DBAB-4A9D-9038-F4482E5EC12F}" destId="{81B8A122-D04D-4E2D-B7DA-68E01834ABE0}" srcOrd="0" destOrd="0" presId="urn:microsoft.com/office/officeart/2005/8/layout/radial1"/>
    <dgm:cxn modelId="{5F69370F-159E-4F69-8947-7014E9E96A9F}" srcId="{3D9B21F6-A238-4D0D-86E3-50CF08F6CDF0}" destId="{7C3942F3-3EE5-4EF7-9CAD-A3C78401B857}" srcOrd="1" destOrd="0" parTransId="{4FC6032B-DBAB-4A9D-9038-F4482E5EC12F}" sibTransId="{F5A75AA8-E082-46A4-8513-C2C7C99EAAC2}"/>
    <dgm:cxn modelId="{4CB4B3EF-3A7F-463C-9E01-D3B56245B923}" type="presParOf" srcId="{1ACC505D-4A6B-4958-95DD-6E7680C9B2C5}" destId="{739BD0FA-F874-445E-946C-06D1DC92BD7D}" srcOrd="0" destOrd="0" presId="urn:microsoft.com/office/officeart/2005/8/layout/radial1"/>
    <dgm:cxn modelId="{5483A7DE-C3E3-4171-8665-C8C5ECF4E4C4}" type="presParOf" srcId="{1ACC505D-4A6B-4958-95DD-6E7680C9B2C5}" destId="{8BA0FA90-94C0-4523-832D-110409D2B6F7}" srcOrd="1" destOrd="0" presId="urn:microsoft.com/office/officeart/2005/8/layout/radial1"/>
    <dgm:cxn modelId="{80B94ED6-EB06-4193-B607-0E1CA0638BA0}" type="presParOf" srcId="{8BA0FA90-94C0-4523-832D-110409D2B6F7}" destId="{5256AE70-3C58-4FC0-AE61-5F6DC972D7B1}" srcOrd="0" destOrd="0" presId="urn:microsoft.com/office/officeart/2005/8/layout/radial1"/>
    <dgm:cxn modelId="{D0331E4D-1BEC-45D8-AC15-3273FFCB0602}" type="presParOf" srcId="{1ACC505D-4A6B-4958-95DD-6E7680C9B2C5}" destId="{8BDFD65D-DCC2-4B88-B616-714A3C4332F0}" srcOrd="2" destOrd="0" presId="urn:microsoft.com/office/officeart/2005/8/layout/radial1"/>
    <dgm:cxn modelId="{5BF31664-1F34-4F14-B5DA-93FB2B76A423}" type="presParOf" srcId="{1ACC505D-4A6B-4958-95DD-6E7680C9B2C5}" destId="{81B8A122-D04D-4E2D-B7DA-68E01834ABE0}" srcOrd="3" destOrd="0" presId="urn:microsoft.com/office/officeart/2005/8/layout/radial1"/>
    <dgm:cxn modelId="{C6414C46-466A-4B49-8CC2-F60C23675220}" type="presParOf" srcId="{81B8A122-D04D-4E2D-B7DA-68E01834ABE0}" destId="{62D081D9-B65F-48CC-B4C1-0D4E34EE78C3}" srcOrd="0" destOrd="0" presId="urn:microsoft.com/office/officeart/2005/8/layout/radial1"/>
    <dgm:cxn modelId="{FCB84EBF-7F67-4007-B3FC-8E07793F8B23}" type="presParOf" srcId="{1ACC505D-4A6B-4958-95DD-6E7680C9B2C5}" destId="{ACC2845F-4C63-441B-BBD0-7F143A5EA9B8}" srcOrd="4" destOrd="0" presId="urn:microsoft.com/office/officeart/2005/8/layout/radial1"/>
    <dgm:cxn modelId="{49383AB0-5442-42ED-BBB2-E1F7181C4DE7}" type="presParOf" srcId="{1ACC505D-4A6B-4958-95DD-6E7680C9B2C5}" destId="{F0EC34BC-A8B2-4EB1-9EE1-63BD17B5F912}" srcOrd="5" destOrd="0" presId="urn:microsoft.com/office/officeart/2005/8/layout/radial1"/>
    <dgm:cxn modelId="{E1585273-10E0-4301-9A56-72B02B5AA20D}" type="presParOf" srcId="{F0EC34BC-A8B2-4EB1-9EE1-63BD17B5F912}" destId="{9881D0A6-A4C3-40A4-9CF3-65FC08F3A664}" srcOrd="0" destOrd="0" presId="urn:microsoft.com/office/officeart/2005/8/layout/radial1"/>
    <dgm:cxn modelId="{1FC3390A-A1EB-414F-80F3-F2970795E3E8}" type="presParOf" srcId="{1ACC505D-4A6B-4958-95DD-6E7680C9B2C5}" destId="{25D6F818-E7E8-4D68-9A76-6100E8FA0512}" srcOrd="6" destOrd="0" presId="urn:microsoft.com/office/officeart/2005/8/layout/radial1"/>
    <dgm:cxn modelId="{27A3E81A-AA19-44F7-B80C-96176E346B0F}" type="presParOf" srcId="{1ACC505D-4A6B-4958-95DD-6E7680C9B2C5}" destId="{98FA1F73-7525-4060-8F4B-49E09E508E06}" srcOrd="7" destOrd="0" presId="urn:microsoft.com/office/officeart/2005/8/layout/radial1"/>
    <dgm:cxn modelId="{DE193105-8384-477F-BDD1-00C62262D7C9}" type="presParOf" srcId="{98FA1F73-7525-4060-8F4B-49E09E508E06}" destId="{5FF68799-4212-42EF-8857-EC8675D8F47D}" srcOrd="0" destOrd="0" presId="urn:microsoft.com/office/officeart/2005/8/layout/radial1"/>
    <dgm:cxn modelId="{516287E5-437B-45F5-B94E-0945E8FFD47D}" type="presParOf" srcId="{1ACC505D-4A6B-4958-95DD-6E7680C9B2C5}" destId="{532397A5-6F30-4780-926B-44734AE6622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9F546-1B88-4D7B-BF8B-C48562C3B119}">
      <dsp:nvSpPr>
        <dsp:cNvPr id="0" name=""/>
        <dsp:cNvSpPr/>
      </dsp:nvSpPr>
      <dsp:spPr>
        <a:xfrm>
          <a:off x="39" y="208391"/>
          <a:ext cx="3747533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Korkean kontekstin kulttuurit</a:t>
          </a:r>
          <a:endParaRPr lang="fi-FI" sz="1600" kern="1200" dirty="0"/>
        </a:p>
      </dsp:txBody>
      <dsp:txXfrm>
        <a:off x="39" y="208391"/>
        <a:ext cx="3747533" cy="460800"/>
      </dsp:txXfrm>
    </dsp:sp>
    <dsp:sp modelId="{08639B78-BC30-4C8C-9C2F-3F1683EC61E6}">
      <dsp:nvSpPr>
        <dsp:cNvPr id="0" name=""/>
        <dsp:cNvSpPr/>
      </dsp:nvSpPr>
      <dsp:spPr>
        <a:xfrm>
          <a:off x="39" y="669191"/>
          <a:ext cx="3747533" cy="386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altLang="fi-FI" sz="1600" kern="1200" noProof="0" dirty="0" smtClean="0">
              <a:ea typeface="Calibri" pitchFamily="34" charset="0"/>
            </a:rPr>
            <a:t>Kommunikaatio vähemmän verbaalisesti eksplisiittistä, vähemmän kirjoitettua/virallista tietoa</a:t>
          </a:r>
          <a:endParaRPr lang="fi-FI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altLang="fi-FI" sz="1600" kern="1200" noProof="0" dirty="0" smtClean="0">
              <a:ea typeface="Calibri" pitchFamily="34" charset="0"/>
            </a:rPr>
            <a:t>Sisäinen ymmärrys siitä mitä on kommunikoitu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altLang="fi-FI" sz="1600" kern="1200" noProof="0" dirty="0" smtClean="0">
              <a:ea typeface="Calibri" pitchFamily="34" charset="0"/>
            </a:rPr>
            <a:t>Useita siteitä ja interaktioita ihmisten välillä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altLang="fi-FI" sz="1600" kern="1200" noProof="0" dirty="0" smtClean="0">
              <a:ea typeface="Calibri" pitchFamily="34" charset="0"/>
            </a:rPr>
            <a:t>Pitkä-aikaisia ihmissuhteita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altLang="fi-FI" sz="1600" kern="1200" noProof="0" dirty="0" smtClean="0">
              <a:ea typeface="Calibri" pitchFamily="34" charset="0"/>
            </a:rPr>
            <a:t>Tarkat rajat joukkoon kuuluvien ja ulkopuolella olevien välillä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altLang="fi-FI" sz="1600" kern="1200" noProof="0" dirty="0" smtClean="0">
              <a:ea typeface="Calibri" pitchFamily="34" charset="0"/>
            </a:rPr>
            <a:t>Tieto on tilanteeseen sidottua ja suhteellista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altLang="fi-FI" sz="1600" kern="1200" noProof="0" dirty="0" smtClean="0">
              <a:ea typeface="Calibri" pitchFamily="34" charset="0"/>
            </a:rPr>
            <a:t>Päätökset ja aktiviteetit keskittyvät face-to-face suhteisiin, usein keskiössä on auktoriteettia omaava henkilö</a:t>
          </a:r>
        </a:p>
      </dsp:txBody>
      <dsp:txXfrm>
        <a:off x="39" y="669191"/>
        <a:ext cx="3747533" cy="3864960"/>
      </dsp:txXfrm>
    </dsp:sp>
    <dsp:sp modelId="{AA5284E1-3433-4470-A5C6-322468DDF6D9}">
      <dsp:nvSpPr>
        <dsp:cNvPr id="0" name=""/>
        <dsp:cNvSpPr/>
      </dsp:nvSpPr>
      <dsp:spPr>
        <a:xfrm>
          <a:off x="4272226" y="208391"/>
          <a:ext cx="3747533" cy="46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Matalan kontekstin kulttuurit</a:t>
          </a:r>
          <a:endParaRPr lang="fi-FI" sz="1600" kern="1200" dirty="0"/>
        </a:p>
      </dsp:txBody>
      <dsp:txXfrm>
        <a:off x="4272226" y="208391"/>
        <a:ext cx="3747533" cy="460800"/>
      </dsp:txXfrm>
    </dsp:sp>
    <dsp:sp modelId="{49989262-78A1-4CA4-A4FF-0C79DFBFB393}">
      <dsp:nvSpPr>
        <dsp:cNvPr id="0" name=""/>
        <dsp:cNvSpPr/>
      </dsp:nvSpPr>
      <dsp:spPr>
        <a:xfrm>
          <a:off x="4272226" y="669191"/>
          <a:ext cx="3747533" cy="386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altLang="fi-FI" sz="1600" kern="1200" noProof="0" dirty="0" smtClean="0">
              <a:ea typeface="Calibri" pitchFamily="34" charset="0"/>
            </a:rPr>
            <a:t>Kommunikaatio eksplisiittistä</a:t>
          </a:r>
          <a:endParaRPr lang="fi-FI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altLang="fi-FI" sz="1600" kern="1200" noProof="0" dirty="0" smtClean="0">
              <a:ea typeface="Calibri" pitchFamily="34" charset="0"/>
            </a:rPr>
            <a:t>Orientoituminen sääntöihin: ihmiset noudattavat ulkoisia sääntöjä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altLang="fi-FI" sz="1600" kern="1200" noProof="0" dirty="0" smtClean="0">
              <a:ea typeface="Calibri" pitchFamily="34" charset="0"/>
            </a:rPr>
            <a:t>Tieto on kodifioitua, julkista, ulkoista ja saavutettavissa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altLang="fi-FI" sz="1600" kern="1200" noProof="0" dirty="0" smtClean="0">
              <a:ea typeface="Calibri" pitchFamily="34" charset="0"/>
            </a:rPr>
            <a:t>Enemmän lyhyitä kontakteja ihmisten välillä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altLang="fi-FI" sz="1600" kern="1200" noProof="0" dirty="0" smtClean="0">
              <a:ea typeface="Calibri" pitchFamily="34" charset="0"/>
            </a:rPr>
            <a:t>Tieto on usein siirrettävissä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altLang="fi-FI" sz="1600" kern="1200" noProof="0" dirty="0" smtClean="0">
              <a:ea typeface="Calibri" pitchFamily="34" charset="0"/>
            </a:rPr>
            <a:t>Tehtävä-orientoituneisuus: päätökset ja aktiviteetit keskittyvät siihen mitä pitää tehdä ja vastuunjakoon</a:t>
          </a:r>
        </a:p>
      </dsp:txBody>
      <dsp:txXfrm>
        <a:off x="4272226" y="669191"/>
        <a:ext cx="3747533" cy="3864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BD0FA-F874-445E-946C-06D1DC92BD7D}">
      <dsp:nvSpPr>
        <dsp:cNvPr id="0" name=""/>
        <dsp:cNvSpPr/>
      </dsp:nvSpPr>
      <dsp:spPr>
        <a:xfrm>
          <a:off x="3302046" y="1966731"/>
          <a:ext cx="1509393" cy="1509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Kulttuurin dimensiot</a:t>
          </a:r>
          <a:endParaRPr lang="fi-FI" sz="1900" kern="1200" dirty="0"/>
        </a:p>
      </dsp:txBody>
      <dsp:txXfrm>
        <a:off x="3523091" y="2187776"/>
        <a:ext cx="1067303" cy="1067303"/>
      </dsp:txXfrm>
    </dsp:sp>
    <dsp:sp modelId="{8BA0FA90-94C0-4523-832D-110409D2B6F7}">
      <dsp:nvSpPr>
        <dsp:cNvPr id="0" name=""/>
        <dsp:cNvSpPr/>
      </dsp:nvSpPr>
      <dsp:spPr>
        <a:xfrm rot="16200000">
          <a:off x="3829252" y="1722497"/>
          <a:ext cx="454981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454981" y="16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4045368" y="1727866"/>
        <a:ext cx="22749" cy="22749"/>
      </dsp:txXfrm>
    </dsp:sp>
    <dsp:sp modelId="{8BDFD65D-DCC2-4B88-B616-714A3C4332F0}">
      <dsp:nvSpPr>
        <dsp:cNvPr id="0" name=""/>
        <dsp:cNvSpPr/>
      </dsp:nvSpPr>
      <dsp:spPr>
        <a:xfrm>
          <a:off x="3302046" y="2356"/>
          <a:ext cx="1509393" cy="1509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Valta-etäisyys</a:t>
          </a:r>
          <a:endParaRPr lang="fi-FI" sz="1200" kern="1200" dirty="0"/>
        </a:p>
      </dsp:txBody>
      <dsp:txXfrm>
        <a:off x="3523091" y="223401"/>
        <a:ext cx="1067303" cy="1067303"/>
      </dsp:txXfrm>
    </dsp:sp>
    <dsp:sp modelId="{81B8A122-D04D-4E2D-B7DA-68E01834ABE0}">
      <dsp:nvSpPr>
        <dsp:cNvPr id="0" name=""/>
        <dsp:cNvSpPr/>
      </dsp:nvSpPr>
      <dsp:spPr>
        <a:xfrm>
          <a:off x="4811439" y="2704685"/>
          <a:ext cx="454981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454981" y="16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5027556" y="2710053"/>
        <a:ext cx="22749" cy="22749"/>
      </dsp:txXfrm>
    </dsp:sp>
    <dsp:sp modelId="{ACC2845F-4C63-441B-BBD0-7F143A5EA9B8}">
      <dsp:nvSpPr>
        <dsp:cNvPr id="0" name=""/>
        <dsp:cNvSpPr/>
      </dsp:nvSpPr>
      <dsp:spPr>
        <a:xfrm>
          <a:off x="5266421" y="1966731"/>
          <a:ext cx="1509393" cy="1509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Individualismi/</a:t>
          </a:r>
          <a:br>
            <a:rPr lang="fi-FI" sz="1200" kern="1200" dirty="0" smtClean="0"/>
          </a:br>
          <a:r>
            <a:rPr lang="fi-FI" sz="1200" kern="1200" dirty="0" smtClean="0"/>
            <a:t>kollektivismi</a:t>
          </a:r>
          <a:endParaRPr lang="fi-FI" sz="1200" kern="1200" dirty="0"/>
        </a:p>
      </dsp:txBody>
      <dsp:txXfrm>
        <a:off x="5487466" y="2187776"/>
        <a:ext cx="1067303" cy="1067303"/>
      </dsp:txXfrm>
    </dsp:sp>
    <dsp:sp modelId="{F0EC34BC-A8B2-4EB1-9EE1-63BD17B5F912}">
      <dsp:nvSpPr>
        <dsp:cNvPr id="0" name=""/>
        <dsp:cNvSpPr/>
      </dsp:nvSpPr>
      <dsp:spPr>
        <a:xfrm rot="5400000">
          <a:off x="3829252" y="3686873"/>
          <a:ext cx="454981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454981" y="16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4045368" y="3692241"/>
        <a:ext cx="22749" cy="22749"/>
      </dsp:txXfrm>
    </dsp:sp>
    <dsp:sp modelId="{25D6F818-E7E8-4D68-9A76-6100E8FA0512}">
      <dsp:nvSpPr>
        <dsp:cNvPr id="0" name=""/>
        <dsp:cNvSpPr/>
      </dsp:nvSpPr>
      <dsp:spPr>
        <a:xfrm>
          <a:off x="3302046" y="3931107"/>
          <a:ext cx="1509393" cy="1509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Maskuliinisuus/</a:t>
          </a:r>
          <a:br>
            <a:rPr lang="fi-FI" sz="1200" kern="1200" dirty="0" smtClean="0"/>
          </a:br>
          <a:r>
            <a:rPr lang="fi-FI" sz="1200" kern="1200" dirty="0" smtClean="0"/>
            <a:t>feminiinisyys</a:t>
          </a:r>
          <a:endParaRPr lang="fi-FI" sz="1200" kern="1200" dirty="0"/>
        </a:p>
      </dsp:txBody>
      <dsp:txXfrm>
        <a:off x="3523091" y="4152152"/>
        <a:ext cx="1067303" cy="1067303"/>
      </dsp:txXfrm>
    </dsp:sp>
    <dsp:sp modelId="{98FA1F73-7525-4060-8F4B-49E09E508E06}">
      <dsp:nvSpPr>
        <dsp:cNvPr id="0" name=""/>
        <dsp:cNvSpPr/>
      </dsp:nvSpPr>
      <dsp:spPr>
        <a:xfrm rot="10800000">
          <a:off x="2847064" y="2704685"/>
          <a:ext cx="454981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454981" y="16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 rot="10800000">
        <a:off x="3063180" y="2710053"/>
        <a:ext cx="22749" cy="22749"/>
      </dsp:txXfrm>
    </dsp:sp>
    <dsp:sp modelId="{532397A5-6F30-4780-926B-44734AE66224}">
      <dsp:nvSpPr>
        <dsp:cNvPr id="0" name=""/>
        <dsp:cNvSpPr/>
      </dsp:nvSpPr>
      <dsp:spPr>
        <a:xfrm>
          <a:off x="1337670" y="1966731"/>
          <a:ext cx="1509393" cy="1509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Epävarmuuden sietäminen</a:t>
          </a:r>
          <a:endParaRPr lang="fi-FI" sz="1200" kern="1200" dirty="0"/>
        </a:p>
      </dsp:txBody>
      <dsp:txXfrm>
        <a:off x="1558715" y="2187776"/>
        <a:ext cx="1067303" cy="1067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5/20/2019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pPr>
              <a:defRPr/>
            </a:pPr>
            <a:fld id="{2666334D-7A27-9F43-9EC7-CCD7CF254AD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780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CBA4E3A-D2E6-4947-B46E-18DB598EA3A1}" type="datetime1">
              <a:rPr lang="fi-FI"/>
              <a:pPr>
                <a:defRPr/>
              </a:pPr>
              <a:t>20.5.2019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fi-FI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F0889F7-7C3B-BA40-BE46-7E19F6C0587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483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dirty="0" smtClean="0"/>
              <a:t>Click icon to add picture</a:t>
            </a:r>
            <a:endParaRPr lang="fi-FI" noProof="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77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2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8572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772FF-DC7D-B64A-BEB0-188ECB96F75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Laitoksen nimi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quarter" idx="18"/>
          </p:nvPr>
        </p:nvSpPr>
        <p:spPr>
          <a:xfrm>
            <a:off x="539750" y="1562100"/>
            <a:ext cx="8085138" cy="39433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2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02776" y="390525"/>
            <a:ext cx="8085599" cy="8572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772FF-DC7D-B64A-BEB0-188ECB96F75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Laitoksen nimi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2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6F99-8DEE-744D-B2F1-7399A94D590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Laitoksen nimi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B250-F217-B84A-8E10-659CA258BA5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5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 dirty="0" smtClean="0"/>
              <a:t>Lisää kuva napsauttamalla kuvaketta</a:t>
            </a:r>
            <a:endParaRPr lang="fi-FI" noProof="0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8572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quarter" idx="18"/>
          </p:nvPr>
        </p:nvSpPr>
        <p:spPr>
          <a:xfrm>
            <a:off x="539750" y="1562100"/>
            <a:ext cx="8085138" cy="39433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6F99-8DEE-744D-B2F1-7399A94D5902}" type="datetime1">
              <a:t>5/20/2019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dirty="0"/>
              <a:t>Laitoksen nimi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B250-F217-B84A-8E10-659CA258BA5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6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7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/>
              <a:t>Laitoksen nimi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9F559C-7B64-2840-8233-A1A13F4C1973}" type="datetime1">
              <a:t>5/20/2019</a:t>
            </a:fld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1" r:id="rId1"/>
    <p:sldLayoutId id="2147484794" r:id="rId2"/>
    <p:sldLayoutId id="2147484797" r:id="rId3"/>
    <p:sldLayoutId id="2147484800" r:id="rId4"/>
    <p:sldLayoutId id="2147484803" r:id="rId5"/>
    <p:sldLayoutId id="2147484806" r:id="rId6"/>
    <p:sldLayoutId id="2147484809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>
                <a:solidFill>
                  <a:prstClr val="black">
                    <a:tint val="75000"/>
                  </a:prstClr>
                </a:solidFill>
              </a:rPr>
              <a:t>Laitoksen nimi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9F559C-7B64-2840-8233-A1A13F4C197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3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Ilona Mikkonen, KTT</a:t>
            </a:r>
            <a:br>
              <a:rPr lang="fi-FI" dirty="0"/>
            </a:br>
            <a:r>
              <a:rPr lang="fi-FI" dirty="0"/>
              <a:t>Aalto yliopiston kauppakorkeakoulu</a:t>
            </a:r>
          </a:p>
          <a:p>
            <a:r>
              <a:rPr lang="fi-FI" dirty="0"/>
              <a:t>Markkinoinnin laitos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84308" y="2122731"/>
            <a:ext cx="7975385" cy="2688771"/>
          </a:xfrm>
        </p:spPr>
        <p:txBody>
          <a:bodyPr/>
          <a:lstStyle/>
          <a:p>
            <a:r>
              <a:rPr lang="fi-FI" sz="2400" dirty="0"/>
              <a:t>23C580 Kuluttajan käyttäytyminen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6000" dirty="0" smtClean="0"/>
              <a:t>Kuluttaminen ja kulttuuri</a:t>
            </a:r>
            <a:endParaRPr lang="fi-FI" sz="6000" dirty="0"/>
          </a:p>
        </p:txBody>
      </p:sp>
    </p:spTree>
    <p:extLst>
      <p:ext uri="{BB962C8B-B14F-4D97-AF65-F5344CB8AC3E}">
        <p14:creationId xmlns:p14="http://schemas.microsoft.com/office/powerpoint/2010/main" val="36882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Kulttuurin osat – arvot ja normit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75000"/>
            </a:pPr>
            <a:r>
              <a:rPr lang="fi-FI" altLang="fi-FI" dirty="0"/>
              <a:t>Arvo: Perimmäinen, yleinen periaate, jota käytetään lopputilojen tuomitsemisessa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fi-FI" altLang="fi-FI" sz="2400" dirty="0">
                <a:ea typeface="Calibri" panose="020F0502020204030204" pitchFamily="34" charset="0"/>
              </a:rPr>
              <a:t>Yksinkertaisesti: mitä pidetään tärkeänä ja tavoittelemisen </a:t>
            </a:r>
            <a:r>
              <a:rPr lang="fi-FI" altLang="fi-FI" sz="2400" dirty="0" smtClean="0">
                <a:ea typeface="Calibri" panose="020F0502020204030204" pitchFamily="34" charset="0"/>
              </a:rPr>
              <a:t>arvoisena</a:t>
            </a:r>
          </a:p>
          <a:p>
            <a:pPr marL="457200" lvl="1" indent="0">
              <a:lnSpc>
                <a:spcPct val="90000"/>
              </a:lnSpc>
              <a:buSzPct val="75000"/>
              <a:buNone/>
            </a:pPr>
            <a:endParaRPr lang="fi-FI" altLang="fi-FI" sz="2400" dirty="0"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buSzPct val="75000"/>
            </a:pPr>
            <a:r>
              <a:rPr lang="fi-FI" altLang="fi-FI" dirty="0"/>
              <a:t>Uskomus: Mentaalinen hyväksyminen ja vakaumus jonkin todenmukaisuuteen ja validiteettiin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fi-FI" altLang="fi-FI" sz="2400" dirty="0">
                <a:ea typeface="Calibri" panose="020F0502020204030204" pitchFamily="34" charset="0"/>
              </a:rPr>
              <a:t>Yksinkertaisesti: mitä pidetään totena</a:t>
            </a:r>
            <a:endParaRPr lang="en-US" altLang="fi-FI" sz="2400" dirty="0"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Kulttuurin osat – arvot ja normit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50" y="1423988"/>
            <a:ext cx="8085138" cy="44580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 sz="2200" dirty="0"/>
              <a:t>Normit ovat arvoja täsmällisempiä ja ne sanelevat mikä on hyväksyttävää ja ei-hyväksyttävää käytöstä</a:t>
            </a:r>
            <a:endParaRPr lang="fi-FI" altLang="fi-FI" sz="2200" b="1" dirty="0"/>
          </a:p>
          <a:p>
            <a:pPr>
              <a:lnSpc>
                <a:spcPct val="90000"/>
              </a:lnSpc>
            </a:pPr>
            <a:r>
              <a:rPr lang="fi-FI" altLang="fi-FI" sz="2200" dirty="0"/>
              <a:t>Kahdentyyppisiä normeja: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fi-FI" altLang="fi-FI" sz="2000" b="1" dirty="0">
                <a:ea typeface="Calibri" panose="020F0502020204030204" pitchFamily="34" charset="0"/>
              </a:rPr>
              <a:t>Säädetyt normit </a:t>
            </a:r>
            <a:r>
              <a:rPr lang="fi-FI" altLang="fi-FI" sz="2000" b="1" dirty="0"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i-FI" altLang="fi-FI" sz="2000" b="1" dirty="0">
                <a:ea typeface="Calibri" panose="020F0502020204030204" pitchFamily="34" charset="0"/>
              </a:rPr>
              <a:t> </a:t>
            </a:r>
            <a:r>
              <a:rPr lang="fi-FI" altLang="fi-FI" sz="2000" dirty="0">
                <a:ea typeface="Calibri" panose="020F0502020204030204" pitchFamily="34" charset="0"/>
              </a:rPr>
              <a:t>eksplisiittisesti </a:t>
            </a:r>
            <a:r>
              <a:rPr lang="fi-FI" altLang="fi-FI" sz="2000" dirty="0" smtClean="0">
                <a:ea typeface="Calibri" panose="020F0502020204030204" pitchFamily="34" charset="0"/>
              </a:rPr>
              <a:t>julkituotuja</a:t>
            </a:r>
            <a:r>
              <a:rPr lang="fi-FI" altLang="fi-FI" sz="2000" dirty="0">
                <a:ea typeface="Calibri" panose="020F0502020204030204" pitchFamily="34" charset="0"/>
              </a:rPr>
              <a:t>, joskus lakeja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fi-FI" altLang="fi-FI" sz="2000" b="1" dirty="0">
                <a:ea typeface="Calibri" panose="020F0502020204030204" pitchFamily="34" charset="0"/>
              </a:rPr>
              <a:t>Kirjoittamattomat normit </a:t>
            </a:r>
            <a:r>
              <a:rPr lang="fi-FI" altLang="fi-FI" sz="2000" dirty="0"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i-FI" altLang="fi-FI" sz="2000" dirty="0">
                <a:ea typeface="Calibri" panose="020F0502020204030204" pitchFamily="34" charset="0"/>
              </a:rPr>
              <a:t> iskostettuja kulttuuriin ja opittu interaktiossa kulttuurin piirissä olevien ihmisten kanssa</a:t>
            </a:r>
          </a:p>
          <a:p>
            <a:pPr lvl="2">
              <a:lnSpc>
                <a:spcPct val="90000"/>
              </a:lnSpc>
            </a:pPr>
            <a:r>
              <a:rPr lang="fi-FI" altLang="fi-FI" dirty="0">
                <a:ea typeface="Calibri" panose="020F0502020204030204" pitchFamily="34" charset="0"/>
              </a:rPr>
              <a:t>Tottumukset, </a:t>
            </a:r>
            <a:r>
              <a:rPr lang="fi-FI" altLang="fi-FI" dirty="0" smtClean="0">
                <a:ea typeface="Calibri" panose="020F0502020204030204" pitchFamily="34" charset="0"/>
              </a:rPr>
              <a:t>käytännöt (menneisyydestä tulevat normi, esim. miten suhtaudutaan kotitöihin)	</a:t>
            </a:r>
            <a:endParaRPr lang="fi-FI" altLang="fi-FI" dirty="0">
              <a:ea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fi-FI" altLang="fi-FI" dirty="0">
                <a:ea typeface="Calibri" panose="020F0502020204030204" pitchFamily="34" charset="0"/>
              </a:rPr>
              <a:t>Normatiiviset </a:t>
            </a:r>
            <a:r>
              <a:rPr lang="fi-FI" altLang="fi-FI" dirty="0" smtClean="0">
                <a:ea typeface="Calibri" panose="020F0502020204030204" pitchFamily="34" charset="0"/>
              </a:rPr>
              <a:t>tavat (vahvasti moraalinen tapa; esim. ruokarajoitukset kuten </a:t>
            </a:r>
            <a:r>
              <a:rPr lang="fi-FI" altLang="fi-FI" dirty="0" err="1" smtClean="0">
                <a:ea typeface="Calibri" panose="020F0502020204030204" pitchFamily="34" charset="0"/>
              </a:rPr>
              <a:t>halal</a:t>
            </a:r>
            <a:r>
              <a:rPr lang="fi-FI" altLang="fi-FI" dirty="0" smtClean="0">
                <a:ea typeface="Calibri" panose="020F0502020204030204" pitchFamily="34" charset="0"/>
              </a:rPr>
              <a:t> tai </a:t>
            </a:r>
            <a:r>
              <a:rPr lang="fi-FI" altLang="fi-FI" dirty="0" err="1" smtClean="0">
                <a:ea typeface="Calibri" panose="020F0502020204030204" pitchFamily="34" charset="0"/>
              </a:rPr>
              <a:t>kosher</a:t>
            </a:r>
            <a:r>
              <a:rPr lang="fi-FI" altLang="fi-FI" dirty="0" smtClean="0">
                <a:ea typeface="Calibri" panose="020F0502020204030204" pitchFamily="34" charset="0"/>
              </a:rPr>
              <a:t>)</a:t>
            </a:r>
            <a:endParaRPr lang="fi-FI" altLang="fi-FI" dirty="0">
              <a:ea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fi-FI" altLang="fi-FI" dirty="0">
                <a:ea typeface="Calibri" panose="020F0502020204030204" pitchFamily="34" charset="0"/>
              </a:rPr>
              <a:t>Hyvät </a:t>
            </a:r>
            <a:r>
              <a:rPr lang="fi-FI" altLang="fi-FI" dirty="0" smtClean="0">
                <a:ea typeface="Calibri" panose="020F0502020204030204" pitchFamily="34" charset="0"/>
              </a:rPr>
              <a:t>tavat (</a:t>
            </a:r>
            <a:r>
              <a:rPr lang="fi-FI" altLang="fi-FI" dirty="0">
                <a:ea typeface="Calibri" panose="020F0502020204030204" pitchFamily="34" charset="0"/>
              </a:rPr>
              <a:t>Normit jotka koskevat jokapäiväistä </a:t>
            </a:r>
            <a:r>
              <a:rPr lang="fi-FI" altLang="fi-FI" dirty="0" smtClean="0">
                <a:ea typeface="Calibri" panose="020F0502020204030204" pitchFamily="34" charset="0"/>
              </a:rPr>
              <a:t>toimintaa; esim. </a:t>
            </a:r>
            <a:r>
              <a:rPr lang="fi-FI" altLang="fi-FI" smtClean="0">
                <a:ea typeface="Calibri" panose="020F0502020204030204" pitchFamily="34" charset="0"/>
              </a:rPr>
              <a:t>ruokapöytäetiketti)</a:t>
            </a:r>
            <a:endParaRPr lang="fi-FI" altLang="fi-FI" dirty="0">
              <a:ea typeface="Calibri" panose="020F0502020204030204" pitchFamily="34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551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489923"/>
          </a:xfrm>
        </p:spPr>
        <p:txBody>
          <a:bodyPr/>
          <a:lstStyle/>
          <a:p>
            <a:r>
              <a:rPr lang="en-US" dirty="0" err="1" smtClean="0"/>
              <a:t>Rituaalit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81" y="1046254"/>
            <a:ext cx="7130384" cy="47449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97858" y="1214705"/>
            <a:ext cx="6292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altLang="fi-FI" dirty="0">
                <a:solidFill>
                  <a:schemeClr val="bg1"/>
                </a:solidFill>
              </a:rPr>
              <a:t>Rituaali: joukko symbolisia käyttäytymisiä, jotka toistuvat ennalta määrätyssä </a:t>
            </a:r>
            <a:r>
              <a:rPr lang="fi-FI" altLang="fi-FI" dirty="0" smtClean="0">
                <a:solidFill>
                  <a:schemeClr val="bg1"/>
                </a:solidFill>
              </a:rPr>
              <a:t>järjestyksessä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Kulttuurin osat – rituaalit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50" y="1131276"/>
            <a:ext cx="8085138" cy="463611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 sz="2200" dirty="0" smtClean="0"/>
              <a:t>Sanakirjamääritelmä: </a:t>
            </a:r>
            <a:r>
              <a:rPr lang="en-US" sz="2200" dirty="0"/>
              <a:t>"is a sequence of </a:t>
            </a:r>
            <a:r>
              <a:rPr lang="en-US" sz="2200" b="1" dirty="0"/>
              <a:t>activities involving gestures, words, and objects</a:t>
            </a:r>
            <a:r>
              <a:rPr lang="en-US" sz="2200" dirty="0"/>
              <a:t>, performed in a sequestered place, and </a:t>
            </a:r>
            <a:r>
              <a:rPr lang="en-US" sz="2200" b="1" dirty="0"/>
              <a:t>performed according to set </a:t>
            </a:r>
            <a:r>
              <a:rPr lang="en-US" sz="2200" b="1" dirty="0" smtClean="0"/>
              <a:t>sequence</a:t>
            </a:r>
            <a:r>
              <a:rPr lang="en-US" sz="2200" dirty="0" smtClean="0"/>
              <a:t>“</a:t>
            </a:r>
            <a:br>
              <a:rPr lang="en-US" sz="2200" dirty="0" smtClean="0"/>
            </a:b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altLang="fi-FI" sz="2000" dirty="0" err="1" smtClean="0"/>
              <a:t>Eleitä</a:t>
            </a:r>
            <a:r>
              <a:rPr lang="en-US" altLang="fi-FI" sz="2000" dirty="0" smtClean="0"/>
              <a:t> (</a:t>
            </a:r>
            <a:r>
              <a:rPr lang="en-US" altLang="fi-FI" sz="2000" dirty="0" err="1" smtClean="0"/>
              <a:t>esim</a:t>
            </a:r>
            <a:r>
              <a:rPr lang="en-US" altLang="fi-FI" sz="2000" dirty="0" smtClean="0"/>
              <a:t>. </a:t>
            </a:r>
            <a:r>
              <a:rPr lang="en-US" altLang="fi-FI" sz="2000" dirty="0" err="1" smtClean="0"/>
              <a:t>Siunaus</a:t>
            </a:r>
            <a:r>
              <a:rPr lang="en-US" altLang="fi-FI" sz="2000" dirty="0" smtClean="0"/>
              <a:t> </a:t>
            </a:r>
            <a:r>
              <a:rPr lang="en-US" altLang="fi-FI" sz="2000" dirty="0" err="1" smtClean="0"/>
              <a:t>osana</a:t>
            </a:r>
            <a:r>
              <a:rPr lang="en-US" altLang="fi-FI" sz="2000" dirty="0" smtClean="0"/>
              <a:t> </a:t>
            </a:r>
            <a:r>
              <a:rPr lang="en-US" altLang="fi-FI" sz="2000" dirty="0" err="1" smtClean="0"/>
              <a:t>kastetta</a:t>
            </a:r>
            <a:r>
              <a:rPr lang="en-US" altLang="fi-FI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fi-FI" sz="2000" dirty="0" err="1" smtClean="0"/>
              <a:t>Sanoja</a:t>
            </a:r>
            <a:r>
              <a:rPr lang="en-US" altLang="fi-FI" sz="2000" dirty="0" smtClean="0"/>
              <a:t> (</a:t>
            </a:r>
            <a:r>
              <a:rPr lang="en-US" altLang="fi-FI" sz="2000" dirty="0" err="1" smtClean="0"/>
              <a:t>esim</a:t>
            </a:r>
            <a:r>
              <a:rPr lang="en-US" altLang="fi-FI" sz="2000" dirty="0" smtClean="0"/>
              <a:t>. “</a:t>
            </a:r>
            <a:r>
              <a:rPr lang="en-US" altLang="fi-FI" sz="2000" dirty="0" err="1" smtClean="0"/>
              <a:t>julistan</a:t>
            </a:r>
            <a:r>
              <a:rPr lang="en-US" altLang="fi-FI" sz="2000" dirty="0" smtClean="0"/>
              <a:t> </a:t>
            </a:r>
            <a:r>
              <a:rPr lang="en-US" altLang="fi-FI" sz="2000" dirty="0" err="1" smtClean="0"/>
              <a:t>teidät</a:t>
            </a:r>
            <a:r>
              <a:rPr lang="en-US" altLang="fi-FI" sz="2000" dirty="0" smtClean="0"/>
              <a:t> </a:t>
            </a:r>
            <a:r>
              <a:rPr lang="en-US" altLang="fi-FI" sz="2000" dirty="0" err="1" smtClean="0"/>
              <a:t>aviopuolisoiksi</a:t>
            </a:r>
            <a:r>
              <a:rPr lang="en-US" altLang="fi-FI" sz="2000" dirty="0" smtClean="0"/>
              <a:t>” </a:t>
            </a:r>
            <a:r>
              <a:rPr lang="en-US" altLang="fi-FI" sz="2000" dirty="0" err="1" smtClean="0"/>
              <a:t>osana</a:t>
            </a:r>
            <a:r>
              <a:rPr lang="en-US" altLang="fi-FI" sz="2000" dirty="0" smtClean="0"/>
              <a:t> </a:t>
            </a:r>
            <a:r>
              <a:rPr lang="en-US" altLang="fi-FI" sz="2000" dirty="0" err="1" smtClean="0"/>
              <a:t>kirkkohäitä</a:t>
            </a:r>
            <a:r>
              <a:rPr lang="en-US" altLang="fi-FI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fi-FI" sz="2000" dirty="0" err="1" smtClean="0"/>
              <a:t>Tavaroita</a:t>
            </a:r>
            <a:r>
              <a:rPr lang="en-US" altLang="fi-FI" sz="2000" dirty="0" smtClean="0"/>
              <a:t> </a:t>
            </a:r>
            <a:r>
              <a:rPr lang="en-US" altLang="fi-FI" sz="2000" dirty="0" err="1" smtClean="0"/>
              <a:t>eli</a:t>
            </a:r>
            <a:r>
              <a:rPr lang="en-US" altLang="fi-FI" sz="2000" dirty="0" smtClean="0"/>
              <a:t> </a:t>
            </a:r>
            <a:r>
              <a:rPr lang="en-US" altLang="fi-FI" sz="2000" dirty="0" err="1" smtClean="0"/>
              <a:t>artefakteja</a:t>
            </a:r>
            <a:r>
              <a:rPr lang="en-US" altLang="fi-FI" sz="2000" dirty="0" smtClean="0"/>
              <a:t> (</a:t>
            </a:r>
            <a:r>
              <a:rPr lang="en-US" altLang="fi-FI" sz="2000" dirty="0" err="1" smtClean="0"/>
              <a:t>esim</a:t>
            </a:r>
            <a:r>
              <a:rPr lang="en-US" altLang="fi-FI" sz="2000" dirty="0" smtClean="0"/>
              <a:t>. </a:t>
            </a:r>
            <a:r>
              <a:rPr lang="en-US" altLang="fi-FI" sz="2000" dirty="0" err="1" smtClean="0"/>
              <a:t>Ylioppilaslakki</a:t>
            </a:r>
            <a:r>
              <a:rPr lang="en-US" altLang="fi-FI" sz="2000" dirty="0" smtClean="0"/>
              <a:t> </a:t>
            </a:r>
            <a:r>
              <a:rPr lang="en-US" altLang="fi-FI" sz="2000" dirty="0" err="1" smtClean="0"/>
              <a:t>osana</a:t>
            </a:r>
            <a:r>
              <a:rPr lang="en-US" altLang="fi-FI" sz="2000" dirty="0" smtClean="0"/>
              <a:t> </a:t>
            </a:r>
            <a:r>
              <a:rPr lang="en-US" altLang="fi-FI" sz="2000" dirty="0" err="1" smtClean="0"/>
              <a:t>lukiosta</a:t>
            </a:r>
            <a:r>
              <a:rPr lang="en-US" altLang="fi-FI" sz="2000" dirty="0" smtClean="0"/>
              <a:t> </a:t>
            </a:r>
            <a:r>
              <a:rPr lang="en-US" altLang="fi-FI" sz="2000" dirty="0" err="1" smtClean="0"/>
              <a:t>valmistumista</a:t>
            </a:r>
            <a:r>
              <a:rPr lang="en-US" altLang="fi-FI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fi-FI" sz="2000" dirty="0" err="1" smtClean="0"/>
              <a:t>Erityisiä</a:t>
            </a:r>
            <a:r>
              <a:rPr lang="en-US" altLang="fi-FI" sz="2000" dirty="0" smtClean="0"/>
              <a:t> </a:t>
            </a:r>
            <a:r>
              <a:rPr lang="en-US" altLang="fi-FI" sz="2000" dirty="0" err="1" smtClean="0"/>
              <a:t>paikkoja</a:t>
            </a:r>
            <a:r>
              <a:rPr lang="en-US" altLang="fi-FI" sz="2000" dirty="0" smtClean="0"/>
              <a:t> (</a:t>
            </a:r>
            <a:r>
              <a:rPr lang="en-US" altLang="fi-FI" sz="2000" dirty="0" err="1" smtClean="0"/>
              <a:t>ei</a:t>
            </a:r>
            <a:r>
              <a:rPr lang="en-US" altLang="fi-FI" sz="2000" dirty="0" smtClean="0"/>
              <a:t> </a:t>
            </a:r>
            <a:r>
              <a:rPr lang="en-US" altLang="fi-FI" sz="2000" dirty="0" err="1" smtClean="0"/>
              <a:t>kaikissa</a:t>
            </a:r>
            <a:r>
              <a:rPr lang="en-US" altLang="fi-FI" sz="2000" dirty="0" smtClean="0"/>
              <a:t> </a:t>
            </a:r>
            <a:r>
              <a:rPr lang="en-US" altLang="fi-FI" sz="2000" dirty="0" err="1" smtClean="0"/>
              <a:t>rituaaleissa</a:t>
            </a:r>
            <a:r>
              <a:rPr lang="en-US" altLang="fi-FI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fi-FI" sz="2000" dirty="0" err="1" smtClean="0"/>
              <a:t>Tietty</a:t>
            </a:r>
            <a:r>
              <a:rPr lang="en-US" altLang="fi-FI" sz="2000" dirty="0" smtClean="0"/>
              <a:t> </a:t>
            </a:r>
            <a:r>
              <a:rPr lang="en-US" altLang="fi-FI" sz="2000" dirty="0" err="1" smtClean="0"/>
              <a:t>toteuttamisjärjestys</a:t>
            </a:r>
            <a:r>
              <a:rPr lang="en-US" altLang="fi-FI" sz="2000" dirty="0" smtClean="0"/>
              <a:t> </a:t>
            </a:r>
            <a:r>
              <a:rPr lang="en-US" altLang="fi-FI" sz="2000" dirty="0" smtClean="0">
                <a:sym typeface="Wingdings" panose="05000000000000000000" pitchFamily="2" charset="2"/>
              </a:rPr>
              <a:t> </a:t>
            </a:r>
            <a:r>
              <a:rPr lang="en-US" altLang="fi-FI" sz="2000" dirty="0" err="1" smtClean="0">
                <a:sym typeface="Wingdings" panose="05000000000000000000" pitchFamily="2" charset="2"/>
              </a:rPr>
              <a:t>käsikirjoitus</a:t>
            </a:r>
            <a:r>
              <a:rPr lang="en-US" altLang="fi-FI" sz="2000" dirty="0" smtClean="0">
                <a:sym typeface="Wingdings" panose="05000000000000000000" pitchFamily="2" charset="2"/>
              </a:rPr>
              <a:t> </a:t>
            </a:r>
            <a:endParaRPr lang="en-US" altLang="fi-FI" sz="2000" dirty="0" smtClean="0"/>
          </a:p>
          <a:p>
            <a:pPr lvl="1">
              <a:lnSpc>
                <a:spcPct val="90000"/>
              </a:lnSpc>
            </a:pPr>
            <a:endParaRPr lang="en-US" altLang="fi-FI" sz="2000" dirty="0" smtClean="0"/>
          </a:p>
          <a:p>
            <a:pPr lvl="1">
              <a:lnSpc>
                <a:spcPct val="90000"/>
              </a:lnSpc>
            </a:pPr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5095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Kulttuurin osat – rituaalit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50" y="1310054"/>
            <a:ext cx="8085138" cy="445733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 sz="2400" dirty="0" smtClean="0">
                <a:ea typeface="Calibri" panose="020F0502020204030204" pitchFamily="34" charset="0"/>
              </a:rPr>
              <a:t>Mikä erottaa rituaalin tavasta tai rutiinista? </a:t>
            </a:r>
          </a:p>
          <a:p>
            <a:pPr marL="0" indent="0">
              <a:lnSpc>
                <a:spcPct val="90000"/>
              </a:lnSpc>
              <a:buNone/>
            </a:pPr>
            <a:endParaRPr lang="fi-FI" altLang="fi-FI" sz="2400" dirty="0" smtClean="0">
              <a:ea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fi-FI" altLang="fi-FI" dirty="0" smtClean="0">
                <a:ea typeface="Calibri" panose="020F0502020204030204" pitchFamily="34" charset="0"/>
              </a:rPr>
              <a:t>Rituaalit </a:t>
            </a:r>
            <a:r>
              <a:rPr lang="fi-FI" altLang="fi-FI" dirty="0">
                <a:ea typeface="Calibri" panose="020F0502020204030204" pitchFamily="34" charset="0"/>
              </a:rPr>
              <a:t>ovat yhteiskunnan säätämiä, tavat ovat henkilökohtaisia</a:t>
            </a:r>
          </a:p>
          <a:p>
            <a:pPr lvl="1">
              <a:lnSpc>
                <a:spcPct val="90000"/>
              </a:lnSpc>
            </a:pPr>
            <a:r>
              <a:rPr lang="fi-FI" altLang="fi-FI" dirty="0">
                <a:ea typeface="Calibri" panose="020F0502020204030204" pitchFamily="34" charset="0"/>
              </a:rPr>
              <a:t>Ihmiset ovat tietoisempia rituaaleista</a:t>
            </a:r>
          </a:p>
          <a:p>
            <a:pPr lvl="1">
              <a:lnSpc>
                <a:spcPct val="90000"/>
              </a:lnSpc>
            </a:pPr>
            <a:r>
              <a:rPr lang="fi-FI" altLang="fi-FI" dirty="0">
                <a:ea typeface="Calibri" panose="020F0502020204030204" pitchFamily="34" charset="0"/>
              </a:rPr>
              <a:t>Rituaaleilla on enemmän symbolista tarkoitusta ja vaikutusta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fi-FI" altLang="fi-FI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Kulttuurin osat – rituaalit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93291" y="1214437"/>
            <a:ext cx="5220928" cy="4552950"/>
          </a:xfrm>
        </p:spPr>
        <p:txBody>
          <a:bodyPr/>
          <a:lstStyle/>
          <a:p>
            <a:r>
              <a:rPr lang="fi-FI" altLang="fi-FI" sz="2200" dirty="0" smtClean="0"/>
              <a:t>Moniin </a:t>
            </a:r>
            <a:r>
              <a:rPr lang="fi-FI" altLang="fi-FI" sz="2200" b="1" dirty="0" smtClean="0"/>
              <a:t>rituaaleihin liittyy kuluttamista</a:t>
            </a:r>
          </a:p>
          <a:p>
            <a:pPr lvl="1"/>
            <a:r>
              <a:rPr lang="fi-FI" altLang="fi-FI" sz="20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Valmistautumisrituaalit</a:t>
            </a:r>
            <a:r>
              <a:rPr lang="fi-FI" altLang="fi-FI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 (</a:t>
            </a:r>
            <a:r>
              <a:rPr lang="fi-FI" altLang="fi-FI" sz="20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grooming</a:t>
            </a:r>
            <a:r>
              <a:rPr lang="fi-FI" altLang="fi-FI" sz="2000" dirty="0" smtClean="0">
                <a:solidFill>
                  <a:srgbClr val="000000"/>
                </a:solidFill>
                <a:ea typeface="Calibri" panose="020F0502020204030204" pitchFamily="34" charset="0"/>
              </a:rPr>
              <a:t>)</a:t>
            </a:r>
            <a:r>
              <a:rPr lang="fi-FI" altLang="fi-FI" sz="2000" dirty="0" smtClean="0">
                <a:ea typeface="Calibri" panose="020F0502020204030204" pitchFamily="34" charset="0"/>
              </a:rPr>
              <a:t>– </a:t>
            </a:r>
            <a:r>
              <a:rPr lang="fi-FI" altLang="fi-FI" sz="2000" dirty="0">
                <a:ea typeface="Calibri" panose="020F0502020204030204" pitchFamily="34" charset="0"/>
              </a:rPr>
              <a:t>Käyttäytyminen, joka </a:t>
            </a:r>
            <a:r>
              <a:rPr lang="fi-FI" altLang="fi-FI" sz="2000" b="1" dirty="0">
                <a:ea typeface="Calibri" panose="020F0502020204030204" pitchFamily="34" charset="0"/>
              </a:rPr>
              <a:t>auttaa siirtymistä yksityisestä itsestä julkiseen itseen</a:t>
            </a:r>
          </a:p>
          <a:p>
            <a:pPr lvl="2"/>
            <a:r>
              <a:rPr lang="fi-FI" altLang="fi-FI" sz="1800" dirty="0">
                <a:ea typeface="Calibri" panose="020F0502020204030204" pitchFamily="34" charset="0"/>
              </a:rPr>
              <a:t>Esim. Parranajo, meikkaus, pukeutuminen</a:t>
            </a:r>
          </a:p>
          <a:p>
            <a:pPr lvl="1"/>
            <a:r>
              <a:rPr lang="fi-FI" altLang="fi-FI" sz="2000" b="1" dirty="0">
                <a:ea typeface="Calibri" panose="020F0502020204030204" pitchFamily="34" charset="0"/>
              </a:rPr>
              <a:t>Lahjanantorituaalit</a:t>
            </a:r>
          </a:p>
          <a:p>
            <a:pPr lvl="2"/>
            <a:r>
              <a:rPr lang="fi-FI" altLang="fi-FI" sz="1800" dirty="0">
                <a:ea typeface="Calibri" panose="020F0502020204030204" pitchFamily="34" charset="0"/>
              </a:rPr>
              <a:t>Kuluttajat hankkivat täydellisen tuotteen, poistavat hintalapun ja paketoivat lahjan ja toimittavat sen </a:t>
            </a:r>
            <a:r>
              <a:rPr lang="fi-FI" altLang="fi-FI" sz="1800" dirty="0" smtClean="0">
                <a:ea typeface="Calibri" panose="020F0502020204030204" pitchFamily="34" charset="0"/>
              </a:rPr>
              <a:t>vastaanottajalle</a:t>
            </a:r>
            <a:endParaRPr lang="fi-FI" altLang="fi-FI" sz="1800" dirty="0"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037" y="1238250"/>
            <a:ext cx="2847975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973" y="316388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Kulttuurin osat – rituaalit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93291" y="1214437"/>
            <a:ext cx="4355690" cy="4552950"/>
          </a:xfrm>
        </p:spPr>
        <p:txBody>
          <a:bodyPr/>
          <a:lstStyle/>
          <a:p>
            <a:pPr lvl="1"/>
            <a:r>
              <a:rPr lang="fi-FI" altLang="fi-FI" sz="2000" b="1" dirty="0">
                <a:ea typeface="Calibri" panose="020F0502020204030204" pitchFamily="34" charset="0"/>
              </a:rPr>
              <a:t>Juhlarituaalit </a:t>
            </a:r>
            <a:r>
              <a:rPr lang="fi-FI" altLang="fi-FI" sz="2000" dirty="0">
                <a:ea typeface="Calibri" panose="020F0502020204030204" pitchFamily="34" charset="0"/>
              </a:rPr>
              <a:t>– Uusi vuosi, vappu, juhannus, pääsiäinen, </a:t>
            </a:r>
            <a:r>
              <a:rPr lang="fi-FI" altLang="fi-FI" sz="2000" dirty="0" smtClean="0">
                <a:ea typeface="Calibri" panose="020F0502020204030204" pitchFamily="34" charset="0"/>
              </a:rPr>
              <a:t>joulu</a:t>
            </a:r>
          </a:p>
          <a:p>
            <a:pPr marL="457200" lvl="1" indent="0">
              <a:buNone/>
            </a:pPr>
            <a:endParaRPr lang="fi-FI" altLang="fi-FI" sz="2000" dirty="0">
              <a:ea typeface="Calibri" panose="020F0502020204030204" pitchFamily="34" charset="0"/>
            </a:endParaRPr>
          </a:p>
          <a:p>
            <a:pPr lvl="1"/>
            <a:r>
              <a:rPr lang="fi-FI" altLang="fi-FI" sz="2000" b="1" dirty="0">
                <a:ea typeface="Calibri" panose="020F0502020204030204" pitchFamily="34" charset="0"/>
              </a:rPr>
              <a:t>Siirtymärituaalit</a:t>
            </a:r>
            <a:r>
              <a:rPr lang="fi-FI" altLang="fi-FI" sz="2000" dirty="0">
                <a:ea typeface="Calibri" panose="020F0502020204030204" pitchFamily="34" charset="0"/>
              </a:rPr>
              <a:t> – erityiset ajat, joissa sosiaalinen ja/tai juridinen asema muuttuu</a:t>
            </a:r>
          </a:p>
          <a:p>
            <a:pPr lvl="2"/>
            <a:r>
              <a:rPr lang="fi-FI" altLang="fi-FI" sz="1800" dirty="0">
                <a:ea typeface="Calibri" panose="020F0502020204030204" pitchFamily="34" charset="0"/>
              </a:rPr>
              <a:t>Esim. Valmistuminen, häät, </a:t>
            </a:r>
            <a:endParaRPr lang="fi-FI" altLang="fi-FI" sz="2400" dirty="0"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41" y="1238250"/>
            <a:ext cx="2882098" cy="1917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828" y="3603625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Riitti ja rituaali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40462" y="1238250"/>
            <a:ext cx="8085138" cy="3943350"/>
          </a:xfrm>
        </p:spPr>
        <p:txBody>
          <a:bodyPr/>
          <a:lstStyle/>
          <a:p>
            <a:r>
              <a:rPr lang="fi-FI" sz="2200" b="1" dirty="0"/>
              <a:t>Riitti</a:t>
            </a:r>
            <a:r>
              <a:rPr lang="fi-FI" sz="2200" dirty="0"/>
              <a:t> (latinan sanasta </a:t>
            </a:r>
            <a:r>
              <a:rPr lang="fi-FI" sz="2200" i="1" dirty="0" err="1"/>
              <a:t>ritus</a:t>
            </a:r>
            <a:r>
              <a:rPr lang="fi-FI" sz="2200" dirty="0"/>
              <a:t> ’tapa’, ’toimitus’) </a:t>
            </a:r>
            <a:r>
              <a:rPr lang="fi-FI" sz="2200" dirty="0" smtClean="0"/>
              <a:t>”juhlameno</a:t>
            </a:r>
            <a:r>
              <a:rPr lang="fi-FI" sz="2200" dirty="0"/>
              <a:t>, pyhä seremonia tai uskonnollinen toimitus</a:t>
            </a:r>
            <a:r>
              <a:rPr lang="fi-FI" sz="2200" dirty="0" smtClean="0"/>
              <a:t>.” (Kielitoimiston sanakirja)</a:t>
            </a:r>
          </a:p>
          <a:p>
            <a:endParaRPr lang="fi-FI" sz="2200" dirty="0"/>
          </a:p>
          <a:p>
            <a:r>
              <a:rPr lang="fi-FI" sz="2000" dirty="0" smtClean="0"/>
              <a:t> </a:t>
            </a:r>
            <a:r>
              <a:rPr lang="fi-FI" sz="2000" dirty="0"/>
              <a:t>Riitistä </a:t>
            </a:r>
            <a:r>
              <a:rPr lang="fi-FI" sz="2000" dirty="0" smtClean="0"/>
              <a:t>puhutaan yleensä kun kyseessä on</a:t>
            </a:r>
          </a:p>
          <a:p>
            <a:pPr marL="914400" lvl="1" indent="-457200">
              <a:buAutoNum type="arabicPeriod"/>
            </a:pPr>
            <a:r>
              <a:rPr lang="fi-FI" sz="2000" dirty="0" smtClean="0"/>
              <a:t>Hyvin selkeä, säännelty suorittamistapa (yleensä uskonnollisissa seremonioissa)</a:t>
            </a:r>
          </a:p>
          <a:p>
            <a:pPr marL="914400" lvl="1" indent="-457200">
              <a:buAutoNum type="arabicPeriod"/>
            </a:pPr>
            <a:r>
              <a:rPr lang="fi-FI" sz="2000" dirty="0" smtClean="0"/>
              <a:t>Siirtymäriitti, jossa henkilön sosiaalinen- ja/tai juridinen asema muuttuu riitin aikana (esim. kastejuhla, konfirmaatio, valmistuminen, avioliiton solmiminen, hautajaiset)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7784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Myytit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40001" y="1150375"/>
            <a:ext cx="3988079" cy="436685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ARKIKIELESSÄ</a:t>
            </a:r>
          </a:p>
          <a:p>
            <a:endParaRPr lang="en-US" dirty="0"/>
          </a:p>
          <a:p>
            <a:r>
              <a:rPr lang="en-US" dirty="0" err="1" smtClean="0"/>
              <a:t>Epätosi</a:t>
            </a:r>
            <a:r>
              <a:rPr lang="en-US" dirty="0" smtClean="0"/>
              <a:t> </a:t>
            </a:r>
            <a:r>
              <a:rPr lang="en-US" dirty="0" err="1" smtClean="0"/>
              <a:t>asia</a:t>
            </a:r>
            <a:r>
              <a:rPr lang="en-US" dirty="0" smtClean="0"/>
              <a:t>, </a:t>
            </a:r>
            <a:r>
              <a:rPr lang="en-US" dirty="0" err="1" smtClean="0"/>
              <a:t>laajasti</a:t>
            </a:r>
            <a:r>
              <a:rPr lang="en-US" dirty="0" smtClean="0"/>
              <a:t> </a:t>
            </a:r>
            <a:r>
              <a:rPr lang="en-US" dirty="0" err="1" smtClean="0"/>
              <a:t>hyväksytty</a:t>
            </a:r>
            <a:r>
              <a:rPr lang="en-US" dirty="0" smtClean="0"/>
              <a:t> </a:t>
            </a:r>
            <a:r>
              <a:rPr lang="en-US" dirty="0" err="1" smtClean="0"/>
              <a:t>väärinymmärrys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>
          <a:xfrm>
            <a:off x="4637521" y="1150375"/>
            <a:ext cx="3988079" cy="436685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USKONTOTIETEESSÄ, ANTROPOLOGIASSA YM.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Yksi</a:t>
            </a:r>
            <a:r>
              <a:rPr lang="en-US" dirty="0" smtClean="0"/>
              <a:t> folklore genre</a:t>
            </a:r>
          </a:p>
          <a:p>
            <a:r>
              <a:rPr lang="en-US" dirty="0" err="1" smtClean="0"/>
              <a:t>Jumaltaru</a:t>
            </a:r>
            <a:r>
              <a:rPr lang="en-US" dirty="0" smtClean="0"/>
              <a:t> – </a:t>
            </a:r>
            <a:r>
              <a:rPr lang="en-US" dirty="0" err="1" smtClean="0"/>
              <a:t>jumalia</a:t>
            </a:r>
            <a:r>
              <a:rPr lang="en-US" dirty="0" smtClean="0"/>
              <a:t>, </a:t>
            </a:r>
            <a:r>
              <a:rPr lang="en-US" dirty="0" err="1" smtClean="0"/>
              <a:t>muita</a:t>
            </a:r>
            <a:r>
              <a:rPr lang="en-US" dirty="0" smtClean="0"/>
              <a:t> </a:t>
            </a:r>
            <a:r>
              <a:rPr lang="en-US" dirty="0" err="1" smtClean="0"/>
              <a:t>yliluonnollisia</a:t>
            </a:r>
            <a:r>
              <a:rPr lang="en-US" dirty="0" smtClean="0"/>
              <a:t> </a:t>
            </a:r>
            <a:r>
              <a:rPr lang="en-US" dirty="0" err="1" smtClean="0"/>
              <a:t>asioita</a:t>
            </a:r>
            <a:r>
              <a:rPr lang="en-US" dirty="0" smtClean="0"/>
              <a:t> tai </a:t>
            </a:r>
            <a:r>
              <a:rPr lang="en-US" dirty="0" err="1" smtClean="0"/>
              <a:t>maailman</a:t>
            </a:r>
            <a:r>
              <a:rPr lang="en-US" dirty="0" smtClean="0"/>
              <a:t> </a:t>
            </a:r>
            <a:r>
              <a:rPr lang="en-US" dirty="0" err="1" smtClean="0"/>
              <a:t>syntyä</a:t>
            </a:r>
            <a:r>
              <a:rPr lang="en-US" dirty="0" smtClean="0"/>
              <a:t> </a:t>
            </a:r>
            <a:r>
              <a:rPr lang="en-US" dirty="0" err="1" smtClean="0"/>
              <a:t>käsittelevä</a:t>
            </a:r>
            <a:r>
              <a:rPr lang="en-US" dirty="0" smtClean="0"/>
              <a:t> </a:t>
            </a:r>
            <a:r>
              <a:rPr lang="en-US" dirty="0" err="1" smtClean="0"/>
              <a:t>kertomus</a:t>
            </a:r>
            <a:endParaRPr lang="en-US" dirty="0" smtClean="0"/>
          </a:p>
          <a:p>
            <a:endParaRPr lang="en-US" dirty="0"/>
          </a:p>
          <a:p>
            <a:r>
              <a:rPr lang="fi-FI" altLang="fi-FI" sz="2000" dirty="0"/>
              <a:t>Tarinoita, jotka ilmaisevat kulttuurin perusarvoja ja ideaaleja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79" y="2858882"/>
            <a:ext cx="2526737" cy="252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283B6F99-8DEE-744D-B2F1-7399A94D59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BFB6B250-F217-B84A-8E10-659CA258BA5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19" y="859459"/>
            <a:ext cx="9002381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Luennon aiheet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 smtClean="0"/>
              <a:t>Kulttuuri käsitteenä – mitä se oikein tarkoittaa?</a:t>
            </a:r>
            <a:endParaRPr lang="fi-FI" dirty="0"/>
          </a:p>
          <a:p>
            <a:pPr lvl="1"/>
            <a:r>
              <a:rPr lang="fi-FI" dirty="0"/>
              <a:t>Kulttuuri systeeminä – tekijät joista kulttuuri muodostuu?</a:t>
            </a:r>
          </a:p>
          <a:p>
            <a:pPr lvl="1"/>
            <a:r>
              <a:rPr lang="fi-FI" dirty="0"/>
              <a:t>Kulttuuri prosessina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82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283B6F99-8DEE-744D-B2F1-7399A94D59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BFB6B250-F217-B84A-8E10-659CA258BA5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4" y="942513"/>
            <a:ext cx="4286250" cy="3419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73561" y="1212954"/>
            <a:ext cx="37706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Sotka muni Ilmattaren polvelle kuusi kultaista ja yhden rautaisen munan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/>
              <a:t>Munat särkyivät</a:t>
            </a:r>
            <a:r>
              <a:rPr lang="fi-FI" dirty="0" smtClean="0"/>
              <a:t>.</a:t>
            </a:r>
          </a:p>
          <a:p>
            <a:endParaRPr lang="fi-FI" dirty="0"/>
          </a:p>
          <a:p>
            <a:r>
              <a:rPr lang="fi-FI" dirty="0"/>
              <a:t>Niistä </a:t>
            </a:r>
            <a:r>
              <a:rPr lang="fi-FI" dirty="0" smtClean="0"/>
              <a:t>muodostuivat </a:t>
            </a:r>
            <a:r>
              <a:rPr lang="fi-FI" dirty="0"/>
              <a:t>maa, vesi, ilma, tähdet, kuu ja aurinko.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283B6F99-8DEE-744D-B2F1-7399A94D59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BFB6B250-F217-B84A-8E10-659CA258BA5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730812"/>
            <a:ext cx="3235582" cy="47495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748" y="147484"/>
            <a:ext cx="4058113" cy="648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Myyttien tyyppejä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50" y="1004887"/>
            <a:ext cx="8085138" cy="4762500"/>
          </a:xfrm>
        </p:spPr>
        <p:txBody>
          <a:bodyPr/>
          <a:lstStyle/>
          <a:p>
            <a:r>
              <a:rPr lang="fi-FI" sz="2000" dirty="0" smtClean="0"/>
              <a:t>Maailmankaikkeuden </a:t>
            </a:r>
            <a:r>
              <a:rPr lang="fi-FI" sz="2000" dirty="0"/>
              <a:t>synty eli </a:t>
            </a:r>
            <a:r>
              <a:rPr lang="fi-FI" sz="2000" i="1" dirty="0"/>
              <a:t>kosmogonia</a:t>
            </a:r>
            <a:r>
              <a:rPr lang="fi-FI" sz="2000" dirty="0"/>
              <a:t> (esim. </a:t>
            </a:r>
            <a:r>
              <a:rPr lang="fi-FI" sz="2000" dirty="0" smtClean="0"/>
              <a:t>luomiskertomukset)</a:t>
            </a:r>
          </a:p>
          <a:p>
            <a:r>
              <a:rPr lang="fi-FI" sz="2000" dirty="0" smtClean="0"/>
              <a:t>Eläinten </a:t>
            </a:r>
            <a:r>
              <a:rPr lang="fi-FI" sz="2000" dirty="0"/>
              <a:t>ja ihmisten synty (esim. </a:t>
            </a:r>
            <a:r>
              <a:rPr lang="fi-FI" sz="2000" dirty="0" err="1"/>
              <a:t>luomis</a:t>
            </a:r>
            <a:r>
              <a:rPr lang="fi-FI" sz="2000" dirty="0"/>
              <a:t>- ja </a:t>
            </a:r>
            <a:r>
              <a:rPr lang="fi-FI" sz="2000" dirty="0" smtClean="0"/>
              <a:t>paratiisikertomukset)</a:t>
            </a:r>
          </a:p>
          <a:p>
            <a:r>
              <a:rPr lang="fi-FI" sz="2000" dirty="0" smtClean="0"/>
              <a:t>Luonnonilmiöt </a:t>
            </a:r>
            <a:r>
              <a:rPr lang="fi-FI" sz="2000" dirty="0"/>
              <a:t>ja luonnossa tapahtuvat muutokset (esim. </a:t>
            </a:r>
            <a:r>
              <a:rPr lang="fi-FI" sz="2000" dirty="0" smtClean="0"/>
              <a:t>vedenpaisumu</a:t>
            </a:r>
          </a:p>
          <a:p>
            <a:r>
              <a:rPr lang="fi-FI" sz="2000" dirty="0" smtClean="0"/>
              <a:t>Muodonmuutokset </a:t>
            </a:r>
            <a:r>
              <a:rPr lang="fi-FI" sz="2000" dirty="0"/>
              <a:t>(esim. ihmisen muuttuminen eläimeksi, kasviksi tai </a:t>
            </a:r>
            <a:r>
              <a:rPr lang="fi-FI" sz="2000" dirty="0" smtClean="0"/>
              <a:t>lähteeksi</a:t>
            </a:r>
          </a:p>
          <a:p>
            <a:r>
              <a:rPr lang="fi-FI" sz="2000" dirty="0" smtClean="0"/>
              <a:t>Historialliset </a:t>
            </a:r>
            <a:r>
              <a:rPr lang="fi-FI" sz="2000" dirty="0"/>
              <a:t>tapahtumat (esim. varhainen taistelu, kuten Troijan </a:t>
            </a:r>
            <a:r>
              <a:rPr lang="fi-FI" sz="2000" dirty="0" smtClean="0"/>
              <a:t>sota</a:t>
            </a:r>
          </a:p>
          <a:p>
            <a:r>
              <a:rPr lang="fi-FI" sz="2000" dirty="0" smtClean="0"/>
              <a:t>Sankarit </a:t>
            </a:r>
            <a:r>
              <a:rPr lang="fi-FI" sz="2000" dirty="0"/>
              <a:t>(heerokset), suvut ja </a:t>
            </a:r>
            <a:r>
              <a:rPr lang="fi-FI" sz="2000" dirty="0" smtClean="0"/>
              <a:t>kansa</a:t>
            </a:r>
          </a:p>
          <a:p>
            <a:r>
              <a:rPr lang="fi-FI" sz="2000" dirty="0" smtClean="0"/>
              <a:t>Hirviöt </a:t>
            </a:r>
            <a:r>
              <a:rPr lang="fi-FI" sz="2000" dirty="0"/>
              <a:t>ja </a:t>
            </a:r>
            <a:r>
              <a:rPr lang="fi-FI" sz="2000" dirty="0" smtClean="0"/>
              <a:t>demonit</a:t>
            </a:r>
          </a:p>
          <a:p>
            <a:r>
              <a:rPr lang="fi-FI" sz="2000" dirty="0" smtClean="0"/>
              <a:t>Kuolemanjälkeinen </a:t>
            </a:r>
            <a:r>
              <a:rPr lang="fi-FI" sz="2000" dirty="0"/>
              <a:t>elämä ja kuolleiden asuinsijat</a:t>
            </a:r>
          </a:p>
        </p:txBody>
      </p:sp>
    </p:spTree>
    <p:extLst>
      <p:ext uri="{BB962C8B-B14F-4D97-AF65-F5344CB8AC3E}">
        <p14:creationId xmlns:p14="http://schemas.microsoft.com/office/powerpoint/2010/main" val="13395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Kulttuurin osat – myytit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50" y="1238250"/>
            <a:ext cx="8085138" cy="4552950"/>
          </a:xfrm>
        </p:spPr>
        <p:txBody>
          <a:bodyPr/>
          <a:lstStyle/>
          <a:p>
            <a:r>
              <a:rPr lang="fi-FI" altLang="fi-FI" sz="2200" dirty="0" smtClean="0">
                <a:ea typeface="Calibri" panose="020F0502020204030204" pitchFamily="34" charset="0"/>
              </a:rPr>
              <a:t>Miksi myyttejä syntyy? (</a:t>
            </a:r>
            <a:r>
              <a:rPr lang="fi-FI" altLang="fi-FI" sz="2200" dirty="0" err="1" smtClean="0">
                <a:ea typeface="Calibri" panose="020F0502020204030204" pitchFamily="34" charset="0"/>
              </a:rPr>
              <a:t>Simonsuuri</a:t>
            </a:r>
            <a:r>
              <a:rPr lang="fi-FI" altLang="fi-FI" sz="2200" dirty="0" smtClean="0">
                <a:ea typeface="Calibri" panose="020F0502020204030204" pitchFamily="34" charset="0"/>
              </a:rPr>
              <a:t> 2002)</a:t>
            </a:r>
          </a:p>
          <a:p>
            <a:pPr lvl="1">
              <a:buSzPct val="75000"/>
            </a:pPr>
            <a:r>
              <a:rPr lang="fi-FI" altLang="fi-FI" dirty="0" smtClean="0">
                <a:ea typeface="Calibri" panose="020F0502020204030204" pitchFamily="34" charset="0"/>
              </a:rPr>
              <a:t>Ihmiskunnan tietyn kehitysvaiheen selitys (Esim. </a:t>
            </a:r>
            <a:r>
              <a:rPr lang="fi-FI" altLang="fi-FI" dirty="0" err="1" smtClean="0">
                <a:ea typeface="Calibri" panose="020F0502020204030204" pitchFamily="34" charset="0"/>
              </a:rPr>
              <a:t>Babelin</a:t>
            </a:r>
            <a:r>
              <a:rPr lang="fi-FI" altLang="fi-FI" dirty="0" smtClean="0">
                <a:ea typeface="Calibri" panose="020F0502020204030204" pitchFamily="34" charset="0"/>
              </a:rPr>
              <a:t> torni selittää kielten moninaisuutta)</a:t>
            </a:r>
          </a:p>
          <a:p>
            <a:pPr lvl="1">
              <a:buSzPct val="75000"/>
            </a:pPr>
            <a:r>
              <a:rPr lang="fi-FI" altLang="fi-FI" dirty="0" smtClean="0">
                <a:ea typeface="Calibri" panose="020F0502020204030204" pitchFamily="34" charset="0"/>
              </a:rPr>
              <a:t>Symbolinen selitys sille miten maailma toimii</a:t>
            </a:r>
          </a:p>
          <a:p>
            <a:pPr lvl="1">
              <a:buSzPct val="75000"/>
            </a:pPr>
            <a:r>
              <a:rPr lang="fi-FI" altLang="fi-FI" dirty="0" smtClean="0">
                <a:ea typeface="Calibri" panose="020F0502020204030204" pitchFamily="34" charset="0"/>
              </a:rPr>
              <a:t>Psykologian teoria: ilmentävät ihmisten primäärejä vaistoja (esim. Oidipus-myytti </a:t>
            </a:r>
            <a:r>
              <a:rPr lang="fi-FI" altLang="fi-FI" dirty="0" smtClean="0">
                <a:ea typeface="Calibri" panose="020F0502020204030204" pitchFamily="34" charset="0"/>
                <a:sym typeface="Wingdings" panose="05000000000000000000" pitchFamily="2" charset="2"/>
              </a:rPr>
              <a:t> insestin pelko)</a:t>
            </a:r>
          </a:p>
          <a:p>
            <a:pPr lvl="1">
              <a:buSzPct val="75000"/>
            </a:pPr>
            <a:r>
              <a:rPr lang="fi-FI" altLang="fi-FI" dirty="0" smtClean="0">
                <a:ea typeface="Calibri" panose="020F0502020204030204" pitchFamily="34" charset="0"/>
                <a:sym typeface="Wingdings" panose="05000000000000000000" pitchFamily="2" charset="2"/>
              </a:rPr>
              <a:t>Lujittavat sosiaalista yhteenkuuluvuutta</a:t>
            </a:r>
          </a:p>
          <a:p>
            <a:pPr lvl="1">
              <a:buSzPct val="75000"/>
            </a:pPr>
            <a:r>
              <a:rPr lang="fi-FI" altLang="fi-FI" dirty="0" smtClean="0">
                <a:ea typeface="Calibri" panose="020F0502020204030204" pitchFamily="34" charset="0"/>
                <a:sym typeface="Wingdings" panose="05000000000000000000" pitchFamily="2" charset="2"/>
              </a:rPr>
              <a:t>Myytit ”sovittavat” ja selittävät vastakohtaisuuksia (paha-hyvä; teknologia-luonto)</a:t>
            </a:r>
            <a:endParaRPr lang="fi-FI" altLang="fi-FI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Esim. myytit elokuvissa 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 dirty="0">
                <a:latin typeface="+mn-lt"/>
                <a:sym typeface="Wingdings" panose="05000000000000000000" pitchFamily="2" charset="2"/>
              </a:rPr>
              <a:t>E.T</a:t>
            </a:r>
            <a:r>
              <a:rPr lang="fi-FI" altLang="fi-FI" dirty="0" smtClean="0">
                <a:latin typeface="+mn-lt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90000"/>
              </a:lnSpc>
            </a:pPr>
            <a:endParaRPr lang="fi-FI" altLang="fi-FI" dirty="0">
              <a:latin typeface="+mn-lt"/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fi-FI" altLang="fi-FI" dirty="0"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Myytti: messiaan vierailu</a:t>
            </a:r>
          </a:p>
          <a:p>
            <a:pPr lvl="2">
              <a:lnSpc>
                <a:spcPct val="90000"/>
              </a:lnSpc>
            </a:pPr>
            <a:r>
              <a:rPr lang="fi-FI" altLang="fi-FI" sz="2000" dirty="0"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Naapuruston lapset ovat </a:t>
            </a:r>
            <a:r>
              <a:rPr lang="fi-FI" altLang="en-US" sz="2000" dirty="0"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“</a:t>
            </a:r>
            <a:r>
              <a:rPr lang="fi-FI" altLang="ja-JP" sz="2000" dirty="0"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opetuslapsia</a:t>
            </a:r>
            <a:r>
              <a:rPr lang="fi-FI" altLang="en-US" sz="2000" dirty="0"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”</a:t>
            </a:r>
            <a:endParaRPr lang="fi-FI" altLang="ja-JP" sz="2000" dirty="0">
              <a:latin typeface="+mn-lt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lvl="2">
              <a:lnSpc>
                <a:spcPct val="90000"/>
              </a:lnSpc>
            </a:pPr>
            <a:r>
              <a:rPr lang="fi-FI" altLang="fi-FI" sz="2000" dirty="0">
                <a:latin typeface="+mn-lt"/>
                <a:ea typeface="Calibri" panose="020F0502020204030204" pitchFamily="34" charset="0"/>
                <a:sym typeface="Wingdings" panose="05000000000000000000" pitchFamily="2" charset="2"/>
              </a:rPr>
              <a:t>Jumala valitsee puhtaat ja epäitsekkäät ihmiset -&gt; ja he valitsevat jumalan</a:t>
            </a:r>
          </a:p>
          <a:p>
            <a:endParaRPr lang="fi-FI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077281" y="1146633"/>
            <a:ext cx="3002850" cy="425563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283B6F99-8DEE-744D-B2F1-7399A94D59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BFB6B250-F217-B84A-8E10-659CA258BA5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43" y="283242"/>
            <a:ext cx="2533650" cy="1809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107" y="68692"/>
            <a:ext cx="2585731" cy="2585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798" y="3123740"/>
            <a:ext cx="2695575" cy="1695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69" y="2728329"/>
            <a:ext cx="4041980" cy="7908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360" y="4111402"/>
            <a:ext cx="2411745" cy="241174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43707" y="1735968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voiton</a:t>
            </a:r>
            <a:r>
              <a:rPr lang="en-US" sz="2000" dirty="0"/>
              <a:t> </a:t>
            </a:r>
            <a:r>
              <a:rPr lang="en-US" sz="2000" dirty="0" err="1"/>
              <a:t>jumalatar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639598" y="1947433"/>
            <a:ext cx="391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800" dirty="0"/>
              <a:t>roomalaisten pääjumala, sodan jumala, sekä viljelysten suojelija</a:t>
            </a:r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888531" y="3545718"/>
            <a:ext cx="3735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maailman</a:t>
            </a:r>
            <a:r>
              <a:rPr lang="en-US" sz="2000" dirty="0"/>
              <a:t> </a:t>
            </a:r>
            <a:r>
              <a:rPr lang="en-US" sz="2000" dirty="0" err="1"/>
              <a:t>ensimmäinen</a:t>
            </a:r>
            <a:r>
              <a:rPr lang="en-US" sz="2000" dirty="0"/>
              <a:t> </a:t>
            </a:r>
            <a:r>
              <a:rPr lang="en-US" sz="2000" dirty="0" err="1"/>
              <a:t>nainen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38684" y="4728650"/>
            <a:ext cx="226664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 smtClean="0"/>
              <a:t>Homeroksen</a:t>
            </a:r>
            <a:r>
              <a:rPr lang="en-US" sz="2000" dirty="0" smtClean="0"/>
              <a:t> </a:t>
            </a:r>
            <a:r>
              <a:rPr lang="en-US" sz="2000" dirty="0" err="1" smtClean="0"/>
              <a:t>Iliadin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err="1" smtClean="0"/>
              <a:t>sotasankari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893687" y="6027994"/>
            <a:ext cx="3805529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 smtClean="0"/>
              <a:t>Atrain</a:t>
            </a:r>
            <a:r>
              <a:rPr lang="en-US" sz="2000" dirty="0" smtClean="0"/>
              <a:t>; </a:t>
            </a:r>
            <a:r>
              <a:rPr lang="en-US" sz="2000" dirty="0" err="1" smtClean="0"/>
              <a:t>Poseidonin</a:t>
            </a:r>
            <a:r>
              <a:rPr lang="en-US" sz="2000" dirty="0" smtClean="0"/>
              <a:t> (</a:t>
            </a:r>
            <a:r>
              <a:rPr lang="en-US" sz="2000" dirty="0" err="1" smtClean="0"/>
              <a:t>merenjumala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err="1" smtClean="0"/>
              <a:t>ase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01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Kansalliset kulttuurit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Suomalainen kulttuuri?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altLang="fi-FI" dirty="0" smtClean="0"/>
              <a:t>Miten kuvailisitte suomalaista kulttuuria seuraavien seikkojen osalta:</a:t>
            </a:r>
          </a:p>
          <a:p>
            <a:pPr lvl="1"/>
            <a:r>
              <a:rPr lang="fi-FI" altLang="fi-FI" dirty="0" smtClean="0">
                <a:ea typeface="Calibri" pitchFamily="34" charset="0"/>
              </a:rPr>
              <a:t>Arvot</a:t>
            </a:r>
          </a:p>
          <a:p>
            <a:pPr lvl="1"/>
            <a:r>
              <a:rPr lang="fi-FI" altLang="fi-FI" dirty="0" smtClean="0">
                <a:ea typeface="Calibri" pitchFamily="34" charset="0"/>
              </a:rPr>
              <a:t>Normit</a:t>
            </a:r>
          </a:p>
          <a:p>
            <a:pPr lvl="1"/>
            <a:r>
              <a:rPr lang="fi-FI" altLang="fi-FI" dirty="0" smtClean="0">
                <a:ea typeface="Calibri" pitchFamily="34" charset="0"/>
              </a:rPr>
              <a:t>Rituaalit</a:t>
            </a:r>
          </a:p>
          <a:p>
            <a:pPr marL="457200" lvl="1" indent="0">
              <a:buNone/>
            </a:pPr>
            <a:endParaRPr lang="fi-FI" altLang="fi-FI" dirty="0" smtClean="0">
              <a:ea typeface="Calibri" pitchFamily="34" charset="0"/>
            </a:endParaRPr>
          </a:p>
          <a:p>
            <a:r>
              <a:rPr lang="fi-FI" altLang="fi-FI" dirty="0" smtClean="0">
                <a:ea typeface="Calibri" pitchFamily="34" charset="0"/>
              </a:rPr>
              <a:t>Miten nämä ohjaavat kuluttajan käyttäytymistä? Millaisia tuotteita meillä ei esim. voisi olla myynnissä?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81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Kansalliset kulttuurit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Kansallinen kulttuuri viittaa kulttuurin ominaisuuksiin, jotka ovat hyvin </a:t>
            </a:r>
            <a:r>
              <a:rPr lang="fi-FI" dirty="0" smtClean="0"/>
              <a:t>hallitsevia tietyssä </a:t>
            </a:r>
            <a:r>
              <a:rPr lang="fi-FI" dirty="0"/>
              <a:t>maassa</a:t>
            </a:r>
          </a:p>
          <a:p>
            <a:r>
              <a:rPr lang="fi-FI" dirty="0"/>
              <a:t>Kulttuurit ovat aina </a:t>
            </a:r>
            <a:r>
              <a:rPr lang="fi-FI" dirty="0" smtClean="0"/>
              <a:t>jossain määrin fragmentoituneita </a:t>
            </a:r>
            <a:r>
              <a:rPr lang="fi-FI" dirty="0"/>
              <a:t>(esim. alakulttuurit), mutta usein kansallisen kulttuurin pystyy erottamaan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4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Kansalliset kulttuurit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Hall:n (1975) ja Hofsteden teoriat ovat teorioita kansallisista kulttuureista</a:t>
            </a:r>
          </a:p>
          <a:p>
            <a:r>
              <a:rPr lang="fi-FI" dirty="0"/>
              <a:t>Niiden mukaan on mahdollista kategorisoida (kansallinen) kulttuuri tietyillä dimensioilla</a:t>
            </a:r>
          </a:p>
          <a:p>
            <a:pPr lvl="1"/>
            <a:r>
              <a:rPr lang="fi-FI" dirty="0"/>
              <a:t>Konteksti (korkea-matala) (Hall</a:t>
            </a:r>
            <a:r>
              <a:rPr lang="fi-FI" dirty="0" smtClean="0"/>
              <a:t>)</a:t>
            </a:r>
          </a:p>
          <a:p>
            <a:pPr lvl="2"/>
            <a:r>
              <a:rPr lang="fi-FI" dirty="0"/>
              <a:t>Konteksti: koko tilanne, tausta, tai ympäristö joka liittyy tapahtumaan, tilanteeseen tai yksilöön</a:t>
            </a:r>
          </a:p>
          <a:p>
            <a:pPr lvl="1"/>
            <a:r>
              <a:rPr lang="fi-FI" dirty="0" smtClean="0"/>
              <a:t>Kulttuurinen </a:t>
            </a:r>
            <a:r>
              <a:rPr lang="fi-FI" dirty="0"/>
              <a:t>viitekehys viidellä dimensiolla (Hofstede)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48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Kulttuuri käsitteenä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Hall: kulttuurinen konteksti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4542636"/>
              </p:ext>
            </p:extLst>
          </p:nvPr>
        </p:nvGraphicFramePr>
        <p:xfrm>
          <a:off x="540000" y="1015999"/>
          <a:ext cx="8019799" cy="4742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79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Hofsteden kulttuurinen viitekehys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600" i="1" dirty="0"/>
              <a:t>“Englannissa kaikki mikä ei ole erikseen kiellettyä on sallittua. Saksassa kaikki mikä ei ole erikseen sallittua on kiellettyä. </a:t>
            </a:r>
            <a:r>
              <a:rPr lang="fi-FI" sz="2600" i="1" dirty="0" smtClean="0"/>
              <a:t>Ranskassa </a:t>
            </a:r>
            <a:r>
              <a:rPr lang="fi-FI" sz="2600" i="1" dirty="0"/>
              <a:t>kaikki on sallittua, vaikka olisikin kiellettyä” </a:t>
            </a:r>
            <a:endParaRPr lang="fi-FI" sz="2600" i="1" dirty="0" smtClean="0"/>
          </a:p>
          <a:p>
            <a:pPr marL="0" indent="0" algn="r">
              <a:buNone/>
            </a:pPr>
            <a:r>
              <a:rPr lang="fi-FI" dirty="0" smtClean="0"/>
              <a:t>(</a:t>
            </a:r>
            <a:r>
              <a:rPr lang="fi-FI" dirty="0"/>
              <a:t>Hofstede 2003)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60" y="3505200"/>
            <a:ext cx="8858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data:image/jpeg;base64,/9j/4AAQSkZJRgABAQAAAQABAAD/2wCEAAkGBhAODxUUEBQUDxUQFBcWFhUPFBAUEBUVFBAVFhgUFRcXGyYeFxkjGRYUHy8hIycpLCwtFx81NTAqNSYrLCkBCQoKDgwOGg8PGjUkHyQsMSksLyosNCosLykpLCwsKSwvKSwpKSwqKiwpLCopLCwpLCksLCwsLCwsLCwsLCkpLP/AABEIAPAA0gMBIgACEQEDEQH/xAAcAAACAgMBAQAAAAAAAAAAAAAAAQQFBgcIAwL/xABFEAACAQMCAwUFBQQIBAcBAAABAgMABBESIQUGMRMiQVFhBzJxgZEUI0JSsWJyocEVJDNDc4KS8IOTotEWY7KztMLhCP/EABoBAQADAQEBAAAAAAAAAAAAAAABAwQCBQb/xAAoEQACAgEDBAEFAAMAAAAAAAAAAQIDEQQSIRMiMUFRUmGRoeEUcfD/2gAMAwEAAhEDEQA/AN4U6KKAVOiigCiiigCiiigCkaM1qb2t82XdpLpg4hDaqEyIIk1XbEjq7FSEXY4Pd+ZoCy5559uLeaWGL7hYQNUhUGRyyK2UzsF3xnB3B6YrUfF+Y57xiZZGf0Zy+Pqf0rF+Lccmncu88kzHAJkZnJAzgamO4GTgetVv2p/M1up1cK4pKBsrvhWsbTPOCcy3dg4a2laPB3QnVE3oyHY/wPqK2Hxj2xSScPSS10QXKyqsyONYEZRzrjzjUCyqPMZ38DWiLfirr1OoetWVrxwBlYdxkYMp8mVsgjIx1ArS7NPe02sP7+y1zpt5fDOr+Vr2eeyhkuU7OWSMM64K4JH5TuueuD0zVrXNtt7VuKhgftbHB6SRwFT6HudPpW6PZ3zqOL2pdgqTRNolRCdOcZV1zvpYb+OCCMnGaw3aeVa3Px9jJZTKCyZVSp0VmKQooooBUU6KAKKKVAFOiigCiiigClTpUA6VOigFRTpUAU6KKAxP2oczvwzhcs0RxIdMcZ27rSHTrAOxKjJx6Vyfd3LyMWcklyWJYksxJ3Yk7sSc5J612fxXg9veR9ncxJOmQ2mVQy5XocGtZ8+ex+3kjvrwF5ZjEXhiTuxxiJBhUVd2OlSAOm/SgOdqkvw2VUDMjKGOFJGNR8lHU1lPskt0k4qiuqvmOTAfpqCZH863Rb2eCQ8cQAPdMYJz1zkFdj08T1qmy3Z6NVGn6qzk0Vwr2eX11CZEjIAICq5Cs2Tud8YA+tReZ+VpeGuqyHVrXOpfd1A95R8Mr9a6BktX1FllZRjCppj7MbdTtqO/qKx3m21jmhnEihwFYjPgyocEHwNUx1D3L4NUtHHa8eTRcN0ydNx5GtrexHnOC1umgMcrzX8kaKV0dkiIrEE5Oc5Z87dAK1HW8v8A+eGs27ZGtwt3D3u2YMXaJ9tIz7hB2OMZBHXBrfvlt254PN3PGDd9OlRXByFOiigFRRToAopUUAUUU6AVOiigClinRQCp0UUAUqdFAKnRRQBSIp1WcV4yICqqvaO+4XOlVUfjdvwrnboSfAdcQ3glJvhGF8T9nVnacQiu7GCQzl3LRQuiw6HidGdtZAQAsuwO56A71Jl7RGImjaAnJGooysB1KspI28jg+lTrjnAQyAvGGkkAHZwsXbCazqHdBxvjcAZI33qqtOLXJDPcw9uva9siOwFwgyxCYVzGSgIUAEZxk71nsUJrlmul21vCRMh4Nez7oIrdMd17jW8jevZKV0r06vn0HjT8xcn36QSFRHeakcEQAwyglTgqkjFWG/5wdtgayLlvjqEymS5jmWWQyRhspOiOSQrhnwVA7qlVAIHicmrG85jt1G8sYHkHVmPoAu5+Ap04JEf5FreMmkfYj7O/tlybq6QiG0bCK4wJJx4EHfCbE+pHkRXReBWA8L428MJS2SOENJM5abBJMszvkRoR+bqWz6VY8t8zTS3RgmKSBkZkeNSuChXUp3IOQ2QfQ9asVsW8ZK3p7FHc1wZbRiinVpQKnRRQCp0UUAsU6KKAKVFOgFinRRQBXhcXiRY1sFz0znfHwr2qsz2lyx8IhoHxOGcj5lB/koD1PG7f8+fgrn9BX1BxeGRsKxz07yuoJ9CwANRrhiWPptVTeXGGZAyhmAaPUR/aKQVGPHLBdq6wRkyuivO3nEiKw6MAfXcdK9K5JHRRRQCNYDzFG9xcyoraYsqHkUsJCyppMEePAHcvkgFmGCc4zPi172ELv4qO7n8zHSo/1EVhBuC7GK3Vp3TYhMEL45kYkKrHOrc5OaoueFhGrSxTk5N4SC2tY4FwgCDx3JZiBjLsd3bHiSTTN5H+YV9XfKV12ZkkljQrglQrSkgsAQDlQpwfI1XXvLAOVEsuRjB1BR9EA2rFKElzI9SFkJcQJb8OjbfAGTnYKVJPU4IIyfMdar+IRCN+4vvacKgUZJOkAdBknAqy4fbGKMKx1EZ338WJ/nUS+GbiH/Gg/wDkpXK5eCx9qbRU3nDCrHtVMYU5OpGRvmx8M+IrIuQuHPJcmYKywwxFEaQN968hUkoW3ZVVR3twS+x7prYQorfClRecnkWaqU47cYCinSq8yDooooBU6VOgCviUHSdPXBxnpnG1fdedxJpRifwqT9BmgOdLDmrjL3sNsLqaWQziNgsgCN2b/eYJxthW+VdHCuZ/ZxMX43Ys3V5HY/FreUn+NdMCpKqnmI6KKKgtEa1dfcUkkuZAHkQJGpxHJIgLSDtSe6Rn3wPlW0SM1q7mnl24t5xJCNeQq4yoLhQFBXUQCdAGVyD3cgHO3cMZ5Ladu7uMQmleTOuSWQHwkmmcfRmIrHOIWyxyM0YVGXvKwUalYDKsDjqDg/Ksku4plY/1a5Jydktrkj5HRjFQrXli6upAHiljWQ761KSkZwVjjbDsxGwONI6sQBV+Ub5SrS9G8+VZy8BJ6a8jPgJI0kx9XNXNQeD2BgjwcZY6mA90HAAUegUKPlU+sp5YUUUUB5XFskqlZFDqwwyuAVIPgQdjXxa2UcKBIkWNR0WNQqj5CpFKgKHmTikkcLBLaaYsQuVMCouWHeYs4On4An0rEYxedsZLoxxKQFWCDMgDMww7SsASfDAAG/jWwOMD+ryei5+hz/KsG5gv2BYJFJLpwMqYQNQIYDvuD5b9KzXm7Se2Qb+zvRP2lvNHoYANDcISoI/ErqcrkY23G1R+I/aA6s7xro0v92jau4+rbUxHh4g1avcS6SVjGSDpw6kA+GvONunulqr+LK+k9oVJ0HdAVB2PgScfWsmXwejtXJtOGPSuMlseLHJJ8zjb5DavSkp2or1DwB0UUUAUUUUAUUqdAKsL9p/OI4faGOPDT3KsqL+RMEPM3oBsPMkeuM0Nc4c6cS7e6uZicmS4eIZOdMcDsgUeQyhP+apRTdZsjlFBwnipsb22uB0gkUnAySmcOB6lC1dT2N7HPEksTB0lUMjL0KsMgiuSL6RdI3HXzHlW+/YTcM/B1BOVjmlVPRS+vHr3najONO+3BsOiiioNIVW8wXPZ20h1BTjbOkknI7qg7Fj0Gx3xtVlWGc3K4ugY/vWMOkLkD7Pu/wB5k9BIe6QNz2S7EA45m8LJ3XHdJIpZOIG0eb35VMWsx5CnunBCEYwSCPrVjy3OWulWEpAGGqRVVCWVcdzW+ZJDuN8gDc48Kxji1sneWLETtZy5wBqBzGdTD8RBO+aVpPIcMcKynKtGxDKcdR4jqfrWZ2tKLyegtPGcppLn0bjBr6rG+Sb+aaF+2cymOTSHcKGIKK2DpABxnGcfHJ3rJK1ReVlHnSi4txfoVFOipORUU6855lRSzkKqgszMQFAAySSegAoDx4mfuJf8N/8A0GsM4pw6GVwzojkAEFlBI28Cela85k5nvrnWq3b99nwocwgoSQoVVx3cfm3x1NZfNzjZ93VJpwoB1JJgEDzAxWK2e9cHt16OzT4c/ZaKoAwNgKoebbgRwux2CxsTjc48aQ52thKUbUgwcORlTjwIG4z4fyrFOaubGucpEvZxkaSXx2jjyA/CD9fhWdJp5NfTlLg2vwL2o8Pv7lbeBpNcmorriZVOlSxGT0OAay+uauQOORcM4ik9ypMeh01JkmIvgCTA3OACMeTee1dIW1wsqB0IdXAZWU5VlIyCD4jFejXLcjxNXp1TPEfHyetFFOrDIKinRQCop0UB4XV2kS6pGCLkDLdMk4FYtwqIGygJAJMaEnA3LJk1Z8zzppRCRq1a8eShGBY+mSB8TVdws/1SLyI7vh3N9P8A04rPbL0XRj27iLxWBNA7q9fyjyNWvJIUQSBcACY+7jGeyjz0qo49kxYXqQ2Pjpr65JvhJdP2P9m0QZgNsOGCqSPBsa18+5jwqqqXcduGYN/Bm1FOituTMYbHzFctglbhSwB0LaTFEzvpz2eWI6E56jwqBxe8llbWwkjIXDFbO67yjOA2R4FmwfU1sHFeF7w+K4TRKokXIOGzjI6VXKG7hsujaovKian4XaRyPM0CPKZLSZA3ZShXJZO5rYYByD3c5qOtokZLLqQrnUo1nw3BQ7g/DetrngNv+Q/J5R/9qpON8lxs4mhXvKullYu2pN90JPdcE/MbeRFNlPbhejTVqu9uS8k/k6xMFnGGIZpMykqQV+8OoKCNjhdK58cVeVr6yubiyOYG1puTDJ7vrpPVD8NtzlSaybhXNcFwQpPZSHoknifJG6N47ddulWV2xlwU3UTi3J8r5LyilmirjMOsQ9o3Abm8tgIJY0WPvPHMdET4IKsz4PukZAO2cHbArJ7u8WJctk+SqCXbA6KB1NYdxG5fiVl9qt5grRPriiOOyDRHeOXfvOcHfouRjpqLbuWH4Jha65KUfK5NPjl28DPriYmMDI1IXIOQHVdWpkwCc4qln2AckgndVGM46g+QFbsvYOIcQhdoIo4mmtezKzuySKJmDEalU76VGAR4jPXbUfEbJhOwkUoQT3XG6kYBU+oO1Y7YRrxg+m0Oqs1m/qPlLhJYIsPA7u7iMqx6Yw4Uyl0wGY4zjOojO3TxqHBwt3lEY0qznCmVmUFvy5wQD8f1rYvJHLV5cW0ojeOKKYgkSIzMWRhggjoDo+lY9zDwSWF2WWN4jnIJBwCN9mGx+IpJbUmlwV1W9eU4yn3J8MmcL5AnhjeS+AdMDs0tmLszlsBGGnJB2GxHjW5uVuML2MMM0IsJAiqsAIMfdX3YiOuB+HYjB6jc6v5G4NH2K3BuLhZojqXtpiEDrkYKN7yn18GrMIbOO9me84i0Qitt4UVsxxrpDLOzHqzKQw8s+YrbFRa4Pn7p2OXe8mwqKwjg3OMywiW4jJt5pMWzDP2locDDyKeucM3UHTj3id8tsOJxXC6onDjxx1How6g/GofDw/Jwk2t3olU6WaM0AUGviWVVUsxCgdSxAA+JNUl7zOOluNf/AJj5EI9V8ZflgftCockvJ1GLk8JFFxhN7gNuzvJqz1IORGD6CMpgevrV1MuFWsF5047Gba4XtdcpQZOVD5JAGw90YBwB5eJ3rX/EeKToIwk0yHQCdMsoO+PI+lZow6mWjvV3dHZFr0bf4/krheuD06+HT1xUj2cwgfaHjXRFIy47hTVImpXOCASQOzUnzXHUGtDXfNV8pGLmbp+JtXj+1mtqck8c4pFYQnDSq69oDJbvJkSMXJDRacAlj1zXSr6byxVb1ouMf2bYorCV9o0oGG4fdlh17NCUz46SQCVz0JA+FFXbkc7H/wAzOKVOiujgVBFOigKHjnCc5kjH76jqf2gPE+Y8fj1xa94csoztuAQR7reIP/7WxiKx7jPDFjy6juEktj8BPV8flJ3OOhyfEkZbqc90TdptRt7ZeCr4LzkLdeyvCxK+4+GZmUdVcjqVG+o9QPEjewm5p7ZQ1uRoYZV8aiwPRkB2APUE5+FUl3YK57w6bHHiCKi3vEo7fTGo1O2FjiiUs5xsAqKM4A+QHXAqrrTxtXk0vS1Z3PwTJuItbyCfLO67HU2TIhwWTfZRtkYAAI9Tnw5S5fV5Z7tJGWxuD2yROpVWfdmkGd+y+Q1YH4QM2HBeTnn+84goww2tjpYf8YglW/cGV65LZ2tOYZ4Zs2ckixrImqYF0UmInAi3P48Mpx+EN0JFaqVNJp+zz9S65SWz0VcPBIbpRK13NbvMe0KwXAjxkYVSvogUEHxFVnEvZJFcsXW9nZ394y9hKThcDBCgg7LvvsPhicvs04TcDW0ZLN1Imk+X4sdMVW3Psj4bq7plx+9GR8spn+Na3sktsm/x/TLXOyuW6HD+zPi19mJgAX7XcgD8h0/Q5Iq3g9n0bD724vCv7dw4B+XSqyL2XWK9GnHwdR+i19j2X8NJy6SSH9uRv5YrrfH6n+P6V4b9fv8AhD4r7OeDJJljryP7y5YHI/dYGpNnwSyvVNtGUlFppeOOOU4aLUT2EhBOQH1gZ90MuNs1IuvZ5wlApFup6g9o8jeXm2/jXlBBZcNkE0KQW/YjLlBGpaMn7xcjc7d7Hmoqpz54bZ2o8cpExr77S3aY0AZRIyADEqnBRgNg+R3h4EAeFQ7jh3e1wsYZF6PGcMP5Y9CCp8Qay3ivAFmzLCVSRgDn+7l2wNePTADDcbdQMVjInKydnMjQS4JCPjvKpwXjYd2Reh2ORqGoKTivNthOMtx7entrlDYW9nzPcGPEkaJIAo1hi6MdIydPdI72rbPlXnPxm4cYEmjPjEiA/wDWGqtmulQgE5ZvdVd3Y+ijc1Z2HLs04zKTbKeirpM3xJ3C/Dc/CpjO2fgiddFXMinu7uNWXWTLIxwgkZ5ZC2M4QOTpOAThQOhqzsuWJrnvXJaFD/dofvW/eb8P6/Csj4bwKC1yYkCsdi5y0jDOd3O5Hp0qfV0afcnkyz1PGK1hFDxXlGGXh8tpCFtxLGVDBdWGO+tsnLnO5JOT51rqX2IXchGq7h7owMQydB0211uOjFaDBOCm8yNDcT9gvEM5intpduj9rEf0atzcs8Ma0sreBsaoIY0OjOnKoAcZ8Ks6KExio+AxRToodBRRRQBRRRQCoxTooDH77lJZHzHLJbg+8kYjZd8bprU6D8Ntztnep3CeAQWgPYpgt7zsS0r/AL7nc1ZUVG1Lk6cm1hsWKwySy4Xda3unhkediTql0sEGyIBqGMIFyPMmszrW/MvBeH2YJ4hFE8OpjHIszQ3ADMToaNWUy6dlBQsxGO7nrZBpPl4/0VyTa4J0fI3DAMw9vFkn+wuJf01EUScjRMCUvL6PHUdrqO/xFa+i43y0BpInhfPg16Rg+WCf4gGps3/h8adN7JK0jqnZwtK0neOBgaNzqK7HG2fGrN6+p/gr2v4/ZlA5FBODxG8XP52X9a+TybbLntL+8bHnLGBWE8Qu+BQS9nI9xJpbS2HXYg4IyNsj+FS47XgjxNMmsRq2DI8wKqT0DBCSpP7QFOtH6v0Rsfx+y64vwDg66dd1JJtuHuhn4YBHlVfFY8vR9RG/+IzyZ+RJyaxy5vOXIxs8krD3tP2rHngHYeJr15Sl4JxC4MBVbNXAAa5lmMkhLY0RlpCqsfPwyMZJ25ck/bOlF/CN2clyh+HWxBJUwroJzkxgYjJzvkppO+9Wd7w6KddMqCQA5GrwI8QeoPqK9oYlRQqgKFGABsAANgK+6qLSHY8Jgt89jGkerclQMn4nqfnUvFOigFTpU6AKKKKAVOiigCiiigCiiigCiiigClTooAoopUB53FwsSM7kKqKWYnYBVGST8q5e5u5qa9upJ5CSZCezXcaIQx0J6YGM+ZJrcnto46YLFYEPevG0tjG0KYMmR4g91P8AOa51vJdUjH1x9KlEMLqRH3C6T55/lX1wy7+zTpMqhjE4cK2dJI88VHoo1ngFpc8StHbIskTJJOm4uMknr12H0r3uuY4/sr29tbJapMytK3aSSyv2bBkGp/dAIzj1PnVHTrnYhk8pkONv9/D6modWNQp0w3xrpg619mnNQ4pwyGbOZFHZzDxEsYAJPlqGG+DVlNc4ewHmz7Lfm1cns70YXJOFmQEqcftDK/6a6PFQSOiiigFTpU6AKKKKAVOiigCiiigFRTooBUU6KAVFOigFQadeV1N2cbN+RS30BNAc/wDte432/E5cHK2kYhXy1Y1uR/mcKf8AD9K1lVvxC6aWIyPu0zdox82kcux+pNVFdHICivBl8UPyr4F0R1ApknBJNOo32v0/jQ12fAVGRgkMcdahTPqNJ3J6180JJnBuIG2uYZh1gljkGOuY5A38q7UjcMAR0IyPgRmuH67D9n92ZuE2bsdRNtFk+ZEYB+e1QC/p0UUAqKdFAFFFKgCinRQBRRRQBRSooB0UqdAFKiigHVZzMzixuTHuwgl0/Hs2xVnXnNEHUqejAg/AjFAcjcQAEIA6bY+GKqqveOcPNv2kJzm3kaM56ns5CmfnjPzqiro5PCZF8dvhUcIT0BqfRiowSV4Gaaxk9PCvbH3n+/KpAUUBC7JvI18kY67VYVDuT3v9+VAeVdX+xzV/QVpq66X+nbPj+GK5RArsrlDhRs+H20De9DBGrY6agg1fxzUElxRRSoAp0qKAdFKnQCp0qKAdFFFAFFKnQBRRRQCop0UAUqKKA1H7X+QGYve26s+sD7RGoycBNPbIAMnAChh5AEdDnRkkek+fkR0I8xXZ+K509sN9ZNxCSOK2WF4GAlkTuvM7xhslRtpGRhjuSD4dZRDNc0UEjw6UVJB4uPvB/vzr2rxLZkHoK9qgkKgynLGpckmkVZckX9hBeI3EoWuIScEKxAQ5HfZB/aAeK5HXx6EwjOPYx7L2vJUvbpStvEwaJTt20itkH/DBHzIx0zXRVedvEiooQBVAAUKAFCgbADwGK9agkKVOigFTpUUA6VOigFTpU6AVOiigCiilQDpU6KAKKVFAFFOigCtTe3iaIRW6aU7V3d9RUa+yjjKkasZxqkTats1zx7a+N9txCRAcrbosI2/ERrkOfH3gP8tSiGavkDfhPy2o1NpPnXrRUkEO3PeqXUZFxJ8/5VKqESyHMGJyayD2ccZjsuKW8kwVoy+iQOqMAr93V3umklWz17tVTLkYqBijB3DRWHeybmf+kuEwu7BpYR2Mu+Tqj2DN6smlvnWY1BI6VFFAFFFOgCiilQDpUU6AVFOigFTopUA6VFOgFRTrHucObG4dEDHbT3srg6I7eN2XbxkcAhBkjzPkDg0BkOaVaV4dzvxW9uG/pBb7hsA6R2FjKzPv0aYozr/lG+fDFV3MnMiJJptuF316ijHa8Sl4q+vr0idjgdN9vgKA3bx7jCWVrLPJ7sKM5A6sQNlHqTgD41ybxu6eWQtIcvIzSSEdDJI5ZiM+Gon61dXN5cTHbgkek9QkPEQfqkgxQRGdpOBTocdYZuIo2f8AiB/0qQYpRVxxPlm41A2dpxHSRuLmBmYH0ZEGofIVBbgd8vv2lwvxhmH6rTJGCs/vP9+VSacfBbrVkwTf8qT/ALVIbhdwP7ib/lS/9qAjVDuFw3xqRcF095GT98EfrXgsUkp7qs/7qk/pRgz72I84f0fxERSHEV7iI9cLIT923+o6Sf2s+FdM/aox1df9S1x1acucQyGjtJ38s2zyL9ChBq8SLiyLpPDFJ/M3C4y3/tYqCTqxJlb3WDfAg19E1zpyzwu9aRft3Be2hO5e0t/sl2p8CjRNH9Djr1q4a85hsrknh0HEJbU4PY8UEczg5OUVgxYIBgDDZ880BvOnVDypzHJfREzW01lKmA8c6kLkjrG/R1zn18xV9QBRRRQBSoooB0UU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89" y="3505200"/>
            <a:ext cx="1750219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s://encrypted-tbn1.gstatic.com/images?q=tbn:ANd9GcSV6sugPkxZ3I__WOufQ7aDuHJXtBi90NAne06xHBN0jy_iAiYTY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60" y="3973287"/>
            <a:ext cx="1479775" cy="14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4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545526228"/>
              </p:ext>
            </p:extLst>
          </p:nvPr>
        </p:nvGraphicFramePr>
        <p:xfrm>
          <a:off x="446314" y="185056"/>
          <a:ext cx="8113486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29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50" y="979714"/>
            <a:ext cx="8085138" cy="4525736"/>
          </a:xfrm>
        </p:spPr>
        <p:txBody>
          <a:bodyPr/>
          <a:lstStyle/>
          <a:p>
            <a:r>
              <a:rPr lang="fi-FI" altLang="fi-FI" dirty="0"/>
              <a:t>Miten kuvailisitte suomalaista kulttuuria Hallin ja Hofsteden ulottuvuuksien mukaa</a:t>
            </a:r>
            <a:r>
              <a:rPr lang="fi-FI" altLang="fi-FI" dirty="0" smtClean="0"/>
              <a:t>?</a:t>
            </a:r>
          </a:p>
          <a:p>
            <a:pPr marL="0" indent="0">
              <a:buNone/>
            </a:pPr>
            <a:endParaRPr lang="fi-FI" altLang="fi-FI" dirty="0"/>
          </a:p>
          <a:p>
            <a:r>
              <a:rPr lang="fi-FI" altLang="fi-FI" dirty="0"/>
              <a:t>Verratkaa Suomea kahteen muuhun kehittyneeseen maahan, Japaniin ja Yhdysvaltoihin</a:t>
            </a:r>
          </a:p>
          <a:p>
            <a:pPr lvl="1"/>
            <a:r>
              <a:rPr lang="fi-FI" altLang="fi-FI" dirty="0">
                <a:ea typeface="Calibri" pitchFamily="34" charset="0"/>
              </a:rPr>
              <a:t>Millaiseen järjestykseen asettaisitte maat Hofsteden ulottuvuuksien mukaan?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44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 descr="hofstede_fin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42875"/>
            <a:ext cx="39624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ofstede_jap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65100"/>
            <a:ext cx="3821112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Geert Hofstede Cultural Dimensions of Power Distance, Uncertainty Avoidance, Individualism versus Collectivism, Masculinity versus Femininity, and Long Term Orientatio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052763"/>
            <a:ext cx="38703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73550" y="3136900"/>
            <a:ext cx="48704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altLang="fi-FI" dirty="0"/>
              <a:t>Hofsteden mukaan:</a:t>
            </a:r>
          </a:p>
          <a:p>
            <a:pPr eaLnBrk="1" hangingPunct="1"/>
            <a:endParaRPr lang="fi-FI" altLang="fi-FI" dirty="0"/>
          </a:p>
          <a:p>
            <a:pPr eaLnBrk="1" hangingPunct="1"/>
            <a:r>
              <a:rPr lang="fi-FI" altLang="fi-FI" sz="1600" dirty="0"/>
              <a:t>Vallan välimatka: Japan – USA – Finland</a:t>
            </a:r>
          </a:p>
          <a:p>
            <a:pPr eaLnBrk="1" hangingPunct="1"/>
            <a:r>
              <a:rPr lang="fi-FI" altLang="fi-FI" sz="1600" dirty="0"/>
              <a:t>Individualism: USA – Finland – Japan</a:t>
            </a:r>
          </a:p>
          <a:p>
            <a:pPr eaLnBrk="1" hangingPunct="1"/>
            <a:r>
              <a:rPr lang="fi-FI" altLang="fi-FI" sz="1600" dirty="0"/>
              <a:t>Masculinity: Japan – USA – Finland</a:t>
            </a:r>
          </a:p>
          <a:p>
            <a:pPr eaLnBrk="1" hangingPunct="1"/>
            <a:r>
              <a:rPr lang="fi-FI" altLang="fi-FI" sz="1600" dirty="0"/>
              <a:t>Uncertainty avoidance: Japan – Finland - USA</a:t>
            </a:r>
          </a:p>
        </p:txBody>
      </p:sp>
    </p:spTree>
    <p:extLst>
      <p:ext uri="{BB962C8B-B14F-4D97-AF65-F5344CB8AC3E}">
        <p14:creationId xmlns:p14="http://schemas.microsoft.com/office/powerpoint/2010/main" val="29919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50" y="1248697"/>
            <a:ext cx="8085138" cy="4256753"/>
          </a:xfrm>
        </p:spPr>
        <p:txBody>
          <a:bodyPr/>
          <a:lstStyle/>
          <a:p>
            <a:r>
              <a:rPr lang="en-US" dirty="0" err="1" smtClean="0"/>
              <a:t>Missä</a:t>
            </a:r>
            <a:r>
              <a:rPr lang="en-US" dirty="0" smtClean="0"/>
              <a:t> </a:t>
            </a:r>
            <a:r>
              <a:rPr lang="en-US" dirty="0" err="1" smtClean="0"/>
              <a:t>määrin</a:t>
            </a:r>
            <a:r>
              <a:rPr lang="en-US" dirty="0" smtClean="0"/>
              <a:t> </a:t>
            </a:r>
            <a:r>
              <a:rPr lang="en-US" dirty="0" err="1" smtClean="0"/>
              <a:t>Hofsteden</a:t>
            </a:r>
            <a:r>
              <a:rPr lang="en-US" dirty="0" smtClean="0"/>
              <a:t> </a:t>
            </a:r>
            <a:r>
              <a:rPr lang="en-US" dirty="0" err="1" smtClean="0"/>
              <a:t>malli</a:t>
            </a:r>
            <a:r>
              <a:rPr lang="en-US" dirty="0" smtClean="0"/>
              <a:t> </a:t>
            </a:r>
            <a:r>
              <a:rPr lang="en-US" dirty="0" err="1" smtClean="0"/>
              <a:t>vastaa</a:t>
            </a:r>
            <a:r>
              <a:rPr lang="en-US" dirty="0" smtClean="0"/>
              <a:t> </a:t>
            </a:r>
            <a:r>
              <a:rPr lang="en-US" dirty="0" err="1" smtClean="0"/>
              <a:t>todellisuutta</a:t>
            </a:r>
            <a:r>
              <a:rPr lang="en-US" dirty="0" smtClean="0"/>
              <a:t>, </a:t>
            </a:r>
            <a:r>
              <a:rPr lang="en-US" dirty="0" err="1" smtClean="0"/>
              <a:t>onko</a:t>
            </a:r>
            <a:r>
              <a:rPr lang="en-US" dirty="0" smtClean="0"/>
              <a:t> </a:t>
            </a:r>
            <a:r>
              <a:rPr lang="en-US" dirty="0" err="1" smtClean="0"/>
              <a:t>siinä</a:t>
            </a:r>
            <a:r>
              <a:rPr lang="en-US" dirty="0" smtClean="0"/>
              <a:t> </a:t>
            </a:r>
            <a:r>
              <a:rPr lang="en-US" dirty="0" err="1" smtClean="0"/>
              <a:t>jotain</a:t>
            </a:r>
            <a:r>
              <a:rPr lang="en-US" dirty="0" smtClean="0"/>
              <a:t> </a:t>
            </a:r>
            <a:r>
              <a:rPr lang="en-US" dirty="0" err="1" smtClean="0"/>
              <a:t>heikkouksia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Olettaen</a:t>
            </a:r>
            <a:r>
              <a:rPr lang="en-US" dirty="0" smtClean="0"/>
              <a:t> </a:t>
            </a:r>
            <a:r>
              <a:rPr lang="en-US" dirty="0" err="1" smtClean="0"/>
              <a:t>että</a:t>
            </a:r>
            <a:r>
              <a:rPr lang="en-US" dirty="0" smtClean="0"/>
              <a:t> </a:t>
            </a:r>
            <a:r>
              <a:rPr lang="en-US" dirty="0" err="1" smtClean="0"/>
              <a:t>Hofsteden</a:t>
            </a:r>
            <a:r>
              <a:rPr lang="en-US" dirty="0" smtClean="0"/>
              <a:t> </a:t>
            </a:r>
            <a:r>
              <a:rPr lang="en-US" dirty="0" err="1" smtClean="0"/>
              <a:t>malli</a:t>
            </a:r>
            <a:r>
              <a:rPr lang="en-US" dirty="0" smtClean="0"/>
              <a:t> on </a:t>
            </a:r>
            <a:r>
              <a:rPr lang="en-US" dirty="0" err="1" smtClean="0"/>
              <a:t>paikkansapitävä</a:t>
            </a:r>
            <a:r>
              <a:rPr lang="en-US" dirty="0" smtClean="0"/>
              <a:t>, </a:t>
            </a:r>
            <a:r>
              <a:rPr lang="en-US" dirty="0" err="1" smtClean="0"/>
              <a:t>millä</a:t>
            </a:r>
            <a:r>
              <a:rPr lang="en-US" dirty="0" smtClean="0"/>
              <a:t> </a:t>
            </a:r>
            <a:r>
              <a:rPr lang="en-US" dirty="0" err="1" smtClean="0"/>
              <a:t>tavalla</a:t>
            </a:r>
            <a:r>
              <a:rPr lang="en-US" dirty="0" smtClean="0"/>
              <a:t> </a:t>
            </a:r>
            <a:r>
              <a:rPr lang="en-US" dirty="0" err="1" smtClean="0"/>
              <a:t>ottaisitte</a:t>
            </a:r>
            <a:r>
              <a:rPr lang="en-US" dirty="0" smtClean="0"/>
              <a:t> </a:t>
            </a:r>
            <a:r>
              <a:rPr lang="en-US" dirty="0" err="1" smtClean="0"/>
              <a:t>sen</a:t>
            </a:r>
            <a:r>
              <a:rPr lang="en-US" dirty="0" smtClean="0"/>
              <a:t> </a:t>
            </a:r>
            <a:r>
              <a:rPr lang="en-US" dirty="0" err="1" smtClean="0"/>
              <a:t>huomioon</a:t>
            </a:r>
            <a:r>
              <a:rPr lang="en-US" dirty="0" smtClean="0"/>
              <a:t> </a:t>
            </a:r>
            <a:r>
              <a:rPr lang="en-US" dirty="0" err="1" smtClean="0"/>
              <a:t>markkinoidessanne</a:t>
            </a:r>
            <a:r>
              <a:rPr lang="en-US" dirty="0" smtClean="0"/>
              <a:t> </a:t>
            </a:r>
            <a:r>
              <a:rPr lang="en-US" dirty="0" err="1" smtClean="0"/>
              <a:t>tuotteista</a:t>
            </a:r>
            <a:r>
              <a:rPr lang="en-US" dirty="0" smtClean="0"/>
              <a:t> </a:t>
            </a:r>
            <a:r>
              <a:rPr lang="en-US" dirty="0" err="1" smtClean="0"/>
              <a:t>Japanissa</a:t>
            </a:r>
            <a:r>
              <a:rPr lang="en-US" dirty="0" smtClean="0"/>
              <a:t> </a:t>
            </a:r>
            <a:r>
              <a:rPr lang="en-US" dirty="0" err="1" smtClean="0"/>
              <a:t>vrt</a:t>
            </a:r>
            <a:r>
              <a:rPr lang="en-US" dirty="0" smtClean="0"/>
              <a:t> </a:t>
            </a:r>
            <a:r>
              <a:rPr lang="en-US" dirty="0" err="1" smtClean="0"/>
              <a:t>Suomessa</a:t>
            </a:r>
            <a:r>
              <a:rPr lang="en-US" dirty="0" smtClean="0"/>
              <a:t> </a:t>
            </a:r>
            <a:r>
              <a:rPr lang="en-US" dirty="0" err="1" smtClean="0"/>
              <a:t>vrt</a:t>
            </a:r>
            <a:r>
              <a:rPr lang="en-US" dirty="0" smtClean="0"/>
              <a:t>? </a:t>
            </a:r>
            <a:r>
              <a:rPr lang="en-US" dirty="0" err="1" smtClean="0"/>
              <a:t>Yhdysvalloissa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59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02776" y="2386473"/>
            <a:ext cx="8085599" cy="857250"/>
          </a:xfrm>
        </p:spPr>
        <p:txBody>
          <a:bodyPr/>
          <a:lstStyle/>
          <a:p>
            <a:pPr algn="ctr"/>
            <a:r>
              <a:rPr lang="en-US" dirty="0" err="1" smtClean="0"/>
              <a:t>Miten</a:t>
            </a:r>
            <a:r>
              <a:rPr lang="en-US" dirty="0" smtClean="0"/>
              <a:t> </a:t>
            </a:r>
            <a:r>
              <a:rPr lang="en-US" dirty="0" err="1" smtClean="0"/>
              <a:t>kulttuuri</a:t>
            </a:r>
            <a:r>
              <a:rPr lang="en-US" dirty="0" smtClean="0"/>
              <a:t> </a:t>
            </a:r>
            <a:r>
              <a:rPr lang="en-US" dirty="0" err="1" smtClean="0"/>
              <a:t>huomioidaan</a:t>
            </a:r>
            <a:r>
              <a:rPr lang="en-US" dirty="0" smtClean="0"/>
              <a:t>/</a:t>
            </a:r>
            <a:r>
              <a:rPr lang="en-US" dirty="0" err="1" smtClean="0"/>
              <a:t>pitäisi</a:t>
            </a:r>
            <a:r>
              <a:rPr lang="en-US" dirty="0" smtClean="0"/>
              <a:t> </a:t>
            </a:r>
            <a:r>
              <a:rPr lang="en-US" dirty="0" err="1" smtClean="0"/>
              <a:t>huomioida</a:t>
            </a:r>
            <a:r>
              <a:rPr lang="en-US" dirty="0" smtClean="0"/>
              <a:t> </a:t>
            </a:r>
            <a:r>
              <a:rPr lang="en-US" dirty="0" err="1" smtClean="0"/>
              <a:t>markkinoinnissa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Ensimmäinen</a:t>
            </a:r>
            <a:r>
              <a:rPr lang="en-US" dirty="0" smtClean="0"/>
              <a:t> </a:t>
            </a:r>
            <a:r>
              <a:rPr lang="en-US" dirty="0" err="1" smtClean="0"/>
              <a:t>askel</a:t>
            </a:r>
            <a:r>
              <a:rPr lang="en-US" dirty="0" smtClean="0"/>
              <a:t>: </a:t>
            </a:r>
            <a:r>
              <a:rPr lang="en-US" dirty="0" err="1" smtClean="0"/>
              <a:t>tunne</a:t>
            </a:r>
            <a:r>
              <a:rPr lang="en-US" dirty="0" smtClean="0"/>
              <a:t> </a:t>
            </a:r>
            <a:r>
              <a:rPr lang="en-US" dirty="0" err="1" smtClean="0"/>
              <a:t>kulttuuri</a:t>
            </a:r>
            <a:r>
              <a:rPr lang="en-US" dirty="0" smtClean="0"/>
              <a:t> </a:t>
            </a:r>
            <a:r>
              <a:rPr lang="en-US" dirty="0" err="1" smtClean="0"/>
              <a:t>johon</a:t>
            </a:r>
            <a:r>
              <a:rPr lang="en-US" dirty="0" smtClean="0"/>
              <a:t> </a:t>
            </a:r>
            <a:r>
              <a:rPr lang="en-US" dirty="0" err="1" smtClean="0"/>
              <a:t>olet</a:t>
            </a:r>
            <a:r>
              <a:rPr lang="en-US" dirty="0" smtClean="0"/>
              <a:t> </a:t>
            </a:r>
            <a:r>
              <a:rPr lang="en-US" dirty="0" err="1" smtClean="0"/>
              <a:t>markkinoinmassa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Kieleen</a:t>
            </a:r>
            <a:r>
              <a:rPr lang="en-US" dirty="0" smtClean="0"/>
              <a:t> </a:t>
            </a:r>
            <a:r>
              <a:rPr lang="en-US" dirty="0" err="1" smtClean="0"/>
              <a:t>liittyvät</a:t>
            </a:r>
            <a:r>
              <a:rPr lang="en-US" dirty="0" smtClean="0"/>
              <a:t> </a:t>
            </a:r>
            <a:r>
              <a:rPr lang="en-US" dirty="0" err="1" smtClean="0"/>
              <a:t>virheet</a:t>
            </a:r>
            <a:r>
              <a:rPr lang="en-US" dirty="0" smtClean="0"/>
              <a:t> – </a:t>
            </a:r>
            <a:r>
              <a:rPr lang="en-US" dirty="0" err="1" smtClean="0"/>
              <a:t>käännösvirheet</a:t>
            </a:r>
            <a:r>
              <a:rPr lang="en-US" dirty="0" smtClean="0"/>
              <a:t> tai </a:t>
            </a:r>
            <a:r>
              <a:rPr lang="en-US" dirty="0" err="1" smtClean="0"/>
              <a:t>kuulostaa</a:t>
            </a:r>
            <a:r>
              <a:rPr lang="en-US" dirty="0" smtClean="0"/>
              <a:t> </a:t>
            </a:r>
            <a:r>
              <a:rPr lang="en-US" dirty="0" err="1" smtClean="0"/>
              <a:t>samalta</a:t>
            </a:r>
            <a:r>
              <a:rPr lang="en-US" dirty="0" smtClean="0"/>
              <a:t> </a:t>
            </a:r>
            <a:r>
              <a:rPr lang="en-US" dirty="0" err="1" smtClean="0"/>
              <a:t>kuin</a:t>
            </a:r>
            <a:r>
              <a:rPr lang="en-US" dirty="0" smtClean="0"/>
              <a:t> –</a:t>
            </a:r>
            <a:r>
              <a:rPr lang="en-US" dirty="0" err="1" smtClean="0"/>
              <a:t>virheet</a:t>
            </a:r>
            <a:endParaRPr lang="en-US" dirty="0" smtClean="0"/>
          </a:p>
          <a:p>
            <a:r>
              <a:rPr lang="en-US" dirty="0" err="1" smtClean="0"/>
              <a:t>Insensitiiviset</a:t>
            </a:r>
            <a:r>
              <a:rPr lang="en-US" dirty="0" smtClean="0"/>
              <a:t> tai tone-deaf –</a:t>
            </a:r>
            <a:r>
              <a:rPr lang="en-US" dirty="0" err="1" smtClean="0"/>
              <a:t>mainokset</a:t>
            </a:r>
            <a:endParaRPr lang="en-US" dirty="0" smtClean="0"/>
          </a:p>
          <a:p>
            <a:r>
              <a:rPr lang="en-US" dirty="0" err="1" smtClean="0"/>
              <a:t>Kulttuuria</a:t>
            </a:r>
            <a:r>
              <a:rPr lang="en-US" dirty="0" smtClean="0"/>
              <a:t> </a:t>
            </a:r>
            <a:r>
              <a:rPr lang="en-US" dirty="0" err="1" smtClean="0"/>
              <a:t>ymmärtämättömät</a:t>
            </a:r>
            <a:r>
              <a:rPr lang="en-US" dirty="0" smtClean="0"/>
              <a:t> </a:t>
            </a:r>
            <a:r>
              <a:rPr lang="en-US" dirty="0" err="1" smtClean="0"/>
              <a:t>tuotteet</a:t>
            </a:r>
            <a:r>
              <a:rPr lang="en-US" dirty="0" smtClean="0"/>
              <a:t>/</a:t>
            </a:r>
            <a:r>
              <a:rPr lang="en-US" dirty="0" err="1" smtClean="0"/>
              <a:t>mainokset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80" y="282984"/>
            <a:ext cx="4085236" cy="3059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509" y="3264310"/>
            <a:ext cx="3946071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1097" y="1071716"/>
            <a:ext cx="212077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/>
              <a:t>Mitsubishi </a:t>
            </a:r>
            <a:r>
              <a:rPr lang="en-US" sz="2000" b="1" dirty="0" err="1" smtClean="0"/>
              <a:t>Pajero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24117" y="3954766"/>
            <a:ext cx="242053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/>
              <a:t>Sunbeam Mist Stick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9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14" y="997359"/>
            <a:ext cx="5471653" cy="4103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9406" y="5208120"/>
            <a:ext cx="42367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/>
              <a:t>“Bring your ancestors back to life”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378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Kulttuuri systeeminä / prosessina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37521" y="1140542"/>
            <a:ext cx="3988079" cy="4268535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  <a:latin typeface="+mn-lt"/>
              </a:rPr>
              <a:t>KULTTUURI SYSTEEMINÄ</a:t>
            </a:r>
          </a:p>
          <a:p>
            <a:endParaRPr lang="fi-FI" dirty="0">
              <a:latin typeface="+mn-lt"/>
            </a:endParaRPr>
          </a:p>
          <a:p>
            <a:r>
              <a:rPr lang="fi-FI" dirty="0" smtClean="0">
                <a:latin typeface="+mn-lt"/>
              </a:rPr>
              <a:t>Ajatus </a:t>
            </a:r>
            <a:r>
              <a:rPr lang="fi-FI" dirty="0">
                <a:latin typeface="+mn-lt"/>
              </a:rPr>
              <a:t>siitä että kulttuuri on jokseenkin </a:t>
            </a:r>
            <a:r>
              <a:rPr lang="fi-FI" dirty="0">
                <a:solidFill>
                  <a:srgbClr val="FF0000"/>
                </a:solidFill>
                <a:latin typeface="+mn-lt"/>
              </a:rPr>
              <a:t>stabiili järjestelmä</a:t>
            </a:r>
            <a:r>
              <a:rPr lang="fi-FI" dirty="0">
                <a:latin typeface="+mn-lt"/>
              </a:rPr>
              <a:t>, joka koostuu tietynlaisista ”osista” tai </a:t>
            </a:r>
            <a:r>
              <a:rPr lang="fi-FI" dirty="0" smtClean="0">
                <a:latin typeface="+mn-lt"/>
              </a:rPr>
              <a:t>elementeistä</a:t>
            </a:r>
            <a:br>
              <a:rPr lang="fi-FI" dirty="0" smtClean="0">
                <a:latin typeface="+mn-lt"/>
              </a:rPr>
            </a:br>
            <a:endParaRPr lang="fi-FI" dirty="0">
              <a:latin typeface="+mn-lt"/>
            </a:endParaRPr>
          </a:p>
          <a:p>
            <a:r>
              <a:rPr lang="fi-FI" b="0" dirty="0">
                <a:latin typeface="+mn-lt"/>
              </a:rPr>
              <a:t>Voidaan puhua esim. </a:t>
            </a:r>
          </a:p>
          <a:p>
            <a:pPr lvl="1"/>
            <a:r>
              <a:rPr lang="fi-FI" dirty="0">
                <a:latin typeface="+mn-lt"/>
              </a:rPr>
              <a:t>Kansallisista kulttuureista (esim. suomalainen kulttuuri)</a:t>
            </a:r>
          </a:p>
          <a:p>
            <a:pPr lvl="1"/>
            <a:r>
              <a:rPr lang="fi-FI" dirty="0">
                <a:latin typeface="+mn-lt"/>
              </a:rPr>
              <a:t>Länsimaisesta kulttuurista</a:t>
            </a:r>
          </a:p>
          <a:p>
            <a:pPr lvl="1"/>
            <a:r>
              <a:rPr lang="fi-FI" dirty="0">
                <a:latin typeface="+mn-lt"/>
              </a:rPr>
              <a:t>Alakulttuureista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8"/>
          </p:nvPr>
        </p:nvSpPr>
        <p:spPr>
          <a:xfrm>
            <a:off x="540001" y="1140542"/>
            <a:ext cx="3988079" cy="4518690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KULTTUURI PROSESSINA</a:t>
            </a:r>
          </a:p>
          <a:p>
            <a:endParaRPr lang="fi-FI" dirty="0" smtClean="0"/>
          </a:p>
          <a:p>
            <a:r>
              <a:rPr lang="fi-FI" dirty="0" smtClean="0"/>
              <a:t>Ajatus</a:t>
            </a:r>
            <a:r>
              <a:rPr lang="fi-FI" dirty="0"/>
              <a:t>: </a:t>
            </a:r>
            <a:r>
              <a:rPr lang="fi-FI" dirty="0">
                <a:solidFill>
                  <a:srgbClr val="FF0000"/>
                </a:solidFill>
              </a:rPr>
              <a:t>kulttuuri ei ole staattinen tai vakaa rakenne</a:t>
            </a:r>
            <a:r>
              <a:rPr lang="fi-FI" dirty="0"/>
              <a:t>, joka pysyy samana </a:t>
            </a:r>
            <a:r>
              <a:rPr lang="fi-FI" dirty="0" smtClean="0"/>
              <a:t>ikuisesti</a:t>
            </a:r>
            <a:br>
              <a:rPr lang="fi-FI" dirty="0" smtClean="0"/>
            </a:br>
            <a:endParaRPr lang="fi-FI" dirty="0"/>
          </a:p>
          <a:p>
            <a:pPr lvl="1"/>
            <a:r>
              <a:rPr lang="fi-FI" dirty="0">
                <a:latin typeface="+mn-lt"/>
              </a:rPr>
              <a:t>Kulttuuri muuttuu hitaasti mutta muuten kuitenkin</a:t>
            </a:r>
          </a:p>
          <a:p>
            <a:pPr lvl="1"/>
            <a:r>
              <a:rPr lang="fi-FI" dirty="0">
                <a:latin typeface="+mn-lt"/>
              </a:rPr>
              <a:t>Eri toimijat (instituutiot, yksilöt) </a:t>
            </a:r>
            <a:r>
              <a:rPr lang="fi-FI" b="1" dirty="0">
                <a:latin typeface="+mn-lt"/>
              </a:rPr>
              <a:t>tuottavat, muuttavat ja kyseenalaistavat kulttuuria </a:t>
            </a:r>
            <a:r>
              <a:rPr lang="fi-FI" dirty="0">
                <a:latin typeface="+mn-lt"/>
              </a:rPr>
              <a:t>sosiaalisessa interaktiossa (</a:t>
            </a:r>
            <a:r>
              <a:rPr lang="fi-FI" dirty="0" smtClean="0">
                <a:latin typeface="+mn-lt"/>
              </a:rPr>
              <a:t>ks. esim</a:t>
            </a:r>
            <a:r>
              <a:rPr lang="fi-FI" dirty="0">
                <a:latin typeface="+mn-lt"/>
              </a:rPr>
              <a:t>. </a:t>
            </a:r>
            <a:r>
              <a:rPr lang="fi-FI" dirty="0" err="1">
                <a:latin typeface="+mn-lt"/>
              </a:rPr>
              <a:t>Moisander</a:t>
            </a:r>
            <a:r>
              <a:rPr lang="fi-FI" dirty="0">
                <a:latin typeface="+mn-lt"/>
              </a:rPr>
              <a:t> ja Valtonen, 2006)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48" y="437381"/>
            <a:ext cx="5923936" cy="492427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365524" y="4306529"/>
            <a:ext cx="238452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910350" y="1582994"/>
            <a:ext cx="1455174" cy="393290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92413" y="4152641"/>
            <a:ext cx="212077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err="1" smtClean="0"/>
              <a:t>Ei</a:t>
            </a:r>
            <a:r>
              <a:rPr lang="en-US" sz="2000" b="1" dirty="0" smtClean="0"/>
              <a:t> ole Bi </a:t>
            </a:r>
            <a:r>
              <a:rPr lang="en-US" sz="2000" b="1" dirty="0" err="1" smtClean="0"/>
              <a:t>Bim</a:t>
            </a:r>
            <a:r>
              <a:rPr lang="en-US" sz="2000" b="1" dirty="0" smtClean="0"/>
              <a:t> Bap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108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786426"/>
            <a:ext cx="7591425" cy="4105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8336" y="5116768"/>
            <a:ext cx="25359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err="1" smtClean="0"/>
              <a:t>Arabikevään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jälkeen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2138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5" y="245806"/>
            <a:ext cx="2819252" cy="6313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4348" y="1622323"/>
            <a:ext cx="209711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/>
              <a:t>Malala Yousafzai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078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20" y="822529"/>
            <a:ext cx="4290245" cy="4290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76" y="1362382"/>
            <a:ext cx="2863748" cy="33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73" y="241044"/>
            <a:ext cx="7547794" cy="4253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4001" y="4916068"/>
            <a:ext cx="498373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err="1" smtClean="0"/>
              <a:t>Pekonia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muslimeille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Ramadanin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aikaan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1680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Toisen</a:t>
            </a:r>
            <a:r>
              <a:rPr lang="en-US" dirty="0" smtClean="0"/>
              <a:t> </a:t>
            </a:r>
            <a:r>
              <a:rPr lang="en-US" dirty="0" err="1" smtClean="0"/>
              <a:t>kulttuurin</a:t>
            </a:r>
            <a:r>
              <a:rPr lang="en-US" dirty="0" smtClean="0"/>
              <a:t> </a:t>
            </a:r>
            <a:r>
              <a:rPr lang="en-US" dirty="0" err="1" smtClean="0"/>
              <a:t>markkinointiviestintä</a:t>
            </a:r>
            <a:r>
              <a:rPr lang="en-US" dirty="0" smtClean="0"/>
              <a:t> </a:t>
            </a:r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tuntua</a:t>
            </a:r>
            <a:r>
              <a:rPr lang="en-US" dirty="0" smtClean="0"/>
              <a:t> “</a:t>
            </a:r>
            <a:r>
              <a:rPr lang="en-US" dirty="0" err="1" smtClean="0"/>
              <a:t>omituiselta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01" y="1508022"/>
            <a:ext cx="7259279" cy="40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28" y="334296"/>
            <a:ext cx="8112372" cy="523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5/21/2019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474" y="436767"/>
            <a:ext cx="3525326" cy="4980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99" y="425877"/>
            <a:ext cx="3456807" cy="49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2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Standardisointi</a:t>
            </a:r>
            <a:r>
              <a:rPr lang="en-US" dirty="0" smtClean="0"/>
              <a:t> vs. </a:t>
            </a:r>
            <a:r>
              <a:rPr lang="en-US" dirty="0" err="1" smtClean="0"/>
              <a:t>lokalisointi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STARDANDISOINTI</a:t>
            </a:r>
          </a:p>
          <a:p>
            <a:endParaRPr lang="en-US" dirty="0"/>
          </a:p>
          <a:p>
            <a:r>
              <a:rPr lang="en-US" dirty="0" err="1" smtClean="0"/>
              <a:t>Markkinointimix</a:t>
            </a:r>
            <a:r>
              <a:rPr lang="en-US" dirty="0" smtClean="0"/>
              <a:t> </a:t>
            </a:r>
            <a:r>
              <a:rPr lang="en-US" dirty="0" err="1" smtClean="0"/>
              <a:t>pysyy</a:t>
            </a:r>
            <a:r>
              <a:rPr lang="en-US" dirty="0" smtClean="0"/>
              <a:t> </a:t>
            </a:r>
            <a:r>
              <a:rPr lang="en-US" dirty="0" err="1" smtClean="0"/>
              <a:t>samana</a:t>
            </a:r>
            <a:r>
              <a:rPr lang="en-US" dirty="0" smtClean="0"/>
              <a:t> (</a:t>
            </a:r>
            <a:r>
              <a:rPr lang="en-US" dirty="0" err="1" smtClean="0"/>
              <a:t>ainakin</a:t>
            </a:r>
            <a:r>
              <a:rPr lang="en-US" dirty="0" smtClean="0"/>
              <a:t> </a:t>
            </a:r>
            <a:r>
              <a:rPr lang="en-US" dirty="0" err="1" smtClean="0"/>
              <a:t>suurelta</a:t>
            </a:r>
            <a:r>
              <a:rPr lang="en-US" dirty="0" smtClean="0"/>
              <a:t> </a:t>
            </a:r>
            <a:r>
              <a:rPr lang="en-US" dirty="0" err="1" smtClean="0"/>
              <a:t>osin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ja/tai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Kohdegmentti</a:t>
            </a:r>
            <a:r>
              <a:rPr lang="en-US" dirty="0" smtClean="0"/>
              <a:t> </a:t>
            </a:r>
            <a:r>
              <a:rPr lang="en-US" dirty="0" err="1" smtClean="0"/>
              <a:t>pysyy</a:t>
            </a:r>
            <a:r>
              <a:rPr lang="en-US" dirty="0" smtClean="0"/>
              <a:t> </a:t>
            </a:r>
            <a:r>
              <a:rPr lang="en-US" dirty="0" err="1" smtClean="0"/>
              <a:t>samana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LOKALISOINTI</a:t>
            </a:r>
          </a:p>
          <a:p>
            <a:endParaRPr lang="en-US" dirty="0"/>
          </a:p>
          <a:p>
            <a:r>
              <a:rPr lang="en-US" dirty="0" err="1" smtClean="0"/>
              <a:t>Markkinointimix</a:t>
            </a:r>
            <a:r>
              <a:rPr lang="en-US" dirty="0" smtClean="0"/>
              <a:t> </a:t>
            </a:r>
            <a:r>
              <a:rPr lang="en-US" dirty="0" err="1" smtClean="0"/>
              <a:t>suunnitellaan</a:t>
            </a:r>
            <a:r>
              <a:rPr lang="en-US" dirty="0" smtClean="0"/>
              <a:t> </a:t>
            </a:r>
            <a:r>
              <a:rPr lang="en-US" dirty="0" err="1" smtClean="0"/>
              <a:t>ainakin</a:t>
            </a:r>
            <a:r>
              <a:rPr lang="en-US" dirty="0" smtClean="0"/>
              <a:t> </a:t>
            </a:r>
            <a:r>
              <a:rPr lang="en-US" dirty="0" err="1" smtClean="0"/>
              <a:t>suurelta</a:t>
            </a:r>
            <a:r>
              <a:rPr lang="en-US" dirty="0" smtClean="0"/>
              <a:t> </a:t>
            </a:r>
            <a:r>
              <a:rPr lang="en-US" dirty="0" err="1" smtClean="0"/>
              <a:t>osin</a:t>
            </a:r>
            <a:r>
              <a:rPr lang="en-US" dirty="0" smtClean="0"/>
              <a:t> </a:t>
            </a:r>
            <a:r>
              <a:rPr lang="en-US" dirty="0" err="1" smtClean="0"/>
              <a:t>uudelleen</a:t>
            </a:r>
            <a:r>
              <a:rPr lang="en-US" dirty="0" smtClean="0"/>
              <a:t> </a:t>
            </a:r>
            <a:r>
              <a:rPr lang="en-US" dirty="0" err="1" smtClean="0"/>
              <a:t>jokaiselle</a:t>
            </a:r>
            <a:r>
              <a:rPr lang="en-US" dirty="0" smtClean="0"/>
              <a:t> </a:t>
            </a:r>
            <a:r>
              <a:rPr lang="en-US" dirty="0" err="1" smtClean="0"/>
              <a:t>markkinalle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ja/tai</a:t>
            </a:r>
          </a:p>
          <a:p>
            <a:endParaRPr lang="en-US" dirty="0"/>
          </a:p>
          <a:p>
            <a:r>
              <a:rPr lang="en-US" dirty="0" err="1" smtClean="0"/>
              <a:t>Kohdesegmentti</a:t>
            </a:r>
            <a:r>
              <a:rPr lang="en-US" dirty="0" smtClean="0"/>
              <a:t> </a:t>
            </a:r>
            <a:r>
              <a:rPr lang="en-US" dirty="0" err="1" smtClean="0"/>
              <a:t>vaihtuu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283B6F99-8DEE-744D-B2F1-7399A94D59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24500" y="5953125"/>
            <a:ext cx="3619500" cy="158750"/>
          </a:xfrm>
        </p:spPr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BFB6B250-F217-B84A-8E10-659CA258BA5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27" y="577645"/>
            <a:ext cx="7741521" cy="486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Kulttuurin tuottamissysteemi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50" y="1562100"/>
            <a:ext cx="4195536" cy="394335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i-FI" dirty="0" smtClean="0">
                <a:ea typeface="Calibri" pitchFamily="34" charset="0"/>
              </a:rPr>
              <a:t>Ryhmä </a:t>
            </a:r>
            <a:r>
              <a:rPr lang="fi-FI" dirty="0">
                <a:ea typeface="Calibri" pitchFamily="34" charset="0"/>
              </a:rPr>
              <a:t>toimijoita (henkilöitä ja organisaatioita) jotka ovat vastuussa tyylillisten vaihtoehtojen luomisesta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31" y="962808"/>
            <a:ext cx="3576669" cy="465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0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7" y="97434"/>
            <a:ext cx="8473984" cy="3358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47" y="3456375"/>
            <a:ext cx="8545118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8" y="613969"/>
            <a:ext cx="8910712" cy="41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53" y="365321"/>
            <a:ext cx="6260863" cy="4127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680" y="1554297"/>
            <a:ext cx="6520675" cy="45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6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602265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637" y="295544"/>
            <a:ext cx="4500866" cy="2461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7" y="3355284"/>
            <a:ext cx="3638420" cy="20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Palautettava</a:t>
            </a:r>
            <a:r>
              <a:rPr lang="en-US" dirty="0" smtClean="0"/>
              <a:t> </a:t>
            </a:r>
            <a:r>
              <a:rPr lang="en-US" dirty="0" err="1" smtClean="0"/>
              <a:t>harjoitus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39750" y="1099038"/>
            <a:ext cx="8085138" cy="4622316"/>
          </a:xfrm>
        </p:spPr>
        <p:txBody>
          <a:bodyPr/>
          <a:lstStyle/>
          <a:p>
            <a:endParaRPr lang="fi-FI" sz="2000" dirty="0" smtClean="0"/>
          </a:p>
          <a:p>
            <a:r>
              <a:rPr lang="fi-FI" sz="2000" dirty="0"/>
              <a:t>Tarkastelkaa ja analysoikaa jotakin rituaalia tai riittiä jonka kaikki tunnette. </a:t>
            </a:r>
            <a:endParaRPr lang="fi-FI" sz="2000" dirty="0" smtClean="0"/>
          </a:p>
          <a:p>
            <a:pPr marL="457200" indent="-457200">
              <a:buAutoNum type="arabicPeriod"/>
            </a:pPr>
            <a:r>
              <a:rPr lang="fi-FI" sz="2000" dirty="0" smtClean="0"/>
              <a:t>Millainen </a:t>
            </a:r>
            <a:r>
              <a:rPr lang="fi-FI" sz="2000" dirty="0"/>
              <a:t>"käsikirjoitus" siihen liittyy, eli miten rituaali/riitti </a:t>
            </a:r>
            <a:r>
              <a:rPr lang="fi-FI" sz="2000" dirty="0" smtClean="0"/>
              <a:t>etenee?</a:t>
            </a:r>
          </a:p>
          <a:p>
            <a:pPr marL="457200" indent="-457200">
              <a:buAutoNum type="arabicPeriod"/>
            </a:pPr>
            <a:r>
              <a:rPr lang="fi-FI" sz="2000" dirty="0" smtClean="0"/>
              <a:t>Mikä </a:t>
            </a:r>
            <a:r>
              <a:rPr lang="fi-FI" sz="2000" dirty="0"/>
              <a:t>on rituaalin/riitin sosiaalinen merkitys, eli mitä arvoa se antaa osallistujille? </a:t>
            </a:r>
            <a:endParaRPr lang="fi-FI" sz="2000" dirty="0" smtClean="0"/>
          </a:p>
          <a:p>
            <a:pPr marL="457200" indent="-457200">
              <a:buAutoNum type="arabicPeriod"/>
            </a:pPr>
            <a:r>
              <a:rPr lang="fi-FI" sz="2000" dirty="0" smtClean="0"/>
              <a:t>Millaista </a:t>
            </a:r>
            <a:r>
              <a:rPr lang="fi-FI" sz="2000" dirty="0"/>
              <a:t>kuluttamista </a:t>
            </a:r>
            <a:r>
              <a:rPr lang="fi-FI" sz="2000" dirty="0" smtClean="0"/>
              <a:t>siihen </a:t>
            </a:r>
            <a:r>
              <a:rPr lang="fi-FI" sz="2000" dirty="0"/>
              <a:t>liittyy? </a:t>
            </a:r>
            <a:endParaRPr lang="fi-FI" sz="2000" dirty="0" smtClean="0"/>
          </a:p>
          <a:p>
            <a:pPr marL="457200" indent="-457200">
              <a:buAutoNum type="arabicPeriod"/>
            </a:pPr>
            <a:endParaRPr lang="fi-FI" sz="2000" dirty="0"/>
          </a:p>
          <a:p>
            <a:pPr marL="0" indent="0">
              <a:buNone/>
            </a:pPr>
            <a:r>
              <a:rPr lang="fi-FI" sz="2000" dirty="0" smtClean="0"/>
              <a:t>Muistakaa soveltaa teoriaa ja käyttäkää kirjan/luentojen termistöä!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5007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Palautettava</a:t>
            </a:r>
            <a:r>
              <a:rPr lang="en-US" dirty="0" smtClean="0"/>
              <a:t> </a:t>
            </a:r>
            <a:r>
              <a:rPr lang="en-US" dirty="0" err="1" smtClean="0"/>
              <a:t>harjoitus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39750" y="1238250"/>
            <a:ext cx="8085138" cy="4483104"/>
          </a:xfrm>
        </p:spPr>
        <p:txBody>
          <a:bodyPr/>
          <a:lstStyle/>
          <a:p>
            <a:r>
              <a:rPr lang="fi-FI" sz="2000" dirty="0" smtClean="0"/>
              <a:t>Pisteytys</a:t>
            </a:r>
          </a:p>
          <a:p>
            <a:pPr lvl="1"/>
            <a:r>
              <a:rPr lang="fi-FI" sz="1800" dirty="0" smtClean="0"/>
              <a:t>Rituaalin/riitin esittely (millaisesta rituaalista/riitistä on kysymys) 0,5p</a:t>
            </a:r>
          </a:p>
          <a:p>
            <a:pPr lvl="1"/>
            <a:r>
              <a:rPr lang="fi-FI" sz="1800" dirty="0" smtClean="0"/>
              <a:t>Käsikirjoituksen esittely vaiheittain </a:t>
            </a:r>
            <a:r>
              <a:rPr lang="fi-FI" sz="1800" dirty="0" smtClean="0"/>
              <a:t>0-2,5p</a:t>
            </a:r>
            <a:endParaRPr lang="fi-FI" sz="1800" dirty="0" smtClean="0"/>
          </a:p>
          <a:p>
            <a:pPr lvl="1"/>
            <a:r>
              <a:rPr lang="fi-FI" sz="1800" dirty="0" smtClean="0"/>
              <a:t>Rituaalin/riitin sosiaalisen merkityksen erittely 0-4</a:t>
            </a:r>
          </a:p>
          <a:p>
            <a:pPr lvl="1"/>
            <a:r>
              <a:rPr lang="fi-FI" sz="1800" dirty="0" smtClean="0"/>
              <a:t>Rituaaliin/riittiin liittyvän kuluttamisen analyysi (myös symboliset artefaktit, eli millaisia tavaroita rituaalin suorittaminen vaatii) 0-3p</a:t>
            </a:r>
          </a:p>
          <a:p>
            <a:pPr marL="457200" lvl="1" indent="0">
              <a:buNone/>
            </a:pPr>
            <a:endParaRPr lang="fi-FI" sz="1800" dirty="0" smtClean="0"/>
          </a:p>
          <a:p>
            <a:pPr marL="457200" lvl="1" indent="0">
              <a:buNone/>
            </a:pPr>
            <a:endParaRPr lang="fi-FI" sz="1800" dirty="0" smtClean="0"/>
          </a:p>
          <a:p>
            <a:pPr marL="457200" lvl="1" indent="0">
              <a:buNone/>
            </a:pPr>
            <a:r>
              <a:rPr lang="fi-FI" sz="1800" dirty="0" smtClean="0"/>
              <a:t>Muistakaa määritellä käyttämänne termit ja soveltaa kirjan/luentojen teoriaa!</a:t>
            </a:r>
          </a:p>
        </p:txBody>
      </p:sp>
    </p:spTree>
    <p:extLst>
      <p:ext uri="{BB962C8B-B14F-4D97-AF65-F5344CB8AC3E}">
        <p14:creationId xmlns:p14="http://schemas.microsoft.com/office/powerpoint/2010/main" val="274291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Tentti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Lopputentti</a:t>
            </a:r>
            <a:r>
              <a:rPr lang="en-US" dirty="0" smtClean="0"/>
              <a:t> I </a:t>
            </a:r>
            <a:r>
              <a:rPr lang="en-US" dirty="0" err="1" smtClean="0"/>
              <a:t>perjantaina</a:t>
            </a:r>
            <a:r>
              <a:rPr lang="en-US" dirty="0" smtClean="0"/>
              <a:t> 31.5. </a:t>
            </a:r>
            <a:r>
              <a:rPr lang="en-US" dirty="0" err="1" smtClean="0"/>
              <a:t>klo</a:t>
            </a:r>
            <a:r>
              <a:rPr lang="en-US" dirty="0"/>
              <a:t> 9-12 R001/U2 (U157</a:t>
            </a:r>
            <a:r>
              <a:rPr lang="en-US" dirty="0" smtClean="0"/>
              <a:t>) (</a:t>
            </a:r>
            <a:r>
              <a:rPr lang="en-US" dirty="0" err="1" smtClean="0"/>
              <a:t>muistakaa</a:t>
            </a:r>
            <a:r>
              <a:rPr lang="en-US" dirty="0" smtClean="0"/>
              <a:t> </a:t>
            </a:r>
            <a:r>
              <a:rPr lang="en-US" dirty="0" err="1" smtClean="0"/>
              <a:t>tarkistaa</a:t>
            </a:r>
            <a:r>
              <a:rPr lang="en-US" dirty="0" smtClean="0"/>
              <a:t> </a:t>
            </a:r>
            <a:r>
              <a:rPr lang="en-US" dirty="0" err="1" smtClean="0"/>
              <a:t>samana</a:t>
            </a:r>
            <a:r>
              <a:rPr lang="en-US" dirty="0" smtClean="0"/>
              <a:t> </a:t>
            </a:r>
            <a:r>
              <a:rPr lang="en-US" dirty="0" err="1" smtClean="0"/>
              <a:t>päivänä</a:t>
            </a:r>
            <a:r>
              <a:rPr lang="en-US" dirty="0" smtClean="0"/>
              <a:t>!)</a:t>
            </a:r>
          </a:p>
          <a:p>
            <a:r>
              <a:rPr lang="en-US" dirty="0" err="1" smtClean="0"/>
              <a:t>Lopputentin</a:t>
            </a:r>
            <a:r>
              <a:rPr lang="en-US" dirty="0" smtClean="0"/>
              <a:t> II </a:t>
            </a:r>
            <a:r>
              <a:rPr lang="en-US" dirty="0" err="1" smtClean="0"/>
              <a:t>päivämäärä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vielä</a:t>
            </a:r>
            <a:r>
              <a:rPr lang="en-US" dirty="0" smtClean="0"/>
              <a:t> </a:t>
            </a:r>
            <a:r>
              <a:rPr lang="en-US" dirty="0" err="1" smtClean="0"/>
              <a:t>tiedossa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  </a:t>
            </a:r>
            <a:r>
              <a:rPr lang="en-US" dirty="0" err="1" smtClean="0">
                <a:sym typeface="Wingdings" panose="05000000000000000000" pitchFamily="2" charset="2"/>
              </a:rPr>
              <a:t>muistakaa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tarkkailla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siihen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pitää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ilmoittautua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fi-FI" dirty="0"/>
              <a:t>Tentin maksimipistemäärä on 30 pistettä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</a:t>
            </a:r>
            <a:r>
              <a:rPr lang="fi-FI" b="1" dirty="0"/>
              <a:t>tentin läpäiseminen edellyttää vähintään 15 pistettä</a:t>
            </a:r>
            <a:endParaRPr lang="en-US" dirty="0"/>
          </a:p>
          <a:p>
            <a:r>
              <a:rPr lang="en-US" b="1" dirty="0" err="1" smtClean="0">
                <a:sym typeface="Wingdings" panose="05000000000000000000" pitchFamily="2" charset="2"/>
              </a:rPr>
              <a:t>Tentissä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saa</a:t>
            </a:r>
            <a:r>
              <a:rPr lang="en-US" b="1" dirty="0" smtClean="0">
                <a:sym typeface="Wingdings" panose="05000000000000000000" pitchFamily="2" charset="2"/>
              </a:rPr>
              <a:t> olla </a:t>
            </a:r>
            <a:r>
              <a:rPr lang="en-US" b="1" dirty="0" err="1" smtClean="0">
                <a:sym typeface="Wingdings" panose="05000000000000000000" pitchFamily="2" charset="2"/>
              </a:rPr>
              <a:t>kurssikirja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mukana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mutta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tenttialue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kattaa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myös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luennot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Tentti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57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50" y="1362894"/>
            <a:ext cx="8085138" cy="4748981"/>
          </a:xfrm>
        </p:spPr>
        <p:txBody>
          <a:bodyPr/>
          <a:lstStyle/>
          <a:p>
            <a:r>
              <a:rPr lang="fi-FI" sz="2000" dirty="0"/>
              <a:t>Tentti koostuu </a:t>
            </a:r>
            <a:r>
              <a:rPr lang="fi-FI" sz="2000" b="1" dirty="0"/>
              <a:t>kahdesta soveltavasta avoimesta kysymyksestä</a:t>
            </a:r>
            <a:r>
              <a:rPr lang="fi-FI" sz="2000" dirty="0"/>
              <a:t>. </a:t>
            </a:r>
            <a:endParaRPr lang="fi-FI" sz="2000" dirty="0" smtClean="0"/>
          </a:p>
          <a:p>
            <a:r>
              <a:rPr lang="fi-FI" sz="2000" dirty="0" smtClean="0"/>
              <a:t>Koska </a:t>
            </a:r>
            <a:r>
              <a:rPr lang="fi-FI" sz="2000" dirty="0"/>
              <a:t>kurssikirja saa olla mukana, </a:t>
            </a:r>
            <a:r>
              <a:rPr lang="fi-FI" sz="2000" b="1" dirty="0"/>
              <a:t>arvostelu perustuu paitsi vastauksen sisältöön, myös sen tyyliin ja rakenteeseen</a:t>
            </a:r>
            <a:r>
              <a:rPr lang="fi-FI" sz="2000" dirty="0"/>
              <a:t>, mukaan lukien </a:t>
            </a:r>
            <a:endParaRPr lang="fi-FI" sz="2000" dirty="0" smtClean="0"/>
          </a:p>
          <a:p>
            <a:pPr lvl="1"/>
            <a:r>
              <a:rPr lang="fi-FI" sz="2000" b="1" dirty="0" smtClean="0"/>
              <a:t>selkeä </a:t>
            </a:r>
            <a:r>
              <a:rPr lang="fi-FI" sz="2000" b="1" dirty="0"/>
              <a:t>jäsentely </a:t>
            </a:r>
            <a:r>
              <a:rPr lang="fi-FI" sz="2000" dirty="0"/>
              <a:t>(esim. väliotsikoiden käyttäminen on suotavaa) </a:t>
            </a:r>
            <a:r>
              <a:rPr lang="fi-FI" sz="2000" b="1" dirty="0"/>
              <a:t>ja looginen eteneminen</a:t>
            </a:r>
            <a:r>
              <a:rPr lang="fi-FI" sz="2000" dirty="0" smtClean="0"/>
              <a:t>,</a:t>
            </a:r>
          </a:p>
          <a:p>
            <a:pPr lvl="1"/>
            <a:r>
              <a:rPr lang="fi-FI" sz="2000" dirty="0" smtClean="0"/>
              <a:t>sekä </a:t>
            </a:r>
            <a:r>
              <a:rPr lang="fi-FI" sz="2000" b="1" dirty="0"/>
              <a:t>argumentoinnin selkeys ja perusteellisuus</a:t>
            </a:r>
            <a:r>
              <a:rPr lang="fi-FI" sz="2000" dirty="0"/>
              <a:t>. </a:t>
            </a:r>
            <a:endParaRPr lang="fi-FI" sz="2000" dirty="0" smtClean="0"/>
          </a:p>
          <a:p>
            <a:pPr lvl="1"/>
            <a:r>
              <a:rPr lang="fi-FI" sz="2000" dirty="0" smtClean="0"/>
              <a:t>kirjan </a:t>
            </a:r>
            <a:r>
              <a:rPr lang="fi-FI" sz="2000" dirty="0"/>
              <a:t>ulkopuoleisten esimerkkien käyttäminen havainnollistamaan jotain ilmiötä on </a:t>
            </a:r>
            <a:r>
              <a:rPr lang="fi-FI" sz="2000" dirty="0" smtClean="0"/>
              <a:t>toivottavaa</a:t>
            </a:r>
            <a:endParaRPr lang="fi-FI" sz="2000" dirty="0"/>
          </a:p>
          <a:p>
            <a:r>
              <a:rPr lang="fi-FI" sz="2000" dirty="0" smtClean="0"/>
              <a:t>Käytä </a:t>
            </a:r>
            <a:r>
              <a:rPr lang="fi-FI" sz="2000" b="1" dirty="0"/>
              <a:t>kokonaisia lauseita</a:t>
            </a:r>
            <a:r>
              <a:rPr lang="fi-FI" sz="2000" dirty="0"/>
              <a:t> (listoja voi tehdä, käytä numerointia tai </a:t>
            </a:r>
            <a:r>
              <a:rPr lang="fi-FI" sz="2000" dirty="0" err="1"/>
              <a:t>bullet</a:t>
            </a:r>
            <a:r>
              <a:rPr lang="fi-FI" sz="2000" dirty="0"/>
              <a:t> </a:t>
            </a:r>
            <a:r>
              <a:rPr lang="fi-FI" sz="2000" dirty="0" err="1"/>
              <a:t>pointeja</a:t>
            </a:r>
            <a:r>
              <a:rPr lang="fi-FI" sz="2000" dirty="0"/>
              <a:t>), </a:t>
            </a:r>
            <a:r>
              <a:rPr lang="fi-FI" sz="2000" b="1" dirty="0"/>
              <a:t>vältä puhekielisyyttä</a:t>
            </a:r>
            <a:r>
              <a:rPr lang="fi-FI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7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Tentti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58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50" y="1042218"/>
            <a:ext cx="8085138" cy="4748981"/>
          </a:xfrm>
        </p:spPr>
        <p:txBody>
          <a:bodyPr/>
          <a:lstStyle/>
          <a:p>
            <a:pPr lvl="0"/>
            <a:endParaRPr lang="fi-FI" b="1" dirty="0" smtClean="0"/>
          </a:p>
          <a:p>
            <a:pPr lvl="0"/>
            <a:r>
              <a:rPr lang="fi-FI" b="1" dirty="0" smtClean="0"/>
              <a:t>Kirjoita </a:t>
            </a:r>
            <a:r>
              <a:rPr lang="fi-FI" b="1" dirty="0"/>
              <a:t>selkeällä käsialalla</a:t>
            </a:r>
            <a:r>
              <a:rPr lang="fi-FI" dirty="0"/>
              <a:t> – tarvittaessa käytä TIKKUKIRJAIMIA. </a:t>
            </a:r>
            <a:endParaRPr lang="en-US" dirty="0"/>
          </a:p>
          <a:p>
            <a:pPr lvl="0"/>
            <a:r>
              <a:rPr lang="fi-FI" b="1" dirty="0"/>
              <a:t>Voi palauttaa maksimissaan </a:t>
            </a:r>
            <a:r>
              <a:rPr lang="fi-FI" b="1" dirty="0">
                <a:solidFill>
                  <a:srgbClr val="FF0000"/>
                </a:solidFill>
              </a:rPr>
              <a:t>yhden konseptipaperin </a:t>
            </a:r>
            <a:r>
              <a:rPr lang="fi-FI" b="1" dirty="0"/>
              <a:t>(</a:t>
            </a:r>
            <a:r>
              <a:rPr lang="fi-FI" b="1" dirty="0" err="1"/>
              <a:t>max</a:t>
            </a:r>
            <a:r>
              <a:rPr lang="fi-FI" b="1" dirty="0"/>
              <a:t>. 2 sivua/vastaus).</a:t>
            </a:r>
            <a:endParaRPr lang="en-US" dirty="0"/>
          </a:p>
          <a:p>
            <a:pPr lvl="0"/>
            <a:r>
              <a:rPr lang="fi-FI" b="1" dirty="0"/>
              <a:t>Voit selventää vastaustasi kuvioin</a:t>
            </a:r>
            <a:r>
              <a:rPr lang="fi-FI" dirty="0"/>
              <a:t>, kunhan pysyt annetussa </a:t>
            </a:r>
            <a:r>
              <a:rPr lang="fi-FI" dirty="0" smtClean="0"/>
              <a:t>vastaustilassa (mielellään </a:t>
            </a:r>
            <a:r>
              <a:rPr lang="fi-FI" smtClean="0"/>
              <a:t>ei marginaaleissa)</a:t>
            </a:r>
            <a:endParaRPr lang="en-US" dirty="0"/>
          </a:p>
          <a:p>
            <a:pPr lvl="0"/>
            <a:r>
              <a:rPr lang="fi-FI" b="1" dirty="0"/>
              <a:t>Voit vastata suomeksi tai englanniksi</a:t>
            </a:r>
            <a:r>
              <a:rPr lang="fi-FI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Kulttuurin tuottamissysteemi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49" y="1404257"/>
            <a:ext cx="8020051" cy="4101193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i-FI" sz="2200" dirty="0">
                <a:ea typeface="Calibri" pitchFamily="34" charset="0"/>
              </a:rPr>
              <a:t>Kulttuurin tuottamissysteemillä on kolme suurta </a:t>
            </a:r>
            <a:r>
              <a:rPr lang="fi-FI" sz="2200" dirty="0" smtClean="0">
                <a:ea typeface="Calibri" pitchFamily="34" charset="0"/>
              </a:rPr>
              <a:t>alasysteemiä</a:t>
            </a:r>
          </a:p>
          <a:p>
            <a:pPr lvl="1">
              <a:spcBef>
                <a:spcPct val="50000"/>
              </a:spcBef>
              <a:defRPr/>
            </a:pPr>
            <a:r>
              <a:rPr lang="fi-FI" sz="2000" b="1" dirty="0" smtClean="0">
                <a:ea typeface="Calibri" pitchFamily="34" charset="0"/>
              </a:rPr>
              <a:t>Luova </a:t>
            </a:r>
            <a:r>
              <a:rPr lang="fi-FI" sz="2000" b="1" dirty="0">
                <a:ea typeface="Calibri" pitchFamily="34" charset="0"/>
              </a:rPr>
              <a:t>alasysteemi </a:t>
            </a:r>
            <a:r>
              <a:rPr lang="fi-FI" sz="2000" dirty="0">
                <a:ea typeface="Calibri" pitchFamily="34" charset="0"/>
              </a:rPr>
              <a:t>– luo uusia symboleita ja/tai tuotteita</a:t>
            </a:r>
          </a:p>
          <a:p>
            <a:pPr lvl="1">
              <a:spcBef>
                <a:spcPct val="50000"/>
              </a:spcBef>
              <a:defRPr/>
            </a:pPr>
            <a:r>
              <a:rPr lang="fi-FI" sz="2000" b="1" dirty="0">
                <a:ea typeface="Calibri" pitchFamily="34" charset="0"/>
              </a:rPr>
              <a:t>Hallinnon alasysteemi </a:t>
            </a:r>
            <a:r>
              <a:rPr lang="fi-FI" sz="2000" dirty="0">
                <a:ea typeface="Calibri" pitchFamily="34" charset="0"/>
              </a:rPr>
              <a:t>– valitsee, tekee näkyväksi, massatuottaa ja johtaa uusien symboleiden ja tuotteiden levittämistä.</a:t>
            </a:r>
          </a:p>
          <a:p>
            <a:pPr lvl="1">
              <a:spcBef>
                <a:spcPct val="50000"/>
              </a:spcBef>
              <a:defRPr/>
            </a:pPr>
            <a:r>
              <a:rPr lang="fi-FI" sz="2000" b="1" dirty="0">
                <a:ea typeface="Calibri" pitchFamily="34" charset="0"/>
              </a:rPr>
              <a:t>Viestinnän alasysteemi </a:t>
            </a:r>
            <a:r>
              <a:rPr lang="fi-FI" sz="2000" dirty="0">
                <a:ea typeface="Calibri" pitchFamily="34" charset="0"/>
              </a:rPr>
              <a:t>– antaa merkityksen uusille tuotteille ja antaa niille symbolisia attribuutteja jotka viestitään asiakkaille</a:t>
            </a:r>
          </a:p>
          <a:p>
            <a:pPr>
              <a:spcBef>
                <a:spcPct val="50000"/>
              </a:spcBef>
              <a:defRPr/>
            </a:pPr>
            <a:r>
              <a:rPr lang="fi-FI" sz="2200" dirty="0">
                <a:ea typeface="Calibri" pitchFamily="34" charset="0"/>
              </a:rPr>
              <a:t>Nämä alasysteemit käyttävät symboleita ja yrittävät levittää merkityksiä markkinoille </a:t>
            </a:r>
          </a:p>
        </p:txBody>
      </p:sp>
    </p:spTree>
    <p:extLst>
      <p:ext uri="{BB962C8B-B14F-4D97-AF65-F5344CB8AC3E}">
        <p14:creationId xmlns:p14="http://schemas.microsoft.com/office/powerpoint/2010/main" val="1529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i-FI" altLang="fi-FI" sz="3200" dirty="0" smtClean="0"/>
              <a:t>Miten te määrittelisitte sanan “kulttuuri”? Millaisista asioista kulttuuri koostuu?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81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Kulttuurin määritelmiä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“Viitekehys toiminnalle ja ymmärtämiselle, auttaa meitä toimimaan kulttuurin muiden jäsenten hyväksymällä tavalla” (Arnould et al., 2002142)</a:t>
            </a:r>
          </a:p>
          <a:p>
            <a:endParaRPr lang="fi-FI" dirty="0"/>
          </a:p>
          <a:p>
            <a:r>
              <a:rPr lang="fi-FI" dirty="0"/>
              <a:t>”Jaettujen merkitysten, rituaalien, normien ja traditioiden kertyminen organisaation tai yhteiskunnan kesken. Kulttuuri määrittää yhteisöä”. (Solomon et al. 2010, 506)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28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Kulttuuri systeeminä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CA772FF-DC7D-B64A-BEB0-188ECB96F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5/20/2019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Laitoksen nimi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539751" y="1377038"/>
            <a:ext cx="3422650" cy="3943350"/>
          </a:xfrm>
        </p:spPr>
        <p:txBody>
          <a:bodyPr/>
          <a:lstStyle/>
          <a:p>
            <a:pPr algn="ctr">
              <a:buNone/>
            </a:pPr>
            <a:r>
              <a:rPr lang="fi-FI" altLang="fi-FI" sz="1200" dirty="0" smtClean="0"/>
              <a:t>Kieli</a:t>
            </a:r>
            <a:endParaRPr lang="fi-FI" altLang="fi-FI" sz="1200" dirty="0"/>
          </a:p>
          <a:p>
            <a:pPr algn="ctr">
              <a:buNone/>
            </a:pPr>
            <a:r>
              <a:rPr lang="fi-FI" altLang="fi-FI" sz="1200" dirty="0"/>
              <a:t>Ruoka</a:t>
            </a:r>
          </a:p>
          <a:p>
            <a:pPr algn="ctr">
              <a:buNone/>
            </a:pPr>
            <a:r>
              <a:rPr lang="fi-FI" altLang="fi-FI" sz="1200" dirty="0"/>
              <a:t>Vaatteet</a:t>
            </a:r>
          </a:p>
          <a:p>
            <a:pPr algn="ctr">
              <a:buNone/>
            </a:pPr>
            <a:r>
              <a:rPr lang="fi-FI" altLang="fi-FI" sz="1200" dirty="0"/>
              <a:t>Tavat</a:t>
            </a:r>
          </a:p>
          <a:p>
            <a:pPr algn="ctr">
              <a:buNone/>
            </a:pPr>
            <a:r>
              <a:rPr lang="fi-FI" altLang="fi-FI" sz="1200" dirty="0"/>
              <a:t>Kommunikointityyli</a:t>
            </a:r>
          </a:p>
          <a:p>
            <a:pPr algn="ctr">
              <a:buNone/>
            </a:pPr>
            <a:r>
              <a:rPr lang="fi-FI" altLang="fi-FI" sz="1200" dirty="0" smtClean="0"/>
              <a:t>Rituaalit</a:t>
            </a:r>
          </a:p>
          <a:p>
            <a:pPr algn="ctr">
              <a:buNone/>
            </a:pPr>
            <a:endParaRPr lang="fi-FI" altLang="fi-FI" sz="1200" dirty="0"/>
          </a:p>
          <a:p>
            <a:pPr algn="ctr">
              <a:buNone/>
            </a:pPr>
            <a:endParaRPr lang="fi-FI" altLang="fi-FI" sz="1200" dirty="0"/>
          </a:p>
          <a:p>
            <a:pPr>
              <a:buNone/>
            </a:pPr>
            <a:endParaRPr lang="fi-FI" altLang="fi-FI" sz="2000" dirty="0"/>
          </a:p>
          <a:p>
            <a:pPr algn="ctr">
              <a:buNone/>
            </a:pPr>
            <a:r>
              <a:rPr lang="fi-FI" altLang="fi-FI" sz="2000" dirty="0"/>
              <a:t>Uskomukset</a:t>
            </a:r>
          </a:p>
          <a:p>
            <a:pPr algn="ctr">
              <a:buNone/>
            </a:pPr>
            <a:r>
              <a:rPr lang="fi-FI" altLang="fi-FI" sz="2000" dirty="0"/>
              <a:t>Asenteet</a:t>
            </a:r>
          </a:p>
          <a:p>
            <a:pPr algn="ctr">
              <a:buNone/>
            </a:pPr>
            <a:r>
              <a:rPr lang="fi-FI" altLang="fi-FI" sz="2000" dirty="0"/>
              <a:t>Normit</a:t>
            </a:r>
          </a:p>
          <a:p>
            <a:pPr algn="ctr">
              <a:buNone/>
            </a:pPr>
            <a:r>
              <a:rPr lang="fi-FI" altLang="fi-FI" sz="2000" dirty="0" smtClean="0"/>
              <a:t>Arvot</a:t>
            </a:r>
          </a:p>
          <a:p>
            <a:pPr algn="ctr">
              <a:buNone/>
            </a:pPr>
            <a:r>
              <a:rPr lang="fi-FI" altLang="fi-FI" sz="2000" dirty="0" smtClean="0"/>
              <a:t>Myytit</a:t>
            </a:r>
            <a:endParaRPr lang="fi-FI" altLang="fi-FI" sz="20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0102" y="1462768"/>
            <a:ext cx="3015214" cy="4121603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990600" y="2830286"/>
            <a:ext cx="27105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8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lto_BIZ_FI_2013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2.xml><?xml version="1.0" encoding="utf-8"?>
<a:theme xmlns:a="http://schemas.openxmlformats.org/drawingml/2006/main" name="K01 Intro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Aalto_BIZ_FI_2013</Template>
  <TotalTime>22091</TotalTime>
  <Words>1724</Words>
  <Application>Microsoft Office PowerPoint</Application>
  <PresentationFormat>On-screen Show (4:3)</PresentationFormat>
  <Paragraphs>428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MS PGothic</vt:lpstr>
      <vt:lpstr>MS PGothic</vt:lpstr>
      <vt:lpstr>Arial</vt:lpstr>
      <vt:lpstr>Calibri</vt:lpstr>
      <vt:lpstr>Courier New</vt:lpstr>
      <vt:lpstr>Georgia</vt:lpstr>
      <vt:lpstr>Lucida Grande</vt:lpstr>
      <vt:lpstr>Wingdings</vt:lpstr>
      <vt:lpstr>ヒラギノ角ゴ Pro W3</vt:lpstr>
      <vt:lpstr>Aalto_BIZ_FI_2013</vt:lpstr>
      <vt:lpstr>K01 Intro</vt:lpstr>
      <vt:lpstr>23C580 Kuluttajan käyttäytyminen    Kuluttaminen ja kulttuuri</vt:lpstr>
      <vt:lpstr>Luennon aiheet</vt:lpstr>
      <vt:lpstr>Kulttuuri käsitteenä</vt:lpstr>
      <vt:lpstr>Kulttuuri systeeminä / prosessina</vt:lpstr>
      <vt:lpstr>Kulttuurin tuottamissysteemi</vt:lpstr>
      <vt:lpstr>Kulttuurin tuottamissysteemi</vt:lpstr>
      <vt:lpstr>PowerPoint Presentation</vt:lpstr>
      <vt:lpstr>Kulttuurin määritelmiä</vt:lpstr>
      <vt:lpstr>Kulttuuri systeeminä</vt:lpstr>
      <vt:lpstr>Kulttuurin osat – arvot ja normit</vt:lpstr>
      <vt:lpstr>Kulttuurin osat – arvot ja normit</vt:lpstr>
      <vt:lpstr>Rituaalit</vt:lpstr>
      <vt:lpstr>Kulttuurin osat – rituaalit </vt:lpstr>
      <vt:lpstr>Kulttuurin osat – rituaalit </vt:lpstr>
      <vt:lpstr>Kulttuurin osat – rituaalit </vt:lpstr>
      <vt:lpstr>Kulttuurin osat – rituaalit </vt:lpstr>
      <vt:lpstr>Riitti ja rituaali</vt:lpstr>
      <vt:lpstr>Myytit</vt:lpstr>
      <vt:lpstr>PowerPoint Presentation</vt:lpstr>
      <vt:lpstr>PowerPoint Presentation</vt:lpstr>
      <vt:lpstr>PowerPoint Presentation</vt:lpstr>
      <vt:lpstr>Myyttien tyyppejä</vt:lpstr>
      <vt:lpstr>Kulttuurin osat – myytit</vt:lpstr>
      <vt:lpstr>Esim. myytit elokuvissa </vt:lpstr>
      <vt:lpstr>PowerPoint Presentation</vt:lpstr>
      <vt:lpstr>Kansalliset kulttuurit</vt:lpstr>
      <vt:lpstr>Suomalainen kulttuuri?</vt:lpstr>
      <vt:lpstr>Kansalliset kulttuurit</vt:lpstr>
      <vt:lpstr>Kansalliset kulttuurit</vt:lpstr>
      <vt:lpstr>Hall: kulttuurinen konteksti</vt:lpstr>
      <vt:lpstr>Hofsteden kulttuurinen viitekehys</vt:lpstr>
      <vt:lpstr>PowerPoint Presentation</vt:lpstr>
      <vt:lpstr>PowerPoint Presentation</vt:lpstr>
      <vt:lpstr>PowerPoint Presentation</vt:lpstr>
      <vt:lpstr>PowerPoint Presentation</vt:lpstr>
      <vt:lpstr>Miten kulttuuri huomioidaan/pitäisi huomioida markkinoinnissa?</vt:lpstr>
      <vt:lpstr>Ensimmäinen askel: tunne kulttuuri johon olet markkinoinmassa!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Toisen kulttuurin markkinointiviestintä voi tuntua “omituiselta”</vt:lpstr>
      <vt:lpstr>PowerPoint Presentation</vt:lpstr>
      <vt:lpstr>PowerPoint Presentation</vt:lpstr>
      <vt:lpstr>Standardisointi vs. lokalisointi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Palautettava harjoitus 5</vt:lpstr>
      <vt:lpstr>Palautettava harjoitus 5</vt:lpstr>
      <vt:lpstr>Tentti</vt:lpstr>
      <vt:lpstr>Tentti</vt:lpstr>
      <vt:lpstr>Tentti</vt:lpstr>
    </vt:vector>
  </TitlesOfParts>
  <Company>Aalto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Markkinoinnin perusteet 23A00110   Johdanto kurssille</dc:title>
  <dc:creator>Ilona Mikkonen</dc:creator>
  <cp:lastModifiedBy>Mikkonen Ilona</cp:lastModifiedBy>
  <cp:revision>154</cp:revision>
  <cp:lastPrinted>2013-10-31T13:29:52Z</cp:lastPrinted>
  <dcterms:created xsi:type="dcterms:W3CDTF">2013-08-21T11:36:00Z</dcterms:created>
  <dcterms:modified xsi:type="dcterms:W3CDTF">2019-05-22T06:25:07Z</dcterms:modified>
</cp:coreProperties>
</file>