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1.xml" ContentType="application/vnd.openxmlformats-officedocument.drawingml.chart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310" r:id="rId26"/>
    <p:sldId id="283" r:id="rId27"/>
    <p:sldId id="284" r:id="rId28"/>
    <p:sldId id="285" r:id="rId29"/>
    <p:sldId id="286" r:id="rId30"/>
    <p:sldId id="287" r:id="rId31"/>
    <p:sldId id="311" r:id="rId32"/>
    <p:sldId id="289" r:id="rId33"/>
    <p:sldId id="291" r:id="rId34"/>
    <p:sldId id="312" r:id="rId35"/>
    <p:sldId id="292" r:id="rId36"/>
    <p:sldId id="293" r:id="rId37"/>
    <p:sldId id="294" r:id="rId38"/>
    <p:sldId id="295" r:id="rId39"/>
    <p:sldId id="309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27"/>
  </p:normalViewPr>
  <p:slideViewPr>
    <p:cSldViewPr snapToGrid="0" snapToObjects="1">
      <p:cViewPr varScale="1">
        <p:scale>
          <a:sx n="84" d="100"/>
          <a:sy n="84" d="100"/>
        </p:scale>
        <p:origin x="9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lahdelma\Lahdelma\Documents\27C02000\Kuulalta\strik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Costs!$C$3</c:f>
              <c:strCache>
                <c:ptCount val="1"/>
                <c:pt idx="0">
                  <c:v>Management</c:v>
                </c:pt>
              </c:strCache>
            </c:strRef>
          </c:tx>
          <c:marker>
            <c:symbol val="none"/>
          </c:marker>
          <c:val>
            <c:numRef>
              <c:f>Costs!$C$4:$C$24</c:f>
              <c:numCache>
                <c:formatCode>_-* #,##0\ _m_k_-;\-* #,##0\ _m_k_-;_-* "-"??\ _m_k_-;_-@_-</c:formatCode>
                <c:ptCount val="21"/>
                <c:pt idx="0">
                  <c:v>0</c:v>
                </c:pt>
                <c:pt idx="1">
                  <c:v>1150</c:v>
                </c:pt>
                <c:pt idx="2">
                  <c:v>2600</c:v>
                </c:pt>
                <c:pt idx="3">
                  <c:v>4350</c:v>
                </c:pt>
                <c:pt idx="4">
                  <c:v>6400</c:v>
                </c:pt>
                <c:pt idx="5">
                  <c:v>8750</c:v>
                </c:pt>
                <c:pt idx="6">
                  <c:v>11400</c:v>
                </c:pt>
                <c:pt idx="7">
                  <c:v>14350</c:v>
                </c:pt>
                <c:pt idx="8">
                  <c:v>17600</c:v>
                </c:pt>
                <c:pt idx="9">
                  <c:v>21150</c:v>
                </c:pt>
                <c:pt idx="10">
                  <c:v>25000</c:v>
                </c:pt>
                <c:pt idx="11">
                  <c:v>29150</c:v>
                </c:pt>
                <c:pt idx="12">
                  <c:v>33600</c:v>
                </c:pt>
                <c:pt idx="13">
                  <c:v>38350</c:v>
                </c:pt>
                <c:pt idx="14">
                  <c:v>43400</c:v>
                </c:pt>
                <c:pt idx="15">
                  <c:v>48750</c:v>
                </c:pt>
                <c:pt idx="16">
                  <c:v>54440</c:v>
                </c:pt>
                <c:pt idx="17">
                  <c:v>60350</c:v>
                </c:pt>
                <c:pt idx="18">
                  <c:v>66600</c:v>
                </c:pt>
                <c:pt idx="19">
                  <c:v>73150</c:v>
                </c:pt>
                <c:pt idx="20">
                  <c:v>80000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9C-7B4F-A594-E185A8C028C7}"/>
            </c:ext>
          </c:extLst>
        </c:ser>
        <c:ser>
          <c:idx val="2"/>
          <c:order val="1"/>
          <c:tx>
            <c:strRef>
              <c:f>Costs!$D$3</c:f>
              <c:strCache>
                <c:ptCount val="1"/>
                <c:pt idx="0">
                  <c:v>Union</c:v>
                </c:pt>
              </c:strCache>
            </c:strRef>
          </c:tx>
          <c:marker>
            <c:symbol val="none"/>
          </c:marker>
          <c:val>
            <c:numRef>
              <c:f>Costs!$D$4:$D$24</c:f>
              <c:numCache>
                <c:formatCode>_-* #,##0\ _m_k_-;\-* #,##0\ _m_k_-;_-* "-"??\ _m_k_-;_-@_-</c:formatCode>
                <c:ptCount val="21"/>
                <c:pt idx="0">
                  <c:v>0</c:v>
                </c:pt>
                <c:pt idx="1">
                  <c:v>550</c:v>
                </c:pt>
                <c:pt idx="2">
                  <c:v>1220</c:v>
                </c:pt>
                <c:pt idx="3">
                  <c:v>1950</c:v>
                </c:pt>
                <c:pt idx="4">
                  <c:v>2800</c:v>
                </c:pt>
                <c:pt idx="5">
                  <c:v>3650</c:v>
                </c:pt>
                <c:pt idx="6">
                  <c:v>3750</c:v>
                </c:pt>
                <c:pt idx="7">
                  <c:v>5950</c:v>
                </c:pt>
                <c:pt idx="8">
                  <c:v>7200</c:v>
                </c:pt>
                <c:pt idx="9">
                  <c:v>8550</c:v>
                </c:pt>
                <c:pt idx="10">
                  <c:v>10000</c:v>
                </c:pt>
                <c:pt idx="11">
                  <c:v>11550</c:v>
                </c:pt>
                <c:pt idx="12">
                  <c:v>13200</c:v>
                </c:pt>
                <c:pt idx="13">
                  <c:v>14950</c:v>
                </c:pt>
                <c:pt idx="14">
                  <c:v>16800</c:v>
                </c:pt>
                <c:pt idx="15">
                  <c:v>18750</c:v>
                </c:pt>
                <c:pt idx="16">
                  <c:v>20800</c:v>
                </c:pt>
                <c:pt idx="17">
                  <c:v>22950</c:v>
                </c:pt>
                <c:pt idx="18">
                  <c:v>25200</c:v>
                </c:pt>
                <c:pt idx="19">
                  <c:v>27550</c:v>
                </c:pt>
                <c:pt idx="20">
                  <c:v>30000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9C-7B4F-A594-E185A8C02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0640488"/>
        <c:axId val="2100643528"/>
      </c:lineChart>
      <c:catAx>
        <c:axId val="2100640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00643528"/>
        <c:crosses val="autoZero"/>
        <c:auto val="1"/>
        <c:lblAlgn val="ctr"/>
        <c:lblOffset val="100"/>
        <c:noMultiLvlLbl val="0"/>
      </c:catAx>
      <c:valAx>
        <c:axId val="2100643528"/>
        <c:scaling>
          <c:orientation val="minMax"/>
        </c:scaling>
        <c:delete val="0"/>
        <c:axPos val="l"/>
        <c:majorGridlines/>
        <c:numFmt formatCode="_-* #,##0\ _m_k_-;\-* #,##0\ _m_k_-;_-* &quot;-&quot;??\ _m_k_-;_-@_-" sourceLinked="1"/>
        <c:majorTickMark val="out"/>
        <c:minorTickMark val="none"/>
        <c:tickLblPos val="nextTo"/>
        <c:crossAx val="21006404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1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8CBF4-0752-4B42-80E6-76CA1BBFF63B}" type="doc">
      <dgm:prSet loTypeId="urn:microsoft.com/office/officeart/2005/8/layout/orgChart1" loCatId="hierarchy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C1E1082-7463-46FD-B500-11C920AF735F}">
      <dgm:prSet phldrT="[Text]" custT="1"/>
      <dgm:spPr/>
      <dgm:t>
        <a:bodyPr/>
        <a:lstStyle/>
        <a:p>
          <a:r>
            <a:rPr lang="en-US" sz="2000" dirty="0"/>
            <a:t>Negotiation</a:t>
          </a:r>
        </a:p>
      </dgm:t>
    </dgm:pt>
    <dgm:pt modelId="{4EB2A088-DBE2-4DBF-AE10-5E4AF10EF8D0}" type="parTrans" cxnId="{F34D09B1-2C3B-4103-9A71-8BA90FCAC97D}">
      <dgm:prSet/>
      <dgm:spPr/>
      <dgm:t>
        <a:bodyPr/>
        <a:lstStyle/>
        <a:p>
          <a:endParaRPr lang="en-US" sz="2000"/>
        </a:p>
      </dgm:t>
    </dgm:pt>
    <dgm:pt modelId="{801F1F60-F99D-484D-B1F5-A344848F00A6}" type="sibTrans" cxnId="{F34D09B1-2C3B-4103-9A71-8BA90FCAC97D}">
      <dgm:prSet/>
      <dgm:spPr/>
      <dgm:t>
        <a:bodyPr/>
        <a:lstStyle/>
        <a:p>
          <a:endParaRPr lang="en-US" sz="2000"/>
        </a:p>
      </dgm:t>
    </dgm:pt>
    <dgm:pt modelId="{E5C4AFE8-CA3D-4FEF-B4FF-53C044DF7CD2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b="1">
              <a:solidFill>
                <a:schemeClr val="bg1"/>
              </a:solidFill>
            </a:rPr>
            <a:t>2. </a:t>
          </a:r>
          <a:br>
            <a:rPr lang="en-US" sz="2000" b="1" dirty="0">
              <a:solidFill>
                <a:schemeClr val="bg1"/>
              </a:solidFill>
            </a:rPr>
          </a:br>
          <a:r>
            <a:rPr lang="en-US" sz="2000" b="1" dirty="0">
              <a:solidFill>
                <a:schemeClr val="bg1"/>
              </a:solidFill>
            </a:rPr>
            <a:t>Distributive </a:t>
          </a:r>
          <a:br>
            <a:rPr lang="en-US" sz="2000" b="1" dirty="0">
              <a:solidFill>
                <a:schemeClr val="bg1"/>
              </a:solidFill>
            </a:rPr>
          </a:br>
          <a:r>
            <a:rPr lang="en-US" sz="2000" b="1" dirty="0">
              <a:solidFill>
                <a:schemeClr val="bg1"/>
              </a:solidFill>
            </a:rPr>
            <a:t>(Win-Lose)</a:t>
          </a:r>
        </a:p>
      </dgm:t>
    </dgm:pt>
    <dgm:pt modelId="{64541CA9-CF2D-4F2C-8518-F6F1AC1DC90A}" type="parTrans" cxnId="{20988C6C-304F-410B-ABF5-EC8224B33D6D}">
      <dgm:prSet/>
      <dgm:spPr/>
      <dgm:t>
        <a:bodyPr/>
        <a:lstStyle/>
        <a:p>
          <a:endParaRPr lang="en-US" sz="2000"/>
        </a:p>
      </dgm:t>
    </dgm:pt>
    <dgm:pt modelId="{93631115-0EF0-43BE-8130-9A72D93BAD96}" type="sibTrans" cxnId="{20988C6C-304F-410B-ABF5-EC8224B33D6D}">
      <dgm:prSet/>
      <dgm:spPr/>
      <dgm:t>
        <a:bodyPr/>
        <a:lstStyle/>
        <a:p>
          <a:endParaRPr lang="en-US" sz="2000"/>
        </a:p>
      </dgm:t>
    </dgm:pt>
    <dgm:pt modelId="{E16F1DE8-3147-4DE6-BA13-539225BF9BCB}">
      <dgm:prSet phldrT="[Text]" custT="1"/>
      <dgm:spPr/>
      <dgm:t>
        <a:bodyPr/>
        <a:lstStyle/>
        <a:p>
          <a:r>
            <a:rPr lang="en-US" sz="2000"/>
            <a:t>3. </a:t>
          </a:r>
          <a:br>
            <a:rPr lang="en-US" sz="2000" dirty="0"/>
          </a:br>
          <a:r>
            <a:rPr lang="en-US" sz="2000" dirty="0"/>
            <a:t>Integrative </a:t>
          </a:r>
          <a:br>
            <a:rPr lang="en-US" sz="2000" dirty="0"/>
          </a:br>
          <a:r>
            <a:rPr lang="en-US" sz="2000" dirty="0"/>
            <a:t>(Win-Win)</a:t>
          </a:r>
        </a:p>
      </dgm:t>
    </dgm:pt>
    <dgm:pt modelId="{9427F843-C57D-41BD-ADA8-156C9B693381}" type="parTrans" cxnId="{A25D4387-BD6B-4D57-B5BB-A5AE6EC4C2B1}">
      <dgm:prSet/>
      <dgm:spPr/>
      <dgm:t>
        <a:bodyPr/>
        <a:lstStyle/>
        <a:p>
          <a:endParaRPr lang="en-US" sz="2000"/>
        </a:p>
      </dgm:t>
    </dgm:pt>
    <dgm:pt modelId="{F2FDD996-69E6-469D-AC59-5F585E13D54D}" type="sibTrans" cxnId="{A25D4387-BD6B-4D57-B5BB-A5AE6EC4C2B1}">
      <dgm:prSet/>
      <dgm:spPr/>
      <dgm:t>
        <a:bodyPr/>
        <a:lstStyle/>
        <a:p>
          <a:endParaRPr lang="en-US" sz="2000"/>
        </a:p>
      </dgm:t>
    </dgm:pt>
    <dgm:pt modelId="{D6000190-737D-4B66-9DC2-E830B8B53927}">
      <dgm:prSet phldrT="[Text]" custT="1"/>
      <dgm:spPr/>
      <dgm:t>
        <a:bodyPr/>
        <a:lstStyle/>
        <a:p>
          <a:r>
            <a:rPr lang="en-US" sz="2000"/>
            <a:t>4. </a:t>
          </a:r>
          <a:br>
            <a:rPr lang="en-US" sz="2000" dirty="0"/>
          </a:br>
          <a:r>
            <a:rPr lang="en-US" sz="2000" dirty="0"/>
            <a:t>Many parties</a:t>
          </a:r>
        </a:p>
      </dgm:t>
    </dgm:pt>
    <dgm:pt modelId="{22093F7B-2FED-4CE3-852E-B3CE7A1EE458}" type="parTrans" cxnId="{551B7368-59EA-4709-8B29-17940DC609E3}">
      <dgm:prSet/>
      <dgm:spPr/>
      <dgm:t>
        <a:bodyPr/>
        <a:lstStyle/>
        <a:p>
          <a:endParaRPr lang="en-US" sz="2000"/>
        </a:p>
      </dgm:t>
    </dgm:pt>
    <dgm:pt modelId="{10ACCEA4-EE0E-4218-ACFA-CDC631AF4E4D}" type="sibTrans" cxnId="{551B7368-59EA-4709-8B29-17940DC609E3}">
      <dgm:prSet/>
      <dgm:spPr/>
      <dgm:t>
        <a:bodyPr/>
        <a:lstStyle/>
        <a:p>
          <a:endParaRPr lang="en-US" sz="2000"/>
        </a:p>
      </dgm:t>
    </dgm:pt>
    <dgm:pt modelId="{A8BCCE81-92BD-4C83-871F-42DA4A87D3D9}" type="asst">
      <dgm:prSet custT="1"/>
      <dgm:spPr/>
      <dgm:t>
        <a:bodyPr/>
        <a:lstStyle/>
        <a:p>
          <a:r>
            <a:rPr lang="fi-FI" sz="2000"/>
            <a:t>1. </a:t>
          </a:r>
          <a:br>
            <a:rPr lang="fi-FI" sz="2000" dirty="0"/>
          </a:br>
          <a:r>
            <a:rPr lang="fi-FI" sz="2000" dirty="0"/>
            <a:t>Fundamentals</a:t>
          </a:r>
        </a:p>
      </dgm:t>
    </dgm:pt>
    <dgm:pt modelId="{AD772874-00B3-4FAE-B450-24C130884DF5}" type="parTrans" cxnId="{AAA0A37A-35A9-46C9-825C-9B4AC4EFCEE1}">
      <dgm:prSet/>
      <dgm:spPr/>
      <dgm:t>
        <a:bodyPr/>
        <a:lstStyle/>
        <a:p>
          <a:endParaRPr lang="fi-FI" sz="2000"/>
        </a:p>
      </dgm:t>
    </dgm:pt>
    <dgm:pt modelId="{590C65CE-B6E8-413A-8429-6605A79442A8}" type="sibTrans" cxnId="{AAA0A37A-35A9-46C9-825C-9B4AC4EFCEE1}">
      <dgm:prSet/>
      <dgm:spPr/>
      <dgm:t>
        <a:bodyPr/>
        <a:lstStyle/>
        <a:p>
          <a:endParaRPr lang="fi-FI" sz="2000"/>
        </a:p>
      </dgm:t>
    </dgm:pt>
    <dgm:pt modelId="{3E91E7FC-D09A-42C6-A848-AF8FBAC5EB9A}" type="pres">
      <dgm:prSet presAssocID="{5638CBF4-0752-4B42-80E6-76CA1BBFF6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51D5FBB-463F-49A2-A43F-260CA72F66DE}" type="pres">
      <dgm:prSet presAssocID="{AC1E1082-7463-46FD-B500-11C920AF735F}" presName="hierRoot1" presStyleCnt="0">
        <dgm:presLayoutVars>
          <dgm:hierBranch val="init"/>
        </dgm:presLayoutVars>
      </dgm:prSet>
      <dgm:spPr/>
    </dgm:pt>
    <dgm:pt modelId="{C7B11A7C-B07F-4E62-B142-0B04F55F24DD}" type="pres">
      <dgm:prSet presAssocID="{AC1E1082-7463-46FD-B500-11C920AF735F}" presName="rootComposite1" presStyleCnt="0"/>
      <dgm:spPr/>
    </dgm:pt>
    <dgm:pt modelId="{3860DC64-A9D0-4258-8478-B6A840533A9B}" type="pres">
      <dgm:prSet presAssocID="{AC1E1082-7463-46FD-B500-11C920AF735F}" presName="rootText1" presStyleLbl="node0" presStyleIdx="0" presStyleCnt="1">
        <dgm:presLayoutVars>
          <dgm:chPref val="3"/>
        </dgm:presLayoutVars>
      </dgm:prSet>
      <dgm:spPr/>
    </dgm:pt>
    <dgm:pt modelId="{CF85DDC0-5BEC-4A80-89F2-E2A8E9E7B387}" type="pres">
      <dgm:prSet presAssocID="{AC1E1082-7463-46FD-B500-11C920AF735F}" presName="rootConnector1" presStyleLbl="node1" presStyleIdx="0" presStyleCnt="0"/>
      <dgm:spPr/>
    </dgm:pt>
    <dgm:pt modelId="{90AED92D-B7E3-4C88-AA02-DE88B53BE20D}" type="pres">
      <dgm:prSet presAssocID="{AC1E1082-7463-46FD-B500-11C920AF735F}" presName="hierChild2" presStyleCnt="0"/>
      <dgm:spPr/>
    </dgm:pt>
    <dgm:pt modelId="{DD04B7E1-E04C-4205-812B-37EE05D99B80}" type="pres">
      <dgm:prSet presAssocID="{64541CA9-CF2D-4F2C-8518-F6F1AC1DC90A}" presName="Name37" presStyleLbl="parChTrans1D2" presStyleIdx="0" presStyleCnt="4"/>
      <dgm:spPr/>
    </dgm:pt>
    <dgm:pt modelId="{4BE33A8A-DE4A-4ECB-AB24-CAE4F1AFDDBA}" type="pres">
      <dgm:prSet presAssocID="{E5C4AFE8-CA3D-4FEF-B4FF-53C044DF7CD2}" presName="hierRoot2" presStyleCnt="0">
        <dgm:presLayoutVars>
          <dgm:hierBranch val="init"/>
        </dgm:presLayoutVars>
      </dgm:prSet>
      <dgm:spPr/>
    </dgm:pt>
    <dgm:pt modelId="{7608BFBE-FE6D-4B39-906F-14304E7A108E}" type="pres">
      <dgm:prSet presAssocID="{E5C4AFE8-CA3D-4FEF-B4FF-53C044DF7CD2}" presName="rootComposite" presStyleCnt="0"/>
      <dgm:spPr/>
    </dgm:pt>
    <dgm:pt modelId="{7D7E9121-B2C7-4BFE-A0F6-98F83E027A73}" type="pres">
      <dgm:prSet presAssocID="{E5C4AFE8-CA3D-4FEF-B4FF-53C044DF7CD2}" presName="rootText" presStyleLbl="node2" presStyleIdx="0" presStyleCnt="3">
        <dgm:presLayoutVars>
          <dgm:chPref val="3"/>
        </dgm:presLayoutVars>
      </dgm:prSet>
      <dgm:spPr/>
    </dgm:pt>
    <dgm:pt modelId="{CEE34C69-3C45-4502-974D-AB073D88EF74}" type="pres">
      <dgm:prSet presAssocID="{E5C4AFE8-CA3D-4FEF-B4FF-53C044DF7CD2}" presName="rootConnector" presStyleLbl="node2" presStyleIdx="0" presStyleCnt="3"/>
      <dgm:spPr/>
    </dgm:pt>
    <dgm:pt modelId="{189CDE3D-887A-49CB-8155-C77160C3E1FA}" type="pres">
      <dgm:prSet presAssocID="{E5C4AFE8-CA3D-4FEF-B4FF-53C044DF7CD2}" presName="hierChild4" presStyleCnt="0"/>
      <dgm:spPr/>
    </dgm:pt>
    <dgm:pt modelId="{ED6BE14B-6B24-4F3E-8744-D11972BB7135}" type="pres">
      <dgm:prSet presAssocID="{E5C4AFE8-CA3D-4FEF-B4FF-53C044DF7CD2}" presName="hierChild5" presStyleCnt="0"/>
      <dgm:spPr/>
    </dgm:pt>
    <dgm:pt modelId="{C05276E7-611D-4564-BC1E-597DD272B979}" type="pres">
      <dgm:prSet presAssocID="{9427F843-C57D-41BD-ADA8-156C9B693381}" presName="Name37" presStyleLbl="parChTrans1D2" presStyleIdx="1" presStyleCnt="4"/>
      <dgm:spPr/>
    </dgm:pt>
    <dgm:pt modelId="{2D1FF824-A519-47D4-BC2F-D11D24631D8A}" type="pres">
      <dgm:prSet presAssocID="{E16F1DE8-3147-4DE6-BA13-539225BF9BCB}" presName="hierRoot2" presStyleCnt="0">
        <dgm:presLayoutVars>
          <dgm:hierBranch val="init"/>
        </dgm:presLayoutVars>
      </dgm:prSet>
      <dgm:spPr/>
    </dgm:pt>
    <dgm:pt modelId="{F3B07214-0014-4A0D-A38C-AB9F9BF3A6C4}" type="pres">
      <dgm:prSet presAssocID="{E16F1DE8-3147-4DE6-BA13-539225BF9BCB}" presName="rootComposite" presStyleCnt="0"/>
      <dgm:spPr/>
    </dgm:pt>
    <dgm:pt modelId="{7DEF9160-9FDA-46CB-B4D7-B4180A5FD0CD}" type="pres">
      <dgm:prSet presAssocID="{E16F1DE8-3147-4DE6-BA13-539225BF9BCB}" presName="rootText" presStyleLbl="node2" presStyleIdx="1" presStyleCnt="3">
        <dgm:presLayoutVars>
          <dgm:chPref val="3"/>
        </dgm:presLayoutVars>
      </dgm:prSet>
      <dgm:spPr/>
    </dgm:pt>
    <dgm:pt modelId="{97C40233-EF2C-48A5-B5D1-06DB278D2DA2}" type="pres">
      <dgm:prSet presAssocID="{E16F1DE8-3147-4DE6-BA13-539225BF9BCB}" presName="rootConnector" presStyleLbl="node2" presStyleIdx="1" presStyleCnt="3"/>
      <dgm:spPr/>
    </dgm:pt>
    <dgm:pt modelId="{459DE162-40C3-454D-B8A2-7DBB02EA5E24}" type="pres">
      <dgm:prSet presAssocID="{E16F1DE8-3147-4DE6-BA13-539225BF9BCB}" presName="hierChild4" presStyleCnt="0"/>
      <dgm:spPr/>
    </dgm:pt>
    <dgm:pt modelId="{143A35B0-3FD4-4510-9CD4-673B484BD17D}" type="pres">
      <dgm:prSet presAssocID="{E16F1DE8-3147-4DE6-BA13-539225BF9BCB}" presName="hierChild5" presStyleCnt="0"/>
      <dgm:spPr/>
    </dgm:pt>
    <dgm:pt modelId="{BE540647-6E49-4AAF-8415-3051DA2C7098}" type="pres">
      <dgm:prSet presAssocID="{22093F7B-2FED-4CE3-852E-B3CE7A1EE458}" presName="Name37" presStyleLbl="parChTrans1D2" presStyleIdx="2" presStyleCnt="4"/>
      <dgm:spPr/>
    </dgm:pt>
    <dgm:pt modelId="{08F46751-148C-4FC3-A4AD-E3FB25D19C66}" type="pres">
      <dgm:prSet presAssocID="{D6000190-737D-4B66-9DC2-E830B8B53927}" presName="hierRoot2" presStyleCnt="0">
        <dgm:presLayoutVars>
          <dgm:hierBranch val="init"/>
        </dgm:presLayoutVars>
      </dgm:prSet>
      <dgm:spPr/>
    </dgm:pt>
    <dgm:pt modelId="{C02FF087-5644-4DCC-81AB-EDCFE70A0E8F}" type="pres">
      <dgm:prSet presAssocID="{D6000190-737D-4B66-9DC2-E830B8B53927}" presName="rootComposite" presStyleCnt="0"/>
      <dgm:spPr/>
    </dgm:pt>
    <dgm:pt modelId="{0B186C9E-E0F5-4AA3-AC38-F168E8A6BEE8}" type="pres">
      <dgm:prSet presAssocID="{D6000190-737D-4B66-9DC2-E830B8B53927}" presName="rootText" presStyleLbl="node2" presStyleIdx="2" presStyleCnt="3">
        <dgm:presLayoutVars>
          <dgm:chPref val="3"/>
        </dgm:presLayoutVars>
      </dgm:prSet>
      <dgm:spPr/>
    </dgm:pt>
    <dgm:pt modelId="{A829D1F6-D5B5-4803-8D80-A80335217A8B}" type="pres">
      <dgm:prSet presAssocID="{D6000190-737D-4B66-9DC2-E830B8B53927}" presName="rootConnector" presStyleLbl="node2" presStyleIdx="2" presStyleCnt="3"/>
      <dgm:spPr/>
    </dgm:pt>
    <dgm:pt modelId="{B1A56E79-6D00-4E9B-98CC-818DFBFA5A94}" type="pres">
      <dgm:prSet presAssocID="{D6000190-737D-4B66-9DC2-E830B8B53927}" presName="hierChild4" presStyleCnt="0"/>
      <dgm:spPr/>
    </dgm:pt>
    <dgm:pt modelId="{00EE1700-B066-4749-B0D9-72CF496DD572}" type="pres">
      <dgm:prSet presAssocID="{D6000190-737D-4B66-9DC2-E830B8B53927}" presName="hierChild5" presStyleCnt="0"/>
      <dgm:spPr/>
    </dgm:pt>
    <dgm:pt modelId="{4E80C411-0779-4B0F-A8E5-7C4055FBAABE}" type="pres">
      <dgm:prSet presAssocID="{AC1E1082-7463-46FD-B500-11C920AF735F}" presName="hierChild3" presStyleCnt="0"/>
      <dgm:spPr/>
    </dgm:pt>
    <dgm:pt modelId="{942880B1-CDFC-4419-95A0-5F0C03932343}" type="pres">
      <dgm:prSet presAssocID="{AD772874-00B3-4FAE-B450-24C130884DF5}" presName="Name111" presStyleLbl="parChTrans1D2" presStyleIdx="3" presStyleCnt="4"/>
      <dgm:spPr/>
    </dgm:pt>
    <dgm:pt modelId="{5F37C0A2-007B-4D60-98E2-830191DABD0E}" type="pres">
      <dgm:prSet presAssocID="{A8BCCE81-92BD-4C83-871F-42DA4A87D3D9}" presName="hierRoot3" presStyleCnt="0">
        <dgm:presLayoutVars>
          <dgm:hierBranch val="init"/>
        </dgm:presLayoutVars>
      </dgm:prSet>
      <dgm:spPr/>
    </dgm:pt>
    <dgm:pt modelId="{DD37A8F0-B257-46F7-B902-2A97C5047C47}" type="pres">
      <dgm:prSet presAssocID="{A8BCCE81-92BD-4C83-871F-42DA4A87D3D9}" presName="rootComposite3" presStyleCnt="0"/>
      <dgm:spPr/>
    </dgm:pt>
    <dgm:pt modelId="{A19F4DF5-FA02-42B9-BAE9-72644947F1A2}" type="pres">
      <dgm:prSet presAssocID="{A8BCCE81-92BD-4C83-871F-42DA4A87D3D9}" presName="rootText3" presStyleLbl="asst1" presStyleIdx="0" presStyleCnt="1">
        <dgm:presLayoutVars>
          <dgm:chPref val="3"/>
        </dgm:presLayoutVars>
      </dgm:prSet>
      <dgm:spPr/>
    </dgm:pt>
    <dgm:pt modelId="{D5902661-EE7C-4A58-98D2-6F75444B02B7}" type="pres">
      <dgm:prSet presAssocID="{A8BCCE81-92BD-4C83-871F-42DA4A87D3D9}" presName="rootConnector3" presStyleLbl="asst1" presStyleIdx="0" presStyleCnt="1"/>
      <dgm:spPr/>
    </dgm:pt>
    <dgm:pt modelId="{6B1A7C4F-7DD6-4B30-B0A0-A0A49DD669A8}" type="pres">
      <dgm:prSet presAssocID="{A8BCCE81-92BD-4C83-871F-42DA4A87D3D9}" presName="hierChild6" presStyleCnt="0"/>
      <dgm:spPr/>
    </dgm:pt>
    <dgm:pt modelId="{27BB27FC-CC27-43F3-8B56-15F38E04FA0D}" type="pres">
      <dgm:prSet presAssocID="{A8BCCE81-92BD-4C83-871F-42DA4A87D3D9}" presName="hierChild7" presStyleCnt="0"/>
      <dgm:spPr/>
    </dgm:pt>
  </dgm:ptLst>
  <dgm:cxnLst>
    <dgm:cxn modelId="{8B2FF505-FC86-EF4F-97EF-9D19EA46E2F8}" type="presOf" srcId="{D6000190-737D-4B66-9DC2-E830B8B53927}" destId="{A829D1F6-D5B5-4803-8D80-A80335217A8B}" srcOrd="1" destOrd="0" presId="urn:microsoft.com/office/officeart/2005/8/layout/orgChart1"/>
    <dgm:cxn modelId="{241BE419-C70C-6D45-B1F1-8783E0E6198F}" type="presOf" srcId="{22093F7B-2FED-4CE3-852E-B3CE7A1EE458}" destId="{BE540647-6E49-4AAF-8415-3051DA2C7098}" srcOrd="0" destOrd="0" presId="urn:microsoft.com/office/officeart/2005/8/layout/orgChart1"/>
    <dgm:cxn modelId="{25A0F82A-34F4-3246-8BFA-49EDDA258A9B}" type="presOf" srcId="{E16F1DE8-3147-4DE6-BA13-539225BF9BCB}" destId="{7DEF9160-9FDA-46CB-B4D7-B4180A5FD0CD}" srcOrd="0" destOrd="0" presId="urn:microsoft.com/office/officeart/2005/8/layout/orgChart1"/>
    <dgm:cxn modelId="{FFEFFF3D-CD55-DD44-AE2E-2B8B71B6ED85}" type="presOf" srcId="{A8BCCE81-92BD-4C83-871F-42DA4A87D3D9}" destId="{D5902661-EE7C-4A58-98D2-6F75444B02B7}" srcOrd="1" destOrd="0" presId="urn:microsoft.com/office/officeart/2005/8/layout/orgChart1"/>
    <dgm:cxn modelId="{A203795A-5270-5843-BC50-C02F10B7680B}" type="presOf" srcId="{D6000190-737D-4B66-9DC2-E830B8B53927}" destId="{0B186C9E-E0F5-4AA3-AC38-F168E8A6BEE8}" srcOrd="0" destOrd="0" presId="urn:microsoft.com/office/officeart/2005/8/layout/orgChart1"/>
    <dgm:cxn modelId="{C66C5962-D08B-8B4D-AABE-F1915B21E196}" type="presOf" srcId="{5638CBF4-0752-4B42-80E6-76CA1BBFF63B}" destId="{3E91E7FC-D09A-42C6-A848-AF8FBAC5EB9A}" srcOrd="0" destOrd="0" presId="urn:microsoft.com/office/officeart/2005/8/layout/orgChart1"/>
    <dgm:cxn modelId="{551B7368-59EA-4709-8B29-17940DC609E3}" srcId="{AC1E1082-7463-46FD-B500-11C920AF735F}" destId="{D6000190-737D-4B66-9DC2-E830B8B53927}" srcOrd="2" destOrd="0" parTransId="{22093F7B-2FED-4CE3-852E-B3CE7A1EE458}" sibTransId="{10ACCEA4-EE0E-4218-ACFA-CDC631AF4E4D}"/>
    <dgm:cxn modelId="{20988C6C-304F-410B-ABF5-EC8224B33D6D}" srcId="{AC1E1082-7463-46FD-B500-11C920AF735F}" destId="{E5C4AFE8-CA3D-4FEF-B4FF-53C044DF7CD2}" srcOrd="0" destOrd="0" parTransId="{64541CA9-CF2D-4F2C-8518-F6F1AC1DC90A}" sibTransId="{93631115-0EF0-43BE-8130-9A72D93BAD96}"/>
    <dgm:cxn modelId="{AAA0A37A-35A9-46C9-825C-9B4AC4EFCEE1}" srcId="{AC1E1082-7463-46FD-B500-11C920AF735F}" destId="{A8BCCE81-92BD-4C83-871F-42DA4A87D3D9}" srcOrd="3" destOrd="0" parTransId="{AD772874-00B3-4FAE-B450-24C130884DF5}" sibTransId="{590C65CE-B6E8-413A-8429-6605A79442A8}"/>
    <dgm:cxn modelId="{A25D4387-BD6B-4D57-B5BB-A5AE6EC4C2B1}" srcId="{AC1E1082-7463-46FD-B500-11C920AF735F}" destId="{E16F1DE8-3147-4DE6-BA13-539225BF9BCB}" srcOrd="1" destOrd="0" parTransId="{9427F843-C57D-41BD-ADA8-156C9B693381}" sibTransId="{F2FDD996-69E6-469D-AC59-5F585E13D54D}"/>
    <dgm:cxn modelId="{40443F98-BA44-A942-A9E2-4D3222A1A7AA}" type="presOf" srcId="{E16F1DE8-3147-4DE6-BA13-539225BF9BCB}" destId="{97C40233-EF2C-48A5-B5D1-06DB278D2DA2}" srcOrd="1" destOrd="0" presId="urn:microsoft.com/office/officeart/2005/8/layout/orgChart1"/>
    <dgm:cxn modelId="{1228499D-9EA3-334C-A6F7-CF11076649E3}" type="presOf" srcId="{A8BCCE81-92BD-4C83-871F-42DA4A87D3D9}" destId="{A19F4DF5-FA02-42B9-BAE9-72644947F1A2}" srcOrd="0" destOrd="0" presId="urn:microsoft.com/office/officeart/2005/8/layout/orgChart1"/>
    <dgm:cxn modelId="{BB2D83AD-D0FB-2246-ADF3-547562FC847F}" type="presOf" srcId="{64541CA9-CF2D-4F2C-8518-F6F1AC1DC90A}" destId="{DD04B7E1-E04C-4205-812B-37EE05D99B80}" srcOrd="0" destOrd="0" presId="urn:microsoft.com/office/officeart/2005/8/layout/orgChart1"/>
    <dgm:cxn modelId="{F34D09B1-2C3B-4103-9A71-8BA90FCAC97D}" srcId="{5638CBF4-0752-4B42-80E6-76CA1BBFF63B}" destId="{AC1E1082-7463-46FD-B500-11C920AF735F}" srcOrd="0" destOrd="0" parTransId="{4EB2A088-DBE2-4DBF-AE10-5E4AF10EF8D0}" sibTransId="{801F1F60-F99D-484D-B1F5-A344848F00A6}"/>
    <dgm:cxn modelId="{2A9980BF-9A2A-174E-ABE2-95AE6AE4DCC7}" type="presOf" srcId="{E5C4AFE8-CA3D-4FEF-B4FF-53C044DF7CD2}" destId="{CEE34C69-3C45-4502-974D-AB073D88EF74}" srcOrd="1" destOrd="0" presId="urn:microsoft.com/office/officeart/2005/8/layout/orgChart1"/>
    <dgm:cxn modelId="{5357C5D0-D5B6-944F-BAC8-0C7528910E54}" type="presOf" srcId="{AD772874-00B3-4FAE-B450-24C130884DF5}" destId="{942880B1-CDFC-4419-95A0-5F0C03932343}" srcOrd="0" destOrd="0" presId="urn:microsoft.com/office/officeart/2005/8/layout/orgChart1"/>
    <dgm:cxn modelId="{5CD8F8D5-68A3-124F-ACFD-E05C39CBA1E9}" type="presOf" srcId="{AC1E1082-7463-46FD-B500-11C920AF735F}" destId="{CF85DDC0-5BEC-4A80-89F2-E2A8E9E7B387}" srcOrd="1" destOrd="0" presId="urn:microsoft.com/office/officeart/2005/8/layout/orgChart1"/>
    <dgm:cxn modelId="{44C616EE-9EA7-2045-AD23-21164CB2CF4B}" type="presOf" srcId="{AC1E1082-7463-46FD-B500-11C920AF735F}" destId="{3860DC64-A9D0-4258-8478-B6A840533A9B}" srcOrd="0" destOrd="0" presId="urn:microsoft.com/office/officeart/2005/8/layout/orgChart1"/>
    <dgm:cxn modelId="{EBCA3BFA-8974-6640-B24A-C8822D5A4599}" type="presOf" srcId="{E5C4AFE8-CA3D-4FEF-B4FF-53C044DF7CD2}" destId="{7D7E9121-B2C7-4BFE-A0F6-98F83E027A73}" srcOrd="0" destOrd="0" presId="urn:microsoft.com/office/officeart/2005/8/layout/orgChart1"/>
    <dgm:cxn modelId="{08908CFA-38CE-774D-9DCA-BB43079A8AAC}" type="presOf" srcId="{9427F843-C57D-41BD-ADA8-156C9B693381}" destId="{C05276E7-611D-4564-BC1E-597DD272B979}" srcOrd="0" destOrd="0" presId="urn:microsoft.com/office/officeart/2005/8/layout/orgChart1"/>
    <dgm:cxn modelId="{E5344B6B-6B21-4D44-84D1-91302FD15C1B}" type="presParOf" srcId="{3E91E7FC-D09A-42C6-A848-AF8FBAC5EB9A}" destId="{E51D5FBB-463F-49A2-A43F-260CA72F66DE}" srcOrd="0" destOrd="0" presId="urn:microsoft.com/office/officeart/2005/8/layout/orgChart1"/>
    <dgm:cxn modelId="{09466D28-F92A-A54A-9693-16B71A6FD536}" type="presParOf" srcId="{E51D5FBB-463F-49A2-A43F-260CA72F66DE}" destId="{C7B11A7C-B07F-4E62-B142-0B04F55F24DD}" srcOrd="0" destOrd="0" presId="urn:microsoft.com/office/officeart/2005/8/layout/orgChart1"/>
    <dgm:cxn modelId="{44389772-D187-8F48-9211-9862F980D52A}" type="presParOf" srcId="{C7B11A7C-B07F-4E62-B142-0B04F55F24DD}" destId="{3860DC64-A9D0-4258-8478-B6A840533A9B}" srcOrd="0" destOrd="0" presId="urn:microsoft.com/office/officeart/2005/8/layout/orgChart1"/>
    <dgm:cxn modelId="{C0F3A5CE-F921-7246-9589-1892FC31918F}" type="presParOf" srcId="{C7B11A7C-B07F-4E62-B142-0B04F55F24DD}" destId="{CF85DDC0-5BEC-4A80-89F2-E2A8E9E7B387}" srcOrd="1" destOrd="0" presId="urn:microsoft.com/office/officeart/2005/8/layout/orgChart1"/>
    <dgm:cxn modelId="{E4FE0724-55ED-4449-AF03-C940C16BD1A9}" type="presParOf" srcId="{E51D5FBB-463F-49A2-A43F-260CA72F66DE}" destId="{90AED92D-B7E3-4C88-AA02-DE88B53BE20D}" srcOrd="1" destOrd="0" presId="urn:microsoft.com/office/officeart/2005/8/layout/orgChart1"/>
    <dgm:cxn modelId="{FD0E0089-EB4F-9D42-A64F-DBBEF0FD366F}" type="presParOf" srcId="{90AED92D-B7E3-4C88-AA02-DE88B53BE20D}" destId="{DD04B7E1-E04C-4205-812B-37EE05D99B80}" srcOrd="0" destOrd="0" presId="urn:microsoft.com/office/officeart/2005/8/layout/orgChart1"/>
    <dgm:cxn modelId="{F2C8316C-C5D8-894C-9437-B69B49F0F086}" type="presParOf" srcId="{90AED92D-B7E3-4C88-AA02-DE88B53BE20D}" destId="{4BE33A8A-DE4A-4ECB-AB24-CAE4F1AFDDBA}" srcOrd="1" destOrd="0" presId="urn:microsoft.com/office/officeart/2005/8/layout/orgChart1"/>
    <dgm:cxn modelId="{4E2FF0CE-D1A2-4148-9695-EFCB77C374B7}" type="presParOf" srcId="{4BE33A8A-DE4A-4ECB-AB24-CAE4F1AFDDBA}" destId="{7608BFBE-FE6D-4B39-906F-14304E7A108E}" srcOrd="0" destOrd="0" presId="urn:microsoft.com/office/officeart/2005/8/layout/orgChart1"/>
    <dgm:cxn modelId="{F2C78F25-E92C-6842-A2D9-3F1CDB337F14}" type="presParOf" srcId="{7608BFBE-FE6D-4B39-906F-14304E7A108E}" destId="{7D7E9121-B2C7-4BFE-A0F6-98F83E027A73}" srcOrd="0" destOrd="0" presId="urn:microsoft.com/office/officeart/2005/8/layout/orgChart1"/>
    <dgm:cxn modelId="{2E089269-2721-5649-AF4E-DAE9308BF06C}" type="presParOf" srcId="{7608BFBE-FE6D-4B39-906F-14304E7A108E}" destId="{CEE34C69-3C45-4502-974D-AB073D88EF74}" srcOrd="1" destOrd="0" presId="urn:microsoft.com/office/officeart/2005/8/layout/orgChart1"/>
    <dgm:cxn modelId="{DEDF081D-CABF-B647-82D1-A6B914D97DF1}" type="presParOf" srcId="{4BE33A8A-DE4A-4ECB-AB24-CAE4F1AFDDBA}" destId="{189CDE3D-887A-49CB-8155-C77160C3E1FA}" srcOrd="1" destOrd="0" presId="urn:microsoft.com/office/officeart/2005/8/layout/orgChart1"/>
    <dgm:cxn modelId="{A70C0377-95A3-EC40-A6E1-91379E5AED0C}" type="presParOf" srcId="{4BE33A8A-DE4A-4ECB-AB24-CAE4F1AFDDBA}" destId="{ED6BE14B-6B24-4F3E-8744-D11972BB7135}" srcOrd="2" destOrd="0" presId="urn:microsoft.com/office/officeart/2005/8/layout/orgChart1"/>
    <dgm:cxn modelId="{DBDFA114-0787-F34E-B023-14379D37AA3E}" type="presParOf" srcId="{90AED92D-B7E3-4C88-AA02-DE88B53BE20D}" destId="{C05276E7-611D-4564-BC1E-597DD272B979}" srcOrd="2" destOrd="0" presId="urn:microsoft.com/office/officeart/2005/8/layout/orgChart1"/>
    <dgm:cxn modelId="{76625CDB-E662-8D4D-937F-45E3BEE414F0}" type="presParOf" srcId="{90AED92D-B7E3-4C88-AA02-DE88B53BE20D}" destId="{2D1FF824-A519-47D4-BC2F-D11D24631D8A}" srcOrd="3" destOrd="0" presId="urn:microsoft.com/office/officeart/2005/8/layout/orgChart1"/>
    <dgm:cxn modelId="{B6710010-2E27-0940-9BD6-19303EB96A56}" type="presParOf" srcId="{2D1FF824-A519-47D4-BC2F-D11D24631D8A}" destId="{F3B07214-0014-4A0D-A38C-AB9F9BF3A6C4}" srcOrd="0" destOrd="0" presId="urn:microsoft.com/office/officeart/2005/8/layout/orgChart1"/>
    <dgm:cxn modelId="{52245E68-7F35-1A45-B3CE-15EEE9E26E52}" type="presParOf" srcId="{F3B07214-0014-4A0D-A38C-AB9F9BF3A6C4}" destId="{7DEF9160-9FDA-46CB-B4D7-B4180A5FD0CD}" srcOrd="0" destOrd="0" presId="urn:microsoft.com/office/officeart/2005/8/layout/orgChart1"/>
    <dgm:cxn modelId="{BB9DC1DA-A423-FA48-933F-600BBFEF9C13}" type="presParOf" srcId="{F3B07214-0014-4A0D-A38C-AB9F9BF3A6C4}" destId="{97C40233-EF2C-48A5-B5D1-06DB278D2DA2}" srcOrd="1" destOrd="0" presId="urn:microsoft.com/office/officeart/2005/8/layout/orgChart1"/>
    <dgm:cxn modelId="{6220095A-54D3-6A49-9443-7AE8A7126CE6}" type="presParOf" srcId="{2D1FF824-A519-47D4-BC2F-D11D24631D8A}" destId="{459DE162-40C3-454D-B8A2-7DBB02EA5E24}" srcOrd="1" destOrd="0" presId="urn:microsoft.com/office/officeart/2005/8/layout/orgChart1"/>
    <dgm:cxn modelId="{E89F5EA6-B577-7D46-B9F4-F38BEE6BB798}" type="presParOf" srcId="{2D1FF824-A519-47D4-BC2F-D11D24631D8A}" destId="{143A35B0-3FD4-4510-9CD4-673B484BD17D}" srcOrd="2" destOrd="0" presId="urn:microsoft.com/office/officeart/2005/8/layout/orgChart1"/>
    <dgm:cxn modelId="{D4162DC0-1982-1F44-A12D-F3D9521BAF5F}" type="presParOf" srcId="{90AED92D-B7E3-4C88-AA02-DE88B53BE20D}" destId="{BE540647-6E49-4AAF-8415-3051DA2C7098}" srcOrd="4" destOrd="0" presId="urn:microsoft.com/office/officeart/2005/8/layout/orgChart1"/>
    <dgm:cxn modelId="{C25D7C45-1CF1-E24E-A58B-DC14AE2579D9}" type="presParOf" srcId="{90AED92D-B7E3-4C88-AA02-DE88B53BE20D}" destId="{08F46751-148C-4FC3-A4AD-E3FB25D19C66}" srcOrd="5" destOrd="0" presId="urn:microsoft.com/office/officeart/2005/8/layout/orgChart1"/>
    <dgm:cxn modelId="{16D41801-48CB-D445-B921-7027B8D8892C}" type="presParOf" srcId="{08F46751-148C-4FC3-A4AD-E3FB25D19C66}" destId="{C02FF087-5644-4DCC-81AB-EDCFE70A0E8F}" srcOrd="0" destOrd="0" presId="urn:microsoft.com/office/officeart/2005/8/layout/orgChart1"/>
    <dgm:cxn modelId="{59F475E9-BD52-E54E-BE83-411B4FE754C2}" type="presParOf" srcId="{C02FF087-5644-4DCC-81AB-EDCFE70A0E8F}" destId="{0B186C9E-E0F5-4AA3-AC38-F168E8A6BEE8}" srcOrd="0" destOrd="0" presId="urn:microsoft.com/office/officeart/2005/8/layout/orgChart1"/>
    <dgm:cxn modelId="{45F5441D-1891-E842-B631-0C793CD04FB2}" type="presParOf" srcId="{C02FF087-5644-4DCC-81AB-EDCFE70A0E8F}" destId="{A829D1F6-D5B5-4803-8D80-A80335217A8B}" srcOrd="1" destOrd="0" presId="urn:microsoft.com/office/officeart/2005/8/layout/orgChart1"/>
    <dgm:cxn modelId="{FDF4088E-ECC4-7D4F-9D8A-B07E9E5B0D11}" type="presParOf" srcId="{08F46751-148C-4FC3-A4AD-E3FB25D19C66}" destId="{B1A56E79-6D00-4E9B-98CC-818DFBFA5A94}" srcOrd="1" destOrd="0" presId="urn:microsoft.com/office/officeart/2005/8/layout/orgChart1"/>
    <dgm:cxn modelId="{E472381B-BCA7-0A48-8B98-AFCA75EA51AB}" type="presParOf" srcId="{08F46751-148C-4FC3-A4AD-E3FB25D19C66}" destId="{00EE1700-B066-4749-B0D9-72CF496DD572}" srcOrd="2" destOrd="0" presId="urn:microsoft.com/office/officeart/2005/8/layout/orgChart1"/>
    <dgm:cxn modelId="{F620540E-4C63-E64A-BB1E-4201135B8ED6}" type="presParOf" srcId="{E51D5FBB-463F-49A2-A43F-260CA72F66DE}" destId="{4E80C411-0779-4B0F-A8E5-7C4055FBAABE}" srcOrd="2" destOrd="0" presId="urn:microsoft.com/office/officeart/2005/8/layout/orgChart1"/>
    <dgm:cxn modelId="{1770F47F-5296-A440-9576-2FC761314C21}" type="presParOf" srcId="{4E80C411-0779-4B0F-A8E5-7C4055FBAABE}" destId="{942880B1-CDFC-4419-95A0-5F0C03932343}" srcOrd="0" destOrd="0" presId="urn:microsoft.com/office/officeart/2005/8/layout/orgChart1"/>
    <dgm:cxn modelId="{E63C04FC-6EC2-B74E-A8F9-305B6660A203}" type="presParOf" srcId="{4E80C411-0779-4B0F-A8E5-7C4055FBAABE}" destId="{5F37C0A2-007B-4D60-98E2-830191DABD0E}" srcOrd="1" destOrd="0" presId="urn:microsoft.com/office/officeart/2005/8/layout/orgChart1"/>
    <dgm:cxn modelId="{D07E5A94-ED23-2045-A6DC-CA8D36F9E54B}" type="presParOf" srcId="{5F37C0A2-007B-4D60-98E2-830191DABD0E}" destId="{DD37A8F0-B257-46F7-B902-2A97C5047C47}" srcOrd="0" destOrd="0" presId="urn:microsoft.com/office/officeart/2005/8/layout/orgChart1"/>
    <dgm:cxn modelId="{B6C8A6DB-264C-A04D-919D-80BA70242E38}" type="presParOf" srcId="{DD37A8F0-B257-46F7-B902-2A97C5047C47}" destId="{A19F4DF5-FA02-42B9-BAE9-72644947F1A2}" srcOrd="0" destOrd="0" presId="urn:microsoft.com/office/officeart/2005/8/layout/orgChart1"/>
    <dgm:cxn modelId="{153EA54D-048A-DF4E-AEBB-5745B46FC88C}" type="presParOf" srcId="{DD37A8F0-B257-46F7-B902-2A97C5047C47}" destId="{D5902661-EE7C-4A58-98D2-6F75444B02B7}" srcOrd="1" destOrd="0" presId="urn:microsoft.com/office/officeart/2005/8/layout/orgChart1"/>
    <dgm:cxn modelId="{65D6DBF0-C79C-CA4D-A2B5-9508BB679572}" type="presParOf" srcId="{5F37C0A2-007B-4D60-98E2-830191DABD0E}" destId="{6B1A7C4F-7DD6-4B30-B0A0-A0A49DD669A8}" srcOrd="1" destOrd="0" presId="urn:microsoft.com/office/officeart/2005/8/layout/orgChart1"/>
    <dgm:cxn modelId="{C39DC398-774E-1244-9BEF-743493A9635B}" type="presParOf" srcId="{5F37C0A2-007B-4D60-98E2-830191DABD0E}" destId="{27BB27FC-CC27-43F3-8B56-15F38E04FA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2880B1-CDFC-4419-95A0-5F0C03932343}">
      <dsp:nvSpPr>
        <dsp:cNvPr id="0" name=""/>
        <dsp:cNvSpPr/>
      </dsp:nvSpPr>
      <dsp:spPr>
        <a:xfrm>
          <a:off x="3426538" y="1262515"/>
          <a:ext cx="224134" cy="981920"/>
        </a:xfrm>
        <a:custGeom>
          <a:avLst/>
          <a:gdLst/>
          <a:ahLst/>
          <a:cxnLst/>
          <a:rect l="0" t="0" r="0" b="0"/>
          <a:pathLst>
            <a:path>
              <a:moveTo>
                <a:pt x="224134" y="0"/>
              </a:moveTo>
              <a:lnTo>
                <a:pt x="224134" y="981920"/>
              </a:lnTo>
              <a:lnTo>
                <a:pt x="0" y="9819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540647-6E49-4AAF-8415-3051DA2C7098}">
      <dsp:nvSpPr>
        <dsp:cNvPr id="0" name=""/>
        <dsp:cNvSpPr/>
      </dsp:nvSpPr>
      <dsp:spPr>
        <a:xfrm>
          <a:off x="3650672" y="1262515"/>
          <a:ext cx="2582877" cy="1963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9707"/>
              </a:lnTo>
              <a:lnTo>
                <a:pt x="2582877" y="1739707"/>
              </a:lnTo>
              <a:lnTo>
                <a:pt x="2582877" y="196384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5276E7-611D-4564-BC1E-597DD272B979}">
      <dsp:nvSpPr>
        <dsp:cNvPr id="0" name=""/>
        <dsp:cNvSpPr/>
      </dsp:nvSpPr>
      <dsp:spPr>
        <a:xfrm>
          <a:off x="3604953" y="1262515"/>
          <a:ext cx="91440" cy="1963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384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4B7E1-E04C-4205-812B-37EE05D99B80}">
      <dsp:nvSpPr>
        <dsp:cNvPr id="0" name=""/>
        <dsp:cNvSpPr/>
      </dsp:nvSpPr>
      <dsp:spPr>
        <a:xfrm>
          <a:off x="1067795" y="1262515"/>
          <a:ext cx="2582877" cy="1963841"/>
        </a:xfrm>
        <a:custGeom>
          <a:avLst/>
          <a:gdLst/>
          <a:ahLst/>
          <a:cxnLst/>
          <a:rect l="0" t="0" r="0" b="0"/>
          <a:pathLst>
            <a:path>
              <a:moveTo>
                <a:pt x="2582877" y="0"/>
              </a:moveTo>
              <a:lnTo>
                <a:pt x="2582877" y="1739707"/>
              </a:lnTo>
              <a:lnTo>
                <a:pt x="0" y="1739707"/>
              </a:lnTo>
              <a:lnTo>
                <a:pt x="0" y="196384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0DC64-A9D0-4258-8478-B6A840533A9B}">
      <dsp:nvSpPr>
        <dsp:cNvPr id="0" name=""/>
        <dsp:cNvSpPr/>
      </dsp:nvSpPr>
      <dsp:spPr>
        <a:xfrm>
          <a:off x="2583368" y="195210"/>
          <a:ext cx="2134609" cy="10673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Negotiation</a:t>
          </a:r>
        </a:p>
      </dsp:txBody>
      <dsp:txXfrm>
        <a:off x="2583368" y="195210"/>
        <a:ext cx="2134609" cy="1067304"/>
      </dsp:txXfrm>
    </dsp:sp>
    <dsp:sp modelId="{7D7E9121-B2C7-4BFE-A0F6-98F83E027A73}">
      <dsp:nvSpPr>
        <dsp:cNvPr id="0" name=""/>
        <dsp:cNvSpPr/>
      </dsp:nvSpPr>
      <dsp:spPr>
        <a:xfrm>
          <a:off x="490" y="3226356"/>
          <a:ext cx="2134609" cy="1067304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solidFill>
                <a:schemeClr val="bg1"/>
              </a:solidFill>
            </a:rPr>
            <a:t>2. </a:t>
          </a:r>
          <a:br>
            <a:rPr lang="en-US" sz="2000" b="1" kern="1200" dirty="0">
              <a:solidFill>
                <a:schemeClr val="bg1"/>
              </a:solidFill>
            </a:rPr>
          </a:br>
          <a:r>
            <a:rPr lang="en-US" sz="2000" b="1" kern="1200" dirty="0">
              <a:solidFill>
                <a:schemeClr val="bg1"/>
              </a:solidFill>
            </a:rPr>
            <a:t>Distributive </a:t>
          </a:r>
          <a:br>
            <a:rPr lang="en-US" sz="2000" b="1" kern="1200" dirty="0">
              <a:solidFill>
                <a:schemeClr val="bg1"/>
              </a:solidFill>
            </a:rPr>
          </a:br>
          <a:r>
            <a:rPr lang="en-US" sz="2000" b="1" kern="1200" dirty="0">
              <a:solidFill>
                <a:schemeClr val="bg1"/>
              </a:solidFill>
            </a:rPr>
            <a:t>(Win-Lose)</a:t>
          </a:r>
        </a:p>
      </dsp:txBody>
      <dsp:txXfrm>
        <a:off x="490" y="3226356"/>
        <a:ext cx="2134609" cy="1067304"/>
      </dsp:txXfrm>
    </dsp:sp>
    <dsp:sp modelId="{7DEF9160-9FDA-46CB-B4D7-B4180A5FD0CD}">
      <dsp:nvSpPr>
        <dsp:cNvPr id="0" name=""/>
        <dsp:cNvSpPr/>
      </dsp:nvSpPr>
      <dsp:spPr>
        <a:xfrm>
          <a:off x="2583368" y="3226356"/>
          <a:ext cx="2134609" cy="10673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3. </a:t>
          </a:r>
          <a:br>
            <a:rPr lang="en-US" sz="2000" kern="1200" dirty="0"/>
          </a:br>
          <a:r>
            <a:rPr lang="en-US" sz="2000" kern="1200" dirty="0"/>
            <a:t>Integrative </a:t>
          </a:r>
          <a:br>
            <a:rPr lang="en-US" sz="2000" kern="1200" dirty="0"/>
          </a:br>
          <a:r>
            <a:rPr lang="en-US" sz="2000" kern="1200" dirty="0"/>
            <a:t>(Win-Win)</a:t>
          </a:r>
        </a:p>
      </dsp:txBody>
      <dsp:txXfrm>
        <a:off x="2583368" y="3226356"/>
        <a:ext cx="2134609" cy="1067304"/>
      </dsp:txXfrm>
    </dsp:sp>
    <dsp:sp modelId="{0B186C9E-E0F5-4AA3-AC38-F168E8A6BEE8}">
      <dsp:nvSpPr>
        <dsp:cNvPr id="0" name=""/>
        <dsp:cNvSpPr/>
      </dsp:nvSpPr>
      <dsp:spPr>
        <a:xfrm>
          <a:off x="5166245" y="3226356"/>
          <a:ext cx="2134609" cy="10673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4. </a:t>
          </a:r>
          <a:br>
            <a:rPr lang="en-US" sz="2000" kern="1200" dirty="0"/>
          </a:br>
          <a:r>
            <a:rPr lang="en-US" sz="2000" kern="1200" dirty="0"/>
            <a:t>Many parties</a:t>
          </a:r>
        </a:p>
      </dsp:txBody>
      <dsp:txXfrm>
        <a:off x="5166245" y="3226356"/>
        <a:ext cx="2134609" cy="1067304"/>
      </dsp:txXfrm>
    </dsp:sp>
    <dsp:sp modelId="{A19F4DF5-FA02-42B9-BAE9-72644947F1A2}">
      <dsp:nvSpPr>
        <dsp:cNvPr id="0" name=""/>
        <dsp:cNvSpPr/>
      </dsp:nvSpPr>
      <dsp:spPr>
        <a:xfrm>
          <a:off x="1291929" y="1710783"/>
          <a:ext cx="2134609" cy="10673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/>
            <a:t>1. </a:t>
          </a:r>
          <a:br>
            <a:rPr lang="fi-FI" sz="2000" kern="1200" dirty="0"/>
          </a:br>
          <a:r>
            <a:rPr lang="fi-FI" sz="2000" kern="1200" dirty="0"/>
            <a:t>Fundamentals</a:t>
          </a:r>
        </a:p>
      </dsp:txBody>
      <dsp:txXfrm>
        <a:off x="1291929" y="1710783"/>
        <a:ext cx="2134609" cy="1067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D5609-E3B0-2949-8CC6-00E3D768D476}" type="datetimeFigureOut">
              <a:rPr lang="en-US" smtClean="0"/>
              <a:t>5/1/19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8AD01-B4AD-724E-B328-6A39326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</a:t>
            </a:fld>
            <a:endParaRPr lang="fi-FI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10</a:t>
            </a:fld>
            <a:endParaRPr lang="fi-FI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11</a:t>
            </a:fld>
            <a:endParaRPr lang="fi-FI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12</a:t>
            </a:fld>
            <a:endParaRPr lang="fi-FI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13</a:t>
            </a:fld>
            <a:endParaRPr lang="fi-FI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14</a:t>
            </a:fld>
            <a:endParaRPr lang="fi-FI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15</a:t>
            </a:fld>
            <a:endParaRPr lang="fi-FI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16</a:t>
            </a:fld>
            <a:endParaRPr lang="fi-FI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17</a:t>
            </a:fld>
            <a:endParaRPr lang="fi-FI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eaLnBrk="1" hangingPunct="1"/>
            <a:r>
              <a:rPr lang="en-US" sz="1000" dirty="0">
                <a:cs typeface="Arial" pitchFamily="34" charset="0"/>
              </a:rPr>
              <a:t>Pp. 109 – 128</a:t>
            </a:r>
          </a:p>
          <a:p>
            <a:pPr marL="457129" indent="-457129">
              <a:buFont typeface="+mj-lt"/>
              <a:buAutoNum type="arabicPeriod"/>
            </a:pPr>
            <a:r>
              <a:rPr lang="en-US" sz="1000" dirty="0"/>
              <a:t>Push for settlement near opponent’s reservation price</a:t>
            </a:r>
          </a:p>
          <a:p>
            <a:pPr marL="914259" lvl="1" indent="-457129">
              <a:buFont typeface="Arial" panose="020B0604020202020204" pitchFamily="34" charset="0"/>
              <a:buChar char="•"/>
            </a:pPr>
            <a:r>
              <a:rPr lang="en-US" sz="1000" dirty="0"/>
              <a:t>Extreme prices, small concessions</a:t>
            </a:r>
          </a:p>
          <a:p>
            <a:pPr marL="457129" indent="-457129">
              <a:buFont typeface="+mj-lt"/>
              <a:buAutoNum type="arabicPeriod"/>
            </a:pPr>
            <a:r>
              <a:rPr lang="en-US" sz="1000" dirty="0"/>
              <a:t>Get the other party to change their reservation price</a:t>
            </a:r>
          </a:p>
          <a:p>
            <a:pPr marL="914259" lvl="1" indent="-457129">
              <a:buFont typeface="Arial" panose="020B0604020202020204" pitchFamily="34" charset="0"/>
              <a:buChar char="•"/>
            </a:pPr>
            <a:r>
              <a:rPr lang="en-US" sz="1000" dirty="0"/>
              <a:t>Convince that overpriced</a:t>
            </a:r>
          </a:p>
          <a:p>
            <a:pPr marL="457129" indent="-457129">
              <a:buFont typeface="+mj-lt"/>
              <a:buAutoNum type="arabicPeriod"/>
            </a:pPr>
            <a:r>
              <a:rPr lang="en-US" sz="1000" dirty="0"/>
              <a:t>Convince the other party that the settlement is the best possible</a:t>
            </a:r>
          </a:p>
          <a:p>
            <a:pPr marL="914259" lvl="1" indent="-457129">
              <a:buFont typeface="Arial" panose="020B0604020202020204" pitchFamily="34" charset="0"/>
              <a:buChar char="•"/>
            </a:pPr>
            <a:r>
              <a:rPr lang="en-US" sz="1000" dirty="0"/>
              <a:t>Fell that this is the best they can get. They have done a good job in bargaining</a:t>
            </a:r>
          </a:p>
          <a:p>
            <a:pPr marL="914259" lvl="1" indent="-457129"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1"/>
            <a:r>
              <a:rPr lang="en-US" sz="1600" dirty="0"/>
              <a:t>Discovering the other party’s reservation price</a:t>
            </a:r>
          </a:p>
          <a:p>
            <a:pPr marL="742835" lvl="1" indent="-285706">
              <a:buFont typeface="Arial" panose="020B0604020202020204" pitchFamily="34" charset="0"/>
              <a:buChar char="•"/>
            </a:pPr>
            <a:r>
              <a:rPr lang="en-US" sz="1600" dirty="0"/>
              <a:t>Get as much information as possible, motives </a:t>
            </a:r>
          </a:p>
          <a:p>
            <a:pPr marL="742835" lvl="1" indent="-285706">
              <a:buFont typeface="Arial" panose="020B0604020202020204" pitchFamily="34" charset="0"/>
              <a:buChar char="•"/>
            </a:pPr>
            <a:r>
              <a:rPr lang="en-US" sz="1600" dirty="0"/>
              <a:t>Keep your own confidential information</a:t>
            </a:r>
          </a:p>
          <a:p>
            <a:pPr lvl="1"/>
            <a:r>
              <a:rPr lang="en-US" sz="1600" dirty="0"/>
              <a:t>Influencing the other party’s reservation price</a:t>
            </a:r>
          </a:p>
          <a:p>
            <a:pPr marL="742835" lvl="1" indent="-285706">
              <a:buFont typeface="Arial" panose="020B0604020202020204" pitchFamily="34" charset="0"/>
              <a:buChar char="•"/>
            </a:pPr>
            <a:r>
              <a:rPr lang="en-US" sz="1600" dirty="0"/>
              <a:t>Time.  The cost of time for them, for me, They higher for them the lower the price or the lower for us the lower the price.</a:t>
            </a:r>
          </a:p>
          <a:p>
            <a:pPr marL="742835" lvl="1" indent="-285706">
              <a:buFont typeface="Arial" panose="020B0604020202020204" pitchFamily="34" charset="0"/>
              <a:buChar char="•"/>
            </a:pPr>
            <a:r>
              <a:rPr lang="en-US" sz="1600" dirty="0"/>
              <a:t>The value. The less important it is the lower the price.</a:t>
            </a:r>
          </a:p>
          <a:p>
            <a:pPr eaLnBrk="1" hangingPunct="1"/>
            <a:endParaRPr lang="en-US" sz="1000" dirty="0">
              <a:cs typeface="Arial" pitchFamily="34" charset="0"/>
            </a:endParaRPr>
          </a:p>
          <a:p>
            <a:pPr eaLnBrk="1" hangingPunct="1"/>
            <a:endParaRPr lang="en-US" sz="1000" dirty="0">
              <a:cs typeface="Arial" pitchFamily="34" charset="0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AAEE9B-39AA-4785-AA29-0E074B125319}" type="slidenum">
              <a:rPr lang="en-US" altLang="en-US" smtClean="0">
                <a:latin typeface="Times New Roman" pitchFamily="18" charset="0"/>
                <a:cs typeface="Arial" charset="0"/>
              </a:rPr>
              <a:pPr/>
              <a:t>18</a:t>
            </a:fld>
            <a:endParaRPr lang="en-US" altLang="en-US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2" y="4343400"/>
            <a:ext cx="5710275" cy="4114800"/>
          </a:xfrm>
        </p:spPr>
        <p:txBody>
          <a:bodyPr>
            <a:noAutofit/>
          </a:bodyPr>
          <a:lstStyle/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B1731F-5F15-405A-9F90-EE3CB8F02A0C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</a:t>
            </a:fld>
            <a:endParaRPr lang="fi-FI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20</a:t>
            </a:fld>
            <a:endParaRPr lang="fi-FI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21</a:t>
            </a:fld>
            <a:endParaRPr lang="fi-FI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Sometime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wise</a:t>
            </a:r>
            <a:r>
              <a:rPr lang="fi-FI" dirty="0"/>
              <a:t> to </a:t>
            </a:r>
            <a:r>
              <a:rPr lang="fi-FI" dirty="0" err="1"/>
              <a:t>teell</a:t>
            </a:r>
            <a:r>
              <a:rPr lang="fi-FI" dirty="0"/>
              <a:t> the </a:t>
            </a:r>
            <a:r>
              <a:rPr lang="fi-FI" dirty="0" err="1"/>
              <a:t>truth</a:t>
            </a:r>
            <a:r>
              <a:rPr lang="fi-FI" dirty="0"/>
              <a:t>.</a:t>
            </a:r>
          </a:p>
          <a:p>
            <a:endParaRPr lang="fi-FI" dirty="0"/>
          </a:p>
          <a:p>
            <a:r>
              <a:rPr lang="fi-FI" dirty="0" err="1"/>
              <a:t>Suppose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reservation</a:t>
            </a:r>
            <a:r>
              <a:rPr lang="fi-FI" dirty="0"/>
              <a:t> </a:t>
            </a:r>
            <a:r>
              <a:rPr lang="fi-FI" dirty="0" err="1"/>
              <a:t>price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baseline="0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high</a:t>
            </a:r>
            <a:r>
              <a:rPr lang="fi-FI" dirty="0"/>
              <a:t>.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to </a:t>
            </a:r>
            <a:r>
              <a:rPr lang="fi-FI" dirty="0" err="1"/>
              <a:t>tell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the </a:t>
            </a:r>
            <a:r>
              <a:rPr lang="fi-FI" dirty="0" err="1"/>
              <a:t>other</a:t>
            </a:r>
            <a:r>
              <a:rPr lang="fi-FI" baseline="0" dirty="0"/>
              <a:t> party </a:t>
            </a:r>
            <a:r>
              <a:rPr lang="fi-FI" baseline="0" dirty="0" err="1"/>
              <a:t>did</a:t>
            </a:r>
            <a:r>
              <a:rPr lang="fi-FI" baseline="0" dirty="0"/>
              <a:t> a </a:t>
            </a:r>
            <a:r>
              <a:rPr lang="fi-FI" baseline="0" dirty="0" err="1"/>
              <a:t>bad</a:t>
            </a:r>
            <a:r>
              <a:rPr lang="fi-FI" baseline="0" dirty="0"/>
              <a:t> </a:t>
            </a:r>
            <a:r>
              <a:rPr lang="fi-FI" baseline="0" dirty="0" err="1"/>
              <a:t>job</a:t>
            </a:r>
            <a:r>
              <a:rPr lang="fi-FI" baseline="0" dirty="0"/>
              <a:t>.</a:t>
            </a:r>
          </a:p>
          <a:p>
            <a:r>
              <a:rPr lang="fi-FI" baseline="0" dirty="0" err="1"/>
              <a:t>Suppose</a:t>
            </a:r>
            <a:r>
              <a:rPr lang="fi-FI" baseline="0" dirty="0"/>
              <a:t> </a:t>
            </a:r>
            <a:r>
              <a:rPr lang="fi-FI" baseline="0" dirty="0" err="1"/>
              <a:t>your</a:t>
            </a:r>
            <a:r>
              <a:rPr lang="fi-FI" baseline="0" dirty="0"/>
              <a:t> </a:t>
            </a:r>
            <a:r>
              <a:rPr lang="fi-FI" baseline="0" dirty="0" err="1"/>
              <a:t>reservation</a:t>
            </a:r>
            <a:r>
              <a:rPr lang="fi-FI" baseline="0" dirty="0"/>
              <a:t> </a:t>
            </a:r>
            <a:r>
              <a:rPr lang="fi-FI" baseline="0" dirty="0" err="1"/>
              <a:t>power</a:t>
            </a:r>
            <a:r>
              <a:rPr lang="fi-FI" baseline="0" dirty="0"/>
              <a:t> is </a:t>
            </a:r>
            <a:r>
              <a:rPr lang="fi-FI" baseline="0" dirty="0" err="1"/>
              <a:t>low</a:t>
            </a:r>
            <a:r>
              <a:rPr lang="fi-FI" baseline="0" dirty="0"/>
              <a:t>. </a:t>
            </a:r>
            <a:r>
              <a:rPr lang="fi-FI" baseline="0" dirty="0" err="1"/>
              <a:t>You</a:t>
            </a:r>
            <a:r>
              <a:rPr lang="fi-FI" baseline="0" dirty="0"/>
              <a:t> </a:t>
            </a:r>
            <a:r>
              <a:rPr lang="fi-FI" baseline="0" dirty="0" err="1"/>
              <a:t>may</a:t>
            </a:r>
            <a:r>
              <a:rPr lang="fi-FI" baseline="0" dirty="0"/>
              <a:t> </a:t>
            </a:r>
            <a:r>
              <a:rPr lang="fi-FI" baseline="0" dirty="0" err="1"/>
              <a:t>loose</a:t>
            </a:r>
            <a:r>
              <a:rPr lang="fi-FI" baseline="0" dirty="0"/>
              <a:t> </a:t>
            </a:r>
            <a:r>
              <a:rPr lang="fi-FI" baseline="0" dirty="0" err="1"/>
              <a:t>your</a:t>
            </a:r>
            <a:r>
              <a:rPr lang="fi-FI" baseline="0" dirty="0"/>
              <a:t> </a:t>
            </a:r>
            <a:r>
              <a:rPr lang="fi-FI" baseline="0" dirty="0" err="1"/>
              <a:t>creditability</a:t>
            </a:r>
            <a:r>
              <a:rPr lang="fi-FI" baseline="0" dirty="0"/>
              <a:t> and </a:t>
            </a:r>
            <a:r>
              <a:rPr lang="fi-FI" baseline="0" dirty="0" err="1"/>
              <a:t>bargaining</a:t>
            </a:r>
            <a:r>
              <a:rPr lang="fi-FI" baseline="0" dirty="0"/>
              <a:t> </a:t>
            </a:r>
            <a:r>
              <a:rPr lang="fi-FI" baseline="0" dirty="0" err="1"/>
              <a:t>power</a:t>
            </a:r>
            <a:r>
              <a:rPr lang="fi-FI" baseline="0" dirty="0"/>
              <a:t>. </a:t>
            </a:r>
            <a:r>
              <a:rPr lang="fi-FI" baseline="0" dirty="0" err="1"/>
              <a:t>It</a:t>
            </a:r>
            <a:r>
              <a:rPr lang="fi-FI" baseline="0" dirty="0"/>
              <a:t> </a:t>
            </a:r>
            <a:r>
              <a:rPr lang="fi-FI" baseline="0" dirty="0" err="1"/>
              <a:t>could</a:t>
            </a:r>
            <a:r>
              <a:rPr lang="fi-FI" baseline="0" dirty="0"/>
              <a:t> </a:t>
            </a:r>
            <a:r>
              <a:rPr lang="fi-FI" baseline="0" dirty="0" err="1"/>
              <a:t>be</a:t>
            </a:r>
            <a:r>
              <a:rPr lang="fi-FI" baseline="0" dirty="0"/>
              <a:t> </a:t>
            </a:r>
            <a:r>
              <a:rPr lang="fi-FI" baseline="0" dirty="0" err="1"/>
              <a:t>better</a:t>
            </a:r>
            <a:r>
              <a:rPr lang="fi-FI" baseline="0" dirty="0"/>
              <a:t> to </a:t>
            </a:r>
            <a:r>
              <a:rPr lang="fi-FI" baseline="0" dirty="0" err="1"/>
              <a:t>say</a:t>
            </a:r>
            <a:r>
              <a:rPr lang="fi-FI" baseline="0" dirty="0"/>
              <a:t> a </a:t>
            </a:r>
            <a:r>
              <a:rPr lang="fi-FI" baseline="0" dirty="0" err="1"/>
              <a:t>higher</a:t>
            </a:r>
            <a:r>
              <a:rPr lang="fi-FI" baseline="0" dirty="0"/>
              <a:t> </a:t>
            </a:r>
            <a:r>
              <a:rPr lang="fi-FI" baseline="0" dirty="0" err="1"/>
              <a:t>reservation</a:t>
            </a:r>
            <a:r>
              <a:rPr lang="fi-FI" baseline="0" dirty="0"/>
              <a:t> </a:t>
            </a:r>
            <a:r>
              <a:rPr lang="fi-FI" baseline="0" dirty="0" err="1"/>
              <a:t>price</a:t>
            </a:r>
            <a:r>
              <a:rPr lang="fi-FI" baseline="0" dirty="0"/>
              <a:t> and </a:t>
            </a:r>
            <a:r>
              <a:rPr lang="fi-FI" baseline="0" dirty="0" err="1"/>
              <a:t>give</a:t>
            </a:r>
            <a:r>
              <a:rPr lang="fi-FI" baseline="0" dirty="0"/>
              <a:t> impression </a:t>
            </a:r>
            <a:r>
              <a:rPr lang="fi-FI" baseline="0" dirty="0" err="1"/>
              <a:t>that</a:t>
            </a:r>
            <a:r>
              <a:rPr lang="fi-FI" baseline="0" dirty="0"/>
              <a:t> </a:t>
            </a:r>
            <a:r>
              <a:rPr lang="fi-FI" baseline="0" dirty="0" err="1"/>
              <a:t>you</a:t>
            </a:r>
            <a:r>
              <a:rPr lang="fi-FI" baseline="0" dirty="0"/>
              <a:t> </a:t>
            </a:r>
            <a:r>
              <a:rPr lang="fi-FI" baseline="0" dirty="0" err="1"/>
              <a:t>have</a:t>
            </a:r>
            <a:r>
              <a:rPr lang="fi-FI" baseline="0" dirty="0"/>
              <a:t> made </a:t>
            </a:r>
            <a:r>
              <a:rPr lang="fi-FI" baseline="0" dirty="0" err="1"/>
              <a:t>concessions</a:t>
            </a:r>
            <a:r>
              <a:rPr lang="fi-FI" baseline="0" dirty="0"/>
              <a:t>.</a:t>
            </a:r>
          </a:p>
          <a:p>
            <a:r>
              <a:rPr lang="fi-FI" baseline="0" dirty="0" err="1"/>
              <a:t>Discolse</a:t>
            </a:r>
            <a:r>
              <a:rPr lang="fi-FI" baseline="0" dirty="0"/>
              <a:t>. </a:t>
            </a:r>
            <a:r>
              <a:rPr lang="fi-FI" baseline="0" dirty="0" err="1"/>
              <a:t>Possibly</a:t>
            </a:r>
            <a:r>
              <a:rPr lang="fi-FI" baseline="0" dirty="0"/>
              <a:t>. </a:t>
            </a:r>
            <a:r>
              <a:rPr lang="fi-FI" baseline="0" dirty="0" err="1"/>
              <a:t>But</a:t>
            </a:r>
            <a:r>
              <a:rPr lang="fi-FI" baseline="0" dirty="0"/>
              <a:t> the </a:t>
            </a:r>
            <a:r>
              <a:rPr lang="fi-FI" baseline="0" dirty="0" err="1"/>
              <a:t>other</a:t>
            </a:r>
            <a:r>
              <a:rPr lang="fi-FI" baseline="0" dirty="0"/>
              <a:t> party </a:t>
            </a:r>
            <a:r>
              <a:rPr lang="fi-FI" baseline="0" dirty="0" err="1"/>
              <a:t>may</a:t>
            </a:r>
            <a:r>
              <a:rPr lang="fi-FI" baseline="0" dirty="0"/>
              <a:t> </a:t>
            </a:r>
            <a:r>
              <a:rPr lang="fi-FI" baseline="0" dirty="0" err="1"/>
              <a:t>be</a:t>
            </a:r>
            <a:r>
              <a:rPr lang="fi-FI" baseline="0" dirty="0"/>
              <a:t> </a:t>
            </a:r>
            <a:r>
              <a:rPr lang="fi-FI" baseline="0" dirty="0" err="1"/>
              <a:t>suspcious</a:t>
            </a:r>
            <a:r>
              <a:rPr lang="fi-FI" baseline="0" dirty="0"/>
              <a:t>.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22</a:t>
            </a:fld>
            <a:endParaRPr lang="fi-FI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sz="1000" dirty="0" err="1"/>
              <a:t>All</a:t>
            </a:r>
            <a:r>
              <a:rPr lang="fi-FI" sz="1000" dirty="0"/>
              <a:t> </a:t>
            </a:r>
            <a:r>
              <a:rPr lang="fi-FI" sz="1000" dirty="0" err="1"/>
              <a:t>prices</a:t>
            </a:r>
            <a:r>
              <a:rPr lang="fi-FI" sz="1000" dirty="0"/>
              <a:t> </a:t>
            </a:r>
            <a:r>
              <a:rPr lang="fi-FI" sz="1000"/>
              <a:t>as likely.</a:t>
            </a:r>
            <a:endParaRPr lang="fi-FI" sz="1000" dirty="0"/>
          </a:p>
          <a:p>
            <a:r>
              <a:rPr lang="fi-FI" sz="1000" dirty="0" err="1"/>
              <a:t>What</a:t>
            </a:r>
            <a:r>
              <a:rPr lang="fi-FI" sz="1000" dirty="0"/>
              <a:t> </a:t>
            </a:r>
            <a:r>
              <a:rPr lang="fi-FI" sz="1000" dirty="0" err="1"/>
              <a:t>happens</a:t>
            </a:r>
            <a:r>
              <a:rPr lang="fi-FI" sz="1000" dirty="0"/>
              <a:t>:</a:t>
            </a:r>
          </a:p>
          <a:p>
            <a:r>
              <a:rPr lang="fi-FI" sz="1000" dirty="0"/>
              <a:t>People </a:t>
            </a:r>
            <a:r>
              <a:rPr lang="fi-FI" sz="1000" dirty="0" err="1"/>
              <a:t>tend</a:t>
            </a:r>
            <a:r>
              <a:rPr lang="fi-FI" sz="1000" dirty="0"/>
              <a:t> to </a:t>
            </a:r>
            <a:r>
              <a:rPr lang="fi-FI" sz="1000" dirty="0" err="1"/>
              <a:t>come</a:t>
            </a:r>
            <a:r>
              <a:rPr lang="fi-FI" sz="1000" dirty="0"/>
              <a:t> to an </a:t>
            </a:r>
            <a:r>
              <a:rPr lang="fi-FI" sz="1000" dirty="0" err="1"/>
              <a:t>agreement</a:t>
            </a:r>
            <a:r>
              <a:rPr lang="fi-FI" sz="1000" dirty="0"/>
              <a:t> </a:t>
            </a:r>
            <a:r>
              <a:rPr lang="fi-FI" sz="1000" dirty="0" err="1"/>
              <a:t>if</a:t>
            </a:r>
            <a:r>
              <a:rPr lang="fi-FI" sz="1000" dirty="0"/>
              <a:t> </a:t>
            </a:r>
            <a:r>
              <a:rPr lang="fi-FI" sz="1000" dirty="0" err="1"/>
              <a:t>there</a:t>
            </a:r>
            <a:r>
              <a:rPr lang="fi-FI" sz="1000" dirty="0"/>
              <a:t> is </a:t>
            </a:r>
            <a:r>
              <a:rPr lang="fi-FI" sz="1000"/>
              <a:t>a ZOPA.</a:t>
            </a:r>
            <a:endParaRPr lang="fi-FI" sz="1000" dirty="0"/>
          </a:p>
          <a:p>
            <a:r>
              <a:rPr lang="fi-FI" sz="1000" dirty="0"/>
              <a:t>People </a:t>
            </a:r>
            <a:r>
              <a:rPr lang="fi-FI" sz="1000" dirty="0" err="1"/>
              <a:t>find</a:t>
            </a:r>
            <a:r>
              <a:rPr lang="fi-FI" sz="1000" dirty="0"/>
              <a:t> </a:t>
            </a:r>
            <a:r>
              <a:rPr lang="fi-FI" sz="1000" dirty="0" err="1"/>
              <a:t>it</a:t>
            </a:r>
            <a:r>
              <a:rPr lang="fi-FI" sz="1000" dirty="0"/>
              <a:t> </a:t>
            </a:r>
            <a:r>
              <a:rPr lang="fi-FI" sz="1000" dirty="0" err="1"/>
              <a:t>eneve</a:t>
            </a:r>
            <a:r>
              <a:rPr lang="fi-FI" sz="1000" dirty="0"/>
              <a:t> </a:t>
            </a:r>
            <a:r>
              <a:rPr lang="fi-FI" sz="1000" dirty="0" err="1"/>
              <a:t>if</a:t>
            </a:r>
            <a:r>
              <a:rPr lang="fi-FI" sz="1000" dirty="0"/>
              <a:t> ZOPA </a:t>
            </a:r>
            <a:r>
              <a:rPr lang="fi-FI" sz="1000"/>
              <a:t>is small.</a:t>
            </a:r>
            <a:endParaRPr lang="fi-FI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23</a:t>
            </a:fld>
            <a:endParaRPr lang="fi-FI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24</a:t>
            </a:fld>
            <a:endParaRPr lang="fi-FI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Surprisingly common. </a:t>
            </a:r>
            <a:endParaRPr lang="en-US" dirty="0"/>
          </a:p>
          <a:p>
            <a:r>
              <a:rPr lang="en-US" dirty="0"/>
              <a:t>If people</a:t>
            </a:r>
            <a:r>
              <a:rPr lang="en-US" baseline="0" dirty="0"/>
              <a:t> select representative strategy they tend </a:t>
            </a:r>
            <a:r>
              <a:rPr lang="en-US" baseline="0"/>
              <a:t>to exaggerate.</a:t>
            </a:r>
            <a:endParaRPr lang="en-US" baseline="0" dirty="0"/>
          </a:p>
          <a:p>
            <a:r>
              <a:rPr lang="en-US" baseline="0" dirty="0"/>
              <a:t>If you think you they are lying then you don’t want them to </a:t>
            </a:r>
            <a:r>
              <a:rPr lang="en-US" baseline="0"/>
              <a:t>get advantege. </a:t>
            </a:r>
            <a:r>
              <a:rPr lang="en-US" baseline="0" dirty="0"/>
              <a:t>So </a:t>
            </a:r>
            <a:r>
              <a:rPr lang="en-US" baseline="0"/>
              <a:t>you lie. </a:t>
            </a:r>
            <a:r>
              <a:rPr lang="en-US" baseline="0" dirty="0"/>
              <a:t>And reduce the possibilities </a:t>
            </a:r>
            <a:r>
              <a:rPr lang="en-US" baseline="0"/>
              <a:t>for agreement.</a:t>
            </a:r>
            <a:endParaRPr lang="en-US" baseline="0" dirty="0"/>
          </a:p>
          <a:p>
            <a:r>
              <a:rPr lang="en-US" baseline="0" dirty="0"/>
              <a:t>Truncated truth teller do </a:t>
            </a:r>
            <a:r>
              <a:rPr lang="en-US" baseline="0"/>
              <a:t>much better.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26</a:t>
            </a:fld>
            <a:endParaRPr lang="fi-FI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27</a:t>
            </a:fld>
            <a:endParaRPr lang="fi-FI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/>
              <a:t>Pp. </a:t>
            </a:r>
            <a:r>
              <a:rPr lang="fi-FI" dirty="0"/>
              <a:t>144 - 148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28</a:t>
            </a:fld>
            <a:endParaRPr lang="fi-FI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29</a:t>
            </a:fld>
            <a:endParaRPr lang="fi-FI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30</a:t>
            </a:fld>
            <a:endParaRPr lang="fi-FI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</a:t>
            </a:fld>
            <a:endParaRPr lang="fi-FI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32</a:t>
            </a:fld>
            <a:endParaRPr lang="fi-FI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33</a:t>
            </a:fld>
            <a:endParaRPr lang="fi-FI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/>
              <a:t>Pp. </a:t>
            </a:r>
            <a:r>
              <a:rPr lang="fi-FI" dirty="0"/>
              <a:t>149 – 155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35</a:t>
            </a:fld>
            <a:endParaRPr lang="fi-FI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The </a:t>
            </a:r>
            <a:r>
              <a:rPr lang="fi-FI" dirty="0" err="1"/>
              <a:t>mathematical</a:t>
            </a:r>
            <a:r>
              <a:rPr lang="fi-FI" dirty="0"/>
              <a:t> </a:t>
            </a:r>
            <a:r>
              <a:rPr lang="fi-FI" dirty="0" err="1"/>
              <a:t>proofs</a:t>
            </a:r>
            <a:r>
              <a:rPr lang="fi-FI" dirty="0"/>
              <a:t> for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figure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found</a:t>
            </a:r>
            <a:r>
              <a:rPr lang="fi-FI" dirty="0"/>
              <a:t> in the appendix of </a:t>
            </a:r>
            <a:r>
              <a:rPr lang="fi-FI" err="1"/>
              <a:t>chapter</a:t>
            </a:r>
            <a:r>
              <a:rPr lang="fi-FI"/>
              <a:t> 9.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36</a:t>
            </a:fld>
            <a:endParaRPr lang="fi-FI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27125" y="4343400"/>
            <a:ext cx="5486400" cy="4114800"/>
          </a:xfrm>
        </p:spPr>
        <p:txBody>
          <a:bodyPr>
            <a:normAutofit/>
          </a:bodyPr>
          <a:lstStyle/>
          <a:p>
            <a:endParaRPr lang="en-US" sz="1000" dirty="0"/>
          </a:p>
          <a:p>
            <a:r>
              <a:rPr lang="en-US" sz="1000" dirty="0"/>
              <a:t>Why different values:</a:t>
            </a:r>
          </a:p>
          <a:p>
            <a:r>
              <a:rPr lang="en-US" sz="1000" dirty="0"/>
              <a:t>- It creates different costs for example management has to worry about their </a:t>
            </a:r>
            <a:r>
              <a:rPr lang="en-US" sz="1000"/>
              <a:t>competitive situation.</a:t>
            </a:r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37</a:t>
            </a:fld>
            <a:endParaRPr lang="fi-FI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38</a:t>
            </a:fld>
            <a:endParaRPr lang="fi-FI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/>
              <a:t>Pp. </a:t>
            </a:r>
            <a:r>
              <a:rPr lang="fi-FI" dirty="0"/>
              <a:t>156 - 160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40</a:t>
            </a:fld>
            <a:endParaRPr lang="fi-FI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41</a:t>
            </a:fld>
            <a:endParaRPr lang="fi-FI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42</a:t>
            </a:fld>
            <a:endParaRPr lang="fi-FI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30438" cy="4114800"/>
          </a:xfrm>
          <a:noFill/>
          <a:ln/>
        </p:spPr>
        <p:txBody>
          <a:bodyPr>
            <a:noAutofit/>
          </a:bodyPr>
          <a:lstStyle/>
          <a:p>
            <a:endParaRPr lang="en-US" sz="1000" i="1" dirty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E3314-0DD4-4D76-93A0-6439621BA1F0}" type="slidenum">
              <a:rPr lang="en-US" altLang="en-US" smtClean="0">
                <a:latin typeface="Times New Roman" pitchFamily="18" charset="0"/>
                <a:cs typeface="Arial" charset="0"/>
              </a:rPr>
              <a:pPr/>
              <a:t>43</a:t>
            </a:fld>
            <a:endParaRPr lang="en-US" altLang="en-US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4</a:t>
            </a:fld>
            <a:endParaRPr lang="fi-FI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1" y="4343400"/>
            <a:ext cx="5306460" cy="4114800"/>
          </a:xfrm>
        </p:spPr>
        <p:txBody>
          <a:bodyPr>
            <a:noAutofit/>
          </a:bodyPr>
          <a:lstStyle/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B1731F-5F15-405A-9F90-EE3CB8F02A0C}" type="slidenum">
              <a:rPr lang="en-US" altLang="en-US" smtClean="0"/>
              <a:pPr>
                <a:defRPr/>
              </a:pPr>
              <a:t>44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30438" cy="4114800"/>
          </a:xfrm>
        </p:spPr>
        <p:txBody>
          <a:bodyPr>
            <a:noAutofit/>
          </a:bodyPr>
          <a:lstStyle/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B1731F-5F15-405A-9F90-EE3CB8F02A0C}" type="slidenum">
              <a:rPr lang="en-US" altLang="en-US" smtClean="0"/>
              <a:pPr>
                <a:defRPr/>
              </a:pPr>
              <a:t>45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8363" y="4343400"/>
            <a:ext cx="6130013" cy="4114800"/>
          </a:xfrm>
        </p:spPr>
        <p:txBody>
          <a:bodyPr>
            <a:noAutofit/>
          </a:bodyPr>
          <a:lstStyle/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B1731F-5F15-405A-9F90-EE3CB8F02A0C}" type="slidenum">
              <a:rPr lang="en-US" altLang="en-US" smtClean="0"/>
              <a:pPr>
                <a:defRPr/>
              </a:pPr>
              <a:t>46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B1731F-5F15-405A-9F90-EE3CB8F02A0C}" type="slidenum">
              <a:rPr lang="en-US" altLang="en-US" smtClean="0"/>
              <a:pPr>
                <a:defRPr/>
              </a:pPr>
              <a:t>47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>
          <a:xfrm>
            <a:off x="537237" y="4209514"/>
            <a:ext cx="6019810" cy="4248686"/>
          </a:xfrm>
          <a:noFill/>
          <a:ln/>
        </p:spPr>
        <p:txBody>
          <a:bodyPr>
            <a:noAutofit/>
          </a:bodyPr>
          <a:lstStyle/>
          <a:p>
            <a:endParaRPr lang="en-US" sz="700" dirty="0">
              <a:latin typeface="Times New Roman" pitchFamily="18" charset="0"/>
            </a:endParaRPr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FF21E-2F16-4FB0-A206-9CB07784A3D2}" type="slidenum">
              <a:rPr lang="en-US" altLang="en-US" smtClean="0">
                <a:latin typeface="Times New Roman" pitchFamily="18" charset="0"/>
                <a:cs typeface="Arial" charset="0"/>
              </a:rPr>
              <a:pPr/>
              <a:t>48</a:t>
            </a:fld>
            <a:endParaRPr lang="en-US" altLang="en-US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B1731F-5F15-405A-9F90-EE3CB8F02A0C}" type="slidenum">
              <a:rPr lang="en-US" altLang="en-US" smtClean="0"/>
              <a:pPr>
                <a:defRPr/>
              </a:pPr>
              <a:t>49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>
          <a:xfrm>
            <a:off x="330609" y="4196950"/>
            <a:ext cx="6212665" cy="4261252"/>
          </a:xfrm>
          <a:noFill/>
          <a:ln/>
        </p:spPr>
        <p:txBody>
          <a:bodyPr>
            <a:noAutofit/>
          </a:bodyPr>
          <a:lstStyle/>
          <a:p>
            <a:endParaRPr lang="en-US" sz="700" dirty="0">
              <a:latin typeface="Times New Roman" pitchFamily="18" charset="0"/>
            </a:endParaRP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B97F48-0643-4D67-B421-12355BA9D947}" type="slidenum">
              <a:rPr lang="en-US" altLang="en-US" smtClean="0">
                <a:latin typeface="Times New Roman" pitchFamily="18" charset="0"/>
                <a:cs typeface="Arial" charset="0"/>
              </a:rPr>
              <a:pPr/>
              <a:t>50</a:t>
            </a:fld>
            <a:endParaRPr lang="en-US" altLang="en-US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51</a:t>
            </a:fld>
            <a:endParaRPr lang="fi-FI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5</a:t>
            </a:fld>
            <a:endParaRPr lang="fi-FI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6</a:t>
            </a:fld>
            <a:endParaRPr lang="fi-FI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/>
              <a:t>Pp. </a:t>
            </a:r>
            <a:r>
              <a:rPr lang="fi-FI" dirty="0"/>
              <a:t>99 - 108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7</a:t>
            </a:fld>
            <a:endParaRPr lang="fi-FI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8</a:t>
            </a:fld>
            <a:endParaRPr lang="fi-FI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9</a:t>
            </a:fld>
            <a:endParaRPr lang="fi-FI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0D6F-FA0D-264F-865E-3510C1986A54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EFD0-C85D-684A-91B1-80D6684B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5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0D6F-FA0D-264F-865E-3510C1986A54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EFD0-C85D-684A-91B1-80D6684B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9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0D6F-FA0D-264F-865E-3510C1986A54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EFD0-C85D-684A-91B1-80D6684B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95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0975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433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1.5.2019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5654880"/>
            <a:ext cx="2227147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70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9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1.5.2019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5654880"/>
            <a:ext cx="2227147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70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4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1" y="5654880"/>
            <a:ext cx="2227145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3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0D6F-FA0D-264F-865E-3510C1986A54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EFD0-C85D-684A-91B1-80D6684B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0D6F-FA0D-264F-865E-3510C1986A54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EFD0-C85D-684A-91B1-80D6684B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6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0D6F-FA0D-264F-865E-3510C1986A54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EFD0-C85D-684A-91B1-80D6684B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1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0D6F-FA0D-264F-865E-3510C1986A54}" type="datetimeFigureOut">
              <a:rPr lang="en-US" smtClean="0"/>
              <a:t>5/1/19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EFD0-C85D-684A-91B1-80D6684B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2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0D6F-FA0D-264F-865E-3510C1986A54}" type="datetimeFigureOut">
              <a:rPr lang="en-US" smtClean="0"/>
              <a:t>5/1/19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EFD0-C85D-684A-91B1-80D6684B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7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0D6F-FA0D-264F-865E-3510C1986A54}" type="datetimeFigureOut">
              <a:rPr lang="en-US" smtClean="0"/>
              <a:t>5/1/19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EFD0-C85D-684A-91B1-80D6684B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9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0D6F-FA0D-264F-865E-3510C1986A54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EFD0-C85D-684A-91B1-80D6684B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2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0D6F-FA0D-264F-865E-3510C1986A54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EFD0-C85D-684A-91B1-80D6684B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5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B0D6F-FA0D-264F-865E-3510C1986A54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6EFD0-C85D-684A-91B1-80D6684B8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9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1989288"/>
            <a:ext cx="5489084" cy="1760029"/>
          </a:xfrm>
        </p:spPr>
        <p:txBody>
          <a:bodyPr/>
          <a:lstStyle/>
          <a:p>
            <a:r>
              <a:rPr lang="en-US" sz="4800" dirty="0"/>
              <a:t>Negotiation Analytics</a:t>
            </a:r>
            <a:br>
              <a:rPr lang="en-US" sz="4000" dirty="0"/>
            </a:br>
            <a:r>
              <a:rPr lang="en-US" sz="3600" dirty="0"/>
              <a:t>30C02000</a:t>
            </a:r>
            <a:br>
              <a:rPr lang="en-US" sz="3600" dirty="0"/>
            </a:br>
            <a:r>
              <a:rPr lang="en-US" sz="3600" i="1" dirty="0"/>
              <a:t>Jyrki Wallenius</a:t>
            </a:r>
            <a:br>
              <a:rPr lang="en-US" sz="2800" i="1" dirty="0"/>
            </a:b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40" y="4255203"/>
            <a:ext cx="4236530" cy="1505156"/>
          </a:xfrm>
        </p:spPr>
        <p:txBody>
          <a:bodyPr>
            <a:noAutofit/>
          </a:bodyPr>
          <a:lstStyle/>
          <a:p>
            <a:r>
              <a:rPr lang="en-US" sz="2800" dirty="0"/>
              <a:t>Lecture 3:</a:t>
            </a:r>
          </a:p>
          <a:p>
            <a:r>
              <a:rPr lang="en-US" sz="2800" dirty="0"/>
              <a:t>Two-Party Distributive (Win-Lose) Negotiations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45932" y="5983531"/>
            <a:ext cx="3319477" cy="583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i="1" kern="1200">
                <a:solidFill>
                  <a:srgbClr val="928B81"/>
                </a:solidFill>
                <a:latin typeface="Georgia"/>
                <a:ea typeface="ＭＳ Ｐゴシック" charset="0"/>
                <a:cs typeface="Georgia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Original lecture slides: </a:t>
            </a:r>
            <a:r>
              <a:rPr lang="en-US" sz="2000" dirty="0" err="1"/>
              <a:t>Pirkko</a:t>
            </a:r>
            <a:r>
              <a:rPr lang="en-US" sz="2000" dirty="0"/>
              <a:t> </a:t>
            </a:r>
            <a:r>
              <a:rPr lang="en-US" sz="2000" dirty="0" err="1"/>
              <a:t>Lahdelma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2494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588958"/>
          </a:xfrm>
        </p:spPr>
        <p:txBody>
          <a:bodyPr/>
          <a:lstStyle/>
          <a:p>
            <a:r>
              <a:rPr lang="en-US" dirty="0"/>
              <a:t>Preparing a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103629"/>
            <a:ext cx="8207374" cy="4716883"/>
          </a:xfrm>
        </p:spPr>
        <p:txBody>
          <a:bodyPr>
            <a:normAutofit/>
          </a:bodyPr>
          <a:lstStyle/>
          <a:p>
            <a:r>
              <a:rPr lang="en-US" dirty="0"/>
              <a:t>Where should the negotiation take place?</a:t>
            </a:r>
          </a:p>
          <a:p>
            <a:pPr lvl="1"/>
            <a:r>
              <a:rPr lang="en-US" dirty="0"/>
              <a:t>Mr. Wilson’s suggestion: a hotel suite to which Wilson’s company has access – Steve accepts</a:t>
            </a:r>
          </a:p>
          <a:p>
            <a:r>
              <a:rPr lang="en-US" dirty="0"/>
              <a:t>Who should come?  … people who can significantly help</a:t>
            </a:r>
          </a:p>
          <a:p>
            <a:pPr lvl="1"/>
            <a:r>
              <a:rPr lang="en-US" dirty="0"/>
              <a:t>Steve</a:t>
            </a:r>
          </a:p>
          <a:p>
            <a:pPr lvl="2"/>
            <a:r>
              <a:rPr lang="en-US" sz="1800" dirty="0"/>
              <a:t>Responsible for monetary negotiations</a:t>
            </a:r>
          </a:p>
          <a:p>
            <a:pPr lvl="1"/>
            <a:r>
              <a:rPr lang="en-US" dirty="0"/>
              <a:t>Harry Jones, a lawyer and former member of </a:t>
            </a:r>
            <a:r>
              <a:rPr lang="en-US" dirty="0" err="1"/>
              <a:t>Elmtree</a:t>
            </a:r>
            <a:r>
              <a:rPr lang="en-US" dirty="0"/>
              <a:t> House’s governing board</a:t>
            </a:r>
          </a:p>
          <a:p>
            <a:pPr lvl="2"/>
            <a:r>
              <a:rPr lang="en-US" sz="1800" dirty="0"/>
              <a:t>Advice on legal details</a:t>
            </a:r>
          </a:p>
          <a:p>
            <a:pPr lvl="1"/>
            <a:r>
              <a:rPr lang="en-US" dirty="0"/>
              <a:t>Mrs. Peters, the director of </a:t>
            </a:r>
            <a:r>
              <a:rPr lang="en-US" dirty="0" err="1"/>
              <a:t>Elmtree</a:t>
            </a:r>
            <a:r>
              <a:rPr lang="en-US" dirty="0"/>
              <a:t> House</a:t>
            </a:r>
          </a:p>
          <a:p>
            <a:pPr lvl="2"/>
            <a:r>
              <a:rPr lang="en-US" sz="1800" dirty="0"/>
              <a:t>Responsible for assuring Mr. Wilson on how difficult it is to move</a:t>
            </a:r>
          </a:p>
        </p:txBody>
      </p:sp>
    </p:spTree>
    <p:extLst>
      <p:ext uri="{BB962C8B-B14F-4D97-AF65-F5344CB8AC3E}">
        <p14:creationId xmlns:p14="http://schemas.microsoft.com/office/powerpoint/2010/main" val="37804309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Preparing a strategy continued: who should make the first offer and how large?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8207374" cy="4261224"/>
          </a:xfrm>
        </p:spPr>
        <p:txBody>
          <a:bodyPr>
            <a:normAutofit/>
          </a:bodyPr>
          <a:lstStyle/>
          <a:p>
            <a:r>
              <a:rPr lang="en-US" dirty="0"/>
              <a:t>What should Steve’s opening tactics be?</a:t>
            </a:r>
          </a:p>
          <a:p>
            <a:pPr marL="676800" indent="-457200">
              <a:buFont typeface="+mj-lt"/>
              <a:buAutoNum type="alphaLcPeriod"/>
            </a:pPr>
            <a:r>
              <a:rPr lang="en-US" dirty="0"/>
              <a:t>If Steve makes the first offer</a:t>
            </a:r>
          </a:p>
          <a:p>
            <a:pPr lvl="2"/>
            <a:r>
              <a:rPr lang="en-US" sz="1800" dirty="0"/>
              <a:t>The probabilistic assessment of Mr. Wilson’s reservation price is very broad -&gt; the first offer might be too high and sour the atmosphere</a:t>
            </a:r>
          </a:p>
          <a:p>
            <a:pPr lvl="2"/>
            <a:r>
              <a:rPr lang="en-US" sz="1800" dirty="0"/>
              <a:t>$750.000?</a:t>
            </a:r>
          </a:p>
          <a:p>
            <a:pPr marL="676800" indent="-457200">
              <a:buFont typeface="+mj-lt"/>
              <a:buAutoNum type="alphaLcPeriod"/>
            </a:pPr>
            <a:r>
              <a:rPr lang="en-US" dirty="0"/>
              <a:t>If Mr. Wilson makes the first offer</a:t>
            </a:r>
          </a:p>
          <a:p>
            <a:pPr lvl="2"/>
            <a:r>
              <a:rPr lang="en-US" sz="1800" dirty="0"/>
              <a:t>Steve prefers this alternative (good idea!)</a:t>
            </a:r>
          </a:p>
          <a:p>
            <a:pPr lvl="2"/>
            <a:r>
              <a:rPr lang="en-US" sz="1800" dirty="0"/>
              <a:t>Final point of agreement can be predicted to be close to midway between the two opening offers (assuming that the midway is within ZOPA)</a:t>
            </a:r>
          </a:p>
          <a:p>
            <a:pPr lvl="2"/>
            <a:r>
              <a:rPr lang="en-US" sz="1800" dirty="0"/>
              <a:t>Steve  aims at getting $350.000</a:t>
            </a:r>
          </a:p>
          <a:p>
            <a:pPr lvl="2"/>
            <a:r>
              <a:rPr lang="en-US" sz="1800" dirty="0"/>
              <a:t>Should Steve bluff or not, if Mr. Wilson’s offer is above $220.000 (which is Steve’s true reservation price)?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64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Reservation Prices and ZOPA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71600" y="3417560"/>
          <a:ext cx="734482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9552" y="3861048"/>
          <a:ext cx="813690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1555" y="2996952"/>
          <a:ext cx="813690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 rot="5400000" flipH="1" flipV="1">
            <a:off x="955107" y="2717404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1800126" y="2675839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91346" y="1593270"/>
            <a:ext cx="79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ZOPA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67329" y="1899661"/>
            <a:ext cx="872853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4723526" y="2675834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881754" y="1899656"/>
            <a:ext cx="2881737" cy="1588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6255" y="1717962"/>
            <a:ext cx="1814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Elmtree’s</a:t>
            </a:r>
            <a:r>
              <a:rPr lang="en-US" dirty="0"/>
              <a:t> reservation price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57454" y="1704108"/>
            <a:ext cx="2216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probable range </a:t>
            </a:r>
            <a:r>
              <a:rPr lang="en-US"/>
              <a:t>of  Mr. </a:t>
            </a:r>
            <a:r>
              <a:rPr lang="en-US" dirty="0"/>
              <a:t>Wilson’s reservation price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1274618" y="3075708"/>
            <a:ext cx="1094509" cy="318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3" idx="1"/>
          </p:cNvCxnSpPr>
          <p:nvPr/>
        </p:nvCxnSpPr>
        <p:spPr>
          <a:xfrm rot="10800000" flipV="1">
            <a:off x="4405746" y="2165773"/>
            <a:ext cx="1551709" cy="4527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Brace 36"/>
          <p:cNvSpPr/>
          <p:nvPr/>
        </p:nvSpPr>
        <p:spPr>
          <a:xfrm rot="16200000" flipV="1">
            <a:off x="4184072" y="1343892"/>
            <a:ext cx="284017" cy="2819400"/>
          </a:xfrm>
          <a:prstGeom prst="rightBrace">
            <a:avLst>
              <a:gd name="adj1" fmla="val 57564"/>
              <a:gd name="adj2" fmla="val 504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505201" y="4211782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Price  in $000s</a:t>
            </a:r>
          </a:p>
        </p:txBody>
      </p:sp>
    </p:spTree>
    <p:extLst>
      <p:ext uri="{BB962C8B-B14F-4D97-AF65-F5344CB8AC3E}">
        <p14:creationId xmlns:p14="http://schemas.microsoft.com/office/powerpoint/2010/main" val="2507391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  <p:bldP spid="23" grpId="0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83590"/>
              </p:ext>
            </p:extLst>
          </p:nvPr>
        </p:nvGraphicFramePr>
        <p:xfrm>
          <a:off x="611555" y="2996952"/>
          <a:ext cx="813690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Negotiation dance </a:t>
            </a:r>
            <a:br>
              <a:rPr lang="en-US"/>
            </a:br>
            <a:r>
              <a:rPr lang="en-US" sz="2400"/>
              <a:t>Negotiation starts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71600" y="3417560"/>
          <a:ext cx="734482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9552" y="3861048"/>
          <a:ext cx="813690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 rot="5400000" flipH="1" flipV="1">
            <a:off x="955107" y="2717404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1800126" y="2675839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91346" y="1593270"/>
            <a:ext cx="79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ZOPA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67329" y="1899661"/>
            <a:ext cx="872853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7395" y="3020297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98304" y="3020297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4401" y="4391891"/>
            <a:ext cx="6930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Mr. </a:t>
            </a:r>
            <a:r>
              <a:rPr lang="en-US" dirty="0"/>
              <a:t>Wilson: ”Tell me the bare minimum you would accept </a:t>
            </a:r>
            <a:r>
              <a:rPr lang="en-US"/>
              <a:t>from us.”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00541" y="4710551"/>
            <a:ext cx="712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Steve: ”Why don’t you tell me the maximum you are willing to pay?”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86681" y="5029211"/>
            <a:ext cx="7404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Mr. </a:t>
            </a:r>
            <a:r>
              <a:rPr lang="en-US" dirty="0"/>
              <a:t>Wilson: </a:t>
            </a:r>
            <a:r>
              <a:rPr lang="en-US"/>
              <a:t>”$150.000 </a:t>
            </a:r>
            <a:r>
              <a:rPr lang="en-US" dirty="0"/>
              <a:t>– properties have been sold with this </a:t>
            </a:r>
            <a:r>
              <a:rPr lang="en-US"/>
              <a:t>price here.”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872826" y="5347876"/>
            <a:ext cx="595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Steve: ”$600.000 – </a:t>
            </a:r>
            <a:r>
              <a:rPr lang="en-US" dirty="0" err="1"/>
              <a:t>Elmtree</a:t>
            </a:r>
            <a:r>
              <a:rPr lang="en-US" dirty="0"/>
              <a:t> House has no intention to move.”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4723526" y="2675834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881754" y="1899656"/>
            <a:ext cx="2881737" cy="1588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30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9" grpId="0"/>
      <p:bldP spid="30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Negotiation dance </a:t>
            </a:r>
            <a:br>
              <a:rPr lang="en-US" dirty="0"/>
            </a:br>
            <a:r>
              <a:rPr lang="en-US" sz="2400" dirty="0"/>
              <a:t>Two days later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71600" y="3417560"/>
          <a:ext cx="734482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9552" y="3861048"/>
          <a:ext cx="813690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1555" y="2996952"/>
          <a:ext cx="813690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 rot="5400000" flipH="1" flipV="1">
            <a:off x="955107" y="2717404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1800126" y="2675839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91346" y="1593270"/>
            <a:ext cx="79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ZOPA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67329" y="1899661"/>
            <a:ext cx="872853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7395" y="3020297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98304" y="3020297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86676" y="4253340"/>
            <a:ext cx="8229599" cy="651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Mr. </a:t>
            </a:r>
            <a:r>
              <a:rPr lang="en-US" dirty="0"/>
              <a:t>Wilson: </a:t>
            </a:r>
            <a:r>
              <a:rPr lang="en-US"/>
              <a:t>”$250.000 </a:t>
            </a:r>
            <a:r>
              <a:rPr lang="en-US" dirty="0"/>
              <a:t>– </a:t>
            </a:r>
            <a:r>
              <a:rPr lang="en-US" dirty="0" err="1"/>
              <a:t>Elmtree</a:t>
            </a:r>
            <a:r>
              <a:rPr lang="en-US" dirty="0"/>
              <a:t> brings social good and that is why my conscience is bothering ”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86676" y="4830917"/>
            <a:ext cx="577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Steve: ”Now that’s more like it!” (Is this a smart comment?)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86676" y="5135722"/>
            <a:ext cx="7007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Steve: ”$475.000 – I can get the board to come down to this price.”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4723526" y="2675834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881754" y="1899656"/>
            <a:ext cx="2881737" cy="1588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98579" y="301552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07536" y="3001241"/>
            <a:ext cx="397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86676" y="5454382"/>
            <a:ext cx="6216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Mr. Wilson: ”Let’s meet in a couple of days for more bargaining.”</a:t>
            </a:r>
          </a:p>
        </p:txBody>
      </p:sp>
    </p:spTree>
    <p:extLst>
      <p:ext uri="{BB962C8B-B14F-4D97-AF65-F5344CB8AC3E}">
        <p14:creationId xmlns:p14="http://schemas.microsoft.com/office/powerpoint/2010/main" val="2541892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22" grpId="0"/>
      <p:bldP spid="23" grpId="0" animBg="1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Negotiation dance </a:t>
            </a:r>
            <a:br>
              <a:rPr lang="en-US"/>
            </a:br>
            <a:r>
              <a:rPr lang="en-US" sz="2400"/>
              <a:t>During a couple of next days…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71600" y="3417560"/>
          <a:ext cx="734482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9552" y="3861048"/>
          <a:ext cx="813690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1555" y="2996952"/>
          <a:ext cx="813690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 rot="5400000" flipH="1" flipV="1">
            <a:off x="955107" y="2717404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1800126" y="2675839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91346" y="1593270"/>
            <a:ext cx="79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ZOPA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67329" y="1899661"/>
            <a:ext cx="872853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7395" y="3020297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98304" y="3020297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4401" y="4391890"/>
            <a:ext cx="822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Steve: </a:t>
            </a:r>
            <a:r>
              <a:rPr lang="en-US"/>
              <a:t>”Ok. </a:t>
            </a:r>
            <a:r>
              <a:rPr lang="en-US" dirty="0"/>
              <a:t>I have to contact the key board members to see if I can break the </a:t>
            </a:r>
            <a:r>
              <a:rPr lang="en-US"/>
              <a:t>$350.000 barrier.”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4723526" y="2675834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881754" y="1899656"/>
            <a:ext cx="2881737" cy="1588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98579" y="301552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07536" y="3001241"/>
            <a:ext cx="397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19029" y="2766129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b</a:t>
            </a:r>
            <a:r>
              <a:rPr lang="en-US" b="1" baseline="-25000"/>
              <a:t>5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2674021" y="3588328"/>
            <a:ext cx="33250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31094" y="3029379"/>
            <a:ext cx="397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66624" y="3029374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4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006536" y="3297368"/>
            <a:ext cx="33250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17796" y="3001236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12981" y="3001231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23241" y="3001226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s</a:t>
            </a:r>
            <a:r>
              <a:rPr lang="en-US" b="1" baseline="-25000"/>
              <a:t>5</a:t>
            </a: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4863106" y="3588323"/>
            <a:ext cx="33250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909551" y="3588323"/>
            <a:ext cx="33250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4641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6" grpId="0"/>
      <p:bldP spid="24" grpId="0" animBg="1"/>
      <p:bldP spid="25" grpId="0"/>
      <p:bldP spid="37" grpId="0"/>
      <p:bldP spid="38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Negotiation dance </a:t>
            </a:r>
            <a:br>
              <a:rPr lang="en-US"/>
            </a:br>
            <a:r>
              <a:rPr lang="en-US" sz="2400"/>
              <a:t>Breaking point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71600" y="3417560"/>
          <a:ext cx="734482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9552" y="3861048"/>
          <a:ext cx="813690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1555" y="2996952"/>
          <a:ext cx="813690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 rot="5400000" flipH="1" flipV="1">
            <a:off x="955107" y="2717404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1800126" y="2675839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91346" y="1593270"/>
            <a:ext cx="79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ZOPA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67329" y="1899661"/>
            <a:ext cx="872853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7395" y="3020297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98304" y="3020297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55966" y="4156355"/>
            <a:ext cx="8229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$300.000 </a:t>
            </a:r>
            <a:r>
              <a:rPr lang="en-US" dirty="0"/>
              <a:t>exceeds the reservation price and even allows </a:t>
            </a:r>
            <a:r>
              <a:rPr lang="en-US" dirty="0" err="1"/>
              <a:t>Elmtree</a:t>
            </a:r>
            <a:r>
              <a:rPr lang="en-US" dirty="0"/>
              <a:t> House to move into the best alternative, which is Allston requiring </a:t>
            </a:r>
            <a:r>
              <a:rPr lang="en-US"/>
              <a:t>$275.000.</a:t>
            </a:r>
            <a:endParaRPr lang="en-US" dirty="0"/>
          </a:p>
          <a:p>
            <a:r>
              <a:rPr lang="en-US" dirty="0"/>
              <a:t>Should Steve still continue trying to get higher offer </a:t>
            </a:r>
            <a:r>
              <a:rPr lang="en-US"/>
              <a:t>from Mr. </a:t>
            </a:r>
            <a:r>
              <a:rPr lang="en-US" dirty="0"/>
              <a:t>Wilson?</a:t>
            </a:r>
          </a:p>
          <a:p>
            <a:r>
              <a:rPr lang="en-US" dirty="0"/>
              <a:t>If he continues, </a:t>
            </a:r>
            <a:r>
              <a:rPr lang="en-US"/>
              <a:t>will Mr. </a:t>
            </a:r>
            <a:r>
              <a:rPr lang="en-US" dirty="0"/>
              <a:t>Wilson wash his hands of </a:t>
            </a:r>
            <a:r>
              <a:rPr lang="en-US" dirty="0" err="1"/>
              <a:t>Elmtree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4723526" y="2675834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881754" y="1899656"/>
            <a:ext cx="2881737" cy="1588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98579" y="301552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07536" y="3001241"/>
            <a:ext cx="397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19029" y="276612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5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2674021" y="3588328"/>
            <a:ext cx="33250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31094" y="3029379"/>
            <a:ext cx="397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66624" y="3029374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4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006536" y="3297368"/>
            <a:ext cx="33250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17796" y="3001236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12981" y="3001231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23241" y="3001226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5</a:t>
            </a: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4863106" y="3588323"/>
            <a:ext cx="33250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909551" y="3588323"/>
            <a:ext cx="33250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928251" y="5242021"/>
            <a:ext cx="75368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Steve finds out that buying Allston property with repairs it needed would actually cost </a:t>
            </a:r>
            <a:r>
              <a:rPr lang="en-US"/>
              <a:t>$295.000. </a:t>
            </a:r>
            <a:r>
              <a:rPr lang="en-US" dirty="0"/>
              <a:t>In addition, extra money was needed</a:t>
            </a:r>
            <a:r>
              <a:rPr lang="en-US"/>
              <a:t>, too. 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991032" y="2566219"/>
            <a:ext cx="1224116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57399" y="22471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4126921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Negotiation dance </a:t>
            </a:r>
            <a:br>
              <a:rPr lang="en-US" dirty="0"/>
            </a:br>
            <a:r>
              <a:rPr lang="en-US" sz="2400" dirty="0"/>
              <a:t>Closing gambits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71600" y="3417560"/>
          <a:ext cx="734482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9552" y="3861048"/>
          <a:ext cx="813690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250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350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450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1555" y="2996952"/>
          <a:ext cx="813690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9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97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 rot="5400000" flipH="1" flipV="1">
            <a:off x="955107" y="2717404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1800126" y="2675839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91346" y="1593270"/>
            <a:ext cx="795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ZOPA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67329" y="1899661"/>
            <a:ext cx="872853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7395" y="3020297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98304" y="3020297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86691" y="4211775"/>
            <a:ext cx="822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Steve: </a:t>
            </a:r>
            <a:r>
              <a:rPr lang="en-US"/>
              <a:t>”$300.000 </a:t>
            </a:r>
            <a:r>
              <a:rPr lang="en-US" dirty="0"/>
              <a:t>and repair work for </a:t>
            </a:r>
            <a:r>
              <a:rPr lang="en-US"/>
              <a:t>$30.000 </a:t>
            </a:r>
            <a:r>
              <a:rPr lang="en-US" dirty="0"/>
              <a:t>- </a:t>
            </a:r>
            <a:r>
              <a:rPr lang="en-US"/>
              <a:t>$40.000 </a:t>
            </a:r>
            <a:r>
              <a:rPr lang="en-US" dirty="0"/>
              <a:t>in Allston property?”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4723526" y="2675834"/>
            <a:ext cx="20882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881754" y="1899656"/>
            <a:ext cx="2881737" cy="1588"/>
          </a:xfrm>
          <a:prstGeom prst="straightConnector1">
            <a:avLst/>
          </a:prstGeom>
          <a:ln>
            <a:solidFill>
              <a:schemeClr val="tx1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98579" y="301552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07536" y="3001241"/>
            <a:ext cx="397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19029" y="2766129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b</a:t>
            </a:r>
            <a:r>
              <a:rPr lang="en-US" b="1" baseline="-25000"/>
              <a:t>5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2674021" y="3588328"/>
            <a:ext cx="33250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31094" y="3029379"/>
            <a:ext cx="39786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866624" y="3029374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4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006536" y="3297368"/>
            <a:ext cx="33250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17796" y="3001236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12981" y="3001231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23241" y="3001226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5</a:t>
            </a: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4863106" y="3588323"/>
            <a:ext cx="33250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909551" y="3588323"/>
            <a:ext cx="33250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86686" y="4461160"/>
            <a:ext cx="822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Mr. </a:t>
            </a:r>
            <a:r>
              <a:rPr lang="en-US" dirty="0"/>
              <a:t>Wilson: ”Our firm policy does not allow free </a:t>
            </a:r>
            <a:r>
              <a:rPr lang="en-US"/>
              <a:t>contract work.”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86681" y="4724400"/>
            <a:ext cx="822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Steve: </a:t>
            </a:r>
            <a:r>
              <a:rPr lang="en-US"/>
              <a:t>”$300.000 </a:t>
            </a:r>
            <a:r>
              <a:rPr lang="en-US" dirty="0"/>
              <a:t>and a tax-free gift of </a:t>
            </a:r>
            <a:r>
              <a:rPr lang="en-US"/>
              <a:t>$40.000 </a:t>
            </a:r>
            <a:r>
              <a:rPr lang="en-US" dirty="0"/>
              <a:t>to </a:t>
            </a:r>
            <a:r>
              <a:rPr lang="en-US" dirty="0" err="1"/>
              <a:t>Elmtree</a:t>
            </a:r>
            <a:r>
              <a:rPr lang="en-US" dirty="0"/>
              <a:t> House?”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86676" y="4987640"/>
            <a:ext cx="822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Mr. </a:t>
            </a:r>
            <a:r>
              <a:rPr lang="en-US" dirty="0"/>
              <a:t>Wilson: </a:t>
            </a:r>
            <a:r>
              <a:rPr lang="en-US"/>
              <a:t>”$300.000 </a:t>
            </a:r>
            <a:r>
              <a:rPr lang="en-US" dirty="0"/>
              <a:t>and a tax-free gift of </a:t>
            </a:r>
            <a:r>
              <a:rPr lang="en-US"/>
              <a:t>$25.000 </a:t>
            </a:r>
            <a:r>
              <a:rPr lang="en-US" dirty="0"/>
              <a:t>to </a:t>
            </a:r>
            <a:r>
              <a:rPr lang="en-US" dirty="0" err="1"/>
              <a:t>Elmtree</a:t>
            </a:r>
            <a:r>
              <a:rPr lang="en-US" dirty="0"/>
              <a:t> House?”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86671" y="5223170"/>
            <a:ext cx="822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Steve: ”It’s a deal!”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2978727" y="3200400"/>
            <a:ext cx="1163782" cy="1588"/>
          </a:xfrm>
          <a:prstGeom prst="straightConnector1">
            <a:avLst/>
          </a:prstGeom>
          <a:ln w="38100">
            <a:solidFill>
              <a:srgbClr val="ED293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932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41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3308" y="318135"/>
            <a:ext cx="8212380" cy="740140"/>
          </a:xfrm>
        </p:spPr>
        <p:txBody>
          <a:bodyPr/>
          <a:lstStyle/>
          <a:p>
            <a:r>
              <a:rPr lang="en-US" dirty="0"/>
              <a:t>Fundamental strategies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Push for settlement near opponent’s reservation price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Get the other party to change their reservation price</a:t>
            </a:r>
          </a:p>
          <a:p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r>
              <a:rPr lang="en-US" sz="1800" b="0" dirty="0"/>
              <a:t>The keys to implementing the strategies are:</a:t>
            </a:r>
          </a:p>
          <a:p>
            <a:pPr lvl="1"/>
            <a:r>
              <a:rPr lang="en-US" sz="1600" dirty="0"/>
              <a:t>Discovering the other party’s reservation price: how?</a:t>
            </a:r>
          </a:p>
          <a:p>
            <a:pPr lvl="1"/>
            <a:r>
              <a:rPr lang="en-US" sz="1600" dirty="0"/>
              <a:t>Influencing the other party’s reservation price</a:t>
            </a:r>
          </a:p>
          <a:p>
            <a:endParaRPr lang="fi-FI" sz="1800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799180" y="5113356"/>
          <a:ext cx="734482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 err="1"/>
                        <a:t>Price</a:t>
                      </a:r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 rot="5400000" flipH="1" flipV="1">
            <a:off x="2184633" y="4815146"/>
            <a:ext cx="12843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46584" y="3721344"/>
            <a:ext cx="27270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Zone of possible agreement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794909" y="4094237"/>
            <a:ext cx="3801704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5969681" y="4790205"/>
            <a:ext cx="125108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31867" y="371380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  <a:endParaRPr lang="en-US" b="1" baseline="-25000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3936932" y="5029995"/>
            <a:ext cx="899358" cy="1588"/>
          </a:xfrm>
          <a:prstGeom prst="straightConnector1">
            <a:avLst/>
          </a:prstGeom>
          <a:ln w="38100">
            <a:solidFill>
              <a:srgbClr val="ED293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438102" y="3829394"/>
            <a:ext cx="1312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Seller’s reservation price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93594" y="3823848"/>
            <a:ext cx="1632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Buyer’s reservation price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68974" y="36999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</a:t>
            </a:r>
            <a:endParaRPr lang="en-US" b="1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3540302" y="4297678"/>
            <a:ext cx="1814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Settlement x</a:t>
            </a:r>
            <a:r>
              <a:rPr lang="en-US" sz="1600" baseline="30000" dirty="0"/>
              <a:t>*</a:t>
            </a:r>
          </a:p>
        </p:txBody>
      </p:sp>
      <p:sp>
        <p:nvSpPr>
          <p:cNvPr id="37" name="Right Brace 36"/>
          <p:cNvSpPr/>
          <p:nvPr/>
        </p:nvSpPr>
        <p:spPr>
          <a:xfrm rot="16200000" flipV="1">
            <a:off x="5344152" y="3912524"/>
            <a:ext cx="284017" cy="2137757"/>
          </a:xfrm>
          <a:prstGeom prst="rightBrace">
            <a:avLst>
              <a:gd name="adj1" fmla="val 57564"/>
              <a:gd name="adj2" fmla="val 504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 rot="16200000" flipV="1">
            <a:off x="3473789" y="4245032"/>
            <a:ext cx="284017" cy="1539244"/>
          </a:xfrm>
          <a:prstGeom prst="rightBrace">
            <a:avLst>
              <a:gd name="adj1" fmla="val 57564"/>
              <a:gd name="adj2" fmla="val 504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584337" y="4580311"/>
            <a:ext cx="1814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Seller’s surplus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07101" y="4574769"/>
            <a:ext cx="1814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Buyer’s surplus</a:t>
            </a:r>
          </a:p>
        </p:txBody>
      </p:sp>
      <p:sp>
        <p:nvSpPr>
          <p:cNvPr id="20" name="Text Placeholder 10"/>
          <p:cNvSpPr txBox="1">
            <a:spLocks/>
          </p:cNvSpPr>
          <p:nvPr/>
        </p:nvSpPr>
        <p:spPr>
          <a:xfrm>
            <a:off x="4932040" y="6150883"/>
            <a:ext cx="3923928" cy="381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fi-FI" sz="1050" dirty="0" err="1"/>
              <a:t>Source</a:t>
            </a:r>
            <a:r>
              <a:rPr lang="fi-FI" sz="1050" dirty="0"/>
              <a:t>: </a:t>
            </a:r>
            <a:r>
              <a:rPr lang="fi-FI" sz="1050" dirty="0" err="1"/>
              <a:t>Lewicki</a:t>
            </a:r>
            <a:r>
              <a:rPr lang="fi-FI" sz="1050" dirty="0"/>
              <a:t>, Barry &amp; </a:t>
            </a:r>
            <a:r>
              <a:rPr lang="fi-FI" sz="1050" dirty="0" err="1"/>
              <a:t>Sounders</a:t>
            </a:r>
            <a:r>
              <a:rPr lang="fi-FI" sz="1050"/>
              <a:t>: Negotiation. 2010. McGraw-Hills.</a:t>
            </a:r>
            <a:endParaRPr lang="fi-FI" sz="1050" dirty="0"/>
          </a:p>
        </p:txBody>
      </p:sp>
    </p:spTree>
    <p:extLst>
      <p:ext uri="{BB962C8B-B14F-4D97-AF65-F5344CB8AC3E}">
        <p14:creationId xmlns:p14="http://schemas.microsoft.com/office/powerpoint/2010/main" val="4030345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Guidelines for making concessions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3309" y="1058275"/>
            <a:ext cx="4067659" cy="4777356"/>
          </a:xfrm>
        </p:spPr>
        <p:txBody>
          <a:bodyPr>
            <a:noAutofit/>
          </a:bodyPr>
          <a:lstStyle/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Give yourself enough room to make concessions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Try to get the other party to start revealing their bid (strategy) first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Are there side issues? Besides money? Payment terms? Time frame?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Make the other party work hard for every concession you make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8"/>
          </p:nvPr>
        </p:nvSpPr>
        <p:spPr>
          <a:xfrm>
            <a:off x="4687610" y="924910"/>
            <a:ext cx="4168358" cy="4913420"/>
          </a:xfrm>
        </p:spPr>
        <p:txBody>
          <a:bodyPr>
            <a:normAutofit fontScale="92500" lnSpcReduction="10000"/>
          </a:bodyPr>
          <a:lstStyle/>
          <a:p>
            <a:pPr lvl="1" indent="0">
              <a:buNone/>
            </a:pPr>
            <a:endParaRPr lang="en-US" dirty="0"/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Use trade-offs to obtain something (extra) for  concessions you make?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Generally, concede slowly and give little with each concession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Do not reveal your deadline to the other party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Occasionally say ”no” to the other negotiator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Keep a record of concessions made in the negotiation to try to identify a pattern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Do not concede ”too often, too soon, or too much”.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4294967295"/>
          </p:nvPr>
        </p:nvSpPr>
        <p:spPr>
          <a:xfrm>
            <a:off x="4932040" y="6150883"/>
            <a:ext cx="3923928" cy="3810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sz="1050" dirty="0" err="1"/>
              <a:t>Source</a:t>
            </a:r>
            <a:r>
              <a:rPr lang="fi-FI" sz="1050" dirty="0"/>
              <a:t>: </a:t>
            </a:r>
            <a:r>
              <a:rPr lang="fi-FI" sz="1050" dirty="0" err="1"/>
              <a:t>Lewicki</a:t>
            </a:r>
            <a:r>
              <a:rPr lang="fi-FI" sz="1050" dirty="0"/>
              <a:t>, Barry &amp; </a:t>
            </a:r>
            <a:r>
              <a:rPr lang="fi-FI" sz="1050" dirty="0" err="1"/>
              <a:t>Sounders</a:t>
            </a:r>
            <a:r>
              <a:rPr lang="fi-FI" sz="1050" dirty="0"/>
              <a:t>: </a:t>
            </a:r>
            <a:r>
              <a:rPr lang="fi-FI" sz="1050" dirty="0" err="1"/>
              <a:t>Negotiation</a:t>
            </a:r>
            <a:r>
              <a:rPr lang="fi-FI" sz="1050" dirty="0"/>
              <a:t>. 2010. </a:t>
            </a:r>
            <a:r>
              <a:rPr lang="fi-FI" sz="1050" dirty="0" err="1"/>
              <a:t>McGraw-Hills</a:t>
            </a:r>
            <a:r>
              <a:rPr lang="fi-FI" sz="1050" dirty="0"/>
              <a:t> (</a:t>
            </a:r>
            <a:r>
              <a:rPr lang="fi-FI" sz="1050" dirty="0" err="1"/>
              <a:t>originally</a:t>
            </a:r>
            <a:r>
              <a:rPr lang="fi-FI" sz="1050" dirty="0"/>
              <a:t> </a:t>
            </a:r>
            <a:r>
              <a:rPr lang="fi-FI" sz="1050" dirty="0" err="1"/>
              <a:t>Hendon</a:t>
            </a:r>
            <a:r>
              <a:rPr lang="fi-FI" sz="1050" dirty="0"/>
              <a:t>, Roy and Ahmed (2003): American Business </a:t>
            </a:r>
            <a:r>
              <a:rPr lang="fi-FI" sz="1050" dirty="0" err="1"/>
              <a:t>Review</a:t>
            </a:r>
            <a:r>
              <a:rPr lang="fi-FI" sz="1050" dirty="0"/>
              <a:t> </a:t>
            </a:r>
            <a:r>
              <a:rPr lang="fi-FI" sz="1050" dirty="0" err="1"/>
              <a:t>Vol</a:t>
            </a:r>
            <a:r>
              <a:rPr lang="fi-FI" sz="1050" dirty="0"/>
              <a:t> 21).</a:t>
            </a:r>
          </a:p>
        </p:txBody>
      </p:sp>
    </p:spTree>
    <p:extLst>
      <p:ext uri="{BB962C8B-B14F-4D97-AF65-F5344CB8AC3E}">
        <p14:creationId xmlns:p14="http://schemas.microsoft.com/office/powerpoint/2010/main" val="402191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To familiarize with the basic concepts of two-party distributive win-lose negotiations: reservation prices, ZOPA (zone of possible agreement), negotiation dance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To understand what kinds of factors complicate the distributive negotiations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To learn how to deal with different negotiation tactics in distributive negotiations</a:t>
            </a:r>
          </a:p>
        </p:txBody>
      </p:sp>
    </p:spTree>
    <p:extLst>
      <p:ext uri="{BB962C8B-B14F-4D97-AF65-F5344CB8AC3E}">
        <p14:creationId xmlns:p14="http://schemas.microsoft.com/office/powerpoint/2010/main" val="840920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4"/>
            <a:ext cx="8207375" cy="1328431"/>
          </a:xfrm>
        </p:spPr>
        <p:txBody>
          <a:bodyPr/>
          <a:lstStyle/>
          <a:p>
            <a:r>
              <a:rPr lang="en-US" dirty="0"/>
              <a:t>Variations for two-party win-lose negotiations (have assumed that we know our own RP, not the other party’s)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782500"/>
            <a:ext cx="8207374" cy="373473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/>
              <a:t>Both parties know the other’s reservation price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b="0" dirty="0"/>
              <a:t>O</a:t>
            </a:r>
            <a:r>
              <a:rPr lang="en-US" sz="2800" b="0" dirty="0"/>
              <a:t>ne party knows the other’s reservation price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/>
              <a:t>Common probabilistic information about the reservation price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/>
              <a:t>Double auction: simultaneous revelation of reservation price (multiple parties)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64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Both parties know the other’s </a:t>
            </a:r>
            <a:br>
              <a:rPr lang="en-US" dirty="0"/>
            </a:br>
            <a:r>
              <a:rPr lang="en-US" dirty="0"/>
              <a:t>reservation price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8207374" cy="42913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/>
              <a:t>If b &lt; s, there is no ZOPA, and therefore, no 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/>
              <a:t>If b &gt; s, a potential share of (b – s) is to be shared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/>
              <a:t>How to share it?</a:t>
            </a:r>
          </a:p>
          <a:p>
            <a:pPr lvl="2"/>
            <a:r>
              <a:rPr lang="en-US" sz="2400" dirty="0"/>
              <a:t>Natural: The value in the middle of ZOPA?</a:t>
            </a:r>
          </a:p>
          <a:p>
            <a:pPr lvl="2"/>
            <a:r>
              <a:rPr lang="en-US" sz="2400" dirty="0"/>
              <a:t>Could you argue for a larger share?</a:t>
            </a:r>
          </a:p>
          <a:p>
            <a:pPr lvl="2"/>
            <a:r>
              <a:rPr lang="en-US" sz="2400" dirty="0"/>
              <a:t>An example of a rich man and a poor man sharing $200 (different tax brackets) (</a:t>
            </a:r>
            <a:r>
              <a:rPr lang="en-US" sz="2400" dirty="0" err="1"/>
              <a:t>Raiffa</a:t>
            </a:r>
            <a:r>
              <a:rPr lang="en-US" sz="2400" dirty="0"/>
              <a:t>: page 116)</a:t>
            </a:r>
          </a:p>
          <a:p>
            <a:pPr marL="25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5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</a:t>
            </a:r>
            <a:r>
              <a:rPr lang="en-US" dirty="0"/>
              <a:t>ne party knows the other’s reservation price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164103"/>
            <a:ext cx="8207374" cy="467152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400" dirty="0"/>
              <a:t>Let’s assume that the buyer knows the reservation price of the seller (</a:t>
            </a:r>
            <a:r>
              <a:rPr lang="en-US" sz="2400" i="1" dirty="0"/>
              <a:t>s</a:t>
            </a:r>
            <a:r>
              <a:rPr lang="en-US" sz="2400" dirty="0"/>
              <a:t>) but the seller does not know the reservation price of the buyer (</a:t>
            </a:r>
            <a:r>
              <a:rPr lang="en-US" sz="2400" i="1" dirty="0"/>
              <a:t>b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If the negotiations start, the seller knows that </a:t>
            </a:r>
            <a:r>
              <a:rPr lang="en-US" sz="2400" i="1" dirty="0"/>
              <a:t>b</a:t>
            </a:r>
            <a:r>
              <a:rPr lang="en-US" sz="2400" dirty="0"/>
              <a:t> &gt; </a:t>
            </a:r>
            <a:r>
              <a:rPr lang="en-US" sz="2400" i="1" dirty="0"/>
              <a:t>s</a:t>
            </a:r>
            <a:r>
              <a:rPr lang="en-US" sz="2400" dirty="0"/>
              <a:t>, i.e. there is a ZOPA, but it is unclear how much bigger </a:t>
            </a:r>
            <a:r>
              <a:rPr lang="en-US" sz="2400" i="1" dirty="0"/>
              <a:t>b</a:t>
            </a:r>
            <a:r>
              <a:rPr lang="en-US" sz="2400" dirty="0"/>
              <a:t> is </a:t>
            </a:r>
          </a:p>
          <a:p>
            <a:pPr lvl="2"/>
            <a:r>
              <a:rPr lang="en-US" sz="2400" dirty="0"/>
              <a:t> The buyer can and will use the knowledge of s to her advantage</a:t>
            </a:r>
          </a:p>
          <a:p>
            <a:pPr lvl="2"/>
            <a:r>
              <a:rPr lang="en-US" sz="2400" dirty="0"/>
              <a:t>The seller can update knowledge of b from the buyer’s bids</a:t>
            </a:r>
          </a:p>
          <a:p>
            <a:pPr lvl="2"/>
            <a:r>
              <a:rPr lang="en-US" sz="2400" dirty="0"/>
              <a:t>The buyer usually acts as the reservation price (b) is lower than it actually is</a:t>
            </a:r>
          </a:p>
          <a:p>
            <a:pPr lvl="2"/>
            <a:r>
              <a:rPr lang="en-US" sz="2400" dirty="0"/>
              <a:t>The final contract: depends on how skillful they are</a:t>
            </a:r>
          </a:p>
          <a:p>
            <a:pPr lvl="2"/>
            <a:r>
              <a:rPr lang="en-US" sz="2400" dirty="0"/>
              <a:t> The seller cannot usually figure out the actual reservation price (of the buyer) even afterwards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5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950625"/>
          </a:xfrm>
        </p:spPr>
        <p:txBody>
          <a:bodyPr>
            <a:normAutofit/>
          </a:bodyPr>
          <a:lstStyle/>
          <a:p>
            <a:r>
              <a:rPr lang="en-US" dirty="0"/>
              <a:t>Common probabilistic information</a:t>
            </a:r>
            <a:br>
              <a:rPr lang="en-US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There is a range of </a:t>
            </a:r>
            <a:br>
              <a:rPr lang="en-US" b="0" dirty="0"/>
            </a:br>
            <a:r>
              <a:rPr lang="en-US" b="0" dirty="0"/>
              <a:t>possible reservation </a:t>
            </a:r>
            <a:br>
              <a:rPr lang="en-US" b="0" dirty="0"/>
            </a:br>
            <a:r>
              <a:rPr lang="en-US" b="0" dirty="0"/>
              <a:t>prices both for s and b 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b="0" dirty="0"/>
              <a:t>Draw a RP for  s and b</a:t>
            </a:r>
          </a:p>
          <a:p>
            <a:pPr>
              <a:lnSpc>
                <a:spcPct val="80000"/>
              </a:lnSpc>
            </a:pPr>
            <a:r>
              <a:rPr lang="en-US" b="0" dirty="0"/>
              <a:t>	(rectangular distribution)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In this case, there is </a:t>
            </a:r>
            <a:br>
              <a:rPr lang="en-US" b="0" dirty="0"/>
            </a:br>
            <a:r>
              <a:rPr lang="en-US" b="0" dirty="0"/>
              <a:t>a one-eighth chance that </a:t>
            </a:r>
            <a:br>
              <a:rPr lang="en-US" b="0" dirty="0"/>
            </a:br>
            <a:r>
              <a:rPr lang="en-US" b="0" dirty="0"/>
              <a:t>there is no ZOPA</a:t>
            </a:r>
          </a:p>
          <a:p>
            <a:endParaRPr lang="en-US" dirty="0"/>
          </a:p>
        </p:txBody>
      </p:sp>
      <p:pic>
        <p:nvPicPr>
          <p:cNvPr id="6" name="Picture 4" descr="raiffa_kuva_74"/>
          <p:cNvPicPr>
            <a:picLocks noChangeAspect="1" noChangeArrowheads="1"/>
          </p:cNvPicPr>
          <p:nvPr/>
        </p:nvPicPr>
        <p:blipFill>
          <a:blip r:embed="rId3" cstate="print"/>
          <a:srcRect l="15455" r="26590" b="70771"/>
          <a:stretch>
            <a:fillRect/>
          </a:stretch>
        </p:blipFill>
        <p:spPr bwMode="auto">
          <a:xfrm>
            <a:off x="3948546" y="1851209"/>
            <a:ext cx="5195454" cy="1586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raiffa_kuva_74"/>
          <p:cNvPicPr>
            <a:picLocks noChangeAspect="1" noChangeArrowheads="1"/>
          </p:cNvPicPr>
          <p:nvPr/>
        </p:nvPicPr>
        <p:blipFill>
          <a:blip r:embed="rId3" cstate="print"/>
          <a:srcRect l="19119" t="42243" r="26590" b="13865"/>
          <a:stretch>
            <a:fillRect/>
          </a:stretch>
        </p:blipFill>
        <p:spPr bwMode="auto">
          <a:xfrm>
            <a:off x="4277032" y="3408218"/>
            <a:ext cx="4866968" cy="2382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0619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259632" y="4142505"/>
            <a:ext cx="6662789" cy="16071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raiffa_kuva_76"/>
          <p:cNvPicPr>
            <a:picLocks noChangeAspect="1" noChangeArrowheads="1"/>
          </p:cNvPicPr>
          <p:nvPr/>
        </p:nvPicPr>
        <p:blipFill>
          <a:blip r:embed="rId3" cstate="print"/>
          <a:srcRect l="13637" t="3867" r="11818" b="27972"/>
          <a:stretch>
            <a:fillRect/>
          </a:stretch>
        </p:blipFill>
        <p:spPr bwMode="auto">
          <a:xfrm>
            <a:off x="1163759" y="1191488"/>
            <a:ext cx="6816436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Double auction: simultaneous revelation of reservation price (sometimes one party might suggest this)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1763688" y="1513934"/>
            <a:ext cx="6119912" cy="40033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Pay-offs:</a:t>
            </a:r>
          </a:p>
        </p:txBody>
      </p:sp>
      <p:pic>
        <p:nvPicPr>
          <p:cNvPr id="7" name="Picture 4" descr="raiffa_kuva_76_alla"/>
          <p:cNvPicPr>
            <a:picLocks noChangeAspect="1" noChangeArrowheads="1"/>
          </p:cNvPicPr>
          <p:nvPr/>
        </p:nvPicPr>
        <p:blipFill>
          <a:blip r:embed="rId4" cstate="print"/>
          <a:srcRect l="25861" t="9512" r="22106" b="31714"/>
          <a:stretch>
            <a:fillRect/>
          </a:stretch>
        </p:blipFill>
        <p:spPr bwMode="auto">
          <a:xfrm>
            <a:off x="3156458" y="4211781"/>
            <a:ext cx="4627418" cy="146858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3264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337045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Equilibrium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539240"/>
            <a:ext cx="8207374" cy="3977994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0" dirty="0"/>
              <a:t>Both “lie” (or exaggerate their RPs) – but not “too” much (otherwise we have no ZOPA)</a:t>
            </a:r>
          </a:p>
          <a:p>
            <a:pPr marL="342900" indent="-342900">
              <a:buFont typeface="Arial"/>
              <a:buChar char="•"/>
            </a:pPr>
            <a:endParaRPr lang="en-US" sz="2400" b="0" dirty="0"/>
          </a:p>
          <a:p>
            <a:r>
              <a:rPr lang="en-US" sz="3600" dirty="0">
                <a:solidFill>
                  <a:schemeClr val="tx2"/>
                </a:solidFill>
              </a:rPr>
              <a:t>Non-Equilibrium strategy</a:t>
            </a:r>
            <a:endParaRPr lang="en-US" sz="3600" b="0" dirty="0">
              <a:solidFill>
                <a:schemeClr val="tx2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0" dirty="0"/>
              <a:t>Truth vs. lie is not an equilibrium strategy (if the other party knows that we are telling the truth, they should lie; however, if we know that they are lying, we should too)</a:t>
            </a:r>
          </a:p>
        </p:txBody>
      </p:sp>
    </p:spTree>
    <p:extLst>
      <p:ext uri="{BB962C8B-B14F-4D97-AF65-F5344CB8AC3E}">
        <p14:creationId xmlns:p14="http://schemas.microsoft.com/office/powerpoint/2010/main" val="862127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raiffa_kuva_78"/>
          <p:cNvPicPr>
            <a:picLocks noChangeAspect="1" noChangeArrowheads="1"/>
          </p:cNvPicPr>
          <p:nvPr/>
        </p:nvPicPr>
        <p:blipFill>
          <a:blip r:embed="rId3" cstate="print"/>
          <a:srcRect l="15455" r="13636" b="19908"/>
          <a:stretch>
            <a:fillRect/>
          </a:stretch>
        </p:blipFill>
        <p:spPr bwMode="auto">
          <a:xfrm>
            <a:off x="914416" y="1295401"/>
            <a:ext cx="7178564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8314" y="318134"/>
            <a:ext cx="8207375" cy="1526689"/>
          </a:xfrm>
        </p:spPr>
        <p:txBody>
          <a:bodyPr/>
          <a:lstStyle/>
          <a:p>
            <a:r>
              <a:rPr lang="en-US" dirty="0"/>
              <a:t>Case in which there is a ZOPA in real but not in revealed values– dangers of exaggeration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0654" y="5261139"/>
            <a:ext cx="9091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Wisdom: you can and should exaggerate, but not too much!!</a:t>
            </a:r>
          </a:p>
        </p:txBody>
      </p:sp>
    </p:spTree>
    <p:extLst>
      <p:ext uri="{BB962C8B-B14F-4D97-AF65-F5344CB8AC3E}">
        <p14:creationId xmlns:p14="http://schemas.microsoft.com/office/powerpoint/2010/main" val="192230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425" y="594267"/>
            <a:ext cx="8207375" cy="2636000"/>
          </a:xfrm>
        </p:spPr>
        <p:txBody>
          <a:bodyPr/>
          <a:lstStyle/>
          <a:p>
            <a:r>
              <a:rPr lang="en-US" dirty="0"/>
              <a:t>Introducing complexities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2400" y="2420888"/>
            <a:ext cx="7988400" cy="329951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Uncertainty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Should we negotiate with the current leader?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Sequential search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strike game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escalation game</a:t>
            </a:r>
          </a:p>
        </p:txBody>
      </p:sp>
    </p:spTree>
    <p:extLst>
      <p:ext uri="{BB962C8B-B14F-4D97-AF65-F5344CB8AC3E}">
        <p14:creationId xmlns:p14="http://schemas.microsoft.com/office/powerpoint/2010/main" val="192239745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712012"/>
          </a:xfrm>
        </p:spPr>
        <p:txBody>
          <a:bodyPr/>
          <a:lstStyle/>
          <a:p>
            <a:r>
              <a:rPr lang="en-US" sz="4000" dirty="0"/>
              <a:t>Uncertainty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226916"/>
            <a:ext cx="8207374" cy="4563360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By breaking a problem into separate parts, the decision maker can tap the experience and deeper knowledge that various experts have on parts of the problem</a:t>
            </a:r>
          </a:p>
          <a:p>
            <a:pPr lvl="2"/>
            <a:r>
              <a:rPr lang="en-US" sz="2000" dirty="0"/>
              <a:t>Use of a decision-tree</a:t>
            </a:r>
          </a:p>
          <a:p>
            <a:pPr lvl="1"/>
            <a:r>
              <a:rPr lang="en-US" sz="2400" dirty="0"/>
              <a:t>Speak the language of probability</a:t>
            </a:r>
          </a:p>
          <a:p>
            <a:pPr lvl="2"/>
            <a:r>
              <a:rPr lang="en-US" sz="2000" dirty="0"/>
              <a:t>What does “a pretty good chance” mean? </a:t>
            </a:r>
          </a:p>
          <a:p>
            <a:pPr lvl="3"/>
            <a:r>
              <a:rPr lang="en-US" sz="1800" dirty="0"/>
              <a:t>20 – 30% or 60 – 80%?</a:t>
            </a:r>
          </a:p>
          <a:p>
            <a:pPr lvl="2"/>
            <a:r>
              <a:rPr lang="en-US" sz="2000" dirty="0"/>
              <a:t>Words are too imprecise</a:t>
            </a:r>
          </a:p>
          <a:p>
            <a:pPr lvl="1"/>
            <a:r>
              <a:rPr lang="en-US" sz="2400" dirty="0"/>
              <a:t>However, the expected monetary value is not always the best decision-making criterion </a:t>
            </a:r>
          </a:p>
          <a:p>
            <a:pPr lvl="2"/>
            <a:r>
              <a:rPr lang="en-US" sz="2000" dirty="0"/>
              <a:t>Utility incorporates attitudes towards risk</a:t>
            </a:r>
          </a:p>
          <a:p>
            <a:pPr marL="230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Sorensen Chevrolet </a:t>
            </a:r>
            <a:br>
              <a:rPr lang="en-US" dirty="0"/>
            </a:br>
            <a:r>
              <a:rPr lang="en-US" sz="2400" dirty="0"/>
              <a:t>Case </a:t>
            </a:r>
            <a:r>
              <a:rPr lang="en-US" sz="2400" dirty="0" err="1"/>
              <a:t>Raiffa</a:t>
            </a:r>
            <a:r>
              <a:rPr lang="en-US" sz="2400" dirty="0"/>
              <a:t> pp. 129 – 144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/>
              <a:t>Debra Anderson (the plaintiff)</a:t>
            </a:r>
          </a:p>
          <a:p>
            <a:pPr lvl="2"/>
            <a:r>
              <a:rPr lang="en-US" dirty="0"/>
              <a:t>19 years old</a:t>
            </a:r>
          </a:p>
          <a:p>
            <a:pPr lvl="2"/>
            <a:r>
              <a:rPr lang="en-US" dirty="0"/>
              <a:t>A serious car accident with a deficiently repaired car but she was driving 60 miles per hour in a 50-miles-per-hour zone</a:t>
            </a:r>
          </a:p>
          <a:p>
            <a:pPr lvl="2"/>
            <a:r>
              <a:rPr lang="en-US" dirty="0"/>
              <a:t>Permanently disfigured and partially disabled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/>
              <a:t>Sam Miller </a:t>
            </a:r>
          </a:p>
          <a:p>
            <a:pPr lvl="2"/>
            <a:r>
              <a:rPr lang="en-US" dirty="0"/>
              <a:t>Debra’s lawyer </a:t>
            </a:r>
          </a:p>
          <a:p>
            <a:pPr lvl="2"/>
            <a:r>
              <a:rPr lang="en-US" dirty="0"/>
              <a:t>A suit against Sorensen Chevrolet for $1,633,000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/>
              <a:t>Sorensen Chevrolet</a:t>
            </a:r>
          </a:p>
          <a:p>
            <a:pPr lvl="2"/>
            <a:r>
              <a:rPr lang="en-US" dirty="0"/>
              <a:t>Responsible for the deficient repairs for Debra’s car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UGI (Universal General Insurance)</a:t>
            </a:r>
          </a:p>
          <a:p>
            <a:pPr lvl="2"/>
            <a:r>
              <a:rPr lang="en-US" dirty="0"/>
              <a:t>An insurance company where Sorensen Chevrolet was insured</a:t>
            </a:r>
          </a:p>
          <a:p>
            <a:pPr lvl="2"/>
            <a:r>
              <a:rPr lang="en-US" dirty="0"/>
              <a:t>A policy with a protection of up to </a:t>
            </a:r>
            <a:r>
              <a:rPr lang="en-US"/>
              <a:t>$500.000 </a:t>
            </a:r>
            <a:r>
              <a:rPr lang="en-US" dirty="0"/>
              <a:t>per person for bodily injury caused by faulty repairs</a:t>
            </a:r>
          </a:p>
          <a:p>
            <a:pPr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7" name="Text Placeholder 9"/>
          <p:cNvSpPr txBox="1">
            <a:spLocks/>
          </p:cNvSpPr>
          <p:nvPr/>
        </p:nvSpPr>
        <p:spPr>
          <a:xfrm>
            <a:off x="6858000" y="6145200"/>
            <a:ext cx="1702800" cy="3816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Image: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renjith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krishnan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FreeDigitalPhotos.net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401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Structure of this course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21329847"/>
              </p:ext>
            </p:extLst>
          </p:nvPr>
        </p:nvGraphicFramePr>
        <p:xfrm>
          <a:off x="1177636" y="1274619"/>
          <a:ext cx="7301346" cy="4488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20315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Sorensen Chevrolet </a:t>
            </a:r>
            <a:br>
              <a:rPr lang="en-US" dirty="0"/>
            </a:br>
            <a:r>
              <a:rPr lang="en-US" sz="2800" dirty="0"/>
              <a:t>Negotiation dance begins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400" b="0" dirty="0"/>
              <a:t>Sam Miller: </a:t>
            </a:r>
          </a:p>
          <a:p>
            <a:pPr marL="803700" lvl="2" indent="-342900" eaLnBrk="1" hangingPunct="1">
              <a:buFont typeface="Arial" panose="020B0604020202020204" pitchFamily="34" charset="0"/>
              <a:buChar char="•"/>
            </a:pPr>
            <a:r>
              <a:rPr lang="en-US" sz="2000" b="0" dirty="0"/>
              <a:t>We would demand for $1,633,000 in court but we can settle for $500.000, which  is the upper limit of UGI in these cases.”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400" b="0" dirty="0"/>
              <a:t>Sorensen Chevrolet to UGI: </a:t>
            </a:r>
          </a:p>
          <a:p>
            <a:pPr marL="803700" lvl="2" indent="-342900" eaLnBrk="1" hangingPunct="1">
              <a:buFont typeface="Arial" panose="020B0604020202020204" pitchFamily="34" charset="0"/>
              <a:buChar char="•"/>
            </a:pPr>
            <a:r>
              <a:rPr lang="en-US" sz="2000" b="0" dirty="0"/>
              <a:t>“Let’s settle! We are even ready to contribute $25,000 of this $500,000."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400" b="0" dirty="0"/>
              <a:t>UGI to Sorensen Chevrolet: </a:t>
            </a:r>
          </a:p>
          <a:p>
            <a:pPr marL="803700" lvl="2" indent="-342900" eaLnBrk="1" hangingPunct="1">
              <a:buFont typeface="Arial" panose="020B0604020202020204" pitchFamily="34" charset="0"/>
              <a:buChar char="•"/>
            </a:pPr>
            <a:r>
              <a:rPr lang="en-US" sz="2000" b="0" dirty="0"/>
              <a:t>“We don’t want you to contribute. It would affect our business image. We need to analyze the situation, how much to offer.”</a:t>
            </a:r>
          </a:p>
          <a:p>
            <a:pPr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7" name="Text Placeholder 9"/>
          <p:cNvSpPr txBox="1">
            <a:spLocks/>
          </p:cNvSpPr>
          <p:nvPr/>
        </p:nvSpPr>
        <p:spPr>
          <a:xfrm>
            <a:off x="6858000" y="6145200"/>
            <a:ext cx="1702800" cy="3816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Image: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renjith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krishnan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FreeDigitalPhotos.net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1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3D70C-84AF-644C-AE4A-0913FA84F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522240"/>
          </a:xfrm>
        </p:spPr>
        <p:txBody>
          <a:bodyPr/>
          <a:lstStyle/>
          <a:p>
            <a:r>
              <a:rPr lang="en-US" dirty="0"/>
              <a:t>Sorensen Chevrolet </a:t>
            </a:r>
            <a:br>
              <a:rPr lang="en-US" dirty="0"/>
            </a:br>
            <a:r>
              <a:rPr lang="fi-FI" dirty="0" err="1"/>
              <a:t>UGI’s</a:t>
            </a:r>
            <a:r>
              <a:rPr lang="fi-FI" dirty="0"/>
              <a:t> </a:t>
            </a:r>
            <a:r>
              <a:rPr lang="fi-FI" dirty="0" err="1"/>
              <a:t>decision</a:t>
            </a:r>
            <a:r>
              <a:rPr lang="fi-FI" dirty="0"/>
              <a:t> </a:t>
            </a:r>
            <a:r>
              <a:rPr lang="fi-FI" dirty="0" err="1"/>
              <a:t>tree</a:t>
            </a:r>
            <a:r>
              <a:rPr lang="fi-FI" dirty="0"/>
              <a:t> (</a:t>
            </a:r>
            <a:r>
              <a:rPr lang="fi-FI" dirty="0" err="1"/>
              <a:t>with</a:t>
            </a:r>
            <a:r>
              <a:rPr lang="fi-FI" dirty="0"/>
              <a:t> EMV) – </a:t>
            </a:r>
            <a:r>
              <a:rPr lang="fi-FI" dirty="0" err="1"/>
              <a:t>looking</a:t>
            </a:r>
            <a:r>
              <a:rPr lang="fi-FI" dirty="0"/>
              <a:t> at </a:t>
            </a:r>
            <a:r>
              <a:rPr lang="fi-FI" dirty="0" err="1"/>
              <a:t>total</a:t>
            </a:r>
            <a:r>
              <a:rPr lang="fi-FI" dirty="0"/>
              <a:t> </a:t>
            </a:r>
            <a:r>
              <a:rPr lang="fi-FI" dirty="0" err="1"/>
              <a:t>costs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0AA74-2A02-7A41-AB5E-319B53B9351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4" y="1932972"/>
            <a:ext cx="8207374" cy="3584262"/>
          </a:xfrm>
        </p:spPr>
        <p:txBody>
          <a:bodyPr/>
          <a:lstStyle/>
          <a:p>
            <a:endParaRPr lang="fi-FI" dirty="0"/>
          </a:p>
          <a:p>
            <a:r>
              <a:rPr lang="fi-FI" b="0" dirty="0" err="1"/>
              <a:t>See</a:t>
            </a:r>
            <a:r>
              <a:rPr lang="fi-FI" b="0" dirty="0"/>
              <a:t> </a:t>
            </a:r>
            <a:r>
              <a:rPr lang="fi-FI" b="0" dirty="0" err="1"/>
              <a:t>Raiffa</a:t>
            </a:r>
            <a:r>
              <a:rPr lang="fi-FI" b="0" dirty="0"/>
              <a:t> p. 134 –</a:t>
            </a:r>
          </a:p>
          <a:p>
            <a:endParaRPr lang="fi-FI" b="0" dirty="0"/>
          </a:p>
          <a:p>
            <a:r>
              <a:rPr lang="fi-FI" b="0" dirty="0"/>
              <a:t>If </a:t>
            </a:r>
            <a:r>
              <a:rPr lang="fi-FI" b="0" dirty="0" err="1"/>
              <a:t>they</a:t>
            </a:r>
            <a:r>
              <a:rPr lang="fi-FI" b="0" dirty="0"/>
              <a:t> </a:t>
            </a:r>
            <a:r>
              <a:rPr lang="fi-FI" b="0" dirty="0" err="1"/>
              <a:t>do</a:t>
            </a:r>
            <a:r>
              <a:rPr lang="fi-FI" b="0" dirty="0"/>
              <a:t> </a:t>
            </a:r>
            <a:r>
              <a:rPr lang="fi-FI" b="0" dirty="0" err="1"/>
              <a:t>not</a:t>
            </a:r>
            <a:r>
              <a:rPr lang="fi-FI" b="0" dirty="0"/>
              <a:t> </a:t>
            </a:r>
            <a:r>
              <a:rPr lang="fi-FI" b="0" dirty="0" err="1"/>
              <a:t>settle</a:t>
            </a:r>
            <a:r>
              <a:rPr lang="fi-FI" b="0" dirty="0"/>
              <a:t>, </a:t>
            </a:r>
            <a:r>
              <a:rPr lang="fi-FI" b="0" dirty="0" err="1"/>
              <a:t>estimate</a:t>
            </a:r>
            <a:r>
              <a:rPr lang="fi-FI" b="0" dirty="0"/>
              <a:t> </a:t>
            </a:r>
            <a:r>
              <a:rPr lang="fi-FI" b="0" dirty="0" err="1"/>
              <a:t>total</a:t>
            </a:r>
            <a:r>
              <a:rPr lang="fi-FI" b="0" dirty="0"/>
              <a:t> </a:t>
            </a:r>
            <a:r>
              <a:rPr lang="fi-FI" b="0" dirty="0" err="1"/>
              <a:t>cost</a:t>
            </a:r>
            <a:r>
              <a:rPr lang="fi-FI" b="0" dirty="0"/>
              <a:t> of 360K</a:t>
            </a:r>
          </a:p>
          <a:p>
            <a:endParaRPr lang="fi-FI" b="0" dirty="0"/>
          </a:p>
          <a:p>
            <a:r>
              <a:rPr lang="fi-FI" b="0" dirty="0"/>
              <a:t>Make an </a:t>
            </a:r>
            <a:r>
              <a:rPr lang="fi-FI" b="0" dirty="0" err="1"/>
              <a:t>offer</a:t>
            </a:r>
            <a:r>
              <a:rPr lang="fi-FI" b="0" dirty="0"/>
              <a:t> for 300K</a:t>
            </a:r>
          </a:p>
          <a:p>
            <a:endParaRPr lang="fi-FI" b="0" dirty="0"/>
          </a:p>
        </p:txBody>
      </p:sp>
    </p:spTree>
    <p:extLst>
      <p:ext uri="{BB962C8B-B14F-4D97-AF65-F5344CB8AC3E}">
        <p14:creationId xmlns:p14="http://schemas.microsoft.com/office/powerpoint/2010/main" val="12044872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Sorensen Chevrolet </a:t>
            </a:r>
            <a:br>
              <a:rPr lang="en-US" dirty="0"/>
            </a:br>
            <a:r>
              <a:rPr lang="fi-FI" sz="2800" dirty="0" err="1"/>
              <a:t>Debra’s</a:t>
            </a:r>
            <a:r>
              <a:rPr lang="fi-FI" sz="2800" dirty="0"/>
              <a:t> </a:t>
            </a:r>
            <a:r>
              <a:rPr lang="fi-FI" sz="2800" dirty="0" err="1"/>
              <a:t>decision</a:t>
            </a:r>
            <a:r>
              <a:rPr lang="fi-FI" sz="2800" dirty="0"/>
              <a:t> </a:t>
            </a:r>
            <a:r>
              <a:rPr lang="fi-FI" sz="2800" dirty="0" err="1"/>
              <a:t>tree</a:t>
            </a:r>
            <a:r>
              <a:rPr lang="fi-FI" sz="2800" dirty="0"/>
              <a:t> (EMV) – </a:t>
            </a:r>
            <a:r>
              <a:rPr lang="fi-FI" sz="2800" dirty="0" err="1"/>
              <a:t>looking</a:t>
            </a:r>
            <a:r>
              <a:rPr lang="fi-FI" sz="2800" dirty="0"/>
              <a:t> at </a:t>
            </a:r>
            <a:r>
              <a:rPr lang="fi-FI" sz="2800" dirty="0" err="1"/>
              <a:t>net</a:t>
            </a:r>
            <a:r>
              <a:rPr lang="fi-FI" sz="2800" dirty="0"/>
              <a:t> </a:t>
            </a:r>
            <a:r>
              <a:rPr lang="fi-FI" sz="2800" dirty="0" err="1"/>
              <a:t>award</a:t>
            </a:r>
            <a:endParaRPr lang="fi-FI" dirty="0"/>
          </a:p>
        </p:txBody>
      </p:sp>
      <p:sp>
        <p:nvSpPr>
          <p:cNvPr id="5" name="Rectangle 4"/>
          <p:cNvSpPr/>
          <p:nvPr/>
        </p:nvSpPr>
        <p:spPr>
          <a:xfrm>
            <a:off x="516194" y="4594033"/>
            <a:ext cx="280219" cy="309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050406" y="4362009"/>
            <a:ext cx="221226" cy="2212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/>
          </a:p>
        </p:txBody>
      </p:sp>
      <p:sp>
        <p:nvSpPr>
          <p:cNvPr id="7" name="Oval 6"/>
          <p:cNvSpPr/>
          <p:nvPr/>
        </p:nvSpPr>
        <p:spPr>
          <a:xfrm>
            <a:off x="3060935" y="3740681"/>
            <a:ext cx="221226" cy="2212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/>
          </a:p>
        </p:txBody>
      </p:sp>
      <p:sp>
        <p:nvSpPr>
          <p:cNvPr id="8" name="TextBox 7"/>
          <p:cNvSpPr txBox="1"/>
          <p:nvPr/>
        </p:nvSpPr>
        <p:spPr>
          <a:xfrm>
            <a:off x="5342149" y="3211012"/>
            <a:ext cx="2954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30225" algn="l"/>
                <a:tab pos="1165225" algn="l"/>
                <a:tab pos="1798638" algn="l"/>
              </a:tabLst>
            </a:pPr>
            <a:r>
              <a:rPr lang="fi-FI" sz="1600" dirty="0"/>
              <a:t>300	-90	-30	</a:t>
            </a:r>
            <a:r>
              <a:rPr lang="fi-FI" sz="1600" b="1" dirty="0"/>
              <a:t>180</a:t>
            </a:r>
            <a:r>
              <a:rPr lang="fi-FI" sz="1600" dirty="0"/>
              <a:t>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42149" y="3475956"/>
            <a:ext cx="2954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30225" algn="l"/>
                <a:tab pos="1165225" algn="l"/>
                <a:tab pos="1798638" algn="l"/>
              </a:tabLst>
            </a:pPr>
            <a:r>
              <a:rPr lang="fi-FI" sz="1600" dirty="0"/>
              <a:t>470	-141	-19	</a:t>
            </a:r>
            <a:r>
              <a:rPr lang="fi-FI" sz="1600" b="1" dirty="0"/>
              <a:t>310</a:t>
            </a:r>
            <a:r>
              <a:rPr lang="fi-FI" sz="1600" dirty="0"/>
              <a:t>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42149" y="4050387"/>
            <a:ext cx="2954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30225" algn="l"/>
                <a:tab pos="1165225" algn="l"/>
                <a:tab pos="1798638" algn="l"/>
              </a:tabLst>
            </a:pPr>
            <a:r>
              <a:rPr lang="fi-FI" sz="1600" dirty="0"/>
              <a:t>610	-183	-12	</a:t>
            </a:r>
            <a:r>
              <a:rPr lang="fi-FI" sz="1600" b="1" dirty="0"/>
              <a:t>415</a:t>
            </a:r>
            <a:r>
              <a:rPr lang="fi-FI" sz="1600" dirty="0"/>
              <a:t>	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42149" y="4430221"/>
            <a:ext cx="2954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30225" algn="l"/>
                <a:tab pos="1165225" algn="l"/>
                <a:tab pos="1798638" algn="l"/>
              </a:tabLst>
            </a:pPr>
            <a:r>
              <a:rPr lang="fi-FI" sz="1600" dirty="0"/>
              <a:t>800	-240	+20	</a:t>
            </a:r>
            <a:r>
              <a:rPr lang="fi-FI" sz="1600" b="1" dirty="0"/>
              <a:t>580</a:t>
            </a:r>
            <a:r>
              <a:rPr lang="fi-FI" sz="1600" dirty="0"/>
              <a:t>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42149" y="4880381"/>
            <a:ext cx="2954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30225" algn="l"/>
                <a:tab pos="1165225" algn="l"/>
                <a:tab pos="1798638" algn="l"/>
              </a:tabLst>
            </a:pPr>
            <a:r>
              <a:rPr lang="fi-FI" sz="1600" dirty="0"/>
              <a:t>0	</a:t>
            </a:r>
            <a:r>
              <a:rPr lang="fi-FI" sz="1600" dirty="0" err="1"/>
              <a:t>0</a:t>
            </a:r>
            <a:r>
              <a:rPr lang="fi-FI" sz="1600" dirty="0"/>
              <a:t>	-30	</a:t>
            </a:r>
            <a:r>
              <a:rPr lang="fi-FI" sz="1600" b="1" dirty="0"/>
              <a:t>-30</a:t>
            </a:r>
            <a:r>
              <a:rPr lang="fi-FI" sz="1600" dirty="0"/>
              <a:t>	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42149" y="5218005"/>
            <a:ext cx="2954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30225" algn="l"/>
                <a:tab pos="1165225" algn="l"/>
                <a:tab pos="1798638" algn="l"/>
              </a:tabLst>
            </a:pPr>
            <a:r>
              <a:rPr lang="fi-FI" sz="1600" dirty="0"/>
              <a:t>300	-90	0	</a:t>
            </a:r>
            <a:r>
              <a:rPr lang="fi-FI" sz="1600" b="1" dirty="0"/>
              <a:t>210</a:t>
            </a:r>
            <a:r>
              <a:rPr lang="fi-FI" sz="1600" dirty="0"/>
              <a:t>	</a:t>
            </a:r>
          </a:p>
        </p:txBody>
      </p:sp>
      <p:cxnSp>
        <p:nvCxnSpPr>
          <p:cNvPr id="15" name="Shape 14"/>
          <p:cNvCxnSpPr>
            <a:stCxn id="5" idx="2"/>
            <a:endCxn id="13" idx="1"/>
          </p:cNvCxnSpPr>
          <p:nvPr/>
        </p:nvCxnSpPr>
        <p:spPr>
          <a:xfrm rot="16200000" flipH="1">
            <a:off x="2757460" y="2802592"/>
            <a:ext cx="483533" cy="468584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1626" y="5355807"/>
            <a:ext cx="3877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30225" algn="l"/>
                <a:tab pos="1165225" algn="l"/>
                <a:tab pos="2330450" algn="l"/>
              </a:tabLst>
            </a:pPr>
            <a:r>
              <a:rPr lang="fi-FI" sz="1600" dirty="0" err="1"/>
              <a:t>Settle</a:t>
            </a:r>
            <a:r>
              <a:rPr lang="fi-FI" sz="1600" dirty="0"/>
              <a:t> out of </a:t>
            </a:r>
            <a:r>
              <a:rPr lang="fi-FI" sz="1600" dirty="0" err="1"/>
              <a:t>court</a:t>
            </a:r>
            <a:r>
              <a:rPr lang="fi-FI" sz="1600" dirty="0"/>
              <a:t> for $300,000	</a:t>
            </a:r>
          </a:p>
        </p:txBody>
      </p:sp>
      <p:cxnSp>
        <p:nvCxnSpPr>
          <p:cNvPr id="19" name="Shape 18"/>
          <p:cNvCxnSpPr>
            <a:stCxn id="5" idx="0"/>
            <a:endCxn id="6" idx="2"/>
          </p:cNvCxnSpPr>
          <p:nvPr/>
        </p:nvCxnSpPr>
        <p:spPr>
          <a:xfrm rot="5400000" flipH="1" flipV="1">
            <a:off x="1292650" y="3836277"/>
            <a:ext cx="121411" cy="139410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0809" y="4143646"/>
            <a:ext cx="1202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30225" algn="l"/>
                <a:tab pos="1165225" algn="l"/>
                <a:tab pos="2330450" algn="l"/>
              </a:tabLst>
            </a:pPr>
            <a:r>
              <a:rPr lang="fi-FI" sz="1600" dirty="0" err="1"/>
              <a:t>Go</a:t>
            </a:r>
            <a:r>
              <a:rPr lang="fi-FI" sz="1600" dirty="0"/>
              <a:t> to </a:t>
            </a:r>
            <a:r>
              <a:rPr lang="fi-FI" sz="1600" dirty="0" err="1"/>
              <a:t>court</a:t>
            </a:r>
            <a:endParaRPr lang="fi-FI" sz="1600" dirty="0"/>
          </a:p>
        </p:txBody>
      </p:sp>
      <p:cxnSp>
        <p:nvCxnSpPr>
          <p:cNvPr id="22" name="Shape 21"/>
          <p:cNvCxnSpPr>
            <a:stCxn id="6" idx="0"/>
            <a:endCxn id="7" idx="2"/>
          </p:cNvCxnSpPr>
          <p:nvPr/>
        </p:nvCxnSpPr>
        <p:spPr>
          <a:xfrm rot="5400000" flipH="1" flipV="1">
            <a:off x="2355620" y="3656694"/>
            <a:ext cx="510715" cy="89991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6" idx="4"/>
            <a:endCxn id="12" idx="1"/>
          </p:cNvCxnSpPr>
          <p:nvPr/>
        </p:nvCxnSpPr>
        <p:spPr>
          <a:xfrm rot="16200000" flipH="1">
            <a:off x="3518373" y="3225881"/>
            <a:ext cx="466423" cy="318113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7" idx="0"/>
            <a:endCxn id="8" idx="1"/>
          </p:cNvCxnSpPr>
          <p:nvPr/>
        </p:nvCxnSpPr>
        <p:spPr>
          <a:xfrm rot="5400000" flipH="1" flipV="1">
            <a:off x="4076652" y="2475185"/>
            <a:ext cx="360392" cy="217060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7" idx="7"/>
            <a:endCxn id="9" idx="1"/>
          </p:cNvCxnSpPr>
          <p:nvPr/>
        </p:nvCxnSpPr>
        <p:spPr>
          <a:xfrm rot="5400000" flipH="1" flipV="1">
            <a:off x="4232033" y="2662963"/>
            <a:ext cx="127846" cy="209238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7" idx="5"/>
            <a:endCxn id="10" idx="1"/>
          </p:cNvCxnSpPr>
          <p:nvPr/>
        </p:nvCxnSpPr>
        <p:spPr>
          <a:xfrm rot="16200000" flipH="1">
            <a:off x="4150879" y="3028393"/>
            <a:ext cx="290155" cy="209238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7" idx="4"/>
            <a:endCxn id="11" idx="1"/>
          </p:cNvCxnSpPr>
          <p:nvPr/>
        </p:nvCxnSpPr>
        <p:spPr>
          <a:xfrm rot="16200000" flipH="1">
            <a:off x="3938053" y="3195401"/>
            <a:ext cx="637591" cy="217060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184046" y="4746212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30225" algn="l"/>
                <a:tab pos="1165225" algn="l"/>
                <a:tab pos="2330450" algn="l"/>
              </a:tabLst>
            </a:pPr>
            <a:r>
              <a:rPr lang="fi-FI" sz="1600" dirty="0" err="1"/>
              <a:t>Lose</a:t>
            </a:r>
            <a:r>
              <a:rPr lang="fi-FI" sz="1600" dirty="0"/>
              <a:t> 30%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125430" y="3576249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30225" algn="l"/>
                <a:tab pos="1165225" algn="l"/>
                <a:tab pos="2330450" algn="l"/>
              </a:tabLst>
            </a:pPr>
            <a:r>
              <a:rPr lang="fi-FI" sz="1600" dirty="0" err="1"/>
              <a:t>Win</a:t>
            </a:r>
            <a:r>
              <a:rPr lang="fi-FI" sz="1600" dirty="0"/>
              <a:t> 70%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278981" y="3112015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30225" algn="l"/>
                <a:tab pos="1165225" algn="l"/>
                <a:tab pos="2330450" algn="l"/>
              </a:tabLst>
            </a:pPr>
            <a:r>
              <a:rPr lang="fi-FI" sz="1600" dirty="0"/>
              <a:t>0,25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90701" y="3376959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30225" algn="l"/>
                <a:tab pos="1165225" algn="l"/>
                <a:tab pos="2330450" algn="l"/>
              </a:tabLst>
            </a:pPr>
            <a:r>
              <a:rPr lang="fi-FI" sz="1600" dirty="0"/>
              <a:t>0,25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290701" y="3939679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30225" algn="l"/>
                <a:tab pos="1165225" algn="l"/>
                <a:tab pos="2330450" algn="l"/>
              </a:tabLst>
            </a:pPr>
            <a:r>
              <a:rPr lang="fi-FI" sz="1600" dirty="0"/>
              <a:t>0,25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290701" y="4333583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30225" algn="l"/>
                <a:tab pos="1165225" algn="l"/>
                <a:tab pos="2330450" algn="l"/>
              </a:tabLst>
            </a:pPr>
            <a:r>
              <a:rPr lang="fi-FI" sz="1600" dirty="0"/>
              <a:t>0,25</a:t>
            </a:r>
          </a:p>
        </p:txBody>
      </p:sp>
      <p:sp>
        <p:nvSpPr>
          <p:cNvPr id="47" name="TextBox 46"/>
          <p:cNvSpPr txBox="1"/>
          <p:nvPr/>
        </p:nvSpPr>
        <p:spPr>
          <a:xfrm rot="19758778">
            <a:off x="5374795" y="2660116"/>
            <a:ext cx="1348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err="1"/>
              <a:t>Gross</a:t>
            </a:r>
            <a:r>
              <a:rPr lang="fi-FI" sz="1600" dirty="0"/>
              <a:t> </a:t>
            </a:r>
            <a:r>
              <a:rPr lang="fi-FI" sz="1600" dirty="0" err="1"/>
              <a:t>award</a:t>
            </a:r>
            <a:endParaRPr lang="fi-FI" sz="1600" dirty="0"/>
          </a:p>
        </p:txBody>
      </p:sp>
      <p:sp>
        <p:nvSpPr>
          <p:cNvPr id="48" name="TextBox 47"/>
          <p:cNvSpPr txBox="1"/>
          <p:nvPr/>
        </p:nvSpPr>
        <p:spPr>
          <a:xfrm rot="19758778">
            <a:off x="5907900" y="2657773"/>
            <a:ext cx="15386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err="1"/>
              <a:t>Attorney’s</a:t>
            </a:r>
            <a:r>
              <a:rPr lang="fi-FI" sz="1600" dirty="0"/>
              <a:t> </a:t>
            </a:r>
            <a:r>
              <a:rPr lang="fi-FI" sz="1600" dirty="0" err="1"/>
              <a:t>fees</a:t>
            </a:r>
            <a:endParaRPr lang="fi-FI" sz="1600" dirty="0"/>
          </a:p>
        </p:txBody>
      </p:sp>
      <p:sp>
        <p:nvSpPr>
          <p:cNvPr id="49" name="TextBox 48"/>
          <p:cNvSpPr txBox="1"/>
          <p:nvPr/>
        </p:nvSpPr>
        <p:spPr>
          <a:xfrm rot="19758778">
            <a:off x="6681792" y="2337712"/>
            <a:ext cx="2069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err="1"/>
              <a:t>Adjustment</a:t>
            </a:r>
            <a:r>
              <a:rPr lang="fi-FI" sz="1600" dirty="0"/>
              <a:t> for </a:t>
            </a:r>
            <a:r>
              <a:rPr lang="fi-FI" sz="1600" dirty="0" err="1"/>
              <a:t>time</a:t>
            </a:r>
            <a:r>
              <a:rPr lang="fi-FI" sz="1600" dirty="0"/>
              <a:t>, </a:t>
            </a:r>
          </a:p>
          <a:p>
            <a:r>
              <a:rPr lang="fi-FI" sz="1600" dirty="0" err="1"/>
              <a:t>anxiety</a:t>
            </a:r>
            <a:r>
              <a:rPr lang="fi-FI" sz="1600" dirty="0"/>
              <a:t>, and </a:t>
            </a:r>
            <a:r>
              <a:rPr lang="fi-FI" sz="1600" dirty="0" err="1"/>
              <a:t>regret</a:t>
            </a:r>
            <a:endParaRPr lang="fi-FI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2972808" y="3696408"/>
            <a:ext cx="889987" cy="369332"/>
          </a:xfrm>
          <a:prstGeom prst="rect">
            <a:avLst/>
          </a:prstGeom>
          <a:solidFill>
            <a:srgbClr val="ED2939"/>
          </a:solidFill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371,25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655299" y="4314092"/>
            <a:ext cx="761747" cy="369332"/>
          </a:xfrm>
          <a:prstGeom prst="rect">
            <a:avLst/>
          </a:prstGeom>
          <a:solidFill>
            <a:srgbClr val="ED2939"/>
          </a:solidFill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250,9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875936" y="5884605"/>
            <a:ext cx="5869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$250,000 is better than $210,000, which Debra gets in the settlement. However, Debra should next look at the utility values. Perhaps she is risk averse …</a:t>
            </a:r>
          </a:p>
        </p:txBody>
      </p:sp>
      <p:sp>
        <p:nvSpPr>
          <p:cNvPr id="36" name="Oval 35"/>
          <p:cNvSpPr/>
          <p:nvPr/>
        </p:nvSpPr>
        <p:spPr>
          <a:xfrm>
            <a:off x="7024255" y="5212080"/>
            <a:ext cx="706581" cy="374073"/>
          </a:xfrm>
          <a:prstGeom prst="ellipse">
            <a:avLst/>
          </a:prstGeom>
          <a:noFill/>
          <a:ln>
            <a:solidFill>
              <a:srgbClr val="ED29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635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/>
      <p:bldP spid="9" grpId="0"/>
      <p:bldP spid="10" grpId="0"/>
      <p:bldP spid="11" grpId="0"/>
      <p:bldP spid="12" grpId="0"/>
      <p:bldP spid="41" grpId="0"/>
      <p:bldP spid="42" grpId="0"/>
      <p:bldP spid="43" grpId="0"/>
      <p:bldP spid="44" grpId="0"/>
      <p:bldP spid="45" grpId="0"/>
      <p:bldP spid="46" grpId="0"/>
      <p:bldP spid="50" grpId="0" animBg="1"/>
      <p:bldP spid="50" grpId="1" animBg="1"/>
      <p:bldP spid="51" grpId="0" animBg="1"/>
      <p:bldP spid="51" grpId="1" animBg="1"/>
      <p:bldP spid="52" grpId="0"/>
      <p:bldP spid="3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63489"/>
            <a:ext cx="8207375" cy="917173"/>
          </a:xfrm>
        </p:spPr>
        <p:txBody>
          <a:bodyPr/>
          <a:lstStyle/>
          <a:p>
            <a:r>
              <a:rPr lang="en-US" dirty="0"/>
              <a:t>Introducing complexities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600" b="0" dirty="0"/>
              <a:t>Time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>
                <a:latin typeface="+mn-lt"/>
                <a:cs typeface="Georgia"/>
              </a:rPr>
              <a:t>Should I negotiate with the current leader or her successor?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>
                <a:latin typeface="+mn-lt"/>
                <a:cs typeface="Georgia"/>
              </a:rPr>
              <a:t>Timing of concessions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>
                <a:latin typeface="+mn-lt"/>
              </a:rPr>
              <a:t>Sequential search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>
                <a:latin typeface="+mn-lt"/>
              </a:rPr>
              <a:t>The management-union strike game</a:t>
            </a:r>
          </a:p>
          <a:p>
            <a:pPr marL="457200" indent="-457200">
              <a:buFont typeface="Arial"/>
              <a:buChar char="•"/>
            </a:pPr>
            <a:r>
              <a:rPr lang="en-US" sz="2800" b="0" dirty="0">
                <a:latin typeface="+mn-lt"/>
              </a:rPr>
              <a:t>The escalation game </a:t>
            </a:r>
          </a:p>
          <a:p>
            <a:pPr marL="457200" indent="-457200">
              <a:buFont typeface="Arial"/>
              <a:buChar char="•"/>
            </a:pP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2660463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B509-64DE-8C46-9B0E-099F863640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Should I deal with my boss, or wait for someone else to come along?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38C0B-43D2-9645-8A63-3A492867E11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/>
              <a:t>Does she appreciate us? Are we likely to make a good deal with her?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/>
              <a:t>If her successor has been chosen, what do we know of him or her? Can we get a better deal with him/her?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/>
              <a:t>Can we wait? Does that worsen our situation?</a:t>
            </a:r>
          </a:p>
        </p:txBody>
      </p:sp>
    </p:spTree>
    <p:extLst>
      <p:ext uri="{BB962C8B-B14F-4D97-AF65-F5344CB8AC3E}">
        <p14:creationId xmlns:p14="http://schemas.microsoft.com/office/powerpoint/2010/main" val="34087353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Timing of concessions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468314" y="980728"/>
            <a:ext cx="8207374" cy="45365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Real negotiators don’t only have to decide what to do (bid) – they often have to choose when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Should I make an offer now, or wait? Should I accept their offer, reject it or make a counter offer, or wait?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Does the passage of time put me in a better position, or worse?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400" b="0" dirty="0"/>
              <a:t>Richard </a:t>
            </a:r>
            <a:r>
              <a:rPr lang="en-US" sz="2400" b="0" dirty="0" err="1"/>
              <a:t>Zeckhauser’s</a:t>
            </a:r>
            <a:r>
              <a:rPr lang="en-US" sz="2400" b="0" dirty="0"/>
              <a:t> studies with American and Israeli subjects</a:t>
            </a:r>
          </a:p>
          <a:p>
            <a:pPr lvl="2" eaLnBrk="1" hangingPunct="1"/>
            <a:r>
              <a:rPr lang="en-US" sz="2400" dirty="0"/>
              <a:t>Big cultural differences, Americans were more impatient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Many times, it is as important what you don’t say as what you say</a:t>
            </a:r>
          </a:p>
        </p:txBody>
      </p:sp>
    </p:spTree>
    <p:extLst>
      <p:ext uri="{BB962C8B-B14F-4D97-AF65-F5344CB8AC3E}">
        <p14:creationId xmlns:p14="http://schemas.microsoft.com/office/powerpoint/2010/main" val="20684533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4" y="318135"/>
            <a:ext cx="8207375" cy="1556524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Sequential search – Which offer/candidate to accept?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468314" y="2152890"/>
            <a:ext cx="8207374" cy="3682741"/>
          </a:xfrm>
        </p:spPr>
        <p:txBody>
          <a:bodyPr>
            <a:normAutofit/>
          </a:bodyPr>
          <a:lstStyle/>
          <a:p>
            <a:r>
              <a:rPr lang="en-US" sz="2800" dirty="0"/>
              <a:t>Problem: Select the smartest candidate </a:t>
            </a:r>
          </a:p>
          <a:p>
            <a:pPr lvl="1"/>
            <a:r>
              <a:rPr lang="en-US" dirty="0"/>
              <a:t>100 candidates are presented to you in a randomized sequential order</a:t>
            </a:r>
          </a:p>
          <a:p>
            <a:pPr lvl="1"/>
            <a:r>
              <a:rPr lang="en-US" dirty="0"/>
              <a:t>If the candidate is passed by, you can’t return to that candidate</a:t>
            </a:r>
          </a:p>
          <a:p>
            <a:r>
              <a:rPr lang="en-US" dirty="0"/>
              <a:t>Solution: ?????</a:t>
            </a:r>
          </a:p>
          <a:p>
            <a:r>
              <a:rPr lang="en-US" dirty="0"/>
              <a:t>Good news:</a:t>
            </a:r>
          </a:p>
          <a:p>
            <a:pPr lvl="1"/>
            <a:r>
              <a:rPr lang="en-US" dirty="0"/>
              <a:t>There is 38 % probability to find the smartest candidate by using </a:t>
            </a:r>
            <a:r>
              <a:rPr lang="en-US" dirty="0" err="1"/>
              <a:t>Raiffa’s</a:t>
            </a:r>
            <a:r>
              <a:rPr lang="en-US" dirty="0"/>
              <a:t> strategy: let 38 candidates go by and make note of the best candidate. Then continue the search. As soon as you find a better candidate (than the best among the first 38), stop.</a:t>
            </a:r>
          </a:p>
          <a:p>
            <a:pPr lvl="1"/>
            <a:r>
              <a:rPr lang="en-US" dirty="0"/>
              <a:t>See </a:t>
            </a:r>
            <a:r>
              <a:rPr lang="en-US" dirty="0" err="1"/>
              <a:t>Raiffa</a:t>
            </a:r>
            <a:r>
              <a:rPr lang="en-US" dirty="0"/>
              <a:t> for proof (page 163)</a:t>
            </a:r>
          </a:p>
        </p:txBody>
      </p:sp>
    </p:spTree>
    <p:extLst>
      <p:ext uri="{BB962C8B-B14F-4D97-AF65-F5344CB8AC3E}">
        <p14:creationId xmlns:p14="http://schemas.microsoft.com/office/powerpoint/2010/main" val="8364577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4" y="318135"/>
            <a:ext cx="8207375" cy="806609"/>
          </a:xfrm>
        </p:spPr>
        <p:txBody>
          <a:bodyPr/>
          <a:lstStyle/>
          <a:p>
            <a:r>
              <a:rPr lang="en-US" dirty="0"/>
              <a:t>Management – Union Strike Game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468314" y="1124744"/>
            <a:ext cx="8207374" cy="460851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dirty="0"/>
              <a:t>Hourly wage negotiation: either 24 or 25 (24 corresponds to x=0; 25 to x=1)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Management:</a:t>
            </a:r>
          </a:p>
          <a:p>
            <a:pPr lvl="2"/>
            <a:r>
              <a:rPr lang="en-US" sz="1400" dirty="0"/>
              <a:t>Initial offer 24 $/h</a:t>
            </a:r>
          </a:p>
          <a:p>
            <a:pPr lvl="2"/>
            <a:r>
              <a:rPr lang="en-US" sz="1400" dirty="0"/>
              <a:t>Cost of agreeing on 25 equals $ 50 million </a:t>
            </a:r>
          </a:p>
          <a:p>
            <a:pPr lvl="2"/>
            <a:r>
              <a:rPr lang="en-US" sz="1400" dirty="0"/>
              <a:t>Daily costs of a strike increase incrementally</a:t>
            </a:r>
          </a:p>
          <a:p>
            <a:pPr lvl="2"/>
            <a:r>
              <a:rPr lang="en-US" sz="1400" dirty="0"/>
              <a:t>Objective is to minimize $ 50 million * x plus strike costs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Union</a:t>
            </a:r>
          </a:p>
          <a:p>
            <a:pPr lvl="2"/>
            <a:r>
              <a:rPr lang="en-US" sz="1400" dirty="0"/>
              <a:t>Initial offer 25 $/h</a:t>
            </a:r>
          </a:p>
          <a:p>
            <a:pPr lvl="2"/>
            <a:r>
              <a:rPr lang="en-US" sz="1400" dirty="0"/>
              <a:t>Value of the agreement $ 40 million</a:t>
            </a:r>
          </a:p>
          <a:p>
            <a:pPr lvl="2"/>
            <a:r>
              <a:rPr lang="en-US" sz="1400" dirty="0"/>
              <a:t>Daily costs of a strike increase incrementally</a:t>
            </a:r>
          </a:p>
          <a:p>
            <a:pPr lvl="2"/>
            <a:r>
              <a:rPr lang="en-US" sz="1400" dirty="0"/>
              <a:t>Objective is to maximize $ 40 million * x less strike costs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ZOPA  [0,1]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The situation is asymmetric:</a:t>
            </a:r>
          </a:p>
          <a:p>
            <a:pPr lvl="2"/>
            <a:r>
              <a:rPr lang="en-US" sz="1400" dirty="0"/>
              <a:t>The value of settlement different for both parties</a:t>
            </a:r>
          </a:p>
          <a:p>
            <a:pPr lvl="2"/>
            <a:r>
              <a:rPr lang="en-US" sz="1400" dirty="0"/>
              <a:t>The costs of strike different for both parties</a:t>
            </a:r>
          </a:p>
        </p:txBody>
      </p:sp>
    </p:spTree>
    <p:extLst>
      <p:ext uri="{BB962C8B-B14F-4D97-AF65-F5344CB8AC3E}">
        <p14:creationId xmlns:p14="http://schemas.microsoft.com/office/powerpoint/2010/main" val="366191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Strike costs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341907"/>
              </p:ext>
            </p:extLst>
          </p:nvPr>
        </p:nvGraphicFramePr>
        <p:xfrm>
          <a:off x="191463" y="1548569"/>
          <a:ext cx="4594060" cy="3713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90655" y="111692"/>
          <a:ext cx="4059381" cy="5608320"/>
        </p:xfrm>
        <a:graphic>
          <a:graphicData uri="http://schemas.openxmlformats.org/drawingml/2006/table">
            <a:tbl>
              <a:tblPr/>
              <a:tblGrid>
                <a:gridCol w="1230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58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Costs to each party (in $000)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58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Day of Strike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Management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Union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       - 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       - 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  1 150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     550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  2 600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  1 220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  4 350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  1 950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  6 400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  2 800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  8 750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  3 650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11 400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  3 750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14 350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  5 950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17 600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  7 200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21 150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  8 550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25 000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latin typeface="Arial"/>
                        </a:rPr>
                        <a:t>        10 000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29 150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11 550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33 600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13 200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38 350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14 950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43 400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16 800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48 750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18 750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54 440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20 800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60 350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22 950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66 600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25 200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73 150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27 550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8582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latin typeface="Arial"/>
                        </a:rPr>
                        <a:t>        80 000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latin typeface="Arial"/>
                        </a:rPr>
                        <a:t>        30 000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2369163" y="5248875"/>
            <a:ext cx="92172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1200" b="1" dirty="0"/>
              <a:t>Day of </a:t>
            </a:r>
            <a:r>
              <a:rPr lang="fi-FI" sz="1200" b="1" dirty="0" err="1"/>
              <a:t>strike</a:t>
            </a:r>
            <a:endParaRPr lang="fi-FI" sz="1200" b="1" dirty="0"/>
          </a:p>
        </p:txBody>
      </p:sp>
      <p:sp>
        <p:nvSpPr>
          <p:cNvPr id="11" name="Tekstiruutu 10"/>
          <p:cNvSpPr txBox="1"/>
          <p:nvPr/>
        </p:nvSpPr>
        <p:spPr>
          <a:xfrm>
            <a:off x="275207" y="1329267"/>
            <a:ext cx="426399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1200" b="1" dirty="0" err="1"/>
              <a:t>Costs</a:t>
            </a:r>
            <a:endParaRPr lang="fi-FI" sz="1200" b="1" dirty="0"/>
          </a:p>
        </p:txBody>
      </p:sp>
    </p:spTree>
    <p:extLst>
      <p:ext uri="{BB962C8B-B14F-4D97-AF65-F5344CB8AC3E}">
        <p14:creationId xmlns:p14="http://schemas.microsoft.com/office/powerpoint/2010/main" val="17993203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854909"/>
          </a:xfrm>
        </p:spPr>
        <p:txBody>
          <a:bodyPr/>
          <a:lstStyle/>
          <a:p>
            <a:r>
              <a:rPr lang="en-US" dirty="0"/>
              <a:t>Empirical Findings (from classroom) – play the game in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b="0" dirty="0"/>
              <a:t>No strike in 10% of cases (efficient solution) --  verify: try some settlements and show that it is better to reach any of them without a strike</a:t>
            </a:r>
          </a:p>
          <a:p>
            <a:pPr marL="342900" indent="-342900">
              <a:buFont typeface="Arial"/>
              <a:buChar char="•"/>
            </a:pPr>
            <a:endParaRPr lang="en-US" sz="2400" b="0" dirty="0"/>
          </a:p>
          <a:p>
            <a:pPr marL="342900" indent="-342900">
              <a:buFont typeface="Arial"/>
              <a:buChar char="•"/>
            </a:pPr>
            <a:r>
              <a:rPr lang="en-US" sz="2400" b="0" dirty="0"/>
              <a:t>Another 10% settled when union ran out of money (after day 20)</a:t>
            </a:r>
          </a:p>
          <a:p>
            <a:pPr marL="342900" indent="-342900">
              <a:buFont typeface="Arial"/>
              <a:buChar char="•"/>
            </a:pPr>
            <a:endParaRPr lang="en-US" sz="2400" b="0" dirty="0"/>
          </a:p>
          <a:p>
            <a:pPr marL="342900" indent="-342900">
              <a:buFont typeface="Arial"/>
              <a:buChar char="•"/>
            </a:pPr>
            <a:r>
              <a:rPr lang="en-US" sz="2400" b="0" dirty="0"/>
              <a:t>Vast number of settlements between 0.4-0.6</a:t>
            </a:r>
            <a:br>
              <a:rPr lang="en-US" sz="2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69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Two-party distributive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50520" y="1112520"/>
            <a:ext cx="5623560" cy="4644042"/>
          </a:xfrm>
        </p:spPr>
        <p:txBody>
          <a:bodyPr>
            <a:normAutofit fontScale="92500"/>
          </a:bodyPr>
          <a:lstStyle/>
          <a:p>
            <a:pPr lvl="1"/>
            <a:r>
              <a:rPr lang="en-US" sz="2400" dirty="0"/>
              <a:t>Negotiations are about one single issue (usually money, but could be time, space)</a:t>
            </a:r>
          </a:p>
          <a:p>
            <a:pPr lvl="1"/>
            <a:r>
              <a:rPr lang="en-US" sz="2400" dirty="0"/>
              <a:t>Goals of one party are in fundamental, direct conflict to another party</a:t>
            </a:r>
          </a:p>
          <a:p>
            <a:pPr lvl="2"/>
            <a:r>
              <a:rPr lang="en-US" sz="1800" dirty="0"/>
              <a:t>“Win-Lose”</a:t>
            </a:r>
          </a:p>
          <a:p>
            <a:pPr lvl="2"/>
            <a:r>
              <a:rPr lang="en-US" sz="1800" dirty="0"/>
              <a:t>“Slicing the Pie”</a:t>
            </a:r>
          </a:p>
          <a:p>
            <a:pPr lvl="1"/>
            <a:r>
              <a:rPr lang="en-US" sz="2400" dirty="0"/>
              <a:t>Resources are fixed and limited</a:t>
            </a:r>
          </a:p>
          <a:p>
            <a:pPr lvl="2"/>
            <a:r>
              <a:rPr lang="en-US" sz="1800" dirty="0"/>
              <a:t>“The more one gets, the less the other gets”</a:t>
            </a:r>
          </a:p>
          <a:p>
            <a:pPr lvl="1"/>
            <a:r>
              <a:rPr lang="en-US" sz="2400" dirty="0"/>
              <a:t>Maximizing one’s own share of resources is the goal</a:t>
            </a:r>
          </a:p>
          <a:p>
            <a:pPr lvl="1"/>
            <a:r>
              <a:rPr lang="en-US" sz="2400" dirty="0"/>
              <a:t>Before entering the negotiations, think about your BATNA and the other party’s BATNA</a:t>
            </a:r>
          </a:p>
        </p:txBody>
      </p:sp>
      <p:pic>
        <p:nvPicPr>
          <p:cNvPr id="409601" name="Picture 1" descr="C:\Users\lahdelma\AppData\Local\Microsoft\Windows\Temporary Internet Files\Content.IE5\RKHQVK5X\MP91021884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2022" y="1579418"/>
            <a:ext cx="2788742" cy="4177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856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770376"/>
          </a:xfrm>
        </p:spPr>
        <p:txBody>
          <a:bodyPr>
            <a:normAutofit fontScale="90000"/>
          </a:bodyPr>
          <a:lstStyle/>
          <a:p>
            <a:r>
              <a:rPr lang="en-US" dirty="0"/>
              <a:t>Escalation game (the entrapment game): </a:t>
            </a:r>
            <a:r>
              <a:rPr lang="en-US" sz="2700" dirty="0"/>
              <a:t>Both-pay ascending auction (bid for 1 euro!)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8314" y="1173044"/>
            <a:ext cx="8207374" cy="4723060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Let’s bid for a chair which is worth of $100</a:t>
            </a:r>
          </a:p>
          <a:p>
            <a:pPr lvl="1"/>
            <a:r>
              <a:rPr lang="en-US" sz="2400" dirty="0"/>
              <a:t>The person with a highest bid gets the chair</a:t>
            </a:r>
          </a:p>
          <a:p>
            <a:pPr lvl="2"/>
            <a:r>
              <a:rPr lang="en-US" sz="1800" dirty="0"/>
              <a:t>The highest bid was $75</a:t>
            </a:r>
          </a:p>
          <a:p>
            <a:pPr lvl="1"/>
            <a:r>
              <a:rPr lang="en-US" sz="2400" dirty="0"/>
              <a:t>The person who makes the second highest bid must pay what she/he offered</a:t>
            </a:r>
          </a:p>
          <a:p>
            <a:pPr lvl="2"/>
            <a:r>
              <a:rPr lang="en-US" sz="1800" dirty="0"/>
              <a:t>The second-highest bid was $70</a:t>
            </a:r>
          </a:p>
          <a:p>
            <a:pPr lvl="1"/>
            <a:r>
              <a:rPr lang="en-US" sz="2400" dirty="0"/>
              <a:t>The auctioneer gets $145 – and is the real winner</a:t>
            </a:r>
            <a:endParaRPr lang="fi-FI" sz="2400" dirty="0"/>
          </a:p>
          <a:p>
            <a:pPr lvl="1"/>
            <a:r>
              <a:rPr lang="en-US" sz="2400" dirty="0"/>
              <a:t>Real world: accurate reflection what may happen in arms races, wars</a:t>
            </a:r>
          </a:p>
          <a:p>
            <a:pPr lvl="1"/>
            <a:r>
              <a:rPr lang="en-US" sz="2400" dirty="0"/>
              <a:t>Strategy? Avoid playing … If you have to play, bid aggressively up to a point (decided beforehand), then quit. But what cut-off value should we use?</a:t>
            </a:r>
          </a:p>
          <a:p>
            <a:pPr lvl="1"/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Hardball tactics in negotiations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8677" y="1584000"/>
            <a:ext cx="7988400" cy="41364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13894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528485"/>
          </a:xfrm>
        </p:spPr>
        <p:txBody>
          <a:bodyPr/>
          <a:lstStyle/>
          <a:p>
            <a:r>
              <a:rPr lang="fi-FI" dirty="0" err="1"/>
              <a:t>Hardball</a:t>
            </a:r>
            <a:r>
              <a:rPr lang="fi-FI" dirty="0"/>
              <a:t> </a:t>
            </a:r>
            <a:r>
              <a:rPr lang="fi-FI" dirty="0" err="1"/>
              <a:t>tactics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8314" y="1052735"/>
            <a:ext cx="8207374" cy="4782895"/>
          </a:xfrm>
        </p:spPr>
        <p:txBody>
          <a:bodyPr>
            <a:normAutofit fontScale="92500"/>
          </a:bodyPr>
          <a:lstStyle/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Designed to pressure negotiators to do things they would not otherwise do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Not clear exactly how often or how well these tactics work, but they work best against poorly prepared negotiators 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Many people find hardball tactics offensive and are motivated for revenge when such tactics are used against them 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These tactics do more harm than good in negotiations 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Each tactic involves risk for the person using it, including harm to reputation, lost deals, negative publicity, and consequences of the other party's revenge 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It is important that negotiators understand hardball tactics and how they work, so they can recognize and understand them if hardball tactics are used against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1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Typical hardball tactics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/>
          <a:lstStyle/>
          <a:p>
            <a:pPr marL="694800" lvl="1" indent="-457200">
              <a:buFont typeface="+mj-lt"/>
              <a:buAutoNum type="arabicPeriod"/>
            </a:pPr>
            <a:r>
              <a:rPr lang="en-US" sz="2400" dirty="0"/>
              <a:t>Good Cop/Bad Cop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sz="2400" dirty="0"/>
              <a:t>Lowball/Highball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sz="2400" dirty="0"/>
              <a:t>Pretending (Emphasizing an issue of little importance)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sz="2400" dirty="0"/>
              <a:t>High stakes gamble (Game of Chicken)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sz="2400" dirty="0"/>
              <a:t>Intimidation / Aggressive Behavior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sz="2400" dirty="0"/>
              <a:t>Snow Job (overwhelm the other party with information)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6951407" y="6135368"/>
            <a:ext cx="1702800" cy="381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Lewicki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Barry &amp;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Saunders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Negotiation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2010.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McGraw-Hills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78406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1. </a:t>
            </a:r>
            <a:r>
              <a:rPr lang="en-US" dirty="0"/>
              <a:t>Good Cop / Bad Cop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400" dirty="0"/>
              <a:t>Police interrogation technique</a:t>
            </a:r>
          </a:p>
          <a:p>
            <a:pPr lvl="1"/>
            <a:r>
              <a:rPr lang="en-US" dirty="0"/>
              <a:t>One person rough, intimidating</a:t>
            </a:r>
          </a:p>
          <a:p>
            <a:pPr lvl="1"/>
            <a:r>
              <a:rPr lang="en-US" dirty="0"/>
              <a:t>One helpful</a:t>
            </a:r>
          </a:p>
          <a:p>
            <a:pPr lvl="1"/>
            <a:r>
              <a:rPr lang="en-US" dirty="0"/>
              <a:t>Bad cop goes to cool off (make a phone call) and good cop negotiates a confession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lvl="1"/>
            <a:r>
              <a:rPr lang="en-US" sz="1900" dirty="0"/>
              <a:t>Easy to identify, but it often works</a:t>
            </a:r>
          </a:p>
          <a:p>
            <a:pPr lvl="1"/>
            <a:r>
              <a:rPr lang="en-US" sz="1900" dirty="0"/>
              <a:t>Easy to call-out – simply state that you know what they are up to</a:t>
            </a:r>
          </a:p>
          <a:p>
            <a:pPr lvl="1"/>
            <a:r>
              <a:rPr lang="en-US" sz="1900" dirty="0"/>
              <a:t>Difficult for negotiators to act out. Takes a lot of energy that might be used to reaching the goals</a:t>
            </a:r>
          </a:p>
        </p:txBody>
      </p:sp>
      <p:sp>
        <p:nvSpPr>
          <p:cNvPr id="7" name="Text Placeholder 10"/>
          <p:cNvSpPr txBox="1">
            <a:spLocks/>
          </p:cNvSpPr>
          <p:nvPr/>
        </p:nvSpPr>
        <p:spPr>
          <a:xfrm>
            <a:off x="6951407" y="6135368"/>
            <a:ext cx="1702800" cy="381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Lewicki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Barry &amp;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Saunders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Negotiation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2010.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McGraw-Hills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88530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2. </a:t>
            </a:r>
            <a:r>
              <a:rPr lang="en-US" dirty="0"/>
              <a:t>Low Ball / High Ball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Start with a ridiculously low (high) opening offer.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Idea is that the extreme offer will cause negotiator to re-evaluate their opening offer (anchoring effect)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Risk is that opponent will quit negotiating.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Must be skillful in order to return to the negotiating table after a failed extreme offer.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Don’t counter offer,  ask opponent to make a more reasonable offer. Based on fair values.</a:t>
            </a:r>
          </a:p>
        </p:txBody>
      </p:sp>
      <p:sp>
        <p:nvSpPr>
          <p:cNvPr id="7" name="Text Placeholder 10"/>
          <p:cNvSpPr txBox="1">
            <a:spLocks/>
          </p:cNvSpPr>
          <p:nvPr/>
        </p:nvSpPr>
        <p:spPr>
          <a:xfrm>
            <a:off x="6951407" y="6135368"/>
            <a:ext cx="1702800" cy="381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Lewicki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Barry &amp;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Saunders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Negotiation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2010.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McGraw-Hills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32548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878617"/>
          </a:xfrm>
        </p:spPr>
        <p:txBody>
          <a:bodyPr/>
          <a:lstStyle/>
          <a:p>
            <a:r>
              <a:rPr lang="en-US" dirty="0"/>
              <a:t>3. Pretending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3309" y="1513934"/>
            <a:ext cx="3676643" cy="40033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Pretend that an issue of little or no importance is important to you </a:t>
            </a:r>
          </a:p>
          <a:p>
            <a:pPr lvl="1"/>
            <a:r>
              <a:rPr lang="en-US" dirty="0"/>
              <a:t>Focus on an issue that is not important to you. Get an agreement… </a:t>
            </a:r>
          </a:p>
          <a:p>
            <a:pPr lvl="1"/>
            <a:r>
              <a:rPr lang="en-US" dirty="0"/>
              <a:t>…then later use it to trade off for something you really want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8"/>
          </p:nvPr>
        </p:nvSpPr>
        <p:spPr>
          <a:xfrm>
            <a:off x="4211960" y="1513934"/>
            <a:ext cx="2952303" cy="40033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May be difficult to act out</a:t>
            </a:r>
          </a:p>
          <a:p>
            <a:pPr lvl="1"/>
            <a:r>
              <a:rPr lang="en-US" dirty="0"/>
              <a:t>Both sides are arguing for something that they do not  really want</a:t>
            </a:r>
          </a:p>
          <a:p>
            <a:pPr lvl="1"/>
            <a:r>
              <a:rPr lang="en-US" dirty="0"/>
              <a:t>Ask probing questions to avoid getting caught:  “Why do they value that issue?”  List all issues. Watch out for sudden reversals in positions.</a:t>
            </a:r>
          </a:p>
        </p:txBody>
      </p:sp>
      <p:sp>
        <p:nvSpPr>
          <p:cNvPr id="7" name="Text Placeholder 10"/>
          <p:cNvSpPr txBox="1">
            <a:spLocks/>
          </p:cNvSpPr>
          <p:nvPr/>
        </p:nvSpPr>
        <p:spPr>
          <a:xfrm>
            <a:off x="6951407" y="6135368"/>
            <a:ext cx="1702800" cy="381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Lewicki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Barry &amp;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Saunders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Negotiation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2010.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McGraw-Hills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07935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 </a:t>
            </a:r>
            <a:r>
              <a:rPr lang="en-US" b="1" dirty="0"/>
              <a:t>Chicken</a:t>
            </a:r>
            <a:br>
              <a:rPr lang="en-US" b="1" dirty="0"/>
            </a:br>
            <a:r>
              <a:rPr lang="en-US" sz="2400" b="1" dirty="0"/>
              <a:t>Two cars driving towards each other – who turns? (Rebel without a cause, starring James Dean)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A threat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800" i="1" dirty="0"/>
              <a:t>If the union does not concede, the factory will be shut down.</a:t>
            </a:r>
          </a:p>
          <a:p>
            <a:pPr lvl="1"/>
            <a:r>
              <a:rPr lang="en-US" sz="2400" dirty="0"/>
              <a:t>High stakes gamble (chicken or hero)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 err="1">
                <a:latin typeface="Georgia" panose="02040502050405020303" pitchFamily="18" charset="0"/>
              </a:rPr>
              <a:t>Raiffa</a:t>
            </a:r>
            <a:r>
              <a:rPr lang="en-US" sz="2400" b="0" dirty="0">
                <a:latin typeface="Georgia" panose="02040502050405020303" pitchFamily="18" charset="0"/>
              </a:rPr>
              <a:t> analyzes this situation as a game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/>
              <a:t>Becomes a dangerous game instead of a calculated negotiation</a:t>
            </a:r>
          </a:p>
          <a:p>
            <a:pPr lvl="1"/>
            <a:r>
              <a:rPr lang="en-US" sz="2400" dirty="0"/>
              <a:t>May be more attractive when circumstances are very difficult; nothing or very little to lose</a:t>
            </a:r>
          </a:p>
        </p:txBody>
      </p:sp>
      <p:sp>
        <p:nvSpPr>
          <p:cNvPr id="8" name="Text Placeholder 10"/>
          <p:cNvSpPr txBox="1">
            <a:spLocks/>
          </p:cNvSpPr>
          <p:nvPr/>
        </p:nvSpPr>
        <p:spPr>
          <a:xfrm>
            <a:off x="6951407" y="6135368"/>
            <a:ext cx="1702800" cy="381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Lewicki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Barry &amp;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Saunders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Negotiation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2010.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McGraw-Hills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36249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5. Intimidation/Aggressive Behavior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1"/>
            <a:r>
              <a:rPr lang="en-US" dirty="0"/>
              <a:t>Forced agreement through fear, anger.</a:t>
            </a:r>
          </a:p>
          <a:p>
            <a:pPr lvl="1"/>
            <a:r>
              <a:rPr lang="en-US" dirty="0"/>
              <a:t>Increasing the appearance of legitimacy:  written corporate forms, company policy</a:t>
            </a:r>
          </a:p>
          <a:p>
            <a:pPr lvl="1"/>
            <a:r>
              <a:rPr lang="en-US" dirty="0"/>
              <a:t>Guilt: push negotiator to defend their honesty, diverting attention away from real negotiating issues.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dirty="0"/>
              <a:t>When it occurs:</a:t>
            </a:r>
          </a:p>
          <a:p>
            <a:pPr lvl="1"/>
            <a:r>
              <a:rPr lang="en-US" dirty="0"/>
              <a:t>Explain that your policy is to bargain fairly, in a respectful manner.  You expect the same in return.</a:t>
            </a:r>
          </a:p>
          <a:p>
            <a:pPr lvl="1"/>
            <a:r>
              <a:rPr lang="en-US" dirty="0"/>
              <a:t>Authority carries no value in negotiations, you are equals.  </a:t>
            </a:r>
          </a:p>
        </p:txBody>
      </p:sp>
      <p:sp>
        <p:nvSpPr>
          <p:cNvPr id="7" name="Text Placeholder 10"/>
          <p:cNvSpPr txBox="1">
            <a:spLocks/>
          </p:cNvSpPr>
          <p:nvPr/>
        </p:nvSpPr>
        <p:spPr>
          <a:xfrm>
            <a:off x="6951407" y="6135368"/>
            <a:ext cx="1702800" cy="381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Lewicki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Barry &amp;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Saunders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Negotiation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2010.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McGraw-Hills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94059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6. </a:t>
            </a:r>
            <a:r>
              <a:rPr lang="en-US" dirty="0"/>
              <a:t>Snow Job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1"/>
            <a:r>
              <a:rPr lang="en-US" dirty="0"/>
              <a:t>Overwhelm the other party with too much information</a:t>
            </a:r>
          </a:p>
          <a:p>
            <a:pPr lvl="1"/>
            <a:r>
              <a:rPr lang="en-US" dirty="0"/>
              <a:t>Used as distractions</a:t>
            </a:r>
          </a:p>
          <a:p>
            <a:pPr lvl="1"/>
            <a:r>
              <a:rPr lang="en-US" dirty="0"/>
              <a:t>Often used by governments, in 1,000 page press releases</a:t>
            </a:r>
          </a:p>
          <a:p>
            <a:pPr lvl="1"/>
            <a:r>
              <a:rPr lang="en-US" dirty="0"/>
              <a:t>On Friday afternoons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dirty="0"/>
              <a:t>To Counter:</a:t>
            </a:r>
          </a:p>
          <a:p>
            <a:pPr lvl="1"/>
            <a:r>
              <a:rPr lang="en-US" dirty="0"/>
              <a:t>Ask questions until satisfied</a:t>
            </a:r>
          </a:p>
          <a:p>
            <a:pPr lvl="1"/>
            <a:r>
              <a:rPr lang="en-US" dirty="0"/>
              <a:t>Assign technical experts as necessary (separate meetings)</a:t>
            </a:r>
          </a:p>
          <a:p>
            <a:pPr lvl="1"/>
            <a:r>
              <a:rPr lang="en-US" dirty="0"/>
              <a:t>Listen carefully to all statements and look for inconsistencies</a:t>
            </a:r>
          </a:p>
        </p:txBody>
      </p:sp>
      <p:sp>
        <p:nvSpPr>
          <p:cNvPr id="7" name="Text Placeholder 10"/>
          <p:cNvSpPr txBox="1">
            <a:spLocks/>
          </p:cNvSpPr>
          <p:nvPr/>
        </p:nvSpPr>
        <p:spPr>
          <a:xfrm>
            <a:off x="6951407" y="6135368"/>
            <a:ext cx="1702800" cy="381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Lewicki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Barry &amp;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Saunders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Negotiation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2010. </a:t>
            </a:r>
            <a:r>
              <a:rPr kumimoji="0" lang="fi-FI" sz="950" b="1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McGraw-Hills</a:t>
            </a:r>
            <a:r>
              <a:rPr kumimoji="0" lang="fi-FI" sz="95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995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558721"/>
          </a:xfrm>
        </p:spPr>
        <p:txBody>
          <a:bodyPr/>
          <a:lstStyle/>
          <a:p>
            <a:r>
              <a:rPr lang="en-US" dirty="0"/>
              <a:t>Basic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997802"/>
            <a:ext cx="8361940" cy="4807592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Final contract value: x* (expressed in terms of the issue)</a:t>
            </a:r>
          </a:p>
          <a:p>
            <a:pPr lvl="1"/>
            <a:r>
              <a:rPr lang="en-US" sz="2400" dirty="0"/>
              <a:t>Reservation price</a:t>
            </a:r>
          </a:p>
          <a:p>
            <a:pPr lvl="2"/>
            <a:r>
              <a:rPr lang="en-US" sz="2200" dirty="0"/>
              <a:t>Buyer’s reservation price (b): the very maximum (s)he will pay</a:t>
            </a:r>
          </a:p>
          <a:p>
            <a:pPr lvl="2"/>
            <a:r>
              <a:rPr lang="en-US" sz="2200" dirty="0"/>
              <a:t>Seller’s reservation price (s): the very minimum (s)he will sell for</a:t>
            </a:r>
          </a:p>
          <a:p>
            <a:pPr lvl="1"/>
            <a:r>
              <a:rPr lang="en-US" sz="2400" dirty="0"/>
              <a:t>ZOPA – the zone of possible agreement (interval from</a:t>
            </a:r>
            <a:r>
              <a:rPr lang="en-US" sz="2400" i="1" dirty="0"/>
              <a:t> s </a:t>
            </a:r>
            <a:r>
              <a:rPr lang="en-US" sz="2400" dirty="0"/>
              <a:t>to </a:t>
            </a:r>
            <a:r>
              <a:rPr lang="en-US" sz="2400" i="1" dirty="0"/>
              <a:t>b, b-s &gt; 0, or no ZOPA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Buyer’s and seller’s surpluses</a:t>
            </a:r>
          </a:p>
          <a:p>
            <a:pPr lvl="2"/>
            <a:r>
              <a:rPr lang="en-US" sz="2200" dirty="0"/>
              <a:t>If x* &lt; b, the difference between buyer’s reservation price and the final contract value (b - x*) is the buyer’s surplus</a:t>
            </a:r>
          </a:p>
          <a:p>
            <a:pPr lvl="2"/>
            <a:r>
              <a:rPr lang="en-US" sz="2200" dirty="0"/>
              <a:t>If x* &gt; s, the difference between the final contract value and seller’s reservation price (x* - s) is the seller’s surplus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9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Four options for dealing with typical hardball tactics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694800" lvl="1" indent="-457200">
              <a:buFont typeface="+mj-lt"/>
              <a:buAutoNum type="arabicPeriod"/>
            </a:pPr>
            <a:r>
              <a:rPr lang="en-US" sz="2400" dirty="0"/>
              <a:t>Ignore them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sz="2400" dirty="0"/>
              <a:t>Discuss them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sz="2400" dirty="0"/>
              <a:t>Respond in kind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sz="2400" dirty="0"/>
              <a:t>Befriend them</a:t>
            </a:r>
          </a:p>
          <a:p>
            <a:pPr marL="457200" indent="-457200">
              <a:buNone/>
            </a:pPr>
            <a:endParaRPr lang="en-US" b="1" dirty="0"/>
          </a:p>
          <a:p>
            <a:pPr marL="457200" indent="-457200">
              <a:buNone/>
            </a:pPr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06162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78146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/>
              <a:t>Basic elements</a:t>
            </a:r>
          </a:p>
          <a:p>
            <a:pPr marL="857250" lvl="1" indent="-457200"/>
            <a:r>
              <a:rPr lang="en-US" dirty="0"/>
              <a:t>Reservation prices or values</a:t>
            </a:r>
          </a:p>
          <a:p>
            <a:pPr marL="857250" lvl="1" indent="-457200"/>
            <a:r>
              <a:rPr lang="en-US" dirty="0"/>
              <a:t>ZOPA (zone of possible agreement)</a:t>
            </a:r>
          </a:p>
          <a:p>
            <a:pPr marL="857250" lvl="1" indent="-457200"/>
            <a:r>
              <a:rPr lang="en-US" dirty="0"/>
              <a:t>Buyer’s surplus and seller’s surplus</a:t>
            </a:r>
          </a:p>
          <a:p>
            <a:pPr marL="857250" lvl="1" indent="-457200"/>
            <a:r>
              <a:rPr lang="en-US" dirty="0"/>
              <a:t>Negotiation dance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US" dirty="0"/>
              <a:t>Complications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Uncertainty</a:t>
            </a:r>
          </a:p>
          <a:p>
            <a:pPr lvl="2"/>
            <a:r>
              <a:rPr lang="en-US" dirty="0"/>
              <a:t>Decision trees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Impact of time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When the other side uses hardball tactics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286500"/>
            <a:ext cx="50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53</a:t>
            </a:r>
          </a:p>
        </p:txBody>
      </p:sp>
    </p:spTree>
    <p:extLst>
      <p:ext uri="{BB962C8B-B14F-4D97-AF65-F5344CB8AC3E}">
        <p14:creationId xmlns:p14="http://schemas.microsoft.com/office/powerpoint/2010/main" val="95232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aiffa2"/>
          <p:cNvPicPr>
            <a:picLocks noChangeAspect="1" noChangeArrowheads="1"/>
          </p:cNvPicPr>
          <p:nvPr/>
        </p:nvPicPr>
        <p:blipFill>
          <a:blip r:embed="rId3" cstate="print"/>
          <a:srcRect t="8894" b="16034"/>
          <a:stretch>
            <a:fillRect/>
          </a:stretch>
        </p:blipFill>
        <p:spPr bwMode="auto">
          <a:xfrm rot="60000">
            <a:off x="557991" y="1327242"/>
            <a:ext cx="7416800" cy="4358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Basic concepts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393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Elmtree</a:t>
            </a:r>
            <a:r>
              <a:rPr lang="en-US" dirty="0"/>
              <a:t> House </a:t>
            </a:r>
            <a:br>
              <a:rPr lang="en-US" dirty="0"/>
            </a:br>
            <a:r>
              <a:rPr lang="en-US" sz="2400" dirty="0"/>
              <a:t>Case </a:t>
            </a:r>
            <a:r>
              <a:rPr lang="en-US" sz="2400" dirty="0" err="1"/>
              <a:t>Raiffa</a:t>
            </a:r>
            <a:r>
              <a:rPr lang="en-US" sz="2400" dirty="0"/>
              <a:t>: pp. 99 – 108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err="1"/>
              <a:t>Elmtree</a:t>
            </a:r>
            <a:r>
              <a:rPr lang="en-US" dirty="0"/>
              <a:t> House</a:t>
            </a:r>
          </a:p>
          <a:p>
            <a:pPr lvl="1"/>
            <a:r>
              <a:rPr lang="en-US" dirty="0"/>
              <a:t>A halfway house for young men and women who need professional guidance and support in their transition from mental institutions back to society</a:t>
            </a:r>
          </a:p>
          <a:p>
            <a:pPr lvl="1"/>
            <a:r>
              <a:rPr lang="en-US" dirty="0"/>
              <a:t>Locates on the outskirts of Boston in the industrial city of Somerville</a:t>
            </a:r>
          </a:p>
          <a:p>
            <a:pPr lvl="1"/>
            <a:r>
              <a:rPr lang="en-US" dirty="0"/>
              <a:t>House needs repairing but the lot is extensive (an acre)</a:t>
            </a:r>
          </a:p>
          <a:p>
            <a:pPr lvl="1"/>
            <a:r>
              <a:rPr lang="en-US" b="1" dirty="0">
                <a:solidFill>
                  <a:srgbClr val="ED2939"/>
                </a:solidFill>
              </a:rPr>
              <a:t>To move from Somerville or to repair the building?</a:t>
            </a:r>
          </a:p>
          <a:p>
            <a:pPr eaLnBrk="1" hangingPunct="1"/>
            <a:r>
              <a:rPr lang="en-US" dirty="0"/>
              <a:t>Mr. Wilson</a:t>
            </a:r>
          </a:p>
          <a:p>
            <a:pPr lvl="1"/>
            <a:r>
              <a:rPr lang="en-US" dirty="0"/>
              <a:t>A contractor with a decent reputation interested in buying the </a:t>
            </a:r>
            <a:r>
              <a:rPr lang="en-US" dirty="0" err="1"/>
              <a:t>Elmtree</a:t>
            </a:r>
            <a:r>
              <a:rPr lang="en-US" dirty="0"/>
              <a:t> property</a:t>
            </a:r>
          </a:p>
          <a:p>
            <a:pPr lvl="1"/>
            <a:r>
              <a:rPr lang="en-US" dirty="0"/>
              <a:t>His offer comes out of the blue</a:t>
            </a:r>
          </a:p>
          <a:p>
            <a:pPr lvl="1"/>
            <a:r>
              <a:rPr lang="en-US" b="1" dirty="0">
                <a:solidFill>
                  <a:srgbClr val="ED2939"/>
                </a:solidFill>
              </a:rPr>
              <a:t>To sell </a:t>
            </a:r>
            <a:r>
              <a:rPr lang="en-US" b="1" dirty="0" err="1">
                <a:solidFill>
                  <a:srgbClr val="ED2939"/>
                </a:solidFill>
              </a:rPr>
              <a:t>Elmtree</a:t>
            </a:r>
            <a:r>
              <a:rPr lang="en-US" b="1" dirty="0">
                <a:solidFill>
                  <a:srgbClr val="ED2939"/>
                </a:solidFill>
              </a:rPr>
              <a:t> property to Mr. Wilson or not?</a:t>
            </a:r>
          </a:p>
          <a:p>
            <a:pPr eaLnBrk="1" hangingPunct="1"/>
            <a:r>
              <a:rPr lang="en-US" dirty="0"/>
              <a:t>Steve </a:t>
            </a:r>
          </a:p>
          <a:p>
            <a:pPr lvl="1"/>
            <a:r>
              <a:rPr lang="en-US" dirty="0"/>
              <a:t>A member in the governing board of </a:t>
            </a:r>
            <a:r>
              <a:rPr lang="en-US" dirty="0" err="1"/>
              <a:t>Elmtree</a:t>
            </a:r>
            <a:r>
              <a:rPr lang="en-US" dirty="0"/>
              <a:t> House</a:t>
            </a:r>
          </a:p>
          <a:p>
            <a:pPr lvl="1"/>
            <a:r>
              <a:rPr lang="en-US" dirty="0"/>
              <a:t>A representative of </a:t>
            </a:r>
            <a:r>
              <a:rPr lang="en-US" dirty="0" err="1"/>
              <a:t>Elmtree</a:t>
            </a:r>
            <a:r>
              <a:rPr lang="en-US" dirty="0"/>
              <a:t> House in negotiations with Mr. Wilson</a:t>
            </a:r>
          </a:p>
          <a:p>
            <a:pPr lvl="1"/>
            <a:r>
              <a:rPr lang="en-US" dirty="0"/>
              <a:t>Two weeks for preparing for negotiation</a:t>
            </a:r>
          </a:p>
          <a:p>
            <a:pPr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1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573840"/>
          </a:xfrm>
        </p:spPr>
        <p:txBody>
          <a:bodyPr/>
          <a:lstStyle/>
          <a:p>
            <a:r>
              <a:rPr lang="en-US" dirty="0"/>
              <a:t>Gathering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088511"/>
            <a:ext cx="8207374" cy="4641292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The </a:t>
            </a:r>
            <a:r>
              <a:rPr lang="en-US" sz="2200" dirty="0" err="1"/>
              <a:t>Elmtree</a:t>
            </a:r>
            <a:r>
              <a:rPr lang="en-US" sz="2200" dirty="0"/>
              <a:t> House’s reservation price</a:t>
            </a:r>
          </a:p>
          <a:p>
            <a:pPr lvl="1"/>
            <a:r>
              <a:rPr lang="en-US" sz="2100" dirty="0"/>
              <a:t>The minimum selling price</a:t>
            </a:r>
          </a:p>
          <a:p>
            <a:pPr lvl="1"/>
            <a:r>
              <a:rPr lang="en-US" sz="2100" dirty="0"/>
              <a:t>Determining the price depends on other alternatives (= to move from Somerville)</a:t>
            </a:r>
          </a:p>
          <a:p>
            <a:pPr lvl="2"/>
            <a:r>
              <a:rPr lang="en-US" sz="2100" dirty="0"/>
              <a:t>Medford, better than Somerville, requires $220.000 (property, the cost of moving, etc.)</a:t>
            </a:r>
          </a:p>
          <a:p>
            <a:pPr lvl="2"/>
            <a:r>
              <a:rPr lang="en-US" sz="2100" dirty="0"/>
              <a:t>Allston, better than Medford, requires $275.000</a:t>
            </a:r>
          </a:p>
          <a:p>
            <a:pPr lvl="1"/>
            <a:r>
              <a:rPr lang="en-US" sz="2100" dirty="0"/>
              <a:t>At least $220.000</a:t>
            </a:r>
          </a:p>
          <a:p>
            <a:r>
              <a:rPr lang="en-US" sz="2200" dirty="0"/>
              <a:t>Mr. Wilson’s reservation price (that </a:t>
            </a:r>
            <a:r>
              <a:rPr lang="en-US" sz="2200" dirty="0" err="1"/>
              <a:t>Elmtree</a:t>
            </a:r>
            <a:r>
              <a:rPr lang="en-US" sz="2200" dirty="0"/>
              <a:t> is trying to find out)</a:t>
            </a:r>
          </a:p>
          <a:p>
            <a:pPr lvl="1"/>
            <a:r>
              <a:rPr lang="en-US" dirty="0"/>
              <a:t>The maximum buying price</a:t>
            </a:r>
          </a:p>
          <a:p>
            <a:pPr lvl="1"/>
            <a:r>
              <a:rPr lang="en-US" dirty="0"/>
              <a:t>Difficult to determine!</a:t>
            </a:r>
          </a:p>
          <a:p>
            <a:pPr lvl="1"/>
            <a:r>
              <a:rPr lang="en-US" dirty="0"/>
              <a:t>On the open market, the selling price would probably be as low as only $110.000</a:t>
            </a:r>
          </a:p>
          <a:p>
            <a:pPr lvl="1"/>
            <a:r>
              <a:rPr lang="en-US" dirty="0"/>
              <a:t>Any reasons why Mr. Wilson is particularly interested in </a:t>
            </a:r>
            <a:r>
              <a:rPr lang="en-US" dirty="0" err="1"/>
              <a:t>Elmtree’s</a:t>
            </a:r>
            <a:r>
              <a:rPr lang="en-US" dirty="0"/>
              <a:t> property?</a:t>
            </a:r>
          </a:p>
          <a:p>
            <a:pPr lvl="1"/>
            <a:r>
              <a:rPr lang="en-US" dirty="0"/>
              <a:t>$275.000 – 475.000 – (our guess)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69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raiffa1 (3)"/>
          <p:cNvPicPr>
            <a:picLocks noChangeAspect="1" noChangeArrowheads="1"/>
          </p:cNvPicPr>
          <p:nvPr/>
        </p:nvPicPr>
        <p:blipFill>
          <a:blip r:embed="rId3" cstate="print"/>
          <a:srcRect t="9397" b="22638"/>
          <a:stretch>
            <a:fillRect/>
          </a:stretch>
        </p:blipFill>
        <p:spPr bwMode="auto">
          <a:xfrm rot="60000">
            <a:off x="392689" y="1512699"/>
            <a:ext cx="8424863" cy="414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7772247" cy="1195798"/>
          </a:xfrm>
        </p:spPr>
        <p:txBody>
          <a:bodyPr/>
          <a:lstStyle/>
          <a:p>
            <a:r>
              <a:rPr lang="en-US" dirty="0"/>
              <a:t>Mr. Wilson’s reservation price (probabilistic assessment – not uncommon case)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00192" y="1628800"/>
            <a:ext cx="2555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Steve’s probability assessment of Wilson’s reservation price</a:t>
            </a:r>
          </a:p>
        </p:txBody>
      </p:sp>
    </p:spTree>
    <p:extLst>
      <p:ext uri="{BB962C8B-B14F-4D97-AF65-F5344CB8AC3E}">
        <p14:creationId xmlns:p14="http://schemas.microsoft.com/office/powerpoint/2010/main" val="1068076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11054</TotalTime>
  <Words>4098</Words>
  <Application>Microsoft Macintosh PowerPoint</Application>
  <PresentationFormat>On-screen Show (4:3)</PresentationFormat>
  <Paragraphs>665</Paragraphs>
  <Slides>51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1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Times New Roman</vt:lpstr>
      <vt:lpstr>Wingdings</vt:lpstr>
      <vt:lpstr>Office Theme</vt:lpstr>
      <vt:lpstr>Negotiation Analytics 30C02000 Jyrki Wallenius </vt:lpstr>
      <vt:lpstr>Today’s objectives</vt:lpstr>
      <vt:lpstr>Structure of this course</vt:lpstr>
      <vt:lpstr>Two-party distributive negotiations</vt:lpstr>
      <vt:lpstr>Basic concepts</vt:lpstr>
      <vt:lpstr>Basic concepts</vt:lpstr>
      <vt:lpstr>Elmtree House  Case Raiffa: pp. 99 – 108</vt:lpstr>
      <vt:lpstr>Gathering information</vt:lpstr>
      <vt:lpstr>Mr. Wilson’s reservation price (probabilistic assessment – not uncommon case)</vt:lpstr>
      <vt:lpstr>Preparing a strategy</vt:lpstr>
      <vt:lpstr>Preparing a strategy continued: who should make the first offer and how large?</vt:lpstr>
      <vt:lpstr>  Reservation Prices and ZOPA</vt:lpstr>
      <vt:lpstr>Negotiation dance  Negotiation starts</vt:lpstr>
      <vt:lpstr>Negotiation dance  Two days later</vt:lpstr>
      <vt:lpstr>Negotiation dance  During a couple of next days…</vt:lpstr>
      <vt:lpstr>Negotiation dance  Breaking point</vt:lpstr>
      <vt:lpstr>Negotiation dance  Closing gambits</vt:lpstr>
      <vt:lpstr>Fundamental strategies</vt:lpstr>
      <vt:lpstr>Guidelines for making concessions</vt:lpstr>
      <vt:lpstr>Variations for two-party win-lose negotiations (have assumed that we know our own RP, not the other party’s)</vt:lpstr>
      <vt:lpstr>Both parties know the other’s  reservation price</vt:lpstr>
      <vt:lpstr>One party knows the other’s reservation price</vt:lpstr>
      <vt:lpstr>Common probabilistic information </vt:lpstr>
      <vt:lpstr>Double auction: simultaneous revelation of reservation price (sometimes one party might suggest this)</vt:lpstr>
      <vt:lpstr> Equilibrium strategy</vt:lpstr>
      <vt:lpstr>Case in which there is a ZOPA in real but not in revealed values– dangers of exaggeration </vt:lpstr>
      <vt:lpstr>Introducing complexities</vt:lpstr>
      <vt:lpstr>Uncertainty</vt:lpstr>
      <vt:lpstr>Sorensen Chevrolet  Case Raiffa pp. 129 – 144</vt:lpstr>
      <vt:lpstr>Sorensen Chevrolet  Negotiation dance begins</vt:lpstr>
      <vt:lpstr>Sorensen Chevrolet  UGI’s decision tree (with EMV) – looking at total costs</vt:lpstr>
      <vt:lpstr>Sorensen Chevrolet  Debra’s decision tree (EMV) – looking at net award</vt:lpstr>
      <vt:lpstr>Introducing complexities</vt:lpstr>
      <vt:lpstr>Should I deal with my boss, or wait for someone else to come along?</vt:lpstr>
      <vt:lpstr>Timing of concessions</vt:lpstr>
      <vt:lpstr> Sequential search – Which offer/candidate to accept?</vt:lpstr>
      <vt:lpstr>Management – Union Strike Game</vt:lpstr>
      <vt:lpstr>Strike costs</vt:lpstr>
      <vt:lpstr>Empirical Findings (from classroom) – play the game in pairs</vt:lpstr>
      <vt:lpstr>Escalation game (the entrapment game): Both-pay ascending auction (bid for 1 euro!)  </vt:lpstr>
      <vt:lpstr>Hardball tactics in negotiations</vt:lpstr>
      <vt:lpstr>Hardball tactics</vt:lpstr>
      <vt:lpstr>Typical hardball tactics</vt:lpstr>
      <vt:lpstr>1. Good Cop / Bad Cop</vt:lpstr>
      <vt:lpstr>2. Low Ball / High Ball</vt:lpstr>
      <vt:lpstr>3. Pretending </vt:lpstr>
      <vt:lpstr>4. Chicken Two cars driving towards each other – who turns? (Rebel without a cause, starring James Dean)</vt:lpstr>
      <vt:lpstr>5. Intimidation/Aggressive Behavior</vt:lpstr>
      <vt:lpstr>6. Snow Job</vt:lpstr>
      <vt:lpstr>Four options for dealing with typical hardball tactics</vt:lpstr>
      <vt:lpstr>Summary</vt:lpstr>
    </vt:vector>
  </TitlesOfParts>
  <Company>Aalto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Analytics 30C02000 Jyrki Wallenius</dc:title>
  <dc:creator>Wallenius Jyrki</dc:creator>
  <cp:lastModifiedBy>Microsoft Office User</cp:lastModifiedBy>
  <cp:revision>77</cp:revision>
  <dcterms:created xsi:type="dcterms:W3CDTF">2016-03-20T13:41:35Z</dcterms:created>
  <dcterms:modified xsi:type="dcterms:W3CDTF">2019-05-04T09:31:40Z</dcterms:modified>
</cp:coreProperties>
</file>