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27" r:id="rId2"/>
    <p:sldMasterId id="2147483738" r:id="rId3"/>
  </p:sldMasterIdLst>
  <p:notesMasterIdLst>
    <p:notesMasterId r:id="rId32"/>
  </p:notesMasterIdLst>
  <p:sldIdLst>
    <p:sldId id="256" r:id="rId4"/>
    <p:sldId id="307" r:id="rId5"/>
    <p:sldId id="277" r:id="rId6"/>
    <p:sldId id="278" r:id="rId7"/>
    <p:sldId id="292" r:id="rId8"/>
    <p:sldId id="300" r:id="rId9"/>
    <p:sldId id="281" r:id="rId10"/>
    <p:sldId id="282" r:id="rId11"/>
    <p:sldId id="290" r:id="rId12"/>
    <p:sldId id="299" r:id="rId13"/>
    <p:sldId id="296" r:id="rId14"/>
    <p:sldId id="280" r:id="rId15"/>
    <p:sldId id="286" r:id="rId16"/>
    <p:sldId id="287" r:id="rId17"/>
    <p:sldId id="288" r:id="rId18"/>
    <p:sldId id="298" r:id="rId19"/>
    <p:sldId id="289" r:id="rId20"/>
    <p:sldId id="283" r:id="rId21"/>
    <p:sldId id="284" r:id="rId22"/>
    <p:sldId id="285" r:id="rId23"/>
    <p:sldId id="308" r:id="rId24"/>
    <p:sldId id="309" r:id="rId25"/>
    <p:sldId id="310" r:id="rId26"/>
    <p:sldId id="311" r:id="rId27"/>
    <p:sldId id="315" r:id="rId28"/>
    <p:sldId id="312" r:id="rId29"/>
    <p:sldId id="313" r:id="rId30"/>
    <p:sldId id="314"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p:scale>
        <a:sx n="100" d="100"/>
        <a:sy n="100" d="100"/>
      </p:scale>
      <p:origin x="0" y="-3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www.edilex.fi/lainsaadanto/20120747" TargetMode="External"/><Relationship Id="rId2" Type="http://schemas.openxmlformats.org/officeDocument/2006/relationships/hyperlink" Target="https://www.edilex.fi/eu-lainsaadanto/32014R0600" TargetMode="External"/><Relationship Id="rId1" Type="http://schemas.openxmlformats.org/officeDocument/2006/relationships/hyperlink" Target="https://www.edilex.fi/eu-lainsaadanto/32014L0065" TargetMode="External"/><Relationship Id="rId5" Type="http://schemas.openxmlformats.org/officeDocument/2006/relationships/hyperlink" Target="https://www.finanssivalvonta.fi/globalassets/fi/saantely/maarayskokoelma/2018/07_2018/2018_07.m2.pdf" TargetMode="External"/><Relationship Id="rId4" Type="http://schemas.openxmlformats.org/officeDocument/2006/relationships/hyperlink" Target="https://www.edilex.fi/lainsaadanto/20171070"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ilex.fi/lainsaadanto/20120747" TargetMode="External"/><Relationship Id="rId2" Type="http://schemas.openxmlformats.org/officeDocument/2006/relationships/hyperlink" Target="https://www.edilex.fi/eu-lainsaadanto/32014R0600" TargetMode="External"/><Relationship Id="rId1" Type="http://schemas.openxmlformats.org/officeDocument/2006/relationships/hyperlink" Target="https://www.edilex.fi/eu-lainsaadanto/32014L0065" TargetMode="External"/><Relationship Id="rId5" Type="http://schemas.openxmlformats.org/officeDocument/2006/relationships/hyperlink" Target="https://www.finanssivalvonta.fi/globalassets/fi/saantely/maarayskokoelma/2018/07_2018/2018_07.m2.pdf" TargetMode="External"/><Relationship Id="rId4" Type="http://schemas.openxmlformats.org/officeDocument/2006/relationships/hyperlink" Target="https://www.edilex.fi/lainsaadanto/20171070"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4414D-E346-467A-BFB6-E9F3C593F797}" type="doc">
      <dgm:prSet loTypeId="urn:microsoft.com/office/officeart/2005/8/layout/vList2" loCatId="list" qsTypeId="urn:microsoft.com/office/officeart/2005/8/quickstyle/3d5" qsCatId="3D" csTypeId="urn:microsoft.com/office/officeart/2005/8/colors/accent0_1" csCatId="mainScheme" phldr="1"/>
      <dgm:spPr/>
      <dgm:t>
        <a:bodyPr/>
        <a:lstStyle/>
        <a:p>
          <a:endParaRPr lang="en-US"/>
        </a:p>
      </dgm:t>
    </dgm:pt>
    <dgm:pt modelId="{85579861-50F7-49FE-8774-495AB0925651}">
      <dgm:prSet/>
      <dgm:spPr/>
      <dgm:t>
        <a:bodyPr/>
        <a:lstStyle/>
        <a:p>
          <a:r>
            <a:rPr lang="fi-FI" b="1" i="0" baseline="0" dirty="0"/>
            <a:t>Sijoituspalvelulla tarkoitetaan lainsäädännössä muun muassa sijoitusneuvontaa, omaisuudenhoitoa sekä rahoitusvälineitä koskevien toimeksiantojen vastaanottamista, välittämistä ja toteuttamista. </a:t>
          </a:r>
          <a:endParaRPr lang="en-US" dirty="0"/>
        </a:p>
      </dgm:t>
    </dgm:pt>
    <dgm:pt modelId="{4B1B149C-482B-43D4-AD7E-BC246DCE0963}" type="parTrans" cxnId="{E498F23D-C16B-48F2-8D02-910C1AD9FE34}">
      <dgm:prSet/>
      <dgm:spPr/>
      <dgm:t>
        <a:bodyPr/>
        <a:lstStyle/>
        <a:p>
          <a:endParaRPr lang="en-US"/>
        </a:p>
      </dgm:t>
    </dgm:pt>
    <dgm:pt modelId="{C2B553FB-75C1-4624-ACA3-09ADE88B4409}" type="sibTrans" cxnId="{E498F23D-C16B-48F2-8D02-910C1AD9FE34}">
      <dgm:prSet/>
      <dgm:spPr/>
      <dgm:t>
        <a:bodyPr/>
        <a:lstStyle/>
        <a:p>
          <a:endParaRPr lang="en-US"/>
        </a:p>
      </dgm:t>
    </dgm:pt>
    <dgm:pt modelId="{D77B89A7-77E0-42E5-83CB-EA2374D921D7}">
      <dgm:prSet/>
      <dgm:spPr/>
      <dgm:t>
        <a:bodyPr/>
        <a:lstStyle/>
        <a:p>
          <a:r>
            <a:rPr lang="fi-FI" b="1" i="0" baseline="0" dirty="0"/>
            <a:t>Sijoituspalveluyritys voi myönnetyn toimiluvan mukaisesti tarjota asiakkaille lisäksi oheispalveluita, kuten mm. rahoitusvälineiden säilytys- ja hoitopalveluja, myöntää sijoituspalveluun liittyviä luottoja ja muuta rahoitusta sekä tuottaa sijoitustutkimuksia ja rahoitusvälineillä käytävään kauppaan liittyviä yleisiä suosituksia. </a:t>
          </a:r>
          <a:endParaRPr lang="en-US" dirty="0"/>
        </a:p>
      </dgm:t>
    </dgm:pt>
    <dgm:pt modelId="{7D0C1EA5-D195-4922-B47E-12EA5C9B9B79}" type="parTrans" cxnId="{15D9E4B8-367D-48BF-82FF-CB4FC5ED1065}">
      <dgm:prSet/>
      <dgm:spPr/>
      <dgm:t>
        <a:bodyPr/>
        <a:lstStyle/>
        <a:p>
          <a:endParaRPr lang="en-US"/>
        </a:p>
      </dgm:t>
    </dgm:pt>
    <dgm:pt modelId="{16CA5BA2-881A-4605-A498-3A02D0F33D2F}" type="sibTrans" cxnId="{15D9E4B8-367D-48BF-82FF-CB4FC5ED1065}">
      <dgm:prSet/>
      <dgm:spPr/>
      <dgm:t>
        <a:bodyPr/>
        <a:lstStyle/>
        <a:p>
          <a:endParaRPr lang="en-US"/>
        </a:p>
      </dgm:t>
    </dgm:pt>
    <dgm:pt modelId="{9A821EE1-F3FD-4969-9E63-A9AEB0987AF3}">
      <dgm:prSet/>
      <dgm:spPr/>
      <dgm:t>
        <a:bodyPr/>
        <a:lstStyle/>
        <a:p>
          <a:r>
            <a:rPr lang="fi-FI" b="1" i="0" baseline="0"/>
            <a:t>Sijoituspalvelua saa tarjota vain luottolaitostoimiluvan saanut pankki, sijoituspalvelutoimiluvan saanut sijoituspalveluyritys sekä omaisuudenhoidon ja sijoitusneuvonnan osalta toimiluvan saanut rahastoyhtiö tai vaihtoehtorahastojen hoitaja.</a:t>
          </a:r>
          <a:r>
            <a:rPr lang="fi-FI" b="0"/>
            <a:t> </a:t>
          </a:r>
          <a:endParaRPr lang="en-US"/>
        </a:p>
      </dgm:t>
    </dgm:pt>
    <dgm:pt modelId="{658A52EA-97E6-45B2-AED3-DC4792725392}" type="parTrans" cxnId="{987F6A06-FF68-46CE-97B4-0280FED2238F}">
      <dgm:prSet/>
      <dgm:spPr/>
      <dgm:t>
        <a:bodyPr/>
        <a:lstStyle/>
        <a:p>
          <a:endParaRPr lang="en-US"/>
        </a:p>
      </dgm:t>
    </dgm:pt>
    <dgm:pt modelId="{507C8C53-D5CC-4E12-83F1-BB783BAEDE6D}" type="sibTrans" cxnId="{987F6A06-FF68-46CE-97B4-0280FED2238F}">
      <dgm:prSet/>
      <dgm:spPr/>
      <dgm:t>
        <a:bodyPr/>
        <a:lstStyle/>
        <a:p>
          <a:endParaRPr lang="en-US"/>
        </a:p>
      </dgm:t>
    </dgm:pt>
    <dgm:pt modelId="{9E27CD03-D713-4C69-BA2F-D9808E4945BD}" type="pres">
      <dgm:prSet presAssocID="{13E4414D-E346-467A-BFB6-E9F3C593F797}" presName="linear" presStyleCnt="0">
        <dgm:presLayoutVars>
          <dgm:animLvl val="lvl"/>
          <dgm:resizeHandles val="exact"/>
        </dgm:presLayoutVars>
      </dgm:prSet>
      <dgm:spPr/>
    </dgm:pt>
    <dgm:pt modelId="{3BDD8052-CF8E-4C3D-91BE-6388D20F03D8}" type="pres">
      <dgm:prSet presAssocID="{85579861-50F7-49FE-8774-495AB0925651}" presName="parentText" presStyleLbl="node1" presStyleIdx="0" presStyleCnt="3">
        <dgm:presLayoutVars>
          <dgm:chMax val="0"/>
          <dgm:bulletEnabled val="1"/>
        </dgm:presLayoutVars>
      </dgm:prSet>
      <dgm:spPr/>
    </dgm:pt>
    <dgm:pt modelId="{59DF871F-1147-4DB2-A469-1721392E7E90}" type="pres">
      <dgm:prSet presAssocID="{C2B553FB-75C1-4624-ACA3-09ADE88B4409}" presName="spacer" presStyleCnt="0"/>
      <dgm:spPr/>
    </dgm:pt>
    <dgm:pt modelId="{50C5E7BE-73BE-44A0-9B3D-C16B660C5AAA}" type="pres">
      <dgm:prSet presAssocID="{D77B89A7-77E0-42E5-83CB-EA2374D921D7}" presName="parentText" presStyleLbl="node1" presStyleIdx="1" presStyleCnt="3">
        <dgm:presLayoutVars>
          <dgm:chMax val="0"/>
          <dgm:bulletEnabled val="1"/>
        </dgm:presLayoutVars>
      </dgm:prSet>
      <dgm:spPr/>
    </dgm:pt>
    <dgm:pt modelId="{5156AC9F-8A75-4FF5-9F7B-0581D2C70E06}" type="pres">
      <dgm:prSet presAssocID="{16CA5BA2-881A-4605-A498-3A02D0F33D2F}" presName="spacer" presStyleCnt="0"/>
      <dgm:spPr/>
    </dgm:pt>
    <dgm:pt modelId="{72B3C7F0-FD4F-444B-8417-C185E8914C6A}" type="pres">
      <dgm:prSet presAssocID="{9A821EE1-F3FD-4969-9E63-A9AEB0987AF3}" presName="parentText" presStyleLbl="node1" presStyleIdx="2" presStyleCnt="3">
        <dgm:presLayoutVars>
          <dgm:chMax val="0"/>
          <dgm:bulletEnabled val="1"/>
        </dgm:presLayoutVars>
      </dgm:prSet>
      <dgm:spPr/>
    </dgm:pt>
  </dgm:ptLst>
  <dgm:cxnLst>
    <dgm:cxn modelId="{987F6A06-FF68-46CE-97B4-0280FED2238F}" srcId="{13E4414D-E346-467A-BFB6-E9F3C593F797}" destId="{9A821EE1-F3FD-4969-9E63-A9AEB0987AF3}" srcOrd="2" destOrd="0" parTransId="{658A52EA-97E6-45B2-AED3-DC4792725392}" sibTransId="{507C8C53-D5CC-4E12-83F1-BB783BAEDE6D}"/>
    <dgm:cxn modelId="{5B3C8010-8924-41E6-8A74-5F62B51D44A7}" type="presOf" srcId="{13E4414D-E346-467A-BFB6-E9F3C593F797}" destId="{9E27CD03-D713-4C69-BA2F-D9808E4945BD}" srcOrd="0" destOrd="0" presId="urn:microsoft.com/office/officeart/2005/8/layout/vList2"/>
    <dgm:cxn modelId="{E498F23D-C16B-48F2-8D02-910C1AD9FE34}" srcId="{13E4414D-E346-467A-BFB6-E9F3C593F797}" destId="{85579861-50F7-49FE-8774-495AB0925651}" srcOrd="0" destOrd="0" parTransId="{4B1B149C-482B-43D4-AD7E-BC246DCE0963}" sibTransId="{C2B553FB-75C1-4624-ACA3-09ADE88B4409}"/>
    <dgm:cxn modelId="{1AE9707E-2FB2-4A5A-A3DF-D7C72A8910BD}" type="presOf" srcId="{D77B89A7-77E0-42E5-83CB-EA2374D921D7}" destId="{50C5E7BE-73BE-44A0-9B3D-C16B660C5AAA}" srcOrd="0" destOrd="0" presId="urn:microsoft.com/office/officeart/2005/8/layout/vList2"/>
    <dgm:cxn modelId="{EB939997-7D0E-46DC-8481-42246EA4BEFF}" type="presOf" srcId="{9A821EE1-F3FD-4969-9E63-A9AEB0987AF3}" destId="{72B3C7F0-FD4F-444B-8417-C185E8914C6A}" srcOrd="0" destOrd="0" presId="urn:microsoft.com/office/officeart/2005/8/layout/vList2"/>
    <dgm:cxn modelId="{15D9E4B8-367D-48BF-82FF-CB4FC5ED1065}" srcId="{13E4414D-E346-467A-BFB6-E9F3C593F797}" destId="{D77B89A7-77E0-42E5-83CB-EA2374D921D7}" srcOrd="1" destOrd="0" parTransId="{7D0C1EA5-D195-4922-B47E-12EA5C9B9B79}" sibTransId="{16CA5BA2-881A-4605-A498-3A02D0F33D2F}"/>
    <dgm:cxn modelId="{BB64B8CB-C4D7-4449-BA68-631C2242B481}" type="presOf" srcId="{85579861-50F7-49FE-8774-495AB0925651}" destId="{3BDD8052-CF8E-4C3D-91BE-6388D20F03D8}" srcOrd="0" destOrd="0" presId="urn:microsoft.com/office/officeart/2005/8/layout/vList2"/>
    <dgm:cxn modelId="{1A55795C-FBF8-42B6-A7F4-31FF0BBF9F9F}" type="presParOf" srcId="{9E27CD03-D713-4C69-BA2F-D9808E4945BD}" destId="{3BDD8052-CF8E-4C3D-91BE-6388D20F03D8}" srcOrd="0" destOrd="0" presId="urn:microsoft.com/office/officeart/2005/8/layout/vList2"/>
    <dgm:cxn modelId="{AFDA939A-68DE-4A71-8968-969EEDE5D4AD}" type="presParOf" srcId="{9E27CD03-D713-4C69-BA2F-D9808E4945BD}" destId="{59DF871F-1147-4DB2-A469-1721392E7E90}" srcOrd="1" destOrd="0" presId="urn:microsoft.com/office/officeart/2005/8/layout/vList2"/>
    <dgm:cxn modelId="{4FFEA9BC-84A4-4CEB-BB77-E4FA3F941DE2}" type="presParOf" srcId="{9E27CD03-D713-4C69-BA2F-D9808E4945BD}" destId="{50C5E7BE-73BE-44A0-9B3D-C16B660C5AAA}" srcOrd="2" destOrd="0" presId="urn:microsoft.com/office/officeart/2005/8/layout/vList2"/>
    <dgm:cxn modelId="{079514C7-9548-4DD7-B516-3054F3533FCD}" type="presParOf" srcId="{9E27CD03-D713-4C69-BA2F-D9808E4945BD}" destId="{5156AC9F-8A75-4FF5-9F7B-0581D2C70E06}" srcOrd="3" destOrd="0" presId="urn:microsoft.com/office/officeart/2005/8/layout/vList2"/>
    <dgm:cxn modelId="{320A02E4-F271-4B6B-A490-C1CD02D5F2C8}" type="presParOf" srcId="{9E27CD03-D713-4C69-BA2F-D9808E4945BD}" destId="{72B3C7F0-FD4F-444B-8417-C185E8914C6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6D2481-12F1-4A77-BC6A-BE683E1A3FD9}" type="doc">
      <dgm:prSet loTypeId="urn:microsoft.com/office/officeart/2005/8/layout/hProcess9" loCatId="process" qsTypeId="urn:microsoft.com/office/officeart/2005/8/quickstyle/3d5" qsCatId="3D" csTypeId="urn:microsoft.com/office/officeart/2005/8/colors/accent2_1" csCatId="accent2"/>
      <dgm:spPr/>
      <dgm:t>
        <a:bodyPr/>
        <a:lstStyle/>
        <a:p>
          <a:endParaRPr lang="fi-FI"/>
        </a:p>
      </dgm:t>
    </dgm:pt>
    <dgm:pt modelId="{FCDC1463-7CEB-4819-85E9-1AFE48DEC581}">
      <dgm:prSet/>
      <dgm:spPr/>
      <dgm:t>
        <a:bodyPr/>
        <a:lstStyle/>
        <a:p>
          <a:r>
            <a:rPr lang="fi-FI"/>
            <a:t>Sijoituspalveluyrityksen on toteutettava kaikki asianmukaiset toimenpiteet eturistiriitatilanteiden tunnistamiseksi ja ehkäisemiseksi sekä niiden syntyessä kohdeltava asiakasta hyvän tavan mukaisesti.</a:t>
          </a:r>
        </a:p>
      </dgm:t>
    </dgm:pt>
    <dgm:pt modelId="{8C220864-D07E-44B1-8DF6-EA15B81C3AEA}" type="parTrans" cxnId="{2E510AC2-DBCA-4D24-948D-7356EF64F1A8}">
      <dgm:prSet/>
      <dgm:spPr/>
      <dgm:t>
        <a:bodyPr/>
        <a:lstStyle/>
        <a:p>
          <a:endParaRPr lang="fi-FI"/>
        </a:p>
      </dgm:t>
    </dgm:pt>
    <dgm:pt modelId="{CF0AA0F6-B090-45A6-AE92-393FAE8BCC12}" type="sibTrans" cxnId="{2E510AC2-DBCA-4D24-948D-7356EF64F1A8}">
      <dgm:prSet/>
      <dgm:spPr/>
      <dgm:t>
        <a:bodyPr/>
        <a:lstStyle/>
        <a:p>
          <a:endParaRPr lang="fi-FI"/>
        </a:p>
      </dgm:t>
    </dgm:pt>
    <dgm:pt modelId="{AFC62B1E-A7DE-4839-9D74-CB92F3F53D4C}">
      <dgm:prSet/>
      <dgm:spPr/>
      <dgm:t>
        <a:bodyPr/>
        <a:lstStyle/>
        <a:p>
          <a:r>
            <a:rPr lang="fi-FI"/>
            <a:t>Jos eturistiriitatilannetta ei voida välttää, sijoituspalveluyrityksen on selkeästi pysyvällä tavalla ilmoitettava asiakkaalle riittävän yksityiskohtaiset tiedot eturistiriidan luonteesta ja sen syistä sekä asiakkaan etuihin kohdistuvien riskien pienentämiseksi toteutetuista toimenpiteistä ennen liiketoimen suorittamista asiakkaan lukuun. </a:t>
          </a:r>
        </a:p>
      </dgm:t>
    </dgm:pt>
    <dgm:pt modelId="{A7506C20-C564-4ADA-9F10-A18CEB5C2C77}" type="parTrans" cxnId="{B1A36BBC-121F-4F60-A688-6CBF58172249}">
      <dgm:prSet/>
      <dgm:spPr/>
      <dgm:t>
        <a:bodyPr/>
        <a:lstStyle/>
        <a:p>
          <a:endParaRPr lang="fi-FI"/>
        </a:p>
      </dgm:t>
    </dgm:pt>
    <dgm:pt modelId="{7F936161-8B01-48C1-AE24-B2FBBDBFE14C}" type="sibTrans" cxnId="{B1A36BBC-121F-4F60-A688-6CBF58172249}">
      <dgm:prSet/>
      <dgm:spPr/>
      <dgm:t>
        <a:bodyPr/>
        <a:lstStyle/>
        <a:p>
          <a:endParaRPr lang="fi-FI"/>
        </a:p>
      </dgm:t>
    </dgm:pt>
    <dgm:pt modelId="{1C26E67A-5486-41CF-A169-2C2AD4E9C14C}">
      <dgm:prSet/>
      <dgm:spPr/>
      <dgm:t>
        <a:bodyPr/>
        <a:lstStyle/>
        <a:p>
          <a:r>
            <a:rPr lang="fi-FI"/>
            <a:t>Sijoituspalveluyrityksellä on oltava toimintaperiaatteet eturistiriitojen tunnistamisessa ja ehkäisemisessä noudatettavista menettelytavoista.</a:t>
          </a:r>
        </a:p>
      </dgm:t>
    </dgm:pt>
    <dgm:pt modelId="{830B12E7-3DB3-496C-932A-C80AE3B59D24}" type="parTrans" cxnId="{5FA27DDD-1652-45E1-9DFC-C4F68515AFA5}">
      <dgm:prSet/>
      <dgm:spPr/>
      <dgm:t>
        <a:bodyPr/>
        <a:lstStyle/>
        <a:p>
          <a:endParaRPr lang="fi-FI"/>
        </a:p>
      </dgm:t>
    </dgm:pt>
    <dgm:pt modelId="{EC3CB355-AF25-4498-8531-472C8D9792D9}" type="sibTrans" cxnId="{5FA27DDD-1652-45E1-9DFC-C4F68515AFA5}">
      <dgm:prSet/>
      <dgm:spPr/>
      <dgm:t>
        <a:bodyPr/>
        <a:lstStyle/>
        <a:p>
          <a:endParaRPr lang="fi-FI"/>
        </a:p>
      </dgm:t>
    </dgm:pt>
    <dgm:pt modelId="{EE923D19-0ADF-487F-91BF-C6D1B6DFE382}" type="pres">
      <dgm:prSet presAssocID="{126D2481-12F1-4A77-BC6A-BE683E1A3FD9}" presName="CompostProcess" presStyleCnt="0">
        <dgm:presLayoutVars>
          <dgm:dir/>
          <dgm:resizeHandles val="exact"/>
        </dgm:presLayoutVars>
      </dgm:prSet>
      <dgm:spPr/>
    </dgm:pt>
    <dgm:pt modelId="{ACE55CE9-A040-4C8B-B762-314DDF9EBA99}" type="pres">
      <dgm:prSet presAssocID="{126D2481-12F1-4A77-BC6A-BE683E1A3FD9}" presName="arrow" presStyleLbl="bgShp" presStyleIdx="0" presStyleCnt="1"/>
      <dgm:spPr/>
    </dgm:pt>
    <dgm:pt modelId="{B00329C5-C07B-40DB-906B-B3515B1B70D2}" type="pres">
      <dgm:prSet presAssocID="{126D2481-12F1-4A77-BC6A-BE683E1A3FD9}" presName="linearProcess" presStyleCnt="0"/>
      <dgm:spPr/>
    </dgm:pt>
    <dgm:pt modelId="{39090168-BD05-45B1-80D5-94572D7EA9CB}" type="pres">
      <dgm:prSet presAssocID="{FCDC1463-7CEB-4819-85E9-1AFE48DEC581}" presName="textNode" presStyleLbl="node1" presStyleIdx="0" presStyleCnt="3">
        <dgm:presLayoutVars>
          <dgm:bulletEnabled val="1"/>
        </dgm:presLayoutVars>
      </dgm:prSet>
      <dgm:spPr/>
    </dgm:pt>
    <dgm:pt modelId="{6AB96092-61C3-4EC3-A999-5BAA4BD2D27B}" type="pres">
      <dgm:prSet presAssocID="{CF0AA0F6-B090-45A6-AE92-393FAE8BCC12}" presName="sibTrans" presStyleCnt="0"/>
      <dgm:spPr/>
    </dgm:pt>
    <dgm:pt modelId="{074D85DE-E90A-4A9A-818A-EFEC6A1B1FB3}" type="pres">
      <dgm:prSet presAssocID="{AFC62B1E-A7DE-4839-9D74-CB92F3F53D4C}" presName="textNode" presStyleLbl="node1" presStyleIdx="1" presStyleCnt="3">
        <dgm:presLayoutVars>
          <dgm:bulletEnabled val="1"/>
        </dgm:presLayoutVars>
      </dgm:prSet>
      <dgm:spPr/>
    </dgm:pt>
    <dgm:pt modelId="{967A456A-D65D-40A8-88A1-BF92A61B6698}" type="pres">
      <dgm:prSet presAssocID="{7F936161-8B01-48C1-AE24-B2FBBDBFE14C}" presName="sibTrans" presStyleCnt="0"/>
      <dgm:spPr/>
    </dgm:pt>
    <dgm:pt modelId="{313F4955-EACD-4B05-8268-2DCD62197CE6}" type="pres">
      <dgm:prSet presAssocID="{1C26E67A-5486-41CF-A169-2C2AD4E9C14C}" presName="textNode" presStyleLbl="node1" presStyleIdx="2" presStyleCnt="3">
        <dgm:presLayoutVars>
          <dgm:bulletEnabled val="1"/>
        </dgm:presLayoutVars>
      </dgm:prSet>
      <dgm:spPr/>
    </dgm:pt>
  </dgm:ptLst>
  <dgm:cxnLst>
    <dgm:cxn modelId="{309BB30B-649D-4FE4-B3D4-5EFC9058483E}" type="presOf" srcId="{FCDC1463-7CEB-4819-85E9-1AFE48DEC581}" destId="{39090168-BD05-45B1-80D5-94572D7EA9CB}" srcOrd="0" destOrd="0" presId="urn:microsoft.com/office/officeart/2005/8/layout/hProcess9"/>
    <dgm:cxn modelId="{0396C2A3-902D-47AE-9ACE-DE8B4A073B17}" type="presOf" srcId="{1C26E67A-5486-41CF-A169-2C2AD4E9C14C}" destId="{313F4955-EACD-4B05-8268-2DCD62197CE6}" srcOrd="0" destOrd="0" presId="urn:microsoft.com/office/officeart/2005/8/layout/hProcess9"/>
    <dgm:cxn modelId="{B1A36BBC-121F-4F60-A688-6CBF58172249}" srcId="{126D2481-12F1-4A77-BC6A-BE683E1A3FD9}" destId="{AFC62B1E-A7DE-4839-9D74-CB92F3F53D4C}" srcOrd="1" destOrd="0" parTransId="{A7506C20-C564-4ADA-9F10-A18CEB5C2C77}" sibTransId="{7F936161-8B01-48C1-AE24-B2FBBDBFE14C}"/>
    <dgm:cxn modelId="{2E510AC2-DBCA-4D24-948D-7356EF64F1A8}" srcId="{126D2481-12F1-4A77-BC6A-BE683E1A3FD9}" destId="{FCDC1463-7CEB-4819-85E9-1AFE48DEC581}" srcOrd="0" destOrd="0" parTransId="{8C220864-D07E-44B1-8DF6-EA15B81C3AEA}" sibTransId="{CF0AA0F6-B090-45A6-AE92-393FAE8BCC12}"/>
    <dgm:cxn modelId="{5FA27DDD-1652-45E1-9DFC-C4F68515AFA5}" srcId="{126D2481-12F1-4A77-BC6A-BE683E1A3FD9}" destId="{1C26E67A-5486-41CF-A169-2C2AD4E9C14C}" srcOrd="2" destOrd="0" parTransId="{830B12E7-3DB3-496C-932A-C80AE3B59D24}" sibTransId="{EC3CB355-AF25-4498-8531-472C8D9792D9}"/>
    <dgm:cxn modelId="{B20CB2DF-64BB-4273-8DB2-4D298301D082}" type="presOf" srcId="{126D2481-12F1-4A77-BC6A-BE683E1A3FD9}" destId="{EE923D19-0ADF-487F-91BF-C6D1B6DFE382}" srcOrd="0" destOrd="0" presId="urn:microsoft.com/office/officeart/2005/8/layout/hProcess9"/>
    <dgm:cxn modelId="{63D1A0E4-8D4C-4A8E-A473-464CCAAF4FF1}" type="presOf" srcId="{AFC62B1E-A7DE-4839-9D74-CB92F3F53D4C}" destId="{074D85DE-E90A-4A9A-818A-EFEC6A1B1FB3}" srcOrd="0" destOrd="0" presId="urn:microsoft.com/office/officeart/2005/8/layout/hProcess9"/>
    <dgm:cxn modelId="{0646E4A3-DD18-4EE8-A960-8D385C2833AA}" type="presParOf" srcId="{EE923D19-0ADF-487F-91BF-C6D1B6DFE382}" destId="{ACE55CE9-A040-4C8B-B762-314DDF9EBA99}" srcOrd="0" destOrd="0" presId="urn:microsoft.com/office/officeart/2005/8/layout/hProcess9"/>
    <dgm:cxn modelId="{1495B8AF-51BC-43C0-8E11-EA53542F6843}" type="presParOf" srcId="{EE923D19-0ADF-487F-91BF-C6D1B6DFE382}" destId="{B00329C5-C07B-40DB-906B-B3515B1B70D2}" srcOrd="1" destOrd="0" presId="urn:microsoft.com/office/officeart/2005/8/layout/hProcess9"/>
    <dgm:cxn modelId="{E8CB2828-0D23-4A46-BDCB-B1F011C9A152}" type="presParOf" srcId="{B00329C5-C07B-40DB-906B-B3515B1B70D2}" destId="{39090168-BD05-45B1-80D5-94572D7EA9CB}" srcOrd="0" destOrd="0" presId="urn:microsoft.com/office/officeart/2005/8/layout/hProcess9"/>
    <dgm:cxn modelId="{B8517948-2682-492F-ABCB-93772D883506}" type="presParOf" srcId="{B00329C5-C07B-40DB-906B-B3515B1B70D2}" destId="{6AB96092-61C3-4EC3-A999-5BAA4BD2D27B}" srcOrd="1" destOrd="0" presId="urn:microsoft.com/office/officeart/2005/8/layout/hProcess9"/>
    <dgm:cxn modelId="{1D67BE8E-0035-4E60-865C-5CE72E2E0456}" type="presParOf" srcId="{B00329C5-C07B-40DB-906B-B3515B1B70D2}" destId="{074D85DE-E90A-4A9A-818A-EFEC6A1B1FB3}" srcOrd="2" destOrd="0" presId="urn:microsoft.com/office/officeart/2005/8/layout/hProcess9"/>
    <dgm:cxn modelId="{FA8AC4CA-84AD-4A42-ABA3-6C74532CD201}" type="presParOf" srcId="{B00329C5-C07B-40DB-906B-B3515B1B70D2}" destId="{967A456A-D65D-40A8-88A1-BF92A61B6698}" srcOrd="3" destOrd="0" presId="urn:microsoft.com/office/officeart/2005/8/layout/hProcess9"/>
    <dgm:cxn modelId="{9CD3E6E2-C305-4313-A9D1-210DD463D958}" type="presParOf" srcId="{B00329C5-C07B-40DB-906B-B3515B1B70D2}" destId="{313F4955-EACD-4B05-8268-2DCD62197C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C6E172-E8B2-4B1E-AA21-24EF4F61248C}" type="doc">
      <dgm:prSet loTypeId="urn:microsoft.com/office/officeart/2005/8/layout/default" loCatId="list" qsTypeId="urn:microsoft.com/office/officeart/2005/8/quickstyle/3d5" qsCatId="3D" csTypeId="urn:microsoft.com/office/officeart/2005/8/colors/accent3_1" csCatId="accent3"/>
      <dgm:spPr/>
      <dgm:t>
        <a:bodyPr/>
        <a:lstStyle/>
        <a:p>
          <a:endParaRPr lang="en-US"/>
        </a:p>
      </dgm:t>
    </dgm:pt>
    <dgm:pt modelId="{7C9DB98B-7A28-414A-9E1F-A247D1D0E528}">
      <dgm:prSet/>
      <dgm:spPr/>
      <dgm:t>
        <a:bodyPr/>
        <a:lstStyle/>
        <a:p>
          <a:r>
            <a:rPr lang="fi-FI" b="1" i="0" baseline="0"/>
            <a:t>Sijoituspalvelun ja oheispalvelun tarjoamisessa on toimittava rehellisesti, tasapuolisesti ja ammattimaisesti asiakkaan edun mukaisesti.</a:t>
          </a:r>
          <a:endParaRPr lang="en-US"/>
        </a:p>
      </dgm:t>
    </dgm:pt>
    <dgm:pt modelId="{388FAB27-E689-4F5C-BDE6-6E57C5BBB249}" type="parTrans" cxnId="{7D82B8C5-9328-4DB2-A12E-F863CBAB4AF6}">
      <dgm:prSet/>
      <dgm:spPr/>
      <dgm:t>
        <a:bodyPr/>
        <a:lstStyle/>
        <a:p>
          <a:endParaRPr lang="en-US"/>
        </a:p>
      </dgm:t>
    </dgm:pt>
    <dgm:pt modelId="{A9073796-8B8F-4821-A2AD-BD2FA107B96F}" type="sibTrans" cxnId="{7D82B8C5-9328-4DB2-A12E-F863CBAB4AF6}">
      <dgm:prSet/>
      <dgm:spPr/>
      <dgm:t>
        <a:bodyPr/>
        <a:lstStyle/>
        <a:p>
          <a:endParaRPr lang="en-US"/>
        </a:p>
      </dgm:t>
    </dgm:pt>
    <dgm:pt modelId="{666F5D76-94F8-44D6-8F38-CC4BAD1DE041}">
      <dgm:prSet/>
      <dgm:spPr/>
      <dgm:t>
        <a:bodyPr/>
        <a:lstStyle/>
        <a:p>
          <a:r>
            <a:rPr lang="fi-FI" b="1" i="0" baseline="0"/>
            <a:t>Sijoitus-ja oheispalveluja tarjottaessa voi kuitenkin syntyä eturistiriitatilanteita, joissa asiakkaan etu saattaa vaarantua.</a:t>
          </a:r>
          <a:endParaRPr lang="en-US"/>
        </a:p>
      </dgm:t>
    </dgm:pt>
    <dgm:pt modelId="{9C48EC3E-6D3D-424D-946E-EB987A3B47E5}" type="parTrans" cxnId="{0368BEDB-B569-4F2C-B821-466C898F7431}">
      <dgm:prSet/>
      <dgm:spPr/>
      <dgm:t>
        <a:bodyPr/>
        <a:lstStyle/>
        <a:p>
          <a:endParaRPr lang="en-US"/>
        </a:p>
      </dgm:t>
    </dgm:pt>
    <dgm:pt modelId="{22FECD63-8E7B-4DA5-95D1-53648C8CF99F}" type="sibTrans" cxnId="{0368BEDB-B569-4F2C-B821-466C898F7431}">
      <dgm:prSet/>
      <dgm:spPr/>
      <dgm:t>
        <a:bodyPr/>
        <a:lstStyle/>
        <a:p>
          <a:endParaRPr lang="en-US"/>
        </a:p>
      </dgm:t>
    </dgm:pt>
    <dgm:pt modelId="{14E290D2-D72E-49A6-9BEB-92ABDAC1D9EF}">
      <dgm:prSet/>
      <dgm:spPr/>
      <dgm:t>
        <a:bodyPr/>
        <a:lstStyle/>
        <a:p>
          <a:r>
            <a:rPr lang="fi-FI" b="0" i="0" baseline="0"/>
            <a:t>Eturistiriitatilanteissakin sijoituspalveluyrityksellä on velvollisuus toimia asiakkaan edun mukaisesti.</a:t>
          </a:r>
          <a:endParaRPr lang="en-US"/>
        </a:p>
      </dgm:t>
    </dgm:pt>
    <dgm:pt modelId="{BE9DC2BC-8B6B-4031-AC44-AE3C6756CF7E}" type="parTrans" cxnId="{94BA9422-28C8-4D6D-894E-3F559ADCA6C8}">
      <dgm:prSet/>
      <dgm:spPr/>
      <dgm:t>
        <a:bodyPr/>
        <a:lstStyle/>
        <a:p>
          <a:endParaRPr lang="en-US"/>
        </a:p>
      </dgm:t>
    </dgm:pt>
    <dgm:pt modelId="{1F08E0B0-A7CF-4921-A842-A11A4AA7A3D4}" type="sibTrans" cxnId="{94BA9422-28C8-4D6D-894E-3F559ADCA6C8}">
      <dgm:prSet/>
      <dgm:spPr/>
      <dgm:t>
        <a:bodyPr/>
        <a:lstStyle/>
        <a:p>
          <a:endParaRPr lang="en-US"/>
        </a:p>
      </dgm:t>
    </dgm:pt>
    <dgm:pt modelId="{4C67E652-DBBB-4D5C-A4BF-7B56FD6B9F8E}">
      <dgm:prSet/>
      <dgm:spPr/>
      <dgm:t>
        <a:bodyPr/>
        <a:lstStyle/>
        <a:p>
          <a:r>
            <a:rPr lang="fi-FI" b="1" i="0" baseline="0"/>
            <a:t>Asiakkaita on kohdeltava tasapuolisesti.</a:t>
          </a:r>
          <a:endParaRPr lang="en-US"/>
        </a:p>
      </dgm:t>
    </dgm:pt>
    <dgm:pt modelId="{C6535C09-6230-448C-8A9E-013E1B3D3492}" type="parTrans" cxnId="{904DD66A-8B20-42CD-BF03-67B9C613643A}">
      <dgm:prSet/>
      <dgm:spPr/>
      <dgm:t>
        <a:bodyPr/>
        <a:lstStyle/>
        <a:p>
          <a:endParaRPr lang="en-US"/>
        </a:p>
      </dgm:t>
    </dgm:pt>
    <dgm:pt modelId="{C8311A2F-A094-4018-822B-5000D237E8F0}" type="sibTrans" cxnId="{904DD66A-8B20-42CD-BF03-67B9C613643A}">
      <dgm:prSet/>
      <dgm:spPr/>
      <dgm:t>
        <a:bodyPr/>
        <a:lstStyle/>
        <a:p>
          <a:endParaRPr lang="en-US"/>
        </a:p>
      </dgm:t>
    </dgm:pt>
    <dgm:pt modelId="{556019F0-4E31-48EE-9368-451D6A96F82B}">
      <dgm:prSet/>
      <dgm:spPr/>
      <dgm:t>
        <a:bodyPr/>
        <a:lstStyle/>
        <a:p>
          <a:r>
            <a:rPr lang="fi-FI" b="0" i="0" baseline="0"/>
            <a:t>Yritys ei esimerkiksi voi toteuttaa ensin kannattavampien ja vasta sitten vähemmän kannattavien asiakkaiden toimeksiantoja. </a:t>
          </a:r>
          <a:endParaRPr lang="en-US"/>
        </a:p>
      </dgm:t>
    </dgm:pt>
    <dgm:pt modelId="{EB39DDF7-4E49-46F8-A95B-F4DACD8AA5BD}" type="parTrans" cxnId="{DA076CDF-D0CE-4050-87BC-86C09F00C0A6}">
      <dgm:prSet/>
      <dgm:spPr/>
      <dgm:t>
        <a:bodyPr/>
        <a:lstStyle/>
        <a:p>
          <a:endParaRPr lang="en-US"/>
        </a:p>
      </dgm:t>
    </dgm:pt>
    <dgm:pt modelId="{48053C60-734E-4BC0-98D6-9B1922705B31}" type="sibTrans" cxnId="{DA076CDF-D0CE-4050-87BC-86C09F00C0A6}">
      <dgm:prSet/>
      <dgm:spPr/>
      <dgm:t>
        <a:bodyPr/>
        <a:lstStyle/>
        <a:p>
          <a:endParaRPr lang="en-US"/>
        </a:p>
      </dgm:t>
    </dgm:pt>
    <dgm:pt modelId="{537CEA0A-4B9B-4FAE-923A-A3CB2E5522AF}">
      <dgm:prSet/>
      <dgm:spPr/>
      <dgm:t>
        <a:bodyPr/>
        <a:lstStyle/>
        <a:p>
          <a:r>
            <a:rPr lang="fi-FI" b="0" i="0" baseline="0"/>
            <a:t>Omaisuudenhoidossa yhden asiakkaan sijoitussalkkua ei saa suosia suhteessa toiseen asiakkaaseen esimerkiksi kohdistamalla edullisempia kauppoja ensin mainitulle.</a:t>
          </a:r>
          <a:endParaRPr lang="en-US"/>
        </a:p>
      </dgm:t>
    </dgm:pt>
    <dgm:pt modelId="{BA6D3612-3DC8-45FE-84A9-6DB33976487A}" type="parTrans" cxnId="{92A19562-5732-46A9-B4BE-895CA84EE685}">
      <dgm:prSet/>
      <dgm:spPr/>
      <dgm:t>
        <a:bodyPr/>
        <a:lstStyle/>
        <a:p>
          <a:endParaRPr lang="en-US"/>
        </a:p>
      </dgm:t>
    </dgm:pt>
    <dgm:pt modelId="{0A143CA8-BD49-4BA1-8A50-31191D4FC52D}" type="sibTrans" cxnId="{92A19562-5732-46A9-B4BE-895CA84EE685}">
      <dgm:prSet/>
      <dgm:spPr/>
      <dgm:t>
        <a:bodyPr/>
        <a:lstStyle/>
        <a:p>
          <a:endParaRPr lang="en-US"/>
        </a:p>
      </dgm:t>
    </dgm:pt>
    <dgm:pt modelId="{010BBD51-E91A-44A2-99E1-E9F9E538634F}" type="pres">
      <dgm:prSet presAssocID="{E4C6E172-E8B2-4B1E-AA21-24EF4F61248C}" presName="diagram" presStyleCnt="0">
        <dgm:presLayoutVars>
          <dgm:dir/>
          <dgm:resizeHandles val="exact"/>
        </dgm:presLayoutVars>
      </dgm:prSet>
      <dgm:spPr/>
    </dgm:pt>
    <dgm:pt modelId="{6F8EF25D-D092-4C35-AC22-5F262A44AE8C}" type="pres">
      <dgm:prSet presAssocID="{7C9DB98B-7A28-414A-9E1F-A247D1D0E528}" presName="node" presStyleLbl="node1" presStyleIdx="0" presStyleCnt="6">
        <dgm:presLayoutVars>
          <dgm:bulletEnabled val="1"/>
        </dgm:presLayoutVars>
      </dgm:prSet>
      <dgm:spPr/>
    </dgm:pt>
    <dgm:pt modelId="{C174B3C7-2590-435F-A2E5-FD37FA04FEBA}" type="pres">
      <dgm:prSet presAssocID="{A9073796-8B8F-4821-A2AD-BD2FA107B96F}" presName="sibTrans" presStyleCnt="0"/>
      <dgm:spPr/>
    </dgm:pt>
    <dgm:pt modelId="{295FD2BB-6472-4F41-8B38-F20DFE242A31}" type="pres">
      <dgm:prSet presAssocID="{666F5D76-94F8-44D6-8F38-CC4BAD1DE041}" presName="node" presStyleLbl="node1" presStyleIdx="1" presStyleCnt="6">
        <dgm:presLayoutVars>
          <dgm:bulletEnabled val="1"/>
        </dgm:presLayoutVars>
      </dgm:prSet>
      <dgm:spPr/>
    </dgm:pt>
    <dgm:pt modelId="{0896D232-E93F-406D-B468-F14D8A799366}" type="pres">
      <dgm:prSet presAssocID="{22FECD63-8E7B-4DA5-95D1-53648C8CF99F}" presName="sibTrans" presStyleCnt="0"/>
      <dgm:spPr/>
    </dgm:pt>
    <dgm:pt modelId="{7506D435-3144-4A90-AEA4-B0EB9B2D4BB7}" type="pres">
      <dgm:prSet presAssocID="{14E290D2-D72E-49A6-9BEB-92ABDAC1D9EF}" presName="node" presStyleLbl="node1" presStyleIdx="2" presStyleCnt="6">
        <dgm:presLayoutVars>
          <dgm:bulletEnabled val="1"/>
        </dgm:presLayoutVars>
      </dgm:prSet>
      <dgm:spPr/>
    </dgm:pt>
    <dgm:pt modelId="{204EB3F3-C099-48AC-842F-9C8697C7C00E}" type="pres">
      <dgm:prSet presAssocID="{1F08E0B0-A7CF-4921-A842-A11A4AA7A3D4}" presName="sibTrans" presStyleCnt="0"/>
      <dgm:spPr/>
    </dgm:pt>
    <dgm:pt modelId="{2A0C94BD-AFC1-4333-A339-316ACB779E9F}" type="pres">
      <dgm:prSet presAssocID="{4C67E652-DBBB-4D5C-A4BF-7B56FD6B9F8E}" presName="node" presStyleLbl="node1" presStyleIdx="3" presStyleCnt="6">
        <dgm:presLayoutVars>
          <dgm:bulletEnabled val="1"/>
        </dgm:presLayoutVars>
      </dgm:prSet>
      <dgm:spPr/>
    </dgm:pt>
    <dgm:pt modelId="{65AED77B-1F56-4D5C-B31E-A4E7DA4E05EC}" type="pres">
      <dgm:prSet presAssocID="{C8311A2F-A094-4018-822B-5000D237E8F0}" presName="sibTrans" presStyleCnt="0"/>
      <dgm:spPr/>
    </dgm:pt>
    <dgm:pt modelId="{579E41C3-C68E-4154-A6D8-49C62ACB3774}" type="pres">
      <dgm:prSet presAssocID="{556019F0-4E31-48EE-9368-451D6A96F82B}" presName="node" presStyleLbl="node1" presStyleIdx="4" presStyleCnt="6">
        <dgm:presLayoutVars>
          <dgm:bulletEnabled val="1"/>
        </dgm:presLayoutVars>
      </dgm:prSet>
      <dgm:spPr/>
    </dgm:pt>
    <dgm:pt modelId="{676F917C-A3AE-405E-B866-8F78767FB10C}" type="pres">
      <dgm:prSet presAssocID="{48053C60-734E-4BC0-98D6-9B1922705B31}" presName="sibTrans" presStyleCnt="0"/>
      <dgm:spPr/>
    </dgm:pt>
    <dgm:pt modelId="{B7A77E63-8643-40C7-9A2B-67A1CF45A393}" type="pres">
      <dgm:prSet presAssocID="{537CEA0A-4B9B-4FAE-923A-A3CB2E5522AF}" presName="node" presStyleLbl="node1" presStyleIdx="5" presStyleCnt="6">
        <dgm:presLayoutVars>
          <dgm:bulletEnabled val="1"/>
        </dgm:presLayoutVars>
      </dgm:prSet>
      <dgm:spPr/>
    </dgm:pt>
  </dgm:ptLst>
  <dgm:cxnLst>
    <dgm:cxn modelId="{94BA9422-28C8-4D6D-894E-3F559ADCA6C8}" srcId="{E4C6E172-E8B2-4B1E-AA21-24EF4F61248C}" destId="{14E290D2-D72E-49A6-9BEB-92ABDAC1D9EF}" srcOrd="2" destOrd="0" parTransId="{BE9DC2BC-8B6B-4031-AC44-AE3C6756CF7E}" sibTransId="{1F08E0B0-A7CF-4921-A842-A11A4AA7A3D4}"/>
    <dgm:cxn modelId="{E0C2B938-4C1E-4EB0-93BE-DF71DC88AB39}" type="presOf" srcId="{E4C6E172-E8B2-4B1E-AA21-24EF4F61248C}" destId="{010BBD51-E91A-44A2-99E1-E9F9E538634F}" srcOrd="0" destOrd="0" presId="urn:microsoft.com/office/officeart/2005/8/layout/default"/>
    <dgm:cxn modelId="{92A19562-5732-46A9-B4BE-895CA84EE685}" srcId="{E4C6E172-E8B2-4B1E-AA21-24EF4F61248C}" destId="{537CEA0A-4B9B-4FAE-923A-A3CB2E5522AF}" srcOrd="5" destOrd="0" parTransId="{BA6D3612-3DC8-45FE-84A9-6DB33976487A}" sibTransId="{0A143CA8-BD49-4BA1-8A50-31191D4FC52D}"/>
    <dgm:cxn modelId="{076B1264-4EBF-4042-9738-23E7512A9437}" type="presOf" srcId="{537CEA0A-4B9B-4FAE-923A-A3CB2E5522AF}" destId="{B7A77E63-8643-40C7-9A2B-67A1CF45A393}" srcOrd="0" destOrd="0" presId="urn:microsoft.com/office/officeart/2005/8/layout/default"/>
    <dgm:cxn modelId="{904DD66A-8B20-42CD-BF03-67B9C613643A}" srcId="{E4C6E172-E8B2-4B1E-AA21-24EF4F61248C}" destId="{4C67E652-DBBB-4D5C-A4BF-7B56FD6B9F8E}" srcOrd="3" destOrd="0" parTransId="{C6535C09-6230-448C-8A9E-013E1B3D3492}" sibTransId="{C8311A2F-A094-4018-822B-5000D237E8F0}"/>
    <dgm:cxn modelId="{D723EF6B-BF79-4786-BA91-A656E1C1A5F8}" type="presOf" srcId="{14E290D2-D72E-49A6-9BEB-92ABDAC1D9EF}" destId="{7506D435-3144-4A90-AEA4-B0EB9B2D4BB7}" srcOrd="0" destOrd="0" presId="urn:microsoft.com/office/officeart/2005/8/layout/default"/>
    <dgm:cxn modelId="{903E5D80-4B5C-4F9F-9961-9FE4B3CA0064}" type="presOf" srcId="{7C9DB98B-7A28-414A-9E1F-A247D1D0E528}" destId="{6F8EF25D-D092-4C35-AC22-5F262A44AE8C}" srcOrd="0" destOrd="0" presId="urn:microsoft.com/office/officeart/2005/8/layout/default"/>
    <dgm:cxn modelId="{47448085-C755-43D8-B876-FE69DF7DE4CC}" type="presOf" srcId="{666F5D76-94F8-44D6-8F38-CC4BAD1DE041}" destId="{295FD2BB-6472-4F41-8B38-F20DFE242A31}" srcOrd="0" destOrd="0" presId="urn:microsoft.com/office/officeart/2005/8/layout/default"/>
    <dgm:cxn modelId="{8225388D-3F8C-437E-B968-141797388A76}" type="presOf" srcId="{556019F0-4E31-48EE-9368-451D6A96F82B}" destId="{579E41C3-C68E-4154-A6D8-49C62ACB3774}" srcOrd="0" destOrd="0" presId="urn:microsoft.com/office/officeart/2005/8/layout/default"/>
    <dgm:cxn modelId="{40A7429C-B9D0-471B-9FE3-35ECE9C445BD}" type="presOf" srcId="{4C67E652-DBBB-4D5C-A4BF-7B56FD6B9F8E}" destId="{2A0C94BD-AFC1-4333-A339-316ACB779E9F}" srcOrd="0" destOrd="0" presId="urn:microsoft.com/office/officeart/2005/8/layout/default"/>
    <dgm:cxn modelId="{7D82B8C5-9328-4DB2-A12E-F863CBAB4AF6}" srcId="{E4C6E172-E8B2-4B1E-AA21-24EF4F61248C}" destId="{7C9DB98B-7A28-414A-9E1F-A247D1D0E528}" srcOrd="0" destOrd="0" parTransId="{388FAB27-E689-4F5C-BDE6-6E57C5BBB249}" sibTransId="{A9073796-8B8F-4821-A2AD-BD2FA107B96F}"/>
    <dgm:cxn modelId="{0368BEDB-B569-4F2C-B821-466C898F7431}" srcId="{E4C6E172-E8B2-4B1E-AA21-24EF4F61248C}" destId="{666F5D76-94F8-44D6-8F38-CC4BAD1DE041}" srcOrd="1" destOrd="0" parTransId="{9C48EC3E-6D3D-424D-946E-EB987A3B47E5}" sibTransId="{22FECD63-8E7B-4DA5-95D1-53648C8CF99F}"/>
    <dgm:cxn modelId="{DA076CDF-D0CE-4050-87BC-86C09F00C0A6}" srcId="{E4C6E172-E8B2-4B1E-AA21-24EF4F61248C}" destId="{556019F0-4E31-48EE-9368-451D6A96F82B}" srcOrd="4" destOrd="0" parTransId="{EB39DDF7-4E49-46F8-A95B-F4DACD8AA5BD}" sibTransId="{48053C60-734E-4BC0-98D6-9B1922705B31}"/>
    <dgm:cxn modelId="{A3E9558F-CA2C-4B7C-A426-5A733D8F97DE}" type="presParOf" srcId="{010BBD51-E91A-44A2-99E1-E9F9E538634F}" destId="{6F8EF25D-D092-4C35-AC22-5F262A44AE8C}" srcOrd="0" destOrd="0" presId="urn:microsoft.com/office/officeart/2005/8/layout/default"/>
    <dgm:cxn modelId="{A86D4177-9FE2-40FB-AB42-A3DB0179E16D}" type="presParOf" srcId="{010BBD51-E91A-44A2-99E1-E9F9E538634F}" destId="{C174B3C7-2590-435F-A2E5-FD37FA04FEBA}" srcOrd="1" destOrd="0" presId="urn:microsoft.com/office/officeart/2005/8/layout/default"/>
    <dgm:cxn modelId="{BDB93C23-5748-41AD-A399-793552E88ABF}" type="presParOf" srcId="{010BBD51-E91A-44A2-99E1-E9F9E538634F}" destId="{295FD2BB-6472-4F41-8B38-F20DFE242A31}" srcOrd="2" destOrd="0" presId="urn:microsoft.com/office/officeart/2005/8/layout/default"/>
    <dgm:cxn modelId="{7DD567F8-72DA-484A-8545-0769B9F09181}" type="presParOf" srcId="{010BBD51-E91A-44A2-99E1-E9F9E538634F}" destId="{0896D232-E93F-406D-B468-F14D8A799366}" srcOrd="3" destOrd="0" presId="urn:microsoft.com/office/officeart/2005/8/layout/default"/>
    <dgm:cxn modelId="{36F294E2-6B1A-43DC-89A5-2738B5561C13}" type="presParOf" srcId="{010BBD51-E91A-44A2-99E1-E9F9E538634F}" destId="{7506D435-3144-4A90-AEA4-B0EB9B2D4BB7}" srcOrd="4" destOrd="0" presId="urn:microsoft.com/office/officeart/2005/8/layout/default"/>
    <dgm:cxn modelId="{3F71DEC6-A4BA-4C9F-B80B-18FE236C51DB}" type="presParOf" srcId="{010BBD51-E91A-44A2-99E1-E9F9E538634F}" destId="{204EB3F3-C099-48AC-842F-9C8697C7C00E}" srcOrd="5" destOrd="0" presId="urn:microsoft.com/office/officeart/2005/8/layout/default"/>
    <dgm:cxn modelId="{C621461B-6E32-4BF5-B40E-5D787C1FF28B}" type="presParOf" srcId="{010BBD51-E91A-44A2-99E1-E9F9E538634F}" destId="{2A0C94BD-AFC1-4333-A339-316ACB779E9F}" srcOrd="6" destOrd="0" presId="urn:microsoft.com/office/officeart/2005/8/layout/default"/>
    <dgm:cxn modelId="{A4F1614A-EC63-4D66-B1D2-CEAED25D81AD}" type="presParOf" srcId="{010BBD51-E91A-44A2-99E1-E9F9E538634F}" destId="{65AED77B-1F56-4D5C-B31E-A4E7DA4E05EC}" srcOrd="7" destOrd="0" presId="urn:microsoft.com/office/officeart/2005/8/layout/default"/>
    <dgm:cxn modelId="{01116402-ED58-4E2A-B4D1-6230ACBD4754}" type="presParOf" srcId="{010BBD51-E91A-44A2-99E1-E9F9E538634F}" destId="{579E41C3-C68E-4154-A6D8-49C62ACB3774}" srcOrd="8" destOrd="0" presId="urn:microsoft.com/office/officeart/2005/8/layout/default"/>
    <dgm:cxn modelId="{F390ADBA-D8C5-426D-84F9-E132A9EC113C}" type="presParOf" srcId="{010BBD51-E91A-44A2-99E1-E9F9E538634F}" destId="{676F917C-A3AE-405E-B866-8F78767FB10C}" srcOrd="9" destOrd="0" presId="urn:microsoft.com/office/officeart/2005/8/layout/default"/>
    <dgm:cxn modelId="{20BEDCCD-0695-454D-B27D-8B372B64D927}" type="presParOf" srcId="{010BBD51-E91A-44A2-99E1-E9F9E538634F}" destId="{B7A77E63-8643-40C7-9A2B-67A1CF45A39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88CC4D-B1E8-4802-99EA-4ABFF70380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5743FBDE-4E5A-4C79-9672-4E5123E9EAB5}">
      <dgm:prSet custT="1"/>
      <dgm:spPr/>
      <dgm:t>
        <a:bodyPr/>
        <a:lstStyle/>
        <a:p>
          <a:r>
            <a:rPr lang="fi-FI" sz="1800" b="1" i="0" baseline="0" dirty="0"/>
            <a:t>Avoimuuden periaate</a:t>
          </a:r>
          <a:r>
            <a:rPr lang="fi-FI" sz="1300" b="1" i="0" baseline="0" dirty="0"/>
            <a:t>: </a:t>
          </a:r>
          <a:endParaRPr lang="fi-FI" sz="1300" dirty="0"/>
        </a:p>
      </dgm:t>
    </dgm:pt>
    <dgm:pt modelId="{5D3726AB-5248-4C76-9188-B4B865C33FE4}" type="parTrans" cxnId="{123B8311-74E0-4615-9BE4-A876B492FFDE}">
      <dgm:prSet/>
      <dgm:spPr/>
      <dgm:t>
        <a:bodyPr/>
        <a:lstStyle/>
        <a:p>
          <a:endParaRPr lang="fi-FI"/>
        </a:p>
      </dgm:t>
    </dgm:pt>
    <dgm:pt modelId="{A7EF76CF-D771-40D0-A930-29393F1768EE}" type="sibTrans" cxnId="{123B8311-74E0-4615-9BE4-A876B492FFDE}">
      <dgm:prSet/>
      <dgm:spPr/>
      <dgm:t>
        <a:bodyPr/>
        <a:lstStyle/>
        <a:p>
          <a:endParaRPr lang="fi-FI"/>
        </a:p>
      </dgm:t>
    </dgm:pt>
    <dgm:pt modelId="{6544F9AA-F8F7-4B36-9821-91E630E3838E}">
      <dgm:prSet/>
      <dgm:spPr/>
      <dgm:t>
        <a:bodyPr/>
        <a:lstStyle/>
        <a:p>
          <a:r>
            <a:rPr lang="fi-FI" b="1" i="0" baseline="0" dirty="0"/>
            <a:t>Jos eturistiriitatilannetta ei voi välttää, sijoituspalveluyrityksen on ilmoitettava riittävän yksityiskohtaiset tiedot eturistiriidan luonteesta ja sen syistä sekä asiakkaan etuihin kohdistuvien riskien pienentämiseksi toteutetuista toimenpiteistä ennen liiketoimen suorittamista asiakkaan lukuun.</a:t>
          </a:r>
          <a:endParaRPr lang="fi-FI" dirty="0"/>
        </a:p>
      </dgm:t>
    </dgm:pt>
    <dgm:pt modelId="{A510D886-FF51-4267-ABB7-F5176FDED0A2}" type="parTrans" cxnId="{BDFF8219-424C-4E61-A9AB-39414AC10E52}">
      <dgm:prSet/>
      <dgm:spPr/>
      <dgm:t>
        <a:bodyPr/>
        <a:lstStyle/>
        <a:p>
          <a:endParaRPr lang="fi-FI"/>
        </a:p>
      </dgm:t>
    </dgm:pt>
    <dgm:pt modelId="{743CBA41-4B99-44DA-8A48-01EB47BFED91}" type="sibTrans" cxnId="{BDFF8219-424C-4E61-A9AB-39414AC10E52}">
      <dgm:prSet/>
      <dgm:spPr/>
      <dgm:t>
        <a:bodyPr/>
        <a:lstStyle/>
        <a:p>
          <a:endParaRPr lang="fi-FI"/>
        </a:p>
      </dgm:t>
    </dgm:pt>
    <dgm:pt modelId="{90C4E0EA-149F-4B91-B7FC-D0314CF3D94D}">
      <dgm:prSet custT="1"/>
      <dgm:spPr/>
      <dgm:t>
        <a:bodyPr/>
        <a:lstStyle/>
        <a:p>
          <a:r>
            <a:rPr lang="fi-FI" sz="1800" b="1" i="0" baseline="0" dirty="0"/>
            <a:t>Sijoituspalveluyrityksellä on oltava </a:t>
          </a:r>
          <a:r>
            <a:rPr lang="fi-FI" sz="1800" b="1" i="0" baseline="0" dirty="0" err="1"/>
            <a:t>toimintaperiaat</a:t>
          </a:r>
          <a:r>
            <a:rPr lang="fi-FI" sz="1800" b="1" i="0" baseline="0" dirty="0"/>
            <a:t>-teet </a:t>
          </a:r>
          <a:r>
            <a:rPr lang="fi-FI" sz="1800" b="1" i="0" baseline="0" dirty="0" err="1"/>
            <a:t>eturistiriito-jen</a:t>
          </a:r>
          <a:r>
            <a:rPr lang="fi-FI" sz="1800" b="1" i="0" baseline="0" dirty="0"/>
            <a:t> </a:t>
          </a:r>
          <a:r>
            <a:rPr lang="fi-FI" sz="1800" b="1" i="0" baseline="0" dirty="0" err="1"/>
            <a:t>tunnistami-sessa</a:t>
          </a:r>
          <a:r>
            <a:rPr lang="fi-FI" sz="1800" b="1" i="0" baseline="0" dirty="0"/>
            <a:t> ja ehkäisemisessä noudatettavista menettelytavoista</a:t>
          </a:r>
          <a:r>
            <a:rPr lang="fi-FI" sz="1300" b="1" i="0" baseline="0" dirty="0"/>
            <a:t>.</a:t>
          </a:r>
          <a:endParaRPr lang="fi-FI" sz="1300" dirty="0"/>
        </a:p>
      </dgm:t>
    </dgm:pt>
    <dgm:pt modelId="{E17F325D-1036-472D-9547-F960993F685F}" type="parTrans" cxnId="{FB5F863C-5EAF-48C5-9738-13F65CCCFD96}">
      <dgm:prSet/>
      <dgm:spPr/>
      <dgm:t>
        <a:bodyPr/>
        <a:lstStyle/>
        <a:p>
          <a:endParaRPr lang="fi-FI"/>
        </a:p>
      </dgm:t>
    </dgm:pt>
    <dgm:pt modelId="{7583DC04-B338-4392-A96A-783D0028A576}" type="sibTrans" cxnId="{FB5F863C-5EAF-48C5-9738-13F65CCCFD96}">
      <dgm:prSet/>
      <dgm:spPr/>
      <dgm:t>
        <a:bodyPr/>
        <a:lstStyle/>
        <a:p>
          <a:endParaRPr lang="fi-FI"/>
        </a:p>
      </dgm:t>
    </dgm:pt>
    <dgm:pt modelId="{5D16FD58-6304-4159-838A-1AD93197ABBF}" type="pres">
      <dgm:prSet presAssocID="{AC88CC4D-B1E8-4802-99EA-4ABFF7038001}" presName="vert0" presStyleCnt="0">
        <dgm:presLayoutVars>
          <dgm:dir/>
          <dgm:animOne val="branch"/>
          <dgm:animLvl val="lvl"/>
        </dgm:presLayoutVars>
      </dgm:prSet>
      <dgm:spPr/>
    </dgm:pt>
    <dgm:pt modelId="{9146F549-A194-4305-893D-8B4595B2B4FC}" type="pres">
      <dgm:prSet presAssocID="{5743FBDE-4E5A-4C79-9672-4E5123E9EAB5}" presName="thickLine" presStyleLbl="alignNode1" presStyleIdx="0" presStyleCnt="2"/>
      <dgm:spPr/>
    </dgm:pt>
    <dgm:pt modelId="{393D9B0E-574A-4F7B-A4BE-C60192730094}" type="pres">
      <dgm:prSet presAssocID="{5743FBDE-4E5A-4C79-9672-4E5123E9EAB5}" presName="horz1" presStyleCnt="0"/>
      <dgm:spPr/>
    </dgm:pt>
    <dgm:pt modelId="{4B580346-8DFE-4630-A6E2-B5E6E7020C7C}" type="pres">
      <dgm:prSet presAssocID="{5743FBDE-4E5A-4C79-9672-4E5123E9EAB5}" presName="tx1" presStyleLbl="revTx" presStyleIdx="0" presStyleCnt="3"/>
      <dgm:spPr/>
    </dgm:pt>
    <dgm:pt modelId="{21FB1DE0-EB36-4910-B053-416F19576807}" type="pres">
      <dgm:prSet presAssocID="{5743FBDE-4E5A-4C79-9672-4E5123E9EAB5}" presName="vert1" presStyleCnt="0"/>
      <dgm:spPr/>
    </dgm:pt>
    <dgm:pt modelId="{63A83F8B-7466-4A8D-A139-8C75C6A4097B}" type="pres">
      <dgm:prSet presAssocID="{6544F9AA-F8F7-4B36-9821-91E630E3838E}" presName="vertSpace2a" presStyleCnt="0"/>
      <dgm:spPr/>
    </dgm:pt>
    <dgm:pt modelId="{6E7DD392-F6D5-4141-ABDB-5A89BCF91417}" type="pres">
      <dgm:prSet presAssocID="{6544F9AA-F8F7-4B36-9821-91E630E3838E}" presName="horz2" presStyleCnt="0"/>
      <dgm:spPr/>
    </dgm:pt>
    <dgm:pt modelId="{0FB08D77-FAEA-4B92-A138-2242C0BF21EE}" type="pres">
      <dgm:prSet presAssocID="{6544F9AA-F8F7-4B36-9821-91E630E3838E}" presName="horzSpace2" presStyleCnt="0"/>
      <dgm:spPr/>
    </dgm:pt>
    <dgm:pt modelId="{2CE9820E-1F5E-458B-AB94-BF2FEC9C0B3C}" type="pres">
      <dgm:prSet presAssocID="{6544F9AA-F8F7-4B36-9821-91E630E3838E}" presName="tx2" presStyleLbl="revTx" presStyleIdx="1" presStyleCnt="3"/>
      <dgm:spPr/>
    </dgm:pt>
    <dgm:pt modelId="{11B739D9-F8A1-4B90-810E-9D7955838A7D}" type="pres">
      <dgm:prSet presAssocID="{6544F9AA-F8F7-4B36-9821-91E630E3838E}" presName="vert2" presStyleCnt="0"/>
      <dgm:spPr/>
    </dgm:pt>
    <dgm:pt modelId="{7E9C82D7-370A-4CD6-9AFA-AFBBFFB6EAE9}" type="pres">
      <dgm:prSet presAssocID="{6544F9AA-F8F7-4B36-9821-91E630E3838E}" presName="thinLine2b" presStyleLbl="callout" presStyleIdx="0" presStyleCnt="1"/>
      <dgm:spPr/>
    </dgm:pt>
    <dgm:pt modelId="{181824FF-274B-4CA9-955F-0998E1979D73}" type="pres">
      <dgm:prSet presAssocID="{6544F9AA-F8F7-4B36-9821-91E630E3838E}" presName="vertSpace2b" presStyleCnt="0"/>
      <dgm:spPr/>
    </dgm:pt>
    <dgm:pt modelId="{308BFD6C-C73B-481E-9433-389F69DD6CE0}" type="pres">
      <dgm:prSet presAssocID="{90C4E0EA-149F-4B91-B7FC-D0314CF3D94D}" presName="thickLine" presStyleLbl="alignNode1" presStyleIdx="1" presStyleCnt="2"/>
      <dgm:spPr/>
    </dgm:pt>
    <dgm:pt modelId="{5AA69E6C-B6C2-456A-885A-8FC7F49B1F36}" type="pres">
      <dgm:prSet presAssocID="{90C4E0EA-149F-4B91-B7FC-D0314CF3D94D}" presName="horz1" presStyleCnt="0"/>
      <dgm:spPr/>
    </dgm:pt>
    <dgm:pt modelId="{6991465D-B85E-4A37-8065-7D758FDD3C55}" type="pres">
      <dgm:prSet presAssocID="{90C4E0EA-149F-4B91-B7FC-D0314CF3D94D}" presName="tx1" presStyleLbl="revTx" presStyleIdx="2" presStyleCnt="3"/>
      <dgm:spPr/>
    </dgm:pt>
    <dgm:pt modelId="{F3336B35-691C-4E3C-BED5-FACC0D502EFF}" type="pres">
      <dgm:prSet presAssocID="{90C4E0EA-149F-4B91-B7FC-D0314CF3D94D}" presName="vert1" presStyleCnt="0"/>
      <dgm:spPr/>
    </dgm:pt>
  </dgm:ptLst>
  <dgm:cxnLst>
    <dgm:cxn modelId="{123B8311-74E0-4615-9BE4-A876B492FFDE}" srcId="{AC88CC4D-B1E8-4802-99EA-4ABFF7038001}" destId="{5743FBDE-4E5A-4C79-9672-4E5123E9EAB5}" srcOrd="0" destOrd="0" parTransId="{5D3726AB-5248-4C76-9188-B4B865C33FE4}" sibTransId="{A7EF76CF-D771-40D0-A930-29393F1768EE}"/>
    <dgm:cxn modelId="{BDFF8219-424C-4E61-A9AB-39414AC10E52}" srcId="{5743FBDE-4E5A-4C79-9672-4E5123E9EAB5}" destId="{6544F9AA-F8F7-4B36-9821-91E630E3838E}" srcOrd="0" destOrd="0" parTransId="{A510D886-FF51-4267-ABB7-F5176FDED0A2}" sibTransId="{743CBA41-4B99-44DA-8A48-01EB47BFED91}"/>
    <dgm:cxn modelId="{CEA15F27-AE2C-4D09-884C-3668EDF1EA45}" type="presOf" srcId="{90C4E0EA-149F-4B91-B7FC-D0314CF3D94D}" destId="{6991465D-B85E-4A37-8065-7D758FDD3C55}" srcOrd="0" destOrd="0" presId="urn:microsoft.com/office/officeart/2008/layout/LinedList"/>
    <dgm:cxn modelId="{FB5F863C-5EAF-48C5-9738-13F65CCCFD96}" srcId="{AC88CC4D-B1E8-4802-99EA-4ABFF7038001}" destId="{90C4E0EA-149F-4B91-B7FC-D0314CF3D94D}" srcOrd="1" destOrd="0" parTransId="{E17F325D-1036-472D-9547-F960993F685F}" sibTransId="{7583DC04-B338-4392-A96A-783D0028A576}"/>
    <dgm:cxn modelId="{2DBBBA99-3986-4D8D-B3A9-45A67A99A21A}" type="presOf" srcId="{6544F9AA-F8F7-4B36-9821-91E630E3838E}" destId="{2CE9820E-1F5E-458B-AB94-BF2FEC9C0B3C}" srcOrd="0" destOrd="0" presId="urn:microsoft.com/office/officeart/2008/layout/LinedList"/>
    <dgm:cxn modelId="{3A24CBDB-9521-4BDC-B78F-57738A71F95C}" type="presOf" srcId="{5743FBDE-4E5A-4C79-9672-4E5123E9EAB5}" destId="{4B580346-8DFE-4630-A6E2-B5E6E7020C7C}" srcOrd="0" destOrd="0" presId="urn:microsoft.com/office/officeart/2008/layout/LinedList"/>
    <dgm:cxn modelId="{53B91EE3-882B-4226-9D09-9ACBECDDF372}" type="presOf" srcId="{AC88CC4D-B1E8-4802-99EA-4ABFF7038001}" destId="{5D16FD58-6304-4159-838A-1AD93197ABBF}" srcOrd="0" destOrd="0" presId="urn:microsoft.com/office/officeart/2008/layout/LinedList"/>
    <dgm:cxn modelId="{AD80EDEC-57D0-41CA-A10E-FFC0AA5A7E56}" type="presParOf" srcId="{5D16FD58-6304-4159-838A-1AD93197ABBF}" destId="{9146F549-A194-4305-893D-8B4595B2B4FC}" srcOrd="0" destOrd="0" presId="urn:microsoft.com/office/officeart/2008/layout/LinedList"/>
    <dgm:cxn modelId="{24293EA8-0D70-4CE2-8276-86D18423CCD0}" type="presParOf" srcId="{5D16FD58-6304-4159-838A-1AD93197ABBF}" destId="{393D9B0E-574A-4F7B-A4BE-C60192730094}" srcOrd="1" destOrd="0" presId="urn:microsoft.com/office/officeart/2008/layout/LinedList"/>
    <dgm:cxn modelId="{2861D390-7243-4844-A052-3EA3CD697C5D}" type="presParOf" srcId="{393D9B0E-574A-4F7B-A4BE-C60192730094}" destId="{4B580346-8DFE-4630-A6E2-B5E6E7020C7C}" srcOrd="0" destOrd="0" presId="urn:microsoft.com/office/officeart/2008/layout/LinedList"/>
    <dgm:cxn modelId="{CA673258-DEE9-453E-96DF-15620A58AB9D}" type="presParOf" srcId="{393D9B0E-574A-4F7B-A4BE-C60192730094}" destId="{21FB1DE0-EB36-4910-B053-416F19576807}" srcOrd="1" destOrd="0" presId="urn:microsoft.com/office/officeart/2008/layout/LinedList"/>
    <dgm:cxn modelId="{08F01C1B-F03F-432E-8C53-5233D6F1F72F}" type="presParOf" srcId="{21FB1DE0-EB36-4910-B053-416F19576807}" destId="{63A83F8B-7466-4A8D-A139-8C75C6A4097B}" srcOrd="0" destOrd="0" presId="urn:microsoft.com/office/officeart/2008/layout/LinedList"/>
    <dgm:cxn modelId="{4E9D2BAB-BA5A-4C60-B559-B058C35AB8E4}" type="presParOf" srcId="{21FB1DE0-EB36-4910-B053-416F19576807}" destId="{6E7DD392-F6D5-4141-ABDB-5A89BCF91417}" srcOrd="1" destOrd="0" presId="urn:microsoft.com/office/officeart/2008/layout/LinedList"/>
    <dgm:cxn modelId="{F3141DBE-D99A-4723-A7DB-0254392383C9}" type="presParOf" srcId="{6E7DD392-F6D5-4141-ABDB-5A89BCF91417}" destId="{0FB08D77-FAEA-4B92-A138-2242C0BF21EE}" srcOrd="0" destOrd="0" presId="urn:microsoft.com/office/officeart/2008/layout/LinedList"/>
    <dgm:cxn modelId="{56CA3341-3833-4542-A952-803FE8111D59}" type="presParOf" srcId="{6E7DD392-F6D5-4141-ABDB-5A89BCF91417}" destId="{2CE9820E-1F5E-458B-AB94-BF2FEC9C0B3C}" srcOrd="1" destOrd="0" presId="urn:microsoft.com/office/officeart/2008/layout/LinedList"/>
    <dgm:cxn modelId="{0C39AB19-2114-4A88-B587-E428AE251185}" type="presParOf" srcId="{6E7DD392-F6D5-4141-ABDB-5A89BCF91417}" destId="{11B739D9-F8A1-4B90-810E-9D7955838A7D}" srcOrd="2" destOrd="0" presId="urn:microsoft.com/office/officeart/2008/layout/LinedList"/>
    <dgm:cxn modelId="{96D2F89A-C47B-44DE-8F80-1C6E4F234964}" type="presParOf" srcId="{21FB1DE0-EB36-4910-B053-416F19576807}" destId="{7E9C82D7-370A-4CD6-9AFA-AFBBFFB6EAE9}" srcOrd="2" destOrd="0" presId="urn:microsoft.com/office/officeart/2008/layout/LinedList"/>
    <dgm:cxn modelId="{22E7EF00-40E6-4EA0-A6C4-49D60691D2D0}" type="presParOf" srcId="{21FB1DE0-EB36-4910-B053-416F19576807}" destId="{181824FF-274B-4CA9-955F-0998E1979D73}" srcOrd="3" destOrd="0" presId="urn:microsoft.com/office/officeart/2008/layout/LinedList"/>
    <dgm:cxn modelId="{11946294-E5FC-42B0-9618-5518A8C87B88}" type="presParOf" srcId="{5D16FD58-6304-4159-838A-1AD93197ABBF}" destId="{308BFD6C-C73B-481E-9433-389F69DD6CE0}" srcOrd="2" destOrd="0" presId="urn:microsoft.com/office/officeart/2008/layout/LinedList"/>
    <dgm:cxn modelId="{943CBC72-D6C8-4E5F-8491-7657221ED71E}" type="presParOf" srcId="{5D16FD58-6304-4159-838A-1AD93197ABBF}" destId="{5AA69E6C-B6C2-456A-885A-8FC7F49B1F36}" srcOrd="3" destOrd="0" presId="urn:microsoft.com/office/officeart/2008/layout/LinedList"/>
    <dgm:cxn modelId="{3174D6C7-370C-4A28-BF41-C16A8450BF8E}" type="presParOf" srcId="{5AA69E6C-B6C2-456A-885A-8FC7F49B1F36}" destId="{6991465D-B85E-4A37-8065-7D758FDD3C55}" srcOrd="0" destOrd="0" presId="urn:microsoft.com/office/officeart/2008/layout/LinedList"/>
    <dgm:cxn modelId="{B6A35FD3-2A85-4A0D-A882-7CAEE0647D1B}" type="presParOf" srcId="{5AA69E6C-B6C2-456A-885A-8FC7F49B1F36}" destId="{F3336B35-691C-4E3C-BED5-FACC0D502E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2E2718-BC7B-4EE5-BCEA-7B16A3C4981F}"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DABAC1F8-BD75-484C-AB5A-3F88504C4D7A}">
      <dgm:prSet/>
      <dgm:spPr/>
      <dgm:t>
        <a:bodyPr/>
        <a:lstStyle/>
        <a:p>
          <a:r>
            <a:rPr lang="fi-FI" b="1" i="0" baseline="0"/>
            <a:t>Kannustimilla tarkoitetaan sijoituspalveluyrityksen muulle osapuolelle kuin asiakkaalle maksamia tai sen tältä vastaanottamia rahallisia tai ei-rahallisia etuja.</a:t>
          </a:r>
          <a:endParaRPr lang="fi-FI"/>
        </a:p>
      </dgm:t>
    </dgm:pt>
    <dgm:pt modelId="{842240B3-8CF1-4EE0-B626-F49BE467C5F3}" type="parTrans" cxnId="{492321C2-B028-4E25-8970-9CB6245DAA18}">
      <dgm:prSet/>
      <dgm:spPr/>
      <dgm:t>
        <a:bodyPr/>
        <a:lstStyle/>
        <a:p>
          <a:endParaRPr lang="fi-FI"/>
        </a:p>
      </dgm:t>
    </dgm:pt>
    <dgm:pt modelId="{9229D2D6-AEC9-4C83-A8DB-0A0A889CD91D}" type="sibTrans" cxnId="{492321C2-B028-4E25-8970-9CB6245DAA18}">
      <dgm:prSet/>
      <dgm:spPr/>
      <dgm:t>
        <a:bodyPr/>
        <a:lstStyle/>
        <a:p>
          <a:endParaRPr lang="fi-FI"/>
        </a:p>
      </dgm:t>
    </dgm:pt>
    <dgm:pt modelId="{CFC944BF-3ECE-484C-A4FC-E3A58F45A1D8}">
      <dgm:prSet/>
      <dgm:spPr/>
      <dgm:t>
        <a:bodyPr/>
        <a:lstStyle/>
        <a:p>
          <a:r>
            <a:rPr lang="fi-FI" b="0" i="0" baseline="0"/>
            <a:t>Esim. palkkionpalautus eli toiselta palveluntarjoajalta saatava osuus tämän veloittamista palkkioista</a:t>
          </a:r>
          <a:endParaRPr lang="fi-FI"/>
        </a:p>
      </dgm:t>
    </dgm:pt>
    <dgm:pt modelId="{B5564302-73D7-4DE8-B3EE-EBB2A7BF8402}" type="parTrans" cxnId="{2D2E1882-5276-4A62-B5D4-C30B2D534C9D}">
      <dgm:prSet/>
      <dgm:spPr/>
      <dgm:t>
        <a:bodyPr/>
        <a:lstStyle/>
        <a:p>
          <a:endParaRPr lang="fi-FI"/>
        </a:p>
      </dgm:t>
    </dgm:pt>
    <dgm:pt modelId="{B023D002-E145-4993-9467-6347E2AC5F22}" type="sibTrans" cxnId="{2D2E1882-5276-4A62-B5D4-C30B2D534C9D}">
      <dgm:prSet/>
      <dgm:spPr/>
      <dgm:t>
        <a:bodyPr/>
        <a:lstStyle/>
        <a:p>
          <a:endParaRPr lang="fi-FI"/>
        </a:p>
      </dgm:t>
    </dgm:pt>
    <dgm:pt modelId="{D3BCF624-D41C-42E2-8D4B-6253F66A19D2}">
      <dgm:prSet/>
      <dgm:spPr/>
      <dgm:t>
        <a:bodyPr/>
        <a:lstStyle/>
        <a:p>
          <a:r>
            <a:rPr lang="fi-FI" b="0" i="0" baseline="0"/>
            <a:t>esim. sijoitusneuvontaa harjoittava sijoituspalveluyritys voi saada palkkionpalauksen rahastoyhtiöltä, jonka hallinnoimiin sijoitusrahastoihin sijoituspalveluyritys ohjaa asiakkaiden varoja</a:t>
          </a:r>
          <a:endParaRPr lang="fi-FI"/>
        </a:p>
      </dgm:t>
    </dgm:pt>
    <dgm:pt modelId="{53C5099B-E084-4482-A5FA-57589E0F868E}" type="parTrans" cxnId="{BB94F05D-B2E2-4BB3-BF47-8E7015B929D8}">
      <dgm:prSet/>
      <dgm:spPr/>
      <dgm:t>
        <a:bodyPr/>
        <a:lstStyle/>
        <a:p>
          <a:endParaRPr lang="fi-FI"/>
        </a:p>
      </dgm:t>
    </dgm:pt>
    <dgm:pt modelId="{4FD57484-A556-419B-91E3-A1BDA5136502}" type="sibTrans" cxnId="{BB94F05D-B2E2-4BB3-BF47-8E7015B929D8}">
      <dgm:prSet/>
      <dgm:spPr/>
      <dgm:t>
        <a:bodyPr/>
        <a:lstStyle/>
        <a:p>
          <a:endParaRPr lang="fi-FI"/>
        </a:p>
      </dgm:t>
    </dgm:pt>
    <dgm:pt modelId="{A78BFF6A-4058-4F25-80E3-BEB900C19993}">
      <dgm:prSet/>
      <dgm:spPr/>
      <dgm:t>
        <a:bodyPr/>
        <a:lstStyle/>
        <a:p>
          <a:r>
            <a:rPr lang="fi-FI" b="0" i="0" baseline="0"/>
            <a:t>sijoitusneuvojalla voi olla kannustin suositella sellaisia sijoituskohteita, joista hän saa palkkionpalautuksia, vaikka se ei välttämättä olisi sijoittajan edun mukaista</a:t>
          </a:r>
          <a:endParaRPr lang="fi-FI"/>
        </a:p>
      </dgm:t>
    </dgm:pt>
    <dgm:pt modelId="{B35318CF-2F32-428C-B77C-845608D24292}" type="parTrans" cxnId="{9406CA1D-A65D-4200-A150-1269FF5A0607}">
      <dgm:prSet/>
      <dgm:spPr/>
      <dgm:t>
        <a:bodyPr/>
        <a:lstStyle/>
        <a:p>
          <a:endParaRPr lang="fi-FI"/>
        </a:p>
      </dgm:t>
    </dgm:pt>
    <dgm:pt modelId="{24DEB8D0-1011-4EE9-898D-5B9A82E696BE}" type="sibTrans" cxnId="{9406CA1D-A65D-4200-A150-1269FF5A0607}">
      <dgm:prSet/>
      <dgm:spPr/>
      <dgm:t>
        <a:bodyPr/>
        <a:lstStyle/>
        <a:p>
          <a:endParaRPr lang="fi-FI"/>
        </a:p>
      </dgm:t>
    </dgm:pt>
    <dgm:pt modelId="{4C731123-499F-4F81-847B-574E27F72884}">
      <dgm:prSet/>
      <dgm:spPr/>
      <dgm:t>
        <a:bodyPr/>
        <a:lstStyle/>
        <a:p>
          <a:r>
            <a:rPr lang="fi-FI" b="1" i="0" baseline="0"/>
            <a:t>Kannustimia koskeva sääntely on tiukinta omaisuudenhoidossa ja riippumattomassa sijoitusneuvonnassa.</a:t>
          </a:r>
          <a:endParaRPr lang="fi-FI"/>
        </a:p>
      </dgm:t>
    </dgm:pt>
    <dgm:pt modelId="{E58DB950-CF07-416A-89E5-08C5CEF87091}" type="parTrans" cxnId="{84D82DA4-2818-4FFF-A0D1-15A5996D2CC5}">
      <dgm:prSet/>
      <dgm:spPr/>
      <dgm:t>
        <a:bodyPr/>
        <a:lstStyle/>
        <a:p>
          <a:endParaRPr lang="fi-FI"/>
        </a:p>
      </dgm:t>
    </dgm:pt>
    <dgm:pt modelId="{3AB51AA2-F4E4-4B0E-86DD-2FD4D6F69614}" type="sibTrans" cxnId="{84D82DA4-2818-4FFF-A0D1-15A5996D2CC5}">
      <dgm:prSet/>
      <dgm:spPr/>
      <dgm:t>
        <a:bodyPr/>
        <a:lstStyle/>
        <a:p>
          <a:endParaRPr lang="fi-FI"/>
        </a:p>
      </dgm:t>
    </dgm:pt>
    <dgm:pt modelId="{41F20AE0-4B74-4A33-9E1F-F5D15549AB22}">
      <dgm:prSet/>
      <dgm:spPr/>
      <dgm:t>
        <a:bodyPr/>
        <a:lstStyle/>
        <a:p>
          <a:r>
            <a:rPr lang="fi-FI" b="1" i="0" baseline="0"/>
            <a:t>Muissa sijoituspalveluissa sijoituspalveluyritys ei saa lähtökohtaisesti maksaa kannustimia kolmannelle osapuolelle eikä vastaanottaa kannustimia kolmannelta osapuolelta sijoitus- tai oheispalvelun yhteydessä. </a:t>
          </a:r>
          <a:endParaRPr lang="fi-FI"/>
        </a:p>
      </dgm:t>
    </dgm:pt>
    <dgm:pt modelId="{7D3EB253-25DF-4DAB-9AE0-2DD1F07DF774}" type="parTrans" cxnId="{B0136316-C8BC-4BD9-A1E7-6C4457F1AD62}">
      <dgm:prSet/>
      <dgm:spPr/>
      <dgm:t>
        <a:bodyPr/>
        <a:lstStyle/>
        <a:p>
          <a:endParaRPr lang="fi-FI"/>
        </a:p>
      </dgm:t>
    </dgm:pt>
    <dgm:pt modelId="{6FFA427C-E1A8-4E53-A269-459B3F769AF9}" type="sibTrans" cxnId="{B0136316-C8BC-4BD9-A1E7-6C4457F1AD62}">
      <dgm:prSet/>
      <dgm:spPr/>
      <dgm:t>
        <a:bodyPr/>
        <a:lstStyle/>
        <a:p>
          <a:endParaRPr lang="fi-FI"/>
        </a:p>
      </dgm:t>
    </dgm:pt>
    <dgm:pt modelId="{8840A023-0FE5-46CF-8E01-B4898F5038E1}" type="pres">
      <dgm:prSet presAssocID="{E22E2718-BC7B-4EE5-BCEA-7B16A3C4981F}" presName="Name0" presStyleCnt="0">
        <dgm:presLayoutVars>
          <dgm:chMax val="7"/>
          <dgm:dir/>
          <dgm:animLvl val="lvl"/>
          <dgm:resizeHandles val="exact"/>
        </dgm:presLayoutVars>
      </dgm:prSet>
      <dgm:spPr/>
    </dgm:pt>
    <dgm:pt modelId="{56659016-9A03-4A61-A7A8-4FCB8EFF00ED}" type="pres">
      <dgm:prSet presAssocID="{DABAC1F8-BD75-484C-AB5A-3F88504C4D7A}" presName="circle1" presStyleLbl="node1" presStyleIdx="0" presStyleCnt="4"/>
      <dgm:spPr/>
    </dgm:pt>
    <dgm:pt modelId="{69D853B7-31F9-4C58-9649-3EDCE527E073}" type="pres">
      <dgm:prSet presAssocID="{DABAC1F8-BD75-484C-AB5A-3F88504C4D7A}" presName="space" presStyleCnt="0"/>
      <dgm:spPr/>
    </dgm:pt>
    <dgm:pt modelId="{5C4FB6EE-43B6-4103-8DC0-5B969F595F6B}" type="pres">
      <dgm:prSet presAssocID="{DABAC1F8-BD75-484C-AB5A-3F88504C4D7A}" presName="rect1" presStyleLbl="alignAcc1" presStyleIdx="0" presStyleCnt="4"/>
      <dgm:spPr/>
    </dgm:pt>
    <dgm:pt modelId="{42812632-BAED-4D95-B7AF-3359BB06D928}" type="pres">
      <dgm:prSet presAssocID="{CFC944BF-3ECE-484C-A4FC-E3A58F45A1D8}" presName="vertSpace2" presStyleLbl="node1" presStyleIdx="0" presStyleCnt="4"/>
      <dgm:spPr/>
    </dgm:pt>
    <dgm:pt modelId="{28D707CD-4D8D-4314-828A-8673D7AE64D2}" type="pres">
      <dgm:prSet presAssocID="{CFC944BF-3ECE-484C-A4FC-E3A58F45A1D8}" presName="circle2" presStyleLbl="node1" presStyleIdx="1" presStyleCnt="4"/>
      <dgm:spPr/>
    </dgm:pt>
    <dgm:pt modelId="{95013E7F-50E4-4A8E-8B40-59662D117CD3}" type="pres">
      <dgm:prSet presAssocID="{CFC944BF-3ECE-484C-A4FC-E3A58F45A1D8}" presName="rect2" presStyleLbl="alignAcc1" presStyleIdx="1" presStyleCnt="4"/>
      <dgm:spPr/>
    </dgm:pt>
    <dgm:pt modelId="{225F067A-1683-4D8F-979A-E81AEAAC80DD}" type="pres">
      <dgm:prSet presAssocID="{4C731123-499F-4F81-847B-574E27F72884}" presName="vertSpace3" presStyleLbl="node1" presStyleIdx="1" presStyleCnt="4"/>
      <dgm:spPr/>
    </dgm:pt>
    <dgm:pt modelId="{94B6F057-0FD3-47FE-AA0C-C2B12AFAF9C7}" type="pres">
      <dgm:prSet presAssocID="{4C731123-499F-4F81-847B-574E27F72884}" presName="circle3" presStyleLbl="node1" presStyleIdx="2" presStyleCnt="4"/>
      <dgm:spPr/>
    </dgm:pt>
    <dgm:pt modelId="{0FA987C4-11C1-4DFC-89BE-6762D6AC80FA}" type="pres">
      <dgm:prSet presAssocID="{4C731123-499F-4F81-847B-574E27F72884}" presName="rect3" presStyleLbl="alignAcc1" presStyleIdx="2" presStyleCnt="4"/>
      <dgm:spPr/>
    </dgm:pt>
    <dgm:pt modelId="{5B4037F7-446C-4112-9851-E2DB6B98CEED}" type="pres">
      <dgm:prSet presAssocID="{41F20AE0-4B74-4A33-9E1F-F5D15549AB22}" presName="vertSpace4" presStyleLbl="node1" presStyleIdx="2" presStyleCnt="4"/>
      <dgm:spPr/>
    </dgm:pt>
    <dgm:pt modelId="{7A44F92A-88E6-43FF-8C9B-9427F122902E}" type="pres">
      <dgm:prSet presAssocID="{41F20AE0-4B74-4A33-9E1F-F5D15549AB22}" presName="circle4" presStyleLbl="node1" presStyleIdx="3" presStyleCnt="4"/>
      <dgm:spPr/>
    </dgm:pt>
    <dgm:pt modelId="{AAAE1887-6BD2-484A-90D4-F3D3CEC116D7}" type="pres">
      <dgm:prSet presAssocID="{41F20AE0-4B74-4A33-9E1F-F5D15549AB22}" presName="rect4" presStyleLbl="alignAcc1" presStyleIdx="3" presStyleCnt="4"/>
      <dgm:spPr/>
    </dgm:pt>
    <dgm:pt modelId="{E41E9B83-7747-433E-A164-5C6BA9094270}" type="pres">
      <dgm:prSet presAssocID="{DABAC1F8-BD75-484C-AB5A-3F88504C4D7A}" presName="rect1ParTx" presStyleLbl="alignAcc1" presStyleIdx="3" presStyleCnt="4">
        <dgm:presLayoutVars>
          <dgm:chMax val="1"/>
          <dgm:bulletEnabled val="1"/>
        </dgm:presLayoutVars>
      </dgm:prSet>
      <dgm:spPr/>
    </dgm:pt>
    <dgm:pt modelId="{EB0EA5B9-A028-408F-B0CD-683418A04310}" type="pres">
      <dgm:prSet presAssocID="{DABAC1F8-BD75-484C-AB5A-3F88504C4D7A}" presName="rect1ChTx" presStyleLbl="alignAcc1" presStyleIdx="3" presStyleCnt="4">
        <dgm:presLayoutVars>
          <dgm:bulletEnabled val="1"/>
        </dgm:presLayoutVars>
      </dgm:prSet>
      <dgm:spPr/>
    </dgm:pt>
    <dgm:pt modelId="{C11E27C3-22F3-4AFA-BF4B-03EFC2761D6C}" type="pres">
      <dgm:prSet presAssocID="{CFC944BF-3ECE-484C-A4FC-E3A58F45A1D8}" presName="rect2ParTx" presStyleLbl="alignAcc1" presStyleIdx="3" presStyleCnt="4">
        <dgm:presLayoutVars>
          <dgm:chMax val="1"/>
          <dgm:bulletEnabled val="1"/>
        </dgm:presLayoutVars>
      </dgm:prSet>
      <dgm:spPr/>
    </dgm:pt>
    <dgm:pt modelId="{0C6C29CB-0A59-45C2-8840-DA24521A84C4}" type="pres">
      <dgm:prSet presAssocID="{CFC944BF-3ECE-484C-A4FC-E3A58F45A1D8}" presName="rect2ChTx" presStyleLbl="alignAcc1" presStyleIdx="3" presStyleCnt="4">
        <dgm:presLayoutVars>
          <dgm:bulletEnabled val="1"/>
        </dgm:presLayoutVars>
      </dgm:prSet>
      <dgm:spPr/>
    </dgm:pt>
    <dgm:pt modelId="{3083BDCA-9F44-4DA4-9696-B677CCFA138A}" type="pres">
      <dgm:prSet presAssocID="{4C731123-499F-4F81-847B-574E27F72884}" presName="rect3ParTx" presStyleLbl="alignAcc1" presStyleIdx="3" presStyleCnt="4">
        <dgm:presLayoutVars>
          <dgm:chMax val="1"/>
          <dgm:bulletEnabled val="1"/>
        </dgm:presLayoutVars>
      </dgm:prSet>
      <dgm:spPr/>
    </dgm:pt>
    <dgm:pt modelId="{00B5CC32-73EF-436D-A9E5-F08E3BF727D3}" type="pres">
      <dgm:prSet presAssocID="{4C731123-499F-4F81-847B-574E27F72884}" presName="rect3ChTx" presStyleLbl="alignAcc1" presStyleIdx="3" presStyleCnt="4">
        <dgm:presLayoutVars>
          <dgm:bulletEnabled val="1"/>
        </dgm:presLayoutVars>
      </dgm:prSet>
      <dgm:spPr/>
    </dgm:pt>
    <dgm:pt modelId="{20E098F5-BC92-4F21-8837-69DF5C6D13DC}" type="pres">
      <dgm:prSet presAssocID="{41F20AE0-4B74-4A33-9E1F-F5D15549AB22}" presName="rect4ParTx" presStyleLbl="alignAcc1" presStyleIdx="3" presStyleCnt="4">
        <dgm:presLayoutVars>
          <dgm:chMax val="1"/>
          <dgm:bulletEnabled val="1"/>
        </dgm:presLayoutVars>
      </dgm:prSet>
      <dgm:spPr/>
    </dgm:pt>
    <dgm:pt modelId="{0EAF8C34-F39D-41B7-8074-767BD6A10456}" type="pres">
      <dgm:prSet presAssocID="{41F20AE0-4B74-4A33-9E1F-F5D15549AB22}" presName="rect4ChTx" presStyleLbl="alignAcc1" presStyleIdx="3" presStyleCnt="4">
        <dgm:presLayoutVars>
          <dgm:bulletEnabled val="1"/>
        </dgm:presLayoutVars>
      </dgm:prSet>
      <dgm:spPr/>
    </dgm:pt>
  </dgm:ptLst>
  <dgm:cxnLst>
    <dgm:cxn modelId="{B0136316-C8BC-4BD9-A1E7-6C4457F1AD62}" srcId="{E22E2718-BC7B-4EE5-BCEA-7B16A3C4981F}" destId="{41F20AE0-4B74-4A33-9E1F-F5D15549AB22}" srcOrd="3" destOrd="0" parTransId="{7D3EB253-25DF-4DAB-9AE0-2DD1F07DF774}" sibTransId="{6FFA427C-E1A8-4E53-A269-459B3F769AF9}"/>
    <dgm:cxn modelId="{9406CA1D-A65D-4200-A150-1269FF5A0607}" srcId="{CFC944BF-3ECE-484C-A4FC-E3A58F45A1D8}" destId="{A78BFF6A-4058-4F25-80E3-BEB900C19993}" srcOrd="1" destOrd="0" parTransId="{B35318CF-2F32-428C-B77C-845608D24292}" sibTransId="{24DEB8D0-1011-4EE9-898D-5B9A82E696BE}"/>
    <dgm:cxn modelId="{8E888D1E-5495-4DE3-9350-843D32A1A12A}" type="presOf" srcId="{DABAC1F8-BD75-484C-AB5A-3F88504C4D7A}" destId="{5C4FB6EE-43B6-4103-8DC0-5B969F595F6B}" srcOrd="0" destOrd="0" presId="urn:microsoft.com/office/officeart/2005/8/layout/target3"/>
    <dgm:cxn modelId="{BB94F05D-B2E2-4BB3-BF47-8E7015B929D8}" srcId="{CFC944BF-3ECE-484C-A4FC-E3A58F45A1D8}" destId="{D3BCF624-D41C-42E2-8D4B-6253F66A19D2}" srcOrd="0" destOrd="0" parTransId="{53C5099B-E084-4482-A5FA-57589E0F868E}" sibTransId="{4FD57484-A556-419B-91E3-A1BDA5136502}"/>
    <dgm:cxn modelId="{F45F055F-D44E-453B-A263-5EC5DBCABA65}" type="presOf" srcId="{41F20AE0-4B74-4A33-9E1F-F5D15549AB22}" destId="{20E098F5-BC92-4F21-8837-69DF5C6D13DC}" srcOrd="1" destOrd="0" presId="urn:microsoft.com/office/officeart/2005/8/layout/target3"/>
    <dgm:cxn modelId="{2D2E1882-5276-4A62-B5D4-C30B2D534C9D}" srcId="{E22E2718-BC7B-4EE5-BCEA-7B16A3C4981F}" destId="{CFC944BF-3ECE-484C-A4FC-E3A58F45A1D8}" srcOrd="1" destOrd="0" parTransId="{B5564302-73D7-4DE8-B3EE-EBB2A7BF8402}" sibTransId="{B023D002-E145-4993-9467-6347E2AC5F22}"/>
    <dgm:cxn modelId="{AB927087-2F74-4389-A696-A6D21E775EF6}" type="presOf" srcId="{D3BCF624-D41C-42E2-8D4B-6253F66A19D2}" destId="{0C6C29CB-0A59-45C2-8840-DA24521A84C4}" srcOrd="0" destOrd="0" presId="urn:microsoft.com/office/officeart/2005/8/layout/target3"/>
    <dgm:cxn modelId="{84D82DA4-2818-4FFF-A0D1-15A5996D2CC5}" srcId="{E22E2718-BC7B-4EE5-BCEA-7B16A3C4981F}" destId="{4C731123-499F-4F81-847B-574E27F72884}" srcOrd="2" destOrd="0" parTransId="{E58DB950-CF07-416A-89E5-08C5CEF87091}" sibTransId="{3AB51AA2-F4E4-4B0E-86DD-2FD4D6F69614}"/>
    <dgm:cxn modelId="{D113B9BC-9B74-418A-BEF9-44817EE5CA8E}" type="presOf" srcId="{E22E2718-BC7B-4EE5-BCEA-7B16A3C4981F}" destId="{8840A023-0FE5-46CF-8E01-B4898F5038E1}" srcOrd="0" destOrd="0" presId="urn:microsoft.com/office/officeart/2005/8/layout/target3"/>
    <dgm:cxn modelId="{721141BE-08A9-4C77-AC0F-8187295E6492}" type="presOf" srcId="{4C731123-499F-4F81-847B-574E27F72884}" destId="{3083BDCA-9F44-4DA4-9696-B677CCFA138A}" srcOrd="1" destOrd="0" presId="urn:microsoft.com/office/officeart/2005/8/layout/target3"/>
    <dgm:cxn modelId="{492321C2-B028-4E25-8970-9CB6245DAA18}" srcId="{E22E2718-BC7B-4EE5-BCEA-7B16A3C4981F}" destId="{DABAC1F8-BD75-484C-AB5A-3F88504C4D7A}" srcOrd="0" destOrd="0" parTransId="{842240B3-8CF1-4EE0-B626-F49BE467C5F3}" sibTransId="{9229D2D6-AEC9-4C83-A8DB-0A0A889CD91D}"/>
    <dgm:cxn modelId="{BA9443CE-7535-486F-AFF0-17911597789E}" type="presOf" srcId="{4C731123-499F-4F81-847B-574E27F72884}" destId="{0FA987C4-11C1-4DFC-89BE-6762D6AC80FA}" srcOrd="0" destOrd="0" presId="urn:microsoft.com/office/officeart/2005/8/layout/target3"/>
    <dgm:cxn modelId="{D6E071D1-F877-4C07-BE58-66F6E8107212}" type="presOf" srcId="{A78BFF6A-4058-4F25-80E3-BEB900C19993}" destId="{0C6C29CB-0A59-45C2-8840-DA24521A84C4}" srcOrd="0" destOrd="1" presId="urn:microsoft.com/office/officeart/2005/8/layout/target3"/>
    <dgm:cxn modelId="{00093FDA-1D97-4A23-A38C-74FF0559B207}" type="presOf" srcId="{41F20AE0-4B74-4A33-9E1F-F5D15549AB22}" destId="{AAAE1887-6BD2-484A-90D4-F3D3CEC116D7}" srcOrd="0" destOrd="0" presId="urn:microsoft.com/office/officeart/2005/8/layout/target3"/>
    <dgm:cxn modelId="{5349ABF6-5FCA-4826-B88C-D39B30BA902F}" type="presOf" srcId="{CFC944BF-3ECE-484C-A4FC-E3A58F45A1D8}" destId="{C11E27C3-22F3-4AFA-BF4B-03EFC2761D6C}" srcOrd="1" destOrd="0" presId="urn:microsoft.com/office/officeart/2005/8/layout/target3"/>
    <dgm:cxn modelId="{D6E838FB-FAAD-45AD-BA34-A0C066BA4B33}" type="presOf" srcId="{DABAC1F8-BD75-484C-AB5A-3F88504C4D7A}" destId="{E41E9B83-7747-433E-A164-5C6BA9094270}" srcOrd="1" destOrd="0" presId="urn:microsoft.com/office/officeart/2005/8/layout/target3"/>
    <dgm:cxn modelId="{522B3FFF-78F0-428A-97D8-5C93F228E3C2}" type="presOf" srcId="{CFC944BF-3ECE-484C-A4FC-E3A58F45A1D8}" destId="{95013E7F-50E4-4A8E-8B40-59662D117CD3}" srcOrd="0" destOrd="0" presId="urn:microsoft.com/office/officeart/2005/8/layout/target3"/>
    <dgm:cxn modelId="{FB021FCF-BCF6-41C0-B46A-831E298EF357}" type="presParOf" srcId="{8840A023-0FE5-46CF-8E01-B4898F5038E1}" destId="{56659016-9A03-4A61-A7A8-4FCB8EFF00ED}" srcOrd="0" destOrd="0" presId="urn:microsoft.com/office/officeart/2005/8/layout/target3"/>
    <dgm:cxn modelId="{F3B864CE-FF0C-49F5-B9A5-32AD5186E408}" type="presParOf" srcId="{8840A023-0FE5-46CF-8E01-B4898F5038E1}" destId="{69D853B7-31F9-4C58-9649-3EDCE527E073}" srcOrd="1" destOrd="0" presId="urn:microsoft.com/office/officeart/2005/8/layout/target3"/>
    <dgm:cxn modelId="{A57B1783-0F9C-4842-89AE-6FF42886D065}" type="presParOf" srcId="{8840A023-0FE5-46CF-8E01-B4898F5038E1}" destId="{5C4FB6EE-43B6-4103-8DC0-5B969F595F6B}" srcOrd="2" destOrd="0" presId="urn:microsoft.com/office/officeart/2005/8/layout/target3"/>
    <dgm:cxn modelId="{27E4D9DB-7404-4DF1-ABA4-8E14A04DD7B3}" type="presParOf" srcId="{8840A023-0FE5-46CF-8E01-B4898F5038E1}" destId="{42812632-BAED-4D95-B7AF-3359BB06D928}" srcOrd="3" destOrd="0" presId="urn:microsoft.com/office/officeart/2005/8/layout/target3"/>
    <dgm:cxn modelId="{80CFA830-FE74-4D0B-AC5B-FAA14F683382}" type="presParOf" srcId="{8840A023-0FE5-46CF-8E01-B4898F5038E1}" destId="{28D707CD-4D8D-4314-828A-8673D7AE64D2}" srcOrd="4" destOrd="0" presId="urn:microsoft.com/office/officeart/2005/8/layout/target3"/>
    <dgm:cxn modelId="{6EB7506D-A231-40A7-BE17-B7A2FE2B0768}" type="presParOf" srcId="{8840A023-0FE5-46CF-8E01-B4898F5038E1}" destId="{95013E7F-50E4-4A8E-8B40-59662D117CD3}" srcOrd="5" destOrd="0" presId="urn:microsoft.com/office/officeart/2005/8/layout/target3"/>
    <dgm:cxn modelId="{E37DFC40-C66F-4000-9644-EE00B522AFD3}" type="presParOf" srcId="{8840A023-0FE5-46CF-8E01-B4898F5038E1}" destId="{225F067A-1683-4D8F-979A-E81AEAAC80DD}" srcOrd="6" destOrd="0" presId="urn:microsoft.com/office/officeart/2005/8/layout/target3"/>
    <dgm:cxn modelId="{F711ADCB-E6DA-46A9-9FC1-72A32955A316}" type="presParOf" srcId="{8840A023-0FE5-46CF-8E01-B4898F5038E1}" destId="{94B6F057-0FD3-47FE-AA0C-C2B12AFAF9C7}" srcOrd="7" destOrd="0" presId="urn:microsoft.com/office/officeart/2005/8/layout/target3"/>
    <dgm:cxn modelId="{C7274CD5-72A3-4401-861F-0523E4E7FB6C}" type="presParOf" srcId="{8840A023-0FE5-46CF-8E01-B4898F5038E1}" destId="{0FA987C4-11C1-4DFC-89BE-6762D6AC80FA}" srcOrd="8" destOrd="0" presId="urn:microsoft.com/office/officeart/2005/8/layout/target3"/>
    <dgm:cxn modelId="{DCA03089-4542-4D94-A26F-FCDF80CA1350}" type="presParOf" srcId="{8840A023-0FE5-46CF-8E01-B4898F5038E1}" destId="{5B4037F7-446C-4112-9851-E2DB6B98CEED}" srcOrd="9" destOrd="0" presId="urn:microsoft.com/office/officeart/2005/8/layout/target3"/>
    <dgm:cxn modelId="{4AD8BC7C-F93D-4648-80C6-0CAA6564CBD8}" type="presParOf" srcId="{8840A023-0FE5-46CF-8E01-B4898F5038E1}" destId="{7A44F92A-88E6-43FF-8C9B-9427F122902E}" srcOrd="10" destOrd="0" presId="urn:microsoft.com/office/officeart/2005/8/layout/target3"/>
    <dgm:cxn modelId="{4443ACD6-A8F5-45A3-B348-932509593D12}" type="presParOf" srcId="{8840A023-0FE5-46CF-8E01-B4898F5038E1}" destId="{AAAE1887-6BD2-484A-90D4-F3D3CEC116D7}" srcOrd="11" destOrd="0" presId="urn:microsoft.com/office/officeart/2005/8/layout/target3"/>
    <dgm:cxn modelId="{40C862D8-3DA5-4C5A-88DC-B820C10453A0}" type="presParOf" srcId="{8840A023-0FE5-46CF-8E01-B4898F5038E1}" destId="{E41E9B83-7747-433E-A164-5C6BA9094270}" srcOrd="12" destOrd="0" presId="urn:microsoft.com/office/officeart/2005/8/layout/target3"/>
    <dgm:cxn modelId="{ADB5A99D-27ED-4042-AACE-E1974AE72A43}" type="presParOf" srcId="{8840A023-0FE5-46CF-8E01-B4898F5038E1}" destId="{EB0EA5B9-A028-408F-B0CD-683418A04310}" srcOrd="13" destOrd="0" presId="urn:microsoft.com/office/officeart/2005/8/layout/target3"/>
    <dgm:cxn modelId="{54BD7016-CE77-4E49-A24B-63DD7F44E46A}" type="presParOf" srcId="{8840A023-0FE5-46CF-8E01-B4898F5038E1}" destId="{C11E27C3-22F3-4AFA-BF4B-03EFC2761D6C}" srcOrd="14" destOrd="0" presId="urn:microsoft.com/office/officeart/2005/8/layout/target3"/>
    <dgm:cxn modelId="{88EEA97A-8319-44FD-9F2F-B3E02D4F9844}" type="presParOf" srcId="{8840A023-0FE5-46CF-8E01-B4898F5038E1}" destId="{0C6C29CB-0A59-45C2-8840-DA24521A84C4}" srcOrd="15" destOrd="0" presId="urn:microsoft.com/office/officeart/2005/8/layout/target3"/>
    <dgm:cxn modelId="{31932048-9547-4C28-9FE5-EE5D49A5BDED}" type="presParOf" srcId="{8840A023-0FE5-46CF-8E01-B4898F5038E1}" destId="{3083BDCA-9F44-4DA4-9696-B677CCFA138A}" srcOrd="16" destOrd="0" presId="urn:microsoft.com/office/officeart/2005/8/layout/target3"/>
    <dgm:cxn modelId="{654AB70A-511F-4AE7-9881-4709FF464C28}" type="presParOf" srcId="{8840A023-0FE5-46CF-8E01-B4898F5038E1}" destId="{00B5CC32-73EF-436D-A9E5-F08E3BF727D3}" srcOrd="17" destOrd="0" presId="urn:microsoft.com/office/officeart/2005/8/layout/target3"/>
    <dgm:cxn modelId="{E2BC9F3D-1E52-4A6A-96F1-6A5736D583BC}" type="presParOf" srcId="{8840A023-0FE5-46CF-8E01-B4898F5038E1}" destId="{20E098F5-BC92-4F21-8837-69DF5C6D13DC}" srcOrd="18" destOrd="0" presId="urn:microsoft.com/office/officeart/2005/8/layout/target3"/>
    <dgm:cxn modelId="{CC508CEE-20C8-442C-A34E-A9F603B0B1F8}" type="presParOf" srcId="{8840A023-0FE5-46CF-8E01-B4898F5038E1}" destId="{0EAF8C34-F39D-41B7-8074-767BD6A10456}"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F43025-177E-4FB1-983C-1258775A799F}" type="doc">
      <dgm:prSet loTypeId="urn:microsoft.com/office/officeart/2005/8/layout/venn1" loCatId="relationship" qsTypeId="urn:microsoft.com/office/officeart/2005/8/quickstyle/3d3" qsCatId="3D" csTypeId="urn:microsoft.com/office/officeart/2005/8/colors/accent1_2" csCatId="accent1"/>
      <dgm:spPr/>
      <dgm:t>
        <a:bodyPr/>
        <a:lstStyle/>
        <a:p>
          <a:endParaRPr lang="fi-FI"/>
        </a:p>
      </dgm:t>
    </dgm:pt>
    <dgm:pt modelId="{3701DBC1-F846-4BCB-8C4E-7F9B3A182215}">
      <dgm:prSet/>
      <dgm:spPr/>
      <dgm:t>
        <a:bodyPr/>
        <a:lstStyle/>
        <a:p>
          <a:r>
            <a:rPr lang="fi-FI"/>
            <a:t>Asiakkaalle on annettava selkeässä muodossa kattavat, paikkansa pitävät ja ymmärrettävät tiedot 1 momentissa tarkoitetun maksun tai edun olemassaolosta, sen luonteesta ja määrästä tai kun määrää ei pystytä määrittämään, sen laskentamenetelmästä. </a:t>
          </a:r>
        </a:p>
      </dgm:t>
    </dgm:pt>
    <dgm:pt modelId="{6F8024FE-D46A-4BED-9F9D-63E24404FF9B}" type="parTrans" cxnId="{2BDF52B6-B9DA-4A8F-A056-ED8523A10695}">
      <dgm:prSet/>
      <dgm:spPr/>
      <dgm:t>
        <a:bodyPr/>
        <a:lstStyle/>
        <a:p>
          <a:endParaRPr lang="fi-FI"/>
        </a:p>
      </dgm:t>
    </dgm:pt>
    <dgm:pt modelId="{0FAA4D5F-FC00-4A9F-800C-6BDED22AB7A7}" type="sibTrans" cxnId="{2BDF52B6-B9DA-4A8F-A056-ED8523A10695}">
      <dgm:prSet/>
      <dgm:spPr/>
      <dgm:t>
        <a:bodyPr/>
        <a:lstStyle/>
        <a:p>
          <a:endParaRPr lang="fi-FI"/>
        </a:p>
      </dgm:t>
    </dgm:pt>
    <dgm:pt modelId="{B14262B4-35C3-47CD-8570-1FDD51B4F9C6}">
      <dgm:prSet/>
      <dgm:spPr/>
      <dgm:t>
        <a:bodyPr/>
        <a:lstStyle/>
        <a:p>
          <a:r>
            <a:rPr lang="fi-FI"/>
            <a:t>Sijoituspalveluyrityksellä ei saa olla palkitsemista, myyntitavoitteita tai vastaavia muita järjestelyjä, jotka voisivat kannustaa sen henkilöstöä suosittelemaan tiettyä rahoitusvälinettä ei-ammattimaiselle asiakkaalle, jos sijoituspalveluyritys voisi tarjota toista rahoitusvälinettä, joka paremmin vastaisi asiakkaan tarpeita.</a:t>
          </a:r>
        </a:p>
      </dgm:t>
    </dgm:pt>
    <dgm:pt modelId="{F66CF595-DAC9-47F0-93A8-E214028D6F46}" type="parTrans" cxnId="{7FD180F9-5570-40C8-9A71-608B6C10E084}">
      <dgm:prSet/>
      <dgm:spPr/>
      <dgm:t>
        <a:bodyPr/>
        <a:lstStyle/>
        <a:p>
          <a:endParaRPr lang="fi-FI"/>
        </a:p>
      </dgm:t>
    </dgm:pt>
    <dgm:pt modelId="{807B45B8-6152-40A8-8672-96007BA6784C}" type="sibTrans" cxnId="{7FD180F9-5570-40C8-9A71-608B6C10E084}">
      <dgm:prSet/>
      <dgm:spPr/>
      <dgm:t>
        <a:bodyPr/>
        <a:lstStyle/>
        <a:p>
          <a:endParaRPr lang="fi-FI"/>
        </a:p>
      </dgm:t>
    </dgm:pt>
    <dgm:pt modelId="{9C28A24A-A99E-4687-850E-EC931DB6DAC3}" type="pres">
      <dgm:prSet presAssocID="{B4F43025-177E-4FB1-983C-1258775A799F}" presName="compositeShape" presStyleCnt="0">
        <dgm:presLayoutVars>
          <dgm:chMax val="7"/>
          <dgm:dir/>
          <dgm:resizeHandles val="exact"/>
        </dgm:presLayoutVars>
      </dgm:prSet>
      <dgm:spPr/>
    </dgm:pt>
    <dgm:pt modelId="{42A20D69-E27E-4810-8C47-048E3A5AFEAD}" type="pres">
      <dgm:prSet presAssocID="{3701DBC1-F846-4BCB-8C4E-7F9B3A182215}" presName="circ1" presStyleLbl="vennNode1" presStyleIdx="0" presStyleCnt="2"/>
      <dgm:spPr/>
    </dgm:pt>
    <dgm:pt modelId="{33FE3C33-5458-420A-B2F0-988D9A35A8BD}" type="pres">
      <dgm:prSet presAssocID="{3701DBC1-F846-4BCB-8C4E-7F9B3A182215}" presName="circ1Tx" presStyleLbl="revTx" presStyleIdx="0" presStyleCnt="0">
        <dgm:presLayoutVars>
          <dgm:chMax val="0"/>
          <dgm:chPref val="0"/>
          <dgm:bulletEnabled val="1"/>
        </dgm:presLayoutVars>
      </dgm:prSet>
      <dgm:spPr/>
    </dgm:pt>
    <dgm:pt modelId="{C7BAE23B-464F-4E7D-8498-74B92DB7CABE}" type="pres">
      <dgm:prSet presAssocID="{B14262B4-35C3-47CD-8570-1FDD51B4F9C6}" presName="circ2" presStyleLbl="vennNode1" presStyleIdx="1" presStyleCnt="2"/>
      <dgm:spPr/>
    </dgm:pt>
    <dgm:pt modelId="{BE0C22B5-177E-48FB-AAB6-2F95ECCC23DB}" type="pres">
      <dgm:prSet presAssocID="{B14262B4-35C3-47CD-8570-1FDD51B4F9C6}" presName="circ2Tx" presStyleLbl="revTx" presStyleIdx="0" presStyleCnt="0">
        <dgm:presLayoutVars>
          <dgm:chMax val="0"/>
          <dgm:chPref val="0"/>
          <dgm:bulletEnabled val="1"/>
        </dgm:presLayoutVars>
      </dgm:prSet>
      <dgm:spPr/>
    </dgm:pt>
  </dgm:ptLst>
  <dgm:cxnLst>
    <dgm:cxn modelId="{3B719133-D321-475F-B425-ED0DCF8C18F3}" type="presOf" srcId="{B4F43025-177E-4FB1-983C-1258775A799F}" destId="{9C28A24A-A99E-4687-850E-EC931DB6DAC3}" srcOrd="0" destOrd="0" presId="urn:microsoft.com/office/officeart/2005/8/layout/venn1"/>
    <dgm:cxn modelId="{2A03006A-644E-4573-91F8-FE4047FEA95A}" type="presOf" srcId="{B14262B4-35C3-47CD-8570-1FDD51B4F9C6}" destId="{BE0C22B5-177E-48FB-AAB6-2F95ECCC23DB}" srcOrd="1" destOrd="0" presId="urn:microsoft.com/office/officeart/2005/8/layout/venn1"/>
    <dgm:cxn modelId="{B5F02284-0261-4255-88F0-0CFFD26EA451}" type="presOf" srcId="{3701DBC1-F846-4BCB-8C4E-7F9B3A182215}" destId="{42A20D69-E27E-4810-8C47-048E3A5AFEAD}" srcOrd="0" destOrd="0" presId="urn:microsoft.com/office/officeart/2005/8/layout/venn1"/>
    <dgm:cxn modelId="{A50152B0-BFA4-4222-B3AB-EEC5F32F462F}" type="presOf" srcId="{B14262B4-35C3-47CD-8570-1FDD51B4F9C6}" destId="{C7BAE23B-464F-4E7D-8498-74B92DB7CABE}" srcOrd="0" destOrd="0" presId="urn:microsoft.com/office/officeart/2005/8/layout/venn1"/>
    <dgm:cxn modelId="{2BDF52B6-B9DA-4A8F-A056-ED8523A10695}" srcId="{B4F43025-177E-4FB1-983C-1258775A799F}" destId="{3701DBC1-F846-4BCB-8C4E-7F9B3A182215}" srcOrd="0" destOrd="0" parTransId="{6F8024FE-D46A-4BED-9F9D-63E24404FF9B}" sibTransId="{0FAA4D5F-FC00-4A9F-800C-6BDED22AB7A7}"/>
    <dgm:cxn modelId="{D05D02E1-5478-40E3-BCC2-74ABF3CFDCE2}" type="presOf" srcId="{3701DBC1-F846-4BCB-8C4E-7F9B3A182215}" destId="{33FE3C33-5458-420A-B2F0-988D9A35A8BD}" srcOrd="1" destOrd="0" presId="urn:microsoft.com/office/officeart/2005/8/layout/venn1"/>
    <dgm:cxn modelId="{7FD180F9-5570-40C8-9A71-608B6C10E084}" srcId="{B4F43025-177E-4FB1-983C-1258775A799F}" destId="{B14262B4-35C3-47CD-8570-1FDD51B4F9C6}" srcOrd="1" destOrd="0" parTransId="{F66CF595-DAC9-47F0-93A8-E214028D6F46}" sibTransId="{807B45B8-6152-40A8-8672-96007BA6784C}"/>
    <dgm:cxn modelId="{94FADEB6-C6E1-46B6-8B96-C30C56793A67}" type="presParOf" srcId="{9C28A24A-A99E-4687-850E-EC931DB6DAC3}" destId="{42A20D69-E27E-4810-8C47-048E3A5AFEAD}" srcOrd="0" destOrd="0" presId="urn:microsoft.com/office/officeart/2005/8/layout/venn1"/>
    <dgm:cxn modelId="{861332AA-21F7-45CB-B0F3-7A067D855A62}" type="presParOf" srcId="{9C28A24A-A99E-4687-850E-EC931DB6DAC3}" destId="{33FE3C33-5458-420A-B2F0-988D9A35A8BD}" srcOrd="1" destOrd="0" presId="urn:microsoft.com/office/officeart/2005/8/layout/venn1"/>
    <dgm:cxn modelId="{AAB331C7-D17A-4DFC-8282-3C320E87BCAE}" type="presParOf" srcId="{9C28A24A-A99E-4687-850E-EC931DB6DAC3}" destId="{C7BAE23B-464F-4E7D-8498-74B92DB7CABE}" srcOrd="2" destOrd="0" presId="urn:microsoft.com/office/officeart/2005/8/layout/venn1"/>
    <dgm:cxn modelId="{58D737E5-8574-4645-837A-FE3BFDFB22A9}" type="presParOf" srcId="{9C28A24A-A99E-4687-850E-EC931DB6DAC3}" destId="{BE0C22B5-177E-48FB-AAB6-2F95ECCC23D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27D3B2-8420-4B54-81D4-1CC8CD5FF75D}" type="doc">
      <dgm:prSet loTypeId="urn:microsoft.com/office/officeart/2005/8/layout/hierarchy1" loCatId="hierarchy" qsTypeId="urn:microsoft.com/office/officeart/2005/8/quickstyle/3d5" qsCatId="3D" csTypeId="urn:microsoft.com/office/officeart/2005/8/colors/colorful4" csCatId="colorful"/>
      <dgm:spPr/>
      <dgm:t>
        <a:bodyPr/>
        <a:lstStyle/>
        <a:p>
          <a:endParaRPr lang="en-US"/>
        </a:p>
      </dgm:t>
    </dgm:pt>
    <dgm:pt modelId="{2CB99FB7-5551-4908-B207-3879B73C45D3}">
      <dgm:prSet/>
      <dgm:spPr/>
      <dgm:t>
        <a:bodyPr/>
        <a:lstStyle/>
        <a:p>
          <a:r>
            <a:rPr lang="fi-FI" b="1" i="0" baseline="0"/>
            <a:t>Kannustimen maksaminen tai vastaanottaminen on kuitenkin sallittua, jos maksu tai etu on tarkoitettu parantamaan asiakkaalle tarjottavan palvelun laatua eikä se ole asiakkaan edun vastaista.</a:t>
          </a:r>
          <a:endParaRPr lang="en-US"/>
        </a:p>
      </dgm:t>
    </dgm:pt>
    <dgm:pt modelId="{E4597311-893F-4778-9A60-86AEBA4E940A}" type="parTrans" cxnId="{D1AE2643-3778-4799-8C8E-9AE3C2645938}">
      <dgm:prSet/>
      <dgm:spPr/>
      <dgm:t>
        <a:bodyPr/>
        <a:lstStyle/>
        <a:p>
          <a:endParaRPr lang="en-US"/>
        </a:p>
      </dgm:t>
    </dgm:pt>
    <dgm:pt modelId="{DC38F216-1C99-4E6F-A32C-7FFB792614A1}" type="sibTrans" cxnId="{D1AE2643-3778-4799-8C8E-9AE3C2645938}">
      <dgm:prSet/>
      <dgm:spPr/>
      <dgm:t>
        <a:bodyPr/>
        <a:lstStyle/>
        <a:p>
          <a:endParaRPr lang="en-US"/>
        </a:p>
      </dgm:t>
    </dgm:pt>
    <dgm:pt modelId="{EECC2D2B-ABFA-4866-993D-2BD17DC8A417}">
      <dgm:prSet/>
      <dgm:spPr/>
      <dgm:t>
        <a:bodyPr/>
        <a:lstStyle/>
        <a:p>
          <a:r>
            <a:rPr lang="fi-FI" b="1" i="0" baseline="0"/>
            <a:t>Kannustimeksi ei lueta sellaisia maksuja tai etuja, jotka mahdollistavat sijoituspalvelujen tarjoamisen tai ovat tarpeen niiden tarjoamiseksi. </a:t>
          </a:r>
          <a:endParaRPr lang="en-US"/>
        </a:p>
      </dgm:t>
    </dgm:pt>
    <dgm:pt modelId="{BF4DBD41-506E-4F61-A4C4-B05FEBAD853B}" type="parTrans" cxnId="{C21D9D66-EB5A-4853-9CF1-3C8EB7838174}">
      <dgm:prSet/>
      <dgm:spPr/>
      <dgm:t>
        <a:bodyPr/>
        <a:lstStyle/>
        <a:p>
          <a:endParaRPr lang="en-US"/>
        </a:p>
      </dgm:t>
    </dgm:pt>
    <dgm:pt modelId="{7D619C30-93DA-4859-A085-4B1DBB00A6DE}" type="sibTrans" cxnId="{C21D9D66-EB5A-4853-9CF1-3C8EB7838174}">
      <dgm:prSet/>
      <dgm:spPr/>
      <dgm:t>
        <a:bodyPr/>
        <a:lstStyle/>
        <a:p>
          <a:endParaRPr lang="en-US"/>
        </a:p>
      </dgm:t>
    </dgm:pt>
    <dgm:pt modelId="{2D284BEB-B5EC-4F34-8304-52DB53C276DD}">
      <dgm:prSet/>
      <dgm:spPr/>
      <dgm:t>
        <a:bodyPr/>
        <a:lstStyle/>
        <a:p>
          <a:r>
            <a:rPr lang="fi-FI" b="0" i="0" baseline="0"/>
            <a:t>Tällaisia maksuja ovat esimerkiksi säilytyskulut, toimitus- ja vaihtopalkkiot sekä säännöksiin tai lainsäädäntöön perustuvat maksut.</a:t>
          </a:r>
          <a:endParaRPr lang="en-US"/>
        </a:p>
      </dgm:t>
    </dgm:pt>
    <dgm:pt modelId="{BCCB3122-2209-4B41-B722-371F79591F5D}" type="parTrans" cxnId="{E5AB026D-C41B-4792-B62D-B4929D862550}">
      <dgm:prSet/>
      <dgm:spPr/>
      <dgm:t>
        <a:bodyPr/>
        <a:lstStyle/>
        <a:p>
          <a:endParaRPr lang="en-US"/>
        </a:p>
      </dgm:t>
    </dgm:pt>
    <dgm:pt modelId="{ACA54ADD-AB15-4A39-B6A2-9B0EBD98C65C}" type="sibTrans" cxnId="{E5AB026D-C41B-4792-B62D-B4929D862550}">
      <dgm:prSet/>
      <dgm:spPr/>
      <dgm:t>
        <a:bodyPr/>
        <a:lstStyle/>
        <a:p>
          <a:endParaRPr lang="en-US"/>
        </a:p>
      </dgm:t>
    </dgm:pt>
    <dgm:pt modelId="{B31F89BA-7275-4520-9988-07E73FB04CE1}">
      <dgm:prSet/>
      <dgm:spPr/>
      <dgm:t>
        <a:bodyPr/>
        <a:lstStyle/>
        <a:p>
          <a:r>
            <a:rPr lang="fi-FI" b="0" i="0" baseline="0"/>
            <a:t>Esimerkiksi sijoitusrahaston omaisuudenhoidosta sijoituspalveluyritykselle maksettavaa palkkiota ei pidetä kannustimena</a:t>
          </a:r>
          <a:r>
            <a:rPr lang="fi-FI"/>
            <a:t> </a:t>
          </a:r>
          <a:endParaRPr lang="en-US"/>
        </a:p>
      </dgm:t>
    </dgm:pt>
    <dgm:pt modelId="{2B6F4552-91CD-451B-89AB-62519453B8C4}" type="parTrans" cxnId="{F642E330-1590-48B8-A960-879AA5C5634C}">
      <dgm:prSet/>
      <dgm:spPr/>
      <dgm:t>
        <a:bodyPr/>
        <a:lstStyle/>
        <a:p>
          <a:endParaRPr lang="en-US"/>
        </a:p>
      </dgm:t>
    </dgm:pt>
    <dgm:pt modelId="{857A565C-B21A-418D-AEE5-0B7F34FFD162}" type="sibTrans" cxnId="{F642E330-1590-48B8-A960-879AA5C5634C}">
      <dgm:prSet/>
      <dgm:spPr/>
      <dgm:t>
        <a:bodyPr/>
        <a:lstStyle/>
        <a:p>
          <a:endParaRPr lang="en-US"/>
        </a:p>
      </dgm:t>
    </dgm:pt>
    <dgm:pt modelId="{93564B0B-3648-4EEC-800F-E2DBBED174FC}">
      <dgm:prSet/>
      <dgm:spPr/>
      <dgm:t>
        <a:bodyPr/>
        <a:lstStyle/>
        <a:p>
          <a:r>
            <a:rPr lang="fi-FI" b="1" i="0" baseline="0"/>
            <a:t>Sijoituspalveluyrityksen on pystyttävä näyttämään, että maksetut ja saadut kannustimet on suunniteltu parantamaan asiakkaalle tarjottavan palvelun laatua. </a:t>
          </a:r>
          <a:endParaRPr lang="en-US"/>
        </a:p>
      </dgm:t>
    </dgm:pt>
    <dgm:pt modelId="{1CFFE5DC-8CA6-4785-A544-D017C04E2F00}" type="parTrans" cxnId="{83905E59-48BA-486A-9C3C-64FC63C6ED70}">
      <dgm:prSet/>
      <dgm:spPr/>
      <dgm:t>
        <a:bodyPr/>
        <a:lstStyle/>
        <a:p>
          <a:endParaRPr lang="en-US"/>
        </a:p>
      </dgm:t>
    </dgm:pt>
    <dgm:pt modelId="{7428E252-40DD-4258-8F20-A50A6A6AE810}" type="sibTrans" cxnId="{83905E59-48BA-486A-9C3C-64FC63C6ED70}">
      <dgm:prSet/>
      <dgm:spPr/>
      <dgm:t>
        <a:bodyPr/>
        <a:lstStyle/>
        <a:p>
          <a:endParaRPr lang="en-US"/>
        </a:p>
      </dgm:t>
    </dgm:pt>
    <dgm:pt modelId="{6C46F230-79C0-46E6-88BE-CDBC8700F47B}" type="pres">
      <dgm:prSet presAssocID="{7D27D3B2-8420-4B54-81D4-1CC8CD5FF75D}" presName="hierChild1" presStyleCnt="0">
        <dgm:presLayoutVars>
          <dgm:chPref val="1"/>
          <dgm:dir/>
          <dgm:animOne val="branch"/>
          <dgm:animLvl val="lvl"/>
          <dgm:resizeHandles/>
        </dgm:presLayoutVars>
      </dgm:prSet>
      <dgm:spPr/>
    </dgm:pt>
    <dgm:pt modelId="{B115B95C-A760-497E-A399-3F11086BD4D9}" type="pres">
      <dgm:prSet presAssocID="{2CB99FB7-5551-4908-B207-3879B73C45D3}" presName="hierRoot1" presStyleCnt="0"/>
      <dgm:spPr/>
    </dgm:pt>
    <dgm:pt modelId="{267B8220-C85C-467B-AD4A-8B49A87256E5}" type="pres">
      <dgm:prSet presAssocID="{2CB99FB7-5551-4908-B207-3879B73C45D3}" presName="composite" presStyleCnt="0"/>
      <dgm:spPr/>
    </dgm:pt>
    <dgm:pt modelId="{4A395945-4B93-4777-A7A5-8CCB5A216E7D}" type="pres">
      <dgm:prSet presAssocID="{2CB99FB7-5551-4908-B207-3879B73C45D3}" presName="background" presStyleLbl="node0" presStyleIdx="0" presStyleCnt="3"/>
      <dgm:spPr/>
    </dgm:pt>
    <dgm:pt modelId="{204E8409-EF46-44A9-818C-0991244036E4}" type="pres">
      <dgm:prSet presAssocID="{2CB99FB7-5551-4908-B207-3879B73C45D3}" presName="text" presStyleLbl="fgAcc0" presStyleIdx="0" presStyleCnt="3">
        <dgm:presLayoutVars>
          <dgm:chPref val="3"/>
        </dgm:presLayoutVars>
      </dgm:prSet>
      <dgm:spPr/>
    </dgm:pt>
    <dgm:pt modelId="{E1EFC47C-2B33-4F97-89C5-FF08090FEFA5}" type="pres">
      <dgm:prSet presAssocID="{2CB99FB7-5551-4908-B207-3879B73C45D3}" presName="hierChild2" presStyleCnt="0"/>
      <dgm:spPr/>
    </dgm:pt>
    <dgm:pt modelId="{3A64176A-F092-4BFE-A3FC-A024924EBC52}" type="pres">
      <dgm:prSet presAssocID="{EECC2D2B-ABFA-4866-993D-2BD17DC8A417}" presName="hierRoot1" presStyleCnt="0"/>
      <dgm:spPr/>
    </dgm:pt>
    <dgm:pt modelId="{76D4BF98-07B1-4035-A99C-C425634A2CC9}" type="pres">
      <dgm:prSet presAssocID="{EECC2D2B-ABFA-4866-993D-2BD17DC8A417}" presName="composite" presStyleCnt="0"/>
      <dgm:spPr/>
    </dgm:pt>
    <dgm:pt modelId="{B025EE8C-8793-43E8-9F67-3FB65AE270CD}" type="pres">
      <dgm:prSet presAssocID="{EECC2D2B-ABFA-4866-993D-2BD17DC8A417}" presName="background" presStyleLbl="node0" presStyleIdx="1" presStyleCnt="3"/>
      <dgm:spPr/>
    </dgm:pt>
    <dgm:pt modelId="{48E19807-1E27-4D6E-84A7-CFD74D8F3F16}" type="pres">
      <dgm:prSet presAssocID="{EECC2D2B-ABFA-4866-993D-2BD17DC8A417}" presName="text" presStyleLbl="fgAcc0" presStyleIdx="1" presStyleCnt="3">
        <dgm:presLayoutVars>
          <dgm:chPref val="3"/>
        </dgm:presLayoutVars>
      </dgm:prSet>
      <dgm:spPr/>
    </dgm:pt>
    <dgm:pt modelId="{24884E41-9A3F-4419-B57B-2577191431A5}" type="pres">
      <dgm:prSet presAssocID="{EECC2D2B-ABFA-4866-993D-2BD17DC8A417}" presName="hierChild2" presStyleCnt="0"/>
      <dgm:spPr/>
    </dgm:pt>
    <dgm:pt modelId="{E0E2269A-AD60-4CEE-ADE4-4D32F47A6154}" type="pres">
      <dgm:prSet presAssocID="{BCCB3122-2209-4B41-B722-371F79591F5D}" presName="Name10" presStyleLbl="parChTrans1D2" presStyleIdx="0" presStyleCnt="2"/>
      <dgm:spPr/>
    </dgm:pt>
    <dgm:pt modelId="{C4FB267C-D4B6-4BBC-A561-5E75DA0E808F}" type="pres">
      <dgm:prSet presAssocID="{2D284BEB-B5EC-4F34-8304-52DB53C276DD}" presName="hierRoot2" presStyleCnt="0"/>
      <dgm:spPr/>
    </dgm:pt>
    <dgm:pt modelId="{A73C4D5A-26C1-424E-B54D-333EB387F68D}" type="pres">
      <dgm:prSet presAssocID="{2D284BEB-B5EC-4F34-8304-52DB53C276DD}" presName="composite2" presStyleCnt="0"/>
      <dgm:spPr/>
    </dgm:pt>
    <dgm:pt modelId="{4A67E75F-F70D-40A5-9278-B9391EF347B7}" type="pres">
      <dgm:prSet presAssocID="{2D284BEB-B5EC-4F34-8304-52DB53C276DD}" presName="background2" presStyleLbl="node2" presStyleIdx="0" presStyleCnt="2"/>
      <dgm:spPr/>
    </dgm:pt>
    <dgm:pt modelId="{0794EF47-4740-4D7D-B420-3413BDBA76EA}" type="pres">
      <dgm:prSet presAssocID="{2D284BEB-B5EC-4F34-8304-52DB53C276DD}" presName="text2" presStyleLbl="fgAcc2" presStyleIdx="0" presStyleCnt="2">
        <dgm:presLayoutVars>
          <dgm:chPref val="3"/>
        </dgm:presLayoutVars>
      </dgm:prSet>
      <dgm:spPr/>
    </dgm:pt>
    <dgm:pt modelId="{49B7D800-27A6-415E-89CE-A28256E85779}" type="pres">
      <dgm:prSet presAssocID="{2D284BEB-B5EC-4F34-8304-52DB53C276DD}" presName="hierChild3" presStyleCnt="0"/>
      <dgm:spPr/>
    </dgm:pt>
    <dgm:pt modelId="{DB85E9F5-7D17-4E9A-B31D-1363D2A1385E}" type="pres">
      <dgm:prSet presAssocID="{2B6F4552-91CD-451B-89AB-62519453B8C4}" presName="Name10" presStyleLbl="parChTrans1D2" presStyleIdx="1" presStyleCnt="2"/>
      <dgm:spPr/>
    </dgm:pt>
    <dgm:pt modelId="{B7895DC3-D522-40A1-B49A-DEA2133FBFDE}" type="pres">
      <dgm:prSet presAssocID="{B31F89BA-7275-4520-9988-07E73FB04CE1}" presName="hierRoot2" presStyleCnt="0"/>
      <dgm:spPr/>
    </dgm:pt>
    <dgm:pt modelId="{0A09C2BA-073A-4511-8720-8688DFDEE3B7}" type="pres">
      <dgm:prSet presAssocID="{B31F89BA-7275-4520-9988-07E73FB04CE1}" presName="composite2" presStyleCnt="0"/>
      <dgm:spPr/>
    </dgm:pt>
    <dgm:pt modelId="{DB0D5BB1-1861-49A2-AD69-C3C052876876}" type="pres">
      <dgm:prSet presAssocID="{B31F89BA-7275-4520-9988-07E73FB04CE1}" presName="background2" presStyleLbl="node2" presStyleIdx="1" presStyleCnt="2"/>
      <dgm:spPr/>
    </dgm:pt>
    <dgm:pt modelId="{EF24BA3D-6AEE-4025-B386-9544B9D5A659}" type="pres">
      <dgm:prSet presAssocID="{B31F89BA-7275-4520-9988-07E73FB04CE1}" presName="text2" presStyleLbl="fgAcc2" presStyleIdx="1" presStyleCnt="2">
        <dgm:presLayoutVars>
          <dgm:chPref val="3"/>
        </dgm:presLayoutVars>
      </dgm:prSet>
      <dgm:spPr/>
    </dgm:pt>
    <dgm:pt modelId="{726B8856-E563-4C99-9DAD-C3C0B77C6488}" type="pres">
      <dgm:prSet presAssocID="{B31F89BA-7275-4520-9988-07E73FB04CE1}" presName="hierChild3" presStyleCnt="0"/>
      <dgm:spPr/>
    </dgm:pt>
    <dgm:pt modelId="{220E6321-25E3-4CA1-A2EB-D0C6B41EB522}" type="pres">
      <dgm:prSet presAssocID="{93564B0B-3648-4EEC-800F-E2DBBED174FC}" presName="hierRoot1" presStyleCnt="0"/>
      <dgm:spPr/>
    </dgm:pt>
    <dgm:pt modelId="{831F48B4-8ABF-4626-B854-790F8D55C434}" type="pres">
      <dgm:prSet presAssocID="{93564B0B-3648-4EEC-800F-E2DBBED174FC}" presName="composite" presStyleCnt="0"/>
      <dgm:spPr/>
    </dgm:pt>
    <dgm:pt modelId="{4FC15E39-C2D7-4976-BDEC-70F004855813}" type="pres">
      <dgm:prSet presAssocID="{93564B0B-3648-4EEC-800F-E2DBBED174FC}" presName="background" presStyleLbl="node0" presStyleIdx="2" presStyleCnt="3"/>
      <dgm:spPr/>
    </dgm:pt>
    <dgm:pt modelId="{610163B6-BFA7-4439-A6B3-D81725D5DD6A}" type="pres">
      <dgm:prSet presAssocID="{93564B0B-3648-4EEC-800F-E2DBBED174FC}" presName="text" presStyleLbl="fgAcc0" presStyleIdx="2" presStyleCnt="3">
        <dgm:presLayoutVars>
          <dgm:chPref val="3"/>
        </dgm:presLayoutVars>
      </dgm:prSet>
      <dgm:spPr/>
    </dgm:pt>
    <dgm:pt modelId="{D464541D-B0BE-46BF-BE96-191CC5BE2FCB}" type="pres">
      <dgm:prSet presAssocID="{93564B0B-3648-4EEC-800F-E2DBBED174FC}" presName="hierChild2" presStyleCnt="0"/>
      <dgm:spPr/>
    </dgm:pt>
  </dgm:ptLst>
  <dgm:cxnLst>
    <dgm:cxn modelId="{F642E330-1590-48B8-A960-879AA5C5634C}" srcId="{EECC2D2B-ABFA-4866-993D-2BD17DC8A417}" destId="{B31F89BA-7275-4520-9988-07E73FB04CE1}" srcOrd="1" destOrd="0" parTransId="{2B6F4552-91CD-451B-89AB-62519453B8C4}" sibTransId="{857A565C-B21A-418D-AEE5-0B7F34FFD162}"/>
    <dgm:cxn modelId="{A7B3E638-24D8-43D2-91CF-244661ABA85D}" type="presOf" srcId="{7D27D3B2-8420-4B54-81D4-1CC8CD5FF75D}" destId="{6C46F230-79C0-46E6-88BE-CDBC8700F47B}" srcOrd="0" destOrd="0" presId="urn:microsoft.com/office/officeart/2005/8/layout/hierarchy1"/>
    <dgm:cxn modelId="{D1AE2643-3778-4799-8C8E-9AE3C2645938}" srcId="{7D27D3B2-8420-4B54-81D4-1CC8CD5FF75D}" destId="{2CB99FB7-5551-4908-B207-3879B73C45D3}" srcOrd="0" destOrd="0" parTransId="{E4597311-893F-4778-9A60-86AEBA4E940A}" sibTransId="{DC38F216-1C99-4E6F-A32C-7FFB792614A1}"/>
    <dgm:cxn modelId="{C21D9D66-EB5A-4853-9CF1-3C8EB7838174}" srcId="{7D27D3B2-8420-4B54-81D4-1CC8CD5FF75D}" destId="{EECC2D2B-ABFA-4866-993D-2BD17DC8A417}" srcOrd="1" destOrd="0" parTransId="{BF4DBD41-506E-4F61-A4C4-B05FEBAD853B}" sibTransId="{7D619C30-93DA-4859-A085-4B1DBB00A6DE}"/>
    <dgm:cxn modelId="{E5AB026D-C41B-4792-B62D-B4929D862550}" srcId="{EECC2D2B-ABFA-4866-993D-2BD17DC8A417}" destId="{2D284BEB-B5EC-4F34-8304-52DB53C276DD}" srcOrd="0" destOrd="0" parTransId="{BCCB3122-2209-4B41-B722-371F79591F5D}" sibTransId="{ACA54ADD-AB15-4A39-B6A2-9B0EBD98C65C}"/>
    <dgm:cxn modelId="{3B6AC450-B115-471E-9DFA-ABBDBEAC4961}" type="presOf" srcId="{B31F89BA-7275-4520-9988-07E73FB04CE1}" destId="{EF24BA3D-6AEE-4025-B386-9544B9D5A659}" srcOrd="0" destOrd="0" presId="urn:microsoft.com/office/officeart/2005/8/layout/hierarchy1"/>
    <dgm:cxn modelId="{1EE26876-6906-49BB-AF07-F40A70912C77}" type="presOf" srcId="{EECC2D2B-ABFA-4866-993D-2BD17DC8A417}" destId="{48E19807-1E27-4D6E-84A7-CFD74D8F3F16}" srcOrd="0" destOrd="0" presId="urn:microsoft.com/office/officeart/2005/8/layout/hierarchy1"/>
    <dgm:cxn modelId="{83905E59-48BA-486A-9C3C-64FC63C6ED70}" srcId="{7D27D3B2-8420-4B54-81D4-1CC8CD5FF75D}" destId="{93564B0B-3648-4EEC-800F-E2DBBED174FC}" srcOrd="2" destOrd="0" parTransId="{1CFFE5DC-8CA6-4785-A544-D017C04E2F00}" sibTransId="{7428E252-40DD-4258-8F20-A50A6A6AE810}"/>
    <dgm:cxn modelId="{64881A7F-64A0-4219-8318-A3235AEE62C1}" type="presOf" srcId="{2D284BEB-B5EC-4F34-8304-52DB53C276DD}" destId="{0794EF47-4740-4D7D-B420-3413BDBA76EA}" srcOrd="0" destOrd="0" presId="urn:microsoft.com/office/officeart/2005/8/layout/hierarchy1"/>
    <dgm:cxn modelId="{55AA6986-C098-46EC-8A82-B9F7796CC0EF}" type="presOf" srcId="{93564B0B-3648-4EEC-800F-E2DBBED174FC}" destId="{610163B6-BFA7-4439-A6B3-D81725D5DD6A}" srcOrd="0" destOrd="0" presId="urn:microsoft.com/office/officeart/2005/8/layout/hierarchy1"/>
    <dgm:cxn modelId="{9578518E-C009-4A14-A03D-B640D6C3BAB7}" type="presOf" srcId="{BCCB3122-2209-4B41-B722-371F79591F5D}" destId="{E0E2269A-AD60-4CEE-ADE4-4D32F47A6154}" srcOrd="0" destOrd="0" presId="urn:microsoft.com/office/officeart/2005/8/layout/hierarchy1"/>
    <dgm:cxn modelId="{EBDF54E6-E8AA-415F-8673-75C1BED84FB7}" type="presOf" srcId="{2CB99FB7-5551-4908-B207-3879B73C45D3}" destId="{204E8409-EF46-44A9-818C-0991244036E4}" srcOrd="0" destOrd="0" presId="urn:microsoft.com/office/officeart/2005/8/layout/hierarchy1"/>
    <dgm:cxn modelId="{2FC15CED-3666-4A1D-9C85-919EFF91B5FB}" type="presOf" srcId="{2B6F4552-91CD-451B-89AB-62519453B8C4}" destId="{DB85E9F5-7D17-4E9A-B31D-1363D2A1385E}" srcOrd="0" destOrd="0" presId="urn:microsoft.com/office/officeart/2005/8/layout/hierarchy1"/>
    <dgm:cxn modelId="{47160AE9-6EC8-4F75-899F-83DD95DE0150}" type="presParOf" srcId="{6C46F230-79C0-46E6-88BE-CDBC8700F47B}" destId="{B115B95C-A760-497E-A399-3F11086BD4D9}" srcOrd="0" destOrd="0" presId="urn:microsoft.com/office/officeart/2005/8/layout/hierarchy1"/>
    <dgm:cxn modelId="{217C403E-D8A9-442C-B27A-F6844CE4290F}" type="presParOf" srcId="{B115B95C-A760-497E-A399-3F11086BD4D9}" destId="{267B8220-C85C-467B-AD4A-8B49A87256E5}" srcOrd="0" destOrd="0" presId="urn:microsoft.com/office/officeart/2005/8/layout/hierarchy1"/>
    <dgm:cxn modelId="{04E85336-8C41-4416-9FEE-FFF6ED3068A3}" type="presParOf" srcId="{267B8220-C85C-467B-AD4A-8B49A87256E5}" destId="{4A395945-4B93-4777-A7A5-8CCB5A216E7D}" srcOrd="0" destOrd="0" presId="urn:microsoft.com/office/officeart/2005/8/layout/hierarchy1"/>
    <dgm:cxn modelId="{525ACBCF-92CC-4FDB-99D1-CBEA0FA6E8CE}" type="presParOf" srcId="{267B8220-C85C-467B-AD4A-8B49A87256E5}" destId="{204E8409-EF46-44A9-818C-0991244036E4}" srcOrd="1" destOrd="0" presId="urn:microsoft.com/office/officeart/2005/8/layout/hierarchy1"/>
    <dgm:cxn modelId="{AE4C6A9B-B456-4973-B0DF-58D739284C60}" type="presParOf" srcId="{B115B95C-A760-497E-A399-3F11086BD4D9}" destId="{E1EFC47C-2B33-4F97-89C5-FF08090FEFA5}" srcOrd="1" destOrd="0" presId="urn:microsoft.com/office/officeart/2005/8/layout/hierarchy1"/>
    <dgm:cxn modelId="{F7018186-FD72-4B02-8BEE-F2931F01B12E}" type="presParOf" srcId="{6C46F230-79C0-46E6-88BE-CDBC8700F47B}" destId="{3A64176A-F092-4BFE-A3FC-A024924EBC52}" srcOrd="1" destOrd="0" presId="urn:microsoft.com/office/officeart/2005/8/layout/hierarchy1"/>
    <dgm:cxn modelId="{BE7DE472-1087-49F8-B3EB-34FAB14FB88A}" type="presParOf" srcId="{3A64176A-F092-4BFE-A3FC-A024924EBC52}" destId="{76D4BF98-07B1-4035-A99C-C425634A2CC9}" srcOrd="0" destOrd="0" presId="urn:microsoft.com/office/officeart/2005/8/layout/hierarchy1"/>
    <dgm:cxn modelId="{64D0B004-B64C-40A7-93C4-1CC851FF39C0}" type="presParOf" srcId="{76D4BF98-07B1-4035-A99C-C425634A2CC9}" destId="{B025EE8C-8793-43E8-9F67-3FB65AE270CD}" srcOrd="0" destOrd="0" presId="urn:microsoft.com/office/officeart/2005/8/layout/hierarchy1"/>
    <dgm:cxn modelId="{842B7175-D384-473E-AA10-4B0026F4C309}" type="presParOf" srcId="{76D4BF98-07B1-4035-A99C-C425634A2CC9}" destId="{48E19807-1E27-4D6E-84A7-CFD74D8F3F16}" srcOrd="1" destOrd="0" presId="urn:microsoft.com/office/officeart/2005/8/layout/hierarchy1"/>
    <dgm:cxn modelId="{FA3DA504-AEF6-4208-9958-D6303FF7407C}" type="presParOf" srcId="{3A64176A-F092-4BFE-A3FC-A024924EBC52}" destId="{24884E41-9A3F-4419-B57B-2577191431A5}" srcOrd="1" destOrd="0" presId="urn:microsoft.com/office/officeart/2005/8/layout/hierarchy1"/>
    <dgm:cxn modelId="{5D30F68C-1A87-42E9-AFC6-5D7D57872351}" type="presParOf" srcId="{24884E41-9A3F-4419-B57B-2577191431A5}" destId="{E0E2269A-AD60-4CEE-ADE4-4D32F47A6154}" srcOrd="0" destOrd="0" presId="urn:microsoft.com/office/officeart/2005/8/layout/hierarchy1"/>
    <dgm:cxn modelId="{51C37ED4-15DA-4297-B493-253FD158AC9E}" type="presParOf" srcId="{24884E41-9A3F-4419-B57B-2577191431A5}" destId="{C4FB267C-D4B6-4BBC-A561-5E75DA0E808F}" srcOrd="1" destOrd="0" presId="urn:microsoft.com/office/officeart/2005/8/layout/hierarchy1"/>
    <dgm:cxn modelId="{AD7C9836-0AAA-4B0F-AFAF-893C7838F1DB}" type="presParOf" srcId="{C4FB267C-D4B6-4BBC-A561-5E75DA0E808F}" destId="{A73C4D5A-26C1-424E-B54D-333EB387F68D}" srcOrd="0" destOrd="0" presId="urn:microsoft.com/office/officeart/2005/8/layout/hierarchy1"/>
    <dgm:cxn modelId="{8E5FA0BD-C921-4157-84F5-01100DF662F8}" type="presParOf" srcId="{A73C4D5A-26C1-424E-B54D-333EB387F68D}" destId="{4A67E75F-F70D-40A5-9278-B9391EF347B7}" srcOrd="0" destOrd="0" presId="urn:microsoft.com/office/officeart/2005/8/layout/hierarchy1"/>
    <dgm:cxn modelId="{5C3BBC8A-C5D5-4230-A77A-D4E992F75040}" type="presParOf" srcId="{A73C4D5A-26C1-424E-B54D-333EB387F68D}" destId="{0794EF47-4740-4D7D-B420-3413BDBA76EA}" srcOrd="1" destOrd="0" presId="urn:microsoft.com/office/officeart/2005/8/layout/hierarchy1"/>
    <dgm:cxn modelId="{46725B31-EE32-487F-BF51-7663D4701E13}" type="presParOf" srcId="{C4FB267C-D4B6-4BBC-A561-5E75DA0E808F}" destId="{49B7D800-27A6-415E-89CE-A28256E85779}" srcOrd="1" destOrd="0" presId="urn:microsoft.com/office/officeart/2005/8/layout/hierarchy1"/>
    <dgm:cxn modelId="{702EAEE4-0267-44AD-AEE3-0A73A2C707F2}" type="presParOf" srcId="{24884E41-9A3F-4419-B57B-2577191431A5}" destId="{DB85E9F5-7D17-4E9A-B31D-1363D2A1385E}" srcOrd="2" destOrd="0" presId="urn:microsoft.com/office/officeart/2005/8/layout/hierarchy1"/>
    <dgm:cxn modelId="{FE858767-09B6-4634-8B72-9BCDC3CB1147}" type="presParOf" srcId="{24884E41-9A3F-4419-B57B-2577191431A5}" destId="{B7895DC3-D522-40A1-B49A-DEA2133FBFDE}" srcOrd="3" destOrd="0" presId="urn:microsoft.com/office/officeart/2005/8/layout/hierarchy1"/>
    <dgm:cxn modelId="{A18BB175-65CF-451A-AA41-CB0975911513}" type="presParOf" srcId="{B7895DC3-D522-40A1-B49A-DEA2133FBFDE}" destId="{0A09C2BA-073A-4511-8720-8688DFDEE3B7}" srcOrd="0" destOrd="0" presId="urn:microsoft.com/office/officeart/2005/8/layout/hierarchy1"/>
    <dgm:cxn modelId="{18B763FB-AE19-495B-A676-3535E0E6EE60}" type="presParOf" srcId="{0A09C2BA-073A-4511-8720-8688DFDEE3B7}" destId="{DB0D5BB1-1861-49A2-AD69-C3C052876876}" srcOrd="0" destOrd="0" presId="urn:microsoft.com/office/officeart/2005/8/layout/hierarchy1"/>
    <dgm:cxn modelId="{A5659966-96CA-444D-A62F-D483FE39AFB5}" type="presParOf" srcId="{0A09C2BA-073A-4511-8720-8688DFDEE3B7}" destId="{EF24BA3D-6AEE-4025-B386-9544B9D5A659}" srcOrd="1" destOrd="0" presId="urn:microsoft.com/office/officeart/2005/8/layout/hierarchy1"/>
    <dgm:cxn modelId="{DB32F946-E904-4406-9BA5-FDEC55D4676B}" type="presParOf" srcId="{B7895DC3-D522-40A1-B49A-DEA2133FBFDE}" destId="{726B8856-E563-4C99-9DAD-C3C0B77C6488}" srcOrd="1" destOrd="0" presId="urn:microsoft.com/office/officeart/2005/8/layout/hierarchy1"/>
    <dgm:cxn modelId="{4BF8DD3C-9246-45CE-BEFE-8B98AF37C0FB}" type="presParOf" srcId="{6C46F230-79C0-46E6-88BE-CDBC8700F47B}" destId="{220E6321-25E3-4CA1-A2EB-D0C6B41EB522}" srcOrd="2" destOrd="0" presId="urn:microsoft.com/office/officeart/2005/8/layout/hierarchy1"/>
    <dgm:cxn modelId="{148CF611-CE9A-4CCF-91A7-54F913881E89}" type="presParOf" srcId="{220E6321-25E3-4CA1-A2EB-D0C6B41EB522}" destId="{831F48B4-8ABF-4626-B854-790F8D55C434}" srcOrd="0" destOrd="0" presId="urn:microsoft.com/office/officeart/2005/8/layout/hierarchy1"/>
    <dgm:cxn modelId="{E7DE240C-2275-4FA5-ABEB-ED0D586462C7}" type="presParOf" srcId="{831F48B4-8ABF-4626-B854-790F8D55C434}" destId="{4FC15E39-C2D7-4976-BDEC-70F004855813}" srcOrd="0" destOrd="0" presId="urn:microsoft.com/office/officeart/2005/8/layout/hierarchy1"/>
    <dgm:cxn modelId="{FA06816A-9A91-4154-A11A-7A768BD0BE91}" type="presParOf" srcId="{831F48B4-8ABF-4626-B854-790F8D55C434}" destId="{610163B6-BFA7-4439-A6B3-D81725D5DD6A}" srcOrd="1" destOrd="0" presId="urn:microsoft.com/office/officeart/2005/8/layout/hierarchy1"/>
    <dgm:cxn modelId="{69AF087C-614C-44C0-A89E-4239BE815E43}" type="presParOf" srcId="{220E6321-25E3-4CA1-A2EB-D0C6B41EB522}" destId="{D464541D-B0BE-46BF-BE96-191CC5BE2F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2A1D12-4729-410D-87CD-D3DF2B3741E3}" type="doc">
      <dgm:prSet loTypeId="urn:microsoft.com/office/officeart/2005/8/layout/vProcess5" loCatId="process" qsTypeId="urn:microsoft.com/office/officeart/2005/8/quickstyle/3d2" qsCatId="3D" csTypeId="urn:microsoft.com/office/officeart/2005/8/colors/accent3_5" csCatId="accent3"/>
      <dgm:spPr/>
      <dgm:t>
        <a:bodyPr/>
        <a:lstStyle/>
        <a:p>
          <a:endParaRPr lang="en-US"/>
        </a:p>
      </dgm:t>
    </dgm:pt>
    <dgm:pt modelId="{79D56A2E-C4C9-48DA-941D-F081E2ED288B}">
      <dgm:prSet/>
      <dgm:spPr/>
      <dgm:t>
        <a:bodyPr/>
        <a:lstStyle/>
        <a:p>
          <a:r>
            <a:rPr lang="fi-FI" b="1" i="0" baseline="0"/>
            <a:t>Sijoitustuotteiden kehittäminen ja jakeleminen ovat eriytyneet toisistaan. </a:t>
          </a:r>
          <a:endParaRPr lang="en-US"/>
        </a:p>
      </dgm:t>
    </dgm:pt>
    <dgm:pt modelId="{E00997F9-7398-49AD-8C74-0E0B3845B76A}" type="parTrans" cxnId="{B596E77D-D645-428E-AD7F-ABC01189615C}">
      <dgm:prSet/>
      <dgm:spPr/>
      <dgm:t>
        <a:bodyPr/>
        <a:lstStyle/>
        <a:p>
          <a:endParaRPr lang="en-US"/>
        </a:p>
      </dgm:t>
    </dgm:pt>
    <dgm:pt modelId="{59B94847-9FC5-4CAB-A32F-5122B1126095}" type="sibTrans" cxnId="{B596E77D-D645-428E-AD7F-ABC01189615C}">
      <dgm:prSet/>
      <dgm:spPr/>
      <dgm:t>
        <a:bodyPr/>
        <a:lstStyle/>
        <a:p>
          <a:endParaRPr lang="en-US"/>
        </a:p>
      </dgm:t>
    </dgm:pt>
    <dgm:pt modelId="{50964A0E-E873-4A8E-8B45-E820C55D5A3C}">
      <dgm:prSet/>
      <dgm:spPr/>
      <dgm:t>
        <a:bodyPr/>
        <a:lstStyle/>
        <a:p>
          <a:r>
            <a:rPr lang="fi-FI" b="1" i="0" baseline="0"/>
            <a:t>Monimutkaisten tuotteiden kehittäminen on keskittynyt suurille ja yleensä kansainvälisille finanssikonserneille ja investointipankeille.</a:t>
          </a:r>
          <a:endParaRPr lang="en-US"/>
        </a:p>
      </dgm:t>
    </dgm:pt>
    <dgm:pt modelId="{D0D69738-EEE5-4AE2-A146-83876B77466B}" type="parTrans" cxnId="{C1BD4230-DB9C-47D0-9A3A-7441689F8A6C}">
      <dgm:prSet/>
      <dgm:spPr/>
      <dgm:t>
        <a:bodyPr/>
        <a:lstStyle/>
        <a:p>
          <a:endParaRPr lang="en-US"/>
        </a:p>
      </dgm:t>
    </dgm:pt>
    <dgm:pt modelId="{6FFDEEC7-DAE4-450C-AAF3-30EDEAA352E6}" type="sibTrans" cxnId="{C1BD4230-DB9C-47D0-9A3A-7441689F8A6C}">
      <dgm:prSet/>
      <dgm:spPr/>
      <dgm:t>
        <a:bodyPr/>
        <a:lstStyle/>
        <a:p>
          <a:endParaRPr lang="en-US"/>
        </a:p>
      </dgm:t>
    </dgm:pt>
    <dgm:pt modelId="{4082FEF8-FA33-442F-BA82-49763C936D50}">
      <dgm:prSet/>
      <dgm:spPr/>
      <dgm:t>
        <a:bodyPr/>
        <a:lstStyle/>
        <a:p>
          <a:r>
            <a:rPr lang="fi-FI" b="1" i="0" baseline="0"/>
            <a:t>Sijoituspalveluyrityksellä, joka kehittää ja jakelee rahoitusvälineitä, tulee olla käytössään tuotehallintamenettelyt. </a:t>
          </a:r>
          <a:endParaRPr lang="en-US"/>
        </a:p>
      </dgm:t>
    </dgm:pt>
    <dgm:pt modelId="{7616B7F6-5EBF-421A-81DE-07394FC9E268}" type="parTrans" cxnId="{6F3487A2-A67F-4A34-9241-984FF554BFB9}">
      <dgm:prSet/>
      <dgm:spPr/>
      <dgm:t>
        <a:bodyPr/>
        <a:lstStyle/>
        <a:p>
          <a:endParaRPr lang="en-US"/>
        </a:p>
      </dgm:t>
    </dgm:pt>
    <dgm:pt modelId="{2B4255FF-4037-460C-BF46-03D085AED3B0}" type="sibTrans" cxnId="{6F3487A2-A67F-4A34-9241-984FF554BFB9}">
      <dgm:prSet/>
      <dgm:spPr/>
      <dgm:t>
        <a:bodyPr/>
        <a:lstStyle/>
        <a:p>
          <a:endParaRPr lang="en-US"/>
        </a:p>
      </dgm:t>
    </dgm:pt>
    <dgm:pt modelId="{4638347C-74AF-42DA-95A2-696A45ED4E26}">
      <dgm:prSet/>
      <dgm:spPr/>
      <dgm:t>
        <a:bodyPr/>
        <a:lstStyle/>
        <a:p>
          <a:r>
            <a:rPr lang="fi-FI" b="1" i="0" baseline="0" dirty="0"/>
            <a:t>Tuotehallintamenettelyn tarkoituksena on varmistaa rahoitusvälineen yhteensopivuus aiotulle asiakaskohderyhmälle. </a:t>
          </a:r>
          <a:endParaRPr lang="en-US" dirty="0"/>
        </a:p>
      </dgm:t>
    </dgm:pt>
    <dgm:pt modelId="{67219811-BB79-401B-80EE-C62887EDB05B}" type="parTrans" cxnId="{C1E7A10E-F7D4-4577-88E6-D7459EB56DBC}">
      <dgm:prSet/>
      <dgm:spPr/>
      <dgm:t>
        <a:bodyPr/>
        <a:lstStyle/>
        <a:p>
          <a:endParaRPr lang="en-US"/>
        </a:p>
      </dgm:t>
    </dgm:pt>
    <dgm:pt modelId="{727BC70D-9635-4ACC-A9CD-3242D5CF0828}" type="sibTrans" cxnId="{C1E7A10E-F7D4-4577-88E6-D7459EB56DBC}">
      <dgm:prSet/>
      <dgm:spPr/>
      <dgm:t>
        <a:bodyPr/>
        <a:lstStyle/>
        <a:p>
          <a:endParaRPr lang="en-US"/>
        </a:p>
      </dgm:t>
    </dgm:pt>
    <dgm:pt modelId="{D29B34B8-0667-435A-A59D-800E8F78A266}">
      <dgm:prSet/>
      <dgm:spPr/>
      <dgm:t>
        <a:bodyPr/>
        <a:lstStyle/>
        <a:p>
          <a:r>
            <a:rPr lang="fi-FI" b="0" i="0" baseline="0"/>
            <a:t>Rahoitusvälineen jakelijan tehtävänä on varmistaa, että rahoitusvälinettä tarjotaan tai suositellaan vain silloin, kun se on asiakkaan edun mukaista.</a:t>
          </a:r>
          <a:endParaRPr lang="en-US"/>
        </a:p>
      </dgm:t>
    </dgm:pt>
    <dgm:pt modelId="{1B6B41DF-E95D-4AA9-B43E-7FBEAD57CF37}" type="parTrans" cxnId="{0E656D1E-8E49-495E-8D67-F181B193D7DF}">
      <dgm:prSet/>
      <dgm:spPr/>
      <dgm:t>
        <a:bodyPr/>
        <a:lstStyle/>
        <a:p>
          <a:endParaRPr lang="en-US"/>
        </a:p>
      </dgm:t>
    </dgm:pt>
    <dgm:pt modelId="{8D1348AE-C08B-4829-ACC9-B186AF94FB30}" type="sibTrans" cxnId="{0E656D1E-8E49-495E-8D67-F181B193D7DF}">
      <dgm:prSet/>
      <dgm:spPr/>
      <dgm:t>
        <a:bodyPr/>
        <a:lstStyle/>
        <a:p>
          <a:endParaRPr lang="en-US"/>
        </a:p>
      </dgm:t>
    </dgm:pt>
    <dgm:pt modelId="{862E956D-F6F2-4E36-AD00-68AD9CB8DAE5}" type="pres">
      <dgm:prSet presAssocID="{072A1D12-4729-410D-87CD-D3DF2B3741E3}" presName="outerComposite" presStyleCnt="0">
        <dgm:presLayoutVars>
          <dgm:chMax val="5"/>
          <dgm:dir/>
          <dgm:resizeHandles val="exact"/>
        </dgm:presLayoutVars>
      </dgm:prSet>
      <dgm:spPr/>
    </dgm:pt>
    <dgm:pt modelId="{F961F731-C72F-4CFF-AAF7-D1DBA6313EC2}" type="pres">
      <dgm:prSet presAssocID="{072A1D12-4729-410D-87CD-D3DF2B3741E3}" presName="dummyMaxCanvas" presStyleCnt="0">
        <dgm:presLayoutVars/>
      </dgm:prSet>
      <dgm:spPr/>
    </dgm:pt>
    <dgm:pt modelId="{4FD80C8F-1FEF-4759-8C4A-747CFE673F98}" type="pres">
      <dgm:prSet presAssocID="{072A1D12-4729-410D-87CD-D3DF2B3741E3}" presName="FiveNodes_1" presStyleLbl="node1" presStyleIdx="0" presStyleCnt="5">
        <dgm:presLayoutVars>
          <dgm:bulletEnabled val="1"/>
        </dgm:presLayoutVars>
      </dgm:prSet>
      <dgm:spPr/>
    </dgm:pt>
    <dgm:pt modelId="{A8A4702E-CFEF-4CDC-978D-5896D0106805}" type="pres">
      <dgm:prSet presAssocID="{072A1D12-4729-410D-87CD-D3DF2B3741E3}" presName="FiveNodes_2" presStyleLbl="node1" presStyleIdx="1" presStyleCnt="5">
        <dgm:presLayoutVars>
          <dgm:bulletEnabled val="1"/>
        </dgm:presLayoutVars>
      </dgm:prSet>
      <dgm:spPr/>
    </dgm:pt>
    <dgm:pt modelId="{A00C3700-7D1E-4150-8E36-2AA2A9BDB95D}" type="pres">
      <dgm:prSet presAssocID="{072A1D12-4729-410D-87CD-D3DF2B3741E3}" presName="FiveNodes_3" presStyleLbl="node1" presStyleIdx="2" presStyleCnt="5">
        <dgm:presLayoutVars>
          <dgm:bulletEnabled val="1"/>
        </dgm:presLayoutVars>
      </dgm:prSet>
      <dgm:spPr/>
    </dgm:pt>
    <dgm:pt modelId="{BB4ABC53-46FC-4855-BF7F-BB9A49D336FE}" type="pres">
      <dgm:prSet presAssocID="{072A1D12-4729-410D-87CD-D3DF2B3741E3}" presName="FiveNodes_4" presStyleLbl="node1" presStyleIdx="3" presStyleCnt="5">
        <dgm:presLayoutVars>
          <dgm:bulletEnabled val="1"/>
        </dgm:presLayoutVars>
      </dgm:prSet>
      <dgm:spPr/>
    </dgm:pt>
    <dgm:pt modelId="{22A2F265-FE9C-4775-AC30-B81CCF318850}" type="pres">
      <dgm:prSet presAssocID="{072A1D12-4729-410D-87CD-D3DF2B3741E3}" presName="FiveNodes_5" presStyleLbl="node1" presStyleIdx="4" presStyleCnt="5">
        <dgm:presLayoutVars>
          <dgm:bulletEnabled val="1"/>
        </dgm:presLayoutVars>
      </dgm:prSet>
      <dgm:spPr/>
    </dgm:pt>
    <dgm:pt modelId="{32FBAB06-7623-4350-B66E-FAA673804210}" type="pres">
      <dgm:prSet presAssocID="{072A1D12-4729-410D-87CD-D3DF2B3741E3}" presName="FiveConn_1-2" presStyleLbl="fgAccFollowNode1" presStyleIdx="0" presStyleCnt="4">
        <dgm:presLayoutVars>
          <dgm:bulletEnabled val="1"/>
        </dgm:presLayoutVars>
      </dgm:prSet>
      <dgm:spPr/>
    </dgm:pt>
    <dgm:pt modelId="{95C9E207-AB7B-4454-A119-EEAF383C0284}" type="pres">
      <dgm:prSet presAssocID="{072A1D12-4729-410D-87CD-D3DF2B3741E3}" presName="FiveConn_2-3" presStyleLbl="fgAccFollowNode1" presStyleIdx="1" presStyleCnt="4">
        <dgm:presLayoutVars>
          <dgm:bulletEnabled val="1"/>
        </dgm:presLayoutVars>
      </dgm:prSet>
      <dgm:spPr/>
    </dgm:pt>
    <dgm:pt modelId="{3B97C4F5-074B-481A-86C6-4EB8A59E5E24}" type="pres">
      <dgm:prSet presAssocID="{072A1D12-4729-410D-87CD-D3DF2B3741E3}" presName="FiveConn_3-4" presStyleLbl="fgAccFollowNode1" presStyleIdx="2" presStyleCnt="4">
        <dgm:presLayoutVars>
          <dgm:bulletEnabled val="1"/>
        </dgm:presLayoutVars>
      </dgm:prSet>
      <dgm:spPr/>
    </dgm:pt>
    <dgm:pt modelId="{9F145479-C415-4F1E-9FEE-56BE27C941DE}" type="pres">
      <dgm:prSet presAssocID="{072A1D12-4729-410D-87CD-D3DF2B3741E3}" presName="FiveConn_4-5" presStyleLbl="fgAccFollowNode1" presStyleIdx="3" presStyleCnt="4">
        <dgm:presLayoutVars>
          <dgm:bulletEnabled val="1"/>
        </dgm:presLayoutVars>
      </dgm:prSet>
      <dgm:spPr/>
    </dgm:pt>
    <dgm:pt modelId="{867D2B81-7775-4E79-97D0-0613E0AC98D9}" type="pres">
      <dgm:prSet presAssocID="{072A1D12-4729-410D-87CD-D3DF2B3741E3}" presName="FiveNodes_1_text" presStyleLbl="node1" presStyleIdx="4" presStyleCnt="5">
        <dgm:presLayoutVars>
          <dgm:bulletEnabled val="1"/>
        </dgm:presLayoutVars>
      </dgm:prSet>
      <dgm:spPr/>
    </dgm:pt>
    <dgm:pt modelId="{EF683A4D-2C03-45B1-8C0A-F1AAADE347BD}" type="pres">
      <dgm:prSet presAssocID="{072A1D12-4729-410D-87CD-D3DF2B3741E3}" presName="FiveNodes_2_text" presStyleLbl="node1" presStyleIdx="4" presStyleCnt="5">
        <dgm:presLayoutVars>
          <dgm:bulletEnabled val="1"/>
        </dgm:presLayoutVars>
      </dgm:prSet>
      <dgm:spPr/>
    </dgm:pt>
    <dgm:pt modelId="{DBB02203-2AA6-439F-98A3-20353FEC6392}" type="pres">
      <dgm:prSet presAssocID="{072A1D12-4729-410D-87CD-D3DF2B3741E3}" presName="FiveNodes_3_text" presStyleLbl="node1" presStyleIdx="4" presStyleCnt="5">
        <dgm:presLayoutVars>
          <dgm:bulletEnabled val="1"/>
        </dgm:presLayoutVars>
      </dgm:prSet>
      <dgm:spPr/>
    </dgm:pt>
    <dgm:pt modelId="{2884B268-7B61-4209-8BA1-580B46F02BDD}" type="pres">
      <dgm:prSet presAssocID="{072A1D12-4729-410D-87CD-D3DF2B3741E3}" presName="FiveNodes_4_text" presStyleLbl="node1" presStyleIdx="4" presStyleCnt="5">
        <dgm:presLayoutVars>
          <dgm:bulletEnabled val="1"/>
        </dgm:presLayoutVars>
      </dgm:prSet>
      <dgm:spPr/>
    </dgm:pt>
    <dgm:pt modelId="{0206CEC6-7BAD-4F81-929A-06EDCA8805B7}" type="pres">
      <dgm:prSet presAssocID="{072A1D12-4729-410D-87CD-D3DF2B3741E3}" presName="FiveNodes_5_text" presStyleLbl="node1" presStyleIdx="4" presStyleCnt="5">
        <dgm:presLayoutVars>
          <dgm:bulletEnabled val="1"/>
        </dgm:presLayoutVars>
      </dgm:prSet>
      <dgm:spPr/>
    </dgm:pt>
  </dgm:ptLst>
  <dgm:cxnLst>
    <dgm:cxn modelId="{47013607-FE0E-43E1-B789-FC97F5071036}" type="presOf" srcId="{50964A0E-E873-4A8E-8B45-E820C55D5A3C}" destId="{A8A4702E-CFEF-4CDC-978D-5896D0106805}" srcOrd="0" destOrd="0" presId="urn:microsoft.com/office/officeart/2005/8/layout/vProcess5"/>
    <dgm:cxn modelId="{138FEE09-25E6-4C95-8332-3FFAE3B20AD4}" type="presOf" srcId="{4638347C-74AF-42DA-95A2-696A45ED4E26}" destId="{BB4ABC53-46FC-4855-BF7F-BB9A49D336FE}" srcOrd="0" destOrd="0" presId="urn:microsoft.com/office/officeart/2005/8/layout/vProcess5"/>
    <dgm:cxn modelId="{119C0E0C-4175-4109-B084-CD7D4CE7D22E}" type="presOf" srcId="{2B4255FF-4037-460C-BF46-03D085AED3B0}" destId="{3B97C4F5-074B-481A-86C6-4EB8A59E5E24}" srcOrd="0" destOrd="0" presId="urn:microsoft.com/office/officeart/2005/8/layout/vProcess5"/>
    <dgm:cxn modelId="{C1E7A10E-F7D4-4577-88E6-D7459EB56DBC}" srcId="{072A1D12-4729-410D-87CD-D3DF2B3741E3}" destId="{4638347C-74AF-42DA-95A2-696A45ED4E26}" srcOrd="3" destOrd="0" parTransId="{67219811-BB79-401B-80EE-C62887EDB05B}" sibTransId="{727BC70D-9635-4ACC-A9CD-3242D5CF0828}"/>
    <dgm:cxn modelId="{50F9FE15-A00E-4F20-A7C0-A87AA7DB8C22}" type="presOf" srcId="{727BC70D-9635-4ACC-A9CD-3242D5CF0828}" destId="{9F145479-C415-4F1E-9FEE-56BE27C941DE}" srcOrd="0" destOrd="0" presId="urn:microsoft.com/office/officeart/2005/8/layout/vProcess5"/>
    <dgm:cxn modelId="{FAE6731A-4D51-488F-A638-E86430A521B9}" type="presOf" srcId="{072A1D12-4729-410D-87CD-D3DF2B3741E3}" destId="{862E956D-F6F2-4E36-AD00-68AD9CB8DAE5}" srcOrd="0" destOrd="0" presId="urn:microsoft.com/office/officeart/2005/8/layout/vProcess5"/>
    <dgm:cxn modelId="{0E656D1E-8E49-495E-8D67-F181B193D7DF}" srcId="{072A1D12-4729-410D-87CD-D3DF2B3741E3}" destId="{D29B34B8-0667-435A-A59D-800E8F78A266}" srcOrd="4" destOrd="0" parTransId="{1B6B41DF-E95D-4AA9-B43E-7FBEAD57CF37}" sibTransId="{8D1348AE-C08B-4829-ACC9-B186AF94FB30}"/>
    <dgm:cxn modelId="{C1BD4230-DB9C-47D0-9A3A-7441689F8A6C}" srcId="{072A1D12-4729-410D-87CD-D3DF2B3741E3}" destId="{50964A0E-E873-4A8E-8B45-E820C55D5A3C}" srcOrd="1" destOrd="0" parTransId="{D0D69738-EEE5-4AE2-A146-83876B77466B}" sibTransId="{6FFDEEC7-DAE4-450C-AAF3-30EDEAA352E6}"/>
    <dgm:cxn modelId="{DBC00050-4983-4091-AE99-BBBD3D46E1EC}" type="presOf" srcId="{4082FEF8-FA33-442F-BA82-49763C936D50}" destId="{DBB02203-2AA6-439F-98A3-20353FEC6392}" srcOrd="1" destOrd="0" presId="urn:microsoft.com/office/officeart/2005/8/layout/vProcess5"/>
    <dgm:cxn modelId="{566EF157-82A0-43F9-BAD1-93E21644C0B6}" type="presOf" srcId="{D29B34B8-0667-435A-A59D-800E8F78A266}" destId="{0206CEC6-7BAD-4F81-929A-06EDCA8805B7}" srcOrd="1" destOrd="0" presId="urn:microsoft.com/office/officeart/2005/8/layout/vProcess5"/>
    <dgm:cxn modelId="{A068FC77-D76B-40F2-87D3-57C11E08E130}" type="presOf" srcId="{79D56A2E-C4C9-48DA-941D-F081E2ED288B}" destId="{4FD80C8F-1FEF-4759-8C4A-747CFE673F98}" srcOrd="0" destOrd="0" presId="urn:microsoft.com/office/officeart/2005/8/layout/vProcess5"/>
    <dgm:cxn modelId="{6FDEDF7C-4C56-4775-B64A-77BD8851573B}" type="presOf" srcId="{59B94847-9FC5-4CAB-A32F-5122B1126095}" destId="{32FBAB06-7623-4350-B66E-FAA673804210}" srcOrd="0" destOrd="0" presId="urn:microsoft.com/office/officeart/2005/8/layout/vProcess5"/>
    <dgm:cxn modelId="{B596E77D-D645-428E-AD7F-ABC01189615C}" srcId="{072A1D12-4729-410D-87CD-D3DF2B3741E3}" destId="{79D56A2E-C4C9-48DA-941D-F081E2ED288B}" srcOrd="0" destOrd="0" parTransId="{E00997F9-7398-49AD-8C74-0E0B3845B76A}" sibTransId="{59B94847-9FC5-4CAB-A32F-5122B1126095}"/>
    <dgm:cxn modelId="{F6A4A79F-F1F0-461F-94AA-6F334EE9DB58}" type="presOf" srcId="{79D56A2E-C4C9-48DA-941D-F081E2ED288B}" destId="{867D2B81-7775-4E79-97D0-0613E0AC98D9}" srcOrd="1" destOrd="0" presId="urn:microsoft.com/office/officeart/2005/8/layout/vProcess5"/>
    <dgm:cxn modelId="{6F3487A2-A67F-4A34-9241-984FF554BFB9}" srcId="{072A1D12-4729-410D-87CD-D3DF2B3741E3}" destId="{4082FEF8-FA33-442F-BA82-49763C936D50}" srcOrd="2" destOrd="0" parTransId="{7616B7F6-5EBF-421A-81DE-07394FC9E268}" sibTransId="{2B4255FF-4037-460C-BF46-03D085AED3B0}"/>
    <dgm:cxn modelId="{26A1B2D2-959F-402F-9780-E04214C73D10}" type="presOf" srcId="{50964A0E-E873-4A8E-8B45-E820C55D5A3C}" destId="{EF683A4D-2C03-45B1-8C0A-F1AAADE347BD}" srcOrd="1" destOrd="0" presId="urn:microsoft.com/office/officeart/2005/8/layout/vProcess5"/>
    <dgm:cxn modelId="{CC6888D5-1B27-4DEC-A166-8505FF60F624}" type="presOf" srcId="{4082FEF8-FA33-442F-BA82-49763C936D50}" destId="{A00C3700-7D1E-4150-8E36-2AA2A9BDB95D}" srcOrd="0" destOrd="0" presId="urn:microsoft.com/office/officeart/2005/8/layout/vProcess5"/>
    <dgm:cxn modelId="{9E3D3FE0-4A16-4E50-B23B-B60781D93998}" type="presOf" srcId="{4638347C-74AF-42DA-95A2-696A45ED4E26}" destId="{2884B268-7B61-4209-8BA1-580B46F02BDD}" srcOrd="1" destOrd="0" presId="urn:microsoft.com/office/officeart/2005/8/layout/vProcess5"/>
    <dgm:cxn modelId="{E4FE24F1-84E9-4059-9881-C9DCF5BAEDD4}" type="presOf" srcId="{D29B34B8-0667-435A-A59D-800E8F78A266}" destId="{22A2F265-FE9C-4775-AC30-B81CCF318850}" srcOrd="0" destOrd="0" presId="urn:microsoft.com/office/officeart/2005/8/layout/vProcess5"/>
    <dgm:cxn modelId="{DB3A6EF5-D918-43A8-B07C-C5CCA63CA9D6}" type="presOf" srcId="{6FFDEEC7-DAE4-450C-AAF3-30EDEAA352E6}" destId="{95C9E207-AB7B-4454-A119-EEAF383C0284}" srcOrd="0" destOrd="0" presId="urn:microsoft.com/office/officeart/2005/8/layout/vProcess5"/>
    <dgm:cxn modelId="{0A1DED85-4959-4620-B41C-E7E333C28FD2}" type="presParOf" srcId="{862E956D-F6F2-4E36-AD00-68AD9CB8DAE5}" destId="{F961F731-C72F-4CFF-AAF7-D1DBA6313EC2}" srcOrd="0" destOrd="0" presId="urn:microsoft.com/office/officeart/2005/8/layout/vProcess5"/>
    <dgm:cxn modelId="{60343F33-1DC7-43D0-AE15-05969CF077EC}" type="presParOf" srcId="{862E956D-F6F2-4E36-AD00-68AD9CB8DAE5}" destId="{4FD80C8F-1FEF-4759-8C4A-747CFE673F98}" srcOrd="1" destOrd="0" presId="urn:microsoft.com/office/officeart/2005/8/layout/vProcess5"/>
    <dgm:cxn modelId="{FA1C150D-DC64-4DF2-8BF9-65107C173A52}" type="presParOf" srcId="{862E956D-F6F2-4E36-AD00-68AD9CB8DAE5}" destId="{A8A4702E-CFEF-4CDC-978D-5896D0106805}" srcOrd="2" destOrd="0" presId="urn:microsoft.com/office/officeart/2005/8/layout/vProcess5"/>
    <dgm:cxn modelId="{5CA24FC5-4F9A-4075-8B78-EA9E7CD1D468}" type="presParOf" srcId="{862E956D-F6F2-4E36-AD00-68AD9CB8DAE5}" destId="{A00C3700-7D1E-4150-8E36-2AA2A9BDB95D}" srcOrd="3" destOrd="0" presId="urn:microsoft.com/office/officeart/2005/8/layout/vProcess5"/>
    <dgm:cxn modelId="{24252909-56BF-4DDE-9CEB-968E555C77F3}" type="presParOf" srcId="{862E956D-F6F2-4E36-AD00-68AD9CB8DAE5}" destId="{BB4ABC53-46FC-4855-BF7F-BB9A49D336FE}" srcOrd="4" destOrd="0" presId="urn:microsoft.com/office/officeart/2005/8/layout/vProcess5"/>
    <dgm:cxn modelId="{13F82A08-1998-488F-8583-F206E863FE38}" type="presParOf" srcId="{862E956D-F6F2-4E36-AD00-68AD9CB8DAE5}" destId="{22A2F265-FE9C-4775-AC30-B81CCF318850}" srcOrd="5" destOrd="0" presId="urn:microsoft.com/office/officeart/2005/8/layout/vProcess5"/>
    <dgm:cxn modelId="{14C19DE8-B621-4A17-B878-96B3767112DA}" type="presParOf" srcId="{862E956D-F6F2-4E36-AD00-68AD9CB8DAE5}" destId="{32FBAB06-7623-4350-B66E-FAA673804210}" srcOrd="6" destOrd="0" presId="urn:microsoft.com/office/officeart/2005/8/layout/vProcess5"/>
    <dgm:cxn modelId="{831BAB8C-8726-4F94-A74F-A6DC14FFA137}" type="presParOf" srcId="{862E956D-F6F2-4E36-AD00-68AD9CB8DAE5}" destId="{95C9E207-AB7B-4454-A119-EEAF383C0284}" srcOrd="7" destOrd="0" presId="urn:microsoft.com/office/officeart/2005/8/layout/vProcess5"/>
    <dgm:cxn modelId="{D4773C19-2C38-46ED-B95D-DB1DD35C9C58}" type="presParOf" srcId="{862E956D-F6F2-4E36-AD00-68AD9CB8DAE5}" destId="{3B97C4F5-074B-481A-86C6-4EB8A59E5E24}" srcOrd="8" destOrd="0" presId="urn:microsoft.com/office/officeart/2005/8/layout/vProcess5"/>
    <dgm:cxn modelId="{3651B225-67A9-414D-BFA5-0B74BF7238A7}" type="presParOf" srcId="{862E956D-F6F2-4E36-AD00-68AD9CB8DAE5}" destId="{9F145479-C415-4F1E-9FEE-56BE27C941DE}" srcOrd="9" destOrd="0" presId="urn:microsoft.com/office/officeart/2005/8/layout/vProcess5"/>
    <dgm:cxn modelId="{D51B6B15-E2CC-4FF5-9195-0A32CFF78CAA}" type="presParOf" srcId="{862E956D-F6F2-4E36-AD00-68AD9CB8DAE5}" destId="{867D2B81-7775-4E79-97D0-0613E0AC98D9}" srcOrd="10" destOrd="0" presId="urn:microsoft.com/office/officeart/2005/8/layout/vProcess5"/>
    <dgm:cxn modelId="{4CB3F7E6-565F-4C5F-B7A2-5BB2C006327C}" type="presParOf" srcId="{862E956D-F6F2-4E36-AD00-68AD9CB8DAE5}" destId="{EF683A4D-2C03-45B1-8C0A-F1AAADE347BD}" srcOrd="11" destOrd="0" presId="urn:microsoft.com/office/officeart/2005/8/layout/vProcess5"/>
    <dgm:cxn modelId="{DEBDC328-0672-484B-825B-24552EC22B38}" type="presParOf" srcId="{862E956D-F6F2-4E36-AD00-68AD9CB8DAE5}" destId="{DBB02203-2AA6-439F-98A3-20353FEC6392}" srcOrd="12" destOrd="0" presId="urn:microsoft.com/office/officeart/2005/8/layout/vProcess5"/>
    <dgm:cxn modelId="{0CB0BB02-1CAC-4485-87A6-25E752E54106}" type="presParOf" srcId="{862E956D-F6F2-4E36-AD00-68AD9CB8DAE5}" destId="{2884B268-7B61-4209-8BA1-580B46F02BDD}" srcOrd="13" destOrd="0" presId="urn:microsoft.com/office/officeart/2005/8/layout/vProcess5"/>
    <dgm:cxn modelId="{A5F1724C-FA99-420F-ADD4-F6697611C393}" type="presParOf" srcId="{862E956D-F6F2-4E36-AD00-68AD9CB8DAE5}" destId="{0206CEC6-7BAD-4F81-929A-06EDCA8805B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38C737-BC4B-4362-B4D3-C434A4C5BD51}" type="doc">
      <dgm:prSet loTypeId="urn:microsoft.com/office/officeart/2005/8/layout/pyramid2" loCatId="pyramid" qsTypeId="urn:microsoft.com/office/officeart/2005/8/quickstyle/3d5" qsCatId="3D" csTypeId="urn:microsoft.com/office/officeart/2005/8/colors/colorful5" csCatId="colorful" phldr="1"/>
      <dgm:spPr/>
      <dgm:t>
        <a:bodyPr/>
        <a:lstStyle/>
        <a:p>
          <a:endParaRPr lang="fi-FI"/>
        </a:p>
      </dgm:t>
    </dgm:pt>
    <dgm:pt modelId="{835C3F7A-D635-426C-8267-D7BDF15A42AD}">
      <dgm:prSet/>
      <dgm:spPr/>
      <dgm:t>
        <a:bodyPr/>
        <a:lstStyle/>
        <a:p>
          <a:r>
            <a:rPr lang="fi-FI" b="1" i="0" baseline="0" dirty="0"/>
            <a:t>Tuotehallintamenettelyssä sijoituspalveluyrityksen on hyväksyttävä kukin rahoitusväline ja sen merkittävät muutokset ennen rahoitusvälineen markkinointia tai jakelua asiakkaille</a:t>
          </a:r>
          <a:endParaRPr lang="fi-FI" dirty="0"/>
        </a:p>
      </dgm:t>
    </dgm:pt>
    <dgm:pt modelId="{54CB73FB-F091-41CA-A089-72C549D1B7A7}" type="parTrans" cxnId="{1F619986-F602-4530-AE09-159340698845}">
      <dgm:prSet/>
      <dgm:spPr/>
      <dgm:t>
        <a:bodyPr/>
        <a:lstStyle/>
        <a:p>
          <a:endParaRPr lang="fi-FI"/>
        </a:p>
      </dgm:t>
    </dgm:pt>
    <dgm:pt modelId="{64A4FE10-C968-4A2E-A7BF-D4669617EDF0}" type="sibTrans" cxnId="{1F619986-F602-4530-AE09-159340698845}">
      <dgm:prSet/>
      <dgm:spPr/>
      <dgm:t>
        <a:bodyPr/>
        <a:lstStyle/>
        <a:p>
          <a:endParaRPr lang="fi-FI"/>
        </a:p>
      </dgm:t>
    </dgm:pt>
    <dgm:pt modelId="{F56E3DD9-3394-41F5-B91E-F15D159676A7}">
      <dgm:prSet/>
      <dgm:spPr/>
      <dgm:t>
        <a:bodyPr/>
        <a:lstStyle/>
        <a:p>
          <a:r>
            <a:rPr lang="fi-FI" b="1" i="0" baseline="0"/>
            <a:t>Rahoitusvälineen kehittäjän on määritettävä kullekin rahoitusvälineelle riittävän tarkasti mahdollinen asiakaskohderyhmä sekä täsmennettävä asiakastyyppi tai asiakastyypit, jonka tai joiden tarpeisiin, ominaisuuksiin ja tavoitteisiin rahoitusväline sopii (positiivinen kohdemarkkina)</a:t>
          </a:r>
          <a:endParaRPr lang="fi-FI"/>
        </a:p>
      </dgm:t>
    </dgm:pt>
    <dgm:pt modelId="{067A7616-C6DC-416D-A493-D7921CD7B711}" type="parTrans" cxnId="{849A5CB7-02DC-44D6-B84D-019FECC4474B}">
      <dgm:prSet/>
      <dgm:spPr/>
      <dgm:t>
        <a:bodyPr/>
        <a:lstStyle/>
        <a:p>
          <a:endParaRPr lang="fi-FI"/>
        </a:p>
      </dgm:t>
    </dgm:pt>
    <dgm:pt modelId="{D49BC544-7874-44A2-B525-3A21CDA5960C}" type="sibTrans" cxnId="{849A5CB7-02DC-44D6-B84D-019FECC4474B}">
      <dgm:prSet/>
      <dgm:spPr/>
      <dgm:t>
        <a:bodyPr/>
        <a:lstStyle/>
        <a:p>
          <a:endParaRPr lang="fi-FI"/>
        </a:p>
      </dgm:t>
    </dgm:pt>
    <dgm:pt modelId="{436DC820-E08C-458C-8640-95A7520BDCAB}">
      <dgm:prSet/>
      <dgm:spPr/>
      <dgm:t>
        <a:bodyPr/>
        <a:lstStyle/>
        <a:p>
          <a:r>
            <a:rPr lang="fi-FI" b="1" i="0" baseline="0" dirty="0"/>
            <a:t>Menettelyssä on myös täsmennettävä se asiakaskohderyhmä, jolle rahoitusväline ei ole sopiva (negatiivinen kohdemarkkina)</a:t>
          </a:r>
        </a:p>
        <a:p>
          <a:r>
            <a:rPr lang="fi-FI" b="1" i="0" baseline="0" dirty="0"/>
            <a:t>Esim. FINE-004540 ja 007425 </a:t>
          </a:r>
          <a:endParaRPr lang="fi-FI" dirty="0"/>
        </a:p>
      </dgm:t>
    </dgm:pt>
    <dgm:pt modelId="{50C82F0C-8574-4510-B51D-59D24B757D1C}" type="parTrans" cxnId="{124BC220-6740-4916-B84C-7F8DB52E5F1C}">
      <dgm:prSet/>
      <dgm:spPr/>
      <dgm:t>
        <a:bodyPr/>
        <a:lstStyle/>
        <a:p>
          <a:endParaRPr lang="fi-FI"/>
        </a:p>
      </dgm:t>
    </dgm:pt>
    <dgm:pt modelId="{A3742F9F-9895-4ADF-964D-3CC6FCEA0EDE}" type="sibTrans" cxnId="{124BC220-6740-4916-B84C-7F8DB52E5F1C}">
      <dgm:prSet/>
      <dgm:spPr/>
      <dgm:t>
        <a:bodyPr/>
        <a:lstStyle/>
        <a:p>
          <a:endParaRPr lang="fi-FI"/>
        </a:p>
      </dgm:t>
    </dgm:pt>
    <dgm:pt modelId="{544A92D8-BFD8-4FCB-9F5C-43DFB8B21950}" type="pres">
      <dgm:prSet presAssocID="{1438C737-BC4B-4362-B4D3-C434A4C5BD51}" presName="compositeShape" presStyleCnt="0">
        <dgm:presLayoutVars>
          <dgm:dir/>
          <dgm:resizeHandles/>
        </dgm:presLayoutVars>
      </dgm:prSet>
      <dgm:spPr/>
    </dgm:pt>
    <dgm:pt modelId="{08B3B91C-6632-4E35-899E-407D530253B0}" type="pres">
      <dgm:prSet presAssocID="{1438C737-BC4B-4362-B4D3-C434A4C5BD51}" presName="pyramid" presStyleLbl="node1" presStyleIdx="0" presStyleCnt="1"/>
      <dgm:spPr/>
    </dgm:pt>
    <dgm:pt modelId="{6D80B673-C2B8-44B7-ABAB-7614387DC861}" type="pres">
      <dgm:prSet presAssocID="{1438C737-BC4B-4362-B4D3-C434A4C5BD51}" presName="theList" presStyleCnt="0"/>
      <dgm:spPr/>
    </dgm:pt>
    <dgm:pt modelId="{0B1A99F0-0BBB-4443-A7B4-EA64C0E27D78}" type="pres">
      <dgm:prSet presAssocID="{835C3F7A-D635-426C-8267-D7BDF15A42AD}" presName="aNode" presStyleLbl="fgAcc1" presStyleIdx="0" presStyleCnt="3">
        <dgm:presLayoutVars>
          <dgm:bulletEnabled val="1"/>
        </dgm:presLayoutVars>
      </dgm:prSet>
      <dgm:spPr/>
    </dgm:pt>
    <dgm:pt modelId="{5B03F31A-9F6D-4C31-AA9A-9BE5B2B2E9B4}" type="pres">
      <dgm:prSet presAssocID="{835C3F7A-D635-426C-8267-D7BDF15A42AD}" presName="aSpace" presStyleCnt="0"/>
      <dgm:spPr/>
    </dgm:pt>
    <dgm:pt modelId="{3B3809BC-3146-4F3C-B45C-DA6CD0674A31}" type="pres">
      <dgm:prSet presAssocID="{F56E3DD9-3394-41F5-B91E-F15D159676A7}" presName="aNode" presStyleLbl="fgAcc1" presStyleIdx="1" presStyleCnt="3">
        <dgm:presLayoutVars>
          <dgm:bulletEnabled val="1"/>
        </dgm:presLayoutVars>
      </dgm:prSet>
      <dgm:spPr/>
    </dgm:pt>
    <dgm:pt modelId="{61C133DB-C568-4C30-9C8B-237A878BA044}" type="pres">
      <dgm:prSet presAssocID="{F56E3DD9-3394-41F5-B91E-F15D159676A7}" presName="aSpace" presStyleCnt="0"/>
      <dgm:spPr/>
    </dgm:pt>
    <dgm:pt modelId="{5CE07DB7-91C1-4DC8-95F1-76E2D7017891}" type="pres">
      <dgm:prSet presAssocID="{436DC820-E08C-458C-8640-95A7520BDCAB}" presName="aNode" presStyleLbl="fgAcc1" presStyleIdx="2" presStyleCnt="3">
        <dgm:presLayoutVars>
          <dgm:bulletEnabled val="1"/>
        </dgm:presLayoutVars>
      </dgm:prSet>
      <dgm:spPr/>
    </dgm:pt>
    <dgm:pt modelId="{89D1E91A-6AE7-4796-8031-AC10A470A76A}" type="pres">
      <dgm:prSet presAssocID="{436DC820-E08C-458C-8640-95A7520BDCAB}" presName="aSpace" presStyleCnt="0"/>
      <dgm:spPr/>
    </dgm:pt>
  </dgm:ptLst>
  <dgm:cxnLst>
    <dgm:cxn modelId="{124BC220-6740-4916-B84C-7F8DB52E5F1C}" srcId="{1438C737-BC4B-4362-B4D3-C434A4C5BD51}" destId="{436DC820-E08C-458C-8640-95A7520BDCAB}" srcOrd="2" destOrd="0" parTransId="{50C82F0C-8574-4510-B51D-59D24B757D1C}" sibTransId="{A3742F9F-9895-4ADF-964D-3CC6FCEA0EDE}"/>
    <dgm:cxn modelId="{CBE98C28-3C97-4356-9F01-E03E787A9DAB}" type="presOf" srcId="{835C3F7A-D635-426C-8267-D7BDF15A42AD}" destId="{0B1A99F0-0BBB-4443-A7B4-EA64C0E27D78}" srcOrd="0" destOrd="0" presId="urn:microsoft.com/office/officeart/2005/8/layout/pyramid2"/>
    <dgm:cxn modelId="{E24C7C58-FD5C-4847-9D46-67CFBFF280D0}" type="presOf" srcId="{436DC820-E08C-458C-8640-95A7520BDCAB}" destId="{5CE07DB7-91C1-4DC8-95F1-76E2D7017891}" srcOrd="0" destOrd="0" presId="urn:microsoft.com/office/officeart/2005/8/layout/pyramid2"/>
    <dgm:cxn modelId="{1F619986-F602-4530-AE09-159340698845}" srcId="{1438C737-BC4B-4362-B4D3-C434A4C5BD51}" destId="{835C3F7A-D635-426C-8267-D7BDF15A42AD}" srcOrd="0" destOrd="0" parTransId="{54CB73FB-F091-41CA-A089-72C549D1B7A7}" sibTransId="{64A4FE10-C968-4A2E-A7BF-D4669617EDF0}"/>
    <dgm:cxn modelId="{849A5CB7-02DC-44D6-B84D-019FECC4474B}" srcId="{1438C737-BC4B-4362-B4D3-C434A4C5BD51}" destId="{F56E3DD9-3394-41F5-B91E-F15D159676A7}" srcOrd="1" destOrd="0" parTransId="{067A7616-C6DC-416D-A493-D7921CD7B711}" sibTransId="{D49BC544-7874-44A2-B525-3A21CDA5960C}"/>
    <dgm:cxn modelId="{EBFCABC8-D53D-4DB4-9156-A8E0C1F129E1}" type="presOf" srcId="{1438C737-BC4B-4362-B4D3-C434A4C5BD51}" destId="{544A92D8-BFD8-4FCB-9F5C-43DFB8B21950}" srcOrd="0" destOrd="0" presId="urn:microsoft.com/office/officeart/2005/8/layout/pyramid2"/>
    <dgm:cxn modelId="{8A9DC2DF-AB1D-4318-8D3C-A05AF7D2B212}" type="presOf" srcId="{F56E3DD9-3394-41F5-B91E-F15D159676A7}" destId="{3B3809BC-3146-4F3C-B45C-DA6CD0674A31}" srcOrd="0" destOrd="0" presId="urn:microsoft.com/office/officeart/2005/8/layout/pyramid2"/>
    <dgm:cxn modelId="{65FD73A3-E991-4B3B-8C0D-60532A600FB1}" type="presParOf" srcId="{544A92D8-BFD8-4FCB-9F5C-43DFB8B21950}" destId="{08B3B91C-6632-4E35-899E-407D530253B0}" srcOrd="0" destOrd="0" presId="urn:microsoft.com/office/officeart/2005/8/layout/pyramid2"/>
    <dgm:cxn modelId="{3212D062-5A14-48F5-B6E3-861E6DB2F62A}" type="presParOf" srcId="{544A92D8-BFD8-4FCB-9F5C-43DFB8B21950}" destId="{6D80B673-C2B8-44B7-ABAB-7614387DC861}" srcOrd="1" destOrd="0" presId="urn:microsoft.com/office/officeart/2005/8/layout/pyramid2"/>
    <dgm:cxn modelId="{E888E0B6-1F98-4D04-A4F8-F297849051E4}" type="presParOf" srcId="{6D80B673-C2B8-44B7-ABAB-7614387DC861}" destId="{0B1A99F0-0BBB-4443-A7B4-EA64C0E27D78}" srcOrd="0" destOrd="0" presId="urn:microsoft.com/office/officeart/2005/8/layout/pyramid2"/>
    <dgm:cxn modelId="{58BABAD7-7096-4069-8A64-D03D0B6D882B}" type="presParOf" srcId="{6D80B673-C2B8-44B7-ABAB-7614387DC861}" destId="{5B03F31A-9F6D-4C31-AA9A-9BE5B2B2E9B4}" srcOrd="1" destOrd="0" presId="urn:microsoft.com/office/officeart/2005/8/layout/pyramid2"/>
    <dgm:cxn modelId="{962E0D37-8778-4B0F-B6D9-D47C2469095D}" type="presParOf" srcId="{6D80B673-C2B8-44B7-ABAB-7614387DC861}" destId="{3B3809BC-3146-4F3C-B45C-DA6CD0674A31}" srcOrd="2" destOrd="0" presId="urn:microsoft.com/office/officeart/2005/8/layout/pyramid2"/>
    <dgm:cxn modelId="{56F63C9C-9DEB-48E9-AF40-C9F655A1B576}" type="presParOf" srcId="{6D80B673-C2B8-44B7-ABAB-7614387DC861}" destId="{61C133DB-C568-4C30-9C8B-237A878BA044}" srcOrd="3" destOrd="0" presId="urn:microsoft.com/office/officeart/2005/8/layout/pyramid2"/>
    <dgm:cxn modelId="{B8EC7CF5-D40D-4EE1-9771-4CA0FC0499B0}" type="presParOf" srcId="{6D80B673-C2B8-44B7-ABAB-7614387DC861}" destId="{5CE07DB7-91C1-4DC8-95F1-76E2D7017891}" srcOrd="4" destOrd="0" presId="urn:microsoft.com/office/officeart/2005/8/layout/pyramid2"/>
    <dgm:cxn modelId="{282E6A97-F27B-41F3-A3CA-74A97AA4B402}" type="presParOf" srcId="{6D80B673-C2B8-44B7-ABAB-7614387DC861}" destId="{89D1E91A-6AE7-4796-8031-AC10A470A7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D19988-2C3F-4D2E-B6CA-8BC001E13F7C}" type="doc">
      <dgm:prSet loTypeId="urn:microsoft.com/office/officeart/2005/8/layout/hierarchy4" loCatId="list" qsTypeId="urn:microsoft.com/office/officeart/2005/8/quickstyle/simple3" qsCatId="simple" csTypeId="urn:microsoft.com/office/officeart/2005/8/colors/accent1_1" csCatId="accent1"/>
      <dgm:spPr/>
      <dgm:t>
        <a:bodyPr/>
        <a:lstStyle/>
        <a:p>
          <a:endParaRPr lang="fi-FI"/>
        </a:p>
      </dgm:t>
    </dgm:pt>
    <dgm:pt modelId="{770066CF-3763-4655-9D01-8F87AE2F219E}">
      <dgm:prSet/>
      <dgm:spPr/>
      <dgm:t>
        <a:bodyPr/>
        <a:lstStyle/>
        <a:p>
          <a:r>
            <a:rPr lang="fi-FI" b="1" i="0" baseline="0"/>
            <a:t>Rahoitusvälineitä kehittävän sijoituspalveluyrityksen on tehtävä skenaarioanalyysi, jossa arvioidaan, mitä loppuasiakkaille koituvia negatiivisia riskejä tuotteeseen liittyy ja missä olosuhteissa tällaisia riskejä voi esiintyä. </a:t>
          </a:r>
          <a:endParaRPr lang="fi-FI"/>
        </a:p>
      </dgm:t>
    </dgm:pt>
    <dgm:pt modelId="{62B492AF-92EE-4672-9A54-018AEAE1044A}" type="parTrans" cxnId="{01E9E1C6-CF8C-4954-A6D0-0D4B7BD90511}">
      <dgm:prSet/>
      <dgm:spPr/>
      <dgm:t>
        <a:bodyPr/>
        <a:lstStyle/>
        <a:p>
          <a:endParaRPr lang="fi-FI"/>
        </a:p>
      </dgm:t>
    </dgm:pt>
    <dgm:pt modelId="{2BAE5D3B-B0EB-40D7-A2A0-3FC3E6FA815A}" type="sibTrans" cxnId="{01E9E1C6-CF8C-4954-A6D0-0D4B7BD90511}">
      <dgm:prSet/>
      <dgm:spPr/>
      <dgm:t>
        <a:bodyPr/>
        <a:lstStyle/>
        <a:p>
          <a:endParaRPr lang="fi-FI"/>
        </a:p>
      </dgm:t>
    </dgm:pt>
    <dgm:pt modelId="{A26878B6-8BDA-48E9-8A42-8202BA1BE09F}">
      <dgm:prSet/>
      <dgm:spPr/>
      <dgm:t>
        <a:bodyPr/>
        <a:lstStyle/>
        <a:p>
          <a:r>
            <a:rPr lang="fi-FI" b="1" i="0" baseline="0"/>
            <a:t>Tuotteen valmistajan on arvioitava, mitä rahoitusvälineelle tapahtuisi kielteisissä olosuhteissa esimerkiksi silloin, kun </a:t>
          </a:r>
          <a:endParaRPr lang="fi-FI"/>
        </a:p>
      </dgm:t>
    </dgm:pt>
    <dgm:pt modelId="{87D3D508-1393-44F7-AA3A-285922EE4388}" type="parTrans" cxnId="{4EA551FF-5469-469B-B3B4-51D4967209FC}">
      <dgm:prSet/>
      <dgm:spPr/>
      <dgm:t>
        <a:bodyPr/>
        <a:lstStyle/>
        <a:p>
          <a:endParaRPr lang="fi-FI"/>
        </a:p>
      </dgm:t>
    </dgm:pt>
    <dgm:pt modelId="{10631BD5-432F-4A7C-8C25-864A24D98B66}" type="sibTrans" cxnId="{4EA551FF-5469-469B-B3B4-51D4967209FC}">
      <dgm:prSet/>
      <dgm:spPr/>
      <dgm:t>
        <a:bodyPr/>
        <a:lstStyle/>
        <a:p>
          <a:endParaRPr lang="fi-FI"/>
        </a:p>
      </dgm:t>
    </dgm:pt>
    <dgm:pt modelId="{FF9F7BEA-D29B-4B9D-A696-643B693B270B}">
      <dgm:prSet/>
      <dgm:spPr/>
      <dgm:t>
        <a:bodyPr/>
        <a:lstStyle/>
        <a:p>
          <a:r>
            <a:rPr lang="fi-FI" b="0" i="0" baseline="0"/>
            <a:t>1) markkinaympäristö heikkenee, </a:t>
          </a:r>
          <a:endParaRPr lang="fi-FI"/>
        </a:p>
      </dgm:t>
    </dgm:pt>
    <dgm:pt modelId="{22250D6D-4A47-461D-87B5-55BE20852487}" type="parTrans" cxnId="{21EEF447-CDFC-4887-99EA-B6498065192E}">
      <dgm:prSet/>
      <dgm:spPr/>
      <dgm:t>
        <a:bodyPr/>
        <a:lstStyle/>
        <a:p>
          <a:endParaRPr lang="fi-FI"/>
        </a:p>
      </dgm:t>
    </dgm:pt>
    <dgm:pt modelId="{EE977A9B-5E1F-4014-A8B4-0B17DDEE446E}" type="sibTrans" cxnId="{21EEF447-CDFC-4887-99EA-B6498065192E}">
      <dgm:prSet/>
      <dgm:spPr/>
      <dgm:t>
        <a:bodyPr/>
        <a:lstStyle/>
        <a:p>
          <a:endParaRPr lang="fi-FI"/>
        </a:p>
      </dgm:t>
    </dgm:pt>
    <dgm:pt modelId="{762C3E42-5686-4B80-9940-F9E413647823}">
      <dgm:prSet/>
      <dgm:spPr/>
      <dgm:t>
        <a:bodyPr/>
        <a:lstStyle/>
        <a:p>
          <a:r>
            <a:rPr lang="fi-FI" b="0" i="0" baseline="0"/>
            <a:t>2) rahoitusvälineen valmistaja tai sen valmistukseen ja/tai toimintaan osallistuva kolmas osapuoli joutuu taloudellisiin vaikeuksiin tai jokin toinen vastapuoliriski toteutuu, </a:t>
          </a:r>
          <a:endParaRPr lang="fi-FI"/>
        </a:p>
      </dgm:t>
    </dgm:pt>
    <dgm:pt modelId="{BDF4C49C-B9B3-425C-B405-7A196E03BF71}" type="parTrans" cxnId="{80C303BE-F31C-42D3-97C1-E45D558FDB33}">
      <dgm:prSet/>
      <dgm:spPr/>
      <dgm:t>
        <a:bodyPr/>
        <a:lstStyle/>
        <a:p>
          <a:endParaRPr lang="fi-FI"/>
        </a:p>
      </dgm:t>
    </dgm:pt>
    <dgm:pt modelId="{6AF2AC65-C90B-4F68-80B0-0ACCD1A6BA13}" type="sibTrans" cxnId="{80C303BE-F31C-42D3-97C1-E45D558FDB33}">
      <dgm:prSet/>
      <dgm:spPr/>
      <dgm:t>
        <a:bodyPr/>
        <a:lstStyle/>
        <a:p>
          <a:endParaRPr lang="fi-FI"/>
        </a:p>
      </dgm:t>
    </dgm:pt>
    <dgm:pt modelId="{FCFBC4DC-DDD2-4E82-AE33-9082315A9CBD}">
      <dgm:prSet/>
      <dgm:spPr/>
      <dgm:t>
        <a:bodyPr/>
        <a:lstStyle/>
        <a:p>
          <a:r>
            <a:rPr lang="fi-FI" b="0" i="0" baseline="0"/>
            <a:t>3) rahoitusvälineestä ei tule kaupallisesti kannattavaa tai </a:t>
          </a:r>
          <a:endParaRPr lang="fi-FI"/>
        </a:p>
      </dgm:t>
    </dgm:pt>
    <dgm:pt modelId="{8D3203F7-B7F5-48F9-A947-8CAAB791FC9B}" type="parTrans" cxnId="{BBB17162-E15A-4AEE-B39C-E2554B5F2B39}">
      <dgm:prSet/>
      <dgm:spPr/>
      <dgm:t>
        <a:bodyPr/>
        <a:lstStyle/>
        <a:p>
          <a:endParaRPr lang="fi-FI"/>
        </a:p>
      </dgm:t>
    </dgm:pt>
    <dgm:pt modelId="{67C9F944-243D-48E1-817D-D9A35261FF6A}" type="sibTrans" cxnId="{BBB17162-E15A-4AEE-B39C-E2554B5F2B39}">
      <dgm:prSet/>
      <dgm:spPr/>
      <dgm:t>
        <a:bodyPr/>
        <a:lstStyle/>
        <a:p>
          <a:endParaRPr lang="fi-FI"/>
        </a:p>
      </dgm:t>
    </dgm:pt>
    <dgm:pt modelId="{2201B87A-BE12-4813-867E-1CDD65B735D3}">
      <dgm:prSet/>
      <dgm:spPr/>
      <dgm:t>
        <a:bodyPr/>
        <a:lstStyle/>
        <a:p>
          <a:r>
            <a:rPr lang="fi-FI" b="0" i="0" baseline="0"/>
            <a:t>4) rahoitusvälineen kysyntä on huomattavasti ennakoitua suurempaa, mikä kohdistaa paineita yrityksen resursseihin ja/tai kohde-etuutena olevaan välineeseen.</a:t>
          </a:r>
          <a:endParaRPr lang="fi-FI"/>
        </a:p>
      </dgm:t>
    </dgm:pt>
    <dgm:pt modelId="{09A105AF-C553-4761-B51B-5353A72DFC5C}" type="parTrans" cxnId="{9E0E8987-82F5-4821-B45C-484D7420FF65}">
      <dgm:prSet/>
      <dgm:spPr/>
      <dgm:t>
        <a:bodyPr/>
        <a:lstStyle/>
        <a:p>
          <a:endParaRPr lang="fi-FI"/>
        </a:p>
      </dgm:t>
    </dgm:pt>
    <dgm:pt modelId="{0BD848AE-63F8-45BF-A2FA-46ED6D372532}" type="sibTrans" cxnId="{9E0E8987-82F5-4821-B45C-484D7420FF65}">
      <dgm:prSet/>
      <dgm:spPr/>
      <dgm:t>
        <a:bodyPr/>
        <a:lstStyle/>
        <a:p>
          <a:endParaRPr lang="fi-FI"/>
        </a:p>
      </dgm:t>
    </dgm:pt>
    <dgm:pt modelId="{4713E057-7128-4C5C-B6EB-D7485064A201}" type="pres">
      <dgm:prSet presAssocID="{4DD19988-2C3F-4D2E-B6CA-8BC001E13F7C}" presName="Name0" presStyleCnt="0">
        <dgm:presLayoutVars>
          <dgm:chPref val="1"/>
          <dgm:dir/>
          <dgm:animOne val="branch"/>
          <dgm:animLvl val="lvl"/>
          <dgm:resizeHandles/>
        </dgm:presLayoutVars>
      </dgm:prSet>
      <dgm:spPr/>
    </dgm:pt>
    <dgm:pt modelId="{050083B2-8BBD-4AE5-8A09-574BFC89F90D}" type="pres">
      <dgm:prSet presAssocID="{770066CF-3763-4655-9D01-8F87AE2F219E}" presName="vertOne" presStyleCnt="0"/>
      <dgm:spPr/>
    </dgm:pt>
    <dgm:pt modelId="{F2E05CA6-DC17-4B4C-BEB9-C7D06CA4FF5C}" type="pres">
      <dgm:prSet presAssocID="{770066CF-3763-4655-9D01-8F87AE2F219E}" presName="txOne" presStyleLbl="node0" presStyleIdx="0" presStyleCnt="2">
        <dgm:presLayoutVars>
          <dgm:chPref val="3"/>
        </dgm:presLayoutVars>
      </dgm:prSet>
      <dgm:spPr/>
    </dgm:pt>
    <dgm:pt modelId="{F0B1CA42-A330-4AE7-ACDF-962A4E11315A}" type="pres">
      <dgm:prSet presAssocID="{770066CF-3763-4655-9D01-8F87AE2F219E}" presName="horzOne" presStyleCnt="0"/>
      <dgm:spPr/>
    </dgm:pt>
    <dgm:pt modelId="{310DC6F6-35C3-424B-8ECE-B6224601C4FC}" type="pres">
      <dgm:prSet presAssocID="{2BAE5D3B-B0EB-40D7-A2A0-3FC3E6FA815A}" presName="sibSpaceOne" presStyleCnt="0"/>
      <dgm:spPr/>
    </dgm:pt>
    <dgm:pt modelId="{D121ECA8-FD14-496D-AF82-54F7788FBF19}" type="pres">
      <dgm:prSet presAssocID="{A26878B6-8BDA-48E9-8A42-8202BA1BE09F}" presName="vertOne" presStyleCnt="0"/>
      <dgm:spPr/>
    </dgm:pt>
    <dgm:pt modelId="{FC8D9F42-96F0-4AAA-82B9-E96AD7F0361E}" type="pres">
      <dgm:prSet presAssocID="{A26878B6-8BDA-48E9-8A42-8202BA1BE09F}" presName="txOne" presStyleLbl="node0" presStyleIdx="1" presStyleCnt="2">
        <dgm:presLayoutVars>
          <dgm:chPref val="3"/>
        </dgm:presLayoutVars>
      </dgm:prSet>
      <dgm:spPr/>
    </dgm:pt>
    <dgm:pt modelId="{69E613D5-166A-4E5A-9A2B-15CE95EA4119}" type="pres">
      <dgm:prSet presAssocID="{A26878B6-8BDA-48E9-8A42-8202BA1BE09F}" presName="parTransOne" presStyleCnt="0"/>
      <dgm:spPr/>
    </dgm:pt>
    <dgm:pt modelId="{78B876CF-A812-4082-B306-2103D74C5D20}" type="pres">
      <dgm:prSet presAssocID="{A26878B6-8BDA-48E9-8A42-8202BA1BE09F}" presName="horzOne" presStyleCnt="0"/>
      <dgm:spPr/>
    </dgm:pt>
    <dgm:pt modelId="{54FEEC97-380C-41B8-ADAF-4DB930A50751}" type="pres">
      <dgm:prSet presAssocID="{FF9F7BEA-D29B-4B9D-A696-643B693B270B}" presName="vertTwo" presStyleCnt="0"/>
      <dgm:spPr/>
    </dgm:pt>
    <dgm:pt modelId="{09056D83-42B6-481A-9820-2E1D25EDB9B9}" type="pres">
      <dgm:prSet presAssocID="{FF9F7BEA-D29B-4B9D-A696-643B693B270B}" presName="txTwo" presStyleLbl="node2" presStyleIdx="0" presStyleCnt="4">
        <dgm:presLayoutVars>
          <dgm:chPref val="3"/>
        </dgm:presLayoutVars>
      </dgm:prSet>
      <dgm:spPr/>
    </dgm:pt>
    <dgm:pt modelId="{89D99426-927B-42E0-BB9D-A1634D6CA67B}" type="pres">
      <dgm:prSet presAssocID="{FF9F7BEA-D29B-4B9D-A696-643B693B270B}" presName="horzTwo" presStyleCnt="0"/>
      <dgm:spPr/>
    </dgm:pt>
    <dgm:pt modelId="{DEBF1480-C3FC-4512-83CF-ADFB296C5B77}" type="pres">
      <dgm:prSet presAssocID="{EE977A9B-5E1F-4014-A8B4-0B17DDEE446E}" presName="sibSpaceTwo" presStyleCnt="0"/>
      <dgm:spPr/>
    </dgm:pt>
    <dgm:pt modelId="{CB4BF8B6-3F4D-4CDF-BA41-A09266FDD4B8}" type="pres">
      <dgm:prSet presAssocID="{762C3E42-5686-4B80-9940-F9E413647823}" presName="vertTwo" presStyleCnt="0"/>
      <dgm:spPr/>
    </dgm:pt>
    <dgm:pt modelId="{25A1A231-88E6-456F-AC93-7EEA817BB645}" type="pres">
      <dgm:prSet presAssocID="{762C3E42-5686-4B80-9940-F9E413647823}" presName="txTwo" presStyleLbl="node2" presStyleIdx="1" presStyleCnt="4">
        <dgm:presLayoutVars>
          <dgm:chPref val="3"/>
        </dgm:presLayoutVars>
      </dgm:prSet>
      <dgm:spPr/>
    </dgm:pt>
    <dgm:pt modelId="{4900B965-18FF-41ED-9342-E4EA2F92F071}" type="pres">
      <dgm:prSet presAssocID="{762C3E42-5686-4B80-9940-F9E413647823}" presName="horzTwo" presStyleCnt="0"/>
      <dgm:spPr/>
    </dgm:pt>
    <dgm:pt modelId="{0BC047DE-27FE-4A31-86B7-0F25D5B467B3}" type="pres">
      <dgm:prSet presAssocID="{6AF2AC65-C90B-4F68-80B0-0ACCD1A6BA13}" presName="sibSpaceTwo" presStyleCnt="0"/>
      <dgm:spPr/>
    </dgm:pt>
    <dgm:pt modelId="{4EF008BF-6378-47A0-A622-AEA078C7823C}" type="pres">
      <dgm:prSet presAssocID="{FCFBC4DC-DDD2-4E82-AE33-9082315A9CBD}" presName="vertTwo" presStyleCnt="0"/>
      <dgm:spPr/>
    </dgm:pt>
    <dgm:pt modelId="{92854818-9B4F-48E5-8BE3-9F6F2B8C0A61}" type="pres">
      <dgm:prSet presAssocID="{FCFBC4DC-DDD2-4E82-AE33-9082315A9CBD}" presName="txTwo" presStyleLbl="node2" presStyleIdx="2" presStyleCnt="4">
        <dgm:presLayoutVars>
          <dgm:chPref val="3"/>
        </dgm:presLayoutVars>
      </dgm:prSet>
      <dgm:spPr/>
    </dgm:pt>
    <dgm:pt modelId="{646C03BC-BD4F-4251-A39A-2BF4D4C4A8B8}" type="pres">
      <dgm:prSet presAssocID="{FCFBC4DC-DDD2-4E82-AE33-9082315A9CBD}" presName="horzTwo" presStyleCnt="0"/>
      <dgm:spPr/>
    </dgm:pt>
    <dgm:pt modelId="{1A9E5253-33DA-4194-8B45-86DCDC9BB342}" type="pres">
      <dgm:prSet presAssocID="{67C9F944-243D-48E1-817D-D9A35261FF6A}" presName="sibSpaceTwo" presStyleCnt="0"/>
      <dgm:spPr/>
    </dgm:pt>
    <dgm:pt modelId="{0D8DF7BB-0649-4FE5-8C0B-C72E5CF0E155}" type="pres">
      <dgm:prSet presAssocID="{2201B87A-BE12-4813-867E-1CDD65B735D3}" presName="vertTwo" presStyleCnt="0"/>
      <dgm:spPr/>
    </dgm:pt>
    <dgm:pt modelId="{6BC6C037-8C67-40B2-9039-68C3E8204630}" type="pres">
      <dgm:prSet presAssocID="{2201B87A-BE12-4813-867E-1CDD65B735D3}" presName="txTwo" presStyleLbl="node2" presStyleIdx="3" presStyleCnt="4">
        <dgm:presLayoutVars>
          <dgm:chPref val="3"/>
        </dgm:presLayoutVars>
      </dgm:prSet>
      <dgm:spPr/>
    </dgm:pt>
    <dgm:pt modelId="{17ACB47B-561B-4F5C-8864-01D76C704FAE}" type="pres">
      <dgm:prSet presAssocID="{2201B87A-BE12-4813-867E-1CDD65B735D3}" presName="horzTwo" presStyleCnt="0"/>
      <dgm:spPr/>
    </dgm:pt>
  </dgm:ptLst>
  <dgm:cxnLst>
    <dgm:cxn modelId="{BBB17162-E15A-4AEE-B39C-E2554B5F2B39}" srcId="{A26878B6-8BDA-48E9-8A42-8202BA1BE09F}" destId="{FCFBC4DC-DDD2-4E82-AE33-9082315A9CBD}" srcOrd="2" destOrd="0" parTransId="{8D3203F7-B7F5-48F9-A947-8CAAB791FC9B}" sibTransId="{67C9F944-243D-48E1-817D-D9A35261FF6A}"/>
    <dgm:cxn modelId="{21EEF447-CDFC-4887-99EA-B6498065192E}" srcId="{A26878B6-8BDA-48E9-8A42-8202BA1BE09F}" destId="{FF9F7BEA-D29B-4B9D-A696-643B693B270B}" srcOrd="0" destOrd="0" parTransId="{22250D6D-4A47-461D-87B5-55BE20852487}" sibTransId="{EE977A9B-5E1F-4014-A8B4-0B17DDEE446E}"/>
    <dgm:cxn modelId="{BA4C836F-7891-4A74-A8B5-089CB8B3FC55}" type="presOf" srcId="{4DD19988-2C3F-4D2E-B6CA-8BC001E13F7C}" destId="{4713E057-7128-4C5C-B6EB-D7485064A201}" srcOrd="0" destOrd="0" presId="urn:microsoft.com/office/officeart/2005/8/layout/hierarchy4"/>
    <dgm:cxn modelId="{7A980A70-F477-4E8F-87CA-F06E24DBAD0F}" type="presOf" srcId="{A26878B6-8BDA-48E9-8A42-8202BA1BE09F}" destId="{FC8D9F42-96F0-4AAA-82B9-E96AD7F0361E}" srcOrd="0" destOrd="0" presId="urn:microsoft.com/office/officeart/2005/8/layout/hierarchy4"/>
    <dgm:cxn modelId="{9E0E8987-82F5-4821-B45C-484D7420FF65}" srcId="{A26878B6-8BDA-48E9-8A42-8202BA1BE09F}" destId="{2201B87A-BE12-4813-867E-1CDD65B735D3}" srcOrd="3" destOrd="0" parTransId="{09A105AF-C553-4761-B51B-5353A72DFC5C}" sibTransId="{0BD848AE-63F8-45BF-A2FA-46ED6D372532}"/>
    <dgm:cxn modelId="{6C619F8A-4FE5-46D9-A8AE-11F057F900B5}" type="presOf" srcId="{FCFBC4DC-DDD2-4E82-AE33-9082315A9CBD}" destId="{92854818-9B4F-48E5-8BE3-9F6F2B8C0A61}" srcOrd="0" destOrd="0" presId="urn:microsoft.com/office/officeart/2005/8/layout/hierarchy4"/>
    <dgm:cxn modelId="{F3F1B6A6-F16E-4B37-BD47-ED8D8B5D90DC}" type="presOf" srcId="{770066CF-3763-4655-9D01-8F87AE2F219E}" destId="{F2E05CA6-DC17-4B4C-BEB9-C7D06CA4FF5C}" srcOrd="0" destOrd="0" presId="urn:microsoft.com/office/officeart/2005/8/layout/hierarchy4"/>
    <dgm:cxn modelId="{AFFFC5AC-E634-4208-BE3A-906B06A1668F}" type="presOf" srcId="{762C3E42-5686-4B80-9940-F9E413647823}" destId="{25A1A231-88E6-456F-AC93-7EEA817BB645}" srcOrd="0" destOrd="0" presId="urn:microsoft.com/office/officeart/2005/8/layout/hierarchy4"/>
    <dgm:cxn modelId="{80C303BE-F31C-42D3-97C1-E45D558FDB33}" srcId="{A26878B6-8BDA-48E9-8A42-8202BA1BE09F}" destId="{762C3E42-5686-4B80-9940-F9E413647823}" srcOrd="1" destOrd="0" parTransId="{BDF4C49C-B9B3-425C-B405-7A196E03BF71}" sibTransId="{6AF2AC65-C90B-4F68-80B0-0ACCD1A6BA13}"/>
    <dgm:cxn modelId="{01E9E1C6-CF8C-4954-A6D0-0D4B7BD90511}" srcId="{4DD19988-2C3F-4D2E-B6CA-8BC001E13F7C}" destId="{770066CF-3763-4655-9D01-8F87AE2F219E}" srcOrd="0" destOrd="0" parTransId="{62B492AF-92EE-4672-9A54-018AEAE1044A}" sibTransId="{2BAE5D3B-B0EB-40D7-A2A0-3FC3E6FA815A}"/>
    <dgm:cxn modelId="{345A2ACD-1312-4BE7-91E2-2C781FEF841C}" type="presOf" srcId="{2201B87A-BE12-4813-867E-1CDD65B735D3}" destId="{6BC6C037-8C67-40B2-9039-68C3E8204630}" srcOrd="0" destOrd="0" presId="urn:microsoft.com/office/officeart/2005/8/layout/hierarchy4"/>
    <dgm:cxn modelId="{A8A08CF8-092B-4D2B-90ED-5BE3C5FD7E9B}" type="presOf" srcId="{FF9F7BEA-D29B-4B9D-A696-643B693B270B}" destId="{09056D83-42B6-481A-9820-2E1D25EDB9B9}" srcOrd="0" destOrd="0" presId="urn:microsoft.com/office/officeart/2005/8/layout/hierarchy4"/>
    <dgm:cxn modelId="{4EA551FF-5469-469B-B3B4-51D4967209FC}" srcId="{4DD19988-2C3F-4D2E-B6CA-8BC001E13F7C}" destId="{A26878B6-8BDA-48E9-8A42-8202BA1BE09F}" srcOrd="1" destOrd="0" parTransId="{87D3D508-1393-44F7-AA3A-285922EE4388}" sibTransId="{10631BD5-432F-4A7C-8C25-864A24D98B66}"/>
    <dgm:cxn modelId="{877A0D4E-C652-4A13-A24A-E83E5298DBCD}" type="presParOf" srcId="{4713E057-7128-4C5C-B6EB-D7485064A201}" destId="{050083B2-8BBD-4AE5-8A09-574BFC89F90D}" srcOrd="0" destOrd="0" presId="urn:microsoft.com/office/officeart/2005/8/layout/hierarchy4"/>
    <dgm:cxn modelId="{519DF69E-D090-4116-A01E-B6DB9B1775AB}" type="presParOf" srcId="{050083B2-8BBD-4AE5-8A09-574BFC89F90D}" destId="{F2E05CA6-DC17-4B4C-BEB9-C7D06CA4FF5C}" srcOrd="0" destOrd="0" presId="urn:microsoft.com/office/officeart/2005/8/layout/hierarchy4"/>
    <dgm:cxn modelId="{1BE9C844-CA0E-4EC4-9F77-95B0164C4552}" type="presParOf" srcId="{050083B2-8BBD-4AE5-8A09-574BFC89F90D}" destId="{F0B1CA42-A330-4AE7-ACDF-962A4E11315A}" srcOrd="1" destOrd="0" presId="urn:microsoft.com/office/officeart/2005/8/layout/hierarchy4"/>
    <dgm:cxn modelId="{2BEC3CE8-177A-4981-B825-5F82A6A33F89}" type="presParOf" srcId="{4713E057-7128-4C5C-B6EB-D7485064A201}" destId="{310DC6F6-35C3-424B-8ECE-B6224601C4FC}" srcOrd="1" destOrd="0" presId="urn:microsoft.com/office/officeart/2005/8/layout/hierarchy4"/>
    <dgm:cxn modelId="{3A0C2C76-A6EA-4E01-994E-C8FB7A86E753}" type="presParOf" srcId="{4713E057-7128-4C5C-B6EB-D7485064A201}" destId="{D121ECA8-FD14-496D-AF82-54F7788FBF19}" srcOrd="2" destOrd="0" presId="urn:microsoft.com/office/officeart/2005/8/layout/hierarchy4"/>
    <dgm:cxn modelId="{6DD18BE2-4B17-4A53-9C2D-1011D5734D34}" type="presParOf" srcId="{D121ECA8-FD14-496D-AF82-54F7788FBF19}" destId="{FC8D9F42-96F0-4AAA-82B9-E96AD7F0361E}" srcOrd="0" destOrd="0" presId="urn:microsoft.com/office/officeart/2005/8/layout/hierarchy4"/>
    <dgm:cxn modelId="{C21C452E-FE71-4768-A91C-B5C57C03C3C7}" type="presParOf" srcId="{D121ECA8-FD14-496D-AF82-54F7788FBF19}" destId="{69E613D5-166A-4E5A-9A2B-15CE95EA4119}" srcOrd="1" destOrd="0" presId="urn:microsoft.com/office/officeart/2005/8/layout/hierarchy4"/>
    <dgm:cxn modelId="{B1BB9691-07B8-41E7-884A-9E3CDA2D4963}" type="presParOf" srcId="{D121ECA8-FD14-496D-AF82-54F7788FBF19}" destId="{78B876CF-A812-4082-B306-2103D74C5D20}" srcOrd="2" destOrd="0" presId="urn:microsoft.com/office/officeart/2005/8/layout/hierarchy4"/>
    <dgm:cxn modelId="{824B6D1C-BFD0-4E6C-87D8-F76CD3F799B4}" type="presParOf" srcId="{78B876CF-A812-4082-B306-2103D74C5D20}" destId="{54FEEC97-380C-41B8-ADAF-4DB930A50751}" srcOrd="0" destOrd="0" presId="urn:microsoft.com/office/officeart/2005/8/layout/hierarchy4"/>
    <dgm:cxn modelId="{1F1A15A7-DA35-41CD-85BA-DEEFA1AE7F0D}" type="presParOf" srcId="{54FEEC97-380C-41B8-ADAF-4DB930A50751}" destId="{09056D83-42B6-481A-9820-2E1D25EDB9B9}" srcOrd="0" destOrd="0" presId="urn:microsoft.com/office/officeart/2005/8/layout/hierarchy4"/>
    <dgm:cxn modelId="{631E2267-B584-4923-96A3-73C95A18CBDF}" type="presParOf" srcId="{54FEEC97-380C-41B8-ADAF-4DB930A50751}" destId="{89D99426-927B-42E0-BB9D-A1634D6CA67B}" srcOrd="1" destOrd="0" presId="urn:microsoft.com/office/officeart/2005/8/layout/hierarchy4"/>
    <dgm:cxn modelId="{D61C5B79-1632-41F7-B0A6-3525A33B6415}" type="presParOf" srcId="{78B876CF-A812-4082-B306-2103D74C5D20}" destId="{DEBF1480-C3FC-4512-83CF-ADFB296C5B77}" srcOrd="1" destOrd="0" presId="urn:microsoft.com/office/officeart/2005/8/layout/hierarchy4"/>
    <dgm:cxn modelId="{B7BC49A8-1783-4B4D-92C5-961CE494DC0D}" type="presParOf" srcId="{78B876CF-A812-4082-B306-2103D74C5D20}" destId="{CB4BF8B6-3F4D-4CDF-BA41-A09266FDD4B8}" srcOrd="2" destOrd="0" presId="urn:microsoft.com/office/officeart/2005/8/layout/hierarchy4"/>
    <dgm:cxn modelId="{6C85E4CE-85E3-4CB4-BF93-1E6FDD541A66}" type="presParOf" srcId="{CB4BF8B6-3F4D-4CDF-BA41-A09266FDD4B8}" destId="{25A1A231-88E6-456F-AC93-7EEA817BB645}" srcOrd="0" destOrd="0" presId="urn:microsoft.com/office/officeart/2005/8/layout/hierarchy4"/>
    <dgm:cxn modelId="{6CDCCF29-7702-46E4-B8F6-8F6A95A67C8F}" type="presParOf" srcId="{CB4BF8B6-3F4D-4CDF-BA41-A09266FDD4B8}" destId="{4900B965-18FF-41ED-9342-E4EA2F92F071}" srcOrd="1" destOrd="0" presId="urn:microsoft.com/office/officeart/2005/8/layout/hierarchy4"/>
    <dgm:cxn modelId="{66B52546-57FA-4284-BA3B-9704C9E7E7CA}" type="presParOf" srcId="{78B876CF-A812-4082-B306-2103D74C5D20}" destId="{0BC047DE-27FE-4A31-86B7-0F25D5B467B3}" srcOrd="3" destOrd="0" presId="urn:microsoft.com/office/officeart/2005/8/layout/hierarchy4"/>
    <dgm:cxn modelId="{1196F307-E7D3-4EA8-A6D4-33EBAC283673}" type="presParOf" srcId="{78B876CF-A812-4082-B306-2103D74C5D20}" destId="{4EF008BF-6378-47A0-A622-AEA078C7823C}" srcOrd="4" destOrd="0" presId="urn:microsoft.com/office/officeart/2005/8/layout/hierarchy4"/>
    <dgm:cxn modelId="{26CA0369-DD98-4482-9537-FAA4A5AAFCD4}" type="presParOf" srcId="{4EF008BF-6378-47A0-A622-AEA078C7823C}" destId="{92854818-9B4F-48E5-8BE3-9F6F2B8C0A61}" srcOrd="0" destOrd="0" presId="urn:microsoft.com/office/officeart/2005/8/layout/hierarchy4"/>
    <dgm:cxn modelId="{C24D9919-8FDF-4647-ACF1-F63B42F153EE}" type="presParOf" srcId="{4EF008BF-6378-47A0-A622-AEA078C7823C}" destId="{646C03BC-BD4F-4251-A39A-2BF4D4C4A8B8}" srcOrd="1" destOrd="0" presId="urn:microsoft.com/office/officeart/2005/8/layout/hierarchy4"/>
    <dgm:cxn modelId="{CBB26477-BB28-4795-93BD-6F8968F6581D}" type="presParOf" srcId="{78B876CF-A812-4082-B306-2103D74C5D20}" destId="{1A9E5253-33DA-4194-8B45-86DCDC9BB342}" srcOrd="5" destOrd="0" presId="urn:microsoft.com/office/officeart/2005/8/layout/hierarchy4"/>
    <dgm:cxn modelId="{C1812354-A118-4727-888D-47B877F86306}" type="presParOf" srcId="{78B876CF-A812-4082-B306-2103D74C5D20}" destId="{0D8DF7BB-0649-4FE5-8C0B-C72E5CF0E155}" srcOrd="6" destOrd="0" presId="urn:microsoft.com/office/officeart/2005/8/layout/hierarchy4"/>
    <dgm:cxn modelId="{9C0761F0-A0DE-4D08-A11D-0D501FA5FD97}" type="presParOf" srcId="{0D8DF7BB-0649-4FE5-8C0B-C72E5CF0E155}" destId="{6BC6C037-8C67-40B2-9039-68C3E8204630}" srcOrd="0" destOrd="0" presId="urn:microsoft.com/office/officeart/2005/8/layout/hierarchy4"/>
    <dgm:cxn modelId="{04AE0701-192B-4B75-94A2-40675FE25325}" type="presParOf" srcId="{0D8DF7BB-0649-4FE5-8C0B-C72E5CF0E155}" destId="{17ACB47B-561B-4F5C-8864-01D76C704F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8F7E38-5648-4CC0-84D9-5EF6A3CB703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306344D0-F363-418B-95F5-61F0065D351F}">
      <dgm:prSet/>
      <dgm:spPr/>
      <dgm:t>
        <a:bodyPr/>
        <a:lstStyle/>
        <a:p>
          <a:r>
            <a:rPr lang="fi-FI" b="1" i="0" baseline="0"/>
            <a:t>MiFIR-asetuksen ja PRIIPs-asetuksen nojalla sekä kansallisilla että eurooppalaisilla finanssialan valvojilla (Finanssivalvonta, ESMA ja EIOPA) on mahdollisuus puuttua väliaikaisella kiellolla tai rajoituksella sijoitustuotteen tai tuoteryhmän markkinointiin, jakeluun tai myyntiin tai näiden yhdistelmään tietyissä tilanteissa</a:t>
          </a:r>
          <a:endParaRPr lang="fi-FI"/>
        </a:p>
      </dgm:t>
    </dgm:pt>
    <dgm:pt modelId="{23121916-5ED9-475F-B6B6-56ABBCAEE1C0}" type="parTrans" cxnId="{EADCEA12-A0B0-45D5-AAA6-4178B84D3251}">
      <dgm:prSet/>
      <dgm:spPr/>
      <dgm:t>
        <a:bodyPr/>
        <a:lstStyle/>
        <a:p>
          <a:endParaRPr lang="fi-FI"/>
        </a:p>
      </dgm:t>
    </dgm:pt>
    <dgm:pt modelId="{7767A316-B5E0-4769-805B-DB2909BECDC0}" type="sibTrans" cxnId="{EADCEA12-A0B0-45D5-AAA6-4178B84D3251}">
      <dgm:prSet/>
      <dgm:spPr/>
      <dgm:t>
        <a:bodyPr/>
        <a:lstStyle/>
        <a:p>
          <a:endParaRPr lang="fi-FI"/>
        </a:p>
      </dgm:t>
    </dgm:pt>
    <dgm:pt modelId="{13EEAD63-B3B3-45C2-A5F9-88C91CA5CC10}">
      <dgm:prSet/>
      <dgm:spPr/>
      <dgm:t>
        <a:bodyPr/>
        <a:lstStyle/>
        <a:p>
          <a:r>
            <a:rPr lang="fi-FI" b="0" i="0" baseline="0"/>
            <a:t>EIOPA ja ESMA voivat kuitenkin ryhtyä edellä mainittuihin toimenpiteisiin ainoastaan jos ehdotetulla toimella ratkaistaan merkittävä sijoittajansuojaa koskeva ongelma tai torjutaan uhka finanssi- tai hyödykemarkkinoiden moitteettomalle toiminnalle ja eheydelle taikka koko finanssijärjestelmän tai sen osan vakaudelle unionissa. </a:t>
          </a:r>
          <a:endParaRPr lang="fi-FI"/>
        </a:p>
      </dgm:t>
    </dgm:pt>
    <dgm:pt modelId="{4B89AA38-4220-4094-9E2A-AD06D2CC5FD2}" type="parTrans" cxnId="{7EFEEDF7-5185-46D2-B442-EB0785099B42}">
      <dgm:prSet/>
      <dgm:spPr/>
      <dgm:t>
        <a:bodyPr/>
        <a:lstStyle/>
        <a:p>
          <a:endParaRPr lang="fi-FI"/>
        </a:p>
      </dgm:t>
    </dgm:pt>
    <dgm:pt modelId="{E354E638-D5DD-40AA-8FB8-B940122982EE}" type="sibTrans" cxnId="{7EFEEDF7-5185-46D2-B442-EB0785099B42}">
      <dgm:prSet/>
      <dgm:spPr/>
      <dgm:t>
        <a:bodyPr/>
        <a:lstStyle/>
        <a:p>
          <a:endParaRPr lang="fi-FI"/>
        </a:p>
      </dgm:t>
    </dgm:pt>
    <dgm:pt modelId="{223C39E3-73F6-4A4D-AF35-B9160D0EC92A}">
      <dgm:prSet/>
      <dgm:spPr/>
      <dgm:t>
        <a:bodyPr/>
        <a:lstStyle/>
        <a:p>
          <a:r>
            <a:rPr lang="fi-FI" b="0" i="0" baseline="0"/>
            <a:t>Lisäksi edellytyksenä on, että uhkaa ei torjuta unionin oikeuden mukaisilla sääntelyvaatimuksilla, joita sovelletaan kyseiseen rahoitusvälineeseen tai toimintaan ja toimivaltainen viranomainen tai toimivaltaiset viranomaiset eivät ole toteuttaneet toimenpiteitä uhan torjumiseksi, tai toteutetut toimenpiteet eivät ole riittäviä uhan torjumiseksi </a:t>
          </a:r>
          <a:endParaRPr lang="fi-FI"/>
        </a:p>
      </dgm:t>
    </dgm:pt>
    <dgm:pt modelId="{18D7362F-FF26-4975-8B76-3F0725602FF2}" type="parTrans" cxnId="{33AFBE09-7ADC-48DB-A09F-E5A54836C056}">
      <dgm:prSet/>
      <dgm:spPr/>
      <dgm:t>
        <a:bodyPr/>
        <a:lstStyle/>
        <a:p>
          <a:endParaRPr lang="fi-FI"/>
        </a:p>
      </dgm:t>
    </dgm:pt>
    <dgm:pt modelId="{B3322C12-12F5-4FE9-8825-DEFA9A89942F}" type="sibTrans" cxnId="{33AFBE09-7ADC-48DB-A09F-E5A54836C056}">
      <dgm:prSet/>
      <dgm:spPr/>
      <dgm:t>
        <a:bodyPr/>
        <a:lstStyle/>
        <a:p>
          <a:endParaRPr lang="fi-FI"/>
        </a:p>
      </dgm:t>
    </dgm:pt>
    <dgm:pt modelId="{4B3737A6-633F-47F7-A11F-33980649AD52}" type="pres">
      <dgm:prSet presAssocID="{1F8F7E38-5648-4CC0-84D9-5EF6A3CB7037}" presName="vert0" presStyleCnt="0">
        <dgm:presLayoutVars>
          <dgm:dir/>
          <dgm:animOne val="branch"/>
          <dgm:animLvl val="lvl"/>
        </dgm:presLayoutVars>
      </dgm:prSet>
      <dgm:spPr/>
    </dgm:pt>
    <dgm:pt modelId="{8E596C53-B7DF-40C0-9D9F-5C8DECEEF3C8}" type="pres">
      <dgm:prSet presAssocID="{306344D0-F363-418B-95F5-61F0065D351F}" presName="thickLine" presStyleLbl="alignNode1" presStyleIdx="0" presStyleCnt="1"/>
      <dgm:spPr/>
    </dgm:pt>
    <dgm:pt modelId="{EF6676DC-6C72-434C-A232-6A8AF1C43F96}" type="pres">
      <dgm:prSet presAssocID="{306344D0-F363-418B-95F5-61F0065D351F}" presName="horz1" presStyleCnt="0"/>
      <dgm:spPr/>
    </dgm:pt>
    <dgm:pt modelId="{CD8CCEFA-9232-4253-8A1B-24D61B822A80}" type="pres">
      <dgm:prSet presAssocID="{306344D0-F363-418B-95F5-61F0065D351F}" presName="tx1" presStyleLbl="revTx" presStyleIdx="0" presStyleCnt="3"/>
      <dgm:spPr/>
    </dgm:pt>
    <dgm:pt modelId="{8CC1BAD2-FB62-42F4-814F-53FBB00F1F13}" type="pres">
      <dgm:prSet presAssocID="{306344D0-F363-418B-95F5-61F0065D351F}" presName="vert1" presStyleCnt="0"/>
      <dgm:spPr/>
    </dgm:pt>
    <dgm:pt modelId="{77A45FD1-6ECE-4BA1-AAA5-D8B85FC88BFA}" type="pres">
      <dgm:prSet presAssocID="{13EEAD63-B3B3-45C2-A5F9-88C91CA5CC10}" presName="vertSpace2a" presStyleCnt="0"/>
      <dgm:spPr/>
    </dgm:pt>
    <dgm:pt modelId="{536FD8F3-575D-45A0-972C-2F43BC5FDE8C}" type="pres">
      <dgm:prSet presAssocID="{13EEAD63-B3B3-45C2-A5F9-88C91CA5CC10}" presName="horz2" presStyleCnt="0"/>
      <dgm:spPr/>
    </dgm:pt>
    <dgm:pt modelId="{1DAD410E-55E8-45F0-BFDB-2DD8EE66BFDD}" type="pres">
      <dgm:prSet presAssocID="{13EEAD63-B3B3-45C2-A5F9-88C91CA5CC10}" presName="horzSpace2" presStyleCnt="0"/>
      <dgm:spPr/>
    </dgm:pt>
    <dgm:pt modelId="{A18079F4-DE96-4730-929F-3E6470C5A24E}" type="pres">
      <dgm:prSet presAssocID="{13EEAD63-B3B3-45C2-A5F9-88C91CA5CC10}" presName="tx2" presStyleLbl="revTx" presStyleIdx="1" presStyleCnt="3"/>
      <dgm:spPr/>
    </dgm:pt>
    <dgm:pt modelId="{1413F866-8B8E-4D36-B73F-C4F1A4C3040B}" type="pres">
      <dgm:prSet presAssocID="{13EEAD63-B3B3-45C2-A5F9-88C91CA5CC10}" presName="vert2" presStyleCnt="0"/>
      <dgm:spPr/>
    </dgm:pt>
    <dgm:pt modelId="{571FE2D8-6B87-48B3-A592-C4DB805F1D53}" type="pres">
      <dgm:prSet presAssocID="{13EEAD63-B3B3-45C2-A5F9-88C91CA5CC10}" presName="thinLine2b" presStyleLbl="callout" presStyleIdx="0" presStyleCnt="2"/>
      <dgm:spPr/>
    </dgm:pt>
    <dgm:pt modelId="{BBEEFC82-53BA-4AF8-89E1-23B84C705700}" type="pres">
      <dgm:prSet presAssocID="{13EEAD63-B3B3-45C2-A5F9-88C91CA5CC10}" presName="vertSpace2b" presStyleCnt="0"/>
      <dgm:spPr/>
    </dgm:pt>
    <dgm:pt modelId="{B8CDAB21-5E70-47F9-AC44-215EC1731656}" type="pres">
      <dgm:prSet presAssocID="{223C39E3-73F6-4A4D-AF35-B9160D0EC92A}" presName="horz2" presStyleCnt="0"/>
      <dgm:spPr/>
    </dgm:pt>
    <dgm:pt modelId="{508DB7BA-2046-411E-A70F-7B97FD255F98}" type="pres">
      <dgm:prSet presAssocID="{223C39E3-73F6-4A4D-AF35-B9160D0EC92A}" presName="horzSpace2" presStyleCnt="0"/>
      <dgm:spPr/>
    </dgm:pt>
    <dgm:pt modelId="{A1A0BC76-41DE-44E6-98AC-5D180673D66D}" type="pres">
      <dgm:prSet presAssocID="{223C39E3-73F6-4A4D-AF35-B9160D0EC92A}" presName="tx2" presStyleLbl="revTx" presStyleIdx="2" presStyleCnt="3"/>
      <dgm:spPr/>
    </dgm:pt>
    <dgm:pt modelId="{81F03485-BD45-4D4B-94A1-BFED1CC90564}" type="pres">
      <dgm:prSet presAssocID="{223C39E3-73F6-4A4D-AF35-B9160D0EC92A}" presName="vert2" presStyleCnt="0"/>
      <dgm:spPr/>
    </dgm:pt>
    <dgm:pt modelId="{BE9F8CCD-6956-42D1-8223-3ED57C9E293D}" type="pres">
      <dgm:prSet presAssocID="{223C39E3-73F6-4A4D-AF35-B9160D0EC92A}" presName="thinLine2b" presStyleLbl="callout" presStyleIdx="1" presStyleCnt="2"/>
      <dgm:spPr/>
    </dgm:pt>
    <dgm:pt modelId="{1206C32F-4380-425B-B36A-DDE94BB4123E}" type="pres">
      <dgm:prSet presAssocID="{223C39E3-73F6-4A4D-AF35-B9160D0EC92A}" presName="vertSpace2b" presStyleCnt="0"/>
      <dgm:spPr/>
    </dgm:pt>
  </dgm:ptLst>
  <dgm:cxnLst>
    <dgm:cxn modelId="{33AFBE09-7ADC-48DB-A09F-E5A54836C056}" srcId="{306344D0-F363-418B-95F5-61F0065D351F}" destId="{223C39E3-73F6-4A4D-AF35-B9160D0EC92A}" srcOrd="1" destOrd="0" parTransId="{18D7362F-FF26-4975-8B76-3F0725602FF2}" sibTransId="{B3322C12-12F5-4FE9-8825-DEFA9A89942F}"/>
    <dgm:cxn modelId="{EADCEA12-A0B0-45D5-AAA6-4178B84D3251}" srcId="{1F8F7E38-5648-4CC0-84D9-5EF6A3CB7037}" destId="{306344D0-F363-418B-95F5-61F0065D351F}" srcOrd="0" destOrd="0" parTransId="{23121916-5ED9-475F-B6B6-56ABBCAEE1C0}" sibTransId="{7767A316-B5E0-4769-805B-DB2909BECDC0}"/>
    <dgm:cxn modelId="{6FD64BC0-960A-4A9E-AAEE-3C6F8560D103}" type="presOf" srcId="{1F8F7E38-5648-4CC0-84D9-5EF6A3CB7037}" destId="{4B3737A6-633F-47F7-A11F-33980649AD52}" srcOrd="0" destOrd="0" presId="urn:microsoft.com/office/officeart/2008/layout/LinedList"/>
    <dgm:cxn modelId="{10AF82C6-9602-4DA2-ABDA-EB4EAFB34D06}" type="presOf" srcId="{13EEAD63-B3B3-45C2-A5F9-88C91CA5CC10}" destId="{A18079F4-DE96-4730-929F-3E6470C5A24E}" srcOrd="0" destOrd="0" presId="urn:microsoft.com/office/officeart/2008/layout/LinedList"/>
    <dgm:cxn modelId="{403B8FC7-910C-4AA1-8F86-6AA43A8F9E4E}" type="presOf" srcId="{306344D0-F363-418B-95F5-61F0065D351F}" destId="{CD8CCEFA-9232-4253-8A1B-24D61B822A80}" srcOrd="0" destOrd="0" presId="urn:microsoft.com/office/officeart/2008/layout/LinedList"/>
    <dgm:cxn modelId="{49A3D5DD-0B73-4379-99F6-7A541093A7BE}" type="presOf" srcId="{223C39E3-73F6-4A4D-AF35-B9160D0EC92A}" destId="{A1A0BC76-41DE-44E6-98AC-5D180673D66D}" srcOrd="0" destOrd="0" presId="urn:microsoft.com/office/officeart/2008/layout/LinedList"/>
    <dgm:cxn modelId="{7EFEEDF7-5185-46D2-B442-EB0785099B42}" srcId="{306344D0-F363-418B-95F5-61F0065D351F}" destId="{13EEAD63-B3B3-45C2-A5F9-88C91CA5CC10}" srcOrd="0" destOrd="0" parTransId="{4B89AA38-4220-4094-9E2A-AD06D2CC5FD2}" sibTransId="{E354E638-D5DD-40AA-8FB8-B940122982EE}"/>
    <dgm:cxn modelId="{F322F7CE-8C71-442D-A1CF-D0CF551864EF}" type="presParOf" srcId="{4B3737A6-633F-47F7-A11F-33980649AD52}" destId="{8E596C53-B7DF-40C0-9D9F-5C8DECEEF3C8}" srcOrd="0" destOrd="0" presId="urn:microsoft.com/office/officeart/2008/layout/LinedList"/>
    <dgm:cxn modelId="{2EE795EF-B0F8-4E0B-9B05-AB9CA1910734}" type="presParOf" srcId="{4B3737A6-633F-47F7-A11F-33980649AD52}" destId="{EF6676DC-6C72-434C-A232-6A8AF1C43F96}" srcOrd="1" destOrd="0" presId="urn:microsoft.com/office/officeart/2008/layout/LinedList"/>
    <dgm:cxn modelId="{670AE517-24DB-41A9-ABDD-AE87F2BAF471}" type="presParOf" srcId="{EF6676DC-6C72-434C-A232-6A8AF1C43F96}" destId="{CD8CCEFA-9232-4253-8A1B-24D61B822A80}" srcOrd="0" destOrd="0" presId="urn:microsoft.com/office/officeart/2008/layout/LinedList"/>
    <dgm:cxn modelId="{2B73A8ED-B598-4512-B52B-668B7C5F4101}" type="presParOf" srcId="{EF6676DC-6C72-434C-A232-6A8AF1C43F96}" destId="{8CC1BAD2-FB62-42F4-814F-53FBB00F1F13}" srcOrd="1" destOrd="0" presId="urn:microsoft.com/office/officeart/2008/layout/LinedList"/>
    <dgm:cxn modelId="{73A98C02-E5BD-4F03-9C8F-925E3CD963F6}" type="presParOf" srcId="{8CC1BAD2-FB62-42F4-814F-53FBB00F1F13}" destId="{77A45FD1-6ECE-4BA1-AAA5-D8B85FC88BFA}" srcOrd="0" destOrd="0" presId="urn:microsoft.com/office/officeart/2008/layout/LinedList"/>
    <dgm:cxn modelId="{66C5C65F-37A9-4F00-98C7-5FDE74E654C1}" type="presParOf" srcId="{8CC1BAD2-FB62-42F4-814F-53FBB00F1F13}" destId="{536FD8F3-575D-45A0-972C-2F43BC5FDE8C}" srcOrd="1" destOrd="0" presId="urn:microsoft.com/office/officeart/2008/layout/LinedList"/>
    <dgm:cxn modelId="{5D49F0D4-254E-4C53-B648-C0B26702C039}" type="presParOf" srcId="{536FD8F3-575D-45A0-972C-2F43BC5FDE8C}" destId="{1DAD410E-55E8-45F0-BFDB-2DD8EE66BFDD}" srcOrd="0" destOrd="0" presId="urn:microsoft.com/office/officeart/2008/layout/LinedList"/>
    <dgm:cxn modelId="{92DE92E6-CA52-49B7-B605-C722FDA31FF8}" type="presParOf" srcId="{536FD8F3-575D-45A0-972C-2F43BC5FDE8C}" destId="{A18079F4-DE96-4730-929F-3E6470C5A24E}" srcOrd="1" destOrd="0" presId="urn:microsoft.com/office/officeart/2008/layout/LinedList"/>
    <dgm:cxn modelId="{5DA554ED-3623-4BAE-A319-1878C2807D41}" type="presParOf" srcId="{536FD8F3-575D-45A0-972C-2F43BC5FDE8C}" destId="{1413F866-8B8E-4D36-B73F-C4F1A4C3040B}" srcOrd="2" destOrd="0" presId="urn:microsoft.com/office/officeart/2008/layout/LinedList"/>
    <dgm:cxn modelId="{5EEFECDC-FABB-43BA-84AC-46B40BE1FBB9}" type="presParOf" srcId="{8CC1BAD2-FB62-42F4-814F-53FBB00F1F13}" destId="{571FE2D8-6B87-48B3-A592-C4DB805F1D53}" srcOrd="2" destOrd="0" presId="urn:microsoft.com/office/officeart/2008/layout/LinedList"/>
    <dgm:cxn modelId="{0F0E9258-0E80-4936-9D63-9B13F36749A3}" type="presParOf" srcId="{8CC1BAD2-FB62-42F4-814F-53FBB00F1F13}" destId="{BBEEFC82-53BA-4AF8-89E1-23B84C705700}" srcOrd="3" destOrd="0" presId="urn:microsoft.com/office/officeart/2008/layout/LinedList"/>
    <dgm:cxn modelId="{A485CF67-70D1-4476-89FC-2944365E0E36}" type="presParOf" srcId="{8CC1BAD2-FB62-42F4-814F-53FBB00F1F13}" destId="{B8CDAB21-5E70-47F9-AC44-215EC1731656}" srcOrd="4" destOrd="0" presId="urn:microsoft.com/office/officeart/2008/layout/LinedList"/>
    <dgm:cxn modelId="{DBA8456F-4030-4ACD-ABCE-5951B16418ED}" type="presParOf" srcId="{B8CDAB21-5E70-47F9-AC44-215EC1731656}" destId="{508DB7BA-2046-411E-A70F-7B97FD255F98}" srcOrd="0" destOrd="0" presId="urn:microsoft.com/office/officeart/2008/layout/LinedList"/>
    <dgm:cxn modelId="{7FFC040C-8DCC-4432-BF50-1E71F6BC1A0E}" type="presParOf" srcId="{B8CDAB21-5E70-47F9-AC44-215EC1731656}" destId="{A1A0BC76-41DE-44E6-98AC-5D180673D66D}" srcOrd="1" destOrd="0" presId="urn:microsoft.com/office/officeart/2008/layout/LinedList"/>
    <dgm:cxn modelId="{177CB7AC-6E0D-439A-A8F7-785CE7D3C809}" type="presParOf" srcId="{B8CDAB21-5E70-47F9-AC44-215EC1731656}" destId="{81F03485-BD45-4D4B-94A1-BFED1CC90564}" srcOrd="2" destOrd="0" presId="urn:microsoft.com/office/officeart/2008/layout/LinedList"/>
    <dgm:cxn modelId="{1321CBC6-4978-4B7B-95EA-2FC49A7976DA}" type="presParOf" srcId="{8CC1BAD2-FB62-42F4-814F-53FBB00F1F13}" destId="{BE9F8CCD-6956-42D1-8223-3ED57C9E293D}" srcOrd="5" destOrd="0" presId="urn:microsoft.com/office/officeart/2008/layout/LinedList"/>
    <dgm:cxn modelId="{2CE27031-C2D9-45A9-AD82-25E633A37E78}" type="presParOf" srcId="{8CC1BAD2-FB62-42F4-814F-53FBB00F1F13}" destId="{1206C32F-4380-425B-B36A-DDE94BB4123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2A157-D632-49FF-BA52-F2A920AD77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9990B8-654B-4FC6-9559-56A8606A9003}">
      <dgm:prSet/>
      <dgm:spPr/>
      <dgm:t>
        <a:bodyPr/>
        <a:lstStyle/>
        <a:p>
          <a:r>
            <a:rPr lang="fi-FI" b="1"/>
            <a:t>EPNDir 2014/65/EU rahoitusvälineiden markkinoista sekä direktiivin 2002/92/EY ja direktiivin 2011/61/EU muuttamisesta 15.5.2014 (sijoituspalveludirektiivi, MiFID II -direktiivi) </a:t>
          </a:r>
          <a:r>
            <a:rPr lang="fi-FI" b="1">
              <a:hlinkClick xmlns:r="http://schemas.openxmlformats.org/officeDocument/2006/relationships" r:id="rId1"/>
            </a:rPr>
            <a:t>https://www.edilex.fi/eu-lainsaadanto/32014L0065</a:t>
          </a:r>
          <a:r>
            <a:rPr lang="fi-FI" b="1"/>
            <a:t> </a:t>
          </a:r>
          <a:endParaRPr lang="en-US"/>
        </a:p>
      </dgm:t>
    </dgm:pt>
    <dgm:pt modelId="{DAADC669-A508-4342-87A4-A25520F41945}" type="parTrans" cxnId="{04DA43BC-0C56-45D7-8B83-21D8DA7FD56A}">
      <dgm:prSet/>
      <dgm:spPr/>
      <dgm:t>
        <a:bodyPr/>
        <a:lstStyle/>
        <a:p>
          <a:endParaRPr lang="en-US"/>
        </a:p>
      </dgm:t>
    </dgm:pt>
    <dgm:pt modelId="{FD9D4C12-6911-4974-A420-D12FE108C2A2}" type="sibTrans" cxnId="{04DA43BC-0C56-45D7-8B83-21D8DA7FD56A}">
      <dgm:prSet/>
      <dgm:spPr/>
      <dgm:t>
        <a:bodyPr/>
        <a:lstStyle/>
        <a:p>
          <a:endParaRPr lang="en-US"/>
        </a:p>
      </dgm:t>
    </dgm:pt>
    <dgm:pt modelId="{0D153430-83AC-4037-BDFD-7CB5F1BA4543}">
      <dgm:prSet/>
      <dgm:spPr/>
      <dgm:t>
        <a:bodyPr/>
        <a:lstStyle/>
        <a:p>
          <a:r>
            <a:rPr lang="fi-FI" b="1"/>
            <a:t>EPNAs (EU) N:o 600/2014 rahoitusvälineiden markkinoista sekä asetuksen (EU) N:o 648/2012 muuttamisesta 15.5.2014 </a:t>
          </a:r>
          <a:r>
            <a:rPr lang="fi-FI" b="1">
              <a:hlinkClick xmlns:r="http://schemas.openxmlformats.org/officeDocument/2006/relationships" r:id="rId2"/>
            </a:rPr>
            <a:t>https://www.edilex.fi/eu-lainsaadanto/32014R0600#O1</a:t>
          </a:r>
          <a:r>
            <a:rPr lang="fi-FI" b="1"/>
            <a:t> </a:t>
          </a:r>
          <a:endParaRPr lang="en-US"/>
        </a:p>
      </dgm:t>
    </dgm:pt>
    <dgm:pt modelId="{EAEF6286-721E-4699-A5D4-56BC04F0EE0B}" type="parTrans" cxnId="{7B9D6DFE-4D73-4D67-A576-4726F01BA57A}">
      <dgm:prSet/>
      <dgm:spPr/>
      <dgm:t>
        <a:bodyPr/>
        <a:lstStyle/>
        <a:p>
          <a:endParaRPr lang="en-US"/>
        </a:p>
      </dgm:t>
    </dgm:pt>
    <dgm:pt modelId="{690DF90F-713A-409A-BD5C-BB2CA62E3F34}" type="sibTrans" cxnId="{7B9D6DFE-4D73-4D67-A576-4726F01BA57A}">
      <dgm:prSet/>
      <dgm:spPr/>
      <dgm:t>
        <a:bodyPr/>
        <a:lstStyle/>
        <a:p>
          <a:endParaRPr lang="en-US"/>
        </a:p>
      </dgm:t>
    </dgm:pt>
    <dgm:pt modelId="{0B7A8C16-C664-45C6-8CDD-54EE3FDBAE78}">
      <dgm:prSet/>
      <dgm:spPr/>
      <dgm:t>
        <a:bodyPr/>
        <a:lstStyle/>
        <a:p>
          <a:r>
            <a:rPr lang="fi-FI"/>
            <a:t>a) kauppatietojen julkistaminen; </a:t>
          </a:r>
          <a:endParaRPr lang="en-US"/>
        </a:p>
      </dgm:t>
    </dgm:pt>
    <dgm:pt modelId="{5C28BAE4-69B9-44BA-95FD-181D2EABC79A}" type="parTrans" cxnId="{BC8BFCCF-B229-4940-909E-2D5458FAEDF2}">
      <dgm:prSet/>
      <dgm:spPr/>
      <dgm:t>
        <a:bodyPr/>
        <a:lstStyle/>
        <a:p>
          <a:endParaRPr lang="en-US"/>
        </a:p>
      </dgm:t>
    </dgm:pt>
    <dgm:pt modelId="{4195C09D-3FC8-4544-AFC9-6BFDE3D400DF}" type="sibTrans" cxnId="{BC8BFCCF-B229-4940-909E-2D5458FAEDF2}">
      <dgm:prSet/>
      <dgm:spPr/>
      <dgm:t>
        <a:bodyPr/>
        <a:lstStyle/>
        <a:p>
          <a:endParaRPr lang="en-US"/>
        </a:p>
      </dgm:t>
    </dgm:pt>
    <dgm:pt modelId="{6ADBE0B5-C898-4C92-81F4-9F30ACF57C5B}">
      <dgm:prSet/>
      <dgm:spPr/>
      <dgm:t>
        <a:bodyPr/>
        <a:lstStyle/>
        <a:p>
          <a:r>
            <a:rPr lang="fi-FI"/>
            <a:t>b) liiketoimista annettavat ilmoitukset toimivaltaisille viranomaisille;</a:t>
          </a:r>
          <a:endParaRPr lang="en-US"/>
        </a:p>
      </dgm:t>
    </dgm:pt>
    <dgm:pt modelId="{4A53A8C3-F3DB-44C4-BC98-93AD06EF886D}" type="parTrans" cxnId="{261E6651-606C-4FF6-B759-19FB20A3F440}">
      <dgm:prSet/>
      <dgm:spPr/>
      <dgm:t>
        <a:bodyPr/>
        <a:lstStyle/>
        <a:p>
          <a:endParaRPr lang="en-US"/>
        </a:p>
      </dgm:t>
    </dgm:pt>
    <dgm:pt modelId="{4DE5060B-27F0-4669-875C-DF6594AC6AD6}" type="sibTrans" cxnId="{261E6651-606C-4FF6-B759-19FB20A3F440}">
      <dgm:prSet/>
      <dgm:spPr/>
      <dgm:t>
        <a:bodyPr/>
        <a:lstStyle/>
        <a:p>
          <a:endParaRPr lang="en-US"/>
        </a:p>
      </dgm:t>
    </dgm:pt>
    <dgm:pt modelId="{97898D0E-B935-47F7-BE1B-4D4169D8BF1F}">
      <dgm:prSet/>
      <dgm:spPr/>
      <dgm:t>
        <a:bodyPr/>
        <a:lstStyle/>
        <a:p>
          <a:r>
            <a:rPr lang="fi-FI"/>
            <a:t>c) kaupankäynti johdannaisilla organisoiduissa kauppapaikoissa; </a:t>
          </a:r>
          <a:endParaRPr lang="en-US"/>
        </a:p>
      </dgm:t>
    </dgm:pt>
    <dgm:pt modelId="{0AD13C22-C601-409C-A547-5DD02EA6DC86}" type="parTrans" cxnId="{6BFB5735-11C1-4BE6-B76C-508430F8B30B}">
      <dgm:prSet/>
      <dgm:spPr/>
      <dgm:t>
        <a:bodyPr/>
        <a:lstStyle/>
        <a:p>
          <a:endParaRPr lang="en-US"/>
        </a:p>
      </dgm:t>
    </dgm:pt>
    <dgm:pt modelId="{D8B6FC0B-AE60-4BA1-8F1C-F0486D1A9026}" type="sibTrans" cxnId="{6BFB5735-11C1-4BE6-B76C-508430F8B30B}">
      <dgm:prSet/>
      <dgm:spPr/>
      <dgm:t>
        <a:bodyPr/>
        <a:lstStyle/>
        <a:p>
          <a:endParaRPr lang="en-US"/>
        </a:p>
      </dgm:t>
    </dgm:pt>
    <dgm:pt modelId="{645C8E7A-61CE-4F8F-93E9-6747864A9162}">
      <dgm:prSet/>
      <dgm:spPr/>
      <dgm:t>
        <a:bodyPr/>
        <a:lstStyle/>
        <a:p>
          <a:r>
            <a:rPr lang="fi-FI" b="1"/>
            <a:t>Sijoituspalvelulaki 14.12.2012/747 </a:t>
          </a:r>
          <a:r>
            <a:rPr lang="fi-FI" b="1">
              <a:hlinkClick xmlns:r="http://schemas.openxmlformats.org/officeDocument/2006/relationships" r:id="rId3"/>
            </a:rPr>
            <a:t>https://www.edilex.fi/lainsaadanto/20120747</a:t>
          </a:r>
          <a:r>
            <a:rPr lang="fi-FI" b="1"/>
            <a:t> </a:t>
          </a:r>
          <a:endParaRPr lang="en-US"/>
        </a:p>
      </dgm:t>
    </dgm:pt>
    <dgm:pt modelId="{2F170A5D-4509-4689-84E6-24A9B1F7EF4F}" type="parTrans" cxnId="{D2805DB0-3CB9-477B-8D29-890DEEA0FCAF}">
      <dgm:prSet/>
      <dgm:spPr/>
      <dgm:t>
        <a:bodyPr/>
        <a:lstStyle/>
        <a:p>
          <a:endParaRPr lang="en-US"/>
        </a:p>
      </dgm:t>
    </dgm:pt>
    <dgm:pt modelId="{4E0C686E-C365-438A-BB83-C2B7EBA4B5CA}" type="sibTrans" cxnId="{D2805DB0-3CB9-477B-8D29-890DEEA0FCAF}">
      <dgm:prSet/>
      <dgm:spPr/>
      <dgm:t>
        <a:bodyPr/>
        <a:lstStyle/>
        <a:p>
          <a:endParaRPr lang="en-US"/>
        </a:p>
      </dgm:t>
    </dgm:pt>
    <dgm:pt modelId="{7651044F-161F-428A-A978-6B0E886A3AB8}">
      <dgm:prSet/>
      <dgm:spPr/>
      <dgm:t>
        <a:bodyPr/>
        <a:lstStyle/>
        <a:p>
          <a:r>
            <a:rPr lang="fi-FI" b="1"/>
            <a:t>Laki kaupankäynnistä rahoitusvälineillä 28.12.2017/1070 </a:t>
          </a:r>
          <a:r>
            <a:rPr lang="fi-FI" b="1">
              <a:hlinkClick xmlns:r="http://schemas.openxmlformats.org/officeDocument/2006/relationships" r:id="rId4"/>
            </a:rPr>
            <a:t>https://www.edilex.fi/lainsaadanto/20171070</a:t>
          </a:r>
          <a:r>
            <a:rPr lang="fi-FI" b="1"/>
            <a:t> </a:t>
          </a:r>
          <a:endParaRPr lang="en-US"/>
        </a:p>
      </dgm:t>
    </dgm:pt>
    <dgm:pt modelId="{472110B8-503B-4D90-A00D-CBA39CD6B4B9}" type="parTrans" cxnId="{5061C451-79AB-4809-A50B-F328C39F2094}">
      <dgm:prSet/>
      <dgm:spPr/>
      <dgm:t>
        <a:bodyPr/>
        <a:lstStyle/>
        <a:p>
          <a:endParaRPr lang="en-US"/>
        </a:p>
      </dgm:t>
    </dgm:pt>
    <dgm:pt modelId="{FDF2F534-80C0-4124-AD13-0FBC25E15B81}" type="sibTrans" cxnId="{5061C451-79AB-4809-A50B-F328C39F2094}">
      <dgm:prSet/>
      <dgm:spPr/>
      <dgm:t>
        <a:bodyPr/>
        <a:lstStyle/>
        <a:p>
          <a:endParaRPr lang="en-US"/>
        </a:p>
      </dgm:t>
    </dgm:pt>
    <dgm:pt modelId="{D13496B9-D223-4A83-9A23-9101D885D7D7}">
      <dgm:prSet/>
      <dgm:spPr/>
      <dgm:t>
        <a:bodyPr/>
        <a:lstStyle/>
        <a:p>
          <a:r>
            <a:rPr lang="fi-FI" b="1"/>
            <a:t>Määräykset ja ohjeet 7/2018 Dnro FIVA 1/01.00/2018 Sijoituspalvelujen toiminnan järjestäminen ja menettelytavat Antopäivä 11.6.2018 </a:t>
          </a:r>
          <a:r>
            <a:rPr lang="fi-FI" b="1">
              <a:hlinkClick xmlns:r="http://schemas.openxmlformats.org/officeDocument/2006/relationships" r:id="rId5"/>
            </a:rPr>
            <a:t>https://www.finanssivalvonta.fi/globalassets/fi/saantely/maarayskokoelma/2018/07_2018/2018_07.m2.pdf</a:t>
          </a:r>
          <a:r>
            <a:rPr lang="fi-FI" b="1"/>
            <a:t> </a:t>
          </a:r>
          <a:endParaRPr lang="en-US"/>
        </a:p>
      </dgm:t>
    </dgm:pt>
    <dgm:pt modelId="{464B7FFD-622D-411A-B0E7-D4EB7A247414}" type="parTrans" cxnId="{7883EAF0-B469-402B-964B-A65287D52288}">
      <dgm:prSet/>
      <dgm:spPr/>
      <dgm:t>
        <a:bodyPr/>
        <a:lstStyle/>
        <a:p>
          <a:endParaRPr lang="en-US"/>
        </a:p>
      </dgm:t>
    </dgm:pt>
    <dgm:pt modelId="{961D5630-FD14-4061-A85A-12BE412A9F73}" type="sibTrans" cxnId="{7883EAF0-B469-402B-964B-A65287D52288}">
      <dgm:prSet/>
      <dgm:spPr/>
      <dgm:t>
        <a:bodyPr/>
        <a:lstStyle/>
        <a:p>
          <a:endParaRPr lang="en-US"/>
        </a:p>
      </dgm:t>
    </dgm:pt>
    <dgm:pt modelId="{DB763534-4DBF-4B02-B173-25F4634DD1E7}" type="pres">
      <dgm:prSet presAssocID="{1032A157-D632-49FF-BA52-F2A920AD7776}" presName="linear" presStyleCnt="0">
        <dgm:presLayoutVars>
          <dgm:animLvl val="lvl"/>
          <dgm:resizeHandles val="exact"/>
        </dgm:presLayoutVars>
      </dgm:prSet>
      <dgm:spPr/>
    </dgm:pt>
    <dgm:pt modelId="{0258EAF9-F6CA-4251-95AB-BD4133D8A701}" type="pres">
      <dgm:prSet presAssocID="{0D9990B8-654B-4FC6-9559-56A8606A9003}" presName="parentText" presStyleLbl="node1" presStyleIdx="0" presStyleCnt="5">
        <dgm:presLayoutVars>
          <dgm:chMax val="0"/>
          <dgm:bulletEnabled val="1"/>
        </dgm:presLayoutVars>
      </dgm:prSet>
      <dgm:spPr/>
    </dgm:pt>
    <dgm:pt modelId="{86BE1F2C-99ED-4924-84E9-37641F7603AC}" type="pres">
      <dgm:prSet presAssocID="{FD9D4C12-6911-4974-A420-D12FE108C2A2}" presName="spacer" presStyleCnt="0"/>
      <dgm:spPr/>
    </dgm:pt>
    <dgm:pt modelId="{674BB9D2-3329-45F2-AB0B-4D772DB3DFEA}" type="pres">
      <dgm:prSet presAssocID="{0D153430-83AC-4037-BDFD-7CB5F1BA4543}" presName="parentText" presStyleLbl="node1" presStyleIdx="1" presStyleCnt="5">
        <dgm:presLayoutVars>
          <dgm:chMax val="0"/>
          <dgm:bulletEnabled val="1"/>
        </dgm:presLayoutVars>
      </dgm:prSet>
      <dgm:spPr/>
    </dgm:pt>
    <dgm:pt modelId="{C9A9E0E8-AEDD-4796-A6F0-E428962C78B0}" type="pres">
      <dgm:prSet presAssocID="{0D153430-83AC-4037-BDFD-7CB5F1BA4543}" presName="childText" presStyleLbl="revTx" presStyleIdx="0" presStyleCnt="1">
        <dgm:presLayoutVars>
          <dgm:bulletEnabled val="1"/>
        </dgm:presLayoutVars>
      </dgm:prSet>
      <dgm:spPr/>
    </dgm:pt>
    <dgm:pt modelId="{39619F05-4AA4-45C4-953F-A407A926228D}" type="pres">
      <dgm:prSet presAssocID="{645C8E7A-61CE-4F8F-93E9-6747864A9162}" presName="parentText" presStyleLbl="node1" presStyleIdx="2" presStyleCnt="5">
        <dgm:presLayoutVars>
          <dgm:chMax val="0"/>
          <dgm:bulletEnabled val="1"/>
        </dgm:presLayoutVars>
      </dgm:prSet>
      <dgm:spPr/>
    </dgm:pt>
    <dgm:pt modelId="{D8E63437-07B9-4D3A-82E6-35675E29CDF9}" type="pres">
      <dgm:prSet presAssocID="{4E0C686E-C365-438A-BB83-C2B7EBA4B5CA}" presName="spacer" presStyleCnt="0"/>
      <dgm:spPr/>
    </dgm:pt>
    <dgm:pt modelId="{54C2E3C3-473A-444B-A31F-9819326C1D5D}" type="pres">
      <dgm:prSet presAssocID="{7651044F-161F-428A-A978-6B0E886A3AB8}" presName="parentText" presStyleLbl="node1" presStyleIdx="3" presStyleCnt="5">
        <dgm:presLayoutVars>
          <dgm:chMax val="0"/>
          <dgm:bulletEnabled val="1"/>
        </dgm:presLayoutVars>
      </dgm:prSet>
      <dgm:spPr/>
    </dgm:pt>
    <dgm:pt modelId="{D59E59B9-CB26-49CC-AA90-7FBD14101FE0}" type="pres">
      <dgm:prSet presAssocID="{FDF2F534-80C0-4124-AD13-0FBC25E15B81}" presName="spacer" presStyleCnt="0"/>
      <dgm:spPr/>
    </dgm:pt>
    <dgm:pt modelId="{843F3F2D-5FC0-4785-95B4-5DAF345D27FF}" type="pres">
      <dgm:prSet presAssocID="{D13496B9-D223-4A83-9A23-9101D885D7D7}" presName="parentText" presStyleLbl="node1" presStyleIdx="4" presStyleCnt="5">
        <dgm:presLayoutVars>
          <dgm:chMax val="0"/>
          <dgm:bulletEnabled val="1"/>
        </dgm:presLayoutVars>
      </dgm:prSet>
      <dgm:spPr/>
    </dgm:pt>
  </dgm:ptLst>
  <dgm:cxnLst>
    <dgm:cxn modelId="{A4D4FB16-91FF-4A00-8EB2-DC1178E94F03}" type="presOf" srcId="{0B7A8C16-C664-45C6-8CDD-54EE3FDBAE78}" destId="{C9A9E0E8-AEDD-4796-A6F0-E428962C78B0}" srcOrd="0" destOrd="0" presId="urn:microsoft.com/office/officeart/2005/8/layout/vList2"/>
    <dgm:cxn modelId="{B00DCB1E-A89F-4F06-85F5-CEF06C8F0769}" type="presOf" srcId="{0D9990B8-654B-4FC6-9559-56A8606A9003}" destId="{0258EAF9-F6CA-4251-95AB-BD4133D8A701}" srcOrd="0" destOrd="0" presId="urn:microsoft.com/office/officeart/2005/8/layout/vList2"/>
    <dgm:cxn modelId="{893A392A-0A5A-4D19-BC53-1770D58AEAE0}" type="presOf" srcId="{97898D0E-B935-47F7-BE1B-4D4169D8BF1F}" destId="{C9A9E0E8-AEDD-4796-A6F0-E428962C78B0}" srcOrd="0" destOrd="2" presId="urn:microsoft.com/office/officeart/2005/8/layout/vList2"/>
    <dgm:cxn modelId="{6BFB5735-11C1-4BE6-B76C-508430F8B30B}" srcId="{0D153430-83AC-4037-BDFD-7CB5F1BA4543}" destId="{97898D0E-B935-47F7-BE1B-4D4169D8BF1F}" srcOrd="2" destOrd="0" parTransId="{0AD13C22-C601-409C-A547-5DD02EA6DC86}" sibTransId="{D8B6FC0B-AE60-4BA1-8F1C-F0486D1A9026}"/>
    <dgm:cxn modelId="{B3C8083E-2193-4B0B-ACDA-0661940FD887}" type="presOf" srcId="{7651044F-161F-428A-A978-6B0E886A3AB8}" destId="{54C2E3C3-473A-444B-A31F-9819326C1D5D}" srcOrd="0" destOrd="0" presId="urn:microsoft.com/office/officeart/2005/8/layout/vList2"/>
    <dgm:cxn modelId="{92975E64-CFE4-46B9-A248-692F99C7097E}" type="presOf" srcId="{D13496B9-D223-4A83-9A23-9101D885D7D7}" destId="{843F3F2D-5FC0-4785-95B4-5DAF345D27FF}" srcOrd="0" destOrd="0" presId="urn:microsoft.com/office/officeart/2005/8/layout/vList2"/>
    <dgm:cxn modelId="{2E0CB94F-5547-4A06-B08B-81F8D96486B7}" type="presOf" srcId="{0D153430-83AC-4037-BDFD-7CB5F1BA4543}" destId="{674BB9D2-3329-45F2-AB0B-4D772DB3DFEA}" srcOrd="0" destOrd="0" presId="urn:microsoft.com/office/officeart/2005/8/layout/vList2"/>
    <dgm:cxn modelId="{261E6651-606C-4FF6-B759-19FB20A3F440}" srcId="{0D153430-83AC-4037-BDFD-7CB5F1BA4543}" destId="{6ADBE0B5-C898-4C92-81F4-9F30ACF57C5B}" srcOrd="1" destOrd="0" parTransId="{4A53A8C3-F3DB-44C4-BC98-93AD06EF886D}" sibTransId="{4DE5060B-27F0-4669-875C-DF6594AC6AD6}"/>
    <dgm:cxn modelId="{5061C451-79AB-4809-A50B-F328C39F2094}" srcId="{1032A157-D632-49FF-BA52-F2A920AD7776}" destId="{7651044F-161F-428A-A978-6B0E886A3AB8}" srcOrd="3" destOrd="0" parTransId="{472110B8-503B-4D90-A00D-CBA39CD6B4B9}" sibTransId="{FDF2F534-80C0-4124-AD13-0FBC25E15B81}"/>
    <dgm:cxn modelId="{D2805DB0-3CB9-477B-8D29-890DEEA0FCAF}" srcId="{1032A157-D632-49FF-BA52-F2A920AD7776}" destId="{645C8E7A-61CE-4F8F-93E9-6747864A9162}" srcOrd="2" destOrd="0" parTransId="{2F170A5D-4509-4689-84E6-24A9B1F7EF4F}" sibTransId="{4E0C686E-C365-438A-BB83-C2B7EBA4B5CA}"/>
    <dgm:cxn modelId="{04DA43BC-0C56-45D7-8B83-21D8DA7FD56A}" srcId="{1032A157-D632-49FF-BA52-F2A920AD7776}" destId="{0D9990B8-654B-4FC6-9559-56A8606A9003}" srcOrd="0" destOrd="0" parTransId="{DAADC669-A508-4342-87A4-A25520F41945}" sibTransId="{FD9D4C12-6911-4974-A420-D12FE108C2A2}"/>
    <dgm:cxn modelId="{D612D9C5-1482-46E4-A4BB-A9FB2A7E2812}" type="presOf" srcId="{6ADBE0B5-C898-4C92-81F4-9F30ACF57C5B}" destId="{C9A9E0E8-AEDD-4796-A6F0-E428962C78B0}" srcOrd="0" destOrd="1" presId="urn:microsoft.com/office/officeart/2005/8/layout/vList2"/>
    <dgm:cxn modelId="{BC8BFCCF-B229-4940-909E-2D5458FAEDF2}" srcId="{0D153430-83AC-4037-BDFD-7CB5F1BA4543}" destId="{0B7A8C16-C664-45C6-8CDD-54EE3FDBAE78}" srcOrd="0" destOrd="0" parTransId="{5C28BAE4-69B9-44BA-95FD-181D2EABC79A}" sibTransId="{4195C09D-3FC8-4544-AFC9-6BFDE3D400DF}"/>
    <dgm:cxn modelId="{16ADA9D5-ED24-4842-9B89-B4E416AA1325}" type="presOf" srcId="{645C8E7A-61CE-4F8F-93E9-6747864A9162}" destId="{39619F05-4AA4-45C4-953F-A407A926228D}" srcOrd="0" destOrd="0" presId="urn:microsoft.com/office/officeart/2005/8/layout/vList2"/>
    <dgm:cxn modelId="{2837F0DA-E234-4EBA-99D9-DA0FD68BE694}" type="presOf" srcId="{1032A157-D632-49FF-BA52-F2A920AD7776}" destId="{DB763534-4DBF-4B02-B173-25F4634DD1E7}" srcOrd="0" destOrd="0" presId="urn:microsoft.com/office/officeart/2005/8/layout/vList2"/>
    <dgm:cxn modelId="{7883EAF0-B469-402B-964B-A65287D52288}" srcId="{1032A157-D632-49FF-BA52-F2A920AD7776}" destId="{D13496B9-D223-4A83-9A23-9101D885D7D7}" srcOrd="4" destOrd="0" parTransId="{464B7FFD-622D-411A-B0E7-D4EB7A247414}" sibTransId="{961D5630-FD14-4061-A85A-12BE412A9F73}"/>
    <dgm:cxn modelId="{7B9D6DFE-4D73-4D67-A576-4726F01BA57A}" srcId="{1032A157-D632-49FF-BA52-F2A920AD7776}" destId="{0D153430-83AC-4037-BDFD-7CB5F1BA4543}" srcOrd="1" destOrd="0" parTransId="{EAEF6286-721E-4699-A5D4-56BC04F0EE0B}" sibTransId="{690DF90F-713A-409A-BD5C-BB2CA62E3F34}"/>
    <dgm:cxn modelId="{708318E0-78EF-4430-A5D7-09F6076CE0AD}" type="presParOf" srcId="{DB763534-4DBF-4B02-B173-25F4634DD1E7}" destId="{0258EAF9-F6CA-4251-95AB-BD4133D8A701}" srcOrd="0" destOrd="0" presId="urn:microsoft.com/office/officeart/2005/8/layout/vList2"/>
    <dgm:cxn modelId="{A2CE13C8-A5D6-4595-B22A-CAC9AAAE490A}" type="presParOf" srcId="{DB763534-4DBF-4B02-B173-25F4634DD1E7}" destId="{86BE1F2C-99ED-4924-84E9-37641F7603AC}" srcOrd="1" destOrd="0" presId="urn:microsoft.com/office/officeart/2005/8/layout/vList2"/>
    <dgm:cxn modelId="{A1CA020C-A628-4895-A72B-3E13BED42D2F}" type="presParOf" srcId="{DB763534-4DBF-4B02-B173-25F4634DD1E7}" destId="{674BB9D2-3329-45F2-AB0B-4D772DB3DFEA}" srcOrd="2" destOrd="0" presId="urn:microsoft.com/office/officeart/2005/8/layout/vList2"/>
    <dgm:cxn modelId="{658BAA0A-16C5-4452-AD2C-5755BF9A40C6}" type="presParOf" srcId="{DB763534-4DBF-4B02-B173-25F4634DD1E7}" destId="{C9A9E0E8-AEDD-4796-A6F0-E428962C78B0}" srcOrd="3" destOrd="0" presId="urn:microsoft.com/office/officeart/2005/8/layout/vList2"/>
    <dgm:cxn modelId="{947CC563-9C6A-486C-85AC-B8B715EEFD36}" type="presParOf" srcId="{DB763534-4DBF-4B02-B173-25F4634DD1E7}" destId="{39619F05-4AA4-45C4-953F-A407A926228D}" srcOrd="4" destOrd="0" presId="urn:microsoft.com/office/officeart/2005/8/layout/vList2"/>
    <dgm:cxn modelId="{180A01A4-5E75-4F73-9FDC-69D25A512F1A}" type="presParOf" srcId="{DB763534-4DBF-4B02-B173-25F4634DD1E7}" destId="{D8E63437-07B9-4D3A-82E6-35675E29CDF9}" srcOrd="5" destOrd="0" presId="urn:microsoft.com/office/officeart/2005/8/layout/vList2"/>
    <dgm:cxn modelId="{0581A877-426F-4ABB-A940-3361C544A62C}" type="presParOf" srcId="{DB763534-4DBF-4B02-B173-25F4634DD1E7}" destId="{54C2E3C3-473A-444B-A31F-9819326C1D5D}" srcOrd="6" destOrd="0" presId="urn:microsoft.com/office/officeart/2005/8/layout/vList2"/>
    <dgm:cxn modelId="{4DAB650A-FA8C-4050-B05C-EF0C011967A2}" type="presParOf" srcId="{DB763534-4DBF-4B02-B173-25F4634DD1E7}" destId="{D59E59B9-CB26-49CC-AA90-7FBD14101FE0}" srcOrd="7" destOrd="0" presId="urn:microsoft.com/office/officeart/2005/8/layout/vList2"/>
    <dgm:cxn modelId="{13392526-2FB5-4EDC-BE3E-2A9642CC93B7}" type="presParOf" srcId="{DB763534-4DBF-4B02-B173-25F4634DD1E7}" destId="{843F3F2D-5FC0-4785-95B4-5DAF345D27F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2DA6C9-B913-40ED-98EB-30C2E0012CD0}" type="doc">
      <dgm:prSet loTypeId="urn:microsoft.com/office/officeart/2005/8/layout/target3" loCatId="relationship" qsTypeId="urn:microsoft.com/office/officeart/2005/8/quickstyle/3d5" qsCatId="3D" csTypeId="urn:microsoft.com/office/officeart/2005/8/colors/accent3_3" csCatId="accent3" phldr="1"/>
      <dgm:spPr/>
      <dgm:t>
        <a:bodyPr/>
        <a:lstStyle/>
        <a:p>
          <a:endParaRPr lang="fi-FI"/>
        </a:p>
      </dgm:t>
    </dgm:pt>
    <dgm:pt modelId="{F56D0175-605E-41BF-A889-5E65BE09E6D9}">
      <dgm:prSet/>
      <dgm:spPr/>
      <dgm:t>
        <a:bodyPr/>
        <a:lstStyle/>
        <a:p>
          <a:r>
            <a:rPr lang="fi-FI" b="0" i="0" baseline="0"/>
            <a:t>•</a:t>
          </a:r>
          <a:r>
            <a:rPr lang="fi-FI" b="1" i="0" baseline="0"/>
            <a:t>Myös kansallinen viranomainen voi puuttua toimintaan, jos sijoitustuote, toiminta tai käytäntö aiheuttaa merkittäviä sijoittajansuojaa koskevia ongelmia tai uhan finanssi- tai hyödykemarkkinoiden moitteettomalle toiminnalle ja eheydelle taikka koko finanssijärjestelmän tai sen osan vakaudelle ainakin yhdessä jäsenvaltiossa. </a:t>
          </a:r>
          <a:endParaRPr lang="fi-FI"/>
        </a:p>
      </dgm:t>
    </dgm:pt>
    <dgm:pt modelId="{668DEC5D-7E34-4423-BA82-63DEFB205F21}" type="parTrans" cxnId="{6D3B5B7E-00BE-4F97-9093-5265EB691118}">
      <dgm:prSet/>
      <dgm:spPr/>
      <dgm:t>
        <a:bodyPr/>
        <a:lstStyle/>
        <a:p>
          <a:endParaRPr lang="fi-FI"/>
        </a:p>
      </dgm:t>
    </dgm:pt>
    <dgm:pt modelId="{F2A97309-60C2-4837-A585-7303262803F4}" type="sibTrans" cxnId="{6D3B5B7E-00BE-4F97-9093-5265EB691118}">
      <dgm:prSet/>
      <dgm:spPr/>
      <dgm:t>
        <a:bodyPr/>
        <a:lstStyle/>
        <a:p>
          <a:endParaRPr lang="fi-FI"/>
        </a:p>
      </dgm:t>
    </dgm:pt>
    <dgm:pt modelId="{CCACFE62-F35A-4593-88CD-B2EF2FD55B22}">
      <dgm:prSet/>
      <dgm:spPr/>
      <dgm:t>
        <a:bodyPr/>
        <a:lstStyle/>
        <a:p>
          <a:r>
            <a:rPr lang="fi-FI" b="0" i="0" baseline="0" dirty="0"/>
            <a:t>•</a:t>
          </a:r>
          <a:r>
            <a:rPr lang="fi-FI" b="1" i="0" baseline="0" dirty="0"/>
            <a:t>Tällöin vaatimuksena on myös, että unionin oikeuden mukaiset nykyiset sääntelyvaatimukset, joita sovelletaan kyseiseen rahoitusvälineeseen, eivät ole riittäviä riskien poistamiseksi, eikä ongelmaa voida ratkaista paremmin parantamalla nykyisten vaatimusten tai niiden täytäntöönpanon valvontaa</a:t>
          </a:r>
          <a:endParaRPr lang="fi-FI" dirty="0"/>
        </a:p>
      </dgm:t>
    </dgm:pt>
    <dgm:pt modelId="{C25F3791-47D0-490D-972E-0C753211A995}" type="parTrans" cxnId="{DF8833AE-0D65-45FC-8837-99C9C8773072}">
      <dgm:prSet/>
      <dgm:spPr/>
      <dgm:t>
        <a:bodyPr/>
        <a:lstStyle/>
        <a:p>
          <a:endParaRPr lang="fi-FI"/>
        </a:p>
      </dgm:t>
    </dgm:pt>
    <dgm:pt modelId="{BF32D610-ECA2-4C5A-A4EE-3424966B2D44}" type="sibTrans" cxnId="{DF8833AE-0D65-45FC-8837-99C9C8773072}">
      <dgm:prSet/>
      <dgm:spPr/>
      <dgm:t>
        <a:bodyPr/>
        <a:lstStyle/>
        <a:p>
          <a:endParaRPr lang="fi-FI"/>
        </a:p>
      </dgm:t>
    </dgm:pt>
    <dgm:pt modelId="{338CD0EA-4A98-47BD-825C-C7DCA92AB2F6}">
      <dgm:prSet/>
      <dgm:spPr/>
      <dgm:t>
        <a:bodyPr/>
        <a:lstStyle/>
        <a:p>
          <a:r>
            <a:rPr lang="fi-FI" b="0" i="0" baseline="0"/>
            <a:t>•</a:t>
          </a:r>
          <a:r>
            <a:rPr lang="fi-FI" b="1" i="0" baseline="0"/>
            <a:t>Toimen on oltava lisäksi oikeassa suhteessa havaittujen riskien luonteeseen, asianomaisten sijoittajien tai markkinaosapuolten kehittyneisyyteen sekä vaikutuksiin, joita toimella todennäköisesti on sijoittajiin ja markkinaosapuoliin, jotka saattavat pitää hallussaan tai käyttää rahoitusvälinettä tai strukturoitua talletusta taikka saada hyötyä siitä taikka toiminnasta tai käytännöstä. </a:t>
          </a:r>
          <a:endParaRPr lang="fi-FI"/>
        </a:p>
      </dgm:t>
    </dgm:pt>
    <dgm:pt modelId="{77E4C1F4-FDD2-4E47-B909-6B0805BF8AE9}" type="parTrans" cxnId="{C4EA1224-F822-41DF-81BA-59A00F7CEAA3}">
      <dgm:prSet/>
      <dgm:spPr/>
      <dgm:t>
        <a:bodyPr/>
        <a:lstStyle/>
        <a:p>
          <a:endParaRPr lang="fi-FI"/>
        </a:p>
      </dgm:t>
    </dgm:pt>
    <dgm:pt modelId="{3B88D7B0-57F4-40A6-98EE-5D99A81C0458}" type="sibTrans" cxnId="{C4EA1224-F822-41DF-81BA-59A00F7CEAA3}">
      <dgm:prSet/>
      <dgm:spPr/>
      <dgm:t>
        <a:bodyPr/>
        <a:lstStyle/>
        <a:p>
          <a:endParaRPr lang="fi-FI"/>
        </a:p>
      </dgm:t>
    </dgm:pt>
    <dgm:pt modelId="{5BCA33B0-EEB1-4EA9-9923-4A3A23C7F53D}" type="pres">
      <dgm:prSet presAssocID="{3A2DA6C9-B913-40ED-98EB-30C2E0012CD0}" presName="Name0" presStyleCnt="0">
        <dgm:presLayoutVars>
          <dgm:chMax val="7"/>
          <dgm:dir/>
          <dgm:animLvl val="lvl"/>
          <dgm:resizeHandles val="exact"/>
        </dgm:presLayoutVars>
      </dgm:prSet>
      <dgm:spPr/>
    </dgm:pt>
    <dgm:pt modelId="{948B96E8-0915-48D4-B914-3E9135F91D3E}" type="pres">
      <dgm:prSet presAssocID="{F56D0175-605E-41BF-A889-5E65BE09E6D9}" presName="circle1" presStyleLbl="node1" presStyleIdx="0" presStyleCnt="3"/>
      <dgm:spPr/>
    </dgm:pt>
    <dgm:pt modelId="{DB59B3A0-38C2-47B9-BBF6-D41247D2C6C9}" type="pres">
      <dgm:prSet presAssocID="{F56D0175-605E-41BF-A889-5E65BE09E6D9}" presName="space" presStyleCnt="0"/>
      <dgm:spPr/>
    </dgm:pt>
    <dgm:pt modelId="{E837BD61-418E-4A55-9B3B-42DA50240C6F}" type="pres">
      <dgm:prSet presAssocID="{F56D0175-605E-41BF-A889-5E65BE09E6D9}" presName="rect1" presStyleLbl="alignAcc1" presStyleIdx="0" presStyleCnt="3"/>
      <dgm:spPr/>
    </dgm:pt>
    <dgm:pt modelId="{3CE8F6D7-CF13-4ACE-9B81-22E780511D56}" type="pres">
      <dgm:prSet presAssocID="{CCACFE62-F35A-4593-88CD-B2EF2FD55B22}" presName="vertSpace2" presStyleLbl="node1" presStyleIdx="0" presStyleCnt="3"/>
      <dgm:spPr/>
    </dgm:pt>
    <dgm:pt modelId="{28359347-6E09-4517-BA6C-51839A0AB2FF}" type="pres">
      <dgm:prSet presAssocID="{CCACFE62-F35A-4593-88CD-B2EF2FD55B22}" presName="circle2" presStyleLbl="node1" presStyleIdx="1" presStyleCnt="3"/>
      <dgm:spPr/>
    </dgm:pt>
    <dgm:pt modelId="{59894E9D-5501-4885-BE3A-6105B4FC9605}" type="pres">
      <dgm:prSet presAssocID="{CCACFE62-F35A-4593-88CD-B2EF2FD55B22}" presName="rect2" presStyleLbl="alignAcc1" presStyleIdx="1" presStyleCnt="3"/>
      <dgm:spPr/>
    </dgm:pt>
    <dgm:pt modelId="{97F713A8-E9AF-426C-810F-70F4A1D20BC2}" type="pres">
      <dgm:prSet presAssocID="{338CD0EA-4A98-47BD-825C-C7DCA92AB2F6}" presName="vertSpace3" presStyleLbl="node1" presStyleIdx="1" presStyleCnt="3"/>
      <dgm:spPr/>
    </dgm:pt>
    <dgm:pt modelId="{4216CCB5-2816-4610-8B60-2D8070CC425D}" type="pres">
      <dgm:prSet presAssocID="{338CD0EA-4A98-47BD-825C-C7DCA92AB2F6}" presName="circle3" presStyleLbl="node1" presStyleIdx="2" presStyleCnt="3"/>
      <dgm:spPr/>
    </dgm:pt>
    <dgm:pt modelId="{CAB69DCC-C21E-4465-8CAF-96DA6053208E}" type="pres">
      <dgm:prSet presAssocID="{338CD0EA-4A98-47BD-825C-C7DCA92AB2F6}" presName="rect3" presStyleLbl="alignAcc1" presStyleIdx="2" presStyleCnt="3"/>
      <dgm:spPr/>
    </dgm:pt>
    <dgm:pt modelId="{E63DCF15-AB99-43AF-958C-3B68C865EDDD}" type="pres">
      <dgm:prSet presAssocID="{F56D0175-605E-41BF-A889-5E65BE09E6D9}" presName="rect1ParTxNoCh" presStyleLbl="alignAcc1" presStyleIdx="2" presStyleCnt="3">
        <dgm:presLayoutVars>
          <dgm:chMax val="1"/>
          <dgm:bulletEnabled val="1"/>
        </dgm:presLayoutVars>
      </dgm:prSet>
      <dgm:spPr/>
    </dgm:pt>
    <dgm:pt modelId="{5786916C-9F18-4516-8F7E-387F25BD5855}" type="pres">
      <dgm:prSet presAssocID="{CCACFE62-F35A-4593-88CD-B2EF2FD55B22}" presName="rect2ParTxNoCh" presStyleLbl="alignAcc1" presStyleIdx="2" presStyleCnt="3">
        <dgm:presLayoutVars>
          <dgm:chMax val="1"/>
          <dgm:bulletEnabled val="1"/>
        </dgm:presLayoutVars>
      </dgm:prSet>
      <dgm:spPr/>
    </dgm:pt>
    <dgm:pt modelId="{E6CCF106-791A-41CA-BA76-9A381C03EE09}" type="pres">
      <dgm:prSet presAssocID="{338CD0EA-4A98-47BD-825C-C7DCA92AB2F6}" presName="rect3ParTxNoCh" presStyleLbl="alignAcc1" presStyleIdx="2" presStyleCnt="3">
        <dgm:presLayoutVars>
          <dgm:chMax val="1"/>
          <dgm:bulletEnabled val="1"/>
        </dgm:presLayoutVars>
      </dgm:prSet>
      <dgm:spPr/>
    </dgm:pt>
  </dgm:ptLst>
  <dgm:cxnLst>
    <dgm:cxn modelId="{C4EA1224-F822-41DF-81BA-59A00F7CEAA3}" srcId="{3A2DA6C9-B913-40ED-98EB-30C2E0012CD0}" destId="{338CD0EA-4A98-47BD-825C-C7DCA92AB2F6}" srcOrd="2" destOrd="0" parTransId="{77E4C1F4-FDD2-4E47-B909-6B0805BF8AE9}" sibTransId="{3B88D7B0-57F4-40A6-98EE-5D99A81C0458}"/>
    <dgm:cxn modelId="{74C3D92A-5386-43B1-BF7B-306AD4AFC4C8}" type="presOf" srcId="{338CD0EA-4A98-47BD-825C-C7DCA92AB2F6}" destId="{CAB69DCC-C21E-4465-8CAF-96DA6053208E}" srcOrd="0" destOrd="0" presId="urn:microsoft.com/office/officeart/2005/8/layout/target3"/>
    <dgm:cxn modelId="{6D3B5B7E-00BE-4F97-9093-5265EB691118}" srcId="{3A2DA6C9-B913-40ED-98EB-30C2E0012CD0}" destId="{F56D0175-605E-41BF-A889-5E65BE09E6D9}" srcOrd="0" destOrd="0" parTransId="{668DEC5D-7E34-4423-BA82-63DEFB205F21}" sibTransId="{F2A97309-60C2-4837-A585-7303262803F4}"/>
    <dgm:cxn modelId="{DF8833AE-0D65-45FC-8837-99C9C8773072}" srcId="{3A2DA6C9-B913-40ED-98EB-30C2E0012CD0}" destId="{CCACFE62-F35A-4593-88CD-B2EF2FD55B22}" srcOrd="1" destOrd="0" parTransId="{C25F3791-47D0-490D-972E-0C753211A995}" sibTransId="{BF32D610-ECA2-4C5A-A4EE-3424966B2D44}"/>
    <dgm:cxn modelId="{09E178C4-236D-414A-96BA-3BF0CF8764D0}" type="presOf" srcId="{338CD0EA-4A98-47BD-825C-C7DCA92AB2F6}" destId="{E6CCF106-791A-41CA-BA76-9A381C03EE09}" srcOrd="1" destOrd="0" presId="urn:microsoft.com/office/officeart/2005/8/layout/target3"/>
    <dgm:cxn modelId="{77DC3FDC-825F-4494-9B46-4A594C1A4BE8}" type="presOf" srcId="{3A2DA6C9-B913-40ED-98EB-30C2E0012CD0}" destId="{5BCA33B0-EEB1-4EA9-9923-4A3A23C7F53D}" srcOrd="0" destOrd="0" presId="urn:microsoft.com/office/officeart/2005/8/layout/target3"/>
    <dgm:cxn modelId="{02AD0CE6-A21F-474E-9E20-E61E0BB5869D}" type="presOf" srcId="{CCACFE62-F35A-4593-88CD-B2EF2FD55B22}" destId="{5786916C-9F18-4516-8F7E-387F25BD5855}" srcOrd="1" destOrd="0" presId="urn:microsoft.com/office/officeart/2005/8/layout/target3"/>
    <dgm:cxn modelId="{9AC811F2-7A49-4EAB-9301-11704AD6B508}" type="presOf" srcId="{F56D0175-605E-41BF-A889-5E65BE09E6D9}" destId="{E837BD61-418E-4A55-9B3B-42DA50240C6F}" srcOrd="0" destOrd="0" presId="urn:microsoft.com/office/officeart/2005/8/layout/target3"/>
    <dgm:cxn modelId="{DCFE2EF7-2749-46BC-8442-0D56774085B3}" type="presOf" srcId="{CCACFE62-F35A-4593-88CD-B2EF2FD55B22}" destId="{59894E9D-5501-4885-BE3A-6105B4FC9605}" srcOrd="0" destOrd="0" presId="urn:microsoft.com/office/officeart/2005/8/layout/target3"/>
    <dgm:cxn modelId="{A3197CFF-B0E5-4DC8-BBA7-EF870DC59AF7}" type="presOf" srcId="{F56D0175-605E-41BF-A889-5E65BE09E6D9}" destId="{E63DCF15-AB99-43AF-958C-3B68C865EDDD}" srcOrd="1" destOrd="0" presId="urn:microsoft.com/office/officeart/2005/8/layout/target3"/>
    <dgm:cxn modelId="{88E18516-6A8F-4DF0-86FC-AECF5BE60FCD}" type="presParOf" srcId="{5BCA33B0-EEB1-4EA9-9923-4A3A23C7F53D}" destId="{948B96E8-0915-48D4-B914-3E9135F91D3E}" srcOrd="0" destOrd="0" presId="urn:microsoft.com/office/officeart/2005/8/layout/target3"/>
    <dgm:cxn modelId="{54EEDDEB-1489-4C78-8A82-248535415123}" type="presParOf" srcId="{5BCA33B0-EEB1-4EA9-9923-4A3A23C7F53D}" destId="{DB59B3A0-38C2-47B9-BBF6-D41247D2C6C9}" srcOrd="1" destOrd="0" presId="urn:microsoft.com/office/officeart/2005/8/layout/target3"/>
    <dgm:cxn modelId="{0CE793C8-E506-4E6D-B714-237A0B2DA20D}" type="presParOf" srcId="{5BCA33B0-EEB1-4EA9-9923-4A3A23C7F53D}" destId="{E837BD61-418E-4A55-9B3B-42DA50240C6F}" srcOrd="2" destOrd="0" presId="urn:microsoft.com/office/officeart/2005/8/layout/target3"/>
    <dgm:cxn modelId="{AD685B43-CE29-4B14-B7AF-28DCC5872C56}" type="presParOf" srcId="{5BCA33B0-EEB1-4EA9-9923-4A3A23C7F53D}" destId="{3CE8F6D7-CF13-4ACE-9B81-22E780511D56}" srcOrd="3" destOrd="0" presId="urn:microsoft.com/office/officeart/2005/8/layout/target3"/>
    <dgm:cxn modelId="{88D197FC-628D-4467-AB73-9549EC568960}" type="presParOf" srcId="{5BCA33B0-EEB1-4EA9-9923-4A3A23C7F53D}" destId="{28359347-6E09-4517-BA6C-51839A0AB2FF}" srcOrd="4" destOrd="0" presId="urn:microsoft.com/office/officeart/2005/8/layout/target3"/>
    <dgm:cxn modelId="{299CEF41-358B-42D7-9117-A9370D3F6D14}" type="presParOf" srcId="{5BCA33B0-EEB1-4EA9-9923-4A3A23C7F53D}" destId="{59894E9D-5501-4885-BE3A-6105B4FC9605}" srcOrd="5" destOrd="0" presId="urn:microsoft.com/office/officeart/2005/8/layout/target3"/>
    <dgm:cxn modelId="{793DAA6E-5A62-44A2-9B31-2EAE035A831F}" type="presParOf" srcId="{5BCA33B0-EEB1-4EA9-9923-4A3A23C7F53D}" destId="{97F713A8-E9AF-426C-810F-70F4A1D20BC2}" srcOrd="6" destOrd="0" presId="urn:microsoft.com/office/officeart/2005/8/layout/target3"/>
    <dgm:cxn modelId="{087F4F20-B2CE-496D-9645-697401691ADF}" type="presParOf" srcId="{5BCA33B0-EEB1-4EA9-9923-4A3A23C7F53D}" destId="{4216CCB5-2816-4610-8B60-2D8070CC425D}" srcOrd="7" destOrd="0" presId="urn:microsoft.com/office/officeart/2005/8/layout/target3"/>
    <dgm:cxn modelId="{3CE7668F-F9ED-488C-BE14-86BB2B0A97C0}" type="presParOf" srcId="{5BCA33B0-EEB1-4EA9-9923-4A3A23C7F53D}" destId="{CAB69DCC-C21E-4465-8CAF-96DA6053208E}" srcOrd="8" destOrd="0" presId="urn:microsoft.com/office/officeart/2005/8/layout/target3"/>
    <dgm:cxn modelId="{BCD9695E-F639-4CB8-B2F0-98B2F7BA4D95}" type="presParOf" srcId="{5BCA33B0-EEB1-4EA9-9923-4A3A23C7F53D}" destId="{E63DCF15-AB99-43AF-958C-3B68C865EDDD}" srcOrd="9" destOrd="0" presId="urn:microsoft.com/office/officeart/2005/8/layout/target3"/>
    <dgm:cxn modelId="{4A11969B-96D8-48FB-A3BB-428998E5FE35}" type="presParOf" srcId="{5BCA33B0-EEB1-4EA9-9923-4A3A23C7F53D}" destId="{5786916C-9F18-4516-8F7E-387F25BD5855}" srcOrd="10" destOrd="0" presId="urn:microsoft.com/office/officeart/2005/8/layout/target3"/>
    <dgm:cxn modelId="{2CEB5B60-7D88-4348-A6FC-214B377F0D31}" type="presParOf" srcId="{5BCA33B0-EEB1-4EA9-9923-4A3A23C7F53D}" destId="{E6CCF106-791A-41CA-BA76-9A381C03EE0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2BB5B5-6157-4459-95BA-99AE8EE3A250}" type="doc">
      <dgm:prSet loTypeId="urn:microsoft.com/office/officeart/2005/8/layout/vProcess5" loCatId="process" qsTypeId="urn:microsoft.com/office/officeart/2005/8/quickstyle/simple3" qsCatId="simple" csTypeId="urn:microsoft.com/office/officeart/2005/8/colors/colorful1" csCatId="colorful"/>
      <dgm:spPr/>
      <dgm:t>
        <a:bodyPr/>
        <a:lstStyle/>
        <a:p>
          <a:endParaRPr lang="fi-FI"/>
        </a:p>
      </dgm:t>
    </dgm:pt>
    <dgm:pt modelId="{050FFD77-81C5-4C01-BAE2-3D815234A99E}">
      <dgm:prSet/>
      <dgm:spPr/>
      <dgm:t>
        <a:bodyPr/>
        <a:lstStyle/>
        <a:p>
          <a:r>
            <a:rPr lang="fi-FI" b="1"/>
            <a:t>Hinnanerosopimukset ovat viputuotteita. </a:t>
          </a:r>
          <a:endParaRPr lang="fi-FI"/>
        </a:p>
      </dgm:t>
    </dgm:pt>
    <dgm:pt modelId="{4C93A72B-663F-46B0-9E16-96FAC231C329}" type="parTrans" cxnId="{A4945B52-E604-45CC-8C01-CDA728986C60}">
      <dgm:prSet/>
      <dgm:spPr/>
      <dgm:t>
        <a:bodyPr/>
        <a:lstStyle/>
        <a:p>
          <a:endParaRPr lang="fi-FI"/>
        </a:p>
      </dgm:t>
    </dgm:pt>
    <dgm:pt modelId="{2C4566B5-B2F0-4604-9453-9547D2DE6FF4}" type="sibTrans" cxnId="{A4945B52-E604-45CC-8C01-CDA728986C60}">
      <dgm:prSet/>
      <dgm:spPr/>
      <dgm:t>
        <a:bodyPr/>
        <a:lstStyle/>
        <a:p>
          <a:endParaRPr lang="fi-FI"/>
        </a:p>
      </dgm:t>
    </dgm:pt>
    <dgm:pt modelId="{745FF900-4675-4598-9D5C-BD170AFAD438}">
      <dgm:prSet/>
      <dgm:spPr/>
      <dgm:t>
        <a:bodyPr/>
        <a:lstStyle/>
        <a:p>
          <a:r>
            <a:rPr lang="fi-FI" b="1" dirty="0"/>
            <a:t>Niillä tarjotaan osuuksia markkinoilla siten, että ne edellyttävät vain pientä marginaalia (”vakuus”) kaupan kokonaisarvosta. Näin sijoittajat voivat hyödyntää kohde-etuuden hintojen nousun (”pitkät positiot”) tai hintojen laskun (”lyhyet positiot”). </a:t>
          </a:r>
          <a:endParaRPr lang="fi-FI" dirty="0"/>
        </a:p>
      </dgm:t>
    </dgm:pt>
    <dgm:pt modelId="{2545599A-B33C-4B7C-B36A-F854550153B2}" type="parTrans" cxnId="{DB17F45B-01B3-48CA-8942-D0FED0571C03}">
      <dgm:prSet/>
      <dgm:spPr/>
      <dgm:t>
        <a:bodyPr/>
        <a:lstStyle/>
        <a:p>
          <a:endParaRPr lang="fi-FI"/>
        </a:p>
      </dgm:t>
    </dgm:pt>
    <dgm:pt modelId="{F1D93736-CB2F-4D3B-BD5D-2169C4CEA96C}" type="sibTrans" cxnId="{DB17F45B-01B3-48CA-8942-D0FED0571C03}">
      <dgm:prSet/>
      <dgm:spPr/>
      <dgm:t>
        <a:bodyPr/>
        <a:lstStyle/>
        <a:p>
          <a:endParaRPr lang="fi-FI"/>
        </a:p>
      </dgm:t>
    </dgm:pt>
    <dgm:pt modelId="{A9B4AA73-871D-4089-9CD4-542C42D1E351}">
      <dgm:prSet/>
      <dgm:spPr/>
      <dgm:t>
        <a:bodyPr/>
        <a:lstStyle/>
        <a:p>
          <a:r>
            <a:rPr lang="fi-FI" b="1"/>
            <a:t>Kun sopimus suljetaan, saat tai maksat erotuksen, joka on sulkemishetkellä voimassa olevan ja sopimuksen tekohetkellä voimassa olleen hinnanerosopimuksen ja/tai kohde-etuuden hinnan välillä. </a:t>
          </a:r>
          <a:endParaRPr lang="fi-FI"/>
        </a:p>
      </dgm:t>
    </dgm:pt>
    <dgm:pt modelId="{B2C8DF3F-16F6-4DCC-96B9-736F571CEF8B}" type="parTrans" cxnId="{E1FC2ED6-3BC4-4075-8916-7BC365EB4050}">
      <dgm:prSet/>
      <dgm:spPr/>
      <dgm:t>
        <a:bodyPr/>
        <a:lstStyle/>
        <a:p>
          <a:endParaRPr lang="fi-FI"/>
        </a:p>
      </dgm:t>
    </dgm:pt>
    <dgm:pt modelId="{B72AF710-B78F-4EA2-8FE2-FF85E3B1A07E}" type="sibTrans" cxnId="{E1FC2ED6-3BC4-4075-8916-7BC365EB4050}">
      <dgm:prSet/>
      <dgm:spPr/>
      <dgm:t>
        <a:bodyPr/>
        <a:lstStyle/>
        <a:p>
          <a:endParaRPr lang="fi-FI"/>
        </a:p>
      </dgm:t>
    </dgm:pt>
    <dgm:pt modelId="{4468E212-89F7-4C4B-82EC-A6EC74679556}">
      <dgm:prSet/>
      <dgm:spPr/>
      <dgm:t>
        <a:bodyPr/>
        <a:lstStyle/>
        <a:p>
          <a:r>
            <a:rPr lang="fi-FI" b="1"/>
            <a:t>Jos ero on positiivinen, hinnanerosopimuksen tarjoaja maksaa sinulle. Jos ero on negatiivinen, maksat hinnanerosopimuksen tarjoajalle.</a:t>
          </a:r>
          <a:endParaRPr lang="fi-FI"/>
        </a:p>
      </dgm:t>
    </dgm:pt>
    <dgm:pt modelId="{0D07B0A1-0B0D-4CC2-A62E-FFAC1D0438DA}" type="parTrans" cxnId="{3C6F1229-EC52-40AA-B910-D8D59D9160C7}">
      <dgm:prSet/>
      <dgm:spPr/>
      <dgm:t>
        <a:bodyPr/>
        <a:lstStyle/>
        <a:p>
          <a:endParaRPr lang="fi-FI"/>
        </a:p>
      </dgm:t>
    </dgm:pt>
    <dgm:pt modelId="{F73EB5D1-EF76-4A36-B7CC-DC7571985CD4}" type="sibTrans" cxnId="{3C6F1229-EC52-40AA-B910-D8D59D9160C7}">
      <dgm:prSet/>
      <dgm:spPr/>
      <dgm:t>
        <a:bodyPr/>
        <a:lstStyle/>
        <a:p>
          <a:endParaRPr lang="fi-FI"/>
        </a:p>
      </dgm:t>
    </dgm:pt>
    <dgm:pt modelId="{D9248290-984D-4426-A5C2-0E29F0E6095D}" type="pres">
      <dgm:prSet presAssocID="{D72BB5B5-6157-4459-95BA-99AE8EE3A250}" presName="outerComposite" presStyleCnt="0">
        <dgm:presLayoutVars>
          <dgm:chMax val="5"/>
          <dgm:dir/>
          <dgm:resizeHandles val="exact"/>
        </dgm:presLayoutVars>
      </dgm:prSet>
      <dgm:spPr/>
    </dgm:pt>
    <dgm:pt modelId="{DB8B8656-384B-408E-899C-E472608BBCCF}" type="pres">
      <dgm:prSet presAssocID="{D72BB5B5-6157-4459-95BA-99AE8EE3A250}" presName="dummyMaxCanvas" presStyleCnt="0">
        <dgm:presLayoutVars/>
      </dgm:prSet>
      <dgm:spPr/>
    </dgm:pt>
    <dgm:pt modelId="{817D5DE8-4AF1-441E-959B-3E30292EBC52}" type="pres">
      <dgm:prSet presAssocID="{D72BB5B5-6157-4459-95BA-99AE8EE3A250}" presName="FourNodes_1" presStyleLbl="node1" presStyleIdx="0" presStyleCnt="4">
        <dgm:presLayoutVars>
          <dgm:bulletEnabled val="1"/>
        </dgm:presLayoutVars>
      </dgm:prSet>
      <dgm:spPr/>
    </dgm:pt>
    <dgm:pt modelId="{418911B9-A845-447D-9F61-2301A97EC6E0}" type="pres">
      <dgm:prSet presAssocID="{D72BB5B5-6157-4459-95BA-99AE8EE3A250}" presName="FourNodes_2" presStyleLbl="node1" presStyleIdx="1" presStyleCnt="4">
        <dgm:presLayoutVars>
          <dgm:bulletEnabled val="1"/>
        </dgm:presLayoutVars>
      </dgm:prSet>
      <dgm:spPr/>
    </dgm:pt>
    <dgm:pt modelId="{68D60D3C-8F66-4FB9-B349-4B79F53B73A0}" type="pres">
      <dgm:prSet presAssocID="{D72BB5B5-6157-4459-95BA-99AE8EE3A250}" presName="FourNodes_3" presStyleLbl="node1" presStyleIdx="2" presStyleCnt="4">
        <dgm:presLayoutVars>
          <dgm:bulletEnabled val="1"/>
        </dgm:presLayoutVars>
      </dgm:prSet>
      <dgm:spPr/>
    </dgm:pt>
    <dgm:pt modelId="{8420FA6A-AA28-488F-8115-1B05D806E9E1}" type="pres">
      <dgm:prSet presAssocID="{D72BB5B5-6157-4459-95BA-99AE8EE3A250}" presName="FourNodes_4" presStyleLbl="node1" presStyleIdx="3" presStyleCnt="4">
        <dgm:presLayoutVars>
          <dgm:bulletEnabled val="1"/>
        </dgm:presLayoutVars>
      </dgm:prSet>
      <dgm:spPr/>
    </dgm:pt>
    <dgm:pt modelId="{F19690A4-6EF7-4926-8C0D-EF0AE3400BB7}" type="pres">
      <dgm:prSet presAssocID="{D72BB5B5-6157-4459-95BA-99AE8EE3A250}" presName="FourConn_1-2" presStyleLbl="fgAccFollowNode1" presStyleIdx="0" presStyleCnt="3">
        <dgm:presLayoutVars>
          <dgm:bulletEnabled val="1"/>
        </dgm:presLayoutVars>
      </dgm:prSet>
      <dgm:spPr/>
    </dgm:pt>
    <dgm:pt modelId="{10841E8E-B814-49F5-935B-BA531BAC785F}" type="pres">
      <dgm:prSet presAssocID="{D72BB5B5-6157-4459-95BA-99AE8EE3A250}" presName="FourConn_2-3" presStyleLbl="fgAccFollowNode1" presStyleIdx="1" presStyleCnt="3">
        <dgm:presLayoutVars>
          <dgm:bulletEnabled val="1"/>
        </dgm:presLayoutVars>
      </dgm:prSet>
      <dgm:spPr/>
    </dgm:pt>
    <dgm:pt modelId="{BFEE9AC5-D4B9-489B-B71B-439A80B64B62}" type="pres">
      <dgm:prSet presAssocID="{D72BB5B5-6157-4459-95BA-99AE8EE3A250}" presName="FourConn_3-4" presStyleLbl="fgAccFollowNode1" presStyleIdx="2" presStyleCnt="3">
        <dgm:presLayoutVars>
          <dgm:bulletEnabled val="1"/>
        </dgm:presLayoutVars>
      </dgm:prSet>
      <dgm:spPr/>
    </dgm:pt>
    <dgm:pt modelId="{2CE76B3E-5DD2-49A3-A575-28F89A19F616}" type="pres">
      <dgm:prSet presAssocID="{D72BB5B5-6157-4459-95BA-99AE8EE3A250}" presName="FourNodes_1_text" presStyleLbl="node1" presStyleIdx="3" presStyleCnt="4">
        <dgm:presLayoutVars>
          <dgm:bulletEnabled val="1"/>
        </dgm:presLayoutVars>
      </dgm:prSet>
      <dgm:spPr/>
    </dgm:pt>
    <dgm:pt modelId="{002D58B2-D47C-4874-AC78-B5EDD8CCDA38}" type="pres">
      <dgm:prSet presAssocID="{D72BB5B5-6157-4459-95BA-99AE8EE3A250}" presName="FourNodes_2_text" presStyleLbl="node1" presStyleIdx="3" presStyleCnt="4">
        <dgm:presLayoutVars>
          <dgm:bulletEnabled val="1"/>
        </dgm:presLayoutVars>
      </dgm:prSet>
      <dgm:spPr/>
    </dgm:pt>
    <dgm:pt modelId="{F53F20F4-FEDC-4981-A615-B3350CF8596E}" type="pres">
      <dgm:prSet presAssocID="{D72BB5B5-6157-4459-95BA-99AE8EE3A250}" presName="FourNodes_3_text" presStyleLbl="node1" presStyleIdx="3" presStyleCnt="4">
        <dgm:presLayoutVars>
          <dgm:bulletEnabled val="1"/>
        </dgm:presLayoutVars>
      </dgm:prSet>
      <dgm:spPr/>
    </dgm:pt>
    <dgm:pt modelId="{D3D5A24F-D292-4273-A57C-D1C5D18F1DB1}" type="pres">
      <dgm:prSet presAssocID="{D72BB5B5-6157-4459-95BA-99AE8EE3A250}" presName="FourNodes_4_text" presStyleLbl="node1" presStyleIdx="3" presStyleCnt="4">
        <dgm:presLayoutVars>
          <dgm:bulletEnabled val="1"/>
        </dgm:presLayoutVars>
      </dgm:prSet>
      <dgm:spPr/>
    </dgm:pt>
  </dgm:ptLst>
  <dgm:cxnLst>
    <dgm:cxn modelId="{DB105817-FE38-4B37-A68A-6C88FAE14AF1}" type="presOf" srcId="{B72AF710-B78F-4EA2-8FE2-FF85E3B1A07E}" destId="{BFEE9AC5-D4B9-489B-B71B-439A80B64B62}" srcOrd="0" destOrd="0" presId="urn:microsoft.com/office/officeart/2005/8/layout/vProcess5"/>
    <dgm:cxn modelId="{3C6F1229-EC52-40AA-B910-D8D59D9160C7}" srcId="{D72BB5B5-6157-4459-95BA-99AE8EE3A250}" destId="{4468E212-89F7-4C4B-82EC-A6EC74679556}" srcOrd="3" destOrd="0" parTransId="{0D07B0A1-0B0D-4CC2-A62E-FFAC1D0438DA}" sibTransId="{F73EB5D1-EF76-4A36-B7CC-DC7571985CD4}"/>
    <dgm:cxn modelId="{1B0F2933-8FE5-476A-AB48-BA4161F8ED12}" type="presOf" srcId="{A9B4AA73-871D-4089-9CD4-542C42D1E351}" destId="{F53F20F4-FEDC-4981-A615-B3350CF8596E}" srcOrd="1" destOrd="0" presId="urn:microsoft.com/office/officeart/2005/8/layout/vProcess5"/>
    <dgm:cxn modelId="{88E45F34-460E-4E87-9B3C-D2F7FBA64D79}" type="presOf" srcId="{4468E212-89F7-4C4B-82EC-A6EC74679556}" destId="{D3D5A24F-D292-4273-A57C-D1C5D18F1DB1}" srcOrd="1" destOrd="0" presId="urn:microsoft.com/office/officeart/2005/8/layout/vProcess5"/>
    <dgm:cxn modelId="{DB17F45B-01B3-48CA-8942-D0FED0571C03}" srcId="{D72BB5B5-6157-4459-95BA-99AE8EE3A250}" destId="{745FF900-4675-4598-9D5C-BD170AFAD438}" srcOrd="1" destOrd="0" parTransId="{2545599A-B33C-4B7C-B36A-F854550153B2}" sibTransId="{F1D93736-CB2F-4D3B-BD5D-2169C4CEA96C}"/>
    <dgm:cxn modelId="{605CB95D-1F0B-44F9-9780-01C27A03E7AC}" type="presOf" srcId="{4468E212-89F7-4C4B-82EC-A6EC74679556}" destId="{8420FA6A-AA28-488F-8115-1B05D806E9E1}" srcOrd="0" destOrd="0" presId="urn:microsoft.com/office/officeart/2005/8/layout/vProcess5"/>
    <dgm:cxn modelId="{A4945B52-E604-45CC-8C01-CDA728986C60}" srcId="{D72BB5B5-6157-4459-95BA-99AE8EE3A250}" destId="{050FFD77-81C5-4C01-BAE2-3D815234A99E}" srcOrd="0" destOrd="0" parTransId="{4C93A72B-663F-46B0-9E16-96FAC231C329}" sibTransId="{2C4566B5-B2F0-4604-9453-9547D2DE6FF4}"/>
    <dgm:cxn modelId="{414DEE7A-0ECB-4938-8633-F869259FC75E}" type="presOf" srcId="{745FF900-4675-4598-9D5C-BD170AFAD438}" destId="{418911B9-A845-447D-9F61-2301A97EC6E0}" srcOrd="0" destOrd="0" presId="urn:microsoft.com/office/officeart/2005/8/layout/vProcess5"/>
    <dgm:cxn modelId="{18D3737C-6F93-4E0D-8C24-8BC3F572D434}" type="presOf" srcId="{A9B4AA73-871D-4089-9CD4-542C42D1E351}" destId="{68D60D3C-8F66-4FB9-B349-4B79F53B73A0}" srcOrd="0" destOrd="0" presId="urn:microsoft.com/office/officeart/2005/8/layout/vProcess5"/>
    <dgm:cxn modelId="{AF0D3084-AC28-43D9-961B-8BE1DDE8DA87}" type="presOf" srcId="{F1D93736-CB2F-4D3B-BD5D-2169C4CEA96C}" destId="{10841E8E-B814-49F5-935B-BA531BAC785F}" srcOrd="0" destOrd="0" presId="urn:microsoft.com/office/officeart/2005/8/layout/vProcess5"/>
    <dgm:cxn modelId="{6B3C1589-9774-449A-919C-58AAFDAC8EB4}" type="presOf" srcId="{D72BB5B5-6157-4459-95BA-99AE8EE3A250}" destId="{D9248290-984D-4426-A5C2-0E29F0E6095D}" srcOrd="0" destOrd="0" presId="urn:microsoft.com/office/officeart/2005/8/layout/vProcess5"/>
    <dgm:cxn modelId="{870610B5-252B-4531-9D89-6053B40DDB16}" type="presOf" srcId="{2C4566B5-B2F0-4604-9453-9547D2DE6FF4}" destId="{F19690A4-6EF7-4926-8C0D-EF0AE3400BB7}" srcOrd="0" destOrd="0" presId="urn:microsoft.com/office/officeart/2005/8/layout/vProcess5"/>
    <dgm:cxn modelId="{C52686BD-DE6F-43DC-A8C1-823A076CBA82}" type="presOf" srcId="{745FF900-4675-4598-9D5C-BD170AFAD438}" destId="{002D58B2-D47C-4874-AC78-B5EDD8CCDA38}" srcOrd="1" destOrd="0" presId="urn:microsoft.com/office/officeart/2005/8/layout/vProcess5"/>
    <dgm:cxn modelId="{ADEF38D2-EF3D-4594-88CE-3B4D238FDAF8}" type="presOf" srcId="{050FFD77-81C5-4C01-BAE2-3D815234A99E}" destId="{2CE76B3E-5DD2-49A3-A575-28F89A19F616}" srcOrd="1" destOrd="0" presId="urn:microsoft.com/office/officeart/2005/8/layout/vProcess5"/>
    <dgm:cxn modelId="{E1FC2ED6-3BC4-4075-8916-7BC365EB4050}" srcId="{D72BB5B5-6157-4459-95BA-99AE8EE3A250}" destId="{A9B4AA73-871D-4089-9CD4-542C42D1E351}" srcOrd="2" destOrd="0" parTransId="{B2C8DF3F-16F6-4DCC-96B9-736F571CEF8B}" sibTransId="{B72AF710-B78F-4EA2-8FE2-FF85E3B1A07E}"/>
    <dgm:cxn modelId="{D62FC8ED-02AA-4E27-8C99-B096FD7317BB}" type="presOf" srcId="{050FFD77-81C5-4C01-BAE2-3D815234A99E}" destId="{817D5DE8-4AF1-441E-959B-3E30292EBC52}" srcOrd="0" destOrd="0" presId="urn:microsoft.com/office/officeart/2005/8/layout/vProcess5"/>
    <dgm:cxn modelId="{A05B9331-9966-4740-9248-A0B121D42CF9}" type="presParOf" srcId="{D9248290-984D-4426-A5C2-0E29F0E6095D}" destId="{DB8B8656-384B-408E-899C-E472608BBCCF}" srcOrd="0" destOrd="0" presId="urn:microsoft.com/office/officeart/2005/8/layout/vProcess5"/>
    <dgm:cxn modelId="{5DB04434-1A82-41A0-8C68-6A2706940FCD}" type="presParOf" srcId="{D9248290-984D-4426-A5C2-0E29F0E6095D}" destId="{817D5DE8-4AF1-441E-959B-3E30292EBC52}" srcOrd="1" destOrd="0" presId="urn:microsoft.com/office/officeart/2005/8/layout/vProcess5"/>
    <dgm:cxn modelId="{E08A5506-2CAE-4165-9B48-F2EC185EE886}" type="presParOf" srcId="{D9248290-984D-4426-A5C2-0E29F0E6095D}" destId="{418911B9-A845-447D-9F61-2301A97EC6E0}" srcOrd="2" destOrd="0" presId="urn:microsoft.com/office/officeart/2005/8/layout/vProcess5"/>
    <dgm:cxn modelId="{20385FD8-EFD9-446A-BE7E-DA6AE04F06CE}" type="presParOf" srcId="{D9248290-984D-4426-A5C2-0E29F0E6095D}" destId="{68D60D3C-8F66-4FB9-B349-4B79F53B73A0}" srcOrd="3" destOrd="0" presId="urn:microsoft.com/office/officeart/2005/8/layout/vProcess5"/>
    <dgm:cxn modelId="{0B50E4EF-0036-4027-BA04-B78697EC29C4}" type="presParOf" srcId="{D9248290-984D-4426-A5C2-0E29F0E6095D}" destId="{8420FA6A-AA28-488F-8115-1B05D806E9E1}" srcOrd="4" destOrd="0" presId="urn:microsoft.com/office/officeart/2005/8/layout/vProcess5"/>
    <dgm:cxn modelId="{486C95CB-7463-4300-B9ED-5CFC8F48953C}" type="presParOf" srcId="{D9248290-984D-4426-A5C2-0E29F0E6095D}" destId="{F19690A4-6EF7-4926-8C0D-EF0AE3400BB7}" srcOrd="5" destOrd="0" presId="urn:microsoft.com/office/officeart/2005/8/layout/vProcess5"/>
    <dgm:cxn modelId="{BDF0E7F3-4BF6-48EA-BCB5-034001BB2A41}" type="presParOf" srcId="{D9248290-984D-4426-A5C2-0E29F0E6095D}" destId="{10841E8E-B814-49F5-935B-BA531BAC785F}" srcOrd="6" destOrd="0" presId="urn:microsoft.com/office/officeart/2005/8/layout/vProcess5"/>
    <dgm:cxn modelId="{3DB69974-7996-4F8E-8DA0-0B1568219D0E}" type="presParOf" srcId="{D9248290-984D-4426-A5C2-0E29F0E6095D}" destId="{BFEE9AC5-D4B9-489B-B71B-439A80B64B62}" srcOrd="7" destOrd="0" presId="urn:microsoft.com/office/officeart/2005/8/layout/vProcess5"/>
    <dgm:cxn modelId="{C6DD4473-434B-4FEC-B048-A5C0899D49FE}" type="presParOf" srcId="{D9248290-984D-4426-A5C2-0E29F0E6095D}" destId="{2CE76B3E-5DD2-49A3-A575-28F89A19F616}" srcOrd="8" destOrd="0" presId="urn:microsoft.com/office/officeart/2005/8/layout/vProcess5"/>
    <dgm:cxn modelId="{9052A4E6-05AB-4B6D-A9CF-E7250B6581DE}" type="presParOf" srcId="{D9248290-984D-4426-A5C2-0E29F0E6095D}" destId="{002D58B2-D47C-4874-AC78-B5EDD8CCDA38}" srcOrd="9" destOrd="0" presId="urn:microsoft.com/office/officeart/2005/8/layout/vProcess5"/>
    <dgm:cxn modelId="{2C00DEFE-9C2E-4614-BE4A-306FE035DEC9}" type="presParOf" srcId="{D9248290-984D-4426-A5C2-0E29F0E6095D}" destId="{F53F20F4-FEDC-4981-A615-B3350CF8596E}" srcOrd="10" destOrd="0" presId="urn:microsoft.com/office/officeart/2005/8/layout/vProcess5"/>
    <dgm:cxn modelId="{CEB7FC77-69B2-4310-A0B4-771A97F9CC83}" type="presParOf" srcId="{D9248290-984D-4426-A5C2-0E29F0E6095D}" destId="{D3D5A24F-D292-4273-A57C-D1C5D18F1DB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483909-7647-49E1-94E4-8F5F0F04E3FF}" type="doc">
      <dgm:prSet loTypeId="urn:microsoft.com/office/officeart/2005/8/layout/process4" loCatId="process" qsTypeId="urn:microsoft.com/office/officeart/2005/8/quickstyle/simple1" qsCatId="simple" csTypeId="urn:microsoft.com/office/officeart/2005/8/colors/accent2_1" csCatId="accent2"/>
      <dgm:spPr/>
      <dgm:t>
        <a:bodyPr/>
        <a:lstStyle/>
        <a:p>
          <a:endParaRPr lang="fi-FI"/>
        </a:p>
      </dgm:t>
    </dgm:pt>
    <dgm:pt modelId="{7787CA45-C3D1-4003-AF75-07C44C174E70}">
      <dgm:prSet/>
      <dgm:spPr/>
      <dgm:t>
        <a:bodyPr/>
        <a:lstStyle/>
        <a:p>
          <a:r>
            <a:rPr lang="fi-FI" b="1"/>
            <a:t>Päätät ostaa 4 000 hinnanerosopimusta, joiden kohteena on osake A, hintaan 10 euroa/sopimus. Positiosi on näin ollen 40 000 euroa (4 000 x 10 €). </a:t>
          </a:r>
          <a:endParaRPr lang="fi-FI"/>
        </a:p>
      </dgm:t>
    </dgm:pt>
    <dgm:pt modelId="{3176BCA9-0868-4436-B0E3-D83A21FE6764}" type="parTrans" cxnId="{B749DD05-F43D-4F54-BBCE-D03C8D898F00}">
      <dgm:prSet/>
      <dgm:spPr/>
      <dgm:t>
        <a:bodyPr/>
        <a:lstStyle/>
        <a:p>
          <a:endParaRPr lang="fi-FI"/>
        </a:p>
      </dgm:t>
    </dgm:pt>
    <dgm:pt modelId="{F2DA696C-B997-435D-8B27-DCC9E51EE5C4}" type="sibTrans" cxnId="{B749DD05-F43D-4F54-BBCE-D03C8D898F00}">
      <dgm:prSet/>
      <dgm:spPr/>
      <dgm:t>
        <a:bodyPr/>
        <a:lstStyle/>
        <a:p>
          <a:endParaRPr lang="fi-FI"/>
        </a:p>
      </dgm:t>
    </dgm:pt>
    <dgm:pt modelId="{11D77D8F-C989-4E29-B57E-5D110E7EEC43}">
      <dgm:prSet/>
      <dgm:spPr/>
      <dgm:t>
        <a:bodyPr/>
        <a:lstStyle/>
        <a:p>
          <a:r>
            <a:rPr lang="fi-FI" b="1"/>
            <a:t>Jos hinnanerosopimuksen tarjoaja vaatii esimerkiksi 5 prosentin marginaalia, alkumaksusi on vähintään 2 000 € </a:t>
          </a:r>
          <a:endParaRPr lang="fi-FI"/>
        </a:p>
      </dgm:t>
    </dgm:pt>
    <dgm:pt modelId="{B81AC807-3E2C-4BDD-B0CF-DC96E5CD6B76}" type="parTrans" cxnId="{FE40AB18-C7F0-4E1E-9835-20910E729E35}">
      <dgm:prSet/>
      <dgm:spPr/>
      <dgm:t>
        <a:bodyPr/>
        <a:lstStyle/>
        <a:p>
          <a:endParaRPr lang="fi-FI"/>
        </a:p>
      </dgm:t>
    </dgm:pt>
    <dgm:pt modelId="{47E0BBA6-2BCA-45B3-BA7B-0FD13DBDFA26}" type="sibTrans" cxnId="{FE40AB18-C7F0-4E1E-9835-20910E729E35}">
      <dgm:prSet/>
      <dgm:spPr/>
      <dgm:t>
        <a:bodyPr/>
        <a:lstStyle/>
        <a:p>
          <a:endParaRPr lang="fi-FI"/>
        </a:p>
      </dgm:t>
    </dgm:pt>
    <dgm:pt modelId="{65CA8D33-E0BD-4B9B-8545-BE8D72E483B3}">
      <dgm:prSet/>
      <dgm:spPr/>
      <dgm:t>
        <a:bodyPr/>
        <a:lstStyle/>
        <a:p>
          <a:r>
            <a:rPr lang="fi-FI" b="1"/>
            <a:t>Jos osakkeen A hinta laskee 5 prosenttia (10 eurosta 9,5 euroon) ja vipu on 20, menetät alussa maksamasi marginaalin kokonaan (–100 prosenttia) eli 2 000 €. Jos osakkeen A hinta laskee 10 prosenttia (10 eurosta 9 euroon) ja vipu on 20, menetät 2 000 euron alkumaksun ja hinnanerosopimuksen tarjoaja pyytää sinulta toiset 2 000 euroa (lisävakuutta koskeva pyyntö, ”margin call”), jos haluat säilyttää sopimuksen avoinna. </a:t>
          </a:r>
          <a:endParaRPr lang="fi-FI"/>
        </a:p>
      </dgm:t>
    </dgm:pt>
    <dgm:pt modelId="{DEE5C0A7-57E6-4418-BCDA-CFDBC9350E91}" type="parTrans" cxnId="{007CFF1A-D97F-411F-BBE9-40CC6C1DB5C8}">
      <dgm:prSet/>
      <dgm:spPr/>
      <dgm:t>
        <a:bodyPr/>
        <a:lstStyle/>
        <a:p>
          <a:endParaRPr lang="fi-FI"/>
        </a:p>
      </dgm:t>
    </dgm:pt>
    <dgm:pt modelId="{65AE2DEC-5B6F-4E9D-81A1-0212B81D29A9}" type="sibTrans" cxnId="{007CFF1A-D97F-411F-BBE9-40CC6C1DB5C8}">
      <dgm:prSet/>
      <dgm:spPr/>
      <dgm:t>
        <a:bodyPr/>
        <a:lstStyle/>
        <a:p>
          <a:endParaRPr lang="fi-FI"/>
        </a:p>
      </dgm:t>
    </dgm:pt>
    <dgm:pt modelId="{04B78108-81AE-4DA6-B35B-F3A07BC562FE}">
      <dgm:prSet/>
      <dgm:spPr/>
      <dgm:t>
        <a:bodyPr/>
        <a:lstStyle/>
        <a:p>
          <a:r>
            <a:rPr lang="fi-FI" b="1"/>
            <a:t>Tappiot voivat nousta aluksi maksettua marginaalia suuremmiksi.</a:t>
          </a:r>
          <a:endParaRPr lang="fi-FI"/>
        </a:p>
      </dgm:t>
    </dgm:pt>
    <dgm:pt modelId="{0B383872-8C0A-4225-BA0B-8786279E6DC2}" type="parTrans" cxnId="{BED21EF5-EEE7-4B99-A5E4-E52A5E857B77}">
      <dgm:prSet/>
      <dgm:spPr/>
      <dgm:t>
        <a:bodyPr/>
        <a:lstStyle/>
        <a:p>
          <a:endParaRPr lang="fi-FI"/>
        </a:p>
      </dgm:t>
    </dgm:pt>
    <dgm:pt modelId="{3AFFC8C0-7CCD-47DB-9A68-40F6C00435AA}" type="sibTrans" cxnId="{BED21EF5-EEE7-4B99-A5E4-E52A5E857B77}">
      <dgm:prSet/>
      <dgm:spPr/>
      <dgm:t>
        <a:bodyPr/>
        <a:lstStyle/>
        <a:p>
          <a:endParaRPr lang="fi-FI"/>
        </a:p>
      </dgm:t>
    </dgm:pt>
    <dgm:pt modelId="{146376E5-C6DD-413C-8620-DF728AEEA0D4}" type="pres">
      <dgm:prSet presAssocID="{12483909-7647-49E1-94E4-8F5F0F04E3FF}" presName="Name0" presStyleCnt="0">
        <dgm:presLayoutVars>
          <dgm:dir/>
          <dgm:animLvl val="lvl"/>
          <dgm:resizeHandles val="exact"/>
        </dgm:presLayoutVars>
      </dgm:prSet>
      <dgm:spPr/>
    </dgm:pt>
    <dgm:pt modelId="{276B539D-45F9-412B-AA8F-316B9F8342DA}" type="pres">
      <dgm:prSet presAssocID="{04B78108-81AE-4DA6-B35B-F3A07BC562FE}" presName="boxAndChildren" presStyleCnt="0"/>
      <dgm:spPr/>
    </dgm:pt>
    <dgm:pt modelId="{33717762-BF7F-433F-BC15-8D55249D04DF}" type="pres">
      <dgm:prSet presAssocID="{04B78108-81AE-4DA6-B35B-F3A07BC562FE}" presName="parentTextBox" presStyleLbl="node1" presStyleIdx="0" presStyleCnt="4"/>
      <dgm:spPr/>
    </dgm:pt>
    <dgm:pt modelId="{F781051D-4A93-4E79-9A4D-33183677DE71}" type="pres">
      <dgm:prSet presAssocID="{65AE2DEC-5B6F-4E9D-81A1-0212B81D29A9}" presName="sp" presStyleCnt="0"/>
      <dgm:spPr/>
    </dgm:pt>
    <dgm:pt modelId="{B9D49159-DA6F-4608-9279-D9BDFC656346}" type="pres">
      <dgm:prSet presAssocID="{65CA8D33-E0BD-4B9B-8545-BE8D72E483B3}" presName="arrowAndChildren" presStyleCnt="0"/>
      <dgm:spPr/>
    </dgm:pt>
    <dgm:pt modelId="{097BCB7F-69A5-4E69-A589-91764EE0ADEE}" type="pres">
      <dgm:prSet presAssocID="{65CA8D33-E0BD-4B9B-8545-BE8D72E483B3}" presName="parentTextArrow" presStyleLbl="node1" presStyleIdx="1" presStyleCnt="4"/>
      <dgm:spPr/>
    </dgm:pt>
    <dgm:pt modelId="{20ACBEC7-268E-4179-AE34-C3201B4D55FB}" type="pres">
      <dgm:prSet presAssocID="{47E0BBA6-2BCA-45B3-BA7B-0FD13DBDFA26}" presName="sp" presStyleCnt="0"/>
      <dgm:spPr/>
    </dgm:pt>
    <dgm:pt modelId="{80C3E2E6-5A70-49B4-B3F1-167C40AECC34}" type="pres">
      <dgm:prSet presAssocID="{11D77D8F-C989-4E29-B57E-5D110E7EEC43}" presName="arrowAndChildren" presStyleCnt="0"/>
      <dgm:spPr/>
    </dgm:pt>
    <dgm:pt modelId="{B2EE2DD1-3A9D-4E35-9CE1-875C74AA3682}" type="pres">
      <dgm:prSet presAssocID="{11D77D8F-C989-4E29-B57E-5D110E7EEC43}" presName="parentTextArrow" presStyleLbl="node1" presStyleIdx="2" presStyleCnt="4"/>
      <dgm:spPr/>
    </dgm:pt>
    <dgm:pt modelId="{FDF343D4-4CFD-40A3-BB55-B7DBE5D65D8D}" type="pres">
      <dgm:prSet presAssocID="{F2DA696C-B997-435D-8B27-DCC9E51EE5C4}" presName="sp" presStyleCnt="0"/>
      <dgm:spPr/>
    </dgm:pt>
    <dgm:pt modelId="{316D8C39-17EC-4532-A427-16F965526BE2}" type="pres">
      <dgm:prSet presAssocID="{7787CA45-C3D1-4003-AF75-07C44C174E70}" presName="arrowAndChildren" presStyleCnt="0"/>
      <dgm:spPr/>
    </dgm:pt>
    <dgm:pt modelId="{8CB0BCDB-DB66-4BCC-892C-E136AC95AB9B}" type="pres">
      <dgm:prSet presAssocID="{7787CA45-C3D1-4003-AF75-07C44C174E70}" presName="parentTextArrow" presStyleLbl="node1" presStyleIdx="3" presStyleCnt="4"/>
      <dgm:spPr/>
    </dgm:pt>
  </dgm:ptLst>
  <dgm:cxnLst>
    <dgm:cxn modelId="{B749DD05-F43D-4F54-BBCE-D03C8D898F00}" srcId="{12483909-7647-49E1-94E4-8F5F0F04E3FF}" destId="{7787CA45-C3D1-4003-AF75-07C44C174E70}" srcOrd="0" destOrd="0" parTransId="{3176BCA9-0868-4436-B0E3-D83A21FE6764}" sibTransId="{F2DA696C-B997-435D-8B27-DCC9E51EE5C4}"/>
    <dgm:cxn modelId="{FE40AB18-C7F0-4E1E-9835-20910E729E35}" srcId="{12483909-7647-49E1-94E4-8F5F0F04E3FF}" destId="{11D77D8F-C989-4E29-B57E-5D110E7EEC43}" srcOrd="1" destOrd="0" parTransId="{B81AC807-3E2C-4BDD-B0CF-DC96E5CD6B76}" sibTransId="{47E0BBA6-2BCA-45B3-BA7B-0FD13DBDFA26}"/>
    <dgm:cxn modelId="{007CFF1A-D97F-411F-BBE9-40CC6C1DB5C8}" srcId="{12483909-7647-49E1-94E4-8F5F0F04E3FF}" destId="{65CA8D33-E0BD-4B9B-8545-BE8D72E483B3}" srcOrd="2" destOrd="0" parTransId="{DEE5C0A7-57E6-4418-BCDA-CFDBC9350E91}" sibTransId="{65AE2DEC-5B6F-4E9D-81A1-0212B81D29A9}"/>
    <dgm:cxn modelId="{93548D2A-4068-4D2A-94F4-2D9111F96971}" type="presOf" srcId="{65CA8D33-E0BD-4B9B-8545-BE8D72E483B3}" destId="{097BCB7F-69A5-4E69-A589-91764EE0ADEE}" srcOrd="0" destOrd="0" presId="urn:microsoft.com/office/officeart/2005/8/layout/process4"/>
    <dgm:cxn modelId="{EFA81541-EF5F-4825-B970-4DFBA4C37287}" type="presOf" srcId="{12483909-7647-49E1-94E4-8F5F0F04E3FF}" destId="{146376E5-C6DD-413C-8620-DF728AEEA0D4}" srcOrd="0" destOrd="0" presId="urn:microsoft.com/office/officeart/2005/8/layout/process4"/>
    <dgm:cxn modelId="{80C640D6-F6DA-4399-9A60-E83C24E74D6B}" type="presOf" srcId="{7787CA45-C3D1-4003-AF75-07C44C174E70}" destId="{8CB0BCDB-DB66-4BCC-892C-E136AC95AB9B}" srcOrd="0" destOrd="0" presId="urn:microsoft.com/office/officeart/2005/8/layout/process4"/>
    <dgm:cxn modelId="{102896DB-C0C1-4B9C-98C4-4238A5B8DBA9}" type="presOf" srcId="{11D77D8F-C989-4E29-B57E-5D110E7EEC43}" destId="{B2EE2DD1-3A9D-4E35-9CE1-875C74AA3682}" srcOrd="0" destOrd="0" presId="urn:microsoft.com/office/officeart/2005/8/layout/process4"/>
    <dgm:cxn modelId="{696A44EA-C64B-4DD3-899E-61F474024DE0}" type="presOf" srcId="{04B78108-81AE-4DA6-B35B-F3A07BC562FE}" destId="{33717762-BF7F-433F-BC15-8D55249D04DF}" srcOrd="0" destOrd="0" presId="urn:microsoft.com/office/officeart/2005/8/layout/process4"/>
    <dgm:cxn modelId="{BED21EF5-EEE7-4B99-A5E4-E52A5E857B77}" srcId="{12483909-7647-49E1-94E4-8F5F0F04E3FF}" destId="{04B78108-81AE-4DA6-B35B-F3A07BC562FE}" srcOrd="3" destOrd="0" parTransId="{0B383872-8C0A-4225-BA0B-8786279E6DC2}" sibTransId="{3AFFC8C0-7CCD-47DB-9A68-40F6C00435AA}"/>
    <dgm:cxn modelId="{BFDD1643-38AD-4E0C-99C1-B027ABFF8ABC}" type="presParOf" srcId="{146376E5-C6DD-413C-8620-DF728AEEA0D4}" destId="{276B539D-45F9-412B-AA8F-316B9F8342DA}" srcOrd="0" destOrd="0" presId="urn:microsoft.com/office/officeart/2005/8/layout/process4"/>
    <dgm:cxn modelId="{AAC939F5-CBC3-48D9-9295-A16C110E7259}" type="presParOf" srcId="{276B539D-45F9-412B-AA8F-316B9F8342DA}" destId="{33717762-BF7F-433F-BC15-8D55249D04DF}" srcOrd="0" destOrd="0" presId="urn:microsoft.com/office/officeart/2005/8/layout/process4"/>
    <dgm:cxn modelId="{76156479-9658-4580-8EBE-B82429ACEAFC}" type="presParOf" srcId="{146376E5-C6DD-413C-8620-DF728AEEA0D4}" destId="{F781051D-4A93-4E79-9A4D-33183677DE71}" srcOrd="1" destOrd="0" presId="urn:microsoft.com/office/officeart/2005/8/layout/process4"/>
    <dgm:cxn modelId="{D9E159E9-9ED6-4B78-AC2C-DB122C8BC9AA}" type="presParOf" srcId="{146376E5-C6DD-413C-8620-DF728AEEA0D4}" destId="{B9D49159-DA6F-4608-9279-D9BDFC656346}" srcOrd="2" destOrd="0" presId="urn:microsoft.com/office/officeart/2005/8/layout/process4"/>
    <dgm:cxn modelId="{A4D67E02-D99A-4728-9D48-741DBDD72FEA}" type="presParOf" srcId="{B9D49159-DA6F-4608-9279-D9BDFC656346}" destId="{097BCB7F-69A5-4E69-A589-91764EE0ADEE}" srcOrd="0" destOrd="0" presId="urn:microsoft.com/office/officeart/2005/8/layout/process4"/>
    <dgm:cxn modelId="{8C756843-1744-417E-B4FA-819AF64F7837}" type="presParOf" srcId="{146376E5-C6DD-413C-8620-DF728AEEA0D4}" destId="{20ACBEC7-268E-4179-AE34-C3201B4D55FB}" srcOrd="3" destOrd="0" presId="urn:microsoft.com/office/officeart/2005/8/layout/process4"/>
    <dgm:cxn modelId="{B04415A0-E482-424F-AD99-BC89C13FE3EC}" type="presParOf" srcId="{146376E5-C6DD-413C-8620-DF728AEEA0D4}" destId="{80C3E2E6-5A70-49B4-B3F1-167C40AECC34}" srcOrd="4" destOrd="0" presId="urn:microsoft.com/office/officeart/2005/8/layout/process4"/>
    <dgm:cxn modelId="{39E0461F-E499-471E-821D-9D2373981759}" type="presParOf" srcId="{80C3E2E6-5A70-49B4-B3F1-167C40AECC34}" destId="{B2EE2DD1-3A9D-4E35-9CE1-875C74AA3682}" srcOrd="0" destOrd="0" presId="urn:microsoft.com/office/officeart/2005/8/layout/process4"/>
    <dgm:cxn modelId="{4F9AC389-F000-4F1C-9BA7-A4FFC97B7A88}" type="presParOf" srcId="{146376E5-C6DD-413C-8620-DF728AEEA0D4}" destId="{FDF343D4-4CFD-40A3-BB55-B7DBE5D65D8D}" srcOrd="5" destOrd="0" presId="urn:microsoft.com/office/officeart/2005/8/layout/process4"/>
    <dgm:cxn modelId="{A16BB3FF-CA2D-49A1-AA82-403AA26C32A5}" type="presParOf" srcId="{146376E5-C6DD-413C-8620-DF728AEEA0D4}" destId="{316D8C39-17EC-4532-A427-16F965526BE2}" srcOrd="6" destOrd="0" presId="urn:microsoft.com/office/officeart/2005/8/layout/process4"/>
    <dgm:cxn modelId="{7DEABA71-DFB8-46CF-BEC3-39549B350DA5}" type="presParOf" srcId="{316D8C39-17EC-4532-A427-16F965526BE2}" destId="{8CB0BCDB-DB66-4BCC-892C-E136AC95AB9B}"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FEB3FA-AC6C-46A4-A336-D2DC98F81BE8}" type="doc">
      <dgm:prSet loTypeId="urn:microsoft.com/office/officeart/2005/8/layout/pyramid2" loCatId="pyramid" qsTypeId="urn:microsoft.com/office/officeart/2005/8/quickstyle/3d5" qsCatId="3D" csTypeId="urn:microsoft.com/office/officeart/2005/8/colors/colorful5" csCatId="colorful"/>
      <dgm:spPr/>
      <dgm:t>
        <a:bodyPr/>
        <a:lstStyle/>
        <a:p>
          <a:endParaRPr lang="fi-FI"/>
        </a:p>
      </dgm:t>
    </dgm:pt>
    <dgm:pt modelId="{601B9D07-2B9A-4C09-9CBB-BE17A420E6F0}">
      <dgm:prSet/>
      <dgm:spPr/>
      <dgm:t>
        <a:bodyPr/>
        <a:lstStyle/>
        <a:p>
          <a:r>
            <a:rPr lang="fi-FI" b="1" i="0" baseline="0"/>
            <a:t>Sijoituspalvelulain 10 luvun 2 §: Sijoituspalvelun ja oheispalvelun tarjoamisessa on toimittava rehellisesti, tasapuolisesti ja ammattimaisesti asiakkaan edun mukaisesti.</a:t>
          </a:r>
          <a:endParaRPr lang="fi-FI"/>
        </a:p>
      </dgm:t>
    </dgm:pt>
    <dgm:pt modelId="{49BED0BF-5312-4985-908E-1B5AD4DE5B7B}" type="parTrans" cxnId="{3CC3C346-E05E-4D4B-BBD6-42AB80C5B5C9}">
      <dgm:prSet/>
      <dgm:spPr/>
      <dgm:t>
        <a:bodyPr/>
        <a:lstStyle/>
        <a:p>
          <a:endParaRPr lang="fi-FI"/>
        </a:p>
      </dgm:t>
    </dgm:pt>
    <dgm:pt modelId="{73E9CA27-69EC-40E4-A926-39E5755560DB}" type="sibTrans" cxnId="{3CC3C346-E05E-4D4B-BBD6-42AB80C5B5C9}">
      <dgm:prSet/>
      <dgm:spPr/>
      <dgm:t>
        <a:bodyPr/>
        <a:lstStyle/>
        <a:p>
          <a:endParaRPr lang="fi-FI"/>
        </a:p>
      </dgm:t>
    </dgm:pt>
    <dgm:pt modelId="{A0BAC56C-56F7-46E5-8982-EC7B9EE78220}">
      <dgm:prSet/>
      <dgm:spPr/>
      <dgm:t>
        <a:bodyPr/>
        <a:lstStyle/>
        <a:p>
          <a:r>
            <a:rPr lang="fi-FI" b="1" i="0" baseline="0"/>
            <a:t>Arvopaperimarkkinalain 1 luvun 2 §: Arvopaperimarkkinoilla ei saa menetellä hyvän arvopaperimarkkinatavan vastaisesti. </a:t>
          </a:r>
          <a:endParaRPr lang="fi-FI"/>
        </a:p>
      </dgm:t>
    </dgm:pt>
    <dgm:pt modelId="{35797C44-BD07-4CEA-BBE7-D29842E7165C}" type="parTrans" cxnId="{445429B9-83C6-4AD5-A625-F71410E429E3}">
      <dgm:prSet/>
      <dgm:spPr/>
      <dgm:t>
        <a:bodyPr/>
        <a:lstStyle/>
        <a:p>
          <a:endParaRPr lang="fi-FI"/>
        </a:p>
      </dgm:t>
    </dgm:pt>
    <dgm:pt modelId="{A5D56244-D59B-4334-AC17-B68D56B9D572}" type="sibTrans" cxnId="{445429B9-83C6-4AD5-A625-F71410E429E3}">
      <dgm:prSet/>
      <dgm:spPr/>
      <dgm:t>
        <a:bodyPr/>
        <a:lstStyle/>
        <a:p>
          <a:endParaRPr lang="fi-FI"/>
        </a:p>
      </dgm:t>
    </dgm:pt>
    <dgm:pt modelId="{5F2803E9-AC8C-4DCC-95F1-0B670B547E7D}">
      <dgm:prSet/>
      <dgm:spPr/>
      <dgm:t>
        <a:bodyPr/>
        <a:lstStyle/>
        <a:p>
          <a:r>
            <a:rPr lang="fi-FI" b="1" i="0" baseline="0"/>
            <a:t>Hyvällä arvopaperimarkkinatavalla tarkoitetaan periaatteita ja sääntöjä, joiden noudattamista arvopaperimarkkinoilla toimivien keskuudessa vallitsevan mielipiteen mukaan on pidettävä oikeana ja kaikkien asiakas- ja toimijaosapuolten kannalta kohtuullisena kauppatapana. </a:t>
          </a:r>
          <a:endParaRPr lang="fi-FI"/>
        </a:p>
      </dgm:t>
    </dgm:pt>
    <dgm:pt modelId="{CA8DEC6A-057C-4E1E-A4F6-7348DC0C88D2}" type="parTrans" cxnId="{5B3C55E5-C05C-45CC-BDDF-E61636BE9F56}">
      <dgm:prSet/>
      <dgm:spPr/>
      <dgm:t>
        <a:bodyPr/>
        <a:lstStyle/>
        <a:p>
          <a:endParaRPr lang="fi-FI"/>
        </a:p>
      </dgm:t>
    </dgm:pt>
    <dgm:pt modelId="{A333B93B-E980-43E4-B2D0-2D80C0A19622}" type="sibTrans" cxnId="{5B3C55E5-C05C-45CC-BDDF-E61636BE9F56}">
      <dgm:prSet/>
      <dgm:spPr/>
      <dgm:t>
        <a:bodyPr/>
        <a:lstStyle/>
        <a:p>
          <a:endParaRPr lang="fi-FI"/>
        </a:p>
      </dgm:t>
    </dgm:pt>
    <dgm:pt modelId="{EAC72478-4791-48F6-8633-56407C8D30A1}">
      <dgm:prSet/>
      <dgm:spPr/>
      <dgm:t>
        <a:bodyPr/>
        <a:lstStyle/>
        <a:p>
          <a:r>
            <a:rPr lang="fi-FI" b="1" i="0" baseline="0"/>
            <a:t>Nämä periaatteet ohjaavat menettelytapoja arvopaperimarkkinoilla, kun yksityiskohtaista säännöstöä ei ole. </a:t>
          </a:r>
          <a:endParaRPr lang="fi-FI"/>
        </a:p>
      </dgm:t>
    </dgm:pt>
    <dgm:pt modelId="{6E476B56-A227-40FC-842C-524346B63D67}" type="parTrans" cxnId="{DDF8DA29-1B70-45F6-81B8-8C7D66F90767}">
      <dgm:prSet/>
      <dgm:spPr/>
      <dgm:t>
        <a:bodyPr/>
        <a:lstStyle/>
        <a:p>
          <a:endParaRPr lang="fi-FI"/>
        </a:p>
      </dgm:t>
    </dgm:pt>
    <dgm:pt modelId="{6870FFB7-01A3-4C3B-937B-203D8BEFF068}" type="sibTrans" cxnId="{DDF8DA29-1B70-45F6-81B8-8C7D66F90767}">
      <dgm:prSet/>
      <dgm:spPr/>
      <dgm:t>
        <a:bodyPr/>
        <a:lstStyle/>
        <a:p>
          <a:endParaRPr lang="fi-FI"/>
        </a:p>
      </dgm:t>
    </dgm:pt>
    <dgm:pt modelId="{3DAB55E4-C751-4F5D-ACDB-36AD5CA623E3}" type="pres">
      <dgm:prSet presAssocID="{97FEB3FA-AC6C-46A4-A336-D2DC98F81BE8}" presName="compositeShape" presStyleCnt="0">
        <dgm:presLayoutVars>
          <dgm:dir/>
          <dgm:resizeHandles/>
        </dgm:presLayoutVars>
      </dgm:prSet>
      <dgm:spPr/>
    </dgm:pt>
    <dgm:pt modelId="{69222541-2577-4118-B707-CD07AB8EB50F}" type="pres">
      <dgm:prSet presAssocID="{97FEB3FA-AC6C-46A4-A336-D2DC98F81BE8}" presName="pyramid" presStyleLbl="node1" presStyleIdx="0" presStyleCnt="1"/>
      <dgm:spPr/>
    </dgm:pt>
    <dgm:pt modelId="{5149AC3B-AFBE-4EB6-814D-B42E5799E5E5}" type="pres">
      <dgm:prSet presAssocID="{97FEB3FA-AC6C-46A4-A336-D2DC98F81BE8}" presName="theList" presStyleCnt="0"/>
      <dgm:spPr/>
    </dgm:pt>
    <dgm:pt modelId="{986238E8-98F5-42B0-AEF4-110702C40AE8}" type="pres">
      <dgm:prSet presAssocID="{601B9D07-2B9A-4C09-9CBB-BE17A420E6F0}" presName="aNode" presStyleLbl="fgAcc1" presStyleIdx="0" presStyleCnt="4">
        <dgm:presLayoutVars>
          <dgm:bulletEnabled val="1"/>
        </dgm:presLayoutVars>
      </dgm:prSet>
      <dgm:spPr/>
    </dgm:pt>
    <dgm:pt modelId="{CE262E4B-0A98-46D7-990F-C29376E13B5A}" type="pres">
      <dgm:prSet presAssocID="{601B9D07-2B9A-4C09-9CBB-BE17A420E6F0}" presName="aSpace" presStyleCnt="0"/>
      <dgm:spPr/>
    </dgm:pt>
    <dgm:pt modelId="{3D19B4A8-8F89-4BCA-AF19-B9C67DA90966}" type="pres">
      <dgm:prSet presAssocID="{A0BAC56C-56F7-46E5-8982-EC7B9EE78220}" presName="aNode" presStyleLbl="fgAcc1" presStyleIdx="1" presStyleCnt="4">
        <dgm:presLayoutVars>
          <dgm:bulletEnabled val="1"/>
        </dgm:presLayoutVars>
      </dgm:prSet>
      <dgm:spPr/>
    </dgm:pt>
    <dgm:pt modelId="{78765F06-1A06-4542-923B-E0E022FB6559}" type="pres">
      <dgm:prSet presAssocID="{A0BAC56C-56F7-46E5-8982-EC7B9EE78220}" presName="aSpace" presStyleCnt="0"/>
      <dgm:spPr/>
    </dgm:pt>
    <dgm:pt modelId="{88B71FE0-EE24-4471-88D3-214E27033B76}" type="pres">
      <dgm:prSet presAssocID="{5F2803E9-AC8C-4DCC-95F1-0B670B547E7D}" presName="aNode" presStyleLbl="fgAcc1" presStyleIdx="2" presStyleCnt="4">
        <dgm:presLayoutVars>
          <dgm:bulletEnabled val="1"/>
        </dgm:presLayoutVars>
      </dgm:prSet>
      <dgm:spPr/>
    </dgm:pt>
    <dgm:pt modelId="{B306E499-F0DB-40B8-94E3-BBCE36E31C1C}" type="pres">
      <dgm:prSet presAssocID="{5F2803E9-AC8C-4DCC-95F1-0B670B547E7D}" presName="aSpace" presStyleCnt="0"/>
      <dgm:spPr/>
    </dgm:pt>
    <dgm:pt modelId="{0BA1F1A5-7911-41D6-8246-6EC987BBC091}" type="pres">
      <dgm:prSet presAssocID="{EAC72478-4791-48F6-8633-56407C8D30A1}" presName="aNode" presStyleLbl="fgAcc1" presStyleIdx="3" presStyleCnt="4">
        <dgm:presLayoutVars>
          <dgm:bulletEnabled val="1"/>
        </dgm:presLayoutVars>
      </dgm:prSet>
      <dgm:spPr/>
    </dgm:pt>
    <dgm:pt modelId="{A3A583CE-947C-46E8-9742-365A4E164822}" type="pres">
      <dgm:prSet presAssocID="{EAC72478-4791-48F6-8633-56407C8D30A1}" presName="aSpace" presStyleCnt="0"/>
      <dgm:spPr/>
    </dgm:pt>
  </dgm:ptLst>
  <dgm:cxnLst>
    <dgm:cxn modelId="{DDF8DA29-1B70-45F6-81B8-8C7D66F90767}" srcId="{97FEB3FA-AC6C-46A4-A336-D2DC98F81BE8}" destId="{EAC72478-4791-48F6-8633-56407C8D30A1}" srcOrd="3" destOrd="0" parTransId="{6E476B56-A227-40FC-842C-524346B63D67}" sibTransId="{6870FFB7-01A3-4C3B-937B-203D8BEFF068}"/>
    <dgm:cxn modelId="{3CC3C346-E05E-4D4B-BBD6-42AB80C5B5C9}" srcId="{97FEB3FA-AC6C-46A4-A336-D2DC98F81BE8}" destId="{601B9D07-2B9A-4C09-9CBB-BE17A420E6F0}" srcOrd="0" destOrd="0" parTransId="{49BED0BF-5312-4985-908E-1B5AD4DE5B7B}" sibTransId="{73E9CA27-69EC-40E4-A926-39E5755560DB}"/>
    <dgm:cxn modelId="{C99B6D55-08B3-43BB-838C-0FB6C3A95A38}" type="presOf" srcId="{A0BAC56C-56F7-46E5-8982-EC7B9EE78220}" destId="{3D19B4A8-8F89-4BCA-AF19-B9C67DA90966}" srcOrd="0" destOrd="0" presId="urn:microsoft.com/office/officeart/2005/8/layout/pyramid2"/>
    <dgm:cxn modelId="{5B37B17B-050E-497F-9F7F-F67180366988}" type="presOf" srcId="{601B9D07-2B9A-4C09-9CBB-BE17A420E6F0}" destId="{986238E8-98F5-42B0-AEF4-110702C40AE8}" srcOrd="0" destOrd="0" presId="urn:microsoft.com/office/officeart/2005/8/layout/pyramid2"/>
    <dgm:cxn modelId="{63B73183-3326-4C18-B5FE-E14015BA50CD}" type="presOf" srcId="{5F2803E9-AC8C-4DCC-95F1-0B670B547E7D}" destId="{88B71FE0-EE24-4471-88D3-214E27033B76}" srcOrd="0" destOrd="0" presId="urn:microsoft.com/office/officeart/2005/8/layout/pyramid2"/>
    <dgm:cxn modelId="{445429B9-83C6-4AD5-A625-F71410E429E3}" srcId="{97FEB3FA-AC6C-46A4-A336-D2DC98F81BE8}" destId="{A0BAC56C-56F7-46E5-8982-EC7B9EE78220}" srcOrd="1" destOrd="0" parTransId="{35797C44-BD07-4CEA-BBE7-D29842E7165C}" sibTransId="{A5D56244-D59B-4334-AC17-B68D56B9D572}"/>
    <dgm:cxn modelId="{5B3C55E5-C05C-45CC-BDDF-E61636BE9F56}" srcId="{97FEB3FA-AC6C-46A4-A336-D2DC98F81BE8}" destId="{5F2803E9-AC8C-4DCC-95F1-0B670B547E7D}" srcOrd="2" destOrd="0" parTransId="{CA8DEC6A-057C-4E1E-A4F6-7348DC0C88D2}" sibTransId="{A333B93B-E980-43E4-B2D0-2D80C0A19622}"/>
    <dgm:cxn modelId="{61F0ADF3-E0AD-48B1-8147-93BF7F68480D}" type="presOf" srcId="{97FEB3FA-AC6C-46A4-A336-D2DC98F81BE8}" destId="{3DAB55E4-C751-4F5D-ACDB-36AD5CA623E3}" srcOrd="0" destOrd="0" presId="urn:microsoft.com/office/officeart/2005/8/layout/pyramid2"/>
    <dgm:cxn modelId="{6F1DD0F8-1CFC-43E5-8027-264A63384D94}" type="presOf" srcId="{EAC72478-4791-48F6-8633-56407C8D30A1}" destId="{0BA1F1A5-7911-41D6-8246-6EC987BBC091}" srcOrd="0" destOrd="0" presId="urn:microsoft.com/office/officeart/2005/8/layout/pyramid2"/>
    <dgm:cxn modelId="{D168404F-E88D-4BAA-AA83-0F94A7017C92}" type="presParOf" srcId="{3DAB55E4-C751-4F5D-ACDB-36AD5CA623E3}" destId="{69222541-2577-4118-B707-CD07AB8EB50F}" srcOrd="0" destOrd="0" presId="urn:microsoft.com/office/officeart/2005/8/layout/pyramid2"/>
    <dgm:cxn modelId="{9A792AEE-ACF6-4232-99E5-D4095EE3B243}" type="presParOf" srcId="{3DAB55E4-C751-4F5D-ACDB-36AD5CA623E3}" destId="{5149AC3B-AFBE-4EB6-814D-B42E5799E5E5}" srcOrd="1" destOrd="0" presId="urn:microsoft.com/office/officeart/2005/8/layout/pyramid2"/>
    <dgm:cxn modelId="{A8FDABA2-7896-4C54-B7C4-ED2AC1B6CA12}" type="presParOf" srcId="{5149AC3B-AFBE-4EB6-814D-B42E5799E5E5}" destId="{986238E8-98F5-42B0-AEF4-110702C40AE8}" srcOrd="0" destOrd="0" presId="urn:microsoft.com/office/officeart/2005/8/layout/pyramid2"/>
    <dgm:cxn modelId="{A05E2073-B80B-4494-8387-ACD4BB5AE37A}" type="presParOf" srcId="{5149AC3B-AFBE-4EB6-814D-B42E5799E5E5}" destId="{CE262E4B-0A98-46D7-990F-C29376E13B5A}" srcOrd="1" destOrd="0" presId="urn:microsoft.com/office/officeart/2005/8/layout/pyramid2"/>
    <dgm:cxn modelId="{B27B27E3-2BD9-4478-9FFE-0BE7946EF7FC}" type="presParOf" srcId="{5149AC3B-AFBE-4EB6-814D-B42E5799E5E5}" destId="{3D19B4A8-8F89-4BCA-AF19-B9C67DA90966}" srcOrd="2" destOrd="0" presId="urn:microsoft.com/office/officeart/2005/8/layout/pyramid2"/>
    <dgm:cxn modelId="{6CBC60D1-058A-4B86-B0DA-EDF44731B9EF}" type="presParOf" srcId="{5149AC3B-AFBE-4EB6-814D-B42E5799E5E5}" destId="{78765F06-1A06-4542-923B-E0E022FB6559}" srcOrd="3" destOrd="0" presId="urn:microsoft.com/office/officeart/2005/8/layout/pyramid2"/>
    <dgm:cxn modelId="{6C2A6CF4-E06A-48C1-BB32-100209AE0365}" type="presParOf" srcId="{5149AC3B-AFBE-4EB6-814D-B42E5799E5E5}" destId="{88B71FE0-EE24-4471-88D3-214E27033B76}" srcOrd="4" destOrd="0" presId="urn:microsoft.com/office/officeart/2005/8/layout/pyramid2"/>
    <dgm:cxn modelId="{06CFD1F6-13DE-4013-97AC-5295A1249E12}" type="presParOf" srcId="{5149AC3B-AFBE-4EB6-814D-B42E5799E5E5}" destId="{B306E499-F0DB-40B8-94E3-BBCE36E31C1C}" srcOrd="5" destOrd="0" presId="urn:microsoft.com/office/officeart/2005/8/layout/pyramid2"/>
    <dgm:cxn modelId="{0F8E95FA-708F-4A1E-B19F-A01DDCDC4F09}" type="presParOf" srcId="{5149AC3B-AFBE-4EB6-814D-B42E5799E5E5}" destId="{0BA1F1A5-7911-41D6-8246-6EC987BBC091}" srcOrd="6" destOrd="0" presId="urn:microsoft.com/office/officeart/2005/8/layout/pyramid2"/>
    <dgm:cxn modelId="{8D872783-6AF7-4F69-91FF-5FA605269745}" type="presParOf" srcId="{5149AC3B-AFBE-4EB6-814D-B42E5799E5E5}" destId="{A3A583CE-947C-46E8-9742-365A4E16482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32043-48C4-46B1-B12A-7CBE096BE92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D07A917C-55F8-49C5-A07E-951E8992DCB4}">
      <dgm:prSet/>
      <dgm:spPr/>
      <dgm:t>
        <a:bodyPr/>
        <a:lstStyle/>
        <a:p>
          <a:r>
            <a:rPr lang="fi-FI" b="1"/>
            <a:t>1) rahoitusvälineitä koskevien toimeksiantojen vastaanottamista ja välittämistä (</a:t>
          </a:r>
          <a:r>
            <a:rPr lang="fi-FI" b="1" i="1"/>
            <a:t>toimeksiantojen välittäminen</a:t>
          </a:r>
          <a:r>
            <a:rPr lang="fi-FI" b="1"/>
            <a:t>);</a:t>
          </a:r>
          <a:endParaRPr lang="fi-FI"/>
        </a:p>
      </dgm:t>
    </dgm:pt>
    <dgm:pt modelId="{EA5EC3F9-D859-4065-BFFD-304E5BE2551A}" type="parTrans" cxnId="{08B16CFA-BB25-4FEA-9A1D-562A942521E2}">
      <dgm:prSet/>
      <dgm:spPr/>
      <dgm:t>
        <a:bodyPr/>
        <a:lstStyle/>
        <a:p>
          <a:endParaRPr lang="fi-FI"/>
        </a:p>
      </dgm:t>
    </dgm:pt>
    <dgm:pt modelId="{5641E605-5E21-4BC7-8014-B04052E8E0F8}" type="sibTrans" cxnId="{08B16CFA-BB25-4FEA-9A1D-562A942521E2}">
      <dgm:prSet/>
      <dgm:spPr/>
      <dgm:t>
        <a:bodyPr/>
        <a:lstStyle/>
        <a:p>
          <a:endParaRPr lang="fi-FI"/>
        </a:p>
      </dgm:t>
    </dgm:pt>
    <dgm:pt modelId="{D5D967A6-A871-4E8A-AFE4-7082B7410D16}">
      <dgm:prSet/>
      <dgm:spPr/>
      <dgm:t>
        <a:bodyPr/>
        <a:lstStyle/>
        <a:p>
          <a:r>
            <a:rPr lang="fi-FI" b="1"/>
            <a:t>2) rahoitusvälineitä koskevien toimeksiantojen toteuttamista asiakkaan lukuun (</a:t>
          </a:r>
          <a:r>
            <a:rPr lang="fi-FI" b="1" i="1"/>
            <a:t>toimeksiantojen toteuttaminen</a:t>
          </a:r>
          <a:r>
            <a:rPr lang="fi-FI" b="1"/>
            <a:t>);</a:t>
          </a:r>
          <a:endParaRPr lang="fi-FI"/>
        </a:p>
      </dgm:t>
    </dgm:pt>
    <dgm:pt modelId="{29C4E94B-EB68-4ADB-8924-C17C31687EA8}" type="parTrans" cxnId="{62A69C51-E925-49AC-9101-35EE944AC72B}">
      <dgm:prSet/>
      <dgm:spPr/>
      <dgm:t>
        <a:bodyPr/>
        <a:lstStyle/>
        <a:p>
          <a:endParaRPr lang="fi-FI"/>
        </a:p>
      </dgm:t>
    </dgm:pt>
    <dgm:pt modelId="{71B3829D-9E35-4CBF-9BF9-4BACBE80CB93}" type="sibTrans" cxnId="{62A69C51-E925-49AC-9101-35EE944AC72B}">
      <dgm:prSet/>
      <dgm:spPr/>
      <dgm:t>
        <a:bodyPr/>
        <a:lstStyle/>
        <a:p>
          <a:endParaRPr lang="fi-FI"/>
        </a:p>
      </dgm:t>
    </dgm:pt>
    <dgm:pt modelId="{DFCC345D-6874-438D-B66E-93ECFF8DF527}">
      <dgm:prSet/>
      <dgm:spPr/>
      <dgm:t>
        <a:bodyPr/>
        <a:lstStyle/>
        <a:p>
          <a:r>
            <a:rPr lang="fi-FI" b="1"/>
            <a:t>3) omaa pääomaa vastaan tapahtuvaa kaupankäyntiä, jonka tuloksena on yhtä tai useampaa rahoitusvälinettä koskevien liiketoimien toteuttaminen (</a:t>
          </a:r>
          <a:r>
            <a:rPr lang="fi-FI" b="1" i="1"/>
            <a:t>kaupankäynti omaan lukuun</a:t>
          </a:r>
          <a:r>
            <a:rPr lang="fi-FI" b="1"/>
            <a:t>);</a:t>
          </a:r>
          <a:endParaRPr lang="fi-FI"/>
        </a:p>
      </dgm:t>
    </dgm:pt>
    <dgm:pt modelId="{9DDBC594-E5E3-4078-A6F1-7C5DE9BBCA91}" type="parTrans" cxnId="{66F73959-B380-462F-83DE-348ECF47AF07}">
      <dgm:prSet/>
      <dgm:spPr/>
      <dgm:t>
        <a:bodyPr/>
        <a:lstStyle/>
        <a:p>
          <a:endParaRPr lang="fi-FI"/>
        </a:p>
      </dgm:t>
    </dgm:pt>
    <dgm:pt modelId="{DE9C1560-9F83-49C6-9D1E-C5FE457E2E11}" type="sibTrans" cxnId="{66F73959-B380-462F-83DE-348ECF47AF07}">
      <dgm:prSet/>
      <dgm:spPr/>
      <dgm:t>
        <a:bodyPr/>
        <a:lstStyle/>
        <a:p>
          <a:endParaRPr lang="fi-FI"/>
        </a:p>
      </dgm:t>
    </dgm:pt>
    <dgm:pt modelId="{F8AADFAB-AEE9-4413-B3ED-00A10C00C393}">
      <dgm:prSet/>
      <dgm:spPr/>
      <dgm:t>
        <a:bodyPr/>
        <a:lstStyle/>
        <a:p>
          <a:r>
            <a:rPr lang="fi-FI" b="1"/>
            <a:t>4) rahoitusvälineiden hoitamista asiakkaan kanssa tehdyn sopimuksen nojalla siten, että päätösvalta sijoittamisesta on annettu kokonaan tai osittain toimeksiannon saajalle (</a:t>
          </a:r>
          <a:r>
            <a:rPr lang="fi-FI" b="1" i="1"/>
            <a:t>omaisuudenhoito</a:t>
          </a:r>
          <a:r>
            <a:rPr lang="fi-FI" b="1"/>
            <a:t>);</a:t>
          </a:r>
          <a:endParaRPr lang="fi-FI"/>
        </a:p>
      </dgm:t>
    </dgm:pt>
    <dgm:pt modelId="{32AE73F9-76E8-49A5-B7E7-2732A99A7673}" type="parTrans" cxnId="{F9C631D6-F28F-4ED9-AFBB-F7BA5798B410}">
      <dgm:prSet/>
      <dgm:spPr/>
      <dgm:t>
        <a:bodyPr/>
        <a:lstStyle/>
        <a:p>
          <a:endParaRPr lang="fi-FI"/>
        </a:p>
      </dgm:t>
    </dgm:pt>
    <dgm:pt modelId="{CC084ADF-3E60-4E29-A2AA-099BD6196A2E}" type="sibTrans" cxnId="{F9C631D6-F28F-4ED9-AFBB-F7BA5798B410}">
      <dgm:prSet/>
      <dgm:spPr/>
      <dgm:t>
        <a:bodyPr/>
        <a:lstStyle/>
        <a:p>
          <a:endParaRPr lang="fi-FI"/>
        </a:p>
      </dgm:t>
    </dgm:pt>
    <dgm:pt modelId="{6F4737F5-E226-48F3-A5C8-F65D846BE121}">
      <dgm:prSet/>
      <dgm:spPr/>
      <dgm:t>
        <a:bodyPr/>
        <a:lstStyle/>
        <a:p>
          <a:r>
            <a:rPr lang="fi-FI" b="1"/>
            <a:t>5) yksilöllisen suosituksen antamista asiakkaalle tiettyä rahoitusvälinettä koskevaksi liiketoimeksi (</a:t>
          </a:r>
          <a:r>
            <a:rPr lang="fi-FI" b="1" i="1"/>
            <a:t>sijoitusneuvonta</a:t>
          </a:r>
          <a:r>
            <a:rPr lang="fi-FI" b="1"/>
            <a:t>);</a:t>
          </a:r>
          <a:endParaRPr lang="fi-FI"/>
        </a:p>
      </dgm:t>
    </dgm:pt>
    <dgm:pt modelId="{E2E52269-836B-4384-84FB-88612C438FEB}" type="parTrans" cxnId="{1C5DC44B-955B-417C-B85B-A99B09F0C7ED}">
      <dgm:prSet/>
      <dgm:spPr/>
      <dgm:t>
        <a:bodyPr/>
        <a:lstStyle/>
        <a:p>
          <a:endParaRPr lang="fi-FI"/>
        </a:p>
      </dgm:t>
    </dgm:pt>
    <dgm:pt modelId="{67FD2180-06D4-41A9-BEAD-3EEA723C34CC}" type="sibTrans" cxnId="{1C5DC44B-955B-417C-B85B-A99B09F0C7ED}">
      <dgm:prSet/>
      <dgm:spPr/>
      <dgm:t>
        <a:bodyPr/>
        <a:lstStyle/>
        <a:p>
          <a:endParaRPr lang="fi-FI"/>
        </a:p>
      </dgm:t>
    </dgm:pt>
    <dgm:pt modelId="{ACE795FD-2143-44C4-940B-5D09620D4B5F}">
      <dgm:prSet/>
      <dgm:spPr/>
      <dgm:t>
        <a:bodyPr/>
        <a:lstStyle/>
        <a:p>
          <a:r>
            <a:rPr lang="fi-FI" b="1"/>
            <a:t>6) rahoitusvälineiden liikkeeseenlaskun tai myynnin järjestämistä antamalla siihen liittyvä merkintä- tai ostositoumus (</a:t>
          </a:r>
          <a:r>
            <a:rPr lang="fi-FI" b="1" i="1"/>
            <a:t>liikkeeseenlaskun takaaminen</a:t>
          </a:r>
          <a:r>
            <a:rPr lang="fi-FI" b="1"/>
            <a:t>);</a:t>
          </a:r>
          <a:endParaRPr lang="fi-FI"/>
        </a:p>
      </dgm:t>
    </dgm:pt>
    <dgm:pt modelId="{4423C95C-8633-443C-A02F-F159B28620EB}" type="parTrans" cxnId="{5EB299A3-B336-47D2-8ACC-FEC9D2AC111C}">
      <dgm:prSet/>
      <dgm:spPr/>
      <dgm:t>
        <a:bodyPr/>
        <a:lstStyle/>
        <a:p>
          <a:endParaRPr lang="fi-FI"/>
        </a:p>
      </dgm:t>
    </dgm:pt>
    <dgm:pt modelId="{EFDB504B-899E-4427-8964-513EA670E0F7}" type="sibTrans" cxnId="{5EB299A3-B336-47D2-8ACC-FEC9D2AC111C}">
      <dgm:prSet/>
      <dgm:spPr/>
      <dgm:t>
        <a:bodyPr/>
        <a:lstStyle/>
        <a:p>
          <a:endParaRPr lang="fi-FI"/>
        </a:p>
      </dgm:t>
    </dgm:pt>
    <dgm:pt modelId="{9A2CD445-DD81-437F-8C57-78E734D4EB13}">
      <dgm:prSet/>
      <dgm:spPr/>
      <dgm:t>
        <a:bodyPr/>
        <a:lstStyle/>
        <a:p>
          <a:r>
            <a:rPr lang="fi-FI" b="1"/>
            <a:t>7) rahoitusvälineiden liikkeeseenlaskun tai myynnin järjestämistä ilman merkintä- tai ostositoumuksen antamista (</a:t>
          </a:r>
          <a:r>
            <a:rPr lang="fi-FI" b="1" i="1"/>
            <a:t>liikkeeseenlaskun järjestäminen</a:t>
          </a:r>
          <a:r>
            <a:rPr lang="fi-FI" b="1"/>
            <a:t>);</a:t>
          </a:r>
          <a:endParaRPr lang="fi-FI"/>
        </a:p>
      </dgm:t>
    </dgm:pt>
    <dgm:pt modelId="{837D70C3-C875-4DC6-9CBB-A5088E2F2225}" type="parTrans" cxnId="{BD1DB954-A345-462C-987A-6D8F761309E0}">
      <dgm:prSet/>
      <dgm:spPr/>
      <dgm:t>
        <a:bodyPr/>
        <a:lstStyle/>
        <a:p>
          <a:endParaRPr lang="fi-FI"/>
        </a:p>
      </dgm:t>
    </dgm:pt>
    <dgm:pt modelId="{5F4D098B-F0B8-4F27-A1B6-F623A2D2080F}" type="sibTrans" cxnId="{BD1DB954-A345-462C-987A-6D8F761309E0}">
      <dgm:prSet/>
      <dgm:spPr/>
      <dgm:t>
        <a:bodyPr/>
        <a:lstStyle/>
        <a:p>
          <a:endParaRPr lang="fi-FI"/>
        </a:p>
      </dgm:t>
    </dgm:pt>
    <dgm:pt modelId="{20BB3D3A-6207-45E6-9F98-0725C01EEB29}">
      <dgm:prSet/>
      <dgm:spPr/>
      <dgm:t>
        <a:bodyPr/>
        <a:lstStyle/>
        <a:p>
          <a:r>
            <a:rPr lang="fi-FI" b="1"/>
            <a:t>8) rahoitusvälineiden kaupankäynnin järjestämistä kaupankäynnistä rahoitusvälineillä annetussa laissa tarkoitetussa monenkeskisessä kaupankäyntijärjestelmässä (</a:t>
          </a:r>
          <a:r>
            <a:rPr lang="fi-FI" b="1" i="1"/>
            <a:t>monenkeskisen kaupankäynnin järjestäminen</a:t>
          </a:r>
          <a:r>
            <a:rPr lang="fi-FI" b="1"/>
            <a:t>);</a:t>
          </a:r>
          <a:endParaRPr lang="fi-FI"/>
        </a:p>
      </dgm:t>
    </dgm:pt>
    <dgm:pt modelId="{A9C890BE-C324-4A31-8B08-76C4D98A61E5}" type="parTrans" cxnId="{8C2BE235-5F0A-4839-893F-EDFFA6D0EDDE}">
      <dgm:prSet/>
      <dgm:spPr/>
      <dgm:t>
        <a:bodyPr/>
        <a:lstStyle/>
        <a:p>
          <a:endParaRPr lang="fi-FI"/>
        </a:p>
      </dgm:t>
    </dgm:pt>
    <dgm:pt modelId="{F73BF374-14D5-4825-9926-877995E5BFEE}" type="sibTrans" cxnId="{8C2BE235-5F0A-4839-893F-EDFFA6D0EDDE}">
      <dgm:prSet/>
      <dgm:spPr/>
      <dgm:t>
        <a:bodyPr/>
        <a:lstStyle/>
        <a:p>
          <a:endParaRPr lang="fi-FI"/>
        </a:p>
      </dgm:t>
    </dgm:pt>
    <dgm:pt modelId="{63AF9051-4A11-460F-AF06-83ADCB3881AE}">
      <dgm:prSet/>
      <dgm:spPr/>
      <dgm:t>
        <a:bodyPr/>
        <a:lstStyle/>
        <a:p>
          <a:r>
            <a:rPr lang="fi-FI" b="1"/>
            <a:t>9) joukkovelkakirjojen, strukturoitujen rahoitustuotteiden, päästöoikeuksien tai johdannaissopimusten kaupankäynnin järjestämistä kaupankäynnistä rahoitusvälineillä annetussa laissa tarkoitetussa organisoidussa kaupankäyntijärjestelmässä (</a:t>
          </a:r>
          <a:r>
            <a:rPr lang="fi-FI" b="1" i="1"/>
            <a:t>organisoidun kaupankäynnin järjestäminen</a:t>
          </a:r>
          <a:r>
            <a:rPr lang="fi-FI" b="1"/>
            <a:t>).</a:t>
          </a:r>
          <a:endParaRPr lang="fi-FI"/>
        </a:p>
      </dgm:t>
    </dgm:pt>
    <dgm:pt modelId="{4A8F680E-89B7-4243-BFFE-11CFDE8D2A92}" type="parTrans" cxnId="{436239CE-0BF8-4B58-9FA7-1D5862FC19F7}">
      <dgm:prSet/>
      <dgm:spPr/>
      <dgm:t>
        <a:bodyPr/>
        <a:lstStyle/>
        <a:p>
          <a:endParaRPr lang="fi-FI"/>
        </a:p>
      </dgm:t>
    </dgm:pt>
    <dgm:pt modelId="{1410CF37-CA69-4DC7-AFEE-685335C8AAC5}" type="sibTrans" cxnId="{436239CE-0BF8-4B58-9FA7-1D5862FC19F7}">
      <dgm:prSet/>
      <dgm:spPr/>
      <dgm:t>
        <a:bodyPr/>
        <a:lstStyle/>
        <a:p>
          <a:endParaRPr lang="fi-FI"/>
        </a:p>
      </dgm:t>
    </dgm:pt>
    <dgm:pt modelId="{69E46086-B9FB-4B38-85B7-3AC42028348E}" type="pres">
      <dgm:prSet presAssocID="{84F32043-48C4-46B1-B12A-7CBE096BE922}" presName="vert0" presStyleCnt="0">
        <dgm:presLayoutVars>
          <dgm:dir/>
          <dgm:animOne val="branch"/>
          <dgm:animLvl val="lvl"/>
        </dgm:presLayoutVars>
      </dgm:prSet>
      <dgm:spPr/>
    </dgm:pt>
    <dgm:pt modelId="{A95700C0-F511-4DFA-B620-B16C9BF14948}" type="pres">
      <dgm:prSet presAssocID="{D07A917C-55F8-49C5-A07E-951E8992DCB4}" presName="thickLine" presStyleLbl="alignNode1" presStyleIdx="0" presStyleCnt="9"/>
      <dgm:spPr/>
    </dgm:pt>
    <dgm:pt modelId="{480648A1-E0AB-44E3-9E3C-8AAFF73508BB}" type="pres">
      <dgm:prSet presAssocID="{D07A917C-55F8-49C5-A07E-951E8992DCB4}" presName="horz1" presStyleCnt="0"/>
      <dgm:spPr/>
    </dgm:pt>
    <dgm:pt modelId="{983134A7-270B-47F7-9086-E4B53A296590}" type="pres">
      <dgm:prSet presAssocID="{D07A917C-55F8-49C5-A07E-951E8992DCB4}" presName="tx1" presStyleLbl="revTx" presStyleIdx="0" presStyleCnt="9"/>
      <dgm:spPr/>
    </dgm:pt>
    <dgm:pt modelId="{22BB7D09-4976-4291-BDC9-6560818AD593}" type="pres">
      <dgm:prSet presAssocID="{D07A917C-55F8-49C5-A07E-951E8992DCB4}" presName="vert1" presStyleCnt="0"/>
      <dgm:spPr/>
    </dgm:pt>
    <dgm:pt modelId="{DCB01977-7164-4004-8D33-4978DA36D2BE}" type="pres">
      <dgm:prSet presAssocID="{D5D967A6-A871-4E8A-AFE4-7082B7410D16}" presName="thickLine" presStyleLbl="alignNode1" presStyleIdx="1" presStyleCnt="9"/>
      <dgm:spPr/>
    </dgm:pt>
    <dgm:pt modelId="{CBD73CCE-BF46-4FEE-8CA7-5885AC509A70}" type="pres">
      <dgm:prSet presAssocID="{D5D967A6-A871-4E8A-AFE4-7082B7410D16}" presName="horz1" presStyleCnt="0"/>
      <dgm:spPr/>
    </dgm:pt>
    <dgm:pt modelId="{67C3FC65-E7F4-42B4-921B-3E4EC8072352}" type="pres">
      <dgm:prSet presAssocID="{D5D967A6-A871-4E8A-AFE4-7082B7410D16}" presName="tx1" presStyleLbl="revTx" presStyleIdx="1" presStyleCnt="9"/>
      <dgm:spPr/>
    </dgm:pt>
    <dgm:pt modelId="{624B7C88-66FE-4380-B495-B678873C77C3}" type="pres">
      <dgm:prSet presAssocID="{D5D967A6-A871-4E8A-AFE4-7082B7410D16}" presName="vert1" presStyleCnt="0"/>
      <dgm:spPr/>
    </dgm:pt>
    <dgm:pt modelId="{D2268A35-E356-46D0-BD50-C436FC61C867}" type="pres">
      <dgm:prSet presAssocID="{DFCC345D-6874-438D-B66E-93ECFF8DF527}" presName="thickLine" presStyleLbl="alignNode1" presStyleIdx="2" presStyleCnt="9"/>
      <dgm:spPr/>
    </dgm:pt>
    <dgm:pt modelId="{BF538307-2B85-4AB7-BF20-B37977F905D6}" type="pres">
      <dgm:prSet presAssocID="{DFCC345D-6874-438D-B66E-93ECFF8DF527}" presName="horz1" presStyleCnt="0"/>
      <dgm:spPr/>
    </dgm:pt>
    <dgm:pt modelId="{174CE95D-E9EC-47FD-8747-07FA7222AA41}" type="pres">
      <dgm:prSet presAssocID="{DFCC345D-6874-438D-B66E-93ECFF8DF527}" presName="tx1" presStyleLbl="revTx" presStyleIdx="2" presStyleCnt="9"/>
      <dgm:spPr/>
    </dgm:pt>
    <dgm:pt modelId="{83CF88DE-B196-441B-A8AD-828B63C9FE2A}" type="pres">
      <dgm:prSet presAssocID="{DFCC345D-6874-438D-B66E-93ECFF8DF527}" presName="vert1" presStyleCnt="0"/>
      <dgm:spPr/>
    </dgm:pt>
    <dgm:pt modelId="{572B2C9F-9D49-4736-8119-E9523639A473}" type="pres">
      <dgm:prSet presAssocID="{F8AADFAB-AEE9-4413-B3ED-00A10C00C393}" presName="thickLine" presStyleLbl="alignNode1" presStyleIdx="3" presStyleCnt="9"/>
      <dgm:spPr/>
    </dgm:pt>
    <dgm:pt modelId="{EAC1EE27-CF3D-4CDB-94BF-8FAE8C9F048F}" type="pres">
      <dgm:prSet presAssocID="{F8AADFAB-AEE9-4413-B3ED-00A10C00C393}" presName="horz1" presStyleCnt="0"/>
      <dgm:spPr/>
    </dgm:pt>
    <dgm:pt modelId="{9E3F288E-487A-429F-898F-C7399A92E592}" type="pres">
      <dgm:prSet presAssocID="{F8AADFAB-AEE9-4413-B3ED-00A10C00C393}" presName="tx1" presStyleLbl="revTx" presStyleIdx="3" presStyleCnt="9"/>
      <dgm:spPr/>
    </dgm:pt>
    <dgm:pt modelId="{1A34610F-3676-49F1-89E8-533E13D8A134}" type="pres">
      <dgm:prSet presAssocID="{F8AADFAB-AEE9-4413-B3ED-00A10C00C393}" presName="vert1" presStyleCnt="0"/>
      <dgm:spPr/>
    </dgm:pt>
    <dgm:pt modelId="{890ADC87-6F39-404C-AED4-3FB738603DEC}" type="pres">
      <dgm:prSet presAssocID="{6F4737F5-E226-48F3-A5C8-F65D846BE121}" presName="thickLine" presStyleLbl="alignNode1" presStyleIdx="4" presStyleCnt="9"/>
      <dgm:spPr/>
    </dgm:pt>
    <dgm:pt modelId="{15917F19-E210-43A1-BF4A-955574D759FF}" type="pres">
      <dgm:prSet presAssocID="{6F4737F5-E226-48F3-A5C8-F65D846BE121}" presName="horz1" presStyleCnt="0"/>
      <dgm:spPr/>
    </dgm:pt>
    <dgm:pt modelId="{322AE1E9-E697-41BE-B14D-757EF014BE97}" type="pres">
      <dgm:prSet presAssocID="{6F4737F5-E226-48F3-A5C8-F65D846BE121}" presName="tx1" presStyleLbl="revTx" presStyleIdx="4" presStyleCnt="9"/>
      <dgm:spPr/>
    </dgm:pt>
    <dgm:pt modelId="{1FAFCA2C-E859-46F6-93D3-70D706A7BE66}" type="pres">
      <dgm:prSet presAssocID="{6F4737F5-E226-48F3-A5C8-F65D846BE121}" presName="vert1" presStyleCnt="0"/>
      <dgm:spPr/>
    </dgm:pt>
    <dgm:pt modelId="{63191ACF-77E0-4125-86CA-1E4E213F1D6E}" type="pres">
      <dgm:prSet presAssocID="{ACE795FD-2143-44C4-940B-5D09620D4B5F}" presName="thickLine" presStyleLbl="alignNode1" presStyleIdx="5" presStyleCnt="9"/>
      <dgm:spPr/>
    </dgm:pt>
    <dgm:pt modelId="{F4053ABC-74A7-49CD-8122-DA6B814A4AE8}" type="pres">
      <dgm:prSet presAssocID="{ACE795FD-2143-44C4-940B-5D09620D4B5F}" presName="horz1" presStyleCnt="0"/>
      <dgm:spPr/>
    </dgm:pt>
    <dgm:pt modelId="{FCDDDE52-262E-4753-AF7F-158B77435C77}" type="pres">
      <dgm:prSet presAssocID="{ACE795FD-2143-44C4-940B-5D09620D4B5F}" presName="tx1" presStyleLbl="revTx" presStyleIdx="5" presStyleCnt="9"/>
      <dgm:spPr/>
    </dgm:pt>
    <dgm:pt modelId="{D35CCAEC-41B7-4616-ACA9-CA91FE3B98C5}" type="pres">
      <dgm:prSet presAssocID="{ACE795FD-2143-44C4-940B-5D09620D4B5F}" presName="vert1" presStyleCnt="0"/>
      <dgm:spPr/>
    </dgm:pt>
    <dgm:pt modelId="{CD95F518-CD69-474C-B35A-14D3817ED811}" type="pres">
      <dgm:prSet presAssocID="{9A2CD445-DD81-437F-8C57-78E734D4EB13}" presName="thickLine" presStyleLbl="alignNode1" presStyleIdx="6" presStyleCnt="9"/>
      <dgm:spPr/>
    </dgm:pt>
    <dgm:pt modelId="{21B52ED4-67F3-4302-A9B9-93DB278A2C7C}" type="pres">
      <dgm:prSet presAssocID="{9A2CD445-DD81-437F-8C57-78E734D4EB13}" presName="horz1" presStyleCnt="0"/>
      <dgm:spPr/>
    </dgm:pt>
    <dgm:pt modelId="{D54EC444-8A95-495C-AB56-1A15A08C1B26}" type="pres">
      <dgm:prSet presAssocID="{9A2CD445-DD81-437F-8C57-78E734D4EB13}" presName="tx1" presStyleLbl="revTx" presStyleIdx="6" presStyleCnt="9"/>
      <dgm:spPr/>
    </dgm:pt>
    <dgm:pt modelId="{3F07FAC0-C92E-40AF-97B0-C4D92B12D6B9}" type="pres">
      <dgm:prSet presAssocID="{9A2CD445-DD81-437F-8C57-78E734D4EB13}" presName="vert1" presStyleCnt="0"/>
      <dgm:spPr/>
    </dgm:pt>
    <dgm:pt modelId="{43C5AF76-AA56-40EC-8165-A60153EC45F2}" type="pres">
      <dgm:prSet presAssocID="{20BB3D3A-6207-45E6-9F98-0725C01EEB29}" presName="thickLine" presStyleLbl="alignNode1" presStyleIdx="7" presStyleCnt="9"/>
      <dgm:spPr/>
    </dgm:pt>
    <dgm:pt modelId="{344B0F1D-5729-4CAD-83BC-22B8486CD28C}" type="pres">
      <dgm:prSet presAssocID="{20BB3D3A-6207-45E6-9F98-0725C01EEB29}" presName="horz1" presStyleCnt="0"/>
      <dgm:spPr/>
    </dgm:pt>
    <dgm:pt modelId="{D9F05AB7-2023-4C38-9305-C3B9C2D3D107}" type="pres">
      <dgm:prSet presAssocID="{20BB3D3A-6207-45E6-9F98-0725C01EEB29}" presName="tx1" presStyleLbl="revTx" presStyleIdx="7" presStyleCnt="9"/>
      <dgm:spPr/>
    </dgm:pt>
    <dgm:pt modelId="{1308A655-AD6F-4952-9A30-E2C289FF8078}" type="pres">
      <dgm:prSet presAssocID="{20BB3D3A-6207-45E6-9F98-0725C01EEB29}" presName="vert1" presStyleCnt="0"/>
      <dgm:spPr/>
    </dgm:pt>
    <dgm:pt modelId="{8DC95613-E05B-43F2-BECB-E25A937F3CBA}" type="pres">
      <dgm:prSet presAssocID="{63AF9051-4A11-460F-AF06-83ADCB3881AE}" presName="thickLine" presStyleLbl="alignNode1" presStyleIdx="8" presStyleCnt="9"/>
      <dgm:spPr/>
    </dgm:pt>
    <dgm:pt modelId="{0615BCE7-2E2A-4545-B748-05ADA9D61D8E}" type="pres">
      <dgm:prSet presAssocID="{63AF9051-4A11-460F-AF06-83ADCB3881AE}" presName="horz1" presStyleCnt="0"/>
      <dgm:spPr/>
    </dgm:pt>
    <dgm:pt modelId="{24C3B6FA-F103-45E4-AB0C-1921A6E2FE69}" type="pres">
      <dgm:prSet presAssocID="{63AF9051-4A11-460F-AF06-83ADCB3881AE}" presName="tx1" presStyleLbl="revTx" presStyleIdx="8" presStyleCnt="9"/>
      <dgm:spPr/>
    </dgm:pt>
    <dgm:pt modelId="{D4E6828A-1DE1-4001-8926-D29A6F0C7B9F}" type="pres">
      <dgm:prSet presAssocID="{63AF9051-4A11-460F-AF06-83ADCB3881AE}" presName="vert1" presStyleCnt="0"/>
      <dgm:spPr/>
    </dgm:pt>
  </dgm:ptLst>
  <dgm:cxnLst>
    <dgm:cxn modelId="{8C2BE235-5F0A-4839-893F-EDFFA6D0EDDE}" srcId="{84F32043-48C4-46B1-B12A-7CBE096BE922}" destId="{20BB3D3A-6207-45E6-9F98-0725C01EEB29}" srcOrd="7" destOrd="0" parTransId="{A9C890BE-C324-4A31-8B08-76C4D98A61E5}" sibTransId="{F73BF374-14D5-4825-9926-877995E5BFEE}"/>
    <dgm:cxn modelId="{56B47861-13E7-46BF-9CB1-019A14136731}" type="presOf" srcId="{F8AADFAB-AEE9-4413-B3ED-00A10C00C393}" destId="{9E3F288E-487A-429F-898F-C7399A92E592}" srcOrd="0" destOrd="0" presId="urn:microsoft.com/office/officeart/2008/layout/LinedList"/>
    <dgm:cxn modelId="{1C5DC44B-955B-417C-B85B-A99B09F0C7ED}" srcId="{84F32043-48C4-46B1-B12A-7CBE096BE922}" destId="{6F4737F5-E226-48F3-A5C8-F65D846BE121}" srcOrd="4" destOrd="0" parTransId="{E2E52269-836B-4384-84FB-88612C438FEB}" sibTransId="{67FD2180-06D4-41A9-BEAD-3EEA723C34CC}"/>
    <dgm:cxn modelId="{70EBB14D-39AD-423F-9F74-57559D594979}" type="presOf" srcId="{84F32043-48C4-46B1-B12A-7CBE096BE922}" destId="{69E46086-B9FB-4B38-85B7-3AC42028348E}" srcOrd="0" destOrd="0" presId="urn:microsoft.com/office/officeart/2008/layout/LinedList"/>
    <dgm:cxn modelId="{8EC6DD4F-6723-47A3-B0B9-F0A696E73CBA}" type="presOf" srcId="{D07A917C-55F8-49C5-A07E-951E8992DCB4}" destId="{983134A7-270B-47F7-9086-E4B53A296590}" srcOrd="0" destOrd="0" presId="urn:microsoft.com/office/officeart/2008/layout/LinedList"/>
    <dgm:cxn modelId="{62A69C51-E925-49AC-9101-35EE944AC72B}" srcId="{84F32043-48C4-46B1-B12A-7CBE096BE922}" destId="{D5D967A6-A871-4E8A-AFE4-7082B7410D16}" srcOrd="1" destOrd="0" parTransId="{29C4E94B-EB68-4ADB-8924-C17C31687EA8}" sibTransId="{71B3829D-9E35-4CBF-9BF9-4BACBE80CB93}"/>
    <dgm:cxn modelId="{BD1DB954-A345-462C-987A-6D8F761309E0}" srcId="{84F32043-48C4-46B1-B12A-7CBE096BE922}" destId="{9A2CD445-DD81-437F-8C57-78E734D4EB13}" srcOrd="6" destOrd="0" parTransId="{837D70C3-C875-4DC6-9CBB-A5088E2F2225}" sibTransId="{5F4D098B-F0B8-4F27-A1B6-F623A2D2080F}"/>
    <dgm:cxn modelId="{66F73959-B380-462F-83DE-348ECF47AF07}" srcId="{84F32043-48C4-46B1-B12A-7CBE096BE922}" destId="{DFCC345D-6874-438D-B66E-93ECFF8DF527}" srcOrd="2" destOrd="0" parTransId="{9DDBC594-E5E3-4078-A6F1-7C5DE9BBCA91}" sibTransId="{DE9C1560-9F83-49C6-9D1E-C5FE457E2E11}"/>
    <dgm:cxn modelId="{16C2258C-3D29-4DDC-BC39-C244D7E75D5A}" type="presOf" srcId="{6F4737F5-E226-48F3-A5C8-F65D846BE121}" destId="{322AE1E9-E697-41BE-B14D-757EF014BE97}" srcOrd="0" destOrd="0" presId="urn:microsoft.com/office/officeart/2008/layout/LinedList"/>
    <dgm:cxn modelId="{9C553D9F-8D90-4021-BEE8-C9CD9B5EB38F}" type="presOf" srcId="{ACE795FD-2143-44C4-940B-5D09620D4B5F}" destId="{FCDDDE52-262E-4753-AF7F-158B77435C77}" srcOrd="0" destOrd="0" presId="urn:microsoft.com/office/officeart/2008/layout/LinedList"/>
    <dgm:cxn modelId="{5EB299A3-B336-47D2-8ACC-FEC9D2AC111C}" srcId="{84F32043-48C4-46B1-B12A-7CBE096BE922}" destId="{ACE795FD-2143-44C4-940B-5D09620D4B5F}" srcOrd="5" destOrd="0" parTransId="{4423C95C-8633-443C-A02F-F159B28620EB}" sibTransId="{EFDB504B-899E-4427-8964-513EA670E0F7}"/>
    <dgm:cxn modelId="{611DB3B4-B89F-4BC5-9B7C-A62A76BC098A}" type="presOf" srcId="{DFCC345D-6874-438D-B66E-93ECFF8DF527}" destId="{174CE95D-E9EC-47FD-8747-07FA7222AA41}" srcOrd="0" destOrd="0" presId="urn:microsoft.com/office/officeart/2008/layout/LinedList"/>
    <dgm:cxn modelId="{1218BCB4-C0F0-4072-9816-D76AC2E069A0}" type="presOf" srcId="{D5D967A6-A871-4E8A-AFE4-7082B7410D16}" destId="{67C3FC65-E7F4-42B4-921B-3E4EC8072352}" srcOrd="0" destOrd="0" presId="urn:microsoft.com/office/officeart/2008/layout/LinedList"/>
    <dgm:cxn modelId="{6EE82ECC-E89B-46BC-BB8B-4BE0CA17074D}" type="presOf" srcId="{9A2CD445-DD81-437F-8C57-78E734D4EB13}" destId="{D54EC444-8A95-495C-AB56-1A15A08C1B26}" srcOrd="0" destOrd="0" presId="urn:microsoft.com/office/officeart/2008/layout/LinedList"/>
    <dgm:cxn modelId="{436239CE-0BF8-4B58-9FA7-1D5862FC19F7}" srcId="{84F32043-48C4-46B1-B12A-7CBE096BE922}" destId="{63AF9051-4A11-460F-AF06-83ADCB3881AE}" srcOrd="8" destOrd="0" parTransId="{4A8F680E-89B7-4243-BFFE-11CFDE8D2A92}" sibTransId="{1410CF37-CA69-4DC7-AFEE-685335C8AAC5}"/>
    <dgm:cxn modelId="{F9C631D6-F28F-4ED9-AFBB-F7BA5798B410}" srcId="{84F32043-48C4-46B1-B12A-7CBE096BE922}" destId="{F8AADFAB-AEE9-4413-B3ED-00A10C00C393}" srcOrd="3" destOrd="0" parTransId="{32AE73F9-76E8-49A5-B7E7-2732A99A7673}" sibTransId="{CC084ADF-3E60-4E29-A2AA-099BD6196A2E}"/>
    <dgm:cxn modelId="{F47E23F2-3F62-4BC7-B2B5-98A0A6CE2C60}" type="presOf" srcId="{20BB3D3A-6207-45E6-9F98-0725C01EEB29}" destId="{D9F05AB7-2023-4C38-9305-C3B9C2D3D107}" srcOrd="0" destOrd="0" presId="urn:microsoft.com/office/officeart/2008/layout/LinedList"/>
    <dgm:cxn modelId="{FD3122F6-ECE1-4420-A995-9A4177D18522}" type="presOf" srcId="{63AF9051-4A11-460F-AF06-83ADCB3881AE}" destId="{24C3B6FA-F103-45E4-AB0C-1921A6E2FE69}" srcOrd="0" destOrd="0" presId="urn:microsoft.com/office/officeart/2008/layout/LinedList"/>
    <dgm:cxn modelId="{08B16CFA-BB25-4FEA-9A1D-562A942521E2}" srcId="{84F32043-48C4-46B1-B12A-7CBE096BE922}" destId="{D07A917C-55F8-49C5-A07E-951E8992DCB4}" srcOrd="0" destOrd="0" parTransId="{EA5EC3F9-D859-4065-BFFD-304E5BE2551A}" sibTransId="{5641E605-5E21-4BC7-8014-B04052E8E0F8}"/>
    <dgm:cxn modelId="{B44933D5-90D1-4E0D-B56E-7B197118CFE8}" type="presParOf" srcId="{69E46086-B9FB-4B38-85B7-3AC42028348E}" destId="{A95700C0-F511-4DFA-B620-B16C9BF14948}" srcOrd="0" destOrd="0" presId="urn:microsoft.com/office/officeart/2008/layout/LinedList"/>
    <dgm:cxn modelId="{CEF32B51-183A-447F-AE01-A0584933D9A4}" type="presParOf" srcId="{69E46086-B9FB-4B38-85B7-3AC42028348E}" destId="{480648A1-E0AB-44E3-9E3C-8AAFF73508BB}" srcOrd="1" destOrd="0" presId="urn:microsoft.com/office/officeart/2008/layout/LinedList"/>
    <dgm:cxn modelId="{CD887070-4FE5-4956-A862-2D41EF51BFCE}" type="presParOf" srcId="{480648A1-E0AB-44E3-9E3C-8AAFF73508BB}" destId="{983134A7-270B-47F7-9086-E4B53A296590}" srcOrd="0" destOrd="0" presId="urn:microsoft.com/office/officeart/2008/layout/LinedList"/>
    <dgm:cxn modelId="{F8755E9E-606C-46CE-B33C-FEBC8B6E707B}" type="presParOf" srcId="{480648A1-E0AB-44E3-9E3C-8AAFF73508BB}" destId="{22BB7D09-4976-4291-BDC9-6560818AD593}" srcOrd="1" destOrd="0" presId="urn:microsoft.com/office/officeart/2008/layout/LinedList"/>
    <dgm:cxn modelId="{9A6C6897-E3CE-41D0-8D6E-8EAEF2F637DA}" type="presParOf" srcId="{69E46086-B9FB-4B38-85B7-3AC42028348E}" destId="{DCB01977-7164-4004-8D33-4978DA36D2BE}" srcOrd="2" destOrd="0" presId="urn:microsoft.com/office/officeart/2008/layout/LinedList"/>
    <dgm:cxn modelId="{A03A0B40-4860-4B04-B788-1734B083B817}" type="presParOf" srcId="{69E46086-B9FB-4B38-85B7-3AC42028348E}" destId="{CBD73CCE-BF46-4FEE-8CA7-5885AC509A70}" srcOrd="3" destOrd="0" presId="urn:microsoft.com/office/officeart/2008/layout/LinedList"/>
    <dgm:cxn modelId="{353DBBBF-F085-41DC-9E82-08B83526D982}" type="presParOf" srcId="{CBD73CCE-BF46-4FEE-8CA7-5885AC509A70}" destId="{67C3FC65-E7F4-42B4-921B-3E4EC8072352}" srcOrd="0" destOrd="0" presId="urn:microsoft.com/office/officeart/2008/layout/LinedList"/>
    <dgm:cxn modelId="{37ABD057-27BD-413D-9834-F9081192C5C9}" type="presParOf" srcId="{CBD73CCE-BF46-4FEE-8CA7-5885AC509A70}" destId="{624B7C88-66FE-4380-B495-B678873C77C3}" srcOrd="1" destOrd="0" presId="urn:microsoft.com/office/officeart/2008/layout/LinedList"/>
    <dgm:cxn modelId="{0ECBB32C-4A1A-4213-83DE-9D28ECC9471D}" type="presParOf" srcId="{69E46086-B9FB-4B38-85B7-3AC42028348E}" destId="{D2268A35-E356-46D0-BD50-C436FC61C867}" srcOrd="4" destOrd="0" presId="urn:microsoft.com/office/officeart/2008/layout/LinedList"/>
    <dgm:cxn modelId="{293D13F5-10D8-4F4E-BD8E-4917267B0C98}" type="presParOf" srcId="{69E46086-B9FB-4B38-85B7-3AC42028348E}" destId="{BF538307-2B85-4AB7-BF20-B37977F905D6}" srcOrd="5" destOrd="0" presId="urn:microsoft.com/office/officeart/2008/layout/LinedList"/>
    <dgm:cxn modelId="{2BB2D54D-3ACC-4433-8015-644011CF4417}" type="presParOf" srcId="{BF538307-2B85-4AB7-BF20-B37977F905D6}" destId="{174CE95D-E9EC-47FD-8747-07FA7222AA41}" srcOrd="0" destOrd="0" presId="urn:microsoft.com/office/officeart/2008/layout/LinedList"/>
    <dgm:cxn modelId="{7F66AE44-3813-40A7-9E68-20DD0D9E12A9}" type="presParOf" srcId="{BF538307-2B85-4AB7-BF20-B37977F905D6}" destId="{83CF88DE-B196-441B-A8AD-828B63C9FE2A}" srcOrd="1" destOrd="0" presId="urn:microsoft.com/office/officeart/2008/layout/LinedList"/>
    <dgm:cxn modelId="{C69AF2A1-33B4-4440-BBCE-3D60707BF344}" type="presParOf" srcId="{69E46086-B9FB-4B38-85B7-3AC42028348E}" destId="{572B2C9F-9D49-4736-8119-E9523639A473}" srcOrd="6" destOrd="0" presId="urn:microsoft.com/office/officeart/2008/layout/LinedList"/>
    <dgm:cxn modelId="{7A5D8C26-F081-4511-B88D-4A21CFF1A821}" type="presParOf" srcId="{69E46086-B9FB-4B38-85B7-3AC42028348E}" destId="{EAC1EE27-CF3D-4CDB-94BF-8FAE8C9F048F}" srcOrd="7" destOrd="0" presId="urn:microsoft.com/office/officeart/2008/layout/LinedList"/>
    <dgm:cxn modelId="{27396447-F4D2-4174-AF6B-E55A268CDA20}" type="presParOf" srcId="{EAC1EE27-CF3D-4CDB-94BF-8FAE8C9F048F}" destId="{9E3F288E-487A-429F-898F-C7399A92E592}" srcOrd="0" destOrd="0" presId="urn:microsoft.com/office/officeart/2008/layout/LinedList"/>
    <dgm:cxn modelId="{1F338F51-65D2-4922-BB7F-5347EA4CC744}" type="presParOf" srcId="{EAC1EE27-CF3D-4CDB-94BF-8FAE8C9F048F}" destId="{1A34610F-3676-49F1-89E8-533E13D8A134}" srcOrd="1" destOrd="0" presId="urn:microsoft.com/office/officeart/2008/layout/LinedList"/>
    <dgm:cxn modelId="{ABB36D27-DB09-43FE-B8F8-FAE97ED8C5E2}" type="presParOf" srcId="{69E46086-B9FB-4B38-85B7-3AC42028348E}" destId="{890ADC87-6F39-404C-AED4-3FB738603DEC}" srcOrd="8" destOrd="0" presId="urn:microsoft.com/office/officeart/2008/layout/LinedList"/>
    <dgm:cxn modelId="{C74D8962-C051-4C7B-A51E-91F263772243}" type="presParOf" srcId="{69E46086-B9FB-4B38-85B7-3AC42028348E}" destId="{15917F19-E210-43A1-BF4A-955574D759FF}" srcOrd="9" destOrd="0" presId="urn:microsoft.com/office/officeart/2008/layout/LinedList"/>
    <dgm:cxn modelId="{1859FE5B-6D49-4F0A-AFD3-97103A286124}" type="presParOf" srcId="{15917F19-E210-43A1-BF4A-955574D759FF}" destId="{322AE1E9-E697-41BE-B14D-757EF014BE97}" srcOrd="0" destOrd="0" presId="urn:microsoft.com/office/officeart/2008/layout/LinedList"/>
    <dgm:cxn modelId="{27F2C6A3-DF1F-4F1D-88AE-785D64F8562D}" type="presParOf" srcId="{15917F19-E210-43A1-BF4A-955574D759FF}" destId="{1FAFCA2C-E859-46F6-93D3-70D706A7BE66}" srcOrd="1" destOrd="0" presId="urn:microsoft.com/office/officeart/2008/layout/LinedList"/>
    <dgm:cxn modelId="{5F046385-8A97-4E26-9F25-60B8C5D325C3}" type="presParOf" srcId="{69E46086-B9FB-4B38-85B7-3AC42028348E}" destId="{63191ACF-77E0-4125-86CA-1E4E213F1D6E}" srcOrd="10" destOrd="0" presId="urn:microsoft.com/office/officeart/2008/layout/LinedList"/>
    <dgm:cxn modelId="{42C2C7F2-DEC5-4F8E-AFF9-9737C7CAD253}" type="presParOf" srcId="{69E46086-B9FB-4B38-85B7-3AC42028348E}" destId="{F4053ABC-74A7-49CD-8122-DA6B814A4AE8}" srcOrd="11" destOrd="0" presId="urn:microsoft.com/office/officeart/2008/layout/LinedList"/>
    <dgm:cxn modelId="{553F3B8C-7FA0-4ADB-8230-28FE4015DF28}" type="presParOf" srcId="{F4053ABC-74A7-49CD-8122-DA6B814A4AE8}" destId="{FCDDDE52-262E-4753-AF7F-158B77435C77}" srcOrd="0" destOrd="0" presId="urn:microsoft.com/office/officeart/2008/layout/LinedList"/>
    <dgm:cxn modelId="{297E19CE-3B0B-410A-85CA-2B26261EDD7C}" type="presParOf" srcId="{F4053ABC-74A7-49CD-8122-DA6B814A4AE8}" destId="{D35CCAEC-41B7-4616-ACA9-CA91FE3B98C5}" srcOrd="1" destOrd="0" presId="urn:microsoft.com/office/officeart/2008/layout/LinedList"/>
    <dgm:cxn modelId="{C9E89199-D74C-4ED2-8DDF-3FA0827ADB73}" type="presParOf" srcId="{69E46086-B9FB-4B38-85B7-3AC42028348E}" destId="{CD95F518-CD69-474C-B35A-14D3817ED811}" srcOrd="12" destOrd="0" presId="urn:microsoft.com/office/officeart/2008/layout/LinedList"/>
    <dgm:cxn modelId="{B08BA1B8-56D8-41BC-B165-18DA75FC004C}" type="presParOf" srcId="{69E46086-B9FB-4B38-85B7-3AC42028348E}" destId="{21B52ED4-67F3-4302-A9B9-93DB278A2C7C}" srcOrd="13" destOrd="0" presId="urn:microsoft.com/office/officeart/2008/layout/LinedList"/>
    <dgm:cxn modelId="{31A78632-A0E9-4D9C-AF40-BEF1AAAAD17D}" type="presParOf" srcId="{21B52ED4-67F3-4302-A9B9-93DB278A2C7C}" destId="{D54EC444-8A95-495C-AB56-1A15A08C1B26}" srcOrd="0" destOrd="0" presId="urn:microsoft.com/office/officeart/2008/layout/LinedList"/>
    <dgm:cxn modelId="{F2A63EDE-6253-4C6D-A0AB-31E9D687A83A}" type="presParOf" srcId="{21B52ED4-67F3-4302-A9B9-93DB278A2C7C}" destId="{3F07FAC0-C92E-40AF-97B0-C4D92B12D6B9}" srcOrd="1" destOrd="0" presId="urn:microsoft.com/office/officeart/2008/layout/LinedList"/>
    <dgm:cxn modelId="{1F9E8328-2FDB-4083-BCAB-EBEBCFF29F8F}" type="presParOf" srcId="{69E46086-B9FB-4B38-85B7-3AC42028348E}" destId="{43C5AF76-AA56-40EC-8165-A60153EC45F2}" srcOrd="14" destOrd="0" presId="urn:microsoft.com/office/officeart/2008/layout/LinedList"/>
    <dgm:cxn modelId="{22744B20-4B62-4D9D-BC39-2022F40134E2}" type="presParOf" srcId="{69E46086-B9FB-4B38-85B7-3AC42028348E}" destId="{344B0F1D-5729-4CAD-83BC-22B8486CD28C}" srcOrd="15" destOrd="0" presId="urn:microsoft.com/office/officeart/2008/layout/LinedList"/>
    <dgm:cxn modelId="{0EB2654D-7F14-4C87-B637-56B79CB6FF4A}" type="presParOf" srcId="{344B0F1D-5729-4CAD-83BC-22B8486CD28C}" destId="{D9F05AB7-2023-4C38-9305-C3B9C2D3D107}" srcOrd="0" destOrd="0" presId="urn:microsoft.com/office/officeart/2008/layout/LinedList"/>
    <dgm:cxn modelId="{6BFF3FB7-4CC5-4B1B-89F1-DC1D7D77FC80}" type="presParOf" srcId="{344B0F1D-5729-4CAD-83BC-22B8486CD28C}" destId="{1308A655-AD6F-4952-9A30-E2C289FF8078}" srcOrd="1" destOrd="0" presId="urn:microsoft.com/office/officeart/2008/layout/LinedList"/>
    <dgm:cxn modelId="{1498B956-CF1D-45A9-9BF8-2BD03B44D82E}" type="presParOf" srcId="{69E46086-B9FB-4B38-85B7-3AC42028348E}" destId="{8DC95613-E05B-43F2-BECB-E25A937F3CBA}" srcOrd="16" destOrd="0" presId="urn:microsoft.com/office/officeart/2008/layout/LinedList"/>
    <dgm:cxn modelId="{B7164486-055E-471D-B739-A34313E7A472}" type="presParOf" srcId="{69E46086-B9FB-4B38-85B7-3AC42028348E}" destId="{0615BCE7-2E2A-4545-B748-05ADA9D61D8E}" srcOrd="17" destOrd="0" presId="urn:microsoft.com/office/officeart/2008/layout/LinedList"/>
    <dgm:cxn modelId="{07C84AF4-8321-41E4-AB33-7FF3FDE36772}" type="presParOf" srcId="{0615BCE7-2E2A-4545-B748-05ADA9D61D8E}" destId="{24C3B6FA-F103-45E4-AB0C-1921A6E2FE69}" srcOrd="0" destOrd="0" presId="urn:microsoft.com/office/officeart/2008/layout/LinedList"/>
    <dgm:cxn modelId="{A5DFB825-4547-480E-80F9-406C5774B715}" type="presParOf" srcId="{0615BCE7-2E2A-4545-B748-05ADA9D61D8E}" destId="{D4E6828A-1DE1-4001-8926-D29A6F0C7B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62E13-F2F9-4426-9252-23C370662853}" type="doc">
      <dgm:prSet loTypeId="urn:microsoft.com/office/officeart/2005/8/layout/pyramid1" loCatId="pyramid" qsTypeId="urn:microsoft.com/office/officeart/2005/8/quickstyle/3d1" qsCatId="3D" csTypeId="urn:microsoft.com/office/officeart/2005/8/colors/colorful5" csCatId="colorful"/>
      <dgm:spPr/>
      <dgm:t>
        <a:bodyPr/>
        <a:lstStyle/>
        <a:p>
          <a:endParaRPr lang="fi-FI"/>
        </a:p>
      </dgm:t>
    </dgm:pt>
    <dgm:pt modelId="{69BC6ED9-F5D7-4FA2-ABDD-02967AFA6B76}">
      <dgm:prSet/>
      <dgm:spPr/>
      <dgm:t>
        <a:bodyPr/>
        <a:lstStyle/>
        <a:p>
          <a:r>
            <a:rPr lang="fi-FI" b="0" i="0" baseline="0"/>
            <a:t>•</a:t>
          </a:r>
          <a:r>
            <a:rPr lang="fi-FI" b="1" i="0" baseline="0"/>
            <a:t>Sijoituspalveluyrityksen on luokiteltava asiakkaansa ei-ammattimaiseksi asiakkaaksi, ammattimaiseksi asiakkaaksi tai hyväksyttäväksi vastapuoleksi. </a:t>
          </a:r>
          <a:endParaRPr lang="fi-FI"/>
        </a:p>
      </dgm:t>
    </dgm:pt>
    <dgm:pt modelId="{A22EFE20-ADE9-4DF6-953D-F2AAA262F07C}" type="parTrans" cxnId="{4550C8C5-CAA4-444B-9599-65D6912C466F}">
      <dgm:prSet/>
      <dgm:spPr/>
      <dgm:t>
        <a:bodyPr/>
        <a:lstStyle/>
        <a:p>
          <a:endParaRPr lang="fi-FI"/>
        </a:p>
      </dgm:t>
    </dgm:pt>
    <dgm:pt modelId="{AD369A2D-DB44-44EC-8233-9807BACAED3B}" type="sibTrans" cxnId="{4550C8C5-CAA4-444B-9599-65D6912C466F}">
      <dgm:prSet/>
      <dgm:spPr/>
      <dgm:t>
        <a:bodyPr/>
        <a:lstStyle/>
        <a:p>
          <a:endParaRPr lang="fi-FI"/>
        </a:p>
      </dgm:t>
    </dgm:pt>
    <dgm:pt modelId="{3C6778B9-FEE5-4EAA-85A8-EC466E934707}">
      <dgm:prSet/>
      <dgm:spPr/>
      <dgm:t>
        <a:bodyPr/>
        <a:lstStyle/>
        <a:p>
          <a:r>
            <a:rPr lang="fi-FI" b="0" i="0" baseline="0" dirty="0"/>
            <a:t>•</a:t>
          </a:r>
          <a:r>
            <a:rPr lang="fi-FI" b="1" i="0" baseline="0" dirty="0"/>
            <a:t>Asiakkaiden luokittelemisella ei-ammattimaisiin ja ammattimaisiin asiakkaisiin sekä hyväksyttäviin vastapuoliin määritellään asiakkaan oikeudet ja velvollisuudet suhteessa sijoituspalveluyritykseen.</a:t>
          </a:r>
          <a:endParaRPr lang="fi-FI" dirty="0"/>
        </a:p>
      </dgm:t>
    </dgm:pt>
    <dgm:pt modelId="{A23E331D-7E9C-4505-B989-D43CF12CD41C}" type="parTrans" cxnId="{A1612599-D3CE-4C61-82ED-8BCB7654487B}">
      <dgm:prSet/>
      <dgm:spPr/>
      <dgm:t>
        <a:bodyPr/>
        <a:lstStyle/>
        <a:p>
          <a:endParaRPr lang="fi-FI"/>
        </a:p>
      </dgm:t>
    </dgm:pt>
    <dgm:pt modelId="{4F555FDB-14D3-4C2A-B405-B1A45505CF2E}" type="sibTrans" cxnId="{A1612599-D3CE-4C61-82ED-8BCB7654487B}">
      <dgm:prSet/>
      <dgm:spPr/>
      <dgm:t>
        <a:bodyPr/>
        <a:lstStyle/>
        <a:p>
          <a:endParaRPr lang="fi-FI"/>
        </a:p>
      </dgm:t>
    </dgm:pt>
    <dgm:pt modelId="{4609CDF7-8646-49A7-9D56-8387808E3269}">
      <dgm:prSet/>
      <dgm:spPr/>
      <dgm:t>
        <a:bodyPr/>
        <a:lstStyle/>
        <a:p>
          <a:r>
            <a:rPr lang="fi-FI" b="0" i="0" baseline="0"/>
            <a:t>•</a:t>
          </a:r>
          <a:r>
            <a:rPr lang="fi-FI" b="1" i="0" baseline="0"/>
            <a:t>Ei-ammattimaisiin asiakkaisiin sovelletaan asiakkaan suojaamiseksi asetettuja menettelytapasäännöksiä laajimmin</a:t>
          </a:r>
          <a:endParaRPr lang="fi-FI"/>
        </a:p>
      </dgm:t>
    </dgm:pt>
    <dgm:pt modelId="{2DC145FC-0804-4A32-BD1E-E281619AAAE9}" type="parTrans" cxnId="{E3AC977A-E3DE-494A-99DE-F2180E21F787}">
      <dgm:prSet/>
      <dgm:spPr/>
      <dgm:t>
        <a:bodyPr/>
        <a:lstStyle/>
        <a:p>
          <a:endParaRPr lang="fi-FI"/>
        </a:p>
      </dgm:t>
    </dgm:pt>
    <dgm:pt modelId="{0519AAC7-BE12-41EC-9B5E-9EEF41BBF830}" type="sibTrans" cxnId="{E3AC977A-E3DE-494A-99DE-F2180E21F787}">
      <dgm:prSet/>
      <dgm:spPr/>
      <dgm:t>
        <a:bodyPr/>
        <a:lstStyle/>
        <a:p>
          <a:endParaRPr lang="fi-FI"/>
        </a:p>
      </dgm:t>
    </dgm:pt>
    <dgm:pt modelId="{3558C426-E141-445A-BC29-783A4B4C8387}">
      <dgm:prSet/>
      <dgm:spPr/>
      <dgm:t>
        <a:bodyPr/>
        <a:lstStyle/>
        <a:p>
          <a:r>
            <a:rPr lang="fi-FI" b="0" i="0" baseline="0"/>
            <a:t>•</a:t>
          </a:r>
          <a:r>
            <a:rPr lang="fi-FI" b="1" i="0" baseline="0"/>
            <a:t>Käytännössä suurin osa sijoituspalveluyrityksen asiakkaista on ei-ammattimaisia asiakkaita. </a:t>
          </a:r>
          <a:endParaRPr lang="fi-FI"/>
        </a:p>
      </dgm:t>
    </dgm:pt>
    <dgm:pt modelId="{3B7B679C-6DA2-4D0E-8F70-0F475549705F}" type="parTrans" cxnId="{51F61785-9468-419D-A219-F49CE156199D}">
      <dgm:prSet/>
      <dgm:spPr/>
      <dgm:t>
        <a:bodyPr/>
        <a:lstStyle/>
        <a:p>
          <a:endParaRPr lang="fi-FI"/>
        </a:p>
      </dgm:t>
    </dgm:pt>
    <dgm:pt modelId="{E7AF8B73-914C-4586-B959-52E4CA7B9E1A}" type="sibTrans" cxnId="{51F61785-9468-419D-A219-F49CE156199D}">
      <dgm:prSet/>
      <dgm:spPr/>
      <dgm:t>
        <a:bodyPr/>
        <a:lstStyle/>
        <a:p>
          <a:endParaRPr lang="fi-FI"/>
        </a:p>
      </dgm:t>
    </dgm:pt>
    <dgm:pt modelId="{815261C9-46CC-47E5-85A4-A903CF16BBBA}" type="pres">
      <dgm:prSet presAssocID="{3F762E13-F2F9-4426-9252-23C370662853}" presName="Name0" presStyleCnt="0">
        <dgm:presLayoutVars>
          <dgm:dir/>
          <dgm:animLvl val="lvl"/>
          <dgm:resizeHandles val="exact"/>
        </dgm:presLayoutVars>
      </dgm:prSet>
      <dgm:spPr/>
    </dgm:pt>
    <dgm:pt modelId="{CD6B9144-9693-4142-BD4E-FDCFAE7F5A02}" type="pres">
      <dgm:prSet presAssocID="{69BC6ED9-F5D7-4FA2-ABDD-02967AFA6B76}" presName="Name8" presStyleCnt="0"/>
      <dgm:spPr/>
    </dgm:pt>
    <dgm:pt modelId="{28D0BC02-3FD4-456F-8423-8AE3EE78E908}" type="pres">
      <dgm:prSet presAssocID="{69BC6ED9-F5D7-4FA2-ABDD-02967AFA6B76}" presName="level" presStyleLbl="node1" presStyleIdx="0" presStyleCnt="4">
        <dgm:presLayoutVars>
          <dgm:chMax val="1"/>
          <dgm:bulletEnabled val="1"/>
        </dgm:presLayoutVars>
      </dgm:prSet>
      <dgm:spPr/>
    </dgm:pt>
    <dgm:pt modelId="{8C693CD2-557E-4FF2-B009-A338EE0EF7CA}" type="pres">
      <dgm:prSet presAssocID="{69BC6ED9-F5D7-4FA2-ABDD-02967AFA6B76}" presName="levelTx" presStyleLbl="revTx" presStyleIdx="0" presStyleCnt="0">
        <dgm:presLayoutVars>
          <dgm:chMax val="1"/>
          <dgm:bulletEnabled val="1"/>
        </dgm:presLayoutVars>
      </dgm:prSet>
      <dgm:spPr/>
    </dgm:pt>
    <dgm:pt modelId="{DCDDD145-D9F3-4783-9CFD-A8EC4DBC044F}" type="pres">
      <dgm:prSet presAssocID="{3C6778B9-FEE5-4EAA-85A8-EC466E934707}" presName="Name8" presStyleCnt="0"/>
      <dgm:spPr/>
    </dgm:pt>
    <dgm:pt modelId="{07916BF0-7FF4-4669-97FC-EAD979CE775D}" type="pres">
      <dgm:prSet presAssocID="{3C6778B9-FEE5-4EAA-85A8-EC466E934707}" presName="level" presStyleLbl="node1" presStyleIdx="1" presStyleCnt="4">
        <dgm:presLayoutVars>
          <dgm:chMax val="1"/>
          <dgm:bulletEnabled val="1"/>
        </dgm:presLayoutVars>
      </dgm:prSet>
      <dgm:spPr/>
    </dgm:pt>
    <dgm:pt modelId="{259560F3-FD8F-44CD-A26A-B749486D6E4B}" type="pres">
      <dgm:prSet presAssocID="{3C6778B9-FEE5-4EAA-85A8-EC466E934707}" presName="levelTx" presStyleLbl="revTx" presStyleIdx="0" presStyleCnt="0">
        <dgm:presLayoutVars>
          <dgm:chMax val="1"/>
          <dgm:bulletEnabled val="1"/>
        </dgm:presLayoutVars>
      </dgm:prSet>
      <dgm:spPr/>
    </dgm:pt>
    <dgm:pt modelId="{1F134147-5250-498C-988E-C8427838C723}" type="pres">
      <dgm:prSet presAssocID="{4609CDF7-8646-49A7-9D56-8387808E3269}" presName="Name8" presStyleCnt="0"/>
      <dgm:spPr/>
    </dgm:pt>
    <dgm:pt modelId="{C15A492C-D937-43FA-9D2A-71EBB3D0A8F8}" type="pres">
      <dgm:prSet presAssocID="{4609CDF7-8646-49A7-9D56-8387808E3269}" presName="level" presStyleLbl="node1" presStyleIdx="2" presStyleCnt="4">
        <dgm:presLayoutVars>
          <dgm:chMax val="1"/>
          <dgm:bulletEnabled val="1"/>
        </dgm:presLayoutVars>
      </dgm:prSet>
      <dgm:spPr/>
    </dgm:pt>
    <dgm:pt modelId="{94ABB672-EB93-4D21-8B73-237CDA2947EB}" type="pres">
      <dgm:prSet presAssocID="{4609CDF7-8646-49A7-9D56-8387808E3269}" presName="levelTx" presStyleLbl="revTx" presStyleIdx="0" presStyleCnt="0">
        <dgm:presLayoutVars>
          <dgm:chMax val="1"/>
          <dgm:bulletEnabled val="1"/>
        </dgm:presLayoutVars>
      </dgm:prSet>
      <dgm:spPr/>
    </dgm:pt>
    <dgm:pt modelId="{381AB0FB-37DC-4756-AFD9-6C25129B51DB}" type="pres">
      <dgm:prSet presAssocID="{3558C426-E141-445A-BC29-783A4B4C8387}" presName="Name8" presStyleCnt="0"/>
      <dgm:spPr/>
    </dgm:pt>
    <dgm:pt modelId="{508F42C3-0E70-4863-A51E-6E03151C1855}" type="pres">
      <dgm:prSet presAssocID="{3558C426-E141-445A-BC29-783A4B4C8387}" presName="level" presStyleLbl="node1" presStyleIdx="3" presStyleCnt="4">
        <dgm:presLayoutVars>
          <dgm:chMax val="1"/>
          <dgm:bulletEnabled val="1"/>
        </dgm:presLayoutVars>
      </dgm:prSet>
      <dgm:spPr/>
    </dgm:pt>
    <dgm:pt modelId="{ECFBFC2B-3E4E-4A85-97C1-204CA055BEEA}" type="pres">
      <dgm:prSet presAssocID="{3558C426-E141-445A-BC29-783A4B4C8387}" presName="levelTx" presStyleLbl="revTx" presStyleIdx="0" presStyleCnt="0">
        <dgm:presLayoutVars>
          <dgm:chMax val="1"/>
          <dgm:bulletEnabled val="1"/>
        </dgm:presLayoutVars>
      </dgm:prSet>
      <dgm:spPr/>
    </dgm:pt>
  </dgm:ptLst>
  <dgm:cxnLst>
    <dgm:cxn modelId="{BC49731A-9A0B-4934-AAEB-4410BCE4052B}" type="presOf" srcId="{3C6778B9-FEE5-4EAA-85A8-EC466E934707}" destId="{259560F3-FD8F-44CD-A26A-B749486D6E4B}" srcOrd="1" destOrd="0" presId="urn:microsoft.com/office/officeart/2005/8/layout/pyramid1"/>
    <dgm:cxn modelId="{020AC12D-DC13-4ADA-9F4D-97E2A6A81A9D}" type="presOf" srcId="{3558C426-E141-445A-BC29-783A4B4C8387}" destId="{ECFBFC2B-3E4E-4A85-97C1-204CA055BEEA}" srcOrd="1" destOrd="0" presId="urn:microsoft.com/office/officeart/2005/8/layout/pyramid1"/>
    <dgm:cxn modelId="{C484BD31-D85F-4A73-B947-88A43E5C0CB9}" type="presOf" srcId="{3F762E13-F2F9-4426-9252-23C370662853}" destId="{815261C9-46CC-47E5-85A4-A903CF16BBBA}" srcOrd="0" destOrd="0" presId="urn:microsoft.com/office/officeart/2005/8/layout/pyramid1"/>
    <dgm:cxn modelId="{049FA63A-AF85-4342-82A3-0ADDE026E4D1}" type="presOf" srcId="{3C6778B9-FEE5-4EAA-85A8-EC466E934707}" destId="{07916BF0-7FF4-4669-97FC-EAD979CE775D}" srcOrd="0" destOrd="0" presId="urn:microsoft.com/office/officeart/2005/8/layout/pyramid1"/>
    <dgm:cxn modelId="{DB620D3F-6102-4A1D-A290-A9CF9D5B6493}" type="presOf" srcId="{4609CDF7-8646-49A7-9D56-8387808E3269}" destId="{C15A492C-D937-43FA-9D2A-71EBB3D0A8F8}" srcOrd="0" destOrd="0" presId="urn:microsoft.com/office/officeart/2005/8/layout/pyramid1"/>
    <dgm:cxn modelId="{E3AC977A-E3DE-494A-99DE-F2180E21F787}" srcId="{3F762E13-F2F9-4426-9252-23C370662853}" destId="{4609CDF7-8646-49A7-9D56-8387808E3269}" srcOrd="2" destOrd="0" parTransId="{2DC145FC-0804-4A32-BD1E-E281619AAAE9}" sibTransId="{0519AAC7-BE12-41EC-9B5E-9EEF41BBF830}"/>
    <dgm:cxn modelId="{DD51C27A-0500-453C-B835-3F09C61D3B51}" type="presOf" srcId="{69BC6ED9-F5D7-4FA2-ABDD-02967AFA6B76}" destId="{8C693CD2-557E-4FF2-B009-A338EE0EF7CA}" srcOrd="1" destOrd="0" presId="urn:microsoft.com/office/officeart/2005/8/layout/pyramid1"/>
    <dgm:cxn modelId="{48DF627C-21D2-4353-ADDB-EDAAD1248B6A}" type="presOf" srcId="{69BC6ED9-F5D7-4FA2-ABDD-02967AFA6B76}" destId="{28D0BC02-3FD4-456F-8423-8AE3EE78E908}" srcOrd="0" destOrd="0" presId="urn:microsoft.com/office/officeart/2005/8/layout/pyramid1"/>
    <dgm:cxn modelId="{51F61785-9468-419D-A219-F49CE156199D}" srcId="{3F762E13-F2F9-4426-9252-23C370662853}" destId="{3558C426-E141-445A-BC29-783A4B4C8387}" srcOrd="3" destOrd="0" parTransId="{3B7B679C-6DA2-4D0E-8F70-0F475549705F}" sibTransId="{E7AF8B73-914C-4586-B959-52E4CA7B9E1A}"/>
    <dgm:cxn modelId="{F2A7E692-6C43-4BA4-90F9-F2076F78B426}" type="presOf" srcId="{4609CDF7-8646-49A7-9D56-8387808E3269}" destId="{94ABB672-EB93-4D21-8B73-237CDA2947EB}" srcOrd="1" destOrd="0" presId="urn:microsoft.com/office/officeart/2005/8/layout/pyramid1"/>
    <dgm:cxn modelId="{A1612599-D3CE-4C61-82ED-8BCB7654487B}" srcId="{3F762E13-F2F9-4426-9252-23C370662853}" destId="{3C6778B9-FEE5-4EAA-85A8-EC466E934707}" srcOrd="1" destOrd="0" parTransId="{A23E331D-7E9C-4505-B989-D43CF12CD41C}" sibTransId="{4F555FDB-14D3-4C2A-B405-B1A45505CF2E}"/>
    <dgm:cxn modelId="{652AD9C4-643A-4A85-AC97-7CB0E4101CE8}" type="presOf" srcId="{3558C426-E141-445A-BC29-783A4B4C8387}" destId="{508F42C3-0E70-4863-A51E-6E03151C1855}" srcOrd="0" destOrd="0" presId="urn:microsoft.com/office/officeart/2005/8/layout/pyramid1"/>
    <dgm:cxn modelId="{4550C8C5-CAA4-444B-9599-65D6912C466F}" srcId="{3F762E13-F2F9-4426-9252-23C370662853}" destId="{69BC6ED9-F5D7-4FA2-ABDD-02967AFA6B76}" srcOrd="0" destOrd="0" parTransId="{A22EFE20-ADE9-4DF6-953D-F2AAA262F07C}" sibTransId="{AD369A2D-DB44-44EC-8233-9807BACAED3B}"/>
    <dgm:cxn modelId="{930F3C45-7A07-4D57-9197-F2A6CAABD429}" type="presParOf" srcId="{815261C9-46CC-47E5-85A4-A903CF16BBBA}" destId="{CD6B9144-9693-4142-BD4E-FDCFAE7F5A02}" srcOrd="0" destOrd="0" presId="urn:microsoft.com/office/officeart/2005/8/layout/pyramid1"/>
    <dgm:cxn modelId="{B0BD5E1A-98A5-4D41-8EB6-37878F56A0BD}" type="presParOf" srcId="{CD6B9144-9693-4142-BD4E-FDCFAE7F5A02}" destId="{28D0BC02-3FD4-456F-8423-8AE3EE78E908}" srcOrd="0" destOrd="0" presId="urn:microsoft.com/office/officeart/2005/8/layout/pyramid1"/>
    <dgm:cxn modelId="{AAFE43F9-166C-4495-B078-9A7BEA850A84}" type="presParOf" srcId="{CD6B9144-9693-4142-BD4E-FDCFAE7F5A02}" destId="{8C693CD2-557E-4FF2-B009-A338EE0EF7CA}" srcOrd="1" destOrd="0" presId="urn:microsoft.com/office/officeart/2005/8/layout/pyramid1"/>
    <dgm:cxn modelId="{75B795A4-E7C8-42AB-AF9F-926E6DF0E42D}" type="presParOf" srcId="{815261C9-46CC-47E5-85A4-A903CF16BBBA}" destId="{DCDDD145-D9F3-4783-9CFD-A8EC4DBC044F}" srcOrd="1" destOrd="0" presId="urn:microsoft.com/office/officeart/2005/8/layout/pyramid1"/>
    <dgm:cxn modelId="{53350177-E139-4FFC-8647-299BC57A4B59}" type="presParOf" srcId="{DCDDD145-D9F3-4783-9CFD-A8EC4DBC044F}" destId="{07916BF0-7FF4-4669-97FC-EAD979CE775D}" srcOrd="0" destOrd="0" presId="urn:microsoft.com/office/officeart/2005/8/layout/pyramid1"/>
    <dgm:cxn modelId="{3D57D04C-4251-44F6-B82C-05DE642FCA8D}" type="presParOf" srcId="{DCDDD145-D9F3-4783-9CFD-A8EC4DBC044F}" destId="{259560F3-FD8F-44CD-A26A-B749486D6E4B}" srcOrd="1" destOrd="0" presId="urn:microsoft.com/office/officeart/2005/8/layout/pyramid1"/>
    <dgm:cxn modelId="{D266A654-DA24-4EC0-BB0F-36B7A337631E}" type="presParOf" srcId="{815261C9-46CC-47E5-85A4-A903CF16BBBA}" destId="{1F134147-5250-498C-988E-C8427838C723}" srcOrd="2" destOrd="0" presId="urn:microsoft.com/office/officeart/2005/8/layout/pyramid1"/>
    <dgm:cxn modelId="{101A51A6-25D1-46E8-B396-1D4085763FBB}" type="presParOf" srcId="{1F134147-5250-498C-988E-C8427838C723}" destId="{C15A492C-D937-43FA-9D2A-71EBB3D0A8F8}" srcOrd="0" destOrd="0" presId="urn:microsoft.com/office/officeart/2005/8/layout/pyramid1"/>
    <dgm:cxn modelId="{9CC79B23-6B83-4B49-9654-CE9DDE0351D4}" type="presParOf" srcId="{1F134147-5250-498C-988E-C8427838C723}" destId="{94ABB672-EB93-4D21-8B73-237CDA2947EB}" srcOrd="1" destOrd="0" presId="urn:microsoft.com/office/officeart/2005/8/layout/pyramid1"/>
    <dgm:cxn modelId="{B22D8F66-CDB2-4CC9-B25C-8F0BF91E8F50}" type="presParOf" srcId="{815261C9-46CC-47E5-85A4-A903CF16BBBA}" destId="{381AB0FB-37DC-4756-AFD9-6C25129B51DB}" srcOrd="3" destOrd="0" presId="urn:microsoft.com/office/officeart/2005/8/layout/pyramid1"/>
    <dgm:cxn modelId="{D795BCC3-E1C0-4AA5-8499-A7F4AFBD6632}" type="presParOf" srcId="{381AB0FB-37DC-4756-AFD9-6C25129B51DB}" destId="{508F42C3-0E70-4863-A51E-6E03151C1855}" srcOrd="0" destOrd="0" presId="urn:microsoft.com/office/officeart/2005/8/layout/pyramid1"/>
    <dgm:cxn modelId="{B2437CE3-416E-491A-B216-F1DBBD7E448D}" type="presParOf" srcId="{381AB0FB-37DC-4756-AFD9-6C25129B51DB}" destId="{ECFBFC2B-3E4E-4A85-97C1-204CA055BEE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B71CC-7CEF-4A8C-B228-2622DAC0F21D}" type="doc">
      <dgm:prSet loTypeId="urn:microsoft.com/office/officeart/2005/8/layout/process4" loCatId="process" qsTypeId="urn:microsoft.com/office/officeart/2005/8/quickstyle/simple3" qsCatId="simple" csTypeId="urn:microsoft.com/office/officeart/2005/8/colors/accent1_2" csCatId="accent1"/>
      <dgm:spPr/>
      <dgm:t>
        <a:bodyPr/>
        <a:lstStyle/>
        <a:p>
          <a:endParaRPr lang="fi-FI"/>
        </a:p>
      </dgm:t>
    </dgm:pt>
    <dgm:pt modelId="{53B34349-4E65-423F-92C7-00769191E82E}">
      <dgm:prSet/>
      <dgm:spPr/>
      <dgm:t>
        <a:bodyPr/>
        <a:lstStyle/>
        <a:p>
          <a:r>
            <a:rPr lang="fi-FI" b="1"/>
            <a:t>Sijoittajien rahavarojen ja rahoitusvälineiden, jäljempänä </a:t>
          </a:r>
          <a:r>
            <a:rPr lang="fi-FI" b="1" i="1"/>
            <a:t>saaminen</a:t>
          </a:r>
          <a:r>
            <a:rPr lang="fi-FI" b="1"/>
            <a:t>, turvaamiseksi sijoituspalveluyrityksen on kuuluttava korvausrahastoon. </a:t>
          </a:r>
          <a:endParaRPr lang="fi-FI"/>
        </a:p>
      </dgm:t>
    </dgm:pt>
    <dgm:pt modelId="{B50918FB-C7ED-4223-B8EB-C7FAA96EC0CE}" type="parTrans" cxnId="{1C90E3A4-D210-4271-B767-F00D5A7F6B30}">
      <dgm:prSet/>
      <dgm:spPr/>
      <dgm:t>
        <a:bodyPr/>
        <a:lstStyle/>
        <a:p>
          <a:endParaRPr lang="fi-FI"/>
        </a:p>
      </dgm:t>
    </dgm:pt>
    <dgm:pt modelId="{1FAD6E35-07C2-42B7-8DF8-F18AA7D31910}" type="sibTrans" cxnId="{1C90E3A4-D210-4271-B767-F00D5A7F6B30}">
      <dgm:prSet/>
      <dgm:spPr/>
      <dgm:t>
        <a:bodyPr/>
        <a:lstStyle/>
        <a:p>
          <a:endParaRPr lang="fi-FI"/>
        </a:p>
      </dgm:t>
    </dgm:pt>
    <dgm:pt modelId="{9C90DD84-53FE-4C41-AF45-0C697CD625A7}">
      <dgm:prSet/>
      <dgm:spPr/>
      <dgm:t>
        <a:bodyPr/>
        <a:lstStyle/>
        <a:p>
          <a:r>
            <a:rPr lang="fi-FI"/>
            <a:t>Vaatimus jäsenyydestä ei koske sijoituspalveluyritystä, joka tarjoaa sijoituspalveluna yksinomaan toimeksiantojen välittämistä tai sijoitusneuvontaa tai monenkeskisen kaupankäynnin järjestämistä ja jolla ei ole hallussaan tai hallinnoitavana asiakasvaroja. </a:t>
          </a:r>
        </a:p>
      </dgm:t>
    </dgm:pt>
    <dgm:pt modelId="{D6D14D45-1A66-49C3-95DB-9C5DC9270D8E}" type="parTrans" cxnId="{D0FF3DA5-B9C5-40F9-BB38-1F79C41A8BD5}">
      <dgm:prSet/>
      <dgm:spPr/>
      <dgm:t>
        <a:bodyPr/>
        <a:lstStyle/>
        <a:p>
          <a:endParaRPr lang="fi-FI"/>
        </a:p>
      </dgm:t>
    </dgm:pt>
    <dgm:pt modelId="{219332E8-75CC-4CE9-8309-48ACA2DE97F2}" type="sibTrans" cxnId="{D0FF3DA5-B9C5-40F9-BB38-1F79C41A8BD5}">
      <dgm:prSet/>
      <dgm:spPr/>
      <dgm:t>
        <a:bodyPr/>
        <a:lstStyle/>
        <a:p>
          <a:endParaRPr lang="fi-FI"/>
        </a:p>
      </dgm:t>
    </dgm:pt>
    <dgm:pt modelId="{90F88232-2BBF-488A-9BA0-A83CB988A10F}">
      <dgm:prSet/>
      <dgm:spPr/>
      <dgm:t>
        <a:bodyPr/>
        <a:lstStyle/>
        <a:p>
          <a:r>
            <a:rPr lang="fi-FI" b="1" dirty="0"/>
            <a:t>Suojaa asiakasta varojen menettämiseltä sijoituspalveluyrityksen insolvenssitilanteessa </a:t>
          </a:r>
          <a:endParaRPr lang="fi-FI" dirty="0"/>
        </a:p>
      </dgm:t>
    </dgm:pt>
    <dgm:pt modelId="{F186CA94-5C45-4C4B-8653-E75E8E338282}" type="parTrans" cxnId="{D02DA592-1E34-4532-9B28-0311737A71A5}">
      <dgm:prSet/>
      <dgm:spPr/>
      <dgm:t>
        <a:bodyPr/>
        <a:lstStyle/>
        <a:p>
          <a:endParaRPr lang="fi-FI"/>
        </a:p>
      </dgm:t>
    </dgm:pt>
    <dgm:pt modelId="{980B78D9-7676-448F-BB09-A4B7D0101E0D}" type="sibTrans" cxnId="{D02DA592-1E34-4532-9B28-0311737A71A5}">
      <dgm:prSet/>
      <dgm:spPr/>
      <dgm:t>
        <a:bodyPr/>
        <a:lstStyle/>
        <a:p>
          <a:endParaRPr lang="fi-FI"/>
        </a:p>
      </dgm:t>
    </dgm:pt>
    <dgm:pt modelId="{A778B94C-B36A-4203-ADB2-F5D4A63313A3}">
      <dgm:prSet/>
      <dgm:spPr/>
      <dgm:t>
        <a:bodyPr/>
        <a:lstStyle/>
        <a:p>
          <a:r>
            <a:rPr lang="fi-FI"/>
            <a:t>Ei suojaa markkinariskiltä </a:t>
          </a:r>
        </a:p>
      </dgm:t>
    </dgm:pt>
    <dgm:pt modelId="{34CFDF85-1215-465A-86E5-5DB3A59A0876}" type="parTrans" cxnId="{107CBE57-22C2-402C-8D03-AB99B16D3519}">
      <dgm:prSet/>
      <dgm:spPr/>
      <dgm:t>
        <a:bodyPr/>
        <a:lstStyle/>
        <a:p>
          <a:endParaRPr lang="fi-FI"/>
        </a:p>
      </dgm:t>
    </dgm:pt>
    <dgm:pt modelId="{31BC8905-04E3-4459-B9BE-F942F90F34C4}" type="sibTrans" cxnId="{107CBE57-22C2-402C-8D03-AB99B16D3519}">
      <dgm:prSet/>
      <dgm:spPr/>
      <dgm:t>
        <a:bodyPr/>
        <a:lstStyle/>
        <a:p>
          <a:endParaRPr lang="fi-FI"/>
        </a:p>
      </dgm:t>
    </dgm:pt>
    <dgm:pt modelId="{DFE4D8C2-D424-49CC-8A5C-99E793D7E93D}">
      <dgm:prSet/>
      <dgm:spPr/>
      <dgm:t>
        <a:bodyPr/>
        <a:lstStyle/>
        <a:p>
          <a:r>
            <a:rPr lang="fi-FI" b="1"/>
            <a:t>Suojan piiriin kuuluu sijoittaja, jolle sijoituspalveluyritys on tarjonnut sijoituspalvelua.</a:t>
          </a:r>
          <a:endParaRPr lang="fi-FI"/>
        </a:p>
      </dgm:t>
    </dgm:pt>
    <dgm:pt modelId="{56D9F5B1-8D3D-4111-BE6F-FDCF372CD7D3}" type="parTrans" cxnId="{5B532659-25FE-4EB2-9ABC-5CE1B3910411}">
      <dgm:prSet/>
      <dgm:spPr/>
      <dgm:t>
        <a:bodyPr/>
        <a:lstStyle/>
        <a:p>
          <a:endParaRPr lang="fi-FI"/>
        </a:p>
      </dgm:t>
    </dgm:pt>
    <dgm:pt modelId="{9A7D8E66-0D28-4664-869E-7FC5F4547BF7}" type="sibTrans" cxnId="{5B532659-25FE-4EB2-9ABC-5CE1B3910411}">
      <dgm:prSet/>
      <dgm:spPr/>
      <dgm:t>
        <a:bodyPr/>
        <a:lstStyle/>
        <a:p>
          <a:endParaRPr lang="fi-FI"/>
        </a:p>
      </dgm:t>
    </dgm:pt>
    <dgm:pt modelId="{7AA027FD-0825-4DF0-AE29-B3FEFCBA4EE5}">
      <dgm:prSet/>
      <dgm:spPr/>
      <dgm:t>
        <a:bodyPr/>
        <a:lstStyle/>
        <a:p>
          <a:r>
            <a:rPr lang="fi-FI" b="1"/>
            <a:t>Suojan piiriin eivät kuulu </a:t>
          </a:r>
          <a:endParaRPr lang="fi-FI"/>
        </a:p>
      </dgm:t>
    </dgm:pt>
    <dgm:pt modelId="{0ECBCB52-128F-46DA-A801-AFFE0560C48F}" type="parTrans" cxnId="{57DB2B66-F182-43CF-86B8-12B1500F4996}">
      <dgm:prSet/>
      <dgm:spPr/>
      <dgm:t>
        <a:bodyPr/>
        <a:lstStyle/>
        <a:p>
          <a:endParaRPr lang="fi-FI"/>
        </a:p>
      </dgm:t>
    </dgm:pt>
    <dgm:pt modelId="{961974E9-E167-4D88-ADE6-BAF8A39543EF}" type="sibTrans" cxnId="{57DB2B66-F182-43CF-86B8-12B1500F4996}">
      <dgm:prSet/>
      <dgm:spPr/>
      <dgm:t>
        <a:bodyPr/>
        <a:lstStyle/>
        <a:p>
          <a:endParaRPr lang="fi-FI"/>
        </a:p>
      </dgm:t>
    </dgm:pt>
    <dgm:pt modelId="{9FCD4316-6C87-4E02-B025-E08D2B5EA86C}">
      <dgm:prSet/>
      <dgm:spPr/>
      <dgm:t>
        <a:bodyPr/>
        <a:lstStyle/>
        <a:p>
          <a:r>
            <a:rPr lang="fi-FI"/>
            <a:t>ammattimaisten asiakkaiden saamiset eivätkä </a:t>
          </a:r>
        </a:p>
      </dgm:t>
    </dgm:pt>
    <dgm:pt modelId="{22DA0515-C70E-4A89-9610-2B8F96617815}" type="parTrans" cxnId="{25EC3A72-0D6F-42B0-A3C5-4EFEDF68D9DA}">
      <dgm:prSet/>
      <dgm:spPr/>
      <dgm:t>
        <a:bodyPr/>
        <a:lstStyle/>
        <a:p>
          <a:endParaRPr lang="fi-FI"/>
        </a:p>
      </dgm:t>
    </dgm:pt>
    <dgm:pt modelId="{38706724-63BE-4F2E-8732-18D85E702253}" type="sibTrans" cxnId="{25EC3A72-0D6F-42B0-A3C5-4EFEDF68D9DA}">
      <dgm:prSet/>
      <dgm:spPr/>
      <dgm:t>
        <a:bodyPr/>
        <a:lstStyle/>
        <a:p>
          <a:endParaRPr lang="fi-FI"/>
        </a:p>
      </dgm:t>
    </dgm:pt>
    <dgm:pt modelId="{3CE1A0F5-F920-4BFD-94F6-20D6D5A191DC}">
      <dgm:prSet/>
      <dgm:spPr/>
      <dgm:t>
        <a:bodyPr/>
        <a:lstStyle/>
        <a:p>
          <a:r>
            <a:rPr lang="fi-FI"/>
            <a:t>sellaisen sijoittajan saamiset, joka on aiheuttanut sijoituspalveluyrityksen taloudelliset vaikeudet, hyötynyt niistä tai vaikeuttanut niitä.</a:t>
          </a:r>
        </a:p>
      </dgm:t>
    </dgm:pt>
    <dgm:pt modelId="{88509891-4ACE-45B4-879F-E9910D8B0349}" type="parTrans" cxnId="{EE668910-495F-4F2B-9BAA-6A2FFD6D017E}">
      <dgm:prSet/>
      <dgm:spPr/>
      <dgm:t>
        <a:bodyPr/>
        <a:lstStyle/>
        <a:p>
          <a:endParaRPr lang="fi-FI"/>
        </a:p>
      </dgm:t>
    </dgm:pt>
    <dgm:pt modelId="{6CC10DE4-660A-471C-8738-0E0416682B96}" type="sibTrans" cxnId="{EE668910-495F-4F2B-9BAA-6A2FFD6D017E}">
      <dgm:prSet/>
      <dgm:spPr/>
      <dgm:t>
        <a:bodyPr/>
        <a:lstStyle/>
        <a:p>
          <a:endParaRPr lang="fi-FI"/>
        </a:p>
      </dgm:t>
    </dgm:pt>
    <dgm:pt modelId="{895BF652-D8D0-4011-84AD-9C008D3BD7B9}" type="pres">
      <dgm:prSet presAssocID="{99CB71CC-7CEF-4A8C-B228-2622DAC0F21D}" presName="Name0" presStyleCnt="0">
        <dgm:presLayoutVars>
          <dgm:dir/>
          <dgm:animLvl val="lvl"/>
          <dgm:resizeHandles val="exact"/>
        </dgm:presLayoutVars>
      </dgm:prSet>
      <dgm:spPr/>
    </dgm:pt>
    <dgm:pt modelId="{61A48F40-A34B-4DDC-836A-FEFEAA9C8FB2}" type="pres">
      <dgm:prSet presAssocID="{7AA027FD-0825-4DF0-AE29-B3FEFCBA4EE5}" presName="boxAndChildren" presStyleCnt="0"/>
      <dgm:spPr/>
    </dgm:pt>
    <dgm:pt modelId="{459FBAF2-10CA-4351-B931-BCD35D962B76}" type="pres">
      <dgm:prSet presAssocID="{7AA027FD-0825-4DF0-AE29-B3FEFCBA4EE5}" presName="parentTextBox" presStyleLbl="node1" presStyleIdx="0" presStyleCnt="4"/>
      <dgm:spPr/>
    </dgm:pt>
    <dgm:pt modelId="{54F4541D-E65D-4B82-8B6B-DA83EFEF46D9}" type="pres">
      <dgm:prSet presAssocID="{7AA027FD-0825-4DF0-AE29-B3FEFCBA4EE5}" presName="entireBox" presStyleLbl="node1" presStyleIdx="0" presStyleCnt="4"/>
      <dgm:spPr/>
    </dgm:pt>
    <dgm:pt modelId="{555BCED0-444F-447C-ACD8-B3C45EDD0CBA}" type="pres">
      <dgm:prSet presAssocID="{7AA027FD-0825-4DF0-AE29-B3FEFCBA4EE5}" presName="descendantBox" presStyleCnt="0"/>
      <dgm:spPr/>
    </dgm:pt>
    <dgm:pt modelId="{348BBD43-9FDB-44A4-914C-3A08985DA380}" type="pres">
      <dgm:prSet presAssocID="{9FCD4316-6C87-4E02-B025-E08D2B5EA86C}" presName="childTextBox" presStyleLbl="fgAccFollowNode1" presStyleIdx="0" presStyleCnt="4">
        <dgm:presLayoutVars>
          <dgm:bulletEnabled val="1"/>
        </dgm:presLayoutVars>
      </dgm:prSet>
      <dgm:spPr/>
    </dgm:pt>
    <dgm:pt modelId="{90BD03DD-1770-44A9-A270-C2940D63C7A9}" type="pres">
      <dgm:prSet presAssocID="{3CE1A0F5-F920-4BFD-94F6-20D6D5A191DC}" presName="childTextBox" presStyleLbl="fgAccFollowNode1" presStyleIdx="1" presStyleCnt="4">
        <dgm:presLayoutVars>
          <dgm:bulletEnabled val="1"/>
        </dgm:presLayoutVars>
      </dgm:prSet>
      <dgm:spPr/>
    </dgm:pt>
    <dgm:pt modelId="{66E0105B-8C01-4354-A233-090B9F8790BF}" type="pres">
      <dgm:prSet presAssocID="{9A7D8E66-0D28-4664-869E-7FC5F4547BF7}" presName="sp" presStyleCnt="0"/>
      <dgm:spPr/>
    </dgm:pt>
    <dgm:pt modelId="{0EFEB878-9DA9-4ADE-AEC8-D1F6B9355975}" type="pres">
      <dgm:prSet presAssocID="{DFE4D8C2-D424-49CC-8A5C-99E793D7E93D}" presName="arrowAndChildren" presStyleCnt="0"/>
      <dgm:spPr/>
    </dgm:pt>
    <dgm:pt modelId="{F9D561C4-906A-492E-A1A0-1472A9E566B9}" type="pres">
      <dgm:prSet presAssocID="{DFE4D8C2-D424-49CC-8A5C-99E793D7E93D}" presName="parentTextArrow" presStyleLbl="node1" presStyleIdx="1" presStyleCnt="4"/>
      <dgm:spPr/>
    </dgm:pt>
    <dgm:pt modelId="{F69B9D00-85BA-4CBB-9CE2-F70680A13626}" type="pres">
      <dgm:prSet presAssocID="{980B78D9-7676-448F-BB09-A4B7D0101E0D}" presName="sp" presStyleCnt="0"/>
      <dgm:spPr/>
    </dgm:pt>
    <dgm:pt modelId="{DD7B57A8-798E-409D-89A9-B791996A30C4}" type="pres">
      <dgm:prSet presAssocID="{90F88232-2BBF-488A-9BA0-A83CB988A10F}" presName="arrowAndChildren" presStyleCnt="0"/>
      <dgm:spPr/>
    </dgm:pt>
    <dgm:pt modelId="{21964524-E3FB-4ED4-84F3-2CD489B674F9}" type="pres">
      <dgm:prSet presAssocID="{90F88232-2BBF-488A-9BA0-A83CB988A10F}" presName="parentTextArrow" presStyleLbl="node1" presStyleIdx="1" presStyleCnt="4"/>
      <dgm:spPr/>
    </dgm:pt>
    <dgm:pt modelId="{D883A760-57E8-4576-8600-AAA12FA151C7}" type="pres">
      <dgm:prSet presAssocID="{90F88232-2BBF-488A-9BA0-A83CB988A10F}" presName="arrow" presStyleLbl="node1" presStyleIdx="2" presStyleCnt="4"/>
      <dgm:spPr/>
    </dgm:pt>
    <dgm:pt modelId="{A7411344-2AB1-4B02-9EE4-2E6C46E18DD2}" type="pres">
      <dgm:prSet presAssocID="{90F88232-2BBF-488A-9BA0-A83CB988A10F}" presName="descendantArrow" presStyleCnt="0"/>
      <dgm:spPr/>
    </dgm:pt>
    <dgm:pt modelId="{028F841B-8749-4A01-8065-4D39E785B31C}" type="pres">
      <dgm:prSet presAssocID="{A778B94C-B36A-4203-ADB2-F5D4A63313A3}" presName="childTextArrow" presStyleLbl="fgAccFollowNode1" presStyleIdx="2" presStyleCnt="4">
        <dgm:presLayoutVars>
          <dgm:bulletEnabled val="1"/>
        </dgm:presLayoutVars>
      </dgm:prSet>
      <dgm:spPr/>
    </dgm:pt>
    <dgm:pt modelId="{EC9C9216-F6C6-4CEF-B28B-CE4E56E98B76}" type="pres">
      <dgm:prSet presAssocID="{1FAD6E35-07C2-42B7-8DF8-F18AA7D31910}" presName="sp" presStyleCnt="0"/>
      <dgm:spPr/>
    </dgm:pt>
    <dgm:pt modelId="{5C84DC49-7DCC-4570-9410-1136652A5BAD}" type="pres">
      <dgm:prSet presAssocID="{53B34349-4E65-423F-92C7-00769191E82E}" presName="arrowAndChildren" presStyleCnt="0"/>
      <dgm:spPr/>
    </dgm:pt>
    <dgm:pt modelId="{BEDE73C8-871A-4901-913D-083E0B78C6DA}" type="pres">
      <dgm:prSet presAssocID="{53B34349-4E65-423F-92C7-00769191E82E}" presName="parentTextArrow" presStyleLbl="node1" presStyleIdx="2" presStyleCnt="4"/>
      <dgm:spPr/>
    </dgm:pt>
    <dgm:pt modelId="{76F7656C-DE28-45E6-A28A-E89478DD0293}" type="pres">
      <dgm:prSet presAssocID="{53B34349-4E65-423F-92C7-00769191E82E}" presName="arrow" presStyleLbl="node1" presStyleIdx="3" presStyleCnt="4"/>
      <dgm:spPr/>
    </dgm:pt>
    <dgm:pt modelId="{ECC6BFDE-C8D2-4D14-A836-5A8B7A7F8D99}" type="pres">
      <dgm:prSet presAssocID="{53B34349-4E65-423F-92C7-00769191E82E}" presName="descendantArrow" presStyleCnt="0"/>
      <dgm:spPr/>
    </dgm:pt>
    <dgm:pt modelId="{6290D600-AC68-41FC-8EDE-DF92CAB7A6A0}" type="pres">
      <dgm:prSet presAssocID="{9C90DD84-53FE-4C41-AF45-0C697CD625A7}" presName="childTextArrow" presStyleLbl="fgAccFollowNode1" presStyleIdx="3" presStyleCnt="4">
        <dgm:presLayoutVars>
          <dgm:bulletEnabled val="1"/>
        </dgm:presLayoutVars>
      </dgm:prSet>
      <dgm:spPr/>
    </dgm:pt>
  </dgm:ptLst>
  <dgm:cxnLst>
    <dgm:cxn modelId="{D7933F03-74CD-4FB2-979A-334DBADECB48}" type="presOf" srcId="{A778B94C-B36A-4203-ADB2-F5D4A63313A3}" destId="{028F841B-8749-4A01-8065-4D39E785B31C}" srcOrd="0" destOrd="0" presId="urn:microsoft.com/office/officeart/2005/8/layout/process4"/>
    <dgm:cxn modelId="{EE668910-495F-4F2B-9BAA-6A2FFD6D017E}" srcId="{7AA027FD-0825-4DF0-AE29-B3FEFCBA4EE5}" destId="{3CE1A0F5-F920-4BFD-94F6-20D6D5A191DC}" srcOrd="1" destOrd="0" parTransId="{88509891-4ACE-45B4-879F-E9910D8B0349}" sibTransId="{6CC10DE4-660A-471C-8738-0E0416682B96}"/>
    <dgm:cxn modelId="{E766281D-C605-4F83-AA2E-6A7425C45992}" type="presOf" srcId="{53B34349-4E65-423F-92C7-00769191E82E}" destId="{BEDE73C8-871A-4901-913D-083E0B78C6DA}" srcOrd="0" destOrd="0" presId="urn:microsoft.com/office/officeart/2005/8/layout/process4"/>
    <dgm:cxn modelId="{ADAC982A-85D3-45C1-A641-4470071EF35B}" type="presOf" srcId="{9FCD4316-6C87-4E02-B025-E08D2B5EA86C}" destId="{348BBD43-9FDB-44A4-914C-3A08985DA380}" srcOrd="0" destOrd="0" presId="urn:microsoft.com/office/officeart/2005/8/layout/process4"/>
    <dgm:cxn modelId="{7E704235-C900-44DD-80B7-06E63C853453}" type="presOf" srcId="{90F88232-2BBF-488A-9BA0-A83CB988A10F}" destId="{D883A760-57E8-4576-8600-AAA12FA151C7}" srcOrd="1" destOrd="0" presId="urn:microsoft.com/office/officeart/2005/8/layout/process4"/>
    <dgm:cxn modelId="{1A47B03C-7D15-4E32-B6E9-2E610A044B6C}" type="presOf" srcId="{90F88232-2BBF-488A-9BA0-A83CB988A10F}" destId="{21964524-E3FB-4ED4-84F3-2CD489B674F9}" srcOrd="0" destOrd="0" presId="urn:microsoft.com/office/officeart/2005/8/layout/process4"/>
    <dgm:cxn modelId="{A026F93E-2F2D-4156-885F-7873DD970B6C}" type="presOf" srcId="{3CE1A0F5-F920-4BFD-94F6-20D6D5A191DC}" destId="{90BD03DD-1770-44A9-A270-C2940D63C7A9}" srcOrd="0" destOrd="0" presId="urn:microsoft.com/office/officeart/2005/8/layout/process4"/>
    <dgm:cxn modelId="{86FFA53F-066E-44EF-BF17-0D52ECC65E99}" type="presOf" srcId="{7AA027FD-0825-4DF0-AE29-B3FEFCBA4EE5}" destId="{459FBAF2-10CA-4351-B931-BCD35D962B76}" srcOrd="0" destOrd="0" presId="urn:microsoft.com/office/officeart/2005/8/layout/process4"/>
    <dgm:cxn modelId="{72AD3D41-A49E-4F5C-81CC-C8D12D61258B}" type="presOf" srcId="{99CB71CC-7CEF-4A8C-B228-2622DAC0F21D}" destId="{895BF652-D8D0-4011-84AD-9C008D3BD7B9}" srcOrd="0" destOrd="0" presId="urn:microsoft.com/office/officeart/2005/8/layout/process4"/>
    <dgm:cxn modelId="{57DB2B66-F182-43CF-86B8-12B1500F4996}" srcId="{99CB71CC-7CEF-4A8C-B228-2622DAC0F21D}" destId="{7AA027FD-0825-4DF0-AE29-B3FEFCBA4EE5}" srcOrd="3" destOrd="0" parTransId="{0ECBCB52-128F-46DA-A801-AFFE0560C48F}" sibTransId="{961974E9-E167-4D88-ADE6-BAF8A39543EF}"/>
    <dgm:cxn modelId="{25EC3A72-0D6F-42B0-A3C5-4EFEDF68D9DA}" srcId="{7AA027FD-0825-4DF0-AE29-B3FEFCBA4EE5}" destId="{9FCD4316-6C87-4E02-B025-E08D2B5EA86C}" srcOrd="0" destOrd="0" parTransId="{22DA0515-C70E-4A89-9610-2B8F96617815}" sibTransId="{38706724-63BE-4F2E-8732-18D85E702253}"/>
    <dgm:cxn modelId="{61AA6D75-F9D3-4AC5-9817-4802DD0602AB}" type="presOf" srcId="{7AA027FD-0825-4DF0-AE29-B3FEFCBA4EE5}" destId="{54F4541D-E65D-4B82-8B6B-DA83EFEF46D9}" srcOrd="1" destOrd="0" presId="urn:microsoft.com/office/officeart/2005/8/layout/process4"/>
    <dgm:cxn modelId="{107CBE57-22C2-402C-8D03-AB99B16D3519}" srcId="{90F88232-2BBF-488A-9BA0-A83CB988A10F}" destId="{A778B94C-B36A-4203-ADB2-F5D4A63313A3}" srcOrd="0" destOrd="0" parTransId="{34CFDF85-1215-465A-86E5-5DB3A59A0876}" sibTransId="{31BC8905-04E3-4459-B9BE-F942F90F34C4}"/>
    <dgm:cxn modelId="{5B532659-25FE-4EB2-9ABC-5CE1B3910411}" srcId="{99CB71CC-7CEF-4A8C-B228-2622DAC0F21D}" destId="{DFE4D8C2-D424-49CC-8A5C-99E793D7E93D}" srcOrd="2" destOrd="0" parTransId="{56D9F5B1-8D3D-4111-BE6F-FDCF372CD7D3}" sibTransId="{9A7D8E66-0D28-4664-869E-7FC5F4547BF7}"/>
    <dgm:cxn modelId="{D02DA592-1E34-4532-9B28-0311737A71A5}" srcId="{99CB71CC-7CEF-4A8C-B228-2622DAC0F21D}" destId="{90F88232-2BBF-488A-9BA0-A83CB988A10F}" srcOrd="1" destOrd="0" parTransId="{F186CA94-5C45-4C4B-8653-E75E8E338282}" sibTransId="{980B78D9-7676-448F-BB09-A4B7D0101E0D}"/>
    <dgm:cxn modelId="{1C90E3A4-D210-4271-B767-F00D5A7F6B30}" srcId="{99CB71CC-7CEF-4A8C-B228-2622DAC0F21D}" destId="{53B34349-4E65-423F-92C7-00769191E82E}" srcOrd="0" destOrd="0" parTransId="{B50918FB-C7ED-4223-B8EB-C7FAA96EC0CE}" sibTransId="{1FAD6E35-07C2-42B7-8DF8-F18AA7D31910}"/>
    <dgm:cxn modelId="{D0FF3DA5-B9C5-40F9-BB38-1F79C41A8BD5}" srcId="{53B34349-4E65-423F-92C7-00769191E82E}" destId="{9C90DD84-53FE-4C41-AF45-0C697CD625A7}" srcOrd="0" destOrd="0" parTransId="{D6D14D45-1A66-49C3-95DB-9C5DC9270D8E}" sibTransId="{219332E8-75CC-4CE9-8309-48ACA2DE97F2}"/>
    <dgm:cxn modelId="{A00994A8-3BE2-446B-9255-7CF7B23453D9}" type="presOf" srcId="{DFE4D8C2-D424-49CC-8A5C-99E793D7E93D}" destId="{F9D561C4-906A-492E-A1A0-1472A9E566B9}" srcOrd="0" destOrd="0" presId="urn:microsoft.com/office/officeart/2005/8/layout/process4"/>
    <dgm:cxn modelId="{DD6250B3-4A27-46B0-A0A6-0E9566451553}" type="presOf" srcId="{9C90DD84-53FE-4C41-AF45-0C697CD625A7}" destId="{6290D600-AC68-41FC-8EDE-DF92CAB7A6A0}" srcOrd="0" destOrd="0" presId="urn:microsoft.com/office/officeart/2005/8/layout/process4"/>
    <dgm:cxn modelId="{90C4F4C2-EE6C-41B2-85E4-49056E571ECC}" type="presOf" srcId="{53B34349-4E65-423F-92C7-00769191E82E}" destId="{76F7656C-DE28-45E6-A28A-E89478DD0293}" srcOrd="1" destOrd="0" presId="urn:microsoft.com/office/officeart/2005/8/layout/process4"/>
    <dgm:cxn modelId="{CE6AA241-AD61-4518-9603-A925A8D33A56}" type="presParOf" srcId="{895BF652-D8D0-4011-84AD-9C008D3BD7B9}" destId="{61A48F40-A34B-4DDC-836A-FEFEAA9C8FB2}" srcOrd="0" destOrd="0" presId="urn:microsoft.com/office/officeart/2005/8/layout/process4"/>
    <dgm:cxn modelId="{B349AE0A-9B46-449E-8B11-3DB8B31DECA1}" type="presParOf" srcId="{61A48F40-A34B-4DDC-836A-FEFEAA9C8FB2}" destId="{459FBAF2-10CA-4351-B931-BCD35D962B76}" srcOrd="0" destOrd="0" presId="urn:microsoft.com/office/officeart/2005/8/layout/process4"/>
    <dgm:cxn modelId="{1BCA848F-2AE0-4260-ADD9-5EDFA9F66DD7}" type="presParOf" srcId="{61A48F40-A34B-4DDC-836A-FEFEAA9C8FB2}" destId="{54F4541D-E65D-4B82-8B6B-DA83EFEF46D9}" srcOrd="1" destOrd="0" presId="urn:microsoft.com/office/officeart/2005/8/layout/process4"/>
    <dgm:cxn modelId="{98BCDFE5-3FCE-456B-BEC4-A14D099EE361}" type="presParOf" srcId="{61A48F40-A34B-4DDC-836A-FEFEAA9C8FB2}" destId="{555BCED0-444F-447C-ACD8-B3C45EDD0CBA}" srcOrd="2" destOrd="0" presId="urn:microsoft.com/office/officeart/2005/8/layout/process4"/>
    <dgm:cxn modelId="{7174FAC2-4523-4EB6-9C6C-86E23F0935A5}" type="presParOf" srcId="{555BCED0-444F-447C-ACD8-B3C45EDD0CBA}" destId="{348BBD43-9FDB-44A4-914C-3A08985DA380}" srcOrd="0" destOrd="0" presId="urn:microsoft.com/office/officeart/2005/8/layout/process4"/>
    <dgm:cxn modelId="{277CDEBF-2278-4CF1-B41F-7DB1B4C003F6}" type="presParOf" srcId="{555BCED0-444F-447C-ACD8-B3C45EDD0CBA}" destId="{90BD03DD-1770-44A9-A270-C2940D63C7A9}" srcOrd="1" destOrd="0" presId="urn:microsoft.com/office/officeart/2005/8/layout/process4"/>
    <dgm:cxn modelId="{0E219083-D0AF-429E-97EA-33A52CE6AA89}" type="presParOf" srcId="{895BF652-D8D0-4011-84AD-9C008D3BD7B9}" destId="{66E0105B-8C01-4354-A233-090B9F8790BF}" srcOrd="1" destOrd="0" presId="urn:microsoft.com/office/officeart/2005/8/layout/process4"/>
    <dgm:cxn modelId="{CFDC7D07-8D3B-449C-A159-D213DD0A13E1}" type="presParOf" srcId="{895BF652-D8D0-4011-84AD-9C008D3BD7B9}" destId="{0EFEB878-9DA9-4ADE-AEC8-D1F6B9355975}" srcOrd="2" destOrd="0" presId="urn:microsoft.com/office/officeart/2005/8/layout/process4"/>
    <dgm:cxn modelId="{F91ED19B-A362-490B-A54C-CBFEB0EAA6F6}" type="presParOf" srcId="{0EFEB878-9DA9-4ADE-AEC8-D1F6B9355975}" destId="{F9D561C4-906A-492E-A1A0-1472A9E566B9}" srcOrd="0" destOrd="0" presId="urn:microsoft.com/office/officeart/2005/8/layout/process4"/>
    <dgm:cxn modelId="{DCD59A91-BE09-4C8B-BEAE-18F4CBED5373}" type="presParOf" srcId="{895BF652-D8D0-4011-84AD-9C008D3BD7B9}" destId="{F69B9D00-85BA-4CBB-9CE2-F70680A13626}" srcOrd="3" destOrd="0" presId="urn:microsoft.com/office/officeart/2005/8/layout/process4"/>
    <dgm:cxn modelId="{E539B792-E9C1-410D-81F3-DC263CA86EB1}" type="presParOf" srcId="{895BF652-D8D0-4011-84AD-9C008D3BD7B9}" destId="{DD7B57A8-798E-409D-89A9-B791996A30C4}" srcOrd="4" destOrd="0" presId="urn:microsoft.com/office/officeart/2005/8/layout/process4"/>
    <dgm:cxn modelId="{53526E6E-BC95-4334-ADA6-2A33E03137C5}" type="presParOf" srcId="{DD7B57A8-798E-409D-89A9-B791996A30C4}" destId="{21964524-E3FB-4ED4-84F3-2CD489B674F9}" srcOrd="0" destOrd="0" presId="urn:microsoft.com/office/officeart/2005/8/layout/process4"/>
    <dgm:cxn modelId="{2B40B028-4B84-4A1F-AFA6-4A937361E54D}" type="presParOf" srcId="{DD7B57A8-798E-409D-89A9-B791996A30C4}" destId="{D883A760-57E8-4576-8600-AAA12FA151C7}" srcOrd="1" destOrd="0" presId="urn:microsoft.com/office/officeart/2005/8/layout/process4"/>
    <dgm:cxn modelId="{A21038E0-9FFC-4C9C-96E3-2411ADF8D411}" type="presParOf" srcId="{DD7B57A8-798E-409D-89A9-B791996A30C4}" destId="{A7411344-2AB1-4B02-9EE4-2E6C46E18DD2}" srcOrd="2" destOrd="0" presId="urn:microsoft.com/office/officeart/2005/8/layout/process4"/>
    <dgm:cxn modelId="{A9CB3F74-74A8-4D5B-B0B2-E43896876302}" type="presParOf" srcId="{A7411344-2AB1-4B02-9EE4-2E6C46E18DD2}" destId="{028F841B-8749-4A01-8065-4D39E785B31C}" srcOrd="0" destOrd="0" presId="urn:microsoft.com/office/officeart/2005/8/layout/process4"/>
    <dgm:cxn modelId="{95EF5819-5D44-442B-9604-137F83ABFD87}" type="presParOf" srcId="{895BF652-D8D0-4011-84AD-9C008D3BD7B9}" destId="{EC9C9216-F6C6-4CEF-B28B-CE4E56E98B76}" srcOrd="5" destOrd="0" presId="urn:microsoft.com/office/officeart/2005/8/layout/process4"/>
    <dgm:cxn modelId="{456739B0-2AB8-4B96-961C-2157ADE6B023}" type="presParOf" srcId="{895BF652-D8D0-4011-84AD-9C008D3BD7B9}" destId="{5C84DC49-7DCC-4570-9410-1136652A5BAD}" srcOrd="6" destOrd="0" presId="urn:microsoft.com/office/officeart/2005/8/layout/process4"/>
    <dgm:cxn modelId="{A83DCF38-55A7-494F-9F78-DB1A392890C3}" type="presParOf" srcId="{5C84DC49-7DCC-4570-9410-1136652A5BAD}" destId="{BEDE73C8-871A-4901-913D-083E0B78C6DA}" srcOrd="0" destOrd="0" presId="urn:microsoft.com/office/officeart/2005/8/layout/process4"/>
    <dgm:cxn modelId="{AFF67EA5-CF77-41A0-B3C7-84A3D92E8E23}" type="presParOf" srcId="{5C84DC49-7DCC-4570-9410-1136652A5BAD}" destId="{76F7656C-DE28-45E6-A28A-E89478DD0293}" srcOrd="1" destOrd="0" presId="urn:microsoft.com/office/officeart/2005/8/layout/process4"/>
    <dgm:cxn modelId="{1EA27487-963F-455F-8D32-2285BEE571CF}" type="presParOf" srcId="{5C84DC49-7DCC-4570-9410-1136652A5BAD}" destId="{ECC6BFDE-C8D2-4D14-A836-5A8B7A7F8D99}" srcOrd="2" destOrd="0" presId="urn:microsoft.com/office/officeart/2005/8/layout/process4"/>
    <dgm:cxn modelId="{AE3EF2EE-5146-412D-92B9-5A1008C20EFF}" type="presParOf" srcId="{ECC6BFDE-C8D2-4D14-A836-5A8B7A7F8D99}" destId="{6290D600-AC68-41FC-8EDE-DF92CAB7A6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1418D9-958A-4CA5-9BD4-221A124F9DC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C0B710B9-808A-4FEB-8FB9-57AD4760469E}">
      <dgm:prSet/>
      <dgm:spPr/>
      <dgm:t>
        <a:bodyPr/>
        <a:lstStyle/>
        <a:p>
          <a:r>
            <a:rPr lang="fi-FI"/>
            <a:t>Sijoituspalveluyrityksellä, joka tarjoaa suoraa sähköistä markkinoillepääsyä kauppapaikkaan, on oltava käytössään tehokkaat järjestelmät ja valvontamenetelmät, joiden avulla voidaan varmistaa, että:</a:t>
          </a:r>
        </a:p>
      </dgm:t>
    </dgm:pt>
    <dgm:pt modelId="{65F7B0D5-6DD4-40FD-8081-55B1EB21CD77}" type="parTrans" cxnId="{C8AD5C55-B75D-4642-BF8C-0A758973223F}">
      <dgm:prSet/>
      <dgm:spPr/>
      <dgm:t>
        <a:bodyPr/>
        <a:lstStyle/>
        <a:p>
          <a:endParaRPr lang="fi-FI"/>
        </a:p>
      </dgm:t>
    </dgm:pt>
    <dgm:pt modelId="{1786DB09-F273-44BF-94E5-B99BDE23C5F5}" type="sibTrans" cxnId="{C8AD5C55-B75D-4642-BF8C-0A758973223F}">
      <dgm:prSet/>
      <dgm:spPr/>
      <dgm:t>
        <a:bodyPr/>
        <a:lstStyle/>
        <a:p>
          <a:endParaRPr lang="fi-FI"/>
        </a:p>
      </dgm:t>
    </dgm:pt>
    <dgm:pt modelId="{9FBAE530-4627-44F8-970E-C04998B1E630}">
      <dgm:prSet/>
      <dgm:spPr/>
      <dgm:t>
        <a:bodyPr/>
        <a:lstStyle/>
        <a:p>
          <a:r>
            <a:rPr lang="fi-FI"/>
            <a:t>1) kyseistä palvelua käyttävien asiakkaiden sopivuus arvioidaan ja todennetaan asianmukaisesti;</a:t>
          </a:r>
        </a:p>
      </dgm:t>
    </dgm:pt>
    <dgm:pt modelId="{13B37846-3C8B-42FB-92F7-7FD4530B3DAA}" type="parTrans" cxnId="{EB2DE54B-0245-4D47-8B18-4E769B9B6A8E}">
      <dgm:prSet/>
      <dgm:spPr/>
      <dgm:t>
        <a:bodyPr/>
        <a:lstStyle/>
        <a:p>
          <a:endParaRPr lang="fi-FI"/>
        </a:p>
      </dgm:t>
    </dgm:pt>
    <dgm:pt modelId="{308C4DE4-24B3-4E10-A3EE-155F7969702F}" type="sibTrans" cxnId="{EB2DE54B-0245-4D47-8B18-4E769B9B6A8E}">
      <dgm:prSet/>
      <dgm:spPr/>
      <dgm:t>
        <a:bodyPr/>
        <a:lstStyle/>
        <a:p>
          <a:endParaRPr lang="fi-FI"/>
        </a:p>
      </dgm:t>
    </dgm:pt>
    <dgm:pt modelId="{54DA82F9-3ECB-49F4-A89E-278C73980A9A}">
      <dgm:prSet/>
      <dgm:spPr/>
      <dgm:t>
        <a:bodyPr/>
        <a:lstStyle/>
        <a:p>
          <a:r>
            <a:rPr lang="fi-FI"/>
            <a:t>2) kyseistä palvelua käyttäviä asiakkaita estetään ylittämästä asianmukaisia ennalta asetettuja kaupankäynnin ja luottojen raja-arvoja;</a:t>
          </a:r>
        </a:p>
      </dgm:t>
    </dgm:pt>
    <dgm:pt modelId="{DB83EB4E-4CF7-453A-BF5A-E29F12B216E4}" type="parTrans" cxnId="{74D08C5B-D81D-46ED-952D-430843C68F40}">
      <dgm:prSet/>
      <dgm:spPr/>
      <dgm:t>
        <a:bodyPr/>
        <a:lstStyle/>
        <a:p>
          <a:endParaRPr lang="fi-FI"/>
        </a:p>
      </dgm:t>
    </dgm:pt>
    <dgm:pt modelId="{8C590885-0A02-4B46-9506-2CB40F014997}" type="sibTrans" cxnId="{74D08C5B-D81D-46ED-952D-430843C68F40}">
      <dgm:prSet/>
      <dgm:spPr/>
      <dgm:t>
        <a:bodyPr/>
        <a:lstStyle/>
        <a:p>
          <a:endParaRPr lang="fi-FI"/>
        </a:p>
      </dgm:t>
    </dgm:pt>
    <dgm:pt modelId="{B59A03E1-9612-4FBC-A4CF-C17D68C42423}">
      <dgm:prSet/>
      <dgm:spPr/>
      <dgm:t>
        <a:bodyPr/>
        <a:lstStyle/>
        <a:p>
          <a:r>
            <a:rPr lang="fi-FI"/>
            <a:t>3) kyseistä palvelua käyttävien asiakkaiden toteuttamaa kaupankäyntiä seurataan asianmukaisesti ja että asianmukaisilla riskienhallintamenetelmillä estetään kaupankäynti, joka voi aiheuttaa riskejä sijoituspalveluyritykselle itselleen tai joka voisi aiheuttaa tai lisätä markkinoiden tavanomaisesta poikkeavaa toimintaa taikka olla EU:n markkinoiden väärinkäyttöasetuksen tai kauppapaikan sääntöjen vastaista.</a:t>
          </a:r>
        </a:p>
      </dgm:t>
    </dgm:pt>
    <dgm:pt modelId="{3D514C4C-05DE-45F2-80C4-3B990F0A16C1}" type="parTrans" cxnId="{5C3B76BD-3E23-4FD8-B24C-2094931DFC2B}">
      <dgm:prSet/>
      <dgm:spPr/>
      <dgm:t>
        <a:bodyPr/>
        <a:lstStyle/>
        <a:p>
          <a:endParaRPr lang="fi-FI"/>
        </a:p>
      </dgm:t>
    </dgm:pt>
    <dgm:pt modelId="{5CDFEA1C-4C68-4030-89D3-5C9672F79F28}" type="sibTrans" cxnId="{5C3B76BD-3E23-4FD8-B24C-2094931DFC2B}">
      <dgm:prSet/>
      <dgm:spPr/>
      <dgm:t>
        <a:bodyPr/>
        <a:lstStyle/>
        <a:p>
          <a:endParaRPr lang="fi-FI"/>
        </a:p>
      </dgm:t>
    </dgm:pt>
    <dgm:pt modelId="{02E1813C-3E57-43C5-84C3-C611C94FB2BA}">
      <dgm:prSet/>
      <dgm:spPr/>
      <dgm:t>
        <a:bodyPr/>
        <a:lstStyle/>
        <a:p>
          <a:r>
            <a:rPr lang="fi-FI"/>
            <a:t>Sijoituspalveluyrityksen, joka tarjoaa suoraa sähköistä markkinoillepääsyä kauppapaikkaan, on ilmoitettava tästä Finanssivalvonnalle ja sen kauppapaikan toimivaltaisille viranomaisille</a:t>
          </a:r>
        </a:p>
      </dgm:t>
    </dgm:pt>
    <dgm:pt modelId="{2B990A51-64EA-4381-AB44-4DD0268A9724}" type="parTrans" cxnId="{7FB1144A-9798-438B-A11C-AA5EF8A8B981}">
      <dgm:prSet/>
      <dgm:spPr/>
      <dgm:t>
        <a:bodyPr/>
        <a:lstStyle/>
        <a:p>
          <a:endParaRPr lang="fi-FI"/>
        </a:p>
      </dgm:t>
    </dgm:pt>
    <dgm:pt modelId="{3252C21A-46F3-470D-98EB-C4F3BF2805D8}" type="sibTrans" cxnId="{7FB1144A-9798-438B-A11C-AA5EF8A8B981}">
      <dgm:prSet/>
      <dgm:spPr/>
      <dgm:t>
        <a:bodyPr/>
        <a:lstStyle/>
        <a:p>
          <a:endParaRPr lang="fi-FI"/>
        </a:p>
      </dgm:t>
    </dgm:pt>
    <dgm:pt modelId="{46EDCAA2-69E3-4970-973E-81BAE777146B}" type="pres">
      <dgm:prSet presAssocID="{591418D9-958A-4CA5-9BD4-221A124F9DC7}" presName="vert0" presStyleCnt="0">
        <dgm:presLayoutVars>
          <dgm:dir/>
          <dgm:animOne val="branch"/>
          <dgm:animLvl val="lvl"/>
        </dgm:presLayoutVars>
      </dgm:prSet>
      <dgm:spPr/>
    </dgm:pt>
    <dgm:pt modelId="{827275C9-3B8F-4B60-9B41-83FE0F7E107E}" type="pres">
      <dgm:prSet presAssocID="{C0B710B9-808A-4FEB-8FB9-57AD4760469E}" presName="thickLine" presStyleLbl="alignNode1" presStyleIdx="0" presStyleCnt="2"/>
      <dgm:spPr/>
    </dgm:pt>
    <dgm:pt modelId="{F9364912-A5E1-461F-9149-375552A73D52}" type="pres">
      <dgm:prSet presAssocID="{C0B710B9-808A-4FEB-8FB9-57AD4760469E}" presName="horz1" presStyleCnt="0"/>
      <dgm:spPr/>
    </dgm:pt>
    <dgm:pt modelId="{E9549A61-CDD5-44A8-9B4C-F78C11CE7D54}" type="pres">
      <dgm:prSet presAssocID="{C0B710B9-808A-4FEB-8FB9-57AD4760469E}" presName="tx1" presStyleLbl="revTx" presStyleIdx="0" presStyleCnt="5"/>
      <dgm:spPr/>
    </dgm:pt>
    <dgm:pt modelId="{A9E6AA0E-F670-4C94-8156-60CA49DE5583}" type="pres">
      <dgm:prSet presAssocID="{C0B710B9-808A-4FEB-8FB9-57AD4760469E}" presName="vert1" presStyleCnt="0"/>
      <dgm:spPr/>
    </dgm:pt>
    <dgm:pt modelId="{72520991-809A-42E2-B7ED-E70FBA046E46}" type="pres">
      <dgm:prSet presAssocID="{9FBAE530-4627-44F8-970E-C04998B1E630}" presName="vertSpace2a" presStyleCnt="0"/>
      <dgm:spPr/>
    </dgm:pt>
    <dgm:pt modelId="{6FBDE430-E4E9-454E-9AB8-AF53BC0E7EE0}" type="pres">
      <dgm:prSet presAssocID="{9FBAE530-4627-44F8-970E-C04998B1E630}" presName="horz2" presStyleCnt="0"/>
      <dgm:spPr/>
    </dgm:pt>
    <dgm:pt modelId="{B60114F6-B9C3-4C60-991D-BC5124640591}" type="pres">
      <dgm:prSet presAssocID="{9FBAE530-4627-44F8-970E-C04998B1E630}" presName="horzSpace2" presStyleCnt="0"/>
      <dgm:spPr/>
    </dgm:pt>
    <dgm:pt modelId="{B9261494-F83E-4B4A-9E72-28BCF742F757}" type="pres">
      <dgm:prSet presAssocID="{9FBAE530-4627-44F8-970E-C04998B1E630}" presName="tx2" presStyleLbl="revTx" presStyleIdx="1" presStyleCnt="5"/>
      <dgm:spPr/>
    </dgm:pt>
    <dgm:pt modelId="{72037BAA-58EF-4AA6-8FFA-65951AF3905A}" type="pres">
      <dgm:prSet presAssocID="{9FBAE530-4627-44F8-970E-C04998B1E630}" presName="vert2" presStyleCnt="0"/>
      <dgm:spPr/>
    </dgm:pt>
    <dgm:pt modelId="{0DF538D2-6083-4FBC-A492-FB9B8E86801C}" type="pres">
      <dgm:prSet presAssocID="{9FBAE530-4627-44F8-970E-C04998B1E630}" presName="thinLine2b" presStyleLbl="callout" presStyleIdx="0" presStyleCnt="3"/>
      <dgm:spPr/>
    </dgm:pt>
    <dgm:pt modelId="{D6E74834-3C3C-4640-A4B9-7F8C05987742}" type="pres">
      <dgm:prSet presAssocID="{9FBAE530-4627-44F8-970E-C04998B1E630}" presName="vertSpace2b" presStyleCnt="0"/>
      <dgm:spPr/>
    </dgm:pt>
    <dgm:pt modelId="{BBD0E393-FC65-4B21-BB25-848FC4FB8582}" type="pres">
      <dgm:prSet presAssocID="{54DA82F9-3ECB-49F4-A89E-278C73980A9A}" presName="horz2" presStyleCnt="0"/>
      <dgm:spPr/>
    </dgm:pt>
    <dgm:pt modelId="{642E0C49-0429-4080-B080-E3FDB8777240}" type="pres">
      <dgm:prSet presAssocID="{54DA82F9-3ECB-49F4-A89E-278C73980A9A}" presName="horzSpace2" presStyleCnt="0"/>
      <dgm:spPr/>
    </dgm:pt>
    <dgm:pt modelId="{80528C5C-C8A5-43EA-B6CF-3098119A4C59}" type="pres">
      <dgm:prSet presAssocID="{54DA82F9-3ECB-49F4-A89E-278C73980A9A}" presName="tx2" presStyleLbl="revTx" presStyleIdx="2" presStyleCnt="5"/>
      <dgm:spPr/>
    </dgm:pt>
    <dgm:pt modelId="{4E28FAE4-3135-48E4-953D-9D77E6AAD50A}" type="pres">
      <dgm:prSet presAssocID="{54DA82F9-3ECB-49F4-A89E-278C73980A9A}" presName="vert2" presStyleCnt="0"/>
      <dgm:spPr/>
    </dgm:pt>
    <dgm:pt modelId="{2C0C24C9-D1EF-47D6-BEEF-87EEDFDB7DF4}" type="pres">
      <dgm:prSet presAssocID="{54DA82F9-3ECB-49F4-A89E-278C73980A9A}" presName="thinLine2b" presStyleLbl="callout" presStyleIdx="1" presStyleCnt="3"/>
      <dgm:spPr/>
    </dgm:pt>
    <dgm:pt modelId="{188DFCF1-4B45-4915-975F-A06E4F042548}" type="pres">
      <dgm:prSet presAssocID="{54DA82F9-3ECB-49F4-A89E-278C73980A9A}" presName="vertSpace2b" presStyleCnt="0"/>
      <dgm:spPr/>
    </dgm:pt>
    <dgm:pt modelId="{96096F14-F796-4B53-8BC0-34D94E4A5EA9}" type="pres">
      <dgm:prSet presAssocID="{B59A03E1-9612-4FBC-A4CF-C17D68C42423}" presName="horz2" presStyleCnt="0"/>
      <dgm:spPr/>
    </dgm:pt>
    <dgm:pt modelId="{57A63385-2787-4ABF-95D1-BF7092313DD9}" type="pres">
      <dgm:prSet presAssocID="{B59A03E1-9612-4FBC-A4CF-C17D68C42423}" presName="horzSpace2" presStyleCnt="0"/>
      <dgm:spPr/>
    </dgm:pt>
    <dgm:pt modelId="{A56AFB1A-C793-4EA9-8993-22951DF5AE95}" type="pres">
      <dgm:prSet presAssocID="{B59A03E1-9612-4FBC-A4CF-C17D68C42423}" presName="tx2" presStyleLbl="revTx" presStyleIdx="3" presStyleCnt="5"/>
      <dgm:spPr/>
    </dgm:pt>
    <dgm:pt modelId="{C3470D2E-02D4-42F3-9882-978D16D597C9}" type="pres">
      <dgm:prSet presAssocID="{B59A03E1-9612-4FBC-A4CF-C17D68C42423}" presName="vert2" presStyleCnt="0"/>
      <dgm:spPr/>
    </dgm:pt>
    <dgm:pt modelId="{2C15C89F-E5A4-45FC-A1E8-A1EDEAD0C87D}" type="pres">
      <dgm:prSet presAssocID="{B59A03E1-9612-4FBC-A4CF-C17D68C42423}" presName="thinLine2b" presStyleLbl="callout" presStyleIdx="2" presStyleCnt="3"/>
      <dgm:spPr/>
    </dgm:pt>
    <dgm:pt modelId="{FE491903-9443-48BD-8E47-4BD9F30A29E8}" type="pres">
      <dgm:prSet presAssocID="{B59A03E1-9612-4FBC-A4CF-C17D68C42423}" presName="vertSpace2b" presStyleCnt="0"/>
      <dgm:spPr/>
    </dgm:pt>
    <dgm:pt modelId="{1E4BB4A1-976E-483E-B706-E6CB7D21DC4D}" type="pres">
      <dgm:prSet presAssocID="{02E1813C-3E57-43C5-84C3-C611C94FB2BA}" presName="thickLine" presStyleLbl="alignNode1" presStyleIdx="1" presStyleCnt="2"/>
      <dgm:spPr/>
    </dgm:pt>
    <dgm:pt modelId="{AF816F63-A542-471D-A0A7-F5B52727F221}" type="pres">
      <dgm:prSet presAssocID="{02E1813C-3E57-43C5-84C3-C611C94FB2BA}" presName="horz1" presStyleCnt="0"/>
      <dgm:spPr/>
    </dgm:pt>
    <dgm:pt modelId="{0FF073C2-A1EF-4742-BCA3-0635FD9E9664}" type="pres">
      <dgm:prSet presAssocID="{02E1813C-3E57-43C5-84C3-C611C94FB2BA}" presName="tx1" presStyleLbl="revTx" presStyleIdx="4" presStyleCnt="5"/>
      <dgm:spPr/>
    </dgm:pt>
    <dgm:pt modelId="{EE0042F2-3545-483E-B3C1-5A28A6190681}" type="pres">
      <dgm:prSet presAssocID="{02E1813C-3E57-43C5-84C3-C611C94FB2BA}" presName="vert1" presStyleCnt="0"/>
      <dgm:spPr/>
    </dgm:pt>
  </dgm:ptLst>
  <dgm:cxnLst>
    <dgm:cxn modelId="{74D08C5B-D81D-46ED-952D-430843C68F40}" srcId="{C0B710B9-808A-4FEB-8FB9-57AD4760469E}" destId="{54DA82F9-3ECB-49F4-A89E-278C73980A9A}" srcOrd="1" destOrd="0" parTransId="{DB83EB4E-4CF7-453A-BF5A-E29F12B216E4}" sibTransId="{8C590885-0A02-4B46-9506-2CB40F014997}"/>
    <dgm:cxn modelId="{7FB1144A-9798-438B-A11C-AA5EF8A8B981}" srcId="{591418D9-958A-4CA5-9BD4-221A124F9DC7}" destId="{02E1813C-3E57-43C5-84C3-C611C94FB2BA}" srcOrd="1" destOrd="0" parTransId="{2B990A51-64EA-4381-AB44-4DD0268A9724}" sibTransId="{3252C21A-46F3-470D-98EB-C4F3BF2805D8}"/>
    <dgm:cxn modelId="{EB2DE54B-0245-4D47-8B18-4E769B9B6A8E}" srcId="{C0B710B9-808A-4FEB-8FB9-57AD4760469E}" destId="{9FBAE530-4627-44F8-970E-C04998B1E630}" srcOrd="0" destOrd="0" parTransId="{13B37846-3C8B-42FB-92F7-7FD4530B3DAA}" sibTransId="{308C4DE4-24B3-4E10-A3EE-155F7969702F}"/>
    <dgm:cxn modelId="{C8AD5C55-B75D-4642-BF8C-0A758973223F}" srcId="{591418D9-958A-4CA5-9BD4-221A124F9DC7}" destId="{C0B710B9-808A-4FEB-8FB9-57AD4760469E}" srcOrd="0" destOrd="0" parTransId="{65F7B0D5-6DD4-40FD-8081-55B1EB21CD77}" sibTransId="{1786DB09-F273-44BF-94E5-B99BDE23C5F5}"/>
    <dgm:cxn modelId="{1C390F7A-4C5A-4F7A-AD9B-245379E70D87}" type="presOf" srcId="{591418D9-958A-4CA5-9BD4-221A124F9DC7}" destId="{46EDCAA2-69E3-4970-973E-81BAE777146B}" srcOrd="0" destOrd="0" presId="urn:microsoft.com/office/officeart/2008/layout/LinedList"/>
    <dgm:cxn modelId="{AF8A8585-1113-4C75-8CF9-625B739F5AEB}" type="presOf" srcId="{54DA82F9-3ECB-49F4-A89E-278C73980A9A}" destId="{80528C5C-C8A5-43EA-B6CF-3098119A4C59}" srcOrd="0" destOrd="0" presId="urn:microsoft.com/office/officeart/2008/layout/LinedList"/>
    <dgm:cxn modelId="{0B618793-2DB4-42F4-BFFD-7A3239589AE1}" type="presOf" srcId="{02E1813C-3E57-43C5-84C3-C611C94FB2BA}" destId="{0FF073C2-A1EF-4742-BCA3-0635FD9E9664}" srcOrd="0" destOrd="0" presId="urn:microsoft.com/office/officeart/2008/layout/LinedList"/>
    <dgm:cxn modelId="{5C3B76BD-3E23-4FD8-B24C-2094931DFC2B}" srcId="{C0B710B9-808A-4FEB-8FB9-57AD4760469E}" destId="{B59A03E1-9612-4FBC-A4CF-C17D68C42423}" srcOrd="2" destOrd="0" parTransId="{3D514C4C-05DE-45F2-80C4-3B990F0A16C1}" sibTransId="{5CDFEA1C-4C68-4030-89D3-5C9672F79F28}"/>
    <dgm:cxn modelId="{C932D9BE-3B34-4BA7-BD9B-64348B8ABDC5}" type="presOf" srcId="{9FBAE530-4627-44F8-970E-C04998B1E630}" destId="{B9261494-F83E-4B4A-9E72-28BCF742F757}" srcOrd="0" destOrd="0" presId="urn:microsoft.com/office/officeart/2008/layout/LinedList"/>
    <dgm:cxn modelId="{FC833EC5-5C24-43FC-96C0-20F8450A6517}" type="presOf" srcId="{B59A03E1-9612-4FBC-A4CF-C17D68C42423}" destId="{A56AFB1A-C793-4EA9-8993-22951DF5AE95}" srcOrd="0" destOrd="0" presId="urn:microsoft.com/office/officeart/2008/layout/LinedList"/>
    <dgm:cxn modelId="{9ADB9DE2-C937-434E-B75C-0A60BDFC7CDE}" type="presOf" srcId="{C0B710B9-808A-4FEB-8FB9-57AD4760469E}" destId="{E9549A61-CDD5-44A8-9B4C-F78C11CE7D54}" srcOrd="0" destOrd="0" presId="urn:microsoft.com/office/officeart/2008/layout/LinedList"/>
    <dgm:cxn modelId="{1C85433E-D2AA-4A42-98FB-D14B25413A5E}" type="presParOf" srcId="{46EDCAA2-69E3-4970-973E-81BAE777146B}" destId="{827275C9-3B8F-4B60-9B41-83FE0F7E107E}" srcOrd="0" destOrd="0" presId="urn:microsoft.com/office/officeart/2008/layout/LinedList"/>
    <dgm:cxn modelId="{5F4CAAEE-15D3-4F39-905D-D9348F55D6A5}" type="presParOf" srcId="{46EDCAA2-69E3-4970-973E-81BAE777146B}" destId="{F9364912-A5E1-461F-9149-375552A73D52}" srcOrd="1" destOrd="0" presId="urn:microsoft.com/office/officeart/2008/layout/LinedList"/>
    <dgm:cxn modelId="{61CC39DD-FA1A-4475-89C7-7CAFB0EE5B14}" type="presParOf" srcId="{F9364912-A5E1-461F-9149-375552A73D52}" destId="{E9549A61-CDD5-44A8-9B4C-F78C11CE7D54}" srcOrd="0" destOrd="0" presId="urn:microsoft.com/office/officeart/2008/layout/LinedList"/>
    <dgm:cxn modelId="{19600837-5D8E-4D30-B6B8-950E10723D4A}" type="presParOf" srcId="{F9364912-A5E1-461F-9149-375552A73D52}" destId="{A9E6AA0E-F670-4C94-8156-60CA49DE5583}" srcOrd="1" destOrd="0" presId="urn:microsoft.com/office/officeart/2008/layout/LinedList"/>
    <dgm:cxn modelId="{5D739990-34D6-4B77-80F9-5C1AF7FDE80C}" type="presParOf" srcId="{A9E6AA0E-F670-4C94-8156-60CA49DE5583}" destId="{72520991-809A-42E2-B7ED-E70FBA046E46}" srcOrd="0" destOrd="0" presId="urn:microsoft.com/office/officeart/2008/layout/LinedList"/>
    <dgm:cxn modelId="{207D0944-7595-46B6-853E-63292D13911C}" type="presParOf" srcId="{A9E6AA0E-F670-4C94-8156-60CA49DE5583}" destId="{6FBDE430-E4E9-454E-9AB8-AF53BC0E7EE0}" srcOrd="1" destOrd="0" presId="urn:microsoft.com/office/officeart/2008/layout/LinedList"/>
    <dgm:cxn modelId="{3EF4C59B-B5E6-45C0-A6F6-E5133450E7A5}" type="presParOf" srcId="{6FBDE430-E4E9-454E-9AB8-AF53BC0E7EE0}" destId="{B60114F6-B9C3-4C60-991D-BC5124640591}" srcOrd="0" destOrd="0" presId="urn:microsoft.com/office/officeart/2008/layout/LinedList"/>
    <dgm:cxn modelId="{F7C8389D-575A-4541-B95B-DE4EAF997375}" type="presParOf" srcId="{6FBDE430-E4E9-454E-9AB8-AF53BC0E7EE0}" destId="{B9261494-F83E-4B4A-9E72-28BCF742F757}" srcOrd="1" destOrd="0" presId="urn:microsoft.com/office/officeart/2008/layout/LinedList"/>
    <dgm:cxn modelId="{D6859F4A-0DCA-4DAE-90F9-23A142E3A663}" type="presParOf" srcId="{6FBDE430-E4E9-454E-9AB8-AF53BC0E7EE0}" destId="{72037BAA-58EF-4AA6-8FFA-65951AF3905A}" srcOrd="2" destOrd="0" presId="urn:microsoft.com/office/officeart/2008/layout/LinedList"/>
    <dgm:cxn modelId="{6DD8168F-FC94-40DD-BBDB-6F17695B11F3}" type="presParOf" srcId="{A9E6AA0E-F670-4C94-8156-60CA49DE5583}" destId="{0DF538D2-6083-4FBC-A492-FB9B8E86801C}" srcOrd="2" destOrd="0" presId="urn:microsoft.com/office/officeart/2008/layout/LinedList"/>
    <dgm:cxn modelId="{F86E4202-5B05-4E1E-A163-9541F67BC61B}" type="presParOf" srcId="{A9E6AA0E-F670-4C94-8156-60CA49DE5583}" destId="{D6E74834-3C3C-4640-A4B9-7F8C05987742}" srcOrd="3" destOrd="0" presId="urn:microsoft.com/office/officeart/2008/layout/LinedList"/>
    <dgm:cxn modelId="{C354906F-4BEB-4512-9E93-FC27C9BE8DE8}" type="presParOf" srcId="{A9E6AA0E-F670-4C94-8156-60CA49DE5583}" destId="{BBD0E393-FC65-4B21-BB25-848FC4FB8582}" srcOrd="4" destOrd="0" presId="urn:microsoft.com/office/officeart/2008/layout/LinedList"/>
    <dgm:cxn modelId="{19054CC9-55B3-4EDA-A4FD-11AC72AC1E7D}" type="presParOf" srcId="{BBD0E393-FC65-4B21-BB25-848FC4FB8582}" destId="{642E0C49-0429-4080-B080-E3FDB8777240}" srcOrd="0" destOrd="0" presId="urn:microsoft.com/office/officeart/2008/layout/LinedList"/>
    <dgm:cxn modelId="{8946A4C5-6353-4FB8-A4C1-B0EAEF970164}" type="presParOf" srcId="{BBD0E393-FC65-4B21-BB25-848FC4FB8582}" destId="{80528C5C-C8A5-43EA-B6CF-3098119A4C59}" srcOrd="1" destOrd="0" presId="urn:microsoft.com/office/officeart/2008/layout/LinedList"/>
    <dgm:cxn modelId="{E6B03B13-7BD4-4CF6-B41F-0A2854E8B7A2}" type="presParOf" srcId="{BBD0E393-FC65-4B21-BB25-848FC4FB8582}" destId="{4E28FAE4-3135-48E4-953D-9D77E6AAD50A}" srcOrd="2" destOrd="0" presId="urn:microsoft.com/office/officeart/2008/layout/LinedList"/>
    <dgm:cxn modelId="{AFA15A57-A4C9-4A37-8C44-0563E0DD4E0D}" type="presParOf" srcId="{A9E6AA0E-F670-4C94-8156-60CA49DE5583}" destId="{2C0C24C9-D1EF-47D6-BEEF-87EEDFDB7DF4}" srcOrd="5" destOrd="0" presId="urn:microsoft.com/office/officeart/2008/layout/LinedList"/>
    <dgm:cxn modelId="{11464D23-341A-4A2E-B473-D8BBCEC91AE5}" type="presParOf" srcId="{A9E6AA0E-F670-4C94-8156-60CA49DE5583}" destId="{188DFCF1-4B45-4915-975F-A06E4F042548}" srcOrd="6" destOrd="0" presId="urn:microsoft.com/office/officeart/2008/layout/LinedList"/>
    <dgm:cxn modelId="{8A4E1633-7632-437E-A9C6-1DD3653BDAEF}" type="presParOf" srcId="{A9E6AA0E-F670-4C94-8156-60CA49DE5583}" destId="{96096F14-F796-4B53-8BC0-34D94E4A5EA9}" srcOrd="7" destOrd="0" presId="urn:microsoft.com/office/officeart/2008/layout/LinedList"/>
    <dgm:cxn modelId="{9B77A091-942C-4083-97E3-997761BC398F}" type="presParOf" srcId="{96096F14-F796-4B53-8BC0-34D94E4A5EA9}" destId="{57A63385-2787-4ABF-95D1-BF7092313DD9}" srcOrd="0" destOrd="0" presId="urn:microsoft.com/office/officeart/2008/layout/LinedList"/>
    <dgm:cxn modelId="{9DB6D7CD-6ADD-473F-A4CD-63F2D1D726B3}" type="presParOf" srcId="{96096F14-F796-4B53-8BC0-34D94E4A5EA9}" destId="{A56AFB1A-C793-4EA9-8993-22951DF5AE95}" srcOrd="1" destOrd="0" presId="urn:microsoft.com/office/officeart/2008/layout/LinedList"/>
    <dgm:cxn modelId="{72E51C91-7078-4922-9070-F8AB57D3A045}" type="presParOf" srcId="{96096F14-F796-4B53-8BC0-34D94E4A5EA9}" destId="{C3470D2E-02D4-42F3-9882-978D16D597C9}" srcOrd="2" destOrd="0" presId="urn:microsoft.com/office/officeart/2008/layout/LinedList"/>
    <dgm:cxn modelId="{30166E5D-B66B-4075-B371-F98F9E3FB648}" type="presParOf" srcId="{A9E6AA0E-F670-4C94-8156-60CA49DE5583}" destId="{2C15C89F-E5A4-45FC-A1E8-A1EDEAD0C87D}" srcOrd="8" destOrd="0" presId="urn:microsoft.com/office/officeart/2008/layout/LinedList"/>
    <dgm:cxn modelId="{C9215B3E-1794-4BBC-B226-58F2286FD236}" type="presParOf" srcId="{A9E6AA0E-F670-4C94-8156-60CA49DE5583}" destId="{FE491903-9443-48BD-8E47-4BD9F30A29E8}" srcOrd="9" destOrd="0" presId="urn:microsoft.com/office/officeart/2008/layout/LinedList"/>
    <dgm:cxn modelId="{028F4DC4-4A46-4ACB-B142-35CE569A664F}" type="presParOf" srcId="{46EDCAA2-69E3-4970-973E-81BAE777146B}" destId="{1E4BB4A1-976E-483E-B706-E6CB7D21DC4D}" srcOrd="2" destOrd="0" presId="urn:microsoft.com/office/officeart/2008/layout/LinedList"/>
    <dgm:cxn modelId="{4EA53EBC-091B-4EC1-A414-F8CFFF8F5ADA}" type="presParOf" srcId="{46EDCAA2-69E3-4970-973E-81BAE777146B}" destId="{AF816F63-A542-471D-A0A7-F5B52727F221}" srcOrd="3" destOrd="0" presId="urn:microsoft.com/office/officeart/2008/layout/LinedList"/>
    <dgm:cxn modelId="{D9B94683-EEEF-426A-B771-F4F2FCCF80D3}" type="presParOf" srcId="{AF816F63-A542-471D-A0A7-F5B52727F221}" destId="{0FF073C2-A1EF-4742-BCA3-0635FD9E9664}" srcOrd="0" destOrd="0" presId="urn:microsoft.com/office/officeart/2008/layout/LinedList"/>
    <dgm:cxn modelId="{1AE04A89-393D-4E33-9C16-7E7AFB62566A}" type="presParOf" srcId="{AF816F63-A542-471D-A0A7-F5B52727F221}" destId="{EE0042F2-3545-483E-B3C1-5A28A61906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4E85D1-0D0B-424A-8516-C724AF04D43B}" type="doc">
      <dgm:prSet loTypeId="urn:microsoft.com/office/officeart/2005/8/layout/process4" loCatId="list" qsTypeId="urn:microsoft.com/office/officeart/2005/8/quickstyle/3d5" qsCatId="3D" csTypeId="urn:microsoft.com/office/officeart/2005/8/colors/accent0_2" csCatId="mainScheme" phldr="1"/>
      <dgm:spPr/>
      <dgm:t>
        <a:bodyPr/>
        <a:lstStyle/>
        <a:p>
          <a:endParaRPr lang="fi-FI"/>
        </a:p>
      </dgm:t>
    </dgm:pt>
    <dgm:pt modelId="{0D38FA97-9C28-498C-A6C6-27F609A10C30}">
      <dgm:prSet/>
      <dgm:spPr/>
      <dgm:t>
        <a:bodyPr/>
        <a:lstStyle/>
        <a:p>
          <a:r>
            <a:rPr lang="fi-FI"/>
            <a:t>Sijoituspalveluyritys voi tarjota seuraavia palveluja sidonnaisasiamiehen välityksellä: </a:t>
          </a:r>
        </a:p>
      </dgm:t>
    </dgm:pt>
    <dgm:pt modelId="{767D158A-391E-4F4F-8465-BFC851A27E55}" type="parTrans" cxnId="{4D70A168-20EB-4FCE-9DDE-B2FDDAA3DC97}">
      <dgm:prSet/>
      <dgm:spPr/>
      <dgm:t>
        <a:bodyPr/>
        <a:lstStyle/>
        <a:p>
          <a:endParaRPr lang="fi-FI"/>
        </a:p>
      </dgm:t>
    </dgm:pt>
    <dgm:pt modelId="{EDDB9106-5804-4709-9D2C-333CC9F78F18}" type="sibTrans" cxnId="{4D70A168-20EB-4FCE-9DDE-B2FDDAA3DC97}">
      <dgm:prSet/>
      <dgm:spPr/>
      <dgm:t>
        <a:bodyPr/>
        <a:lstStyle/>
        <a:p>
          <a:endParaRPr lang="fi-FI"/>
        </a:p>
      </dgm:t>
    </dgm:pt>
    <dgm:pt modelId="{B83820B1-79AB-4049-985D-6BEDF26128CC}">
      <dgm:prSet/>
      <dgm:spPr/>
      <dgm:t>
        <a:bodyPr/>
        <a:lstStyle/>
        <a:p>
          <a:r>
            <a:rPr lang="fi-FI"/>
            <a:t>1) vastaanottaa ja välittää sijoitus- ja oheispalveluihin tai rahoitusvälineisiin liittyviä asiakkaiden ohjeita ja toimeksiantoja;</a:t>
          </a:r>
        </a:p>
      </dgm:t>
    </dgm:pt>
    <dgm:pt modelId="{F2B1DEB8-50C6-49E1-AB90-3BEC1E22500F}" type="parTrans" cxnId="{2939E1A5-AFE2-4DD2-BC69-3AC1DB68EB82}">
      <dgm:prSet/>
      <dgm:spPr/>
      <dgm:t>
        <a:bodyPr/>
        <a:lstStyle/>
        <a:p>
          <a:endParaRPr lang="fi-FI"/>
        </a:p>
      </dgm:t>
    </dgm:pt>
    <dgm:pt modelId="{C869F58B-68AD-415F-AFD3-4232F5C66BE2}" type="sibTrans" cxnId="{2939E1A5-AFE2-4DD2-BC69-3AC1DB68EB82}">
      <dgm:prSet/>
      <dgm:spPr/>
      <dgm:t>
        <a:bodyPr/>
        <a:lstStyle/>
        <a:p>
          <a:endParaRPr lang="fi-FI"/>
        </a:p>
      </dgm:t>
    </dgm:pt>
    <dgm:pt modelId="{F58245B4-DB54-40A1-8D1B-02930BEA4964}">
      <dgm:prSet/>
      <dgm:spPr/>
      <dgm:t>
        <a:bodyPr/>
        <a:lstStyle/>
        <a:p>
          <a:r>
            <a:rPr lang="fi-FI"/>
            <a:t>2) välittää rahoitusvälineitä asiakkaille;</a:t>
          </a:r>
        </a:p>
      </dgm:t>
    </dgm:pt>
    <dgm:pt modelId="{4142FCC5-34CE-407A-83F3-791F21AEF043}" type="parTrans" cxnId="{ECEC3CE9-7E7D-4E1C-B3BE-6473E197A06B}">
      <dgm:prSet/>
      <dgm:spPr/>
      <dgm:t>
        <a:bodyPr/>
        <a:lstStyle/>
        <a:p>
          <a:endParaRPr lang="fi-FI"/>
        </a:p>
      </dgm:t>
    </dgm:pt>
    <dgm:pt modelId="{AA44FC38-0EAD-4ECC-944D-6C848A97BA59}" type="sibTrans" cxnId="{ECEC3CE9-7E7D-4E1C-B3BE-6473E197A06B}">
      <dgm:prSet/>
      <dgm:spPr/>
      <dgm:t>
        <a:bodyPr/>
        <a:lstStyle/>
        <a:p>
          <a:endParaRPr lang="fi-FI"/>
        </a:p>
      </dgm:t>
    </dgm:pt>
    <dgm:pt modelId="{668A04B0-0708-4FC4-9B28-4045A1A323C8}">
      <dgm:prSet/>
      <dgm:spPr/>
      <dgm:t>
        <a:bodyPr/>
        <a:lstStyle/>
        <a:p>
          <a:r>
            <a:rPr lang="fi-FI"/>
            <a:t>3) antaa sijoituspalveluyrityksen tarjoamia sijoitus- ja oheispalveluja tai rahoitusvälineitä koskevaa neuvontaa asiakkaille;</a:t>
          </a:r>
        </a:p>
      </dgm:t>
    </dgm:pt>
    <dgm:pt modelId="{014E07AB-FF4B-4089-B69F-81B761A69033}" type="parTrans" cxnId="{97A3626B-F9B7-4660-8AA2-CD5DA5978A45}">
      <dgm:prSet/>
      <dgm:spPr/>
      <dgm:t>
        <a:bodyPr/>
        <a:lstStyle/>
        <a:p>
          <a:endParaRPr lang="fi-FI"/>
        </a:p>
      </dgm:t>
    </dgm:pt>
    <dgm:pt modelId="{2E804A2B-E928-499F-BC87-419E5D5F0540}" type="sibTrans" cxnId="{97A3626B-F9B7-4660-8AA2-CD5DA5978A45}">
      <dgm:prSet/>
      <dgm:spPr/>
      <dgm:t>
        <a:bodyPr/>
        <a:lstStyle/>
        <a:p>
          <a:endParaRPr lang="fi-FI"/>
        </a:p>
      </dgm:t>
    </dgm:pt>
    <dgm:pt modelId="{C63ABD8B-755E-4EE6-876C-0B73FDDC88B3}">
      <dgm:prSet/>
      <dgm:spPr/>
      <dgm:t>
        <a:bodyPr/>
        <a:lstStyle/>
        <a:p>
          <a:r>
            <a:rPr lang="fi-FI"/>
            <a:t>4) markkinoida sijoituspalveluyrityksen tarjoamia sijoitus- ja oheispalveluja asiakkaille.</a:t>
          </a:r>
        </a:p>
      </dgm:t>
    </dgm:pt>
    <dgm:pt modelId="{C48133F6-7BF4-4FBF-8564-07D9FCC4A6A3}" type="parTrans" cxnId="{9D9852C8-AB7D-449C-8C21-A0871D87274A}">
      <dgm:prSet/>
      <dgm:spPr/>
      <dgm:t>
        <a:bodyPr/>
        <a:lstStyle/>
        <a:p>
          <a:endParaRPr lang="fi-FI"/>
        </a:p>
      </dgm:t>
    </dgm:pt>
    <dgm:pt modelId="{235D5392-06AA-49C8-A276-2BF6D179DF94}" type="sibTrans" cxnId="{9D9852C8-AB7D-449C-8C21-A0871D87274A}">
      <dgm:prSet/>
      <dgm:spPr/>
      <dgm:t>
        <a:bodyPr/>
        <a:lstStyle/>
        <a:p>
          <a:endParaRPr lang="fi-FI"/>
        </a:p>
      </dgm:t>
    </dgm:pt>
    <dgm:pt modelId="{C2D7E2D6-42B9-499B-8416-63223866B853}">
      <dgm:prSet/>
      <dgm:spPr/>
      <dgm:t>
        <a:bodyPr/>
        <a:lstStyle/>
        <a:p>
          <a:r>
            <a:rPr lang="fi-FI" b="0" i="0" baseline="0" dirty="0"/>
            <a:t>Sidonnaisasiamies toimii sijoituspalveluyrityksen (vain yhden) lukuun ja vastuulla. </a:t>
          </a:r>
          <a:endParaRPr lang="fi-FI" dirty="0"/>
        </a:p>
      </dgm:t>
    </dgm:pt>
    <dgm:pt modelId="{8CFF36D6-8018-4E35-A824-B65FC3C39BF5}" type="parTrans" cxnId="{6017629C-3A37-44E7-84FE-A81C49D42F3C}">
      <dgm:prSet/>
      <dgm:spPr/>
      <dgm:t>
        <a:bodyPr/>
        <a:lstStyle/>
        <a:p>
          <a:endParaRPr lang="fi-FI"/>
        </a:p>
      </dgm:t>
    </dgm:pt>
    <dgm:pt modelId="{4FA42CE2-3610-486C-B109-A8E9A2514D68}" type="sibTrans" cxnId="{6017629C-3A37-44E7-84FE-A81C49D42F3C}">
      <dgm:prSet/>
      <dgm:spPr/>
      <dgm:t>
        <a:bodyPr/>
        <a:lstStyle/>
        <a:p>
          <a:endParaRPr lang="fi-FI"/>
        </a:p>
      </dgm:t>
    </dgm:pt>
    <dgm:pt modelId="{B25805F6-3EE6-423E-A5B7-E87FFA38746F}">
      <dgm:prSet/>
      <dgm:spPr/>
      <dgm:t>
        <a:bodyPr/>
        <a:lstStyle/>
        <a:p>
          <a:r>
            <a:rPr lang="fi-FI" b="0" i="0" baseline="0"/>
            <a:t>Sidonnaisasiamiehen on selkeästi ilmoitettava asiakkaalleen asemansa ja edustamansa sijoituspalveluyrityksen nimi.</a:t>
          </a:r>
          <a:endParaRPr lang="fi-FI"/>
        </a:p>
      </dgm:t>
    </dgm:pt>
    <dgm:pt modelId="{31285CD4-A1A4-4856-8396-6289633BBB21}" type="parTrans" cxnId="{9DBACE75-939C-4C91-9F03-01D295D22A6F}">
      <dgm:prSet/>
      <dgm:spPr/>
      <dgm:t>
        <a:bodyPr/>
        <a:lstStyle/>
        <a:p>
          <a:endParaRPr lang="fi-FI"/>
        </a:p>
      </dgm:t>
    </dgm:pt>
    <dgm:pt modelId="{205C78E6-FC52-4949-BFA8-75601A39C649}" type="sibTrans" cxnId="{9DBACE75-939C-4C91-9F03-01D295D22A6F}">
      <dgm:prSet/>
      <dgm:spPr/>
      <dgm:t>
        <a:bodyPr/>
        <a:lstStyle/>
        <a:p>
          <a:endParaRPr lang="fi-FI"/>
        </a:p>
      </dgm:t>
    </dgm:pt>
    <dgm:pt modelId="{782D9811-CBA3-4787-A4D2-B94FC6533DF0}">
      <dgm:prSet/>
      <dgm:spPr/>
      <dgm:t>
        <a:bodyPr/>
        <a:lstStyle/>
        <a:p>
          <a:r>
            <a:rPr lang="fi-FI"/>
            <a:t>Sidonnaisasiamiesten toiminnan lainmukaisuuden valvomiseksi Finanssivalvonta pitää sidonnaisasiamiehistä julkista rekisteriä (</a:t>
          </a:r>
          <a:r>
            <a:rPr lang="fi-FI" i="1"/>
            <a:t>sidonnaisasiamiesrekisteri</a:t>
          </a:r>
          <a:r>
            <a:rPr lang="fi-FI"/>
            <a:t>)</a:t>
          </a:r>
        </a:p>
      </dgm:t>
    </dgm:pt>
    <dgm:pt modelId="{D4EC6D6A-0E2A-4977-A336-E11A34A4CA7F}" type="parTrans" cxnId="{0DD4B2B6-E8A9-41DD-B824-54C023B36E1B}">
      <dgm:prSet/>
      <dgm:spPr/>
      <dgm:t>
        <a:bodyPr/>
        <a:lstStyle/>
        <a:p>
          <a:endParaRPr lang="fi-FI"/>
        </a:p>
      </dgm:t>
    </dgm:pt>
    <dgm:pt modelId="{1A654043-6DC9-472D-822D-EDD969846CDB}" type="sibTrans" cxnId="{0DD4B2B6-E8A9-41DD-B824-54C023B36E1B}">
      <dgm:prSet/>
      <dgm:spPr/>
      <dgm:t>
        <a:bodyPr/>
        <a:lstStyle/>
        <a:p>
          <a:endParaRPr lang="fi-FI"/>
        </a:p>
      </dgm:t>
    </dgm:pt>
    <dgm:pt modelId="{273EBC73-3489-4AFD-85B3-228DA53AC3DA}" type="pres">
      <dgm:prSet presAssocID="{0A4E85D1-0D0B-424A-8516-C724AF04D43B}" presName="Name0" presStyleCnt="0">
        <dgm:presLayoutVars>
          <dgm:dir/>
          <dgm:animLvl val="lvl"/>
          <dgm:resizeHandles val="exact"/>
        </dgm:presLayoutVars>
      </dgm:prSet>
      <dgm:spPr/>
    </dgm:pt>
    <dgm:pt modelId="{6A909937-5829-400B-AF53-333E71D7A54B}" type="pres">
      <dgm:prSet presAssocID="{782D9811-CBA3-4787-A4D2-B94FC6533DF0}" presName="boxAndChildren" presStyleCnt="0"/>
      <dgm:spPr/>
    </dgm:pt>
    <dgm:pt modelId="{2240C33F-37D8-4C39-8E8A-E0FA28F211D1}" type="pres">
      <dgm:prSet presAssocID="{782D9811-CBA3-4787-A4D2-B94FC6533DF0}" presName="parentTextBox" presStyleLbl="node1" presStyleIdx="0" presStyleCnt="4"/>
      <dgm:spPr/>
    </dgm:pt>
    <dgm:pt modelId="{06E9B9F6-C865-441D-A682-4C06D89A376B}" type="pres">
      <dgm:prSet presAssocID="{205C78E6-FC52-4949-BFA8-75601A39C649}" presName="sp" presStyleCnt="0"/>
      <dgm:spPr/>
    </dgm:pt>
    <dgm:pt modelId="{840595E2-C585-44BA-8023-466E72C7D22D}" type="pres">
      <dgm:prSet presAssocID="{B25805F6-3EE6-423E-A5B7-E87FFA38746F}" presName="arrowAndChildren" presStyleCnt="0"/>
      <dgm:spPr/>
    </dgm:pt>
    <dgm:pt modelId="{0DC53D7C-9B67-4E2C-9E98-8806D97E6A3C}" type="pres">
      <dgm:prSet presAssocID="{B25805F6-3EE6-423E-A5B7-E87FFA38746F}" presName="parentTextArrow" presStyleLbl="node1" presStyleIdx="1" presStyleCnt="4"/>
      <dgm:spPr/>
    </dgm:pt>
    <dgm:pt modelId="{B921FC3B-D71A-47BE-A3DD-128E71A34CDE}" type="pres">
      <dgm:prSet presAssocID="{4FA42CE2-3610-486C-B109-A8E9A2514D68}" presName="sp" presStyleCnt="0"/>
      <dgm:spPr/>
    </dgm:pt>
    <dgm:pt modelId="{010C0370-FFC7-49F7-BFFA-76179E861F20}" type="pres">
      <dgm:prSet presAssocID="{C2D7E2D6-42B9-499B-8416-63223866B853}" presName="arrowAndChildren" presStyleCnt="0"/>
      <dgm:spPr/>
    </dgm:pt>
    <dgm:pt modelId="{6C18C88F-7CE2-4A88-ADD4-FA8B4084CC9F}" type="pres">
      <dgm:prSet presAssocID="{C2D7E2D6-42B9-499B-8416-63223866B853}" presName="parentTextArrow" presStyleLbl="node1" presStyleIdx="2" presStyleCnt="4"/>
      <dgm:spPr/>
    </dgm:pt>
    <dgm:pt modelId="{A193F1DC-7B7B-4C2C-B539-80EE211E5E5D}" type="pres">
      <dgm:prSet presAssocID="{EDDB9106-5804-4709-9D2C-333CC9F78F18}" presName="sp" presStyleCnt="0"/>
      <dgm:spPr/>
    </dgm:pt>
    <dgm:pt modelId="{02D3B769-0C31-4B47-BA06-E773799F6BC9}" type="pres">
      <dgm:prSet presAssocID="{0D38FA97-9C28-498C-A6C6-27F609A10C30}" presName="arrowAndChildren" presStyleCnt="0"/>
      <dgm:spPr/>
    </dgm:pt>
    <dgm:pt modelId="{0B4BF000-11FF-4BE8-97AD-C78EE4478221}" type="pres">
      <dgm:prSet presAssocID="{0D38FA97-9C28-498C-A6C6-27F609A10C30}" presName="parentTextArrow" presStyleLbl="node1" presStyleIdx="2" presStyleCnt="4"/>
      <dgm:spPr/>
    </dgm:pt>
    <dgm:pt modelId="{F2E9B97B-7062-4753-ABA6-5D0A9E2416DE}" type="pres">
      <dgm:prSet presAssocID="{0D38FA97-9C28-498C-A6C6-27F609A10C30}" presName="arrow" presStyleLbl="node1" presStyleIdx="3" presStyleCnt="4"/>
      <dgm:spPr/>
    </dgm:pt>
    <dgm:pt modelId="{910891B4-8518-4F5A-9BEE-EF16FB246A73}" type="pres">
      <dgm:prSet presAssocID="{0D38FA97-9C28-498C-A6C6-27F609A10C30}" presName="descendantArrow" presStyleCnt="0"/>
      <dgm:spPr/>
    </dgm:pt>
    <dgm:pt modelId="{9E92726E-1BAD-4360-88C4-1741EA60C1CA}" type="pres">
      <dgm:prSet presAssocID="{B83820B1-79AB-4049-985D-6BEDF26128CC}" presName="childTextArrow" presStyleLbl="fgAccFollowNode1" presStyleIdx="0" presStyleCnt="4">
        <dgm:presLayoutVars>
          <dgm:bulletEnabled val="1"/>
        </dgm:presLayoutVars>
      </dgm:prSet>
      <dgm:spPr/>
    </dgm:pt>
    <dgm:pt modelId="{5AD17197-FF61-46AD-A075-5E2064B5F0B8}" type="pres">
      <dgm:prSet presAssocID="{F58245B4-DB54-40A1-8D1B-02930BEA4964}" presName="childTextArrow" presStyleLbl="fgAccFollowNode1" presStyleIdx="1" presStyleCnt="4">
        <dgm:presLayoutVars>
          <dgm:bulletEnabled val="1"/>
        </dgm:presLayoutVars>
      </dgm:prSet>
      <dgm:spPr/>
    </dgm:pt>
    <dgm:pt modelId="{7986B8A8-97C9-4D93-93B6-329D41343E11}" type="pres">
      <dgm:prSet presAssocID="{668A04B0-0708-4FC4-9B28-4045A1A323C8}" presName="childTextArrow" presStyleLbl="fgAccFollowNode1" presStyleIdx="2" presStyleCnt="4">
        <dgm:presLayoutVars>
          <dgm:bulletEnabled val="1"/>
        </dgm:presLayoutVars>
      </dgm:prSet>
      <dgm:spPr/>
    </dgm:pt>
    <dgm:pt modelId="{934DD7A0-E316-4990-9642-990367A8640F}" type="pres">
      <dgm:prSet presAssocID="{C63ABD8B-755E-4EE6-876C-0B73FDDC88B3}" presName="childTextArrow" presStyleLbl="fgAccFollowNode1" presStyleIdx="3" presStyleCnt="4">
        <dgm:presLayoutVars>
          <dgm:bulletEnabled val="1"/>
        </dgm:presLayoutVars>
      </dgm:prSet>
      <dgm:spPr/>
    </dgm:pt>
  </dgm:ptLst>
  <dgm:cxnLst>
    <dgm:cxn modelId="{E249BA07-8A42-460C-9101-3946468454A5}" type="presOf" srcId="{668A04B0-0708-4FC4-9B28-4045A1A323C8}" destId="{7986B8A8-97C9-4D93-93B6-329D41343E11}" srcOrd="0" destOrd="0" presId="urn:microsoft.com/office/officeart/2005/8/layout/process4"/>
    <dgm:cxn modelId="{028D4825-BF8F-46F3-BBC3-69888CD40A7F}" type="presOf" srcId="{782D9811-CBA3-4787-A4D2-B94FC6533DF0}" destId="{2240C33F-37D8-4C39-8E8A-E0FA28F211D1}" srcOrd="0" destOrd="0" presId="urn:microsoft.com/office/officeart/2005/8/layout/process4"/>
    <dgm:cxn modelId="{A150E03D-A2B6-477E-BDD3-EDEBF8A83B03}" type="presOf" srcId="{B25805F6-3EE6-423E-A5B7-E87FFA38746F}" destId="{0DC53D7C-9B67-4E2C-9E98-8806D97E6A3C}" srcOrd="0" destOrd="0" presId="urn:microsoft.com/office/officeart/2005/8/layout/process4"/>
    <dgm:cxn modelId="{4D70A168-20EB-4FCE-9DDE-B2FDDAA3DC97}" srcId="{0A4E85D1-0D0B-424A-8516-C724AF04D43B}" destId="{0D38FA97-9C28-498C-A6C6-27F609A10C30}" srcOrd="0" destOrd="0" parTransId="{767D158A-391E-4F4F-8465-BFC851A27E55}" sibTransId="{EDDB9106-5804-4709-9D2C-333CC9F78F18}"/>
    <dgm:cxn modelId="{97A3626B-F9B7-4660-8AA2-CD5DA5978A45}" srcId="{0D38FA97-9C28-498C-A6C6-27F609A10C30}" destId="{668A04B0-0708-4FC4-9B28-4045A1A323C8}" srcOrd="2" destOrd="0" parTransId="{014E07AB-FF4B-4089-B69F-81B761A69033}" sibTransId="{2E804A2B-E928-499F-BC87-419E5D5F0540}"/>
    <dgm:cxn modelId="{9DBACE75-939C-4C91-9F03-01D295D22A6F}" srcId="{0A4E85D1-0D0B-424A-8516-C724AF04D43B}" destId="{B25805F6-3EE6-423E-A5B7-E87FFA38746F}" srcOrd="2" destOrd="0" parTransId="{31285CD4-A1A4-4856-8396-6289633BBB21}" sibTransId="{205C78E6-FC52-4949-BFA8-75601A39C649}"/>
    <dgm:cxn modelId="{4A3C8B76-9F6A-41DB-B2C0-C44FB42E3DE1}" type="presOf" srcId="{C63ABD8B-755E-4EE6-876C-0B73FDDC88B3}" destId="{934DD7A0-E316-4990-9642-990367A8640F}" srcOrd="0" destOrd="0" presId="urn:microsoft.com/office/officeart/2005/8/layout/process4"/>
    <dgm:cxn modelId="{53B8BF82-19FF-4637-BF00-1182F36C97A4}" type="presOf" srcId="{0D38FA97-9C28-498C-A6C6-27F609A10C30}" destId="{0B4BF000-11FF-4BE8-97AD-C78EE4478221}" srcOrd="0" destOrd="0" presId="urn:microsoft.com/office/officeart/2005/8/layout/process4"/>
    <dgm:cxn modelId="{6017629C-3A37-44E7-84FE-A81C49D42F3C}" srcId="{0A4E85D1-0D0B-424A-8516-C724AF04D43B}" destId="{C2D7E2D6-42B9-499B-8416-63223866B853}" srcOrd="1" destOrd="0" parTransId="{8CFF36D6-8018-4E35-A824-B65FC3C39BF5}" sibTransId="{4FA42CE2-3610-486C-B109-A8E9A2514D68}"/>
    <dgm:cxn modelId="{2939E1A5-AFE2-4DD2-BC69-3AC1DB68EB82}" srcId="{0D38FA97-9C28-498C-A6C6-27F609A10C30}" destId="{B83820B1-79AB-4049-985D-6BEDF26128CC}" srcOrd="0" destOrd="0" parTransId="{F2B1DEB8-50C6-49E1-AB90-3BEC1E22500F}" sibTransId="{C869F58B-68AD-415F-AFD3-4232F5C66BE2}"/>
    <dgm:cxn modelId="{FBCF33A7-DB5F-45AD-986E-569F497B78D2}" type="presOf" srcId="{0D38FA97-9C28-498C-A6C6-27F609A10C30}" destId="{F2E9B97B-7062-4753-ABA6-5D0A9E2416DE}" srcOrd="1" destOrd="0" presId="urn:microsoft.com/office/officeart/2005/8/layout/process4"/>
    <dgm:cxn modelId="{0DD4B2B6-E8A9-41DD-B824-54C023B36E1B}" srcId="{0A4E85D1-0D0B-424A-8516-C724AF04D43B}" destId="{782D9811-CBA3-4787-A4D2-B94FC6533DF0}" srcOrd="3" destOrd="0" parTransId="{D4EC6D6A-0E2A-4977-A336-E11A34A4CA7F}" sibTransId="{1A654043-6DC9-472D-822D-EDD969846CDB}"/>
    <dgm:cxn modelId="{692F8CC4-1E3A-4DA2-9EAF-E7AAF8E448EB}" type="presOf" srcId="{F58245B4-DB54-40A1-8D1B-02930BEA4964}" destId="{5AD17197-FF61-46AD-A075-5E2064B5F0B8}" srcOrd="0" destOrd="0" presId="urn:microsoft.com/office/officeart/2005/8/layout/process4"/>
    <dgm:cxn modelId="{9D9852C8-AB7D-449C-8C21-A0871D87274A}" srcId="{0D38FA97-9C28-498C-A6C6-27F609A10C30}" destId="{C63ABD8B-755E-4EE6-876C-0B73FDDC88B3}" srcOrd="3" destOrd="0" parTransId="{C48133F6-7BF4-4FBF-8564-07D9FCC4A6A3}" sibTransId="{235D5392-06AA-49C8-A276-2BF6D179DF94}"/>
    <dgm:cxn modelId="{BA4D06E2-262E-48E9-99E8-20C5DBB894DD}" type="presOf" srcId="{0A4E85D1-0D0B-424A-8516-C724AF04D43B}" destId="{273EBC73-3489-4AFD-85B3-228DA53AC3DA}" srcOrd="0" destOrd="0" presId="urn:microsoft.com/office/officeart/2005/8/layout/process4"/>
    <dgm:cxn modelId="{ECEC3CE9-7E7D-4E1C-B3BE-6473E197A06B}" srcId="{0D38FA97-9C28-498C-A6C6-27F609A10C30}" destId="{F58245B4-DB54-40A1-8D1B-02930BEA4964}" srcOrd="1" destOrd="0" parTransId="{4142FCC5-34CE-407A-83F3-791F21AEF043}" sibTransId="{AA44FC38-0EAD-4ECC-944D-6C848A97BA59}"/>
    <dgm:cxn modelId="{511C1EED-C958-44CF-AD8F-F7A8780A3720}" type="presOf" srcId="{C2D7E2D6-42B9-499B-8416-63223866B853}" destId="{6C18C88F-7CE2-4A88-ADD4-FA8B4084CC9F}" srcOrd="0" destOrd="0" presId="urn:microsoft.com/office/officeart/2005/8/layout/process4"/>
    <dgm:cxn modelId="{E83527F5-E113-457F-8E42-CFBC8D761B6C}" type="presOf" srcId="{B83820B1-79AB-4049-985D-6BEDF26128CC}" destId="{9E92726E-1BAD-4360-88C4-1741EA60C1CA}" srcOrd="0" destOrd="0" presId="urn:microsoft.com/office/officeart/2005/8/layout/process4"/>
    <dgm:cxn modelId="{E1B6FB58-19BF-411E-8465-9F9330D478E5}" type="presParOf" srcId="{273EBC73-3489-4AFD-85B3-228DA53AC3DA}" destId="{6A909937-5829-400B-AF53-333E71D7A54B}" srcOrd="0" destOrd="0" presId="urn:microsoft.com/office/officeart/2005/8/layout/process4"/>
    <dgm:cxn modelId="{6E39B71E-9A3D-4213-BFE9-7131CE574E67}" type="presParOf" srcId="{6A909937-5829-400B-AF53-333E71D7A54B}" destId="{2240C33F-37D8-4C39-8E8A-E0FA28F211D1}" srcOrd="0" destOrd="0" presId="urn:microsoft.com/office/officeart/2005/8/layout/process4"/>
    <dgm:cxn modelId="{147B2A0C-3BC6-4EB0-B651-AE6FEC2FC2DC}" type="presParOf" srcId="{273EBC73-3489-4AFD-85B3-228DA53AC3DA}" destId="{06E9B9F6-C865-441D-A682-4C06D89A376B}" srcOrd="1" destOrd="0" presId="urn:microsoft.com/office/officeart/2005/8/layout/process4"/>
    <dgm:cxn modelId="{ECC9EE00-62D2-4A03-A303-2B3C3E48AF17}" type="presParOf" srcId="{273EBC73-3489-4AFD-85B3-228DA53AC3DA}" destId="{840595E2-C585-44BA-8023-466E72C7D22D}" srcOrd="2" destOrd="0" presId="urn:microsoft.com/office/officeart/2005/8/layout/process4"/>
    <dgm:cxn modelId="{FE97A593-0A8F-454D-9F4E-0CBB71BFF160}" type="presParOf" srcId="{840595E2-C585-44BA-8023-466E72C7D22D}" destId="{0DC53D7C-9B67-4E2C-9E98-8806D97E6A3C}" srcOrd="0" destOrd="0" presId="urn:microsoft.com/office/officeart/2005/8/layout/process4"/>
    <dgm:cxn modelId="{1AE0DE16-7923-4B54-A967-61B74C8B5D44}" type="presParOf" srcId="{273EBC73-3489-4AFD-85B3-228DA53AC3DA}" destId="{B921FC3B-D71A-47BE-A3DD-128E71A34CDE}" srcOrd="3" destOrd="0" presId="urn:microsoft.com/office/officeart/2005/8/layout/process4"/>
    <dgm:cxn modelId="{1D83D71D-2A30-4973-8578-DE8D285F4230}" type="presParOf" srcId="{273EBC73-3489-4AFD-85B3-228DA53AC3DA}" destId="{010C0370-FFC7-49F7-BFFA-76179E861F20}" srcOrd="4" destOrd="0" presId="urn:microsoft.com/office/officeart/2005/8/layout/process4"/>
    <dgm:cxn modelId="{97004687-C923-4BA0-8C3D-3CCF7306219B}" type="presParOf" srcId="{010C0370-FFC7-49F7-BFFA-76179E861F20}" destId="{6C18C88F-7CE2-4A88-ADD4-FA8B4084CC9F}" srcOrd="0" destOrd="0" presId="urn:microsoft.com/office/officeart/2005/8/layout/process4"/>
    <dgm:cxn modelId="{AF381083-9C26-4E8F-83BD-412A58207B47}" type="presParOf" srcId="{273EBC73-3489-4AFD-85B3-228DA53AC3DA}" destId="{A193F1DC-7B7B-4C2C-B539-80EE211E5E5D}" srcOrd="5" destOrd="0" presId="urn:microsoft.com/office/officeart/2005/8/layout/process4"/>
    <dgm:cxn modelId="{5E6314A3-9ACB-4FEC-888D-7F05987EE4DD}" type="presParOf" srcId="{273EBC73-3489-4AFD-85B3-228DA53AC3DA}" destId="{02D3B769-0C31-4B47-BA06-E773799F6BC9}" srcOrd="6" destOrd="0" presId="urn:microsoft.com/office/officeart/2005/8/layout/process4"/>
    <dgm:cxn modelId="{33A506B0-FD4A-4D9D-9FF4-1BC29D1F6ADA}" type="presParOf" srcId="{02D3B769-0C31-4B47-BA06-E773799F6BC9}" destId="{0B4BF000-11FF-4BE8-97AD-C78EE4478221}" srcOrd="0" destOrd="0" presId="urn:microsoft.com/office/officeart/2005/8/layout/process4"/>
    <dgm:cxn modelId="{C6BE83FA-0E5D-43DD-B394-1C338C1C62CC}" type="presParOf" srcId="{02D3B769-0C31-4B47-BA06-E773799F6BC9}" destId="{F2E9B97B-7062-4753-ABA6-5D0A9E2416DE}" srcOrd="1" destOrd="0" presId="urn:microsoft.com/office/officeart/2005/8/layout/process4"/>
    <dgm:cxn modelId="{4CEA8B8F-B72C-4230-899A-74AEEA247DBC}" type="presParOf" srcId="{02D3B769-0C31-4B47-BA06-E773799F6BC9}" destId="{910891B4-8518-4F5A-9BEE-EF16FB246A73}" srcOrd="2" destOrd="0" presId="urn:microsoft.com/office/officeart/2005/8/layout/process4"/>
    <dgm:cxn modelId="{20F2C44D-5B18-4726-9B37-1630EED4452F}" type="presParOf" srcId="{910891B4-8518-4F5A-9BEE-EF16FB246A73}" destId="{9E92726E-1BAD-4360-88C4-1741EA60C1CA}" srcOrd="0" destOrd="0" presId="urn:microsoft.com/office/officeart/2005/8/layout/process4"/>
    <dgm:cxn modelId="{D4F69C86-BB5B-400A-A757-234318B24589}" type="presParOf" srcId="{910891B4-8518-4F5A-9BEE-EF16FB246A73}" destId="{5AD17197-FF61-46AD-A075-5E2064B5F0B8}" srcOrd="1" destOrd="0" presId="urn:microsoft.com/office/officeart/2005/8/layout/process4"/>
    <dgm:cxn modelId="{98ACF9BA-0AD2-41A8-8516-1CB87EA910C7}" type="presParOf" srcId="{910891B4-8518-4F5A-9BEE-EF16FB246A73}" destId="{7986B8A8-97C9-4D93-93B6-329D41343E11}" srcOrd="2" destOrd="0" presId="urn:microsoft.com/office/officeart/2005/8/layout/process4"/>
    <dgm:cxn modelId="{023CC777-4CED-4023-BBD5-7F35C47C8259}" type="presParOf" srcId="{910891B4-8518-4F5A-9BEE-EF16FB246A73}" destId="{934DD7A0-E316-4990-9642-990367A8640F}"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2956AC-AA79-42C8-BFC5-622937BB9B71}" type="doc">
      <dgm:prSet loTypeId="urn:microsoft.com/office/officeart/2005/8/layout/venn1" loCatId="relationship" qsTypeId="urn:microsoft.com/office/officeart/2005/8/quickstyle/3d3" qsCatId="3D" csTypeId="urn:microsoft.com/office/officeart/2005/8/colors/colorful1" csCatId="colorful"/>
      <dgm:spPr/>
      <dgm:t>
        <a:bodyPr/>
        <a:lstStyle/>
        <a:p>
          <a:endParaRPr lang="fi-FI"/>
        </a:p>
      </dgm:t>
    </dgm:pt>
    <dgm:pt modelId="{A302C43F-24AA-4963-8AC0-09CD46C4E2C3}">
      <dgm:prSet/>
      <dgm:spPr/>
      <dgm:t>
        <a:bodyPr/>
        <a:lstStyle/>
        <a:p>
          <a:r>
            <a:rPr lang="fi-FI"/>
            <a:t>Sijoituspalveluyrityksen, joka tarjoaa sijoituspalveluna toimeksiantojen toteuttamista, on toteutettava asiakkaiden toimeksiannot ilman aiheetonta viivytystä. Sijoituspalveluyritys ei saa antaa toisen asiakkaan edun tai oman etunsa vaikuttaa asiakkaan toimeksiannon toteuttamiseen.</a:t>
          </a:r>
        </a:p>
      </dgm:t>
    </dgm:pt>
    <dgm:pt modelId="{CC423CCA-D99F-4102-9BC4-DB3E472BF5A0}" type="parTrans" cxnId="{042F0277-3A4F-4803-A2B0-D859B1B9BFB4}">
      <dgm:prSet/>
      <dgm:spPr/>
      <dgm:t>
        <a:bodyPr/>
        <a:lstStyle/>
        <a:p>
          <a:endParaRPr lang="fi-FI"/>
        </a:p>
      </dgm:t>
    </dgm:pt>
    <dgm:pt modelId="{E7B3ECD6-EE16-4A69-ABDD-C0E6BD9DE20E}" type="sibTrans" cxnId="{042F0277-3A4F-4803-A2B0-D859B1B9BFB4}">
      <dgm:prSet/>
      <dgm:spPr/>
      <dgm:t>
        <a:bodyPr/>
        <a:lstStyle/>
        <a:p>
          <a:endParaRPr lang="fi-FI"/>
        </a:p>
      </dgm:t>
    </dgm:pt>
    <dgm:pt modelId="{DB62CA1B-AAE4-4238-A26B-16E78CEC1C23}">
      <dgm:prSet/>
      <dgm:spPr/>
      <dgm:t>
        <a:bodyPr/>
        <a:lstStyle/>
        <a:p>
          <a:r>
            <a:rPr lang="fi-FI"/>
            <a:t>Sijoituspalveluyrityksen on toteutettava keskenään samankaltaiset asiakkaiden toimeksiannot niiden saapumisjärjestyksessä täsmällisesti, tasapuolisesti ja nopeasti.</a:t>
          </a:r>
        </a:p>
      </dgm:t>
    </dgm:pt>
    <dgm:pt modelId="{0539F45D-5487-46B9-AE98-0C5D0844BAD4}" type="parTrans" cxnId="{B6037CAB-2E4C-4670-BD07-D94FCDCC2450}">
      <dgm:prSet/>
      <dgm:spPr/>
      <dgm:t>
        <a:bodyPr/>
        <a:lstStyle/>
        <a:p>
          <a:endParaRPr lang="fi-FI"/>
        </a:p>
      </dgm:t>
    </dgm:pt>
    <dgm:pt modelId="{9F747C7D-9CF5-4824-A57E-20CEAF959121}" type="sibTrans" cxnId="{B6037CAB-2E4C-4670-BD07-D94FCDCC2450}">
      <dgm:prSet/>
      <dgm:spPr/>
      <dgm:t>
        <a:bodyPr/>
        <a:lstStyle/>
        <a:p>
          <a:endParaRPr lang="fi-FI"/>
        </a:p>
      </dgm:t>
    </dgm:pt>
    <dgm:pt modelId="{0670A3FA-8168-4C18-A6B4-BFD41C504FB4}" type="pres">
      <dgm:prSet presAssocID="{4F2956AC-AA79-42C8-BFC5-622937BB9B71}" presName="compositeShape" presStyleCnt="0">
        <dgm:presLayoutVars>
          <dgm:chMax val="7"/>
          <dgm:dir/>
          <dgm:resizeHandles val="exact"/>
        </dgm:presLayoutVars>
      </dgm:prSet>
      <dgm:spPr/>
    </dgm:pt>
    <dgm:pt modelId="{607022FA-395E-4AF1-8323-0AECFB8CCC6B}" type="pres">
      <dgm:prSet presAssocID="{A302C43F-24AA-4963-8AC0-09CD46C4E2C3}" presName="circ1" presStyleLbl="vennNode1" presStyleIdx="0" presStyleCnt="2"/>
      <dgm:spPr/>
    </dgm:pt>
    <dgm:pt modelId="{656B518C-A896-4DB1-9312-C0A4E1DB23C4}" type="pres">
      <dgm:prSet presAssocID="{A302C43F-24AA-4963-8AC0-09CD46C4E2C3}" presName="circ1Tx" presStyleLbl="revTx" presStyleIdx="0" presStyleCnt="0">
        <dgm:presLayoutVars>
          <dgm:chMax val="0"/>
          <dgm:chPref val="0"/>
          <dgm:bulletEnabled val="1"/>
        </dgm:presLayoutVars>
      </dgm:prSet>
      <dgm:spPr/>
    </dgm:pt>
    <dgm:pt modelId="{CB5F597E-021B-4389-BC05-2D44D656750A}" type="pres">
      <dgm:prSet presAssocID="{DB62CA1B-AAE4-4238-A26B-16E78CEC1C23}" presName="circ2" presStyleLbl="vennNode1" presStyleIdx="1" presStyleCnt="2"/>
      <dgm:spPr/>
    </dgm:pt>
    <dgm:pt modelId="{862E0EA4-D56A-484A-A6CB-55EFA79FCE43}" type="pres">
      <dgm:prSet presAssocID="{DB62CA1B-AAE4-4238-A26B-16E78CEC1C23}" presName="circ2Tx" presStyleLbl="revTx" presStyleIdx="0" presStyleCnt="0">
        <dgm:presLayoutVars>
          <dgm:chMax val="0"/>
          <dgm:chPref val="0"/>
          <dgm:bulletEnabled val="1"/>
        </dgm:presLayoutVars>
      </dgm:prSet>
      <dgm:spPr/>
    </dgm:pt>
  </dgm:ptLst>
  <dgm:cxnLst>
    <dgm:cxn modelId="{450C981F-3F6B-416C-B6D7-B75202DA3BD2}" type="presOf" srcId="{A302C43F-24AA-4963-8AC0-09CD46C4E2C3}" destId="{656B518C-A896-4DB1-9312-C0A4E1DB23C4}" srcOrd="1" destOrd="0" presId="urn:microsoft.com/office/officeart/2005/8/layout/venn1"/>
    <dgm:cxn modelId="{C922126E-3CAF-4587-A9E8-FD2B5AC2141C}" type="presOf" srcId="{DB62CA1B-AAE4-4238-A26B-16E78CEC1C23}" destId="{862E0EA4-D56A-484A-A6CB-55EFA79FCE43}" srcOrd="1" destOrd="0" presId="urn:microsoft.com/office/officeart/2005/8/layout/venn1"/>
    <dgm:cxn modelId="{CAD5C074-A544-465E-8D78-30FF42F2E2A0}" type="presOf" srcId="{4F2956AC-AA79-42C8-BFC5-622937BB9B71}" destId="{0670A3FA-8168-4C18-A6B4-BFD41C504FB4}" srcOrd="0" destOrd="0" presId="urn:microsoft.com/office/officeart/2005/8/layout/venn1"/>
    <dgm:cxn modelId="{042F0277-3A4F-4803-A2B0-D859B1B9BFB4}" srcId="{4F2956AC-AA79-42C8-BFC5-622937BB9B71}" destId="{A302C43F-24AA-4963-8AC0-09CD46C4E2C3}" srcOrd="0" destOrd="0" parTransId="{CC423CCA-D99F-4102-9BC4-DB3E472BF5A0}" sibTransId="{E7B3ECD6-EE16-4A69-ABDD-C0E6BD9DE20E}"/>
    <dgm:cxn modelId="{B6037CAB-2E4C-4670-BD07-D94FCDCC2450}" srcId="{4F2956AC-AA79-42C8-BFC5-622937BB9B71}" destId="{DB62CA1B-AAE4-4238-A26B-16E78CEC1C23}" srcOrd="1" destOrd="0" parTransId="{0539F45D-5487-46B9-AE98-0C5D0844BAD4}" sibTransId="{9F747C7D-9CF5-4824-A57E-20CEAF959121}"/>
    <dgm:cxn modelId="{790352C0-02A8-4F74-A148-71FE3520A330}" type="presOf" srcId="{A302C43F-24AA-4963-8AC0-09CD46C4E2C3}" destId="{607022FA-395E-4AF1-8323-0AECFB8CCC6B}" srcOrd="0" destOrd="0" presId="urn:microsoft.com/office/officeart/2005/8/layout/venn1"/>
    <dgm:cxn modelId="{1F42A9C9-E173-48CA-9512-509CE113CB78}" type="presOf" srcId="{DB62CA1B-AAE4-4238-A26B-16E78CEC1C23}" destId="{CB5F597E-021B-4389-BC05-2D44D656750A}" srcOrd="0" destOrd="0" presId="urn:microsoft.com/office/officeart/2005/8/layout/venn1"/>
    <dgm:cxn modelId="{7EC53FF5-5D57-44BB-A6E0-0531A23BE9FF}" type="presParOf" srcId="{0670A3FA-8168-4C18-A6B4-BFD41C504FB4}" destId="{607022FA-395E-4AF1-8323-0AECFB8CCC6B}" srcOrd="0" destOrd="0" presId="urn:microsoft.com/office/officeart/2005/8/layout/venn1"/>
    <dgm:cxn modelId="{19DDCE56-009F-4490-AE13-00695B989062}" type="presParOf" srcId="{0670A3FA-8168-4C18-A6B4-BFD41C504FB4}" destId="{656B518C-A896-4DB1-9312-C0A4E1DB23C4}" srcOrd="1" destOrd="0" presId="urn:microsoft.com/office/officeart/2005/8/layout/venn1"/>
    <dgm:cxn modelId="{74D29D29-0B2B-457E-BE40-AC1CB6793FA4}" type="presParOf" srcId="{0670A3FA-8168-4C18-A6B4-BFD41C504FB4}" destId="{CB5F597E-021B-4389-BC05-2D44D656750A}" srcOrd="2" destOrd="0" presId="urn:microsoft.com/office/officeart/2005/8/layout/venn1"/>
    <dgm:cxn modelId="{B5BF559A-DA7D-490F-9804-9729ED4D67AE}" type="presParOf" srcId="{0670A3FA-8168-4C18-A6B4-BFD41C504FB4}" destId="{862E0EA4-D56A-484A-A6CB-55EFA79FCE4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C0764-02A6-472A-A0B8-C25A7596F9FD}" type="doc">
      <dgm:prSet loTypeId="urn:microsoft.com/office/officeart/2005/8/layout/lProcess3" loCatId="process" qsTypeId="urn:microsoft.com/office/officeart/2005/8/quickstyle/3d5" qsCatId="3D" csTypeId="urn:microsoft.com/office/officeart/2005/8/colors/colorful5" csCatId="colorful"/>
      <dgm:spPr/>
      <dgm:t>
        <a:bodyPr/>
        <a:lstStyle/>
        <a:p>
          <a:endParaRPr lang="fi-FI"/>
        </a:p>
      </dgm:t>
    </dgm:pt>
    <dgm:pt modelId="{0965BBBB-FFBD-46EB-8905-62D04C51CB9C}">
      <dgm:prSet/>
      <dgm:spPr/>
      <dgm:t>
        <a:bodyPr/>
        <a:lstStyle/>
        <a:p>
          <a:r>
            <a:rPr lang="fi-FI" b="1"/>
            <a:t>Velvollisuus toteuttaa tilaukset asiakkaalle edullisimmilla ehdoilla (Best Execution -sääntö):</a:t>
          </a:r>
          <a:endParaRPr lang="fi-FI"/>
        </a:p>
      </dgm:t>
    </dgm:pt>
    <dgm:pt modelId="{FD55585F-D3BE-4574-9F8B-C2D6D67337A1}" type="parTrans" cxnId="{BDA1F157-A0D7-4960-92F4-95B405BC8433}">
      <dgm:prSet/>
      <dgm:spPr/>
      <dgm:t>
        <a:bodyPr/>
        <a:lstStyle/>
        <a:p>
          <a:endParaRPr lang="fi-FI"/>
        </a:p>
      </dgm:t>
    </dgm:pt>
    <dgm:pt modelId="{BFA183A1-92AD-4033-90DE-233863B4FFEC}" type="sibTrans" cxnId="{BDA1F157-A0D7-4960-92F4-95B405BC8433}">
      <dgm:prSet/>
      <dgm:spPr/>
      <dgm:t>
        <a:bodyPr/>
        <a:lstStyle/>
        <a:p>
          <a:endParaRPr lang="fi-FI"/>
        </a:p>
      </dgm:t>
    </dgm:pt>
    <dgm:pt modelId="{0EE44299-F70A-4719-955F-54E389E67109}">
      <dgm:prSet/>
      <dgm:spPr/>
      <dgm:t>
        <a:bodyPr/>
        <a:lstStyle/>
        <a:p>
          <a:r>
            <a:rPr lang="fi-FI" b="1"/>
            <a:t>Sijoituspalveluyritysten on toteutettava kaikki riittävät toimenpiteet saavuttaakseen toimeksiantojensa kannalta parhaan mahdollisen tuloksen asiakkailleen</a:t>
          </a:r>
          <a:endParaRPr lang="fi-FI"/>
        </a:p>
      </dgm:t>
    </dgm:pt>
    <dgm:pt modelId="{BD08A4CC-A855-4C29-880B-03DAA2A6DBCE}" type="parTrans" cxnId="{45AEE4DA-6265-4F84-91F0-5D4700A79076}">
      <dgm:prSet/>
      <dgm:spPr/>
      <dgm:t>
        <a:bodyPr/>
        <a:lstStyle/>
        <a:p>
          <a:endParaRPr lang="fi-FI"/>
        </a:p>
      </dgm:t>
    </dgm:pt>
    <dgm:pt modelId="{C195EF33-1F87-450E-9D10-858562355186}" type="sibTrans" cxnId="{45AEE4DA-6265-4F84-91F0-5D4700A79076}">
      <dgm:prSet/>
      <dgm:spPr/>
      <dgm:t>
        <a:bodyPr/>
        <a:lstStyle/>
        <a:p>
          <a:endParaRPr lang="fi-FI"/>
        </a:p>
      </dgm:t>
    </dgm:pt>
    <dgm:pt modelId="{9F08FDBF-3B23-429F-803C-278C495E4209}">
      <dgm:prSet/>
      <dgm:spPr/>
      <dgm:t>
        <a:bodyPr/>
        <a:lstStyle/>
        <a:p>
          <a:r>
            <a:rPr lang="fi-FI"/>
            <a:t>ottaen huomioon hinta, kustannukset, nopeus, toteutuksen ja selvityksen todennäköisyys, koko, luonne tai mikä tahansa muu toimeksiannon toteuttamiseen liittyvä seikka.</a:t>
          </a:r>
        </a:p>
      </dgm:t>
    </dgm:pt>
    <dgm:pt modelId="{4E53A1F4-B243-42C6-B4EE-A5A6EB3F53D9}" type="parTrans" cxnId="{8214AC32-1CB0-4CF9-A8D9-E2EA468769BE}">
      <dgm:prSet/>
      <dgm:spPr/>
      <dgm:t>
        <a:bodyPr/>
        <a:lstStyle/>
        <a:p>
          <a:endParaRPr lang="fi-FI"/>
        </a:p>
      </dgm:t>
    </dgm:pt>
    <dgm:pt modelId="{22E209A6-E231-4A9F-B5F7-1AA8E7846991}" type="sibTrans" cxnId="{8214AC32-1CB0-4CF9-A8D9-E2EA468769BE}">
      <dgm:prSet/>
      <dgm:spPr/>
      <dgm:t>
        <a:bodyPr/>
        <a:lstStyle/>
        <a:p>
          <a:endParaRPr lang="fi-FI"/>
        </a:p>
      </dgm:t>
    </dgm:pt>
    <dgm:pt modelId="{9167210F-6EE1-4101-BEA3-6BBFA99BA4E0}">
      <dgm:prSet/>
      <dgm:spPr/>
      <dgm:t>
        <a:bodyPr/>
        <a:lstStyle/>
        <a:p>
          <a:r>
            <a:rPr lang="fi-FI"/>
            <a:t>Kuitenkin jos asiakkaalta on saatu erityinen ohje, sijoituspalveluyrityksen on toteutettava toimeksianto sitä noudattaen.</a:t>
          </a:r>
        </a:p>
      </dgm:t>
    </dgm:pt>
    <dgm:pt modelId="{68E1716A-3936-46BB-A269-67F9AE67464C}" type="parTrans" cxnId="{5068318E-C0D9-4753-9386-024FB0BB2CD1}">
      <dgm:prSet/>
      <dgm:spPr/>
      <dgm:t>
        <a:bodyPr/>
        <a:lstStyle/>
        <a:p>
          <a:endParaRPr lang="fi-FI"/>
        </a:p>
      </dgm:t>
    </dgm:pt>
    <dgm:pt modelId="{F8D0A665-049E-45B0-8175-76D1010D5D93}" type="sibTrans" cxnId="{5068318E-C0D9-4753-9386-024FB0BB2CD1}">
      <dgm:prSet/>
      <dgm:spPr/>
      <dgm:t>
        <a:bodyPr/>
        <a:lstStyle/>
        <a:p>
          <a:endParaRPr lang="fi-FI"/>
        </a:p>
      </dgm:t>
    </dgm:pt>
    <dgm:pt modelId="{18E6C3D2-50C6-4C85-A29D-9B26C589B4C6}" type="pres">
      <dgm:prSet presAssocID="{C65C0764-02A6-472A-A0B8-C25A7596F9FD}" presName="Name0" presStyleCnt="0">
        <dgm:presLayoutVars>
          <dgm:chPref val="3"/>
          <dgm:dir/>
          <dgm:animLvl val="lvl"/>
          <dgm:resizeHandles/>
        </dgm:presLayoutVars>
      </dgm:prSet>
      <dgm:spPr/>
    </dgm:pt>
    <dgm:pt modelId="{A1DE6E1E-9110-487F-A446-94E1FCCB2EE7}" type="pres">
      <dgm:prSet presAssocID="{0965BBBB-FFBD-46EB-8905-62D04C51CB9C}" presName="horFlow" presStyleCnt="0"/>
      <dgm:spPr/>
    </dgm:pt>
    <dgm:pt modelId="{EA3E5E2E-B46D-4F32-ACCA-FCC123514357}" type="pres">
      <dgm:prSet presAssocID="{0965BBBB-FFBD-46EB-8905-62D04C51CB9C}" presName="bigChev" presStyleLbl="node1" presStyleIdx="0" presStyleCnt="2"/>
      <dgm:spPr/>
    </dgm:pt>
    <dgm:pt modelId="{E7C59A23-E710-45F9-BCB3-ED52BAAD600D}" type="pres">
      <dgm:prSet presAssocID="{0965BBBB-FFBD-46EB-8905-62D04C51CB9C}" presName="vSp" presStyleCnt="0"/>
      <dgm:spPr/>
    </dgm:pt>
    <dgm:pt modelId="{DECB41A6-AF90-423E-A209-E9820E3CB270}" type="pres">
      <dgm:prSet presAssocID="{0EE44299-F70A-4719-955F-54E389E67109}" presName="horFlow" presStyleCnt="0"/>
      <dgm:spPr/>
    </dgm:pt>
    <dgm:pt modelId="{02C5EC59-AB9C-45CC-B7D2-1800FCD49EF6}" type="pres">
      <dgm:prSet presAssocID="{0EE44299-F70A-4719-955F-54E389E67109}" presName="bigChev" presStyleLbl="node1" presStyleIdx="1" presStyleCnt="2"/>
      <dgm:spPr/>
    </dgm:pt>
    <dgm:pt modelId="{C42A6118-E61A-4CE1-AA82-5E68B6212BC6}" type="pres">
      <dgm:prSet presAssocID="{4E53A1F4-B243-42C6-B4EE-A5A6EB3F53D9}" presName="parTrans" presStyleCnt="0"/>
      <dgm:spPr/>
    </dgm:pt>
    <dgm:pt modelId="{95D0DD6F-DF72-48A4-993F-233A99930168}" type="pres">
      <dgm:prSet presAssocID="{9F08FDBF-3B23-429F-803C-278C495E4209}" presName="node" presStyleLbl="alignAccFollowNode1" presStyleIdx="0" presStyleCnt="2">
        <dgm:presLayoutVars>
          <dgm:bulletEnabled val="1"/>
        </dgm:presLayoutVars>
      </dgm:prSet>
      <dgm:spPr/>
    </dgm:pt>
    <dgm:pt modelId="{1742B32B-9622-4FE1-ABED-F1C9430E7335}" type="pres">
      <dgm:prSet presAssocID="{22E209A6-E231-4A9F-B5F7-1AA8E7846991}" presName="sibTrans" presStyleCnt="0"/>
      <dgm:spPr/>
    </dgm:pt>
    <dgm:pt modelId="{2C35D587-7143-4920-B024-4AD4B5F29EC9}" type="pres">
      <dgm:prSet presAssocID="{9167210F-6EE1-4101-BEA3-6BBFA99BA4E0}" presName="node" presStyleLbl="alignAccFollowNode1" presStyleIdx="1" presStyleCnt="2">
        <dgm:presLayoutVars>
          <dgm:bulletEnabled val="1"/>
        </dgm:presLayoutVars>
      </dgm:prSet>
      <dgm:spPr/>
    </dgm:pt>
  </dgm:ptLst>
  <dgm:cxnLst>
    <dgm:cxn modelId="{8214AC32-1CB0-4CF9-A8D9-E2EA468769BE}" srcId="{0EE44299-F70A-4719-955F-54E389E67109}" destId="{9F08FDBF-3B23-429F-803C-278C495E4209}" srcOrd="0" destOrd="0" parTransId="{4E53A1F4-B243-42C6-B4EE-A5A6EB3F53D9}" sibTransId="{22E209A6-E231-4A9F-B5F7-1AA8E7846991}"/>
    <dgm:cxn modelId="{BDA1F157-A0D7-4960-92F4-95B405BC8433}" srcId="{C65C0764-02A6-472A-A0B8-C25A7596F9FD}" destId="{0965BBBB-FFBD-46EB-8905-62D04C51CB9C}" srcOrd="0" destOrd="0" parTransId="{FD55585F-D3BE-4574-9F8B-C2D6D67337A1}" sibTransId="{BFA183A1-92AD-4033-90DE-233863B4FFEC}"/>
    <dgm:cxn modelId="{D67F757F-41C0-40C7-A4BB-BD6145125DC6}" type="presOf" srcId="{9167210F-6EE1-4101-BEA3-6BBFA99BA4E0}" destId="{2C35D587-7143-4920-B024-4AD4B5F29EC9}" srcOrd="0" destOrd="0" presId="urn:microsoft.com/office/officeart/2005/8/layout/lProcess3"/>
    <dgm:cxn modelId="{BACD6C8B-0BEC-48F5-B7E2-56A19878823C}" type="presOf" srcId="{C65C0764-02A6-472A-A0B8-C25A7596F9FD}" destId="{18E6C3D2-50C6-4C85-A29D-9B26C589B4C6}" srcOrd="0" destOrd="0" presId="urn:microsoft.com/office/officeart/2005/8/layout/lProcess3"/>
    <dgm:cxn modelId="{5068318E-C0D9-4753-9386-024FB0BB2CD1}" srcId="{0EE44299-F70A-4719-955F-54E389E67109}" destId="{9167210F-6EE1-4101-BEA3-6BBFA99BA4E0}" srcOrd="1" destOrd="0" parTransId="{68E1716A-3936-46BB-A269-67F9AE67464C}" sibTransId="{F8D0A665-049E-45B0-8175-76D1010D5D93}"/>
    <dgm:cxn modelId="{E8F43992-CB82-4D73-BFC1-7FDFE5BA892B}" type="presOf" srcId="{9F08FDBF-3B23-429F-803C-278C495E4209}" destId="{95D0DD6F-DF72-48A4-993F-233A99930168}" srcOrd="0" destOrd="0" presId="urn:microsoft.com/office/officeart/2005/8/layout/lProcess3"/>
    <dgm:cxn modelId="{879A8E95-4241-4E51-94B9-904726E2818B}" type="presOf" srcId="{0EE44299-F70A-4719-955F-54E389E67109}" destId="{02C5EC59-AB9C-45CC-B7D2-1800FCD49EF6}" srcOrd="0" destOrd="0" presId="urn:microsoft.com/office/officeart/2005/8/layout/lProcess3"/>
    <dgm:cxn modelId="{45AEE4DA-6265-4F84-91F0-5D4700A79076}" srcId="{C65C0764-02A6-472A-A0B8-C25A7596F9FD}" destId="{0EE44299-F70A-4719-955F-54E389E67109}" srcOrd="1" destOrd="0" parTransId="{BD08A4CC-A855-4C29-880B-03DAA2A6DBCE}" sibTransId="{C195EF33-1F87-450E-9D10-858562355186}"/>
    <dgm:cxn modelId="{90DBEEFF-F56F-40EC-81A5-75492AB5ADB0}" type="presOf" srcId="{0965BBBB-FFBD-46EB-8905-62D04C51CB9C}" destId="{EA3E5E2E-B46D-4F32-ACCA-FCC123514357}" srcOrd="0" destOrd="0" presId="urn:microsoft.com/office/officeart/2005/8/layout/lProcess3"/>
    <dgm:cxn modelId="{DA4A6494-A6BA-49F4-9400-B42EE1558B52}" type="presParOf" srcId="{18E6C3D2-50C6-4C85-A29D-9B26C589B4C6}" destId="{A1DE6E1E-9110-487F-A446-94E1FCCB2EE7}" srcOrd="0" destOrd="0" presId="urn:microsoft.com/office/officeart/2005/8/layout/lProcess3"/>
    <dgm:cxn modelId="{A5D6706B-BAF7-471A-BBF0-A4B64D91991D}" type="presParOf" srcId="{A1DE6E1E-9110-487F-A446-94E1FCCB2EE7}" destId="{EA3E5E2E-B46D-4F32-ACCA-FCC123514357}" srcOrd="0" destOrd="0" presId="urn:microsoft.com/office/officeart/2005/8/layout/lProcess3"/>
    <dgm:cxn modelId="{9A345415-9BE2-42CC-8931-AAB591CC2B91}" type="presParOf" srcId="{18E6C3D2-50C6-4C85-A29D-9B26C589B4C6}" destId="{E7C59A23-E710-45F9-BCB3-ED52BAAD600D}" srcOrd="1" destOrd="0" presId="urn:microsoft.com/office/officeart/2005/8/layout/lProcess3"/>
    <dgm:cxn modelId="{E5622220-60C0-4321-8F2B-DC53B842595B}" type="presParOf" srcId="{18E6C3D2-50C6-4C85-A29D-9B26C589B4C6}" destId="{DECB41A6-AF90-423E-A209-E9820E3CB270}" srcOrd="2" destOrd="0" presId="urn:microsoft.com/office/officeart/2005/8/layout/lProcess3"/>
    <dgm:cxn modelId="{9DF3F62E-60E7-4C4F-9CFE-1D83C1FC01A0}" type="presParOf" srcId="{DECB41A6-AF90-423E-A209-E9820E3CB270}" destId="{02C5EC59-AB9C-45CC-B7D2-1800FCD49EF6}" srcOrd="0" destOrd="0" presId="urn:microsoft.com/office/officeart/2005/8/layout/lProcess3"/>
    <dgm:cxn modelId="{308449CC-4EAB-4AEB-B4AF-5D218FEF0EA2}" type="presParOf" srcId="{DECB41A6-AF90-423E-A209-E9820E3CB270}" destId="{C42A6118-E61A-4CE1-AA82-5E68B6212BC6}" srcOrd="1" destOrd="0" presId="urn:microsoft.com/office/officeart/2005/8/layout/lProcess3"/>
    <dgm:cxn modelId="{E01659DA-9C86-4BDE-B66B-8B6E66D8216F}" type="presParOf" srcId="{DECB41A6-AF90-423E-A209-E9820E3CB270}" destId="{95D0DD6F-DF72-48A4-993F-233A99930168}" srcOrd="2" destOrd="0" presId="urn:microsoft.com/office/officeart/2005/8/layout/lProcess3"/>
    <dgm:cxn modelId="{D4B42B7E-91F3-4EFC-B2BC-96C868482ED4}" type="presParOf" srcId="{DECB41A6-AF90-423E-A209-E9820E3CB270}" destId="{1742B32B-9622-4FE1-ABED-F1C9430E7335}" srcOrd="3" destOrd="0" presId="urn:microsoft.com/office/officeart/2005/8/layout/lProcess3"/>
    <dgm:cxn modelId="{A7AB4A36-CAA8-4318-8055-A097C1C70463}" type="presParOf" srcId="{DECB41A6-AF90-423E-A209-E9820E3CB270}" destId="{2C35D587-7143-4920-B024-4AD4B5F29EC9}"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D8052-CF8E-4C3D-91BE-6388D20F03D8}">
      <dsp:nvSpPr>
        <dsp:cNvPr id="0" name=""/>
        <dsp:cNvSpPr/>
      </dsp:nvSpPr>
      <dsp:spPr>
        <a:xfrm>
          <a:off x="0" y="128077"/>
          <a:ext cx="5221816" cy="126813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0" kern="1200" baseline="0" dirty="0"/>
            <a:t>Sijoituspalvelulla tarkoitetaan lainsäädännössä muun muassa sijoitusneuvontaa, omaisuudenhoitoa sekä rahoitusvälineitä koskevien toimeksiantojen vastaanottamista, välittämistä ja toteuttamista. </a:t>
          </a:r>
          <a:endParaRPr lang="en-US" sz="1300" kern="1200" dirty="0"/>
        </a:p>
      </dsp:txBody>
      <dsp:txXfrm>
        <a:off x="61905" y="189982"/>
        <a:ext cx="5098006" cy="1144323"/>
      </dsp:txXfrm>
    </dsp:sp>
    <dsp:sp modelId="{50C5E7BE-73BE-44A0-9B3D-C16B660C5AAA}">
      <dsp:nvSpPr>
        <dsp:cNvPr id="0" name=""/>
        <dsp:cNvSpPr/>
      </dsp:nvSpPr>
      <dsp:spPr>
        <a:xfrm>
          <a:off x="0" y="1433651"/>
          <a:ext cx="5221816" cy="126813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0" kern="1200" baseline="0" dirty="0"/>
            <a:t>Sijoituspalveluyritys voi myönnetyn toimiluvan mukaisesti tarjota asiakkaille lisäksi oheispalveluita, kuten mm. rahoitusvälineiden säilytys- ja hoitopalveluja, myöntää sijoituspalveluun liittyviä luottoja ja muuta rahoitusta sekä tuottaa sijoitustutkimuksia ja rahoitusvälineillä käytävään kauppaan liittyviä yleisiä suosituksia. </a:t>
          </a:r>
          <a:endParaRPr lang="en-US" sz="1300" kern="1200" dirty="0"/>
        </a:p>
      </dsp:txBody>
      <dsp:txXfrm>
        <a:off x="61905" y="1495556"/>
        <a:ext cx="5098006" cy="1144323"/>
      </dsp:txXfrm>
    </dsp:sp>
    <dsp:sp modelId="{72B3C7F0-FD4F-444B-8417-C185E8914C6A}">
      <dsp:nvSpPr>
        <dsp:cNvPr id="0" name=""/>
        <dsp:cNvSpPr/>
      </dsp:nvSpPr>
      <dsp:spPr>
        <a:xfrm>
          <a:off x="0" y="2739225"/>
          <a:ext cx="5221816" cy="126813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0" kern="1200" baseline="0"/>
            <a:t>Sijoituspalvelua saa tarjota vain luottolaitostoimiluvan saanut pankki, sijoituspalvelutoimiluvan saanut sijoituspalveluyritys sekä omaisuudenhoidon ja sijoitusneuvonnan osalta toimiluvan saanut rahastoyhtiö tai vaihtoehtorahastojen hoitaja.</a:t>
          </a:r>
          <a:r>
            <a:rPr lang="fi-FI" sz="1300" b="0" kern="1200"/>
            <a:t> </a:t>
          </a:r>
          <a:endParaRPr lang="en-US" sz="1300" kern="1200"/>
        </a:p>
      </dsp:txBody>
      <dsp:txXfrm>
        <a:off x="61905" y="2801130"/>
        <a:ext cx="5098006" cy="1144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55CE9-A040-4C8B-B762-314DDF9EBA99}">
      <dsp:nvSpPr>
        <dsp:cNvPr id="0" name=""/>
        <dsp:cNvSpPr/>
      </dsp:nvSpPr>
      <dsp:spPr>
        <a:xfrm>
          <a:off x="798512" y="0"/>
          <a:ext cx="9049808" cy="4135437"/>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39090168-BD05-45B1-80D5-94572D7EA9CB}">
      <dsp:nvSpPr>
        <dsp:cNvPr id="0" name=""/>
        <dsp:cNvSpPr/>
      </dsp:nvSpPr>
      <dsp:spPr>
        <a:xfrm>
          <a:off x="11437" y="1240631"/>
          <a:ext cx="3426949" cy="1654174"/>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Sijoituspalveluyrityksen on toteutettava kaikki asianmukaiset toimenpiteet eturistiriitatilanteiden tunnistamiseksi ja ehkäisemiseksi sekä niiden syntyessä kohdeltava asiakasta hyvän tavan mukaisesti.</a:t>
          </a:r>
        </a:p>
      </dsp:txBody>
      <dsp:txXfrm>
        <a:off x="92187" y="1321381"/>
        <a:ext cx="3265449" cy="1492674"/>
      </dsp:txXfrm>
    </dsp:sp>
    <dsp:sp modelId="{074D85DE-E90A-4A9A-818A-EFEC6A1B1FB3}">
      <dsp:nvSpPr>
        <dsp:cNvPr id="0" name=""/>
        <dsp:cNvSpPr/>
      </dsp:nvSpPr>
      <dsp:spPr>
        <a:xfrm>
          <a:off x="3609941" y="1240631"/>
          <a:ext cx="3426949" cy="1654174"/>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Jos eturistiriitatilannetta ei voida välttää, sijoituspalveluyrityksen on selkeästi pysyvällä tavalla ilmoitettava asiakkaalle riittävän yksityiskohtaiset tiedot eturistiriidan luonteesta ja sen syistä sekä asiakkaan etuihin kohdistuvien riskien pienentämiseksi toteutetuista toimenpiteistä ennen liiketoimen suorittamista asiakkaan lukuun. </a:t>
          </a:r>
        </a:p>
      </dsp:txBody>
      <dsp:txXfrm>
        <a:off x="3690691" y="1321381"/>
        <a:ext cx="3265449" cy="1492674"/>
      </dsp:txXfrm>
    </dsp:sp>
    <dsp:sp modelId="{313F4955-EACD-4B05-8268-2DCD62197CE6}">
      <dsp:nvSpPr>
        <dsp:cNvPr id="0" name=""/>
        <dsp:cNvSpPr/>
      </dsp:nvSpPr>
      <dsp:spPr>
        <a:xfrm>
          <a:off x="7208446" y="1240631"/>
          <a:ext cx="3426949" cy="1654174"/>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Sijoituspalveluyrityksellä on oltava toimintaperiaatteet eturistiriitojen tunnistamisessa ja ehkäisemisessä noudatettavista menettelytavoista.</a:t>
          </a:r>
        </a:p>
      </dsp:txBody>
      <dsp:txXfrm>
        <a:off x="7289196" y="1321381"/>
        <a:ext cx="3265449" cy="14926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EF25D-D092-4C35-AC22-5F262A44AE8C}">
      <dsp:nvSpPr>
        <dsp:cNvPr id="0" name=""/>
        <dsp:cNvSpPr/>
      </dsp:nvSpPr>
      <dsp:spPr>
        <a:xfrm>
          <a:off x="241217" y="3075"/>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i="0" kern="1200" baseline="0"/>
            <a:t>Sijoituspalvelun ja oheispalvelun tarjoamisessa on toimittava rehellisesti, tasapuolisesti ja ammattimaisesti asiakkaan edun mukaisesti.</a:t>
          </a:r>
          <a:endParaRPr lang="en-US" sz="1800" kern="1200"/>
        </a:p>
      </dsp:txBody>
      <dsp:txXfrm>
        <a:off x="241217" y="3075"/>
        <a:ext cx="3176374" cy="1905824"/>
      </dsp:txXfrm>
    </dsp:sp>
    <dsp:sp modelId="{295FD2BB-6472-4F41-8B38-F20DFE242A31}">
      <dsp:nvSpPr>
        <dsp:cNvPr id="0" name=""/>
        <dsp:cNvSpPr/>
      </dsp:nvSpPr>
      <dsp:spPr>
        <a:xfrm>
          <a:off x="3735229" y="3075"/>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i="0" kern="1200" baseline="0"/>
            <a:t>Sijoitus-ja oheispalveluja tarjottaessa voi kuitenkin syntyä eturistiriitatilanteita, joissa asiakkaan etu saattaa vaarantua.</a:t>
          </a:r>
          <a:endParaRPr lang="en-US" sz="1800" kern="1200"/>
        </a:p>
      </dsp:txBody>
      <dsp:txXfrm>
        <a:off x="3735229" y="3075"/>
        <a:ext cx="3176374" cy="1905824"/>
      </dsp:txXfrm>
    </dsp:sp>
    <dsp:sp modelId="{7506D435-3144-4A90-AEA4-B0EB9B2D4BB7}">
      <dsp:nvSpPr>
        <dsp:cNvPr id="0" name=""/>
        <dsp:cNvSpPr/>
      </dsp:nvSpPr>
      <dsp:spPr>
        <a:xfrm>
          <a:off x="7229241" y="3075"/>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baseline="0"/>
            <a:t>Eturistiriitatilanteissakin sijoituspalveluyrityksellä on velvollisuus toimia asiakkaan edun mukaisesti.</a:t>
          </a:r>
          <a:endParaRPr lang="en-US" sz="1800" kern="1200"/>
        </a:p>
      </dsp:txBody>
      <dsp:txXfrm>
        <a:off x="7229241" y="3075"/>
        <a:ext cx="3176374" cy="1905824"/>
      </dsp:txXfrm>
    </dsp:sp>
    <dsp:sp modelId="{2A0C94BD-AFC1-4333-A339-316ACB779E9F}">
      <dsp:nvSpPr>
        <dsp:cNvPr id="0" name=""/>
        <dsp:cNvSpPr/>
      </dsp:nvSpPr>
      <dsp:spPr>
        <a:xfrm>
          <a:off x="241217" y="2226537"/>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i="0" kern="1200" baseline="0"/>
            <a:t>Asiakkaita on kohdeltava tasapuolisesti.</a:t>
          </a:r>
          <a:endParaRPr lang="en-US" sz="1800" kern="1200"/>
        </a:p>
      </dsp:txBody>
      <dsp:txXfrm>
        <a:off x="241217" y="2226537"/>
        <a:ext cx="3176374" cy="1905824"/>
      </dsp:txXfrm>
    </dsp:sp>
    <dsp:sp modelId="{579E41C3-C68E-4154-A6D8-49C62ACB3774}">
      <dsp:nvSpPr>
        <dsp:cNvPr id="0" name=""/>
        <dsp:cNvSpPr/>
      </dsp:nvSpPr>
      <dsp:spPr>
        <a:xfrm>
          <a:off x="3735229" y="2226537"/>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baseline="0"/>
            <a:t>Yritys ei esimerkiksi voi toteuttaa ensin kannattavampien ja vasta sitten vähemmän kannattavien asiakkaiden toimeksiantoja. </a:t>
          </a:r>
          <a:endParaRPr lang="en-US" sz="1800" kern="1200"/>
        </a:p>
      </dsp:txBody>
      <dsp:txXfrm>
        <a:off x="3735229" y="2226537"/>
        <a:ext cx="3176374" cy="1905824"/>
      </dsp:txXfrm>
    </dsp:sp>
    <dsp:sp modelId="{B7A77E63-8643-40C7-9A2B-67A1CF45A393}">
      <dsp:nvSpPr>
        <dsp:cNvPr id="0" name=""/>
        <dsp:cNvSpPr/>
      </dsp:nvSpPr>
      <dsp:spPr>
        <a:xfrm>
          <a:off x="7229241" y="2226537"/>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baseline="0"/>
            <a:t>Omaisuudenhoidossa yhden asiakkaan sijoitussalkkua ei saa suosia suhteessa toiseen asiakkaaseen esimerkiksi kohdistamalla edullisempia kauppoja ensin mainitulle.</a:t>
          </a:r>
          <a:endParaRPr lang="en-US" sz="1800" kern="1200"/>
        </a:p>
      </dsp:txBody>
      <dsp:txXfrm>
        <a:off x="7229241" y="2226537"/>
        <a:ext cx="3176374" cy="19058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6F549-A194-4305-893D-8B4595B2B4FC}">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80346-8DFE-4630-A6E2-B5E6E7020C7C}">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dirty="0"/>
            <a:t>Avoimuuden periaate</a:t>
          </a:r>
          <a:r>
            <a:rPr lang="fi-FI" sz="1300" b="1" i="0" kern="1200" baseline="0" dirty="0"/>
            <a:t>: </a:t>
          </a:r>
          <a:endParaRPr lang="fi-FI" sz="1300" kern="1200" dirty="0"/>
        </a:p>
      </dsp:txBody>
      <dsp:txXfrm>
        <a:off x="0" y="0"/>
        <a:ext cx="2129366" cy="2067718"/>
      </dsp:txXfrm>
    </dsp:sp>
    <dsp:sp modelId="{2CE9820E-1F5E-458B-AB94-BF2FEC9C0B3C}">
      <dsp:nvSpPr>
        <dsp:cNvPr id="0" name=""/>
        <dsp:cNvSpPr/>
      </dsp:nvSpPr>
      <dsp:spPr>
        <a:xfrm>
          <a:off x="2289069" y="93895"/>
          <a:ext cx="8357763" cy="187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b="1" i="0" kern="1200" baseline="0" dirty="0"/>
            <a:t>Jos eturistiriitatilannetta ei voi välttää, sijoituspalveluyrityksen on ilmoitettava riittävän yksityiskohtaiset tiedot eturistiriidan luonteesta ja sen syistä sekä asiakkaan etuihin kohdistuvien riskien pienentämiseksi toteutetuista toimenpiteistä ennen liiketoimen suorittamista asiakkaan lukuun.</a:t>
          </a:r>
          <a:endParaRPr lang="fi-FI" sz="2100" kern="1200" dirty="0"/>
        </a:p>
      </dsp:txBody>
      <dsp:txXfrm>
        <a:off x="2289069" y="93895"/>
        <a:ext cx="8357763" cy="1877908"/>
      </dsp:txXfrm>
    </dsp:sp>
    <dsp:sp modelId="{7E9C82D7-370A-4CD6-9AFA-AFBBFFB6EAE9}">
      <dsp:nvSpPr>
        <dsp:cNvPr id="0" name=""/>
        <dsp:cNvSpPr/>
      </dsp:nvSpPr>
      <dsp:spPr>
        <a:xfrm>
          <a:off x="2129366" y="1971803"/>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BFD6C-C73B-481E-9433-389F69DD6CE0}">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1465D-B85E-4A37-8065-7D758FDD3C55}">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dirty="0"/>
            <a:t>Sijoituspalveluyrityksellä on oltava </a:t>
          </a:r>
          <a:r>
            <a:rPr lang="fi-FI" sz="1800" b="1" i="0" kern="1200" baseline="0" dirty="0" err="1"/>
            <a:t>toimintaperiaat</a:t>
          </a:r>
          <a:r>
            <a:rPr lang="fi-FI" sz="1800" b="1" i="0" kern="1200" baseline="0" dirty="0"/>
            <a:t>-teet </a:t>
          </a:r>
          <a:r>
            <a:rPr lang="fi-FI" sz="1800" b="1" i="0" kern="1200" baseline="0" dirty="0" err="1"/>
            <a:t>eturistiriito-jen</a:t>
          </a:r>
          <a:r>
            <a:rPr lang="fi-FI" sz="1800" b="1" i="0" kern="1200" baseline="0" dirty="0"/>
            <a:t> </a:t>
          </a:r>
          <a:r>
            <a:rPr lang="fi-FI" sz="1800" b="1" i="0" kern="1200" baseline="0" dirty="0" err="1"/>
            <a:t>tunnistami-sessa</a:t>
          </a:r>
          <a:r>
            <a:rPr lang="fi-FI" sz="1800" b="1" i="0" kern="1200" baseline="0" dirty="0"/>
            <a:t> ja ehkäisemisessä noudatettavista menettelytavoista</a:t>
          </a:r>
          <a:r>
            <a:rPr lang="fi-FI" sz="1300" b="1" i="0" kern="1200" baseline="0" dirty="0"/>
            <a:t>.</a:t>
          </a:r>
          <a:endParaRPr lang="fi-FI" sz="1300" kern="1200" dirty="0"/>
        </a:p>
      </dsp:txBody>
      <dsp:txXfrm>
        <a:off x="0" y="2067718"/>
        <a:ext cx="2129366" cy="20677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9016-9A03-4A61-A7A8-4FCB8EFF00ED}">
      <dsp:nvSpPr>
        <dsp:cNvPr id="0" name=""/>
        <dsp:cNvSpPr/>
      </dsp:nvSpPr>
      <dsp:spPr>
        <a:xfrm>
          <a:off x="0" y="0"/>
          <a:ext cx="4135437" cy="413543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4FB6EE-43B6-4103-8DC0-5B969F595F6B}">
      <dsp:nvSpPr>
        <dsp:cNvPr id="0" name=""/>
        <dsp:cNvSpPr/>
      </dsp:nvSpPr>
      <dsp:spPr>
        <a:xfrm>
          <a:off x="2067718" y="0"/>
          <a:ext cx="8579114" cy="413543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Kannustimilla tarkoitetaan sijoituspalveluyrityksen muulle osapuolelle kuin asiakkaalle maksamia tai sen tältä vastaanottamia rahallisia tai ei-rahallisia etuja.</a:t>
          </a:r>
          <a:endParaRPr lang="fi-FI" sz="1200" kern="1200"/>
        </a:p>
      </dsp:txBody>
      <dsp:txXfrm>
        <a:off x="2067718" y="0"/>
        <a:ext cx="4289557" cy="878780"/>
      </dsp:txXfrm>
    </dsp:sp>
    <dsp:sp modelId="{28D707CD-4D8D-4314-828A-8673D7AE64D2}">
      <dsp:nvSpPr>
        <dsp:cNvPr id="0" name=""/>
        <dsp:cNvSpPr/>
      </dsp:nvSpPr>
      <dsp:spPr>
        <a:xfrm>
          <a:off x="542776" y="878780"/>
          <a:ext cx="3049884" cy="3049884"/>
        </a:xfrm>
        <a:prstGeom prst="pie">
          <a:avLst>
            <a:gd name="adj1" fmla="val 5400000"/>
            <a:gd name="adj2" fmla="val 16200000"/>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5013E7F-50E4-4A8E-8B40-59662D117CD3}">
      <dsp:nvSpPr>
        <dsp:cNvPr id="0" name=""/>
        <dsp:cNvSpPr/>
      </dsp:nvSpPr>
      <dsp:spPr>
        <a:xfrm>
          <a:off x="2067718" y="878780"/>
          <a:ext cx="8579114" cy="3049884"/>
        </a:xfrm>
        <a:prstGeom prst="rect">
          <a:avLst/>
        </a:prstGeom>
        <a:solidFill>
          <a:schemeClr val="lt1">
            <a:alpha val="90000"/>
            <a:hueOff val="0"/>
            <a:satOff val="0"/>
            <a:lumOff val="0"/>
            <a:alphaOff val="0"/>
          </a:schemeClr>
        </a:solidFill>
        <a:ln w="9525" cap="flat" cmpd="sng" algn="ctr">
          <a:solidFill>
            <a:schemeClr val="accent5">
              <a:hueOff val="-4454009"/>
              <a:satOff val="16519"/>
              <a:lumOff val="-189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Esim. palkkionpalautus eli toiselta palveluntarjoajalta saatava osuus tämän veloittamista palkkioista</a:t>
          </a:r>
          <a:endParaRPr lang="fi-FI" sz="1200" kern="1200"/>
        </a:p>
      </dsp:txBody>
      <dsp:txXfrm>
        <a:off x="2067718" y="878780"/>
        <a:ext cx="4289557" cy="878780"/>
      </dsp:txXfrm>
    </dsp:sp>
    <dsp:sp modelId="{94B6F057-0FD3-47FE-AA0C-C2B12AFAF9C7}">
      <dsp:nvSpPr>
        <dsp:cNvPr id="0" name=""/>
        <dsp:cNvSpPr/>
      </dsp:nvSpPr>
      <dsp:spPr>
        <a:xfrm>
          <a:off x="1085552" y="1757560"/>
          <a:ext cx="1964332" cy="1964332"/>
        </a:xfrm>
        <a:prstGeom prst="pie">
          <a:avLst>
            <a:gd name="adj1" fmla="val 5400000"/>
            <a:gd name="adj2" fmla="val 16200000"/>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FA987C4-11C1-4DFC-89BE-6762D6AC80FA}">
      <dsp:nvSpPr>
        <dsp:cNvPr id="0" name=""/>
        <dsp:cNvSpPr/>
      </dsp:nvSpPr>
      <dsp:spPr>
        <a:xfrm>
          <a:off x="2067718" y="1757560"/>
          <a:ext cx="8579114" cy="1964332"/>
        </a:xfrm>
        <a:prstGeom prst="rect">
          <a:avLst/>
        </a:prstGeom>
        <a:solidFill>
          <a:schemeClr val="lt1">
            <a:alpha val="90000"/>
            <a:hueOff val="0"/>
            <a:satOff val="0"/>
            <a:lumOff val="0"/>
            <a:alphaOff val="0"/>
          </a:schemeClr>
        </a:solidFill>
        <a:ln w="9525" cap="flat" cmpd="sng" algn="ctr">
          <a:solidFill>
            <a:schemeClr val="accent5">
              <a:hueOff val="-8908018"/>
              <a:satOff val="33039"/>
              <a:lumOff val="-3791"/>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Kannustimia koskeva sääntely on tiukinta omaisuudenhoidossa ja riippumattomassa sijoitusneuvonnassa.</a:t>
          </a:r>
          <a:endParaRPr lang="fi-FI" sz="1200" kern="1200"/>
        </a:p>
      </dsp:txBody>
      <dsp:txXfrm>
        <a:off x="2067718" y="1757560"/>
        <a:ext cx="4289557" cy="878780"/>
      </dsp:txXfrm>
    </dsp:sp>
    <dsp:sp modelId="{7A44F92A-88E6-43FF-8C9B-9427F122902E}">
      <dsp:nvSpPr>
        <dsp:cNvPr id="0" name=""/>
        <dsp:cNvSpPr/>
      </dsp:nvSpPr>
      <dsp:spPr>
        <a:xfrm>
          <a:off x="1628328" y="2636341"/>
          <a:ext cx="878780" cy="878780"/>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AAE1887-6BD2-484A-90D4-F3D3CEC116D7}">
      <dsp:nvSpPr>
        <dsp:cNvPr id="0" name=""/>
        <dsp:cNvSpPr/>
      </dsp:nvSpPr>
      <dsp:spPr>
        <a:xfrm>
          <a:off x="2067718" y="2636341"/>
          <a:ext cx="8579114" cy="878780"/>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Muissa sijoituspalveluissa sijoituspalveluyritys ei saa lähtökohtaisesti maksaa kannustimia kolmannelle osapuolelle eikä vastaanottaa kannustimia kolmannelta osapuolelta sijoitus- tai oheispalvelun yhteydessä. </a:t>
          </a:r>
          <a:endParaRPr lang="fi-FI" sz="1200" kern="1200"/>
        </a:p>
      </dsp:txBody>
      <dsp:txXfrm>
        <a:off x="2067718" y="2636341"/>
        <a:ext cx="4289557" cy="878780"/>
      </dsp:txXfrm>
    </dsp:sp>
    <dsp:sp modelId="{0C6C29CB-0A59-45C2-8840-DA24521A84C4}">
      <dsp:nvSpPr>
        <dsp:cNvPr id="0" name=""/>
        <dsp:cNvSpPr/>
      </dsp:nvSpPr>
      <dsp:spPr>
        <a:xfrm>
          <a:off x="6357275" y="878780"/>
          <a:ext cx="4289557" cy="8787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fi-FI" sz="900" b="0" i="0" kern="1200" baseline="0"/>
            <a:t>esim. sijoitusneuvontaa harjoittava sijoituspalveluyritys voi saada palkkionpalauksen rahastoyhtiöltä, jonka hallinnoimiin sijoitusrahastoihin sijoituspalveluyritys ohjaa asiakkaiden varoja</a:t>
          </a:r>
          <a:endParaRPr lang="fi-FI" sz="900" kern="1200"/>
        </a:p>
        <a:p>
          <a:pPr marL="57150" lvl="1" indent="-57150" algn="l" defTabSz="400050">
            <a:lnSpc>
              <a:spcPct val="90000"/>
            </a:lnSpc>
            <a:spcBef>
              <a:spcPct val="0"/>
            </a:spcBef>
            <a:spcAft>
              <a:spcPct val="15000"/>
            </a:spcAft>
            <a:buChar char="•"/>
          </a:pPr>
          <a:r>
            <a:rPr lang="fi-FI" sz="900" b="0" i="0" kern="1200" baseline="0"/>
            <a:t>sijoitusneuvojalla voi olla kannustin suositella sellaisia sijoituskohteita, joista hän saa palkkionpalautuksia, vaikka se ei välttämättä olisi sijoittajan edun mukaista</a:t>
          </a:r>
          <a:endParaRPr lang="fi-FI" sz="900" kern="1200"/>
        </a:p>
      </dsp:txBody>
      <dsp:txXfrm>
        <a:off x="6357275" y="878780"/>
        <a:ext cx="4289557" cy="878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20D69-E27E-4810-8C47-048E3A5AFEAD}">
      <dsp:nvSpPr>
        <dsp:cNvPr id="0" name=""/>
        <dsp:cNvSpPr/>
      </dsp:nvSpPr>
      <dsp:spPr>
        <a:xfrm>
          <a:off x="1784805" y="11248"/>
          <a:ext cx="4112940" cy="41129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kern="1200"/>
            <a:t>Asiakkaalle on annettava selkeässä muodossa kattavat, paikkansa pitävät ja ymmärrettävät tiedot 1 momentissa tarkoitetun maksun tai edun olemassaolosta, sen luonteesta ja määrästä tai kun määrää ei pystytä määrittämään, sen laskentamenetelmästä. </a:t>
          </a:r>
        </a:p>
      </dsp:txBody>
      <dsp:txXfrm>
        <a:off x="2359135" y="496252"/>
        <a:ext cx="2371424" cy="3142932"/>
      </dsp:txXfrm>
    </dsp:sp>
    <dsp:sp modelId="{C7BAE23B-464F-4E7D-8498-74B92DB7CABE}">
      <dsp:nvSpPr>
        <dsp:cNvPr id="0" name=""/>
        <dsp:cNvSpPr/>
      </dsp:nvSpPr>
      <dsp:spPr>
        <a:xfrm>
          <a:off x="4749087" y="11248"/>
          <a:ext cx="4112940" cy="41129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kern="1200"/>
            <a:t>Sijoituspalveluyrityksellä ei saa olla palkitsemista, myyntitavoitteita tai vastaavia muita järjestelyjä, jotka voisivat kannustaa sen henkilöstöä suosittelemaan tiettyä rahoitusvälinettä ei-ammattimaiselle asiakkaalle, jos sijoituspalveluyritys voisi tarjota toista rahoitusvälinettä, joka paremmin vastaisi asiakkaan tarpeita.</a:t>
          </a:r>
        </a:p>
      </dsp:txBody>
      <dsp:txXfrm>
        <a:off x="5916272" y="496252"/>
        <a:ext cx="2371424" cy="31429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E9F5-7D17-4E9A-B31D-1363D2A1385E}">
      <dsp:nvSpPr>
        <dsp:cNvPr id="0" name=""/>
        <dsp:cNvSpPr/>
      </dsp:nvSpPr>
      <dsp:spPr>
        <a:xfrm>
          <a:off x="5338132" y="1525567"/>
          <a:ext cx="1467949" cy="698610"/>
        </a:xfrm>
        <a:custGeom>
          <a:avLst/>
          <a:gdLst/>
          <a:ahLst/>
          <a:cxnLst/>
          <a:rect l="0" t="0" r="0" b="0"/>
          <a:pathLst>
            <a:path>
              <a:moveTo>
                <a:pt x="0" y="0"/>
              </a:moveTo>
              <a:lnTo>
                <a:pt x="0" y="476082"/>
              </a:lnTo>
              <a:lnTo>
                <a:pt x="1467949" y="476082"/>
              </a:lnTo>
              <a:lnTo>
                <a:pt x="1467949" y="6986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0E2269A-AD60-4CEE-ADE4-4D32F47A6154}">
      <dsp:nvSpPr>
        <dsp:cNvPr id="0" name=""/>
        <dsp:cNvSpPr/>
      </dsp:nvSpPr>
      <dsp:spPr>
        <a:xfrm>
          <a:off x="3870182" y="1525567"/>
          <a:ext cx="1467949" cy="698610"/>
        </a:xfrm>
        <a:custGeom>
          <a:avLst/>
          <a:gdLst/>
          <a:ahLst/>
          <a:cxnLst/>
          <a:rect l="0" t="0" r="0" b="0"/>
          <a:pathLst>
            <a:path>
              <a:moveTo>
                <a:pt x="1467949" y="0"/>
              </a:moveTo>
              <a:lnTo>
                <a:pt x="1467949" y="476082"/>
              </a:lnTo>
              <a:lnTo>
                <a:pt x="0" y="476082"/>
              </a:lnTo>
              <a:lnTo>
                <a:pt x="0" y="6986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A395945-4B93-4777-A7A5-8CCB5A216E7D}">
      <dsp:nvSpPr>
        <dsp:cNvPr id="0" name=""/>
        <dsp:cNvSpPr/>
      </dsp:nvSpPr>
      <dsp:spPr>
        <a:xfrm>
          <a:off x="1201183" y="234"/>
          <a:ext cx="2402099" cy="1525333"/>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04E8409-EF46-44A9-818C-0991244036E4}">
      <dsp:nvSpPr>
        <dsp:cNvPr id="0" name=""/>
        <dsp:cNvSpPr/>
      </dsp:nvSpPr>
      <dsp:spPr>
        <a:xfrm>
          <a:off x="1468083" y="253788"/>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Kannustimen maksaminen tai vastaanottaminen on kuitenkin sallittua, jos maksu tai etu on tarkoitettu parantamaan asiakkaalle tarjottavan palvelun laatua eikä se ole asiakkaan edun vastaista.</a:t>
          </a:r>
          <a:endParaRPr lang="en-US" sz="1200" kern="1200"/>
        </a:p>
      </dsp:txBody>
      <dsp:txXfrm>
        <a:off x="1512758" y="298463"/>
        <a:ext cx="2312749" cy="1435983"/>
      </dsp:txXfrm>
    </dsp:sp>
    <dsp:sp modelId="{B025EE8C-8793-43E8-9F67-3FB65AE270CD}">
      <dsp:nvSpPr>
        <dsp:cNvPr id="0" name=""/>
        <dsp:cNvSpPr/>
      </dsp:nvSpPr>
      <dsp:spPr>
        <a:xfrm>
          <a:off x="4137082" y="234"/>
          <a:ext cx="2402099" cy="1525333"/>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8E19807-1E27-4D6E-84A7-CFD74D8F3F16}">
      <dsp:nvSpPr>
        <dsp:cNvPr id="0" name=""/>
        <dsp:cNvSpPr/>
      </dsp:nvSpPr>
      <dsp:spPr>
        <a:xfrm>
          <a:off x="4403982" y="253788"/>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Kannustimeksi ei lueta sellaisia maksuja tai etuja, jotka mahdollistavat sijoituspalvelujen tarjoamisen tai ovat tarpeen niiden tarjoamiseksi. </a:t>
          </a:r>
          <a:endParaRPr lang="en-US" sz="1200" kern="1200"/>
        </a:p>
      </dsp:txBody>
      <dsp:txXfrm>
        <a:off x="4448657" y="298463"/>
        <a:ext cx="2312749" cy="1435983"/>
      </dsp:txXfrm>
    </dsp:sp>
    <dsp:sp modelId="{4A67E75F-F70D-40A5-9278-B9391EF347B7}">
      <dsp:nvSpPr>
        <dsp:cNvPr id="0" name=""/>
        <dsp:cNvSpPr/>
      </dsp:nvSpPr>
      <dsp:spPr>
        <a:xfrm>
          <a:off x="2669133" y="2224177"/>
          <a:ext cx="2402099" cy="1525333"/>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794EF47-4740-4D7D-B420-3413BDBA76EA}">
      <dsp:nvSpPr>
        <dsp:cNvPr id="0" name=""/>
        <dsp:cNvSpPr/>
      </dsp:nvSpPr>
      <dsp:spPr>
        <a:xfrm>
          <a:off x="2936033" y="2477732"/>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Tällaisia maksuja ovat esimerkiksi säilytyskulut, toimitus- ja vaihtopalkkiot sekä säännöksiin tai lainsäädäntöön perustuvat maksut.</a:t>
          </a:r>
          <a:endParaRPr lang="en-US" sz="1200" kern="1200"/>
        </a:p>
      </dsp:txBody>
      <dsp:txXfrm>
        <a:off x="2980708" y="2522407"/>
        <a:ext cx="2312749" cy="1435983"/>
      </dsp:txXfrm>
    </dsp:sp>
    <dsp:sp modelId="{DB0D5BB1-1861-49A2-AD69-C3C052876876}">
      <dsp:nvSpPr>
        <dsp:cNvPr id="0" name=""/>
        <dsp:cNvSpPr/>
      </dsp:nvSpPr>
      <dsp:spPr>
        <a:xfrm>
          <a:off x="5605032" y="2224177"/>
          <a:ext cx="2402099" cy="1525333"/>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F24BA3D-6AEE-4025-B386-9544B9D5A659}">
      <dsp:nvSpPr>
        <dsp:cNvPr id="0" name=""/>
        <dsp:cNvSpPr/>
      </dsp:nvSpPr>
      <dsp:spPr>
        <a:xfrm>
          <a:off x="5871932" y="2477732"/>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Esimerkiksi sijoitusrahaston omaisuudenhoidosta sijoituspalveluyritykselle maksettavaa palkkiota ei pidetä kannustimena</a:t>
          </a:r>
          <a:r>
            <a:rPr lang="fi-FI" sz="1200" kern="1200"/>
            <a:t> </a:t>
          </a:r>
          <a:endParaRPr lang="en-US" sz="1200" kern="1200"/>
        </a:p>
      </dsp:txBody>
      <dsp:txXfrm>
        <a:off x="5916607" y="2522407"/>
        <a:ext cx="2312749" cy="1435983"/>
      </dsp:txXfrm>
    </dsp:sp>
    <dsp:sp modelId="{4FC15E39-C2D7-4976-BDEC-70F004855813}">
      <dsp:nvSpPr>
        <dsp:cNvPr id="0" name=""/>
        <dsp:cNvSpPr/>
      </dsp:nvSpPr>
      <dsp:spPr>
        <a:xfrm>
          <a:off x="7072982" y="234"/>
          <a:ext cx="2402099" cy="1525333"/>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10163B6-BFA7-4439-A6B3-D81725D5DD6A}">
      <dsp:nvSpPr>
        <dsp:cNvPr id="0" name=""/>
        <dsp:cNvSpPr/>
      </dsp:nvSpPr>
      <dsp:spPr>
        <a:xfrm>
          <a:off x="7339882" y="253788"/>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Sijoituspalveluyrityksen on pystyttävä näyttämään, että maksetut ja saadut kannustimet on suunniteltu parantamaan asiakkaalle tarjottavan palvelun laatua. </a:t>
          </a:r>
          <a:endParaRPr lang="en-US" sz="1200" kern="1200"/>
        </a:p>
      </dsp:txBody>
      <dsp:txXfrm>
        <a:off x="7384557" y="298463"/>
        <a:ext cx="2312749" cy="14359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0C8F-1FEF-4759-8C4A-747CFE673F98}">
      <dsp:nvSpPr>
        <dsp:cNvPr id="0" name=""/>
        <dsp:cNvSpPr/>
      </dsp:nvSpPr>
      <dsp:spPr>
        <a:xfrm>
          <a:off x="0" y="0"/>
          <a:ext cx="8301215" cy="689680"/>
        </a:xfrm>
        <a:prstGeom prst="roundRect">
          <a:avLst>
            <a:gd name="adj" fmla="val 10000"/>
          </a:avLst>
        </a:prstGeom>
        <a:gradFill rotWithShape="0">
          <a:gsLst>
            <a:gs pos="0">
              <a:schemeClr val="accent3">
                <a:alpha val="90000"/>
                <a:hueOff val="0"/>
                <a:satOff val="0"/>
                <a:lumOff val="0"/>
                <a:alphaOff val="0"/>
                <a:tint val="100000"/>
                <a:shade val="100000"/>
                <a:satMod val="130000"/>
              </a:schemeClr>
            </a:gs>
            <a:gs pos="100000">
              <a:schemeClr val="accent3">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t>Sijoitustuotteiden kehittäminen ja jakeleminen ovat eriytyneet toisistaan. </a:t>
          </a:r>
          <a:endParaRPr lang="en-US" sz="1700" kern="1200"/>
        </a:p>
      </dsp:txBody>
      <dsp:txXfrm>
        <a:off x="20200" y="20200"/>
        <a:ext cx="7476303" cy="649280"/>
      </dsp:txXfrm>
    </dsp:sp>
    <dsp:sp modelId="{A8A4702E-CFEF-4CDC-978D-5896D0106805}">
      <dsp:nvSpPr>
        <dsp:cNvPr id="0" name=""/>
        <dsp:cNvSpPr/>
      </dsp:nvSpPr>
      <dsp:spPr>
        <a:xfrm>
          <a:off x="619895" y="785469"/>
          <a:ext cx="8301215" cy="689680"/>
        </a:xfrm>
        <a:prstGeom prst="roundRect">
          <a:avLst>
            <a:gd name="adj" fmla="val 10000"/>
          </a:avLst>
        </a:prstGeom>
        <a:gradFill rotWithShape="0">
          <a:gsLst>
            <a:gs pos="0">
              <a:schemeClr val="accent3">
                <a:alpha val="90000"/>
                <a:hueOff val="0"/>
                <a:satOff val="0"/>
                <a:lumOff val="0"/>
                <a:alphaOff val="-10000"/>
                <a:tint val="100000"/>
                <a:shade val="100000"/>
                <a:satMod val="130000"/>
              </a:schemeClr>
            </a:gs>
            <a:gs pos="100000">
              <a:schemeClr val="accent3">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t>Monimutkaisten tuotteiden kehittäminen on keskittynyt suurille ja yleensä kansainvälisille finanssikonserneille ja investointipankeille.</a:t>
          </a:r>
          <a:endParaRPr lang="en-US" sz="1700" kern="1200"/>
        </a:p>
      </dsp:txBody>
      <dsp:txXfrm>
        <a:off x="640095" y="805669"/>
        <a:ext cx="7192627" cy="649280"/>
      </dsp:txXfrm>
    </dsp:sp>
    <dsp:sp modelId="{A00C3700-7D1E-4150-8E36-2AA2A9BDB95D}">
      <dsp:nvSpPr>
        <dsp:cNvPr id="0" name=""/>
        <dsp:cNvSpPr/>
      </dsp:nvSpPr>
      <dsp:spPr>
        <a:xfrm>
          <a:off x="1239791" y="1570938"/>
          <a:ext cx="8301215" cy="689680"/>
        </a:xfrm>
        <a:prstGeom prst="roundRect">
          <a:avLst>
            <a:gd name="adj" fmla="val 10000"/>
          </a:avLst>
        </a:prstGeom>
        <a:gradFill rotWithShape="0">
          <a:gsLst>
            <a:gs pos="0">
              <a:schemeClr val="accent3">
                <a:alpha val="90000"/>
                <a:hueOff val="0"/>
                <a:satOff val="0"/>
                <a:lumOff val="0"/>
                <a:alphaOff val="-20000"/>
                <a:tint val="100000"/>
                <a:shade val="100000"/>
                <a:satMod val="130000"/>
              </a:schemeClr>
            </a:gs>
            <a:gs pos="100000">
              <a:schemeClr val="accent3">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t>Sijoituspalveluyrityksellä, joka kehittää ja jakelee rahoitusvälineitä, tulee olla käytössään tuotehallintamenettelyt. </a:t>
          </a:r>
          <a:endParaRPr lang="en-US" sz="1700" kern="1200"/>
        </a:p>
      </dsp:txBody>
      <dsp:txXfrm>
        <a:off x="1259991" y="1591138"/>
        <a:ext cx="7192627" cy="649280"/>
      </dsp:txXfrm>
    </dsp:sp>
    <dsp:sp modelId="{BB4ABC53-46FC-4855-BF7F-BB9A49D336FE}">
      <dsp:nvSpPr>
        <dsp:cNvPr id="0" name=""/>
        <dsp:cNvSpPr/>
      </dsp:nvSpPr>
      <dsp:spPr>
        <a:xfrm>
          <a:off x="1859687" y="2356407"/>
          <a:ext cx="8301215" cy="689680"/>
        </a:xfrm>
        <a:prstGeom prst="roundRect">
          <a:avLst>
            <a:gd name="adj" fmla="val 10000"/>
          </a:avLst>
        </a:prstGeom>
        <a:gradFill rotWithShape="0">
          <a:gsLst>
            <a:gs pos="0">
              <a:schemeClr val="accent3">
                <a:alpha val="90000"/>
                <a:hueOff val="0"/>
                <a:satOff val="0"/>
                <a:lumOff val="0"/>
                <a:alphaOff val="-30000"/>
                <a:tint val="100000"/>
                <a:shade val="100000"/>
                <a:satMod val="130000"/>
              </a:schemeClr>
            </a:gs>
            <a:gs pos="100000">
              <a:schemeClr val="accent3">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dirty="0"/>
            <a:t>Tuotehallintamenettelyn tarkoituksena on varmistaa rahoitusvälineen yhteensopivuus aiotulle asiakaskohderyhmälle. </a:t>
          </a:r>
          <a:endParaRPr lang="en-US" sz="1700" kern="1200" dirty="0"/>
        </a:p>
      </dsp:txBody>
      <dsp:txXfrm>
        <a:off x="1879887" y="2376607"/>
        <a:ext cx="7192627" cy="649280"/>
      </dsp:txXfrm>
    </dsp:sp>
    <dsp:sp modelId="{22A2F265-FE9C-4775-AC30-B81CCF318850}">
      <dsp:nvSpPr>
        <dsp:cNvPr id="0" name=""/>
        <dsp:cNvSpPr/>
      </dsp:nvSpPr>
      <dsp:spPr>
        <a:xfrm>
          <a:off x="2479583" y="3141876"/>
          <a:ext cx="8301215" cy="689680"/>
        </a:xfrm>
        <a:prstGeom prst="roundRect">
          <a:avLst>
            <a:gd name="adj" fmla="val 10000"/>
          </a:avLst>
        </a:prstGeom>
        <a:gradFill rotWithShape="0">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0" i="0" kern="1200" baseline="0"/>
            <a:t>Rahoitusvälineen jakelijan tehtävänä on varmistaa, että rahoitusvälinettä tarjotaan tai suositellaan vain silloin, kun se on asiakkaan edun mukaista.</a:t>
          </a:r>
          <a:endParaRPr lang="en-US" sz="1700" kern="1200"/>
        </a:p>
      </dsp:txBody>
      <dsp:txXfrm>
        <a:off x="2499783" y="3162076"/>
        <a:ext cx="7192627" cy="649280"/>
      </dsp:txXfrm>
    </dsp:sp>
    <dsp:sp modelId="{32FBAB06-7623-4350-B66E-FAA673804210}">
      <dsp:nvSpPr>
        <dsp:cNvPr id="0" name=""/>
        <dsp:cNvSpPr/>
      </dsp:nvSpPr>
      <dsp:spPr>
        <a:xfrm>
          <a:off x="7852923" y="503849"/>
          <a:ext cx="448292" cy="448292"/>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53789" y="503849"/>
        <a:ext cx="246560" cy="337340"/>
      </dsp:txXfrm>
    </dsp:sp>
    <dsp:sp modelId="{95C9E207-AB7B-4454-A119-EEAF383C0284}">
      <dsp:nvSpPr>
        <dsp:cNvPr id="0" name=""/>
        <dsp:cNvSpPr/>
      </dsp:nvSpPr>
      <dsp:spPr>
        <a:xfrm>
          <a:off x="8472819" y="1289318"/>
          <a:ext cx="448292" cy="448292"/>
        </a:xfrm>
        <a:prstGeom prst="downArrow">
          <a:avLst>
            <a:gd name="adj1" fmla="val 55000"/>
            <a:gd name="adj2" fmla="val 45000"/>
          </a:avLst>
        </a:prstGeom>
        <a:solidFill>
          <a:schemeClr val="accent3">
            <a:alpha val="90000"/>
            <a:tint val="40000"/>
            <a:hueOff val="0"/>
            <a:satOff val="0"/>
            <a:lumOff val="0"/>
            <a:alphaOff val="-13333"/>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573685" y="1289318"/>
        <a:ext cx="246560" cy="337340"/>
      </dsp:txXfrm>
    </dsp:sp>
    <dsp:sp modelId="{3B97C4F5-074B-481A-86C6-4EB8A59E5E24}">
      <dsp:nvSpPr>
        <dsp:cNvPr id="0" name=""/>
        <dsp:cNvSpPr/>
      </dsp:nvSpPr>
      <dsp:spPr>
        <a:xfrm>
          <a:off x="9092714" y="2063293"/>
          <a:ext cx="448292" cy="448292"/>
        </a:xfrm>
        <a:prstGeom prst="downArrow">
          <a:avLst>
            <a:gd name="adj1" fmla="val 55000"/>
            <a:gd name="adj2" fmla="val 45000"/>
          </a:avLst>
        </a:prstGeom>
        <a:solidFill>
          <a:schemeClr val="accent3">
            <a:alpha val="90000"/>
            <a:tint val="40000"/>
            <a:hueOff val="0"/>
            <a:satOff val="0"/>
            <a:lumOff val="0"/>
            <a:alphaOff val="-26667"/>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193580" y="2063293"/>
        <a:ext cx="246560" cy="337340"/>
      </dsp:txXfrm>
    </dsp:sp>
    <dsp:sp modelId="{9F145479-C415-4F1E-9FEE-56BE27C941DE}">
      <dsp:nvSpPr>
        <dsp:cNvPr id="0" name=""/>
        <dsp:cNvSpPr/>
      </dsp:nvSpPr>
      <dsp:spPr>
        <a:xfrm>
          <a:off x="9712610" y="2856425"/>
          <a:ext cx="448292" cy="448292"/>
        </a:xfrm>
        <a:prstGeom prst="downArrow">
          <a:avLst>
            <a:gd name="adj1" fmla="val 55000"/>
            <a:gd name="adj2" fmla="val 45000"/>
          </a:avLst>
        </a:prstGeom>
        <a:solidFill>
          <a:schemeClr val="accent3">
            <a:alpha val="90000"/>
            <a:tint val="40000"/>
            <a:hueOff val="0"/>
            <a:satOff val="0"/>
            <a:lumOff val="0"/>
            <a:alphaOff val="-4000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13476" y="2856425"/>
        <a:ext cx="246560" cy="3373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3B91C-6632-4E35-899E-407D530253B0}">
      <dsp:nvSpPr>
        <dsp:cNvPr id="0" name=""/>
        <dsp:cNvSpPr/>
      </dsp:nvSpPr>
      <dsp:spPr>
        <a:xfrm>
          <a:off x="3187254" y="0"/>
          <a:ext cx="3831557" cy="3831557"/>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B1A99F0-0BBB-4443-A7B4-EA64C0E27D78}">
      <dsp:nvSpPr>
        <dsp:cNvPr id="0" name=""/>
        <dsp:cNvSpPr/>
      </dsp:nvSpPr>
      <dsp:spPr>
        <a:xfrm>
          <a:off x="5103032" y="385213"/>
          <a:ext cx="2490512" cy="90700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dirty="0"/>
            <a:t>Tuotehallintamenettelyssä sijoituspalveluyrityksen on hyväksyttävä kukin rahoitusväline ja sen merkittävät muutokset ennen rahoitusvälineen markkinointia tai jakelua asiakkaille</a:t>
          </a:r>
          <a:endParaRPr lang="fi-FI" sz="800" kern="1200" dirty="0"/>
        </a:p>
      </dsp:txBody>
      <dsp:txXfrm>
        <a:off x="5147308" y="429489"/>
        <a:ext cx="2401960" cy="818449"/>
      </dsp:txXfrm>
    </dsp:sp>
    <dsp:sp modelId="{3B3809BC-3146-4F3C-B45C-DA6CD0674A31}">
      <dsp:nvSpPr>
        <dsp:cNvPr id="0" name=""/>
        <dsp:cNvSpPr/>
      </dsp:nvSpPr>
      <dsp:spPr>
        <a:xfrm>
          <a:off x="5103032" y="1405590"/>
          <a:ext cx="2490512" cy="907001"/>
        </a:xfrm>
        <a:prstGeom prst="round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a:t>Rahoitusvälineen kehittäjän on määritettävä kullekin rahoitusvälineelle riittävän tarkasti mahdollinen asiakaskohderyhmä sekä täsmennettävä asiakastyyppi tai asiakastyypit, jonka tai joiden tarpeisiin, ominaisuuksiin ja tavoitteisiin rahoitusväline sopii (positiivinen kohdemarkkina)</a:t>
          </a:r>
          <a:endParaRPr lang="fi-FI" sz="800" kern="1200"/>
        </a:p>
      </dsp:txBody>
      <dsp:txXfrm>
        <a:off x="5147308" y="1449866"/>
        <a:ext cx="2401960" cy="818449"/>
      </dsp:txXfrm>
    </dsp:sp>
    <dsp:sp modelId="{5CE07DB7-91C1-4DC8-95F1-76E2D7017891}">
      <dsp:nvSpPr>
        <dsp:cNvPr id="0" name=""/>
        <dsp:cNvSpPr/>
      </dsp:nvSpPr>
      <dsp:spPr>
        <a:xfrm>
          <a:off x="5103032" y="2425966"/>
          <a:ext cx="2490512" cy="907001"/>
        </a:xfrm>
        <a:prstGeom prst="round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dirty="0"/>
            <a:t>Menettelyssä on myös täsmennettävä se asiakaskohderyhmä, jolle rahoitusväline ei ole sopiva (negatiivinen kohdemarkkina)</a:t>
          </a:r>
        </a:p>
        <a:p>
          <a:pPr marL="0" lvl="0" indent="0" algn="ctr" defTabSz="355600">
            <a:lnSpc>
              <a:spcPct val="90000"/>
            </a:lnSpc>
            <a:spcBef>
              <a:spcPct val="0"/>
            </a:spcBef>
            <a:spcAft>
              <a:spcPct val="35000"/>
            </a:spcAft>
            <a:buNone/>
          </a:pPr>
          <a:r>
            <a:rPr lang="fi-FI" sz="800" b="1" i="0" kern="1200" baseline="0" dirty="0"/>
            <a:t>Esim. FINE-004540 ja 007425 </a:t>
          </a:r>
          <a:endParaRPr lang="fi-FI" sz="800" kern="1200" dirty="0"/>
        </a:p>
      </dsp:txBody>
      <dsp:txXfrm>
        <a:off x="5147308" y="2470242"/>
        <a:ext cx="2401960" cy="8184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05CA6-DC17-4B4C-BEB9-C7D06CA4FF5C}">
      <dsp:nvSpPr>
        <dsp:cNvPr id="0" name=""/>
        <dsp:cNvSpPr/>
      </dsp:nvSpPr>
      <dsp:spPr>
        <a:xfrm>
          <a:off x="5132" y="439"/>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Rahoitusvälineitä kehittävän sijoituspalveluyrityksen on tehtävä skenaarioanalyysi, jossa arvioidaan, mitä loppuasiakkaille koituvia negatiivisia riskejä tuotteeseen liittyy ja missä olosuhteissa tällaisia riskejä voi esiintyä. </a:t>
          </a:r>
          <a:endParaRPr lang="fi-FI" sz="1100" kern="1200"/>
        </a:p>
      </dsp:txBody>
      <dsp:txXfrm>
        <a:off x="57134" y="52441"/>
        <a:ext cx="1883179" cy="1671458"/>
      </dsp:txXfrm>
    </dsp:sp>
    <dsp:sp modelId="{FC8D9F42-96F0-4AAA-82B9-E96AD7F0361E}">
      <dsp:nvSpPr>
        <dsp:cNvPr id="0" name=""/>
        <dsp:cNvSpPr/>
      </dsp:nvSpPr>
      <dsp:spPr>
        <a:xfrm>
          <a:off x="2326162" y="439"/>
          <a:ext cx="844950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Tuotteen valmistajan on arvioitava, mitä rahoitusvälineelle tapahtuisi kielteisissä olosuhteissa esimerkiksi silloin, kun </a:t>
          </a:r>
          <a:endParaRPr lang="fi-FI" sz="1100" kern="1200"/>
        </a:p>
      </dsp:txBody>
      <dsp:txXfrm>
        <a:off x="2378164" y="52441"/>
        <a:ext cx="8345499" cy="1671458"/>
      </dsp:txXfrm>
    </dsp:sp>
    <dsp:sp modelId="{09056D83-42B6-481A-9820-2E1D25EDB9B9}">
      <dsp:nvSpPr>
        <dsp:cNvPr id="0" name=""/>
        <dsp:cNvSpPr/>
      </dsp:nvSpPr>
      <dsp:spPr>
        <a:xfrm>
          <a:off x="2326162"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1) markkinaympäristö heikkenee, </a:t>
          </a:r>
          <a:endParaRPr lang="fi-FI" sz="1100" kern="1200"/>
        </a:p>
      </dsp:txBody>
      <dsp:txXfrm>
        <a:off x="2378164" y="2107657"/>
        <a:ext cx="1883179" cy="1671458"/>
      </dsp:txXfrm>
    </dsp:sp>
    <dsp:sp modelId="{25A1A231-88E6-456F-AC93-7EEA817BB645}">
      <dsp:nvSpPr>
        <dsp:cNvPr id="0" name=""/>
        <dsp:cNvSpPr/>
      </dsp:nvSpPr>
      <dsp:spPr>
        <a:xfrm>
          <a:off x="4480269"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2) rahoitusvälineen valmistaja tai sen valmistukseen ja/tai toimintaan osallistuva kolmas osapuoli joutuu taloudellisiin vaikeuksiin tai jokin toinen vastapuoliriski toteutuu, </a:t>
          </a:r>
          <a:endParaRPr lang="fi-FI" sz="1100" kern="1200"/>
        </a:p>
      </dsp:txBody>
      <dsp:txXfrm>
        <a:off x="4532271" y="2107657"/>
        <a:ext cx="1883179" cy="1671458"/>
      </dsp:txXfrm>
    </dsp:sp>
    <dsp:sp modelId="{92854818-9B4F-48E5-8BE3-9F6F2B8C0A61}">
      <dsp:nvSpPr>
        <dsp:cNvPr id="0" name=""/>
        <dsp:cNvSpPr/>
      </dsp:nvSpPr>
      <dsp:spPr>
        <a:xfrm>
          <a:off x="6634376"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3) rahoitusvälineestä ei tule kaupallisesti kannattavaa tai </a:t>
          </a:r>
          <a:endParaRPr lang="fi-FI" sz="1100" kern="1200"/>
        </a:p>
      </dsp:txBody>
      <dsp:txXfrm>
        <a:off x="6686378" y="2107657"/>
        <a:ext cx="1883179" cy="1671458"/>
      </dsp:txXfrm>
    </dsp:sp>
    <dsp:sp modelId="{6BC6C037-8C67-40B2-9039-68C3E8204630}">
      <dsp:nvSpPr>
        <dsp:cNvPr id="0" name=""/>
        <dsp:cNvSpPr/>
      </dsp:nvSpPr>
      <dsp:spPr>
        <a:xfrm>
          <a:off x="8788483"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4) rahoitusvälineen kysyntä on huomattavasti ennakoitua suurempaa, mikä kohdistaa paineita yrityksen resursseihin ja/tai kohde-etuutena olevaan välineeseen.</a:t>
          </a:r>
          <a:endParaRPr lang="fi-FI" sz="1100" kern="1200"/>
        </a:p>
      </dsp:txBody>
      <dsp:txXfrm>
        <a:off x="8840485" y="2107657"/>
        <a:ext cx="1883179" cy="16714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96C53-B7DF-40C0-9D9F-5C8DECEEF3C8}">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CCEFA-9232-4253-8A1B-24D61B822A80}">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1" i="0" kern="1200" baseline="0"/>
            <a:t>MiFIR-asetuksen ja PRIIPs-asetuksen nojalla sekä kansallisilla että eurooppalaisilla finanssialan valvojilla (Finanssivalvonta, ESMA ja EIOPA) on mahdollisuus puuttua väliaikaisella kiellolla tai rajoituksella sijoitustuotteen tai tuoteryhmän markkinointiin, jakeluun tai myyntiin tai näiden yhdistelmään tietyissä tilanteissa</a:t>
          </a:r>
          <a:endParaRPr lang="fi-FI" sz="1500" kern="1200"/>
        </a:p>
      </dsp:txBody>
      <dsp:txXfrm>
        <a:off x="0" y="0"/>
        <a:ext cx="2156159" cy="3831557"/>
      </dsp:txXfrm>
    </dsp:sp>
    <dsp:sp modelId="{A18079F4-DE96-4730-929F-3E6470C5A24E}">
      <dsp:nvSpPr>
        <dsp:cNvPr id="0" name=""/>
        <dsp:cNvSpPr/>
      </dsp:nvSpPr>
      <dsp:spPr>
        <a:xfrm>
          <a:off x="2317871" y="89053"/>
          <a:ext cx="8462927"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0" i="0" kern="1200" baseline="0"/>
            <a:t>EIOPA ja ESMA voivat kuitenkin ryhtyä edellä mainittuihin toimenpiteisiin ainoastaan jos ehdotetulla toimella ratkaistaan merkittävä sijoittajansuojaa koskeva ongelma tai torjutaan uhka finanssi- tai hyödykemarkkinoiden moitteettomalle toiminnalle ja eheydelle taikka koko finanssijärjestelmän tai sen osan vakaudelle unionissa. </a:t>
          </a:r>
          <a:endParaRPr lang="fi-FI" sz="2000" kern="1200"/>
        </a:p>
      </dsp:txBody>
      <dsp:txXfrm>
        <a:off x="2317871" y="89053"/>
        <a:ext cx="8462927" cy="1781075"/>
      </dsp:txXfrm>
    </dsp:sp>
    <dsp:sp modelId="{571FE2D8-6B87-48B3-A592-C4DB805F1D53}">
      <dsp:nvSpPr>
        <dsp:cNvPr id="0" name=""/>
        <dsp:cNvSpPr/>
      </dsp:nvSpPr>
      <dsp:spPr>
        <a:xfrm>
          <a:off x="2156159" y="1870129"/>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0BC76-41DE-44E6-98AC-5D180673D66D}">
      <dsp:nvSpPr>
        <dsp:cNvPr id="0" name=""/>
        <dsp:cNvSpPr/>
      </dsp:nvSpPr>
      <dsp:spPr>
        <a:xfrm>
          <a:off x="2317871" y="1959182"/>
          <a:ext cx="8462927"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0" i="0" kern="1200" baseline="0"/>
            <a:t>Lisäksi edellytyksenä on, että uhkaa ei torjuta unionin oikeuden mukaisilla sääntelyvaatimuksilla, joita sovelletaan kyseiseen rahoitusvälineeseen tai toimintaan ja toimivaltainen viranomainen tai toimivaltaiset viranomaiset eivät ole toteuttaneet toimenpiteitä uhan torjumiseksi, tai toteutetut toimenpiteet eivät ole riittäviä uhan torjumiseksi </a:t>
          </a:r>
          <a:endParaRPr lang="fi-FI" sz="2000" kern="1200"/>
        </a:p>
      </dsp:txBody>
      <dsp:txXfrm>
        <a:off x="2317871" y="1959182"/>
        <a:ext cx="8462927" cy="1781075"/>
      </dsp:txXfrm>
    </dsp:sp>
    <dsp:sp modelId="{BE9F8CCD-6956-42D1-8223-3ED57C9E293D}">
      <dsp:nvSpPr>
        <dsp:cNvPr id="0" name=""/>
        <dsp:cNvSpPr/>
      </dsp:nvSpPr>
      <dsp:spPr>
        <a:xfrm>
          <a:off x="2156159" y="374025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8EAF9-F6CA-4251-95AB-BD4133D8A701}">
      <dsp:nvSpPr>
        <dsp:cNvPr id="0" name=""/>
        <dsp:cNvSpPr/>
      </dsp:nvSpPr>
      <dsp:spPr>
        <a:xfrm>
          <a:off x="0" y="23588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EPNDir 2014/65/EU rahoitusvälineiden markkinoista sekä direktiivin 2002/92/EY ja direktiivin 2011/61/EU muuttamisesta 15.5.2014 (sijoituspalveludirektiivi, MiFID II -direktiivi) </a:t>
          </a:r>
          <a:r>
            <a:rPr lang="fi-FI" sz="1400" b="1" kern="1200">
              <a:hlinkClick xmlns:r="http://schemas.openxmlformats.org/officeDocument/2006/relationships" r:id="rId1"/>
            </a:rPr>
            <a:t>https://www.edilex.fi/eu-lainsaadanto/32014L0065</a:t>
          </a:r>
          <a:r>
            <a:rPr lang="fi-FI" sz="1400" b="1" kern="1200"/>
            <a:t> </a:t>
          </a:r>
          <a:endParaRPr lang="en-US" sz="1400" kern="1200"/>
        </a:p>
      </dsp:txBody>
      <dsp:txXfrm>
        <a:off x="26387" y="262270"/>
        <a:ext cx="10728025" cy="487766"/>
      </dsp:txXfrm>
    </dsp:sp>
    <dsp:sp modelId="{674BB9D2-3329-45F2-AB0B-4D772DB3DFEA}">
      <dsp:nvSpPr>
        <dsp:cNvPr id="0" name=""/>
        <dsp:cNvSpPr/>
      </dsp:nvSpPr>
      <dsp:spPr>
        <a:xfrm>
          <a:off x="0" y="81674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EPNAs (EU) N:o 600/2014 rahoitusvälineiden markkinoista sekä asetuksen (EU) N:o 648/2012 muuttamisesta 15.5.2014 </a:t>
          </a:r>
          <a:r>
            <a:rPr lang="fi-FI" sz="1400" b="1" kern="1200">
              <a:hlinkClick xmlns:r="http://schemas.openxmlformats.org/officeDocument/2006/relationships" r:id="rId2"/>
            </a:rPr>
            <a:t>https://www.edilex.fi/eu-lainsaadanto/32014R0600#O1</a:t>
          </a:r>
          <a:r>
            <a:rPr lang="fi-FI" sz="1400" b="1" kern="1200"/>
            <a:t> </a:t>
          </a:r>
          <a:endParaRPr lang="en-US" sz="1400" kern="1200"/>
        </a:p>
      </dsp:txBody>
      <dsp:txXfrm>
        <a:off x="26387" y="843130"/>
        <a:ext cx="10728025" cy="487766"/>
      </dsp:txXfrm>
    </dsp:sp>
    <dsp:sp modelId="{C9A9E0E8-AEDD-4796-A6F0-E428962C78B0}">
      <dsp:nvSpPr>
        <dsp:cNvPr id="0" name=""/>
        <dsp:cNvSpPr/>
      </dsp:nvSpPr>
      <dsp:spPr>
        <a:xfrm>
          <a:off x="0" y="1357283"/>
          <a:ext cx="10780799"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fi-FI" sz="1100" kern="1200"/>
            <a:t>a) kauppatietojen julkistaminen; </a:t>
          </a:r>
          <a:endParaRPr lang="en-US" sz="1100" kern="1200"/>
        </a:p>
        <a:p>
          <a:pPr marL="57150" lvl="1" indent="-57150" algn="l" defTabSz="488950">
            <a:lnSpc>
              <a:spcPct val="90000"/>
            </a:lnSpc>
            <a:spcBef>
              <a:spcPct val="0"/>
            </a:spcBef>
            <a:spcAft>
              <a:spcPct val="20000"/>
            </a:spcAft>
            <a:buChar char="•"/>
          </a:pPr>
          <a:r>
            <a:rPr lang="fi-FI" sz="1100" kern="1200"/>
            <a:t>b) liiketoimista annettavat ilmoitukset toimivaltaisille viranomaisille;</a:t>
          </a:r>
          <a:endParaRPr lang="en-US" sz="1100" kern="1200"/>
        </a:p>
        <a:p>
          <a:pPr marL="57150" lvl="1" indent="-57150" algn="l" defTabSz="488950">
            <a:lnSpc>
              <a:spcPct val="90000"/>
            </a:lnSpc>
            <a:spcBef>
              <a:spcPct val="0"/>
            </a:spcBef>
            <a:spcAft>
              <a:spcPct val="20000"/>
            </a:spcAft>
            <a:buChar char="•"/>
          </a:pPr>
          <a:r>
            <a:rPr lang="fi-FI" sz="1100" kern="1200"/>
            <a:t>c) kaupankäynti johdannaisilla organisoiduissa kauppapaikoissa; </a:t>
          </a:r>
          <a:endParaRPr lang="en-US" sz="1100" kern="1200"/>
        </a:p>
      </dsp:txBody>
      <dsp:txXfrm>
        <a:off x="0" y="1357283"/>
        <a:ext cx="10780799" cy="536130"/>
      </dsp:txXfrm>
    </dsp:sp>
    <dsp:sp modelId="{39619F05-4AA4-45C4-953F-A407A926228D}">
      <dsp:nvSpPr>
        <dsp:cNvPr id="0" name=""/>
        <dsp:cNvSpPr/>
      </dsp:nvSpPr>
      <dsp:spPr>
        <a:xfrm>
          <a:off x="0" y="189341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Sijoituspalvelulaki 14.12.2012/747 </a:t>
          </a:r>
          <a:r>
            <a:rPr lang="fi-FI" sz="1400" b="1" kern="1200">
              <a:hlinkClick xmlns:r="http://schemas.openxmlformats.org/officeDocument/2006/relationships" r:id="rId3"/>
            </a:rPr>
            <a:t>https://www.edilex.fi/lainsaadanto/20120747</a:t>
          </a:r>
          <a:r>
            <a:rPr lang="fi-FI" sz="1400" b="1" kern="1200"/>
            <a:t> </a:t>
          </a:r>
          <a:endParaRPr lang="en-US" sz="1400" kern="1200"/>
        </a:p>
      </dsp:txBody>
      <dsp:txXfrm>
        <a:off x="26387" y="1919800"/>
        <a:ext cx="10728025" cy="487766"/>
      </dsp:txXfrm>
    </dsp:sp>
    <dsp:sp modelId="{54C2E3C3-473A-444B-A31F-9819326C1D5D}">
      <dsp:nvSpPr>
        <dsp:cNvPr id="0" name=""/>
        <dsp:cNvSpPr/>
      </dsp:nvSpPr>
      <dsp:spPr>
        <a:xfrm>
          <a:off x="0" y="247427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Laki kaupankäynnistä rahoitusvälineillä 28.12.2017/1070 </a:t>
          </a:r>
          <a:r>
            <a:rPr lang="fi-FI" sz="1400" b="1" kern="1200">
              <a:hlinkClick xmlns:r="http://schemas.openxmlformats.org/officeDocument/2006/relationships" r:id="rId4"/>
            </a:rPr>
            <a:t>https://www.edilex.fi/lainsaadanto/20171070</a:t>
          </a:r>
          <a:r>
            <a:rPr lang="fi-FI" sz="1400" b="1" kern="1200"/>
            <a:t> </a:t>
          </a:r>
          <a:endParaRPr lang="en-US" sz="1400" kern="1200"/>
        </a:p>
      </dsp:txBody>
      <dsp:txXfrm>
        <a:off x="26387" y="2500660"/>
        <a:ext cx="10728025" cy="487766"/>
      </dsp:txXfrm>
    </dsp:sp>
    <dsp:sp modelId="{843F3F2D-5FC0-4785-95B4-5DAF345D27FF}">
      <dsp:nvSpPr>
        <dsp:cNvPr id="0" name=""/>
        <dsp:cNvSpPr/>
      </dsp:nvSpPr>
      <dsp:spPr>
        <a:xfrm>
          <a:off x="0" y="305513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Määräykset ja ohjeet 7/2018 Dnro FIVA 1/01.00/2018 Sijoituspalvelujen toiminnan järjestäminen ja menettelytavat Antopäivä 11.6.2018 </a:t>
          </a:r>
          <a:r>
            <a:rPr lang="fi-FI" sz="1400" b="1" kern="1200">
              <a:hlinkClick xmlns:r="http://schemas.openxmlformats.org/officeDocument/2006/relationships" r:id="rId5"/>
            </a:rPr>
            <a:t>https://www.finanssivalvonta.fi/globalassets/fi/saantely/maarayskokoelma/2018/07_2018/2018_07.m2.pdf</a:t>
          </a:r>
          <a:r>
            <a:rPr lang="fi-FI" sz="1400" b="1" kern="1200"/>
            <a:t> </a:t>
          </a:r>
          <a:endParaRPr lang="en-US" sz="1400" kern="1200"/>
        </a:p>
      </dsp:txBody>
      <dsp:txXfrm>
        <a:off x="26387" y="3081520"/>
        <a:ext cx="10728025" cy="4877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B96E8-0915-48D4-B914-3E9135F91D3E}">
      <dsp:nvSpPr>
        <dsp:cNvPr id="0" name=""/>
        <dsp:cNvSpPr/>
      </dsp:nvSpPr>
      <dsp:spPr>
        <a:xfrm>
          <a:off x="0" y="0"/>
          <a:ext cx="3831557" cy="3831557"/>
        </a:xfrm>
        <a:prstGeom prst="pie">
          <a:avLst>
            <a:gd name="adj1" fmla="val 5400000"/>
            <a:gd name="adj2" fmla="val 16200000"/>
          </a:avLst>
        </a:prstGeom>
        <a:solidFill>
          <a:schemeClr val="accent3">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837BD61-418E-4A55-9B3B-42DA50240C6F}">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baseline="0"/>
            <a:t>•</a:t>
          </a:r>
          <a:r>
            <a:rPr lang="fi-FI" sz="1500" b="1" i="0" kern="1200" baseline="0"/>
            <a:t>Myös kansallinen viranomainen voi puuttua toimintaan, jos sijoitustuote, toiminta tai käytäntö aiheuttaa merkittäviä sijoittajansuojaa koskevia ongelmia tai uhan finanssi- tai hyödykemarkkinoiden moitteettomalle toiminnalle ja eheydelle taikka koko finanssijärjestelmän tai sen osan vakaudelle ainakin yhdessä jäsenvaltiossa. </a:t>
          </a:r>
          <a:endParaRPr lang="fi-FI" sz="1500" kern="1200"/>
        </a:p>
      </dsp:txBody>
      <dsp:txXfrm>
        <a:off x="1915778" y="0"/>
        <a:ext cx="8865020" cy="1149469"/>
      </dsp:txXfrm>
    </dsp:sp>
    <dsp:sp modelId="{28359347-6E09-4517-BA6C-51839A0AB2FF}">
      <dsp:nvSpPr>
        <dsp:cNvPr id="0" name=""/>
        <dsp:cNvSpPr/>
      </dsp:nvSpPr>
      <dsp:spPr>
        <a:xfrm>
          <a:off x="670523" y="1149469"/>
          <a:ext cx="2490509" cy="2490509"/>
        </a:xfrm>
        <a:prstGeom prst="pie">
          <a:avLst>
            <a:gd name="adj1" fmla="val 5400000"/>
            <a:gd name="adj2" fmla="val 16200000"/>
          </a:avLst>
        </a:prstGeom>
        <a:solidFill>
          <a:schemeClr val="accent3">
            <a:shade val="80000"/>
            <a:hueOff val="415364"/>
            <a:satOff val="-30378"/>
            <a:lumOff val="187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9894E9D-5501-4885-BE3A-6105B4FC9605}">
      <dsp:nvSpPr>
        <dsp:cNvPr id="0" name=""/>
        <dsp:cNvSpPr/>
      </dsp:nvSpPr>
      <dsp:spPr>
        <a:xfrm>
          <a:off x="1915778" y="1149469"/>
          <a:ext cx="8865020" cy="2490509"/>
        </a:xfrm>
        <a:prstGeom prst="rect">
          <a:avLst/>
        </a:prstGeom>
        <a:solidFill>
          <a:schemeClr val="lt1">
            <a:alpha val="90000"/>
            <a:hueOff val="0"/>
            <a:satOff val="0"/>
            <a:lumOff val="0"/>
            <a:alphaOff val="0"/>
          </a:schemeClr>
        </a:solidFill>
        <a:ln w="9525" cap="flat" cmpd="sng" algn="ctr">
          <a:solidFill>
            <a:schemeClr val="accent3">
              <a:shade val="80000"/>
              <a:hueOff val="415364"/>
              <a:satOff val="-30378"/>
              <a:lumOff val="18741"/>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baseline="0" dirty="0"/>
            <a:t>•</a:t>
          </a:r>
          <a:r>
            <a:rPr lang="fi-FI" sz="1500" b="1" i="0" kern="1200" baseline="0" dirty="0"/>
            <a:t>Tällöin vaatimuksena on myös, että unionin oikeuden mukaiset nykyiset sääntelyvaatimukset, joita sovelletaan kyseiseen rahoitusvälineeseen, eivät ole riittäviä riskien poistamiseksi, eikä ongelmaa voida ratkaista paremmin parantamalla nykyisten vaatimusten tai niiden täytäntöönpanon valvontaa</a:t>
          </a:r>
          <a:endParaRPr lang="fi-FI" sz="1500" kern="1200" dirty="0"/>
        </a:p>
      </dsp:txBody>
      <dsp:txXfrm>
        <a:off x="1915778" y="1149469"/>
        <a:ext cx="8865020" cy="1149465"/>
      </dsp:txXfrm>
    </dsp:sp>
    <dsp:sp modelId="{4216CCB5-2816-4610-8B60-2D8070CC425D}">
      <dsp:nvSpPr>
        <dsp:cNvPr id="0" name=""/>
        <dsp:cNvSpPr/>
      </dsp:nvSpPr>
      <dsp:spPr>
        <a:xfrm>
          <a:off x="1341045" y="2298935"/>
          <a:ext cx="1149465" cy="1149465"/>
        </a:xfrm>
        <a:prstGeom prst="pie">
          <a:avLst>
            <a:gd name="adj1" fmla="val 5400000"/>
            <a:gd name="adj2" fmla="val 16200000"/>
          </a:avLst>
        </a:prstGeom>
        <a:solidFill>
          <a:schemeClr val="accent3">
            <a:shade val="80000"/>
            <a:hueOff val="830728"/>
            <a:satOff val="-60755"/>
            <a:lumOff val="3748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AB69DCC-C21E-4465-8CAF-96DA6053208E}">
      <dsp:nvSpPr>
        <dsp:cNvPr id="0" name=""/>
        <dsp:cNvSpPr/>
      </dsp:nvSpPr>
      <dsp:spPr>
        <a:xfrm>
          <a:off x="1915778" y="2298935"/>
          <a:ext cx="8865020" cy="1149465"/>
        </a:xfrm>
        <a:prstGeom prst="rect">
          <a:avLst/>
        </a:prstGeom>
        <a:solidFill>
          <a:schemeClr val="lt1">
            <a:alpha val="90000"/>
            <a:hueOff val="0"/>
            <a:satOff val="0"/>
            <a:lumOff val="0"/>
            <a:alphaOff val="0"/>
          </a:schemeClr>
        </a:solidFill>
        <a:ln w="9525" cap="flat" cmpd="sng" algn="ctr">
          <a:solidFill>
            <a:schemeClr val="accent3">
              <a:shade val="80000"/>
              <a:hueOff val="830728"/>
              <a:satOff val="-60755"/>
              <a:lumOff val="3748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baseline="0"/>
            <a:t>•</a:t>
          </a:r>
          <a:r>
            <a:rPr lang="fi-FI" sz="1500" b="1" i="0" kern="1200" baseline="0"/>
            <a:t>Toimen on oltava lisäksi oikeassa suhteessa havaittujen riskien luonteeseen, asianomaisten sijoittajien tai markkinaosapuolten kehittyneisyyteen sekä vaikutuksiin, joita toimella todennäköisesti on sijoittajiin ja markkinaosapuoliin, jotka saattavat pitää hallussaan tai käyttää rahoitusvälinettä tai strukturoitua talletusta taikka saada hyötyä siitä taikka toiminnasta tai käytännöstä. </a:t>
          </a:r>
          <a:endParaRPr lang="fi-FI" sz="1500" kern="1200"/>
        </a:p>
      </dsp:txBody>
      <dsp:txXfrm>
        <a:off x="1915778" y="2298935"/>
        <a:ext cx="8865020" cy="11494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D5DE8-4AF1-441E-959B-3E30292EBC52}">
      <dsp:nvSpPr>
        <dsp:cNvPr id="0" name=""/>
        <dsp:cNvSpPr/>
      </dsp:nvSpPr>
      <dsp:spPr>
        <a:xfrm>
          <a:off x="0" y="0"/>
          <a:ext cx="4253951" cy="84294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Hinnanerosopimukset ovat viputuotteita. </a:t>
          </a:r>
          <a:endParaRPr lang="fi-FI" sz="1000" kern="1200"/>
        </a:p>
      </dsp:txBody>
      <dsp:txXfrm>
        <a:off x="24689" y="24689"/>
        <a:ext cx="3273121" cy="793564"/>
      </dsp:txXfrm>
    </dsp:sp>
    <dsp:sp modelId="{418911B9-A845-447D-9F61-2301A97EC6E0}">
      <dsp:nvSpPr>
        <dsp:cNvPr id="0" name=""/>
        <dsp:cNvSpPr/>
      </dsp:nvSpPr>
      <dsp:spPr>
        <a:xfrm>
          <a:off x="356268" y="996204"/>
          <a:ext cx="4253951" cy="84294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Niillä tarjotaan osuuksia markkinoilla siten, että ne edellyttävät vain pientä marginaalia (”vakuus”) kaupan kokonaisarvosta. Näin sijoittajat voivat hyödyntää kohde-etuuden hintojen nousun (”pitkät positiot”) tai hintojen laskun (”lyhyet positiot”). </a:t>
          </a:r>
          <a:endParaRPr lang="fi-FI" sz="1000" kern="1200" dirty="0"/>
        </a:p>
      </dsp:txBody>
      <dsp:txXfrm>
        <a:off x="380957" y="1020893"/>
        <a:ext cx="3300392" cy="793564"/>
      </dsp:txXfrm>
    </dsp:sp>
    <dsp:sp modelId="{68D60D3C-8F66-4FB9-B349-4B79F53B73A0}">
      <dsp:nvSpPr>
        <dsp:cNvPr id="0" name=""/>
        <dsp:cNvSpPr/>
      </dsp:nvSpPr>
      <dsp:spPr>
        <a:xfrm>
          <a:off x="707219" y="1992409"/>
          <a:ext cx="4253951" cy="84294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Kun sopimus suljetaan, saat tai maksat erotuksen, joka on sulkemishetkellä voimassa olevan ja sopimuksen tekohetkellä voimassa olleen hinnanerosopimuksen ja/tai kohde-etuuden hinnan välillä. </a:t>
          </a:r>
          <a:endParaRPr lang="fi-FI" sz="1000" kern="1200"/>
        </a:p>
      </dsp:txBody>
      <dsp:txXfrm>
        <a:off x="731908" y="2017098"/>
        <a:ext cx="3305709" cy="793564"/>
      </dsp:txXfrm>
    </dsp:sp>
    <dsp:sp modelId="{8420FA6A-AA28-488F-8115-1B05D806E9E1}">
      <dsp:nvSpPr>
        <dsp:cNvPr id="0" name=""/>
        <dsp:cNvSpPr/>
      </dsp:nvSpPr>
      <dsp:spPr>
        <a:xfrm>
          <a:off x="1063487" y="2988614"/>
          <a:ext cx="4253951" cy="84294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Jos ero on positiivinen, hinnanerosopimuksen tarjoaja maksaa sinulle. Jos ero on negatiivinen, maksat hinnanerosopimuksen tarjoajalle.</a:t>
          </a:r>
          <a:endParaRPr lang="fi-FI" sz="1000" kern="1200"/>
        </a:p>
      </dsp:txBody>
      <dsp:txXfrm>
        <a:off x="1088176" y="3013303"/>
        <a:ext cx="3300392" cy="793564"/>
      </dsp:txXfrm>
    </dsp:sp>
    <dsp:sp modelId="{F19690A4-6EF7-4926-8C0D-EF0AE3400BB7}">
      <dsp:nvSpPr>
        <dsp:cNvPr id="0" name=""/>
        <dsp:cNvSpPr/>
      </dsp:nvSpPr>
      <dsp:spPr>
        <a:xfrm>
          <a:off x="3706038" y="645617"/>
          <a:ext cx="547912" cy="5479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3829318" y="645617"/>
        <a:ext cx="301352" cy="412304"/>
      </dsp:txXfrm>
    </dsp:sp>
    <dsp:sp modelId="{10841E8E-B814-49F5-935B-BA531BAC785F}">
      <dsp:nvSpPr>
        <dsp:cNvPr id="0" name=""/>
        <dsp:cNvSpPr/>
      </dsp:nvSpPr>
      <dsp:spPr>
        <a:xfrm>
          <a:off x="4062306" y="1641822"/>
          <a:ext cx="547912" cy="54791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4185586" y="1641822"/>
        <a:ext cx="301352" cy="412304"/>
      </dsp:txXfrm>
    </dsp:sp>
    <dsp:sp modelId="{BFEE9AC5-D4B9-489B-B71B-439A80B64B62}">
      <dsp:nvSpPr>
        <dsp:cNvPr id="0" name=""/>
        <dsp:cNvSpPr/>
      </dsp:nvSpPr>
      <dsp:spPr>
        <a:xfrm>
          <a:off x="4413257" y="2638026"/>
          <a:ext cx="547912" cy="54791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4536537" y="2638026"/>
        <a:ext cx="301352" cy="4123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7762-BF7F-433F-BC15-8D55249D04DF}">
      <dsp:nvSpPr>
        <dsp:cNvPr id="0" name=""/>
        <dsp:cNvSpPr/>
      </dsp:nvSpPr>
      <dsp:spPr>
        <a:xfrm>
          <a:off x="0" y="3142706"/>
          <a:ext cx="5317438" cy="68754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i-FI" sz="800" b="1" kern="1200"/>
            <a:t>Tappiot voivat nousta aluksi maksettua marginaalia suuremmiksi.</a:t>
          </a:r>
          <a:endParaRPr lang="fi-FI" sz="800" kern="1200"/>
        </a:p>
      </dsp:txBody>
      <dsp:txXfrm>
        <a:off x="0" y="3142706"/>
        <a:ext cx="5317438" cy="687547"/>
      </dsp:txXfrm>
    </dsp:sp>
    <dsp:sp modelId="{097BCB7F-69A5-4E69-A589-91764EE0ADEE}">
      <dsp:nvSpPr>
        <dsp:cNvPr id="0" name=""/>
        <dsp:cNvSpPr/>
      </dsp:nvSpPr>
      <dsp:spPr>
        <a:xfrm rot="10800000">
          <a:off x="0" y="2095572"/>
          <a:ext cx="5317438" cy="1057447"/>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i-FI" sz="800" b="1" kern="1200"/>
            <a:t>Jos osakkeen A hinta laskee 5 prosenttia (10 eurosta 9,5 euroon) ja vipu on 20, menetät alussa maksamasi marginaalin kokonaan (–100 prosenttia) eli 2 000 €. Jos osakkeen A hinta laskee 10 prosenttia (10 eurosta 9 euroon) ja vipu on 20, menetät 2 000 euron alkumaksun ja hinnanerosopimuksen tarjoaja pyytää sinulta toiset 2 000 euroa (lisävakuutta koskeva pyyntö, ”margin call”), jos haluat säilyttää sopimuksen avoinna. </a:t>
          </a:r>
          <a:endParaRPr lang="fi-FI" sz="800" kern="1200"/>
        </a:p>
      </dsp:txBody>
      <dsp:txXfrm rot="10800000">
        <a:off x="0" y="2095572"/>
        <a:ext cx="5317438" cy="687097"/>
      </dsp:txXfrm>
    </dsp:sp>
    <dsp:sp modelId="{B2EE2DD1-3A9D-4E35-9CE1-875C74AA3682}">
      <dsp:nvSpPr>
        <dsp:cNvPr id="0" name=""/>
        <dsp:cNvSpPr/>
      </dsp:nvSpPr>
      <dsp:spPr>
        <a:xfrm rot="10800000">
          <a:off x="0" y="1048437"/>
          <a:ext cx="5317438" cy="1057447"/>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i-FI" sz="800" b="1" kern="1200"/>
            <a:t>Jos hinnanerosopimuksen tarjoaja vaatii esimerkiksi 5 prosentin marginaalia, alkumaksusi on vähintään 2 000 € </a:t>
          </a:r>
          <a:endParaRPr lang="fi-FI" sz="800" kern="1200"/>
        </a:p>
      </dsp:txBody>
      <dsp:txXfrm rot="10800000">
        <a:off x="0" y="1048437"/>
        <a:ext cx="5317438" cy="687097"/>
      </dsp:txXfrm>
    </dsp:sp>
    <dsp:sp modelId="{8CB0BCDB-DB66-4BCC-892C-E136AC95AB9B}">
      <dsp:nvSpPr>
        <dsp:cNvPr id="0" name=""/>
        <dsp:cNvSpPr/>
      </dsp:nvSpPr>
      <dsp:spPr>
        <a:xfrm rot="10800000">
          <a:off x="0" y="1302"/>
          <a:ext cx="5317438" cy="1057447"/>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i-FI" sz="800" b="1" kern="1200"/>
            <a:t>Päätät ostaa 4 000 hinnanerosopimusta, joiden kohteena on osake A, hintaan 10 euroa/sopimus. Positiosi on näin ollen 40 000 euroa (4 000 x 10 €). </a:t>
          </a:r>
          <a:endParaRPr lang="fi-FI" sz="800" kern="1200"/>
        </a:p>
      </dsp:txBody>
      <dsp:txXfrm rot="10800000">
        <a:off x="0" y="1302"/>
        <a:ext cx="5317438" cy="6870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22541-2577-4118-B707-CD07AB8EB50F}">
      <dsp:nvSpPr>
        <dsp:cNvPr id="0" name=""/>
        <dsp:cNvSpPr/>
      </dsp:nvSpPr>
      <dsp:spPr>
        <a:xfrm>
          <a:off x="3187254" y="0"/>
          <a:ext cx="3831557" cy="3831557"/>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86238E8-98F5-42B0-AEF4-110702C40AE8}">
      <dsp:nvSpPr>
        <dsp:cNvPr id="0" name=""/>
        <dsp:cNvSpPr/>
      </dsp:nvSpPr>
      <dsp:spPr>
        <a:xfrm>
          <a:off x="5103032" y="383529"/>
          <a:ext cx="2490512" cy="68099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Sijoituspalvelulain 10 luvun 2 §: Sijoituspalvelun ja oheispalvelun tarjoamisessa on toimittava rehellisesti, tasapuolisesti ja ammattimaisesti asiakkaan edun mukaisesti.</a:t>
          </a:r>
          <a:endParaRPr lang="fi-FI" sz="700" kern="1200"/>
        </a:p>
      </dsp:txBody>
      <dsp:txXfrm>
        <a:off x="5136276" y="416773"/>
        <a:ext cx="2424024" cy="614511"/>
      </dsp:txXfrm>
    </dsp:sp>
    <dsp:sp modelId="{3D19B4A8-8F89-4BCA-AF19-B9C67DA90966}">
      <dsp:nvSpPr>
        <dsp:cNvPr id="0" name=""/>
        <dsp:cNvSpPr/>
      </dsp:nvSpPr>
      <dsp:spPr>
        <a:xfrm>
          <a:off x="5103032" y="1149654"/>
          <a:ext cx="2490512" cy="680999"/>
        </a:xfrm>
        <a:prstGeom prst="roundRect">
          <a:avLst/>
        </a:prstGeom>
        <a:solidFill>
          <a:schemeClr val="lt1">
            <a:alpha val="90000"/>
            <a:hueOff val="0"/>
            <a:satOff val="0"/>
            <a:lumOff val="0"/>
            <a:alphaOff val="0"/>
          </a:schemeClr>
        </a:solidFill>
        <a:ln w="9525" cap="flat" cmpd="sng" algn="ctr">
          <a:solidFill>
            <a:schemeClr val="accent5">
              <a:hueOff val="-4454009"/>
              <a:satOff val="16519"/>
              <a:lumOff val="-1895"/>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Arvopaperimarkkinalain 1 luvun 2 §: Arvopaperimarkkinoilla ei saa menetellä hyvän arvopaperimarkkinatavan vastaisesti. </a:t>
          </a:r>
          <a:endParaRPr lang="fi-FI" sz="700" kern="1200"/>
        </a:p>
      </dsp:txBody>
      <dsp:txXfrm>
        <a:off x="5136276" y="1182898"/>
        <a:ext cx="2424024" cy="614511"/>
      </dsp:txXfrm>
    </dsp:sp>
    <dsp:sp modelId="{88B71FE0-EE24-4471-88D3-214E27033B76}">
      <dsp:nvSpPr>
        <dsp:cNvPr id="0" name=""/>
        <dsp:cNvSpPr/>
      </dsp:nvSpPr>
      <dsp:spPr>
        <a:xfrm>
          <a:off x="5103032" y="1915778"/>
          <a:ext cx="2490512" cy="680999"/>
        </a:xfrm>
        <a:prstGeom prst="roundRect">
          <a:avLst/>
        </a:prstGeom>
        <a:solidFill>
          <a:schemeClr val="lt1">
            <a:alpha val="90000"/>
            <a:hueOff val="0"/>
            <a:satOff val="0"/>
            <a:lumOff val="0"/>
            <a:alphaOff val="0"/>
          </a:schemeClr>
        </a:solidFill>
        <a:ln w="9525" cap="flat" cmpd="sng" algn="ctr">
          <a:solidFill>
            <a:schemeClr val="accent5">
              <a:hueOff val="-8908018"/>
              <a:satOff val="33039"/>
              <a:lumOff val="-3791"/>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Hyvällä arvopaperimarkkinatavalla tarkoitetaan periaatteita ja sääntöjä, joiden noudattamista arvopaperimarkkinoilla toimivien keskuudessa vallitsevan mielipiteen mukaan on pidettävä oikeana ja kaikkien asiakas- ja toimijaosapuolten kannalta kohtuullisena kauppatapana. </a:t>
          </a:r>
          <a:endParaRPr lang="fi-FI" sz="700" kern="1200"/>
        </a:p>
      </dsp:txBody>
      <dsp:txXfrm>
        <a:off x="5136276" y="1949022"/>
        <a:ext cx="2424024" cy="614511"/>
      </dsp:txXfrm>
    </dsp:sp>
    <dsp:sp modelId="{0BA1F1A5-7911-41D6-8246-6EC987BBC091}">
      <dsp:nvSpPr>
        <dsp:cNvPr id="0" name=""/>
        <dsp:cNvSpPr/>
      </dsp:nvSpPr>
      <dsp:spPr>
        <a:xfrm>
          <a:off x="5103032" y="2681902"/>
          <a:ext cx="2490512" cy="680999"/>
        </a:xfrm>
        <a:prstGeom prst="round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Nämä periaatteet ohjaavat menettelytapoja arvopaperimarkkinoilla, kun yksityiskohtaista säännöstöä ei ole. </a:t>
          </a:r>
          <a:endParaRPr lang="fi-FI" sz="700" kern="1200"/>
        </a:p>
      </dsp:txBody>
      <dsp:txXfrm>
        <a:off x="5136276" y="2715146"/>
        <a:ext cx="2424024" cy="614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00C0-F511-4DFA-B620-B16C9BF14948}">
      <dsp:nvSpPr>
        <dsp:cNvPr id="0" name=""/>
        <dsp:cNvSpPr/>
      </dsp:nvSpPr>
      <dsp:spPr>
        <a:xfrm>
          <a:off x="0" y="467"/>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134A7-270B-47F7-9086-E4B53A296590}">
      <dsp:nvSpPr>
        <dsp:cNvPr id="0" name=""/>
        <dsp:cNvSpPr/>
      </dsp:nvSpPr>
      <dsp:spPr>
        <a:xfrm>
          <a:off x="0" y="467"/>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1) rahoitusvälineitä koskevien toimeksiantojen vastaanottamista ja välittämistä (</a:t>
          </a:r>
          <a:r>
            <a:rPr lang="fi-FI" sz="1100" b="1" i="1" kern="1200"/>
            <a:t>toimeksiantojen välittäminen</a:t>
          </a:r>
          <a:r>
            <a:rPr lang="fi-FI" sz="1100" b="1" kern="1200"/>
            <a:t>);</a:t>
          </a:r>
          <a:endParaRPr lang="fi-FI" sz="1100" kern="1200"/>
        </a:p>
      </dsp:txBody>
      <dsp:txXfrm>
        <a:off x="0" y="467"/>
        <a:ext cx="10780799" cy="425624"/>
      </dsp:txXfrm>
    </dsp:sp>
    <dsp:sp modelId="{DCB01977-7164-4004-8D33-4978DA36D2BE}">
      <dsp:nvSpPr>
        <dsp:cNvPr id="0" name=""/>
        <dsp:cNvSpPr/>
      </dsp:nvSpPr>
      <dsp:spPr>
        <a:xfrm>
          <a:off x="0" y="426092"/>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3FC65-E7F4-42B4-921B-3E4EC8072352}">
      <dsp:nvSpPr>
        <dsp:cNvPr id="0" name=""/>
        <dsp:cNvSpPr/>
      </dsp:nvSpPr>
      <dsp:spPr>
        <a:xfrm>
          <a:off x="0" y="426092"/>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2) rahoitusvälineitä koskevien toimeksiantojen toteuttamista asiakkaan lukuun (</a:t>
          </a:r>
          <a:r>
            <a:rPr lang="fi-FI" sz="1100" b="1" i="1" kern="1200"/>
            <a:t>toimeksiantojen toteuttaminen</a:t>
          </a:r>
          <a:r>
            <a:rPr lang="fi-FI" sz="1100" b="1" kern="1200"/>
            <a:t>);</a:t>
          </a:r>
          <a:endParaRPr lang="fi-FI" sz="1100" kern="1200"/>
        </a:p>
      </dsp:txBody>
      <dsp:txXfrm>
        <a:off x="0" y="426092"/>
        <a:ext cx="10780799" cy="425624"/>
      </dsp:txXfrm>
    </dsp:sp>
    <dsp:sp modelId="{D2268A35-E356-46D0-BD50-C436FC61C867}">
      <dsp:nvSpPr>
        <dsp:cNvPr id="0" name=""/>
        <dsp:cNvSpPr/>
      </dsp:nvSpPr>
      <dsp:spPr>
        <a:xfrm>
          <a:off x="0" y="851716"/>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CE95D-E9EC-47FD-8747-07FA7222AA41}">
      <dsp:nvSpPr>
        <dsp:cNvPr id="0" name=""/>
        <dsp:cNvSpPr/>
      </dsp:nvSpPr>
      <dsp:spPr>
        <a:xfrm>
          <a:off x="0" y="851716"/>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3) omaa pääomaa vastaan tapahtuvaa kaupankäyntiä, jonka tuloksena on yhtä tai useampaa rahoitusvälinettä koskevien liiketoimien toteuttaminen (</a:t>
          </a:r>
          <a:r>
            <a:rPr lang="fi-FI" sz="1100" b="1" i="1" kern="1200"/>
            <a:t>kaupankäynti omaan lukuun</a:t>
          </a:r>
          <a:r>
            <a:rPr lang="fi-FI" sz="1100" b="1" kern="1200"/>
            <a:t>);</a:t>
          </a:r>
          <a:endParaRPr lang="fi-FI" sz="1100" kern="1200"/>
        </a:p>
      </dsp:txBody>
      <dsp:txXfrm>
        <a:off x="0" y="851716"/>
        <a:ext cx="10780799" cy="425624"/>
      </dsp:txXfrm>
    </dsp:sp>
    <dsp:sp modelId="{572B2C9F-9D49-4736-8119-E9523639A473}">
      <dsp:nvSpPr>
        <dsp:cNvPr id="0" name=""/>
        <dsp:cNvSpPr/>
      </dsp:nvSpPr>
      <dsp:spPr>
        <a:xfrm>
          <a:off x="0" y="1277341"/>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F288E-487A-429F-898F-C7399A92E592}">
      <dsp:nvSpPr>
        <dsp:cNvPr id="0" name=""/>
        <dsp:cNvSpPr/>
      </dsp:nvSpPr>
      <dsp:spPr>
        <a:xfrm>
          <a:off x="0" y="1277341"/>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4) rahoitusvälineiden hoitamista asiakkaan kanssa tehdyn sopimuksen nojalla siten, että päätösvalta sijoittamisesta on annettu kokonaan tai osittain toimeksiannon saajalle (</a:t>
          </a:r>
          <a:r>
            <a:rPr lang="fi-FI" sz="1100" b="1" i="1" kern="1200"/>
            <a:t>omaisuudenhoito</a:t>
          </a:r>
          <a:r>
            <a:rPr lang="fi-FI" sz="1100" b="1" kern="1200"/>
            <a:t>);</a:t>
          </a:r>
          <a:endParaRPr lang="fi-FI" sz="1100" kern="1200"/>
        </a:p>
      </dsp:txBody>
      <dsp:txXfrm>
        <a:off x="0" y="1277341"/>
        <a:ext cx="10780799" cy="425624"/>
      </dsp:txXfrm>
    </dsp:sp>
    <dsp:sp modelId="{890ADC87-6F39-404C-AED4-3FB738603DEC}">
      <dsp:nvSpPr>
        <dsp:cNvPr id="0" name=""/>
        <dsp:cNvSpPr/>
      </dsp:nvSpPr>
      <dsp:spPr>
        <a:xfrm>
          <a:off x="0" y="1702966"/>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AE1E9-E697-41BE-B14D-757EF014BE97}">
      <dsp:nvSpPr>
        <dsp:cNvPr id="0" name=""/>
        <dsp:cNvSpPr/>
      </dsp:nvSpPr>
      <dsp:spPr>
        <a:xfrm>
          <a:off x="0" y="1702966"/>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5) yksilöllisen suosituksen antamista asiakkaalle tiettyä rahoitusvälinettä koskevaksi liiketoimeksi (</a:t>
          </a:r>
          <a:r>
            <a:rPr lang="fi-FI" sz="1100" b="1" i="1" kern="1200"/>
            <a:t>sijoitusneuvonta</a:t>
          </a:r>
          <a:r>
            <a:rPr lang="fi-FI" sz="1100" b="1" kern="1200"/>
            <a:t>);</a:t>
          </a:r>
          <a:endParaRPr lang="fi-FI" sz="1100" kern="1200"/>
        </a:p>
      </dsp:txBody>
      <dsp:txXfrm>
        <a:off x="0" y="1702966"/>
        <a:ext cx="10780799" cy="425624"/>
      </dsp:txXfrm>
    </dsp:sp>
    <dsp:sp modelId="{63191ACF-77E0-4125-86CA-1E4E213F1D6E}">
      <dsp:nvSpPr>
        <dsp:cNvPr id="0" name=""/>
        <dsp:cNvSpPr/>
      </dsp:nvSpPr>
      <dsp:spPr>
        <a:xfrm>
          <a:off x="0" y="212859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DDE52-262E-4753-AF7F-158B77435C77}">
      <dsp:nvSpPr>
        <dsp:cNvPr id="0" name=""/>
        <dsp:cNvSpPr/>
      </dsp:nvSpPr>
      <dsp:spPr>
        <a:xfrm>
          <a:off x="0" y="2128590"/>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6) rahoitusvälineiden liikkeeseenlaskun tai myynnin järjestämistä antamalla siihen liittyvä merkintä- tai ostositoumus (</a:t>
          </a:r>
          <a:r>
            <a:rPr lang="fi-FI" sz="1100" b="1" i="1" kern="1200"/>
            <a:t>liikkeeseenlaskun takaaminen</a:t>
          </a:r>
          <a:r>
            <a:rPr lang="fi-FI" sz="1100" b="1" kern="1200"/>
            <a:t>);</a:t>
          </a:r>
          <a:endParaRPr lang="fi-FI" sz="1100" kern="1200"/>
        </a:p>
      </dsp:txBody>
      <dsp:txXfrm>
        <a:off x="0" y="2128590"/>
        <a:ext cx="10780799" cy="425624"/>
      </dsp:txXfrm>
    </dsp:sp>
    <dsp:sp modelId="{CD95F518-CD69-474C-B35A-14D3817ED811}">
      <dsp:nvSpPr>
        <dsp:cNvPr id="0" name=""/>
        <dsp:cNvSpPr/>
      </dsp:nvSpPr>
      <dsp:spPr>
        <a:xfrm>
          <a:off x="0" y="2554215"/>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EC444-8A95-495C-AB56-1A15A08C1B26}">
      <dsp:nvSpPr>
        <dsp:cNvPr id="0" name=""/>
        <dsp:cNvSpPr/>
      </dsp:nvSpPr>
      <dsp:spPr>
        <a:xfrm>
          <a:off x="0" y="2554215"/>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7) rahoitusvälineiden liikkeeseenlaskun tai myynnin järjestämistä ilman merkintä- tai ostositoumuksen antamista (</a:t>
          </a:r>
          <a:r>
            <a:rPr lang="fi-FI" sz="1100" b="1" i="1" kern="1200"/>
            <a:t>liikkeeseenlaskun järjestäminen</a:t>
          </a:r>
          <a:r>
            <a:rPr lang="fi-FI" sz="1100" b="1" kern="1200"/>
            <a:t>);</a:t>
          </a:r>
          <a:endParaRPr lang="fi-FI" sz="1100" kern="1200"/>
        </a:p>
      </dsp:txBody>
      <dsp:txXfrm>
        <a:off x="0" y="2554215"/>
        <a:ext cx="10780799" cy="425624"/>
      </dsp:txXfrm>
    </dsp:sp>
    <dsp:sp modelId="{43C5AF76-AA56-40EC-8165-A60153EC45F2}">
      <dsp:nvSpPr>
        <dsp:cNvPr id="0" name=""/>
        <dsp:cNvSpPr/>
      </dsp:nvSpPr>
      <dsp:spPr>
        <a:xfrm>
          <a:off x="0" y="297984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05AB7-2023-4C38-9305-C3B9C2D3D107}">
      <dsp:nvSpPr>
        <dsp:cNvPr id="0" name=""/>
        <dsp:cNvSpPr/>
      </dsp:nvSpPr>
      <dsp:spPr>
        <a:xfrm>
          <a:off x="0" y="2979840"/>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8) rahoitusvälineiden kaupankäynnin järjestämistä kaupankäynnistä rahoitusvälineillä annetussa laissa tarkoitetussa monenkeskisessä kaupankäyntijärjestelmässä (</a:t>
          </a:r>
          <a:r>
            <a:rPr lang="fi-FI" sz="1100" b="1" i="1" kern="1200"/>
            <a:t>monenkeskisen kaupankäynnin järjestäminen</a:t>
          </a:r>
          <a:r>
            <a:rPr lang="fi-FI" sz="1100" b="1" kern="1200"/>
            <a:t>);</a:t>
          </a:r>
          <a:endParaRPr lang="fi-FI" sz="1100" kern="1200"/>
        </a:p>
      </dsp:txBody>
      <dsp:txXfrm>
        <a:off x="0" y="2979840"/>
        <a:ext cx="10780799" cy="425624"/>
      </dsp:txXfrm>
    </dsp:sp>
    <dsp:sp modelId="{8DC95613-E05B-43F2-BECB-E25A937F3CBA}">
      <dsp:nvSpPr>
        <dsp:cNvPr id="0" name=""/>
        <dsp:cNvSpPr/>
      </dsp:nvSpPr>
      <dsp:spPr>
        <a:xfrm>
          <a:off x="0" y="3405464"/>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3B6FA-F103-45E4-AB0C-1921A6E2FE69}">
      <dsp:nvSpPr>
        <dsp:cNvPr id="0" name=""/>
        <dsp:cNvSpPr/>
      </dsp:nvSpPr>
      <dsp:spPr>
        <a:xfrm>
          <a:off x="0" y="3405464"/>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9) joukkovelkakirjojen, strukturoitujen rahoitustuotteiden, päästöoikeuksien tai johdannaissopimusten kaupankäynnin järjestämistä kaupankäynnistä rahoitusvälineillä annetussa laissa tarkoitetussa organisoidussa kaupankäyntijärjestelmässä (</a:t>
          </a:r>
          <a:r>
            <a:rPr lang="fi-FI" sz="1100" b="1" i="1" kern="1200"/>
            <a:t>organisoidun kaupankäynnin järjestäminen</a:t>
          </a:r>
          <a:r>
            <a:rPr lang="fi-FI" sz="1100" b="1" kern="1200"/>
            <a:t>).</a:t>
          </a:r>
          <a:endParaRPr lang="fi-FI" sz="1100" kern="1200"/>
        </a:p>
      </dsp:txBody>
      <dsp:txXfrm>
        <a:off x="0" y="3405464"/>
        <a:ext cx="10780799" cy="425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0BC02-3FD4-456F-8423-8AE3EE78E908}">
      <dsp:nvSpPr>
        <dsp:cNvPr id="0" name=""/>
        <dsp:cNvSpPr/>
      </dsp:nvSpPr>
      <dsp:spPr>
        <a:xfrm>
          <a:off x="4042799" y="0"/>
          <a:ext cx="2695199" cy="957889"/>
        </a:xfrm>
        <a:prstGeom prst="trapezoid">
          <a:avLst>
            <a:gd name="adj" fmla="val 140684"/>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b="0" i="0" kern="1200" baseline="0"/>
            <a:t>•</a:t>
          </a:r>
          <a:r>
            <a:rPr lang="fi-FI" sz="1200" b="1" i="0" kern="1200" baseline="0"/>
            <a:t>Sijoituspalveluyrityksen on luokiteltava asiakkaansa ei-ammattimaiseksi asiakkaaksi, ammattimaiseksi asiakkaaksi tai hyväksyttäväksi vastapuoleksi. </a:t>
          </a:r>
          <a:endParaRPr lang="fi-FI" sz="1200" kern="1200"/>
        </a:p>
      </dsp:txBody>
      <dsp:txXfrm>
        <a:off x="4042799" y="0"/>
        <a:ext cx="2695199" cy="957889"/>
      </dsp:txXfrm>
    </dsp:sp>
    <dsp:sp modelId="{07916BF0-7FF4-4669-97FC-EAD979CE775D}">
      <dsp:nvSpPr>
        <dsp:cNvPr id="0" name=""/>
        <dsp:cNvSpPr/>
      </dsp:nvSpPr>
      <dsp:spPr>
        <a:xfrm>
          <a:off x="2695199" y="957889"/>
          <a:ext cx="5390399" cy="957889"/>
        </a:xfrm>
        <a:prstGeom prst="trapezoid">
          <a:avLst>
            <a:gd name="adj" fmla="val 140684"/>
          </a:avLst>
        </a:prstGeom>
        <a:gradFill rotWithShape="0">
          <a:gsLst>
            <a:gs pos="0">
              <a:schemeClr val="accent5">
                <a:hueOff val="-4454009"/>
                <a:satOff val="16519"/>
                <a:lumOff val="-1895"/>
                <a:alphaOff val="0"/>
                <a:tint val="100000"/>
                <a:shade val="100000"/>
                <a:satMod val="130000"/>
              </a:schemeClr>
            </a:gs>
            <a:gs pos="100000">
              <a:schemeClr val="accent5">
                <a:hueOff val="-4454009"/>
                <a:satOff val="16519"/>
                <a:lumOff val="-189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a:t>
          </a:r>
          <a:r>
            <a:rPr lang="fi-FI" sz="1200" b="1" i="0" kern="1200" baseline="0" dirty="0"/>
            <a:t>Asiakkaiden luokittelemisella ei-ammattimaisiin ja ammattimaisiin asiakkaisiin sekä hyväksyttäviin vastapuoliin määritellään asiakkaan oikeudet ja velvollisuudet suhteessa sijoituspalveluyritykseen.</a:t>
          </a:r>
          <a:endParaRPr lang="fi-FI" sz="1200" kern="1200" dirty="0"/>
        </a:p>
      </dsp:txBody>
      <dsp:txXfrm>
        <a:off x="3638519" y="957889"/>
        <a:ext cx="3503759" cy="957889"/>
      </dsp:txXfrm>
    </dsp:sp>
    <dsp:sp modelId="{C15A492C-D937-43FA-9D2A-71EBB3D0A8F8}">
      <dsp:nvSpPr>
        <dsp:cNvPr id="0" name=""/>
        <dsp:cNvSpPr/>
      </dsp:nvSpPr>
      <dsp:spPr>
        <a:xfrm>
          <a:off x="1347599" y="1915778"/>
          <a:ext cx="8085599" cy="957889"/>
        </a:xfrm>
        <a:prstGeom prst="trapezoid">
          <a:avLst>
            <a:gd name="adj" fmla="val 140684"/>
          </a:avLst>
        </a:prstGeom>
        <a:gradFill rotWithShape="0">
          <a:gsLst>
            <a:gs pos="0">
              <a:schemeClr val="accent5">
                <a:hueOff val="-8908018"/>
                <a:satOff val="33039"/>
                <a:lumOff val="-3791"/>
                <a:alphaOff val="0"/>
                <a:tint val="100000"/>
                <a:shade val="100000"/>
                <a:satMod val="130000"/>
              </a:schemeClr>
            </a:gs>
            <a:gs pos="100000">
              <a:schemeClr val="accent5">
                <a:hueOff val="-8908018"/>
                <a:satOff val="33039"/>
                <a:lumOff val="-37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b="0" i="0" kern="1200" baseline="0"/>
            <a:t>•</a:t>
          </a:r>
          <a:r>
            <a:rPr lang="fi-FI" sz="1200" b="1" i="0" kern="1200" baseline="0"/>
            <a:t>Ei-ammattimaisiin asiakkaisiin sovelletaan asiakkaan suojaamiseksi asetettuja menettelytapasäännöksiä laajimmin</a:t>
          </a:r>
          <a:endParaRPr lang="fi-FI" sz="1200" kern="1200"/>
        </a:p>
      </dsp:txBody>
      <dsp:txXfrm>
        <a:off x="2762579" y="1915778"/>
        <a:ext cx="5255639" cy="957889"/>
      </dsp:txXfrm>
    </dsp:sp>
    <dsp:sp modelId="{508F42C3-0E70-4863-A51E-6E03151C1855}">
      <dsp:nvSpPr>
        <dsp:cNvPr id="0" name=""/>
        <dsp:cNvSpPr/>
      </dsp:nvSpPr>
      <dsp:spPr>
        <a:xfrm>
          <a:off x="0" y="2873667"/>
          <a:ext cx="10780799" cy="957889"/>
        </a:xfrm>
        <a:prstGeom prst="trapezoid">
          <a:avLst>
            <a:gd name="adj" fmla="val 140684"/>
          </a:avLst>
        </a:prstGeom>
        <a:gradFill rotWithShape="0">
          <a:gsLst>
            <a:gs pos="0">
              <a:schemeClr val="accent5">
                <a:hueOff val="-13362026"/>
                <a:satOff val="49558"/>
                <a:lumOff val="-5686"/>
                <a:alphaOff val="0"/>
                <a:tint val="100000"/>
                <a:shade val="100000"/>
                <a:satMod val="130000"/>
              </a:schemeClr>
            </a:gs>
            <a:gs pos="100000">
              <a:schemeClr val="accent5">
                <a:hueOff val="-13362026"/>
                <a:satOff val="49558"/>
                <a:lumOff val="-5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b="0" i="0" kern="1200" baseline="0"/>
            <a:t>•</a:t>
          </a:r>
          <a:r>
            <a:rPr lang="fi-FI" sz="1200" b="1" i="0" kern="1200" baseline="0"/>
            <a:t>Käytännössä suurin osa sijoituspalveluyrityksen asiakkaista on ei-ammattimaisia asiakkaita. </a:t>
          </a:r>
          <a:endParaRPr lang="fi-FI" sz="1200" kern="1200"/>
        </a:p>
      </dsp:txBody>
      <dsp:txXfrm>
        <a:off x="1886639" y="2873667"/>
        <a:ext cx="7007519" cy="957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4541D-E65D-4B82-8B6B-DA83EFEF46D9}">
      <dsp:nvSpPr>
        <dsp:cNvPr id="0" name=""/>
        <dsp:cNvSpPr/>
      </dsp:nvSpPr>
      <dsp:spPr>
        <a:xfrm>
          <a:off x="0" y="3142706"/>
          <a:ext cx="10780799" cy="6875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Suojan piiriin eivät kuulu </a:t>
          </a:r>
          <a:endParaRPr lang="fi-FI" sz="1200" kern="1200"/>
        </a:p>
      </dsp:txBody>
      <dsp:txXfrm>
        <a:off x="0" y="3142706"/>
        <a:ext cx="10780799" cy="371275"/>
      </dsp:txXfrm>
    </dsp:sp>
    <dsp:sp modelId="{348BBD43-9FDB-44A4-914C-3A08985DA380}">
      <dsp:nvSpPr>
        <dsp:cNvPr id="0" name=""/>
        <dsp:cNvSpPr/>
      </dsp:nvSpPr>
      <dsp:spPr>
        <a:xfrm>
          <a:off x="0" y="3500231"/>
          <a:ext cx="5390399" cy="31627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i-FI" sz="1000" kern="1200"/>
            <a:t>ammattimaisten asiakkaiden saamiset eivätkä </a:t>
          </a:r>
        </a:p>
      </dsp:txBody>
      <dsp:txXfrm>
        <a:off x="0" y="3500231"/>
        <a:ext cx="5390399" cy="316271"/>
      </dsp:txXfrm>
    </dsp:sp>
    <dsp:sp modelId="{90BD03DD-1770-44A9-A270-C2940D63C7A9}">
      <dsp:nvSpPr>
        <dsp:cNvPr id="0" name=""/>
        <dsp:cNvSpPr/>
      </dsp:nvSpPr>
      <dsp:spPr>
        <a:xfrm>
          <a:off x="5390399" y="3500231"/>
          <a:ext cx="5390399" cy="31627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i-FI" sz="1000" kern="1200"/>
            <a:t>sellaisen sijoittajan saamiset, joka on aiheuttanut sijoituspalveluyrityksen taloudelliset vaikeudet, hyötynyt niistä tai vaikeuttanut niitä.</a:t>
          </a:r>
        </a:p>
      </dsp:txBody>
      <dsp:txXfrm>
        <a:off x="5390399" y="3500231"/>
        <a:ext cx="5390399" cy="316271"/>
      </dsp:txXfrm>
    </dsp:sp>
    <dsp:sp modelId="{F9D561C4-906A-492E-A1A0-1472A9E566B9}">
      <dsp:nvSpPr>
        <dsp:cNvPr id="0" name=""/>
        <dsp:cNvSpPr/>
      </dsp:nvSpPr>
      <dsp:spPr>
        <a:xfrm rot="10800000">
          <a:off x="0" y="2095572"/>
          <a:ext cx="10780799" cy="1057447"/>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Suojan piiriin kuuluu sijoittaja, jolle sijoituspalveluyritys on tarjonnut sijoituspalvelua.</a:t>
          </a:r>
          <a:endParaRPr lang="fi-FI" sz="1200" kern="1200"/>
        </a:p>
      </dsp:txBody>
      <dsp:txXfrm rot="10800000">
        <a:off x="0" y="2095572"/>
        <a:ext cx="10780799" cy="687097"/>
      </dsp:txXfrm>
    </dsp:sp>
    <dsp:sp modelId="{D883A760-57E8-4576-8600-AAA12FA151C7}">
      <dsp:nvSpPr>
        <dsp:cNvPr id="0" name=""/>
        <dsp:cNvSpPr/>
      </dsp:nvSpPr>
      <dsp:spPr>
        <a:xfrm rot="10800000">
          <a:off x="0" y="1048437"/>
          <a:ext cx="10780799" cy="1057447"/>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dirty="0"/>
            <a:t>Suojaa asiakasta varojen menettämiseltä sijoituspalveluyrityksen insolvenssitilanteessa </a:t>
          </a:r>
          <a:endParaRPr lang="fi-FI" sz="1200" kern="1200" dirty="0"/>
        </a:p>
      </dsp:txBody>
      <dsp:txXfrm rot="-10800000">
        <a:off x="0" y="1048437"/>
        <a:ext cx="10780799" cy="371164"/>
      </dsp:txXfrm>
    </dsp:sp>
    <dsp:sp modelId="{028F841B-8749-4A01-8065-4D39E785B31C}">
      <dsp:nvSpPr>
        <dsp:cNvPr id="0" name=""/>
        <dsp:cNvSpPr/>
      </dsp:nvSpPr>
      <dsp:spPr>
        <a:xfrm>
          <a:off x="0" y="1419601"/>
          <a:ext cx="10780799" cy="3161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i-FI" sz="1000" kern="1200"/>
            <a:t>Ei suojaa markkinariskiltä </a:t>
          </a:r>
        </a:p>
      </dsp:txBody>
      <dsp:txXfrm>
        <a:off x="0" y="1419601"/>
        <a:ext cx="10780799" cy="316176"/>
      </dsp:txXfrm>
    </dsp:sp>
    <dsp:sp modelId="{76F7656C-DE28-45E6-A28A-E89478DD0293}">
      <dsp:nvSpPr>
        <dsp:cNvPr id="0" name=""/>
        <dsp:cNvSpPr/>
      </dsp:nvSpPr>
      <dsp:spPr>
        <a:xfrm rot="10800000">
          <a:off x="0" y="1302"/>
          <a:ext cx="10780799" cy="1057447"/>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Sijoittajien rahavarojen ja rahoitusvälineiden, jäljempänä </a:t>
          </a:r>
          <a:r>
            <a:rPr lang="fi-FI" sz="1200" b="1" i="1" kern="1200"/>
            <a:t>saaminen</a:t>
          </a:r>
          <a:r>
            <a:rPr lang="fi-FI" sz="1200" b="1" kern="1200"/>
            <a:t>, turvaamiseksi sijoituspalveluyrityksen on kuuluttava korvausrahastoon. </a:t>
          </a:r>
          <a:endParaRPr lang="fi-FI" sz="1200" kern="1200"/>
        </a:p>
      </dsp:txBody>
      <dsp:txXfrm rot="-10800000">
        <a:off x="0" y="1302"/>
        <a:ext cx="10780799" cy="371164"/>
      </dsp:txXfrm>
    </dsp:sp>
    <dsp:sp modelId="{6290D600-AC68-41FC-8EDE-DF92CAB7A6A0}">
      <dsp:nvSpPr>
        <dsp:cNvPr id="0" name=""/>
        <dsp:cNvSpPr/>
      </dsp:nvSpPr>
      <dsp:spPr>
        <a:xfrm>
          <a:off x="0" y="372466"/>
          <a:ext cx="10780799" cy="3161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i-FI" sz="1000" kern="1200"/>
            <a:t>Vaatimus jäsenyydestä ei koske sijoituspalveluyritystä, joka tarjoaa sijoituspalveluna yksinomaan toimeksiantojen välittämistä tai sijoitusneuvontaa tai monenkeskisen kaupankäynnin järjestämistä ja jolla ei ole hallussaan tai hallinnoitavana asiakasvaroja. </a:t>
          </a:r>
        </a:p>
      </dsp:txBody>
      <dsp:txXfrm>
        <a:off x="0" y="372466"/>
        <a:ext cx="10780799" cy="316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275C9-3B8F-4B60-9B41-83FE0F7E107E}">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49A61-CDD5-44A8-9B4C-F78C11CE7D54}">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i-FI" sz="1400" kern="1200"/>
            <a:t>Sijoituspalveluyrityksellä, joka tarjoaa suoraa sähköistä markkinoillepääsyä kauppapaikkaan, on oltava käytössään tehokkaat järjestelmät ja valvontamenetelmät, joiden avulla voidaan varmistaa, että:</a:t>
          </a:r>
        </a:p>
      </dsp:txBody>
      <dsp:txXfrm>
        <a:off x="0" y="0"/>
        <a:ext cx="2129366" cy="2067718"/>
      </dsp:txXfrm>
    </dsp:sp>
    <dsp:sp modelId="{B9261494-F83E-4B4A-9E72-28BCF742F757}">
      <dsp:nvSpPr>
        <dsp:cNvPr id="0" name=""/>
        <dsp:cNvSpPr/>
      </dsp:nvSpPr>
      <dsp:spPr>
        <a:xfrm>
          <a:off x="2289069" y="32308"/>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a:t>1) kyseistä palvelua käyttävien asiakkaiden sopivuus arvioidaan ja todennetaan asianmukaisesti;</a:t>
          </a:r>
        </a:p>
      </dsp:txBody>
      <dsp:txXfrm>
        <a:off x="2289069" y="32308"/>
        <a:ext cx="8357763" cy="646162"/>
      </dsp:txXfrm>
    </dsp:sp>
    <dsp:sp modelId="{0DF538D2-6083-4FBC-A492-FB9B8E86801C}">
      <dsp:nvSpPr>
        <dsp:cNvPr id="0" name=""/>
        <dsp:cNvSpPr/>
      </dsp:nvSpPr>
      <dsp:spPr>
        <a:xfrm>
          <a:off x="2129366" y="67847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28C5C-C8A5-43EA-B6CF-3098119A4C59}">
      <dsp:nvSpPr>
        <dsp:cNvPr id="0" name=""/>
        <dsp:cNvSpPr/>
      </dsp:nvSpPr>
      <dsp:spPr>
        <a:xfrm>
          <a:off x="2289069" y="710778"/>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a:t>2) kyseistä palvelua käyttäviä asiakkaita estetään ylittämästä asianmukaisia ennalta asetettuja kaupankäynnin ja luottojen raja-arvoja;</a:t>
          </a:r>
        </a:p>
      </dsp:txBody>
      <dsp:txXfrm>
        <a:off x="2289069" y="710778"/>
        <a:ext cx="8357763" cy="646162"/>
      </dsp:txXfrm>
    </dsp:sp>
    <dsp:sp modelId="{2C0C24C9-D1EF-47D6-BEEF-87EEDFDB7DF4}">
      <dsp:nvSpPr>
        <dsp:cNvPr id="0" name=""/>
        <dsp:cNvSpPr/>
      </dsp:nvSpPr>
      <dsp:spPr>
        <a:xfrm>
          <a:off x="2129366" y="135694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AFB1A-C793-4EA9-8993-22951DF5AE95}">
      <dsp:nvSpPr>
        <dsp:cNvPr id="0" name=""/>
        <dsp:cNvSpPr/>
      </dsp:nvSpPr>
      <dsp:spPr>
        <a:xfrm>
          <a:off x="2289069" y="1389248"/>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a:t>3) kyseistä palvelua käyttävien asiakkaiden toteuttamaa kaupankäyntiä seurataan asianmukaisesti ja että asianmukaisilla riskienhallintamenetelmillä estetään kaupankäynti, joka voi aiheuttaa riskejä sijoituspalveluyritykselle itselleen tai joka voisi aiheuttaa tai lisätä markkinoiden tavanomaisesta poikkeavaa toimintaa taikka olla EU:n markkinoiden väärinkäyttöasetuksen tai kauppapaikan sääntöjen vastaista.</a:t>
          </a:r>
        </a:p>
      </dsp:txBody>
      <dsp:txXfrm>
        <a:off x="2289069" y="1389248"/>
        <a:ext cx="8357763" cy="646162"/>
      </dsp:txXfrm>
    </dsp:sp>
    <dsp:sp modelId="{2C15C89F-E5A4-45FC-A1E8-A1EDEAD0C87D}">
      <dsp:nvSpPr>
        <dsp:cNvPr id="0" name=""/>
        <dsp:cNvSpPr/>
      </dsp:nvSpPr>
      <dsp:spPr>
        <a:xfrm>
          <a:off x="2129366" y="203541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4BB4A1-976E-483E-B706-E6CB7D21DC4D}">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073C2-A1EF-4742-BCA3-0635FD9E9664}">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i-FI" sz="1400" kern="1200"/>
            <a:t>Sijoituspalveluyrityksen, joka tarjoaa suoraa sähköistä markkinoillepääsyä kauppapaikkaan, on ilmoitettava tästä Finanssivalvonnalle ja sen kauppapaikan toimivaltaisille viranomaisille</a:t>
          </a:r>
        </a:p>
      </dsp:txBody>
      <dsp:txXfrm>
        <a:off x="0" y="2067718"/>
        <a:ext cx="2129366" cy="2067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0C33F-37D8-4C39-8E8A-E0FA28F211D1}">
      <dsp:nvSpPr>
        <dsp:cNvPr id="0" name=""/>
        <dsp:cNvSpPr/>
      </dsp:nvSpPr>
      <dsp:spPr>
        <a:xfrm>
          <a:off x="0" y="3391954"/>
          <a:ext cx="10646833" cy="742076"/>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Sidonnaisasiamiesten toiminnan lainmukaisuuden valvomiseksi Finanssivalvonta pitää sidonnaisasiamiehistä julkista rekisteriä (</a:t>
          </a:r>
          <a:r>
            <a:rPr lang="fi-FI" sz="1400" i="1" kern="1200"/>
            <a:t>sidonnaisasiamiesrekisteri</a:t>
          </a:r>
          <a:r>
            <a:rPr lang="fi-FI" sz="1400" kern="1200"/>
            <a:t>)</a:t>
          </a:r>
        </a:p>
      </dsp:txBody>
      <dsp:txXfrm>
        <a:off x="0" y="3391954"/>
        <a:ext cx="10646833" cy="742076"/>
      </dsp:txXfrm>
    </dsp:sp>
    <dsp:sp modelId="{0DC53D7C-9B67-4E2C-9E98-8806D97E6A3C}">
      <dsp:nvSpPr>
        <dsp:cNvPr id="0" name=""/>
        <dsp:cNvSpPr/>
      </dsp:nvSpPr>
      <dsp:spPr>
        <a:xfrm rot="10800000">
          <a:off x="0" y="2261771"/>
          <a:ext cx="10646833" cy="1141313"/>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b="0" i="0" kern="1200" baseline="0"/>
            <a:t>Sidonnaisasiamiehen on selkeästi ilmoitettava asiakkaalleen asemansa ja edustamansa sijoituspalveluyrityksen nimi.</a:t>
          </a:r>
          <a:endParaRPr lang="fi-FI" sz="1400" kern="1200"/>
        </a:p>
      </dsp:txBody>
      <dsp:txXfrm rot="10800000">
        <a:off x="0" y="2261771"/>
        <a:ext cx="10646833" cy="741591"/>
      </dsp:txXfrm>
    </dsp:sp>
    <dsp:sp modelId="{6C18C88F-7CE2-4A88-ADD4-FA8B4084CC9F}">
      <dsp:nvSpPr>
        <dsp:cNvPr id="0" name=""/>
        <dsp:cNvSpPr/>
      </dsp:nvSpPr>
      <dsp:spPr>
        <a:xfrm rot="10800000">
          <a:off x="0" y="1131588"/>
          <a:ext cx="10646833" cy="1141313"/>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b="0" i="0" kern="1200" baseline="0" dirty="0"/>
            <a:t>Sidonnaisasiamies toimii sijoituspalveluyrityksen (vain yhden) lukuun ja vastuulla. </a:t>
          </a:r>
          <a:endParaRPr lang="fi-FI" sz="1400" kern="1200" dirty="0"/>
        </a:p>
      </dsp:txBody>
      <dsp:txXfrm rot="10800000">
        <a:off x="0" y="1131588"/>
        <a:ext cx="10646833" cy="741591"/>
      </dsp:txXfrm>
    </dsp:sp>
    <dsp:sp modelId="{F2E9B97B-7062-4753-ABA6-5D0A9E2416DE}">
      <dsp:nvSpPr>
        <dsp:cNvPr id="0" name=""/>
        <dsp:cNvSpPr/>
      </dsp:nvSpPr>
      <dsp:spPr>
        <a:xfrm rot="10800000">
          <a:off x="0" y="1405"/>
          <a:ext cx="10646833" cy="1141313"/>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Sijoituspalveluyritys voi tarjota seuraavia palveluja sidonnaisasiamiehen välityksellä: </a:t>
          </a:r>
        </a:p>
      </dsp:txBody>
      <dsp:txXfrm rot="-10800000">
        <a:off x="0" y="1405"/>
        <a:ext cx="10646833" cy="400601"/>
      </dsp:txXfrm>
    </dsp:sp>
    <dsp:sp modelId="{9E92726E-1BAD-4360-88C4-1741EA60C1CA}">
      <dsp:nvSpPr>
        <dsp:cNvPr id="0" name=""/>
        <dsp:cNvSpPr/>
      </dsp:nvSpPr>
      <dsp:spPr>
        <a:xfrm>
          <a:off x="0"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1) vastaanottaa ja välittää sijoitus- ja oheispalveluihin tai rahoitusvälineisiin liittyviä asiakkaiden ohjeita ja toimeksiantoja;</a:t>
          </a:r>
        </a:p>
      </dsp:txBody>
      <dsp:txXfrm>
        <a:off x="0" y="402007"/>
        <a:ext cx="2661708" cy="341252"/>
      </dsp:txXfrm>
    </dsp:sp>
    <dsp:sp modelId="{5AD17197-FF61-46AD-A075-5E2064B5F0B8}">
      <dsp:nvSpPr>
        <dsp:cNvPr id="0" name=""/>
        <dsp:cNvSpPr/>
      </dsp:nvSpPr>
      <dsp:spPr>
        <a:xfrm>
          <a:off x="2661708"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2) välittää rahoitusvälineitä asiakkaille;</a:t>
          </a:r>
        </a:p>
      </dsp:txBody>
      <dsp:txXfrm>
        <a:off x="2661708" y="402007"/>
        <a:ext cx="2661708" cy="341252"/>
      </dsp:txXfrm>
    </dsp:sp>
    <dsp:sp modelId="{7986B8A8-97C9-4D93-93B6-329D41343E11}">
      <dsp:nvSpPr>
        <dsp:cNvPr id="0" name=""/>
        <dsp:cNvSpPr/>
      </dsp:nvSpPr>
      <dsp:spPr>
        <a:xfrm>
          <a:off x="5323416"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3) antaa sijoituspalveluyrityksen tarjoamia sijoitus- ja oheispalveluja tai rahoitusvälineitä koskevaa neuvontaa asiakkaille;</a:t>
          </a:r>
        </a:p>
      </dsp:txBody>
      <dsp:txXfrm>
        <a:off x="5323416" y="402007"/>
        <a:ext cx="2661708" cy="341252"/>
      </dsp:txXfrm>
    </dsp:sp>
    <dsp:sp modelId="{934DD7A0-E316-4990-9642-990367A8640F}">
      <dsp:nvSpPr>
        <dsp:cNvPr id="0" name=""/>
        <dsp:cNvSpPr/>
      </dsp:nvSpPr>
      <dsp:spPr>
        <a:xfrm>
          <a:off x="7985124"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4) markkinoida sijoituspalveluyrityksen tarjoamia sijoitus- ja oheispalveluja asiakkaille.</a:t>
          </a:r>
        </a:p>
      </dsp:txBody>
      <dsp:txXfrm>
        <a:off x="7985124" y="402007"/>
        <a:ext cx="2661708" cy="341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22FA-395E-4AF1-8323-0AECFB8CCC6B}">
      <dsp:nvSpPr>
        <dsp:cNvPr id="0" name=""/>
        <dsp:cNvSpPr/>
      </dsp:nvSpPr>
      <dsp:spPr>
        <a:xfrm>
          <a:off x="1784805" y="11248"/>
          <a:ext cx="4112940" cy="411294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a:t>Sijoituspalveluyrityksen, joka tarjoaa sijoituspalveluna toimeksiantojen toteuttamista, on toteutettava asiakkaiden toimeksiannot ilman aiheetonta viivytystä. Sijoituspalveluyritys ei saa antaa toisen asiakkaan edun tai oman etunsa vaikuttaa asiakkaan toimeksiannon toteuttamiseen.</a:t>
          </a:r>
        </a:p>
      </dsp:txBody>
      <dsp:txXfrm>
        <a:off x="2359135" y="496252"/>
        <a:ext cx="2371424" cy="3142932"/>
      </dsp:txXfrm>
    </dsp:sp>
    <dsp:sp modelId="{CB5F597E-021B-4389-BC05-2D44D656750A}">
      <dsp:nvSpPr>
        <dsp:cNvPr id="0" name=""/>
        <dsp:cNvSpPr/>
      </dsp:nvSpPr>
      <dsp:spPr>
        <a:xfrm>
          <a:off x="4749087" y="11248"/>
          <a:ext cx="4112940" cy="411294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a:t>Sijoituspalveluyrityksen on toteutettava keskenään samankaltaiset asiakkaiden toimeksiannot niiden saapumisjärjestyksessä täsmällisesti, tasapuolisesti ja nopeasti.</a:t>
          </a:r>
        </a:p>
      </dsp:txBody>
      <dsp:txXfrm>
        <a:off x="5916272" y="496252"/>
        <a:ext cx="2371424" cy="3142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E5E2E-B46D-4F32-ACCA-FCC123514357}">
      <dsp:nvSpPr>
        <dsp:cNvPr id="0" name=""/>
        <dsp:cNvSpPr/>
      </dsp:nvSpPr>
      <dsp:spPr>
        <a:xfrm>
          <a:off x="2932" y="62315"/>
          <a:ext cx="4531154" cy="1812461"/>
        </a:xfrm>
        <a:prstGeom prst="chevr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i-FI" sz="1700" b="1" kern="1200"/>
            <a:t>Velvollisuus toteuttaa tilaukset asiakkaalle edullisimmilla ehdoilla (Best Execution -sääntö):</a:t>
          </a:r>
          <a:endParaRPr lang="fi-FI" sz="1700" kern="1200"/>
        </a:p>
      </dsp:txBody>
      <dsp:txXfrm>
        <a:off x="909163" y="62315"/>
        <a:ext cx="2718693" cy="1812461"/>
      </dsp:txXfrm>
    </dsp:sp>
    <dsp:sp modelId="{02C5EC59-AB9C-45CC-B7D2-1800FCD49EF6}">
      <dsp:nvSpPr>
        <dsp:cNvPr id="0" name=""/>
        <dsp:cNvSpPr/>
      </dsp:nvSpPr>
      <dsp:spPr>
        <a:xfrm>
          <a:off x="2932" y="2128522"/>
          <a:ext cx="4531154" cy="1812461"/>
        </a:xfrm>
        <a:prstGeom prst="chevron">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i-FI" sz="1700" b="1" kern="1200"/>
            <a:t>Sijoituspalveluyritysten on toteutettava kaikki riittävät toimenpiteet saavuttaakseen toimeksiantojensa kannalta parhaan mahdollisen tuloksen asiakkailleen</a:t>
          </a:r>
          <a:endParaRPr lang="fi-FI" sz="1700" kern="1200"/>
        </a:p>
      </dsp:txBody>
      <dsp:txXfrm>
        <a:off x="909163" y="2128522"/>
        <a:ext cx="2718693" cy="1812461"/>
      </dsp:txXfrm>
    </dsp:sp>
    <dsp:sp modelId="{95D0DD6F-DF72-48A4-993F-233A99930168}">
      <dsp:nvSpPr>
        <dsp:cNvPr id="0" name=""/>
        <dsp:cNvSpPr/>
      </dsp:nvSpPr>
      <dsp:spPr>
        <a:xfrm>
          <a:off x="3945036" y="2282581"/>
          <a:ext cx="3760858" cy="1504343"/>
        </a:xfrm>
        <a:prstGeom prst="chevron">
          <a:avLst/>
        </a:prstGeom>
        <a:solidFill>
          <a:schemeClr val="accent5">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i-FI" sz="1400" kern="1200"/>
            <a:t>ottaen huomioon hinta, kustannukset, nopeus, toteutuksen ja selvityksen todennäköisyys, koko, luonne tai mikä tahansa muu toimeksiannon toteuttamiseen liittyvä seikka.</a:t>
          </a:r>
        </a:p>
      </dsp:txBody>
      <dsp:txXfrm>
        <a:off x="4697208" y="2282581"/>
        <a:ext cx="2256515" cy="1504343"/>
      </dsp:txXfrm>
    </dsp:sp>
    <dsp:sp modelId="{2C35D587-7143-4920-B024-4AD4B5F29EC9}">
      <dsp:nvSpPr>
        <dsp:cNvPr id="0" name=""/>
        <dsp:cNvSpPr/>
      </dsp:nvSpPr>
      <dsp:spPr>
        <a:xfrm>
          <a:off x="7179374" y="2282581"/>
          <a:ext cx="3760858" cy="1504343"/>
        </a:xfrm>
        <a:prstGeom prst="chevron">
          <a:avLst/>
        </a:prstGeom>
        <a:solidFill>
          <a:schemeClr val="accent5">
            <a:tint val="40000"/>
            <a:alpha val="90000"/>
            <a:hueOff val="-13861780"/>
            <a:satOff val="61047"/>
            <a:lumOff val="292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i-FI" sz="1400" kern="1200"/>
            <a:t>Kuitenkin jos asiakkaalta on saatu erityinen ohje, sijoituspalveluyrityksen on toteutettava toimeksianto sitä noudattaen.</a:t>
          </a:r>
        </a:p>
      </dsp:txBody>
      <dsp:txXfrm>
        <a:off x="7931546" y="2282581"/>
        <a:ext cx="2256515" cy="15043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73FC3-18D0-4D3E-AAF8-A538F88D7B0A}" type="datetimeFigureOut">
              <a:rPr lang="fi-FI" smtClean="0"/>
              <a:t>24.11.2021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EE6D8-6BAF-46B5-8524-BFC63EFD8F29}" type="slidenum">
              <a:rPr lang="fi-FI" smtClean="0"/>
              <a:t>‹#›</a:t>
            </a:fld>
            <a:endParaRPr lang="fi-FI"/>
          </a:p>
        </p:txBody>
      </p:sp>
    </p:spTree>
    <p:extLst>
      <p:ext uri="{BB962C8B-B14F-4D97-AF65-F5344CB8AC3E}">
        <p14:creationId xmlns:p14="http://schemas.microsoft.com/office/powerpoint/2010/main" val="186609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54F9CF6-B694-45C3-B378-755C5B3FC381}" type="datetime1">
              <a:rPr lang="fi-FI" smtClean="0"/>
              <a:t>24.11.2021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Rahoitusmarkkinaoikeus luento 8</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55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E74A12E4-ACAB-4AB9-A97F-2DD239A269BC}" type="datetime1">
              <a:rPr lang="fi-FI" smtClean="0"/>
              <a:t>24.11.2021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Rahoitusmarkkinaoikeus luento 8</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010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D7A807D4-3BBE-43ED-97E6-8428B2408E88}" type="datetime1">
              <a:rPr lang="fi-FI" smtClean="0"/>
              <a:t>24.11.2021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Rahoitusmarkkinaoikeus luento 8</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830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94193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35050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571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63447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127201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7F85BE4E-062D-4D12-B579-00BA433F1678}" type="datetime1">
              <a:rPr lang="fi-FI" smtClean="0">
                <a:solidFill>
                  <a:prstClr val="black">
                    <a:tint val="75000"/>
                  </a:prstClr>
                </a:solidFill>
              </a:rPr>
              <a:t>24.11.2021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8</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66837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66F4340A-114E-4FA4-9F49-54E84C18210D}" type="datetime1">
              <a:rPr lang="fi-FI" smtClean="0">
                <a:solidFill>
                  <a:prstClr val="black">
                    <a:tint val="75000"/>
                  </a:prstClr>
                </a:solidFill>
              </a:rPr>
              <a:t>24.11.2021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8</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807312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408415B3-D195-4CBD-B18B-F8DB058BA4B0}" type="datetime1">
              <a:rPr lang="fi-FI" smtClean="0"/>
              <a:t>24.11.2021</a:t>
            </a:fld>
            <a:endParaRPr lang="en-US"/>
          </a:p>
        </p:txBody>
      </p:sp>
    </p:spTree>
    <p:extLst>
      <p:ext uri="{BB962C8B-B14F-4D97-AF65-F5344CB8AC3E}">
        <p14:creationId xmlns:p14="http://schemas.microsoft.com/office/powerpoint/2010/main" val="48143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6DB0FD33-5C60-491A-9CE2-E5038FC71FB8}" type="datetime1">
              <a:rPr lang="fi-FI" smtClean="0"/>
              <a:t>24.11.2021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Rahoitusmarkkinaoikeus luento 8</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62103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A22D582-77B4-46D7-B74F-BDD957A2373E}" type="datetime1">
              <a:rPr lang="fi-FI" smtClean="0">
                <a:solidFill>
                  <a:prstClr val="black">
                    <a:tint val="75000"/>
                  </a:prstClr>
                </a:solidFill>
              </a:rPr>
              <a:t>24.11.2021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8</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793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B4ACC7F-19B9-4485-B4C9-A5DF447F9E93}" type="datetime1">
              <a:rPr lang="fi-FI" smtClean="0">
                <a:solidFill>
                  <a:prstClr val="black">
                    <a:tint val="75000"/>
                  </a:prstClr>
                </a:solidFill>
              </a:rPr>
              <a:t>24.11.2021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8</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736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A6D1AD7D-D590-43ED-9C93-43AD7BA05FE1}" type="datetime1">
              <a:rPr lang="fi-FI" smtClean="0">
                <a:solidFill>
                  <a:prstClr val="black">
                    <a:tint val="75000"/>
                  </a:prstClr>
                </a:solidFill>
              </a:rPr>
              <a:t>24.11.2021</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8</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3100261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500531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691189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2328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487013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280487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00AD89C0-65D8-4F66-9152-4B238A685639}" type="datetime1">
              <a:rPr lang="fi-FI" smtClean="0">
                <a:solidFill>
                  <a:prstClr val="black">
                    <a:tint val="75000"/>
                  </a:prstClr>
                </a:solidFill>
              </a:rPr>
              <a:t>24.11.2021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8</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662118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0C820095-0F48-41CC-9947-1D9D2FE6AAE1}" type="datetime1">
              <a:rPr lang="fi-FI" smtClean="0">
                <a:solidFill>
                  <a:prstClr val="black">
                    <a:tint val="75000"/>
                  </a:prstClr>
                </a:solidFill>
              </a:rPr>
              <a:t>24.11.2021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8</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19787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1A7A40CD-377A-48B9-904F-18944A61D9C7}" type="datetime1">
              <a:rPr lang="fi-FI" smtClean="0"/>
              <a:t>24.11.2021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Rahoitusmarkkinaoikeus luento 8</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36172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AE4B883E-E929-44CE-BD28-431C04B1C852}" type="datetime1">
              <a:rPr lang="fi-FI" smtClean="0"/>
              <a:t>24.11.2021</a:t>
            </a:fld>
            <a:endParaRPr lang="en-US"/>
          </a:p>
        </p:txBody>
      </p:sp>
    </p:spTree>
    <p:extLst>
      <p:ext uri="{BB962C8B-B14F-4D97-AF65-F5344CB8AC3E}">
        <p14:creationId xmlns:p14="http://schemas.microsoft.com/office/powerpoint/2010/main" val="3935785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7485777-ECFF-480C-B402-303F5769377D}" type="datetime1">
              <a:rPr lang="fi-FI" smtClean="0">
                <a:solidFill>
                  <a:prstClr val="black">
                    <a:tint val="75000"/>
                  </a:prstClr>
                </a:solidFill>
              </a:rPr>
              <a:t>24.11.2021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8</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508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1C6A90B-BC50-4AB7-916E-A4D95530FD58}" type="datetime1">
              <a:rPr lang="fi-FI" smtClean="0">
                <a:solidFill>
                  <a:prstClr val="black">
                    <a:tint val="75000"/>
                  </a:prstClr>
                </a:solidFill>
              </a:rPr>
              <a:t>24.11.2021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8</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631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F3A3A22A-EB26-44CC-A703-EED06990E814}" type="datetime1">
              <a:rPr lang="fi-FI" smtClean="0"/>
              <a:t>24.11.2021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Rahoitusmarkkinaoikeus luento 8</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85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7591DC9E-8319-4A31-B021-EF877EEE0E71}" type="datetime1">
              <a:rPr lang="fi-FI" smtClean="0"/>
              <a:t>24.11.2021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Rahoitusmarkkinaoikeus luento 8</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512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BB5D4AB5-64C7-4DE4-87A9-942CAB602176}" type="datetime1">
              <a:rPr lang="fi-FI" smtClean="0"/>
              <a:t>24.11.2021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Rahoitusmarkkinaoikeus luento 8</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896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278AAC0F-68A6-4C07-9865-CB89AB1CF7BF}" type="datetime1">
              <a:rPr lang="fi-FI" smtClean="0"/>
              <a:t>24.11.2021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Rahoitusmarkkinaoikeus luento 8</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651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D2844CBD-ED29-4AE1-B4FE-F0E22FA5DFD0}" type="datetime1">
              <a:rPr lang="fi-FI" smtClean="0"/>
              <a:t>24.11.2021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Rahoitusmarkkinaoikeus luento 8</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403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29EE2374-1A02-41B5-B92B-72C96410EFCF}" type="datetime1">
              <a:rPr lang="fi-FI" smtClean="0"/>
              <a:t>24.11.2021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Rahoitusmarkkinaoikeus luento 8</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27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888A84D0-4F71-4FA2-9D27-ACB1AEC69088}" type="datetime1">
              <a:rPr lang="fi-FI" smtClean="0"/>
              <a:t>24.11.2021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Rahoitusmarkkinaoikeus luento 8</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913321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hf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8</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C61D4206-A1D0-40F3-9FBD-65A788DA1B08}" type="datetime1">
              <a:rPr lang="fi-FI" smtClean="0">
                <a:solidFill>
                  <a:prstClr val="black">
                    <a:tint val="75000"/>
                  </a:prstClr>
                </a:solidFill>
                <a:ea typeface="ＭＳ Ｐゴシック" charset="0"/>
              </a:rPr>
              <a:t>24.11.2021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9302965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49" r:id="rId11"/>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8</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A101DB03-EFC2-463C-ADA8-7E1280971EAC}" type="datetime1">
              <a:rPr lang="fi-FI" smtClean="0">
                <a:solidFill>
                  <a:prstClr val="black">
                    <a:tint val="75000"/>
                  </a:prstClr>
                </a:solidFill>
                <a:ea typeface="ＭＳ Ｐゴシック" charset="0"/>
              </a:rPr>
              <a:t>24.11.2021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5703968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9.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finanssivalvonta.fi/tiedotteet-ja-julkaisut/verkkouutiset/2018/sakkojen-varalta-vakuuttaminen-on-hyvan-vakuutustavan-vastaista/" TargetMode="Externa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1675FC-B11D-4883-9827-628F1849E0EA}"/>
              </a:ext>
            </a:extLst>
          </p:cNvPr>
          <p:cNvPicPr>
            <a:picLocks noChangeAspect="1"/>
          </p:cNvPicPr>
          <p:nvPr/>
        </p:nvPicPr>
        <p:blipFill rotWithShape="1">
          <a:blip r:embed="rId2">
            <a:alphaModFix amt="70000"/>
          </a:blip>
          <a:srcRect l="6671" r="1" b="1"/>
          <a:stretch/>
        </p:blipFill>
        <p:spPr>
          <a:xfrm>
            <a:off x="20" y="10"/>
            <a:ext cx="12188932" cy="6856614"/>
          </a:xfrm>
          <a:prstGeom prst="rect">
            <a:avLst/>
          </a:prstGeom>
        </p:spPr>
      </p:pic>
      <p:grpSp>
        <p:nvGrpSpPr>
          <p:cNvPr id="15"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6"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2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29" name="Freeform: Shape 2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1"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42" name="Freeform: Shape 4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Otsikko 1">
            <a:extLst>
              <a:ext uri="{FF2B5EF4-FFF2-40B4-BE49-F238E27FC236}">
                <a16:creationId xmlns:a16="http://schemas.microsoft.com/office/drawing/2014/main" id="{6CCF9D13-4338-4CF4-95E6-129754069345}"/>
              </a:ext>
            </a:extLst>
          </p:cNvPr>
          <p:cNvSpPr>
            <a:spLocks noGrp="1"/>
          </p:cNvSpPr>
          <p:nvPr>
            <p:ph type="ctrTitle"/>
          </p:nvPr>
        </p:nvSpPr>
        <p:spPr>
          <a:xfrm>
            <a:off x="994404" y="731041"/>
            <a:ext cx="10191942" cy="3173034"/>
          </a:xfrm>
        </p:spPr>
        <p:txBody>
          <a:bodyPr>
            <a:normAutofit/>
          </a:bodyPr>
          <a:lstStyle/>
          <a:p>
            <a:r>
              <a:rPr lang="fi-FI" sz="6600" dirty="0">
                <a:solidFill>
                  <a:srgbClr val="FFFFFF"/>
                </a:solidFill>
              </a:rPr>
              <a:t>Rahoitusmarkkinaoikeus</a:t>
            </a:r>
            <a:br>
              <a:rPr lang="fi-FI" sz="6600" dirty="0">
                <a:solidFill>
                  <a:srgbClr val="FFFFFF"/>
                </a:solidFill>
              </a:rPr>
            </a:br>
            <a:r>
              <a:rPr lang="fi-FI" sz="6600">
                <a:solidFill>
                  <a:srgbClr val="FFFFFF"/>
                </a:solidFill>
              </a:rPr>
              <a:t>Luento 8</a:t>
            </a:r>
            <a:endParaRPr lang="fi-FI" sz="6600" dirty="0">
              <a:solidFill>
                <a:srgbClr val="FFFFFF"/>
              </a:solidFill>
            </a:endParaRPr>
          </a:p>
        </p:txBody>
      </p:sp>
      <p:sp>
        <p:nvSpPr>
          <p:cNvPr id="3" name="Alaotsikko 2">
            <a:extLst>
              <a:ext uri="{FF2B5EF4-FFF2-40B4-BE49-F238E27FC236}">
                <a16:creationId xmlns:a16="http://schemas.microsoft.com/office/drawing/2014/main" id="{807C90F7-74E8-4B0F-996D-E44D1F3F0C34}"/>
              </a:ext>
            </a:extLst>
          </p:cNvPr>
          <p:cNvSpPr>
            <a:spLocks noGrp="1"/>
          </p:cNvSpPr>
          <p:nvPr>
            <p:ph type="subTitle" idx="1"/>
          </p:nvPr>
        </p:nvSpPr>
        <p:spPr>
          <a:xfrm>
            <a:off x="1524000" y="4069354"/>
            <a:ext cx="9144000" cy="1265285"/>
          </a:xfrm>
        </p:spPr>
        <p:txBody>
          <a:bodyPr>
            <a:normAutofit fontScale="47500" lnSpcReduction="20000"/>
          </a:bodyPr>
          <a:lstStyle/>
          <a:p>
            <a:endParaRPr lang="fi-FI" sz="2800" dirty="0">
              <a:solidFill>
                <a:srgbClr val="FFFFFF"/>
              </a:solidFill>
            </a:endParaRPr>
          </a:p>
          <a:p>
            <a:r>
              <a:rPr lang="fi-FI" sz="2800" dirty="0">
                <a:solidFill>
                  <a:srgbClr val="FFFFFF"/>
                </a:solidFill>
              </a:rPr>
              <a:t>Sijoituspalveluyritykset 1:</a:t>
            </a:r>
          </a:p>
          <a:p>
            <a:r>
              <a:rPr lang="fi-FI" sz="2800" dirty="0">
                <a:solidFill>
                  <a:srgbClr val="FFFFFF"/>
                </a:solidFill>
              </a:rPr>
              <a:t>Yleinen sääntely</a:t>
            </a:r>
          </a:p>
          <a:p>
            <a:r>
              <a:rPr lang="fi-FI" sz="2800">
                <a:solidFill>
                  <a:srgbClr val="FFFFFF"/>
                </a:solidFill>
              </a:rPr>
              <a:t>Sijoitustuotteet</a:t>
            </a:r>
            <a:endParaRPr lang="fi-FI" sz="2800" dirty="0">
              <a:solidFill>
                <a:srgbClr val="FFFFFF"/>
              </a:solidFill>
            </a:endParaRPr>
          </a:p>
        </p:txBody>
      </p:sp>
      <p:grpSp>
        <p:nvGrpSpPr>
          <p:cNvPr id="4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9" name="Straight Connector 4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6152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4CAB09-82A9-4143-A7CC-0A019A4092C9}"/>
              </a:ext>
            </a:extLst>
          </p:cNvPr>
          <p:cNvSpPr>
            <a:spLocks noGrp="1"/>
          </p:cNvSpPr>
          <p:nvPr>
            <p:ph type="title"/>
          </p:nvPr>
        </p:nvSpPr>
        <p:spPr/>
        <p:txBody>
          <a:bodyPr/>
          <a:lstStyle/>
          <a:p>
            <a:r>
              <a:rPr lang="fi-FI" b="1" dirty="0"/>
              <a:t>Toimeksiantojen käsittely</a:t>
            </a:r>
            <a:br>
              <a:rPr lang="fi-FI" b="1" dirty="0"/>
            </a:br>
            <a:r>
              <a:rPr lang="fi-FI" b="1" dirty="0" err="1"/>
              <a:t>SipaL</a:t>
            </a:r>
            <a:r>
              <a:rPr lang="fi-FI" b="1" dirty="0"/>
              <a:t> 10:9</a:t>
            </a:r>
            <a:endParaRPr lang="fi-FI" dirty="0"/>
          </a:p>
        </p:txBody>
      </p:sp>
      <p:graphicFrame>
        <p:nvGraphicFramePr>
          <p:cNvPr id="3" name="Sisällön paikkamerkki 2">
            <a:extLst>
              <a:ext uri="{FF2B5EF4-FFF2-40B4-BE49-F238E27FC236}">
                <a16:creationId xmlns:a16="http://schemas.microsoft.com/office/drawing/2014/main" id="{DD2A6DFF-947F-4F45-9FC3-10FDFD3CDF5A}"/>
              </a:ext>
            </a:extLst>
          </p:cNvPr>
          <p:cNvGraphicFramePr>
            <a:graphicFrameLocks noGrp="1"/>
          </p:cNvGraphicFramePr>
          <p:nvPr>
            <p:ph idx="1"/>
            <p:extLst>
              <p:ext uri="{D42A27DB-BD31-4B8C-83A1-F6EECF244321}">
                <p14:modId xmlns:p14="http://schemas.microsoft.com/office/powerpoint/2010/main" val="2627975289"/>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29932DEF-54AE-4913-8071-7721C76906BB}"/>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6" name="Dian numeron paikkamerkki 5">
            <a:extLst>
              <a:ext uri="{FF2B5EF4-FFF2-40B4-BE49-F238E27FC236}">
                <a16:creationId xmlns:a16="http://schemas.microsoft.com/office/drawing/2014/main" id="{9EB1DBD1-A005-4E1A-A6CB-FC5C977C1BC3}"/>
              </a:ext>
            </a:extLst>
          </p:cNvPr>
          <p:cNvSpPr>
            <a:spLocks noGrp="1"/>
          </p:cNvSpPr>
          <p:nvPr>
            <p:ph type="sldNum" sz="quarter" idx="12"/>
          </p:nvPr>
        </p:nvSpPr>
        <p:spPr/>
        <p:txBody>
          <a:bodyPr/>
          <a:lstStyle/>
          <a:p>
            <a:pPr>
              <a:defRPr/>
            </a:pPr>
            <a:fld id="{B509C7AA-28C5-4F02-8F5F-D4D060D24B2C}"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22737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07022FA-395E-4AF1-8323-0AECFB8CCC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B5F597E-021B-4389-BC05-2D44D65675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Best </a:t>
            </a:r>
            <a:r>
              <a:rPr lang="fi-FI" dirty="0" err="1"/>
              <a:t>Execution</a:t>
            </a:r>
            <a:r>
              <a:rPr lang="fi-FI" dirty="0"/>
              <a:t> </a:t>
            </a:r>
          </a:p>
        </p:txBody>
      </p:sp>
      <p:sp>
        <p:nvSpPr>
          <p:cNvPr id="4" name="Footer Placeholder 3"/>
          <p:cNvSpPr>
            <a:spLocks noGrp="1"/>
          </p:cNvSpPr>
          <p:nvPr>
            <p:ph type="ftr" sz="quarter" idx="16"/>
          </p:nvPr>
        </p:nvSpPr>
        <p:spPr/>
        <p:txBody>
          <a:bodyPr/>
          <a:lstStyle/>
          <a:p>
            <a:pPr>
              <a:defRPr/>
            </a:pPr>
            <a:r>
              <a:rPr lang="en-US"/>
              <a:t>Rahoitusmarkkinaoikeus luento 8</a:t>
            </a:r>
          </a:p>
        </p:txBody>
      </p:sp>
      <p:sp>
        <p:nvSpPr>
          <p:cNvPr id="5" name="Slide Number Placeholder 4"/>
          <p:cNvSpPr>
            <a:spLocks noGrp="1"/>
          </p:cNvSpPr>
          <p:nvPr>
            <p:ph type="sldNum" sz="quarter" idx="17"/>
          </p:nvPr>
        </p:nvSpPr>
        <p:spPr/>
        <p:txBody>
          <a:bodyPr/>
          <a:lstStyle/>
          <a:p>
            <a:pPr>
              <a:defRPr/>
            </a:pPr>
            <a:fld id="{684D01EE-4945-4548-907A-F523853CF7E7}" type="slidenum">
              <a:rPr lang="en-US" altLang="fi-FI" smtClean="0"/>
              <a:pPr>
                <a:defRPr/>
              </a:pPr>
              <a:t>11</a:t>
            </a:fld>
            <a:endParaRPr lang="en-US" altLang="fi-FI"/>
          </a:p>
        </p:txBody>
      </p:sp>
      <p:graphicFrame>
        <p:nvGraphicFramePr>
          <p:cNvPr id="7" name="Sisällön paikkamerkki 6">
            <a:extLst>
              <a:ext uri="{FF2B5EF4-FFF2-40B4-BE49-F238E27FC236}">
                <a16:creationId xmlns:a16="http://schemas.microsoft.com/office/drawing/2014/main" id="{9832563F-3258-4EA3-A661-1C450523B7A8}"/>
              </a:ext>
            </a:extLst>
          </p:cNvPr>
          <p:cNvGraphicFramePr>
            <a:graphicFrameLocks noGrp="1"/>
          </p:cNvGraphicFramePr>
          <p:nvPr>
            <p:ph sz="quarter" idx="14"/>
            <p:extLst>
              <p:ext uri="{D42A27DB-BD31-4B8C-83A1-F6EECF244321}">
                <p14:modId xmlns:p14="http://schemas.microsoft.com/office/powerpoint/2010/main" val="1955091795"/>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4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A3E5E2E-B46D-4F32-ACCA-FCC12351435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2C5EC59-AB9C-45CC-B7D2-1800FCD49EF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5D0DD6F-DF72-48A4-993F-233A999301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C35D587-7143-4920-B024-4AD4B5F29EC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2B5095-35D1-4DA6-954E-717C42C754C5}"/>
              </a:ext>
            </a:extLst>
          </p:cNvPr>
          <p:cNvSpPr>
            <a:spLocks noGrp="1"/>
          </p:cNvSpPr>
          <p:nvPr>
            <p:ph type="title"/>
          </p:nvPr>
        </p:nvSpPr>
        <p:spPr/>
        <p:txBody>
          <a:bodyPr/>
          <a:lstStyle/>
          <a:p>
            <a:r>
              <a:rPr lang="fi-FI" b="1" dirty="0"/>
              <a:t>Eturistiriitatilanteiden hallinta</a:t>
            </a:r>
            <a:br>
              <a:rPr lang="fi-FI" b="1" dirty="0"/>
            </a:br>
            <a:r>
              <a:rPr lang="fi-FI" b="1" dirty="0" err="1"/>
              <a:t>SipaL</a:t>
            </a:r>
            <a:r>
              <a:rPr lang="fi-FI" b="1" dirty="0"/>
              <a:t> 7:9</a:t>
            </a:r>
            <a:br>
              <a:rPr lang="fi-FI" b="1" dirty="0"/>
            </a:br>
            <a:endParaRPr lang="fi-FI" dirty="0"/>
          </a:p>
        </p:txBody>
      </p:sp>
      <p:graphicFrame>
        <p:nvGraphicFramePr>
          <p:cNvPr id="6" name="Sisällön paikkamerkki 5">
            <a:extLst>
              <a:ext uri="{FF2B5EF4-FFF2-40B4-BE49-F238E27FC236}">
                <a16:creationId xmlns:a16="http://schemas.microsoft.com/office/drawing/2014/main" id="{B6E242CE-0663-4021-88C9-7767C180EDC6}"/>
              </a:ext>
            </a:extLst>
          </p:cNvPr>
          <p:cNvGraphicFramePr>
            <a:graphicFrameLocks noGrp="1"/>
          </p:cNvGraphicFramePr>
          <p:nvPr>
            <p:ph idx="1"/>
            <p:extLst>
              <p:ext uri="{D42A27DB-BD31-4B8C-83A1-F6EECF244321}">
                <p14:modId xmlns:p14="http://schemas.microsoft.com/office/powerpoint/2010/main" val="2215520637"/>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FA1257C-E55E-4E82-9B21-A9F19B9968FF}"/>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710C09AB-43F4-410C-AC0D-CC19E2918C0B}"/>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2668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CE55CE9-A040-4C8B-B762-314DDF9EBA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9090168-BD05-45B1-80D5-94572D7EA9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74D85DE-E90A-4A9A-818A-EFEC6A1B1F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13F4955-EACD-4B05-8268-2DCD62197C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8BA4E-B9E7-4641-B086-143351A978BD}"/>
              </a:ext>
            </a:extLst>
          </p:cNvPr>
          <p:cNvSpPr>
            <a:spLocks noGrp="1"/>
          </p:cNvSpPr>
          <p:nvPr>
            <p:ph type="title"/>
          </p:nvPr>
        </p:nvSpPr>
        <p:spPr>
          <a:xfrm>
            <a:off x="762002" y="488950"/>
            <a:ext cx="10646833" cy="1079500"/>
          </a:xfrm>
        </p:spPr>
        <p:txBody>
          <a:bodyPr>
            <a:normAutofit/>
          </a:bodyPr>
          <a:lstStyle/>
          <a:p>
            <a:pPr>
              <a:lnSpc>
                <a:spcPct val="90000"/>
              </a:lnSpc>
            </a:pPr>
            <a:r>
              <a:rPr lang="fi-FI" dirty="0"/>
              <a:t>Eturistiriitatilanteet 1</a:t>
            </a:r>
            <a:br>
              <a:rPr lang="fi-FI" dirty="0"/>
            </a:br>
            <a:r>
              <a:rPr lang="fi-FI" dirty="0"/>
              <a:t>(1 – 3: Marja Luukkonen, luennot)</a:t>
            </a:r>
            <a:endParaRPr lang="fi-FI"/>
          </a:p>
        </p:txBody>
      </p:sp>
      <p:sp>
        <p:nvSpPr>
          <p:cNvPr id="4" name="Alatunnisteen paikkamerkki 3">
            <a:extLst>
              <a:ext uri="{FF2B5EF4-FFF2-40B4-BE49-F238E27FC236}">
                <a16:creationId xmlns:a16="http://schemas.microsoft.com/office/drawing/2014/main" id="{32A5AF87-689B-4580-BB43-B3A4366D22F3}"/>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7AD9BFA2-6764-4881-8B23-68139BC6B4BB}"/>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13</a:t>
            </a:fld>
            <a:endParaRPr lang="en-US"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105DD858-0907-4CEC-B12D-9624BB4100FB}"/>
              </a:ext>
            </a:extLst>
          </p:cNvPr>
          <p:cNvGraphicFramePr>
            <a:graphicFrameLocks noGrp="1"/>
          </p:cNvGraphicFramePr>
          <p:nvPr>
            <p:ph idx="1"/>
            <p:extLst>
              <p:ext uri="{D42A27DB-BD31-4B8C-83A1-F6EECF244321}">
                <p14:modId xmlns:p14="http://schemas.microsoft.com/office/powerpoint/2010/main" val="2974111093"/>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2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F8EF25D-D092-4C35-AC22-5F262A44AE8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95FD2BB-6472-4F41-8B38-F20DFE242A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506D435-3144-4A90-AEA4-B0EB9B2D4B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A0C94BD-AFC1-4333-A339-316ACB779E9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79E41C3-C68E-4154-A6D8-49C62ACB3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B7A77E63-8643-40C7-9A2B-67A1CF45A3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14CD36-6099-45CB-9AAD-1D203BC0972A}"/>
              </a:ext>
            </a:extLst>
          </p:cNvPr>
          <p:cNvSpPr>
            <a:spLocks noGrp="1"/>
          </p:cNvSpPr>
          <p:nvPr>
            <p:ph type="title"/>
          </p:nvPr>
        </p:nvSpPr>
        <p:spPr/>
        <p:txBody>
          <a:bodyPr/>
          <a:lstStyle/>
          <a:p>
            <a:r>
              <a:rPr lang="fi-FI" dirty="0"/>
              <a:t>Eturistiriidat: avoimuus</a:t>
            </a:r>
          </a:p>
        </p:txBody>
      </p:sp>
      <p:graphicFrame>
        <p:nvGraphicFramePr>
          <p:cNvPr id="6" name="Sisällön paikkamerkki 5">
            <a:extLst>
              <a:ext uri="{FF2B5EF4-FFF2-40B4-BE49-F238E27FC236}">
                <a16:creationId xmlns:a16="http://schemas.microsoft.com/office/drawing/2014/main" id="{642B27E6-3C0B-4E36-9F2F-F4B81AE3CAD8}"/>
              </a:ext>
            </a:extLst>
          </p:cNvPr>
          <p:cNvGraphicFramePr>
            <a:graphicFrameLocks noGrp="1"/>
          </p:cNvGraphicFramePr>
          <p:nvPr>
            <p:ph idx="1"/>
            <p:extLst>
              <p:ext uri="{D42A27DB-BD31-4B8C-83A1-F6EECF244321}">
                <p14:modId xmlns:p14="http://schemas.microsoft.com/office/powerpoint/2010/main" val="2305882036"/>
              </p:ext>
            </p:extLst>
          </p:nvPr>
        </p:nvGraphicFramePr>
        <p:xfrm>
          <a:off x="772583" y="156845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5E6DFF7-3D35-4EC0-92A8-24C05B84AD8E}"/>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4754CDD0-A90B-470D-AA10-16837B51D520}"/>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587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146F549-A194-4305-893D-8B4595B2B4F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B580346-8DFE-4630-A6E2-B5E6E7020C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E9C82D7-370A-4CD6-9AFA-AFBBFFB6EA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CE9820E-1F5E-458B-AB94-BF2FEC9C0B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08BFD6C-C73B-481E-9433-389F69DD6CE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991465D-B85E-4A37-8065-7D758FDD3C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78CB5D-1E70-4B03-86C7-7437315B6175}"/>
              </a:ext>
            </a:extLst>
          </p:cNvPr>
          <p:cNvSpPr>
            <a:spLocks noGrp="1"/>
          </p:cNvSpPr>
          <p:nvPr>
            <p:ph type="title"/>
          </p:nvPr>
        </p:nvSpPr>
        <p:spPr/>
        <p:txBody>
          <a:bodyPr/>
          <a:lstStyle/>
          <a:p>
            <a:r>
              <a:rPr lang="fi-FI" dirty="0"/>
              <a:t>Kannustimet 1</a:t>
            </a:r>
            <a:br>
              <a:rPr lang="fi-FI" dirty="0"/>
            </a:br>
            <a:r>
              <a:rPr lang="fi-FI" dirty="0"/>
              <a:t>(1- 2: Marja Luukkonen: Luennot) </a:t>
            </a:r>
          </a:p>
        </p:txBody>
      </p:sp>
      <p:graphicFrame>
        <p:nvGraphicFramePr>
          <p:cNvPr id="6" name="Sisällön paikkamerkki 5">
            <a:extLst>
              <a:ext uri="{FF2B5EF4-FFF2-40B4-BE49-F238E27FC236}">
                <a16:creationId xmlns:a16="http://schemas.microsoft.com/office/drawing/2014/main" id="{E7F4B4B5-C130-4121-9F59-9FB8221195B7}"/>
              </a:ext>
            </a:extLst>
          </p:cNvPr>
          <p:cNvGraphicFramePr>
            <a:graphicFrameLocks noGrp="1"/>
          </p:cNvGraphicFramePr>
          <p:nvPr>
            <p:ph idx="1"/>
            <p:extLst>
              <p:ext uri="{D42A27DB-BD31-4B8C-83A1-F6EECF244321}">
                <p14:modId xmlns:p14="http://schemas.microsoft.com/office/powerpoint/2010/main" val="204056327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E195F811-43BC-4316-A702-C3A4D03C6165}"/>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20BFF408-50AF-48B0-880A-27EE86293595}"/>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41554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6659016-9A03-4A61-A7A8-4FCB8EFF00E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C4FB6EE-43B6-4103-8DC0-5B969F595F6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8D707CD-4D8D-4314-828A-8673D7AE64D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5013E7F-50E4-4A8E-8B40-59662D117CD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C6C29CB-0A59-45C2-8840-DA24521A84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4B6F057-0FD3-47FE-AA0C-C2B12AFAF9C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FA987C4-11C1-4DFC-89BE-6762D6AC80F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A44F92A-88E6-43FF-8C9B-9427F122902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AAE1887-6BD2-484A-90D4-F3D3CEC116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B89B63-DFC4-4E32-93F8-DCB0BB29B032}"/>
              </a:ext>
            </a:extLst>
          </p:cNvPr>
          <p:cNvSpPr>
            <a:spLocks noGrp="1"/>
          </p:cNvSpPr>
          <p:nvPr>
            <p:ph type="title"/>
          </p:nvPr>
        </p:nvSpPr>
        <p:spPr/>
        <p:txBody>
          <a:bodyPr/>
          <a:lstStyle/>
          <a:p>
            <a:r>
              <a:rPr lang="fi-FI" dirty="0"/>
              <a:t>Kannustimet 2 (</a:t>
            </a:r>
            <a:r>
              <a:rPr lang="fi-FI" dirty="0" err="1"/>
              <a:t>SipaL</a:t>
            </a:r>
            <a:r>
              <a:rPr lang="fi-FI" dirty="0"/>
              <a:t> 10:6)</a:t>
            </a:r>
          </a:p>
        </p:txBody>
      </p:sp>
      <p:graphicFrame>
        <p:nvGraphicFramePr>
          <p:cNvPr id="6" name="Sisällön paikkamerkki 5">
            <a:extLst>
              <a:ext uri="{FF2B5EF4-FFF2-40B4-BE49-F238E27FC236}">
                <a16:creationId xmlns:a16="http://schemas.microsoft.com/office/drawing/2014/main" id="{9F286AB8-98F5-4400-9928-30384342B585}"/>
              </a:ext>
            </a:extLst>
          </p:cNvPr>
          <p:cNvGraphicFramePr>
            <a:graphicFrameLocks noGrp="1"/>
          </p:cNvGraphicFramePr>
          <p:nvPr>
            <p:ph idx="1"/>
            <p:extLst>
              <p:ext uri="{D42A27DB-BD31-4B8C-83A1-F6EECF244321}">
                <p14:modId xmlns:p14="http://schemas.microsoft.com/office/powerpoint/2010/main" val="153116700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D94D230-16FB-4080-99E8-B87858430FB7}"/>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66DD0A3D-A2ED-4FFD-B303-4A501F9506B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70224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2A20D69-E27E-4810-8C47-048E3A5AFE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7BAE23B-464F-4E7D-8498-74B92DB7CA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4BB0FF-57FE-4000-880B-705B621D90F6}"/>
              </a:ext>
            </a:extLst>
          </p:cNvPr>
          <p:cNvSpPr>
            <a:spLocks noGrp="1"/>
          </p:cNvSpPr>
          <p:nvPr>
            <p:ph type="ctrTitle"/>
          </p:nvPr>
        </p:nvSpPr>
        <p:spPr>
          <a:xfrm>
            <a:off x="624419" y="318135"/>
            <a:ext cx="10943167" cy="1195798"/>
          </a:xfrm>
        </p:spPr>
        <p:txBody>
          <a:bodyPr anchor="t">
            <a:normAutofit/>
          </a:bodyPr>
          <a:lstStyle/>
          <a:p>
            <a:r>
              <a:rPr lang="fi-FI" dirty="0"/>
              <a:t>Kannustimet 3</a:t>
            </a:r>
          </a:p>
        </p:txBody>
      </p:sp>
      <p:sp>
        <p:nvSpPr>
          <p:cNvPr id="4" name="Alatunnisteen paikkamerkki 3">
            <a:extLst>
              <a:ext uri="{FF2B5EF4-FFF2-40B4-BE49-F238E27FC236}">
                <a16:creationId xmlns:a16="http://schemas.microsoft.com/office/drawing/2014/main" id="{9F52064A-DBE1-4E87-B168-C77053D8224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6ABC554D-6650-4D85-B66C-536493DEFC08}"/>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17</a:t>
            </a:fld>
            <a:endParaRPr lang="en-US" sz="500">
              <a:solidFill>
                <a:prstClr val="black">
                  <a:tint val="75000"/>
                </a:prstClr>
              </a:solidFill>
            </a:endParaRPr>
          </a:p>
        </p:txBody>
      </p:sp>
      <p:graphicFrame>
        <p:nvGraphicFramePr>
          <p:cNvPr id="8" name="Sisällön paikkamerkki 2">
            <a:extLst>
              <a:ext uri="{FF2B5EF4-FFF2-40B4-BE49-F238E27FC236}">
                <a16:creationId xmlns:a16="http://schemas.microsoft.com/office/drawing/2014/main" id="{4D2073E2-00C3-413B-81A4-BDBB7641A8C9}"/>
              </a:ext>
            </a:extLst>
          </p:cNvPr>
          <p:cNvGraphicFramePr>
            <a:graphicFrameLocks noGrp="1"/>
          </p:cNvGraphicFramePr>
          <p:nvPr>
            <p:ph sz="quarter" idx="14"/>
            <p:extLst>
              <p:ext uri="{D42A27DB-BD31-4B8C-83A1-F6EECF244321}">
                <p14:modId xmlns:p14="http://schemas.microsoft.com/office/powerpoint/2010/main" val="3167281539"/>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1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A395945-4B93-4777-A7A5-8CCB5A216E7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204E8409-EF46-44A9-818C-0991244036E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025EE8C-8793-43E8-9F67-3FB65AE270C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48E19807-1E27-4D6E-84A7-CFD74D8F3F1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E0E2269A-AD60-4CEE-ADE4-4D32F47A615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4A67E75F-F70D-40A5-9278-B9391EF347B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0794EF47-4740-4D7D-B420-3413BDBA76E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DB85E9F5-7D17-4E9A-B31D-1363D2A1385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DB0D5BB1-1861-49A2-AD69-C3C05287687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EF24BA3D-6AEE-4025-B386-9544B9D5A65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4FC15E39-C2D7-4976-BDEC-70F00485581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610163B6-BFA7-4439-A6B3-D81725D5DD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B1D8CB-E1F1-4CEB-BE3B-198F6E0595E5}"/>
              </a:ext>
            </a:extLst>
          </p:cNvPr>
          <p:cNvSpPr>
            <a:spLocks noGrp="1"/>
          </p:cNvSpPr>
          <p:nvPr>
            <p:ph type="ctrTitle"/>
          </p:nvPr>
        </p:nvSpPr>
        <p:spPr>
          <a:xfrm>
            <a:off x="720003" y="381000"/>
            <a:ext cx="10780799" cy="1195798"/>
          </a:xfrm>
        </p:spPr>
        <p:txBody>
          <a:bodyPr anchor="t">
            <a:normAutofit/>
          </a:bodyPr>
          <a:lstStyle/>
          <a:p>
            <a:pPr algn="ctr"/>
            <a:r>
              <a:rPr lang="fi-FI" dirty="0"/>
              <a:t>Sijoituspalveluyrityksen tuotehallintamenettely 1</a:t>
            </a:r>
            <a:br>
              <a:rPr lang="fi-FI" dirty="0"/>
            </a:br>
            <a:r>
              <a:rPr lang="fi-FI" dirty="0"/>
              <a:t>(1 – 3: Marja Luukkonen, luennot)</a:t>
            </a:r>
          </a:p>
        </p:txBody>
      </p:sp>
      <p:sp>
        <p:nvSpPr>
          <p:cNvPr id="4" name="Alatunnisteen paikkamerkki 3">
            <a:extLst>
              <a:ext uri="{FF2B5EF4-FFF2-40B4-BE49-F238E27FC236}">
                <a16:creationId xmlns:a16="http://schemas.microsoft.com/office/drawing/2014/main" id="{79291A89-0F3B-4C31-94B3-0132691F396B}"/>
              </a:ext>
            </a:extLst>
          </p:cNvPr>
          <p:cNvSpPr>
            <a:spLocks noGrp="1"/>
          </p:cNvSpPr>
          <p:nvPr>
            <p:ph type="ftr" sz="quarter" idx="16"/>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1726B4C4-0262-4282-9DE2-2E08D1A5019D}"/>
              </a:ext>
            </a:extLst>
          </p:cNvPr>
          <p:cNvSpPr>
            <a:spLocks noGrp="1"/>
          </p:cNvSpPr>
          <p:nvPr>
            <p:ph type="sldNum" sz="quarter" idx="17"/>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18</a:t>
            </a:fld>
            <a:endParaRPr kumimoji="0" lang="en-US"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2">
            <a:extLst>
              <a:ext uri="{FF2B5EF4-FFF2-40B4-BE49-F238E27FC236}">
                <a16:creationId xmlns:a16="http://schemas.microsoft.com/office/drawing/2014/main" id="{C8CAE4BE-8215-4229-80B6-86704DD1717F}"/>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5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FD80C8F-1FEF-4759-8C4A-747CFE673F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2FBAB06-7623-4350-B66E-FAA67380421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A8A4702E-CFEF-4CDC-978D-5896D010680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5C9E207-AB7B-4454-A119-EEAF383C028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A00C3700-7D1E-4150-8E36-2AA2A9BDB9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B97C4F5-074B-481A-86C6-4EB8A59E5E2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BB4ABC53-46FC-4855-BF7F-BB9A49D336F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9F145479-C415-4F1E-9FEE-56BE27C941D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22A2F265-FE9C-4775-AC30-B81CCF3188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9B95C-BBBE-4751-B406-49EF6A511615}"/>
              </a:ext>
            </a:extLst>
          </p:cNvPr>
          <p:cNvSpPr>
            <a:spLocks noGrp="1"/>
          </p:cNvSpPr>
          <p:nvPr>
            <p:ph type="ctrTitle"/>
          </p:nvPr>
        </p:nvSpPr>
        <p:spPr/>
        <p:txBody>
          <a:bodyPr/>
          <a:lstStyle/>
          <a:p>
            <a:pPr algn="ctr"/>
            <a:r>
              <a:rPr lang="fi-FI" dirty="0"/>
              <a:t>Tuotehallintamenettely 2</a:t>
            </a:r>
          </a:p>
        </p:txBody>
      </p:sp>
      <p:graphicFrame>
        <p:nvGraphicFramePr>
          <p:cNvPr id="6" name="Sisällön paikkamerkki 5">
            <a:extLst>
              <a:ext uri="{FF2B5EF4-FFF2-40B4-BE49-F238E27FC236}">
                <a16:creationId xmlns:a16="http://schemas.microsoft.com/office/drawing/2014/main" id="{77E88AC0-9E97-4486-B035-D575458AA3D0}"/>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98CE255-73BC-49CF-9371-94870B1C7FB8}"/>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40803572-5099-44F7-A78F-B2A3AAC59E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31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8B3B91C-6632-4E35-899E-407D530253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B1A99F0-0BBB-4443-A7B4-EA64C0E27D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B3809BC-3146-4F3C-B45C-DA6CD0674A3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E07DB7-91C1-4DC8-95F1-76E2D70178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6BA4F9-1A8B-488B-A6E3-888F2B561507}"/>
              </a:ext>
            </a:extLst>
          </p:cNvPr>
          <p:cNvSpPr>
            <a:spLocks noGrp="1"/>
          </p:cNvSpPr>
          <p:nvPr>
            <p:ph type="title"/>
          </p:nvPr>
        </p:nvSpPr>
        <p:spPr>
          <a:xfrm>
            <a:off x="762002" y="488950"/>
            <a:ext cx="10646833" cy="1079500"/>
          </a:xfrm>
        </p:spPr>
        <p:txBody>
          <a:bodyPr>
            <a:normAutofit/>
          </a:bodyPr>
          <a:lstStyle/>
          <a:p>
            <a:pPr>
              <a:lnSpc>
                <a:spcPct val="90000"/>
              </a:lnSpc>
            </a:pPr>
            <a:r>
              <a:rPr lang="fi-FI" b="1" i="0" u="none" strike="noStrike" baseline="0"/>
              <a:t>Mitä sijoituspalveluyritys tekee?</a:t>
            </a:r>
            <a:br>
              <a:rPr lang="fi-FI" b="1" i="0" u="none" strike="noStrike" baseline="0"/>
            </a:br>
            <a:r>
              <a:rPr lang="fi-FI" b="1" i="0" u="none" strike="noStrike" baseline="0"/>
              <a:t>(</a:t>
            </a:r>
            <a:r>
              <a:rPr lang="fi-FI"/>
              <a:t>Marja Luukkonen, Luennot)</a:t>
            </a:r>
          </a:p>
        </p:txBody>
      </p:sp>
      <p:pic>
        <p:nvPicPr>
          <p:cNvPr id="8" name="Sisällön paikkamerkki 7" descr="Kuva, joka sisältää kohteen teksti, rakennus, ulko, katu&#10;&#10;Kuvaus luotu automaattisesti">
            <a:extLst>
              <a:ext uri="{FF2B5EF4-FFF2-40B4-BE49-F238E27FC236}">
                <a16:creationId xmlns:a16="http://schemas.microsoft.com/office/drawing/2014/main" id="{C4A90E57-E1B3-47C2-84C5-5B69E4B150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3468" y="1735493"/>
            <a:ext cx="5130235" cy="3842724"/>
          </a:xfrm>
        </p:spPr>
      </p:pic>
      <p:sp>
        <p:nvSpPr>
          <p:cNvPr id="4" name="Alatunnisteen paikkamerkki 3">
            <a:extLst>
              <a:ext uri="{FF2B5EF4-FFF2-40B4-BE49-F238E27FC236}">
                <a16:creationId xmlns:a16="http://schemas.microsoft.com/office/drawing/2014/main" id="{D7984ABD-F609-4704-93B8-E2922B131F2B}"/>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440B1000-A7EE-4DFF-992E-ADD0C94B6391}"/>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a:t>
            </a:fld>
            <a:endParaRPr lang="fi-FI"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D6EFC9D1-441A-47CC-870D-2FD020814C65}"/>
              </a:ext>
            </a:extLst>
          </p:cNvPr>
          <p:cNvGraphicFramePr>
            <a:graphicFrameLocks noGrp="1"/>
          </p:cNvGraphicFramePr>
          <p:nvPr>
            <p:ph sz="half" idx="2"/>
            <p:extLst>
              <p:ext uri="{D42A27DB-BD31-4B8C-83A1-F6EECF244321}">
                <p14:modId xmlns:p14="http://schemas.microsoft.com/office/powerpoint/2010/main" val="204645717"/>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3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BDD8052-CF8E-4C3D-91BE-6388D20F03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0C5E7BE-73BE-44A0-9B3D-C16B660C5AA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2B3C7F0-FD4F-444B-8417-C185E8914C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833EA8-1C45-40A0-988B-6721C6FF3101}"/>
              </a:ext>
            </a:extLst>
          </p:cNvPr>
          <p:cNvSpPr>
            <a:spLocks noGrp="1"/>
          </p:cNvSpPr>
          <p:nvPr>
            <p:ph type="ctrTitle"/>
          </p:nvPr>
        </p:nvSpPr>
        <p:spPr/>
        <p:txBody>
          <a:bodyPr/>
          <a:lstStyle/>
          <a:p>
            <a:pPr algn="ctr"/>
            <a:r>
              <a:rPr lang="fi-FI" dirty="0"/>
              <a:t>Tuotehallintamenettely 3 </a:t>
            </a:r>
          </a:p>
        </p:txBody>
      </p:sp>
      <p:sp>
        <p:nvSpPr>
          <p:cNvPr id="4" name="Alatunnisteen paikkamerkki 3">
            <a:extLst>
              <a:ext uri="{FF2B5EF4-FFF2-40B4-BE49-F238E27FC236}">
                <a16:creationId xmlns:a16="http://schemas.microsoft.com/office/drawing/2014/main" id="{AC8F3FEC-2C5F-4A04-9BBB-2B114894FB66}"/>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DDE9D9C5-55EF-4B2B-B305-587635CF4712}"/>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8" name="Sisällön paikkamerkki 7">
            <a:extLst>
              <a:ext uri="{FF2B5EF4-FFF2-40B4-BE49-F238E27FC236}">
                <a16:creationId xmlns:a16="http://schemas.microsoft.com/office/drawing/2014/main" id="{4B1D3F43-C016-497D-A3F6-FCEC596F02FC}"/>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2E05CA6-DC17-4B4C-BEB9-C7D06CA4FF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C8D9F42-96F0-4AAA-82B9-E96AD7F0361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9056D83-42B6-481A-9820-2E1D25EDB9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25A1A231-88E6-456F-AC93-7EEA817BB6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92854818-9B4F-48E5-8BE3-9F6F2B8C0A6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6BC6C037-8C67-40B2-9039-68C3E82046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89556A-FE8B-4231-AD2A-AB0B36AF6689}"/>
              </a:ext>
            </a:extLst>
          </p:cNvPr>
          <p:cNvSpPr>
            <a:spLocks noGrp="1"/>
          </p:cNvSpPr>
          <p:nvPr>
            <p:ph type="ctrTitle"/>
          </p:nvPr>
        </p:nvSpPr>
        <p:spPr/>
        <p:txBody>
          <a:bodyPr/>
          <a:lstStyle/>
          <a:p>
            <a:pPr algn="ctr"/>
            <a:r>
              <a:rPr lang="fi-FI" sz="4000" b="1" i="0" u="none" strike="noStrike" baseline="0" dirty="0">
                <a:solidFill>
                  <a:srgbClr val="00B050"/>
                </a:solidFill>
                <a:latin typeface="Arial" panose="020B0604020202020204" pitchFamily="34" charset="0"/>
              </a:rPr>
              <a:t>Tuotteisiin puuttuminen </a:t>
            </a:r>
            <a:br>
              <a:rPr lang="fi-FI" sz="4000" b="1" i="0" u="none" strike="noStrike" baseline="0" dirty="0">
                <a:solidFill>
                  <a:srgbClr val="000000"/>
                </a:solidFill>
                <a:latin typeface="Arial" panose="020B0604020202020204" pitchFamily="34" charset="0"/>
              </a:rPr>
            </a:br>
            <a:r>
              <a:rPr lang="fi-FI" sz="3200" b="1" i="0" u="none" strike="noStrike" baseline="0" dirty="0">
                <a:solidFill>
                  <a:srgbClr val="000000"/>
                </a:solidFill>
                <a:latin typeface="Arial" panose="020B0604020202020204" pitchFamily="34" charset="0"/>
              </a:rPr>
              <a:t>(Marja Luukkonen, Luennot)</a:t>
            </a:r>
            <a:endParaRPr lang="fi-FI" sz="3200" dirty="0"/>
          </a:p>
        </p:txBody>
      </p:sp>
      <p:graphicFrame>
        <p:nvGraphicFramePr>
          <p:cNvPr id="6" name="Sisällön paikkamerkki 5">
            <a:extLst>
              <a:ext uri="{FF2B5EF4-FFF2-40B4-BE49-F238E27FC236}">
                <a16:creationId xmlns:a16="http://schemas.microsoft.com/office/drawing/2014/main" id="{30A6973A-8BEE-4CEE-9C59-7505DFEBAC0C}"/>
              </a:ext>
            </a:extLst>
          </p:cNvPr>
          <p:cNvGraphicFramePr>
            <a:graphicFrameLocks noGrp="1"/>
          </p:cNvGraphicFramePr>
          <p:nvPr>
            <p:ph sz="quarter" idx="14"/>
            <p:extLst>
              <p:ext uri="{D42A27DB-BD31-4B8C-83A1-F6EECF244321}">
                <p14:modId xmlns:p14="http://schemas.microsoft.com/office/powerpoint/2010/main" val="311046203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B46AAD6-CA93-404D-B7DA-A73BAC3710D6}"/>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171DADE6-300E-483C-8B9B-30983896B3E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48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E596C53-B7DF-40C0-9D9F-5C8DECEEF3C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CD8CCEFA-9232-4253-8A1B-24D61B822A8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71FE2D8-6B87-48B3-A592-C4DB805F1D5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18079F4-DE96-4730-929F-3E6470C5A24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9F8CCD-6956-42D1-8223-3ED57C9E293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A1A0BC76-41DE-44E6-98AC-5D180673D66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41950-B121-4E6F-A9C9-EC2A52C95E97}"/>
              </a:ext>
            </a:extLst>
          </p:cNvPr>
          <p:cNvSpPr>
            <a:spLocks noGrp="1"/>
          </p:cNvSpPr>
          <p:nvPr>
            <p:ph type="ctrTitle"/>
          </p:nvPr>
        </p:nvSpPr>
        <p:spPr/>
        <p:txBody>
          <a:bodyPr/>
          <a:lstStyle/>
          <a:p>
            <a:pPr algn="ctr"/>
            <a:r>
              <a:rPr lang="fi-FI" sz="2800" b="1" i="0" u="none" strike="noStrike" baseline="0" dirty="0">
                <a:solidFill>
                  <a:srgbClr val="00B050"/>
                </a:solidFill>
                <a:latin typeface="Arial" panose="020B0604020202020204" pitchFamily="34" charset="0"/>
              </a:rPr>
              <a:t>Tuotteisiin puuttuminen 2</a:t>
            </a:r>
            <a:endParaRPr lang="fi-FI" dirty="0">
              <a:solidFill>
                <a:srgbClr val="00B050"/>
              </a:solidFill>
            </a:endParaRPr>
          </a:p>
        </p:txBody>
      </p:sp>
      <p:graphicFrame>
        <p:nvGraphicFramePr>
          <p:cNvPr id="6" name="Sisällön paikkamerkki 5">
            <a:extLst>
              <a:ext uri="{FF2B5EF4-FFF2-40B4-BE49-F238E27FC236}">
                <a16:creationId xmlns:a16="http://schemas.microsoft.com/office/drawing/2014/main" id="{01E0161E-0B9A-42F1-8DD1-9F934D524B52}"/>
              </a:ext>
            </a:extLst>
          </p:cNvPr>
          <p:cNvGraphicFramePr>
            <a:graphicFrameLocks noGrp="1"/>
          </p:cNvGraphicFramePr>
          <p:nvPr>
            <p:ph sz="quarter" idx="14"/>
            <p:extLst>
              <p:ext uri="{D42A27DB-BD31-4B8C-83A1-F6EECF244321}">
                <p14:modId xmlns:p14="http://schemas.microsoft.com/office/powerpoint/2010/main" val="345794762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6184CF0-A127-4800-9847-12C1B4BBFFA5}"/>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F278AE40-AE9F-4930-AD6A-8610A0943716}"/>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9977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48B96E8-0915-48D4-B914-3E9135F91D3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837BD61-418E-4A55-9B3B-42DA50240C6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8359347-6E09-4517-BA6C-51839A0AB2F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9894E9D-5501-4885-BE3A-6105B4FC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216CCB5-2816-4610-8B60-2D8070CC425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AB69DCC-C21E-4465-8CAF-96DA605320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8712C8-A45E-4C16-A7BE-70B76791DE52}"/>
              </a:ext>
            </a:extLst>
          </p:cNvPr>
          <p:cNvSpPr>
            <a:spLocks noGrp="1"/>
          </p:cNvSpPr>
          <p:nvPr>
            <p:ph type="ctrTitle"/>
          </p:nvPr>
        </p:nvSpPr>
        <p:spPr/>
        <p:txBody>
          <a:bodyPr/>
          <a:lstStyle/>
          <a:p>
            <a:pPr algn="ctr"/>
            <a:r>
              <a:rPr lang="fi-FI" dirty="0"/>
              <a:t>ESMA /2016/1156 25 </a:t>
            </a:r>
            <a:r>
              <a:rPr lang="fi-FI" dirty="0" err="1"/>
              <a:t>July</a:t>
            </a:r>
            <a:r>
              <a:rPr lang="fi-FI" dirty="0"/>
              <a:t> 2016 </a:t>
            </a:r>
          </a:p>
        </p:txBody>
      </p:sp>
      <p:pic>
        <p:nvPicPr>
          <p:cNvPr id="7" name="Sisällön paikkamerkki 6">
            <a:extLst>
              <a:ext uri="{FF2B5EF4-FFF2-40B4-BE49-F238E27FC236}">
                <a16:creationId xmlns:a16="http://schemas.microsoft.com/office/drawing/2014/main" id="{6A0A9D0A-FD0F-42FB-B380-7F600F31E1ED}"/>
              </a:ext>
            </a:extLst>
          </p:cNvPr>
          <p:cNvPicPr>
            <a:picLocks noGrp="1" noChangeAspect="1"/>
          </p:cNvPicPr>
          <p:nvPr>
            <p:ph sz="quarter" idx="14"/>
          </p:nvPr>
        </p:nvPicPr>
        <p:blipFill>
          <a:blip r:embed="rId2"/>
          <a:stretch>
            <a:fillRect/>
          </a:stretch>
        </p:blipFill>
        <p:spPr>
          <a:xfrm>
            <a:off x="1180229" y="1537989"/>
            <a:ext cx="9938875" cy="4094715"/>
          </a:xfrm>
          <a:prstGeom prst="rect">
            <a:avLst/>
          </a:prstGeom>
        </p:spPr>
      </p:pic>
      <p:sp>
        <p:nvSpPr>
          <p:cNvPr id="4" name="Alatunnisteen paikkamerkki 3">
            <a:extLst>
              <a:ext uri="{FF2B5EF4-FFF2-40B4-BE49-F238E27FC236}">
                <a16:creationId xmlns:a16="http://schemas.microsoft.com/office/drawing/2014/main" id="{1AB01E04-2FD7-4457-A6DB-777AFFE8EC6B}"/>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DAE14E19-330C-442B-A374-376E25ABE75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9688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43D4C-7F96-43D3-91E1-4605C4093CF6}"/>
              </a:ext>
            </a:extLst>
          </p:cNvPr>
          <p:cNvSpPr>
            <a:spLocks noGrp="1"/>
          </p:cNvSpPr>
          <p:nvPr>
            <p:ph type="ctrTitle"/>
          </p:nvPr>
        </p:nvSpPr>
        <p:spPr/>
        <p:txBody>
          <a:bodyPr/>
          <a:lstStyle/>
          <a:p>
            <a:pPr algn="ct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ESMA /2016/1156 25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July</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2016 </a:t>
            </a:r>
            <a:endParaRPr lang="fi-FI" dirty="0"/>
          </a:p>
        </p:txBody>
      </p:sp>
      <p:pic>
        <p:nvPicPr>
          <p:cNvPr id="6" name="Sisällön paikkamerkki 5">
            <a:extLst>
              <a:ext uri="{FF2B5EF4-FFF2-40B4-BE49-F238E27FC236}">
                <a16:creationId xmlns:a16="http://schemas.microsoft.com/office/drawing/2014/main" id="{A99C6CDB-49FB-40A5-8E82-FA581A986512}"/>
              </a:ext>
            </a:extLst>
          </p:cNvPr>
          <p:cNvPicPr>
            <a:picLocks noGrp="1" noChangeAspect="1"/>
          </p:cNvPicPr>
          <p:nvPr>
            <p:ph sz="quarter" idx="14"/>
          </p:nvPr>
        </p:nvPicPr>
        <p:blipFill>
          <a:blip r:embed="rId2"/>
          <a:stretch>
            <a:fillRect/>
          </a:stretch>
        </p:blipFill>
        <p:spPr>
          <a:xfrm>
            <a:off x="1775012" y="843584"/>
            <a:ext cx="9638055" cy="4672979"/>
          </a:xfrm>
          <a:prstGeom prst="rect">
            <a:avLst/>
          </a:prstGeom>
        </p:spPr>
      </p:pic>
      <p:sp>
        <p:nvSpPr>
          <p:cNvPr id="4" name="Alatunnisteen paikkamerkki 3">
            <a:extLst>
              <a:ext uri="{FF2B5EF4-FFF2-40B4-BE49-F238E27FC236}">
                <a16:creationId xmlns:a16="http://schemas.microsoft.com/office/drawing/2014/main" id="{16FFD174-75B7-4858-96A6-45F8B3B74F91}"/>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8</a:t>
            </a:r>
          </a:p>
        </p:txBody>
      </p:sp>
      <p:sp>
        <p:nvSpPr>
          <p:cNvPr id="5" name="Dian numeron paikkamerkki 4">
            <a:extLst>
              <a:ext uri="{FF2B5EF4-FFF2-40B4-BE49-F238E27FC236}">
                <a16:creationId xmlns:a16="http://schemas.microsoft.com/office/drawing/2014/main" id="{550AD942-5594-48A4-A215-BEF916C2ABB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5320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4A9251-8F97-4D44-874C-355A1BC0BF19}"/>
              </a:ext>
            </a:extLst>
          </p:cNvPr>
          <p:cNvSpPr>
            <a:spLocks noGrp="1"/>
          </p:cNvSpPr>
          <p:nvPr>
            <p:ph type="ctrTitle"/>
          </p:nvPr>
        </p:nvSpPr>
        <p:spPr/>
        <p:txBody>
          <a:bodyPr/>
          <a:lstStyle/>
          <a:p>
            <a:pPr algn="ctr"/>
            <a:r>
              <a:rPr lang="fi-FI" dirty="0"/>
              <a:t>Hinnanerosopimukset / </a:t>
            </a:r>
            <a:r>
              <a:rPr lang="fi-FI" dirty="0" err="1"/>
              <a:t>Contracts</a:t>
            </a:r>
            <a:r>
              <a:rPr lang="fi-FI" dirty="0"/>
              <a:t> for </a:t>
            </a:r>
            <a:r>
              <a:rPr lang="fi-FI" dirty="0" err="1"/>
              <a:t>Difference</a:t>
            </a:r>
            <a:r>
              <a:rPr lang="fi-FI" dirty="0"/>
              <a:t> (CFD)</a:t>
            </a:r>
          </a:p>
        </p:txBody>
      </p:sp>
      <p:graphicFrame>
        <p:nvGraphicFramePr>
          <p:cNvPr id="7" name="Sisällön paikkamerkki 6">
            <a:extLst>
              <a:ext uri="{FF2B5EF4-FFF2-40B4-BE49-F238E27FC236}">
                <a16:creationId xmlns:a16="http://schemas.microsoft.com/office/drawing/2014/main" id="{78966183-D55A-4746-A095-7961B8E13FC0}"/>
              </a:ext>
            </a:extLst>
          </p:cNvPr>
          <p:cNvGraphicFramePr>
            <a:graphicFrameLocks noGrp="1"/>
          </p:cNvGraphicFramePr>
          <p:nvPr>
            <p:ph sz="quarter" idx="14"/>
            <p:extLst>
              <p:ext uri="{D42A27DB-BD31-4B8C-83A1-F6EECF244321}">
                <p14:modId xmlns:p14="http://schemas.microsoft.com/office/powerpoint/2010/main" val="128145963"/>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Sisällön paikkamerkki 7">
            <a:extLst>
              <a:ext uri="{FF2B5EF4-FFF2-40B4-BE49-F238E27FC236}">
                <a16:creationId xmlns:a16="http://schemas.microsoft.com/office/drawing/2014/main" id="{92C2F6C8-6FF6-4618-9FB0-E19522466347}"/>
              </a:ext>
            </a:extLst>
          </p:cNvPr>
          <p:cNvGraphicFramePr>
            <a:graphicFrameLocks noGrp="1"/>
          </p:cNvGraphicFramePr>
          <p:nvPr>
            <p:ph sz="quarter" idx="18"/>
            <p:extLst>
              <p:ext uri="{D42A27DB-BD31-4B8C-83A1-F6EECF244321}">
                <p14:modId xmlns:p14="http://schemas.microsoft.com/office/powerpoint/2010/main" val="3104366117"/>
              </p:ext>
            </p:extLst>
          </p:nvPr>
        </p:nvGraphicFramePr>
        <p:xfrm>
          <a:off x="6183363" y="1685678"/>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latunnisteen paikkamerkki 3">
            <a:extLst>
              <a:ext uri="{FF2B5EF4-FFF2-40B4-BE49-F238E27FC236}">
                <a16:creationId xmlns:a16="http://schemas.microsoft.com/office/drawing/2014/main" id="{B7CE6A83-7DBB-4E24-A662-D231F63CC9C7}"/>
              </a:ext>
            </a:extLst>
          </p:cNvPr>
          <p:cNvSpPr>
            <a:spLocks noGrp="1"/>
          </p:cNvSpPr>
          <p:nvPr>
            <p:ph type="ftr" sz="quarter" idx="20"/>
          </p:nvPr>
        </p:nvSpPr>
        <p:spPr/>
        <p:txBody>
          <a:bodyPr/>
          <a:lstStyle/>
          <a:p>
            <a:pPr>
              <a:defRPr/>
            </a:pPr>
            <a:r>
              <a:rPr lang="fi-FI">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D75358E6-D708-4801-AB56-57D9069EA39C}"/>
              </a:ext>
            </a:extLst>
          </p:cNvPr>
          <p:cNvSpPr>
            <a:spLocks noGrp="1"/>
          </p:cNvSpPr>
          <p:nvPr>
            <p:ph type="sldNum" sz="quarter" idx="21"/>
          </p:nvPr>
        </p:nvSpPr>
        <p:spPr/>
        <p:txBody>
          <a:bodyPr/>
          <a:lstStyle/>
          <a:p>
            <a:pPr>
              <a:defRPr/>
            </a:pPr>
            <a:fld id="{1C07628F-9402-FB47-93B5-FC3C3BFEEBE0}" type="slidenum">
              <a:rPr lang="fi-FI" smtClean="0">
                <a:solidFill>
                  <a:prstClr val="black">
                    <a:tint val="75000"/>
                  </a:prstClr>
                </a:solidFill>
              </a:rPr>
              <a:pPr>
                <a:defRPr/>
              </a:pPr>
              <a:t>25</a:t>
            </a:fld>
            <a:endParaRPr lang="fi-FI">
              <a:solidFill>
                <a:prstClr val="black">
                  <a:tint val="75000"/>
                </a:prstClr>
              </a:solidFill>
            </a:endParaRPr>
          </a:p>
        </p:txBody>
      </p:sp>
    </p:spTree>
    <p:extLst>
      <p:ext uri="{BB962C8B-B14F-4D97-AF65-F5344CB8AC3E}">
        <p14:creationId xmlns:p14="http://schemas.microsoft.com/office/powerpoint/2010/main" val="354526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17D5DE8-4AF1-441E-959B-3E30292EBC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19690A4-6EF7-4926-8C0D-EF0AE3400BB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18911B9-A845-447D-9F61-2301A97EC6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0841E8E-B814-49F5-935B-BA531BAC785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8D60D3C-8F66-4FB9-B349-4B79F53B73A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BFEE9AC5-D4B9-489B-B71B-439A80B64B6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420FA6A-AA28-488F-8115-1B05D806E9E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CB0BCDB-DB66-4BCC-892C-E136AC95AB9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B2EE2DD1-3A9D-4E35-9CE1-875C74AA368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097BCB7F-69A5-4E69-A589-91764EE0ADE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33717762-BF7F-433F-BC15-8D55249D04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04F2B-6E97-4276-902A-464E63B0EC50}"/>
              </a:ext>
            </a:extLst>
          </p:cNvPr>
          <p:cNvSpPr>
            <a:spLocks noGrp="1"/>
          </p:cNvSpPr>
          <p:nvPr>
            <p:ph type="ctrTitle"/>
          </p:nvPr>
        </p:nvSpPr>
        <p:spPr/>
        <p:txBody>
          <a:bodyPr/>
          <a:lstStyle/>
          <a:p>
            <a:pPr algn="ctr"/>
            <a:r>
              <a:rPr lang="fi-FI" sz="2800" b="1" i="0" u="none" strike="noStrike" baseline="0" dirty="0">
                <a:solidFill>
                  <a:srgbClr val="000000"/>
                </a:solidFill>
                <a:latin typeface="Arial" panose="020B0604020202020204" pitchFamily="34" charset="0"/>
              </a:rPr>
              <a:t>Hyvä tapa sijoitustuotteiden tarjoamisessa </a:t>
            </a:r>
            <a:endParaRPr lang="fi-FI" dirty="0"/>
          </a:p>
        </p:txBody>
      </p:sp>
      <p:graphicFrame>
        <p:nvGraphicFramePr>
          <p:cNvPr id="6" name="Sisällön paikkamerkki 5">
            <a:extLst>
              <a:ext uri="{FF2B5EF4-FFF2-40B4-BE49-F238E27FC236}">
                <a16:creationId xmlns:a16="http://schemas.microsoft.com/office/drawing/2014/main" id="{134D0CE7-2E0D-4E50-B0E0-117C365B16E7}"/>
              </a:ext>
            </a:extLst>
          </p:cNvPr>
          <p:cNvGraphicFramePr>
            <a:graphicFrameLocks noGrp="1"/>
          </p:cNvGraphicFramePr>
          <p:nvPr>
            <p:ph sz="quarter" idx="14"/>
            <p:extLst>
              <p:ext uri="{D42A27DB-BD31-4B8C-83A1-F6EECF244321}">
                <p14:modId xmlns:p14="http://schemas.microsoft.com/office/powerpoint/2010/main" val="82325386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9F8887C-D761-4F47-838E-088057667889}"/>
              </a:ext>
            </a:extLst>
          </p:cNvPr>
          <p:cNvSpPr>
            <a:spLocks noGrp="1"/>
          </p:cNvSpPr>
          <p:nvPr>
            <p:ph type="ftr" sz="quarter" idx="16"/>
          </p:nvPr>
        </p:nvSpPr>
        <p:spPr/>
        <p:txBody>
          <a:bodyPr/>
          <a:lstStyle/>
          <a:p>
            <a:pPr>
              <a:defRPr/>
            </a:pPr>
            <a:r>
              <a:rPr lang="fi-FI">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87F2CC3E-2BC2-40E4-8044-6D77E2C26EC7}"/>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26</a:t>
            </a:fld>
            <a:endParaRPr lang="fi-FI">
              <a:solidFill>
                <a:prstClr val="black">
                  <a:tint val="75000"/>
                </a:prstClr>
              </a:solidFill>
            </a:endParaRPr>
          </a:p>
        </p:txBody>
      </p:sp>
    </p:spTree>
    <p:extLst>
      <p:ext uri="{BB962C8B-B14F-4D97-AF65-F5344CB8AC3E}">
        <p14:creationId xmlns:p14="http://schemas.microsoft.com/office/powerpoint/2010/main" val="39712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9222541-2577-4118-B707-CD07AB8EB5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86238E8-98F5-42B0-AEF4-110702C40A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D19B4A8-8F89-4BCA-AF19-B9C67DA9096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8B71FE0-EE24-4471-88D3-214E27033B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BA1F1A5-7911-41D6-8246-6EC987BBC0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6FB89C-CC08-4E12-A8E6-FA319F3B2D41}"/>
              </a:ext>
            </a:extLst>
          </p:cNvPr>
          <p:cNvSpPr>
            <a:spLocks noGrp="1"/>
          </p:cNvSpPr>
          <p:nvPr>
            <p:ph type="ctrTitle"/>
          </p:nvPr>
        </p:nvSpPr>
        <p:spPr/>
        <p:txBody>
          <a:bodyPr/>
          <a:lstStyle/>
          <a:p>
            <a:pPr algn="ctr"/>
            <a:r>
              <a:rPr lang="fi-FI" dirty="0"/>
              <a:t>Hyvä vakuutustapa –case </a:t>
            </a:r>
            <a:br>
              <a:rPr lang="fi-FI" dirty="0"/>
            </a:br>
            <a:br>
              <a:rPr lang="fi-FI" dirty="0"/>
            </a:br>
            <a:r>
              <a:rPr lang="fi-FI" sz="1800" b="1" i="0" u="none" strike="noStrike" baseline="0" dirty="0">
                <a:solidFill>
                  <a:srgbClr val="000000"/>
                </a:solidFill>
                <a:latin typeface="Arial" panose="020B0604020202020204" pitchFamily="34" charset="0"/>
                <a:hlinkClick r:id="rId2"/>
              </a:rPr>
              <a:t>https://www.finanssivalvonta.fi/tiedotteet-ja-julkaisut/verkkouutiset/2018/sakkojen-varalta-vakuuttaminen-on-hyvan-vakuutustavan-vastaista/</a:t>
            </a:r>
            <a:r>
              <a:rPr lang="fi-FI" sz="1800" b="1" i="0" u="none" strike="noStrike" baseline="0" dirty="0">
                <a:solidFill>
                  <a:srgbClr val="000000"/>
                </a:solidFill>
                <a:latin typeface="Arial" panose="020B0604020202020204" pitchFamily="34" charset="0"/>
              </a:rPr>
              <a:t> </a:t>
            </a:r>
            <a:endParaRPr lang="fi-FI" dirty="0"/>
          </a:p>
        </p:txBody>
      </p:sp>
      <p:pic>
        <p:nvPicPr>
          <p:cNvPr id="6" name="Sisällön paikkamerkki 5">
            <a:extLst>
              <a:ext uri="{FF2B5EF4-FFF2-40B4-BE49-F238E27FC236}">
                <a16:creationId xmlns:a16="http://schemas.microsoft.com/office/drawing/2014/main" id="{0BEF4B7E-DD8A-4BA8-A9FD-1491CC6FC07C}"/>
              </a:ext>
            </a:extLst>
          </p:cNvPr>
          <p:cNvPicPr>
            <a:picLocks noGrp="1" noChangeAspect="1"/>
          </p:cNvPicPr>
          <p:nvPr>
            <p:ph sz="quarter" idx="14"/>
          </p:nvPr>
        </p:nvPicPr>
        <p:blipFill>
          <a:blip r:embed="rId3"/>
          <a:stretch>
            <a:fillRect/>
          </a:stretch>
        </p:blipFill>
        <p:spPr>
          <a:xfrm>
            <a:off x="720003" y="1685924"/>
            <a:ext cx="10780799" cy="4081459"/>
          </a:xfrm>
          <a:prstGeom prst="rect">
            <a:avLst/>
          </a:prstGeom>
        </p:spPr>
      </p:pic>
      <p:sp>
        <p:nvSpPr>
          <p:cNvPr id="4" name="Alatunnisteen paikkamerkki 3">
            <a:extLst>
              <a:ext uri="{FF2B5EF4-FFF2-40B4-BE49-F238E27FC236}">
                <a16:creationId xmlns:a16="http://schemas.microsoft.com/office/drawing/2014/main" id="{8CFF1125-CC54-46F7-800E-DBA617094EB5}"/>
              </a:ext>
            </a:extLst>
          </p:cNvPr>
          <p:cNvSpPr>
            <a:spLocks noGrp="1"/>
          </p:cNvSpPr>
          <p:nvPr>
            <p:ph type="ftr" sz="quarter" idx="16"/>
          </p:nvPr>
        </p:nvSpPr>
        <p:spPr/>
        <p:txBody>
          <a:bodyPr/>
          <a:lstStyle/>
          <a:p>
            <a:pPr>
              <a:defRPr/>
            </a:pPr>
            <a:r>
              <a:rPr lang="fi-FI">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20D46A11-F785-470B-9C91-3A9C5E11E432}"/>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27</a:t>
            </a:fld>
            <a:endParaRPr lang="fi-FI">
              <a:solidFill>
                <a:prstClr val="black">
                  <a:tint val="75000"/>
                </a:prstClr>
              </a:solidFill>
            </a:endParaRPr>
          </a:p>
        </p:txBody>
      </p:sp>
    </p:spTree>
    <p:extLst>
      <p:ext uri="{BB962C8B-B14F-4D97-AF65-F5344CB8AC3E}">
        <p14:creationId xmlns:p14="http://schemas.microsoft.com/office/powerpoint/2010/main" val="327057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B4BA64-50D9-400F-8D57-28B0F9932133}"/>
              </a:ext>
            </a:extLst>
          </p:cNvPr>
          <p:cNvSpPr>
            <a:spLocks noGrp="1"/>
          </p:cNvSpPr>
          <p:nvPr>
            <p:ph type="ctrTitle"/>
          </p:nvPr>
        </p:nvSpPr>
        <p:spPr/>
        <p:txBody>
          <a:bodyPr/>
          <a:lstStyle/>
          <a:p>
            <a:pPr algn="ctr"/>
            <a:r>
              <a:rPr lang="fi-FI" dirty="0"/>
              <a:t>Hyvä vakuutustapa -case, jatkoa </a:t>
            </a:r>
          </a:p>
        </p:txBody>
      </p:sp>
      <p:pic>
        <p:nvPicPr>
          <p:cNvPr id="6" name="Sisällön paikkamerkki 5">
            <a:extLst>
              <a:ext uri="{FF2B5EF4-FFF2-40B4-BE49-F238E27FC236}">
                <a16:creationId xmlns:a16="http://schemas.microsoft.com/office/drawing/2014/main" id="{22EBC073-796B-42C9-A089-A6D231922849}"/>
              </a:ext>
            </a:extLst>
          </p:cNvPr>
          <p:cNvPicPr>
            <a:picLocks noGrp="1" noChangeAspect="1"/>
          </p:cNvPicPr>
          <p:nvPr>
            <p:ph sz="quarter" idx="14"/>
          </p:nvPr>
        </p:nvPicPr>
        <p:blipFill>
          <a:blip r:embed="rId2"/>
          <a:stretch>
            <a:fillRect/>
          </a:stretch>
        </p:blipFill>
        <p:spPr>
          <a:xfrm>
            <a:off x="720003" y="1762539"/>
            <a:ext cx="10693064" cy="3864538"/>
          </a:xfrm>
          <a:prstGeom prst="rect">
            <a:avLst/>
          </a:prstGeom>
        </p:spPr>
      </p:pic>
      <p:sp>
        <p:nvSpPr>
          <p:cNvPr id="4" name="Alatunnisteen paikkamerkki 3">
            <a:extLst>
              <a:ext uri="{FF2B5EF4-FFF2-40B4-BE49-F238E27FC236}">
                <a16:creationId xmlns:a16="http://schemas.microsoft.com/office/drawing/2014/main" id="{A2D7484A-A7D4-44D3-A27D-0700C5F30564}"/>
              </a:ext>
            </a:extLst>
          </p:cNvPr>
          <p:cNvSpPr>
            <a:spLocks noGrp="1"/>
          </p:cNvSpPr>
          <p:nvPr>
            <p:ph type="ftr" sz="quarter" idx="16"/>
          </p:nvPr>
        </p:nvSpPr>
        <p:spPr/>
        <p:txBody>
          <a:bodyPr/>
          <a:lstStyle/>
          <a:p>
            <a:pPr>
              <a:defRPr/>
            </a:pPr>
            <a:r>
              <a:rPr lang="fi-FI">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A90073DF-5163-4881-8E14-0671D5DEC8B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28</a:t>
            </a:fld>
            <a:endParaRPr lang="fi-FI">
              <a:solidFill>
                <a:prstClr val="black">
                  <a:tint val="75000"/>
                </a:prstClr>
              </a:solidFill>
            </a:endParaRPr>
          </a:p>
        </p:txBody>
      </p:sp>
    </p:spTree>
    <p:extLst>
      <p:ext uri="{BB962C8B-B14F-4D97-AF65-F5344CB8AC3E}">
        <p14:creationId xmlns:p14="http://schemas.microsoft.com/office/powerpoint/2010/main" val="37292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3" y="381000"/>
            <a:ext cx="10780799" cy="1195798"/>
          </a:xfrm>
        </p:spPr>
        <p:txBody>
          <a:bodyPr anchor="t">
            <a:normAutofit/>
          </a:bodyPr>
          <a:lstStyle/>
          <a:p>
            <a:r>
              <a:rPr lang="fi-FI"/>
              <a:t>Sijoituspalveluiden ja kauppapaikkojen sääntely</a:t>
            </a:r>
          </a:p>
        </p:txBody>
      </p:sp>
      <p:sp>
        <p:nvSpPr>
          <p:cNvPr id="3" name="Footer Placeholder 2"/>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8</a:t>
            </a:r>
          </a:p>
        </p:txBody>
      </p:sp>
      <p:sp>
        <p:nvSpPr>
          <p:cNvPr id="5" name="Slide Number Placeholder 4"/>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a:solidFill>
                  <a:prstClr val="black">
                    <a:tint val="75000"/>
                  </a:prstClr>
                </a:solidFill>
              </a:rPr>
              <a:pPr>
                <a:lnSpc>
                  <a:spcPct val="90000"/>
                </a:lnSpc>
                <a:spcAft>
                  <a:spcPts val="600"/>
                </a:spcAft>
                <a:defRPr/>
              </a:pPr>
              <a:t>3</a:t>
            </a:fld>
            <a:endParaRPr lang="en-US" sz="500">
              <a:solidFill>
                <a:prstClr val="black">
                  <a:tint val="75000"/>
                </a:prstClr>
              </a:solidFill>
            </a:endParaRPr>
          </a:p>
        </p:txBody>
      </p:sp>
      <p:graphicFrame>
        <p:nvGraphicFramePr>
          <p:cNvPr id="11" name="Sisällön paikkamerkki 6">
            <a:extLst>
              <a:ext uri="{FF2B5EF4-FFF2-40B4-BE49-F238E27FC236}">
                <a16:creationId xmlns:a16="http://schemas.microsoft.com/office/drawing/2014/main" id="{57BD4012-42DF-43DF-B544-703B9215117F}"/>
              </a:ext>
            </a:extLst>
          </p:cNvPr>
          <p:cNvGraphicFramePr>
            <a:graphicFrameLocks noGrp="1"/>
          </p:cNvGraphicFramePr>
          <p:nvPr>
            <p:ph sz="quarter" idx="14"/>
            <p:extLst>
              <p:ext uri="{D42A27DB-BD31-4B8C-83A1-F6EECF244321}">
                <p14:modId xmlns:p14="http://schemas.microsoft.com/office/powerpoint/2010/main" val="96302287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0258EAF9-F6CA-4251-95AB-BD4133D8A7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674BB9D2-3329-45F2-AB0B-4D772DB3DFE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C9A9E0E8-AEDD-4796-A6F0-E428962C78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9619F05-4AA4-45C4-953F-A407A92622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54C2E3C3-473A-444B-A31F-9819326C1D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843F3F2D-5FC0-4785-95B4-5DAF345D27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5D046-6209-42C1-9771-7FB46C846E42}"/>
              </a:ext>
            </a:extLst>
          </p:cNvPr>
          <p:cNvSpPr>
            <a:spLocks noGrp="1"/>
          </p:cNvSpPr>
          <p:nvPr>
            <p:ph type="ctrTitle"/>
          </p:nvPr>
        </p:nvSpPr>
        <p:spPr/>
        <p:txBody>
          <a:bodyPr/>
          <a:lstStyle/>
          <a:p>
            <a:pPr algn="ctr"/>
            <a:r>
              <a:rPr lang="fi-FI" dirty="0"/>
              <a:t>Sijoituspalvelut tai sijoitustoiminta (</a:t>
            </a:r>
            <a:r>
              <a:rPr lang="fi-FI" dirty="0" err="1"/>
              <a:t>SipaL</a:t>
            </a:r>
            <a:r>
              <a:rPr lang="fi-FI" dirty="0"/>
              <a:t> 1:15) </a:t>
            </a:r>
          </a:p>
        </p:txBody>
      </p:sp>
      <p:graphicFrame>
        <p:nvGraphicFramePr>
          <p:cNvPr id="6" name="Sisällön paikkamerkki 5">
            <a:extLst>
              <a:ext uri="{FF2B5EF4-FFF2-40B4-BE49-F238E27FC236}">
                <a16:creationId xmlns:a16="http://schemas.microsoft.com/office/drawing/2014/main" id="{961A822A-8E9C-4C86-888F-C28A0412D3A0}"/>
              </a:ext>
            </a:extLst>
          </p:cNvPr>
          <p:cNvGraphicFramePr>
            <a:graphicFrameLocks noGrp="1"/>
          </p:cNvGraphicFramePr>
          <p:nvPr>
            <p:ph sz="quarter" idx="14"/>
            <p:extLst>
              <p:ext uri="{D42A27DB-BD31-4B8C-83A1-F6EECF244321}">
                <p14:modId xmlns:p14="http://schemas.microsoft.com/office/powerpoint/2010/main" val="382894269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6E19B188-4FC9-4E36-8EA3-5CFE8979EEC4}"/>
              </a:ext>
            </a:extLst>
          </p:cNvPr>
          <p:cNvSpPr>
            <a:spLocks noGrp="1"/>
          </p:cNvSpPr>
          <p:nvPr>
            <p:ph type="ftr" sz="quarter" idx="16"/>
          </p:nvPr>
        </p:nvSpPr>
        <p:spPr/>
        <p:txBody>
          <a:bodyPr/>
          <a:lstStyle/>
          <a:p>
            <a:pPr>
              <a:defRPr/>
            </a:pPr>
            <a:r>
              <a:rPr lang="fi-FI">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0ADF09C9-895D-47C3-924F-2585C4D59DDC}"/>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4</a:t>
            </a:fld>
            <a:endParaRPr lang="fi-FI">
              <a:solidFill>
                <a:prstClr val="black">
                  <a:tint val="75000"/>
                </a:prstClr>
              </a:solidFill>
            </a:endParaRPr>
          </a:p>
        </p:txBody>
      </p:sp>
    </p:spTree>
    <p:extLst>
      <p:ext uri="{BB962C8B-B14F-4D97-AF65-F5344CB8AC3E}">
        <p14:creationId xmlns:p14="http://schemas.microsoft.com/office/powerpoint/2010/main" val="1395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95700C0-F511-4DFA-B620-B16C9BF1494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983134A7-270B-47F7-9086-E4B53A29659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CB01977-7164-4004-8D33-4978DA36D2B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67C3FC65-E7F4-42B4-921B-3E4EC80723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2268A35-E356-46D0-BD50-C436FC61C86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74CE95D-E9EC-47FD-8747-07FA7222AA4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572B2C9F-9D49-4736-8119-E9523639A47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9E3F288E-487A-429F-898F-C7399A92E59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890ADC87-6F39-404C-AED4-3FB738603DE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322AE1E9-E697-41BE-B14D-757EF014BE9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63191ACF-77E0-4125-86CA-1E4E213F1D6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FCDDDE52-262E-4753-AF7F-158B77435C7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CD95F518-CD69-474C-B35A-14D3817ED81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D54EC444-8A95-495C-AB56-1A15A08C1B26}"/>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43C5AF76-AA56-40EC-8165-A60153EC45F2}"/>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D9F05AB7-2023-4C38-9305-C3B9C2D3D10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8DC95613-E05B-43F2-BECB-E25A937F3CBA}"/>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24C3B6FA-F103-45E4-AB0C-1921A6E2FE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596379-C8A5-4125-A9A8-A4C0E29FBB2A}"/>
              </a:ext>
            </a:extLst>
          </p:cNvPr>
          <p:cNvSpPr>
            <a:spLocks noGrp="1"/>
          </p:cNvSpPr>
          <p:nvPr>
            <p:ph type="ctrTitle"/>
          </p:nvPr>
        </p:nvSpPr>
        <p:spPr/>
        <p:txBody>
          <a:bodyPr/>
          <a:lstStyle/>
          <a:p>
            <a:pPr algn="ctr"/>
            <a:r>
              <a:rPr lang="fi-FI" dirty="0"/>
              <a:t>Asiakkaan luokitteleminen </a:t>
            </a:r>
            <a:br>
              <a:rPr lang="fi-FI" dirty="0"/>
            </a:br>
            <a:r>
              <a:rPr lang="fi-FI" dirty="0"/>
              <a:t>(Marja Luukkonen, Luennot) </a:t>
            </a:r>
          </a:p>
        </p:txBody>
      </p:sp>
      <p:sp>
        <p:nvSpPr>
          <p:cNvPr id="4" name="Alatunnisteen paikkamerkki 3">
            <a:extLst>
              <a:ext uri="{FF2B5EF4-FFF2-40B4-BE49-F238E27FC236}">
                <a16:creationId xmlns:a16="http://schemas.microsoft.com/office/drawing/2014/main" id="{052C8C08-B44C-45B2-B241-3512E5E2FDB5}"/>
              </a:ext>
            </a:extLst>
          </p:cNvPr>
          <p:cNvSpPr>
            <a:spLocks noGrp="1"/>
          </p:cNvSpPr>
          <p:nvPr>
            <p:ph type="ftr" sz="quarter" idx="16"/>
          </p:nvPr>
        </p:nvSpPr>
        <p:spPr/>
        <p:txBody>
          <a:bodyPr/>
          <a:lstStyle/>
          <a:p>
            <a:pPr>
              <a:defRPr/>
            </a:pPr>
            <a:r>
              <a:rPr lang="fi-FI">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A2AB17B9-5C51-44C1-913D-3EF5BFCA6E0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C2948707-FE13-412F-96FB-DA72D098611C}"/>
              </a:ext>
            </a:extLst>
          </p:cNvPr>
          <p:cNvGraphicFramePr>
            <a:graphicFrameLocks noGrp="1"/>
          </p:cNvGraphicFramePr>
          <p:nvPr>
            <p:ph sz="quarter" idx="14"/>
            <p:extLst>
              <p:ext uri="{D42A27DB-BD31-4B8C-83A1-F6EECF244321}">
                <p14:modId xmlns:p14="http://schemas.microsoft.com/office/powerpoint/2010/main" val="109061334"/>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06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8D0BC02-3FD4-456F-8423-8AE3EE78E9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7916BF0-7FF4-4669-97FC-EAD979CE775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15A492C-D937-43FA-9D2A-71EBB3D0A8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508F42C3-0E70-4863-A51E-6E03151C18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4D7C14-8784-4520-AE26-E5D882AAAD55}"/>
              </a:ext>
            </a:extLst>
          </p:cNvPr>
          <p:cNvSpPr>
            <a:spLocks noGrp="1"/>
          </p:cNvSpPr>
          <p:nvPr>
            <p:ph type="ctrTitle"/>
          </p:nvPr>
        </p:nvSpPr>
        <p:spPr>
          <a:xfrm>
            <a:off x="720003" y="381000"/>
            <a:ext cx="10780799" cy="1195798"/>
          </a:xfrm>
        </p:spPr>
        <p:txBody>
          <a:bodyPr anchor="t">
            <a:normAutofit/>
          </a:bodyPr>
          <a:lstStyle/>
          <a:p>
            <a:pPr algn="ctr"/>
            <a:r>
              <a:rPr lang="fi-FI" dirty="0"/>
              <a:t>Sijoittajien korvausrahasto </a:t>
            </a:r>
            <a:br>
              <a:rPr lang="fi-FI" dirty="0"/>
            </a:br>
            <a:r>
              <a:rPr lang="fi-FI" dirty="0" err="1"/>
              <a:t>SipaL</a:t>
            </a:r>
            <a:r>
              <a:rPr lang="fi-FI" dirty="0"/>
              <a:t> 11 luku</a:t>
            </a:r>
          </a:p>
        </p:txBody>
      </p:sp>
      <p:sp>
        <p:nvSpPr>
          <p:cNvPr id="4" name="Alatunnisteen paikkamerkki 3">
            <a:extLst>
              <a:ext uri="{FF2B5EF4-FFF2-40B4-BE49-F238E27FC236}">
                <a16:creationId xmlns:a16="http://schemas.microsoft.com/office/drawing/2014/main" id="{D2655A27-5D69-4FC5-B9FF-D5ADF62C75E8}"/>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35170439-3FD0-4BE4-8972-4C7AA5758E2F}"/>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6</a:t>
            </a:fld>
            <a:endParaRPr lang="en-US"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A7C11C28-738F-40C9-A5F2-454C489D359A}"/>
              </a:ext>
            </a:extLst>
          </p:cNvPr>
          <p:cNvGraphicFramePr>
            <a:graphicFrameLocks noGrp="1"/>
          </p:cNvGraphicFramePr>
          <p:nvPr>
            <p:ph sz="quarter" idx="14"/>
            <p:extLst>
              <p:ext uri="{D42A27DB-BD31-4B8C-83A1-F6EECF244321}">
                <p14:modId xmlns:p14="http://schemas.microsoft.com/office/powerpoint/2010/main" val="393211565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4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6F7656C-DE28-45E6-A28A-E89478DD029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290D600-AC68-41FC-8EDE-DF92CAB7A6A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883A760-57E8-4576-8600-AAA12FA151C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28F841B-8749-4A01-8065-4D39E785B3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D561C4-906A-492E-A1A0-1472A9E566B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F4541D-E65D-4B82-8B6B-DA83EFEF46D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48BBD43-9FDB-44A4-914C-3A08985DA38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0BD03DD-1770-44A9-A270-C2940D63C7A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07C00-E72F-4BBE-8F30-99437EFB3439}"/>
              </a:ext>
            </a:extLst>
          </p:cNvPr>
          <p:cNvSpPr>
            <a:spLocks noGrp="1"/>
          </p:cNvSpPr>
          <p:nvPr>
            <p:ph type="title"/>
          </p:nvPr>
        </p:nvSpPr>
        <p:spPr/>
        <p:txBody>
          <a:bodyPr/>
          <a:lstStyle/>
          <a:p>
            <a:r>
              <a:rPr lang="fi-FI" b="1" dirty="0"/>
              <a:t>Suora sähköinen markkinoillepääsy</a:t>
            </a:r>
            <a:br>
              <a:rPr lang="fi-FI" b="1" dirty="0"/>
            </a:br>
            <a:br>
              <a:rPr lang="fi-FI" b="1" dirty="0"/>
            </a:br>
            <a:endParaRPr lang="fi-FI" dirty="0"/>
          </a:p>
        </p:txBody>
      </p:sp>
      <p:graphicFrame>
        <p:nvGraphicFramePr>
          <p:cNvPr id="6" name="Sisällön paikkamerkki 5">
            <a:extLst>
              <a:ext uri="{FF2B5EF4-FFF2-40B4-BE49-F238E27FC236}">
                <a16:creationId xmlns:a16="http://schemas.microsoft.com/office/drawing/2014/main" id="{F8F47484-1F68-4B8C-9F3B-8FC2094E0163}"/>
              </a:ext>
            </a:extLst>
          </p:cNvPr>
          <p:cNvGraphicFramePr>
            <a:graphicFrameLocks noGrp="1"/>
          </p:cNvGraphicFramePr>
          <p:nvPr>
            <p:ph idx="1"/>
            <p:extLst>
              <p:ext uri="{D42A27DB-BD31-4B8C-83A1-F6EECF244321}">
                <p14:modId xmlns:p14="http://schemas.microsoft.com/office/powerpoint/2010/main" val="82984452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9FB9D2E-53F2-4361-A456-6AEC80FB7D9B}"/>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57E8B685-B409-49C9-A991-30829CCBB876}"/>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6318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27275C9-3B8F-4B60-9B41-83FE0F7E107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9549A61-CDD5-44A8-9B4C-F78C11CE7D5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0DF538D2-6083-4FBC-A492-FB9B8E86801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B9261494-F83E-4B4A-9E72-28BCF742F75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C0C24C9-D1EF-47D6-BEEF-87EEDFDB7DF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0528C5C-C8A5-43EA-B6CF-3098119A4C5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2C15C89F-E5A4-45FC-A1E8-A1EDEAD0C87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A56AFB1A-C793-4EA9-8993-22951DF5AE9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1E4BB4A1-976E-483E-B706-E6CB7D21DC4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0FF073C2-A1EF-4742-BCA3-0635FD9E96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A394EF-01B0-476C-AA6A-F614B2A41723}"/>
              </a:ext>
            </a:extLst>
          </p:cNvPr>
          <p:cNvSpPr>
            <a:spLocks noGrp="1"/>
          </p:cNvSpPr>
          <p:nvPr>
            <p:ph type="title"/>
          </p:nvPr>
        </p:nvSpPr>
        <p:spPr/>
        <p:txBody>
          <a:bodyPr/>
          <a:lstStyle/>
          <a:p>
            <a:r>
              <a:rPr lang="fi-FI" b="1" dirty="0"/>
              <a:t>Sidonnaisasiamies</a:t>
            </a:r>
            <a:br>
              <a:rPr lang="fi-FI" b="1" dirty="0"/>
            </a:br>
            <a:r>
              <a:rPr lang="fi-FI" b="1" dirty="0" err="1"/>
              <a:t>SipaL</a:t>
            </a:r>
            <a:r>
              <a:rPr lang="fi-FI" b="1" dirty="0"/>
              <a:t> 7:6</a:t>
            </a:r>
            <a:endParaRPr lang="fi-FI" dirty="0"/>
          </a:p>
        </p:txBody>
      </p:sp>
      <p:graphicFrame>
        <p:nvGraphicFramePr>
          <p:cNvPr id="6" name="Sisällön paikkamerkki 5">
            <a:extLst>
              <a:ext uri="{FF2B5EF4-FFF2-40B4-BE49-F238E27FC236}">
                <a16:creationId xmlns:a16="http://schemas.microsoft.com/office/drawing/2014/main" id="{E88B4947-5CAA-4360-A925-FF07F87BA4DF}"/>
              </a:ext>
            </a:extLst>
          </p:cNvPr>
          <p:cNvGraphicFramePr>
            <a:graphicFrameLocks noGrp="1"/>
          </p:cNvGraphicFramePr>
          <p:nvPr>
            <p:ph idx="1"/>
            <p:extLst>
              <p:ext uri="{D42A27DB-BD31-4B8C-83A1-F6EECF244321}">
                <p14:modId xmlns:p14="http://schemas.microsoft.com/office/powerpoint/2010/main" val="2124461169"/>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604CEF62-51CC-4611-9E09-4F8FEB966265}"/>
              </a:ext>
            </a:extLst>
          </p:cNvPr>
          <p:cNvSpPr>
            <a:spLocks noGrp="1"/>
          </p:cNvSpPr>
          <p:nvPr>
            <p:ph type="ftr" sz="quarter" idx="11"/>
          </p:nvPr>
        </p:nvSpPr>
        <p:spPr/>
        <p:txBody>
          <a:bodyPr/>
          <a:lstStyle/>
          <a:p>
            <a:pPr>
              <a:defRPr/>
            </a:pPr>
            <a:r>
              <a:rPr lang="en-US">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F27BEB95-8F20-4441-AD2E-919EE24F7820}"/>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391101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2E9B97B-7062-4753-ABA6-5D0A9E2416D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E92726E-1BAD-4360-88C4-1741EA60C1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AD17197-FF61-46AD-A075-5E2064B5F0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986B8A8-97C9-4D93-93B6-329D41343E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34DD7A0-E316-4990-9642-990367A8640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C18C88F-7CE2-4A88-ADD4-FA8B4084CC9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DC53D7C-9B67-4E2C-9E98-8806D97E6A3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2240C33F-37D8-4C39-8E8A-E0FA28F211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9A734-FDF6-41BA-9A98-2E0C730A8EA4}"/>
              </a:ext>
            </a:extLst>
          </p:cNvPr>
          <p:cNvSpPr>
            <a:spLocks noGrp="1"/>
          </p:cNvSpPr>
          <p:nvPr>
            <p:ph type="title"/>
          </p:nvPr>
        </p:nvSpPr>
        <p:spPr>
          <a:xfrm>
            <a:off x="762002" y="488950"/>
            <a:ext cx="10646833" cy="1079500"/>
          </a:xfrm>
        </p:spPr>
        <p:txBody>
          <a:bodyPr>
            <a:normAutofit/>
          </a:bodyPr>
          <a:lstStyle/>
          <a:p>
            <a:pPr>
              <a:lnSpc>
                <a:spcPct val="90000"/>
              </a:lnSpc>
            </a:pPr>
            <a:r>
              <a:rPr lang="fi-FI"/>
              <a:t>Riippumaton sijoitusneuvonta</a:t>
            </a:r>
            <a:br>
              <a:rPr lang="fi-FI"/>
            </a:br>
            <a:r>
              <a:rPr lang="fi-FI"/>
              <a:t>(Marja Luukkonen: Luennot) </a:t>
            </a:r>
          </a:p>
        </p:txBody>
      </p:sp>
      <p:sp>
        <p:nvSpPr>
          <p:cNvPr id="3" name="Sisällön paikkamerkki 2">
            <a:extLst>
              <a:ext uri="{FF2B5EF4-FFF2-40B4-BE49-F238E27FC236}">
                <a16:creationId xmlns:a16="http://schemas.microsoft.com/office/drawing/2014/main" id="{8C54842C-2BC3-4C93-9C58-D644276CA86F}"/>
              </a:ext>
            </a:extLst>
          </p:cNvPr>
          <p:cNvSpPr>
            <a:spLocks noGrp="1"/>
          </p:cNvSpPr>
          <p:nvPr>
            <p:ph sz="half" idx="1"/>
          </p:nvPr>
        </p:nvSpPr>
        <p:spPr>
          <a:xfrm>
            <a:off x="762002" y="1582740"/>
            <a:ext cx="5221817" cy="4135437"/>
          </a:xfrm>
        </p:spPr>
        <p:txBody>
          <a:bodyPr>
            <a:normAutofit/>
          </a:bodyPr>
          <a:lstStyle/>
          <a:p>
            <a:pPr>
              <a:lnSpc>
                <a:spcPct val="90000"/>
              </a:lnSpc>
            </a:pPr>
            <a:r>
              <a:rPr lang="fi-FI" sz="1300" b="1" i="0" u="none" strike="noStrike" baseline="0" dirty="0"/>
              <a:t>Riippumattomassa sijoitusneuvonnassa sijoitusneuvonta ei saa rajoittua sijoituspalveluyrityksen omiin tuotteisiin. </a:t>
            </a:r>
            <a:endParaRPr lang="fi-FI" sz="1300" b="0" i="0" u="none" strike="noStrike" baseline="0" dirty="0"/>
          </a:p>
          <a:p>
            <a:pPr>
              <a:lnSpc>
                <a:spcPct val="90000"/>
              </a:lnSpc>
            </a:pPr>
            <a:r>
              <a:rPr lang="fi-FI" sz="1300" b="1" i="0" u="none" strike="noStrike" baseline="0" dirty="0"/>
              <a:t>Sijoitusneuvonnan ollessa ei-riippumatonta on tämä ilmoitettava asiakkaalle selkeästi ja ymmärrettävästi. Tällöin asiakkaalle on myös selkeästi ilmoitettava, että sijoitusneuvonta ei perustu laajaan analyysiin eri rahoitusvälineistä, vaan rajoittuu sijoituspalveluyrityksen omiin tuotteisiin tai sellaisen tahon tuotteisiin, joihin sijoituspalveluyrityksellä on läheinen sidos. </a:t>
            </a:r>
            <a:endParaRPr lang="fi-FI" sz="1300" b="0" i="0" u="none" strike="noStrike" baseline="0" dirty="0"/>
          </a:p>
          <a:p>
            <a:pPr>
              <a:lnSpc>
                <a:spcPct val="90000"/>
              </a:lnSpc>
            </a:pPr>
            <a:r>
              <a:rPr lang="fi-FI" sz="1300" b="1" i="0" u="none" strike="noStrike" baseline="0" dirty="0"/>
              <a:t>Riippumatonta sijoitusneuvontaa tarjotessaan sijoituspalveluyrityksen on arvioitava riittävä valikoima markkinoilla saatavilla olevia rahoitusvälineitä, joiden on riittävän laajasti edustettava eri rahoitusvälineiden lajeja ja liikkeeseenlaskijoita tai tuotteiden tarjoajia sen varmistamiseksi, että asiakkaan sijoitustavoitteet voidaan asianmukaisesti saavuttaa.</a:t>
            </a:r>
            <a:endParaRPr lang="fi-FI" sz="1300" b="0" i="0" u="none" strike="noStrike" baseline="0" dirty="0"/>
          </a:p>
          <a:p>
            <a:pPr lvl="1">
              <a:lnSpc>
                <a:spcPct val="90000"/>
              </a:lnSpc>
            </a:pPr>
            <a:r>
              <a:rPr lang="fi-FI" sz="1300" b="0" i="0" u="none" strike="noStrike" baseline="0" dirty="0"/>
              <a:t>Riippumattomassa sijoitusneuvonnassa ei ole estettä sille, että arvioitava valikoima voisi sisältää myös sijoituspalveluyrityksen omia tuotteita. Sijoituspalveluyrityksen on kuitenkin pystyttävä perustelemaan ja varmistamaan sijoitusneuvonnan riippumattomuus. </a:t>
            </a:r>
          </a:p>
          <a:p>
            <a:pPr>
              <a:lnSpc>
                <a:spcPct val="90000"/>
              </a:lnSpc>
            </a:pPr>
            <a:endParaRPr lang="fi-FI" sz="1300" dirty="0"/>
          </a:p>
        </p:txBody>
      </p:sp>
      <p:pic>
        <p:nvPicPr>
          <p:cNvPr id="7" name="Sisällön paikkamerkki 6" descr="Poika, joka kuuntelee sydämenlyöntejään stetoskoopilla lääkärissä">
            <a:extLst>
              <a:ext uri="{FF2B5EF4-FFF2-40B4-BE49-F238E27FC236}">
                <a16:creationId xmlns:a16="http://schemas.microsoft.com/office/drawing/2014/main" id="{F42C1F5D-2422-4011-A125-8D5748B5454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357" r="4360" b="3"/>
          <a:stretch/>
        </p:blipFill>
        <p:spPr>
          <a:xfrm>
            <a:off x="6187017" y="1582740"/>
            <a:ext cx="5221816" cy="4135437"/>
          </a:xfrm>
          <a:prstGeom prst="rect">
            <a:avLst/>
          </a:prstGeom>
          <a:noFill/>
        </p:spPr>
      </p:pic>
      <p:sp>
        <p:nvSpPr>
          <p:cNvPr id="4" name="Alatunnisteen paikkamerkki 3">
            <a:extLst>
              <a:ext uri="{FF2B5EF4-FFF2-40B4-BE49-F238E27FC236}">
                <a16:creationId xmlns:a16="http://schemas.microsoft.com/office/drawing/2014/main" id="{F18481E8-3ACE-424E-A251-76F38229E0AB}"/>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8</a:t>
            </a:r>
          </a:p>
        </p:txBody>
      </p:sp>
      <p:sp>
        <p:nvSpPr>
          <p:cNvPr id="5" name="Dian numeron paikkamerkki 4">
            <a:extLst>
              <a:ext uri="{FF2B5EF4-FFF2-40B4-BE49-F238E27FC236}">
                <a16:creationId xmlns:a16="http://schemas.microsoft.com/office/drawing/2014/main" id="{9B0CC3EB-FD53-47FE-80C1-4059BC5C139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9</a:t>
            </a:fld>
            <a:endParaRPr lang="en-US" sz="500">
              <a:solidFill>
                <a:prstClr val="black">
                  <a:tint val="75000"/>
                </a:prstClr>
              </a:solidFill>
            </a:endParaRPr>
          </a:p>
        </p:txBody>
      </p:sp>
    </p:spTree>
    <p:extLst>
      <p:ext uri="{BB962C8B-B14F-4D97-AF65-F5344CB8AC3E}">
        <p14:creationId xmlns:p14="http://schemas.microsoft.com/office/powerpoint/2010/main" val="24263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xploreVTI">
  <a:themeElements>
    <a:clrScheme name="AnalogousFromLightSeedRightStep">
      <a:dk1>
        <a:srgbClr val="000000"/>
      </a:dk1>
      <a:lt1>
        <a:srgbClr val="FFFFFF"/>
      </a:lt1>
      <a:dk2>
        <a:srgbClr val="413224"/>
      </a:dk2>
      <a:lt2>
        <a:srgbClr val="E2E8E6"/>
      </a:lt2>
      <a:accent1>
        <a:srgbClr val="C696A8"/>
      </a:accent1>
      <a:accent2>
        <a:srgbClr val="BA827F"/>
      </a:accent2>
      <a:accent3>
        <a:srgbClr val="BC9E84"/>
      </a:accent3>
      <a:accent4>
        <a:srgbClr val="ABA575"/>
      </a:accent4>
      <a:accent5>
        <a:srgbClr val="9CA87F"/>
      </a:accent5>
      <a:accent6>
        <a:srgbClr val="85AC76"/>
      </a:accent6>
      <a:hlink>
        <a:srgbClr val="568F7B"/>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2452</Words>
  <Application>Microsoft Office PowerPoint</Application>
  <PresentationFormat>Laajakuva</PresentationFormat>
  <Paragraphs>199</Paragraphs>
  <Slides>28</Slides>
  <Notes>0</Notes>
  <HiddenSlides>0</HiddenSlides>
  <MMClips>0</MMClips>
  <ScaleCrop>false</ScaleCrop>
  <HeadingPairs>
    <vt:vector size="6" baseType="variant">
      <vt:variant>
        <vt:lpstr>Käytetyt fontit</vt:lpstr>
      </vt:variant>
      <vt:variant>
        <vt:i4>9</vt:i4>
      </vt:variant>
      <vt:variant>
        <vt:lpstr>Teema</vt:lpstr>
      </vt:variant>
      <vt:variant>
        <vt:i4>3</vt:i4>
      </vt:variant>
      <vt:variant>
        <vt:lpstr>Dian otsikot</vt:lpstr>
      </vt:variant>
      <vt:variant>
        <vt:i4>28</vt:i4>
      </vt:variant>
    </vt:vector>
  </HeadingPairs>
  <TitlesOfParts>
    <vt:vector size="40" baseType="lpstr">
      <vt:lpstr>Arial</vt:lpstr>
      <vt:lpstr>Avenir Next LT Pro</vt:lpstr>
      <vt:lpstr>AvenirNext LT Pro Medium</vt:lpstr>
      <vt:lpstr>Calibri</vt:lpstr>
      <vt:lpstr>Courier New</vt:lpstr>
      <vt:lpstr>Georgia</vt:lpstr>
      <vt:lpstr>Lucida Grande</vt:lpstr>
      <vt:lpstr>Posterama</vt:lpstr>
      <vt:lpstr>Segoe UI Semilight</vt:lpstr>
      <vt:lpstr>ExploreVTI</vt:lpstr>
      <vt:lpstr>Aalto_BIZ_121031</vt:lpstr>
      <vt:lpstr>1_Aalto_BIZ_121031</vt:lpstr>
      <vt:lpstr>Rahoitusmarkkinaoikeus Luento 8</vt:lpstr>
      <vt:lpstr>Mitä sijoituspalveluyritys tekee? (Marja Luukkonen, Luennot)</vt:lpstr>
      <vt:lpstr>Sijoituspalveluiden ja kauppapaikkojen sääntely</vt:lpstr>
      <vt:lpstr>Sijoituspalvelut tai sijoitustoiminta (SipaL 1:15) </vt:lpstr>
      <vt:lpstr>Asiakkaan luokitteleminen  (Marja Luukkonen, Luennot) </vt:lpstr>
      <vt:lpstr>Sijoittajien korvausrahasto  SipaL 11 luku</vt:lpstr>
      <vt:lpstr>Suora sähköinen markkinoillepääsy  </vt:lpstr>
      <vt:lpstr>Sidonnaisasiamies SipaL 7:6</vt:lpstr>
      <vt:lpstr>Riippumaton sijoitusneuvonta (Marja Luukkonen: Luennot) </vt:lpstr>
      <vt:lpstr>Toimeksiantojen käsittely SipaL 10:9</vt:lpstr>
      <vt:lpstr>Best Execution </vt:lpstr>
      <vt:lpstr>Eturistiriitatilanteiden hallinta SipaL 7:9 </vt:lpstr>
      <vt:lpstr>Eturistiriitatilanteet 1 (1 – 3: Marja Luukkonen, luennot)</vt:lpstr>
      <vt:lpstr>Eturistiriidat: avoimuus</vt:lpstr>
      <vt:lpstr>Kannustimet 1 (1- 2: Marja Luukkonen: Luennot) </vt:lpstr>
      <vt:lpstr>Kannustimet 2 (SipaL 10:6)</vt:lpstr>
      <vt:lpstr>Kannustimet 3</vt:lpstr>
      <vt:lpstr>Sijoituspalveluyrityksen tuotehallintamenettely 1 (1 – 3: Marja Luukkonen, luennot)</vt:lpstr>
      <vt:lpstr>Tuotehallintamenettely 2</vt:lpstr>
      <vt:lpstr>Tuotehallintamenettely 3 </vt:lpstr>
      <vt:lpstr>Tuotteisiin puuttuminen  (Marja Luukkonen, Luennot)</vt:lpstr>
      <vt:lpstr>Tuotteisiin puuttuminen 2</vt:lpstr>
      <vt:lpstr>ESMA /2016/1156 25 July 2016 </vt:lpstr>
      <vt:lpstr>ESMA /2016/1156 25 July 2016 </vt:lpstr>
      <vt:lpstr>Hinnanerosopimukset / Contracts for Difference (CFD)</vt:lpstr>
      <vt:lpstr>Hyvä tapa sijoitustuotteiden tarjoamisessa </vt:lpstr>
      <vt:lpstr>Hyvä vakuutustapa –case   https://www.finanssivalvonta.fi/tiedotteet-ja-julkaisut/verkkouutiset/2018/sakkojen-varalta-vakuuttaminen-on-hyvan-vakuutustavan-vastaista/ </vt:lpstr>
      <vt:lpstr>Hyvä vakuutustapa -case, jatkoa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6</dc:title>
  <dc:creator>Matti Rudanko</dc:creator>
  <cp:lastModifiedBy>Matti Rudanko</cp:lastModifiedBy>
  <cp:revision>12</cp:revision>
  <dcterms:created xsi:type="dcterms:W3CDTF">2020-11-12T08:56:02Z</dcterms:created>
  <dcterms:modified xsi:type="dcterms:W3CDTF">2021-11-24T13:52:34Z</dcterms:modified>
</cp:coreProperties>
</file>