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6"/>
  </p:notesMasterIdLst>
  <p:sldIdLst>
    <p:sldId id="422" r:id="rId2"/>
    <p:sldId id="257" r:id="rId3"/>
    <p:sldId id="258" r:id="rId4"/>
    <p:sldId id="482" r:id="rId5"/>
    <p:sldId id="265" r:id="rId6"/>
    <p:sldId id="259" r:id="rId7"/>
    <p:sldId id="483" r:id="rId8"/>
    <p:sldId id="407" r:id="rId9"/>
    <p:sldId id="266" r:id="rId10"/>
    <p:sldId id="260" r:id="rId11"/>
    <p:sldId id="261" r:id="rId12"/>
    <p:sldId id="406" r:id="rId13"/>
    <p:sldId id="262" r:id="rId14"/>
    <p:sldId id="4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601000"/>
    <a:srgbClr val="FF6645"/>
    <a:srgbClr val="000000"/>
    <a:srgbClr val="AB2400"/>
    <a:srgbClr val="F6EDDE"/>
    <a:srgbClr val="EBD7B2"/>
    <a:srgbClr val="090303"/>
    <a:srgbClr val="330F0F"/>
    <a:srgbClr val="981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4" autoAdjust="0"/>
    <p:restoredTop sz="92945" autoAdjust="0"/>
  </p:normalViewPr>
  <p:slideViewPr>
    <p:cSldViewPr snapToGrid="0">
      <p:cViewPr varScale="1">
        <p:scale>
          <a:sx n="79" d="100"/>
          <a:sy n="79" d="100"/>
        </p:scale>
        <p:origin x="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8:55:27.55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8:55:28.9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8:55:30.03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30,'0'-5,"0"-7,0-1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8:55:30.9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1,'0'5,"0"7,5 1,2 4,-1-2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1T06:47:59.803"/>
    </inkml:context>
    <inkml:brush xml:id="br0">
      <inkml:brushProperty name="width" value="0.05" units="cm"/>
      <inkml:brushProperty name="height" value="0.05" units="cm"/>
      <inkml:brushProperty name="color" value="#AB2400"/>
      <inkml:brushProperty name="ignorePressure" value="1"/>
    </inkml:brush>
  </inkml:definitions>
  <inkml:trace contextRef="#ctx0" brushRef="#br0">2069 1217,'-56'-8,"55"8,0 0,-1 0,0-1,1 1,-1 0,1-1,0 1,0-1,0 1,0-1,0 1,0-1,-1 0,2 0,-1 0,0 1,0-3,0 2,0 0,0 1,0-2,0 1,0 0,1 0,0 0,-1-1,1 2,-1-2,1 1,-1-3,0-3,1 0,0-1,0 1,2-13,0-3,-2 17,0-1,0 2,0-2,-1 1,0 0,0 0,-1 0,1 0,-1 0,0 0,-1 1,0-1,0 0,0 1,0 0,-1 0,0 0,-7-7,4 5,-1 0,-8-14,12 14,0 2,-1-1,-1 0,1 1,0 0,-11-7,9 6,1 1,0-1,0-1,0 1,1-1,0-1,-6-10,-5-8,3 8,0 1,-1 0,0 1,-33-26,33 33,12 8,0 0,1 0,-1 0,0 1,1-1,-1 0,1 0,1 0,-2 0,1-1,-1 1,1 0,0-2,-1 1,-6-10,3-1,-1 1,0-1,2 1,-1-2,2 1,0-1,1 0,0 1,0-19,15-121,-11 140,-1-1,0 1,-1 1,-1-2,-1 1,0-1,-6-23,6 34,1-1,0-1,0 1,0 0,1-1,0 0,0 1,0 0,0 0,1-1,0 1,0 0,0 0,1-1,-2 1,2 0,1 0,-1-1,-1 2,2 0,-1-1,7-6,4-5,-7 11,-1-1,0-1,0 2,0 0,2 0,-2 1,12-7,-6 6,-1-1,3 1,-1 1,0 1,0-1,0 3,17-2,107-5,-132 7,-1-1,1 0,0 0,0 0,0 0,-1-1,1 1,-1 0,7-6,-7 5,1 0,1 0,-1 0,0 0,0 1,1 0,5-2,2 1,-1 0,17-5,-20 5,1-2,0 2,0 0,18 0,31 1,66 3,-80 8,-10-2,-10-4,-10 0,1-2,24 1,-32-3,0 1,0 1,0-1,0 1,-1 0,9 5,12 3,-3-4,44 4,-44-8,-2 3,31 6,-43-7,-1 0,0 1,0-1,0 2,12 10,-11-9,2 2,15 8,-16-12,-2 0,1 3,13 10,5 4,-23-18,0 1,-1-1,1 0,3 6,-5-6,1 0,-1 0,2 1,-1-1,7 4,-7-6,0 1,0-1,-1 1,0-1,0 1,0 0,0 1,0-1,-1 0,0 0,4 7,-3-6,-1-2,1 1,-1 0,0 1,5 1,-5-3,1 0,-1-1,-1 1,1 1,-1-1,1 0,0 0,-2 0,2 1,-1-2,1 2,0 3,2 14,0-1,1 33,2-10,-4-34,-1 2,0-1,-2 14,0 234,1-251,0 1,1 1,0-1,1 1,-2-1,3 0,-1-1,6 12,4 9,-9-19,3 1,-2-1,1 0,1-1,1 0,-2 1,2-2,13 11,1 1,-10-7,-3-3,2 1,-2 0,1 2,10 12,-18-19,0-2,0 0,1 0,-2 0,1 0,6 4,-5-5,0 1,-1 0,0 0,1 0,-1-1,0 2,0 0,3 2,-3-1,1 0,1 0,-1 0,2 0,-2-1,1-1,0 2,1-1,5 3,-3-3,0 2,-2-1,11 10,5 3,-17-14,1 1,-1-1,1 1,5 8,12 15,-17-23,-1 0,0 0,-1 2,1-1,-1 0,1 1,-2-1,0 0,5 10,-5 0,0 1,0-1,-1 1,-1-1,-2 18,1 8,1-30,1-1,-2 0,0 1,0-1,0 0,-1-1,-1 2,0-2,-6 15,4-15,-3 8,-1 1,1 1,1 0,1-1,0 0,-2 22,8-38,-1 0,0-1,1 3,-1-3,1 1,-1-1,0 1,-1 0,-1 2,-5 11,-103 230,109-238,-18 35,19-39,1-2,-1 1,0 0,1 0,-1 0,1 0,0 1,0-1,0 0,0 0,0 0,0 0,1 0,-1 0,1 1,0-1,2 3,-3-3,1-1,1 0,0 1,0-2,0 2,-1 0,1-1,1-1,-1 1,3 1,14 7,-11-3,1-1,-2 0,20 8,-22-10,2-1,-1 0,-1 2,1-1,0 1,-1-1,0 2,-1-1,1 0,0 0,4 8,6 9,29 32,-31-39,-2 0,2-1,17 14,-26-23,-1-1,1 0,0 0,-1 1,1 0,-2 0,1 0,0-1,-1 1,1 2,0-2,1 7,-4-5,2 0,-1 0,-1 0,1 0,-1 0,-1 0,1-1,-1 1,0 0,-1 6,-3 14,-3 47,-1 12,-119 414,125-492,2 0,0 1,0 10,0-7,0-9,1-1,-1 1,0 0,0 0,0 0,0-1,0 0,1 1,-2-1,1 0,-1 0,1 0,-1 1,-11 13,11-11,0 1,-1-1,0 0,0-1,0 2,-1-2,1 1,-1 0,1-2,-1 2,-7 3,7-3,-2 1,1-1,0 1,-4 6,-7 7,6-11,2 2,0 0,0 1,0-1,1 2,1-1,-8 15,-75 184,76-154,13-54,-1-1,0 1,0 0,0 0,1-1,-1 0,0 1,0-1,0 1,1-1,-1 1,0-1,0 1,0-1,-1 0,1 0,0 0,0 0,1 0,0 0,-2 0,-27 0,22-1,-23 0,12 0,-1 0,-28 4,45-2,0-1,-1 1,0 0,1 1,-1-1,0 0,2 1,-1 0,0-1,-1 1,-2 3,-21 25,20-22,-14 19,15-20,-2 1,3 0,-2-1,-9 8,13-14,-1 2,0-2,1 1,-1-1,0 0,1 1,-1-1,-1 0,2-1,-2 1,1 1,1-2,-1 1,-1-1,1 0,-6 0,-127-4,135 4,0 0,0 0,-1-1,1 1,1-1,-2 1,1-1,0 0,0 1,-1 0,1-1,0 0,1 0,-1 0,0 0,0 0,1 0,-1 0,0 0,1 1,0-3,-1 2,1 0,-1 0,1 0,-1-1,1 2,0-1,0-1,0 1,0-2,-1-8,1 1,2-19,-1 12,0-5,1 3,8-30,-1 3,-8 24,0 1,0 1,-3-24,2 42,-1 0,1 1,-1-1,1 1,0 0,-1-1,0 1,0-1,0 1,0-1,0 1,0-1,0 1,0 0,-1 0,1 0,-1 0,1 1,-2-3,-32-13,21 9,8 5,2-1,-2-1,2 1,-1-2,0 1,2 0,-1 0,-1-1,2 0,-1 1,-3-9,-6-7,-4 3,15 15,-1 0,1 0,1-1,-2 1,1 0,0 0,1-1,0 1,-1 0,1 0,0-1,-1-3,2 4,-1 1,1-2,0 2,0-2,-1 1,0 0,0 1,0-1,0 0,-1 1,1-1,0 0,0 1,-1-2,1 2,-1 0,0-1,2 1,-2 0,0 0,0 0,0 0,1 0,-1 0,0 1,-1-1,1 0,2 1,-3 0,1 0,-1 0,2-1,-1 1,-1 0,-1 1,-14-2,11-1,-1 2,0 0,1 0,0 2,0-1,-13 2,18-2,-1 1,0 0,0-1,2 1,-2 0,1 1,0-1,1 1,-1-2,-4 7,5-4,-2-2,0 1,2 1,-2-2,-5 5,0-2,5-2,-1-2,2 1,-2 0,2 2,-1-2,1 1,-1-1,1 0,0 2,-1-1,-2 6,2-5,1 0,-1-1,0 1,-1-1,1 0,-1 1,-3 2,-13 12,15-14,0 2,0-2,-1 0,-12 7,-7 5,-101 80,123-94,-17 10,19-12,1 0,-1 0,0 0,1 0,-1 0,0 0,0 0,1 0,-1 0,0 0,1 0,-1-1,1 1,0 0,-1-1,0 1,1 0,-1-1,1 1,0-1,0 1,-1 0,1 0,-1-1,1 1,-1-1,1 1,0-1,-1 0,1 1,0 0,-1-1,1 0,0-2,-1 2,0 0,-1-1,1 1,0 1,-1-2,1 1,0 0,-1 1,1-1,-1 0,1 0,0 0,-1 1,1 0,-1-1,0-1,0 2,1 0,-1-1,-3 1,-5 0,-1-1,-15 3,9 0,-36-4,28 1,1 1,-27 4,46-3,2 0,-2 1,3-2,-2 2,0 0,1 0,-1 0,1 0,-6 6,-27 27,26-25,-9 9,-41 39,58-57,-1 0,0 1,0-1,0 0,-1 1,1-1,0 0,0-1,0 0,-1 0,1 1,-1-1,-3-1,-44-6,36 3,0 0,2-2,-1 0,-16-9,20 9,0 1,1 0,-3 1,2 0,-2 0,3 1,-3 0,1 1,-12 0,14 1,0-1,0 1,0-1,0-1,1-1,-1 1,1 0,0 0,-12-10,12 9,-1-1,0 1,1 0,-1 0,0 0,0 2,0-1,-15-1,10 2,0-1,1 0,0-1,0 0,0-1,1-1,-15-7,-14-7,7 4,-1 3,-63-16,71 26,23 3,1 0,-2-1,2 1,-2-1,3 0,-3 1,1-3,0 2,0 0,2-1,-2 0,-3-2,-8-7,0 1,-2 0,2 2,-21-11,33 18,0 0,1-1,1 1,-2-1,0 1,1-1,0 0,0 1,0-3,0 3,1-2,0 1,-1 0,0 0,1-1,-1 1,1-1,1 0,-1 1,-1-4,-1-7,1 0,2 0,-1-16,-1-11,-3 15,3 7,-3-32,4 44,0 0,1 1,-1 0,-1-2,0 3,-3-10,-8-22,11-8,2 33,0 1,-4-23,2 30,0 0,1-1,-1 2,0-2,-1 1,1 0,1 1,-2-2,0 1,-3-2,-15-17,18 15,1 1,-1 1,1-2,0 1,0 0,0-1,1 1,0-7,-1-9,3-25,0-3,-9-82,8 127,0-1,-1 0,-1 1,-3-11,4 11,-1-2,0 1,0-11,2-30,-1-14,1 59,-1 1,1-1,0 0,0 1,-1 0,0-1,1 2,-2-2,1 1,0 0,0 0,0 0,0 0,0 0,0 1,-1-1,1-1,-1 1,-1 0,1 0,0-1,0 1,0 0,0-1,0 1,0-1,-3-4,-1-4,-3-1,-12-12,-31-30,35 23,15 26,1-2,-2 2,0 0,1 0,-1-1,-4-3,2 3,1-1,0 2,-6-11,9 11,-2 0,0-1,1 2,0-1,-2 1,1 0,0-1,-8-5,7 6,0-1,0 1,1 0,-1 0,1-1,-6-7,-6-7,-24-18,1-5,30 35,0-1,1-2,0 2,1-2,0 2,-8-16,-41-107,50 120,2 3,0-1,1 1,0-1,0 0,1-1,0 2,0-2,0-8,2 11,0-1,0 0,0 0,0 0,1 0,1 1,-1-2,4-5,5-7,14-21,-11 21,78-110,-43 62,-46 65,-1 0,1-2,-1 3,0-1,1 0,-1 1,6-5,-7 6,1 1,0-1,1 0,-2 0,0 0,2 1,-1 0,1 0,-2 0,2 0,-1 0,1 0,1 0,34 1,0-2,75-10,-105 9,0 1,-1-1,1 0,-1-1,1 0,-1-1,-1 1,1-1,0 0,12-11,-16 13,109-66,-60 38,-52 29,9-4,-1 0,1 1,10-4,-16 7,-1 0,1 1,0 0,1 0,-2-2,2 2,-1 0,-1 0,1 2,0-2,0 0,0 0,0 1,3 2,2-1,0 0,0 0,10 0,-12-1,0 0,-1 0,1 1,0 0,-2 0,2-1,0 2,7 3,0 2,0 0,0-1,1-1,23 7,59 10,-58-19,-32-4,2 0,-2 2,2-1,-1 0,10 4,-3-1,0 0,27 5,-14-4,211 35,-139-15,-98-25,0 0,0 1,0-1,0 0,-1 0,1 0,-1 0,1 0,0 1,0-1,0 1,0-1,0 1,0 0,-1-1,0 0,1 1,-1-1,1 2,0-1,-1 0,1-1,-1 1,1-1,-1 1,0 0,0 0,0 1,1 0,-1 0,0 0,-1 1,1-1,0 0,0 0,0-1,-1 2,0-2,0 2,-1 2,0 0,-2 0,1 1,-1-1,1 0,0 1,-2-2,-6 7,-19 13,25-20,-1 1,0 1,-1-2,1 1,-1-2,0 2,-9 2,11-6,-1 2,0-2,1 3,-1-2,1 1,-6 4,10-6,0 2,-1-1,0-1,1 1,-1-1,1 1,0 0,0 0,0 0,0 0,0 1,0-2,1 2,-1-2,1 2,-1-2,1 2,0-1,0 4,0-1,0 1,0-1,0 0,1 0,0 2,0-2,0-1,1 2,0-1,-1 0,2 1,-1-2,1 1,-1-1,1 1,4 4,-4-6,-1 1,-1-2,1 2,-1-2,1 1,-1 1,0-1,1 6,-1-6,0 1,1-1,-1 1,1 0,3 5,-5-8,1 0,-1 0,1-1,0 1,-1-1,0 1,1 0,0-1,0 1,0 0,0-1,1 0,-1 0,0 1,-1-1,1 0,0 1,0-1,1 0,-1 0,0 0,0 0,-1 0,1 0,0 0,0 0,0-1,0 1,1 0,-1-1,0 1,-1 0,1 0,0-1,2-1,0 1,0-2,1 1,-1-1,1 0,-1 0,0 0,2-4,54-74,-52 72,1 0,15-15,-16 18,1 1,-3-3,1 2,0-1,9-15,-10 16,0-2,0 2,1 0,0 0,0 0,1 1,-1-1,14-7,-16 12,-2-1,2 0,-1 2,1-1,-1 0,-1 0,2 0,0 1,5 0,34 2,-14 0,0-2,-19 1,1 0,1-1,-2-1,17-2,-25 2,1 0,0 0,1-1,-1 1,-1-1,2 0,-2-1,0 0,1 2,0-2,-1 1,0 0,0-1,3-6,2 0,-2-3,9-20,-13 27,1 0,0 1,-1-1,0 0,0-1,0 0,-1 2,0-9,0 11,-1 0,1 1,0-2,-1 1,1 1,-1-1,0 1,0-1,0 0,0 2,0-2,0 0,1 2,-2-3,1 2,0 0,-1 0,0-1,2 1,-1 1,-1-1,1 0,-1 0,0 0,1 1,-1 0,-3-2,4 2,0-1,1 1,-1 0,1-1,-1 1,0-2,0 2,1 0,-1-1,0 1,0-1,1 0,-1 0,1 1,0 0,-1-1,1 0,-1 0,1 0,-1 1,1-1,-1 0,1 0,0 0,-1 0,1-25,0 20,0-3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11T09:43:08.586"/>
    </inkml:context>
    <inkml:brush xml:id="br0">
      <inkml:brushProperty name="width" value="0.07056" units="cm"/>
      <inkml:brushProperty name="height" value="0.07056" units="cm"/>
      <inkml:brushProperty name="color" value="#AB2400"/>
      <inkml:brushProperty name="transparency" value="76"/>
      <inkml:brushProperty name="ignorePressure" value="1"/>
    </inkml:brush>
  </inkml:definitions>
  <inkml:trace contextRef="#ctx0" brushRef="#br0">25 1432,'0'0,"-1"0,0-1,0 1,1 0,-1 0,0-1,0 1,0-1,1 1,-1 0,0-1,0 1,1-1,-1 1,1-1,0 0,-1 0,0 1,1-1,-1 0,1 1,0-1,-1 0,1 1,0-1,0-1,-5-23,4 23,-2-47,3-55,1 45,0 48,0-1,1 0,0 2,0-1,2 0,0 0,11-20,4-1,28-35,-16 24,-19 26,0 2,1-1,1 2,1-1,1 1,0 1,1 0,31-17,-43 27,0-1,-1 2,7-9,-9 9,1-1,1 0,-2 1,1 0,0-1,0 1,6-2,-8 4,0 0,-1-1,0 1,1 0,-1 0,1 0,0 0,-1 0,1 0,-1 1,0-1,1 0,0 0,-1 0,1 0,-1 1,1-1,-1 0,0 0,1 0,-1 1,1-1,-1 0,1 1,-1-1,1 1,-1-1,0 0,0 1,0-1,1 1,-1-1,0 0,0 1,1-1,-1 1,0-1,0 0,0 1,0 0,0-1,0 1,3 24,-3-23,2 70,-4 0,-23 128,-27-15,41-155,6-16,-2 1,0-1,-1-1,-14 19,11-16,0-1,-12 28,-18 84,18-65,6-20,13-34,6-16,14-20,2 1,0 0,2 1,2 1,33-32,-42 42,1-1,-2 0,-1-1,0 0,13-32,15-23,-17 39,77-134,-95 159,52-102,-43 87,2 1,30-35,3 9,2 1,78-54,-127 99,2 1,-2 0,1 0,0-1,0 1,0 0,0 1,2-2,-3 2,-1 0,0 0,0 0,0 0,1 0,-1 0,0 0,0 0,0 0,1 0,-1 0,0 0,0 0,0 0,0 0,0 0,0 0,0 0,0 0,0 0,1 0,-1 0,0 0,0 1,0-1,0 0,0 0,0 0,1 0,-1 1,0-1,0 0,0 0,0 0,0 0,0 0,0 0,0 0,0 1,-2 12,-73 233,16 6,52-230,-1 0,-1 0,-13 21,-16 39,-19 62,27-52,21-55,7-26,-1 0,-6 17,9-27,0 0,-1-1,1 0,0 1,0-1,-1 1,1-1,0 0,-1 1,1-1,0 1,0-1,-1 1,1-1,-1 0,1 0,-1 1,1-1,-1 1,1-1,-1 0,0 0,1 0,0-1,-1 1,1-1,0 1,0 0,0-1,-1 1,1-1,0 0,0 1,-1 0,1-1,0 1,0-1,0 1,0 0,0-1,0 0,0 1,0 0,0-1,0 0,2-16,1 0,1 0,0 0,2 0,11-23,-8 19,9-18,3 1,26-37,-26 46,-2-2,-2-1,-1 0,11-34,-23 54,0-1,2 1,-1-1,16-21,-4 7,20-44,-26 48,1-1,0 2,21-27,8 5,80-71,-121 114,1 1,-1-1,1 1,0-1,-1 1,1 0,-1-1,1 1,0-1,-1 1,1 0,0 0,-1-1,1 1,0 0,0-1,-1 1,1 0,0 0,0 0,0 0,0 0,-1 0,1 1,-1-1,1 1,0-1,-1 0,0 0,0 1,1-1,-1 1,0-1,1 0,-1 1,0 0,1-1,-1 0,0 1,0-1,1 1,-1 0,0-1,0 1,0 5,0 0,0 0,-1 9,-8 38,-30 89,1-5,33-111,1 0,2 0,0 1,4 37,-2-61,1-1,-1-1,1 1,-1 0,1-1,-1 1,1 0,0 0,0-1,0 1,0 0,0-1,1 0,-1 1,0-1,2 2,-2-2,0-1,-1 0,0 0,0 0,1 0,0 1,-1-1,1 0,0 0,-1 0,0 1,1-1,0 0,-1 0,1 0,0 0,-1-1,0 1,1 0,0 0,-1 0,1 0,0-1,0 1,1-1,-1 0,0 0,0 0,0 0,0 0,1 0,-1 0,-1 0,1-1,0 2,1-3,7-16,0 0,-2 0,-1-1,0 0,2-23,15-47,103-183,-69 162,72-170,-124 270,68-121,-41 78,-6 13,8-15,-28 43,1 0,1 0,1 1,-1 0,2 0,0 1,1 0,0 1,1 0,0 0,19-11,-30 21,0-1,0 0,0 1,0 0,0-1,0 1,0-1,0 1,0 0,0 0,0 0,1-1,-1 1,-1 0,2 0,0 0,-1 1,1-1,-1 0,-1 1,1 0,0-1,0 0,-1 1,1 0,0-1,0 1,-1 1,1-2,-1 1,1 0,-1-1,1 2,-1-2,1 1,-1 0,1 1,3 15,0-1,-2 1,-1 1,1 17,-2-20,2 198,-6-147,-16 81,-54 129,-23-4,85-242,1 9,3-2,1 2,-4 67,-1 17,-3-1,15-118,0-1,0 1,-1 0,-1 0,1 0,-3 6,4-8,-1-2,1 1,-1 0,0 0,1 0,0 0,-1 0,0 0,0-1,0 2,1-2,-2 1,1 0,0-1,1 0,-2 1,1 0,0-1,0 0,0 1,0-1,0 1,-1-1,1 0,0 0,-1 0,1 0,0 0,-2 0,2 0,-1 0,1-1,0 0,-1 1,2 0,-1-1,-1 0,1 1,1-1,-2 0,1 1,0-1,1 0,-1 0,0 0,0 0,0 0,1 0,0 0,-1 0,0 0,1 0,-1 0,1 0,0-2,-1-3,0 1,0 0,0 0,2-7,0-2,1 0,1 1,1-1,5-14,27-52,-32 72,68-119,-4 6,-59 103,4-6,-2-1,-1 0,9-40,-18 59,2-1,-1 1,1 0,0 0,0 0,0 0,6-6,35-40,-27 34,11-10,1 1,2 2,35-23,35-29,-91 67,0-1,1-1,-2 1,-1-1,1-1,-2 1,0-1,9-25,-16 37,1-3,1 0,-1 0,1 0,0 1,3-5,-5 8,0 1,0-1,0 0,0 0,0 0,0 1,0-1,0 0,0 0,1 0,-1 0,0 0,0 0,0 0,0 1,0-1,0 0,0 0,0 0,1 0,-1 1,0-1,0 0,0 0,0 0,1 0,-1 0,0 0,0 0,0 0,0 0,0 0,0 0,0 0,1 0,-1 0,0 0,0 0,0 0,1 0,-1 0,0 0,0 0,1 0,-1 0,0 0,0 0,0 0,1 0,-1 0,0 0,0 0,0 0,0 0,0 0,0 0,0-1,0 1,0 0,0 0,1 0,-1 0,0-1,0 1,0 14,-12 37,-3 0,-24 55,2-8,25-64,-64 176,-4-5,22 6,53-172,2 1,4 60,1-31,-1-16,-3 66,2-117,0 0,0 0,-1 0,0-1,1 1,0 0,-2 1,1-2,1 1,-1-1,-1 1,1 0,0-1,-1 0,1 2,-1-2,0 0,1 0,-1 0,1 1,-2-2,2 2,-2-2,2 1,-2 1,2-2,-1 0,-1 1,1 0,-4-1,-12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11T09:49:25.329"/>
    </inkml:context>
    <inkml:brush xml:id="br0">
      <inkml:brushProperty name="width" value="0.07056" units="cm"/>
      <inkml:brushProperty name="height" value="0.07056" units="cm"/>
      <inkml:brushProperty name="color" value="#AB2400"/>
      <inkml:brushProperty name="transparency" value="76"/>
      <inkml:brushProperty name="ignorePressure" value="1"/>
    </inkml:brush>
  </inkml:definitions>
  <inkml:trace contextRef="#ctx0" brushRef="#br0">25 1432,'0'0,"-1"0,0-1,0 1,1 0,-1 0,0-1,0 1,0-1,1 1,-1 0,0-1,0 1,1-1,-1 1,1-1,0 0,-1 0,0 1,1-1,-1 0,1 1,0-1,-1 0,1 1,0-1,0-1,-5-23,4 23,-2-47,3-55,1 45,0 48,0-1,1 0,0 2,0-1,2 0,0 0,11-20,4-1,28-35,-16 24,-19 26,0 2,1-1,1 2,1-1,1 1,0 1,1 0,31-17,-43 27,0-1,-1 2,7-9,-9 9,1-1,1 0,-2 1,1 0,0-1,0 1,6-2,-8 4,0 0,-1-1,0 1,1 0,-1 0,1 0,0 0,-1 0,1 0,-1 1,0-1,1 0,0 0,-1 0,1 0,-1 1,1-1,-1 0,0 0,1 0,-1 1,1-1,-1 0,1 1,-1-1,1 1,-1-1,0 0,0 1,0-1,1 1,-1-1,0 0,0 1,1-1,-1 1,0-1,0 0,0 1,0 0,0-1,0 1,3 24,-3-23,2 70,-4 0,-23 128,-27-15,41-155,6-16,-2 1,0-1,-1-1,-14 19,11-16,0-1,-12 28,-18 84,18-65,6-20,13-34,6-16,14-20,2 1,0 0,2 1,2 1,33-32,-42 42,1-1,-2 0,-1-1,0 0,13-32,15-23,-17 39,77-134,-95 159,52-102,-43 87,2 1,30-35,3 9,2 1,78-54,-127 99,2 1,-2 0,1 0,0-1,0 1,0 0,0 1,2-2,-3 2,-1 0,0 0,0 0,0 0,1 0,-1 0,0 0,0 0,0 0,1 0,-1 0,0 0,0 0,0 0,0 0,0 0,0 0,0 0,0 0,0 0,1 0,-1 0,0 0,0 1,0-1,0 0,0 0,0 0,1 0,-1 1,0-1,0 0,0 0,0 0,0 0,0 0,0 0,0 0,0 1,-2 12,-73 233,16 6,52-230,-1 0,-1 0,-13 21,-16 39,-19 62,27-52,21-55,7-26,-1 0,-6 17,9-27,0 0,-1-1,1 0,0 1,0-1,-1 1,1-1,0 0,-1 1,1-1,0 1,0-1,-1 1,1-1,-1 0,1 0,-1 1,1-1,-1 1,1-1,-1 0,0 0,1 0,0-1,-1 1,1-1,0 1,0 0,0-1,-1 1,1-1,0 0,0 1,-1 0,1-1,0 1,0-1,0 1,0 0,0-1,0 0,0 1,0 0,0-1,0 0,2-16,1 0,1 0,0 0,2 0,11-23,-8 19,9-18,3 1,26-37,-26 46,-2-2,-2-1,-1 0,11-34,-23 54,0-1,2 1,-1-1,16-21,-4 7,20-44,-26 48,1-1,0 2,21-27,8 5,80-71,-121 114,1 1,-1-1,1 1,0-1,-1 1,1 0,-1-1,1 1,0-1,-1 1,1 0,0 0,-1-1,1 1,0 0,0-1,-1 1,1 0,0 0,0 0,0 0,0 0,-1 0,1 1,-1-1,1 1,0-1,-1 0,0 0,0 1,1-1,-1 1,0-1,1 0,-1 1,0 0,1-1,-1 0,0 1,0-1,1 1,-1 0,0-1,0 1,0 5,0 0,0 0,-1 9,-8 38,-30 89,1-5,33-111,1 0,2 0,0 1,4 37,-2-61,1-1,-1-1,1 1,-1 0,1-1,-1 1,1 0,0 0,0-1,0 1,0 0,0-1,1 0,-1 1,0-1,2 2,-2-2,0-1,-1 0,0 0,0 0,1 0,0 1,-1-1,1 0,0 0,-1 0,0 1,1-1,0 0,-1 0,1 0,0 0,-1-1,0 1,1 0,0 0,-1 0,1 0,0-1,0 1,1-1,-1 0,0 0,0 0,0 0,0 0,1 0,-1 0,-1 0,1-1,0 2,1-3,7-16,0 0,-2 0,-1-1,0 0,2-23,15-47,103-183,-69 162,72-170,-124 270,68-121,-41 78,-6 13,8-15,-28 43,1 0,1 0,1 1,-1 0,2 0,0 1,1 0,0 1,1 0,0 0,19-11,-30 21,0-1,0 0,0 1,0 0,0-1,0 1,0-1,0 1,0 0,0 0,0 0,1-1,-1 1,-1 0,2 0,0 0,-1 1,1-1,-1 0,-1 1,1 0,0-1,0 0,-1 1,1 0,0-1,0 1,-1 1,1-2,-1 1,1 0,-1-1,1 2,-1-2,1 1,-1 0,1 1,3 15,0-1,-2 1,-1 1,1 17,-2-20,2 198,-6-147,-16 81,-54 129,-23-4,85-242,1 9,3-2,1 2,-4 67,-1 17,-3-1,15-118,0-1,0 1,-1 0,-1 0,1 0,-3 6,4-8,-1-2,1 1,-1 0,0 0,1 0,0 0,-1 0,0 0,0-1,0 2,1-2,-2 1,1 0,0-1,1 0,-2 1,1 0,0-1,0 0,0 1,0-1,0 1,-1-1,1 0,0 0,-1 0,1 0,0 0,-2 0,2 0,-1 0,1-1,0 0,-1 1,2 0,-1-1,-1 0,1 1,1-1,-2 0,1 1,0-1,1 0,-1 0,0 0,0 0,0 0,1 0,0 0,-1 0,0 0,1 0,-1 0,1 0,0-2,-1-3,0 1,0 0,0 0,2-7,0-2,1 0,1 1,1-1,5-14,27-52,-32 72,68-119,-4 6,-59 103,4-6,-2-1,-1 0,9-40,-18 59,2-1,-1 1,1 0,0 0,0 0,0 0,6-6,35-40,-27 34,11-10,1 1,2 2,35-23,35-29,-91 67,0-1,1-1,-2 1,-1-1,1-1,-2 1,0-1,9-25,-16 37,1-3,1 0,-1 0,1 0,0 1,3-5,-5 8,0 1,0-1,0 0,0 0,0 0,0 1,0-1,0 0,0 0,1 0,-1 0,0 0,0 0,0 0,0 1,0-1,0 0,0 0,0 0,1 0,-1 1,0-1,0 0,0 0,0 0,1 0,-1 0,0 0,0 0,0 0,0 0,0 0,0 0,0 0,1 0,-1 0,0 0,0 0,0 0,1 0,-1 0,0 0,0 0,1 0,-1 0,0 0,0 0,0 0,1 0,-1 0,0 0,0 0,0 0,0 0,0 0,0 0,0-1,0 1,0 0,0 0,1 0,-1 0,0-1,0 1,0 14,-12 37,-3 0,-24 55,2-8,25-64,-64 176,-4-5,22 6,53-172,2 1,4 60,1-31,-1-16,-3 66,2-117,0 0,0 0,-1 0,0-1,1 1,0 0,-2 1,1-2,1 1,-1-1,-1 1,1 0,0-1,-1 0,1 2,-1-2,0 0,1 0,-1 0,1 1,-2-2,2 2,-2-2,2 1,-2 1,2-2,-1 0,-1 1,1 0,-4-1,-12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11T09:49:32.426"/>
    </inkml:context>
    <inkml:brush xml:id="br0">
      <inkml:brushProperty name="width" value="0.07056" units="cm"/>
      <inkml:brushProperty name="height" value="0.07056" units="cm"/>
      <inkml:brushProperty name="color" value="#AB2400"/>
      <inkml:brushProperty name="transparency" value="76"/>
      <inkml:brushProperty name="ignorePressure" value="1"/>
    </inkml:brush>
  </inkml:definitions>
  <inkml:trace contextRef="#ctx0" brushRef="#br0">24 1432,'0'0,"-1"0,0-1,0 1,1 0,-1 0,0-1,0 1,1-1,-1 1,0 0,0-1,1 1,0-1,-1 1,0-1,1 0,-1 0,1 1,0-1,-1 0,1 1,0-1,-1 0,1 1,0-1,-1-1,-3-23,3 23,-2-47,3-55,1 45,0 48,0-1,1 0,0 2,0-1,2 0,0 0,9-20,6-1,25-35,-15 24,-17 26,0 2,0-1,1 2,2-1,0 1,0 1,1 0,30-17,-42 27,1-1,-1 2,6-9,-8 9,1-1,0 0,0 1,0 0,0-1,0 1,5-2,-7 4,-1 0,0-1,1 1,0 0,-1 0,1 0,-1 0,0 0,1 0,0 1,-1-1,1 0,-1 0,0 0,1 0,-1 1,1-1,0 0,-1 0,0 0,0 1,1-1,-1 0,1 1,-1-1,1 1,-1-1,0 0,0 1,0-1,1 1,-1-1,0 0,0 1,1-1,-1 1,0-1,0 0,0 1,0 0,0-1,0 1,3 24,-3-23,1 70,-2 0,-23 128,-26-15,41-155,3-16,0 1,-1-1,-1-1,-12 19,10-16,-1-1,-11 28,-17 84,17-65,6-20,12-34,6-16,13-20,2 1,1 0,1 1,1 1,33-32,-41 42,1-1,-2 0,0-1,-1 0,14-32,12-23,-14 39,71-134,-89 159,49-102,-40 87,2 1,27-35,3 9,3 1,73-54,-119 99,0 1,0 0,-1 0,1-1,0 1,0 0,0 1,2-2,-3 2,-1 0,0 0,0 0,0 0,1 0,-1 0,0 0,0 0,0 0,0 0,0 0,0 0,0 0,0 0,1 0,-1 0,0 0,0 0,0 0,0 0,1 0,-1 0,0 0,0 1,0-1,0 0,0 0,0 0,1 0,-1 1,0-1,0 0,0 0,0 0,0 0,0 0,0 0,0 0,0 1,-3 12,-68 233,15 6,50-230,-2 0,-1 0,-12 21,-15 39,-18 62,26-52,19-55,8-26,-2 0,-6 17,9-27,0 0,-1-1,1 0,0 1,0-1,-1 1,1-1,0 0,-1 1,1-1,0 1,0-1,-1 1,1-1,-1 0,1 0,-1 1,1-1,0 1,-1-1,0 0,0 0,1 0,0-1,0 1,0-1,-1 1,1 0,0-1,-1 1,1-1,0 0,0 1,-1 0,1-1,0 1,0-1,0 1,0 0,0-1,0 0,0 1,0 0,0-1,0 0,3-16,0 0,0 0,1 0,1 0,12-23,-9 19,10-18,1 1,26-37,-25 46,-2-2,-2-1,-1 0,11-34,-22 54,0-1,1 1,1-1,13-21,-2 7,17-44,-23 48,0-1,1 2,19-27,8 5,76-71,-115 114,1 1,-1-1,1 1,0-1,-1 1,0 0,1-1,0 1,0-1,-1 1,0 0,1 0,0-1,0 1,-1 0,1-1,0 1,0 0,-1 0,1 0,0 0,0 0,-1 0,1 1,-1-1,1 1,0-1,-1 0,0 0,0 1,1-1,-1 1,0-1,1 0,-1 1,0 0,1-1,-1 0,0 1,0-1,0 1,0 0,0-1,0 1,1 5,-1 0,0 0,-1 9,-8 38,-27 89,0-5,30-111,3 0,0 0,2 1,3 37,-2-61,1-1,-1-1,1 1,-1 0,0-1,1 1,0 0,0 0,-1-1,1 1,1 0,-2-1,2 0,-1 1,0-1,2 2,-2-2,0-1,-1 0,0 0,0 0,1 0,0 1,-1-1,1 0,-1 0,1 0,-1 1,1-1,0 0,-1 0,0 0,1 0,0-1,-1 1,1 0,-1 0,0 0,1 0,0-1,0 1,1-1,-1 0,0 0,0 0,0 0,0 0,1 0,-2 0,1 0,0-1,0 2,0-3,8-16,-1 0,-1 0,-1-1,-1 0,4-23,12-47,99-183,-66 162,69-170,-118 270,64-121,-38 78,-7 13,8-15,-26 43,1 0,0 0,1 1,1 0,0 0,0 1,2 0,-1 1,2 0,-1 0,19-11,-29 21,0-1,-1 0,1 1,1 0,-2-1,1 1,0-1,0 1,0 0,1 0,-2 0,2-1,-1 1,-1 0,2 0,0 0,-1 1,0-1,0 0,0 1,0 0,-1-1,1 0,0 1,0 0,-1-1,1 1,-1 1,1-2,0 1,-1 0,0-1,1 2,-1-2,1 1,-1 0,1 1,2 15,1-1,-2 1,0 1,-1 17,-1-20,2 198,-5-147,-17 81,-50 129,-22-4,81-242,0 9,3-2,1 2,-2 67,-3 17,-2-1,14-118,-1-1,1 1,-1 0,0 0,0 0,-3 6,4-8,-1-2,1 1,-1 0,0 0,1 0,0 0,-1 0,0 0,0-1,1 2,-1-2,-1 1,2 0,-1-1,0 0,0 1,0 0,-1-1,2 0,-1 1,-1-1,2 1,-2-1,1 0,0 0,-1 0,2 0,-2 0,-1 0,2 0,0 0,-1-1,2 0,-2 1,1 0,1-1,-2 0,1 1,1-1,-2 0,1 1,1-1,-1 0,0 0,0 0,1 0,-1 0,0 0,1 0,-1 0,1 0,0 0,-1 0,1 0,-1-2,0-3,1 1,-1 0,0 0,2-7,0-2,1 0,1 1,0-1,6-14,25-52,-31 72,66-119,-4 6,-57 103,4-6,-1-1,-1 0,8-40,-17 59,1-1,1 1,-1 0,1 0,0 0,0 0,5-6,34-40,-26 34,11-10,1 1,1 2,34-23,33-29,-87 67,1-1,0-1,-1 1,-2-1,2-1,-2 1,-1-1,9-25,-15 37,2-3,-1 0,1 0,-1 0,2 1,1-5,-4 8,0 1,0-1,0 0,0 0,0 0,0 1,0-1,0 0,0 0,1 0,-1 0,0 0,0 0,0 0,0 1,0-1,0 0,0 0,0 0,1 0,-1 1,0-1,0 0,0 0,0 0,0 0,0 0,0 0,0 0,0 0,1 0,-1 0,0 0,0 0,1 0,-1 0,0 0,0 0,0 0,1 0,-1 0,0 0,0 0,0 0,0 0,0 0,0 0,0 0,1 0,-1 0,0 0,0 0,0 0,1 0,-1 0,0 0,0-1,0 1,0 0,0 0,1 0,-1 0,0-1,0 1,0 14,-12 37,-2 0,-24 55,3-8,24-64,-61 176,-4-5,20 6,52-172,1 1,4 60,1-31,-1-16,-3 66,2-117,0 0,0 0,-1 0,1-1,-1 1,1 0,-2 1,2-2,-1 1,0-1,0 1,0 0,-1-1,1 0,-1 2,1-2,-1 0,1 0,-1 0,1 1,-1-2,0 2,0-2,0 1,0 1,1-2,-2 0,1 1,0 0,-3-1,-13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BA87A-1DDA-4743-8B70-807451F9C04F}" type="datetimeFigureOut">
              <a:rPr lang="es-ES_tradnl" smtClean="0"/>
              <a:t>21/04/2024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617B-E51F-4D99-870C-202936FB429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047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BF35-7BB0-4BD5-9D59-5D69C405D487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957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617B-E51F-4D99-870C-202936FB429C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8751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  <a:effectLst>
            <a:outerShdw blurRad="63500" sx="102000" sy="102000" algn="ctr" rotWithShape="0">
              <a:schemeClr val="bg1">
                <a:lumMod val="95000"/>
                <a:alpha val="60000"/>
              </a:schemeClr>
            </a:outerShdw>
          </a:effectLst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4/21/2024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30.png"/><Relationship Id="rId18" Type="http://schemas.openxmlformats.org/officeDocument/2006/relationships/image" Target="../media/image44.png"/><Relationship Id="rId26" Type="http://schemas.openxmlformats.org/officeDocument/2006/relationships/image" Target="../media/image3.png"/><Relationship Id="rId3" Type="http://schemas.openxmlformats.org/officeDocument/2006/relationships/image" Target="../media/image41.jpeg"/><Relationship Id="rId21" Type="http://schemas.openxmlformats.org/officeDocument/2006/relationships/image" Target="../media/image46.png"/><Relationship Id="rId12" Type="http://schemas.openxmlformats.org/officeDocument/2006/relationships/customXml" Target="../ink/ink4.xml"/><Relationship Id="rId17" Type="http://schemas.openxmlformats.org/officeDocument/2006/relationships/image" Target="../media/image43.jpeg"/><Relationship Id="rId25" Type="http://schemas.openxmlformats.org/officeDocument/2006/relationships/image" Target="../media/image63.png"/><Relationship Id="rId2" Type="http://schemas.openxmlformats.org/officeDocument/2006/relationships/image" Target="../media/image40.png"/><Relationship Id="rId16" Type="http://schemas.openxmlformats.org/officeDocument/2006/relationships/image" Target="../media/image42.jpeg"/><Relationship Id="rId20" Type="http://schemas.microsoft.com/office/2007/relationships/hdphoto" Target="../media/hdphoto13.wdp"/><Relationship Id="rId29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0.png"/><Relationship Id="rId24" Type="http://schemas.openxmlformats.org/officeDocument/2006/relationships/customXml" Target="../ink/ink6.xml"/><Relationship Id="rId15" Type="http://schemas.openxmlformats.org/officeDocument/2006/relationships/image" Target="../media/image57.png"/><Relationship Id="rId23" Type="http://schemas.microsoft.com/office/2007/relationships/hdphoto" Target="../media/hdphoto2.wdp"/><Relationship Id="rId28" Type="http://schemas.openxmlformats.org/officeDocument/2006/relationships/customXml" Target="../ink/ink7.xml"/><Relationship Id="rId10" Type="http://schemas.openxmlformats.org/officeDocument/2006/relationships/customXml" Target="../ink/ink3.xml"/><Relationship Id="rId19" Type="http://schemas.openxmlformats.org/officeDocument/2006/relationships/image" Target="../media/image45.png"/><Relationship Id="rId4" Type="http://schemas.openxmlformats.org/officeDocument/2006/relationships/customXml" Target="../ink/ink1.xml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image" Target="../media/image4.png"/><Relationship Id="rId27" Type="http://schemas.microsoft.com/office/2007/relationships/hdphoto" Target="../media/hdphoto1.wdp"/><Relationship Id="rId30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microsoft.com/office/2007/relationships/hdphoto" Target="../media/hdphoto1.wdp"/><Relationship Id="rId5" Type="http://schemas.openxmlformats.org/officeDocument/2006/relationships/image" Target="../media/image57.jpeg"/><Relationship Id="rId10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12" Type="http://schemas.microsoft.com/office/2007/relationships/hdphoto" Target="../media/hdphoto9.wdp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gif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2.wdp"/><Relationship Id="rId7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microsoft.com/office/2007/relationships/hdphoto" Target="../media/hdphoto12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3942243-EB87-47B0-A725-FB513F644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Despacito' y sus múltiples parodias lideran el ranking de vídeos más vistos  en 2017">
            <a:extLst>
              <a:ext uri="{FF2B5EF4-FFF2-40B4-BE49-F238E27FC236}">
                <a16:creationId xmlns:a16="http://schemas.microsoft.com/office/drawing/2014/main" id="{37BF61F0-A50A-48D5-9FA3-5824A0B1E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85"/>
                    </a14:imgEffect>
                    <a14:imgEffect>
                      <a14:saturation sat="9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458" t="79" r="1063" b="-77"/>
          <a:stretch/>
        </p:blipFill>
        <p:spPr bwMode="auto">
          <a:xfrm flipH="1">
            <a:off x="6176435" y="0"/>
            <a:ext cx="6015548" cy="425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1EA2B2F-0614-4D69-B22A-E70BCFCAD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AA9C1-CC6A-457A-918C-F0E8E2AAA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25" y="4819704"/>
            <a:ext cx="9085940" cy="1472224"/>
          </a:xfrm>
        </p:spPr>
        <p:txBody>
          <a:bodyPr anchor="b">
            <a:normAutofit/>
          </a:bodyPr>
          <a:lstStyle/>
          <a:p>
            <a:r>
              <a:rPr lang="en-US" sz="7200" dirty="0">
                <a:effectLst>
                  <a:glow rad="101600">
                    <a:srgbClr val="F9F9F9">
                      <a:alpha val="80000"/>
                    </a:srgbClr>
                  </a:glow>
                </a:effectLst>
              </a:rPr>
              <a:t>Introduction</a:t>
            </a:r>
          </a:p>
        </p:txBody>
      </p:sp>
      <p:pic>
        <p:nvPicPr>
          <p:cNvPr id="2050" name="Picture 2" descr="España mantendrá restricciones a turistas hasta 2021 - Destinos - Contacto  News">
            <a:extLst>
              <a:ext uri="{FF2B5EF4-FFF2-40B4-BE49-F238E27FC236}">
                <a16:creationId xmlns:a16="http://schemas.microsoft.com/office/drawing/2014/main" id="{BE527E4F-3A23-4EE2-AF6C-F80EC5E7A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6" r="-1" b="-1"/>
          <a:stretch/>
        </p:blipFill>
        <p:spPr bwMode="auto">
          <a:xfrm flipH="1">
            <a:off x="3" y="0"/>
            <a:ext cx="6015564" cy="426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4F14128-2B23-48F2-BD56-EA0849FAC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E646914-1486-4A28-BF54-E138E8A7A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D627D15-B201-4E06-B8F9-73B6A6D1E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19CCEED-5427-4C86-A944-F2F59E66987B}"/>
              </a:ext>
            </a:extLst>
          </p:cNvPr>
          <p:cNvSpPr/>
          <p:nvPr/>
        </p:nvSpPr>
        <p:spPr>
          <a:xfrm>
            <a:off x="0" y="4257367"/>
            <a:ext cx="12207240" cy="188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7B69BED9-05E2-4341-8E27-C04D09410D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0740"/>
                    </a14:imgEffect>
                    <a14:imgEffect>
                      <a14:saturation sat="71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rcRect b="1022"/>
          <a:stretch/>
        </p:blipFill>
        <p:spPr>
          <a:xfrm flipH="1">
            <a:off x="3162235" y="0"/>
            <a:ext cx="6083843" cy="4968607"/>
          </a:xfrm>
          <a:prstGeom prst="rect">
            <a:avLst/>
          </a:prstGeom>
          <a:effectLst>
            <a:outerShdw blurRad="76200" dist="152400" dir="210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14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B94656-DC6C-44F3-8B52-C9E4C01B40E6}"/>
              </a:ext>
            </a:extLst>
          </p:cNvPr>
          <p:cNvSpPr/>
          <p:nvPr/>
        </p:nvSpPr>
        <p:spPr>
          <a:xfrm>
            <a:off x="-1" y="1"/>
            <a:ext cx="9880979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7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74" name="Picture 2" descr="Resultado de imagen de mapa quesos de españ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 bwMode="auto">
          <a:xfrm>
            <a:off x="698761" y="665270"/>
            <a:ext cx="4546545" cy="443589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 fov="5400000">
              <a:rot lat="21594000" lon="198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72FECBD-B1D9-40C2-94E7-397879F38A49}"/>
                  </a:ext>
                </a:extLst>
              </p14:cNvPr>
              <p14:cNvContentPartPr/>
              <p14:nvPr/>
            </p14:nvContentPartPr>
            <p14:xfrm>
              <a:off x="499529" y="655968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72FECBD-B1D9-40C2-94E7-397879F38A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529" y="655068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C342166-BE02-4ED8-8827-47B271777519}"/>
              </a:ext>
            </a:extLst>
          </p:cNvPr>
          <p:cNvGrpSpPr/>
          <p:nvPr/>
        </p:nvGrpSpPr>
        <p:grpSpPr>
          <a:xfrm>
            <a:off x="4252529" y="3923046"/>
            <a:ext cx="213120" cy="138240"/>
            <a:chOff x="4252529" y="3923046"/>
            <a:chExt cx="213120" cy="13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3BB1436-6465-4C8C-A125-20D4AC94F077}"/>
                    </a:ext>
                  </a:extLst>
                </p14:cNvPr>
                <p14:cNvContentPartPr/>
                <p14:nvPr/>
              </p14:nvContentPartPr>
              <p14:xfrm>
                <a:off x="4252529" y="3923046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3BB1436-6465-4C8C-A125-20D4AC94F07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43529" y="39140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0C3EAA1-9269-475B-8A84-C840DCC179F9}"/>
                    </a:ext>
                  </a:extLst>
                </p14:cNvPr>
                <p14:cNvContentPartPr/>
                <p14:nvPr/>
              </p14:nvContentPartPr>
              <p14:xfrm>
                <a:off x="4465289" y="4050486"/>
                <a:ext cx="360" cy="10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0C3EAA1-9269-475B-8A84-C840DCC179F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56289" y="4041486"/>
                  <a:ext cx="1800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DE30446-8F60-49E3-A17E-0617A3455447}"/>
                  </a:ext>
                </a:extLst>
              </p14:cNvPr>
              <p14:cNvContentPartPr/>
              <p14:nvPr/>
            </p14:nvContentPartPr>
            <p14:xfrm>
              <a:off x="4401209" y="4060926"/>
              <a:ext cx="6840" cy="22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DE30446-8F60-49E3-A17E-0617A34554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92569" y="4052286"/>
                <a:ext cx="244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F160D35-F68A-47E2-9865-780F20C7EBE1}"/>
                  </a:ext>
                </a:extLst>
              </p14:cNvPr>
              <p14:cNvContentPartPr/>
              <p14:nvPr/>
            </p14:nvContentPartPr>
            <p14:xfrm>
              <a:off x="2311022" y="2041864"/>
              <a:ext cx="1326257" cy="1387136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F160D35-F68A-47E2-9865-780F20C7EBE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02024" y="2032866"/>
                <a:ext cx="1343892" cy="1404772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 descr="http://www.enterat.com/_images/salud/denominacionesmapa02.jp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0416" y="716896"/>
            <a:ext cx="4310326" cy="473397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 fov="5400000">
              <a:rot lat="21594000" lon="198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Resultado de imagen de mayores productores de vino 2017">
            <a:extLst>
              <a:ext uri="{FF2B5EF4-FFF2-40B4-BE49-F238E27FC236}">
                <a16:creationId xmlns:a16="http://schemas.microsoft.com/office/drawing/2014/main" id="{19D55FC8-3C23-4543-8AEA-D4D9C61BC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3" t="-1918" r="-637" b="-3628"/>
          <a:stretch/>
        </p:blipFill>
        <p:spPr bwMode="auto">
          <a:xfrm>
            <a:off x="6720966" y="3657600"/>
            <a:ext cx="5285698" cy="30543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 descr="Download Cheese Manchego Parmigiano Milk Reggiano Goat HQ PNG Image |  FreePNGImg">
            <a:extLst>
              <a:ext uri="{FF2B5EF4-FFF2-40B4-BE49-F238E27FC236}">
                <a16:creationId xmlns:a16="http://schemas.microsoft.com/office/drawing/2014/main" id="{8E0F5146-A0AD-4417-B61B-DE2EC4BEA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340" y="4605668"/>
            <a:ext cx="2168753" cy="21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1691" y="6062965"/>
            <a:ext cx="148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Queso manchego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3191A18-128C-4D07-9B31-0EAD92737A01}"/>
              </a:ext>
            </a:extLst>
          </p:cNvPr>
          <p:cNvSpPr/>
          <p:nvPr/>
        </p:nvSpPr>
        <p:spPr>
          <a:xfrm>
            <a:off x="-7561" y="-8087"/>
            <a:ext cx="2452661" cy="6857999"/>
          </a:xfrm>
          <a:prstGeom prst="rect">
            <a:avLst/>
          </a:prstGeom>
          <a:gradFill flip="none" rotWithShape="1">
            <a:gsLst>
              <a:gs pos="58000">
                <a:schemeClr val="bg1">
                  <a:alpha val="0"/>
                </a:schemeClr>
              </a:gs>
              <a:gs pos="71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9BCB9-74E1-4A13-AC13-579EC06013B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4" r="6420" b="36338"/>
          <a:stretch/>
        </p:blipFill>
        <p:spPr>
          <a:xfrm>
            <a:off x="-36884" y="4177027"/>
            <a:ext cx="2965530" cy="2667652"/>
          </a:xfrm>
          <a:prstGeom prst="rect">
            <a:avLst/>
          </a:prstGeom>
        </p:spPr>
      </p:pic>
      <p:pic>
        <p:nvPicPr>
          <p:cNvPr id="17" name="Picture 2" descr="Resultado de imagen de don quixote no background">
            <a:extLst>
              <a:ext uri="{FF2B5EF4-FFF2-40B4-BE49-F238E27FC236}">
                <a16:creationId xmlns:a16="http://schemas.microsoft.com/office/drawing/2014/main" id="{BB3F1EA7-C3E9-47BD-B6E6-34B38A7E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50"/>
          <a:stretch/>
        </p:blipFill>
        <p:spPr bwMode="auto">
          <a:xfrm>
            <a:off x="-2" y="3317126"/>
            <a:ext cx="2494783" cy="3527553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461151-7726-4702-9035-399797AC2FFB}"/>
              </a:ext>
            </a:extLst>
          </p:cNvPr>
          <p:cNvSpPr/>
          <p:nvPr/>
        </p:nvSpPr>
        <p:spPr>
          <a:xfrm>
            <a:off x="8906003" y="401658"/>
            <a:ext cx="2452661" cy="1715322"/>
          </a:xfrm>
          <a:prstGeom prst="rect">
            <a:avLst/>
          </a:prstGeom>
          <a:blipFill dpi="0" rotWithShape="1">
            <a:blip r:embed="rId2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B81C4-40BD-4CDE-8652-7EF49441361E}"/>
              </a:ext>
            </a:extLst>
          </p:cNvPr>
          <p:cNvSpPr/>
          <p:nvPr/>
        </p:nvSpPr>
        <p:spPr>
          <a:xfrm>
            <a:off x="8906290" y="234429"/>
            <a:ext cx="2452661" cy="67516"/>
          </a:xfrm>
          <a:prstGeom prst="rect">
            <a:avLst/>
          </a:prstGeom>
          <a:blipFill dpi="0" rotWithShape="1">
            <a:blip r:embed="rId2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4FB954-25A5-49B0-8841-D8F845ACEFF1}"/>
              </a:ext>
            </a:extLst>
          </p:cNvPr>
          <p:cNvSpPr/>
          <p:nvPr/>
        </p:nvSpPr>
        <p:spPr>
          <a:xfrm>
            <a:off x="8900203" y="2217082"/>
            <a:ext cx="2452469" cy="66767"/>
          </a:xfrm>
          <a:prstGeom prst="rect">
            <a:avLst/>
          </a:prstGeom>
          <a:blipFill dpi="0" rotWithShape="1">
            <a:blip r:embed="rId2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2579" y="230412"/>
            <a:ext cx="2100293" cy="2189164"/>
          </a:xfrm>
          <a:noFill/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Wine &amp; Cheese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070A316-A5FF-4E0A-8746-3928B9F113FC}"/>
                  </a:ext>
                </a:extLst>
              </p14:cNvPr>
              <p14:cNvContentPartPr/>
              <p14:nvPr/>
            </p14:nvContentPartPr>
            <p14:xfrm>
              <a:off x="2616002" y="2740045"/>
              <a:ext cx="782520" cy="712795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070A316-A5FF-4E0A-8746-3928B9F113F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03398" y="2727445"/>
                <a:ext cx="807728" cy="737995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2CE844F2-C982-4699-AFF1-FC8C0BADFCEE}"/>
              </a:ext>
            </a:extLst>
          </p:cNvPr>
          <p:cNvGrpSpPr/>
          <p:nvPr/>
        </p:nvGrpSpPr>
        <p:grpSpPr>
          <a:xfrm>
            <a:off x="11365475" y="6094322"/>
            <a:ext cx="653992" cy="666896"/>
            <a:chOff x="9685338" y="4460675"/>
            <a:chExt cx="1080904" cy="108090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5DC68A3-9CEF-4107-BE69-64EF54554992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BE851A8-9720-4184-86B8-C73201C48B18}"/>
                </a:ext>
              </a:extLst>
            </p:cNvPr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00BCA6A-732F-43DC-96A8-F2097E274AE2}"/>
                  </a:ext>
                </a:extLst>
              </p14:cNvPr>
              <p14:cNvContentPartPr/>
              <p14:nvPr/>
            </p14:nvContentPartPr>
            <p14:xfrm>
              <a:off x="2684951" y="2734812"/>
              <a:ext cx="782520" cy="712795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00BCA6A-732F-43DC-96A8-F2097E274AE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72347" y="2722212"/>
                <a:ext cx="807728" cy="737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B58527C-43E5-4A2B-BC77-15778A2FB1EB}"/>
                  </a:ext>
                </a:extLst>
              </p14:cNvPr>
              <p14:cNvContentPartPr/>
              <p14:nvPr/>
            </p14:nvContentPartPr>
            <p14:xfrm>
              <a:off x="2825636" y="2744810"/>
              <a:ext cx="743788" cy="712795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B58527C-43E5-4A2B-BC77-15778A2FB1E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13036" y="2732210"/>
                <a:ext cx="768629" cy="737995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D12B0B41-8176-4E7F-A5A6-D83CD98A22C2}"/>
              </a:ext>
            </a:extLst>
          </p:cNvPr>
          <p:cNvSpPr txBox="1"/>
          <p:nvPr/>
        </p:nvSpPr>
        <p:spPr>
          <a:xfrm>
            <a:off x="2472778" y="2945397"/>
            <a:ext cx="148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La Mancha</a:t>
            </a:r>
          </a:p>
        </p:txBody>
      </p:sp>
    </p:spTree>
    <p:extLst>
      <p:ext uri="{BB962C8B-B14F-4D97-AF65-F5344CB8AC3E}">
        <p14:creationId xmlns:p14="http://schemas.microsoft.com/office/powerpoint/2010/main" val="24952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0">
              <a:srgbClr val="F2DED8"/>
            </a:gs>
            <a:gs pos="63000">
              <a:srgbClr val="E7C1B7"/>
            </a:gs>
            <a:gs pos="0">
              <a:schemeClr val="bg1"/>
            </a:gs>
            <a:gs pos="92000">
              <a:srgbClr val="701D06"/>
            </a:gs>
            <a:gs pos="80000">
              <a:srgbClr val="AF2D0B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Receta de gazpacho andaluz casero | Cocinatis">
            <a:extLst>
              <a:ext uri="{FF2B5EF4-FFF2-40B4-BE49-F238E27FC236}">
                <a16:creationId xmlns:a16="http://schemas.microsoft.com/office/drawing/2014/main" id="{30377634-090D-474C-9F77-911535C7D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4"/>
          <a:stretch/>
        </p:blipFill>
        <p:spPr bwMode="auto">
          <a:xfrm>
            <a:off x="206728" y="178198"/>
            <a:ext cx="2930984" cy="2227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ceta tradicional tortilla española paso a paso | | Recetas de comida y  cocina rápida.">
            <a:extLst>
              <a:ext uri="{FF2B5EF4-FFF2-40B4-BE49-F238E27FC236}">
                <a16:creationId xmlns:a16="http://schemas.microsoft.com/office/drawing/2014/main" id="{9D86CFB0-AEB2-4EF5-9037-D55F70756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9743" y="178029"/>
            <a:ext cx="2930985" cy="2227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ella de verduras selección 8 verduras - Trevijano">
            <a:extLst>
              <a:ext uri="{FF2B5EF4-FFF2-40B4-BE49-F238E27FC236}">
                <a16:creationId xmlns:a16="http://schemas.microsoft.com/office/drawing/2014/main" id="{E30160DD-3917-42B1-910A-31EAE93CE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38" r="12342"/>
          <a:stretch/>
        </p:blipFill>
        <p:spPr bwMode="auto">
          <a:xfrm>
            <a:off x="6253917" y="512256"/>
            <a:ext cx="5915781" cy="55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228BF7-80F8-4017-81DC-B8B2912B9032}"/>
              </a:ext>
            </a:extLst>
          </p:cNvPr>
          <p:cNvSpPr txBox="1"/>
          <p:nvPr/>
        </p:nvSpPr>
        <p:spPr>
          <a:xfrm>
            <a:off x="6338545" y="5890561"/>
            <a:ext cx="4149090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/>
              <a:t>La tapa: small dish</a:t>
            </a:r>
          </a:p>
          <a:p>
            <a:pPr>
              <a:spcBef>
                <a:spcPts val="800"/>
              </a:spcBef>
              <a:spcAft>
                <a:spcPts val="200"/>
              </a:spcAft>
            </a:pPr>
            <a:r>
              <a:rPr lang="en-US" dirty="0"/>
              <a:t>La ración: large dish (portion)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918C1-D1F1-43D4-AD23-AC4DAE1264B9}"/>
              </a:ext>
            </a:extLst>
          </p:cNvPr>
          <p:cNvSpPr/>
          <p:nvPr/>
        </p:nvSpPr>
        <p:spPr>
          <a:xfrm>
            <a:off x="206727" y="1643449"/>
            <a:ext cx="2930985" cy="76079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50000">
                <a:schemeClr val="tx1">
                  <a:alpha val="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D7EED7-E8E5-4C04-AB76-EC32F851FDE3}"/>
              </a:ext>
            </a:extLst>
          </p:cNvPr>
          <p:cNvSpPr txBox="1"/>
          <p:nvPr/>
        </p:nvSpPr>
        <p:spPr>
          <a:xfrm>
            <a:off x="206727" y="1993595"/>
            <a:ext cx="1374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glow rad="508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Gazpacho</a:t>
            </a:r>
            <a:endParaRPr lang="es-ES_tradnl" sz="2000" dirty="0">
              <a:solidFill>
                <a:schemeClr val="bg1"/>
              </a:solidFill>
              <a:effectLst>
                <a:glow rad="50800">
                  <a:schemeClr val="tx1"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64126E-3683-4D2F-BC89-3F9E31BCE072}"/>
              </a:ext>
            </a:extLst>
          </p:cNvPr>
          <p:cNvSpPr/>
          <p:nvPr/>
        </p:nvSpPr>
        <p:spPr>
          <a:xfrm>
            <a:off x="3269743" y="1671770"/>
            <a:ext cx="2930985" cy="760795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50000">
                <a:schemeClr val="tx1">
                  <a:alpha val="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0BDF8E-053A-4780-B918-31ABD6E7859C}"/>
              </a:ext>
            </a:extLst>
          </p:cNvPr>
          <p:cNvSpPr txBox="1"/>
          <p:nvPr/>
        </p:nvSpPr>
        <p:spPr>
          <a:xfrm>
            <a:off x="3277978" y="1993595"/>
            <a:ext cx="247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508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Tortilla de patata(s)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19C19-C8C0-4584-BFE7-9299C1FB5133}"/>
              </a:ext>
            </a:extLst>
          </p:cNvPr>
          <p:cNvSpPr txBox="1"/>
          <p:nvPr/>
        </p:nvSpPr>
        <p:spPr>
          <a:xfrm>
            <a:off x="10833240" y="4932368"/>
            <a:ext cx="1123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</a:rPr>
              <a:t>Paella</a:t>
            </a:r>
            <a:endParaRPr lang="es-ES_tradnl" sz="2000" dirty="0"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2D71F6-0C95-438D-A864-FBFE9C863E07}"/>
              </a:ext>
            </a:extLst>
          </p:cNvPr>
          <p:cNvSpPr/>
          <p:nvPr/>
        </p:nvSpPr>
        <p:spPr>
          <a:xfrm>
            <a:off x="180220" y="2705655"/>
            <a:ext cx="6020508" cy="979185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C2C927-31B6-41AD-A4A8-B659E5CAD423}"/>
              </a:ext>
            </a:extLst>
          </p:cNvPr>
          <p:cNvSpPr/>
          <p:nvPr/>
        </p:nvSpPr>
        <p:spPr>
          <a:xfrm>
            <a:off x="180507" y="2550952"/>
            <a:ext cx="6020508" cy="67516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842571-BCD5-4D8A-93A0-24052CB97830}"/>
              </a:ext>
            </a:extLst>
          </p:cNvPr>
          <p:cNvSpPr/>
          <p:nvPr/>
        </p:nvSpPr>
        <p:spPr>
          <a:xfrm>
            <a:off x="180565" y="3783155"/>
            <a:ext cx="6020038" cy="6676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5CAEBA-6A98-45B8-AF7D-45715080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21" y="2663894"/>
            <a:ext cx="4479182" cy="1187138"/>
          </a:xfrm>
        </p:spPr>
        <p:txBody>
          <a:bodyPr/>
          <a:lstStyle/>
          <a:p>
            <a:pPr algn="ctr"/>
            <a:r>
              <a:rPr lang="en-US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Gastronomy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ACACAF-475F-4D8D-BAB8-ED5B13AA538D}"/>
              </a:ext>
            </a:extLst>
          </p:cNvPr>
          <p:cNvSpPr/>
          <p:nvPr/>
        </p:nvSpPr>
        <p:spPr>
          <a:xfrm>
            <a:off x="180220" y="3985804"/>
            <a:ext cx="1914958" cy="267932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49" y="4015305"/>
            <a:ext cx="1914958" cy="267932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None/>
            </a:pPr>
            <a:r>
              <a:rPr lang="en-US" sz="2000" b="1" u="sng" cap="small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Rome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wheat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olives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grapes</a:t>
            </a:r>
            <a:endParaRPr lang="en-US" sz="2000" dirty="0"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</a:endParaRP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lentils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peas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888A28-7FBF-4226-BC95-8FB9A0D75303}"/>
              </a:ext>
            </a:extLst>
          </p:cNvPr>
          <p:cNvSpPr/>
          <p:nvPr/>
        </p:nvSpPr>
        <p:spPr>
          <a:xfrm>
            <a:off x="4285770" y="3988110"/>
            <a:ext cx="1914958" cy="267932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E7802A-716E-4A1C-B971-AE1B1C56861B}"/>
              </a:ext>
            </a:extLst>
          </p:cNvPr>
          <p:cNvSpPr/>
          <p:nvPr/>
        </p:nvSpPr>
        <p:spPr>
          <a:xfrm>
            <a:off x="2225703" y="3985804"/>
            <a:ext cx="1914958" cy="267932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70573" y="4010857"/>
            <a:ext cx="1914958" cy="26793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None/>
            </a:pPr>
            <a:r>
              <a:rPr lang="en-US" sz="2000" b="1" u="sng" cap="small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Arabs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rice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Citrus plants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eggplant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nuts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honey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7085" y="4005907"/>
            <a:ext cx="1914958" cy="267932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None/>
            </a:pPr>
            <a:r>
              <a:rPr lang="en-US" sz="2000" b="1" u="sng" cap="small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The Americas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potato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tomato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cocoa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beans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</a:pPr>
            <a:r>
              <a:rPr lang="en-US" sz="2000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pepper</a:t>
            </a:r>
          </a:p>
        </p:txBody>
      </p:sp>
    </p:spTree>
    <p:extLst>
      <p:ext uri="{BB962C8B-B14F-4D97-AF65-F5344CB8AC3E}">
        <p14:creationId xmlns:p14="http://schemas.microsoft.com/office/powerpoint/2010/main" val="10054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ardrop 21">
            <a:extLst>
              <a:ext uri="{FF2B5EF4-FFF2-40B4-BE49-F238E27FC236}">
                <a16:creationId xmlns:a16="http://schemas.microsoft.com/office/drawing/2014/main" id="{C4E03817-407B-43FF-A07D-777B5F7F1140}"/>
              </a:ext>
            </a:extLst>
          </p:cNvPr>
          <p:cNvSpPr/>
          <p:nvPr/>
        </p:nvSpPr>
        <p:spPr>
          <a:xfrm>
            <a:off x="5890837" y="4926845"/>
            <a:ext cx="5597693" cy="1944175"/>
          </a:xfrm>
          <a:prstGeom prst="teardrop">
            <a:avLst/>
          </a:prstGeom>
          <a:gradFill flip="none" rotWithShape="1">
            <a:gsLst>
              <a:gs pos="88000">
                <a:schemeClr val="tx1">
                  <a:alpha val="0"/>
                </a:schemeClr>
              </a:gs>
              <a:gs pos="46000">
                <a:schemeClr val="tx1">
                  <a:alpha val="2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A898FBBA-50CA-4E11-8FE4-EF6518FF0676}"/>
              </a:ext>
            </a:extLst>
          </p:cNvPr>
          <p:cNvSpPr/>
          <p:nvPr/>
        </p:nvSpPr>
        <p:spPr>
          <a:xfrm>
            <a:off x="6356227" y="0"/>
            <a:ext cx="5597693" cy="1931155"/>
          </a:xfrm>
          <a:prstGeom prst="teardrop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0">
                <a:schemeClr val="tx1">
                  <a:alpha val="30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A43075-E82A-4685-A52B-13400E16C84D}"/>
              </a:ext>
            </a:extLst>
          </p:cNvPr>
          <p:cNvSpPr/>
          <p:nvPr/>
        </p:nvSpPr>
        <p:spPr>
          <a:xfrm>
            <a:off x="186100" y="224803"/>
            <a:ext cx="6222108" cy="64461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43C5F-9BAB-4FDD-8276-726208328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0494" y="5120518"/>
            <a:ext cx="4978036" cy="1710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Jamón serrano (</a:t>
            </a:r>
            <a:r>
              <a:rPr lang="en-US" i="1" dirty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highland ham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Jamón ibérico / jamón de pata negra: Iberian ham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Jamón de bellota: acorn ham</a:t>
            </a:r>
          </a:p>
        </p:txBody>
      </p:sp>
      <p:pic>
        <p:nvPicPr>
          <p:cNvPr id="2050" name="Picture 2" descr="Asado Argentino.">
            <a:extLst>
              <a:ext uri="{FF2B5EF4-FFF2-40B4-BE49-F238E27FC236}">
                <a16:creationId xmlns:a16="http://schemas.microsoft.com/office/drawing/2014/main" id="{498F54D1-FB36-4D57-804D-3BC1A59DE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682" y="360209"/>
            <a:ext cx="3439995" cy="193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ne: Todo lo que ponen en jamones y embutidos (y que no es carne)">
            <a:extLst>
              <a:ext uri="{FF2B5EF4-FFF2-40B4-BE49-F238E27FC236}">
                <a16:creationId xmlns:a16="http://schemas.microsoft.com/office/drawing/2014/main" id="{C3A162A9-5053-4783-8302-40EA363F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681" y="2470110"/>
            <a:ext cx="3439995" cy="193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lige la tabla ideal para cortar jamón - Nico Jamones - Jamones Ibéricos y  Serranos">
            <a:extLst>
              <a:ext uri="{FF2B5EF4-FFF2-40B4-BE49-F238E27FC236}">
                <a16:creationId xmlns:a16="http://schemas.microsoft.com/office/drawing/2014/main" id="{3CE7B37F-FA3D-4D1A-A9F4-962843598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24" r="-14224"/>
          <a:stretch/>
        </p:blipFill>
        <p:spPr bwMode="auto">
          <a:xfrm>
            <a:off x="315682" y="4580011"/>
            <a:ext cx="3439994" cy="19349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60" name="Picture 12" descr="Provincia de La Pampa - Wikipedia, la enciclopedia libre">
            <a:extLst>
              <a:ext uri="{FF2B5EF4-FFF2-40B4-BE49-F238E27FC236}">
                <a16:creationId xmlns:a16="http://schemas.microsoft.com/office/drawing/2014/main" id="{F356C596-8AA4-44C7-9981-31769E6B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2265" y="360209"/>
            <a:ext cx="2379353" cy="404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l mapa del jamón en España">
            <a:extLst>
              <a:ext uri="{FF2B5EF4-FFF2-40B4-BE49-F238E27FC236}">
                <a16:creationId xmlns:a16="http://schemas.microsoft.com/office/drawing/2014/main" id="{5D04E110-2C71-493F-B4B9-1150AA485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28" b="-13525"/>
          <a:stretch/>
        </p:blipFill>
        <p:spPr bwMode="auto">
          <a:xfrm>
            <a:off x="3892265" y="4580011"/>
            <a:ext cx="2380940" cy="19441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F66C4-651F-4D2C-BF27-21404C327C8B}"/>
              </a:ext>
            </a:extLst>
          </p:cNvPr>
          <p:cNvSpPr txBox="1"/>
          <p:nvPr/>
        </p:nvSpPr>
        <p:spPr>
          <a:xfrm>
            <a:off x="358104" y="1884919"/>
            <a:ext cx="988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Asado</a:t>
            </a:r>
            <a:endParaRPr lang="es-ES_tradnl" sz="20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384487-811C-48AF-AA77-69D2680A2891}"/>
              </a:ext>
            </a:extLst>
          </p:cNvPr>
          <p:cNvSpPr/>
          <p:nvPr/>
        </p:nvSpPr>
        <p:spPr>
          <a:xfrm>
            <a:off x="6578417" y="360210"/>
            <a:ext cx="5460112" cy="1133888"/>
          </a:xfrm>
          <a:prstGeom prst="rect">
            <a:avLst/>
          </a:prstGeom>
          <a:blipFill dpi="0" rotWithShape="1">
            <a:blip r:embed="rId8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574217-F66D-4ED8-B949-D9FB1604D879}"/>
              </a:ext>
            </a:extLst>
          </p:cNvPr>
          <p:cNvSpPr/>
          <p:nvPr/>
        </p:nvSpPr>
        <p:spPr>
          <a:xfrm>
            <a:off x="6578417" y="220286"/>
            <a:ext cx="5460112" cy="67516"/>
          </a:xfrm>
          <a:prstGeom prst="rect">
            <a:avLst/>
          </a:prstGeom>
          <a:blipFill dpi="0" rotWithShape="1">
            <a:blip r:embed="rId8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B6532D-3B4B-4513-A79C-8AA58BE87EB0}"/>
              </a:ext>
            </a:extLst>
          </p:cNvPr>
          <p:cNvSpPr/>
          <p:nvPr/>
        </p:nvSpPr>
        <p:spPr>
          <a:xfrm>
            <a:off x="6578762" y="1592412"/>
            <a:ext cx="5459686" cy="66767"/>
          </a:xfrm>
          <a:prstGeom prst="rect">
            <a:avLst/>
          </a:prstGeom>
          <a:blipFill dpi="0" rotWithShape="1">
            <a:blip r:embed="rId8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DE8700-2965-44E8-96DE-58D1ADE2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060" y="441020"/>
            <a:ext cx="1660826" cy="1053078"/>
          </a:xfrm>
        </p:spPr>
        <p:txBody>
          <a:bodyPr/>
          <a:lstStyle/>
          <a:p>
            <a:pPr algn="ctr"/>
            <a:r>
              <a:rPr lang="en-US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Meat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8CBC9-579C-4EDA-A6EC-D78E20356DF4}"/>
              </a:ext>
            </a:extLst>
          </p:cNvPr>
          <p:cNvSpPr txBox="1"/>
          <p:nvPr/>
        </p:nvSpPr>
        <p:spPr>
          <a:xfrm>
            <a:off x="315681" y="3687373"/>
            <a:ext cx="3439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101600">
                    <a:schemeClr val="tx1">
                      <a:alpha val="70000"/>
                    </a:schemeClr>
                  </a:glow>
                </a:effectLst>
              </a:rPr>
              <a:t>Jamón, chorizo, salchichón…</a:t>
            </a:r>
          </a:p>
        </p:txBody>
      </p:sp>
    </p:spTree>
    <p:extLst>
      <p:ext uri="{BB962C8B-B14F-4D97-AF65-F5344CB8AC3E}">
        <p14:creationId xmlns:p14="http://schemas.microsoft.com/office/powerpoint/2010/main" val="21933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chemeClr val="bg1"/>
            </a:gs>
            <a:gs pos="100000">
              <a:schemeClr val="bg1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sco sour, un trago con impronta peruana - Cocina y Vino">
            <a:extLst>
              <a:ext uri="{FF2B5EF4-FFF2-40B4-BE49-F238E27FC236}">
                <a16:creationId xmlns:a16="http://schemas.microsoft.com/office/drawing/2014/main" id="{35EC2ED5-F728-4439-B6A0-5D2A01835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16"/>
          <a:stretch/>
        </p:blipFill>
        <p:spPr bwMode="auto">
          <a:xfrm>
            <a:off x="6792600" y="2176765"/>
            <a:ext cx="2437086" cy="1791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E2C317-0C0F-46B7-8AC7-8C6D1B54FBB0}"/>
              </a:ext>
            </a:extLst>
          </p:cNvPr>
          <p:cNvSpPr/>
          <p:nvPr/>
        </p:nvSpPr>
        <p:spPr>
          <a:xfrm>
            <a:off x="0" y="0"/>
            <a:ext cx="6590371" cy="6858000"/>
          </a:xfrm>
          <a:prstGeom prst="rect">
            <a:avLst/>
          </a:prstGeom>
          <a:blipFill>
            <a:blip r:embed="rId3">
              <a:lum bright="70000" contrast="-70000"/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0" ty="-704850" sx="92000" sy="89000" flip="xy" algn="ctr"/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74" name="Picture 2" descr="Receta Ceviche de pescado en Recetips.com">
            <a:extLst>
              <a:ext uri="{FF2B5EF4-FFF2-40B4-BE49-F238E27FC236}">
                <a16:creationId xmlns:a16="http://schemas.microsoft.com/office/drawing/2014/main" id="{0D48437C-0200-4A00-9762-8B1B7A2B8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52" y="208060"/>
            <a:ext cx="6218636" cy="3761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apa de peru, costa sierra y selva | maestra25 | Flickr">
            <a:extLst>
              <a:ext uri="{FF2B5EF4-FFF2-40B4-BE49-F238E27FC236}">
                <a16:creationId xmlns:a16="http://schemas.microsoft.com/office/drawing/2014/main" id="{37AE9796-DE5E-45EC-AC09-1ED6A2444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2966" y="185631"/>
            <a:ext cx="2608964" cy="37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ausa limeña de atún">
            <a:extLst>
              <a:ext uri="{FF2B5EF4-FFF2-40B4-BE49-F238E27FC236}">
                <a16:creationId xmlns:a16="http://schemas.microsoft.com/office/drawing/2014/main" id="{CDA0319D-CD52-447F-BCD7-C90FAB07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52" y="4139391"/>
            <a:ext cx="3036040" cy="2510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ariscada">
            <a:extLst>
              <a:ext uri="{FF2B5EF4-FFF2-40B4-BE49-F238E27FC236}">
                <a16:creationId xmlns:a16="http://schemas.microsoft.com/office/drawing/2014/main" id="{1B12A1EA-0A68-47C0-AEBE-58CEB8EA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633" y="4143312"/>
            <a:ext cx="4428474" cy="25376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FCB6F-74ED-4591-A3ED-CE25B144844F}"/>
              </a:ext>
            </a:extLst>
          </p:cNvPr>
          <p:cNvSpPr txBox="1"/>
          <p:nvPr/>
        </p:nvSpPr>
        <p:spPr>
          <a:xfrm>
            <a:off x="9412929" y="3044461"/>
            <a:ext cx="1774548" cy="1015663"/>
          </a:xfrm>
          <a:prstGeom prst="rect">
            <a:avLst/>
          </a:prstGeom>
          <a:gradFill>
            <a:gsLst>
              <a:gs pos="52000">
                <a:schemeClr val="bg1">
                  <a:alpha val="0"/>
                </a:schemeClr>
              </a:gs>
              <a:gs pos="48000">
                <a:schemeClr val="bg1"/>
              </a:gs>
            </a:gsLst>
            <a:lin ang="19800000" scaled="0"/>
          </a:gradFill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</a:rPr>
              <a:t>2014 Peruvian cuisine</a:t>
            </a:r>
          </a:p>
        </p:txBody>
      </p:sp>
      <p:pic>
        <p:nvPicPr>
          <p:cNvPr id="3090" name="Picture 18" descr="Papa a la Huancaína » Cómo preparar Paso a Paso » Receta - 2020">
            <a:extLst>
              <a:ext uri="{FF2B5EF4-FFF2-40B4-BE49-F238E27FC236}">
                <a16:creationId xmlns:a16="http://schemas.microsoft.com/office/drawing/2014/main" id="{E9C7462C-F59E-4F7A-AC10-5B3513584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"/>
          <a:stretch/>
        </p:blipFill>
        <p:spPr bwMode="auto">
          <a:xfrm>
            <a:off x="3395144" y="4150335"/>
            <a:ext cx="3003044" cy="25305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7A245A-51D0-4571-BC5B-978AC8BC6DCA}"/>
              </a:ext>
            </a:extLst>
          </p:cNvPr>
          <p:cNvSpPr txBox="1"/>
          <p:nvPr/>
        </p:nvSpPr>
        <p:spPr>
          <a:xfrm>
            <a:off x="6785633" y="3568613"/>
            <a:ext cx="205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508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Pisco sour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AC58C4-057B-4CEF-A1C1-F0ECC43C37B8}"/>
              </a:ext>
            </a:extLst>
          </p:cNvPr>
          <p:cNvSpPr txBox="1"/>
          <p:nvPr/>
        </p:nvSpPr>
        <p:spPr>
          <a:xfrm>
            <a:off x="178091" y="6272259"/>
            <a:ext cx="205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508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Causa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0E5ED3-EFD5-49C3-83FC-1C3C661FD29A}"/>
              </a:ext>
            </a:extLst>
          </p:cNvPr>
          <p:cNvSpPr/>
          <p:nvPr/>
        </p:nvSpPr>
        <p:spPr>
          <a:xfrm>
            <a:off x="3405015" y="5102487"/>
            <a:ext cx="3036040" cy="1582234"/>
          </a:xfrm>
          <a:prstGeom prst="rect">
            <a:avLst/>
          </a:prstGeom>
          <a:gradFill flip="none" rotWithShape="1">
            <a:gsLst>
              <a:gs pos="40000">
                <a:schemeClr val="tx1">
                  <a:alpha val="0"/>
                </a:schemeClr>
              </a:gs>
              <a:gs pos="14000">
                <a:schemeClr val="tx1">
                  <a:alpha val="4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C05EFA-0C90-45F4-8654-9A87E4F8106C}"/>
              </a:ext>
            </a:extLst>
          </p:cNvPr>
          <p:cNvSpPr txBox="1"/>
          <p:nvPr/>
        </p:nvSpPr>
        <p:spPr>
          <a:xfrm>
            <a:off x="3373570" y="6284959"/>
            <a:ext cx="3003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508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Papa a la huancaína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8EC583-FCBA-417F-A7F4-68135D7D8E6B}"/>
              </a:ext>
            </a:extLst>
          </p:cNvPr>
          <p:cNvSpPr txBox="1"/>
          <p:nvPr/>
        </p:nvSpPr>
        <p:spPr>
          <a:xfrm>
            <a:off x="171641" y="3583651"/>
            <a:ext cx="205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50800">
                    <a:schemeClr val="tx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Ceviche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D01A67-E325-4E65-A969-B5DD8F83E8F1}"/>
              </a:ext>
            </a:extLst>
          </p:cNvPr>
          <p:cNvSpPr/>
          <p:nvPr/>
        </p:nvSpPr>
        <p:spPr>
          <a:xfrm>
            <a:off x="6792600" y="4784929"/>
            <a:ext cx="4394876" cy="1887440"/>
          </a:xfrm>
          <a:prstGeom prst="rect">
            <a:avLst/>
          </a:prstGeom>
          <a:gradFill flip="none" rotWithShape="1">
            <a:gsLst>
              <a:gs pos="41000">
                <a:schemeClr val="tx1">
                  <a:alpha val="0"/>
                </a:schemeClr>
              </a:gs>
              <a:gs pos="0">
                <a:schemeClr val="tx1">
                  <a:alpha val="6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CB8EE-526E-4720-A319-F9340635B3C1}"/>
              </a:ext>
            </a:extLst>
          </p:cNvPr>
          <p:cNvSpPr txBox="1"/>
          <p:nvPr/>
        </p:nvSpPr>
        <p:spPr>
          <a:xfrm>
            <a:off x="6785633" y="6284959"/>
            <a:ext cx="260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effectLst>
                  <a:glow rad="76200">
                    <a:schemeClr val="tx1">
                      <a:alpha val="60000"/>
                    </a:schemeClr>
                  </a:glow>
                </a:effectLst>
              </a:rPr>
              <a:t>Mariscada (España)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ABA596-92D7-4341-94D6-EC6384C9183B}"/>
              </a:ext>
            </a:extLst>
          </p:cNvPr>
          <p:cNvSpPr/>
          <p:nvPr/>
        </p:nvSpPr>
        <p:spPr>
          <a:xfrm>
            <a:off x="6783089" y="361676"/>
            <a:ext cx="2455666" cy="149012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E0C046-DEFB-487A-BC65-8EB3A8ACAC01}"/>
              </a:ext>
            </a:extLst>
          </p:cNvPr>
          <p:cNvSpPr/>
          <p:nvPr/>
        </p:nvSpPr>
        <p:spPr>
          <a:xfrm>
            <a:off x="6783376" y="208060"/>
            <a:ext cx="2455666" cy="67516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777F15-D139-44E8-B43A-ACFFBACBE88F}"/>
              </a:ext>
            </a:extLst>
          </p:cNvPr>
          <p:cNvSpPr/>
          <p:nvPr/>
        </p:nvSpPr>
        <p:spPr>
          <a:xfrm>
            <a:off x="6778965" y="1952478"/>
            <a:ext cx="2455475" cy="66767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102" y="361466"/>
            <a:ext cx="2178798" cy="16460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Peru &amp; the fish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176593-7F5A-40A2-B229-48D5B005AC08}"/>
              </a:ext>
            </a:extLst>
          </p:cNvPr>
          <p:cNvGrpSpPr/>
          <p:nvPr/>
        </p:nvGrpSpPr>
        <p:grpSpPr>
          <a:xfrm>
            <a:off x="11390892" y="6235397"/>
            <a:ext cx="473194" cy="449050"/>
            <a:chOff x="9685338" y="4460675"/>
            <a:chExt cx="1080904" cy="1080902"/>
          </a:xfrm>
          <a:effectLst>
            <a:outerShdw blurRad="63500" sx="102000" sy="102000" algn="ctr" rotWithShape="0">
              <a:schemeClr val="bg1">
                <a:lumMod val="95000"/>
                <a:alpha val="90000"/>
              </a:schemeClr>
            </a:outerShdw>
          </a:effectLst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73601ED-A768-471C-B6EA-D69754F5542B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703BF1-D4BE-4751-B950-0BF7D6AAD674}"/>
                </a:ext>
              </a:extLst>
            </p:cNvPr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9365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ED647BB-F706-4649-8D5F-081F289A6C20}"/>
              </a:ext>
            </a:extLst>
          </p:cNvPr>
          <p:cNvSpPr/>
          <p:nvPr/>
        </p:nvSpPr>
        <p:spPr>
          <a:xfrm>
            <a:off x="468653" y="724317"/>
            <a:ext cx="11157290" cy="97918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B43794-2D89-46EB-A74D-DE3CEDBAAB92}"/>
              </a:ext>
            </a:extLst>
          </p:cNvPr>
          <p:cNvSpPr/>
          <p:nvPr/>
        </p:nvSpPr>
        <p:spPr>
          <a:xfrm>
            <a:off x="468940" y="569614"/>
            <a:ext cx="11157290" cy="67516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FE231C-7304-4308-A363-1BC526145E4B}"/>
              </a:ext>
            </a:extLst>
          </p:cNvPr>
          <p:cNvSpPr/>
          <p:nvPr/>
        </p:nvSpPr>
        <p:spPr>
          <a:xfrm>
            <a:off x="468998" y="1801817"/>
            <a:ext cx="11156420" cy="66767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EF2B110-EE64-46B7-94FE-EF0B3D2B6659}"/>
              </a:ext>
            </a:extLst>
          </p:cNvPr>
          <p:cNvSpPr txBox="1">
            <a:spLocks/>
          </p:cNvSpPr>
          <p:nvPr/>
        </p:nvSpPr>
        <p:spPr>
          <a:xfrm>
            <a:off x="468653" y="785754"/>
            <a:ext cx="3171606" cy="96690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</a:rPr>
              <a:t>Cultures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F8691-87F2-008E-3E1D-3FAB16912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24" y="2535162"/>
            <a:ext cx="4019828" cy="375322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Plow vs.</a:t>
            </a:r>
            <a:r>
              <a:rPr lang="en-US" sz="2000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 Hoe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(1970, Ester Boserup)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Farmers vs. Ranchers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(1996, Nisbett &amp; Cohen)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The Resource Course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(1993, Richard Auty)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Colonialism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Extractivism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US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bg1"/>
                    </a:gs>
                  </a:gsLst>
                  <a:lin ang="5400000" scaled="1"/>
                </a:gra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The Cold War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A276522-634E-4566-AF72-7048C5A45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98" b="-549"/>
          <a:stretch/>
        </p:blipFill>
        <p:spPr bwMode="auto">
          <a:xfrm>
            <a:off x="3024216" y="1269206"/>
            <a:ext cx="8393060" cy="422442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E339BAD-5BBD-40C6-BCC6-10E160447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prstClr val="white"/>
            </a:duotone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32160" y="1021"/>
            <a:ext cx="9059839" cy="6855958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649D39C-F990-44B5-87EE-B84200EA3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91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AFD6EA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E6F31E-B6B6-48F7-8422-1D71EBD89FCA}"/>
              </a:ext>
            </a:extLst>
          </p:cNvPr>
          <p:cNvSpPr/>
          <p:nvPr/>
        </p:nvSpPr>
        <p:spPr>
          <a:xfrm>
            <a:off x="4275117" y="2042"/>
            <a:ext cx="7915359" cy="6855958"/>
          </a:xfrm>
          <a:prstGeom prst="rect">
            <a:avLst/>
          </a:prstGeom>
          <a:gradFill flip="none" rotWithShape="1">
            <a:gsLst>
              <a:gs pos="75000">
                <a:srgbClr val="000000">
                  <a:alpha val="40000"/>
                </a:srgbClr>
              </a:gs>
              <a:gs pos="39000">
                <a:schemeClr val="tx1">
                  <a:alpha val="0"/>
                </a:schemeClr>
              </a:gs>
              <a:gs pos="100000">
                <a:schemeClr val="tx1">
                  <a:alpha val="6000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30CB7AD9-715C-4D23-B6F3-AAA58F74F2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1423" y="2797187"/>
            <a:ext cx="5111241" cy="3629961"/>
          </a:xfrm>
          <a:prstGeom prst="rect">
            <a:avLst/>
          </a:prstGeom>
          <a:ln>
            <a:solidFill>
              <a:srgbClr val="2C2C28"/>
            </a:solidFill>
          </a:ln>
          <a:scene3d>
            <a:camera prst="perspectiveRelaxedModerately" fov="5100000">
              <a:rot lat="20400000" lon="0" rev="0"/>
            </a:camera>
            <a:lightRig rig="threePt" dir="t"/>
          </a:scene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4F0BC14-A652-49E5-BF2F-9E017CB68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0986" y="197248"/>
            <a:ext cx="3638241" cy="36382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5639D-9B1C-4BB1-8BE5-B1992DECC8EA}"/>
              </a:ext>
            </a:extLst>
          </p:cNvPr>
          <p:cNvSpPr/>
          <p:nvPr/>
        </p:nvSpPr>
        <p:spPr>
          <a:xfrm>
            <a:off x="3527216" y="472416"/>
            <a:ext cx="5506818" cy="1024809"/>
          </a:xfrm>
          <a:prstGeom prst="rect">
            <a:avLst/>
          </a:prstGeom>
          <a:blipFill dpi="0" rotWithShape="1">
            <a:blip r:embed="rId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9E52BF-7959-4DB1-91F1-092D86DF0218}"/>
              </a:ext>
            </a:extLst>
          </p:cNvPr>
          <p:cNvSpPr/>
          <p:nvPr/>
        </p:nvSpPr>
        <p:spPr>
          <a:xfrm>
            <a:off x="3527216" y="328112"/>
            <a:ext cx="5506818" cy="66767"/>
          </a:xfrm>
          <a:prstGeom prst="rect">
            <a:avLst/>
          </a:prstGeom>
          <a:blipFill dpi="0" rotWithShape="1">
            <a:blip r:embed="rId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36ECEC-7109-459E-B6CC-842E8E046115}"/>
              </a:ext>
            </a:extLst>
          </p:cNvPr>
          <p:cNvSpPr/>
          <p:nvPr/>
        </p:nvSpPr>
        <p:spPr>
          <a:xfrm>
            <a:off x="3527216" y="1556936"/>
            <a:ext cx="5506818" cy="66767"/>
          </a:xfrm>
          <a:prstGeom prst="rect">
            <a:avLst/>
          </a:prstGeom>
          <a:blipFill dpi="0" rotWithShape="1">
            <a:blip r:embed="rId6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51075A-B832-4562-8EA2-597DB262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610" y="435838"/>
            <a:ext cx="5512424" cy="1187865"/>
          </a:xfrm>
        </p:spPr>
        <p:txBody>
          <a:bodyPr/>
          <a:lstStyle/>
          <a:p>
            <a:pPr algn="ctr"/>
            <a:r>
              <a:rPr lang="en-US" dirty="0">
                <a:gradFill flip="none" rotWithShape="1">
                  <a:gsLst>
                    <a:gs pos="100000">
                      <a:srgbClr val="E5E8E1"/>
                    </a:gs>
                    <a:gs pos="0">
                      <a:schemeClr val="bg1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Countries &amp; Cities</a:t>
            </a:r>
          </a:p>
        </p:txBody>
      </p:sp>
    </p:spTree>
    <p:extLst>
      <p:ext uri="{BB962C8B-B14F-4D97-AF65-F5344CB8AC3E}">
        <p14:creationId xmlns:p14="http://schemas.microsoft.com/office/powerpoint/2010/main" val="6353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E4D36F-308F-476A-878D-C5D6E0EBCB5B}"/>
              </a:ext>
            </a:extLst>
          </p:cNvPr>
          <p:cNvSpPr/>
          <p:nvPr/>
        </p:nvSpPr>
        <p:spPr>
          <a:xfrm>
            <a:off x="10274" y="0"/>
            <a:ext cx="11296185" cy="6858000"/>
          </a:xfrm>
          <a:prstGeom prst="rect">
            <a:avLst/>
          </a:prstGeom>
          <a:gradFill flip="none" rotWithShape="1">
            <a:gsLst>
              <a:gs pos="20000">
                <a:schemeClr val="bg1">
                  <a:alpha val="2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0" name="Picture 29" descr="Resultado de imagen de mapa renta per capita comunidades autonomas 2017">
            <a:extLst>
              <a:ext uri="{FF2B5EF4-FFF2-40B4-BE49-F238E27FC236}">
                <a16:creationId xmlns:a16="http://schemas.microsoft.com/office/drawing/2014/main" id="{D03C1C07-CE8C-49F8-B8E1-5601FC331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9360" y="2952034"/>
            <a:ext cx="4272967" cy="30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s mejores TEST #humor">
            <a:extLst>
              <a:ext uri="{FF2B5EF4-FFF2-40B4-BE49-F238E27FC236}">
                <a16:creationId xmlns:a16="http://schemas.microsoft.com/office/drawing/2014/main" id="{A651A4FA-C112-453A-A163-8DAA2645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07" y="487756"/>
            <a:ext cx="7898590" cy="53332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scene3d>
            <a:camera prst="perspectiveContrastingRightFacing" fov="3600000">
              <a:rot lat="0" lon="204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174872-FB26-44EC-A092-B9FB2658D8A7}"/>
              </a:ext>
            </a:extLst>
          </p:cNvPr>
          <p:cNvSpPr/>
          <p:nvPr/>
        </p:nvSpPr>
        <p:spPr>
          <a:xfrm>
            <a:off x="8224395" y="639699"/>
            <a:ext cx="3677931" cy="204626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F51B1D-56C1-4561-9663-3B3D07B2E024}"/>
              </a:ext>
            </a:extLst>
          </p:cNvPr>
          <p:cNvSpPr/>
          <p:nvPr/>
        </p:nvSpPr>
        <p:spPr>
          <a:xfrm>
            <a:off x="8224396" y="459944"/>
            <a:ext cx="3678218" cy="67516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2FD3F1-565F-45A3-AE9F-B14DB8BE5FFF}"/>
              </a:ext>
            </a:extLst>
          </p:cNvPr>
          <p:cNvSpPr/>
          <p:nvPr/>
        </p:nvSpPr>
        <p:spPr>
          <a:xfrm>
            <a:off x="8224395" y="2773028"/>
            <a:ext cx="3677931" cy="6676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6428" y="745030"/>
            <a:ext cx="3513864" cy="190195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500" dirty="0">
                <a:effectLst>
                  <a:glow rad="101600">
                    <a:srgbClr val="F9F9F9">
                      <a:alpha val="70000"/>
                    </a:srgbClr>
                  </a:glow>
                </a:effectLst>
              </a:rPr>
              <a:t>Spain, 1983: Autonomous Communities</a:t>
            </a:r>
          </a:p>
        </p:txBody>
      </p:sp>
    </p:spTree>
    <p:extLst>
      <p:ext uri="{BB962C8B-B14F-4D97-AF65-F5344CB8AC3E}">
        <p14:creationId xmlns:p14="http://schemas.microsoft.com/office/powerpoint/2010/main" val="35058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E4D36F-308F-476A-878D-C5D6E0EBCB5B}"/>
              </a:ext>
            </a:extLst>
          </p:cNvPr>
          <p:cNvSpPr/>
          <p:nvPr/>
        </p:nvSpPr>
        <p:spPr>
          <a:xfrm>
            <a:off x="10274" y="0"/>
            <a:ext cx="11296185" cy="6858000"/>
          </a:xfrm>
          <a:prstGeom prst="rect">
            <a:avLst/>
          </a:prstGeom>
          <a:gradFill flip="none" rotWithShape="1">
            <a:gsLst>
              <a:gs pos="20000">
                <a:schemeClr val="bg1">
                  <a:alpha val="2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0" name="Picture 29" descr="Resultado de imagen de mapa renta per capita comunidades autonomas 2017">
            <a:extLst>
              <a:ext uri="{FF2B5EF4-FFF2-40B4-BE49-F238E27FC236}">
                <a16:creationId xmlns:a16="http://schemas.microsoft.com/office/drawing/2014/main" id="{D03C1C07-CE8C-49F8-B8E1-5601FC331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9360" y="2952034"/>
            <a:ext cx="4272967" cy="30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s mejores TEST #humor">
            <a:extLst>
              <a:ext uri="{FF2B5EF4-FFF2-40B4-BE49-F238E27FC236}">
                <a16:creationId xmlns:a16="http://schemas.microsoft.com/office/drawing/2014/main" id="{A651A4FA-C112-453A-A163-8DAA2645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207" y="487756"/>
            <a:ext cx="7898590" cy="53332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scene3d>
            <a:camera prst="perspectiveContrastingRightFacing" fov="3600000">
              <a:rot lat="0" lon="204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216AD4-F567-42BD-9F89-E0813C7704B3}"/>
              </a:ext>
            </a:extLst>
          </p:cNvPr>
          <p:cNvSpPr txBox="1"/>
          <p:nvPr/>
        </p:nvSpPr>
        <p:spPr>
          <a:xfrm>
            <a:off x="9800060" y="4886110"/>
            <a:ext cx="771705" cy="523220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 w="952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+S </a:t>
            </a:r>
            <a:r>
              <a:rPr lang="es-E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</a:t>
            </a:r>
          </a:p>
          <a:p>
            <a:pPr algn="ctr"/>
            <a:r>
              <a:rPr lang="es-E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-S </a:t>
            </a:r>
            <a:endParaRPr lang="es-ES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6" name="Freeform 2048">
            <a:extLst>
              <a:ext uri="{FF2B5EF4-FFF2-40B4-BE49-F238E27FC236}">
                <a16:creationId xmlns:a16="http://schemas.microsoft.com/office/drawing/2014/main" id="{EE5C1441-4FDC-4A3C-AE61-5A9FDBEA5A6B}"/>
              </a:ext>
            </a:extLst>
          </p:cNvPr>
          <p:cNvSpPr/>
          <p:nvPr/>
        </p:nvSpPr>
        <p:spPr>
          <a:xfrm>
            <a:off x="8884276" y="4000101"/>
            <a:ext cx="1270198" cy="713414"/>
          </a:xfrm>
          <a:custGeom>
            <a:avLst/>
            <a:gdLst>
              <a:gd name="connsiteX0" fmla="*/ 0 w 2883310"/>
              <a:gd name="connsiteY0" fmla="*/ 132736 h 1637071"/>
              <a:gd name="connsiteX1" fmla="*/ 58993 w 2883310"/>
              <a:gd name="connsiteY1" fmla="*/ 117987 h 1637071"/>
              <a:gd name="connsiteX2" fmla="*/ 73742 w 2883310"/>
              <a:gd name="connsiteY2" fmla="*/ 103239 h 1637071"/>
              <a:gd name="connsiteX3" fmla="*/ 117987 w 2883310"/>
              <a:gd name="connsiteY3" fmla="*/ 88491 h 1637071"/>
              <a:gd name="connsiteX4" fmla="*/ 140110 w 2883310"/>
              <a:gd name="connsiteY4" fmla="*/ 81116 h 1637071"/>
              <a:gd name="connsiteX5" fmla="*/ 162232 w 2883310"/>
              <a:gd name="connsiteY5" fmla="*/ 73742 h 1637071"/>
              <a:gd name="connsiteX6" fmla="*/ 855406 w 2883310"/>
              <a:gd name="connsiteY6" fmla="*/ 66368 h 1637071"/>
              <a:gd name="connsiteX7" fmla="*/ 929148 w 2883310"/>
              <a:gd name="connsiteY7" fmla="*/ 58994 h 1637071"/>
              <a:gd name="connsiteX8" fmla="*/ 958645 w 2883310"/>
              <a:gd name="connsiteY8" fmla="*/ 51620 h 1637071"/>
              <a:gd name="connsiteX9" fmla="*/ 1091381 w 2883310"/>
              <a:gd name="connsiteY9" fmla="*/ 44245 h 1637071"/>
              <a:gd name="connsiteX10" fmla="*/ 1143000 w 2883310"/>
              <a:gd name="connsiteY10" fmla="*/ 29497 h 1637071"/>
              <a:gd name="connsiteX11" fmla="*/ 1165122 w 2883310"/>
              <a:gd name="connsiteY11" fmla="*/ 22123 h 1637071"/>
              <a:gd name="connsiteX12" fmla="*/ 1201993 w 2883310"/>
              <a:gd name="connsiteY12" fmla="*/ 14749 h 1637071"/>
              <a:gd name="connsiteX13" fmla="*/ 1246239 w 2883310"/>
              <a:gd name="connsiteY13" fmla="*/ 0 h 1637071"/>
              <a:gd name="connsiteX14" fmla="*/ 1504335 w 2883310"/>
              <a:gd name="connsiteY14" fmla="*/ 7375 h 1637071"/>
              <a:gd name="connsiteX15" fmla="*/ 1526458 w 2883310"/>
              <a:gd name="connsiteY15" fmla="*/ 22123 h 1637071"/>
              <a:gd name="connsiteX16" fmla="*/ 1563329 w 2883310"/>
              <a:gd name="connsiteY16" fmla="*/ 29497 h 1637071"/>
              <a:gd name="connsiteX17" fmla="*/ 1585452 w 2883310"/>
              <a:gd name="connsiteY17" fmla="*/ 44245 h 1637071"/>
              <a:gd name="connsiteX18" fmla="*/ 1629697 w 2883310"/>
              <a:gd name="connsiteY18" fmla="*/ 66368 h 1637071"/>
              <a:gd name="connsiteX19" fmla="*/ 1688690 w 2883310"/>
              <a:gd name="connsiteY19" fmla="*/ 117987 h 1637071"/>
              <a:gd name="connsiteX20" fmla="*/ 1703439 w 2883310"/>
              <a:gd name="connsiteY20" fmla="*/ 132736 h 1637071"/>
              <a:gd name="connsiteX21" fmla="*/ 1732935 w 2883310"/>
              <a:gd name="connsiteY21" fmla="*/ 169607 h 1637071"/>
              <a:gd name="connsiteX22" fmla="*/ 1740310 w 2883310"/>
              <a:gd name="connsiteY22" fmla="*/ 191729 h 1637071"/>
              <a:gd name="connsiteX23" fmla="*/ 1777181 w 2883310"/>
              <a:gd name="connsiteY23" fmla="*/ 221226 h 1637071"/>
              <a:gd name="connsiteX24" fmla="*/ 1791929 w 2883310"/>
              <a:gd name="connsiteY24" fmla="*/ 235975 h 1637071"/>
              <a:gd name="connsiteX25" fmla="*/ 1858297 w 2883310"/>
              <a:gd name="connsiteY25" fmla="*/ 272845 h 1637071"/>
              <a:gd name="connsiteX26" fmla="*/ 1895168 w 2883310"/>
              <a:gd name="connsiteY26" fmla="*/ 302342 h 1637071"/>
              <a:gd name="connsiteX27" fmla="*/ 1909916 w 2883310"/>
              <a:gd name="connsiteY27" fmla="*/ 317091 h 1637071"/>
              <a:gd name="connsiteX28" fmla="*/ 1932039 w 2883310"/>
              <a:gd name="connsiteY28" fmla="*/ 324465 h 1637071"/>
              <a:gd name="connsiteX29" fmla="*/ 1954161 w 2883310"/>
              <a:gd name="connsiteY29" fmla="*/ 339213 h 1637071"/>
              <a:gd name="connsiteX30" fmla="*/ 1991032 w 2883310"/>
              <a:gd name="connsiteY30" fmla="*/ 376084 h 1637071"/>
              <a:gd name="connsiteX31" fmla="*/ 2005781 w 2883310"/>
              <a:gd name="connsiteY31" fmla="*/ 390833 h 1637071"/>
              <a:gd name="connsiteX32" fmla="*/ 2057400 w 2883310"/>
              <a:gd name="connsiteY32" fmla="*/ 435078 h 1637071"/>
              <a:gd name="connsiteX33" fmla="*/ 2072148 w 2883310"/>
              <a:gd name="connsiteY33" fmla="*/ 457200 h 1637071"/>
              <a:gd name="connsiteX34" fmla="*/ 2094271 w 2883310"/>
              <a:gd name="connsiteY34" fmla="*/ 464575 h 1637071"/>
              <a:gd name="connsiteX35" fmla="*/ 2116393 w 2883310"/>
              <a:gd name="connsiteY35" fmla="*/ 479323 h 1637071"/>
              <a:gd name="connsiteX36" fmla="*/ 2168013 w 2883310"/>
              <a:gd name="connsiteY36" fmla="*/ 523568 h 1637071"/>
              <a:gd name="connsiteX37" fmla="*/ 2182761 w 2883310"/>
              <a:gd name="connsiteY37" fmla="*/ 545691 h 1637071"/>
              <a:gd name="connsiteX38" fmla="*/ 2197510 w 2883310"/>
              <a:gd name="connsiteY38" fmla="*/ 560439 h 1637071"/>
              <a:gd name="connsiteX39" fmla="*/ 2234381 w 2883310"/>
              <a:gd name="connsiteY39" fmla="*/ 619433 h 1637071"/>
              <a:gd name="connsiteX40" fmla="*/ 2256503 w 2883310"/>
              <a:gd name="connsiteY40" fmla="*/ 626807 h 1637071"/>
              <a:gd name="connsiteX41" fmla="*/ 2337619 w 2883310"/>
              <a:gd name="connsiteY41" fmla="*/ 648929 h 1637071"/>
              <a:gd name="connsiteX42" fmla="*/ 2359742 w 2883310"/>
              <a:gd name="connsiteY42" fmla="*/ 656304 h 1637071"/>
              <a:gd name="connsiteX43" fmla="*/ 2374490 w 2883310"/>
              <a:gd name="connsiteY43" fmla="*/ 678426 h 1637071"/>
              <a:gd name="connsiteX44" fmla="*/ 2418735 w 2883310"/>
              <a:gd name="connsiteY44" fmla="*/ 707923 h 1637071"/>
              <a:gd name="connsiteX45" fmla="*/ 2426110 w 2883310"/>
              <a:gd name="connsiteY45" fmla="*/ 730045 h 1637071"/>
              <a:gd name="connsiteX46" fmla="*/ 2462981 w 2883310"/>
              <a:gd name="connsiteY46" fmla="*/ 759542 h 1637071"/>
              <a:gd name="connsiteX47" fmla="*/ 2521974 w 2883310"/>
              <a:gd name="connsiteY47" fmla="*/ 811162 h 1637071"/>
              <a:gd name="connsiteX48" fmla="*/ 2544097 w 2883310"/>
              <a:gd name="connsiteY48" fmla="*/ 848033 h 1637071"/>
              <a:gd name="connsiteX49" fmla="*/ 2558845 w 2883310"/>
              <a:gd name="connsiteY49" fmla="*/ 870155 h 1637071"/>
              <a:gd name="connsiteX50" fmla="*/ 2588342 w 2883310"/>
              <a:gd name="connsiteY50" fmla="*/ 899652 h 1637071"/>
              <a:gd name="connsiteX51" fmla="*/ 2610464 w 2883310"/>
              <a:gd name="connsiteY51" fmla="*/ 921775 h 1637071"/>
              <a:gd name="connsiteX52" fmla="*/ 2625213 w 2883310"/>
              <a:gd name="connsiteY52" fmla="*/ 936523 h 1637071"/>
              <a:gd name="connsiteX53" fmla="*/ 2647335 w 2883310"/>
              <a:gd name="connsiteY53" fmla="*/ 951271 h 1637071"/>
              <a:gd name="connsiteX54" fmla="*/ 2676832 w 2883310"/>
              <a:gd name="connsiteY54" fmla="*/ 995516 h 1637071"/>
              <a:gd name="connsiteX55" fmla="*/ 2691581 w 2883310"/>
              <a:gd name="connsiteY55" fmla="*/ 1017639 h 1637071"/>
              <a:gd name="connsiteX56" fmla="*/ 2713703 w 2883310"/>
              <a:gd name="connsiteY56" fmla="*/ 1032387 h 1637071"/>
              <a:gd name="connsiteX57" fmla="*/ 2735826 w 2883310"/>
              <a:gd name="connsiteY57" fmla="*/ 1069258 h 1637071"/>
              <a:gd name="connsiteX58" fmla="*/ 2743200 w 2883310"/>
              <a:gd name="connsiteY58" fmla="*/ 1091381 h 1637071"/>
              <a:gd name="connsiteX59" fmla="*/ 2772697 w 2883310"/>
              <a:gd name="connsiteY59" fmla="*/ 1143000 h 1637071"/>
              <a:gd name="connsiteX60" fmla="*/ 2787445 w 2883310"/>
              <a:gd name="connsiteY60" fmla="*/ 1187245 h 1637071"/>
              <a:gd name="connsiteX61" fmla="*/ 2794819 w 2883310"/>
              <a:gd name="connsiteY61" fmla="*/ 1209368 h 1637071"/>
              <a:gd name="connsiteX62" fmla="*/ 2809568 w 2883310"/>
              <a:gd name="connsiteY62" fmla="*/ 1224116 h 1637071"/>
              <a:gd name="connsiteX63" fmla="*/ 2831690 w 2883310"/>
              <a:gd name="connsiteY63" fmla="*/ 1290484 h 1637071"/>
              <a:gd name="connsiteX64" fmla="*/ 2839064 w 2883310"/>
              <a:gd name="connsiteY64" fmla="*/ 1312607 h 1637071"/>
              <a:gd name="connsiteX65" fmla="*/ 2846439 w 2883310"/>
              <a:gd name="connsiteY65" fmla="*/ 1334729 h 1637071"/>
              <a:gd name="connsiteX66" fmla="*/ 2853813 w 2883310"/>
              <a:gd name="connsiteY66" fmla="*/ 1378975 h 1637071"/>
              <a:gd name="connsiteX67" fmla="*/ 2861187 w 2883310"/>
              <a:gd name="connsiteY67" fmla="*/ 1401097 h 1637071"/>
              <a:gd name="connsiteX68" fmla="*/ 2868561 w 2883310"/>
              <a:gd name="connsiteY68" fmla="*/ 1460091 h 1637071"/>
              <a:gd name="connsiteX69" fmla="*/ 2883310 w 2883310"/>
              <a:gd name="connsiteY69" fmla="*/ 1533833 h 1637071"/>
              <a:gd name="connsiteX70" fmla="*/ 2883310 w 2883310"/>
              <a:gd name="connsiteY70" fmla="*/ 1637071 h 163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883310" h="1637071">
                <a:moveTo>
                  <a:pt x="0" y="132736"/>
                </a:moveTo>
                <a:cubicBezTo>
                  <a:pt x="7937" y="131149"/>
                  <a:pt x="47652" y="124792"/>
                  <a:pt x="58993" y="117987"/>
                </a:cubicBezTo>
                <a:cubicBezTo>
                  <a:pt x="64955" y="114410"/>
                  <a:pt x="67523" y="106348"/>
                  <a:pt x="73742" y="103239"/>
                </a:cubicBezTo>
                <a:cubicBezTo>
                  <a:pt x="87647" y="96287"/>
                  <a:pt x="103239" y="93407"/>
                  <a:pt x="117987" y="88491"/>
                </a:cubicBezTo>
                <a:lnTo>
                  <a:pt x="140110" y="81116"/>
                </a:lnTo>
                <a:cubicBezTo>
                  <a:pt x="147484" y="78658"/>
                  <a:pt x="154460" y="73825"/>
                  <a:pt x="162232" y="73742"/>
                </a:cubicBezTo>
                <a:lnTo>
                  <a:pt x="855406" y="66368"/>
                </a:lnTo>
                <a:cubicBezTo>
                  <a:pt x="879987" y="63910"/>
                  <a:pt x="904693" y="62487"/>
                  <a:pt x="929148" y="58994"/>
                </a:cubicBezTo>
                <a:cubicBezTo>
                  <a:pt x="939181" y="57561"/>
                  <a:pt x="948552" y="52538"/>
                  <a:pt x="958645" y="51620"/>
                </a:cubicBezTo>
                <a:cubicBezTo>
                  <a:pt x="1002777" y="47608"/>
                  <a:pt x="1047136" y="46703"/>
                  <a:pt x="1091381" y="44245"/>
                </a:cubicBezTo>
                <a:cubicBezTo>
                  <a:pt x="1144421" y="26565"/>
                  <a:pt x="1078185" y="48015"/>
                  <a:pt x="1143000" y="29497"/>
                </a:cubicBezTo>
                <a:cubicBezTo>
                  <a:pt x="1150474" y="27362"/>
                  <a:pt x="1157581" y="24008"/>
                  <a:pt x="1165122" y="22123"/>
                </a:cubicBezTo>
                <a:cubicBezTo>
                  <a:pt x="1177282" y="19083"/>
                  <a:pt x="1189901" y="18047"/>
                  <a:pt x="1201993" y="14749"/>
                </a:cubicBezTo>
                <a:cubicBezTo>
                  <a:pt x="1216992" y="10658"/>
                  <a:pt x="1246239" y="0"/>
                  <a:pt x="1246239" y="0"/>
                </a:cubicBezTo>
                <a:cubicBezTo>
                  <a:pt x="1332271" y="2458"/>
                  <a:pt x="1418535" y="601"/>
                  <a:pt x="1504335" y="7375"/>
                </a:cubicBezTo>
                <a:cubicBezTo>
                  <a:pt x="1513170" y="8073"/>
                  <a:pt x="1518160" y="19011"/>
                  <a:pt x="1526458" y="22123"/>
                </a:cubicBezTo>
                <a:cubicBezTo>
                  <a:pt x="1538194" y="26524"/>
                  <a:pt x="1551039" y="27039"/>
                  <a:pt x="1563329" y="29497"/>
                </a:cubicBezTo>
                <a:cubicBezTo>
                  <a:pt x="1570703" y="34413"/>
                  <a:pt x="1577525" y="40281"/>
                  <a:pt x="1585452" y="44245"/>
                </a:cubicBezTo>
                <a:cubicBezTo>
                  <a:pt x="1646513" y="74776"/>
                  <a:pt x="1566295" y="24102"/>
                  <a:pt x="1629697" y="66368"/>
                </a:cubicBezTo>
                <a:cubicBezTo>
                  <a:pt x="1671482" y="129048"/>
                  <a:pt x="1602661" y="31958"/>
                  <a:pt x="1688690" y="117987"/>
                </a:cubicBezTo>
                <a:cubicBezTo>
                  <a:pt x="1693606" y="122903"/>
                  <a:pt x="1699096" y="127307"/>
                  <a:pt x="1703439" y="132736"/>
                </a:cubicBezTo>
                <a:cubicBezTo>
                  <a:pt x="1740654" y="179255"/>
                  <a:pt x="1697320" y="133990"/>
                  <a:pt x="1732935" y="169607"/>
                </a:cubicBezTo>
                <a:cubicBezTo>
                  <a:pt x="1735393" y="176981"/>
                  <a:pt x="1736311" y="185064"/>
                  <a:pt x="1740310" y="191729"/>
                </a:cubicBezTo>
                <a:cubicBezTo>
                  <a:pt x="1748530" y="205429"/>
                  <a:pt x="1765583" y="211947"/>
                  <a:pt x="1777181" y="221226"/>
                </a:cubicBezTo>
                <a:cubicBezTo>
                  <a:pt x="1782610" y="225569"/>
                  <a:pt x="1786367" y="231803"/>
                  <a:pt x="1791929" y="235975"/>
                </a:cubicBezTo>
                <a:cubicBezTo>
                  <a:pt x="1832497" y="266401"/>
                  <a:pt x="1823807" y="261349"/>
                  <a:pt x="1858297" y="272845"/>
                </a:cubicBezTo>
                <a:cubicBezTo>
                  <a:pt x="1893906" y="308457"/>
                  <a:pt x="1848656" y="265132"/>
                  <a:pt x="1895168" y="302342"/>
                </a:cubicBezTo>
                <a:cubicBezTo>
                  <a:pt x="1900597" y="306685"/>
                  <a:pt x="1903954" y="313514"/>
                  <a:pt x="1909916" y="317091"/>
                </a:cubicBezTo>
                <a:cubicBezTo>
                  <a:pt x="1916581" y="321090"/>
                  <a:pt x="1924665" y="322007"/>
                  <a:pt x="1932039" y="324465"/>
                </a:cubicBezTo>
                <a:cubicBezTo>
                  <a:pt x="1939413" y="329381"/>
                  <a:pt x="1947491" y="333377"/>
                  <a:pt x="1954161" y="339213"/>
                </a:cubicBezTo>
                <a:cubicBezTo>
                  <a:pt x="1967242" y="350659"/>
                  <a:pt x="1978742" y="363794"/>
                  <a:pt x="1991032" y="376084"/>
                </a:cubicBezTo>
                <a:cubicBezTo>
                  <a:pt x="1995948" y="381000"/>
                  <a:pt x="1999996" y="386976"/>
                  <a:pt x="2005781" y="390833"/>
                </a:cubicBezTo>
                <a:cubicBezTo>
                  <a:pt x="2025796" y="404176"/>
                  <a:pt x="2043095" y="413620"/>
                  <a:pt x="2057400" y="435078"/>
                </a:cubicBezTo>
                <a:cubicBezTo>
                  <a:pt x="2062316" y="442452"/>
                  <a:pt x="2065228" y="451664"/>
                  <a:pt x="2072148" y="457200"/>
                </a:cubicBezTo>
                <a:cubicBezTo>
                  <a:pt x="2078218" y="462056"/>
                  <a:pt x="2087318" y="461099"/>
                  <a:pt x="2094271" y="464575"/>
                </a:cubicBezTo>
                <a:cubicBezTo>
                  <a:pt x="2102198" y="468538"/>
                  <a:pt x="2109664" y="473555"/>
                  <a:pt x="2116393" y="479323"/>
                </a:cubicBezTo>
                <a:cubicBezTo>
                  <a:pt x="2178975" y="532965"/>
                  <a:pt x="2117227" y="489712"/>
                  <a:pt x="2168013" y="523568"/>
                </a:cubicBezTo>
                <a:cubicBezTo>
                  <a:pt x="2172929" y="530942"/>
                  <a:pt x="2177224" y="538770"/>
                  <a:pt x="2182761" y="545691"/>
                </a:cubicBezTo>
                <a:cubicBezTo>
                  <a:pt x="2187104" y="551120"/>
                  <a:pt x="2194401" y="554221"/>
                  <a:pt x="2197510" y="560439"/>
                </a:cubicBezTo>
                <a:cubicBezTo>
                  <a:pt x="2219930" y="605277"/>
                  <a:pt x="2196547" y="600516"/>
                  <a:pt x="2234381" y="619433"/>
                </a:cubicBezTo>
                <a:cubicBezTo>
                  <a:pt x="2241333" y="622909"/>
                  <a:pt x="2248962" y="624922"/>
                  <a:pt x="2256503" y="626807"/>
                </a:cubicBezTo>
                <a:cubicBezTo>
                  <a:pt x="2339878" y="647650"/>
                  <a:pt x="2242711" y="617293"/>
                  <a:pt x="2337619" y="648929"/>
                </a:cubicBezTo>
                <a:lnTo>
                  <a:pt x="2359742" y="656304"/>
                </a:lnTo>
                <a:cubicBezTo>
                  <a:pt x="2364658" y="663678"/>
                  <a:pt x="2367820" y="672590"/>
                  <a:pt x="2374490" y="678426"/>
                </a:cubicBezTo>
                <a:cubicBezTo>
                  <a:pt x="2387830" y="690098"/>
                  <a:pt x="2418735" y="707923"/>
                  <a:pt x="2418735" y="707923"/>
                </a:cubicBezTo>
                <a:cubicBezTo>
                  <a:pt x="2421193" y="715297"/>
                  <a:pt x="2422111" y="723380"/>
                  <a:pt x="2426110" y="730045"/>
                </a:cubicBezTo>
                <a:cubicBezTo>
                  <a:pt x="2435192" y="745182"/>
                  <a:pt x="2450284" y="748432"/>
                  <a:pt x="2462981" y="759542"/>
                </a:cubicBezTo>
                <a:cubicBezTo>
                  <a:pt x="2532011" y="819943"/>
                  <a:pt x="2472188" y="777969"/>
                  <a:pt x="2521974" y="811162"/>
                </a:cubicBezTo>
                <a:cubicBezTo>
                  <a:pt x="2534780" y="849580"/>
                  <a:pt x="2520960" y="819112"/>
                  <a:pt x="2544097" y="848033"/>
                </a:cubicBezTo>
                <a:cubicBezTo>
                  <a:pt x="2549633" y="854953"/>
                  <a:pt x="2553077" y="863426"/>
                  <a:pt x="2558845" y="870155"/>
                </a:cubicBezTo>
                <a:cubicBezTo>
                  <a:pt x="2567894" y="880712"/>
                  <a:pt x="2578510" y="889820"/>
                  <a:pt x="2588342" y="899652"/>
                </a:cubicBezTo>
                <a:lnTo>
                  <a:pt x="2610464" y="921775"/>
                </a:lnTo>
                <a:cubicBezTo>
                  <a:pt x="2615380" y="926691"/>
                  <a:pt x="2619428" y="932666"/>
                  <a:pt x="2625213" y="936523"/>
                </a:cubicBezTo>
                <a:lnTo>
                  <a:pt x="2647335" y="951271"/>
                </a:lnTo>
                <a:lnTo>
                  <a:pt x="2676832" y="995516"/>
                </a:lnTo>
                <a:cubicBezTo>
                  <a:pt x="2681748" y="1002890"/>
                  <a:pt x="2684207" y="1012723"/>
                  <a:pt x="2691581" y="1017639"/>
                </a:cubicBezTo>
                <a:lnTo>
                  <a:pt x="2713703" y="1032387"/>
                </a:lnTo>
                <a:cubicBezTo>
                  <a:pt x="2734592" y="1095058"/>
                  <a:pt x="2705458" y="1018646"/>
                  <a:pt x="2735826" y="1069258"/>
                </a:cubicBezTo>
                <a:cubicBezTo>
                  <a:pt x="2739825" y="1075923"/>
                  <a:pt x="2739724" y="1084428"/>
                  <a:pt x="2743200" y="1091381"/>
                </a:cubicBezTo>
                <a:cubicBezTo>
                  <a:pt x="2769804" y="1144591"/>
                  <a:pt x="2746842" y="1078363"/>
                  <a:pt x="2772697" y="1143000"/>
                </a:cubicBezTo>
                <a:cubicBezTo>
                  <a:pt x="2778471" y="1157434"/>
                  <a:pt x="2782529" y="1172497"/>
                  <a:pt x="2787445" y="1187245"/>
                </a:cubicBezTo>
                <a:cubicBezTo>
                  <a:pt x="2789903" y="1194619"/>
                  <a:pt x="2789322" y="1203872"/>
                  <a:pt x="2794819" y="1209368"/>
                </a:cubicBezTo>
                <a:lnTo>
                  <a:pt x="2809568" y="1224116"/>
                </a:lnTo>
                <a:lnTo>
                  <a:pt x="2831690" y="1290484"/>
                </a:lnTo>
                <a:lnTo>
                  <a:pt x="2839064" y="1312607"/>
                </a:lnTo>
                <a:lnTo>
                  <a:pt x="2846439" y="1334729"/>
                </a:lnTo>
                <a:cubicBezTo>
                  <a:pt x="2848897" y="1349478"/>
                  <a:pt x="2850570" y="1364379"/>
                  <a:pt x="2853813" y="1378975"/>
                </a:cubicBezTo>
                <a:cubicBezTo>
                  <a:pt x="2855499" y="1386563"/>
                  <a:pt x="2859797" y="1393449"/>
                  <a:pt x="2861187" y="1401097"/>
                </a:cubicBezTo>
                <a:cubicBezTo>
                  <a:pt x="2864732" y="1420595"/>
                  <a:pt x="2865303" y="1440543"/>
                  <a:pt x="2868561" y="1460091"/>
                </a:cubicBezTo>
                <a:cubicBezTo>
                  <a:pt x="2872682" y="1484817"/>
                  <a:pt x="2883310" y="1508766"/>
                  <a:pt x="2883310" y="1533833"/>
                </a:cubicBezTo>
                <a:lnTo>
                  <a:pt x="2883310" y="1637071"/>
                </a:lnTo>
              </a:path>
            </a:pathLst>
          </a:custGeom>
          <a:noFill/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7EAAE6-1AFD-449A-905D-B896617C7EAF}"/>
              </a:ext>
            </a:extLst>
          </p:cNvPr>
          <p:cNvSpPr txBox="1"/>
          <p:nvPr/>
        </p:nvSpPr>
        <p:spPr>
          <a:xfrm>
            <a:off x="7471612" y="3695671"/>
            <a:ext cx="1270199" cy="138838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 w="9525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reserved &amp; hard-working </a:t>
            </a:r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  <a:sym typeface="Symbol" panose="05050102010706020507" pitchFamily="18" charset="2"/>
              </a:rPr>
              <a:t>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  <a:sym typeface="Symbol" panose="05050102010706020507" pitchFamily="18" charset="2"/>
              </a:rPr>
              <a:t>vs.</a:t>
            </a:r>
            <a:endParaRPr lang="en-US" sz="1400" dirty="0">
              <a:solidFill>
                <a:schemeClr val="bg1"/>
              </a:solidFill>
              <a:effectLst>
                <a:glow rad="101600">
                  <a:schemeClr val="tx1">
                    <a:alpha val="80000"/>
                  </a:schemeClr>
                </a:glow>
              </a:effectLst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sociable &amp; lazy </a:t>
            </a:r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  <a:sym typeface="Symbol" panose="05050102010706020507" pitchFamily="18" charset="2"/>
              </a:rPr>
              <a:t></a:t>
            </a:r>
            <a:endParaRPr lang="en-US" sz="1400" dirty="0">
              <a:solidFill>
                <a:schemeClr val="bg1"/>
              </a:solidFill>
              <a:effectLst>
                <a:glow rad="101600">
                  <a:schemeClr val="tx1">
                    <a:alpha val="80000"/>
                  </a:schemeClr>
                </a:glo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C16AF9-235B-4321-9D8A-051116F19BDF}"/>
              </a:ext>
            </a:extLst>
          </p:cNvPr>
          <p:cNvSpPr txBox="1"/>
          <p:nvPr/>
        </p:nvSpPr>
        <p:spPr>
          <a:xfrm>
            <a:off x="1286320" y="487756"/>
            <a:ext cx="1293594" cy="30777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ambiguous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3FE08-640D-4738-B7C8-82E04CD3A1DC}"/>
              </a:ext>
            </a:extLst>
          </p:cNvPr>
          <p:cNvSpPr txBox="1"/>
          <p:nvPr/>
        </p:nvSpPr>
        <p:spPr>
          <a:xfrm>
            <a:off x="5515121" y="1900012"/>
            <a:ext cx="956783" cy="30777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stubborn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263E4D-1BD2-4626-BFBE-20D204C9E1AD}"/>
              </a:ext>
            </a:extLst>
          </p:cNvPr>
          <p:cNvSpPr txBox="1"/>
          <p:nvPr/>
        </p:nvSpPr>
        <p:spPr>
          <a:xfrm>
            <a:off x="7212523" y="1616029"/>
            <a:ext cx="732840" cy="310601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tight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BBA756-A102-4A60-A01B-3F0DB11B5B75}"/>
              </a:ext>
            </a:extLst>
          </p:cNvPr>
          <p:cNvSpPr txBox="1"/>
          <p:nvPr/>
        </p:nvSpPr>
        <p:spPr>
          <a:xfrm>
            <a:off x="3982985" y="3587510"/>
            <a:ext cx="1015649" cy="30777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backward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8D4155-DCDD-4C53-AD9B-D80D28D902FA}"/>
              </a:ext>
            </a:extLst>
          </p:cNvPr>
          <p:cNvSpPr txBox="1"/>
          <p:nvPr/>
        </p:nvSpPr>
        <p:spPr>
          <a:xfrm>
            <a:off x="1901470" y="5198724"/>
            <a:ext cx="915501" cy="30777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slow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057252-8913-4D82-A6A6-87374C03E9E5}"/>
              </a:ext>
            </a:extLst>
          </p:cNvPr>
          <p:cNvSpPr txBox="1"/>
          <p:nvPr/>
        </p:nvSpPr>
        <p:spPr>
          <a:xfrm>
            <a:off x="4529313" y="2127208"/>
            <a:ext cx="945589" cy="30777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arrogant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C35CF2-A742-4020-A581-7A7AE8028B9B}"/>
              </a:ext>
            </a:extLst>
          </p:cNvPr>
          <p:cNvSpPr txBox="1"/>
          <p:nvPr/>
        </p:nvSpPr>
        <p:spPr>
          <a:xfrm>
            <a:off x="4579980" y="282244"/>
            <a:ext cx="1293594" cy="523220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robust &amp; foul-mouthed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BC1C71-A7FE-446F-A8D6-6C2251A91EE3}"/>
              </a:ext>
            </a:extLst>
          </p:cNvPr>
          <p:cNvSpPr txBox="1"/>
          <p:nvPr/>
        </p:nvSpPr>
        <p:spPr>
          <a:xfrm>
            <a:off x="6783755" y="1976418"/>
            <a:ext cx="814272" cy="523220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fi-FI" sz="14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L</a:t>
            </a:r>
          </a:p>
          <a:p>
            <a:pPr algn="ctr"/>
            <a:r>
              <a:rPr lang="fi-FI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-D  -T</a:t>
            </a:r>
            <a:endParaRPr lang="es-ES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sym typeface="Symbol" panose="05050102010706020507" pitchFamily="18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95169D-17C4-4F60-AA11-BC8FFFDA0460}"/>
              </a:ext>
            </a:extLst>
          </p:cNvPr>
          <p:cNvSpPr txBox="1"/>
          <p:nvPr/>
        </p:nvSpPr>
        <p:spPr>
          <a:xfrm>
            <a:off x="1342898" y="882732"/>
            <a:ext cx="909841" cy="307777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singing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6B795F-F1AC-4699-A57C-1EAE64617DE4}"/>
              </a:ext>
            </a:extLst>
          </p:cNvPr>
          <p:cNvSpPr txBox="1"/>
          <p:nvPr/>
        </p:nvSpPr>
        <p:spPr>
          <a:xfrm>
            <a:off x="3461997" y="5101553"/>
            <a:ext cx="621090" cy="307777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S / C</a:t>
            </a:r>
            <a:endParaRPr lang="es-ES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sym typeface="Symbol" panose="05050102010706020507" pitchFamily="18" charset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2E8D73-0B89-47CC-907B-459632161848}"/>
              </a:ext>
            </a:extLst>
          </p:cNvPr>
          <p:cNvSpPr txBox="1"/>
          <p:nvPr/>
        </p:nvSpPr>
        <p:spPr>
          <a:xfrm>
            <a:off x="5746238" y="679208"/>
            <a:ext cx="1024513" cy="738664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emphasis on every syllable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1A2476-D8DB-4329-A14E-C842F58597E4}"/>
              </a:ext>
            </a:extLst>
          </p:cNvPr>
          <p:cNvSpPr txBox="1"/>
          <p:nvPr/>
        </p:nvSpPr>
        <p:spPr>
          <a:xfrm>
            <a:off x="4373218" y="2528177"/>
            <a:ext cx="539728" cy="307777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ejje</a:t>
            </a:r>
            <a:endParaRPr lang="en-US" sz="1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sym typeface="Symbol" panose="05050102010706020507" pitchFamily="18" charset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6A5178-00EE-4A06-943E-EFF38933EB3F}"/>
              </a:ext>
            </a:extLst>
          </p:cNvPr>
          <p:cNvSpPr txBox="1"/>
          <p:nvPr/>
        </p:nvSpPr>
        <p:spPr>
          <a:xfrm>
            <a:off x="3520048" y="1314955"/>
            <a:ext cx="1082254" cy="307777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correct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7D4E4C-85DF-4D9C-B4A7-F52193EB959C}"/>
              </a:ext>
            </a:extLst>
          </p:cNvPr>
          <p:cNvSpPr txBox="1"/>
          <p:nvPr/>
        </p:nvSpPr>
        <p:spPr>
          <a:xfrm>
            <a:off x="4602302" y="4839943"/>
            <a:ext cx="759811" cy="523220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sym typeface="Symbol" panose="05050102010706020507" pitchFamily="18" charset="2"/>
              </a:rPr>
              <a:t>open vowels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33D271A-0BA5-456A-8853-3746EB8CA00D}"/>
              </a:ext>
            </a:extLst>
          </p:cNvPr>
          <p:cNvSpPr txBox="1"/>
          <p:nvPr/>
        </p:nvSpPr>
        <p:spPr>
          <a:xfrm>
            <a:off x="5655366" y="6274604"/>
            <a:ext cx="1873244" cy="430887"/>
          </a:xfrm>
          <a:prstGeom prst="rect">
            <a:avLst/>
          </a:prstGeom>
          <a:gradFill>
            <a:gsLst>
              <a:gs pos="100000">
                <a:schemeClr val="tx1">
                  <a:lumMod val="65000"/>
                  <a:lumOff val="35000"/>
                </a:schemeClr>
              </a:gs>
              <a:gs pos="27000">
                <a:schemeClr val="tx1"/>
              </a:gs>
            </a:gsLst>
            <a:path path="circle">
              <a:fillToRect l="100000" b="10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2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80000"/>
                    </a:schemeClr>
                  </a:glow>
                </a:effectLst>
              </a:rPr>
              <a:t>Stereotype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8A063D-BBE6-4240-A46B-7019686BEE73}"/>
              </a:ext>
            </a:extLst>
          </p:cNvPr>
          <p:cNvSpPr txBox="1"/>
          <p:nvPr/>
        </p:nvSpPr>
        <p:spPr>
          <a:xfrm>
            <a:off x="6096000" y="5768646"/>
            <a:ext cx="1432609" cy="430887"/>
          </a:xfrm>
          <a:prstGeom prst="rect">
            <a:avLst/>
          </a:prstGeom>
          <a:gradFill>
            <a:gsLst>
              <a:gs pos="100000">
                <a:srgbClr val="480F00"/>
              </a:gs>
              <a:gs pos="81000">
                <a:srgbClr val="862107"/>
              </a:gs>
              <a:gs pos="49000">
                <a:srgbClr val="AF2D0B"/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cap="small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Dialect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A5EAD3-3395-4944-A977-FADD34179ED1}"/>
              </a:ext>
            </a:extLst>
          </p:cNvPr>
          <p:cNvSpPr/>
          <p:nvPr/>
        </p:nvSpPr>
        <p:spPr>
          <a:xfrm>
            <a:off x="8209287" y="598091"/>
            <a:ext cx="3677931" cy="204626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F4FD38-FFBE-4B49-926E-DB0299846358}"/>
              </a:ext>
            </a:extLst>
          </p:cNvPr>
          <p:cNvSpPr/>
          <p:nvPr/>
        </p:nvSpPr>
        <p:spPr>
          <a:xfrm>
            <a:off x="8209288" y="418336"/>
            <a:ext cx="3678218" cy="67516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9CDF0AD-F793-4D67-BFBB-0E876A0CABAF}"/>
              </a:ext>
            </a:extLst>
          </p:cNvPr>
          <p:cNvSpPr/>
          <p:nvPr/>
        </p:nvSpPr>
        <p:spPr>
          <a:xfrm>
            <a:off x="8209287" y="2731420"/>
            <a:ext cx="3677931" cy="66767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408" y="717826"/>
            <a:ext cx="3406852" cy="190195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500" dirty="0">
                <a:effectLst>
                  <a:glow rad="127000">
                    <a:schemeClr val="bg1">
                      <a:lumMod val="95000"/>
                      <a:alpha val="70000"/>
                    </a:schemeClr>
                  </a:glow>
                </a:effectLst>
              </a:rPr>
              <a:t>Dialects &amp; Stereotypes</a:t>
            </a:r>
          </a:p>
        </p:txBody>
      </p:sp>
    </p:spTree>
    <p:extLst>
      <p:ext uri="{BB962C8B-B14F-4D97-AF65-F5344CB8AC3E}">
        <p14:creationId xmlns:p14="http://schemas.microsoft.com/office/powerpoint/2010/main" val="30256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rgbClr val="3B0C03"/>
            </a:gs>
            <a:gs pos="8000">
              <a:srgbClr val="100300"/>
            </a:gs>
            <a:gs pos="100000">
              <a:srgbClr val="BB4F0B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38D2CF-D55D-45D1-973F-177DDBA536B1}"/>
              </a:ext>
            </a:extLst>
          </p:cNvPr>
          <p:cNvSpPr/>
          <p:nvPr/>
        </p:nvSpPr>
        <p:spPr>
          <a:xfrm>
            <a:off x="179134" y="312121"/>
            <a:ext cx="6283043" cy="97918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F3EC16-0DDB-4901-A6E9-E5EB1B77C739}"/>
              </a:ext>
            </a:extLst>
          </p:cNvPr>
          <p:cNvSpPr/>
          <p:nvPr/>
        </p:nvSpPr>
        <p:spPr>
          <a:xfrm>
            <a:off x="179421" y="157418"/>
            <a:ext cx="6283043" cy="67516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F8C6F-4D5A-4517-8D74-446EC313073A}"/>
              </a:ext>
            </a:extLst>
          </p:cNvPr>
          <p:cNvSpPr/>
          <p:nvPr/>
        </p:nvSpPr>
        <p:spPr>
          <a:xfrm>
            <a:off x="179624" y="1389621"/>
            <a:ext cx="6282553" cy="66767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5FAF1A-2CEA-4DC6-A338-1B0A79A4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974" y="409773"/>
            <a:ext cx="4595297" cy="89577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glow rad="127000">
                    <a:schemeClr val="bg1">
                      <a:lumMod val="95000"/>
                      <a:alpha val="70000"/>
                    </a:schemeClr>
                  </a:glow>
                </a:effectLst>
              </a:rPr>
              <a:t>Global language</a:t>
            </a:r>
          </a:p>
        </p:txBody>
      </p:sp>
      <p:pic>
        <p:nvPicPr>
          <p:cNvPr id="3074" name="Picture 2" descr="Idioma español - Wikipedia, la enciclopedia libre">
            <a:extLst>
              <a:ext uri="{FF2B5EF4-FFF2-40B4-BE49-F238E27FC236}">
                <a16:creationId xmlns:a16="http://schemas.microsoft.com/office/drawing/2014/main" id="{94EB68FA-FF19-46A6-B9B9-8B0C11FF5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63" t="7805" r="10230" b="21351"/>
          <a:stretch/>
        </p:blipFill>
        <p:spPr bwMode="auto">
          <a:xfrm>
            <a:off x="596506" y="1460809"/>
            <a:ext cx="7187044" cy="422083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 fov="3900000">
              <a:rot lat="21594000" lon="19200000" rev="213211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ADDDF5A-99EE-4461-9399-299E06EA5A9A}"/>
              </a:ext>
            </a:extLst>
          </p:cNvPr>
          <p:cNvSpPr/>
          <p:nvPr/>
        </p:nvSpPr>
        <p:spPr>
          <a:xfrm>
            <a:off x="4369052" y="3924387"/>
            <a:ext cx="2093124" cy="275973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BB0F4D-FF6D-46BB-8305-21A12D9533CC}"/>
              </a:ext>
            </a:extLst>
          </p:cNvPr>
          <p:cNvSpPr/>
          <p:nvPr/>
        </p:nvSpPr>
        <p:spPr>
          <a:xfrm>
            <a:off x="6641310" y="0"/>
            <a:ext cx="555069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7EE8B3F1-9471-44CE-91FE-1F5246C62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9413"/>
              </p:ext>
            </p:extLst>
          </p:nvPr>
        </p:nvGraphicFramePr>
        <p:xfrm>
          <a:off x="6813395" y="4121365"/>
          <a:ext cx="5199471" cy="254941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60000"/>
                    </a:prstClr>
                  </a:outerShdw>
                </a:effectLst>
                <a:tableStyleId>{5C22544A-7EE6-4342-B048-85BDC9FD1C3A}</a:tableStyleId>
              </a:tblPr>
              <a:tblGrid>
                <a:gridCol w="1733157">
                  <a:extLst>
                    <a:ext uri="{9D8B030D-6E8A-4147-A177-3AD203B41FA5}">
                      <a16:colId xmlns:a16="http://schemas.microsoft.com/office/drawing/2014/main" val="1637517718"/>
                    </a:ext>
                  </a:extLst>
                </a:gridCol>
                <a:gridCol w="1733157">
                  <a:extLst>
                    <a:ext uri="{9D8B030D-6E8A-4147-A177-3AD203B41FA5}">
                      <a16:colId xmlns:a16="http://schemas.microsoft.com/office/drawing/2014/main" val="1322947763"/>
                    </a:ext>
                  </a:extLst>
                </a:gridCol>
                <a:gridCol w="1733157">
                  <a:extLst>
                    <a:ext uri="{9D8B030D-6E8A-4147-A177-3AD203B41FA5}">
                      <a16:colId xmlns:a16="http://schemas.microsoft.com/office/drawing/2014/main" val="2206309985"/>
                    </a:ext>
                  </a:extLst>
                </a:gridCol>
              </a:tblGrid>
              <a:tr h="654229">
                <a:tc>
                  <a:txBody>
                    <a:bodyPr/>
                    <a:lstStyle/>
                    <a:p>
                      <a:pPr algn="ctr"/>
                      <a:r>
                        <a:rPr lang="en-US" sz="1800" cap="small" noProof="0">
                          <a:solidFill>
                            <a:schemeClr val="tx1"/>
                          </a:solidFill>
                          <a:effectLst/>
                        </a:rPr>
                        <a:t>Speakers 2020 (Ethnologue)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small" noProof="0">
                          <a:solidFill>
                            <a:schemeClr val="tx1"/>
                          </a:solidFill>
                          <a:effectLst/>
                        </a:rPr>
                        <a:t>1st language (Millions)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small" noProof="0">
                          <a:solidFill>
                            <a:schemeClr val="tx1"/>
                          </a:solidFill>
                          <a:effectLst/>
                        </a:rPr>
                        <a:t>2nd language (millions)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40468"/>
                  </a:ext>
                </a:extLst>
              </a:tr>
              <a:tr h="379037"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English</a:t>
                      </a:r>
                    </a:p>
                  </a:txBody>
                  <a:tcPr>
                    <a:gradFill flip="none" rotWithShape="1">
                      <a:gsLst>
                        <a:gs pos="30000">
                          <a:srgbClr val="BA4E0A"/>
                        </a:gs>
                        <a:gs pos="0">
                          <a:srgbClr val="CC6729"/>
                        </a:gs>
                        <a:gs pos="100000">
                          <a:srgbClr val="B445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370</a:t>
                      </a:r>
                    </a:p>
                  </a:txBody>
                  <a:tcPr>
                    <a:gradFill flip="none" rotWithShape="1">
                      <a:gsLst>
                        <a:gs pos="30000">
                          <a:srgbClr val="BA4E0A"/>
                        </a:gs>
                        <a:gs pos="0">
                          <a:srgbClr val="CC6729"/>
                        </a:gs>
                        <a:gs pos="100000">
                          <a:srgbClr val="B445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898,4</a:t>
                      </a:r>
                    </a:p>
                  </a:txBody>
                  <a:tcPr>
                    <a:gradFill flip="none" rotWithShape="1">
                      <a:gsLst>
                        <a:gs pos="30000">
                          <a:srgbClr val="BA4E0A"/>
                        </a:gs>
                        <a:gs pos="0">
                          <a:srgbClr val="CC6729"/>
                        </a:gs>
                        <a:gs pos="100000">
                          <a:srgbClr val="B445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050099"/>
                  </a:ext>
                </a:extLst>
              </a:tr>
              <a:tr h="379037"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M. Chinese </a:t>
                      </a:r>
                    </a:p>
                  </a:txBody>
                  <a:tcPr>
                    <a:gradFill flip="none" rotWithShape="1">
                      <a:gsLst>
                        <a:gs pos="33000">
                          <a:srgbClr val="440F04"/>
                        </a:gs>
                        <a:gs pos="0">
                          <a:srgbClr val="A02910"/>
                        </a:gs>
                        <a:gs pos="100000">
                          <a:srgbClr val="2606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921</a:t>
                      </a:r>
                    </a:p>
                  </a:txBody>
                  <a:tcPr>
                    <a:gradFill flip="none" rotWithShape="1">
                      <a:gsLst>
                        <a:gs pos="33000">
                          <a:srgbClr val="440F04"/>
                        </a:gs>
                        <a:gs pos="0">
                          <a:srgbClr val="A02910"/>
                        </a:gs>
                        <a:gs pos="100000">
                          <a:srgbClr val="2606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198,7</a:t>
                      </a:r>
                    </a:p>
                  </a:txBody>
                  <a:tcPr>
                    <a:gradFill flip="none" rotWithShape="1">
                      <a:gsLst>
                        <a:gs pos="33000">
                          <a:srgbClr val="440F04"/>
                        </a:gs>
                        <a:gs pos="0">
                          <a:srgbClr val="A02910"/>
                        </a:gs>
                        <a:gs pos="100000">
                          <a:srgbClr val="2606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17862555"/>
                  </a:ext>
                </a:extLst>
              </a:tr>
              <a:tr h="379037"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Hindi</a:t>
                      </a:r>
                    </a:p>
                  </a:txBody>
                  <a:tcPr>
                    <a:gradFill flip="none" rotWithShape="1">
                      <a:gsLst>
                        <a:gs pos="31000">
                          <a:srgbClr val="B94C09"/>
                        </a:gs>
                        <a:gs pos="0">
                          <a:srgbClr val="CA6425"/>
                        </a:gs>
                        <a:gs pos="100000">
                          <a:srgbClr val="B445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342</a:t>
                      </a:r>
                    </a:p>
                  </a:txBody>
                  <a:tcPr>
                    <a:gradFill flip="none" rotWithShape="1">
                      <a:gsLst>
                        <a:gs pos="31000">
                          <a:srgbClr val="B94C09"/>
                        </a:gs>
                        <a:gs pos="0">
                          <a:srgbClr val="CA6425"/>
                        </a:gs>
                        <a:gs pos="100000">
                          <a:srgbClr val="B445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295,3</a:t>
                      </a:r>
                    </a:p>
                  </a:txBody>
                  <a:tcPr>
                    <a:gradFill flip="none" rotWithShape="1">
                      <a:gsLst>
                        <a:gs pos="31000">
                          <a:srgbClr val="B94C09"/>
                        </a:gs>
                        <a:gs pos="0">
                          <a:srgbClr val="CA6425"/>
                        </a:gs>
                        <a:gs pos="100000">
                          <a:srgbClr val="B445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6437915"/>
                  </a:ext>
                </a:extLst>
              </a:tr>
              <a:tr h="379037"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Spanish</a:t>
                      </a:r>
                    </a:p>
                  </a:txBody>
                  <a:tcPr>
                    <a:gradFill flip="none" rotWithShape="1">
                      <a:gsLst>
                        <a:gs pos="1000">
                          <a:srgbClr val="9F2810"/>
                        </a:gs>
                        <a:gs pos="32000">
                          <a:srgbClr val="491005"/>
                        </a:gs>
                        <a:gs pos="100000">
                          <a:srgbClr val="2606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463</a:t>
                      </a:r>
                    </a:p>
                  </a:txBody>
                  <a:tcPr>
                    <a:gradFill flip="none" rotWithShape="1">
                      <a:gsLst>
                        <a:gs pos="1000">
                          <a:srgbClr val="9F2810"/>
                        </a:gs>
                        <a:gs pos="32000">
                          <a:srgbClr val="491005"/>
                        </a:gs>
                        <a:gs pos="100000">
                          <a:srgbClr val="2606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74,9</a:t>
                      </a:r>
                    </a:p>
                  </a:txBody>
                  <a:tcPr>
                    <a:gradFill flip="none" rotWithShape="1">
                      <a:gsLst>
                        <a:gs pos="1000">
                          <a:srgbClr val="9F2810"/>
                        </a:gs>
                        <a:gs pos="32000">
                          <a:srgbClr val="491005"/>
                        </a:gs>
                        <a:gs pos="100000">
                          <a:srgbClr val="2606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95408982"/>
                  </a:ext>
                </a:extLst>
              </a:tr>
              <a:tr h="379037"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French</a:t>
                      </a:r>
                    </a:p>
                  </a:txBody>
                  <a:tcPr>
                    <a:gradFill>
                      <a:gsLst>
                        <a:gs pos="32000">
                          <a:srgbClr val="BA4E0A"/>
                        </a:gs>
                        <a:gs pos="0">
                          <a:srgbClr val="CA6425"/>
                        </a:gs>
                        <a:gs pos="100000">
                          <a:srgbClr val="B445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77,3</a:t>
                      </a:r>
                    </a:p>
                  </a:txBody>
                  <a:tcPr>
                    <a:gradFill>
                      <a:gsLst>
                        <a:gs pos="32000">
                          <a:srgbClr val="BA4E0A"/>
                        </a:gs>
                        <a:gs pos="0">
                          <a:srgbClr val="CA6425"/>
                        </a:gs>
                        <a:gs pos="100000">
                          <a:srgbClr val="B445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>
                          <a:solidFill>
                            <a:schemeClr val="bg1"/>
                          </a:solidFill>
                          <a:effectLst>
                            <a:glow rad="50800">
                              <a:schemeClr val="tx1">
                                <a:alpha val="40000"/>
                              </a:schemeClr>
                            </a:glow>
                          </a:effectLst>
                        </a:rPr>
                        <a:t>199,3</a:t>
                      </a:r>
                    </a:p>
                  </a:txBody>
                  <a:tcPr>
                    <a:gradFill>
                      <a:gsLst>
                        <a:gs pos="32000">
                          <a:srgbClr val="BA4E0A"/>
                        </a:gs>
                        <a:gs pos="0">
                          <a:srgbClr val="CA6425"/>
                        </a:gs>
                        <a:gs pos="100000">
                          <a:srgbClr val="B445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5816820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20C31F7B-28A0-4387-84C6-B85CA7259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30" b="2098"/>
          <a:stretch/>
        </p:blipFill>
        <p:spPr bwMode="auto">
          <a:xfrm>
            <a:off x="6813394" y="157418"/>
            <a:ext cx="5199472" cy="383068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ghtning Free Png Clipart Pictures - Free Transparent PNG Logos">
            <a:extLst>
              <a:ext uri="{FF2B5EF4-FFF2-40B4-BE49-F238E27FC236}">
                <a16:creationId xmlns:a16="http://schemas.microsoft.com/office/drawing/2014/main" id="{A1CCBE1D-A6D1-459A-B6B1-3B2AFAAEC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4737" flipH="1">
            <a:off x="4693390" y="911479"/>
            <a:ext cx="3506454" cy="631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9A628-E78F-4A29-818A-DFD0C243E7B3}"/>
              </a:ext>
            </a:extLst>
          </p:cNvPr>
          <p:cNvSpPr txBox="1"/>
          <p:nvPr/>
        </p:nvSpPr>
        <p:spPr>
          <a:xfrm>
            <a:off x="4462233" y="3988106"/>
            <a:ext cx="1999943" cy="2759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200"/>
              </a:spcAft>
            </a:pPr>
            <a:r>
              <a:rPr lang="en-US" sz="2000" b="1" u="sng" cap="small" dirty="0"/>
              <a:t>Official:</a:t>
            </a:r>
          </a:p>
          <a:p>
            <a:pPr marL="342900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21 countries</a:t>
            </a:r>
          </a:p>
          <a:p>
            <a:pPr marL="342900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 (Arab, Chinese, Spanish, French, English and Russian)</a:t>
            </a:r>
            <a:endParaRPr lang="en-US" sz="2000" dirty="0">
              <a:blipFill>
                <a:blip r:embed="rId2">
                  <a:lum bright="70000" contrast="-70000"/>
                  <a:alphaModFix amt="85000"/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61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-704850" sx="92000" sy="89000" flip="xy" algn="ctr"/>
              </a:blip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04B8F1-8C0D-4285-8892-1EB34E478DCC}"/>
              </a:ext>
            </a:extLst>
          </p:cNvPr>
          <p:cNvGrpSpPr/>
          <p:nvPr/>
        </p:nvGrpSpPr>
        <p:grpSpPr>
          <a:xfrm>
            <a:off x="11336593" y="6164826"/>
            <a:ext cx="597260" cy="609395"/>
            <a:chOff x="9685338" y="4460675"/>
            <a:chExt cx="1080904" cy="1080902"/>
          </a:xfrm>
          <a:effectLst>
            <a:glow rad="101600">
              <a:schemeClr val="bg1">
                <a:lumMod val="95000"/>
                <a:alpha val="20000"/>
              </a:schemeClr>
            </a:glo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A637AA1-B013-4AC4-AD02-1E98EE97AC72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D622409-8857-40DE-830C-C261CC3743C6}"/>
                </a:ext>
              </a:extLst>
            </p:cNvPr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27019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F6EAEB"/>
            </a:gs>
            <a:gs pos="19000">
              <a:schemeClr val="bg1"/>
            </a:gs>
            <a:gs pos="72000">
              <a:srgbClr val="D3989D"/>
            </a:gs>
            <a:gs pos="100000">
              <a:srgbClr val="361014"/>
            </a:gs>
            <a:gs pos="80000">
              <a:srgbClr val="7E262E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ultura: Los trabajadores del Cervantes: &quot;Lo hemos visto tanto tiempo que  ya no nos sorprende&quot;">
            <a:extLst>
              <a:ext uri="{FF2B5EF4-FFF2-40B4-BE49-F238E27FC236}">
                <a16:creationId xmlns:a16="http://schemas.microsoft.com/office/drawing/2014/main" id="{26C6B75F-F7BF-42BB-9F97-4C2727642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052" y="161145"/>
            <a:ext cx="4535507" cy="4313394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bg1"/>
                </a:gs>
                <a:gs pos="79000">
                  <a:schemeClr val="tx1"/>
                </a:gs>
              </a:gsLst>
              <a:lin ang="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 RAE suspende plenos y comisiones">
            <a:extLst>
              <a:ext uri="{FF2B5EF4-FFF2-40B4-BE49-F238E27FC236}">
                <a16:creationId xmlns:a16="http://schemas.microsoft.com/office/drawing/2014/main" id="{F02A006D-E4EB-49B8-990A-AEC0F5658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"/>
          <a:stretch/>
        </p:blipFill>
        <p:spPr bwMode="auto">
          <a:xfrm>
            <a:off x="230449" y="4655296"/>
            <a:ext cx="4518711" cy="2019735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0" scaled="1"/>
              <a:tileRect/>
            </a:gra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43318" y="2775098"/>
            <a:ext cx="2733797" cy="16781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f-ZA" sz="2000" b="1" dirty="0">
                <a:solidFill>
                  <a:schemeClr val="bg1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1991</a:t>
            </a:r>
          </a:p>
          <a:p>
            <a:pPr marL="0" indent="0">
              <a:buNone/>
            </a:pPr>
            <a:r>
              <a:rPr lang="af-ZA" sz="2000" b="1" cap="small" dirty="0">
                <a:solidFill>
                  <a:schemeClr val="bg1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Instituto Cervantes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87 sites</a:t>
            </a:r>
          </a:p>
          <a:p>
            <a:r>
              <a:rPr lang="en-US" sz="2000" dirty="0">
                <a:solidFill>
                  <a:schemeClr val="bg1"/>
                </a:solidFill>
                <a:effectLst>
                  <a:glow rad="762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DELE diploma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943" y="5603358"/>
            <a:ext cx="2949454" cy="106656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1713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>
                  <a:glow rad="88900">
                    <a:schemeClr val="tx1"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Real Academia Española (R.A.E)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DCF996-B57E-41AA-AAC8-917EF6B0D102}"/>
              </a:ext>
            </a:extLst>
          </p:cNvPr>
          <p:cNvSpPr/>
          <p:nvPr/>
        </p:nvSpPr>
        <p:spPr>
          <a:xfrm>
            <a:off x="10749284" y="4023602"/>
            <a:ext cx="950284" cy="480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026" name="Picture 2" descr="Dónde tiene sedes el Instituto Cervantes? - Mapas de El Orden Mundial - EOM">
            <a:extLst>
              <a:ext uri="{FF2B5EF4-FFF2-40B4-BE49-F238E27FC236}">
                <a16:creationId xmlns:a16="http://schemas.microsoft.com/office/drawing/2014/main" id="{60C06B68-BE7A-4AF4-A06C-75CC3BE0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58" y="1658348"/>
            <a:ext cx="7105424" cy="502298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22802-11B2-40E3-B14F-8EE9EF7C6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11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r="8499" b="5602"/>
          <a:stretch/>
        </p:blipFill>
        <p:spPr>
          <a:xfrm>
            <a:off x="10196624" y="4699711"/>
            <a:ext cx="1988357" cy="215828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6C730B-C5BA-449D-80B7-5CEC4FDA22FD}"/>
              </a:ext>
            </a:extLst>
          </p:cNvPr>
          <p:cNvSpPr/>
          <p:nvPr/>
        </p:nvSpPr>
        <p:spPr>
          <a:xfrm>
            <a:off x="4918558" y="361762"/>
            <a:ext cx="7105424" cy="979185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F1089-38FA-425A-BB1B-BB2FDAB530D5}"/>
              </a:ext>
            </a:extLst>
          </p:cNvPr>
          <p:cNvSpPr/>
          <p:nvPr/>
        </p:nvSpPr>
        <p:spPr>
          <a:xfrm>
            <a:off x="4918845" y="157654"/>
            <a:ext cx="7105424" cy="67516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30DEFF-D2D8-46DF-BF34-F8B07D8384DB}"/>
              </a:ext>
            </a:extLst>
          </p:cNvPr>
          <p:cNvSpPr/>
          <p:nvPr/>
        </p:nvSpPr>
        <p:spPr>
          <a:xfrm>
            <a:off x="4918902" y="1477539"/>
            <a:ext cx="7104869" cy="66767"/>
          </a:xfrm>
          <a:prstGeom prst="rect">
            <a:avLst/>
          </a:prstGeom>
          <a:blipFill dpi="0" rotWithShape="1">
            <a:blip r:embed="rId7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342" y="477094"/>
            <a:ext cx="6857856" cy="902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600" kern="1200" cap="all" baseline="0" dirty="0">
                <a:blipFill dpi="0" rotWithShape="1">
                  <a:blip r:embed="rId9"/>
                  <a:srcRect/>
                  <a:tile tx="6350" ty="-127000" sx="65000" sy="64000" flip="none" algn="tl"/>
                </a:blipFill>
                <a:effectLst>
                  <a:glow rad="1270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R.a.E </a:t>
            </a:r>
            <a:r>
              <a:rPr lang="en-US" sz="4600" dirty="0">
                <a:blipFill dpi="0" rotWithShape="1">
                  <a:blip r:embed="rId9"/>
                  <a:srcRect/>
                  <a:tile tx="6350" ty="-127000" sx="65000" sy="64000" flip="none" algn="tl"/>
                </a:blipFill>
                <a:effectLst>
                  <a:glow rad="127000">
                    <a:schemeClr val="bg1"/>
                  </a:glow>
                </a:effectLst>
              </a:rPr>
              <a:t>&amp;</a:t>
            </a:r>
            <a:r>
              <a:rPr lang="en-US" sz="4600" kern="1200" cap="all" baseline="0" dirty="0">
                <a:blipFill dpi="0" rotWithShape="1">
                  <a:blip r:embed="rId9"/>
                  <a:srcRect/>
                  <a:tile tx="6350" ty="-127000" sx="65000" sy="64000" flip="none" algn="tl"/>
                </a:blipFill>
                <a:effectLst>
                  <a:glow rad="127000">
                    <a:schemeClr val="bg1"/>
                  </a:glow>
                </a:effectLst>
                <a:latin typeface="+mj-lt"/>
                <a:ea typeface="+mj-ea"/>
                <a:cs typeface="+mj-cs"/>
              </a:rPr>
              <a:t> Instituto Cervantes</a:t>
            </a:r>
          </a:p>
        </p:txBody>
      </p:sp>
    </p:spTree>
    <p:extLst>
      <p:ext uri="{BB962C8B-B14F-4D97-AF65-F5344CB8AC3E}">
        <p14:creationId xmlns:p14="http://schemas.microsoft.com/office/powerpoint/2010/main" val="34927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Idiomas de España - Wikipedia, la enciclopedia libre">
            <a:extLst>
              <a:ext uri="{FF2B5EF4-FFF2-40B4-BE49-F238E27FC236}">
                <a16:creationId xmlns:a16="http://schemas.microsoft.com/office/drawing/2014/main" id="{BAB391C8-2B41-4517-B332-9A73B8FF9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120091" y="531336"/>
            <a:ext cx="6206680" cy="4794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B28EB39-CC3D-4A6D-9FA3-56538153D1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5000"/>
          </a:blip>
          <a:srcRect l="19632" t="25294" r="4363" b="-3673"/>
          <a:stretch/>
        </p:blipFill>
        <p:spPr>
          <a:xfrm rot="10800000">
            <a:off x="4905624" y="-1"/>
            <a:ext cx="7286373" cy="6857999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6775C9F-55F3-4AE8-AE28-9F4081DDF05B}"/>
              </a:ext>
            </a:extLst>
          </p:cNvPr>
          <p:cNvSpPr txBox="1">
            <a:spLocks/>
          </p:cNvSpPr>
          <p:nvPr/>
        </p:nvSpPr>
        <p:spPr>
          <a:xfrm>
            <a:off x="7434802" y="2937423"/>
            <a:ext cx="4129559" cy="3613914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ca-ES" b="1" u="sng" cap="sm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Catalán</a:t>
            </a:r>
          </a:p>
          <a:p>
            <a:pPr marL="0" indent="0">
              <a:buFont typeface="Wingdings" pitchFamily="2" charset="2"/>
              <a:buNone/>
            </a:pPr>
            <a:r>
              <a:rPr lang="ca-E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“El vi és una beguda alcohòlica obtinguda del raïm”.</a:t>
            </a:r>
          </a:p>
          <a:p>
            <a:pPr marL="0" indent="0" algn="ctr">
              <a:buFont typeface="Wingdings" pitchFamily="2" charset="2"/>
              <a:buNone/>
            </a:pPr>
            <a:r>
              <a:rPr lang="af-ZA" b="1" u="sng" cap="sm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Euskera</a:t>
            </a:r>
          </a:p>
          <a:p>
            <a:pPr marL="0" indent="0">
              <a:buFont typeface="Wingdings" pitchFamily="2" charset="2"/>
              <a:buNone/>
            </a:pPr>
            <a:r>
              <a:rPr lang="eu-E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“Ardoa mahatsetatik lortutako edari alkoholduna da”.</a:t>
            </a:r>
          </a:p>
          <a:p>
            <a:pPr marL="0" indent="0" algn="ctr">
              <a:buFont typeface="Wingdings" pitchFamily="2" charset="2"/>
              <a:buNone/>
            </a:pPr>
            <a:r>
              <a:rPr lang="gl-ES" b="1" u="sng" cap="sm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Gallego</a:t>
            </a:r>
          </a:p>
          <a:p>
            <a:pPr marL="0" indent="0">
              <a:buFont typeface="Wingdings" pitchFamily="2" charset="2"/>
              <a:buNone/>
            </a:pPr>
            <a:r>
              <a:rPr lang="gl-E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“O viño é unha bebida alcohólica obtida a partir de uvas”.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D7A756A-934E-46C6-861F-6A61EC4E56CC}"/>
              </a:ext>
            </a:extLst>
          </p:cNvPr>
          <p:cNvSpPr txBox="1">
            <a:spLocks/>
          </p:cNvSpPr>
          <p:nvPr/>
        </p:nvSpPr>
        <p:spPr>
          <a:xfrm>
            <a:off x="7434803" y="1962997"/>
            <a:ext cx="4129559" cy="1936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000" b="1" u="sng" cap="sm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Español / castellano</a:t>
            </a:r>
          </a:p>
          <a:p>
            <a:pPr marL="0" indent="0">
              <a:buNone/>
            </a:pPr>
            <a:r>
              <a:rPr lang="es-ES" sz="2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“El vino es una bebida alcohólica obtenida de la uva”.</a:t>
            </a:r>
          </a:p>
          <a:p>
            <a:pPr marL="0" indent="0">
              <a:buNone/>
            </a:pPr>
            <a:endParaRPr lang="en-US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7" name="Picture 10" descr="Resultado de imagen de bandera catalana">
            <a:extLst>
              <a:ext uri="{FF2B5EF4-FFF2-40B4-BE49-F238E27FC236}">
                <a16:creationId xmlns:a16="http://schemas.microsoft.com/office/drawing/2014/main" id="{BD6328A0-FABA-4176-9C46-8F378337A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6211" y="3182073"/>
            <a:ext cx="782920" cy="54722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65000"/>
                <a:lumOff val="3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esultado de imagen de bandera vasca">
            <a:extLst>
              <a:ext uri="{FF2B5EF4-FFF2-40B4-BE49-F238E27FC236}">
                <a16:creationId xmlns:a16="http://schemas.microsoft.com/office/drawing/2014/main" id="{8060CC3E-0705-46D2-BB20-A8CDB7538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45" b="17943"/>
          <a:stretch/>
        </p:blipFill>
        <p:spPr bwMode="auto">
          <a:xfrm>
            <a:off x="6606211" y="4295698"/>
            <a:ext cx="794636" cy="51898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65000"/>
                <a:lumOff val="3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Resultado de imagen de bandera gallega">
            <a:extLst>
              <a:ext uri="{FF2B5EF4-FFF2-40B4-BE49-F238E27FC236}">
                <a16:creationId xmlns:a16="http://schemas.microsoft.com/office/drawing/2014/main" id="{E71E1C12-CCD2-4F20-BDC6-606BBCDCD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63" b="14369"/>
          <a:stretch/>
        </p:blipFill>
        <p:spPr bwMode="auto">
          <a:xfrm>
            <a:off x="6617927" y="5381079"/>
            <a:ext cx="782920" cy="555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5DEF600-666A-4DE7-BC2C-E051152FF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06211" y="2031648"/>
            <a:ext cx="782920" cy="58402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bg1">
                <a:lumMod val="65000"/>
                <a:lumOff val="3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648A5-F3CA-42DF-A69D-5E718FF6F0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 b="31815"/>
          <a:stretch/>
        </p:blipFill>
        <p:spPr>
          <a:xfrm>
            <a:off x="-301" y="5156791"/>
            <a:ext cx="4919814" cy="1701209"/>
          </a:xfrm>
          <a:prstGeom prst="rect">
            <a:avLst/>
          </a:prstGeom>
          <a:effectLst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94263C-19CD-416C-A7C8-AC7453309ECE}"/>
              </a:ext>
            </a:extLst>
          </p:cNvPr>
          <p:cNvSpPr txBox="1">
            <a:spLocks/>
          </p:cNvSpPr>
          <p:nvPr/>
        </p:nvSpPr>
        <p:spPr>
          <a:xfrm>
            <a:off x="93926" y="5677785"/>
            <a:ext cx="4184364" cy="119492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1">
                  <a:lumMod val="75000"/>
                </a:schemeClr>
              </a:buClr>
              <a:buSzPct val="85000"/>
              <a:buNone/>
            </a:pPr>
            <a:r>
              <a:rPr lang="en-US" b="1" u="sng" cap="small" dirty="0">
                <a:effectLst>
                  <a:glow rad="127000">
                    <a:schemeClr val="bg1">
                      <a:alpha val="40000"/>
                    </a:schemeClr>
                  </a:glow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rPr>
              <a:t>English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SzPct val="85000"/>
              <a:buNone/>
            </a:pPr>
            <a:r>
              <a:rPr lang="en-US" dirty="0">
                <a:effectLst>
                  <a:glow rad="127000">
                    <a:schemeClr val="bg1">
                      <a:alpha val="40000"/>
                    </a:schemeClr>
                  </a:glow>
                  <a:outerShdw blurRad="50800" dist="50800" dir="5400000" algn="ctr" rotWithShape="0">
                    <a:schemeClr val="bg1">
                      <a:alpha val="40000"/>
                    </a:schemeClr>
                  </a:outerShdw>
                </a:effectLst>
              </a:rPr>
              <a:t>“Wine is an alcoholic beverage made out of grapes.”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BFE984-7AED-4B04-9DEF-45A3391463F4}"/>
              </a:ext>
            </a:extLst>
          </p:cNvPr>
          <p:cNvSpPr/>
          <p:nvPr/>
        </p:nvSpPr>
        <p:spPr>
          <a:xfrm>
            <a:off x="6606211" y="549046"/>
            <a:ext cx="5068047" cy="979185"/>
          </a:xfrm>
          <a:prstGeom prst="rect">
            <a:avLst/>
          </a:prstGeom>
          <a:blipFill dpi="0" rotWithShape="1">
            <a:blip r:embed="rId1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6CC769-ABF2-453C-BBEE-1BEB843CC933}"/>
              </a:ext>
            </a:extLst>
          </p:cNvPr>
          <p:cNvSpPr/>
          <p:nvPr/>
        </p:nvSpPr>
        <p:spPr>
          <a:xfrm>
            <a:off x="6606498" y="394343"/>
            <a:ext cx="5068047" cy="67516"/>
          </a:xfrm>
          <a:prstGeom prst="rect">
            <a:avLst/>
          </a:prstGeom>
          <a:blipFill dpi="0" rotWithShape="1">
            <a:blip r:embed="rId1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13D617-CDFC-4EFF-9F09-F53DB5167D11}"/>
              </a:ext>
            </a:extLst>
          </p:cNvPr>
          <p:cNvSpPr/>
          <p:nvPr/>
        </p:nvSpPr>
        <p:spPr>
          <a:xfrm>
            <a:off x="6606555" y="1626546"/>
            <a:ext cx="5067651" cy="66767"/>
          </a:xfrm>
          <a:prstGeom prst="rect">
            <a:avLst/>
          </a:prstGeom>
          <a:blipFill dpi="0" rotWithShape="1">
            <a:blip r:embed="rId1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F31676F-ED30-4128-8373-81D015F7692F}"/>
              </a:ext>
            </a:extLst>
          </p:cNvPr>
          <p:cNvSpPr txBox="1">
            <a:spLocks/>
          </p:cNvSpPr>
          <p:nvPr/>
        </p:nvSpPr>
        <p:spPr>
          <a:xfrm>
            <a:off x="6733738" y="673992"/>
            <a:ext cx="4812992" cy="7912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>
                <a:effectLst>
                  <a:glow rad="101600">
                    <a:schemeClr val="tx1">
                      <a:lumMod val="95000"/>
                      <a:alpha val="60000"/>
                    </a:schemeClr>
                  </a:glow>
                </a:effectLst>
              </a:rPr>
              <a:t>Iberian languages</a:t>
            </a:r>
          </a:p>
        </p:txBody>
      </p:sp>
      <p:pic>
        <p:nvPicPr>
          <p:cNvPr id="1026" name="Picture 2" descr="Union Jack or Union Flag? | Authoritative advice | The Flag Institute">
            <a:extLst>
              <a:ext uri="{FF2B5EF4-FFF2-40B4-BE49-F238E27FC236}">
                <a16:creationId xmlns:a16="http://schemas.microsoft.com/office/drawing/2014/main" id="{D55A8D71-EFBA-5F3D-3486-B449FC34A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2" t="7225" r="14525" b="7859"/>
          <a:stretch/>
        </p:blipFill>
        <p:spPr bwMode="auto">
          <a:xfrm>
            <a:off x="4373009" y="6112460"/>
            <a:ext cx="782920" cy="5867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93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6350" ty="-127000" sx="65000" sy="64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AABB6A-183B-4C1D-8D56-71674499D70F}"/>
              </a:ext>
            </a:extLst>
          </p:cNvPr>
          <p:cNvCxnSpPr>
            <a:cxnSpLocks/>
          </p:cNvCxnSpPr>
          <p:nvPr/>
        </p:nvCxnSpPr>
        <p:spPr>
          <a:xfrm flipV="1">
            <a:off x="0" y="5399809"/>
            <a:ext cx="5063836" cy="1430318"/>
          </a:xfrm>
          <a:prstGeom prst="line">
            <a:avLst/>
          </a:prstGeom>
          <a:ln w="25400">
            <a:solidFill>
              <a:srgbClr val="AB2400">
                <a:alpha val="80000"/>
              </a:srgbClr>
            </a:solidFill>
          </a:ln>
          <a:effectLst>
            <a:outerShdw blurRad="25400" dist="38100" dir="10800000" algn="r" rotWithShape="0">
              <a:schemeClr val="bg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1C5A1C-4C98-4294-8F90-F501DF8B66B7}"/>
              </a:ext>
            </a:extLst>
          </p:cNvPr>
          <p:cNvCxnSpPr>
            <a:cxnSpLocks/>
          </p:cNvCxnSpPr>
          <p:nvPr/>
        </p:nvCxnSpPr>
        <p:spPr>
          <a:xfrm>
            <a:off x="0" y="33357"/>
            <a:ext cx="8857208" cy="4693386"/>
          </a:xfrm>
          <a:prstGeom prst="line">
            <a:avLst/>
          </a:prstGeom>
          <a:ln w="25400">
            <a:solidFill>
              <a:srgbClr val="AB2400"/>
            </a:solidFill>
          </a:ln>
          <a:effectLst>
            <a:outerShdw blurRad="25400" dist="38100" dir="10800000" algn="r" rotWithShape="0">
              <a:schemeClr val="bg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00A2A8-54BE-4C21-A111-B0BFE28CC131}"/>
              </a:ext>
            </a:extLst>
          </p:cNvPr>
          <p:cNvCxnSpPr>
            <a:cxnSpLocks/>
          </p:cNvCxnSpPr>
          <p:nvPr/>
        </p:nvCxnSpPr>
        <p:spPr>
          <a:xfrm>
            <a:off x="10613571" y="0"/>
            <a:ext cx="1578429" cy="5823857"/>
          </a:xfrm>
          <a:prstGeom prst="line">
            <a:avLst/>
          </a:prstGeom>
          <a:ln w="25400">
            <a:solidFill>
              <a:srgbClr val="AB24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D899D6-D6DC-430E-B64B-ADE30CF4AB4A}"/>
              </a:ext>
            </a:extLst>
          </p:cNvPr>
          <p:cNvCxnSpPr>
            <a:cxnSpLocks/>
          </p:cNvCxnSpPr>
          <p:nvPr/>
        </p:nvCxnSpPr>
        <p:spPr>
          <a:xfrm flipH="1">
            <a:off x="7478486" y="0"/>
            <a:ext cx="1012371" cy="3722914"/>
          </a:xfrm>
          <a:prstGeom prst="line">
            <a:avLst/>
          </a:prstGeom>
          <a:ln w="25400">
            <a:solidFill>
              <a:srgbClr val="AB24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E61AFB-8E57-48E8-80F1-802927BCD06F}"/>
              </a:ext>
            </a:extLst>
          </p:cNvPr>
          <p:cNvCxnSpPr>
            <a:cxnSpLocks/>
          </p:cNvCxnSpPr>
          <p:nvPr/>
        </p:nvCxnSpPr>
        <p:spPr>
          <a:xfrm>
            <a:off x="4611613" y="6193971"/>
            <a:ext cx="5490330" cy="652444"/>
          </a:xfrm>
          <a:prstGeom prst="line">
            <a:avLst/>
          </a:prstGeom>
          <a:ln w="25400">
            <a:solidFill>
              <a:srgbClr val="AB24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FC647D-A61F-4A1F-B8A5-B3ACEA335E01}"/>
              </a:ext>
            </a:extLst>
          </p:cNvPr>
          <p:cNvCxnSpPr>
            <a:cxnSpLocks/>
          </p:cNvCxnSpPr>
          <p:nvPr/>
        </p:nvCxnSpPr>
        <p:spPr>
          <a:xfrm flipV="1">
            <a:off x="6368143" y="3222171"/>
            <a:ext cx="5823857" cy="3635829"/>
          </a:xfrm>
          <a:prstGeom prst="line">
            <a:avLst/>
          </a:prstGeom>
          <a:ln w="25400">
            <a:solidFill>
              <a:srgbClr val="AB24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51151E-CE2A-47BE-8E33-5BF5E501064A}"/>
              </a:ext>
            </a:extLst>
          </p:cNvPr>
          <p:cNvSpPr txBox="1">
            <a:spLocks/>
          </p:cNvSpPr>
          <p:nvPr/>
        </p:nvSpPr>
        <p:spPr>
          <a:xfrm>
            <a:off x="8268352" y="1721170"/>
            <a:ext cx="3589954" cy="4765040"/>
          </a:xfrm>
          <a:prstGeom prst="rect">
            <a:avLst/>
          </a:prstGeom>
          <a:gradFill>
            <a:gsLst>
              <a:gs pos="40000">
                <a:srgbClr val="EBD7B2">
                  <a:alpha val="60000"/>
                </a:srgbClr>
              </a:gs>
              <a:gs pos="100000">
                <a:srgbClr val="EBD7B2">
                  <a:alpha val="0"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u="sng" cap="small" dirty="0">
                <a:effectLst>
                  <a:glow rad="101600">
                    <a:srgbClr val="F6EDDE">
                      <a:alpha val="80000"/>
                    </a:srgbClr>
                  </a:glow>
                </a:effectLst>
              </a:rPr>
              <a:t>Structure</a:t>
            </a:r>
            <a:endParaRPr lang="en-US" dirty="0">
              <a:effectLst>
                <a:glow rad="101600">
                  <a:srgbClr val="F6EDDE">
                    <a:alpha val="80000"/>
                  </a:srgbClr>
                </a:glow>
              </a:effectLst>
            </a:endParaRP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We address people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Could I have?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Same here.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We jump to conclusions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To run away.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I want in / out.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I laughed my head off.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We do not </a:t>
            </a:r>
            <a:r>
              <a:rPr lang="en-US" b="1" i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like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The possessive is not that important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I hit </a:t>
            </a:r>
            <a:r>
              <a:rPr lang="en-US" i="1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my</a:t>
            </a: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 head against a wall.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Eat </a:t>
            </a:r>
            <a:r>
              <a:rPr lang="en-US" i="1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your</a:t>
            </a: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 food!</a:t>
            </a:r>
          </a:p>
          <a:p>
            <a:pPr marL="274320" lvl="1" indent="0">
              <a:buNone/>
            </a:pPr>
            <a:endParaRPr lang="en-US" dirty="0">
              <a:effectLst>
                <a:glow rad="127000">
                  <a:srgbClr val="F6EDDE">
                    <a:alpha val="80000"/>
                  </a:srgbClr>
                </a:glow>
              </a:effectLst>
            </a:endParaRPr>
          </a:p>
          <a:p>
            <a:pPr marL="0" indent="0">
              <a:buNone/>
            </a:pPr>
            <a:endParaRPr lang="en-US" b="1" cap="small" dirty="0">
              <a:effectLst>
                <a:glow rad="127000">
                  <a:srgbClr val="F6EDDE">
                    <a:alpha val="80000"/>
                  </a:srgbClr>
                </a:glow>
              </a:effectLst>
            </a:endParaRPr>
          </a:p>
          <a:p>
            <a:pPr marL="0" indent="0">
              <a:buNone/>
            </a:pPr>
            <a:endParaRPr lang="en-US" dirty="0">
              <a:effectLst>
                <a:glow rad="127000">
                  <a:srgbClr val="F6EDDE">
                    <a:alpha val="80000"/>
                  </a:srgbClr>
                </a:glow>
              </a:effectLst>
            </a:endParaRPr>
          </a:p>
          <a:p>
            <a:endParaRPr lang="en-US" dirty="0">
              <a:effectLst>
                <a:glow rad="127000">
                  <a:srgbClr val="F6EDDE">
                    <a:alpha val="80000"/>
                  </a:srgb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9A326-2D10-4B65-A0D3-5DA233391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9550" y="1728554"/>
            <a:ext cx="3197681" cy="5007497"/>
          </a:xfrm>
          <a:gradFill>
            <a:gsLst>
              <a:gs pos="40000">
                <a:srgbClr val="EBD7B2">
                  <a:alpha val="60000"/>
                </a:srgbClr>
              </a:gs>
              <a:gs pos="100000">
                <a:srgbClr val="EBD7B2">
                  <a:alpha val="0"/>
                </a:srgbClr>
              </a:gs>
            </a:gsLst>
            <a:path path="rect">
              <a:fillToRect l="50000" t="50000" r="50000" b="50000"/>
            </a:path>
          </a:gra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cap="small" dirty="0">
                <a:effectLst>
                  <a:glow rad="101600">
                    <a:srgbClr val="F6EDDE">
                      <a:alpha val="80000"/>
                    </a:srgbClr>
                  </a:glow>
                </a:effectLst>
              </a:rPr>
              <a:t>Traits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Vowels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a, e, </a:t>
            </a:r>
            <a:r>
              <a:rPr lang="en-US" dirty="0" err="1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i</a:t>
            </a: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, o, u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Consonants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b/d/g vs. p/t/k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Inverted marks </a:t>
            </a:r>
          </a:p>
          <a:p>
            <a:pPr marL="274320" lvl="1" indent="0">
              <a:buNone/>
            </a:pPr>
            <a:r>
              <a:rPr lang="en-US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¡! / ¿?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Different </a:t>
            </a:r>
            <a:r>
              <a:rPr lang="en-US" b="1" i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to be </a:t>
            </a:r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verbs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Many verbal tenses</a:t>
            </a:r>
          </a:p>
          <a:p>
            <a:r>
              <a:rPr lang="en-US" b="1" cap="small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Challenges</a:t>
            </a:r>
          </a:p>
          <a:p>
            <a:pPr marL="274320" lvl="1" indent="0">
              <a:buNone/>
            </a:pPr>
            <a:r>
              <a:rPr lang="en-US" sz="2000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The object pronouns</a:t>
            </a:r>
          </a:p>
          <a:p>
            <a:pPr marL="274320" lvl="1" indent="0">
              <a:buNone/>
            </a:pPr>
            <a:r>
              <a:rPr lang="en-US" sz="2000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The past tenses</a:t>
            </a:r>
          </a:p>
          <a:p>
            <a:pPr marL="274320" lvl="1" indent="0">
              <a:buNone/>
            </a:pPr>
            <a:r>
              <a:rPr lang="en-US" sz="2000" dirty="0">
                <a:effectLst>
                  <a:glow rad="127000">
                    <a:srgbClr val="F6EDDE">
                      <a:alpha val="80000"/>
                    </a:srgbClr>
                  </a:glow>
                </a:effectLst>
              </a:rPr>
              <a:t>The subjunctive</a:t>
            </a:r>
            <a:endParaRPr lang="en-US" dirty="0">
              <a:effectLst>
                <a:glow rad="127000">
                  <a:srgbClr val="F6EDDE">
                    <a:alpha val="80000"/>
                  </a:srgbClr>
                </a:glo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F05515-DEF8-48F7-A5A8-6691AD9A2C57}"/>
              </a:ext>
            </a:extLst>
          </p:cNvPr>
          <p:cNvSpPr/>
          <p:nvPr/>
        </p:nvSpPr>
        <p:spPr>
          <a:xfrm>
            <a:off x="272793" y="346542"/>
            <a:ext cx="11667857" cy="979185"/>
          </a:xfrm>
          <a:prstGeom prst="rect">
            <a:avLst/>
          </a:prstGeom>
          <a:blipFill dpi="0" rotWithShape="1"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965D24-AC86-431C-B321-C579267D97C9}"/>
              </a:ext>
            </a:extLst>
          </p:cNvPr>
          <p:cNvSpPr/>
          <p:nvPr/>
        </p:nvSpPr>
        <p:spPr>
          <a:xfrm>
            <a:off x="272793" y="189018"/>
            <a:ext cx="11667857" cy="67516"/>
          </a:xfrm>
          <a:prstGeom prst="rect">
            <a:avLst/>
          </a:prstGeom>
          <a:blipFill dpi="0" rotWithShape="1"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FDC26B-2C8F-401B-9FA4-BA5CD079B2F0}"/>
              </a:ext>
            </a:extLst>
          </p:cNvPr>
          <p:cNvSpPr/>
          <p:nvPr/>
        </p:nvSpPr>
        <p:spPr>
          <a:xfrm>
            <a:off x="273704" y="1465288"/>
            <a:ext cx="11666946" cy="66767"/>
          </a:xfrm>
          <a:prstGeom prst="rect">
            <a:avLst/>
          </a:prstGeom>
          <a:blipFill dpi="0" rotWithShape="1">
            <a:blip r:embed="rId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FEB45-5FC9-41C5-9B02-A187EB57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74" y="88076"/>
            <a:ext cx="6393138" cy="1609344"/>
          </a:xfrm>
        </p:spPr>
        <p:txBody>
          <a:bodyPr/>
          <a:lstStyle/>
          <a:p>
            <a:pPr algn="ctr"/>
            <a:r>
              <a:rPr lang="en-US" dirty="0">
                <a:blipFill>
                  <a:blip r:embed="rId5"/>
                  <a:tile tx="6350" ty="-127000" sx="65000" sy="64000" flip="none" algn="tl"/>
                </a:blip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The Spanish Language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3CCA35-0D13-4133-810C-713412F13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015"/>
                    </a14:imgEffect>
                    <a14:imgEffect>
                      <a14:saturation sat="25000"/>
                    </a14:imgEffect>
                    <a14:imgEffect>
                      <a14:brightnessContrast bright="3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19" t="28728" r="25568"/>
          <a:stretch/>
        </p:blipFill>
        <p:spPr bwMode="auto">
          <a:xfrm>
            <a:off x="272793" y="1673670"/>
            <a:ext cx="4338820" cy="496339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2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chemeClr val="bg1"/>
            </a:gs>
            <a:gs pos="73000">
              <a:srgbClr val="FFF5EA"/>
            </a:gs>
            <a:gs pos="100000">
              <a:srgbClr val="FFC78F"/>
            </a:gs>
            <a:gs pos="90000">
              <a:srgbClr val="FFDDBB"/>
            </a:gs>
          </a:gsLst>
          <a:lin ang="21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29EBB4-BE5E-4E69-AB1E-FA99808B7AE5}"/>
              </a:ext>
            </a:extLst>
          </p:cNvPr>
          <p:cNvSpPr/>
          <p:nvPr/>
        </p:nvSpPr>
        <p:spPr>
          <a:xfrm>
            <a:off x="6096402" y="1841125"/>
            <a:ext cx="5119811" cy="66767"/>
          </a:xfrm>
          <a:prstGeom prst="rect">
            <a:avLst/>
          </a:prstGeom>
          <a:blipFill dpi="0"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D62FF-4401-4E07-9284-98EC1CF300BC}"/>
              </a:ext>
            </a:extLst>
          </p:cNvPr>
          <p:cNvSpPr/>
          <p:nvPr/>
        </p:nvSpPr>
        <p:spPr>
          <a:xfrm>
            <a:off x="6096058" y="435239"/>
            <a:ext cx="5120210" cy="1297739"/>
          </a:xfrm>
          <a:prstGeom prst="rect">
            <a:avLst/>
          </a:prstGeom>
          <a:blipFill dpi="0"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53" y="-1"/>
            <a:ext cx="5229364" cy="6858001"/>
          </a:xfrm>
          <a:prstGeom prst="rect">
            <a:avLst/>
          </a:prstGeom>
        </p:spPr>
      </p:pic>
      <p:pic>
        <p:nvPicPr>
          <p:cNvPr id="3" name="Picture 4" descr="Green Leaves Transparent | PNG All">
            <a:extLst>
              <a:ext uri="{FF2B5EF4-FFF2-40B4-BE49-F238E27FC236}">
                <a16:creationId xmlns:a16="http://schemas.microsoft.com/office/drawing/2014/main" id="{4ED27F49-35CD-485F-829C-89D413CB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426722" flipV="1">
            <a:off x="3990823" y="1000673"/>
            <a:ext cx="5993320" cy="36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argentinos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9829" y="3687177"/>
            <a:ext cx="2486439" cy="15221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de negros brasi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9829" y="2033096"/>
            <a:ext cx="2487229" cy="15221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ros enamoran a miles en redes sociales | Contrastes de Puebla">
            <a:extLst>
              <a:ext uri="{FF2B5EF4-FFF2-40B4-BE49-F238E27FC236}">
                <a16:creationId xmlns:a16="http://schemas.microsoft.com/office/drawing/2014/main" id="{2147C938-A913-4526-916B-D92FC1820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2847" y="3673190"/>
            <a:ext cx="2477845" cy="15361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reen Leaves Transparent | PNG All">
            <a:extLst>
              <a:ext uri="{FF2B5EF4-FFF2-40B4-BE49-F238E27FC236}">
                <a16:creationId xmlns:a16="http://schemas.microsoft.com/office/drawing/2014/main" id="{F6D3454F-D7A7-4858-8E0B-221B0C76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321937">
            <a:off x="3195792" y="979705"/>
            <a:ext cx="8118399" cy="501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risis en Bolivia: qué es el &quot;cerco de Túpac Katari&quot; que anunciaron los  defensores de Evo Morales y por qué causa temor en La Paz - BBC News Mundo">
            <a:extLst>
              <a:ext uri="{FF2B5EF4-FFF2-40B4-BE49-F238E27FC236}">
                <a16:creationId xmlns:a16="http://schemas.microsoft.com/office/drawing/2014/main" id="{3F9EF93A-1B67-4D12-87CE-1AA2180D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3462" y="2033096"/>
            <a:ext cx="2487229" cy="15221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9" y="5447998"/>
            <a:ext cx="5152581" cy="1221743"/>
          </a:xfrm>
        </p:spPr>
        <p:txBody>
          <a:bodyPr>
            <a:normAutofit/>
          </a:bodyPr>
          <a:lstStyle/>
          <a:p>
            <a:r>
              <a:rPr lang="en-US" dirty="0"/>
              <a:t>Names: first name + surname + surname</a:t>
            </a:r>
          </a:p>
          <a:p>
            <a:r>
              <a:rPr lang="es-ES_tradnl" dirty="0"/>
              <a:t>Tú – usted / </a:t>
            </a:r>
            <a:r>
              <a:rPr lang="es-ES_tradnl" dirty="0">
                <a:solidFill>
                  <a:schemeClr val="bg1">
                    <a:lumMod val="65000"/>
                  </a:schemeClr>
                </a:solidFill>
              </a:rPr>
              <a:t>vos</a:t>
            </a:r>
            <a:r>
              <a:rPr lang="es-ES_tradnl" dirty="0"/>
              <a:t> / vosotros – ustedes </a:t>
            </a:r>
          </a:p>
          <a:p>
            <a:r>
              <a:rPr lang="en-US" dirty="0"/>
              <a:t>Cheek kissing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E5E3F7-B888-4EF0-B8D2-5F074A1BAB12}"/>
              </a:ext>
            </a:extLst>
          </p:cNvPr>
          <p:cNvSpPr/>
          <p:nvPr/>
        </p:nvSpPr>
        <p:spPr>
          <a:xfrm>
            <a:off x="6095999" y="252351"/>
            <a:ext cx="5120210" cy="67516"/>
          </a:xfrm>
          <a:prstGeom prst="rect">
            <a:avLst/>
          </a:prstGeom>
          <a:blipFill dpi="0" rotWithShape="1">
            <a:blip r:embed="rId2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002" y="653313"/>
            <a:ext cx="3476204" cy="10615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gradFill flip="none" rotWithShape="1">
                  <a:gsLst>
                    <a:gs pos="49000">
                      <a:schemeClr val="bg1"/>
                    </a:gs>
                    <a:gs pos="73000">
                      <a:srgbClr val="FFF5EA"/>
                    </a:gs>
                    <a:gs pos="100000">
                      <a:srgbClr val="FFC78F"/>
                    </a:gs>
                    <a:gs pos="90000">
                      <a:srgbClr val="FFDDBB"/>
                    </a:gs>
                  </a:gsLst>
                  <a:lin ang="2700000" scaled="1"/>
                  <a:tileRect/>
                </a:gradFill>
                <a:effectLst>
                  <a:glow rad="101600">
                    <a:schemeClr val="tx1">
                      <a:lumMod val="75000"/>
                      <a:lumOff val="25000"/>
                      <a:alpha val="60000"/>
                    </a:schemeClr>
                  </a:glow>
                </a:effectLst>
              </a:rPr>
              <a:t>The surface</a:t>
            </a:r>
          </a:p>
        </p:txBody>
      </p:sp>
    </p:spTree>
    <p:extLst>
      <p:ext uri="{BB962C8B-B14F-4D97-AF65-F5344CB8AC3E}">
        <p14:creationId xmlns:p14="http://schemas.microsoft.com/office/powerpoint/2010/main" val="42714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374</TotalTime>
  <Words>458</Words>
  <Application>Microsoft Office PowerPoint</Application>
  <PresentationFormat>Widescreen</PresentationFormat>
  <Paragraphs>150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Introduction</vt:lpstr>
      <vt:lpstr>Countries &amp; Cities</vt:lpstr>
      <vt:lpstr>Spain, 1983: Autonomous Communities</vt:lpstr>
      <vt:lpstr>Dialects &amp; Stereotypes</vt:lpstr>
      <vt:lpstr>Global language</vt:lpstr>
      <vt:lpstr>R.a.E &amp; Instituto Cervantes</vt:lpstr>
      <vt:lpstr>PowerPoint Presentation</vt:lpstr>
      <vt:lpstr>The Spanish Language</vt:lpstr>
      <vt:lpstr>The surface</vt:lpstr>
      <vt:lpstr>Wine &amp; Cheese</vt:lpstr>
      <vt:lpstr>Gastronomy</vt:lpstr>
      <vt:lpstr>Meat</vt:lpstr>
      <vt:lpstr>Peru &amp; the fish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 Garcia Javier</dc:creator>
  <cp:lastModifiedBy>Gonzalez Garcia Javier</cp:lastModifiedBy>
  <cp:revision>52</cp:revision>
  <dcterms:created xsi:type="dcterms:W3CDTF">2022-03-09T08:31:47Z</dcterms:created>
  <dcterms:modified xsi:type="dcterms:W3CDTF">2024-04-21T04:51:39Z</dcterms:modified>
</cp:coreProperties>
</file>