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72" r:id="rId4"/>
    <p:sldId id="273" r:id="rId5"/>
    <p:sldId id="274" r:id="rId6"/>
    <p:sldId id="258" r:id="rId7"/>
    <p:sldId id="275" r:id="rId8"/>
    <p:sldId id="276" r:id="rId9"/>
    <p:sldId id="277" r:id="rId10"/>
    <p:sldId id="278" r:id="rId11"/>
    <p:sldId id="279" r:id="rId12"/>
    <p:sldId id="280" r:id="rId13"/>
    <p:sldId id="259" r:id="rId14"/>
    <p:sldId id="260" r:id="rId15"/>
    <p:sldId id="269" r:id="rId16"/>
    <p:sldId id="261" r:id="rId17"/>
    <p:sldId id="281" r:id="rId18"/>
    <p:sldId id="262" r:id="rId19"/>
    <p:sldId id="263" r:id="rId20"/>
    <p:sldId id="265" r:id="rId21"/>
    <p:sldId id="266" r:id="rId22"/>
    <p:sldId id="271" r:id="rId23"/>
    <p:sldId id="282" r:id="rId24"/>
  </p:sldIdLst>
  <p:sldSz cx="10080625" cy="7559675"/>
  <p:notesSz cx="7559675" cy="10691813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0" y="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B28AA0-EE66-4459-930D-1498230129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C09DD-F293-43CB-9DC5-7E010E1096AA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F6B22-5A13-4EE4-B3C1-2B684DC58B03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D1D86-5A77-4E75-BA25-061A9CBF3B4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F255CE-1951-4331-ADDA-8B5C79AE618F}" type="slidenum">
              <a:t>‹#›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0997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9C23F-1DE4-4100-91C7-D25818A2B9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91831-AEE7-441A-BAF9-60606041FCD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fi-FI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C03CA62-E4BF-48EC-BFDE-F6690EA39E0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D2955-CF92-4DD2-BCAA-F8743E76C6F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E5F01-59B3-448C-A528-F3917C0A0840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EC371-B563-4678-9073-D32535929C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00FA0D7-FA53-4704-9D37-B8D851C2EFE3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0867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i-FI" sz="2000" b="0" i="0" u="none" strike="noStrike" kern="1200" cap="none" spc="0" baseline="0">
        <a:solidFill>
          <a:srgbClr val="000000"/>
        </a:solidFill>
        <a:uFillTx/>
        <a:latin typeface="Arial" pitchFamily="18"/>
        <a:ea typeface="SimSun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DA89EFE4-E1AB-4849-BA91-5B62444EB02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ACE9C1-E65D-4E27-B30C-AA7605B658A4}" type="slidenum">
              <a:t>1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A97D7431-5592-480F-9AAB-A038AF623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CAD94A29-9501-401E-BA80-38567779FA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LID4096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46A16A4-54C2-499F-8D42-8380EE7689A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C0C41BF-F919-4B11-BE72-6F537EE40E6B}" type="slidenum">
              <a:t>2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FE8BA2C4-6CD9-4B1E-940C-F979E1AF1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33B7CC40-60A9-4823-9457-9767D74B9C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CC76876-2330-42ED-A3FC-3F1EA15EEF1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D85845-DFFC-45F5-A391-0FBC6BA9CB9A}" type="slidenum">
              <a:t>6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3E12104B-E390-48C9-8B68-984BCF926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A4164904-4437-4879-8F3B-A1268D0E84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A76A6F4-FAA0-4681-8E4B-9437EF5D662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686FE9-2FD3-4C95-8715-97BE7666EFDC}" type="slidenum">
              <a:t>13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9682F9AD-3E26-4388-8D43-7764AF43C3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159F5530-0765-46CC-8347-ED8C5DD404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71C0FB12-1C2B-4C6D-A893-37E4A0A3B1D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1483F7-2715-4D25-9D50-614FA6735F4E}" type="slidenum">
              <a:t>14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4B703F67-0145-43CB-B716-D2FB3E052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42F66A7B-1160-4F64-8D12-C31A5E03F3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BD0D7168-D8DB-4BC6-B2F9-0BB24EE23F5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6B7FAD-CA02-4B82-9591-F57E305E6B77}" type="slidenum">
              <a:t>16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99F7D3B0-CB26-4CE0-A15A-257E3765E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AF27FFF9-37A5-4A3F-875F-4C8658D8B3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0A664C6-987D-47B7-BA5A-C6EC6B93E39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323892-04E6-4FF2-8602-7917EBA9AB56}" type="slidenum">
              <a:t>18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666014EA-5585-495D-91CE-2301C305B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70F1702C-A988-41FA-9676-577984CFE1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1EFEA882-0491-424E-B526-A1837A2C289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6D2D25-F918-477F-82E8-A7A06A422076}" type="slidenum">
              <a:t>19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2FA65579-20F5-4AAB-B438-94B524CE1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274A9420-C1DE-4C11-B3D8-B56EC74C74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703E457-E775-440B-A488-8E901F95E55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FD0CA4-5EA0-49A1-9CC9-12EEA1BADC37}" type="slidenum">
              <a:t>20</a:t>
            </a:fld>
            <a:endParaRPr lang="fi-FI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lide Image Placeholder 1">
            <a:extLst>
              <a:ext uri="{FF2B5EF4-FFF2-40B4-BE49-F238E27FC236}">
                <a16:creationId xmlns:a16="http://schemas.microsoft.com/office/drawing/2014/main" id="{8E82CAA5-0431-4B17-B42A-21B5CD204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Notes Placeholder 2">
            <a:extLst>
              <a:ext uri="{FF2B5EF4-FFF2-40B4-BE49-F238E27FC236}">
                <a16:creationId xmlns:a16="http://schemas.microsoft.com/office/drawing/2014/main" id="{D22F6795-7F45-40C6-BB0B-F9F1DD354C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3591-8BB1-417F-B4F7-CB95428FA20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D091E-EF3D-476B-B788-51F6AD8D8EB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5A3EE-FEC8-42AE-8479-2DDB1EBEA0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3F48-CF97-40C2-8D7B-754E6AB309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4CAC-4B2D-4D2F-AA90-D85315C54F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D259C1-4337-4A22-A123-12498774834E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300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9303-0982-426A-82DC-9B934F9C4F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5CC1A-6648-47DC-BEFA-3AAA54F1285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11E9E-E00F-4FAD-9E43-69128A4ACC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BE0B7-7015-401E-AA78-88C5F16EB5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84147-28CF-4E6E-AE9F-3D9C50504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11C617-E626-404A-91CB-57586FCDC05E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32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3327C0-1C38-4DA8-8DEC-D11FC93B165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F3696-966B-4C9B-8152-4B2444668EE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7E8B-7BBA-4251-A03E-99A2246EDC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BAA4A-DB1B-42C8-B853-BB21E99E75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60E6B-5FE6-4EF2-BAB5-4EAE82DB45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E504B-1B39-46F9-85A6-C471C148426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172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30AB-B3E3-444F-BCDF-FDF74F1AE4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09DD1-045F-4CD8-B57E-FBE201974E9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DBB91-14E2-4C42-A80B-DD57507BCB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FE76-015B-4BFF-BAAB-F4C895B554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EA671-0E95-4AA9-9BE9-41A8339571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C5523E-3242-499C-A2A4-A0B30F772259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706532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C865-4D34-4E1F-BFB6-877B8CA723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A9292-AA31-4C48-BAA5-127A403CB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AC81-F940-4F4F-BEE5-683A5F85D6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AAECA-513D-4447-B2A8-09D6D61EF5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EAB6-E1B4-47A7-8B0C-E9006C7205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FA28D1-3B31-4F27-946A-39DE3AFB8498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43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89F14-5E74-4666-A807-99E6598DDC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20160-E96D-4CE1-90B1-78C8F9512B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48BFE-6048-4414-A35C-D89032AAD33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07CF0-52D4-474E-B7E2-9DF2BE9A52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96BCB-477D-4042-8B9F-741B38ABF5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35178-D594-4B18-9CF1-11E830E9BB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A2DB8B-CAE9-4F94-8AD3-A9D273DD438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514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7501-6FB7-4EA7-A4A9-C7440A9428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140BE-A7FF-4ACE-8EE5-A4333D53FE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37F6E-8899-474B-9424-B107E88AEC4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69C47-06A9-4222-B530-F25DE92FB6B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3EF8D-E931-401B-8918-32F713485A3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78A0C0-0FF2-4F82-B21F-5E8988FAF4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512455-4AD7-432B-90EF-FCD52791FB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3E5FF-EC50-4D42-883B-A3DA2F99D9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FBB2A6-76FB-4B55-ABE2-8A9EB62CDE6E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414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EF2F-0A94-47C5-BD62-7D1E057A06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68FD6-6FB6-4953-90D8-30706C7CA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4256D-C612-4161-8F57-FCA617203D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74BD6-9181-48BA-B982-FEB589B0EB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767D59-ECAF-4EAB-9831-30CBEA19A5B9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602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D1A3F-1DD2-47D8-A7F7-AB719C0242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2BA4C-FC1D-441C-8872-B6EC32B938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9367-7BC0-49F4-91A9-B430B845C6F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3B6A83-4451-48E7-A1B7-B95F2198AD1D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0512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6609-B81D-4323-BB88-FDAFD6AD51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568DB-1D39-4B79-8650-02FFD4CDBFF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5CDE3-162B-4470-8705-BA76E18D15A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8D455-5C14-4FE7-A7D2-FB9F20F35E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25544-21C7-4D50-8977-186965DD0E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85E31-5208-4153-B575-E67D168937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482CA1-A41D-46BB-B5F4-3FAA2F5E389F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62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5DC20-FDC7-49B9-BDDE-CB151A3B19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C0570-1A29-4B5A-91EF-CDB30A6254B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lang="fi-FI"/>
            </a:lvl1pPr>
          </a:lstStyle>
          <a:p>
            <a:pPr lvl="0"/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E7514-14D4-4AB9-BCA2-9B319E8DC97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1AC27-9ACD-4185-91D9-E0AC728378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66468-E56D-4C6D-93C1-10A5355BBC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194B6-9D39-4EC3-A5DC-52587BE752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341FCC-A799-4129-B860-7066446259E5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074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48F97-5989-447F-8FD3-551746A6CF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A2758-DBFD-4F77-BB6E-C7B70200BE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044B-A6A5-480A-A671-7EDA449561A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CFB52-297F-479C-864D-5D3264F407B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24D0E-D2F2-4F4D-A8C1-DE10C534BB1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DC58823-11B5-4186-A81C-99C41AD47A72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fi-FI" sz="4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Mangal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Mang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206BA81-26B8-41DD-8679-54E0BDED8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4470" y="-417198"/>
            <a:ext cx="11657677" cy="7976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B2896-2309-436C-BB33-51C29BC4BFB7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 anchorCtr="0"/>
          <a:lstStyle/>
          <a:p>
            <a:pPr lvl="0" algn="r"/>
            <a:r>
              <a:rPr lang="fi-FI" sz="2800" b="1" dirty="0">
                <a:latin typeface="Garamond" pitchFamily="18"/>
              </a:rPr>
              <a:t>V</a:t>
            </a:r>
            <a:r>
              <a:rPr lang="fi-FI" sz="2800" dirty="0">
                <a:latin typeface="Garamond" pitchFamily="18"/>
              </a:rPr>
              <a:t>aatetus- ja </a:t>
            </a:r>
            <a:br>
              <a:rPr lang="fi-FI" sz="2800" dirty="0">
                <a:latin typeface="Garamond" pitchFamily="18"/>
              </a:rPr>
            </a:br>
            <a:r>
              <a:rPr lang="fi-FI" sz="2800" dirty="0">
                <a:latin typeface="Garamond" pitchFamily="18"/>
              </a:rPr>
              <a:t>tekstiilisuunnittelun </a:t>
            </a:r>
            <a:br>
              <a:rPr lang="fi-FI" sz="2800" dirty="0">
                <a:latin typeface="Garamond" pitchFamily="18"/>
              </a:rPr>
            </a:br>
            <a:r>
              <a:rPr lang="fi-FI" sz="2800" dirty="0">
                <a:latin typeface="Garamond" pitchFamily="18"/>
              </a:rPr>
              <a:t>perusteet</a:t>
            </a:r>
            <a:br>
              <a:rPr lang="fi-FI" sz="2800" dirty="0">
                <a:latin typeface="Garamond" pitchFamily="18"/>
              </a:rPr>
            </a:br>
            <a:br>
              <a:rPr lang="fi-FI" sz="2800" dirty="0">
                <a:latin typeface="Garamond" pitchFamily="18"/>
              </a:rPr>
            </a:br>
            <a:r>
              <a:rPr lang="fi-FI" sz="2800" dirty="0">
                <a:latin typeface="Garamond" pitchFamily="18"/>
              </a:rPr>
              <a:t>9 op</a:t>
            </a:r>
            <a:br>
              <a:rPr lang="fi-FI" sz="2800" dirty="0">
                <a:latin typeface="Garamond" pitchFamily="18"/>
              </a:rPr>
            </a:br>
            <a:r>
              <a:rPr lang="fi-FI" sz="2800" dirty="0">
                <a:latin typeface="Garamond" pitchFamily="18"/>
              </a:rPr>
              <a:t>syksy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37DA1-E8DC-47F6-8E6C-B653FD350FF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744592" y="4246244"/>
            <a:ext cx="7559673" cy="1825627"/>
          </a:xfrm>
        </p:spPr>
        <p:txBody>
          <a:bodyPr anchor="ctr" anchorCtr="1"/>
          <a:lstStyle/>
          <a:p>
            <a:pPr lvl="0" algn="ctr"/>
            <a:r>
              <a:rPr lang="fi-FI" sz="4400" b="1">
                <a:latin typeface="Garamond" pitchFamily="18"/>
              </a:rPr>
              <a:t>TEHTÄVÄT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21D2A2-0EA1-43F2-89FD-B209BEADD796}"/>
              </a:ext>
            </a:extLst>
          </p:cNvPr>
          <p:cNvSpPr txBox="1"/>
          <p:nvPr/>
        </p:nvSpPr>
        <p:spPr>
          <a:xfrm>
            <a:off x="4728755" y="6928539"/>
            <a:ext cx="496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BA2 ryhmätyömallisto</a:t>
            </a:r>
          </a:p>
          <a:p>
            <a:r>
              <a:rPr lang="fi-FI" sz="1200" dirty="0"/>
              <a:t>Elina Heilanen, Aleksandra Hellberg, Camilla Naukkarinen &amp; Noora Vihervirta</a:t>
            </a:r>
            <a:endParaRPr lang="LID4096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98E1-E0D2-45F0-89E9-572BBAB3D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16C2A-4F7B-45D2-92D0-960E4C9030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A picture containing laying, sitting, cat, person&#10;&#10;Description automatically generated">
            <a:extLst>
              <a:ext uri="{FF2B5EF4-FFF2-40B4-BE49-F238E27FC236}">
                <a16:creationId xmlns:a16="http://schemas.microsoft.com/office/drawing/2014/main" id="{CE2B336C-8934-417D-99E0-1F7DCEAEB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9436" y="972187"/>
            <a:ext cx="8224523" cy="6168392"/>
          </a:xfrm>
          <a:prstGeom prst="rect">
            <a:avLst/>
          </a:prstGeom>
        </p:spPr>
      </p:pic>
      <p:pic>
        <p:nvPicPr>
          <p:cNvPr id="7" name="Picture 6" descr="A picture containing indoor, cat, laying, green&#10;&#10;Description automatically generated">
            <a:extLst>
              <a:ext uri="{FF2B5EF4-FFF2-40B4-BE49-F238E27FC236}">
                <a16:creationId xmlns:a16="http://schemas.microsoft.com/office/drawing/2014/main" id="{A5EC503F-6244-40D2-AE69-2877F804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747" y="2393350"/>
            <a:ext cx="4205288" cy="3153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174920-3C5E-4843-9502-8BD4766DF204}"/>
              </a:ext>
            </a:extLst>
          </p:cNvPr>
          <p:cNvSpPr/>
          <p:nvPr/>
        </p:nvSpPr>
        <p:spPr>
          <a:xfrm>
            <a:off x="304693" y="6612988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Ykkösvuosikurssi 2018 kevät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Venla Elonsalo</a:t>
            </a:r>
          </a:p>
        </p:txBody>
      </p:sp>
    </p:spTree>
    <p:extLst>
      <p:ext uri="{BB962C8B-B14F-4D97-AF65-F5344CB8AC3E}">
        <p14:creationId xmlns:p14="http://schemas.microsoft.com/office/powerpoint/2010/main" val="136406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176E-2A92-4AD7-835C-594B4EEA7F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A9A9F-CA16-47BE-8FAE-676F3411D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A picture containing food, piece, sandwich, table&#10;&#10;Description automatically generated">
            <a:extLst>
              <a:ext uri="{FF2B5EF4-FFF2-40B4-BE49-F238E27FC236}">
                <a16:creationId xmlns:a16="http://schemas.microsoft.com/office/drawing/2014/main" id="{41354DEA-ECF3-435B-B7C5-DAA5BD2A6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8526" y="944960"/>
            <a:ext cx="7559675" cy="5669756"/>
          </a:xfrm>
          <a:prstGeom prst="rect">
            <a:avLst/>
          </a:prstGeom>
        </p:spPr>
      </p:pic>
      <p:pic>
        <p:nvPicPr>
          <p:cNvPr id="7" name="Picture 6" descr="A person lying on a bed&#10;&#10;Description automatically generated">
            <a:extLst>
              <a:ext uri="{FF2B5EF4-FFF2-40B4-BE49-F238E27FC236}">
                <a16:creationId xmlns:a16="http://schemas.microsoft.com/office/drawing/2014/main" id="{660C00DA-A4BF-48E1-8978-7840A37B9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153" y="2350170"/>
            <a:ext cx="4184968" cy="31387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0E5CB-C041-4310-A0B1-CF7F9C89FD43}"/>
              </a:ext>
            </a:extLst>
          </p:cNvPr>
          <p:cNvSpPr/>
          <p:nvPr/>
        </p:nvSpPr>
        <p:spPr>
          <a:xfrm>
            <a:off x="6230211" y="6570709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Ykkösvuosikurssi 2018 kevät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Jenny Hytönen</a:t>
            </a:r>
          </a:p>
        </p:txBody>
      </p:sp>
    </p:spTree>
    <p:extLst>
      <p:ext uri="{BB962C8B-B14F-4D97-AF65-F5344CB8AC3E}">
        <p14:creationId xmlns:p14="http://schemas.microsoft.com/office/powerpoint/2010/main" val="336502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4B29-76A8-431B-B2B1-D1DD6CA14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CE781-0E64-45CD-B3F0-9A3167DAA2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A close up of some shoes&#10;&#10;Description automatically generated">
            <a:extLst>
              <a:ext uri="{FF2B5EF4-FFF2-40B4-BE49-F238E27FC236}">
                <a16:creationId xmlns:a16="http://schemas.microsoft.com/office/drawing/2014/main" id="{EA434727-2206-4EA8-A2C5-391244744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5910" y="944959"/>
            <a:ext cx="7559675" cy="5669756"/>
          </a:xfrm>
          <a:prstGeom prst="rect">
            <a:avLst/>
          </a:prstGeom>
        </p:spPr>
      </p:pic>
      <p:pic>
        <p:nvPicPr>
          <p:cNvPr id="7" name="Picture 6" descr="A picture containing person, indoor, person, living&#10;&#10;Description automatically generated">
            <a:extLst>
              <a:ext uri="{FF2B5EF4-FFF2-40B4-BE49-F238E27FC236}">
                <a16:creationId xmlns:a16="http://schemas.microsoft.com/office/drawing/2014/main" id="{727427CC-B291-47BA-BDF9-AFB197C4D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780" y="2492573"/>
            <a:ext cx="4456747" cy="33425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09F763-1E37-4B10-A260-AD646BE60733}"/>
              </a:ext>
            </a:extLst>
          </p:cNvPr>
          <p:cNvSpPr/>
          <p:nvPr/>
        </p:nvSpPr>
        <p:spPr>
          <a:xfrm>
            <a:off x="483313" y="6767879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Ykkösvuosikurssi 2018 kevät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Jim Bergström</a:t>
            </a:r>
          </a:p>
        </p:txBody>
      </p:sp>
    </p:spTree>
    <p:extLst>
      <p:ext uri="{BB962C8B-B14F-4D97-AF65-F5344CB8AC3E}">
        <p14:creationId xmlns:p14="http://schemas.microsoft.com/office/powerpoint/2010/main" val="263702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E955CE4-2E5B-49C9-AA2C-DA2DA01AE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45"/>
          <a:stretch/>
        </p:blipFill>
        <p:spPr>
          <a:xfrm>
            <a:off x="-5524476" y="-6294244"/>
            <a:ext cx="10185303" cy="207264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9F049-846F-453D-B647-AE3AD68F5C97}"/>
              </a:ext>
            </a:extLst>
          </p:cNvPr>
          <p:cNvPicPr>
            <a:picLocks noChangeAspect="1"/>
          </p:cNvPicPr>
          <p:nvPr/>
        </p:nvPicPr>
        <p:blipFill>
          <a:blip>
            <a:lum/>
            <a:alphaModFix/>
          </a:blip>
          <a:srcRect l="2288390" r="3191425" b="3051187"/>
          <a:stretch>
            <a:fillRect/>
          </a:stretch>
        </p:blipFill>
        <p:spPr>
          <a:xfrm>
            <a:off x="6299996" y="735835"/>
            <a:ext cx="3420002" cy="57441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9186C-46E1-470C-9234-97F155A17D01}"/>
              </a:ext>
            </a:extLst>
          </p:cNvPr>
          <p:cNvSpPr txBox="1"/>
          <p:nvPr/>
        </p:nvSpPr>
        <p:spPr>
          <a:xfrm>
            <a:off x="5759997" y="6597716"/>
            <a:ext cx="4252682" cy="602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Ykkösvuosikurssi 2015 syksy toteutettuja töitä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Kuvassa Anna </a:t>
            </a:r>
            <a:r>
              <a:rPr lang="fi-FI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Semin</a:t>
            </a: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 työ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C1C0365-3DD2-4DE7-9ADF-708853A02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636" y="1049411"/>
            <a:ext cx="3835871" cy="51170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D1539E4E-9A08-4338-9902-28C011B9F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974"/>
          <a:stretch/>
        </p:blipFill>
        <p:spPr>
          <a:xfrm>
            <a:off x="-7712084" y="-6541564"/>
            <a:ext cx="12123073" cy="20726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C65D09B-8C85-4343-81AF-3D9998589F80}"/>
              </a:ext>
            </a:extLst>
          </p:cNvPr>
          <p:cNvSpPr txBox="1"/>
          <p:nvPr/>
        </p:nvSpPr>
        <p:spPr>
          <a:xfrm>
            <a:off x="5287316" y="6659995"/>
            <a:ext cx="4252682" cy="602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Ykkösvuosikurssi 2015 syksy toteutettuja töitä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Kuvassa Jarno Kettusen työ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D4D46F5-8111-457C-A681-929035849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636" y="1072124"/>
            <a:ext cx="3870362" cy="51630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EDF12A1-3952-413E-90F2-766E5F2F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40"/>
          <a:stretch>
            <a:fillRect/>
          </a:stretch>
        </p:blipFill>
        <p:spPr>
          <a:xfrm>
            <a:off x="3924303" y="-4733391"/>
            <a:ext cx="7757714" cy="142552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3E9B9B2-A891-4069-AC8B-EC607FDF9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84" t="-252" r="16597" b="252"/>
          <a:stretch>
            <a:fillRect/>
          </a:stretch>
        </p:blipFill>
        <p:spPr>
          <a:xfrm>
            <a:off x="914400" y="819146"/>
            <a:ext cx="2520342" cy="58832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4BEB7-5E1F-4D57-ACFC-A6196AD77426}"/>
              </a:ext>
            </a:extLst>
          </p:cNvPr>
          <p:cNvSpPr txBox="1"/>
          <p:nvPr/>
        </p:nvSpPr>
        <p:spPr>
          <a:xfrm>
            <a:off x="277044" y="6913339"/>
            <a:ext cx="1274710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</a:rPr>
              <a:t>Alexander Luonto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</a:rPr>
              <a:t>Syksy 2016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C7C6232-45F5-4E30-9793-B2AF33D6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0870" y="-1293199"/>
            <a:ext cx="14353382" cy="107703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DE0BF8-E71C-43B1-9924-30C8A35A92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346319"/>
            <a:ext cx="9071643" cy="1172160"/>
          </a:xfrm>
        </p:spPr>
        <p:txBody>
          <a:bodyPr anchorCtr="0"/>
          <a:lstStyle/>
          <a:p>
            <a:pPr lvl="0" algn="r"/>
            <a:r>
              <a:rPr lang="fi-FI" b="1">
                <a:latin typeface="Garamond" pitchFamily="18"/>
              </a:rPr>
              <a:t>Research kirja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973DF08-4302-44D6-AA82-20579B16659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59999" y="179999"/>
            <a:ext cx="9071643" cy="4899236"/>
          </a:xfrm>
        </p:spPr>
        <p:txBody>
          <a:bodyPr anchor="ctr"/>
          <a:lstStyle/>
          <a:p>
            <a:pPr lvl="0" algn="r"/>
            <a:r>
              <a:rPr lang="fi-FI">
                <a:latin typeface="Garamond" pitchFamily="18"/>
              </a:rPr>
              <a:t>Oma erillinen</a:t>
            </a:r>
          </a:p>
          <a:p>
            <a:pPr lvl="0" algn="r"/>
            <a:r>
              <a:rPr lang="fi-FI">
                <a:latin typeface="Garamond" pitchFamily="18"/>
              </a:rPr>
              <a:t>kirja/kooste</a:t>
            </a:r>
          </a:p>
          <a:p>
            <a:pPr lvl="0" algn="r"/>
            <a:r>
              <a:rPr lang="fi-FI">
                <a:latin typeface="Garamond" pitchFamily="18"/>
              </a:rPr>
              <a:t>taustatutkimuksesta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F6A17A-BD50-4922-A53C-9F7674D0EA2A}"/>
              </a:ext>
            </a:extLst>
          </p:cNvPr>
          <p:cNvSpPr txBox="1"/>
          <p:nvPr/>
        </p:nvSpPr>
        <p:spPr>
          <a:xfrm>
            <a:off x="179999" y="7020004"/>
            <a:ext cx="3070436" cy="3556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Maria Korkeila, 2016, opinnäyte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B7C48-3ABA-4A9F-A76A-31B2F53DC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r="2" b="2"/>
          <a:stretch/>
        </p:blipFill>
        <p:spPr>
          <a:xfrm>
            <a:off x="-2519" y="10"/>
            <a:ext cx="10080623" cy="75596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33472"/>
            <a:ext cx="10080624" cy="348568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759AB-35E1-4DC3-9B16-FA187388C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56" y="358858"/>
            <a:ext cx="8316515" cy="39405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LID4096" sz="5000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EF09F-BF8B-4407-A734-D841F32DE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11062" y="2538921"/>
            <a:ext cx="8316516" cy="1413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Garamond" panose="02020404030301010803" pitchFamily="18" charset="0"/>
              </a:rPr>
              <a:t>Research </a:t>
            </a:r>
            <a:r>
              <a:rPr lang="en-US" dirty="0" err="1">
                <a:solidFill>
                  <a:srgbClr val="FFFFFF"/>
                </a:solidFill>
                <a:latin typeface="Garamond" panose="02020404030301010803" pitchFamily="18" charset="0"/>
              </a:rPr>
              <a:t>kirja</a:t>
            </a:r>
            <a:br>
              <a:rPr lang="en-US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FFFFFF"/>
                </a:solidFill>
                <a:latin typeface="Garamond" panose="02020404030301010803" pitchFamily="18" charset="0"/>
              </a:rPr>
              <a:t>Elina Heilanen</a:t>
            </a:r>
            <a:endParaRPr lang="LID4096" dirty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endParaRPr lang="LID409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94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9E554-1F6D-493A-BB54-9CF56FBAD3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20" y="241922"/>
            <a:ext cx="10079641" cy="75592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892ECF-2BE5-4F61-AEA5-D997FA8510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346319"/>
            <a:ext cx="9071643" cy="1172160"/>
          </a:xfrm>
        </p:spPr>
        <p:txBody>
          <a:bodyPr anchorCtr="0"/>
          <a:lstStyle/>
          <a:p>
            <a:pPr lvl="0" algn="r"/>
            <a:r>
              <a:rPr lang="fi-FI" b="1">
                <a:latin typeface="Garamond" pitchFamily="18"/>
              </a:rPr>
              <a:t>portfolio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90E08-58AC-4CC6-A5BB-07D6D30E5427}"/>
              </a:ext>
            </a:extLst>
          </p:cNvPr>
          <p:cNvSpPr txBox="1"/>
          <p:nvPr/>
        </p:nvSpPr>
        <p:spPr>
          <a:xfrm>
            <a:off x="359999" y="373678"/>
            <a:ext cx="2140555" cy="346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Satu Rauhamäki, 2014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6B45-D2CA-4048-91D8-8D5EF2E128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8" y="346319"/>
            <a:ext cx="9071643" cy="1172160"/>
          </a:xfrm>
        </p:spPr>
        <p:txBody>
          <a:bodyPr anchorCtr="0"/>
          <a:lstStyle/>
          <a:p>
            <a:pPr lvl="0" algn="r"/>
            <a:r>
              <a:rPr lang="fi-FI" b="1">
                <a:latin typeface="Garamond" pitchFamily="18"/>
              </a:rPr>
              <a:t>portfolio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79C8B-E574-4890-8B93-9850193DBD78}"/>
              </a:ext>
            </a:extLst>
          </p:cNvPr>
          <p:cNvSpPr txBox="1"/>
          <p:nvPr/>
        </p:nvSpPr>
        <p:spPr>
          <a:xfrm>
            <a:off x="539998" y="2660757"/>
            <a:ext cx="9071643" cy="48992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3200" b="0" i="0" u="none" strike="noStrike" kern="1200" cap="none" spc="0" baseline="0">
              <a:solidFill>
                <a:srgbClr val="000000"/>
              </a:solidFill>
              <a:uFillTx/>
              <a:latin typeface="Garamond" pitchFamily="18"/>
              <a:ea typeface="SimSun" pitchFamily="2"/>
              <a:cs typeface="Mang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R</a:t>
            </a:r>
            <a:r>
              <a:rPr lang="fi-FI" sz="3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esearch kirjansivuja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P</a:t>
            </a:r>
            <a:r>
              <a:rPr lang="fi-FI" sz="3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rosessikuvia, luonnoksia, muotoilukuvia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V</a:t>
            </a:r>
            <a:r>
              <a:rPr lang="fi-FI" sz="3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ärikartta- värimaailma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M</a:t>
            </a:r>
            <a:r>
              <a:rPr lang="fi-FI" sz="3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ateriaalinäytteet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E</a:t>
            </a:r>
            <a:r>
              <a:rPr lang="fi-FI" sz="3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sityskuvat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Taso</a:t>
            </a:r>
            <a:r>
              <a:rPr lang="fi-FI" sz="3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kuvat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M</a:t>
            </a:r>
            <a:r>
              <a:rPr lang="fi-FI" sz="32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allistokartta ja värivaihtoehdot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3200" b="0" i="0" u="none" strike="noStrike" kern="1200" cap="none" spc="0" baseline="0">
              <a:solidFill>
                <a:srgbClr val="000000"/>
              </a:solidFill>
              <a:uFillTx/>
              <a:latin typeface="Garamond" pitchFamily="18"/>
              <a:ea typeface="SimSun" pitchFamily="2"/>
              <a:cs typeface="Mangal" pitchFamily="2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03DCCD6-93FA-423E-A6C8-AEB6F4EC99DC}"/>
              </a:ext>
            </a:extLst>
          </p:cNvPr>
          <p:cNvSpPr txBox="1"/>
          <p:nvPr/>
        </p:nvSpPr>
        <p:spPr>
          <a:xfrm>
            <a:off x="4500000" y="179999"/>
            <a:ext cx="1658877" cy="526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Ville Pöhö, 2015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2F50806-C237-4D47-BFFF-6F0EB605D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330" y="-275773"/>
            <a:ext cx="4782330" cy="35885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F6783B-E24F-4FBD-861D-8C67BE6811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9998" y="87837"/>
            <a:ext cx="9071643" cy="1172160"/>
          </a:xfrm>
        </p:spPr>
        <p:txBody>
          <a:bodyPr anchorCtr="0"/>
          <a:lstStyle/>
          <a:p>
            <a:pPr lvl="0" algn="r"/>
            <a:r>
              <a:rPr lang="fi-FI" sz="4800" b="1">
                <a:solidFill>
                  <a:srgbClr val="FFFFFF"/>
                </a:solidFill>
                <a:latin typeface="Garamond" pitchFamily="18"/>
              </a:rPr>
              <a:t>Mallisto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B4E6C0-6953-4197-98B6-0BCBAC84FAC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914401" y="2286059"/>
            <a:ext cx="3076496" cy="3279239"/>
          </a:xfrm>
        </p:spPr>
        <p:txBody>
          <a:bodyPr anchor="ctr" anchorCtr="1"/>
          <a:lstStyle/>
          <a:p>
            <a:pPr lvl="0" algn="ctr"/>
            <a:r>
              <a:rPr lang="fi-FI" dirty="0">
                <a:latin typeface="Garamond" pitchFamily="18"/>
              </a:rPr>
              <a:t>Suunnitellaan </a:t>
            </a:r>
          </a:p>
          <a:p>
            <a:pPr lvl="0" algn="ctr"/>
            <a:r>
              <a:rPr lang="fi-FI" b="1" dirty="0">
                <a:latin typeface="Garamond" pitchFamily="18"/>
              </a:rPr>
              <a:t>mallisto </a:t>
            </a:r>
            <a:endParaRPr lang="fi-FI" sz="2200" b="1" dirty="0">
              <a:latin typeface="Garamond" pitchFamily="18"/>
            </a:endParaRPr>
          </a:p>
          <a:p>
            <a:pPr lvl="0" algn="ctr"/>
            <a:r>
              <a:rPr lang="fi-FI" i="1" dirty="0">
                <a:latin typeface="Garamond" pitchFamily="18"/>
              </a:rPr>
              <a:t>”kuolleelle muotitalolle”</a:t>
            </a:r>
          </a:p>
          <a:p>
            <a:pPr lvl="0" algn="ctr"/>
            <a:r>
              <a:rPr lang="fi-FI" sz="2800" dirty="0">
                <a:latin typeface="Garamond" pitchFamily="18"/>
              </a:rPr>
              <a:t>Naisten/</a:t>
            </a:r>
            <a:r>
              <a:rPr lang="fi-FI" sz="2800" dirty="0" err="1">
                <a:latin typeface="Garamond" pitchFamily="18"/>
              </a:rPr>
              <a:t>Unisex</a:t>
            </a:r>
            <a:r>
              <a:rPr lang="fi-FI" sz="2800" dirty="0">
                <a:latin typeface="Garamond" pitchFamily="18"/>
              </a:rPr>
              <a:t> vaatemallisto - sisältää 10 asukokonaisuutta</a:t>
            </a:r>
          </a:p>
          <a:p>
            <a:pPr lvl="0" algn="ctr"/>
            <a:r>
              <a:rPr lang="fi-FI" sz="2800" dirty="0">
                <a:latin typeface="Garamond" pitchFamily="18"/>
              </a:rPr>
              <a:t>Idealähteinä muotitalon historia, alakulttuuri sekä elokuva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1CF48-F5BC-4936-B7CF-540931553DA7}"/>
              </a:ext>
            </a:extLst>
          </p:cNvPr>
          <p:cNvSpPr txBox="1"/>
          <p:nvPr/>
        </p:nvSpPr>
        <p:spPr>
          <a:xfrm>
            <a:off x="359999" y="3793681"/>
            <a:ext cx="2055242" cy="263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200" b="0" i="0" u="none" strike="noStrike" kern="0" cap="none" spc="0" baseline="0">
                <a:solidFill>
                  <a:srgbClr val="FFFFFF"/>
                </a:solidFill>
                <a:uFillTx/>
              </a:defRPr>
            </a:pPr>
            <a:r>
              <a:rPr lang="fi-FI" sz="1200" b="0" i="0" u="none" strike="noStrike" kern="1200" cap="none" spc="0" baseline="0" dirty="0" err="1">
                <a:solidFill>
                  <a:srgbClr val="FFFFFF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Emila</a:t>
            </a:r>
            <a:r>
              <a:rPr lang="fi-FI" sz="1200" b="0" i="0" u="none" strike="noStrike" kern="1200" cap="none" spc="0" baseline="0" dirty="0">
                <a:solidFill>
                  <a:srgbClr val="FFFFFF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 Kuurila, opinnäyte,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D3C64-9EC4-4A6E-A942-FE1DEBDBF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62" y="-1"/>
            <a:ext cx="7559675" cy="7559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B99202-A7B4-401F-8075-0508C81589A2}"/>
              </a:ext>
            </a:extLst>
          </p:cNvPr>
          <p:cNvSpPr txBox="1"/>
          <p:nvPr/>
        </p:nvSpPr>
        <p:spPr>
          <a:xfrm>
            <a:off x="634802" y="7040880"/>
            <a:ext cx="3911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1200" dirty="0"/>
              <a:t>BA2 ryhmätyömallisto</a:t>
            </a:r>
          </a:p>
          <a:p>
            <a:pPr algn="r"/>
            <a:r>
              <a:rPr lang="fi-FI" sz="1200" dirty="0"/>
              <a:t>Jim Bergström, Tiina Nissilä, Meri Malminen, Sophia Linden </a:t>
            </a:r>
          </a:p>
          <a:p>
            <a:pPr algn="r"/>
            <a:endParaRPr lang="LID4096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79AB-2079-429B-AC69-8C106E2BE8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8355" y="720364"/>
            <a:ext cx="9071643" cy="1259640"/>
          </a:xfrm>
        </p:spPr>
        <p:txBody>
          <a:bodyPr anchorCtr="0"/>
          <a:lstStyle/>
          <a:p>
            <a:pPr lvl="0" algn="l"/>
            <a:r>
              <a:rPr lang="fi-FI" b="1">
                <a:latin typeface="Garamond" pitchFamily="18"/>
              </a:rPr>
              <a:t>Muotiviikko </a:t>
            </a:r>
            <a:br>
              <a:rPr lang="fi-FI" b="1">
                <a:latin typeface="Garamond" pitchFamily="18"/>
              </a:rPr>
            </a:br>
            <a:r>
              <a:rPr lang="fi-FI" b="1">
                <a:latin typeface="Garamond" pitchFamily="18"/>
              </a:rPr>
              <a:t>paritehtävä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7B860F-438A-474B-8EC6-A03115583B5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68355" y="2700003"/>
            <a:ext cx="9071643" cy="4899236"/>
          </a:xfrm>
        </p:spPr>
        <p:txBody>
          <a:bodyPr anchor="ctr"/>
          <a:lstStyle/>
          <a:p>
            <a:pPr lvl="0" algn="l"/>
            <a:r>
              <a:rPr lang="fi-FI">
                <a:latin typeface="Garamond" pitchFamily="18"/>
              </a:rPr>
              <a:t>Käy parin kanssa läpi</a:t>
            </a:r>
          </a:p>
          <a:p>
            <a:pPr lvl="0" algn="l"/>
            <a:r>
              <a:rPr lang="fi-FI" b="1">
                <a:latin typeface="Garamond" pitchFamily="18"/>
              </a:rPr>
              <a:t>Lontoon, New Yorkin sekä Pariisin</a:t>
            </a:r>
          </a:p>
          <a:p>
            <a:pPr lvl="0" algn="l"/>
            <a:r>
              <a:rPr lang="fi-FI">
                <a:latin typeface="Garamond" pitchFamily="18"/>
              </a:rPr>
              <a:t>muotiviikkojen näytökset ja valitkaa jokaisesta</a:t>
            </a:r>
          </a:p>
          <a:p>
            <a:pPr lvl="0" algn="l"/>
            <a:r>
              <a:rPr lang="fi-FI">
                <a:latin typeface="Garamond" pitchFamily="18"/>
              </a:rPr>
              <a:t>suosikki + inhokki mallistot</a:t>
            </a:r>
          </a:p>
          <a:p>
            <a:pPr lvl="0" algn="l"/>
            <a:r>
              <a:rPr lang="fi-FI">
                <a:latin typeface="Garamond" pitchFamily="18"/>
              </a:rPr>
              <a:t>Perustelkaa miksi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E1580-F1F7-48CB-A12B-1B6DD4B9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00875" y="24844"/>
            <a:ext cx="5379122" cy="357515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F18E6-8228-4F0A-BA6D-9FCBE376CEEB}"/>
              </a:ext>
            </a:extLst>
          </p:cNvPr>
          <p:cNvSpPr txBox="1"/>
          <p:nvPr/>
        </p:nvSpPr>
        <p:spPr>
          <a:xfrm>
            <a:off x="8818555" y="3613681"/>
            <a:ext cx="1081442" cy="3463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  <a:ea typeface="SimSun" pitchFamily="2"/>
                <a:cs typeface="Mangal" pitchFamily="2"/>
              </a:rPr>
              <a:t>Näytös 16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08FB-1865-4654-879A-848686B94E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4889" y="349748"/>
            <a:ext cx="9072567" cy="1262064"/>
          </a:xfrm>
        </p:spPr>
        <p:txBody>
          <a:bodyPr anchorCtr="0"/>
          <a:lstStyle/>
          <a:p>
            <a:pPr lvl="0" algn="l"/>
            <a:r>
              <a:rPr lang="fi-FI" b="1">
                <a:latin typeface="Garamond" pitchFamily="18"/>
              </a:rPr>
              <a:t>Takkitehtävä - paritehtävä</a:t>
            </a:r>
            <a:br>
              <a:rPr lang="fi-FI" b="1">
                <a:latin typeface="Garamond" pitchFamily="18"/>
              </a:rPr>
            </a:br>
            <a:endParaRPr lang="fi-FI" b="1">
              <a:latin typeface="Garamond" pitchFamily="1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D916-2EC1-414E-89F8-E2337BEE93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4889" y="1193232"/>
            <a:ext cx="9072567" cy="5632447"/>
          </a:xfrm>
        </p:spPr>
        <p:txBody>
          <a:bodyPr/>
          <a:lstStyle/>
          <a:p>
            <a:pPr lvl="0"/>
            <a:r>
              <a:rPr lang="fi-FI" sz="2000" dirty="0">
                <a:latin typeface="Garamond" pitchFamily="18"/>
              </a:rPr>
              <a:t>Tehkää lyhyt taustoitus näistä takkityypeistä sekä etsikää esimerkkejä nykymuodista missä takkityyppiä on käytetty:</a:t>
            </a:r>
          </a:p>
          <a:p>
            <a:pPr lvl="0"/>
            <a:r>
              <a:rPr lang="fi-FI" sz="2000" b="1" dirty="0">
                <a:latin typeface="Garamond" pitchFamily="18"/>
              </a:rPr>
              <a:t>Parka</a:t>
            </a:r>
          </a:p>
          <a:p>
            <a:pPr lvl="0"/>
            <a:r>
              <a:rPr lang="fi-FI" sz="2000" b="1" dirty="0">
                <a:latin typeface="Garamond" pitchFamily="18"/>
              </a:rPr>
              <a:t>Trenssi</a:t>
            </a:r>
          </a:p>
          <a:p>
            <a:pPr lvl="0"/>
            <a:r>
              <a:rPr lang="fi-FI" sz="2000" b="1" dirty="0">
                <a:latin typeface="Garamond" pitchFamily="18"/>
              </a:rPr>
              <a:t>Anorakki</a:t>
            </a:r>
          </a:p>
          <a:p>
            <a:pPr lvl="0"/>
            <a:r>
              <a:rPr lang="fi-FI" sz="2000" b="1" dirty="0" err="1">
                <a:latin typeface="Garamond" pitchFamily="18"/>
              </a:rPr>
              <a:t>Mackintosh</a:t>
            </a:r>
            <a:endParaRPr lang="fi-FI" sz="2000" b="1" dirty="0">
              <a:latin typeface="Garamond" pitchFamily="18"/>
            </a:endParaRPr>
          </a:p>
          <a:p>
            <a:pPr lvl="0"/>
            <a:r>
              <a:rPr lang="fi-FI" sz="2000" b="1" dirty="0" err="1">
                <a:latin typeface="Garamond" pitchFamily="18"/>
              </a:rPr>
              <a:t>Barbour</a:t>
            </a:r>
            <a:endParaRPr lang="fi-FI" sz="2000" b="1" dirty="0">
              <a:latin typeface="Garamond" pitchFamily="18"/>
            </a:endParaRPr>
          </a:p>
          <a:p>
            <a:pPr lvl="0"/>
            <a:r>
              <a:rPr lang="fi-FI" sz="2000" b="1" dirty="0" err="1">
                <a:latin typeface="Garamond" pitchFamily="18"/>
              </a:rPr>
              <a:t>Driza</a:t>
            </a:r>
            <a:r>
              <a:rPr lang="fi-FI" sz="2000" b="1" dirty="0">
                <a:latin typeface="Garamond" pitchFamily="18"/>
              </a:rPr>
              <a:t> </a:t>
            </a:r>
            <a:r>
              <a:rPr lang="fi-FI" sz="2000" b="1" dirty="0" err="1">
                <a:latin typeface="Garamond" pitchFamily="18"/>
              </a:rPr>
              <a:t>Bone</a:t>
            </a:r>
            <a:endParaRPr lang="fi-FI" sz="2000" b="1" dirty="0">
              <a:latin typeface="Garamond" pitchFamily="18"/>
            </a:endParaRPr>
          </a:p>
          <a:p>
            <a:pPr lvl="0"/>
            <a:r>
              <a:rPr lang="fi-FI" sz="2000" b="1" dirty="0" err="1">
                <a:latin typeface="Garamond" pitchFamily="18"/>
              </a:rPr>
              <a:t>Bomber</a:t>
            </a:r>
            <a:endParaRPr lang="fi-FI" sz="2000" b="1" dirty="0">
              <a:latin typeface="Garamond" pitchFamily="18"/>
            </a:endParaRPr>
          </a:p>
          <a:p>
            <a:pPr lvl="0"/>
            <a:r>
              <a:rPr lang="fi-FI" sz="2000" b="1" dirty="0" err="1">
                <a:latin typeface="Garamond" pitchFamily="18"/>
              </a:rPr>
              <a:t>Pilot</a:t>
            </a:r>
            <a:endParaRPr lang="fi-FI" sz="2000" b="1" dirty="0">
              <a:latin typeface="Garamond" pitchFamily="18"/>
            </a:endParaRPr>
          </a:p>
          <a:p>
            <a:pPr lvl="0"/>
            <a:r>
              <a:rPr lang="fi-FI" sz="2000" b="1" dirty="0" err="1">
                <a:latin typeface="Garamond" pitchFamily="18"/>
              </a:rPr>
              <a:t>Duffel</a:t>
            </a:r>
            <a:endParaRPr lang="fi-FI" sz="2000" b="1" dirty="0">
              <a:latin typeface="Garamond" pitchFamily="18"/>
            </a:endParaRPr>
          </a:p>
          <a:p>
            <a:pPr lvl="0"/>
            <a:r>
              <a:rPr lang="fi-FI" sz="2000" b="1" dirty="0">
                <a:latin typeface="Garamond" pitchFamily="18"/>
              </a:rPr>
              <a:t>Sadetakki</a:t>
            </a:r>
          </a:p>
          <a:p>
            <a:pPr lvl="0"/>
            <a:r>
              <a:rPr lang="fi-FI" sz="2000" b="1" dirty="0">
                <a:latin typeface="Garamond" pitchFamily="18"/>
              </a:rPr>
              <a:t>Farkkutakki</a:t>
            </a:r>
          </a:p>
        </p:txBody>
      </p:sp>
      <p:pic>
        <p:nvPicPr>
          <p:cNvPr id="1026" name="Picture 2" descr="Sacai Paris Fashion Week Mens SS20 Runway Presentation | HYPEBEAST">
            <a:extLst>
              <a:ext uri="{FF2B5EF4-FFF2-40B4-BE49-F238E27FC236}">
                <a16:creationId xmlns:a16="http://schemas.microsoft.com/office/drawing/2014/main" id="{91EFD463-237E-417A-B54A-1EF67F6F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2" y="1932951"/>
            <a:ext cx="3262161" cy="489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92B361-1FFC-4780-9A4C-29DC07EEC35F}"/>
              </a:ext>
            </a:extLst>
          </p:cNvPr>
          <p:cNvSpPr txBox="1"/>
          <p:nvPr/>
        </p:nvSpPr>
        <p:spPr>
          <a:xfrm>
            <a:off x="8353587" y="6863359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Sacai</a:t>
            </a:r>
            <a:r>
              <a:rPr lang="en-US" dirty="0"/>
              <a:t>, 2020</a:t>
            </a:r>
            <a:endParaRPr lang="LID4096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88CC1-D400-4C15-97FF-14896D42A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4" r="2" b="23066"/>
          <a:stretch/>
        </p:blipFill>
        <p:spPr>
          <a:xfrm>
            <a:off x="-51641" y="-371949"/>
            <a:ext cx="10080605" cy="322363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E9EAAC3-FE3B-47D3-97A1-3F90654719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5448" y="3718368"/>
            <a:ext cx="6189111" cy="2703633"/>
          </a:xfr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fi-FI" sz="2400" b="1" dirty="0">
                <a:latin typeface="Garamond" pitchFamily="18"/>
              </a:rPr>
              <a:t>Kurssin loputtua tehtynä:</a:t>
            </a:r>
          </a:p>
          <a:p>
            <a:pPr lvl="0">
              <a:lnSpc>
                <a:spcPct val="90000"/>
              </a:lnSpc>
            </a:pPr>
            <a:r>
              <a:rPr lang="fi-FI" sz="2400" dirty="0">
                <a:latin typeface="Garamond" pitchFamily="18"/>
              </a:rPr>
              <a:t>Mallisto:</a:t>
            </a:r>
          </a:p>
          <a:p>
            <a:pPr lvl="0">
              <a:lnSpc>
                <a:spcPct val="90000"/>
              </a:lnSpc>
            </a:pPr>
            <a:r>
              <a:rPr lang="fi-FI" sz="2400" dirty="0">
                <a:latin typeface="Garamond" pitchFamily="18"/>
              </a:rPr>
              <a:t>-</a:t>
            </a:r>
            <a:r>
              <a:rPr lang="fi-FI" sz="2400" dirty="0" err="1">
                <a:latin typeface="Garamond" pitchFamily="18"/>
              </a:rPr>
              <a:t>research</a:t>
            </a:r>
            <a:r>
              <a:rPr lang="fi-FI" sz="2400" dirty="0">
                <a:latin typeface="Garamond" pitchFamily="18"/>
              </a:rPr>
              <a:t> kirja</a:t>
            </a:r>
          </a:p>
          <a:p>
            <a:pPr lvl="0">
              <a:lnSpc>
                <a:spcPct val="90000"/>
              </a:lnSpc>
            </a:pPr>
            <a:r>
              <a:rPr lang="fi-FI" sz="2400" dirty="0">
                <a:latin typeface="Garamond" pitchFamily="18"/>
              </a:rPr>
              <a:t>-mallisto esitelty portfoliossa esityskuvina, tasokuvina, katso tarkemmat ohjeet</a:t>
            </a:r>
          </a:p>
          <a:p>
            <a:pPr lvl="0">
              <a:lnSpc>
                <a:spcPct val="90000"/>
              </a:lnSpc>
            </a:pPr>
            <a:r>
              <a:rPr lang="fi-FI" sz="2400" dirty="0">
                <a:latin typeface="Garamond" pitchFamily="18"/>
              </a:rPr>
              <a:t>-yksi toteutettu tuote/asu</a:t>
            </a:r>
          </a:p>
          <a:p>
            <a:pPr lvl="0">
              <a:lnSpc>
                <a:spcPct val="90000"/>
              </a:lnSpc>
            </a:pPr>
            <a:r>
              <a:rPr lang="fi-FI" sz="2400" dirty="0">
                <a:latin typeface="Garamond" pitchFamily="18"/>
              </a:rPr>
              <a:t>-protokappale</a:t>
            </a:r>
          </a:p>
          <a:p>
            <a:pPr lvl="0">
              <a:lnSpc>
                <a:spcPct val="90000"/>
              </a:lnSpc>
            </a:pPr>
            <a:r>
              <a:rPr lang="fi-FI" sz="2400" dirty="0">
                <a:latin typeface="Garamond" pitchFamily="18"/>
              </a:rPr>
              <a:t>-materiaalikokeilut</a:t>
            </a:r>
          </a:p>
          <a:p>
            <a:pPr lvl="0">
              <a:lnSpc>
                <a:spcPct val="90000"/>
              </a:lnSpc>
            </a:pPr>
            <a:endParaRPr lang="fi-FI" sz="2400" dirty="0">
              <a:latin typeface="Garamond" pitchFamily="18"/>
            </a:endParaRPr>
          </a:p>
          <a:p>
            <a:pPr lvl="0">
              <a:lnSpc>
                <a:spcPct val="90000"/>
              </a:lnSpc>
            </a:pPr>
            <a:r>
              <a:rPr lang="fi-FI" sz="2400" dirty="0">
                <a:latin typeface="Garamond" pitchFamily="18"/>
              </a:rPr>
              <a:t>Muotiviikko tehtävä, Takkitehtävä esiteltyinä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wearing a costume&#10;&#10;Description automatically generated">
            <a:extLst>
              <a:ext uri="{FF2B5EF4-FFF2-40B4-BE49-F238E27FC236}">
                <a16:creationId xmlns:a16="http://schemas.microsoft.com/office/drawing/2014/main" id="{BFA022CF-AE63-415B-97F1-5FEACACD7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5" b="33791"/>
          <a:stretch/>
        </p:blipFill>
        <p:spPr>
          <a:xfrm>
            <a:off x="-2519" y="10"/>
            <a:ext cx="10080623" cy="75596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33472"/>
            <a:ext cx="10080624" cy="348568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A272D-CD8E-4A40-A7A8-205A218EB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56" y="358858"/>
            <a:ext cx="8316515" cy="39405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Garamond" panose="02020404030301010803" pitchFamily="18" charset="0"/>
              </a:rPr>
              <a:t>Näyttely Väressä</a:t>
            </a:r>
            <a:endParaRPr lang="LID4096" sz="500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3A242-10BB-4744-B2D1-46693BE23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547" y="4488673"/>
            <a:ext cx="8316516" cy="1413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LID409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0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4641-1224-4AB2-BCE6-D4EEFD46365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fi-FI" b="1">
                <a:latin typeface="Garamond" pitchFamily="18"/>
              </a:rPr>
              <a:t>Muotitalo lähtökohtana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18EF9-2A5C-4A51-B34F-FF540B55D2A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l"/>
            <a:r>
              <a:rPr lang="fi-FI" sz="2400" dirty="0">
                <a:latin typeface="Garamond" pitchFamily="18"/>
              </a:rPr>
              <a:t>Suunnittelussa huomioitava muotitalon  ilme ja tyyli, mutta uudistettuna nuorella tavalla tähän päivään</a:t>
            </a:r>
          </a:p>
          <a:p>
            <a:pPr lvl="0" algn="l"/>
            <a:endParaRPr lang="fi-FI" sz="2400" dirty="0">
              <a:latin typeface="Garamond" pitchFamily="18"/>
            </a:endParaRPr>
          </a:p>
          <a:p>
            <a:pPr lvl="0" algn="l"/>
            <a:r>
              <a:rPr lang="fi-FI" sz="2400" dirty="0">
                <a:latin typeface="Garamond" pitchFamily="18"/>
              </a:rPr>
              <a:t>Kaikki valitut muotitalot ovat aikoinaan olleet edistyksellisiä ja vaikuttaneet aikansa muotiin, mieti miten vastaavat asiat esiintyisivät tässä päivässä</a:t>
            </a:r>
          </a:p>
          <a:p>
            <a:pPr lvl="0" algn="l"/>
            <a:endParaRPr lang="fi-FI" sz="2400" dirty="0">
              <a:latin typeface="Garamond" pitchFamily="18"/>
            </a:endParaRPr>
          </a:p>
          <a:p>
            <a:pPr lvl="0" algn="l"/>
            <a:r>
              <a:rPr lang="fi-FI" sz="2400" dirty="0">
                <a:latin typeface="Garamond" pitchFamily="18"/>
              </a:rPr>
              <a:t>Tutustu muotitalon kulta-aikaan ja tuotteisiin sekä ketkä aikansa vaikuttajista pukeutuivat muotitalon tuotteisiin ja ketkä olivat suunnittelijan/muotitalon muusia </a:t>
            </a:r>
          </a:p>
          <a:p>
            <a:pPr lvl="0" algn="l"/>
            <a:endParaRPr lang="fi-FI" sz="2400" dirty="0">
              <a:latin typeface="Garamond" pitchFamily="18"/>
            </a:endParaRPr>
          </a:p>
          <a:p>
            <a:pPr lvl="0" algn="l"/>
            <a:r>
              <a:rPr lang="fi-FI" sz="2400" dirty="0">
                <a:latin typeface="Garamond" pitchFamily="18"/>
              </a:rPr>
              <a:t>Mieti kuka pukisi suunnittelemasi asut päälleen</a:t>
            </a:r>
          </a:p>
          <a:p>
            <a:pPr lvl="0"/>
            <a:endParaRPr lang="fi-F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8356E-84FA-4B54-881C-F78D1649A0F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fi-FI" b="1" dirty="0">
                <a:latin typeface="Garamond" pitchFamily="18"/>
              </a:rPr>
              <a:t>Alakulttuuri lähtökohtana</a:t>
            </a:r>
            <a:endParaRPr lang="fi-FI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DC9E6-E533-4DCD-929E-6F0395D138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14240" y="2152448"/>
            <a:ext cx="4957651" cy="4989240"/>
          </a:xfrm>
        </p:spPr>
        <p:txBody>
          <a:bodyPr/>
          <a:lstStyle/>
          <a:p>
            <a:pPr lvl="0"/>
            <a:r>
              <a:rPr lang="fi-FI" dirty="0">
                <a:latin typeface="Garamond" pitchFamily="18"/>
              </a:rPr>
              <a:t>Voit rajata tai ottaa vain jonkin osa alueen lähtökohdiksi ja alakulttuurin ei tarvitse näkyä kaikessa, voi olla </a:t>
            </a:r>
            <a:r>
              <a:rPr lang="fi-FI" dirty="0" err="1">
                <a:latin typeface="Garamond" pitchFamily="18"/>
              </a:rPr>
              <a:t>esim</a:t>
            </a:r>
            <a:r>
              <a:rPr lang="fi-FI" dirty="0">
                <a:latin typeface="Garamond" pitchFamily="18"/>
              </a:rPr>
              <a:t> lähtökohta väreille, kuoseille, yksityiskohdille, muodoille tai materiaaleille.</a:t>
            </a:r>
          </a:p>
        </p:txBody>
      </p:sp>
      <p:pic>
        <p:nvPicPr>
          <p:cNvPr id="1026" name="Picture 2" descr="The Cure | '80s New Wave Amino">
            <a:extLst>
              <a:ext uri="{FF2B5EF4-FFF2-40B4-BE49-F238E27FC236}">
                <a16:creationId xmlns:a16="http://schemas.microsoft.com/office/drawing/2014/main" id="{7BF0AE08-772C-4CF8-B65F-C49519DA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948"/>
            <a:ext cx="4220384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11B7-5E06-428E-9C93-31169CF9DB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95240" y="636602"/>
            <a:ext cx="4985385" cy="1262155"/>
          </a:xfrm>
        </p:spPr>
        <p:txBody>
          <a:bodyPr/>
          <a:lstStyle/>
          <a:p>
            <a:pPr lvl="0" algn="l"/>
            <a:br>
              <a:rPr lang="fi-FI" b="1" dirty="0">
                <a:latin typeface="Garamond" pitchFamily="18"/>
              </a:rPr>
            </a:br>
            <a:r>
              <a:rPr lang="fi-FI" b="1" dirty="0">
                <a:latin typeface="Garamond" pitchFamily="18"/>
              </a:rPr>
              <a:t>Elokuva lähtökohtana</a:t>
            </a:r>
            <a:br>
              <a:rPr lang="fi-FI" dirty="0">
                <a:latin typeface="Garamond" pitchFamily="18"/>
              </a:rPr>
            </a:b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8622B-31E8-4488-BADE-3D1586371B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5040" y="3728720"/>
            <a:ext cx="8691190" cy="5392034"/>
          </a:xfrm>
        </p:spPr>
        <p:txBody>
          <a:bodyPr/>
          <a:lstStyle/>
          <a:p>
            <a:pPr lvl="0"/>
            <a:r>
              <a:rPr lang="fi-FI" dirty="0">
                <a:latin typeface="Garamond" pitchFamily="18"/>
              </a:rPr>
              <a:t>Tutustu annettuun elokuvaan. </a:t>
            </a:r>
          </a:p>
          <a:p>
            <a:pPr lvl="0"/>
            <a:endParaRPr lang="fi-FI" dirty="0">
              <a:latin typeface="Garamond" pitchFamily="18"/>
            </a:endParaRPr>
          </a:p>
          <a:p>
            <a:pPr lvl="0"/>
            <a:r>
              <a:rPr lang="fi-FI" dirty="0">
                <a:latin typeface="Garamond" pitchFamily="18"/>
              </a:rPr>
              <a:t>Voit valita käytätkö inspiraation lähtökohtana esim. elokuvan puvustusta, tunnelmaa, ympäristöä tai värimaailmaa.</a:t>
            </a:r>
          </a:p>
        </p:txBody>
      </p:sp>
      <p:pic>
        <p:nvPicPr>
          <p:cNvPr id="2050" name="Picture 2" descr="Mad Max: Beyond Thunderdome' at 35: remembering Tina Turner's ruthless  villain Aunty Entity – Music Magazine | Gramatune">
            <a:extLst>
              <a:ext uri="{FF2B5EF4-FFF2-40B4-BE49-F238E27FC236}">
                <a16:creationId xmlns:a16="http://schemas.microsoft.com/office/drawing/2014/main" id="{8140F4AA-0D1A-4005-8850-E26AEEDB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59" y="-208280"/>
            <a:ext cx="5432838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DD0C31-F0A8-484D-A524-982BBD80A0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9999" y="379668"/>
            <a:ext cx="9071643" cy="1259640"/>
          </a:xfrm>
        </p:spPr>
        <p:txBody>
          <a:bodyPr anchorCtr="0"/>
          <a:lstStyle/>
          <a:p>
            <a:pPr lvl="0" algn="l"/>
            <a:r>
              <a:rPr lang="fi-FI" b="1">
                <a:latin typeface="Garamond" pitchFamily="18"/>
              </a:rPr>
              <a:t>Yksi toteutettu </a:t>
            </a:r>
            <a:br>
              <a:rPr lang="fi-FI" b="1">
                <a:latin typeface="Garamond" pitchFamily="18"/>
              </a:rPr>
            </a:br>
            <a:r>
              <a:rPr lang="fi-FI" b="1">
                <a:latin typeface="Garamond" pitchFamily="18"/>
              </a:rPr>
              <a:t>asu tai tuote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3B30CA-D841-4AD3-92D7-E88F26C31CB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79256" y="1799996"/>
            <a:ext cx="9071643" cy="4899236"/>
          </a:xfrm>
        </p:spPr>
        <p:txBody>
          <a:bodyPr anchor="ctr"/>
          <a:lstStyle/>
          <a:p>
            <a:pPr lvl="0" algn="l"/>
            <a:r>
              <a:rPr lang="fi-FI" sz="2400">
                <a:latin typeface="Garamond" pitchFamily="18"/>
              </a:rPr>
              <a:t>Yksi toteutettu asu/tuote</a:t>
            </a:r>
          </a:p>
          <a:p>
            <a:pPr lvl="0" algn="l"/>
            <a:r>
              <a:rPr lang="fi-FI" sz="2400">
                <a:latin typeface="Garamond" pitchFamily="18"/>
              </a:rPr>
              <a:t>mallistosta</a:t>
            </a:r>
          </a:p>
          <a:p>
            <a:pPr lvl="0" algn="l"/>
            <a:endParaRPr lang="fi-FI" sz="2400">
              <a:latin typeface="Garamond" pitchFamily="18"/>
            </a:endParaRPr>
          </a:p>
          <a:p>
            <a:pPr lvl="0" algn="l"/>
            <a:r>
              <a:rPr lang="fi-FI" sz="2400">
                <a:latin typeface="Garamond" pitchFamily="18"/>
              </a:rPr>
              <a:t> oikeassa värissä ja</a:t>
            </a:r>
          </a:p>
          <a:p>
            <a:pPr lvl="0" algn="l"/>
            <a:r>
              <a:rPr lang="fi-FI" sz="2400">
                <a:latin typeface="Garamond" pitchFamily="18"/>
              </a:rPr>
              <a:t>”oikean” näköinen</a:t>
            </a:r>
          </a:p>
          <a:p>
            <a:pPr lvl="0" algn="l"/>
            <a:endParaRPr lang="fi-FI" sz="2400">
              <a:latin typeface="Garamond" pitchFamily="18"/>
            </a:endParaRPr>
          </a:p>
          <a:p>
            <a:pPr lvl="0" algn="l"/>
            <a:r>
              <a:rPr lang="fi-FI" sz="2400">
                <a:latin typeface="Garamond" pitchFamily="18"/>
              </a:rPr>
              <a:t>Materiaalit saa olla korvaavia</a:t>
            </a:r>
          </a:p>
          <a:p>
            <a:pPr lvl="0" algn="l"/>
            <a:r>
              <a:rPr lang="fi-FI" sz="2400">
                <a:latin typeface="Garamond" pitchFamily="18"/>
              </a:rPr>
              <a:t>tai  ”kotikonstein” toteutettuja</a:t>
            </a:r>
          </a:p>
          <a:p>
            <a:pPr lvl="0" algn="ctr"/>
            <a:endParaRPr lang="fi-FI"/>
          </a:p>
        </p:txBody>
      </p:sp>
      <p:pic>
        <p:nvPicPr>
          <p:cNvPr id="7" name="Picture 6" descr="A close up of a sandwich&#10;&#10;Description automatically generated">
            <a:extLst>
              <a:ext uri="{FF2B5EF4-FFF2-40B4-BE49-F238E27FC236}">
                <a16:creationId xmlns:a16="http://schemas.microsoft.com/office/drawing/2014/main" id="{3475D55F-58E9-4516-B146-08008CC62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955" y="944959"/>
            <a:ext cx="7559675" cy="5669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AA6E4-0B27-479A-B696-AC94DFE2DC00}"/>
              </a:ext>
            </a:extLst>
          </p:cNvPr>
          <p:cNvSpPr txBox="1"/>
          <p:nvPr/>
        </p:nvSpPr>
        <p:spPr>
          <a:xfrm>
            <a:off x="2991624" y="6989168"/>
            <a:ext cx="146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BA1, 2018</a:t>
            </a:r>
          </a:p>
          <a:p>
            <a:pPr algn="r"/>
            <a:r>
              <a:rPr lang="en-US" sz="1200" dirty="0"/>
              <a:t>Camilla Naukkarinen</a:t>
            </a:r>
            <a:endParaRPr lang="LID4096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450D-6A81-44C9-B7CE-518EC5BBB2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4" descr="A picture containing indoor, snow, cat, sitting&#10;&#10;Description automatically generated">
            <a:extLst>
              <a:ext uri="{FF2B5EF4-FFF2-40B4-BE49-F238E27FC236}">
                <a16:creationId xmlns:a16="http://schemas.microsoft.com/office/drawing/2014/main" id="{13D78116-2FB4-4404-9B8C-C8F06C4C8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5206" y="944958"/>
            <a:ext cx="7559675" cy="5669756"/>
          </a:xfrm>
          <a:prstGeom prst="rect">
            <a:avLst/>
          </a:prstGeom>
        </p:spPr>
      </p:pic>
      <p:pic>
        <p:nvPicPr>
          <p:cNvPr id="7" name="Picture 6" descr="A picture containing indoor, person, person, wearing&#10;&#10;Description automatically generated">
            <a:extLst>
              <a:ext uri="{FF2B5EF4-FFF2-40B4-BE49-F238E27FC236}">
                <a16:creationId xmlns:a16="http://schemas.microsoft.com/office/drawing/2014/main" id="{20F5EC3F-4C0E-40FB-9099-8FAA703E8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3249"/>
          <a:stretch/>
        </p:blipFill>
        <p:spPr>
          <a:xfrm rot="5400000">
            <a:off x="5731630" y="2042049"/>
            <a:ext cx="4727883" cy="27799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A05E4F-00CF-4D12-ADC3-24C74EA88EA1}"/>
              </a:ext>
            </a:extLst>
          </p:cNvPr>
          <p:cNvSpPr/>
          <p:nvPr/>
        </p:nvSpPr>
        <p:spPr>
          <a:xfrm>
            <a:off x="5961507" y="6782657"/>
            <a:ext cx="2784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Ykkösvuosikurssi 2018 kevät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Elina Heilanen</a:t>
            </a:r>
          </a:p>
        </p:txBody>
      </p:sp>
    </p:spTree>
    <p:extLst>
      <p:ext uri="{BB962C8B-B14F-4D97-AF65-F5344CB8AC3E}">
        <p14:creationId xmlns:p14="http://schemas.microsoft.com/office/powerpoint/2010/main" val="1907427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025F-6966-441B-85FC-48640B0F2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E63A3-205C-427B-8138-AE042E03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5" name="Picture 4" descr="A picture containing indoor, table, pink, food&#10;&#10;Description automatically generated">
            <a:extLst>
              <a:ext uri="{FF2B5EF4-FFF2-40B4-BE49-F238E27FC236}">
                <a16:creationId xmlns:a16="http://schemas.microsoft.com/office/drawing/2014/main" id="{9809E498-B28A-44EC-8621-BF27697FA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9965" y="825902"/>
            <a:ext cx="7559675" cy="5669756"/>
          </a:xfrm>
          <a:prstGeom prst="rect">
            <a:avLst/>
          </a:prstGeom>
        </p:spPr>
      </p:pic>
      <p:pic>
        <p:nvPicPr>
          <p:cNvPr id="8" name="Picture 7" descr="A picture containing indoor, sitting, food, table&#10;&#10;Description automatically generated">
            <a:extLst>
              <a:ext uri="{FF2B5EF4-FFF2-40B4-BE49-F238E27FC236}">
                <a16:creationId xmlns:a16="http://schemas.microsoft.com/office/drawing/2014/main" id="{B5D1FB88-4CF9-44F2-B0C0-03D70177A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040" y="2245349"/>
            <a:ext cx="3853075" cy="28898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0ED22F-C9A8-4E0D-9ADC-7D29615A38A1}"/>
              </a:ext>
            </a:extLst>
          </p:cNvPr>
          <p:cNvSpPr/>
          <p:nvPr/>
        </p:nvSpPr>
        <p:spPr>
          <a:xfrm>
            <a:off x="5868584" y="6509839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Ykkösvuosikurssi 2018 kevät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Leevi Ikäheimo</a:t>
            </a:r>
          </a:p>
        </p:txBody>
      </p:sp>
    </p:spTree>
    <p:extLst>
      <p:ext uri="{BB962C8B-B14F-4D97-AF65-F5344CB8AC3E}">
        <p14:creationId xmlns:p14="http://schemas.microsoft.com/office/powerpoint/2010/main" val="2816771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DB86-EEA5-4D21-B667-1A16628CC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01EB8-9E82-4B8C-B3D8-D50948F5A5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7" name="Picture 6" descr="A bag full of clothes&#10;&#10;Description automatically generated">
            <a:extLst>
              <a:ext uri="{FF2B5EF4-FFF2-40B4-BE49-F238E27FC236}">
                <a16:creationId xmlns:a16="http://schemas.microsoft.com/office/drawing/2014/main" id="{53957BB0-0F74-43D9-A554-DB83DB931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64248" y="875345"/>
            <a:ext cx="7713986" cy="5785490"/>
          </a:xfrm>
          <a:prstGeom prst="rect">
            <a:avLst/>
          </a:prstGeom>
        </p:spPr>
      </p:pic>
      <p:pic>
        <p:nvPicPr>
          <p:cNvPr id="5" name="Picture 4" descr="A picture containing indoor, small, sitting, laying&#10;&#10;Description automatically generated">
            <a:extLst>
              <a:ext uri="{FF2B5EF4-FFF2-40B4-BE49-F238E27FC236}">
                <a16:creationId xmlns:a16="http://schemas.microsoft.com/office/drawing/2014/main" id="{FB9F7178-BA3E-4F43-8834-0A039BF1E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1040" y="2555353"/>
            <a:ext cx="3313139" cy="2484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77A2DE-7F43-4E18-AE5A-A44256279461}"/>
              </a:ext>
            </a:extLst>
          </p:cNvPr>
          <p:cNvSpPr/>
          <p:nvPr/>
        </p:nvSpPr>
        <p:spPr>
          <a:xfrm>
            <a:off x="6111391" y="6561500"/>
            <a:ext cx="50387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Ykkösvuosikurssi 2018 kevät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dirty="0">
                <a:solidFill>
                  <a:srgbClr val="000000"/>
                </a:solidFill>
                <a:latin typeface="Garamond" pitchFamily="18"/>
                <a:ea typeface="SimSun" pitchFamily="2"/>
                <a:cs typeface="Mangal" pitchFamily="2"/>
              </a:rPr>
              <a:t>Tiina Nissilä</a:t>
            </a:r>
          </a:p>
        </p:txBody>
      </p:sp>
    </p:spTree>
    <p:extLst>
      <p:ext uri="{BB962C8B-B14F-4D97-AF65-F5344CB8AC3E}">
        <p14:creationId xmlns:p14="http://schemas.microsoft.com/office/powerpoint/2010/main" val="3935784297"/>
      </p:ext>
    </p:extLst>
  </p:cSld>
  <p:clrMapOvr>
    <a:masterClrMapping/>
  </p:clrMapOvr>
</p:sld>
</file>

<file path=ppt/theme/theme1.xml><?xml version="1.0" encoding="utf-8"?>
<a:theme xmlns:a="http://schemas.openxmlformats.org/drawingml/2006/main" name="Olet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418</Words>
  <Application>Microsoft Office PowerPoint</Application>
  <PresentationFormat>Custom</PresentationFormat>
  <Paragraphs>114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Garamond</vt:lpstr>
      <vt:lpstr>Times New Roman</vt:lpstr>
      <vt:lpstr>Oletus</vt:lpstr>
      <vt:lpstr>Vaatetus- ja  tekstiilisuunnittelun  perusteet  9 op syksy 2020</vt:lpstr>
      <vt:lpstr>Mallisto</vt:lpstr>
      <vt:lpstr>Muotitalo lähtökohtana</vt:lpstr>
      <vt:lpstr>Alakulttuuri lähtökohtana</vt:lpstr>
      <vt:lpstr> Elokuva lähtökohtana </vt:lpstr>
      <vt:lpstr>Yksi toteutettu  asu tai tuote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kirja</vt:lpstr>
      <vt:lpstr>PowerPoint Presentation</vt:lpstr>
      <vt:lpstr>portfolio</vt:lpstr>
      <vt:lpstr>portfolio</vt:lpstr>
      <vt:lpstr>Muotiviikko  paritehtävä</vt:lpstr>
      <vt:lpstr>Takkitehtävä - paritehtävä </vt:lpstr>
      <vt:lpstr>PowerPoint Presentation</vt:lpstr>
      <vt:lpstr>Näyttely Väressä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Vaatetus- ja  tekstiilisuunnittelun  perusteet  9 op syksy 2020</dc:title>
  <dc:creator>Hyötyläinen Ilona</dc:creator>
  <cp:lastModifiedBy>Hyötyläinen Ilona</cp:lastModifiedBy>
  <cp:revision>1</cp:revision>
  <dcterms:created xsi:type="dcterms:W3CDTF">2020-09-04T13:19:49Z</dcterms:created>
  <dcterms:modified xsi:type="dcterms:W3CDTF">2020-09-06T07:31:10Z</dcterms:modified>
</cp:coreProperties>
</file>