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2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ink/ink3.xml" ContentType="application/inkml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65"/>
  </p:notesMasterIdLst>
  <p:sldIdLst>
    <p:sldId id="356" r:id="rId2"/>
    <p:sldId id="780" r:id="rId3"/>
    <p:sldId id="848" r:id="rId4"/>
    <p:sldId id="775" r:id="rId5"/>
    <p:sldId id="477" r:id="rId6"/>
    <p:sldId id="751" r:id="rId7"/>
    <p:sldId id="300" r:id="rId8"/>
    <p:sldId id="837" r:id="rId9"/>
    <p:sldId id="839" r:id="rId10"/>
    <p:sldId id="838" r:id="rId11"/>
    <p:sldId id="258" r:id="rId12"/>
    <p:sldId id="349" r:id="rId13"/>
    <p:sldId id="348" r:id="rId14"/>
    <p:sldId id="840" r:id="rId15"/>
    <p:sldId id="781" r:id="rId16"/>
    <p:sldId id="841" r:id="rId17"/>
    <p:sldId id="357" r:id="rId18"/>
    <p:sldId id="316" r:id="rId19"/>
    <p:sldId id="850" r:id="rId20"/>
    <p:sldId id="354" r:id="rId21"/>
    <p:sldId id="842" r:id="rId22"/>
    <p:sldId id="785" r:id="rId23"/>
    <p:sldId id="786" r:id="rId24"/>
    <p:sldId id="332" r:id="rId25"/>
    <p:sldId id="347" r:id="rId26"/>
    <p:sldId id="338" r:id="rId27"/>
    <p:sldId id="339" r:id="rId28"/>
    <p:sldId id="340" r:id="rId29"/>
    <p:sldId id="341" r:id="rId30"/>
    <p:sldId id="832" r:id="rId31"/>
    <p:sldId id="836" r:id="rId32"/>
    <p:sldId id="512" r:id="rId33"/>
    <p:sldId id="513" r:id="rId34"/>
    <p:sldId id="568" r:id="rId35"/>
    <p:sldId id="569" r:id="rId36"/>
    <p:sldId id="570" r:id="rId37"/>
    <p:sldId id="575" r:id="rId38"/>
    <p:sldId id="845" r:id="rId39"/>
    <p:sldId id="342" r:id="rId40"/>
    <p:sldId id="343" r:id="rId41"/>
    <p:sldId id="334" r:id="rId42"/>
    <p:sldId id="344" r:id="rId43"/>
    <p:sldId id="345" r:id="rId44"/>
    <p:sldId id="843" r:id="rId45"/>
    <p:sldId id="638" r:id="rId46"/>
    <p:sldId id="851" r:id="rId47"/>
    <p:sldId id="844" r:id="rId48"/>
    <p:sldId id="852" r:id="rId49"/>
    <p:sldId id="437" r:id="rId50"/>
    <p:sldId id="654" r:id="rId51"/>
    <p:sldId id="715" r:id="rId52"/>
    <p:sldId id="714" r:id="rId53"/>
    <p:sldId id="727" r:id="rId54"/>
    <p:sldId id="728" r:id="rId55"/>
    <p:sldId id="729" r:id="rId56"/>
    <p:sldId id="619" r:id="rId57"/>
    <p:sldId id="500" r:id="rId58"/>
    <p:sldId id="496" r:id="rId59"/>
    <p:sldId id="507" r:id="rId60"/>
    <p:sldId id="516" r:id="rId61"/>
    <p:sldId id="523" r:id="rId62"/>
    <p:sldId id="521" r:id="rId63"/>
    <p:sldId id="692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49"/>
    <p:restoredTop sz="94551"/>
  </p:normalViewPr>
  <p:slideViewPr>
    <p:cSldViewPr snapToObjects="1">
      <p:cViewPr varScale="1">
        <p:scale>
          <a:sx n="101" d="100"/>
          <a:sy n="101" d="100"/>
        </p:scale>
        <p:origin x="20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5:57:18.754"/>
    </inkml:context>
    <inkml:brush xml:id="br0">
      <inkml:brushProperty name="width" value="0.3" units="cm"/>
      <inkml:brushProperty name="height" value="0.6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5834 386 16383,'-65'-16'0,"-1"0"0,0 0 0,-7-4 0,0 0 0,-1-1 0,3 2 0,1-1 0,-2 0 0,-7-3 0,-1-1 0,0 2 0,6 1 0,1 1 0,1 2 0,4 1 0,1 2 0,2 2 0,-15-3 0,6 4 0,-24 0 0,51 7 0,27 5 0,-18 13 0,-11 1 0,2-2 0,-6 0 0,-3 2 0,-2-1 0,-7-1 0,-3 1 0,-7 3 0,-2 1 0,0-2 0,-1 2 0,0 2 0,1 1 0,2-1 0,2 1 0,4 2 0,2 1 0,7-3 0,2 2 0,4-1 0,1 1 0,-38 19 0,13 0 0,34-19 0,-2 1 0,-40 25 0,36-22 0,-1 1 0,2 0 0,1 1 0,1-1 0,0 0 0,0 0 0,2-1 0,-37 27 0,1 2 0,8 1 0,1 5 0,4-2 0,-1 3 0,1 0 0,1 2 0,2-4 0,28-24 0,1 0 0,-33 34 0,30-29 0,0 2 0,1-1 0,0 2 0,1 1 0,0 0 0,1 0 0,0-1 0,3-1 0,0-1 0,-24 37 0,1-2 0,1 3 0,1 0 0,25-37 0,1 1 0,-24 40 0,27-39 0,0 0 0,1 1 0,1 1 0,-15 40 0,18-39 0,1 1 0,2-2 0,0 2 0,-4 8 0,0 1 0,0 4 0,0 1 0,-1 2 0,1 2 0,1 5 0,1 1 0,2-2 0,2 0 0,0 3 0,3-1 0,2-5 0,1-1 0,2-5 0,1-3 0,0-4 0,2-3 0,-3 38 0,1-11 0,1-7 0,2-10 0,2-6 0,-2 0 0,2 4 0,-4 18 0,0 6 0,1-33 0,0 1 0,-1 2 0,0 1 0,-2 6 0,0 1 0,-1 2 0,0 0 0,-1 5 0,1 1 0,1 2 0,0 1 0,1 2 0,1 1 0,1 3 0,2-1 0,1-1 0,0-1 0,3-1 0,2-2 0,-1-9 0,1-1 0,2 2 0,1-1 0,0-8 0,0-2 0,1 4 0,1-2 0,-1-4 0,0-2 0,7 46 0,2-8 0,0 4 0,5-6 0,2-1 0,1-6 0,3-9 0,-2-6 0,3-7 0,1-3 0,3 0 0,0-5 0,3 3 0,0-6 0,2 2 0,4 0 0,2-3 0,8 3 0,6-1 0,14 2 0,-30-24 0,3 0 0,5 2 0,4-1 0,5 0 0,1 0 0,5 0 0,1 0 0,4-1 0,2-1 0,-1-1 0,1-1 0,-1 0 0,-1-2 0,-7-3 0,0 0 0,1 1 0,0 0 0,-6-4 0,0 0 0,3 3 0,2 0 0,-4-3 0,1 0 0,2 3 0,-1 0 0,1-1 0,0 1 0,5 1 0,0 0 0,-2-1 0,1 0 0,3-1 0,1 0 0,-3-3 0,0-1 0,5 1 0,1 0 0,-1-1 0,0 0 0,4-1 0,2-1 0,2-2 0,1 0 0,-5-1 0,2-2 0,11 0 0,1-2 0,-6 2 0,1-1 0,14 0 0,1-1 0,-5-1 0,0 1 0,4 1 0,0 0 0,-6 0 0,-2 1 0,-6 1 0,-2 0 0,-4 2 0,-2 0 0,-9-2 0,0 0 0,0 0 0,0 0 0,-2-1 0,0 0 0,1-2 0,-1 0 0,1 1 0,0 0 0,0-2 0,1 0 0,-2 0 0,1-1 0,-4 1 0,-1 0 0,4-1 0,-2-1 0,-6 1 0,0 0 0,3 0 0,0 0 0,-7 0 0,0-1 0,1 1 0,0-1 0,-1-1 0,1 0 0,1-2 0,-1-1 0,-3-1 0,-1-3 0,2 0 0,-2-2 0,43-10 0,4-1 0,-11 2 0,-6-2 0,-8-1 0,-2-5 0,-3 1 0,17-8 0,-38 15 0,1-1 0,2-2 0,2-1 0,5-1 0,-2 1 0,-8-1 0,0 1 0,0 0 0,0 0 0,-3-3 0,-1 0 0,1-1 0,0-1 0,3-4 0,0-1 0,5-4 0,1-2 0,0 0 0,1-2 0,8-7 0,2-2 0,-1 4 0,-1-1 0,7-6 0,-1 2 0,-11 8 0,-1 1 0,2-3 0,-3 0 0,-12 6 0,-2-1 0,3-3 0,-1-2 0,-2-1 0,-1-1 0,-1 0 0,0-1 0,0-1 0,0-2 0,0-3 0,-1-2 0,3-2 0,-1-1 0,1-5 0,0 0 0,-1 0 0,-1 0 0,-2 0 0,-3 0 0,-1 1 0,-2 0 0,-4 4 0,-1-1 0,-2 2 0,-1 1 0,-4 2 0,-1 1 0,9-41 0,-14 45 0,-2-2 0,1 1 0,-1-1 0,2-6 0,0-2 0,2-2 0,0 0 0,-1 0 0,0 1 0,0-1 0,1 0 0,-2-1 0,0 0 0,-1-2 0,-1 0 0,-1-1 0,-1 2 0,-3 1 0,-1 1 0,-1 1 0,-2 1 0,-2 1 0,-1-1 0,0 1 0,0 0 0,-2 0 0,1 2 0,0-1 0,0 3 0,-1-42 0,-2 1 0,-1 7 0,-4-4 0,-3-1 0,-2 1 0,-2 4 0,-2 1 0,-3-4 0,-1-1 0,10 44 0,0 0 0,0-1 0,1 1 0,-1 1 0,0 0 0,0-1 0,0 0 0,-15-42 0,3 6 0,-7-3 0,-1 9 0,13 33 0,-1-1 0,-2 1 0,0 0 0,1 0 0,1 0 0,-2 0 0,1 1 0,-19-42 0,0 7 0,0-5 0,-7 3 0,21 36 0,-1-1 0,-7-5 0,-3 0 0,-7-2 0,-4 1 0,-6-8 0,-5 0 0,-5 3 0,-2 2 0,8 5 0,1 2 0,2 5 0,3 5 0,-19-13 0,13 9 0,14 13 0,9 3 0,4 6 0,0 0 0,-15-3 0,-21-4 0,-7-2 0,-6 5 0,11 6 0,2 1 0,0 1 0,7-2 0,1 2 0,5-2 0,-3 0 0,8 2 0,8 4 0,21 6 0,-1 5 0,-63-12 0,5-2 0,-13-5 0,6 2 0,-6-3 0,-1 0 0,21 4 0,1 0 0,-2 0 0,-1-1 0,-7-3 0,-3 0 0,1 0 0,3 1 0,-11-4 0,2 2 0,2 0 0,4 1 0,2 1 0,6 2 0,-6-3 0,12 3 0,0 1 0,30 19 0,-33 5 0,18-3 0,-5 0 0,-8 1 0,-3-1 0,-10-2 0,-2 1 0,10 2 0,0 0 0,-3-1 0,3 1 0,17 0 0,4-1 0,-18 3 0,45-5 0,16 2 0,8-3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7:48:02.937"/>
    </inkml:context>
    <inkml:brush xml:id="br0">
      <inkml:brushProperty name="width" value="0.3" units="cm"/>
      <inkml:brushProperty name="height" value="0.6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2704 16 16383,'-79'15'0,"1"-2"0,13-1 0,-11 3 0,-14 11 0,2 3 0,30-7 0,1 2 0,-27 11 0,33-11 0,2-1 0,-23 12 0,1 2 0,8-3 0,0 5 0,-6 6 0,28-15 0,-1 3 0,-5 2 0,-1 3 0,-2 3 0,0 2 0,-1-1 0,2 0 0,0 1 0,2-1 0,3-1 0,0-1 0,1 0 0,1 0 0,5-4 0,0 0 0,-31 37 0,3-1 0,32-33 0,0-1 0,-30 39 0,31-38 0,0 0 0,-22 34 0,6-1 0,5-4 0,8-8 0,4-6 0,8-7 0,2-2 0,1 2 0,5-1 0,0 7 0,3 1 0,0 6 0,2-1 0,3 0 0,1 0 0,2-1 0,-1 13 0,-3 9 0,-3 14 0,2-42 0,-2 0 0,1 3 0,-1 0 0,-2 6 0,-1 1 0,1 5 0,1 1 0,-2 6 0,1 0 0,2 3 0,1 1 0,2 1 0,1 0 0,2-1 0,3 0 0,3-2 0,1-2 0,1-4 0,1 0 0,4-2 0,0-2 0,0-8 0,0-1 0,1-2 0,1-2 0,8 38 0,0-12 0,-1-7 0,0-9 0,-5-9 0,2-1 0,-3-1 0,1 1 0,2 2 0,1 1 0,3 0 0,5 2 0,-1 0 0,2-3 0,-1-4 0,-1-6 0,0-5 0,0-3 0,4 1 0,6-2 0,11 2 0,10 1 0,16 5 0,17 5 0,-38-22 0,2 0 0,5 1 0,1-1 0,1-1 0,0 0 0,1-1 0,0 0 0,-3-3 0,-1-1 0,-2 0 0,0-1 0,-1-1 0,0-1 0,-3-2 0,-1 1 0,48 15 0,-45-16 0,1 1 0,2-1 0,2 0 0,3 0 0,2-1 0,3-1 0,1 0 0,-1-2 0,-1-1 0,2 0 0,-1-2 0,-6 0 0,-3-1 0,-1-1 0,-2-1 0,30 2 0,-6-2 0,-6-3 0,3-2 0,-3 1 0,2-2 0,6 1 0,9 1 0,6-1 0,6 6 0,-44-5 0,0 1 0,3 3 0,1-1 0,4-1 0,1 0 0,1 2 0,-1 0 0,0-2 0,-1 0 0,1 1 0,1-1 0,4 2 0,1-1 0,2-2 0,1-1 0,6 4 0,1-1 0,-3-2 0,0 0 0,14 1 0,-1-1 0,-22 0 0,-1 0 0,14-2 0,-1 0 0,-19-2 0,-1 0 0,6-1 0,0 0 0,-5 0 0,1-1 0,0-1 0,1 1 0,-2 0 0,0-1 0,3 0 0,0 1 0,1-1 0,1 1 0,1-1 0,0 1 0,-1 0 0,-2 0 0,-2 1 0,-3-1 0,-4-1 0,-1 0 0,34 0 0,-11-4 0,-9 3 0,-6-2 0,3 1 0,-4 0 0,6 0 0,2-3 0,7-2 0,8-2 0,7 0 0,6 2 0,2 0 0,-17 1 0,-31 3 0,-1-1 0,13-4 0,25-9 0,-22 4 0,2-5 0,-8 4 0,-13 1 0,-3 1 0,-2-2 0,4-4 0,7-4 0,6-2 0,6-5 0,5-1 0,7-5 0,7 2 0,5-3 0,-1 3 0,-7-2 0,-5-2 0,-4-1 0,-1-4 0,4-8 0,3-10 0,-37 28 0,2 0 0,1-2 0,1 0 0,-2 0 0,0 0 0,2 0 0,0 0 0,-2 0 0,-2 1 0,31-34 0,-36 34 0,-1 0 0,24-35 0,-2-5 0,-3-4 0,-2-3 0,-2-2 0,-22 37 0,-1-1 0,-1 0 0,-1-1 0,3-6 0,-1 0 0,-2 1 0,-2 0 0,0-1 0,0 1 0,-4 5 0,-1 1 0,12-41 0,-6 8 0,-6 7 0,-7 2 0,-5 4 0,-6 9 0,-3 6 0,-3 7 0,-4 3 0,-1 4 0,-4-5 0,0-2 0,-4-2 0,-5-4 0,-5-2 0,-6 2 0,-9-8 0,-4 5 0,-9-5 0,5 8 0,-1 1 0,7 9 0,-1-1 0,-2 2 0,-1 1 0,-7-4 0,-6-4 0,25 20 0,-2-2 0,-5-3 0,-2-1 0,-4-2 0,0-1 0,-3 1 0,1 0 0,2 2 0,1 1 0,2 2 0,1 1 0,2 3 0,1 0 0,-38-21 0,40 25 0,-1 0 0,-1 2 0,0 0 0,-1 0 0,-2 0 0,-6-1 0,-1 0 0,-3 2 0,-2 1 0,-2-2 0,-1 0 0,-5 2 0,0 0 0,3 0 0,2 1 0,7 2 0,0 0 0,2 1 0,1 0 0,-38-10 0,1 0 0,6 1 0,15 2 0,14 5 0,17 4 0,8 4 0,6 3 0,-5-2 0,-2 0 0,-9-5 0,-14-7 0,-15-9 0,-19-10 0,40 17 0,-1-1 0,-6-2 0,0-2 0,-2-3 0,0 0 0,-1 0 0,1 0 0,-1 0 0,2 0 0,6 3 0,2 0 0,-2 2 0,0 0 0,4 2 0,-1 1 0,-5-1 0,1 1 0,3 4 0,1 1 0,-40-19 0,8 10 0,11 2 0,-12 0 0,-13 0 0,41 11 0,-2-1 0,-4 2 0,0-1 0,1-1 0,0 2 0,1 0 0,0 2 0,0-1 0,0 1 0,-3 0 0,-1 0 0,1 0 0,-1 0 0,1 0 0,2 0 0,3 2 0,3 1 0,-33-7 0,20 6 0,17 3 0,10 2 0,-1 0 0,-11-1 0,-19-5 0,-27-7 0,40 9 0,-2 0 0,-6-2 0,-2 0 0,-1 4 0,0 1 0,2-1 0,1-1 0,3 4 0,0-1 0,9 1 0,2 0 0,-37-2 0,21 4 0,19 0 0,12 4 0,15-2 0,-1 1 0,0 0 0,-8-1 0,-10 3 0,-4-2 0,-3 3 0,8-1 0,6 1 0,9-2 0,8-1 0,3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09:46:34.18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6634 611,'-47'-31,"1"-5,6 12,-4-12,-29 8,16-9,-32 7,40 5,1 0,-27-5,-12-1,0 1,11 1,-2 3,-1 1,-7 2,40 6,-2 0,-8 4,0 2,-40-11,39 7,0 1,4 9,2 0,-27-13,-20 16,-1-3,45 5,-1 0,-7 0,0 0,9 0,2 0,-6 0,0 0,4 0,0 0,-43 0,-3 0,22 0,27 0,-1 0,-34 0,24 6,1 0,-22-3,27 5,1 2,-13-3,-5 1,7 3,1-10,0 5,0 0,-1-5,1 5,7-1,-5 2,5 5,-7-5,-1 5,1-5,0 6,7-1,-6 1,7 5,-1-4,2 4,7-1,1-4,6 8,-5-3,11 4,-27 18,23-8,-18 14,21-11,0 1,1 0,-2 6,-6 3,3 6,-5 0,7 6,-7-4,-2 12,1-6,-6 2,4 4,-5-4,5 0,-4-2,12-7,-4 5,5-4,0 4,2-13,5 4,3-6,-1 7,5-7,-5 5,13-6,-6 6,5 1,-6-1,5 1,-3-1,8 8,-4 2,6-1,-1 7,1-7,-1 9,0-1,-1 8,-4-6,3 7,-4-9,6 8,0-5,0 5,-1 0,-5-5,5 5,-12 0,12-5,-6 5,2-8,3 0,-3 1,5-1,0-8,0 7,1-7,-1 9,0 7,5-6,-3 7,3-1,-5-6,0-1,0-2,1-7,-1 1,6 5,-3-12,8 12,-8-13,3 14,-6-7,6 8,-5 1,5-1,-5-8,5 7,-4-14,4 6,1-8,-4-6,8-2,-3-6,5-6,0-2,0 1,0 1,0 6,0-7,0 6,0-5,0 12,10 10,3 0,10 6,0-7,1-1,0 1,-1-1,8 8,-6-6,6 14,-7-14,1 13,6-11,-10 4,7-12,-16-4,10 0,-10-4,5 4,-7-12,6 4,-5-4,5 0,-1 4,-4-10,10 11,-5-5,5 0,1 4,5-3,-5-1,12 7,4 4,-2-7,8 12,-11-20,-5 4,5 1,-11-6,10 5,-10-1,4-4,-5 4,-2-6,1-1,0 1,0-4,0 2,0-6,0 6,5-6,-4 7,10-3,-4 0,6 5,6-3,-6-2,5 5,-14-14,13 13,-10-8,34 16,-27-14,26 6,-29-14,8 5,-6-5,-8-1,28-5,0 6,39 2,-36 0,3 0,10 0,3 0,3 0,4 1,-4-1,6 0,-8 0,-8 1,-1-1,36 4,-4-1,-7 3,-37-4,0 1,40 5,-9 4,-9-7,-1 0,-1 0,-5-6,5 5,20-10,-29 9,35-4,-31 6,8 0,5-5,-13 3,5-4,-8 0,0 5,1-11,-1 5,-8-6,7 0,-14 0,13 5,-12-3,5 4,-8-6,0 0,1 0,-1 0,1 0,-1 0,1 0,-8 0,6 0,-5 0,6 0,1 0,7 0,-6 0,6 0,-8-6,1 5,7-4,-6 5,6 0,-8-6,1 5,-1-10,1 10,-1-10,0-1,1-1,-1-4,8-1,-6 4,6-9,0 9,-6-3,14 4,-14 6,6-4,-8 5,1-1,-1-4,-6 10,5-10,-5 5,0-6,4 0,4 0,0 0,6 0,-8 0,8 0,-6 0,6-1,-7 7,-7-5,4 5,-10-5,10-6,-10 4,10-4,-4 0,7 4,-7-9,4 4,-4 0,7-4,-1 9,8-14,-12 8,4-3,-14 7,-6 4,4 0,-10 1,11-1,-11 1,4-5,1 3,-5-2,10 3,-9 1,3-1,-5 1,0 0,0 0,0 0,-1 0,1 0,0-5,0 4,5-8,-3 3,3-5,1 0,-5 1,10 3,-9-8,4 8,0-9,-3 0,9-4,7-19,6 3,4-13,-13 16,1-7,-7 14,1-12,-2 12,1-11,-7 12,2-13,-4 7,-1-14,-2 6,6-14,-10 7,11-9,-6 1,6 7,0 2,-2 8,-4-1,2 7,-8 2,3 6,-1 0,-3 0,4 1,-10-8,4 6,-4-12,0 12,5-12,-10 5,10-7,-4-7,4 12,1-10,-6 12,5-7,-4 1,4-1,1 1,0-8,0 5,1-12,-1 5,1-7,0-1,0 1,0 0,-1-1,7 1,-5 0,5 0,-6-9,8-21,-6 22,0-26,-4 31,-9-16,4-9,-6 7,4 24,-1-1,-1-28,2 37,0 1,-4-29,0 22,0-2,0-34,0 30,0 1,0-10,0-7,0 22,0-4,0 15,0 7,-6-5,0 12,-5-5,-5 6,-1 0,-1-6,-2 4,1-11,-4 5,0-6,-8-3,6 2,-5 6,0-6,6 13,-5-6,1 7,5 1,-12-2,12 1,-11-1,-6-14,2 10,-1-10,5 13,5 8,0-5,-4 4,10-4,-10 4,10-3,-3 10,0-5,4 7,-3-1,5 1,-6-1,4 6,-3-5,-1 8,5-7,-11 7,5-3,0 5,-4-1,10 1,-11-1,5 0,-6 0,1-5,-1 4,-6-4,-2 4,-7 0,0-5,-28-8,22 5,-23-8,30 14,6-2,-5-2,12 6,-12-10,11 9,-11-4,12 1,-12 3,5-3,-7 4,1-5,6 4,-5-4,5 0,-7 4,7-4,-5 5,5 0,0 1,-4-1,4 0,-7 6,7-4,-5 8,12-7,-6 7,1-8,5 9,-6-9,7 8,6-3,-4 1,4 2,-6-7,6 7,-4-3,9 1,-3 3,5-4,0 5,0-4,0 3,5-4,-4 5,5-4,-6 3,5-7,-3 7,3-3,0 0,2-1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1D24-6B04-2C44-9FE9-3F66F43F9219}" type="datetimeFigureOut">
              <a:rPr lang="en-US" smtClean="0"/>
              <a:pPr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18A9C-D31B-9F40-8374-323C3969B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0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STARTS BY PICKING UP A PHONE – FOR LEADS --- 100.000 GAMES SOLD IN CANADA</a:t>
            </a:r>
          </a:p>
          <a:p>
            <a:r>
              <a:rPr lang="en-US" baseline="0" dirty="0"/>
              <a:t>RULE OF 10 – AT LEAST 1.000.000 SOLD IN US AND THEY ARE PREMIUM PRICED (25-40 A POP)</a:t>
            </a:r>
          </a:p>
          <a:p>
            <a:r>
              <a:rPr lang="en-US" baseline="0" dirty="0"/>
              <a:t>FILLS IN BACK STORY – HIS CONNECTIONS IN GAMES FILL IN SOME OF THE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78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THE INSPIRATION FOR THE OPPORTUNITY CAME FROM ELSEWHERE</a:t>
            </a:r>
          </a:p>
          <a:p>
            <a:r>
              <a:rPr lang="en-US" baseline="0" dirty="0"/>
              <a:t>Over beers in the house playing Scrabble (Dec 79) – a photo editor and a sports editor (press) spent a couple of hours ideating new game</a:t>
            </a:r>
          </a:p>
          <a:p>
            <a:r>
              <a:rPr lang="en-US" baseline="0" dirty="0"/>
              <a:t>Sold 5 shares in the company – one to an artist in exchange for creating the artwork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Went to Montreal </a:t>
            </a:r>
            <a:r>
              <a:rPr lang="en-US" baseline="0" dirty="0" err="1"/>
              <a:t>ToyCon</a:t>
            </a:r>
            <a:r>
              <a:rPr lang="en-US" baseline="0" dirty="0"/>
              <a:t> posing as a reporter and photographer doing a story about board games</a:t>
            </a:r>
          </a:p>
          <a:p>
            <a:r>
              <a:rPr lang="en-US" baseline="0" dirty="0"/>
              <a:t>How do board games get developed … 10k worth of information (and they live in Montreal)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And not from Haney’s mother “didn’t want her to lose the investment!” (1981) 32 INVESTORS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9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4C482CA6-A342-FD42-94D8-07A6D01F74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5F276C61-EF06-AB40-9B34-0FFD41D019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FI" dirty="0">
                <a:ea typeface="ＭＳ Ｐゴシック" panose="020B0600070205080204" pitchFamily="34" charset="-128"/>
              </a:rPr>
              <a:t>COLLECTING DATA FOR A BIG DEAL – AND WORKING EXCEL (</a:t>
            </a:r>
            <a:r>
              <a:rPr lang="en-US" altLang="en-FI" b="1" dirty="0">
                <a:ea typeface="ＭＳ Ｐゴシック" panose="020B0600070205080204" pitchFamily="34" charset="-128"/>
              </a:rPr>
              <a:t>EVALUATE AN OPTION)</a:t>
            </a:r>
            <a:endParaRPr lang="en-US" altLang="en-FI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FI" dirty="0">
                <a:ea typeface="ＭＳ Ｐゴシック" panose="020B0600070205080204" pitchFamily="34" charset="-128"/>
              </a:rPr>
              <a:t>VERSUS THE RIGHT SIDE – BREAK IT DOWN INTO BITS (</a:t>
            </a:r>
            <a:r>
              <a:rPr lang="en-US" altLang="en-FI" b="1" dirty="0">
                <a:ea typeface="ＭＳ Ｐゴシック" panose="020B0600070205080204" pitchFamily="34" charset="-128"/>
              </a:rPr>
              <a:t>CREATING OPTIONS TO EVALUATE)</a:t>
            </a:r>
            <a:endParaRPr lang="en-US" altLang="en-FI" dirty="0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A0FED2A7-75FB-3F4E-83CC-F30659153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3C7340-2ECB-CF40-9A11-3ADEA3167871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30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E6DE9B06-9CCE-7845-8453-10B2F3DAEB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031E267-48EE-044D-888A-1E9549FF23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FI">
                <a:ea typeface="ＭＳ Ｐゴシック" panose="020B0600070205080204" pitchFamily="34" charset="-128"/>
              </a:rPr>
              <a:t>OR IN OTHER WORDS …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7586685F-1BA1-324B-818B-014BF9757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4CBA61D-BF80-274B-B73D-40E7845E6FC2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20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REST IS CHEAP – DATA IS THE DIFFICULT 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1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800 POUND GORILLA IN PUBLISHING – SUBSCRIBERS AND POINT OF SALE PRESENCE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12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Carefully crafted and worded sales pitch --- how does this help ---</a:t>
            </a:r>
          </a:p>
          <a:p>
            <a:r>
              <a:rPr lang="en-US" dirty="0"/>
              <a:t>I AM SOMEBODY YOU WANT TO MEET – PROBABLY TOOK A GAME WITH HIM TO MEETING AS A GIFT</a:t>
            </a:r>
          </a:p>
          <a:p>
            <a:r>
              <a:rPr lang="en-US" dirty="0"/>
              <a:t>MBA WANTS NUMBERS 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COLD CALLS SOMETIMES WORK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4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68D98B0F-95BA-0F43-A86B-8A08ACF5D5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FECD5ED8-3686-A946-8135-F8236F9682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FI">
                <a:ea typeface="ＭＳ Ｐゴシック" panose="020B0600070205080204" pitchFamily="34" charset="-128"/>
              </a:rPr>
              <a:t>BACKGROUND STORY &amp; METHODOLOGY (30 SERIAL ENTREPRENEURS)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FI">
                <a:ea typeface="ＭＳ Ｐゴシック" panose="020B0600070205080204" pitchFamily="34" charset="-128"/>
              </a:rPr>
              <a:t>VINOD KHOSLA – FOUNDER OF SUN MICROSYSTEMS &amp; VENTURE CAPITALIST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80B29DFA-6515-DA4A-84D7-C792D6D15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6C1DE8-64B4-C141-9B8B-CFF8E727555A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23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Pitching to a multibillionaire with A list friends – Walter Annenberg owned TV Guide</a:t>
            </a:r>
          </a:p>
          <a:p>
            <a:r>
              <a:rPr lang="en-US" baseline="0" dirty="0"/>
              <a:t>HAS A WHARTON MBA 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50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25FB21B4-AE24-D34F-8624-E714CBE9F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D5BD8EBD-D682-E441-AE14-EAF64C3FD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FI">
                <a:ea typeface="ＭＳ Ｐゴシック" panose="020B0600070205080204" pitchFamily="34" charset="-128"/>
              </a:rPr>
              <a:t>WE CREATE SOMETHING TOGETHER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CB1C9828-4D44-B74B-A069-8E3A115E4A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27AD521-D783-484B-AB5F-1B1D7EFC4BB1}" type="slidenum">
              <a:rPr lang="en-US" altLang="en-FI" smtClean="0"/>
              <a:pPr/>
              <a:t>21</a:t>
            </a:fld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1777441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C7C04E75-45E7-0F4E-A972-EB1F858CDC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CE43776E-C114-E44A-8CCF-146211C329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FI" dirty="0">
                <a:ea typeface="ＭＳ Ｐゴシック" panose="020B0600070205080204" pitchFamily="34" charset="-128"/>
              </a:rPr>
              <a:t>INVITE OTHERS TO THE PARTY – WHO MAY INVEST THEIR TIME, THEIR PLACE, THEIR MATERIAL, EXPERTISE TO PRODUCE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FI" b="1" dirty="0">
                <a:ea typeface="ＭＳ Ｐゴシック" panose="020B0600070205080204" pitchFamily="34" charset="-128"/>
              </a:rPr>
              <a:t>Crazy quilts</a:t>
            </a:r>
            <a:r>
              <a:rPr lang="en-GB" altLang="en-FI" dirty="0">
                <a:ea typeface="ＭＳ Ｐゴシック" panose="020B0600070205080204" pitchFamily="34" charset="-128"/>
              </a:rPr>
              <a:t> are extremely </a:t>
            </a:r>
            <a:r>
              <a:rPr lang="en-GB" altLang="en-FI" dirty="0" err="1">
                <a:ea typeface="ＭＳ Ｐゴシック" panose="020B0600070205080204" pitchFamily="34" charset="-128"/>
              </a:rPr>
              <a:t>labor-intensive</a:t>
            </a:r>
            <a:r>
              <a:rPr lang="en-GB" altLang="en-FI" dirty="0">
                <a:ea typeface="ＭＳ Ｐゴシック" panose="020B0600070205080204" pitchFamily="34" charset="-128"/>
              </a:rPr>
              <a:t>. A Harper's Bazaar article from 1884 estimate</a:t>
            </a:r>
            <a:endParaRPr lang="en-US" altLang="en-FI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FI" dirty="0"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9BBC41DA-E82F-FA44-8951-04E0F764F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954A71-C985-1F4A-B513-0038AB1B98CD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28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ACCE11A3-223F-C443-A369-08C465BBB3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24C51FDB-2CE1-834B-A091-89F05D814D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FI" dirty="0">
                <a:ea typeface="ＭＳ Ｐゴシック" panose="020B0600070205080204" pitchFamily="34" charset="-128"/>
              </a:rPr>
              <a:t>NOTICE THE WORD CANVAS WHICH RELATES TO THE ART WORLD –</a:t>
            </a:r>
          </a:p>
          <a:p>
            <a:pPr eaLnBrk="1" hangingPunct="1">
              <a:spcBef>
                <a:spcPct val="0"/>
              </a:spcBef>
            </a:pPr>
            <a:endParaRPr lang="en-US" altLang="en-FI" dirty="0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E48367B2-2983-C74A-80D4-981BBDF26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FE20F1-1706-1C43-8214-BD1306A3C36D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55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</a:t>
            </a:r>
            <a:r>
              <a:rPr lang="en-US" baseline="0" dirty="0"/>
              <a:t> willing parties who bring resources and perspective to the table </a:t>
            </a:r>
          </a:p>
          <a:p>
            <a:r>
              <a:rPr lang="en-US" baseline="0" dirty="0"/>
              <a:t>Engage them in shaping the offering</a:t>
            </a:r>
          </a:p>
          <a:p>
            <a:r>
              <a:rPr lang="en-US" baseline="0" dirty="0"/>
              <a:t>Sharing upside (what is in it for me to play?) Do I even want to play with somebody like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TV GUIDE IS A VAST RESERVOIR OF DATA </a:t>
            </a:r>
          </a:p>
          <a:p>
            <a:r>
              <a:rPr lang="en-US" baseline="0" dirty="0"/>
              <a:t>Chose not to produce question cards but opted for question books instead</a:t>
            </a:r>
          </a:p>
          <a:p>
            <a:r>
              <a:rPr lang="en-US" baseline="0" dirty="0"/>
              <a:t>SAVED MONEY ON COLLATING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Provides offices, relationships with printers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Known to investor –</a:t>
            </a:r>
            <a:r>
              <a:rPr lang="en-US" baseline="0" dirty="0"/>
              <a:t> they have skills and slack capacity –</a:t>
            </a:r>
          </a:p>
          <a:p>
            <a:r>
              <a:rPr lang="en-US" baseline="0" dirty="0"/>
              <a:t>SURPRISE --- LOOK FOR SOLUTIONS IN MOST UNEXPECTED PLACES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ON SELLING AND LET SOMEONE ELSE HANDLE BILLS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6E243023-A853-944E-A5C5-A205663B6A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EC3B906A-3DE3-C545-B134-4B09FFD7B8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FI" altLang="en-FI">
                <a:ea typeface="ＭＳ Ｐゴシック" panose="020B0600070205080204" pitchFamily="34" charset="-128"/>
              </a:rPr>
              <a:t>THE LENS IS INNATELY PERSONAL – EVERYONE HAS A DIFFERENT VIEW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4B32BF66-C95C-0D4F-9706-5C181D75D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D6BA65-1A22-D44F-8D6C-5D4E3EF5CEFA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21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1BBD9FE8-F29A-B74D-BA6A-73213A7A7E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43456D3F-267F-6247-A916-35141B724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FI" altLang="en-FI" dirty="0">
                <a:ea typeface="ＭＳ Ｐゴシック" panose="020B0600070205080204" pitchFamily="34" charset="-128"/>
              </a:rPr>
              <a:t>THE VALUE OF ”ASSETS” IS NOT IN THE OWNERSHIP BUT IN THEIR USE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43C344E6-4EDB-F94F-94E0-772D3C95E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CB288F-89E3-9D48-BBE0-9B449406E00D}" type="slidenum">
              <a:rPr lang="en-US" altLang="en-FI" smtClean="0"/>
              <a:pPr/>
              <a:t>30</a:t>
            </a:fld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1455147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AC0A3019-6563-044F-B936-66C285E385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21C25B90-B18B-7A42-B48F-E2D2CC586B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FI" dirty="0">
                <a:ea typeface="ＭＳ Ｐゴシック" panose="020B0600070205080204" pitchFamily="34" charset="-128"/>
              </a:rPr>
              <a:t>HOW WOULD YOU REACT IF YOU ENCOUNTERED THE UNEXPECTED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210F7432-FD73-F04D-B1F6-E35015167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2523F9-4491-4045-A20B-8A625B418A64}" type="slidenum">
              <a:rPr lang="en-US" altLang="en-FI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824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WHAT IMAGE POPS INTO YOUR HEAD WHEN I MENTION THE WORDS YOUTH HOSTEL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34312-BA66-F04E-BE39-E156B5F417C3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32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4244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SHARED BEDS, BED BUGS, SLIGHTLY BOHEME (READ RUN DOWN FEELING), STRIPPED DOWN OF AMENITIES</a:t>
            </a:r>
          </a:p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SO WHY DO YOU STAY THERE --- IT IS CHEAP</a:t>
            </a: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E24857-EB29-FB49-BF1C-FCC936B64C68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33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33105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OSKAR DIOS OPERATES A YOUTH HOSTEL IN UPPSALA –</a:t>
            </a:r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A577EE-93F9-1043-937E-3CE1DE7E07F6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846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So negotiate the parking fines, cut down some fence, move it and retrofit (including staff)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€2 million</a:t>
            </a:r>
            <a:endParaRPr lang="en-US" dirty="0">
              <a:ea typeface="ＭＳ Ｐゴシック" pitchFamily="4" charset="-128"/>
              <a:cs typeface="ＭＳ Ｐゴシック" pitchFamily="4" charset="-128"/>
            </a:endParaRPr>
          </a:p>
          <a:p>
            <a:endParaRPr lang="en-US" dirty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6B20B3-5254-8F43-848B-3017DD3AF536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35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78032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Cockpit – aka the honeymoon suite</a:t>
            </a: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F1F8C5-9A0A-AE47-AE91-E138149931E2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36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3725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466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4C482CA6-A342-FD42-94D8-07A6D01F74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5F276C61-EF06-AB40-9B34-0FFD41D019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FI" dirty="0">
                <a:ea typeface="ＭＳ Ｐゴシック" panose="020B0600070205080204" pitchFamily="34" charset="-128"/>
              </a:rPr>
              <a:t>WHERE WERE THE GAMES MANUFACTURERS IN ALL OF THIS – PROBABLY MEETING AS OPPOSED TO DOING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A0FED2A7-75FB-3F4E-83CC-F30659153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3C7340-2ECB-CF40-9A11-3ADEA3167871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745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CENTRAL OVERHEADS, ALIGNING EVERYBODY ON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0F823E80-78DC-9E4B-B708-88521803D3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A158DF26-5E4F-CB4E-A2E5-976F37C5E4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FI">
                <a:ea typeface="ＭＳ Ｐゴシック" panose="020B0600070205080204" pitchFamily="34" charset="-128"/>
              </a:rPr>
              <a:t>THE LENS THROUGH WHICH YOU SEE THE WORLD IS SHAPED BY 3 THINGS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F18E852F-7A7B-414F-AB2E-6121EEC4C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CEC5A1F-013A-EB4F-B655-66096B430FF9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37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Minimizes capital outlay</a:t>
            </a:r>
            <a:r>
              <a:rPr lang="en-US" baseline="0" dirty="0"/>
              <a:t> get your money out as quickly as possible ---</a:t>
            </a:r>
          </a:p>
          <a:p>
            <a:r>
              <a:rPr lang="en-US" baseline="0" dirty="0"/>
              <a:t>No exit --- run it for cash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HOW DID HE MAKE 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MINIMAL CAPITAL OUTLAY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EVERYBODY IS HAPPY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61F8B7BE-87BD-464C-9C64-6A9485DB9B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C774B64B-E520-9B44-AF84-9085FEFA9A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FI" dirty="0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607E8E15-8F39-ED41-8028-9FE0B6949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44EE5E-9FD5-C74A-A1C4-CA1F28875CA8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551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CE8278CE-D7B9-B640-8141-EF1C6B4EEB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3C6091FD-81F3-0748-91C5-8361EB0B06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FI" dirty="0">
                <a:ea typeface="ＭＳ Ｐゴシック" panose="020B0600070205080204" pitchFamily="34" charset="-128"/>
              </a:rPr>
              <a:t>Jake Bonneau (10) – set up a stand at farmer’s market in Colorado with the help of his father (8) - $2000 sales $900 profit FINANCIAL LITERACY</a:t>
            </a:r>
          </a:p>
          <a:p>
            <a:r>
              <a:rPr lang="en-US" altLang="en-FI" dirty="0">
                <a:ea typeface="ＭＳ Ｐゴシック" panose="020B0600070205080204" pitchFamily="34" charset="-128"/>
              </a:rPr>
              <a:t>Next year (9) named operation Jack’s Stands, built a website and set up 3 more stands at other markets</a:t>
            </a:r>
          </a:p>
          <a:p>
            <a:r>
              <a:rPr lang="en-US" altLang="en-FI" dirty="0">
                <a:ea typeface="ＭＳ Ｐゴシック" panose="020B0600070205080204" pitchFamily="34" charset="-128"/>
              </a:rPr>
              <a:t>Raised loan of $5000 from Young Americans Bank – and they recruited a sales team in exchange for tips and cut of the profits ($30-$50)</a:t>
            </a:r>
          </a:p>
          <a:p>
            <a:r>
              <a:rPr lang="en-US" altLang="en-FI" dirty="0">
                <a:ea typeface="ＭＳ Ｐゴシック" panose="020B0600070205080204" pitchFamily="34" charset="-128"/>
              </a:rPr>
              <a:t>2015 sales were $25.000 with plans to expand in Denver and Detroit financed by crowdfunding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5C59C159-AB76-9241-B7A1-75243D549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94C4299-EE4B-6047-99FC-CF8ACABCCDD2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098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CE8278CE-D7B9-B640-8141-EF1C6B4EEB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3C6091FD-81F3-0748-91C5-8361EB0B06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FI" dirty="0">
                <a:ea typeface="ＭＳ Ｐゴシック" panose="020B0600070205080204" pitchFamily="34" charset="-128"/>
              </a:rPr>
              <a:t>Jake Bonneau (10) – set up a stand at farmer’s market in Colorado with the help of his father (8) - $2000 sales $900 profit FINANCIAL LITERACY</a:t>
            </a:r>
          </a:p>
          <a:p>
            <a:r>
              <a:rPr lang="en-US" altLang="en-FI" dirty="0">
                <a:ea typeface="ＭＳ Ｐゴシック" panose="020B0600070205080204" pitchFamily="34" charset="-128"/>
              </a:rPr>
              <a:t>Next year (9) named operation Jack’s Stands, built a website and set up 3 more stands at other markets</a:t>
            </a:r>
          </a:p>
          <a:p>
            <a:r>
              <a:rPr lang="en-US" altLang="en-FI" dirty="0">
                <a:ea typeface="ＭＳ Ｐゴシック" panose="020B0600070205080204" pitchFamily="34" charset="-128"/>
              </a:rPr>
              <a:t>Raised loan of $5000 from Young Americans Bank – and they recruited a sales team in exchange for tips and cut of the profits ($30-$50)</a:t>
            </a:r>
          </a:p>
          <a:p>
            <a:r>
              <a:rPr lang="en-US" altLang="en-FI" dirty="0">
                <a:ea typeface="ＭＳ Ｐゴシック" panose="020B0600070205080204" pitchFamily="34" charset="-128"/>
              </a:rPr>
              <a:t>2015 sales were $25.000 with plans to expand in Denver and Detroit financed by crowdfunding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5C59C159-AB76-9241-B7A1-75243D549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94C4299-EE4B-6047-99FC-CF8ACABCCDD2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646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MINIMAL CAPITAL OUTLAY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66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NOT WHAT YOU GET OUT OF IT –</a:t>
            </a:r>
          </a:p>
          <a:p>
            <a:r>
              <a:rPr lang="en-US" dirty="0"/>
              <a:t>IT IS WHAT YOU BRING TO THE PARTY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00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F6D63889-F1D9-EC4A-8506-E2C618EEBB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B9CA498D-6B4C-6248-858C-B1A43E9887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FI" altLang="en-FI">
                <a:ea typeface="ＭＳ Ｐゴシック" panose="020B0600070205080204" pitchFamily="34" charset="-128"/>
              </a:rPr>
              <a:t>MEET KALLE FREESE – DISCOVERED COFFEE AS AN EARLY TEEN (LIKE MANY FINNS)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1AC79BDF-6297-B34A-A951-7BE12C044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359B74-85D2-BD45-BB4D-D04C16B35C91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653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PERFECT STRANGERS KNOW NOTHING ABOUT YOU AND ARE GENERALLY LEARY</a:t>
            </a:r>
          </a:p>
          <a:p>
            <a:r>
              <a:rPr lang="fi-FI" dirty="0"/>
              <a:t>SO WHAT DO YOU DO? OUR ANSWERS USUALLY – WELL SORRY TO SAY THIS, THEY SUCK ..</a:t>
            </a:r>
          </a:p>
          <a:p>
            <a:r>
              <a:rPr lang="fi-FI" dirty="0"/>
              <a:t>I AM FIRST YEAR STUDENT AT AALTO. I AM AN EXCHANGE STUDENT IN COMPUTER SCIENCE …</a:t>
            </a:r>
          </a:p>
          <a:p>
            <a:r>
              <a:rPr lang="fi-FI" dirty="0"/>
              <a:t>I WANT YOU TO THINK ABOUT CRAFTING A PERSONAL MANTRA – A SHORT, CAPTIVATING PERSONAL SALES PITCH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8639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PITHY, MEMORABLE, GENUINE IDEALLY ONE SENTENCE PERSONAL SALES PITCH</a:t>
            </a:r>
          </a:p>
          <a:p>
            <a:r>
              <a:rPr lang="en-US" dirty="0"/>
              <a:t>WHAT YOU DO NOT WHAT YOU ARE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1062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GIFT … AND I AM NOT TALKING BRIBES, BROCHURES, BUSINESS CARDS OR CVS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682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OVER TO YOU – WILLY WONKA WORKED WONDERS WITH YOU I HAVE BEEN TOLD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4729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TEND TO INTERACT MOST INTENSELY WITH THOSE “LIKE” US</a:t>
            </a:r>
          </a:p>
          <a:p>
            <a:r>
              <a:rPr lang="en-US" dirty="0"/>
              <a:t>BIRDS OF A FEATHER FLOCK TOGETHER 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451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COURAGE AND CONVICTION TO EXPLORE BEYOND YOUR COMFORT ZONE</a:t>
            </a:r>
          </a:p>
          <a:p>
            <a:r>
              <a:rPr lang="en-US" dirty="0"/>
              <a:t>AND PLEASE DON’T ASK ME ”DO YOU SOMEBODY AT” IF I DON’T KNOW YOU AND YOU</a:t>
            </a:r>
          </a:p>
          <a:p>
            <a:r>
              <a:rPr lang="en-US" dirty="0"/>
              <a:t>DON’T BRING A “GIFT”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741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272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2516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9999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LETS DO SOMETHING TOGETHER (AN EXPERIMENT)</a:t>
            </a:r>
          </a:p>
          <a:p>
            <a:r>
              <a:rPr lang="en-US" dirty="0"/>
              <a:t>AND IF THE EXPERIENCE WORKS OUT WELL …</a:t>
            </a:r>
          </a:p>
          <a:p>
            <a:r>
              <a:rPr lang="en-US" dirty="0"/>
              <a:t>THE CONNECTION HAS A BETTER BASE OF INFORMATION ABOUT YOU AND YOUR CAPABILITIES</a:t>
            </a:r>
          </a:p>
          <a:p>
            <a:r>
              <a:rPr lang="en-US" dirty="0"/>
              <a:t>THINK REFERENCE 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75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61F8B7BE-87BD-464C-9C64-6A9485DB9B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C774B64B-E520-9B44-AF84-9085FEFA9A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FI" dirty="0">
                <a:ea typeface="ＭＳ Ｐゴシック" panose="020B0600070205080204" pitchFamily="34" charset="-128"/>
              </a:rPr>
              <a:t>MIT Professor Pierre </a:t>
            </a:r>
            <a:r>
              <a:rPr lang="en-US" altLang="en-FI" dirty="0" err="1">
                <a:ea typeface="ＭＳ Ｐゴシック" panose="020B0600070205080204" pitchFamily="34" charset="-128"/>
              </a:rPr>
              <a:t>Azoulay</a:t>
            </a:r>
            <a:r>
              <a:rPr lang="en-US" altLang="en-FI" dirty="0">
                <a:ea typeface="ＭＳ Ｐゴシック" panose="020B0600070205080204" pitchFamily="34" charset="-128"/>
              </a:rPr>
              <a:t> (and others) looked at new firms established in US 2007-2014</a:t>
            </a:r>
          </a:p>
          <a:p>
            <a:r>
              <a:rPr lang="en-US" altLang="en-FI" dirty="0">
                <a:ea typeface="ＭＳ Ｐゴシック" panose="020B0600070205080204" pitchFamily="34" charset="-128"/>
              </a:rPr>
              <a:t>AVERAGE AGE AT START  41,9 YEARS</a:t>
            </a:r>
          </a:p>
          <a:p>
            <a:r>
              <a:rPr lang="en-US" altLang="en-FI" dirty="0">
                <a:ea typeface="ＭＳ Ｐゴシック" panose="020B0600070205080204" pitchFamily="34" charset="-128"/>
              </a:rPr>
              <a:t>HIGH TECH 43,2 (41,5 SILICON VALLEY)</a:t>
            </a:r>
          </a:p>
          <a:p>
            <a:r>
              <a:rPr lang="en-US" altLang="en-FI" dirty="0">
                <a:ea typeface="ＭＳ Ｐゴシック" panose="020B0600070205080204" pitchFamily="34" charset="-128"/>
              </a:rPr>
              <a:t>VENTURE CAPITAL BACKED 41,9 (40,2 SILICON VALLEY)</a:t>
            </a:r>
          </a:p>
          <a:p>
            <a:r>
              <a:rPr lang="en-US" altLang="en-FI" dirty="0">
                <a:ea typeface="ＭＳ Ｐゴシック" panose="020B0600070205080204" pitchFamily="34" charset="-128"/>
              </a:rPr>
              <a:t>TOP 0,1% PERFORMERS (45)</a:t>
            </a:r>
          </a:p>
          <a:p>
            <a:endParaRPr lang="en-US" altLang="en-FI" dirty="0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607E8E15-8F39-ED41-8028-9FE0B6949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44EE5E-9FD5-C74A-A1C4-CA1F28875CA8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29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</a:t>
            </a:r>
            <a:r>
              <a:rPr lang="en-US" baseline="0" dirty="0"/>
              <a:t> IN TURN CAN SPONSOR AND OPEN UP NEW POSSIBILITIES</a:t>
            </a:r>
          </a:p>
          <a:p>
            <a:r>
              <a:rPr lang="en-US" baseline="0" dirty="0"/>
              <a:t>GROWING YOUR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4485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NETWORKING PLAYING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527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VOLUME, TARGETING,</a:t>
            </a:r>
            <a:r>
              <a:rPr lang="fi-FI" baseline="0" dirty="0"/>
              <a:t> PLEASE SOMEBODY REALLY WELL, GIVE THEM REASON TO ACTIVATE THEIR SOCIAL NETWORK</a:t>
            </a:r>
          </a:p>
          <a:p>
            <a:r>
              <a:rPr lang="fi-FI" baseline="0" dirty="0"/>
              <a:t>FLUIDITY OF 150 --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3857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7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Opportunities are pursued in resource constrained environments by PEOPLE</a:t>
            </a:r>
          </a:p>
          <a:p>
            <a:r>
              <a:rPr lang="en-US" dirty="0"/>
              <a:t>LATE 40s – Harvard MBA Grad of 1959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0F823E80-78DC-9E4B-B708-88521803D3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A158DF26-5E4F-CB4E-A2E5-976F37C5E4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FI" dirty="0">
                <a:ea typeface="ＭＳ Ｐゴシック" panose="020B0600070205080204" pitchFamily="34" charset="-128"/>
              </a:rPr>
              <a:t>SALES, NEW VENTURE, ADULT GAME, AND THE ASSOCIATED NETWORK</a:t>
            </a:r>
          </a:p>
          <a:p>
            <a:r>
              <a:rPr lang="en-US" altLang="en-FI" dirty="0">
                <a:ea typeface="ＭＳ Ｐゴシック" panose="020B0600070205080204" pitchFamily="34" charset="-128"/>
              </a:rPr>
              <a:t>+ NETWORK AT HARVARD BUSINESS SCHOOL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F18E852F-7A7B-414F-AB2E-6121EEC4C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CEC5A1F-013A-EB4F-B655-66096B430FF9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4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4C482CA6-A342-FD42-94D8-07A6D01F74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5F276C61-EF06-AB40-9B34-0FFD41D019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FI" dirty="0">
                <a:ea typeface="ＭＳ Ｐゴシック" panose="020B0600070205080204" pitchFamily="34" charset="-128"/>
              </a:rPr>
              <a:t>AVID READER AND SEES ARTICLES LIKE THIS --- WHAT THE HELL IS THIS ABOUT?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A0FED2A7-75FB-3F4E-83CC-F30659153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3C7340-2ECB-CF40-9A11-3ADEA3167871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4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29BA626E-952E-4F41-A5F4-CF6E41567F3E}" type="datetimeFigureOut">
              <a:rPr lang="en-US" smtClean="0"/>
              <a:pPr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9BA626E-952E-4F41-A5F4-CF6E41567F3E}" type="datetimeFigureOut">
              <a:rPr lang="en-US" smtClean="0"/>
              <a:pPr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bcviJg03AM?feature=oembed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ulCn8xUTTUI?feature=oembed" TargetMode="Externa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0.png"/><Relationship Id="rId4" Type="http://schemas.openxmlformats.org/officeDocument/2006/relationships/customXml" Target="../ink/ink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Effectual</a:t>
            </a:r>
            <a:br>
              <a:rPr lang="en-US" dirty="0"/>
            </a:br>
            <a:r>
              <a:rPr lang="en-US" dirty="0"/>
              <a:t>Strategy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4827494"/>
            <a:ext cx="7999412" cy="1344706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r>
              <a:rPr lang="en-US" sz="3200" b="1" dirty="0"/>
              <a:t>Peter Kelly</a:t>
            </a:r>
          </a:p>
          <a:p>
            <a:endParaRPr lang="en-US" sz="1800" dirty="0"/>
          </a:p>
          <a:p>
            <a:r>
              <a:rPr lang="en-US" sz="1800" b="1" dirty="0"/>
              <a:t>Connector @ Aalto University</a:t>
            </a:r>
          </a:p>
          <a:p>
            <a:r>
              <a:rPr lang="en-US" sz="1800" b="1" dirty="0"/>
              <a:t>Visiting Professor of Business, Trinity College Dublin</a:t>
            </a:r>
          </a:p>
          <a:p>
            <a:r>
              <a:rPr lang="en-US" sz="1800" b="1" dirty="0" err="1"/>
              <a:t>Academico</a:t>
            </a:r>
            <a:r>
              <a:rPr lang="en-US" sz="1800" b="1" dirty="0"/>
              <a:t> </a:t>
            </a:r>
            <a:r>
              <a:rPr lang="en-US" sz="1800" b="1" dirty="0" err="1"/>
              <a:t>Visitante</a:t>
            </a:r>
            <a:r>
              <a:rPr lang="en-US" sz="1800" b="1" dirty="0"/>
              <a:t> </a:t>
            </a:r>
            <a:r>
              <a:rPr lang="en-US" sz="1800" b="1" dirty="0" err="1"/>
              <a:t>Internacional</a:t>
            </a:r>
            <a:r>
              <a:rPr lang="en-US" sz="1800" b="1" dirty="0"/>
              <a:t>, MADA Design School Chile</a:t>
            </a:r>
          </a:p>
        </p:txBody>
      </p:sp>
    </p:spTree>
    <p:extLst>
      <p:ext uri="{BB962C8B-B14F-4D97-AF65-F5344CB8AC3E}">
        <p14:creationId xmlns:p14="http://schemas.microsoft.com/office/powerpoint/2010/main" val="158356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vial purs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61999"/>
            <a:ext cx="7315200" cy="5225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57E8B0-F251-524F-8AFA-01B79C65A7B4}"/>
              </a:ext>
            </a:extLst>
          </p:cNvPr>
          <p:cNvSpPr txBox="1"/>
          <p:nvPr/>
        </p:nvSpPr>
        <p:spPr>
          <a:xfrm>
            <a:off x="2943696" y="908720"/>
            <a:ext cx="3894015" cy="132343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FI" sz="8000" b="1" dirty="0">
                <a:solidFill>
                  <a:schemeClr val="bg1"/>
                </a:solidFill>
              </a:rPr>
              <a:t>100.000</a:t>
            </a:r>
          </a:p>
        </p:txBody>
      </p:sp>
    </p:spTree>
    <p:extLst>
      <p:ext uri="{BB962C8B-B14F-4D97-AF65-F5344CB8AC3E}">
        <p14:creationId xmlns:p14="http://schemas.microsoft.com/office/powerpoint/2010/main" val="317130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, man, table&#10;&#10;Description automatically generated">
            <a:extLst>
              <a:ext uri="{FF2B5EF4-FFF2-40B4-BE49-F238E27FC236}">
                <a16:creationId xmlns:a16="http://schemas.microsoft.com/office/drawing/2014/main" id="{099DB81E-C499-F84F-97BE-54D27B9A6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610"/>
            <a:ext cx="9144000" cy="58987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ABB02282-37CF-EB41-99AB-2720031804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04" r="3761" b="-1"/>
          <a:stretch/>
        </p:blipFill>
        <p:spPr>
          <a:xfrm>
            <a:off x="251520" y="305225"/>
            <a:ext cx="5029126" cy="3771847"/>
          </a:xfrm>
          <a:prstGeom prst="rect">
            <a:avLst/>
          </a:prstGeom>
          <a:noFill/>
        </p:spPr>
      </p:pic>
      <p:pic>
        <p:nvPicPr>
          <p:cNvPr id="6" name="Picture 5" descr="A bunch of items that are on a table&#10;&#10;Description automatically generated">
            <a:extLst>
              <a:ext uri="{FF2B5EF4-FFF2-40B4-BE49-F238E27FC236}">
                <a16:creationId xmlns:a16="http://schemas.microsoft.com/office/drawing/2014/main" id="{C9B45697-2F6D-104A-B3D3-400B21F1F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348739"/>
            <a:ext cx="5652120" cy="332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vial purs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61999"/>
            <a:ext cx="7315200" cy="5225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3FCA3-F8B1-C14F-8BEA-C6D123690027}"/>
              </a:ext>
            </a:extLst>
          </p:cNvPr>
          <p:cNvSpPr txBox="1"/>
          <p:nvPr/>
        </p:nvSpPr>
        <p:spPr>
          <a:xfrm>
            <a:off x="3923928" y="1196752"/>
            <a:ext cx="2986715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FI" sz="6000" b="1" dirty="0">
                <a:solidFill>
                  <a:schemeClr val="bg1"/>
                </a:solidFill>
              </a:rPr>
              <a:t>$</a:t>
            </a:r>
            <a:r>
              <a:rPr lang="fi-FI" sz="6000" b="1" dirty="0">
                <a:solidFill>
                  <a:schemeClr val="bg1"/>
                </a:solidFill>
              </a:rPr>
              <a:t>40.000</a:t>
            </a:r>
            <a:endParaRPr lang="en-FI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rene-mauer-op-diasymposium-2222013-11-638.jpg">
            <a:extLst>
              <a:ext uri="{FF2B5EF4-FFF2-40B4-BE49-F238E27FC236}">
                <a16:creationId xmlns:a16="http://schemas.microsoft.com/office/drawing/2014/main" id="{92667F7D-F3AA-5F45-B589-E8F22507A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84200"/>
            <a:ext cx="81026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607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>
            <a:extLst>
              <a:ext uri="{FF2B5EF4-FFF2-40B4-BE49-F238E27FC236}">
                <a16:creationId xmlns:a16="http://schemas.microsoft.com/office/drawing/2014/main" id="{546367B1-E167-B247-AE4F-3D5DDD100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30363"/>
            <a:ext cx="91440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FI" sz="10000" b="1" dirty="0">
                <a:solidFill>
                  <a:srgbClr val="FFC000"/>
                </a:solidFill>
                <a:latin typeface="Arial" panose="020B0604020202020204" pitchFamily="34" charset="0"/>
              </a:rPr>
              <a:t>experiment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FI" sz="10000" b="1" dirty="0">
                <a:solidFill>
                  <a:srgbClr val="FFC000"/>
                </a:solidFill>
                <a:latin typeface="Arial" panose="020B0604020202020204" pitchFamily="34" charset="0"/>
              </a:rPr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343336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vial purs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61999"/>
            <a:ext cx="7315200" cy="52251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E53946-6A40-FA44-A32B-70871A3FEA91}"/>
                  </a:ext>
                </a:extLst>
              </p14:cNvPr>
              <p14:cNvContentPartPr/>
              <p14:nvPr/>
            </p14:nvContentPartPr>
            <p14:xfrm>
              <a:off x="868535" y="2100203"/>
              <a:ext cx="3893040" cy="315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E53946-6A40-FA44-A32B-70871A3FEA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535" y="1992203"/>
                <a:ext cx="4000680" cy="336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15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0A47487-5658-6847-B8B0-24FFD3482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0" y="476250"/>
            <a:ext cx="3873500" cy="590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B538DD-8A30-844E-B17E-8CC26748F454}"/>
              </a:ext>
            </a:extLst>
          </p:cNvPr>
          <p:cNvSpPr txBox="1"/>
          <p:nvPr/>
        </p:nvSpPr>
        <p:spPr>
          <a:xfrm>
            <a:off x="4515961" y="5198644"/>
            <a:ext cx="4376519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FI" sz="7200" b="1" dirty="0">
                <a:solidFill>
                  <a:schemeClr val="bg1"/>
                </a:solidFill>
              </a:rPr>
              <a:t>17 million</a:t>
            </a:r>
          </a:p>
        </p:txBody>
      </p:sp>
    </p:spTree>
    <p:extLst>
      <p:ext uri="{BB962C8B-B14F-4D97-AF65-F5344CB8AC3E}">
        <p14:creationId xmlns:p14="http://schemas.microsoft.com/office/powerpoint/2010/main" val="40596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52400"/>
            <a:ext cx="7028487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“I am a </a:t>
            </a:r>
            <a:r>
              <a:rPr lang="en-US" sz="2400" b="1" dirty="0">
                <a:solidFill>
                  <a:srgbClr val="FFC000"/>
                </a:solidFill>
              </a:rPr>
              <a:t>graduate</a:t>
            </a:r>
            <a:r>
              <a:rPr lang="en-US" sz="2400" dirty="0"/>
              <a:t> of </a:t>
            </a:r>
            <a:r>
              <a:rPr lang="en-US" sz="2400" b="1" dirty="0">
                <a:solidFill>
                  <a:srgbClr val="FFC000"/>
                </a:solidFill>
              </a:rPr>
              <a:t>Columbia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C000"/>
                </a:solidFill>
              </a:rPr>
              <a:t>Harvard</a:t>
            </a:r>
          </a:p>
          <a:p>
            <a:r>
              <a:rPr lang="en-US" sz="2400" dirty="0"/>
              <a:t>  who </a:t>
            </a:r>
            <a:r>
              <a:rPr lang="en-US" sz="2400" b="1" dirty="0">
                <a:solidFill>
                  <a:srgbClr val="FFC000"/>
                </a:solidFill>
              </a:rPr>
              <a:t>started</a:t>
            </a:r>
            <a:r>
              <a:rPr lang="en-US" sz="2400" dirty="0"/>
              <a:t> his own national rep firm in 1959,</a:t>
            </a:r>
          </a:p>
          <a:p>
            <a:r>
              <a:rPr lang="en-US" sz="2400" dirty="0"/>
              <a:t>  </a:t>
            </a:r>
            <a:r>
              <a:rPr lang="en-US" sz="2400" b="1" dirty="0">
                <a:solidFill>
                  <a:srgbClr val="FFC000"/>
                </a:solidFill>
              </a:rPr>
              <a:t>specializing in adult games</a:t>
            </a:r>
            <a:r>
              <a:rPr lang="en-US" sz="2400" dirty="0"/>
              <a:t>, when it became</a:t>
            </a:r>
          </a:p>
          <a:p>
            <a:r>
              <a:rPr lang="en-US" sz="2400" dirty="0"/>
              <a:t>  a distinct category in 1968. I </a:t>
            </a:r>
            <a:r>
              <a:rPr lang="en-US" sz="2400" b="1" dirty="0">
                <a:solidFill>
                  <a:srgbClr val="FFC000"/>
                </a:solidFill>
              </a:rPr>
              <a:t>sold the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  company</a:t>
            </a:r>
            <a:r>
              <a:rPr lang="en-US" sz="2400" dirty="0"/>
              <a:t> in 1973 to an American Stock</a:t>
            </a:r>
          </a:p>
          <a:p>
            <a:r>
              <a:rPr lang="en-US" sz="2400" dirty="0"/>
              <a:t>  Exchange Company. I remained there for</a:t>
            </a:r>
          </a:p>
          <a:p>
            <a:r>
              <a:rPr lang="en-US" sz="2400" dirty="0"/>
              <a:t>  5 years and </a:t>
            </a:r>
            <a:r>
              <a:rPr lang="en-US" sz="2400" b="1" dirty="0">
                <a:solidFill>
                  <a:srgbClr val="FFC000"/>
                </a:solidFill>
              </a:rPr>
              <a:t>built</a:t>
            </a:r>
            <a:r>
              <a:rPr lang="en-US" sz="2400" dirty="0"/>
              <a:t> Reiss Games to a</a:t>
            </a:r>
          </a:p>
          <a:p>
            <a:r>
              <a:rPr lang="en-US" sz="2400" dirty="0"/>
              <a:t>  </a:t>
            </a:r>
            <a:r>
              <a:rPr lang="en-US" sz="2400" b="1" dirty="0">
                <a:solidFill>
                  <a:srgbClr val="FFC000"/>
                </a:solidFill>
              </a:rPr>
              <a:t>dominant position </a:t>
            </a:r>
            <a:r>
              <a:rPr lang="en-US" sz="2400" dirty="0"/>
              <a:t>in the </a:t>
            </a:r>
            <a:r>
              <a:rPr lang="en-US" sz="2400" b="1" dirty="0">
                <a:solidFill>
                  <a:srgbClr val="FFC000"/>
                </a:solidFill>
              </a:rPr>
              <a:t>adult-game field</a:t>
            </a:r>
            <a:r>
              <a:rPr lang="en-US" sz="2400" dirty="0"/>
              <a:t>.</a:t>
            </a:r>
          </a:p>
          <a:p>
            <a:r>
              <a:rPr lang="en-US" sz="2400" dirty="0"/>
              <a:t>  For the last 3 years, I have been consulting</a:t>
            </a:r>
          </a:p>
          <a:p>
            <a:r>
              <a:rPr lang="en-US" sz="2400" dirty="0"/>
              <a:t>  in the game/toy industry and recently acted</a:t>
            </a:r>
          </a:p>
          <a:p>
            <a:r>
              <a:rPr lang="en-US" sz="2400" dirty="0"/>
              <a:t>  as a broker in the sale of one of my clients,</a:t>
            </a:r>
          </a:p>
          <a:p>
            <a:r>
              <a:rPr lang="en-US" sz="2400" dirty="0"/>
              <a:t>  </a:t>
            </a:r>
            <a:r>
              <a:rPr lang="en-US" sz="2400" dirty="0" err="1"/>
              <a:t>Pente</a:t>
            </a:r>
            <a:r>
              <a:rPr lang="en-US" sz="2400" dirty="0"/>
              <a:t> Games, to </a:t>
            </a:r>
            <a:r>
              <a:rPr lang="en-US" sz="2400" b="1" dirty="0">
                <a:solidFill>
                  <a:srgbClr val="FFC000"/>
                </a:solidFill>
              </a:rPr>
              <a:t>Parker Bros</a:t>
            </a:r>
            <a:r>
              <a:rPr lang="en-US" sz="2400" dirty="0"/>
              <a:t>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4C28D4-0A3E-F44D-AAC1-D0A54722BB46}"/>
              </a:ext>
            </a:extLst>
          </p:cNvPr>
          <p:cNvSpPr txBox="1"/>
          <p:nvPr/>
        </p:nvSpPr>
        <p:spPr>
          <a:xfrm>
            <a:off x="-1839310" y="4519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How a 2 person company secured a license with a Major Firm">
            <a:hlinkClick r:id="" action="ppaction://media"/>
            <a:extLst>
              <a:ext uri="{FF2B5EF4-FFF2-40B4-BE49-F238E27FC236}">
                <a16:creationId xmlns:a16="http://schemas.microsoft.com/office/drawing/2014/main" id="{4A590C5F-8FFC-E346-986C-4B40B18F18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3648" y="1052736"/>
            <a:ext cx="6552728" cy="4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saras.png">
            <a:extLst>
              <a:ext uri="{FF2B5EF4-FFF2-40B4-BE49-F238E27FC236}">
                <a16:creationId xmlns:a16="http://schemas.microsoft.com/office/drawing/2014/main" id="{2A004D5D-C68B-8B45-9E1B-CEA193D92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263"/>
            <a:ext cx="7924800" cy="67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63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2FFF7A31-04A8-E245-8F1C-33E3280FF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008"/>
            <a:ext cx="9144000" cy="6181344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8EB879AB-9ABD-8F4A-A52A-973A88D61CE7}"/>
              </a:ext>
            </a:extLst>
          </p:cNvPr>
          <p:cNvSpPr/>
          <p:nvPr/>
        </p:nvSpPr>
        <p:spPr>
          <a:xfrm>
            <a:off x="5148064" y="764704"/>
            <a:ext cx="1872208" cy="223224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Box 1">
            <a:extLst>
              <a:ext uri="{FF2B5EF4-FFF2-40B4-BE49-F238E27FC236}">
                <a16:creationId xmlns:a16="http://schemas.microsoft.com/office/drawing/2014/main" id="{71142DFA-E797-024A-91E9-229A67F18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146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co-creation</a:t>
            </a:r>
          </a:p>
        </p:txBody>
      </p:sp>
    </p:spTree>
    <p:extLst>
      <p:ext uri="{BB962C8B-B14F-4D97-AF65-F5344CB8AC3E}">
        <p14:creationId xmlns:p14="http://schemas.microsoft.com/office/powerpoint/2010/main" val="2109947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83F64C8-549E-0748-A147-CB18623D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3216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104396-6957-0144-A493-4162706CD372}"/>
              </a:ext>
            </a:extLst>
          </p:cNvPr>
          <p:cNvSpPr txBox="1"/>
          <p:nvPr/>
        </p:nvSpPr>
        <p:spPr>
          <a:xfrm>
            <a:off x="1763713" y="2924175"/>
            <a:ext cx="5602287" cy="13239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FI" sz="8000" b="1" dirty="0">
                <a:solidFill>
                  <a:schemeClr val="bg1"/>
                </a:solidFill>
              </a:rPr>
              <a:t>1500 hours</a:t>
            </a:r>
          </a:p>
        </p:txBody>
      </p:sp>
    </p:spTree>
    <p:extLst>
      <p:ext uri="{BB962C8B-B14F-4D97-AF65-F5344CB8AC3E}">
        <p14:creationId xmlns:p14="http://schemas.microsoft.com/office/powerpoint/2010/main" val="34050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business-model-canvas-template.png">
            <a:extLst>
              <a:ext uri="{FF2B5EF4-FFF2-40B4-BE49-F238E27FC236}">
                <a16:creationId xmlns:a16="http://schemas.microsoft.com/office/drawing/2014/main" id="{3B4F73AF-4820-DD4A-A5EB-292D3A539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24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50842" cy="4081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5400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7200" b="1" dirty="0">
                <a:solidFill>
                  <a:srgbClr val="FFC000"/>
                </a:solidFill>
              </a:rPr>
              <a:t>sharing risk = </a:t>
            </a:r>
          </a:p>
          <a:p>
            <a:pPr>
              <a:buNone/>
            </a:pPr>
            <a:r>
              <a:rPr lang="en-US" sz="7200" b="1" dirty="0">
                <a:solidFill>
                  <a:srgbClr val="FFC000"/>
                </a:solidFill>
              </a:rPr>
              <a:t>co-creation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v guide gam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5840" r="-15840"/>
          <a:stretch>
            <a:fillRect/>
          </a:stretch>
        </p:blipFill>
        <p:spPr>
          <a:xfrm>
            <a:off x="-396552" y="548680"/>
            <a:ext cx="9755842" cy="555553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BE0F22-429B-A348-A9AE-F489F144F1A5}"/>
                  </a:ext>
                </a:extLst>
              </p14:cNvPr>
              <p14:cNvContentPartPr/>
              <p14:nvPr/>
            </p14:nvContentPartPr>
            <p14:xfrm>
              <a:off x="2786400" y="1385963"/>
              <a:ext cx="3742200" cy="228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BE0F22-429B-A348-A9AE-F489F144F1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2400" y="1277980"/>
                <a:ext cx="3849840" cy="249656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50842" cy="40814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7000" b="1" dirty="0">
                <a:solidFill>
                  <a:schemeClr val="tx1">
                    <a:lumMod val="75000"/>
                  </a:schemeClr>
                </a:solidFill>
              </a:rPr>
              <a:t>An inventor friend develops game for </a:t>
            </a:r>
            <a:r>
              <a:rPr lang="en-US" sz="12000" b="1" dirty="0">
                <a:solidFill>
                  <a:srgbClr val="FFC000"/>
                </a:solidFill>
              </a:rPr>
              <a:t>5%</a:t>
            </a:r>
            <a:r>
              <a:rPr lang="en-US" sz="7000" b="1" dirty="0"/>
              <a:t> </a:t>
            </a:r>
            <a:r>
              <a:rPr lang="en-US" sz="7000" b="1" dirty="0">
                <a:solidFill>
                  <a:srgbClr val="FFC000"/>
                </a:solidFill>
              </a:rPr>
              <a:t>royalty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50842" cy="40814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7000" b="1" dirty="0">
                <a:solidFill>
                  <a:schemeClr val="tx1">
                    <a:lumMod val="75000"/>
                  </a:schemeClr>
                </a:solidFill>
              </a:rPr>
              <a:t>An investor friend finances for </a:t>
            </a:r>
            <a:r>
              <a:rPr lang="en-US" sz="12000" b="1" dirty="0">
                <a:solidFill>
                  <a:srgbClr val="FFC000"/>
                </a:solidFill>
              </a:rPr>
              <a:t>50%</a:t>
            </a:r>
            <a:r>
              <a:rPr lang="en-US" sz="7000" b="1" dirty="0">
                <a:solidFill>
                  <a:srgbClr val="FFC000"/>
                </a:solidFill>
              </a:rPr>
              <a:t> equity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537"/>
            <a:ext cx="7850842" cy="40814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7000" b="1" dirty="0">
                <a:solidFill>
                  <a:schemeClr val="tx1">
                    <a:lumMod val="75000"/>
                  </a:schemeClr>
                </a:solidFill>
              </a:rPr>
              <a:t>cheese company does fulfillment for </a:t>
            </a:r>
            <a:r>
              <a:rPr lang="en-US" sz="7000" b="1" dirty="0">
                <a:solidFill>
                  <a:srgbClr val="FFC000"/>
                </a:solidFill>
              </a:rPr>
              <a:t>fixed fee per box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50842" cy="40814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7000" b="1" dirty="0">
                <a:solidFill>
                  <a:schemeClr val="tx1">
                    <a:lumMod val="75000"/>
                  </a:schemeClr>
                </a:solidFill>
              </a:rPr>
              <a:t>working capital is managed by a </a:t>
            </a:r>
            <a:r>
              <a:rPr lang="en-US" sz="7000" b="1" dirty="0">
                <a:solidFill>
                  <a:srgbClr val="FFC000"/>
                </a:solidFill>
              </a:rPr>
              <a:t>factor </a:t>
            </a:r>
            <a:r>
              <a:rPr lang="en-US" sz="11000" b="1" dirty="0">
                <a:solidFill>
                  <a:srgbClr val="FFC000"/>
                </a:solidFill>
              </a:rPr>
              <a:t>1%</a:t>
            </a:r>
            <a:r>
              <a:rPr lang="en-US" sz="7000" b="1" dirty="0">
                <a:solidFill>
                  <a:srgbClr val="FFC000"/>
                </a:solidFill>
              </a:rPr>
              <a:t> sales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>
            <a:extLst>
              <a:ext uri="{FF2B5EF4-FFF2-40B4-BE49-F238E27FC236}">
                <a16:creationId xmlns:a16="http://schemas.microsoft.com/office/drawing/2014/main" id="{ABF1ED29-85B7-C247-89B3-31E3129FD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9144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9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opportunity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9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perception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9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is</a:t>
            </a:r>
            <a:r>
              <a:rPr lang="en-US" altLang="en-FI" sz="9600" b="1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FI" sz="12000" b="1" dirty="0">
                <a:solidFill>
                  <a:srgbClr val="FFC000"/>
                </a:solidFill>
                <a:latin typeface="Arial" panose="020B0604020202020204" pitchFamily="34" charset="0"/>
              </a:rPr>
              <a:t>personal</a:t>
            </a:r>
          </a:p>
        </p:txBody>
      </p:sp>
    </p:spTree>
    <p:extLst>
      <p:ext uri="{BB962C8B-B14F-4D97-AF65-F5344CB8AC3E}">
        <p14:creationId xmlns:p14="http://schemas.microsoft.com/office/powerpoint/2010/main" val="93422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6AF061-CFDA-2140-B2BE-055016D245E1}"/>
              </a:ext>
            </a:extLst>
          </p:cNvPr>
          <p:cNvSpPr txBox="1"/>
          <p:nvPr/>
        </p:nvSpPr>
        <p:spPr>
          <a:xfrm>
            <a:off x="288081" y="1316038"/>
            <a:ext cx="8677376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000" b="1" dirty="0">
                <a:solidFill>
                  <a:schemeClr val="tx1">
                    <a:lumMod val="75000"/>
                  </a:schemeClr>
                </a:solidFill>
              </a:rPr>
              <a:t>engage others </a:t>
            </a:r>
          </a:p>
          <a:p>
            <a:pPr algn="ctr" eaLnBrk="1" hangingPunct="1">
              <a:defRPr/>
            </a:pPr>
            <a:r>
              <a:rPr lang="en-US" sz="9000" b="1" dirty="0">
                <a:solidFill>
                  <a:schemeClr val="tx1">
                    <a:lumMod val="75000"/>
                  </a:schemeClr>
                </a:solidFill>
              </a:rPr>
              <a:t>to </a:t>
            </a:r>
            <a:r>
              <a:rPr lang="en-US" sz="9000" b="1" dirty="0">
                <a:solidFill>
                  <a:srgbClr val="FFC000"/>
                </a:solidFill>
              </a:rPr>
              <a:t>shape</a:t>
            </a:r>
            <a:r>
              <a:rPr lang="en-US" sz="9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9000" b="1" dirty="0">
                <a:solidFill>
                  <a:schemeClr val="tx1">
                    <a:lumMod val="75000"/>
                  </a:schemeClr>
                </a:solidFill>
              </a:rPr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3952217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76CC94F-B381-CB44-BA62-B4CF8D674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DDF313-A7CF-384A-B4D3-B28040858B95}"/>
              </a:ext>
            </a:extLst>
          </p:cNvPr>
          <p:cNvSpPr txBox="1"/>
          <p:nvPr/>
        </p:nvSpPr>
        <p:spPr>
          <a:xfrm>
            <a:off x="5422929" y="5157192"/>
            <a:ext cx="3001143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FI" sz="6000" b="1" dirty="0">
                <a:solidFill>
                  <a:schemeClr val="bg1"/>
                </a:solidFill>
              </a:rPr>
              <a:t>surprise</a:t>
            </a:r>
          </a:p>
        </p:txBody>
      </p:sp>
    </p:spTree>
    <p:extLst>
      <p:ext uri="{BB962C8B-B14F-4D97-AF65-F5344CB8AC3E}">
        <p14:creationId xmlns:p14="http://schemas.microsoft.com/office/powerpoint/2010/main" val="11610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Box 1"/>
          <p:cNvSpPr txBox="1">
            <a:spLocks noChangeArrowheads="1"/>
          </p:cNvSpPr>
          <p:nvPr/>
        </p:nvSpPr>
        <p:spPr bwMode="auto">
          <a:xfrm>
            <a:off x="1752600" y="99060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0" b="1" dirty="0">
                <a:solidFill>
                  <a:schemeClr val="tx1">
                    <a:lumMod val="75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youth</a:t>
            </a:r>
          </a:p>
          <a:p>
            <a:pPr>
              <a:defRPr/>
            </a:pPr>
            <a:r>
              <a:rPr lang="en-US" sz="15000" b="1" dirty="0">
                <a:solidFill>
                  <a:schemeClr val="tx1">
                    <a:lumMod val="75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hostel</a:t>
            </a:r>
          </a:p>
        </p:txBody>
      </p:sp>
    </p:spTree>
    <p:extLst>
      <p:ext uri="{BB962C8B-B14F-4D97-AF65-F5344CB8AC3E}">
        <p14:creationId xmlns:p14="http://schemas.microsoft.com/office/powerpoint/2010/main" val="1260917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8" descr="hoste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71500"/>
            <a:ext cx="756126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8635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umbo-Jet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07" r="-307"/>
          <a:stretch>
            <a:fillRect/>
          </a:stretch>
        </p:blipFill>
        <p:spPr>
          <a:xfrm>
            <a:off x="457200" y="1600200"/>
            <a:ext cx="4114800" cy="2263775"/>
          </a:xfrm>
        </p:spPr>
      </p:pic>
      <p:pic>
        <p:nvPicPr>
          <p:cNvPr id="5" name="Picture 4" descr="arland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048000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ska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7950" y="3429000"/>
            <a:ext cx="222885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5562600" y="3863975"/>
            <a:ext cx="762000" cy="215582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1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2493473300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74650"/>
            <a:ext cx="39068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umbo-Stay-Hostel-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000"/>
            <a:ext cx="4800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0" name="Picture 11" descr="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200400"/>
            <a:ext cx="49085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77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6" descr="jumbo-hostel-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"/>
            <a:ext cx="9144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3572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95" y="1315283"/>
            <a:ext cx="914064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tx1">
                    <a:lumMod val="75000"/>
                  </a:schemeClr>
                </a:solidFill>
              </a:rPr>
              <a:t>the</a:t>
            </a:r>
            <a:r>
              <a:rPr lang="en-US" sz="9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000" b="1" dirty="0">
                <a:solidFill>
                  <a:srgbClr val="FFC000"/>
                </a:solidFill>
              </a:rPr>
              <a:t>unexpected</a:t>
            </a:r>
          </a:p>
          <a:p>
            <a:pPr algn="ctr"/>
            <a:r>
              <a:rPr lang="en-US" sz="9000" b="1" dirty="0">
                <a:solidFill>
                  <a:schemeClr val="tx1">
                    <a:lumMod val="75000"/>
                  </a:schemeClr>
                </a:solidFill>
              </a:rPr>
              <a:t>often unlocks </a:t>
            </a:r>
          </a:p>
          <a:p>
            <a:pPr algn="ctr"/>
            <a:r>
              <a:rPr lang="en-US" sz="9000" b="1" dirty="0">
                <a:solidFill>
                  <a:schemeClr val="tx1">
                    <a:lumMod val="75000"/>
                  </a:schemeClr>
                </a:solidFill>
              </a:rPr>
              <a:t>key insights</a:t>
            </a:r>
          </a:p>
        </p:txBody>
      </p:sp>
    </p:spTree>
    <p:extLst>
      <p:ext uri="{BB962C8B-B14F-4D97-AF65-F5344CB8AC3E}">
        <p14:creationId xmlns:p14="http://schemas.microsoft.com/office/powerpoint/2010/main" val="1691077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56414CCD-530D-5D4D-B219-7A619709A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369"/>
            <a:ext cx="9144000" cy="62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96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958" y="1295400"/>
            <a:ext cx="7850842" cy="40814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7000" b="1" dirty="0"/>
              <a:t> </a:t>
            </a:r>
            <a:r>
              <a:rPr lang="en-US" sz="7000" b="1" dirty="0">
                <a:solidFill>
                  <a:schemeClr val="tx1">
                    <a:lumMod val="75000"/>
                  </a:schemeClr>
                </a:solidFill>
              </a:rPr>
              <a:t>Why is this a sensible </a:t>
            </a:r>
            <a:r>
              <a:rPr lang="en-US" sz="7000" b="1" dirty="0">
                <a:solidFill>
                  <a:srgbClr val="FFC000"/>
                </a:solidFill>
              </a:rPr>
              <a:t>risk management strategy</a:t>
            </a:r>
            <a:r>
              <a:rPr lang="en-US" sz="7000" b="1" dirty="0">
                <a:solidFill>
                  <a:schemeClr val="tx1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>
            <a:extLst>
              <a:ext uri="{FF2B5EF4-FFF2-40B4-BE49-F238E27FC236}">
                <a16:creationId xmlns:a16="http://schemas.microsoft.com/office/drawing/2014/main" id="{1CF59AC6-07B4-454E-80F6-9999A08EC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66800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FI" sz="9600" b="1" dirty="0">
                <a:solidFill>
                  <a:srgbClr val="FFC000"/>
                </a:solidFill>
                <a:latin typeface="Arial" panose="020B0604020202020204" pitchFamily="34" charset="0"/>
              </a:rPr>
              <a:t>passions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FI" sz="9600" b="1" dirty="0">
                <a:solidFill>
                  <a:srgbClr val="FFC000"/>
                </a:solidFill>
                <a:latin typeface="Arial" panose="020B0604020202020204" pitchFamily="34" charset="0"/>
              </a:rPr>
              <a:t>skills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FI" sz="9600" b="1" dirty="0">
                <a:solidFill>
                  <a:srgbClr val="FFC000"/>
                </a:solidFill>
                <a:latin typeface="Arial" panose="020B0604020202020204" pitchFamily="34" charset="0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218385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9AD9EDD2-878D-1243-99EC-250518711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857250"/>
            <a:ext cx="8648700" cy="51435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9A5D0C2-8B64-F94A-90DF-FFA5032E0842}"/>
              </a:ext>
            </a:extLst>
          </p:cNvPr>
          <p:cNvSpPr/>
          <p:nvPr/>
        </p:nvSpPr>
        <p:spPr>
          <a:xfrm>
            <a:off x="2987824" y="857250"/>
            <a:ext cx="1584176" cy="627534"/>
          </a:xfrm>
          <a:prstGeom prst="roundRect">
            <a:avLst/>
          </a:prstGeom>
          <a:noFill/>
          <a:ln w="7302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b reis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5555" r="-55555"/>
          <a:stretch>
            <a:fillRect/>
          </a:stretch>
        </p:blipFill>
        <p:spPr>
          <a:xfrm>
            <a:off x="-609600" y="304800"/>
            <a:ext cx="10809572" cy="6155591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958" y="1295400"/>
            <a:ext cx="7850842" cy="40814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4000" b="1" dirty="0"/>
              <a:t>Sales 			$ 7.000.000</a:t>
            </a:r>
          </a:p>
          <a:p>
            <a:pPr>
              <a:buNone/>
            </a:pPr>
            <a:r>
              <a:rPr lang="en-US" sz="4000" b="1" dirty="0"/>
              <a:t>TV Guide		$    700.000</a:t>
            </a:r>
          </a:p>
          <a:p>
            <a:pPr>
              <a:buNone/>
            </a:pPr>
            <a:r>
              <a:rPr lang="en-US" sz="4000" b="1" dirty="0"/>
              <a:t>Developer		$    350.000</a:t>
            </a:r>
          </a:p>
          <a:p>
            <a:pPr>
              <a:buNone/>
            </a:pPr>
            <a:r>
              <a:rPr lang="en-US" sz="4000" b="1" dirty="0"/>
              <a:t>Cheese Co	$    150.000</a:t>
            </a:r>
          </a:p>
          <a:p>
            <a:pPr>
              <a:buNone/>
            </a:pPr>
            <a:r>
              <a:rPr lang="en-US" sz="4000" b="1" dirty="0" err="1"/>
              <a:t>Salesforce</a:t>
            </a:r>
            <a:r>
              <a:rPr lang="en-US" sz="4000" b="1" dirty="0"/>
              <a:t>		$    500.000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958" y="1295400"/>
            <a:ext cx="7850842" cy="40814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4000" b="1" dirty="0"/>
              <a:t>Reiss Sales</a:t>
            </a:r>
          </a:p>
          <a:p>
            <a:pPr>
              <a:buNone/>
            </a:pPr>
            <a:r>
              <a:rPr lang="en-US" sz="4000" b="1" dirty="0"/>
              <a:t>Commission	$    900.000</a:t>
            </a:r>
          </a:p>
          <a:p>
            <a:pPr>
              <a:buNone/>
            </a:pPr>
            <a:r>
              <a:rPr lang="en-US" sz="4000" b="1" dirty="0"/>
              <a:t>Kaplan &amp; Reiss </a:t>
            </a:r>
          </a:p>
          <a:p>
            <a:pPr>
              <a:buNone/>
            </a:pPr>
            <a:r>
              <a:rPr lang="en-US" sz="4000" b="1" dirty="0"/>
              <a:t>Capital Gain	$ 1.250.000 *</a:t>
            </a:r>
          </a:p>
          <a:p>
            <a:pPr>
              <a:buNone/>
            </a:pPr>
            <a:endParaRPr lang="en-US" sz="4000" b="1" dirty="0"/>
          </a:p>
          <a:p>
            <a:pPr>
              <a:buNone/>
            </a:pPr>
            <a:r>
              <a:rPr lang="en-US" sz="4000" b="1" dirty="0"/>
              <a:t>	* each pre-tax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Content Placeholder 3" descr="old farts.png">
            <a:extLst>
              <a:ext uri="{FF2B5EF4-FFF2-40B4-BE49-F238E27FC236}">
                <a16:creationId xmlns:a16="http://schemas.microsoft.com/office/drawing/2014/main" id="{A34038D3-FC63-F549-BD13-880C39C2DB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35" r="-25435"/>
          <a:stretch>
            <a:fillRect/>
          </a:stretch>
        </p:blipFill>
        <p:spPr>
          <a:xfrm>
            <a:off x="-1188640" y="264368"/>
            <a:ext cx="11777663" cy="6477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0840AE-DD3C-2240-8B03-E41226DA5D3D}"/>
              </a:ext>
            </a:extLst>
          </p:cNvPr>
          <p:cNvSpPr txBox="1"/>
          <p:nvPr/>
        </p:nvSpPr>
        <p:spPr>
          <a:xfrm>
            <a:off x="6444208" y="1412776"/>
            <a:ext cx="1611339" cy="163121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FI" sz="10000" b="1" dirty="0">
                <a:solidFill>
                  <a:schemeClr val="bg1"/>
                </a:solidFill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68587660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28PROTO1-facebookJumbo.jpg">
            <a:extLst>
              <a:ext uri="{FF2B5EF4-FFF2-40B4-BE49-F238E27FC236}">
                <a16:creationId xmlns:a16="http://schemas.microsoft.com/office/drawing/2014/main" id="{9C7FA779-D9F0-F844-B8AE-421FAEE2D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" y="1143000"/>
            <a:ext cx="87280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7BCBC-0834-D844-A859-A8215CCA79D2}"/>
              </a:ext>
            </a:extLst>
          </p:cNvPr>
          <p:cNvSpPr txBox="1"/>
          <p:nvPr/>
        </p:nvSpPr>
        <p:spPr>
          <a:xfrm>
            <a:off x="6626325" y="2564904"/>
            <a:ext cx="898003" cy="163121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FI" sz="10000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542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10-year-old Colorado kid appears on Shark Tank">
            <a:hlinkClick r:id="" action="ppaction://media"/>
            <a:extLst>
              <a:ext uri="{FF2B5EF4-FFF2-40B4-BE49-F238E27FC236}">
                <a16:creationId xmlns:a16="http://schemas.microsoft.com/office/drawing/2014/main" id="{45C019C5-E70F-B44F-9073-C28C0F00EA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1118" y="1196752"/>
            <a:ext cx="815666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0B30-40FC-CE48-A3C2-979600877C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FI" b="1" dirty="0">
                <a:solidFill>
                  <a:schemeClr val="bg1"/>
                </a:solidFill>
              </a:rPr>
              <a:t>Effectual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CA155-3905-9947-B317-021C7447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357" y="2044700"/>
            <a:ext cx="7542867" cy="40814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FI" sz="2800" dirty="0">
                <a:solidFill>
                  <a:schemeClr val="tx1">
                    <a:lumMod val="75000"/>
                  </a:schemeClr>
                </a:solidFill>
              </a:rPr>
              <a:t>Leverage your ”means”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P</a:t>
            </a:r>
            <a:r>
              <a:rPr lang="en-FI" dirty="0">
                <a:solidFill>
                  <a:schemeClr val="tx1">
                    <a:lumMod val="75000"/>
                  </a:schemeClr>
                </a:solidFill>
              </a:rPr>
              <a:t>assions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S</a:t>
            </a:r>
            <a:r>
              <a:rPr lang="en-FI" dirty="0">
                <a:solidFill>
                  <a:schemeClr val="tx1">
                    <a:lumMod val="75000"/>
                  </a:schemeClr>
                </a:solidFill>
              </a:rPr>
              <a:t>kills</a:t>
            </a:r>
          </a:p>
          <a:p>
            <a:pPr lvl="2">
              <a:buFont typeface="Wingdings" pitchFamily="2" charset="2"/>
              <a:buChar char="§"/>
            </a:pPr>
            <a:r>
              <a:rPr lang="en-FI" dirty="0">
                <a:solidFill>
                  <a:schemeClr val="tx1">
                    <a:lumMod val="75000"/>
                  </a:schemeClr>
                </a:solidFill>
              </a:rPr>
              <a:t>Network</a:t>
            </a:r>
          </a:p>
          <a:p>
            <a:pPr>
              <a:buFont typeface="Wingdings" pitchFamily="2" charset="2"/>
              <a:buChar char="§"/>
            </a:pPr>
            <a:r>
              <a:rPr lang="en-FI" sz="2800" dirty="0">
                <a:solidFill>
                  <a:schemeClr val="tx1">
                    <a:lumMod val="75000"/>
                  </a:schemeClr>
                </a:solidFill>
              </a:rPr>
              <a:t>Fast &amp; cheap experiments (prototyping)</a:t>
            </a:r>
          </a:p>
          <a:p>
            <a:pPr>
              <a:buFont typeface="Wingdings" pitchFamily="2" charset="2"/>
              <a:buChar char="§"/>
            </a:pPr>
            <a:r>
              <a:rPr lang="en-FI" sz="2800" dirty="0">
                <a:solidFill>
                  <a:schemeClr val="tx1">
                    <a:lumMod val="75000"/>
                  </a:schemeClr>
                </a:solidFill>
              </a:rPr>
              <a:t>Engage others (co-creation)</a:t>
            </a:r>
          </a:p>
          <a:p>
            <a:pPr>
              <a:buFont typeface="Wingdings" pitchFamily="2" charset="2"/>
              <a:buChar char="§"/>
            </a:pPr>
            <a:r>
              <a:rPr lang="en-FI" sz="2800" dirty="0">
                <a:solidFill>
                  <a:schemeClr val="tx1">
                    <a:lumMod val="75000"/>
                  </a:schemeClr>
                </a:solidFill>
              </a:rPr>
              <a:t>Open to aha insights (surprise)</a:t>
            </a:r>
          </a:p>
          <a:p>
            <a:pPr lvl="1">
              <a:buFont typeface="Wingdings" pitchFamily="2" charset="2"/>
              <a:buChar char="§"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43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aper with black ink on it&#10;&#10;Description automatically generated">
            <a:extLst>
              <a:ext uri="{FF2B5EF4-FFF2-40B4-BE49-F238E27FC236}">
                <a16:creationId xmlns:a16="http://schemas.microsoft.com/office/drawing/2014/main" id="{E9B9836E-DB78-5E52-151F-918B8021B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39553" y="386662"/>
            <a:ext cx="7992887" cy="599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13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7B112B-39A0-3041-9506-79046D31FB5C}"/>
              </a:ext>
            </a:extLst>
          </p:cNvPr>
          <p:cNvSpPr txBox="1"/>
          <p:nvPr/>
        </p:nvSpPr>
        <p:spPr>
          <a:xfrm>
            <a:off x="227929" y="3894147"/>
            <a:ext cx="7558479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x-none" sz="4800" b="1" dirty="0">
                <a:solidFill>
                  <a:schemeClr val="bg1"/>
                </a:solidFill>
                <a:latin typeface="Courier New" panose="02070309020205020404" pitchFamily="49" charset="0"/>
              </a:rPr>
              <a:t>Net</a:t>
            </a:r>
            <a:r>
              <a:rPr lang="x-none" sz="4800" b="1" dirty="0">
                <a:solidFill>
                  <a:srgbClr val="00B0F0"/>
                </a:solidFill>
                <a:latin typeface="Courier New" panose="02070309020205020404" pitchFamily="49" charset="0"/>
              </a:rPr>
              <a:t>work</a:t>
            </a:r>
            <a:r>
              <a:rPr lang="x-none" sz="4800" b="1" dirty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x-none" sz="4800" b="1">
                <a:solidFill>
                  <a:schemeClr val="bg1"/>
                </a:solidFill>
                <a:latin typeface="Courier New" panose="02070309020205020404" pitchFamily="49" charset="0"/>
              </a:rPr>
              <a:t>with </a:t>
            </a:r>
            <a:r>
              <a:rPr lang="fi-FI" sz="48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Purpose</a:t>
            </a:r>
            <a:endParaRPr lang="x-none" sz="4800" b="1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48E8E0-9A47-3544-987C-98389058F882}"/>
              </a:ext>
            </a:extLst>
          </p:cNvPr>
          <p:cNvSpPr txBox="1"/>
          <p:nvPr/>
        </p:nvSpPr>
        <p:spPr>
          <a:xfrm>
            <a:off x="1907704" y="5085184"/>
            <a:ext cx="568863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chemeClr val="bg1"/>
                </a:solidFill>
                <a:latin typeface="Courier New" panose="02070309020205020404" pitchFamily="49" charset="0"/>
              </a:rPr>
              <a:t>Dr </a:t>
            </a:r>
            <a:r>
              <a:rPr lang="x-none" sz="2400" b="1">
                <a:solidFill>
                  <a:schemeClr val="bg1"/>
                </a:solidFill>
                <a:latin typeface="Courier New" panose="02070309020205020404" pitchFamily="49" charset="0"/>
              </a:rPr>
              <a:t>Peter Kelly</a:t>
            </a:r>
            <a:r>
              <a:rPr lang="fi-FI" sz="2400" b="1" dirty="0">
                <a:solidFill>
                  <a:schemeClr val="bg1"/>
                </a:solidFill>
                <a:latin typeface="Courier New" panose="02070309020205020404" pitchFamily="49" charset="0"/>
              </a:rPr>
              <a:t> © 2024</a:t>
            </a:r>
            <a:endParaRPr lang="x-none" sz="2400" b="1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r>
              <a:rPr lang="x-none" sz="2400" b="1" dirty="0">
                <a:solidFill>
                  <a:schemeClr val="bg1"/>
                </a:solidFill>
                <a:latin typeface="Courier New" panose="02070309020205020404" pitchFamily="49" charset="0"/>
              </a:rPr>
              <a:t>Connector, Aalto University</a:t>
            </a:r>
          </a:p>
          <a:p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peter.kelly@aalto.fi</a:t>
            </a:r>
            <a:endParaRPr lang="x-none" sz="2400" b="1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pic>
        <p:nvPicPr>
          <p:cNvPr id="4" name="Picture 3" descr="Cartoon of a person giving a present to a person&#10;&#10;Description automatically generated">
            <a:extLst>
              <a:ext uri="{FF2B5EF4-FFF2-40B4-BE49-F238E27FC236}">
                <a16:creationId xmlns:a16="http://schemas.microsoft.com/office/drawing/2014/main" id="{BAAFCA9F-BC17-15ED-552D-F54BDD872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32" y="116632"/>
            <a:ext cx="7772400" cy="34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A picture containing person, person, sign, holding&#10;&#10;Description automatically generated">
            <a:extLst>
              <a:ext uri="{FF2B5EF4-FFF2-40B4-BE49-F238E27FC236}">
                <a16:creationId xmlns:a16="http://schemas.microsoft.com/office/drawing/2014/main" id="{20A4AB3E-71DA-6747-BBC1-B1AD07F89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0"/>
            <a:ext cx="528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3337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1894180"/>
            <a:ext cx="7572506" cy="30469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 What Do </a:t>
            </a:r>
          </a:p>
          <a:p>
            <a:r>
              <a:rPr lang="en-GB" sz="9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You Do?</a:t>
            </a:r>
          </a:p>
        </p:txBody>
      </p:sp>
    </p:spTree>
    <p:extLst>
      <p:ext uri="{BB962C8B-B14F-4D97-AF65-F5344CB8AC3E}">
        <p14:creationId xmlns:p14="http://schemas.microsoft.com/office/powerpoint/2010/main" val="167574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7787" y="1966188"/>
            <a:ext cx="6096541" cy="30469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personal</a:t>
            </a:r>
          </a:p>
          <a:p>
            <a:pPr algn="ctr"/>
            <a:r>
              <a:rPr lang="en-GB" sz="9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mantra</a:t>
            </a:r>
          </a:p>
        </p:txBody>
      </p:sp>
    </p:spTree>
    <p:extLst>
      <p:ext uri="{BB962C8B-B14F-4D97-AF65-F5344CB8AC3E}">
        <p14:creationId xmlns:p14="http://schemas.microsoft.com/office/powerpoint/2010/main" val="40444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1894180"/>
            <a:ext cx="8313494" cy="30469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 What Do </a:t>
            </a:r>
          </a:p>
          <a:p>
            <a:r>
              <a:rPr lang="en-GB" sz="9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You Bring?</a:t>
            </a:r>
          </a:p>
        </p:txBody>
      </p:sp>
    </p:spTree>
    <p:extLst>
      <p:ext uri="{BB962C8B-B14F-4D97-AF65-F5344CB8AC3E}">
        <p14:creationId xmlns:p14="http://schemas.microsoft.com/office/powerpoint/2010/main" val="35714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9683" y="1628800"/>
            <a:ext cx="5724645" cy="378565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your</a:t>
            </a:r>
          </a:p>
          <a:p>
            <a:pPr algn="ctr"/>
            <a:r>
              <a:rPr lang="en-GB" sz="1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“gift”</a:t>
            </a:r>
          </a:p>
        </p:txBody>
      </p:sp>
    </p:spTree>
    <p:extLst>
      <p:ext uri="{BB962C8B-B14F-4D97-AF65-F5344CB8AC3E}">
        <p14:creationId xmlns:p14="http://schemas.microsoft.com/office/powerpoint/2010/main" val="220473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753" y="4678104"/>
            <a:ext cx="7109639" cy="163121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homiphily</a:t>
            </a:r>
            <a:endParaRPr lang="en-GB" sz="10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 descr="A group of birds on a wire&#10;&#10;Description automatically generated">
            <a:extLst>
              <a:ext uri="{FF2B5EF4-FFF2-40B4-BE49-F238E27FC236}">
                <a16:creationId xmlns:a16="http://schemas.microsoft.com/office/drawing/2014/main" id="{EB23773D-9642-800C-46FA-F2A99FFAD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4888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drawing of a diagram&#10;&#10;Description automatically generated">
            <a:extLst>
              <a:ext uri="{FF2B5EF4-FFF2-40B4-BE49-F238E27FC236}">
                <a16:creationId xmlns:a16="http://schemas.microsoft.com/office/drawing/2014/main" id="{03BF862D-6BF3-099F-4643-EECB7DE09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915"/>
            <a:ext cx="9144000" cy="64701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D11F21-B62D-2A77-BFFB-2320F5609C0C}"/>
                  </a:ext>
                </a:extLst>
              </p14:cNvPr>
              <p14:cNvContentPartPr/>
              <p14:nvPr/>
            </p14:nvContentPartPr>
            <p14:xfrm>
              <a:off x="2565774" y="2221821"/>
              <a:ext cx="3576240" cy="2875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D11F21-B62D-2A77-BFFB-2320F5609C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1774" y="2114181"/>
                <a:ext cx="3683880" cy="30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942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1912764"/>
            <a:ext cx="7200800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ourier"/>
              </a:rPr>
              <a:t>Networking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Courier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20594147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rot="16200000" flipV="1">
            <a:off x="-856827" y="3180556"/>
            <a:ext cx="5029200" cy="76200"/>
          </a:xfrm>
          <a:prstGeom prst="straightConnector1">
            <a:avLst/>
          </a:prstGeom>
          <a:ln w="76200" cmpd="sng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91680" y="5713412"/>
            <a:ext cx="6857999" cy="1588"/>
          </a:xfrm>
          <a:prstGeom prst="straightConnector1">
            <a:avLst/>
          </a:prstGeom>
          <a:ln w="76200" cmpd="sng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920" y="3048000"/>
            <a:ext cx="1569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Perceived</a:t>
            </a:r>
          </a:p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Value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6015335"/>
            <a:ext cx="2801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Perceived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Ingroup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Couri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517" y="990600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7301" y="5723964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4061" y="50408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0861" y="572396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4777988"/>
            <a:ext cx="378982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urier"/>
              </a:rPr>
              <a:t>Acquaintances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5873" y="1753652"/>
            <a:ext cx="1908495" cy="5232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/>
              </a:rPr>
              <a:t>Sponsors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7986" y="1772816"/>
            <a:ext cx="212397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/>
              </a:rPr>
              <a:t>Prospects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33493" y="4777988"/>
            <a:ext cx="2554931" cy="5232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/>
              </a:rPr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28206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rot="16200000" flipV="1">
            <a:off x="-856827" y="3180556"/>
            <a:ext cx="5029200" cy="76200"/>
          </a:xfrm>
          <a:prstGeom prst="straightConnector1">
            <a:avLst/>
          </a:prstGeom>
          <a:ln w="76200" cmpd="sng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91680" y="5713412"/>
            <a:ext cx="6857999" cy="1588"/>
          </a:xfrm>
          <a:prstGeom prst="straightConnector1">
            <a:avLst/>
          </a:prstGeom>
          <a:ln w="76200" cmpd="sng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920" y="3048000"/>
            <a:ext cx="1569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Perceived</a:t>
            </a:r>
          </a:p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Value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6015335"/>
            <a:ext cx="2801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Perceived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Ingroup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Couri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517" y="990600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7301" y="5723964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4061" y="50408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0861" y="572396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4777988"/>
            <a:ext cx="277041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/>
              </a:rPr>
              <a:t>Acquaintance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5873" y="1753652"/>
            <a:ext cx="1908495" cy="5232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/>
              </a:rPr>
              <a:t>Sponsors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7986" y="1772816"/>
            <a:ext cx="212397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/>
              </a:rPr>
              <a:t>Prospects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33493" y="4777988"/>
            <a:ext cx="2339453" cy="523220"/>
          </a:xfrm>
          <a:prstGeom prst="rect">
            <a:avLst/>
          </a:prstGeom>
          <a:solidFill>
            <a:srgbClr val="A6D4A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/>
              </a:rPr>
              <a:t>Connection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9D03CF92-3C72-D346-85DE-4B92C263A242}"/>
              </a:ext>
            </a:extLst>
          </p:cNvPr>
          <p:cNvSpPr/>
          <p:nvPr/>
        </p:nvSpPr>
        <p:spPr>
          <a:xfrm rot="16200000">
            <a:off x="5011415" y="4588495"/>
            <a:ext cx="504056" cy="921369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rot="16200000" flipV="1">
            <a:off x="-856827" y="3180556"/>
            <a:ext cx="5029200" cy="76200"/>
          </a:xfrm>
          <a:prstGeom prst="straightConnector1">
            <a:avLst/>
          </a:prstGeom>
          <a:ln w="76200" cmpd="sng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91680" y="5713412"/>
            <a:ext cx="6857999" cy="1588"/>
          </a:xfrm>
          <a:prstGeom prst="straightConnector1">
            <a:avLst/>
          </a:prstGeom>
          <a:ln w="76200" cmpd="sng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920" y="3048000"/>
            <a:ext cx="1569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Perceived</a:t>
            </a:r>
          </a:p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Value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6015335"/>
            <a:ext cx="2801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Perceived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Ingroup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Couri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517" y="990600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7301" y="5723964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4061" y="50408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0861" y="572396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4777988"/>
            <a:ext cx="277041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/>
              </a:rPr>
              <a:t>Acquaintance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8144" y="1268760"/>
            <a:ext cx="2125903" cy="646331"/>
          </a:xfrm>
          <a:prstGeom prst="rect">
            <a:avLst/>
          </a:prstGeom>
          <a:solidFill>
            <a:srgbClr val="A6D4A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urier"/>
              </a:rPr>
              <a:t>Sponsor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7986" y="1772816"/>
            <a:ext cx="212397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/>
              </a:rPr>
              <a:t>Prospects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33493" y="4777988"/>
            <a:ext cx="2339453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/>
              </a:rPr>
              <a:t>Connection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71382" y="3068960"/>
            <a:ext cx="2401018" cy="646331"/>
          </a:xfrm>
          <a:prstGeom prst="rect">
            <a:avLst/>
          </a:prstGeom>
          <a:solidFill>
            <a:srgbClr val="D9253E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urier"/>
              </a:rPr>
              <a:t>ideation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752901F1-0187-F346-B6D9-567689F7F35C}"/>
              </a:ext>
            </a:extLst>
          </p:cNvPr>
          <p:cNvSpPr/>
          <p:nvPr/>
        </p:nvSpPr>
        <p:spPr>
          <a:xfrm rot="10800000">
            <a:off x="6732240" y="3789040"/>
            <a:ext cx="504056" cy="921369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1EA4D95C-828A-364F-AEF2-05897E654218}"/>
              </a:ext>
            </a:extLst>
          </p:cNvPr>
          <p:cNvSpPr/>
          <p:nvPr/>
        </p:nvSpPr>
        <p:spPr>
          <a:xfrm rot="10800000">
            <a:off x="6732240" y="1988840"/>
            <a:ext cx="504056" cy="921369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Content Placeholder 3" descr="old farts.png">
            <a:extLst>
              <a:ext uri="{FF2B5EF4-FFF2-40B4-BE49-F238E27FC236}">
                <a16:creationId xmlns:a16="http://schemas.microsoft.com/office/drawing/2014/main" id="{A34038D3-FC63-F549-BD13-880C39C2DB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35" r="-25435"/>
          <a:stretch>
            <a:fillRect/>
          </a:stretch>
        </p:blipFill>
        <p:spPr>
          <a:xfrm>
            <a:off x="-1157288" y="192088"/>
            <a:ext cx="11777663" cy="6477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0840AE-DD3C-2240-8B03-E41226DA5D3D}"/>
              </a:ext>
            </a:extLst>
          </p:cNvPr>
          <p:cNvSpPr txBox="1"/>
          <p:nvPr/>
        </p:nvSpPr>
        <p:spPr>
          <a:xfrm>
            <a:off x="6201021" y="836712"/>
            <a:ext cx="1611339" cy="163121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FI" sz="10000" b="1" dirty="0">
                <a:solidFill>
                  <a:schemeClr val="bg1"/>
                </a:solidFill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433263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rot="16200000" flipV="1">
            <a:off x="-856827" y="3180556"/>
            <a:ext cx="5029200" cy="76200"/>
          </a:xfrm>
          <a:prstGeom prst="straightConnector1">
            <a:avLst/>
          </a:prstGeom>
          <a:ln w="76200" cmpd="sng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91680" y="5713412"/>
            <a:ext cx="6857999" cy="1588"/>
          </a:xfrm>
          <a:prstGeom prst="straightConnector1">
            <a:avLst/>
          </a:prstGeom>
          <a:ln w="76200" cmpd="sng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920" y="3048000"/>
            <a:ext cx="1569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Perceived</a:t>
            </a:r>
          </a:p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Value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6015335"/>
            <a:ext cx="2801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Perceived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Ingroup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Couri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517" y="990600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7301" y="5723964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4061" y="50408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0861" y="572396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4777988"/>
            <a:ext cx="277041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/>
              </a:rPr>
              <a:t>Acquaintance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2481" y="1268760"/>
            <a:ext cx="212590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urier"/>
              </a:rPr>
              <a:t>Sponsor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1720" y="1268760"/>
            <a:ext cx="2403222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urier"/>
              </a:rPr>
              <a:t>Prospect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33493" y="4777988"/>
            <a:ext cx="2339453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/>
              </a:rPr>
              <a:t>Connection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2915816" y="2420888"/>
            <a:ext cx="504056" cy="2241945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266EFDE9-1D06-B343-AF21-C1F7E13AA6C5}"/>
              </a:ext>
            </a:extLst>
          </p:cNvPr>
          <p:cNvSpPr/>
          <p:nvPr/>
        </p:nvSpPr>
        <p:spPr>
          <a:xfrm rot="16200000">
            <a:off x="5011415" y="4588495"/>
            <a:ext cx="504056" cy="921369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8FD98F-A302-5444-B3BC-C9E9F7F57200}"/>
              </a:ext>
            </a:extLst>
          </p:cNvPr>
          <p:cNvSpPr txBox="1"/>
          <p:nvPr/>
        </p:nvSpPr>
        <p:spPr>
          <a:xfrm>
            <a:off x="5843390" y="3068960"/>
            <a:ext cx="2401018" cy="646331"/>
          </a:xfrm>
          <a:prstGeom prst="rect">
            <a:avLst/>
          </a:prstGeom>
          <a:solidFill>
            <a:srgbClr val="D9253E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urier"/>
              </a:rPr>
              <a:t>ideation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35866ACC-60F2-DE41-AEE1-CB06193A7364}"/>
              </a:ext>
            </a:extLst>
          </p:cNvPr>
          <p:cNvSpPr/>
          <p:nvPr/>
        </p:nvSpPr>
        <p:spPr>
          <a:xfrm rot="10800000">
            <a:off x="6732240" y="3789040"/>
            <a:ext cx="504056" cy="921369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21104982-6644-0449-BF33-1C55EE61A3D1}"/>
              </a:ext>
            </a:extLst>
          </p:cNvPr>
          <p:cNvSpPr/>
          <p:nvPr/>
        </p:nvSpPr>
        <p:spPr>
          <a:xfrm rot="10800000">
            <a:off x="6732240" y="1988840"/>
            <a:ext cx="504056" cy="921369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FA14B87B-E3A4-9D4C-9900-4D6248526DD1}"/>
              </a:ext>
            </a:extLst>
          </p:cNvPr>
          <p:cNvSpPr/>
          <p:nvPr/>
        </p:nvSpPr>
        <p:spPr>
          <a:xfrm rot="5400000">
            <a:off x="4860032" y="1132112"/>
            <a:ext cx="504056" cy="921369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2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rot="16200000" flipV="1">
            <a:off x="-856827" y="3180556"/>
            <a:ext cx="5029200" cy="76200"/>
          </a:xfrm>
          <a:prstGeom prst="straightConnector1">
            <a:avLst/>
          </a:prstGeom>
          <a:ln w="76200" cmpd="sng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91680" y="5713412"/>
            <a:ext cx="6857999" cy="1588"/>
          </a:xfrm>
          <a:prstGeom prst="straightConnector1">
            <a:avLst/>
          </a:prstGeom>
          <a:ln w="76200" cmpd="sng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920" y="3048000"/>
            <a:ext cx="1569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Perceived</a:t>
            </a:r>
          </a:p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Value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6015335"/>
            <a:ext cx="2801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Perceived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Ingroup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Couri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517" y="990600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7301" y="5723964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4061" y="50408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0861" y="572396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4777988"/>
            <a:ext cx="277041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/>
              </a:rPr>
              <a:t>Acquaintance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63905" y="1825660"/>
            <a:ext cx="1697901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/>
              </a:rPr>
              <a:t>Sponsor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7986" y="1772816"/>
            <a:ext cx="1908495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/>
              </a:rPr>
              <a:t>Prospect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33493" y="4777988"/>
            <a:ext cx="2339453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/>
              </a:rPr>
              <a:t>Connection</a:t>
            </a:r>
          </a:p>
        </p:txBody>
      </p:sp>
      <p:sp>
        <p:nvSpPr>
          <p:cNvPr id="3" name="Down Arrow 2"/>
          <p:cNvSpPr/>
          <p:nvPr/>
        </p:nvSpPr>
        <p:spPr>
          <a:xfrm rot="10800000">
            <a:off x="6804248" y="2492896"/>
            <a:ext cx="504056" cy="208823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2915816" y="2420888"/>
            <a:ext cx="504056" cy="2241945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266EFDE9-1D06-B343-AF21-C1F7E13AA6C5}"/>
              </a:ext>
            </a:extLst>
          </p:cNvPr>
          <p:cNvSpPr/>
          <p:nvPr/>
        </p:nvSpPr>
        <p:spPr>
          <a:xfrm rot="16200000">
            <a:off x="5011415" y="4588495"/>
            <a:ext cx="504056" cy="921369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2EE12F7B-8B9C-0344-9DA9-1E36CA0568FC}"/>
              </a:ext>
            </a:extLst>
          </p:cNvPr>
          <p:cNvSpPr/>
          <p:nvPr/>
        </p:nvSpPr>
        <p:spPr>
          <a:xfrm rot="5400000">
            <a:off x="4890766" y="1242221"/>
            <a:ext cx="504056" cy="1709263"/>
          </a:xfrm>
          <a:prstGeom prst="down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43D7F4-9006-BB43-BB89-4266BF35C885}"/>
              </a:ext>
            </a:extLst>
          </p:cNvPr>
          <p:cNvSpPr txBox="1"/>
          <p:nvPr/>
        </p:nvSpPr>
        <p:spPr>
          <a:xfrm>
            <a:off x="2092016" y="3140968"/>
            <a:ext cx="6008376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urier"/>
              </a:rPr>
              <a:t>Network Playing Field</a:t>
            </a:r>
          </a:p>
        </p:txBody>
      </p:sp>
    </p:spTree>
    <p:extLst>
      <p:ext uri="{BB962C8B-B14F-4D97-AF65-F5344CB8AC3E}">
        <p14:creationId xmlns:p14="http://schemas.microsoft.com/office/powerpoint/2010/main" val="35647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183373"/>
            <a:ext cx="790472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 making yourself known </a:t>
            </a:r>
          </a:p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 know what you seek</a:t>
            </a:r>
          </a:p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 selective experiments</a:t>
            </a:r>
          </a:p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 trust based referrals</a:t>
            </a:r>
          </a:p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</a:rPr>
              <a:t> active network limits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404664"/>
            <a:ext cx="6279634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ourier"/>
              </a:rPr>
              <a:t>Strategy Takeaways</a:t>
            </a:r>
          </a:p>
        </p:txBody>
      </p:sp>
    </p:spTree>
    <p:extLst>
      <p:ext uri="{BB962C8B-B14F-4D97-AF65-F5344CB8AC3E}">
        <p14:creationId xmlns:p14="http://schemas.microsoft.com/office/powerpoint/2010/main" val="25877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S Card.png">
            <a:extLst>
              <a:ext uri="{FF2B5EF4-FFF2-40B4-BE49-F238E27FC236}">
                <a16:creationId xmlns:a16="http://schemas.microsoft.com/office/drawing/2014/main" id="{90795DD4-B63E-1442-B32A-47B109DFA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805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9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b reis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5555" r="-55555"/>
          <a:stretch>
            <a:fillRect/>
          </a:stretch>
        </p:blipFill>
        <p:spPr>
          <a:xfrm>
            <a:off x="-609600" y="304800"/>
            <a:ext cx="10809572" cy="615559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>
            <a:extLst>
              <a:ext uri="{FF2B5EF4-FFF2-40B4-BE49-F238E27FC236}">
                <a16:creationId xmlns:a16="http://schemas.microsoft.com/office/drawing/2014/main" id="{1CF59AC6-07B4-454E-80F6-9999A08EC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66800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FI" sz="9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passions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FI" sz="9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skills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FI" sz="9600" b="1" dirty="0">
                <a:solidFill>
                  <a:srgbClr val="FFC000"/>
                </a:solidFill>
                <a:latin typeface="Arial" panose="020B0604020202020204" pitchFamily="34" charset="0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47931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56414CCD-530D-5D4D-B219-7A619709A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369"/>
            <a:ext cx="9144000" cy="62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61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1696</Words>
  <Application>Microsoft Macintosh PowerPoint</Application>
  <PresentationFormat>On-screen Show (4:3)</PresentationFormat>
  <Paragraphs>319</Paragraphs>
  <Slides>63</Slides>
  <Notes>63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ＭＳ Ｐゴシック</vt:lpstr>
      <vt:lpstr>Arial</vt:lpstr>
      <vt:lpstr>Calibri</vt:lpstr>
      <vt:lpstr>Century Gothic</vt:lpstr>
      <vt:lpstr>Courier</vt:lpstr>
      <vt:lpstr>Courier New</vt:lpstr>
      <vt:lpstr>Wingdings</vt:lpstr>
      <vt:lpstr>Wingdings 2</vt:lpstr>
      <vt:lpstr>Twilight</vt:lpstr>
      <vt:lpstr>Effectual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Effectual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Effectual Strategy</dc:title>
  <dc:creator>Peter Kelly</dc:creator>
  <cp:lastModifiedBy>Peter Kelly</cp:lastModifiedBy>
  <cp:revision>28</cp:revision>
  <cp:lastPrinted>2024-04-10T11:15:36Z</cp:lastPrinted>
  <dcterms:created xsi:type="dcterms:W3CDTF">2020-09-21T11:54:20Z</dcterms:created>
  <dcterms:modified xsi:type="dcterms:W3CDTF">2024-04-11T05:37:10Z</dcterms:modified>
</cp:coreProperties>
</file>