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8"/>
  </p:notesMasterIdLst>
  <p:sldIdLst>
    <p:sldId id="256" r:id="rId2"/>
    <p:sldId id="359" r:id="rId3"/>
    <p:sldId id="400" r:id="rId4"/>
    <p:sldId id="274" r:id="rId5"/>
    <p:sldId id="421" r:id="rId6"/>
    <p:sldId id="405" r:id="rId7"/>
    <p:sldId id="406" r:id="rId8"/>
    <p:sldId id="407" r:id="rId9"/>
    <p:sldId id="408" r:id="rId10"/>
    <p:sldId id="457" r:id="rId11"/>
    <p:sldId id="458" r:id="rId12"/>
    <p:sldId id="410" r:id="rId13"/>
    <p:sldId id="422" r:id="rId14"/>
    <p:sldId id="412" r:id="rId15"/>
    <p:sldId id="416" r:id="rId16"/>
    <p:sldId id="417" r:id="rId17"/>
    <p:sldId id="453" r:id="rId18"/>
    <p:sldId id="418" r:id="rId19"/>
    <p:sldId id="419" r:id="rId20"/>
    <p:sldId id="452" r:id="rId21"/>
    <p:sldId id="459" r:id="rId22"/>
    <p:sldId id="423" r:id="rId23"/>
    <p:sldId id="426" r:id="rId24"/>
    <p:sldId id="427" r:id="rId25"/>
    <p:sldId id="428" r:id="rId26"/>
    <p:sldId id="430" r:id="rId27"/>
    <p:sldId id="429" r:id="rId28"/>
    <p:sldId id="431" r:id="rId29"/>
    <p:sldId id="434" r:id="rId30"/>
    <p:sldId id="432" r:id="rId31"/>
    <p:sldId id="435" r:id="rId32"/>
    <p:sldId id="436" r:id="rId33"/>
    <p:sldId id="437" r:id="rId34"/>
    <p:sldId id="433" r:id="rId35"/>
    <p:sldId id="438" r:id="rId36"/>
    <p:sldId id="439" r:id="rId37"/>
    <p:sldId id="440" r:id="rId38"/>
    <p:sldId id="442" r:id="rId39"/>
    <p:sldId id="443" r:id="rId40"/>
    <p:sldId id="441" r:id="rId41"/>
    <p:sldId id="444" r:id="rId42"/>
    <p:sldId id="451" r:id="rId43"/>
    <p:sldId id="450" r:id="rId44"/>
    <p:sldId id="447" r:id="rId45"/>
    <p:sldId id="337" r:id="rId46"/>
    <p:sldId id="448" r:id="rId4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8721" autoAdjust="0"/>
  </p:normalViewPr>
  <p:slideViewPr>
    <p:cSldViewPr snapToGrid="0" snapToObjects="1">
      <p:cViewPr varScale="1">
        <p:scale>
          <a:sx n="90" d="100"/>
          <a:sy n="90" d="100"/>
        </p:scale>
        <p:origin x="221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2A2A4B-63FD-4647-9F99-FAC24F1C3E15}" type="datetimeFigureOut">
              <a:rPr lang="en-US" smtClean="0"/>
              <a:pPr/>
              <a:t>1/11/2019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96B1BB-4E72-EC46-A9B0-86387CC98DBA}" type="slidenum">
              <a:rPr lang="en-US" smtClean="0"/>
              <a:pPr/>
              <a:t>‹#›</a:t>
            </a:fld>
            <a:endParaRPr lang="en-US"/>
          </a:p>
        </p:txBody>
      </p:sp>
    </p:spTree>
    <p:extLst>
      <p:ext uri="{BB962C8B-B14F-4D97-AF65-F5344CB8AC3E}">
        <p14:creationId xmlns:p14="http://schemas.microsoft.com/office/powerpoint/2010/main" val="184956021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dirty="0"/>
          </a:p>
        </p:txBody>
      </p:sp>
      <p:sp>
        <p:nvSpPr>
          <p:cNvPr id="4" name="幻灯片编号占位符 3"/>
          <p:cNvSpPr>
            <a:spLocks noGrp="1"/>
          </p:cNvSpPr>
          <p:nvPr>
            <p:ph type="sldNum" sz="quarter" idx="10"/>
          </p:nvPr>
        </p:nvSpPr>
        <p:spPr/>
        <p:txBody>
          <a:bodyPr/>
          <a:lstStyle/>
          <a:p>
            <a:fld id="{5696B1BB-4E72-EC46-A9B0-86387CC98DBA}" type="slidenum">
              <a:rPr lang="en-US" smtClean="0"/>
              <a:pPr/>
              <a:t>1</a:t>
            </a:fld>
            <a:endParaRPr lang="en-US"/>
          </a:p>
        </p:txBody>
      </p:sp>
    </p:spTree>
    <p:extLst>
      <p:ext uri="{BB962C8B-B14F-4D97-AF65-F5344CB8AC3E}">
        <p14:creationId xmlns:p14="http://schemas.microsoft.com/office/powerpoint/2010/main" val="22738301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宋体" charset="0"/>
              </a:defRPr>
            </a:lvl1pPr>
            <a:lvl2pPr marL="742950" indent="-285750" eaLnBrk="0" hangingPunct="0">
              <a:defRPr>
                <a:solidFill>
                  <a:schemeClr val="tx1"/>
                </a:solidFill>
                <a:latin typeface="Arial" charset="0"/>
                <a:ea typeface="宋体" charset="0"/>
              </a:defRPr>
            </a:lvl2pPr>
            <a:lvl3pPr marL="1143000" indent="-228600" eaLnBrk="0" hangingPunct="0">
              <a:defRPr>
                <a:solidFill>
                  <a:schemeClr val="tx1"/>
                </a:solidFill>
                <a:latin typeface="Arial" charset="0"/>
                <a:ea typeface="宋体" charset="0"/>
              </a:defRPr>
            </a:lvl3pPr>
            <a:lvl4pPr marL="1600200" indent="-228600" eaLnBrk="0" hangingPunct="0">
              <a:defRPr>
                <a:solidFill>
                  <a:schemeClr val="tx1"/>
                </a:solidFill>
                <a:latin typeface="Arial" charset="0"/>
                <a:ea typeface="宋体" charset="0"/>
              </a:defRPr>
            </a:lvl4pPr>
            <a:lvl5pPr marL="2057400" indent="-228600" eaLnBrk="0" hangingPunct="0">
              <a:defRPr>
                <a:solidFill>
                  <a:schemeClr val="tx1"/>
                </a:solidFill>
                <a:latin typeface="Arial" charset="0"/>
                <a:ea typeface="宋体" charset="0"/>
              </a:defRPr>
            </a:lvl5pPr>
            <a:lvl6pPr marL="2514600" indent="-228600" algn="ctr" eaLnBrk="0" fontAlgn="base" hangingPunct="0">
              <a:spcBef>
                <a:spcPct val="0"/>
              </a:spcBef>
              <a:spcAft>
                <a:spcPct val="0"/>
              </a:spcAft>
              <a:defRPr>
                <a:solidFill>
                  <a:schemeClr val="tx1"/>
                </a:solidFill>
                <a:latin typeface="Arial" charset="0"/>
                <a:ea typeface="宋体" charset="0"/>
              </a:defRPr>
            </a:lvl6pPr>
            <a:lvl7pPr marL="2971800" indent="-228600" algn="ctr" eaLnBrk="0" fontAlgn="base" hangingPunct="0">
              <a:spcBef>
                <a:spcPct val="0"/>
              </a:spcBef>
              <a:spcAft>
                <a:spcPct val="0"/>
              </a:spcAft>
              <a:defRPr>
                <a:solidFill>
                  <a:schemeClr val="tx1"/>
                </a:solidFill>
                <a:latin typeface="Arial" charset="0"/>
                <a:ea typeface="宋体" charset="0"/>
              </a:defRPr>
            </a:lvl7pPr>
            <a:lvl8pPr marL="3429000" indent="-228600" algn="ctr" eaLnBrk="0" fontAlgn="base" hangingPunct="0">
              <a:spcBef>
                <a:spcPct val="0"/>
              </a:spcBef>
              <a:spcAft>
                <a:spcPct val="0"/>
              </a:spcAft>
              <a:defRPr>
                <a:solidFill>
                  <a:schemeClr val="tx1"/>
                </a:solidFill>
                <a:latin typeface="Arial" charset="0"/>
                <a:ea typeface="宋体" charset="0"/>
              </a:defRPr>
            </a:lvl8pPr>
            <a:lvl9pPr marL="3886200" indent="-228600" algn="ctr" eaLnBrk="0" fontAlgn="base" hangingPunct="0">
              <a:spcBef>
                <a:spcPct val="0"/>
              </a:spcBef>
              <a:spcAft>
                <a:spcPct val="0"/>
              </a:spcAft>
              <a:defRPr>
                <a:solidFill>
                  <a:schemeClr val="tx1"/>
                </a:solidFill>
                <a:latin typeface="Arial" charset="0"/>
                <a:ea typeface="宋体" charset="0"/>
              </a:defRPr>
            </a:lvl9pPr>
          </a:lstStyle>
          <a:p>
            <a:pPr eaLnBrk="1" hangingPunct="1"/>
            <a:fld id="{7079186A-128A-7B4E-8C26-3D226AF87837}" type="slidenum">
              <a:rPr lang="nl-NL" altLang="zh-CN"/>
              <a:pPr eaLnBrk="1" hangingPunct="1"/>
              <a:t>13</a:t>
            </a:fld>
            <a:endParaRPr lang="nl-NL" altLang="zh-CN"/>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eaLnBrk="1" hangingPunct="1"/>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宋体" charset="0"/>
              </a:defRPr>
            </a:lvl1pPr>
            <a:lvl2pPr marL="742950" indent="-285750" eaLnBrk="0" hangingPunct="0">
              <a:defRPr>
                <a:solidFill>
                  <a:schemeClr val="tx1"/>
                </a:solidFill>
                <a:latin typeface="Arial" charset="0"/>
                <a:ea typeface="宋体" charset="0"/>
              </a:defRPr>
            </a:lvl2pPr>
            <a:lvl3pPr marL="1143000" indent="-228600" eaLnBrk="0" hangingPunct="0">
              <a:defRPr>
                <a:solidFill>
                  <a:schemeClr val="tx1"/>
                </a:solidFill>
                <a:latin typeface="Arial" charset="0"/>
                <a:ea typeface="宋体" charset="0"/>
              </a:defRPr>
            </a:lvl3pPr>
            <a:lvl4pPr marL="1600200" indent="-228600" eaLnBrk="0" hangingPunct="0">
              <a:defRPr>
                <a:solidFill>
                  <a:schemeClr val="tx1"/>
                </a:solidFill>
                <a:latin typeface="Arial" charset="0"/>
                <a:ea typeface="宋体" charset="0"/>
              </a:defRPr>
            </a:lvl4pPr>
            <a:lvl5pPr marL="2057400" indent="-228600" eaLnBrk="0" hangingPunct="0">
              <a:defRPr>
                <a:solidFill>
                  <a:schemeClr val="tx1"/>
                </a:solidFill>
                <a:latin typeface="Arial" charset="0"/>
                <a:ea typeface="宋体" charset="0"/>
              </a:defRPr>
            </a:lvl5pPr>
            <a:lvl6pPr marL="2514600" indent="-228600" algn="ctr" eaLnBrk="0" fontAlgn="base" hangingPunct="0">
              <a:spcBef>
                <a:spcPct val="0"/>
              </a:spcBef>
              <a:spcAft>
                <a:spcPct val="0"/>
              </a:spcAft>
              <a:defRPr>
                <a:solidFill>
                  <a:schemeClr val="tx1"/>
                </a:solidFill>
                <a:latin typeface="Arial" charset="0"/>
                <a:ea typeface="宋体" charset="0"/>
              </a:defRPr>
            </a:lvl6pPr>
            <a:lvl7pPr marL="2971800" indent="-228600" algn="ctr" eaLnBrk="0" fontAlgn="base" hangingPunct="0">
              <a:spcBef>
                <a:spcPct val="0"/>
              </a:spcBef>
              <a:spcAft>
                <a:spcPct val="0"/>
              </a:spcAft>
              <a:defRPr>
                <a:solidFill>
                  <a:schemeClr val="tx1"/>
                </a:solidFill>
                <a:latin typeface="Arial" charset="0"/>
                <a:ea typeface="宋体" charset="0"/>
              </a:defRPr>
            </a:lvl7pPr>
            <a:lvl8pPr marL="3429000" indent="-228600" algn="ctr" eaLnBrk="0" fontAlgn="base" hangingPunct="0">
              <a:spcBef>
                <a:spcPct val="0"/>
              </a:spcBef>
              <a:spcAft>
                <a:spcPct val="0"/>
              </a:spcAft>
              <a:defRPr>
                <a:solidFill>
                  <a:schemeClr val="tx1"/>
                </a:solidFill>
                <a:latin typeface="Arial" charset="0"/>
                <a:ea typeface="宋体" charset="0"/>
              </a:defRPr>
            </a:lvl8pPr>
            <a:lvl9pPr marL="3886200" indent="-228600" algn="ctr" eaLnBrk="0" fontAlgn="base" hangingPunct="0">
              <a:spcBef>
                <a:spcPct val="0"/>
              </a:spcBef>
              <a:spcAft>
                <a:spcPct val="0"/>
              </a:spcAft>
              <a:defRPr>
                <a:solidFill>
                  <a:schemeClr val="tx1"/>
                </a:solidFill>
                <a:latin typeface="Arial" charset="0"/>
                <a:ea typeface="宋体" charset="0"/>
              </a:defRPr>
            </a:lvl9pPr>
          </a:lstStyle>
          <a:p>
            <a:pPr eaLnBrk="1" hangingPunct="1"/>
            <a:fld id="{E25468C5-7F58-2146-A5A7-DD3CCACC7F96}" type="slidenum">
              <a:rPr lang="nl-NL" altLang="zh-CN"/>
              <a:pPr eaLnBrk="1" hangingPunct="1"/>
              <a:t>14</a:t>
            </a:fld>
            <a:endParaRPr lang="nl-NL" altLang="zh-CN"/>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eaLnBrk="1" hangingPunct="1"/>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宋体" charset="0"/>
              </a:defRPr>
            </a:lvl1pPr>
            <a:lvl2pPr marL="742950" indent="-285750" eaLnBrk="0" hangingPunct="0">
              <a:defRPr>
                <a:solidFill>
                  <a:schemeClr val="tx1"/>
                </a:solidFill>
                <a:latin typeface="Arial" charset="0"/>
                <a:ea typeface="宋体" charset="0"/>
              </a:defRPr>
            </a:lvl2pPr>
            <a:lvl3pPr marL="1143000" indent="-228600" eaLnBrk="0" hangingPunct="0">
              <a:defRPr>
                <a:solidFill>
                  <a:schemeClr val="tx1"/>
                </a:solidFill>
                <a:latin typeface="Arial" charset="0"/>
                <a:ea typeface="宋体" charset="0"/>
              </a:defRPr>
            </a:lvl3pPr>
            <a:lvl4pPr marL="1600200" indent="-228600" eaLnBrk="0" hangingPunct="0">
              <a:defRPr>
                <a:solidFill>
                  <a:schemeClr val="tx1"/>
                </a:solidFill>
                <a:latin typeface="Arial" charset="0"/>
                <a:ea typeface="宋体" charset="0"/>
              </a:defRPr>
            </a:lvl4pPr>
            <a:lvl5pPr marL="2057400" indent="-228600" eaLnBrk="0" hangingPunct="0">
              <a:defRPr>
                <a:solidFill>
                  <a:schemeClr val="tx1"/>
                </a:solidFill>
                <a:latin typeface="Arial" charset="0"/>
                <a:ea typeface="宋体" charset="0"/>
              </a:defRPr>
            </a:lvl5pPr>
            <a:lvl6pPr marL="2514600" indent="-228600" algn="ctr" eaLnBrk="0" fontAlgn="base" hangingPunct="0">
              <a:spcBef>
                <a:spcPct val="0"/>
              </a:spcBef>
              <a:spcAft>
                <a:spcPct val="0"/>
              </a:spcAft>
              <a:defRPr>
                <a:solidFill>
                  <a:schemeClr val="tx1"/>
                </a:solidFill>
                <a:latin typeface="Arial" charset="0"/>
                <a:ea typeface="宋体" charset="0"/>
              </a:defRPr>
            </a:lvl6pPr>
            <a:lvl7pPr marL="2971800" indent="-228600" algn="ctr" eaLnBrk="0" fontAlgn="base" hangingPunct="0">
              <a:spcBef>
                <a:spcPct val="0"/>
              </a:spcBef>
              <a:spcAft>
                <a:spcPct val="0"/>
              </a:spcAft>
              <a:defRPr>
                <a:solidFill>
                  <a:schemeClr val="tx1"/>
                </a:solidFill>
                <a:latin typeface="Arial" charset="0"/>
                <a:ea typeface="宋体" charset="0"/>
              </a:defRPr>
            </a:lvl7pPr>
            <a:lvl8pPr marL="3429000" indent="-228600" algn="ctr" eaLnBrk="0" fontAlgn="base" hangingPunct="0">
              <a:spcBef>
                <a:spcPct val="0"/>
              </a:spcBef>
              <a:spcAft>
                <a:spcPct val="0"/>
              </a:spcAft>
              <a:defRPr>
                <a:solidFill>
                  <a:schemeClr val="tx1"/>
                </a:solidFill>
                <a:latin typeface="Arial" charset="0"/>
                <a:ea typeface="宋体" charset="0"/>
              </a:defRPr>
            </a:lvl8pPr>
            <a:lvl9pPr marL="3886200" indent="-228600" algn="ctr" eaLnBrk="0" fontAlgn="base" hangingPunct="0">
              <a:spcBef>
                <a:spcPct val="0"/>
              </a:spcBef>
              <a:spcAft>
                <a:spcPct val="0"/>
              </a:spcAft>
              <a:defRPr>
                <a:solidFill>
                  <a:schemeClr val="tx1"/>
                </a:solidFill>
                <a:latin typeface="Arial" charset="0"/>
                <a:ea typeface="宋体" charset="0"/>
              </a:defRPr>
            </a:lvl9pPr>
          </a:lstStyle>
          <a:p>
            <a:pPr eaLnBrk="1" hangingPunct="1"/>
            <a:fld id="{6C35E3B4-2DD1-6340-B4B9-4C86F1BF5BC4}" type="slidenum">
              <a:rPr lang="nl-NL" altLang="zh-CN"/>
              <a:pPr eaLnBrk="1" hangingPunct="1"/>
              <a:t>15</a:t>
            </a:fld>
            <a:endParaRPr lang="nl-NL" altLang="zh-CN"/>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eaLnBrk="1" hangingPunct="1"/>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宋体" charset="0"/>
              </a:defRPr>
            </a:lvl1pPr>
            <a:lvl2pPr marL="742950" indent="-285750" eaLnBrk="0" hangingPunct="0">
              <a:defRPr>
                <a:solidFill>
                  <a:schemeClr val="tx1"/>
                </a:solidFill>
                <a:latin typeface="Arial" charset="0"/>
                <a:ea typeface="宋体" charset="0"/>
              </a:defRPr>
            </a:lvl2pPr>
            <a:lvl3pPr marL="1143000" indent="-228600" eaLnBrk="0" hangingPunct="0">
              <a:defRPr>
                <a:solidFill>
                  <a:schemeClr val="tx1"/>
                </a:solidFill>
                <a:latin typeface="Arial" charset="0"/>
                <a:ea typeface="宋体" charset="0"/>
              </a:defRPr>
            </a:lvl3pPr>
            <a:lvl4pPr marL="1600200" indent="-228600" eaLnBrk="0" hangingPunct="0">
              <a:defRPr>
                <a:solidFill>
                  <a:schemeClr val="tx1"/>
                </a:solidFill>
                <a:latin typeface="Arial" charset="0"/>
                <a:ea typeface="宋体" charset="0"/>
              </a:defRPr>
            </a:lvl4pPr>
            <a:lvl5pPr marL="2057400" indent="-228600" eaLnBrk="0" hangingPunct="0">
              <a:defRPr>
                <a:solidFill>
                  <a:schemeClr val="tx1"/>
                </a:solidFill>
                <a:latin typeface="Arial" charset="0"/>
                <a:ea typeface="宋体" charset="0"/>
              </a:defRPr>
            </a:lvl5pPr>
            <a:lvl6pPr marL="2514600" indent="-228600" algn="ctr" eaLnBrk="0" fontAlgn="base" hangingPunct="0">
              <a:spcBef>
                <a:spcPct val="0"/>
              </a:spcBef>
              <a:spcAft>
                <a:spcPct val="0"/>
              </a:spcAft>
              <a:defRPr>
                <a:solidFill>
                  <a:schemeClr val="tx1"/>
                </a:solidFill>
                <a:latin typeface="Arial" charset="0"/>
                <a:ea typeface="宋体" charset="0"/>
              </a:defRPr>
            </a:lvl6pPr>
            <a:lvl7pPr marL="2971800" indent="-228600" algn="ctr" eaLnBrk="0" fontAlgn="base" hangingPunct="0">
              <a:spcBef>
                <a:spcPct val="0"/>
              </a:spcBef>
              <a:spcAft>
                <a:spcPct val="0"/>
              </a:spcAft>
              <a:defRPr>
                <a:solidFill>
                  <a:schemeClr val="tx1"/>
                </a:solidFill>
                <a:latin typeface="Arial" charset="0"/>
                <a:ea typeface="宋体" charset="0"/>
              </a:defRPr>
            </a:lvl7pPr>
            <a:lvl8pPr marL="3429000" indent="-228600" algn="ctr" eaLnBrk="0" fontAlgn="base" hangingPunct="0">
              <a:spcBef>
                <a:spcPct val="0"/>
              </a:spcBef>
              <a:spcAft>
                <a:spcPct val="0"/>
              </a:spcAft>
              <a:defRPr>
                <a:solidFill>
                  <a:schemeClr val="tx1"/>
                </a:solidFill>
                <a:latin typeface="Arial" charset="0"/>
                <a:ea typeface="宋体" charset="0"/>
              </a:defRPr>
            </a:lvl8pPr>
            <a:lvl9pPr marL="3886200" indent="-228600" algn="ctr" eaLnBrk="0" fontAlgn="base" hangingPunct="0">
              <a:spcBef>
                <a:spcPct val="0"/>
              </a:spcBef>
              <a:spcAft>
                <a:spcPct val="0"/>
              </a:spcAft>
              <a:defRPr>
                <a:solidFill>
                  <a:schemeClr val="tx1"/>
                </a:solidFill>
                <a:latin typeface="Arial" charset="0"/>
                <a:ea typeface="宋体" charset="0"/>
              </a:defRPr>
            </a:lvl9pPr>
          </a:lstStyle>
          <a:p>
            <a:pPr eaLnBrk="1" hangingPunct="1"/>
            <a:fld id="{AA374526-CE3F-4741-A99A-03262117D0C0}" type="slidenum">
              <a:rPr lang="nl-NL" altLang="zh-CN"/>
              <a:pPr eaLnBrk="1" hangingPunct="1"/>
              <a:t>16</a:t>
            </a:fld>
            <a:endParaRPr lang="nl-NL" altLang="zh-CN"/>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eaLnBrk="1" hangingPunct="1"/>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宋体" charset="0"/>
              </a:defRPr>
            </a:lvl1pPr>
            <a:lvl2pPr marL="742950" indent="-285750" eaLnBrk="0" hangingPunct="0">
              <a:defRPr>
                <a:solidFill>
                  <a:schemeClr val="tx1"/>
                </a:solidFill>
                <a:latin typeface="Arial" charset="0"/>
                <a:ea typeface="宋体" charset="0"/>
              </a:defRPr>
            </a:lvl2pPr>
            <a:lvl3pPr marL="1143000" indent="-228600" eaLnBrk="0" hangingPunct="0">
              <a:defRPr>
                <a:solidFill>
                  <a:schemeClr val="tx1"/>
                </a:solidFill>
                <a:latin typeface="Arial" charset="0"/>
                <a:ea typeface="宋体" charset="0"/>
              </a:defRPr>
            </a:lvl3pPr>
            <a:lvl4pPr marL="1600200" indent="-228600" eaLnBrk="0" hangingPunct="0">
              <a:defRPr>
                <a:solidFill>
                  <a:schemeClr val="tx1"/>
                </a:solidFill>
                <a:latin typeface="Arial" charset="0"/>
                <a:ea typeface="宋体" charset="0"/>
              </a:defRPr>
            </a:lvl4pPr>
            <a:lvl5pPr marL="2057400" indent="-228600" eaLnBrk="0" hangingPunct="0">
              <a:defRPr>
                <a:solidFill>
                  <a:schemeClr val="tx1"/>
                </a:solidFill>
                <a:latin typeface="Arial" charset="0"/>
                <a:ea typeface="宋体" charset="0"/>
              </a:defRPr>
            </a:lvl5pPr>
            <a:lvl6pPr marL="2514600" indent="-228600" algn="ctr" eaLnBrk="0" fontAlgn="base" hangingPunct="0">
              <a:spcBef>
                <a:spcPct val="0"/>
              </a:spcBef>
              <a:spcAft>
                <a:spcPct val="0"/>
              </a:spcAft>
              <a:defRPr>
                <a:solidFill>
                  <a:schemeClr val="tx1"/>
                </a:solidFill>
                <a:latin typeface="Arial" charset="0"/>
                <a:ea typeface="宋体" charset="0"/>
              </a:defRPr>
            </a:lvl6pPr>
            <a:lvl7pPr marL="2971800" indent="-228600" algn="ctr" eaLnBrk="0" fontAlgn="base" hangingPunct="0">
              <a:spcBef>
                <a:spcPct val="0"/>
              </a:spcBef>
              <a:spcAft>
                <a:spcPct val="0"/>
              </a:spcAft>
              <a:defRPr>
                <a:solidFill>
                  <a:schemeClr val="tx1"/>
                </a:solidFill>
                <a:latin typeface="Arial" charset="0"/>
                <a:ea typeface="宋体" charset="0"/>
              </a:defRPr>
            </a:lvl7pPr>
            <a:lvl8pPr marL="3429000" indent="-228600" algn="ctr" eaLnBrk="0" fontAlgn="base" hangingPunct="0">
              <a:spcBef>
                <a:spcPct val="0"/>
              </a:spcBef>
              <a:spcAft>
                <a:spcPct val="0"/>
              </a:spcAft>
              <a:defRPr>
                <a:solidFill>
                  <a:schemeClr val="tx1"/>
                </a:solidFill>
                <a:latin typeface="Arial" charset="0"/>
                <a:ea typeface="宋体" charset="0"/>
              </a:defRPr>
            </a:lvl8pPr>
            <a:lvl9pPr marL="3886200" indent="-228600" algn="ctr" eaLnBrk="0" fontAlgn="base" hangingPunct="0">
              <a:spcBef>
                <a:spcPct val="0"/>
              </a:spcBef>
              <a:spcAft>
                <a:spcPct val="0"/>
              </a:spcAft>
              <a:defRPr>
                <a:solidFill>
                  <a:schemeClr val="tx1"/>
                </a:solidFill>
                <a:latin typeface="Arial" charset="0"/>
                <a:ea typeface="宋体" charset="0"/>
              </a:defRPr>
            </a:lvl9pPr>
          </a:lstStyle>
          <a:p>
            <a:pPr eaLnBrk="1" hangingPunct="1"/>
            <a:fld id="{96F778D4-7619-0E4B-A116-C13D1302666E}" type="slidenum">
              <a:rPr lang="nl-NL" altLang="zh-CN"/>
              <a:pPr eaLnBrk="1" hangingPunct="1"/>
              <a:t>18</a:t>
            </a:fld>
            <a:endParaRPr lang="nl-NL" altLang="zh-CN"/>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eaLnBrk="1" hangingPunct="1"/>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宋体" charset="0"/>
              </a:defRPr>
            </a:lvl1pPr>
            <a:lvl2pPr marL="742950" indent="-285750" eaLnBrk="0" hangingPunct="0">
              <a:defRPr>
                <a:solidFill>
                  <a:schemeClr val="tx1"/>
                </a:solidFill>
                <a:latin typeface="Arial" charset="0"/>
                <a:ea typeface="宋体" charset="0"/>
              </a:defRPr>
            </a:lvl2pPr>
            <a:lvl3pPr marL="1143000" indent="-228600" eaLnBrk="0" hangingPunct="0">
              <a:defRPr>
                <a:solidFill>
                  <a:schemeClr val="tx1"/>
                </a:solidFill>
                <a:latin typeface="Arial" charset="0"/>
                <a:ea typeface="宋体" charset="0"/>
              </a:defRPr>
            </a:lvl3pPr>
            <a:lvl4pPr marL="1600200" indent="-228600" eaLnBrk="0" hangingPunct="0">
              <a:defRPr>
                <a:solidFill>
                  <a:schemeClr val="tx1"/>
                </a:solidFill>
                <a:latin typeface="Arial" charset="0"/>
                <a:ea typeface="宋体" charset="0"/>
              </a:defRPr>
            </a:lvl4pPr>
            <a:lvl5pPr marL="2057400" indent="-228600" eaLnBrk="0" hangingPunct="0">
              <a:defRPr>
                <a:solidFill>
                  <a:schemeClr val="tx1"/>
                </a:solidFill>
                <a:latin typeface="Arial" charset="0"/>
                <a:ea typeface="宋体" charset="0"/>
              </a:defRPr>
            </a:lvl5pPr>
            <a:lvl6pPr marL="2514600" indent="-228600" algn="ctr" eaLnBrk="0" fontAlgn="base" hangingPunct="0">
              <a:spcBef>
                <a:spcPct val="0"/>
              </a:spcBef>
              <a:spcAft>
                <a:spcPct val="0"/>
              </a:spcAft>
              <a:defRPr>
                <a:solidFill>
                  <a:schemeClr val="tx1"/>
                </a:solidFill>
                <a:latin typeface="Arial" charset="0"/>
                <a:ea typeface="宋体" charset="0"/>
              </a:defRPr>
            </a:lvl6pPr>
            <a:lvl7pPr marL="2971800" indent="-228600" algn="ctr" eaLnBrk="0" fontAlgn="base" hangingPunct="0">
              <a:spcBef>
                <a:spcPct val="0"/>
              </a:spcBef>
              <a:spcAft>
                <a:spcPct val="0"/>
              </a:spcAft>
              <a:defRPr>
                <a:solidFill>
                  <a:schemeClr val="tx1"/>
                </a:solidFill>
                <a:latin typeface="Arial" charset="0"/>
                <a:ea typeface="宋体" charset="0"/>
              </a:defRPr>
            </a:lvl7pPr>
            <a:lvl8pPr marL="3429000" indent="-228600" algn="ctr" eaLnBrk="0" fontAlgn="base" hangingPunct="0">
              <a:spcBef>
                <a:spcPct val="0"/>
              </a:spcBef>
              <a:spcAft>
                <a:spcPct val="0"/>
              </a:spcAft>
              <a:defRPr>
                <a:solidFill>
                  <a:schemeClr val="tx1"/>
                </a:solidFill>
                <a:latin typeface="Arial" charset="0"/>
                <a:ea typeface="宋体" charset="0"/>
              </a:defRPr>
            </a:lvl8pPr>
            <a:lvl9pPr marL="3886200" indent="-228600" algn="ctr" eaLnBrk="0" fontAlgn="base" hangingPunct="0">
              <a:spcBef>
                <a:spcPct val="0"/>
              </a:spcBef>
              <a:spcAft>
                <a:spcPct val="0"/>
              </a:spcAft>
              <a:defRPr>
                <a:solidFill>
                  <a:schemeClr val="tx1"/>
                </a:solidFill>
                <a:latin typeface="Arial" charset="0"/>
                <a:ea typeface="宋体" charset="0"/>
              </a:defRPr>
            </a:lvl9pPr>
          </a:lstStyle>
          <a:p>
            <a:pPr eaLnBrk="1" hangingPunct="1"/>
            <a:fld id="{F233D428-779D-C146-A092-AD1ECA0CA8E7}" type="slidenum">
              <a:rPr lang="nl-NL" altLang="zh-CN"/>
              <a:pPr eaLnBrk="1" hangingPunct="1"/>
              <a:t>19</a:t>
            </a:fld>
            <a:endParaRPr lang="nl-NL" altLang="zh-CN"/>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eaLnBrk="1" hangingPunct="1"/>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宋体" charset="0"/>
              </a:defRPr>
            </a:lvl1pPr>
            <a:lvl2pPr marL="742950" indent="-285750" eaLnBrk="0" hangingPunct="0">
              <a:defRPr>
                <a:solidFill>
                  <a:schemeClr val="tx1"/>
                </a:solidFill>
                <a:latin typeface="Arial" charset="0"/>
                <a:ea typeface="宋体" charset="0"/>
              </a:defRPr>
            </a:lvl2pPr>
            <a:lvl3pPr marL="1143000" indent="-228600" eaLnBrk="0" hangingPunct="0">
              <a:defRPr>
                <a:solidFill>
                  <a:schemeClr val="tx1"/>
                </a:solidFill>
                <a:latin typeface="Arial" charset="0"/>
                <a:ea typeface="宋体" charset="0"/>
              </a:defRPr>
            </a:lvl3pPr>
            <a:lvl4pPr marL="1600200" indent="-228600" eaLnBrk="0" hangingPunct="0">
              <a:defRPr>
                <a:solidFill>
                  <a:schemeClr val="tx1"/>
                </a:solidFill>
                <a:latin typeface="Arial" charset="0"/>
                <a:ea typeface="宋体" charset="0"/>
              </a:defRPr>
            </a:lvl4pPr>
            <a:lvl5pPr marL="2057400" indent="-228600" eaLnBrk="0" hangingPunct="0">
              <a:defRPr>
                <a:solidFill>
                  <a:schemeClr val="tx1"/>
                </a:solidFill>
                <a:latin typeface="Arial" charset="0"/>
                <a:ea typeface="宋体" charset="0"/>
              </a:defRPr>
            </a:lvl5pPr>
            <a:lvl6pPr marL="2514600" indent="-228600" algn="ctr" eaLnBrk="0" fontAlgn="base" hangingPunct="0">
              <a:spcBef>
                <a:spcPct val="0"/>
              </a:spcBef>
              <a:spcAft>
                <a:spcPct val="0"/>
              </a:spcAft>
              <a:defRPr>
                <a:solidFill>
                  <a:schemeClr val="tx1"/>
                </a:solidFill>
                <a:latin typeface="Arial" charset="0"/>
                <a:ea typeface="宋体" charset="0"/>
              </a:defRPr>
            </a:lvl6pPr>
            <a:lvl7pPr marL="2971800" indent="-228600" algn="ctr" eaLnBrk="0" fontAlgn="base" hangingPunct="0">
              <a:spcBef>
                <a:spcPct val="0"/>
              </a:spcBef>
              <a:spcAft>
                <a:spcPct val="0"/>
              </a:spcAft>
              <a:defRPr>
                <a:solidFill>
                  <a:schemeClr val="tx1"/>
                </a:solidFill>
                <a:latin typeface="Arial" charset="0"/>
                <a:ea typeface="宋体" charset="0"/>
              </a:defRPr>
            </a:lvl7pPr>
            <a:lvl8pPr marL="3429000" indent="-228600" algn="ctr" eaLnBrk="0" fontAlgn="base" hangingPunct="0">
              <a:spcBef>
                <a:spcPct val="0"/>
              </a:spcBef>
              <a:spcAft>
                <a:spcPct val="0"/>
              </a:spcAft>
              <a:defRPr>
                <a:solidFill>
                  <a:schemeClr val="tx1"/>
                </a:solidFill>
                <a:latin typeface="Arial" charset="0"/>
                <a:ea typeface="宋体" charset="0"/>
              </a:defRPr>
            </a:lvl8pPr>
            <a:lvl9pPr marL="3886200" indent="-228600" algn="ctr" eaLnBrk="0" fontAlgn="base" hangingPunct="0">
              <a:spcBef>
                <a:spcPct val="0"/>
              </a:spcBef>
              <a:spcAft>
                <a:spcPct val="0"/>
              </a:spcAft>
              <a:defRPr>
                <a:solidFill>
                  <a:schemeClr val="tx1"/>
                </a:solidFill>
                <a:latin typeface="Arial" charset="0"/>
                <a:ea typeface="宋体" charset="0"/>
              </a:defRPr>
            </a:lvl9pPr>
          </a:lstStyle>
          <a:p>
            <a:pPr eaLnBrk="1" hangingPunct="1"/>
            <a:fld id="{F233D428-779D-C146-A092-AD1ECA0CA8E7}" type="slidenum">
              <a:rPr lang="nl-NL" altLang="zh-CN"/>
              <a:pPr eaLnBrk="1" hangingPunct="1"/>
              <a:t>20</a:t>
            </a:fld>
            <a:endParaRPr lang="nl-NL" altLang="zh-CN"/>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eaLnBrk="1" hangingPunct="1"/>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宋体" charset="0"/>
              </a:defRPr>
            </a:lvl1pPr>
            <a:lvl2pPr marL="742950" indent="-285750" eaLnBrk="0" hangingPunct="0">
              <a:defRPr>
                <a:solidFill>
                  <a:schemeClr val="tx1"/>
                </a:solidFill>
                <a:latin typeface="Arial" charset="0"/>
                <a:ea typeface="宋体" charset="0"/>
              </a:defRPr>
            </a:lvl2pPr>
            <a:lvl3pPr marL="1143000" indent="-228600" eaLnBrk="0" hangingPunct="0">
              <a:defRPr>
                <a:solidFill>
                  <a:schemeClr val="tx1"/>
                </a:solidFill>
                <a:latin typeface="Arial" charset="0"/>
                <a:ea typeface="宋体" charset="0"/>
              </a:defRPr>
            </a:lvl3pPr>
            <a:lvl4pPr marL="1600200" indent="-228600" eaLnBrk="0" hangingPunct="0">
              <a:defRPr>
                <a:solidFill>
                  <a:schemeClr val="tx1"/>
                </a:solidFill>
                <a:latin typeface="Arial" charset="0"/>
                <a:ea typeface="宋体" charset="0"/>
              </a:defRPr>
            </a:lvl4pPr>
            <a:lvl5pPr marL="2057400" indent="-228600" eaLnBrk="0" hangingPunct="0">
              <a:defRPr>
                <a:solidFill>
                  <a:schemeClr val="tx1"/>
                </a:solidFill>
                <a:latin typeface="Arial" charset="0"/>
                <a:ea typeface="宋体" charset="0"/>
              </a:defRPr>
            </a:lvl5pPr>
            <a:lvl6pPr marL="2514600" indent="-228600" algn="ctr" eaLnBrk="0" fontAlgn="base" hangingPunct="0">
              <a:spcBef>
                <a:spcPct val="0"/>
              </a:spcBef>
              <a:spcAft>
                <a:spcPct val="0"/>
              </a:spcAft>
              <a:defRPr>
                <a:solidFill>
                  <a:schemeClr val="tx1"/>
                </a:solidFill>
                <a:latin typeface="Arial" charset="0"/>
                <a:ea typeface="宋体" charset="0"/>
              </a:defRPr>
            </a:lvl6pPr>
            <a:lvl7pPr marL="2971800" indent="-228600" algn="ctr" eaLnBrk="0" fontAlgn="base" hangingPunct="0">
              <a:spcBef>
                <a:spcPct val="0"/>
              </a:spcBef>
              <a:spcAft>
                <a:spcPct val="0"/>
              </a:spcAft>
              <a:defRPr>
                <a:solidFill>
                  <a:schemeClr val="tx1"/>
                </a:solidFill>
                <a:latin typeface="Arial" charset="0"/>
                <a:ea typeface="宋体" charset="0"/>
              </a:defRPr>
            </a:lvl7pPr>
            <a:lvl8pPr marL="3429000" indent="-228600" algn="ctr" eaLnBrk="0" fontAlgn="base" hangingPunct="0">
              <a:spcBef>
                <a:spcPct val="0"/>
              </a:spcBef>
              <a:spcAft>
                <a:spcPct val="0"/>
              </a:spcAft>
              <a:defRPr>
                <a:solidFill>
                  <a:schemeClr val="tx1"/>
                </a:solidFill>
                <a:latin typeface="Arial" charset="0"/>
                <a:ea typeface="宋体" charset="0"/>
              </a:defRPr>
            </a:lvl8pPr>
            <a:lvl9pPr marL="3886200" indent="-228600" algn="ctr" eaLnBrk="0" fontAlgn="base" hangingPunct="0">
              <a:spcBef>
                <a:spcPct val="0"/>
              </a:spcBef>
              <a:spcAft>
                <a:spcPct val="0"/>
              </a:spcAft>
              <a:defRPr>
                <a:solidFill>
                  <a:schemeClr val="tx1"/>
                </a:solidFill>
                <a:latin typeface="Arial" charset="0"/>
                <a:ea typeface="宋体" charset="0"/>
              </a:defRPr>
            </a:lvl9pPr>
          </a:lstStyle>
          <a:p>
            <a:pPr eaLnBrk="1" hangingPunct="1"/>
            <a:fld id="{FE703A34-D4F8-AB46-BD5E-0200700C6009}" type="slidenum">
              <a:rPr lang="nl-NL" altLang="zh-CN"/>
              <a:pPr eaLnBrk="1" hangingPunct="1"/>
              <a:t>22</a:t>
            </a:fld>
            <a:endParaRPr lang="nl-NL" altLang="zh-CN"/>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eaLnBrk="1" hangingPunct="1"/>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宋体" charset="0"/>
              </a:defRPr>
            </a:lvl1pPr>
            <a:lvl2pPr marL="742950" indent="-285750" eaLnBrk="0" hangingPunct="0">
              <a:defRPr>
                <a:solidFill>
                  <a:schemeClr val="tx1"/>
                </a:solidFill>
                <a:latin typeface="Arial" charset="0"/>
                <a:ea typeface="宋体" charset="0"/>
              </a:defRPr>
            </a:lvl2pPr>
            <a:lvl3pPr marL="1143000" indent="-228600" eaLnBrk="0" hangingPunct="0">
              <a:defRPr>
                <a:solidFill>
                  <a:schemeClr val="tx1"/>
                </a:solidFill>
                <a:latin typeface="Arial" charset="0"/>
                <a:ea typeface="宋体" charset="0"/>
              </a:defRPr>
            </a:lvl3pPr>
            <a:lvl4pPr marL="1600200" indent="-228600" eaLnBrk="0" hangingPunct="0">
              <a:defRPr>
                <a:solidFill>
                  <a:schemeClr val="tx1"/>
                </a:solidFill>
                <a:latin typeface="Arial" charset="0"/>
                <a:ea typeface="宋体" charset="0"/>
              </a:defRPr>
            </a:lvl4pPr>
            <a:lvl5pPr marL="2057400" indent="-228600" eaLnBrk="0" hangingPunct="0">
              <a:defRPr>
                <a:solidFill>
                  <a:schemeClr val="tx1"/>
                </a:solidFill>
                <a:latin typeface="Arial" charset="0"/>
                <a:ea typeface="宋体" charset="0"/>
              </a:defRPr>
            </a:lvl5pPr>
            <a:lvl6pPr marL="2514600" indent="-228600" algn="ctr" eaLnBrk="0" fontAlgn="base" hangingPunct="0">
              <a:spcBef>
                <a:spcPct val="0"/>
              </a:spcBef>
              <a:spcAft>
                <a:spcPct val="0"/>
              </a:spcAft>
              <a:defRPr>
                <a:solidFill>
                  <a:schemeClr val="tx1"/>
                </a:solidFill>
                <a:latin typeface="Arial" charset="0"/>
                <a:ea typeface="宋体" charset="0"/>
              </a:defRPr>
            </a:lvl6pPr>
            <a:lvl7pPr marL="2971800" indent="-228600" algn="ctr" eaLnBrk="0" fontAlgn="base" hangingPunct="0">
              <a:spcBef>
                <a:spcPct val="0"/>
              </a:spcBef>
              <a:spcAft>
                <a:spcPct val="0"/>
              </a:spcAft>
              <a:defRPr>
                <a:solidFill>
                  <a:schemeClr val="tx1"/>
                </a:solidFill>
                <a:latin typeface="Arial" charset="0"/>
                <a:ea typeface="宋体" charset="0"/>
              </a:defRPr>
            </a:lvl7pPr>
            <a:lvl8pPr marL="3429000" indent="-228600" algn="ctr" eaLnBrk="0" fontAlgn="base" hangingPunct="0">
              <a:spcBef>
                <a:spcPct val="0"/>
              </a:spcBef>
              <a:spcAft>
                <a:spcPct val="0"/>
              </a:spcAft>
              <a:defRPr>
                <a:solidFill>
                  <a:schemeClr val="tx1"/>
                </a:solidFill>
                <a:latin typeface="Arial" charset="0"/>
                <a:ea typeface="宋体" charset="0"/>
              </a:defRPr>
            </a:lvl8pPr>
            <a:lvl9pPr marL="3886200" indent="-228600" algn="ctr" eaLnBrk="0" fontAlgn="base" hangingPunct="0">
              <a:spcBef>
                <a:spcPct val="0"/>
              </a:spcBef>
              <a:spcAft>
                <a:spcPct val="0"/>
              </a:spcAft>
              <a:defRPr>
                <a:solidFill>
                  <a:schemeClr val="tx1"/>
                </a:solidFill>
                <a:latin typeface="Arial" charset="0"/>
                <a:ea typeface="宋体" charset="0"/>
              </a:defRPr>
            </a:lvl9pPr>
          </a:lstStyle>
          <a:p>
            <a:pPr eaLnBrk="1" hangingPunct="1"/>
            <a:fld id="{7079186A-128A-7B4E-8C26-3D226AF87837}" type="slidenum">
              <a:rPr lang="nl-NL" altLang="zh-CN"/>
              <a:pPr eaLnBrk="1" hangingPunct="1"/>
              <a:t>23</a:t>
            </a:fld>
            <a:endParaRPr lang="nl-NL" altLang="zh-CN"/>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eaLnBrk="1" hangingPunct="1"/>
            <a:r>
              <a:rPr lang="en-US" dirty="0" smtClean="0"/>
              <a:t>Hard to test b/c hard to observe autarky prices</a:t>
            </a:r>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宋体" charset="0"/>
              </a:defRPr>
            </a:lvl1pPr>
            <a:lvl2pPr marL="742950" indent="-285750" eaLnBrk="0" hangingPunct="0">
              <a:defRPr>
                <a:solidFill>
                  <a:schemeClr val="tx1"/>
                </a:solidFill>
                <a:latin typeface="Arial" charset="0"/>
                <a:ea typeface="宋体" charset="0"/>
              </a:defRPr>
            </a:lvl2pPr>
            <a:lvl3pPr marL="1143000" indent="-228600" eaLnBrk="0" hangingPunct="0">
              <a:defRPr>
                <a:solidFill>
                  <a:schemeClr val="tx1"/>
                </a:solidFill>
                <a:latin typeface="Arial" charset="0"/>
                <a:ea typeface="宋体" charset="0"/>
              </a:defRPr>
            </a:lvl3pPr>
            <a:lvl4pPr marL="1600200" indent="-228600" eaLnBrk="0" hangingPunct="0">
              <a:defRPr>
                <a:solidFill>
                  <a:schemeClr val="tx1"/>
                </a:solidFill>
                <a:latin typeface="Arial" charset="0"/>
                <a:ea typeface="宋体" charset="0"/>
              </a:defRPr>
            </a:lvl4pPr>
            <a:lvl5pPr marL="2057400" indent="-228600" eaLnBrk="0" hangingPunct="0">
              <a:defRPr>
                <a:solidFill>
                  <a:schemeClr val="tx1"/>
                </a:solidFill>
                <a:latin typeface="Arial" charset="0"/>
                <a:ea typeface="宋体" charset="0"/>
              </a:defRPr>
            </a:lvl5pPr>
            <a:lvl6pPr marL="2514600" indent="-228600" algn="ctr" eaLnBrk="0" fontAlgn="base" hangingPunct="0">
              <a:spcBef>
                <a:spcPct val="0"/>
              </a:spcBef>
              <a:spcAft>
                <a:spcPct val="0"/>
              </a:spcAft>
              <a:defRPr>
                <a:solidFill>
                  <a:schemeClr val="tx1"/>
                </a:solidFill>
                <a:latin typeface="Arial" charset="0"/>
                <a:ea typeface="宋体" charset="0"/>
              </a:defRPr>
            </a:lvl6pPr>
            <a:lvl7pPr marL="2971800" indent="-228600" algn="ctr" eaLnBrk="0" fontAlgn="base" hangingPunct="0">
              <a:spcBef>
                <a:spcPct val="0"/>
              </a:spcBef>
              <a:spcAft>
                <a:spcPct val="0"/>
              </a:spcAft>
              <a:defRPr>
                <a:solidFill>
                  <a:schemeClr val="tx1"/>
                </a:solidFill>
                <a:latin typeface="Arial" charset="0"/>
                <a:ea typeface="宋体" charset="0"/>
              </a:defRPr>
            </a:lvl7pPr>
            <a:lvl8pPr marL="3429000" indent="-228600" algn="ctr" eaLnBrk="0" fontAlgn="base" hangingPunct="0">
              <a:spcBef>
                <a:spcPct val="0"/>
              </a:spcBef>
              <a:spcAft>
                <a:spcPct val="0"/>
              </a:spcAft>
              <a:defRPr>
                <a:solidFill>
                  <a:schemeClr val="tx1"/>
                </a:solidFill>
                <a:latin typeface="Arial" charset="0"/>
                <a:ea typeface="宋体" charset="0"/>
              </a:defRPr>
            </a:lvl8pPr>
            <a:lvl9pPr marL="3886200" indent="-228600" algn="ctr" eaLnBrk="0" fontAlgn="base" hangingPunct="0">
              <a:spcBef>
                <a:spcPct val="0"/>
              </a:spcBef>
              <a:spcAft>
                <a:spcPct val="0"/>
              </a:spcAft>
              <a:defRPr>
                <a:solidFill>
                  <a:schemeClr val="tx1"/>
                </a:solidFill>
                <a:latin typeface="Arial" charset="0"/>
                <a:ea typeface="宋体" charset="0"/>
              </a:defRPr>
            </a:lvl9pPr>
          </a:lstStyle>
          <a:p>
            <a:pPr eaLnBrk="1" hangingPunct="1"/>
            <a:fld id="{7079186A-128A-7B4E-8C26-3D226AF87837}" type="slidenum">
              <a:rPr lang="nl-NL" altLang="zh-CN"/>
              <a:pPr eaLnBrk="1" hangingPunct="1"/>
              <a:t>24</a:t>
            </a:fld>
            <a:endParaRPr lang="nl-NL" altLang="zh-CN"/>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Grp="1" noChangeArrowheads="1"/>
          </p:cNvSpPr>
          <p:nvPr>
            <p:ph type="dt" sz="quarter" idx="1"/>
          </p:nvPr>
        </p:nvSpPr>
        <p:spPr/>
        <p:txBody>
          <a:bodyPr/>
          <a:lstStyle/>
          <a:p>
            <a:pPr>
              <a:defRPr/>
            </a:pPr>
            <a:r>
              <a:rPr lang="fr-FR"/>
              <a:t>Rural Finance Presentation</a:t>
            </a:r>
          </a:p>
        </p:txBody>
      </p:sp>
      <p:sp>
        <p:nvSpPr>
          <p:cNvPr id="7" name="Rectangle 7"/>
          <p:cNvSpPr>
            <a:spLocks noGrp="1" noChangeArrowheads="1"/>
          </p:cNvSpPr>
          <p:nvPr>
            <p:ph type="sldNum" sz="quarter" idx="5"/>
          </p:nvPr>
        </p:nvSpPr>
        <p:spPr/>
        <p:txBody>
          <a:bodyPr/>
          <a:lstStyle/>
          <a:p>
            <a:pPr>
              <a:defRPr/>
            </a:pPr>
            <a:fld id="{B395ABA0-C45E-3543-B53C-DE2C101BDA3F}" type="slidenum">
              <a:rPr lang="fr-FR"/>
              <a:pPr>
                <a:defRPr/>
              </a:pPr>
              <a:t>2</a:t>
            </a:fld>
            <a:endParaRPr lang="fr-FR"/>
          </a:p>
        </p:txBody>
      </p:sp>
      <p:sp>
        <p:nvSpPr>
          <p:cNvPr id="713730"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713731" name="Rectangle 3"/>
          <p:cNvSpPr>
            <a:spLocks noGrp="1" noChangeArrowheads="1"/>
          </p:cNvSpPr>
          <p:nvPr>
            <p:ph type="body" idx="1"/>
          </p:nvPr>
        </p:nvSpPr>
        <p:spPr/>
        <p:txBody>
          <a:bodyPr/>
          <a:lstStyle/>
          <a:p>
            <a:pPr eaLnBrk="1" hangingPunct="1">
              <a:defRPr/>
            </a:pPr>
            <a:endParaRPr lang="en-US" dirty="0" smtClean="0">
              <a:cs typeface="+mn-cs"/>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zh-CN" altLang="en-US">
              <a:ea typeface="ＭＳ Ｐゴシック" charset="0"/>
              <a:cs typeface="ＭＳ Ｐゴシック"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zh-CN" altLang="en-US">
              <a:ea typeface="ＭＳ Ｐゴシック" charset="0"/>
              <a:cs typeface="ＭＳ Ｐゴシック"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宋体" charset="0"/>
              </a:defRPr>
            </a:lvl1pPr>
            <a:lvl2pPr marL="742950" indent="-285750" eaLnBrk="0" hangingPunct="0">
              <a:defRPr>
                <a:solidFill>
                  <a:schemeClr val="tx1"/>
                </a:solidFill>
                <a:latin typeface="Arial" charset="0"/>
                <a:ea typeface="宋体" charset="0"/>
              </a:defRPr>
            </a:lvl2pPr>
            <a:lvl3pPr marL="1143000" indent="-228600" eaLnBrk="0" hangingPunct="0">
              <a:defRPr>
                <a:solidFill>
                  <a:schemeClr val="tx1"/>
                </a:solidFill>
                <a:latin typeface="Arial" charset="0"/>
                <a:ea typeface="宋体" charset="0"/>
              </a:defRPr>
            </a:lvl3pPr>
            <a:lvl4pPr marL="1600200" indent="-228600" eaLnBrk="0" hangingPunct="0">
              <a:defRPr>
                <a:solidFill>
                  <a:schemeClr val="tx1"/>
                </a:solidFill>
                <a:latin typeface="Arial" charset="0"/>
                <a:ea typeface="宋体" charset="0"/>
              </a:defRPr>
            </a:lvl4pPr>
            <a:lvl5pPr marL="2057400" indent="-228600" eaLnBrk="0" hangingPunct="0">
              <a:defRPr>
                <a:solidFill>
                  <a:schemeClr val="tx1"/>
                </a:solidFill>
                <a:latin typeface="Arial" charset="0"/>
                <a:ea typeface="宋体" charset="0"/>
              </a:defRPr>
            </a:lvl5pPr>
            <a:lvl6pPr marL="2514600" indent="-228600" algn="ctr" eaLnBrk="0" fontAlgn="base" hangingPunct="0">
              <a:spcBef>
                <a:spcPct val="0"/>
              </a:spcBef>
              <a:spcAft>
                <a:spcPct val="0"/>
              </a:spcAft>
              <a:defRPr>
                <a:solidFill>
                  <a:schemeClr val="tx1"/>
                </a:solidFill>
                <a:latin typeface="Arial" charset="0"/>
                <a:ea typeface="宋体" charset="0"/>
              </a:defRPr>
            </a:lvl6pPr>
            <a:lvl7pPr marL="2971800" indent="-228600" algn="ctr" eaLnBrk="0" fontAlgn="base" hangingPunct="0">
              <a:spcBef>
                <a:spcPct val="0"/>
              </a:spcBef>
              <a:spcAft>
                <a:spcPct val="0"/>
              </a:spcAft>
              <a:defRPr>
                <a:solidFill>
                  <a:schemeClr val="tx1"/>
                </a:solidFill>
                <a:latin typeface="Arial" charset="0"/>
                <a:ea typeface="宋体" charset="0"/>
              </a:defRPr>
            </a:lvl7pPr>
            <a:lvl8pPr marL="3429000" indent="-228600" algn="ctr" eaLnBrk="0" fontAlgn="base" hangingPunct="0">
              <a:spcBef>
                <a:spcPct val="0"/>
              </a:spcBef>
              <a:spcAft>
                <a:spcPct val="0"/>
              </a:spcAft>
              <a:defRPr>
                <a:solidFill>
                  <a:schemeClr val="tx1"/>
                </a:solidFill>
                <a:latin typeface="Arial" charset="0"/>
                <a:ea typeface="宋体" charset="0"/>
              </a:defRPr>
            </a:lvl8pPr>
            <a:lvl9pPr marL="3886200" indent="-228600" algn="ctr" eaLnBrk="0" fontAlgn="base" hangingPunct="0">
              <a:spcBef>
                <a:spcPct val="0"/>
              </a:spcBef>
              <a:spcAft>
                <a:spcPct val="0"/>
              </a:spcAft>
              <a:defRPr>
                <a:solidFill>
                  <a:schemeClr val="tx1"/>
                </a:solidFill>
                <a:latin typeface="Arial" charset="0"/>
                <a:ea typeface="宋体" charset="0"/>
              </a:defRPr>
            </a:lvl9pPr>
          </a:lstStyle>
          <a:p>
            <a:pPr eaLnBrk="1" hangingPunct="1"/>
            <a:fld id="{7079186A-128A-7B4E-8C26-3D226AF87837}" type="slidenum">
              <a:rPr lang="nl-NL" altLang="zh-CN"/>
              <a:pPr eaLnBrk="1" hangingPunct="1"/>
              <a:t>27</a:t>
            </a:fld>
            <a:endParaRPr lang="nl-NL" altLang="zh-CN"/>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eaLnBrk="1" hangingPunct="1"/>
            <a:r>
              <a:rPr lang="en-US" dirty="0" smtClean="0"/>
              <a:t>Regression some welfare measure on trade measures, problem: endogenous</a:t>
            </a:r>
            <a:r>
              <a:rPr lang="en-US" baseline="0" dirty="0" smtClean="0"/>
              <a:t> trade</a:t>
            </a:r>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宋体" charset="0"/>
              </a:defRPr>
            </a:lvl1pPr>
            <a:lvl2pPr marL="742950" indent="-285750" eaLnBrk="0" hangingPunct="0">
              <a:defRPr>
                <a:solidFill>
                  <a:schemeClr val="tx1"/>
                </a:solidFill>
                <a:latin typeface="Arial" charset="0"/>
                <a:ea typeface="宋体" charset="0"/>
              </a:defRPr>
            </a:lvl2pPr>
            <a:lvl3pPr marL="1143000" indent="-228600" eaLnBrk="0" hangingPunct="0">
              <a:defRPr>
                <a:solidFill>
                  <a:schemeClr val="tx1"/>
                </a:solidFill>
                <a:latin typeface="Arial" charset="0"/>
                <a:ea typeface="宋体" charset="0"/>
              </a:defRPr>
            </a:lvl3pPr>
            <a:lvl4pPr marL="1600200" indent="-228600" eaLnBrk="0" hangingPunct="0">
              <a:defRPr>
                <a:solidFill>
                  <a:schemeClr val="tx1"/>
                </a:solidFill>
                <a:latin typeface="Arial" charset="0"/>
                <a:ea typeface="宋体" charset="0"/>
              </a:defRPr>
            </a:lvl4pPr>
            <a:lvl5pPr marL="2057400" indent="-228600" eaLnBrk="0" hangingPunct="0">
              <a:defRPr>
                <a:solidFill>
                  <a:schemeClr val="tx1"/>
                </a:solidFill>
                <a:latin typeface="Arial" charset="0"/>
                <a:ea typeface="宋体" charset="0"/>
              </a:defRPr>
            </a:lvl5pPr>
            <a:lvl6pPr marL="2514600" indent="-228600" algn="ctr" eaLnBrk="0" fontAlgn="base" hangingPunct="0">
              <a:spcBef>
                <a:spcPct val="0"/>
              </a:spcBef>
              <a:spcAft>
                <a:spcPct val="0"/>
              </a:spcAft>
              <a:defRPr>
                <a:solidFill>
                  <a:schemeClr val="tx1"/>
                </a:solidFill>
                <a:latin typeface="Arial" charset="0"/>
                <a:ea typeface="宋体" charset="0"/>
              </a:defRPr>
            </a:lvl6pPr>
            <a:lvl7pPr marL="2971800" indent="-228600" algn="ctr" eaLnBrk="0" fontAlgn="base" hangingPunct="0">
              <a:spcBef>
                <a:spcPct val="0"/>
              </a:spcBef>
              <a:spcAft>
                <a:spcPct val="0"/>
              </a:spcAft>
              <a:defRPr>
                <a:solidFill>
                  <a:schemeClr val="tx1"/>
                </a:solidFill>
                <a:latin typeface="Arial" charset="0"/>
                <a:ea typeface="宋体" charset="0"/>
              </a:defRPr>
            </a:lvl7pPr>
            <a:lvl8pPr marL="3429000" indent="-228600" algn="ctr" eaLnBrk="0" fontAlgn="base" hangingPunct="0">
              <a:spcBef>
                <a:spcPct val="0"/>
              </a:spcBef>
              <a:spcAft>
                <a:spcPct val="0"/>
              </a:spcAft>
              <a:defRPr>
                <a:solidFill>
                  <a:schemeClr val="tx1"/>
                </a:solidFill>
                <a:latin typeface="Arial" charset="0"/>
                <a:ea typeface="宋体" charset="0"/>
              </a:defRPr>
            </a:lvl8pPr>
            <a:lvl9pPr marL="3886200" indent="-228600" algn="ctr" eaLnBrk="0" fontAlgn="base" hangingPunct="0">
              <a:spcBef>
                <a:spcPct val="0"/>
              </a:spcBef>
              <a:spcAft>
                <a:spcPct val="0"/>
              </a:spcAft>
              <a:defRPr>
                <a:solidFill>
                  <a:schemeClr val="tx1"/>
                </a:solidFill>
                <a:latin typeface="Arial" charset="0"/>
                <a:ea typeface="宋体" charset="0"/>
              </a:defRPr>
            </a:lvl9pPr>
          </a:lstStyle>
          <a:p>
            <a:pPr eaLnBrk="1" hangingPunct="1"/>
            <a:fld id="{7079186A-128A-7B4E-8C26-3D226AF87837}" type="slidenum">
              <a:rPr lang="nl-NL" altLang="zh-CN"/>
              <a:pPr eaLnBrk="1" hangingPunct="1"/>
              <a:t>28</a:t>
            </a:fld>
            <a:endParaRPr lang="nl-NL" altLang="zh-CN"/>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eaLnBrk="1" hangingPunct="1"/>
            <a:r>
              <a:rPr lang="en-US" dirty="0" smtClean="0"/>
              <a:t>N is population</a:t>
            </a:r>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zh-CN" altLang="en-US">
              <a:ea typeface="ＭＳ Ｐゴシック" charset="0"/>
              <a:cs typeface="ＭＳ Ｐゴシック"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宋体" charset="0"/>
              </a:defRPr>
            </a:lvl1pPr>
            <a:lvl2pPr marL="742950" indent="-285750" eaLnBrk="0" hangingPunct="0">
              <a:defRPr>
                <a:solidFill>
                  <a:schemeClr val="tx1"/>
                </a:solidFill>
                <a:latin typeface="Arial" charset="0"/>
                <a:ea typeface="宋体" charset="0"/>
              </a:defRPr>
            </a:lvl2pPr>
            <a:lvl3pPr marL="1143000" indent="-228600" eaLnBrk="0" hangingPunct="0">
              <a:defRPr>
                <a:solidFill>
                  <a:schemeClr val="tx1"/>
                </a:solidFill>
                <a:latin typeface="Arial" charset="0"/>
                <a:ea typeface="宋体" charset="0"/>
              </a:defRPr>
            </a:lvl3pPr>
            <a:lvl4pPr marL="1600200" indent="-228600" eaLnBrk="0" hangingPunct="0">
              <a:defRPr>
                <a:solidFill>
                  <a:schemeClr val="tx1"/>
                </a:solidFill>
                <a:latin typeface="Arial" charset="0"/>
                <a:ea typeface="宋体" charset="0"/>
              </a:defRPr>
            </a:lvl4pPr>
            <a:lvl5pPr marL="2057400" indent="-228600" eaLnBrk="0" hangingPunct="0">
              <a:defRPr>
                <a:solidFill>
                  <a:schemeClr val="tx1"/>
                </a:solidFill>
                <a:latin typeface="Arial" charset="0"/>
                <a:ea typeface="宋体" charset="0"/>
              </a:defRPr>
            </a:lvl5pPr>
            <a:lvl6pPr marL="2514600" indent="-228600" algn="ctr" eaLnBrk="0" fontAlgn="base" hangingPunct="0">
              <a:spcBef>
                <a:spcPct val="0"/>
              </a:spcBef>
              <a:spcAft>
                <a:spcPct val="0"/>
              </a:spcAft>
              <a:defRPr>
                <a:solidFill>
                  <a:schemeClr val="tx1"/>
                </a:solidFill>
                <a:latin typeface="Arial" charset="0"/>
                <a:ea typeface="宋体" charset="0"/>
              </a:defRPr>
            </a:lvl6pPr>
            <a:lvl7pPr marL="2971800" indent="-228600" algn="ctr" eaLnBrk="0" fontAlgn="base" hangingPunct="0">
              <a:spcBef>
                <a:spcPct val="0"/>
              </a:spcBef>
              <a:spcAft>
                <a:spcPct val="0"/>
              </a:spcAft>
              <a:defRPr>
                <a:solidFill>
                  <a:schemeClr val="tx1"/>
                </a:solidFill>
                <a:latin typeface="Arial" charset="0"/>
                <a:ea typeface="宋体" charset="0"/>
              </a:defRPr>
            </a:lvl7pPr>
            <a:lvl8pPr marL="3429000" indent="-228600" algn="ctr" eaLnBrk="0" fontAlgn="base" hangingPunct="0">
              <a:spcBef>
                <a:spcPct val="0"/>
              </a:spcBef>
              <a:spcAft>
                <a:spcPct val="0"/>
              </a:spcAft>
              <a:defRPr>
                <a:solidFill>
                  <a:schemeClr val="tx1"/>
                </a:solidFill>
                <a:latin typeface="Arial" charset="0"/>
                <a:ea typeface="宋体" charset="0"/>
              </a:defRPr>
            </a:lvl8pPr>
            <a:lvl9pPr marL="3886200" indent="-228600" algn="ctr" eaLnBrk="0" fontAlgn="base" hangingPunct="0">
              <a:spcBef>
                <a:spcPct val="0"/>
              </a:spcBef>
              <a:spcAft>
                <a:spcPct val="0"/>
              </a:spcAft>
              <a:defRPr>
                <a:solidFill>
                  <a:schemeClr val="tx1"/>
                </a:solidFill>
                <a:latin typeface="Arial" charset="0"/>
                <a:ea typeface="宋体" charset="0"/>
              </a:defRPr>
            </a:lvl9pPr>
          </a:lstStyle>
          <a:p>
            <a:pPr eaLnBrk="1" hangingPunct="1"/>
            <a:fld id="{7079186A-128A-7B4E-8C26-3D226AF87837}" type="slidenum">
              <a:rPr lang="nl-NL" altLang="zh-CN"/>
              <a:pPr eaLnBrk="1" hangingPunct="1"/>
              <a:t>30</a:t>
            </a:fld>
            <a:endParaRPr lang="nl-NL" altLang="zh-CN"/>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eaLnBrk="1" hangingPunct="1"/>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zh-CN" altLang="en-US">
              <a:ea typeface="ＭＳ Ｐゴシック" charset="0"/>
              <a:cs typeface="ＭＳ Ｐゴシック"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宋体" charset="0"/>
              </a:defRPr>
            </a:lvl1pPr>
            <a:lvl2pPr marL="742950" indent="-285750" eaLnBrk="0" hangingPunct="0">
              <a:defRPr>
                <a:solidFill>
                  <a:schemeClr val="tx1"/>
                </a:solidFill>
                <a:latin typeface="Arial" charset="0"/>
                <a:ea typeface="宋体" charset="0"/>
              </a:defRPr>
            </a:lvl2pPr>
            <a:lvl3pPr marL="1143000" indent="-228600" eaLnBrk="0" hangingPunct="0">
              <a:defRPr>
                <a:solidFill>
                  <a:schemeClr val="tx1"/>
                </a:solidFill>
                <a:latin typeface="Arial" charset="0"/>
                <a:ea typeface="宋体" charset="0"/>
              </a:defRPr>
            </a:lvl3pPr>
            <a:lvl4pPr marL="1600200" indent="-228600" eaLnBrk="0" hangingPunct="0">
              <a:defRPr>
                <a:solidFill>
                  <a:schemeClr val="tx1"/>
                </a:solidFill>
                <a:latin typeface="Arial" charset="0"/>
                <a:ea typeface="宋体" charset="0"/>
              </a:defRPr>
            </a:lvl4pPr>
            <a:lvl5pPr marL="2057400" indent="-228600" eaLnBrk="0" hangingPunct="0">
              <a:defRPr>
                <a:solidFill>
                  <a:schemeClr val="tx1"/>
                </a:solidFill>
                <a:latin typeface="Arial" charset="0"/>
                <a:ea typeface="宋体" charset="0"/>
              </a:defRPr>
            </a:lvl5pPr>
            <a:lvl6pPr marL="2514600" indent="-228600" algn="ctr" eaLnBrk="0" fontAlgn="base" hangingPunct="0">
              <a:spcBef>
                <a:spcPct val="0"/>
              </a:spcBef>
              <a:spcAft>
                <a:spcPct val="0"/>
              </a:spcAft>
              <a:defRPr>
                <a:solidFill>
                  <a:schemeClr val="tx1"/>
                </a:solidFill>
                <a:latin typeface="Arial" charset="0"/>
                <a:ea typeface="宋体" charset="0"/>
              </a:defRPr>
            </a:lvl6pPr>
            <a:lvl7pPr marL="2971800" indent="-228600" algn="ctr" eaLnBrk="0" fontAlgn="base" hangingPunct="0">
              <a:spcBef>
                <a:spcPct val="0"/>
              </a:spcBef>
              <a:spcAft>
                <a:spcPct val="0"/>
              </a:spcAft>
              <a:defRPr>
                <a:solidFill>
                  <a:schemeClr val="tx1"/>
                </a:solidFill>
                <a:latin typeface="Arial" charset="0"/>
                <a:ea typeface="宋体" charset="0"/>
              </a:defRPr>
            </a:lvl7pPr>
            <a:lvl8pPr marL="3429000" indent="-228600" algn="ctr" eaLnBrk="0" fontAlgn="base" hangingPunct="0">
              <a:spcBef>
                <a:spcPct val="0"/>
              </a:spcBef>
              <a:spcAft>
                <a:spcPct val="0"/>
              </a:spcAft>
              <a:defRPr>
                <a:solidFill>
                  <a:schemeClr val="tx1"/>
                </a:solidFill>
                <a:latin typeface="Arial" charset="0"/>
                <a:ea typeface="宋体" charset="0"/>
              </a:defRPr>
            </a:lvl8pPr>
            <a:lvl9pPr marL="3886200" indent="-228600" algn="ctr" eaLnBrk="0" fontAlgn="base" hangingPunct="0">
              <a:spcBef>
                <a:spcPct val="0"/>
              </a:spcBef>
              <a:spcAft>
                <a:spcPct val="0"/>
              </a:spcAft>
              <a:defRPr>
                <a:solidFill>
                  <a:schemeClr val="tx1"/>
                </a:solidFill>
                <a:latin typeface="Arial" charset="0"/>
                <a:ea typeface="宋体" charset="0"/>
              </a:defRPr>
            </a:lvl9pPr>
          </a:lstStyle>
          <a:p>
            <a:pPr eaLnBrk="1" hangingPunct="1"/>
            <a:fld id="{7079186A-128A-7B4E-8C26-3D226AF87837}" type="slidenum">
              <a:rPr lang="nl-NL" altLang="zh-CN"/>
              <a:pPr eaLnBrk="1" hangingPunct="1"/>
              <a:t>32</a:t>
            </a:fld>
            <a:endParaRPr lang="nl-NL" altLang="zh-CN"/>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eaLnBrk="1" hangingPunct="1"/>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zh-CN" altLang="en-US" dirty="0">
              <a:ea typeface="ＭＳ Ｐゴシック" charset="0"/>
              <a:cs typeface="ＭＳ Ｐゴシック"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宋体" charset="0"/>
              </a:defRPr>
            </a:lvl1pPr>
            <a:lvl2pPr marL="742950" indent="-285750" eaLnBrk="0" hangingPunct="0">
              <a:defRPr>
                <a:solidFill>
                  <a:schemeClr val="tx1"/>
                </a:solidFill>
                <a:latin typeface="Arial" charset="0"/>
                <a:ea typeface="宋体" charset="0"/>
              </a:defRPr>
            </a:lvl2pPr>
            <a:lvl3pPr marL="1143000" indent="-228600" eaLnBrk="0" hangingPunct="0">
              <a:defRPr>
                <a:solidFill>
                  <a:schemeClr val="tx1"/>
                </a:solidFill>
                <a:latin typeface="Arial" charset="0"/>
                <a:ea typeface="宋体" charset="0"/>
              </a:defRPr>
            </a:lvl3pPr>
            <a:lvl4pPr marL="1600200" indent="-228600" eaLnBrk="0" hangingPunct="0">
              <a:defRPr>
                <a:solidFill>
                  <a:schemeClr val="tx1"/>
                </a:solidFill>
                <a:latin typeface="Arial" charset="0"/>
                <a:ea typeface="宋体" charset="0"/>
              </a:defRPr>
            </a:lvl4pPr>
            <a:lvl5pPr marL="2057400" indent="-228600" eaLnBrk="0" hangingPunct="0">
              <a:defRPr>
                <a:solidFill>
                  <a:schemeClr val="tx1"/>
                </a:solidFill>
                <a:latin typeface="Arial" charset="0"/>
                <a:ea typeface="宋体" charset="0"/>
              </a:defRPr>
            </a:lvl5pPr>
            <a:lvl6pPr marL="2514600" indent="-228600" algn="ctr" eaLnBrk="0" fontAlgn="base" hangingPunct="0">
              <a:spcBef>
                <a:spcPct val="0"/>
              </a:spcBef>
              <a:spcAft>
                <a:spcPct val="0"/>
              </a:spcAft>
              <a:defRPr>
                <a:solidFill>
                  <a:schemeClr val="tx1"/>
                </a:solidFill>
                <a:latin typeface="Arial" charset="0"/>
                <a:ea typeface="宋体" charset="0"/>
              </a:defRPr>
            </a:lvl6pPr>
            <a:lvl7pPr marL="2971800" indent="-228600" algn="ctr" eaLnBrk="0" fontAlgn="base" hangingPunct="0">
              <a:spcBef>
                <a:spcPct val="0"/>
              </a:spcBef>
              <a:spcAft>
                <a:spcPct val="0"/>
              </a:spcAft>
              <a:defRPr>
                <a:solidFill>
                  <a:schemeClr val="tx1"/>
                </a:solidFill>
                <a:latin typeface="Arial" charset="0"/>
                <a:ea typeface="宋体" charset="0"/>
              </a:defRPr>
            </a:lvl7pPr>
            <a:lvl8pPr marL="3429000" indent="-228600" algn="ctr" eaLnBrk="0" fontAlgn="base" hangingPunct="0">
              <a:spcBef>
                <a:spcPct val="0"/>
              </a:spcBef>
              <a:spcAft>
                <a:spcPct val="0"/>
              </a:spcAft>
              <a:defRPr>
                <a:solidFill>
                  <a:schemeClr val="tx1"/>
                </a:solidFill>
                <a:latin typeface="Arial" charset="0"/>
                <a:ea typeface="宋体" charset="0"/>
              </a:defRPr>
            </a:lvl8pPr>
            <a:lvl9pPr marL="3886200" indent="-228600" algn="ctr" eaLnBrk="0" fontAlgn="base" hangingPunct="0">
              <a:spcBef>
                <a:spcPct val="0"/>
              </a:spcBef>
              <a:spcAft>
                <a:spcPct val="0"/>
              </a:spcAft>
              <a:defRPr>
                <a:solidFill>
                  <a:schemeClr val="tx1"/>
                </a:solidFill>
                <a:latin typeface="Arial" charset="0"/>
                <a:ea typeface="宋体" charset="0"/>
              </a:defRPr>
            </a:lvl9pPr>
          </a:lstStyle>
          <a:p>
            <a:pPr eaLnBrk="1" hangingPunct="1"/>
            <a:fld id="{7079186A-128A-7B4E-8C26-3D226AF87837}" type="slidenum">
              <a:rPr lang="nl-NL" altLang="zh-CN"/>
              <a:pPr eaLnBrk="1" hangingPunct="1"/>
              <a:t>34</a:t>
            </a:fld>
            <a:endParaRPr lang="nl-NL" altLang="zh-CN"/>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eaLnBrk="1" hangingPunct="1"/>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zh-CN" altLang="en-US">
              <a:ea typeface="ＭＳ Ｐゴシック" charset="0"/>
              <a:cs typeface="ＭＳ Ｐゴシック"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宋体" charset="0"/>
              </a:defRPr>
            </a:lvl1pPr>
            <a:lvl2pPr marL="742950" indent="-285750" eaLnBrk="0" hangingPunct="0">
              <a:defRPr>
                <a:solidFill>
                  <a:schemeClr val="tx1"/>
                </a:solidFill>
                <a:latin typeface="Arial" charset="0"/>
                <a:ea typeface="宋体" charset="0"/>
              </a:defRPr>
            </a:lvl2pPr>
            <a:lvl3pPr marL="1143000" indent="-228600" eaLnBrk="0" hangingPunct="0">
              <a:defRPr>
                <a:solidFill>
                  <a:schemeClr val="tx1"/>
                </a:solidFill>
                <a:latin typeface="Arial" charset="0"/>
                <a:ea typeface="宋体" charset="0"/>
              </a:defRPr>
            </a:lvl3pPr>
            <a:lvl4pPr marL="1600200" indent="-228600" eaLnBrk="0" hangingPunct="0">
              <a:defRPr>
                <a:solidFill>
                  <a:schemeClr val="tx1"/>
                </a:solidFill>
                <a:latin typeface="Arial" charset="0"/>
                <a:ea typeface="宋体" charset="0"/>
              </a:defRPr>
            </a:lvl4pPr>
            <a:lvl5pPr marL="2057400" indent="-228600" eaLnBrk="0" hangingPunct="0">
              <a:defRPr>
                <a:solidFill>
                  <a:schemeClr val="tx1"/>
                </a:solidFill>
                <a:latin typeface="Arial" charset="0"/>
                <a:ea typeface="宋体" charset="0"/>
              </a:defRPr>
            </a:lvl5pPr>
            <a:lvl6pPr marL="2514600" indent="-228600" algn="ctr" eaLnBrk="0" fontAlgn="base" hangingPunct="0">
              <a:spcBef>
                <a:spcPct val="0"/>
              </a:spcBef>
              <a:spcAft>
                <a:spcPct val="0"/>
              </a:spcAft>
              <a:defRPr>
                <a:solidFill>
                  <a:schemeClr val="tx1"/>
                </a:solidFill>
                <a:latin typeface="Arial" charset="0"/>
                <a:ea typeface="宋体" charset="0"/>
              </a:defRPr>
            </a:lvl6pPr>
            <a:lvl7pPr marL="2971800" indent="-228600" algn="ctr" eaLnBrk="0" fontAlgn="base" hangingPunct="0">
              <a:spcBef>
                <a:spcPct val="0"/>
              </a:spcBef>
              <a:spcAft>
                <a:spcPct val="0"/>
              </a:spcAft>
              <a:defRPr>
                <a:solidFill>
                  <a:schemeClr val="tx1"/>
                </a:solidFill>
                <a:latin typeface="Arial" charset="0"/>
                <a:ea typeface="宋体" charset="0"/>
              </a:defRPr>
            </a:lvl7pPr>
            <a:lvl8pPr marL="3429000" indent="-228600" algn="ctr" eaLnBrk="0" fontAlgn="base" hangingPunct="0">
              <a:spcBef>
                <a:spcPct val="0"/>
              </a:spcBef>
              <a:spcAft>
                <a:spcPct val="0"/>
              </a:spcAft>
              <a:defRPr>
                <a:solidFill>
                  <a:schemeClr val="tx1"/>
                </a:solidFill>
                <a:latin typeface="Arial" charset="0"/>
                <a:ea typeface="宋体" charset="0"/>
              </a:defRPr>
            </a:lvl8pPr>
            <a:lvl9pPr marL="3886200" indent="-228600" algn="ctr" eaLnBrk="0" fontAlgn="base" hangingPunct="0">
              <a:spcBef>
                <a:spcPct val="0"/>
              </a:spcBef>
              <a:spcAft>
                <a:spcPct val="0"/>
              </a:spcAft>
              <a:defRPr>
                <a:solidFill>
                  <a:schemeClr val="tx1"/>
                </a:solidFill>
                <a:latin typeface="Arial" charset="0"/>
                <a:ea typeface="宋体" charset="0"/>
              </a:defRPr>
            </a:lvl9pPr>
          </a:lstStyle>
          <a:p>
            <a:pPr eaLnBrk="1" hangingPunct="1"/>
            <a:fld id="{7079186A-128A-7B4E-8C26-3D226AF87837}" type="slidenum">
              <a:rPr lang="nl-NL" altLang="zh-CN"/>
              <a:pPr eaLnBrk="1" hangingPunct="1"/>
              <a:t>35</a:t>
            </a:fld>
            <a:endParaRPr lang="nl-NL" altLang="zh-CN"/>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eaLnBrk="1" hangingPunct="1"/>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宋体" charset="0"/>
              </a:defRPr>
            </a:lvl1pPr>
            <a:lvl2pPr marL="742950" indent="-285750" eaLnBrk="0" hangingPunct="0">
              <a:defRPr>
                <a:solidFill>
                  <a:schemeClr val="tx1"/>
                </a:solidFill>
                <a:latin typeface="Arial" charset="0"/>
                <a:ea typeface="宋体" charset="0"/>
              </a:defRPr>
            </a:lvl2pPr>
            <a:lvl3pPr marL="1143000" indent="-228600" eaLnBrk="0" hangingPunct="0">
              <a:defRPr>
                <a:solidFill>
                  <a:schemeClr val="tx1"/>
                </a:solidFill>
                <a:latin typeface="Arial" charset="0"/>
                <a:ea typeface="宋体" charset="0"/>
              </a:defRPr>
            </a:lvl3pPr>
            <a:lvl4pPr marL="1600200" indent="-228600" eaLnBrk="0" hangingPunct="0">
              <a:defRPr>
                <a:solidFill>
                  <a:schemeClr val="tx1"/>
                </a:solidFill>
                <a:latin typeface="Arial" charset="0"/>
                <a:ea typeface="宋体" charset="0"/>
              </a:defRPr>
            </a:lvl4pPr>
            <a:lvl5pPr marL="2057400" indent="-228600" eaLnBrk="0" hangingPunct="0">
              <a:defRPr>
                <a:solidFill>
                  <a:schemeClr val="tx1"/>
                </a:solidFill>
                <a:latin typeface="Arial" charset="0"/>
                <a:ea typeface="宋体" charset="0"/>
              </a:defRPr>
            </a:lvl5pPr>
            <a:lvl6pPr marL="2514600" indent="-228600" algn="ctr" eaLnBrk="0" fontAlgn="base" hangingPunct="0">
              <a:spcBef>
                <a:spcPct val="0"/>
              </a:spcBef>
              <a:spcAft>
                <a:spcPct val="0"/>
              </a:spcAft>
              <a:defRPr>
                <a:solidFill>
                  <a:schemeClr val="tx1"/>
                </a:solidFill>
                <a:latin typeface="Arial" charset="0"/>
                <a:ea typeface="宋体" charset="0"/>
              </a:defRPr>
            </a:lvl6pPr>
            <a:lvl7pPr marL="2971800" indent="-228600" algn="ctr" eaLnBrk="0" fontAlgn="base" hangingPunct="0">
              <a:spcBef>
                <a:spcPct val="0"/>
              </a:spcBef>
              <a:spcAft>
                <a:spcPct val="0"/>
              </a:spcAft>
              <a:defRPr>
                <a:solidFill>
                  <a:schemeClr val="tx1"/>
                </a:solidFill>
                <a:latin typeface="Arial" charset="0"/>
                <a:ea typeface="宋体" charset="0"/>
              </a:defRPr>
            </a:lvl7pPr>
            <a:lvl8pPr marL="3429000" indent="-228600" algn="ctr" eaLnBrk="0" fontAlgn="base" hangingPunct="0">
              <a:spcBef>
                <a:spcPct val="0"/>
              </a:spcBef>
              <a:spcAft>
                <a:spcPct val="0"/>
              </a:spcAft>
              <a:defRPr>
                <a:solidFill>
                  <a:schemeClr val="tx1"/>
                </a:solidFill>
                <a:latin typeface="Arial" charset="0"/>
                <a:ea typeface="宋体" charset="0"/>
              </a:defRPr>
            </a:lvl8pPr>
            <a:lvl9pPr marL="3886200" indent="-228600" algn="ctr" eaLnBrk="0" fontAlgn="base" hangingPunct="0">
              <a:spcBef>
                <a:spcPct val="0"/>
              </a:spcBef>
              <a:spcAft>
                <a:spcPct val="0"/>
              </a:spcAft>
              <a:defRPr>
                <a:solidFill>
                  <a:schemeClr val="tx1"/>
                </a:solidFill>
                <a:latin typeface="Arial" charset="0"/>
                <a:ea typeface="宋体" charset="0"/>
              </a:defRPr>
            </a:lvl9pPr>
          </a:lstStyle>
          <a:p>
            <a:pPr eaLnBrk="1" hangingPunct="1"/>
            <a:fld id="{7079186A-128A-7B4E-8C26-3D226AF87837}" type="slidenum">
              <a:rPr lang="nl-NL" altLang="zh-CN"/>
              <a:pPr eaLnBrk="1" hangingPunct="1"/>
              <a:t>36</a:t>
            </a:fld>
            <a:endParaRPr lang="nl-NL" altLang="zh-CN"/>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eaLnBrk="1" hangingPunct="1"/>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宋体" charset="0"/>
              </a:defRPr>
            </a:lvl1pPr>
            <a:lvl2pPr marL="742950" indent="-285750" eaLnBrk="0" hangingPunct="0">
              <a:defRPr>
                <a:solidFill>
                  <a:schemeClr val="tx1"/>
                </a:solidFill>
                <a:latin typeface="Arial" charset="0"/>
                <a:ea typeface="宋体" charset="0"/>
              </a:defRPr>
            </a:lvl2pPr>
            <a:lvl3pPr marL="1143000" indent="-228600" eaLnBrk="0" hangingPunct="0">
              <a:defRPr>
                <a:solidFill>
                  <a:schemeClr val="tx1"/>
                </a:solidFill>
                <a:latin typeface="Arial" charset="0"/>
                <a:ea typeface="宋体" charset="0"/>
              </a:defRPr>
            </a:lvl3pPr>
            <a:lvl4pPr marL="1600200" indent="-228600" eaLnBrk="0" hangingPunct="0">
              <a:defRPr>
                <a:solidFill>
                  <a:schemeClr val="tx1"/>
                </a:solidFill>
                <a:latin typeface="Arial" charset="0"/>
                <a:ea typeface="宋体" charset="0"/>
              </a:defRPr>
            </a:lvl4pPr>
            <a:lvl5pPr marL="2057400" indent="-228600" eaLnBrk="0" hangingPunct="0">
              <a:defRPr>
                <a:solidFill>
                  <a:schemeClr val="tx1"/>
                </a:solidFill>
                <a:latin typeface="Arial" charset="0"/>
                <a:ea typeface="宋体" charset="0"/>
              </a:defRPr>
            </a:lvl5pPr>
            <a:lvl6pPr marL="2514600" indent="-228600" algn="ctr" eaLnBrk="0" fontAlgn="base" hangingPunct="0">
              <a:spcBef>
                <a:spcPct val="0"/>
              </a:spcBef>
              <a:spcAft>
                <a:spcPct val="0"/>
              </a:spcAft>
              <a:defRPr>
                <a:solidFill>
                  <a:schemeClr val="tx1"/>
                </a:solidFill>
                <a:latin typeface="Arial" charset="0"/>
                <a:ea typeface="宋体" charset="0"/>
              </a:defRPr>
            </a:lvl6pPr>
            <a:lvl7pPr marL="2971800" indent="-228600" algn="ctr" eaLnBrk="0" fontAlgn="base" hangingPunct="0">
              <a:spcBef>
                <a:spcPct val="0"/>
              </a:spcBef>
              <a:spcAft>
                <a:spcPct val="0"/>
              </a:spcAft>
              <a:defRPr>
                <a:solidFill>
                  <a:schemeClr val="tx1"/>
                </a:solidFill>
                <a:latin typeface="Arial" charset="0"/>
                <a:ea typeface="宋体" charset="0"/>
              </a:defRPr>
            </a:lvl7pPr>
            <a:lvl8pPr marL="3429000" indent="-228600" algn="ctr" eaLnBrk="0" fontAlgn="base" hangingPunct="0">
              <a:spcBef>
                <a:spcPct val="0"/>
              </a:spcBef>
              <a:spcAft>
                <a:spcPct val="0"/>
              </a:spcAft>
              <a:defRPr>
                <a:solidFill>
                  <a:schemeClr val="tx1"/>
                </a:solidFill>
                <a:latin typeface="Arial" charset="0"/>
                <a:ea typeface="宋体" charset="0"/>
              </a:defRPr>
            </a:lvl8pPr>
            <a:lvl9pPr marL="3886200" indent="-228600" algn="ctr" eaLnBrk="0" fontAlgn="base" hangingPunct="0">
              <a:spcBef>
                <a:spcPct val="0"/>
              </a:spcBef>
              <a:spcAft>
                <a:spcPct val="0"/>
              </a:spcAft>
              <a:defRPr>
                <a:solidFill>
                  <a:schemeClr val="tx1"/>
                </a:solidFill>
                <a:latin typeface="Arial" charset="0"/>
                <a:ea typeface="宋体" charset="0"/>
              </a:defRPr>
            </a:lvl9pPr>
          </a:lstStyle>
          <a:p>
            <a:pPr eaLnBrk="1" hangingPunct="1"/>
            <a:fld id="{7079186A-128A-7B4E-8C26-3D226AF87837}" type="slidenum">
              <a:rPr lang="nl-NL" altLang="zh-CN"/>
              <a:pPr eaLnBrk="1" hangingPunct="1"/>
              <a:t>37</a:t>
            </a:fld>
            <a:endParaRPr lang="nl-NL" altLang="zh-CN"/>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eaLnBrk="1" hangingPunct="1"/>
            <a:r>
              <a:rPr lang="en-US" dirty="0" smtClean="0"/>
              <a:t>Omitted variable bias</a:t>
            </a:r>
            <a:endParaRPr 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zh-CN" altLang="en-US" dirty="0">
              <a:ea typeface="ＭＳ Ｐゴシック" charset="0"/>
              <a:cs typeface="ＭＳ Ｐゴシック"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zh-CN" altLang="en-US" dirty="0">
              <a:ea typeface="ＭＳ Ｐゴシック" charset="0"/>
              <a:cs typeface="ＭＳ Ｐゴシック"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宋体" charset="0"/>
              </a:defRPr>
            </a:lvl1pPr>
            <a:lvl2pPr marL="742950" indent="-285750" eaLnBrk="0" hangingPunct="0">
              <a:defRPr>
                <a:solidFill>
                  <a:schemeClr val="tx1"/>
                </a:solidFill>
                <a:latin typeface="Arial" charset="0"/>
                <a:ea typeface="宋体" charset="0"/>
              </a:defRPr>
            </a:lvl2pPr>
            <a:lvl3pPr marL="1143000" indent="-228600" eaLnBrk="0" hangingPunct="0">
              <a:defRPr>
                <a:solidFill>
                  <a:schemeClr val="tx1"/>
                </a:solidFill>
                <a:latin typeface="Arial" charset="0"/>
                <a:ea typeface="宋体" charset="0"/>
              </a:defRPr>
            </a:lvl3pPr>
            <a:lvl4pPr marL="1600200" indent="-228600" eaLnBrk="0" hangingPunct="0">
              <a:defRPr>
                <a:solidFill>
                  <a:schemeClr val="tx1"/>
                </a:solidFill>
                <a:latin typeface="Arial" charset="0"/>
                <a:ea typeface="宋体" charset="0"/>
              </a:defRPr>
            </a:lvl4pPr>
            <a:lvl5pPr marL="2057400" indent="-228600" eaLnBrk="0" hangingPunct="0">
              <a:defRPr>
                <a:solidFill>
                  <a:schemeClr val="tx1"/>
                </a:solidFill>
                <a:latin typeface="Arial" charset="0"/>
                <a:ea typeface="宋体" charset="0"/>
              </a:defRPr>
            </a:lvl5pPr>
            <a:lvl6pPr marL="2514600" indent="-228600" algn="ctr" eaLnBrk="0" fontAlgn="base" hangingPunct="0">
              <a:spcBef>
                <a:spcPct val="0"/>
              </a:spcBef>
              <a:spcAft>
                <a:spcPct val="0"/>
              </a:spcAft>
              <a:defRPr>
                <a:solidFill>
                  <a:schemeClr val="tx1"/>
                </a:solidFill>
                <a:latin typeface="Arial" charset="0"/>
                <a:ea typeface="宋体" charset="0"/>
              </a:defRPr>
            </a:lvl6pPr>
            <a:lvl7pPr marL="2971800" indent="-228600" algn="ctr" eaLnBrk="0" fontAlgn="base" hangingPunct="0">
              <a:spcBef>
                <a:spcPct val="0"/>
              </a:spcBef>
              <a:spcAft>
                <a:spcPct val="0"/>
              </a:spcAft>
              <a:defRPr>
                <a:solidFill>
                  <a:schemeClr val="tx1"/>
                </a:solidFill>
                <a:latin typeface="Arial" charset="0"/>
                <a:ea typeface="宋体" charset="0"/>
              </a:defRPr>
            </a:lvl7pPr>
            <a:lvl8pPr marL="3429000" indent="-228600" algn="ctr" eaLnBrk="0" fontAlgn="base" hangingPunct="0">
              <a:spcBef>
                <a:spcPct val="0"/>
              </a:spcBef>
              <a:spcAft>
                <a:spcPct val="0"/>
              </a:spcAft>
              <a:defRPr>
                <a:solidFill>
                  <a:schemeClr val="tx1"/>
                </a:solidFill>
                <a:latin typeface="Arial" charset="0"/>
                <a:ea typeface="宋体" charset="0"/>
              </a:defRPr>
            </a:lvl8pPr>
            <a:lvl9pPr marL="3886200" indent="-228600" algn="ctr" eaLnBrk="0" fontAlgn="base" hangingPunct="0">
              <a:spcBef>
                <a:spcPct val="0"/>
              </a:spcBef>
              <a:spcAft>
                <a:spcPct val="0"/>
              </a:spcAft>
              <a:defRPr>
                <a:solidFill>
                  <a:schemeClr val="tx1"/>
                </a:solidFill>
                <a:latin typeface="Arial" charset="0"/>
                <a:ea typeface="宋体" charset="0"/>
              </a:defRPr>
            </a:lvl9pPr>
          </a:lstStyle>
          <a:p>
            <a:pPr eaLnBrk="1" hangingPunct="1"/>
            <a:fld id="{7079186A-128A-7B4E-8C26-3D226AF87837}" type="slidenum">
              <a:rPr lang="nl-NL" altLang="zh-CN"/>
              <a:pPr eaLnBrk="1" hangingPunct="1"/>
              <a:t>40</a:t>
            </a:fld>
            <a:endParaRPr lang="nl-NL" altLang="zh-CN"/>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eaLnBrk="1" hangingPunct="1"/>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宋体" charset="0"/>
              </a:defRPr>
            </a:lvl1pPr>
            <a:lvl2pPr marL="742950" indent="-285750" eaLnBrk="0" hangingPunct="0">
              <a:defRPr>
                <a:solidFill>
                  <a:schemeClr val="tx1"/>
                </a:solidFill>
                <a:latin typeface="Arial" charset="0"/>
                <a:ea typeface="宋体" charset="0"/>
              </a:defRPr>
            </a:lvl2pPr>
            <a:lvl3pPr marL="1143000" indent="-228600" eaLnBrk="0" hangingPunct="0">
              <a:defRPr>
                <a:solidFill>
                  <a:schemeClr val="tx1"/>
                </a:solidFill>
                <a:latin typeface="Arial" charset="0"/>
                <a:ea typeface="宋体" charset="0"/>
              </a:defRPr>
            </a:lvl3pPr>
            <a:lvl4pPr marL="1600200" indent="-228600" eaLnBrk="0" hangingPunct="0">
              <a:defRPr>
                <a:solidFill>
                  <a:schemeClr val="tx1"/>
                </a:solidFill>
                <a:latin typeface="Arial" charset="0"/>
                <a:ea typeface="宋体" charset="0"/>
              </a:defRPr>
            </a:lvl4pPr>
            <a:lvl5pPr marL="2057400" indent="-228600" eaLnBrk="0" hangingPunct="0">
              <a:defRPr>
                <a:solidFill>
                  <a:schemeClr val="tx1"/>
                </a:solidFill>
                <a:latin typeface="Arial" charset="0"/>
                <a:ea typeface="宋体" charset="0"/>
              </a:defRPr>
            </a:lvl5pPr>
            <a:lvl6pPr marL="2514600" indent="-228600" algn="ctr" eaLnBrk="0" fontAlgn="base" hangingPunct="0">
              <a:spcBef>
                <a:spcPct val="0"/>
              </a:spcBef>
              <a:spcAft>
                <a:spcPct val="0"/>
              </a:spcAft>
              <a:defRPr>
                <a:solidFill>
                  <a:schemeClr val="tx1"/>
                </a:solidFill>
                <a:latin typeface="Arial" charset="0"/>
                <a:ea typeface="宋体" charset="0"/>
              </a:defRPr>
            </a:lvl6pPr>
            <a:lvl7pPr marL="2971800" indent="-228600" algn="ctr" eaLnBrk="0" fontAlgn="base" hangingPunct="0">
              <a:spcBef>
                <a:spcPct val="0"/>
              </a:spcBef>
              <a:spcAft>
                <a:spcPct val="0"/>
              </a:spcAft>
              <a:defRPr>
                <a:solidFill>
                  <a:schemeClr val="tx1"/>
                </a:solidFill>
                <a:latin typeface="Arial" charset="0"/>
                <a:ea typeface="宋体" charset="0"/>
              </a:defRPr>
            </a:lvl7pPr>
            <a:lvl8pPr marL="3429000" indent="-228600" algn="ctr" eaLnBrk="0" fontAlgn="base" hangingPunct="0">
              <a:spcBef>
                <a:spcPct val="0"/>
              </a:spcBef>
              <a:spcAft>
                <a:spcPct val="0"/>
              </a:spcAft>
              <a:defRPr>
                <a:solidFill>
                  <a:schemeClr val="tx1"/>
                </a:solidFill>
                <a:latin typeface="Arial" charset="0"/>
                <a:ea typeface="宋体" charset="0"/>
              </a:defRPr>
            </a:lvl8pPr>
            <a:lvl9pPr marL="3886200" indent="-228600" algn="ctr" eaLnBrk="0" fontAlgn="base" hangingPunct="0">
              <a:spcBef>
                <a:spcPct val="0"/>
              </a:spcBef>
              <a:spcAft>
                <a:spcPct val="0"/>
              </a:spcAft>
              <a:defRPr>
                <a:solidFill>
                  <a:schemeClr val="tx1"/>
                </a:solidFill>
                <a:latin typeface="Arial" charset="0"/>
                <a:ea typeface="宋体" charset="0"/>
              </a:defRPr>
            </a:lvl9pPr>
          </a:lstStyle>
          <a:p>
            <a:pPr eaLnBrk="1" hangingPunct="1"/>
            <a:fld id="{7079186A-128A-7B4E-8C26-3D226AF87837}" type="slidenum">
              <a:rPr lang="nl-NL" altLang="zh-CN"/>
              <a:pPr eaLnBrk="1" hangingPunct="1"/>
              <a:t>41</a:t>
            </a:fld>
            <a:endParaRPr lang="nl-NL" altLang="zh-CN"/>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eaLnBrk="1" hangingPunct="1"/>
            <a:r>
              <a:rPr lang="en-US" dirty="0" smtClean="0"/>
              <a:t>On 5 June 1967, at the beginning of the Six Day War, Egypt closed the Suez Canal.</a:t>
            </a:r>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zh-CN" altLang="en-US" dirty="0">
              <a:ea typeface="ＭＳ Ｐゴシック" charset="0"/>
              <a:cs typeface="ＭＳ Ｐゴシック"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宋体" charset="0"/>
              </a:defRPr>
            </a:lvl1pPr>
            <a:lvl2pPr marL="742950" indent="-285750" eaLnBrk="0" hangingPunct="0">
              <a:defRPr>
                <a:solidFill>
                  <a:schemeClr val="tx1"/>
                </a:solidFill>
                <a:latin typeface="Arial" charset="0"/>
                <a:ea typeface="宋体" charset="0"/>
              </a:defRPr>
            </a:lvl2pPr>
            <a:lvl3pPr marL="1143000" indent="-228600" eaLnBrk="0" hangingPunct="0">
              <a:defRPr>
                <a:solidFill>
                  <a:schemeClr val="tx1"/>
                </a:solidFill>
                <a:latin typeface="Arial" charset="0"/>
                <a:ea typeface="宋体" charset="0"/>
              </a:defRPr>
            </a:lvl3pPr>
            <a:lvl4pPr marL="1600200" indent="-228600" eaLnBrk="0" hangingPunct="0">
              <a:defRPr>
                <a:solidFill>
                  <a:schemeClr val="tx1"/>
                </a:solidFill>
                <a:latin typeface="Arial" charset="0"/>
                <a:ea typeface="宋体" charset="0"/>
              </a:defRPr>
            </a:lvl4pPr>
            <a:lvl5pPr marL="2057400" indent="-228600" eaLnBrk="0" hangingPunct="0">
              <a:defRPr>
                <a:solidFill>
                  <a:schemeClr val="tx1"/>
                </a:solidFill>
                <a:latin typeface="Arial" charset="0"/>
                <a:ea typeface="宋体" charset="0"/>
              </a:defRPr>
            </a:lvl5pPr>
            <a:lvl6pPr marL="2514600" indent="-228600" algn="ctr" eaLnBrk="0" fontAlgn="base" hangingPunct="0">
              <a:spcBef>
                <a:spcPct val="0"/>
              </a:spcBef>
              <a:spcAft>
                <a:spcPct val="0"/>
              </a:spcAft>
              <a:defRPr>
                <a:solidFill>
                  <a:schemeClr val="tx1"/>
                </a:solidFill>
                <a:latin typeface="Arial" charset="0"/>
                <a:ea typeface="宋体" charset="0"/>
              </a:defRPr>
            </a:lvl6pPr>
            <a:lvl7pPr marL="2971800" indent="-228600" algn="ctr" eaLnBrk="0" fontAlgn="base" hangingPunct="0">
              <a:spcBef>
                <a:spcPct val="0"/>
              </a:spcBef>
              <a:spcAft>
                <a:spcPct val="0"/>
              </a:spcAft>
              <a:defRPr>
                <a:solidFill>
                  <a:schemeClr val="tx1"/>
                </a:solidFill>
                <a:latin typeface="Arial" charset="0"/>
                <a:ea typeface="宋体" charset="0"/>
              </a:defRPr>
            </a:lvl7pPr>
            <a:lvl8pPr marL="3429000" indent="-228600" algn="ctr" eaLnBrk="0" fontAlgn="base" hangingPunct="0">
              <a:spcBef>
                <a:spcPct val="0"/>
              </a:spcBef>
              <a:spcAft>
                <a:spcPct val="0"/>
              </a:spcAft>
              <a:defRPr>
                <a:solidFill>
                  <a:schemeClr val="tx1"/>
                </a:solidFill>
                <a:latin typeface="Arial" charset="0"/>
                <a:ea typeface="宋体" charset="0"/>
              </a:defRPr>
            </a:lvl8pPr>
            <a:lvl9pPr marL="3886200" indent="-228600" algn="ctr" eaLnBrk="0" fontAlgn="base" hangingPunct="0">
              <a:spcBef>
                <a:spcPct val="0"/>
              </a:spcBef>
              <a:spcAft>
                <a:spcPct val="0"/>
              </a:spcAft>
              <a:defRPr>
                <a:solidFill>
                  <a:schemeClr val="tx1"/>
                </a:solidFill>
                <a:latin typeface="Arial" charset="0"/>
                <a:ea typeface="宋体" charset="0"/>
              </a:defRPr>
            </a:lvl9pPr>
          </a:lstStyle>
          <a:p>
            <a:pPr eaLnBrk="1" hangingPunct="1"/>
            <a:fld id="{7079186A-128A-7B4E-8C26-3D226AF87837}" type="slidenum">
              <a:rPr lang="nl-NL" altLang="zh-CN"/>
              <a:pPr eaLnBrk="1" hangingPunct="1"/>
              <a:t>43</a:t>
            </a:fld>
            <a:endParaRPr lang="nl-NL" altLang="zh-CN"/>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eaLnBrk="1" hangingPunct="1"/>
            <a:r>
              <a:rPr lang="en-US" dirty="0" smtClean="0"/>
              <a:t>On 5 June 1967, at the beginning of the Six Day War, Egypt closed the Suez Canal.</a:t>
            </a:r>
          </a:p>
          <a:p>
            <a:pPr eaLnBrk="1" hangingPunct="1"/>
            <a:r>
              <a:rPr lang="en-US" dirty="0" smtClean="0"/>
              <a:t>Off, small impact, on </a:t>
            </a:r>
            <a:r>
              <a:rPr lang="en-US" smtClean="0"/>
              <a:t>bigger effect</a:t>
            </a:r>
            <a:endParaRPr lang="en-US"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宋体" charset="0"/>
              </a:defRPr>
            </a:lvl1pPr>
            <a:lvl2pPr marL="742950" indent="-285750" eaLnBrk="0" hangingPunct="0">
              <a:defRPr>
                <a:solidFill>
                  <a:schemeClr val="tx1"/>
                </a:solidFill>
                <a:latin typeface="Arial" charset="0"/>
                <a:ea typeface="宋体" charset="0"/>
              </a:defRPr>
            </a:lvl2pPr>
            <a:lvl3pPr marL="1143000" indent="-228600" eaLnBrk="0" hangingPunct="0">
              <a:defRPr>
                <a:solidFill>
                  <a:schemeClr val="tx1"/>
                </a:solidFill>
                <a:latin typeface="Arial" charset="0"/>
                <a:ea typeface="宋体" charset="0"/>
              </a:defRPr>
            </a:lvl3pPr>
            <a:lvl4pPr marL="1600200" indent="-228600" eaLnBrk="0" hangingPunct="0">
              <a:defRPr>
                <a:solidFill>
                  <a:schemeClr val="tx1"/>
                </a:solidFill>
                <a:latin typeface="Arial" charset="0"/>
                <a:ea typeface="宋体" charset="0"/>
              </a:defRPr>
            </a:lvl4pPr>
            <a:lvl5pPr marL="2057400" indent="-228600" eaLnBrk="0" hangingPunct="0">
              <a:defRPr>
                <a:solidFill>
                  <a:schemeClr val="tx1"/>
                </a:solidFill>
                <a:latin typeface="Arial" charset="0"/>
                <a:ea typeface="宋体" charset="0"/>
              </a:defRPr>
            </a:lvl5pPr>
            <a:lvl6pPr marL="2514600" indent="-228600" algn="ctr" eaLnBrk="0" fontAlgn="base" hangingPunct="0">
              <a:spcBef>
                <a:spcPct val="0"/>
              </a:spcBef>
              <a:spcAft>
                <a:spcPct val="0"/>
              </a:spcAft>
              <a:defRPr>
                <a:solidFill>
                  <a:schemeClr val="tx1"/>
                </a:solidFill>
                <a:latin typeface="Arial" charset="0"/>
                <a:ea typeface="宋体" charset="0"/>
              </a:defRPr>
            </a:lvl6pPr>
            <a:lvl7pPr marL="2971800" indent="-228600" algn="ctr" eaLnBrk="0" fontAlgn="base" hangingPunct="0">
              <a:spcBef>
                <a:spcPct val="0"/>
              </a:spcBef>
              <a:spcAft>
                <a:spcPct val="0"/>
              </a:spcAft>
              <a:defRPr>
                <a:solidFill>
                  <a:schemeClr val="tx1"/>
                </a:solidFill>
                <a:latin typeface="Arial" charset="0"/>
                <a:ea typeface="宋体" charset="0"/>
              </a:defRPr>
            </a:lvl7pPr>
            <a:lvl8pPr marL="3429000" indent="-228600" algn="ctr" eaLnBrk="0" fontAlgn="base" hangingPunct="0">
              <a:spcBef>
                <a:spcPct val="0"/>
              </a:spcBef>
              <a:spcAft>
                <a:spcPct val="0"/>
              </a:spcAft>
              <a:defRPr>
                <a:solidFill>
                  <a:schemeClr val="tx1"/>
                </a:solidFill>
                <a:latin typeface="Arial" charset="0"/>
                <a:ea typeface="宋体" charset="0"/>
              </a:defRPr>
            </a:lvl8pPr>
            <a:lvl9pPr marL="3886200" indent="-228600" algn="ctr" eaLnBrk="0" fontAlgn="base" hangingPunct="0">
              <a:spcBef>
                <a:spcPct val="0"/>
              </a:spcBef>
              <a:spcAft>
                <a:spcPct val="0"/>
              </a:spcAft>
              <a:defRPr>
                <a:solidFill>
                  <a:schemeClr val="tx1"/>
                </a:solidFill>
                <a:latin typeface="Arial" charset="0"/>
                <a:ea typeface="宋体" charset="0"/>
              </a:defRPr>
            </a:lvl9pPr>
          </a:lstStyle>
          <a:p>
            <a:pPr eaLnBrk="1" hangingPunct="1"/>
            <a:fld id="{7079186A-128A-7B4E-8C26-3D226AF87837}" type="slidenum">
              <a:rPr lang="nl-NL" altLang="zh-CN"/>
              <a:pPr eaLnBrk="1" hangingPunct="1"/>
              <a:t>44</a:t>
            </a:fld>
            <a:endParaRPr lang="nl-NL" altLang="zh-CN"/>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eaLnBrk="1" hangingPunct="1"/>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en-US" altLang="zh-CN" dirty="0" smtClean="0"/>
              <a:t>France: absolute advantage in</a:t>
            </a:r>
            <a:r>
              <a:rPr kumimoji="1" lang="en-US" altLang="zh-CN" baseline="0" dirty="0" smtClean="0"/>
              <a:t> wine, US absolute advantage in computer</a:t>
            </a:r>
          </a:p>
          <a:p>
            <a:r>
              <a:rPr kumimoji="1" lang="en-US" altLang="zh-CN" baseline="0" dirty="0" smtClean="0"/>
              <a:t>Fail to predict trade between developing and developed world, like Vietnam and EU</a:t>
            </a:r>
          </a:p>
        </p:txBody>
      </p:sp>
      <p:sp>
        <p:nvSpPr>
          <p:cNvPr id="4" name="幻灯片编号占位符 3"/>
          <p:cNvSpPr>
            <a:spLocks noGrp="1"/>
          </p:cNvSpPr>
          <p:nvPr>
            <p:ph type="sldNum" sz="quarter" idx="10"/>
          </p:nvPr>
        </p:nvSpPr>
        <p:spPr/>
        <p:txBody>
          <a:bodyPr/>
          <a:lstStyle/>
          <a:p>
            <a:fld id="{5696B1BB-4E72-EC46-A9B0-86387CC98DBA}" type="slidenum">
              <a:rPr lang="en-US" smtClean="0"/>
              <a:pPr/>
              <a:t>5</a:t>
            </a:fld>
            <a:endParaRPr lang="en-US"/>
          </a:p>
        </p:txBody>
      </p:sp>
    </p:spTree>
    <p:extLst>
      <p:ext uri="{BB962C8B-B14F-4D97-AF65-F5344CB8AC3E}">
        <p14:creationId xmlns:p14="http://schemas.microsoft.com/office/powerpoint/2010/main" val="4898136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宋体" charset="0"/>
              </a:defRPr>
            </a:lvl1pPr>
            <a:lvl2pPr marL="742950" indent="-285750" eaLnBrk="0" hangingPunct="0">
              <a:defRPr>
                <a:solidFill>
                  <a:schemeClr val="tx1"/>
                </a:solidFill>
                <a:latin typeface="Arial" charset="0"/>
                <a:ea typeface="宋体" charset="0"/>
              </a:defRPr>
            </a:lvl2pPr>
            <a:lvl3pPr marL="1143000" indent="-228600" eaLnBrk="0" hangingPunct="0">
              <a:defRPr>
                <a:solidFill>
                  <a:schemeClr val="tx1"/>
                </a:solidFill>
                <a:latin typeface="Arial" charset="0"/>
                <a:ea typeface="宋体" charset="0"/>
              </a:defRPr>
            </a:lvl3pPr>
            <a:lvl4pPr marL="1600200" indent="-228600" eaLnBrk="0" hangingPunct="0">
              <a:defRPr>
                <a:solidFill>
                  <a:schemeClr val="tx1"/>
                </a:solidFill>
                <a:latin typeface="Arial" charset="0"/>
                <a:ea typeface="宋体" charset="0"/>
              </a:defRPr>
            </a:lvl4pPr>
            <a:lvl5pPr marL="2057400" indent="-228600" eaLnBrk="0" hangingPunct="0">
              <a:defRPr>
                <a:solidFill>
                  <a:schemeClr val="tx1"/>
                </a:solidFill>
                <a:latin typeface="Arial" charset="0"/>
                <a:ea typeface="宋体" charset="0"/>
              </a:defRPr>
            </a:lvl5pPr>
            <a:lvl6pPr marL="2514600" indent="-228600" algn="ctr" eaLnBrk="0" fontAlgn="base" hangingPunct="0">
              <a:spcBef>
                <a:spcPct val="0"/>
              </a:spcBef>
              <a:spcAft>
                <a:spcPct val="0"/>
              </a:spcAft>
              <a:defRPr>
                <a:solidFill>
                  <a:schemeClr val="tx1"/>
                </a:solidFill>
                <a:latin typeface="Arial" charset="0"/>
                <a:ea typeface="宋体" charset="0"/>
              </a:defRPr>
            </a:lvl6pPr>
            <a:lvl7pPr marL="2971800" indent="-228600" algn="ctr" eaLnBrk="0" fontAlgn="base" hangingPunct="0">
              <a:spcBef>
                <a:spcPct val="0"/>
              </a:spcBef>
              <a:spcAft>
                <a:spcPct val="0"/>
              </a:spcAft>
              <a:defRPr>
                <a:solidFill>
                  <a:schemeClr val="tx1"/>
                </a:solidFill>
                <a:latin typeface="Arial" charset="0"/>
                <a:ea typeface="宋体" charset="0"/>
              </a:defRPr>
            </a:lvl7pPr>
            <a:lvl8pPr marL="3429000" indent="-228600" algn="ctr" eaLnBrk="0" fontAlgn="base" hangingPunct="0">
              <a:spcBef>
                <a:spcPct val="0"/>
              </a:spcBef>
              <a:spcAft>
                <a:spcPct val="0"/>
              </a:spcAft>
              <a:defRPr>
                <a:solidFill>
                  <a:schemeClr val="tx1"/>
                </a:solidFill>
                <a:latin typeface="Arial" charset="0"/>
                <a:ea typeface="宋体" charset="0"/>
              </a:defRPr>
            </a:lvl8pPr>
            <a:lvl9pPr marL="3886200" indent="-228600" algn="ctr" eaLnBrk="0" fontAlgn="base" hangingPunct="0">
              <a:spcBef>
                <a:spcPct val="0"/>
              </a:spcBef>
              <a:spcAft>
                <a:spcPct val="0"/>
              </a:spcAft>
              <a:defRPr>
                <a:solidFill>
                  <a:schemeClr val="tx1"/>
                </a:solidFill>
                <a:latin typeface="Arial" charset="0"/>
                <a:ea typeface="宋体" charset="0"/>
              </a:defRPr>
            </a:lvl9pPr>
          </a:lstStyle>
          <a:p>
            <a:pPr eaLnBrk="1" hangingPunct="1"/>
            <a:fld id="{B2F6CD14-8C2F-5D4B-A9D2-7DE80E2B28F0}" type="slidenum">
              <a:rPr lang="nl-NL" altLang="zh-CN"/>
              <a:pPr eaLnBrk="1" hangingPunct="1"/>
              <a:t>6</a:t>
            </a:fld>
            <a:endParaRPr lang="nl-NL" altLang="zh-CN"/>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eaLnBrk="1" hangingPunct="1"/>
            <a:r>
              <a:rPr lang="en-US" dirty="0" smtClean="0"/>
              <a:t>How</a:t>
            </a:r>
            <a:r>
              <a:rPr lang="en-US" baseline="0" dirty="0" smtClean="0"/>
              <a:t> much wine to sacrifice when producing more computer, opportunity costs</a:t>
            </a:r>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宋体" charset="0"/>
              </a:defRPr>
            </a:lvl1pPr>
            <a:lvl2pPr marL="742950" indent="-285750" eaLnBrk="0" hangingPunct="0">
              <a:defRPr>
                <a:solidFill>
                  <a:schemeClr val="tx1"/>
                </a:solidFill>
                <a:latin typeface="Arial" charset="0"/>
                <a:ea typeface="宋体" charset="0"/>
              </a:defRPr>
            </a:lvl2pPr>
            <a:lvl3pPr marL="1143000" indent="-228600" eaLnBrk="0" hangingPunct="0">
              <a:defRPr>
                <a:solidFill>
                  <a:schemeClr val="tx1"/>
                </a:solidFill>
                <a:latin typeface="Arial" charset="0"/>
                <a:ea typeface="宋体" charset="0"/>
              </a:defRPr>
            </a:lvl3pPr>
            <a:lvl4pPr marL="1600200" indent="-228600" eaLnBrk="0" hangingPunct="0">
              <a:defRPr>
                <a:solidFill>
                  <a:schemeClr val="tx1"/>
                </a:solidFill>
                <a:latin typeface="Arial" charset="0"/>
                <a:ea typeface="宋体" charset="0"/>
              </a:defRPr>
            </a:lvl4pPr>
            <a:lvl5pPr marL="2057400" indent="-228600" eaLnBrk="0" hangingPunct="0">
              <a:defRPr>
                <a:solidFill>
                  <a:schemeClr val="tx1"/>
                </a:solidFill>
                <a:latin typeface="Arial" charset="0"/>
                <a:ea typeface="宋体" charset="0"/>
              </a:defRPr>
            </a:lvl5pPr>
            <a:lvl6pPr marL="2514600" indent="-228600" algn="ctr" eaLnBrk="0" fontAlgn="base" hangingPunct="0">
              <a:spcBef>
                <a:spcPct val="0"/>
              </a:spcBef>
              <a:spcAft>
                <a:spcPct val="0"/>
              </a:spcAft>
              <a:defRPr>
                <a:solidFill>
                  <a:schemeClr val="tx1"/>
                </a:solidFill>
                <a:latin typeface="Arial" charset="0"/>
                <a:ea typeface="宋体" charset="0"/>
              </a:defRPr>
            </a:lvl6pPr>
            <a:lvl7pPr marL="2971800" indent="-228600" algn="ctr" eaLnBrk="0" fontAlgn="base" hangingPunct="0">
              <a:spcBef>
                <a:spcPct val="0"/>
              </a:spcBef>
              <a:spcAft>
                <a:spcPct val="0"/>
              </a:spcAft>
              <a:defRPr>
                <a:solidFill>
                  <a:schemeClr val="tx1"/>
                </a:solidFill>
                <a:latin typeface="Arial" charset="0"/>
                <a:ea typeface="宋体" charset="0"/>
              </a:defRPr>
            </a:lvl7pPr>
            <a:lvl8pPr marL="3429000" indent="-228600" algn="ctr" eaLnBrk="0" fontAlgn="base" hangingPunct="0">
              <a:spcBef>
                <a:spcPct val="0"/>
              </a:spcBef>
              <a:spcAft>
                <a:spcPct val="0"/>
              </a:spcAft>
              <a:defRPr>
                <a:solidFill>
                  <a:schemeClr val="tx1"/>
                </a:solidFill>
                <a:latin typeface="Arial" charset="0"/>
                <a:ea typeface="宋体" charset="0"/>
              </a:defRPr>
            </a:lvl8pPr>
            <a:lvl9pPr marL="3886200" indent="-228600" algn="ctr" eaLnBrk="0" fontAlgn="base" hangingPunct="0">
              <a:spcBef>
                <a:spcPct val="0"/>
              </a:spcBef>
              <a:spcAft>
                <a:spcPct val="0"/>
              </a:spcAft>
              <a:defRPr>
                <a:solidFill>
                  <a:schemeClr val="tx1"/>
                </a:solidFill>
                <a:latin typeface="Arial" charset="0"/>
                <a:ea typeface="宋体" charset="0"/>
              </a:defRPr>
            </a:lvl9pPr>
          </a:lstStyle>
          <a:p>
            <a:pPr eaLnBrk="1" hangingPunct="1"/>
            <a:fld id="{E62825FC-8AEF-8C46-9681-56B5EC3DE137}" type="slidenum">
              <a:rPr lang="nl-NL" altLang="zh-CN"/>
              <a:pPr eaLnBrk="1" hangingPunct="1"/>
              <a:t>7</a:t>
            </a:fld>
            <a:endParaRPr lang="nl-NL" altLang="zh-CN"/>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eaLnBrk="1" hangingPunct="1"/>
            <a:r>
              <a:rPr lang="en-US" dirty="0" smtClean="0"/>
              <a:t>Question:</a:t>
            </a:r>
          </a:p>
          <a:p>
            <a:pPr eaLnBrk="1" hangingPunct="1"/>
            <a:r>
              <a:rPr lang="en-US" dirty="0" smtClean="0"/>
              <a:t>Constant returns to scale implies?</a:t>
            </a:r>
          </a:p>
          <a:p>
            <a:pPr eaLnBrk="1" hangingPunct="1"/>
            <a:r>
              <a:rPr lang="en-US" dirty="0" smtClean="0"/>
              <a:t>Perfect competition</a:t>
            </a:r>
            <a:r>
              <a:rPr lang="en-US" baseline="0" dirty="0" smtClean="0"/>
              <a:t> implies?</a:t>
            </a: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宋体" charset="0"/>
              </a:defRPr>
            </a:lvl1pPr>
            <a:lvl2pPr marL="742950" indent="-285750" eaLnBrk="0" hangingPunct="0">
              <a:defRPr>
                <a:solidFill>
                  <a:schemeClr val="tx1"/>
                </a:solidFill>
                <a:latin typeface="Arial" charset="0"/>
                <a:ea typeface="宋体" charset="0"/>
              </a:defRPr>
            </a:lvl2pPr>
            <a:lvl3pPr marL="1143000" indent="-228600" eaLnBrk="0" hangingPunct="0">
              <a:defRPr>
                <a:solidFill>
                  <a:schemeClr val="tx1"/>
                </a:solidFill>
                <a:latin typeface="Arial" charset="0"/>
                <a:ea typeface="宋体" charset="0"/>
              </a:defRPr>
            </a:lvl3pPr>
            <a:lvl4pPr marL="1600200" indent="-228600" eaLnBrk="0" hangingPunct="0">
              <a:defRPr>
                <a:solidFill>
                  <a:schemeClr val="tx1"/>
                </a:solidFill>
                <a:latin typeface="Arial" charset="0"/>
                <a:ea typeface="宋体" charset="0"/>
              </a:defRPr>
            </a:lvl4pPr>
            <a:lvl5pPr marL="2057400" indent="-228600" eaLnBrk="0" hangingPunct="0">
              <a:defRPr>
                <a:solidFill>
                  <a:schemeClr val="tx1"/>
                </a:solidFill>
                <a:latin typeface="Arial" charset="0"/>
                <a:ea typeface="宋体" charset="0"/>
              </a:defRPr>
            </a:lvl5pPr>
            <a:lvl6pPr marL="2514600" indent="-228600" algn="ctr" eaLnBrk="0" fontAlgn="base" hangingPunct="0">
              <a:spcBef>
                <a:spcPct val="0"/>
              </a:spcBef>
              <a:spcAft>
                <a:spcPct val="0"/>
              </a:spcAft>
              <a:defRPr>
                <a:solidFill>
                  <a:schemeClr val="tx1"/>
                </a:solidFill>
                <a:latin typeface="Arial" charset="0"/>
                <a:ea typeface="宋体" charset="0"/>
              </a:defRPr>
            </a:lvl6pPr>
            <a:lvl7pPr marL="2971800" indent="-228600" algn="ctr" eaLnBrk="0" fontAlgn="base" hangingPunct="0">
              <a:spcBef>
                <a:spcPct val="0"/>
              </a:spcBef>
              <a:spcAft>
                <a:spcPct val="0"/>
              </a:spcAft>
              <a:defRPr>
                <a:solidFill>
                  <a:schemeClr val="tx1"/>
                </a:solidFill>
                <a:latin typeface="Arial" charset="0"/>
                <a:ea typeface="宋体" charset="0"/>
              </a:defRPr>
            </a:lvl7pPr>
            <a:lvl8pPr marL="3429000" indent="-228600" algn="ctr" eaLnBrk="0" fontAlgn="base" hangingPunct="0">
              <a:spcBef>
                <a:spcPct val="0"/>
              </a:spcBef>
              <a:spcAft>
                <a:spcPct val="0"/>
              </a:spcAft>
              <a:defRPr>
                <a:solidFill>
                  <a:schemeClr val="tx1"/>
                </a:solidFill>
                <a:latin typeface="Arial" charset="0"/>
                <a:ea typeface="宋体" charset="0"/>
              </a:defRPr>
            </a:lvl8pPr>
            <a:lvl9pPr marL="3886200" indent="-228600" algn="ctr" eaLnBrk="0" fontAlgn="base" hangingPunct="0">
              <a:spcBef>
                <a:spcPct val="0"/>
              </a:spcBef>
              <a:spcAft>
                <a:spcPct val="0"/>
              </a:spcAft>
              <a:defRPr>
                <a:solidFill>
                  <a:schemeClr val="tx1"/>
                </a:solidFill>
                <a:latin typeface="Arial" charset="0"/>
                <a:ea typeface="宋体" charset="0"/>
              </a:defRPr>
            </a:lvl9pPr>
          </a:lstStyle>
          <a:p>
            <a:pPr eaLnBrk="1" hangingPunct="1"/>
            <a:fld id="{5D8AFF52-CE2B-0A4D-8136-DF03AB00EC89}" type="slidenum">
              <a:rPr lang="nl-NL" altLang="zh-CN"/>
              <a:pPr eaLnBrk="1" hangingPunct="1"/>
              <a:t>8</a:t>
            </a:fld>
            <a:endParaRPr lang="nl-NL" altLang="zh-CN"/>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eaLnBrk="1" hangingPunct="1"/>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宋体" charset="0"/>
              </a:defRPr>
            </a:lvl1pPr>
            <a:lvl2pPr marL="742950" indent="-285750" eaLnBrk="0" hangingPunct="0">
              <a:defRPr>
                <a:solidFill>
                  <a:schemeClr val="tx1"/>
                </a:solidFill>
                <a:latin typeface="Arial" charset="0"/>
                <a:ea typeface="宋体" charset="0"/>
              </a:defRPr>
            </a:lvl2pPr>
            <a:lvl3pPr marL="1143000" indent="-228600" eaLnBrk="0" hangingPunct="0">
              <a:defRPr>
                <a:solidFill>
                  <a:schemeClr val="tx1"/>
                </a:solidFill>
                <a:latin typeface="Arial" charset="0"/>
                <a:ea typeface="宋体" charset="0"/>
              </a:defRPr>
            </a:lvl3pPr>
            <a:lvl4pPr marL="1600200" indent="-228600" eaLnBrk="0" hangingPunct="0">
              <a:defRPr>
                <a:solidFill>
                  <a:schemeClr val="tx1"/>
                </a:solidFill>
                <a:latin typeface="Arial" charset="0"/>
                <a:ea typeface="宋体" charset="0"/>
              </a:defRPr>
            </a:lvl4pPr>
            <a:lvl5pPr marL="2057400" indent="-228600" eaLnBrk="0" hangingPunct="0">
              <a:defRPr>
                <a:solidFill>
                  <a:schemeClr val="tx1"/>
                </a:solidFill>
                <a:latin typeface="Arial" charset="0"/>
                <a:ea typeface="宋体" charset="0"/>
              </a:defRPr>
            </a:lvl5pPr>
            <a:lvl6pPr marL="2514600" indent="-228600" algn="ctr" eaLnBrk="0" fontAlgn="base" hangingPunct="0">
              <a:spcBef>
                <a:spcPct val="0"/>
              </a:spcBef>
              <a:spcAft>
                <a:spcPct val="0"/>
              </a:spcAft>
              <a:defRPr>
                <a:solidFill>
                  <a:schemeClr val="tx1"/>
                </a:solidFill>
                <a:latin typeface="Arial" charset="0"/>
                <a:ea typeface="宋体" charset="0"/>
              </a:defRPr>
            </a:lvl6pPr>
            <a:lvl7pPr marL="2971800" indent="-228600" algn="ctr" eaLnBrk="0" fontAlgn="base" hangingPunct="0">
              <a:spcBef>
                <a:spcPct val="0"/>
              </a:spcBef>
              <a:spcAft>
                <a:spcPct val="0"/>
              </a:spcAft>
              <a:defRPr>
                <a:solidFill>
                  <a:schemeClr val="tx1"/>
                </a:solidFill>
                <a:latin typeface="Arial" charset="0"/>
                <a:ea typeface="宋体" charset="0"/>
              </a:defRPr>
            </a:lvl7pPr>
            <a:lvl8pPr marL="3429000" indent="-228600" algn="ctr" eaLnBrk="0" fontAlgn="base" hangingPunct="0">
              <a:spcBef>
                <a:spcPct val="0"/>
              </a:spcBef>
              <a:spcAft>
                <a:spcPct val="0"/>
              </a:spcAft>
              <a:defRPr>
                <a:solidFill>
                  <a:schemeClr val="tx1"/>
                </a:solidFill>
                <a:latin typeface="Arial" charset="0"/>
                <a:ea typeface="宋体" charset="0"/>
              </a:defRPr>
            </a:lvl8pPr>
            <a:lvl9pPr marL="3886200" indent="-228600" algn="ctr" eaLnBrk="0" fontAlgn="base" hangingPunct="0">
              <a:spcBef>
                <a:spcPct val="0"/>
              </a:spcBef>
              <a:spcAft>
                <a:spcPct val="0"/>
              </a:spcAft>
              <a:defRPr>
                <a:solidFill>
                  <a:schemeClr val="tx1"/>
                </a:solidFill>
                <a:latin typeface="Arial" charset="0"/>
                <a:ea typeface="宋体" charset="0"/>
              </a:defRPr>
            </a:lvl9pPr>
          </a:lstStyle>
          <a:p>
            <a:pPr eaLnBrk="1" hangingPunct="1"/>
            <a:fld id="{04DA1C61-BCC5-1046-9322-46D3DD87C016}" type="slidenum">
              <a:rPr lang="nl-NL" altLang="zh-CN"/>
              <a:pPr eaLnBrk="1" hangingPunct="1"/>
              <a:t>9</a:t>
            </a:fld>
            <a:endParaRPr lang="nl-NL" altLang="zh-CN"/>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eaLnBrk="1" hangingPunct="1"/>
            <a:r>
              <a:rPr lang="en-US" dirty="0" smtClean="0"/>
              <a:t>Copy table to white board</a:t>
            </a:r>
          </a:p>
          <a:p>
            <a:pPr eaLnBrk="1" hangingPunct="1"/>
            <a:r>
              <a:rPr lang="en-US" dirty="0" smtClean="0"/>
              <a:t>To show why they gain from trading with each other, we introduce</a:t>
            </a:r>
            <a:r>
              <a:rPr lang="en-US" baseline="0" dirty="0" smtClean="0"/>
              <a:t> </a:t>
            </a:r>
            <a:r>
              <a:rPr lang="en-US" baseline="0" dirty="0" err="1" smtClean="0"/>
              <a:t>ppf</a:t>
            </a: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宋体" charset="0"/>
              </a:defRPr>
            </a:lvl1pPr>
            <a:lvl2pPr marL="742950" indent="-285750" eaLnBrk="0" hangingPunct="0">
              <a:defRPr>
                <a:solidFill>
                  <a:schemeClr val="tx1"/>
                </a:solidFill>
                <a:latin typeface="Arial" charset="0"/>
                <a:ea typeface="宋体" charset="0"/>
              </a:defRPr>
            </a:lvl2pPr>
            <a:lvl3pPr marL="1143000" indent="-228600" eaLnBrk="0" hangingPunct="0">
              <a:defRPr>
                <a:solidFill>
                  <a:schemeClr val="tx1"/>
                </a:solidFill>
                <a:latin typeface="Arial" charset="0"/>
                <a:ea typeface="宋体" charset="0"/>
              </a:defRPr>
            </a:lvl3pPr>
            <a:lvl4pPr marL="1600200" indent="-228600" eaLnBrk="0" hangingPunct="0">
              <a:defRPr>
                <a:solidFill>
                  <a:schemeClr val="tx1"/>
                </a:solidFill>
                <a:latin typeface="Arial" charset="0"/>
                <a:ea typeface="宋体" charset="0"/>
              </a:defRPr>
            </a:lvl4pPr>
            <a:lvl5pPr marL="2057400" indent="-228600" eaLnBrk="0" hangingPunct="0">
              <a:defRPr>
                <a:solidFill>
                  <a:schemeClr val="tx1"/>
                </a:solidFill>
                <a:latin typeface="Arial" charset="0"/>
                <a:ea typeface="宋体" charset="0"/>
              </a:defRPr>
            </a:lvl5pPr>
            <a:lvl6pPr marL="2514600" indent="-228600" algn="ctr" eaLnBrk="0" fontAlgn="base" hangingPunct="0">
              <a:spcBef>
                <a:spcPct val="0"/>
              </a:spcBef>
              <a:spcAft>
                <a:spcPct val="0"/>
              </a:spcAft>
              <a:defRPr>
                <a:solidFill>
                  <a:schemeClr val="tx1"/>
                </a:solidFill>
                <a:latin typeface="Arial" charset="0"/>
                <a:ea typeface="宋体" charset="0"/>
              </a:defRPr>
            </a:lvl6pPr>
            <a:lvl7pPr marL="2971800" indent="-228600" algn="ctr" eaLnBrk="0" fontAlgn="base" hangingPunct="0">
              <a:spcBef>
                <a:spcPct val="0"/>
              </a:spcBef>
              <a:spcAft>
                <a:spcPct val="0"/>
              </a:spcAft>
              <a:defRPr>
                <a:solidFill>
                  <a:schemeClr val="tx1"/>
                </a:solidFill>
                <a:latin typeface="Arial" charset="0"/>
                <a:ea typeface="宋体" charset="0"/>
              </a:defRPr>
            </a:lvl7pPr>
            <a:lvl8pPr marL="3429000" indent="-228600" algn="ctr" eaLnBrk="0" fontAlgn="base" hangingPunct="0">
              <a:spcBef>
                <a:spcPct val="0"/>
              </a:spcBef>
              <a:spcAft>
                <a:spcPct val="0"/>
              </a:spcAft>
              <a:defRPr>
                <a:solidFill>
                  <a:schemeClr val="tx1"/>
                </a:solidFill>
                <a:latin typeface="Arial" charset="0"/>
                <a:ea typeface="宋体" charset="0"/>
              </a:defRPr>
            </a:lvl8pPr>
            <a:lvl9pPr marL="3886200" indent="-228600" algn="ctr" eaLnBrk="0" fontAlgn="base" hangingPunct="0">
              <a:spcBef>
                <a:spcPct val="0"/>
              </a:spcBef>
              <a:spcAft>
                <a:spcPct val="0"/>
              </a:spcAft>
              <a:defRPr>
                <a:solidFill>
                  <a:schemeClr val="tx1"/>
                </a:solidFill>
                <a:latin typeface="Arial" charset="0"/>
                <a:ea typeface="宋体" charset="0"/>
              </a:defRPr>
            </a:lvl9pPr>
          </a:lstStyle>
          <a:p>
            <a:pPr eaLnBrk="1" hangingPunct="1"/>
            <a:fld id="{7079186A-128A-7B4E-8C26-3D226AF87837}" type="slidenum">
              <a:rPr lang="nl-NL" altLang="zh-CN"/>
              <a:pPr eaLnBrk="1" hangingPunct="1"/>
              <a:t>12</a:t>
            </a:fld>
            <a:endParaRPr lang="nl-NL" altLang="zh-CN"/>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eaLnBrk="1" hangingPunct="1"/>
            <a:r>
              <a:rPr lang="en-US" dirty="0" smtClean="0"/>
              <a:t>Draw </a:t>
            </a:r>
            <a:r>
              <a:rPr lang="en-US" dirty="0" err="1" smtClean="0"/>
              <a:t>ppf</a:t>
            </a:r>
            <a:r>
              <a:rPr lang="en-US" dirty="0" smtClean="0"/>
              <a:t> on board. Draw</a:t>
            </a:r>
            <a:r>
              <a:rPr lang="en-US" baseline="0" dirty="0" smtClean="0"/>
              <a:t> two points, then ask how to connect. Slope?</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0C8A2FB-C4A8-864A-BEAE-CB9B3FA8CA9D}" type="datetimeFigureOut">
              <a:rPr lang="en-US" smtClean="0"/>
              <a:pPr/>
              <a:t>1/11/2019</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2754ED01-E2A0-4C1E-8E21-014B99041579}" type="slidenum">
              <a:rPr lang="en-US" smtClean="0"/>
              <a:pPr/>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C8A2FB-C4A8-864A-BEAE-CB9B3FA8CA9D}" type="datetimeFigureOut">
              <a:rPr lang="en-US" smtClean="0"/>
              <a:pPr/>
              <a:t>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5BEC01-EDAA-CC41-BD10-4EAB689AAE9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0C8A2FB-C4A8-864A-BEAE-CB9B3FA8CA9D}" type="datetimeFigureOut">
              <a:rPr lang="en-US" smtClean="0"/>
              <a:pPr/>
              <a:t>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5BEC01-EDAA-CC41-BD10-4EAB689AAE96}"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9075" y="228600"/>
            <a:ext cx="8694738" cy="4572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219075" y="990600"/>
            <a:ext cx="4267200" cy="5562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38675" y="990600"/>
            <a:ext cx="4267200" cy="5562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11"/>
          <p:cNvSpPr>
            <a:spLocks noGrp="1" noChangeArrowheads="1"/>
          </p:cNvSpPr>
          <p:nvPr>
            <p:ph type="sldNum" sz="quarter" idx="10"/>
          </p:nvPr>
        </p:nvSpPr>
        <p:spPr>
          <a:ln/>
        </p:spPr>
        <p:txBody>
          <a:bodyPr/>
          <a:lstStyle>
            <a:lvl1pPr>
              <a:defRPr/>
            </a:lvl1pPr>
          </a:lstStyle>
          <a:p>
            <a:r>
              <a:rPr lang="en-GB"/>
              <a:t>Page </a:t>
            </a:r>
            <a:fld id="{230BC21E-9888-1342-8012-9AE896485F70}" type="slidenum">
              <a:rPr lang="en-GB"/>
              <a:pPr/>
              <a:t>‹#›</a:t>
            </a:fld>
            <a:endParaRPr lang="en-GB"/>
          </a:p>
        </p:txBody>
      </p:sp>
    </p:spTree>
    <p:extLst>
      <p:ext uri="{BB962C8B-B14F-4D97-AF65-F5344CB8AC3E}">
        <p14:creationId xmlns:p14="http://schemas.microsoft.com/office/powerpoint/2010/main" val="3090538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C8A2FB-C4A8-864A-BEAE-CB9B3FA8CA9D}" type="datetimeFigureOut">
              <a:rPr lang="en-US" smtClean="0"/>
              <a:pPr/>
              <a:t>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5BEC01-EDAA-CC41-BD10-4EAB689AAE9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0C8A2FB-C4A8-864A-BEAE-CB9B3FA8CA9D}" type="datetimeFigureOut">
              <a:rPr lang="en-US" smtClean="0"/>
              <a:pPr/>
              <a:t>1/11/2019</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5BEC01-EDAA-CC41-BD10-4EAB689AAE96}" type="slidenum">
              <a:rPr lang="en-US" smtClean="0"/>
              <a:pPr/>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0C8A2FB-C4A8-864A-BEAE-CB9B3FA8CA9D}" type="datetimeFigureOut">
              <a:rPr lang="en-US" smtClean="0"/>
              <a:pPr/>
              <a:t>1/11/2019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5BEC01-EDAA-CC41-BD10-4EAB689AAE9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0C8A2FB-C4A8-864A-BEAE-CB9B3FA8CA9D}" type="datetimeFigureOut">
              <a:rPr lang="en-US" smtClean="0"/>
              <a:pPr/>
              <a:t>1/11/2019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5BEC01-EDAA-CC41-BD10-4EAB689AAE9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C8A2FB-C4A8-864A-BEAE-CB9B3FA8CA9D}" type="datetimeFigureOut">
              <a:rPr lang="en-US" smtClean="0"/>
              <a:pPr/>
              <a:t>1/11/2019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5BEC01-EDAA-CC41-BD10-4EAB689AAE9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10C8A2FB-C4A8-864A-BEAE-CB9B3FA8CA9D}" type="datetimeFigureOut">
              <a:rPr lang="en-US" smtClean="0"/>
              <a:pPr/>
              <a:t>1/11/2019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5BEC01-EDAA-CC41-BD10-4EAB689AAE9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0C8A2FB-C4A8-864A-BEAE-CB9B3FA8CA9D}" type="datetimeFigureOut">
              <a:rPr lang="en-US" smtClean="0"/>
              <a:pPr/>
              <a:t>1/11/2019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5" name="Date Placeholder 4"/>
          <p:cNvSpPr>
            <a:spLocks noGrp="1"/>
          </p:cNvSpPr>
          <p:nvPr>
            <p:ph type="dt" sz="half" idx="10"/>
          </p:nvPr>
        </p:nvSpPr>
        <p:spPr/>
        <p:txBody>
          <a:bodyPr/>
          <a:lstStyle/>
          <a:p>
            <a:fld id="{10C8A2FB-C4A8-864A-BEAE-CB9B3FA8CA9D}" type="datetimeFigureOut">
              <a:rPr lang="en-US" smtClean="0"/>
              <a:pPr/>
              <a:t>1/11/2019</a:t>
            </a:fld>
            <a:endParaRPr lang="en-US"/>
          </a:p>
        </p:txBody>
      </p:sp>
      <p:sp>
        <p:nvSpPr>
          <p:cNvPr id="7" name="Slide Number Placeholder 6"/>
          <p:cNvSpPr>
            <a:spLocks noGrp="1"/>
          </p:cNvSpPr>
          <p:nvPr>
            <p:ph type="sldNum" sz="quarter" idx="12"/>
          </p:nvPr>
        </p:nvSpPr>
        <p:spPr/>
        <p:txBody>
          <a:bodyPr/>
          <a:lstStyle/>
          <a:p>
            <a:fld id="{EA5BEC01-EDAA-CC41-BD10-4EAB689AAE96}" type="slidenum">
              <a:rPr lang="en-US" smtClean="0"/>
              <a:pPr/>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10C8A2FB-C4A8-864A-BEAE-CB9B3FA8CA9D}" type="datetimeFigureOut">
              <a:rPr lang="en-US" smtClean="0"/>
              <a:pPr/>
              <a:t>1/11/2019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EA5BEC01-EDAA-CC41-BD10-4EAB689AAE96}" type="slidenum">
              <a:rPr lang="en-US" smtClean="0"/>
              <a:pPr/>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Svetlana </a:t>
            </a:r>
            <a:r>
              <a:rPr lang="en-US" dirty="0" err="1" smtClean="0"/>
              <a:t>ledyaeva</a:t>
            </a:r>
            <a:endParaRPr lang="en-US" dirty="0"/>
          </a:p>
        </p:txBody>
      </p:sp>
      <p:sp>
        <p:nvSpPr>
          <p:cNvPr id="2" name="Title 1"/>
          <p:cNvSpPr>
            <a:spLocks noGrp="1"/>
          </p:cNvSpPr>
          <p:nvPr>
            <p:ph type="ctrTitle"/>
          </p:nvPr>
        </p:nvSpPr>
        <p:spPr/>
        <p:txBody>
          <a:bodyPr/>
          <a:lstStyle/>
          <a:p>
            <a:r>
              <a:rPr lang="en-US" dirty="0" smtClean="0"/>
              <a:t>Comparative advantage	</a:t>
            </a:r>
            <a:endParaRPr lang="en-US" dirty="0"/>
          </a:p>
        </p:txBody>
      </p:sp>
    </p:spTree>
    <p:extLst>
      <p:ext uri="{BB962C8B-B14F-4D97-AF65-F5344CB8AC3E}">
        <p14:creationId xmlns:p14="http://schemas.microsoft.com/office/powerpoint/2010/main" val="26557388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err="1" smtClean="0"/>
              <a:t>Opportunity</a:t>
            </a:r>
            <a:r>
              <a:rPr lang="fi-FI" dirty="0" smtClean="0"/>
              <a:t> </a:t>
            </a:r>
            <a:r>
              <a:rPr lang="fi-FI" dirty="0" err="1" smtClean="0"/>
              <a:t>costs</a:t>
            </a:r>
            <a:endParaRPr lang="fi-FI"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77214727"/>
              </p:ext>
            </p:extLst>
          </p:nvPr>
        </p:nvGraphicFramePr>
        <p:xfrm>
          <a:off x="457200" y="1752599"/>
          <a:ext cx="8229600" cy="2634402"/>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4011061924"/>
                    </a:ext>
                  </a:extLst>
                </a:gridCol>
                <a:gridCol w="2743200">
                  <a:extLst>
                    <a:ext uri="{9D8B030D-6E8A-4147-A177-3AD203B41FA5}">
                      <a16:colId xmlns:a16="http://schemas.microsoft.com/office/drawing/2014/main" val="875342716"/>
                    </a:ext>
                  </a:extLst>
                </a:gridCol>
                <a:gridCol w="2743200">
                  <a:extLst>
                    <a:ext uri="{9D8B030D-6E8A-4147-A177-3AD203B41FA5}">
                      <a16:colId xmlns:a16="http://schemas.microsoft.com/office/drawing/2014/main" val="3345017471"/>
                    </a:ext>
                  </a:extLst>
                </a:gridCol>
              </a:tblGrid>
              <a:tr h="542949">
                <a:tc>
                  <a:txBody>
                    <a:bodyPr/>
                    <a:lstStyle/>
                    <a:p>
                      <a:endParaRPr lang="fi-FI" sz="2400" dirty="0"/>
                    </a:p>
                  </a:txBody>
                  <a:tcPr/>
                </a:tc>
                <a:tc>
                  <a:txBody>
                    <a:bodyPr/>
                    <a:lstStyle/>
                    <a:p>
                      <a:r>
                        <a:rPr lang="fi-FI" sz="2400" dirty="0" smtClean="0"/>
                        <a:t>OC for </a:t>
                      </a:r>
                      <a:r>
                        <a:rPr lang="fi-FI" sz="2400" dirty="0" err="1" smtClean="0"/>
                        <a:t>one</a:t>
                      </a:r>
                      <a:r>
                        <a:rPr lang="fi-FI" sz="2400" dirty="0" smtClean="0"/>
                        <a:t> Food </a:t>
                      </a:r>
                      <a:endParaRPr lang="fi-FI" sz="2400" dirty="0"/>
                    </a:p>
                  </a:txBody>
                  <a:tcPr/>
                </a:tc>
                <a:tc>
                  <a:txBody>
                    <a:bodyPr/>
                    <a:lstStyle/>
                    <a:p>
                      <a:r>
                        <a:rPr lang="fi-FI" sz="2400" dirty="0" smtClean="0"/>
                        <a:t>OC for</a:t>
                      </a:r>
                      <a:r>
                        <a:rPr lang="fi-FI" sz="2400" baseline="0" dirty="0" smtClean="0"/>
                        <a:t> </a:t>
                      </a:r>
                      <a:r>
                        <a:rPr lang="fi-FI" sz="2400" baseline="0" dirty="0" err="1" smtClean="0"/>
                        <a:t>one</a:t>
                      </a:r>
                      <a:r>
                        <a:rPr lang="fi-FI" sz="2400" baseline="0" dirty="0" smtClean="0"/>
                        <a:t> </a:t>
                      </a:r>
                      <a:r>
                        <a:rPr lang="fi-FI" sz="2400" dirty="0" err="1" smtClean="0"/>
                        <a:t>Chemicals</a:t>
                      </a:r>
                      <a:endParaRPr lang="fi-FI" sz="2400" dirty="0"/>
                    </a:p>
                  </a:txBody>
                  <a:tcPr/>
                </a:tc>
                <a:extLst>
                  <a:ext uri="{0D108BD9-81ED-4DB2-BD59-A6C34878D82A}">
                    <a16:rowId xmlns:a16="http://schemas.microsoft.com/office/drawing/2014/main" val="2345413272"/>
                  </a:ext>
                </a:extLst>
              </a:tr>
              <a:tr h="988482">
                <a:tc>
                  <a:txBody>
                    <a:bodyPr/>
                    <a:lstStyle/>
                    <a:p>
                      <a:r>
                        <a:rPr lang="fi-FI" sz="2400" dirty="0" smtClean="0"/>
                        <a:t>EU</a:t>
                      </a:r>
                      <a:endParaRPr lang="fi-FI" sz="2400" dirty="0"/>
                    </a:p>
                  </a:txBody>
                  <a:tcPr/>
                </a:tc>
                <a:tc>
                  <a:txBody>
                    <a:bodyPr/>
                    <a:lstStyle/>
                    <a:p>
                      <a:r>
                        <a:rPr lang="fi-FI" sz="2400" dirty="0" smtClean="0"/>
                        <a:t>2/8=1/4 </a:t>
                      </a:r>
                      <a:r>
                        <a:rPr lang="fi-FI" sz="2400" dirty="0" err="1" smtClean="0"/>
                        <a:t>Chemicals</a:t>
                      </a:r>
                      <a:endParaRPr lang="fi-FI" sz="2400" dirty="0"/>
                    </a:p>
                  </a:txBody>
                  <a:tcPr/>
                </a:tc>
                <a:tc>
                  <a:txBody>
                    <a:bodyPr/>
                    <a:lstStyle/>
                    <a:p>
                      <a:r>
                        <a:rPr lang="fi-FI" sz="2400" dirty="0" smtClean="0"/>
                        <a:t>8/2=4 Food</a:t>
                      </a:r>
                      <a:endParaRPr lang="fi-FI" sz="2400" dirty="0"/>
                    </a:p>
                  </a:txBody>
                  <a:tcPr/>
                </a:tc>
                <a:extLst>
                  <a:ext uri="{0D108BD9-81ED-4DB2-BD59-A6C34878D82A}">
                    <a16:rowId xmlns:a16="http://schemas.microsoft.com/office/drawing/2014/main" val="2549796797"/>
                  </a:ext>
                </a:extLst>
              </a:tr>
              <a:tr h="820136">
                <a:tc>
                  <a:txBody>
                    <a:bodyPr/>
                    <a:lstStyle/>
                    <a:p>
                      <a:r>
                        <a:rPr lang="fi-FI" sz="2400" dirty="0" err="1" smtClean="0"/>
                        <a:t>Kenya</a:t>
                      </a:r>
                      <a:endParaRPr lang="fi-FI" sz="2400" dirty="0"/>
                    </a:p>
                  </a:txBody>
                  <a:tcPr/>
                </a:tc>
                <a:tc>
                  <a:txBody>
                    <a:bodyPr/>
                    <a:lstStyle/>
                    <a:p>
                      <a:r>
                        <a:rPr lang="fi-FI" sz="2400" dirty="0" smtClean="0"/>
                        <a:t>4/24=1/6 </a:t>
                      </a:r>
                      <a:r>
                        <a:rPr lang="fi-FI" sz="2400" dirty="0" err="1" smtClean="0"/>
                        <a:t>Chemicals</a:t>
                      </a:r>
                      <a:endParaRPr lang="fi-FI" sz="2400" dirty="0"/>
                    </a:p>
                  </a:txBody>
                  <a:tcPr/>
                </a:tc>
                <a:tc>
                  <a:txBody>
                    <a:bodyPr/>
                    <a:lstStyle/>
                    <a:p>
                      <a:r>
                        <a:rPr lang="fi-FI" sz="2400" dirty="0" smtClean="0"/>
                        <a:t>24/4=6 Food</a:t>
                      </a:r>
                      <a:endParaRPr lang="fi-FI" sz="2400" dirty="0"/>
                    </a:p>
                  </a:txBody>
                  <a:tcPr/>
                </a:tc>
                <a:extLst>
                  <a:ext uri="{0D108BD9-81ED-4DB2-BD59-A6C34878D82A}">
                    <a16:rowId xmlns:a16="http://schemas.microsoft.com/office/drawing/2014/main" val="213696672"/>
                  </a:ext>
                </a:extLst>
              </a:tr>
            </a:tbl>
          </a:graphicData>
        </a:graphic>
      </p:graphicFrame>
      <p:sp>
        <p:nvSpPr>
          <p:cNvPr id="5" name="Rectangle 4"/>
          <p:cNvSpPr/>
          <p:nvPr/>
        </p:nvSpPr>
        <p:spPr>
          <a:xfrm>
            <a:off x="318977" y="4444409"/>
            <a:ext cx="8495414" cy="22434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just">
              <a:buFont typeface="Wingdings" panose="05000000000000000000" pitchFamily="2" charset="2"/>
              <a:buChar char="è"/>
            </a:pPr>
            <a:r>
              <a:rPr lang="en-US" altLang="zh-CN" sz="2200" dirty="0" smtClean="0"/>
              <a:t>The </a:t>
            </a:r>
            <a:r>
              <a:rPr lang="en-US" altLang="zh-CN" sz="2200" dirty="0"/>
              <a:t>EU has a </a:t>
            </a:r>
            <a:r>
              <a:rPr lang="en-US" altLang="zh-CN" sz="2200" dirty="0">
                <a:solidFill>
                  <a:srgbClr val="FF0000"/>
                </a:solidFill>
              </a:rPr>
              <a:t>comparative advantage </a:t>
            </a:r>
            <a:r>
              <a:rPr lang="en-US" altLang="zh-CN" sz="2200" dirty="0"/>
              <a:t>in Chemicals, Kenya in </a:t>
            </a:r>
            <a:r>
              <a:rPr lang="en-US" altLang="zh-CN" sz="2200" dirty="0" smtClean="0"/>
              <a:t>Food</a:t>
            </a:r>
          </a:p>
          <a:p>
            <a:pPr marL="342900" indent="-342900" algn="just">
              <a:buFont typeface="Wingdings" panose="05000000000000000000" pitchFamily="2" charset="2"/>
              <a:buChar char="è"/>
            </a:pPr>
            <a:r>
              <a:rPr lang="en-US" altLang="zh-CN" sz="2200" dirty="0" smtClean="0"/>
              <a:t>EU has lowest OC for Chemicals – should produce and export Chemicals.</a:t>
            </a:r>
          </a:p>
          <a:p>
            <a:pPr marL="342900" indent="-342900" algn="just">
              <a:buFont typeface="Wingdings" panose="05000000000000000000" pitchFamily="2" charset="2"/>
              <a:buChar char="è"/>
            </a:pPr>
            <a:r>
              <a:rPr lang="en-US" altLang="zh-CN" sz="2200" dirty="0" smtClean="0"/>
              <a:t>Kenya has lowest OC for Food – should produce and export Food. </a:t>
            </a:r>
            <a:endParaRPr lang="en-US" altLang="zh-CN" sz="2200" dirty="0"/>
          </a:p>
          <a:p>
            <a:pPr algn="ctr"/>
            <a:endParaRPr lang="fi-FI" dirty="0"/>
          </a:p>
        </p:txBody>
      </p:sp>
    </p:spTree>
    <p:extLst>
      <p:ext uri="{BB962C8B-B14F-4D97-AF65-F5344CB8AC3E}">
        <p14:creationId xmlns:p14="http://schemas.microsoft.com/office/powerpoint/2010/main" val="20445561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i-FI" dirty="0" smtClean="0"/>
              <a:t>Trade </a:t>
            </a:r>
            <a:r>
              <a:rPr lang="fi-FI" dirty="0" err="1" smtClean="0"/>
              <a:t>prices</a:t>
            </a:r>
            <a:r>
              <a:rPr lang="fi-FI" dirty="0" smtClean="0"/>
              <a:t> for Food and </a:t>
            </a:r>
            <a:r>
              <a:rPr lang="fi-FI" dirty="0" err="1" smtClean="0"/>
              <a:t>Chemicals</a:t>
            </a:r>
            <a:endParaRPr lang="fi-FI" dirty="0"/>
          </a:p>
        </p:txBody>
      </p:sp>
      <p:sp>
        <p:nvSpPr>
          <p:cNvPr id="3" name="Content Placeholder 2"/>
          <p:cNvSpPr>
            <a:spLocks noGrp="1"/>
          </p:cNvSpPr>
          <p:nvPr>
            <p:ph idx="1"/>
          </p:nvPr>
        </p:nvSpPr>
        <p:spPr/>
        <p:txBody>
          <a:bodyPr>
            <a:normAutofit fontScale="77500" lnSpcReduction="20000"/>
          </a:bodyPr>
          <a:lstStyle/>
          <a:p>
            <a:pPr marL="114300" indent="0">
              <a:buNone/>
            </a:pPr>
            <a:r>
              <a:rPr lang="en-US" dirty="0" smtClean="0">
                <a:solidFill>
                  <a:srgbClr val="000000"/>
                </a:solidFill>
              </a:rPr>
              <a:t>The </a:t>
            </a:r>
            <a:r>
              <a:rPr lang="en-US" dirty="0">
                <a:solidFill>
                  <a:srgbClr val="000000"/>
                </a:solidFill>
              </a:rPr>
              <a:t>trade equilibrium price </a:t>
            </a:r>
            <a:r>
              <a:rPr lang="en-US" b="1" i="1" dirty="0" err="1">
                <a:solidFill>
                  <a:srgbClr val="000000"/>
                </a:solidFill>
                <a:effectLst>
                  <a:outerShdw blurRad="38100" dist="38100" dir="2700000" algn="tl">
                    <a:srgbClr val="000000">
                      <a:alpha val="43137"/>
                    </a:srgbClr>
                  </a:outerShdw>
                </a:effectLst>
              </a:rPr>
              <a:t>p</a:t>
            </a:r>
            <a:r>
              <a:rPr lang="en-US" b="1" i="1" baseline="-25000" dirty="0" err="1">
                <a:solidFill>
                  <a:srgbClr val="000000"/>
                </a:solidFill>
                <a:effectLst>
                  <a:outerShdw blurRad="38100" dist="38100" dir="2700000" algn="tl">
                    <a:srgbClr val="000000">
                      <a:alpha val="43137"/>
                    </a:srgbClr>
                  </a:outerShdw>
                </a:effectLst>
              </a:rPr>
              <a:t>C</a:t>
            </a:r>
            <a:r>
              <a:rPr lang="en-US" b="1" i="1" dirty="0">
                <a:solidFill>
                  <a:srgbClr val="000000"/>
                </a:solidFill>
                <a:effectLst>
                  <a:outerShdw blurRad="38100" dist="38100" dir="2700000" algn="tl">
                    <a:srgbClr val="000000">
                      <a:alpha val="43137"/>
                    </a:srgbClr>
                  </a:outerShdw>
                </a:effectLst>
              </a:rPr>
              <a:t>/p</a:t>
            </a:r>
            <a:r>
              <a:rPr lang="en-US" b="1" i="1" baseline="-25000" dirty="0">
                <a:solidFill>
                  <a:srgbClr val="000000"/>
                </a:solidFill>
                <a:effectLst>
                  <a:outerShdw blurRad="38100" dist="38100" dir="2700000" algn="tl">
                    <a:srgbClr val="000000">
                      <a:alpha val="43137"/>
                    </a:srgbClr>
                  </a:outerShdw>
                </a:effectLst>
              </a:rPr>
              <a:t>F</a:t>
            </a:r>
            <a:r>
              <a:rPr lang="en-US" dirty="0">
                <a:solidFill>
                  <a:srgbClr val="000000"/>
                </a:solidFill>
              </a:rPr>
              <a:t> </a:t>
            </a:r>
            <a:r>
              <a:rPr lang="en-US" dirty="0" smtClean="0">
                <a:solidFill>
                  <a:srgbClr val="000000"/>
                </a:solidFill>
              </a:rPr>
              <a:t> (Chemicals)= 5 (should be between 4 and 6, OC of Chemicals in two countries).</a:t>
            </a:r>
          </a:p>
          <a:p>
            <a:pPr marL="114300" indent="0">
              <a:buNone/>
            </a:pPr>
            <a:endParaRPr lang="en-US" altLang="zh-CN" dirty="0">
              <a:solidFill>
                <a:srgbClr val="000000"/>
              </a:solidFill>
            </a:endParaRPr>
          </a:p>
          <a:p>
            <a:pPr marL="114300" indent="0">
              <a:buNone/>
            </a:pPr>
            <a:r>
              <a:rPr lang="en-US" altLang="zh-CN" dirty="0" smtClean="0">
                <a:solidFill>
                  <a:srgbClr val="000000"/>
                </a:solidFill>
              </a:rPr>
              <a:t>EU will get 5 Units of Food for 1 Unit of Chemical </a:t>
            </a:r>
          </a:p>
          <a:p>
            <a:pPr marL="114300" indent="0">
              <a:buNone/>
            </a:pPr>
            <a:endParaRPr lang="en-US" altLang="zh-CN" dirty="0">
              <a:solidFill>
                <a:srgbClr val="000000"/>
              </a:solidFill>
            </a:endParaRPr>
          </a:p>
          <a:p>
            <a:pPr marL="114300" indent="0">
              <a:buNone/>
            </a:pPr>
            <a:r>
              <a:rPr lang="en-US" altLang="zh-CN" dirty="0" smtClean="0">
                <a:solidFill>
                  <a:srgbClr val="000000"/>
                </a:solidFill>
              </a:rPr>
              <a:t>(in Autarky – 4 Units).</a:t>
            </a:r>
          </a:p>
          <a:p>
            <a:pPr marL="114300" indent="0">
              <a:buNone/>
            </a:pPr>
            <a:endParaRPr lang="en-US" altLang="zh-CN" dirty="0">
              <a:solidFill>
                <a:srgbClr val="000000"/>
              </a:solidFill>
            </a:endParaRPr>
          </a:p>
          <a:p>
            <a:pPr marL="114300" indent="0">
              <a:buNone/>
            </a:pPr>
            <a:r>
              <a:rPr lang="en-US" dirty="0">
                <a:solidFill>
                  <a:srgbClr val="000000"/>
                </a:solidFill>
              </a:rPr>
              <a:t>The trade equilibrium price </a:t>
            </a:r>
            <a:r>
              <a:rPr lang="en-US" b="1" i="1" dirty="0" smtClean="0">
                <a:solidFill>
                  <a:srgbClr val="000000"/>
                </a:solidFill>
                <a:effectLst>
                  <a:outerShdw blurRad="38100" dist="38100" dir="2700000" algn="tl">
                    <a:srgbClr val="000000">
                      <a:alpha val="43137"/>
                    </a:srgbClr>
                  </a:outerShdw>
                </a:effectLst>
              </a:rPr>
              <a:t>p</a:t>
            </a:r>
            <a:r>
              <a:rPr lang="en-US" b="1" i="1" baseline="-25000" dirty="0" smtClean="0">
                <a:solidFill>
                  <a:srgbClr val="000000"/>
                </a:solidFill>
                <a:effectLst>
                  <a:outerShdw blurRad="38100" dist="38100" dir="2700000" algn="tl">
                    <a:srgbClr val="000000">
                      <a:alpha val="43137"/>
                    </a:srgbClr>
                  </a:outerShdw>
                </a:effectLst>
              </a:rPr>
              <a:t>F</a:t>
            </a:r>
            <a:r>
              <a:rPr lang="en-US" b="1" i="1" dirty="0" smtClean="0">
                <a:solidFill>
                  <a:srgbClr val="000000"/>
                </a:solidFill>
                <a:effectLst>
                  <a:outerShdw blurRad="38100" dist="38100" dir="2700000" algn="tl">
                    <a:srgbClr val="000000">
                      <a:alpha val="43137"/>
                    </a:srgbClr>
                  </a:outerShdw>
                </a:effectLst>
              </a:rPr>
              <a:t>/</a:t>
            </a:r>
            <a:r>
              <a:rPr lang="en-US" b="1" i="1" dirty="0" err="1" smtClean="0">
                <a:solidFill>
                  <a:srgbClr val="000000"/>
                </a:solidFill>
                <a:effectLst>
                  <a:outerShdw blurRad="38100" dist="38100" dir="2700000" algn="tl">
                    <a:srgbClr val="000000">
                      <a:alpha val="43137"/>
                    </a:srgbClr>
                  </a:outerShdw>
                </a:effectLst>
              </a:rPr>
              <a:t>p</a:t>
            </a:r>
            <a:r>
              <a:rPr lang="en-US" b="1" i="1" baseline="-25000" dirty="0" err="1">
                <a:solidFill>
                  <a:srgbClr val="000000"/>
                </a:solidFill>
                <a:effectLst>
                  <a:outerShdw blurRad="38100" dist="38100" dir="2700000" algn="tl">
                    <a:srgbClr val="000000">
                      <a:alpha val="43137"/>
                    </a:srgbClr>
                  </a:outerShdw>
                </a:effectLst>
              </a:rPr>
              <a:t>C</a:t>
            </a:r>
            <a:r>
              <a:rPr lang="en-US" smtClean="0">
                <a:solidFill>
                  <a:srgbClr val="000000"/>
                </a:solidFill>
              </a:rPr>
              <a:t>  (Food) = </a:t>
            </a:r>
            <a:r>
              <a:rPr lang="en-US" dirty="0" smtClean="0">
                <a:solidFill>
                  <a:srgbClr val="000000"/>
                </a:solidFill>
              </a:rPr>
              <a:t>1/5 </a:t>
            </a:r>
            <a:r>
              <a:rPr lang="en-US" dirty="0">
                <a:solidFill>
                  <a:srgbClr val="000000"/>
                </a:solidFill>
              </a:rPr>
              <a:t>(should be between </a:t>
            </a:r>
            <a:r>
              <a:rPr lang="en-US" dirty="0" smtClean="0">
                <a:solidFill>
                  <a:srgbClr val="000000"/>
                </a:solidFill>
              </a:rPr>
              <a:t>1/6 </a:t>
            </a:r>
            <a:r>
              <a:rPr lang="en-US" dirty="0">
                <a:solidFill>
                  <a:srgbClr val="000000"/>
                </a:solidFill>
              </a:rPr>
              <a:t>and </a:t>
            </a:r>
            <a:r>
              <a:rPr lang="en-US" dirty="0" smtClean="0">
                <a:solidFill>
                  <a:srgbClr val="000000"/>
                </a:solidFill>
              </a:rPr>
              <a:t>1/4, </a:t>
            </a:r>
            <a:r>
              <a:rPr lang="en-US" dirty="0">
                <a:solidFill>
                  <a:srgbClr val="000000"/>
                </a:solidFill>
              </a:rPr>
              <a:t>OC of Chemicals in two countries</a:t>
            </a:r>
            <a:r>
              <a:rPr lang="en-US" dirty="0" smtClean="0">
                <a:solidFill>
                  <a:srgbClr val="000000"/>
                </a:solidFill>
              </a:rPr>
              <a:t>).</a:t>
            </a:r>
            <a:endParaRPr lang="en-US" altLang="zh-CN" dirty="0" smtClean="0">
              <a:solidFill>
                <a:srgbClr val="000000"/>
              </a:solidFill>
            </a:endParaRPr>
          </a:p>
          <a:p>
            <a:pPr marL="114300" indent="0">
              <a:buNone/>
            </a:pPr>
            <a:endParaRPr lang="en-US" altLang="zh-CN" dirty="0" smtClean="0">
              <a:solidFill>
                <a:srgbClr val="000000"/>
              </a:solidFill>
            </a:endParaRPr>
          </a:p>
          <a:p>
            <a:pPr marL="114300" indent="0">
              <a:buNone/>
            </a:pPr>
            <a:r>
              <a:rPr lang="en-US" altLang="zh-CN" dirty="0" smtClean="0">
                <a:solidFill>
                  <a:srgbClr val="000000"/>
                </a:solidFill>
              </a:rPr>
              <a:t>Kenya will get 1/5 Units of Chemicals for one Food </a:t>
            </a:r>
          </a:p>
          <a:p>
            <a:pPr marL="114300" indent="0">
              <a:buNone/>
            </a:pPr>
            <a:endParaRPr lang="en-US" altLang="zh-CN" dirty="0">
              <a:solidFill>
                <a:srgbClr val="000000"/>
              </a:solidFill>
            </a:endParaRPr>
          </a:p>
          <a:p>
            <a:pPr marL="114300" indent="0">
              <a:buNone/>
            </a:pPr>
            <a:r>
              <a:rPr lang="en-US" altLang="zh-CN" dirty="0" smtClean="0">
                <a:solidFill>
                  <a:srgbClr val="000000"/>
                </a:solidFill>
              </a:rPr>
              <a:t>(in Autarky – 1/6 Units).</a:t>
            </a:r>
          </a:p>
          <a:p>
            <a:pPr marL="114300" indent="0">
              <a:buNone/>
            </a:pPr>
            <a:endParaRPr lang="en-US" altLang="zh-CN" dirty="0">
              <a:solidFill>
                <a:srgbClr val="000000"/>
              </a:solidFill>
            </a:endParaRPr>
          </a:p>
          <a:p>
            <a:pPr marL="114300" indent="0">
              <a:buNone/>
            </a:pPr>
            <a:r>
              <a:rPr lang="en-US" altLang="zh-CN" dirty="0" smtClean="0">
                <a:solidFill>
                  <a:srgbClr val="000000"/>
                </a:solidFill>
                <a:sym typeface="Wingdings" panose="05000000000000000000" pitchFamily="2" charset="2"/>
              </a:rPr>
              <a:t></a:t>
            </a:r>
            <a:r>
              <a:rPr lang="en-US" altLang="zh-CN" dirty="0" smtClean="0">
                <a:solidFill>
                  <a:srgbClr val="000000"/>
                </a:solidFill>
              </a:rPr>
              <a:t>Both countries benefit from trade!</a:t>
            </a:r>
            <a:endParaRPr lang="nl-NL" altLang="zh-CN" dirty="0">
              <a:solidFill>
                <a:srgbClr val="000000"/>
              </a:solidFill>
            </a:endParaRPr>
          </a:p>
          <a:p>
            <a:pPr marL="114300" indent="0">
              <a:buNone/>
            </a:pPr>
            <a:endParaRPr lang="fi-FI" dirty="0"/>
          </a:p>
        </p:txBody>
      </p:sp>
    </p:spTree>
    <p:extLst>
      <p:ext uri="{BB962C8B-B14F-4D97-AF65-F5344CB8AC3E}">
        <p14:creationId xmlns:p14="http://schemas.microsoft.com/office/powerpoint/2010/main" val="6248932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3"/>
          <p:cNvSpPr>
            <a:spLocks noGrp="1"/>
          </p:cNvSpPr>
          <p:nvPr>
            <p:ph type="sldNum" sz="quarter" idx="10"/>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宋体" charset="0"/>
              </a:defRPr>
            </a:lvl1pPr>
            <a:lvl2pPr marL="742950" indent="-285750" eaLnBrk="0" hangingPunct="0">
              <a:defRPr>
                <a:solidFill>
                  <a:schemeClr val="tx1"/>
                </a:solidFill>
                <a:latin typeface="Arial" charset="0"/>
                <a:ea typeface="宋体" charset="0"/>
              </a:defRPr>
            </a:lvl2pPr>
            <a:lvl3pPr marL="1143000" indent="-228600" eaLnBrk="0" hangingPunct="0">
              <a:defRPr>
                <a:solidFill>
                  <a:schemeClr val="tx1"/>
                </a:solidFill>
                <a:latin typeface="Arial" charset="0"/>
                <a:ea typeface="宋体" charset="0"/>
              </a:defRPr>
            </a:lvl3pPr>
            <a:lvl4pPr marL="1600200" indent="-228600" eaLnBrk="0" hangingPunct="0">
              <a:defRPr>
                <a:solidFill>
                  <a:schemeClr val="tx1"/>
                </a:solidFill>
                <a:latin typeface="Arial" charset="0"/>
                <a:ea typeface="宋体" charset="0"/>
              </a:defRPr>
            </a:lvl4pPr>
            <a:lvl5pPr marL="2057400" indent="-228600" eaLnBrk="0" hangingPunct="0">
              <a:defRPr>
                <a:solidFill>
                  <a:schemeClr val="tx1"/>
                </a:solidFill>
                <a:latin typeface="Arial" charset="0"/>
                <a:ea typeface="宋体" charset="0"/>
              </a:defRPr>
            </a:lvl5pPr>
            <a:lvl6pPr marL="2514600" indent="-228600" algn="ctr" eaLnBrk="0" fontAlgn="base" hangingPunct="0">
              <a:spcBef>
                <a:spcPct val="0"/>
              </a:spcBef>
              <a:spcAft>
                <a:spcPct val="0"/>
              </a:spcAft>
              <a:defRPr>
                <a:solidFill>
                  <a:schemeClr val="tx1"/>
                </a:solidFill>
                <a:latin typeface="Arial" charset="0"/>
                <a:ea typeface="宋体" charset="0"/>
              </a:defRPr>
            </a:lvl6pPr>
            <a:lvl7pPr marL="2971800" indent="-228600" algn="ctr" eaLnBrk="0" fontAlgn="base" hangingPunct="0">
              <a:spcBef>
                <a:spcPct val="0"/>
              </a:spcBef>
              <a:spcAft>
                <a:spcPct val="0"/>
              </a:spcAft>
              <a:defRPr>
                <a:solidFill>
                  <a:schemeClr val="tx1"/>
                </a:solidFill>
                <a:latin typeface="Arial" charset="0"/>
                <a:ea typeface="宋体" charset="0"/>
              </a:defRPr>
            </a:lvl7pPr>
            <a:lvl8pPr marL="3429000" indent="-228600" algn="ctr" eaLnBrk="0" fontAlgn="base" hangingPunct="0">
              <a:spcBef>
                <a:spcPct val="0"/>
              </a:spcBef>
              <a:spcAft>
                <a:spcPct val="0"/>
              </a:spcAft>
              <a:defRPr>
                <a:solidFill>
                  <a:schemeClr val="tx1"/>
                </a:solidFill>
                <a:latin typeface="Arial" charset="0"/>
                <a:ea typeface="宋体" charset="0"/>
              </a:defRPr>
            </a:lvl8pPr>
            <a:lvl9pPr marL="3886200" indent="-228600" algn="ctr" eaLnBrk="0" fontAlgn="base" hangingPunct="0">
              <a:spcBef>
                <a:spcPct val="0"/>
              </a:spcBef>
              <a:spcAft>
                <a:spcPct val="0"/>
              </a:spcAft>
              <a:defRPr>
                <a:solidFill>
                  <a:schemeClr val="tx1"/>
                </a:solidFill>
                <a:latin typeface="Arial" charset="0"/>
                <a:ea typeface="宋体" charset="0"/>
              </a:defRPr>
            </a:lvl9pPr>
          </a:lstStyle>
          <a:p>
            <a:r>
              <a:rPr lang="en-GB"/>
              <a:t>Page </a:t>
            </a:r>
            <a:fld id="{1566E386-9C08-D044-8891-C61C153EB2F4}" type="slidenum">
              <a:rPr lang="en-GB"/>
              <a:pPr/>
              <a:t>12</a:t>
            </a:fld>
            <a:endParaRPr lang="en-GB"/>
          </a:p>
        </p:txBody>
      </p:sp>
      <p:sp>
        <p:nvSpPr>
          <p:cNvPr id="10243" name="Rectangle 2"/>
          <p:cNvSpPr>
            <a:spLocks noGrp="1" noChangeArrowheads="1"/>
          </p:cNvSpPr>
          <p:nvPr>
            <p:ph type="title"/>
          </p:nvPr>
        </p:nvSpPr>
        <p:spPr/>
        <p:txBody>
          <a:bodyPr>
            <a:noAutofit/>
          </a:bodyPr>
          <a:lstStyle/>
          <a:p>
            <a:pPr eaLnBrk="1" hangingPunct="1"/>
            <a:r>
              <a:rPr lang="en-US" sz="3400" dirty="0"/>
              <a:t>Production possibility </a:t>
            </a:r>
            <a:r>
              <a:rPr lang="en-US" sz="3400" dirty="0" smtClean="0"/>
              <a:t>frontier</a:t>
            </a:r>
            <a:endParaRPr lang="en-US" sz="3400" dirty="0"/>
          </a:p>
        </p:txBody>
      </p:sp>
      <p:sp>
        <p:nvSpPr>
          <p:cNvPr id="38915" name="Rectangle 3"/>
          <p:cNvSpPr>
            <a:spLocks noGrp="1" noChangeArrowheads="1"/>
          </p:cNvSpPr>
          <p:nvPr>
            <p:ph type="body" idx="1"/>
          </p:nvPr>
        </p:nvSpPr>
        <p:spPr>
          <a:xfrm>
            <a:off x="457200" y="1752600"/>
            <a:ext cx="8229600" cy="4968875"/>
          </a:xfrm>
          <a:noFill/>
        </p:spPr>
        <p:txBody>
          <a:bodyPr>
            <a:normAutofit fontScale="92500" lnSpcReduction="20000"/>
          </a:bodyPr>
          <a:lstStyle/>
          <a:p>
            <a:pPr marL="0" indent="0" eaLnBrk="1" hangingPunct="1">
              <a:buFontTx/>
              <a:buNone/>
            </a:pPr>
            <a:r>
              <a:rPr lang="en-US" sz="2600" dirty="0">
                <a:solidFill>
                  <a:srgbClr val="0000FF"/>
                </a:solidFill>
              </a:rPr>
              <a:t>Definition</a:t>
            </a:r>
            <a:r>
              <a:rPr lang="en-US" sz="2600" dirty="0"/>
              <a:t>: all possible combinations of efficient production points of final goods, given the available factors of production and the state of </a:t>
            </a:r>
            <a:r>
              <a:rPr lang="en-US" sz="2600" dirty="0" smtClean="0"/>
              <a:t>technology</a:t>
            </a:r>
          </a:p>
          <a:p>
            <a:pPr marL="0" indent="0" eaLnBrk="1" hangingPunct="1">
              <a:buFontTx/>
              <a:buNone/>
            </a:pPr>
            <a:endParaRPr lang="en-US" dirty="0"/>
          </a:p>
          <a:p>
            <a:pPr marL="0" indent="0" eaLnBrk="1" hangingPunct="1">
              <a:buFontTx/>
              <a:buNone/>
            </a:pPr>
            <a:r>
              <a:rPr lang="en-US" dirty="0" smtClean="0"/>
              <a:t>Example:</a:t>
            </a:r>
          </a:p>
          <a:p>
            <a:pPr>
              <a:buFontTx/>
              <a:buChar char="•"/>
            </a:pPr>
            <a:r>
              <a:rPr lang="en-US" altLang="zh-CN" dirty="0"/>
              <a:t>Suppose the </a:t>
            </a:r>
            <a:r>
              <a:rPr lang="en-US" altLang="zh-CN" dirty="0">
                <a:solidFill>
                  <a:srgbClr val="0000FF"/>
                </a:solidFill>
              </a:rPr>
              <a:t>EU has 200 units</a:t>
            </a:r>
            <a:r>
              <a:rPr lang="en-US" altLang="zh-CN" dirty="0"/>
              <a:t> of </a:t>
            </a:r>
            <a:r>
              <a:rPr lang="en-US" altLang="zh-CN" dirty="0" smtClean="0"/>
              <a:t>labor </a:t>
            </a:r>
            <a:r>
              <a:rPr lang="en-US" altLang="zh-CN" dirty="0"/>
              <a:t>available and </a:t>
            </a:r>
            <a:r>
              <a:rPr lang="en-US" altLang="zh-CN" dirty="0">
                <a:solidFill>
                  <a:srgbClr val="0000FF"/>
                </a:solidFill>
              </a:rPr>
              <a:t>Kenya has 480</a:t>
            </a:r>
            <a:r>
              <a:rPr lang="en-US" altLang="zh-CN" dirty="0"/>
              <a:t> units available </a:t>
            </a:r>
            <a:endParaRPr lang="en-US" altLang="zh-CN" dirty="0" smtClean="0"/>
          </a:p>
          <a:p>
            <a:pPr>
              <a:buFontTx/>
              <a:buChar char="•"/>
            </a:pPr>
            <a:r>
              <a:rPr lang="en-US" altLang="zh-CN" dirty="0" smtClean="0"/>
              <a:t>If </a:t>
            </a:r>
            <a:r>
              <a:rPr lang="en-US" altLang="zh-CN" dirty="0"/>
              <a:t>all workers in the </a:t>
            </a:r>
            <a:r>
              <a:rPr lang="en-US" altLang="zh-CN" dirty="0">
                <a:solidFill>
                  <a:srgbClr val="0000FF"/>
                </a:solidFill>
              </a:rPr>
              <a:t>EU</a:t>
            </a:r>
            <a:r>
              <a:rPr lang="en-US" altLang="zh-CN" dirty="0"/>
              <a:t> produce only Food, the EU can make 200/2 = </a:t>
            </a:r>
            <a:r>
              <a:rPr lang="en-US" altLang="zh-CN" dirty="0">
                <a:solidFill>
                  <a:srgbClr val="0000FF"/>
                </a:solidFill>
              </a:rPr>
              <a:t>100 Food</a:t>
            </a:r>
            <a:r>
              <a:rPr lang="en-US" altLang="zh-CN" dirty="0"/>
              <a:t> (and </a:t>
            </a:r>
            <a:r>
              <a:rPr lang="en-US" altLang="zh-CN" dirty="0">
                <a:solidFill>
                  <a:srgbClr val="0000FF"/>
                </a:solidFill>
              </a:rPr>
              <a:t>0 Chemicals</a:t>
            </a:r>
            <a:r>
              <a:rPr lang="en-US" altLang="zh-CN" dirty="0"/>
              <a:t>)</a:t>
            </a:r>
          </a:p>
          <a:p>
            <a:pPr>
              <a:buFontTx/>
              <a:buChar char="•"/>
            </a:pPr>
            <a:r>
              <a:rPr lang="en-US" altLang="zh-CN" dirty="0"/>
              <a:t> If all workers in the </a:t>
            </a:r>
            <a:r>
              <a:rPr lang="en-US" altLang="zh-CN" dirty="0">
                <a:solidFill>
                  <a:srgbClr val="0000FF"/>
                </a:solidFill>
              </a:rPr>
              <a:t>EU</a:t>
            </a:r>
            <a:r>
              <a:rPr lang="en-US" altLang="zh-CN" dirty="0"/>
              <a:t> produce only Chemicals, the EU can make 200/8 = </a:t>
            </a:r>
            <a:r>
              <a:rPr lang="en-US" altLang="zh-CN" dirty="0">
                <a:solidFill>
                  <a:srgbClr val="0000FF"/>
                </a:solidFill>
              </a:rPr>
              <a:t>25 Chemicals</a:t>
            </a:r>
            <a:r>
              <a:rPr lang="en-US" altLang="zh-CN" dirty="0"/>
              <a:t> (and </a:t>
            </a:r>
            <a:r>
              <a:rPr lang="en-US" altLang="zh-CN" dirty="0">
                <a:solidFill>
                  <a:srgbClr val="0000FF"/>
                </a:solidFill>
              </a:rPr>
              <a:t>0 Food</a:t>
            </a:r>
            <a:r>
              <a:rPr lang="en-US" altLang="zh-CN" dirty="0"/>
              <a:t>)</a:t>
            </a:r>
          </a:p>
          <a:p>
            <a:pPr>
              <a:buFontTx/>
              <a:buChar char="•"/>
            </a:pPr>
            <a:r>
              <a:rPr lang="en-US" altLang="zh-CN" dirty="0"/>
              <a:t> Similarly, if all workers in </a:t>
            </a:r>
            <a:r>
              <a:rPr lang="en-US" altLang="zh-CN" dirty="0">
                <a:solidFill>
                  <a:srgbClr val="0000FF"/>
                </a:solidFill>
              </a:rPr>
              <a:t>Kenya</a:t>
            </a:r>
            <a:r>
              <a:rPr lang="en-US" altLang="zh-CN" dirty="0"/>
              <a:t> produce </a:t>
            </a:r>
            <a:r>
              <a:rPr lang="en-US" altLang="zh-CN" dirty="0" smtClean="0"/>
              <a:t>Food, </a:t>
            </a:r>
            <a:r>
              <a:rPr lang="en-US" altLang="zh-CN" dirty="0"/>
              <a:t>total output is 480/4 = </a:t>
            </a:r>
            <a:r>
              <a:rPr lang="en-US" altLang="zh-CN" dirty="0">
                <a:solidFill>
                  <a:srgbClr val="0000FF"/>
                </a:solidFill>
              </a:rPr>
              <a:t>120 Food</a:t>
            </a:r>
            <a:r>
              <a:rPr lang="en-US" altLang="zh-CN" dirty="0"/>
              <a:t> (and </a:t>
            </a:r>
            <a:r>
              <a:rPr lang="en-US" altLang="zh-CN" dirty="0">
                <a:solidFill>
                  <a:srgbClr val="0000FF"/>
                </a:solidFill>
              </a:rPr>
              <a:t>0 Chemicals</a:t>
            </a:r>
            <a:r>
              <a:rPr lang="en-US" altLang="zh-CN" dirty="0"/>
              <a:t>); if they all produce </a:t>
            </a:r>
            <a:r>
              <a:rPr lang="en-US" altLang="zh-CN" dirty="0" smtClean="0"/>
              <a:t>Chemicals, </a:t>
            </a:r>
            <a:r>
              <a:rPr lang="en-US" altLang="zh-CN" dirty="0"/>
              <a:t>total output is 480/24 = </a:t>
            </a:r>
            <a:r>
              <a:rPr lang="en-US" altLang="zh-CN" dirty="0">
                <a:solidFill>
                  <a:srgbClr val="0000FF"/>
                </a:solidFill>
              </a:rPr>
              <a:t>20 Chemicals</a:t>
            </a:r>
            <a:r>
              <a:rPr lang="en-US" altLang="zh-CN" dirty="0"/>
              <a:t> (and </a:t>
            </a:r>
            <a:r>
              <a:rPr lang="en-US" altLang="zh-CN" dirty="0">
                <a:solidFill>
                  <a:srgbClr val="0000FF"/>
                </a:solidFill>
              </a:rPr>
              <a:t>0 Food</a:t>
            </a:r>
            <a:r>
              <a:rPr lang="en-US" altLang="zh-CN" dirty="0" smtClean="0"/>
              <a:t>)</a:t>
            </a:r>
            <a:endParaRPr lang="en-US" altLang="zh-CN" dirty="0"/>
          </a:p>
        </p:txBody>
      </p:sp>
    </p:spTree>
    <p:extLst>
      <p:ext uri="{BB962C8B-B14F-4D97-AF65-F5344CB8AC3E}">
        <p14:creationId xmlns:p14="http://schemas.microsoft.com/office/powerpoint/2010/main" val="31226639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Effect transition="in" filter="blinds(horizontal)">
                                      <p:cBhvr>
                                        <p:cTn id="7" dur="500"/>
                                        <p:tgtEl>
                                          <p:spTgt spid="389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8915">
                                            <p:txEl>
                                              <p:pRg st="2" end="2"/>
                                            </p:txEl>
                                          </p:spTgt>
                                        </p:tgtEl>
                                        <p:attrNameLst>
                                          <p:attrName>style.visibility</p:attrName>
                                        </p:attrNameLst>
                                      </p:cBhvr>
                                      <p:to>
                                        <p:strVal val="visible"/>
                                      </p:to>
                                    </p:set>
                                    <p:animEffect transition="in" filter="blinds(horizontal)">
                                      <p:cBhvr>
                                        <p:cTn id="12" dur="500"/>
                                        <p:tgtEl>
                                          <p:spTgt spid="3891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8915">
                                            <p:txEl>
                                              <p:pRg st="3" end="3"/>
                                            </p:txEl>
                                          </p:spTgt>
                                        </p:tgtEl>
                                        <p:attrNameLst>
                                          <p:attrName>style.visibility</p:attrName>
                                        </p:attrNameLst>
                                      </p:cBhvr>
                                      <p:to>
                                        <p:strVal val="visible"/>
                                      </p:to>
                                    </p:set>
                                    <p:animEffect transition="in" filter="blinds(horizontal)">
                                      <p:cBhvr>
                                        <p:cTn id="17" dur="500"/>
                                        <p:tgtEl>
                                          <p:spTgt spid="3891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8915">
                                            <p:txEl>
                                              <p:pRg st="4" end="4"/>
                                            </p:txEl>
                                          </p:spTgt>
                                        </p:tgtEl>
                                        <p:attrNameLst>
                                          <p:attrName>style.visibility</p:attrName>
                                        </p:attrNameLst>
                                      </p:cBhvr>
                                      <p:to>
                                        <p:strVal val="visible"/>
                                      </p:to>
                                    </p:set>
                                    <p:animEffect transition="in" filter="blinds(horizontal)">
                                      <p:cBhvr>
                                        <p:cTn id="22" dur="500"/>
                                        <p:tgtEl>
                                          <p:spTgt spid="3891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8915">
                                            <p:txEl>
                                              <p:pRg st="5" end="5"/>
                                            </p:txEl>
                                          </p:spTgt>
                                        </p:tgtEl>
                                        <p:attrNameLst>
                                          <p:attrName>style.visibility</p:attrName>
                                        </p:attrNameLst>
                                      </p:cBhvr>
                                      <p:to>
                                        <p:strVal val="visible"/>
                                      </p:to>
                                    </p:set>
                                    <p:animEffect transition="in" filter="blinds(horizontal)">
                                      <p:cBhvr>
                                        <p:cTn id="27" dur="500"/>
                                        <p:tgtEl>
                                          <p:spTgt spid="3891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8915">
                                            <p:txEl>
                                              <p:pRg st="6" end="6"/>
                                            </p:txEl>
                                          </p:spTgt>
                                        </p:tgtEl>
                                        <p:attrNameLst>
                                          <p:attrName>style.visibility</p:attrName>
                                        </p:attrNameLst>
                                      </p:cBhvr>
                                      <p:to>
                                        <p:strVal val="visible"/>
                                      </p:to>
                                    </p:set>
                                    <p:animEffect transition="in" filter="blinds(horizontal)">
                                      <p:cBhvr>
                                        <p:cTn id="32" dur="500"/>
                                        <p:tgtEl>
                                          <p:spTgt spid="3891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3"/>
          <p:cNvSpPr>
            <a:spLocks noGrp="1"/>
          </p:cNvSpPr>
          <p:nvPr>
            <p:ph type="sldNum" sz="quarter" idx="10"/>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宋体" charset="0"/>
              </a:defRPr>
            </a:lvl1pPr>
            <a:lvl2pPr marL="742950" indent="-285750" eaLnBrk="0" hangingPunct="0">
              <a:defRPr>
                <a:solidFill>
                  <a:schemeClr val="tx1"/>
                </a:solidFill>
                <a:latin typeface="Arial" charset="0"/>
                <a:ea typeface="宋体" charset="0"/>
              </a:defRPr>
            </a:lvl2pPr>
            <a:lvl3pPr marL="1143000" indent="-228600" eaLnBrk="0" hangingPunct="0">
              <a:defRPr>
                <a:solidFill>
                  <a:schemeClr val="tx1"/>
                </a:solidFill>
                <a:latin typeface="Arial" charset="0"/>
                <a:ea typeface="宋体" charset="0"/>
              </a:defRPr>
            </a:lvl3pPr>
            <a:lvl4pPr marL="1600200" indent="-228600" eaLnBrk="0" hangingPunct="0">
              <a:defRPr>
                <a:solidFill>
                  <a:schemeClr val="tx1"/>
                </a:solidFill>
                <a:latin typeface="Arial" charset="0"/>
                <a:ea typeface="宋体" charset="0"/>
              </a:defRPr>
            </a:lvl4pPr>
            <a:lvl5pPr marL="2057400" indent="-228600" eaLnBrk="0" hangingPunct="0">
              <a:defRPr>
                <a:solidFill>
                  <a:schemeClr val="tx1"/>
                </a:solidFill>
                <a:latin typeface="Arial" charset="0"/>
                <a:ea typeface="宋体" charset="0"/>
              </a:defRPr>
            </a:lvl5pPr>
            <a:lvl6pPr marL="2514600" indent="-228600" algn="ctr" eaLnBrk="0" fontAlgn="base" hangingPunct="0">
              <a:spcBef>
                <a:spcPct val="0"/>
              </a:spcBef>
              <a:spcAft>
                <a:spcPct val="0"/>
              </a:spcAft>
              <a:defRPr>
                <a:solidFill>
                  <a:schemeClr val="tx1"/>
                </a:solidFill>
                <a:latin typeface="Arial" charset="0"/>
                <a:ea typeface="宋体" charset="0"/>
              </a:defRPr>
            </a:lvl6pPr>
            <a:lvl7pPr marL="2971800" indent="-228600" algn="ctr" eaLnBrk="0" fontAlgn="base" hangingPunct="0">
              <a:spcBef>
                <a:spcPct val="0"/>
              </a:spcBef>
              <a:spcAft>
                <a:spcPct val="0"/>
              </a:spcAft>
              <a:defRPr>
                <a:solidFill>
                  <a:schemeClr val="tx1"/>
                </a:solidFill>
                <a:latin typeface="Arial" charset="0"/>
                <a:ea typeface="宋体" charset="0"/>
              </a:defRPr>
            </a:lvl7pPr>
            <a:lvl8pPr marL="3429000" indent="-228600" algn="ctr" eaLnBrk="0" fontAlgn="base" hangingPunct="0">
              <a:spcBef>
                <a:spcPct val="0"/>
              </a:spcBef>
              <a:spcAft>
                <a:spcPct val="0"/>
              </a:spcAft>
              <a:defRPr>
                <a:solidFill>
                  <a:schemeClr val="tx1"/>
                </a:solidFill>
                <a:latin typeface="Arial" charset="0"/>
                <a:ea typeface="宋体" charset="0"/>
              </a:defRPr>
            </a:lvl8pPr>
            <a:lvl9pPr marL="3886200" indent="-228600" algn="ctr" eaLnBrk="0" fontAlgn="base" hangingPunct="0">
              <a:spcBef>
                <a:spcPct val="0"/>
              </a:spcBef>
              <a:spcAft>
                <a:spcPct val="0"/>
              </a:spcAft>
              <a:defRPr>
                <a:solidFill>
                  <a:schemeClr val="tx1"/>
                </a:solidFill>
                <a:latin typeface="Arial" charset="0"/>
                <a:ea typeface="宋体" charset="0"/>
              </a:defRPr>
            </a:lvl9pPr>
          </a:lstStyle>
          <a:p>
            <a:r>
              <a:rPr lang="en-GB"/>
              <a:t>Page </a:t>
            </a:r>
            <a:fld id="{1566E386-9C08-D044-8891-C61C153EB2F4}" type="slidenum">
              <a:rPr lang="en-GB"/>
              <a:pPr/>
              <a:t>13</a:t>
            </a:fld>
            <a:endParaRPr lang="en-GB"/>
          </a:p>
        </p:txBody>
      </p:sp>
      <p:sp>
        <p:nvSpPr>
          <p:cNvPr id="10243" name="Rectangle 2"/>
          <p:cNvSpPr>
            <a:spLocks noGrp="1" noChangeArrowheads="1"/>
          </p:cNvSpPr>
          <p:nvPr>
            <p:ph type="title"/>
          </p:nvPr>
        </p:nvSpPr>
        <p:spPr/>
        <p:txBody>
          <a:bodyPr>
            <a:noAutofit/>
          </a:bodyPr>
          <a:lstStyle/>
          <a:p>
            <a:pPr eaLnBrk="1" hangingPunct="1"/>
            <a:r>
              <a:rPr lang="en-US" sz="3400" dirty="0"/>
              <a:t>Production possibility </a:t>
            </a:r>
            <a:r>
              <a:rPr lang="en-US" sz="3400" dirty="0" smtClean="0"/>
              <a:t>frontier</a:t>
            </a:r>
            <a:endParaRPr lang="en-US" sz="3400" dirty="0"/>
          </a:p>
        </p:txBody>
      </p:sp>
      <p:sp>
        <p:nvSpPr>
          <p:cNvPr id="38915" name="Rectangle 3"/>
          <p:cNvSpPr>
            <a:spLocks noGrp="1" noChangeArrowheads="1"/>
          </p:cNvSpPr>
          <p:nvPr>
            <p:ph type="body" idx="1"/>
          </p:nvPr>
        </p:nvSpPr>
        <p:spPr>
          <a:noFill/>
        </p:spPr>
        <p:txBody>
          <a:bodyPr>
            <a:normAutofit lnSpcReduction="10000"/>
          </a:bodyPr>
          <a:lstStyle/>
          <a:p>
            <a:pPr marL="0" indent="0" eaLnBrk="1" hangingPunct="1">
              <a:buFontTx/>
              <a:buNone/>
            </a:pPr>
            <a:r>
              <a:rPr lang="en-US" b="1" i="1" dirty="0">
                <a:effectLst>
                  <a:outerShdw blurRad="38100" dist="38100" dir="2700000" algn="tl">
                    <a:srgbClr val="000000">
                      <a:alpha val="43137"/>
                    </a:srgbClr>
                  </a:outerShdw>
                </a:effectLst>
              </a:rPr>
              <a:t>N</a:t>
            </a:r>
            <a:r>
              <a:rPr lang="en-US" b="1" i="1" dirty="0" smtClean="0">
                <a:effectLst>
                  <a:outerShdw blurRad="38100" dist="38100" dir="2700000" algn="tl">
                    <a:srgbClr val="000000">
                      <a:alpha val="43137"/>
                    </a:srgbClr>
                  </a:outerShdw>
                </a:effectLst>
              </a:rPr>
              <a:t>ote </a:t>
            </a:r>
            <a:r>
              <a:rPr lang="en-US" b="1" i="1" dirty="0">
                <a:effectLst>
                  <a:outerShdw blurRad="38100" dist="38100" dir="2700000" algn="tl">
                    <a:srgbClr val="000000">
                      <a:alpha val="43137"/>
                    </a:srgbClr>
                  </a:outerShdw>
                </a:effectLst>
              </a:rPr>
              <a:t>that:</a:t>
            </a:r>
          </a:p>
          <a:p>
            <a:pPr marL="0" indent="0" eaLnBrk="1" hangingPunct="1"/>
            <a:r>
              <a:rPr lang="en-US" sz="3000" dirty="0" smtClean="0"/>
              <a:t>The PPF depends </a:t>
            </a:r>
            <a:r>
              <a:rPr lang="en-US" sz="3000" dirty="0"/>
              <a:t>on the </a:t>
            </a:r>
            <a:r>
              <a:rPr lang="en-US" sz="3000" dirty="0">
                <a:solidFill>
                  <a:srgbClr val="0000FF"/>
                </a:solidFill>
              </a:rPr>
              <a:t>available factors</a:t>
            </a:r>
            <a:r>
              <a:rPr lang="en-US" sz="3000" dirty="0"/>
              <a:t> of production: if, e.g., more </a:t>
            </a:r>
            <a:r>
              <a:rPr lang="en-US" sz="3000" dirty="0" smtClean="0"/>
              <a:t>labor </a:t>
            </a:r>
            <a:r>
              <a:rPr lang="en-US" sz="3000" dirty="0"/>
              <a:t>becomes </a:t>
            </a:r>
            <a:r>
              <a:rPr lang="en-US" sz="3000" dirty="0" smtClean="0"/>
              <a:t>available, </a:t>
            </a:r>
            <a:r>
              <a:rPr lang="en-US" sz="3000" dirty="0"/>
              <a:t>more goods can be </a:t>
            </a:r>
            <a:r>
              <a:rPr lang="en-US" sz="3000" dirty="0" smtClean="0"/>
              <a:t>produced</a:t>
            </a:r>
          </a:p>
          <a:p>
            <a:pPr marL="0" indent="0" eaLnBrk="1" hangingPunct="1">
              <a:buNone/>
            </a:pPr>
            <a:endParaRPr lang="en-US" sz="3000" dirty="0"/>
          </a:p>
          <a:p>
            <a:pPr marL="0" indent="0" eaLnBrk="1" hangingPunct="1"/>
            <a:r>
              <a:rPr lang="en-US" sz="3000" dirty="0"/>
              <a:t> The </a:t>
            </a:r>
            <a:r>
              <a:rPr lang="en-US" sz="3000" dirty="0" smtClean="0"/>
              <a:t>PPF depends </a:t>
            </a:r>
            <a:r>
              <a:rPr lang="en-US" sz="3000" dirty="0"/>
              <a:t>on the </a:t>
            </a:r>
            <a:r>
              <a:rPr lang="en-US" sz="3000" dirty="0">
                <a:solidFill>
                  <a:srgbClr val="0000FF"/>
                </a:solidFill>
              </a:rPr>
              <a:t>state of technology</a:t>
            </a:r>
            <a:r>
              <a:rPr lang="en-US" sz="3000" dirty="0"/>
              <a:t>: if new techniques become available, output increases with the same use of inputs</a:t>
            </a:r>
          </a:p>
          <a:p>
            <a:pPr marL="0" indent="0" eaLnBrk="1" hangingPunct="1">
              <a:buFontTx/>
              <a:buNone/>
            </a:pPr>
            <a:endParaRPr lang="en-US" dirty="0">
              <a:latin typeface="Arial" charset="0"/>
            </a:endParaRPr>
          </a:p>
        </p:txBody>
      </p:sp>
    </p:spTree>
    <p:extLst>
      <p:ext uri="{BB962C8B-B14F-4D97-AF65-F5344CB8AC3E}">
        <p14:creationId xmlns:p14="http://schemas.microsoft.com/office/powerpoint/2010/main" val="42228715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Effect transition="in" filter="blinds(horizontal)">
                                      <p:cBhvr>
                                        <p:cTn id="7" dur="500"/>
                                        <p:tgtEl>
                                          <p:spTgt spid="3891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8915">
                                            <p:txEl>
                                              <p:pRg st="1" end="1"/>
                                            </p:txEl>
                                          </p:spTgt>
                                        </p:tgtEl>
                                        <p:attrNameLst>
                                          <p:attrName>style.visibility</p:attrName>
                                        </p:attrNameLst>
                                      </p:cBhvr>
                                      <p:to>
                                        <p:strVal val="visible"/>
                                      </p:to>
                                    </p:set>
                                    <p:animEffect transition="in" filter="blinds(horizontal)">
                                      <p:cBhvr>
                                        <p:cTn id="12" dur="500"/>
                                        <p:tgtEl>
                                          <p:spTgt spid="3891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8915">
                                            <p:txEl>
                                              <p:pRg st="3" end="3"/>
                                            </p:txEl>
                                          </p:spTgt>
                                        </p:tgtEl>
                                        <p:attrNameLst>
                                          <p:attrName>style.visibility</p:attrName>
                                        </p:attrNameLst>
                                      </p:cBhvr>
                                      <p:to>
                                        <p:strVal val="visible"/>
                                      </p:to>
                                    </p:set>
                                    <p:animEffect transition="in" filter="blinds(horizontal)">
                                      <p:cBhvr>
                                        <p:cTn id="17" dur="500"/>
                                        <p:tgtEl>
                                          <p:spTgt spid="3891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3"/>
          <p:cNvSpPr>
            <a:spLocks noGrp="1"/>
          </p:cNvSpPr>
          <p:nvPr>
            <p:ph type="sldNum" sz="quarter" idx="10"/>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宋体" charset="0"/>
              </a:defRPr>
            </a:lvl1pPr>
            <a:lvl2pPr marL="742950" indent="-285750" eaLnBrk="0" hangingPunct="0">
              <a:defRPr>
                <a:solidFill>
                  <a:schemeClr val="tx1"/>
                </a:solidFill>
                <a:latin typeface="Arial" charset="0"/>
                <a:ea typeface="宋体" charset="0"/>
              </a:defRPr>
            </a:lvl2pPr>
            <a:lvl3pPr marL="1143000" indent="-228600" eaLnBrk="0" hangingPunct="0">
              <a:defRPr>
                <a:solidFill>
                  <a:schemeClr val="tx1"/>
                </a:solidFill>
                <a:latin typeface="Arial" charset="0"/>
                <a:ea typeface="宋体" charset="0"/>
              </a:defRPr>
            </a:lvl3pPr>
            <a:lvl4pPr marL="1600200" indent="-228600" eaLnBrk="0" hangingPunct="0">
              <a:defRPr>
                <a:solidFill>
                  <a:schemeClr val="tx1"/>
                </a:solidFill>
                <a:latin typeface="Arial" charset="0"/>
                <a:ea typeface="宋体" charset="0"/>
              </a:defRPr>
            </a:lvl4pPr>
            <a:lvl5pPr marL="2057400" indent="-228600" eaLnBrk="0" hangingPunct="0">
              <a:defRPr>
                <a:solidFill>
                  <a:schemeClr val="tx1"/>
                </a:solidFill>
                <a:latin typeface="Arial" charset="0"/>
                <a:ea typeface="宋体" charset="0"/>
              </a:defRPr>
            </a:lvl5pPr>
            <a:lvl6pPr marL="2514600" indent="-228600" algn="ctr" eaLnBrk="0" fontAlgn="base" hangingPunct="0">
              <a:spcBef>
                <a:spcPct val="0"/>
              </a:spcBef>
              <a:spcAft>
                <a:spcPct val="0"/>
              </a:spcAft>
              <a:defRPr>
                <a:solidFill>
                  <a:schemeClr val="tx1"/>
                </a:solidFill>
                <a:latin typeface="Arial" charset="0"/>
                <a:ea typeface="宋体" charset="0"/>
              </a:defRPr>
            </a:lvl6pPr>
            <a:lvl7pPr marL="2971800" indent="-228600" algn="ctr" eaLnBrk="0" fontAlgn="base" hangingPunct="0">
              <a:spcBef>
                <a:spcPct val="0"/>
              </a:spcBef>
              <a:spcAft>
                <a:spcPct val="0"/>
              </a:spcAft>
              <a:defRPr>
                <a:solidFill>
                  <a:schemeClr val="tx1"/>
                </a:solidFill>
                <a:latin typeface="Arial" charset="0"/>
                <a:ea typeface="宋体" charset="0"/>
              </a:defRPr>
            </a:lvl7pPr>
            <a:lvl8pPr marL="3429000" indent="-228600" algn="ctr" eaLnBrk="0" fontAlgn="base" hangingPunct="0">
              <a:spcBef>
                <a:spcPct val="0"/>
              </a:spcBef>
              <a:spcAft>
                <a:spcPct val="0"/>
              </a:spcAft>
              <a:defRPr>
                <a:solidFill>
                  <a:schemeClr val="tx1"/>
                </a:solidFill>
                <a:latin typeface="Arial" charset="0"/>
                <a:ea typeface="宋体" charset="0"/>
              </a:defRPr>
            </a:lvl8pPr>
            <a:lvl9pPr marL="3886200" indent="-228600" algn="ctr" eaLnBrk="0" fontAlgn="base" hangingPunct="0">
              <a:spcBef>
                <a:spcPct val="0"/>
              </a:spcBef>
              <a:spcAft>
                <a:spcPct val="0"/>
              </a:spcAft>
              <a:defRPr>
                <a:solidFill>
                  <a:schemeClr val="tx1"/>
                </a:solidFill>
                <a:latin typeface="Arial" charset="0"/>
                <a:ea typeface="宋体" charset="0"/>
              </a:defRPr>
            </a:lvl9pPr>
          </a:lstStyle>
          <a:p>
            <a:r>
              <a:rPr lang="en-GB"/>
              <a:t>Page </a:t>
            </a:r>
            <a:fld id="{3DD720ED-596C-9B44-9BE5-90E67E34A424}" type="slidenum">
              <a:rPr lang="en-GB"/>
              <a:pPr/>
              <a:t>14</a:t>
            </a:fld>
            <a:endParaRPr lang="en-GB"/>
          </a:p>
        </p:txBody>
      </p:sp>
      <p:sp>
        <p:nvSpPr>
          <p:cNvPr id="12291" name="Rectangle 2"/>
          <p:cNvSpPr>
            <a:spLocks noGrp="1" noChangeArrowheads="1"/>
          </p:cNvSpPr>
          <p:nvPr>
            <p:ph type="title"/>
          </p:nvPr>
        </p:nvSpPr>
        <p:spPr/>
        <p:txBody>
          <a:bodyPr>
            <a:normAutofit fontScale="90000"/>
          </a:bodyPr>
          <a:lstStyle/>
          <a:p>
            <a:pPr eaLnBrk="1" hangingPunct="1"/>
            <a:r>
              <a:rPr lang="en-US" dirty="0"/>
              <a:t>Production possibility frontiers</a:t>
            </a:r>
          </a:p>
        </p:txBody>
      </p:sp>
      <p:sp>
        <p:nvSpPr>
          <p:cNvPr id="15368" name="Rectangle 8"/>
          <p:cNvSpPr>
            <a:spLocks noChangeArrowheads="1"/>
          </p:cNvSpPr>
          <p:nvPr/>
        </p:nvSpPr>
        <p:spPr bwMode="auto">
          <a:xfrm>
            <a:off x="5638800" y="1634054"/>
            <a:ext cx="3276600" cy="17081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algn="l">
              <a:lnSpc>
                <a:spcPct val="150000"/>
              </a:lnSpc>
              <a:buFontTx/>
              <a:buChar char="•"/>
            </a:pPr>
            <a:r>
              <a:rPr lang="en-US" sz="2000" dirty="0">
                <a:solidFill>
                  <a:srgbClr val="000000"/>
                </a:solidFill>
              </a:rPr>
              <a:t> </a:t>
            </a:r>
            <a:r>
              <a:rPr lang="en-US" dirty="0">
                <a:solidFill>
                  <a:srgbClr val="000000"/>
                </a:solidFill>
              </a:rPr>
              <a:t>The EU can produce  </a:t>
            </a:r>
          </a:p>
          <a:p>
            <a:pPr algn="l">
              <a:lnSpc>
                <a:spcPct val="150000"/>
              </a:lnSpc>
            </a:pPr>
            <a:r>
              <a:rPr lang="en-US" dirty="0">
                <a:solidFill>
                  <a:srgbClr val="000000"/>
                </a:solidFill>
              </a:rPr>
              <a:t>(0 Chemicals, 100 Food) or </a:t>
            </a:r>
          </a:p>
          <a:p>
            <a:pPr algn="l">
              <a:lnSpc>
                <a:spcPct val="150000"/>
              </a:lnSpc>
            </a:pPr>
            <a:r>
              <a:rPr lang="en-US" dirty="0">
                <a:solidFill>
                  <a:srgbClr val="000000"/>
                </a:solidFill>
              </a:rPr>
              <a:t>(</a:t>
            </a:r>
            <a:r>
              <a:rPr lang="en-US" dirty="0" smtClean="0">
                <a:solidFill>
                  <a:srgbClr val="000000"/>
                </a:solidFill>
              </a:rPr>
              <a:t>25 </a:t>
            </a:r>
            <a:r>
              <a:rPr lang="en-US" dirty="0">
                <a:solidFill>
                  <a:srgbClr val="000000"/>
                </a:solidFill>
              </a:rPr>
              <a:t>Chemicals, 0 Food), or </a:t>
            </a:r>
          </a:p>
          <a:p>
            <a:pPr algn="l">
              <a:lnSpc>
                <a:spcPct val="150000"/>
              </a:lnSpc>
            </a:pPr>
            <a:r>
              <a:rPr lang="en-US" dirty="0">
                <a:solidFill>
                  <a:srgbClr val="000000"/>
                </a:solidFill>
              </a:rPr>
              <a:t>any combination in between </a:t>
            </a:r>
            <a:endParaRPr lang="nl-NL" altLang="zh-CN" dirty="0">
              <a:solidFill>
                <a:srgbClr val="000000"/>
              </a:solidFill>
            </a:endParaRPr>
          </a:p>
        </p:txBody>
      </p:sp>
      <p:sp>
        <p:nvSpPr>
          <p:cNvPr id="12293" name="Line 11"/>
          <p:cNvSpPr>
            <a:spLocks noChangeShapeType="1"/>
          </p:cNvSpPr>
          <p:nvPr/>
        </p:nvSpPr>
        <p:spPr bwMode="auto">
          <a:xfrm>
            <a:off x="904875" y="1890703"/>
            <a:ext cx="9525" cy="4586287"/>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zh-CN" altLang="en-US"/>
          </a:p>
        </p:txBody>
      </p:sp>
      <p:sp>
        <p:nvSpPr>
          <p:cNvPr id="12294" name="Line 12"/>
          <p:cNvSpPr>
            <a:spLocks noChangeShapeType="1"/>
          </p:cNvSpPr>
          <p:nvPr/>
        </p:nvSpPr>
        <p:spPr bwMode="auto">
          <a:xfrm>
            <a:off x="914400" y="6476991"/>
            <a:ext cx="4191000" cy="0"/>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zh-CN" altLang="en-US"/>
          </a:p>
        </p:txBody>
      </p:sp>
      <p:sp>
        <p:nvSpPr>
          <p:cNvPr id="12295" name="Text Box 15"/>
          <p:cNvSpPr txBox="1">
            <a:spLocks noChangeArrowheads="1"/>
          </p:cNvSpPr>
          <p:nvPr/>
        </p:nvSpPr>
        <p:spPr bwMode="auto">
          <a:xfrm>
            <a:off x="228600" y="1676388"/>
            <a:ext cx="704850" cy="36671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85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a:solidFill>
                  <a:schemeClr val="tx1"/>
                </a:solidFill>
                <a:latin typeface="Arial" charset="0"/>
                <a:ea typeface="宋体" charset="0"/>
              </a:defRPr>
            </a:lvl1pPr>
            <a:lvl2pPr marL="742950" indent="-285750" eaLnBrk="0" hangingPunct="0">
              <a:defRPr>
                <a:solidFill>
                  <a:schemeClr val="tx1"/>
                </a:solidFill>
                <a:latin typeface="Arial" charset="0"/>
                <a:ea typeface="宋体" charset="0"/>
              </a:defRPr>
            </a:lvl2pPr>
            <a:lvl3pPr marL="1143000" indent="-228600" eaLnBrk="0" hangingPunct="0">
              <a:defRPr>
                <a:solidFill>
                  <a:schemeClr val="tx1"/>
                </a:solidFill>
                <a:latin typeface="Arial" charset="0"/>
                <a:ea typeface="宋体" charset="0"/>
              </a:defRPr>
            </a:lvl3pPr>
            <a:lvl4pPr marL="1600200" indent="-228600" eaLnBrk="0" hangingPunct="0">
              <a:defRPr>
                <a:solidFill>
                  <a:schemeClr val="tx1"/>
                </a:solidFill>
                <a:latin typeface="Arial" charset="0"/>
                <a:ea typeface="宋体" charset="0"/>
              </a:defRPr>
            </a:lvl4pPr>
            <a:lvl5pPr marL="2057400" indent="-228600" eaLnBrk="0" hangingPunct="0">
              <a:defRPr>
                <a:solidFill>
                  <a:schemeClr val="tx1"/>
                </a:solidFill>
                <a:latin typeface="Arial" charset="0"/>
                <a:ea typeface="宋体" charset="0"/>
              </a:defRPr>
            </a:lvl5pPr>
            <a:lvl6pPr marL="2514600" indent="-228600" algn="ctr" eaLnBrk="0" fontAlgn="base" hangingPunct="0">
              <a:spcBef>
                <a:spcPct val="0"/>
              </a:spcBef>
              <a:spcAft>
                <a:spcPct val="0"/>
              </a:spcAft>
              <a:defRPr>
                <a:solidFill>
                  <a:schemeClr val="tx1"/>
                </a:solidFill>
                <a:latin typeface="Arial" charset="0"/>
                <a:ea typeface="宋体" charset="0"/>
              </a:defRPr>
            </a:lvl6pPr>
            <a:lvl7pPr marL="2971800" indent="-228600" algn="ctr" eaLnBrk="0" fontAlgn="base" hangingPunct="0">
              <a:spcBef>
                <a:spcPct val="0"/>
              </a:spcBef>
              <a:spcAft>
                <a:spcPct val="0"/>
              </a:spcAft>
              <a:defRPr>
                <a:solidFill>
                  <a:schemeClr val="tx1"/>
                </a:solidFill>
                <a:latin typeface="Arial" charset="0"/>
                <a:ea typeface="宋体" charset="0"/>
              </a:defRPr>
            </a:lvl7pPr>
            <a:lvl8pPr marL="3429000" indent="-228600" algn="ctr" eaLnBrk="0" fontAlgn="base" hangingPunct="0">
              <a:spcBef>
                <a:spcPct val="0"/>
              </a:spcBef>
              <a:spcAft>
                <a:spcPct val="0"/>
              </a:spcAft>
              <a:defRPr>
                <a:solidFill>
                  <a:schemeClr val="tx1"/>
                </a:solidFill>
                <a:latin typeface="Arial" charset="0"/>
                <a:ea typeface="宋体" charset="0"/>
              </a:defRPr>
            </a:lvl8pPr>
            <a:lvl9pPr marL="3886200" indent="-228600" algn="ctr" eaLnBrk="0" fontAlgn="base" hangingPunct="0">
              <a:spcBef>
                <a:spcPct val="0"/>
              </a:spcBef>
              <a:spcAft>
                <a:spcPct val="0"/>
              </a:spcAft>
              <a:defRPr>
                <a:solidFill>
                  <a:schemeClr val="tx1"/>
                </a:solidFill>
                <a:latin typeface="Arial" charset="0"/>
                <a:ea typeface="宋体" charset="0"/>
              </a:defRPr>
            </a:lvl9pPr>
          </a:lstStyle>
          <a:p>
            <a:pPr eaLnBrk="1" hangingPunct="1"/>
            <a:r>
              <a:rPr lang="en-US" dirty="0"/>
              <a:t>Food</a:t>
            </a:r>
          </a:p>
        </p:txBody>
      </p:sp>
      <p:sp>
        <p:nvSpPr>
          <p:cNvPr id="12296" name="Text Box 16"/>
          <p:cNvSpPr txBox="1">
            <a:spLocks noChangeArrowheads="1"/>
          </p:cNvSpPr>
          <p:nvPr/>
        </p:nvSpPr>
        <p:spPr bwMode="auto">
          <a:xfrm>
            <a:off x="1447800" y="6460058"/>
            <a:ext cx="1250950" cy="36671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85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a:solidFill>
                  <a:schemeClr val="tx1"/>
                </a:solidFill>
                <a:latin typeface="Arial" charset="0"/>
                <a:ea typeface="宋体" charset="0"/>
              </a:defRPr>
            </a:lvl1pPr>
            <a:lvl2pPr marL="742950" indent="-285750" eaLnBrk="0" hangingPunct="0">
              <a:defRPr>
                <a:solidFill>
                  <a:schemeClr val="tx1"/>
                </a:solidFill>
                <a:latin typeface="Arial" charset="0"/>
                <a:ea typeface="宋体" charset="0"/>
              </a:defRPr>
            </a:lvl2pPr>
            <a:lvl3pPr marL="1143000" indent="-228600" eaLnBrk="0" hangingPunct="0">
              <a:defRPr>
                <a:solidFill>
                  <a:schemeClr val="tx1"/>
                </a:solidFill>
                <a:latin typeface="Arial" charset="0"/>
                <a:ea typeface="宋体" charset="0"/>
              </a:defRPr>
            </a:lvl3pPr>
            <a:lvl4pPr marL="1600200" indent="-228600" eaLnBrk="0" hangingPunct="0">
              <a:defRPr>
                <a:solidFill>
                  <a:schemeClr val="tx1"/>
                </a:solidFill>
                <a:latin typeface="Arial" charset="0"/>
                <a:ea typeface="宋体" charset="0"/>
              </a:defRPr>
            </a:lvl4pPr>
            <a:lvl5pPr marL="2057400" indent="-228600" eaLnBrk="0" hangingPunct="0">
              <a:defRPr>
                <a:solidFill>
                  <a:schemeClr val="tx1"/>
                </a:solidFill>
                <a:latin typeface="Arial" charset="0"/>
                <a:ea typeface="宋体" charset="0"/>
              </a:defRPr>
            </a:lvl5pPr>
            <a:lvl6pPr marL="2514600" indent="-228600" algn="ctr" eaLnBrk="0" fontAlgn="base" hangingPunct="0">
              <a:spcBef>
                <a:spcPct val="0"/>
              </a:spcBef>
              <a:spcAft>
                <a:spcPct val="0"/>
              </a:spcAft>
              <a:defRPr>
                <a:solidFill>
                  <a:schemeClr val="tx1"/>
                </a:solidFill>
                <a:latin typeface="Arial" charset="0"/>
                <a:ea typeface="宋体" charset="0"/>
              </a:defRPr>
            </a:lvl6pPr>
            <a:lvl7pPr marL="2971800" indent="-228600" algn="ctr" eaLnBrk="0" fontAlgn="base" hangingPunct="0">
              <a:spcBef>
                <a:spcPct val="0"/>
              </a:spcBef>
              <a:spcAft>
                <a:spcPct val="0"/>
              </a:spcAft>
              <a:defRPr>
                <a:solidFill>
                  <a:schemeClr val="tx1"/>
                </a:solidFill>
                <a:latin typeface="Arial" charset="0"/>
                <a:ea typeface="宋体" charset="0"/>
              </a:defRPr>
            </a:lvl7pPr>
            <a:lvl8pPr marL="3429000" indent="-228600" algn="ctr" eaLnBrk="0" fontAlgn="base" hangingPunct="0">
              <a:spcBef>
                <a:spcPct val="0"/>
              </a:spcBef>
              <a:spcAft>
                <a:spcPct val="0"/>
              </a:spcAft>
              <a:defRPr>
                <a:solidFill>
                  <a:schemeClr val="tx1"/>
                </a:solidFill>
                <a:latin typeface="Arial" charset="0"/>
                <a:ea typeface="宋体" charset="0"/>
              </a:defRPr>
            </a:lvl8pPr>
            <a:lvl9pPr marL="3886200" indent="-228600" algn="ctr" eaLnBrk="0" fontAlgn="base" hangingPunct="0">
              <a:spcBef>
                <a:spcPct val="0"/>
              </a:spcBef>
              <a:spcAft>
                <a:spcPct val="0"/>
              </a:spcAft>
              <a:defRPr>
                <a:solidFill>
                  <a:schemeClr val="tx1"/>
                </a:solidFill>
                <a:latin typeface="Arial" charset="0"/>
                <a:ea typeface="宋体" charset="0"/>
              </a:defRPr>
            </a:lvl9pPr>
          </a:lstStyle>
          <a:p>
            <a:pPr eaLnBrk="1" hangingPunct="1"/>
            <a:r>
              <a:rPr lang="en-US"/>
              <a:t>Chemicals</a:t>
            </a:r>
          </a:p>
        </p:txBody>
      </p:sp>
      <p:sp>
        <p:nvSpPr>
          <p:cNvPr id="15381" name="Rectangle 21"/>
          <p:cNvSpPr>
            <a:spLocks noChangeArrowheads="1"/>
          </p:cNvSpPr>
          <p:nvPr/>
        </p:nvSpPr>
        <p:spPr bwMode="auto">
          <a:xfrm>
            <a:off x="5708650" y="3475827"/>
            <a:ext cx="2978150" cy="253915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a:spAutoFit/>
          </a:bodyPr>
          <a:lstStyle/>
          <a:p>
            <a:pPr algn="l">
              <a:lnSpc>
                <a:spcPct val="150000"/>
              </a:lnSpc>
            </a:pPr>
            <a:endParaRPr lang="en-US" sz="2000" dirty="0" smtClean="0">
              <a:solidFill>
                <a:srgbClr val="000000"/>
              </a:solidFill>
            </a:endParaRPr>
          </a:p>
          <a:p>
            <a:pPr algn="l">
              <a:lnSpc>
                <a:spcPct val="150000"/>
              </a:lnSpc>
              <a:buFontTx/>
              <a:buChar char="•"/>
            </a:pPr>
            <a:r>
              <a:rPr lang="en-US" dirty="0" smtClean="0">
                <a:solidFill>
                  <a:srgbClr val="000000"/>
                </a:solidFill>
              </a:rPr>
              <a:t>Kenya </a:t>
            </a:r>
            <a:r>
              <a:rPr lang="en-US" dirty="0">
                <a:solidFill>
                  <a:srgbClr val="000000"/>
                </a:solidFill>
              </a:rPr>
              <a:t>can produce  </a:t>
            </a:r>
          </a:p>
          <a:p>
            <a:pPr algn="l">
              <a:lnSpc>
                <a:spcPct val="150000"/>
              </a:lnSpc>
            </a:pPr>
            <a:r>
              <a:rPr lang="en-US" dirty="0">
                <a:solidFill>
                  <a:srgbClr val="000000"/>
                </a:solidFill>
              </a:rPr>
              <a:t>(0 Chemicals, 100 Food) or </a:t>
            </a:r>
          </a:p>
          <a:p>
            <a:pPr algn="l">
              <a:lnSpc>
                <a:spcPct val="150000"/>
              </a:lnSpc>
            </a:pPr>
            <a:r>
              <a:rPr lang="en-US" dirty="0">
                <a:solidFill>
                  <a:srgbClr val="000000"/>
                </a:solidFill>
              </a:rPr>
              <a:t>(20 Chemicals, 0 Food), or </a:t>
            </a:r>
          </a:p>
          <a:p>
            <a:pPr algn="l">
              <a:lnSpc>
                <a:spcPct val="150000"/>
              </a:lnSpc>
            </a:pPr>
            <a:r>
              <a:rPr lang="en-US" dirty="0">
                <a:solidFill>
                  <a:srgbClr val="000000"/>
                </a:solidFill>
              </a:rPr>
              <a:t>any combination in between</a:t>
            </a:r>
            <a:endParaRPr lang="nl-NL" altLang="zh-CN" dirty="0">
              <a:solidFill>
                <a:srgbClr val="000000"/>
              </a:solidFill>
            </a:endParaRPr>
          </a:p>
        </p:txBody>
      </p:sp>
      <p:grpSp>
        <p:nvGrpSpPr>
          <p:cNvPr id="15384" name="Group 24"/>
          <p:cNvGrpSpPr>
            <a:grpSpLocks/>
          </p:cNvGrpSpPr>
          <p:nvPr/>
        </p:nvGrpSpPr>
        <p:grpSpPr bwMode="auto">
          <a:xfrm>
            <a:off x="381000" y="2116658"/>
            <a:ext cx="3473450" cy="4710113"/>
            <a:chOff x="240" y="1056"/>
            <a:chExt cx="2188" cy="2967"/>
          </a:xfrm>
        </p:grpSpPr>
        <p:sp>
          <p:nvSpPr>
            <p:cNvPr id="12304" name="Line 14"/>
            <p:cNvSpPr>
              <a:spLocks noChangeShapeType="1"/>
            </p:cNvSpPr>
            <p:nvPr/>
          </p:nvSpPr>
          <p:spPr bwMode="auto">
            <a:xfrm>
              <a:off x="570" y="1164"/>
              <a:ext cx="1763" cy="2633"/>
            </a:xfrm>
            <a:prstGeom prst="line">
              <a:avLst/>
            </a:prstGeom>
            <a:noFill/>
            <a:ln w="28575">
              <a:solidFill>
                <a:srgbClr val="0000FF"/>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zh-CN" altLang="en-US"/>
            </a:p>
          </p:txBody>
        </p:sp>
        <p:sp>
          <p:nvSpPr>
            <p:cNvPr id="12305" name="Text Box 18"/>
            <p:cNvSpPr txBox="1">
              <a:spLocks noChangeArrowheads="1"/>
            </p:cNvSpPr>
            <p:nvPr/>
          </p:nvSpPr>
          <p:spPr bwMode="auto">
            <a:xfrm>
              <a:off x="240" y="1056"/>
              <a:ext cx="356" cy="231"/>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85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a:solidFill>
                    <a:schemeClr val="tx1"/>
                  </a:solidFill>
                  <a:latin typeface="Arial" charset="0"/>
                  <a:ea typeface="宋体" charset="0"/>
                </a:defRPr>
              </a:lvl1pPr>
              <a:lvl2pPr marL="742950" indent="-285750" eaLnBrk="0" hangingPunct="0">
                <a:defRPr>
                  <a:solidFill>
                    <a:schemeClr val="tx1"/>
                  </a:solidFill>
                  <a:latin typeface="Arial" charset="0"/>
                  <a:ea typeface="宋体" charset="0"/>
                </a:defRPr>
              </a:lvl2pPr>
              <a:lvl3pPr marL="1143000" indent="-228600" eaLnBrk="0" hangingPunct="0">
                <a:defRPr>
                  <a:solidFill>
                    <a:schemeClr val="tx1"/>
                  </a:solidFill>
                  <a:latin typeface="Arial" charset="0"/>
                  <a:ea typeface="宋体" charset="0"/>
                </a:defRPr>
              </a:lvl3pPr>
              <a:lvl4pPr marL="1600200" indent="-228600" eaLnBrk="0" hangingPunct="0">
                <a:defRPr>
                  <a:solidFill>
                    <a:schemeClr val="tx1"/>
                  </a:solidFill>
                  <a:latin typeface="Arial" charset="0"/>
                  <a:ea typeface="宋体" charset="0"/>
                </a:defRPr>
              </a:lvl4pPr>
              <a:lvl5pPr marL="2057400" indent="-228600" eaLnBrk="0" hangingPunct="0">
                <a:defRPr>
                  <a:solidFill>
                    <a:schemeClr val="tx1"/>
                  </a:solidFill>
                  <a:latin typeface="Arial" charset="0"/>
                  <a:ea typeface="宋体" charset="0"/>
                </a:defRPr>
              </a:lvl5pPr>
              <a:lvl6pPr marL="2514600" indent="-228600" algn="ctr" eaLnBrk="0" fontAlgn="base" hangingPunct="0">
                <a:spcBef>
                  <a:spcPct val="0"/>
                </a:spcBef>
                <a:spcAft>
                  <a:spcPct val="0"/>
                </a:spcAft>
                <a:defRPr>
                  <a:solidFill>
                    <a:schemeClr val="tx1"/>
                  </a:solidFill>
                  <a:latin typeface="Arial" charset="0"/>
                  <a:ea typeface="宋体" charset="0"/>
                </a:defRPr>
              </a:lvl6pPr>
              <a:lvl7pPr marL="2971800" indent="-228600" algn="ctr" eaLnBrk="0" fontAlgn="base" hangingPunct="0">
                <a:spcBef>
                  <a:spcPct val="0"/>
                </a:spcBef>
                <a:spcAft>
                  <a:spcPct val="0"/>
                </a:spcAft>
                <a:defRPr>
                  <a:solidFill>
                    <a:schemeClr val="tx1"/>
                  </a:solidFill>
                  <a:latin typeface="Arial" charset="0"/>
                  <a:ea typeface="宋体" charset="0"/>
                </a:defRPr>
              </a:lvl7pPr>
              <a:lvl8pPr marL="3429000" indent="-228600" algn="ctr" eaLnBrk="0" fontAlgn="base" hangingPunct="0">
                <a:spcBef>
                  <a:spcPct val="0"/>
                </a:spcBef>
                <a:spcAft>
                  <a:spcPct val="0"/>
                </a:spcAft>
                <a:defRPr>
                  <a:solidFill>
                    <a:schemeClr val="tx1"/>
                  </a:solidFill>
                  <a:latin typeface="Arial" charset="0"/>
                  <a:ea typeface="宋体" charset="0"/>
                </a:defRPr>
              </a:lvl8pPr>
              <a:lvl9pPr marL="3886200" indent="-228600" algn="ctr" eaLnBrk="0" fontAlgn="base" hangingPunct="0">
                <a:spcBef>
                  <a:spcPct val="0"/>
                </a:spcBef>
                <a:spcAft>
                  <a:spcPct val="0"/>
                </a:spcAft>
                <a:defRPr>
                  <a:solidFill>
                    <a:schemeClr val="tx1"/>
                  </a:solidFill>
                  <a:latin typeface="Arial" charset="0"/>
                  <a:ea typeface="宋体" charset="0"/>
                </a:defRPr>
              </a:lvl9pPr>
            </a:lstStyle>
            <a:p>
              <a:pPr eaLnBrk="1" hangingPunct="1"/>
              <a:r>
                <a:rPr lang="en-US">
                  <a:solidFill>
                    <a:srgbClr val="0000FF"/>
                  </a:solidFill>
                </a:rPr>
                <a:t>120</a:t>
              </a:r>
            </a:p>
          </p:txBody>
        </p:sp>
        <p:sp>
          <p:nvSpPr>
            <p:cNvPr id="12306" name="Text Box 19"/>
            <p:cNvSpPr txBox="1">
              <a:spLocks noChangeArrowheads="1"/>
            </p:cNvSpPr>
            <p:nvPr/>
          </p:nvSpPr>
          <p:spPr bwMode="auto">
            <a:xfrm>
              <a:off x="2152" y="3792"/>
              <a:ext cx="276" cy="231"/>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85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a:solidFill>
                    <a:schemeClr val="tx1"/>
                  </a:solidFill>
                  <a:latin typeface="Arial" charset="0"/>
                  <a:ea typeface="宋体" charset="0"/>
                </a:defRPr>
              </a:lvl1pPr>
              <a:lvl2pPr marL="742950" indent="-285750" eaLnBrk="0" hangingPunct="0">
                <a:defRPr>
                  <a:solidFill>
                    <a:schemeClr val="tx1"/>
                  </a:solidFill>
                  <a:latin typeface="Arial" charset="0"/>
                  <a:ea typeface="宋体" charset="0"/>
                </a:defRPr>
              </a:lvl2pPr>
              <a:lvl3pPr marL="1143000" indent="-228600" eaLnBrk="0" hangingPunct="0">
                <a:defRPr>
                  <a:solidFill>
                    <a:schemeClr val="tx1"/>
                  </a:solidFill>
                  <a:latin typeface="Arial" charset="0"/>
                  <a:ea typeface="宋体" charset="0"/>
                </a:defRPr>
              </a:lvl3pPr>
              <a:lvl4pPr marL="1600200" indent="-228600" eaLnBrk="0" hangingPunct="0">
                <a:defRPr>
                  <a:solidFill>
                    <a:schemeClr val="tx1"/>
                  </a:solidFill>
                  <a:latin typeface="Arial" charset="0"/>
                  <a:ea typeface="宋体" charset="0"/>
                </a:defRPr>
              </a:lvl4pPr>
              <a:lvl5pPr marL="2057400" indent="-228600" eaLnBrk="0" hangingPunct="0">
                <a:defRPr>
                  <a:solidFill>
                    <a:schemeClr val="tx1"/>
                  </a:solidFill>
                  <a:latin typeface="Arial" charset="0"/>
                  <a:ea typeface="宋体" charset="0"/>
                </a:defRPr>
              </a:lvl5pPr>
              <a:lvl6pPr marL="2514600" indent="-228600" algn="ctr" eaLnBrk="0" fontAlgn="base" hangingPunct="0">
                <a:spcBef>
                  <a:spcPct val="0"/>
                </a:spcBef>
                <a:spcAft>
                  <a:spcPct val="0"/>
                </a:spcAft>
                <a:defRPr>
                  <a:solidFill>
                    <a:schemeClr val="tx1"/>
                  </a:solidFill>
                  <a:latin typeface="Arial" charset="0"/>
                  <a:ea typeface="宋体" charset="0"/>
                </a:defRPr>
              </a:lvl6pPr>
              <a:lvl7pPr marL="2971800" indent="-228600" algn="ctr" eaLnBrk="0" fontAlgn="base" hangingPunct="0">
                <a:spcBef>
                  <a:spcPct val="0"/>
                </a:spcBef>
                <a:spcAft>
                  <a:spcPct val="0"/>
                </a:spcAft>
                <a:defRPr>
                  <a:solidFill>
                    <a:schemeClr val="tx1"/>
                  </a:solidFill>
                  <a:latin typeface="Arial" charset="0"/>
                  <a:ea typeface="宋体" charset="0"/>
                </a:defRPr>
              </a:lvl7pPr>
              <a:lvl8pPr marL="3429000" indent="-228600" algn="ctr" eaLnBrk="0" fontAlgn="base" hangingPunct="0">
                <a:spcBef>
                  <a:spcPct val="0"/>
                </a:spcBef>
                <a:spcAft>
                  <a:spcPct val="0"/>
                </a:spcAft>
                <a:defRPr>
                  <a:solidFill>
                    <a:schemeClr val="tx1"/>
                  </a:solidFill>
                  <a:latin typeface="Arial" charset="0"/>
                  <a:ea typeface="宋体" charset="0"/>
                </a:defRPr>
              </a:lvl8pPr>
              <a:lvl9pPr marL="3886200" indent="-228600" algn="ctr" eaLnBrk="0" fontAlgn="base" hangingPunct="0">
                <a:spcBef>
                  <a:spcPct val="0"/>
                </a:spcBef>
                <a:spcAft>
                  <a:spcPct val="0"/>
                </a:spcAft>
                <a:defRPr>
                  <a:solidFill>
                    <a:schemeClr val="tx1"/>
                  </a:solidFill>
                  <a:latin typeface="Arial" charset="0"/>
                  <a:ea typeface="宋体" charset="0"/>
                </a:defRPr>
              </a:lvl9pPr>
            </a:lstStyle>
            <a:p>
              <a:pPr eaLnBrk="1" hangingPunct="1"/>
              <a:r>
                <a:rPr lang="en-US">
                  <a:solidFill>
                    <a:srgbClr val="0000FF"/>
                  </a:solidFill>
                </a:rPr>
                <a:t>20</a:t>
              </a:r>
            </a:p>
          </p:txBody>
        </p:sp>
        <p:sp>
          <p:nvSpPr>
            <p:cNvPr id="12307" name="Text Box 22"/>
            <p:cNvSpPr txBox="1">
              <a:spLocks noChangeArrowheads="1"/>
            </p:cNvSpPr>
            <p:nvPr/>
          </p:nvSpPr>
          <p:spPr bwMode="auto">
            <a:xfrm>
              <a:off x="624" y="1104"/>
              <a:ext cx="524" cy="231"/>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85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a:solidFill>
                    <a:schemeClr val="tx1"/>
                  </a:solidFill>
                  <a:latin typeface="Arial" charset="0"/>
                  <a:ea typeface="宋体" charset="0"/>
                </a:defRPr>
              </a:lvl1pPr>
              <a:lvl2pPr marL="742950" indent="-285750" eaLnBrk="0" hangingPunct="0">
                <a:defRPr>
                  <a:solidFill>
                    <a:schemeClr val="tx1"/>
                  </a:solidFill>
                  <a:latin typeface="Arial" charset="0"/>
                  <a:ea typeface="宋体" charset="0"/>
                </a:defRPr>
              </a:lvl2pPr>
              <a:lvl3pPr marL="1143000" indent="-228600" eaLnBrk="0" hangingPunct="0">
                <a:defRPr>
                  <a:solidFill>
                    <a:schemeClr val="tx1"/>
                  </a:solidFill>
                  <a:latin typeface="Arial" charset="0"/>
                  <a:ea typeface="宋体" charset="0"/>
                </a:defRPr>
              </a:lvl3pPr>
              <a:lvl4pPr marL="1600200" indent="-228600" eaLnBrk="0" hangingPunct="0">
                <a:defRPr>
                  <a:solidFill>
                    <a:schemeClr val="tx1"/>
                  </a:solidFill>
                  <a:latin typeface="Arial" charset="0"/>
                  <a:ea typeface="宋体" charset="0"/>
                </a:defRPr>
              </a:lvl4pPr>
              <a:lvl5pPr marL="2057400" indent="-228600" eaLnBrk="0" hangingPunct="0">
                <a:defRPr>
                  <a:solidFill>
                    <a:schemeClr val="tx1"/>
                  </a:solidFill>
                  <a:latin typeface="Arial" charset="0"/>
                  <a:ea typeface="宋体" charset="0"/>
                </a:defRPr>
              </a:lvl5pPr>
              <a:lvl6pPr marL="2514600" indent="-228600" algn="ctr" eaLnBrk="0" fontAlgn="base" hangingPunct="0">
                <a:spcBef>
                  <a:spcPct val="0"/>
                </a:spcBef>
                <a:spcAft>
                  <a:spcPct val="0"/>
                </a:spcAft>
                <a:defRPr>
                  <a:solidFill>
                    <a:schemeClr val="tx1"/>
                  </a:solidFill>
                  <a:latin typeface="Arial" charset="0"/>
                  <a:ea typeface="宋体" charset="0"/>
                </a:defRPr>
              </a:lvl6pPr>
              <a:lvl7pPr marL="2971800" indent="-228600" algn="ctr" eaLnBrk="0" fontAlgn="base" hangingPunct="0">
                <a:spcBef>
                  <a:spcPct val="0"/>
                </a:spcBef>
                <a:spcAft>
                  <a:spcPct val="0"/>
                </a:spcAft>
                <a:defRPr>
                  <a:solidFill>
                    <a:schemeClr val="tx1"/>
                  </a:solidFill>
                  <a:latin typeface="Arial" charset="0"/>
                  <a:ea typeface="宋体" charset="0"/>
                </a:defRPr>
              </a:lvl7pPr>
              <a:lvl8pPr marL="3429000" indent="-228600" algn="ctr" eaLnBrk="0" fontAlgn="base" hangingPunct="0">
                <a:spcBef>
                  <a:spcPct val="0"/>
                </a:spcBef>
                <a:spcAft>
                  <a:spcPct val="0"/>
                </a:spcAft>
                <a:defRPr>
                  <a:solidFill>
                    <a:schemeClr val="tx1"/>
                  </a:solidFill>
                  <a:latin typeface="Arial" charset="0"/>
                  <a:ea typeface="宋体" charset="0"/>
                </a:defRPr>
              </a:lvl8pPr>
              <a:lvl9pPr marL="3886200" indent="-228600" algn="ctr" eaLnBrk="0" fontAlgn="base" hangingPunct="0">
                <a:spcBef>
                  <a:spcPct val="0"/>
                </a:spcBef>
                <a:spcAft>
                  <a:spcPct val="0"/>
                </a:spcAft>
                <a:defRPr>
                  <a:solidFill>
                    <a:schemeClr val="tx1"/>
                  </a:solidFill>
                  <a:latin typeface="Arial" charset="0"/>
                  <a:ea typeface="宋体" charset="0"/>
                </a:defRPr>
              </a:lvl9pPr>
            </a:lstStyle>
            <a:p>
              <a:pPr eaLnBrk="1" hangingPunct="1"/>
              <a:r>
                <a:rPr lang="en-US">
                  <a:solidFill>
                    <a:srgbClr val="0000FF"/>
                  </a:solidFill>
                </a:rPr>
                <a:t>Kenya</a:t>
              </a:r>
            </a:p>
          </p:txBody>
        </p:sp>
      </p:grpSp>
      <p:grpSp>
        <p:nvGrpSpPr>
          <p:cNvPr id="15385" name="Group 25"/>
          <p:cNvGrpSpPr>
            <a:grpSpLocks/>
          </p:cNvGrpSpPr>
          <p:nvPr/>
        </p:nvGrpSpPr>
        <p:grpSpPr bwMode="auto">
          <a:xfrm>
            <a:off x="381000" y="2726258"/>
            <a:ext cx="4235450" cy="4100513"/>
            <a:chOff x="240" y="1440"/>
            <a:chExt cx="2668" cy="2583"/>
          </a:xfrm>
        </p:grpSpPr>
        <p:sp>
          <p:nvSpPr>
            <p:cNvPr id="12300" name="Line 13"/>
            <p:cNvSpPr>
              <a:spLocks noChangeShapeType="1"/>
            </p:cNvSpPr>
            <p:nvPr/>
          </p:nvSpPr>
          <p:spPr bwMode="auto">
            <a:xfrm>
              <a:off x="576" y="1584"/>
              <a:ext cx="2192" cy="2213"/>
            </a:xfrm>
            <a:prstGeom prst="line">
              <a:avLst/>
            </a:prstGeom>
            <a:noFill/>
            <a:ln w="28575">
              <a:solidFill>
                <a:srgbClr val="FF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zh-CN" altLang="en-US"/>
            </a:p>
          </p:txBody>
        </p:sp>
        <p:sp>
          <p:nvSpPr>
            <p:cNvPr id="12301" name="Text Box 17"/>
            <p:cNvSpPr txBox="1">
              <a:spLocks noChangeArrowheads="1"/>
            </p:cNvSpPr>
            <p:nvPr/>
          </p:nvSpPr>
          <p:spPr bwMode="auto">
            <a:xfrm>
              <a:off x="240" y="1440"/>
              <a:ext cx="356" cy="231"/>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85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a:solidFill>
                    <a:schemeClr val="tx1"/>
                  </a:solidFill>
                  <a:latin typeface="Arial" charset="0"/>
                  <a:ea typeface="宋体" charset="0"/>
                </a:defRPr>
              </a:lvl1pPr>
              <a:lvl2pPr marL="742950" indent="-285750" eaLnBrk="0" hangingPunct="0">
                <a:defRPr>
                  <a:solidFill>
                    <a:schemeClr val="tx1"/>
                  </a:solidFill>
                  <a:latin typeface="Arial" charset="0"/>
                  <a:ea typeface="宋体" charset="0"/>
                </a:defRPr>
              </a:lvl2pPr>
              <a:lvl3pPr marL="1143000" indent="-228600" eaLnBrk="0" hangingPunct="0">
                <a:defRPr>
                  <a:solidFill>
                    <a:schemeClr val="tx1"/>
                  </a:solidFill>
                  <a:latin typeface="Arial" charset="0"/>
                  <a:ea typeface="宋体" charset="0"/>
                </a:defRPr>
              </a:lvl3pPr>
              <a:lvl4pPr marL="1600200" indent="-228600" eaLnBrk="0" hangingPunct="0">
                <a:defRPr>
                  <a:solidFill>
                    <a:schemeClr val="tx1"/>
                  </a:solidFill>
                  <a:latin typeface="Arial" charset="0"/>
                  <a:ea typeface="宋体" charset="0"/>
                </a:defRPr>
              </a:lvl4pPr>
              <a:lvl5pPr marL="2057400" indent="-228600" eaLnBrk="0" hangingPunct="0">
                <a:defRPr>
                  <a:solidFill>
                    <a:schemeClr val="tx1"/>
                  </a:solidFill>
                  <a:latin typeface="Arial" charset="0"/>
                  <a:ea typeface="宋体" charset="0"/>
                </a:defRPr>
              </a:lvl5pPr>
              <a:lvl6pPr marL="2514600" indent="-228600" algn="ctr" eaLnBrk="0" fontAlgn="base" hangingPunct="0">
                <a:spcBef>
                  <a:spcPct val="0"/>
                </a:spcBef>
                <a:spcAft>
                  <a:spcPct val="0"/>
                </a:spcAft>
                <a:defRPr>
                  <a:solidFill>
                    <a:schemeClr val="tx1"/>
                  </a:solidFill>
                  <a:latin typeface="Arial" charset="0"/>
                  <a:ea typeface="宋体" charset="0"/>
                </a:defRPr>
              </a:lvl6pPr>
              <a:lvl7pPr marL="2971800" indent="-228600" algn="ctr" eaLnBrk="0" fontAlgn="base" hangingPunct="0">
                <a:spcBef>
                  <a:spcPct val="0"/>
                </a:spcBef>
                <a:spcAft>
                  <a:spcPct val="0"/>
                </a:spcAft>
                <a:defRPr>
                  <a:solidFill>
                    <a:schemeClr val="tx1"/>
                  </a:solidFill>
                  <a:latin typeface="Arial" charset="0"/>
                  <a:ea typeface="宋体" charset="0"/>
                </a:defRPr>
              </a:lvl7pPr>
              <a:lvl8pPr marL="3429000" indent="-228600" algn="ctr" eaLnBrk="0" fontAlgn="base" hangingPunct="0">
                <a:spcBef>
                  <a:spcPct val="0"/>
                </a:spcBef>
                <a:spcAft>
                  <a:spcPct val="0"/>
                </a:spcAft>
                <a:defRPr>
                  <a:solidFill>
                    <a:schemeClr val="tx1"/>
                  </a:solidFill>
                  <a:latin typeface="Arial" charset="0"/>
                  <a:ea typeface="宋体" charset="0"/>
                </a:defRPr>
              </a:lvl8pPr>
              <a:lvl9pPr marL="3886200" indent="-228600" algn="ctr" eaLnBrk="0" fontAlgn="base" hangingPunct="0">
                <a:spcBef>
                  <a:spcPct val="0"/>
                </a:spcBef>
                <a:spcAft>
                  <a:spcPct val="0"/>
                </a:spcAft>
                <a:defRPr>
                  <a:solidFill>
                    <a:schemeClr val="tx1"/>
                  </a:solidFill>
                  <a:latin typeface="Arial" charset="0"/>
                  <a:ea typeface="宋体" charset="0"/>
                </a:defRPr>
              </a:lvl9pPr>
            </a:lstStyle>
            <a:p>
              <a:pPr eaLnBrk="1" hangingPunct="1"/>
              <a:r>
                <a:rPr lang="en-US">
                  <a:solidFill>
                    <a:srgbClr val="FF0000"/>
                  </a:solidFill>
                </a:rPr>
                <a:t>100</a:t>
              </a:r>
            </a:p>
          </p:txBody>
        </p:sp>
        <p:sp>
          <p:nvSpPr>
            <p:cNvPr id="12302" name="Text Box 20"/>
            <p:cNvSpPr txBox="1">
              <a:spLocks noChangeArrowheads="1"/>
            </p:cNvSpPr>
            <p:nvPr/>
          </p:nvSpPr>
          <p:spPr bwMode="auto">
            <a:xfrm>
              <a:off x="2632" y="3792"/>
              <a:ext cx="276" cy="231"/>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85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a:solidFill>
                    <a:schemeClr val="tx1"/>
                  </a:solidFill>
                  <a:latin typeface="Arial" charset="0"/>
                  <a:ea typeface="宋体" charset="0"/>
                </a:defRPr>
              </a:lvl1pPr>
              <a:lvl2pPr marL="742950" indent="-285750" eaLnBrk="0" hangingPunct="0">
                <a:defRPr>
                  <a:solidFill>
                    <a:schemeClr val="tx1"/>
                  </a:solidFill>
                  <a:latin typeface="Arial" charset="0"/>
                  <a:ea typeface="宋体" charset="0"/>
                </a:defRPr>
              </a:lvl2pPr>
              <a:lvl3pPr marL="1143000" indent="-228600" eaLnBrk="0" hangingPunct="0">
                <a:defRPr>
                  <a:solidFill>
                    <a:schemeClr val="tx1"/>
                  </a:solidFill>
                  <a:latin typeface="Arial" charset="0"/>
                  <a:ea typeface="宋体" charset="0"/>
                </a:defRPr>
              </a:lvl3pPr>
              <a:lvl4pPr marL="1600200" indent="-228600" eaLnBrk="0" hangingPunct="0">
                <a:defRPr>
                  <a:solidFill>
                    <a:schemeClr val="tx1"/>
                  </a:solidFill>
                  <a:latin typeface="Arial" charset="0"/>
                  <a:ea typeface="宋体" charset="0"/>
                </a:defRPr>
              </a:lvl4pPr>
              <a:lvl5pPr marL="2057400" indent="-228600" eaLnBrk="0" hangingPunct="0">
                <a:defRPr>
                  <a:solidFill>
                    <a:schemeClr val="tx1"/>
                  </a:solidFill>
                  <a:latin typeface="Arial" charset="0"/>
                  <a:ea typeface="宋体" charset="0"/>
                </a:defRPr>
              </a:lvl5pPr>
              <a:lvl6pPr marL="2514600" indent="-228600" algn="ctr" eaLnBrk="0" fontAlgn="base" hangingPunct="0">
                <a:spcBef>
                  <a:spcPct val="0"/>
                </a:spcBef>
                <a:spcAft>
                  <a:spcPct val="0"/>
                </a:spcAft>
                <a:defRPr>
                  <a:solidFill>
                    <a:schemeClr val="tx1"/>
                  </a:solidFill>
                  <a:latin typeface="Arial" charset="0"/>
                  <a:ea typeface="宋体" charset="0"/>
                </a:defRPr>
              </a:lvl6pPr>
              <a:lvl7pPr marL="2971800" indent="-228600" algn="ctr" eaLnBrk="0" fontAlgn="base" hangingPunct="0">
                <a:spcBef>
                  <a:spcPct val="0"/>
                </a:spcBef>
                <a:spcAft>
                  <a:spcPct val="0"/>
                </a:spcAft>
                <a:defRPr>
                  <a:solidFill>
                    <a:schemeClr val="tx1"/>
                  </a:solidFill>
                  <a:latin typeface="Arial" charset="0"/>
                  <a:ea typeface="宋体" charset="0"/>
                </a:defRPr>
              </a:lvl7pPr>
              <a:lvl8pPr marL="3429000" indent="-228600" algn="ctr" eaLnBrk="0" fontAlgn="base" hangingPunct="0">
                <a:spcBef>
                  <a:spcPct val="0"/>
                </a:spcBef>
                <a:spcAft>
                  <a:spcPct val="0"/>
                </a:spcAft>
                <a:defRPr>
                  <a:solidFill>
                    <a:schemeClr val="tx1"/>
                  </a:solidFill>
                  <a:latin typeface="Arial" charset="0"/>
                  <a:ea typeface="宋体" charset="0"/>
                </a:defRPr>
              </a:lvl8pPr>
              <a:lvl9pPr marL="3886200" indent="-228600" algn="ctr" eaLnBrk="0" fontAlgn="base" hangingPunct="0">
                <a:spcBef>
                  <a:spcPct val="0"/>
                </a:spcBef>
                <a:spcAft>
                  <a:spcPct val="0"/>
                </a:spcAft>
                <a:defRPr>
                  <a:solidFill>
                    <a:schemeClr val="tx1"/>
                  </a:solidFill>
                  <a:latin typeface="Arial" charset="0"/>
                  <a:ea typeface="宋体" charset="0"/>
                </a:defRPr>
              </a:lvl9pPr>
            </a:lstStyle>
            <a:p>
              <a:pPr eaLnBrk="1" hangingPunct="1"/>
              <a:r>
                <a:rPr lang="en-US">
                  <a:solidFill>
                    <a:srgbClr val="FF0000"/>
                  </a:solidFill>
                </a:rPr>
                <a:t>25</a:t>
              </a:r>
            </a:p>
          </p:txBody>
        </p:sp>
        <p:sp>
          <p:nvSpPr>
            <p:cNvPr id="12303" name="Text Box 23"/>
            <p:cNvSpPr txBox="1">
              <a:spLocks noChangeArrowheads="1"/>
            </p:cNvSpPr>
            <p:nvPr/>
          </p:nvSpPr>
          <p:spPr bwMode="auto">
            <a:xfrm>
              <a:off x="2496" y="3360"/>
              <a:ext cx="316" cy="231"/>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85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a:solidFill>
                    <a:schemeClr val="tx1"/>
                  </a:solidFill>
                  <a:latin typeface="Arial" charset="0"/>
                  <a:ea typeface="宋体" charset="0"/>
                </a:defRPr>
              </a:lvl1pPr>
              <a:lvl2pPr marL="742950" indent="-285750" eaLnBrk="0" hangingPunct="0">
                <a:defRPr>
                  <a:solidFill>
                    <a:schemeClr val="tx1"/>
                  </a:solidFill>
                  <a:latin typeface="Arial" charset="0"/>
                  <a:ea typeface="宋体" charset="0"/>
                </a:defRPr>
              </a:lvl2pPr>
              <a:lvl3pPr marL="1143000" indent="-228600" eaLnBrk="0" hangingPunct="0">
                <a:defRPr>
                  <a:solidFill>
                    <a:schemeClr val="tx1"/>
                  </a:solidFill>
                  <a:latin typeface="Arial" charset="0"/>
                  <a:ea typeface="宋体" charset="0"/>
                </a:defRPr>
              </a:lvl3pPr>
              <a:lvl4pPr marL="1600200" indent="-228600" eaLnBrk="0" hangingPunct="0">
                <a:defRPr>
                  <a:solidFill>
                    <a:schemeClr val="tx1"/>
                  </a:solidFill>
                  <a:latin typeface="Arial" charset="0"/>
                  <a:ea typeface="宋体" charset="0"/>
                </a:defRPr>
              </a:lvl4pPr>
              <a:lvl5pPr marL="2057400" indent="-228600" eaLnBrk="0" hangingPunct="0">
                <a:defRPr>
                  <a:solidFill>
                    <a:schemeClr val="tx1"/>
                  </a:solidFill>
                  <a:latin typeface="Arial" charset="0"/>
                  <a:ea typeface="宋体" charset="0"/>
                </a:defRPr>
              </a:lvl5pPr>
              <a:lvl6pPr marL="2514600" indent="-228600" algn="ctr" eaLnBrk="0" fontAlgn="base" hangingPunct="0">
                <a:spcBef>
                  <a:spcPct val="0"/>
                </a:spcBef>
                <a:spcAft>
                  <a:spcPct val="0"/>
                </a:spcAft>
                <a:defRPr>
                  <a:solidFill>
                    <a:schemeClr val="tx1"/>
                  </a:solidFill>
                  <a:latin typeface="Arial" charset="0"/>
                  <a:ea typeface="宋体" charset="0"/>
                </a:defRPr>
              </a:lvl6pPr>
              <a:lvl7pPr marL="2971800" indent="-228600" algn="ctr" eaLnBrk="0" fontAlgn="base" hangingPunct="0">
                <a:spcBef>
                  <a:spcPct val="0"/>
                </a:spcBef>
                <a:spcAft>
                  <a:spcPct val="0"/>
                </a:spcAft>
                <a:defRPr>
                  <a:solidFill>
                    <a:schemeClr val="tx1"/>
                  </a:solidFill>
                  <a:latin typeface="Arial" charset="0"/>
                  <a:ea typeface="宋体" charset="0"/>
                </a:defRPr>
              </a:lvl7pPr>
              <a:lvl8pPr marL="3429000" indent="-228600" algn="ctr" eaLnBrk="0" fontAlgn="base" hangingPunct="0">
                <a:spcBef>
                  <a:spcPct val="0"/>
                </a:spcBef>
                <a:spcAft>
                  <a:spcPct val="0"/>
                </a:spcAft>
                <a:defRPr>
                  <a:solidFill>
                    <a:schemeClr val="tx1"/>
                  </a:solidFill>
                  <a:latin typeface="Arial" charset="0"/>
                  <a:ea typeface="宋体" charset="0"/>
                </a:defRPr>
              </a:lvl8pPr>
              <a:lvl9pPr marL="3886200" indent="-228600" algn="ctr" eaLnBrk="0" fontAlgn="base" hangingPunct="0">
                <a:spcBef>
                  <a:spcPct val="0"/>
                </a:spcBef>
                <a:spcAft>
                  <a:spcPct val="0"/>
                </a:spcAft>
                <a:defRPr>
                  <a:solidFill>
                    <a:schemeClr val="tx1"/>
                  </a:solidFill>
                  <a:latin typeface="Arial" charset="0"/>
                  <a:ea typeface="宋体" charset="0"/>
                </a:defRPr>
              </a:lvl9pPr>
            </a:lstStyle>
            <a:p>
              <a:pPr eaLnBrk="1" hangingPunct="1"/>
              <a:r>
                <a:rPr lang="en-US">
                  <a:solidFill>
                    <a:srgbClr val="FF0000"/>
                  </a:solidFill>
                </a:rPr>
                <a:t>EU</a:t>
              </a:r>
            </a:p>
          </p:txBody>
        </p:sp>
      </p:grpSp>
    </p:spTree>
    <p:extLst>
      <p:ext uri="{BB962C8B-B14F-4D97-AF65-F5344CB8AC3E}">
        <p14:creationId xmlns:p14="http://schemas.microsoft.com/office/powerpoint/2010/main" val="20744449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368"/>
                                        </p:tgtEl>
                                        <p:attrNameLst>
                                          <p:attrName>style.visibility</p:attrName>
                                        </p:attrNameLst>
                                      </p:cBhvr>
                                      <p:to>
                                        <p:strVal val="visible"/>
                                      </p:to>
                                    </p:set>
                                    <p:animEffect transition="in" filter="blinds(horizontal)">
                                      <p:cBhvr>
                                        <p:cTn id="7" dur="500"/>
                                        <p:tgtEl>
                                          <p:spTgt spid="15368"/>
                                        </p:tgtEl>
                                      </p:cBhvr>
                                    </p:animEffect>
                                  </p:childTnLst>
                                </p:cTn>
                              </p:par>
                              <p:par>
                                <p:cTn id="8" presetID="4" presetClass="entr" presetSubtype="16" fill="hold" nodeType="withEffect">
                                  <p:stCondLst>
                                    <p:cond delay="0"/>
                                  </p:stCondLst>
                                  <p:childTnLst>
                                    <p:set>
                                      <p:cBhvr>
                                        <p:cTn id="9" dur="1" fill="hold">
                                          <p:stCondLst>
                                            <p:cond delay="0"/>
                                          </p:stCondLst>
                                        </p:cTn>
                                        <p:tgtEl>
                                          <p:spTgt spid="15385"/>
                                        </p:tgtEl>
                                        <p:attrNameLst>
                                          <p:attrName>style.visibility</p:attrName>
                                        </p:attrNameLst>
                                      </p:cBhvr>
                                      <p:to>
                                        <p:strVal val="visible"/>
                                      </p:to>
                                    </p:set>
                                    <p:animEffect transition="in" filter="box(in)">
                                      <p:cBhvr>
                                        <p:cTn id="10" dur="1000"/>
                                        <p:tgtEl>
                                          <p:spTgt spid="15385"/>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15381"/>
                                        </p:tgtEl>
                                        <p:attrNameLst>
                                          <p:attrName>style.visibility</p:attrName>
                                        </p:attrNameLst>
                                      </p:cBhvr>
                                      <p:to>
                                        <p:strVal val="visible"/>
                                      </p:to>
                                    </p:set>
                                    <p:animEffect transition="in" filter="blinds(horizontal)">
                                      <p:cBhvr>
                                        <p:cTn id="15" dur="500"/>
                                        <p:tgtEl>
                                          <p:spTgt spid="15381"/>
                                        </p:tgtEl>
                                      </p:cBhvr>
                                    </p:animEffect>
                                  </p:childTnLst>
                                </p:cTn>
                              </p:par>
                              <p:par>
                                <p:cTn id="16" presetID="4" presetClass="entr" presetSubtype="16" fill="hold" nodeType="withEffect">
                                  <p:stCondLst>
                                    <p:cond delay="0"/>
                                  </p:stCondLst>
                                  <p:childTnLst>
                                    <p:set>
                                      <p:cBhvr>
                                        <p:cTn id="17" dur="1" fill="hold">
                                          <p:stCondLst>
                                            <p:cond delay="0"/>
                                          </p:stCondLst>
                                        </p:cTn>
                                        <p:tgtEl>
                                          <p:spTgt spid="15384"/>
                                        </p:tgtEl>
                                        <p:attrNameLst>
                                          <p:attrName>style.visibility</p:attrName>
                                        </p:attrNameLst>
                                      </p:cBhvr>
                                      <p:to>
                                        <p:strVal val="visible"/>
                                      </p:to>
                                    </p:set>
                                    <p:animEffect transition="in" filter="box(in)">
                                      <p:cBhvr>
                                        <p:cTn id="18" dur="1000"/>
                                        <p:tgtEl>
                                          <p:spTgt spid="153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8" grpId="0"/>
      <p:bldP spid="1538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3"/>
          <p:cNvSpPr>
            <a:spLocks noGrp="1"/>
          </p:cNvSpPr>
          <p:nvPr>
            <p:ph type="sldNum" sz="quarter" idx="10"/>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宋体" charset="0"/>
              </a:defRPr>
            </a:lvl1pPr>
            <a:lvl2pPr marL="742950" indent="-285750" eaLnBrk="0" hangingPunct="0">
              <a:defRPr>
                <a:solidFill>
                  <a:schemeClr val="tx1"/>
                </a:solidFill>
                <a:latin typeface="Arial" charset="0"/>
                <a:ea typeface="宋体" charset="0"/>
              </a:defRPr>
            </a:lvl2pPr>
            <a:lvl3pPr marL="1143000" indent="-228600" eaLnBrk="0" hangingPunct="0">
              <a:defRPr>
                <a:solidFill>
                  <a:schemeClr val="tx1"/>
                </a:solidFill>
                <a:latin typeface="Arial" charset="0"/>
                <a:ea typeface="宋体" charset="0"/>
              </a:defRPr>
            </a:lvl3pPr>
            <a:lvl4pPr marL="1600200" indent="-228600" eaLnBrk="0" hangingPunct="0">
              <a:defRPr>
                <a:solidFill>
                  <a:schemeClr val="tx1"/>
                </a:solidFill>
                <a:latin typeface="Arial" charset="0"/>
                <a:ea typeface="宋体" charset="0"/>
              </a:defRPr>
            </a:lvl4pPr>
            <a:lvl5pPr marL="2057400" indent="-228600" eaLnBrk="0" hangingPunct="0">
              <a:defRPr>
                <a:solidFill>
                  <a:schemeClr val="tx1"/>
                </a:solidFill>
                <a:latin typeface="Arial" charset="0"/>
                <a:ea typeface="宋体" charset="0"/>
              </a:defRPr>
            </a:lvl5pPr>
            <a:lvl6pPr marL="2514600" indent="-228600" algn="ctr" eaLnBrk="0" fontAlgn="base" hangingPunct="0">
              <a:spcBef>
                <a:spcPct val="0"/>
              </a:spcBef>
              <a:spcAft>
                <a:spcPct val="0"/>
              </a:spcAft>
              <a:defRPr>
                <a:solidFill>
                  <a:schemeClr val="tx1"/>
                </a:solidFill>
                <a:latin typeface="Arial" charset="0"/>
                <a:ea typeface="宋体" charset="0"/>
              </a:defRPr>
            </a:lvl6pPr>
            <a:lvl7pPr marL="2971800" indent="-228600" algn="ctr" eaLnBrk="0" fontAlgn="base" hangingPunct="0">
              <a:spcBef>
                <a:spcPct val="0"/>
              </a:spcBef>
              <a:spcAft>
                <a:spcPct val="0"/>
              </a:spcAft>
              <a:defRPr>
                <a:solidFill>
                  <a:schemeClr val="tx1"/>
                </a:solidFill>
                <a:latin typeface="Arial" charset="0"/>
                <a:ea typeface="宋体" charset="0"/>
              </a:defRPr>
            </a:lvl7pPr>
            <a:lvl8pPr marL="3429000" indent="-228600" algn="ctr" eaLnBrk="0" fontAlgn="base" hangingPunct="0">
              <a:spcBef>
                <a:spcPct val="0"/>
              </a:spcBef>
              <a:spcAft>
                <a:spcPct val="0"/>
              </a:spcAft>
              <a:defRPr>
                <a:solidFill>
                  <a:schemeClr val="tx1"/>
                </a:solidFill>
                <a:latin typeface="Arial" charset="0"/>
                <a:ea typeface="宋体" charset="0"/>
              </a:defRPr>
            </a:lvl8pPr>
            <a:lvl9pPr marL="3886200" indent="-228600" algn="ctr" eaLnBrk="0" fontAlgn="base" hangingPunct="0">
              <a:spcBef>
                <a:spcPct val="0"/>
              </a:spcBef>
              <a:spcAft>
                <a:spcPct val="0"/>
              </a:spcAft>
              <a:defRPr>
                <a:solidFill>
                  <a:schemeClr val="tx1"/>
                </a:solidFill>
                <a:latin typeface="Arial" charset="0"/>
                <a:ea typeface="宋体" charset="0"/>
              </a:defRPr>
            </a:lvl9pPr>
          </a:lstStyle>
          <a:p>
            <a:r>
              <a:rPr lang="en-GB"/>
              <a:t>Page </a:t>
            </a:r>
            <a:fld id="{D3295451-E1E4-7A46-9A34-19EB50D749A2}" type="slidenum">
              <a:rPr lang="en-GB"/>
              <a:pPr/>
              <a:t>15</a:t>
            </a:fld>
            <a:endParaRPr lang="en-GB"/>
          </a:p>
        </p:txBody>
      </p:sp>
      <p:sp>
        <p:nvSpPr>
          <p:cNvPr id="16387" name="AutoShape 19"/>
          <p:cNvSpPr>
            <a:spLocks noChangeArrowheads="1"/>
          </p:cNvSpPr>
          <p:nvPr/>
        </p:nvSpPr>
        <p:spPr bwMode="auto">
          <a:xfrm>
            <a:off x="914400" y="2514600"/>
            <a:ext cx="3462338" cy="3494088"/>
          </a:xfrm>
          <a:prstGeom prst="rtTriangle">
            <a:avLst/>
          </a:prstGeom>
          <a:solidFill>
            <a:srgbClr val="FFCC99">
              <a:alpha val="50195"/>
            </a:srgbClr>
          </a:solidFill>
          <a:ln>
            <a:noFill/>
          </a:ln>
          <a:effectLst/>
          <a:extLst>
            <a:ext uri="{91240B29-F687-4f45-9708-019B960494DF}">
              <a14:hiddenLine xmlns="" xmlns:a14="http://schemas.microsoft.com/office/drawing/2010/main" w="285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16388" name="Rectangle 2"/>
          <p:cNvSpPr>
            <a:spLocks noGrp="1" noChangeArrowheads="1"/>
          </p:cNvSpPr>
          <p:nvPr>
            <p:ph type="title"/>
          </p:nvPr>
        </p:nvSpPr>
        <p:spPr/>
        <p:txBody>
          <a:bodyPr/>
          <a:lstStyle/>
          <a:p>
            <a:pPr eaLnBrk="1" hangingPunct="1"/>
            <a:r>
              <a:rPr lang="en-US" dirty="0"/>
              <a:t>Autarky for the EU</a:t>
            </a:r>
          </a:p>
        </p:txBody>
      </p:sp>
      <p:sp>
        <p:nvSpPr>
          <p:cNvPr id="46083" name="Rectangle 3"/>
          <p:cNvSpPr>
            <a:spLocks noChangeArrowheads="1"/>
          </p:cNvSpPr>
          <p:nvPr/>
        </p:nvSpPr>
        <p:spPr bwMode="auto">
          <a:xfrm>
            <a:off x="5257800" y="4831418"/>
            <a:ext cx="3657600" cy="153888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a:buFontTx/>
              <a:buChar char="•"/>
            </a:pPr>
            <a:r>
              <a:rPr lang="en-US" altLang="zh-CN" sz="2000" dirty="0" smtClean="0">
                <a:solidFill>
                  <a:srgbClr val="000000"/>
                </a:solidFill>
              </a:rPr>
              <a:t> EU </a:t>
            </a:r>
            <a:r>
              <a:rPr lang="en-US" altLang="zh-CN" sz="2000" dirty="0">
                <a:solidFill>
                  <a:srgbClr val="000000"/>
                </a:solidFill>
              </a:rPr>
              <a:t>can produce and consume at any point on or below the </a:t>
            </a:r>
            <a:r>
              <a:rPr lang="en-US" altLang="zh-CN" sz="2000" b="1" i="1" dirty="0" err="1">
                <a:solidFill>
                  <a:srgbClr val="000000"/>
                </a:solidFill>
                <a:effectLst>
                  <a:outerShdw blurRad="38100" dist="38100" dir="2700000" algn="tl">
                    <a:srgbClr val="000000">
                      <a:alpha val="43137"/>
                    </a:srgbClr>
                  </a:outerShdw>
                </a:effectLst>
              </a:rPr>
              <a:t>ppf</a:t>
            </a:r>
            <a:r>
              <a:rPr lang="en-US" altLang="zh-CN" sz="2000" dirty="0">
                <a:solidFill>
                  <a:srgbClr val="000000"/>
                </a:solidFill>
              </a:rPr>
              <a:t>. Say the EU consumes both goods and chooses point </a:t>
            </a:r>
            <a:r>
              <a:rPr lang="en-US" altLang="zh-CN" sz="2000" b="1" i="1" dirty="0" smtClean="0">
                <a:solidFill>
                  <a:srgbClr val="000000"/>
                </a:solidFill>
                <a:effectLst>
                  <a:outerShdw blurRad="38100" dist="38100" dir="2700000" algn="tl">
                    <a:srgbClr val="000000">
                      <a:alpha val="43137"/>
                    </a:srgbClr>
                  </a:outerShdw>
                </a:effectLst>
              </a:rPr>
              <a:t>C</a:t>
            </a:r>
            <a:r>
              <a:rPr lang="en-US" altLang="zh-CN" sz="2000" b="1" i="1" baseline="-25000" dirty="0" smtClean="0">
                <a:solidFill>
                  <a:srgbClr val="000000"/>
                </a:solidFill>
                <a:effectLst>
                  <a:outerShdw blurRad="38100" dist="38100" dir="2700000" algn="tl">
                    <a:srgbClr val="000000">
                      <a:alpha val="43137"/>
                    </a:srgbClr>
                  </a:outerShdw>
                </a:effectLst>
              </a:rPr>
              <a:t>EU</a:t>
            </a:r>
            <a:r>
              <a:rPr lang="en-US" altLang="zh-CN" sz="2000" dirty="0" smtClean="0">
                <a:solidFill>
                  <a:srgbClr val="000000"/>
                </a:solidFill>
              </a:rPr>
              <a:t> </a:t>
            </a:r>
            <a:r>
              <a:rPr lang="en-US" altLang="zh-CN" sz="2000" dirty="0">
                <a:solidFill>
                  <a:srgbClr val="000000"/>
                </a:solidFill>
              </a:rPr>
              <a:t>; </a:t>
            </a:r>
            <a:r>
              <a:rPr lang="en-US" sz="2000" dirty="0" smtClean="0">
                <a:solidFill>
                  <a:srgbClr val="000000"/>
                </a:solidFill>
              </a:rPr>
              <a:t> </a:t>
            </a:r>
            <a:endParaRPr lang="nl-NL" altLang="zh-CN" sz="2000" dirty="0">
              <a:solidFill>
                <a:srgbClr val="000000"/>
              </a:solidFill>
            </a:endParaRPr>
          </a:p>
        </p:txBody>
      </p:sp>
      <p:sp>
        <p:nvSpPr>
          <p:cNvPr id="16390" name="Line 4"/>
          <p:cNvSpPr>
            <a:spLocks noChangeShapeType="1"/>
          </p:cNvSpPr>
          <p:nvPr/>
        </p:nvSpPr>
        <p:spPr bwMode="auto">
          <a:xfrm>
            <a:off x="914400" y="1879600"/>
            <a:ext cx="0" cy="4140200"/>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zh-CN" altLang="en-US"/>
          </a:p>
        </p:txBody>
      </p:sp>
      <p:sp>
        <p:nvSpPr>
          <p:cNvPr id="16391" name="Line 5"/>
          <p:cNvSpPr>
            <a:spLocks noChangeShapeType="1"/>
          </p:cNvSpPr>
          <p:nvPr/>
        </p:nvSpPr>
        <p:spPr bwMode="auto">
          <a:xfrm>
            <a:off x="914400" y="6019800"/>
            <a:ext cx="4191000" cy="0"/>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zh-CN" altLang="en-US"/>
          </a:p>
        </p:txBody>
      </p:sp>
      <p:sp>
        <p:nvSpPr>
          <p:cNvPr id="16392" name="Text Box 6"/>
          <p:cNvSpPr txBox="1">
            <a:spLocks noChangeArrowheads="1"/>
          </p:cNvSpPr>
          <p:nvPr/>
        </p:nvSpPr>
        <p:spPr bwMode="auto">
          <a:xfrm>
            <a:off x="228600" y="1659455"/>
            <a:ext cx="704850" cy="36671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85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a:solidFill>
                  <a:schemeClr val="tx1"/>
                </a:solidFill>
                <a:latin typeface="Arial" charset="0"/>
                <a:ea typeface="宋体" charset="0"/>
              </a:defRPr>
            </a:lvl1pPr>
            <a:lvl2pPr marL="742950" indent="-285750" eaLnBrk="0" hangingPunct="0">
              <a:defRPr>
                <a:solidFill>
                  <a:schemeClr val="tx1"/>
                </a:solidFill>
                <a:latin typeface="Arial" charset="0"/>
                <a:ea typeface="宋体" charset="0"/>
              </a:defRPr>
            </a:lvl2pPr>
            <a:lvl3pPr marL="1143000" indent="-228600" eaLnBrk="0" hangingPunct="0">
              <a:defRPr>
                <a:solidFill>
                  <a:schemeClr val="tx1"/>
                </a:solidFill>
                <a:latin typeface="Arial" charset="0"/>
                <a:ea typeface="宋体" charset="0"/>
              </a:defRPr>
            </a:lvl3pPr>
            <a:lvl4pPr marL="1600200" indent="-228600" eaLnBrk="0" hangingPunct="0">
              <a:defRPr>
                <a:solidFill>
                  <a:schemeClr val="tx1"/>
                </a:solidFill>
                <a:latin typeface="Arial" charset="0"/>
                <a:ea typeface="宋体" charset="0"/>
              </a:defRPr>
            </a:lvl4pPr>
            <a:lvl5pPr marL="2057400" indent="-228600" eaLnBrk="0" hangingPunct="0">
              <a:defRPr>
                <a:solidFill>
                  <a:schemeClr val="tx1"/>
                </a:solidFill>
                <a:latin typeface="Arial" charset="0"/>
                <a:ea typeface="宋体" charset="0"/>
              </a:defRPr>
            </a:lvl5pPr>
            <a:lvl6pPr marL="2514600" indent="-228600" algn="ctr" eaLnBrk="0" fontAlgn="base" hangingPunct="0">
              <a:spcBef>
                <a:spcPct val="0"/>
              </a:spcBef>
              <a:spcAft>
                <a:spcPct val="0"/>
              </a:spcAft>
              <a:defRPr>
                <a:solidFill>
                  <a:schemeClr val="tx1"/>
                </a:solidFill>
                <a:latin typeface="Arial" charset="0"/>
                <a:ea typeface="宋体" charset="0"/>
              </a:defRPr>
            </a:lvl6pPr>
            <a:lvl7pPr marL="2971800" indent="-228600" algn="ctr" eaLnBrk="0" fontAlgn="base" hangingPunct="0">
              <a:spcBef>
                <a:spcPct val="0"/>
              </a:spcBef>
              <a:spcAft>
                <a:spcPct val="0"/>
              </a:spcAft>
              <a:defRPr>
                <a:solidFill>
                  <a:schemeClr val="tx1"/>
                </a:solidFill>
                <a:latin typeface="Arial" charset="0"/>
                <a:ea typeface="宋体" charset="0"/>
              </a:defRPr>
            </a:lvl7pPr>
            <a:lvl8pPr marL="3429000" indent="-228600" algn="ctr" eaLnBrk="0" fontAlgn="base" hangingPunct="0">
              <a:spcBef>
                <a:spcPct val="0"/>
              </a:spcBef>
              <a:spcAft>
                <a:spcPct val="0"/>
              </a:spcAft>
              <a:defRPr>
                <a:solidFill>
                  <a:schemeClr val="tx1"/>
                </a:solidFill>
                <a:latin typeface="Arial" charset="0"/>
                <a:ea typeface="宋体" charset="0"/>
              </a:defRPr>
            </a:lvl8pPr>
            <a:lvl9pPr marL="3886200" indent="-228600" algn="ctr" eaLnBrk="0" fontAlgn="base" hangingPunct="0">
              <a:spcBef>
                <a:spcPct val="0"/>
              </a:spcBef>
              <a:spcAft>
                <a:spcPct val="0"/>
              </a:spcAft>
              <a:defRPr>
                <a:solidFill>
                  <a:schemeClr val="tx1"/>
                </a:solidFill>
                <a:latin typeface="Arial" charset="0"/>
                <a:ea typeface="宋体" charset="0"/>
              </a:defRPr>
            </a:lvl9pPr>
          </a:lstStyle>
          <a:p>
            <a:pPr eaLnBrk="1" hangingPunct="1"/>
            <a:r>
              <a:rPr lang="en-US" dirty="0"/>
              <a:t>Food</a:t>
            </a:r>
          </a:p>
        </p:txBody>
      </p:sp>
      <p:sp>
        <p:nvSpPr>
          <p:cNvPr id="16393" name="Text Box 7"/>
          <p:cNvSpPr txBox="1">
            <a:spLocks noChangeArrowheads="1"/>
          </p:cNvSpPr>
          <p:nvPr/>
        </p:nvSpPr>
        <p:spPr bwMode="auto">
          <a:xfrm>
            <a:off x="1447800" y="6019800"/>
            <a:ext cx="1250950" cy="36671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85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a:solidFill>
                  <a:schemeClr val="tx1"/>
                </a:solidFill>
                <a:latin typeface="Arial" charset="0"/>
                <a:ea typeface="宋体" charset="0"/>
              </a:defRPr>
            </a:lvl1pPr>
            <a:lvl2pPr marL="742950" indent="-285750" eaLnBrk="0" hangingPunct="0">
              <a:defRPr>
                <a:solidFill>
                  <a:schemeClr val="tx1"/>
                </a:solidFill>
                <a:latin typeface="Arial" charset="0"/>
                <a:ea typeface="宋体" charset="0"/>
              </a:defRPr>
            </a:lvl2pPr>
            <a:lvl3pPr marL="1143000" indent="-228600" eaLnBrk="0" hangingPunct="0">
              <a:defRPr>
                <a:solidFill>
                  <a:schemeClr val="tx1"/>
                </a:solidFill>
                <a:latin typeface="Arial" charset="0"/>
                <a:ea typeface="宋体" charset="0"/>
              </a:defRPr>
            </a:lvl3pPr>
            <a:lvl4pPr marL="1600200" indent="-228600" eaLnBrk="0" hangingPunct="0">
              <a:defRPr>
                <a:solidFill>
                  <a:schemeClr val="tx1"/>
                </a:solidFill>
                <a:latin typeface="Arial" charset="0"/>
                <a:ea typeface="宋体" charset="0"/>
              </a:defRPr>
            </a:lvl4pPr>
            <a:lvl5pPr marL="2057400" indent="-228600" eaLnBrk="0" hangingPunct="0">
              <a:defRPr>
                <a:solidFill>
                  <a:schemeClr val="tx1"/>
                </a:solidFill>
                <a:latin typeface="Arial" charset="0"/>
                <a:ea typeface="宋体" charset="0"/>
              </a:defRPr>
            </a:lvl5pPr>
            <a:lvl6pPr marL="2514600" indent="-228600" algn="ctr" eaLnBrk="0" fontAlgn="base" hangingPunct="0">
              <a:spcBef>
                <a:spcPct val="0"/>
              </a:spcBef>
              <a:spcAft>
                <a:spcPct val="0"/>
              </a:spcAft>
              <a:defRPr>
                <a:solidFill>
                  <a:schemeClr val="tx1"/>
                </a:solidFill>
                <a:latin typeface="Arial" charset="0"/>
                <a:ea typeface="宋体" charset="0"/>
              </a:defRPr>
            </a:lvl6pPr>
            <a:lvl7pPr marL="2971800" indent="-228600" algn="ctr" eaLnBrk="0" fontAlgn="base" hangingPunct="0">
              <a:spcBef>
                <a:spcPct val="0"/>
              </a:spcBef>
              <a:spcAft>
                <a:spcPct val="0"/>
              </a:spcAft>
              <a:defRPr>
                <a:solidFill>
                  <a:schemeClr val="tx1"/>
                </a:solidFill>
                <a:latin typeface="Arial" charset="0"/>
                <a:ea typeface="宋体" charset="0"/>
              </a:defRPr>
            </a:lvl7pPr>
            <a:lvl8pPr marL="3429000" indent="-228600" algn="ctr" eaLnBrk="0" fontAlgn="base" hangingPunct="0">
              <a:spcBef>
                <a:spcPct val="0"/>
              </a:spcBef>
              <a:spcAft>
                <a:spcPct val="0"/>
              </a:spcAft>
              <a:defRPr>
                <a:solidFill>
                  <a:schemeClr val="tx1"/>
                </a:solidFill>
                <a:latin typeface="Arial" charset="0"/>
                <a:ea typeface="宋体" charset="0"/>
              </a:defRPr>
            </a:lvl8pPr>
            <a:lvl9pPr marL="3886200" indent="-228600" algn="ctr" eaLnBrk="0" fontAlgn="base" hangingPunct="0">
              <a:spcBef>
                <a:spcPct val="0"/>
              </a:spcBef>
              <a:spcAft>
                <a:spcPct val="0"/>
              </a:spcAft>
              <a:defRPr>
                <a:solidFill>
                  <a:schemeClr val="tx1"/>
                </a:solidFill>
                <a:latin typeface="Arial" charset="0"/>
                <a:ea typeface="宋体" charset="0"/>
              </a:defRPr>
            </a:lvl9pPr>
          </a:lstStyle>
          <a:p>
            <a:pPr eaLnBrk="1" hangingPunct="1"/>
            <a:r>
              <a:rPr lang="en-US"/>
              <a:t>Chemicals</a:t>
            </a:r>
          </a:p>
        </p:txBody>
      </p:sp>
      <p:grpSp>
        <p:nvGrpSpPr>
          <p:cNvPr id="16394" name="Group 14"/>
          <p:cNvGrpSpPr>
            <a:grpSpLocks/>
          </p:cNvGrpSpPr>
          <p:nvPr/>
        </p:nvGrpSpPr>
        <p:grpSpPr bwMode="auto">
          <a:xfrm>
            <a:off x="381000" y="2286000"/>
            <a:ext cx="4235450" cy="4100513"/>
            <a:chOff x="240" y="1440"/>
            <a:chExt cx="2668" cy="2583"/>
          </a:xfrm>
        </p:grpSpPr>
        <p:sp>
          <p:nvSpPr>
            <p:cNvPr id="16399" name="Line 15"/>
            <p:cNvSpPr>
              <a:spLocks noChangeShapeType="1"/>
            </p:cNvSpPr>
            <p:nvPr/>
          </p:nvSpPr>
          <p:spPr bwMode="auto">
            <a:xfrm>
              <a:off x="576" y="1584"/>
              <a:ext cx="2192" cy="2213"/>
            </a:xfrm>
            <a:prstGeom prst="line">
              <a:avLst/>
            </a:prstGeom>
            <a:noFill/>
            <a:ln w="28575">
              <a:solidFill>
                <a:srgbClr val="FF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zh-CN" altLang="en-US"/>
            </a:p>
          </p:txBody>
        </p:sp>
        <p:sp>
          <p:nvSpPr>
            <p:cNvPr id="16400" name="Text Box 16"/>
            <p:cNvSpPr txBox="1">
              <a:spLocks noChangeArrowheads="1"/>
            </p:cNvSpPr>
            <p:nvPr/>
          </p:nvSpPr>
          <p:spPr bwMode="auto">
            <a:xfrm>
              <a:off x="240" y="1440"/>
              <a:ext cx="356" cy="231"/>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85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a:solidFill>
                    <a:schemeClr val="tx1"/>
                  </a:solidFill>
                  <a:latin typeface="Arial" charset="0"/>
                  <a:ea typeface="宋体" charset="0"/>
                </a:defRPr>
              </a:lvl1pPr>
              <a:lvl2pPr marL="742950" indent="-285750" eaLnBrk="0" hangingPunct="0">
                <a:defRPr>
                  <a:solidFill>
                    <a:schemeClr val="tx1"/>
                  </a:solidFill>
                  <a:latin typeface="Arial" charset="0"/>
                  <a:ea typeface="宋体" charset="0"/>
                </a:defRPr>
              </a:lvl2pPr>
              <a:lvl3pPr marL="1143000" indent="-228600" eaLnBrk="0" hangingPunct="0">
                <a:defRPr>
                  <a:solidFill>
                    <a:schemeClr val="tx1"/>
                  </a:solidFill>
                  <a:latin typeface="Arial" charset="0"/>
                  <a:ea typeface="宋体" charset="0"/>
                </a:defRPr>
              </a:lvl3pPr>
              <a:lvl4pPr marL="1600200" indent="-228600" eaLnBrk="0" hangingPunct="0">
                <a:defRPr>
                  <a:solidFill>
                    <a:schemeClr val="tx1"/>
                  </a:solidFill>
                  <a:latin typeface="Arial" charset="0"/>
                  <a:ea typeface="宋体" charset="0"/>
                </a:defRPr>
              </a:lvl4pPr>
              <a:lvl5pPr marL="2057400" indent="-228600" eaLnBrk="0" hangingPunct="0">
                <a:defRPr>
                  <a:solidFill>
                    <a:schemeClr val="tx1"/>
                  </a:solidFill>
                  <a:latin typeface="Arial" charset="0"/>
                  <a:ea typeface="宋体" charset="0"/>
                </a:defRPr>
              </a:lvl5pPr>
              <a:lvl6pPr marL="2514600" indent="-228600" algn="ctr" eaLnBrk="0" fontAlgn="base" hangingPunct="0">
                <a:spcBef>
                  <a:spcPct val="0"/>
                </a:spcBef>
                <a:spcAft>
                  <a:spcPct val="0"/>
                </a:spcAft>
                <a:defRPr>
                  <a:solidFill>
                    <a:schemeClr val="tx1"/>
                  </a:solidFill>
                  <a:latin typeface="Arial" charset="0"/>
                  <a:ea typeface="宋体" charset="0"/>
                </a:defRPr>
              </a:lvl6pPr>
              <a:lvl7pPr marL="2971800" indent="-228600" algn="ctr" eaLnBrk="0" fontAlgn="base" hangingPunct="0">
                <a:spcBef>
                  <a:spcPct val="0"/>
                </a:spcBef>
                <a:spcAft>
                  <a:spcPct val="0"/>
                </a:spcAft>
                <a:defRPr>
                  <a:solidFill>
                    <a:schemeClr val="tx1"/>
                  </a:solidFill>
                  <a:latin typeface="Arial" charset="0"/>
                  <a:ea typeface="宋体" charset="0"/>
                </a:defRPr>
              </a:lvl7pPr>
              <a:lvl8pPr marL="3429000" indent="-228600" algn="ctr" eaLnBrk="0" fontAlgn="base" hangingPunct="0">
                <a:spcBef>
                  <a:spcPct val="0"/>
                </a:spcBef>
                <a:spcAft>
                  <a:spcPct val="0"/>
                </a:spcAft>
                <a:defRPr>
                  <a:solidFill>
                    <a:schemeClr val="tx1"/>
                  </a:solidFill>
                  <a:latin typeface="Arial" charset="0"/>
                  <a:ea typeface="宋体" charset="0"/>
                </a:defRPr>
              </a:lvl8pPr>
              <a:lvl9pPr marL="3886200" indent="-228600" algn="ctr" eaLnBrk="0" fontAlgn="base" hangingPunct="0">
                <a:spcBef>
                  <a:spcPct val="0"/>
                </a:spcBef>
                <a:spcAft>
                  <a:spcPct val="0"/>
                </a:spcAft>
                <a:defRPr>
                  <a:solidFill>
                    <a:schemeClr val="tx1"/>
                  </a:solidFill>
                  <a:latin typeface="Arial" charset="0"/>
                  <a:ea typeface="宋体" charset="0"/>
                </a:defRPr>
              </a:lvl9pPr>
            </a:lstStyle>
            <a:p>
              <a:pPr eaLnBrk="1" hangingPunct="1"/>
              <a:r>
                <a:rPr lang="en-US">
                  <a:solidFill>
                    <a:srgbClr val="FF0000"/>
                  </a:solidFill>
                </a:rPr>
                <a:t>100</a:t>
              </a:r>
            </a:p>
          </p:txBody>
        </p:sp>
        <p:sp>
          <p:nvSpPr>
            <p:cNvPr id="16401" name="Text Box 17"/>
            <p:cNvSpPr txBox="1">
              <a:spLocks noChangeArrowheads="1"/>
            </p:cNvSpPr>
            <p:nvPr/>
          </p:nvSpPr>
          <p:spPr bwMode="auto">
            <a:xfrm>
              <a:off x="2632" y="3792"/>
              <a:ext cx="276" cy="231"/>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85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a:solidFill>
                    <a:schemeClr val="tx1"/>
                  </a:solidFill>
                  <a:latin typeface="Arial" charset="0"/>
                  <a:ea typeface="宋体" charset="0"/>
                </a:defRPr>
              </a:lvl1pPr>
              <a:lvl2pPr marL="742950" indent="-285750" eaLnBrk="0" hangingPunct="0">
                <a:defRPr>
                  <a:solidFill>
                    <a:schemeClr val="tx1"/>
                  </a:solidFill>
                  <a:latin typeface="Arial" charset="0"/>
                  <a:ea typeface="宋体" charset="0"/>
                </a:defRPr>
              </a:lvl2pPr>
              <a:lvl3pPr marL="1143000" indent="-228600" eaLnBrk="0" hangingPunct="0">
                <a:defRPr>
                  <a:solidFill>
                    <a:schemeClr val="tx1"/>
                  </a:solidFill>
                  <a:latin typeface="Arial" charset="0"/>
                  <a:ea typeface="宋体" charset="0"/>
                </a:defRPr>
              </a:lvl3pPr>
              <a:lvl4pPr marL="1600200" indent="-228600" eaLnBrk="0" hangingPunct="0">
                <a:defRPr>
                  <a:solidFill>
                    <a:schemeClr val="tx1"/>
                  </a:solidFill>
                  <a:latin typeface="Arial" charset="0"/>
                  <a:ea typeface="宋体" charset="0"/>
                </a:defRPr>
              </a:lvl4pPr>
              <a:lvl5pPr marL="2057400" indent="-228600" eaLnBrk="0" hangingPunct="0">
                <a:defRPr>
                  <a:solidFill>
                    <a:schemeClr val="tx1"/>
                  </a:solidFill>
                  <a:latin typeface="Arial" charset="0"/>
                  <a:ea typeface="宋体" charset="0"/>
                </a:defRPr>
              </a:lvl5pPr>
              <a:lvl6pPr marL="2514600" indent="-228600" algn="ctr" eaLnBrk="0" fontAlgn="base" hangingPunct="0">
                <a:spcBef>
                  <a:spcPct val="0"/>
                </a:spcBef>
                <a:spcAft>
                  <a:spcPct val="0"/>
                </a:spcAft>
                <a:defRPr>
                  <a:solidFill>
                    <a:schemeClr val="tx1"/>
                  </a:solidFill>
                  <a:latin typeface="Arial" charset="0"/>
                  <a:ea typeface="宋体" charset="0"/>
                </a:defRPr>
              </a:lvl6pPr>
              <a:lvl7pPr marL="2971800" indent="-228600" algn="ctr" eaLnBrk="0" fontAlgn="base" hangingPunct="0">
                <a:spcBef>
                  <a:spcPct val="0"/>
                </a:spcBef>
                <a:spcAft>
                  <a:spcPct val="0"/>
                </a:spcAft>
                <a:defRPr>
                  <a:solidFill>
                    <a:schemeClr val="tx1"/>
                  </a:solidFill>
                  <a:latin typeface="Arial" charset="0"/>
                  <a:ea typeface="宋体" charset="0"/>
                </a:defRPr>
              </a:lvl7pPr>
              <a:lvl8pPr marL="3429000" indent="-228600" algn="ctr" eaLnBrk="0" fontAlgn="base" hangingPunct="0">
                <a:spcBef>
                  <a:spcPct val="0"/>
                </a:spcBef>
                <a:spcAft>
                  <a:spcPct val="0"/>
                </a:spcAft>
                <a:defRPr>
                  <a:solidFill>
                    <a:schemeClr val="tx1"/>
                  </a:solidFill>
                  <a:latin typeface="Arial" charset="0"/>
                  <a:ea typeface="宋体" charset="0"/>
                </a:defRPr>
              </a:lvl8pPr>
              <a:lvl9pPr marL="3886200" indent="-228600" algn="ctr" eaLnBrk="0" fontAlgn="base" hangingPunct="0">
                <a:spcBef>
                  <a:spcPct val="0"/>
                </a:spcBef>
                <a:spcAft>
                  <a:spcPct val="0"/>
                </a:spcAft>
                <a:defRPr>
                  <a:solidFill>
                    <a:schemeClr val="tx1"/>
                  </a:solidFill>
                  <a:latin typeface="Arial" charset="0"/>
                  <a:ea typeface="宋体" charset="0"/>
                </a:defRPr>
              </a:lvl9pPr>
            </a:lstStyle>
            <a:p>
              <a:pPr eaLnBrk="1" hangingPunct="1"/>
              <a:r>
                <a:rPr lang="en-US">
                  <a:solidFill>
                    <a:srgbClr val="FF0000"/>
                  </a:solidFill>
                </a:rPr>
                <a:t>25</a:t>
              </a:r>
            </a:p>
          </p:txBody>
        </p:sp>
        <p:sp>
          <p:nvSpPr>
            <p:cNvPr id="16402" name="Text Box 18"/>
            <p:cNvSpPr txBox="1">
              <a:spLocks noChangeArrowheads="1"/>
            </p:cNvSpPr>
            <p:nvPr/>
          </p:nvSpPr>
          <p:spPr bwMode="auto">
            <a:xfrm>
              <a:off x="2496" y="3360"/>
              <a:ext cx="316" cy="231"/>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85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a:solidFill>
                    <a:schemeClr val="tx1"/>
                  </a:solidFill>
                  <a:latin typeface="Arial" charset="0"/>
                  <a:ea typeface="宋体" charset="0"/>
                </a:defRPr>
              </a:lvl1pPr>
              <a:lvl2pPr marL="742950" indent="-285750" eaLnBrk="0" hangingPunct="0">
                <a:defRPr>
                  <a:solidFill>
                    <a:schemeClr val="tx1"/>
                  </a:solidFill>
                  <a:latin typeface="Arial" charset="0"/>
                  <a:ea typeface="宋体" charset="0"/>
                </a:defRPr>
              </a:lvl2pPr>
              <a:lvl3pPr marL="1143000" indent="-228600" eaLnBrk="0" hangingPunct="0">
                <a:defRPr>
                  <a:solidFill>
                    <a:schemeClr val="tx1"/>
                  </a:solidFill>
                  <a:latin typeface="Arial" charset="0"/>
                  <a:ea typeface="宋体" charset="0"/>
                </a:defRPr>
              </a:lvl3pPr>
              <a:lvl4pPr marL="1600200" indent="-228600" eaLnBrk="0" hangingPunct="0">
                <a:defRPr>
                  <a:solidFill>
                    <a:schemeClr val="tx1"/>
                  </a:solidFill>
                  <a:latin typeface="Arial" charset="0"/>
                  <a:ea typeface="宋体" charset="0"/>
                </a:defRPr>
              </a:lvl4pPr>
              <a:lvl5pPr marL="2057400" indent="-228600" eaLnBrk="0" hangingPunct="0">
                <a:defRPr>
                  <a:solidFill>
                    <a:schemeClr val="tx1"/>
                  </a:solidFill>
                  <a:latin typeface="Arial" charset="0"/>
                  <a:ea typeface="宋体" charset="0"/>
                </a:defRPr>
              </a:lvl5pPr>
              <a:lvl6pPr marL="2514600" indent="-228600" algn="ctr" eaLnBrk="0" fontAlgn="base" hangingPunct="0">
                <a:spcBef>
                  <a:spcPct val="0"/>
                </a:spcBef>
                <a:spcAft>
                  <a:spcPct val="0"/>
                </a:spcAft>
                <a:defRPr>
                  <a:solidFill>
                    <a:schemeClr val="tx1"/>
                  </a:solidFill>
                  <a:latin typeface="Arial" charset="0"/>
                  <a:ea typeface="宋体" charset="0"/>
                </a:defRPr>
              </a:lvl6pPr>
              <a:lvl7pPr marL="2971800" indent="-228600" algn="ctr" eaLnBrk="0" fontAlgn="base" hangingPunct="0">
                <a:spcBef>
                  <a:spcPct val="0"/>
                </a:spcBef>
                <a:spcAft>
                  <a:spcPct val="0"/>
                </a:spcAft>
                <a:defRPr>
                  <a:solidFill>
                    <a:schemeClr val="tx1"/>
                  </a:solidFill>
                  <a:latin typeface="Arial" charset="0"/>
                  <a:ea typeface="宋体" charset="0"/>
                </a:defRPr>
              </a:lvl7pPr>
              <a:lvl8pPr marL="3429000" indent="-228600" algn="ctr" eaLnBrk="0" fontAlgn="base" hangingPunct="0">
                <a:spcBef>
                  <a:spcPct val="0"/>
                </a:spcBef>
                <a:spcAft>
                  <a:spcPct val="0"/>
                </a:spcAft>
                <a:defRPr>
                  <a:solidFill>
                    <a:schemeClr val="tx1"/>
                  </a:solidFill>
                  <a:latin typeface="Arial" charset="0"/>
                  <a:ea typeface="宋体" charset="0"/>
                </a:defRPr>
              </a:lvl8pPr>
              <a:lvl9pPr marL="3886200" indent="-228600" algn="ctr" eaLnBrk="0" fontAlgn="base" hangingPunct="0">
                <a:spcBef>
                  <a:spcPct val="0"/>
                </a:spcBef>
                <a:spcAft>
                  <a:spcPct val="0"/>
                </a:spcAft>
                <a:defRPr>
                  <a:solidFill>
                    <a:schemeClr val="tx1"/>
                  </a:solidFill>
                  <a:latin typeface="Arial" charset="0"/>
                  <a:ea typeface="宋体" charset="0"/>
                </a:defRPr>
              </a:lvl9pPr>
            </a:lstStyle>
            <a:p>
              <a:pPr eaLnBrk="1" hangingPunct="1"/>
              <a:r>
                <a:rPr lang="en-US">
                  <a:solidFill>
                    <a:srgbClr val="FF0000"/>
                  </a:solidFill>
                </a:rPr>
                <a:t>EU</a:t>
              </a:r>
            </a:p>
          </p:txBody>
        </p:sp>
      </p:grpSp>
      <p:grpSp>
        <p:nvGrpSpPr>
          <p:cNvPr id="46103" name="Group 23"/>
          <p:cNvGrpSpPr>
            <a:grpSpLocks/>
          </p:cNvGrpSpPr>
          <p:nvPr/>
        </p:nvGrpSpPr>
        <p:grpSpPr bwMode="auto">
          <a:xfrm>
            <a:off x="2819400" y="4876800"/>
            <a:ext cx="609600" cy="366713"/>
            <a:chOff x="1776" y="3072"/>
            <a:chExt cx="384" cy="231"/>
          </a:xfrm>
        </p:grpSpPr>
        <p:sp>
          <p:nvSpPr>
            <p:cNvPr id="16397" name="Oval 20"/>
            <p:cNvSpPr>
              <a:spLocks noChangeArrowheads="1"/>
            </p:cNvSpPr>
            <p:nvPr/>
          </p:nvSpPr>
          <p:spPr bwMode="auto">
            <a:xfrm>
              <a:off x="2064" y="3072"/>
              <a:ext cx="96" cy="96"/>
            </a:xfrm>
            <a:prstGeom prst="ellipse">
              <a:avLst/>
            </a:prstGeom>
            <a:solidFill>
              <a:srgbClr val="FF9966"/>
            </a:solidFill>
            <a:ln w="28575">
              <a:solidFill>
                <a:srgbClr val="FF0000"/>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16398" name="Text Box 21"/>
            <p:cNvSpPr txBox="1">
              <a:spLocks noChangeArrowheads="1"/>
            </p:cNvSpPr>
            <p:nvPr/>
          </p:nvSpPr>
          <p:spPr bwMode="auto">
            <a:xfrm>
              <a:off x="1776" y="3072"/>
              <a:ext cx="353" cy="231"/>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85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a:solidFill>
                    <a:schemeClr val="tx1"/>
                  </a:solidFill>
                  <a:latin typeface="Arial" charset="0"/>
                  <a:ea typeface="宋体" charset="0"/>
                </a:defRPr>
              </a:lvl1pPr>
              <a:lvl2pPr marL="742950" indent="-285750" eaLnBrk="0" hangingPunct="0">
                <a:defRPr>
                  <a:solidFill>
                    <a:schemeClr val="tx1"/>
                  </a:solidFill>
                  <a:latin typeface="Arial" charset="0"/>
                  <a:ea typeface="宋体" charset="0"/>
                </a:defRPr>
              </a:lvl2pPr>
              <a:lvl3pPr marL="1143000" indent="-228600" eaLnBrk="0" hangingPunct="0">
                <a:defRPr>
                  <a:solidFill>
                    <a:schemeClr val="tx1"/>
                  </a:solidFill>
                  <a:latin typeface="Arial" charset="0"/>
                  <a:ea typeface="宋体" charset="0"/>
                </a:defRPr>
              </a:lvl3pPr>
              <a:lvl4pPr marL="1600200" indent="-228600" eaLnBrk="0" hangingPunct="0">
                <a:defRPr>
                  <a:solidFill>
                    <a:schemeClr val="tx1"/>
                  </a:solidFill>
                  <a:latin typeface="Arial" charset="0"/>
                  <a:ea typeface="宋体" charset="0"/>
                </a:defRPr>
              </a:lvl4pPr>
              <a:lvl5pPr marL="2057400" indent="-228600" eaLnBrk="0" hangingPunct="0">
                <a:defRPr>
                  <a:solidFill>
                    <a:schemeClr val="tx1"/>
                  </a:solidFill>
                  <a:latin typeface="Arial" charset="0"/>
                  <a:ea typeface="宋体" charset="0"/>
                </a:defRPr>
              </a:lvl5pPr>
              <a:lvl6pPr marL="2514600" indent="-228600" algn="ctr" eaLnBrk="0" fontAlgn="base" hangingPunct="0">
                <a:spcBef>
                  <a:spcPct val="0"/>
                </a:spcBef>
                <a:spcAft>
                  <a:spcPct val="0"/>
                </a:spcAft>
                <a:defRPr>
                  <a:solidFill>
                    <a:schemeClr val="tx1"/>
                  </a:solidFill>
                  <a:latin typeface="Arial" charset="0"/>
                  <a:ea typeface="宋体" charset="0"/>
                </a:defRPr>
              </a:lvl6pPr>
              <a:lvl7pPr marL="2971800" indent="-228600" algn="ctr" eaLnBrk="0" fontAlgn="base" hangingPunct="0">
                <a:spcBef>
                  <a:spcPct val="0"/>
                </a:spcBef>
                <a:spcAft>
                  <a:spcPct val="0"/>
                </a:spcAft>
                <a:defRPr>
                  <a:solidFill>
                    <a:schemeClr val="tx1"/>
                  </a:solidFill>
                  <a:latin typeface="Arial" charset="0"/>
                  <a:ea typeface="宋体" charset="0"/>
                </a:defRPr>
              </a:lvl7pPr>
              <a:lvl8pPr marL="3429000" indent="-228600" algn="ctr" eaLnBrk="0" fontAlgn="base" hangingPunct="0">
                <a:spcBef>
                  <a:spcPct val="0"/>
                </a:spcBef>
                <a:spcAft>
                  <a:spcPct val="0"/>
                </a:spcAft>
                <a:defRPr>
                  <a:solidFill>
                    <a:schemeClr val="tx1"/>
                  </a:solidFill>
                  <a:latin typeface="Arial" charset="0"/>
                  <a:ea typeface="宋体" charset="0"/>
                </a:defRPr>
              </a:lvl8pPr>
              <a:lvl9pPr marL="3886200" indent="-228600" algn="ctr" eaLnBrk="0" fontAlgn="base" hangingPunct="0">
                <a:spcBef>
                  <a:spcPct val="0"/>
                </a:spcBef>
                <a:spcAft>
                  <a:spcPct val="0"/>
                </a:spcAft>
                <a:defRPr>
                  <a:solidFill>
                    <a:schemeClr val="tx1"/>
                  </a:solidFill>
                  <a:latin typeface="Arial" charset="0"/>
                  <a:ea typeface="宋体" charset="0"/>
                </a:defRPr>
              </a:lvl9pPr>
            </a:lstStyle>
            <a:p>
              <a:pPr eaLnBrk="1" hangingPunct="1"/>
              <a:r>
                <a:rPr lang="en-US">
                  <a:solidFill>
                    <a:srgbClr val="FF0000"/>
                  </a:solidFill>
                </a:rPr>
                <a:t>C</a:t>
              </a:r>
              <a:r>
                <a:rPr lang="en-US" baseline="-25000">
                  <a:solidFill>
                    <a:srgbClr val="FF0000"/>
                  </a:solidFill>
                </a:rPr>
                <a:t>EU</a:t>
              </a:r>
              <a:endParaRPr lang="en-US">
                <a:solidFill>
                  <a:srgbClr val="FF0000"/>
                </a:solidFill>
              </a:endParaRPr>
            </a:p>
          </p:txBody>
        </p:sp>
      </p:grpSp>
      <p:sp>
        <p:nvSpPr>
          <p:cNvPr id="46104" name="Rectangle 24"/>
          <p:cNvSpPr>
            <a:spLocks noChangeArrowheads="1"/>
          </p:cNvSpPr>
          <p:nvPr/>
        </p:nvSpPr>
        <p:spPr bwMode="auto">
          <a:xfrm>
            <a:off x="5257800" y="1765350"/>
            <a:ext cx="3657600" cy="30777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a:buFontTx/>
              <a:buChar char="•"/>
            </a:pPr>
            <a:r>
              <a:rPr lang="en-US" altLang="zh-CN" sz="2000" dirty="0" smtClean="0">
                <a:solidFill>
                  <a:srgbClr val="000000"/>
                </a:solidFill>
              </a:rPr>
              <a:t> Opportunity </a:t>
            </a:r>
            <a:r>
              <a:rPr lang="en-US" altLang="zh-CN" sz="2000" dirty="0">
                <a:solidFill>
                  <a:srgbClr val="000000"/>
                </a:solidFill>
              </a:rPr>
              <a:t>cost of </a:t>
            </a:r>
            <a:r>
              <a:rPr lang="en-US" altLang="zh-CN" sz="2000" dirty="0" smtClean="0">
                <a:solidFill>
                  <a:srgbClr val="000000"/>
                </a:solidFill>
              </a:rPr>
              <a:t>chemical </a:t>
            </a:r>
            <a:r>
              <a:rPr lang="en-US" altLang="zh-CN" sz="2000" dirty="0">
                <a:solidFill>
                  <a:srgbClr val="000000"/>
                </a:solidFill>
              </a:rPr>
              <a:t>production=slope of </a:t>
            </a:r>
            <a:r>
              <a:rPr lang="en-US" altLang="zh-CN" sz="2000" b="1" i="1" dirty="0" err="1">
                <a:solidFill>
                  <a:srgbClr val="000000"/>
                </a:solidFill>
                <a:effectLst>
                  <a:outerShdw blurRad="38100" dist="38100" dir="2700000" algn="tl">
                    <a:srgbClr val="000000">
                      <a:alpha val="43137"/>
                    </a:srgbClr>
                  </a:outerShdw>
                </a:effectLst>
              </a:rPr>
              <a:t>ppf</a:t>
            </a:r>
            <a:endParaRPr lang="en-US" altLang="zh-CN" sz="2000" b="1" i="1" dirty="0">
              <a:solidFill>
                <a:srgbClr val="000000"/>
              </a:solidFill>
              <a:effectLst>
                <a:outerShdw blurRad="38100" dist="38100" dir="2700000" algn="tl">
                  <a:srgbClr val="000000">
                    <a:alpha val="43137"/>
                  </a:srgbClr>
                </a:outerShdw>
              </a:effectLst>
            </a:endParaRPr>
          </a:p>
          <a:p>
            <a:pPr>
              <a:buFontTx/>
              <a:buChar char="•"/>
            </a:pPr>
            <a:r>
              <a:rPr lang="en-US" sz="2000" dirty="0" smtClean="0">
                <a:solidFill>
                  <a:srgbClr val="000000"/>
                </a:solidFill>
              </a:rPr>
              <a:t> </a:t>
            </a:r>
            <a:r>
              <a:rPr lang="en-US" altLang="zh-CN" sz="2000" dirty="0">
                <a:solidFill>
                  <a:srgbClr val="000000"/>
                </a:solidFill>
              </a:rPr>
              <a:t> In autarky (without trade</a:t>
            </a:r>
            <a:r>
              <a:rPr lang="en-US" altLang="zh-CN" sz="2000" dirty="0" smtClean="0">
                <a:solidFill>
                  <a:srgbClr val="000000"/>
                </a:solidFill>
              </a:rPr>
              <a:t>), </a:t>
            </a:r>
            <a:r>
              <a:rPr lang="en-US" altLang="zh-CN" sz="2000" dirty="0">
                <a:solidFill>
                  <a:srgbClr val="000000"/>
                </a:solidFill>
              </a:rPr>
              <a:t>p</a:t>
            </a:r>
            <a:r>
              <a:rPr lang="en-US" sz="2000" dirty="0" smtClean="0">
                <a:solidFill>
                  <a:srgbClr val="000000"/>
                </a:solidFill>
              </a:rPr>
              <a:t>erfect competition </a:t>
            </a:r>
            <a:r>
              <a:rPr lang="en-US" sz="2000" dirty="0" smtClean="0">
                <a:solidFill>
                  <a:srgbClr val="000000"/>
                </a:solidFill>
                <a:latin typeface="Wingdings"/>
                <a:ea typeface="Wingdings"/>
                <a:cs typeface="Wingdings"/>
                <a:sym typeface="Wingdings"/>
              </a:rPr>
              <a:t> </a:t>
            </a:r>
            <a:r>
              <a:rPr lang="en-US" sz="2000" b="1" i="1" dirty="0" smtClean="0">
                <a:solidFill>
                  <a:srgbClr val="000000"/>
                </a:solidFill>
                <a:effectLst>
                  <a:outerShdw blurRad="38100" dist="38100" dir="2700000" algn="tl">
                    <a:srgbClr val="000000">
                      <a:alpha val="43137"/>
                    </a:srgbClr>
                  </a:outerShdw>
                </a:effectLst>
                <a:sym typeface="Wingdings"/>
              </a:rPr>
              <a:t>Profit</a:t>
            </a:r>
            <a:r>
              <a:rPr lang="en-US" sz="2000" b="1" i="1" dirty="0" smtClean="0">
                <a:solidFill>
                  <a:srgbClr val="000000"/>
                </a:solidFill>
                <a:effectLst>
                  <a:outerShdw blurRad="38100" dist="38100" dir="2700000" algn="tl">
                    <a:srgbClr val="000000">
                      <a:alpha val="43137"/>
                    </a:srgbClr>
                  </a:outerShdw>
                </a:effectLst>
              </a:rPr>
              <a:t>=(p-c)×q=0 </a:t>
            </a:r>
          </a:p>
          <a:p>
            <a:pPr algn="l">
              <a:buFontTx/>
              <a:buChar char="•"/>
            </a:pPr>
            <a:r>
              <a:rPr lang="en-US" sz="2000" dirty="0">
                <a:solidFill>
                  <a:srgbClr val="000000"/>
                </a:solidFill>
              </a:rPr>
              <a:t> T</a:t>
            </a:r>
            <a:r>
              <a:rPr lang="en-US" sz="2000" dirty="0" smtClean="0">
                <a:solidFill>
                  <a:srgbClr val="000000"/>
                </a:solidFill>
              </a:rPr>
              <a:t>his implies relative price of chemical </a:t>
            </a:r>
            <a:r>
              <a:rPr lang="en-US" sz="2000" b="1" i="1" dirty="0" err="1">
                <a:solidFill>
                  <a:srgbClr val="000000"/>
                </a:solidFill>
                <a:effectLst>
                  <a:outerShdw blurRad="38100" dist="38100" dir="2700000" algn="tl">
                    <a:srgbClr val="000000">
                      <a:alpha val="43137"/>
                    </a:srgbClr>
                  </a:outerShdw>
                </a:effectLst>
              </a:rPr>
              <a:t>p</a:t>
            </a:r>
            <a:r>
              <a:rPr lang="en-US" sz="2000" b="1" i="1" baseline="-25000" dirty="0" err="1">
                <a:solidFill>
                  <a:srgbClr val="000000"/>
                </a:solidFill>
                <a:effectLst>
                  <a:outerShdw blurRad="38100" dist="38100" dir="2700000" algn="tl">
                    <a:srgbClr val="000000">
                      <a:alpha val="43137"/>
                    </a:srgbClr>
                  </a:outerShdw>
                </a:effectLst>
              </a:rPr>
              <a:t>C</a:t>
            </a:r>
            <a:r>
              <a:rPr lang="en-US" sz="2000" b="1" i="1" dirty="0">
                <a:solidFill>
                  <a:srgbClr val="000000"/>
                </a:solidFill>
                <a:effectLst>
                  <a:outerShdw blurRad="38100" dist="38100" dir="2700000" algn="tl">
                    <a:srgbClr val="000000">
                      <a:alpha val="43137"/>
                    </a:srgbClr>
                  </a:outerShdw>
                </a:effectLst>
              </a:rPr>
              <a:t>/p</a:t>
            </a:r>
            <a:r>
              <a:rPr lang="en-US" sz="2000" b="1" i="1" baseline="-25000" dirty="0">
                <a:solidFill>
                  <a:srgbClr val="000000"/>
                </a:solidFill>
                <a:effectLst>
                  <a:outerShdw blurRad="38100" dist="38100" dir="2700000" algn="tl">
                    <a:srgbClr val="000000">
                      <a:alpha val="43137"/>
                    </a:srgbClr>
                  </a:outerShdw>
                </a:effectLst>
              </a:rPr>
              <a:t>F</a:t>
            </a:r>
            <a:r>
              <a:rPr lang="en-US" sz="2000" dirty="0">
                <a:solidFill>
                  <a:srgbClr val="000000"/>
                </a:solidFill>
              </a:rPr>
              <a:t> is equal to </a:t>
            </a:r>
            <a:r>
              <a:rPr lang="en-US" sz="2000" dirty="0" smtClean="0">
                <a:solidFill>
                  <a:srgbClr val="000000"/>
                </a:solidFill>
              </a:rPr>
              <a:t>opportunity </a:t>
            </a:r>
            <a:r>
              <a:rPr lang="en-US" sz="2000" dirty="0">
                <a:solidFill>
                  <a:srgbClr val="000000"/>
                </a:solidFill>
              </a:rPr>
              <a:t>cost of Chemical </a:t>
            </a:r>
            <a:r>
              <a:rPr lang="en-US" sz="2000" dirty="0" smtClean="0">
                <a:solidFill>
                  <a:srgbClr val="000000"/>
                </a:solidFill>
              </a:rPr>
              <a:t>production=4</a:t>
            </a:r>
            <a:endParaRPr lang="nl-NL" altLang="zh-CN" sz="2000" dirty="0">
              <a:solidFill>
                <a:srgbClr val="000000"/>
              </a:solidFill>
            </a:endParaRPr>
          </a:p>
        </p:txBody>
      </p:sp>
    </p:spTree>
    <p:extLst>
      <p:ext uri="{BB962C8B-B14F-4D97-AF65-F5344CB8AC3E}">
        <p14:creationId xmlns:p14="http://schemas.microsoft.com/office/powerpoint/2010/main" val="439943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6104">
                                            <p:txEl>
                                              <p:pRg st="0" end="0"/>
                                            </p:txEl>
                                          </p:spTgt>
                                        </p:tgtEl>
                                        <p:attrNameLst>
                                          <p:attrName>style.visibility</p:attrName>
                                        </p:attrNameLst>
                                      </p:cBhvr>
                                      <p:to>
                                        <p:strVal val="visible"/>
                                      </p:to>
                                    </p:set>
                                    <p:animEffect transition="in" filter="blinds(horizontal)">
                                      <p:cBhvr>
                                        <p:cTn id="7" dur="500"/>
                                        <p:tgtEl>
                                          <p:spTgt spid="4610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6104">
                                            <p:txEl>
                                              <p:pRg st="1" end="1"/>
                                            </p:txEl>
                                          </p:spTgt>
                                        </p:tgtEl>
                                        <p:attrNameLst>
                                          <p:attrName>style.visibility</p:attrName>
                                        </p:attrNameLst>
                                      </p:cBhvr>
                                      <p:to>
                                        <p:strVal val="visible"/>
                                      </p:to>
                                    </p:set>
                                    <p:animEffect transition="in" filter="blinds(horizontal)">
                                      <p:cBhvr>
                                        <p:cTn id="12" dur="500"/>
                                        <p:tgtEl>
                                          <p:spTgt spid="4610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6104">
                                            <p:txEl>
                                              <p:pRg st="2" end="2"/>
                                            </p:txEl>
                                          </p:spTgt>
                                        </p:tgtEl>
                                        <p:attrNameLst>
                                          <p:attrName>style.visibility</p:attrName>
                                        </p:attrNameLst>
                                      </p:cBhvr>
                                      <p:to>
                                        <p:strVal val="visible"/>
                                      </p:to>
                                    </p:set>
                                    <p:animEffect transition="in" filter="blinds(horizontal)">
                                      <p:cBhvr>
                                        <p:cTn id="17" dur="500"/>
                                        <p:tgtEl>
                                          <p:spTgt spid="4610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6083">
                                            <p:txEl>
                                              <p:pRg st="0" end="0"/>
                                            </p:txEl>
                                          </p:spTgt>
                                        </p:tgtEl>
                                        <p:attrNameLst>
                                          <p:attrName>style.visibility</p:attrName>
                                        </p:attrNameLst>
                                      </p:cBhvr>
                                      <p:to>
                                        <p:strVal val="visible"/>
                                      </p:to>
                                    </p:set>
                                    <p:animEffect transition="in" filter="blinds(horizontal)">
                                      <p:cBhvr>
                                        <p:cTn id="22" dur="500"/>
                                        <p:tgtEl>
                                          <p:spTgt spid="46083">
                                            <p:txEl>
                                              <p:pRg st="0" end="0"/>
                                            </p:txEl>
                                          </p:spTgt>
                                        </p:tgtEl>
                                      </p:cBhvr>
                                    </p:animEffect>
                                  </p:childTnLst>
                                </p:cTn>
                              </p:par>
                            </p:childTnLst>
                          </p:cTn>
                        </p:par>
                        <p:par>
                          <p:cTn id="23" fill="hold" nodeType="afterGroup">
                            <p:stCondLst>
                              <p:cond delay="500"/>
                            </p:stCondLst>
                            <p:childTnLst>
                              <p:par>
                                <p:cTn id="24" presetID="23" presetClass="entr" presetSubtype="16" fill="hold" nodeType="afterEffect">
                                  <p:stCondLst>
                                    <p:cond delay="3000"/>
                                  </p:stCondLst>
                                  <p:childTnLst>
                                    <p:set>
                                      <p:cBhvr>
                                        <p:cTn id="25" dur="1" fill="hold">
                                          <p:stCondLst>
                                            <p:cond delay="0"/>
                                          </p:stCondLst>
                                        </p:cTn>
                                        <p:tgtEl>
                                          <p:spTgt spid="46103"/>
                                        </p:tgtEl>
                                        <p:attrNameLst>
                                          <p:attrName>style.visibility</p:attrName>
                                        </p:attrNameLst>
                                      </p:cBhvr>
                                      <p:to>
                                        <p:strVal val="visible"/>
                                      </p:to>
                                    </p:set>
                                    <p:anim calcmode="lin" valueType="num">
                                      <p:cBhvr>
                                        <p:cTn id="26" dur="1000" fill="hold"/>
                                        <p:tgtEl>
                                          <p:spTgt spid="46103"/>
                                        </p:tgtEl>
                                        <p:attrNameLst>
                                          <p:attrName>ppt_w</p:attrName>
                                        </p:attrNameLst>
                                      </p:cBhvr>
                                      <p:tavLst>
                                        <p:tav tm="0">
                                          <p:val>
                                            <p:fltVal val="0"/>
                                          </p:val>
                                        </p:tav>
                                        <p:tav tm="100000">
                                          <p:val>
                                            <p:strVal val="#ppt_w"/>
                                          </p:val>
                                        </p:tav>
                                      </p:tavLst>
                                    </p:anim>
                                    <p:anim calcmode="lin" valueType="num">
                                      <p:cBhvr>
                                        <p:cTn id="27" dur="1000" fill="hold"/>
                                        <p:tgtEl>
                                          <p:spTgt spid="4610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p:bldP spid="46104"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0"/>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宋体" charset="0"/>
              </a:defRPr>
            </a:lvl1pPr>
            <a:lvl2pPr marL="742950" indent="-285750" eaLnBrk="0" hangingPunct="0">
              <a:defRPr>
                <a:solidFill>
                  <a:schemeClr val="tx1"/>
                </a:solidFill>
                <a:latin typeface="Arial" charset="0"/>
                <a:ea typeface="宋体" charset="0"/>
              </a:defRPr>
            </a:lvl2pPr>
            <a:lvl3pPr marL="1143000" indent="-228600" eaLnBrk="0" hangingPunct="0">
              <a:defRPr>
                <a:solidFill>
                  <a:schemeClr val="tx1"/>
                </a:solidFill>
                <a:latin typeface="Arial" charset="0"/>
                <a:ea typeface="宋体" charset="0"/>
              </a:defRPr>
            </a:lvl3pPr>
            <a:lvl4pPr marL="1600200" indent="-228600" eaLnBrk="0" hangingPunct="0">
              <a:defRPr>
                <a:solidFill>
                  <a:schemeClr val="tx1"/>
                </a:solidFill>
                <a:latin typeface="Arial" charset="0"/>
                <a:ea typeface="宋体" charset="0"/>
              </a:defRPr>
            </a:lvl4pPr>
            <a:lvl5pPr marL="2057400" indent="-228600" eaLnBrk="0" hangingPunct="0">
              <a:defRPr>
                <a:solidFill>
                  <a:schemeClr val="tx1"/>
                </a:solidFill>
                <a:latin typeface="Arial" charset="0"/>
                <a:ea typeface="宋体" charset="0"/>
              </a:defRPr>
            </a:lvl5pPr>
            <a:lvl6pPr marL="2514600" indent="-228600" algn="ctr" eaLnBrk="0" fontAlgn="base" hangingPunct="0">
              <a:spcBef>
                <a:spcPct val="0"/>
              </a:spcBef>
              <a:spcAft>
                <a:spcPct val="0"/>
              </a:spcAft>
              <a:defRPr>
                <a:solidFill>
                  <a:schemeClr val="tx1"/>
                </a:solidFill>
                <a:latin typeface="Arial" charset="0"/>
                <a:ea typeface="宋体" charset="0"/>
              </a:defRPr>
            </a:lvl6pPr>
            <a:lvl7pPr marL="2971800" indent="-228600" algn="ctr" eaLnBrk="0" fontAlgn="base" hangingPunct="0">
              <a:spcBef>
                <a:spcPct val="0"/>
              </a:spcBef>
              <a:spcAft>
                <a:spcPct val="0"/>
              </a:spcAft>
              <a:defRPr>
                <a:solidFill>
                  <a:schemeClr val="tx1"/>
                </a:solidFill>
                <a:latin typeface="Arial" charset="0"/>
                <a:ea typeface="宋体" charset="0"/>
              </a:defRPr>
            </a:lvl7pPr>
            <a:lvl8pPr marL="3429000" indent="-228600" algn="ctr" eaLnBrk="0" fontAlgn="base" hangingPunct="0">
              <a:spcBef>
                <a:spcPct val="0"/>
              </a:spcBef>
              <a:spcAft>
                <a:spcPct val="0"/>
              </a:spcAft>
              <a:defRPr>
                <a:solidFill>
                  <a:schemeClr val="tx1"/>
                </a:solidFill>
                <a:latin typeface="Arial" charset="0"/>
                <a:ea typeface="宋体" charset="0"/>
              </a:defRPr>
            </a:lvl8pPr>
            <a:lvl9pPr marL="3886200" indent="-228600" algn="ctr" eaLnBrk="0" fontAlgn="base" hangingPunct="0">
              <a:spcBef>
                <a:spcPct val="0"/>
              </a:spcBef>
              <a:spcAft>
                <a:spcPct val="0"/>
              </a:spcAft>
              <a:defRPr>
                <a:solidFill>
                  <a:schemeClr val="tx1"/>
                </a:solidFill>
                <a:latin typeface="Arial" charset="0"/>
                <a:ea typeface="宋体" charset="0"/>
              </a:defRPr>
            </a:lvl9pPr>
          </a:lstStyle>
          <a:p>
            <a:r>
              <a:rPr lang="en-GB"/>
              <a:t>Page </a:t>
            </a:r>
            <a:fld id="{8F911787-D041-6D44-99E9-2DD151630D50}" type="slidenum">
              <a:rPr lang="en-GB"/>
              <a:pPr/>
              <a:t>16</a:t>
            </a:fld>
            <a:endParaRPr lang="en-GB"/>
          </a:p>
        </p:txBody>
      </p:sp>
      <p:sp>
        <p:nvSpPr>
          <p:cNvPr id="17411" name="AutoShape 19"/>
          <p:cNvSpPr>
            <a:spLocks noChangeArrowheads="1"/>
          </p:cNvSpPr>
          <p:nvPr/>
        </p:nvSpPr>
        <p:spPr bwMode="auto">
          <a:xfrm>
            <a:off x="914400" y="2802461"/>
            <a:ext cx="3462338" cy="3494088"/>
          </a:xfrm>
          <a:prstGeom prst="rtTriangle">
            <a:avLst/>
          </a:prstGeom>
          <a:solidFill>
            <a:srgbClr val="FFCC99">
              <a:alpha val="50195"/>
            </a:srgbClr>
          </a:solidFill>
          <a:ln>
            <a:noFill/>
          </a:ln>
          <a:effectLst/>
          <a:extLst>
            <a:ext uri="{91240B29-F687-4f45-9708-019B960494DF}">
              <a14:hiddenLine xmlns="" xmlns:a14="http://schemas.microsoft.com/office/drawing/2010/main" w="285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17412" name="AutoShape 20"/>
          <p:cNvSpPr>
            <a:spLocks noChangeArrowheads="1"/>
          </p:cNvSpPr>
          <p:nvPr/>
        </p:nvSpPr>
        <p:spPr bwMode="auto">
          <a:xfrm>
            <a:off x="914400" y="2116661"/>
            <a:ext cx="2781300" cy="4189413"/>
          </a:xfrm>
          <a:prstGeom prst="rtTriangle">
            <a:avLst/>
          </a:prstGeom>
          <a:solidFill>
            <a:srgbClr val="CCECFF">
              <a:alpha val="50195"/>
            </a:srgbClr>
          </a:solidFill>
          <a:ln>
            <a:noFill/>
          </a:ln>
          <a:effectLst/>
          <a:extLst>
            <a:ext uri="{91240B29-F687-4f45-9708-019B960494DF}">
              <a14:hiddenLine xmlns="" xmlns:a14="http://schemas.microsoft.com/office/drawing/2010/main" w="285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17413" name="Rectangle 2"/>
          <p:cNvSpPr>
            <a:spLocks noGrp="1" noChangeArrowheads="1"/>
          </p:cNvSpPr>
          <p:nvPr>
            <p:ph type="title"/>
          </p:nvPr>
        </p:nvSpPr>
        <p:spPr/>
        <p:txBody>
          <a:bodyPr/>
          <a:lstStyle/>
          <a:p>
            <a:pPr eaLnBrk="1" hangingPunct="1"/>
            <a:r>
              <a:rPr lang="en-US" dirty="0"/>
              <a:t>Autarky for Kenya</a:t>
            </a:r>
          </a:p>
        </p:txBody>
      </p:sp>
      <p:sp>
        <p:nvSpPr>
          <p:cNvPr id="48131" name="Rectangle 3"/>
          <p:cNvSpPr>
            <a:spLocks noChangeArrowheads="1"/>
          </p:cNvSpPr>
          <p:nvPr/>
        </p:nvSpPr>
        <p:spPr bwMode="auto">
          <a:xfrm>
            <a:off x="5105400" y="1532456"/>
            <a:ext cx="4038599" cy="323165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a:spAutoFit/>
          </a:bodyPr>
          <a:lstStyle/>
          <a:p>
            <a:pPr algn="l">
              <a:lnSpc>
                <a:spcPct val="150000"/>
              </a:lnSpc>
              <a:buFontTx/>
              <a:buChar char="•"/>
            </a:pPr>
            <a:r>
              <a:rPr lang="en-US" sz="2000" dirty="0">
                <a:solidFill>
                  <a:srgbClr val="000000"/>
                </a:solidFill>
              </a:rPr>
              <a:t> Similarly, suppose Kenya consumes at the point </a:t>
            </a:r>
            <a:r>
              <a:rPr lang="en-US" sz="2000" b="1" i="1" dirty="0">
                <a:solidFill>
                  <a:srgbClr val="000000"/>
                </a:solidFill>
                <a:effectLst>
                  <a:outerShdw blurRad="38100" dist="38100" dir="2700000" algn="tl">
                    <a:srgbClr val="000000">
                      <a:alpha val="43137"/>
                    </a:srgbClr>
                  </a:outerShdw>
                </a:effectLst>
              </a:rPr>
              <a:t>C</a:t>
            </a:r>
            <a:r>
              <a:rPr lang="en-US" sz="2000" b="1" i="1" baseline="-25000" dirty="0">
                <a:solidFill>
                  <a:srgbClr val="000000"/>
                </a:solidFill>
                <a:effectLst>
                  <a:outerShdw blurRad="38100" dist="38100" dir="2700000" algn="tl">
                    <a:srgbClr val="000000">
                      <a:alpha val="43137"/>
                    </a:srgbClr>
                  </a:outerShdw>
                </a:effectLst>
              </a:rPr>
              <a:t>K</a:t>
            </a:r>
            <a:r>
              <a:rPr lang="en-US" sz="2000" dirty="0">
                <a:solidFill>
                  <a:srgbClr val="000000"/>
                </a:solidFill>
              </a:rPr>
              <a:t> in autarky </a:t>
            </a:r>
            <a:endParaRPr lang="en-US" sz="2000" dirty="0" smtClean="0">
              <a:solidFill>
                <a:srgbClr val="000000"/>
              </a:solidFill>
            </a:endParaRPr>
          </a:p>
          <a:p>
            <a:pPr>
              <a:lnSpc>
                <a:spcPct val="150000"/>
              </a:lnSpc>
              <a:buFontTx/>
              <a:buChar char="•"/>
            </a:pPr>
            <a:r>
              <a:rPr lang="en-US" altLang="zh-CN" sz="2000" dirty="0">
                <a:solidFill>
                  <a:srgbClr val="000000"/>
                </a:solidFill>
              </a:rPr>
              <a:t> The relative price of Chemicals in autarky is then 4 Food in the EU and 6 Food in Kenya</a:t>
            </a:r>
          </a:p>
          <a:p>
            <a:pPr algn="l">
              <a:lnSpc>
                <a:spcPct val="150000"/>
              </a:lnSpc>
              <a:buFontTx/>
              <a:buChar char="•"/>
            </a:pPr>
            <a:endParaRPr lang="nl-NL" altLang="zh-CN" sz="2000" dirty="0">
              <a:solidFill>
                <a:srgbClr val="000000"/>
              </a:solidFill>
            </a:endParaRPr>
          </a:p>
        </p:txBody>
      </p:sp>
      <p:sp>
        <p:nvSpPr>
          <p:cNvPr id="17415" name="Line 4"/>
          <p:cNvSpPr>
            <a:spLocks noChangeShapeType="1"/>
          </p:cNvSpPr>
          <p:nvPr/>
        </p:nvSpPr>
        <p:spPr bwMode="auto">
          <a:xfrm>
            <a:off x="904875" y="1721373"/>
            <a:ext cx="9525" cy="4586287"/>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zh-CN" altLang="en-US"/>
          </a:p>
        </p:txBody>
      </p:sp>
      <p:sp>
        <p:nvSpPr>
          <p:cNvPr id="17416" name="Line 5"/>
          <p:cNvSpPr>
            <a:spLocks noChangeShapeType="1"/>
          </p:cNvSpPr>
          <p:nvPr/>
        </p:nvSpPr>
        <p:spPr bwMode="auto">
          <a:xfrm>
            <a:off x="914400" y="6307661"/>
            <a:ext cx="4191000" cy="0"/>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zh-CN" altLang="en-US"/>
          </a:p>
        </p:txBody>
      </p:sp>
      <p:sp>
        <p:nvSpPr>
          <p:cNvPr id="17417" name="Text Box 6"/>
          <p:cNvSpPr txBox="1">
            <a:spLocks noChangeArrowheads="1"/>
          </p:cNvSpPr>
          <p:nvPr/>
        </p:nvSpPr>
        <p:spPr bwMode="auto">
          <a:xfrm>
            <a:off x="228600" y="1523991"/>
            <a:ext cx="704850" cy="36671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85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a:solidFill>
                  <a:schemeClr val="tx1"/>
                </a:solidFill>
                <a:latin typeface="Arial" charset="0"/>
                <a:ea typeface="宋体" charset="0"/>
              </a:defRPr>
            </a:lvl1pPr>
            <a:lvl2pPr marL="742950" indent="-285750" eaLnBrk="0" hangingPunct="0">
              <a:defRPr>
                <a:solidFill>
                  <a:schemeClr val="tx1"/>
                </a:solidFill>
                <a:latin typeface="Arial" charset="0"/>
                <a:ea typeface="宋体" charset="0"/>
              </a:defRPr>
            </a:lvl2pPr>
            <a:lvl3pPr marL="1143000" indent="-228600" eaLnBrk="0" hangingPunct="0">
              <a:defRPr>
                <a:solidFill>
                  <a:schemeClr val="tx1"/>
                </a:solidFill>
                <a:latin typeface="Arial" charset="0"/>
                <a:ea typeface="宋体" charset="0"/>
              </a:defRPr>
            </a:lvl3pPr>
            <a:lvl4pPr marL="1600200" indent="-228600" eaLnBrk="0" hangingPunct="0">
              <a:defRPr>
                <a:solidFill>
                  <a:schemeClr val="tx1"/>
                </a:solidFill>
                <a:latin typeface="Arial" charset="0"/>
                <a:ea typeface="宋体" charset="0"/>
              </a:defRPr>
            </a:lvl4pPr>
            <a:lvl5pPr marL="2057400" indent="-228600" eaLnBrk="0" hangingPunct="0">
              <a:defRPr>
                <a:solidFill>
                  <a:schemeClr val="tx1"/>
                </a:solidFill>
                <a:latin typeface="Arial" charset="0"/>
                <a:ea typeface="宋体" charset="0"/>
              </a:defRPr>
            </a:lvl5pPr>
            <a:lvl6pPr marL="2514600" indent="-228600" algn="ctr" eaLnBrk="0" fontAlgn="base" hangingPunct="0">
              <a:spcBef>
                <a:spcPct val="0"/>
              </a:spcBef>
              <a:spcAft>
                <a:spcPct val="0"/>
              </a:spcAft>
              <a:defRPr>
                <a:solidFill>
                  <a:schemeClr val="tx1"/>
                </a:solidFill>
                <a:latin typeface="Arial" charset="0"/>
                <a:ea typeface="宋体" charset="0"/>
              </a:defRPr>
            </a:lvl6pPr>
            <a:lvl7pPr marL="2971800" indent="-228600" algn="ctr" eaLnBrk="0" fontAlgn="base" hangingPunct="0">
              <a:spcBef>
                <a:spcPct val="0"/>
              </a:spcBef>
              <a:spcAft>
                <a:spcPct val="0"/>
              </a:spcAft>
              <a:defRPr>
                <a:solidFill>
                  <a:schemeClr val="tx1"/>
                </a:solidFill>
                <a:latin typeface="Arial" charset="0"/>
                <a:ea typeface="宋体" charset="0"/>
              </a:defRPr>
            </a:lvl7pPr>
            <a:lvl8pPr marL="3429000" indent="-228600" algn="ctr" eaLnBrk="0" fontAlgn="base" hangingPunct="0">
              <a:spcBef>
                <a:spcPct val="0"/>
              </a:spcBef>
              <a:spcAft>
                <a:spcPct val="0"/>
              </a:spcAft>
              <a:defRPr>
                <a:solidFill>
                  <a:schemeClr val="tx1"/>
                </a:solidFill>
                <a:latin typeface="Arial" charset="0"/>
                <a:ea typeface="宋体" charset="0"/>
              </a:defRPr>
            </a:lvl8pPr>
            <a:lvl9pPr marL="3886200" indent="-228600" algn="ctr" eaLnBrk="0" fontAlgn="base" hangingPunct="0">
              <a:spcBef>
                <a:spcPct val="0"/>
              </a:spcBef>
              <a:spcAft>
                <a:spcPct val="0"/>
              </a:spcAft>
              <a:defRPr>
                <a:solidFill>
                  <a:schemeClr val="tx1"/>
                </a:solidFill>
                <a:latin typeface="Arial" charset="0"/>
                <a:ea typeface="宋体" charset="0"/>
              </a:defRPr>
            </a:lvl9pPr>
          </a:lstStyle>
          <a:p>
            <a:pPr eaLnBrk="1" hangingPunct="1"/>
            <a:r>
              <a:rPr lang="en-US" dirty="0"/>
              <a:t>Food</a:t>
            </a:r>
          </a:p>
        </p:txBody>
      </p:sp>
      <p:sp>
        <p:nvSpPr>
          <p:cNvPr id="17418" name="Text Box 7"/>
          <p:cNvSpPr txBox="1">
            <a:spLocks noChangeArrowheads="1"/>
          </p:cNvSpPr>
          <p:nvPr/>
        </p:nvSpPr>
        <p:spPr bwMode="auto">
          <a:xfrm>
            <a:off x="1447800" y="6307661"/>
            <a:ext cx="1250950" cy="36671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85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a:solidFill>
                  <a:schemeClr val="tx1"/>
                </a:solidFill>
                <a:latin typeface="Arial" charset="0"/>
                <a:ea typeface="宋体" charset="0"/>
              </a:defRPr>
            </a:lvl1pPr>
            <a:lvl2pPr marL="742950" indent="-285750" eaLnBrk="0" hangingPunct="0">
              <a:defRPr>
                <a:solidFill>
                  <a:schemeClr val="tx1"/>
                </a:solidFill>
                <a:latin typeface="Arial" charset="0"/>
                <a:ea typeface="宋体" charset="0"/>
              </a:defRPr>
            </a:lvl2pPr>
            <a:lvl3pPr marL="1143000" indent="-228600" eaLnBrk="0" hangingPunct="0">
              <a:defRPr>
                <a:solidFill>
                  <a:schemeClr val="tx1"/>
                </a:solidFill>
                <a:latin typeface="Arial" charset="0"/>
                <a:ea typeface="宋体" charset="0"/>
              </a:defRPr>
            </a:lvl3pPr>
            <a:lvl4pPr marL="1600200" indent="-228600" eaLnBrk="0" hangingPunct="0">
              <a:defRPr>
                <a:solidFill>
                  <a:schemeClr val="tx1"/>
                </a:solidFill>
                <a:latin typeface="Arial" charset="0"/>
                <a:ea typeface="宋体" charset="0"/>
              </a:defRPr>
            </a:lvl4pPr>
            <a:lvl5pPr marL="2057400" indent="-228600" eaLnBrk="0" hangingPunct="0">
              <a:defRPr>
                <a:solidFill>
                  <a:schemeClr val="tx1"/>
                </a:solidFill>
                <a:latin typeface="Arial" charset="0"/>
                <a:ea typeface="宋体" charset="0"/>
              </a:defRPr>
            </a:lvl5pPr>
            <a:lvl6pPr marL="2514600" indent="-228600" algn="ctr" eaLnBrk="0" fontAlgn="base" hangingPunct="0">
              <a:spcBef>
                <a:spcPct val="0"/>
              </a:spcBef>
              <a:spcAft>
                <a:spcPct val="0"/>
              </a:spcAft>
              <a:defRPr>
                <a:solidFill>
                  <a:schemeClr val="tx1"/>
                </a:solidFill>
                <a:latin typeface="Arial" charset="0"/>
                <a:ea typeface="宋体" charset="0"/>
              </a:defRPr>
            </a:lvl6pPr>
            <a:lvl7pPr marL="2971800" indent="-228600" algn="ctr" eaLnBrk="0" fontAlgn="base" hangingPunct="0">
              <a:spcBef>
                <a:spcPct val="0"/>
              </a:spcBef>
              <a:spcAft>
                <a:spcPct val="0"/>
              </a:spcAft>
              <a:defRPr>
                <a:solidFill>
                  <a:schemeClr val="tx1"/>
                </a:solidFill>
                <a:latin typeface="Arial" charset="0"/>
                <a:ea typeface="宋体" charset="0"/>
              </a:defRPr>
            </a:lvl7pPr>
            <a:lvl8pPr marL="3429000" indent="-228600" algn="ctr" eaLnBrk="0" fontAlgn="base" hangingPunct="0">
              <a:spcBef>
                <a:spcPct val="0"/>
              </a:spcBef>
              <a:spcAft>
                <a:spcPct val="0"/>
              </a:spcAft>
              <a:defRPr>
                <a:solidFill>
                  <a:schemeClr val="tx1"/>
                </a:solidFill>
                <a:latin typeface="Arial" charset="0"/>
                <a:ea typeface="宋体" charset="0"/>
              </a:defRPr>
            </a:lvl8pPr>
            <a:lvl9pPr marL="3886200" indent="-228600" algn="ctr" eaLnBrk="0" fontAlgn="base" hangingPunct="0">
              <a:spcBef>
                <a:spcPct val="0"/>
              </a:spcBef>
              <a:spcAft>
                <a:spcPct val="0"/>
              </a:spcAft>
              <a:defRPr>
                <a:solidFill>
                  <a:schemeClr val="tx1"/>
                </a:solidFill>
                <a:latin typeface="Arial" charset="0"/>
                <a:ea typeface="宋体" charset="0"/>
              </a:defRPr>
            </a:lvl9pPr>
          </a:lstStyle>
          <a:p>
            <a:pPr eaLnBrk="1" hangingPunct="1"/>
            <a:r>
              <a:rPr lang="en-US"/>
              <a:t>Chemicals</a:t>
            </a:r>
          </a:p>
        </p:txBody>
      </p:sp>
      <p:grpSp>
        <p:nvGrpSpPr>
          <p:cNvPr id="17419" name="Group 9"/>
          <p:cNvGrpSpPr>
            <a:grpSpLocks/>
          </p:cNvGrpSpPr>
          <p:nvPr/>
        </p:nvGrpSpPr>
        <p:grpSpPr bwMode="auto">
          <a:xfrm>
            <a:off x="381000" y="1964261"/>
            <a:ext cx="3473450" cy="4710113"/>
            <a:chOff x="240" y="1056"/>
            <a:chExt cx="2188" cy="2967"/>
          </a:xfrm>
        </p:grpSpPr>
        <p:sp>
          <p:nvSpPr>
            <p:cNvPr id="17430" name="Line 10"/>
            <p:cNvSpPr>
              <a:spLocks noChangeShapeType="1"/>
            </p:cNvSpPr>
            <p:nvPr/>
          </p:nvSpPr>
          <p:spPr bwMode="auto">
            <a:xfrm>
              <a:off x="570" y="1164"/>
              <a:ext cx="1763" cy="2633"/>
            </a:xfrm>
            <a:prstGeom prst="line">
              <a:avLst/>
            </a:prstGeom>
            <a:noFill/>
            <a:ln w="28575">
              <a:solidFill>
                <a:srgbClr val="0000FF"/>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zh-CN" altLang="en-US"/>
            </a:p>
          </p:txBody>
        </p:sp>
        <p:sp>
          <p:nvSpPr>
            <p:cNvPr id="17431" name="Text Box 11"/>
            <p:cNvSpPr txBox="1">
              <a:spLocks noChangeArrowheads="1"/>
            </p:cNvSpPr>
            <p:nvPr/>
          </p:nvSpPr>
          <p:spPr bwMode="auto">
            <a:xfrm>
              <a:off x="240" y="1056"/>
              <a:ext cx="356" cy="231"/>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85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a:solidFill>
                    <a:schemeClr val="tx1"/>
                  </a:solidFill>
                  <a:latin typeface="Arial" charset="0"/>
                  <a:ea typeface="宋体" charset="0"/>
                </a:defRPr>
              </a:lvl1pPr>
              <a:lvl2pPr marL="742950" indent="-285750" eaLnBrk="0" hangingPunct="0">
                <a:defRPr>
                  <a:solidFill>
                    <a:schemeClr val="tx1"/>
                  </a:solidFill>
                  <a:latin typeface="Arial" charset="0"/>
                  <a:ea typeface="宋体" charset="0"/>
                </a:defRPr>
              </a:lvl2pPr>
              <a:lvl3pPr marL="1143000" indent="-228600" eaLnBrk="0" hangingPunct="0">
                <a:defRPr>
                  <a:solidFill>
                    <a:schemeClr val="tx1"/>
                  </a:solidFill>
                  <a:latin typeface="Arial" charset="0"/>
                  <a:ea typeface="宋体" charset="0"/>
                </a:defRPr>
              </a:lvl3pPr>
              <a:lvl4pPr marL="1600200" indent="-228600" eaLnBrk="0" hangingPunct="0">
                <a:defRPr>
                  <a:solidFill>
                    <a:schemeClr val="tx1"/>
                  </a:solidFill>
                  <a:latin typeface="Arial" charset="0"/>
                  <a:ea typeface="宋体" charset="0"/>
                </a:defRPr>
              </a:lvl4pPr>
              <a:lvl5pPr marL="2057400" indent="-228600" eaLnBrk="0" hangingPunct="0">
                <a:defRPr>
                  <a:solidFill>
                    <a:schemeClr val="tx1"/>
                  </a:solidFill>
                  <a:latin typeface="Arial" charset="0"/>
                  <a:ea typeface="宋体" charset="0"/>
                </a:defRPr>
              </a:lvl5pPr>
              <a:lvl6pPr marL="2514600" indent="-228600" algn="ctr" eaLnBrk="0" fontAlgn="base" hangingPunct="0">
                <a:spcBef>
                  <a:spcPct val="0"/>
                </a:spcBef>
                <a:spcAft>
                  <a:spcPct val="0"/>
                </a:spcAft>
                <a:defRPr>
                  <a:solidFill>
                    <a:schemeClr val="tx1"/>
                  </a:solidFill>
                  <a:latin typeface="Arial" charset="0"/>
                  <a:ea typeface="宋体" charset="0"/>
                </a:defRPr>
              </a:lvl6pPr>
              <a:lvl7pPr marL="2971800" indent="-228600" algn="ctr" eaLnBrk="0" fontAlgn="base" hangingPunct="0">
                <a:spcBef>
                  <a:spcPct val="0"/>
                </a:spcBef>
                <a:spcAft>
                  <a:spcPct val="0"/>
                </a:spcAft>
                <a:defRPr>
                  <a:solidFill>
                    <a:schemeClr val="tx1"/>
                  </a:solidFill>
                  <a:latin typeface="Arial" charset="0"/>
                  <a:ea typeface="宋体" charset="0"/>
                </a:defRPr>
              </a:lvl7pPr>
              <a:lvl8pPr marL="3429000" indent="-228600" algn="ctr" eaLnBrk="0" fontAlgn="base" hangingPunct="0">
                <a:spcBef>
                  <a:spcPct val="0"/>
                </a:spcBef>
                <a:spcAft>
                  <a:spcPct val="0"/>
                </a:spcAft>
                <a:defRPr>
                  <a:solidFill>
                    <a:schemeClr val="tx1"/>
                  </a:solidFill>
                  <a:latin typeface="Arial" charset="0"/>
                  <a:ea typeface="宋体" charset="0"/>
                </a:defRPr>
              </a:lvl8pPr>
              <a:lvl9pPr marL="3886200" indent="-228600" algn="ctr" eaLnBrk="0" fontAlgn="base" hangingPunct="0">
                <a:spcBef>
                  <a:spcPct val="0"/>
                </a:spcBef>
                <a:spcAft>
                  <a:spcPct val="0"/>
                </a:spcAft>
                <a:defRPr>
                  <a:solidFill>
                    <a:schemeClr val="tx1"/>
                  </a:solidFill>
                  <a:latin typeface="Arial" charset="0"/>
                  <a:ea typeface="宋体" charset="0"/>
                </a:defRPr>
              </a:lvl9pPr>
            </a:lstStyle>
            <a:p>
              <a:pPr eaLnBrk="1" hangingPunct="1"/>
              <a:r>
                <a:rPr lang="en-US">
                  <a:solidFill>
                    <a:srgbClr val="0000FF"/>
                  </a:solidFill>
                </a:rPr>
                <a:t>120</a:t>
              </a:r>
            </a:p>
          </p:txBody>
        </p:sp>
        <p:sp>
          <p:nvSpPr>
            <p:cNvPr id="17432" name="Text Box 12"/>
            <p:cNvSpPr txBox="1">
              <a:spLocks noChangeArrowheads="1"/>
            </p:cNvSpPr>
            <p:nvPr/>
          </p:nvSpPr>
          <p:spPr bwMode="auto">
            <a:xfrm>
              <a:off x="2152" y="3792"/>
              <a:ext cx="276" cy="231"/>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85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a:solidFill>
                    <a:schemeClr val="tx1"/>
                  </a:solidFill>
                  <a:latin typeface="Arial" charset="0"/>
                  <a:ea typeface="宋体" charset="0"/>
                </a:defRPr>
              </a:lvl1pPr>
              <a:lvl2pPr marL="742950" indent="-285750" eaLnBrk="0" hangingPunct="0">
                <a:defRPr>
                  <a:solidFill>
                    <a:schemeClr val="tx1"/>
                  </a:solidFill>
                  <a:latin typeface="Arial" charset="0"/>
                  <a:ea typeface="宋体" charset="0"/>
                </a:defRPr>
              </a:lvl2pPr>
              <a:lvl3pPr marL="1143000" indent="-228600" eaLnBrk="0" hangingPunct="0">
                <a:defRPr>
                  <a:solidFill>
                    <a:schemeClr val="tx1"/>
                  </a:solidFill>
                  <a:latin typeface="Arial" charset="0"/>
                  <a:ea typeface="宋体" charset="0"/>
                </a:defRPr>
              </a:lvl3pPr>
              <a:lvl4pPr marL="1600200" indent="-228600" eaLnBrk="0" hangingPunct="0">
                <a:defRPr>
                  <a:solidFill>
                    <a:schemeClr val="tx1"/>
                  </a:solidFill>
                  <a:latin typeface="Arial" charset="0"/>
                  <a:ea typeface="宋体" charset="0"/>
                </a:defRPr>
              </a:lvl4pPr>
              <a:lvl5pPr marL="2057400" indent="-228600" eaLnBrk="0" hangingPunct="0">
                <a:defRPr>
                  <a:solidFill>
                    <a:schemeClr val="tx1"/>
                  </a:solidFill>
                  <a:latin typeface="Arial" charset="0"/>
                  <a:ea typeface="宋体" charset="0"/>
                </a:defRPr>
              </a:lvl5pPr>
              <a:lvl6pPr marL="2514600" indent="-228600" algn="ctr" eaLnBrk="0" fontAlgn="base" hangingPunct="0">
                <a:spcBef>
                  <a:spcPct val="0"/>
                </a:spcBef>
                <a:spcAft>
                  <a:spcPct val="0"/>
                </a:spcAft>
                <a:defRPr>
                  <a:solidFill>
                    <a:schemeClr val="tx1"/>
                  </a:solidFill>
                  <a:latin typeface="Arial" charset="0"/>
                  <a:ea typeface="宋体" charset="0"/>
                </a:defRPr>
              </a:lvl6pPr>
              <a:lvl7pPr marL="2971800" indent="-228600" algn="ctr" eaLnBrk="0" fontAlgn="base" hangingPunct="0">
                <a:spcBef>
                  <a:spcPct val="0"/>
                </a:spcBef>
                <a:spcAft>
                  <a:spcPct val="0"/>
                </a:spcAft>
                <a:defRPr>
                  <a:solidFill>
                    <a:schemeClr val="tx1"/>
                  </a:solidFill>
                  <a:latin typeface="Arial" charset="0"/>
                  <a:ea typeface="宋体" charset="0"/>
                </a:defRPr>
              </a:lvl7pPr>
              <a:lvl8pPr marL="3429000" indent="-228600" algn="ctr" eaLnBrk="0" fontAlgn="base" hangingPunct="0">
                <a:spcBef>
                  <a:spcPct val="0"/>
                </a:spcBef>
                <a:spcAft>
                  <a:spcPct val="0"/>
                </a:spcAft>
                <a:defRPr>
                  <a:solidFill>
                    <a:schemeClr val="tx1"/>
                  </a:solidFill>
                  <a:latin typeface="Arial" charset="0"/>
                  <a:ea typeface="宋体" charset="0"/>
                </a:defRPr>
              </a:lvl8pPr>
              <a:lvl9pPr marL="3886200" indent="-228600" algn="ctr" eaLnBrk="0" fontAlgn="base" hangingPunct="0">
                <a:spcBef>
                  <a:spcPct val="0"/>
                </a:spcBef>
                <a:spcAft>
                  <a:spcPct val="0"/>
                </a:spcAft>
                <a:defRPr>
                  <a:solidFill>
                    <a:schemeClr val="tx1"/>
                  </a:solidFill>
                  <a:latin typeface="Arial" charset="0"/>
                  <a:ea typeface="宋体" charset="0"/>
                </a:defRPr>
              </a:lvl9pPr>
            </a:lstStyle>
            <a:p>
              <a:pPr eaLnBrk="1" hangingPunct="1"/>
              <a:r>
                <a:rPr lang="en-US">
                  <a:solidFill>
                    <a:srgbClr val="0000FF"/>
                  </a:solidFill>
                </a:rPr>
                <a:t>20</a:t>
              </a:r>
            </a:p>
          </p:txBody>
        </p:sp>
        <p:sp>
          <p:nvSpPr>
            <p:cNvPr id="17433" name="Text Box 13"/>
            <p:cNvSpPr txBox="1">
              <a:spLocks noChangeArrowheads="1"/>
            </p:cNvSpPr>
            <p:nvPr/>
          </p:nvSpPr>
          <p:spPr bwMode="auto">
            <a:xfrm>
              <a:off x="624" y="1104"/>
              <a:ext cx="524" cy="231"/>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85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a:solidFill>
                    <a:schemeClr val="tx1"/>
                  </a:solidFill>
                  <a:latin typeface="Arial" charset="0"/>
                  <a:ea typeface="宋体" charset="0"/>
                </a:defRPr>
              </a:lvl1pPr>
              <a:lvl2pPr marL="742950" indent="-285750" eaLnBrk="0" hangingPunct="0">
                <a:defRPr>
                  <a:solidFill>
                    <a:schemeClr val="tx1"/>
                  </a:solidFill>
                  <a:latin typeface="Arial" charset="0"/>
                  <a:ea typeface="宋体" charset="0"/>
                </a:defRPr>
              </a:lvl2pPr>
              <a:lvl3pPr marL="1143000" indent="-228600" eaLnBrk="0" hangingPunct="0">
                <a:defRPr>
                  <a:solidFill>
                    <a:schemeClr val="tx1"/>
                  </a:solidFill>
                  <a:latin typeface="Arial" charset="0"/>
                  <a:ea typeface="宋体" charset="0"/>
                </a:defRPr>
              </a:lvl3pPr>
              <a:lvl4pPr marL="1600200" indent="-228600" eaLnBrk="0" hangingPunct="0">
                <a:defRPr>
                  <a:solidFill>
                    <a:schemeClr val="tx1"/>
                  </a:solidFill>
                  <a:latin typeface="Arial" charset="0"/>
                  <a:ea typeface="宋体" charset="0"/>
                </a:defRPr>
              </a:lvl4pPr>
              <a:lvl5pPr marL="2057400" indent="-228600" eaLnBrk="0" hangingPunct="0">
                <a:defRPr>
                  <a:solidFill>
                    <a:schemeClr val="tx1"/>
                  </a:solidFill>
                  <a:latin typeface="Arial" charset="0"/>
                  <a:ea typeface="宋体" charset="0"/>
                </a:defRPr>
              </a:lvl5pPr>
              <a:lvl6pPr marL="2514600" indent="-228600" algn="ctr" eaLnBrk="0" fontAlgn="base" hangingPunct="0">
                <a:spcBef>
                  <a:spcPct val="0"/>
                </a:spcBef>
                <a:spcAft>
                  <a:spcPct val="0"/>
                </a:spcAft>
                <a:defRPr>
                  <a:solidFill>
                    <a:schemeClr val="tx1"/>
                  </a:solidFill>
                  <a:latin typeface="Arial" charset="0"/>
                  <a:ea typeface="宋体" charset="0"/>
                </a:defRPr>
              </a:lvl6pPr>
              <a:lvl7pPr marL="2971800" indent="-228600" algn="ctr" eaLnBrk="0" fontAlgn="base" hangingPunct="0">
                <a:spcBef>
                  <a:spcPct val="0"/>
                </a:spcBef>
                <a:spcAft>
                  <a:spcPct val="0"/>
                </a:spcAft>
                <a:defRPr>
                  <a:solidFill>
                    <a:schemeClr val="tx1"/>
                  </a:solidFill>
                  <a:latin typeface="Arial" charset="0"/>
                  <a:ea typeface="宋体" charset="0"/>
                </a:defRPr>
              </a:lvl7pPr>
              <a:lvl8pPr marL="3429000" indent="-228600" algn="ctr" eaLnBrk="0" fontAlgn="base" hangingPunct="0">
                <a:spcBef>
                  <a:spcPct val="0"/>
                </a:spcBef>
                <a:spcAft>
                  <a:spcPct val="0"/>
                </a:spcAft>
                <a:defRPr>
                  <a:solidFill>
                    <a:schemeClr val="tx1"/>
                  </a:solidFill>
                  <a:latin typeface="Arial" charset="0"/>
                  <a:ea typeface="宋体" charset="0"/>
                </a:defRPr>
              </a:lvl8pPr>
              <a:lvl9pPr marL="3886200" indent="-228600" algn="ctr" eaLnBrk="0" fontAlgn="base" hangingPunct="0">
                <a:spcBef>
                  <a:spcPct val="0"/>
                </a:spcBef>
                <a:spcAft>
                  <a:spcPct val="0"/>
                </a:spcAft>
                <a:defRPr>
                  <a:solidFill>
                    <a:schemeClr val="tx1"/>
                  </a:solidFill>
                  <a:latin typeface="Arial" charset="0"/>
                  <a:ea typeface="宋体" charset="0"/>
                </a:defRPr>
              </a:lvl9pPr>
            </a:lstStyle>
            <a:p>
              <a:pPr eaLnBrk="1" hangingPunct="1"/>
              <a:r>
                <a:rPr lang="en-US">
                  <a:solidFill>
                    <a:srgbClr val="0000FF"/>
                  </a:solidFill>
                </a:rPr>
                <a:t>Kenya</a:t>
              </a:r>
            </a:p>
          </p:txBody>
        </p:sp>
      </p:grpSp>
      <p:sp>
        <p:nvSpPr>
          <p:cNvPr id="17420" name="Line 15"/>
          <p:cNvSpPr>
            <a:spLocks noChangeShapeType="1"/>
          </p:cNvSpPr>
          <p:nvPr/>
        </p:nvSpPr>
        <p:spPr bwMode="auto">
          <a:xfrm>
            <a:off x="914400" y="2802461"/>
            <a:ext cx="3479800" cy="3513138"/>
          </a:xfrm>
          <a:prstGeom prst="line">
            <a:avLst/>
          </a:prstGeom>
          <a:noFill/>
          <a:ln w="28575">
            <a:solidFill>
              <a:srgbClr val="FF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zh-CN" altLang="en-US"/>
          </a:p>
        </p:txBody>
      </p:sp>
      <p:sp>
        <p:nvSpPr>
          <p:cNvPr id="17421" name="Text Box 16"/>
          <p:cNvSpPr txBox="1">
            <a:spLocks noChangeArrowheads="1"/>
          </p:cNvSpPr>
          <p:nvPr/>
        </p:nvSpPr>
        <p:spPr bwMode="auto">
          <a:xfrm>
            <a:off x="381000" y="2573861"/>
            <a:ext cx="565150" cy="36671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85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a:solidFill>
                  <a:schemeClr val="tx1"/>
                </a:solidFill>
                <a:latin typeface="Arial" charset="0"/>
                <a:ea typeface="宋体" charset="0"/>
              </a:defRPr>
            </a:lvl1pPr>
            <a:lvl2pPr marL="742950" indent="-285750" eaLnBrk="0" hangingPunct="0">
              <a:defRPr>
                <a:solidFill>
                  <a:schemeClr val="tx1"/>
                </a:solidFill>
                <a:latin typeface="Arial" charset="0"/>
                <a:ea typeface="宋体" charset="0"/>
              </a:defRPr>
            </a:lvl2pPr>
            <a:lvl3pPr marL="1143000" indent="-228600" eaLnBrk="0" hangingPunct="0">
              <a:defRPr>
                <a:solidFill>
                  <a:schemeClr val="tx1"/>
                </a:solidFill>
                <a:latin typeface="Arial" charset="0"/>
                <a:ea typeface="宋体" charset="0"/>
              </a:defRPr>
            </a:lvl3pPr>
            <a:lvl4pPr marL="1600200" indent="-228600" eaLnBrk="0" hangingPunct="0">
              <a:defRPr>
                <a:solidFill>
                  <a:schemeClr val="tx1"/>
                </a:solidFill>
                <a:latin typeface="Arial" charset="0"/>
                <a:ea typeface="宋体" charset="0"/>
              </a:defRPr>
            </a:lvl4pPr>
            <a:lvl5pPr marL="2057400" indent="-228600" eaLnBrk="0" hangingPunct="0">
              <a:defRPr>
                <a:solidFill>
                  <a:schemeClr val="tx1"/>
                </a:solidFill>
                <a:latin typeface="Arial" charset="0"/>
                <a:ea typeface="宋体" charset="0"/>
              </a:defRPr>
            </a:lvl5pPr>
            <a:lvl6pPr marL="2514600" indent="-228600" algn="ctr" eaLnBrk="0" fontAlgn="base" hangingPunct="0">
              <a:spcBef>
                <a:spcPct val="0"/>
              </a:spcBef>
              <a:spcAft>
                <a:spcPct val="0"/>
              </a:spcAft>
              <a:defRPr>
                <a:solidFill>
                  <a:schemeClr val="tx1"/>
                </a:solidFill>
                <a:latin typeface="Arial" charset="0"/>
                <a:ea typeface="宋体" charset="0"/>
              </a:defRPr>
            </a:lvl6pPr>
            <a:lvl7pPr marL="2971800" indent="-228600" algn="ctr" eaLnBrk="0" fontAlgn="base" hangingPunct="0">
              <a:spcBef>
                <a:spcPct val="0"/>
              </a:spcBef>
              <a:spcAft>
                <a:spcPct val="0"/>
              </a:spcAft>
              <a:defRPr>
                <a:solidFill>
                  <a:schemeClr val="tx1"/>
                </a:solidFill>
                <a:latin typeface="Arial" charset="0"/>
                <a:ea typeface="宋体" charset="0"/>
              </a:defRPr>
            </a:lvl7pPr>
            <a:lvl8pPr marL="3429000" indent="-228600" algn="ctr" eaLnBrk="0" fontAlgn="base" hangingPunct="0">
              <a:spcBef>
                <a:spcPct val="0"/>
              </a:spcBef>
              <a:spcAft>
                <a:spcPct val="0"/>
              </a:spcAft>
              <a:defRPr>
                <a:solidFill>
                  <a:schemeClr val="tx1"/>
                </a:solidFill>
                <a:latin typeface="Arial" charset="0"/>
                <a:ea typeface="宋体" charset="0"/>
              </a:defRPr>
            </a:lvl8pPr>
            <a:lvl9pPr marL="3886200" indent="-228600" algn="ctr" eaLnBrk="0" fontAlgn="base" hangingPunct="0">
              <a:spcBef>
                <a:spcPct val="0"/>
              </a:spcBef>
              <a:spcAft>
                <a:spcPct val="0"/>
              </a:spcAft>
              <a:defRPr>
                <a:solidFill>
                  <a:schemeClr val="tx1"/>
                </a:solidFill>
                <a:latin typeface="Arial" charset="0"/>
                <a:ea typeface="宋体" charset="0"/>
              </a:defRPr>
            </a:lvl9pPr>
          </a:lstStyle>
          <a:p>
            <a:pPr eaLnBrk="1" hangingPunct="1"/>
            <a:r>
              <a:rPr lang="en-US">
                <a:solidFill>
                  <a:srgbClr val="FF0000"/>
                </a:solidFill>
              </a:rPr>
              <a:t>100</a:t>
            </a:r>
          </a:p>
        </p:txBody>
      </p:sp>
      <p:sp>
        <p:nvSpPr>
          <p:cNvPr id="17422" name="Text Box 17"/>
          <p:cNvSpPr txBox="1">
            <a:spLocks noChangeArrowheads="1"/>
          </p:cNvSpPr>
          <p:nvPr/>
        </p:nvSpPr>
        <p:spPr bwMode="auto">
          <a:xfrm>
            <a:off x="4178300" y="6307661"/>
            <a:ext cx="438150" cy="36671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85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a:solidFill>
                  <a:schemeClr val="tx1"/>
                </a:solidFill>
                <a:latin typeface="Arial" charset="0"/>
                <a:ea typeface="宋体" charset="0"/>
              </a:defRPr>
            </a:lvl1pPr>
            <a:lvl2pPr marL="742950" indent="-285750" eaLnBrk="0" hangingPunct="0">
              <a:defRPr>
                <a:solidFill>
                  <a:schemeClr val="tx1"/>
                </a:solidFill>
                <a:latin typeface="Arial" charset="0"/>
                <a:ea typeface="宋体" charset="0"/>
              </a:defRPr>
            </a:lvl2pPr>
            <a:lvl3pPr marL="1143000" indent="-228600" eaLnBrk="0" hangingPunct="0">
              <a:defRPr>
                <a:solidFill>
                  <a:schemeClr val="tx1"/>
                </a:solidFill>
                <a:latin typeface="Arial" charset="0"/>
                <a:ea typeface="宋体" charset="0"/>
              </a:defRPr>
            </a:lvl3pPr>
            <a:lvl4pPr marL="1600200" indent="-228600" eaLnBrk="0" hangingPunct="0">
              <a:defRPr>
                <a:solidFill>
                  <a:schemeClr val="tx1"/>
                </a:solidFill>
                <a:latin typeface="Arial" charset="0"/>
                <a:ea typeface="宋体" charset="0"/>
              </a:defRPr>
            </a:lvl4pPr>
            <a:lvl5pPr marL="2057400" indent="-228600" eaLnBrk="0" hangingPunct="0">
              <a:defRPr>
                <a:solidFill>
                  <a:schemeClr val="tx1"/>
                </a:solidFill>
                <a:latin typeface="Arial" charset="0"/>
                <a:ea typeface="宋体" charset="0"/>
              </a:defRPr>
            </a:lvl5pPr>
            <a:lvl6pPr marL="2514600" indent="-228600" algn="ctr" eaLnBrk="0" fontAlgn="base" hangingPunct="0">
              <a:spcBef>
                <a:spcPct val="0"/>
              </a:spcBef>
              <a:spcAft>
                <a:spcPct val="0"/>
              </a:spcAft>
              <a:defRPr>
                <a:solidFill>
                  <a:schemeClr val="tx1"/>
                </a:solidFill>
                <a:latin typeface="Arial" charset="0"/>
                <a:ea typeface="宋体" charset="0"/>
              </a:defRPr>
            </a:lvl6pPr>
            <a:lvl7pPr marL="2971800" indent="-228600" algn="ctr" eaLnBrk="0" fontAlgn="base" hangingPunct="0">
              <a:spcBef>
                <a:spcPct val="0"/>
              </a:spcBef>
              <a:spcAft>
                <a:spcPct val="0"/>
              </a:spcAft>
              <a:defRPr>
                <a:solidFill>
                  <a:schemeClr val="tx1"/>
                </a:solidFill>
                <a:latin typeface="Arial" charset="0"/>
                <a:ea typeface="宋体" charset="0"/>
              </a:defRPr>
            </a:lvl7pPr>
            <a:lvl8pPr marL="3429000" indent="-228600" algn="ctr" eaLnBrk="0" fontAlgn="base" hangingPunct="0">
              <a:spcBef>
                <a:spcPct val="0"/>
              </a:spcBef>
              <a:spcAft>
                <a:spcPct val="0"/>
              </a:spcAft>
              <a:defRPr>
                <a:solidFill>
                  <a:schemeClr val="tx1"/>
                </a:solidFill>
                <a:latin typeface="Arial" charset="0"/>
                <a:ea typeface="宋体" charset="0"/>
              </a:defRPr>
            </a:lvl8pPr>
            <a:lvl9pPr marL="3886200" indent="-228600" algn="ctr" eaLnBrk="0" fontAlgn="base" hangingPunct="0">
              <a:spcBef>
                <a:spcPct val="0"/>
              </a:spcBef>
              <a:spcAft>
                <a:spcPct val="0"/>
              </a:spcAft>
              <a:defRPr>
                <a:solidFill>
                  <a:schemeClr val="tx1"/>
                </a:solidFill>
                <a:latin typeface="Arial" charset="0"/>
                <a:ea typeface="宋体" charset="0"/>
              </a:defRPr>
            </a:lvl9pPr>
          </a:lstStyle>
          <a:p>
            <a:pPr eaLnBrk="1" hangingPunct="1"/>
            <a:r>
              <a:rPr lang="en-US">
                <a:solidFill>
                  <a:srgbClr val="FF0000"/>
                </a:solidFill>
              </a:rPr>
              <a:t>25</a:t>
            </a:r>
          </a:p>
        </p:txBody>
      </p:sp>
      <p:sp>
        <p:nvSpPr>
          <p:cNvPr id="17423" name="Text Box 18"/>
          <p:cNvSpPr txBox="1">
            <a:spLocks noChangeArrowheads="1"/>
          </p:cNvSpPr>
          <p:nvPr/>
        </p:nvSpPr>
        <p:spPr bwMode="auto">
          <a:xfrm>
            <a:off x="3962400" y="5621861"/>
            <a:ext cx="501650" cy="36671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85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a:solidFill>
                  <a:schemeClr val="tx1"/>
                </a:solidFill>
                <a:latin typeface="Arial" charset="0"/>
                <a:ea typeface="宋体" charset="0"/>
              </a:defRPr>
            </a:lvl1pPr>
            <a:lvl2pPr marL="742950" indent="-285750" eaLnBrk="0" hangingPunct="0">
              <a:defRPr>
                <a:solidFill>
                  <a:schemeClr val="tx1"/>
                </a:solidFill>
                <a:latin typeface="Arial" charset="0"/>
                <a:ea typeface="宋体" charset="0"/>
              </a:defRPr>
            </a:lvl2pPr>
            <a:lvl3pPr marL="1143000" indent="-228600" eaLnBrk="0" hangingPunct="0">
              <a:defRPr>
                <a:solidFill>
                  <a:schemeClr val="tx1"/>
                </a:solidFill>
                <a:latin typeface="Arial" charset="0"/>
                <a:ea typeface="宋体" charset="0"/>
              </a:defRPr>
            </a:lvl3pPr>
            <a:lvl4pPr marL="1600200" indent="-228600" eaLnBrk="0" hangingPunct="0">
              <a:defRPr>
                <a:solidFill>
                  <a:schemeClr val="tx1"/>
                </a:solidFill>
                <a:latin typeface="Arial" charset="0"/>
                <a:ea typeface="宋体" charset="0"/>
              </a:defRPr>
            </a:lvl4pPr>
            <a:lvl5pPr marL="2057400" indent="-228600" eaLnBrk="0" hangingPunct="0">
              <a:defRPr>
                <a:solidFill>
                  <a:schemeClr val="tx1"/>
                </a:solidFill>
                <a:latin typeface="Arial" charset="0"/>
                <a:ea typeface="宋体" charset="0"/>
              </a:defRPr>
            </a:lvl5pPr>
            <a:lvl6pPr marL="2514600" indent="-228600" algn="ctr" eaLnBrk="0" fontAlgn="base" hangingPunct="0">
              <a:spcBef>
                <a:spcPct val="0"/>
              </a:spcBef>
              <a:spcAft>
                <a:spcPct val="0"/>
              </a:spcAft>
              <a:defRPr>
                <a:solidFill>
                  <a:schemeClr val="tx1"/>
                </a:solidFill>
                <a:latin typeface="Arial" charset="0"/>
                <a:ea typeface="宋体" charset="0"/>
              </a:defRPr>
            </a:lvl6pPr>
            <a:lvl7pPr marL="2971800" indent="-228600" algn="ctr" eaLnBrk="0" fontAlgn="base" hangingPunct="0">
              <a:spcBef>
                <a:spcPct val="0"/>
              </a:spcBef>
              <a:spcAft>
                <a:spcPct val="0"/>
              </a:spcAft>
              <a:defRPr>
                <a:solidFill>
                  <a:schemeClr val="tx1"/>
                </a:solidFill>
                <a:latin typeface="Arial" charset="0"/>
                <a:ea typeface="宋体" charset="0"/>
              </a:defRPr>
            </a:lvl7pPr>
            <a:lvl8pPr marL="3429000" indent="-228600" algn="ctr" eaLnBrk="0" fontAlgn="base" hangingPunct="0">
              <a:spcBef>
                <a:spcPct val="0"/>
              </a:spcBef>
              <a:spcAft>
                <a:spcPct val="0"/>
              </a:spcAft>
              <a:defRPr>
                <a:solidFill>
                  <a:schemeClr val="tx1"/>
                </a:solidFill>
                <a:latin typeface="Arial" charset="0"/>
                <a:ea typeface="宋体" charset="0"/>
              </a:defRPr>
            </a:lvl8pPr>
            <a:lvl9pPr marL="3886200" indent="-228600" algn="ctr" eaLnBrk="0" fontAlgn="base" hangingPunct="0">
              <a:spcBef>
                <a:spcPct val="0"/>
              </a:spcBef>
              <a:spcAft>
                <a:spcPct val="0"/>
              </a:spcAft>
              <a:defRPr>
                <a:solidFill>
                  <a:schemeClr val="tx1"/>
                </a:solidFill>
                <a:latin typeface="Arial" charset="0"/>
                <a:ea typeface="宋体" charset="0"/>
              </a:defRPr>
            </a:lvl9pPr>
          </a:lstStyle>
          <a:p>
            <a:pPr eaLnBrk="1" hangingPunct="1"/>
            <a:r>
              <a:rPr lang="en-US">
                <a:solidFill>
                  <a:srgbClr val="FF0000"/>
                </a:solidFill>
              </a:rPr>
              <a:t>EU</a:t>
            </a:r>
          </a:p>
        </p:txBody>
      </p:sp>
      <p:sp>
        <p:nvSpPr>
          <p:cNvPr id="17424" name="Oval 22"/>
          <p:cNvSpPr>
            <a:spLocks noChangeArrowheads="1"/>
          </p:cNvSpPr>
          <p:nvPr/>
        </p:nvSpPr>
        <p:spPr bwMode="auto">
          <a:xfrm>
            <a:off x="3276600" y="5164661"/>
            <a:ext cx="152400" cy="152400"/>
          </a:xfrm>
          <a:prstGeom prst="ellipse">
            <a:avLst/>
          </a:prstGeom>
          <a:solidFill>
            <a:srgbClr val="FF9966"/>
          </a:solidFill>
          <a:ln w="28575">
            <a:solidFill>
              <a:srgbClr val="FF0000"/>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17425" name="Text Box 23"/>
          <p:cNvSpPr txBox="1">
            <a:spLocks noChangeArrowheads="1"/>
          </p:cNvSpPr>
          <p:nvPr/>
        </p:nvSpPr>
        <p:spPr bwMode="auto">
          <a:xfrm>
            <a:off x="3429000" y="5088461"/>
            <a:ext cx="560388" cy="36671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85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a:solidFill>
                  <a:schemeClr val="tx1"/>
                </a:solidFill>
                <a:latin typeface="Arial" charset="0"/>
                <a:ea typeface="宋体" charset="0"/>
              </a:defRPr>
            </a:lvl1pPr>
            <a:lvl2pPr marL="742950" indent="-285750" eaLnBrk="0" hangingPunct="0">
              <a:defRPr>
                <a:solidFill>
                  <a:schemeClr val="tx1"/>
                </a:solidFill>
                <a:latin typeface="Arial" charset="0"/>
                <a:ea typeface="宋体" charset="0"/>
              </a:defRPr>
            </a:lvl2pPr>
            <a:lvl3pPr marL="1143000" indent="-228600" eaLnBrk="0" hangingPunct="0">
              <a:defRPr>
                <a:solidFill>
                  <a:schemeClr val="tx1"/>
                </a:solidFill>
                <a:latin typeface="Arial" charset="0"/>
                <a:ea typeface="宋体" charset="0"/>
              </a:defRPr>
            </a:lvl3pPr>
            <a:lvl4pPr marL="1600200" indent="-228600" eaLnBrk="0" hangingPunct="0">
              <a:defRPr>
                <a:solidFill>
                  <a:schemeClr val="tx1"/>
                </a:solidFill>
                <a:latin typeface="Arial" charset="0"/>
                <a:ea typeface="宋体" charset="0"/>
              </a:defRPr>
            </a:lvl4pPr>
            <a:lvl5pPr marL="2057400" indent="-228600" eaLnBrk="0" hangingPunct="0">
              <a:defRPr>
                <a:solidFill>
                  <a:schemeClr val="tx1"/>
                </a:solidFill>
                <a:latin typeface="Arial" charset="0"/>
                <a:ea typeface="宋体" charset="0"/>
              </a:defRPr>
            </a:lvl5pPr>
            <a:lvl6pPr marL="2514600" indent="-228600" algn="ctr" eaLnBrk="0" fontAlgn="base" hangingPunct="0">
              <a:spcBef>
                <a:spcPct val="0"/>
              </a:spcBef>
              <a:spcAft>
                <a:spcPct val="0"/>
              </a:spcAft>
              <a:defRPr>
                <a:solidFill>
                  <a:schemeClr val="tx1"/>
                </a:solidFill>
                <a:latin typeface="Arial" charset="0"/>
                <a:ea typeface="宋体" charset="0"/>
              </a:defRPr>
            </a:lvl6pPr>
            <a:lvl7pPr marL="2971800" indent="-228600" algn="ctr" eaLnBrk="0" fontAlgn="base" hangingPunct="0">
              <a:spcBef>
                <a:spcPct val="0"/>
              </a:spcBef>
              <a:spcAft>
                <a:spcPct val="0"/>
              </a:spcAft>
              <a:defRPr>
                <a:solidFill>
                  <a:schemeClr val="tx1"/>
                </a:solidFill>
                <a:latin typeface="Arial" charset="0"/>
                <a:ea typeface="宋体" charset="0"/>
              </a:defRPr>
            </a:lvl7pPr>
            <a:lvl8pPr marL="3429000" indent="-228600" algn="ctr" eaLnBrk="0" fontAlgn="base" hangingPunct="0">
              <a:spcBef>
                <a:spcPct val="0"/>
              </a:spcBef>
              <a:spcAft>
                <a:spcPct val="0"/>
              </a:spcAft>
              <a:defRPr>
                <a:solidFill>
                  <a:schemeClr val="tx1"/>
                </a:solidFill>
                <a:latin typeface="Arial" charset="0"/>
                <a:ea typeface="宋体" charset="0"/>
              </a:defRPr>
            </a:lvl8pPr>
            <a:lvl9pPr marL="3886200" indent="-228600" algn="ctr" eaLnBrk="0" fontAlgn="base" hangingPunct="0">
              <a:spcBef>
                <a:spcPct val="0"/>
              </a:spcBef>
              <a:spcAft>
                <a:spcPct val="0"/>
              </a:spcAft>
              <a:defRPr>
                <a:solidFill>
                  <a:schemeClr val="tx1"/>
                </a:solidFill>
                <a:latin typeface="Arial" charset="0"/>
                <a:ea typeface="宋体" charset="0"/>
              </a:defRPr>
            </a:lvl9pPr>
          </a:lstStyle>
          <a:p>
            <a:pPr eaLnBrk="1" hangingPunct="1"/>
            <a:r>
              <a:rPr lang="en-US">
                <a:solidFill>
                  <a:srgbClr val="FF0000"/>
                </a:solidFill>
              </a:rPr>
              <a:t>C</a:t>
            </a:r>
            <a:r>
              <a:rPr lang="en-US" baseline="-25000">
                <a:solidFill>
                  <a:srgbClr val="FF0000"/>
                </a:solidFill>
              </a:rPr>
              <a:t>EU</a:t>
            </a:r>
            <a:endParaRPr lang="en-US">
              <a:solidFill>
                <a:srgbClr val="FF0000"/>
              </a:solidFill>
            </a:endParaRPr>
          </a:p>
        </p:txBody>
      </p:sp>
      <p:grpSp>
        <p:nvGrpSpPr>
          <p:cNvPr id="48156" name="Group 28"/>
          <p:cNvGrpSpPr>
            <a:grpSpLocks/>
          </p:cNvGrpSpPr>
          <p:nvPr/>
        </p:nvGrpSpPr>
        <p:grpSpPr bwMode="auto">
          <a:xfrm>
            <a:off x="1524000" y="2802461"/>
            <a:ext cx="450850" cy="457200"/>
            <a:chOff x="960" y="1584"/>
            <a:chExt cx="284" cy="288"/>
          </a:xfrm>
        </p:grpSpPr>
        <p:sp>
          <p:nvSpPr>
            <p:cNvPr id="17428" name="Oval 25"/>
            <p:cNvSpPr>
              <a:spLocks noChangeArrowheads="1"/>
            </p:cNvSpPr>
            <p:nvPr/>
          </p:nvSpPr>
          <p:spPr bwMode="auto">
            <a:xfrm>
              <a:off x="960" y="1776"/>
              <a:ext cx="96" cy="96"/>
            </a:xfrm>
            <a:prstGeom prst="ellipse">
              <a:avLst/>
            </a:prstGeom>
            <a:solidFill>
              <a:srgbClr val="CCECFF"/>
            </a:solidFill>
            <a:ln w="28575">
              <a:solidFill>
                <a:srgbClr val="0000FF"/>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17429" name="Text Box 26"/>
            <p:cNvSpPr txBox="1">
              <a:spLocks noChangeArrowheads="1"/>
            </p:cNvSpPr>
            <p:nvPr/>
          </p:nvSpPr>
          <p:spPr bwMode="auto">
            <a:xfrm>
              <a:off x="960" y="1584"/>
              <a:ext cx="284" cy="231"/>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85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a:solidFill>
                    <a:schemeClr val="tx1"/>
                  </a:solidFill>
                  <a:latin typeface="Arial" charset="0"/>
                  <a:ea typeface="宋体" charset="0"/>
                </a:defRPr>
              </a:lvl1pPr>
              <a:lvl2pPr marL="742950" indent="-285750" eaLnBrk="0" hangingPunct="0">
                <a:defRPr>
                  <a:solidFill>
                    <a:schemeClr val="tx1"/>
                  </a:solidFill>
                  <a:latin typeface="Arial" charset="0"/>
                  <a:ea typeface="宋体" charset="0"/>
                </a:defRPr>
              </a:lvl2pPr>
              <a:lvl3pPr marL="1143000" indent="-228600" eaLnBrk="0" hangingPunct="0">
                <a:defRPr>
                  <a:solidFill>
                    <a:schemeClr val="tx1"/>
                  </a:solidFill>
                  <a:latin typeface="Arial" charset="0"/>
                  <a:ea typeface="宋体" charset="0"/>
                </a:defRPr>
              </a:lvl3pPr>
              <a:lvl4pPr marL="1600200" indent="-228600" eaLnBrk="0" hangingPunct="0">
                <a:defRPr>
                  <a:solidFill>
                    <a:schemeClr val="tx1"/>
                  </a:solidFill>
                  <a:latin typeface="Arial" charset="0"/>
                  <a:ea typeface="宋体" charset="0"/>
                </a:defRPr>
              </a:lvl4pPr>
              <a:lvl5pPr marL="2057400" indent="-228600" eaLnBrk="0" hangingPunct="0">
                <a:defRPr>
                  <a:solidFill>
                    <a:schemeClr val="tx1"/>
                  </a:solidFill>
                  <a:latin typeface="Arial" charset="0"/>
                  <a:ea typeface="宋体" charset="0"/>
                </a:defRPr>
              </a:lvl5pPr>
              <a:lvl6pPr marL="2514600" indent="-228600" algn="ctr" eaLnBrk="0" fontAlgn="base" hangingPunct="0">
                <a:spcBef>
                  <a:spcPct val="0"/>
                </a:spcBef>
                <a:spcAft>
                  <a:spcPct val="0"/>
                </a:spcAft>
                <a:defRPr>
                  <a:solidFill>
                    <a:schemeClr val="tx1"/>
                  </a:solidFill>
                  <a:latin typeface="Arial" charset="0"/>
                  <a:ea typeface="宋体" charset="0"/>
                </a:defRPr>
              </a:lvl6pPr>
              <a:lvl7pPr marL="2971800" indent="-228600" algn="ctr" eaLnBrk="0" fontAlgn="base" hangingPunct="0">
                <a:spcBef>
                  <a:spcPct val="0"/>
                </a:spcBef>
                <a:spcAft>
                  <a:spcPct val="0"/>
                </a:spcAft>
                <a:defRPr>
                  <a:solidFill>
                    <a:schemeClr val="tx1"/>
                  </a:solidFill>
                  <a:latin typeface="Arial" charset="0"/>
                  <a:ea typeface="宋体" charset="0"/>
                </a:defRPr>
              </a:lvl7pPr>
              <a:lvl8pPr marL="3429000" indent="-228600" algn="ctr" eaLnBrk="0" fontAlgn="base" hangingPunct="0">
                <a:spcBef>
                  <a:spcPct val="0"/>
                </a:spcBef>
                <a:spcAft>
                  <a:spcPct val="0"/>
                </a:spcAft>
                <a:defRPr>
                  <a:solidFill>
                    <a:schemeClr val="tx1"/>
                  </a:solidFill>
                  <a:latin typeface="Arial" charset="0"/>
                  <a:ea typeface="宋体" charset="0"/>
                </a:defRPr>
              </a:lvl8pPr>
              <a:lvl9pPr marL="3886200" indent="-228600" algn="ctr" eaLnBrk="0" fontAlgn="base" hangingPunct="0">
                <a:spcBef>
                  <a:spcPct val="0"/>
                </a:spcBef>
                <a:spcAft>
                  <a:spcPct val="0"/>
                </a:spcAft>
                <a:defRPr>
                  <a:solidFill>
                    <a:schemeClr val="tx1"/>
                  </a:solidFill>
                  <a:latin typeface="Arial" charset="0"/>
                  <a:ea typeface="宋体" charset="0"/>
                </a:defRPr>
              </a:lvl9pPr>
            </a:lstStyle>
            <a:p>
              <a:pPr eaLnBrk="1" hangingPunct="1"/>
              <a:r>
                <a:rPr lang="en-US">
                  <a:solidFill>
                    <a:srgbClr val="0000FF"/>
                  </a:solidFill>
                </a:rPr>
                <a:t>C</a:t>
              </a:r>
              <a:r>
                <a:rPr lang="en-US" baseline="-25000">
                  <a:solidFill>
                    <a:srgbClr val="0000FF"/>
                  </a:solidFill>
                </a:rPr>
                <a:t>K</a:t>
              </a:r>
              <a:endParaRPr lang="en-US">
                <a:solidFill>
                  <a:srgbClr val="0000FF"/>
                </a:solidFill>
              </a:endParaRPr>
            </a:p>
          </p:txBody>
        </p:sp>
      </p:grpSp>
    </p:spTree>
    <p:extLst>
      <p:ext uri="{BB962C8B-B14F-4D97-AF65-F5344CB8AC3E}">
        <p14:creationId xmlns:p14="http://schemas.microsoft.com/office/powerpoint/2010/main" val="41318701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8131"/>
                                        </p:tgtEl>
                                        <p:attrNameLst>
                                          <p:attrName>style.visibility</p:attrName>
                                        </p:attrNameLst>
                                      </p:cBhvr>
                                      <p:to>
                                        <p:strVal val="visible"/>
                                      </p:to>
                                    </p:set>
                                    <p:animEffect transition="in" filter="blinds(horizontal)">
                                      <p:cBhvr>
                                        <p:cTn id="7" dur="500"/>
                                        <p:tgtEl>
                                          <p:spTgt spid="48131"/>
                                        </p:tgtEl>
                                      </p:cBhvr>
                                    </p:animEffect>
                                  </p:childTnLst>
                                </p:cTn>
                              </p:par>
                            </p:childTnLst>
                          </p:cTn>
                        </p:par>
                        <p:par>
                          <p:cTn id="8" fill="hold" nodeType="afterGroup">
                            <p:stCondLst>
                              <p:cond delay="500"/>
                            </p:stCondLst>
                            <p:childTnLst>
                              <p:par>
                                <p:cTn id="9" presetID="23" presetClass="entr" presetSubtype="16" fill="hold" nodeType="afterEffect">
                                  <p:stCondLst>
                                    <p:cond delay="2000"/>
                                  </p:stCondLst>
                                  <p:childTnLst>
                                    <p:set>
                                      <p:cBhvr>
                                        <p:cTn id="10" dur="1" fill="hold">
                                          <p:stCondLst>
                                            <p:cond delay="0"/>
                                          </p:stCondLst>
                                        </p:cTn>
                                        <p:tgtEl>
                                          <p:spTgt spid="48156"/>
                                        </p:tgtEl>
                                        <p:attrNameLst>
                                          <p:attrName>style.visibility</p:attrName>
                                        </p:attrNameLst>
                                      </p:cBhvr>
                                      <p:to>
                                        <p:strVal val="visible"/>
                                      </p:to>
                                    </p:set>
                                    <p:anim calcmode="lin" valueType="num">
                                      <p:cBhvr>
                                        <p:cTn id="11" dur="1000" fill="hold"/>
                                        <p:tgtEl>
                                          <p:spTgt spid="48156"/>
                                        </p:tgtEl>
                                        <p:attrNameLst>
                                          <p:attrName>ppt_w</p:attrName>
                                        </p:attrNameLst>
                                      </p:cBhvr>
                                      <p:tavLst>
                                        <p:tav tm="0">
                                          <p:val>
                                            <p:fltVal val="0"/>
                                          </p:val>
                                        </p:tav>
                                        <p:tav tm="100000">
                                          <p:val>
                                            <p:strVal val="#ppt_w"/>
                                          </p:val>
                                        </p:tav>
                                      </p:tavLst>
                                    </p:anim>
                                    <p:anim calcmode="lin" valueType="num">
                                      <p:cBhvr>
                                        <p:cTn id="12" dur="1000" fill="hold"/>
                                        <p:tgtEl>
                                          <p:spTgt spid="4815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To trade </a:t>
            </a:r>
            <a:r>
              <a:rPr lang="fi-FI" dirty="0" smtClean="0">
                <a:sym typeface="Wingdings" panose="05000000000000000000" pitchFamily="2" charset="2"/>
              </a:rPr>
              <a:t></a:t>
            </a:r>
            <a:endParaRPr lang="fi-FI" dirty="0"/>
          </a:p>
        </p:txBody>
      </p:sp>
      <p:sp>
        <p:nvSpPr>
          <p:cNvPr id="3" name="Content Placeholder 2"/>
          <p:cNvSpPr>
            <a:spLocks noGrp="1"/>
          </p:cNvSpPr>
          <p:nvPr>
            <p:ph idx="1"/>
          </p:nvPr>
        </p:nvSpPr>
        <p:spPr/>
        <p:txBody>
          <a:bodyPr/>
          <a:lstStyle/>
          <a:p>
            <a:pPr marL="114300" indent="0">
              <a:buNone/>
            </a:pPr>
            <a:r>
              <a:rPr lang="en-US" altLang="zh-CN" dirty="0">
                <a:solidFill>
                  <a:srgbClr val="000000"/>
                </a:solidFill>
              </a:rPr>
              <a:t> If costless trade is possible the EU will produce and export Chemicals and Kenya will produce and export Food</a:t>
            </a:r>
            <a:endParaRPr lang="nl-NL" altLang="zh-CN" dirty="0">
              <a:solidFill>
                <a:srgbClr val="000000"/>
              </a:solidFill>
            </a:endParaRPr>
          </a:p>
          <a:p>
            <a:pPr marL="114300" indent="0">
              <a:buNone/>
            </a:pPr>
            <a:endParaRPr lang="fi-FI" dirty="0"/>
          </a:p>
        </p:txBody>
      </p:sp>
    </p:spTree>
    <p:extLst>
      <p:ext uri="{BB962C8B-B14F-4D97-AF65-F5344CB8AC3E}">
        <p14:creationId xmlns:p14="http://schemas.microsoft.com/office/powerpoint/2010/main" val="12788237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3"/>
          <p:cNvSpPr>
            <a:spLocks noGrp="1"/>
          </p:cNvSpPr>
          <p:nvPr>
            <p:ph type="sldNum" sz="quarter" idx="10"/>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宋体" charset="0"/>
              </a:defRPr>
            </a:lvl1pPr>
            <a:lvl2pPr marL="742950" indent="-285750" eaLnBrk="0" hangingPunct="0">
              <a:defRPr>
                <a:solidFill>
                  <a:schemeClr val="tx1"/>
                </a:solidFill>
                <a:latin typeface="Arial" charset="0"/>
                <a:ea typeface="宋体" charset="0"/>
              </a:defRPr>
            </a:lvl2pPr>
            <a:lvl3pPr marL="1143000" indent="-228600" eaLnBrk="0" hangingPunct="0">
              <a:defRPr>
                <a:solidFill>
                  <a:schemeClr val="tx1"/>
                </a:solidFill>
                <a:latin typeface="Arial" charset="0"/>
                <a:ea typeface="宋体" charset="0"/>
              </a:defRPr>
            </a:lvl3pPr>
            <a:lvl4pPr marL="1600200" indent="-228600" eaLnBrk="0" hangingPunct="0">
              <a:defRPr>
                <a:solidFill>
                  <a:schemeClr val="tx1"/>
                </a:solidFill>
                <a:latin typeface="Arial" charset="0"/>
                <a:ea typeface="宋体" charset="0"/>
              </a:defRPr>
            </a:lvl4pPr>
            <a:lvl5pPr marL="2057400" indent="-228600" eaLnBrk="0" hangingPunct="0">
              <a:defRPr>
                <a:solidFill>
                  <a:schemeClr val="tx1"/>
                </a:solidFill>
                <a:latin typeface="Arial" charset="0"/>
                <a:ea typeface="宋体" charset="0"/>
              </a:defRPr>
            </a:lvl5pPr>
            <a:lvl6pPr marL="2514600" indent="-228600" algn="ctr" eaLnBrk="0" fontAlgn="base" hangingPunct="0">
              <a:spcBef>
                <a:spcPct val="0"/>
              </a:spcBef>
              <a:spcAft>
                <a:spcPct val="0"/>
              </a:spcAft>
              <a:defRPr>
                <a:solidFill>
                  <a:schemeClr val="tx1"/>
                </a:solidFill>
                <a:latin typeface="Arial" charset="0"/>
                <a:ea typeface="宋体" charset="0"/>
              </a:defRPr>
            </a:lvl6pPr>
            <a:lvl7pPr marL="2971800" indent="-228600" algn="ctr" eaLnBrk="0" fontAlgn="base" hangingPunct="0">
              <a:spcBef>
                <a:spcPct val="0"/>
              </a:spcBef>
              <a:spcAft>
                <a:spcPct val="0"/>
              </a:spcAft>
              <a:defRPr>
                <a:solidFill>
                  <a:schemeClr val="tx1"/>
                </a:solidFill>
                <a:latin typeface="Arial" charset="0"/>
                <a:ea typeface="宋体" charset="0"/>
              </a:defRPr>
            </a:lvl7pPr>
            <a:lvl8pPr marL="3429000" indent="-228600" algn="ctr" eaLnBrk="0" fontAlgn="base" hangingPunct="0">
              <a:spcBef>
                <a:spcPct val="0"/>
              </a:spcBef>
              <a:spcAft>
                <a:spcPct val="0"/>
              </a:spcAft>
              <a:defRPr>
                <a:solidFill>
                  <a:schemeClr val="tx1"/>
                </a:solidFill>
                <a:latin typeface="Arial" charset="0"/>
                <a:ea typeface="宋体" charset="0"/>
              </a:defRPr>
            </a:lvl8pPr>
            <a:lvl9pPr marL="3886200" indent="-228600" algn="ctr" eaLnBrk="0" fontAlgn="base" hangingPunct="0">
              <a:spcBef>
                <a:spcPct val="0"/>
              </a:spcBef>
              <a:spcAft>
                <a:spcPct val="0"/>
              </a:spcAft>
              <a:defRPr>
                <a:solidFill>
                  <a:schemeClr val="tx1"/>
                </a:solidFill>
                <a:latin typeface="Arial" charset="0"/>
                <a:ea typeface="宋体" charset="0"/>
              </a:defRPr>
            </a:lvl9pPr>
          </a:lstStyle>
          <a:p>
            <a:r>
              <a:rPr lang="en-GB"/>
              <a:t>Page </a:t>
            </a:r>
            <a:fld id="{0315CCFA-D267-5A4A-8655-7FCD55632145}" type="slidenum">
              <a:rPr lang="en-GB"/>
              <a:pPr/>
              <a:t>18</a:t>
            </a:fld>
            <a:endParaRPr lang="en-GB"/>
          </a:p>
        </p:txBody>
      </p:sp>
      <p:grpSp>
        <p:nvGrpSpPr>
          <p:cNvPr id="56369" name="Group 49"/>
          <p:cNvGrpSpPr>
            <a:grpSpLocks/>
          </p:cNvGrpSpPr>
          <p:nvPr/>
        </p:nvGrpSpPr>
        <p:grpSpPr bwMode="auto">
          <a:xfrm>
            <a:off x="2724150" y="4284127"/>
            <a:ext cx="1663700" cy="2068513"/>
            <a:chOff x="1716" y="2496"/>
            <a:chExt cx="1048" cy="1303"/>
          </a:xfrm>
        </p:grpSpPr>
        <p:sp>
          <p:nvSpPr>
            <p:cNvPr id="18470" name="Line 27"/>
            <p:cNvSpPr>
              <a:spLocks noChangeShapeType="1"/>
            </p:cNvSpPr>
            <p:nvPr/>
          </p:nvSpPr>
          <p:spPr bwMode="auto">
            <a:xfrm>
              <a:off x="1728" y="2496"/>
              <a:ext cx="1036" cy="1303"/>
            </a:xfrm>
            <a:prstGeom prst="line">
              <a:avLst/>
            </a:prstGeom>
            <a:noFill/>
            <a:ln w="28575">
              <a:solidFill>
                <a:srgbClr val="FF0000"/>
              </a:solidFill>
              <a:prstDash val="lg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zh-CN" altLang="en-US"/>
            </a:p>
          </p:txBody>
        </p:sp>
        <p:grpSp>
          <p:nvGrpSpPr>
            <p:cNvPr id="18471" name="Group 46"/>
            <p:cNvGrpSpPr>
              <a:grpSpLocks/>
            </p:cNvGrpSpPr>
            <p:nvPr/>
          </p:nvGrpSpPr>
          <p:grpSpPr bwMode="auto">
            <a:xfrm>
              <a:off x="1716" y="2496"/>
              <a:ext cx="108" cy="78"/>
              <a:chOff x="1311" y="2109"/>
              <a:chExt cx="108" cy="78"/>
            </a:xfrm>
          </p:grpSpPr>
          <p:sp>
            <p:nvSpPr>
              <p:cNvPr id="18472" name="Line 47"/>
              <p:cNvSpPr>
                <a:spLocks noChangeShapeType="1"/>
              </p:cNvSpPr>
              <p:nvPr/>
            </p:nvSpPr>
            <p:spPr bwMode="auto">
              <a:xfrm flipV="1">
                <a:off x="1311" y="2109"/>
                <a:ext cx="90" cy="60"/>
              </a:xfrm>
              <a:prstGeom prst="line">
                <a:avLst/>
              </a:prstGeom>
              <a:noFill/>
              <a:ln w="28575">
                <a:solidFill>
                  <a:srgbClr val="FF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zh-CN" altLang="en-US"/>
              </a:p>
            </p:txBody>
          </p:sp>
          <p:sp>
            <p:nvSpPr>
              <p:cNvPr id="18473" name="Line 48"/>
              <p:cNvSpPr>
                <a:spLocks noChangeShapeType="1"/>
              </p:cNvSpPr>
              <p:nvPr/>
            </p:nvSpPr>
            <p:spPr bwMode="auto">
              <a:xfrm flipV="1">
                <a:off x="1329" y="2127"/>
                <a:ext cx="90" cy="60"/>
              </a:xfrm>
              <a:prstGeom prst="line">
                <a:avLst/>
              </a:prstGeom>
              <a:noFill/>
              <a:ln w="28575">
                <a:solidFill>
                  <a:srgbClr val="FF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zh-CN" altLang="en-US"/>
              </a:p>
            </p:txBody>
          </p:sp>
        </p:grpSp>
      </p:grpSp>
      <p:grpSp>
        <p:nvGrpSpPr>
          <p:cNvPr id="56370" name="Group 50"/>
          <p:cNvGrpSpPr>
            <a:grpSpLocks/>
          </p:cNvGrpSpPr>
          <p:nvPr/>
        </p:nvGrpSpPr>
        <p:grpSpPr bwMode="auto">
          <a:xfrm>
            <a:off x="914400" y="2150527"/>
            <a:ext cx="1360488" cy="1709738"/>
            <a:chOff x="576" y="1152"/>
            <a:chExt cx="857" cy="1077"/>
          </a:xfrm>
        </p:grpSpPr>
        <p:sp>
          <p:nvSpPr>
            <p:cNvPr id="18466" name="Line 26"/>
            <p:cNvSpPr>
              <a:spLocks noChangeShapeType="1"/>
            </p:cNvSpPr>
            <p:nvPr/>
          </p:nvSpPr>
          <p:spPr bwMode="auto">
            <a:xfrm>
              <a:off x="576" y="1152"/>
              <a:ext cx="857" cy="1077"/>
            </a:xfrm>
            <a:prstGeom prst="line">
              <a:avLst/>
            </a:prstGeom>
            <a:noFill/>
            <a:ln w="28575">
              <a:solidFill>
                <a:srgbClr val="0000FF"/>
              </a:solidFill>
              <a:prstDash val="lg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zh-CN" altLang="en-US"/>
            </a:p>
          </p:txBody>
        </p:sp>
        <p:grpSp>
          <p:nvGrpSpPr>
            <p:cNvPr id="18467" name="Group 45"/>
            <p:cNvGrpSpPr>
              <a:grpSpLocks/>
            </p:cNvGrpSpPr>
            <p:nvPr/>
          </p:nvGrpSpPr>
          <p:grpSpPr bwMode="auto">
            <a:xfrm>
              <a:off x="1311" y="2109"/>
              <a:ext cx="108" cy="78"/>
              <a:chOff x="1311" y="2109"/>
              <a:chExt cx="108" cy="78"/>
            </a:xfrm>
          </p:grpSpPr>
          <p:sp>
            <p:nvSpPr>
              <p:cNvPr id="18468" name="Line 43"/>
              <p:cNvSpPr>
                <a:spLocks noChangeShapeType="1"/>
              </p:cNvSpPr>
              <p:nvPr/>
            </p:nvSpPr>
            <p:spPr bwMode="auto">
              <a:xfrm flipV="1">
                <a:off x="1311" y="2109"/>
                <a:ext cx="90" cy="60"/>
              </a:xfrm>
              <a:prstGeom prst="line">
                <a:avLst/>
              </a:prstGeom>
              <a:noFill/>
              <a:ln w="28575">
                <a:solidFill>
                  <a:srgbClr val="0000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zh-CN" altLang="en-US"/>
              </a:p>
            </p:txBody>
          </p:sp>
          <p:sp>
            <p:nvSpPr>
              <p:cNvPr id="18469" name="Line 44"/>
              <p:cNvSpPr>
                <a:spLocks noChangeShapeType="1"/>
              </p:cNvSpPr>
              <p:nvPr/>
            </p:nvSpPr>
            <p:spPr bwMode="auto">
              <a:xfrm flipV="1">
                <a:off x="1329" y="2127"/>
                <a:ext cx="90" cy="60"/>
              </a:xfrm>
              <a:prstGeom prst="line">
                <a:avLst/>
              </a:prstGeom>
              <a:noFill/>
              <a:ln w="28575">
                <a:solidFill>
                  <a:srgbClr val="0000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zh-CN" altLang="en-US"/>
              </a:p>
            </p:txBody>
          </p:sp>
        </p:grpSp>
      </p:grpSp>
      <p:sp>
        <p:nvSpPr>
          <p:cNvPr id="18438" name="AutoShape 2"/>
          <p:cNvSpPr>
            <a:spLocks noChangeArrowheads="1"/>
          </p:cNvSpPr>
          <p:nvPr/>
        </p:nvSpPr>
        <p:spPr bwMode="auto">
          <a:xfrm>
            <a:off x="914400" y="2836327"/>
            <a:ext cx="3462338" cy="3494088"/>
          </a:xfrm>
          <a:prstGeom prst="rtTriangle">
            <a:avLst/>
          </a:prstGeom>
          <a:solidFill>
            <a:srgbClr val="FFCC99">
              <a:alpha val="50195"/>
            </a:srgbClr>
          </a:solidFill>
          <a:ln>
            <a:noFill/>
          </a:ln>
          <a:effectLst/>
          <a:extLst>
            <a:ext uri="{91240B29-F687-4f45-9708-019B960494DF}">
              <a14:hiddenLine xmlns="" xmlns:a14="http://schemas.microsoft.com/office/drawing/2010/main" w="285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18439" name="AutoShape 3"/>
          <p:cNvSpPr>
            <a:spLocks noChangeArrowheads="1"/>
          </p:cNvSpPr>
          <p:nvPr/>
        </p:nvSpPr>
        <p:spPr bwMode="auto">
          <a:xfrm>
            <a:off x="914400" y="2150527"/>
            <a:ext cx="2781300" cy="4189413"/>
          </a:xfrm>
          <a:prstGeom prst="rtTriangle">
            <a:avLst/>
          </a:prstGeom>
          <a:solidFill>
            <a:srgbClr val="CCECFF">
              <a:alpha val="50195"/>
            </a:srgbClr>
          </a:solidFill>
          <a:ln>
            <a:noFill/>
          </a:ln>
          <a:effectLst/>
          <a:extLst>
            <a:ext uri="{91240B29-F687-4f45-9708-019B960494DF}">
              <a14:hiddenLine xmlns="" xmlns:a14="http://schemas.microsoft.com/office/drawing/2010/main" w="285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18440" name="Rectangle 4"/>
          <p:cNvSpPr>
            <a:spLocks noGrp="1" noChangeArrowheads="1"/>
          </p:cNvSpPr>
          <p:nvPr>
            <p:ph type="title"/>
          </p:nvPr>
        </p:nvSpPr>
        <p:spPr/>
        <p:txBody>
          <a:bodyPr>
            <a:normAutofit/>
          </a:bodyPr>
          <a:lstStyle/>
          <a:p>
            <a:pPr eaLnBrk="1" hangingPunct="1"/>
            <a:r>
              <a:rPr lang="en-US" dirty="0" smtClean="0"/>
              <a:t>gains </a:t>
            </a:r>
            <a:r>
              <a:rPr lang="en-US" dirty="0"/>
              <a:t>from trade</a:t>
            </a:r>
          </a:p>
        </p:txBody>
      </p:sp>
      <p:sp>
        <p:nvSpPr>
          <p:cNvPr id="56325" name="Rectangle 5"/>
          <p:cNvSpPr>
            <a:spLocks noChangeArrowheads="1"/>
          </p:cNvSpPr>
          <p:nvPr/>
        </p:nvSpPr>
        <p:spPr bwMode="auto">
          <a:xfrm>
            <a:off x="5562600" y="2023510"/>
            <a:ext cx="3276600" cy="914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algn="l">
              <a:lnSpc>
                <a:spcPct val="150000"/>
              </a:lnSpc>
              <a:buFontTx/>
              <a:buChar char="•"/>
            </a:pPr>
            <a:r>
              <a:rPr lang="en-US" sz="2000" dirty="0">
                <a:solidFill>
                  <a:srgbClr val="000000"/>
                </a:solidFill>
              </a:rPr>
              <a:t> Suppose the trade equilibrium price </a:t>
            </a:r>
            <a:r>
              <a:rPr lang="en-US" sz="2000" b="1" i="1" dirty="0" err="1">
                <a:solidFill>
                  <a:srgbClr val="000000"/>
                </a:solidFill>
                <a:effectLst>
                  <a:outerShdw blurRad="38100" dist="38100" dir="2700000" algn="tl">
                    <a:srgbClr val="000000">
                      <a:alpha val="43137"/>
                    </a:srgbClr>
                  </a:outerShdw>
                </a:effectLst>
              </a:rPr>
              <a:t>p</a:t>
            </a:r>
            <a:r>
              <a:rPr lang="en-US" sz="2000" b="1" i="1" baseline="-25000" dirty="0" err="1">
                <a:solidFill>
                  <a:srgbClr val="000000"/>
                </a:solidFill>
                <a:effectLst>
                  <a:outerShdw blurRad="38100" dist="38100" dir="2700000" algn="tl">
                    <a:srgbClr val="000000">
                      <a:alpha val="43137"/>
                    </a:srgbClr>
                  </a:outerShdw>
                </a:effectLst>
              </a:rPr>
              <a:t>C</a:t>
            </a:r>
            <a:r>
              <a:rPr lang="en-US" sz="2000" b="1" i="1" dirty="0">
                <a:solidFill>
                  <a:srgbClr val="000000"/>
                </a:solidFill>
                <a:effectLst>
                  <a:outerShdw blurRad="38100" dist="38100" dir="2700000" algn="tl">
                    <a:srgbClr val="000000">
                      <a:alpha val="43137"/>
                    </a:srgbClr>
                  </a:outerShdw>
                </a:effectLst>
              </a:rPr>
              <a:t>/p</a:t>
            </a:r>
            <a:r>
              <a:rPr lang="en-US" sz="2000" b="1" i="1" baseline="-25000" dirty="0">
                <a:solidFill>
                  <a:srgbClr val="000000"/>
                </a:solidFill>
                <a:effectLst>
                  <a:outerShdw blurRad="38100" dist="38100" dir="2700000" algn="tl">
                    <a:srgbClr val="000000">
                      <a:alpha val="43137"/>
                    </a:srgbClr>
                  </a:outerShdw>
                </a:effectLst>
              </a:rPr>
              <a:t>F</a:t>
            </a:r>
            <a:r>
              <a:rPr lang="en-US" sz="2000" dirty="0">
                <a:solidFill>
                  <a:srgbClr val="000000"/>
                </a:solidFill>
              </a:rPr>
              <a:t> = </a:t>
            </a:r>
            <a:r>
              <a:rPr lang="en-US" sz="2000" dirty="0" smtClean="0">
                <a:solidFill>
                  <a:srgbClr val="000000"/>
                </a:solidFill>
              </a:rPr>
              <a:t>5 </a:t>
            </a:r>
            <a:endParaRPr lang="nl-NL" altLang="zh-CN" sz="2000" dirty="0">
              <a:solidFill>
                <a:srgbClr val="000000"/>
              </a:solidFill>
            </a:endParaRPr>
          </a:p>
        </p:txBody>
      </p:sp>
      <p:sp>
        <p:nvSpPr>
          <p:cNvPr id="18442" name="Line 6"/>
          <p:cNvSpPr>
            <a:spLocks noChangeShapeType="1"/>
          </p:cNvSpPr>
          <p:nvPr/>
        </p:nvSpPr>
        <p:spPr bwMode="auto">
          <a:xfrm>
            <a:off x="914400" y="1727184"/>
            <a:ext cx="0" cy="5105400"/>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zh-CN" altLang="en-US"/>
          </a:p>
        </p:txBody>
      </p:sp>
      <p:sp>
        <p:nvSpPr>
          <p:cNvPr id="18443" name="Line 7"/>
          <p:cNvSpPr>
            <a:spLocks noChangeShapeType="1"/>
          </p:cNvSpPr>
          <p:nvPr/>
        </p:nvSpPr>
        <p:spPr bwMode="auto">
          <a:xfrm>
            <a:off x="914400" y="6341527"/>
            <a:ext cx="4191000" cy="0"/>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zh-CN" altLang="en-US"/>
          </a:p>
        </p:txBody>
      </p:sp>
      <p:sp>
        <p:nvSpPr>
          <p:cNvPr id="18444" name="Text Box 8"/>
          <p:cNvSpPr txBox="1">
            <a:spLocks noChangeArrowheads="1"/>
          </p:cNvSpPr>
          <p:nvPr/>
        </p:nvSpPr>
        <p:spPr bwMode="auto">
          <a:xfrm>
            <a:off x="228600" y="1540924"/>
            <a:ext cx="704850" cy="36671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85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a:solidFill>
                  <a:schemeClr val="tx1"/>
                </a:solidFill>
                <a:latin typeface="Arial" charset="0"/>
                <a:ea typeface="宋体" charset="0"/>
              </a:defRPr>
            </a:lvl1pPr>
            <a:lvl2pPr marL="742950" indent="-285750" eaLnBrk="0" hangingPunct="0">
              <a:defRPr>
                <a:solidFill>
                  <a:schemeClr val="tx1"/>
                </a:solidFill>
                <a:latin typeface="Arial" charset="0"/>
                <a:ea typeface="宋体" charset="0"/>
              </a:defRPr>
            </a:lvl2pPr>
            <a:lvl3pPr marL="1143000" indent="-228600" eaLnBrk="0" hangingPunct="0">
              <a:defRPr>
                <a:solidFill>
                  <a:schemeClr val="tx1"/>
                </a:solidFill>
                <a:latin typeface="Arial" charset="0"/>
                <a:ea typeface="宋体" charset="0"/>
              </a:defRPr>
            </a:lvl3pPr>
            <a:lvl4pPr marL="1600200" indent="-228600" eaLnBrk="0" hangingPunct="0">
              <a:defRPr>
                <a:solidFill>
                  <a:schemeClr val="tx1"/>
                </a:solidFill>
                <a:latin typeface="Arial" charset="0"/>
                <a:ea typeface="宋体" charset="0"/>
              </a:defRPr>
            </a:lvl4pPr>
            <a:lvl5pPr marL="2057400" indent="-228600" eaLnBrk="0" hangingPunct="0">
              <a:defRPr>
                <a:solidFill>
                  <a:schemeClr val="tx1"/>
                </a:solidFill>
                <a:latin typeface="Arial" charset="0"/>
                <a:ea typeface="宋体" charset="0"/>
              </a:defRPr>
            </a:lvl5pPr>
            <a:lvl6pPr marL="2514600" indent="-228600" algn="ctr" eaLnBrk="0" fontAlgn="base" hangingPunct="0">
              <a:spcBef>
                <a:spcPct val="0"/>
              </a:spcBef>
              <a:spcAft>
                <a:spcPct val="0"/>
              </a:spcAft>
              <a:defRPr>
                <a:solidFill>
                  <a:schemeClr val="tx1"/>
                </a:solidFill>
                <a:latin typeface="Arial" charset="0"/>
                <a:ea typeface="宋体" charset="0"/>
              </a:defRPr>
            </a:lvl6pPr>
            <a:lvl7pPr marL="2971800" indent="-228600" algn="ctr" eaLnBrk="0" fontAlgn="base" hangingPunct="0">
              <a:spcBef>
                <a:spcPct val="0"/>
              </a:spcBef>
              <a:spcAft>
                <a:spcPct val="0"/>
              </a:spcAft>
              <a:defRPr>
                <a:solidFill>
                  <a:schemeClr val="tx1"/>
                </a:solidFill>
                <a:latin typeface="Arial" charset="0"/>
                <a:ea typeface="宋体" charset="0"/>
              </a:defRPr>
            </a:lvl7pPr>
            <a:lvl8pPr marL="3429000" indent="-228600" algn="ctr" eaLnBrk="0" fontAlgn="base" hangingPunct="0">
              <a:spcBef>
                <a:spcPct val="0"/>
              </a:spcBef>
              <a:spcAft>
                <a:spcPct val="0"/>
              </a:spcAft>
              <a:defRPr>
                <a:solidFill>
                  <a:schemeClr val="tx1"/>
                </a:solidFill>
                <a:latin typeface="Arial" charset="0"/>
                <a:ea typeface="宋体" charset="0"/>
              </a:defRPr>
            </a:lvl8pPr>
            <a:lvl9pPr marL="3886200" indent="-228600" algn="ctr" eaLnBrk="0" fontAlgn="base" hangingPunct="0">
              <a:spcBef>
                <a:spcPct val="0"/>
              </a:spcBef>
              <a:spcAft>
                <a:spcPct val="0"/>
              </a:spcAft>
              <a:defRPr>
                <a:solidFill>
                  <a:schemeClr val="tx1"/>
                </a:solidFill>
                <a:latin typeface="Arial" charset="0"/>
                <a:ea typeface="宋体" charset="0"/>
              </a:defRPr>
            </a:lvl9pPr>
          </a:lstStyle>
          <a:p>
            <a:pPr eaLnBrk="1" hangingPunct="1"/>
            <a:r>
              <a:rPr lang="en-US" dirty="0"/>
              <a:t>Food</a:t>
            </a:r>
          </a:p>
        </p:txBody>
      </p:sp>
      <p:sp>
        <p:nvSpPr>
          <p:cNvPr id="18445" name="Text Box 9"/>
          <p:cNvSpPr txBox="1">
            <a:spLocks noChangeArrowheads="1"/>
          </p:cNvSpPr>
          <p:nvPr/>
        </p:nvSpPr>
        <p:spPr bwMode="auto">
          <a:xfrm>
            <a:off x="1447800" y="6341527"/>
            <a:ext cx="1250950" cy="36671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85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a:solidFill>
                  <a:schemeClr val="tx1"/>
                </a:solidFill>
                <a:latin typeface="Arial" charset="0"/>
                <a:ea typeface="宋体" charset="0"/>
              </a:defRPr>
            </a:lvl1pPr>
            <a:lvl2pPr marL="742950" indent="-285750" eaLnBrk="0" hangingPunct="0">
              <a:defRPr>
                <a:solidFill>
                  <a:schemeClr val="tx1"/>
                </a:solidFill>
                <a:latin typeface="Arial" charset="0"/>
                <a:ea typeface="宋体" charset="0"/>
              </a:defRPr>
            </a:lvl2pPr>
            <a:lvl3pPr marL="1143000" indent="-228600" eaLnBrk="0" hangingPunct="0">
              <a:defRPr>
                <a:solidFill>
                  <a:schemeClr val="tx1"/>
                </a:solidFill>
                <a:latin typeface="Arial" charset="0"/>
                <a:ea typeface="宋体" charset="0"/>
              </a:defRPr>
            </a:lvl3pPr>
            <a:lvl4pPr marL="1600200" indent="-228600" eaLnBrk="0" hangingPunct="0">
              <a:defRPr>
                <a:solidFill>
                  <a:schemeClr val="tx1"/>
                </a:solidFill>
                <a:latin typeface="Arial" charset="0"/>
                <a:ea typeface="宋体" charset="0"/>
              </a:defRPr>
            </a:lvl4pPr>
            <a:lvl5pPr marL="2057400" indent="-228600" eaLnBrk="0" hangingPunct="0">
              <a:defRPr>
                <a:solidFill>
                  <a:schemeClr val="tx1"/>
                </a:solidFill>
                <a:latin typeface="Arial" charset="0"/>
                <a:ea typeface="宋体" charset="0"/>
              </a:defRPr>
            </a:lvl5pPr>
            <a:lvl6pPr marL="2514600" indent="-228600" algn="ctr" eaLnBrk="0" fontAlgn="base" hangingPunct="0">
              <a:spcBef>
                <a:spcPct val="0"/>
              </a:spcBef>
              <a:spcAft>
                <a:spcPct val="0"/>
              </a:spcAft>
              <a:defRPr>
                <a:solidFill>
                  <a:schemeClr val="tx1"/>
                </a:solidFill>
                <a:latin typeface="Arial" charset="0"/>
                <a:ea typeface="宋体" charset="0"/>
              </a:defRPr>
            </a:lvl6pPr>
            <a:lvl7pPr marL="2971800" indent="-228600" algn="ctr" eaLnBrk="0" fontAlgn="base" hangingPunct="0">
              <a:spcBef>
                <a:spcPct val="0"/>
              </a:spcBef>
              <a:spcAft>
                <a:spcPct val="0"/>
              </a:spcAft>
              <a:defRPr>
                <a:solidFill>
                  <a:schemeClr val="tx1"/>
                </a:solidFill>
                <a:latin typeface="Arial" charset="0"/>
                <a:ea typeface="宋体" charset="0"/>
              </a:defRPr>
            </a:lvl7pPr>
            <a:lvl8pPr marL="3429000" indent="-228600" algn="ctr" eaLnBrk="0" fontAlgn="base" hangingPunct="0">
              <a:spcBef>
                <a:spcPct val="0"/>
              </a:spcBef>
              <a:spcAft>
                <a:spcPct val="0"/>
              </a:spcAft>
              <a:defRPr>
                <a:solidFill>
                  <a:schemeClr val="tx1"/>
                </a:solidFill>
                <a:latin typeface="Arial" charset="0"/>
                <a:ea typeface="宋体" charset="0"/>
              </a:defRPr>
            </a:lvl8pPr>
            <a:lvl9pPr marL="3886200" indent="-228600" algn="ctr" eaLnBrk="0" fontAlgn="base" hangingPunct="0">
              <a:spcBef>
                <a:spcPct val="0"/>
              </a:spcBef>
              <a:spcAft>
                <a:spcPct val="0"/>
              </a:spcAft>
              <a:defRPr>
                <a:solidFill>
                  <a:schemeClr val="tx1"/>
                </a:solidFill>
                <a:latin typeface="Arial" charset="0"/>
                <a:ea typeface="宋体" charset="0"/>
              </a:defRPr>
            </a:lvl9pPr>
          </a:lstStyle>
          <a:p>
            <a:pPr eaLnBrk="1" hangingPunct="1"/>
            <a:r>
              <a:rPr lang="en-US"/>
              <a:t>Chemicals</a:t>
            </a:r>
          </a:p>
        </p:txBody>
      </p:sp>
      <p:sp>
        <p:nvSpPr>
          <p:cNvPr id="18446" name="Line 11"/>
          <p:cNvSpPr>
            <a:spLocks noChangeShapeType="1"/>
          </p:cNvSpPr>
          <p:nvPr/>
        </p:nvSpPr>
        <p:spPr bwMode="auto">
          <a:xfrm>
            <a:off x="904875" y="2169577"/>
            <a:ext cx="2798763" cy="4179888"/>
          </a:xfrm>
          <a:prstGeom prst="line">
            <a:avLst/>
          </a:prstGeom>
          <a:noFill/>
          <a:ln w="28575">
            <a:solidFill>
              <a:srgbClr val="0000FF"/>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zh-CN" altLang="en-US"/>
          </a:p>
        </p:txBody>
      </p:sp>
      <p:sp>
        <p:nvSpPr>
          <p:cNvPr id="18447" name="Text Box 14"/>
          <p:cNvSpPr txBox="1">
            <a:spLocks noChangeArrowheads="1"/>
          </p:cNvSpPr>
          <p:nvPr/>
        </p:nvSpPr>
        <p:spPr bwMode="auto">
          <a:xfrm>
            <a:off x="2438400" y="5503327"/>
            <a:ext cx="831850" cy="36671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85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a:solidFill>
                  <a:schemeClr val="tx1"/>
                </a:solidFill>
                <a:latin typeface="Arial" charset="0"/>
                <a:ea typeface="宋体" charset="0"/>
              </a:defRPr>
            </a:lvl1pPr>
            <a:lvl2pPr marL="742950" indent="-285750" eaLnBrk="0" hangingPunct="0">
              <a:defRPr>
                <a:solidFill>
                  <a:schemeClr val="tx1"/>
                </a:solidFill>
                <a:latin typeface="Arial" charset="0"/>
                <a:ea typeface="宋体" charset="0"/>
              </a:defRPr>
            </a:lvl2pPr>
            <a:lvl3pPr marL="1143000" indent="-228600" eaLnBrk="0" hangingPunct="0">
              <a:defRPr>
                <a:solidFill>
                  <a:schemeClr val="tx1"/>
                </a:solidFill>
                <a:latin typeface="Arial" charset="0"/>
                <a:ea typeface="宋体" charset="0"/>
              </a:defRPr>
            </a:lvl3pPr>
            <a:lvl4pPr marL="1600200" indent="-228600" eaLnBrk="0" hangingPunct="0">
              <a:defRPr>
                <a:solidFill>
                  <a:schemeClr val="tx1"/>
                </a:solidFill>
                <a:latin typeface="Arial" charset="0"/>
                <a:ea typeface="宋体" charset="0"/>
              </a:defRPr>
            </a:lvl4pPr>
            <a:lvl5pPr marL="2057400" indent="-228600" eaLnBrk="0" hangingPunct="0">
              <a:defRPr>
                <a:solidFill>
                  <a:schemeClr val="tx1"/>
                </a:solidFill>
                <a:latin typeface="Arial" charset="0"/>
                <a:ea typeface="宋体" charset="0"/>
              </a:defRPr>
            </a:lvl5pPr>
            <a:lvl6pPr marL="2514600" indent="-228600" algn="ctr" eaLnBrk="0" fontAlgn="base" hangingPunct="0">
              <a:spcBef>
                <a:spcPct val="0"/>
              </a:spcBef>
              <a:spcAft>
                <a:spcPct val="0"/>
              </a:spcAft>
              <a:defRPr>
                <a:solidFill>
                  <a:schemeClr val="tx1"/>
                </a:solidFill>
                <a:latin typeface="Arial" charset="0"/>
                <a:ea typeface="宋体" charset="0"/>
              </a:defRPr>
            </a:lvl6pPr>
            <a:lvl7pPr marL="2971800" indent="-228600" algn="ctr" eaLnBrk="0" fontAlgn="base" hangingPunct="0">
              <a:spcBef>
                <a:spcPct val="0"/>
              </a:spcBef>
              <a:spcAft>
                <a:spcPct val="0"/>
              </a:spcAft>
              <a:defRPr>
                <a:solidFill>
                  <a:schemeClr val="tx1"/>
                </a:solidFill>
                <a:latin typeface="Arial" charset="0"/>
                <a:ea typeface="宋体" charset="0"/>
              </a:defRPr>
            </a:lvl7pPr>
            <a:lvl8pPr marL="3429000" indent="-228600" algn="ctr" eaLnBrk="0" fontAlgn="base" hangingPunct="0">
              <a:spcBef>
                <a:spcPct val="0"/>
              </a:spcBef>
              <a:spcAft>
                <a:spcPct val="0"/>
              </a:spcAft>
              <a:defRPr>
                <a:solidFill>
                  <a:schemeClr val="tx1"/>
                </a:solidFill>
                <a:latin typeface="Arial" charset="0"/>
                <a:ea typeface="宋体" charset="0"/>
              </a:defRPr>
            </a:lvl8pPr>
            <a:lvl9pPr marL="3886200" indent="-228600" algn="ctr" eaLnBrk="0" fontAlgn="base" hangingPunct="0">
              <a:spcBef>
                <a:spcPct val="0"/>
              </a:spcBef>
              <a:spcAft>
                <a:spcPct val="0"/>
              </a:spcAft>
              <a:defRPr>
                <a:solidFill>
                  <a:schemeClr val="tx1"/>
                </a:solidFill>
                <a:latin typeface="Arial" charset="0"/>
                <a:ea typeface="宋体" charset="0"/>
              </a:defRPr>
            </a:lvl9pPr>
          </a:lstStyle>
          <a:p>
            <a:pPr eaLnBrk="1" hangingPunct="1"/>
            <a:r>
              <a:rPr lang="en-US">
                <a:solidFill>
                  <a:srgbClr val="0000FF"/>
                </a:solidFill>
              </a:rPr>
              <a:t>Kenya</a:t>
            </a:r>
          </a:p>
        </p:txBody>
      </p:sp>
      <p:sp>
        <p:nvSpPr>
          <p:cNvPr id="18448" name="Line 15"/>
          <p:cNvSpPr>
            <a:spLocks noChangeShapeType="1"/>
          </p:cNvSpPr>
          <p:nvPr/>
        </p:nvSpPr>
        <p:spPr bwMode="auto">
          <a:xfrm>
            <a:off x="914400" y="2836327"/>
            <a:ext cx="3479800" cy="3513138"/>
          </a:xfrm>
          <a:prstGeom prst="line">
            <a:avLst/>
          </a:prstGeom>
          <a:noFill/>
          <a:ln w="28575">
            <a:solidFill>
              <a:srgbClr val="FF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zh-CN" altLang="en-US"/>
          </a:p>
        </p:txBody>
      </p:sp>
      <p:sp>
        <p:nvSpPr>
          <p:cNvPr id="18449" name="Text Box 18"/>
          <p:cNvSpPr txBox="1">
            <a:spLocks noChangeArrowheads="1"/>
          </p:cNvSpPr>
          <p:nvPr/>
        </p:nvSpPr>
        <p:spPr bwMode="auto">
          <a:xfrm>
            <a:off x="1066800" y="3445927"/>
            <a:ext cx="501650" cy="36671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85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a:solidFill>
                  <a:schemeClr val="tx1"/>
                </a:solidFill>
                <a:latin typeface="Arial" charset="0"/>
                <a:ea typeface="宋体" charset="0"/>
              </a:defRPr>
            </a:lvl1pPr>
            <a:lvl2pPr marL="742950" indent="-285750" eaLnBrk="0" hangingPunct="0">
              <a:defRPr>
                <a:solidFill>
                  <a:schemeClr val="tx1"/>
                </a:solidFill>
                <a:latin typeface="Arial" charset="0"/>
                <a:ea typeface="宋体" charset="0"/>
              </a:defRPr>
            </a:lvl2pPr>
            <a:lvl3pPr marL="1143000" indent="-228600" eaLnBrk="0" hangingPunct="0">
              <a:defRPr>
                <a:solidFill>
                  <a:schemeClr val="tx1"/>
                </a:solidFill>
                <a:latin typeface="Arial" charset="0"/>
                <a:ea typeface="宋体" charset="0"/>
              </a:defRPr>
            </a:lvl3pPr>
            <a:lvl4pPr marL="1600200" indent="-228600" eaLnBrk="0" hangingPunct="0">
              <a:defRPr>
                <a:solidFill>
                  <a:schemeClr val="tx1"/>
                </a:solidFill>
                <a:latin typeface="Arial" charset="0"/>
                <a:ea typeface="宋体" charset="0"/>
              </a:defRPr>
            </a:lvl4pPr>
            <a:lvl5pPr marL="2057400" indent="-228600" eaLnBrk="0" hangingPunct="0">
              <a:defRPr>
                <a:solidFill>
                  <a:schemeClr val="tx1"/>
                </a:solidFill>
                <a:latin typeface="Arial" charset="0"/>
                <a:ea typeface="宋体" charset="0"/>
              </a:defRPr>
            </a:lvl5pPr>
            <a:lvl6pPr marL="2514600" indent="-228600" algn="ctr" eaLnBrk="0" fontAlgn="base" hangingPunct="0">
              <a:spcBef>
                <a:spcPct val="0"/>
              </a:spcBef>
              <a:spcAft>
                <a:spcPct val="0"/>
              </a:spcAft>
              <a:defRPr>
                <a:solidFill>
                  <a:schemeClr val="tx1"/>
                </a:solidFill>
                <a:latin typeface="Arial" charset="0"/>
                <a:ea typeface="宋体" charset="0"/>
              </a:defRPr>
            </a:lvl6pPr>
            <a:lvl7pPr marL="2971800" indent="-228600" algn="ctr" eaLnBrk="0" fontAlgn="base" hangingPunct="0">
              <a:spcBef>
                <a:spcPct val="0"/>
              </a:spcBef>
              <a:spcAft>
                <a:spcPct val="0"/>
              </a:spcAft>
              <a:defRPr>
                <a:solidFill>
                  <a:schemeClr val="tx1"/>
                </a:solidFill>
                <a:latin typeface="Arial" charset="0"/>
                <a:ea typeface="宋体" charset="0"/>
              </a:defRPr>
            </a:lvl7pPr>
            <a:lvl8pPr marL="3429000" indent="-228600" algn="ctr" eaLnBrk="0" fontAlgn="base" hangingPunct="0">
              <a:spcBef>
                <a:spcPct val="0"/>
              </a:spcBef>
              <a:spcAft>
                <a:spcPct val="0"/>
              </a:spcAft>
              <a:defRPr>
                <a:solidFill>
                  <a:schemeClr val="tx1"/>
                </a:solidFill>
                <a:latin typeface="Arial" charset="0"/>
                <a:ea typeface="宋体" charset="0"/>
              </a:defRPr>
            </a:lvl8pPr>
            <a:lvl9pPr marL="3886200" indent="-228600" algn="ctr" eaLnBrk="0" fontAlgn="base" hangingPunct="0">
              <a:spcBef>
                <a:spcPct val="0"/>
              </a:spcBef>
              <a:spcAft>
                <a:spcPct val="0"/>
              </a:spcAft>
              <a:defRPr>
                <a:solidFill>
                  <a:schemeClr val="tx1"/>
                </a:solidFill>
                <a:latin typeface="Arial" charset="0"/>
                <a:ea typeface="宋体" charset="0"/>
              </a:defRPr>
            </a:lvl9pPr>
          </a:lstStyle>
          <a:p>
            <a:pPr eaLnBrk="1" hangingPunct="1"/>
            <a:r>
              <a:rPr lang="en-US">
                <a:solidFill>
                  <a:srgbClr val="FF0000"/>
                </a:solidFill>
              </a:rPr>
              <a:t>EU</a:t>
            </a:r>
          </a:p>
        </p:txBody>
      </p:sp>
      <p:grpSp>
        <p:nvGrpSpPr>
          <p:cNvPr id="56360" name="Group 40"/>
          <p:cNvGrpSpPr>
            <a:grpSpLocks/>
          </p:cNvGrpSpPr>
          <p:nvPr/>
        </p:nvGrpSpPr>
        <p:grpSpPr bwMode="auto">
          <a:xfrm>
            <a:off x="4267200" y="6265327"/>
            <a:ext cx="700088" cy="442913"/>
            <a:chOff x="2688" y="3744"/>
            <a:chExt cx="441" cy="279"/>
          </a:xfrm>
        </p:grpSpPr>
        <p:sp>
          <p:nvSpPr>
            <p:cNvPr id="18464" name="Text Box 20"/>
            <p:cNvSpPr txBox="1">
              <a:spLocks noChangeArrowheads="1"/>
            </p:cNvSpPr>
            <p:nvPr/>
          </p:nvSpPr>
          <p:spPr bwMode="auto">
            <a:xfrm>
              <a:off x="2736" y="3792"/>
              <a:ext cx="393" cy="231"/>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85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a:solidFill>
                    <a:schemeClr val="tx1"/>
                  </a:solidFill>
                  <a:latin typeface="Arial" charset="0"/>
                  <a:ea typeface="宋体" charset="0"/>
                </a:defRPr>
              </a:lvl1pPr>
              <a:lvl2pPr marL="742950" indent="-285750" eaLnBrk="0" hangingPunct="0">
                <a:defRPr>
                  <a:solidFill>
                    <a:schemeClr val="tx1"/>
                  </a:solidFill>
                  <a:latin typeface="Arial" charset="0"/>
                  <a:ea typeface="宋体" charset="0"/>
                </a:defRPr>
              </a:lvl2pPr>
              <a:lvl3pPr marL="1143000" indent="-228600" eaLnBrk="0" hangingPunct="0">
                <a:defRPr>
                  <a:solidFill>
                    <a:schemeClr val="tx1"/>
                  </a:solidFill>
                  <a:latin typeface="Arial" charset="0"/>
                  <a:ea typeface="宋体" charset="0"/>
                </a:defRPr>
              </a:lvl3pPr>
              <a:lvl4pPr marL="1600200" indent="-228600" eaLnBrk="0" hangingPunct="0">
                <a:defRPr>
                  <a:solidFill>
                    <a:schemeClr val="tx1"/>
                  </a:solidFill>
                  <a:latin typeface="Arial" charset="0"/>
                  <a:ea typeface="宋体" charset="0"/>
                </a:defRPr>
              </a:lvl4pPr>
              <a:lvl5pPr marL="2057400" indent="-228600" eaLnBrk="0" hangingPunct="0">
                <a:defRPr>
                  <a:solidFill>
                    <a:schemeClr val="tx1"/>
                  </a:solidFill>
                  <a:latin typeface="Arial" charset="0"/>
                  <a:ea typeface="宋体" charset="0"/>
                </a:defRPr>
              </a:lvl5pPr>
              <a:lvl6pPr marL="2514600" indent="-228600" algn="ctr" eaLnBrk="0" fontAlgn="base" hangingPunct="0">
                <a:spcBef>
                  <a:spcPct val="0"/>
                </a:spcBef>
                <a:spcAft>
                  <a:spcPct val="0"/>
                </a:spcAft>
                <a:defRPr>
                  <a:solidFill>
                    <a:schemeClr val="tx1"/>
                  </a:solidFill>
                  <a:latin typeface="Arial" charset="0"/>
                  <a:ea typeface="宋体" charset="0"/>
                </a:defRPr>
              </a:lvl6pPr>
              <a:lvl7pPr marL="2971800" indent="-228600" algn="ctr" eaLnBrk="0" fontAlgn="base" hangingPunct="0">
                <a:spcBef>
                  <a:spcPct val="0"/>
                </a:spcBef>
                <a:spcAft>
                  <a:spcPct val="0"/>
                </a:spcAft>
                <a:defRPr>
                  <a:solidFill>
                    <a:schemeClr val="tx1"/>
                  </a:solidFill>
                  <a:latin typeface="Arial" charset="0"/>
                  <a:ea typeface="宋体" charset="0"/>
                </a:defRPr>
              </a:lvl7pPr>
              <a:lvl8pPr marL="3429000" indent="-228600" algn="ctr" eaLnBrk="0" fontAlgn="base" hangingPunct="0">
                <a:spcBef>
                  <a:spcPct val="0"/>
                </a:spcBef>
                <a:spcAft>
                  <a:spcPct val="0"/>
                </a:spcAft>
                <a:defRPr>
                  <a:solidFill>
                    <a:schemeClr val="tx1"/>
                  </a:solidFill>
                  <a:latin typeface="Arial" charset="0"/>
                  <a:ea typeface="宋体" charset="0"/>
                </a:defRPr>
              </a:lvl8pPr>
              <a:lvl9pPr marL="3886200" indent="-228600" algn="ctr" eaLnBrk="0" fontAlgn="base" hangingPunct="0">
                <a:spcBef>
                  <a:spcPct val="0"/>
                </a:spcBef>
                <a:spcAft>
                  <a:spcPct val="0"/>
                </a:spcAft>
                <a:defRPr>
                  <a:solidFill>
                    <a:schemeClr val="tx1"/>
                  </a:solidFill>
                  <a:latin typeface="Arial" charset="0"/>
                  <a:ea typeface="宋体" charset="0"/>
                </a:defRPr>
              </a:lvl9pPr>
            </a:lstStyle>
            <a:p>
              <a:pPr eaLnBrk="1" hangingPunct="1"/>
              <a:r>
                <a:rPr lang="en-US">
                  <a:solidFill>
                    <a:srgbClr val="FF0000"/>
                  </a:solidFill>
                </a:rPr>
                <a:t>Pr</a:t>
              </a:r>
              <a:r>
                <a:rPr lang="en-US" baseline="-25000">
                  <a:solidFill>
                    <a:srgbClr val="FF0000"/>
                  </a:solidFill>
                </a:rPr>
                <a:t>EU</a:t>
              </a:r>
              <a:endParaRPr lang="en-US">
                <a:solidFill>
                  <a:srgbClr val="FF0000"/>
                </a:solidFill>
              </a:endParaRPr>
            </a:p>
          </p:txBody>
        </p:sp>
        <p:sp>
          <p:nvSpPr>
            <p:cNvPr id="18465" name="Oval 19"/>
            <p:cNvSpPr>
              <a:spLocks noChangeArrowheads="1"/>
            </p:cNvSpPr>
            <p:nvPr/>
          </p:nvSpPr>
          <p:spPr bwMode="auto">
            <a:xfrm>
              <a:off x="2688" y="3744"/>
              <a:ext cx="96" cy="96"/>
            </a:xfrm>
            <a:prstGeom prst="ellipse">
              <a:avLst/>
            </a:prstGeom>
            <a:solidFill>
              <a:srgbClr val="FF9966"/>
            </a:solidFill>
            <a:ln w="28575">
              <a:solidFill>
                <a:srgbClr val="FF0000"/>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grpSp>
      <p:grpSp>
        <p:nvGrpSpPr>
          <p:cNvPr id="56359" name="Group 39"/>
          <p:cNvGrpSpPr>
            <a:grpSpLocks/>
          </p:cNvGrpSpPr>
          <p:nvPr/>
        </p:nvGrpSpPr>
        <p:grpSpPr bwMode="auto">
          <a:xfrm>
            <a:off x="1828800" y="3064927"/>
            <a:ext cx="527050" cy="381000"/>
            <a:chOff x="1152" y="1728"/>
            <a:chExt cx="332" cy="240"/>
          </a:xfrm>
        </p:grpSpPr>
        <p:sp>
          <p:nvSpPr>
            <p:cNvPr id="18462" name="Text Box 23"/>
            <p:cNvSpPr txBox="1">
              <a:spLocks noChangeArrowheads="1"/>
            </p:cNvSpPr>
            <p:nvPr/>
          </p:nvSpPr>
          <p:spPr bwMode="auto">
            <a:xfrm>
              <a:off x="1200" y="1728"/>
              <a:ext cx="284" cy="231"/>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85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a:solidFill>
                    <a:schemeClr val="tx1"/>
                  </a:solidFill>
                  <a:latin typeface="Arial" charset="0"/>
                  <a:ea typeface="宋体" charset="0"/>
                </a:defRPr>
              </a:lvl1pPr>
              <a:lvl2pPr marL="742950" indent="-285750" eaLnBrk="0" hangingPunct="0">
                <a:defRPr>
                  <a:solidFill>
                    <a:schemeClr val="tx1"/>
                  </a:solidFill>
                  <a:latin typeface="Arial" charset="0"/>
                  <a:ea typeface="宋体" charset="0"/>
                </a:defRPr>
              </a:lvl2pPr>
              <a:lvl3pPr marL="1143000" indent="-228600" eaLnBrk="0" hangingPunct="0">
                <a:defRPr>
                  <a:solidFill>
                    <a:schemeClr val="tx1"/>
                  </a:solidFill>
                  <a:latin typeface="Arial" charset="0"/>
                  <a:ea typeface="宋体" charset="0"/>
                </a:defRPr>
              </a:lvl3pPr>
              <a:lvl4pPr marL="1600200" indent="-228600" eaLnBrk="0" hangingPunct="0">
                <a:defRPr>
                  <a:solidFill>
                    <a:schemeClr val="tx1"/>
                  </a:solidFill>
                  <a:latin typeface="Arial" charset="0"/>
                  <a:ea typeface="宋体" charset="0"/>
                </a:defRPr>
              </a:lvl4pPr>
              <a:lvl5pPr marL="2057400" indent="-228600" eaLnBrk="0" hangingPunct="0">
                <a:defRPr>
                  <a:solidFill>
                    <a:schemeClr val="tx1"/>
                  </a:solidFill>
                  <a:latin typeface="Arial" charset="0"/>
                  <a:ea typeface="宋体" charset="0"/>
                </a:defRPr>
              </a:lvl5pPr>
              <a:lvl6pPr marL="2514600" indent="-228600" algn="ctr" eaLnBrk="0" fontAlgn="base" hangingPunct="0">
                <a:spcBef>
                  <a:spcPct val="0"/>
                </a:spcBef>
                <a:spcAft>
                  <a:spcPct val="0"/>
                </a:spcAft>
                <a:defRPr>
                  <a:solidFill>
                    <a:schemeClr val="tx1"/>
                  </a:solidFill>
                  <a:latin typeface="Arial" charset="0"/>
                  <a:ea typeface="宋体" charset="0"/>
                </a:defRPr>
              </a:lvl6pPr>
              <a:lvl7pPr marL="2971800" indent="-228600" algn="ctr" eaLnBrk="0" fontAlgn="base" hangingPunct="0">
                <a:spcBef>
                  <a:spcPct val="0"/>
                </a:spcBef>
                <a:spcAft>
                  <a:spcPct val="0"/>
                </a:spcAft>
                <a:defRPr>
                  <a:solidFill>
                    <a:schemeClr val="tx1"/>
                  </a:solidFill>
                  <a:latin typeface="Arial" charset="0"/>
                  <a:ea typeface="宋体" charset="0"/>
                </a:defRPr>
              </a:lvl7pPr>
              <a:lvl8pPr marL="3429000" indent="-228600" algn="ctr" eaLnBrk="0" fontAlgn="base" hangingPunct="0">
                <a:spcBef>
                  <a:spcPct val="0"/>
                </a:spcBef>
                <a:spcAft>
                  <a:spcPct val="0"/>
                </a:spcAft>
                <a:defRPr>
                  <a:solidFill>
                    <a:schemeClr val="tx1"/>
                  </a:solidFill>
                  <a:latin typeface="Arial" charset="0"/>
                  <a:ea typeface="宋体" charset="0"/>
                </a:defRPr>
              </a:lvl8pPr>
              <a:lvl9pPr marL="3886200" indent="-228600" algn="ctr" eaLnBrk="0" fontAlgn="base" hangingPunct="0">
                <a:spcBef>
                  <a:spcPct val="0"/>
                </a:spcBef>
                <a:spcAft>
                  <a:spcPct val="0"/>
                </a:spcAft>
                <a:defRPr>
                  <a:solidFill>
                    <a:schemeClr val="tx1"/>
                  </a:solidFill>
                  <a:latin typeface="Arial" charset="0"/>
                  <a:ea typeface="宋体" charset="0"/>
                </a:defRPr>
              </a:lvl9pPr>
            </a:lstStyle>
            <a:p>
              <a:pPr eaLnBrk="1" hangingPunct="1"/>
              <a:r>
                <a:rPr lang="en-US">
                  <a:solidFill>
                    <a:srgbClr val="0000FF"/>
                  </a:solidFill>
                </a:rPr>
                <a:t>C</a:t>
              </a:r>
              <a:r>
                <a:rPr lang="en-US" baseline="-25000">
                  <a:solidFill>
                    <a:srgbClr val="0000FF"/>
                  </a:solidFill>
                </a:rPr>
                <a:t>K</a:t>
              </a:r>
              <a:endParaRPr lang="en-US">
                <a:solidFill>
                  <a:srgbClr val="0000FF"/>
                </a:solidFill>
              </a:endParaRPr>
            </a:p>
          </p:txBody>
        </p:sp>
        <p:sp>
          <p:nvSpPr>
            <p:cNvPr id="18463" name="Oval 29"/>
            <p:cNvSpPr>
              <a:spLocks noChangeArrowheads="1"/>
            </p:cNvSpPr>
            <p:nvPr/>
          </p:nvSpPr>
          <p:spPr bwMode="auto">
            <a:xfrm>
              <a:off x="1152" y="1872"/>
              <a:ext cx="96" cy="96"/>
            </a:xfrm>
            <a:prstGeom prst="ellipse">
              <a:avLst/>
            </a:prstGeom>
            <a:solidFill>
              <a:srgbClr val="CCECFF"/>
            </a:solidFill>
            <a:ln w="28575">
              <a:solidFill>
                <a:srgbClr val="0000FF"/>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grpSp>
      <p:grpSp>
        <p:nvGrpSpPr>
          <p:cNvPr id="56361" name="Group 41"/>
          <p:cNvGrpSpPr>
            <a:grpSpLocks/>
          </p:cNvGrpSpPr>
          <p:nvPr/>
        </p:nvGrpSpPr>
        <p:grpSpPr bwMode="auto">
          <a:xfrm>
            <a:off x="3352800" y="4741327"/>
            <a:ext cx="560388" cy="457200"/>
            <a:chOff x="2112" y="2784"/>
            <a:chExt cx="353" cy="288"/>
          </a:xfrm>
        </p:grpSpPr>
        <p:sp>
          <p:nvSpPr>
            <p:cNvPr id="18460" name="Text Box 28"/>
            <p:cNvSpPr txBox="1">
              <a:spLocks noChangeArrowheads="1"/>
            </p:cNvSpPr>
            <p:nvPr/>
          </p:nvSpPr>
          <p:spPr bwMode="auto">
            <a:xfrm>
              <a:off x="2112" y="2784"/>
              <a:ext cx="353" cy="231"/>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85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a:solidFill>
                    <a:schemeClr val="tx1"/>
                  </a:solidFill>
                  <a:latin typeface="Arial" charset="0"/>
                  <a:ea typeface="宋体" charset="0"/>
                </a:defRPr>
              </a:lvl1pPr>
              <a:lvl2pPr marL="742950" indent="-285750" eaLnBrk="0" hangingPunct="0">
                <a:defRPr>
                  <a:solidFill>
                    <a:schemeClr val="tx1"/>
                  </a:solidFill>
                  <a:latin typeface="Arial" charset="0"/>
                  <a:ea typeface="宋体" charset="0"/>
                </a:defRPr>
              </a:lvl2pPr>
              <a:lvl3pPr marL="1143000" indent="-228600" eaLnBrk="0" hangingPunct="0">
                <a:defRPr>
                  <a:solidFill>
                    <a:schemeClr val="tx1"/>
                  </a:solidFill>
                  <a:latin typeface="Arial" charset="0"/>
                  <a:ea typeface="宋体" charset="0"/>
                </a:defRPr>
              </a:lvl3pPr>
              <a:lvl4pPr marL="1600200" indent="-228600" eaLnBrk="0" hangingPunct="0">
                <a:defRPr>
                  <a:solidFill>
                    <a:schemeClr val="tx1"/>
                  </a:solidFill>
                  <a:latin typeface="Arial" charset="0"/>
                  <a:ea typeface="宋体" charset="0"/>
                </a:defRPr>
              </a:lvl4pPr>
              <a:lvl5pPr marL="2057400" indent="-228600" eaLnBrk="0" hangingPunct="0">
                <a:defRPr>
                  <a:solidFill>
                    <a:schemeClr val="tx1"/>
                  </a:solidFill>
                  <a:latin typeface="Arial" charset="0"/>
                  <a:ea typeface="宋体" charset="0"/>
                </a:defRPr>
              </a:lvl5pPr>
              <a:lvl6pPr marL="2514600" indent="-228600" algn="ctr" eaLnBrk="0" fontAlgn="base" hangingPunct="0">
                <a:spcBef>
                  <a:spcPct val="0"/>
                </a:spcBef>
                <a:spcAft>
                  <a:spcPct val="0"/>
                </a:spcAft>
                <a:defRPr>
                  <a:solidFill>
                    <a:schemeClr val="tx1"/>
                  </a:solidFill>
                  <a:latin typeface="Arial" charset="0"/>
                  <a:ea typeface="宋体" charset="0"/>
                </a:defRPr>
              </a:lvl6pPr>
              <a:lvl7pPr marL="2971800" indent="-228600" algn="ctr" eaLnBrk="0" fontAlgn="base" hangingPunct="0">
                <a:spcBef>
                  <a:spcPct val="0"/>
                </a:spcBef>
                <a:spcAft>
                  <a:spcPct val="0"/>
                </a:spcAft>
                <a:defRPr>
                  <a:solidFill>
                    <a:schemeClr val="tx1"/>
                  </a:solidFill>
                  <a:latin typeface="Arial" charset="0"/>
                  <a:ea typeface="宋体" charset="0"/>
                </a:defRPr>
              </a:lvl7pPr>
              <a:lvl8pPr marL="3429000" indent="-228600" algn="ctr" eaLnBrk="0" fontAlgn="base" hangingPunct="0">
                <a:spcBef>
                  <a:spcPct val="0"/>
                </a:spcBef>
                <a:spcAft>
                  <a:spcPct val="0"/>
                </a:spcAft>
                <a:defRPr>
                  <a:solidFill>
                    <a:schemeClr val="tx1"/>
                  </a:solidFill>
                  <a:latin typeface="Arial" charset="0"/>
                  <a:ea typeface="宋体" charset="0"/>
                </a:defRPr>
              </a:lvl8pPr>
              <a:lvl9pPr marL="3886200" indent="-228600" algn="ctr" eaLnBrk="0" fontAlgn="base" hangingPunct="0">
                <a:spcBef>
                  <a:spcPct val="0"/>
                </a:spcBef>
                <a:spcAft>
                  <a:spcPct val="0"/>
                </a:spcAft>
                <a:defRPr>
                  <a:solidFill>
                    <a:schemeClr val="tx1"/>
                  </a:solidFill>
                  <a:latin typeface="Arial" charset="0"/>
                  <a:ea typeface="宋体" charset="0"/>
                </a:defRPr>
              </a:lvl9pPr>
            </a:lstStyle>
            <a:p>
              <a:pPr eaLnBrk="1" hangingPunct="1"/>
              <a:r>
                <a:rPr lang="en-US">
                  <a:solidFill>
                    <a:srgbClr val="FF0000"/>
                  </a:solidFill>
                </a:rPr>
                <a:t>C</a:t>
              </a:r>
              <a:r>
                <a:rPr lang="en-US" baseline="-25000">
                  <a:solidFill>
                    <a:srgbClr val="FF0000"/>
                  </a:solidFill>
                </a:rPr>
                <a:t>EU</a:t>
              </a:r>
              <a:endParaRPr lang="en-US">
                <a:solidFill>
                  <a:srgbClr val="FF0000"/>
                </a:solidFill>
              </a:endParaRPr>
            </a:p>
          </p:txBody>
        </p:sp>
        <p:sp>
          <p:nvSpPr>
            <p:cNvPr id="18461" name="Oval 32"/>
            <p:cNvSpPr>
              <a:spLocks noChangeArrowheads="1"/>
            </p:cNvSpPr>
            <p:nvPr/>
          </p:nvSpPr>
          <p:spPr bwMode="auto">
            <a:xfrm>
              <a:off x="2112" y="2976"/>
              <a:ext cx="96" cy="96"/>
            </a:xfrm>
            <a:prstGeom prst="ellipse">
              <a:avLst/>
            </a:prstGeom>
            <a:solidFill>
              <a:srgbClr val="FF9966"/>
            </a:solidFill>
            <a:ln w="28575">
              <a:solidFill>
                <a:srgbClr val="FF0000"/>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grpSp>
      <p:grpSp>
        <p:nvGrpSpPr>
          <p:cNvPr id="56358" name="Group 38"/>
          <p:cNvGrpSpPr>
            <a:grpSpLocks/>
          </p:cNvGrpSpPr>
          <p:nvPr/>
        </p:nvGrpSpPr>
        <p:grpSpPr bwMode="auto">
          <a:xfrm>
            <a:off x="381000" y="1998127"/>
            <a:ext cx="609600" cy="366713"/>
            <a:chOff x="240" y="1056"/>
            <a:chExt cx="384" cy="231"/>
          </a:xfrm>
        </p:grpSpPr>
        <p:sp>
          <p:nvSpPr>
            <p:cNvPr id="18458" name="Oval 22"/>
            <p:cNvSpPr>
              <a:spLocks noChangeArrowheads="1"/>
            </p:cNvSpPr>
            <p:nvPr/>
          </p:nvSpPr>
          <p:spPr bwMode="auto">
            <a:xfrm>
              <a:off x="528" y="1104"/>
              <a:ext cx="96" cy="96"/>
            </a:xfrm>
            <a:prstGeom prst="ellipse">
              <a:avLst/>
            </a:prstGeom>
            <a:solidFill>
              <a:srgbClr val="CCECFF"/>
            </a:solidFill>
            <a:ln w="28575">
              <a:solidFill>
                <a:srgbClr val="0000FF"/>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18459" name="Text Box 33"/>
            <p:cNvSpPr txBox="1">
              <a:spLocks noChangeArrowheads="1"/>
            </p:cNvSpPr>
            <p:nvPr/>
          </p:nvSpPr>
          <p:spPr bwMode="auto">
            <a:xfrm>
              <a:off x="240" y="1056"/>
              <a:ext cx="324" cy="231"/>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85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a:solidFill>
                    <a:schemeClr val="tx1"/>
                  </a:solidFill>
                  <a:latin typeface="Arial" charset="0"/>
                  <a:ea typeface="宋体" charset="0"/>
                </a:defRPr>
              </a:lvl1pPr>
              <a:lvl2pPr marL="742950" indent="-285750" eaLnBrk="0" hangingPunct="0">
                <a:defRPr>
                  <a:solidFill>
                    <a:schemeClr val="tx1"/>
                  </a:solidFill>
                  <a:latin typeface="Arial" charset="0"/>
                  <a:ea typeface="宋体" charset="0"/>
                </a:defRPr>
              </a:lvl2pPr>
              <a:lvl3pPr marL="1143000" indent="-228600" eaLnBrk="0" hangingPunct="0">
                <a:defRPr>
                  <a:solidFill>
                    <a:schemeClr val="tx1"/>
                  </a:solidFill>
                  <a:latin typeface="Arial" charset="0"/>
                  <a:ea typeface="宋体" charset="0"/>
                </a:defRPr>
              </a:lvl3pPr>
              <a:lvl4pPr marL="1600200" indent="-228600" eaLnBrk="0" hangingPunct="0">
                <a:defRPr>
                  <a:solidFill>
                    <a:schemeClr val="tx1"/>
                  </a:solidFill>
                  <a:latin typeface="Arial" charset="0"/>
                  <a:ea typeface="宋体" charset="0"/>
                </a:defRPr>
              </a:lvl4pPr>
              <a:lvl5pPr marL="2057400" indent="-228600" eaLnBrk="0" hangingPunct="0">
                <a:defRPr>
                  <a:solidFill>
                    <a:schemeClr val="tx1"/>
                  </a:solidFill>
                  <a:latin typeface="Arial" charset="0"/>
                  <a:ea typeface="宋体" charset="0"/>
                </a:defRPr>
              </a:lvl5pPr>
              <a:lvl6pPr marL="2514600" indent="-228600" algn="ctr" eaLnBrk="0" fontAlgn="base" hangingPunct="0">
                <a:spcBef>
                  <a:spcPct val="0"/>
                </a:spcBef>
                <a:spcAft>
                  <a:spcPct val="0"/>
                </a:spcAft>
                <a:defRPr>
                  <a:solidFill>
                    <a:schemeClr val="tx1"/>
                  </a:solidFill>
                  <a:latin typeface="Arial" charset="0"/>
                  <a:ea typeface="宋体" charset="0"/>
                </a:defRPr>
              </a:lvl6pPr>
              <a:lvl7pPr marL="2971800" indent="-228600" algn="ctr" eaLnBrk="0" fontAlgn="base" hangingPunct="0">
                <a:spcBef>
                  <a:spcPct val="0"/>
                </a:spcBef>
                <a:spcAft>
                  <a:spcPct val="0"/>
                </a:spcAft>
                <a:defRPr>
                  <a:solidFill>
                    <a:schemeClr val="tx1"/>
                  </a:solidFill>
                  <a:latin typeface="Arial" charset="0"/>
                  <a:ea typeface="宋体" charset="0"/>
                </a:defRPr>
              </a:lvl7pPr>
              <a:lvl8pPr marL="3429000" indent="-228600" algn="ctr" eaLnBrk="0" fontAlgn="base" hangingPunct="0">
                <a:spcBef>
                  <a:spcPct val="0"/>
                </a:spcBef>
                <a:spcAft>
                  <a:spcPct val="0"/>
                </a:spcAft>
                <a:defRPr>
                  <a:solidFill>
                    <a:schemeClr val="tx1"/>
                  </a:solidFill>
                  <a:latin typeface="Arial" charset="0"/>
                  <a:ea typeface="宋体" charset="0"/>
                </a:defRPr>
              </a:lvl8pPr>
              <a:lvl9pPr marL="3886200" indent="-228600" algn="ctr" eaLnBrk="0" fontAlgn="base" hangingPunct="0">
                <a:spcBef>
                  <a:spcPct val="0"/>
                </a:spcBef>
                <a:spcAft>
                  <a:spcPct val="0"/>
                </a:spcAft>
                <a:defRPr>
                  <a:solidFill>
                    <a:schemeClr val="tx1"/>
                  </a:solidFill>
                  <a:latin typeface="Arial" charset="0"/>
                  <a:ea typeface="宋体" charset="0"/>
                </a:defRPr>
              </a:lvl9pPr>
            </a:lstStyle>
            <a:p>
              <a:pPr eaLnBrk="1" hangingPunct="1"/>
              <a:r>
                <a:rPr lang="en-US">
                  <a:solidFill>
                    <a:srgbClr val="0000FF"/>
                  </a:solidFill>
                </a:rPr>
                <a:t>Pr</a:t>
              </a:r>
              <a:r>
                <a:rPr lang="en-US" baseline="-25000">
                  <a:solidFill>
                    <a:srgbClr val="0000FF"/>
                  </a:solidFill>
                </a:rPr>
                <a:t>K</a:t>
              </a:r>
              <a:endParaRPr lang="en-US">
                <a:solidFill>
                  <a:srgbClr val="0000FF"/>
                </a:solidFill>
              </a:endParaRPr>
            </a:p>
          </p:txBody>
        </p:sp>
      </p:grpSp>
      <p:sp>
        <p:nvSpPr>
          <p:cNvPr id="56357" name="Rectangle 37"/>
          <p:cNvSpPr>
            <a:spLocks noChangeArrowheads="1"/>
          </p:cNvSpPr>
          <p:nvPr/>
        </p:nvSpPr>
        <p:spPr bwMode="auto">
          <a:xfrm>
            <a:off x="4470401" y="2971776"/>
            <a:ext cx="4555066" cy="276998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0" rIns="0" bIns="0">
            <a:spAutoFit/>
          </a:bodyPr>
          <a:lstStyle/>
          <a:p>
            <a:pPr algn="l">
              <a:lnSpc>
                <a:spcPct val="150000"/>
              </a:lnSpc>
              <a:buFontTx/>
              <a:buChar char="•"/>
            </a:pPr>
            <a:r>
              <a:rPr lang="en-US" sz="2000" dirty="0"/>
              <a:t> </a:t>
            </a:r>
            <a:r>
              <a:rPr lang="en-US" sz="2000" dirty="0">
                <a:solidFill>
                  <a:srgbClr val="000000"/>
                </a:solidFill>
              </a:rPr>
              <a:t>The EU will produce at </a:t>
            </a:r>
            <a:r>
              <a:rPr lang="en-US" sz="2000" b="1" i="1" dirty="0" err="1">
                <a:solidFill>
                  <a:srgbClr val="000000"/>
                </a:solidFill>
                <a:effectLst>
                  <a:outerShdw blurRad="38100" dist="38100" dir="2700000" algn="tl">
                    <a:srgbClr val="000000">
                      <a:alpha val="43137"/>
                    </a:srgbClr>
                  </a:outerShdw>
                </a:effectLst>
              </a:rPr>
              <a:t>Pr</a:t>
            </a:r>
            <a:r>
              <a:rPr lang="en-US" sz="2000" b="1" i="1" baseline="-25000" dirty="0" err="1">
                <a:solidFill>
                  <a:srgbClr val="000000"/>
                </a:solidFill>
                <a:effectLst>
                  <a:outerShdw blurRad="38100" dist="38100" dir="2700000" algn="tl">
                    <a:srgbClr val="000000">
                      <a:alpha val="43137"/>
                    </a:srgbClr>
                  </a:outerShdw>
                </a:effectLst>
              </a:rPr>
              <a:t>EU</a:t>
            </a:r>
            <a:r>
              <a:rPr lang="en-US" sz="2000" dirty="0">
                <a:solidFill>
                  <a:srgbClr val="000000"/>
                </a:solidFill>
              </a:rPr>
              <a:t> </a:t>
            </a:r>
            <a:r>
              <a:rPr lang="en-US" sz="2000" dirty="0" smtClean="0">
                <a:solidFill>
                  <a:srgbClr val="000000"/>
                </a:solidFill>
              </a:rPr>
              <a:t>(25 units of Chemicals) and </a:t>
            </a:r>
            <a:r>
              <a:rPr lang="en-US" sz="2000" dirty="0">
                <a:solidFill>
                  <a:srgbClr val="000000"/>
                </a:solidFill>
              </a:rPr>
              <a:t>might consume at </a:t>
            </a:r>
            <a:r>
              <a:rPr lang="en-US" sz="2000" b="1" i="1" dirty="0">
                <a:solidFill>
                  <a:srgbClr val="000000"/>
                </a:solidFill>
                <a:effectLst>
                  <a:outerShdw blurRad="38100" dist="38100" dir="2700000" algn="tl">
                    <a:srgbClr val="000000">
                      <a:alpha val="43137"/>
                    </a:srgbClr>
                  </a:outerShdw>
                </a:effectLst>
              </a:rPr>
              <a:t>C</a:t>
            </a:r>
            <a:r>
              <a:rPr lang="en-US" sz="2000" b="1" i="1" baseline="-25000" dirty="0">
                <a:solidFill>
                  <a:srgbClr val="000000"/>
                </a:solidFill>
                <a:effectLst>
                  <a:outerShdw blurRad="38100" dist="38100" dir="2700000" algn="tl">
                    <a:srgbClr val="000000">
                      <a:alpha val="43137"/>
                    </a:srgbClr>
                  </a:outerShdw>
                </a:effectLst>
              </a:rPr>
              <a:t>EU</a:t>
            </a:r>
            <a:r>
              <a:rPr lang="en-US" sz="2000" baseline="-25000" dirty="0">
                <a:solidFill>
                  <a:srgbClr val="000000"/>
                </a:solidFill>
              </a:rPr>
              <a:t> </a:t>
            </a:r>
            <a:endParaRPr lang="en-US" altLang="zh-CN" sz="2000" baseline="-25000" dirty="0">
              <a:solidFill>
                <a:srgbClr val="000000"/>
              </a:solidFill>
            </a:endParaRPr>
          </a:p>
          <a:p>
            <a:pPr>
              <a:lnSpc>
                <a:spcPct val="150000"/>
              </a:lnSpc>
              <a:buFontTx/>
              <a:buChar char="•"/>
            </a:pPr>
            <a:r>
              <a:rPr lang="en-US" altLang="zh-CN" sz="2000" dirty="0">
                <a:solidFill>
                  <a:srgbClr val="000000"/>
                </a:solidFill>
              </a:rPr>
              <a:t>Provided Kenya (which produces at </a:t>
            </a:r>
            <a:r>
              <a:rPr lang="en-US" altLang="zh-CN" sz="2000" b="1" i="1" dirty="0" err="1" smtClean="0">
                <a:solidFill>
                  <a:srgbClr val="000000"/>
                </a:solidFill>
                <a:effectLst>
                  <a:outerShdw blurRad="38100" dist="38100" dir="2700000" algn="tl">
                    <a:srgbClr val="000000">
                      <a:alpha val="43137"/>
                    </a:srgbClr>
                  </a:outerShdw>
                </a:effectLst>
              </a:rPr>
              <a:t>Pr</a:t>
            </a:r>
            <a:r>
              <a:rPr lang="en-US" altLang="zh-CN" sz="2000" b="1" i="1" baseline="-25000" dirty="0" err="1" smtClean="0">
                <a:solidFill>
                  <a:srgbClr val="000000"/>
                </a:solidFill>
                <a:effectLst>
                  <a:outerShdw blurRad="38100" dist="38100" dir="2700000" algn="tl">
                    <a:srgbClr val="000000">
                      <a:alpha val="43137"/>
                    </a:srgbClr>
                  </a:outerShdw>
                </a:effectLst>
              </a:rPr>
              <a:t>K</a:t>
            </a:r>
            <a:r>
              <a:rPr lang="en-US" altLang="zh-CN" sz="2000" b="1" i="1" baseline="-25000" dirty="0" smtClean="0">
                <a:solidFill>
                  <a:srgbClr val="000000"/>
                </a:solidFill>
                <a:effectLst>
                  <a:outerShdw blurRad="38100" dist="38100" dir="2700000" algn="tl">
                    <a:srgbClr val="000000">
                      <a:alpha val="43137"/>
                    </a:srgbClr>
                  </a:outerShdw>
                </a:effectLst>
              </a:rPr>
              <a:t> </a:t>
            </a:r>
            <a:r>
              <a:rPr lang="en-US" altLang="zh-CN" sz="2000" dirty="0">
                <a:solidFill>
                  <a:srgbClr val="000000"/>
                </a:solidFill>
              </a:rPr>
              <a:t> </a:t>
            </a:r>
            <a:r>
              <a:rPr lang="en-US" altLang="zh-CN" sz="2000" dirty="0" smtClean="0">
                <a:solidFill>
                  <a:srgbClr val="000000"/>
                </a:solidFill>
              </a:rPr>
              <a:t>- 120 units of Food) is </a:t>
            </a:r>
            <a:r>
              <a:rPr lang="en-US" altLang="zh-CN" sz="2000" dirty="0">
                <a:solidFill>
                  <a:srgbClr val="000000"/>
                </a:solidFill>
              </a:rPr>
              <a:t>willing to </a:t>
            </a:r>
            <a:r>
              <a:rPr lang="en-US" altLang="zh-CN" sz="2000" dirty="0" smtClean="0">
                <a:solidFill>
                  <a:srgbClr val="000000"/>
                </a:solidFill>
              </a:rPr>
              <a:t>consume </a:t>
            </a:r>
            <a:r>
              <a:rPr lang="en-US" altLang="zh-CN" sz="2000" dirty="0">
                <a:solidFill>
                  <a:srgbClr val="000000"/>
                </a:solidFill>
              </a:rPr>
              <a:t>at </a:t>
            </a:r>
            <a:r>
              <a:rPr lang="en-US" altLang="zh-CN" sz="2000" b="1" i="1" dirty="0" smtClean="0">
                <a:solidFill>
                  <a:srgbClr val="000000"/>
                </a:solidFill>
                <a:effectLst>
                  <a:outerShdw blurRad="38100" dist="38100" dir="2700000" algn="tl">
                    <a:srgbClr val="000000">
                      <a:alpha val="43137"/>
                    </a:srgbClr>
                  </a:outerShdw>
                </a:effectLst>
              </a:rPr>
              <a:t>C</a:t>
            </a:r>
            <a:r>
              <a:rPr lang="en-US" altLang="zh-CN" sz="2000" b="1" i="1" baseline="-25000" dirty="0" smtClean="0">
                <a:solidFill>
                  <a:srgbClr val="000000"/>
                </a:solidFill>
                <a:effectLst>
                  <a:outerShdw blurRad="38100" dist="38100" dir="2700000" algn="tl">
                    <a:srgbClr val="000000">
                      <a:alpha val="43137"/>
                    </a:srgbClr>
                  </a:outerShdw>
                </a:effectLst>
              </a:rPr>
              <a:t>K</a:t>
            </a:r>
            <a:endParaRPr lang="nl-NL" altLang="zh-CN" sz="2000" b="1" i="1" baseline="-25000" dirty="0">
              <a:solidFill>
                <a:srgbClr val="000000"/>
              </a:solidFill>
              <a:effectLst>
                <a:outerShdw blurRad="38100" dist="38100" dir="2700000" algn="tl">
                  <a:srgbClr val="000000">
                    <a:alpha val="43137"/>
                  </a:srgbClr>
                </a:outerShdw>
              </a:effectLst>
            </a:endParaRPr>
          </a:p>
        </p:txBody>
      </p:sp>
      <p:sp>
        <p:nvSpPr>
          <p:cNvPr id="56371" name="Text Box 51"/>
          <p:cNvSpPr txBox="1">
            <a:spLocks noChangeArrowheads="1"/>
          </p:cNvSpPr>
          <p:nvPr/>
        </p:nvSpPr>
        <p:spPr bwMode="auto">
          <a:xfrm rot="3057485">
            <a:off x="2622550" y="4250790"/>
            <a:ext cx="1016000" cy="304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285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a:solidFill>
                  <a:schemeClr val="tx1"/>
                </a:solidFill>
                <a:latin typeface="Arial" charset="0"/>
                <a:ea typeface="宋体" charset="0"/>
              </a:defRPr>
            </a:lvl1pPr>
            <a:lvl2pPr marL="742950" indent="-285750" eaLnBrk="0" hangingPunct="0">
              <a:defRPr>
                <a:solidFill>
                  <a:schemeClr val="tx1"/>
                </a:solidFill>
                <a:latin typeface="Arial" charset="0"/>
                <a:ea typeface="宋体" charset="0"/>
              </a:defRPr>
            </a:lvl2pPr>
            <a:lvl3pPr marL="1143000" indent="-228600" eaLnBrk="0" hangingPunct="0">
              <a:defRPr>
                <a:solidFill>
                  <a:schemeClr val="tx1"/>
                </a:solidFill>
                <a:latin typeface="Arial" charset="0"/>
                <a:ea typeface="宋体" charset="0"/>
              </a:defRPr>
            </a:lvl3pPr>
            <a:lvl4pPr marL="1600200" indent="-228600" eaLnBrk="0" hangingPunct="0">
              <a:defRPr>
                <a:solidFill>
                  <a:schemeClr val="tx1"/>
                </a:solidFill>
                <a:latin typeface="Arial" charset="0"/>
                <a:ea typeface="宋体" charset="0"/>
              </a:defRPr>
            </a:lvl4pPr>
            <a:lvl5pPr marL="2057400" indent="-228600" eaLnBrk="0" hangingPunct="0">
              <a:defRPr>
                <a:solidFill>
                  <a:schemeClr val="tx1"/>
                </a:solidFill>
                <a:latin typeface="Arial" charset="0"/>
                <a:ea typeface="宋体" charset="0"/>
              </a:defRPr>
            </a:lvl5pPr>
            <a:lvl6pPr marL="2514600" indent="-228600" algn="ctr" eaLnBrk="0" fontAlgn="base" hangingPunct="0">
              <a:spcBef>
                <a:spcPct val="0"/>
              </a:spcBef>
              <a:spcAft>
                <a:spcPct val="0"/>
              </a:spcAft>
              <a:defRPr>
                <a:solidFill>
                  <a:schemeClr val="tx1"/>
                </a:solidFill>
                <a:latin typeface="Arial" charset="0"/>
                <a:ea typeface="宋体" charset="0"/>
              </a:defRPr>
            </a:lvl6pPr>
            <a:lvl7pPr marL="2971800" indent="-228600" algn="ctr" eaLnBrk="0" fontAlgn="base" hangingPunct="0">
              <a:spcBef>
                <a:spcPct val="0"/>
              </a:spcBef>
              <a:spcAft>
                <a:spcPct val="0"/>
              </a:spcAft>
              <a:defRPr>
                <a:solidFill>
                  <a:schemeClr val="tx1"/>
                </a:solidFill>
                <a:latin typeface="Arial" charset="0"/>
                <a:ea typeface="宋体" charset="0"/>
              </a:defRPr>
            </a:lvl7pPr>
            <a:lvl8pPr marL="3429000" indent="-228600" algn="ctr" eaLnBrk="0" fontAlgn="base" hangingPunct="0">
              <a:spcBef>
                <a:spcPct val="0"/>
              </a:spcBef>
              <a:spcAft>
                <a:spcPct val="0"/>
              </a:spcAft>
              <a:defRPr>
                <a:solidFill>
                  <a:schemeClr val="tx1"/>
                </a:solidFill>
                <a:latin typeface="Arial" charset="0"/>
                <a:ea typeface="宋体" charset="0"/>
              </a:defRPr>
            </a:lvl8pPr>
            <a:lvl9pPr marL="3886200" indent="-228600" algn="ctr" eaLnBrk="0" fontAlgn="base" hangingPunct="0">
              <a:spcBef>
                <a:spcPct val="0"/>
              </a:spcBef>
              <a:spcAft>
                <a:spcPct val="0"/>
              </a:spcAft>
              <a:defRPr>
                <a:solidFill>
                  <a:schemeClr val="tx1"/>
                </a:solidFill>
                <a:latin typeface="Arial" charset="0"/>
                <a:ea typeface="宋体" charset="0"/>
              </a:defRPr>
            </a:lvl9pPr>
          </a:lstStyle>
          <a:p>
            <a:pPr eaLnBrk="1" hangingPunct="1"/>
            <a:r>
              <a:rPr lang="en-US" sz="1400">
                <a:solidFill>
                  <a:srgbClr val="FF0000"/>
                </a:solidFill>
              </a:rPr>
              <a:t>slope = - 5</a:t>
            </a:r>
          </a:p>
        </p:txBody>
      </p:sp>
      <p:sp>
        <p:nvSpPr>
          <p:cNvPr id="2" name="Rectangle 1"/>
          <p:cNvSpPr/>
          <p:nvPr/>
        </p:nvSpPr>
        <p:spPr>
          <a:xfrm>
            <a:off x="5326912" y="5870040"/>
            <a:ext cx="2870790" cy="5476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i-FI" b="1" dirty="0" err="1" smtClean="0">
                <a:solidFill>
                  <a:srgbClr val="C00000"/>
                </a:solidFill>
                <a:effectLst>
                  <a:outerShdw blurRad="38100" dist="38100" dir="2700000" algn="tl">
                    <a:srgbClr val="000000">
                      <a:alpha val="43137"/>
                    </a:srgbClr>
                  </a:outerShdw>
                </a:effectLst>
              </a:rPr>
              <a:t>They</a:t>
            </a:r>
            <a:r>
              <a:rPr lang="fi-FI" b="1" dirty="0" smtClean="0">
                <a:solidFill>
                  <a:srgbClr val="C00000"/>
                </a:solidFill>
                <a:effectLst>
                  <a:outerShdw blurRad="38100" dist="38100" dir="2700000" algn="tl">
                    <a:srgbClr val="000000">
                      <a:alpha val="43137"/>
                    </a:srgbClr>
                  </a:outerShdw>
                </a:effectLst>
              </a:rPr>
              <a:t> trade</a:t>
            </a:r>
            <a:endParaRPr lang="fi-FI" b="1"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6654562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6325"/>
                                        </p:tgtEl>
                                        <p:attrNameLst>
                                          <p:attrName>style.visibility</p:attrName>
                                        </p:attrNameLst>
                                      </p:cBhvr>
                                      <p:to>
                                        <p:strVal val="visible"/>
                                      </p:to>
                                    </p:set>
                                    <p:animEffect transition="in" filter="blinds(horizontal)">
                                      <p:cBhvr>
                                        <p:cTn id="7" dur="500"/>
                                        <p:tgtEl>
                                          <p:spTgt spid="5632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6357"/>
                                        </p:tgtEl>
                                        <p:attrNameLst>
                                          <p:attrName>style.visibility</p:attrName>
                                        </p:attrNameLst>
                                      </p:cBhvr>
                                      <p:to>
                                        <p:strVal val="visible"/>
                                      </p:to>
                                    </p:set>
                                    <p:animEffect transition="in" filter="blinds(horizontal)">
                                      <p:cBhvr>
                                        <p:cTn id="12" dur="500"/>
                                        <p:tgtEl>
                                          <p:spTgt spid="56357"/>
                                        </p:tgtEl>
                                      </p:cBhvr>
                                    </p:animEffect>
                                  </p:childTnLst>
                                </p:cTn>
                              </p:par>
                            </p:childTnLst>
                          </p:cTn>
                        </p:par>
                        <p:par>
                          <p:cTn id="13" fill="hold" nodeType="afterGroup">
                            <p:stCondLst>
                              <p:cond delay="500"/>
                            </p:stCondLst>
                            <p:childTnLst>
                              <p:par>
                                <p:cTn id="14" presetID="23" presetClass="entr" presetSubtype="16" fill="hold" nodeType="afterEffect">
                                  <p:stCondLst>
                                    <p:cond delay="2000"/>
                                  </p:stCondLst>
                                  <p:childTnLst>
                                    <p:set>
                                      <p:cBhvr>
                                        <p:cTn id="15" dur="1" fill="hold">
                                          <p:stCondLst>
                                            <p:cond delay="0"/>
                                          </p:stCondLst>
                                        </p:cTn>
                                        <p:tgtEl>
                                          <p:spTgt spid="56360"/>
                                        </p:tgtEl>
                                        <p:attrNameLst>
                                          <p:attrName>style.visibility</p:attrName>
                                        </p:attrNameLst>
                                      </p:cBhvr>
                                      <p:to>
                                        <p:strVal val="visible"/>
                                      </p:to>
                                    </p:set>
                                    <p:anim calcmode="lin" valueType="num">
                                      <p:cBhvr>
                                        <p:cTn id="16" dur="1000" fill="hold"/>
                                        <p:tgtEl>
                                          <p:spTgt spid="56360"/>
                                        </p:tgtEl>
                                        <p:attrNameLst>
                                          <p:attrName>ppt_w</p:attrName>
                                        </p:attrNameLst>
                                      </p:cBhvr>
                                      <p:tavLst>
                                        <p:tav tm="0">
                                          <p:val>
                                            <p:fltVal val="0"/>
                                          </p:val>
                                        </p:tav>
                                        <p:tav tm="100000">
                                          <p:val>
                                            <p:strVal val="#ppt_w"/>
                                          </p:val>
                                        </p:tav>
                                      </p:tavLst>
                                    </p:anim>
                                    <p:anim calcmode="lin" valueType="num">
                                      <p:cBhvr>
                                        <p:cTn id="17" dur="1000" fill="hold"/>
                                        <p:tgtEl>
                                          <p:spTgt spid="56360"/>
                                        </p:tgtEl>
                                        <p:attrNameLst>
                                          <p:attrName>ppt_h</p:attrName>
                                        </p:attrNameLst>
                                      </p:cBhvr>
                                      <p:tavLst>
                                        <p:tav tm="0">
                                          <p:val>
                                            <p:fltVal val="0"/>
                                          </p:val>
                                        </p:tav>
                                        <p:tav tm="100000">
                                          <p:val>
                                            <p:strVal val="#ppt_h"/>
                                          </p:val>
                                        </p:tav>
                                      </p:tavLst>
                                    </p:anim>
                                  </p:childTnLst>
                                </p:cTn>
                              </p:par>
                            </p:childTnLst>
                          </p:cTn>
                        </p:par>
                        <p:par>
                          <p:cTn id="18" fill="hold" nodeType="afterGroup">
                            <p:stCondLst>
                              <p:cond delay="3500"/>
                            </p:stCondLst>
                            <p:childTnLst>
                              <p:par>
                                <p:cTn id="19" presetID="4" presetClass="entr" presetSubtype="16" fill="hold" nodeType="afterEffect">
                                  <p:stCondLst>
                                    <p:cond delay="1500"/>
                                  </p:stCondLst>
                                  <p:childTnLst>
                                    <p:set>
                                      <p:cBhvr>
                                        <p:cTn id="20" dur="1" fill="hold">
                                          <p:stCondLst>
                                            <p:cond delay="0"/>
                                          </p:stCondLst>
                                        </p:cTn>
                                        <p:tgtEl>
                                          <p:spTgt spid="56369"/>
                                        </p:tgtEl>
                                        <p:attrNameLst>
                                          <p:attrName>style.visibility</p:attrName>
                                        </p:attrNameLst>
                                      </p:cBhvr>
                                      <p:to>
                                        <p:strVal val="visible"/>
                                      </p:to>
                                    </p:set>
                                    <p:animEffect transition="in" filter="box(in)">
                                      <p:cBhvr>
                                        <p:cTn id="21" dur="1000"/>
                                        <p:tgtEl>
                                          <p:spTgt spid="56369"/>
                                        </p:tgtEl>
                                      </p:cBhvr>
                                    </p:animEffect>
                                  </p:childTnLst>
                                </p:cTn>
                              </p:par>
                            </p:childTnLst>
                          </p:cTn>
                        </p:par>
                        <p:par>
                          <p:cTn id="22" fill="hold" nodeType="afterGroup">
                            <p:stCondLst>
                              <p:cond delay="6000"/>
                            </p:stCondLst>
                            <p:childTnLst>
                              <p:par>
                                <p:cTn id="23" presetID="1" presetClass="entr" presetSubtype="0" fill="hold" grpId="0" nodeType="afterEffect">
                                  <p:stCondLst>
                                    <p:cond delay="0"/>
                                  </p:stCondLst>
                                  <p:childTnLst>
                                    <p:set>
                                      <p:cBhvr>
                                        <p:cTn id="24" dur="1" fill="hold">
                                          <p:stCondLst>
                                            <p:cond delay="0"/>
                                          </p:stCondLst>
                                        </p:cTn>
                                        <p:tgtEl>
                                          <p:spTgt spid="56371"/>
                                        </p:tgtEl>
                                        <p:attrNameLst>
                                          <p:attrName>style.visibility</p:attrName>
                                        </p:attrNameLst>
                                      </p:cBhvr>
                                      <p:to>
                                        <p:strVal val="visible"/>
                                      </p:to>
                                    </p:set>
                                  </p:childTnLst>
                                </p:cTn>
                              </p:par>
                            </p:childTnLst>
                          </p:cTn>
                        </p:par>
                        <p:par>
                          <p:cTn id="25" fill="hold" nodeType="afterGroup">
                            <p:stCondLst>
                              <p:cond delay="6000"/>
                            </p:stCondLst>
                            <p:childTnLst>
                              <p:par>
                                <p:cTn id="26" presetID="23" presetClass="entr" presetSubtype="16" fill="hold" nodeType="afterEffect">
                                  <p:stCondLst>
                                    <p:cond delay="1500"/>
                                  </p:stCondLst>
                                  <p:childTnLst>
                                    <p:set>
                                      <p:cBhvr>
                                        <p:cTn id="27" dur="1" fill="hold">
                                          <p:stCondLst>
                                            <p:cond delay="0"/>
                                          </p:stCondLst>
                                        </p:cTn>
                                        <p:tgtEl>
                                          <p:spTgt spid="56361"/>
                                        </p:tgtEl>
                                        <p:attrNameLst>
                                          <p:attrName>style.visibility</p:attrName>
                                        </p:attrNameLst>
                                      </p:cBhvr>
                                      <p:to>
                                        <p:strVal val="visible"/>
                                      </p:to>
                                    </p:set>
                                    <p:anim calcmode="lin" valueType="num">
                                      <p:cBhvr>
                                        <p:cTn id="28" dur="1000" fill="hold"/>
                                        <p:tgtEl>
                                          <p:spTgt spid="56361"/>
                                        </p:tgtEl>
                                        <p:attrNameLst>
                                          <p:attrName>ppt_w</p:attrName>
                                        </p:attrNameLst>
                                      </p:cBhvr>
                                      <p:tavLst>
                                        <p:tav tm="0">
                                          <p:val>
                                            <p:fltVal val="0"/>
                                          </p:val>
                                        </p:tav>
                                        <p:tav tm="100000">
                                          <p:val>
                                            <p:strVal val="#ppt_w"/>
                                          </p:val>
                                        </p:tav>
                                      </p:tavLst>
                                    </p:anim>
                                    <p:anim calcmode="lin" valueType="num">
                                      <p:cBhvr>
                                        <p:cTn id="29" dur="1000" fill="hold"/>
                                        <p:tgtEl>
                                          <p:spTgt spid="56361"/>
                                        </p:tgtEl>
                                        <p:attrNameLst>
                                          <p:attrName>ppt_h</p:attrName>
                                        </p:attrNameLst>
                                      </p:cBhvr>
                                      <p:tavLst>
                                        <p:tav tm="0">
                                          <p:val>
                                            <p:fltVal val="0"/>
                                          </p:val>
                                        </p:tav>
                                        <p:tav tm="100000">
                                          <p:val>
                                            <p:strVal val="#ppt_h"/>
                                          </p:val>
                                        </p:tav>
                                      </p:tavLst>
                                    </p:anim>
                                  </p:childTnLst>
                                </p:cTn>
                              </p:par>
                            </p:childTnLst>
                          </p:cTn>
                        </p:par>
                        <p:par>
                          <p:cTn id="30" fill="hold" nodeType="afterGroup">
                            <p:stCondLst>
                              <p:cond delay="8500"/>
                            </p:stCondLst>
                            <p:childTnLst>
                              <p:par>
                                <p:cTn id="31" presetID="23" presetClass="entr" presetSubtype="16" fill="hold" nodeType="afterEffect">
                                  <p:stCondLst>
                                    <p:cond delay="2000"/>
                                  </p:stCondLst>
                                  <p:childTnLst>
                                    <p:set>
                                      <p:cBhvr>
                                        <p:cTn id="32" dur="1" fill="hold">
                                          <p:stCondLst>
                                            <p:cond delay="0"/>
                                          </p:stCondLst>
                                        </p:cTn>
                                        <p:tgtEl>
                                          <p:spTgt spid="56358"/>
                                        </p:tgtEl>
                                        <p:attrNameLst>
                                          <p:attrName>style.visibility</p:attrName>
                                        </p:attrNameLst>
                                      </p:cBhvr>
                                      <p:to>
                                        <p:strVal val="visible"/>
                                      </p:to>
                                    </p:set>
                                    <p:anim calcmode="lin" valueType="num">
                                      <p:cBhvr>
                                        <p:cTn id="33" dur="1000" fill="hold"/>
                                        <p:tgtEl>
                                          <p:spTgt spid="56358"/>
                                        </p:tgtEl>
                                        <p:attrNameLst>
                                          <p:attrName>ppt_w</p:attrName>
                                        </p:attrNameLst>
                                      </p:cBhvr>
                                      <p:tavLst>
                                        <p:tav tm="0">
                                          <p:val>
                                            <p:fltVal val="0"/>
                                          </p:val>
                                        </p:tav>
                                        <p:tav tm="100000">
                                          <p:val>
                                            <p:strVal val="#ppt_w"/>
                                          </p:val>
                                        </p:tav>
                                      </p:tavLst>
                                    </p:anim>
                                    <p:anim calcmode="lin" valueType="num">
                                      <p:cBhvr>
                                        <p:cTn id="34" dur="1000" fill="hold"/>
                                        <p:tgtEl>
                                          <p:spTgt spid="56358"/>
                                        </p:tgtEl>
                                        <p:attrNameLst>
                                          <p:attrName>ppt_h</p:attrName>
                                        </p:attrNameLst>
                                      </p:cBhvr>
                                      <p:tavLst>
                                        <p:tav tm="0">
                                          <p:val>
                                            <p:fltVal val="0"/>
                                          </p:val>
                                        </p:tav>
                                        <p:tav tm="100000">
                                          <p:val>
                                            <p:strVal val="#ppt_h"/>
                                          </p:val>
                                        </p:tav>
                                      </p:tavLst>
                                    </p:anim>
                                  </p:childTnLst>
                                </p:cTn>
                              </p:par>
                            </p:childTnLst>
                          </p:cTn>
                        </p:par>
                        <p:par>
                          <p:cTn id="35" fill="hold" nodeType="afterGroup">
                            <p:stCondLst>
                              <p:cond delay="11500"/>
                            </p:stCondLst>
                            <p:childTnLst>
                              <p:par>
                                <p:cTn id="36" presetID="4" presetClass="entr" presetSubtype="16" fill="hold" nodeType="afterEffect">
                                  <p:stCondLst>
                                    <p:cond delay="1500"/>
                                  </p:stCondLst>
                                  <p:childTnLst>
                                    <p:set>
                                      <p:cBhvr>
                                        <p:cTn id="37" dur="1" fill="hold">
                                          <p:stCondLst>
                                            <p:cond delay="0"/>
                                          </p:stCondLst>
                                        </p:cTn>
                                        <p:tgtEl>
                                          <p:spTgt spid="56370"/>
                                        </p:tgtEl>
                                        <p:attrNameLst>
                                          <p:attrName>style.visibility</p:attrName>
                                        </p:attrNameLst>
                                      </p:cBhvr>
                                      <p:to>
                                        <p:strVal val="visible"/>
                                      </p:to>
                                    </p:set>
                                    <p:animEffect transition="in" filter="box(in)">
                                      <p:cBhvr>
                                        <p:cTn id="38" dur="1000"/>
                                        <p:tgtEl>
                                          <p:spTgt spid="56370"/>
                                        </p:tgtEl>
                                      </p:cBhvr>
                                    </p:animEffect>
                                  </p:childTnLst>
                                </p:cTn>
                              </p:par>
                            </p:childTnLst>
                          </p:cTn>
                        </p:par>
                        <p:par>
                          <p:cTn id="39" fill="hold" nodeType="afterGroup">
                            <p:stCondLst>
                              <p:cond delay="14000"/>
                            </p:stCondLst>
                            <p:childTnLst>
                              <p:par>
                                <p:cTn id="40" presetID="23" presetClass="entr" presetSubtype="16" fill="hold" nodeType="afterEffect">
                                  <p:stCondLst>
                                    <p:cond delay="1500"/>
                                  </p:stCondLst>
                                  <p:childTnLst>
                                    <p:set>
                                      <p:cBhvr>
                                        <p:cTn id="41" dur="1" fill="hold">
                                          <p:stCondLst>
                                            <p:cond delay="0"/>
                                          </p:stCondLst>
                                        </p:cTn>
                                        <p:tgtEl>
                                          <p:spTgt spid="56359"/>
                                        </p:tgtEl>
                                        <p:attrNameLst>
                                          <p:attrName>style.visibility</p:attrName>
                                        </p:attrNameLst>
                                      </p:cBhvr>
                                      <p:to>
                                        <p:strVal val="visible"/>
                                      </p:to>
                                    </p:set>
                                    <p:anim calcmode="lin" valueType="num">
                                      <p:cBhvr>
                                        <p:cTn id="42" dur="1000" fill="hold"/>
                                        <p:tgtEl>
                                          <p:spTgt spid="56359"/>
                                        </p:tgtEl>
                                        <p:attrNameLst>
                                          <p:attrName>ppt_w</p:attrName>
                                        </p:attrNameLst>
                                      </p:cBhvr>
                                      <p:tavLst>
                                        <p:tav tm="0">
                                          <p:val>
                                            <p:fltVal val="0"/>
                                          </p:val>
                                        </p:tav>
                                        <p:tav tm="100000">
                                          <p:val>
                                            <p:strVal val="#ppt_w"/>
                                          </p:val>
                                        </p:tav>
                                      </p:tavLst>
                                    </p:anim>
                                    <p:anim calcmode="lin" valueType="num">
                                      <p:cBhvr>
                                        <p:cTn id="43" dur="1000" fill="hold"/>
                                        <p:tgtEl>
                                          <p:spTgt spid="5635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5" grpId="0"/>
      <p:bldP spid="56357" grpId="0"/>
      <p:bldP spid="5637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p:cNvSpPr>
            <a:spLocks noGrp="1"/>
          </p:cNvSpPr>
          <p:nvPr>
            <p:ph type="sldNum" sz="quarter" idx="10"/>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宋体" charset="0"/>
              </a:defRPr>
            </a:lvl1pPr>
            <a:lvl2pPr marL="742950" indent="-285750" eaLnBrk="0" hangingPunct="0">
              <a:defRPr>
                <a:solidFill>
                  <a:schemeClr val="tx1"/>
                </a:solidFill>
                <a:latin typeface="Arial" charset="0"/>
                <a:ea typeface="宋体" charset="0"/>
              </a:defRPr>
            </a:lvl2pPr>
            <a:lvl3pPr marL="1143000" indent="-228600" eaLnBrk="0" hangingPunct="0">
              <a:defRPr>
                <a:solidFill>
                  <a:schemeClr val="tx1"/>
                </a:solidFill>
                <a:latin typeface="Arial" charset="0"/>
                <a:ea typeface="宋体" charset="0"/>
              </a:defRPr>
            </a:lvl3pPr>
            <a:lvl4pPr marL="1600200" indent="-228600" eaLnBrk="0" hangingPunct="0">
              <a:defRPr>
                <a:solidFill>
                  <a:schemeClr val="tx1"/>
                </a:solidFill>
                <a:latin typeface="Arial" charset="0"/>
                <a:ea typeface="宋体" charset="0"/>
              </a:defRPr>
            </a:lvl4pPr>
            <a:lvl5pPr marL="2057400" indent="-228600" eaLnBrk="0" hangingPunct="0">
              <a:defRPr>
                <a:solidFill>
                  <a:schemeClr val="tx1"/>
                </a:solidFill>
                <a:latin typeface="Arial" charset="0"/>
                <a:ea typeface="宋体" charset="0"/>
              </a:defRPr>
            </a:lvl5pPr>
            <a:lvl6pPr marL="2514600" indent="-228600" algn="ctr" eaLnBrk="0" fontAlgn="base" hangingPunct="0">
              <a:spcBef>
                <a:spcPct val="0"/>
              </a:spcBef>
              <a:spcAft>
                <a:spcPct val="0"/>
              </a:spcAft>
              <a:defRPr>
                <a:solidFill>
                  <a:schemeClr val="tx1"/>
                </a:solidFill>
                <a:latin typeface="Arial" charset="0"/>
                <a:ea typeface="宋体" charset="0"/>
              </a:defRPr>
            </a:lvl6pPr>
            <a:lvl7pPr marL="2971800" indent="-228600" algn="ctr" eaLnBrk="0" fontAlgn="base" hangingPunct="0">
              <a:spcBef>
                <a:spcPct val="0"/>
              </a:spcBef>
              <a:spcAft>
                <a:spcPct val="0"/>
              </a:spcAft>
              <a:defRPr>
                <a:solidFill>
                  <a:schemeClr val="tx1"/>
                </a:solidFill>
                <a:latin typeface="Arial" charset="0"/>
                <a:ea typeface="宋体" charset="0"/>
              </a:defRPr>
            </a:lvl7pPr>
            <a:lvl8pPr marL="3429000" indent="-228600" algn="ctr" eaLnBrk="0" fontAlgn="base" hangingPunct="0">
              <a:spcBef>
                <a:spcPct val="0"/>
              </a:spcBef>
              <a:spcAft>
                <a:spcPct val="0"/>
              </a:spcAft>
              <a:defRPr>
                <a:solidFill>
                  <a:schemeClr val="tx1"/>
                </a:solidFill>
                <a:latin typeface="Arial" charset="0"/>
                <a:ea typeface="宋体" charset="0"/>
              </a:defRPr>
            </a:lvl8pPr>
            <a:lvl9pPr marL="3886200" indent="-228600" algn="ctr" eaLnBrk="0" fontAlgn="base" hangingPunct="0">
              <a:spcBef>
                <a:spcPct val="0"/>
              </a:spcBef>
              <a:spcAft>
                <a:spcPct val="0"/>
              </a:spcAft>
              <a:defRPr>
                <a:solidFill>
                  <a:schemeClr val="tx1"/>
                </a:solidFill>
                <a:latin typeface="Arial" charset="0"/>
                <a:ea typeface="宋体" charset="0"/>
              </a:defRPr>
            </a:lvl9pPr>
          </a:lstStyle>
          <a:p>
            <a:r>
              <a:rPr lang="en-GB"/>
              <a:t>Page </a:t>
            </a:r>
            <a:fld id="{DC452ED8-1B1E-8242-BC60-AA80FA455CEA}" type="slidenum">
              <a:rPr lang="en-GB"/>
              <a:pPr/>
              <a:t>19</a:t>
            </a:fld>
            <a:endParaRPr lang="en-GB"/>
          </a:p>
        </p:txBody>
      </p:sp>
      <p:grpSp>
        <p:nvGrpSpPr>
          <p:cNvPr id="19460" name="Group 7"/>
          <p:cNvGrpSpPr>
            <a:grpSpLocks/>
          </p:cNvGrpSpPr>
          <p:nvPr/>
        </p:nvGrpSpPr>
        <p:grpSpPr bwMode="auto">
          <a:xfrm>
            <a:off x="2724150" y="4317993"/>
            <a:ext cx="1663700" cy="2068513"/>
            <a:chOff x="1716" y="2496"/>
            <a:chExt cx="1048" cy="1303"/>
          </a:xfrm>
        </p:grpSpPr>
        <p:sp>
          <p:nvSpPr>
            <p:cNvPr id="19490" name="Line 8"/>
            <p:cNvSpPr>
              <a:spLocks noChangeShapeType="1"/>
            </p:cNvSpPr>
            <p:nvPr/>
          </p:nvSpPr>
          <p:spPr bwMode="auto">
            <a:xfrm>
              <a:off x="1728" y="2496"/>
              <a:ext cx="1036" cy="1303"/>
            </a:xfrm>
            <a:prstGeom prst="line">
              <a:avLst/>
            </a:prstGeom>
            <a:noFill/>
            <a:ln w="28575">
              <a:solidFill>
                <a:srgbClr val="FF0000"/>
              </a:solidFill>
              <a:prstDash val="lg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zh-CN" altLang="en-US"/>
            </a:p>
          </p:txBody>
        </p:sp>
        <p:grpSp>
          <p:nvGrpSpPr>
            <p:cNvPr id="19491" name="Group 9"/>
            <p:cNvGrpSpPr>
              <a:grpSpLocks/>
            </p:cNvGrpSpPr>
            <p:nvPr/>
          </p:nvGrpSpPr>
          <p:grpSpPr bwMode="auto">
            <a:xfrm>
              <a:off x="1716" y="2496"/>
              <a:ext cx="108" cy="78"/>
              <a:chOff x="1311" y="2109"/>
              <a:chExt cx="108" cy="78"/>
            </a:xfrm>
          </p:grpSpPr>
          <p:sp>
            <p:nvSpPr>
              <p:cNvPr id="19492" name="Line 10"/>
              <p:cNvSpPr>
                <a:spLocks noChangeShapeType="1"/>
              </p:cNvSpPr>
              <p:nvPr/>
            </p:nvSpPr>
            <p:spPr bwMode="auto">
              <a:xfrm flipV="1">
                <a:off x="1311" y="2109"/>
                <a:ext cx="90" cy="60"/>
              </a:xfrm>
              <a:prstGeom prst="line">
                <a:avLst/>
              </a:prstGeom>
              <a:noFill/>
              <a:ln w="28575">
                <a:solidFill>
                  <a:srgbClr val="FF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zh-CN" altLang="en-US"/>
              </a:p>
            </p:txBody>
          </p:sp>
          <p:sp>
            <p:nvSpPr>
              <p:cNvPr id="19493" name="Line 11"/>
              <p:cNvSpPr>
                <a:spLocks noChangeShapeType="1"/>
              </p:cNvSpPr>
              <p:nvPr/>
            </p:nvSpPr>
            <p:spPr bwMode="auto">
              <a:xfrm flipV="1">
                <a:off x="1329" y="2127"/>
                <a:ext cx="90" cy="60"/>
              </a:xfrm>
              <a:prstGeom prst="line">
                <a:avLst/>
              </a:prstGeom>
              <a:noFill/>
              <a:ln w="28575">
                <a:solidFill>
                  <a:srgbClr val="FF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zh-CN" altLang="en-US"/>
              </a:p>
            </p:txBody>
          </p:sp>
        </p:grpSp>
      </p:grpSp>
      <p:grpSp>
        <p:nvGrpSpPr>
          <p:cNvPr id="19461" name="Group 12"/>
          <p:cNvGrpSpPr>
            <a:grpSpLocks/>
          </p:cNvGrpSpPr>
          <p:nvPr/>
        </p:nvGrpSpPr>
        <p:grpSpPr bwMode="auto">
          <a:xfrm>
            <a:off x="914400" y="2184393"/>
            <a:ext cx="1360488" cy="1709738"/>
            <a:chOff x="576" y="1152"/>
            <a:chExt cx="857" cy="1077"/>
          </a:xfrm>
        </p:grpSpPr>
        <p:sp>
          <p:nvSpPr>
            <p:cNvPr id="19486" name="Line 13"/>
            <p:cNvSpPr>
              <a:spLocks noChangeShapeType="1"/>
            </p:cNvSpPr>
            <p:nvPr/>
          </p:nvSpPr>
          <p:spPr bwMode="auto">
            <a:xfrm>
              <a:off x="576" y="1152"/>
              <a:ext cx="857" cy="1077"/>
            </a:xfrm>
            <a:prstGeom prst="line">
              <a:avLst/>
            </a:prstGeom>
            <a:noFill/>
            <a:ln w="28575">
              <a:solidFill>
                <a:srgbClr val="0000FF"/>
              </a:solidFill>
              <a:prstDash val="lg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zh-CN" altLang="en-US"/>
            </a:p>
          </p:txBody>
        </p:sp>
        <p:grpSp>
          <p:nvGrpSpPr>
            <p:cNvPr id="19487" name="Group 14"/>
            <p:cNvGrpSpPr>
              <a:grpSpLocks/>
            </p:cNvGrpSpPr>
            <p:nvPr/>
          </p:nvGrpSpPr>
          <p:grpSpPr bwMode="auto">
            <a:xfrm>
              <a:off x="1311" y="2109"/>
              <a:ext cx="108" cy="78"/>
              <a:chOff x="1311" y="2109"/>
              <a:chExt cx="108" cy="78"/>
            </a:xfrm>
          </p:grpSpPr>
          <p:sp>
            <p:nvSpPr>
              <p:cNvPr id="19488" name="Line 15"/>
              <p:cNvSpPr>
                <a:spLocks noChangeShapeType="1"/>
              </p:cNvSpPr>
              <p:nvPr/>
            </p:nvSpPr>
            <p:spPr bwMode="auto">
              <a:xfrm flipV="1">
                <a:off x="1311" y="2109"/>
                <a:ext cx="90" cy="60"/>
              </a:xfrm>
              <a:prstGeom prst="line">
                <a:avLst/>
              </a:prstGeom>
              <a:noFill/>
              <a:ln w="28575">
                <a:solidFill>
                  <a:srgbClr val="0000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zh-CN" altLang="en-US"/>
              </a:p>
            </p:txBody>
          </p:sp>
          <p:sp>
            <p:nvSpPr>
              <p:cNvPr id="19489" name="Line 16"/>
              <p:cNvSpPr>
                <a:spLocks noChangeShapeType="1"/>
              </p:cNvSpPr>
              <p:nvPr/>
            </p:nvSpPr>
            <p:spPr bwMode="auto">
              <a:xfrm flipV="1">
                <a:off x="1329" y="2127"/>
                <a:ext cx="90" cy="60"/>
              </a:xfrm>
              <a:prstGeom prst="line">
                <a:avLst/>
              </a:prstGeom>
              <a:noFill/>
              <a:ln w="28575">
                <a:solidFill>
                  <a:srgbClr val="0000FF"/>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zh-CN" altLang="en-US"/>
              </a:p>
            </p:txBody>
          </p:sp>
        </p:grpSp>
      </p:grpSp>
      <p:sp>
        <p:nvSpPr>
          <p:cNvPr id="19462" name="AutoShape 17"/>
          <p:cNvSpPr>
            <a:spLocks noChangeArrowheads="1"/>
          </p:cNvSpPr>
          <p:nvPr/>
        </p:nvSpPr>
        <p:spPr bwMode="auto">
          <a:xfrm>
            <a:off x="914400" y="2870193"/>
            <a:ext cx="3462338" cy="3494088"/>
          </a:xfrm>
          <a:prstGeom prst="rtTriangle">
            <a:avLst/>
          </a:prstGeom>
          <a:solidFill>
            <a:srgbClr val="FFCC99">
              <a:alpha val="50195"/>
            </a:srgbClr>
          </a:solidFill>
          <a:ln>
            <a:noFill/>
          </a:ln>
          <a:effectLst/>
          <a:extLst>
            <a:ext uri="{91240B29-F687-4f45-9708-019B960494DF}">
              <a14:hiddenLine xmlns="" xmlns:a14="http://schemas.microsoft.com/office/drawing/2010/main" w="285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19463" name="AutoShape 18"/>
          <p:cNvSpPr>
            <a:spLocks noChangeArrowheads="1"/>
          </p:cNvSpPr>
          <p:nvPr/>
        </p:nvSpPr>
        <p:spPr bwMode="auto">
          <a:xfrm>
            <a:off x="914400" y="2184393"/>
            <a:ext cx="2781300" cy="4189413"/>
          </a:xfrm>
          <a:prstGeom prst="rtTriangle">
            <a:avLst/>
          </a:prstGeom>
          <a:solidFill>
            <a:srgbClr val="CCECFF">
              <a:alpha val="50195"/>
            </a:srgbClr>
          </a:solidFill>
          <a:ln>
            <a:noFill/>
          </a:ln>
          <a:effectLst/>
          <a:extLst>
            <a:ext uri="{91240B29-F687-4f45-9708-019B960494DF}">
              <a14:hiddenLine xmlns="" xmlns:a14="http://schemas.microsoft.com/office/drawing/2010/main" w="285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19464" name="Rectangle 19"/>
          <p:cNvSpPr>
            <a:spLocks noGrp="1" noChangeArrowheads="1"/>
          </p:cNvSpPr>
          <p:nvPr>
            <p:ph type="title"/>
          </p:nvPr>
        </p:nvSpPr>
        <p:spPr/>
        <p:txBody>
          <a:bodyPr>
            <a:normAutofit/>
          </a:bodyPr>
          <a:lstStyle/>
          <a:p>
            <a:pPr eaLnBrk="1" hangingPunct="1"/>
            <a:r>
              <a:rPr lang="en-US" dirty="0" smtClean="0"/>
              <a:t>gains </a:t>
            </a:r>
            <a:r>
              <a:rPr lang="en-US" dirty="0"/>
              <a:t>from trade</a:t>
            </a:r>
          </a:p>
        </p:txBody>
      </p:sp>
      <p:sp>
        <p:nvSpPr>
          <p:cNvPr id="58388" name="Rectangle 20"/>
          <p:cNvSpPr>
            <a:spLocks noChangeArrowheads="1"/>
          </p:cNvSpPr>
          <p:nvPr/>
        </p:nvSpPr>
        <p:spPr bwMode="auto">
          <a:xfrm>
            <a:off x="5562600" y="2108175"/>
            <a:ext cx="3352800" cy="2743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algn="l">
              <a:lnSpc>
                <a:spcPct val="150000"/>
              </a:lnSpc>
              <a:buFontTx/>
              <a:buChar char="•"/>
            </a:pPr>
            <a:r>
              <a:rPr lang="en-US" sz="2000" dirty="0">
                <a:solidFill>
                  <a:srgbClr val="000000"/>
                </a:solidFill>
              </a:rPr>
              <a:t> Since both countries are now able to consume at a point strictly beyond reach in autarky, both countries </a:t>
            </a:r>
            <a:r>
              <a:rPr lang="en-US" sz="2000" dirty="0">
                <a:solidFill>
                  <a:srgbClr val="0000FF"/>
                </a:solidFill>
              </a:rPr>
              <a:t>gain from trade</a:t>
            </a:r>
            <a:r>
              <a:rPr lang="en-US" sz="2000" dirty="0">
                <a:solidFill>
                  <a:srgbClr val="000000"/>
                </a:solidFill>
              </a:rPr>
              <a:t> (reach higher </a:t>
            </a:r>
            <a:r>
              <a:rPr lang="en-US" sz="2000" dirty="0" smtClean="0">
                <a:solidFill>
                  <a:srgbClr val="000000"/>
                </a:solidFill>
              </a:rPr>
              <a:t>welfare)</a:t>
            </a:r>
            <a:endParaRPr lang="nl-NL" altLang="zh-CN" sz="2000" dirty="0">
              <a:solidFill>
                <a:srgbClr val="000000"/>
              </a:solidFill>
            </a:endParaRPr>
          </a:p>
        </p:txBody>
      </p:sp>
      <p:sp>
        <p:nvSpPr>
          <p:cNvPr id="19466" name="Line 21"/>
          <p:cNvSpPr>
            <a:spLocks noChangeShapeType="1"/>
          </p:cNvSpPr>
          <p:nvPr/>
        </p:nvSpPr>
        <p:spPr bwMode="auto">
          <a:xfrm>
            <a:off x="914400" y="1789105"/>
            <a:ext cx="0" cy="4586287"/>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zh-CN" altLang="en-US"/>
          </a:p>
        </p:txBody>
      </p:sp>
      <p:sp>
        <p:nvSpPr>
          <p:cNvPr id="19467" name="Line 22"/>
          <p:cNvSpPr>
            <a:spLocks noChangeShapeType="1"/>
          </p:cNvSpPr>
          <p:nvPr/>
        </p:nvSpPr>
        <p:spPr bwMode="auto">
          <a:xfrm>
            <a:off x="914400" y="6375393"/>
            <a:ext cx="4191000" cy="0"/>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zh-CN" altLang="en-US"/>
          </a:p>
        </p:txBody>
      </p:sp>
      <p:sp>
        <p:nvSpPr>
          <p:cNvPr id="19468" name="Text Box 23"/>
          <p:cNvSpPr txBox="1">
            <a:spLocks noChangeArrowheads="1"/>
          </p:cNvSpPr>
          <p:nvPr/>
        </p:nvSpPr>
        <p:spPr bwMode="auto">
          <a:xfrm>
            <a:off x="228600" y="1574790"/>
            <a:ext cx="704850" cy="36671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85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a:solidFill>
                  <a:schemeClr val="tx1"/>
                </a:solidFill>
                <a:latin typeface="Arial" charset="0"/>
                <a:ea typeface="宋体" charset="0"/>
              </a:defRPr>
            </a:lvl1pPr>
            <a:lvl2pPr marL="742950" indent="-285750" eaLnBrk="0" hangingPunct="0">
              <a:defRPr>
                <a:solidFill>
                  <a:schemeClr val="tx1"/>
                </a:solidFill>
                <a:latin typeface="Arial" charset="0"/>
                <a:ea typeface="宋体" charset="0"/>
              </a:defRPr>
            </a:lvl2pPr>
            <a:lvl3pPr marL="1143000" indent="-228600" eaLnBrk="0" hangingPunct="0">
              <a:defRPr>
                <a:solidFill>
                  <a:schemeClr val="tx1"/>
                </a:solidFill>
                <a:latin typeface="Arial" charset="0"/>
                <a:ea typeface="宋体" charset="0"/>
              </a:defRPr>
            </a:lvl3pPr>
            <a:lvl4pPr marL="1600200" indent="-228600" eaLnBrk="0" hangingPunct="0">
              <a:defRPr>
                <a:solidFill>
                  <a:schemeClr val="tx1"/>
                </a:solidFill>
                <a:latin typeface="Arial" charset="0"/>
                <a:ea typeface="宋体" charset="0"/>
              </a:defRPr>
            </a:lvl4pPr>
            <a:lvl5pPr marL="2057400" indent="-228600" eaLnBrk="0" hangingPunct="0">
              <a:defRPr>
                <a:solidFill>
                  <a:schemeClr val="tx1"/>
                </a:solidFill>
                <a:latin typeface="Arial" charset="0"/>
                <a:ea typeface="宋体" charset="0"/>
              </a:defRPr>
            </a:lvl5pPr>
            <a:lvl6pPr marL="2514600" indent="-228600" algn="ctr" eaLnBrk="0" fontAlgn="base" hangingPunct="0">
              <a:spcBef>
                <a:spcPct val="0"/>
              </a:spcBef>
              <a:spcAft>
                <a:spcPct val="0"/>
              </a:spcAft>
              <a:defRPr>
                <a:solidFill>
                  <a:schemeClr val="tx1"/>
                </a:solidFill>
                <a:latin typeface="Arial" charset="0"/>
                <a:ea typeface="宋体" charset="0"/>
              </a:defRPr>
            </a:lvl6pPr>
            <a:lvl7pPr marL="2971800" indent="-228600" algn="ctr" eaLnBrk="0" fontAlgn="base" hangingPunct="0">
              <a:spcBef>
                <a:spcPct val="0"/>
              </a:spcBef>
              <a:spcAft>
                <a:spcPct val="0"/>
              </a:spcAft>
              <a:defRPr>
                <a:solidFill>
                  <a:schemeClr val="tx1"/>
                </a:solidFill>
                <a:latin typeface="Arial" charset="0"/>
                <a:ea typeface="宋体" charset="0"/>
              </a:defRPr>
            </a:lvl7pPr>
            <a:lvl8pPr marL="3429000" indent="-228600" algn="ctr" eaLnBrk="0" fontAlgn="base" hangingPunct="0">
              <a:spcBef>
                <a:spcPct val="0"/>
              </a:spcBef>
              <a:spcAft>
                <a:spcPct val="0"/>
              </a:spcAft>
              <a:defRPr>
                <a:solidFill>
                  <a:schemeClr val="tx1"/>
                </a:solidFill>
                <a:latin typeface="Arial" charset="0"/>
                <a:ea typeface="宋体" charset="0"/>
              </a:defRPr>
            </a:lvl8pPr>
            <a:lvl9pPr marL="3886200" indent="-228600" algn="ctr" eaLnBrk="0" fontAlgn="base" hangingPunct="0">
              <a:spcBef>
                <a:spcPct val="0"/>
              </a:spcBef>
              <a:spcAft>
                <a:spcPct val="0"/>
              </a:spcAft>
              <a:defRPr>
                <a:solidFill>
                  <a:schemeClr val="tx1"/>
                </a:solidFill>
                <a:latin typeface="Arial" charset="0"/>
                <a:ea typeface="宋体" charset="0"/>
              </a:defRPr>
            </a:lvl9pPr>
          </a:lstStyle>
          <a:p>
            <a:pPr eaLnBrk="1" hangingPunct="1"/>
            <a:r>
              <a:rPr lang="en-US" dirty="0"/>
              <a:t>Food</a:t>
            </a:r>
          </a:p>
        </p:txBody>
      </p:sp>
      <p:sp>
        <p:nvSpPr>
          <p:cNvPr id="19469" name="Text Box 24"/>
          <p:cNvSpPr txBox="1">
            <a:spLocks noChangeArrowheads="1"/>
          </p:cNvSpPr>
          <p:nvPr/>
        </p:nvSpPr>
        <p:spPr bwMode="auto">
          <a:xfrm>
            <a:off x="1447800" y="6375393"/>
            <a:ext cx="1250950" cy="36671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85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a:solidFill>
                  <a:schemeClr val="tx1"/>
                </a:solidFill>
                <a:latin typeface="Arial" charset="0"/>
                <a:ea typeface="宋体" charset="0"/>
              </a:defRPr>
            </a:lvl1pPr>
            <a:lvl2pPr marL="742950" indent="-285750" eaLnBrk="0" hangingPunct="0">
              <a:defRPr>
                <a:solidFill>
                  <a:schemeClr val="tx1"/>
                </a:solidFill>
                <a:latin typeface="Arial" charset="0"/>
                <a:ea typeface="宋体" charset="0"/>
              </a:defRPr>
            </a:lvl2pPr>
            <a:lvl3pPr marL="1143000" indent="-228600" eaLnBrk="0" hangingPunct="0">
              <a:defRPr>
                <a:solidFill>
                  <a:schemeClr val="tx1"/>
                </a:solidFill>
                <a:latin typeface="Arial" charset="0"/>
                <a:ea typeface="宋体" charset="0"/>
              </a:defRPr>
            </a:lvl3pPr>
            <a:lvl4pPr marL="1600200" indent="-228600" eaLnBrk="0" hangingPunct="0">
              <a:defRPr>
                <a:solidFill>
                  <a:schemeClr val="tx1"/>
                </a:solidFill>
                <a:latin typeface="Arial" charset="0"/>
                <a:ea typeface="宋体" charset="0"/>
              </a:defRPr>
            </a:lvl4pPr>
            <a:lvl5pPr marL="2057400" indent="-228600" eaLnBrk="0" hangingPunct="0">
              <a:defRPr>
                <a:solidFill>
                  <a:schemeClr val="tx1"/>
                </a:solidFill>
                <a:latin typeface="Arial" charset="0"/>
                <a:ea typeface="宋体" charset="0"/>
              </a:defRPr>
            </a:lvl5pPr>
            <a:lvl6pPr marL="2514600" indent="-228600" algn="ctr" eaLnBrk="0" fontAlgn="base" hangingPunct="0">
              <a:spcBef>
                <a:spcPct val="0"/>
              </a:spcBef>
              <a:spcAft>
                <a:spcPct val="0"/>
              </a:spcAft>
              <a:defRPr>
                <a:solidFill>
                  <a:schemeClr val="tx1"/>
                </a:solidFill>
                <a:latin typeface="Arial" charset="0"/>
                <a:ea typeface="宋体" charset="0"/>
              </a:defRPr>
            </a:lvl6pPr>
            <a:lvl7pPr marL="2971800" indent="-228600" algn="ctr" eaLnBrk="0" fontAlgn="base" hangingPunct="0">
              <a:spcBef>
                <a:spcPct val="0"/>
              </a:spcBef>
              <a:spcAft>
                <a:spcPct val="0"/>
              </a:spcAft>
              <a:defRPr>
                <a:solidFill>
                  <a:schemeClr val="tx1"/>
                </a:solidFill>
                <a:latin typeface="Arial" charset="0"/>
                <a:ea typeface="宋体" charset="0"/>
              </a:defRPr>
            </a:lvl7pPr>
            <a:lvl8pPr marL="3429000" indent="-228600" algn="ctr" eaLnBrk="0" fontAlgn="base" hangingPunct="0">
              <a:spcBef>
                <a:spcPct val="0"/>
              </a:spcBef>
              <a:spcAft>
                <a:spcPct val="0"/>
              </a:spcAft>
              <a:defRPr>
                <a:solidFill>
                  <a:schemeClr val="tx1"/>
                </a:solidFill>
                <a:latin typeface="Arial" charset="0"/>
                <a:ea typeface="宋体" charset="0"/>
              </a:defRPr>
            </a:lvl8pPr>
            <a:lvl9pPr marL="3886200" indent="-228600" algn="ctr" eaLnBrk="0" fontAlgn="base" hangingPunct="0">
              <a:spcBef>
                <a:spcPct val="0"/>
              </a:spcBef>
              <a:spcAft>
                <a:spcPct val="0"/>
              </a:spcAft>
              <a:defRPr>
                <a:solidFill>
                  <a:schemeClr val="tx1"/>
                </a:solidFill>
                <a:latin typeface="Arial" charset="0"/>
                <a:ea typeface="宋体" charset="0"/>
              </a:defRPr>
            </a:lvl9pPr>
          </a:lstStyle>
          <a:p>
            <a:pPr eaLnBrk="1" hangingPunct="1"/>
            <a:r>
              <a:rPr lang="en-US"/>
              <a:t>Chemicals</a:t>
            </a:r>
          </a:p>
        </p:txBody>
      </p:sp>
      <p:sp>
        <p:nvSpPr>
          <p:cNvPr id="19470" name="Line 25"/>
          <p:cNvSpPr>
            <a:spLocks noChangeShapeType="1"/>
          </p:cNvSpPr>
          <p:nvPr/>
        </p:nvSpPr>
        <p:spPr bwMode="auto">
          <a:xfrm>
            <a:off x="904875" y="2203443"/>
            <a:ext cx="2798763" cy="4179888"/>
          </a:xfrm>
          <a:prstGeom prst="line">
            <a:avLst/>
          </a:prstGeom>
          <a:noFill/>
          <a:ln w="28575">
            <a:solidFill>
              <a:srgbClr val="0000FF"/>
            </a:solidFill>
            <a:prstDash val="dash"/>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zh-CN" altLang="en-US"/>
          </a:p>
        </p:txBody>
      </p:sp>
      <p:sp>
        <p:nvSpPr>
          <p:cNvPr id="19471" name="Text Box 26"/>
          <p:cNvSpPr txBox="1">
            <a:spLocks noChangeArrowheads="1"/>
          </p:cNvSpPr>
          <p:nvPr/>
        </p:nvSpPr>
        <p:spPr bwMode="auto">
          <a:xfrm>
            <a:off x="2438400" y="5537193"/>
            <a:ext cx="831850" cy="36671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85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a:solidFill>
                  <a:schemeClr val="tx1"/>
                </a:solidFill>
                <a:latin typeface="Arial" charset="0"/>
                <a:ea typeface="宋体" charset="0"/>
              </a:defRPr>
            </a:lvl1pPr>
            <a:lvl2pPr marL="742950" indent="-285750" eaLnBrk="0" hangingPunct="0">
              <a:defRPr>
                <a:solidFill>
                  <a:schemeClr val="tx1"/>
                </a:solidFill>
                <a:latin typeface="Arial" charset="0"/>
                <a:ea typeface="宋体" charset="0"/>
              </a:defRPr>
            </a:lvl2pPr>
            <a:lvl3pPr marL="1143000" indent="-228600" eaLnBrk="0" hangingPunct="0">
              <a:defRPr>
                <a:solidFill>
                  <a:schemeClr val="tx1"/>
                </a:solidFill>
                <a:latin typeface="Arial" charset="0"/>
                <a:ea typeface="宋体" charset="0"/>
              </a:defRPr>
            </a:lvl3pPr>
            <a:lvl4pPr marL="1600200" indent="-228600" eaLnBrk="0" hangingPunct="0">
              <a:defRPr>
                <a:solidFill>
                  <a:schemeClr val="tx1"/>
                </a:solidFill>
                <a:latin typeface="Arial" charset="0"/>
                <a:ea typeface="宋体" charset="0"/>
              </a:defRPr>
            </a:lvl4pPr>
            <a:lvl5pPr marL="2057400" indent="-228600" eaLnBrk="0" hangingPunct="0">
              <a:defRPr>
                <a:solidFill>
                  <a:schemeClr val="tx1"/>
                </a:solidFill>
                <a:latin typeface="Arial" charset="0"/>
                <a:ea typeface="宋体" charset="0"/>
              </a:defRPr>
            </a:lvl5pPr>
            <a:lvl6pPr marL="2514600" indent="-228600" algn="ctr" eaLnBrk="0" fontAlgn="base" hangingPunct="0">
              <a:spcBef>
                <a:spcPct val="0"/>
              </a:spcBef>
              <a:spcAft>
                <a:spcPct val="0"/>
              </a:spcAft>
              <a:defRPr>
                <a:solidFill>
                  <a:schemeClr val="tx1"/>
                </a:solidFill>
                <a:latin typeface="Arial" charset="0"/>
                <a:ea typeface="宋体" charset="0"/>
              </a:defRPr>
            </a:lvl6pPr>
            <a:lvl7pPr marL="2971800" indent="-228600" algn="ctr" eaLnBrk="0" fontAlgn="base" hangingPunct="0">
              <a:spcBef>
                <a:spcPct val="0"/>
              </a:spcBef>
              <a:spcAft>
                <a:spcPct val="0"/>
              </a:spcAft>
              <a:defRPr>
                <a:solidFill>
                  <a:schemeClr val="tx1"/>
                </a:solidFill>
                <a:latin typeface="Arial" charset="0"/>
                <a:ea typeface="宋体" charset="0"/>
              </a:defRPr>
            </a:lvl7pPr>
            <a:lvl8pPr marL="3429000" indent="-228600" algn="ctr" eaLnBrk="0" fontAlgn="base" hangingPunct="0">
              <a:spcBef>
                <a:spcPct val="0"/>
              </a:spcBef>
              <a:spcAft>
                <a:spcPct val="0"/>
              </a:spcAft>
              <a:defRPr>
                <a:solidFill>
                  <a:schemeClr val="tx1"/>
                </a:solidFill>
                <a:latin typeface="Arial" charset="0"/>
                <a:ea typeface="宋体" charset="0"/>
              </a:defRPr>
            </a:lvl8pPr>
            <a:lvl9pPr marL="3886200" indent="-228600" algn="ctr" eaLnBrk="0" fontAlgn="base" hangingPunct="0">
              <a:spcBef>
                <a:spcPct val="0"/>
              </a:spcBef>
              <a:spcAft>
                <a:spcPct val="0"/>
              </a:spcAft>
              <a:defRPr>
                <a:solidFill>
                  <a:schemeClr val="tx1"/>
                </a:solidFill>
                <a:latin typeface="Arial" charset="0"/>
                <a:ea typeface="宋体" charset="0"/>
              </a:defRPr>
            </a:lvl9pPr>
          </a:lstStyle>
          <a:p>
            <a:pPr eaLnBrk="1" hangingPunct="1"/>
            <a:r>
              <a:rPr lang="en-US">
                <a:solidFill>
                  <a:srgbClr val="0000FF"/>
                </a:solidFill>
              </a:rPr>
              <a:t>Kenya</a:t>
            </a:r>
          </a:p>
        </p:txBody>
      </p:sp>
      <p:sp>
        <p:nvSpPr>
          <p:cNvPr id="19472" name="Line 27"/>
          <p:cNvSpPr>
            <a:spLocks noChangeShapeType="1"/>
          </p:cNvSpPr>
          <p:nvPr/>
        </p:nvSpPr>
        <p:spPr bwMode="auto">
          <a:xfrm>
            <a:off x="914400" y="2870193"/>
            <a:ext cx="3479800" cy="3513138"/>
          </a:xfrm>
          <a:prstGeom prst="line">
            <a:avLst/>
          </a:prstGeom>
          <a:noFill/>
          <a:ln w="28575">
            <a:solidFill>
              <a:srgbClr val="FF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zh-CN" altLang="en-US"/>
          </a:p>
        </p:txBody>
      </p:sp>
      <p:sp>
        <p:nvSpPr>
          <p:cNvPr id="19473" name="Text Box 28"/>
          <p:cNvSpPr txBox="1">
            <a:spLocks noChangeArrowheads="1"/>
          </p:cNvSpPr>
          <p:nvPr/>
        </p:nvSpPr>
        <p:spPr bwMode="auto">
          <a:xfrm>
            <a:off x="1066800" y="3479793"/>
            <a:ext cx="501650" cy="366713"/>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85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a:solidFill>
                  <a:schemeClr val="tx1"/>
                </a:solidFill>
                <a:latin typeface="Arial" charset="0"/>
                <a:ea typeface="宋体" charset="0"/>
              </a:defRPr>
            </a:lvl1pPr>
            <a:lvl2pPr marL="742950" indent="-285750" eaLnBrk="0" hangingPunct="0">
              <a:defRPr>
                <a:solidFill>
                  <a:schemeClr val="tx1"/>
                </a:solidFill>
                <a:latin typeface="Arial" charset="0"/>
                <a:ea typeface="宋体" charset="0"/>
              </a:defRPr>
            </a:lvl2pPr>
            <a:lvl3pPr marL="1143000" indent="-228600" eaLnBrk="0" hangingPunct="0">
              <a:defRPr>
                <a:solidFill>
                  <a:schemeClr val="tx1"/>
                </a:solidFill>
                <a:latin typeface="Arial" charset="0"/>
                <a:ea typeface="宋体" charset="0"/>
              </a:defRPr>
            </a:lvl3pPr>
            <a:lvl4pPr marL="1600200" indent="-228600" eaLnBrk="0" hangingPunct="0">
              <a:defRPr>
                <a:solidFill>
                  <a:schemeClr val="tx1"/>
                </a:solidFill>
                <a:latin typeface="Arial" charset="0"/>
                <a:ea typeface="宋体" charset="0"/>
              </a:defRPr>
            </a:lvl4pPr>
            <a:lvl5pPr marL="2057400" indent="-228600" eaLnBrk="0" hangingPunct="0">
              <a:defRPr>
                <a:solidFill>
                  <a:schemeClr val="tx1"/>
                </a:solidFill>
                <a:latin typeface="Arial" charset="0"/>
                <a:ea typeface="宋体" charset="0"/>
              </a:defRPr>
            </a:lvl5pPr>
            <a:lvl6pPr marL="2514600" indent="-228600" algn="ctr" eaLnBrk="0" fontAlgn="base" hangingPunct="0">
              <a:spcBef>
                <a:spcPct val="0"/>
              </a:spcBef>
              <a:spcAft>
                <a:spcPct val="0"/>
              </a:spcAft>
              <a:defRPr>
                <a:solidFill>
                  <a:schemeClr val="tx1"/>
                </a:solidFill>
                <a:latin typeface="Arial" charset="0"/>
                <a:ea typeface="宋体" charset="0"/>
              </a:defRPr>
            </a:lvl6pPr>
            <a:lvl7pPr marL="2971800" indent="-228600" algn="ctr" eaLnBrk="0" fontAlgn="base" hangingPunct="0">
              <a:spcBef>
                <a:spcPct val="0"/>
              </a:spcBef>
              <a:spcAft>
                <a:spcPct val="0"/>
              </a:spcAft>
              <a:defRPr>
                <a:solidFill>
                  <a:schemeClr val="tx1"/>
                </a:solidFill>
                <a:latin typeface="Arial" charset="0"/>
                <a:ea typeface="宋体" charset="0"/>
              </a:defRPr>
            </a:lvl7pPr>
            <a:lvl8pPr marL="3429000" indent="-228600" algn="ctr" eaLnBrk="0" fontAlgn="base" hangingPunct="0">
              <a:spcBef>
                <a:spcPct val="0"/>
              </a:spcBef>
              <a:spcAft>
                <a:spcPct val="0"/>
              </a:spcAft>
              <a:defRPr>
                <a:solidFill>
                  <a:schemeClr val="tx1"/>
                </a:solidFill>
                <a:latin typeface="Arial" charset="0"/>
                <a:ea typeface="宋体" charset="0"/>
              </a:defRPr>
            </a:lvl8pPr>
            <a:lvl9pPr marL="3886200" indent="-228600" algn="ctr" eaLnBrk="0" fontAlgn="base" hangingPunct="0">
              <a:spcBef>
                <a:spcPct val="0"/>
              </a:spcBef>
              <a:spcAft>
                <a:spcPct val="0"/>
              </a:spcAft>
              <a:defRPr>
                <a:solidFill>
                  <a:schemeClr val="tx1"/>
                </a:solidFill>
                <a:latin typeface="Arial" charset="0"/>
                <a:ea typeface="宋体" charset="0"/>
              </a:defRPr>
            </a:lvl9pPr>
          </a:lstStyle>
          <a:p>
            <a:pPr eaLnBrk="1" hangingPunct="1"/>
            <a:r>
              <a:rPr lang="en-US">
                <a:solidFill>
                  <a:srgbClr val="FF0000"/>
                </a:solidFill>
              </a:rPr>
              <a:t>EU</a:t>
            </a:r>
          </a:p>
        </p:txBody>
      </p:sp>
      <p:grpSp>
        <p:nvGrpSpPr>
          <p:cNvPr id="19474" name="Group 30"/>
          <p:cNvGrpSpPr>
            <a:grpSpLocks/>
          </p:cNvGrpSpPr>
          <p:nvPr/>
        </p:nvGrpSpPr>
        <p:grpSpPr bwMode="auto">
          <a:xfrm>
            <a:off x="4267200" y="6299193"/>
            <a:ext cx="700088" cy="442913"/>
            <a:chOff x="2688" y="3744"/>
            <a:chExt cx="441" cy="279"/>
          </a:xfrm>
        </p:grpSpPr>
        <p:sp>
          <p:nvSpPr>
            <p:cNvPr id="19484" name="Text Box 31"/>
            <p:cNvSpPr txBox="1">
              <a:spLocks noChangeArrowheads="1"/>
            </p:cNvSpPr>
            <p:nvPr/>
          </p:nvSpPr>
          <p:spPr bwMode="auto">
            <a:xfrm>
              <a:off x="2736" y="3792"/>
              <a:ext cx="393" cy="231"/>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85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a:solidFill>
                    <a:schemeClr val="tx1"/>
                  </a:solidFill>
                  <a:latin typeface="Arial" charset="0"/>
                  <a:ea typeface="宋体" charset="0"/>
                </a:defRPr>
              </a:lvl1pPr>
              <a:lvl2pPr marL="742950" indent="-285750" eaLnBrk="0" hangingPunct="0">
                <a:defRPr>
                  <a:solidFill>
                    <a:schemeClr val="tx1"/>
                  </a:solidFill>
                  <a:latin typeface="Arial" charset="0"/>
                  <a:ea typeface="宋体" charset="0"/>
                </a:defRPr>
              </a:lvl2pPr>
              <a:lvl3pPr marL="1143000" indent="-228600" eaLnBrk="0" hangingPunct="0">
                <a:defRPr>
                  <a:solidFill>
                    <a:schemeClr val="tx1"/>
                  </a:solidFill>
                  <a:latin typeface="Arial" charset="0"/>
                  <a:ea typeface="宋体" charset="0"/>
                </a:defRPr>
              </a:lvl3pPr>
              <a:lvl4pPr marL="1600200" indent="-228600" eaLnBrk="0" hangingPunct="0">
                <a:defRPr>
                  <a:solidFill>
                    <a:schemeClr val="tx1"/>
                  </a:solidFill>
                  <a:latin typeface="Arial" charset="0"/>
                  <a:ea typeface="宋体" charset="0"/>
                </a:defRPr>
              </a:lvl4pPr>
              <a:lvl5pPr marL="2057400" indent="-228600" eaLnBrk="0" hangingPunct="0">
                <a:defRPr>
                  <a:solidFill>
                    <a:schemeClr val="tx1"/>
                  </a:solidFill>
                  <a:latin typeface="Arial" charset="0"/>
                  <a:ea typeface="宋体" charset="0"/>
                </a:defRPr>
              </a:lvl5pPr>
              <a:lvl6pPr marL="2514600" indent="-228600" algn="ctr" eaLnBrk="0" fontAlgn="base" hangingPunct="0">
                <a:spcBef>
                  <a:spcPct val="0"/>
                </a:spcBef>
                <a:spcAft>
                  <a:spcPct val="0"/>
                </a:spcAft>
                <a:defRPr>
                  <a:solidFill>
                    <a:schemeClr val="tx1"/>
                  </a:solidFill>
                  <a:latin typeface="Arial" charset="0"/>
                  <a:ea typeface="宋体" charset="0"/>
                </a:defRPr>
              </a:lvl6pPr>
              <a:lvl7pPr marL="2971800" indent="-228600" algn="ctr" eaLnBrk="0" fontAlgn="base" hangingPunct="0">
                <a:spcBef>
                  <a:spcPct val="0"/>
                </a:spcBef>
                <a:spcAft>
                  <a:spcPct val="0"/>
                </a:spcAft>
                <a:defRPr>
                  <a:solidFill>
                    <a:schemeClr val="tx1"/>
                  </a:solidFill>
                  <a:latin typeface="Arial" charset="0"/>
                  <a:ea typeface="宋体" charset="0"/>
                </a:defRPr>
              </a:lvl7pPr>
              <a:lvl8pPr marL="3429000" indent="-228600" algn="ctr" eaLnBrk="0" fontAlgn="base" hangingPunct="0">
                <a:spcBef>
                  <a:spcPct val="0"/>
                </a:spcBef>
                <a:spcAft>
                  <a:spcPct val="0"/>
                </a:spcAft>
                <a:defRPr>
                  <a:solidFill>
                    <a:schemeClr val="tx1"/>
                  </a:solidFill>
                  <a:latin typeface="Arial" charset="0"/>
                  <a:ea typeface="宋体" charset="0"/>
                </a:defRPr>
              </a:lvl8pPr>
              <a:lvl9pPr marL="3886200" indent="-228600" algn="ctr" eaLnBrk="0" fontAlgn="base" hangingPunct="0">
                <a:spcBef>
                  <a:spcPct val="0"/>
                </a:spcBef>
                <a:spcAft>
                  <a:spcPct val="0"/>
                </a:spcAft>
                <a:defRPr>
                  <a:solidFill>
                    <a:schemeClr val="tx1"/>
                  </a:solidFill>
                  <a:latin typeface="Arial" charset="0"/>
                  <a:ea typeface="宋体" charset="0"/>
                </a:defRPr>
              </a:lvl9pPr>
            </a:lstStyle>
            <a:p>
              <a:pPr eaLnBrk="1" hangingPunct="1"/>
              <a:r>
                <a:rPr lang="en-US">
                  <a:solidFill>
                    <a:srgbClr val="FF0000"/>
                  </a:solidFill>
                </a:rPr>
                <a:t>Pr</a:t>
              </a:r>
              <a:r>
                <a:rPr lang="en-US" baseline="-25000">
                  <a:solidFill>
                    <a:srgbClr val="FF0000"/>
                  </a:solidFill>
                </a:rPr>
                <a:t>EU</a:t>
              </a:r>
              <a:endParaRPr lang="en-US">
                <a:solidFill>
                  <a:srgbClr val="FF0000"/>
                </a:solidFill>
              </a:endParaRPr>
            </a:p>
          </p:txBody>
        </p:sp>
        <p:sp>
          <p:nvSpPr>
            <p:cNvPr id="19485" name="Oval 32"/>
            <p:cNvSpPr>
              <a:spLocks noChangeArrowheads="1"/>
            </p:cNvSpPr>
            <p:nvPr/>
          </p:nvSpPr>
          <p:spPr bwMode="auto">
            <a:xfrm>
              <a:off x="2688" y="3744"/>
              <a:ext cx="96" cy="96"/>
            </a:xfrm>
            <a:prstGeom prst="ellipse">
              <a:avLst/>
            </a:prstGeom>
            <a:solidFill>
              <a:srgbClr val="FF9966"/>
            </a:solidFill>
            <a:ln w="28575">
              <a:solidFill>
                <a:srgbClr val="FF0000"/>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grpSp>
      <p:grpSp>
        <p:nvGrpSpPr>
          <p:cNvPr id="19475" name="Group 33"/>
          <p:cNvGrpSpPr>
            <a:grpSpLocks/>
          </p:cNvGrpSpPr>
          <p:nvPr/>
        </p:nvGrpSpPr>
        <p:grpSpPr bwMode="auto">
          <a:xfrm>
            <a:off x="1828800" y="3098793"/>
            <a:ext cx="527050" cy="381000"/>
            <a:chOff x="1152" y="1728"/>
            <a:chExt cx="332" cy="240"/>
          </a:xfrm>
        </p:grpSpPr>
        <p:sp>
          <p:nvSpPr>
            <p:cNvPr id="19482" name="Text Box 34"/>
            <p:cNvSpPr txBox="1">
              <a:spLocks noChangeArrowheads="1"/>
            </p:cNvSpPr>
            <p:nvPr/>
          </p:nvSpPr>
          <p:spPr bwMode="auto">
            <a:xfrm>
              <a:off x="1200" y="1728"/>
              <a:ext cx="284" cy="231"/>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85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a:solidFill>
                    <a:schemeClr val="tx1"/>
                  </a:solidFill>
                  <a:latin typeface="Arial" charset="0"/>
                  <a:ea typeface="宋体" charset="0"/>
                </a:defRPr>
              </a:lvl1pPr>
              <a:lvl2pPr marL="742950" indent="-285750" eaLnBrk="0" hangingPunct="0">
                <a:defRPr>
                  <a:solidFill>
                    <a:schemeClr val="tx1"/>
                  </a:solidFill>
                  <a:latin typeface="Arial" charset="0"/>
                  <a:ea typeface="宋体" charset="0"/>
                </a:defRPr>
              </a:lvl2pPr>
              <a:lvl3pPr marL="1143000" indent="-228600" eaLnBrk="0" hangingPunct="0">
                <a:defRPr>
                  <a:solidFill>
                    <a:schemeClr val="tx1"/>
                  </a:solidFill>
                  <a:latin typeface="Arial" charset="0"/>
                  <a:ea typeface="宋体" charset="0"/>
                </a:defRPr>
              </a:lvl3pPr>
              <a:lvl4pPr marL="1600200" indent="-228600" eaLnBrk="0" hangingPunct="0">
                <a:defRPr>
                  <a:solidFill>
                    <a:schemeClr val="tx1"/>
                  </a:solidFill>
                  <a:latin typeface="Arial" charset="0"/>
                  <a:ea typeface="宋体" charset="0"/>
                </a:defRPr>
              </a:lvl4pPr>
              <a:lvl5pPr marL="2057400" indent="-228600" eaLnBrk="0" hangingPunct="0">
                <a:defRPr>
                  <a:solidFill>
                    <a:schemeClr val="tx1"/>
                  </a:solidFill>
                  <a:latin typeface="Arial" charset="0"/>
                  <a:ea typeface="宋体" charset="0"/>
                </a:defRPr>
              </a:lvl5pPr>
              <a:lvl6pPr marL="2514600" indent="-228600" algn="ctr" eaLnBrk="0" fontAlgn="base" hangingPunct="0">
                <a:spcBef>
                  <a:spcPct val="0"/>
                </a:spcBef>
                <a:spcAft>
                  <a:spcPct val="0"/>
                </a:spcAft>
                <a:defRPr>
                  <a:solidFill>
                    <a:schemeClr val="tx1"/>
                  </a:solidFill>
                  <a:latin typeface="Arial" charset="0"/>
                  <a:ea typeface="宋体" charset="0"/>
                </a:defRPr>
              </a:lvl6pPr>
              <a:lvl7pPr marL="2971800" indent="-228600" algn="ctr" eaLnBrk="0" fontAlgn="base" hangingPunct="0">
                <a:spcBef>
                  <a:spcPct val="0"/>
                </a:spcBef>
                <a:spcAft>
                  <a:spcPct val="0"/>
                </a:spcAft>
                <a:defRPr>
                  <a:solidFill>
                    <a:schemeClr val="tx1"/>
                  </a:solidFill>
                  <a:latin typeface="Arial" charset="0"/>
                  <a:ea typeface="宋体" charset="0"/>
                </a:defRPr>
              </a:lvl7pPr>
              <a:lvl8pPr marL="3429000" indent="-228600" algn="ctr" eaLnBrk="0" fontAlgn="base" hangingPunct="0">
                <a:spcBef>
                  <a:spcPct val="0"/>
                </a:spcBef>
                <a:spcAft>
                  <a:spcPct val="0"/>
                </a:spcAft>
                <a:defRPr>
                  <a:solidFill>
                    <a:schemeClr val="tx1"/>
                  </a:solidFill>
                  <a:latin typeface="Arial" charset="0"/>
                  <a:ea typeface="宋体" charset="0"/>
                </a:defRPr>
              </a:lvl8pPr>
              <a:lvl9pPr marL="3886200" indent="-228600" algn="ctr" eaLnBrk="0" fontAlgn="base" hangingPunct="0">
                <a:spcBef>
                  <a:spcPct val="0"/>
                </a:spcBef>
                <a:spcAft>
                  <a:spcPct val="0"/>
                </a:spcAft>
                <a:defRPr>
                  <a:solidFill>
                    <a:schemeClr val="tx1"/>
                  </a:solidFill>
                  <a:latin typeface="Arial" charset="0"/>
                  <a:ea typeface="宋体" charset="0"/>
                </a:defRPr>
              </a:lvl9pPr>
            </a:lstStyle>
            <a:p>
              <a:pPr eaLnBrk="1" hangingPunct="1"/>
              <a:r>
                <a:rPr lang="en-US">
                  <a:solidFill>
                    <a:srgbClr val="0000FF"/>
                  </a:solidFill>
                </a:rPr>
                <a:t>C</a:t>
              </a:r>
              <a:r>
                <a:rPr lang="en-US" baseline="-25000">
                  <a:solidFill>
                    <a:srgbClr val="0000FF"/>
                  </a:solidFill>
                </a:rPr>
                <a:t>K</a:t>
              </a:r>
              <a:endParaRPr lang="en-US">
                <a:solidFill>
                  <a:srgbClr val="0000FF"/>
                </a:solidFill>
              </a:endParaRPr>
            </a:p>
          </p:txBody>
        </p:sp>
        <p:sp>
          <p:nvSpPr>
            <p:cNvPr id="19483" name="Oval 35"/>
            <p:cNvSpPr>
              <a:spLocks noChangeArrowheads="1"/>
            </p:cNvSpPr>
            <p:nvPr/>
          </p:nvSpPr>
          <p:spPr bwMode="auto">
            <a:xfrm>
              <a:off x="1152" y="1872"/>
              <a:ext cx="96" cy="96"/>
            </a:xfrm>
            <a:prstGeom prst="ellipse">
              <a:avLst/>
            </a:prstGeom>
            <a:solidFill>
              <a:srgbClr val="CCECFF"/>
            </a:solidFill>
            <a:ln w="28575">
              <a:solidFill>
                <a:srgbClr val="0000FF"/>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grpSp>
      <p:grpSp>
        <p:nvGrpSpPr>
          <p:cNvPr id="19476" name="Group 36"/>
          <p:cNvGrpSpPr>
            <a:grpSpLocks/>
          </p:cNvGrpSpPr>
          <p:nvPr/>
        </p:nvGrpSpPr>
        <p:grpSpPr bwMode="auto">
          <a:xfrm>
            <a:off x="3352800" y="4775193"/>
            <a:ext cx="560388" cy="457200"/>
            <a:chOff x="2112" y="2784"/>
            <a:chExt cx="353" cy="288"/>
          </a:xfrm>
        </p:grpSpPr>
        <p:sp>
          <p:nvSpPr>
            <p:cNvPr id="19480" name="Text Box 37"/>
            <p:cNvSpPr txBox="1">
              <a:spLocks noChangeArrowheads="1"/>
            </p:cNvSpPr>
            <p:nvPr/>
          </p:nvSpPr>
          <p:spPr bwMode="auto">
            <a:xfrm>
              <a:off x="2112" y="2784"/>
              <a:ext cx="353" cy="231"/>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85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a:solidFill>
                    <a:schemeClr val="tx1"/>
                  </a:solidFill>
                  <a:latin typeface="Arial" charset="0"/>
                  <a:ea typeface="宋体" charset="0"/>
                </a:defRPr>
              </a:lvl1pPr>
              <a:lvl2pPr marL="742950" indent="-285750" eaLnBrk="0" hangingPunct="0">
                <a:defRPr>
                  <a:solidFill>
                    <a:schemeClr val="tx1"/>
                  </a:solidFill>
                  <a:latin typeface="Arial" charset="0"/>
                  <a:ea typeface="宋体" charset="0"/>
                </a:defRPr>
              </a:lvl2pPr>
              <a:lvl3pPr marL="1143000" indent="-228600" eaLnBrk="0" hangingPunct="0">
                <a:defRPr>
                  <a:solidFill>
                    <a:schemeClr val="tx1"/>
                  </a:solidFill>
                  <a:latin typeface="Arial" charset="0"/>
                  <a:ea typeface="宋体" charset="0"/>
                </a:defRPr>
              </a:lvl3pPr>
              <a:lvl4pPr marL="1600200" indent="-228600" eaLnBrk="0" hangingPunct="0">
                <a:defRPr>
                  <a:solidFill>
                    <a:schemeClr val="tx1"/>
                  </a:solidFill>
                  <a:latin typeface="Arial" charset="0"/>
                  <a:ea typeface="宋体" charset="0"/>
                </a:defRPr>
              </a:lvl4pPr>
              <a:lvl5pPr marL="2057400" indent="-228600" eaLnBrk="0" hangingPunct="0">
                <a:defRPr>
                  <a:solidFill>
                    <a:schemeClr val="tx1"/>
                  </a:solidFill>
                  <a:latin typeface="Arial" charset="0"/>
                  <a:ea typeface="宋体" charset="0"/>
                </a:defRPr>
              </a:lvl5pPr>
              <a:lvl6pPr marL="2514600" indent="-228600" algn="ctr" eaLnBrk="0" fontAlgn="base" hangingPunct="0">
                <a:spcBef>
                  <a:spcPct val="0"/>
                </a:spcBef>
                <a:spcAft>
                  <a:spcPct val="0"/>
                </a:spcAft>
                <a:defRPr>
                  <a:solidFill>
                    <a:schemeClr val="tx1"/>
                  </a:solidFill>
                  <a:latin typeface="Arial" charset="0"/>
                  <a:ea typeface="宋体" charset="0"/>
                </a:defRPr>
              </a:lvl6pPr>
              <a:lvl7pPr marL="2971800" indent="-228600" algn="ctr" eaLnBrk="0" fontAlgn="base" hangingPunct="0">
                <a:spcBef>
                  <a:spcPct val="0"/>
                </a:spcBef>
                <a:spcAft>
                  <a:spcPct val="0"/>
                </a:spcAft>
                <a:defRPr>
                  <a:solidFill>
                    <a:schemeClr val="tx1"/>
                  </a:solidFill>
                  <a:latin typeface="Arial" charset="0"/>
                  <a:ea typeface="宋体" charset="0"/>
                </a:defRPr>
              </a:lvl7pPr>
              <a:lvl8pPr marL="3429000" indent="-228600" algn="ctr" eaLnBrk="0" fontAlgn="base" hangingPunct="0">
                <a:spcBef>
                  <a:spcPct val="0"/>
                </a:spcBef>
                <a:spcAft>
                  <a:spcPct val="0"/>
                </a:spcAft>
                <a:defRPr>
                  <a:solidFill>
                    <a:schemeClr val="tx1"/>
                  </a:solidFill>
                  <a:latin typeface="Arial" charset="0"/>
                  <a:ea typeface="宋体" charset="0"/>
                </a:defRPr>
              </a:lvl8pPr>
              <a:lvl9pPr marL="3886200" indent="-228600" algn="ctr" eaLnBrk="0" fontAlgn="base" hangingPunct="0">
                <a:spcBef>
                  <a:spcPct val="0"/>
                </a:spcBef>
                <a:spcAft>
                  <a:spcPct val="0"/>
                </a:spcAft>
                <a:defRPr>
                  <a:solidFill>
                    <a:schemeClr val="tx1"/>
                  </a:solidFill>
                  <a:latin typeface="Arial" charset="0"/>
                  <a:ea typeface="宋体" charset="0"/>
                </a:defRPr>
              </a:lvl9pPr>
            </a:lstStyle>
            <a:p>
              <a:pPr eaLnBrk="1" hangingPunct="1"/>
              <a:r>
                <a:rPr lang="en-US">
                  <a:solidFill>
                    <a:srgbClr val="FF0000"/>
                  </a:solidFill>
                </a:rPr>
                <a:t>C</a:t>
              </a:r>
              <a:r>
                <a:rPr lang="en-US" baseline="-25000">
                  <a:solidFill>
                    <a:srgbClr val="FF0000"/>
                  </a:solidFill>
                </a:rPr>
                <a:t>EU</a:t>
              </a:r>
              <a:endParaRPr lang="en-US">
                <a:solidFill>
                  <a:srgbClr val="FF0000"/>
                </a:solidFill>
              </a:endParaRPr>
            </a:p>
          </p:txBody>
        </p:sp>
        <p:sp>
          <p:nvSpPr>
            <p:cNvPr id="19481" name="Oval 38"/>
            <p:cNvSpPr>
              <a:spLocks noChangeArrowheads="1"/>
            </p:cNvSpPr>
            <p:nvPr/>
          </p:nvSpPr>
          <p:spPr bwMode="auto">
            <a:xfrm>
              <a:off x="2112" y="2976"/>
              <a:ext cx="96" cy="96"/>
            </a:xfrm>
            <a:prstGeom prst="ellipse">
              <a:avLst/>
            </a:prstGeom>
            <a:solidFill>
              <a:srgbClr val="FF9966"/>
            </a:solidFill>
            <a:ln w="28575">
              <a:solidFill>
                <a:srgbClr val="FF0000"/>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grpSp>
      <p:grpSp>
        <p:nvGrpSpPr>
          <p:cNvPr id="19477" name="Group 39"/>
          <p:cNvGrpSpPr>
            <a:grpSpLocks/>
          </p:cNvGrpSpPr>
          <p:nvPr/>
        </p:nvGrpSpPr>
        <p:grpSpPr bwMode="auto">
          <a:xfrm>
            <a:off x="381000" y="2031993"/>
            <a:ext cx="609600" cy="366713"/>
            <a:chOff x="240" y="1056"/>
            <a:chExt cx="384" cy="231"/>
          </a:xfrm>
        </p:grpSpPr>
        <p:sp>
          <p:nvSpPr>
            <p:cNvPr id="19478" name="Oval 40"/>
            <p:cNvSpPr>
              <a:spLocks noChangeArrowheads="1"/>
            </p:cNvSpPr>
            <p:nvPr/>
          </p:nvSpPr>
          <p:spPr bwMode="auto">
            <a:xfrm>
              <a:off x="528" y="1104"/>
              <a:ext cx="96" cy="96"/>
            </a:xfrm>
            <a:prstGeom prst="ellipse">
              <a:avLst/>
            </a:prstGeom>
            <a:solidFill>
              <a:srgbClr val="CCECFF"/>
            </a:solidFill>
            <a:ln w="28575">
              <a:solidFill>
                <a:srgbClr val="0000FF"/>
              </a:solidFill>
              <a:round/>
              <a:headEnd/>
              <a:tailEn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GB"/>
            </a:p>
          </p:txBody>
        </p:sp>
        <p:sp>
          <p:nvSpPr>
            <p:cNvPr id="19479" name="Text Box 41"/>
            <p:cNvSpPr txBox="1">
              <a:spLocks noChangeArrowheads="1"/>
            </p:cNvSpPr>
            <p:nvPr/>
          </p:nvSpPr>
          <p:spPr bwMode="auto">
            <a:xfrm>
              <a:off x="240" y="1056"/>
              <a:ext cx="324" cy="231"/>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857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eaLnBrk="0" hangingPunct="0">
                <a:defRPr>
                  <a:solidFill>
                    <a:schemeClr val="tx1"/>
                  </a:solidFill>
                  <a:latin typeface="Arial" charset="0"/>
                  <a:ea typeface="宋体" charset="0"/>
                </a:defRPr>
              </a:lvl1pPr>
              <a:lvl2pPr marL="742950" indent="-285750" eaLnBrk="0" hangingPunct="0">
                <a:defRPr>
                  <a:solidFill>
                    <a:schemeClr val="tx1"/>
                  </a:solidFill>
                  <a:latin typeface="Arial" charset="0"/>
                  <a:ea typeface="宋体" charset="0"/>
                </a:defRPr>
              </a:lvl2pPr>
              <a:lvl3pPr marL="1143000" indent="-228600" eaLnBrk="0" hangingPunct="0">
                <a:defRPr>
                  <a:solidFill>
                    <a:schemeClr val="tx1"/>
                  </a:solidFill>
                  <a:latin typeface="Arial" charset="0"/>
                  <a:ea typeface="宋体" charset="0"/>
                </a:defRPr>
              </a:lvl3pPr>
              <a:lvl4pPr marL="1600200" indent="-228600" eaLnBrk="0" hangingPunct="0">
                <a:defRPr>
                  <a:solidFill>
                    <a:schemeClr val="tx1"/>
                  </a:solidFill>
                  <a:latin typeface="Arial" charset="0"/>
                  <a:ea typeface="宋体" charset="0"/>
                </a:defRPr>
              </a:lvl4pPr>
              <a:lvl5pPr marL="2057400" indent="-228600" eaLnBrk="0" hangingPunct="0">
                <a:defRPr>
                  <a:solidFill>
                    <a:schemeClr val="tx1"/>
                  </a:solidFill>
                  <a:latin typeface="Arial" charset="0"/>
                  <a:ea typeface="宋体" charset="0"/>
                </a:defRPr>
              </a:lvl5pPr>
              <a:lvl6pPr marL="2514600" indent="-228600" algn="ctr" eaLnBrk="0" fontAlgn="base" hangingPunct="0">
                <a:spcBef>
                  <a:spcPct val="0"/>
                </a:spcBef>
                <a:spcAft>
                  <a:spcPct val="0"/>
                </a:spcAft>
                <a:defRPr>
                  <a:solidFill>
                    <a:schemeClr val="tx1"/>
                  </a:solidFill>
                  <a:latin typeface="Arial" charset="0"/>
                  <a:ea typeface="宋体" charset="0"/>
                </a:defRPr>
              </a:lvl6pPr>
              <a:lvl7pPr marL="2971800" indent="-228600" algn="ctr" eaLnBrk="0" fontAlgn="base" hangingPunct="0">
                <a:spcBef>
                  <a:spcPct val="0"/>
                </a:spcBef>
                <a:spcAft>
                  <a:spcPct val="0"/>
                </a:spcAft>
                <a:defRPr>
                  <a:solidFill>
                    <a:schemeClr val="tx1"/>
                  </a:solidFill>
                  <a:latin typeface="Arial" charset="0"/>
                  <a:ea typeface="宋体" charset="0"/>
                </a:defRPr>
              </a:lvl7pPr>
              <a:lvl8pPr marL="3429000" indent="-228600" algn="ctr" eaLnBrk="0" fontAlgn="base" hangingPunct="0">
                <a:spcBef>
                  <a:spcPct val="0"/>
                </a:spcBef>
                <a:spcAft>
                  <a:spcPct val="0"/>
                </a:spcAft>
                <a:defRPr>
                  <a:solidFill>
                    <a:schemeClr val="tx1"/>
                  </a:solidFill>
                  <a:latin typeface="Arial" charset="0"/>
                  <a:ea typeface="宋体" charset="0"/>
                </a:defRPr>
              </a:lvl8pPr>
              <a:lvl9pPr marL="3886200" indent="-228600" algn="ctr" eaLnBrk="0" fontAlgn="base" hangingPunct="0">
                <a:spcBef>
                  <a:spcPct val="0"/>
                </a:spcBef>
                <a:spcAft>
                  <a:spcPct val="0"/>
                </a:spcAft>
                <a:defRPr>
                  <a:solidFill>
                    <a:schemeClr val="tx1"/>
                  </a:solidFill>
                  <a:latin typeface="Arial" charset="0"/>
                  <a:ea typeface="宋体" charset="0"/>
                </a:defRPr>
              </a:lvl9pPr>
            </a:lstStyle>
            <a:p>
              <a:pPr eaLnBrk="1" hangingPunct="1"/>
              <a:r>
                <a:rPr lang="en-US">
                  <a:solidFill>
                    <a:srgbClr val="0000FF"/>
                  </a:solidFill>
                </a:rPr>
                <a:t>Pr</a:t>
              </a:r>
              <a:r>
                <a:rPr lang="en-US" baseline="-25000">
                  <a:solidFill>
                    <a:srgbClr val="0000FF"/>
                  </a:solidFill>
                </a:rPr>
                <a:t>K</a:t>
              </a:r>
              <a:endParaRPr lang="en-US">
                <a:solidFill>
                  <a:srgbClr val="0000FF"/>
                </a:solidFill>
              </a:endParaRPr>
            </a:p>
          </p:txBody>
        </p:sp>
      </p:grpSp>
    </p:spTree>
    <p:extLst>
      <p:ext uri="{BB962C8B-B14F-4D97-AF65-F5344CB8AC3E}">
        <p14:creationId xmlns:p14="http://schemas.microsoft.com/office/powerpoint/2010/main" val="264897798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8388"/>
                                        </p:tgtEl>
                                        <p:attrNameLst>
                                          <p:attrName>style.visibility</p:attrName>
                                        </p:attrNameLst>
                                      </p:cBhvr>
                                      <p:to>
                                        <p:strVal val="visible"/>
                                      </p:to>
                                    </p:set>
                                    <p:animEffect transition="in" filter="blinds(horizontal)">
                                      <p:cBhvr>
                                        <p:cTn id="7" dur="500"/>
                                        <p:tgtEl>
                                          <p:spTgt spid="583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8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73CEEF18-9229-4F40-B70C-2B2F2F6C3E98}" type="slidenum">
              <a:rPr lang="fr-FR"/>
              <a:pPr>
                <a:defRPr/>
              </a:pPr>
              <a:t>2</a:t>
            </a:fld>
            <a:r>
              <a:rPr lang="fr-FR"/>
              <a:t>/16</a:t>
            </a:r>
          </a:p>
        </p:txBody>
      </p:sp>
      <p:sp>
        <p:nvSpPr>
          <p:cNvPr id="712707" name="Rectangle 3"/>
          <p:cNvSpPr>
            <a:spLocks noGrp="1" noChangeArrowheads="1"/>
          </p:cNvSpPr>
          <p:nvPr>
            <p:ph type="body" idx="1"/>
          </p:nvPr>
        </p:nvSpPr>
        <p:spPr>
          <a:xfrm>
            <a:off x="152400" y="1822175"/>
            <a:ext cx="8991600" cy="4899300"/>
          </a:xfrm>
          <a:extLst>
            <a:ext uri="{91240B29-F687-4f45-9708-019B960494DF}">
              <a14:hiddenLine xmlns="" xmlns:a14="http://schemas.microsoft.com/office/drawing/2010/main" w="9525">
                <a:solidFill>
                  <a:schemeClr val="hlink"/>
                </a:solidFill>
                <a:miter lim="800000"/>
                <a:headEnd/>
                <a:tailEnd/>
              </a14:hiddenLine>
            </a:ext>
          </a:extLst>
        </p:spPr>
        <p:txBody>
          <a:bodyPr>
            <a:normAutofit/>
          </a:bodyPr>
          <a:lstStyle/>
          <a:p>
            <a:pPr marL="114300" indent="0">
              <a:lnSpc>
                <a:spcPct val="90000"/>
              </a:lnSpc>
              <a:buNone/>
            </a:pPr>
            <a:endParaRPr lang="en-US" b="1" dirty="0" smtClean="0"/>
          </a:p>
          <a:p>
            <a:pPr marL="114300" indent="0">
              <a:lnSpc>
                <a:spcPct val="90000"/>
              </a:lnSpc>
              <a:buNone/>
            </a:pPr>
            <a:r>
              <a:rPr lang="en-US" b="1" dirty="0" smtClean="0"/>
              <a:t>Trade based on differences:</a:t>
            </a:r>
            <a:endParaRPr lang="en-US" b="1" dirty="0"/>
          </a:p>
          <a:p>
            <a:pPr marL="342900" lvl="2">
              <a:lnSpc>
                <a:spcPct val="90000"/>
              </a:lnSpc>
              <a:buClr>
                <a:schemeClr val="accent1"/>
              </a:buClr>
            </a:pPr>
            <a:r>
              <a:rPr lang="en-US" sz="2000" dirty="0" smtClean="0"/>
              <a:t>in technologies: Ricardo</a:t>
            </a:r>
          </a:p>
          <a:p>
            <a:pPr marL="342900" lvl="2">
              <a:lnSpc>
                <a:spcPct val="90000"/>
              </a:lnSpc>
              <a:buClr>
                <a:schemeClr val="accent1"/>
              </a:buClr>
            </a:pPr>
            <a:r>
              <a:rPr lang="en-US" sz="2000" dirty="0" smtClean="0"/>
              <a:t>in factor endowments: </a:t>
            </a:r>
            <a:r>
              <a:rPr lang="en-US" sz="2000" dirty="0" err="1" smtClean="0"/>
              <a:t>Hecksher</a:t>
            </a:r>
            <a:r>
              <a:rPr lang="en-US" sz="2000" dirty="0" smtClean="0"/>
              <a:t>-Ohlin(H-O)</a:t>
            </a:r>
          </a:p>
          <a:p>
            <a:pPr marL="342900" lvl="2">
              <a:lnSpc>
                <a:spcPct val="90000"/>
              </a:lnSpc>
              <a:buClr>
                <a:schemeClr val="accent1"/>
              </a:buClr>
            </a:pPr>
            <a:endParaRPr lang="en-US" sz="2000" dirty="0"/>
          </a:p>
          <a:p>
            <a:pPr marL="114300" lvl="2" indent="0">
              <a:lnSpc>
                <a:spcPct val="90000"/>
              </a:lnSpc>
              <a:buClr>
                <a:schemeClr val="accent1"/>
              </a:buClr>
              <a:buNone/>
            </a:pPr>
            <a:r>
              <a:rPr lang="en-US" sz="2000" dirty="0" smtClean="0">
                <a:latin typeface="Wingdings"/>
                <a:ea typeface="Wingdings"/>
                <a:cs typeface="Wingdings"/>
                <a:sym typeface="Wingdings"/>
              </a:rPr>
              <a:t></a:t>
            </a:r>
            <a:r>
              <a:rPr lang="en-US" sz="2000" dirty="0" smtClean="0"/>
              <a:t>Inter-industry trade</a:t>
            </a:r>
          </a:p>
          <a:p>
            <a:pPr marL="342900" lvl="2">
              <a:lnSpc>
                <a:spcPct val="90000"/>
              </a:lnSpc>
              <a:buClr>
                <a:schemeClr val="accent1"/>
              </a:buClr>
            </a:pPr>
            <a:endParaRPr lang="en-US" sz="2000" dirty="0" smtClean="0"/>
          </a:p>
          <a:p>
            <a:pPr marL="114300" lvl="2" indent="0">
              <a:lnSpc>
                <a:spcPct val="90000"/>
              </a:lnSpc>
              <a:buClr>
                <a:schemeClr val="accent1"/>
              </a:buClr>
              <a:buNone/>
            </a:pPr>
            <a:r>
              <a:rPr lang="en-US" sz="2400" b="1" dirty="0" smtClean="0"/>
              <a:t>Trade based on economies of scale and product differentiation:</a:t>
            </a:r>
          </a:p>
          <a:p>
            <a:pPr marL="342900" lvl="2">
              <a:lnSpc>
                <a:spcPct val="90000"/>
              </a:lnSpc>
              <a:buClr>
                <a:schemeClr val="accent1"/>
              </a:buClr>
            </a:pPr>
            <a:r>
              <a:rPr lang="en-US" sz="2000" dirty="0" err="1" smtClean="0"/>
              <a:t>Krugman</a:t>
            </a:r>
            <a:r>
              <a:rPr lang="en-US" sz="2000" dirty="0" smtClean="0"/>
              <a:t> and others</a:t>
            </a:r>
          </a:p>
          <a:p>
            <a:pPr marL="342900" lvl="2">
              <a:lnSpc>
                <a:spcPct val="90000"/>
              </a:lnSpc>
              <a:buClr>
                <a:schemeClr val="accent1"/>
              </a:buClr>
            </a:pPr>
            <a:endParaRPr lang="en-US" sz="2000" dirty="0" smtClean="0"/>
          </a:p>
          <a:p>
            <a:pPr marL="114300" lvl="2" indent="0">
              <a:lnSpc>
                <a:spcPct val="90000"/>
              </a:lnSpc>
              <a:buClr>
                <a:schemeClr val="accent1"/>
              </a:buClr>
              <a:buNone/>
            </a:pPr>
            <a:r>
              <a:rPr lang="en-US" sz="2000" dirty="0" smtClean="0">
                <a:latin typeface="Wingdings"/>
                <a:ea typeface="Wingdings"/>
                <a:cs typeface="Wingdings"/>
                <a:sym typeface="Wingdings"/>
              </a:rPr>
              <a:t></a:t>
            </a:r>
            <a:r>
              <a:rPr lang="en-US" sz="2000" dirty="0" smtClean="0"/>
              <a:t>Intra-industry trade</a:t>
            </a:r>
            <a:endParaRPr lang="en-US" sz="2000" dirty="0"/>
          </a:p>
          <a:p>
            <a:pPr>
              <a:lnSpc>
                <a:spcPct val="90000"/>
              </a:lnSpc>
            </a:pPr>
            <a:endParaRPr lang="en-US" dirty="0" smtClean="0"/>
          </a:p>
        </p:txBody>
      </p:sp>
      <p:sp>
        <p:nvSpPr>
          <p:cNvPr id="7" name="Title 1"/>
          <p:cNvSpPr>
            <a:spLocks noGrp="1"/>
          </p:cNvSpPr>
          <p:nvPr>
            <p:ph type="title"/>
          </p:nvPr>
        </p:nvSpPr>
        <p:spPr>
          <a:xfrm>
            <a:off x="426128" y="408372"/>
            <a:ext cx="8260672" cy="1039427"/>
          </a:xfrm>
        </p:spPr>
        <p:txBody>
          <a:bodyPr>
            <a:normAutofit fontScale="90000"/>
          </a:bodyPr>
          <a:lstStyle/>
          <a:p>
            <a:r>
              <a:rPr lang="en-US" dirty="0" smtClean="0"/>
              <a:t>Theories of international trade</a:t>
            </a:r>
            <a:endParaRPr lang="en-US" dirty="0"/>
          </a:p>
        </p:txBody>
      </p:sp>
    </p:spTree>
    <p:extLst>
      <p:ext uri="{BB962C8B-B14F-4D97-AF65-F5344CB8AC3E}">
        <p14:creationId xmlns:p14="http://schemas.microsoft.com/office/powerpoint/2010/main" val="12526711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p:cNvSpPr>
            <a:spLocks noGrp="1"/>
          </p:cNvSpPr>
          <p:nvPr>
            <p:ph type="sldNum" sz="quarter" idx="10"/>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宋体" charset="0"/>
              </a:defRPr>
            </a:lvl1pPr>
            <a:lvl2pPr marL="742950" indent="-285750" eaLnBrk="0" hangingPunct="0">
              <a:defRPr>
                <a:solidFill>
                  <a:schemeClr val="tx1"/>
                </a:solidFill>
                <a:latin typeface="Arial" charset="0"/>
                <a:ea typeface="宋体" charset="0"/>
              </a:defRPr>
            </a:lvl2pPr>
            <a:lvl3pPr marL="1143000" indent="-228600" eaLnBrk="0" hangingPunct="0">
              <a:defRPr>
                <a:solidFill>
                  <a:schemeClr val="tx1"/>
                </a:solidFill>
                <a:latin typeface="Arial" charset="0"/>
                <a:ea typeface="宋体" charset="0"/>
              </a:defRPr>
            </a:lvl3pPr>
            <a:lvl4pPr marL="1600200" indent="-228600" eaLnBrk="0" hangingPunct="0">
              <a:defRPr>
                <a:solidFill>
                  <a:schemeClr val="tx1"/>
                </a:solidFill>
                <a:latin typeface="Arial" charset="0"/>
                <a:ea typeface="宋体" charset="0"/>
              </a:defRPr>
            </a:lvl4pPr>
            <a:lvl5pPr marL="2057400" indent="-228600" eaLnBrk="0" hangingPunct="0">
              <a:defRPr>
                <a:solidFill>
                  <a:schemeClr val="tx1"/>
                </a:solidFill>
                <a:latin typeface="Arial" charset="0"/>
                <a:ea typeface="宋体" charset="0"/>
              </a:defRPr>
            </a:lvl5pPr>
            <a:lvl6pPr marL="2514600" indent="-228600" algn="ctr" eaLnBrk="0" fontAlgn="base" hangingPunct="0">
              <a:spcBef>
                <a:spcPct val="0"/>
              </a:spcBef>
              <a:spcAft>
                <a:spcPct val="0"/>
              </a:spcAft>
              <a:defRPr>
                <a:solidFill>
                  <a:schemeClr val="tx1"/>
                </a:solidFill>
                <a:latin typeface="Arial" charset="0"/>
                <a:ea typeface="宋体" charset="0"/>
              </a:defRPr>
            </a:lvl6pPr>
            <a:lvl7pPr marL="2971800" indent="-228600" algn="ctr" eaLnBrk="0" fontAlgn="base" hangingPunct="0">
              <a:spcBef>
                <a:spcPct val="0"/>
              </a:spcBef>
              <a:spcAft>
                <a:spcPct val="0"/>
              </a:spcAft>
              <a:defRPr>
                <a:solidFill>
                  <a:schemeClr val="tx1"/>
                </a:solidFill>
                <a:latin typeface="Arial" charset="0"/>
                <a:ea typeface="宋体" charset="0"/>
              </a:defRPr>
            </a:lvl7pPr>
            <a:lvl8pPr marL="3429000" indent="-228600" algn="ctr" eaLnBrk="0" fontAlgn="base" hangingPunct="0">
              <a:spcBef>
                <a:spcPct val="0"/>
              </a:spcBef>
              <a:spcAft>
                <a:spcPct val="0"/>
              </a:spcAft>
              <a:defRPr>
                <a:solidFill>
                  <a:schemeClr val="tx1"/>
                </a:solidFill>
                <a:latin typeface="Arial" charset="0"/>
                <a:ea typeface="宋体" charset="0"/>
              </a:defRPr>
            </a:lvl8pPr>
            <a:lvl9pPr marL="3886200" indent="-228600" algn="ctr" eaLnBrk="0" fontAlgn="base" hangingPunct="0">
              <a:spcBef>
                <a:spcPct val="0"/>
              </a:spcBef>
              <a:spcAft>
                <a:spcPct val="0"/>
              </a:spcAft>
              <a:defRPr>
                <a:solidFill>
                  <a:schemeClr val="tx1"/>
                </a:solidFill>
                <a:latin typeface="Arial" charset="0"/>
                <a:ea typeface="宋体" charset="0"/>
              </a:defRPr>
            </a:lvl9pPr>
          </a:lstStyle>
          <a:p>
            <a:r>
              <a:rPr lang="en-GB"/>
              <a:t>Page </a:t>
            </a:r>
            <a:fld id="{DC452ED8-1B1E-8242-BC60-AA80FA455CEA}" type="slidenum">
              <a:rPr lang="en-GB"/>
              <a:pPr/>
              <a:t>20</a:t>
            </a:fld>
            <a:endParaRPr lang="en-GB"/>
          </a:p>
        </p:txBody>
      </p:sp>
      <p:sp>
        <p:nvSpPr>
          <p:cNvPr id="19464" name="Rectangle 19"/>
          <p:cNvSpPr>
            <a:spLocks noGrp="1" noChangeArrowheads="1"/>
          </p:cNvSpPr>
          <p:nvPr>
            <p:ph type="title"/>
          </p:nvPr>
        </p:nvSpPr>
        <p:spPr/>
        <p:txBody>
          <a:bodyPr>
            <a:normAutofit/>
          </a:bodyPr>
          <a:lstStyle/>
          <a:p>
            <a:pPr eaLnBrk="1" hangingPunct="1"/>
            <a:r>
              <a:rPr lang="en-US" dirty="0" smtClean="0"/>
              <a:t>International wages</a:t>
            </a:r>
            <a:endParaRPr lang="en-US" dirty="0"/>
          </a:p>
        </p:txBody>
      </p:sp>
      <p:sp>
        <p:nvSpPr>
          <p:cNvPr id="37" name="Rectangle 14"/>
          <p:cNvSpPr txBox="1">
            <a:spLocks noChangeArrowheads="1"/>
          </p:cNvSpPr>
          <p:nvPr/>
        </p:nvSpPr>
        <p:spPr>
          <a:xfrm>
            <a:off x="457200" y="1752600"/>
            <a:ext cx="8229600" cy="4373563"/>
          </a:xfrm>
          <a:prstGeom prst="rect">
            <a:avLst/>
          </a:prstGeom>
          <a:noFill/>
        </p:spPr>
        <p:txBody>
          <a:bodyPr vert="horz" lIns="91440" tIns="45720" rIns="91440" bIns="45720" rtlCol="0">
            <a:normAutofit lnSpcReduction="10000"/>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r>
              <a:rPr lang="en-GB" altLang="zh-CN" sz="2000" b="1" dirty="0" smtClean="0"/>
              <a:t>Absolute cost advantage </a:t>
            </a:r>
            <a:r>
              <a:rPr lang="en-GB" altLang="zh-CN" sz="2000" b="1" dirty="0" smtClean="0">
                <a:latin typeface="Wingdings"/>
                <a:ea typeface="Wingdings"/>
                <a:cs typeface="Wingdings"/>
                <a:sym typeface="Wingdings"/>
              </a:rPr>
              <a:t> </a:t>
            </a:r>
            <a:r>
              <a:rPr lang="en-GB" altLang="zh-CN" sz="2000" b="1" dirty="0" smtClean="0">
                <a:ea typeface="Wingdings"/>
                <a:cs typeface="Wingdings"/>
                <a:sym typeface="Wingdings"/>
              </a:rPr>
              <a:t>wage/welfare advantage</a:t>
            </a:r>
          </a:p>
          <a:p>
            <a:pPr marL="114300" indent="0">
              <a:buNone/>
            </a:pPr>
            <a:endParaRPr lang="en-GB" altLang="zh-CN" sz="2000" dirty="0" smtClean="0"/>
          </a:p>
          <a:p>
            <a:r>
              <a:rPr lang="en-GB" altLang="zh-CN" sz="2000" i="1" dirty="0" smtClean="0">
                <a:effectLst>
                  <a:outerShdw blurRad="38100" dist="38100" dir="2700000" algn="tl">
                    <a:srgbClr val="000000">
                      <a:alpha val="43137"/>
                    </a:srgbClr>
                  </a:outerShdw>
                </a:effectLst>
              </a:rPr>
              <a:t>Assume</a:t>
            </a:r>
            <a:r>
              <a:rPr lang="en-GB" altLang="zh-CN" sz="2000" dirty="0" smtClean="0"/>
              <a:t> </a:t>
            </a:r>
            <a:r>
              <a:rPr lang="en-GB" altLang="zh-CN" sz="2000" dirty="0"/>
              <a:t/>
            </a:r>
            <a:br>
              <a:rPr lang="en-GB" altLang="zh-CN" sz="2000" dirty="0"/>
            </a:br>
            <a:r>
              <a:rPr lang="en-GB" altLang="zh-CN" sz="2000" dirty="0"/>
              <a:t>(1) EU (Kenya) specialized in chemical (food)</a:t>
            </a:r>
            <a:br>
              <a:rPr lang="en-GB" altLang="zh-CN" sz="2000" dirty="0"/>
            </a:br>
            <a:r>
              <a:rPr lang="en-GB" altLang="zh-CN" sz="2000" dirty="0"/>
              <a:t>(2) exchange rate=1</a:t>
            </a:r>
            <a:br>
              <a:rPr lang="en-GB" altLang="zh-CN" sz="2000" dirty="0"/>
            </a:br>
            <a:r>
              <a:rPr lang="en-GB" altLang="zh-CN" sz="2000" dirty="0"/>
              <a:t>(3) wage in Kenya is </a:t>
            </a:r>
            <a:r>
              <a:rPr lang="en-GB" altLang="zh-CN" sz="2000" dirty="0" smtClean="0"/>
              <a:t>numeraire (1), </a:t>
            </a:r>
            <a:r>
              <a:rPr lang="en-GB" altLang="zh-CN" sz="2000" b="1" i="1" dirty="0" err="1">
                <a:effectLst>
                  <a:outerShdw blurRad="38100" dist="38100" dir="2700000" algn="tl">
                    <a:srgbClr val="000000">
                      <a:alpha val="43137"/>
                    </a:srgbClr>
                  </a:outerShdw>
                </a:effectLst>
              </a:rPr>
              <a:t>Weu</a:t>
            </a:r>
            <a:r>
              <a:rPr lang="en-GB" altLang="zh-CN" sz="2000" dirty="0"/>
              <a:t> is EU </a:t>
            </a:r>
            <a:r>
              <a:rPr lang="en-GB" altLang="zh-CN" sz="2000" dirty="0" smtClean="0"/>
              <a:t>wage</a:t>
            </a:r>
          </a:p>
          <a:p>
            <a:pPr marL="114300" indent="0">
              <a:buNone/>
            </a:pPr>
            <a:endParaRPr lang="en-GB" altLang="zh-CN" sz="2000" dirty="0"/>
          </a:p>
          <a:p>
            <a:r>
              <a:rPr lang="en-GB" sz="2000" dirty="0" smtClean="0"/>
              <a:t>Food price in Kenya=1*4=4(perfect competition)</a:t>
            </a:r>
            <a:br>
              <a:rPr lang="en-GB" sz="2000" dirty="0" smtClean="0"/>
            </a:br>
            <a:r>
              <a:rPr lang="en-GB" sz="2000" dirty="0" smtClean="0"/>
              <a:t>For EU not to produce food: </a:t>
            </a:r>
            <a:br>
              <a:rPr lang="en-GB" sz="2000" dirty="0" smtClean="0"/>
            </a:br>
            <a:r>
              <a:rPr lang="en-GB" sz="2000" dirty="0" smtClean="0"/>
              <a:t>Food price in EU=</a:t>
            </a:r>
            <a:r>
              <a:rPr lang="en-GB" sz="2000" b="1" i="1" dirty="0" err="1" smtClean="0">
                <a:effectLst>
                  <a:outerShdw blurRad="38100" dist="38100" dir="2700000" algn="tl">
                    <a:srgbClr val="000000">
                      <a:alpha val="43137"/>
                    </a:srgbClr>
                  </a:outerShdw>
                </a:effectLst>
              </a:rPr>
              <a:t>Weu</a:t>
            </a:r>
            <a:r>
              <a:rPr lang="en-GB" sz="2000" b="1" i="1" dirty="0" smtClean="0">
                <a:effectLst>
                  <a:outerShdw blurRad="38100" dist="38100" dir="2700000" algn="tl">
                    <a:srgbClr val="000000">
                      <a:alpha val="43137"/>
                    </a:srgbClr>
                  </a:outerShdw>
                </a:effectLst>
              </a:rPr>
              <a:t>*</a:t>
            </a:r>
            <a:r>
              <a:rPr lang="en-GB" sz="2000" dirty="0" smtClean="0"/>
              <a:t>2&gt;4</a:t>
            </a:r>
            <a:r>
              <a:rPr lang="en-GB" sz="2000" dirty="0" smtClean="0">
                <a:latin typeface="Wingdings"/>
                <a:ea typeface="Wingdings"/>
                <a:cs typeface="Wingdings"/>
                <a:sym typeface="Wingdings"/>
              </a:rPr>
              <a:t></a:t>
            </a:r>
            <a:r>
              <a:rPr lang="en-GB" sz="2000" b="1" i="1" dirty="0" smtClean="0">
                <a:effectLst>
                  <a:outerShdw blurRad="38100" dist="38100" dir="2700000" algn="tl">
                    <a:srgbClr val="000000">
                      <a:alpha val="43137"/>
                    </a:srgbClr>
                  </a:outerShdw>
                </a:effectLst>
                <a:ea typeface="Wingdings"/>
                <a:cs typeface="Wingdings"/>
                <a:sym typeface="Wingdings"/>
              </a:rPr>
              <a:t>Weu</a:t>
            </a:r>
            <a:r>
              <a:rPr lang="en-GB" sz="2000" dirty="0" smtClean="0">
                <a:ea typeface="Wingdings"/>
                <a:cs typeface="Wingdings"/>
                <a:sym typeface="Wingdings"/>
              </a:rPr>
              <a:t>&gt;2</a:t>
            </a:r>
          </a:p>
          <a:p>
            <a:pPr marL="114300" indent="0">
              <a:buNone/>
            </a:pPr>
            <a:endParaRPr lang="en-GB" sz="2000" dirty="0" smtClean="0"/>
          </a:p>
          <a:p>
            <a:r>
              <a:rPr lang="en-GB" altLang="zh-CN" sz="2000" dirty="0" smtClean="0"/>
              <a:t>Chemical </a:t>
            </a:r>
            <a:r>
              <a:rPr lang="en-GB" altLang="zh-CN" sz="2000" dirty="0"/>
              <a:t>price in </a:t>
            </a:r>
            <a:r>
              <a:rPr lang="en-GB" altLang="zh-CN" sz="2000" dirty="0" smtClean="0"/>
              <a:t>EU=</a:t>
            </a:r>
            <a:r>
              <a:rPr lang="en-GB" altLang="zh-CN" sz="2000" b="1" i="1" dirty="0" err="1" smtClean="0">
                <a:effectLst>
                  <a:outerShdw blurRad="38100" dist="38100" dir="2700000" algn="tl">
                    <a:srgbClr val="000000">
                      <a:alpha val="43137"/>
                    </a:srgbClr>
                  </a:outerShdw>
                </a:effectLst>
              </a:rPr>
              <a:t>Weu</a:t>
            </a:r>
            <a:r>
              <a:rPr lang="en-GB" altLang="zh-CN" sz="2000" b="1" i="1" dirty="0" smtClean="0">
                <a:effectLst>
                  <a:outerShdw blurRad="38100" dist="38100" dir="2700000" algn="tl">
                    <a:srgbClr val="000000">
                      <a:alpha val="43137"/>
                    </a:srgbClr>
                  </a:outerShdw>
                </a:effectLst>
              </a:rPr>
              <a:t>*</a:t>
            </a:r>
            <a:r>
              <a:rPr lang="en-GB" altLang="zh-CN" sz="2000" dirty="0" smtClean="0"/>
              <a:t>8</a:t>
            </a:r>
            <a:r>
              <a:rPr lang="en-GB" altLang="zh-CN" sz="2000" b="1" i="1" dirty="0" smtClean="0">
                <a:effectLst>
                  <a:outerShdw blurRad="38100" dist="38100" dir="2700000" algn="tl">
                    <a:srgbClr val="000000">
                      <a:alpha val="43137"/>
                    </a:srgbClr>
                  </a:outerShdw>
                </a:effectLst>
              </a:rPr>
              <a:t> </a:t>
            </a:r>
            <a:r>
              <a:rPr lang="en-GB" altLang="zh-CN" sz="2000" dirty="0" smtClean="0"/>
              <a:t>(perfect competition)</a:t>
            </a:r>
            <a:br>
              <a:rPr lang="en-GB" altLang="zh-CN" sz="2000" dirty="0" smtClean="0"/>
            </a:br>
            <a:r>
              <a:rPr lang="en-GB" altLang="zh-CN" sz="2000" dirty="0" smtClean="0"/>
              <a:t>For Kenya not to produce chemical:</a:t>
            </a:r>
            <a:br>
              <a:rPr lang="en-GB" altLang="zh-CN" sz="2000" dirty="0" smtClean="0"/>
            </a:br>
            <a:r>
              <a:rPr lang="en-GB" altLang="zh-CN" sz="2000" dirty="0" smtClean="0"/>
              <a:t>Chemical price in Kenya=1*24=24&gt;8*</a:t>
            </a:r>
            <a:r>
              <a:rPr lang="en-GB" altLang="zh-CN" sz="2000" b="1" i="1" dirty="0" err="1" smtClean="0">
                <a:effectLst>
                  <a:outerShdw blurRad="38100" dist="38100" dir="2700000" algn="tl">
                    <a:srgbClr val="000000">
                      <a:alpha val="43137"/>
                    </a:srgbClr>
                  </a:outerShdw>
                </a:effectLst>
              </a:rPr>
              <a:t>Weu</a:t>
            </a:r>
            <a:r>
              <a:rPr lang="en-GB" altLang="zh-CN" sz="2000" dirty="0" err="1">
                <a:latin typeface="Wingdings"/>
                <a:ea typeface="Wingdings"/>
                <a:cs typeface="Wingdings"/>
                <a:sym typeface="Wingdings"/>
              </a:rPr>
              <a:t></a:t>
            </a:r>
            <a:r>
              <a:rPr lang="en-GB" altLang="zh-CN" sz="2000" b="1" i="1" dirty="0" err="1" smtClean="0">
                <a:effectLst>
                  <a:outerShdw blurRad="38100" dist="38100" dir="2700000" algn="tl">
                    <a:srgbClr val="000000">
                      <a:alpha val="43137"/>
                    </a:srgbClr>
                  </a:outerShdw>
                </a:effectLst>
                <a:ea typeface="Wingdings"/>
                <a:cs typeface="Wingdings"/>
                <a:sym typeface="Wingdings"/>
              </a:rPr>
              <a:t>Weu</a:t>
            </a:r>
            <a:r>
              <a:rPr lang="en-GB" altLang="zh-CN" sz="2000" dirty="0" smtClean="0">
                <a:ea typeface="Wingdings"/>
                <a:cs typeface="Wingdings"/>
                <a:sym typeface="Wingdings"/>
              </a:rPr>
              <a:t>&lt;3</a:t>
            </a:r>
            <a:endParaRPr lang="en-GB" altLang="zh-CN" sz="2000" dirty="0"/>
          </a:p>
          <a:p>
            <a:endParaRPr lang="en-GB" altLang="zh-CN" dirty="0"/>
          </a:p>
          <a:p>
            <a:endParaRPr lang="en-US" dirty="0"/>
          </a:p>
        </p:txBody>
      </p:sp>
    </p:spTree>
    <p:extLst>
      <p:ext uri="{BB962C8B-B14F-4D97-AF65-F5344CB8AC3E}">
        <p14:creationId xmlns:p14="http://schemas.microsoft.com/office/powerpoint/2010/main" val="4263786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7">
                                            <p:txEl>
                                              <p:pRg st="0" end="0"/>
                                            </p:txEl>
                                          </p:spTgt>
                                        </p:tgtEl>
                                        <p:attrNameLst>
                                          <p:attrName>style.visibility</p:attrName>
                                        </p:attrNameLst>
                                      </p:cBhvr>
                                      <p:to>
                                        <p:strVal val="visible"/>
                                      </p:to>
                                    </p:set>
                                    <p:animEffect transition="in" filter="blinds(horizontal)">
                                      <p:cBhvr>
                                        <p:cTn id="7" dur="500"/>
                                        <p:tgtEl>
                                          <p:spTgt spid="3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7">
                                            <p:txEl>
                                              <p:pRg st="2" end="2"/>
                                            </p:txEl>
                                          </p:spTgt>
                                        </p:tgtEl>
                                        <p:attrNameLst>
                                          <p:attrName>style.visibility</p:attrName>
                                        </p:attrNameLst>
                                      </p:cBhvr>
                                      <p:to>
                                        <p:strVal val="visible"/>
                                      </p:to>
                                    </p:set>
                                    <p:animEffect transition="in" filter="blinds(horizontal)">
                                      <p:cBhvr>
                                        <p:cTn id="12" dur="500"/>
                                        <p:tgtEl>
                                          <p:spTgt spid="3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7">
                                            <p:txEl>
                                              <p:pRg st="4" end="4"/>
                                            </p:txEl>
                                          </p:spTgt>
                                        </p:tgtEl>
                                        <p:attrNameLst>
                                          <p:attrName>style.visibility</p:attrName>
                                        </p:attrNameLst>
                                      </p:cBhvr>
                                      <p:to>
                                        <p:strVal val="visible"/>
                                      </p:to>
                                    </p:set>
                                    <p:animEffect transition="in" filter="blinds(horizontal)">
                                      <p:cBhvr>
                                        <p:cTn id="17" dur="500"/>
                                        <p:tgtEl>
                                          <p:spTgt spid="37">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7">
                                            <p:txEl>
                                              <p:pRg st="6" end="6"/>
                                            </p:txEl>
                                          </p:spTgt>
                                        </p:tgtEl>
                                        <p:attrNameLst>
                                          <p:attrName>style.visibility</p:attrName>
                                        </p:attrNameLst>
                                      </p:cBhvr>
                                      <p:to>
                                        <p:strVal val="visible"/>
                                      </p:to>
                                    </p:set>
                                    <p:animEffect transition="in" filter="blinds(horizontal)">
                                      <p:cBhvr>
                                        <p:cTn id="22" dur="500"/>
                                        <p:tgtEl>
                                          <p:spTgt spid="3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Ricardian </a:t>
            </a:r>
            <a:r>
              <a:rPr lang="en-US" sz="3600" dirty="0"/>
              <a:t>model Summary 1</a:t>
            </a:r>
            <a:endParaRPr lang="fi-FI" dirty="0"/>
          </a:p>
        </p:txBody>
      </p:sp>
      <p:sp>
        <p:nvSpPr>
          <p:cNvPr id="3" name="Content Placeholder 2"/>
          <p:cNvSpPr>
            <a:spLocks noGrp="1"/>
          </p:cNvSpPr>
          <p:nvPr>
            <p:ph idx="1"/>
          </p:nvPr>
        </p:nvSpPr>
        <p:spPr/>
        <p:txBody>
          <a:bodyPr>
            <a:normAutofit lnSpcReduction="10000"/>
          </a:bodyPr>
          <a:lstStyle/>
          <a:p>
            <a:pPr marL="114300" indent="0">
              <a:buNone/>
            </a:pPr>
            <a:r>
              <a:rPr lang="fi-FI" b="1" dirty="0" smtClean="0">
                <a:effectLst>
                  <a:outerShdw blurRad="38100" dist="38100" dir="2700000" algn="tl">
                    <a:srgbClr val="000000">
                      <a:alpha val="43137"/>
                    </a:srgbClr>
                  </a:outerShdw>
                </a:effectLst>
              </a:rPr>
              <a:t>CA</a:t>
            </a:r>
            <a:r>
              <a:rPr lang="fi-FI" dirty="0" smtClean="0"/>
              <a:t> exists when:</a:t>
            </a:r>
          </a:p>
          <a:p>
            <a:pPr marL="114300" indent="0">
              <a:buNone/>
            </a:pPr>
            <a:endParaRPr lang="fi-FI" dirty="0" smtClean="0"/>
          </a:p>
          <a:p>
            <a:pPr marL="114300" indent="0">
              <a:buNone/>
            </a:pPr>
            <a:r>
              <a:rPr lang="fi-FI" dirty="0" smtClean="0"/>
              <a:t>Relative opportunity cost of production for a good or service is lower than in another country.</a:t>
            </a:r>
          </a:p>
          <a:p>
            <a:pPr marL="114300" indent="0">
              <a:buNone/>
            </a:pPr>
            <a:endParaRPr lang="fi-FI" dirty="0"/>
          </a:p>
          <a:p>
            <a:pPr marL="114300" indent="0">
              <a:buNone/>
            </a:pPr>
            <a:r>
              <a:rPr lang="fi-FI" b="1" dirty="0" smtClean="0">
                <a:solidFill>
                  <a:srgbClr val="FF0000"/>
                </a:solidFill>
              </a:rPr>
              <a:t>Basic rule </a:t>
            </a:r>
            <a:r>
              <a:rPr lang="fi-FI" dirty="0" smtClean="0"/>
              <a:t>– specialize in the goods and services that you are relatively best at.</a:t>
            </a:r>
          </a:p>
          <a:p>
            <a:pPr marL="114300" indent="0">
              <a:buNone/>
            </a:pPr>
            <a:endParaRPr lang="fi-FI" dirty="0"/>
          </a:p>
          <a:p>
            <a:pPr marL="114300" indent="0">
              <a:buNone/>
            </a:pPr>
            <a:r>
              <a:rPr lang="fi-FI" dirty="0" smtClean="0"/>
              <a:t>This opens up important potential gains from specialization and trade leading to a more efficient allocation of scarce resources. </a:t>
            </a:r>
          </a:p>
          <a:p>
            <a:pPr marL="114300" indent="0">
              <a:buNone/>
            </a:pPr>
            <a:endParaRPr lang="fi-FI" dirty="0"/>
          </a:p>
        </p:txBody>
      </p:sp>
    </p:spTree>
    <p:extLst>
      <p:ext uri="{BB962C8B-B14F-4D97-AF65-F5344CB8AC3E}">
        <p14:creationId xmlns:p14="http://schemas.microsoft.com/office/powerpoint/2010/main" val="26575365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宋体" charset="0"/>
              </a:defRPr>
            </a:lvl1pPr>
            <a:lvl2pPr marL="742950" indent="-285750" eaLnBrk="0" hangingPunct="0">
              <a:defRPr>
                <a:solidFill>
                  <a:schemeClr val="tx1"/>
                </a:solidFill>
                <a:latin typeface="Arial" charset="0"/>
                <a:ea typeface="宋体" charset="0"/>
              </a:defRPr>
            </a:lvl2pPr>
            <a:lvl3pPr marL="1143000" indent="-228600" eaLnBrk="0" hangingPunct="0">
              <a:defRPr>
                <a:solidFill>
                  <a:schemeClr val="tx1"/>
                </a:solidFill>
                <a:latin typeface="Arial" charset="0"/>
                <a:ea typeface="宋体" charset="0"/>
              </a:defRPr>
            </a:lvl3pPr>
            <a:lvl4pPr marL="1600200" indent="-228600" eaLnBrk="0" hangingPunct="0">
              <a:defRPr>
                <a:solidFill>
                  <a:schemeClr val="tx1"/>
                </a:solidFill>
                <a:latin typeface="Arial" charset="0"/>
                <a:ea typeface="宋体" charset="0"/>
              </a:defRPr>
            </a:lvl4pPr>
            <a:lvl5pPr marL="2057400" indent="-228600" eaLnBrk="0" hangingPunct="0">
              <a:defRPr>
                <a:solidFill>
                  <a:schemeClr val="tx1"/>
                </a:solidFill>
                <a:latin typeface="Arial" charset="0"/>
                <a:ea typeface="宋体" charset="0"/>
              </a:defRPr>
            </a:lvl5pPr>
            <a:lvl6pPr marL="2514600" indent="-228600" algn="ctr" eaLnBrk="0" fontAlgn="base" hangingPunct="0">
              <a:spcBef>
                <a:spcPct val="0"/>
              </a:spcBef>
              <a:spcAft>
                <a:spcPct val="0"/>
              </a:spcAft>
              <a:defRPr>
                <a:solidFill>
                  <a:schemeClr val="tx1"/>
                </a:solidFill>
                <a:latin typeface="Arial" charset="0"/>
                <a:ea typeface="宋体" charset="0"/>
              </a:defRPr>
            </a:lvl6pPr>
            <a:lvl7pPr marL="2971800" indent="-228600" algn="ctr" eaLnBrk="0" fontAlgn="base" hangingPunct="0">
              <a:spcBef>
                <a:spcPct val="0"/>
              </a:spcBef>
              <a:spcAft>
                <a:spcPct val="0"/>
              </a:spcAft>
              <a:defRPr>
                <a:solidFill>
                  <a:schemeClr val="tx1"/>
                </a:solidFill>
                <a:latin typeface="Arial" charset="0"/>
                <a:ea typeface="宋体" charset="0"/>
              </a:defRPr>
            </a:lvl7pPr>
            <a:lvl8pPr marL="3429000" indent="-228600" algn="ctr" eaLnBrk="0" fontAlgn="base" hangingPunct="0">
              <a:spcBef>
                <a:spcPct val="0"/>
              </a:spcBef>
              <a:spcAft>
                <a:spcPct val="0"/>
              </a:spcAft>
              <a:defRPr>
                <a:solidFill>
                  <a:schemeClr val="tx1"/>
                </a:solidFill>
                <a:latin typeface="Arial" charset="0"/>
                <a:ea typeface="宋体" charset="0"/>
              </a:defRPr>
            </a:lvl8pPr>
            <a:lvl9pPr marL="3886200" indent="-228600" algn="ctr" eaLnBrk="0" fontAlgn="base" hangingPunct="0">
              <a:spcBef>
                <a:spcPct val="0"/>
              </a:spcBef>
              <a:spcAft>
                <a:spcPct val="0"/>
              </a:spcAft>
              <a:defRPr>
                <a:solidFill>
                  <a:schemeClr val="tx1"/>
                </a:solidFill>
                <a:latin typeface="Arial" charset="0"/>
                <a:ea typeface="宋体" charset="0"/>
              </a:defRPr>
            </a:lvl9pPr>
          </a:lstStyle>
          <a:p>
            <a:r>
              <a:rPr lang="en-GB"/>
              <a:t>Page </a:t>
            </a:r>
            <a:fld id="{228C1DBB-1C5B-344F-9CB0-0871B75E6D28}" type="slidenum">
              <a:rPr lang="en-GB"/>
              <a:pPr/>
              <a:t>22</a:t>
            </a:fld>
            <a:endParaRPr lang="en-GB"/>
          </a:p>
        </p:txBody>
      </p:sp>
      <p:sp>
        <p:nvSpPr>
          <p:cNvPr id="4099" name="Rectangle 2"/>
          <p:cNvSpPr>
            <a:spLocks noGrp="1" noChangeArrowheads="1"/>
          </p:cNvSpPr>
          <p:nvPr>
            <p:ph type="title"/>
          </p:nvPr>
        </p:nvSpPr>
        <p:spPr/>
        <p:txBody>
          <a:bodyPr>
            <a:normAutofit/>
          </a:bodyPr>
          <a:lstStyle/>
          <a:p>
            <a:pPr eaLnBrk="1" hangingPunct="1"/>
            <a:r>
              <a:rPr lang="en-US" sz="3400" dirty="0" smtClean="0"/>
              <a:t>Ricardian model Summary 2</a:t>
            </a:r>
            <a:endParaRPr lang="en-US" sz="3400" dirty="0"/>
          </a:p>
        </p:txBody>
      </p:sp>
      <p:sp>
        <p:nvSpPr>
          <p:cNvPr id="4110" name="Rectangle 14"/>
          <p:cNvSpPr>
            <a:spLocks noGrp="1" noChangeArrowheads="1"/>
          </p:cNvSpPr>
          <p:nvPr>
            <p:ph type="body" idx="1"/>
          </p:nvPr>
        </p:nvSpPr>
        <p:spPr>
          <a:noFill/>
        </p:spPr>
        <p:txBody>
          <a:bodyPr>
            <a:normAutofit fontScale="92500"/>
          </a:bodyPr>
          <a:lstStyle/>
          <a:p>
            <a:r>
              <a:rPr lang="en-GB" altLang="zh-CN" dirty="0">
                <a:solidFill>
                  <a:srgbClr val="0000FF"/>
                </a:solidFill>
              </a:rPr>
              <a:t>Technological</a:t>
            </a:r>
            <a:r>
              <a:rPr lang="en-GB" altLang="zh-CN" dirty="0"/>
              <a:t> differences between countries are the classical driving force for international trade flows</a:t>
            </a:r>
            <a:r>
              <a:rPr lang="en-GB" altLang="zh-CN" dirty="0" smtClean="0"/>
              <a:t>.</a:t>
            </a:r>
          </a:p>
          <a:p>
            <a:endParaRPr lang="en-GB" altLang="zh-CN" dirty="0"/>
          </a:p>
          <a:p>
            <a:r>
              <a:rPr lang="en-GB" altLang="zh-CN" dirty="0"/>
              <a:t>Only </a:t>
            </a:r>
            <a:r>
              <a:rPr lang="en-GB" altLang="zh-CN" dirty="0">
                <a:solidFill>
                  <a:srgbClr val="0000FF"/>
                </a:solidFill>
              </a:rPr>
              <a:t>comparative</a:t>
            </a:r>
            <a:r>
              <a:rPr lang="en-GB" altLang="zh-CN" dirty="0"/>
              <a:t> costs, not absolute costs, are important for determining the direction of trade flows</a:t>
            </a:r>
            <a:r>
              <a:rPr lang="en-GB" altLang="zh-CN" dirty="0" smtClean="0"/>
              <a:t>.</a:t>
            </a:r>
          </a:p>
          <a:p>
            <a:pPr marL="114300" indent="0">
              <a:buNone/>
            </a:pPr>
            <a:endParaRPr lang="en-GB" altLang="zh-CN" dirty="0"/>
          </a:p>
          <a:p>
            <a:r>
              <a:rPr lang="en-GB" altLang="zh-CN" dirty="0">
                <a:solidFill>
                  <a:srgbClr val="0000FF"/>
                </a:solidFill>
              </a:rPr>
              <a:t>Absolute</a:t>
            </a:r>
            <a:r>
              <a:rPr lang="en-GB" altLang="zh-CN" dirty="0"/>
              <a:t> costs are important for determining a country’s welfare </a:t>
            </a:r>
            <a:r>
              <a:rPr lang="en-GB" altLang="zh-CN" dirty="0" smtClean="0"/>
              <a:t>level (wage).</a:t>
            </a:r>
          </a:p>
          <a:p>
            <a:pPr marL="114300" indent="0">
              <a:buNone/>
            </a:pPr>
            <a:endParaRPr lang="en-GB" altLang="zh-CN" dirty="0"/>
          </a:p>
          <a:p>
            <a:r>
              <a:rPr lang="en-GB" altLang="zh-CN" dirty="0"/>
              <a:t>Allowing for more countries and more goods is easy, allowing for more than one factor of production is </a:t>
            </a:r>
            <a:r>
              <a:rPr lang="en-GB" altLang="zh-CN" dirty="0" smtClean="0"/>
              <a:t>not. </a:t>
            </a:r>
            <a:endParaRPr lang="en-US" dirty="0"/>
          </a:p>
        </p:txBody>
      </p:sp>
    </p:spTree>
    <p:extLst>
      <p:ext uri="{BB962C8B-B14F-4D97-AF65-F5344CB8AC3E}">
        <p14:creationId xmlns:p14="http://schemas.microsoft.com/office/powerpoint/2010/main" val="337664051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110">
                                            <p:txEl>
                                              <p:pRg st="0" end="0"/>
                                            </p:txEl>
                                          </p:spTgt>
                                        </p:tgtEl>
                                        <p:attrNameLst>
                                          <p:attrName>style.visibility</p:attrName>
                                        </p:attrNameLst>
                                      </p:cBhvr>
                                      <p:to>
                                        <p:strVal val="visible"/>
                                      </p:to>
                                    </p:set>
                                    <p:animEffect transition="in" filter="blinds(horizontal)">
                                      <p:cBhvr>
                                        <p:cTn id="7" dur="500"/>
                                        <p:tgtEl>
                                          <p:spTgt spid="41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110">
                                            <p:txEl>
                                              <p:pRg st="2" end="2"/>
                                            </p:txEl>
                                          </p:spTgt>
                                        </p:tgtEl>
                                        <p:attrNameLst>
                                          <p:attrName>style.visibility</p:attrName>
                                        </p:attrNameLst>
                                      </p:cBhvr>
                                      <p:to>
                                        <p:strVal val="visible"/>
                                      </p:to>
                                    </p:set>
                                    <p:animEffect transition="in" filter="blinds(horizontal)">
                                      <p:cBhvr>
                                        <p:cTn id="12" dur="500"/>
                                        <p:tgtEl>
                                          <p:spTgt spid="411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110">
                                            <p:txEl>
                                              <p:pRg st="4" end="4"/>
                                            </p:txEl>
                                          </p:spTgt>
                                        </p:tgtEl>
                                        <p:attrNameLst>
                                          <p:attrName>style.visibility</p:attrName>
                                        </p:attrNameLst>
                                      </p:cBhvr>
                                      <p:to>
                                        <p:strVal val="visible"/>
                                      </p:to>
                                    </p:set>
                                    <p:animEffect transition="in" filter="blinds(horizontal)">
                                      <p:cBhvr>
                                        <p:cTn id="17" dur="500"/>
                                        <p:tgtEl>
                                          <p:spTgt spid="4110">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110">
                                            <p:txEl>
                                              <p:pRg st="6" end="6"/>
                                            </p:txEl>
                                          </p:spTgt>
                                        </p:tgtEl>
                                        <p:attrNameLst>
                                          <p:attrName>style.visibility</p:attrName>
                                        </p:attrNameLst>
                                      </p:cBhvr>
                                      <p:to>
                                        <p:strVal val="visible"/>
                                      </p:to>
                                    </p:set>
                                    <p:animEffect transition="in" filter="blinds(horizontal)">
                                      <p:cBhvr>
                                        <p:cTn id="22" dur="500"/>
                                        <p:tgtEl>
                                          <p:spTgt spid="411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10"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3"/>
          <p:cNvSpPr>
            <a:spLocks noGrp="1"/>
          </p:cNvSpPr>
          <p:nvPr>
            <p:ph type="sldNum" sz="quarter" idx="10"/>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宋体" charset="0"/>
              </a:defRPr>
            </a:lvl1pPr>
            <a:lvl2pPr marL="742950" indent="-285750" eaLnBrk="0" hangingPunct="0">
              <a:defRPr>
                <a:solidFill>
                  <a:schemeClr val="tx1"/>
                </a:solidFill>
                <a:latin typeface="Arial" charset="0"/>
                <a:ea typeface="宋体" charset="0"/>
              </a:defRPr>
            </a:lvl2pPr>
            <a:lvl3pPr marL="1143000" indent="-228600" eaLnBrk="0" hangingPunct="0">
              <a:defRPr>
                <a:solidFill>
                  <a:schemeClr val="tx1"/>
                </a:solidFill>
                <a:latin typeface="Arial" charset="0"/>
                <a:ea typeface="宋体" charset="0"/>
              </a:defRPr>
            </a:lvl3pPr>
            <a:lvl4pPr marL="1600200" indent="-228600" eaLnBrk="0" hangingPunct="0">
              <a:defRPr>
                <a:solidFill>
                  <a:schemeClr val="tx1"/>
                </a:solidFill>
                <a:latin typeface="Arial" charset="0"/>
                <a:ea typeface="宋体" charset="0"/>
              </a:defRPr>
            </a:lvl4pPr>
            <a:lvl5pPr marL="2057400" indent="-228600" eaLnBrk="0" hangingPunct="0">
              <a:defRPr>
                <a:solidFill>
                  <a:schemeClr val="tx1"/>
                </a:solidFill>
                <a:latin typeface="Arial" charset="0"/>
                <a:ea typeface="宋体" charset="0"/>
              </a:defRPr>
            </a:lvl5pPr>
            <a:lvl6pPr marL="2514600" indent="-228600" algn="ctr" eaLnBrk="0" fontAlgn="base" hangingPunct="0">
              <a:spcBef>
                <a:spcPct val="0"/>
              </a:spcBef>
              <a:spcAft>
                <a:spcPct val="0"/>
              </a:spcAft>
              <a:defRPr>
                <a:solidFill>
                  <a:schemeClr val="tx1"/>
                </a:solidFill>
                <a:latin typeface="Arial" charset="0"/>
                <a:ea typeface="宋体" charset="0"/>
              </a:defRPr>
            </a:lvl6pPr>
            <a:lvl7pPr marL="2971800" indent="-228600" algn="ctr" eaLnBrk="0" fontAlgn="base" hangingPunct="0">
              <a:spcBef>
                <a:spcPct val="0"/>
              </a:spcBef>
              <a:spcAft>
                <a:spcPct val="0"/>
              </a:spcAft>
              <a:defRPr>
                <a:solidFill>
                  <a:schemeClr val="tx1"/>
                </a:solidFill>
                <a:latin typeface="Arial" charset="0"/>
                <a:ea typeface="宋体" charset="0"/>
              </a:defRPr>
            </a:lvl7pPr>
            <a:lvl8pPr marL="3429000" indent="-228600" algn="ctr" eaLnBrk="0" fontAlgn="base" hangingPunct="0">
              <a:spcBef>
                <a:spcPct val="0"/>
              </a:spcBef>
              <a:spcAft>
                <a:spcPct val="0"/>
              </a:spcAft>
              <a:defRPr>
                <a:solidFill>
                  <a:schemeClr val="tx1"/>
                </a:solidFill>
                <a:latin typeface="Arial" charset="0"/>
                <a:ea typeface="宋体" charset="0"/>
              </a:defRPr>
            </a:lvl8pPr>
            <a:lvl9pPr marL="3886200" indent="-228600" algn="ctr" eaLnBrk="0" fontAlgn="base" hangingPunct="0">
              <a:spcBef>
                <a:spcPct val="0"/>
              </a:spcBef>
              <a:spcAft>
                <a:spcPct val="0"/>
              </a:spcAft>
              <a:defRPr>
                <a:solidFill>
                  <a:schemeClr val="tx1"/>
                </a:solidFill>
                <a:latin typeface="Arial" charset="0"/>
                <a:ea typeface="宋体" charset="0"/>
              </a:defRPr>
            </a:lvl9pPr>
          </a:lstStyle>
          <a:p>
            <a:r>
              <a:rPr lang="en-GB"/>
              <a:t>Page </a:t>
            </a:r>
            <a:fld id="{1566E386-9C08-D044-8891-C61C153EB2F4}" type="slidenum">
              <a:rPr lang="en-GB"/>
              <a:pPr/>
              <a:t>23</a:t>
            </a:fld>
            <a:endParaRPr lang="en-GB"/>
          </a:p>
        </p:txBody>
      </p:sp>
      <p:sp>
        <p:nvSpPr>
          <p:cNvPr id="10243" name="Rectangle 2"/>
          <p:cNvSpPr>
            <a:spLocks noGrp="1" noChangeArrowheads="1"/>
          </p:cNvSpPr>
          <p:nvPr>
            <p:ph type="title"/>
          </p:nvPr>
        </p:nvSpPr>
        <p:spPr/>
        <p:txBody>
          <a:bodyPr>
            <a:noAutofit/>
          </a:bodyPr>
          <a:lstStyle/>
          <a:p>
            <a:pPr eaLnBrk="1" hangingPunct="1"/>
            <a:r>
              <a:rPr lang="en-US" sz="3400" dirty="0" smtClean="0"/>
              <a:t>comparative advantage: empirical test</a:t>
            </a:r>
            <a:endParaRPr lang="en-US" sz="3400" dirty="0"/>
          </a:p>
        </p:txBody>
      </p:sp>
      <p:sp>
        <p:nvSpPr>
          <p:cNvPr id="38915" name="Rectangle 3"/>
          <p:cNvSpPr>
            <a:spLocks noGrp="1" noChangeArrowheads="1"/>
          </p:cNvSpPr>
          <p:nvPr>
            <p:ph type="body" idx="1"/>
          </p:nvPr>
        </p:nvSpPr>
        <p:spPr>
          <a:xfrm>
            <a:off x="457200" y="1752600"/>
            <a:ext cx="8229600" cy="4968875"/>
          </a:xfrm>
          <a:noFill/>
        </p:spPr>
        <p:txBody>
          <a:bodyPr>
            <a:normAutofit fontScale="92500" lnSpcReduction="20000"/>
          </a:bodyPr>
          <a:lstStyle/>
          <a:p>
            <a:pPr marL="0" indent="0" eaLnBrk="1" hangingPunct="1"/>
            <a:r>
              <a:rPr lang="en-US" dirty="0" smtClean="0"/>
              <a:t> Comparative advantage, meaning differences in relative autarky prices, is the basis for trade</a:t>
            </a:r>
          </a:p>
          <a:p>
            <a:pPr marL="0" indent="0" eaLnBrk="1" hangingPunct="1"/>
            <a:endParaRPr lang="en-US" dirty="0" smtClean="0"/>
          </a:p>
          <a:p>
            <a:pPr marL="0" indent="0"/>
            <a:r>
              <a:rPr lang="en-US" dirty="0" smtClean="0"/>
              <a:t> Why? </a:t>
            </a:r>
            <a:r>
              <a:rPr lang="en-US" altLang="zh-CN" dirty="0" smtClean="0"/>
              <a:t>If two countries have the same autarky prices, then after opening up to trade, the autarky prices remain the same equilibrium prices. So there will be no trade.... </a:t>
            </a:r>
          </a:p>
          <a:p>
            <a:pPr marL="0" indent="0"/>
            <a:endParaRPr lang="en-US" altLang="zh-CN" dirty="0" smtClean="0"/>
          </a:p>
          <a:p>
            <a:pPr marL="0" indent="0"/>
            <a:r>
              <a:rPr lang="en-US" dirty="0" smtClean="0"/>
              <a:t> </a:t>
            </a:r>
            <a:r>
              <a:rPr lang="en-US" b="1" dirty="0" smtClean="0"/>
              <a:t>The law of comparative advantage</a:t>
            </a:r>
            <a:r>
              <a:rPr lang="en-US" dirty="0" smtClean="0"/>
              <a:t>: </a:t>
            </a:r>
            <a:r>
              <a:rPr lang="en-US" altLang="zh-CN" dirty="0" smtClean="0"/>
              <a:t>Countries tend to export goods in which they have a </a:t>
            </a:r>
            <a:r>
              <a:rPr lang="en-US" altLang="zh-CN" b="1" i="1" dirty="0" smtClean="0">
                <a:effectLst>
                  <a:outerShdw blurRad="38100" dist="38100" dir="2700000" algn="tl">
                    <a:srgbClr val="000000">
                      <a:alpha val="43137"/>
                    </a:srgbClr>
                  </a:outerShdw>
                </a:effectLst>
              </a:rPr>
              <a:t>CA</a:t>
            </a:r>
            <a:r>
              <a:rPr lang="en-US" altLang="zh-CN" dirty="0" smtClean="0"/>
              <a:t>, i.e. lower relative </a:t>
            </a:r>
            <a:r>
              <a:rPr lang="en-US" altLang="zh-CN" dirty="0"/>
              <a:t>autarky prices compared to other </a:t>
            </a:r>
            <a:r>
              <a:rPr lang="en-US" altLang="zh-CN" dirty="0" smtClean="0"/>
              <a:t>countries</a:t>
            </a:r>
          </a:p>
          <a:p>
            <a:pPr marL="0" indent="0">
              <a:buNone/>
            </a:pPr>
            <a:endParaRPr lang="en-US" altLang="zh-CN" dirty="0"/>
          </a:p>
          <a:p>
            <a:pPr marL="0" indent="0"/>
            <a:r>
              <a:rPr lang="en-US" dirty="0" smtClean="0">
                <a:sym typeface="Wingdings"/>
              </a:rPr>
              <a:t> (International price – autarky price) is positively correlated with net export</a:t>
            </a:r>
          </a:p>
          <a:p>
            <a:pPr marL="0" indent="0">
              <a:buNone/>
            </a:pPr>
            <a:endParaRPr lang="en-US" dirty="0" smtClean="0">
              <a:sym typeface="Wingdings"/>
            </a:endParaRPr>
          </a:p>
          <a:p>
            <a:pPr marL="0" indent="0">
              <a:buNone/>
            </a:pPr>
            <a:r>
              <a:rPr lang="en-US" dirty="0" smtClean="0">
                <a:sym typeface="Wingdings"/>
              </a:rPr>
              <a:t> </a:t>
            </a:r>
            <a:r>
              <a:rPr lang="en-US" altLang="zh-CN" dirty="0"/>
              <a:t>Does this hold in the data?</a:t>
            </a:r>
          </a:p>
          <a:p>
            <a:pPr marL="0" indent="0"/>
            <a:endParaRPr lang="en-US" dirty="0"/>
          </a:p>
          <a:p>
            <a:pPr marL="0" indent="0" eaLnBrk="1" hangingPunct="1">
              <a:buFontTx/>
              <a:buNone/>
            </a:pPr>
            <a:endParaRPr lang="en-US" dirty="0">
              <a:latin typeface="Arial" charset="0"/>
            </a:endParaRPr>
          </a:p>
        </p:txBody>
      </p:sp>
    </p:spTree>
    <p:extLst>
      <p:ext uri="{BB962C8B-B14F-4D97-AF65-F5344CB8AC3E}">
        <p14:creationId xmlns:p14="http://schemas.microsoft.com/office/powerpoint/2010/main" val="3376042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Effect transition="in" filter="blinds(horizontal)">
                                      <p:cBhvr>
                                        <p:cTn id="7" dur="500"/>
                                        <p:tgtEl>
                                          <p:spTgt spid="3891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8915">
                                            <p:txEl>
                                              <p:pRg st="2" end="2"/>
                                            </p:txEl>
                                          </p:spTgt>
                                        </p:tgtEl>
                                        <p:attrNameLst>
                                          <p:attrName>style.visibility</p:attrName>
                                        </p:attrNameLst>
                                      </p:cBhvr>
                                      <p:to>
                                        <p:strVal val="visible"/>
                                      </p:to>
                                    </p:set>
                                    <p:animEffect transition="in" filter="blinds(horizontal)">
                                      <p:cBhvr>
                                        <p:cTn id="12" dur="500"/>
                                        <p:tgtEl>
                                          <p:spTgt spid="3891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8915">
                                            <p:txEl>
                                              <p:pRg st="4" end="4"/>
                                            </p:txEl>
                                          </p:spTgt>
                                        </p:tgtEl>
                                        <p:attrNameLst>
                                          <p:attrName>style.visibility</p:attrName>
                                        </p:attrNameLst>
                                      </p:cBhvr>
                                      <p:to>
                                        <p:strVal val="visible"/>
                                      </p:to>
                                    </p:set>
                                    <p:animEffect transition="in" filter="blinds(horizontal)">
                                      <p:cBhvr>
                                        <p:cTn id="17" dur="500"/>
                                        <p:tgtEl>
                                          <p:spTgt spid="3891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8915">
                                            <p:txEl>
                                              <p:pRg st="6" end="6"/>
                                            </p:txEl>
                                          </p:spTgt>
                                        </p:tgtEl>
                                        <p:attrNameLst>
                                          <p:attrName>style.visibility</p:attrName>
                                        </p:attrNameLst>
                                      </p:cBhvr>
                                      <p:to>
                                        <p:strVal val="visible"/>
                                      </p:to>
                                    </p:set>
                                    <p:animEffect transition="in" filter="blinds(horizontal)">
                                      <p:cBhvr>
                                        <p:cTn id="22" dur="500"/>
                                        <p:tgtEl>
                                          <p:spTgt spid="38915">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8915">
                                            <p:txEl>
                                              <p:pRg st="8" end="8"/>
                                            </p:txEl>
                                          </p:spTgt>
                                        </p:tgtEl>
                                        <p:attrNameLst>
                                          <p:attrName>style.visibility</p:attrName>
                                        </p:attrNameLst>
                                      </p:cBhvr>
                                      <p:to>
                                        <p:strVal val="visible"/>
                                      </p:to>
                                    </p:set>
                                    <p:animEffect transition="in" filter="blinds(horizontal)">
                                      <p:cBhvr>
                                        <p:cTn id="27" dur="500"/>
                                        <p:tgtEl>
                                          <p:spTgt spid="3891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3"/>
          <p:cNvSpPr>
            <a:spLocks noGrp="1"/>
          </p:cNvSpPr>
          <p:nvPr>
            <p:ph type="sldNum" sz="quarter" idx="10"/>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宋体" charset="0"/>
              </a:defRPr>
            </a:lvl1pPr>
            <a:lvl2pPr marL="742950" indent="-285750" eaLnBrk="0" hangingPunct="0">
              <a:defRPr>
                <a:solidFill>
                  <a:schemeClr val="tx1"/>
                </a:solidFill>
                <a:latin typeface="Arial" charset="0"/>
                <a:ea typeface="宋体" charset="0"/>
              </a:defRPr>
            </a:lvl2pPr>
            <a:lvl3pPr marL="1143000" indent="-228600" eaLnBrk="0" hangingPunct="0">
              <a:defRPr>
                <a:solidFill>
                  <a:schemeClr val="tx1"/>
                </a:solidFill>
                <a:latin typeface="Arial" charset="0"/>
                <a:ea typeface="宋体" charset="0"/>
              </a:defRPr>
            </a:lvl3pPr>
            <a:lvl4pPr marL="1600200" indent="-228600" eaLnBrk="0" hangingPunct="0">
              <a:defRPr>
                <a:solidFill>
                  <a:schemeClr val="tx1"/>
                </a:solidFill>
                <a:latin typeface="Arial" charset="0"/>
                <a:ea typeface="宋体" charset="0"/>
              </a:defRPr>
            </a:lvl4pPr>
            <a:lvl5pPr marL="2057400" indent="-228600" eaLnBrk="0" hangingPunct="0">
              <a:defRPr>
                <a:solidFill>
                  <a:schemeClr val="tx1"/>
                </a:solidFill>
                <a:latin typeface="Arial" charset="0"/>
                <a:ea typeface="宋体" charset="0"/>
              </a:defRPr>
            </a:lvl5pPr>
            <a:lvl6pPr marL="2514600" indent="-228600" algn="ctr" eaLnBrk="0" fontAlgn="base" hangingPunct="0">
              <a:spcBef>
                <a:spcPct val="0"/>
              </a:spcBef>
              <a:spcAft>
                <a:spcPct val="0"/>
              </a:spcAft>
              <a:defRPr>
                <a:solidFill>
                  <a:schemeClr val="tx1"/>
                </a:solidFill>
                <a:latin typeface="Arial" charset="0"/>
                <a:ea typeface="宋体" charset="0"/>
              </a:defRPr>
            </a:lvl6pPr>
            <a:lvl7pPr marL="2971800" indent="-228600" algn="ctr" eaLnBrk="0" fontAlgn="base" hangingPunct="0">
              <a:spcBef>
                <a:spcPct val="0"/>
              </a:spcBef>
              <a:spcAft>
                <a:spcPct val="0"/>
              </a:spcAft>
              <a:defRPr>
                <a:solidFill>
                  <a:schemeClr val="tx1"/>
                </a:solidFill>
                <a:latin typeface="Arial" charset="0"/>
                <a:ea typeface="宋体" charset="0"/>
              </a:defRPr>
            </a:lvl7pPr>
            <a:lvl8pPr marL="3429000" indent="-228600" algn="ctr" eaLnBrk="0" fontAlgn="base" hangingPunct="0">
              <a:spcBef>
                <a:spcPct val="0"/>
              </a:spcBef>
              <a:spcAft>
                <a:spcPct val="0"/>
              </a:spcAft>
              <a:defRPr>
                <a:solidFill>
                  <a:schemeClr val="tx1"/>
                </a:solidFill>
                <a:latin typeface="Arial" charset="0"/>
                <a:ea typeface="宋体" charset="0"/>
              </a:defRPr>
            </a:lvl8pPr>
            <a:lvl9pPr marL="3886200" indent="-228600" algn="ctr" eaLnBrk="0" fontAlgn="base" hangingPunct="0">
              <a:spcBef>
                <a:spcPct val="0"/>
              </a:spcBef>
              <a:spcAft>
                <a:spcPct val="0"/>
              </a:spcAft>
              <a:defRPr>
                <a:solidFill>
                  <a:schemeClr val="tx1"/>
                </a:solidFill>
                <a:latin typeface="Arial" charset="0"/>
                <a:ea typeface="宋体" charset="0"/>
              </a:defRPr>
            </a:lvl9pPr>
          </a:lstStyle>
          <a:p>
            <a:r>
              <a:rPr lang="en-GB"/>
              <a:t>Page </a:t>
            </a:r>
            <a:fld id="{1566E386-9C08-D044-8891-C61C153EB2F4}" type="slidenum">
              <a:rPr lang="en-GB"/>
              <a:pPr/>
              <a:t>24</a:t>
            </a:fld>
            <a:endParaRPr lang="en-GB"/>
          </a:p>
        </p:txBody>
      </p:sp>
      <p:sp>
        <p:nvSpPr>
          <p:cNvPr id="10243" name="Rectangle 2"/>
          <p:cNvSpPr>
            <a:spLocks noGrp="1" noChangeArrowheads="1"/>
          </p:cNvSpPr>
          <p:nvPr>
            <p:ph type="title"/>
          </p:nvPr>
        </p:nvSpPr>
        <p:spPr/>
        <p:txBody>
          <a:bodyPr>
            <a:noAutofit/>
          </a:bodyPr>
          <a:lstStyle/>
          <a:p>
            <a:pPr eaLnBrk="1" hangingPunct="1"/>
            <a:r>
              <a:rPr lang="en-US" sz="3400" dirty="0" smtClean="0"/>
              <a:t>Comparative advantage: empirical test</a:t>
            </a:r>
            <a:endParaRPr lang="en-US" sz="3400" dirty="0"/>
          </a:p>
        </p:txBody>
      </p:sp>
      <p:sp>
        <p:nvSpPr>
          <p:cNvPr id="38915" name="Rectangle 3"/>
          <p:cNvSpPr>
            <a:spLocks noGrp="1" noChangeArrowheads="1"/>
          </p:cNvSpPr>
          <p:nvPr>
            <p:ph type="body" idx="1"/>
          </p:nvPr>
        </p:nvSpPr>
        <p:spPr>
          <a:xfrm>
            <a:off x="457200" y="1752600"/>
            <a:ext cx="8229600" cy="4732867"/>
          </a:xfrm>
          <a:noFill/>
        </p:spPr>
        <p:txBody>
          <a:bodyPr>
            <a:normAutofit/>
          </a:bodyPr>
          <a:lstStyle/>
          <a:p>
            <a:pPr marL="0" indent="0"/>
            <a:r>
              <a:rPr lang="en-US" dirty="0" smtClean="0"/>
              <a:t> </a:t>
            </a:r>
            <a:r>
              <a:rPr lang="en-US" altLang="zh-CN" i="1" dirty="0" err="1"/>
              <a:t>Bernhofen</a:t>
            </a:r>
            <a:r>
              <a:rPr lang="en-US" altLang="zh-CN" i="1" dirty="0"/>
              <a:t> and Brown (JPE, 2004) </a:t>
            </a:r>
            <a:r>
              <a:rPr lang="en-US" altLang="zh-CN" dirty="0"/>
              <a:t>exploit the (nearly) closed economy of Japan in 1858, and its subsequent opening up to trade in 1859, as a natural experiment </a:t>
            </a:r>
            <a:r>
              <a:rPr lang="en-US" altLang="zh-CN" b="1" dirty="0">
                <a:effectLst>
                  <a:outerShdw blurRad="38100" dist="38100" dir="2700000" algn="tl">
                    <a:srgbClr val="000000">
                      <a:alpha val="43137"/>
                    </a:srgbClr>
                  </a:outerShdw>
                </a:effectLst>
              </a:rPr>
              <a:t>to test for Law of </a:t>
            </a:r>
            <a:r>
              <a:rPr lang="en-US" altLang="zh-CN" b="1" dirty="0" smtClean="0">
                <a:effectLst>
                  <a:outerShdw blurRad="38100" dist="38100" dir="2700000" algn="tl">
                    <a:srgbClr val="000000">
                      <a:alpha val="43137"/>
                    </a:srgbClr>
                  </a:outerShdw>
                </a:effectLst>
              </a:rPr>
              <a:t>Comparative Advantage. </a:t>
            </a:r>
          </a:p>
          <a:p>
            <a:pPr marL="0" indent="0"/>
            <a:endParaRPr lang="en-US" altLang="zh-CN" dirty="0" smtClean="0"/>
          </a:p>
          <a:p>
            <a:pPr marL="0" indent="0"/>
            <a:r>
              <a:rPr lang="en-US" dirty="0" smtClean="0"/>
              <a:t> Attractive features of this setting:</a:t>
            </a:r>
          </a:p>
          <a:p>
            <a:pPr indent="-342900">
              <a:buFontTx/>
              <a:buChar char="-"/>
            </a:pPr>
            <a:r>
              <a:rPr lang="en-US" altLang="zh-CN" dirty="0" smtClean="0"/>
              <a:t>Rare </a:t>
            </a:r>
            <a:r>
              <a:rPr lang="en-US" altLang="zh-CN" dirty="0"/>
              <a:t>example of a closed </a:t>
            </a:r>
            <a:r>
              <a:rPr lang="en-US" altLang="zh-CN" dirty="0" smtClean="0"/>
              <a:t>economy</a:t>
            </a:r>
            <a:endParaRPr lang="en-US" altLang="zh-CN" dirty="0"/>
          </a:p>
          <a:p>
            <a:pPr indent="-342900">
              <a:buFontTx/>
              <a:buChar char="-"/>
            </a:pPr>
            <a:r>
              <a:rPr lang="en-US" altLang="zh-CN" dirty="0"/>
              <a:t>Relatively simple economy </a:t>
            </a:r>
          </a:p>
          <a:p>
            <a:pPr indent="-342900">
              <a:buFontTx/>
              <a:buChar char="-"/>
            </a:pPr>
            <a:r>
              <a:rPr lang="en-US" altLang="zh-CN" dirty="0"/>
              <a:t>Subsequent opening up was plausibly exogenous to economic change in Japan (non-autarky was forced upon Japan by USA). </a:t>
            </a:r>
          </a:p>
          <a:p>
            <a:pPr indent="-342900">
              <a:buFontTx/>
              <a:buChar char="-"/>
            </a:pPr>
            <a:endParaRPr lang="en-US" dirty="0" smtClean="0"/>
          </a:p>
          <a:p>
            <a:pPr marL="0" indent="0" eaLnBrk="1" hangingPunct="1">
              <a:buFontTx/>
              <a:buNone/>
            </a:pPr>
            <a:endParaRPr lang="en-US" dirty="0">
              <a:latin typeface="Arial" charset="0"/>
            </a:endParaRPr>
          </a:p>
        </p:txBody>
      </p:sp>
    </p:spTree>
    <p:extLst>
      <p:ext uri="{BB962C8B-B14F-4D97-AF65-F5344CB8AC3E}">
        <p14:creationId xmlns:p14="http://schemas.microsoft.com/office/powerpoint/2010/main" val="3376042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Effect transition="in" filter="blinds(horizontal)">
                                      <p:cBhvr>
                                        <p:cTn id="7" dur="500"/>
                                        <p:tgtEl>
                                          <p:spTgt spid="389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8915">
                                            <p:txEl>
                                              <p:pRg st="2" end="2"/>
                                            </p:txEl>
                                          </p:spTgt>
                                        </p:tgtEl>
                                        <p:attrNameLst>
                                          <p:attrName>style.visibility</p:attrName>
                                        </p:attrNameLst>
                                      </p:cBhvr>
                                      <p:to>
                                        <p:strVal val="visible"/>
                                      </p:to>
                                    </p:set>
                                    <p:animEffect transition="in" filter="blinds(horizontal)">
                                      <p:cBhvr>
                                        <p:cTn id="12" dur="500"/>
                                        <p:tgtEl>
                                          <p:spTgt spid="3891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8915">
                                            <p:txEl>
                                              <p:pRg st="3" end="3"/>
                                            </p:txEl>
                                          </p:spTgt>
                                        </p:tgtEl>
                                        <p:attrNameLst>
                                          <p:attrName>style.visibility</p:attrName>
                                        </p:attrNameLst>
                                      </p:cBhvr>
                                      <p:to>
                                        <p:strVal val="visible"/>
                                      </p:to>
                                    </p:set>
                                    <p:animEffect transition="in" filter="blinds(horizontal)">
                                      <p:cBhvr>
                                        <p:cTn id="17" dur="500"/>
                                        <p:tgtEl>
                                          <p:spTgt spid="3891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8915">
                                            <p:txEl>
                                              <p:pRg st="4" end="4"/>
                                            </p:txEl>
                                          </p:spTgt>
                                        </p:tgtEl>
                                        <p:attrNameLst>
                                          <p:attrName>style.visibility</p:attrName>
                                        </p:attrNameLst>
                                      </p:cBhvr>
                                      <p:to>
                                        <p:strVal val="visible"/>
                                      </p:to>
                                    </p:set>
                                    <p:animEffect transition="in" filter="blinds(horizontal)">
                                      <p:cBhvr>
                                        <p:cTn id="22" dur="500"/>
                                        <p:tgtEl>
                                          <p:spTgt spid="3891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8915">
                                            <p:txEl>
                                              <p:pRg st="5" end="5"/>
                                            </p:txEl>
                                          </p:spTgt>
                                        </p:tgtEl>
                                        <p:attrNameLst>
                                          <p:attrName>style.visibility</p:attrName>
                                        </p:attrNameLst>
                                      </p:cBhvr>
                                      <p:to>
                                        <p:strVal val="visible"/>
                                      </p:to>
                                    </p:set>
                                    <p:animEffect transition="in" filter="blinds(horizontal)">
                                      <p:cBhvr>
                                        <p:cTn id="27" dur="500"/>
                                        <p:tgtEl>
                                          <p:spTgt spid="3891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237062" y="203196"/>
            <a:ext cx="8720667" cy="6857997"/>
          </a:xfrm>
          <a:prstGeom prst="rect">
            <a:avLst/>
          </a:prstGeom>
        </p:spPr>
        <p:txBody>
          <a:bodyPr>
            <a:normAutofit fontScale="92500" lnSpcReduction="10000"/>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pPr marL="114300" indent="0">
              <a:buFont typeface="Arial" pitchFamily="34" charset="0"/>
              <a:buNone/>
            </a:pPr>
            <a:r>
              <a:rPr lang="en-US" sz="2600" dirty="0" smtClean="0"/>
              <a:t>Japan Opening Up:</a:t>
            </a:r>
          </a:p>
          <a:p>
            <a:pPr marL="114300" indent="0">
              <a:buFont typeface="Arial" pitchFamily="34" charset="0"/>
              <a:buNone/>
            </a:pPr>
            <a:endParaRPr lang="en-US" dirty="0"/>
          </a:p>
          <a:p>
            <a:pPr marL="114300" indent="0">
              <a:buFont typeface="Arial" pitchFamily="34" charset="0"/>
              <a:buNone/>
            </a:pPr>
            <a:endParaRPr lang="en-US" dirty="0" smtClean="0"/>
          </a:p>
          <a:p>
            <a:pPr marL="114300" indent="0">
              <a:buFont typeface="Arial" pitchFamily="34" charset="0"/>
              <a:buNone/>
            </a:pPr>
            <a:endParaRPr lang="en-US" dirty="0"/>
          </a:p>
          <a:p>
            <a:pPr marL="114300" indent="0">
              <a:buFont typeface="Arial" pitchFamily="34" charset="0"/>
              <a:buNone/>
            </a:pPr>
            <a:endParaRPr lang="en-US" dirty="0" smtClean="0"/>
          </a:p>
          <a:p>
            <a:pPr marL="114300" indent="0">
              <a:buFont typeface="Arial" pitchFamily="34" charset="0"/>
              <a:buNone/>
            </a:pPr>
            <a:endParaRPr lang="en-US" dirty="0"/>
          </a:p>
          <a:p>
            <a:pPr marL="114300" indent="0">
              <a:buFont typeface="Arial" pitchFamily="34" charset="0"/>
              <a:buNone/>
            </a:pPr>
            <a:endParaRPr lang="en-US" dirty="0" smtClean="0"/>
          </a:p>
          <a:p>
            <a:pPr marL="114300" indent="0">
              <a:buFont typeface="Arial" pitchFamily="34" charset="0"/>
              <a:buNone/>
            </a:pPr>
            <a:endParaRPr lang="en-US" dirty="0"/>
          </a:p>
          <a:p>
            <a:pPr marL="114300" indent="0">
              <a:buFont typeface="Arial" pitchFamily="34" charset="0"/>
              <a:buNone/>
            </a:pPr>
            <a:endParaRPr lang="en-US" dirty="0" smtClean="0"/>
          </a:p>
          <a:p>
            <a:pPr marL="114300" indent="0">
              <a:buFont typeface="Arial" pitchFamily="34" charset="0"/>
              <a:buNone/>
            </a:pPr>
            <a:endParaRPr lang="en-US" dirty="0"/>
          </a:p>
          <a:p>
            <a:pPr marL="114300" indent="0">
              <a:buFont typeface="Arial" pitchFamily="34" charset="0"/>
              <a:buNone/>
            </a:pPr>
            <a:endParaRPr lang="en-US" dirty="0" smtClean="0"/>
          </a:p>
          <a:p>
            <a:pPr marL="114300" indent="0">
              <a:buFont typeface="Arial" pitchFamily="34" charset="0"/>
              <a:buNone/>
            </a:pPr>
            <a:endParaRPr lang="en-US" dirty="0"/>
          </a:p>
          <a:p>
            <a:pPr marL="114300" indent="0">
              <a:buFont typeface="Arial" pitchFamily="34" charset="0"/>
              <a:buNone/>
            </a:pPr>
            <a:endParaRPr lang="en-US" dirty="0" smtClean="0"/>
          </a:p>
          <a:p>
            <a:pPr marL="114300" indent="0">
              <a:buFont typeface="Arial" pitchFamily="34" charset="0"/>
              <a:buNone/>
            </a:pPr>
            <a:endParaRPr lang="en-US" dirty="0" smtClean="0"/>
          </a:p>
          <a:p>
            <a:pPr marL="114300" indent="0">
              <a:buFont typeface="Arial" pitchFamily="34" charset="0"/>
              <a:buNone/>
            </a:pPr>
            <a:endParaRPr lang="en-US" sz="1600" dirty="0"/>
          </a:p>
          <a:p>
            <a:pPr marL="114300" indent="0">
              <a:buFont typeface="Arial" pitchFamily="34" charset="0"/>
              <a:buNone/>
            </a:pPr>
            <a:endParaRPr lang="en-US" sz="1600" dirty="0" smtClean="0"/>
          </a:p>
          <a:p>
            <a:pPr marL="114300" indent="0">
              <a:buFont typeface="Arial" pitchFamily="34" charset="0"/>
              <a:buNone/>
            </a:pPr>
            <a:endParaRPr lang="en-US" sz="1600" dirty="0"/>
          </a:p>
          <a:p>
            <a:pPr marL="114300" indent="0">
              <a:buFont typeface="Arial" pitchFamily="34" charset="0"/>
              <a:buNone/>
            </a:pPr>
            <a:endParaRPr lang="en-US" sz="1600" dirty="0" smtClean="0"/>
          </a:p>
          <a:p>
            <a:pPr marL="114300" indent="0">
              <a:buFont typeface="Arial" pitchFamily="34" charset="0"/>
              <a:buNone/>
            </a:pPr>
            <a:r>
              <a:rPr lang="en-US" sz="1600" dirty="0" smtClean="0"/>
              <a:t>Source: Sugiyama (1988, table 3-4) </a:t>
            </a:r>
          </a:p>
          <a:p>
            <a:pPr marL="114300" indent="0">
              <a:buFont typeface="Arial" pitchFamily="34" charset="0"/>
              <a:buNone/>
            </a:pPr>
            <a:endParaRPr lang="en-US" dirty="0" smtClean="0"/>
          </a:p>
          <a:p>
            <a:pPr marL="114300" indent="0">
              <a:buFont typeface="Arial" pitchFamily="34" charset="0"/>
              <a:buNone/>
            </a:pPr>
            <a:endParaRPr lang="en-US" dirty="0"/>
          </a:p>
          <a:p>
            <a:pPr marL="114300" indent="0">
              <a:buFont typeface="Arial" pitchFamily="34" charset="0"/>
              <a:buNone/>
            </a:pPr>
            <a:endParaRPr lang="en-US" dirty="0" smtClean="0"/>
          </a:p>
          <a:p>
            <a:pPr marL="114300" indent="0">
              <a:buFont typeface="Arial" pitchFamily="34" charset="0"/>
              <a:buNone/>
            </a:pPr>
            <a:endParaRPr lang="en-US" dirty="0" smtClean="0"/>
          </a:p>
          <a:p>
            <a:pPr marL="114300" indent="0">
              <a:buFont typeface="Arial" pitchFamily="34" charset="0"/>
              <a:buNone/>
            </a:pPr>
            <a:endParaRPr lang="en-US" dirty="0" smtClean="0"/>
          </a:p>
          <a:p>
            <a:pPr marL="114300" indent="0">
              <a:buFont typeface="Arial" pitchFamily="34" charset="0"/>
              <a:buNone/>
            </a:pPr>
            <a:endParaRPr lang="en-US" dirty="0" smtClean="0"/>
          </a:p>
          <a:p>
            <a:pPr marL="114300" indent="0">
              <a:buFont typeface="Arial" pitchFamily="34" charset="0"/>
              <a:buNone/>
            </a:pPr>
            <a:endParaRPr lang="en-US" dirty="0" smtClean="0"/>
          </a:p>
          <a:p>
            <a:pPr marL="114300" indent="0">
              <a:buFont typeface="Arial" pitchFamily="34" charset="0"/>
              <a:buNone/>
            </a:pPr>
            <a:endParaRPr lang="en-US" dirty="0" smtClean="0"/>
          </a:p>
          <a:p>
            <a:pPr marL="114300" indent="0">
              <a:buFont typeface="Arial" pitchFamily="34" charset="0"/>
              <a:buNone/>
            </a:pPr>
            <a:endParaRPr lang="en-US" dirty="0" smtClean="0"/>
          </a:p>
          <a:p>
            <a:pPr marL="114300" indent="0">
              <a:buFont typeface="Arial" pitchFamily="34" charset="0"/>
              <a:buNone/>
            </a:pPr>
            <a:endParaRPr lang="en-US" dirty="0" smtClean="0"/>
          </a:p>
          <a:p>
            <a:pPr marL="114300" indent="0">
              <a:buFont typeface="Arial" pitchFamily="34" charset="0"/>
              <a:buNone/>
            </a:pPr>
            <a:endParaRPr lang="en-US" dirty="0" smtClean="0"/>
          </a:p>
          <a:p>
            <a:pPr marL="114300" indent="0">
              <a:buFont typeface="Arial" pitchFamily="34" charset="0"/>
              <a:buNone/>
            </a:pPr>
            <a:endParaRPr lang="en-US" dirty="0" smtClean="0"/>
          </a:p>
          <a:p>
            <a:pPr marL="114300" indent="0">
              <a:buFont typeface="Arial" pitchFamily="34" charset="0"/>
              <a:buNone/>
            </a:pPr>
            <a:endParaRPr lang="en-US" dirty="0" smtClean="0"/>
          </a:p>
        </p:txBody>
      </p:sp>
      <p:pic>
        <p:nvPicPr>
          <p:cNvPr id="4" name="图片 3" descr="Screen Shot 2015-12-22 at 4.41.59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37707" y="596910"/>
            <a:ext cx="6553200" cy="5753100"/>
          </a:xfrm>
          <a:prstGeom prst="rect">
            <a:avLst/>
          </a:prstGeom>
        </p:spPr>
      </p:pic>
    </p:spTree>
    <p:extLst>
      <p:ext uri="{BB962C8B-B14F-4D97-AF65-F5344CB8AC3E}">
        <p14:creationId xmlns:p14="http://schemas.microsoft.com/office/powerpoint/2010/main" val="41326503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237062" y="152401"/>
            <a:ext cx="8720667" cy="6705596"/>
          </a:xfrm>
          <a:prstGeom prst="rect">
            <a:avLst/>
          </a:prstGeom>
        </p:spPr>
        <p:txBody>
          <a:bodyPr>
            <a:normAutofit/>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pPr marL="114300" indent="0">
              <a:buFont typeface="Arial" pitchFamily="34" charset="0"/>
              <a:buNone/>
            </a:pPr>
            <a:r>
              <a:rPr lang="en-US" dirty="0" smtClean="0"/>
              <a:t>Graphical results</a:t>
            </a:r>
          </a:p>
          <a:p>
            <a:pPr marL="114300" indent="0">
              <a:buFont typeface="Arial" pitchFamily="34" charset="0"/>
              <a:buNone/>
            </a:pPr>
            <a:endParaRPr lang="en-US" dirty="0" smtClean="0"/>
          </a:p>
          <a:p>
            <a:pPr marL="114300" indent="0">
              <a:buFont typeface="Arial" pitchFamily="34" charset="0"/>
              <a:buNone/>
            </a:pPr>
            <a:endParaRPr lang="en-US" dirty="0"/>
          </a:p>
          <a:p>
            <a:pPr marL="114300" indent="0">
              <a:buFont typeface="Arial" pitchFamily="34" charset="0"/>
              <a:buNone/>
            </a:pPr>
            <a:endParaRPr lang="en-US" dirty="0" smtClean="0"/>
          </a:p>
          <a:p>
            <a:pPr marL="114300" indent="0">
              <a:buFont typeface="Arial" pitchFamily="34" charset="0"/>
              <a:buNone/>
            </a:pPr>
            <a:endParaRPr lang="en-US" dirty="0" smtClean="0"/>
          </a:p>
          <a:p>
            <a:pPr marL="114300" indent="0">
              <a:buFont typeface="Arial" pitchFamily="34" charset="0"/>
              <a:buNone/>
            </a:pPr>
            <a:endParaRPr lang="en-US" dirty="0" smtClean="0"/>
          </a:p>
          <a:p>
            <a:pPr marL="114300" indent="0">
              <a:buFont typeface="Arial" pitchFamily="34" charset="0"/>
              <a:buNone/>
            </a:pPr>
            <a:endParaRPr lang="en-US" dirty="0" smtClean="0"/>
          </a:p>
          <a:p>
            <a:pPr marL="114300" indent="0">
              <a:buFont typeface="Arial" pitchFamily="34" charset="0"/>
              <a:buNone/>
            </a:pPr>
            <a:endParaRPr lang="en-US" dirty="0" smtClean="0"/>
          </a:p>
          <a:p>
            <a:pPr marL="114300" indent="0">
              <a:buFont typeface="Arial" pitchFamily="34" charset="0"/>
              <a:buNone/>
            </a:pPr>
            <a:endParaRPr lang="en-US" dirty="0" smtClean="0"/>
          </a:p>
          <a:p>
            <a:pPr marL="114300" indent="0">
              <a:buFont typeface="Arial" pitchFamily="34" charset="0"/>
              <a:buNone/>
            </a:pPr>
            <a:endParaRPr lang="en-US" dirty="0" smtClean="0"/>
          </a:p>
          <a:p>
            <a:pPr marL="114300" indent="0">
              <a:buFont typeface="Arial" pitchFamily="34" charset="0"/>
              <a:buNone/>
            </a:pPr>
            <a:endParaRPr lang="en-US" dirty="0" smtClean="0"/>
          </a:p>
          <a:p>
            <a:pPr marL="114300" indent="0">
              <a:buFont typeface="Arial" pitchFamily="34" charset="0"/>
              <a:buNone/>
            </a:pPr>
            <a:endParaRPr lang="en-US" dirty="0" smtClean="0"/>
          </a:p>
          <a:p>
            <a:pPr marL="114300" indent="0">
              <a:buFont typeface="Arial" pitchFamily="34" charset="0"/>
              <a:buNone/>
            </a:pPr>
            <a:endParaRPr lang="en-US" dirty="0" smtClean="0"/>
          </a:p>
          <a:p>
            <a:pPr marL="114300" indent="0">
              <a:buFont typeface="Arial" pitchFamily="34" charset="0"/>
              <a:buNone/>
            </a:pPr>
            <a:endParaRPr lang="en-US" dirty="0" smtClean="0"/>
          </a:p>
        </p:txBody>
      </p:sp>
      <p:pic>
        <p:nvPicPr>
          <p:cNvPr id="4" name="图片 3" descr="Screen Shot 2015-12-22 at 4.41.04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8119" y="711200"/>
            <a:ext cx="7738538" cy="5877371"/>
          </a:xfrm>
          <a:prstGeom prst="rect">
            <a:avLst/>
          </a:prstGeom>
        </p:spPr>
      </p:pic>
    </p:spTree>
    <p:extLst>
      <p:ext uri="{BB962C8B-B14F-4D97-AF65-F5344CB8AC3E}">
        <p14:creationId xmlns:p14="http://schemas.microsoft.com/office/powerpoint/2010/main" val="33411860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3"/>
          <p:cNvSpPr>
            <a:spLocks noGrp="1"/>
          </p:cNvSpPr>
          <p:nvPr>
            <p:ph type="sldNum" sz="quarter" idx="10"/>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宋体" charset="0"/>
              </a:defRPr>
            </a:lvl1pPr>
            <a:lvl2pPr marL="742950" indent="-285750" eaLnBrk="0" hangingPunct="0">
              <a:defRPr>
                <a:solidFill>
                  <a:schemeClr val="tx1"/>
                </a:solidFill>
                <a:latin typeface="Arial" charset="0"/>
                <a:ea typeface="宋体" charset="0"/>
              </a:defRPr>
            </a:lvl2pPr>
            <a:lvl3pPr marL="1143000" indent="-228600" eaLnBrk="0" hangingPunct="0">
              <a:defRPr>
                <a:solidFill>
                  <a:schemeClr val="tx1"/>
                </a:solidFill>
                <a:latin typeface="Arial" charset="0"/>
                <a:ea typeface="宋体" charset="0"/>
              </a:defRPr>
            </a:lvl3pPr>
            <a:lvl4pPr marL="1600200" indent="-228600" eaLnBrk="0" hangingPunct="0">
              <a:defRPr>
                <a:solidFill>
                  <a:schemeClr val="tx1"/>
                </a:solidFill>
                <a:latin typeface="Arial" charset="0"/>
                <a:ea typeface="宋体" charset="0"/>
              </a:defRPr>
            </a:lvl4pPr>
            <a:lvl5pPr marL="2057400" indent="-228600" eaLnBrk="0" hangingPunct="0">
              <a:defRPr>
                <a:solidFill>
                  <a:schemeClr val="tx1"/>
                </a:solidFill>
                <a:latin typeface="Arial" charset="0"/>
                <a:ea typeface="宋体" charset="0"/>
              </a:defRPr>
            </a:lvl5pPr>
            <a:lvl6pPr marL="2514600" indent="-228600" algn="ctr" eaLnBrk="0" fontAlgn="base" hangingPunct="0">
              <a:spcBef>
                <a:spcPct val="0"/>
              </a:spcBef>
              <a:spcAft>
                <a:spcPct val="0"/>
              </a:spcAft>
              <a:defRPr>
                <a:solidFill>
                  <a:schemeClr val="tx1"/>
                </a:solidFill>
                <a:latin typeface="Arial" charset="0"/>
                <a:ea typeface="宋体" charset="0"/>
              </a:defRPr>
            </a:lvl6pPr>
            <a:lvl7pPr marL="2971800" indent="-228600" algn="ctr" eaLnBrk="0" fontAlgn="base" hangingPunct="0">
              <a:spcBef>
                <a:spcPct val="0"/>
              </a:spcBef>
              <a:spcAft>
                <a:spcPct val="0"/>
              </a:spcAft>
              <a:defRPr>
                <a:solidFill>
                  <a:schemeClr val="tx1"/>
                </a:solidFill>
                <a:latin typeface="Arial" charset="0"/>
                <a:ea typeface="宋体" charset="0"/>
              </a:defRPr>
            </a:lvl7pPr>
            <a:lvl8pPr marL="3429000" indent="-228600" algn="ctr" eaLnBrk="0" fontAlgn="base" hangingPunct="0">
              <a:spcBef>
                <a:spcPct val="0"/>
              </a:spcBef>
              <a:spcAft>
                <a:spcPct val="0"/>
              </a:spcAft>
              <a:defRPr>
                <a:solidFill>
                  <a:schemeClr val="tx1"/>
                </a:solidFill>
                <a:latin typeface="Arial" charset="0"/>
                <a:ea typeface="宋体" charset="0"/>
              </a:defRPr>
            </a:lvl8pPr>
            <a:lvl9pPr marL="3886200" indent="-228600" algn="ctr" eaLnBrk="0" fontAlgn="base" hangingPunct="0">
              <a:spcBef>
                <a:spcPct val="0"/>
              </a:spcBef>
              <a:spcAft>
                <a:spcPct val="0"/>
              </a:spcAft>
              <a:defRPr>
                <a:solidFill>
                  <a:schemeClr val="tx1"/>
                </a:solidFill>
                <a:latin typeface="Arial" charset="0"/>
                <a:ea typeface="宋体" charset="0"/>
              </a:defRPr>
            </a:lvl9pPr>
          </a:lstStyle>
          <a:p>
            <a:r>
              <a:rPr lang="en-GB"/>
              <a:t>Page </a:t>
            </a:r>
            <a:fld id="{1566E386-9C08-D044-8891-C61C153EB2F4}" type="slidenum">
              <a:rPr lang="en-GB"/>
              <a:pPr/>
              <a:t>27</a:t>
            </a:fld>
            <a:endParaRPr lang="en-GB"/>
          </a:p>
        </p:txBody>
      </p:sp>
      <p:sp>
        <p:nvSpPr>
          <p:cNvPr id="10243" name="Rectangle 2"/>
          <p:cNvSpPr>
            <a:spLocks noGrp="1" noChangeArrowheads="1"/>
          </p:cNvSpPr>
          <p:nvPr>
            <p:ph type="title"/>
          </p:nvPr>
        </p:nvSpPr>
        <p:spPr/>
        <p:txBody>
          <a:bodyPr>
            <a:noAutofit/>
          </a:bodyPr>
          <a:lstStyle/>
          <a:p>
            <a:pPr eaLnBrk="1" hangingPunct="1"/>
            <a:r>
              <a:rPr lang="en-US" sz="3400" dirty="0" smtClean="0"/>
              <a:t>How large are the trade gains?</a:t>
            </a:r>
            <a:endParaRPr lang="en-US" sz="3400" dirty="0"/>
          </a:p>
        </p:txBody>
      </p:sp>
      <p:sp>
        <p:nvSpPr>
          <p:cNvPr id="38915" name="Rectangle 3"/>
          <p:cNvSpPr>
            <a:spLocks noGrp="1" noChangeArrowheads="1"/>
          </p:cNvSpPr>
          <p:nvPr>
            <p:ph type="body" idx="1"/>
          </p:nvPr>
        </p:nvSpPr>
        <p:spPr>
          <a:xfrm>
            <a:off x="457200" y="1752600"/>
            <a:ext cx="8229600" cy="4732867"/>
          </a:xfrm>
          <a:noFill/>
        </p:spPr>
        <p:txBody>
          <a:bodyPr>
            <a:normAutofit lnSpcReduction="10000"/>
          </a:bodyPr>
          <a:lstStyle/>
          <a:p>
            <a:pPr marL="114300" indent="0">
              <a:buNone/>
            </a:pPr>
            <a:r>
              <a:rPr lang="en-US" altLang="zh-CN" b="1" i="1" dirty="0" smtClean="0">
                <a:effectLst>
                  <a:outerShdw blurRad="38100" dist="38100" dir="2700000" algn="tl">
                    <a:srgbClr val="000000">
                      <a:alpha val="43137"/>
                    </a:srgbClr>
                  </a:outerShdw>
                </a:effectLst>
              </a:rPr>
              <a:t>Frankel and </a:t>
            </a:r>
            <a:r>
              <a:rPr lang="en-US" altLang="zh-CN" b="1" i="1" dirty="0" err="1" smtClean="0">
                <a:effectLst>
                  <a:outerShdw blurRad="38100" dist="38100" dir="2700000" algn="tl">
                    <a:srgbClr val="000000">
                      <a:alpha val="43137"/>
                    </a:srgbClr>
                  </a:outerShdw>
                </a:effectLst>
              </a:rPr>
              <a:t>Romer</a:t>
            </a:r>
            <a:r>
              <a:rPr lang="en-US" altLang="zh-CN" b="1" i="1" dirty="0" smtClean="0">
                <a:effectLst>
                  <a:outerShdw blurRad="38100" dist="38100" dir="2700000" algn="tl">
                    <a:srgbClr val="000000">
                      <a:alpha val="43137"/>
                    </a:srgbClr>
                  </a:outerShdw>
                </a:effectLst>
              </a:rPr>
              <a:t> (1999)</a:t>
            </a:r>
            <a:endParaRPr lang="en-US" altLang="zh-CN" b="1" i="1" dirty="0">
              <a:effectLst>
                <a:outerShdw blurRad="38100" dist="38100" dir="2700000" algn="tl">
                  <a:srgbClr val="000000">
                    <a:alpha val="43137"/>
                  </a:srgbClr>
                </a:outerShdw>
              </a:effectLst>
            </a:endParaRPr>
          </a:p>
          <a:p>
            <a:r>
              <a:rPr lang="en-US" altLang="zh-CN" dirty="0" smtClean="0"/>
              <a:t>Extremely </a:t>
            </a:r>
            <a:r>
              <a:rPr lang="en-US" altLang="zh-CN" dirty="0"/>
              <a:t>influential paper (one of AER’s most highly cited articles in recent decades). </a:t>
            </a:r>
            <a:endParaRPr lang="en-US" altLang="zh-CN" dirty="0" smtClean="0"/>
          </a:p>
          <a:p>
            <a:endParaRPr lang="en-US" altLang="zh-CN" dirty="0"/>
          </a:p>
          <a:p>
            <a:r>
              <a:rPr lang="en-US" altLang="zh-CN" dirty="0" smtClean="0"/>
              <a:t>Takes a </a:t>
            </a:r>
            <a:r>
              <a:rPr lang="en-US" altLang="zh-CN" dirty="0"/>
              <a:t>huge question (‘</a:t>
            </a:r>
            <a:r>
              <a:rPr lang="en-US" altLang="zh-CN" b="1" dirty="0">
                <a:effectLst>
                  <a:outerShdw blurRad="38100" dist="38100" dir="2700000" algn="tl">
                    <a:srgbClr val="000000">
                      <a:alpha val="43137"/>
                    </a:srgbClr>
                  </a:outerShdw>
                </a:effectLst>
              </a:rPr>
              <a:t>Does trade cause growth?</a:t>
            </a:r>
            <a:r>
              <a:rPr lang="en-US" altLang="zh-CN" dirty="0"/>
              <a:t>’) and answers it with more attention to the endogenous nature of trade than previous work. </a:t>
            </a:r>
            <a:endParaRPr lang="en-US" altLang="zh-CN" dirty="0" smtClean="0"/>
          </a:p>
          <a:p>
            <a:pPr marL="114300" indent="0">
              <a:buNone/>
            </a:pPr>
            <a:endParaRPr lang="en-US" altLang="zh-CN" dirty="0"/>
          </a:p>
          <a:p>
            <a:r>
              <a:rPr lang="en-US" altLang="zh-CN" b="1" i="1" dirty="0">
                <a:effectLst>
                  <a:outerShdw blurRad="38100" dist="38100" dir="2700000" algn="tl">
                    <a:srgbClr val="000000">
                      <a:alpha val="43137"/>
                    </a:srgbClr>
                  </a:outerShdw>
                </a:effectLst>
              </a:rPr>
              <a:t>Key idea: </a:t>
            </a:r>
            <a:r>
              <a:rPr lang="en-US" altLang="zh-CN" b="1" i="1" dirty="0" smtClean="0">
                <a:effectLst>
                  <a:outerShdw blurRad="38100" dist="38100" dir="2700000" algn="tl">
                    <a:srgbClr val="000000">
                      <a:alpha val="43137"/>
                    </a:srgbClr>
                  </a:outerShdw>
                </a:effectLst>
              </a:rPr>
              <a:t> </a:t>
            </a:r>
            <a:r>
              <a:rPr lang="en-US" altLang="zh-CN" dirty="0"/>
              <a:t>instrument for a country’s trade (really, its ‘openness’) by using a measure of distance: how far that country is from </a:t>
            </a:r>
            <a:r>
              <a:rPr lang="en-US" altLang="zh-CN" dirty="0" smtClean="0"/>
              <a:t>large/rich potential </a:t>
            </a:r>
            <a:r>
              <a:rPr lang="en-US" altLang="zh-CN" dirty="0"/>
              <a:t>trade partners. </a:t>
            </a:r>
            <a:endParaRPr lang="en-US" dirty="0" smtClean="0"/>
          </a:p>
          <a:p>
            <a:pPr marL="0" indent="0" eaLnBrk="1" hangingPunct="1">
              <a:buFontTx/>
              <a:buNone/>
            </a:pPr>
            <a:endParaRPr lang="en-US" dirty="0">
              <a:latin typeface="Arial" charset="0"/>
            </a:endParaRPr>
          </a:p>
        </p:txBody>
      </p:sp>
    </p:spTree>
    <p:extLst>
      <p:ext uri="{BB962C8B-B14F-4D97-AF65-F5344CB8AC3E}">
        <p14:creationId xmlns:p14="http://schemas.microsoft.com/office/powerpoint/2010/main" val="54725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Effect transition="in" filter="blinds(horizontal)">
                                      <p:cBhvr>
                                        <p:cTn id="7" dur="500"/>
                                        <p:tgtEl>
                                          <p:spTgt spid="389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8915">
                                            <p:txEl>
                                              <p:pRg st="1" end="1"/>
                                            </p:txEl>
                                          </p:spTgt>
                                        </p:tgtEl>
                                        <p:attrNameLst>
                                          <p:attrName>style.visibility</p:attrName>
                                        </p:attrNameLst>
                                      </p:cBhvr>
                                      <p:to>
                                        <p:strVal val="visible"/>
                                      </p:to>
                                    </p:set>
                                    <p:animEffect transition="in" filter="blinds(horizontal)">
                                      <p:cBhvr>
                                        <p:cTn id="12" dur="500"/>
                                        <p:tgtEl>
                                          <p:spTgt spid="389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8915">
                                            <p:txEl>
                                              <p:pRg st="3" end="3"/>
                                            </p:txEl>
                                          </p:spTgt>
                                        </p:tgtEl>
                                        <p:attrNameLst>
                                          <p:attrName>style.visibility</p:attrName>
                                        </p:attrNameLst>
                                      </p:cBhvr>
                                      <p:to>
                                        <p:strVal val="visible"/>
                                      </p:to>
                                    </p:set>
                                    <p:animEffect transition="in" filter="blinds(horizontal)">
                                      <p:cBhvr>
                                        <p:cTn id="17" dur="500"/>
                                        <p:tgtEl>
                                          <p:spTgt spid="3891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8915">
                                            <p:txEl>
                                              <p:pRg st="5" end="5"/>
                                            </p:txEl>
                                          </p:spTgt>
                                        </p:tgtEl>
                                        <p:attrNameLst>
                                          <p:attrName>style.visibility</p:attrName>
                                        </p:attrNameLst>
                                      </p:cBhvr>
                                      <p:to>
                                        <p:strVal val="visible"/>
                                      </p:to>
                                    </p:set>
                                    <p:animEffect transition="in" filter="blinds(horizontal)">
                                      <p:cBhvr>
                                        <p:cTn id="22" dur="500"/>
                                        <p:tgtEl>
                                          <p:spTgt spid="3891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3"/>
          <p:cNvSpPr>
            <a:spLocks noGrp="1"/>
          </p:cNvSpPr>
          <p:nvPr>
            <p:ph type="sldNum" sz="quarter" idx="10"/>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宋体" charset="0"/>
              </a:defRPr>
            </a:lvl1pPr>
            <a:lvl2pPr marL="742950" indent="-285750" eaLnBrk="0" hangingPunct="0">
              <a:defRPr>
                <a:solidFill>
                  <a:schemeClr val="tx1"/>
                </a:solidFill>
                <a:latin typeface="Arial" charset="0"/>
                <a:ea typeface="宋体" charset="0"/>
              </a:defRPr>
            </a:lvl2pPr>
            <a:lvl3pPr marL="1143000" indent="-228600" eaLnBrk="0" hangingPunct="0">
              <a:defRPr>
                <a:solidFill>
                  <a:schemeClr val="tx1"/>
                </a:solidFill>
                <a:latin typeface="Arial" charset="0"/>
                <a:ea typeface="宋体" charset="0"/>
              </a:defRPr>
            </a:lvl3pPr>
            <a:lvl4pPr marL="1600200" indent="-228600" eaLnBrk="0" hangingPunct="0">
              <a:defRPr>
                <a:solidFill>
                  <a:schemeClr val="tx1"/>
                </a:solidFill>
                <a:latin typeface="Arial" charset="0"/>
                <a:ea typeface="宋体" charset="0"/>
              </a:defRPr>
            </a:lvl4pPr>
            <a:lvl5pPr marL="2057400" indent="-228600" eaLnBrk="0" hangingPunct="0">
              <a:defRPr>
                <a:solidFill>
                  <a:schemeClr val="tx1"/>
                </a:solidFill>
                <a:latin typeface="Arial" charset="0"/>
                <a:ea typeface="宋体" charset="0"/>
              </a:defRPr>
            </a:lvl5pPr>
            <a:lvl6pPr marL="2514600" indent="-228600" algn="ctr" eaLnBrk="0" fontAlgn="base" hangingPunct="0">
              <a:spcBef>
                <a:spcPct val="0"/>
              </a:spcBef>
              <a:spcAft>
                <a:spcPct val="0"/>
              </a:spcAft>
              <a:defRPr>
                <a:solidFill>
                  <a:schemeClr val="tx1"/>
                </a:solidFill>
                <a:latin typeface="Arial" charset="0"/>
                <a:ea typeface="宋体" charset="0"/>
              </a:defRPr>
            </a:lvl6pPr>
            <a:lvl7pPr marL="2971800" indent="-228600" algn="ctr" eaLnBrk="0" fontAlgn="base" hangingPunct="0">
              <a:spcBef>
                <a:spcPct val="0"/>
              </a:spcBef>
              <a:spcAft>
                <a:spcPct val="0"/>
              </a:spcAft>
              <a:defRPr>
                <a:solidFill>
                  <a:schemeClr val="tx1"/>
                </a:solidFill>
                <a:latin typeface="Arial" charset="0"/>
                <a:ea typeface="宋体" charset="0"/>
              </a:defRPr>
            </a:lvl7pPr>
            <a:lvl8pPr marL="3429000" indent="-228600" algn="ctr" eaLnBrk="0" fontAlgn="base" hangingPunct="0">
              <a:spcBef>
                <a:spcPct val="0"/>
              </a:spcBef>
              <a:spcAft>
                <a:spcPct val="0"/>
              </a:spcAft>
              <a:defRPr>
                <a:solidFill>
                  <a:schemeClr val="tx1"/>
                </a:solidFill>
                <a:latin typeface="Arial" charset="0"/>
                <a:ea typeface="宋体" charset="0"/>
              </a:defRPr>
            </a:lvl8pPr>
            <a:lvl9pPr marL="3886200" indent="-228600" algn="ctr" eaLnBrk="0" fontAlgn="base" hangingPunct="0">
              <a:spcBef>
                <a:spcPct val="0"/>
              </a:spcBef>
              <a:spcAft>
                <a:spcPct val="0"/>
              </a:spcAft>
              <a:defRPr>
                <a:solidFill>
                  <a:schemeClr val="tx1"/>
                </a:solidFill>
                <a:latin typeface="Arial" charset="0"/>
                <a:ea typeface="宋体" charset="0"/>
              </a:defRPr>
            </a:lvl9pPr>
          </a:lstStyle>
          <a:p>
            <a:r>
              <a:rPr lang="en-GB"/>
              <a:t>Page </a:t>
            </a:r>
            <a:fld id="{1566E386-9C08-D044-8891-C61C153EB2F4}" type="slidenum">
              <a:rPr lang="en-GB"/>
              <a:pPr/>
              <a:t>28</a:t>
            </a:fld>
            <a:endParaRPr lang="en-GB"/>
          </a:p>
        </p:txBody>
      </p:sp>
      <p:sp>
        <p:nvSpPr>
          <p:cNvPr id="10243" name="Rectangle 2"/>
          <p:cNvSpPr>
            <a:spLocks noGrp="1" noChangeArrowheads="1"/>
          </p:cNvSpPr>
          <p:nvPr>
            <p:ph type="title"/>
          </p:nvPr>
        </p:nvSpPr>
        <p:spPr/>
        <p:txBody>
          <a:bodyPr>
            <a:noAutofit/>
          </a:bodyPr>
          <a:lstStyle/>
          <a:p>
            <a:pPr eaLnBrk="1" hangingPunct="1"/>
            <a:r>
              <a:rPr lang="en-US" sz="3400" dirty="0" smtClean="0"/>
              <a:t>How large are the trade gains?</a:t>
            </a:r>
            <a:endParaRPr lang="en-US" sz="3400" dirty="0"/>
          </a:p>
        </p:txBody>
      </p:sp>
      <p:sp>
        <p:nvSpPr>
          <p:cNvPr id="38915" name="Rectangle 3"/>
          <p:cNvSpPr>
            <a:spLocks noGrp="1" noChangeArrowheads="1"/>
          </p:cNvSpPr>
          <p:nvPr>
            <p:ph type="body" idx="1"/>
          </p:nvPr>
        </p:nvSpPr>
        <p:spPr>
          <a:xfrm>
            <a:off x="457200" y="1752600"/>
            <a:ext cx="8229600" cy="4732867"/>
          </a:xfrm>
          <a:noFill/>
        </p:spPr>
        <p:txBody>
          <a:bodyPr>
            <a:normAutofit/>
          </a:bodyPr>
          <a:lstStyle/>
          <a:p>
            <a:pPr marL="114300" indent="0">
              <a:buNone/>
            </a:pPr>
            <a:r>
              <a:rPr lang="en-US" altLang="zh-CN" b="1" i="1" dirty="0" smtClean="0">
                <a:effectLst>
                  <a:outerShdw blurRad="38100" dist="38100" dir="2700000" algn="tl">
                    <a:srgbClr val="000000">
                      <a:alpha val="43137"/>
                    </a:srgbClr>
                  </a:outerShdw>
                </a:effectLst>
              </a:rPr>
              <a:t>First-stage: instrument trade volume (</a:t>
            </a:r>
            <a:r>
              <a:rPr lang="en-US" altLang="zh-CN" b="1" i="1" dirty="0" err="1" smtClean="0">
                <a:effectLst>
                  <a:outerShdw blurRad="38100" dist="38100" dir="2700000" algn="tl">
                    <a:srgbClr val="000000">
                      <a:alpha val="43137"/>
                    </a:srgbClr>
                  </a:outerShdw>
                </a:effectLst>
              </a:rPr>
              <a:t>import+export</a:t>
            </a:r>
            <a:r>
              <a:rPr lang="en-US" altLang="zh-CN" b="1" i="1" dirty="0" smtClean="0">
                <a:effectLst>
                  <a:outerShdw blurRad="38100" dist="38100" dir="2700000" algn="tl">
                    <a:srgbClr val="000000">
                      <a:alpha val="43137"/>
                    </a:srgbClr>
                  </a:outerShdw>
                </a:effectLst>
              </a:rPr>
              <a:t>)</a:t>
            </a:r>
          </a:p>
          <a:p>
            <a:pPr marL="114300" indent="0">
              <a:buNone/>
            </a:pPr>
            <a:endParaRPr lang="en-US" altLang="zh-CN" dirty="0" smtClean="0"/>
          </a:p>
          <a:p>
            <a:pPr marL="114300" indent="0">
              <a:buNone/>
            </a:pPr>
            <a:r>
              <a:rPr lang="en-US" altLang="zh-CN" i="1" dirty="0" smtClean="0">
                <a:effectLst>
                  <a:outerShdw blurRad="38100" dist="38100" dir="2700000" algn="tl">
                    <a:srgbClr val="000000">
                      <a:alpha val="43137"/>
                    </a:srgbClr>
                  </a:outerShdw>
                </a:effectLst>
              </a:rPr>
              <a:t>Part I:</a:t>
            </a:r>
            <a:endParaRPr lang="en-US" altLang="zh-CN" i="1" dirty="0">
              <a:effectLst>
                <a:outerShdw blurRad="38100" dist="38100" dir="2700000" algn="tl">
                  <a:srgbClr val="000000">
                    <a:alpha val="43137"/>
                  </a:srgbClr>
                </a:outerShdw>
              </a:effectLst>
            </a:endParaRPr>
          </a:p>
          <a:p>
            <a:r>
              <a:rPr lang="en-US" b="1" dirty="0" smtClean="0">
                <a:effectLst>
                  <a:outerShdw blurRad="38100" dist="38100" dir="2700000" algn="tl">
                    <a:srgbClr val="000000">
                      <a:alpha val="43137"/>
                    </a:srgbClr>
                  </a:outerShdw>
                </a:effectLst>
              </a:rPr>
              <a:t>Key idea: </a:t>
            </a:r>
            <a:r>
              <a:rPr lang="en-US" altLang="zh-CN" dirty="0"/>
              <a:t>bilateral trade flows fall with bilateral trade costs </a:t>
            </a:r>
            <a:r>
              <a:rPr lang="en-US" altLang="zh-CN" dirty="0" smtClean="0"/>
              <a:t>and </a:t>
            </a:r>
            <a:r>
              <a:rPr lang="en-US" altLang="zh-CN" dirty="0"/>
              <a:t>variables like bilateral </a:t>
            </a:r>
            <a:r>
              <a:rPr lang="en-US" altLang="zh-CN" dirty="0" smtClean="0"/>
              <a:t>distance </a:t>
            </a:r>
            <a:r>
              <a:rPr lang="en-US" altLang="zh-CN" b="1" i="1" dirty="0" err="1" smtClean="0">
                <a:effectLst>
                  <a:outerShdw blurRad="38100" dist="38100" dir="2700000" algn="tl">
                    <a:srgbClr val="000000">
                      <a:alpha val="43137"/>
                    </a:srgbClr>
                  </a:outerShdw>
                </a:effectLst>
              </a:rPr>
              <a:t>Dij</a:t>
            </a:r>
            <a:r>
              <a:rPr lang="en-US" altLang="zh-CN" dirty="0" smtClean="0"/>
              <a:t>, </a:t>
            </a:r>
            <a:r>
              <a:rPr lang="en-US" altLang="zh-CN" dirty="0"/>
              <a:t>and whether two countries share a </a:t>
            </a:r>
            <a:r>
              <a:rPr lang="en-US" altLang="zh-CN" dirty="0" smtClean="0"/>
              <a:t>border </a:t>
            </a:r>
            <a:r>
              <a:rPr lang="en-US" altLang="zh-CN" b="1" i="1" dirty="0" err="1" smtClean="0">
                <a:effectLst>
                  <a:outerShdw blurRad="38100" dist="38100" dir="2700000" algn="tl">
                    <a:srgbClr val="000000">
                      <a:alpha val="43137"/>
                    </a:srgbClr>
                  </a:outerShdw>
                </a:effectLst>
              </a:rPr>
              <a:t>Bij</a:t>
            </a:r>
            <a:r>
              <a:rPr lang="en-US" altLang="zh-CN" dirty="0" smtClean="0"/>
              <a:t>, </a:t>
            </a:r>
            <a:r>
              <a:rPr lang="en-US" altLang="zh-CN" dirty="0"/>
              <a:t>appear to be correlated with trade </a:t>
            </a:r>
            <a:r>
              <a:rPr lang="en-US" altLang="zh-CN" dirty="0" smtClean="0"/>
              <a:t>costs. </a:t>
            </a:r>
          </a:p>
          <a:p>
            <a:r>
              <a:rPr lang="en-US" altLang="zh-CN" i="1" dirty="0" smtClean="0">
                <a:effectLst>
                  <a:outerShdw blurRad="38100" dist="38100" dir="2700000" algn="tl">
                    <a:srgbClr val="000000">
                      <a:alpha val="43137"/>
                    </a:srgbClr>
                  </a:outerShdw>
                </a:effectLst>
              </a:rPr>
              <a:t>Gravity equation:</a:t>
            </a:r>
            <a:endParaRPr lang="en-US" altLang="zh-CN" i="1" dirty="0">
              <a:effectLst>
                <a:outerShdw blurRad="38100" dist="38100" dir="2700000" algn="tl">
                  <a:srgbClr val="000000">
                    <a:alpha val="43137"/>
                  </a:srgbClr>
                </a:outerShdw>
              </a:effectLst>
            </a:endParaRPr>
          </a:p>
          <a:p>
            <a:endParaRPr lang="en-US" dirty="0" smtClean="0"/>
          </a:p>
          <a:p>
            <a:pPr marL="0" indent="0" eaLnBrk="1" hangingPunct="1">
              <a:buFontTx/>
              <a:buNone/>
            </a:pPr>
            <a:endParaRPr lang="en-US" dirty="0">
              <a:latin typeface="Arial" charset="0"/>
            </a:endParaRPr>
          </a:p>
        </p:txBody>
      </p:sp>
      <p:pic>
        <p:nvPicPr>
          <p:cNvPr id="2" name="图片 1" descr="Screen Shot 2015-12-23 at 11.33.14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7082" y="5223933"/>
            <a:ext cx="6946900" cy="825500"/>
          </a:xfrm>
          <a:prstGeom prst="rect">
            <a:avLst/>
          </a:prstGeom>
        </p:spPr>
      </p:pic>
    </p:spTree>
    <p:extLst>
      <p:ext uri="{BB962C8B-B14F-4D97-AF65-F5344CB8AC3E}">
        <p14:creationId xmlns:p14="http://schemas.microsoft.com/office/powerpoint/2010/main" val="665382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Effect transition="in" filter="blinds(horizontal)">
                                      <p:cBhvr>
                                        <p:cTn id="7" dur="500"/>
                                        <p:tgtEl>
                                          <p:spTgt spid="389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8915">
                                            <p:txEl>
                                              <p:pRg st="2" end="2"/>
                                            </p:txEl>
                                          </p:spTgt>
                                        </p:tgtEl>
                                        <p:attrNameLst>
                                          <p:attrName>style.visibility</p:attrName>
                                        </p:attrNameLst>
                                      </p:cBhvr>
                                      <p:to>
                                        <p:strVal val="visible"/>
                                      </p:to>
                                    </p:set>
                                    <p:animEffect transition="in" filter="blinds(horizontal)">
                                      <p:cBhvr>
                                        <p:cTn id="12" dur="500"/>
                                        <p:tgtEl>
                                          <p:spTgt spid="3891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8915">
                                            <p:txEl>
                                              <p:pRg st="3" end="3"/>
                                            </p:txEl>
                                          </p:spTgt>
                                        </p:tgtEl>
                                        <p:attrNameLst>
                                          <p:attrName>style.visibility</p:attrName>
                                        </p:attrNameLst>
                                      </p:cBhvr>
                                      <p:to>
                                        <p:strVal val="visible"/>
                                      </p:to>
                                    </p:set>
                                    <p:animEffect transition="in" filter="blinds(horizontal)">
                                      <p:cBhvr>
                                        <p:cTn id="17" dur="500"/>
                                        <p:tgtEl>
                                          <p:spTgt spid="3891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8915">
                                            <p:txEl>
                                              <p:pRg st="4" end="4"/>
                                            </p:txEl>
                                          </p:spTgt>
                                        </p:tgtEl>
                                        <p:attrNameLst>
                                          <p:attrName>style.visibility</p:attrName>
                                        </p:attrNameLst>
                                      </p:cBhvr>
                                      <p:to>
                                        <p:strVal val="visible"/>
                                      </p:to>
                                    </p:set>
                                    <p:animEffect transition="in" filter="blinds(horizontal)">
                                      <p:cBhvr>
                                        <p:cTn id="22" dur="500"/>
                                        <p:tgtEl>
                                          <p:spTgt spid="3891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
                                        </p:tgtEl>
                                        <p:attrNameLst>
                                          <p:attrName>style.visibility</p:attrName>
                                        </p:attrNameLst>
                                      </p:cBhvr>
                                      <p:to>
                                        <p:strVal val="visible"/>
                                      </p:to>
                                    </p:set>
                                    <p:animEffect transition="in" filter="blinds(horizontal)">
                                      <p:cBhvr>
                                        <p:cTn id="2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237062" y="203196"/>
            <a:ext cx="8720667" cy="6857997"/>
          </a:xfrm>
          <a:prstGeom prst="rect">
            <a:avLst/>
          </a:prstGeom>
        </p:spPr>
        <p:txBody>
          <a:bodyPr>
            <a:normAutofit fontScale="92500" lnSpcReduction="20000"/>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pPr marL="114300" indent="0">
              <a:buFont typeface="Arial" pitchFamily="34" charset="0"/>
              <a:buNone/>
            </a:pPr>
            <a:r>
              <a:rPr lang="en-US" sz="2600" b="1" i="1" dirty="0" smtClean="0">
                <a:effectLst>
                  <a:outerShdw blurRad="38100" dist="38100" dir="2700000" algn="tl">
                    <a:srgbClr val="000000">
                      <a:alpha val="43137"/>
                    </a:srgbClr>
                  </a:outerShdw>
                </a:effectLst>
              </a:rPr>
              <a:t>First-Stage </a:t>
            </a:r>
          </a:p>
          <a:p>
            <a:pPr marL="114300" indent="0">
              <a:buFont typeface="Arial" pitchFamily="34" charset="0"/>
              <a:buNone/>
            </a:pPr>
            <a:r>
              <a:rPr lang="en-US" sz="2600" b="1" i="1" dirty="0" smtClean="0">
                <a:effectLst>
                  <a:outerShdw blurRad="38100" dist="38100" dir="2700000" algn="tl">
                    <a:srgbClr val="000000">
                      <a:alpha val="43137"/>
                    </a:srgbClr>
                  </a:outerShdw>
                </a:effectLst>
              </a:rPr>
              <a:t>Results </a:t>
            </a:r>
          </a:p>
          <a:p>
            <a:pPr marL="114300" indent="0">
              <a:buFont typeface="Arial" pitchFamily="34" charset="0"/>
              <a:buNone/>
            </a:pPr>
            <a:r>
              <a:rPr lang="en-US" sz="2600" b="1" i="1" dirty="0" smtClean="0">
                <a:effectLst>
                  <a:outerShdw blurRad="38100" dist="38100" dir="2700000" algn="tl">
                    <a:srgbClr val="000000">
                      <a:alpha val="43137"/>
                    </a:srgbClr>
                  </a:outerShdw>
                </a:effectLst>
              </a:rPr>
              <a:t>(Part I)</a:t>
            </a:r>
          </a:p>
          <a:p>
            <a:pPr marL="114300" indent="0">
              <a:buFont typeface="Arial" pitchFamily="34" charset="0"/>
              <a:buNone/>
            </a:pPr>
            <a:endParaRPr lang="en-US" dirty="0"/>
          </a:p>
          <a:p>
            <a:pPr marL="114300" indent="0">
              <a:buFont typeface="Arial" pitchFamily="34" charset="0"/>
              <a:buNone/>
            </a:pPr>
            <a:endParaRPr lang="en-US" dirty="0" smtClean="0"/>
          </a:p>
          <a:p>
            <a:pPr marL="114300" indent="0">
              <a:buFont typeface="Arial" pitchFamily="34" charset="0"/>
              <a:buNone/>
            </a:pPr>
            <a:endParaRPr lang="en-US" dirty="0"/>
          </a:p>
          <a:p>
            <a:pPr marL="114300" indent="0">
              <a:buFont typeface="Arial" pitchFamily="34" charset="0"/>
              <a:buNone/>
            </a:pPr>
            <a:endParaRPr lang="en-US" dirty="0" smtClean="0"/>
          </a:p>
          <a:p>
            <a:pPr marL="114300" indent="0">
              <a:buFont typeface="Arial" pitchFamily="34" charset="0"/>
              <a:buNone/>
            </a:pPr>
            <a:endParaRPr lang="en-US" dirty="0"/>
          </a:p>
          <a:p>
            <a:pPr marL="114300" indent="0">
              <a:buFont typeface="Arial" pitchFamily="34" charset="0"/>
              <a:buNone/>
            </a:pPr>
            <a:endParaRPr lang="en-US" dirty="0" smtClean="0"/>
          </a:p>
          <a:p>
            <a:pPr marL="114300" indent="0">
              <a:buFont typeface="Arial" pitchFamily="34" charset="0"/>
              <a:buNone/>
            </a:pPr>
            <a:endParaRPr lang="en-US" dirty="0"/>
          </a:p>
          <a:p>
            <a:pPr marL="114300" indent="0">
              <a:buFont typeface="Arial" pitchFamily="34" charset="0"/>
              <a:buNone/>
            </a:pPr>
            <a:endParaRPr lang="en-US" dirty="0" smtClean="0"/>
          </a:p>
          <a:p>
            <a:pPr marL="114300" indent="0">
              <a:buFont typeface="Arial" pitchFamily="34" charset="0"/>
              <a:buNone/>
            </a:pPr>
            <a:endParaRPr lang="en-US" dirty="0"/>
          </a:p>
          <a:p>
            <a:pPr marL="114300" indent="0">
              <a:buFont typeface="Arial" pitchFamily="34" charset="0"/>
              <a:buNone/>
            </a:pPr>
            <a:endParaRPr lang="en-US" dirty="0" smtClean="0"/>
          </a:p>
          <a:p>
            <a:pPr marL="114300" indent="0">
              <a:buFont typeface="Arial" pitchFamily="34" charset="0"/>
              <a:buNone/>
            </a:pPr>
            <a:endParaRPr lang="en-US" dirty="0"/>
          </a:p>
          <a:p>
            <a:pPr marL="114300" indent="0">
              <a:buFont typeface="Arial" pitchFamily="34" charset="0"/>
              <a:buNone/>
            </a:pPr>
            <a:endParaRPr lang="en-US" dirty="0" smtClean="0"/>
          </a:p>
          <a:p>
            <a:pPr marL="114300" indent="0">
              <a:buFont typeface="Arial" pitchFamily="34" charset="0"/>
              <a:buNone/>
            </a:pPr>
            <a:endParaRPr lang="en-US" dirty="0" smtClean="0"/>
          </a:p>
          <a:p>
            <a:pPr marL="114300" indent="0">
              <a:buFont typeface="Arial" pitchFamily="34" charset="0"/>
              <a:buNone/>
            </a:pPr>
            <a:endParaRPr lang="en-US" sz="1600" dirty="0"/>
          </a:p>
          <a:p>
            <a:pPr marL="114300" indent="0">
              <a:buFont typeface="Arial" pitchFamily="34" charset="0"/>
              <a:buNone/>
            </a:pPr>
            <a:endParaRPr lang="en-US" sz="1600" dirty="0" smtClean="0"/>
          </a:p>
          <a:p>
            <a:pPr marL="114300" indent="0">
              <a:buFont typeface="Arial" pitchFamily="34" charset="0"/>
              <a:buNone/>
            </a:pPr>
            <a:endParaRPr lang="en-US" sz="1600" dirty="0"/>
          </a:p>
          <a:p>
            <a:pPr marL="114300" indent="0">
              <a:buFont typeface="Arial" pitchFamily="34" charset="0"/>
              <a:buNone/>
            </a:pPr>
            <a:endParaRPr lang="en-US" sz="1600" dirty="0" smtClean="0"/>
          </a:p>
          <a:p>
            <a:pPr marL="114300" indent="0">
              <a:buFont typeface="Arial" pitchFamily="34" charset="0"/>
              <a:buNone/>
            </a:pPr>
            <a:r>
              <a:rPr lang="en-US" sz="1600" dirty="0" smtClean="0"/>
              <a:t> </a:t>
            </a:r>
          </a:p>
          <a:p>
            <a:pPr marL="114300" indent="0">
              <a:buFont typeface="Arial" pitchFamily="34" charset="0"/>
              <a:buNone/>
            </a:pPr>
            <a:endParaRPr lang="en-US" dirty="0" smtClean="0"/>
          </a:p>
          <a:p>
            <a:pPr marL="114300" indent="0">
              <a:buFont typeface="Arial" pitchFamily="34" charset="0"/>
              <a:buNone/>
            </a:pPr>
            <a:endParaRPr lang="en-US" dirty="0"/>
          </a:p>
          <a:p>
            <a:pPr marL="114300" indent="0">
              <a:buFont typeface="Arial" pitchFamily="34" charset="0"/>
              <a:buNone/>
            </a:pPr>
            <a:endParaRPr lang="en-US" dirty="0" smtClean="0"/>
          </a:p>
          <a:p>
            <a:pPr marL="114300" indent="0">
              <a:buFont typeface="Arial" pitchFamily="34" charset="0"/>
              <a:buNone/>
            </a:pPr>
            <a:endParaRPr lang="en-US" dirty="0" smtClean="0"/>
          </a:p>
          <a:p>
            <a:pPr marL="114300" indent="0">
              <a:buFont typeface="Arial" pitchFamily="34" charset="0"/>
              <a:buNone/>
            </a:pPr>
            <a:endParaRPr lang="en-US" dirty="0" smtClean="0"/>
          </a:p>
          <a:p>
            <a:pPr marL="114300" indent="0">
              <a:buFont typeface="Arial" pitchFamily="34" charset="0"/>
              <a:buNone/>
            </a:pPr>
            <a:endParaRPr lang="en-US" dirty="0" smtClean="0"/>
          </a:p>
          <a:p>
            <a:pPr marL="114300" indent="0">
              <a:buFont typeface="Arial" pitchFamily="34" charset="0"/>
              <a:buNone/>
            </a:pPr>
            <a:endParaRPr lang="en-US" dirty="0" smtClean="0"/>
          </a:p>
          <a:p>
            <a:pPr marL="114300" indent="0">
              <a:buFont typeface="Arial" pitchFamily="34" charset="0"/>
              <a:buNone/>
            </a:pPr>
            <a:endParaRPr lang="en-US" dirty="0" smtClean="0"/>
          </a:p>
          <a:p>
            <a:pPr marL="114300" indent="0">
              <a:buFont typeface="Arial" pitchFamily="34" charset="0"/>
              <a:buNone/>
            </a:pPr>
            <a:endParaRPr lang="en-US" dirty="0" smtClean="0"/>
          </a:p>
          <a:p>
            <a:pPr marL="114300" indent="0">
              <a:buFont typeface="Arial" pitchFamily="34" charset="0"/>
              <a:buNone/>
            </a:pPr>
            <a:endParaRPr lang="en-US" dirty="0" smtClean="0"/>
          </a:p>
          <a:p>
            <a:pPr marL="114300" indent="0">
              <a:buFont typeface="Arial" pitchFamily="34" charset="0"/>
              <a:buNone/>
            </a:pPr>
            <a:endParaRPr lang="en-US" dirty="0" smtClean="0"/>
          </a:p>
          <a:p>
            <a:pPr marL="114300" indent="0">
              <a:buFont typeface="Arial" pitchFamily="34" charset="0"/>
              <a:buNone/>
            </a:pPr>
            <a:endParaRPr lang="en-US" dirty="0" smtClean="0"/>
          </a:p>
          <a:p>
            <a:pPr marL="114300" indent="0">
              <a:buFont typeface="Arial" pitchFamily="34" charset="0"/>
              <a:buNone/>
            </a:pPr>
            <a:endParaRPr lang="en-US" dirty="0" smtClean="0"/>
          </a:p>
        </p:txBody>
      </p:sp>
      <p:pic>
        <p:nvPicPr>
          <p:cNvPr id="6" name="图片 5" descr="Screen Shot 2015-12-23 at 10.56.16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44557" y="203195"/>
            <a:ext cx="6523704" cy="6561941"/>
          </a:xfrm>
          <a:prstGeom prst="rect">
            <a:avLst/>
          </a:prstGeom>
        </p:spPr>
      </p:pic>
    </p:spTree>
    <p:extLst>
      <p:ext uri="{BB962C8B-B14F-4D97-AF65-F5344CB8AC3E}">
        <p14:creationId xmlns:p14="http://schemas.microsoft.com/office/powerpoint/2010/main" val="18029161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descr="Screen Shot 2015-12-18 at 5.20.45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9736" y="855126"/>
            <a:ext cx="7603067" cy="5215562"/>
          </a:xfrm>
          <a:prstGeom prst="rect">
            <a:avLst/>
          </a:prstGeom>
        </p:spPr>
      </p:pic>
      <p:sp>
        <p:nvSpPr>
          <p:cNvPr id="5" name="Content Placeholder 2"/>
          <p:cNvSpPr txBox="1">
            <a:spLocks/>
          </p:cNvSpPr>
          <p:nvPr/>
        </p:nvSpPr>
        <p:spPr>
          <a:xfrm>
            <a:off x="237062" y="152401"/>
            <a:ext cx="8720667" cy="6705596"/>
          </a:xfrm>
          <a:prstGeom prst="rect">
            <a:avLst/>
          </a:prstGeom>
        </p:spPr>
        <p:txBody>
          <a:bodyPr>
            <a:normAutofit/>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pPr marL="114300" indent="0">
              <a:buFont typeface="Arial" pitchFamily="34" charset="0"/>
              <a:buNone/>
            </a:pPr>
            <a:r>
              <a:rPr lang="en-US" dirty="0" smtClean="0"/>
              <a:t>Decomposition of trade (% total)</a:t>
            </a:r>
          </a:p>
          <a:p>
            <a:pPr marL="114300" indent="0">
              <a:buFont typeface="Arial" pitchFamily="34" charset="0"/>
              <a:buNone/>
            </a:pPr>
            <a:endParaRPr lang="en-US" dirty="0" smtClean="0"/>
          </a:p>
          <a:p>
            <a:pPr marL="114300" indent="0">
              <a:buFont typeface="Arial" pitchFamily="34" charset="0"/>
              <a:buNone/>
            </a:pPr>
            <a:endParaRPr lang="en-US" dirty="0"/>
          </a:p>
          <a:p>
            <a:pPr marL="114300" indent="0">
              <a:buFont typeface="Arial" pitchFamily="34" charset="0"/>
              <a:buNone/>
            </a:pPr>
            <a:endParaRPr lang="en-US" dirty="0" smtClean="0"/>
          </a:p>
          <a:p>
            <a:pPr marL="114300" indent="0">
              <a:buFont typeface="Arial" pitchFamily="34" charset="0"/>
              <a:buNone/>
            </a:pPr>
            <a:endParaRPr lang="en-US" dirty="0" smtClean="0"/>
          </a:p>
          <a:p>
            <a:pPr marL="114300" indent="0">
              <a:buFont typeface="Arial" pitchFamily="34" charset="0"/>
              <a:buNone/>
            </a:pPr>
            <a:endParaRPr lang="en-US" dirty="0" smtClean="0"/>
          </a:p>
          <a:p>
            <a:pPr marL="114300" indent="0">
              <a:buFont typeface="Arial" pitchFamily="34" charset="0"/>
              <a:buNone/>
            </a:pPr>
            <a:endParaRPr lang="en-US" dirty="0" smtClean="0"/>
          </a:p>
          <a:p>
            <a:pPr marL="114300" indent="0">
              <a:buFont typeface="Arial" pitchFamily="34" charset="0"/>
              <a:buNone/>
            </a:pPr>
            <a:endParaRPr lang="en-US" dirty="0" smtClean="0"/>
          </a:p>
          <a:p>
            <a:pPr marL="114300" indent="0">
              <a:buFont typeface="Arial" pitchFamily="34" charset="0"/>
              <a:buNone/>
            </a:pPr>
            <a:endParaRPr lang="en-US" dirty="0" smtClean="0"/>
          </a:p>
          <a:p>
            <a:pPr marL="114300" indent="0">
              <a:buFont typeface="Arial" pitchFamily="34" charset="0"/>
              <a:buNone/>
            </a:pPr>
            <a:endParaRPr lang="en-US" dirty="0" smtClean="0"/>
          </a:p>
          <a:p>
            <a:pPr marL="114300" indent="0">
              <a:buFont typeface="Arial" pitchFamily="34" charset="0"/>
              <a:buNone/>
            </a:pPr>
            <a:endParaRPr lang="en-US" dirty="0" smtClean="0"/>
          </a:p>
          <a:p>
            <a:pPr marL="114300" indent="0">
              <a:buFont typeface="Arial" pitchFamily="34" charset="0"/>
              <a:buNone/>
            </a:pPr>
            <a:endParaRPr lang="en-US" dirty="0" smtClean="0"/>
          </a:p>
          <a:p>
            <a:pPr marL="114300" indent="0">
              <a:buFont typeface="Arial" pitchFamily="34" charset="0"/>
              <a:buNone/>
            </a:pPr>
            <a:endParaRPr lang="en-US" dirty="0" smtClean="0"/>
          </a:p>
          <a:p>
            <a:pPr marL="114300" indent="0">
              <a:buFont typeface="Arial" pitchFamily="34" charset="0"/>
              <a:buNone/>
            </a:pPr>
            <a:endParaRPr lang="en-US" dirty="0" smtClean="0"/>
          </a:p>
          <a:p>
            <a:pPr marL="114300" indent="0">
              <a:buFont typeface="Arial" pitchFamily="34" charset="0"/>
              <a:buNone/>
            </a:pPr>
            <a:r>
              <a:rPr lang="en-US" altLang="zh-CN" dirty="0" smtClean="0"/>
              <a:t>Around 40% of trade flows are intra-industry but growing</a:t>
            </a:r>
            <a:endParaRPr lang="en-US" b="1" dirty="0"/>
          </a:p>
        </p:txBody>
      </p:sp>
    </p:spTree>
    <p:extLst>
      <p:ext uri="{BB962C8B-B14F-4D97-AF65-F5344CB8AC3E}">
        <p14:creationId xmlns:p14="http://schemas.microsoft.com/office/powerpoint/2010/main" val="18227572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3"/>
          <p:cNvSpPr>
            <a:spLocks noGrp="1"/>
          </p:cNvSpPr>
          <p:nvPr>
            <p:ph type="sldNum" sz="quarter" idx="10"/>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宋体" charset="0"/>
              </a:defRPr>
            </a:lvl1pPr>
            <a:lvl2pPr marL="742950" indent="-285750" eaLnBrk="0" hangingPunct="0">
              <a:defRPr>
                <a:solidFill>
                  <a:schemeClr val="tx1"/>
                </a:solidFill>
                <a:latin typeface="Arial" charset="0"/>
                <a:ea typeface="宋体" charset="0"/>
              </a:defRPr>
            </a:lvl2pPr>
            <a:lvl3pPr marL="1143000" indent="-228600" eaLnBrk="0" hangingPunct="0">
              <a:defRPr>
                <a:solidFill>
                  <a:schemeClr val="tx1"/>
                </a:solidFill>
                <a:latin typeface="Arial" charset="0"/>
                <a:ea typeface="宋体" charset="0"/>
              </a:defRPr>
            </a:lvl3pPr>
            <a:lvl4pPr marL="1600200" indent="-228600" eaLnBrk="0" hangingPunct="0">
              <a:defRPr>
                <a:solidFill>
                  <a:schemeClr val="tx1"/>
                </a:solidFill>
                <a:latin typeface="Arial" charset="0"/>
                <a:ea typeface="宋体" charset="0"/>
              </a:defRPr>
            </a:lvl4pPr>
            <a:lvl5pPr marL="2057400" indent="-228600" eaLnBrk="0" hangingPunct="0">
              <a:defRPr>
                <a:solidFill>
                  <a:schemeClr val="tx1"/>
                </a:solidFill>
                <a:latin typeface="Arial" charset="0"/>
                <a:ea typeface="宋体" charset="0"/>
              </a:defRPr>
            </a:lvl5pPr>
            <a:lvl6pPr marL="2514600" indent="-228600" algn="ctr" eaLnBrk="0" fontAlgn="base" hangingPunct="0">
              <a:spcBef>
                <a:spcPct val="0"/>
              </a:spcBef>
              <a:spcAft>
                <a:spcPct val="0"/>
              </a:spcAft>
              <a:defRPr>
                <a:solidFill>
                  <a:schemeClr val="tx1"/>
                </a:solidFill>
                <a:latin typeface="Arial" charset="0"/>
                <a:ea typeface="宋体" charset="0"/>
              </a:defRPr>
            </a:lvl6pPr>
            <a:lvl7pPr marL="2971800" indent="-228600" algn="ctr" eaLnBrk="0" fontAlgn="base" hangingPunct="0">
              <a:spcBef>
                <a:spcPct val="0"/>
              </a:spcBef>
              <a:spcAft>
                <a:spcPct val="0"/>
              </a:spcAft>
              <a:defRPr>
                <a:solidFill>
                  <a:schemeClr val="tx1"/>
                </a:solidFill>
                <a:latin typeface="Arial" charset="0"/>
                <a:ea typeface="宋体" charset="0"/>
              </a:defRPr>
            </a:lvl7pPr>
            <a:lvl8pPr marL="3429000" indent="-228600" algn="ctr" eaLnBrk="0" fontAlgn="base" hangingPunct="0">
              <a:spcBef>
                <a:spcPct val="0"/>
              </a:spcBef>
              <a:spcAft>
                <a:spcPct val="0"/>
              </a:spcAft>
              <a:defRPr>
                <a:solidFill>
                  <a:schemeClr val="tx1"/>
                </a:solidFill>
                <a:latin typeface="Arial" charset="0"/>
                <a:ea typeface="宋体" charset="0"/>
              </a:defRPr>
            </a:lvl8pPr>
            <a:lvl9pPr marL="3886200" indent="-228600" algn="ctr" eaLnBrk="0" fontAlgn="base" hangingPunct="0">
              <a:spcBef>
                <a:spcPct val="0"/>
              </a:spcBef>
              <a:spcAft>
                <a:spcPct val="0"/>
              </a:spcAft>
              <a:defRPr>
                <a:solidFill>
                  <a:schemeClr val="tx1"/>
                </a:solidFill>
                <a:latin typeface="Arial" charset="0"/>
                <a:ea typeface="宋体" charset="0"/>
              </a:defRPr>
            </a:lvl9pPr>
          </a:lstStyle>
          <a:p>
            <a:r>
              <a:rPr lang="en-GB"/>
              <a:t>Page </a:t>
            </a:r>
            <a:fld id="{1566E386-9C08-D044-8891-C61C153EB2F4}" type="slidenum">
              <a:rPr lang="en-GB"/>
              <a:pPr/>
              <a:t>30</a:t>
            </a:fld>
            <a:endParaRPr lang="en-GB"/>
          </a:p>
        </p:txBody>
      </p:sp>
      <p:sp>
        <p:nvSpPr>
          <p:cNvPr id="10243" name="Rectangle 2"/>
          <p:cNvSpPr>
            <a:spLocks noGrp="1" noChangeArrowheads="1"/>
          </p:cNvSpPr>
          <p:nvPr>
            <p:ph type="title"/>
          </p:nvPr>
        </p:nvSpPr>
        <p:spPr/>
        <p:txBody>
          <a:bodyPr>
            <a:noAutofit/>
          </a:bodyPr>
          <a:lstStyle/>
          <a:p>
            <a:pPr eaLnBrk="1" hangingPunct="1"/>
            <a:r>
              <a:rPr lang="en-US" sz="3400" dirty="0" smtClean="0"/>
              <a:t>First-stage (part II)</a:t>
            </a:r>
            <a:endParaRPr lang="en-US" sz="3400" dirty="0"/>
          </a:p>
        </p:txBody>
      </p:sp>
      <p:sp>
        <p:nvSpPr>
          <p:cNvPr id="2" name="内容占位符 1"/>
          <p:cNvSpPr>
            <a:spLocks noGrp="1"/>
          </p:cNvSpPr>
          <p:nvPr>
            <p:ph idx="1"/>
          </p:nvPr>
        </p:nvSpPr>
        <p:spPr/>
        <p:txBody>
          <a:bodyPr>
            <a:normAutofit/>
          </a:bodyPr>
          <a:lstStyle/>
          <a:p>
            <a:r>
              <a:rPr lang="en-US" altLang="zh-CN" sz="2800" dirty="0"/>
              <a:t>Now </a:t>
            </a:r>
            <a:r>
              <a:rPr lang="en-US" altLang="zh-CN" sz="2800" b="1" i="1" dirty="0">
                <a:effectLst>
                  <a:outerShdw blurRad="38100" dist="38100" dir="2700000" algn="tl">
                    <a:srgbClr val="000000">
                      <a:alpha val="43137"/>
                    </a:srgbClr>
                  </a:outerShdw>
                </a:effectLst>
              </a:rPr>
              <a:t>FR (1999) </a:t>
            </a:r>
            <a:r>
              <a:rPr lang="en-US" altLang="zh-CN" sz="2800" dirty="0"/>
              <a:t>aggregate the previously estimated gravity regression over all of country </a:t>
            </a:r>
            <a:r>
              <a:rPr lang="en-US" altLang="zh-CN" sz="2800" dirty="0" smtClean="0"/>
              <a:t>i’s </a:t>
            </a:r>
            <a:r>
              <a:rPr lang="en-US" altLang="zh-CN" sz="2800" dirty="0"/>
              <a:t>imports from all of its bilateral partners </a:t>
            </a:r>
            <a:r>
              <a:rPr lang="en-US" altLang="zh-CN" sz="2800" dirty="0" smtClean="0"/>
              <a:t>to obtain </a:t>
            </a:r>
            <a:r>
              <a:rPr lang="en-US" altLang="zh-CN" sz="2800" b="1" i="1" dirty="0" err="1" smtClean="0">
                <a:effectLst>
                  <a:outerShdw blurRad="38100" dist="38100" dir="2700000" algn="tl">
                    <a:srgbClr val="000000">
                      <a:alpha val="43137"/>
                    </a:srgbClr>
                  </a:outerShdw>
                </a:effectLst>
              </a:rPr>
              <a:t>Zi</a:t>
            </a:r>
            <a:endParaRPr lang="en-US" altLang="zh-CN" sz="2800" b="1" i="1" dirty="0" smtClean="0">
              <a:effectLst>
                <a:outerShdw blurRad="38100" dist="38100" dir="2700000" algn="tl">
                  <a:srgbClr val="000000">
                    <a:alpha val="43137"/>
                  </a:srgbClr>
                </a:outerShdw>
              </a:effectLst>
            </a:endParaRPr>
          </a:p>
          <a:p>
            <a:endParaRPr lang="en-US" altLang="zh-CN" sz="2800" dirty="0" smtClean="0"/>
          </a:p>
          <a:p>
            <a:r>
              <a:rPr lang="en-US" altLang="zh-CN" sz="2800" dirty="0" smtClean="0"/>
              <a:t>The constructed variable </a:t>
            </a:r>
            <a:r>
              <a:rPr lang="en-US" altLang="zh-CN" sz="2800" b="1" i="1" dirty="0" err="1" smtClean="0">
                <a:effectLst>
                  <a:outerShdw blurRad="38100" dist="38100" dir="2700000" algn="tl">
                    <a:srgbClr val="000000">
                      <a:alpha val="43137"/>
                    </a:srgbClr>
                  </a:outerShdw>
                </a:effectLst>
              </a:rPr>
              <a:t>Zi</a:t>
            </a:r>
            <a:r>
              <a:rPr lang="en-US" altLang="zh-CN" sz="2800" dirty="0" smtClean="0"/>
              <a:t> is then used as an instrument for how </a:t>
            </a:r>
            <a:r>
              <a:rPr lang="en-US" altLang="zh-CN" sz="2800" dirty="0"/>
              <a:t>much a country is actually </a:t>
            </a:r>
            <a:r>
              <a:rPr lang="en-US" altLang="zh-CN" sz="2800" dirty="0" smtClean="0"/>
              <a:t>trading, </a:t>
            </a:r>
            <a:r>
              <a:rPr lang="en-US" altLang="zh-CN" sz="2800" b="1" i="1" dirty="0" smtClean="0">
                <a:effectLst>
                  <a:outerShdw blurRad="38100" dist="38100" dir="2700000" algn="tl">
                    <a:srgbClr val="000000">
                      <a:alpha val="43137"/>
                    </a:srgbClr>
                  </a:outerShdw>
                </a:effectLst>
              </a:rPr>
              <a:t>Ti</a:t>
            </a:r>
            <a:endParaRPr kumimoji="1" lang="zh-CN" altLang="en-US" sz="2800" b="1" i="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66538254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237062" y="203196"/>
            <a:ext cx="8720667" cy="6857997"/>
          </a:xfrm>
          <a:prstGeom prst="rect">
            <a:avLst/>
          </a:prstGeom>
        </p:spPr>
        <p:txBody>
          <a:bodyPr>
            <a:normAutofit fontScale="92500" lnSpcReduction="10000"/>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pPr marL="114300" indent="0">
              <a:buFont typeface="Arial" pitchFamily="34" charset="0"/>
              <a:buNone/>
            </a:pPr>
            <a:r>
              <a:rPr lang="en-US" sz="2600" b="1" i="1" dirty="0" smtClean="0">
                <a:effectLst>
                  <a:outerShdw blurRad="38100" dist="38100" dir="2700000" algn="tl">
                    <a:srgbClr val="000000">
                      <a:alpha val="43137"/>
                    </a:srgbClr>
                  </a:outerShdw>
                </a:effectLst>
              </a:rPr>
              <a:t>First-Stage Results (Part II)</a:t>
            </a:r>
          </a:p>
          <a:p>
            <a:pPr marL="114300" indent="0">
              <a:buFont typeface="Arial" pitchFamily="34" charset="0"/>
              <a:buNone/>
            </a:pPr>
            <a:endParaRPr lang="en-US" dirty="0"/>
          </a:p>
          <a:p>
            <a:pPr marL="114300" indent="0">
              <a:buFont typeface="Arial" pitchFamily="34" charset="0"/>
              <a:buNone/>
            </a:pPr>
            <a:endParaRPr lang="en-US" dirty="0" smtClean="0"/>
          </a:p>
          <a:p>
            <a:pPr marL="114300" indent="0">
              <a:buFont typeface="Arial" pitchFamily="34" charset="0"/>
              <a:buNone/>
            </a:pPr>
            <a:endParaRPr lang="en-US" dirty="0"/>
          </a:p>
          <a:p>
            <a:pPr marL="114300" indent="0">
              <a:buFont typeface="Arial" pitchFamily="34" charset="0"/>
              <a:buNone/>
            </a:pPr>
            <a:endParaRPr lang="en-US" dirty="0" smtClean="0"/>
          </a:p>
          <a:p>
            <a:pPr marL="114300" indent="0">
              <a:buFont typeface="Arial" pitchFamily="34" charset="0"/>
              <a:buNone/>
            </a:pPr>
            <a:endParaRPr lang="en-US" dirty="0"/>
          </a:p>
          <a:p>
            <a:pPr marL="114300" indent="0">
              <a:buFont typeface="Arial" pitchFamily="34" charset="0"/>
              <a:buNone/>
            </a:pPr>
            <a:endParaRPr lang="en-US" dirty="0" smtClean="0"/>
          </a:p>
          <a:p>
            <a:pPr marL="114300" indent="0">
              <a:buFont typeface="Arial" pitchFamily="34" charset="0"/>
              <a:buNone/>
            </a:pPr>
            <a:endParaRPr lang="en-US" dirty="0"/>
          </a:p>
          <a:p>
            <a:pPr marL="114300" indent="0">
              <a:buFont typeface="Arial" pitchFamily="34" charset="0"/>
              <a:buNone/>
            </a:pPr>
            <a:endParaRPr lang="en-US" dirty="0" smtClean="0"/>
          </a:p>
          <a:p>
            <a:pPr marL="114300" indent="0">
              <a:buFont typeface="Arial" pitchFamily="34" charset="0"/>
              <a:buNone/>
            </a:pPr>
            <a:endParaRPr lang="en-US" dirty="0"/>
          </a:p>
          <a:p>
            <a:pPr marL="114300" indent="0">
              <a:buFont typeface="Arial" pitchFamily="34" charset="0"/>
              <a:buNone/>
            </a:pPr>
            <a:endParaRPr lang="en-US" dirty="0" smtClean="0"/>
          </a:p>
          <a:p>
            <a:pPr marL="114300" indent="0">
              <a:buFont typeface="Arial" pitchFamily="34" charset="0"/>
              <a:buNone/>
            </a:pPr>
            <a:endParaRPr lang="en-US" dirty="0"/>
          </a:p>
          <a:p>
            <a:pPr marL="114300" indent="0">
              <a:buFont typeface="Arial" pitchFamily="34" charset="0"/>
              <a:buNone/>
            </a:pPr>
            <a:endParaRPr lang="en-US" dirty="0" smtClean="0"/>
          </a:p>
          <a:p>
            <a:pPr marL="114300" indent="0">
              <a:buFont typeface="Arial" pitchFamily="34" charset="0"/>
              <a:buNone/>
            </a:pPr>
            <a:endParaRPr lang="en-US" dirty="0" smtClean="0"/>
          </a:p>
          <a:p>
            <a:pPr marL="114300" indent="0">
              <a:buFont typeface="Arial" pitchFamily="34" charset="0"/>
              <a:buNone/>
            </a:pPr>
            <a:endParaRPr lang="en-US" sz="1600" dirty="0"/>
          </a:p>
          <a:p>
            <a:pPr marL="114300" indent="0">
              <a:buFont typeface="Arial" pitchFamily="34" charset="0"/>
              <a:buNone/>
            </a:pPr>
            <a:endParaRPr lang="en-US" sz="1600" dirty="0" smtClean="0"/>
          </a:p>
          <a:p>
            <a:pPr marL="114300" indent="0">
              <a:buFont typeface="Arial" pitchFamily="34" charset="0"/>
              <a:buNone/>
            </a:pPr>
            <a:endParaRPr lang="en-US" sz="1600" dirty="0"/>
          </a:p>
          <a:p>
            <a:pPr marL="114300" indent="0">
              <a:buFont typeface="Arial" pitchFamily="34" charset="0"/>
              <a:buNone/>
            </a:pPr>
            <a:endParaRPr lang="en-US" sz="1600" dirty="0" smtClean="0"/>
          </a:p>
          <a:p>
            <a:pPr marL="114300" indent="0">
              <a:buFont typeface="Arial" pitchFamily="34" charset="0"/>
              <a:buNone/>
            </a:pPr>
            <a:r>
              <a:rPr lang="en-US" sz="1600" dirty="0" smtClean="0"/>
              <a:t> </a:t>
            </a:r>
          </a:p>
          <a:p>
            <a:pPr marL="114300" indent="0">
              <a:buFont typeface="Arial" pitchFamily="34" charset="0"/>
              <a:buNone/>
            </a:pPr>
            <a:endParaRPr lang="en-US" dirty="0" smtClean="0"/>
          </a:p>
          <a:p>
            <a:pPr marL="114300" indent="0">
              <a:buFont typeface="Arial" pitchFamily="34" charset="0"/>
              <a:buNone/>
            </a:pPr>
            <a:endParaRPr lang="en-US" dirty="0"/>
          </a:p>
          <a:p>
            <a:pPr marL="114300" indent="0">
              <a:buFont typeface="Arial" pitchFamily="34" charset="0"/>
              <a:buNone/>
            </a:pPr>
            <a:endParaRPr lang="en-US" dirty="0" smtClean="0"/>
          </a:p>
          <a:p>
            <a:pPr marL="114300" indent="0">
              <a:buFont typeface="Arial" pitchFamily="34" charset="0"/>
              <a:buNone/>
            </a:pPr>
            <a:endParaRPr lang="en-US" dirty="0" smtClean="0"/>
          </a:p>
          <a:p>
            <a:pPr marL="114300" indent="0">
              <a:buFont typeface="Arial" pitchFamily="34" charset="0"/>
              <a:buNone/>
            </a:pPr>
            <a:endParaRPr lang="en-US" dirty="0" smtClean="0"/>
          </a:p>
          <a:p>
            <a:pPr marL="114300" indent="0">
              <a:buFont typeface="Arial" pitchFamily="34" charset="0"/>
              <a:buNone/>
            </a:pPr>
            <a:endParaRPr lang="en-US" dirty="0" smtClean="0"/>
          </a:p>
          <a:p>
            <a:pPr marL="114300" indent="0">
              <a:buFont typeface="Arial" pitchFamily="34" charset="0"/>
              <a:buNone/>
            </a:pPr>
            <a:endParaRPr lang="en-US" dirty="0" smtClean="0"/>
          </a:p>
          <a:p>
            <a:pPr marL="114300" indent="0">
              <a:buFont typeface="Arial" pitchFamily="34" charset="0"/>
              <a:buNone/>
            </a:pPr>
            <a:endParaRPr lang="en-US" dirty="0" smtClean="0"/>
          </a:p>
          <a:p>
            <a:pPr marL="114300" indent="0">
              <a:buFont typeface="Arial" pitchFamily="34" charset="0"/>
              <a:buNone/>
            </a:pPr>
            <a:endParaRPr lang="en-US" dirty="0" smtClean="0"/>
          </a:p>
          <a:p>
            <a:pPr marL="114300" indent="0">
              <a:buFont typeface="Arial" pitchFamily="34" charset="0"/>
              <a:buNone/>
            </a:pPr>
            <a:endParaRPr lang="en-US" dirty="0" smtClean="0"/>
          </a:p>
          <a:p>
            <a:pPr marL="114300" indent="0">
              <a:buFont typeface="Arial" pitchFamily="34" charset="0"/>
              <a:buNone/>
            </a:pPr>
            <a:endParaRPr lang="en-US" dirty="0" smtClean="0"/>
          </a:p>
          <a:p>
            <a:pPr marL="114300" indent="0">
              <a:buFont typeface="Arial" pitchFamily="34" charset="0"/>
              <a:buNone/>
            </a:pPr>
            <a:endParaRPr lang="en-US" dirty="0" smtClean="0"/>
          </a:p>
          <a:p>
            <a:pPr marL="114300" indent="0">
              <a:buFont typeface="Arial" pitchFamily="34" charset="0"/>
              <a:buNone/>
            </a:pPr>
            <a:endParaRPr lang="en-US" dirty="0" smtClean="0"/>
          </a:p>
        </p:txBody>
      </p:sp>
      <p:pic>
        <p:nvPicPr>
          <p:cNvPr id="3" name="图片 2" descr="Screen Shot 2015-12-23 at 11.19.07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4920" y="610879"/>
            <a:ext cx="8161866" cy="6059568"/>
          </a:xfrm>
          <a:prstGeom prst="rect">
            <a:avLst/>
          </a:prstGeom>
        </p:spPr>
      </p:pic>
    </p:spTree>
    <p:extLst>
      <p:ext uri="{BB962C8B-B14F-4D97-AF65-F5344CB8AC3E}">
        <p14:creationId xmlns:p14="http://schemas.microsoft.com/office/powerpoint/2010/main" val="29344722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3"/>
          <p:cNvSpPr>
            <a:spLocks noGrp="1"/>
          </p:cNvSpPr>
          <p:nvPr>
            <p:ph type="sldNum" sz="quarter" idx="10"/>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宋体" charset="0"/>
              </a:defRPr>
            </a:lvl1pPr>
            <a:lvl2pPr marL="742950" indent="-285750" eaLnBrk="0" hangingPunct="0">
              <a:defRPr>
                <a:solidFill>
                  <a:schemeClr val="tx1"/>
                </a:solidFill>
                <a:latin typeface="Arial" charset="0"/>
                <a:ea typeface="宋体" charset="0"/>
              </a:defRPr>
            </a:lvl2pPr>
            <a:lvl3pPr marL="1143000" indent="-228600" eaLnBrk="0" hangingPunct="0">
              <a:defRPr>
                <a:solidFill>
                  <a:schemeClr val="tx1"/>
                </a:solidFill>
                <a:latin typeface="Arial" charset="0"/>
                <a:ea typeface="宋体" charset="0"/>
              </a:defRPr>
            </a:lvl3pPr>
            <a:lvl4pPr marL="1600200" indent="-228600" eaLnBrk="0" hangingPunct="0">
              <a:defRPr>
                <a:solidFill>
                  <a:schemeClr val="tx1"/>
                </a:solidFill>
                <a:latin typeface="Arial" charset="0"/>
                <a:ea typeface="宋体" charset="0"/>
              </a:defRPr>
            </a:lvl4pPr>
            <a:lvl5pPr marL="2057400" indent="-228600" eaLnBrk="0" hangingPunct="0">
              <a:defRPr>
                <a:solidFill>
                  <a:schemeClr val="tx1"/>
                </a:solidFill>
                <a:latin typeface="Arial" charset="0"/>
                <a:ea typeface="宋体" charset="0"/>
              </a:defRPr>
            </a:lvl5pPr>
            <a:lvl6pPr marL="2514600" indent="-228600" algn="ctr" eaLnBrk="0" fontAlgn="base" hangingPunct="0">
              <a:spcBef>
                <a:spcPct val="0"/>
              </a:spcBef>
              <a:spcAft>
                <a:spcPct val="0"/>
              </a:spcAft>
              <a:defRPr>
                <a:solidFill>
                  <a:schemeClr val="tx1"/>
                </a:solidFill>
                <a:latin typeface="Arial" charset="0"/>
                <a:ea typeface="宋体" charset="0"/>
              </a:defRPr>
            </a:lvl6pPr>
            <a:lvl7pPr marL="2971800" indent="-228600" algn="ctr" eaLnBrk="0" fontAlgn="base" hangingPunct="0">
              <a:spcBef>
                <a:spcPct val="0"/>
              </a:spcBef>
              <a:spcAft>
                <a:spcPct val="0"/>
              </a:spcAft>
              <a:defRPr>
                <a:solidFill>
                  <a:schemeClr val="tx1"/>
                </a:solidFill>
                <a:latin typeface="Arial" charset="0"/>
                <a:ea typeface="宋体" charset="0"/>
              </a:defRPr>
            </a:lvl7pPr>
            <a:lvl8pPr marL="3429000" indent="-228600" algn="ctr" eaLnBrk="0" fontAlgn="base" hangingPunct="0">
              <a:spcBef>
                <a:spcPct val="0"/>
              </a:spcBef>
              <a:spcAft>
                <a:spcPct val="0"/>
              </a:spcAft>
              <a:defRPr>
                <a:solidFill>
                  <a:schemeClr val="tx1"/>
                </a:solidFill>
                <a:latin typeface="Arial" charset="0"/>
                <a:ea typeface="宋体" charset="0"/>
              </a:defRPr>
            </a:lvl8pPr>
            <a:lvl9pPr marL="3886200" indent="-228600" algn="ctr" eaLnBrk="0" fontAlgn="base" hangingPunct="0">
              <a:spcBef>
                <a:spcPct val="0"/>
              </a:spcBef>
              <a:spcAft>
                <a:spcPct val="0"/>
              </a:spcAft>
              <a:defRPr>
                <a:solidFill>
                  <a:schemeClr val="tx1"/>
                </a:solidFill>
                <a:latin typeface="Arial" charset="0"/>
                <a:ea typeface="宋体" charset="0"/>
              </a:defRPr>
            </a:lvl9pPr>
          </a:lstStyle>
          <a:p>
            <a:r>
              <a:rPr lang="en-GB"/>
              <a:t>Page </a:t>
            </a:r>
            <a:fld id="{1566E386-9C08-D044-8891-C61C153EB2F4}" type="slidenum">
              <a:rPr lang="en-GB"/>
              <a:pPr/>
              <a:t>32</a:t>
            </a:fld>
            <a:endParaRPr lang="en-GB"/>
          </a:p>
        </p:txBody>
      </p:sp>
      <p:sp>
        <p:nvSpPr>
          <p:cNvPr id="10243" name="Rectangle 2"/>
          <p:cNvSpPr>
            <a:spLocks noGrp="1" noChangeArrowheads="1"/>
          </p:cNvSpPr>
          <p:nvPr>
            <p:ph type="title"/>
          </p:nvPr>
        </p:nvSpPr>
        <p:spPr/>
        <p:txBody>
          <a:bodyPr>
            <a:noAutofit/>
          </a:bodyPr>
          <a:lstStyle/>
          <a:p>
            <a:pPr eaLnBrk="1" hangingPunct="1"/>
            <a:r>
              <a:rPr lang="en-US" sz="3400" dirty="0" smtClean="0"/>
              <a:t>FR(1999): Second-stage</a:t>
            </a:r>
            <a:endParaRPr lang="en-US" sz="3400" dirty="0"/>
          </a:p>
        </p:txBody>
      </p:sp>
      <p:sp>
        <p:nvSpPr>
          <p:cNvPr id="2" name="内容占位符 1"/>
          <p:cNvSpPr>
            <a:spLocks noGrp="1"/>
          </p:cNvSpPr>
          <p:nvPr>
            <p:ph idx="1"/>
          </p:nvPr>
        </p:nvSpPr>
        <p:spPr/>
        <p:txBody>
          <a:bodyPr/>
          <a:lstStyle/>
          <a:p>
            <a:r>
              <a:rPr lang="en-US" altLang="zh-CN" dirty="0"/>
              <a:t>Now, finally, </a:t>
            </a:r>
            <a:r>
              <a:rPr lang="en-US" altLang="zh-CN" b="1" i="1" dirty="0">
                <a:effectLst>
                  <a:outerShdw blurRad="38100" dist="38100" dir="2700000" algn="tl">
                    <a:srgbClr val="000000">
                      <a:alpha val="43137"/>
                    </a:srgbClr>
                  </a:outerShdw>
                </a:effectLst>
              </a:rPr>
              <a:t>FR (1999) </a:t>
            </a:r>
            <a:r>
              <a:rPr lang="en-US" altLang="zh-CN" dirty="0"/>
              <a:t>run the regression of interest—‘</a:t>
            </a:r>
            <a:r>
              <a:rPr lang="en-US" altLang="zh-CN" i="1" dirty="0">
                <a:effectLst>
                  <a:outerShdw blurRad="38100" dist="38100" dir="2700000" algn="tl">
                    <a:srgbClr val="000000">
                      <a:alpha val="43137"/>
                    </a:srgbClr>
                  </a:outerShdw>
                </a:effectLst>
              </a:rPr>
              <a:t>Does trade cause growth?</a:t>
            </a:r>
            <a:r>
              <a:rPr lang="en-US" altLang="zh-CN" dirty="0" smtClean="0"/>
              <a:t>’:</a:t>
            </a:r>
          </a:p>
          <a:p>
            <a:endParaRPr lang="en-US" altLang="zh-CN" dirty="0" smtClean="0"/>
          </a:p>
          <a:p>
            <a:pPr marL="114300" indent="0" algn="ctr">
              <a:buNone/>
            </a:pPr>
            <a:r>
              <a:rPr kumimoji="1" lang="en-US" altLang="zh-CN" b="1" i="1" dirty="0" smtClean="0">
                <a:effectLst>
                  <a:outerShdw blurRad="38100" dist="38100" dir="2700000" algn="tl">
                    <a:srgbClr val="000000">
                      <a:alpha val="43137"/>
                    </a:srgbClr>
                  </a:outerShdw>
                </a:effectLst>
              </a:rPr>
              <a:t>Ln(</a:t>
            </a:r>
            <a:r>
              <a:rPr kumimoji="1" lang="en-US" altLang="zh-CN" b="1" i="1" dirty="0" err="1" smtClean="0">
                <a:effectLst>
                  <a:outerShdw blurRad="38100" dist="38100" dir="2700000" algn="tl">
                    <a:srgbClr val="000000">
                      <a:alpha val="43137"/>
                    </a:srgbClr>
                  </a:outerShdw>
                </a:effectLst>
              </a:rPr>
              <a:t>GDPi</a:t>
            </a:r>
            <a:r>
              <a:rPr kumimoji="1" lang="en-US" altLang="zh-CN" b="1" i="1" dirty="0" smtClean="0">
                <a:effectLst>
                  <a:outerShdw blurRad="38100" dist="38100" dir="2700000" algn="tl">
                    <a:srgbClr val="000000">
                      <a:alpha val="43137"/>
                    </a:srgbClr>
                  </a:outerShdw>
                </a:effectLst>
              </a:rPr>
              <a:t>/</a:t>
            </a:r>
            <a:r>
              <a:rPr kumimoji="1" lang="en-US" altLang="zh-CN" b="1" i="1" dirty="0" err="1" smtClean="0">
                <a:effectLst>
                  <a:outerShdw blurRad="38100" dist="38100" dir="2700000" algn="tl">
                    <a:srgbClr val="000000">
                      <a:alpha val="43137"/>
                    </a:srgbClr>
                  </a:outerShdw>
                </a:effectLst>
              </a:rPr>
              <a:t>POPi</a:t>
            </a:r>
            <a:r>
              <a:rPr kumimoji="1" lang="en-US" altLang="zh-CN" b="1" i="1" dirty="0" smtClean="0">
                <a:effectLst>
                  <a:outerShdw blurRad="38100" dist="38100" dir="2700000" algn="tl">
                    <a:srgbClr val="000000">
                      <a:alpha val="43137"/>
                    </a:srgbClr>
                  </a:outerShdw>
                </a:effectLst>
              </a:rPr>
              <a:t>)=a + b Ti + c </a:t>
            </a:r>
            <a:r>
              <a:rPr kumimoji="1" lang="en-US" altLang="zh-CN" b="1" i="1" dirty="0" err="1" smtClean="0">
                <a:effectLst>
                  <a:outerShdw blurRad="38100" dist="38100" dir="2700000" algn="tl">
                    <a:srgbClr val="000000">
                      <a:alpha val="43137"/>
                    </a:srgbClr>
                  </a:outerShdw>
                </a:effectLst>
              </a:rPr>
              <a:t>POPi</a:t>
            </a:r>
            <a:r>
              <a:rPr kumimoji="1" lang="en-US" altLang="zh-CN" b="1" i="1" dirty="0" smtClean="0">
                <a:effectLst>
                  <a:outerShdw blurRad="38100" dist="38100" dir="2700000" algn="tl">
                    <a:srgbClr val="000000">
                      <a:alpha val="43137"/>
                    </a:srgbClr>
                  </a:outerShdw>
                </a:effectLst>
              </a:rPr>
              <a:t> + d Ai + </a:t>
            </a:r>
            <a:r>
              <a:rPr kumimoji="1" lang="en-US" altLang="zh-CN" b="1" i="1" dirty="0" err="1" smtClean="0">
                <a:effectLst>
                  <a:outerShdw blurRad="38100" dist="38100" dir="2700000" algn="tl">
                    <a:srgbClr val="000000">
                      <a:alpha val="43137"/>
                    </a:srgbClr>
                  </a:outerShdw>
                </a:effectLst>
              </a:rPr>
              <a:t>ui</a:t>
            </a:r>
            <a:endParaRPr kumimoji="1" lang="en-US" altLang="zh-CN" b="1" i="1" dirty="0" smtClean="0">
              <a:effectLst>
                <a:outerShdw blurRad="38100" dist="38100" dir="2700000" algn="tl">
                  <a:srgbClr val="000000">
                    <a:alpha val="43137"/>
                  </a:srgbClr>
                </a:outerShdw>
              </a:effectLst>
            </a:endParaRPr>
          </a:p>
          <a:p>
            <a:pPr marL="114300" indent="0" algn="ctr">
              <a:buNone/>
            </a:pPr>
            <a:endParaRPr kumimoji="1" lang="en-US" altLang="zh-CN" dirty="0" smtClean="0"/>
          </a:p>
          <a:p>
            <a:r>
              <a:rPr kumimoji="1" lang="en-US" altLang="zh-CN" dirty="0" smtClean="0"/>
              <a:t>Here, </a:t>
            </a:r>
            <a:r>
              <a:rPr kumimoji="1" lang="en-US" altLang="zh-CN" b="1" i="1" dirty="0" err="1" smtClean="0">
                <a:effectLst>
                  <a:outerShdw blurRad="38100" dist="38100" dir="2700000" algn="tl">
                    <a:srgbClr val="000000">
                      <a:alpha val="43137"/>
                    </a:srgbClr>
                  </a:outerShdw>
                </a:effectLst>
              </a:rPr>
              <a:t>GDPi</a:t>
            </a:r>
            <a:r>
              <a:rPr kumimoji="1" lang="en-US" altLang="zh-CN" b="1" i="1" dirty="0" smtClean="0">
                <a:effectLst>
                  <a:outerShdw blurRad="38100" dist="38100" dir="2700000" algn="tl">
                    <a:srgbClr val="000000">
                      <a:alpha val="43137"/>
                    </a:srgbClr>
                  </a:outerShdw>
                </a:effectLst>
              </a:rPr>
              <a:t>/</a:t>
            </a:r>
            <a:r>
              <a:rPr kumimoji="1" lang="en-US" altLang="zh-CN" b="1" i="1" dirty="0" err="1" smtClean="0">
                <a:effectLst>
                  <a:outerShdw blurRad="38100" dist="38100" dir="2700000" algn="tl">
                    <a:srgbClr val="000000">
                      <a:alpha val="43137"/>
                    </a:srgbClr>
                  </a:outerShdw>
                </a:effectLst>
              </a:rPr>
              <a:t>POPi</a:t>
            </a:r>
            <a:r>
              <a:rPr kumimoji="1" lang="en-US" altLang="zh-CN" dirty="0" smtClean="0"/>
              <a:t> is GDP per capita and </a:t>
            </a:r>
            <a:r>
              <a:rPr kumimoji="1" lang="en-US" altLang="zh-CN" b="1" i="1" dirty="0" smtClean="0">
                <a:effectLst>
                  <a:outerShdw blurRad="38100" dist="38100" dir="2700000" algn="tl">
                    <a:srgbClr val="000000">
                      <a:alpha val="43137"/>
                    </a:srgbClr>
                  </a:outerShdw>
                </a:effectLst>
              </a:rPr>
              <a:t>Ai</a:t>
            </a:r>
            <a:r>
              <a:rPr kumimoji="1" lang="en-US" altLang="zh-CN" dirty="0" smtClean="0"/>
              <a:t> is area</a:t>
            </a:r>
          </a:p>
          <a:p>
            <a:pPr marL="114300" indent="0">
              <a:buNone/>
            </a:pPr>
            <a:endParaRPr kumimoji="1" lang="en-US" altLang="zh-CN" dirty="0" smtClean="0"/>
          </a:p>
          <a:p>
            <a:r>
              <a:rPr kumimoji="1" lang="en-US" altLang="zh-CN" b="1" dirty="0" smtClean="0">
                <a:effectLst>
                  <a:outerShdw blurRad="38100" dist="38100" dir="2700000" algn="tl">
                    <a:srgbClr val="000000">
                      <a:alpha val="43137"/>
                    </a:srgbClr>
                  </a:outerShdw>
                </a:effectLst>
              </a:rPr>
              <a:t>FR (1999</a:t>
            </a:r>
            <a:r>
              <a:rPr kumimoji="1" lang="fi-FI" altLang="zh-CN" b="1" dirty="0" smtClean="0">
                <a:effectLst>
                  <a:outerShdw blurRad="38100" dist="38100" dir="2700000" algn="tl">
                    <a:srgbClr val="000000">
                      <a:alpha val="43137"/>
                    </a:srgbClr>
                  </a:outerShdw>
                </a:effectLst>
              </a:rPr>
              <a:t>)</a:t>
            </a:r>
            <a:r>
              <a:rPr kumimoji="1" lang="en-US" altLang="zh-CN" dirty="0" smtClean="0"/>
              <a:t> run this regression using both </a:t>
            </a:r>
            <a:r>
              <a:rPr kumimoji="1" lang="en-US" altLang="zh-CN" dirty="0" smtClean="0">
                <a:effectLst>
                  <a:outerShdw blurRad="38100" dist="38100" dir="2700000" algn="tl">
                    <a:srgbClr val="000000">
                      <a:alpha val="43137"/>
                    </a:srgbClr>
                  </a:outerShdw>
                </a:effectLst>
              </a:rPr>
              <a:t>OLS</a:t>
            </a:r>
            <a:r>
              <a:rPr kumimoji="1" lang="en-US" altLang="zh-CN" dirty="0" smtClean="0"/>
              <a:t> and </a:t>
            </a:r>
            <a:r>
              <a:rPr kumimoji="1" lang="en-US" altLang="zh-CN" dirty="0" smtClean="0">
                <a:effectLst>
                  <a:outerShdw blurRad="38100" dist="38100" dir="2700000" algn="tl">
                    <a:srgbClr val="000000">
                      <a:alpha val="43137"/>
                    </a:srgbClr>
                  </a:outerShdw>
                </a:effectLst>
              </a:rPr>
              <a:t>IV</a:t>
            </a:r>
            <a:r>
              <a:rPr kumimoji="1" lang="en-US" altLang="zh-CN" dirty="0" smtClean="0"/>
              <a:t> (</a:t>
            </a:r>
            <a:r>
              <a:rPr kumimoji="1" lang="en-US" altLang="zh-CN" b="1" i="1" dirty="0" err="1" smtClean="0">
                <a:effectLst>
                  <a:outerShdw blurRad="38100" dist="38100" dir="2700000" algn="tl">
                    <a:srgbClr val="000000">
                      <a:alpha val="43137"/>
                    </a:srgbClr>
                  </a:outerShdw>
                </a:effectLst>
              </a:rPr>
              <a:t>Zi</a:t>
            </a:r>
            <a:r>
              <a:rPr kumimoji="1" lang="en-US" altLang="zh-CN" dirty="0" smtClean="0"/>
              <a:t> for </a:t>
            </a:r>
            <a:r>
              <a:rPr kumimoji="1" lang="en-US" altLang="zh-CN" b="1" i="1" dirty="0" smtClean="0">
                <a:effectLst>
                  <a:outerShdw blurRad="38100" dist="38100" dir="2700000" algn="tl">
                    <a:srgbClr val="000000">
                      <a:alpha val="43137"/>
                    </a:srgbClr>
                  </a:outerShdw>
                </a:effectLst>
              </a:rPr>
              <a:t>Ti</a:t>
            </a:r>
            <a:r>
              <a:rPr kumimoji="1" lang="en-US" altLang="zh-CN" dirty="0" smtClean="0"/>
              <a:t>)</a:t>
            </a:r>
            <a:endParaRPr kumimoji="1" lang="zh-CN" altLang="en-US" dirty="0"/>
          </a:p>
        </p:txBody>
      </p:sp>
    </p:spTree>
    <p:extLst>
      <p:ext uri="{BB962C8B-B14F-4D97-AF65-F5344CB8AC3E}">
        <p14:creationId xmlns:p14="http://schemas.microsoft.com/office/powerpoint/2010/main" val="2752352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237062" y="203196"/>
            <a:ext cx="8720667" cy="6857997"/>
          </a:xfrm>
          <a:prstGeom prst="rect">
            <a:avLst/>
          </a:prstGeom>
        </p:spPr>
        <p:txBody>
          <a:bodyPr>
            <a:normAutofit fontScale="92500" lnSpcReduction="10000"/>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pPr marL="114300" indent="0">
              <a:buFont typeface="Arial" pitchFamily="34" charset="0"/>
              <a:buNone/>
            </a:pPr>
            <a:r>
              <a:rPr lang="en-US" sz="2600" b="1" i="1" dirty="0" smtClean="0">
                <a:effectLst>
                  <a:outerShdw blurRad="38100" dist="38100" dir="2700000" algn="tl">
                    <a:srgbClr val="000000">
                      <a:alpha val="43137"/>
                    </a:srgbClr>
                  </a:outerShdw>
                </a:effectLst>
              </a:rPr>
              <a:t>OLS and IV results</a:t>
            </a:r>
          </a:p>
          <a:p>
            <a:pPr marL="114300" indent="0">
              <a:buFont typeface="Arial" pitchFamily="34" charset="0"/>
              <a:buNone/>
            </a:pPr>
            <a:endParaRPr lang="en-US" dirty="0"/>
          </a:p>
          <a:p>
            <a:pPr marL="114300" indent="0">
              <a:buFont typeface="Arial" pitchFamily="34" charset="0"/>
              <a:buNone/>
            </a:pPr>
            <a:endParaRPr lang="en-US" dirty="0" smtClean="0"/>
          </a:p>
          <a:p>
            <a:pPr marL="114300" indent="0">
              <a:buFont typeface="Arial" pitchFamily="34" charset="0"/>
              <a:buNone/>
            </a:pPr>
            <a:endParaRPr lang="en-US" dirty="0"/>
          </a:p>
          <a:p>
            <a:pPr marL="114300" indent="0">
              <a:buFont typeface="Arial" pitchFamily="34" charset="0"/>
              <a:buNone/>
            </a:pPr>
            <a:endParaRPr lang="en-US" dirty="0" smtClean="0"/>
          </a:p>
          <a:p>
            <a:pPr marL="114300" indent="0">
              <a:buFont typeface="Arial" pitchFamily="34" charset="0"/>
              <a:buNone/>
            </a:pPr>
            <a:endParaRPr lang="en-US" dirty="0"/>
          </a:p>
          <a:p>
            <a:pPr marL="114300" indent="0">
              <a:buFont typeface="Arial" pitchFamily="34" charset="0"/>
              <a:buNone/>
            </a:pPr>
            <a:endParaRPr lang="en-US" dirty="0" smtClean="0"/>
          </a:p>
          <a:p>
            <a:pPr marL="114300" indent="0">
              <a:buFont typeface="Arial" pitchFamily="34" charset="0"/>
              <a:buNone/>
            </a:pPr>
            <a:endParaRPr lang="en-US" dirty="0"/>
          </a:p>
          <a:p>
            <a:pPr marL="114300" indent="0">
              <a:buFont typeface="Arial" pitchFamily="34" charset="0"/>
              <a:buNone/>
            </a:pPr>
            <a:endParaRPr lang="en-US" dirty="0" smtClean="0"/>
          </a:p>
          <a:p>
            <a:pPr marL="114300" indent="0">
              <a:buFont typeface="Arial" pitchFamily="34" charset="0"/>
              <a:buNone/>
            </a:pPr>
            <a:endParaRPr lang="en-US" dirty="0"/>
          </a:p>
          <a:p>
            <a:pPr marL="114300" indent="0">
              <a:buFont typeface="Arial" pitchFamily="34" charset="0"/>
              <a:buNone/>
            </a:pPr>
            <a:endParaRPr lang="en-US" dirty="0" smtClean="0"/>
          </a:p>
          <a:p>
            <a:pPr marL="114300" indent="0">
              <a:buFont typeface="Arial" pitchFamily="34" charset="0"/>
              <a:buNone/>
            </a:pPr>
            <a:endParaRPr lang="en-US" dirty="0"/>
          </a:p>
          <a:p>
            <a:pPr marL="114300" indent="0">
              <a:buFont typeface="Arial" pitchFamily="34" charset="0"/>
              <a:buNone/>
            </a:pPr>
            <a:endParaRPr lang="en-US" dirty="0" smtClean="0"/>
          </a:p>
          <a:p>
            <a:pPr marL="114300" indent="0">
              <a:buFont typeface="Arial" pitchFamily="34" charset="0"/>
              <a:buNone/>
            </a:pPr>
            <a:endParaRPr lang="en-US" dirty="0" smtClean="0"/>
          </a:p>
          <a:p>
            <a:pPr marL="114300" indent="0">
              <a:buFont typeface="Arial" pitchFamily="34" charset="0"/>
              <a:buNone/>
            </a:pPr>
            <a:endParaRPr lang="en-US" sz="1600" dirty="0"/>
          </a:p>
          <a:p>
            <a:pPr marL="114300" indent="0">
              <a:buFont typeface="Arial" pitchFamily="34" charset="0"/>
              <a:buNone/>
            </a:pPr>
            <a:endParaRPr lang="en-US" sz="1600" dirty="0" smtClean="0"/>
          </a:p>
          <a:p>
            <a:pPr marL="114300" indent="0">
              <a:buFont typeface="Arial" pitchFamily="34" charset="0"/>
              <a:buNone/>
            </a:pPr>
            <a:endParaRPr lang="en-US" sz="1600" dirty="0"/>
          </a:p>
          <a:p>
            <a:pPr marL="114300" indent="0">
              <a:buFont typeface="Arial" pitchFamily="34" charset="0"/>
              <a:buNone/>
            </a:pPr>
            <a:endParaRPr lang="en-US" sz="1600" dirty="0" smtClean="0"/>
          </a:p>
          <a:p>
            <a:pPr marL="114300" indent="0">
              <a:buFont typeface="Arial" pitchFamily="34" charset="0"/>
              <a:buNone/>
            </a:pPr>
            <a:r>
              <a:rPr lang="en-US" sz="1600" dirty="0" smtClean="0"/>
              <a:t> </a:t>
            </a:r>
          </a:p>
          <a:p>
            <a:pPr marL="114300" indent="0">
              <a:buFont typeface="Arial" pitchFamily="34" charset="0"/>
              <a:buNone/>
            </a:pPr>
            <a:endParaRPr lang="en-US" dirty="0" smtClean="0"/>
          </a:p>
          <a:p>
            <a:pPr marL="114300" indent="0">
              <a:buFont typeface="Arial" pitchFamily="34" charset="0"/>
              <a:buNone/>
            </a:pPr>
            <a:endParaRPr lang="en-US" dirty="0"/>
          </a:p>
          <a:p>
            <a:pPr marL="114300" indent="0">
              <a:buFont typeface="Arial" pitchFamily="34" charset="0"/>
              <a:buNone/>
            </a:pPr>
            <a:endParaRPr lang="en-US" dirty="0" smtClean="0"/>
          </a:p>
          <a:p>
            <a:pPr marL="114300" indent="0">
              <a:buFont typeface="Arial" pitchFamily="34" charset="0"/>
              <a:buNone/>
            </a:pPr>
            <a:endParaRPr lang="en-US" dirty="0" smtClean="0"/>
          </a:p>
          <a:p>
            <a:pPr marL="114300" indent="0">
              <a:buFont typeface="Arial" pitchFamily="34" charset="0"/>
              <a:buNone/>
            </a:pPr>
            <a:endParaRPr lang="en-US" dirty="0" smtClean="0"/>
          </a:p>
          <a:p>
            <a:pPr marL="114300" indent="0">
              <a:buFont typeface="Arial" pitchFamily="34" charset="0"/>
              <a:buNone/>
            </a:pPr>
            <a:endParaRPr lang="en-US" dirty="0" smtClean="0"/>
          </a:p>
          <a:p>
            <a:pPr marL="114300" indent="0">
              <a:buFont typeface="Arial" pitchFamily="34" charset="0"/>
              <a:buNone/>
            </a:pPr>
            <a:endParaRPr lang="en-US" dirty="0" smtClean="0"/>
          </a:p>
          <a:p>
            <a:pPr marL="114300" indent="0">
              <a:buFont typeface="Arial" pitchFamily="34" charset="0"/>
              <a:buNone/>
            </a:pPr>
            <a:endParaRPr lang="en-US" dirty="0" smtClean="0"/>
          </a:p>
          <a:p>
            <a:pPr marL="114300" indent="0">
              <a:buFont typeface="Arial" pitchFamily="34" charset="0"/>
              <a:buNone/>
            </a:pPr>
            <a:endParaRPr lang="en-US" dirty="0" smtClean="0"/>
          </a:p>
          <a:p>
            <a:pPr marL="114300" indent="0">
              <a:buFont typeface="Arial" pitchFamily="34" charset="0"/>
              <a:buNone/>
            </a:pPr>
            <a:endParaRPr lang="en-US" dirty="0" smtClean="0"/>
          </a:p>
          <a:p>
            <a:pPr marL="114300" indent="0">
              <a:buFont typeface="Arial" pitchFamily="34" charset="0"/>
              <a:buNone/>
            </a:pPr>
            <a:endParaRPr lang="en-US" dirty="0" smtClean="0"/>
          </a:p>
          <a:p>
            <a:pPr marL="114300" indent="0">
              <a:buFont typeface="Arial" pitchFamily="34" charset="0"/>
              <a:buNone/>
            </a:pPr>
            <a:endParaRPr lang="en-US" dirty="0" smtClean="0"/>
          </a:p>
          <a:p>
            <a:pPr marL="114300" indent="0">
              <a:buFont typeface="Arial" pitchFamily="34" charset="0"/>
              <a:buNone/>
            </a:pPr>
            <a:endParaRPr lang="en-US" dirty="0" smtClean="0"/>
          </a:p>
        </p:txBody>
      </p:sp>
      <p:pic>
        <p:nvPicPr>
          <p:cNvPr id="2" name="图片 1" descr="Screen Shot 2015-12-23 at 11.26.06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0288" y="646172"/>
            <a:ext cx="7962472" cy="5997452"/>
          </a:xfrm>
          <a:prstGeom prst="rect">
            <a:avLst/>
          </a:prstGeom>
        </p:spPr>
      </p:pic>
    </p:spTree>
    <p:extLst>
      <p:ext uri="{BB962C8B-B14F-4D97-AF65-F5344CB8AC3E}">
        <p14:creationId xmlns:p14="http://schemas.microsoft.com/office/powerpoint/2010/main" val="305930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3"/>
          <p:cNvSpPr>
            <a:spLocks noGrp="1"/>
          </p:cNvSpPr>
          <p:nvPr>
            <p:ph type="sldNum" sz="quarter" idx="10"/>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宋体" charset="0"/>
              </a:defRPr>
            </a:lvl1pPr>
            <a:lvl2pPr marL="742950" indent="-285750" eaLnBrk="0" hangingPunct="0">
              <a:defRPr>
                <a:solidFill>
                  <a:schemeClr val="tx1"/>
                </a:solidFill>
                <a:latin typeface="Arial" charset="0"/>
                <a:ea typeface="宋体" charset="0"/>
              </a:defRPr>
            </a:lvl2pPr>
            <a:lvl3pPr marL="1143000" indent="-228600" eaLnBrk="0" hangingPunct="0">
              <a:defRPr>
                <a:solidFill>
                  <a:schemeClr val="tx1"/>
                </a:solidFill>
                <a:latin typeface="Arial" charset="0"/>
                <a:ea typeface="宋体" charset="0"/>
              </a:defRPr>
            </a:lvl3pPr>
            <a:lvl4pPr marL="1600200" indent="-228600" eaLnBrk="0" hangingPunct="0">
              <a:defRPr>
                <a:solidFill>
                  <a:schemeClr val="tx1"/>
                </a:solidFill>
                <a:latin typeface="Arial" charset="0"/>
                <a:ea typeface="宋体" charset="0"/>
              </a:defRPr>
            </a:lvl4pPr>
            <a:lvl5pPr marL="2057400" indent="-228600" eaLnBrk="0" hangingPunct="0">
              <a:defRPr>
                <a:solidFill>
                  <a:schemeClr val="tx1"/>
                </a:solidFill>
                <a:latin typeface="Arial" charset="0"/>
                <a:ea typeface="宋体" charset="0"/>
              </a:defRPr>
            </a:lvl5pPr>
            <a:lvl6pPr marL="2514600" indent="-228600" algn="ctr" eaLnBrk="0" fontAlgn="base" hangingPunct="0">
              <a:spcBef>
                <a:spcPct val="0"/>
              </a:spcBef>
              <a:spcAft>
                <a:spcPct val="0"/>
              </a:spcAft>
              <a:defRPr>
                <a:solidFill>
                  <a:schemeClr val="tx1"/>
                </a:solidFill>
                <a:latin typeface="Arial" charset="0"/>
                <a:ea typeface="宋体" charset="0"/>
              </a:defRPr>
            </a:lvl6pPr>
            <a:lvl7pPr marL="2971800" indent="-228600" algn="ctr" eaLnBrk="0" fontAlgn="base" hangingPunct="0">
              <a:spcBef>
                <a:spcPct val="0"/>
              </a:spcBef>
              <a:spcAft>
                <a:spcPct val="0"/>
              </a:spcAft>
              <a:defRPr>
                <a:solidFill>
                  <a:schemeClr val="tx1"/>
                </a:solidFill>
                <a:latin typeface="Arial" charset="0"/>
                <a:ea typeface="宋体" charset="0"/>
              </a:defRPr>
            </a:lvl7pPr>
            <a:lvl8pPr marL="3429000" indent="-228600" algn="ctr" eaLnBrk="0" fontAlgn="base" hangingPunct="0">
              <a:spcBef>
                <a:spcPct val="0"/>
              </a:spcBef>
              <a:spcAft>
                <a:spcPct val="0"/>
              </a:spcAft>
              <a:defRPr>
                <a:solidFill>
                  <a:schemeClr val="tx1"/>
                </a:solidFill>
                <a:latin typeface="Arial" charset="0"/>
                <a:ea typeface="宋体" charset="0"/>
              </a:defRPr>
            </a:lvl8pPr>
            <a:lvl9pPr marL="3886200" indent="-228600" algn="ctr" eaLnBrk="0" fontAlgn="base" hangingPunct="0">
              <a:spcBef>
                <a:spcPct val="0"/>
              </a:spcBef>
              <a:spcAft>
                <a:spcPct val="0"/>
              </a:spcAft>
              <a:defRPr>
                <a:solidFill>
                  <a:schemeClr val="tx1"/>
                </a:solidFill>
                <a:latin typeface="Arial" charset="0"/>
                <a:ea typeface="宋体" charset="0"/>
              </a:defRPr>
            </a:lvl9pPr>
          </a:lstStyle>
          <a:p>
            <a:r>
              <a:rPr lang="en-GB"/>
              <a:t>Page </a:t>
            </a:r>
            <a:fld id="{1566E386-9C08-D044-8891-C61C153EB2F4}" type="slidenum">
              <a:rPr lang="en-GB"/>
              <a:pPr/>
              <a:t>34</a:t>
            </a:fld>
            <a:endParaRPr lang="en-GB"/>
          </a:p>
        </p:txBody>
      </p:sp>
      <p:sp>
        <p:nvSpPr>
          <p:cNvPr id="10243" name="Rectangle 2"/>
          <p:cNvSpPr>
            <a:spLocks noGrp="1" noChangeArrowheads="1"/>
          </p:cNvSpPr>
          <p:nvPr>
            <p:ph type="title"/>
          </p:nvPr>
        </p:nvSpPr>
        <p:spPr/>
        <p:txBody>
          <a:bodyPr>
            <a:noAutofit/>
          </a:bodyPr>
          <a:lstStyle/>
          <a:p>
            <a:pPr eaLnBrk="1" hangingPunct="1"/>
            <a:r>
              <a:rPr lang="en-US" sz="3400" dirty="0" smtClean="0"/>
              <a:t>How large are the trade gains?</a:t>
            </a:r>
            <a:endParaRPr lang="en-US" sz="3400" dirty="0"/>
          </a:p>
        </p:txBody>
      </p:sp>
      <p:sp>
        <p:nvSpPr>
          <p:cNvPr id="5" name="内容占位符 1"/>
          <p:cNvSpPr txBox="1">
            <a:spLocks/>
          </p:cNvSpPr>
          <p:nvPr/>
        </p:nvSpPr>
        <p:spPr>
          <a:xfrm>
            <a:off x="426128" y="1635656"/>
            <a:ext cx="8229600" cy="4899555"/>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pPr marL="114300" indent="0">
              <a:buNone/>
            </a:pPr>
            <a:r>
              <a:rPr lang="en-US" altLang="zh-CN" b="1" i="1" dirty="0" smtClean="0">
                <a:effectLst>
                  <a:outerShdw blurRad="38100" dist="38100" dir="2700000" algn="tl">
                    <a:srgbClr val="000000">
                      <a:alpha val="43137"/>
                    </a:srgbClr>
                  </a:outerShdw>
                </a:effectLst>
              </a:rPr>
              <a:t>These are big effects, that surprised many people</a:t>
            </a:r>
          </a:p>
          <a:p>
            <a:pPr marL="114300" indent="0">
              <a:buNone/>
            </a:pPr>
            <a:endParaRPr kumimoji="1" lang="en-US" altLang="zh-CN" dirty="0" smtClean="0"/>
          </a:p>
          <a:p>
            <a:pPr marL="114300" indent="0">
              <a:buNone/>
            </a:pPr>
            <a:r>
              <a:rPr kumimoji="1" lang="en-US" altLang="zh-CN" i="1" dirty="0" smtClean="0">
                <a:effectLst>
                  <a:outerShdw blurRad="38100" dist="38100" dir="2700000" algn="tl">
                    <a:srgbClr val="000000">
                      <a:alpha val="43137"/>
                    </a:srgbClr>
                  </a:outerShdw>
                </a:effectLst>
              </a:rPr>
              <a:t>Possible explanations:</a:t>
            </a:r>
          </a:p>
          <a:p>
            <a:r>
              <a:rPr kumimoji="1" lang="en-US" altLang="zh-CN" sz="2200" dirty="0" smtClean="0"/>
              <a:t> </a:t>
            </a:r>
            <a:r>
              <a:rPr lang="en-US" altLang="zh-CN" sz="2200" dirty="0"/>
              <a:t>Countries that are close to big countries are rich not just because of trade, but because of spatially correlated true determinants of prosperity </a:t>
            </a:r>
            <a:r>
              <a:rPr lang="en-US" altLang="zh-CN" sz="2200" dirty="0" smtClean="0"/>
              <a:t>(omitted variable bias);</a:t>
            </a:r>
            <a:endParaRPr lang="en-US" altLang="zh-CN" sz="2200" dirty="0"/>
          </a:p>
          <a:p>
            <a:r>
              <a:rPr lang="en-US" altLang="zh-CN" sz="2200" dirty="0" smtClean="0"/>
              <a:t>‘</a:t>
            </a:r>
            <a:r>
              <a:rPr lang="en-US" altLang="zh-CN" sz="2200" dirty="0"/>
              <a:t>Openness’ is </a:t>
            </a:r>
            <a:r>
              <a:rPr lang="en-US" altLang="zh-CN" sz="2200" dirty="0" err="1"/>
              <a:t>proxying</a:t>
            </a:r>
            <a:r>
              <a:rPr lang="en-US" altLang="zh-CN" sz="2200" dirty="0"/>
              <a:t> for lots of true treatment effects of proximity to neighbors: multinational firms, technology transfer, knowledge spillovers, migration, political spillovers. Not just ’Trade</a:t>
            </a:r>
            <a:r>
              <a:rPr lang="en-US" altLang="zh-CN" sz="2200" dirty="0" smtClean="0"/>
              <a:t>’; </a:t>
            </a:r>
            <a:endParaRPr lang="en-US" altLang="zh-CN" sz="2200" dirty="0"/>
          </a:p>
          <a:p>
            <a:r>
              <a:rPr lang="en-US" altLang="zh-CN" sz="2200" dirty="0"/>
              <a:t>The dynamic effects of ‘openness’ accumulated over a long period of time, are larger than the static one-off effects of opening up to trade. </a:t>
            </a:r>
          </a:p>
          <a:p>
            <a:endParaRPr kumimoji="1" lang="en-US" altLang="zh-CN" dirty="0" smtClean="0"/>
          </a:p>
        </p:txBody>
      </p:sp>
    </p:spTree>
    <p:extLst>
      <p:ext uri="{BB962C8B-B14F-4D97-AF65-F5344CB8AC3E}">
        <p14:creationId xmlns:p14="http://schemas.microsoft.com/office/powerpoint/2010/main" val="66538254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3"/>
          <p:cNvSpPr>
            <a:spLocks noGrp="1"/>
          </p:cNvSpPr>
          <p:nvPr>
            <p:ph type="sldNum" sz="quarter" idx="10"/>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宋体" charset="0"/>
              </a:defRPr>
            </a:lvl1pPr>
            <a:lvl2pPr marL="742950" indent="-285750" eaLnBrk="0" hangingPunct="0">
              <a:defRPr>
                <a:solidFill>
                  <a:schemeClr val="tx1"/>
                </a:solidFill>
                <a:latin typeface="Arial" charset="0"/>
                <a:ea typeface="宋体" charset="0"/>
              </a:defRPr>
            </a:lvl2pPr>
            <a:lvl3pPr marL="1143000" indent="-228600" eaLnBrk="0" hangingPunct="0">
              <a:defRPr>
                <a:solidFill>
                  <a:schemeClr val="tx1"/>
                </a:solidFill>
                <a:latin typeface="Arial" charset="0"/>
                <a:ea typeface="宋体" charset="0"/>
              </a:defRPr>
            </a:lvl3pPr>
            <a:lvl4pPr marL="1600200" indent="-228600" eaLnBrk="0" hangingPunct="0">
              <a:defRPr>
                <a:solidFill>
                  <a:schemeClr val="tx1"/>
                </a:solidFill>
                <a:latin typeface="Arial" charset="0"/>
                <a:ea typeface="宋体" charset="0"/>
              </a:defRPr>
            </a:lvl4pPr>
            <a:lvl5pPr marL="2057400" indent="-228600" eaLnBrk="0" hangingPunct="0">
              <a:defRPr>
                <a:solidFill>
                  <a:schemeClr val="tx1"/>
                </a:solidFill>
                <a:latin typeface="Arial" charset="0"/>
                <a:ea typeface="宋体" charset="0"/>
              </a:defRPr>
            </a:lvl5pPr>
            <a:lvl6pPr marL="2514600" indent="-228600" algn="ctr" eaLnBrk="0" fontAlgn="base" hangingPunct="0">
              <a:spcBef>
                <a:spcPct val="0"/>
              </a:spcBef>
              <a:spcAft>
                <a:spcPct val="0"/>
              </a:spcAft>
              <a:defRPr>
                <a:solidFill>
                  <a:schemeClr val="tx1"/>
                </a:solidFill>
                <a:latin typeface="Arial" charset="0"/>
                <a:ea typeface="宋体" charset="0"/>
              </a:defRPr>
            </a:lvl6pPr>
            <a:lvl7pPr marL="2971800" indent="-228600" algn="ctr" eaLnBrk="0" fontAlgn="base" hangingPunct="0">
              <a:spcBef>
                <a:spcPct val="0"/>
              </a:spcBef>
              <a:spcAft>
                <a:spcPct val="0"/>
              </a:spcAft>
              <a:defRPr>
                <a:solidFill>
                  <a:schemeClr val="tx1"/>
                </a:solidFill>
                <a:latin typeface="Arial" charset="0"/>
                <a:ea typeface="宋体" charset="0"/>
              </a:defRPr>
            </a:lvl7pPr>
            <a:lvl8pPr marL="3429000" indent="-228600" algn="ctr" eaLnBrk="0" fontAlgn="base" hangingPunct="0">
              <a:spcBef>
                <a:spcPct val="0"/>
              </a:spcBef>
              <a:spcAft>
                <a:spcPct val="0"/>
              </a:spcAft>
              <a:defRPr>
                <a:solidFill>
                  <a:schemeClr val="tx1"/>
                </a:solidFill>
                <a:latin typeface="Arial" charset="0"/>
                <a:ea typeface="宋体" charset="0"/>
              </a:defRPr>
            </a:lvl8pPr>
            <a:lvl9pPr marL="3886200" indent="-228600" algn="ctr" eaLnBrk="0" fontAlgn="base" hangingPunct="0">
              <a:spcBef>
                <a:spcPct val="0"/>
              </a:spcBef>
              <a:spcAft>
                <a:spcPct val="0"/>
              </a:spcAft>
              <a:defRPr>
                <a:solidFill>
                  <a:schemeClr val="tx1"/>
                </a:solidFill>
                <a:latin typeface="Arial" charset="0"/>
                <a:ea typeface="宋体" charset="0"/>
              </a:defRPr>
            </a:lvl9pPr>
          </a:lstStyle>
          <a:p>
            <a:r>
              <a:rPr lang="en-GB"/>
              <a:t>Page </a:t>
            </a:r>
            <a:fld id="{1566E386-9C08-D044-8891-C61C153EB2F4}" type="slidenum">
              <a:rPr lang="en-GB"/>
              <a:pPr/>
              <a:t>35</a:t>
            </a:fld>
            <a:endParaRPr lang="en-GB"/>
          </a:p>
        </p:txBody>
      </p:sp>
      <p:sp>
        <p:nvSpPr>
          <p:cNvPr id="10243" name="Rectangle 2"/>
          <p:cNvSpPr>
            <a:spLocks noGrp="1" noChangeArrowheads="1"/>
          </p:cNvSpPr>
          <p:nvPr>
            <p:ph type="title"/>
          </p:nvPr>
        </p:nvSpPr>
        <p:spPr/>
        <p:txBody>
          <a:bodyPr>
            <a:noAutofit/>
          </a:bodyPr>
          <a:lstStyle/>
          <a:p>
            <a:pPr eaLnBrk="1" hangingPunct="1"/>
            <a:r>
              <a:rPr lang="en-US" sz="3400" dirty="0" smtClean="0"/>
              <a:t>Follow-on work from FR(1999)</a:t>
            </a:r>
            <a:endParaRPr lang="en-US" sz="3400" dirty="0"/>
          </a:p>
        </p:txBody>
      </p:sp>
      <p:sp>
        <p:nvSpPr>
          <p:cNvPr id="5" name="内容占位符 1"/>
          <p:cNvSpPr txBox="1">
            <a:spLocks/>
          </p:cNvSpPr>
          <p:nvPr/>
        </p:nvSpPr>
        <p:spPr>
          <a:xfrm>
            <a:off x="254000" y="1635656"/>
            <a:ext cx="8636000" cy="4899555"/>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r>
              <a:rPr lang="en-US" altLang="zh-CN" dirty="0"/>
              <a:t>Because of importance of question, and surprising findings, </a:t>
            </a:r>
            <a:r>
              <a:rPr lang="en-US" altLang="zh-CN" b="1" i="1" dirty="0">
                <a:effectLst>
                  <a:outerShdw blurRad="38100" dist="38100" dir="2700000" algn="tl">
                    <a:srgbClr val="000000">
                      <a:alpha val="43137"/>
                    </a:srgbClr>
                  </a:outerShdw>
                </a:effectLst>
              </a:rPr>
              <a:t>FR (1999) </a:t>
            </a:r>
            <a:r>
              <a:rPr lang="en-US" altLang="zh-CN" dirty="0"/>
              <a:t>generated a lot of controversy and follow-on work. </a:t>
            </a:r>
            <a:endParaRPr lang="en-US" altLang="zh-CN" dirty="0" smtClean="0"/>
          </a:p>
          <a:p>
            <a:endParaRPr lang="en-US" altLang="zh-CN" dirty="0"/>
          </a:p>
          <a:p>
            <a:r>
              <a:rPr lang="en-US" altLang="zh-CN" b="1" i="1" dirty="0" err="1">
                <a:effectLst>
                  <a:outerShdw blurRad="38100" dist="38100" dir="2700000" algn="tl">
                    <a:srgbClr val="000000">
                      <a:alpha val="43137"/>
                    </a:srgbClr>
                  </a:outerShdw>
                </a:effectLst>
              </a:rPr>
              <a:t>Rodrik</a:t>
            </a:r>
            <a:r>
              <a:rPr lang="en-US" altLang="zh-CN" b="1" i="1" dirty="0">
                <a:effectLst>
                  <a:outerShdw blurRad="38100" dist="38100" dir="2700000" algn="tl">
                    <a:srgbClr val="000000">
                      <a:alpha val="43137"/>
                    </a:srgbClr>
                  </a:outerShdw>
                </a:effectLst>
              </a:rPr>
              <a:t> and Rodriguez (2000) </a:t>
            </a:r>
            <a:r>
              <a:rPr lang="en-US" altLang="zh-CN" dirty="0"/>
              <a:t>were most critical. </a:t>
            </a:r>
          </a:p>
          <a:p>
            <a:r>
              <a:rPr lang="en-US" altLang="zh-CN" dirty="0"/>
              <a:t>Fundamental message (that has now also been confirmed for many cross-country studies, in all fields) is that these regressions are not that </a:t>
            </a:r>
            <a:r>
              <a:rPr lang="en-US" altLang="zh-CN" dirty="0" smtClean="0"/>
              <a:t>robust.</a:t>
            </a:r>
            <a:br>
              <a:rPr lang="en-US" altLang="zh-CN" dirty="0" smtClean="0"/>
            </a:br>
            <a:r>
              <a:rPr lang="en-US" altLang="zh-CN" dirty="0" smtClean="0"/>
              <a:t>- Inclusion </a:t>
            </a:r>
            <a:r>
              <a:rPr lang="en-US" altLang="zh-CN" dirty="0"/>
              <a:t>of various controls can change the results a great deal. </a:t>
            </a:r>
            <a:r>
              <a:rPr lang="en-US" altLang="zh-CN" dirty="0" smtClean="0"/>
              <a:t/>
            </a:r>
            <a:br>
              <a:rPr lang="en-US" altLang="zh-CN" dirty="0" smtClean="0"/>
            </a:br>
            <a:r>
              <a:rPr lang="en-US" altLang="zh-CN" dirty="0" smtClean="0"/>
              <a:t>- Different </a:t>
            </a:r>
            <a:r>
              <a:rPr lang="en-US" altLang="zh-CN" dirty="0"/>
              <a:t>measures of ‘openness’ yield quite different results. </a:t>
            </a:r>
          </a:p>
          <a:p>
            <a:endParaRPr kumimoji="1" lang="en-US" altLang="zh-CN" dirty="0" smtClean="0"/>
          </a:p>
        </p:txBody>
      </p:sp>
    </p:spTree>
    <p:extLst>
      <p:ext uri="{BB962C8B-B14F-4D97-AF65-F5344CB8AC3E}">
        <p14:creationId xmlns:p14="http://schemas.microsoft.com/office/powerpoint/2010/main" val="141160542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3"/>
          <p:cNvSpPr>
            <a:spLocks noGrp="1"/>
          </p:cNvSpPr>
          <p:nvPr>
            <p:ph type="sldNum" sz="quarter" idx="10"/>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宋体" charset="0"/>
              </a:defRPr>
            </a:lvl1pPr>
            <a:lvl2pPr marL="742950" indent="-285750" eaLnBrk="0" hangingPunct="0">
              <a:defRPr>
                <a:solidFill>
                  <a:schemeClr val="tx1"/>
                </a:solidFill>
                <a:latin typeface="Arial" charset="0"/>
                <a:ea typeface="宋体" charset="0"/>
              </a:defRPr>
            </a:lvl2pPr>
            <a:lvl3pPr marL="1143000" indent="-228600" eaLnBrk="0" hangingPunct="0">
              <a:defRPr>
                <a:solidFill>
                  <a:schemeClr val="tx1"/>
                </a:solidFill>
                <a:latin typeface="Arial" charset="0"/>
                <a:ea typeface="宋体" charset="0"/>
              </a:defRPr>
            </a:lvl3pPr>
            <a:lvl4pPr marL="1600200" indent="-228600" eaLnBrk="0" hangingPunct="0">
              <a:defRPr>
                <a:solidFill>
                  <a:schemeClr val="tx1"/>
                </a:solidFill>
                <a:latin typeface="Arial" charset="0"/>
                <a:ea typeface="宋体" charset="0"/>
              </a:defRPr>
            </a:lvl4pPr>
            <a:lvl5pPr marL="2057400" indent="-228600" eaLnBrk="0" hangingPunct="0">
              <a:defRPr>
                <a:solidFill>
                  <a:schemeClr val="tx1"/>
                </a:solidFill>
                <a:latin typeface="Arial" charset="0"/>
                <a:ea typeface="宋体" charset="0"/>
              </a:defRPr>
            </a:lvl5pPr>
            <a:lvl6pPr marL="2514600" indent="-228600" algn="ctr" eaLnBrk="0" fontAlgn="base" hangingPunct="0">
              <a:spcBef>
                <a:spcPct val="0"/>
              </a:spcBef>
              <a:spcAft>
                <a:spcPct val="0"/>
              </a:spcAft>
              <a:defRPr>
                <a:solidFill>
                  <a:schemeClr val="tx1"/>
                </a:solidFill>
                <a:latin typeface="Arial" charset="0"/>
                <a:ea typeface="宋体" charset="0"/>
              </a:defRPr>
            </a:lvl6pPr>
            <a:lvl7pPr marL="2971800" indent="-228600" algn="ctr" eaLnBrk="0" fontAlgn="base" hangingPunct="0">
              <a:spcBef>
                <a:spcPct val="0"/>
              </a:spcBef>
              <a:spcAft>
                <a:spcPct val="0"/>
              </a:spcAft>
              <a:defRPr>
                <a:solidFill>
                  <a:schemeClr val="tx1"/>
                </a:solidFill>
                <a:latin typeface="Arial" charset="0"/>
                <a:ea typeface="宋体" charset="0"/>
              </a:defRPr>
            </a:lvl7pPr>
            <a:lvl8pPr marL="3429000" indent="-228600" algn="ctr" eaLnBrk="0" fontAlgn="base" hangingPunct="0">
              <a:spcBef>
                <a:spcPct val="0"/>
              </a:spcBef>
              <a:spcAft>
                <a:spcPct val="0"/>
              </a:spcAft>
              <a:defRPr>
                <a:solidFill>
                  <a:schemeClr val="tx1"/>
                </a:solidFill>
                <a:latin typeface="Arial" charset="0"/>
                <a:ea typeface="宋体" charset="0"/>
              </a:defRPr>
            </a:lvl8pPr>
            <a:lvl9pPr marL="3886200" indent="-228600" algn="ctr" eaLnBrk="0" fontAlgn="base" hangingPunct="0">
              <a:spcBef>
                <a:spcPct val="0"/>
              </a:spcBef>
              <a:spcAft>
                <a:spcPct val="0"/>
              </a:spcAft>
              <a:defRPr>
                <a:solidFill>
                  <a:schemeClr val="tx1"/>
                </a:solidFill>
                <a:latin typeface="Arial" charset="0"/>
                <a:ea typeface="宋体" charset="0"/>
              </a:defRPr>
            </a:lvl9pPr>
          </a:lstStyle>
          <a:p>
            <a:r>
              <a:rPr lang="en-GB"/>
              <a:t>Page </a:t>
            </a:r>
            <a:fld id="{1566E386-9C08-D044-8891-C61C153EB2F4}" type="slidenum">
              <a:rPr lang="en-GB"/>
              <a:pPr/>
              <a:t>36</a:t>
            </a:fld>
            <a:endParaRPr lang="en-GB"/>
          </a:p>
        </p:txBody>
      </p:sp>
      <p:sp>
        <p:nvSpPr>
          <p:cNvPr id="10243" name="Rectangle 2"/>
          <p:cNvSpPr>
            <a:spLocks noGrp="1" noChangeArrowheads="1"/>
          </p:cNvSpPr>
          <p:nvPr>
            <p:ph type="title"/>
          </p:nvPr>
        </p:nvSpPr>
        <p:spPr/>
        <p:txBody>
          <a:bodyPr>
            <a:noAutofit/>
          </a:bodyPr>
          <a:lstStyle/>
          <a:p>
            <a:pPr eaLnBrk="1" hangingPunct="1"/>
            <a:r>
              <a:rPr lang="en-US" sz="3400" dirty="0" smtClean="0"/>
              <a:t>Follow-on work from FR(1999)</a:t>
            </a:r>
            <a:endParaRPr lang="en-US" sz="3400" dirty="0"/>
          </a:p>
        </p:txBody>
      </p:sp>
      <p:sp>
        <p:nvSpPr>
          <p:cNvPr id="5" name="内容占位符 1"/>
          <p:cNvSpPr txBox="1">
            <a:spLocks/>
          </p:cNvSpPr>
          <p:nvPr/>
        </p:nvSpPr>
        <p:spPr>
          <a:xfrm>
            <a:off x="254000" y="1635656"/>
            <a:ext cx="8636000" cy="4899555"/>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r>
              <a:rPr lang="en-US" altLang="zh-CN" dirty="0"/>
              <a:t>In two recent papers, </a:t>
            </a:r>
            <a:r>
              <a:rPr lang="en-US" altLang="zh-CN" b="1" i="1" dirty="0">
                <a:effectLst>
                  <a:outerShdw blurRad="38100" dist="38100" dir="2700000" algn="tl">
                    <a:srgbClr val="000000">
                      <a:alpha val="43137"/>
                    </a:srgbClr>
                  </a:outerShdw>
                </a:effectLst>
              </a:rPr>
              <a:t>James </a:t>
            </a:r>
            <a:r>
              <a:rPr lang="en-US" altLang="zh-CN" b="1" i="1" dirty="0" err="1">
                <a:effectLst>
                  <a:outerShdw blurRad="38100" dist="38100" dir="2700000" algn="tl">
                    <a:srgbClr val="000000">
                      <a:alpha val="43137"/>
                    </a:srgbClr>
                  </a:outerShdw>
                </a:effectLst>
              </a:rPr>
              <a:t>Feyrer</a:t>
            </a:r>
            <a:r>
              <a:rPr lang="en-US" altLang="zh-CN" b="1" i="1" dirty="0">
                <a:effectLst>
                  <a:outerShdw blurRad="38100" dist="38100" dir="2700000" algn="tl">
                    <a:srgbClr val="000000">
                      <a:alpha val="43137"/>
                    </a:srgbClr>
                  </a:outerShdw>
                </a:effectLst>
              </a:rPr>
              <a:t> </a:t>
            </a:r>
            <a:r>
              <a:rPr lang="en-US" altLang="zh-CN" dirty="0"/>
              <a:t>has revamped interest in the cross-country approach by using panel data and an IV based on a time-varying component of ‘distance</a:t>
            </a:r>
            <a:r>
              <a:rPr lang="en-US" altLang="zh-CN" dirty="0" smtClean="0"/>
              <a:t>’ (enables the inclusion of fixed effects to mitigate omitted variable bias). </a:t>
            </a:r>
          </a:p>
          <a:p>
            <a:endParaRPr lang="en-US" altLang="zh-CN" dirty="0"/>
          </a:p>
          <a:p>
            <a:r>
              <a:rPr lang="en-US" altLang="zh-CN" b="1" i="1" dirty="0" err="1">
                <a:effectLst>
                  <a:outerShdw blurRad="38100" dist="38100" dir="2700000" algn="tl">
                    <a:srgbClr val="000000">
                      <a:alpha val="43137"/>
                    </a:srgbClr>
                  </a:outerShdw>
                </a:effectLst>
              </a:rPr>
              <a:t>Feyrer</a:t>
            </a:r>
            <a:r>
              <a:rPr lang="en-US" altLang="zh-CN" b="1" i="1" dirty="0">
                <a:effectLst>
                  <a:outerShdw blurRad="38100" dist="38100" dir="2700000" algn="tl">
                    <a:srgbClr val="000000">
                      <a:alpha val="43137"/>
                    </a:srgbClr>
                  </a:outerShdw>
                </a:effectLst>
              </a:rPr>
              <a:t> (2009) Paper 1: </a:t>
            </a:r>
            <a:r>
              <a:rPr lang="en-US" altLang="zh-CN" i="1" dirty="0">
                <a:effectLst>
                  <a:outerShdw blurRad="38100" dist="38100" dir="2700000" algn="tl">
                    <a:srgbClr val="000000">
                      <a:alpha val="43137"/>
                    </a:srgbClr>
                  </a:outerShdw>
                </a:effectLst>
              </a:rPr>
              <a:t>“Trade and Income—Exploiting Time Series in Geography” </a:t>
            </a:r>
            <a:endParaRPr lang="en-US" altLang="zh-CN" i="1" dirty="0" smtClean="0">
              <a:effectLst>
                <a:outerShdw blurRad="38100" dist="38100" dir="2700000" algn="tl">
                  <a:srgbClr val="000000">
                    <a:alpha val="43137"/>
                  </a:srgbClr>
                </a:outerShdw>
              </a:effectLst>
            </a:endParaRPr>
          </a:p>
          <a:p>
            <a:pPr marL="114300" indent="0">
              <a:buNone/>
            </a:pPr>
            <a:endParaRPr lang="en-US" altLang="zh-CN" dirty="0"/>
          </a:p>
          <a:p>
            <a:r>
              <a:rPr lang="en-US" altLang="zh-CN" b="1" i="1" dirty="0" err="1">
                <a:effectLst>
                  <a:outerShdw blurRad="38100" dist="38100" dir="2700000" algn="tl">
                    <a:srgbClr val="000000">
                      <a:alpha val="43137"/>
                    </a:srgbClr>
                  </a:outerShdw>
                </a:effectLst>
              </a:rPr>
              <a:t>Feyrer</a:t>
            </a:r>
            <a:r>
              <a:rPr lang="en-US" altLang="zh-CN" b="1" i="1" dirty="0">
                <a:effectLst>
                  <a:outerShdw blurRad="38100" dist="38100" dir="2700000" algn="tl">
                    <a:srgbClr val="000000">
                      <a:alpha val="43137"/>
                    </a:srgbClr>
                  </a:outerShdw>
                </a:effectLst>
              </a:rPr>
              <a:t> (2009) Paper 2: </a:t>
            </a:r>
            <a:r>
              <a:rPr lang="en-US" altLang="zh-CN" i="1" dirty="0">
                <a:effectLst>
                  <a:outerShdw blurRad="38100" dist="38100" dir="2700000" algn="tl">
                    <a:srgbClr val="000000">
                      <a:alpha val="43137"/>
                    </a:srgbClr>
                  </a:outerShdw>
                </a:effectLst>
              </a:rPr>
              <a:t>“Distance, Trade, and Income—The 1967 to 1975 Closing of the Suez Canal as a Natural Experiment” </a:t>
            </a:r>
          </a:p>
          <a:p>
            <a:endParaRPr kumimoji="1" lang="en-US" altLang="zh-CN" dirty="0" smtClean="0"/>
          </a:p>
        </p:txBody>
      </p:sp>
    </p:spTree>
    <p:extLst>
      <p:ext uri="{BB962C8B-B14F-4D97-AF65-F5344CB8AC3E}">
        <p14:creationId xmlns:p14="http://schemas.microsoft.com/office/powerpoint/2010/main" val="98373962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3"/>
          <p:cNvSpPr>
            <a:spLocks noGrp="1"/>
          </p:cNvSpPr>
          <p:nvPr>
            <p:ph type="sldNum" sz="quarter" idx="10"/>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宋体" charset="0"/>
              </a:defRPr>
            </a:lvl1pPr>
            <a:lvl2pPr marL="742950" indent="-285750" eaLnBrk="0" hangingPunct="0">
              <a:defRPr>
                <a:solidFill>
                  <a:schemeClr val="tx1"/>
                </a:solidFill>
                <a:latin typeface="Arial" charset="0"/>
                <a:ea typeface="宋体" charset="0"/>
              </a:defRPr>
            </a:lvl2pPr>
            <a:lvl3pPr marL="1143000" indent="-228600" eaLnBrk="0" hangingPunct="0">
              <a:defRPr>
                <a:solidFill>
                  <a:schemeClr val="tx1"/>
                </a:solidFill>
                <a:latin typeface="Arial" charset="0"/>
                <a:ea typeface="宋体" charset="0"/>
              </a:defRPr>
            </a:lvl3pPr>
            <a:lvl4pPr marL="1600200" indent="-228600" eaLnBrk="0" hangingPunct="0">
              <a:defRPr>
                <a:solidFill>
                  <a:schemeClr val="tx1"/>
                </a:solidFill>
                <a:latin typeface="Arial" charset="0"/>
                <a:ea typeface="宋体" charset="0"/>
              </a:defRPr>
            </a:lvl4pPr>
            <a:lvl5pPr marL="2057400" indent="-228600" eaLnBrk="0" hangingPunct="0">
              <a:defRPr>
                <a:solidFill>
                  <a:schemeClr val="tx1"/>
                </a:solidFill>
                <a:latin typeface="Arial" charset="0"/>
                <a:ea typeface="宋体" charset="0"/>
              </a:defRPr>
            </a:lvl5pPr>
            <a:lvl6pPr marL="2514600" indent="-228600" algn="ctr" eaLnBrk="0" fontAlgn="base" hangingPunct="0">
              <a:spcBef>
                <a:spcPct val="0"/>
              </a:spcBef>
              <a:spcAft>
                <a:spcPct val="0"/>
              </a:spcAft>
              <a:defRPr>
                <a:solidFill>
                  <a:schemeClr val="tx1"/>
                </a:solidFill>
                <a:latin typeface="Arial" charset="0"/>
                <a:ea typeface="宋体" charset="0"/>
              </a:defRPr>
            </a:lvl6pPr>
            <a:lvl7pPr marL="2971800" indent="-228600" algn="ctr" eaLnBrk="0" fontAlgn="base" hangingPunct="0">
              <a:spcBef>
                <a:spcPct val="0"/>
              </a:spcBef>
              <a:spcAft>
                <a:spcPct val="0"/>
              </a:spcAft>
              <a:defRPr>
                <a:solidFill>
                  <a:schemeClr val="tx1"/>
                </a:solidFill>
                <a:latin typeface="Arial" charset="0"/>
                <a:ea typeface="宋体" charset="0"/>
              </a:defRPr>
            </a:lvl7pPr>
            <a:lvl8pPr marL="3429000" indent="-228600" algn="ctr" eaLnBrk="0" fontAlgn="base" hangingPunct="0">
              <a:spcBef>
                <a:spcPct val="0"/>
              </a:spcBef>
              <a:spcAft>
                <a:spcPct val="0"/>
              </a:spcAft>
              <a:defRPr>
                <a:solidFill>
                  <a:schemeClr val="tx1"/>
                </a:solidFill>
                <a:latin typeface="Arial" charset="0"/>
                <a:ea typeface="宋体" charset="0"/>
              </a:defRPr>
            </a:lvl8pPr>
            <a:lvl9pPr marL="3886200" indent="-228600" algn="ctr" eaLnBrk="0" fontAlgn="base" hangingPunct="0">
              <a:spcBef>
                <a:spcPct val="0"/>
              </a:spcBef>
              <a:spcAft>
                <a:spcPct val="0"/>
              </a:spcAft>
              <a:defRPr>
                <a:solidFill>
                  <a:schemeClr val="tx1"/>
                </a:solidFill>
                <a:latin typeface="Arial" charset="0"/>
                <a:ea typeface="宋体" charset="0"/>
              </a:defRPr>
            </a:lvl9pPr>
          </a:lstStyle>
          <a:p>
            <a:r>
              <a:rPr lang="en-GB"/>
              <a:t>Page </a:t>
            </a:r>
            <a:fld id="{1566E386-9C08-D044-8891-C61C153EB2F4}" type="slidenum">
              <a:rPr lang="en-GB"/>
              <a:pPr/>
              <a:t>37</a:t>
            </a:fld>
            <a:endParaRPr lang="en-GB"/>
          </a:p>
        </p:txBody>
      </p:sp>
      <p:sp>
        <p:nvSpPr>
          <p:cNvPr id="10243" name="Rectangle 2"/>
          <p:cNvSpPr>
            <a:spLocks noGrp="1" noChangeArrowheads="1"/>
          </p:cNvSpPr>
          <p:nvPr>
            <p:ph type="title"/>
          </p:nvPr>
        </p:nvSpPr>
        <p:spPr/>
        <p:txBody>
          <a:bodyPr>
            <a:noAutofit/>
          </a:bodyPr>
          <a:lstStyle/>
          <a:p>
            <a:r>
              <a:rPr lang="is-IS" altLang="zh-CN" sz="3400" dirty="0"/>
              <a:t>Feyrer (2009) Paper 1 </a:t>
            </a:r>
          </a:p>
        </p:txBody>
      </p:sp>
      <p:sp>
        <p:nvSpPr>
          <p:cNvPr id="5" name="内容占位符 1"/>
          <p:cNvSpPr txBox="1">
            <a:spLocks/>
          </p:cNvSpPr>
          <p:nvPr/>
        </p:nvSpPr>
        <p:spPr>
          <a:xfrm>
            <a:off x="254000" y="1635656"/>
            <a:ext cx="8636000" cy="4899555"/>
          </a:xfrm>
          <a:prstGeom prst="rect">
            <a:avLst/>
          </a:prstGeom>
        </p:spPr>
        <p:txBody>
          <a:bodyPr vert="horz" lIns="91440" tIns="45720" rIns="91440" bIns="45720" rtlCol="0">
            <a:normAutofit fontScale="92500"/>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r>
              <a:rPr lang="en-US" altLang="zh-CN" dirty="0"/>
              <a:t>Uses panel of country-level GDP and trade data from 1960-1995 </a:t>
            </a:r>
          </a:p>
          <a:p>
            <a:r>
              <a:rPr lang="en-US" altLang="zh-CN" dirty="0"/>
              <a:t>Exploits fact that marginal cost of shipping via air fell faster over this period than marginal cost of shipping via sea. </a:t>
            </a:r>
          </a:p>
          <a:p>
            <a:r>
              <a:rPr lang="en-US" altLang="zh-CN" dirty="0"/>
              <a:t>This will make trade costs (or ‘distance’) fall over time. And importantly, trade costs between country pairs will be affected very differently by this: </a:t>
            </a:r>
            <a:r>
              <a:rPr lang="en-US" altLang="zh-CN" dirty="0" smtClean="0"/>
              <a:t/>
            </a:r>
            <a:br>
              <a:rPr lang="en-US" altLang="zh-CN" dirty="0" smtClean="0"/>
            </a:br>
            <a:r>
              <a:rPr lang="en-US" altLang="zh-CN" sz="2200" dirty="0" smtClean="0"/>
              <a:t>- Germany</a:t>
            </a:r>
            <a:r>
              <a:rPr lang="en-US" altLang="zh-CN" sz="2200" dirty="0"/>
              <a:t>-Japan sea distance is 12,000 miles, but only 5,000 air miles. (‘Treatment’) </a:t>
            </a:r>
            <a:r>
              <a:rPr lang="en-US" altLang="zh-CN" sz="2200" dirty="0" smtClean="0"/>
              <a:t/>
            </a:r>
            <a:br>
              <a:rPr lang="en-US" altLang="zh-CN" sz="2200" dirty="0" smtClean="0"/>
            </a:br>
            <a:r>
              <a:rPr lang="en-US" altLang="zh-CN" sz="2200" dirty="0" smtClean="0"/>
              <a:t>- Germany</a:t>
            </a:r>
            <a:r>
              <a:rPr lang="en-US" altLang="zh-CN" sz="2200" dirty="0"/>
              <a:t>-USA sea and air distances are basically the same. (‘Control’) </a:t>
            </a:r>
          </a:p>
          <a:p>
            <a:r>
              <a:rPr lang="en-US" altLang="zh-CN" dirty="0" err="1"/>
              <a:t>Feyrer</a:t>
            </a:r>
            <a:r>
              <a:rPr lang="en-US" altLang="zh-CN" dirty="0"/>
              <a:t> uses this variation to get a time-varying instrument for trade openness, and then pursues a FR 1999 approach. </a:t>
            </a:r>
            <a:endParaRPr kumimoji="1" lang="en-US" altLang="zh-CN" dirty="0" smtClean="0"/>
          </a:p>
        </p:txBody>
      </p:sp>
    </p:spTree>
    <p:extLst>
      <p:ext uri="{BB962C8B-B14F-4D97-AF65-F5344CB8AC3E}">
        <p14:creationId xmlns:p14="http://schemas.microsoft.com/office/powerpoint/2010/main" val="1311741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linds(horizontal)">
                                      <p:cBhvr>
                                        <p:cTn id="7" dur="500"/>
                                        <p:tgtEl>
                                          <p:spTgt spid="5">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blinds(horizontal)">
                                      <p:cBhvr>
                                        <p:cTn id="10" dur="500"/>
                                        <p:tgtEl>
                                          <p:spTgt spid="5">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animEffect transition="in" filter="blinds(horizontal)">
                                      <p:cBhvr>
                                        <p:cTn id="15"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237062" y="203196"/>
            <a:ext cx="8720667" cy="6569743"/>
          </a:xfrm>
          <a:prstGeom prst="rect">
            <a:avLst/>
          </a:prstGeom>
        </p:spPr>
        <p:txBody>
          <a:bodyPr>
            <a:normAutofit fontScale="85000" lnSpcReduction="10000"/>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pPr marL="114300" indent="0">
              <a:buFont typeface="Arial" pitchFamily="34" charset="0"/>
              <a:buNone/>
            </a:pPr>
            <a:r>
              <a:rPr lang="en-US" sz="2600" b="1" i="1" dirty="0" smtClean="0">
                <a:effectLst>
                  <a:outerShdw blurRad="38100" dist="38100" dir="2700000" algn="tl">
                    <a:srgbClr val="000000">
                      <a:alpha val="43137"/>
                    </a:srgbClr>
                  </a:outerShdw>
                </a:effectLst>
              </a:rPr>
              <a:t>US Trade by Mode of Transport</a:t>
            </a:r>
          </a:p>
          <a:p>
            <a:pPr marL="114300" indent="0">
              <a:buFont typeface="Arial" pitchFamily="34" charset="0"/>
              <a:buNone/>
            </a:pPr>
            <a:r>
              <a:rPr lang="en-US" sz="2200" dirty="0" smtClean="0"/>
              <a:t>Consistent with a change in relative cost of using each mode</a:t>
            </a:r>
          </a:p>
          <a:p>
            <a:pPr marL="114300" indent="0">
              <a:buFont typeface="Arial" pitchFamily="34" charset="0"/>
              <a:buNone/>
            </a:pPr>
            <a:endParaRPr lang="en-US" sz="2200" dirty="0" smtClean="0"/>
          </a:p>
          <a:p>
            <a:pPr marL="114300" indent="0">
              <a:buFont typeface="Arial" pitchFamily="34" charset="0"/>
              <a:buNone/>
            </a:pPr>
            <a:r>
              <a:rPr lang="en-US" sz="2200" i="1" dirty="0" smtClean="0">
                <a:effectLst>
                  <a:outerShdw blurRad="38100" dist="38100" dir="2700000" algn="tl">
                    <a:srgbClr val="000000">
                      <a:alpha val="43137"/>
                    </a:srgbClr>
                  </a:outerShdw>
                </a:effectLst>
              </a:rPr>
              <a:t>Figure: Air Freight Share of US Trade Value (excluding North America)</a:t>
            </a:r>
            <a:endParaRPr lang="en-US" sz="2200" i="1" dirty="0">
              <a:effectLst>
                <a:outerShdw blurRad="38100" dist="38100" dir="2700000" algn="tl">
                  <a:srgbClr val="000000">
                    <a:alpha val="43137"/>
                  </a:srgbClr>
                </a:outerShdw>
              </a:effectLst>
            </a:endParaRPr>
          </a:p>
          <a:p>
            <a:pPr marL="114300" indent="0">
              <a:buFont typeface="Arial" pitchFamily="34" charset="0"/>
              <a:buNone/>
            </a:pPr>
            <a:endParaRPr lang="en-US" dirty="0" smtClean="0"/>
          </a:p>
          <a:p>
            <a:pPr marL="114300" indent="0">
              <a:buFont typeface="Arial" pitchFamily="34" charset="0"/>
              <a:buNone/>
            </a:pPr>
            <a:endParaRPr lang="en-US" dirty="0"/>
          </a:p>
          <a:p>
            <a:pPr marL="114300" indent="0">
              <a:buFont typeface="Arial" pitchFamily="34" charset="0"/>
              <a:buNone/>
            </a:pPr>
            <a:endParaRPr lang="en-US" dirty="0" smtClean="0"/>
          </a:p>
          <a:p>
            <a:pPr marL="114300" indent="0">
              <a:buFont typeface="Arial" pitchFamily="34" charset="0"/>
              <a:buNone/>
            </a:pPr>
            <a:endParaRPr lang="en-US" dirty="0"/>
          </a:p>
          <a:p>
            <a:pPr marL="114300" indent="0">
              <a:buFont typeface="Arial" pitchFamily="34" charset="0"/>
              <a:buNone/>
            </a:pPr>
            <a:endParaRPr lang="en-US" dirty="0" smtClean="0"/>
          </a:p>
          <a:p>
            <a:pPr marL="114300" indent="0">
              <a:buFont typeface="Arial" pitchFamily="34" charset="0"/>
              <a:buNone/>
            </a:pPr>
            <a:endParaRPr lang="en-US" dirty="0"/>
          </a:p>
          <a:p>
            <a:pPr marL="114300" indent="0">
              <a:buFont typeface="Arial" pitchFamily="34" charset="0"/>
              <a:buNone/>
            </a:pPr>
            <a:endParaRPr lang="en-US" dirty="0" smtClean="0"/>
          </a:p>
          <a:p>
            <a:pPr marL="114300" indent="0">
              <a:buFont typeface="Arial" pitchFamily="34" charset="0"/>
              <a:buNone/>
            </a:pPr>
            <a:endParaRPr lang="en-US" dirty="0"/>
          </a:p>
          <a:p>
            <a:pPr marL="114300" indent="0">
              <a:buFont typeface="Arial" pitchFamily="34" charset="0"/>
              <a:buNone/>
            </a:pPr>
            <a:endParaRPr lang="en-US" dirty="0" smtClean="0"/>
          </a:p>
          <a:p>
            <a:pPr marL="114300" indent="0">
              <a:buFont typeface="Arial" pitchFamily="34" charset="0"/>
              <a:buNone/>
            </a:pPr>
            <a:endParaRPr lang="en-US" dirty="0"/>
          </a:p>
          <a:p>
            <a:pPr marL="114300" indent="0">
              <a:buFont typeface="Arial" pitchFamily="34" charset="0"/>
              <a:buNone/>
            </a:pPr>
            <a:endParaRPr lang="en-US" dirty="0" smtClean="0"/>
          </a:p>
          <a:p>
            <a:pPr marL="114300" indent="0">
              <a:buFont typeface="Arial" pitchFamily="34" charset="0"/>
              <a:buNone/>
            </a:pPr>
            <a:endParaRPr lang="en-US" dirty="0" smtClean="0"/>
          </a:p>
          <a:p>
            <a:pPr marL="114300" indent="0">
              <a:buFont typeface="Arial" pitchFamily="34" charset="0"/>
              <a:buNone/>
            </a:pPr>
            <a:endParaRPr lang="en-US" sz="1600" dirty="0"/>
          </a:p>
          <a:p>
            <a:pPr marL="114300" indent="0">
              <a:buFont typeface="Arial" pitchFamily="34" charset="0"/>
              <a:buNone/>
            </a:pPr>
            <a:endParaRPr lang="en-US" sz="1600" dirty="0" smtClean="0"/>
          </a:p>
          <a:p>
            <a:pPr marL="114300" indent="0">
              <a:buFont typeface="Arial" pitchFamily="34" charset="0"/>
              <a:buNone/>
            </a:pPr>
            <a:endParaRPr lang="en-US" sz="1600" dirty="0"/>
          </a:p>
          <a:p>
            <a:pPr marL="114300" indent="0">
              <a:buFont typeface="Arial" pitchFamily="34" charset="0"/>
              <a:buNone/>
            </a:pPr>
            <a:endParaRPr lang="en-US" sz="1600" dirty="0" smtClean="0"/>
          </a:p>
          <a:p>
            <a:pPr marL="114300" indent="0">
              <a:buFont typeface="Arial" pitchFamily="34" charset="0"/>
              <a:buNone/>
            </a:pPr>
            <a:r>
              <a:rPr lang="en-US" sz="1600" dirty="0" smtClean="0"/>
              <a:t>Source: </a:t>
            </a:r>
            <a:r>
              <a:rPr lang="en-US" sz="1600" dirty="0" err="1" smtClean="0"/>
              <a:t>Hummels</a:t>
            </a:r>
            <a:r>
              <a:rPr lang="en-US" sz="1600" dirty="0" smtClean="0"/>
              <a:t> (2007), pp133. </a:t>
            </a:r>
          </a:p>
          <a:p>
            <a:pPr marL="114300" indent="0">
              <a:buFont typeface="Arial" pitchFamily="34" charset="0"/>
              <a:buNone/>
            </a:pPr>
            <a:endParaRPr lang="en-US" dirty="0" smtClean="0"/>
          </a:p>
          <a:p>
            <a:pPr marL="114300" indent="0">
              <a:buFont typeface="Arial" pitchFamily="34" charset="0"/>
              <a:buNone/>
            </a:pPr>
            <a:endParaRPr lang="en-US" dirty="0"/>
          </a:p>
          <a:p>
            <a:pPr marL="114300" indent="0">
              <a:buFont typeface="Arial" pitchFamily="34" charset="0"/>
              <a:buNone/>
            </a:pPr>
            <a:endParaRPr lang="en-US" dirty="0" smtClean="0"/>
          </a:p>
          <a:p>
            <a:pPr marL="114300" indent="0">
              <a:buFont typeface="Arial" pitchFamily="34" charset="0"/>
              <a:buNone/>
            </a:pPr>
            <a:endParaRPr lang="en-US" dirty="0" smtClean="0"/>
          </a:p>
          <a:p>
            <a:pPr marL="114300" indent="0">
              <a:buFont typeface="Arial" pitchFamily="34" charset="0"/>
              <a:buNone/>
            </a:pPr>
            <a:endParaRPr lang="en-US" dirty="0" smtClean="0"/>
          </a:p>
          <a:p>
            <a:pPr marL="114300" indent="0">
              <a:buFont typeface="Arial" pitchFamily="34" charset="0"/>
              <a:buNone/>
            </a:pPr>
            <a:endParaRPr lang="en-US" dirty="0" smtClean="0"/>
          </a:p>
          <a:p>
            <a:pPr marL="114300" indent="0">
              <a:buFont typeface="Arial" pitchFamily="34" charset="0"/>
              <a:buNone/>
            </a:pPr>
            <a:endParaRPr lang="en-US" dirty="0" smtClean="0"/>
          </a:p>
          <a:p>
            <a:pPr marL="114300" indent="0">
              <a:buFont typeface="Arial" pitchFamily="34" charset="0"/>
              <a:buNone/>
            </a:pPr>
            <a:endParaRPr lang="en-US" dirty="0" smtClean="0"/>
          </a:p>
          <a:p>
            <a:pPr marL="114300" indent="0">
              <a:buFont typeface="Arial" pitchFamily="34" charset="0"/>
              <a:buNone/>
            </a:pPr>
            <a:endParaRPr lang="en-US" dirty="0" smtClean="0"/>
          </a:p>
          <a:p>
            <a:pPr marL="114300" indent="0">
              <a:buFont typeface="Arial" pitchFamily="34" charset="0"/>
              <a:buNone/>
            </a:pPr>
            <a:endParaRPr lang="en-US" dirty="0" smtClean="0"/>
          </a:p>
          <a:p>
            <a:pPr marL="114300" indent="0">
              <a:buFont typeface="Arial" pitchFamily="34" charset="0"/>
              <a:buNone/>
            </a:pPr>
            <a:endParaRPr lang="en-US" dirty="0" smtClean="0"/>
          </a:p>
          <a:p>
            <a:pPr marL="114300" indent="0">
              <a:buFont typeface="Arial" pitchFamily="34" charset="0"/>
              <a:buNone/>
            </a:pPr>
            <a:endParaRPr lang="en-US" dirty="0" smtClean="0"/>
          </a:p>
          <a:p>
            <a:pPr marL="114300" indent="0">
              <a:buFont typeface="Arial" pitchFamily="34" charset="0"/>
              <a:buNone/>
            </a:pPr>
            <a:endParaRPr lang="en-US" dirty="0" smtClean="0"/>
          </a:p>
        </p:txBody>
      </p:sp>
      <p:pic>
        <p:nvPicPr>
          <p:cNvPr id="3" name="图片 2" descr="Screen Shot 2015-12-23 at 11.55.45 A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71601" y="1839074"/>
            <a:ext cx="6413500" cy="4595612"/>
          </a:xfrm>
          <a:prstGeom prst="rect">
            <a:avLst/>
          </a:prstGeom>
        </p:spPr>
      </p:pic>
    </p:spTree>
    <p:extLst>
      <p:ext uri="{BB962C8B-B14F-4D97-AF65-F5344CB8AC3E}">
        <p14:creationId xmlns:p14="http://schemas.microsoft.com/office/powerpoint/2010/main" val="34251969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237062" y="67732"/>
            <a:ext cx="8720667" cy="6857997"/>
          </a:xfrm>
          <a:prstGeom prst="rect">
            <a:avLst/>
          </a:prstGeom>
        </p:spPr>
        <p:txBody>
          <a:bodyPr>
            <a:normAutofit/>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pPr marL="114300" indent="0">
              <a:buFont typeface="Arial" pitchFamily="34" charset="0"/>
              <a:buNone/>
            </a:pPr>
            <a:r>
              <a:rPr lang="en-US" sz="2200" b="1" i="1" dirty="0" smtClean="0">
                <a:effectLst>
                  <a:outerShdw blurRad="38100" dist="38100" dir="2700000" algn="tl">
                    <a:srgbClr val="000000">
                      <a:alpha val="43137"/>
                    </a:srgbClr>
                  </a:outerShdw>
                </a:effectLst>
              </a:rPr>
              <a:t>IV (Column 1-4) &amp; OLS (Column 5-6) Results:</a:t>
            </a:r>
          </a:p>
          <a:p>
            <a:pPr marL="114300" indent="0">
              <a:buFont typeface="Arial" pitchFamily="34" charset="0"/>
              <a:buNone/>
            </a:pPr>
            <a:endParaRPr lang="en-US" dirty="0"/>
          </a:p>
          <a:p>
            <a:pPr marL="114300" indent="0">
              <a:buFont typeface="Arial" pitchFamily="34" charset="0"/>
              <a:buNone/>
            </a:pPr>
            <a:endParaRPr lang="en-US" dirty="0" smtClean="0"/>
          </a:p>
          <a:p>
            <a:pPr marL="114300" indent="0">
              <a:buFont typeface="Arial" pitchFamily="34" charset="0"/>
              <a:buNone/>
            </a:pPr>
            <a:endParaRPr lang="en-US" dirty="0" smtClean="0"/>
          </a:p>
          <a:p>
            <a:pPr marL="114300" indent="0">
              <a:buFont typeface="Arial" pitchFamily="34" charset="0"/>
              <a:buNone/>
            </a:pPr>
            <a:endParaRPr lang="en-US" dirty="0" smtClean="0"/>
          </a:p>
          <a:p>
            <a:pPr marL="114300" indent="0">
              <a:buFont typeface="Arial" pitchFamily="34" charset="0"/>
              <a:buNone/>
            </a:pPr>
            <a:endParaRPr lang="en-US" dirty="0" smtClean="0"/>
          </a:p>
          <a:p>
            <a:pPr marL="114300" indent="0">
              <a:buFont typeface="Arial" pitchFamily="34" charset="0"/>
              <a:buNone/>
            </a:pPr>
            <a:endParaRPr lang="en-US" dirty="0" smtClean="0"/>
          </a:p>
          <a:p>
            <a:pPr marL="114300" indent="0">
              <a:buFont typeface="Arial" pitchFamily="34" charset="0"/>
              <a:buNone/>
            </a:pPr>
            <a:endParaRPr lang="en-US" dirty="0" smtClean="0"/>
          </a:p>
          <a:p>
            <a:pPr marL="114300" indent="0">
              <a:buFont typeface="Arial" pitchFamily="34" charset="0"/>
              <a:buNone/>
            </a:pPr>
            <a:endParaRPr lang="en-US" dirty="0" smtClean="0"/>
          </a:p>
          <a:p>
            <a:pPr marL="114300" indent="0">
              <a:buFont typeface="Arial" pitchFamily="34" charset="0"/>
              <a:buNone/>
            </a:pPr>
            <a:endParaRPr lang="en-US" dirty="0" smtClean="0"/>
          </a:p>
          <a:p>
            <a:pPr marL="114300" indent="0">
              <a:buFont typeface="Arial" pitchFamily="34" charset="0"/>
              <a:buNone/>
            </a:pPr>
            <a:endParaRPr lang="en-US" dirty="0" smtClean="0"/>
          </a:p>
          <a:p>
            <a:pPr marL="114300" indent="0">
              <a:buFont typeface="Arial" pitchFamily="34" charset="0"/>
              <a:buNone/>
            </a:pPr>
            <a:endParaRPr lang="en-US" dirty="0" smtClean="0"/>
          </a:p>
          <a:p>
            <a:pPr marL="114300" indent="0">
              <a:buFont typeface="Arial" pitchFamily="34" charset="0"/>
              <a:buNone/>
            </a:pPr>
            <a:endParaRPr lang="en-US" dirty="0" smtClean="0"/>
          </a:p>
        </p:txBody>
      </p:sp>
      <p:pic>
        <p:nvPicPr>
          <p:cNvPr id="2" name="图片 1" descr="Screen Shot 2015-12-23 at 12.01.51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9099" y="539164"/>
            <a:ext cx="8016948" cy="6234165"/>
          </a:xfrm>
          <a:prstGeom prst="rect">
            <a:avLst/>
          </a:prstGeom>
        </p:spPr>
      </p:pic>
    </p:spTree>
    <p:extLst>
      <p:ext uri="{BB962C8B-B14F-4D97-AF65-F5344CB8AC3E}">
        <p14:creationId xmlns:p14="http://schemas.microsoft.com/office/powerpoint/2010/main" val="8789812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normAutofit/>
          </a:bodyPr>
          <a:lstStyle/>
          <a:p>
            <a:r>
              <a:rPr lang="en-US" altLang="zh-CN" dirty="0"/>
              <a:t>Absolute versus comparative advantage</a:t>
            </a:r>
          </a:p>
          <a:p>
            <a:r>
              <a:rPr lang="en-US" altLang="zh-CN" dirty="0"/>
              <a:t>Ricardo’s model of international trade</a:t>
            </a:r>
          </a:p>
          <a:p>
            <a:r>
              <a:rPr lang="en-US" altLang="zh-CN" dirty="0" smtClean="0"/>
              <a:t>Empirical testing of comparative advantage</a:t>
            </a:r>
          </a:p>
          <a:p>
            <a:r>
              <a:rPr lang="en-US" dirty="0" smtClean="0"/>
              <a:t>Empirical testing of gains from trade</a:t>
            </a:r>
            <a:endParaRPr lang="en-US" dirty="0"/>
          </a:p>
        </p:txBody>
      </p:sp>
    </p:spTree>
    <p:extLst>
      <p:ext uri="{BB962C8B-B14F-4D97-AF65-F5344CB8AC3E}">
        <p14:creationId xmlns:p14="http://schemas.microsoft.com/office/powerpoint/2010/main" val="316656800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3"/>
          <p:cNvSpPr>
            <a:spLocks noGrp="1"/>
          </p:cNvSpPr>
          <p:nvPr>
            <p:ph type="sldNum" sz="quarter" idx="10"/>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宋体" charset="0"/>
              </a:defRPr>
            </a:lvl1pPr>
            <a:lvl2pPr marL="742950" indent="-285750" eaLnBrk="0" hangingPunct="0">
              <a:defRPr>
                <a:solidFill>
                  <a:schemeClr val="tx1"/>
                </a:solidFill>
                <a:latin typeface="Arial" charset="0"/>
                <a:ea typeface="宋体" charset="0"/>
              </a:defRPr>
            </a:lvl2pPr>
            <a:lvl3pPr marL="1143000" indent="-228600" eaLnBrk="0" hangingPunct="0">
              <a:defRPr>
                <a:solidFill>
                  <a:schemeClr val="tx1"/>
                </a:solidFill>
                <a:latin typeface="Arial" charset="0"/>
                <a:ea typeface="宋体" charset="0"/>
              </a:defRPr>
            </a:lvl3pPr>
            <a:lvl4pPr marL="1600200" indent="-228600" eaLnBrk="0" hangingPunct="0">
              <a:defRPr>
                <a:solidFill>
                  <a:schemeClr val="tx1"/>
                </a:solidFill>
                <a:latin typeface="Arial" charset="0"/>
                <a:ea typeface="宋体" charset="0"/>
              </a:defRPr>
            </a:lvl4pPr>
            <a:lvl5pPr marL="2057400" indent="-228600" eaLnBrk="0" hangingPunct="0">
              <a:defRPr>
                <a:solidFill>
                  <a:schemeClr val="tx1"/>
                </a:solidFill>
                <a:latin typeface="Arial" charset="0"/>
                <a:ea typeface="宋体" charset="0"/>
              </a:defRPr>
            </a:lvl5pPr>
            <a:lvl6pPr marL="2514600" indent="-228600" algn="ctr" eaLnBrk="0" fontAlgn="base" hangingPunct="0">
              <a:spcBef>
                <a:spcPct val="0"/>
              </a:spcBef>
              <a:spcAft>
                <a:spcPct val="0"/>
              </a:spcAft>
              <a:defRPr>
                <a:solidFill>
                  <a:schemeClr val="tx1"/>
                </a:solidFill>
                <a:latin typeface="Arial" charset="0"/>
                <a:ea typeface="宋体" charset="0"/>
              </a:defRPr>
            </a:lvl6pPr>
            <a:lvl7pPr marL="2971800" indent="-228600" algn="ctr" eaLnBrk="0" fontAlgn="base" hangingPunct="0">
              <a:spcBef>
                <a:spcPct val="0"/>
              </a:spcBef>
              <a:spcAft>
                <a:spcPct val="0"/>
              </a:spcAft>
              <a:defRPr>
                <a:solidFill>
                  <a:schemeClr val="tx1"/>
                </a:solidFill>
                <a:latin typeface="Arial" charset="0"/>
                <a:ea typeface="宋体" charset="0"/>
              </a:defRPr>
            </a:lvl7pPr>
            <a:lvl8pPr marL="3429000" indent="-228600" algn="ctr" eaLnBrk="0" fontAlgn="base" hangingPunct="0">
              <a:spcBef>
                <a:spcPct val="0"/>
              </a:spcBef>
              <a:spcAft>
                <a:spcPct val="0"/>
              </a:spcAft>
              <a:defRPr>
                <a:solidFill>
                  <a:schemeClr val="tx1"/>
                </a:solidFill>
                <a:latin typeface="Arial" charset="0"/>
                <a:ea typeface="宋体" charset="0"/>
              </a:defRPr>
            </a:lvl8pPr>
            <a:lvl9pPr marL="3886200" indent="-228600" algn="ctr" eaLnBrk="0" fontAlgn="base" hangingPunct="0">
              <a:spcBef>
                <a:spcPct val="0"/>
              </a:spcBef>
              <a:spcAft>
                <a:spcPct val="0"/>
              </a:spcAft>
              <a:defRPr>
                <a:solidFill>
                  <a:schemeClr val="tx1"/>
                </a:solidFill>
                <a:latin typeface="Arial" charset="0"/>
                <a:ea typeface="宋体" charset="0"/>
              </a:defRPr>
            </a:lvl9pPr>
          </a:lstStyle>
          <a:p>
            <a:r>
              <a:rPr lang="en-GB"/>
              <a:t>Page </a:t>
            </a:r>
            <a:fld id="{1566E386-9C08-D044-8891-C61C153EB2F4}" type="slidenum">
              <a:rPr lang="en-GB"/>
              <a:pPr/>
              <a:t>40</a:t>
            </a:fld>
            <a:endParaRPr lang="en-GB"/>
          </a:p>
        </p:txBody>
      </p:sp>
      <p:sp>
        <p:nvSpPr>
          <p:cNvPr id="10243" name="Rectangle 2"/>
          <p:cNvSpPr>
            <a:spLocks noGrp="1" noChangeArrowheads="1"/>
          </p:cNvSpPr>
          <p:nvPr>
            <p:ph type="title"/>
          </p:nvPr>
        </p:nvSpPr>
        <p:spPr/>
        <p:txBody>
          <a:bodyPr>
            <a:noAutofit/>
          </a:bodyPr>
          <a:lstStyle/>
          <a:p>
            <a:r>
              <a:rPr lang="is-IS" altLang="zh-CN" sz="3400" dirty="0"/>
              <a:t>Feyrer (2009) Paper </a:t>
            </a:r>
            <a:r>
              <a:rPr lang="is-IS" altLang="zh-CN" sz="3400" dirty="0" smtClean="0"/>
              <a:t>2 </a:t>
            </a:r>
            <a:endParaRPr lang="is-IS" altLang="zh-CN" sz="3400" dirty="0"/>
          </a:p>
        </p:txBody>
      </p:sp>
      <p:sp>
        <p:nvSpPr>
          <p:cNvPr id="5" name="内容占位符 1"/>
          <p:cNvSpPr txBox="1">
            <a:spLocks/>
          </p:cNvSpPr>
          <p:nvPr/>
        </p:nvSpPr>
        <p:spPr>
          <a:xfrm>
            <a:off x="254000" y="1635656"/>
            <a:ext cx="8636000" cy="4899555"/>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r>
              <a:rPr lang="en-US" altLang="zh-CN" dirty="0"/>
              <a:t>IV coefficient in </a:t>
            </a:r>
            <a:r>
              <a:rPr lang="en-US" altLang="zh-CN" dirty="0" err="1"/>
              <a:t>Feyrer</a:t>
            </a:r>
            <a:r>
              <a:rPr lang="en-US" altLang="zh-CN" dirty="0"/>
              <a:t> (2009) Paper 1 is still large. </a:t>
            </a:r>
            <a:endParaRPr lang="en-US" altLang="zh-CN" dirty="0" smtClean="0"/>
          </a:p>
          <a:p>
            <a:pPr marL="114300" indent="0">
              <a:buNone/>
            </a:pPr>
            <a:endParaRPr lang="en-US" altLang="zh-CN" dirty="0"/>
          </a:p>
          <a:p>
            <a:r>
              <a:rPr lang="en-US" altLang="zh-CN" dirty="0"/>
              <a:t>Perhaps, therefore, omitted variable bias was not as big an issue as previously thought. </a:t>
            </a:r>
            <a:endParaRPr lang="en-US" altLang="zh-CN" dirty="0" smtClean="0"/>
          </a:p>
          <a:p>
            <a:endParaRPr lang="en-US" altLang="zh-CN" dirty="0"/>
          </a:p>
          <a:p>
            <a:r>
              <a:rPr lang="en-US" altLang="zh-CN" b="1" i="1" dirty="0">
                <a:effectLst>
                  <a:outerShdw blurRad="38100" dist="38100" dir="2700000" algn="tl">
                    <a:srgbClr val="000000">
                      <a:alpha val="43137"/>
                    </a:srgbClr>
                  </a:outerShdw>
                </a:effectLst>
              </a:rPr>
              <a:t>But a fundamental question of interpretation remains: </a:t>
            </a:r>
            <a:r>
              <a:rPr lang="en-US" altLang="zh-CN" dirty="0" smtClean="0"/>
              <a:t/>
            </a:r>
            <a:br>
              <a:rPr lang="en-US" altLang="zh-CN" dirty="0" smtClean="0"/>
            </a:br>
            <a:r>
              <a:rPr lang="en-US" altLang="zh-CN" dirty="0" smtClean="0"/>
              <a:t/>
            </a:r>
            <a:br>
              <a:rPr lang="en-US" altLang="zh-CN" dirty="0" smtClean="0"/>
            </a:br>
            <a:r>
              <a:rPr lang="en-US" altLang="zh-CN" dirty="0" smtClean="0"/>
              <a:t> - Is </a:t>
            </a:r>
            <a:r>
              <a:rPr lang="en-US" altLang="zh-CN" dirty="0"/>
              <a:t>‘openness’ capturing channels related purely to the trade of goods, or is it possible that this variable is (also) </a:t>
            </a:r>
            <a:r>
              <a:rPr lang="en-US" altLang="zh-CN" dirty="0" err="1"/>
              <a:t>proxying</a:t>
            </a:r>
            <a:r>
              <a:rPr lang="en-US" altLang="zh-CN" dirty="0"/>
              <a:t> for other elements of international interaction </a:t>
            </a:r>
            <a:r>
              <a:rPr lang="en-US" altLang="zh-CN" dirty="0" smtClean="0"/>
              <a:t>(FDI</a:t>
            </a:r>
            <a:r>
              <a:rPr lang="en-US" altLang="zh-CN" dirty="0"/>
              <a:t>, migration, knowledge flows) made cheaper by the rise of air travel? </a:t>
            </a:r>
          </a:p>
        </p:txBody>
      </p:sp>
    </p:spTree>
    <p:extLst>
      <p:ext uri="{BB962C8B-B14F-4D97-AF65-F5344CB8AC3E}">
        <p14:creationId xmlns:p14="http://schemas.microsoft.com/office/powerpoint/2010/main" val="2207261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animEffect transition="in" filter="blinds(horizontal)">
                                      <p:cBhvr>
                                        <p:cTn id="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3"/>
          <p:cNvSpPr>
            <a:spLocks noGrp="1"/>
          </p:cNvSpPr>
          <p:nvPr>
            <p:ph type="sldNum" sz="quarter" idx="10"/>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宋体" charset="0"/>
              </a:defRPr>
            </a:lvl1pPr>
            <a:lvl2pPr marL="742950" indent="-285750" eaLnBrk="0" hangingPunct="0">
              <a:defRPr>
                <a:solidFill>
                  <a:schemeClr val="tx1"/>
                </a:solidFill>
                <a:latin typeface="Arial" charset="0"/>
                <a:ea typeface="宋体" charset="0"/>
              </a:defRPr>
            </a:lvl2pPr>
            <a:lvl3pPr marL="1143000" indent="-228600" eaLnBrk="0" hangingPunct="0">
              <a:defRPr>
                <a:solidFill>
                  <a:schemeClr val="tx1"/>
                </a:solidFill>
                <a:latin typeface="Arial" charset="0"/>
                <a:ea typeface="宋体" charset="0"/>
              </a:defRPr>
            </a:lvl3pPr>
            <a:lvl4pPr marL="1600200" indent="-228600" eaLnBrk="0" hangingPunct="0">
              <a:defRPr>
                <a:solidFill>
                  <a:schemeClr val="tx1"/>
                </a:solidFill>
                <a:latin typeface="Arial" charset="0"/>
                <a:ea typeface="宋体" charset="0"/>
              </a:defRPr>
            </a:lvl4pPr>
            <a:lvl5pPr marL="2057400" indent="-228600" eaLnBrk="0" hangingPunct="0">
              <a:defRPr>
                <a:solidFill>
                  <a:schemeClr val="tx1"/>
                </a:solidFill>
                <a:latin typeface="Arial" charset="0"/>
                <a:ea typeface="宋体" charset="0"/>
              </a:defRPr>
            </a:lvl5pPr>
            <a:lvl6pPr marL="2514600" indent="-228600" algn="ctr" eaLnBrk="0" fontAlgn="base" hangingPunct="0">
              <a:spcBef>
                <a:spcPct val="0"/>
              </a:spcBef>
              <a:spcAft>
                <a:spcPct val="0"/>
              </a:spcAft>
              <a:defRPr>
                <a:solidFill>
                  <a:schemeClr val="tx1"/>
                </a:solidFill>
                <a:latin typeface="Arial" charset="0"/>
                <a:ea typeface="宋体" charset="0"/>
              </a:defRPr>
            </a:lvl6pPr>
            <a:lvl7pPr marL="2971800" indent="-228600" algn="ctr" eaLnBrk="0" fontAlgn="base" hangingPunct="0">
              <a:spcBef>
                <a:spcPct val="0"/>
              </a:spcBef>
              <a:spcAft>
                <a:spcPct val="0"/>
              </a:spcAft>
              <a:defRPr>
                <a:solidFill>
                  <a:schemeClr val="tx1"/>
                </a:solidFill>
                <a:latin typeface="Arial" charset="0"/>
                <a:ea typeface="宋体" charset="0"/>
              </a:defRPr>
            </a:lvl7pPr>
            <a:lvl8pPr marL="3429000" indent="-228600" algn="ctr" eaLnBrk="0" fontAlgn="base" hangingPunct="0">
              <a:spcBef>
                <a:spcPct val="0"/>
              </a:spcBef>
              <a:spcAft>
                <a:spcPct val="0"/>
              </a:spcAft>
              <a:defRPr>
                <a:solidFill>
                  <a:schemeClr val="tx1"/>
                </a:solidFill>
                <a:latin typeface="Arial" charset="0"/>
                <a:ea typeface="宋体" charset="0"/>
              </a:defRPr>
            </a:lvl8pPr>
            <a:lvl9pPr marL="3886200" indent="-228600" algn="ctr" eaLnBrk="0" fontAlgn="base" hangingPunct="0">
              <a:spcBef>
                <a:spcPct val="0"/>
              </a:spcBef>
              <a:spcAft>
                <a:spcPct val="0"/>
              </a:spcAft>
              <a:defRPr>
                <a:solidFill>
                  <a:schemeClr val="tx1"/>
                </a:solidFill>
                <a:latin typeface="Arial" charset="0"/>
                <a:ea typeface="宋体" charset="0"/>
              </a:defRPr>
            </a:lvl9pPr>
          </a:lstStyle>
          <a:p>
            <a:r>
              <a:rPr lang="en-GB"/>
              <a:t>Page </a:t>
            </a:r>
            <a:fld id="{1566E386-9C08-D044-8891-C61C153EB2F4}" type="slidenum">
              <a:rPr lang="en-GB"/>
              <a:pPr/>
              <a:t>41</a:t>
            </a:fld>
            <a:endParaRPr lang="en-GB"/>
          </a:p>
        </p:txBody>
      </p:sp>
      <p:sp>
        <p:nvSpPr>
          <p:cNvPr id="10243" name="Rectangle 2"/>
          <p:cNvSpPr>
            <a:spLocks noGrp="1" noChangeArrowheads="1"/>
          </p:cNvSpPr>
          <p:nvPr>
            <p:ph type="title"/>
          </p:nvPr>
        </p:nvSpPr>
        <p:spPr/>
        <p:txBody>
          <a:bodyPr>
            <a:noAutofit/>
          </a:bodyPr>
          <a:lstStyle/>
          <a:p>
            <a:r>
              <a:rPr lang="is-IS" altLang="zh-CN" sz="3400" dirty="0"/>
              <a:t>Feyrer (2009) Paper </a:t>
            </a:r>
            <a:r>
              <a:rPr lang="is-IS" altLang="zh-CN" sz="3400" dirty="0" smtClean="0"/>
              <a:t>2 </a:t>
            </a:r>
            <a:endParaRPr lang="is-IS" altLang="zh-CN" sz="3400" dirty="0"/>
          </a:p>
        </p:txBody>
      </p:sp>
      <p:sp>
        <p:nvSpPr>
          <p:cNvPr id="5" name="内容占位符 1"/>
          <p:cNvSpPr txBox="1">
            <a:spLocks/>
          </p:cNvSpPr>
          <p:nvPr/>
        </p:nvSpPr>
        <p:spPr>
          <a:xfrm>
            <a:off x="254000" y="1635656"/>
            <a:ext cx="8636000" cy="4899555"/>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pPr marL="114300" indent="0">
              <a:buNone/>
            </a:pPr>
            <a:endParaRPr lang="en-US" altLang="zh-CN" dirty="0" smtClean="0"/>
          </a:p>
          <a:p>
            <a:pPr marL="114300" indent="0">
              <a:buNone/>
            </a:pPr>
            <a:endParaRPr lang="en-US" altLang="zh-CN" dirty="0"/>
          </a:p>
          <a:p>
            <a:pPr marL="114300" indent="0">
              <a:buNone/>
            </a:pPr>
            <a:endParaRPr lang="en-US" altLang="zh-CN" dirty="0"/>
          </a:p>
          <a:p>
            <a:pPr marL="114300" indent="0">
              <a:buNone/>
            </a:pPr>
            <a:r>
              <a:rPr lang="en-US" altLang="zh-CN" sz="3400" dirty="0" err="1" smtClean="0"/>
              <a:t>Feyrer</a:t>
            </a:r>
            <a:r>
              <a:rPr lang="en-US" altLang="zh-CN" sz="3400" dirty="0" smtClean="0"/>
              <a:t> </a:t>
            </a:r>
            <a:r>
              <a:rPr lang="en-US" altLang="zh-CN" sz="3400" dirty="0"/>
              <a:t>(2009) Paper 2 exploits the closing and re-opening of the Suez Canal between 1967 and 1975 to dig </a:t>
            </a:r>
            <a:r>
              <a:rPr lang="en-US" altLang="zh-CN" sz="3400" dirty="0" smtClean="0"/>
              <a:t>deeper:</a:t>
            </a:r>
            <a:endParaRPr lang="en-US" altLang="zh-CN" sz="3400" dirty="0"/>
          </a:p>
        </p:txBody>
      </p:sp>
    </p:spTree>
    <p:extLst>
      <p:ext uri="{BB962C8B-B14F-4D97-AF65-F5344CB8AC3E}">
        <p14:creationId xmlns:p14="http://schemas.microsoft.com/office/powerpoint/2010/main" val="224914766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237062" y="67732"/>
            <a:ext cx="8720667" cy="6857997"/>
          </a:xfrm>
          <a:prstGeom prst="rect">
            <a:avLst/>
          </a:prstGeom>
        </p:spPr>
        <p:txBody>
          <a:bodyPr>
            <a:normAutofit/>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pPr marL="114300" indent="0">
              <a:buNone/>
            </a:pPr>
            <a:endParaRPr lang="en-US" altLang="zh-CN" sz="2000" dirty="0" smtClean="0"/>
          </a:p>
          <a:p>
            <a:pPr marL="114300" indent="0">
              <a:buNone/>
            </a:pPr>
            <a:r>
              <a:rPr lang="en-US" altLang="zh-CN" sz="2000" b="1" i="1" dirty="0" smtClean="0">
                <a:effectLst>
                  <a:outerShdw blurRad="38100" dist="38100" dir="2700000" algn="tl">
                    <a:srgbClr val="000000">
                      <a:alpha val="43137"/>
                    </a:srgbClr>
                  </a:outerShdw>
                </a:effectLst>
              </a:rPr>
              <a:t>The </a:t>
            </a:r>
            <a:r>
              <a:rPr lang="en-US" altLang="zh-CN" sz="2000" b="1" i="1" dirty="0">
                <a:effectLst>
                  <a:outerShdw blurRad="38100" dist="38100" dir="2700000" algn="tl">
                    <a:srgbClr val="000000">
                      <a:alpha val="43137"/>
                    </a:srgbClr>
                  </a:outerShdw>
                </a:effectLst>
              </a:rPr>
              <a:t>Suez Canal provides the shortest sea route between Asia and Europe and currently handles about 7.5% of world trade. The closure of the canal was a substantial unexpected shock to world </a:t>
            </a:r>
            <a:r>
              <a:rPr lang="en-US" altLang="zh-CN" sz="2000" b="1" i="1" dirty="0" smtClean="0">
                <a:effectLst>
                  <a:outerShdw blurRad="38100" dist="38100" dir="2700000" algn="tl">
                    <a:srgbClr val="000000">
                      <a:alpha val="43137"/>
                    </a:srgbClr>
                  </a:outerShdw>
                </a:effectLst>
              </a:rPr>
              <a:t>trade.</a:t>
            </a:r>
            <a:endParaRPr lang="en-US" altLang="zh-CN" sz="2000" b="1" i="1" dirty="0">
              <a:effectLst>
                <a:outerShdw blurRad="38100" dist="38100" dir="2700000" algn="tl">
                  <a:srgbClr val="000000">
                    <a:alpha val="43137"/>
                  </a:srgbClr>
                </a:outerShdw>
              </a:effectLst>
            </a:endParaRPr>
          </a:p>
          <a:p>
            <a:pPr marL="114300" indent="0">
              <a:buFont typeface="Arial" pitchFamily="34" charset="0"/>
              <a:buNone/>
            </a:pPr>
            <a:endParaRPr lang="en-US" dirty="0"/>
          </a:p>
          <a:p>
            <a:pPr marL="114300" indent="0">
              <a:buFont typeface="Arial" pitchFamily="34" charset="0"/>
              <a:buNone/>
            </a:pPr>
            <a:endParaRPr lang="en-US" dirty="0" smtClean="0"/>
          </a:p>
          <a:p>
            <a:pPr marL="114300" indent="0">
              <a:buFont typeface="Arial" pitchFamily="34" charset="0"/>
              <a:buNone/>
            </a:pPr>
            <a:endParaRPr lang="en-US" dirty="0" smtClean="0"/>
          </a:p>
          <a:p>
            <a:pPr marL="114300" indent="0">
              <a:buFont typeface="Arial" pitchFamily="34" charset="0"/>
              <a:buNone/>
            </a:pPr>
            <a:endParaRPr lang="en-US" dirty="0" smtClean="0"/>
          </a:p>
          <a:p>
            <a:pPr marL="114300" indent="0">
              <a:buFont typeface="Arial" pitchFamily="34" charset="0"/>
              <a:buNone/>
            </a:pPr>
            <a:endParaRPr lang="en-US" dirty="0" smtClean="0"/>
          </a:p>
          <a:p>
            <a:pPr marL="114300" indent="0">
              <a:buFont typeface="Arial" pitchFamily="34" charset="0"/>
              <a:buNone/>
            </a:pPr>
            <a:endParaRPr lang="en-US" dirty="0" smtClean="0"/>
          </a:p>
          <a:p>
            <a:pPr marL="114300" indent="0">
              <a:buFont typeface="Arial" pitchFamily="34" charset="0"/>
              <a:buNone/>
            </a:pPr>
            <a:endParaRPr lang="en-US" dirty="0" smtClean="0"/>
          </a:p>
          <a:p>
            <a:pPr marL="114300" indent="0">
              <a:buFont typeface="Arial" pitchFamily="34" charset="0"/>
              <a:buNone/>
            </a:pPr>
            <a:endParaRPr lang="en-US" dirty="0" smtClean="0"/>
          </a:p>
          <a:p>
            <a:pPr marL="114300" indent="0">
              <a:buFont typeface="Arial" pitchFamily="34" charset="0"/>
              <a:buNone/>
            </a:pPr>
            <a:endParaRPr lang="en-US" dirty="0" smtClean="0"/>
          </a:p>
          <a:p>
            <a:pPr marL="114300" indent="0">
              <a:buFont typeface="Arial" pitchFamily="34" charset="0"/>
              <a:buNone/>
            </a:pPr>
            <a:endParaRPr lang="en-US" dirty="0" smtClean="0"/>
          </a:p>
          <a:p>
            <a:pPr marL="114300" indent="0">
              <a:buFont typeface="Arial" pitchFamily="34" charset="0"/>
              <a:buNone/>
            </a:pPr>
            <a:endParaRPr lang="en-US" dirty="0" smtClean="0"/>
          </a:p>
          <a:p>
            <a:pPr marL="114300" indent="0">
              <a:buFont typeface="Arial" pitchFamily="34" charset="0"/>
              <a:buNone/>
            </a:pPr>
            <a:endParaRPr lang="en-US" dirty="0" smtClean="0"/>
          </a:p>
        </p:txBody>
      </p:sp>
      <p:pic>
        <p:nvPicPr>
          <p:cNvPr id="3" name="图片 2" descr="Screen Shot 2015-12-23 at 4.54.00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5464" y="1581145"/>
            <a:ext cx="8877300" cy="4864100"/>
          </a:xfrm>
          <a:prstGeom prst="rect">
            <a:avLst/>
          </a:prstGeom>
        </p:spPr>
      </p:pic>
    </p:spTree>
    <p:extLst>
      <p:ext uri="{BB962C8B-B14F-4D97-AF65-F5344CB8AC3E}">
        <p14:creationId xmlns:p14="http://schemas.microsoft.com/office/powerpoint/2010/main" val="14608017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3"/>
          <p:cNvSpPr>
            <a:spLocks noGrp="1"/>
          </p:cNvSpPr>
          <p:nvPr>
            <p:ph type="sldNum" sz="quarter" idx="10"/>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宋体" charset="0"/>
              </a:defRPr>
            </a:lvl1pPr>
            <a:lvl2pPr marL="742950" indent="-285750" eaLnBrk="0" hangingPunct="0">
              <a:defRPr>
                <a:solidFill>
                  <a:schemeClr val="tx1"/>
                </a:solidFill>
                <a:latin typeface="Arial" charset="0"/>
                <a:ea typeface="宋体" charset="0"/>
              </a:defRPr>
            </a:lvl2pPr>
            <a:lvl3pPr marL="1143000" indent="-228600" eaLnBrk="0" hangingPunct="0">
              <a:defRPr>
                <a:solidFill>
                  <a:schemeClr val="tx1"/>
                </a:solidFill>
                <a:latin typeface="Arial" charset="0"/>
                <a:ea typeface="宋体" charset="0"/>
              </a:defRPr>
            </a:lvl3pPr>
            <a:lvl4pPr marL="1600200" indent="-228600" eaLnBrk="0" hangingPunct="0">
              <a:defRPr>
                <a:solidFill>
                  <a:schemeClr val="tx1"/>
                </a:solidFill>
                <a:latin typeface="Arial" charset="0"/>
                <a:ea typeface="宋体" charset="0"/>
              </a:defRPr>
            </a:lvl4pPr>
            <a:lvl5pPr marL="2057400" indent="-228600" eaLnBrk="0" hangingPunct="0">
              <a:defRPr>
                <a:solidFill>
                  <a:schemeClr val="tx1"/>
                </a:solidFill>
                <a:latin typeface="Arial" charset="0"/>
                <a:ea typeface="宋体" charset="0"/>
              </a:defRPr>
            </a:lvl5pPr>
            <a:lvl6pPr marL="2514600" indent="-228600" algn="ctr" eaLnBrk="0" fontAlgn="base" hangingPunct="0">
              <a:spcBef>
                <a:spcPct val="0"/>
              </a:spcBef>
              <a:spcAft>
                <a:spcPct val="0"/>
              </a:spcAft>
              <a:defRPr>
                <a:solidFill>
                  <a:schemeClr val="tx1"/>
                </a:solidFill>
                <a:latin typeface="Arial" charset="0"/>
                <a:ea typeface="宋体" charset="0"/>
              </a:defRPr>
            </a:lvl6pPr>
            <a:lvl7pPr marL="2971800" indent="-228600" algn="ctr" eaLnBrk="0" fontAlgn="base" hangingPunct="0">
              <a:spcBef>
                <a:spcPct val="0"/>
              </a:spcBef>
              <a:spcAft>
                <a:spcPct val="0"/>
              </a:spcAft>
              <a:defRPr>
                <a:solidFill>
                  <a:schemeClr val="tx1"/>
                </a:solidFill>
                <a:latin typeface="Arial" charset="0"/>
                <a:ea typeface="宋体" charset="0"/>
              </a:defRPr>
            </a:lvl7pPr>
            <a:lvl8pPr marL="3429000" indent="-228600" algn="ctr" eaLnBrk="0" fontAlgn="base" hangingPunct="0">
              <a:spcBef>
                <a:spcPct val="0"/>
              </a:spcBef>
              <a:spcAft>
                <a:spcPct val="0"/>
              </a:spcAft>
              <a:defRPr>
                <a:solidFill>
                  <a:schemeClr val="tx1"/>
                </a:solidFill>
                <a:latin typeface="Arial" charset="0"/>
                <a:ea typeface="宋体" charset="0"/>
              </a:defRPr>
            </a:lvl8pPr>
            <a:lvl9pPr marL="3886200" indent="-228600" algn="ctr" eaLnBrk="0" fontAlgn="base" hangingPunct="0">
              <a:spcBef>
                <a:spcPct val="0"/>
              </a:spcBef>
              <a:spcAft>
                <a:spcPct val="0"/>
              </a:spcAft>
              <a:defRPr>
                <a:solidFill>
                  <a:schemeClr val="tx1"/>
                </a:solidFill>
                <a:latin typeface="Arial" charset="0"/>
                <a:ea typeface="宋体" charset="0"/>
              </a:defRPr>
            </a:lvl9pPr>
          </a:lstStyle>
          <a:p>
            <a:r>
              <a:rPr lang="en-GB"/>
              <a:t>Page </a:t>
            </a:r>
            <a:fld id="{1566E386-9C08-D044-8891-C61C153EB2F4}" type="slidenum">
              <a:rPr lang="en-GB"/>
              <a:pPr/>
              <a:t>43</a:t>
            </a:fld>
            <a:endParaRPr lang="en-GB"/>
          </a:p>
        </p:txBody>
      </p:sp>
      <p:sp>
        <p:nvSpPr>
          <p:cNvPr id="10243" name="Rectangle 2"/>
          <p:cNvSpPr>
            <a:spLocks noGrp="1" noChangeArrowheads="1"/>
          </p:cNvSpPr>
          <p:nvPr>
            <p:ph type="title"/>
          </p:nvPr>
        </p:nvSpPr>
        <p:spPr/>
        <p:txBody>
          <a:bodyPr>
            <a:noAutofit/>
          </a:bodyPr>
          <a:lstStyle/>
          <a:p>
            <a:r>
              <a:rPr lang="is-IS" altLang="zh-CN" sz="3400" dirty="0"/>
              <a:t>Feyrer (2009) Paper </a:t>
            </a:r>
            <a:r>
              <a:rPr lang="is-IS" altLang="zh-CN" sz="3400" dirty="0" smtClean="0"/>
              <a:t>2 </a:t>
            </a:r>
            <a:endParaRPr lang="is-IS" altLang="zh-CN" sz="3400" dirty="0"/>
          </a:p>
        </p:txBody>
      </p:sp>
      <p:sp>
        <p:nvSpPr>
          <p:cNvPr id="5" name="内容占位符 1"/>
          <p:cNvSpPr txBox="1">
            <a:spLocks/>
          </p:cNvSpPr>
          <p:nvPr/>
        </p:nvSpPr>
        <p:spPr>
          <a:xfrm>
            <a:off x="254000" y="1635656"/>
            <a:ext cx="8636000" cy="4899555"/>
          </a:xfrm>
          <a:prstGeom prst="rect">
            <a:avLst/>
          </a:prstGeom>
        </p:spPr>
        <p:txBody>
          <a:bodyPr vert="horz" lIns="91440" tIns="45720" rIns="91440" bIns="45720" rtlCol="0">
            <a:normAutofit/>
          </a:bodyPr>
          <a:lst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a:lstStyle>
          <a:p>
            <a:r>
              <a:rPr lang="en-US" altLang="zh-CN" dirty="0" err="1"/>
              <a:t>Feyrer</a:t>
            </a:r>
            <a:r>
              <a:rPr lang="en-US" altLang="zh-CN" dirty="0"/>
              <a:t> (2009) Paper 2 exploits the closing and re-opening of the Suez Canal between 1967 and 1975 to dig deeper: </a:t>
            </a:r>
          </a:p>
          <a:p>
            <a:r>
              <a:rPr lang="en-US" altLang="zh-CN" i="1" dirty="0">
                <a:effectLst>
                  <a:outerShdw blurRad="38100" dist="38100" dir="2700000" algn="tl">
                    <a:srgbClr val="000000">
                      <a:alpha val="43137"/>
                    </a:srgbClr>
                  </a:outerShdw>
                </a:effectLst>
              </a:rPr>
              <a:t>(Unstated) logic: </a:t>
            </a:r>
            <a:r>
              <a:rPr lang="en-US" altLang="zh-CN" dirty="0"/>
              <a:t>No one is doing FDI or migration by sea during this period, so only thing a change in sea distance can affect is trade. </a:t>
            </a:r>
          </a:p>
          <a:p>
            <a:r>
              <a:rPr lang="en-US" altLang="zh-CN" dirty="0"/>
              <a:t>Short-run shock. </a:t>
            </a:r>
          </a:p>
          <a:p>
            <a:r>
              <a:rPr lang="en-US" altLang="zh-CN" dirty="0"/>
              <a:t>Can trace the timing of the impact. </a:t>
            </a:r>
          </a:p>
          <a:p>
            <a:r>
              <a:rPr lang="en-US" altLang="zh-CN" dirty="0"/>
              <a:t>Very nice feature that it turns off and on: Should expect symmetric results from static trade models, but asymmetric results if driven purely by (</a:t>
            </a:r>
            <a:r>
              <a:rPr lang="en-US" altLang="zh-CN" dirty="0" smtClean="0"/>
              <a:t>e.g.) </a:t>
            </a:r>
            <a:r>
              <a:rPr lang="en-US" altLang="zh-CN" dirty="0"/>
              <a:t>spread of knowledge. </a:t>
            </a:r>
          </a:p>
        </p:txBody>
      </p:sp>
    </p:spTree>
    <p:extLst>
      <p:ext uri="{BB962C8B-B14F-4D97-AF65-F5344CB8AC3E}">
        <p14:creationId xmlns:p14="http://schemas.microsoft.com/office/powerpoint/2010/main" val="2006504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blinds(horizontal)">
                                      <p:cBhvr>
                                        <p:cTn id="7" dur="500"/>
                                        <p:tgtEl>
                                          <p:spTgt spid="5">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5">
                                            <p:txEl>
                                              <p:pRg st="3" end="3"/>
                                            </p:txEl>
                                          </p:spTgt>
                                        </p:tgtEl>
                                        <p:attrNameLst>
                                          <p:attrName>style.visibility</p:attrName>
                                        </p:attrNameLst>
                                      </p:cBhvr>
                                      <p:to>
                                        <p:strVal val="visible"/>
                                      </p:to>
                                    </p:set>
                                    <p:animEffect transition="in" filter="blinds(horizontal)">
                                      <p:cBhvr>
                                        <p:cTn id="10" dur="500"/>
                                        <p:tgtEl>
                                          <p:spTgt spid="5">
                                            <p:txEl>
                                              <p:pRg st="3" end="3"/>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animEffect transition="in" filter="blinds(horizontal)">
                                      <p:cBhvr>
                                        <p:cTn id="13"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3"/>
          <p:cNvSpPr>
            <a:spLocks noGrp="1"/>
          </p:cNvSpPr>
          <p:nvPr>
            <p:ph type="sldNum" sz="quarter" idx="10"/>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宋体" charset="0"/>
              </a:defRPr>
            </a:lvl1pPr>
            <a:lvl2pPr marL="742950" indent="-285750" eaLnBrk="0" hangingPunct="0">
              <a:defRPr>
                <a:solidFill>
                  <a:schemeClr val="tx1"/>
                </a:solidFill>
                <a:latin typeface="Arial" charset="0"/>
                <a:ea typeface="宋体" charset="0"/>
              </a:defRPr>
            </a:lvl2pPr>
            <a:lvl3pPr marL="1143000" indent="-228600" eaLnBrk="0" hangingPunct="0">
              <a:defRPr>
                <a:solidFill>
                  <a:schemeClr val="tx1"/>
                </a:solidFill>
                <a:latin typeface="Arial" charset="0"/>
                <a:ea typeface="宋体" charset="0"/>
              </a:defRPr>
            </a:lvl3pPr>
            <a:lvl4pPr marL="1600200" indent="-228600" eaLnBrk="0" hangingPunct="0">
              <a:defRPr>
                <a:solidFill>
                  <a:schemeClr val="tx1"/>
                </a:solidFill>
                <a:latin typeface="Arial" charset="0"/>
                <a:ea typeface="宋体" charset="0"/>
              </a:defRPr>
            </a:lvl4pPr>
            <a:lvl5pPr marL="2057400" indent="-228600" eaLnBrk="0" hangingPunct="0">
              <a:defRPr>
                <a:solidFill>
                  <a:schemeClr val="tx1"/>
                </a:solidFill>
                <a:latin typeface="Arial" charset="0"/>
                <a:ea typeface="宋体" charset="0"/>
              </a:defRPr>
            </a:lvl5pPr>
            <a:lvl6pPr marL="2514600" indent="-228600" algn="ctr" eaLnBrk="0" fontAlgn="base" hangingPunct="0">
              <a:spcBef>
                <a:spcPct val="0"/>
              </a:spcBef>
              <a:spcAft>
                <a:spcPct val="0"/>
              </a:spcAft>
              <a:defRPr>
                <a:solidFill>
                  <a:schemeClr val="tx1"/>
                </a:solidFill>
                <a:latin typeface="Arial" charset="0"/>
                <a:ea typeface="宋体" charset="0"/>
              </a:defRPr>
            </a:lvl6pPr>
            <a:lvl7pPr marL="2971800" indent="-228600" algn="ctr" eaLnBrk="0" fontAlgn="base" hangingPunct="0">
              <a:spcBef>
                <a:spcPct val="0"/>
              </a:spcBef>
              <a:spcAft>
                <a:spcPct val="0"/>
              </a:spcAft>
              <a:defRPr>
                <a:solidFill>
                  <a:schemeClr val="tx1"/>
                </a:solidFill>
                <a:latin typeface="Arial" charset="0"/>
                <a:ea typeface="宋体" charset="0"/>
              </a:defRPr>
            </a:lvl7pPr>
            <a:lvl8pPr marL="3429000" indent="-228600" algn="ctr" eaLnBrk="0" fontAlgn="base" hangingPunct="0">
              <a:spcBef>
                <a:spcPct val="0"/>
              </a:spcBef>
              <a:spcAft>
                <a:spcPct val="0"/>
              </a:spcAft>
              <a:defRPr>
                <a:solidFill>
                  <a:schemeClr val="tx1"/>
                </a:solidFill>
                <a:latin typeface="Arial" charset="0"/>
                <a:ea typeface="宋体" charset="0"/>
              </a:defRPr>
            </a:lvl8pPr>
            <a:lvl9pPr marL="3886200" indent="-228600" algn="ctr" eaLnBrk="0" fontAlgn="base" hangingPunct="0">
              <a:spcBef>
                <a:spcPct val="0"/>
              </a:spcBef>
              <a:spcAft>
                <a:spcPct val="0"/>
              </a:spcAft>
              <a:defRPr>
                <a:solidFill>
                  <a:schemeClr val="tx1"/>
                </a:solidFill>
                <a:latin typeface="Arial" charset="0"/>
                <a:ea typeface="宋体" charset="0"/>
              </a:defRPr>
            </a:lvl9pPr>
          </a:lstStyle>
          <a:p>
            <a:r>
              <a:rPr lang="en-GB"/>
              <a:t>Page </a:t>
            </a:r>
            <a:fld id="{1566E386-9C08-D044-8891-C61C153EB2F4}" type="slidenum">
              <a:rPr lang="en-GB"/>
              <a:pPr/>
              <a:t>44</a:t>
            </a:fld>
            <a:endParaRPr lang="en-GB"/>
          </a:p>
        </p:txBody>
      </p:sp>
      <p:sp>
        <p:nvSpPr>
          <p:cNvPr id="10243" name="Rectangle 2"/>
          <p:cNvSpPr>
            <a:spLocks noGrp="1" noChangeArrowheads="1"/>
          </p:cNvSpPr>
          <p:nvPr>
            <p:ph type="title"/>
          </p:nvPr>
        </p:nvSpPr>
        <p:spPr/>
        <p:txBody>
          <a:bodyPr>
            <a:noAutofit/>
          </a:bodyPr>
          <a:lstStyle/>
          <a:p>
            <a:r>
              <a:rPr lang="is-IS" altLang="zh-CN" sz="3400" dirty="0"/>
              <a:t>Feyrer (2009) Paper </a:t>
            </a:r>
            <a:r>
              <a:rPr lang="is-IS" altLang="zh-CN" sz="3400" dirty="0" smtClean="0"/>
              <a:t>2: IV results </a:t>
            </a:r>
            <a:endParaRPr lang="is-IS" altLang="zh-CN" sz="3400" dirty="0"/>
          </a:p>
        </p:txBody>
      </p:sp>
      <p:pic>
        <p:nvPicPr>
          <p:cNvPr id="2" name="图片 1" descr="Screen Shot 2015-12-23 at 12.21.27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7597" y="2171699"/>
            <a:ext cx="8626903" cy="3091417"/>
          </a:xfrm>
          <a:prstGeom prst="rect">
            <a:avLst/>
          </a:prstGeom>
        </p:spPr>
      </p:pic>
    </p:spTree>
    <p:extLst>
      <p:ext uri="{BB962C8B-B14F-4D97-AF65-F5344CB8AC3E}">
        <p14:creationId xmlns:p14="http://schemas.microsoft.com/office/powerpoint/2010/main" val="203649421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altLang="zh-CN" b="1" dirty="0" smtClean="0">
                <a:effectLst>
                  <a:outerShdw blurRad="38100" dist="38100" dir="2700000" algn="tl">
                    <a:srgbClr val="000000">
                      <a:alpha val="43137"/>
                    </a:srgbClr>
                  </a:outerShdw>
                </a:effectLst>
              </a:rPr>
              <a:t>Comparative advantage</a:t>
            </a:r>
            <a:r>
              <a:rPr lang="en-US" altLang="zh-CN" dirty="0" smtClean="0"/>
              <a:t> </a:t>
            </a:r>
            <a:r>
              <a:rPr lang="en-US" altLang="zh-CN" dirty="0"/>
              <a:t>seems to hold, in one place where tested. </a:t>
            </a:r>
          </a:p>
          <a:p>
            <a:r>
              <a:rPr lang="en-US" altLang="zh-CN" b="1" dirty="0">
                <a:effectLst>
                  <a:outerShdw blurRad="38100" dist="38100" dir="2700000" algn="tl">
                    <a:srgbClr val="000000">
                      <a:alpha val="43137"/>
                    </a:srgbClr>
                  </a:outerShdw>
                </a:effectLst>
              </a:rPr>
              <a:t>GT appear to vary considerably across </a:t>
            </a:r>
            <a:r>
              <a:rPr lang="en-US" altLang="zh-CN" b="1" dirty="0" smtClean="0">
                <a:effectLst>
                  <a:outerShdw blurRad="38100" dist="38100" dir="2700000" algn="tl">
                    <a:srgbClr val="000000">
                      <a:alpha val="43137"/>
                    </a:srgbClr>
                  </a:outerShdw>
                </a:effectLst>
              </a:rPr>
              <a:t>estimates.</a:t>
            </a:r>
            <a:br>
              <a:rPr lang="en-US" altLang="zh-CN" b="1" dirty="0" smtClean="0">
                <a:effectLst>
                  <a:outerShdw blurRad="38100" dist="38100" dir="2700000" algn="tl">
                    <a:srgbClr val="000000">
                      <a:alpha val="43137"/>
                    </a:srgbClr>
                  </a:outerShdw>
                </a:effectLst>
              </a:rPr>
            </a:br>
            <a:r>
              <a:rPr lang="en-US" altLang="zh-CN" dirty="0" smtClean="0"/>
              <a:t>- But </a:t>
            </a:r>
            <a:r>
              <a:rPr lang="en-US" altLang="zh-CN" dirty="0"/>
              <a:t>GT are hard to measure. There are aspects of welfare (e.g. change in the number of varieties available) that are not captured in the studies we’ve seen above, but which might be important (or not!). </a:t>
            </a:r>
            <a:r>
              <a:rPr lang="en-US" altLang="zh-CN" dirty="0" smtClean="0"/>
              <a:t/>
            </a:r>
            <a:br>
              <a:rPr lang="en-US" altLang="zh-CN" dirty="0" smtClean="0"/>
            </a:br>
            <a:r>
              <a:rPr lang="en-US" altLang="zh-CN" dirty="0" smtClean="0"/>
              <a:t>- Also </a:t>
            </a:r>
            <a:r>
              <a:rPr lang="en-US" altLang="zh-CN" dirty="0"/>
              <a:t>very hard to get exogenous change in ability to trade. </a:t>
            </a:r>
            <a:endParaRPr lang="en-US" dirty="0"/>
          </a:p>
        </p:txBody>
      </p:sp>
    </p:spTree>
    <p:extLst>
      <p:ext uri="{BB962C8B-B14F-4D97-AF65-F5344CB8AC3E}">
        <p14:creationId xmlns:p14="http://schemas.microsoft.com/office/powerpoint/2010/main" val="36303912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Areas for future research</a:t>
            </a:r>
            <a:endParaRPr lang="en-US" dirty="0"/>
          </a:p>
        </p:txBody>
      </p:sp>
      <p:sp>
        <p:nvSpPr>
          <p:cNvPr id="3" name="Content Placeholder 2"/>
          <p:cNvSpPr>
            <a:spLocks noGrp="1"/>
          </p:cNvSpPr>
          <p:nvPr>
            <p:ph idx="1"/>
          </p:nvPr>
        </p:nvSpPr>
        <p:spPr>
          <a:xfrm>
            <a:off x="457200" y="1752600"/>
            <a:ext cx="8229600" cy="4722628"/>
          </a:xfrm>
        </p:spPr>
        <p:txBody>
          <a:bodyPr>
            <a:normAutofit/>
          </a:bodyPr>
          <a:lstStyle/>
          <a:p>
            <a:r>
              <a:rPr lang="en-US" altLang="zh-CN" dirty="0"/>
              <a:t>Are there other ways (or places) in which to test </a:t>
            </a:r>
            <a:r>
              <a:rPr lang="en-US" altLang="zh-CN" dirty="0" smtClean="0"/>
              <a:t>Comparative Advantage? </a:t>
            </a:r>
          </a:p>
          <a:p>
            <a:endParaRPr lang="en-US" altLang="zh-CN" dirty="0"/>
          </a:p>
          <a:p>
            <a:r>
              <a:rPr lang="en-US" altLang="zh-CN" dirty="0"/>
              <a:t>Can we find more natural experiments that affect regions’ abilities to trade, to shed more light on the size of GT? </a:t>
            </a:r>
            <a:endParaRPr lang="en-US" altLang="zh-CN" dirty="0" smtClean="0"/>
          </a:p>
          <a:p>
            <a:pPr marL="114300" indent="0">
              <a:buNone/>
            </a:pPr>
            <a:endParaRPr lang="en-US" altLang="zh-CN" dirty="0" smtClean="0"/>
          </a:p>
          <a:p>
            <a:r>
              <a:rPr lang="en-US" altLang="zh-CN" dirty="0"/>
              <a:t>How well do the measures that statistical agencies use to measure economic welfare correspond with the concepts of welfare in the models we have seen? </a:t>
            </a:r>
          </a:p>
        </p:txBody>
      </p:sp>
    </p:spTree>
    <p:extLst>
      <p:ext uri="{BB962C8B-B14F-4D97-AF65-F5344CB8AC3E}">
        <p14:creationId xmlns:p14="http://schemas.microsoft.com/office/powerpoint/2010/main" val="6663933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en-US" altLang="zh-CN" dirty="0" smtClean="0"/>
              <a:t>Absolute advantage</a:t>
            </a:r>
            <a:endParaRPr kumimoji="1" lang="zh-CN" altLang="en-US" dirty="0"/>
          </a:p>
        </p:txBody>
      </p:sp>
      <p:sp>
        <p:nvSpPr>
          <p:cNvPr id="3" name="内容占位符 2"/>
          <p:cNvSpPr>
            <a:spLocks noGrp="1"/>
          </p:cNvSpPr>
          <p:nvPr>
            <p:ph idx="1"/>
          </p:nvPr>
        </p:nvSpPr>
        <p:spPr/>
        <p:txBody>
          <a:bodyPr/>
          <a:lstStyle/>
          <a:p>
            <a:r>
              <a:rPr kumimoji="1" lang="en-US" altLang="zh-CN" dirty="0" smtClean="0"/>
              <a:t>Adam Smith (1723-1790): countries should find out what they can produce more efficiently, and then specialize in what they do best while trading with other countries who are also doing what they're best at.</a:t>
            </a:r>
            <a:endParaRPr kumimoji="1" lang="zh-CN" altLang="en-US" dirty="0"/>
          </a:p>
        </p:txBody>
      </p:sp>
      <p:graphicFrame>
        <p:nvGraphicFramePr>
          <p:cNvPr id="4" name="Group 54"/>
          <p:cNvGraphicFramePr>
            <a:graphicFrameLocks/>
          </p:cNvGraphicFramePr>
          <p:nvPr>
            <p:extLst>
              <p:ext uri="{D42A27DB-BD31-4B8C-83A1-F6EECF244321}">
                <p14:modId xmlns:p14="http://schemas.microsoft.com/office/powerpoint/2010/main" val="3158861877"/>
              </p:ext>
            </p:extLst>
          </p:nvPr>
        </p:nvGraphicFramePr>
        <p:xfrm>
          <a:off x="280459" y="4292600"/>
          <a:ext cx="8677275" cy="2209800"/>
        </p:xfrm>
        <a:graphic>
          <a:graphicData uri="http://schemas.openxmlformats.org/drawingml/2006/table">
            <a:tbl>
              <a:tblPr/>
              <a:tblGrid>
                <a:gridCol w="2892425">
                  <a:extLst>
                    <a:ext uri="{9D8B030D-6E8A-4147-A177-3AD203B41FA5}">
                      <a16:colId xmlns:a16="http://schemas.microsoft.com/office/drawing/2014/main" val="20000"/>
                    </a:ext>
                  </a:extLst>
                </a:gridCol>
                <a:gridCol w="2892425">
                  <a:extLst>
                    <a:ext uri="{9D8B030D-6E8A-4147-A177-3AD203B41FA5}">
                      <a16:colId xmlns:a16="http://schemas.microsoft.com/office/drawing/2014/main" val="20001"/>
                    </a:ext>
                  </a:extLst>
                </a:gridCol>
                <a:gridCol w="2892425">
                  <a:extLst>
                    <a:ext uri="{9D8B030D-6E8A-4147-A177-3AD203B41FA5}">
                      <a16:colId xmlns:a16="http://schemas.microsoft.com/office/drawing/2014/main" val="20002"/>
                    </a:ext>
                  </a:extLst>
                </a:gridCol>
              </a:tblGrid>
              <a:tr h="552450">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宋体" charset="0"/>
                        </a:rPr>
                        <a:t>Labour units required to produce </a:t>
                      </a:r>
                      <a:r>
                        <a:rPr kumimoji="0" lang="en-US" sz="2400" b="0" i="1" u="none" strike="noStrike" cap="none" normalizeH="0" baseline="0">
                          <a:ln>
                            <a:noFill/>
                          </a:ln>
                          <a:solidFill>
                            <a:schemeClr val="tx1"/>
                          </a:solidFill>
                          <a:effectLst/>
                          <a:latin typeface="Arial" charset="0"/>
                          <a:ea typeface="宋体" charset="0"/>
                        </a:rPr>
                        <a:t>one unit</a:t>
                      </a:r>
                      <a:r>
                        <a:rPr kumimoji="0" lang="en-US" sz="2400" b="0" i="0" u="none" strike="noStrike" cap="none" normalizeH="0" baseline="0">
                          <a:ln>
                            <a:noFill/>
                          </a:ln>
                          <a:solidFill>
                            <a:schemeClr val="tx1"/>
                          </a:solidFill>
                          <a:effectLst/>
                          <a:latin typeface="Arial" charset="0"/>
                          <a:ea typeface="宋体" charset="0"/>
                        </a:rPr>
                        <a:t> of output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10000"/>
                  </a:ext>
                </a:extLst>
              </a:tr>
              <a:tr h="5524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宋体"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ea typeface="宋体" charset="0"/>
                        </a:rPr>
                        <a:t>Wine</a:t>
                      </a:r>
                      <a:endParaRPr kumimoji="0" lang="en-US" sz="2400" b="0" i="0" u="none" strike="noStrike" cap="none" normalizeH="0" baseline="0" dirty="0">
                        <a:ln>
                          <a:noFill/>
                        </a:ln>
                        <a:solidFill>
                          <a:schemeClr val="tx1"/>
                        </a:solidFill>
                        <a:effectLst/>
                        <a:latin typeface="Arial" charset="0"/>
                        <a:ea typeface="宋体"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ea typeface="宋体" charset="0"/>
                        </a:rPr>
                        <a:t>Computer</a:t>
                      </a:r>
                      <a:endParaRPr kumimoji="0" lang="en-US" sz="2400" b="0" i="0" u="none" strike="noStrike" cap="none" normalizeH="0" baseline="0" dirty="0">
                        <a:ln>
                          <a:noFill/>
                        </a:ln>
                        <a:solidFill>
                          <a:schemeClr val="tx1"/>
                        </a:solidFill>
                        <a:effectLst/>
                        <a:latin typeface="Arial" charset="0"/>
                        <a:ea typeface="宋体"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1"/>
                  </a:ext>
                </a:extLst>
              </a:tr>
              <a:tr h="5524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ea typeface="宋体" charset="0"/>
                        </a:rPr>
                        <a:t>France</a:t>
                      </a:r>
                      <a:endParaRPr kumimoji="0" lang="en-US" sz="2400" b="0" i="0" u="none" strike="noStrike" cap="none" normalizeH="0" baseline="0" dirty="0">
                        <a:ln>
                          <a:noFill/>
                        </a:ln>
                        <a:solidFill>
                          <a:schemeClr val="tx1"/>
                        </a:solidFill>
                        <a:effectLst/>
                        <a:latin typeface="Arial" charset="0"/>
                        <a:ea typeface="宋体"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ea typeface="宋体" charset="0"/>
                        </a:rPr>
                        <a:t>2</a:t>
                      </a:r>
                      <a:endParaRPr kumimoji="0" lang="en-US" sz="2400" b="0" i="0" u="none" strike="noStrike" cap="none" normalizeH="0" baseline="0" dirty="0">
                        <a:ln>
                          <a:noFill/>
                        </a:ln>
                        <a:solidFill>
                          <a:schemeClr val="tx1"/>
                        </a:solidFill>
                        <a:effectLst/>
                        <a:latin typeface="Arial" charset="0"/>
                        <a:ea typeface="宋体"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ea typeface="宋体" charset="0"/>
                        </a:rPr>
                        <a:t>70</a:t>
                      </a:r>
                      <a:endParaRPr kumimoji="0" lang="en-US" sz="2400" b="0" i="0" u="none" strike="noStrike" cap="none" normalizeH="0" baseline="0" dirty="0">
                        <a:ln>
                          <a:noFill/>
                        </a:ln>
                        <a:solidFill>
                          <a:schemeClr val="tx1"/>
                        </a:solidFill>
                        <a:effectLst/>
                        <a:latin typeface="Arial" charset="0"/>
                        <a:ea typeface="宋体"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2"/>
                  </a:ext>
                </a:extLst>
              </a:tr>
              <a:tr h="5524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ea typeface="宋体" charset="0"/>
                        </a:rPr>
                        <a:t>US</a:t>
                      </a:r>
                      <a:endParaRPr kumimoji="0" lang="en-US" sz="2400" b="0" i="0" u="none" strike="noStrike" cap="none" normalizeH="0" baseline="0" dirty="0">
                        <a:ln>
                          <a:noFill/>
                        </a:ln>
                        <a:solidFill>
                          <a:schemeClr val="tx1"/>
                        </a:solidFill>
                        <a:effectLst/>
                        <a:latin typeface="Arial" charset="0"/>
                        <a:ea typeface="宋体"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ea typeface="宋体" charset="0"/>
                        </a:rPr>
                        <a:t>3</a:t>
                      </a:r>
                      <a:endParaRPr kumimoji="0" lang="en-US" sz="2400" b="0" i="0" u="none" strike="noStrike" cap="none" normalizeH="0" baseline="0" dirty="0">
                        <a:ln>
                          <a:noFill/>
                        </a:ln>
                        <a:solidFill>
                          <a:schemeClr val="tx1"/>
                        </a:solidFill>
                        <a:effectLst/>
                        <a:latin typeface="Arial" charset="0"/>
                        <a:ea typeface="宋体"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ea typeface="宋体" charset="0"/>
                        </a:rPr>
                        <a:t>50</a:t>
                      </a:r>
                      <a:endParaRPr kumimoji="0" lang="en-US" sz="2400" b="0" i="0" u="none" strike="noStrike" cap="none" normalizeH="0" baseline="0" dirty="0">
                        <a:ln>
                          <a:noFill/>
                        </a:ln>
                        <a:solidFill>
                          <a:schemeClr val="tx1"/>
                        </a:solidFill>
                        <a:effectLst/>
                        <a:latin typeface="Arial" charset="0"/>
                        <a:ea typeface="宋体"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8761793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0"/>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宋体" charset="0"/>
              </a:defRPr>
            </a:lvl1pPr>
            <a:lvl2pPr marL="742950" indent="-285750" eaLnBrk="0" hangingPunct="0">
              <a:defRPr>
                <a:solidFill>
                  <a:schemeClr val="tx1"/>
                </a:solidFill>
                <a:latin typeface="Arial" charset="0"/>
                <a:ea typeface="宋体" charset="0"/>
              </a:defRPr>
            </a:lvl2pPr>
            <a:lvl3pPr marL="1143000" indent="-228600" eaLnBrk="0" hangingPunct="0">
              <a:defRPr>
                <a:solidFill>
                  <a:schemeClr val="tx1"/>
                </a:solidFill>
                <a:latin typeface="Arial" charset="0"/>
                <a:ea typeface="宋体" charset="0"/>
              </a:defRPr>
            </a:lvl3pPr>
            <a:lvl4pPr marL="1600200" indent="-228600" eaLnBrk="0" hangingPunct="0">
              <a:defRPr>
                <a:solidFill>
                  <a:schemeClr val="tx1"/>
                </a:solidFill>
                <a:latin typeface="Arial" charset="0"/>
                <a:ea typeface="宋体" charset="0"/>
              </a:defRPr>
            </a:lvl4pPr>
            <a:lvl5pPr marL="2057400" indent="-228600" eaLnBrk="0" hangingPunct="0">
              <a:defRPr>
                <a:solidFill>
                  <a:schemeClr val="tx1"/>
                </a:solidFill>
                <a:latin typeface="Arial" charset="0"/>
                <a:ea typeface="宋体" charset="0"/>
              </a:defRPr>
            </a:lvl5pPr>
            <a:lvl6pPr marL="2514600" indent="-228600" algn="ctr" eaLnBrk="0" fontAlgn="base" hangingPunct="0">
              <a:spcBef>
                <a:spcPct val="0"/>
              </a:spcBef>
              <a:spcAft>
                <a:spcPct val="0"/>
              </a:spcAft>
              <a:defRPr>
                <a:solidFill>
                  <a:schemeClr val="tx1"/>
                </a:solidFill>
                <a:latin typeface="Arial" charset="0"/>
                <a:ea typeface="宋体" charset="0"/>
              </a:defRPr>
            </a:lvl6pPr>
            <a:lvl7pPr marL="2971800" indent="-228600" algn="ctr" eaLnBrk="0" fontAlgn="base" hangingPunct="0">
              <a:spcBef>
                <a:spcPct val="0"/>
              </a:spcBef>
              <a:spcAft>
                <a:spcPct val="0"/>
              </a:spcAft>
              <a:defRPr>
                <a:solidFill>
                  <a:schemeClr val="tx1"/>
                </a:solidFill>
                <a:latin typeface="Arial" charset="0"/>
                <a:ea typeface="宋体" charset="0"/>
              </a:defRPr>
            </a:lvl7pPr>
            <a:lvl8pPr marL="3429000" indent="-228600" algn="ctr" eaLnBrk="0" fontAlgn="base" hangingPunct="0">
              <a:spcBef>
                <a:spcPct val="0"/>
              </a:spcBef>
              <a:spcAft>
                <a:spcPct val="0"/>
              </a:spcAft>
              <a:defRPr>
                <a:solidFill>
                  <a:schemeClr val="tx1"/>
                </a:solidFill>
                <a:latin typeface="Arial" charset="0"/>
                <a:ea typeface="宋体" charset="0"/>
              </a:defRPr>
            </a:lvl8pPr>
            <a:lvl9pPr marL="3886200" indent="-228600" algn="ctr" eaLnBrk="0" fontAlgn="base" hangingPunct="0">
              <a:spcBef>
                <a:spcPct val="0"/>
              </a:spcBef>
              <a:spcAft>
                <a:spcPct val="0"/>
              </a:spcAft>
              <a:defRPr>
                <a:solidFill>
                  <a:schemeClr val="tx1"/>
                </a:solidFill>
                <a:latin typeface="Arial" charset="0"/>
                <a:ea typeface="宋体" charset="0"/>
              </a:defRPr>
            </a:lvl9pPr>
          </a:lstStyle>
          <a:p>
            <a:r>
              <a:rPr lang="en-GB"/>
              <a:t>Page </a:t>
            </a:r>
            <a:fld id="{2F79C7E0-677B-F041-8386-760DD7BDC3A4}" type="slidenum">
              <a:rPr lang="en-GB"/>
              <a:pPr/>
              <a:t>6</a:t>
            </a:fld>
            <a:endParaRPr lang="en-GB"/>
          </a:p>
        </p:txBody>
      </p:sp>
      <p:sp>
        <p:nvSpPr>
          <p:cNvPr id="5123" name="Rectangle 2"/>
          <p:cNvSpPr>
            <a:spLocks noGrp="1" noChangeArrowheads="1"/>
          </p:cNvSpPr>
          <p:nvPr>
            <p:ph type="title"/>
          </p:nvPr>
        </p:nvSpPr>
        <p:spPr/>
        <p:txBody>
          <a:bodyPr/>
          <a:lstStyle/>
          <a:p>
            <a:pPr eaLnBrk="1" hangingPunct="1"/>
            <a:r>
              <a:rPr lang="en-US" dirty="0"/>
              <a:t>David Ricardo (1772-1823)</a:t>
            </a:r>
          </a:p>
        </p:txBody>
      </p:sp>
      <p:sp>
        <p:nvSpPr>
          <p:cNvPr id="21507" name="Rectangle 3"/>
          <p:cNvSpPr>
            <a:spLocks noGrp="1" noChangeArrowheads="1"/>
          </p:cNvSpPr>
          <p:nvPr>
            <p:ph type="body" idx="1"/>
          </p:nvPr>
        </p:nvSpPr>
        <p:spPr>
          <a:xfrm>
            <a:off x="426128" y="1744132"/>
            <a:ext cx="4298272" cy="4809067"/>
          </a:xfrm>
        </p:spPr>
        <p:txBody>
          <a:bodyPr/>
          <a:lstStyle/>
          <a:p>
            <a:pPr marL="0" indent="0" eaLnBrk="1" hangingPunct="1">
              <a:buFontTx/>
              <a:buNone/>
            </a:pPr>
            <a:r>
              <a:rPr lang="en-US" dirty="0" smtClean="0"/>
              <a:t>“When a country can either import a commodity or produce it at home, it compares the cost of producing at home with the cost of procuring from abroad; if the latter is less than the first, it imports.”</a:t>
            </a:r>
          </a:p>
        </p:txBody>
      </p:sp>
      <p:pic>
        <p:nvPicPr>
          <p:cNvPr id="512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76814" y="1744133"/>
            <a:ext cx="3515302" cy="488526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29529143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blinds(horizontal)">
                                      <p:cBhvr>
                                        <p:cTn id="7" dur="500"/>
                                        <p:tgtEl>
                                          <p:spTgt spid="2150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0"/>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宋体" charset="0"/>
              </a:defRPr>
            </a:lvl1pPr>
            <a:lvl2pPr marL="742950" indent="-285750" eaLnBrk="0" hangingPunct="0">
              <a:defRPr>
                <a:solidFill>
                  <a:schemeClr val="tx1"/>
                </a:solidFill>
                <a:latin typeface="Arial" charset="0"/>
                <a:ea typeface="宋体" charset="0"/>
              </a:defRPr>
            </a:lvl2pPr>
            <a:lvl3pPr marL="1143000" indent="-228600" eaLnBrk="0" hangingPunct="0">
              <a:defRPr>
                <a:solidFill>
                  <a:schemeClr val="tx1"/>
                </a:solidFill>
                <a:latin typeface="Arial" charset="0"/>
                <a:ea typeface="宋体" charset="0"/>
              </a:defRPr>
            </a:lvl3pPr>
            <a:lvl4pPr marL="1600200" indent="-228600" eaLnBrk="0" hangingPunct="0">
              <a:defRPr>
                <a:solidFill>
                  <a:schemeClr val="tx1"/>
                </a:solidFill>
                <a:latin typeface="Arial" charset="0"/>
                <a:ea typeface="宋体" charset="0"/>
              </a:defRPr>
            </a:lvl4pPr>
            <a:lvl5pPr marL="2057400" indent="-228600" eaLnBrk="0" hangingPunct="0">
              <a:defRPr>
                <a:solidFill>
                  <a:schemeClr val="tx1"/>
                </a:solidFill>
                <a:latin typeface="Arial" charset="0"/>
                <a:ea typeface="宋体" charset="0"/>
              </a:defRPr>
            </a:lvl5pPr>
            <a:lvl6pPr marL="2514600" indent="-228600" algn="ctr" eaLnBrk="0" fontAlgn="base" hangingPunct="0">
              <a:spcBef>
                <a:spcPct val="0"/>
              </a:spcBef>
              <a:spcAft>
                <a:spcPct val="0"/>
              </a:spcAft>
              <a:defRPr>
                <a:solidFill>
                  <a:schemeClr val="tx1"/>
                </a:solidFill>
                <a:latin typeface="Arial" charset="0"/>
                <a:ea typeface="宋体" charset="0"/>
              </a:defRPr>
            </a:lvl6pPr>
            <a:lvl7pPr marL="2971800" indent="-228600" algn="ctr" eaLnBrk="0" fontAlgn="base" hangingPunct="0">
              <a:spcBef>
                <a:spcPct val="0"/>
              </a:spcBef>
              <a:spcAft>
                <a:spcPct val="0"/>
              </a:spcAft>
              <a:defRPr>
                <a:solidFill>
                  <a:schemeClr val="tx1"/>
                </a:solidFill>
                <a:latin typeface="Arial" charset="0"/>
                <a:ea typeface="宋体" charset="0"/>
              </a:defRPr>
            </a:lvl7pPr>
            <a:lvl8pPr marL="3429000" indent="-228600" algn="ctr" eaLnBrk="0" fontAlgn="base" hangingPunct="0">
              <a:spcBef>
                <a:spcPct val="0"/>
              </a:spcBef>
              <a:spcAft>
                <a:spcPct val="0"/>
              </a:spcAft>
              <a:defRPr>
                <a:solidFill>
                  <a:schemeClr val="tx1"/>
                </a:solidFill>
                <a:latin typeface="Arial" charset="0"/>
                <a:ea typeface="宋体" charset="0"/>
              </a:defRPr>
            </a:lvl8pPr>
            <a:lvl9pPr marL="3886200" indent="-228600" algn="ctr" eaLnBrk="0" fontAlgn="base" hangingPunct="0">
              <a:spcBef>
                <a:spcPct val="0"/>
              </a:spcBef>
              <a:spcAft>
                <a:spcPct val="0"/>
              </a:spcAft>
              <a:defRPr>
                <a:solidFill>
                  <a:schemeClr val="tx1"/>
                </a:solidFill>
                <a:latin typeface="Arial" charset="0"/>
                <a:ea typeface="宋体" charset="0"/>
              </a:defRPr>
            </a:lvl9pPr>
          </a:lstStyle>
          <a:p>
            <a:r>
              <a:rPr lang="en-GB"/>
              <a:t>Page </a:t>
            </a:r>
            <a:fld id="{E62C11DF-1161-CA41-AD58-DFF1AC2E46D9}" type="slidenum">
              <a:rPr lang="en-GB"/>
              <a:pPr/>
              <a:t>7</a:t>
            </a:fld>
            <a:endParaRPr lang="en-GB"/>
          </a:p>
        </p:txBody>
      </p:sp>
      <p:sp>
        <p:nvSpPr>
          <p:cNvPr id="6147" name="Rectangle 2"/>
          <p:cNvSpPr>
            <a:spLocks noGrp="1" noChangeArrowheads="1"/>
          </p:cNvSpPr>
          <p:nvPr>
            <p:ph type="title"/>
          </p:nvPr>
        </p:nvSpPr>
        <p:spPr/>
        <p:txBody>
          <a:bodyPr>
            <a:normAutofit fontScale="90000"/>
          </a:bodyPr>
          <a:lstStyle/>
          <a:p>
            <a:pPr eaLnBrk="1" hangingPunct="1"/>
            <a:r>
              <a:rPr lang="en-US" dirty="0"/>
              <a:t>Assumptions of the Ricardian technology model</a:t>
            </a:r>
          </a:p>
        </p:txBody>
      </p:sp>
      <p:sp>
        <p:nvSpPr>
          <p:cNvPr id="19459" name="Rectangle 3"/>
          <p:cNvSpPr>
            <a:spLocks noGrp="1" noChangeArrowheads="1"/>
          </p:cNvSpPr>
          <p:nvPr>
            <p:ph type="body" idx="1"/>
          </p:nvPr>
        </p:nvSpPr>
        <p:spPr>
          <a:xfrm>
            <a:off x="219075" y="1769518"/>
            <a:ext cx="8686800" cy="5444069"/>
          </a:xfrm>
        </p:spPr>
        <p:txBody>
          <a:bodyPr/>
          <a:lstStyle/>
          <a:p>
            <a:pPr eaLnBrk="1" hangingPunct="1"/>
            <a:r>
              <a:rPr lang="en-US" dirty="0"/>
              <a:t>Two countries			(EU and Kenya)</a:t>
            </a:r>
          </a:p>
          <a:p>
            <a:pPr eaLnBrk="1" hangingPunct="1"/>
            <a:r>
              <a:rPr lang="en-US" dirty="0"/>
              <a:t>Two final goods			(Food and Chemicals)</a:t>
            </a:r>
          </a:p>
          <a:p>
            <a:pPr eaLnBrk="1" hangingPunct="1"/>
            <a:r>
              <a:rPr lang="en-US" dirty="0"/>
              <a:t>One factor of production		</a:t>
            </a:r>
            <a:r>
              <a:rPr lang="en-US" dirty="0" smtClean="0"/>
              <a:t>(Labor)</a:t>
            </a:r>
            <a:r>
              <a:rPr lang="en-US" dirty="0"/>
              <a:t>	</a:t>
            </a:r>
            <a:endParaRPr lang="en-US" dirty="0">
              <a:sym typeface="Symbol" charset="0"/>
            </a:endParaRPr>
          </a:p>
          <a:p>
            <a:pPr eaLnBrk="1" hangingPunct="1"/>
            <a:r>
              <a:rPr lang="en-US" dirty="0"/>
              <a:t>Constant returns to scale production functions</a:t>
            </a:r>
          </a:p>
          <a:p>
            <a:pPr eaLnBrk="1" hangingPunct="1"/>
            <a:r>
              <a:rPr lang="en-US" dirty="0"/>
              <a:t>Perfect competition</a:t>
            </a:r>
          </a:p>
          <a:p>
            <a:pPr eaLnBrk="1" hangingPunct="1"/>
            <a:r>
              <a:rPr lang="en-US" dirty="0" smtClean="0"/>
              <a:t>Labor </a:t>
            </a:r>
            <a:r>
              <a:rPr lang="en-US" dirty="0"/>
              <a:t>is mobile between sectors, but not between countries</a:t>
            </a:r>
          </a:p>
          <a:p>
            <a:pPr eaLnBrk="1" hangingPunct="1"/>
            <a:r>
              <a:rPr lang="en-US" dirty="0"/>
              <a:t>Costless trade in final goods (no </a:t>
            </a:r>
            <a:r>
              <a:rPr lang="en-US" dirty="0" smtClean="0"/>
              <a:t>impediments </a:t>
            </a:r>
            <a:r>
              <a:rPr lang="en-US" dirty="0"/>
              <a:t>to trade)</a:t>
            </a:r>
          </a:p>
          <a:p>
            <a:pPr eaLnBrk="1" hangingPunct="1"/>
            <a:r>
              <a:rPr lang="en-US" dirty="0"/>
              <a:t>Technology differs between countries</a:t>
            </a:r>
          </a:p>
        </p:txBody>
      </p:sp>
      <p:sp>
        <p:nvSpPr>
          <p:cNvPr id="6149" name="Rectangle 4"/>
          <p:cNvSpPr>
            <a:spLocks noChangeArrowheads="1"/>
          </p:cNvSpPr>
          <p:nvPr/>
        </p:nvSpPr>
        <p:spPr bwMode="auto">
          <a:xfrm>
            <a:off x="228600" y="1769518"/>
            <a:ext cx="86868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p>
            <a:pPr marL="342900" indent="-342900" algn="l">
              <a:spcBef>
                <a:spcPct val="20000"/>
              </a:spcBef>
              <a:buFontTx/>
              <a:buChar char="•"/>
            </a:pPr>
            <a:endParaRPr lang="en-US" sz="2400" dirty="0"/>
          </a:p>
        </p:txBody>
      </p:sp>
    </p:spTree>
    <p:extLst>
      <p:ext uri="{BB962C8B-B14F-4D97-AF65-F5344CB8AC3E}">
        <p14:creationId xmlns:p14="http://schemas.microsoft.com/office/powerpoint/2010/main" val="17816014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blinds(horizontal)">
                                      <p:cBhvr>
                                        <p:cTn id="7" dur="500"/>
                                        <p:tgtEl>
                                          <p:spTgt spid="1945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9459">
                                            <p:txEl>
                                              <p:pRg st="1" end="1"/>
                                            </p:txEl>
                                          </p:spTgt>
                                        </p:tgtEl>
                                        <p:attrNameLst>
                                          <p:attrName>style.visibility</p:attrName>
                                        </p:attrNameLst>
                                      </p:cBhvr>
                                      <p:to>
                                        <p:strVal val="visible"/>
                                      </p:to>
                                    </p:set>
                                    <p:animEffect transition="in" filter="blinds(horizontal)">
                                      <p:cBhvr>
                                        <p:cTn id="12" dur="500"/>
                                        <p:tgtEl>
                                          <p:spTgt spid="1945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9459">
                                            <p:txEl>
                                              <p:pRg st="2" end="2"/>
                                            </p:txEl>
                                          </p:spTgt>
                                        </p:tgtEl>
                                        <p:attrNameLst>
                                          <p:attrName>style.visibility</p:attrName>
                                        </p:attrNameLst>
                                      </p:cBhvr>
                                      <p:to>
                                        <p:strVal val="visible"/>
                                      </p:to>
                                    </p:set>
                                    <p:animEffect transition="in" filter="blinds(horizontal)">
                                      <p:cBhvr>
                                        <p:cTn id="17" dur="500"/>
                                        <p:tgtEl>
                                          <p:spTgt spid="1945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9459">
                                            <p:txEl>
                                              <p:pRg st="3" end="3"/>
                                            </p:txEl>
                                          </p:spTgt>
                                        </p:tgtEl>
                                        <p:attrNameLst>
                                          <p:attrName>style.visibility</p:attrName>
                                        </p:attrNameLst>
                                      </p:cBhvr>
                                      <p:to>
                                        <p:strVal val="visible"/>
                                      </p:to>
                                    </p:set>
                                    <p:animEffect transition="in" filter="blinds(horizontal)">
                                      <p:cBhvr>
                                        <p:cTn id="22" dur="500"/>
                                        <p:tgtEl>
                                          <p:spTgt spid="1945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9459">
                                            <p:txEl>
                                              <p:pRg st="4" end="4"/>
                                            </p:txEl>
                                          </p:spTgt>
                                        </p:tgtEl>
                                        <p:attrNameLst>
                                          <p:attrName>style.visibility</p:attrName>
                                        </p:attrNameLst>
                                      </p:cBhvr>
                                      <p:to>
                                        <p:strVal val="visible"/>
                                      </p:to>
                                    </p:set>
                                    <p:animEffect transition="in" filter="blinds(horizontal)">
                                      <p:cBhvr>
                                        <p:cTn id="27" dur="500"/>
                                        <p:tgtEl>
                                          <p:spTgt spid="1945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9459">
                                            <p:txEl>
                                              <p:pRg st="5" end="5"/>
                                            </p:txEl>
                                          </p:spTgt>
                                        </p:tgtEl>
                                        <p:attrNameLst>
                                          <p:attrName>style.visibility</p:attrName>
                                        </p:attrNameLst>
                                      </p:cBhvr>
                                      <p:to>
                                        <p:strVal val="visible"/>
                                      </p:to>
                                    </p:set>
                                    <p:animEffect transition="in" filter="blinds(horizontal)">
                                      <p:cBhvr>
                                        <p:cTn id="32" dur="500"/>
                                        <p:tgtEl>
                                          <p:spTgt spid="19459">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9459">
                                            <p:txEl>
                                              <p:pRg st="6" end="6"/>
                                            </p:txEl>
                                          </p:spTgt>
                                        </p:tgtEl>
                                        <p:attrNameLst>
                                          <p:attrName>style.visibility</p:attrName>
                                        </p:attrNameLst>
                                      </p:cBhvr>
                                      <p:to>
                                        <p:strVal val="visible"/>
                                      </p:to>
                                    </p:set>
                                    <p:animEffect transition="in" filter="blinds(horizontal)">
                                      <p:cBhvr>
                                        <p:cTn id="37" dur="500"/>
                                        <p:tgtEl>
                                          <p:spTgt spid="19459">
                                            <p:txEl>
                                              <p:pRg st="6" end="6"/>
                                            </p:txEl>
                                          </p:spTgt>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9459">
                                            <p:txEl>
                                              <p:pRg st="7" end="7"/>
                                            </p:txEl>
                                          </p:spTgt>
                                        </p:tgtEl>
                                        <p:attrNameLst>
                                          <p:attrName>style.visibility</p:attrName>
                                        </p:attrNameLst>
                                      </p:cBhvr>
                                      <p:to>
                                        <p:strVal val="visible"/>
                                      </p:to>
                                    </p:set>
                                    <p:animEffect transition="in" filter="blinds(horizontal)">
                                      <p:cBhvr>
                                        <p:cTn id="42" dur="500"/>
                                        <p:tgtEl>
                                          <p:spTgt spid="1945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4"/>
          <p:cNvSpPr>
            <a:spLocks noGrp="1"/>
          </p:cNvSpPr>
          <p:nvPr>
            <p:ph type="sldNum" sz="quarter" idx="10"/>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宋体" charset="0"/>
              </a:defRPr>
            </a:lvl1pPr>
            <a:lvl2pPr marL="742950" indent="-285750" eaLnBrk="0" hangingPunct="0">
              <a:defRPr>
                <a:solidFill>
                  <a:schemeClr val="tx1"/>
                </a:solidFill>
                <a:latin typeface="Arial" charset="0"/>
                <a:ea typeface="宋体" charset="0"/>
              </a:defRPr>
            </a:lvl2pPr>
            <a:lvl3pPr marL="1143000" indent="-228600" eaLnBrk="0" hangingPunct="0">
              <a:defRPr>
                <a:solidFill>
                  <a:schemeClr val="tx1"/>
                </a:solidFill>
                <a:latin typeface="Arial" charset="0"/>
                <a:ea typeface="宋体" charset="0"/>
              </a:defRPr>
            </a:lvl3pPr>
            <a:lvl4pPr marL="1600200" indent="-228600" eaLnBrk="0" hangingPunct="0">
              <a:defRPr>
                <a:solidFill>
                  <a:schemeClr val="tx1"/>
                </a:solidFill>
                <a:latin typeface="Arial" charset="0"/>
                <a:ea typeface="宋体" charset="0"/>
              </a:defRPr>
            </a:lvl4pPr>
            <a:lvl5pPr marL="2057400" indent="-228600" eaLnBrk="0" hangingPunct="0">
              <a:defRPr>
                <a:solidFill>
                  <a:schemeClr val="tx1"/>
                </a:solidFill>
                <a:latin typeface="Arial" charset="0"/>
                <a:ea typeface="宋体" charset="0"/>
              </a:defRPr>
            </a:lvl5pPr>
            <a:lvl6pPr marL="2514600" indent="-228600" algn="ctr" eaLnBrk="0" fontAlgn="base" hangingPunct="0">
              <a:spcBef>
                <a:spcPct val="0"/>
              </a:spcBef>
              <a:spcAft>
                <a:spcPct val="0"/>
              </a:spcAft>
              <a:defRPr>
                <a:solidFill>
                  <a:schemeClr val="tx1"/>
                </a:solidFill>
                <a:latin typeface="Arial" charset="0"/>
                <a:ea typeface="宋体" charset="0"/>
              </a:defRPr>
            </a:lvl6pPr>
            <a:lvl7pPr marL="2971800" indent="-228600" algn="ctr" eaLnBrk="0" fontAlgn="base" hangingPunct="0">
              <a:spcBef>
                <a:spcPct val="0"/>
              </a:spcBef>
              <a:spcAft>
                <a:spcPct val="0"/>
              </a:spcAft>
              <a:defRPr>
                <a:solidFill>
                  <a:schemeClr val="tx1"/>
                </a:solidFill>
                <a:latin typeface="Arial" charset="0"/>
                <a:ea typeface="宋体" charset="0"/>
              </a:defRPr>
            </a:lvl7pPr>
            <a:lvl8pPr marL="3429000" indent="-228600" algn="ctr" eaLnBrk="0" fontAlgn="base" hangingPunct="0">
              <a:spcBef>
                <a:spcPct val="0"/>
              </a:spcBef>
              <a:spcAft>
                <a:spcPct val="0"/>
              </a:spcAft>
              <a:defRPr>
                <a:solidFill>
                  <a:schemeClr val="tx1"/>
                </a:solidFill>
                <a:latin typeface="Arial" charset="0"/>
                <a:ea typeface="宋体" charset="0"/>
              </a:defRPr>
            </a:lvl8pPr>
            <a:lvl9pPr marL="3886200" indent="-228600" algn="ctr" eaLnBrk="0" fontAlgn="base" hangingPunct="0">
              <a:spcBef>
                <a:spcPct val="0"/>
              </a:spcBef>
              <a:spcAft>
                <a:spcPct val="0"/>
              </a:spcAft>
              <a:defRPr>
                <a:solidFill>
                  <a:schemeClr val="tx1"/>
                </a:solidFill>
                <a:latin typeface="Arial" charset="0"/>
                <a:ea typeface="宋体" charset="0"/>
              </a:defRPr>
            </a:lvl9pPr>
          </a:lstStyle>
          <a:p>
            <a:r>
              <a:rPr lang="en-GB"/>
              <a:t>Page </a:t>
            </a:r>
            <a:fld id="{496BA0B5-4371-504D-B87F-90AA5DA8F802}" type="slidenum">
              <a:rPr lang="en-GB"/>
              <a:pPr/>
              <a:t>8</a:t>
            </a:fld>
            <a:endParaRPr lang="en-GB"/>
          </a:p>
        </p:txBody>
      </p:sp>
      <p:sp>
        <p:nvSpPr>
          <p:cNvPr id="7171" name="Rectangle 2"/>
          <p:cNvSpPr>
            <a:spLocks noGrp="1" noChangeArrowheads="1"/>
          </p:cNvSpPr>
          <p:nvPr>
            <p:ph type="title"/>
          </p:nvPr>
        </p:nvSpPr>
        <p:spPr>
          <a:xfrm>
            <a:off x="219075" y="651925"/>
            <a:ext cx="8694738" cy="457200"/>
          </a:xfrm>
        </p:spPr>
        <p:txBody>
          <a:bodyPr>
            <a:noAutofit/>
          </a:bodyPr>
          <a:lstStyle/>
          <a:p>
            <a:pPr eaLnBrk="1" hangingPunct="1"/>
            <a:r>
              <a:rPr lang="en-US" dirty="0" smtClean="0"/>
              <a:t>Technology differences </a:t>
            </a:r>
            <a:endParaRPr lang="en-US" dirty="0"/>
          </a:p>
        </p:txBody>
      </p:sp>
      <p:sp>
        <p:nvSpPr>
          <p:cNvPr id="7172" name="Rectangle 3"/>
          <p:cNvSpPr>
            <a:spLocks noGrp="1" noChangeArrowheads="1"/>
          </p:cNvSpPr>
          <p:nvPr>
            <p:ph type="body" sz="half" idx="1"/>
          </p:nvPr>
        </p:nvSpPr>
        <p:spPr>
          <a:xfrm>
            <a:off x="219075" y="1684853"/>
            <a:ext cx="8696325" cy="457200"/>
          </a:xfrm>
        </p:spPr>
        <p:txBody>
          <a:bodyPr>
            <a:normAutofit fontScale="92500"/>
          </a:bodyPr>
          <a:lstStyle/>
          <a:p>
            <a:pPr eaLnBrk="1" hangingPunct="1">
              <a:buFontTx/>
              <a:buNone/>
            </a:pPr>
            <a:r>
              <a:rPr lang="en-US" dirty="0"/>
              <a:t>Production technology is summarized in a </a:t>
            </a:r>
            <a:r>
              <a:rPr lang="en-US" dirty="0">
                <a:solidFill>
                  <a:srgbClr val="0000FF"/>
                </a:solidFill>
              </a:rPr>
              <a:t>productivity table</a:t>
            </a:r>
            <a:r>
              <a:rPr lang="en-US" dirty="0">
                <a:latin typeface="Arial" charset="0"/>
              </a:rPr>
              <a:t>:</a:t>
            </a:r>
          </a:p>
        </p:txBody>
      </p:sp>
      <p:graphicFrame>
        <p:nvGraphicFramePr>
          <p:cNvPr id="25654" name="Group 54"/>
          <p:cNvGraphicFramePr>
            <a:graphicFrameLocks noGrp="1"/>
          </p:cNvGraphicFramePr>
          <p:nvPr>
            <p:ph sz="half" idx="2"/>
            <p:extLst>
              <p:ext uri="{D42A27DB-BD31-4B8C-83A1-F6EECF244321}">
                <p14:modId xmlns:p14="http://schemas.microsoft.com/office/powerpoint/2010/main" val="3153747776"/>
              </p:ext>
            </p:extLst>
          </p:nvPr>
        </p:nvGraphicFramePr>
        <p:xfrm>
          <a:off x="228600" y="2243654"/>
          <a:ext cx="8677275" cy="2209800"/>
        </p:xfrm>
        <a:graphic>
          <a:graphicData uri="http://schemas.openxmlformats.org/drawingml/2006/table">
            <a:tbl>
              <a:tblPr/>
              <a:tblGrid>
                <a:gridCol w="2892425">
                  <a:extLst>
                    <a:ext uri="{9D8B030D-6E8A-4147-A177-3AD203B41FA5}">
                      <a16:colId xmlns:a16="http://schemas.microsoft.com/office/drawing/2014/main" val="20000"/>
                    </a:ext>
                  </a:extLst>
                </a:gridCol>
                <a:gridCol w="2892425">
                  <a:extLst>
                    <a:ext uri="{9D8B030D-6E8A-4147-A177-3AD203B41FA5}">
                      <a16:colId xmlns:a16="http://schemas.microsoft.com/office/drawing/2014/main" val="20001"/>
                    </a:ext>
                  </a:extLst>
                </a:gridCol>
                <a:gridCol w="2892425">
                  <a:extLst>
                    <a:ext uri="{9D8B030D-6E8A-4147-A177-3AD203B41FA5}">
                      <a16:colId xmlns:a16="http://schemas.microsoft.com/office/drawing/2014/main" val="20002"/>
                    </a:ext>
                  </a:extLst>
                </a:gridCol>
              </a:tblGrid>
              <a:tr h="552450">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宋体" charset="0"/>
                        </a:rPr>
                        <a:t>Labour units required to produce </a:t>
                      </a:r>
                      <a:r>
                        <a:rPr kumimoji="0" lang="en-US" sz="2400" b="0" i="1" u="none" strike="noStrike" cap="none" normalizeH="0" baseline="0">
                          <a:ln>
                            <a:noFill/>
                          </a:ln>
                          <a:solidFill>
                            <a:schemeClr val="tx1"/>
                          </a:solidFill>
                          <a:effectLst/>
                          <a:latin typeface="Arial" charset="0"/>
                          <a:ea typeface="宋体" charset="0"/>
                        </a:rPr>
                        <a:t>one unit</a:t>
                      </a:r>
                      <a:r>
                        <a:rPr kumimoji="0" lang="en-US" sz="2400" b="0" i="0" u="none" strike="noStrike" cap="none" normalizeH="0" baseline="0">
                          <a:ln>
                            <a:noFill/>
                          </a:ln>
                          <a:solidFill>
                            <a:schemeClr val="tx1"/>
                          </a:solidFill>
                          <a:effectLst/>
                          <a:latin typeface="Arial" charset="0"/>
                          <a:ea typeface="宋体" charset="0"/>
                        </a:rPr>
                        <a:t> of output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10000"/>
                  </a:ext>
                </a:extLst>
              </a:tr>
              <a:tr h="5524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宋体"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宋体" charset="0"/>
                        </a:rPr>
                        <a:t>Food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宋体" charset="0"/>
                        </a:rPr>
                        <a:t>Chemicals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1"/>
                  </a:ext>
                </a:extLst>
              </a:tr>
              <a:tr h="5524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宋体" charset="0"/>
                        </a:rPr>
                        <a:t>EU</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宋体"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宋体" charset="0"/>
                        </a:rPr>
                        <a:t>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2"/>
                  </a:ext>
                </a:extLst>
              </a:tr>
              <a:tr h="5524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宋体" charset="0"/>
                        </a:rPr>
                        <a:t>Kenya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宋体"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ea typeface="宋体" charset="0"/>
                        </a:rPr>
                        <a:t>24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3"/>
                  </a:ext>
                </a:extLst>
              </a:tr>
            </a:tbl>
          </a:graphicData>
        </a:graphic>
      </p:graphicFrame>
      <p:sp>
        <p:nvSpPr>
          <p:cNvPr id="25655" name="Rectangle 55"/>
          <p:cNvSpPr>
            <a:spLocks noChangeArrowheads="1"/>
          </p:cNvSpPr>
          <p:nvPr/>
        </p:nvSpPr>
        <p:spPr bwMode="auto">
          <a:xfrm>
            <a:off x="228600" y="4571991"/>
            <a:ext cx="8696325" cy="25146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p>
            <a:pPr algn="l">
              <a:spcBef>
                <a:spcPct val="20000"/>
              </a:spcBef>
            </a:pPr>
            <a:r>
              <a:rPr lang="en-US" sz="2400" dirty="0"/>
              <a:t>The EU technology is more productive for </a:t>
            </a:r>
            <a:r>
              <a:rPr lang="en-US" sz="2400" dirty="0">
                <a:solidFill>
                  <a:srgbClr val="0000FF"/>
                </a:solidFill>
              </a:rPr>
              <a:t>both</a:t>
            </a:r>
            <a:r>
              <a:rPr lang="en-US" sz="2400" dirty="0"/>
              <a:t> goods</a:t>
            </a:r>
          </a:p>
          <a:p>
            <a:pPr algn="l">
              <a:spcBef>
                <a:spcPct val="20000"/>
              </a:spcBef>
            </a:pPr>
            <a:r>
              <a:rPr lang="en-US" sz="2400" dirty="0"/>
              <a:t>The </a:t>
            </a:r>
            <a:r>
              <a:rPr lang="en-US" sz="2400" dirty="0">
                <a:solidFill>
                  <a:srgbClr val="0000FF"/>
                </a:solidFill>
              </a:rPr>
              <a:t>EU</a:t>
            </a:r>
            <a:r>
              <a:rPr lang="en-US" sz="2400" dirty="0"/>
              <a:t> has an </a:t>
            </a:r>
            <a:r>
              <a:rPr lang="en-US" sz="2400" dirty="0">
                <a:solidFill>
                  <a:srgbClr val="0000FF"/>
                </a:solidFill>
              </a:rPr>
              <a:t>absolute advantage</a:t>
            </a:r>
            <a:r>
              <a:rPr lang="en-US" sz="2400" dirty="0"/>
              <a:t> in </a:t>
            </a:r>
            <a:r>
              <a:rPr lang="en-US" sz="2400" dirty="0">
                <a:solidFill>
                  <a:srgbClr val="0000FF"/>
                </a:solidFill>
              </a:rPr>
              <a:t>Food</a:t>
            </a:r>
            <a:r>
              <a:rPr lang="en-US" sz="2400" dirty="0"/>
              <a:t> production: it requires less </a:t>
            </a:r>
            <a:r>
              <a:rPr lang="en-US" sz="2400" dirty="0" smtClean="0"/>
              <a:t>labor </a:t>
            </a:r>
            <a:r>
              <a:rPr lang="en-US" sz="2400" dirty="0"/>
              <a:t>(2 units instead of 4)</a:t>
            </a:r>
          </a:p>
          <a:p>
            <a:pPr algn="l">
              <a:spcBef>
                <a:spcPct val="20000"/>
              </a:spcBef>
            </a:pPr>
            <a:r>
              <a:rPr lang="en-US" sz="2400" dirty="0"/>
              <a:t>The </a:t>
            </a:r>
            <a:r>
              <a:rPr lang="en-US" sz="2400" dirty="0">
                <a:solidFill>
                  <a:srgbClr val="0000FF"/>
                </a:solidFill>
              </a:rPr>
              <a:t>EU</a:t>
            </a:r>
            <a:r>
              <a:rPr lang="en-US" sz="2400" dirty="0"/>
              <a:t> also has an </a:t>
            </a:r>
            <a:r>
              <a:rPr lang="en-US" sz="2400" dirty="0">
                <a:solidFill>
                  <a:srgbClr val="0000FF"/>
                </a:solidFill>
              </a:rPr>
              <a:t>absolute advantage</a:t>
            </a:r>
            <a:r>
              <a:rPr lang="en-US" sz="2400" dirty="0"/>
              <a:t> in </a:t>
            </a:r>
            <a:r>
              <a:rPr lang="en-US" sz="2400" dirty="0">
                <a:solidFill>
                  <a:srgbClr val="0000FF"/>
                </a:solidFill>
              </a:rPr>
              <a:t>Chemicals</a:t>
            </a:r>
            <a:r>
              <a:rPr lang="en-US" sz="2400" dirty="0"/>
              <a:t> production: it requires less </a:t>
            </a:r>
            <a:r>
              <a:rPr lang="en-US" sz="2400" dirty="0" smtClean="0"/>
              <a:t>labor </a:t>
            </a:r>
            <a:r>
              <a:rPr lang="en-US" sz="2400" dirty="0"/>
              <a:t>(8 units instead of 24)</a:t>
            </a:r>
          </a:p>
        </p:txBody>
      </p:sp>
    </p:spTree>
    <p:extLst>
      <p:ext uri="{BB962C8B-B14F-4D97-AF65-F5344CB8AC3E}">
        <p14:creationId xmlns:p14="http://schemas.microsoft.com/office/powerpoint/2010/main" val="39951460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5655">
                                            <p:txEl>
                                              <p:pRg st="0" end="0"/>
                                            </p:txEl>
                                          </p:spTgt>
                                        </p:tgtEl>
                                        <p:attrNameLst>
                                          <p:attrName>style.visibility</p:attrName>
                                        </p:attrNameLst>
                                      </p:cBhvr>
                                      <p:to>
                                        <p:strVal val="visible"/>
                                      </p:to>
                                    </p:set>
                                    <p:animEffect transition="in" filter="blinds(horizontal)">
                                      <p:cBhvr>
                                        <p:cTn id="7" dur="500"/>
                                        <p:tgtEl>
                                          <p:spTgt spid="2565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5655">
                                            <p:txEl>
                                              <p:pRg st="1" end="1"/>
                                            </p:txEl>
                                          </p:spTgt>
                                        </p:tgtEl>
                                        <p:attrNameLst>
                                          <p:attrName>style.visibility</p:attrName>
                                        </p:attrNameLst>
                                      </p:cBhvr>
                                      <p:to>
                                        <p:strVal val="visible"/>
                                      </p:to>
                                    </p:set>
                                    <p:animEffect transition="in" filter="blinds(horizontal)">
                                      <p:cBhvr>
                                        <p:cTn id="12" dur="500"/>
                                        <p:tgtEl>
                                          <p:spTgt spid="2565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5655">
                                            <p:txEl>
                                              <p:pRg st="2" end="2"/>
                                            </p:txEl>
                                          </p:spTgt>
                                        </p:tgtEl>
                                        <p:attrNameLst>
                                          <p:attrName>style.visibility</p:attrName>
                                        </p:attrNameLst>
                                      </p:cBhvr>
                                      <p:to>
                                        <p:strVal val="visible"/>
                                      </p:to>
                                    </p:set>
                                    <p:animEffect transition="in" filter="blinds(horizontal)">
                                      <p:cBhvr>
                                        <p:cTn id="17" dur="500"/>
                                        <p:tgtEl>
                                          <p:spTgt spid="2565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5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4"/>
          <p:cNvSpPr>
            <a:spLocks noGrp="1"/>
          </p:cNvSpPr>
          <p:nvPr>
            <p:ph type="sldNum" sz="quarter" idx="10"/>
          </p:nvPr>
        </p:nvSpPr>
        <p:spPr>
          <a:noFill/>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a:solidFill>
                  <a:schemeClr val="tx1"/>
                </a:solidFill>
                <a:latin typeface="Arial" charset="0"/>
                <a:ea typeface="宋体" charset="0"/>
              </a:defRPr>
            </a:lvl1pPr>
            <a:lvl2pPr marL="742950" indent="-285750" eaLnBrk="0" hangingPunct="0">
              <a:defRPr>
                <a:solidFill>
                  <a:schemeClr val="tx1"/>
                </a:solidFill>
                <a:latin typeface="Arial" charset="0"/>
                <a:ea typeface="宋体" charset="0"/>
              </a:defRPr>
            </a:lvl2pPr>
            <a:lvl3pPr marL="1143000" indent="-228600" eaLnBrk="0" hangingPunct="0">
              <a:defRPr>
                <a:solidFill>
                  <a:schemeClr val="tx1"/>
                </a:solidFill>
                <a:latin typeface="Arial" charset="0"/>
                <a:ea typeface="宋体" charset="0"/>
              </a:defRPr>
            </a:lvl3pPr>
            <a:lvl4pPr marL="1600200" indent="-228600" eaLnBrk="0" hangingPunct="0">
              <a:defRPr>
                <a:solidFill>
                  <a:schemeClr val="tx1"/>
                </a:solidFill>
                <a:latin typeface="Arial" charset="0"/>
                <a:ea typeface="宋体" charset="0"/>
              </a:defRPr>
            </a:lvl4pPr>
            <a:lvl5pPr marL="2057400" indent="-228600" eaLnBrk="0" hangingPunct="0">
              <a:defRPr>
                <a:solidFill>
                  <a:schemeClr val="tx1"/>
                </a:solidFill>
                <a:latin typeface="Arial" charset="0"/>
                <a:ea typeface="宋体" charset="0"/>
              </a:defRPr>
            </a:lvl5pPr>
            <a:lvl6pPr marL="2514600" indent="-228600" algn="ctr" eaLnBrk="0" fontAlgn="base" hangingPunct="0">
              <a:spcBef>
                <a:spcPct val="0"/>
              </a:spcBef>
              <a:spcAft>
                <a:spcPct val="0"/>
              </a:spcAft>
              <a:defRPr>
                <a:solidFill>
                  <a:schemeClr val="tx1"/>
                </a:solidFill>
                <a:latin typeface="Arial" charset="0"/>
                <a:ea typeface="宋体" charset="0"/>
              </a:defRPr>
            </a:lvl6pPr>
            <a:lvl7pPr marL="2971800" indent="-228600" algn="ctr" eaLnBrk="0" fontAlgn="base" hangingPunct="0">
              <a:spcBef>
                <a:spcPct val="0"/>
              </a:spcBef>
              <a:spcAft>
                <a:spcPct val="0"/>
              </a:spcAft>
              <a:defRPr>
                <a:solidFill>
                  <a:schemeClr val="tx1"/>
                </a:solidFill>
                <a:latin typeface="Arial" charset="0"/>
                <a:ea typeface="宋体" charset="0"/>
              </a:defRPr>
            </a:lvl7pPr>
            <a:lvl8pPr marL="3429000" indent="-228600" algn="ctr" eaLnBrk="0" fontAlgn="base" hangingPunct="0">
              <a:spcBef>
                <a:spcPct val="0"/>
              </a:spcBef>
              <a:spcAft>
                <a:spcPct val="0"/>
              </a:spcAft>
              <a:defRPr>
                <a:solidFill>
                  <a:schemeClr val="tx1"/>
                </a:solidFill>
                <a:latin typeface="Arial" charset="0"/>
                <a:ea typeface="宋体" charset="0"/>
              </a:defRPr>
            </a:lvl8pPr>
            <a:lvl9pPr marL="3886200" indent="-228600" algn="ctr" eaLnBrk="0" fontAlgn="base" hangingPunct="0">
              <a:spcBef>
                <a:spcPct val="0"/>
              </a:spcBef>
              <a:spcAft>
                <a:spcPct val="0"/>
              </a:spcAft>
              <a:defRPr>
                <a:solidFill>
                  <a:schemeClr val="tx1"/>
                </a:solidFill>
                <a:latin typeface="Arial" charset="0"/>
                <a:ea typeface="宋体" charset="0"/>
              </a:defRPr>
            </a:lvl9pPr>
          </a:lstStyle>
          <a:p>
            <a:r>
              <a:rPr lang="en-GB"/>
              <a:t>Page </a:t>
            </a:r>
            <a:fld id="{34B1A98D-3363-0E4B-9FF9-5E84AC1F6892}" type="slidenum">
              <a:rPr lang="en-GB"/>
              <a:pPr/>
              <a:t>9</a:t>
            </a:fld>
            <a:endParaRPr lang="en-GB"/>
          </a:p>
        </p:txBody>
      </p:sp>
      <p:sp>
        <p:nvSpPr>
          <p:cNvPr id="8195" name="Rectangle 2"/>
          <p:cNvSpPr>
            <a:spLocks noGrp="1" noChangeArrowheads="1"/>
          </p:cNvSpPr>
          <p:nvPr>
            <p:ph type="title"/>
          </p:nvPr>
        </p:nvSpPr>
        <p:spPr>
          <a:xfrm>
            <a:off x="219075" y="685791"/>
            <a:ext cx="8694738" cy="457200"/>
          </a:xfrm>
        </p:spPr>
        <p:txBody>
          <a:bodyPr>
            <a:noAutofit/>
          </a:bodyPr>
          <a:lstStyle/>
          <a:p>
            <a:pPr eaLnBrk="1" hangingPunct="1"/>
            <a:r>
              <a:rPr lang="en-US" dirty="0"/>
              <a:t>Comparative </a:t>
            </a:r>
            <a:r>
              <a:rPr lang="en-US" dirty="0" smtClean="0"/>
              <a:t>advantage</a:t>
            </a:r>
            <a:endParaRPr lang="en-US" dirty="0"/>
          </a:p>
        </p:txBody>
      </p:sp>
      <p:graphicFrame>
        <p:nvGraphicFramePr>
          <p:cNvPr id="34820" name="Group 4"/>
          <p:cNvGraphicFramePr>
            <a:graphicFrameLocks noGrp="1"/>
          </p:cNvGraphicFramePr>
          <p:nvPr>
            <p:ph sz="half" idx="2"/>
            <p:extLst>
              <p:ext uri="{D42A27DB-BD31-4B8C-83A1-F6EECF244321}">
                <p14:modId xmlns:p14="http://schemas.microsoft.com/office/powerpoint/2010/main" val="2781123937"/>
              </p:ext>
            </p:extLst>
          </p:nvPr>
        </p:nvGraphicFramePr>
        <p:xfrm>
          <a:off x="247650" y="296316"/>
          <a:ext cx="8677275" cy="2209800"/>
        </p:xfrm>
        <a:graphic>
          <a:graphicData uri="http://schemas.openxmlformats.org/drawingml/2006/table">
            <a:tbl>
              <a:tblPr/>
              <a:tblGrid>
                <a:gridCol w="2892425">
                  <a:extLst>
                    <a:ext uri="{9D8B030D-6E8A-4147-A177-3AD203B41FA5}">
                      <a16:colId xmlns:a16="http://schemas.microsoft.com/office/drawing/2014/main" val="20000"/>
                    </a:ext>
                  </a:extLst>
                </a:gridCol>
                <a:gridCol w="2892425">
                  <a:extLst>
                    <a:ext uri="{9D8B030D-6E8A-4147-A177-3AD203B41FA5}">
                      <a16:colId xmlns:a16="http://schemas.microsoft.com/office/drawing/2014/main" val="20001"/>
                    </a:ext>
                  </a:extLst>
                </a:gridCol>
                <a:gridCol w="2892425">
                  <a:extLst>
                    <a:ext uri="{9D8B030D-6E8A-4147-A177-3AD203B41FA5}">
                      <a16:colId xmlns:a16="http://schemas.microsoft.com/office/drawing/2014/main" val="20002"/>
                    </a:ext>
                  </a:extLst>
                </a:gridCol>
              </a:tblGrid>
              <a:tr h="552450">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ea typeface="宋体" charset="0"/>
                        </a:rPr>
                        <a:t>Labor </a:t>
                      </a:r>
                      <a:r>
                        <a:rPr kumimoji="0" lang="en-US" sz="2400" b="0" i="0" u="none" strike="noStrike" cap="none" normalizeH="0" baseline="0" dirty="0">
                          <a:ln>
                            <a:noFill/>
                          </a:ln>
                          <a:solidFill>
                            <a:schemeClr val="tx1"/>
                          </a:solidFill>
                          <a:effectLst/>
                          <a:latin typeface="Arial" charset="0"/>
                          <a:ea typeface="宋体" charset="0"/>
                        </a:rPr>
                        <a:t>units required to produce </a:t>
                      </a:r>
                      <a:r>
                        <a:rPr kumimoji="0" lang="en-US" sz="2400" b="0" i="1" u="none" strike="noStrike" cap="none" normalizeH="0" baseline="0" dirty="0">
                          <a:ln>
                            <a:noFill/>
                          </a:ln>
                          <a:solidFill>
                            <a:schemeClr val="tx1"/>
                          </a:solidFill>
                          <a:effectLst/>
                          <a:latin typeface="Arial" charset="0"/>
                          <a:ea typeface="宋体" charset="0"/>
                        </a:rPr>
                        <a:t>one unit</a:t>
                      </a:r>
                      <a:r>
                        <a:rPr kumimoji="0" lang="en-US" sz="2400" b="0" i="0" u="none" strike="noStrike" cap="none" normalizeH="0" baseline="0" dirty="0">
                          <a:ln>
                            <a:noFill/>
                          </a:ln>
                          <a:solidFill>
                            <a:schemeClr val="tx1"/>
                          </a:solidFill>
                          <a:effectLst/>
                          <a:latin typeface="Arial" charset="0"/>
                          <a:ea typeface="宋体" charset="0"/>
                        </a:rPr>
                        <a:t> of output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hMerge="1">
                  <a:txBody>
                    <a:bodyPr/>
                    <a:lstStyle/>
                    <a:p>
                      <a:endParaRPr lang="zh-CN" altLang="en-US"/>
                    </a:p>
                  </a:txBody>
                  <a:tcPr/>
                </a:tc>
                <a:tc hMerge="1">
                  <a:txBody>
                    <a:bodyPr/>
                    <a:lstStyle/>
                    <a:p>
                      <a:endParaRPr lang="zh-CN" altLang="en-US"/>
                    </a:p>
                  </a:txBody>
                  <a:tcPr/>
                </a:tc>
                <a:extLst>
                  <a:ext uri="{0D108BD9-81ED-4DB2-BD59-A6C34878D82A}">
                    <a16:rowId xmlns:a16="http://schemas.microsoft.com/office/drawing/2014/main" val="10000"/>
                  </a:ext>
                </a:extLst>
              </a:tr>
              <a:tr h="5524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宋体"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宋体" charset="0"/>
                        </a:rPr>
                        <a:t>Food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宋体" charset="0"/>
                        </a:rPr>
                        <a:t>Chemicals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1"/>
                  </a:ext>
                </a:extLst>
              </a:tr>
              <a:tr h="5524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宋体" charset="0"/>
                        </a:rPr>
                        <a:t>EU</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宋体"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宋体" charset="0"/>
                        </a:rPr>
                        <a:t>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2"/>
                  </a:ext>
                </a:extLst>
              </a:tr>
              <a:tr h="5524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宋体" charset="0"/>
                        </a:rPr>
                        <a:t>Kenya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a:ln>
                            <a:noFill/>
                          </a:ln>
                          <a:solidFill>
                            <a:schemeClr val="tx1"/>
                          </a:solidFill>
                          <a:effectLst/>
                          <a:latin typeface="Arial" charset="0"/>
                          <a:ea typeface="宋体"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dirty="0">
                          <a:ln>
                            <a:noFill/>
                          </a:ln>
                          <a:solidFill>
                            <a:schemeClr val="tx1"/>
                          </a:solidFill>
                          <a:effectLst/>
                          <a:latin typeface="Arial" charset="0"/>
                          <a:ea typeface="宋体" charset="0"/>
                        </a:rPr>
                        <a:t>24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extLst>
                  <a:ext uri="{0D108BD9-81ED-4DB2-BD59-A6C34878D82A}">
                    <a16:rowId xmlns:a16="http://schemas.microsoft.com/office/drawing/2014/main" val="10003"/>
                  </a:ext>
                </a:extLst>
              </a:tr>
            </a:tbl>
          </a:graphicData>
        </a:graphic>
      </p:graphicFrame>
      <p:sp>
        <p:nvSpPr>
          <p:cNvPr id="34840" name="Rectangle 24"/>
          <p:cNvSpPr>
            <a:spLocks noChangeArrowheads="1"/>
          </p:cNvSpPr>
          <p:nvPr/>
        </p:nvSpPr>
        <p:spPr bwMode="auto">
          <a:xfrm>
            <a:off x="228600" y="2810932"/>
            <a:ext cx="8915400" cy="344101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lIns="0" tIns="0" rIns="0" bIns="0"/>
          <a:lstStyle/>
          <a:p>
            <a:pPr>
              <a:spcBef>
                <a:spcPct val="20000"/>
              </a:spcBef>
              <a:buFontTx/>
              <a:buChar char="•"/>
            </a:pPr>
            <a:r>
              <a:rPr lang="en-US" sz="2400" dirty="0" smtClean="0"/>
              <a:t> </a:t>
            </a:r>
            <a:r>
              <a:rPr lang="en-US" altLang="zh-CN" sz="2400" dirty="0"/>
              <a:t>An extra unit of Chemicals needs 8 </a:t>
            </a:r>
            <a:r>
              <a:rPr lang="en-US" altLang="zh-CN" sz="2400" dirty="0" smtClean="0"/>
              <a:t>labor </a:t>
            </a:r>
            <a:r>
              <a:rPr lang="en-US" altLang="zh-CN" sz="2400" dirty="0"/>
              <a:t>in the EU</a:t>
            </a:r>
          </a:p>
          <a:p>
            <a:pPr>
              <a:spcBef>
                <a:spcPct val="20000"/>
              </a:spcBef>
              <a:buFontTx/>
              <a:buChar char="•"/>
            </a:pPr>
            <a:r>
              <a:rPr lang="en-US" altLang="zh-CN" sz="2400" dirty="0"/>
              <a:t> This </a:t>
            </a:r>
            <a:r>
              <a:rPr lang="en-US" altLang="zh-CN" sz="2400" dirty="0" smtClean="0"/>
              <a:t>labor </a:t>
            </a:r>
            <a:r>
              <a:rPr lang="en-US" altLang="zh-CN" sz="2400" dirty="0"/>
              <a:t>could have made </a:t>
            </a:r>
            <a:r>
              <a:rPr lang="en-US" altLang="zh-CN" sz="2400" dirty="0">
                <a:solidFill>
                  <a:srgbClr val="0000FF"/>
                </a:solidFill>
              </a:rPr>
              <a:t>8/2 = 4</a:t>
            </a:r>
            <a:r>
              <a:rPr lang="en-US" altLang="zh-CN" sz="2400" dirty="0"/>
              <a:t> units of Food; the </a:t>
            </a:r>
            <a:r>
              <a:rPr lang="en-US" altLang="zh-CN" sz="2400" dirty="0">
                <a:solidFill>
                  <a:srgbClr val="0000FF"/>
                </a:solidFill>
              </a:rPr>
              <a:t>opportunity cost</a:t>
            </a:r>
            <a:r>
              <a:rPr lang="en-US" altLang="zh-CN" sz="2400" dirty="0"/>
              <a:t> of Chemicals production in the EU is </a:t>
            </a:r>
            <a:r>
              <a:rPr lang="en-US" altLang="zh-CN" sz="2400" dirty="0">
                <a:solidFill>
                  <a:srgbClr val="0000FF"/>
                </a:solidFill>
              </a:rPr>
              <a:t>4</a:t>
            </a:r>
            <a:r>
              <a:rPr lang="en-US" altLang="zh-CN" sz="2400" dirty="0"/>
              <a:t> </a:t>
            </a:r>
            <a:r>
              <a:rPr lang="en-US" altLang="zh-CN" sz="2400" dirty="0" smtClean="0"/>
              <a:t>Food</a:t>
            </a:r>
            <a:endParaRPr lang="en-US" altLang="zh-CN" sz="2400" dirty="0"/>
          </a:p>
          <a:p>
            <a:pPr>
              <a:spcBef>
                <a:spcPct val="20000"/>
              </a:spcBef>
              <a:buFontTx/>
              <a:buChar char="•"/>
            </a:pPr>
            <a:r>
              <a:rPr lang="en-US" altLang="zh-CN" sz="2400" dirty="0"/>
              <a:t> An extra unit of Chemicals in Kenya needs </a:t>
            </a:r>
            <a:r>
              <a:rPr lang="en-US" altLang="zh-CN" sz="2400" dirty="0">
                <a:solidFill>
                  <a:srgbClr val="0000FF"/>
                </a:solidFill>
              </a:rPr>
              <a:t>24</a:t>
            </a:r>
            <a:r>
              <a:rPr lang="en-US" altLang="zh-CN" sz="2400" dirty="0"/>
              <a:t> </a:t>
            </a:r>
            <a:r>
              <a:rPr lang="en-US" altLang="zh-CN" sz="2400" dirty="0" smtClean="0"/>
              <a:t>labor</a:t>
            </a:r>
            <a:endParaRPr lang="en-US" altLang="zh-CN" sz="2400" dirty="0"/>
          </a:p>
          <a:p>
            <a:pPr>
              <a:spcBef>
                <a:spcPct val="20000"/>
              </a:spcBef>
              <a:buFontTx/>
              <a:buChar char="•"/>
            </a:pPr>
            <a:r>
              <a:rPr lang="en-US" altLang="zh-CN" sz="2400" dirty="0"/>
              <a:t> This </a:t>
            </a:r>
            <a:r>
              <a:rPr lang="en-US" altLang="zh-CN" sz="2400" dirty="0" smtClean="0"/>
              <a:t>labor </a:t>
            </a:r>
            <a:r>
              <a:rPr lang="en-US" altLang="zh-CN" sz="2400" dirty="0"/>
              <a:t>could have made </a:t>
            </a:r>
            <a:r>
              <a:rPr lang="en-US" altLang="zh-CN" sz="2400" dirty="0">
                <a:solidFill>
                  <a:srgbClr val="0000FF"/>
                </a:solidFill>
              </a:rPr>
              <a:t>24/4 = 6</a:t>
            </a:r>
            <a:r>
              <a:rPr lang="en-US" altLang="zh-CN" sz="2400" dirty="0"/>
              <a:t> units of Food; the </a:t>
            </a:r>
            <a:r>
              <a:rPr lang="en-US" altLang="zh-CN" sz="2400" dirty="0">
                <a:solidFill>
                  <a:srgbClr val="0000FF"/>
                </a:solidFill>
              </a:rPr>
              <a:t>opportunity cost </a:t>
            </a:r>
            <a:r>
              <a:rPr lang="en-US" altLang="zh-CN" sz="2400" dirty="0"/>
              <a:t>of Chemicals production in Kenya is </a:t>
            </a:r>
            <a:r>
              <a:rPr lang="en-US" altLang="zh-CN" sz="2400" dirty="0">
                <a:solidFill>
                  <a:srgbClr val="0000FF"/>
                </a:solidFill>
              </a:rPr>
              <a:t>6 </a:t>
            </a:r>
            <a:r>
              <a:rPr lang="en-US" altLang="zh-CN" sz="2400" dirty="0"/>
              <a:t>Food</a:t>
            </a:r>
          </a:p>
        </p:txBody>
      </p:sp>
    </p:spTree>
    <p:extLst>
      <p:ext uri="{BB962C8B-B14F-4D97-AF65-F5344CB8AC3E}">
        <p14:creationId xmlns:p14="http://schemas.microsoft.com/office/powerpoint/2010/main" val="5943823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4840">
                                            <p:txEl>
                                              <p:pRg st="0" end="0"/>
                                            </p:txEl>
                                          </p:spTgt>
                                        </p:tgtEl>
                                        <p:attrNameLst>
                                          <p:attrName>style.visibility</p:attrName>
                                        </p:attrNameLst>
                                      </p:cBhvr>
                                      <p:to>
                                        <p:strVal val="visible"/>
                                      </p:to>
                                    </p:set>
                                    <p:animEffect transition="in" filter="blinds(horizontal)">
                                      <p:cBhvr>
                                        <p:cTn id="7" dur="500"/>
                                        <p:tgtEl>
                                          <p:spTgt spid="3484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4840">
                                            <p:txEl>
                                              <p:pRg st="1" end="1"/>
                                            </p:txEl>
                                          </p:spTgt>
                                        </p:tgtEl>
                                        <p:attrNameLst>
                                          <p:attrName>style.visibility</p:attrName>
                                        </p:attrNameLst>
                                      </p:cBhvr>
                                      <p:to>
                                        <p:strVal val="visible"/>
                                      </p:to>
                                    </p:set>
                                    <p:animEffect transition="in" filter="blinds(horizontal)">
                                      <p:cBhvr>
                                        <p:cTn id="12" dur="500"/>
                                        <p:tgtEl>
                                          <p:spTgt spid="3484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4840">
                                            <p:txEl>
                                              <p:pRg st="2" end="2"/>
                                            </p:txEl>
                                          </p:spTgt>
                                        </p:tgtEl>
                                        <p:attrNameLst>
                                          <p:attrName>style.visibility</p:attrName>
                                        </p:attrNameLst>
                                      </p:cBhvr>
                                      <p:to>
                                        <p:strVal val="visible"/>
                                      </p:to>
                                    </p:set>
                                    <p:animEffect transition="in" filter="blinds(horizontal)">
                                      <p:cBhvr>
                                        <p:cTn id="17" dur="500"/>
                                        <p:tgtEl>
                                          <p:spTgt spid="3484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4840">
                                            <p:txEl>
                                              <p:pRg st="3" end="3"/>
                                            </p:txEl>
                                          </p:spTgt>
                                        </p:tgtEl>
                                        <p:attrNameLst>
                                          <p:attrName>style.visibility</p:attrName>
                                        </p:attrNameLst>
                                      </p:cBhvr>
                                      <p:to>
                                        <p:strVal val="visible"/>
                                      </p:to>
                                    </p:set>
                                    <p:animEffect transition="in" filter="blinds(horizontal)">
                                      <p:cBhvr>
                                        <p:cTn id="22" dur="500"/>
                                        <p:tgtEl>
                                          <p:spTgt spid="3484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40"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ＭＳ Ｐ明朝"/>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11624</TotalTime>
  <Words>2580</Words>
  <Application>Microsoft Office PowerPoint</Application>
  <PresentationFormat>On-screen Show (4:3)</PresentationFormat>
  <Paragraphs>571</Paragraphs>
  <Slides>46</Slides>
  <Notes>39</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46</vt:i4>
      </vt:variant>
    </vt:vector>
  </HeadingPairs>
  <TitlesOfParts>
    <vt:vector size="56" baseType="lpstr">
      <vt:lpstr>微软雅黑</vt:lpstr>
      <vt:lpstr>ＭＳ Ｐゴシック</vt:lpstr>
      <vt:lpstr>宋体</vt:lpstr>
      <vt:lpstr>Arial</vt:lpstr>
      <vt:lpstr>Book Antiqua</vt:lpstr>
      <vt:lpstr>Calibri</vt:lpstr>
      <vt:lpstr>Century Gothic</vt:lpstr>
      <vt:lpstr>Symbol</vt:lpstr>
      <vt:lpstr>Wingdings</vt:lpstr>
      <vt:lpstr>Apothecary</vt:lpstr>
      <vt:lpstr>Comparative advantage </vt:lpstr>
      <vt:lpstr>Theories of international trade</vt:lpstr>
      <vt:lpstr>PowerPoint Presentation</vt:lpstr>
      <vt:lpstr>Outline</vt:lpstr>
      <vt:lpstr>Absolute advantage</vt:lpstr>
      <vt:lpstr>David Ricardo (1772-1823)</vt:lpstr>
      <vt:lpstr>Assumptions of the Ricardian technology model</vt:lpstr>
      <vt:lpstr>Technology differences </vt:lpstr>
      <vt:lpstr>Comparative advantage</vt:lpstr>
      <vt:lpstr>Opportunity costs</vt:lpstr>
      <vt:lpstr>Trade prices for Food and Chemicals</vt:lpstr>
      <vt:lpstr>Production possibility frontier</vt:lpstr>
      <vt:lpstr>Production possibility frontier</vt:lpstr>
      <vt:lpstr>Production possibility frontiers</vt:lpstr>
      <vt:lpstr>Autarky for the EU</vt:lpstr>
      <vt:lpstr>Autarky for Kenya</vt:lpstr>
      <vt:lpstr>To trade </vt:lpstr>
      <vt:lpstr>gains from trade</vt:lpstr>
      <vt:lpstr>gains from trade</vt:lpstr>
      <vt:lpstr>International wages</vt:lpstr>
      <vt:lpstr>Ricardian model Summary 1</vt:lpstr>
      <vt:lpstr>Ricardian model Summary 2</vt:lpstr>
      <vt:lpstr>comparative advantage: empirical test</vt:lpstr>
      <vt:lpstr>Comparative advantage: empirical test</vt:lpstr>
      <vt:lpstr>PowerPoint Presentation</vt:lpstr>
      <vt:lpstr>PowerPoint Presentation</vt:lpstr>
      <vt:lpstr>How large are the trade gains?</vt:lpstr>
      <vt:lpstr>How large are the trade gains?</vt:lpstr>
      <vt:lpstr>PowerPoint Presentation</vt:lpstr>
      <vt:lpstr>First-stage (part II)</vt:lpstr>
      <vt:lpstr>PowerPoint Presentation</vt:lpstr>
      <vt:lpstr>FR(1999): Second-stage</vt:lpstr>
      <vt:lpstr>PowerPoint Presentation</vt:lpstr>
      <vt:lpstr>How large are the trade gains?</vt:lpstr>
      <vt:lpstr>Follow-on work from FR(1999)</vt:lpstr>
      <vt:lpstr>Follow-on work from FR(1999)</vt:lpstr>
      <vt:lpstr>Feyrer (2009) Paper 1 </vt:lpstr>
      <vt:lpstr>PowerPoint Presentation</vt:lpstr>
      <vt:lpstr>PowerPoint Presentation</vt:lpstr>
      <vt:lpstr>Feyrer (2009) Paper 2 </vt:lpstr>
      <vt:lpstr>Feyrer (2009) Paper 2 </vt:lpstr>
      <vt:lpstr>PowerPoint Presentation</vt:lpstr>
      <vt:lpstr>Feyrer (2009) Paper 2 </vt:lpstr>
      <vt:lpstr>Feyrer (2009) Paper 2: IV results </vt:lpstr>
      <vt:lpstr>Conclusion</vt:lpstr>
      <vt:lpstr>Areas for future research</vt:lpstr>
    </vt:vector>
  </TitlesOfParts>
  <Company>Aalto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Microfinance </dc:title>
  <dc:creator>Yao</dc:creator>
  <cp:lastModifiedBy>Ledyaeva Svetlana</cp:lastModifiedBy>
  <cp:revision>280</cp:revision>
  <dcterms:created xsi:type="dcterms:W3CDTF">2014-02-23T08:11:33Z</dcterms:created>
  <dcterms:modified xsi:type="dcterms:W3CDTF">2019-01-11T09:54:58Z</dcterms:modified>
</cp:coreProperties>
</file>